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78.xml" ContentType="application/vnd.openxmlformats-officedocument.wordprocessingml.header+xml"/>
  <Override PartName="/word/header48.xml" ContentType="application/vnd.openxmlformats-officedocument.wordprocessingml.header+xml"/>
  <Override PartName="/word/footer20.xml" ContentType="application/vnd.openxmlformats-officedocument.wordprocessingml.footer+xml"/>
  <Override PartName="/word/header47.xml" ContentType="application/vnd.openxmlformats-officedocument.wordprocessingml.header+xml"/>
  <Override PartName="/word/header46.xml" ContentType="application/vnd.openxmlformats-officedocument.wordprocessingml.header+xml"/>
  <Override PartName="/word/header45.xml" ContentType="application/vnd.openxmlformats-officedocument.wordprocessingml.header+xml"/>
  <Override PartName="/word/footer19.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21.xml" ContentType="application/vnd.openxmlformats-officedocument.wordprocessingml.footer+xml"/>
  <Override PartName="/word/header54.xml" ContentType="application/vnd.openxmlformats-officedocument.wordprocessingml.header+xml"/>
  <Override PartName="/word/footer22.xml" ContentType="application/vnd.openxmlformats-officedocument.wordprocessingml.footer+xml"/>
  <Override PartName="/word/header53.xml" ContentType="application/vnd.openxmlformats-officedocument.wordprocessingml.header+xml"/>
  <Override PartName="/word/header52.xml" ContentType="application/vnd.openxmlformats-officedocument.wordprocessingml.header+xml"/>
  <Override PartName="/word/header51.xml" ContentType="application/vnd.openxmlformats-officedocument.wordprocessingml.header+xml"/>
  <Override PartName="/word/header44.xml" ContentType="application/vnd.openxmlformats-officedocument.wordprocessingml.header+xml"/>
  <Override PartName="/word/header43.xml" ContentType="application/vnd.openxmlformats-officedocument.wordprocessingml.header+xml"/>
  <Override PartName="/word/header42.xml" ContentType="application/vnd.openxmlformats-officedocument.wordprocessingml.header+xml"/>
  <Override PartName="/word/footer16.xml" ContentType="application/vnd.openxmlformats-officedocument.wordprocessingml.footer+xml"/>
  <Override PartName="/word/header35.xml" ContentType="application/vnd.openxmlformats-officedocument.wordprocessingml.header+xml"/>
  <Override PartName="/word/header34.xml" ContentType="application/vnd.openxmlformats-officedocument.wordprocessingml.header+xml"/>
  <Override PartName="/word/header33.xml" ContentType="application/vnd.openxmlformats-officedocument.wordprocessingml.header+xml"/>
  <Override PartName="/word/footer15.xml" ContentType="application/vnd.openxmlformats-officedocument.wordprocessingml.footer+xml"/>
  <Override PartName="/word/header36.xml" ContentType="application/vnd.openxmlformats-officedocument.wordprocessingml.header+xml"/>
  <Override PartName="/word/header37.xml" ContentType="application/vnd.openxmlformats-officedocument.wordprocessingml.header+xml"/>
  <Override PartName="/word/header38.xml" ContentType="application/vnd.openxmlformats-officedocument.wordprocessingml.header+xml"/>
  <Override PartName="/word/footer18.xml" ContentType="application/vnd.openxmlformats-officedocument.wordprocessingml.footer+xml"/>
  <Override PartName="/word/header41.xml" ContentType="application/vnd.openxmlformats-officedocument.wordprocessingml.header+xml"/>
  <Override PartName="/word/header40.xml" ContentType="application/vnd.openxmlformats-officedocument.wordprocessingml.header+xml"/>
  <Override PartName="/word/header39.xml" ContentType="application/vnd.openxmlformats-officedocument.wordprocessingml.header+xml"/>
  <Override PartName="/word/footer17.xml" ContentType="application/vnd.openxmlformats-officedocument.wordprocessingml.footer+xml"/>
  <Override PartName="/word/header55.xml" ContentType="application/vnd.openxmlformats-officedocument.wordprocessingml.header+xml"/>
  <Override PartName="/word/header56.xml" ContentType="application/vnd.openxmlformats-officedocument.wordprocessingml.header+xml"/>
  <Override PartName="/word/footer23.xml" ContentType="application/vnd.openxmlformats-officedocument.wordprocessingml.footer+xml"/>
  <Override PartName="/word/header72.xml" ContentType="application/vnd.openxmlformats-officedocument.wordprocessingml.header+xml"/>
  <Override PartName="/word/header71.xml" ContentType="application/vnd.openxmlformats-officedocument.wordprocessingml.header+xml"/>
  <Override PartName="/word/footer28.xml" ContentType="application/vnd.openxmlformats-officedocument.wordprocessingml.footer+xml"/>
  <Override PartName="/word/header70.xml" ContentType="application/vnd.openxmlformats-officedocument.wordprocessingml.header+xml"/>
  <Override PartName="/word/header69.xml" ContentType="application/vnd.openxmlformats-officedocument.wordprocessingml.header+xml"/>
  <Override PartName="/word/footer29.xml" ContentType="application/vnd.openxmlformats-officedocument.wordprocessingml.footer+xml"/>
  <Override PartName="/word/header73.xml" ContentType="application/vnd.openxmlformats-officedocument.wordprocessingml.header+xml"/>
  <Override PartName="/word/header74.xml" ContentType="application/vnd.openxmlformats-officedocument.wordprocessingml.header+xml"/>
  <Override PartName="/word/footer31.xml" ContentType="application/vnd.openxmlformats-officedocument.wordprocessingml.footer+xml"/>
  <Override PartName="/word/header77.xml" ContentType="application/vnd.openxmlformats-officedocument.wordprocessingml.header+xml"/>
  <Override PartName="/word/header76.xml" ContentType="application/vnd.openxmlformats-officedocument.wordprocessingml.header+xml"/>
  <Override PartName="/word/footer30.xml" ContentType="application/vnd.openxmlformats-officedocument.wordprocessingml.footer+xml"/>
  <Override PartName="/word/header75.xml" ContentType="application/vnd.openxmlformats-officedocument.wordprocessingml.header+xml"/>
  <Override PartName="/word/footer27.xml" ContentType="application/vnd.openxmlformats-officedocument.wordprocessingml.footer+xml"/>
  <Override PartName="/word/header68.xml" ContentType="application/vnd.openxmlformats-officedocument.wordprocessingml.header+xml"/>
  <Override PartName="/word/header67.xml" ContentType="application/vnd.openxmlformats-officedocument.wordprocessingml.header+xml"/>
  <Override PartName="/word/header60.xml" ContentType="application/vnd.openxmlformats-officedocument.wordprocessingml.header+xml"/>
  <Override PartName="/word/footer24.xml" ContentType="application/vnd.openxmlformats-officedocument.wordprocessingml.footer+xml"/>
  <Override PartName="/word/header59.xml" ContentType="application/vnd.openxmlformats-officedocument.wordprocessingml.header+xml"/>
  <Override PartName="/word/header58.xml" ContentType="application/vnd.openxmlformats-officedocument.wordprocessingml.header+xml"/>
  <Override PartName="/word/header57.xml" ContentType="application/vnd.openxmlformats-officedocument.wordprocessingml.header+xml"/>
  <Override PartName="/word/header61.xml" ContentType="application/vnd.openxmlformats-officedocument.wordprocessingml.header+xml"/>
  <Override PartName="/word/header62.xml" ContentType="application/vnd.openxmlformats-officedocument.wordprocessingml.header+xml"/>
  <Override PartName="/word/footer25.xml" ContentType="application/vnd.openxmlformats-officedocument.wordprocessingml.footer+xml"/>
  <Override PartName="/word/header66.xml" ContentType="application/vnd.openxmlformats-officedocument.wordprocessingml.header+xml"/>
  <Override PartName="/word/footer26.xml" ContentType="application/vnd.openxmlformats-officedocument.wordprocessingml.footer+xml"/>
  <Override PartName="/word/header65.xml" ContentType="application/vnd.openxmlformats-officedocument.wordprocessingml.header+xml"/>
  <Override PartName="/word/header64.xml" ContentType="application/vnd.openxmlformats-officedocument.wordprocessingml.header+xml"/>
  <Override PartName="/word/header63.xml" ContentType="application/vnd.openxmlformats-officedocument.wordprocessingml.header+xml"/>
  <Override PartName="/word/footer32.xml" ContentType="application/vnd.openxmlformats-officedocument.wordprocessingml.footer+xml"/>
  <Override PartName="/word/header32.xml" ContentType="application/vnd.openxmlformats-officedocument.wordprocessingml.header+xml"/>
  <Override PartName="/word/footer4.xml" ContentType="application/vnd.openxmlformats-officedocument.wordprocessingml.foot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7.xml" ContentType="application/vnd.openxmlformats-officedocument.wordprocessingml.footer+xml"/>
  <Override PartName="/word/header31.xml" ContentType="application/vnd.openxmlformats-officedocument.wordprocessingml.header+xml"/>
  <Override PartName="/word/header2.xml" ContentType="application/vnd.openxmlformats-officedocument.wordprocessingml.header+xml"/>
  <Override PartName="/word/header1.xml" ContentType="application/vnd.openxmlformats-officedocument.wordprocessingml.header+xml"/>
  <Override PartName="/word/header14.xml" ContentType="application/vnd.openxmlformats-officedocument.wordprocessingml.header+xml"/>
  <Override PartName="/word/footer8.xml" ContentType="application/vnd.openxmlformats-officedocument.wordprocessingml.footer+xml"/>
  <Override PartName="/word/header15.xml" ContentType="application/vnd.openxmlformats-officedocument.wordprocessingml.header+xml"/>
  <Override PartName="/word/header13.xml" ContentType="application/vnd.openxmlformats-officedocument.wordprocessingml.header+xml"/>
  <Override PartName="/word/footer3.xml" ContentType="application/vnd.openxmlformats-officedocument.wordprocessingml.footer+xml"/>
  <Override PartName="/word/header12.xml" ContentType="application/vnd.openxmlformats-officedocument.wordprocessingml.header+xml"/>
  <Override PartName="/word/header6.xml" ContentType="application/vnd.openxmlformats-officedocument.wordprocessingml.header+xml"/>
  <Override PartName="/word/header4.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6.xml" ContentType="application/vnd.openxmlformats-officedocument.wordprocessingml.footer+xml"/>
  <Override PartName="/word/header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footnotes.xml" ContentType="application/vnd.openxmlformats-officedocument.wordprocessingml.footnotes+xml"/>
  <Override PartName="/word/header25.xml" ContentType="application/vnd.openxmlformats-officedocument.wordprocessingml.header+xml"/>
  <Override PartName="/word/header26.xml" ContentType="application/vnd.openxmlformats-officedocument.wordprocessingml.header+xml"/>
  <Override PartName="/word/footer13.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footer14.xml" ContentType="application/vnd.openxmlformats-officedocument.wordprocessingml.footer+xml"/>
  <Override PartName="/word/header30.xml" ContentType="application/vnd.openxmlformats-officedocument.wordprocessingml.header+xml"/>
  <Override PartName="/word/footer9.xml" ContentType="application/vnd.openxmlformats-officedocument.wordprocessingml.footer+xml"/>
  <Override PartName="/word/endnotes.xml" ContentType="application/vnd.openxmlformats-officedocument.wordprocessingml.endnotes+xml"/>
  <Override PartName="/word/header24.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footer10.xml" ContentType="application/vnd.openxmlformats-officedocument.wordprocessingml.footer+xml"/>
  <Override PartName="/word/footer12.xml" ContentType="application/vnd.openxmlformats-officedocument.wordprocessingml.footer+xml"/>
  <Override PartName="/word/header20.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1.xml" ContentType="application/vnd.openxmlformats-officedocument.wordprocessingml.header+xml"/>
  <Override PartName="/word/footer1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customXml/itemProps1.xml" ContentType="application/vnd.openxmlformats-officedocument.customXmlProperties+xml"/>
  <Override PartName="/docProps/core.xml" ContentType="application/vnd.openxmlformats-package.core-properties+xml"/>
  <Override PartName="/word/fontTable.xml" ContentType="application/vnd.openxmlformats-officedocument.wordprocessingml.fontTable+xml"/>
  <Override PartName="/word/webSettings.xml" ContentType="application/vnd.openxmlformats-officedocument.wordprocessingml.webSetting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rsidR="008F3090" w:rsidRDefault="008F3090" w:rsidP="0003732C">
      <w:pPr>
        <w:pStyle w:val="TitlePage"/>
        <w:spacing w:after="1680"/>
        <w:ind w:left="0"/>
        <w:rPr>
          <w:lang w:val="en-AU"/>
        </w:rPr>
      </w:pPr>
      <w:r w:rsidRPr="0057488F">
        <w:rPr>
          <w:lang w:val="en-AU"/>
        </w:rPr>
        <w:t>INTERNATIONAL CIVIL AVIATION ORGANIZATION</w:t>
      </w:r>
    </w:p>
    <w:p w:rsidR="008F3090" w:rsidRPr="006B1FF3" w:rsidRDefault="008F3090" w:rsidP="0003732C">
      <w:pPr>
        <w:pStyle w:val="TitlePage"/>
        <w:spacing w:after="1680"/>
        <w:ind w:left="0"/>
        <w:rPr>
          <w:lang w:val="en-AU"/>
        </w:rPr>
      </w:pPr>
      <w:r w:rsidRPr="006B1FF3">
        <w:rPr>
          <w:rFonts w:eastAsia="Times New Roman"/>
          <w:noProof/>
          <w:kern w:val="2"/>
          <w:lang w:eastAsia="en-GB"/>
        </w:rPr>
        <w:drawing>
          <wp:inline distT="0" distB="0" distL="0" distR="0" wp14:anchorId="6EE26DD5" wp14:editId="7F9C694E">
            <wp:extent cx="2717529" cy="981155"/>
            <wp:effectExtent l="0" t="0" r="6985"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2790197" cy="1007391"/>
                    </a:xfrm>
                    <a:prstGeom prst="rect">
                      <a:avLst/>
                    </a:prstGeom>
                    <a:noFill/>
                  </pic:spPr>
                </pic:pic>
              </a:graphicData>
            </a:graphic>
          </wp:inline>
        </w:drawing>
      </w:r>
    </w:p>
    <w:p w:rsidR="008F3090" w:rsidRPr="006B1FF3" w:rsidRDefault="008F3090" w:rsidP="008F6E49">
      <w:pPr>
        <w:pStyle w:val="TitlePage"/>
        <w:spacing w:after="0"/>
        <w:ind w:left="0"/>
        <w:rPr>
          <w:lang w:val="en-AU"/>
        </w:rPr>
      </w:pPr>
      <w:r w:rsidRPr="006B1FF3">
        <w:rPr>
          <w:lang w:val="en-AU"/>
        </w:rPr>
        <w:t xml:space="preserve">GENERIC </w:t>
      </w:r>
      <w:r>
        <w:rPr>
          <w:lang w:val="en-AU"/>
        </w:rPr>
        <w:t>AERODROME MANUAL</w:t>
      </w:r>
    </w:p>
    <w:p w:rsidR="008F3090" w:rsidRPr="006B1FF3" w:rsidRDefault="008F3090" w:rsidP="008F6E49">
      <w:pPr>
        <w:pStyle w:val="TitlePage"/>
        <w:spacing w:after="0"/>
        <w:ind w:left="0"/>
        <w:rPr>
          <w:lang w:val="en-AU"/>
        </w:rPr>
      </w:pPr>
    </w:p>
    <w:p w:rsidR="008F3090" w:rsidRPr="006B1FF3" w:rsidRDefault="008F3090" w:rsidP="008F6E49">
      <w:pPr>
        <w:tabs>
          <w:tab w:val="center" w:pos="4680"/>
          <w:tab w:val="left" w:pos="5280"/>
        </w:tabs>
        <w:jc w:val="center"/>
        <w:rPr>
          <w:rFonts w:ascii="Times New Roman" w:hAnsi="Times New Roman" w:cs="Times New Roman"/>
          <w:b/>
          <w:lang w:val="en-AU"/>
        </w:rPr>
      </w:pPr>
      <w:r w:rsidRPr="006B1FF3">
        <w:rPr>
          <w:rFonts w:ascii="Times New Roman" w:hAnsi="Times New Roman" w:cs="Times New Roman"/>
          <w:b/>
          <w:lang w:val="en-AU"/>
        </w:rPr>
        <w:t xml:space="preserve">VERSION </w:t>
      </w:r>
      <w:r w:rsidR="00011D00">
        <w:rPr>
          <w:rFonts w:ascii="Times New Roman" w:hAnsi="Times New Roman" w:cs="Times New Roman"/>
          <w:b/>
          <w:lang w:val="en-AU"/>
        </w:rPr>
        <w:t>1.0</w:t>
      </w:r>
      <w:r w:rsidRPr="006B1FF3">
        <w:rPr>
          <w:rFonts w:ascii="Times New Roman" w:hAnsi="Times New Roman" w:cs="Times New Roman"/>
          <w:b/>
          <w:lang w:val="en-AU"/>
        </w:rPr>
        <w:t xml:space="preserve"> – </w:t>
      </w:r>
      <w:r w:rsidR="00B814F1">
        <w:rPr>
          <w:rFonts w:ascii="Times New Roman" w:hAnsi="Times New Roman" w:cs="Times New Roman"/>
          <w:b/>
          <w:lang w:val="en-AU"/>
        </w:rPr>
        <w:t>2 JULY</w:t>
      </w:r>
      <w:r>
        <w:rPr>
          <w:rFonts w:ascii="Times New Roman" w:hAnsi="Times New Roman" w:cs="Times New Roman"/>
          <w:b/>
          <w:lang w:val="en-AU"/>
        </w:rPr>
        <w:t xml:space="preserve"> 2021</w:t>
      </w:r>
    </w:p>
    <w:p w:rsidR="008F3090" w:rsidRPr="006B1FF3" w:rsidRDefault="00A608F9" w:rsidP="008F6E49">
      <w:pPr>
        <w:jc w:val="center"/>
        <w:rPr>
          <w:rFonts w:ascii="Times New Roman" w:hAnsi="Times New Roman" w:cs="Times New Roman"/>
          <w:b/>
          <w:bCs/>
          <w:sz w:val="52"/>
        </w:rPr>
      </w:pPr>
      <w:r>
        <w:rPr>
          <w:noProof/>
          <w:lang w:val="en-GB" w:eastAsia="en-GB"/>
        </w:rPr>
        <mc:AlternateContent>
          <mc:Choice Requires="wps">
            <w:drawing>
              <wp:anchor distT="45720" distB="45720" distL="114300" distR="114300" simplePos="0" relativeHeight="251661312" behindDoc="0" locked="0" layoutInCell="1" allowOverlap="1">
                <wp:simplePos x="0" y="0"/>
                <wp:positionH relativeFrom="column">
                  <wp:posOffset>673100</wp:posOffset>
                </wp:positionH>
                <wp:positionV relativeFrom="paragraph">
                  <wp:posOffset>264160</wp:posOffset>
                </wp:positionV>
                <wp:extent cx="4641850" cy="3003550"/>
                <wp:effectExtent l="0" t="0" r="25400" b="2540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41850" cy="3003550"/>
                        </a:xfrm>
                        <a:prstGeom prst="rect">
                          <a:avLst/>
                        </a:prstGeom>
                        <a:solidFill>
                          <a:srgbClr val="FFFFFF"/>
                        </a:solidFill>
                        <a:ln w="9525">
                          <a:solidFill>
                            <a:srgbClr val="000000"/>
                          </a:solidFill>
                          <a:miter lim="800000"/>
                          <a:headEnd/>
                          <a:tailEnd/>
                        </a:ln>
                      </wps:spPr>
                      <wps:txbx>
                        <w:txbxContent>
                          <w:p w:rsidR="0003732C" w:rsidRPr="00B814F1" w:rsidRDefault="0003732C" w:rsidP="001443CA">
                            <w:pPr>
                              <w:spacing w:before="120"/>
                              <w:jc w:val="center"/>
                              <w:rPr>
                                <w:rFonts w:ascii="Times New Roman" w:hAnsi="Times New Roman" w:cs="Times New Roman"/>
                                <w:b/>
                              </w:rPr>
                            </w:pPr>
                            <w:r w:rsidRPr="00B814F1">
                              <w:rPr>
                                <w:rFonts w:ascii="Times New Roman" w:hAnsi="Times New Roman" w:cs="Times New Roman"/>
                                <w:b/>
                              </w:rPr>
                              <w:t>Introductory Notes</w:t>
                            </w:r>
                          </w:p>
                          <w:p w:rsidR="0003732C" w:rsidRPr="00262AA6" w:rsidRDefault="0003732C" w:rsidP="001443CA">
                            <w:pPr>
                              <w:jc w:val="both"/>
                              <w:rPr>
                                <w:rFonts w:ascii="Times New Roman" w:hAnsi="Times New Roman" w:cs="Times New Roman"/>
                              </w:rPr>
                            </w:pPr>
                            <w:r w:rsidRPr="00B814F1">
                              <w:rPr>
                                <w:rFonts w:ascii="Times New Roman" w:hAnsi="Times New Roman" w:cs="Times New Roman"/>
                              </w:rPr>
                              <w:t>This generic document was developed by the ICAO Asia/Pacific Aerodrome Assistance Working Group (AP-AA/WG) approved by AOP/SG/5 and published by ICAO Asia and Pacific Office, Bangkok for reference by States in the APAC Region. When referring to this generic document, States are expected to customize the content in accordance to the States’ legislations, regulations and situations.</w:t>
                            </w:r>
                          </w:p>
                          <w:p w:rsidR="0003732C" w:rsidRPr="008F3090" w:rsidRDefault="0003732C">
                            <w:pPr>
                              <w:jc w:val="both"/>
                              <w:rPr>
                                <w:rFonts w:ascii="Times New Roman" w:hAnsi="Times New Roman" w:cs="Times New Roman"/>
                              </w:rPr>
                            </w:pPr>
                            <w:r w:rsidRPr="008F3090">
                              <w:rPr>
                                <w:rFonts w:ascii="Times New Roman" w:hAnsi="Times New Roman" w:cs="Times New Roman"/>
                              </w:rPr>
                              <w:t>ICAO Standards and Recommended Practices (SARPs), Procedures for Air Navigation Services and Guidance Material shall take prevalence in the event of any conflict between the aforementioned provisions and this generic document.</w:t>
                            </w:r>
                          </w:p>
                          <w:p w:rsidR="0003732C" w:rsidRPr="008F3090" w:rsidRDefault="0003732C">
                            <w:pPr>
                              <w:jc w:val="both"/>
                              <w:rPr>
                                <w:rFonts w:ascii="Times New Roman" w:hAnsi="Times New Roman" w:cs="Times New Roman"/>
                              </w:rPr>
                            </w:pPr>
                            <w:r w:rsidRPr="008F3090">
                              <w:rPr>
                                <w:rFonts w:ascii="Times New Roman" w:hAnsi="Times New Roman" w:cs="Times New Roman"/>
                              </w:rPr>
                              <w:t xml:space="preserve">Enquiries and feedbacks regarding this draft generic document can be made to ICAO APAC Office at </w:t>
                            </w:r>
                            <w:hyperlink r:id="rId9" w:history="1">
                              <w:r w:rsidRPr="008F3090">
                                <w:rPr>
                                  <w:rStyle w:val="Hyperlink"/>
                                  <w:rFonts w:ascii="Times New Roman" w:hAnsi="Times New Roman" w:cs="Times New Roman"/>
                                </w:rPr>
                                <w:t>apac@icao.int</w:t>
                              </w:r>
                            </w:hyperlink>
                            <w:r w:rsidRPr="008F3090">
                              <w:rPr>
                                <w:rFonts w:ascii="Times New Roman" w:hAnsi="Times New Roman" w:cs="Times New Roman"/>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 Box 2" o:spid="_x0000_s1026" type="#_x0000_t202" style="position:absolute;left:0;text-align:left;margin-left:53pt;margin-top:20.8pt;width:365.5pt;height:236.5pt;z-index:2516613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qTvJJAIAAEcEAAAOAAAAZHJzL2Uyb0RvYy54bWysU9tu2zAMfR+wfxD0vthxkzY14hRdugwD&#10;ugvQ7gNkWY6FSaImKbGzry8lp2l2exmmB0EUqaPDQ3J5M2hF9sJ5Caai00lOiTAcGmm2Ff36uHmz&#10;oMQHZhqmwIiKHoSnN6vXr5a9LUUBHahGOIIgxpe9rWgXgi2zzPNOaOYnYIVBZwtOs4Cm22aNYz2i&#10;a5UVeX6Z9eAa64AL7/H2bnTSVcJvW8HD57b1IhBVUeQW0u7SXsc9Wy1ZuXXMdpIfabB/YKGZNPjp&#10;CeqOBUZ2Tv4GpSV34KENEw46g7aVXKQcMJtp/ks2Dx2zIuWC4nh7ksn/P1j+af/FEdlUtJheUWKY&#10;xiI9iiGQtzCQIurTW19i2IPFwDDgNdY55ertPfBvnhhYd8xsxa1z0HeCNchvGl9mZ09HHB9B6v4j&#10;NPgN2wVIQEPrdBQP5SCIjnU6nGoTqXC8nF3Opos5ujj6LvL8Yo5G/IOVz8+t8+G9AE3ioaIOi5/g&#10;2f7ehzH0OST+5kHJZiOVSobb1mvlyJ5ho2zSOqL/FKYM6St6PS/mowJ/hcjT+hOElgE7Xkld0cUp&#10;iJVRt3emQZqsDEyq8YzZKXMUMmo3qhiGesDAqG4NzQEldTB2Nk4iHjpwPyjpsasr6r/vmBOUqA8G&#10;y3I9nc3iGCRjNr8q0HDnnvrcwwxHqIoGSsbjOqTRiRwN3GL5WpmEfWFy5IrdmkpznKw4Dud2inqZ&#10;/9UTAAAA//8DAFBLAwQUAAYACAAAACEAQ27kc98AAAAKAQAADwAAAGRycy9kb3ducmV2LnhtbEyP&#10;wU7DMBBE70j8g7VIXBB1QoMbQpwKIYHoDQqCqxu7SYS9Drabhr9nOcFxZkezb+r17CybTIiDRwn5&#10;IgNmsPV6wE7C2+vDZQksJoVaWY9GwreJsG5OT2pVaX/EFzNtU8eoBGOlJPQpjRXnse2NU3HhR4N0&#10;2/vgVCIZOq6DOlK5s/wqywR3akD60KvR3Pem/dwenISyeJo+4mb5/N6Kvb1JF6vp8StIeX42390C&#10;S2ZOf2H4xSd0aIhp5w+oI7OkM0FbkoQiF8AoUC5XZOwkXOeFAN7U/P+E5gcAAP//AwBQSwECLQAU&#10;AAYACAAAACEAtoM4kv4AAADhAQAAEwAAAAAAAAAAAAAAAAAAAAAAW0NvbnRlbnRfVHlwZXNdLnht&#10;bFBLAQItABQABgAIAAAAIQA4/SH/1gAAAJQBAAALAAAAAAAAAAAAAAAAAC8BAABfcmVscy8ucmVs&#10;c1BLAQItABQABgAIAAAAIQCpqTvJJAIAAEcEAAAOAAAAAAAAAAAAAAAAAC4CAABkcnMvZTJvRG9j&#10;LnhtbFBLAQItABQABgAIAAAAIQBDbuRz3wAAAAoBAAAPAAAAAAAAAAAAAAAAAH4EAABkcnMvZG93&#10;bnJldi54bWxQSwUGAAAAAAQABADzAAAAigUAAAAA&#10;">
                <v:textbox>
                  <w:txbxContent>
                    <w:p w:rsidR="0003732C" w:rsidRPr="00B814F1" w:rsidRDefault="0003732C" w:rsidP="001443CA">
                      <w:pPr>
                        <w:spacing w:before="120"/>
                        <w:jc w:val="center"/>
                        <w:rPr>
                          <w:rFonts w:ascii="Times New Roman" w:hAnsi="Times New Roman" w:cs="Times New Roman"/>
                          <w:b/>
                        </w:rPr>
                      </w:pPr>
                      <w:r w:rsidRPr="00B814F1">
                        <w:rPr>
                          <w:rFonts w:ascii="Times New Roman" w:hAnsi="Times New Roman" w:cs="Times New Roman"/>
                          <w:b/>
                        </w:rPr>
                        <w:t>Introductory Notes</w:t>
                      </w:r>
                    </w:p>
                    <w:p w:rsidR="0003732C" w:rsidRPr="00262AA6" w:rsidRDefault="0003732C" w:rsidP="001443CA">
                      <w:pPr>
                        <w:jc w:val="both"/>
                        <w:rPr>
                          <w:rFonts w:ascii="Times New Roman" w:hAnsi="Times New Roman" w:cs="Times New Roman"/>
                        </w:rPr>
                      </w:pPr>
                      <w:r w:rsidRPr="00B814F1">
                        <w:rPr>
                          <w:rFonts w:ascii="Times New Roman" w:hAnsi="Times New Roman" w:cs="Times New Roman"/>
                        </w:rPr>
                        <w:t>This generic document was developed by the ICAO Asia/Pacific Aerodrome Assistance Working Group (AP-AA/WG) approved by AOP/SG/5 and published by ICAO Asia and Pacific Office, Bangkok for reference by States in the APAC Region. When referring to this generic document, States are expected to customize the content in accordance to the States’ legislations, regulations and situations.</w:t>
                      </w:r>
                    </w:p>
                    <w:p w:rsidR="0003732C" w:rsidRPr="008F3090" w:rsidRDefault="0003732C">
                      <w:pPr>
                        <w:jc w:val="both"/>
                        <w:rPr>
                          <w:rFonts w:ascii="Times New Roman" w:hAnsi="Times New Roman" w:cs="Times New Roman"/>
                        </w:rPr>
                      </w:pPr>
                      <w:r w:rsidRPr="008F3090">
                        <w:rPr>
                          <w:rFonts w:ascii="Times New Roman" w:hAnsi="Times New Roman" w:cs="Times New Roman"/>
                        </w:rPr>
                        <w:t>ICAO Standards and Recommended Practices (SARPs), Procedures for Air Navigation Services and Guidance Material shall take prevalence in the event of any conflict between the aforementioned provisions and this generic document.</w:t>
                      </w:r>
                    </w:p>
                    <w:p w:rsidR="0003732C" w:rsidRPr="008F3090" w:rsidRDefault="0003732C">
                      <w:pPr>
                        <w:jc w:val="both"/>
                        <w:rPr>
                          <w:rFonts w:ascii="Times New Roman" w:hAnsi="Times New Roman" w:cs="Times New Roman"/>
                        </w:rPr>
                      </w:pPr>
                      <w:r w:rsidRPr="008F3090">
                        <w:rPr>
                          <w:rFonts w:ascii="Times New Roman" w:hAnsi="Times New Roman" w:cs="Times New Roman"/>
                        </w:rPr>
                        <w:t xml:space="preserve">Enquiries and feedbacks regarding this draft generic document can be made to ICAO APAC Office at </w:t>
                      </w:r>
                      <w:hyperlink r:id="rId10" w:history="1">
                        <w:r w:rsidRPr="008F3090">
                          <w:rPr>
                            <w:rStyle w:val="Hyperlink"/>
                            <w:rFonts w:ascii="Times New Roman" w:hAnsi="Times New Roman" w:cs="Times New Roman"/>
                          </w:rPr>
                          <w:t>apac@icao.int</w:t>
                        </w:r>
                      </w:hyperlink>
                      <w:r w:rsidRPr="008F3090">
                        <w:rPr>
                          <w:rFonts w:ascii="Times New Roman" w:hAnsi="Times New Roman" w:cs="Times New Roman"/>
                        </w:rPr>
                        <w:t>.</w:t>
                      </w:r>
                    </w:p>
                  </w:txbxContent>
                </v:textbox>
                <w10:wrap type="square"/>
              </v:shape>
            </w:pict>
          </mc:Fallback>
        </mc:AlternateContent>
      </w:r>
    </w:p>
    <w:p w:rsidR="008F3090" w:rsidRPr="006B1FF3" w:rsidRDefault="008F3090" w:rsidP="008F6E49">
      <w:pPr>
        <w:jc w:val="center"/>
        <w:rPr>
          <w:rFonts w:ascii="Times New Roman" w:hAnsi="Times New Roman" w:cs="Times New Roman"/>
          <w:b/>
          <w:bCs/>
          <w:sz w:val="52"/>
        </w:rPr>
      </w:pPr>
    </w:p>
    <w:p w:rsidR="008F3090" w:rsidRPr="006B1FF3" w:rsidRDefault="008F3090" w:rsidP="008F6E49">
      <w:pPr>
        <w:jc w:val="center"/>
        <w:rPr>
          <w:rFonts w:ascii="Times New Roman" w:hAnsi="Times New Roman" w:cs="Times New Roman"/>
          <w:b/>
          <w:bCs/>
          <w:sz w:val="52"/>
        </w:rPr>
      </w:pPr>
    </w:p>
    <w:p w:rsidR="00712FCA" w:rsidRDefault="00712FCA" w:rsidP="008F6E49">
      <w:pPr>
        <w:rPr>
          <w:rFonts w:ascii="Times New Roman" w:hAnsi="Times New Roman" w:cs="Times New Roman"/>
          <w:b/>
          <w:bCs/>
          <w:sz w:val="52"/>
        </w:rPr>
      </w:pPr>
    </w:p>
    <w:p w:rsidR="00712FCA" w:rsidRDefault="00712FCA" w:rsidP="008F6E49">
      <w:pPr>
        <w:rPr>
          <w:rFonts w:ascii="Times New Roman" w:hAnsi="Times New Roman" w:cs="Times New Roman"/>
          <w:b/>
          <w:bCs/>
          <w:sz w:val="52"/>
        </w:rPr>
      </w:pPr>
    </w:p>
    <w:p w:rsidR="00712FCA" w:rsidRDefault="00712FCA" w:rsidP="008F6E49">
      <w:pPr>
        <w:rPr>
          <w:rFonts w:ascii="Times New Roman" w:hAnsi="Times New Roman" w:cs="Times New Roman"/>
          <w:b/>
          <w:bCs/>
          <w:sz w:val="52"/>
        </w:rPr>
      </w:pPr>
    </w:p>
    <w:p w:rsidR="00712FCA" w:rsidRDefault="00712FCA" w:rsidP="008F6E49">
      <w:pPr>
        <w:rPr>
          <w:rFonts w:ascii="Times New Roman" w:hAnsi="Times New Roman" w:cs="Times New Roman"/>
          <w:b/>
          <w:bCs/>
          <w:sz w:val="52"/>
        </w:rPr>
      </w:pPr>
    </w:p>
    <w:p w:rsidR="008F3090" w:rsidRPr="006B1FF3" w:rsidRDefault="008F3090" w:rsidP="008F6E49">
      <w:pPr>
        <w:rPr>
          <w:rFonts w:ascii="Times New Roman" w:hAnsi="Times New Roman" w:cs="Times New Roman"/>
          <w:b/>
          <w:bCs/>
          <w:sz w:val="52"/>
        </w:rPr>
      </w:pPr>
    </w:p>
    <w:p w:rsidR="008F3090" w:rsidRDefault="008F3090">
      <w:pPr>
        <w:rPr>
          <w:rFonts w:ascii="Arial" w:hAnsi="Arial"/>
          <w:lang w:bidi="th-TH"/>
        </w:rPr>
      </w:pPr>
    </w:p>
    <w:p w:rsidR="00E32223" w:rsidRPr="00077D58" w:rsidRDefault="00E32223" w:rsidP="003D3F15">
      <w:pPr>
        <w:jc w:val="both"/>
        <w:rPr>
          <w:rFonts w:ascii="Arial" w:hAnsi="Arial"/>
          <w:cs/>
          <w:lang w:bidi="th-TH"/>
        </w:rPr>
      </w:pPr>
    </w:p>
    <w:p w:rsidR="00E83E95" w:rsidRPr="00E07ACF" w:rsidRDefault="00E83E95" w:rsidP="003D3F15">
      <w:pPr>
        <w:jc w:val="both"/>
        <w:rPr>
          <w:rFonts w:ascii="Arial" w:hAnsi="Arial" w:cs="Arial"/>
          <w:lang w:bidi="th-TH"/>
        </w:rPr>
      </w:pPr>
    </w:p>
    <w:p w:rsidR="003A2F51" w:rsidRDefault="002C1EF0" w:rsidP="001443CA">
      <w:pPr>
        <w:autoSpaceDE w:val="0"/>
        <w:autoSpaceDN w:val="0"/>
        <w:adjustRightInd w:val="0"/>
        <w:spacing w:after="0" w:line="240" w:lineRule="auto"/>
        <w:ind w:left="720"/>
        <w:jc w:val="both"/>
      </w:pPr>
      <w:r>
        <w:rPr>
          <w:rFonts w:ascii="Times-Bold" w:hAnsi="Times-Bold" w:cs="Times-Bold"/>
          <w:b/>
          <w:bCs/>
          <w:sz w:val="52"/>
          <w:szCs w:val="52"/>
        </w:rPr>
        <w:t>GENERIC AERODROME MANUAL</w:t>
      </w:r>
    </w:p>
    <w:p w:rsidR="002C1EF0" w:rsidRDefault="002C1EF0" w:rsidP="001443CA">
      <w:pPr>
        <w:pStyle w:val="Default"/>
        <w:ind w:left="720"/>
        <w:jc w:val="both"/>
      </w:pPr>
    </w:p>
    <w:p w:rsidR="003A2F51" w:rsidRPr="003A2F51" w:rsidRDefault="003A2F51" w:rsidP="001443CA">
      <w:pPr>
        <w:pStyle w:val="Default"/>
        <w:ind w:left="720"/>
        <w:jc w:val="both"/>
        <w:rPr>
          <w:sz w:val="22"/>
        </w:rPr>
      </w:pPr>
      <w:r w:rsidRPr="003A2F51">
        <w:rPr>
          <w:sz w:val="40"/>
        </w:rPr>
        <w:t xml:space="preserve">Version </w:t>
      </w:r>
      <w:r w:rsidR="00011D00">
        <w:rPr>
          <w:sz w:val="40"/>
        </w:rPr>
        <w:t>1.0</w:t>
      </w:r>
      <w:r w:rsidRPr="003A2F51">
        <w:rPr>
          <w:sz w:val="40"/>
        </w:rPr>
        <w:t xml:space="preserve">, </w:t>
      </w:r>
      <w:r w:rsidR="00B814F1">
        <w:rPr>
          <w:sz w:val="40"/>
        </w:rPr>
        <w:t>2 July</w:t>
      </w:r>
      <w:r w:rsidR="00547DD4">
        <w:rPr>
          <w:sz w:val="40"/>
        </w:rPr>
        <w:t xml:space="preserve"> 2021</w:t>
      </w:r>
    </w:p>
    <w:p w:rsidR="002C1EF0" w:rsidRDefault="002C1EF0" w:rsidP="001443CA">
      <w:pPr>
        <w:pStyle w:val="Default"/>
        <w:ind w:left="720"/>
        <w:jc w:val="both"/>
        <w:rPr>
          <w:rFonts w:ascii="Cambria" w:hAnsi="Cambria"/>
          <w:bCs/>
        </w:rPr>
      </w:pPr>
    </w:p>
    <w:p w:rsidR="002C1EF0" w:rsidRDefault="002C1EF0" w:rsidP="001443CA">
      <w:pPr>
        <w:pStyle w:val="Default"/>
        <w:ind w:left="720"/>
        <w:jc w:val="both"/>
        <w:rPr>
          <w:rFonts w:ascii="Cambria" w:hAnsi="Cambria"/>
          <w:bCs/>
        </w:rPr>
      </w:pPr>
    </w:p>
    <w:p w:rsidR="003A2F51" w:rsidRDefault="003A2F51" w:rsidP="001443CA">
      <w:pPr>
        <w:pStyle w:val="Default"/>
        <w:ind w:left="720"/>
        <w:jc w:val="both"/>
        <w:rPr>
          <w:rFonts w:ascii="Cambria" w:hAnsi="Cambria"/>
          <w:bCs/>
        </w:rPr>
      </w:pPr>
    </w:p>
    <w:p w:rsidR="003A2F51" w:rsidRDefault="003A2F51" w:rsidP="001443CA">
      <w:pPr>
        <w:pStyle w:val="Default"/>
        <w:ind w:left="720"/>
        <w:jc w:val="both"/>
        <w:rPr>
          <w:rFonts w:ascii="Cambria" w:hAnsi="Cambria"/>
          <w:bCs/>
        </w:rPr>
      </w:pPr>
    </w:p>
    <w:p w:rsidR="002C1EF0" w:rsidRDefault="002C1EF0" w:rsidP="001443CA">
      <w:pPr>
        <w:pStyle w:val="Default"/>
        <w:ind w:left="720"/>
        <w:jc w:val="both"/>
        <w:rPr>
          <w:rFonts w:ascii="Cambria" w:hAnsi="Cambria"/>
        </w:rPr>
      </w:pPr>
    </w:p>
    <w:p w:rsidR="002C1EF0" w:rsidRPr="006E7BCC" w:rsidRDefault="002C1EF0" w:rsidP="001443CA">
      <w:pPr>
        <w:pStyle w:val="Default"/>
        <w:ind w:left="720" w:right="180"/>
        <w:jc w:val="both"/>
      </w:pPr>
      <w:r w:rsidRPr="006E7BCC">
        <w:t>In this document colour coded texts are used with following significance:</w:t>
      </w:r>
    </w:p>
    <w:p w:rsidR="002C1EF0" w:rsidRPr="006E7BCC" w:rsidRDefault="002C1EF0" w:rsidP="001443CA">
      <w:pPr>
        <w:pStyle w:val="Default"/>
        <w:ind w:left="720" w:right="180"/>
        <w:jc w:val="both"/>
      </w:pPr>
    </w:p>
    <w:p w:rsidR="002C1EF0" w:rsidRPr="006E7BCC" w:rsidRDefault="002C1EF0" w:rsidP="001443CA">
      <w:pPr>
        <w:pStyle w:val="Default"/>
        <w:spacing w:before="240"/>
        <w:ind w:left="720" w:right="187"/>
        <w:jc w:val="both"/>
      </w:pPr>
      <w:r w:rsidRPr="006E7BCC">
        <w:t xml:space="preserve">Black: </w:t>
      </w:r>
      <w:r w:rsidRPr="006E7BCC">
        <w:tab/>
      </w:r>
      <w:r w:rsidRPr="006E7BCC">
        <w:tab/>
        <w:t xml:space="preserve">Standard text with no changes </w:t>
      </w:r>
      <w:r w:rsidR="00537590" w:rsidRPr="006E7BCC">
        <w:t xml:space="preserve">usually </w:t>
      </w:r>
      <w:r w:rsidRPr="006E7BCC">
        <w:t>needed</w:t>
      </w:r>
    </w:p>
    <w:p w:rsidR="003A2F51" w:rsidRDefault="002C1EF0" w:rsidP="001443CA">
      <w:pPr>
        <w:pStyle w:val="Default"/>
        <w:spacing w:before="240"/>
        <w:ind w:left="2160" w:right="187" w:hanging="1440"/>
        <w:jc w:val="both"/>
      </w:pPr>
      <w:r w:rsidRPr="006E7BCC">
        <w:rPr>
          <w:color w:val="0070C0"/>
        </w:rPr>
        <w:t>Blue</w:t>
      </w:r>
      <w:r w:rsidRPr="006E7BCC">
        <w:t xml:space="preserve">:   </w:t>
      </w:r>
      <w:r w:rsidRPr="006E7BCC">
        <w:tab/>
      </w:r>
      <w:r w:rsidRPr="001443CA">
        <w:rPr>
          <w:color w:val="0070C0"/>
        </w:rPr>
        <w:t>Guidelines related to the relevant section</w:t>
      </w:r>
      <w:r w:rsidR="00F276CC" w:rsidRPr="001443CA">
        <w:rPr>
          <w:color w:val="0070C0"/>
        </w:rPr>
        <w:t>. Not to be included in the actual aerodrome manual.</w:t>
      </w:r>
    </w:p>
    <w:p w:rsidR="002C1EF0" w:rsidRPr="006E7BCC" w:rsidRDefault="002C1EF0" w:rsidP="001443CA">
      <w:pPr>
        <w:pStyle w:val="Default"/>
        <w:spacing w:before="240"/>
        <w:ind w:left="720" w:right="187"/>
        <w:jc w:val="both"/>
      </w:pPr>
      <w:r w:rsidRPr="006E7BCC">
        <w:rPr>
          <w:color w:val="00B050"/>
        </w:rPr>
        <w:t>Green</w:t>
      </w:r>
      <w:r w:rsidRPr="006E7BCC">
        <w:t xml:space="preserve">: </w:t>
      </w:r>
      <w:r w:rsidRPr="006E7BCC">
        <w:tab/>
      </w:r>
      <w:r w:rsidR="006E7BCC">
        <w:tab/>
      </w:r>
      <w:r w:rsidRPr="001443CA">
        <w:rPr>
          <w:color w:val="00B050"/>
        </w:rPr>
        <w:t>Text specific to an individual aerodrome, should be modified.</w:t>
      </w:r>
    </w:p>
    <w:p w:rsidR="002C1EF0" w:rsidRPr="006E7BCC" w:rsidRDefault="002C1EF0" w:rsidP="001443CA">
      <w:pPr>
        <w:pStyle w:val="Default"/>
        <w:spacing w:before="240"/>
        <w:ind w:left="720" w:right="187"/>
        <w:jc w:val="both"/>
      </w:pPr>
      <w:r w:rsidRPr="006E7BCC">
        <w:t>Figures:</w:t>
      </w:r>
      <w:r w:rsidRPr="006E7BCC">
        <w:tab/>
        <w:t>Only for illustration purpose</w:t>
      </w:r>
      <w:r w:rsidR="006E7BCC">
        <w:t xml:space="preserve">, </w:t>
      </w:r>
      <w:r w:rsidR="00E74D29" w:rsidRPr="006E7BCC">
        <w:t xml:space="preserve">States </w:t>
      </w:r>
      <w:r w:rsidRPr="006E7BCC">
        <w:t>may insert applicable figures.</w:t>
      </w:r>
    </w:p>
    <w:p w:rsidR="00E83E95" w:rsidRPr="006E7BCC" w:rsidRDefault="00E83E95" w:rsidP="003D3F15">
      <w:pPr>
        <w:spacing w:before="240"/>
        <w:ind w:right="187"/>
        <w:jc w:val="both"/>
        <w:rPr>
          <w:rFonts w:ascii="Times New Roman" w:hAnsi="Times New Roman" w:cs="Times New Roman"/>
          <w:lang w:bidi="th-TH"/>
        </w:rPr>
      </w:pPr>
    </w:p>
    <w:p w:rsidR="00E83E95" w:rsidRPr="00E07ACF" w:rsidRDefault="00E83E95" w:rsidP="003D3F15">
      <w:pPr>
        <w:jc w:val="both"/>
        <w:rPr>
          <w:rFonts w:ascii="Arial" w:hAnsi="Arial" w:cs="Arial"/>
          <w:lang w:bidi="th-TH"/>
        </w:rPr>
      </w:pPr>
    </w:p>
    <w:p w:rsidR="00E83E95" w:rsidRDefault="00E83E95" w:rsidP="003D3F15">
      <w:pPr>
        <w:jc w:val="both"/>
        <w:rPr>
          <w:rFonts w:ascii="Arial" w:hAnsi="Arial" w:cs="Arial"/>
          <w:lang w:bidi="th-TH"/>
        </w:rPr>
      </w:pPr>
    </w:p>
    <w:p w:rsidR="001F6662" w:rsidRDefault="001F6662" w:rsidP="00B814F1">
      <w:pPr>
        <w:tabs>
          <w:tab w:val="right" w:pos="9360"/>
        </w:tabs>
        <w:rPr>
          <w:rFonts w:ascii="Arial" w:hAnsi="Arial" w:cs="Arial"/>
          <w:sz w:val="72"/>
          <w:szCs w:val="72"/>
          <w:lang w:bidi="th-TH"/>
        </w:rPr>
      </w:pPr>
    </w:p>
    <w:p w:rsidR="00460290" w:rsidRDefault="00460290" w:rsidP="00B814F1">
      <w:pPr>
        <w:tabs>
          <w:tab w:val="right" w:pos="9360"/>
        </w:tabs>
        <w:rPr>
          <w:rFonts w:ascii="Arial" w:hAnsi="Arial" w:cs="Arial"/>
          <w:b/>
          <w:bCs/>
          <w:sz w:val="72"/>
          <w:szCs w:val="72"/>
          <w:lang w:bidi="th-TH"/>
        </w:rPr>
      </w:pPr>
      <w:r w:rsidRPr="001F6662">
        <w:rPr>
          <w:rFonts w:ascii="Arial" w:hAnsi="Arial" w:cs="Arial"/>
          <w:sz w:val="72"/>
          <w:szCs w:val="72"/>
          <w:lang w:bidi="th-TH"/>
        </w:rPr>
        <w:br w:type="page"/>
      </w:r>
      <w:r w:rsidR="00B814F1">
        <w:rPr>
          <w:rFonts w:ascii="Arial" w:hAnsi="Arial" w:cs="Arial"/>
          <w:b/>
          <w:bCs/>
          <w:sz w:val="72"/>
          <w:szCs w:val="72"/>
          <w:lang w:bidi="th-TH"/>
        </w:rPr>
        <w:lastRenderedPageBreak/>
        <w:tab/>
      </w:r>
    </w:p>
    <w:p w:rsidR="00E83E95" w:rsidRPr="00E07ACF" w:rsidRDefault="00CD78FC" w:rsidP="003D3F15">
      <w:pPr>
        <w:jc w:val="both"/>
        <w:rPr>
          <w:rFonts w:ascii="Arial" w:hAnsi="Arial" w:cs="Arial"/>
          <w:b/>
          <w:bCs/>
          <w:sz w:val="72"/>
          <w:szCs w:val="72"/>
          <w:lang w:bidi="th-TH"/>
        </w:rPr>
      </w:pPr>
      <w:r>
        <w:rPr>
          <w:rFonts w:ascii="Arial" w:hAnsi="Arial" w:cs="Arial"/>
          <w:b/>
          <w:bCs/>
          <w:sz w:val="72"/>
          <w:szCs w:val="72"/>
          <w:lang w:bidi="th-TH"/>
        </w:rPr>
        <w:t>(Insert Airport Name)</w:t>
      </w:r>
    </w:p>
    <w:p w:rsidR="00E83E95" w:rsidRPr="00E07ACF" w:rsidRDefault="00E83E95" w:rsidP="003D3F15">
      <w:pPr>
        <w:jc w:val="both"/>
        <w:rPr>
          <w:rFonts w:ascii="Arial" w:hAnsi="Arial" w:cs="Arial"/>
          <w:b/>
          <w:bCs/>
          <w:sz w:val="72"/>
          <w:szCs w:val="72"/>
          <w:lang w:bidi="th-TH"/>
        </w:rPr>
      </w:pPr>
    </w:p>
    <w:p w:rsidR="00E83E95" w:rsidRPr="00E07ACF" w:rsidRDefault="00CD78FC" w:rsidP="003D3F15">
      <w:pPr>
        <w:jc w:val="both"/>
        <w:rPr>
          <w:rFonts w:ascii="Arial" w:hAnsi="Arial" w:cs="Arial"/>
          <w:b/>
          <w:bCs/>
          <w:sz w:val="72"/>
          <w:szCs w:val="72"/>
          <w:lang w:bidi="th-TH"/>
        </w:rPr>
      </w:pPr>
      <w:r>
        <w:rPr>
          <w:rFonts w:ascii="Arial" w:hAnsi="Arial" w:cs="Arial"/>
          <w:b/>
          <w:bCs/>
          <w:color w:val="17365D" w:themeColor="text2" w:themeShade="BF"/>
          <w:sz w:val="72"/>
          <w:szCs w:val="72"/>
          <w:lang w:bidi="th-TH"/>
        </w:rPr>
        <w:t>Aerodrome Manual</w:t>
      </w:r>
    </w:p>
    <w:p w:rsidR="00E07ACF" w:rsidRPr="00E07ACF" w:rsidRDefault="00E07ACF" w:rsidP="003D3F15">
      <w:pPr>
        <w:jc w:val="both"/>
        <w:rPr>
          <w:rFonts w:ascii="Arial" w:hAnsi="Arial" w:cs="Arial"/>
          <w:b/>
          <w:bCs/>
          <w:sz w:val="72"/>
          <w:szCs w:val="72"/>
          <w:lang w:bidi="th-TH"/>
        </w:rPr>
      </w:pPr>
    </w:p>
    <w:p w:rsidR="00E07ACF" w:rsidRPr="00E07ACF" w:rsidRDefault="00E07ACF" w:rsidP="003D3F15">
      <w:pPr>
        <w:jc w:val="both"/>
        <w:rPr>
          <w:rFonts w:ascii="Arial" w:hAnsi="Arial" w:cs="Arial"/>
          <w:b/>
          <w:bCs/>
          <w:sz w:val="72"/>
          <w:szCs w:val="72"/>
          <w:lang w:bidi="th-TH"/>
        </w:rPr>
      </w:pPr>
    </w:p>
    <w:p w:rsidR="00E07ACF" w:rsidRPr="00E07ACF" w:rsidRDefault="00E07ACF" w:rsidP="003D3F15">
      <w:pPr>
        <w:jc w:val="both"/>
        <w:rPr>
          <w:rFonts w:ascii="Arial" w:hAnsi="Arial" w:cs="Arial"/>
          <w:b/>
          <w:bCs/>
          <w:sz w:val="72"/>
          <w:szCs w:val="72"/>
          <w:lang w:bidi="th-TH"/>
        </w:rPr>
      </w:pPr>
    </w:p>
    <w:p w:rsidR="00E07ACF" w:rsidRDefault="002C1EF0" w:rsidP="003D3F15">
      <w:pPr>
        <w:jc w:val="both"/>
        <w:rPr>
          <w:rFonts w:ascii="Arial" w:hAnsi="Arial" w:cs="Arial"/>
          <w:b/>
          <w:bCs/>
          <w:color w:val="984806" w:themeColor="accent6" w:themeShade="80"/>
          <w:sz w:val="52"/>
          <w:szCs w:val="52"/>
          <w:lang w:bidi="th-TH"/>
        </w:rPr>
      </w:pPr>
      <w:r>
        <w:rPr>
          <w:rFonts w:ascii="Arial" w:hAnsi="Arial" w:cs="Arial"/>
          <w:b/>
          <w:bCs/>
          <w:color w:val="984806" w:themeColor="accent6" w:themeShade="80"/>
          <w:sz w:val="52"/>
          <w:szCs w:val="52"/>
          <w:lang w:bidi="th-TH"/>
        </w:rPr>
        <w:t xml:space="preserve">[Enter Date </w:t>
      </w:r>
      <w:r w:rsidR="00A64192">
        <w:rPr>
          <w:rFonts w:ascii="Arial" w:hAnsi="Arial" w:cs="Arial"/>
          <w:b/>
          <w:bCs/>
          <w:color w:val="984806" w:themeColor="accent6" w:themeShade="80"/>
          <w:sz w:val="52"/>
          <w:szCs w:val="52"/>
          <w:lang w:bidi="th-TH"/>
        </w:rPr>
        <w:t xml:space="preserve">and </w:t>
      </w:r>
      <w:r w:rsidR="00A64192" w:rsidRPr="00E07ACF">
        <w:rPr>
          <w:rFonts w:ascii="Arial" w:hAnsi="Arial" w:cs="Arial"/>
          <w:b/>
          <w:bCs/>
          <w:color w:val="984806" w:themeColor="accent6" w:themeShade="80"/>
          <w:sz w:val="52"/>
          <w:szCs w:val="52"/>
          <w:lang w:bidi="th-TH"/>
        </w:rPr>
        <w:t>Current</w:t>
      </w:r>
      <w:r w:rsidR="00E07ACF" w:rsidRPr="00E07ACF">
        <w:rPr>
          <w:rFonts w:ascii="Arial" w:hAnsi="Arial" w:cs="Arial"/>
          <w:b/>
          <w:bCs/>
          <w:color w:val="984806" w:themeColor="accent6" w:themeShade="80"/>
          <w:sz w:val="52"/>
          <w:szCs w:val="52"/>
          <w:lang w:bidi="th-TH"/>
        </w:rPr>
        <w:t xml:space="preserve"> Version</w:t>
      </w:r>
      <w:r>
        <w:rPr>
          <w:rFonts w:ascii="Arial" w:hAnsi="Arial" w:cs="Arial"/>
          <w:b/>
          <w:bCs/>
          <w:color w:val="984806" w:themeColor="accent6" w:themeShade="80"/>
          <w:sz w:val="52"/>
          <w:szCs w:val="52"/>
          <w:lang w:bidi="th-TH"/>
        </w:rPr>
        <w:t xml:space="preserve"> no.</w:t>
      </w:r>
      <w:r w:rsidR="00E07ACF" w:rsidRPr="00E07ACF">
        <w:rPr>
          <w:rFonts w:ascii="Arial" w:hAnsi="Arial" w:cs="Arial"/>
          <w:b/>
          <w:bCs/>
          <w:color w:val="984806" w:themeColor="accent6" w:themeShade="80"/>
          <w:sz w:val="52"/>
          <w:szCs w:val="52"/>
          <w:lang w:bidi="th-TH"/>
        </w:rPr>
        <w:t>]</w:t>
      </w:r>
    </w:p>
    <w:p w:rsidR="00D70EEF" w:rsidRDefault="00D70EEF" w:rsidP="003D3F15">
      <w:pPr>
        <w:jc w:val="both"/>
        <w:rPr>
          <w:rFonts w:ascii="Arial" w:hAnsi="Arial" w:cs="Angsana New"/>
          <w:b/>
          <w:bCs/>
          <w:color w:val="984806" w:themeColor="accent6" w:themeShade="80"/>
          <w:sz w:val="52"/>
          <w:szCs w:val="52"/>
          <w:cs/>
          <w:lang w:bidi="th-TH"/>
        </w:rPr>
        <w:sectPr w:rsidR="00D70EEF" w:rsidSect="001F6662">
          <w:headerReference w:type="even" r:id="rId11"/>
          <w:headerReference w:type="default" r:id="rId12"/>
          <w:footerReference w:type="even" r:id="rId13"/>
          <w:footerReference w:type="default" r:id="rId14"/>
          <w:headerReference w:type="first" r:id="rId15"/>
          <w:footerReference w:type="first" r:id="rId16"/>
          <w:pgSz w:w="12240" w:h="15840"/>
          <w:pgMar w:top="1354" w:right="1440" w:bottom="1008" w:left="1440" w:header="720" w:footer="720" w:gutter="0"/>
          <w:pgNumType w:fmt="upperRoman" w:start="1"/>
          <w:cols w:space="720"/>
          <w:titlePg/>
          <w:docGrid w:linePitch="360"/>
        </w:sectPr>
      </w:pPr>
    </w:p>
    <w:p w:rsidR="00E07ACF" w:rsidRDefault="00E07ACF" w:rsidP="00E76469">
      <w:pPr>
        <w:jc w:val="center"/>
        <w:rPr>
          <w:rFonts w:ascii="Arial" w:hAnsi="Arial" w:cs="Arial"/>
          <w:b/>
          <w:bCs/>
          <w:color w:val="0070C0"/>
          <w:sz w:val="24"/>
          <w:szCs w:val="24"/>
          <w:lang w:bidi="th-TH"/>
        </w:rPr>
      </w:pPr>
      <w:r>
        <w:rPr>
          <w:rFonts w:ascii="Arial" w:hAnsi="Arial" w:cs="Arial"/>
          <w:b/>
          <w:bCs/>
          <w:color w:val="0070C0"/>
          <w:sz w:val="24"/>
          <w:szCs w:val="24"/>
          <w:lang w:bidi="th-TH"/>
        </w:rPr>
        <w:lastRenderedPageBreak/>
        <w:t>TABLE OF CONTENTS</w:t>
      </w:r>
    </w:p>
    <w:p w:rsidR="00F46276" w:rsidRPr="006341B0" w:rsidRDefault="00DF2F79" w:rsidP="00E76469">
      <w:pPr>
        <w:tabs>
          <w:tab w:val="left" w:pos="1134"/>
          <w:tab w:val="right" w:leader="dot" w:pos="9000"/>
        </w:tabs>
        <w:jc w:val="center"/>
        <w:rPr>
          <w:rFonts w:ascii="Arial" w:eastAsia="SimSun" w:hAnsi="Arial" w:cs="Arial"/>
          <w:kern w:val="2"/>
          <w:szCs w:val="20"/>
          <w:lang w:val="en-GB"/>
        </w:rPr>
      </w:pPr>
      <w:r>
        <w:rPr>
          <w:rFonts w:ascii="Arial" w:hAnsi="Arial" w:cs="Arial"/>
          <w:lang w:bidi="th-TH"/>
        </w:rPr>
        <w:t>FOREWARD</w:t>
      </w:r>
      <w:r w:rsidR="00F46276">
        <w:rPr>
          <w:rFonts w:ascii="Arial" w:hAnsi="Arial" w:cs="Arial"/>
          <w:lang w:bidi="th-TH"/>
        </w:rPr>
        <w:t xml:space="preserve"> </w:t>
      </w:r>
      <w:r w:rsidR="00F46276" w:rsidRPr="00F46276">
        <w:rPr>
          <w:rFonts w:ascii="Times New Roman" w:eastAsia="SimSun" w:hAnsi="Times New Roman" w:cs="Times New Roman"/>
          <w:kern w:val="2"/>
          <w:szCs w:val="20"/>
          <w:lang w:val="en-GB"/>
        </w:rPr>
        <w:t xml:space="preserve">   </w:t>
      </w:r>
      <w:r w:rsidR="00F46276" w:rsidRPr="00F46276">
        <w:rPr>
          <w:rFonts w:ascii="Times New Roman" w:eastAsia="SimSun" w:hAnsi="Times New Roman" w:cs="Times New Roman"/>
          <w:kern w:val="2"/>
          <w:szCs w:val="20"/>
          <w:lang w:val="en-GB"/>
        </w:rPr>
        <w:tab/>
      </w:r>
      <w:proofErr w:type="gramStart"/>
      <w:r w:rsidR="00AD6888">
        <w:rPr>
          <w:rFonts w:ascii="Arial" w:eastAsia="SimSun" w:hAnsi="Arial" w:cs="Arial"/>
          <w:kern w:val="2"/>
          <w:szCs w:val="20"/>
          <w:lang w:val="en-GB"/>
        </w:rPr>
        <w:t>v</w:t>
      </w:r>
      <w:r w:rsidR="00D664A8">
        <w:rPr>
          <w:rFonts w:ascii="Arial" w:eastAsia="SimSun" w:hAnsi="Arial" w:cs="Arial"/>
          <w:kern w:val="2"/>
          <w:szCs w:val="20"/>
          <w:lang w:val="en-GB"/>
        </w:rPr>
        <w:t>i</w:t>
      </w:r>
      <w:proofErr w:type="gramEnd"/>
    </w:p>
    <w:p w:rsidR="00F46276" w:rsidRPr="006341B0" w:rsidRDefault="00DF2F79"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CHECKLIST OF CURRENT PAGES</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AD6888">
        <w:rPr>
          <w:rFonts w:ascii="Arial" w:eastAsia="SimSun" w:hAnsi="Arial" w:cs="Arial"/>
          <w:kern w:val="2"/>
          <w:szCs w:val="20"/>
          <w:lang w:val="en-GB"/>
        </w:rPr>
        <w:t>v</w:t>
      </w:r>
      <w:r w:rsidR="00D664A8">
        <w:rPr>
          <w:rFonts w:ascii="Arial" w:eastAsia="SimSun" w:hAnsi="Arial" w:cs="Arial"/>
          <w:kern w:val="2"/>
          <w:szCs w:val="20"/>
          <w:lang w:val="en-GB"/>
        </w:rPr>
        <w:t>ii</w:t>
      </w:r>
    </w:p>
    <w:p w:rsidR="00F46276" w:rsidRPr="006341B0" w:rsidRDefault="00610EAE"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NOTIFICATION OF</w:t>
      </w:r>
      <w:r w:rsidR="004560F7" w:rsidRPr="006341B0">
        <w:rPr>
          <w:rFonts w:ascii="Arial" w:hAnsi="Arial" w:cs="Arial"/>
          <w:lang w:bidi="th-TH"/>
        </w:rPr>
        <w:t xml:space="preserve"> AMENDMENT TO AERODROME MANUA</w:t>
      </w:r>
      <w:r w:rsidR="002E41EE" w:rsidRPr="006341B0">
        <w:rPr>
          <w:rFonts w:ascii="Arial" w:hAnsi="Arial" w:cs="Arial"/>
          <w:lang w:bidi="th-TH"/>
        </w:rPr>
        <w:t>L</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AD6888">
        <w:rPr>
          <w:rFonts w:ascii="Arial" w:eastAsia="SimSun" w:hAnsi="Arial" w:cs="Arial"/>
          <w:kern w:val="2"/>
          <w:szCs w:val="20"/>
          <w:lang w:val="en-GB"/>
        </w:rPr>
        <w:t>vi</w:t>
      </w:r>
      <w:r w:rsidR="00D664A8">
        <w:rPr>
          <w:rFonts w:ascii="Arial" w:eastAsia="SimSun" w:hAnsi="Arial" w:cs="Arial"/>
          <w:kern w:val="2"/>
          <w:szCs w:val="20"/>
          <w:lang w:val="en-GB"/>
        </w:rPr>
        <w:t>ii</w:t>
      </w:r>
    </w:p>
    <w:p w:rsidR="00F46276" w:rsidRPr="006341B0" w:rsidRDefault="00491D0F"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RECORD OF REVISION</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D664A8">
        <w:rPr>
          <w:rFonts w:ascii="Arial" w:eastAsia="SimSun" w:hAnsi="Arial" w:cs="Arial"/>
          <w:kern w:val="2"/>
          <w:szCs w:val="20"/>
          <w:lang w:val="en-GB"/>
        </w:rPr>
        <w:t>ix</w:t>
      </w:r>
    </w:p>
    <w:p w:rsidR="00F46276" w:rsidRPr="006341B0" w:rsidRDefault="00DF2F79"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MASTER CONTACT LIST</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D664A8">
        <w:rPr>
          <w:rFonts w:ascii="Arial" w:eastAsia="SimSun" w:hAnsi="Arial" w:cs="Arial"/>
          <w:kern w:val="2"/>
          <w:szCs w:val="20"/>
          <w:lang w:val="en-GB"/>
        </w:rPr>
        <w:t>x</w:t>
      </w:r>
    </w:p>
    <w:p w:rsidR="00F46276" w:rsidRPr="006341B0" w:rsidRDefault="00DF2F79"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DISTRIBUTION LIST</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D664A8">
        <w:rPr>
          <w:rFonts w:ascii="Arial" w:eastAsia="SimSun" w:hAnsi="Arial" w:cs="Arial"/>
          <w:kern w:val="2"/>
          <w:szCs w:val="20"/>
          <w:lang w:val="en-GB"/>
        </w:rPr>
        <w:t>xi</w:t>
      </w:r>
    </w:p>
    <w:p w:rsidR="00F46276" w:rsidRPr="006341B0" w:rsidRDefault="00DE0362"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SUPPORTING OPERATIONAL DOCUMENTS</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AD6888">
        <w:rPr>
          <w:rFonts w:ascii="Arial" w:eastAsia="SimSun" w:hAnsi="Arial" w:cs="Arial"/>
          <w:kern w:val="2"/>
          <w:szCs w:val="20"/>
          <w:lang w:val="en-GB"/>
        </w:rPr>
        <w:t>x</w:t>
      </w:r>
      <w:r w:rsidR="00D664A8">
        <w:rPr>
          <w:rFonts w:ascii="Arial" w:eastAsia="SimSun" w:hAnsi="Arial" w:cs="Arial"/>
          <w:kern w:val="2"/>
          <w:szCs w:val="20"/>
          <w:lang w:val="en-GB"/>
        </w:rPr>
        <w:t>ii</w:t>
      </w:r>
    </w:p>
    <w:p w:rsidR="00F46276" w:rsidRPr="006341B0" w:rsidRDefault="000231D8"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ABBREVIATIONS AND SYMBOLS</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AD6888">
        <w:rPr>
          <w:rFonts w:ascii="Arial" w:eastAsia="SimSun" w:hAnsi="Arial" w:cs="Arial"/>
          <w:kern w:val="2"/>
          <w:szCs w:val="20"/>
          <w:lang w:val="en-GB"/>
        </w:rPr>
        <w:t>x</w:t>
      </w:r>
      <w:r w:rsidR="00F46276" w:rsidRPr="006341B0">
        <w:rPr>
          <w:rFonts w:ascii="Arial" w:eastAsia="SimSun" w:hAnsi="Arial" w:cs="Arial"/>
          <w:kern w:val="2"/>
          <w:szCs w:val="20"/>
          <w:lang w:val="en-GB"/>
        </w:rPr>
        <w:t>i</w:t>
      </w:r>
      <w:r w:rsidR="00D664A8">
        <w:rPr>
          <w:rFonts w:ascii="Arial" w:eastAsia="SimSun" w:hAnsi="Arial" w:cs="Arial"/>
          <w:kern w:val="2"/>
          <w:szCs w:val="20"/>
          <w:lang w:val="en-GB"/>
        </w:rPr>
        <w:t>ii</w:t>
      </w:r>
    </w:p>
    <w:p w:rsidR="00F46276" w:rsidRPr="006341B0" w:rsidRDefault="001B2620"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AERODROME CERTIFICATE</w:t>
      </w:r>
      <w:r w:rsidR="00610EAE" w:rsidRPr="006341B0">
        <w:rPr>
          <w:rFonts w:ascii="Arial" w:hAnsi="Arial" w:cs="Arial"/>
          <w:lang w:bidi="th-TH"/>
        </w:rPr>
        <w:t xml:space="preserve"> COPY</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AD6888">
        <w:rPr>
          <w:rFonts w:ascii="Arial" w:eastAsia="SimSun" w:hAnsi="Arial" w:cs="Arial"/>
          <w:kern w:val="2"/>
          <w:szCs w:val="20"/>
          <w:lang w:val="en-GB"/>
        </w:rPr>
        <w:t>x</w:t>
      </w:r>
      <w:r w:rsidR="00D664A8">
        <w:rPr>
          <w:rFonts w:ascii="Arial" w:eastAsia="SimSun" w:hAnsi="Arial" w:cs="Arial"/>
          <w:kern w:val="2"/>
          <w:szCs w:val="20"/>
          <w:lang w:val="en-GB"/>
        </w:rPr>
        <w:t>v</w:t>
      </w:r>
    </w:p>
    <w:p w:rsidR="00F46276" w:rsidRPr="006341B0" w:rsidRDefault="001B2620"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AERODROME MANUAL</w:t>
      </w:r>
      <w:r w:rsidR="00610EAE" w:rsidRPr="006341B0">
        <w:rPr>
          <w:rFonts w:ascii="Arial" w:hAnsi="Arial" w:cs="Arial"/>
          <w:lang w:bidi="th-TH"/>
        </w:rPr>
        <w:t xml:space="preserve"> APPROVAL LETTER</w:t>
      </w:r>
      <w:r w:rsidR="00F46276" w:rsidRPr="006341B0">
        <w:rPr>
          <w:rFonts w:ascii="Arial" w:hAnsi="Arial" w:cs="Arial"/>
          <w:lang w:bidi="th-TH"/>
        </w:rPr>
        <w:t xml:space="preserve"> </w:t>
      </w:r>
      <w:r w:rsidR="00F46276" w:rsidRPr="006341B0">
        <w:rPr>
          <w:rFonts w:ascii="Arial" w:eastAsia="SimSun" w:hAnsi="Arial" w:cs="Arial"/>
          <w:kern w:val="2"/>
          <w:szCs w:val="20"/>
          <w:lang w:val="en-GB"/>
        </w:rPr>
        <w:tab/>
      </w:r>
      <w:r w:rsidR="006341B0">
        <w:rPr>
          <w:rFonts w:ascii="Arial" w:eastAsia="SimSun" w:hAnsi="Arial" w:cs="Arial"/>
          <w:kern w:val="2"/>
          <w:szCs w:val="20"/>
          <w:lang w:val="en-GB"/>
        </w:rPr>
        <w:t>x</w:t>
      </w:r>
      <w:r w:rsidR="00D664A8">
        <w:rPr>
          <w:rFonts w:ascii="Arial" w:eastAsia="SimSun" w:hAnsi="Arial" w:cs="Arial"/>
          <w:kern w:val="2"/>
          <w:szCs w:val="20"/>
          <w:lang w:val="en-GB"/>
        </w:rPr>
        <w:t>iv</w:t>
      </w:r>
    </w:p>
    <w:p w:rsidR="009F33BD" w:rsidRDefault="009F33BD" w:rsidP="00E76469">
      <w:pPr>
        <w:tabs>
          <w:tab w:val="left" w:pos="1134"/>
          <w:tab w:val="right" w:leader="dot" w:pos="9000"/>
        </w:tabs>
        <w:jc w:val="center"/>
        <w:rPr>
          <w:rFonts w:ascii="Arial" w:hAnsi="Arial" w:cs="Arial"/>
          <w:lang w:bidi="th-TH"/>
        </w:rPr>
      </w:pPr>
    </w:p>
    <w:p w:rsidR="00F26448" w:rsidRPr="006341B0" w:rsidRDefault="00F26448" w:rsidP="00E76469">
      <w:pPr>
        <w:tabs>
          <w:tab w:val="left" w:pos="1134"/>
          <w:tab w:val="right" w:leader="dot" w:pos="9000"/>
        </w:tabs>
        <w:jc w:val="center"/>
        <w:rPr>
          <w:rFonts w:ascii="Arial" w:eastAsia="SimSun" w:hAnsi="Arial" w:cs="Arial"/>
          <w:kern w:val="2"/>
          <w:szCs w:val="20"/>
          <w:lang w:val="en-GB"/>
        </w:rPr>
      </w:pPr>
      <w:r>
        <w:rPr>
          <w:rFonts w:ascii="Arial" w:hAnsi="Arial" w:cs="Arial"/>
          <w:lang w:bidi="th-TH"/>
        </w:rPr>
        <w:t>PART 1: GENERAL INFORMATION</w:t>
      </w:r>
      <w:r w:rsidRPr="00F46276">
        <w:rPr>
          <w:rFonts w:ascii="Times New Roman" w:eastAsia="SimSun" w:hAnsi="Times New Roman" w:cs="Times New Roman"/>
          <w:kern w:val="2"/>
          <w:szCs w:val="20"/>
          <w:lang w:val="en-GB"/>
        </w:rPr>
        <w:tab/>
      </w:r>
      <w:r w:rsidR="006341B0">
        <w:rPr>
          <w:rFonts w:ascii="Arial" w:eastAsia="SimSun" w:hAnsi="Arial" w:cs="Arial"/>
          <w:kern w:val="2"/>
          <w:szCs w:val="20"/>
          <w:lang w:val="en-GB"/>
        </w:rPr>
        <w:t>1</w:t>
      </w:r>
      <w:r w:rsidRPr="006341B0">
        <w:rPr>
          <w:rFonts w:ascii="Arial" w:eastAsia="SimSun" w:hAnsi="Arial" w:cs="Arial"/>
          <w:kern w:val="2"/>
          <w:szCs w:val="20"/>
          <w:lang w:val="en-GB"/>
        </w:rPr>
        <w:t>-1</w:t>
      </w:r>
    </w:p>
    <w:p w:rsidR="009F33BD" w:rsidRPr="006341B0" w:rsidRDefault="009F33BD" w:rsidP="00E76469">
      <w:pPr>
        <w:pStyle w:val="ListParagraph"/>
        <w:numPr>
          <w:ilvl w:val="0"/>
          <w:numId w:val="27"/>
        </w:numPr>
        <w:tabs>
          <w:tab w:val="left" w:pos="720"/>
          <w:tab w:val="right" w:leader="dot" w:pos="9000"/>
        </w:tabs>
        <w:ind w:left="0" w:firstLine="0"/>
        <w:jc w:val="center"/>
        <w:rPr>
          <w:rFonts w:ascii="Arial" w:eastAsia="SimSun" w:hAnsi="Arial" w:cs="Arial"/>
          <w:kern w:val="2"/>
          <w:szCs w:val="20"/>
          <w:lang w:val="en-GB"/>
        </w:rPr>
      </w:pPr>
      <w:r w:rsidRPr="006341B0">
        <w:rPr>
          <w:rFonts w:ascii="Arial" w:hAnsi="Arial" w:cs="Arial"/>
          <w:lang w:bidi="th-TH"/>
        </w:rPr>
        <w:t>Purpose and Scope</w:t>
      </w:r>
      <w:r w:rsidRPr="006341B0">
        <w:rPr>
          <w:rFonts w:ascii="Arial" w:eastAsia="SimSun" w:hAnsi="Arial" w:cs="Arial"/>
          <w:kern w:val="2"/>
          <w:szCs w:val="20"/>
          <w:lang w:val="en-GB"/>
        </w:rPr>
        <w:tab/>
      </w:r>
      <w:r w:rsidR="00986A1A">
        <w:rPr>
          <w:rFonts w:ascii="Arial" w:eastAsia="SimSun" w:hAnsi="Arial" w:cs="Arial"/>
          <w:kern w:val="2"/>
          <w:szCs w:val="20"/>
          <w:lang w:val="en-GB"/>
        </w:rPr>
        <w:t>1</w:t>
      </w:r>
      <w:r w:rsidRPr="006341B0">
        <w:rPr>
          <w:rFonts w:ascii="Arial" w:eastAsia="SimSun" w:hAnsi="Arial" w:cs="Arial"/>
          <w:kern w:val="2"/>
          <w:szCs w:val="20"/>
          <w:lang w:val="en-GB"/>
        </w:rPr>
        <w:t>-1</w:t>
      </w:r>
    </w:p>
    <w:p w:rsidR="009F33BD" w:rsidRPr="006341B0" w:rsidRDefault="009F33BD" w:rsidP="00E76469">
      <w:pPr>
        <w:pStyle w:val="ListParagraph"/>
        <w:numPr>
          <w:ilvl w:val="1"/>
          <w:numId w:val="30"/>
        </w:numPr>
        <w:tabs>
          <w:tab w:val="left" w:pos="720"/>
          <w:tab w:val="right" w:leader="dot" w:pos="9000"/>
        </w:tabs>
        <w:ind w:left="0" w:firstLine="0"/>
        <w:jc w:val="center"/>
        <w:rPr>
          <w:rFonts w:ascii="Arial" w:eastAsia="SimSun" w:hAnsi="Arial" w:cs="Arial"/>
          <w:kern w:val="2"/>
          <w:szCs w:val="20"/>
          <w:lang w:val="en-GB"/>
        </w:rPr>
      </w:pPr>
      <w:r w:rsidRPr="006341B0">
        <w:rPr>
          <w:rFonts w:ascii="Arial" w:hAnsi="Arial" w:cs="Arial"/>
          <w:lang w:bidi="th-TH"/>
        </w:rPr>
        <w:t>Legal Requirement</w:t>
      </w:r>
      <w:r w:rsidRPr="006341B0">
        <w:rPr>
          <w:rFonts w:ascii="Arial" w:eastAsia="SimSun" w:hAnsi="Arial" w:cs="Arial"/>
          <w:kern w:val="2"/>
          <w:szCs w:val="20"/>
          <w:lang w:val="en-GB"/>
        </w:rPr>
        <w:tab/>
      </w:r>
      <w:r w:rsidR="00986A1A">
        <w:rPr>
          <w:rFonts w:ascii="Arial" w:eastAsia="SimSun" w:hAnsi="Arial" w:cs="Arial"/>
          <w:kern w:val="2"/>
          <w:szCs w:val="20"/>
          <w:lang w:val="en-GB"/>
        </w:rPr>
        <w:t>1</w:t>
      </w:r>
      <w:r w:rsidRPr="006341B0">
        <w:rPr>
          <w:rFonts w:ascii="Arial" w:eastAsia="SimSun" w:hAnsi="Arial" w:cs="Arial"/>
          <w:kern w:val="2"/>
          <w:szCs w:val="20"/>
          <w:lang w:val="en-GB"/>
        </w:rPr>
        <w:t>-1</w:t>
      </w:r>
    </w:p>
    <w:p w:rsidR="009F33BD" w:rsidRPr="006341B0" w:rsidRDefault="009F33BD" w:rsidP="00E76469">
      <w:pPr>
        <w:pStyle w:val="ListParagraph"/>
        <w:numPr>
          <w:ilvl w:val="1"/>
          <w:numId w:val="30"/>
        </w:numPr>
        <w:tabs>
          <w:tab w:val="left" w:pos="720"/>
          <w:tab w:val="right" w:leader="dot" w:pos="9000"/>
        </w:tabs>
        <w:ind w:left="0" w:firstLine="0"/>
        <w:jc w:val="center"/>
        <w:rPr>
          <w:rFonts w:ascii="Arial" w:eastAsia="SimSun" w:hAnsi="Arial" w:cs="Arial"/>
          <w:kern w:val="2"/>
          <w:szCs w:val="20"/>
          <w:lang w:val="en-GB"/>
        </w:rPr>
      </w:pPr>
      <w:r w:rsidRPr="006341B0">
        <w:rPr>
          <w:rFonts w:ascii="Arial" w:hAnsi="Arial" w:cs="Arial"/>
          <w:lang w:bidi="th-TH"/>
        </w:rPr>
        <w:t>Conditions of Use</w:t>
      </w:r>
      <w:r w:rsidRPr="006341B0">
        <w:rPr>
          <w:rFonts w:ascii="Arial" w:eastAsia="SimSun" w:hAnsi="Arial" w:cs="Arial"/>
          <w:kern w:val="2"/>
          <w:szCs w:val="20"/>
          <w:lang w:val="en-GB"/>
        </w:rPr>
        <w:tab/>
      </w:r>
      <w:r w:rsidR="00986A1A">
        <w:rPr>
          <w:rFonts w:ascii="Arial" w:eastAsia="SimSun" w:hAnsi="Arial" w:cs="Arial"/>
          <w:kern w:val="2"/>
          <w:szCs w:val="20"/>
          <w:lang w:val="en-GB"/>
        </w:rPr>
        <w:t>1</w:t>
      </w:r>
      <w:r w:rsidRPr="006341B0">
        <w:rPr>
          <w:rFonts w:ascii="Arial" w:eastAsia="SimSun" w:hAnsi="Arial" w:cs="Arial"/>
          <w:kern w:val="2"/>
          <w:szCs w:val="20"/>
          <w:lang w:val="en-GB"/>
        </w:rPr>
        <w:t>-1</w:t>
      </w:r>
    </w:p>
    <w:p w:rsidR="009F33BD" w:rsidRPr="006341B0" w:rsidRDefault="009F33BD" w:rsidP="00E76469">
      <w:pPr>
        <w:pStyle w:val="ListParagraph"/>
        <w:numPr>
          <w:ilvl w:val="1"/>
          <w:numId w:val="30"/>
        </w:numPr>
        <w:tabs>
          <w:tab w:val="left" w:pos="720"/>
          <w:tab w:val="right" w:leader="dot" w:pos="9000"/>
        </w:tabs>
        <w:ind w:left="0" w:firstLine="0"/>
        <w:jc w:val="center"/>
        <w:rPr>
          <w:rFonts w:ascii="Arial" w:eastAsia="SimSun" w:hAnsi="Arial" w:cs="Arial"/>
          <w:kern w:val="2"/>
          <w:szCs w:val="20"/>
          <w:lang w:val="en-GB"/>
        </w:rPr>
      </w:pPr>
      <w:r w:rsidRPr="006341B0">
        <w:rPr>
          <w:rFonts w:ascii="Arial" w:hAnsi="Arial" w:cs="Arial"/>
          <w:lang w:bidi="th-TH"/>
        </w:rPr>
        <w:t>Aeronautical Information</w:t>
      </w:r>
      <w:r w:rsidRPr="006341B0">
        <w:rPr>
          <w:rFonts w:ascii="Arial" w:eastAsia="SimSun" w:hAnsi="Arial" w:cs="Arial"/>
          <w:kern w:val="2"/>
          <w:szCs w:val="20"/>
          <w:lang w:val="en-GB"/>
        </w:rPr>
        <w:tab/>
      </w:r>
      <w:r w:rsidR="00986A1A">
        <w:rPr>
          <w:rFonts w:ascii="Arial" w:eastAsia="SimSun" w:hAnsi="Arial" w:cs="Arial"/>
          <w:kern w:val="2"/>
          <w:szCs w:val="20"/>
          <w:lang w:val="en-GB"/>
        </w:rPr>
        <w:t>1</w:t>
      </w:r>
      <w:r w:rsidRPr="006341B0">
        <w:rPr>
          <w:rFonts w:ascii="Arial" w:eastAsia="SimSun" w:hAnsi="Arial" w:cs="Arial"/>
          <w:kern w:val="2"/>
          <w:szCs w:val="20"/>
          <w:lang w:val="en-GB"/>
        </w:rPr>
        <w:t>-1</w:t>
      </w:r>
    </w:p>
    <w:p w:rsidR="009F33BD" w:rsidRPr="006341B0" w:rsidRDefault="009F33BD" w:rsidP="00E76469">
      <w:pPr>
        <w:pStyle w:val="ListParagraph"/>
        <w:numPr>
          <w:ilvl w:val="1"/>
          <w:numId w:val="30"/>
        </w:numPr>
        <w:tabs>
          <w:tab w:val="left" w:pos="720"/>
          <w:tab w:val="right" w:leader="dot" w:pos="9000"/>
        </w:tabs>
        <w:ind w:left="0" w:firstLine="0"/>
        <w:jc w:val="center"/>
        <w:rPr>
          <w:rFonts w:ascii="Arial" w:eastAsia="SimSun" w:hAnsi="Arial" w:cs="Arial"/>
          <w:kern w:val="2"/>
          <w:szCs w:val="20"/>
          <w:lang w:val="en-GB"/>
        </w:rPr>
      </w:pPr>
      <w:r w:rsidRPr="006341B0">
        <w:rPr>
          <w:rFonts w:ascii="Arial" w:hAnsi="Arial" w:cs="Arial"/>
          <w:lang w:bidi="th-TH"/>
        </w:rPr>
        <w:t>Recording Aircraft Movements</w:t>
      </w:r>
      <w:r w:rsidRPr="006341B0">
        <w:rPr>
          <w:rFonts w:ascii="Arial" w:eastAsia="SimSun" w:hAnsi="Arial" w:cs="Arial"/>
          <w:kern w:val="2"/>
          <w:szCs w:val="20"/>
          <w:lang w:val="en-GB"/>
        </w:rPr>
        <w:tab/>
      </w:r>
      <w:r w:rsidR="00986A1A">
        <w:rPr>
          <w:rFonts w:ascii="Arial" w:eastAsia="SimSun" w:hAnsi="Arial" w:cs="Arial"/>
          <w:kern w:val="2"/>
          <w:szCs w:val="20"/>
          <w:lang w:val="en-GB"/>
        </w:rPr>
        <w:t>1</w:t>
      </w:r>
      <w:r w:rsidRPr="006341B0">
        <w:rPr>
          <w:rFonts w:ascii="Arial" w:eastAsia="SimSun" w:hAnsi="Arial" w:cs="Arial"/>
          <w:kern w:val="2"/>
          <w:szCs w:val="20"/>
          <w:lang w:val="en-GB"/>
        </w:rPr>
        <w:t>-</w:t>
      </w:r>
      <w:r w:rsidR="00986A1A">
        <w:rPr>
          <w:rFonts w:ascii="Arial" w:eastAsia="SimSun" w:hAnsi="Arial" w:cs="Arial"/>
          <w:kern w:val="2"/>
          <w:szCs w:val="20"/>
          <w:lang w:val="en-GB"/>
        </w:rPr>
        <w:t>2</w:t>
      </w:r>
    </w:p>
    <w:p w:rsidR="009F33BD" w:rsidRPr="006341B0" w:rsidRDefault="009F33BD" w:rsidP="00E76469">
      <w:pPr>
        <w:pStyle w:val="ListParagraph"/>
        <w:numPr>
          <w:ilvl w:val="1"/>
          <w:numId w:val="30"/>
        </w:numPr>
        <w:tabs>
          <w:tab w:val="left" w:pos="720"/>
          <w:tab w:val="right" w:leader="dot" w:pos="9000"/>
        </w:tabs>
        <w:ind w:left="0" w:firstLine="0"/>
        <w:jc w:val="center"/>
        <w:rPr>
          <w:rFonts w:ascii="Arial" w:eastAsia="SimSun" w:hAnsi="Arial" w:cs="Arial"/>
          <w:kern w:val="2"/>
          <w:szCs w:val="20"/>
          <w:lang w:val="en-GB"/>
        </w:rPr>
      </w:pPr>
      <w:r w:rsidRPr="006341B0">
        <w:rPr>
          <w:rFonts w:ascii="Arial" w:hAnsi="Arial" w:cs="Arial"/>
          <w:lang w:bidi="th-TH"/>
        </w:rPr>
        <w:t>Obligation of the Aerodrome Operator</w:t>
      </w:r>
      <w:r w:rsidR="00712E7C" w:rsidRPr="006341B0">
        <w:rPr>
          <w:rFonts w:ascii="Arial" w:hAnsi="Arial" w:cs="Arial"/>
          <w:lang w:bidi="th-TH"/>
        </w:rPr>
        <w:t xml:space="preserve"> </w:t>
      </w:r>
      <w:r w:rsidRPr="006341B0">
        <w:rPr>
          <w:rFonts w:ascii="Arial" w:eastAsia="SimSun" w:hAnsi="Arial" w:cs="Arial"/>
          <w:kern w:val="2"/>
          <w:szCs w:val="20"/>
          <w:lang w:val="en-GB"/>
        </w:rPr>
        <w:tab/>
      </w:r>
      <w:r w:rsidR="00986A1A">
        <w:rPr>
          <w:rFonts w:ascii="Arial" w:eastAsia="SimSun" w:hAnsi="Arial" w:cs="Arial"/>
          <w:kern w:val="2"/>
          <w:szCs w:val="20"/>
          <w:lang w:val="en-GB"/>
        </w:rPr>
        <w:t>1</w:t>
      </w:r>
      <w:r w:rsidRPr="006341B0">
        <w:rPr>
          <w:rFonts w:ascii="Arial" w:eastAsia="SimSun" w:hAnsi="Arial" w:cs="Arial"/>
          <w:kern w:val="2"/>
          <w:szCs w:val="20"/>
          <w:lang w:val="en-GB"/>
        </w:rPr>
        <w:t>-</w:t>
      </w:r>
      <w:r w:rsidR="00986A1A">
        <w:rPr>
          <w:rFonts w:ascii="Arial" w:eastAsia="SimSun" w:hAnsi="Arial" w:cs="Arial"/>
          <w:kern w:val="2"/>
          <w:szCs w:val="20"/>
          <w:lang w:val="en-GB"/>
        </w:rPr>
        <w:t>2</w:t>
      </w:r>
    </w:p>
    <w:p w:rsidR="00712E7C" w:rsidRPr="006341B0" w:rsidRDefault="00712E7C" w:rsidP="00E76469">
      <w:pPr>
        <w:pStyle w:val="ListParagraph"/>
        <w:tabs>
          <w:tab w:val="left" w:pos="720"/>
          <w:tab w:val="right" w:leader="dot" w:pos="9000"/>
        </w:tabs>
        <w:ind w:left="360"/>
        <w:jc w:val="center"/>
        <w:rPr>
          <w:rFonts w:ascii="Arial" w:eastAsia="SimSun" w:hAnsi="Arial" w:cs="Arial"/>
          <w:kern w:val="2"/>
          <w:szCs w:val="20"/>
          <w:lang w:val="en-GB"/>
        </w:rPr>
      </w:pPr>
    </w:p>
    <w:p w:rsidR="00712E7C" w:rsidRPr="006341B0" w:rsidRDefault="00712E7C"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PART 2: AERODROME SITE DETAILS</w:t>
      </w:r>
      <w:r w:rsidRPr="006341B0">
        <w:rPr>
          <w:rFonts w:ascii="Arial" w:eastAsia="SimSun" w:hAnsi="Arial" w:cs="Arial"/>
          <w:kern w:val="2"/>
          <w:szCs w:val="20"/>
          <w:lang w:val="en-GB"/>
        </w:rPr>
        <w:tab/>
      </w:r>
      <w:r w:rsidR="00765ACE">
        <w:rPr>
          <w:rFonts w:ascii="Arial" w:eastAsia="SimSun" w:hAnsi="Arial" w:cs="Arial"/>
          <w:kern w:val="2"/>
          <w:szCs w:val="20"/>
          <w:lang w:val="en-GB"/>
        </w:rPr>
        <w:t>2</w:t>
      </w:r>
      <w:r w:rsidRPr="006341B0">
        <w:rPr>
          <w:rFonts w:ascii="Arial" w:eastAsia="SimSun" w:hAnsi="Arial" w:cs="Arial"/>
          <w:kern w:val="2"/>
          <w:szCs w:val="20"/>
          <w:lang w:val="en-GB"/>
        </w:rPr>
        <w:t>-1</w:t>
      </w:r>
    </w:p>
    <w:p w:rsidR="00712E7C" w:rsidRPr="006341B0" w:rsidRDefault="00712E7C" w:rsidP="00E76469">
      <w:pPr>
        <w:pStyle w:val="ListParagraph"/>
        <w:numPr>
          <w:ilvl w:val="0"/>
          <w:numId w:val="27"/>
        </w:numPr>
        <w:tabs>
          <w:tab w:val="left" w:pos="720"/>
          <w:tab w:val="right" w:leader="dot" w:pos="9000"/>
        </w:tabs>
        <w:ind w:hanging="720"/>
        <w:jc w:val="center"/>
        <w:rPr>
          <w:rFonts w:ascii="Arial" w:eastAsia="SimSun" w:hAnsi="Arial" w:cs="Arial"/>
          <w:kern w:val="2"/>
          <w:szCs w:val="20"/>
          <w:lang w:val="en-GB"/>
        </w:rPr>
      </w:pPr>
      <w:r w:rsidRPr="006341B0">
        <w:rPr>
          <w:rFonts w:ascii="Arial" w:hAnsi="Arial" w:cs="Arial"/>
          <w:lang w:bidi="th-TH"/>
        </w:rPr>
        <w:t>Aerodrome Site Details</w:t>
      </w:r>
      <w:r w:rsidRPr="006341B0">
        <w:rPr>
          <w:rFonts w:ascii="Arial" w:eastAsia="SimSun" w:hAnsi="Arial" w:cs="Arial"/>
          <w:kern w:val="2"/>
          <w:szCs w:val="20"/>
          <w:lang w:val="en-GB"/>
        </w:rPr>
        <w:tab/>
      </w:r>
      <w:r w:rsidR="00765ACE">
        <w:rPr>
          <w:rFonts w:ascii="Arial" w:eastAsia="SimSun" w:hAnsi="Arial" w:cs="Arial"/>
          <w:kern w:val="2"/>
          <w:szCs w:val="20"/>
          <w:lang w:val="en-GB"/>
        </w:rPr>
        <w:t>2</w:t>
      </w:r>
      <w:r w:rsidRPr="006341B0">
        <w:rPr>
          <w:rFonts w:ascii="Arial" w:eastAsia="SimSun" w:hAnsi="Arial" w:cs="Arial"/>
          <w:kern w:val="2"/>
          <w:szCs w:val="20"/>
          <w:lang w:val="en-GB"/>
        </w:rPr>
        <w:t>-1</w:t>
      </w:r>
    </w:p>
    <w:p w:rsidR="00712E7C" w:rsidRPr="006341B0" w:rsidRDefault="00712E7C" w:rsidP="00E76469">
      <w:pPr>
        <w:pStyle w:val="ListParagraph"/>
        <w:numPr>
          <w:ilvl w:val="0"/>
          <w:numId w:val="1"/>
        </w:numPr>
        <w:jc w:val="center"/>
        <w:rPr>
          <w:rFonts w:ascii="Arial" w:hAnsi="Arial" w:cs="Arial"/>
          <w:vanish/>
          <w:lang w:bidi="th-TH"/>
        </w:rPr>
      </w:pPr>
    </w:p>
    <w:p w:rsidR="00712E7C" w:rsidRPr="006341B0" w:rsidRDefault="00712E7C" w:rsidP="00E76469">
      <w:pPr>
        <w:pStyle w:val="ListParagraph"/>
        <w:numPr>
          <w:ilvl w:val="0"/>
          <w:numId w:val="1"/>
        </w:numPr>
        <w:jc w:val="center"/>
        <w:rPr>
          <w:rFonts w:ascii="Arial" w:hAnsi="Arial" w:cs="Arial"/>
          <w:vanish/>
          <w:lang w:bidi="th-TH"/>
        </w:rPr>
      </w:pPr>
    </w:p>
    <w:p w:rsidR="00712E7C" w:rsidRPr="006341B0" w:rsidRDefault="00712E7C" w:rsidP="00E76469">
      <w:pPr>
        <w:pStyle w:val="ListParagraph"/>
        <w:tabs>
          <w:tab w:val="left" w:pos="720"/>
          <w:tab w:val="right" w:leader="dot" w:pos="9000"/>
        </w:tabs>
        <w:jc w:val="center"/>
        <w:rPr>
          <w:rFonts w:ascii="Arial" w:eastAsia="SimSun" w:hAnsi="Arial" w:cs="Arial"/>
          <w:kern w:val="2"/>
          <w:szCs w:val="20"/>
          <w:lang w:val="en-GB"/>
        </w:rPr>
      </w:pPr>
      <w:r w:rsidRPr="006341B0">
        <w:rPr>
          <w:rFonts w:ascii="Arial" w:hAnsi="Arial" w:cs="Arial"/>
          <w:lang w:bidi="th-TH"/>
        </w:rPr>
        <w:t>2.1.1    Aerodrome Plan</w:t>
      </w:r>
      <w:r w:rsidRPr="006341B0">
        <w:rPr>
          <w:rFonts w:ascii="Arial" w:eastAsia="SimSun" w:hAnsi="Arial" w:cs="Arial"/>
          <w:kern w:val="2"/>
          <w:szCs w:val="20"/>
          <w:lang w:val="en-GB"/>
        </w:rPr>
        <w:tab/>
      </w:r>
      <w:r w:rsidR="00765ACE">
        <w:rPr>
          <w:rFonts w:ascii="Arial" w:eastAsia="SimSun" w:hAnsi="Arial" w:cs="Arial"/>
          <w:kern w:val="2"/>
          <w:szCs w:val="20"/>
          <w:lang w:val="en-GB"/>
        </w:rPr>
        <w:t>2</w:t>
      </w:r>
      <w:r w:rsidRPr="006341B0">
        <w:rPr>
          <w:rFonts w:ascii="Arial" w:eastAsia="SimSun" w:hAnsi="Arial" w:cs="Arial"/>
          <w:kern w:val="2"/>
          <w:szCs w:val="20"/>
          <w:lang w:val="en-GB"/>
        </w:rPr>
        <w:t>-1</w:t>
      </w:r>
    </w:p>
    <w:p w:rsidR="00712E7C" w:rsidRDefault="00712E7C" w:rsidP="00E76469">
      <w:pPr>
        <w:pStyle w:val="ListParagraph"/>
        <w:tabs>
          <w:tab w:val="left" w:pos="720"/>
          <w:tab w:val="right" w:leader="dot" w:pos="9000"/>
        </w:tabs>
        <w:jc w:val="center"/>
        <w:rPr>
          <w:rFonts w:ascii="Arial" w:eastAsia="SimSun" w:hAnsi="Arial" w:cs="Arial"/>
          <w:kern w:val="2"/>
          <w:szCs w:val="20"/>
          <w:lang w:val="en-GB"/>
        </w:rPr>
      </w:pPr>
      <w:r w:rsidRPr="006341B0">
        <w:rPr>
          <w:rFonts w:ascii="Arial" w:hAnsi="Arial" w:cs="Arial"/>
          <w:lang w:bidi="th-TH"/>
        </w:rPr>
        <w:t>2.1.2    Aerodrome Land Titles</w:t>
      </w:r>
      <w:r w:rsidRPr="006341B0">
        <w:rPr>
          <w:rFonts w:ascii="Arial" w:eastAsia="SimSun" w:hAnsi="Arial" w:cs="Arial"/>
          <w:kern w:val="2"/>
          <w:szCs w:val="20"/>
          <w:lang w:val="en-GB"/>
        </w:rPr>
        <w:tab/>
      </w:r>
      <w:r w:rsidR="00765ACE">
        <w:rPr>
          <w:rFonts w:ascii="Arial" w:eastAsia="SimSun" w:hAnsi="Arial" w:cs="Arial"/>
          <w:kern w:val="2"/>
          <w:szCs w:val="20"/>
          <w:lang w:val="en-GB"/>
        </w:rPr>
        <w:t>2</w:t>
      </w:r>
      <w:r w:rsidRPr="006341B0">
        <w:rPr>
          <w:rFonts w:ascii="Arial" w:eastAsia="SimSun" w:hAnsi="Arial" w:cs="Arial"/>
          <w:kern w:val="2"/>
          <w:szCs w:val="20"/>
          <w:lang w:val="en-GB"/>
        </w:rPr>
        <w:t>-</w:t>
      </w:r>
      <w:r w:rsidR="00765ACE">
        <w:rPr>
          <w:rFonts w:ascii="Arial" w:eastAsia="SimSun" w:hAnsi="Arial" w:cs="Arial"/>
          <w:kern w:val="2"/>
          <w:szCs w:val="20"/>
          <w:lang w:val="en-GB"/>
        </w:rPr>
        <w:t>5</w:t>
      </w:r>
    </w:p>
    <w:p w:rsidR="00430C47" w:rsidRPr="006341B0" w:rsidRDefault="00430C47" w:rsidP="00E76469">
      <w:pPr>
        <w:pStyle w:val="ListParagraph"/>
        <w:tabs>
          <w:tab w:val="left" w:pos="720"/>
          <w:tab w:val="right" w:leader="dot" w:pos="9000"/>
        </w:tabs>
        <w:jc w:val="center"/>
        <w:rPr>
          <w:rFonts w:ascii="Arial" w:eastAsia="SimSun" w:hAnsi="Arial" w:cs="Arial"/>
          <w:kern w:val="2"/>
          <w:szCs w:val="20"/>
          <w:lang w:val="en-GB"/>
        </w:rPr>
      </w:pPr>
    </w:p>
    <w:p w:rsidR="00EC5114" w:rsidRPr="006341B0" w:rsidRDefault="00EC5114" w:rsidP="00E76469">
      <w:pPr>
        <w:tabs>
          <w:tab w:val="left" w:pos="1134"/>
          <w:tab w:val="right" w:leader="dot" w:pos="9000"/>
        </w:tabs>
        <w:jc w:val="center"/>
        <w:rPr>
          <w:rFonts w:ascii="Arial" w:eastAsia="SimSun" w:hAnsi="Arial" w:cs="Arial"/>
          <w:kern w:val="2"/>
          <w:szCs w:val="20"/>
          <w:lang w:val="en-GB"/>
        </w:rPr>
      </w:pPr>
      <w:r w:rsidRPr="006341B0">
        <w:rPr>
          <w:rFonts w:ascii="Arial" w:hAnsi="Arial" w:cs="Arial"/>
          <w:lang w:bidi="th-TH"/>
        </w:rPr>
        <w:t>PART 3: AERODROME DIMENSIONS &amp; AIS INFORMATION</w:t>
      </w:r>
      <w:r w:rsidRPr="006341B0">
        <w:rPr>
          <w:rFonts w:ascii="Arial" w:eastAsia="SimSun" w:hAnsi="Arial" w:cs="Arial"/>
          <w:kern w:val="2"/>
          <w:szCs w:val="20"/>
          <w:lang w:val="en-GB"/>
        </w:rPr>
        <w:tab/>
      </w:r>
      <w:r w:rsidR="00765ACE">
        <w:rPr>
          <w:rFonts w:ascii="Arial" w:eastAsia="SimSun" w:hAnsi="Arial" w:cs="Arial"/>
          <w:kern w:val="2"/>
          <w:szCs w:val="20"/>
          <w:lang w:val="en-GB"/>
        </w:rPr>
        <w:t>3</w:t>
      </w:r>
      <w:r w:rsidRPr="006341B0">
        <w:rPr>
          <w:rFonts w:ascii="Arial" w:eastAsia="SimSun" w:hAnsi="Arial" w:cs="Arial"/>
          <w:kern w:val="2"/>
          <w:szCs w:val="20"/>
          <w:lang w:val="en-GB"/>
        </w:rPr>
        <w:t>-1</w:t>
      </w:r>
    </w:p>
    <w:p w:rsidR="00EC5114" w:rsidRPr="006341B0" w:rsidRDefault="00EC5114" w:rsidP="00E76469">
      <w:pPr>
        <w:pStyle w:val="ListParagraph"/>
        <w:numPr>
          <w:ilvl w:val="0"/>
          <w:numId w:val="27"/>
        </w:numPr>
        <w:tabs>
          <w:tab w:val="left" w:pos="720"/>
          <w:tab w:val="right" w:leader="dot" w:pos="9000"/>
        </w:tabs>
        <w:ind w:hanging="720"/>
        <w:jc w:val="center"/>
        <w:rPr>
          <w:rFonts w:ascii="Arial" w:eastAsia="SimSun" w:hAnsi="Arial" w:cs="Arial"/>
          <w:kern w:val="2"/>
          <w:szCs w:val="20"/>
          <w:lang w:val="en-GB"/>
        </w:rPr>
      </w:pPr>
      <w:r w:rsidRPr="006341B0">
        <w:rPr>
          <w:rFonts w:ascii="Arial" w:hAnsi="Arial" w:cs="Arial"/>
          <w:lang w:bidi="th-TH"/>
        </w:rPr>
        <w:t>General Information</w:t>
      </w:r>
      <w:r w:rsidRPr="006341B0">
        <w:rPr>
          <w:rFonts w:ascii="Arial" w:eastAsia="SimSun" w:hAnsi="Arial" w:cs="Arial"/>
          <w:kern w:val="2"/>
          <w:szCs w:val="20"/>
          <w:lang w:val="en-GB"/>
        </w:rPr>
        <w:tab/>
      </w:r>
      <w:r w:rsidR="00765ACE">
        <w:rPr>
          <w:rFonts w:ascii="Arial" w:eastAsia="SimSun" w:hAnsi="Arial" w:cs="Arial"/>
          <w:kern w:val="2"/>
          <w:szCs w:val="20"/>
          <w:lang w:val="en-GB"/>
        </w:rPr>
        <w:t>3</w:t>
      </w:r>
      <w:r w:rsidRPr="006341B0">
        <w:rPr>
          <w:rFonts w:ascii="Arial" w:eastAsia="SimSun" w:hAnsi="Arial" w:cs="Arial"/>
          <w:kern w:val="2"/>
          <w:szCs w:val="20"/>
          <w:lang w:val="en-GB"/>
        </w:rPr>
        <w:t>-1</w:t>
      </w:r>
    </w:p>
    <w:p w:rsidR="00EC5114" w:rsidRPr="006341B0" w:rsidRDefault="00EC5114" w:rsidP="00E76469">
      <w:pPr>
        <w:pStyle w:val="ListParagraph"/>
        <w:numPr>
          <w:ilvl w:val="1"/>
          <w:numId w:val="33"/>
        </w:numPr>
        <w:tabs>
          <w:tab w:val="left" w:pos="720"/>
          <w:tab w:val="right" w:leader="dot" w:pos="9000"/>
        </w:tabs>
        <w:ind w:left="0" w:firstLine="0"/>
        <w:jc w:val="center"/>
        <w:rPr>
          <w:rFonts w:ascii="Arial" w:eastAsia="SimSun" w:hAnsi="Arial" w:cs="Arial"/>
          <w:kern w:val="2"/>
          <w:szCs w:val="20"/>
          <w:lang w:val="en-GB"/>
        </w:rPr>
      </w:pPr>
      <w:r w:rsidRPr="006341B0">
        <w:rPr>
          <w:rFonts w:ascii="Arial" w:hAnsi="Arial" w:cs="Arial"/>
          <w:lang w:bidi="th-TH"/>
        </w:rPr>
        <w:t>Aerodrome Dimensions and Related Information</w:t>
      </w:r>
      <w:r w:rsidRPr="006341B0">
        <w:rPr>
          <w:rFonts w:ascii="Arial" w:eastAsia="SimSun" w:hAnsi="Arial" w:cs="Arial"/>
          <w:kern w:val="2"/>
          <w:szCs w:val="20"/>
          <w:lang w:val="en-GB"/>
        </w:rPr>
        <w:tab/>
      </w:r>
      <w:r w:rsidR="00765ACE">
        <w:rPr>
          <w:rFonts w:ascii="Arial" w:eastAsia="SimSun" w:hAnsi="Arial" w:cs="Arial"/>
          <w:kern w:val="2"/>
          <w:szCs w:val="20"/>
          <w:lang w:val="en-GB"/>
        </w:rPr>
        <w:t>3</w:t>
      </w:r>
      <w:r w:rsidRPr="006341B0">
        <w:rPr>
          <w:rFonts w:ascii="Arial" w:eastAsia="SimSun" w:hAnsi="Arial" w:cs="Arial"/>
          <w:kern w:val="2"/>
          <w:szCs w:val="20"/>
          <w:lang w:val="en-GB"/>
        </w:rPr>
        <w:t>-</w:t>
      </w:r>
      <w:r w:rsidR="00765ACE">
        <w:rPr>
          <w:rFonts w:ascii="Arial" w:eastAsia="SimSun" w:hAnsi="Arial" w:cs="Arial"/>
          <w:kern w:val="2"/>
          <w:szCs w:val="20"/>
          <w:lang w:val="en-GB"/>
        </w:rPr>
        <w:t>2</w:t>
      </w:r>
    </w:p>
    <w:p w:rsidR="00EC5114" w:rsidRPr="009F33BD" w:rsidRDefault="00EC5114" w:rsidP="00E76469">
      <w:pPr>
        <w:pStyle w:val="ListParagraph"/>
        <w:tabs>
          <w:tab w:val="left" w:pos="720"/>
          <w:tab w:val="right" w:leader="dot" w:pos="9000"/>
        </w:tabs>
        <w:jc w:val="center"/>
        <w:rPr>
          <w:rFonts w:ascii="Times New Roman" w:eastAsia="SimSun" w:hAnsi="Times New Roman" w:cs="Times New Roman"/>
          <w:kern w:val="2"/>
          <w:szCs w:val="20"/>
          <w:lang w:val="en-GB"/>
        </w:rPr>
      </w:pPr>
    </w:p>
    <w:p w:rsidR="00EC5114" w:rsidRPr="00712E7C" w:rsidRDefault="00EC5114" w:rsidP="00E76469">
      <w:pPr>
        <w:pStyle w:val="ListParagraph"/>
        <w:numPr>
          <w:ilvl w:val="0"/>
          <w:numId w:val="31"/>
        </w:numPr>
        <w:jc w:val="center"/>
        <w:rPr>
          <w:rFonts w:ascii="Arial" w:hAnsi="Arial" w:cs="Arial"/>
          <w:vanish/>
          <w:lang w:bidi="th-TH"/>
        </w:rPr>
      </w:pPr>
    </w:p>
    <w:p w:rsidR="00EC5114" w:rsidRPr="00712E7C" w:rsidRDefault="00EC5114" w:rsidP="00E76469">
      <w:pPr>
        <w:pStyle w:val="ListParagraph"/>
        <w:numPr>
          <w:ilvl w:val="0"/>
          <w:numId w:val="31"/>
        </w:numPr>
        <w:jc w:val="center"/>
        <w:rPr>
          <w:rFonts w:ascii="Arial" w:hAnsi="Arial" w:cs="Arial"/>
          <w:vanish/>
          <w:lang w:bidi="th-TH"/>
        </w:rPr>
      </w:pPr>
    </w:p>
    <w:p w:rsidR="00EC5114" w:rsidRDefault="00EC5114" w:rsidP="00E76469">
      <w:pPr>
        <w:pStyle w:val="ListParagraph"/>
        <w:tabs>
          <w:tab w:val="left" w:pos="720"/>
        </w:tabs>
        <w:ind w:left="0"/>
        <w:jc w:val="center"/>
        <w:rPr>
          <w:rFonts w:ascii="Arial" w:hAnsi="Arial" w:cs="Arial"/>
          <w:lang w:bidi="th-TH"/>
        </w:rPr>
      </w:pPr>
    </w:p>
    <w:p w:rsidR="00EC5114" w:rsidRDefault="00EC5114" w:rsidP="00E76469">
      <w:pPr>
        <w:pStyle w:val="ListParagraph"/>
        <w:tabs>
          <w:tab w:val="left" w:pos="720"/>
        </w:tabs>
        <w:ind w:left="0"/>
        <w:jc w:val="center"/>
        <w:rPr>
          <w:rFonts w:ascii="Arial" w:hAnsi="Arial" w:cs="Arial"/>
          <w:lang w:bidi="th-TH"/>
        </w:rPr>
      </w:pPr>
    </w:p>
    <w:p w:rsidR="00EC5114" w:rsidRDefault="00EC5114" w:rsidP="00E76469">
      <w:pPr>
        <w:pStyle w:val="ListParagraph"/>
        <w:tabs>
          <w:tab w:val="left" w:pos="720"/>
        </w:tabs>
        <w:ind w:left="0"/>
        <w:jc w:val="center"/>
        <w:rPr>
          <w:rFonts w:ascii="Arial" w:hAnsi="Arial" w:cs="Arial"/>
          <w:lang w:bidi="th-TH"/>
        </w:rPr>
      </w:pPr>
    </w:p>
    <w:p w:rsidR="00EC5114" w:rsidRDefault="00EC5114" w:rsidP="00E76469">
      <w:pPr>
        <w:pStyle w:val="ListParagraph"/>
        <w:tabs>
          <w:tab w:val="left" w:pos="720"/>
        </w:tabs>
        <w:ind w:left="0"/>
        <w:jc w:val="center"/>
        <w:rPr>
          <w:rFonts w:ascii="Arial" w:hAnsi="Arial" w:cs="Arial"/>
          <w:lang w:bidi="th-TH"/>
        </w:rPr>
      </w:pPr>
    </w:p>
    <w:p w:rsidR="00EC5114" w:rsidRDefault="00EC5114" w:rsidP="00E76469">
      <w:pPr>
        <w:pStyle w:val="ListParagraph"/>
        <w:tabs>
          <w:tab w:val="left" w:pos="720"/>
        </w:tabs>
        <w:ind w:left="0"/>
        <w:jc w:val="center"/>
        <w:rPr>
          <w:rFonts w:ascii="Arial" w:hAnsi="Arial" w:cs="Arial"/>
          <w:lang w:bidi="th-TH"/>
        </w:rPr>
      </w:pPr>
    </w:p>
    <w:p w:rsidR="00EC5114" w:rsidRDefault="00EC5114" w:rsidP="00430C47">
      <w:pPr>
        <w:pStyle w:val="ListParagraph"/>
        <w:tabs>
          <w:tab w:val="left" w:pos="720"/>
        </w:tabs>
        <w:spacing w:after="120"/>
        <w:ind w:left="0"/>
        <w:jc w:val="center"/>
        <w:rPr>
          <w:rFonts w:ascii="Arial" w:hAnsi="Arial" w:cs="Arial"/>
          <w:lang w:bidi="th-TH"/>
        </w:rPr>
      </w:pPr>
    </w:p>
    <w:p w:rsidR="00EC5114" w:rsidRPr="009E5F58" w:rsidRDefault="00EC5114" w:rsidP="00E76469">
      <w:pPr>
        <w:tabs>
          <w:tab w:val="left" w:pos="1134"/>
          <w:tab w:val="right" w:leader="dot" w:pos="9000"/>
        </w:tabs>
        <w:jc w:val="center"/>
        <w:rPr>
          <w:rFonts w:ascii="Arial" w:eastAsia="SimSun" w:hAnsi="Arial" w:cs="Arial"/>
          <w:kern w:val="2"/>
          <w:szCs w:val="20"/>
          <w:lang w:val="en-GB"/>
        </w:rPr>
      </w:pPr>
      <w:r w:rsidRPr="00712E7C">
        <w:rPr>
          <w:rFonts w:ascii="Arial" w:hAnsi="Arial" w:cs="Arial"/>
          <w:lang w:bidi="th-TH"/>
        </w:rPr>
        <w:t xml:space="preserve">PART </w:t>
      </w:r>
      <w:r>
        <w:rPr>
          <w:rFonts w:ascii="Arial" w:hAnsi="Arial" w:cs="Arial"/>
          <w:lang w:bidi="th-TH"/>
        </w:rPr>
        <w:t>4</w:t>
      </w:r>
      <w:r w:rsidRPr="00EC5114">
        <w:rPr>
          <w:rFonts w:ascii="Arial" w:hAnsi="Arial" w:cs="Arial"/>
          <w:lang w:bidi="th-TH"/>
        </w:rPr>
        <w:t>: AERODROME OPERATING PROCEDURES</w:t>
      </w:r>
      <w:r w:rsidRPr="00712E7C">
        <w:rPr>
          <w:rFonts w:ascii="Times New Roman" w:eastAsia="SimSun" w:hAnsi="Times New Roman" w:cs="Times New Roman"/>
          <w:kern w:val="2"/>
          <w:szCs w:val="20"/>
          <w:lang w:val="en-GB"/>
        </w:rPr>
        <w:tab/>
      </w:r>
      <w:r w:rsidRPr="009E5F58">
        <w:rPr>
          <w:rFonts w:ascii="Arial" w:eastAsia="SimSun" w:hAnsi="Arial" w:cs="Arial"/>
          <w:kern w:val="2"/>
          <w:szCs w:val="20"/>
          <w:lang w:val="en-GB"/>
        </w:rPr>
        <w:t>4-1</w:t>
      </w:r>
    </w:p>
    <w:p w:rsidR="00EC5114" w:rsidRPr="009E5F58" w:rsidRDefault="00EC5114" w:rsidP="00E76469">
      <w:pPr>
        <w:pStyle w:val="ListParagraph"/>
        <w:numPr>
          <w:ilvl w:val="0"/>
          <w:numId w:val="27"/>
        </w:numPr>
        <w:tabs>
          <w:tab w:val="left" w:pos="720"/>
          <w:tab w:val="right" w:leader="dot" w:pos="9000"/>
        </w:tabs>
        <w:ind w:hanging="720"/>
        <w:jc w:val="center"/>
        <w:rPr>
          <w:rFonts w:ascii="Arial" w:eastAsia="SimSun" w:hAnsi="Arial" w:cs="Arial"/>
          <w:kern w:val="2"/>
          <w:szCs w:val="20"/>
          <w:lang w:val="en-GB"/>
        </w:rPr>
      </w:pPr>
      <w:r w:rsidRPr="009E5F58">
        <w:rPr>
          <w:rFonts w:ascii="Arial" w:hAnsi="Arial" w:cs="Arial"/>
          <w:lang w:bidi="th-TH"/>
        </w:rPr>
        <w:t>Aerodrome Reporting</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w:t>
      </w:r>
      <w:r w:rsidRPr="009E5F58">
        <w:rPr>
          <w:rFonts w:ascii="Arial" w:eastAsia="SimSun" w:hAnsi="Arial" w:cs="Arial"/>
          <w:kern w:val="2"/>
          <w:szCs w:val="20"/>
          <w:lang w:val="en-GB"/>
        </w:rPr>
        <w:t>-1</w:t>
      </w:r>
    </w:p>
    <w:p w:rsidR="00EC5114" w:rsidRPr="009E5F58" w:rsidRDefault="00EC5114" w:rsidP="00E76469">
      <w:pPr>
        <w:pStyle w:val="ListParagraph"/>
        <w:numPr>
          <w:ilvl w:val="1"/>
          <w:numId w:val="31"/>
        </w:numPr>
        <w:tabs>
          <w:tab w:val="left" w:pos="720"/>
          <w:tab w:val="right" w:leader="dot" w:pos="9000"/>
        </w:tabs>
        <w:ind w:left="0" w:firstLine="0"/>
        <w:jc w:val="center"/>
        <w:rPr>
          <w:rFonts w:ascii="Arial" w:eastAsia="SimSun" w:hAnsi="Arial" w:cs="Arial"/>
          <w:kern w:val="2"/>
          <w:szCs w:val="20"/>
          <w:lang w:val="en-GB"/>
        </w:rPr>
      </w:pPr>
      <w:r w:rsidRPr="009E5F58">
        <w:rPr>
          <w:rFonts w:ascii="Arial" w:hAnsi="Arial" w:cs="Arial"/>
          <w:lang w:bidi="th-TH"/>
        </w:rPr>
        <w:t>Control of Airside Access</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-2</w:t>
      </w:r>
      <w:r w:rsidRPr="009E5F58">
        <w:rPr>
          <w:rFonts w:ascii="Arial" w:eastAsia="SimSun" w:hAnsi="Arial" w:cs="Arial"/>
          <w:kern w:val="2"/>
          <w:szCs w:val="20"/>
          <w:lang w:val="en-GB"/>
        </w:rPr>
        <w:t>-1</w:t>
      </w:r>
    </w:p>
    <w:p w:rsidR="00EC5114" w:rsidRPr="009E5F58" w:rsidRDefault="00EC5114" w:rsidP="00E76469">
      <w:pPr>
        <w:pStyle w:val="ListParagraph"/>
        <w:numPr>
          <w:ilvl w:val="1"/>
          <w:numId w:val="31"/>
        </w:numPr>
        <w:tabs>
          <w:tab w:val="left" w:pos="720"/>
          <w:tab w:val="right" w:leader="dot" w:pos="9000"/>
        </w:tabs>
        <w:ind w:left="0" w:firstLine="0"/>
        <w:jc w:val="center"/>
        <w:rPr>
          <w:rFonts w:ascii="Arial" w:eastAsia="SimSun" w:hAnsi="Arial" w:cs="Arial"/>
          <w:kern w:val="2"/>
          <w:szCs w:val="20"/>
          <w:lang w:val="en-GB"/>
        </w:rPr>
      </w:pPr>
      <w:r w:rsidRPr="009E5F58">
        <w:rPr>
          <w:rFonts w:ascii="Arial" w:hAnsi="Arial" w:cs="Arial"/>
          <w:lang w:bidi="th-TH"/>
        </w:rPr>
        <w:t>Aerodrome Emergency Plan</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-3</w:t>
      </w:r>
      <w:r w:rsidRPr="009E5F58">
        <w:rPr>
          <w:rFonts w:ascii="Arial" w:eastAsia="SimSun" w:hAnsi="Arial" w:cs="Arial"/>
          <w:kern w:val="2"/>
          <w:szCs w:val="20"/>
          <w:lang w:val="en-GB"/>
        </w:rPr>
        <w:t>-1</w:t>
      </w:r>
    </w:p>
    <w:p w:rsidR="00EC5114" w:rsidRPr="009E5F58" w:rsidRDefault="00EC5114" w:rsidP="00E76469">
      <w:pPr>
        <w:pStyle w:val="ListParagraph"/>
        <w:numPr>
          <w:ilvl w:val="1"/>
          <w:numId w:val="31"/>
        </w:numPr>
        <w:tabs>
          <w:tab w:val="left" w:pos="720"/>
          <w:tab w:val="right" w:leader="dot" w:pos="9000"/>
        </w:tabs>
        <w:ind w:left="0" w:firstLine="0"/>
        <w:jc w:val="center"/>
        <w:rPr>
          <w:rFonts w:ascii="Arial" w:eastAsia="SimSun" w:hAnsi="Arial" w:cs="Arial"/>
          <w:kern w:val="2"/>
          <w:szCs w:val="20"/>
          <w:lang w:val="en-GB"/>
        </w:rPr>
      </w:pPr>
      <w:r w:rsidRPr="009E5F58">
        <w:rPr>
          <w:rFonts w:ascii="Arial" w:hAnsi="Arial" w:cs="Arial"/>
          <w:lang w:bidi="th-TH"/>
        </w:rPr>
        <w:t>Rescue and Fire Fighting</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-4</w:t>
      </w:r>
      <w:r w:rsidRPr="009E5F58">
        <w:rPr>
          <w:rFonts w:ascii="Arial" w:eastAsia="SimSun" w:hAnsi="Arial" w:cs="Arial"/>
          <w:kern w:val="2"/>
          <w:szCs w:val="20"/>
          <w:lang w:val="en-GB"/>
        </w:rPr>
        <w:t>-1</w:t>
      </w:r>
    </w:p>
    <w:p w:rsidR="00EC5114" w:rsidRPr="009E5F58" w:rsidRDefault="00CB3877" w:rsidP="00E76469">
      <w:pPr>
        <w:pStyle w:val="ListParagraph"/>
        <w:numPr>
          <w:ilvl w:val="1"/>
          <w:numId w:val="31"/>
        </w:numPr>
        <w:tabs>
          <w:tab w:val="left" w:pos="720"/>
          <w:tab w:val="right" w:leader="dot" w:pos="9000"/>
        </w:tabs>
        <w:ind w:left="0" w:firstLine="0"/>
        <w:jc w:val="center"/>
        <w:rPr>
          <w:rFonts w:ascii="Arial" w:eastAsia="SimSun" w:hAnsi="Arial" w:cs="Arial"/>
          <w:kern w:val="2"/>
          <w:szCs w:val="20"/>
          <w:lang w:val="en-GB"/>
        </w:rPr>
      </w:pPr>
      <w:r w:rsidRPr="009E5F58">
        <w:rPr>
          <w:rFonts w:ascii="Arial" w:hAnsi="Arial" w:cs="Arial"/>
          <w:lang w:bidi="th-TH"/>
        </w:rPr>
        <w:t>Inspection of Movement Area</w:t>
      </w:r>
      <w:r w:rsidR="00EC5114"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-5</w:t>
      </w:r>
      <w:r w:rsidR="00EC5114" w:rsidRPr="009E5F58">
        <w:rPr>
          <w:rFonts w:ascii="Arial" w:eastAsia="SimSun" w:hAnsi="Arial" w:cs="Arial"/>
          <w:kern w:val="2"/>
          <w:szCs w:val="20"/>
          <w:lang w:val="en-GB"/>
        </w:rPr>
        <w:t>-1</w:t>
      </w:r>
    </w:p>
    <w:p w:rsidR="00EC5114" w:rsidRPr="009E5F58" w:rsidRDefault="00DF62FE" w:rsidP="00E76469">
      <w:pPr>
        <w:pStyle w:val="ListParagraph"/>
        <w:numPr>
          <w:ilvl w:val="1"/>
          <w:numId w:val="31"/>
        </w:numPr>
        <w:tabs>
          <w:tab w:val="left" w:pos="720"/>
          <w:tab w:val="right" w:leader="dot" w:pos="9000"/>
        </w:tabs>
        <w:ind w:left="0" w:firstLine="0"/>
        <w:jc w:val="center"/>
        <w:rPr>
          <w:rFonts w:ascii="Arial" w:eastAsia="SimSun" w:hAnsi="Arial" w:cs="Arial"/>
          <w:kern w:val="2"/>
          <w:szCs w:val="20"/>
          <w:lang w:val="en-GB"/>
        </w:rPr>
      </w:pPr>
      <w:r w:rsidRPr="009E5F58">
        <w:rPr>
          <w:rFonts w:ascii="Arial" w:hAnsi="Arial" w:cs="Arial"/>
          <w:lang w:bidi="th-TH"/>
        </w:rPr>
        <w:t>Movement Area Maintenance</w:t>
      </w:r>
      <w:r w:rsidR="00EC5114"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-6</w:t>
      </w:r>
      <w:r w:rsidR="00EC5114" w:rsidRPr="009E5F58">
        <w:rPr>
          <w:rFonts w:ascii="Arial" w:eastAsia="SimSun" w:hAnsi="Arial" w:cs="Arial"/>
          <w:kern w:val="2"/>
          <w:szCs w:val="20"/>
          <w:lang w:val="en-GB"/>
        </w:rPr>
        <w:t>-1</w:t>
      </w:r>
    </w:p>
    <w:p w:rsidR="00EC5114" w:rsidRPr="009E5F58" w:rsidRDefault="00DF62FE" w:rsidP="00E76469">
      <w:pPr>
        <w:pStyle w:val="ListParagraph"/>
        <w:numPr>
          <w:ilvl w:val="1"/>
          <w:numId w:val="31"/>
        </w:numPr>
        <w:tabs>
          <w:tab w:val="left" w:pos="720"/>
          <w:tab w:val="right" w:leader="dot" w:pos="9000"/>
        </w:tabs>
        <w:ind w:left="0" w:firstLine="0"/>
        <w:jc w:val="center"/>
        <w:rPr>
          <w:rFonts w:ascii="Arial" w:eastAsia="SimSun" w:hAnsi="Arial" w:cs="Arial"/>
          <w:kern w:val="2"/>
          <w:szCs w:val="20"/>
          <w:lang w:val="en-GB"/>
        </w:rPr>
      </w:pPr>
      <w:r w:rsidRPr="009E5F58">
        <w:rPr>
          <w:rFonts w:ascii="Arial" w:hAnsi="Arial" w:cs="Arial"/>
          <w:lang w:bidi="th-TH"/>
        </w:rPr>
        <w:t>Hazardous Meteorological Condition</w:t>
      </w:r>
      <w:r w:rsidR="00EC5114"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-7</w:t>
      </w:r>
      <w:r w:rsidR="00EC5114" w:rsidRPr="009E5F58">
        <w:rPr>
          <w:rFonts w:ascii="Arial" w:eastAsia="SimSun" w:hAnsi="Arial" w:cs="Arial"/>
          <w:kern w:val="2"/>
          <w:szCs w:val="20"/>
          <w:lang w:val="en-GB"/>
        </w:rPr>
        <w:t>-1</w:t>
      </w:r>
    </w:p>
    <w:p w:rsidR="00EC5114" w:rsidRPr="009E5F58" w:rsidRDefault="00DF62FE" w:rsidP="00E76469">
      <w:pPr>
        <w:pStyle w:val="ListParagraph"/>
        <w:numPr>
          <w:ilvl w:val="1"/>
          <w:numId w:val="31"/>
        </w:numPr>
        <w:tabs>
          <w:tab w:val="left" w:pos="720"/>
          <w:tab w:val="right" w:leader="dot" w:pos="9000"/>
        </w:tabs>
        <w:ind w:left="0" w:firstLine="0"/>
        <w:jc w:val="center"/>
        <w:rPr>
          <w:rFonts w:ascii="Arial" w:eastAsia="SimSun" w:hAnsi="Arial" w:cs="Arial"/>
          <w:kern w:val="2"/>
          <w:szCs w:val="20"/>
          <w:lang w:val="en-GB"/>
        </w:rPr>
      </w:pPr>
      <w:r w:rsidRPr="009E5F58">
        <w:rPr>
          <w:rFonts w:ascii="Arial" w:hAnsi="Arial" w:cs="Arial"/>
          <w:lang w:bidi="th-TH"/>
        </w:rPr>
        <w:t>Visual Aids and Aerodrome Electrical System</w:t>
      </w:r>
      <w:r w:rsidR="00EC5114"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-8</w:t>
      </w:r>
      <w:r w:rsidR="00EC5114" w:rsidRPr="009E5F58">
        <w:rPr>
          <w:rFonts w:ascii="Arial" w:eastAsia="SimSun" w:hAnsi="Arial" w:cs="Arial"/>
          <w:kern w:val="2"/>
          <w:szCs w:val="20"/>
          <w:lang w:val="en-GB"/>
        </w:rPr>
        <w:t>-1</w:t>
      </w:r>
    </w:p>
    <w:p w:rsidR="00EC5114" w:rsidRPr="009E5F58" w:rsidRDefault="00DF62FE" w:rsidP="00E76469">
      <w:pPr>
        <w:pStyle w:val="ListParagraph"/>
        <w:numPr>
          <w:ilvl w:val="1"/>
          <w:numId w:val="31"/>
        </w:numPr>
        <w:tabs>
          <w:tab w:val="left" w:pos="720"/>
          <w:tab w:val="right" w:leader="dot" w:pos="9000"/>
        </w:tabs>
        <w:ind w:left="0" w:firstLine="0"/>
        <w:jc w:val="center"/>
        <w:rPr>
          <w:rFonts w:ascii="Arial" w:eastAsia="SimSun" w:hAnsi="Arial" w:cs="Arial"/>
          <w:kern w:val="2"/>
          <w:szCs w:val="20"/>
          <w:lang w:val="en-GB"/>
        </w:rPr>
      </w:pPr>
      <w:r w:rsidRPr="009E5F58">
        <w:rPr>
          <w:rFonts w:ascii="Arial" w:hAnsi="Arial" w:cs="Arial"/>
          <w:lang w:bidi="th-TH"/>
        </w:rPr>
        <w:t>Aerodrome Works Safety</w:t>
      </w:r>
      <w:r w:rsidR="00EC5114"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-9</w:t>
      </w:r>
      <w:r w:rsidR="00EC5114" w:rsidRPr="009E5F58">
        <w:rPr>
          <w:rFonts w:ascii="Arial" w:eastAsia="SimSun" w:hAnsi="Arial" w:cs="Arial"/>
          <w:kern w:val="2"/>
          <w:szCs w:val="20"/>
          <w:lang w:val="en-GB"/>
        </w:rPr>
        <w:t>-1</w:t>
      </w:r>
    </w:p>
    <w:p w:rsidR="00EC5114"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Apron Management</w:t>
      </w:r>
      <w:r w:rsidR="00EC5114"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-10</w:t>
      </w:r>
      <w:r w:rsidR="00EC5114"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Apron Safety</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-11</w:t>
      </w:r>
      <w:r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Airside Vehicle Control</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-12</w:t>
      </w:r>
      <w:r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Wildlife Hazard Management</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-13</w:t>
      </w:r>
      <w:r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 xml:space="preserve">Obstacles Control </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-14</w:t>
      </w:r>
      <w:r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 xml:space="preserve">Removal of Disabled Aircraft </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-15</w:t>
      </w:r>
      <w:r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 xml:space="preserve">Handling of Hazardous Materials </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-16</w:t>
      </w:r>
      <w:r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 xml:space="preserve">Low-Visibility Operations </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-17</w:t>
      </w:r>
      <w:r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Protection of Site for Navigation Aids</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-18</w:t>
      </w:r>
      <w:r w:rsidRPr="009E5F58">
        <w:rPr>
          <w:rFonts w:ascii="Arial" w:eastAsia="SimSun" w:hAnsi="Arial" w:cs="Arial"/>
          <w:kern w:val="2"/>
          <w:szCs w:val="20"/>
          <w:lang w:val="en-GB"/>
        </w:rPr>
        <w:t>-1</w:t>
      </w:r>
    </w:p>
    <w:p w:rsidR="00DF62FE" w:rsidRPr="009E5F58" w:rsidRDefault="00DF62FE" w:rsidP="00E76469">
      <w:pPr>
        <w:pStyle w:val="ListParagraph"/>
        <w:numPr>
          <w:ilvl w:val="1"/>
          <w:numId w:val="31"/>
        </w:numPr>
        <w:tabs>
          <w:tab w:val="left" w:pos="720"/>
          <w:tab w:val="right" w:leader="dot" w:pos="9000"/>
        </w:tabs>
        <w:jc w:val="center"/>
        <w:rPr>
          <w:rFonts w:ascii="Arial" w:eastAsia="SimSun" w:hAnsi="Arial" w:cs="Arial"/>
          <w:kern w:val="2"/>
          <w:szCs w:val="20"/>
          <w:lang w:val="en-GB"/>
        </w:rPr>
      </w:pPr>
      <w:r w:rsidRPr="009E5F58">
        <w:rPr>
          <w:rFonts w:ascii="Arial" w:hAnsi="Arial" w:cs="Arial"/>
          <w:lang w:bidi="th-TH"/>
        </w:rPr>
        <w:t>Reporting of Runway Surface Conditions</w:t>
      </w:r>
      <w:r w:rsidRPr="009E5F58">
        <w:rPr>
          <w:rFonts w:ascii="Arial" w:eastAsia="SimSun" w:hAnsi="Arial" w:cs="Arial"/>
          <w:kern w:val="2"/>
          <w:szCs w:val="20"/>
          <w:lang w:val="en-GB"/>
        </w:rPr>
        <w:tab/>
      </w:r>
      <w:r w:rsidR="009E5F58" w:rsidRPr="009E5F58">
        <w:rPr>
          <w:rFonts w:ascii="Arial" w:eastAsia="SimSun" w:hAnsi="Arial" w:cs="Arial"/>
          <w:kern w:val="2"/>
          <w:szCs w:val="20"/>
          <w:lang w:val="en-GB"/>
        </w:rPr>
        <w:t>4</w:t>
      </w:r>
      <w:r w:rsidR="00AF54B9">
        <w:rPr>
          <w:rFonts w:ascii="Arial" w:eastAsia="SimSun" w:hAnsi="Arial" w:cs="Arial"/>
          <w:kern w:val="2"/>
          <w:szCs w:val="20"/>
          <w:lang w:val="en-GB"/>
        </w:rPr>
        <w:t>-19</w:t>
      </w:r>
      <w:r w:rsidRPr="009E5F58">
        <w:rPr>
          <w:rFonts w:ascii="Arial" w:eastAsia="SimSun" w:hAnsi="Arial" w:cs="Arial"/>
          <w:kern w:val="2"/>
          <w:szCs w:val="20"/>
          <w:lang w:val="en-GB"/>
        </w:rPr>
        <w:t>-1</w:t>
      </w:r>
    </w:p>
    <w:p w:rsidR="00EC5114" w:rsidRDefault="00EC5114" w:rsidP="00E76469">
      <w:pPr>
        <w:pStyle w:val="ListParagraph"/>
        <w:tabs>
          <w:tab w:val="left" w:pos="720"/>
        </w:tabs>
        <w:ind w:left="0"/>
        <w:jc w:val="center"/>
        <w:rPr>
          <w:rFonts w:ascii="Arial" w:hAnsi="Arial" w:cs="Arial"/>
          <w:lang w:bidi="th-TH"/>
        </w:rPr>
      </w:pPr>
    </w:p>
    <w:p w:rsidR="000E0839" w:rsidRPr="009E5F58" w:rsidRDefault="000E0839" w:rsidP="00E76469">
      <w:pPr>
        <w:tabs>
          <w:tab w:val="left" w:pos="1134"/>
          <w:tab w:val="right" w:leader="dot" w:pos="9000"/>
        </w:tabs>
        <w:jc w:val="center"/>
        <w:rPr>
          <w:rFonts w:ascii="Arial" w:eastAsia="SimSun" w:hAnsi="Arial" w:cs="Arial"/>
          <w:kern w:val="2"/>
          <w:szCs w:val="20"/>
          <w:lang w:val="en-GB"/>
        </w:rPr>
      </w:pPr>
      <w:r w:rsidRPr="00712E7C">
        <w:rPr>
          <w:rFonts w:ascii="Arial" w:hAnsi="Arial" w:cs="Arial"/>
          <w:lang w:bidi="th-TH"/>
        </w:rPr>
        <w:t xml:space="preserve">PART </w:t>
      </w:r>
      <w:r>
        <w:rPr>
          <w:rFonts w:ascii="Arial" w:hAnsi="Arial" w:cs="Arial"/>
          <w:lang w:bidi="th-TH"/>
        </w:rPr>
        <w:t>5</w:t>
      </w:r>
      <w:r w:rsidRPr="00EC5114">
        <w:rPr>
          <w:rFonts w:ascii="Arial" w:hAnsi="Arial" w:cs="Arial"/>
          <w:lang w:bidi="th-TH"/>
        </w:rPr>
        <w:t xml:space="preserve">: </w:t>
      </w:r>
      <w:r w:rsidRPr="000E0839">
        <w:rPr>
          <w:rFonts w:ascii="Arial" w:hAnsi="Arial" w:cs="Arial"/>
          <w:lang w:bidi="th-TH"/>
        </w:rPr>
        <w:t>AERODROME ADMINISTRATION AND SAFETY MANAGEMENT SYSTEM</w:t>
      </w:r>
      <w:r w:rsidRPr="00712E7C">
        <w:rPr>
          <w:rFonts w:ascii="Times New Roman" w:eastAsia="SimSun" w:hAnsi="Times New Roman" w:cs="Times New Roman"/>
          <w:kern w:val="2"/>
          <w:szCs w:val="20"/>
          <w:lang w:val="en-GB"/>
        </w:rPr>
        <w:tab/>
      </w:r>
      <w:r>
        <w:rPr>
          <w:rFonts w:ascii="Arial" w:eastAsia="SimSun" w:hAnsi="Arial" w:cs="Arial"/>
          <w:kern w:val="2"/>
          <w:szCs w:val="20"/>
          <w:lang w:val="en-GB"/>
        </w:rPr>
        <w:t>5</w:t>
      </w:r>
      <w:r w:rsidRPr="009E5F58">
        <w:rPr>
          <w:rFonts w:ascii="Arial" w:eastAsia="SimSun" w:hAnsi="Arial" w:cs="Arial"/>
          <w:kern w:val="2"/>
          <w:szCs w:val="20"/>
          <w:lang w:val="en-GB"/>
        </w:rPr>
        <w:t>-1</w:t>
      </w:r>
    </w:p>
    <w:p w:rsidR="000E0839" w:rsidRPr="009E5F58" w:rsidRDefault="000E0839" w:rsidP="00E76469">
      <w:pPr>
        <w:pStyle w:val="ListParagraph"/>
        <w:numPr>
          <w:ilvl w:val="0"/>
          <w:numId w:val="27"/>
        </w:numPr>
        <w:tabs>
          <w:tab w:val="left" w:pos="720"/>
          <w:tab w:val="right" w:leader="dot" w:pos="9000"/>
        </w:tabs>
        <w:ind w:hanging="720"/>
        <w:jc w:val="center"/>
        <w:rPr>
          <w:rFonts w:ascii="Arial" w:eastAsia="SimSun" w:hAnsi="Arial" w:cs="Arial"/>
          <w:kern w:val="2"/>
          <w:szCs w:val="20"/>
          <w:lang w:val="en-GB"/>
        </w:rPr>
      </w:pPr>
      <w:r w:rsidRPr="000E0839">
        <w:rPr>
          <w:rFonts w:ascii="Arial" w:hAnsi="Arial" w:cs="Arial"/>
          <w:lang w:bidi="th-TH"/>
        </w:rPr>
        <w:t>Organization Structure</w:t>
      </w:r>
      <w:r w:rsidRPr="009E5F58">
        <w:rPr>
          <w:rFonts w:ascii="Arial" w:eastAsia="SimSun" w:hAnsi="Arial" w:cs="Arial"/>
          <w:kern w:val="2"/>
          <w:szCs w:val="20"/>
          <w:lang w:val="en-GB"/>
        </w:rPr>
        <w:tab/>
      </w:r>
      <w:r>
        <w:rPr>
          <w:rFonts w:ascii="Arial" w:eastAsia="SimSun" w:hAnsi="Arial" w:cs="Arial"/>
          <w:kern w:val="2"/>
          <w:szCs w:val="20"/>
          <w:lang w:val="en-GB"/>
        </w:rPr>
        <w:t>5</w:t>
      </w:r>
      <w:r w:rsidRPr="009E5F58">
        <w:rPr>
          <w:rFonts w:ascii="Arial" w:eastAsia="SimSun" w:hAnsi="Arial" w:cs="Arial"/>
          <w:kern w:val="2"/>
          <w:szCs w:val="20"/>
          <w:lang w:val="en-GB"/>
        </w:rPr>
        <w:t>-1</w:t>
      </w:r>
    </w:p>
    <w:p w:rsidR="000E0839" w:rsidRDefault="000E0839" w:rsidP="00E76469">
      <w:pPr>
        <w:pStyle w:val="ListParagraph"/>
        <w:numPr>
          <w:ilvl w:val="1"/>
          <w:numId w:val="32"/>
        </w:numPr>
        <w:tabs>
          <w:tab w:val="left" w:pos="720"/>
          <w:tab w:val="right" w:leader="dot" w:pos="9000"/>
        </w:tabs>
        <w:ind w:left="0" w:firstLine="0"/>
        <w:jc w:val="center"/>
        <w:rPr>
          <w:rFonts w:ascii="Arial" w:eastAsia="SimSun" w:hAnsi="Arial" w:cs="Arial"/>
          <w:kern w:val="2"/>
          <w:szCs w:val="20"/>
          <w:lang w:val="en-GB"/>
        </w:rPr>
      </w:pPr>
      <w:r w:rsidRPr="000E0839">
        <w:rPr>
          <w:rFonts w:ascii="Arial" w:hAnsi="Arial" w:cs="Arial"/>
          <w:lang w:bidi="th-TH"/>
        </w:rPr>
        <w:t>Roles and Responsibility</w:t>
      </w:r>
      <w:r w:rsidRPr="009E5F58">
        <w:rPr>
          <w:rFonts w:ascii="Arial" w:eastAsia="SimSun" w:hAnsi="Arial" w:cs="Arial"/>
          <w:kern w:val="2"/>
          <w:szCs w:val="20"/>
          <w:lang w:val="en-GB"/>
        </w:rPr>
        <w:tab/>
      </w:r>
      <w:r>
        <w:rPr>
          <w:rFonts w:ascii="Arial" w:eastAsia="SimSun" w:hAnsi="Arial" w:cs="Arial"/>
          <w:kern w:val="2"/>
          <w:szCs w:val="20"/>
          <w:lang w:val="en-GB"/>
        </w:rPr>
        <w:t>5</w:t>
      </w:r>
      <w:r w:rsidRPr="009E5F58">
        <w:rPr>
          <w:rFonts w:ascii="Arial" w:eastAsia="SimSun" w:hAnsi="Arial" w:cs="Arial"/>
          <w:kern w:val="2"/>
          <w:szCs w:val="20"/>
          <w:lang w:val="en-GB"/>
        </w:rPr>
        <w:t>-1</w:t>
      </w:r>
    </w:p>
    <w:p w:rsidR="000E0839" w:rsidRDefault="000E0839" w:rsidP="00E76469">
      <w:pPr>
        <w:pStyle w:val="ListParagraph"/>
        <w:numPr>
          <w:ilvl w:val="1"/>
          <w:numId w:val="32"/>
        </w:numPr>
        <w:tabs>
          <w:tab w:val="left" w:pos="720"/>
          <w:tab w:val="right" w:leader="dot" w:pos="9000"/>
        </w:tabs>
        <w:ind w:left="0" w:firstLine="0"/>
        <w:jc w:val="center"/>
        <w:rPr>
          <w:rFonts w:ascii="Arial" w:eastAsia="SimSun" w:hAnsi="Arial" w:cs="Arial"/>
          <w:kern w:val="2"/>
          <w:szCs w:val="20"/>
          <w:lang w:val="en-GB"/>
        </w:rPr>
      </w:pPr>
      <w:r w:rsidRPr="000E0839">
        <w:rPr>
          <w:rFonts w:ascii="Arial" w:hAnsi="Arial" w:cs="Arial"/>
          <w:lang w:bidi="th-TH"/>
        </w:rPr>
        <w:t>Airport Committees</w:t>
      </w:r>
      <w:r w:rsidRPr="000E0839">
        <w:rPr>
          <w:rFonts w:ascii="Arial" w:eastAsia="SimSun" w:hAnsi="Arial" w:cs="Arial"/>
          <w:kern w:val="2"/>
          <w:szCs w:val="20"/>
          <w:lang w:val="en-GB"/>
        </w:rPr>
        <w:tab/>
      </w:r>
      <w:r>
        <w:rPr>
          <w:rFonts w:ascii="Arial" w:eastAsia="SimSun" w:hAnsi="Arial" w:cs="Arial"/>
          <w:kern w:val="2"/>
          <w:szCs w:val="20"/>
          <w:lang w:val="en-GB"/>
        </w:rPr>
        <w:t>5</w:t>
      </w:r>
      <w:r w:rsidRPr="000E0839">
        <w:rPr>
          <w:rFonts w:ascii="Arial" w:eastAsia="SimSun" w:hAnsi="Arial" w:cs="Arial"/>
          <w:kern w:val="2"/>
          <w:szCs w:val="20"/>
          <w:lang w:val="en-GB"/>
        </w:rPr>
        <w:t>-</w:t>
      </w:r>
      <w:r w:rsidR="009B2AF4">
        <w:rPr>
          <w:rFonts w:ascii="Arial" w:eastAsia="SimSun" w:hAnsi="Arial" w:cs="Arial"/>
          <w:kern w:val="2"/>
          <w:szCs w:val="20"/>
          <w:lang w:val="en-GB"/>
        </w:rPr>
        <w:t>2</w:t>
      </w:r>
    </w:p>
    <w:p w:rsidR="000E0839" w:rsidRDefault="000E0839" w:rsidP="00E76469">
      <w:pPr>
        <w:pStyle w:val="ListParagraph"/>
        <w:numPr>
          <w:ilvl w:val="1"/>
          <w:numId w:val="32"/>
        </w:numPr>
        <w:tabs>
          <w:tab w:val="left" w:pos="720"/>
          <w:tab w:val="right" w:leader="dot" w:pos="9000"/>
        </w:tabs>
        <w:ind w:left="0" w:firstLine="0"/>
        <w:jc w:val="center"/>
        <w:rPr>
          <w:rFonts w:ascii="Arial" w:eastAsia="SimSun" w:hAnsi="Arial" w:cs="Arial"/>
          <w:kern w:val="2"/>
          <w:szCs w:val="20"/>
          <w:lang w:val="en-GB"/>
        </w:rPr>
      </w:pPr>
      <w:r w:rsidRPr="000E0839">
        <w:rPr>
          <w:rFonts w:ascii="Arial" w:hAnsi="Arial" w:cs="Arial"/>
          <w:lang w:bidi="th-TH"/>
        </w:rPr>
        <w:t>Aerodrome Personnel Qualifications &amp; Procedures</w:t>
      </w:r>
      <w:r w:rsidRPr="000E0839">
        <w:rPr>
          <w:rFonts w:ascii="Arial" w:eastAsia="SimSun" w:hAnsi="Arial" w:cs="Arial"/>
          <w:kern w:val="2"/>
          <w:szCs w:val="20"/>
          <w:lang w:val="en-GB"/>
        </w:rPr>
        <w:tab/>
      </w:r>
      <w:r>
        <w:rPr>
          <w:rFonts w:ascii="Arial" w:eastAsia="SimSun" w:hAnsi="Arial" w:cs="Arial"/>
          <w:kern w:val="2"/>
          <w:szCs w:val="20"/>
          <w:lang w:val="en-GB"/>
        </w:rPr>
        <w:t>5</w:t>
      </w:r>
      <w:r w:rsidRPr="000E0839">
        <w:rPr>
          <w:rFonts w:ascii="Arial" w:eastAsia="SimSun" w:hAnsi="Arial" w:cs="Arial"/>
          <w:kern w:val="2"/>
          <w:szCs w:val="20"/>
          <w:lang w:val="en-GB"/>
        </w:rPr>
        <w:t>-</w:t>
      </w:r>
      <w:r w:rsidR="009B2AF4">
        <w:rPr>
          <w:rFonts w:ascii="Arial" w:eastAsia="SimSun" w:hAnsi="Arial" w:cs="Arial"/>
          <w:kern w:val="2"/>
          <w:szCs w:val="20"/>
          <w:lang w:val="en-GB"/>
        </w:rPr>
        <w:t>2</w:t>
      </w:r>
    </w:p>
    <w:p w:rsidR="000E0839" w:rsidRDefault="000E0839" w:rsidP="00E76469">
      <w:pPr>
        <w:pStyle w:val="ListParagraph"/>
        <w:numPr>
          <w:ilvl w:val="1"/>
          <w:numId w:val="32"/>
        </w:numPr>
        <w:tabs>
          <w:tab w:val="left" w:pos="720"/>
          <w:tab w:val="right" w:leader="dot" w:pos="9000"/>
        </w:tabs>
        <w:ind w:left="0" w:firstLine="0"/>
        <w:jc w:val="center"/>
        <w:rPr>
          <w:rFonts w:ascii="Arial" w:eastAsia="SimSun" w:hAnsi="Arial" w:cs="Arial"/>
          <w:kern w:val="2"/>
          <w:szCs w:val="20"/>
          <w:lang w:val="en-GB"/>
        </w:rPr>
      </w:pPr>
      <w:r w:rsidRPr="000E0839">
        <w:rPr>
          <w:rFonts w:ascii="Arial" w:hAnsi="Arial" w:cs="Arial"/>
          <w:lang w:bidi="th-TH"/>
        </w:rPr>
        <w:t>Exemptions and Deviations</w:t>
      </w:r>
      <w:r w:rsidRPr="000E0839">
        <w:rPr>
          <w:rFonts w:ascii="Arial" w:eastAsia="SimSun" w:hAnsi="Arial" w:cs="Arial"/>
          <w:kern w:val="2"/>
          <w:szCs w:val="20"/>
          <w:lang w:val="en-GB"/>
        </w:rPr>
        <w:tab/>
      </w:r>
      <w:r>
        <w:rPr>
          <w:rFonts w:ascii="Arial" w:eastAsia="SimSun" w:hAnsi="Arial" w:cs="Arial"/>
          <w:kern w:val="2"/>
          <w:szCs w:val="20"/>
          <w:lang w:val="en-GB"/>
        </w:rPr>
        <w:t>5</w:t>
      </w:r>
      <w:r w:rsidRPr="000E0839">
        <w:rPr>
          <w:rFonts w:ascii="Arial" w:eastAsia="SimSun" w:hAnsi="Arial" w:cs="Arial"/>
          <w:kern w:val="2"/>
          <w:szCs w:val="20"/>
          <w:lang w:val="en-GB"/>
        </w:rPr>
        <w:t>-</w:t>
      </w:r>
      <w:r w:rsidR="009B2AF4">
        <w:rPr>
          <w:rFonts w:ascii="Arial" w:eastAsia="SimSun" w:hAnsi="Arial" w:cs="Arial"/>
          <w:kern w:val="2"/>
          <w:szCs w:val="20"/>
          <w:lang w:val="en-GB"/>
        </w:rPr>
        <w:t>3</w:t>
      </w:r>
    </w:p>
    <w:p w:rsidR="000E0839" w:rsidRPr="000E0839" w:rsidRDefault="000E0839" w:rsidP="00430C47">
      <w:pPr>
        <w:pStyle w:val="ListParagraph"/>
        <w:numPr>
          <w:ilvl w:val="1"/>
          <w:numId w:val="32"/>
        </w:numPr>
        <w:tabs>
          <w:tab w:val="left" w:pos="720"/>
          <w:tab w:val="right" w:leader="dot" w:pos="9000"/>
        </w:tabs>
        <w:ind w:left="0" w:firstLine="0"/>
        <w:jc w:val="center"/>
        <w:rPr>
          <w:rFonts w:ascii="Arial" w:eastAsia="SimSun" w:hAnsi="Arial" w:cs="Arial"/>
          <w:kern w:val="2"/>
          <w:szCs w:val="20"/>
          <w:lang w:val="en-GB"/>
        </w:rPr>
      </w:pPr>
      <w:r w:rsidRPr="000E0839">
        <w:rPr>
          <w:rFonts w:ascii="Arial" w:hAnsi="Arial" w:cs="Arial"/>
          <w:lang w:bidi="th-TH"/>
        </w:rPr>
        <w:t>Safety Management System</w:t>
      </w:r>
      <w:r w:rsidRPr="000E0839">
        <w:rPr>
          <w:rFonts w:ascii="Arial" w:eastAsia="SimSun" w:hAnsi="Arial" w:cs="Arial"/>
          <w:kern w:val="2"/>
          <w:szCs w:val="20"/>
          <w:lang w:val="en-GB"/>
        </w:rPr>
        <w:tab/>
      </w:r>
      <w:r>
        <w:rPr>
          <w:rFonts w:ascii="Arial" w:eastAsia="SimSun" w:hAnsi="Arial" w:cs="Arial"/>
          <w:kern w:val="2"/>
          <w:szCs w:val="20"/>
          <w:lang w:val="en-GB"/>
        </w:rPr>
        <w:t>5</w:t>
      </w:r>
      <w:r w:rsidRPr="000E0839">
        <w:rPr>
          <w:rFonts w:ascii="Arial" w:eastAsia="SimSun" w:hAnsi="Arial" w:cs="Arial"/>
          <w:kern w:val="2"/>
          <w:szCs w:val="20"/>
          <w:lang w:val="en-GB"/>
        </w:rPr>
        <w:t>-</w:t>
      </w:r>
      <w:r w:rsidR="009B2AF4">
        <w:rPr>
          <w:rFonts w:ascii="Arial" w:eastAsia="SimSun" w:hAnsi="Arial" w:cs="Arial"/>
          <w:kern w:val="2"/>
          <w:szCs w:val="20"/>
          <w:lang w:val="en-GB"/>
        </w:rPr>
        <w:t>3</w:t>
      </w:r>
    </w:p>
    <w:p w:rsidR="000E0839" w:rsidRDefault="000E0839" w:rsidP="00430C47">
      <w:pPr>
        <w:pStyle w:val="ListParagraph"/>
        <w:tabs>
          <w:tab w:val="left" w:pos="720"/>
        </w:tabs>
        <w:ind w:left="0"/>
        <w:jc w:val="center"/>
        <w:rPr>
          <w:rFonts w:ascii="Arial" w:hAnsi="Arial" w:cs="Arial"/>
          <w:lang w:bidi="th-TH"/>
        </w:rPr>
      </w:pPr>
    </w:p>
    <w:p w:rsidR="00430C47" w:rsidRDefault="00430C47" w:rsidP="00430C47">
      <w:pPr>
        <w:pStyle w:val="ListParagraph"/>
        <w:tabs>
          <w:tab w:val="left" w:pos="720"/>
        </w:tabs>
        <w:ind w:left="0"/>
        <w:jc w:val="center"/>
        <w:rPr>
          <w:rFonts w:ascii="Arial" w:hAnsi="Arial" w:cs="Arial"/>
          <w:lang w:bidi="th-TH"/>
        </w:rPr>
      </w:pPr>
    </w:p>
    <w:p w:rsidR="0049463B" w:rsidRDefault="00430C47" w:rsidP="00430C47">
      <w:pPr>
        <w:pStyle w:val="ListParagraph"/>
        <w:tabs>
          <w:tab w:val="left" w:pos="720"/>
        </w:tabs>
        <w:ind w:left="180"/>
        <w:rPr>
          <w:rFonts w:ascii="Arial" w:hAnsi="Arial" w:cs="Arial"/>
          <w:lang w:bidi="th-TH"/>
        </w:rPr>
      </w:pPr>
      <w:r>
        <w:rPr>
          <w:rFonts w:ascii="Arial" w:hAnsi="Arial" w:cs="Arial"/>
          <w:lang w:bidi="th-TH"/>
        </w:rPr>
        <w:t>APPENDICES</w:t>
      </w:r>
    </w:p>
    <w:p w:rsidR="0049463B" w:rsidRPr="0049463B" w:rsidRDefault="0049463B" w:rsidP="00430C47">
      <w:pPr>
        <w:tabs>
          <w:tab w:val="left" w:pos="720"/>
          <w:tab w:val="right" w:leader="dot" w:pos="9000"/>
        </w:tabs>
        <w:spacing w:after="120" w:line="240" w:lineRule="auto"/>
        <w:jc w:val="center"/>
        <w:rPr>
          <w:rFonts w:ascii="Arial" w:eastAsia="SimSun" w:hAnsi="Arial" w:cs="Arial"/>
          <w:kern w:val="2"/>
          <w:szCs w:val="20"/>
          <w:lang w:val="en-GB"/>
        </w:rPr>
      </w:pPr>
      <w:r w:rsidRPr="0049463B">
        <w:rPr>
          <w:rFonts w:ascii="Arial" w:hAnsi="Arial" w:cs="Arial"/>
          <w:lang w:bidi="th-TH"/>
        </w:rPr>
        <w:t>ABBREVIATIONS</w:t>
      </w:r>
      <w:r w:rsidRPr="0049463B">
        <w:rPr>
          <w:rFonts w:ascii="Arial" w:eastAsia="SimSun" w:hAnsi="Arial" w:cs="Arial"/>
          <w:kern w:val="2"/>
          <w:szCs w:val="20"/>
          <w:lang w:val="en-GB"/>
        </w:rPr>
        <w:tab/>
      </w:r>
      <w:r w:rsidR="00430C47">
        <w:rPr>
          <w:rFonts w:ascii="Arial" w:eastAsia="SimSun" w:hAnsi="Arial" w:cs="Arial"/>
          <w:kern w:val="2"/>
          <w:szCs w:val="20"/>
          <w:lang w:val="en-GB"/>
        </w:rPr>
        <w:t>1</w:t>
      </w:r>
    </w:p>
    <w:p w:rsidR="0049463B" w:rsidRPr="0049463B" w:rsidRDefault="0049463B" w:rsidP="00430C47">
      <w:pPr>
        <w:tabs>
          <w:tab w:val="left" w:pos="720"/>
          <w:tab w:val="right" w:leader="dot" w:pos="9000"/>
        </w:tabs>
        <w:spacing w:after="120" w:line="240" w:lineRule="auto"/>
        <w:jc w:val="center"/>
        <w:rPr>
          <w:rFonts w:ascii="Arial" w:eastAsia="SimSun" w:hAnsi="Arial" w:cs="Arial"/>
          <w:kern w:val="2"/>
          <w:szCs w:val="20"/>
          <w:lang w:val="en-GB"/>
        </w:rPr>
      </w:pPr>
      <w:r w:rsidRPr="0049463B">
        <w:rPr>
          <w:rFonts w:ascii="Arial" w:hAnsi="Arial" w:cs="Arial"/>
          <w:lang w:bidi="th-TH"/>
        </w:rPr>
        <w:t>ANNEX</w:t>
      </w:r>
      <w:r>
        <w:rPr>
          <w:rFonts w:ascii="Arial" w:hAnsi="Arial" w:cs="Arial"/>
          <w:lang w:bidi="th-TH"/>
        </w:rPr>
        <w:t xml:space="preserve"> </w:t>
      </w:r>
      <w:r w:rsidRPr="0049463B">
        <w:rPr>
          <w:rFonts w:ascii="Arial" w:eastAsia="SimSun" w:hAnsi="Arial" w:cs="Arial"/>
          <w:kern w:val="2"/>
          <w:szCs w:val="20"/>
          <w:lang w:val="en-GB"/>
        </w:rPr>
        <w:tab/>
      </w:r>
      <w:r w:rsidR="00430C47">
        <w:rPr>
          <w:rFonts w:ascii="Arial" w:eastAsia="SimSun" w:hAnsi="Arial" w:cs="Arial"/>
          <w:kern w:val="2"/>
          <w:szCs w:val="20"/>
          <w:lang w:val="en-GB"/>
        </w:rPr>
        <w:t>2</w:t>
      </w:r>
    </w:p>
    <w:p w:rsidR="0049463B" w:rsidRPr="0049463B" w:rsidRDefault="0049463B" w:rsidP="00E76469">
      <w:pPr>
        <w:tabs>
          <w:tab w:val="left" w:pos="720"/>
          <w:tab w:val="right" w:leader="dot" w:pos="9000"/>
        </w:tabs>
        <w:jc w:val="center"/>
        <w:rPr>
          <w:rFonts w:ascii="Arial" w:eastAsia="SimSun" w:hAnsi="Arial" w:cs="Arial"/>
          <w:kern w:val="2"/>
          <w:szCs w:val="20"/>
          <w:lang w:val="en-GB"/>
        </w:rPr>
      </w:pPr>
      <w:r w:rsidRPr="0049463B">
        <w:rPr>
          <w:rFonts w:ascii="Arial" w:hAnsi="Arial" w:cs="Arial"/>
          <w:lang w:bidi="th-TH"/>
        </w:rPr>
        <w:t>EXHIBIT</w:t>
      </w:r>
      <w:r w:rsidRPr="0049463B">
        <w:rPr>
          <w:rFonts w:ascii="Arial" w:eastAsia="SimSun" w:hAnsi="Arial" w:cs="Arial"/>
          <w:kern w:val="2"/>
          <w:szCs w:val="20"/>
          <w:lang w:val="en-GB"/>
        </w:rPr>
        <w:tab/>
      </w:r>
      <w:r w:rsidR="00430C47">
        <w:rPr>
          <w:rFonts w:ascii="Arial" w:eastAsia="SimSun" w:hAnsi="Arial" w:cs="Arial"/>
          <w:kern w:val="2"/>
          <w:szCs w:val="20"/>
          <w:lang w:val="en-GB"/>
        </w:rPr>
        <w:t>3</w:t>
      </w:r>
    </w:p>
    <w:p w:rsidR="00E3379B" w:rsidRDefault="00E3379B" w:rsidP="00E76469">
      <w:pPr>
        <w:jc w:val="center"/>
        <w:rPr>
          <w:rFonts w:ascii="Arial" w:hAnsi="Arial" w:cs="Arial"/>
          <w:lang w:bidi="th-TH"/>
        </w:rPr>
      </w:pPr>
    </w:p>
    <w:p w:rsidR="00D70EEF" w:rsidRDefault="00D70EEF" w:rsidP="003D3F15">
      <w:pPr>
        <w:jc w:val="both"/>
        <w:rPr>
          <w:rFonts w:ascii="Arial" w:hAnsi="Arial" w:cs="Angsana New"/>
          <w:cs/>
          <w:lang w:bidi="th-TH"/>
        </w:rPr>
        <w:sectPr w:rsidR="00D70EEF" w:rsidSect="00D664A8">
          <w:headerReference w:type="even" r:id="rId17"/>
          <w:headerReference w:type="default" r:id="rId18"/>
          <w:footerReference w:type="default" r:id="rId19"/>
          <w:headerReference w:type="first" r:id="rId20"/>
          <w:pgSz w:w="12240" w:h="15840"/>
          <w:pgMar w:top="1354" w:right="1440" w:bottom="1008" w:left="1440" w:header="720" w:footer="720" w:gutter="0"/>
          <w:pgNumType w:fmt="lowerRoman"/>
          <w:cols w:space="720"/>
          <w:docGrid w:linePitch="360"/>
        </w:sectPr>
      </w:pPr>
    </w:p>
    <w:p w:rsidR="00DF2F79" w:rsidRPr="00005AE0" w:rsidRDefault="00DF2F79" w:rsidP="003D3F15">
      <w:pPr>
        <w:jc w:val="both"/>
        <w:rPr>
          <w:rFonts w:ascii="Arial" w:hAnsi="Arial" w:cs="Arial"/>
          <w:b/>
          <w:bCs/>
          <w:sz w:val="24"/>
          <w:szCs w:val="24"/>
          <w:lang w:bidi="th-TH"/>
        </w:rPr>
      </w:pPr>
      <w:r w:rsidRPr="00005AE0">
        <w:rPr>
          <w:rFonts w:ascii="Arial" w:hAnsi="Arial" w:cs="Arial"/>
          <w:b/>
          <w:bCs/>
          <w:sz w:val="24"/>
          <w:szCs w:val="24"/>
          <w:lang w:bidi="th-TH"/>
        </w:rPr>
        <w:lastRenderedPageBreak/>
        <w:t>FOREWORD</w:t>
      </w:r>
    </w:p>
    <w:p w:rsidR="00DF2F79" w:rsidRDefault="00DF2F79" w:rsidP="003D3F15">
      <w:pPr>
        <w:jc w:val="both"/>
        <w:rPr>
          <w:rFonts w:ascii="Arial" w:hAnsi="Arial"/>
          <w:lang w:bidi="th-TH"/>
        </w:rPr>
      </w:pPr>
      <w:r>
        <w:rPr>
          <w:rFonts w:ascii="Arial" w:hAnsi="Arial" w:cs="Arial"/>
          <w:lang w:bidi="th-TH"/>
        </w:rPr>
        <w:t xml:space="preserve">This manual has been prepared in part to satisfy obligations imposed on an aerodrome operator under </w:t>
      </w:r>
      <w:r w:rsidR="00537590">
        <w:rPr>
          <w:rFonts w:ascii="Arial" w:hAnsi="Arial"/>
          <w:lang w:bidi="th-TH"/>
        </w:rPr>
        <w:t>[</w:t>
      </w:r>
      <w:r w:rsidR="003A2F51" w:rsidRPr="003A2F51">
        <w:rPr>
          <w:rFonts w:ascii="Arial" w:hAnsi="Arial"/>
          <w:highlight w:val="yellow"/>
          <w:lang w:bidi="th-TH"/>
        </w:rPr>
        <w:t>Legislation and/or Regulation</w:t>
      </w:r>
      <w:r w:rsidR="00537590">
        <w:rPr>
          <w:rFonts w:ascii="Arial" w:hAnsi="Arial"/>
          <w:lang w:bidi="th-TH"/>
        </w:rPr>
        <w:t>]</w:t>
      </w:r>
      <w:r>
        <w:rPr>
          <w:rFonts w:ascii="Arial" w:hAnsi="Arial"/>
          <w:lang w:bidi="th-TH"/>
        </w:rPr>
        <w:t xml:space="preserve">, and is to be regarded as the Aerodrome Manual for </w:t>
      </w:r>
      <w:r w:rsidRPr="001B2620">
        <w:rPr>
          <w:rFonts w:ascii="Arial" w:hAnsi="Arial"/>
          <w:highlight w:val="yellow"/>
          <w:lang w:bidi="th-TH"/>
        </w:rPr>
        <w:t>{Name} Airport</w:t>
      </w:r>
      <w:r>
        <w:rPr>
          <w:rFonts w:ascii="Arial" w:hAnsi="Arial"/>
          <w:lang w:bidi="th-TH"/>
        </w:rPr>
        <w:t>.</w:t>
      </w:r>
    </w:p>
    <w:p w:rsidR="00DF2F79" w:rsidRDefault="00DF2F79" w:rsidP="003D3F15">
      <w:pPr>
        <w:jc w:val="both"/>
        <w:rPr>
          <w:rFonts w:ascii="Arial" w:hAnsi="Arial"/>
          <w:lang w:bidi="th-TH"/>
        </w:rPr>
      </w:pPr>
      <w:r>
        <w:rPr>
          <w:rFonts w:ascii="Arial" w:hAnsi="Arial"/>
          <w:lang w:bidi="th-TH"/>
        </w:rPr>
        <w:t>It also contains details of essential operating procedures that may not be entirely safety related, but nevertheless are required to satisfy other legal, operatio</w:t>
      </w:r>
      <w:r w:rsidR="001B2620">
        <w:rPr>
          <w:rFonts w:ascii="Arial" w:hAnsi="Arial"/>
          <w:lang w:bidi="th-TH"/>
        </w:rPr>
        <w:t>nal requirements, and common legal</w:t>
      </w:r>
      <w:r>
        <w:rPr>
          <w:rFonts w:ascii="Arial" w:hAnsi="Arial"/>
          <w:lang w:bidi="th-TH"/>
        </w:rPr>
        <w:t xml:space="preserve"> obligations.</w:t>
      </w:r>
    </w:p>
    <w:p w:rsidR="00DF2F79" w:rsidRDefault="00DF2F79" w:rsidP="003D3F15">
      <w:pPr>
        <w:jc w:val="both"/>
        <w:rPr>
          <w:rFonts w:ascii="Arial" w:hAnsi="Arial"/>
          <w:lang w:bidi="th-TH"/>
        </w:rPr>
      </w:pPr>
      <w:r>
        <w:rPr>
          <w:rFonts w:ascii="Arial" w:hAnsi="Arial"/>
          <w:lang w:bidi="th-TH"/>
        </w:rPr>
        <w:t xml:space="preserve">The manual has been structured to allow </w:t>
      </w:r>
      <w:r w:rsidR="00537590">
        <w:rPr>
          <w:rFonts w:ascii="Arial" w:hAnsi="Arial"/>
          <w:lang w:bidi="th-TH"/>
        </w:rPr>
        <w:t xml:space="preserve">other </w:t>
      </w:r>
      <w:r>
        <w:rPr>
          <w:rFonts w:ascii="Arial" w:hAnsi="Arial"/>
          <w:lang w:bidi="th-TH"/>
        </w:rPr>
        <w:t xml:space="preserve">documents such as the Airside Vehicle Control Handbook and Airport Emergency Plan </w:t>
      </w:r>
      <w:r w:rsidR="001B2620">
        <w:rPr>
          <w:rFonts w:ascii="Arial" w:hAnsi="Arial"/>
          <w:lang w:bidi="th-TH"/>
        </w:rPr>
        <w:t xml:space="preserve">etc. </w:t>
      </w:r>
      <w:r>
        <w:rPr>
          <w:rFonts w:ascii="Arial" w:hAnsi="Arial"/>
          <w:lang w:bidi="th-TH"/>
        </w:rPr>
        <w:t>to be directly incorporated. These will continue to be amended and published separately but should be regarded as annexes to, but components of, the Aerodrome Manual and should be read in conjunction with it.</w:t>
      </w:r>
    </w:p>
    <w:p w:rsidR="00DF2F79" w:rsidRPr="00CD78FC" w:rsidRDefault="00DF2F79" w:rsidP="003D3F15">
      <w:pPr>
        <w:jc w:val="both"/>
        <w:rPr>
          <w:rFonts w:ascii="Arial" w:hAnsi="Arial"/>
          <w:lang w:bidi="th-TH"/>
        </w:rPr>
      </w:pPr>
      <w:r>
        <w:rPr>
          <w:rFonts w:ascii="Arial" w:hAnsi="Arial"/>
          <w:lang w:bidi="th-TH"/>
        </w:rPr>
        <w:t>The Civi</w:t>
      </w:r>
      <w:r w:rsidR="001B2620">
        <w:rPr>
          <w:rFonts w:ascii="Arial" w:hAnsi="Arial"/>
          <w:lang w:bidi="th-TH"/>
        </w:rPr>
        <w:t>l Aviation Authority of (State)</w:t>
      </w:r>
      <w:r>
        <w:rPr>
          <w:rFonts w:ascii="Arial" w:hAnsi="Arial"/>
          <w:lang w:bidi="th-TH"/>
        </w:rPr>
        <w:t xml:space="preserve"> requires the Aerodrome Operator to operate and maintain </w:t>
      </w:r>
      <w:r w:rsidRPr="006B78C9">
        <w:rPr>
          <w:rFonts w:ascii="Arial" w:hAnsi="Arial"/>
          <w:highlight w:val="yellow"/>
          <w:lang w:bidi="th-TH"/>
        </w:rPr>
        <w:t>(Name)</w:t>
      </w:r>
      <w:r>
        <w:rPr>
          <w:rFonts w:ascii="Arial" w:hAnsi="Arial"/>
          <w:lang w:bidi="th-TH"/>
        </w:rPr>
        <w:t xml:space="preserve"> Airport in accordance with the procedures set out in the Aerodrome Manual.</w:t>
      </w:r>
    </w:p>
    <w:p w:rsidR="00DF2F79" w:rsidRDefault="00DF2F79" w:rsidP="003D3F15">
      <w:pPr>
        <w:jc w:val="both"/>
        <w:rPr>
          <w:rFonts w:ascii="Arial" w:hAnsi="Arial" w:cs="Arial"/>
          <w:lang w:bidi="th-TH"/>
        </w:rPr>
      </w:pPr>
      <w:r>
        <w:rPr>
          <w:rFonts w:ascii="Arial" w:hAnsi="Arial" w:cs="Arial"/>
          <w:lang w:bidi="th-TH"/>
        </w:rPr>
        <w:t xml:space="preserve">It is essential that the procedures documented in this manual are an accurate reflection of current practices. If </w:t>
      </w:r>
      <w:r w:rsidR="00FB5EC2">
        <w:rPr>
          <w:rFonts w:ascii="Arial" w:hAnsi="Arial" w:cs="Arial"/>
          <w:lang w:bidi="th-TH"/>
        </w:rPr>
        <w:t>staff becomes</w:t>
      </w:r>
      <w:r>
        <w:rPr>
          <w:rFonts w:ascii="Arial" w:hAnsi="Arial" w:cs="Arial"/>
          <w:lang w:bidi="th-TH"/>
        </w:rPr>
        <w:t xml:space="preserve"> aware of a divergence from these procedures, or if compliance with these procedures is impossible or impracticable for any reason, they must advise their supervisor or the airport safety manager immediately. Additionally, </w:t>
      </w:r>
      <w:r w:rsidR="00FB5EC2">
        <w:rPr>
          <w:rFonts w:ascii="Arial" w:hAnsi="Arial" w:cs="Arial"/>
          <w:lang w:bidi="th-TH"/>
        </w:rPr>
        <w:t>staff is</w:t>
      </w:r>
      <w:r>
        <w:rPr>
          <w:rFonts w:ascii="Arial" w:hAnsi="Arial" w:cs="Arial"/>
          <w:lang w:bidi="th-TH"/>
        </w:rPr>
        <w:t xml:space="preserve"> encouraged to query these procedures if the intended results can be achieved in a safer, more cost effective, efficient or reliable manner.</w:t>
      </w:r>
    </w:p>
    <w:p w:rsidR="00DF2F79" w:rsidRDefault="00DF2F79" w:rsidP="003D3F15">
      <w:pPr>
        <w:jc w:val="both"/>
        <w:rPr>
          <w:rFonts w:ascii="Arial" w:hAnsi="Arial" w:cs="Arial"/>
          <w:lang w:bidi="th-TH"/>
        </w:rPr>
      </w:pPr>
      <w:r>
        <w:rPr>
          <w:rFonts w:ascii="Arial" w:hAnsi="Arial" w:cs="Arial"/>
          <w:lang w:bidi="th-TH"/>
        </w:rPr>
        <w:t xml:space="preserve">To avoid unnecessary duplication, most procedures make reference to other technical manuals and publications. Supervisors should ensure they have a copy of each relevant publication available for reference by </w:t>
      </w:r>
      <w:r w:rsidR="00FB5EC2">
        <w:rPr>
          <w:rFonts w:ascii="Arial" w:hAnsi="Arial" w:cs="Arial"/>
          <w:lang w:bidi="th-TH"/>
        </w:rPr>
        <w:t>staff that is</w:t>
      </w:r>
      <w:r>
        <w:rPr>
          <w:rFonts w:ascii="Arial" w:hAnsi="Arial" w:cs="Arial"/>
          <w:lang w:bidi="th-TH"/>
        </w:rPr>
        <w:t xml:space="preserve"> responsible for implementing a procedure.</w:t>
      </w:r>
    </w:p>
    <w:p w:rsidR="00DF2F79" w:rsidRDefault="00DF2F79" w:rsidP="003D3F15">
      <w:pPr>
        <w:jc w:val="both"/>
        <w:rPr>
          <w:rFonts w:ascii="Arial" w:hAnsi="Arial" w:cs="Arial"/>
          <w:lang w:bidi="th-TH"/>
        </w:rPr>
      </w:pPr>
    </w:p>
    <w:p w:rsidR="00DF2F79" w:rsidRDefault="00DF2F79" w:rsidP="003D3F15">
      <w:pPr>
        <w:jc w:val="both"/>
        <w:rPr>
          <w:rFonts w:ascii="Arial" w:hAnsi="Arial" w:cs="Arial"/>
          <w:lang w:bidi="th-TH"/>
        </w:rPr>
      </w:pPr>
    </w:p>
    <w:p w:rsidR="00DF2F79" w:rsidRPr="00363288" w:rsidRDefault="00DF2F79" w:rsidP="003D3F15">
      <w:pPr>
        <w:jc w:val="both"/>
        <w:rPr>
          <w:rFonts w:ascii="Arial" w:hAnsi="Arial" w:cs="Arial"/>
          <w:highlight w:val="yellow"/>
          <w:lang w:bidi="th-TH"/>
        </w:rPr>
      </w:pPr>
      <w:r w:rsidRPr="00363288">
        <w:rPr>
          <w:rFonts w:ascii="Arial" w:hAnsi="Arial" w:cs="Arial"/>
          <w:highlight w:val="yellow"/>
          <w:lang w:bidi="th-TH"/>
        </w:rPr>
        <w:t>(Signature)</w:t>
      </w:r>
    </w:p>
    <w:p w:rsidR="00DF2F79" w:rsidRDefault="00DF2F79" w:rsidP="001443CA">
      <w:pPr>
        <w:rPr>
          <w:rFonts w:ascii="Arial" w:hAnsi="Arial" w:cs="Arial"/>
          <w:lang w:bidi="th-TH"/>
        </w:rPr>
      </w:pPr>
      <w:r w:rsidRPr="00363288">
        <w:rPr>
          <w:rFonts w:ascii="Arial" w:hAnsi="Arial" w:cs="Arial"/>
          <w:highlight w:val="yellow"/>
          <w:lang w:bidi="th-TH"/>
        </w:rPr>
        <w:t xml:space="preserve">(Name) </w:t>
      </w:r>
      <w:r w:rsidR="00077D58">
        <w:rPr>
          <w:rFonts w:ascii="Arial" w:hAnsi="Arial" w:cs="Arial"/>
          <w:highlight w:val="yellow"/>
          <w:lang w:bidi="th-TH"/>
        </w:rPr>
        <w:t>Airport Manager</w:t>
      </w:r>
      <w:r w:rsidR="00686DB9">
        <w:rPr>
          <w:rFonts w:ascii="Arial" w:hAnsi="Arial" w:cs="Arial"/>
          <w:highlight w:val="yellow"/>
          <w:lang w:bidi="th-TH"/>
        </w:rPr>
        <w:t>/CEO/Director</w:t>
      </w:r>
      <w:r w:rsidR="00686DB9">
        <w:rPr>
          <w:rFonts w:ascii="Arial" w:hAnsi="Arial" w:cs="Arial"/>
          <w:highlight w:val="yellow"/>
          <w:lang w:bidi="th-TH"/>
        </w:rPr>
        <w:tab/>
      </w:r>
      <w:r w:rsidR="00686DB9">
        <w:rPr>
          <w:rFonts w:ascii="Arial" w:hAnsi="Arial" w:cs="Arial"/>
          <w:highlight w:val="yellow"/>
          <w:lang w:bidi="th-TH"/>
        </w:rPr>
        <w:tab/>
      </w:r>
      <w:r w:rsidR="00686DB9">
        <w:rPr>
          <w:rFonts w:ascii="Arial" w:hAnsi="Arial" w:cs="Arial"/>
          <w:highlight w:val="yellow"/>
          <w:lang w:bidi="th-TH"/>
        </w:rPr>
        <w:tab/>
      </w:r>
      <w:r w:rsidR="00686DB9">
        <w:rPr>
          <w:rFonts w:ascii="Arial" w:hAnsi="Arial" w:cs="Arial"/>
          <w:highlight w:val="yellow"/>
          <w:lang w:bidi="th-TH"/>
        </w:rPr>
        <w:tab/>
      </w:r>
      <w:r w:rsidR="00686DB9">
        <w:rPr>
          <w:rFonts w:ascii="Arial" w:hAnsi="Arial" w:cs="Arial"/>
          <w:highlight w:val="yellow"/>
          <w:lang w:bidi="th-TH"/>
        </w:rPr>
        <w:tab/>
      </w:r>
      <w:r w:rsidR="008F6E49">
        <w:rPr>
          <w:rFonts w:ascii="Arial" w:hAnsi="Arial" w:cs="Arial"/>
          <w:highlight w:val="yellow"/>
          <w:lang w:bidi="th-TH"/>
        </w:rPr>
        <w:tab/>
      </w:r>
      <w:r w:rsidRPr="00363288">
        <w:rPr>
          <w:rFonts w:ascii="Arial" w:hAnsi="Arial" w:cs="Arial"/>
          <w:highlight w:val="yellow"/>
          <w:lang w:bidi="th-TH"/>
        </w:rPr>
        <w:t>DD//MM/YY</w:t>
      </w:r>
    </w:p>
    <w:p w:rsidR="00686DB9" w:rsidRDefault="00686DB9" w:rsidP="003D3F15">
      <w:pPr>
        <w:jc w:val="both"/>
        <w:rPr>
          <w:rFonts w:ascii="Arial" w:hAnsi="Arial" w:cs="Arial"/>
          <w:lang w:bidi="th-TH"/>
        </w:rPr>
      </w:pPr>
      <w:r w:rsidRPr="00686DB9">
        <w:rPr>
          <w:rFonts w:ascii="Arial" w:hAnsi="Arial" w:cs="Arial"/>
          <w:highlight w:val="yellow"/>
          <w:lang w:bidi="th-TH"/>
        </w:rPr>
        <w:t>SEAL</w:t>
      </w:r>
    </w:p>
    <w:p w:rsidR="00DF2F79" w:rsidRDefault="00DF2F79" w:rsidP="003D3F15">
      <w:pPr>
        <w:jc w:val="both"/>
        <w:rPr>
          <w:rFonts w:ascii="Arial" w:hAnsi="Arial" w:cs="Arial"/>
          <w:lang w:bidi="th-TH"/>
        </w:rPr>
      </w:pPr>
      <w:r>
        <w:rPr>
          <w:rFonts w:ascii="Arial" w:hAnsi="Arial" w:cs="Arial"/>
          <w:lang w:bidi="th-TH"/>
        </w:rPr>
        <w:br w:type="page"/>
      </w:r>
    </w:p>
    <w:p w:rsidR="00984E17" w:rsidRPr="00005AE0" w:rsidRDefault="00984E17" w:rsidP="003D3F15">
      <w:pPr>
        <w:jc w:val="both"/>
        <w:rPr>
          <w:rFonts w:ascii="Arial" w:hAnsi="Arial" w:cs="Arial"/>
          <w:b/>
          <w:bCs/>
          <w:sz w:val="24"/>
          <w:szCs w:val="24"/>
          <w:lang w:bidi="th-TH"/>
        </w:rPr>
      </w:pPr>
      <w:r w:rsidRPr="00005AE0">
        <w:rPr>
          <w:rFonts w:ascii="Arial" w:hAnsi="Arial" w:cs="Arial"/>
          <w:b/>
          <w:bCs/>
          <w:sz w:val="24"/>
          <w:szCs w:val="24"/>
          <w:lang w:bidi="th-TH"/>
        </w:rPr>
        <w:lastRenderedPageBreak/>
        <w:t>CHECKLIST OF CURRENT PAGES</w:t>
      </w:r>
    </w:p>
    <w:tbl>
      <w:tblPr>
        <w:tblStyle w:val="TableGrid"/>
        <w:tblW w:w="0" w:type="auto"/>
        <w:tblLook w:val="04A0" w:firstRow="1" w:lastRow="0" w:firstColumn="1" w:lastColumn="0" w:noHBand="0" w:noVBand="1"/>
      </w:tblPr>
      <w:tblGrid>
        <w:gridCol w:w="1335"/>
        <w:gridCol w:w="1335"/>
        <w:gridCol w:w="1336"/>
        <w:gridCol w:w="939"/>
        <w:gridCol w:w="1336"/>
        <w:gridCol w:w="1336"/>
        <w:gridCol w:w="1336"/>
      </w:tblGrid>
      <w:tr w:rsidR="00491D0F" w:rsidTr="001443CA">
        <w:tc>
          <w:tcPr>
            <w:tcW w:w="1335"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Page</w:t>
            </w:r>
          </w:p>
        </w:tc>
        <w:tc>
          <w:tcPr>
            <w:tcW w:w="1335"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Revision</w:t>
            </w:r>
          </w:p>
        </w:tc>
        <w:tc>
          <w:tcPr>
            <w:tcW w:w="1336" w:type="dxa"/>
            <w:tcBorders>
              <w:right w:val="single" w:sz="4" w:space="0" w:color="auto"/>
            </w:tcBorders>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Date</w:t>
            </w:r>
          </w:p>
        </w:tc>
        <w:tc>
          <w:tcPr>
            <w:tcW w:w="939" w:type="dxa"/>
            <w:tcBorders>
              <w:top w:val="nil"/>
              <w:left w:val="single" w:sz="4" w:space="0" w:color="auto"/>
              <w:bottom w:val="nil"/>
              <w:right w:val="single" w:sz="4" w:space="0" w:color="auto"/>
            </w:tcBorders>
          </w:tcPr>
          <w:p w:rsidR="00491D0F" w:rsidRDefault="00491D0F" w:rsidP="003D3F15">
            <w:pPr>
              <w:jc w:val="both"/>
              <w:rPr>
                <w:rFonts w:ascii="Arial" w:hAnsi="Arial" w:cs="Arial"/>
                <w:b/>
                <w:bCs/>
                <w:color w:val="0070C0"/>
                <w:sz w:val="24"/>
                <w:szCs w:val="24"/>
                <w:lang w:bidi="th-TH"/>
              </w:rPr>
            </w:pPr>
          </w:p>
        </w:tc>
        <w:tc>
          <w:tcPr>
            <w:tcW w:w="1336" w:type="dxa"/>
            <w:tcBorders>
              <w:left w:val="single" w:sz="4" w:space="0" w:color="auto"/>
            </w:tcBorders>
            <w:shd w:val="clear" w:color="auto" w:fill="D9D9D9" w:themeFill="background1" w:themeFillShade="D9"/>
          </w:tcPr>
          <w:p w:rsidR="00491D0F" w:rsidRPr="00491D0F" w:rsidRDefault="00491D0F" w:rsidP="003D3F15">
            <w:pPr>
              <w:jc w:val="both"/>
              <w:rPr>
                <w:rFonts w:ascii="Arial" w:hAnsi="Arial" w:cs="Arial"/>
                <w:b/>
                <w:bCs/>
                <w:color w:val="0070C0"/>
                <w:sz w:val="24"/>
                <w:szCs w:val="24"/>
                <w:lang w:bidi="th-TH"/>
              </w:rPr>
            </w:pPr>
            <w:r w:rsidRPr="00491D0F">
              <w:rPr>
                <w:rFonts w:ascii="Arial" w:hAnsi="Arial" w:cs="Arial"/>
                <w:b/>
                <w:bCs/>
                <w:sz w:val="24"/>
                <w:szCs w:val="24"/>
                <w:lang w:bidi="th-TH"/>
              </w:rPr>
              <w:t>Page</w:t>
            </w:r>
          </w:p>
        </w:tc>
        <w:tc>
          <w:tcPr>
            <w:tcW w:w="1336" w:type="dxa"/>
            <w:shd w:val="clear" w:color="auto" w:fill="D9D9D9" w:themeFill="background1" w:themeFillShade="D9"/>
          </w:tcPr>
          <w:p w:rsidR="00491D0F" w:rsidRPr="00491D0F" w:rsidRDefault="00491D0F" w:rsidP="003D3F15">
            <w:pPr>
              <w:jc w:val="both"/>
              <w:rPr>
                <w:rFonts w:ascii="Arial" w:hAnsi="Arial" w:cs="Arial"/>
                <w:b/>
                <w:bCs/>
                <w:color w:val="0070C0"/>
                <w:sz w:val="24"/>
                <w:szCs w:val="24"/>
                <w:lang w:bidi="th-TH"/>
              </w:rPr>
            </w:pPr>
            <w:r w:rsidRPr="00491D0F">
              <w:rPr>
                <w:rFonts w:ascii="Arial" w:hAnsi="Arial" w:cs="Arial"/>
                <w:b/>
                <w:bCs/>
                <w:sz w:val="24"/>
                <w:szCs w:val="24"/>
                <w:lang w:bidi="th-TH"/>
              </w:rPr>
              <w:t>Revision</w:t>
            </w:r>
          </w:p>
        </w:tc>
        <w:tc>
          <w:tcPr>
            <w:tcW w:w="1336" w:type="dxa"/>
            <w:shd w:val="clear" w:color="auto" w:fill="D9D9D9" w:themeFill="background1" w:themeFillShade="D9"/>
          </w:tcPr>
          <w:p w:rsidR="00491D0F" w:rsidRPr="00491D0F" w:rsidRDefault="00491D0F" w:rsidP="003D3F15">
            <w:pPr>
              <w:jc w:val="both"/>
              <w:rPr>
                <w:rFonts w:ascii="Arial" w:hAnsi="Arial" w:cs="Arial"/>
                <w:b/>
                <w:bCs/>
                <w:color w:val="0070C0"/>
                <w:sz w:val="24"/>
                <w:szCs w:val="24"/>
                <w:lang w:bidi="th-TH"/>
              </w:rPr>
            </w:pPr>
            <w:r w:rsidRPr="00491D0F">
              <w:rPr>
                <w:rFonts w:ascii="Arial" w:hAnsi="Arial" w:cs="Arial"/>
                <w:b/>
                <w:bCs/>
                <w:sz w:val="24"/>
                <w:szCs w:val="24"/>
                <w:lang w:bidi="th-TH"/>
              </w:rPr>
              <w:t>Date</w:t>
            </w: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r w:rsidR="00984E17" w:rsidTr="001443CA">
        <w:tc>
          <w:tcPr>
            <w:tcW w:w="1335" w:type="dxa"/>
          </w:tcPr>
          <w:p w:rsidR="00984E17" w:rsidRDefault="00984E17" w:rsidP="003D3F15">
            <w:pPr>
              <w:jc w:val="both"/>
              <w:rPr>
                <w:rFonts w:ascii="Arial" w:hAnsi="Arial" w:cs="Arial"/>
                <w:b/>
                <w:bCs/>
                <w:color w:val="0070C0"/>
                <w:sz w:val="24"/>
                <w:szCs w:val="24"/>
                <w:lang w:bidi="th-TH"/>
              </w:rPr>
            </w:pPr>
          </w:p>
        </w:tc>
        <w:tc>
          <w:tcPr>
            <w:tcW w:w="1335" w:type="dxa"/>
          </w:tcPr>
          <w:p w:rsidR="00984E17" w:rsidRDefault="00984E17" w:rsidP="003D3F15">
            <w:pPr>
              <w:jc w:val="both"/>
              <w:rPr>
                <w:rFonts w:ascii="Arial" w:hAnsi="Arial" w:cs="Arial"/>
                <w:b/>
                <w:bCs/>
                <w:color w:val="0070C0"/>
                <w:sz w:val="24"/>
                <w:szCs w:val="24"/>
                <w:lang w:bidi="th-TH"/>
              </w:rPr>
            </w:pPr>
          </w:p>
        </w:tc>
        <w:tc>
          <w:tcPr>
            <w:tcW w:w="1336" w:type="dxa"/>
            <w:tcBorders>
              <w:right w:val="single" w:sz="4" w:space="0" w:color="auto"/>
            </w:tcBorders>
          </w:tcPr>
          <w:p w:rsidR="00984E17" w:rsidRDefault="00984E17" w:rsidP="003D3F15">
            <w:pPr>
              <w:jc w:val="both"/>
              <w:rPr>
                <w:rFonts w:ascii="Arial" w:hAnsi="Arial" w:cs="Arial"/>
                <w:b/>
                <w:bCs/>
                <w:color w:val="0070C0"/>
                <w:sz w:val="24"/>
                <w:szCs w:val="24"/>
                <w:lang w:bidi="th-TH"/>
              </w:rPr>
            </w:pPr>
          </w:p>
        </w:tc>
        <w:tc>
          <w:tcPr>
            <w:tcW w:w="939" w:type="dxa"/>
            <w:tcBorders>
              <w:top w:val="nil"/>
              <w:left w:val="single" w:sz="4" w:space="0" w:color="auto"/>
              <w:bottom w:val="nil"/>
              <w:righ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Borders>
              <w:left w:val="single" w:sz="4" w:space="0" w:color="auto"/>
            </w:tcBorders>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c>
          <w:tcPr>
            <w:tcW w:w="1336" w:type="dxa"/>
          </w:tcPr>
          <w:p w:rsidR="00984E17" w:rsidRDefault="00984E17" w:rsidP="003D3F15">
            <w:pPr>
              <w:jc w:val="both"/>
              <w:rPr>
                <w:rFonts w:ascii="Arial" w:hAnsi="Arial" w:cs="Arial"/>
                <w:b/>
                <w:bCs/>
                <w:color w:val="0070C0"/>
                <w:sz w:val="24"/>
                <w:szCs w:val="24"/>
                <w:lang w:bidi="th-TH"/>
              </w:rPr>
            </w:pPr>
          </w:p>
        </w:tc>
      </w:tr>
    </w:tbl>
    <w:p w:rsidR="00984E17" w:rsidRDefault="00984E17" w:rsidP="003D3F15">
      <w:pPr>
        <w:jc w:val="both"/>
        <w:rPr>
          <w:rFonts w:ascii="Arial" w:hAnsi="Arial" w:cs="Arial"/>
          <w:b/>
          <w:bCs/>
          <w:color w:val="0070C0"/>
          <w:sz w:val="24"/>
          <w:szCs w:val="24"/>
          <w:lang w:bidi="th-TH"/>
        </w:rPr>
      </w:pPr>
      <w:r>
        <w:rPr>
          <w:rFonts w:ascii="Arial" w:hAnsi="Arial" w:cs="Arial"/>
          <w:b/>
          <w:bCs/>
          <w:color w:val="0070C0"/>
          <w:sz w:val="24"/>
          <w:szCs w:val="24"/>
          <w:lang w:bidi="th-TH"/>
        </w:rPr>
        <w:br w:type="page"/>
      </w:r>
    </w:p>
    <w:p w:rsidR="003A2F51" w:rsidRDefault="003A2F51" w:rsidP="003D3F15">
      <w:pPr>
        <w:autoSpaceDE w:val="0"/>
        <w:autoSpaceDN w:val="0"/>
        <w:adjustRightInd w:val="0"/>
        <w:spacing w:after="0" w:line="240" w:lineRule="auto"/>
        <w:jc w:val="both"/>
        <w:rPr>
          <w:rFonts w:ascii="Arial" w:hAnsi="Arial" w:cs="Arial"/>
          <w:b/>
          <w:sz w:val="23"/>
          <w:szCs w:val="23"/>
          <w:lang w:val="en-IN"/>
        </w:rPr>
      </w:pPr>
      <w:r w:rsidRPr="003A2F51">
        <w:rPr>
          <w:rFonts w:ascii="Arial" w:hAnsi="Arial" w:cs="Arial"/>
          <w:b/>
          <w:sz w:val="23"/>
          <w:szCs w:val="23"/>
          <w:lang w:val="en-IN"/>
        </w:rPr>
        <w:lastRenderedPageBreak/>
        <w:t>NOTIFICATION OF AMENDMENT TO THE AERODROME MANUAL:</w:t>
      </w:r>
    </w:p>
    <w:p w:rsidR="003A2F51" w:rsidRPr="003A2F51" w:rsidRDefault="003A2F51" w:rsidP="003D3F15">
      <w:pPr>
        <w:autoSpaceDE w:val="0"/>
        <w:autoSpaceDN w:val="0"/>
        <w:adjustRightInd w:val="0"/>
        <w:spacing w:after="0" w:line="240" w:lineRule="auto"/>
        <w:jc w:val="both"/>
        <w:rPr>
          <w:rFonts w:ascii="Arial" w:hAnsi="Arial" w:cs="Arial"/>
          <w:b/>
          <w:sz w:val="23"/>
          <w:szCs w:val="23"/>
          <w:lang w:val="en-IN"/>
        </w:rPr>
      </w:pPr>
    </w:p>
    <w:p w:rsidR="00295E0F" w:rsidRDefault="00295E0F" w:rsidP="003D3F15">
      <w:pPr>
        <w:autoSpaceDE w:val="0"/>
        <w:autoSpaceDN w:val="0"/>
        <w:adjustRightInd w:val="0"/>
        <w:spacing w:after="0" w:line="240" w:lineRule="auto"/>
        <w:jc w:val="both"/>
        <w:rPr>
          <w:rFonts w:ascii="Arial" w:hAnsi="Arial" w:cs="Arial"/>
          <w:sz w:val="23"/>
          <w:szCs w:val="23"/>
          <w:lang w:val="en-IN"/>
        </w:rPr>
      </w:pPr>
      <w:r w:rsidRPr="00295E0F">
        <w:rPr>
          <w:rFonts w:ascii="Arial" w:hAnsi="Arial" w:cs="Arial"/>
          <w:sz w:val="23"/>
          <w:szCs w:val="23"/>
          <w:lang w:val="en-IN"/>
        </w:rPr>
        <w:t xml:space="preserve">The </w:t>
      </w:r>
      <w:r>
        <w:rPr>
          <w:rFonts w:ascii="Arial" w:hAnsi="Arial" w:cs="Arial"/>
          <w:sz w:val="23"/>
          <w:szCs w:val="23"/>
          <w:lang w:val="en-IN"/>
        </w:rPr>
        <w:t>(</w:t>
      </w:r>
      <w:r w:rsidR="003A2F51" w:rsidRPr="003A2F51">
        <w:rPr>
          <w:rFonts w:ascii="Arial" w:hAnsi="Arial" w:cs="Arial"/>
          <w:sz w:val="23"/>
          <w:szCs w:val="23"/>
          <w:highlight w:val="yellow"/>
          <w:lang w:val="en-IN"/>
        </w:rPr>
        <w:t>Responsible Person</w:t>
      </w:r>
      <w:r>
        <w:rPr>
          <w:rFonts w:ascii="Arial" w:hAnsi="Arial" w:cs="Arial"/>
          <w:sz w:val="23"/>
          <w:szCs w:val="23"/>
          <w:lang w:val="en-IN"/>
        </w:rPr>
        <w:t xml:space="preserve">) of the </w:t>
      </w:r>
      <w:r w:rsidRPr="00295E0F">
        <w:rPr>
          <w:rFonts w:ascii="Arial" w:hAnsi="Arial" w:cs="Arial"/>
          <w:sz w:val="23"/>
          <w:szCs w:val="23"/>
          <w:lang w:val="en-IN"/>
        </w:rPr>
        <w:t>aerodrome shall:</w:t>
      </w:r>
    </w:p>
    <w:p w:rsidR="00295E0F" w:rsidRPr="00295E0F" w:rsidRDefault="00295E0F" w:rsidP="003D3F15">
      <w:pPr>
        <w:autoSpaceDE w:val="0"/>
        <w:autoSpaceDN w:val="0"/>
        <w:adjustRightInd w:val="0"/>
        <w:spacing w:after="0" w:line="240" w:lineRule="auto"/>
        <w:jc w:val="both"/>
        <w:rPr>
          <w:rFonts w:ascii="Arial" w:hAnsi="Arial" w:cs="Arial"/>
          <w:sz w:val="23"/>
          <w:szCs w:val="23"/>
          <w:lang w:val="en-IN"/>
        </w:rPr>
      </w:pPr>
    </w:p>
    <w:p w:rsidR="003A2F51" w:rsidRPr="003A2F51" w:rsidRDefault="003A2F51" w:rsidP="003D3F15">
      <w:pPr>
        <w:pStyle w:val="ListParagraph"/>
        <w:numPr>
          <w:ilvl w:val="0"/>
          <w:numId w:val="19"/>
        </w:numPr>
        <w:autoSpaceDE w:val="0"/>
        <w:autoSpaceDN w:val="0"/>
        <w:adjustRightInd w:val="0"/>
        <w:spacing w:after="0" w:line="240" w:lineRule="auto"/>
        <w:jc w:val="both"/>
        <w:rPr>
          <w:rFonts w:ascii="Arial" w:hAnsi="Arial" w:cs="Arial"/>
          <w:sz w:val="23"/>
          <w:szCs w:val="23"/>
          <w:lang w:val="en-IN"/>
        </w:rPr>
      </w:pPr>
      <w:r w:rsidRPr="003A2F51">
        <w:rPr>
          <w:rFonts w:ascii="Arial" w:hAnsi="Arial" w:cs="Arial"/>
          <w:sz w:val="23"/>
          <w:szCs w:val="23"/>
          <w:lang w:val="en-IN"/>
        </w:rPr>
        <w:t>Alter or amend the aerodrome manual, whenever necessary, in order to</w:t>
      </w:r>
      <w:r w:rsidR="000D4FFC">
        <w:rPr>
          <w:rFonts w:ascii="Arial" w:hAnsi="Arial" w:cs="Arial"/>
          <w:sz w:val="23"/>
          <w:szCs w:val="23"/>
          <w:lang w:val="en-IN"/>
        </w:rPr>
        <w:t xml:space="preserve"> </w:t>
      </w:r>
      <w:r w:rsidRPr="003A2F51">
        <w:rPr>
          <w:rFonts w:ascii="Arial" w:hAnsi="Arial" w:cs="Arial"/>
          <w:sz w:val="23"/>
          <w:szCs w:val="23"/>
          <w:lang w:val="en-IN"/>
        </w:rPr>
        <w:t>maintain the accuracy of the information in the manual.</w:t>
      </w:r>
    </w:p>
    <w:p w:rsidR="003A2F51" w:rsidRDefault="003A2F51" w:rsidP="003D3F15">
      <w:pPr>
        <w:autoSpaceDE w:val="0"/>
        <w:autoSpaceDN w:val="0"/>
        <w:adjustRightInd w:val="0"/>
        <w:spacing w:after="0" w:line="240" w:lineRule="auto"/>
        <w:jc w:val="both"/>
        <w:rPr>
          <w:rFonts w:ascii="Arial" w:hAnsi="Arial" w:cs="Arial"/>
          <w:sz w:val="23"/>
          <w:szCs w:val="23"/>
          <w:lang w:val="en-IN"/>
        </w:rPr>
      </w:pPr>
    </w:p>
    <w:p w:rsidR="003A2F51" w:rsidRPr="003A2F51" w:rsidRDefault="003A2F51" w:rsidP="003D3F15">
      <w:pPr>
        <w:pStyle w:val="ListParagraph"/>
        <w:numPr>
          <w:ilvl w:val="0"/>
          <w:numId w:val="19"/>
        </w:numPr>
        <w:autoSpaceDE w:val="0"/>
        <w:autoSpaceDN w:val="0"/>
        <w:adjustRightInd w:val="0"/>
        <w:spacing w:after="0" w:line="240" w:lineRule="auto"/>
        <w:jc w:val="both"/>
        <w:rPr>
          <w:rFonts w:ascii="Arial" w:hAnsi="Arial" w:cs="Arial"/>
          <w:sz w:val="23"/>
          <w:szCs w:val="23"/>
          <w:lang w:val="en-IN"/>
        </w:rPr>
      </w:pPr>
      <w:r w:rsidRPr="003A2F51">
        <w:rPr>
          <w:rFonts w:ascii="Arial" w:hAnsi="Arial" w:cs="Arial"/>
          <w:sz w:val="23"/>
          <w:szCs w:val="23"/>
          <w:lang w:val="en-IN"/>
        </w:rPr>
        <w:t xml:space="preserve">If no amendment, review the contents of Aerodrome manual at least once a year to </w:t>
      </w:r>
      <w:r w:rsidR="00820BBA">
        <w:rPr>
          <w:rFonts w:ascii="Arial" w:hAnsi="Arial" w:cs="Arial"/>
          <w:sz w:val="23"/>
          <w:szCs w:val="23"/>
          <w:lang w:val="en-IN"/>
        </w:rPr>
        <w:t>ensure that it is up-to-date</w:t>
      </w:r>
      <w:r w:rsidRPr="003A2F51">
        <w:rPr>
          <w:rFonts w:ascii="Arial" w:hAnsi="Arial" w:cs="Arial"/>
          <w:sz w:val="23"/>
          <w:szCs w:val="23"/>
          <w:lang w:val="en-IN"/>
        </w:rPr>
        <w:t>.</w:t>
      </w:r>
    </w:p>
    <w:p w:rsidR="003A2F51" w:rsidRDefault="003A2F51" w:rsidP="003D3F15">
      <w:pPr>
        <w:autoSpaceDE w:val="0"/>
        <w:autoSpaceDN w:val="0"/>
        <w:adjustRightInd w:val="0"/>
        <w:spacing w:after="0" w:line="240" w:lineRule="auto"/>
        <w:jc w:val="both"/>
        <w:rPr>
          <w:rFonts w:ascii="Arial" w:hAnsi="Arial" w:cs="Arial"/>
          <w:sz w:val="23"/>
          <w:szCs w:val="23"/>
          <w:lang w:val="en-IN"/>
        </w:rPr>
      </w:pPr>
    </w:p>
    <w:p w:rsidR="003A2F51" w:rsidRPr="003A2F51" w:rsidRDefault="003A2F51" w:rsidP="003D3F15">
      <w:pPr>
        <w:pStyle w:val="ListParagraph"/>
        <w:numPr>
          <w:ilvl w:val="0"/>
          <w:numId w:val="19"/>
        </w:numPr>
        <w:autoSpaceDE w:val="0"/>
        <w:autoSpaceDN w:val="0"/>
        <w:adjustRightInd w:val="0"/>
        <w:spacing w:after="0" w:line="240" w:lineRule="auto"/>
        <w:jc w:val="both"/>
        <w:rPr>
          <w:rFonts w:ascii="Arial" w:hAnsi="Arial" w:cs="Arial"/>
          <w:sz w:val="23"/>
          <w:szCs w:val="23"/>
          <w:lang w:val="en-IN"/>
        </w:rPr>
      </w:pPr>
      <w:r w:rsidRPr="003A2F51">
        <w:rPr>
          <w:rFonts w:ascii="Arial" w:hAnsi="Arial" w:cs="Arial"/>
          <w:sz w:val="23"/>
          <w:szCs w:val="23"/>
          <w:lang w:val="en-IN"/>
        </w:rPr>
        <w:t>Ensure that each copy of the manual is numbered and a list of Manual holders is</w:t>
      </w:r>
      <w:r w:rsidR="000D4FFC">
        <w:rPr>
          <w:rFonts w:ascii="Arial" w:hAnsi="Arial" w:cs="Arial"/>
          <w:sz w:val="23"/>
          <w:szCs w:val="23"/>
          <w:lang w:val="en-IN"/>
        </w:rPr>
        <w:t xml:space="preserve"> </w:t>
      </w:r>
      <w:r w:rsidRPr="003A2F51">
        <w:rPr>
          <w:rFonts w:ascii="Arial" w:hAnsi="Arial" w:cs="Arial"/>
          <w:sz w:val="23"/>
          <w:szCs w:val="23"/>
          <w:lang w:val="en-IN"/>
        </w:rPr>
        <w:t xml:space="preserve">maintained by person responsible for the issue of amendments. </w:t>
      </w:r>
    </w:p>
    <w:p w:rsidR="003A2F51" w:rsidRDefault="003A2F51" w:rsidP="003D3F15">
      <w:pPr>
        <w:autoSpaceDE w:val="0"/>
        <w:autoSpaceDN w:val="0"/>
        <w:adjustRightInd w:val="0"/>
        <w:spacing w:after="0" w:line="240" w:lineRule="auto"/>
        <w:jc w:val="both"/>
        <w:rPr>
          <w:rFonts w:ascii="Arial" w:hAnsi="Arial" w:cs="Arial"/>
          <w:sz w:val="23"/>
          <w:szCs w:val="23"/>
          <w:lang w:val="en-IN"/>
        </w:rPr>
      </w:pPr>
    </w:p>
    <w:p w:rsidR="003A2F51" w:rsidRPr="00974C11" w:rsidRDefault="000D4FFC" w:rsidP="001443CA">
      <w:pPr>
        <w:pStyle w:val="ListParagraph"/>
        <w:numPr>
          <w:ilvl w:val="0"/>
          <w:numId w:val="19"/>
        </w:numPr>
        <w:autoSpaceDE w:val="0"/>
        <w:autoSpaceDN w:val="0"/>
        <w:adjustRightInd w:val="0"/>
        <w:spacing w:after="0" w:line="240" w:lineRule="auto"/>
        <w:jc w:val="both"/>
        <w:rPr>
          <w:rFonts w:ascii="Arial" w:hAnsi="Arial" w:cs="Arial"/>
          <w:sz w:val="23"/>
          <w:szCs w:val="23"/>
          <w:lang w:val="en-IN"/>
        </w:rPr>
      </w:pPr>
      <w:r w:rsidRPr="003A2F51">
        <w:rPr>
          <w:rFonts w:ascii="Arial" w:hAnsi="Arial" w:cs="Arial"/>
          <w:sz w:val="23"/>
          <w:szCs w:val="23"/>
          <w:lang w:val="en-IN"/>
        </w:rPr>
        <w:t>An amendment</w:t>
      </w:r>
      <w:r w:rsidR="003A2F51" w:rsidRPr="003A2F51">
        <w:rPr>
          <w:rFonts w:ascii="Arial" w:hAnsi="Arial" w:cs="Arial"/>
          <w:sz w:val="23"/>
          <w:szCs w:val="23"/>
          <w:lang w:val="en-IN"/>
        </w:rPr>
        <w:t xml:space="preserve"> page is made available for recording the amendments numbers,</w:t>
      </w:r>
      <w:r w:rsidR="00974C11">
        <w:rPr>
          <w:rFonts w:ascii="Arial" w:hAnsi="Arial" w:cs="Arial"/>
          <w:sz w:val="23"/>
          <w:szCs w:val="23"/>
          <w:lang w:val="en-IN"/>
        </w:rPr>
        <w:t xml:space="preserve"> </w:t>
      </w:r>
      <w:r w:rsidR="003A2F51" w:rsidRPr="00974C11">
        <w:rPr>
          <w:rFonts w:ascii="Arial" w:hAnsi="Arial" w:cs="Arial"/>
          <w:sz w:val="23"/>
          <w:szCs w:val="23"/>
          <w:lang w:val="en-IN"/>
        </w:rPr>
        <w:t>date of incorporation, signature of persons amending and affecting the</w:t>
      </w:r>
      <w:r w:rsidRPr="00974C11">
        <w:rPr>
          <w:rFonts w:ascii="Arial" w:hAnsi="Arial" w:cs="Arial"/>
          <w:sz w:val="23"/>
          <w:szCs w:val="23"/>
          <w:lang w:val="en-IN"/>
        </w:rPr>
        <w:t xml:space="preserve"> </w:t>
      </w:r>
      <w:r w:rsidR="003A2F51" w:rsidRPr="00974C11">
        <w:rPr>
          <w:rFonts w:ascii="Arial" w:hAnsi="Arial" w:cs="Arial"/>
          <w:sz w:val="23"/>
          <w:szCs w:val="23"/>
          <w:lang w:val="en-IN"/>
        </w:rPr>
        <w:t>changes, in the front of each volume</w:t>
      </w:r>
      <w:r w:rsidR="00777C57" w:rsidRPr="00974C11">
        <w:rPr>
          <w:rFonts w:ascii="Arial" w:hAnsi="Arial" w:cs="Arial"/>
          <w:sz w:val="23"/>
          <w:szCs w:val="23"/>
          <w:lang w:val="en-IN"/>
        </w:rPr>
        <w:t xml:space="preserve"> along with reason for changes.</w:t>
      </w:r>
    </w:p>
    <w:p w:rsidR="003A2F51" w:rsidRDefault="003A2F51" w:rsidP="003D3F15">
      <w:pPr>
        <w:autoSpaceDE w:val="0"/>
        <w:autoSpaceDN w:val="0"/>
        <w:adjustRightInd w:val="0"/>
        <w:spacing w:after="0" w:line="240" w:lineRule="auto"/>
        <w:jc w:val="both"/>
        <w:rPr>
          <w:rFonts w:ascii="Arial" w:hAnsi="Arial" w:cs="Arial"/>
          <w:sz w:val="23"/>
          <w:szCs w:val="23"/>
          <w:lang w:val="en-IN"/>
        </w:rPr>
      </w:pPr>
    </w:p>
    <w:p w:rsidR="003A2F51" w:rsidRPr="003A2F51" w:rsidRDefault="003A2F51" w:rsidP="003D3F15">
      <w:pPr>
        <w:pStyle w:val="ListParagraph"/>
        <w:numPr>
          <w:ilvl w:val="0"/>
          <w:numId w:val="19"/>
        </w:numPr>
        <w:autoSpaceDE w:val="0"/>
        <w:autoSpaceDN w:val="0"/>
        <w:adjustRightInd w:val="0"/>
        <w:spacing w:after="0" w:line="240" w:lineRule="auto"/>
        <w:jc w:val="both"/>
        <w:rPr>
          <w:rFonts w:ascii="Arial" w:hAnsi="Arial" w:cs="Arial"/>
          <w:sz w:val="23"/>
          <w:szCs w:val="23"/>
          <w:lang w:val="en-IN"/>
        </w:rPr>
      </w:pPr>
      <w:r w:rsidRPr="003A2F51">
        <w:rPr>
          <w:rFonts w:ascii="Arial" w:hAnsi="Arial" w:cs="Arial"/>
          <w:sz w:val="23"/>
          <w:szCs w:val="23"/>
          <w:lang w:val="en-IN"/>
        </w:rPr>
        <w:t xml:space="preserve">Make </w:t>
      </w:r>
      <w:r w:rsidR="00820BBA">
        <w:rPr>
          <w:rFonts w:ascii="Arial" w:hAnsi="Arial" w:cs="Arial"/>
          <w:sz w:val="23"/>
          <w:szCs w:val="23"/>
          <w:lang w:val="en-IN"/>
        </w:rPr>
        <w:t>amendments</w:t>
      </w:r>
      <w:r w:rsidRPr="003A2F51">
        <w:rPr>
          <w:rFonts w:ascii="Arial" w:hAnsi="Arial" w:cs="Arial"/>
          <w:sz w:val="23"/>
          <w:szCs w:val="23"/>
          <w:lang w:val="en-IN"/>
        </w:rPr>
        <w:t xml:space="preserve"> by additional or replacement pages on which the</w:t>
      </w:r>
      <w:r w:rsidR="000D4FFC">
        <w:rPr>
          <w:rFonts w:ascii="Arial" w:hAnsi="Arial" w:cs="Arial"/>
          <w:sz w:val="23"/>
          <w:szCs w:val="23"/>
          <w:lang w:val="en-IN"/>
        </w:rPr>
        <w:t xml:space="preserve"> </w:t>
      </w:r>
      <w:r w:rsidRPr="003A2F51">
        <w:rPr>
          <w:rFonts w:ascii="Arial" w:hAnsi="Arial" w:cs="Arial"/>
          <w:sz w:val="23"/>
          <w:szCs w:val="23"/>
          <w:lang w:val="en-IN"/>
        </w:rPr>
        <w:t>amended material is clearly identified.</w:t>
      </w:r>
    </w:p>
    <w:p w:rsidR="003A2F51" w:rsidRDefault="003A2F51" w:rsidP="003D3F15">
      <w:pPr>
        <w:autoSpaceDE w:val="0"/>
        <w:autoSpaceDN w:val="0"/>
        <w:adjustRightInd w:val="0"/>
        <w:spacing w:after="0" w:line="240" w:lineRule="auto"/>
        <w:jc w:val="both"/>
        <w:rPr>
          <w:rFonts w:ascii="Arial" w:hAnsi="Arial" w:cs="Arial"/>
          <w:sz w:val="23"/>
          <w:szCs w:val="23"/>
          <w:lang w:val="en-IN"/>
        </w:rPr>
      </w:pPr>
    </w:p>
    <w:p w:rsidR="003A2F51" w:rsidRPr="003A2F51" w:rsidRDefault="003A2F51" w:rsidP="003D3F15">
      <w:pPr>
        <w:pStyle w:val="ListParagraph"/>
        <w:numPr>
          <w:ilvl w:val="0"/>
          <w:numId w:val="19"/>
        </w:numPr>
        <w:autoSpaceDE w:val="0"/>
        <w:autoSpaceDN w:val="0"/>
        <w:adjustRightInd w:val="0"/>
        <w:spacing w:after="0" w:line="240" w:lineRule="auto"/>
        <w:jc w:val="both"/>
        <w:rPr>
          <w:rFonts w:ascii="Arial" w:hAnsi="Arial" w:cs="Arial"/>
          <w:sz w:val="23"/>
          <w:szCs w:val="23"/>
          <w:lang w:val="en-IN"/>
        </w:rPr>
      </w:pPr>
      <w:r w:rsidRPr="003A2F51">
        <w:rPr>
          <w:rFonts w:ascii="Arial" w:hAnsi="Arial" w:cs="Arial"/>
          <w:sz w:val="23"/>
          <w:szCs w:val="23"/>
          <w:lang w:val="en-IN"/>
        </w:rPr>
        <w:t>Submit the proposed amendments in the Aerodrome Manual to CAA for its</w:t>
      </w:r>
      <w:r w:rsidR="000D4FFC">
        <w:rPr>
          <w:rFonts w:ascii="Arial" w:hAnsi="Arial" w:cs="Arial"/>
          <w:sz w:val="23"/>
          <w:szCs w:val="23"/>
          <w:lang w:val="en-IN"/>
        </w:rPr>
        <w:t xml:space="preserve"> </w:t>
      </w:r>
      <w:r w:rsidRPr="003A2F51">
        <w:rPr>
          <w:rFonts w:ascii="Arial" w:hAnsi="Arial" w:cs="Arial"/>
          <w:sz w:val="23"/>
          <w:szCs w:val="23"/>
          <w:lang w:val="en-IN"/>
        </w:rPr>
        <w:t>acceptance/ approval at least (xxx) days prior to the effective date.</w:t>
      </w:r>
    </w:p>
    <w:p w:rsidR="003A2F51" w:rsidRDefault="003A2F51" w:rsidP="003D3F15">
      <w:pPr>
        <w:autoSpaceDE w:val="0"/>
        <w:autoSpaceDN w:val="0"/>
        <w:adjustRightInd w:val="0"/>
        <w:spacing w:after="0" w:line="240" w:lineRule="auto"/>
        <w:jc w:val="both"/>
        <w:rPr>
          <w:rFonts w:ascii="Arial" w:hAnsi="Arial" w:cs="Arial"/>
          <w:sz w:val="23"/>
          <w:szCs w:val="23"/>
          <w:lang w:val="en-IN"/>
        </w:rPr>
      </w:pPr>
    </w:p>
    <w:p w:rsidR="003A2F51" w:rsidRPr="003A2F51" w:rsidRDefault="003A2F51" w:rsidP="003D3F15">
      <w:pPr>
        <w:pStyle w:val="ListParagraph"/>
        <w:numPr>
          <w:ilvl w:val="0"/>
          <w:numId w:val="19"/>
        </w:numPr>
        <w:autoSpaceDE w:val="0"/>
        <w:autoSpaceDN w:val="0"/>
        <w:adjustRightInd w:val="0"/>
        <w:spacing w:after="0" w:line="240" w:lineRule="auto"/>
        <w:jc w:val="both"/>
        <w:rPr>
          <w:rFonts w:ascii="Arial" w:hAnsi="Arial" w:cs="Arial"/>
          <w:b/>
          <w:bCs/>
          <w:sz w:val="24"/>
          <w:szCs w:val="24"/>
          <w:lang w:bidi="th-TH"/>
        </w:rPr>
      </w:pPr>
      <w:r w:rsidRPr="003A2F51">
        <w:rPr>
          <w:rFonts w:ascii="Arial" w:hAnsi="Arial" w:cs="Arial"/>
          <w:sz w:val="23"/>
          <w:szCs w:val="23"/>
          <w:lang w:val="en-IN"/>
        </w:rPr>
        <w:t>After acceptation/ approval from CAA, distribute the f</w:t>
      </w:r>
      <w:r w:rsidR="000D4FFC">
        <w:rPr>
          <w:rFonts w:ascii="Arial" w:hAnsi="Arial" w:cs="Arial"/>
          <w:sz w:val="23"/>
          <w:szCs w:val="23"/>
          <w:lang w:val="en-IN"/>
        </w:rPr>
        <w:t>inal copies of Aerodrome Manual</w:t>
      </w:r>
      <w:r w:rsidRPr="003A2F51">
        <w:rPr>
          <w:rFonts w:ascii="Arial" w:hAnsi="Arial" w:cs="Arial"/>
          <w:sz w:val="23"/>
          <w:szCs w:val="23"/>
          <w:lang w:val="en-IN"/>
        </w:rPr>
        <w:t>s per the distribution list.</w:t>
      </w:r>
    </w:p>
    <w:p w:rsidR="003A2F51" w:rsidRPr="003A2F51" w:rsidRDefault="003A2F51" w:rsidP="003D3F15">
      <w:pPr>
        <w:pStyle w:val="ListParagraph"/>
        <w:jc w:val="both"/>
        <w:rPr>
          <w:rFonts w:ascii="Arial" w:hAnsi="Arial" w:cs="Arial"/>
          <w:b/>
          <w:bCs/>
          <w:sz w:val="24"/>
          <w:szCs w:val="24"/>
          <w:lang w:bidi="th-TH"/>
        </w:rPr>
      </w:pPr>
    </w:p>
    <w:p w:rsidR="003A2F51" w:rsidRPr="003A2F51" w:rsidRDefault="003A2F51" w:rsidP="003D3F15">
      <w:pPr>
        <w:pStyle w:val="ListParagraph"/>
        <w:numPr>
          <w:ilvl w:val="0"/>
          <w:numId w:val="19"/>
        </w:numPr>
        <w:autoSpaceDE w:val="0"/>
        <w:autoSpaceDN w:val="0"/>
        <w:adjustRightInd w:val="0"/>
        <w:spacing w:after="0" w:line="240" w:lineRule="auto"/>
        <w:jc w:val="both"/>
        <w:rPr>
          <w:rFonts w:ascii="Arial" w:hAnsi="Arial" w:cs="Arial"/>
          <w:bCs/>
          <w:sz w:val="24"/>
          <w:szCs w:val="24"/>
          <w:lang w:bidi="th-TH"/>
        </w:rPr>
      </w:pPr>
      <w:r w:rsidRPr="003A2F51">
        <w:rPr>
          <w:rFonts w:ascii="Arial" w:hAnsi="Arial" w:cs="Arial"/>
          <w:bCs/>
          <w:sz w:val="24"/>
          <w:szCs w:val="24"/>
          <w:lang w:bidi="th-TH"/>
        </w:rPr>
        <w:t>The replaced or pages no more required should be destroyed.</w:t>
      </w: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295E0F" w:rsidP="003D3F15">
      <w:pPr>
        <w:jc w:val="both"/>
        <w:rPr>
          <w:rFonts w:ascii="Arial" w:hAnsi="Arial" w:cs="Arial"/>
          <w:b/>
          <w:bCs/>
          <w:sz w:val="24"/>
          <w:szCs w:val="24"/>
          <w:lang w:bidi="th-TH"/>
        </w:rPr>
      </w:pPr>
    </w:p>
    <w:p w:rsidR="00295E0F" w:rsidRDefault="00974C11" w:rsidP="001443CA">
      <w:pPr>
        <w:tabs>
          <w:tab w:val="left" w:pos="7669"/>
        </w:tabs>
        <w:jc w:val="both"/>
        <w:rPr>
          <w:rFonts w:ascii="Arial" w:hAnsi="Arial" w:cs="Arial"/>
          <w:b/>
          <w:bCs/>
          <w:sz w:val="24"/>
          <w:szCs w:val="24"/>
          <w:lang w:bidi="th-TH"/>
        </w:rPr>
      </w:pPr>
      <w:r>
        <w:rPr>
          <w:rFonts w:ascii="Arial" w:hAnsi="Arial" w:cs="Arial"/>
          <w:b/>
          <w:bCs/>
          <w:sz w:val="24"/>
          <w:szCs w:val="24"/>
          <w:lang w:bidi="th-TH"/>
        </w:rPr>
        <w:tab/>
      </w:r>
    </w:p>
    <w:p w:rsidR="00984E17" w:rsidRPr="00005AE0" w:rsidRDefault="00491D0F" w:rsidP="003D3F15">
      <w:pPr>
        <w:jc w:val="both"/>
        <w:rPr>
          <w:rFonts w:ascii="Arial" w:hAnsi="Arial" w:cs="Arial"/>
          <w:b/>
          <w:bCs/>
          <w:sz w:val="24"/>
          <w:szCs w:val="24"/>
          <w:lang w:bidi="th-TH"/>
        </w:rPr>
      </w:pPr>
      <w:r w:rsidRPr="00005AE0">
        <w:rPr>
          <w:rFonts w:ascii="Arial" w:hAnsi="Arial" w:cs="Arial"/>
          <w:b/>
          <w:bCs/>
          <w:sz w:val="24"/>
          <w:szCs w:val="24"/>
          <w:lang w:bidi="th-TH"/>
        </w:rPr>
        <w:lastRenderedPageBreak/>
        <w:t>RECORD OF REVISION</w:t>
      </w:r>
    </w:p>
    <w:tbl>
      <w:tblPr>
        <w:tblStyle w:val="TableGrid"/>
        <w:tblW w:w="0" w:type="auto"/>
        <w:tblLook w:val="04A0" w:firstRow="1" w:lastRow="0" w:firstColumn="1" w:lastColumn="0" w:noHBand="0" w:noVBand="1"/>
      </w:tblPr>
      <w:tblGrid>
        <w:gridCol w:w="1870"/>
        <w:gridCol w:w="1870"/>
        <w:gridCol w:w="1870"/>
        <w:gridCol w:w="1870"/>
        <w:gridCol w:w="1870"/>
      </w:tblGrid>
      <w:tr w:rsidR="00491D0F" w:rsidTr="00491D0F">
        <w:tc>
          <w:tcPr>
            <w:tcW w:w="1870"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Issue No.</w:t>
            </w:r>
          </w:p>
        </w:tc>
        <w:tc>
          <w:tcPr>
            <w:tcW w:w="1870"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Revision No.</w:t>
            </w:r>
          </w:p>
        </w:tc>
        <w:tc>
          <w:tcPr>
            <w:tcW w:w="1870"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Effective Date</w:t>
            </w:r>
          </w:p>
        </w:tc>
        <w:tc>
          <w:tcPr>
            <w:tcW w:w="1870"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Revised By</w:t>
            </w:r>
          </w:p>
        </w:tc>
        <w:tc>
          <w:tcPr>
            <w:tcW w:w="1870"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Reason</w:t>
            </w:r>
          </w:p>
        </w:tc>
      </w:tr>
      <w:tr w:rsidR="00491D0F" w:rsidTr="00491D0F">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491D0F">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491D0F">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491D0F">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491D0F">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491D0F">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2D42E9">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r w:rsidR="00491D0F" w:rsidTr="00491D0F">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c>
          <w:tcPr>
            <w:tcW w:w="1870" w:type="dxa"/>
          </w:tcPr>
          <w:p w:rsidR="00491D0F" w:rsidRDefault="00491D0F" w:rsidP="003D3F15">
            <w:pPr>
              <w:jc w:val="both"/>
              <w:rPr>
                <w:rFonts w:ascii="Arial" w:hAnsi="Arial" w:cs="Arial"/>
                <w:b/>
                <w:bCs/>
                <w:color w:val="0070C0"/>
                <w:sz w:val="24"/>
                <w:szCs w:val="24"/>
                <w:lang w:bidi="th-TH"/>
              </w:rPr>
            </w:pPr>
          </w:p>
        </w:tc>
      </w:tr>
    </w:tbl>
    <w:p w:rsidR="00984E17" w:rsidRDefault="00984E17" w:rsidP="003D3F15">
      <w:pPr>
        <w:jc w:val="both"/>
        <w:rPr>
          <w:rFonts w:ascii="Arial" w:hAnsi="Arial" w:cs="Arial"/>
          <w:b/>
          <w:bCs/>
          <w:color w:val="0070C0"/>
          <w:sz w:val="24"/>
          <w:szCs w:val="24"/>
          <w:lang w:bidi="th-TH"/>
        </w:rPr>
      </w:pPr>
      <w:r>
        <w:rPr>
          <w:rFonts w:ascii="Arial" w:hAnsi="Arial" w:cs="Arial"/>
          <w:b/>
          <w:bCs/>
          <w:color w:val="0070C0"/>
          <w:sz w:val="24"/>
          <w:szCs w:val="24"/>
          <w:lang w:bidi="th-TH"/>
        </w:rPr>
        <w:br w:type="page"/>
      </w:r>
    </w:p>
    <w:p w:rsidR="00984E17" w:rsidRPr="00005AE0" w:rsidRDefault="00984E17" w:rsidP="003D3F15">
      <w:pPr>
        <w:jc w:val="both"/>
        <w:rPr>
          <w:rFonts w:ascii="Arial" w:hAnsi="Arial" w:cs="Arial"/>
          <w:b/>
          <w:bCs/>
          <w:sz w:val="24"/>
          <w:szCs w:val="24"/>
          <w:lang w:bidi="th-TH"/>
        </w:rPr>
      </w:pPr>
      <w:r w:rsidRPr="00005AE0">
        <w:rPr>
          <w:rFonts w:ascii="Arial" w:hAnsi="Arial" w:cs="Arial"/>
          <w:b/>
          <w:bCs/>
          <w:sz w:val="24"/>
          <w:szCs w:val="24"/>
          <w:lang w:bidi="th-TH"/>
        </w:rPr>
        <w:lastRenderedPageBreak/>
        <w:t>MASTER CONTACT LIST</w:t>
      </w:r>
    </w:p>
    <w:p w:rsidR="003C1792" w:rsidRPr="00005AE0" w:rsidRDefault="003C1792" w:rsidP="003D3F15">
      <w:pPr>
        <w:spacing w:after="0"/>
        <w:jc w:val="both"/>
        <w:rPr>
          <w:rFonts w:ascii="Arial" w:hAnsi="Arial" w:cs="Arial"/>
          <w:color w:val="0070C0"/>
          <w:sz w:val="24"/>
          <w:szCs w:val="24"/>
          <w:lang w:bidi="th-TH"/>
        </w:rPr>
      </w:pPr>
      <w:r w:rsidRPr="00005AE0">
        <w:rPr>
          <w:rFonts w:ascii="Arial" w:hAnsi="Arial" w:cs="Arial"/>
          <w:color w:val="0070C0"/>
          <w:sz w:val="24"/>
          <w:szCs w:val="24"/>
          <w:lang w:bidi="th-TH"/>
        </w:rPr>
        <w:t>This list must include at least all people involved with operational aspects of the aerodrome such as</w:t>
      </w:r>
    </w:p>
    <w:p w:rsidR="003C1792" w:rsidRDefault="003C1792" w:rsidP="003D3F15">
      <w:pPr>
        <w:spacing w:after="0"/>
        <w:jc w:val="both"/>
        <w:rPr>
          <w:rFonts w:ascii="Arial" w:hAnsi="Arial" w:cs="Arial"/>
          <w:b/>
          <w:bCs/>
          <w:sz w:val="24"/>
          <w:szCs w:val="24"/>
          <w:lang w:bidi="th-TH"/>
        </w:rPr>
      </w:pPr>
    </w:p>
    <w:p w:rsidR="009A2E6C" w:rsidRPr="00005AE0" w:rsidRDefault="009A2E6C" w:rsidP="003D3F15">
      <w:pPr>
        <w:spacing w:after="0"/>
        <w:jc w:val="both"/>
        <w:rPr>
          <w:rFonts w:ascii="Arial" w:hAnsi="Arial" w:cs="Arial"/>
          <w:b/>
          <w:bCs/>
          <w:color w:val="00B050"/>
          <w:sz w:val="24"/>
          <w:szCs w:val="24"/>
          <w:lang w:bidi="th-TH"/>
        </w:rPr>
      </w:pPr>
      <w:r w:rsidRPr="00005AE0">
        <w:rPr>
          <w:rFonts w:ascii="Arial" w:hAnsi="Arial" w:cs="Arial"/>
          <w:b/>
          <w:bCs/>
          <w:color w:val="00B050"/>
          <w:sz w:val="24"/>
          <w:szCs w:val="24"/>
          <w:lang w:bidi="th-TH"/>
        </w:rPr>
        <w:t>CHIEF EXECUTIVE OFFICER</w:t>
      </w:r>
    </w:p>
    <w:p w:rsidR="009A2E6C" w:rsidRPr="00005AE0" w:rsidRDefault="00154452" w:rsidP="00625E50">
      <w:pPr>
        <w:tabs>
          <w:tab w:val="left" w:pos="2160"/>
          <w:tab w:val="left" w:pos="3600"/>
          <w:tab w:val="left" w:pos="5580"/>
        </w:tabs>
        <w:spacing w:after="0"/>
        <w:jc w:val="both"/>
        <w:rPr>
          <w:rFonts w:ascii="Arial" w:hAnsi="Arial" w:cs="Arial"/>
          <w:color w:val="00B050"/>
          <w:sz w:val="24"/>
          <w:szCs w:val="24"/>
          <w:lang w:bidi="th-TH"/>
        </w:rPr>
      </w:pPr>
      <w:r w:rsidRPr="00005AE0">
        <w:rPr>
          <w:rFonts w:ascii="Arial" w:hAnsi="Arial" w:cs="Arial"/>
          <w:color w:val="00B050"/>
          <w:sz w:val="24"/>
          <w:szCs w:val="24"/>
          <w:lang w:bidi="th-TH"/>
        </w:rPr>
        <w:t>[Name]</w:t>
      </w:r>
      <w:r w:rsidRPr="00005AE0">
        <w:rPr>
          <w:rFonts w:ascii="Arial" w:hAnsi="Arial" w:cs="Arial"/>
          <w:color w:val="00B050"/>
          <w:sz w:val="24"/>
          <w:szCs w:val="24"/>
          <w:lang w:bidi="th-TH"/>
        </w:rPr>
        <w:tab/>
        <w:t>Work Hour:</w:t>
      </w:r>
      <w:r w:rsidRPr="00005AE0">
        <w:rPr>
          <w:rFonts w:ascii="Arial" w:hAnsi="Arial" w:cs="Arial"/>
          <w:color w:val="00B050"/>
          <w:sz w:val="24"/>
          <w:szCs w:val="24"/>
          <w:lang w:bidi="th-TH"/>
        </w:rPr>
        <w:tab/>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r w:rsidR="00686DB9">
        <w:rPr>
          <w:rFonts w:ascii="Arial" w:hAnsi="Arial" w:cs="Arial"/>
          <w:color w:val="00B050"/>
          <w:sz w:val="24"/>
          <w:szCs w:val="24"/>
          <w:lang w:bidi="th-TH"/>
        </w:rPr>
        <w:t xml:space="preserve">   </w:t>
      </w:r>
      <w:r w:rsidR="00625E50">
        <w:rPr>
          <w:rFonts w:ascii="Arial" w:hAnsi="Arial" w:cs="Arial"/>
          <w:color w:val="00B050"/>
          <w:sz w:val="24"/>
          <w:szCs w:val="24"/>
          <w:lang w:bidi="th-TH"/>
        </w:rPr>
        <w:tab/>
      </w:r>
      <w:r w:rsidR="00686DB9">
        <w:rPr>
          <w:rFonts w:ascii="Arial" w:hAnsi="Arial" w:cs="Arial"/>
          <w:color w:val="00B050"/>
          <w:sz w:val="24"/>
          <w:szCs w:val="24"/>
          <w:lang w:bidi="th-TH"/>
        </w:rPr>
        <w:t>email</w:t>
      </w:r>
    </w:p>
    <w:p w:rsidR="00154452" w:rsidRPr="00005AE0" w:rsidRDefault="00154452"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Pr="00005AE0">
        <w:rPr>
          <w:rFonts w:ascii="Arial" w:hAnsi="Arial" w:cs="Arial"/>
          <w:color w:val="00B050"/>
          <w:sz w:val="24"/>
          <w:szCs w:val="24"/>
          <w:lang w:bidi="th-TH"/>
        </w:rPr>
        <w:tab/>
        <w:t>A</w:t>
      </w:r>
      <w:r w:rsidRPr="00005AE0">
        <w:rPr>
          <w:rFonts w:ascii="Arial" w:hAnsi="Arial"/>
          <w:color w:val="00B050"/>
          <w:sz w:val="24"/>
          <w:szCs w:val="24"/>
          <w:lang w:bidi="th-TH"/>
        </w:rPr>
        <w:t xml:space="preserve">fter Hour: </w:t>
      </w:r>
      <w:r w:rsidRPr="00005AE0">
        <w:rPr>
          <w:rFonts w:ascii="Arial" w:hAnsi="Arial"/>
          <w:color w:val="00B050"/>
          <w:sz w:val="24"/>
          <w:szCs w:val="24"/>
          <w:lang w:bidi="th-TH"/>
        </w:rPr>
        <w:tab/>
      </w:r>
      <w:r w:rsidRPr="00005AE0">
        <w:rPr>
          <w:rFonts w:ascii="Arial" w:hAnsi="Arial" w:cs="Arial"/>
          <w:color w:val="00B050"/>
          <w:sz w:val="24"/>
          <w:szCs w:val="24"/>
          <w:lang w:bidi="th-TH"/>
        </w:rPr>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p>
    <w:p w:rsidR="003C1792" w:rsidRPr="00005AE0" w:rsidRDefault="003C1792" w:rsidP="003D3F15">
      <w:pPr>
        <w:spacing w:after="0"/>
        <w:jc w:val="both"/>
        <w:rPr>
          <w:rFonts w:ascii="Arial" w:hAnsi="Arial"/>
          <w:color w:val="00B050"/>
          <w:sz w:val="24"/>
          <w:szCs w:val="24"/>
          <w:lang w:bidi="th-TH"/>
        </w:rPr>
      </w:pPr>
    </w:p>
    <w:p w:rsidR="009A2E6C" w:rsidRPr="00005AE0" w:rsidRDefault="009A2E6C" w:rsidP="003D3F15">
      <w:pPr>
        <w:spacing w:after="0"/>
        <w:jc w:val="both"/>
        <w:rPr>
          <w:rFonts w:ascii="Arial" w:hAnsi="Arial" w:cs="Arial"/>
          <w:b/>
          <w:bCs/>
          <w:color w:val="00B050"/>
          <w:sz w:val="24"/>
          <w:szCs w:val="24"/>
          <w:lang w:bidi="th-TH"/>
        </w:rPr>
      </w:pPr>
      <w:r w:rsidRPr="00005AE0">
        <w:rPr>
          <w:rFonts w:ascii="Arial" w:hAnsi="Arial" w:cs="Arial"/>
          <w:b/>
          <w:bCs/>
          <w:color w:val="00B050"/>
          <w:sz w:val="24"/>
          <w:szCs w:val="24"/>
          <w:lang w:bidi="th-TH"/>
        </w:rPr>
        <w:t>AIRPORT MANAGER</w:t>
      </w:r>
    </w:p>
    <w:p w:rsidR="00154452" w:rsidRPr="00005AE0" w:rsidRDefault="00154452" w:rsidP="00625E50">
      <w:pPr>
        <w:tabs>
          <w:tab w:val="left" w:pos="2160"/>
          <w:tab w:val="left" w:pos="3600"/>
          <w:tab w:val="left" w:pos="5580"/>
        </w:tabs>
        <w:spacing w:after="0"/>
        <w:jc w:val="both"/>
        <w:rPr>
          <w:rFonts w:ascii="Arial" w:hAnsi="Arial" w:cs="Arial"/>
          <w:color w:val="00B050"/>
          <w:sz w:val="24"/>
          <w:szCs w:val="24"/>
          <w:lang w:bidi="th-TH"/>
        </w:rPr>
      </w:pPr>
      <w:r w:rsidRPr="00005AE0">
        <w:rPr>
          <w:rFonts w:ascii="Arial" w:hAnsi="Arial" w:cs="Arial"/>
          <w:color w:val="00B050"/>
          <w:sz w:val="24"/>
          <w:szCs w:val="24"/>
          <w:lang w:bidi="th-TH"/>
        </w:rPr>
        <w:t>[Name]</w:t>
      </w:r>
      <w:r w:rsidRPr="00005AE0">
        <w:rPr>
          <w:rFonts w:ascii="Arial" w:hAnsi="Arial" w:cs="Arial"/>
          <w:color w:val="00B050"/>
          <w:sz w:val="24"/>
          <w:szCs w:val="24"/>
          <w:lang w:bidi="th-TH"/>
        </w:rPr>
        <w:tab/>
        <w:t>Work Hour:</w:t>
      </w:r>
      <w:r w:rsidRPr="00005AE0">
        <w:rPr>
          <w:rFonts w:ascii="Arial" w:hAnsi="Arial" w:cs="Arial"/>
          <w:color w:val="00B050"/>
          <w:sz w:val="24"/>
          <w:szCs w:val="24"/>
          <w:lang w:bidi="th-TH"/>
        </w:rPr>
        <w:tab/>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r w:rsidR="00686DB9">
        <w:rPr>
          <w:rFonts w:ascii="Arial" w:hAnsi="Arial" w:cs="Arial"/>
          <w:color w:val="00B050"/>
          <w:sz w:val="24"/>
          <w:szCs w:val="24"/>
          <w:lang w:bidi="th-TH"/>
        </w:rPr>
        <w:t xml:space="preserve">     </w:t>
      </w:r>
      <w:r w:rsidR="00625E50">
        <w:rPr>
          <w:rFonts w:ascii="Arial" w:hAnsi="Arial" w:cs="Arial"/>
          <w:color w:val="00B050"/>
          <w:sz w:val="24"/>
          <w:szCs w:val="24"/>
          <w:lang w:bidi="th-TH"/>
        </w:rPr>
        <w:tab/>
      </w:r>
      <w:r w:rsidR="00686DB9">
        <w:rPr>
          <w:rFonts w:ascii="Arial" w:hAnsi="Arial" w:cs="Arial"/>
          <w:color w:val="00B050"/>
          <w:sz w:val="24"/>
          <w:szCs w:val="24"/>
          <w:lang w:bidi="th-TH"/>
        </w:rPr>
        <w:t>email</w:t>
      </w:r>
    </w:p>
    <w:p w:rsidR="00154452" w:rsidRPr="00005AE0" w:rsidRDefault="00154452"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Pr="00005AE0">
        <w:rPr>
          <w:rFonts w:ascii="Arial" w:hAnsi="Arial" w:cs="Arial"/>
          <w:color w:val="00B050"/>
          <w:sz w:val="24"/>
          <w:szCs w:val="24"/>
          <w:lang w:bidi="th-TH"/>
        </w:rPr>
        <w:tab/>
        <w:t>A</w:t>
      </w:r>
      <w:r w:rsidRPr="00005AE0">
        <w:rPr>
          <w:rFonts w:ascii="Arial" w:hAnsi="Arial"/>
          <w:color w:val="00B050"/>
          <w:sz w:val="24"/>
          <w:szCs w:val="24"/>
          <w:lang w:bidi="th-TH"/>
        </w:rPr>
        <w:t xml:space="preserve">fter Hour: </w:t>
      </w:r>
      <w:r w:rsidRPr="00005AE0">
        <w:rPr>
          <w:rFonts w:ascii="Arial" w:hAnsi="Arial"/>
          <w:color w:val="00B050"/>
          <w:sz w:val="24"/>
          <w:szCs w:val="24"/>
          <w:lang w:bidi="th-TH"/>
        </w:rPr>
        <w:tab/>
      </w:r>
      <w:r w:rsidRPr="00005AE0">
        <w:rPr>
          <w:rFonts w:ascii="Arial" w:hAnsi="Arial" w:cs="Arial"/>
          <w:color w:val="00B050"/>
          <w:sz w:val="24"/>
          <w:szCs w:val="24"/>
          <w:lang w:bidi="th-TH"/>
        </w:rPr>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p>
    <w:p w:rsidR="003C1792" w:rsidRPr="00005AE0" w:rsidRDefault="003C1792" w:rsidP="003D3F15">
      <w:pPr>
        <w:spacing w:after="0"/>
        <w:jc w:val="both"/>
        <w:rPr>
          <w:rFonts w:ascii="Arial" w:hAnsi="Arial"/>
          <w:color w:val="00B050"/>
          <w:sz w:val="24"/>
          <w:szCs w:val="24"/>
          <w:lang w:bidi="th-TH"/>
        </w:rPr>
      </w:pPr>
    </w:p>
    <w:p w:rsidR="009A2E6C" w:rsidRPr="00005AE0" w:rsidRDefault="009A2E6C" w:rsidP="003D3F15">
      <w:pPr>
        <w:spacing w:after="0"/>
        <w:jc w:val="both"/>
        <w:rPr>
          <w:rFonts w:ascii="Arial" w:hAnsi="Arial" w:cs="Arial"/>
          <w:b/>
          <w:bCs/>
          <w:color w:val="00B050"/>
          <w:sz w:val="24"/>
          <w:szCs w:val="24"/>
          <w:lang w:bidi="th-TH"/>
        </w:rPr>
      </w:pPr>
      <w:r w:rsidRPr="00005AE0">
        <w:rPr>
          <w:rFonts w:ascii="Arial" w:hAnsi="Arial" w:cs="Arial"/>
          <w:b/>
          <w:bCs/>
          <w:color w:val="00B050"/>
          <w:sz w:val="24"/>
          <w:szCs w:val="24"/>
          <w:lang w:bidi="th-TH"/>
        </w:rPr>
        <w:t>MANUAL CONTROLLER</w:t>
      </w:r>
    </w:p>
    <w:p w:rsidR="00154452" w:rsidRPr="00005AE0" w:rsidRDefault="00154452" w:rsidP="00625E50">
      <w:pPr>
        <w:tabs>
          <w:tab w:val="left" w:pos="2160"/>
          <w:tab w:val="left" w:pos="3600"/>
          <w:tab w:val="left" w:pos="5580"/>
        </w:tabs>
        <w:spacing w:after="0"/>
        <w:jc w:val="both"/>
        <w:rPr>
          <w:rFonts w:ascii="Arial" w:hAnsi="Arial" w:cs="Arial"/>
          <w:color w:val="00B050"/>
          <w:sz w:val="24"/>
          <w:szCs w:val="24"/>
          <w:lang w:bidi="th-TH"/>
        </w:rPr>
      </w:pPr>
      <w:r w:rsidRPr="00005AE0">
        <w:rPr>
          <w:rFonts w:ascii="Arial" w:hAnsi="Arial" w:cs="Arial"/>
          <w:color w:val="00B050"/>
          <w:sz w:val="24"/>
          <w:szCs w:val="24"/>
          <w:lang w:bidi="th-TH"/>
        </w:rPr>
        <w:t>[Name]</w:t>
      </w:r>
      <w:r w:rsidRPr="00005AE0">
        <w:rPr>
          <w:rFonts w:ascii="Arial" w:hAnsi="Arial" w:cs="Arial"/>
          <w:color w:val="00B050"/>
          <w:sz w:val="24"/>
          <w:szCs w:val="24"/>
          <w:lang w:bidi="th-TH"/>
        </w:rPr>
        <w:tab/>
        <w:t>Work Hour:</w:t>
      </w:r>
      <w:r w:rsidRPr="00005AE0">
        <w:rPr>
          <w:rFonts w:ascii="Arial" w:hAnsi="Arial" w:cs="Arial"/>
          <w:color w:val="00B050"/>
          <w:sz w:val="24"/>
          <w:szCs w:val="24"/>
          <w:lang w:bidi="th-TH"/>
        </w:rPr>
        <w:tab/>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r w:rsidR="00686DB9">
        <w:rPr>
          <w:rFonts w:ascii="Arial" w:hAnsi="Arial" w:cs="Arial"/>
          <w:color w:val="00B050"/>
          <w:sz w:val="24"/>
          <w:szCs w:val="24"/>
          <w:lang w:bidi="th-TH"/>
        </w:rPr>
        <w:t xml:space="preserve">    </w:t>
      </w:r>
      <w:r w:rsidR="00625E50">
        <w:rPr>
          <w:rFonts w:ascii="Arial" w:hAnsi="Arial" w:cs="Arial"/>
          <w:color w:val="00B050"/>
          <w:sz w:val="24"/>
          <w:szCs w:val="24"/>
          <w:lang w:bidi="th-TH"/>
        </w:rPr>
        <w:tab/>
      </w:r>
      <w:r w:rsidR="00686DB9">
        <w:rPr>
          <w:rFonts w:ascii="Arial" w:hAnsi="Arial" w:cs="Arial"/>
          <w:color w:val="00B050"/>
          <w:sz w:val="24"/>
          <w:szCs w:val="24"/>
          <w:lang w:bidi="th-TH"/>
        </w:rPr>
        <w:t>email</w:t>
      </w:r>
    </w:p>
    <w:p w:rsidR="00154452" w:rsidRPr="00005AE0" w:rsidRDefault="00154452"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Pr="00005AE0">
        <w:rPr>
          <w:rFonts w:ascii="Arial" w:hAnsi="Arial" w:cs="Arial"/>
          <w:color w:val="00B050"/>
          <w:sz w:val="24"/>
          <w:szCs w:val="24"/>
          <w:lang w:bidi="th-TH"/>
        </w:rPr>
        <w:tab/>
        <w:t>A</w:t>
      </w:r>
      <w:r w:rsidRPr="00005AE0">
        <w:rPr>
          <w:rFonts w:ascii="Arial" w:hAnsi="Arial"/>
          <w:color w:val="00B050"/>
          <w:sz w:val="24"/>
          <w:szCs w:val="24"/>
          <w:lang w:bidi="th-TH"/>
        </w:rPr>
        <w:t xml:space="preserve">fter Hour: </w:t>
      </w:r>
      <w:r w:rsidRPr="00005AE0">
        <w:rPr>
          <w:rFonts w:ascii="Arial" w:hAnsi="Arial"/>
          <w:color w:val="00B050"/>
          <w:sz w:val="24"/>
          <w:szCs w:val="24"/>
          <w:lang w:bidi="th-TH"/>
        </w:rPr>
        <w:tab/>
      </w:r>
      <w:r w:rsidRPr="00005AE0">
        <w:rPr>
          <w:rFonts w:ascii="Arial" w:hAnsi="Arial" w:cs="Arial"/>
          <w:color w:val="00B050"/>
          <w:sz w:val="24"/>
          <w:szCs w:val="24"/>
          <w:lang w:bidi="th-TH"/>
        </w:rPr>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p>
    <w:p w:rsidR="003C1792" w:rsidRPr="00005AE0" w:rsidRDefault="003C1792" w:rsidP="003D3F15">
      <w:pPr>
        <w:spacing w:after="0"/>
        <w:jc w:val="both"/>
        <w:rPr>
          <w:rFonts w:ascii="Arial" w:hAnsi="Arial"/>
          <w:color w:val="00B050"/>
          <w:sz w:val="24"/>
          <w:szCs w:val="24"/>
          <w:lang w:bidi="th-TH"/>
        </w:rPr>
      </w:pPr>
    </w:p>
    <w:p w:rsidR="009A2E6C" w:rsidRPr="00005AE0" w:rsidRDefault="009A2E6C" w:rsidP="003D3F15">
      <w:pPr>
        <w:spacing w:after="0"/>
        <w:jc w:val="both"/>
        <w:rPr>
          <w:rFonts w:ascii="Arial" w:hAnsi="Arial" w:cs="Arial"/>
          <w:b/>
          <w:bCs/>
          <w:color w:val="00B050"/>
          <w:sz w:val="24"/>
          <w:szCs w:val="24"/>
          <w:lang w:bidi="th-TH"/>
        </w:rPr>
      </w:pPr>
      <w:r w:rsidRPr="00005AE0">
        <w:rPr>
          <w:rFonts w:ascii="Arial" w:hAnsi="Arial" w:cs="Arial"/>
          <w:b/>
          <w:bCs/>
          <w:color w:val="00B050"/>
          <w:sz w:val="24"/>
          <w:szCs w:val="24"/>
          <w:lang w:bidi="th-TH"/>
        </w:rPr>
        <w:t>REPORTING OFFICER</w:t>
      </w:r>
    </w:p>
    <w:p w:rsidR="00154452" w:rsidRPr="00005AE0" w:rsidRDefault="00154452" w:rsidP="00625E50">
      <w:pPr>
        <w:tabs>
          <w:tab w:val="left" w:pos="2160"/>
          <w:tab w:val="left" w:pos="3600"/>
          <w:tab w:val="left" w:pos="5580"/>
        </w:tabs>
        <w:spacing w:after="0"/>
        <w:jc w:val="both"/>
        <w:rPr>
          <w:rFonts w:ascii="Arial" w:hAnsi="Arial" w:cs="Arial"/>
          <w:color w:val="00B050"/>
          <w:sz w:val="24"/>
          <w:szCs w:val="24"/>
          <w:lang w:bidi="th-TH"/>
        </w:rPr>
      </w:pPr>
      <w:r w:rsidRPr="00005AE0">
        <w:rPr>
          <w:rFonts w:ascii="Arial" w:hAnsi="Arial" w:cs="Arial"/>
          <w:color w:val="00B050"/>
          <w:sz w:val="24"/>
          <w:szCs w:val="24"/>
          <w:lang w:bidi="th-TH"/>
        </w:rPr>
        <w:t>[Name]</w:t>
      </w:r>
      <w:r w:rsidR="00625E50" w:rsidRPr="00005AE0" w:rsidDel="00625E50">
        <w:rPr>
          <w:rFonts w:ascii="Arial" w:hAnsi="Arial" w:cs="Arial"/>
          <w:color w:val="00B050"/>
          <w:sz w:val="24"/>
          <w:szCs w:val="24"/>
          <w:lang w:bidi="th-TH"/>
        </w:rPr>
        <w:t xml:space="preserve"> </w:t>
      </w:r>
      <w:r w:rsidR="00625E50">
        <w:rPr>
          <w:rFonts w:ascii="Arial" w:hAnsi="Arial" w:cs="Arial"/>
          <w:color w:val="00B050"/>
          <w:sz w:val="24"/>
          <w:szCs w:val="24"/>
          <w:lang w:bidi="th-TH"/>
        </w:rPr>
        <w:tab/>
      </w:r>
      <w:r w:rsidRPr="00005AE0">
        <w:rPr>
          <w:rFonts w:ascii="Arial" w:hAnsi="Arial" w:cs="Arial"/>
          <w:color w:val="00B050"/>
          <w:sz w:val="24"/>
          <w:szCs w:val="24"/>
          <w:lang w:bidi="th-TH"/>
        </w:rPr>
        <w:t>Work Hour:</w:t>
      </w:r>
      <w:r w:rsidRPr="00005AE0">
        <w:rPr>
          <w:rFonts w:ascii="Arial" w:hAnsi="Arial" w:cs="Arial"/>
          <w:color w:val="00B050"/>
          <w:sz w:val="24"/>
          <w:szCs w:val="24"/>
          <w:lang w:bidi="th-TH"/>
        </w:rPr>
        <w:tab/>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r w:rsidR="00625E50">
        <w:rPr>
          <w:rFonts w:ascii="Arial" w:hAnsi="Arial" w:cs="Arial"/>
          <w:color w:val="00B050"/>
          <w:sz w:val="24"/>
          <w:szCs w:val="24"/>
          <w:lang w:bidi="th-TH"/>
        </w:rPr>
        <w:tab/>
      </w:r>
      <w:r w:rsidR="00686DB9">
        <w:rPr>
          <w:rFonts w:ascii="Arial" w:hAnsi="Arial" w:cs="Arial"/>
          <w:color w:val="00B050"/>
          <w:sz w:val="24"/>
          <w:szCs w:val="24"/>
          <w:lang w:bidi="th-TH"/>
        </w:rPr>
        <w:t>email</w:t>
      </w:r>
    </w:p>
    <w:p w:rsidR="00154452" w:rsidRPr="00005AE0" w:rsidRDefault="00154452"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Pr="00005AE0">
        <w:rPr>
          <w:rFonts w:ascii="Arial" w:hAnsi="Arial" w:cs="Arial"/>
          <w:color w:val="00B050"/>
          <w:sz w:val="24"/>
          <w:szCs w:val="24"/>
          <w:lang w:bidi="th-TH"/>
        </w:rPr>
        <w:tab/>
        <w:t>A</w:t>
      </w:r>
      <w:r w:rsidRPr="00005AE0">
        <w:rPr>
          <w:rFonts w:ascii="Arial" w:hAnsi="Arial"/>
          <w:color w:val="00B050"/>
          <w:sz w:val="24"/>
          <w:szCs w:val="24"/>
          <w:lang w:bidi="th-TH"/>
        </w:rPr>
        <w:t xml:space="preserve">fter Hour: </w:t>
      </w:r>
      <w:r w:rsidRPr="00005AE0">
        <w:rPr>
          <w:rFonts w:ascii="Arial" w:hAnsi="Arial"/>
          <w:color w:val="00B050"/>
          <w:sz w:val="24"/>
          <w:szCs w:val="24"/>
          <w:lang w:bidi="th-TH"/>
        </w:rPr>
        <w:tab/>
      </w:r>
      <w:r w:rsidRPr="00005AE0">
        <w:rPr>
          <w:rFonts w:ascii="Arial" w:hAnsi="Arial" w:cs="Arial"/>
          <w:color w:val="00B050"/>
          <w:sz w:val="24"/>
          <w:szCs w:val="24"/>
          <w:lang w:bidi="th-TH"/>
        </w:rPr>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p>
    <w:p w:rsidR="003C1792" w:rsidRPr="00005AE0" w:rsidRDefault="003C1792" w:rsidP="003D3F15">
      <w:pPr>
        <w:spacing w:after="0"/>
        <w:jc w:val="both"/>
        <w:rPr>
          <w:rFonts w:ascii="Arial" w:hAnsi="Arial"/>
          <w:color w:val="00B050"/>
          <w:sz w:val="24"/>
          <w:szCs w:val="24"/>
          <w:lang w:bidi="th-TH"/>
        </w:rPr>
      </w:pPr>
    </w:p>
    <w:p w:rsidR="009A2E6C" w:rsidRPr="00005AE0" w:rsidRDefault="009A2E6C" w:rsidP="003D3F15">
      <w:pPr>
        <w:spacing w:after="0"/>
        <w:jc w:val="both"/>
        <w:rPr>
          <w:rFonts w:ascii="Arial" w:hAnsi="Arial" w:cs="Arial"/>
          <w:b/>
          <w:bCs/>
          <w:color w:val="00B050"/>
          <w:sz w:val="24"/>
          <w:szCs w:val="24"/>
          <w:lang w:bidi="th-TH"/>
        </w:rPr>
      </w:pPr>
      <w:r w:rsidRPr="00005AE0">
        <w:rPr>
          <w:rFonts w:ascii="Arial" w:hAnsi="Arial" w:cs="Arial"/>
          <w:b/>
          <w:bCs/>
          <w:color w:val="00B050"/>
          <w:sz w:val="24"/>
          <w:szCs w:val="24"/>
          <w:lang w:bidi="th-TH"/>
        </w:rPr>
        <w:t>NOTAM OFFICE [NOF]</w:t>
      </w:r>
    </w:p>
    <w:p w:rsidR="00154452" w:rsidRPr="00005AE0" w:rsidRDefault="00154452" w:rsidP="00625E50">
      <w:pPr>
        <w:tabs>
          <w:tab w:val="left" w:pos="2160"/>
          <w:tab w:val="left" w:pos="3600"/>
          <w:tab w:val="left" w:pos="5580"/>
        </w:tabs>
        <w:spacing w:after="0"/>
        <w:jc w:val="both"/>
        <w:rPr>
          <w:rFonts w:ascii="Arial" w:hAnsi="Arial" w:cs="Arial"/>
          <w:color w:val="00B050"/>
          <w:sz w:val="24"/>
          <w:szCs w:val="24"/>
          <w:lang w:bidi="th-TH"/>
        </w:rPr>
      </w:pPr>
      <w:r w:rsidRPr="00005AE0">
        <w:rPr>
          <w:rFonts w:ascii="Arial" w:hAnsi="Arial" w:cs="Arial"/>
          <w:color w:val="00B050"/>
          <w:sz w:val="24"/>
          <w:szCs w:val="24"/>
          <w:lang w:bidi="th-TH"/>
        </w:rPr>
        <w:t>[Name]</w:t>
      </w:r>
      <w:r w:rsidR="00625E50">
        <w:rPr>
          <w:rFonts w:ascii="Arial" w:hAnsi="Arial" w:cs="Arial"/>
          <w:color w:val="00B050"/>
          <w:sz w:val="24"/>
          <w:szCs w:val="24"/>
          <w:lang w:bidi="th-TH"/>
        </w:rPr>
        <w:tab/>
      </w:r>
      <w:r w:rsidRPr="00005AE0">
        <w:rPr>
          <w:rFonts w:ascii="Arial" w:hAnsi="Arial" w:cs="Arial"/>
          <w:color w:val="00B050"/>
          <w:sz w:val="24"/>
          <w:szCs w:val="24"/>
          <w:lang w:bidi="th-TH"/>
        </w:rPr>
        <w:t>Work Hour:</w:t>
      </w:r>
      <w:r w:rsidRPr="00005AE0">
        <w:rPr>
          <w:rFonts w:ascii="Arial" w:hAnsi="Arial" w:cs="Arial"/>
          <w:color w:val="00B050"/>
          <w:sz w:val="24"/>
          <w:szCs w:val="24"/>
          <w:lang w:bidi="th-TH"/>
        </w:rPr>
        <w:tab/>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r w:rsidR="00686DB9">
        <w:rPr>
          <w:rFonts w:ascii="Arial" w:hAnsi="Arial" w:cs="Arial"/>
          <w:color w:val="00B050"/>
          <w:sz w:val="24"/>
          <w:szCs w:val="24"/>
          <w:lang w:bidi="th-TH"/>
        </w:rPr>
        <w:t xml:space="preserve">    </w:t>
      </w:r>
      <w:r w:rsidR="00625E50">
        <w:rPr>
          <w:rFonts w:ascii="Arial" w:hAnsi="Arial" w:cs="Arial"/>
          <w:color w:val="00B050"/>
          <w:sz w:val="24"/>
          <w:szCs w:val="24"/>
          <w:lang w:bidi="th-TH"/>
        </w:rPr>
        <w:tab/>
      </w:r>
      <w:r w:rsidR="00686DB9">
        <w:rPr>
          <w:rFonts w:ascii="Arial" w:hAnsi="Arial" w:cs="Arial"/>
          <w:color w:val="00B050"/>
          <w:sz w:val="24"/>
          <w:szCs w:val="24"/>
          <w:lang w:bidi="th-TH"/>
        </w:rPr>
        <w:t>email</w:t>
      </w:r>
    </w:p>
    <w:p w:rsidR="00154452" w:rsidRPr="00005AE0" w:rsidRDefault="00154452"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Pr="00005AE0">
        <w:rPr>
          <w:rFonts w:ascii="Arial" w:hAnsi="Arial" w:cs="Arial"/>
          <w:color w:val="00B050"/>
          <w:sz w:val="24"/>
          <w:szCs w:val="24"/>
          <w:lang w:bidi="th-TH"/>
        </w:rPr>
        <w:tab/>
        <w:t>A</w:t>
      </w:r>
      <w:r w:rsidRPr="00005AE0">
        <w:rPr>
          <w:rFonts w:ascii="Arial" w:hAnsi="Arial"/>
          <w:color w:val="00B050"/>
          <w:sz w:val="24"/>
          <w:szCs w:val="24"/>
          <w:lang w:bidi="th-TH"/>
        </w:rPr>
        <w:t xml:space="preserve">fter Hour: </w:t>
      </w:r>
      <w:r w:rsidRPr="00005AE0">
        <w:rPr>
          <w:rFonts w:ascii="Arial" w:hAnsi="Arial"/>
          <w:color w:val="00B050"/>
          <w:sz w:val="24"/>
          <w:szCs w:val="24"/>
          <w:lang w:bidi="th-TH"/>
        </w:rPr>
        <w:tab/>
      </w:r>
      <w:r w:rsidRPr="00005AE0">
        <w:rPr>
          <w:rFonts w:ascii="Arial" w:hAnsi="Arial" w:cs="Arial"/>
          <w:color w:val="00B050"/>
          <w:sz w:val="24"/>
          <w:szCs w:val="24"/>
          <w:lang w:bidi="th-TH"/>
        </w:rPr>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p>
    <w:p w:rsidR="003C1792" w:rsidRPr="00005AE0" w:rsidRDefault="003C1792" w:rsidP="003D3F15">
      <w:pPr>
        <w:spacing w:after="0"/>
        <w:jc w:val="both"/>
        <w:rPr>
          <w:rFonts w:ascii="Arial" w:hAnsi="Arial"/>
          <w:color w:val="00B050"/>
          <w:sz w:val="24"/>
          <w:szCs w:val="24"/>
          <w:lang w:bidi="th-TH"/>
        </w:rPr>
      </w:pPr>
    </w:p>
    <w:p w:rsidR="009A2E6C" w:rsidRPr="00005AE0" w:rsidRDefault="009A2E6C" w:rsidP="003D3F15">
      <w:pPr>
        <w:spacing w:after="0"/>
        <w:jc w:val="both"/>
        <w:rPr>
          <w:rFonts w:ascii="Arial" w:hAnsi="Arial" w:cs="Arial"/>
          <w:b/>
          <w:bCs/>
          <w:color w:val="00B050"/>
          <w:sz w:val="24"/>
          <w:szCs w:val="24"/>
          <w:lang w:bidi="th-TH"/>
        </w:rPr>
      </w:pPr>
      <w:r w:rsidRPr="00005AE0">
        <w:rPr>
          <w:rFonts w:ascii="Arial" w:hAnsi="Arial" w:cs="Arial"/>
          <w:b/>
          <w:bCs/>
          <w:color w:val="00B050"/>
          <w:sz w:val="24"/>
          <w:szCs w:val="24"/>
          <w:lang w:bidi="th-TH"/>
        </w:rPr>
        <w:t>ELECTRICAL CONTRACTOR</w:t>
      </w:r>
    </w:p>
    <w:p w:rsidR="00154452" w:rsidRPr="00005AE0" w:rsidRDefault="00154452" w:rsidP="00625E50">
      <w:pPr>
        <w:tabs>
          <w:tab w:val="left" w:pos="2160"/>
          <w:tab w:val="left" w:pos="3600"/>
          <w:tab w:val="left" w:pos="5580"/>
        </w:tabs>
        <w:spacing w:after="0"/>
        <w:jc w:val="both"/>
        <w:rPr>
          <w:rFonts w:ascii="Arial" w:hAnsi="Arial" w:cs="Arial"/>
          <w:color w:val="00B050"/>
          <w:sz w:val="24"/>
          <w:szCs w:val="24"/>
          <w:lang w:bidi="th-TH"/>
        </w:rPr>
      </w:pPr>
      <w:r w:rsidRPr="00005AE0">
        <w:rPr>
          <w:rFonts w:ascii="Arial" w:hAnsi="Arial" w:cs="Arial"/>
          <w:color w:val="00B050"/>
          <w:sz w:val="24"/>
          <w:szCs w:val="24"/>
          <w:lang w:bidi="th-TH"/>
        </w:rPr>
        <w:t>[Name]</w:t>
      </w:r>
      <w:r w:rsidR="00625E50">
        <w:rPr>
          <w:rFonts w:ascii="Arial" w:hAnsi="Arial" w:cs="Arial"/>
          <w:color w:val="00B050"/>
          <w:sz w:val="24"/>
          <w:szCs w:val="24"/>
          <w:lang w:bidi="th-TH"/>
        </w:rPr>
        <w:tab/>
      </w:r>
      <w:r w:rsidRPr="00005AE0">
        <w:rPr>
          <w:rFonts w:ascii="Arial" w:hAnsi="Arial" w:cs="Arial"/>
          <w:color w:val="00B050"/>
          <w:sz w:val="24"/>
          <w:szCs w:val="24"/>
          <w:lang w:bidi="th-TH"/>
        </w:rPr>
        <w:t>Work Hour:</w:t>
      </w:r>
      <w:r w:rsidRPr="00005AE0">
        <w:rPr>
          <w:rFonts w:ascii="Arial" w:hAnsi="Arial" w:cs="Arial"/>
          <w:color w:val="00B050"/>
          <w:sz w:val="24"/>
          <w:szCs w:val="24"/>
          <w:lang w:bidi="th-TH"/>
        </w:rPr>
        <w:tab/>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r w:rsidR="00625E50">
        <w:rPr>
          <w:rFonts w:ascii="Arial" w:hAnsi="Arial" w:cs="Arial"/>
          <w:color w:val="00B050"/>
          <w:sz w:val="24"/>
          <w:szCs w:val="24"/>
          <w:lang w:bidi="th-TH"/>
        </w:rPr>
        <w:tab/>
      </w:r>
      <w:r w:rsidR="00686DB9">
        <w:rPr>
          <w:rFonts w:ascii="Arial" w:hAnsi="Arial" w:cs="Arial"/>
          <w:color w:val="00B050"/>
          <w:sz w:val="24"/>
          <w:szCs w:val="24"/>
          <w:lang w:bidi="th-TH"/>
        </w:rPr>
        <w:t>email</w:t>
      </w:r>
    </w:p>
    <w:p w:rsidR="00154452" w:rsidRPr="00005AE0" w:rsidRDefault="00154452"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Pr="00005AE0">
        <w:rPr>
          <w:rFonts w:ascii="Arial" w:hAnsi="Arial" w:cs="Arial"/>
          <w:color w:val="00B050"/>
          <w:sz w:val="24"/>
          <w:szCs w:val="24"/>
          <w:lang w:bidi="th-TH"/>
        </w:rPr>
        <w:tab/>
        <w:t>A</w:t>
      </w:r>
      <w:r w:rsidRPr="00005AE0">
        <w:rPr>
          <w:rFonts w:ascii="Arial" w:hAnsi="Arial"/>
          <w:color w:val="00B050"/>
          <w:sz w:val="24"/>
          <w:szCs w:val="24"/>
          <w:lang w:bidi="th-TH"/>
        </w:rPr>
        <w:t xml:space="preserve">fter Hour: </w:t>
      </w:r>
      <w:r w:rsidRPr="00005AE0">
        <w:rPr>
          <w:rFonts w:ascii="Arial" w:hAnsi="Arial"/>
          <w:color w:val="00B050"/>
          <w:sz w:val="24"/>
          <w:szCs w:val="24"/>
          <w:lang w:bidi="th-TH"/>
        </w:rPr>
        <w:tab/>
      </w:r>
      <w:r w:rsidRPr="00005AE0">
        <w:rPr>
          <w:rFonts w:ascii="Arial" w:hAnsi="Arial" w:cs="Arial"/>
          <w:color w:val="00B050"/>
          <w:sz w:val="24"/>
          <w:szCs w:val="24"/>
          <w:lang w:bidi="th-TH"/>
        </w:rPr>
        <w:t xml:space="preserve">xxx </w:t>
      </w:r>
      <w:proofErr w:type="spellStart"/>
      <w:r w:rsidRPr="00005AE0">
        <w:rPr>
          <w:rFonts w:ascii="Arial" w:hAnsi="Arial" w:cs="Arial"/>
          <w:color w:val="00B050"/>
          <w:sz w:val="24"/>
          <w:szCs w:val="24"/>
          <w:lang w:bidi="th-TH"/>
        </w:rPr>
        <w:t>xxx</w:t>
      </w:r>
      <w:proofErr w:type="spellEnd"/>
      <w:r w:rsidRPr="00005AE0">
        <w:rPr>
          <w:rFonts w:ascii="Arial" w:hAnsi="Arial" w:cs="Arial"/>
          <w:color w:val="00B050"/>
          <w:sz w:val="24"/>
          <w:szCs w:val="24"/>
          <w:lang w:bidi="th-TH"/>
        </w:rPr>
        <w:t xml:space="preserve"> </w:t>
      </w:r>
      <w:proofErr w:type="spellStart"/>
      <w:r w:rsidRPr="00005AE0">
        <w:rPr>
          <w:rFonts w:ascii="Arial" w:hAnsi="Arial" w:cs="Arial"/>
          <w:color w:val="00B050"/>
          <w:sz w:val="24"/>
          <w:szCs w:val="24"/>
          <w:lang w:bidi="th-TH"/>
        </w:rPr>
        <w:t>xxxx</w:t>
      </w:r>
      <w:proofErr w:type="spellEnd"/>
    </w:p>
    <w:p w:rsidR="003C1792" w:rsidRPr="00005AE0" w:rsidRDefault="003C1792" w:rsidP="003D3F15">
      <w:pPr>
        <w:spacing w:after="0"/>
        <w:jc w:val="both"/>
        <w:rPr>
          <w:rFonts w:ascii="Arial" w:hAnsi="Arial"/>
          <w:color w:val="00B050"/>
          <w:sz w:val="24"/>
          <w:szCs w:val="24"/>
          <w:lang w:bidi="th-TH"/>
        </w:rPr>
      </w:pPr>
    </w:p>
    <w:p w:rsidR="009A2E6C" w:rsidRPr="00005AE0" w:rsidRDefault="009A2E6C" w:rsidP="003D3F15">
      <w:pPr>
        <w:spacing w:after="0"/>
        <w:jc w:val="both"/>
        <w:rPr>
          <w:rFonts w:ascii="Arial" w:hAnsi="Arial" w:cs="Arial"/>
          <w:b/>
          <w:bCs/>
          <w:color w:val="00B050"/>
          <w:sz w:val="24"/>
          <w:szCs w:val="24"/>
          <w:lang w:bidi="th-TH"/>
        </w:rPr>
      </w:pPr>
      <w:r w:rsidRPr="00005AE0">
        <w:rPr>
          <w:rFonts w:ascii="Arial" w:hAnsi="Arial" w:cs="Arial"/>
          <w:b/>
          <w:bCs/>
          <w:color w:val="00B050"/>
          <w:sz w:val="24"/>
          <w:szCs w:val="24"/>
          <w:lang w:bidi="th-TH"/>
        </w:rPr>
        <w:t>SEARCH AND RESCUE (SAR)</w:t>
      </w:r>
    </w:p>
    <w:p w:rsidR="007D5050" w:rsidRPr="00005AE0" w:rsidRDefault="0018630C"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 xml:space="preserve">Bangkok Search and </w:t>
      </w:r>
      <w:r w:rsidR="007D5050" w:rsidRPr="00005AE0">
        <w:rPr>
          <w:rFonts w:ascii="Arial" w:hAnsi="Arial" w:cs="Arial"/>
          <w:color w:val="00B050"/>
          <w:sz w:val="24"/>
          <w:szCs w:val="24"/>
          <w:lang w:bidi="th-TH"/>
        </w:rPr>
        <w:t>Rescue Co-ordination Center</w:t>
      </w:r>
      <w:r w:rsidR="00154452" w:rsidRPr="00005AE0">
        <w:rPr>
          <w:rFonts w:ascii="Arial" w:hAnsi="Arial" w:cs="Arial"/>
          <w:color w:val="00B050"/>
          <w:sz w:val="24"/>
          <w:szCs w:val="24"/>
          <w:lang w:bidi="th-TH"/>
        </w:rPr>
        <w:tab/>
      </w:r>
      <w:r w:rsidR="00154452" w:rsidRPr="00005AE0">
        <w:rPr>
          <w:rFonts w:ascii="Arial" w:hAnsi="Arial" w:cs="Arial"/>
          <w:color w:val="00B050"/>
          <w:sz w:val="24"/>
          <w:szCs w:val="24"/>
          <w:lang w:bidi="th-TH"/>
        </w:rPr>
        <w:tab/>
      </w:r>
    </w:p>
    <w:p w:rsidR="00154452" w:rsidRPr="00005AE0" w:rsidRDefault="007D5050" w:rsidP="003D3F15">
      <w:pPr>
        <w:spacing w:after="0"/>
        <w:ind w:left="1440" w:firstLine="720"/>
        <w:jc w:val="both"/>
        <w:rPr>
          <w:rFonts w:ascii="Arial" w:hAnsi="Arial" w:cs="Arial"/>
          <w:color w:val="00B050"/>
          <w:sz w:val="24"/>
          <w:szCs w:val="24"/>
          <w:lang w:bidi="th-TH"/>
        </w:rPr>
      </w:pPr>
      <w:r w:rsidRPr="00005AE0">
        <w:rPr>
          <w:rFonts w:ascii="Arial" w:hAnsi="Arial" w:cs="Arial"/>
          <w:color w:val="00B050"/>
          <w:sz w:val="24"/>
          <w:szCs w:val="24"/>
          <w:lang w:bidi="th-TH"/>
        </w:rPr>
        <w:t>TEL</w:t>
      </w:r>
      <w:r w:rsidR="00154452" w:rsidRPr="00005AE0">
        <w:rPr>
          <w:rFonts w:ascii="Arial" w:hAnsi="Arial" w:cs="Arial"/>
          <w:color w:val="00B050"/>
          <w:sz w:val="24"/>
          <w:szCs w:val="24"/>
          <w:lang w:bidi="th-TH"/>
        </w:rPr>
        <w:t>:</w:t>
      </w:r>
      <w:r w:rsidR="00154452" w:rsidRPr="00005AE0">
        <w:rPr>
          <w:rFonts w:ascii="Arial" w:hAnsi="Arial" w:cs="Arial"/>
          <w:color w:val="00B050"/>
          <w:sz w:val="24"/>
          <w:szCs w:val="24"/>
          <w:lang w:bidi="th-TH"/>
        </w:rPr>
        <w:tab/>
      </w:r>
      <w:r w:rsidRPr="00005AE0">
        <w:rPr>
          <w:rFonts w:ascii="Arial" w:hAnsi="Arial" w:cs="Arial"/>
          <w:color w:val="00B050"/>
          <w:sz w:val="24"/>
          <w:szCs w:val="24"/>
          <w:lang w:bidi="th-TH"/>
        </w:rPr>
        <w:t>(+66) 2 285 5450 and (+66) 2 285 5451</w:t>
      </w:r>
    </w:p>
    <w:p w:rsidR="00154452" w:rsidRDefault="00154452"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007D5050" w:rsidRPr="00005AE0">
        <w:rPr>
          <w:rFonts w:ascii="Arial" w:hAnsi="Arial" w:cs="Arial"/>
          <w:color w:val="00B050"/>
          <w:sz w:val="24"/>
          <w:szCs w:val="24"/>
          <w:lang w:bidi="th-TH"/>
        </w:rPr>
        <w:tab/>
        <w:t>FAX</w:t>
      </w:r>
      <w:r w:rsidRPr="00005AE0">
        <w:rPr>
          <w:rFonts w:ascii="Arial" w:hAnsi="Arial"/>
          <w:color w:val="00B050"/>
          <w:sz w:val="24"/>
          <w:szCs w:val="24"/>
          <w:lang w:bidi="th-TH"/>
        </w:rPr>
        <w:t xml:space="preserve">: </w:t>
      </w:r>
      <w:r w:rsidRPr="00005AE0">
        <w:rPr>
          <w:rFonts w:ascii="Arial" w:hAnsi="Arial"/>
          <w:color w:val="00B050"/>
          <w:sz w:val="24"/>
          <w:szCs w:val="24"/>
          <w:lang w:bidi="th-TH"/>
        </w:rPr>
        <w:tab/>
      </w:r>
      <w:r w:rsidR="007D5050" w:rsidRPr="00005AE0">
        <w:rPr>
          <w:rFonts w:ascii="Arial" w:hAnsi="Arial" w:cs="Arial"/>
          <w:color w:val="00B050"/>
          <w:sz w:val="24"/>
          <w:szCs w:val="24"/>
          <w:lang w:bidi="th-TH"/>
        </w:rPr>
        <w:t>(+66) 2 286 2925</w:t>
      </w:r>
    </w:p>
    <w:p w:rsidR="00686DB9" w:rsidRPr="00005AE0" w:rsidRDefault="00625E50" w:rsidP="003D3F15">
      <w:pPr>
        <w:spacing w:after="0"/>
        <w:ind w:left="1440" w:firstLine="720"/>
        <w:jc w:val="both"/>
        <w:rPr>
          <w:rFonts w:ascii="Arial" w:hAnsi="Arial" w:cs="Arial"/>
          <w:color w:val="00B050"/>
          <w:sz w:val="24"/>
          <w:szCs w:val="24"/>
          <w:lang w:bidi="th-TH"/>
        </w:rPr>
      </w:pPr>
      <w:r>
        <w:rPr>
          <w:rFonts w:ascii="Arial" w:hAnsi="Arial" w:cs="Arial"/>
          <w:color w:val="00B050"/>
          <w:sz w:val="24"/>
          <w:szCs w:val="24"/>
          <w:lang w:bidi="th-TH"/>
        </w:rPr>
        <w:t>E</w:t>
      </w:r>
      <w:r w:rsidR="00686DB9">
        <w:rPr>
          <w:rFonts w:ascii="Arial" w:hAnsi="Arial" w:cs="Arial"/>
          <w:color w:val="00B050"/>
          <w:sz w:val="24"/>
          <w:szCs w:val="24"/>
          <w:lang w:bidi="th-TH"/>
        </w:rPr>
        <w:t>mail</w:t>
      </w:r>
      <w:r>
        <w:rPr>
          <w:rFonts w:ascii="Arial" w:hAnsi="Arial" w:cs="Arial"/>
          <w:color w:val="00B050"/>
          <w:sz w:val="24"/>
          <w:szCs w:val="24"/>
          <w:lang w:bidi="th-TH"/>
        </w:rPr>
        <w:t>:</w:t>
      </w:r>
    </w:p>
    <w:p w:rsidR="003C1792" w:rsidRPr="00005AE0" w:rsidRDefault="003C1792" w:rsidP="003D3F15">
      <w:pPr>
        <w:spacing w:after="0"/>
        <w:jc w:val="both"/>
        <w:rPr>
          <w:rFonts w:ascii="Arial" w:hAnsi="Arial"/>
          <w:color w:val="00B050"/>
          <w:sz w:val="24"/>
          <w:szCs w:val="24"/>
          <w:lang w:bidi="th-TH"/>
        </w:rPr>
      </w:pPr>
    </w:p>
    <w:p w:rsidR="00154452" w:rsidRPr="00005AE0" w:rsidRDefault="009A2E6C" w:rsidP="003D3F15">
      <w:pPr>
        <w:spacing w:after="0"/>
        <w:jc w:val="both"/>
        <w:rPr>
          <w:rFonts w:ascii="Arial" w:hAnsi="Arial" w:cs="Arial"/>
          <w:b/>
          <w:bCs/>
          <w:color w:val="00B050"/>
          <w:sz w:val="24"/>
          <w:szCs w:val="24"/>
          <w:lang w:bidi="th-TH"/>
        </w:rPr>
      </w:pPr>
      <w:r w:rsidRPr="00005AE0">
        <w:rPr>
          <w:rFonts w:ascii="Arial" w:hAnsi="Arial" w:cs="Arial"/>
          <w:b/>
          <w:bCs/>
          <w:color w:val="00B050"/>
          <w:sz w:val="24"/>
          <w:szCs w:val="24"/>
          <w:lang w:bidi="th-TH"/>
        </w:rPr>
        <w:t xml:space="preserve">AIRCRAFT ACCIDENT INVESTIGATION COMMITTEE </w:t>
      </w:r>
      <w:r w:rsidR="00FB5EC2">
        <w:rPr>
          <w:rFonts w:ascii="Arial" w:hAnsi="Arial" w:cs="Arial"/>
          <w:b/>
          <w:bCs/>
          <w:color w:val="00B050"/>
          <w:sz w:val="24"/>
          <w:szCs w:val="24"/>
          <w:lang w:bidi="th-TH"/>
        </w:rPr>
        <w:t xml:space="preserve">OF (State) </w:t>
      </w:r>
    </w:p>
    <w:p w:rsidR="00154452" w:rsidRPr="00005AE0" w:rsidRDefault="0018630C" w:rsidP="003D3F15">
      <w:pPr>
        <w:spacing w:after="0"/>
        <w:jc w:val="both"/>
        <w:rPr>
          <w:rFonts w:ascii="Arial" w:hAnsi="Arial" w:cs="Arial"/>
          <w:color w:val="00B050"/>
          <w:sz w:val="24"/>
          <w:szCs w:val="24"/>
          <w:lang w:bidi="th-TH"/>
        </w:rPr>
      </w:pPr>
      <w:r w:rsidRPr="00005AE0">
        <w:rPr>
          <w:rFonts w:ascii="Arial" w:hAnsi="Arial" w:cs="Arial"/>
          <w:color w:val="00B050"/>
          <w:sz w:val="24"/>
          <w:szCs w:val="24"/>
          <w:lang w:bidi="th-TH"/>
        </w:rPr>
        <w:t>AAIC</w:t>
      </w:r>
      <w:r w:rsidRPr="00005AE0">
        <w:rPr>
          <w:rFonts w:ascii="Arial" w:hAnsi="Arial" w:cs="Arial"/>
          <w:color w:val="00B050"/>
          <w:sz w:val="24"/>
          <w:szCs w:val="24"/>
          <w:lang w:bidi="th-TH"/>
        </w:rPr>
        <w:tab/>
      </w:r>
      <w:r w:rsidR="00154452" w:rsidRPr="00005AE0">
        <w:rPr>
          <w:rFonts w:ascii="Arial" w:hAnsi="Arial" w:cs="Arial"/>
          <w:color w:val="00B050"/>
          <w:sz w:val="24"/>
          <w:szCs w:val="24"/>
          <w:lang w:bidi="th-TH"/>
        </w:rPr>
        <w:tab/>
      </w:r>
      <w:r w:rsidR="00154452" w:rsidRPr="00005AE0">
        <w:rPr>
          <w:rFonts w:ascii="Arial" w:hAnsi="Arial" w:cs="Arial"/>
          <w:color w:val="00B050"/>
          <w:sz w:val="24"/>
          <w:szCs w:val="24"/>
          <w:lang w:bidi="th-TH"/>
        </w:rPr>
        <w:tab/>
      </w:r>
      <w:r w:rsidR="007D5050" w:rsidRPr="00005AE0">
        <w:rPr>
          <w:rFonts w:ascii="Arial" w:hAnsi="Arial" w:cs="Arial"/>
          <w:color w:val="00B050"/>
          <w:sz w:val="24"/>
          <w:szCs w:val="24"/>
          <w:lang w:bidi="th-TH"/>
        </w:rPr>
        <w:t>TEL</w:t>
      </w:r>
      <w:r w:rsidR="00154452" w:rsidRPr="00005AE0">
        <w:rPr>
          <w:rFonts w:ascii="Arial" w:hAnsi="Arial" w:cs="Arial"/>
          <w:color w:val="00B050"/>
          <w:sz w:val="24"/>
          <w:szCs w:val="24"/>
          <w:lang w:bidi="th-TH"/>
        </w:rPr>
        <w:t>:</w:t>
      </w:r>
      <w:r w:rsidR="00154452" w:rsidRPr="00005AE0">
        <w:rPr>
          <w:rFonts w:ascii="Arial" w:hAnsi="Arial" w:cs="Arial"/>
          <w:color w:val="00B050"/>
          <w:sz w:val="24"/>
          <w:szCs w:val="24"/>
          <w:lang w:bidi="th-TH"/>
        </w:rPr>
        <w:tab/>
      </w:r>
      <w:r w:rsidR="00D96DAB" w:rsidRPr="00005AE0">
        <w:rPr>
          <w:rFonts w:ascii="Arial" w:hAnsi="Arial" w:cs="Arial"/>
          <w:color w:val="00B050"/>
          <w:sz w:val="24"/>
          <w:szCs w:val="24"/>
          <w:lang w:bidi="th-TH"/>
        </w:rPr>
        <w:t>(+66) 2 286 0594 and (+66) 2 285 5451</w:t>
      </w:r>
    </w:p>
    <w:p w:rsidR="00154452" w:rsidRPr="00005AE0" w:rsidRDefault="00154452" w:rsidP="003D3F15">
      <w:pPr>
        <w:spacing w:after="0"/>
        <w:jc w:val="both"/>
        <w:rPr>
          <w:rFonts w:ascii="Arial" w:hAnsi="Arial"/>
          <w:color w:val="00B050"/>
          <w:sz w:val="24"/>
          <w:szCs w:val="24"/>
          <w:lang w:bidi="th-TH"/>
        </w:rPr>
      </w:pP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Pr="00005AE0">
        <w:rPr>
          <w:rFonts w:ascii="Arial" w:hAnsi="Arial" w:cs="Arial"/>
          <w:color w:val="00B050"/>
          <w:sz w:val="24"/>
          <w:szCs w:val="24"/>
          <w:lang w:bidi="th-TH"/>
        </w:rPr>
        <w:tab/>
      </w:r>
      <w:r w:rsidR="0018630C" w:rsidRPr="00005AE0">
        <w:rPr>
          <w:rFonts w:ascii="Arial" w:hAnsi="Arial" w:cs="Arial"/>
          <w:color w:val="00B050"/>
          <w:sz w:val="24"/>
          <w:szCs w:val="24"/>
          <w:lang w:bidi="th-TH"/>
        </w:rPr>
        <w:t>FAX</w:t>
      </w:r>
      <w:r w:rsidRPr="00005AE0">
        <w:rPr>
          <w:rFonts w:ascii="Arial" w:hAnsi="Arial"/>
          <w:color w:val="00B050"/>
          <w:sz w:val="24"/>
          <w:szCs w:val="24"/>
          <w:lang w:bidi="th-TH"/>
        </w:rPr>
        <w:t xml:space="preserve">: </w:t>
      </w:r>
      <w:r w:rsidRPr="00005AE0">
        <w:rPr>
          <w:rFonts w:ascii="Arial" w:hAnsi="Arial"/>
          <w:color w:val="00B050"/>
          <w:sz w:val="24"/>
          <w:szCs w:val="24"/>
          <w:lang w:bidi="th-TH"/>
        </w:rPr>
        <w:tab/>
      </w:r>
      <w:r w:rsidR="0018630C" w:rsidRPr="00005AE0">
        <w:rPr>
          <w:rFonts w:ascii="Arial" w:hAnsi="Arial" w:cs="Arial"/>
          <w:color w:val="00B050"/>
          <w:sz w:val="24"/>
          <w:szCs w:val="24"/>
          <w:lang w:bidi="th-TH"/>
        </w:rPr>
        <w:t>(+66) 2 287 3186</w:t>
      </w:r>
      <w:r w:rsidR="00686DB9">
        <w:rPr>
          <w:rFonts w:ascii="Arial" w:hAnsi="Arial" w:cs="Arial"/>
          <w:color w:val="00B050"/>
          <w:sz w:val="24"/>
          <w:szCs w:val="24"/>
          <w:lang w:bidi="th-TH"/>
        </w:rPr>
        <w:t xml:space="preserve"> / EMAIL</w:t>
      </w:r>
    </w:p>
    <w:p w:rsidR="003C1792" w:rsidRDefault="003C1792" w:rsidP="003D3F15">
      <w:pPr>
        <w:jc w:val="both"/>
        <w:rPr>
          <w:rFonts w:ascii="Arial" w:hAnsi="Arial" w:cs="Arial"/>
          <w:b/>
          <w:bCs/>
          <w:color w:val="0070C0"/>
          <w:sz w:val="24"/>
          <w:szCs w:val="24"/>
          <w:lang w:bidi="th-TH"/>
        </w:rPr>
      </w:pPr>
      <w:r>
        <w:rPr>
          <w:rFonts w:ascii="Arial" w:hAnsi="Arial" w:cs="Arial"/>
          <w:b/>
          <w:bCs/>
          <w:color w:val="0070C0"/>
          <w:sz w:val="24"/>
          <w:szCs w:val="24"/>
          <w:lang w:bidi="th-TH"/>
        </w:rPr>
        <w:br w:type="page"/>
      </w:r>
    </w:p>
    <w:p w:rsidR="00491D0F" w:rsidRPr="00005AE0" w:rsidRDefault="00491D0F" w:rsidP="003D3F15">
      <w:pPr>
        <w:jc w:val="both"/>
        <w:rPr>
          <w:rFonts w:ascii="Arial" w:hAnsi="Arial" w:cs="Arial"/>
          <w:b/>
          <w:bCs/>
          <w:sz w:val="24"/>
          <w:szCs w:val="24"/>
          <w:lang w:bidi="th-TH"/>
        </w:rPr>
      </w:pPr>
      <w:r w:rsidRPr="00005AE0">
        <w:rPr>
          <w:rFonts w:ascii="Arial" w:hAnsi="Arial" w:cs="Arial"/>
          <w:b/>
          <w:bCs/>
          <w:sz w:val="24"/>
          <w:szCs w:val="24"/>
          <w:lang w:bidi="th-TH"/>
        </w:rPr>
        <w:lastRenderedPageBreak/>
        <w:t>DISTRIBUTION LIST</w:t>
      </w:r>
    </w:p>
    <w:tbl>
      <w:tblPr>
        <w:tblStyle w:val="TableGrid"/>
        <w:tblW w:w="9265" w:type="dxa"/>
        <w:tblLook w:val="04A0" w:firstRow="1" w:lastRow="0" w:firstColumn="1" w:lastColumn="0" w:noHBand="0" w:noVBand="1"/>
      </w:tblPr>
      <w:tblGrid>
        <w:gridCol w:w="2177"/>
        <w:gridCol w:w="2790"/>
        <w:gridCol w:w="4298"/>
      </w:tblGrid>
      <w:tr w:rsidR="00491D0F" w:rsidTr="00491D0F">
        <w:tc>
          <w:tcPr>
            <w:tcW w:w="2177"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Control Number</w:t>
            </w:r>
          </w:p>
        </w:tc>
        <w:tc>
          <w:tcPr>
            <w:tcW w:w="2790"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Holder of Copy</w:t>
            </w:r>
          </w:p>
        </w:tc>
        <w:tc>
          <w:tcPr>
            <w:tcW w:w="4298" w:type="dxa"/>
            <w:shd w:val="clear" w:color="auto" w:fill="D9D9D9" w:themeFill="background1" w:themeFillShade="D9"/>
          </w:tcPr>
          <w:p w:rsidR="00491D0F" w:rsidRPr="00491D0F" w:rsidRDefault="00491D0F" w:rsidP="003D3F15">
            <w:pPr>
              <w:jc w:val="both"/>
              <w:rPr>
                <w:rFonts w:ascii="Arial" w:hAnsi="Arial" w:cs="Arial"/>
                <w:b/>
                <w:bCs/>
                <w:sz w:val="24"/>
                <w:szCs w:val="24"/>
                <w:lang w:bidi="th-TH"/>
              </w:rPr>
            </w:pPr>
            <w:r w:rsidRPr="00491D0F">
              <w:rPr>
                <w:rFonts w:ascii="Arial" w:hAnsi="Arial" w:cs="Arial"/>
                <w:b/>
                <w:bCs/>
                <w:sz w:val="24"/>
                <w:szCs w:val="24"/>
                <w:lang w:bidi="th-TH"/>
              </w:rPr>
              <w:t>Remarks</w:t>
            </w:r>
          </w:p>
        </w:tc>
      </w:tr>
      <w:tr w:rsidR="00491D0F" w:rsidTr="00491D0F">
        <w:tc>
          <w:tcPr>
            <w:tcW w:w="2177" w:type="dxa"/>
          </w:tcPr>
          <w:p w:rsidR="00491D0F" w:rsidRDefault="00491D0F" w:rsidP="003D3F15">
            <w:pPr>
              <w:jc w:val="both"/>
              <w:rPr>
                <w:rFonts w:ascii="Arial" w:hAnsi="Arial" w:cs="Arial"/>
                <w:b/>
                <w:bCs/>
                <w:color w:val="0070C0"/>
                <w:sz w:val="24"/>
                <w:szCs w:val="24"/>
                <w:lang w:bidi="th-TH"/>
              </w:rPr>
            </w:pPr>
          </w:p>
        </w:tc>
        <w:tc>
          <w:tcPr>
            <w:tcW w:w="2790" w:type="dxa"/>
          </w:tcPr>
          <w:p w:rsidR="00491D0F" w:rsidRDefault="00491D0F" w:rsidP="003D3F15">
            <w:pPr>
              <w:jc w:val="both"/>
              <w:rPr>
                <w:rFonts w:ascii="Arial" w:hAnsi="Arial" w:cs="Arial"/>
                <w:b/>
                <w:bCs/>
                <w:color w:val="0070C0"/>
                <w:sz w:val="24"/>
                <w:szCs w:val="24"/>
                <w:lang w:bidi="th-TH"/>
              </w:rPr>
            </w:pPr>
          </w:p>
        </w:tc>
        <w:tc>
          <w:tcPr>
            <w:tcW w:w="4298" w:type="dxa"/>
          </w:tcPr>
          <w:p w:rsidR="00491D0F" w:rsidRDefault="00491D0F" w:rsidP="003D3F15">
            <w:pPr>
              <w:jc w:val="both"/>
              <w:rPr>
                <w:rFonts w:ascii="Arial" w:hAnsi="Arial" w:cs="Arial"/>
                <w:b/>
                <w:bCs/>
                <w:color w:val="0070C0"/>
                <w:sz w:val="24"/>
                <w:szCs w:val="24"/>
                <w:lang w:bidi="th-TH"/>
              </w:rPr>
            </w:pPr>
          </w:p>
        </w:tc>
      </w:tr>
      <w:tr w:rsidR="00491D0F" w:rsidTr="00491D0F">
        <w:tc>
          <w:tcPr>
            <w:tcW w:w="2177" w:type="dxa"/>
          </w:tcPr>
          <w:p w:rsidR="00491D0F" w:rsidRDefault="00491D0F" w:rsidP="003D3F15">
            <w:pPr>
              <w:jc w:val="both"/>
              <w:rPr>
                <w:rFonts w:ascii="Arial" w:hAnsi="Arial" w:cs="Arial"/>
                <w:b/>
                <w:bCs/>
                <w:color w:val="0070C0"/>
                <w:sz w:val="24"/>
                <w:szCs w:val="24"/>
                <w:lang w:bidi="th-TH"/>
              </w:rPr>
            </w:pPr>
          </w:p>
        </w:tc>
        <w:tc>
          <w:tcPr>
            <w:tcW w:w="2790" w:type="dxa"/>
          </w:tcPr>
          <w:p w:rsidR="00491D0F" w:rsidRDefault="00491D0F" w:rsidP="003D3F15">
            <w:pPr>
              <w:jc w:val="both"/>
              <w:rPr>
                <w:rFonts w:ascii="Arial" w:hAnsi="Arial" w:cs="Arial"/>
                <w:b/>
                <w:bCs/>
                <w:color w:val="0070C0"/>
                <w:sz w:val="24"/>
                <w:szCs w:val="24"/>
                <w:lang w:bidi="th-TH"/>
              </w:rPr>
            </w:pPr>
          </w:p>
        </w:tc>
        <w:tc>
          <w:tcPr>
            <w:tcW w:w="4298" w:type="dxa"/>
          </w:tcPr>
          <w:p w:rsidR="00491D0F" w:rsidRDefault="00491D0F" w:rsidP="003D3F15">
            <w:pPr>
              <w:jc w:val="both"/>
              <w:rPr>
                <w:rFonts w:ascii="Arial" w:hAnsi="Arial" w:cs="Arial"/>
                <w:b/>
                <w:bCs/>
                <w:color w:val="0070C0"/>
                <w:sz w:val="24"/>
                <w:szCs w:val="24"/>
                <w:lang w:bidi="th-TH"/>
              </w:rPr>
            </w:pPr>
          </w:p>
        </w:tc>
      </w:tr>
      <w:tr w:rsidR="00491D0F" w:rsidTr="00491D0F">
        <w:tc>
          <w:tcPr>
            <w:tcW w:w="2177" w:type="dxa"/>
          </w:tcPr>
          <w:p w:rsidR="00491D0F" w:rsidRDefault="00491D0F" w:rsidP="003D3F15">
            <w:pPr>
              <w:jc w:val="both"/>
              <w:rPr>
                <w:rFonts w:ascii="Arial" w:hAnsi="Arial" w:cs="Arial"/>
                <w:b/>
                <w:bCs/>
                <w:color w:val="0070C0"/>
                <w:sz w:val="24"/>
                <w:szCs w:val="24"/>
                <w:lang w:bidi="th-TH"/>
              </w:rPr>
            </w:pPr>
          </w:p>
        </w:tc>
        <w:tc>
          <w:tcPr>
            <w:tcW w:w="2790" w:type="dxa"/>
          </w:tcPr>
          <w:p w:rsidR="00491D0F" w:rsidRDefault="00491D0F" w:rsidP="003D3F15">
            <w:pPr>
              <w:jc w:val="both"/>
              <w:rPr>
                <w:rFonts w:ascii="Arial" w:hAnsi="Arial" w:cs="Arial"/>
                <w:b/>
                <w:bCs/>
                <w:color w:val="0070C0"/>
                <w:sz w:val="24"/>
                <w:szCs w:val="24"/>
                <w:lang w:bidi="th-TH"/>
              </w:rPr>
            </w:pPr>
          </w:p>
        </w:tc>
        <w:tc>
          <w:tcPr>
            <w:tcW w:w="4298" w:type="dxa"/>
          </w:tcPr>
          <w:p w:rsidR="00491D0F" w:rsidRDefault="00491D0F" w:rsidP="003D3F15">
            <w:pPr>
              <w:jc w:val="both"/>
              <w:rPr>
                <w:rFonts w:ascii="Arial" w:hAnsi="Arial" w:cs="Arial"/>
                <w:b/>
                <w:bCs/>
                <w:color w:val="0070C0"/>
                <w:sz w:val="24"/>
                <w:szCs w:val="24"/>
                <w:lang w:bidi="th-TH"/>
              </w:rPr>
            </w:pPr>
          </w:p>
        </w:tc>
      </w:tr>
      <w:tr w:rsidR="00491D0F" w:rsidTr="00491D0F">
        <w:tc>
          <w:tcPr>
            <w:tcW w:w="2177" w:type="dxa"/>
          </w:tcPr>
          <w:p w:rsidR="00491D0F" w:rsidRDefault="00491D0F" w:rsidP="003D3F15">
            <w:pPr>
              <w:jc w:val="both"/>
              <w:rPr>
                <w:rFonts w:ascii="Arial" w:hAnsi="Arial" w:cs="Arial"/>
                <w:b/>
                <w:bCs/>
                <w:color w:val="0070C0"/>
                <w:sz w:val="24"/>
                <w:szCs w:val="24"/>
                <w:lang w:bidi="th-TH"/>
              </w:rPr>
            </w:pPr>
          </w:p>
        </w:tc>
        <w:tc>
          <w:tcPr>
            <w:tcW w:w="2790" w:type="dxa"/>
          </w:tcPr>
          <w:p w:rsidR="00491D0F" w:rsidRDefault="00491D0F" w:rsidP="003D3F15">
            <w:pPr>
              <w:jc w:val="both"/>
              <w:rPr>
                <w:rFonts w:ascii="Arial" w:hAnsi="Arial" w:cs="Arial"/>
                <w:b/>
                <w:bCs/>
                <w:color w:val="0070C0"/>
                <w:sz w:val="24"/>
                <w:szCs w:val="24"/>
                <w:lang w:bidi="th-TH"/>
              </w:rPr>
            </w:pPr>
          </w:p>
        </w:tc>
        <w:tc>
          <w:tcPr>
            <w:tcW w:w="4298" w:type="dxa"/>
          </w:tcPr>
          <w:p w:rsidR="00491D0F" w:rsidRDefault="00491D0F" w:rsidP="003D3F15">
            <w:pPr>
              <w:jc w:val="both"/>
              <w:rPr>
                <w:rFonts w:ascii="Arial" w:hAnsi="Arial" w:cs="Arial"/>
                <w:b/>
                <w:bCs/>
                <w:color w:val="0070C0"/>
                <w:sz w:val="24"/>
                <w:szCs w:val="24"/>
                <w:lang w:bidi="th-TH"/>
              </w:rPr>
            </w:pPr>
          </w:p>
        </w:tc>
      </w:tr>
      <w:tr w:rsidR="00491D0F" w:rsidTr="00491D0F">
        <w:tc>
          <w:tcPr>
            <w:tcW w:w="2177" w:type="dxa"/>
          </w:tcPr>
          <w:p w:rsidR="00491D0F" w:rsidRDefault="00491D0F" w:rsidP="003D3F15">
            <w:pPr>
              <w:jc w:val="both"/>
              <w:rPr>
                <w:rFonts w:ascii="Arial" w:hAnsi="Arial" w:cs="Arial"/>
                <w:b/>
                <w:bCs/>
                <w:color w:val="0070C0"/>
                <w:sz w:val="24"/>
                <w:szCs w:val="24"/>
                <w:lang w:bidi="th-TH"/>
              </w:rPr>
            </w:pPr>
          </w:p>
        </w:tc>
        <w:tc>
          <w:tcPr>
            <w:tcW w:w="2790" w:type="dxa"/>
          </w:tcPr>
          <w:p w:rsidR="00491D0F" w:rsidRDefault="00491D0F" w:rsidP="003D3F15">
            <w:pPr>
              <w:jc w:val="both"/>
              <w:rPr>
                <w:rFonts w:ascii="Arial" w:hAnsi="Arial" w:cs="Arial"/>
                <w:b/>
                <w:bCs/>
                <w:color w:val="0070C0"/>
                <w:sz w:val="24"/>
                <w:szCs w:val="24"/>
                <w:lang w:bidi="th-TH"/>
              </w:rPr>
            </w:pPr>
          </w:p>
        </w:tc>
        <w:tc>
          <w:tcPr>
            <w:tcW w:w="4298" w:type="dxa"/>
          </w:tcPr>
          <w:p w:rsidR="00491D0F" w:rsidRDefault="00491D0F" w:rsidP="003D3F15">
            <w:pPr>
              <w:jc w:val="both"/>
              <w:rPr>
                <w:rFonts w:ascii="Arial" w:hAnsi="Arial" w:cs="Arial"/>
                <w:b/>
                <w:bCs/>
                <w:color w:val="0070C0"/>
                <w:sz w:val="24"/>
                <w:szCs w:val="24"/>
                <w:lang w:bidi="th-TH"/>
              </w:rPr>
            </w:pPr>
          </w:p>
        </w:tc>
      </w:tr>
      <w:tr w:rsidR="00491D0F" w:rsidTr="00491D0F">
        <w:tc>
          <w:tcPr>
            <w:tcW w:w="2177" w:type="dxa"/>
          </w:tcPr>
          <w:p w:rsidR="00491D0F" w:rsidRDefault="00491D0F" w:rsidP="003D3F15">
            <w:pPr>
              <w:jc w:val="both"/>
              <w:rPr>
                <w:rFonts w:ascii="Arial" w:hAnsi="Arial" w:cs="Arial"/>
                <w:b/>
                <w:bCs/>
                <w:color w:val="0070C0"/>
                <w:sz w:val="24"/>
                <w:szCs w:val="24"/>
                <w:lang w:bidi="th-TH"/>
              </w:rPr>
            </w:pPr>
          </w:p>
        </w:tc>
        <w:tc>
          <w:tcPr>
            <w:tcW w:w="2790" w:type="dxa"/>
          </w:tcPr>
          <w:p w:rsidR="00491D0F" w:rsidRDefault="00491D0F" w:rsidP="003D3F15">
            <w:pPr>
              <w:jc w:val="both"/>
              <w:rPr>
                <w:rFonts w:ascii="Arial" w:hAnsi="Arial" w:cs="Arial"/>
                <w:b/>
                <w:bCs/>
                <w:color w:val="0070C0"/>
                <w:sz w:val="24"/>
                <w:szCs w:val="24"/>
                <w:lang w:bidi="th-TH"/>
              </w:rPr>
            </w:pPr>
          </w:p>
        </w:tc>
        <w:tc>
          <w:tcPr>
            <w:tcW w:w="4298" w:type="dxa"/>
          </w:tcPr>
          <w:p w:rsidR="00491D0F" w:rsidRDefault="00491D0F" w:rsidP="003D3F15">
            <w:pPr>
              <w:jc w:val="both"/>
              <w:rPr>
                <w:rFonts w:ascii="Arial" w:hAnsi="Arial" w:cs="Arial"/>
                <w:b/>
                <w:bCs/>
                <w:color w:val="0070C0"/>
                <w:sz w:val="24"/>
                <w:szCs w:val="24"/>
                <w:lang w:bidi="th-TH"/>
              </w:rPr>
            </w:pPr>
          </w:p>
        </w:tc>
      </w:tr>
      <w:tr w:rsidR="00491D0F" w:rsidTr="00491D0F">
        <w:tc>
          <w:tcPr>
            <w:tcW w:w="2177" w:type="dxa"/>
          </w:tcPr>
          <w:p w:rsidR="00491D0F" w:rsidRDefault="00491D0F" w:rsidP="003D3F15">
            <w:pPr>
              <w:jc w:val="both"/>
              <w:rPr>
                <w:rFonts w:ascii="Arial" w:hAnsi="Arial" w:cs="Arial"/>
                <w:b/>
                <w:bCs/>
                <w:color w:val="0070C0"/>
                <w:sz w:val="24"/>
                <w:szCs w:val="24"/>
                <w:lang w:bidi="th-TH"/>
              </w:rPr>
            </w:pPr>
          </w:p>
        </w:tc>
        <w:tc>
          <w:tcPr>
            <w:tcW w:w="2790" w:type="dxa"/>
          </w:tcPr>
          <w:p w:rsidR="00491D0F" w:rsidRDefault="00491D0F" w:rsidP="003D3F15">
            <w:pPr>
              <w:jc w:val="both"/>
              <w:rPr>
                <w:rFonts w:ascii="Arial" w:hAnsi="Arial" w:cs="Arial"/>
                <w:b/>
                <w:bCs/>
                <w:color w:val="0070C0"/>
                <w:sz w:val="24"/>
                <w:szCs w:val="24"/>
                <w:lang w:bidi="th-TH"/>
              </w:rPr>
            </w:pPr>
          </w:p>
        </w:tc>
        <w:tc>
          <w:tcPr>
            <w:tcW w:w="4298" w:type="dxa"/>
          </w:tcPr>
          <w:p w:rsidR="00491D0F" w:rsidRDefault="00491D0F" w:rsidP="003D3F15">
            <w:pPr>
              <w:jc w:val="both"/>
              <w:rPr>
                <w:rFonts w:ascii="Arial" w:hAnsi="Arial" w:cs="Arial"/>
                <w:b/>
                <w:bCs/>
                <w:color w:val="0070C0"/>
                <w:sz w:val="24"/>
                <w:szCs w:val="24"/>
                <w:lang w:bidi="th-TH"/>
              </w:rPr>
            </w:pPr>
          </w:p>
        </w:tc>
      </w:tr>
      <w:tr w:rsidR="001071FA" w:rsidTr="00166839">
        <w:tc>
          <w:tcPr>
            <w:tcW w:w="2177" w:type="dxa"/>
          </w:tcPr>
          <w:p w:rsidR="001071FA" w:rsidRDefault="001071FA" w:rsidP="003D3F15">
            <w:pPr>
              <w:jc w:val="both"/>
              <w:rPr>
                <w:rFonts w:ascii="Arial" w:hAnsi="Arial" w:cs="Arial"/>
                <w:b/>
                <w:bCs/>
                <w:color w:val="0070C0"/>
                <w:sz w:val="24"/>
                <w:szCs w:val="24"/>
                <w:lang w:bidi="th-TH"/>
              </w:rPr>
            </w:pPr>
          </w:p>
        </w:tc>
        <w:tc>
          <w:tcPr>
            <w:tcW w:w="2790" w:type="dxa"/>
          </w:tcPr>
          <w:p w:rsidR="001071FA" w:rsidRDefault="001071FA" w:rsidP="003D3F15">
            <w:pPr>
              <w:jc w:val="both"/>
              <w:rPr>
                <w:rFonts w:ascii="Arial" w:hAnsi="Arial" w:cs="Arial"/>
                <w:b/>
                <w:bCs/>
                <w:color w:val="0070C0"/>
                <w:sz w:val="24"/>
                <w:szCs w:val="24"/>
                <w:lang w:bidi="th-TH"/>
              </w:rPr>
            </w:pPr>
          </w:p>
        </w:tc>
        <w:tc>
          <w:tcPr>
            <w:tcW w:w="4298" w:type="dxa"/>
          </w:tcPr>
          <w:p w:rsidR="001071FA" w:rsidRDefault="001071FA" w:rsidP="003D3F15">
            <w:pPr>
              <w:jc w:val="both"/>
              <w:rPr>
                <w:rFonts w:ascii="Arial" w:hAnsi="Arial" w:cs="Arial"/>
                <w:b/>
                <w:bCs/>
                <w:color w:val="0070C0"/>
                <w:sz w:val="24"/>
                <w:szCs w:val="24"/>
                <w:lang w:bidi="th-TH"/>
              </w:rPr>
            </w:pPr>
          </w:p>
        </w:tc>
      </w:tr>
      <w:tr w:rsidR="001071FA" w:rsidTr="00166839">
        <w:tc>
          <w:tcPr>
            <w:tcW w:w="2177" w:type="dxa"/>
          </w:tcPr>
          <w:p w:rsidR="001071FA" w:rsidRDefault="001071FA" w:rsidP="003D3F15">
            <w:pPr>
              <w:jc w:val="both"/>
              <w:rPr>
                <w:rFonts w:ascii="Arial" w:hAnsi="Arial" w:cs="Arial"/>
                <w:b/>
                <w:bCs/>
                <w:color w:val="0070C0"/>
                <w:sz w:val="24"/>
                <w:szCs w:val="24"/>
                <w:lang w:bidi="th-TH"/>
              </w:rPr>
            </w:pPr>
          </w:p>
        </w:tc>
        <w:tc>
          <w:tcPr>
            <w:tcW w:w="2790" w:type="dxa"/>
          </w:tcPr>
          <w:p w:rsidR="001071FA" w:rsidRDefault="001071FA" w:rsidP="003D3F15">
            <w:pPr>
              <w:jc w:val="both"/>
              <w:rPr>
                <w:rFonts w:ascii="Arial" w:hAnsi="Arial" w:cs="Arial"/>
                <w:b/>
                <w:bCs/>
                <w:color w:val="0070C0"/>
                <w:sz w:val="24"/>
                <w:szCs w:val="24"/>
                <w:lang w:bidi="th-TH"/>
              </w:rPr>
            </w:pPr>
          </w:p>
        </w:tc>
        <w:tc>
          <w:tcPr>
            <w:tcW w:w="4298" w:type="dxa"/>
          </w:tcPr>
          <w:p w:rsidR="001071FA" w:rsidRDefault="001071FA" w:rsidP="003D3F15">
            <w:pPr>
              <w:jc w:val="both"/>
              <w:rPr>
                <w:rFonts w:ascii="Arial" w:hAnsi="Arial" w:cs="Arial"/>
                <w:b/>
                <w:bCs/>
                <w:color w:val="0070C0"/>
                <w:sz w:val="24"/>
                <w:szCs w:val="24"/>
                <w:lang w:bidi="th-TH"/>
              </w:rPr>
            </w:pPr>
          </w:p>
        </w:tc>
      </w:tr>
      <w:tr w:rsidR="001071FA" w:rsidTr="00166839">
        <w:tc>
          <w:tcPr>
            <w:tcW w:w="2177" w:type="dxa"/>
          </w:tcPr>
          <w:p w:rsidR="001071FA" w:rsidRDefault="001071FA" w:rsidP="003D3F15">
            <w:pPr>
              <w:jc w:val="both"/>
              <w:rPr>
                <w:rFonts w:ascii="Arial" w:hAnsi="Arial" w:cs="Arial"/>
                <w:b/>
                <w:bCs/>
                <w:color w:val="0070C0"/>
                <w:sz w:val="24"/>
                <w:szCs w:val="24"/>
                <w:lang w:bidi="th-TH"/>
              </w:rPr>
            </w:pPr>
          </w:p>
        </w:tc>
        <w:tc>
          <w:tcPr>
            <w:tcW w:w="2790" w:type="dxa"/>
          </w:tcPr>
          <w:p w:rsidR="001071FA" w:rsidRDefault="001071FA" w:rsidP="003D3F15">
            <w:pPr>
              <w:jc w:val="both"/>
              <w:rPr>
                <w:rFonts w:ascii="Arial" w:hAnsi="Arial" w:cs="Arial"/>
                <w:b/>
                <w:bCs/>
                <w:color w:val="0070C0"/>
                <w:sz w:val="24"/>
                <w:szCs w:val="24"/>
                <w:lang w:bidi="th-TH"/>
              </w:rPr>
            </w:pPr>
          </w:p>
        </w:tc>
        <w:tc>
          <w:tcPr>
            <w:tcW w:w="4298" w:type="dxa"/>
          </w:tcPr>
          <w:p w:rsidR="001071FA" w:rsidRDefault="001071FA" w:rsidP="003D3F15">
            <w:pPr>
              <w:jc w:val="both"/>
              <w:rPr>
                <w:rFonts w:ascii="Arial" w:hAnsi="Arial" w:cs="Arial"/>
                <w:b/>
                <w:bCs/>
                <w:color w:val="0070C0"/>
                <w:sz w:val="24"/>
                <w:szCs w:val="24"/>
                <w:lang w:bidi="th-TH"/>
              </w:rPr>
            </w:pPr>
          </w:p>
        </w:tc>
      </w:tr>
      <w:tr w:rsidR="001071FA" w:rsidTr="00166839">
        <w:tc>
          <w:tcPr>
            <w:tcW w:w="2177" w:type="dxa"/>
          </w:tcPr>
          <w:p w:rsidR="001071FA" w:rsidRDefault="001071FA" w:rsidP="003D3F15">
            <w:pPr>
              <w:jc w:val="both"/>
              <w:rPr>
                <w:rFonts w:ascii="Arial" w:hAnsi="Arial" w:cs="Arial"/>
                <w:b/>
                <w:bCs/>
                <w:color w:val="0070C0"/>
                <w:sz w:val="24"/>
                <w:szCs w:val="24"/>
                <w:lang w:bidi="th-TH"/>
              </w:rPr>
            </w:pPr>
          </w:p>
        </w:tc>
        <w:tc>
          <w:tcPr>
            <w:tcW w:w="2790" w:type="dxa"/>
          </w:tcPr>
          <w:p w:rsidR="001071FA" w:rsidRDefault="001071FA" w:rsidP="003D3F15">
            <w:pPr>
              <w:jc w:val="both"/>
              <w:rPr>
                <w:rFonts w:ascii="Arial" w:hAnsi="Arial" w:cs="Arial"/>
                <w:b/>
                <w:bCs/>
                <w:color w:val="0070C0"/>
                <w:sz w:val="24"/>
                <w:szCs w:val="24"/>
                <w:lang w:bidi="th-TH"/>
              </w:rPr>
            </w:pPr>
          </w:p>
        </w:tc>
        <w:tc>
          <w:tcPr>
            <w:tcW w:w="4298" w:type="dxa"/>
          </w:tcPr>
          <w:p w:rsidR="001071FA" w:rsidRDefault="001071FA" w:rsidP="003D3F15">
            <w:pPr>
              <w:jc w:val="both"/>
              <w:rPr>
                <w:rFonts w:ascii="Arial" w:hAnsi="Arial" w:cs="Arial"/>
                <w:b/>
                <w:bCs/>
                <w:color w:val="0070C0"/>
                <w:sz w:val="24"/>
                <w:szCs w:val="24"/>
                <w:lang w:bidi="th-TH"/>
              </w:rPr>
            </w:pPr>
          </w:p>
        </w:tc>
      </w:tr>
      <w:tr w:rsidR="001071FA" w:rsidTr="00166839">
        <w:tc>
          <w:tcPr>
            <w:tcW w:w="2177" w:type="dxa"/>
          </w:tcPr>
          <w:p w:rsidR="001071FA" w:rsidRDefault="001071FA" w:rsidP="003D3F15">
            <w:pPr>
              <w:jc w:val="both"/>
              <w:rPr>
                <w:rFonts w:ascii="Arial" w:hAnsi="Arial" w:cs="Arial"/>
                <w:b/>
                <w:bCs/>
                <w:color w:val="0070C0"/>
                <w:sz w:val="24"/>
                <w:szCs w:val="24"/>
                <w:lang w:bidi="th-TH"/>
              </w:rPr>
            </w:pPr>
          </w:p>
        </w:tc>
        <w:tc>
          <w:tcPr>
            <w:tcW w:w="2790" w:type="dxa"/>
          </w:tcPr>
          <w:p w:rsidR="001071FA" w:rsidRDefault="001071FA" w:rsidP="003D3F15">
            <w:pPr>
              <w:jc w:val="both"/>
              <w:rPr>
                <w:rFonts w:ascii="Arial" w:hAnsi="Arial" w:cs="Arial"/>
                <w:b/>
                <w:bCs/>
                <w:color w:val="0070C0"/>
                <w:sz w:val="24"/>
                <w:szCs w:val="24"/>
                <w:lang w:bidi="th-TH"/>
              </w:rPr>
            </w:pPr>
          </w:p>
        </w:tc>
        <w:tc>
          <w:tcPr>
            <w:tcW w:w="4298" w:type="dxa"/>
          </w:tcPr>
          <w:p w:rsidR="001071FA" w:rsidRDefault="001071FA" w:rsidP="003D3F15">
            <w:pPr>
              <w:jc w:val="both"/>
              <w:rPr>
                <w:rFonts w:ascii="Arial" w:hAnsi="Arial" w:cs="Arial"/>
                <w:b/>
                <w:bCs/>
                <w:color w:val="0070C0"/>
                <w:sz w:val="24"/>
                <w:szCs w:val="24"/>
                <w:lang w:bidi="th-TH"/>
              </w:rPr>
            </w:pPr>
          </w:p>
        </w:tc>
      </w:tr>
      <w:tr w:rsidR="001071FA" w:rsidTr="00166839">
        <w:tc>
          <w:tcPr>
            <w:tcW w:w="2177" w:type="dxa"/>
          </w:tcPr>
          <w:p w:rsidR="001071FA" w:rsidRDefault="001071FA" w:rsidP="003D3F15">
            <w:pPr>
              <w:jc w:val="both"/>
              <w:rPr>
                <w:rFonts w:ascii="Arial" w:hAnsi="Arial" w:cs="Arial"/>
                <w:b/>
                <w:bCs/>
                <w:color w:val="0070C0"/>
                <w:sz w:val="24"/>
                <w:szCs w:val="24"/>
                <w:lang w:bidi="th-TH"/>
              </w:rPr>
            </w:pPr>
          </w:p>
        </w:tc>
        <w:tc>
          <w:tcPr>
            <w:tcW w:w="2790" w:type="dxa"/>
          </w:tcPr>
          <w:p w:rsidR="001071FA" w:rsidRDefault="001071FA" w:rsidP="003D3F15">
            <w:pPr>
              <w:jc w:val="both"/>
              <w:rPr>
                <w:rFonts w:ascii="Arial" w:hAnsi="Arial" w:cs="Arial"/>
                <w:b/>
                <w:bCs/>
                <w:color w:val="0070C0"/>
                <w:sz w:val="24"/>
                <w:szCs w:val="24"/>
                <w:lang w:bidi="th-TH"/>
              </w:rPr>
            </w:pPr>
          </w:p>
        </w:tc>
        <w:tc>
          <w:tcPr>
            <w:tcW w:w="4298" w:type="dxa"/>
          </w:tcPr>
          <w:p w:rsidR="001071FA" w:rsidRDefault="001071FA" w:rsidP="003D3F15">
            <w:pPr>
              <w:jc w:val="both"/>
              <w:rPr>
                <w:rFonts w:ascii="Arial" w:hAnsi="Arial" w:cs="Arial"/>
                <w:b/>
                <w:bCs/>
                <w:color w:val="0070C0"/>
                <w:sz w:val="24"/>
                <w:szCs w:val="24"/>
                <w:lang w:bidi="th-TH"/>
              </w:rPr>
            </w:pPr>
          </w:p>
        </w:tc>
      </w:tr>
      <w:tr w:rsidR="001071FA" w:rsidTr="00166839">
        <w:tc>
          <w:tcPr>
            <w:tcW w:w="2177" w:type="dxa"/>
          </w:tcPr>
          <w:p w:rsidR="001071FA" w:rsidRDefault="001071FA" w:rsidP="003D3F15">
            <w:pPr>
              <w:jc w:val="both"/>
              <w:rPr>
                <w:rFonts w:ascii="Arial" w:hAnsi="Arial" w:cs="Arial"/>
                <w:b/>
                <w:bCs/>
                <w:color w:val="0070C0"/>
                <w:sz w:val="24"/>
                <w:szCs w:val="24"/>
                <w:lang w:bidi="th-TH"/>
              </w:rPr>
            </w:pPr>
          </w:p>
        </w:tc>
        <w:tc>
          <w:tcPr>
            <w:tcW w:w="2790" w:type="dxa"/>
          </w:tcPr>
          <w:p w:rsidR="001071FA" w:rsidRDefault="001071FA" w:rsidP="003D3F15">
            <w:pPr>
              <w:jc w:val="both"/>
              <w:rPr>
                <w:rFonts w:ascii="Arial" w:hAnsi="Arial" w:cs="Arial"/>
                <w:b/>
                <w:bCs/>
                <w:color w:val="0070C0"/>
                <w:sz w:val="24"/>
                <w:szCs w:val="24"/>
                <w:lang w:bidi="th-TH"/>
              </w:rPr>
            </w:pPr>
          </w:p>
        </w:tc>
        <w:tc>
          <w:tcPr>
            <w:tcW w:w="4298" w:type="dxa"/>
          </w:tcPr>
          <w:p w:rsidR="001071FA" w:rsidRDefault="001071FA" w:rsidP="003D3F15">
            <w:pPr>
              <w:jc w:val="both"/>
              <w:rPr>
                <w:rFonts w:ascii="Arial" w:hAnsi="Arial" w:cs="Arial"/>
                <w:b/>
                <w:bCs/>
                <w:color w:val="0070C0"/>
                <w:sz w:val="24"/>
                <w:szCs w:val="24"/>
                <w:lang w:bidi="th-TH"/>
              </w:rPr>
            </w:pPr>
          </w:p>
        </w:tc>
      </w:tr>
    </w:tbl>
    <w:p w:rsidR="00984E17" w:rsidRDefault="00984E17" w:rsidP="003D3F15">
      <w:pPr>
        <w:jc w:val="both"/>
        <w:rPr>
          <w:rFonts w:ascii="Arial" w:hAnsi="Arial" w:cs="Arial"/>
          <w:b/>
          <w:bCs/>
          <w:color w:val="0070C0"/>
          <w:sz w:val="24"/>
          <w:szCs w:val="24"/>
          <w:lang w:bidi="th-TH"/>
        </w:rPr>
      </w:pPr>
      <w:r>
        <w:rPr>
          <w:rFonts w:ascii="Arial" w:hAnsi="Arial" w:cs="Arial"/>
          <w:b/>
          <w:bCs/>
          <w:color w:val="0070C0"/>
          <w:sz w:val="24"/>
          <w:szCs w:val="24"/>
          <w:lang w:bidi="th-TH"/>
        </w:rPr>
        <w:br w:type="page"/>
      </w:r>
    </w:p>
    <w:p w:rsidR="00984E17" w:rsidRPr="00005AE0" w:rsidRDefault="00984E17" w:rsidP="003D3F15">
      <w:pPr>
        <w:jc w:val="both"/>
        <w:rPr>
          <w:rFonts w:ascii="Arial" w:hAnsi="Arial" w:cs="Arial"/>
          <w:b/>
          <w:bCs/>
          <w:sz w:val="24"/>
          <w:szCs w:val="24"/>
          <w:lang w:bidi="th-TH"/>
        </w:rPr>
      </w:pPr>
      <w:r w:rsidRPr="00005AE0">
        <w:rPr>
          <w:rFonts w:ascii="Arial" w:hAnsi="Arial" w:cs="Arial"/>
          <w:b/>
          <w:bCs/>
          <w:sz w:val="24"/>
          <w:szCs w:val="24"/>
          <w:lang w:bidi="th-TH"/>
        </w:rPr>
        <w:lastRenderedPageBreak/>
        <w:t>SUPPORTING OPERATIONAL DOCUMENTS</w:t>
      </w:r>
    </w:p>
    <w:p w:rsidR="009C1529" w:rsidRDefault="009C1529" w:rsidP="003D3F15">
      <w:pPr>
        <w:jc w:val="both"/>
        <w:rPr>
          <w:rFonts w:ascii="Arial" w:hAnsi="Arial" w:cs="Browallia New"/>
          <w:color w:val="0070C0"/>
          <w:sz w:val="24"/>
          <w:szCs w:val="24"/>
          <w:lang w:bidi="th-TH"/>
        </w:rPr>
      </w:pPr>
      <w:r w:rsidRPr="00363288">
        <w:rPr>
          <w:rFonts w:ascii="Arial" w:hAnsi="Arial" w:cs="Browallia New"/>
          <w:color w:val="0070C0"/>
          <w:sz w:val="24"/>
          <w:szCs w:val="24"/>
          <w:lang w:bidi="th-TH"/>
        </w:rPr>
        <w:t xml:space="preserve">The Aerodrome Manual may consist of more than one document. If this applies, then list these documents </w:t>
      </w:r>
      <w:r w:rsidR="00077D58">
        <w:rPr>
          <w:rFonts w:ascii="Arial" w:hAnsi="Arial" w:cs="Browallia New"/>
          <w:color w:val="0070C0"/>
          <w:sz w:val="24"/>
          <w:szCs w:val="24"/>
          <w:lang w:bidi="th-TH"/>
        </w:rPr>
        <w:t>in this section</w:t>
      </w:r>
      <w:r w:rsidRPr="00363288">
        <w:rPr>
          <w:rFonts w:ascii="Arial" w:hAnsi="Arial" w:cs="Browallia New"/>
          <w:color w:val="0070C0"/>
          <w:sz w:val="24"/>
          <w:szCs w:val="24"/>
          <w:lang w:bidi="th-TH"/>
        </w:rPr>
        <w:t>.</w:t>
      </w:r>
    </w:p>
    <w:p w:rsidR="00363288" w:rsidRPr="00363288" w:rsidRDefault="00363288" w:rsidP="003D3F15">
      <w:pPr>
        <w:jc w:val="both"/>
        <w:rPr>
          <w:rFonts w:ascii="Arial" w:hAnsi="Arial" w:cs="Browallia New"/>
          <w:color w:val="00B050"/>
          <w:sz w:val="24"/>
          <w:szCs w:val="24"/>
          <w:lang w:bidi="th-TH"/>
        </w:rPr>
      </w:pPr>
      <w:r w:rsidRPr="00363288">
        <w:rPr>
          <w:rFonts w:ascii="Arial" w:hAnsi="Arial" w:cs="Browallia New"/>
          <w:color w:val="00B050"/>
          <w:sz w:val="24"/>
          <w:szCs w:val="24"/>
          <w:lang w:bidi="th-TH"/>
        </w:rPr>
        <w:t>Example:</w:t>
      </w:r>
    </w:p>
    <w:p w:rsidR="00C6571D" w:rsidRPr="00363288" w:rsidRDefault="00C6571D" w:rsidP="003D3F15">
      <w:pPr>
        <w:jc w:val="both"/>
        <w:rPr>
          <w:rFonts w:ascii="Arial" w:hAnsi="Arial" w:cs="Browallia New"/>
          <w:color w:val="00B050"/>
          <w:sz w:val="24"/>
          <w:szCs w:val="24"/>
          <w:lang w:bidi="th-TH"/>
        </w:rPr>
      </w:pPr>
      <w:r w:rsidRPr="00363288">
        <w:rPr>
          <w:rFonts w:ascii="Arial" w:hAnsi="Arial" w:cs="Browallia New"/>
          <w:color w:val="00B050"/>
          <w:sz w:val="24"/>
          <w:szCs w:val="24"/>
          <w:lang w:bidi="th-TH"/>
        </w:rPr>
        <w:t>Supporting Documents</w:t>
      </w:r>
    </w:p>
    <w:p w:rsidR="00C6571D" w:rsidRPr="00363288" w:rsidRDefault="00C6571D" w:rsidP="003D3F15">
      <w:pPr>
        <w:pStyle w:val="ListParagraph"/>
        <w:numPr>
          <w:ilvl w:val="0"/>
          <w:numId w:val="9"/>
        </w:numPr>
        <w:jc w:val="both"/>
        <w:rPr>
          <w:rFonts w:ascii="Arial" w:hAnsi="Arial" w:cs="Browallia New"/>
          <w:color w:val="00B050"/>
          <w:sz w:val="24"/>
          <w:szCs w:val="24"/>
          <w:lang w:bidi="th-TH"/>
        </w:rPr>
      </w:pPr>
      <w:r w:rsidRPr="00363288">
        <w:rPr>
          <w:rFonts w:ascii="Arial" w:hAnsi="Arial" w:cs="Browallia New"/>
          <w:color w:val="00B050"/>
          <w:sz w:val="24"/>
          <w:szCs w:val="24"/>
          <w:lang w:bidi="th-TH"/>
        </w:rPr>
        <w:t>Airport Emergency Plan</w:t>
      </w:r>
    </w:p>
    <w:p w:rsidR="00C6571D" w:rsidRPr="00363288" w:rsidRDefault="00C6571D" w:rsidP="003D3F15">
      <w:pPr>
        <w:pStyle w:val="ListParagraph"/>
        <w:numPr>
          <w:ilvl w:val="0"/>
          <w:numId w:val="9"/>
        </w:numPr>
        <w:jc w:val="both"/>
        <w:rPr>
          <w:rFonts w:ascii="Arial" w:hAnsi="Arial" w:cs="Browallia New"/>
          <w:color w:val="00B050"/>
          <w:sz w:val="24"/>
          <w:szCs w:val="24"/>
          <w:lang w:bidi="th-TH"/>
        </w:rPr>
      </w:pPr>
      <w:r w:rsidRPr="00363288">
        <w:rPr>
          <w:rFonts w:ascii="Arial" w:hAnsi="Arial" w:cs="Browallia New"/>
          <w:color w:val="00B050"/>
          <w:sz w:val="24"/>
          <w:szCs w:val="24"/>
          <w:lang w:bidi="th-TH"/>
        </w:rPr>
        <w:t>Airport Safety Management Manual</w:t>
      </w:r>
    </w:p>
    <w:p w:rsidR="00C6571D" w:rsidRPr="00363288" w:rsidRDefault="00C6571D" w:rsidP="003D3F15">
      <w:pPr>
        <w:pStyle w:val="ListParagraph"/>
        <w:numPr>
          <w:ilvl w:val="0"/>
          <w:numId w:val="9"/>
        </w:numPr>
        <w:jc w:val="both"/>
        <w:rPr>
          <w:rFonts w:ascii="Arial" w:hAnsi="Arial" w:cs="Browallia New"/>
          <w:color w:val="00B050"/>
          <w:sz w:val="24"/>
          <w:szCs w:val="24"/>
          <w:lang w:bidi="th-TH"/>
        </w:rPr>
      </w:pPr>
      <w:r w:rsidRPr="00363288">
        <w:rPr>
          <w:rFonts w:ascii="Arial" w:hAnsi="Arial" w:cs="Browallia New"/>
          <w:color w:val="00B050"/>
          <w:sz w:val="24"/>
          <w:szCs w:val="24"/>
          <w:lang w:bidi="th-TH"/>
        </w:rPr>
        <w:t>Airport Security Program</w:t>
      </w:r>
      <w:r w:rsidR="00960DD8">
        <w:rPr>
          <w:rFonts w:ascii="Arial" w:hAnsi="Arial" w:cs="Browallia New"/>
          <w:color w:val="00B050"/>
          <w:sz w:val="24"/>
          <w:szCs w:val="24"/>
          <w:lang w:bidi="th-TH"/>
        </w:rPr>
        <w:t>me</w:t>
      </w:r>
    </w:p>
    <w:p w:rsidR="00226923" w:rsidRPr="00363288" w:rsidRDefault="00226923" w:rsidP="003D3F15">
      <w:pPr>
        <w:pStyle w:val="ListParagraph"/>
        <w:numPr>
          <w:ilvl w:val="0"/>
          <w:numId w:val="9"/>
        </w:numPr>
        <w:jc w:val="both"/>
        <w:rPr>
          <w:rFonts w:ascii="Arial" w:hAnsi="Arial" w:cs="Browallia New"/>
          <w:color w:val="00B050"/>
          <w:sz w:val="24"/>
          <w:szCs w:val="24"/>
          <w:lang w:bidi="th-TH"/>
        </w:rPr>
      </w:pPr>
      <w:r w:rsidRPr="00363288">
        <w:rPr>
          <w:rFonts w:ascii="Arial" w:hAnsi="Arial" w:cs="Browallia New"/>
          <w:color w:val="00B050"/>
          <w:sz w:val="24"/>
          <w:szCs w:val="24"/>
          <w:lang w:bidi="th-TH"/>
        </w:rPr>
        <w:t>Airport Safety Self-Inspection</w:t>
      </w:r>
    </w:p>
    <w:p w:rsidR="00226923" w:rsidRPr="00363288" w:rsidRDefault="00226923" w:rsidP="003D3F15">
      <w:pPr>
        <w:pStyle w:val="ListParagraph"/>
        <w:numPr>
          <w:ilvl w:val="0"/>
          <w:numId w:val="9"/>
        </w:numPr>
        <w:jc w:val="both"/>
        <w:rPr>
          <w:rFonts w:ascii="Arial" w:hAnsi="Arial" w:cs="Browallia New"/>
          <w:color w:val="00B050"/>
          <w:sz w:val="24"/>
          <w:szCs w:val="24"/>
          <w:lang w:bidi="th-TH"/>
        </w:rPr>
      </w:pPr>
      <w:r w:rsidRPr="00363288">
        <w:rPr>
          <w:rFonts w:ascii="Arial" w:hAnsi="Arial" w:cs="Browallia New"/>
          <w:color w:val="00B050"/>
          <w:sz w:val="24"/>
          <w:szCs w:val="24"/>
          <w:lang w:bidi="th-TH"/>
        </w:rPr>
        <w:t>Airside Vehicle Handbook</w:t>
      </w:r>
    </w:p>
    <w:p w:rsidR="00AA3D6F" w:rsidRDefault="001071FA" w:rsidP="003D3F15">
      <w:pPr>
        <w:pStyle w:val="ListParagraph"/>
        <w:numPr>
          <w:ilvl w:val="0"/>
          <w:numId w:val="9"/>
        </w:numPr>
        <w:jc w:val="both"/>
        <w:rPr>
          <w:rFonts w:ascii="Arial" w:hAnsi="Arial" w:cs="Browallia New"/>
          <w:color w:val="00B050"/>
          <w:sz w:val="24"/>
          <w:szCs w:val="24"/>
          <w:lang w:bidi="th-TH"/>
        </w:rPr>
      </w:pPr>
      <w:r>
        <w:rPr>
          <w:rFonts w:ascii="Arial" w:hAnsi="Arial" w:cs="Browallia New"/>
          <w:color w:val="00B050"/>
          <w:sz w:val="24"/>
          <w:szCs w:val="24"/>
          <w:lang w:bidi="th-TH"/>
        </w:rPr>
        <w:t>D</w:t>
      </w:r>
      <w:r w:rsidR="003A2F51" w:rsidRPr="003A2F51">
        <w:rPr>
          <w:rFonts w:ascii="Arial" w:hAnsi="Arial" w:cs="Browallia New"/>
          <w:color w:val="00B050"/>
          <w:sz w:val="24"/>
          <w:szCs w:val="24"/>
          <w:lang w:bidi="th-TH"/>
        </w:rPr>
        <w:t xml:space="preserve">isabled </w:t>
      </w:r>
      <w:r>
        <w:rPr>
          <w:rFonts w:ascii="Arial" w:hAnsi="Arial" w:cs="Browallia New"/>
          <w:color w:val="00B050"/>
          <w:sz w:val="24"/>
          <w:szCs w:val="24"/>
          <w:lang w:bidi="th-TH"/>
        </w:rPr>
        <w:t>A</w:t>
      </w:r>
      <w:r w:rsidR="003A2F51" w:rsidRPr="003A2F51">
        <w:rPr>
          <w:rFonts w:ascii="Arial" w:hAnsi="Arial" w:cs="Browallia New"/>
          <w:color w:val="00B050"/>
          <w:sz w:val="24"/>
          <w:szCs w:val="24"/>
          <w:lang w:bidi="th-TH"/>
        </w:rPr>
        <w:t xml:space="preserve">ircraft </w:t>
      </w:r>
      <w:r>
        <w:rPr>
          <w:rFonts w:ascii="Arial" w:hAnsi="Arial" w:cs="Browallia New"/>
          <w:color w:val="00B050"/>
          <w:sz w:val="24"/>
          <w:szCs w:val="24"/>
          <w:lang w:bidi="th-TH"/>
        </w:rPr>
        <w:t>R</w:t>
      </w:r>
      <w:r w:rsidR="003A2F51" w:rsidRPr="003A2F51">
        <w:rPr>
          <w:rFonts w:ascii="Arial" w:hAnsi="Arial" w:cs="Browallia New"/>
          <w:color w:val="00B050"/>
          <w:sz w:val="24"/>
          <w:szCs w:val="24"/>
          <w:lang w:bidi="th-TH"/>
        </w:rPr>
        <w:t xml:space="preserve">emoval </w:t>
      </w:r>
      <w:r>
        <w:rPr>
          <w:rFonts w:ascii="Arial" w:hAnsi="Arial" w:cs="Browallia New"/>
          <w:color w:val="00B050"/>
          <w:sz w:val="24"/>
          <w:szCs w:val="24"/>
          <w:lang w:bidi="th-TH"/>
        </w:rPr>
        <w:t>P</w:t>
      </w:r>
      <w:r w:rsidR="003A2F51" w:rsidRPr="003A2F51">
        <w:rPr>
          <w:rFonts w:ascii="Arial" w:hAnsi="Arial" w:cs="Browallia New"/>
          <w:color w:val="00B050"/>
          <w:sz w:val="24"/>
          <w:szCs w:val="24"/>
          <w:lang w:bidi="th-TH"/>
        </w:rPr>
        <w:t>lan</w:t>
      </w: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3A2F51" w:rsidRDefault="003A2F51" w:rsidP="003D3F15">
      <w:pPr>
        <w:jc w:val="both"/>
        <w:rPr>
          <w:rFonts w:ascii="Arial" w:hAnsi="Arial" w:cs="Browallia New"/>
          <w:color w:val="00B050"/>
          <w:sz w:val="24"/>
          <w:szCs w:val="24"/>
          <w:lang w:bidi="th-TH"/>
        </w:rPr>
      </w:pPr>
    </w:p>
    <w:p w:rsidR="000231D8" w:rsidRDefault="003A2F51" w:rsidP="003D3F15">
      <w:pPr>
        <w:jc w:val="both"/>
        <w:rPr>
          <w:rFonts w:ascii="Arial" w:hAnsi="Arial" w:cs="Arial"/>
          <w:b/>
          <w:sz w:val="24"/>
          <w:szCs w:val="24"/>
        </w:rPr>
      </w:pPr>
      <w:r w:rsidRPr="003A2F51">
        <w:rPr>
          <w:rFonts w:ascii="Arial" w:hAnsi="Arial" w:cs="Arial"/>
          <w:b/>
          <w:sz w:val="24"/>
          <w:szCs w:val="24"/>
        </w:rPr>
        <w:lastRenderedPageBreak/>
        <w:t xml:space="preserve">ABBREVIATIONS AND SYMBOLS </w:t>
      </w:r>
    </w:p>
    <w:p w:rsidR="000231D8" w:rsidRDefault="000231D8" w:rsidP="003D3F15">
      <w:pPr>
        <w:jc w:val="both"/>
        <w:rPr>
          <w:rFonts w:ascii="Arial" w:hAnsi="Arial" w:cs="Arial"/>
          <w:color w:val="00B050"/>
          <w:sz w:val="24"/>
          <w:szCs w:val="24"/>
        </w:rPr>
      </w:pPr>
      <w:r>
        <w:rPr>
          <w:rFonts w:ascii="Arial" w:hAnsi="Arial" w:cs="Arial"/>
          <w:color w:val="00B050"/>
          <w:sz w:val="24"/>
          <w:szCs w:val="24"/>
        </w:rPr>
        <w:t>Example:</w:t>
      </w:r>
      <w:r w:rsidR="00612A87">
        <w:rPr>
          <w:rFonts w:ascii="Arial" w:hAnsi="Arial" w:cs="Arial"/>
          <w:color w:val="00B050"/>
          <w:sz w:val="24"/>
          <w:szCs w:val="24"/>
        </w:rPr>
        <w:t xml:space="preserve"> (Add as many as possible)</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AAE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Above aerodrome elevation</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AAS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Airport Advisory Service</w:t>
      </w:r>
    </w:p>
    <w:p w:rsidR="000231D8" w:rsidRPr="000231D8" w:rsidRDefault="00960DD8" w:rsidP="00612A87">
      <w:pPr>
        <w:spacing w:after="0"/>
        <w:jc w:val="both"/>
        <w:rPr>
          <w:rFonts w:ascii="Arial" w:hAnsi="Arial" w:cs="Arial"/>
          <w:color w:val="00B050"/>
          <w:sz w:val="24"/>
          <w:szCs w:val="24"/>
        </w:rPr>
      </w:pPr>
      <w:r>
        <w:rPr>
          <w:rFonts w:ascii="Arial" w:hAnsi="Arial" w:cs="Arial"/>
          <w:color w:val="00B050"/>
          <w:sz w:val="24"/>
          <w:szCs w:val="24"/>
        </w:rPr>
        <w:t>ACN</w:t>
      </w:r>
      <w:r w:rsidR="000231D8">
        <w:rPr>
          <w:rFonts w:ascii="Arial" w:hAnsi="Arial" w:cs="Arial"/>
          <w:color w:val="00B050"/>
          <w:sz w:val="24"/>
          <w:szCs w:val="24"/>
        </w:rPr>
        <w:tab/>
      </w:r>
      <w:r w:rsidR="000231D8">
        <w:rPr>
          <w:rFonts w:ascii="Arial" w:hAnsi="Arial" w:cs="Arial"/>
          <w:color w:val="00B050"/>
          <w:sz w:val="24"/>
          <w:szCs w:val="24"/>
        </w:rPr>
        <w:tab/>
      </w:r>
      <w:r w:rsidR="003A2F51" w:rsidRPr="003A2F51">
        <w:rPr>
          <w:rFonts w:ascii="Arial" w:hAnsi="Arial" w:cs="Arial"/>
          <w:color w:val="00B050"/>
          <w:sz w:val="24"/>
          <w:szCs w:val="24"/>
        </w:rPr>
        <w:t>Aircraft classification number</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AIS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Aeronautical Information Services</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ALR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Aircraft loading rating</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APAPI </w:t>
      </w:r>
      <w:r w:rsidR="000231D8">
        <w:rPr>
          <w:rFonts w:ascii="Arial" w:hAnsi="Arial" w:cs="Arial"/>
          <w:color w:val="00B050"/>
          <w:sz w:val="24"/>
          <w:szCs w:val="24"/>
        </w:rPr>
        <w:tab/>
      </w:r>
      <w:r w:rsidRPr="003A2F51">
        <w:rPr>
          <w:rFonts w:ascii="Arial" w:hAnsi="Arial" w:cs="Arial"/>
          <w:color w:val="00B050"/>
          <w:sz w:val="24"/>
          <w:szCs w:val="24"/>
        </w:rPr>
        <w:t>Abbreviated precision approach path indicator</w:t>
      </w:r>
    </w:p>
    <w:p w:rsidR="000231D8" w:rsidRPr="000231D8" w:rsidRDefault="000231D8" w:rsidP="00612A87">
      <w:pPr>
        <w:spacing w:after="0"/>
        <w:jc w:val="both"/>
        <w:rPr>
          <w:rFonts w:ascii="Arial" w:hAnsi="Arial" w:cs="Arial"/>
          <w:color w:val="00B050"/>
          <w:sz w:val="24"/>
          <w:szCs w:val="24"/>
        </w:rPr>
      </w:pPr>
      <w:proofErr w:type="spellStart"/>
      <w:r w:rsidRPr="000231D8">
        <w:rPr>
          <w:rFonts w:ascii="Arial" w:hAnsi="Arial" w:cs="Arial"/>
          <w:color w:val="00B050"/>
          <w:sz w:val="24"/>
          <w:szCs w:val="24"/>
        </w:rPr>
        <w:t>A</w:t>
      </w:r>
      <w:r w:rsidR="003A2F51" w:rsidRPr="003A2F51">
        <w:rPr>
          <w:rFonts w:ascii="Arial" w:hAnsi="Arial" w:cs="Arial"/>
          <w:color w:val="00B050"/>
          <w:sz w:val="24"/>
          <w:szCs w:val="24"/>
        </w:rPr>
        <w:t>prx</w:t>
      </w:r>
      <w:proofErr w:type="spellEnd"/>
      <w:r>
        <w:rPr>
          <w:rFonts w:ascii="Arial" w:hAnsi="Arial" w:cs="Arial"/>
          <w:color w:val="00B050"/>
          <w:sz w:val="24"/>
          <w:szCs w:val="24"/>
        </w:rPr>
        <w:t>.</w:t>
      </w:r>
      <w:r>
        <w:rPr>
          <w:rFonts w:ascii="Arial" w:hAnsi="Arial" w:cs="Arial"/>
          <w:color w:val="00B050"/>
          <w:sz w:val="24"/>
          <w:szCs w:val="24"/>
        </w:rPr>
        <w:tab/>
      </w:r>
      <w:r>
        <w:rPr>
          <w:rFonts w:ascii="Arial" w:hAnsi="Arial" w:cs="Arial"/>
          <w:color w:val="00B050"/>
          <w:sz w:val="24"/>
          <w:szCs w:val="24"/>
        </w:rPr>
        <w:tab/>
      </w:r>
      <w:r w:rsidR="003A2F51" w:rsidRPr="003A2F51">
        <w:rPr>
          <w:rFonts w:ascii="Arial" w:hAnsi="Arial" w:cs="Arial"/>
          <w:color w:val="00B050"/>
          <w:sz w:val="24"/>
          <w:szCs w:val="24"/>
        </w:rPr>
        <w:t>Approximately</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ARP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Aerodrome reference point</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ASDA </w:t>
      </w:r>
      <w:r w:rsidR="000231D8">
        <w:rPr>
          <w:rFonts w:ascii="Arial" w:hAnsi="Arial" w:cs="Arial"/>
          <w:color w:val="00B050"/>
          <w:sz w:val="24"/>
          <w:szCs w:val="24"/>
        </w:rPr>
        <w:tab/>
      </w:r>
      <w:r w:rsidRPr="003A2F51">
        <w:rPr>
          <w:rFonts w:ascii="Arial" w:hAnsi="Arial" w:cs="Arial"/>
          <w:color w:val="00B050"/>
          <w:sz w:val="24"/>
          <w:szCs w:val="24"/>
        </w:rPr>
        <w:t>Accelerate stop distance available</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ATS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Air traffic services</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C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Degrees Celsius</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cd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Candela</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DME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Distance measuring equipment</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EWH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Eye to wheel height</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FOD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Foreign object d</w:t>
      </w:r>
      <w:r w:rsidR="00FB5EC2" w:rsidRPr="00771A6B">
        <w:rPr>
          <w:rFonts w:ascii="Arial" w:hAnsi="Arial" w:cs="Arial"/>
          <w:color w:val="00B050"/>
          <w:sz w:val="24"/>
          <w:szCs w:val="24"/>
        </w:rPr>
        <w:t>ebris</w:t>
      </w:r>
    </w:p>
    <w:p w:rsidR="000231D8" w:rsidRPr="000231D8" w:rsidRDefault="003A2F51" w:rsidP="00612A87">
      <w:pPr>
        <w:spacing w:after="0"/>
        <w:jc w:val="both"/>
        <w:rPr>
          <w:rFonts w:ascii="Arial" w:hAnsi="Arial" w:cs="Arial"/>
          <w:color w:val="00B050"/>
          <w:sz w:val="24"/>
          <w:szCs w:val="24"/>
        </w:rPr>
      </w:pPr>
      <w:proofErr w:type="spellStart"/>
      <w:r w:rsidRPr="003A2F51">
        <w:rPr>
          <w:rFonts w:ascii="Arial" w:hAnsi="Arial" w:cs="Arial"/>
          <w:color w:val="00B050"/>
          <w:sz w:val="24"/>
          <w:szCs w:val="24"/>
        </w:rPr>
        <w:t>ft</w:t>
      </w:r>
      <w:proofErr w:type="spellEnd"/>
      <w:r w:rsidRPr="003A2F51">
        <w:rPr>
          <w:rFonts w:ascii="Arial" w:hAnsi="Arial" w:cs="Arial"/>
          <w:color w:val="00B050"/>
          <w:sz w:val="24"/>
          <w:szCs w:val="24"/>
        </w:rPr>
        <w:t xml:space="preserve">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Foot</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GNSS </w:t>
      </w:r>
      <w:r w:rsidR="000231D8">
        <w:rPr>
          <w:rFonts w:ascii="Arial" w:hAnsi="Arial" w:cs="Arial"/>
          <w:color w:val="00B050"/>
          <w:sz w:val="24"/>
          <w:szCs w:val="24"/>
        </w:rPr>
        <w:tab/>
      </w:r>
      <w:r w:rsidRPr="003A2F51">
        <w:rPr>
          <w:rFonts w:ascii="Arial" w:hAnsi="Arial" w:cs="Arial"/>
          <w:color w:val="00B050"/>
          <w:sz w:val="24"/>
          <w:szCs w:val="24"/>
        </w:rPr>
        <w:t>Global Navigation Satellite System</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GPS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Global Positioning System</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GS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Glide slope</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HIAL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High intensity approach lighting</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ICAO</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 xml:space="preserve"> International Civil Aviation Organization</w:t>
      </w:r>
    </w:p>
    <w:p w:rsidR="000231D8" w:rsidRPr="000231D8"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 xml:space="preserve">IFR </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Instrument flight rules</w:t>
      </w:r>
    </w:p>
    <w:p w:rsidR="003A2F51" w:rsidRDefault="003A2F51" w:rsidP="00612A87">
      <w:pPr>
        <w:spacing w:after="0"/>
        <w:jc w:val="both"/>
        <w:rPr>
          <w:rFonts w:ascii="Arial" w:hAnsi="Arial" w:cs="Arial"/>
          <w:color w:val="00B050"/>
          <w:sz w:val="24"/>
          <w:szCs w:val="24"/>
        </w:rPr>
      </w:pPr>
      <w:r w:rsidRPr="003A2F51">
        <w:rPr>
          <w:rFonts w:ascii="Arial" w:hAnsi="Arial" w:cs="Arial"/>
          <w:color w:val="00B050"/>
          <w:sz w:val="24"/>
          <w:szCs w:val="24"/>
        </w:rPr>
        <w:t>ILS</w:t>
      </w:r>
      <w:r w:rsidR="000231D8">
        <w:rPr>
          <w:rFonts w:ascii="Arial" w:hAnsi="Arial" w:cs="Arial"/>
          <w:color w:val="00B050"/>
          <w:sz w:val="24"/>
          <w:szCs w:val="24"/>
        </w:rPr>
        <w:tab/>
      </w:r>
      <w:r w:rsidR="000231D8">
        <w:rPr>
          <w:rFonts w:ascii="Arial" w:hAnsi="Arial" w:cs="Arial"/>
          <w:color w:val="00B050"/>
          <w:sz w:val="24"/>
          <w:szCs w:val="24"/>
        </w:rPr>
        <w:tab/>
      </w:r>
      <w:r w:rsidRPr="003A2F51">
        <w:rPr>
          <w:rFonts w:ascii="Arial" w:hAnsi="Arial" w:cs="Arial"/>
          <w:color w:val="00B050"/>
          <w:sz w:val="24"/>
          <w:szCs w:val="24"/>
        </w:rPr>
        <w:t xml:space="preserve"> Instrument landing system</w:t>
      </w:r>
    </w:p>
    <w:p w:rsidR="00612A87" w:rsidRDefault="00612A87" w:rsidP="00612A87">
      <w:pPr>
        <w:spacing w:after="0"/>
        <w:jc w:val="both"/>
        <w:rPr>
          <w:rFonts w:ascii="Arial" w:hAnsi="Arial" w:cs="Arial"/>
          <w:color w:val="00B050"/>
          <w:sz w:val="24"/>
          <w:szCs w:val="24"/>
        </w:rPr>
      </w:pPr>
      <w:r>
        <w:rPr>
          <w:rFonts w:ascii="Arial" w:hAnsi="Arial" w:cs="Arial"/>
          <w:color w:val="00B050"/>
          <w:sz w:val="24"/>
          <w:szCs w:val="24"/>
        </w:rPr>
        <w:t>MOWP</w:t>
      </w:r>
      <w:r>
        <w:rPr>
          <w:rFonts w:ascii="Arial" w:hAnsi="Arial" w:cs="Arial"/>
          <w:color w:val="00B050"/>
          <w:sz w:val="24"/>
          <w:szCs w:val="24"/>
        </w:rPr>
        <w:tab/>
        <w:t xml:space="preserve"> Method of Work Plan</w:t>
      </w:r>
    </w:p>
    <w:p w:rsidR="00612A87" w:rsidRDefault="00612A87" w:rsidP="00612A87">
      <w:pPr>
        <w:spacing w:after="0"/>
        <w:jc w:val="both"/>
        <w:rPr>
          <w:rFonts w:ascii="Arial" w:hAnsi="Arial" w:cs="Arial"/>
          <w:color w:val="00B050"/>
          <w:sz w:val="24"/>
          <w:szCs w:val="24"/>
        </w:rPr>
      </w:pPr>
      <w:r>
        <w:rPr>
          <w:rFonts w:ascii="Arial" w:hAnsi="Arial" w:cs="Arial"/>
          <w:color w:val="00B050"/>
          <w:sz w:val="24"/>
          <w:szCs w:val="24"/>
        </w:rPr>
        <w:t>PERCOW</w:t>
      </w:r>
      <w:r>
        <w:rPr>
          <w:rFonts w:ascii="Arial" w:hAnsi="Arial" w:cs="Arial"/>
          <w:color w:val="00B050"/>
          <w:sz w:val="24"/>
          <w:szCs w:val="24"/>
        </w:rPr>
        <w:tab/>
        <w:t>Permit to commence work</w:t>
      </w:r>
    </w:p>
    <w:p w:rsidR="003A2F51" w:rsidRDefault="003A2F51" w:rsidP="00612A87">
      <w:pPr>
        <w:spacing w:after="0"/>
        <w:jc w:val="both"/>
        <w:rPr>
          <w:rFonts w:ascii="Arial" w:hAnsi="Arial" w:cs="Arial"/>
          <w:color w:val="00B050"/>
          <w:sz w:val="24"/>
          <w:szCs w:val="24"/>
        </w:rPr>
      </w:pPr>
    </w:p>
    <w:p w:rsidR="003A2F51" w:rsidRDefault="003A2F51" w:rsidP="003D3F15">
      <w:pPr>
        <w:jc w:val="both"/>
        <w:rPr>
          <w:rFonts w:ascii="Arial" w:hAnsi="Arial" w:cs="Browallia New"/>
          <w:color w:val="00B050"/>
          <w:sz w:val="24"/>
          <w:szCs w:val="24"/>
          <w:lang w:bidi="th-TH"/>
        </w:rPr>
      </w:pPr>
    </w:p>
    <w:p w:rsidR="00612A87" w:rsidRDefault="00612A87" w:rsidP="003D3F15">
      <w:pPr>
        <w:jc w:val="both"/>
        <w:rPr>
          <w:rFonts w:ascii="Arial" w:hAnsi="Arial" w:cs="Browallia New"/>
          <w:color w:val="00B050"/>
          <w:sz w:val="24"/>
          <w:szCs w:val="24"/>
          <w:lang w:bidi="th-TH"/>
        </w:rPr>
      </w:pPr>
    </w:p>
    <w:p w:rsidR="00612A87" w:rsidRDefault="00612A87" w:rsidP="003D3F15">
      <w:pPr>
        <w:jc w:val="both"/>
        <w:rPr>
          <w:rFonts w:ascii="Arial" w:hAnsi="Arial" w:cs="Browallia New"/>
          <w:color w:val="00B050"/>
          <w:sz w:val="24"/>
          <w:szCs w:val="24"/>
          <w:lang w:bidi="th-TH"/>
        </w:rPr>
      </w:pPr>
    </w:p>
    <w:p w:rsidR="00612A87" w:rsidRDefault="00612A87" w:rsidP="003D3F15">
      <w:pPr>
        <w:jc w:val="both"/>
        <w:rPr>
          <w:rFonts w:ascii="Arial" w:hAnsi="Arial" w:cs="Browallia New"/>
          <w:color w:val="00B050"/>
          <w:sz w:val="24"/>
          <w:szCs w:val="24"/>
          <w:lang w:bidi="th-TH"/>
        </w:rPr>
      </w:pPr>
    </w:p>
    <w:p w:rsidR="00612A87" w:rsidRDefault="00612A87" w:rsidP="003D3F15">
      <w:pPr>
        <w:jc w:val="both"/>
        <w:rPr>
          <w:rFonts w:ascii="Arial" w:hAnsi="Arial" w:cs="Browallia New"/>
          <w:color w:val="00B050"/>
          <w:sz w:val="24"/>
          <w:szCs w:val="24"/>
          <w:lang w:bidi="th-TH"/>
        </w:rPr>
      </w:pPr>
    </w:p>
    <w:p w:rsidR="00612A87" w:rsidRDefault="00612A87" w:rsidP="003D3F15">
      <w:pPr>
        <w:jc w:val="both"/>
        <w:rPr>
          <w:rFonts w:ascii="Arial" w:hAnsi="Arial" w:cs="Browallia New"/>
          <w:color w:val="00B050"/>
          <w:sz w:val="24"/>
          <w:szCs w:val="24"/>
          <w:lang w:bidi="th-TH"/>
        </w:rPr>
      </w:pPr>
    </w:p>
    <w:p w:rsidR="00612A87" w:rsidRDefault="00612A87" w:rsidP="003D3F15">
      <w:pPr>
        <w:jc w:val="both"/>
        <w:rPr>
          <w:rFonts w:ascii="Arial" w:hAnsi="Arial" w:cs="Browallia New"/>
          <w:color w:val="00B050"/>
          <w:sz w:val="24"/>
          <w:szCs w:val="24"/>
          <w:lang w:bidi="th-TH"/>
        </w:rPr>
      </w:pPr>
    </w:p>
    <w:p w:rsidR="00612A87" w:rsidRDefault="00612A87" w:rsidP="003D3F15">
      <w:pPr>
        <w:jc w:val="both"/>
        <w:rPr>
          <w:rFonts w:ascii="Arial" w:hAnsi="Arial" w:cs="Browallia New"/>
          <w:color w:val="00B050"/>
          <w:sz w:val="24"/>
          <w:szCs w:val="24"/>
          <w:lang w:bidi="th-TH"/>
        </w:rPr>
      </w:pPr>
    </w:p>
    <w:p w:rsidR="003A2F51" w:rsidRDefault="00777C57" w:rsidP="003D3F15">
      <w:pPr>
        <w:jc w:val="both"/>
        <w:rPr>
          <w:rFonts w:ascii="Arial" w:hAnsi="Arial" w:cs="Browallia New"/>
          <w:b/>
          <w:color w:val="000000" w:themeColor="text1"/>
          <w:sz w:val="24"/>
          <w:szCs w:val="24"/>
          <w:lang w:bidi="th-TH"/>
        </w:rPr>
      </w:pPr>
      <w:r w:rsidRPr="00777C57">
        <w:rPr>
          <w:rFonts w:ascii="Arial" w:hAnsi="Arial" w:cs="Browallia New"/>
          <w:b/>
          <w:color w:val="000000" w:themeColor="text1"/>
          <w:sz w:val="24"/>
          <w:szCs w:val="24"/>
          <w:lang w:bidi="th-TH"/>
        </w:rPr>
        <w:lastRenderedPageBreak/>
        <w:t>AERODROME CERTIFICATE</w:t>
      </w:r>
      <w:r w:rsidR="003A2F51" w:rsidRPr="003A2F51">
        <w:rPr>
          <w:rFonts w:ascii="Arial" w:hAnsi="Arial" w:cs="Browallia New"/>
          <w:b/>
          <w:color w:val="000000" w:themeColor="text1"/>
          <w:sz w:val="24"/>
          <w:szCs w:val="24"/>
          <w:lang w:bidi="th-TH"/>
        </w:rPr>
        <w:t xml:space="preserve"> COPY</w:t>
      </w:r>
    </w:p>
    <w:p w:rsidR="00116652" w:rsidRDefault="00FB5EC2" w:rsidP="00612A87">
      <w:pPr>
        <w:rPr>
          <w:rFonts w:ascii="Arial" w:hAnsi="Arial"/>
          <w:color w:val="00B050"/>
          <w:sz w:val="24"/>
          <w:szCs w:val="24"/>
          <w:lang w:bidi="th-TH"/>
        </w:rPr>
      </w:pPr>
      <w:r>
        <w:rPr>
          <w:rFonts w:ascii="Arial" w:hAnsi="Arial"/>
          <w:color w:val="00B050"/>
          <w:sz w:val="24"/>
          <w:szCs w:val="24"/>
          <w:lang w:bidi="th-TH"/>
        </w:rPr>
        <w:t>Insert current Aerodrome Certificat</w:t>
      </w:r>
      <w:r w:rsidRPr="00FB5EC2">
        <w:rPr>
          <w:rFonts w:ascii="Arial" w:hAnsi="Arial"/>
          <w:color w:val="00B050"/>
          <w:sz w:val="24"/>
          <w:szCs w:val="24"/>
          <w:lang w:bidi="th-TH"/>
        </w:rPr>
        <w:t>e</w:t>
      </w:r>
    </w:p>
    <w:p w:rsidR="00A055AA" w:rsidRDefault="00A055AA" w:rsidP="00612A87">
      <w:pPr>
        <w:rPr>
          <w:rFonts w:ascii="Arial" w:hAnsi="Arial" w:cs="Browallia New"/>
          <w:b/>
          <w:color w:val="000000" w:themeColor="text1"/>
          <w:sz w:val="24"/>
          <w:szCs w:val="24"/>
          <w:lang w:bidi="th-TH"/>
        </w:rPr>
      </w:pPr>
    </w:p>
    <w:p w:rsidR="00A055AA" w:rsidRDefault="00A055AA" w:rsidP="00612A87">
      <w:pPr>
        <w:rPr>
          <w:rFonts w:ascii="Arial" w:hAnsi="Arial" w:cs="Browallia New"/>
          <w:b/>
          <w:color w:val="000000" w:themeColor="text1"/>
          <w:sz w:val="24"/>
          <w:szCs w:val="24"/>
          <w:lang w:bidi="th-TH"/>
        </w:rPr>
      </w:pPr>
      <w:r>
        <w:rPr>
          <w:rFonts w:ascii="Arial" w:hAnsi="Arial" w:cs="Browallia New"/>
          <w:b/>
          <w:color w:val="000000" w:themeColor="text1"/>
          <w:sz w:val="24"/>
          <w:szCs w:val="24"/>
          <w:lang w:bidi="th-TH"/>
        </w:rPr>
        <w:t>Example:</w:t>
      </w:r>
    </w:p>
    <w:p w:rsidR="00A055AA" w:rsidRDefault="001A61A4" w:rsidP="001443CA">
      <w:pPr>
        <w:rPr>
          <w:noProof/>
        </w:rPr>
      </w:pPr>
      <w:r>
        <w:rPr>
          <w:rFonts w:ascii="Arial" w:hAnsi="Arial" w:cs="Browallia New"/>
          <w:b/>
          <w:noProof/>
          <w:color w:val="000000" w:themeColor="text1"/>
          <w:sz w:val="24"/>
          <w:szCs w:val="24"/>
          <w:lang w:val="en-GB" w:eastAsia="en-GB"/>
        </w:rPr>
        <w:drawing>
          <wp:inline distT="0" distB="0" distL="0" distR="0">
            <wp:extent cx="5943600" cy="6378737"/>
            <wp:effectExtent l="19050" t="0" r="0" b="0"/>
            <wp:docPr id="8"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21"/>
                    <a:srcRect/>
                    <a:stretch>
                      <a:fillRect/>
                    </a:stretch>
                  </pic:blipFill>
                  <pic:spPr bwMode="auto">
                    <a:xfrm>
                      <a:off x="0" y="0"/>
                      <a:ext cx="5943600" cy="6378737"/>
                    </a:xfrm>
                    <a:prstGeom prst="rect">
                      <a:avLst/>
                    </a:prstGeom>
                    <a:noFill/>
                    <a:ln w="9525">
                      <a:noFill/>
                      <a:miter lim="800000"/>
                      <a:headEnd/>
                      <a:tailEnd/>
                    </a:ln>
                  </pic:spPr>
                </pic:pic>
              </a:graphicData>
            </a:graphic>
          </wp:inline>
        </w:drawing>
      </w:r>
    </w:p>
    <w:p w:rsidR="001A61A4" w:rsidRPr="00116652" w:rsidRDefault="001A61A4" w:rsidP="00612A87">
      <w:pPr>
        <w:rPr>
          <w:rFonts w:ascii="Arial" w:hAnsi="Arial" w:cs="Browallia New"/>
          <w:b/>
          <w:color w:val="000000" w:themeColor="text1"/>
          <w:sz w:val="24"/>
          <w:szCs w:val="24"/>
          <w:cs/>
          <w:lang w:bidi="th-TH"/>
        </w:rPr>
        <w:sectPr w:rsidR="001A61A4" w:rsidRPr="00116652" w:rsidSect="00D664A8">
          <w:headerReference w:type="even" r:id="rId22"/>
          <w:headerReference w:type="default" r:id="rId23"/>
          <w:footerReference w:type="default" r:id="rId24"/>
          <w:headerReference w:type="first" r:id="rId25"/>
          <w:pgSz w:w="12240" w:h="15840"/>
          <w:pgMar w:top="1354" w:right="1440" w:bottom="1008" w:left="1440" w:header="720" w:footer="720" w:gutter="0"/>
          <w:pgNumType w:fmt="lowerRoman"/>
          <w:cols w:space="720"/>
          <w:docGrid w:linePitch="360"/>
        </w:sectPr>
      </w:pPr>
    </w:p>
    <w:p w:rsidR="003E441B" w:rsidRDefault="003E441B" w:rsidP="003D3F15">
      <w:pPr>
        <w:jc w:val="both"/>
        <w:rPr>
          <w:rFonts w:ascii="Arial" w:hAnsi="Arial" w:cs="Browallia New"/>
          <w:b/>
          <w:bCs/>
          <w:sz w:val="32"/>
          <w:szCs w:val="32"/>
          <w:lang w:bidi="th-TH"/>
        </w:rPr>
      </w:pPr>
      <w:r>
        <w:rPr>
          <w:rFonts w:ascii="Arial" w:hAnsi="Arial" w:cs="Browallia New"/>
          <w:b/>
          <w:bCs/>
          <w:sz w:val="32"/>
          <w:szCs w:val="32"/>
          <w:lang w:bidi="th-TH"/>
        </w:rPr>
        <w:lastRenderedPageBreak/>
        <w:t>Aerodrome Manual Approval Letter</w:t>
      </w:r>
    </w:p>
    <w:p w:rsidR="003A2F51" w:rsidRDefault="003A2F51" w:rsidP="003D3F15">
      <w:pPr>
        <w:spacing w:after="0" w:line="240" w:lineRule="auto"/>
        <w:jc w:val="both"/>
        <w:rPr>
          <w:rFonts w:ascii="Arial" w:hAnsi="Arial" w:cs="Browallia New"/>
          <w:bCs/>
          <w:sz w:val="24"/>
          <w:szCs w:val="24"/>
          <w:lang w:bidi="th-TH"/>
        </w:rPr>
      </w:pPr>
      <w:r w:rsidRPr="003A2F51">
        <w:rPr>
          <w:rFonts w:ascii="Arial" w:hAnsi="Arial" w:cs="Browallia New"/>
          <w:bCs/>
          <w:sz w:val="24"/>
          <w:szCs w:val="24"/>
          <w:lang w:bidi="th-TH"/>
        </w:rPr>
        <w:t>{File reference}</w:t>
      </w:r>
      <w:r w:rsidR="00D67E37">
        <w:rPr>
          <w:rFonts w:ascii="Arial" w:hAnsi="Arial" w:cs="Browallia New"/>
          <w:bCs/>
          <w:sz w:val="24"/>
          <w:szCs w:val="24"/>
          <w:lang w:bidi="th-TH"/>
        </w:rPr>
        <w:tab/>
      </w:r>
      <w:r w:rsidR="00D67E37">
        <w:rPr>
          <w:rFonts w:ascii="Arial" w:hAnsi="Arial" w:cs="Browallia New"/>
          <w:bCs/>
          <w:sz w:val="24"/>
          <w:szCs w:val="24"/>
          <w:lang w:bidi="th-TH"/>
        </w:rPr>
        <w:tab/>
      </w:r>
      <w:r w:rsidR="00D67E37">
        <w:rPr>
          <w:rFonts w:ascii="Arial" w:hAnsi="Arial" w:cs="Browallia New"/>
          <w:bCs/>
          <w:sz w:val="24"/>
          <w:szCs w:val="24"/>
          <w:lang w:bidi="th-TH"/>
        </w:rPr>
        <w:tab/>
      </w:r>
      <w:r w:rsidR="00D67E37">
        <w:rPr>
          <w:rFonts w:ascii="Arial" w:hAnsi="Arial" w:cs="Browallia New"/>
          <w:bCs/>
          <w:sz w:val="24"/>
          <w:szCs w:val="24"/>
          <w:lang w:bidi="th-TH"/>
        </w:rPr>
        <w:tab/>
      </w:r>
      <w:r w:rsidR="00D67E37">
        <w:rPr>
          <w:rFonts w:ascii="Arial" w:hAnsi="Arial" w:cs="Browallia New"/>
          <w:bCs/>
          <w:sz w:val="24"/>
          <w:szCs w:val="24"/>
          <w:lang w:bidi="th-TH"/>
        </w:rPr>
        <w:tab/>
      </w:r>
      <w:r w:rsidR="00D67E37">
        <w:rPr>
          <w:rFonts w:ascii="Arial" w:hAnsi="Arial" w:cs="Browallia New"/>
          <w:bCs/>
          <w:sz w:val="24"/>
          <w:szCs w:val="24"/>
          <w:lang w:bidi="th-TH"/>
        </w:rPr>
        <w:tab/>
      </w:r>
      <w:r w:rsidR="00D67E37">
        <w:rPr>
          <w:rFonts w:ascii="Arial" w:hAnsi="Arial" w:cs="Browallia New"/>
          <w:bCs/>
          <w:sz w:val="24"/>
          <w:szCs w:val="24"/>
          <w:lang w:bidi="th-TH"/>
        </w:rPr>
        <w:tab/>
      </w:r>
      <w:r w:rsidR="00D67E37">
        <w:rPr>
          <w:rFonts w:ascii="Arial" w:hAnsi="Arial" w:cs="Browallia New"/>
          <w:bCs/>
          <w:sz w:val="24"/>
          <w:szCs w:val="24"/>
          <w:lang w:bidi="th-TH"/>
        </w:rPr>
        <w:tab/>
      </w:r>
      <w:r w:rsidRPr="003A2F51">
        <w:rPr>
          <w:rFonts w:ascii="Arial" w:hAnsi="Arial" w:cs="Browallia New"/>
          <w:bCs/>
          <w:sz w:val="24"/>
          <w:szCs w:val="24"/>
          <w:lang w:bidi="th-TH"/>
        </w:rPr>
        <w:t xml:space="preserve"> Date:</w:t>
      </w:r>
    </w:p>
    <w:p w:rsidR="003A2F51" w:rsidRPr="003A2F51" w:rsidRDefault="003A2F51" w:rsidP="003D3F15">
      <w:pPr>
        <w:spacing w:after="0" w:line="240" w:lineRule="auto"/>
        <w:jc w:val="both"/>
        <w:rPr>
          <w:rFonts w:ascii="Arial" w:hAnsi="Arial" w:cs="Browallia New"/>
          <w:bCs/>
          <w:sz w:val="24"/>
          <w:szCs w:val="24"/>
          <w:lang w:bidi="th-TH"/>
        </w:rPr>
      </w:pPr>
    </w:p>
    <w:p w:rsidR="003A2F51" w:rsidRPr="003A2F51" w:rsidRDefault="003A2F51" w:rsidP="003D3F15">
      <w:pPr>
        <w:spacing w:after="0" w:line="240" w:lineRule="auto"/>
        <w:jc w:val="both"/>
        <w:rPr>
          <w:rFonts w:ascii="Arial" w:hAnsi="Arial" w:cs="Browallia New"/>
          <w:bCs/>
          <w:sz w:val="24"/>
          <w:szCs w:val="24"/>
          <w:lang w:bidi="th-TH"/>
        </w:rPr>
      </w:pPr>
      <w:r w:rsidRPr="003A2F51">
        <w:rPr>
          <w:rFonts w:ascii="Arial" w:hAnsi="Arial" w:cs="Browallia New"/>
          <w:bCs/>
          <w:sz w:val="24"/>
          <w:szCs w:val="24"/>
          <w:lang w:bidi="th-TH"/>
        </w:rPr>
        <w:t>{Applicant’s name}</w:t>
      </w:r>
    </w:p>
    <w:p w:rsidR="003A2F51" w:rsidRPr="003A2F51" w:rsidRDefault="003A2F51" w:rsidP="003D3F15">
      <w:pPr>
        <w:spacing w:after="0" w:line="240" w:lineRule="auto"/>
        <w:jc w:val="both"/>
        <w:rPr>
          <w:rFonts w:ascii="Arial" w:hAnsi="Arial" w:cs="Browallia New"/>
          <w:bCs/>
          <w:sz w:val="24"/>
          <w:szCs w:val="24"/>
          <w:lang w:bidi="th-TH"/>
        </w:rPr>
      </w:pPr>
      <w:r w:rsidRPr="003A2F51">
        <w:rPr>
          <w:rFonts w:ascii="Arial" w:hAnsi="Arial" w:cs="Browallia New"/>
          <w:bCs/>
          <w:sz w:val="24"/>
          <w:szCs w:val="24"/>
          <w:lang w:bidi="th-TH"/>
        </w:rPr>
        <w:t>{Aerodrome name}</w:t>
      </w:r>
    </w:p>
    <w:p w:rsidR="003A2F51" w:rsidRDefault="003A2F51" w:rsidP="003D3F15">
      <w:pPr>
        <w:spacing w:after="0" w:line="240" w:lineRule="auto"/>
        <w:jc w:val="both"/>
        <w:rPr>
          <w:rFonts w:ascii="Arial" w:hAnsi="Arial" w:cs="Browallia New"/>
          <w:bCs/>
          <w:sz w:val="24"/>
          <w:szCs w:val="24"/>
          <w:lang w:bidi="th-TH"/>
        </w:rPr>
      </w:pPr>
      <w:r w:rsidRPr="003A2F51">
        <w:rPr>
          <w:rFonts w:ascii="Arial" w:hAnsi="Arial" w:cs="Browallia New"/>
          <w:bCs/>
          <w:sz w:val="24"/>
          <w:szCs w:val="24"/>
          <w:lang w:bidi="th-TH"/>
        </w:rPr>
        <w:t>{Aerodrome address}</w:t>
      </w:r>
    </w:p>
    <w:p w:rsidR="003A2F51" w:rsidRDefault="003A2F51" w:rsidP="003D3F15">
      <w:pPr>
        <w:spacing w:after="0" w:line="240" w:lineRule="auto"/>
        <w:jc w:val="both"/>
        <w:rPr>
          <w:rFonts w:ascii="Arial" w:hAnsi="Arial" w:cs="Browallia New"/>
          <w:bCs/>
          <w:sz w:val="24"/>
          <w:szCs w:val="24"/>
          <w:lang w:bidi="th-TH"/>
        </w:rPr>
      </w:pPr>
    </w:p>
    <w:p w:rsidR="003A2F51" w:rsidRPr="003A2F51" w:rsidRDefault="003A2F51" w:rsidP="003D3F15">
      <w:pPr>
        <w:spacing w:after="0" w:line="240" w:lineRule="auto"/>
        <w:jc w:val="both"/>
        <w:rPr>
          <w:rFonts w:ascii="Arial" w:hAnsi="Arial" w:cs="Browallia New"/>
          <w:bCs/>
          <w:sz w:val="24"/>
          <w:szCs w:val="24"/>
          <w:lang w:bidi="th-TH"/>
        </w:rPr>
      </w:pPr>
    </w:p>
    <w:p w:rsidR="003A2F51" w:rsidRPr="003A2F51" w:rsidRDefault="003A2F51" w:rsidP="003D3F15">
      <w:pPr>
        <w:jc w:val="both"/>
        <w:rPr>
          <w:rFonts w:ascii="Arial" w:hAnsi="Arial" w:cs="Browallia New"/>
          <w:bCs/>
          <w:sz w:val="24"/>
          <w:szCs w:val="24"/>
          <w:lang w:bidi="th-TH"/>
        </w:rPr>
      </w:pPr>
      <w:r w:rsidRPr="003A2F51">
        <w:rPr>
          <w:rFonts w:ascii="Arial" w:hAnsi="Arial" w:cs="Browallia New"/>
          <w:bCs/>
          <w:sz w:val="24"/>
          <w:szCs w:val="24"/>
          <w:lang w:bidi="th-TH"/>
        </w:rPr>
        <w:t>Dear {Sir</w:t>
      </w:r>
      <w:r w:rsidR="00D67E37">
        <w:rPr>
          <w:rFonts w:ascii="Arial" w:hAnsi="Arial" w:cs="Browallia New"/>
          <w:bCs/>
          <w:sz w:val="24"/>
          <w:szCs w:val="24"/>
          <w:lang w:bidi="th-TH"/>
        </w:rPr>
        <w:t xml:space="preserve">/ </w:t>
      </w:r>
      <w:r w:rsidRPr="003A2F51">
        <w:rPr>
          <w:rFonts w:ascii="Arial" w:hAnsi="Arial" w:cs="Browallia New"/>
          <w:bCs/>
          <w:sz w:val="24"/>
          <w:szCs w:val="24"/>
          <w:lang w:bidi="th-TH"/>
        </w:rPr>
        <w:t>Madam},</w:t>
      </w:r>
    </w:p>
    <w:p w:rsidR="003A2F51" w:rsidRPr="003A2F51" w:rsidRDefault="00D67E37" w:rsidP="003D3F15">
      <w:pPr>
        <w:jc w:val="both"/>
        <w:rPr>
          <w:rFonts w:ascii="Arial" w:hAnsi="Arial" w:cs="Browallia New"/>
          <w:bCs/>
          <w:sz w:val="24"/>
          <w:szCs w:val="24"/>
          <w:lang w:bidi="th-TH"/>
        </w:rPr>
      </w:pPr>
      <w:r>
        <w:rPr>
          <w:rFonts w:ascii="Arial" w:hAnsi="Arial" w:cs="Browallia New"/>
          <w:bCs/>
          <w:sz w:val="24"/>
          <w:szCs w:val="24"/>
          <w:lang w:bidi="th-TH"/>
        </w:rPr>
        <w:t xml:space="preserve">Approval/ Acceptance of Aerodrome manual </w:t>
      </w:r>
      <w:r w:rsidR="003A2F51" w:rsidRPr="003A2F51">
        <w:rPr>
          <w:rFonts w:ascii="Arial" w:hAnsi="Arial" w:cs="Browallia New"/>
          <w:bCs/>
          <w:sz w:val="24"/>
          <w:szCs w:val="24"/>
          <w:lang w:bidi="th-TH"/>
        </w:rPr>
        <w:t>(Name of aerodrome)</w:t>
      </w:r>
    </w:p>
    <w:p w:rsidR="003A2F51" w:rsidRDefault="003A2F51" w:rsidP="003D3F15">
      <w:pPr>
        <w:jc w:val="both"/>
        <w:rPr>
          <w:rFonts w:ascii="Arial" w:hAnsi="Arial" w:cs="Browallia New"/>
          <w:bCs/>
          <w:sz w:val="24"/>
          <w:szCs w:val="24"/>
          <w:lang w:bidi="th-TH"/>
        </w:rPr>
      </w:pPr>
      <w:r w:rsidRPr="003A2F51">
        <w:rPr>
          <w:rFonts w:ascii="Arial" w:hAnsi="Arial" w:cs="Browallia New"/>
          <w:bCs/>
          <w:sz w:val="24"/>
          <w:szCs w:val="24"/>
          <w:lang w:bidi="th-TH"/>
        </w:rPr>
        <w:t>This has reference to your letter {</w:t>
      </w:r>
      <w:r w:rsidRPr="003A2F51">
        <w:rPr>
          <w:rFonts w:ascii="Arial" w:hAnsi="Arial" w:cs="Browallia New"/>
          <w:bCs/>
          <w:sz w:val="24"/>
          <w:szCs w:val="24"/>
          <w:highlight w:val="yellow"/>
          <w:lang w:bidi="th-TH"/>
        </w:rPr>
        <w:t>number</w:t>
      </w:r>
      <w:r w:rsidRPr="003A2F51">
        <w:rPr>
          <w:rFonts w:ascii="Arial" w:hAnsi="Arial" w:cs="Browallia New"/>
          <w:bCs/>
          <w:sz w:val="24"/>
          <w:szCs w:val="24"/>
          <w:lang w:bidi="th-TH"/>
        </w:rPr>
        <w:t>} dated {</w:t>
      </w:r>
      <w:proofErr w:type="spellStart"/>
      <w:r w:rsidRPr="003A2F51">
        <w:rPr>
          <w:rFonts w:ascii="Arial" w:hAnsi="Arial" w:cs="Browallia New"/>
          <w:bCs/>
          <w:sz w:val="24"/>
          <w:szCs w:val="24"/>
          <w:highlight w:val="yellow"/>
          <w:lang w:bidi="th-TH"/>
        </w:rPr>
        <w:t>dd</w:t>
      </w:r>
      <w:proofErr w:type="spellEnd"/>
      <w:r w:rsidRPr="003A2F51">
        <w:rPr>
          <w:rFonts w:ascii="Arial" w:hAnsi="Arial" w:cs="Browallia New"/>
          <w:bCs/>
          <w:sz w:val="24"/>
          <w:szCs w:val="24"/>
          <w:highlight w:val="yellow"/>
          <w:lang w:bidi="th-TH"/>
        </w:rPr>
        <w:t>/mm/</w:t>
      </w:r>
      <w:proofErr w:type="spellStart"/>
      <w:r w:rsidRPr="003A2F51">
        <w:rPr>
          <w:rFonts w:ascii="Arial" w:hAnsi="Arial" w:cs="Browallia New"/>
          <w:bCs/>
          <w:sz w:val="24"/>
          <w:szCs w:val="24"/>
          <w:highlight w:val="yellow"/>
          <w:lang w:bidi="th-TH"/>
        </w:rPr>
        <w:t>yy</w:t>
      </w:r>
      <w:r w:rsidR="00D67E37">
        <w:rPr>
          <w:rFonts w:ascii="Arial" w:hAnsi="Arial" w:cs="Browallia New"/>
          <w:bCs/>
          <w:sz w:val="24"/>
          <w:szCs w:val="24"/>
          <w:lang w:bidi="th-TH"/>
        </w:rPr>
        <w:t>yy</w:t>
      </w:r>
      <w:proofErr w:type="spellEnd"/>
      <w:r w:rsidRPr="003A2F51">
        <w:rPr>
          <w:rFonts w:ascii="Arial" w:hAnsi="Arial" w:cs="Browallia New"/>
          <w:bCs/>
          <w:sz w:val="24"/>
          <w:szCs w:val="24"/>
          <w:lang w:bidi="th-TH"/>
        </w:rPr>
        <w:t xml:space="preserve">} </w:t>
      </w:r>
      <w:r w:rsidR="00D67E37">
        <w:rPr>
          <w:rFonts w:ascii="Arial" w:hAnsi="Arial" w:cs="Browallia New"/>
          <w:bCs/>
          <w:sz w:val="24"/>
          <w:szCs w:val="24"/>
          <w:lang w:bidi="th-TH"/>
        </w:rPr>
        <w:t xml:space="preserve">submitting </w:t>
      </w:r>
      <w:r w:rsidRPr="003A2F51">
        <w:rPr>
          <w:rFonts w:ascii="Arial" w:hAnsi="Arial" w:cs="Browallia New"/>
          <w:bCs/>
          <w:sz w:val="24"/>
          <w:szCs w:val="24"/>
          <w:lang w:bidi="th-TH"/>
        </w:rPr>
        <w:t>application for a</w:t>
      </w:r>
      <w:r w:rsidR="00D67E37">
        <w:rPr>
          <w:rFonts w:ascii="Arial" w:hAnsi="Arial" w:cs="Browallia New"/>
          <w:bCs/>
          <w:sz w:val="24"/>
          <w:szCs w:val="24"/>
          <w:lang w:bidi="th-TH"/>
        </w:rPr>
        <w:t xml:space="preserve">erodrome </w:t>
      </w:r>
      <w:r w:rsidRPr="003A2F51">
        <w:rPr>
          <w:rFonts w:ascii="Arial" w:hAnsi="Arial" w:cs="Browallia New"/>
          <w:bCs/>
          <w:sz w:val="24"/>
          <w:szCs w:val="24"/>
          <w:lang w:bidi="th-TH"/>
        </w:rPr>
        <w:t>certificate to operate {name of aerodrome}</w:t>
      </w:r>
      <w:r w:rsidR="00D67E37">
        <w:rPr>
          <w:rFonts w:ascii="Arial" w:hAnsi="Arial" w:cs="Browallia New"/>
          <w:bCs/>
          <w:sz w:val="24"/>
          <w:szCs w:val="24"/>
          <w:lang w:bidi="th-TH"/>
        </w:rPr>
        <w:t xml:space="preserve"> along with Aerodrome </w:t>
      </w:r>
      <w:r w:rsidR="00960DD8">
        <w:rPr>
          <w:rFonts w:ascii="Arial" w:hAnsi="Arial" w:cs="Browallia New"/>
          <w:bCs/>
          <w:sz w:val="24"/>
          <w:szCs w:val="24"/>
          <w:lang w:bidi="th-TH"/>
        </w:rPr>
        <w:t>M</w:t>
      </w:r>
      <w:r w:rsidR="00D67E37">
        <w:rPr>
          <w:rFonts w:ascii="Arial" w:hAnsi="Arial" w:cs="Browallia New"/>
          <w:bCs/>
          <w:sz w:val="24"/>
          <w:szCs w:val="24"/>
          <w:lang w:bidi="th-TH"/>
        </w:rPr>
        <w:t>anual</w:t>
      </w:r>
      <w:r w:rsidR="00960DD8">
        <w:rPr>
          <w:rFonts w:ascii="Arial" w:hAnsi="Arial" w:cs="Browallia New"/>
          <w:bCs/>
          <w:sz w:val="24"/>
          <w:szCs w:val="24"/>
          <w:lang w:bidi="th-TH"/>
        </w:rPr>
        <w:t xml:space="preserve"> [Version / Edition number]</w:t>
      </w:r>
      <w:r w:rsidRPr="003A2F51">
        <w:rPr>
          <w:rFonts w:ascii="Arial" w:hAnsi="Arial" w:cs="Browallia New"/>
          <w:bCs/>
          <w:sz w:val="24"/>
          <w:szCs w:val="24"/>
          <w:lang w:bidi="th-TH"/>
        </w:rPr>
        <w:t xml:space="preserve">. </w:t>
      </w:r>
    </w:p>
    <w:p w:rsidR="003A2F51" w:rsidRDefault="00960DD8" w:rsidP="003D3F15">
      <w:pPr>
        <w:jc w:val="both"/>
        <w:rPr>
          <w:rFonts w:ascii="Arial" w:hAnsi="Arial" w:cs="Browallia New"/>
          <w:bCs/>
          <w:sz w:val="24"/>
          <w:szCs w:val="24"/>
          <w:lang w:bidi="th-TH"/>
        </w:rPr>
      </w:pPr>
      <w:r>
        <w:rPr>
          <w:rFonts w:ascii="Arial" w:hAnsi="Arial" w:cs="Browallia New"/>
          <w:bCs/>
          <w:sz w:val="24"/>
          <w:szCs w:val="24"/>
          <w:lang w:bidi="th-TH"/>
        </w:rPr>
        <w:t>The submitted Aerodrome Manual is accepted / approved [use the word in local legislation / regulation] on the following conditions:</w:t>
      </w:r>
    </w:p>
    <w:p w:rsidR="003A2F51" w:rsidRDefault="00A608F9" w:rsidP="003D3F15">
      <w:pPr>
        <w:jc w:val="both"/>
        <w:rPr>
          <w:rFonts w:ascii="Arial" w:hAnsi="Arial" w:cs="Browallia New"/>
          <w:bCs/>
          <w:sz w:val="24"/>
          <w:szCs w:val="24"/>
          <w:lang w:bidi="th-TH"/>
        </w:rPr>
      </w:pPr>
      <w:r>
        <w:rPr>
          <w:rFonts w:ascii="Arial" w:hAnsi="Arial" w:cs="Browallia New"/>
          <w:bCs/>
          <w:noProof/>
          <w:sz w:val="24"/>
          <w:szCs w:val="24"/>
          <w:lang w:val="en-GB" w:eastAsia="en-GB"/>
        </w:rPr>
        <mc:AlternateContent>
          <mc:Choice Requires="wps">
            <w:drawing>
              <wp:anchor distT="0" distB="0" distL="114300" distR="114300" simplePos="0" relativeHeight="251659264" behindDoc="0" locked="0" layoutInCell="1" allowOverlap="1" wp14:anchorId="13BAD059">
                <wp:simplePos x="0" y="0"/>
                <wp:positionH relativeFrom="column">
                  <wp:posOffset>19685</wp:posOffset>
                </wp:positionH>
                <wp:positionV relativeFrom="paragraph">
                  <wp:posOffset>32385</wp:posOffset>
                </wp:positionV>
                <wp:extent cx="5890260" cy="1663065"/>
                <wp:effectExtent l="0" t="0" r="0" b="0"/>
                <wp:wrapNone/>
                <wp:docPr id="45" name="Rectangle 4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890260" cy="1663065"/>
                        </a:xfrm>
                        <a:prstGeom prst="rect">
                          <a:avLst/>
                        </a:prstGeom>
                        <a:solidFill>
                          <a:schemeClr val="bg1"/>
                        </a:solidFill>
                      </wps:spPr>
                      <wps:style>
                        <a:lnRef idx="2">
                          <a:schemeClr val="accent1">
                            <a:shade val="50000"/>
                          </a:schemeClr>
                        </a:lnRef>
                        <a:fillRef idx="1">
                          <a:schemeClr val="accent1"/>
                        </a:fillRef>
                        <a:effectRef idx="0">
                          <a:schemeClr val="accent1"/>
                        </a:effectRef>
                        <a:fontRef idx="minor">
                          <a:schemeClr val="lt1"/>
                        </a:fontRef>
                      </wps:style>
                      <wps:txbx>
                        <w:txbxContent>
                          <w:p w:rsidR="0003732C" w:rsidRDefault="0003732C" w:rsidP="003A2F51">
                            <w:pPr>
                              <w:jc w:val="center"/>
                              <w:rPr>
                                <w:rFonts w:ascii="Arial" w:hAnsi="Arial" w:cs="Arial"/>
                                <w:color w:val="00B050"/>
                                <w:sz w:val="24"/>
                                <w:szCs w:val="24"/>
                              </w:rPr>
                            </w:pPr>
                            <w:r w:rsidRPr="003A2F51">
                              <w:rPr>
                                <w:rFonts w:ascii="Arial" w:hAnsi="Arial" w:cs="Arial"/>
                                <w:color w:val="00B050"/>
                                <w:sz w:val="24"/>
                                <w:szCs w:val="24"/>
                              </w:rPr>
                              <w:t>Body of the text along with conditions</w:t>
                            </w:r>
                            <w:r>
                              <w:rPr>
                                <w:rFonts w:ascii="Arial" w:hAnsi="Arial" w:cs="Arial"/>
                                <w:color w:val="00B050"/>
                                <w:sz w:val="24"/>
                                <w:szCs w:val="24"/>
                              </w:rPr>
                              <w:t>,</w:t>
                            </w:r>
                            <w:r w:rsidRPr="003A2F51">
                              <w:rPr>
                                <w:rFonts w:ascii="Arial" w:hAnsi="Arial" w:cs="Arial"/>
                                <w:color w:val="00B050"/>
                                <w:sz w:val="24"/>
                                <w:szCs w:val="24"/>
                              </w:rPr>
                              <w:t xml:space="preserve"> if any</w:t>
                            </w:r>
                            <w:r>
                              <w:rPr>
                                <w:rFonts w:ascii="Arial" w:hAnsi="Arial" w:cs="Arial"/>
                                <w:color w:val="00B050"/>
                                <w:sz w:val="24"/>
                                <w:szCs w:val="24"/>
                              </w:rPr>
                              <w:t>.</w:t>
                            </w:r>
                          </w:p>
                          <w:p w:rsidR="0003732C" w:rsidRPr="00E74D29" w:rsidRDefault="0003732C">
                            <w:pPr>
                              <w:rPr>
                                <w:rFonts w:ascii="Arial" w:hAnsi="Arial" w:cs="Arial"/>
                                <w:color w:val="0070C0"/>
                                <w:sz w:val="20"/>
                                <w:szCs w:val="20"/>
                              </w:rPr>
                            </w:pPr>
                            <w:r w:rsidRPr="003A2F51">
                              <w:rPr>
                                <w:rFonts w:ascii="Arial" w:hAnsi="Arial" w:cs="Arial"/>
                                <w:color w:val="0070C0"/>
                                <w:sz w:val="20"/>
                                <w:szCs w:val="20"/>
                              </w:rPr>
                              <w:t>Example of Conditions:</w:t>
                            </w:r>
                          </w:p>
                          <w:p w:rsidR="0003732C" w:rsidRPr="003A2F51" w:rsidRDefault="0003732C" w:rsidP="003A2F51">
                            <w:pPr>
                              <w:pStyle w:val="ListParagraph"/>
                              <w:numPr>
                                <w:ilvl w:val="0"/>
                                <w:numId w:val="20"/>
                              </w:numPr>
                              <w:rPr>
                                <w:rFonts w:ascii="Arial" w:hAnsi="Arial" w:cs="Arial"/>
                                <w:color w:val="0070C0"/>
                                <w:sz w:val="20"/>
                                <w:szCs w:val="20"/>
                              </w:rPr>
                            </w:pPr>
                            <w:r w:rsidRPr="003A2F51">
                              <w:rPr>
                                <w:rFonts w:ascii="Arial" w:hAnsi="Arial" w:cs="Arial"/>
                                <w:color w:val="0070C0"/>
                                <w:sz w:val="20"/>
                                <w:szCs w:val="20"/>
                              </w:rPr>
                              <w:t>All proposed amendments shall be submitted to CAA at least [XX] days prior to the intended effective date</w:t>
                            </w:r>
                          </w:p>
                          <w:p w:rsidR="0003732C" w:rsidRPr="003A2F51" w:rsidRDefault="0003732C" w:rsidP="003A2F51">
                            <w:pPr>
                              <w:pStyle w:val="ListParagraph"/>
                              <w:numPr>
                                <w:ilvl w:val="0"/>
                                <w:numId w:val="20"/>
                              </w:numPr>
                              <w:rPr>
                                <w:rFonts w:ascii="Arial" w:hAnsi="Arial" w:cs="Arial"/>
                                <w:color w:val="0070C0"/>
                                <w:sz w:val="20"/>
                                <w:szCs w:val="20"/>
                              </w:rPr>
                            </w:pPr>
                            <w:r w:rsidRPr="003A2F51">
                              <w:rPr>
                                <w:rFonts w:ascii="Arial" w:hAnsi="Arial" w:cs="Arial"/>
                                <w:color w:val="0070C0"/>
                                <w:sz w:val="20"/>
                                <w:szCs w:val="20"/>
                              </w:rPr>
                              <w:t>CAA may issue direction requiring an amendment to be made to the aerodrome manual as CAA sees fit. In such case, [Aerodrome] shall submit the amendment to CAA within [XX] days of the issue date of CAA’s direction.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rect w14:anchorId="13BAD059" id="Rectangle 45" o:spid="_x0000_s1027" style="position:absolute;left:0;text-align:left;margin-left:1.55pt;margin-top:2.55pt;width:463.8pt;height:130.9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BuTJogIAAJoFAAAOAAAAZHJzL2Uyb0RvYy54bWysVEtv2zAMvg/YfxB0X21nSdYadYqgRYcB&#10;QVe0HXpWZCk2JouapMTOfv0o+ZGuK3YY5oNgih8/PkTy8qprFDkI62rQBc3OUkqE5lDWelfQb0+3&#10;H84pcZ7pkinQoqBH4ejV6v27y9bkYgYVqFJYgiTa5a0paOW9yZPE8Uo0zJ2BERqVEmzDPIp2l5SW&#10;tcjeqGSWpsukBVsaC1w4h7c3vZKuIr+UgvuvUjrhiSooxubjaeO5DWeyumT5zjJT1XwIg/1DFA2r&#10;NTqdqG6YZ2Rv6z+omppbcCD9GYcmASlrLmIOmE2WvsrmsWJGxFywOM5MZXL/j5bfHe4tqcuCzheU&#10;aNbgGz1g1ZjeKUHwDgvUGpcj7tHc25CiMxvg3x0qkt80QXADppO2CVhMkHSx2sep2qLzhOPl4vwi&#10;nS3xUTjqsuXyY7qM7hKWj+bGOv9ZQEPCT0EtBharzA4b50MALB8hMTJQdXlbKxWF0ELiWllyYPj4&#10;210WckELd0LFBPqYY/T+qESwVfpBSKwKRjmLDmM/nsgY50L7rFdVrBS9j0WK3+hldB99RsLALDG6&#10;iXsgGJE9ycjdBzvgg6mI7TwZp38LrDeeLKJn0H4ybmoN9i0ChVkNnnv88MquL02oku+2XeyYiAw3&#10;WyiP2EUW+vFyht/W+GAb5vw9szhP+Mi4I/xXPKSCtqAw/FFSgf351n3AY5ujlpIW57Og7seeWUGJ&#10;+qJxAC6y+TwMdBTmi08zFOxLzfalRu+ba8AuyHAbGR5/A96r8VdaaJ5xlayDV1QxzdF3Qbm3o3Dt&#10;+72By4iL9TrCcIgN8xv9aHggD3UODfnUPTNrhq712PB3MM4yy181b48NlhrWew+yjp19quvwArgA&#10;YisNyypsmJdyRJ1W6uoXAAAA//8DAFBLAwQUAAYACAAAACEA9MHBmNwAAAAHAQAADwAAAGRycy9k&#10;b3ducmV2LnhtbEyOzU7DMBCE70i8g7VIXBC1m4qUptlUFAmJa38ewI23cdTYjmK3CTw9ywlOo9GM&#10;Zr5yM7lO3GiIbfAI85kCQb4OpvUNwvHw8fwKIibtje6CJ4QvirCp7u9KXZgw+h3d9qkRPOJjoRFs&#10;Sn0hZawtOR1noSfP2TkMTie2QyPNoEced53MlMql063nB6t7erdUX/ZXhzCq1OV5m23pWzW7g73Y&#10;1efTFvHxYXpbg0g0pb8y/OIzOlTMdApXb6LoEBZzLiK8sHC6WqgliBNCli8VyKqU//mrHwAAAP//&#10;AwBQSwECLQAUAAYACAAAACEAtoM4kv4AAADhAQAAEwAAAAAAAAAAAAAAAAAAAAAAW0NvbnRlbnRf&#10;VHlwZXNdLnhtbFBLAQItABQABgAIAAAAIQA4/SH/1gAAAJQBAAALAAAAAAAAAAAAAAAAAC8BAABf&#10;cmVscy8ucmVsc1BLAQItABQABgAIAAAAIQANBuTJogIAAJoFAAAOAAAAAAAAAAAAAAAAAC4CAABk&#10;cnMvZTJvRG9jLnhtbFBLAQItABQABgAIAAAAIQD0wcGY3AAAAAcBAAAPAAAAAAAAAAAAAAAAAPwE&#10;AABkcnMvZG93bnJldi54bWxQSwUGAAAAAAQABADzAAAABQYAAAAA&#10;" fillcolor="white [3212]" strokecolor="#243f60 [1604]" strokeweight="2pt">
                <v:path arrowok="t"/>
                <v:textbox>
                  <w:txbxContent>
                    <w:p w:rsidR="0003732C" w:rsidRDefault="0003732C" w:rsidP="003A2F51">
                      <w:pPr>
                        <w:jc w:val="center"/>
                        <w:rPr>
                          <w:rFonts w:ascii="Arial" w:hAnsi="Arial" w:cs="Arial"/>
                          <w:color w:val="00B050"/>
                          <w:sz w:val="24"/>
                          <w:szCs w:val="24"/>
                        </w:rPr>
                      </w:pPr>
                      <w:r w:rsidRPr="003A2F51">
                        <w:rPr>
                          <w:rFonts w:ascii="Arial" w:hAnsi="Arial" w:cs="Arial"/>
                          <w:color w:val="00B050"/>
                          <w:sz w:val="24"/>
                          <w:szCs w:val="24"/>
                        </w:rPr>
                        <w:t>Body of the text along with conditions</w:t>
                      </w:r>
                      <w:r>
                        <w:rPr>
                          <w:rFonts w:ascii="Arial" w:hAnsi="Arial" w:cs="Arial"/>
                          <w:color w:val="00B050"/>
                          <w:sz w:val="24"/>
                          <w:szCs w:val="24"/>
                        </w:rPr>
                        <w:t>,</w:t>
                      </w:r>
                      <w:r w:rsidRPr="003A2F51">
                        <w:rPr>
                          <w:rFonts w:ascii="Arial" w:hAnsi="Arial" w:cs="Arial"/>
                          <w:color w:val="00B050"/>
                          <w:sz w:val="24"/>
                          <w:szCs w:val="24"/>
                        </w:rPr>
                        <w:t xml:space="preserve"> if any</w:t>
                      </w:r>
                      <w:r>
                        <w:rPr>
                          <w:rFonts w:ascii="Arial" w:hAnsi="Arial" w:cs="Arial"/>
                          <w:color w:val="00B050"/>
                          <w:sz w:val="24"/>
                          <w:szCs w:val="24"/>
                        </w:rPr>
                        <w:t>.</w:t>
                      </w:r>
                    </w:p>
                    <w:p w:rsidR="0003732C" w:rsidRPr="00E74D29" w:rsidRDefault="0003732C">
                      <w:pPr>
                        <w:rPr>
                          <w:rFonts w:ascii="Arial" w:hAnsi="Arial" w:cs="Arial"/>
                          <w:color w:val="0070C0"/>
                          <w:sz w:val="20"/>
                          <w:szCs w:val="20"/>
                        </w:rPr>
                      </w:pPr>
                      <w:r w:rsidRPr="003A2F51">
                        <w:rPr>
                          <w:rFonts w:ascii="Arial" w:hAnsi="Arial" w:cs="Arial"/>
                          <w:color w:val="0070C0"/>
                          <w:sz w:val="20"/>
                          <w:szCs w:val="20"/>
                        </w:rPr>
                        <w:t>Example of Conditions:</w:t>
                      </w:r>
                    </w:p>
                    <w:p w:rsidR="0003732C" w:rsidRPr="003A2F51" w:rsidRDefault="0003732C" w:rsidP="003A2F51">
                      <w:pPr>
                        <w:pStyle w:val="ListParagraph"/>
                        <w:numPr>
                          <w:ilvl w:val="0"/>
                          <w:numId w:val="20"/>
                        </w:numPr>
                        <w:rPr>
                          <w:rFonts w:ascii="Arial" w:hAnsi="Arial" w:cs="Arial"/>
                          <w:color w:val="0070C0"/>
                          <w:sz w:val="20"/>
                          <w:szCs w:val="20"/>
                        </w:rPr>
                      </w:pPr>
                      <w:r w:rsidRPr="003A2F51">
                        <w:rPr>
                          <w:rFonts w:ascii="Arial" w:hAnsi="Arial" w:cs="Arial"/>
                          <w:color w:val="0070C0"/>
                          <w:sz w:val="20"/>
                          <w:szCs w:val="20"/>
                        </w:rPr>
                        <w:t>All proposed amendments shall be submitted to CAA at least [XX] days prior to the intended effective date</w:t>
                      </w:r>
                    </w:p>
                    <w:p w:rsidR="0003732C" w:rsidRPr="003A2F51" w:rsidRDefault="0003732C" w:rsidP="003A2F51">
                      <w:pPr>
                        <w:pStyle w:val="ListParagraph"/>
                        <w:numPr>
                          <w:ilvl w:val="0"/>
                          <w:numId w:val="20"/>
                        </w:numPr>
                        <w:rPr>
                          <w:rFonts w:ascii="Arial" w:hAnsi="Arial" w:cs="Arial"/>
                          <w:color w:val="0070C0"/>
                          <w:sz w:val="20"/>
                          <w:szCs w:val="20"/>
                        </w:rPr>
                      </w:pPr>
                      <w:r w:rsidRPr="003A2F51">
                        <w:rPr>
                          <w:rFonts w:ascii="Arial" w:hAnsi="Arial" w:cs="Arial"/>
                          <w:color w:val="0070C0"/>
                          <w:sz w:val="20"/>
                          <w:szCs w:val="20"/>
                        </w:rPr>
                        <w:t>CAA may issue direction requiring an amendment to be made to the aerodrome manual as CAA sees fit. In such case, [Aerodrome] shall submit the amendment to CAA within [XX] days of the issue date of CAA’s direction.</w:t>
                      </w:r>
                    </w:p>
                  </w:txbxContent>
                </v:textbox>
              </v:rect>
            </w:pict>
          </mc:Fallback>
        </mc:AlternateContent>
      </w:r>
    </w:p>
    <w:p w:rsidR="003A2F51" w:rsidRDefault="003A2F51" w:rsidP="003D3F15">
      <w:pPr>
        <w:jc w:val="both"/>
        <w:rPr>
          <w:rFonts w:ascii="Arial" w:hAnsi="Arial" w:cs="Browallia New"/>
          <w:bCs/>
          <w:sz w:val="24"/>
          <w:szCs w:val="24"/>
          <w:lang w:bidi="th-TH"/>
        </w:rPr>
      </w:pPr>
    </w:p>
    <w:p w:rsidR="003A2F51" w:rsidRDefault="003A2F51" w:rsidP="003D3F15">
      <w:pPr>
        <w:spacing w:after="0"/>
        <w:jc w:val="both"/>
        <w:rPr>
          <w:rFonts w:ascii="Arial" w:hAnsi="Arial" w:cs="Browallia New"/>
          <w:bCs/>
          <w:sz w:val="24"/>
          <w:szCs w:val="24"/>
          <w:lang w:bidi="th-TH"/>
        </w:rPr>
      </w:pPr>
    </w:p>
    <w:p w:rsidR="003A2F51" w:rsidRDefault="003A2F51" w:rsidP="003D3F15">
      <w:pPr>
        <w:spacing w:after="0"/>
        <w:jc w:val="both"/>
        <w:rPr>
          <w:rFonts w:ascii="Arial" w:hAnsi="Arial" w:cs="Browallia New"/>
          <w:bCs/>
          <w:sz w:val="24"/>
          <w:szCs w:val="24"/>
          <w:lang w:bidi="th-TH"/>
        </w:rPr>
      </w:pPr>
    </w:p>
    <w:p w:rsidR="003A2F51" w:rsidRDefault="003A2F51" w:rsidP="003D3F15">
      <w:pPr>
        <w:spacing w:after="0"/>
        <w:jc w:val="both"/>
        <w:rPr>
          <w:rFonts w:ascii="Arial" w:hAnsi="Arial" w:cs="Browallia New"/>
          <w:bCs/>
          <w:sz w:val="24"/>
          <w:szCs w:val="24"/>
          <w:lang w:bidi="th-TH"/>
        </w:rPr>
      </w:pPr>
    </w:p>
    <w:p w:rsidR="003A2F51" w:rsidRDefault="003A2F51" w:rsidP="003D3F15">
      <w:pPr>
        <w:spacing w:after="0"/>
        <w:jc w:val="both"/>
        <w:rPr>
          <w:rFonts w:ascii="Arial" w:hAnsi="Arial" w:cs="Browallia New"/>
          <w:bCs/>
          <w:sz w:val="24"/>
          <w:szCs w:val="24"/>
          <w:lang w:bidi="th-TH"/>
        </w:rPr>
      </w:pPr>
    </w:p>
    <w:p w:rsidR="003A2F51" w:rsidRDefault="003A2F51" w:rsidP="003D3F15">
      <w:pPr>
        <w:spacing w:after="0"/>
        <w:jc w:val="both"/>
        <w:rPr>
          <w:rFonts w:ascii="Arial" w:hAnsi="Arial" w:cs="Browallia New"/>
          <w:bCs/>
          <w:sz w:val="24"/>
          <w:szCs w:val="24"/>
          <w:lang w:bidi="th-TH"/>
        </w:rPr>
      </w:pPr>
    </w:p>
    <w:p w:rsidR="003A2F51" w:rsidRDefault="003A2F51" w:rsidP="003D3F15">
      <w:pPr>
        <w:spacing w:after="0"/>
        <w:jc w:val="both"/>
        <w:rPr>
          <w:rFonts w:ascii="Arial" w:hAnsi="Arial" w:cs="Browallia New"/>
          <w:bCs/>
          <w:sz w:val="24"/>
          <w:szCs w:val="24"/>
          <w:lang w:bidi="th-TH"/>
        </w:rPr>
      </w:pPr>
    </w:p>
    <w:p w:rsidR="003A2F51" w:rsidRPr="003A2F51" w:rsidRDefault="003A2F51" w:rsidP="003D3F15">
      <w:pPr>
        <w:spacing w:after="0"/>
        <w:jc w:val="both"/>
        <w:rPr>
          <w:rFonts w:ascii="Arial" w:hAnsi="Arial" w:cs="Browallia New"/>
          <w:bCs/>
          <w:sz w:val="24"/>
          <w:szCs w:val="24"/>
          <w:lang w:bidi="th-TH"/>
        </w:rPr>
      </w:pPr>
      <w:r w:rsidRPr="003A2F51">
        <w:rPr>
          <w:rFonts w:ascii="Arial" w:hAnsi="Arial" w:cs="Browallia New"/>
          <w:bCs/>
          <w:sz w:val="24"/>
          <w:szCs w:val="24"/>
          <w:lang w:bidi="th-TH"/>
        </w:rPr>
        <w:t>If you have any queries regarding this certificate or any other aerodrome-related matters</w:t>
      </w:r>
      <w:r w:rsidR="00D543A8">
        <w:rPr>
          <w:rFonts w:ascii="Arial" w:hAnsi="Arial" w:cs="Browallia New"/>
          <w:bCs/>
          <w:sz w:val="24"/>
          <w:szCs w:val="24"/>
          <w:lang w:bidi="th-TH"/>
        </w:rPr>
        <w:t xml:space="preserve"> </w:t>
      </w:r>
      <w:r w:rsidRPr="003A2F51">
        <w:rPr>
          <w:rFonts w:ascii="Arial" w:hAnsi="Arial" w:cs="Browallia New"/>
          <w:bCs/>
          <w:sz w:val="24"/>
          <w:szCs w:val="24"/>
          <w:lang w:bidi="th-TH"/>
        </w:rPr>
        <w:t>please contact this Authority.</w:t>
      </w:r>
    </w:p>
    <w:p w:rsidR="003A2F51" w:rsidRDefault="003A2F51" w:rsidP="003D3F15">
      <w:pPr>
        <w:jc w:val="both"/>
        <w:rPr>
          <w:rFonts w:ascii="Arial" w:hAnsi="Arial" w:cs="Browallia New"/>
          <w:bCs/>
          <w:sz w:val="24"/>
          <w:szCs w:val="24"/>
          <w:lang w:bidi="th-TH"/>
        </w:rPr>
      </w:pPr>
    </w:p>
    <w:p w:rsidR="003A2F51" w:rsidRDefault="003A2F51" w:rsidP="003D3F15">
      <w:pPr>
        <w:jc w:val="both"/>
        <w:rPr>
          <w:rFonts w:ascii="Arial" w:hAnsi="Arial" w:cs="Browallia New"/>
          <w:bCs/>
          <w:sz w:val="24"/>
          <w:szCs w:val="24"/>
          <w:lang w:bidi="th-TH"/>
        </w:rPr>
      </w:pPr>
      <w:r w:rsidRPr="003A2F51">
        <w:rPr>
          <w:rFonts w:ascii="Arial" w:hAnsi="Arial" w:cs="Browallia New"/>
          <w:bCs/>
          <w:sz w:val="24"/>
          <w:szCs w:val="24"/>
          <w:lang w:bidi="th-TH"/>
        </w:rPr>
        <w:t>Yours faithfully,</w:t>
      </w:r>
    </w:p>
    <w:p w:rsidR="003A2F51" w:rsidRPr="003A2F51" w:rsidRDefault="003A2F51" w:rsidP="003D3F15">
      <w:pPr>
        <w:jc w:val="both"/>
        <w:rPr>
          <w:rFonts w:ascii="Arial" w:hAnsi="Arial" w:cs="Browallia New"/>
          <w:bCs/>
          <w:sz w:val="24"/>
          <w:szCs w:val="24"/>
          <w:lang w:bidi="th-TH"/>
        </w:rPr>
      </w:pPr>
      <w:r w:rsidRPr="003A2F51">
        <w:rPr>
          <w:rFonts w:ascii="Arial" w:hAnsi="Arial" w:cs="Browallia New"/>
          <w:bCs/>
          <w:sz w:val="24"/>
          <w:szCs w:val="24"/>
          <w:lang w:bidi="th-TH"/>
        </w:rPr>
        <w:t>{Signature}</w:t>
      </w:r>
    </w:p>
    <w:p w:rsidR="003A2F51" w:rsidRPr="003A2F51" w:rsidRDefault="003A2F51" w:rsidP="003D3F15">
      <w:pPr>
        <w:spacing w:after="0"/>
        <w:jc w:val="both"/>
        <w:rPr>
          <w:rFonts w:ascii="Arial" w:hAnsi="Arial" w:cs="Browallia New"/>
          <w:bCs/>
          <w:sz w:val="24"/>
          <w:szCs w:val="24"/>
          <w:lang w:bidi="th-TH"/>
        </w:rPr>
      </w:pPr>
      <w:r w:rsidRPr="003A2F51">
        <w:rPr>
          <w:rFonts w:ascii="Arial" w:hAnsi="Arial" w:cs="Browallia New"/>
          <w:bCs/>
          <w:sz w:val="24"/>
          <w:szCs w:val="24"/>
          <w:lang w:bidi="th-TH"/>
        </w:rPr>
        <w:t>{Name}</w:t>
      </w:r>
    </w:p>
    <w:p w:rsidR="003A2F51" w:rsidRPr="003A2F51" w:rsidRDefault="003A2F51" w:rsidP="003D3F15">
      <w:pPr>
        <w:spacing w:after="0"/>
        <w:jc w:val="both"/>
        <w:rPr>
          <w:rFonts w:ascii="Arial" w:hAnsi="Arial" w:cs="Browallia New"/>
          <w:bCs/>
          <w:sz w:val="24"/>
          <w:szCs w:val="24"/>
          <w:lang w:bidi="th-TH"/>
        </w:rPr>
      </w:pPr>
      <w:r w:rsidRPr="003A2F51">
        <w:rPr>
          <w:rFonts w:ascii="Arial" w:hAnsi="Arial" w:cs="Browallia New"/>
          <w:bCs/>
          <w:sz w:val="24"/>
          <w:szCs w:val="24"/>
          <w:lang w:bidi="th-TH"/>
        </w:rPr>
        <w:t>Director General</w:t>
      </w:r>
    </w:p>
    <w:p w:rsidR="00DD049D" w:rsidRDefault="003A2F51" w:rsidP="003D3F15">
      <w:pPr>
        <w:jc w:val="both"/>
        <w:rPr>
          <w:rFonts w:ascii="Arial" w:hAnsi="Arial" w:cs="Browallia New"/>
          <w:bCs/>
          <w:sz w:val="24"/>
          <w:szCs w:val="24"/>
          <w:lang w:bidi="th-TH"/>
        </w:rPr>
      </w:pPr>
      <w:r w:rsidRPr="003A2F51">
        <w:rPr>
          <w:rFonts w:ascii="Arial" w:hAnsi="Arial" w:cs="Browallia New"/>
          <w:bCs/>
          <w:sz w:val="24"/>
          <w:szCs w:val="24"/>
          <w:lang w:bidi="th-TH"/>
        </w:rPr>
        <w:t>(The CAA Name)</w:t>
      </w:r>
    </w:p>
    <w:p w:rsidR="00DE0362" w:rsidRDefault="00DE0362">
      <w:pPr>
        <w:rPr>
          <w:rFonts w:ascii="Arial" w:hAnsi="Arial" w:cs="Browallia New"/>
          <w:bCs/>
          <w:sz w:val="24"/>
          <w:szCs w:val="24"/>
          <w:lang w:bidi="th-TH"/>
        </w:rPr>
      </w:pPr>
    </w:p>
    <w:p w:rsidR="00DE0362" w:rsidRDefault="00DE0362">
      <w:pPr>
        <w:rPr>
          <w:rFonts w:ascii="Arial" w:hAnsi="Arial" w:cs="Browallia New"/>
          <w:bCs/>
          <w:sz w:val="24"/>
          <w:szCs w:val="24"/>
          <w:lang w:bidi="th-TH"/>
        </w:rPr>
        <w:sectPr w:rsidR="00DE0362" w:rsidSect="00D664A8">
          <w:headerReference w:type="even" r:id="rId26"/>
          <w:headerReference w:type="default" r:id="rId27"/>
          <w:footerReference w:type="default" r:id="rId28"/>
          <w:headerReference w:type="first" r:id="rId29"/>
          <w:pgSz w:w="12240" w:h="15840"/>
          <w:pgMar w:top="1354" w:right="1440" w:bottom="1008" w:left="1440" w:header="720" w:footer="720" w:gutter="0"/>
          <w:pgNumType w:fmt="lowerRoman"/>
          <w:cols w:space="720"/>
          <w:docGrid w:linePitch="360"/>
        </w:sectPr>
      </w:pPr>
    </w:p>
    <w:p w:rsidR="00E3379B" w:rsidRPr="00363288" w:rsidRDefault="00E3379B" w:rsidP="001443CA">
      <w:pPr>
        <w:rPr>
          <w:rFonts w:ascii="Arial" w:hAnsi="Arial" w:cs="Browallia New"/>
          <w:b/>
          <w:bCs/>
          <w:sz w:val="32"/>
          <w:szCs w:val="32"/>
          <w:lang w:bidi="th-TH"/>
        </w:rPr>
      </w:pPr>
      <w:r w:rsidRPr="00363288">
        <w:rPr>
          <w:rFonts w:ascii="Arial" w:hAnsi="Arial" w:cs="Browallia New"/>
          <w:b/>
          <w:bCs/>
          <w:sz w:val="32"/>
          <w:szCs w:val="32"/>
          <w:lang w:bidi="th-TH"/>
        </w:rPr>
        <w:lastRenderedPageBreak/>
        <w:t>Part 1 – General</w:t>
      </w:r>
      <w:r w:rsidR="00984E17" w:rsidRPr="00363288">
        <w:rPr>
          <w:rFonts w:ascii="Arial" w:hAnsi="Arial" w:cs="Browallia New"/>
          <w:b/>
          <w:bCs/>
          <w:sz w:val="32"/>
          <w:szCs w:val="32"/>
          <w:lang w:bidi="th-TH"/>
        </w:rPr>
        <w:t xml:space="preserve"> Information</w:t>
      </w:r>
    </w:p>
    <w:p w:rsidR="00A94D33" w:rsidRDefault="004620B1" w:rsidP="003D3F15">
      <w:pPr>
        <w:pStyle w:val="ListParagraph"/>
        <w:numPr>
          <w:ilvl w:val="1"/>
          <w:numId w:val="2"/>
        </w:numPr>
        <w:jc w:val="both"/>
        <w:rPr>
          <w:rFonts w:ascii="Arial" w:hAnsi="Arial"/>
          <w:b/>
          <w:bCs/>
          <w:sz w:val="24"/>
          <w:szCs w:val="24"/>
          <w:lang w:bidi="th-TH"/>
        </w:rPr>
      </w:pPr>
      <w:r w:rsidRPr="00363288">
        <w:rPr>
          <w:rFonts w:ascii="Arial" w:hAnsi="Arial"/>
          <w:b/>
          <w:bCs/>
          <w:sz w:val="24"/>
          <w:szCs w:val="24"/>
          <w:lang w:bidi="th-TH"/>
        </w:rPr>
        <w:t>Purpose and Scope</w:t>
      </w:r>
    </w:p>
    <w:p w:rsidR="001E4C7F" w:rsidRPr="00363288" w:rsidRDefault="001E4C7F" w:rsidP="001443CA">
      <w:pPr>
        <w:pStyle w:val="ListParagraph"/>
        <w:ind w:left="576"/>
        <w:jc w:val="both"/>
        <w:rPr>
          <w:rFonts w:ascii="Arial" w:hAnsi="Arial"/>
          <w:b/>
          <w:bCs/>
          <w:sz w:val="24"/>
          <w:szCs w:val="24"/>
          <w:lang w:bidi="th-TH"/>
        </w:rPr>
      </w:pPr>
    </w:p>
    <w:p w:rsidR="004620B1" w:rsidRDefault="004620B1" w:rsidP="003D3F15">
      <w:pPr>
        <w:pStyle w:val="ListParagraph"/>
        <w:ind w:left="576"/>
        <w:jc w:val="both"/>
        <w:rPr>
          <w:rFonts w:ascii="Arial" w:hAnsi="Arial"/>
          <w:sz w:val="24"/>
          <w:szCs w:val="24"/>
          <w:lang w:bidi="th-TH"/>
        </w:rPr>
      </w:pPr>
      <w:r w:rsidRPr="004620B1">
        <w:rPr>
          <w:rFonts w:ascii="Arial" w:hAnsi="Arial"/>
          <w:sz w:val="24"/>
          <w:szCs w:val="24"/>
          <w:lang w:bidi="th-TH"/>
        </w:rPr>
        <w:t>The purpose of the Aerodrome Manual is to provide</w:t>
      </w:r>
    </w:p>
    <w:p w:rsidR="001E4C7F" w:rsidRPr="004620B1" w:rsidRDefault="001E4C7F" w:rsidP="003D3F15">
      <w:pPr>
        <w:pStyle w:val="ListParagraph"/>
        <w:ind w:left="576"/>
        <w:jc w:val="both"/>
        <w:rPr>
          <w:rFonts w:ascii="Arial" w:hAnsi="Arial"/>
          <w:sz w:val="24"/>
          <w:szCs w:val="24"/>
          <w:lang w:bidi="th-TH"/>
        </w:rPr>
      </w:pPr>
    </w:p>
    <w:p w:rsidR="004620B1" w:rsidRDefault="004620B1" w:rsidP="003D3F15">
      <w:pPr>
        <w:pStyle w:val="ListParagraph"/>
        <w:numPr>
          <w:ilvl w:val="2"/>
          <w:numId w:val="2"/>
        </w:numPr>
        <w:jc w:val="both"/>
        <w:rPr>
          <w:rFonts w:ascii="Arial" w:hAnsi="Arial"/>
          <w:sz w:val="24"/>
          <w:szCs w:val="24"/>
          <w:lang w:bidi="th-TH"/>
        </w:rPr>
      </w:pPr>
      <w:r>
        <w:rPr>
          <w:rFonts w:ascii="Arial" w:hAnsi="Arial"/>
          <w:sz w:val="24"/>
          <w:szCs w:val="24"/>
          <w:lang w:bidi="th-TH"/>
        </w:rPr>
        <w:t>Confirmation of an aerodrome operator’s ability to comply with the aviation legislation applicable to aerodrome operations. It contains detail</w:t>
      </w:r>
      <w:r w:rsidR="000D41E8">
        <w:rPr>
          <w:rFonts w:ascii="Arial" w:hAnsi="Arial"/>
          <w:sz w:val="24"/>
          <w:szCs w:val="24"/>
          <w:lang w:bidi="th-TH"/>
        </w:rPr>
        <w:t>ed</w:t>
      </w:r>
      <w:r>
        <w:rPr>
          <w:rFonts w:ascii="Arial" w:hAnsi="Arial"/>
          <w:sz w:val="24"/>
          <w:szCs w:val="24"/>
          <w:lang w:bidi="th-TH"/>
        </w:rPr>
        <w:t xml:space="preserve"> information regarding the aerodrome site, facilities, services, equipment, operating procedures, organization and management for </w:t>
      </w:r>
      <w:r w:rsidRPr="004620B1">
        <w:rPr>
          <w:rFonts w:ascii="Arial" w:hAnsi="Arial"/>
          <w:sz w:val="24"/>
          <w:szCs w:val="24"/>
          <w:highlight w:val="yellow"/>
          <w:lang w:bidi="th-TH"/>
        </w:rPr>
        <w:t>(Name)</w:t>
      </w:r>
      <w:r>
        <w:rPr>
          <w:rFonts w:ascii="Arial" w:hAnsi="Arial"/>
          <w:sz w:val="24"/>
          <w:szCs w:val="24"/>
          <w:lang w:bidi="th-TH"/>
        </w:rPr>
        <w:t xml:space="preserve"> Airport.</w:t>
      </w:r>
    </w:p>
    <w:p w:rsidR="000D41E8" w:rsidRDefault="000D41E8" w:rsidP="003D3F15">
      <w:pPr>
        <w:pStyle w:val="ListParagraph"/>
        <w:ind w:left="1296"/>
        <w:jc w:val="both"/>
        <w:rPr>
          <w:rFonts w:ascii="Arial" w:hAnsi="Arial"/>
          <w:sz w:val="24"/>
          <w:szCs w:val="24"/>
          <w:lang w:bidi="th-TH"/>
        </w:rPr>
      </w:pPr>
    </w:p>
    <w:p w:rsidR="004620B1" w:rsidRDefault="004620B1" w:rsidP="003D3F15">
      <w:pPr>
        <w:pStyle w:val="ListParagraph"/>
        <w:numPr>
          <w:ilvl w:val="2"/>
          <w:numId w:val="2"/>
        </w:numPr>
        <w:jc w:val="both"/>
        <w:rPr>
          <w:rFonts w:ascii="Arial" w:hAnsi="Arial"/>
          <w:sz w:val="24"/>
          <w:szCs w:val="24"/>
          <w:lang w:bidi="th-TH"/>
        </w:rPr>
      </w:pPr>
      <w:r>
        <w:rPr>
          <w:rFonts w:ascii="Arial" w:hAnsi="Arial"/>
          <w:sz w:val="24"/>
          <w:szCs w:val="24"/>
          <w:lang w:bidi="th-TH"/>
        </w:rPr>
        <w:t>A reference document for:</w:t>
      </w:r>
    </w:p>
    <w:p w:rsidR="004620B1" w:rsidRDefault="00217BA9" w:rsidP="003D3F15">
      <w:pPr>
        <w:pStyle w:val="ListParagraph"/>
        <w:numPr>
          <w:ilvl w:val="3"/>
          <w:numId w:val="2"/>
        </w:numPr>
        <w:tabs>
          <w:tab w:val="clear" w:pos="1296"/>
          <w:tab w:val="num" w:pos="1800"/>
        </w:tabs>
        <w:ind w:left="1800" w:hanging="504"/>
        <w:jc w:val="both"/>
        <w:rPr>
          <w:rFonts w:ascii="Arial" w:hAnsi="Arial"/>
          <w:sz w:val="24"/>
          <w:szCs w:val="24"/>
          <w:lang w:bidi="th-TH"/>
        </w:rPr>
      </w:pPr>
      <w:r>
        <w:rPr>
          <w:rFonts w:ascii="Arial" w:hAnsi="Arial"/>
          <w:sz w:val="24"/>
          <w:szCs w:val="24"/>
          <w:lang w:bidi="th-TH"/>
        </w:rPr>
        <w:t xml:space="preserve">Use by staff </w:t>
      </w:r>
      <w:r w:rsidR="004620B1">
        <w:rPr>
          <w:rFonts w:ascii="Arial" w:hAnsi="Arial"/>
          <w:sz w:val="24"/>
          <w:szCs w:val="24"/>
          <w:lang w:bidi="th-TH"/>
        </w:rPr>
        <w:t xml:space="preserve">and contractors of an aerodrome operator in their activities to </w:t>
      </w:r>
      <w:r w:rsidR="000D41E8">
        <w:rPr>
          <w:rFonts w:ascii="Arial" w:hAnsi="Arial"/>
          <w:sz w:val="24"/>
          <w:szCs w:val="24"/>
          <w:lang w:bidi="th-TH"/>
        </w:rPr>
        <w:t>operate and manage the task</w:t>
      </w:r>
      <w:r w:rsidR="004620B1">
        <w:rPr>
          <w:rFonts w:ascii="Arial" w:hAnsi="Arial"/>
          <w:sz w:val="24"/>
          <w:szCs w:val="24"/>
          <w:lang w:bidi="th-TH"/>
        </w:rPr>
        <w:t>s and business of the airport.</w:t>
      </w:r>
    </w:p>
    <w:p w:rsidR="004620B1" w:rsidRDefault="000D41E8" w:rsidP="003D3F15">
      <w:pPr>
        <w:pStyle w:val="ListParagraph"/>
        <w:numPr>
          <w:ilvl w:val="3"/>
          <w:numId w:val="2"/>
        </w:numPr>
        <w:tabs>
          <w:tab w:val="clear" w:pos="1296"/>
          <w:tab w:val="num" w:pos="1800"/>
        </w:tabs>
        <w:ind w:left="1800" w:hanging="504"/>
        <w:jc w:val="both"/>
        <w:rPr>
          <w:rFonts w:ascii="Arial" w:hAnsi="Arial"/>
          <w:sz w:val="24"/>
          <w:szCs w:val="24"/>
          <w:lang w:bidi="th-TH"/>
        </w:rPr>
      </w:pPr>
      <w:r>
        <w:rPr>
          <w:rFonts w:ascii="Arial" w:hAnsi="Arial"/>
          <w:sz w:val="24"/>
          <w:szCs w:val="24"/>
          <w:lang w:bidi="th-TH"/>
        </w:rPr>
        <w:t>Use by officers of CAA (State)</w:t>
      </w:r>
      <w:r w:rsidR="004620B1">
        <w:rPr>
          <w:rFonts w:ascii="Arial" w:hAnsi="Arial"/>
          <w:sz w:val="24"/>
          <w:szCs w:val="24"/>
          <w:lang w:bidi="th-TH"/>
        </w:rPr>
        <w:t xml:space="preserve"> in audit and inspection activities related to </w:t>
      </w:r>
      <w:r w:rsidR="004620B1" w:rsidRPr="004620B1">
        <w:rPr>
          <w:rFonts w:ascii="Arial" w:hAnsi="Arial"/>
          <w:sz w:val="24"/>
          <w:szCs w:val="24"/>
          <w:highlight w:val="yellow"/>
          <w:lang w:bidi="th-TH"/>
        </w:rPr>
        <w:t>(Name)</w:t>
      </w:r>
      <w:r w:rsidR="004620B1">
        <w:rPr>
          <w:rFonts w:ascii="Arial" w:hAnsi="Arial"/>
          <w:sz w:val="24"/>
          <w:szCs w:val="24"/>
          <w:lang w:bidi="th-TH"/>
        </w:rPr>
        <w:t xml:space="preserve"> Airport.</w:t>
      </w:r>
    </w:p>
    <w:p w:rsidR="000D41E8" w:rsidRPr="004620B1" w:rsidRDefault="000D41E8" w:rsidP="003D3F15">
      <w:pPr>
        <w:pStyle w:val="ListParagraph"/>
        <w:ind w:left="1800"/>
        <w:jc w:val="both"/>
        <w:rPr>
          <w:rFonts w:ascii="Arial" w:hAnsi="Arial"/>
          <w:sz w:val="24"/>
          <w:szCs w:val="24"/>
          <w:lang w:bidi="th-TH"/>
        </w:rPr>
      </w:pPr>
    </w:p>
    <w:p w:rsidR="00A94D33" w:rsidRDefault="004620B1" w:rsidP="003D3F15">
      <w:pPr>
        <w:pStyle w:val="ListParagraph"/>
        <w:numPr>
          <w:ilvl w:val="1"/>
          <w:numId w:val="2"/>
        </w:numPr>
        <w:jc w:val="both"/>
        <w:rPr>
          <w:rFonts w:ascii="Arial" w:hAnsi="Arial"/>
          <w:b/>
          <w:bCs/>
          <w:sz w:val="24"/>
          <w:szCs w:val="24"/>
          <w:lang w:bidi="th-TH"/>
        </w:rPr>
      </w:pPr>
      <w:r w:rsidRPr="00363288">
        <w:rPr>
          <w:rFonts w:ascii="Arial" w:hAnsi="Arial"/>
          <w:b/>
          <w:bCs/>
          <w:sz w:val="24"/>
          <w:szCs w:val="24"/>
          <w:lang w:bidi="th-TH"/>
        </w:rPr>
        <w:t>Legal Requirement</w:t>
      </w:r>
    </w:p>
    <w:p w:rsidR="001E4C7F" w:rsidRPr="00363288" w:rsidRDefault="001E4C7F" w:rsidP="001443CA">
      <w:pPr>
        <w:pStyle w:val="ListParagraph"/>
        <w:ind w:left="576"/>
        <w:jc w:val="both"/>
        <w:rPr>
          <w:rFonts w:ascii="Arial" w:hAnsi="Arial"/>
          <w:b/>
          <w:bCs/>
          <w:sz w:val="24"/>
          <w:szCs w:val="24"/>
          <w:lang w:bidi="th-TH"/>
        </w:rPr>
      </w:pPr>
    </w:p>
    <w:p w:rsidR="00AC32B5" w:rsidRDefault="009B5D7C" w:rsidP="003D3F15">
      <w:pPr>
        <w:pStyle w:val="ListParagraph"/>
        <w:numPr>
          <w:ilvl w:val="2"/>
          <w:numId w:val="2"/>
        </w:numPr>
        <w:jc w:val="both"/>
        <w:rPr>
          <w:rFonts w:ascii="Arial" w:hAnsi="Arial"/>
          <w:sz w:val="24"/>
          <w:szCs w:val="24"/>
          <w:lang w:bidi="th-TH"/>
        </w:rPr>
      </w:pPr>
      <w:r w:rsidRPr="00BC463B">
        <w:rPr>
          <w:rFonts w:ascii="Arial" w:hAnsi="Arial"/>
          <w:sz w:val="24"/>
          <w:szCs w:val="24"/>
          <w:lang w:bidi="th-TH"/>
        </w:rPr>
        <w:t xml:space="preserve">As the operator of an aerodrome servicing air transport operations, </w:t>
      </w:r>
      <w:r w:rsidRPr="00BC463B">
        <w:rPr>
          <w:rFonts w:ascii="Arial" w:hAnsi="Arial"/>
          <w:sz w:val="24"/>
          <w:szCs w:val="24"/>
          <w:highlight w:val="yellow"/>
          <w:lang w:bidi="th-TH"/>
        </w:rPr>
        <w:t>(Name)</w:t>
      </w:r>
      <w:r w:rsidRPr="00BC463B">
        <w:rPr>
          <w:rFonts w:ascii="Arial" w:hAnsi="Arial"/>
          <w:sz w:val="24"/>
          <w:szCs w:val="24"/>
          <w:lang w:bidi="th-TH"/>
        </w:rPr>
        <w:t xml:space="preserve"> Airport is required by </w:t>
      </w:r>
      <w:r w:rsidR="000D41E8">
        <w:rPr>
          <w:rFonts w:ascii="Arial" w:hAnsi="Arial"/>
          <w:sz w:val="24"/>
          <w:szCs w:val="24"/>
          <w:lang w:bidi="th-TH"/>
        </w:rPr>
        <w:t>(</w:t>
      </w:r>
      <w:r w:rsidR="000D41E8" w:rsidRPr="000D41E8">
        <w:rPr>
          <w:rFonts w:ascii="Arial" w:hAnsi="Arial"/>
          <w:sz w:val="24"/>
          <w:szCs w:val="24"/>
          <w:highlight w:val="yellow"/>
          <w:lang w:bidi="th-TH"/>
        </w:rPr>
        <w:t>Regulation reference</w:t>
      </w:r>
      <w:r w:rsidR="000D41E8">
        <w:rPr>
          <w:rFonts w:ascii="Arial" w:hAnsi="Arial"/>
          <w:sz w:val="24"/>
          <w:szCs w:val="24"/>
          <w:lang w:bidi="th-TH"/>
        </w:rPr>
        <w:t>)</w:t>
      </w:r>
      <w:r w:rsidR="00D543A8">
        <w:rPr>
          <w:rFonts w:ascii="Arial" w:hAnsi="Arial"/>
          <w:sz w:val="24"/>
          <w:szCs w:val="24"/>
          <w:lang w:bidi="th-TH"/>
        </w:rPr>
        <w:t xml:space="preserve"> </w:t>
      </w:r>
      <w:r w:rsidR="000D41E8">
        <w:rPr>
          <w:rFonts w:ascii="Arial" w:hAnsi="Arial"/>
          <w:sz w:val="24"/>
          <w:szCs w:val="24"/>
          <w:lang w:bidi="th-TH"/>
        </w:rPr>
        <w:t>to hold an Aerodrome License or</w:t>
      </w:r>
      <w:r w:rsidRPr="00BC463B">
        <w:rPr>
          <w:rFonts w:ascii="Arial" w:hAnsi="Arial"/>
          <w:sz w:val="24"/>
          <w:szCs w:val="24"/>
          <w:lang w:bidi="th-TH"/>
        </w:rPr>
        <w:t xml:space="preserve"> Aerodrome Certificate. </w:t>
      </w:r>
    </w:p>
    <w:p w:rsidR="000D41E8" w:rsidRPr="00BC463B" w:rsidRDefault="000D41E8" w:rsidP="003D3F15">
      <w:pPr>
        <w:pStyle w:val="ListParagraph"/>
        <w:ind w:left="1296"/>
        <w:jc w:val="both"/>
        <w:rPr>
          <w:rFonts w:ascii="Arial" w:hAnsi="Arial"/>
          <w:sz w:val="24"/>
          <w:szCs w:val="24"/>
          <w:lang w:bidi="th-TH"/>
        </w:rPr>
      </w:pPr>
    </w:p>
    <w:p w:rsidR="004620B1" w:rsidRPr="000D41E8" w:rsidRDefault="009B5D7C" w:rsidP="003D3F15">
      <w:pPr>
        <w:pStyle w:val="ListParagraph"/>
        <w:numPr>
          <w:ilvl w:val="2"/>
          <w:numId w:val="2"/>
        </w:numPr>
        <w:jc w:val="both"/>
        <w:rPr>
          <w:rFonts w:ascii="Arial" w:hAnsi="Arial"/>
          <w:sz w:val="24"/>
          <w:szCs w:val="24"/>
          <w:lang w:bidi="th-TH"/>
        </w:rPr>
      </w:pPr>
      <w:r w:rsidRPr="00BC463B">
        <w:rPr>
          <w:rFonts w:ascii="Arial" w:hAnsi="Arial"/>
          <w:sz w:val="24"/>
          <w:szCs w:val="24"/>
          <w:lang w:bidi="th-TH"/>
        </w:rPr>
        <w:t xml:space="preserve">The requirement for an Aerodrome Manual is prescribed in </w:t>
      </w:r>
      <w:r w:rsidR="00857B6C" w:rsidRPr="00BC463B">
        <w:rPr>
          <w:rFonts w:ascii="Arial" w:hAnsi="Arial"/>
          <w:lang w:bidi="th-TH"/>
        </w:rPr>
        <w:t xml:space="preserve">The Requirements of Civil Aviation Authority of </w:t>
      </w:r>
      <w:r w:rsidR="000D41E8">
        <w:rPr>
          <w:rFonts w:ascii="Arial" w:hAnsi="Arial"/>
          <w:lang w:bidi="th-TH"/>
        </w:rPr>
        <w:t>(</w:t>
      </w:r>
      <w:r w:rsidR="000D41E8" w:rsidRPr="000D41E8">
        <w:rPr>
          <w:rFonts w:ascii="Arial" w:hAnsi="Arial"/>
          <w:highlight w:val="yellow"/>
          <w:lang w:bidi="th-TH"/>
        </w:rPr>
        <w:t>State) (Requirement reference</w:t>
      </w:r>
      <w:r w:rsidR="005B4BCE" w:rsidRPr="00BC463B">
        <w:rPr>
          <w:rFonts w:ascii="Arial" w:hAnsi="Arial"/>
          <w:lang w:bidi="th-TH"/>
        </w:rPr>
        <w:t>)</w:t>
      </w:r>
      <w:r w:rsidRPr="00BC463B">
        <w:rPr>
          <w:rFonts w:ascii="Arial" w:hAnsi="Arial"/>
          <w:lang w:bidi="th-TH"/>
        </w:rPr>
        <w:t>. A copy of this manu</w:t>
      </w:r>
      <w:r w:rsidR="000D41E8">
        <w:rPr>
          <w:rFonts w:ascii="Arial" w:hAnsi="Arial"/>
          <w:lang w:bidi="th-TH"/>
        </w:rPr>
        <w:t xml:space="preserve">al </w:t>
      </w:r>
      <w:r w:rsidR="000D6ABB">
        <w:rPr>
          <w:rFonts w:ascii="Arial" w:hAnsi="Arial"/>
          <w:lang w:bidi="th-TH"/>
        </w:rPr>
        <w:t>shall be</w:t>
      </w:r>
      <w:r w:rsidR="000D41E8">
        <w:rPr>
          <w:rFonts w:ascii="Arial" w:hAnsi="Arial"/>
          <w:lang w:bidi="th-TH"/>
        </w:rPr>
        <w:t xml:space="preserve"> provided to the CAA (</w:t>
      </w:r>
      <w:r w:rsidR="000D41E8" w:rsidRPr="000D41E8">
        <w:rPr>
          <w:rFonts w:ascii="Arial" w:hAnsi="Arial"/>
          <w:highlight w:val="yellow"/>
          <w:lang w:bidi="th-TH"/>
        </w:rPr>
        <w:t>State)</w:t>
      </w:r>
      <w:r w:rsidRPr="00BC463B">
        <w:rPr>
          <w:rFonts w:ascii="Arial" w:hAnsi="Arial"/>
          <w:lang w:bidi="th-TH"/>
        </w:rPr>
        <w:t>.</w:t>
      </w:r>
    </w:p>
    <w:p w:rsidR="000D41E8" w:rsidRPr="000D41E8" w:rsidRDefault="000D41E8" w:rsidP="003D3F15">
      <w:pPr>
        <w:pStyle w:val="ListParagraph"/>
        <w:jc w:val="both"/>
        <w:rPr>
          <w:rFonts w:ascii="Arial" w:hAnsi="Arial"/>
          <w:sz w:val="24"/>
          <w:szCs w:val="24"/>
          <w:lang w:bidi="th-TH"/>
        </w:rPr>
      </w:pPr>
    </w:p>
    <w:p w:rsidR="000D41E8" w:rsidRPr="00BC463B" w:rsidRDefault="000D41E8" w:rsidP="003D3F15">
      <w:pPr>
        <w:pStyle w:val="ListParagraph"/>
        <w:ind w:left="1296"/>
        <w:jc w:val="both"/>
        <w:rPr>
          <w:rFonts w:ascii="Arial" w:hAnsi="Arial"/>
          <w:sz w:val="24"/>
          <w:szCs w:val="24"/>
          <w:lang w:bidi="th-TH"/>
        </w:rPr>
      </w:pPr>
    </w:p>
    <w:p w:rsidR="00A94D33" w:rsidRPr="00363288" w:rsidRDefault="004620B1" w:rsidP="003D3F15">
      <w:pPr>
        <w:pStyle w:val="ListParagraph"/>
        <w:numPr>
          <w:ilvl w:val="1"/>
          <w:numId w:val="2"/>
        </w:numPr>
        <w:jc w:val="both"/>
        <w:rPr>
          <w:rFonts w:ascii="Arial" w:hAnsi="Arial"/>
          <w:b/>
          <w:bCs/>
          <w:sz w:val="24"/>
          <w:szCs w:val="24"/>
          <w:lang w:bidi="th-TH"/>
        </w:rPr>
      </w:pPr>
      <w:r w:rsidRPr="00363288">
        <w:rPr>
          <w:rFonts w:ascii="Arial" w:hAnsi="Arial"/>
          <w:b/>
          <w:bCs/>
          <w:sz w:val="24"/>
          <w:szCs w:val="24"/>
          <w:lang w:bidi="th-TH"/>
        </w:rPr>
        <w:t>Conditions of Use</w:t>
      </w:r>
    </w:p>
    <w:p w:rsidR="00407C7C" w:rsidRPr="007A3607" w:rsidRDefault="007A3607" w:rsidP="003D3F15">
      <w:pPr>
        <w:jc w:val="both"/>
        <w:rPr>
          <w:rFonts w:ascii="Arial" w:hAnsi="Arial"/>
          <w:sz w:val="24"/>
          <w:szCs w:val="24"/>
          <w:lang w:bidi="th-TH"/>
        </w:rPr>
      </w:pPr>
      <w:r w:rsidRPr="007A3607">
        <w:rPr>
          <w:rFonts w:ascii="Arial" w:hAnsi="Arial"/>
          <w:sz w:val="24"/>
          <w:szCs w:val="24"/>
          <w:highlight w:val="yellow"/>
          <w:lang w:bidi="th-TH"/>
        </w:rPr>
        <w:t>(Name)</w:t>
      </w:r>
      <w:r>
        <w:rPr>
          <w:rFonts w:ascii="Arial" w:hAnsi="Arial"/>
          <w:sz w:val="24"/>
          <w:szCs w:val="24"/>
          <w:lang w:bidi="th-TH"/>
        </w:rPr>
        <w:t xml:space="preserve"> Airport operates </w:t>
      </w:r>
      <w:r w:rsidR="00AC32B5" w:rsidRPr="00AC32B5">
        <w:rPr>
          <w:rFonts w:ascii="Arial" w:hAnsi="Arial"/>
          <w:sz w:val="24"/>
          <w:szCs w:val="24"/>
          <w:highlight w:val="yellow"/>
          <w:lang w:bidi="th-TH"/>
        </w:rPr>
        <w:t>(Specify Operating Hours</w:t>
      </w:r>
      <w:r w:rsidR="000D6ABB">
        <w:rPr>
          <w:rFonts w:ascii="Arial" w:hAnsi="Arial"/>
          <w:sz w:val="24"/>
          <w:szCs w:val="24"/>
          <w:highlight w:val="yellow"/>
          <w:lang w:bidi="th-TH"/>
        </w:rPr>
        <w:t xml:space="preserve"> and conditions e.g. visibility</w:t>
      </w:r>
      <w:r w:rsidR="00AC32B5" w:rsidRPr="00AC32B5">
        <w:rPr>
          <w:rFonts w:ascii="Arial" w:hAnsi="Arial"/>
          <w:sz w:val="24"/>
          <w:szCs w:val="24"/>
          <w:highlight w:val="yellow"/>
          <w:lang w:bidi="th-TH"/>
        </w:rPr>
        <w:t>)</w:t>
      </w:r>
      <w:r>
        <w:rPr>
          <w:rFonts w:ascii="Arial" w:hAnsi="Arial"/>
          <w:sz w:val="24"/>
          <w:szCs w:val="24"/>
          <w:lang w:bidi="th-TH"/>
        </w:rPr>
        <w:t xml:space="preserve"> for take-off and landing of aircraft and when i</w:t>
      </w:r>
      <w:r w:rsidR="000D41E8">
        <w:rPr>
          <w:rFonts w:ascii="Arial" w:hAnsi="Arial"/>
          <w:sz w:val="24"/>
          <w:szCs w:val="24"/>
          <w:lang w:bidi="th-TH"/>
        </w:rPr>
        <w:t>t is so available it shall be available</w:t>
      </w:r>
      <w:r>
        <w:rPr>
          <w:rFonts w:ascii="Arial" w:hAnsi="Arial"/>
          <w:sz w:val="24"/>
          <w:szCs w:val="24"/>
          <w:lang w:bidi="th-TH"/>
        </w:rPr>
        <w:t xml:space="preserve"> under equal terms and conditions to all persons and operators</w:t>
      </w:r>
      <w:r w:rsidR="000D41E8">
        <w:rPr>
          <w:rFonts w:ascii="Arial" w:hAnsi="Arial"/>
          <w:sz w:val="24"/>
          <w:szCs w:val="24"/>
          <w:lang w:bidi="th-TH"/>
        </w:rPr>
        <w:t xml:space="preserve"> (</w:t>
      </w:r>
      <w:r w:rsidR="000D41E8" w:rsidRPr="000D41E8">
        <w:rPr>
          <w:rFonts w:ascii="Arial" w:hAnsi="Arial"/>
          <w:sz w:val="24"/>
          <w:szCs w:val="24"/>
          <w:highlight w:val="yellow"/>
          <w:lang w:bidi="th-TH"/>
        </w:rPr>
        <w:t>Requirement reference</w:t>
      </w:r>
      <w:r w:rsidR="000D41E8">
        <w:rPr>
          <w:rFonts w:ascii="Arial" w:hAnsi="Arial"/>
          <w:sz w:val="24"/>
          <w:szCs w:val="24"/>
          <w:lang w:bidi="th-TH"/>
        </w:rPr>
        <w:t>)</w:t>
      </w:r>
      <w:r>
        <w:rPr>
          <w:rFonts w:ascii="Arial" w:hAnsi="Arial"/>
          <w:sz w:val="24"/>
          <w:szCs w:val="24"/>
          <w:lang w:bidi="th-TH"/>
        </w:rPr>
        <w:t>.</w:t>
      </w:r>
      <w:r w:rsidR="00AC32B5">
        <w:rPr>
          <w:rFonts w:ascii="Arial" w:hAnsi="Arial"/>
          <w:sz w:val="24"/>
          <w:szCs w:val="24"/>
          <w:lang w:bidi="th-TH"/>
        </w:rPr>
        <w:t xml:space="preserve"> The airport reference code is </w:t>
      </w:r>
      <w:r w:rsidR="00AC32B5" w:rsidRPr="005B7F8F">
        <w:rPr>
          <w:rFonts w:ascii="Arial" w:hAnsi="Arial"/>
          <w:sz w:val="24"/>
          <w:szCs w:val="24"/>
          <w:highlight w:val="yellow"/>
          <w:lang w:bidi="th-TH"/>
        </w:rPr>
        <w:t>(Specify)</w:t>
      </w:r>
      <w:r w:rsidR="005B7F8F">
        <w:rPr>
          <w:rFonts w:ascii="Arial" w:hAnsi="Arial"/>
          <w:sz w:val="24"/>
          <w:szCs w:val="24"/>
          <w:lang w:bidi="th-TH"/>
        </w:rPr>
        <w:t>.</w:t>
      </w:r>
    </w:p>
    <w:p w:rsidR="000D6CDA" w:rsidRPr="00363288" w:rsidRDefault="000D6CDA" w:rsidP="003D3F15">
      <w:pPr>
        <w:pStyle w:val="ListParagraph"/>
        <w:numPr>
          <w:ilvl w:val="1"/>
          <w:numId w:val="2"/>
        </w:numPr>
        <w:jc w:val="both"/>
        <w:rPr>
          <w:rFonts w:ascii="Arial" w:hAnsi="Arial"/>
          <w:b/>
          <w:bCs/>
          <w:sz w:val="24"/>
          <w:szCs w:val="24"/>
          <w:lang w:bidi="th-TH"/>
        </w:rPr>
      </w:pPr>
      <w:r w:rsidRPr="00363288">
        <w:rPr>
          <w:rFonts w:ascii="Arial" w:hAnsi="Arial"/>
          <w:b/>
          <w:bCs/>
          <w:sz w:val="24"/>
          <w:szCs w:val="24"/>
          <w:lang w:bidi="th-TH"/>
        </w:rPr>
        <w:t>Aeronautical Information</w:t>
      </w:r>
    </w:p>
    <w:p w:rsidR="00D543A8" w:rsidRDefault="007A3607" w:rsidP="003D3F15">
      <w:pPr>
        <w:jc w:val="both"/>
        <w:rPr>
          <w:rFonts w:ascii="Arial" w:hAnsi="Arial"/>
          <w:sz w:val="24"/>
          <w:szCs w:val="24"/>
          <w:lang w:bidi="th-TH"/>
        </w:rPr>
      </w:pPr>
      <w:r>
        <w:rPr>
          <w:rFonts w:ascii="Arial" w:hAnsi="Arial"/>
          <w:sz w:val="24"/>
          <w:szCs w:val="24"/>
          <w:lang w:bidi="th-TH"/>
        </w:rPr>
        <w:t xml:space="preserve">All data relating to the aeronautical aspect of this aerodrome are published in the Aeronautical </w:t>
      </w:r>
      <w:r w:rsidR="000654D4">
        <w:rPr>
          <w:rFonts w:ascii="Arial" w:hAnsi="Arial"/>
          <w:sz w:val="24"/>
          <w:szCs w:val="24"/>
          <w:lang w:bidi="th-TH"/>
        </w:rPr>
        <w:t>Information Publication (</w:t>
      </w:r>
      <w:r w:rsidR="000654D4" w:rsidRPr="000D41E8">
        <w:rPr>
          <w:rFonts w:ascii="Arial" w:hAnsi="Arial"/>
          <w:sz w:val="24"/>
          <w:szCs w:val="24"/>
          <w:highlight w:val="yellow"/>
          <w:lang w:bidi="th-TH"/>
        </w:rPr>
        <w:t>State Name</w:t>
      </w:r>
      <w:r w:rsidR="000654D4">
        <w:rPr>
          <w:rFonts w:ascii="Arial" w:hAnsi="Arial"/>
          <w:sz w:val="24"/>
          <w:szCs w:val="24"/>
          <w:lang w:bidi="th-TH"/>
        </w:rPr>
        <w:t>)</w:t>
      </w:r>
      <w:r>
        <w:rPr>
          <w:rFonts w:ascii="Arial" w:hAnsi="Arial"/>
          <w:sz w:val="24"/>
          <w:szCs w:val="24"/>
          <w:lang w:bidi="th-TH"/>
        </w:rPr>
        <w:t xml:space="preserve">. The </w:t>
      </w:r>
      <w:r w:rsidRPr="005B7F8F">
        <w:rPr>
          <w:rFonts w:ascii="Arial" w:hAnsi="Arial"/>
          <w:sz w:val="24"/>
          <w:szCs w:val="24"/>
          <w:highlight w:val="yellow"/>
          <w:lang w:bidi="th-TH"/>
        </w:rPr>
        <w:t>(Position</w:t>
      </w:r>
      <w:r w:rsidR="000654D4">
        <w:rPr>
          <w:rFonts w:ascii="Arial" w:hAnsi="Arial"/>
          <w:sz w:val="24"/>
          <w:szCs w:val="24"/>
          <w:highlight w:val="yellow"/>
          <w:lang w:bidi="th-TH"/>
        </w:rPr>
        <w:t xml:space="preserve"> Holder</w:t>
      </w:r>
      <w:r w:rsidRPr="005B7F8F">
        <w:rPr>
          <w:rFonts w:ascii="Arial" w:hAnsi="Arial"/>
          <w:sz w:val="24"/>
          <w:szCs w:val="24"/>
          <w:highlight w:val="yellow"/>
          <w:lang w:bidi="th-TH"/>
        </w:rPr>
        <w:t>)</w:t>
      </w:r>
      <w:r>
        <w:rPr>
          <w:rFonts w:ascii="Arial" w:hAnsi="Arial"/>
          <w:sz w:val="24"/>
          <w:szCs w:val="24"/>
          <w:lang w:bidi="th-TH"/>
        </w:rPr>
        <w:t xml:space="preserve"> is responsible for complete and correct promulgation of data to Aeronautical Information Servi</w:t>
      </w:r>
      <w:r w:rsidR="000654D4">
        <w:rPr>
          <w:rFonts w:ascii="Arial" w:hAnsi="Arial"/>
          <w:sz w:val="24"/>
          <w:szCs w:val="24"/>
          <w:lang w:bidi="th-TH"/>
        </w:rPr>
        <w:t>ces Department (AIS) of the CAA</w:t>
      </w:r>
      <w:r>
        <w:rPr>
          <w:rFonts w:ascii="Arial" w:hAnsi="Arial"/>
          <w:sz w:val="24"/>
          <w:szCs w:val="24"/>
          <w:lang w:bidi="th-TH"/>
        </w:rPr>
        <w:t xml:space="preserve"> in accordance with procedures described in this manual.</w:t>
      </w:r>
      <w:r w:rsidR="00D543A8">
        <w:rPr>
          <w:rFonts w:ascii="Arial" w:hAnsi="Arial"/>
          <w:sz w:val="24"/>
          <w:szCs w:val="24"/>
          <w:lang w:bidi="th-TH"/>
        </w:rPr>
        <w:br w:type="page"/>
      </w:r>
    </w:p>
    <w:p w:rsidR="000D6CDA" w:rsidRPr="00363288" w:rsidRDefault="000D6CDA" w:rsidP="003D3F15">
      <w:pPr>
        <w:pStyle w:val="ListParagraph"/>
        <w:numPr>
          <w:ilvl w:val="1"/>
          <w:numId w:val="2"/>
        </w:numPr>
        <w:jc w:val="both"/>
        <w:rPr>
          <w:rFonts w:ascii="Arial" w:hAnsi="Arial"/>
          <w:b/>
          <w:bCs/>
          <w:sz w:val="24"/>
          <w:szCs w:val="24"/>
          <w:lang w:bidi="th-TH"/>
        </w:rPr>
      </w:pPr>
      <w:r w:rsidRPr="00363288">
        <w:rPr>
          <w:rFonts w:ascii="Arial" w:hAnsi="Arial"/>
          <w:b/>
          <w:bCs/>
          <w:sz w:val="24"/>
          <w:szCs w:val="24"/>
          <w:lang w:bidi="th-TH"/>
        </w:rPr>
        <w:lastRenderedPageBreak/>
        <w:t>Recording Aircraft Movements</w:t>
      </w:r>
    </w:p>
    <w:p w:rsidR="007A3607" w:rsidRDefault="001D6868" w:rsidP="003D3F15">
      <w:pPr>
        <w:jc w:val="both"/>
        <w:rPr>
          <w:rFonts w:ascii="Arial" w:hAnsi="Arial"/>
          <w:sz w:val="24"/>
          <w:szCs w:val="24"/>
          <w:lang w:bidi="th-TH"/>
        </w:rPr>
      </w:pPr>
      <w:r>
        <w:rPr>
          <w:rFonts w:ascii="Arial" w:hAnsi="Arial"/>
          <w:sz w:val="24"/>
          <w:szCs w:val="24"/>
          <w:lang w:bidi="th-TH"/>
        </w:rPr>
        <w:t xml:space="preserve">All data </w:t>
      </w:r>
      <w:r w:rsidR="00F664B1">
        <w:rPr>
          <w:rFonts w:ascii="Arial" w:hAnsi="Arial"/>
          <w:sz w:val="24"/>
          <w:szCs w:val="24"/>
          <w:lang w:bidi="th-TH"/>
        </w:rPr>
        <w:t xml:space="preserve">relating to the recording of aircraft movement is collected and recorded by </w:t>
      </w:r>
      <w:r w:rsidR="005B7F8F" w:rsidRPr="005B7F8F">
        <w:rPr>
          <w:rFonts w:ascii="Arial" w:hAnsi="Arial"/>
          <w:sz w:val="24"/>
          <w:szCs w:val="24"/>
          <w:highlight w:val="yellow"/>
          <w:lang w:bidi="th-TH"/>
        </w:rPr>
        <w:t>(</w:t>
      </w:r>
      <w:r w:rsidR="000D41E8">
        <w:rPr>
          <w:rFonts w:ascii="Arial" w:hAnsi="Arial"/>
          <w:sz w:val="24"/>
          <w:szCs w:val="24"/>
          <w:highlight w:val="yellow"/>
          <w:lang w:bidi="th-TH"/>
        </w:rPr>
        <w:t xml:space="preserve">Name &amp; Designation of </w:t>
      </w:r>
      <w:r w:rsidR="005B7F8F" w:rsidRPr="005B7F8F">
        <w:rPr>
          <w:rFonts w:ascii="Arial" w:hAnsi="Arial"/>
          <w:sz w:val="24"/>
          <w:szCs w:val="24"/>
          <w:highlight w:val="yellow"/>
          <w:lang w:bidi="th-TH"/>
        </w:rPr>
        <w:t>Responsible Person</w:t>
      </w:r>
      <w:r w:rsidR="00F664B1" w:rsidRPr="005B7F8F">
        <w:rPr>
          <w:rFonts w:ascii="Arial" w:hAnsi="Arial"/>
          <w:sz w:val="24"/>
          <w:szCs w:val="24"/>
          <w:highlight w:val="yellow"/>
          <w:lang w:bidi="th-TH"/>
        </w:rPr>
        <w:t>)</w:t>
      </w:r>
      <w:r w:rsidR="00F664B1">
        <w:rPr>
          <w:rFonts w:ascii="Arial" w:hAnsi="Arial"/>
          <w:sz w:val="24"/>
          <w:szCs w:val="24"/>
          <w:lang w:bidi="th-TH"/>
        </w:rPr>
        <w:t xml:space="preserve">. The </w:t>
      </w:r>
      <w:r w:rsidR="000D41E8" w:rsidRPr="000D41E8">
        <w:rPr>
          <w:rFonts w:ascii="Arial" w:hAnsi="Arial"/>
          <w:sz w:val="24"/>
          <w:szCs w:val="24"/>
          <w:highlight w:val="yellow"/>
          <w:lang w:bidi="th-TH"/>
        </w:rPr>
        <w:t>(Airport Unit</w:t>
      </w:r>
      <w:r w:rsidR="000D41E8">
        <w:rPr>
          <w:rFonts w:ascii="Arial" w:hAnsi="Arial"/>
          <w:sz w:val="24"/>
          <w:szCs w:val="24"/>
          <w:lang w:bidi="th-TH"/>
        </w:rPr>
        <w:t xml:space="preserve">) </w:t>
      </w:r>
      <w:r w:rsidR="00F664B1">
        <w:rPr>
          <w:rFonts w:ascii="Arial" w:hAnsi="Arial"/>
          <w:sz w:val="24"/>
          <w:szCs w:val="24"/>
          <w:lang w:bidi="th-TH"/>
        </w:rPr>
        <w:t xml:space="preserve">is responsible for complete and correct collection recording and reporting to the </w:t>
      </w:r>
      <w:r w:rsidR="000438EC" w:rsidRPr="000438EC">
        <w:rPr>
          <w:rFonts w:ascii="Arial" w:hAnsi="Arial"/>
          <w:sz w:val="24"/>
          <w:szCs w:val="24"/>
          <w:highlight w:val="yellow"/>
          <w:lang w:bidi="th-TH"/>
        </w:rPr>
        <w:t>(</w:t>
      </w:r>
      <w:r w:rsidR="000438EC">
        <w:rPr>
          <w:rFonts w:ascii="Arial" w:hAnsi="Arial"/>
          <w:sz w:val="24"/>
          <w:szCs w:val="24"/>
          <w:highlight w:val="yellow"/>
          <w:lang w:bidi="th-TH"/>
        </w:rPr>
        <w:t>Airport Responsible Person</w:t>
      </w:r>
      <w:r w:rsidR="000438EC" w:rsidRPr="000438EC">
        <w:rPr>
          <w:rFonts w:ascii="Arial" w:hAnsi="Arial"/>
          <w:sz w:val="24"/>
          <w:szCs w:val="24"/>
          <w:highlight w:val="yellow"/>
          <w:lang w:bidi="th-TH"/>
        </w:rPr>
        <w:t>)</w:t>
      </w:r>
      <w:r w:rsidR="00F664B1">
        <w:rPr>
          <w:rFonts w:ascii="Arial" w:hAnsi="Arial"/>
          <w:sz w:val="24"/>
          <w:szCs w:val="24"/>
          <w:lang w:bidi="th-TH"/>
        </w:rPr>
        <w:t xml:space="preserve"> in accordance wit</w:t>
      </w:r>
      <w:r w:rsidR="000D41E8">
        <w:rPr>
          <w:rFonts w:ascii="Arial" w:hAnsi="Arial"/>
          <w:sz w:val="24"/>
          <w:szCs w:val="24"/>
          <w:lang w:bidi="th-TH"/>
        </w:rPr>
        <w:t>h procedures described in this M</w:t>
      </w:r>
      <w:r w:rsidR="00F664B1">
        <w:rPr>
          <w:rFonts w:ascii="Arial" w:hAnsi="Arial"/>
          <w:sz w:val="24"/>
          <w:szCs w:val="24"/>
          <w:lang w:bidi="th-TH"/>
        </w:rPr>
        <w:t>anual.</w:t>
      </w:r>
    </w:p>
    <w:p w:rsidR="000D6CDA" w:rsidRPr="00363288" w:rsidRDefault="000D6CDA" w:rsidP="003D3F15">
      <w:pPr>
        <w:pStyle w:val="ListParagraph"/>
        <w:numPr>
          <w:ilvl w:val="1"/>
          <w:numId w:val="2"/>
        </w:numPr>
        <w:jc w:val="both"/>
        <w:rPr>
          <w:rFonts w:ascii="Arial" w:hAnsi="Arial"/>
          <w:b/>
          <w:bCs/>
          <w:sz w:val="24"/>
          <w:szCs w:val="24"/>
          <w:lang w:bidi="th-TH"/>
        </w:rPr>
      </w:pPr>
      <w:r w:rsidRPr="00363288">
        <w:rPr>
          <w:rFonts w:ascii="Arial" w:hAnsi="Arial"/>
          <w:b/>
          <w:bCs/>
          <w:sz w:val="24"/>
          <w:szCs w:val="24"/>
          <w:lang w:bidi="th-TH"/>
        </w:rPr>
        <w:t>Obligation of the Aerodrome Operator</w:t>
      </w:r>
    </w:p>
    <w:p w:rsidR="00454C78" w:rsidRDefault="00C25E06" w:rsidP="003D3F15">
      <w:pPr>
        <w:jc w:val="both"/>
        <w:rPr>
          <w:rFonts w:ascii="Arial" w:hAnsi="Arial"/>
          <w:sz w:val="24"/>
          <w:szCs w:val="24"/>
          <w:lang w:bidi="th-TH"/>
        </w:rPr>
      </w:pPr>
      <w:r>
        <w:rPr>
          <w:rFonts w:ascii="Arial" w:hAnsi="Arial"/>
          <w:sz w:val="24"/>
          <w:szCs w:val="24"/>
          <w:lang w:bidi="th-TH"/>
        </w:rPr>
        <w:t>The operator of a certified</w:t>
      </w:r>
      <w:r w:rsidR="00D4261C">
        <w:rPr>
          <w:rFonts w:ascii="Arial" w:hAnsi="Arial"/>
          <w:sz w:val="24"/>
          <w:szCs w:val="24"/>
          <w:lang w:bidi="th-TH"/>
        </w:rPr>
        <w:t>/ licensed</w:t>
      </w:r>
      <w:r>
        <w:rPr>
          <w:rFonts w:ascii="Arial" w:hAnsi="Arial"/>
          <w:sz w:val="24"/>
          <w:szCs w:val="24"/>
          <w:lang w:bidi="th-TH"/>
        </w:rPr>
        <w:t xml:space="preserve"> aerodrome is to comply with the </w:t>
      </w:r>
      <w:r w:rsidR="00BC463B">
        <w:rPr>
          <w:rFonts w:ascii="Arial" w:hAnsi="Arial"/>
          <w:sz w:val="24"/>
          <w:szCs w:val="24"/>
          <w:lang w:bidi="th-TH"/>
        </w:rPr>
        <w:t>Aerodrome Manual approved</w:t>
      </w:r>
      <w:r w:rsidR="00D4261C">
        <w:rPr>
          <w:rFonts w:ascii="Arial" w:hAnsi="Arial"/>
          <w:sz w:val="24"/>
          <w:szCs w:val="24"/>
          <w:lang w:bidi="th-TH"/>
        </w:rPr>
        <w:t xml:space="preserve"> by the CAA (State)</w:t>
      </w:r>
      <w:r>
        <w:rPr>
          <w:rFonts w:ascii="Arial" w:hAnsi="Arial"/>
          <w:sz w:val="24"/>
          <w:szCs w:val="24"/>
          <w:lang w:bidi="th-TH"/>
        </w:rPr>
        <w:t>.</w:t>
      </w:r>
      <w:r w:rsidR="00D543A8">
        <w:rPr>
          <w:rFonts w:ascii="Arial" w:hAnsi="Arial"/>
          <w:sz w:val="24"/>
          <w:szCs w:val="24"/>
          <w:lang w:bidi="th-TH"/>
        </w:rPr>
        <w:t xml:space="preserve"> </w:t>
      </w:r>
      <w:r w:rsidR="00454C78">
        <w:rPr>
          <w:rFonts w:ascii="Arial" w:hAnsi="Arial"/>
          <w:sz w:val="24"/>
          <w:szCs w:val="24"/>
          <w:lang w:bidi="th-TH"/>
        </w:rPr>
        <w:t xml:space="preserve">The area certified under the Public Aerodrome Operating Certificate is shown as </w:t>
      </w:r>
      <w:r w:rsidR="005B7F8F" w:rsidRPr="005B7F8F">
        <w:rPr>
          <w:rFonts w:ascii="Arial" w:hAnsi="Arial"/>
          <w:sz w:val="24"/>
          <w:szCs w:val="24"/>
          <w:highlight w:val="yellow"/>
          <w:lang w:bidi="th-TH"/>
        </w:rPr>
        <w:t>(</w:t>
      </w:r>
      <w:r w:rsidR="00454C78" w:rsidRPr="005B7F8F">
        <w:rPr>
          <w:rFonts w:ascii="Arial" w:hAnsi="Arial"/>
          <w:sz w:val="24"/>
          <w:szCs w:val="24"/>
          <w:highlight w:val="yellow"/>
          <w:lang w:bidi="th-TH"/>
        </w:rPr>
        <w:t>Figure X</w:t>
      </w:r>
      <w:r w:rsidR="005B7F8F" w:rsidRPr="005B7F8F">
        <w:rPr>
          <w:rFonts w:ascii="Arial" w:hAnsi="Arial"/>
          <w:sz w:val="24"/>
          <w:szCs w:val="24"/>
          <w:highlight w:val="yellow"/>
          <w:lang w:bidi="th-TH"/>
        </w:rPr>
        <w:t>)</w:t>
      </w:r>
      <w:r w:rsidR="00454C78">
        <w:rPr>
          <w:rFonts w:ascii="Arial" w:hAnsi="Arial"/>
          <w:sz w:val="24"/>
          <w:szCs w:val="24"/>
          <w:lang w:bidi="th-TH"/>
        </w:rPr>
        <w:t xml:space="preserve"> below.</w:t>
      </w:r>
    </w:p>
    <w:p w:rsidR="00454C78" w:rsidRPr="00407C7C" w:rsidRDefault="00B31EA6" w:rsidP="003D3F15">
      <w:pPr>
        <w:jc w:val="both"/>
        <w:rPr>
          <w:rFonts w:ascii="Arial" w:hAnsi="Arial"/>
          <w:sz w:val="24"/>
          <w:szCs w:val="24"/>
          <w:lang w:bidi="th-TH"/>
        </w:rPr>
      </w:pPr>
      <w:r>
        <w:rPr>
          <w:rFonts w:ascii="Arial" w:hAnsi="Arial"/>
          <w:sz w:val="24"/>
          <w:szCs w:val="24"/>
          <w:lang w:bidi="th-TH"/>
        </w:rPr>
        <w:t>The owner or operator of an aerodrome shall ensure that all users of the aerodrome, including ground-handling agencies</w:t>
      </w:r>
      <w:r w:rsidR="00B86BAB">
        <w:rPr>
          <w:rFonts w:ascii="Arial" w:hAnsi="Arial"/>
          <w:sz w:val="24"/>
          <w:szCs w:val="24"/>
          <w:lang w:bidi="th-TH"/>
        </w:rPr>
        <w:t>, fixed-base operators,</w:t>
      </w:r>
      <w:r>
        <w:rPr>
          <w:rFonts w:ascii="Arial" w:hAnsi="Arial"/>
          <w:sz w:val="24"/>
          <w:szCs w:val="24"/>
          <w:lang w:bidi="th-TH"/>
        </w:rPr>
        <w:t xml:space="preserve"> and other organizations that perform activities independently at the aerodrome in relation to flight or aircraft handling, comply with the safety requirements of the aerodrome. The owner or operator of the aerodrome will monitor such compliance through the </w:t>
      </w:r>
      <w:r w:rsidRPr="00B31EA6">
        <w:rPr>
          <w:rFonts w:ascii="Arial" w:hAnsi="Arial"/>
          <w:sz w:val="24"/>
          <w:szCs w:val="24"/>
          <w:highlight w:val="yellow"/>
          <w:lang w:bidi="th-TH"/>
        </w:rPr>
        <w:t>(Name)</w:t>
      </w:r>
      <w:r>
        <w:rPr>
          <w:rFonts w:ascii="Arial" w:hAnsi="Arial"/>
          <w:sz w:val="24"/>
          <w:szCs w:val="24"/>
          <w:lang w:bidi="th-TH"/>
        </w:rPr>
        <w:t xml:space="preserve"> Airport Safety Management System. </w:t>
      </w:r>
    </w:p>
    <w:p w:rsidR="00454C78" w:rsidRDefault="00454C78" w:rsidP="003D3F15">
      <w:pPr>
        <w:jc w:val="both"/>
        <w:rPr>
          <w:rFonts w:ascii="Arial" w:hAnsi="Arial"/>
          <w:color w:val="00B050"/>
          <w:sz w:val="24"/>
          <w:szCs w:val="24"/>
          <w:lang w:bidi="th-TH"/>
        </w:rPr>
      </w:pPr>
      <w:r w:rsidRPr="005B7F8F">
        <w:rPr>
          <w:rFonts w:ascii="Arial" w:hAnsi="Arial"/>
          <w:color w:val="00B050"/>
          <w:sz w:val="24"/>
          <w:szCs w:val="24"/>
          <w:lang w:bidi="th-TH"/>
        </w:rPr>
        <w:t xml:space="preserve">Figure X: </w:t>
      </w:r>
      <w:r w:rsidRPr="005B7F8F">
        <w:rPr>
          <w:rFonts w:ascii="Arial" w:hAnsi="Arial"/>
          <w:color w:val="00B050"/>
          <w:sz w:val="24"/>
          <w:szCs w:val="24"/>
          <w:highlight w:val="yellow"/>
          <w:lang w:bidi="th-TH"/>
        </w:rPr>
        <w:t>(Name)</w:t>
      </w:r>
      <w:r w:rsidRPr="005B7F8F">
        <w:rPr>
          <w:rFonts w:ascii="Arial" w:hAnsi="Arial"/>
          <w:color w:val="00B050"/>
          <w:sz w:val="24"/>
          <w:szCs w:val="24"/>
          <w:lang w:bidi="th-TH"/>
        </w:rPr>
        <w:t xml:space="preserve"> Airport Operational Area and 3</w:t>
      </w:r>
      <w:r w:rsidRPr="005B7F8F">
        <w:rPr>
          <w:rFonts w:ascii="Arial" w:hAnsi="Arial"/>
          <w:color w:val="00B050"/>
          <w:sz w:val="24"/>
          <w:szCs w:val="24"/>
          <w:vertAlign w:val="superscript"/>
          <w:lang w:bidi="th-TH"/>
        </w:rPr>
        <w:t>rd</w:t>
      </w:r>
      <w:r w:rsidRPr="005B7F8F">
        <w:rPr>
          <w:rFonts w:ascii="Arial" w:hAnsi="Arial"/>
          <w:color w:val="00B050"/>
          <w:sz w:val="24"/>
          <w:szCs w:val="24"/>
          <w:lang w:bidi="th-TH"/>
        </w:rPr>
        <w:t xml:space="preserve"> Party Managed Area</w:t>
      </w:r>
    </w:p>
    <w:p w:rsidR="00E74D29" w:rsidRPr="00E74D29" w:rsidRDefault="003A2F51" w:rsidP="003D3F15">
      <w:pPr>
        <w:jc w:val="both"/>
        <w:rPr>
          <w:rFonts w:ascii="Arial" w:hAnsi="Arial"/>
          <w:color w:val="0070C0"/>
          <w:sz w:val="24"/>
          <w:szCs w:val="24"/>
          <w:lang w:bidi="th-TH"/>
        </w:rPr>
      </w:pPr>
      <w:r w:rsidRPr="003A2F51">
        <w:rPr>
          <w:rFonts w:ascii="Arial" w:hAnsi="Arial"/>
          <w:color w:val="0070C0"/>
          <w:sz w:val="24"/>
          <w:szCs w:val="24"/>
          <w:lang w:bidi="th-TH"/>
        </w:rPr>
        <w:t>Remarks: All figures may be organized together at the end of the Aerodrome Manual for easy reference and amendment</w:t>
      </w:r>
    </w:p>
    <w:p w:rsidR="00D70EEF" w:rsidRDefault="00FB5EC2" w:rsidP="003D3F15">
      <w:pPr>
        <w:jc w:val="both"/>
        <w:rPr>
          <w:rFonts w:ascii="Arial" w:hAnsi="Arial"/>
          <w:color w:val="1F497D" w:themeColor="text2"/>
          <w:sz w:val="24"/>
          <w:szCs w:val="24"/>
          <w:lang w:bidi="th-TH"/>
        </w:rPr>
      </w:pPr>
      <w:r>
        <w:rPr>
          <w:rFonts w:ascii="Arial" w:hAnsi="Arial"/>
          <w:noProof/>
          <w:color w:val="1F497D" w:themeColor="text2"/>
          <w:sz w:val="24"/>
          <w:szCs w:val="24"/>
          <w:lang w:val="en-GB" w:eastAsia="en-GB"/>
        </w:rPr>
        <w:drawing>
          <wp:inline distT="0" distB="0" distL="0" distR="0">
            <wp:extent cx="5943600" cy="3485213"/>
            <wp:effectExtent l="19050" t="0" r="0" b="0"/>
            <wp:docPr id="11" name="Picture 5" descr="D:\Desktop\sss.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D:\Desktop\sss.png"/>
                    <pic:cNvPicPr>
                      <a:picLocks noChangeAspect="1" noChangeArrowheads="1"/>
                    </pic:cNvPicPr>
                  </pic:nvPicPr>
                  <pic:blipFill>
                    <a:blip r:embed="rId30"/>
                    <a:srcRect/>
                    <a:stretch>
                      <a:fillRect/>
                    </a:stretch>
                  </pic:blipFill>
                  <pic:spPr bwMode="auto">
                    <a:xfrm>
                      <a:off x="0" y="0"/>
                      <a:ext cx="5943600" cy="3485213"/>
                    </a:xfrm>
                    <a:prstGeom prst="rect">
                      <a:avLst/>
                    </a:prstGeom>
                    <a:noFill/>
                    <a:ln w="9525">
                      <a:noFill/>
                      <a:miter lim="800000"/>
                      <a:headEnd/>
                      <a:tailEnd/>
                    </a:ln>
                  </pic:spPr>
                </pic:pic>
              </a:graphicData>
            </a:graphic>
          </wp:inline>
        </w:drawing>
      </w:r>
    </w:p>
    <w:p w:rsidR="00D543A8" w:rsidRDefault="00D543A8" w:rsidP="003D3F15">
      <w:pPr>
        <w:jc w:val="both"/>
        <w:rPr>
          <w:rFonts w:ascii="Arial" w:hAnsi="Arial"/>
          <w:color w:val="1F497D" w:themeColor="text2"/>
          <w:sz w:val="24"/>
          <w:szCs w:val="24"/>
          <w:lang w:bidi="th-TH"/>
        </w:rPr>
      </w:pPr>
    </w:p>
    <w:p w:rsidR="003A2F51" w:rsidRDefault="003A2F51" w:rsidP="00D543A8">
      <w:pPr>
        <w:pStyle w:val="ListParagraph"/>
        <w:numPr>
          <w:ilvl w:val="2"/>
          <w:numId w:val="2"/>
        </w:numPr>
        <w:autoSpaceDE w:val="0"/>
        <w:autoSpaceDN w:val="0"/>
        <w:adjustRightInd w:val="0"/>
        <w:spacing w:after="0" w:line="240" w:lineRule="auto"/>
        <w:ind w:left="720"/>
        <w:jc w:val="both"/>
        <w:rPr>
          <w:rFonts w:ascii="Arial" w:hAnsi="Arial" w:cs="Arial"/>
          <w:b/>
          <w:bCs/>
          <w:sz w:val="24"/>
          <w:szCs w:val="24"/>
          <w:lang w:val="en-IN"/>
        </w:rPr>
      </w:pPr>
      <w:r w:rsidRPr="003A2F51">
        <w:rPr>
          <w:rFonts w:ascii="Arial" w:hAnsi="Arial" w:cs="Arial"/>
          <w:b/>
          <w:bCs/>
          <w:sz w:val="24"/>
          <w:szCs w:val="24"/>
          <w:lang w:val="en-IN"/>
        </w:rPr>
        <w:lastRenderedPageBreak/>
        <w:t>Compliance with standards and practices</w:t>
      </w:r>
    </w:p>
    <w:p w:rsidR="00815B0F" w:rsidRPr="00815B0F" w:rsidRDefault="00815B0F" w:rsidP="003D3F15">
      <w:pPr>
        <w:pStyle w:val="ListParagraph"/>
        <w:autoSpaceDE w:val="0"/>
        <w:autoSpaceDN w:val="0"/>
        <w:adjustRightInd w:val="0"/>
        <w:spacing w:after="0" w:line="240" w:lineRule="auto"/>
        <w:ind w:left="1296"/>
        <w:jc w:val="both"/>
        <w:rPr>
          <w:rFonts w:ascii="Arial" w:hAnsi="Arial" w:cs="Arial"/>
          <w:b/>
          <w:bCs/>
          <w:sz w:val="24"/>
          <w:szCs w:val="24"/>
          <w:lang w:val="en-IN"/>
        </w:rPr>
      </w:pPr>
    </w:p>
    <w:p w:rsidR="003A2F51" w:rsidRDefault="003A2F51" w:rsidP="003D3F15">
      <w:pPr>
        <w:autoSpaceDE w:val="0"/>
        <w:autoSpaceDN w:val="0"/>
        <w:adjustRightInd w:val="0"/>
        <w:spacing w:after="0"/>
        <w:jc w:val="both"/>
        <w:rPr>
          <w:rFonts w:ascii="Arial" w:hAnsi="Arial" w:cs="Arial"/>
          <w:sz w:val="24"/>
          <w:szCs w:val="24"/>
          <w:lang w:val="en-IN"/>
        </w:rPr>
      </w:pPr>
      <w:r w:rsidRPr="003A2F51">
        <w:rPr>
          <w:rFonts w:ascii="Arial" w:hAnsi="Arial" w:cs="Arial"/>
          <w:sz w:val="24"/>
          <w:szCs w:val="24"/>
          <w:lang w:val="en-IN"/>
        </w:rPr>
        <w:t>The</w:t>
      </w:r>
      <w:r w:rsidR="00625E50">
        <w:rPr>
          <w:rFonts w:ascii="Arial" w:hAnsi="Arial" w:cs="Arial"/>
          <w:sz w:val="24"/>
          <w:szCs w:val="24"/>
          <w:lang w:val="en-IN"/>
        </w:rPr>
        <w:t xml:space="preserve"> </w:t>
      </w:r>
      <w:r w:rsidRPr="003A2F51">
        <w:rPr>
          <w:rFonts w:ascii="Arial" w:hAnsi="Arial" w:cs="Arial"/>
          <w:sz w:val="24"/>
          <w:szCs w:val="24"/>
          <w:lang w:val="en-IN"/>
        </w:rPr>
        <w:t>(</w:t>
      </w:r>
      <w:r w:rsidRPr="003A2F51">
        <w:rPr>
          <w:rFonts w:ascii="Arial" w:hAnsi="Arial" w:cs="Arial"/>
          <w:sz w:val="24"/>
          <w:szCs w:val="24"/>
          <w:highlight w:val="yellow"/>
          <w:lang w:val="en-IN"/>
        </w:rPr>
        <w:t>xyz</w:t>
      </w:r>
      <w:r w:rsidRPr="003A2F51">
        <w:rPr>
          <w:rFonts w:ascii="Arial" w:hAnsi="Arial" w:cs="Arial"/>
          <w:sz w:val="24"/>
          <w:szCs w:val="24"/>
          <w:lang w:val="en-IN"/>
        </w:rPr>
        <w:t>) aerodrome shall comply with the standards, and practices specified in regulation (</w:t>
      </w:r>
      <w:r w:rsidR="001071FA" w:rsidRPr="001071FA">
        <w:rPr>
          <w:rFonts w:ascii="Arial" w:hAnsi="Arial" w:cs="Arial"/>
          <w:sz w:val="24"/>
          <w:szCs w:val="24"/>
          <w:highlight w:val="yellow"/>
          <w:lang w:val="en-IN"/>
        </w:rPr>
        <w:t>R</w:t>
      </w:r>
      <w:r w:rsidRPr="003A2F51">
        <w:rPr>
          <w:rFonts w:ascii="Arial" w:hAnsi="Arial" w:cs="Arial"/>
          <w:sz w:val="24"/>
          <w:szCs w:val="24"/>
          <w:highlight w:val="yellow"/>
          <w:lang w:val="en-IN"/>
        </w:rPr>
        <w:t>eference from state regulation</w:t>
      </w:r>
      <w:r w:rsidRPr="003A2F51">
        <w:rPr>
          <w:rFonts w:ascii="Arial" w:hAnsi="Arial" w:cs="Arial"/>
          <w:sz w:val="24"/>
          <w:szCs w:val="24"/>
          <w:lang w:val="en-IN"/>
        </w:rPr>
        <w:t>) and with any</w:t>
      </w:r>
      <w:r w:rsidR="000D4FFC">
        <w:rPr>
          <w:rFonts w:ascii="Arial" w:hAnsi="Arial" w:cs="Arial"/>
          <w:sz w:val="24"/>
          <w:szCs w:val="24"/>
          <w:lang w:val="en-IN"/>
        </w:rPr>
        <w:t xml:space="preserve"> </w:t>
      </w:r>
      <w:r w:rsidRPr="003A2F51">
        <w:rPr>
          <w:rFonts w:ascii="Arial" w:hAnsi="Arial" w:cs="Arial"/>
          <w:sz w:val="24"/>
          <w:szCs w:val="24"/>
          <w:lang w:val="en-IN"/>
        </w:rPr>
        <w:t>conditions endorsed in the aerodrome certificate pursuant to</w:t>
      </w:r>
      <w:r w:rsidR="000D4FFC">
        <w:rPr>
          <w:rFonts w:ascii="Arial" w:hAnsi="Arial" w:cs="Arial"/>
          <w:sz w:val="24"/>
          <w:szCs w:val="24"/>
          <w:lang w:val="en-IN"/>
        </w:rPr>
        <w:t xml:space="preserve"> </w:t>
      </w:r>
      <w:r w:rsidRPr="003A2F51">
        <w:rPr>
          <w:rFonts w:ascii="Arial" w:hAnsi="Arial" w:cs="Arial"/>
          <w:sz w:val="24"/>
          <w:szCs w:val="24"/>
          <w:lang w:val="en-IN"/>
        </w:rPr>
        <w:t>regulations (</w:t>
      </w:r>
      <w:r w:rsidRPr="003A2F51">
        <w:rPr>
          <w:rFonts w:ascii="Arial" w:hAnsi="Arial" w:cs="Arial"/>
          <w:sz w:val="24"/>
          <w:szCs w:val="24"/>
          <w:highlight w:val="yellow"/>
          <w:lang w:val="en-IN"/>
        </w:rPr>
        <w:t>Reference to applicable State requirement</w:t>
      </w:r>
      <w:r w:rsidRPr="003A2F51">
        <w:rPr>
          <w:rFonts w:ascii="Arial" w:hAnsi="Arial" w:cs="Arial"/>
          <w:sz w:val="24"/>
          <w:szCs w:val="24"/>
          <w:lang w:val="en-IN"/>
        </w:rPr>
        <w:t xml:space="preserve">) </w:t>
      </w:r>
    </w:p>
    <w:p w:rsidR="003A2F51" w:rsidRDefault="003A2F51" w:rsidP="003D3F15">
      <w:pPr>
        <w:autoSpaceDE w:val="0"/>
        <w:autoSpaceDN w:val="0"/>
        <w:adjustRightInd w:val="0"/>
        <w:spacing w:after="0"/>
        <w:jc w:val="both"/>
        <w:rPr>
          <w:rFonts w:ascii="Arial" w:hAnsi="Arial" w:cs="Arial"/>
          <w:sz w:val="24"/>
          <w:szCs w:val="24"/>
          <w:lang w:val="en-IN"/>
        </w:rPr>
      </w:pPr>
    </w:p>
    <w:p w:rsidR="001A2C23" w:rsidRPr="00690FA4" w:rsidRDefault="001A2C23" w:rsidP="00D543A8">
      <w:pPr>
        <w:tabs>
          <w:tab w:val="left" w:pos="720"/>
        </w:tabs>
        <w:autoSpaceDE w:val="0"/>
        <w:autoSpaceDN w:val="0"/>
        <w:adjustRightInd w:val="0"/>
        <w:spacing w:after="0" w:line="240" w:lineRule="auto"/>
        <w:jc w:val="both"/>
        <w:rPr>
          <w:rFonts w:ascii="Arial" w:hAnsi="Arial" w:cs="Arial"/>
          <w:b/>
          <w:bCs/>
          <w:sz w:val="24"/>
          <w:szCs w:val="24"/>
        </w:rPr>
      </w:pPr>
      <w:r w:rsidRPr="00690FA4">
        <w:rPr>
          <w:rFonts w:ascii="Arial" w:hAnsi="Arial" w:cs="Arial"/>
          <w:b/>
          <w:bCs/>
          <w:sz w:val="24"/>
          <w:szCs w:val="24"/>
        </w:rPr>
        <w:t xml:space="preserve">1.6.2 </w:t>
      </w:r>
      <w:r w:rsidR="00D543A8">
        <w:rPr>
          <w:rFonts w:ascii="Arial" w:hAnsi="Arial" w:cs="Arial"/>
          <w:b/>
          <w:bCs/>
          <w:sz w:val="24"/>
          <w:szCs w:val="24"/>
        </w:rPr>
        <w:tab/>
      </w:r>
      <w:r w:rsidRPr="00690FA4">
        <w:rPr>
          <w:rFonts w:ascii="Arial" w:hAnsi="Arial" w:cs="Arial"/>
          <w:b/>
          <w:bCs/>
          <w:sz w:val="24"/>
          <w:szCs w:val="24"/>
        </w:rPr>
        <w:t>Competence of operational and maintenance personnel</w:t>
      </w:r>
    </w:p>
    <w:p w:rsidR="001E4C7F" w:rsidRDefault="001E4C7F" w:rsidP="003D3F15">
      <w:pPr>
        <w:autoSpaceDE w:val="0"/>
        <w:autoSpaceDN w:val="0"/>
        <w:adjustRightInd w:val="0"/>
        <w:spacing w:after="0"/>
        <w:jc w:val="both"/>
        <w:rPr>
          <w:rFonts w:ascii="Arial" w:hAnsi="Arial" w:cs="Arial"/>
          <w:sz w:val="24"/>
          <w:szCs w:val="24"/>
        </w:rPr>
      </w:pPr>
    </w:p>
    <w:p w:rsidR="003A2F51" w:rsidRDefault="001A2C23" w:rsidP="003D3F15">
      <w:pPr>
        <w:autoSpaceDE w:val="0"/>
        <w:autoSpaceDN w:val="0"/>
        <w:adjustRightInd w:val="0"/>
        <w:spacing w:after="0"/>
        <w:jc w:val="both"/>
        <w:rPr>
          <w:rFonts w:ascii="Arial" w:hAnsi="Arial" w:cs="Arial"/>
          <w:sz w:val="24"/>
          <w:szCs w:val="24"/>
        </w:rPr>
      </w:pPr>
      <w:r w:rsidRPr="00690FA4">
        <w:rPr>
          <w:rFonts w:ascii="Arial" w:hAnsi="Arial" w:cs="Arial"/>
          <w:sz w:val="24"/>
          <w:szCs w:val="24"/>
        </w:rPr>
        <w:t>The (</w:t>
      </w:r>
      <w:r w:rsidR="003A2F51" w:rsidRPr="003A2F51">
        <w:rPr>
          <w:rFonts w:ascii="Arial" w:hAnsi="Arial" w:cs="Arial"/>
          <w:sz w:val="24"/>
          <w:szCs w:val="24"/>
          <w:highlight w:val="yellow"/>
        </w:rPr>
        <w:t>xyz</w:t>
      </w:r>
      <w:r w:rsidRPr="00690FA4">
        <w:rPr>
          <w:rFonts w:ascii="Arial" w:hAnsi="Arial" w:cs="Arial"/>
          <w:sz w:val="24"/>
          <w:szCs w:val="24"/>
        </w:rPr>
        <w:t xml:space="preserve">) aerodrome shall employ an adequate number of qualified, where required, certified and skilled personnel to perform all critical activities for aerodrome operation and maintenance. The competency of these personnel shall be kept relevant at all times and enhanced by implementing an appropriate </w:t>
      </w:r>
      <w:proofErr w:type="spellStart"/>
      <w:r w:rsidRPr="00690FA4">
        <w:rPr>
          <w:rFonts w:ascii="Arial" w:hAnsi="Arial" w:cs="Arial"/>
          <w:sz w:val="24"/>
          <w:szCs w:val="24"/>
        </w:rPr>
        <w:t>programme</w:t>
      </w:r>
      <w:proofErr w:type="spellEnd"/>
      <w:r w:rsidRPr="00690FA4">
        <w:rPr>
          <w:rFonts w:ascii="Arial" w:hAnsi="Arial" w:cs="Arial"/>
          <w:sz w:val="24"/>
          <w:szCs w:val="24"/>
        </w:rPr>
        <w:t xml:space="preserve"> </w:t>
      </w:r>
    </w:p>
    <w:p w:rsidR="00D543A8" w:rsidRDefault="00D543A8" w:rsidP="003D3F15">
      <w:pPr>
        <w:autoSpaceDE w:val="0"/>
        <w:autoSpaceDN w:val="0"/>
        <w:adjustRightInd w:val="0"/>
        <w:spacing w:after="0"/>
        <w:jc w:val="both"/>
        <w:rPr>
          <w:rFonts w:ascii="Arial" w:hAnsi="Arial" w:cs="Arial"/>
          <w:sz w:val="24"/>
          <w:szCs w:val="24"/>
        </w:rPr>
      </w:pPr>
    </w:p>
    <w:p w:rsidR="001A2C23" w:rsidRDefault="001A2C23" w:rsidP="00D543A8">
      <w:pPr>
        <w:tabs>
          <w:tab w:val="left" w:pos="720"/>
        </w:tabs>
        <w:autoSpaceDE w:val="0"/>
        <w:autoSpaceDN w:val="0"/>
        <w:adjustRightInd w:val="0"/>
        <w:spacing w:after="0" w:line="240" w:lineRule="auto"/>
        <w:jc w:val="both"/>
        <w:rPr>
          <w:rFonts w:ascii="Arial" w:hAnsi="Arial" w:cs="Arial"/>
          <w:b/>
          <w:bCs/>
          <w:sz w:val="24"/>
          <w:szCs w:val="24"/>
        </w:rPr>
      </w:pPr>
      <w:r>
        <w:rPr>
          <w:rFonts w:ascii="Arial" w:hAnsi="Arial" w:cs="Arial"/>
          <w:b/>
          <w:bCs/>
          <w:sz w:val="24"/>
          <w:szCs w:val="24"/>
        </w:rPr>
        <w:t>1.6</w:t>
      </w:r>
      <w:r w:rsidRPr="00690FA4">
        <w:rPr>
          <w:rFonts w:ascii="Arial" w:hAnsi="Arial" w:cs="Arial"/>
          <w:b/>
          <w:bCs/>
          <w:sz w:val="24"/>
          <w:szCs w:val="24"/>
        </w:rPr>
        <w:t xml:space="preserve">.3 </w:t>
      </w:r>
      <w:r w:rsidR="00D543A8">
        <w:rPr>
          <w:rFonts w:ascii="Arial" w:hAnsi="Arial" w:cs="Arial"/>
          <w:b/>
          <w:bCs/>
          <w:sz w:val="24"/>
          <w:szCs w:val="24"/>
        </w:rPr>
        <w:tab/>
      </w:r>
      <w:r w:rsidRPr="00690FA4">
        <w:rPr>
          <w:rFonts w:ascii="Arial" w:hAnsi="Arial" w:cs="Arial"/>
          <w:b/>
          <w:bCs/>
          <w:sz w:val="24"/>
          <w:szCs w:val="24"/>
        </w:rPr>
        <w:t>Aerodrome operation and maintenance</w:t>
      </w:r>
    </w:p>
    <w:p w:rsidR="001E4C7F" w:rsidRDefault="001E4C7F" w:rsidP="003D3F15">
      <w:pPr>
        <w:autoSpaceDE w:val="0"/>
        <w:autoSpaceDN w:val="0"/>
        <w:adjustRightInd w:val="0"/>
        <w:spacing w:after="0" w:line="240" w:lineRule="auto"/>
        <w:jc w:val="both"/>
        <w:rPr>
          <w:rFonts w:ascii="Arial" w:hAnsi="Arial" w:cs="Arial"/>
          <w:sz w:val="24"/>
          <w:szCs w:val="24"/>
        </w:rPr>
      </w:pPr>
    </w:p>
    <w:p w:rsidR="003A2F51" w:rsidRDefault="001A2C23" w:rsidP="003D3F15">
      <w:pPr>
        <w:autoSpaceDE w:val="0"/>
        <w:autoSpaceDN w:val="0"/>
        <w:adjustRightInd w:val="0"/>
        <w:spacing w:after="0" w:line="240" w:lineRule="auto"/>
        <w:jc w:val="both"/>
        <w:rPr>
          <w:rFonts w:ascii="Arial" w:hAnsi="Arial" w:cs="Arial"/>
          <w:sz w:val="24"/>
          <w:szCs w:val="24"/>
        </w:rPr>
      </w:pPr>
      <w:r>
        <w:rPr>
          <w:rFonts w:ascii="Arial" w:hAnsi="Arial" w:cs="Arial"/>
          <w:sz w:val="24"/>
          <w:szCs w:val="24"/>
        </w:rPr>
        <w:t>The (</w:t>
      </w:r>
      <w:r w:rsidR="003A2F51" w:rsidRPr="003A2F51">
        <w:rPr>
          <w:rFonts w:ascii="Arial" w:hAnsi="Arial" w:cs="Arial"/>
          <w:sz w:val="24"/>
          <w:szCs w:val="24"/>
          <w:highlight w:val="yellow"/>
        </w:rPr>
        <w:t>xyz)</w:t>
      </w:r>
      <w:r>
        <w:rPr>
          <w:rFonts w:ascii="Arial" w:hAnsi="Arial" w:cs="Arial"/>
          <w:sz w:val="24"/>
          <w:szCs w:val="24"/>
        </w:rPr>
        <w:t xml:space="preserve"> airport shall </w:t>
      </w:r>
      <w:r w:rsidRPr="00690FA4">
        <w:rPr>
          <w:rFonts w:ascii="Arial" w:hAnsi="Arial" w:cs="Arial"/>
          <w:sz w:val="24"/>
          <w:szCs w:val="24"/>
        </w:rPr>
        <w:t>operate and maintain</w:t>
      </w:r>
      <w:r w:rsidR="000D4FFC">
        <w:rPr>
          <w:rFonts w:ascii="Arial" w:hAnsi="Arial" w:cs="Arial"/>
          <w:sz w:val="24"/>
          <w:szCs w:val="24"/>
        </w:rPr>
        <w:t xml:space="preserve"> </w:t>
      </w:r>
      <w:r w:rsidRPr="00690FA4">
        <w:rPr>
          <w:rFonts w:ascii="Arial" w:hAnsi="Arial" w:cs="Arial"/>
          <w:sz w:val="24"/>
          <w:szCs w:val="24"/>
        </w:rPr>
        <w:t>the aerodrome in accordance with the procedures set out in</w:t>
      </w:r>
      <w:r w:rsidR="000D4FFC">
        <w:rPr>
          <w:rFonts w:ascii="Arial" w:hAnsi="Arial" w:cs="Arial"/>
          <w:sz w:val="24"/>
          <w:szCs w:val="24"/>
        </w:rPr>
        <w:t xml:space="preserve"> </w:t>
      </w:r>
      <w:r w:rsidRPr="00690FA4">
        <w:rPr>
          <w:rFonts w:ascii="Arial" w:hAnsi="Arial" w:cs="Arial"/>
          <w:sz w:val="24"/>
          <w:szCs w:val="24"/>
        </w:rPr>
        <w:t xml:space="preserve">the </w:t>
      </w:r>
      <w:r>
        <w:rPr>
          <w:rFonts w:ascii="Arial" w:hAnsi="Arial" w:cs="Arial"/>
          <w:sz w:val="24"/>
          <w:szCs w:val="24"/>
        </w:rPr>
        <w:t xml:space="preserve">accepted/ approved </w:t>
      </w:r>
      <w:r w:rsidRPr="00690FA4">
        <w:rPr>
          <w:rFonts w:ascii="Arial" w:hAnsi="Arial" w:cs="Arial"/>
          <w:sz w:val="24"/>
          <w:szCs w:val="24"/>
        </w:rPr>
        <w:t>aerodrome manual.</w:t>
      </w:r>
      <w:r>
        <w:rPr>
          <w:rFonts w:ascii="Arial" w:hAnsi="Arial" w:cs="Arial"/>
          <w:sz w:val="24"/>
          <w:szCs w:val="24"/>
        </w:rPr>
        <w:t xml:space="preserve"> (</w:t>
      </w:r>
      <w:r w:rsidR="00857238" w:rsidRPr="003A2F51">
        <w:rPr>
          <w:rFonts w:ascii="Arial" w:hAnsi="Arial" w:cs="Arial"/>
          <w:sz w:val="24"/>
          <w:szCs w:val="24"/>
          <w:highlight w:val="yellow"/>
        </w:rPr>
        <w:t>XYZ</w:t>
      </w:r>
      <w:r>
        <w:rPr>
          <w:rFonts w:ascii="Arial" w:hAnsi="Arial" w:cs="Arial"/>
          <w:sz w:val="24"/>
          <w:szCs w:val="24"/>
        </w:rPr>
        <w:t xml:space="preserve">) airport shall </w:t>
      </w:r>
      <w:r w:rsidRPr="00690FA4">
        <w:rPr>
          <w:rFonts w:ascii="Arial" w:hAnsi="Arial" w:cs="Arial"/>
          <w:sz w:val="24"/>
          <w:szCs w:val="24"/>
        </w:rPr>
        <w:t>ensure proper</w:t>
      </w:r>
      <w:r w:rsidR="000D4FFC">
        <w:rPr>
          <w:rFonts w:ascii="Arial" w:hAnsi="Arial" w:cs="Arial"/>
          <w:sz w:val="24"/>
          <w:szCs w:val="24"/>
        </w:rPr>
        <w:t xml:space="preserve"> </w:t>
      </w:r>
      <w:r w:rsidRPr="00690FA4">
        <w:rPr>
          <w:rFonts w:ascii="Arial" w:hAnsi="Arial" w:cs="Arial"/>
          <w:sz w:val="24"/>
          <w:szCs w:val="24"/>
        </w:rPr>
        <w:t>and efficient maintena</w:t>
      </w:r>
      <w:r>
        <w:rPr>
          <w:rFonts w:ascii="Arial" w:hAnsi="Arial" w:cs="Arial"/>
          <w:sz w:val="24"/>
          <w:szCs w:val="24"/>
        </w:rPr>
        <w:t>nce of the aerodrome facilities and ensure t</w:t>
      </w:r>
      <w:r w:rsidRPr="00690FA4">
        <w:rPr>
          <w:rFonts w:ascii="Arial" w:hAnsi="Arial" w:cs="Arial"/>
          <w:sz w:val="24"/>
          <w:szCs w:val="24"/>
        </w:rPr>
        <w:t xml:space="preserve">he coordination </w:t>
      </w:r>
      <w:r>
        <w:rPr>
          <w:rFonts w:ascii="Arial" w:hAnsi="Arial" w:cs="Arial"/>
          <w:sz w:val="24"/>
          <w:szCs w:val="24"/>
        </w:rPr>
        <w:t>to</w:t>
      </w:r>
      <w:r w:rsidRPr="00690FA4">
        <w:rPr>
          <w:rFonts w:ascii="Arial" w:hAnsi="Arial" w:cs="Arial"/>
          <w:sz w:val="24"/>
          <w:szCs w:val="24"/>
        </w:rPr>
        <w:t xml:space="preserve"> cover </w:t>
      </w:r>
      <w:r>
        <w:rPr>
          <w:rFonts w:ascii="Arial" w:hAnsi="Arial" w:cs="Arial"/>
          <w:sz w:val="24"/>
          <w:szCs w:val="24"/>
        </w:rPr>
        <w:t xml:space="preserve">areas of </w:t>
      </w:r>
      <w:r w:rsidRPr="00690FA4">
        <w:rPr>
          <w:rFonts w:ascii="Arial" w:hAnsi="Arial" w:cs="Arial"/>
          <w:sz w:val="24"/>
          <w:szCs w:val="24"/>
        </w:rPr>
        <w:t>aeronautical information service, air traffic</w:t>
      </w:r>
      <w:r w:rsidR="000D4FFC">
        <w:rPr>
          <w:rFonts w:ascii="Arial" w:hAnsi="Arial" w:cs="Arial"/>
          <w:sz w:val="24"/>
          <w:szCs w:val="24"/>
        </w:rPr>
        <w:t xml:space="preserve"> </w:t>
      </w:r>
      <w:r w:rsidRPr="00690FA4">
        <w:rPr>
          <w:rFonts w:ascii="Arial" w:hAnsi="Arial" w:cs="Arial"/>
          <w:sz w:val="24"/>
          <w:szCs w:val="24"/>
        </w:rPr>
        <w:t xml:space="preserve">services, designated meteorological authorities, and </w:t>
      </w:r>
      <w:r w:rsidR="003A22EA">
        <w:rPr>
          <w:rFonts w:ascii="Arial" w:hAnsi="Arial" w:cs="Arial"/>
          <w:sz w:val="24"/>
          <w:szCs w:val="24"/>
        </w:rPr>
        <w:t xml:space="preserve">aviation </w:t>
      </w:r>
      <w:r w:rsidRPr="00690FA4">
        <w:rPr>
          <w:rFonts w:ascii="Arial" w:hAnsi="Arial" w:cs="Arial"/>
          <w:sz w:val="24"/>
          <w:szCs w:val="24"/>
        </w:rPr>
        <w:t>security</w:t>
      </w:r>
      <w:r>
        <w:rPr>
          <w:rFonts w:ascii="Arial" w:hAnsi="Arial" w:cs="Arial"/>
          <w:sz w:val="24"/>
          <w:szCs w:val="24"/>
        </w:rPr>
        <w:t>.</w:t>
      </w:r>
    </w:p>
    <w:p w:rsidR="003A2F51" w:rsidRPr="001443CA" w:rsidRDefault="003A2F51" w:rsidP="003D3F15">
      <w:pPr>
        <w:autoSpaceDE w:val="0"/>
        <w:autoSpaceDN w:val="0"/>
        <w:adjustRightInd w:val="0"/>
        <w:spacing w:after="0" w:line="240" w:lineRule="auto"/>
        <w:jc w:val="both"/>
        <w:rPr>
          <w:rFonts w:ascii="Arial" w:hAnsi="Arial" w:cs="Arial"/>
          <w:sz w:val="24"/>
          <w:szCs w:val="24"/>
        </w:rPr>
      </w:pPr>
    </w:p>
    <w:p w:rsidR="001A2C23" w:rsidRPr="00690FA4" w:rsidRDefault="001A2C23" w:rsidP="00D543A8">
      <w:pPr>
        <w:tabs>
          <w:tab w:val="left" w:pos="720"/>
        </w:tabs>
        <w:autoSpaceDE w:val="0"/>
        <w:autoSpaceDN w:val="0"/>
        <w:adjustRightInd w:val="0"/>
        <w:spacing w:after="0"/>
        <w:jc w:val="both"/>
        <w:rPr>
          <w:rFonts w:ascii="Arial" w:hAnsi="Arial" w:cs="Arial"/>
          <w:b/>
          <w:bCs/>
          <w:sz w:val="24"/>
          <w:szCs w:val="24"/>
        </w:rPr>
      </w:pPr>
      <w:r w:rsidRPr="00690FA4">
        <w:rPr>
          <w:rFonts w:ascii="Arial" w:hAnsi="Arial" w:cs="Arial"/>
          <w:b/>
          <w:bCs/>
          <w:sz w:val="24"/>
          <w:szCs w:val="24"/>
        </w:rPr>
        <w:t xml:space="preserve">1.6.4 </w:t>
      </w:r>
      <w:r w:rsidR="00D543A8">
        <w:rPr>
          <w:rFonts w:ascii="Arial" w:hAnsi="Arial" w:cs="Arial"/>
          <w:b/>
          <w:bCs/>
          <w:sz w:val="24"/>
          <w:szCs w:val="24"/>
        </w:rPr>
        <w:tab/>
      </w:r>
      <w:r w:rsidRPr="00690FA4">
        <w:rPr>
          <w:rFonts w:ascii="Arial" w:hAnsi="Arial" w:cs="Arial"/>
          <w:b/>
          <w:bCs/>
          <w:sz w:val="24"/>
          <w:szCs w:val="24"/>
        </w:rPr>
        <w:t>Aerodrome operator’s safety management system</w:t>
      </w:r>
    </w:p>
    <w:p w:rsidR="001E4C7F" w:rsidRDefault="001E4C7F" w:rsidP="003D3F15">
      <w:pPr>
        <w:autoSpaceDE w:val="0"/>
        <w:autoSpaceDN w:val="0"/>
        <w:adjustRightInd w:val="0"/>
        <w:spacing w:after="0"/>
        <w:jc w:val="both"/>
        <w:rPr>
          <w:rFonts w:ascii="Arial" w:hAnsi="Arial" w:cs="Arial"/>
          <w:sz w:val="24"/>
          <w:szCs w:val="24"/>
        </w:rPr>
      </w:pPr>
    </w:p>
    <w:p w:rsidR="003A2F51" w:rsidRDefault="001A2C23" w:rsidP="003D3F15">
      <w:pPr>
        <w:autoSpaceDE w:val="0"/>
        <w:autoSpaceDN w:val="0"/>
        <w:adjustRightInd w:val="0"/>
        <w:spacing w:after="0"/>
        <w:jc w:val="both"/>
        <w:rPr>
          <w:rFonts w:ascii="Arial" w:hAnsi="Arial" w:cs="Arial"/>
          <w:sz w:val="24"/>
          <w:szCs w:val="24"/>
        </w:rPr>
      </w:pPr>
      <w:r w:rsidRPr="00690FA4">
        <w:rPr>
          <w:rFonts w:ascii="Arial" w:hAnsi="Arial" w:cs="Arial"/>
          <w:sz w:val="24"/>
          <w:szCs w:val="24"/>
        </w:rPr>
        <w:t xml:space="preserve">The </w:t>
      </w:r>
      <w:r>
        <w:rPr>
          <w:rFonts w:ascii="Arial" w:hAnsi="Arial" w:cs="Arial"/>
          <w:sz w:val="24"/>
          <w:szCs w:val="24"/>
        </w:rPr>
        <w:t>(</w:t>
      </w:r>
      <w:r w:rsidR="00857238" w:rsidRPr="003A2F51">
        <w:rPr>
          <w:rFonts w:ascii="Arial" w:hAnsi="Arial" w:cs="Arial"/>
          <w:sz w:val="24"/>
          <w:szCs w:val="24"/>
          <w:highlight w:val="yellow"/>
        </w:rPr>
        <w:t>xyz</w:t>
      </w:r>
      <w:r>
        <w:rPr>
          <w:rFonts w:ascii="Arial" w:hAnsi="Arial" w:cs="Arial"/>
          <w:sz w:val="24"/>
          <w:szCs w:val="24"/>
        </w:rPr>
        <w:t xml:space="preserve">) </w:t>
      </w:r>
      <w:r w:rsidRPr="00690FA4">
        <w:rPr>
          <w:rFonts w:ascii="Arial" w:hAnsi="Arial" w:cs="Arial"/>
          <w:sz w:val="24"/>
          <w:szCs w:val="24"/>
        </w:rPr>
        <w:t>aerodrome shall establish a</w:t>
      </w:r>
      <w:r w:rsidR="000D4FFC">
        <w:rPr>
          <w:rFonts w:ascii="Arial" w:hAnsi="Arial" w:cs="Arial"/>
          <w:sz w:val="24"/>
          <w:szCs w:val="24"/>
        </w:rPr>
        <w:t xml:space="preserve"> </w:t>
      </w:r>
      <w:r w:rsidRPr="00690FA4">
        <w:rPr>
          <w:rFonts w:ascii="Arial" w:hAnsi="Arial" w:cs="Arial"/>
          <w:sz w:val="24"/>
          <w:szCs w:val="24"/>
        </w:rPr>
        <w:t>safety management system for the aerodrome describing</w:t>
      </w:r>
      <w:r w:rsidR="000D4FFC">
        <w:rPr>
          <w:rFonts w:ascii="Arial" w:hAnsi="Arial" w:cs="Arial"/>
          <w:sz w:val="24"/>
          <w:szCs w:val="24"/>
        </w:rPr>
        <w:t xml:space="preserve"> </w:t>
      </w:r>
      <w:r w:rsidRPr="00690FA4">
        <w:rPr>
          <w:rFonts w:ascii="Arial" w:hAnsi="Arial" w:cs="Arial"/>
          <w:sz w:val="24"/>
          <w:szCs w:val="24"/>
        </w:rPr>
        <w:t>the structure of the organization and the duties, powers and</w:t>
      </w:r>
      <w:r w:rsidR="000D4FFC">
        <w:rPr>
          <w:rFonts w:ascii="Arial" w:hAnsi="Arial" w:cs="Arial"/>
          <w:sz w:val="24"/>
          <w:szCs w:val="24"/>
        </w:rPr>
        <w:t xml:space="preserve"> </w:t>
      </w:r>
      <w:r w:rsidRPr="00690FA4">
        <w:rPr>
          <w:rFonts w:ascii="Arial" w:hAnsi="Arial" w:cs="Arial"/>
          <w:sz w:val="24"/>
          <w:szCs w:val="24"/>
        </w:rPr>
        <w:t xml:space="preserve">responsibilities of the officials </w:t>
      </w:r>
      <w:r w:rsidR="0073206D">
        <w:rPr>
          <w:rFonts w:ascii="Arial" w:hAnsi="Arial" w:cs="Arial"/>
          <w:sz w:val="24"/>
          <w:szCs w:val="24"/>
        </w:rPr>
        <w:t>in the organizational structure.</w:t>
      </w:r>
    </w:p>
    <w:p w:rsidR="003A2F51" w:rsidRPr="001443CA" w:rsidRDefault="003A2F51" w:rsidP="003D3F15">
      <w:pPr>
        <w:autoSpaceDE w:val="0"/>
        <w:autoSpaceDN w:val="0"/>
        <w:adjustRightInd w:val="0"/>
        <w:spacing w:after="0"/>
        <w:jc w:val="both"/>
        <w:rPr>
          <w:rFonts w:ascii="Arial" w:hAnsi="Arial" w:cs="Arial"/>
          <w:sz w:val="24"/>
          <w:szCs w:val="24"/>
        </w:rPr>
      </w:pPr>
    </w:p>
    <w:p w:rsidR="0073206D" w:rsidRDefault="0073206D" w:rsidP="00D543A8">
      <w:pPr>
        <w:tabs>
          <w:tab w:val="left" w:pos="720"/>
        </w:tabs>
        <w:autoSpaceDE w:val="0"/>
        <w:autoSpaceDN w:val="0"/>
        <w:adjustRightInd w:val="0"/>
        <w:spacing w:after="0" w:line="240" w:lineRule="auto"/>
        <w:jc w:val="both"/>
        <w:rPr>
          <w:rFonts w:ascii="Arial" w:hAnsi="Arial" w:cs="Arial"/>
          <w:b/>
          <w:bCs/>
          <w:sz w:val="24"/>
          <w:szCs w:val="24"/>
        </w:rPr>
      </w:pPr>
      <w:r>
        <w:rPr>
          <w:rFonts w:ascii="Arial" w:hAnsi="Arial" w:cs="Arial"/>
          <w:b/>
          <w:bCs/>
          <w:sz w:val="24"/>
          <w:szCs w:val="24"/>
        </w:rPr>
        <w:t>1.6.</w:t>
      </w:r>
      <w:r w:rsidRPr="00460C9D">
        <w:rPr>
          <w:rFonts w:ascii="Arial" w:hAnsi="Arial" w:cs="Arial"/>
          <w:b/>
          <w:bCs/>
          <w:sz w:val="24"/>
          <w:szCs w:val="24"/>
        </w:rPr>
        <w:t xml:space="preserve">5 </w:t>
      </w:r>
      <w:r w:rsidR="00D543A8">
        <w:rPr>
          <w:rFonts w:ascii="Arial" w:hAnsi="Arial" w:cs="Arial"/>
          <w:b/>
          <w:bCs/>
          <w:sz w:val="24"/>
          <w:szCs w:val="24"/>
        </w:rPr>
        <w:tab/>
      </w:r>
      <w:r w:rsidRPr="00460C9D">
        <w:rPr>
          <w:rFonts w:ascii="Arial" w:hAnsi="Arial" w:cs="Arial"/>
          <w:b/>
          <w:bCs/>
          <w:sz w:val="24"/>
          <w:szCs w:val="24"/>
        </w:rPr>
        <w:t>Aerodrome operator’s internal</w:t>
      </w:r>
      <w:r w:rsidR="000D4FFC">
        <w:rPr>
          <w:rFonts w:ascii="Arial" w:hAnsi="Arial" w:cs="Arial"/>
          <w:b/>
          <w:bCs/>
          <w:sz w:val="24"/>
          <w:szCs w:val="24"/>
        </w:rPr>
        <w:t xml:space="preserve"> </w:t>
      </w:r>
      <w:r w:rsidRPr="00460C9D">
        <w:rPr>
          <w:rFonts w:ascii="Arial" w:hAnsi="Arial" w:cs="Arial"/>
          <w:b/>
          <w:bCs/>
          <w:sz w:val="24"/>
          <w:szCs w:val="24"/>
        </w:rPr>
        <w:t>safety audits and safety reporting</w:t>
      </w:r>
    </w:p>
    <w:p w:rsidR="001E4C7F" w:rsidRDefault="001E4C7F" w:rsidP="003D3F15">
      <w:pPr>
        <w:autoSpaceDE w:val="0"/>
        <w:autoSpaceDN w:val="0"/>
        <w:adjustRightInd w:val="0"/>
        <w:spacing w:after="0"/>
        <w:jc w:val="both"/>
        <w:rPr>
          <w:rFonts w:ascii="Arial" w:hAnsi="Arial" w:cs="Arial"/>
          <w:sz w:val="24"/>
          <w:szCs w:val="24"/>
        </w:rPr>
      </w:pPr>
    </w:p>
    <w:p w:rsidR="003A2F51" w:rsidRDefault="0073206D" w:rsidP="003D3F15">
      <w:pPr>
        <w:autoSpaceDE w:val="0"/>
        <w:autoSpaceDN w:val="0"/>
        <w:adjustRightInd w:val="0"/>
        <w:spacing w:after="0"/>
        <w:jc w:val="both"/>
        <w:rPr>
          <w:rFonts w:ascii="Arial" w:hAnsi="Arial" w:cs="Arial"/>
          <w:sz w:val="24"/>
          <w:szCs w:val="24"/>
        </w:rPr>
      </w:pPr>
      <w:r w:rsidRPr="00460C9D">
        <w:rPr>
          <w:rFonts w:ascii="Arial" w:hAnsi="Arial" w:cs="Arial"/>
          <w:sz w:val="24"/>
          <w:szCs w:val="24"/>
        </w:rPr>
        <w:t xml:space="preserve">The </w:t>
      </w:r>
      <w:r>
        <w:rPr>
          <w:rFonts w:ascii="Arial" w:hAnsi="Arial" w:cs="Arial"/>
          <w:sz w:val="24"/>
          <w:szCs w:val="24"/>
        </w:rPr>
        <w:t>(</w:t>
      </w:r>
      <w:r w:rsidR="00857238" w:rsidRPr="001443CA">
        <w:rPr>
          <w:rFonts w:ascii="Arial" w:hAnsi="Arial" w:cs="Arial"/>
          <w:sz w:val="24"/>
          <w:szCs w:val="24"/>
          <w:highlight w:val="yellow"/>
        </w:rPr>
        <w:t>xyz</w:t>
      </w:r>
      <w:r>
        <w:rPr>
          <w:rFonts w:ascii="Arial" w:hAnsi="Arial" w:cs="Arial"/>
          <w:sz w:val="24"/>
          <w:szCs w:val="24"/>
        </w:rPr>
        <w:t xml:space="preserve">) </w:t>
      </w:r>
      <w:r w:rsidRPr="00460C9D">
        <w:rPr>
          <w:rFonts w:ascii="Arial" w:hAnsi="Arial" w:cs="Arial"/>
          <w:sz w:val="24"/>
          <w:szCs w:val="24"/>
        </w:rPr>
        <w:t xml:space="preserve">aerodrome shall arrange for </w:t>
      </w:r>
      <w:r>
        <w:rPr>
          <w:rFonts w:ascii="Arial" w:hAnsi="Arial" w:cs="Arial"/>
          <w:sz w:val="24"/>
          <w:szCs w:val="24"/>
        </w:rPr>
        <w:t xml:space="preserve">internal as well as external </w:t>
      </w:r>
      <w:r w:rsidRPr="00460C9D">
        <w:rPr>
          <w:rFonts w:ascii="Arial" w:hAnsi="Arial" w:cs="Arial"/>
          <w:sz w:val="24"/>
          <w:szCs w:val="24"/>
        </w:rPr>
        <w:t>audit of the safety management system, including an</w:t>
      </w:r>
      <w:r w:rsidR="000D4FFC">
        <w:rPr>
          <w:rFonts w:ascii="Arial" w:hAnsi="Arial" w:cs="Arial"/>
          <w:sz w:val="24"/>
          <w:szCs w:val="24"/>
        </w:rPr>
        <w:t xml:space="preserve"> </w:t>
      </w:r>
      <w:r w:rsidRPr="00460C9D">
        <w:rPr>
          <w:rFonts w:ascii="Arial" w:hAnsi="Arial" w:cs="Arial"/>
          <w:sz w:val="24"/>
          <w:szCs w:val="24"/>
        </w:rPr>
        <w:t>inspection of the aero</w:t>
      </w:r>
      <w:r>
        <w:rPr>
          <w:rFonts w:ascii="Arial" w:hAnsi="Arial" w:cs="Arial"/>
          <w:sz w:val="24"/>
          <w:szCs w:val="24"/>
        </w:rPr>
        <w:t xml:space="preserve">drome facilities and equipment and all its functions. These </w:t>
      </w:r>
      <w:r w:rsidRPr="00460C9D">
        <w:rPr>
          <w:rFonts w:ascii="Arial" w:hAnsi="Arial" w:cs="Arial"/>
          <w:sz w:val="24"/>
          <w:szCs w:val="24"/>
        </w:rPr>
        <w:t xml:space="preserve">audits shall be carried out every </w:t>
      </w:r>
      <w:r w:rsidR="003A22EA">
        <w:rPr>
          <w:rFonts w:ascii="Arial" w:hAnsi="Arial" w:cs="Arial"/>
          <w:sz w:val="24"/>
          <w:szCs w:val="24"/>
        </w:rPr>
        <w:t>[xx]</w:t>
      </w:r>
      <w:r w:rsidRPr="00460C9D">
        <w:rPr>
          <w:rFonts w:ascii="Arial" w:hAnsi="Arial" w:cs="Arial"/>
          <w:sz w:val="24"/>
          <w:szCs w:val="24"/>
        </w:rPr>
        <w:t>months</w:t>
      </w:r>
      <w:r>
        <w:rPr>
          <w:rFonts w:ascii="Arial" w:hAnsi="Arial" w:cs="Arial"/>
          <w:sz w:val="24"/>
          <w:szCs w:val="24"/>
        </w:rPr>
        <w:t>/ year or as agreed with the CAA and records/ reports shall be re</w:t>
      </w:r>
      <w:r w:rsidR="005D66FC">
        <w:rPr>
          <w:rFonts w:ascii="Arial" w:hAnsi="Arial" w:cs="Arial"/>
          <w:sz w:val="24"/>
          <w:szCs w:val="24"/>
        </w:rPr>
        <w:t xml:space="preserve">tained for a period of </w:t>
      </w:r>
      <w:r w:rsidR="003A22EA">
        <w:rPr>
          <w:rFonts w:ascii="Arial" w:hAnsi="Arial" w:cs="Arial"/>
          <w:sz w:val="24"/>
          <w:szCs w:val="24"/>
        </w:rPr>
        <w:t>[xx]</w:t>
      </w:r>
      <w:r>
        <w:rPr>
          <w:rFonts w:ascii="Arial" w:hAnsi="Arial" w:cs="Arial"/>
          <w:sz w:val="24"/>
          <w:szCs w:val="24"/>
        </w:rPr>
        <w:t xml:space="preserve"> years.</w:t>
      </w:r>
    </w:p>
    <w:p w:rsidR="003A2F51" w:rsidRPr="001443CA" w:rsidRDefault="003A2F51" w:rsidP="003D3F15">
      <w:pPr>
        <w:autoSpaceDE w:val="0"/>
        <w:autoSpaceDN w:val="0"/>
        <w:adjustRightInd w:val="0"/>
        <w:spacing w:after="0"/>
        <w:jc w:val="both"/>
        <w:rPr>
          <w:rFonts w:ascii="Arial" w:hAnsi="Arial" w:cs="Arial"/>
          <w:sz w:val="24"/>
          <w:szCs w:val="24"/>
        </w:rPr>
      </w:pPr>
    </w:p>
    <w:p w:rsidR="00E904B1" w:rsidRDefault="00E904B1" w:rsidP="00D543A8">
      <w:pPr>
        <w:tabs>
          <w:tab w:val="left" w:pos="720"/>
        </w:tabs>
        <w:autoSpaceDE w:val="0"/>
        <w:autoSpaceDN w:val="0"/>
        <w:adjustRightInd w:val="0"/>
        <w:spacing w:after="0" w:line="240" w:lineRule="auto"/>
        <w:jc w:val="both"/>
        <w:rPr>
          <w:rFonts w:ascii="Arial" w:hAnsi="Arial" w:cs="Arial"/>
          <w:b/>
          <w:bCs/>
          <w:sz w:val="24"/>
          <w:szCs w:val="24"/>
        </w:rPr>
      </w:pPr>
      <w:r>
        <w:rPr>
          <w:rFonts w:ascii="Arial" w:hAnsi="Arial" w:cs="Arial"/>
          <w:b/>
          <w:bCs/>
          <w:sz w:val="24"/>
          <w:szCs w:val="24"/>
        </w:rPr>
        <w:t>1.6</w:t>
      </w:r>
      <w:r w:rsidRPr="00460C9D">
        <w:rPr>
          <w:rFonts w:ascii="Arial" w:hAnsi="Arial" w:cs="Arial"/>
          <w:b/>
          <w:bCs/>
          <w:sz w:val="24"/>
          <w:szCs w:val="24"/>
        </w:rPr>
        <w:t xml:space="preserve">.6 </w:t>
      </w:r>
      <w:r w:rsidR="00D543A8">
        <w:rPr>
          <w:rFonts w:ascii="Arial" w:hAnsi="Arial" w:cs="Arial"/>
          <w:b/>
          <w:bCs/>
          <w:sz w:val="24"/>
          <w:szCs w:val="24"/>
        </w:rPr>
        <w:tab/>
      </w:r>
      <w:r w:rsidRPr="00460C9D">
        <w:rPr>
          <w:rFonts w:ascii="Arial" w:hAnsi="Arial" w:cs="Arial"/>
          <w:b/>
          <w:bCs/>
          <w:sz w:val="24"/>
          <w:szCs w:val="24"/>
        </w:rPr>
        <w:t>Access to the aerodrome</w:t>
      </w:r>
    </w:p>
    <w:p w:rsidR="001E4C7F" w:rsidRDefault="001E4C7F" w:rsidP="003D3F15">
      <w:pPr>
        <w:autoSpaceDE w:val="0"/>
        <w:autoSpaceDN w:val="0"/>
        <w:adjustRightInd w:val="0"/>
        <w:spacing w:after="0"/>
        <w:jc w:val="both"/>
        <w:rPr>
          <w:rFonts w:ascii="Arial" w:hAnsi="Arial" w:cs="Arial"/>
          <w:sz w:val="24"/>
          <w:szCs w:val="24"/>
        </w:rPr>
      </w:pPr>
    </w:p>
    <w:p w:rsidR="003A2F51" w:rsidRDefault="00E904B1" w:rsidP="003D3F15">
      <w:pPr>
        <w:autoSpaceDE w:val="0"/>
        <w:autoSpaceDN w:val="0"/>
        <w:adjustRightInd w:val="0"/>
        <w:spacing w:after="0"/>
        <w:jc w:val="both"/>
        <w:rPr>
          <w:rFonts w:ascii="Arial" w:hAnsi="Arial" w:cs="Arial"/>
          <w:sz w:val="24"/>
          <w:szCs w:val="24"/>
        </w:rPr>
      </w:pPr>
      <w:r>
        <w:rPr>
          <w:rFonts w:ascii="Arial" w:hAnsi="Arial" w:cs="Arial"/>
          <w:sz w:val="24"/>
          <w:szCs w:val="24"/>
        </w:rPr>
        <w:t xml:space="preserve">In accordance with </w:t>
      </w:r>
      <w:r w:rsidR="003A22EA">
        <w:rPr>
          <w:rFonts w:ascii="Arial" w:hAnsi="Arial" w:cs="Arial"/>
          <w:sz w:val="24"/>
          <w:szCs w:val="24"/>
        </w:rPr>
        <w:t>[</w:t>
      </w:r>
      <w:r>
        <w:rPr>
          <w:rFonts w:ascii="Arial" w:hAnsi="Arial" w:cs="Arial"/>
          <w:sz w:val="24"/>
          <w:szCs w:val="24"/>
        </w:rPr>
        <w:t>regulation</w:t>
      </w:r>
      <w:r w:rsidR="003A22EA">
        <w:rPr>
          <w:rFonts w:ascii="Arial" w:hAnsi="Arial" w:cs="Arial"/>
          <w:sz w:val="24"/>
          <w:szCs w:val="24"/>
        </w:rPr>
        <w:t>]</w:t>
      </w:r>
      <w:r>
        <w:rPr>
          <w:rFonts w:ascii="Arial" w:hAnsi="Arial" w:cs="Arial"/>
          <w:sz w:val="24"/>
          <w:szCs w:val="24"/>
        </w:rPr>
        <w:t>, some personnel may be</w:t>
      </w:r>
      <w:r w:rsidRPr="00460C9D">
        <w:rPr>
          <w:rFonts w:ascii="Arial" w:hAnsi="Arial" w:cs="Arial"/>
          <w:sz w:val="24"/>
          <w:szCs w:val="24"/>
        </w:rPr>
        <w:t xml:space="preserve"> authorized by the CAA </w:t>
      </w:r>
      <w:r>
        <w:rPr>
          <w:rFonts w:ascii="Arial" w:hAnsi="Arial" w:cs="Arial"/>
          <w:sz w:val="24"/>
          <w:szCs w:val="24"/>
        </w:rPr>
        <w:t xml:space="preserve">to </w:t>
      </w:r>
      <w:r w:rsidRPr="00460C9D">
        <w:rPr>
          <w:rFonts w:ascii="Arial" w:hAnsi="Arial" w:cs="Arial"/>
          <w:sz w:val="24"/>
          <w:szCs w:val="24"/>
        </w:rPr>
        <w:t>inspect and carry out tests on the aerodrome facilities,</w:t>
      </w:r>
      <w:r w:rsidR="000D4FFC">
        <w:rPr>
          <w:rFonts w:ascii="Arial" w:hAnsi="Arial" w:cs="Arial"/>
          <w:sz w:val="24"/>
          <w:szCs w:val="24"/>
        </w:rPr>
        <w:t xml:space="preserve"> </w:t>
      </w:r>
      <w:r w:rsidRPr="00460C9D">
        <w:rPr>
          <w:rFonts w:ascii="Arial" w:hAnsi="Arial" w:cs="Arial"/>
          <w:sz w:val="24"/>
          <w:szCs w:val="24"/>
        </w:rPr>
        <w:t>services and equipment, inspect the aerodrome operator’s</w:t>
      </w:r>
      <w:r w:rsidR="000D4FFC">
        <w:rPr>
          <w:rFonts w:ascii="Arial" w:hAnsi="Arial" w:cs="Arial"/>
          <w:sz w:val="24"/>
          <w:szCs w:val="24"/>
        </w:rPr>
        <w:t xml:space="preserve"> </w:t>
      </w:r>
      <w:r w:rsidRPr="00460C9D">
        <w:rPr>
          <w:rFonts w:ascii="Arial" w:hAnsi="Arial" w:cs="Arial"/>
          <w:sz w:val="24"/>
          <w:szCs w:val="24"/>
        </w:rPr>
        <w:t>documents and records and verify the aerodrome operator’s</w:t>
      </w:r>
      <w:r w:rsidR="000D4FFC">
        <w:rPr>
          <w:rFonts w:ascii="Arial" w:hAnsi="Arial" w:cs="Arial"/>
          <w:sz w:val="24"/>
          <w:szCs w:val="24"/>
        </w:rPr>
        <w:t xml:space="preserve"> </w:t>
      </w:r>
      <w:r w:rsidRPr="00460C9D">
        <w:rPr>
          <w:rFonts w:ascii="Arial" w:hAnsi="Arial" w:cs="Arial"/>
          <w:sz w:val="24"/>
          <w:szCs w:val="24"/>
        </w:rPr>
        <w:t>safety management system before the aerodrome certificate</w:t>
      </w:r>
      <w:r w:rsidR="000D4FFC">
        <w:rPr>
          <w:rFonts w:ascii="Arial" w:hAnsi="Arial" w:cs="Arial"/>
          <w:sz w:val="24"/>
          <w:szCs w:val="24"/>
        </w:rPr>
        <w:t xml:space="preserve"> </w:t>
      </w:r>
      <w:r w:rsidRPr="00460C9D">
        <w:rPr>
          <w:rFonts w:ascii="Arial" w:hAnsi="Arial" w:cs="Arial"/>
          <w:sz w:val="24"/>
          <w:szCs w:val="24"/>
        </w:rPr>
        <w:t>is granted or renewed and, subsequently, at any other time,</w:t>
      </w:r>
      <w:r w:rsidR="000D4FFC">
        <w:rPr>
          <w:rFonts w:ascii="Arial" w:hAnsi="Arial" w:cs="Arial"/>
          <w:sz w:val="24"/>
          <w:szCs w:val="24"/>
        </w:rPr>
        <w:t xml:space="preserve"> </w:t>
      </w:r>
      <w:r w:rsidRPr="00460C9D">
        <w:rPr>
          <w:rFonts w:ascii="Arial" w:hAnsi="Arial" w:cs="Arial"/>
          <w:sz w:val="24"/>
          <w:szCs w:val="24"/>
        </w:rPr>
        <w:t>for the purpose of ensuring safety at the aerodrome.</w:t>
      </w:r>
      <w:r>
        <w:rPr>
          <w:rFonts w:ascii="Arial" w:hAnsi="Arial" w:cs="Arial"/>
          <w:sz w:val="24"/>
          <w:szCs w:val="24"/>
        </w:rPr>
        <w:t xml:space="preserve"> (XYZ) aerodrome shall cooperate with the personnel so authorized by the CAA.</w:t>
      </w:r>
    </w:p>
    <w:p w:rsidR="00E904B1" w:rsidRDefault="00E904B1" w:rsidP="003D3F15">
      <w:pPr>
        <w:autoSpaceDE w:val="0"/>
        <w:autoSpaceDN w:val="0"/>
        <w:adjustRightInd w:val="0"/>
        <w:spacing w:after="0" w:line="240" w:lineRule="auto"/>
        <w:jc w:val="both"/>
        <w:rPr>
          <w:rFonts w:ascii="Arial" w:hAnsi="Arial" w:cs="Arial"/>
          <w:b/>
          <w:bCs/>
          <w:sz w:val="24"/>
          <w:szCs w:val="24"/>
        </w:rPr>
      </w:pPr>
    </w:p>
    <w:p w:rsidR="00D543A8" w:rsidRDefault="00D543A8" w:rsidP="003D3F15">
      <w:pPr>
        <w:autoSpaceDE w:val="0"/>
        <w:autoSpaceDN w:val="0"/>
        <w:adjustRightInd w:val="0"/>
        <w:spacing w:after="0" w:line="240" w:lineRule="auto"/>
        <w:jc w:val="both"/>
        <w:rPr>
          <w:rFonts w:ascii="Arial" w:hAnsi="Arial" w:cs="Arial"/>
          <w:b/>
          <w:bCs/>
          <w:sz w:val="24"/>
          <w:szCs w:val="24"/>
        </w:rPr>
      </w:pPr>
    </w:p>
    <w:p w:rsidR="00E904B1" w:rsidRPr="004E06C4" w:rsidRDefault="00E904B1" w:rsidP="00D543A8">
      <w:pPr>
        <w:tabs>
          <w:tab w:val="left" w:pos="720"/>
        </w:tabs>
        <w:autoSpaceDE w:val="0"/>
        <w:autoSpaceDN w:val="0"/>
        <w:adjustRightInd w:val="0"/>
        <w:spacing w:after="0" w:line="240" w:lineRule="auto"/>
        <w:jc w:val="both"/>
        <w:rPr>
          <w:rFonts w:ascii="Arial" w:hAnsi="Arial" w:cs="Arial"/>
          <w:b/>
          <w:bCs/>
          <w:sz w:val="24"/>
          <w:szCs w:val="24"/>
        </w:rPr>
      </w:pPr>
      <w:r w:rsidRPr="004E06C4">
        <w:rPr>
          <w:rFonts w:ascii="Arial" w:hAnsi="Arial" w:cs="Arial"/>
          <w:b/>
          <w:bCs/>
          <w:sz w:val="24"/>
          <w:szCs w:val="24"/>
        </w:rPr>
        <w:lastRenderedPageBreak/>
        <w:t xml:space="preserve">1.6.7 </w:t>
      </w:r>
      <w:r w:rsidR="00D543A8">
        <w:rPr>
          <w:rFonts w:ascii="Arial" w:hAnsi="Arial" w:cs="Arial"/>
          <w:b/>
          <w:bCs/>
          <w:sz w:val="24"/>
          <w:szCs w:val="24"/>
        </w:rPr>
        <w:tab/>
      </w:r>
      <w:r w:rsidRPr="004E06C4">
        <w:rPr>
          <w:rFonts w:ascii="Arial" w:hAnsi="Arial" w:cs="Arial"/>
          <w:b/>
          <w:bCs/>
          <w:sz w:val="24"/>
          <w:szCs w:val="24"/>
        </w:rPr>
        <w:t xml:space="preserve">Notifying and reporting </w:t>
      </w:r>
    </w:p>
    <w:p w:rsidR="001E4C7F" w:rsidRDefault="001E4C7F" w:rsidP="003D3F15">
      <w:pPr>
        <w:autoSpaceDE w:val="0"/>
        <w:autoSpaceDN w:val="0"/>
        <w:adjustRightInd w:val="0"/>
        <w:spacing w:after="0" w:line="240" w:lineRule="auto"/>
        <w:jc w:val="both"/>
        <w:rPr>
          <w:rFonts w:ascii="Arial" w:hAnsi="Arial" w:cs="Arial"/>
          <w:sz w:val="24"/>
          <w:szCs w:val="24"/>
        </w:rPr>
      </w:pPr>
    </w:p>
    <w:p w:rsidR="00E904B1" w:rsidRPr="004E06C4" w:rsidRDefault="00E904B1" w:rsidP="003D3F15">
      <w:pPr>
        <w:autoSpaceDE w:val="0"/>
        <w:autoSpaceDN w:val="0"/>
        <w:adjustRightInd w:val="0"/>
        <w:spacing w:after="0" w:line="240" w:lineRule="auto"/>
        <w:jc w:val="both"/>
        <w:rPr>
          <w:rFonts w:ascii="Arial" w:hAnsi="Arial" w:cs="Arial"/>
          <w:sz w:val="24"/>
          <w:szCs w:val="24"/>
        </w:rPr>
      </w:pPr>
      <w:r w:rsidRPr="004E06C4">
        <w:rPr>
          <w:rFonts w:ascii="Arial" w:hAnsi="Arial" w:cs="Arial"/>
          <w:sz w:val="24"/>
          <w:szCs w:val="24"/>
        </w:rPr>
        <w:t>(XYZ) aerodrome shall adhere to the requirement to notify and report to the CAA, air traffic control and pilots within the specified time limits required by the regulations.</w:t>
      </w:r>
    </w:p>
    <w:p w:rsidR="00E904B1" w:rsidRPr="004E06C4" w:rsidRDefault="00E904B1" w:rsidP="003D3F15">
      <w:pPr>
        <w:pStyle w:val="ListParagraph"/>
        <w:autoSpaceDE w:val="0"/>
        <w:autoSpaceDN w:val="0"/>
        <w:adjustRightInd w:val="0"/>
        <w:spacing w:after="0" w:line="240" w:lineRule="auto"/>
        <w:jc w:val="both"/>
        <w:rPr>
          <w:rFonts w:ascii="Arial" w:hAnsi="Arial" w:cs="Arial"/>
          <w:iCs/>
          <w:sz w:val="24"/>
          <w:szCs w:val="24"/>
        </w:rPr>
      </w:pPr>
    </w:p>
    <w:p w:rsidR="00E904B1" w:rsidRPr="004E06C4" w:rsidRDefault="00E904B1" w:rsidP="003D3F15">
      <w:pPr>
        <w:pStyle w:val="ListParagraph"/>
        <w:numPr>
          <w:ilvl w:val="0"/>
          <w:numId w:val="18"/>
        </w:numPr>
        <w:autoSpaceDE w:val="0"/>
        <w:autoSpaceDN w:val="0"/>
        <w:adjustRightInd w:val="0"/>
        <w:spacing w:after="0" w:line="240" w:lineRule="auto"/>
        <w:jc w:val="both"/>
        <w:rPr>
          <w:rFonts w:ascii="Arial" w:hAnsi="Arial" w:cs="Arial"/>
          <w:iCs/>
          <w:sz w:val="24"/>
          <w:szCs w:val="24"/>
        </w:rPr>
      </w:pPr>
      <w:r w:rsidRPr="004E06C4">
        <w:rPr>
          <w:rFonts w:ascii="Arial" w:hAnsi="Arial" w:cs="Arial"/>
          <w:iCs/>
          <w:sz w:val="24"/>
          <w:szCs w:val="24"/>
        </w:rPr>
        <w:t>Notification of inaccuracies in aeronautical information service (AIS) publications.</w:t>
      </w:r>
    </w:p>
    <w:p w:rsidR="00E904B1" w:rsidRPr="00E904B1" w:rsidRDefault="00E904B1" w:rsidP="003D3F15">
      <w:pPr>
        <w:autoSpaceDE w:val="0"/>
        <w:autoSpaceDN w:val="0"/>
        <w:adjustRightInd w:val="0"/>
        <w:spacing w:after="0" w:line="240" w:lineRule="auto"/>
        <w:jc w:val="both"/>
        <w:rPr>
          <w:rFonts w:ascii="Arial" w:hAnsi="Arial" w:cs="Arial"/>
          <w:iCs/>
          <w:sz w:val="12"/>
          <w:szCs w:val="24"/>
        </w:rPr>
      </w:pPr>
    </w:p>
    <w:p w:rsidR="00E904B1" w:rsidRPr="004E06C4" w:rsidRDefault="00E904B1" w:rsidP="003D3F15">
      <w:pPr>
        <w:pStyle w:val="ListParagraph"/>
        <w:numPr>
          <w:ilvl w:val="0"/>
          <w:numId w:val="18"/>
        </w:numPr>
        <w:autoSpaceDE w:val="0"/>
        <w:autoSpaceDN w:val="0"/>
        <w:adjustRightInd w:val="0"/>
        <w:spacing w:after="0" w:line="240" w:lineRule="auto"/>
        <w:jc w:val="both"/>
        <w:rPr>
          <w:rFonts w:ascii="Arial" w:hAnsi="Arial" w:cs="Arial"/>
          <w:iCs/>
          <w:sz w:val="24"/>
          <w:szCs w:val="24"/>
        </w:rPr>
      </w:pPr>
      <w:r w:rsidRPr="004E06C4">
        <w:rPr>
          <w:rFonts w:ascii="Arial" w:hAnsi="Arial" w:cs="Arial"/>
          <w:iCs/>
          <w:sz w:val="24"/>
          <w:szCs w:val="24"/>
        </w:rPr>
        <w:t>Notification of changes to the aerodrome facilities, equipment and level of service planned in advance.</w:t>
      </w:r>
    </w:p>
    <w:p w:rsidR="00E904B1" w:rsidRPr="00E904B1" w:rsidRDefault="00E904B1" w:rsidP="003D3F15">
      <w:pPr>
        <w:autoSpaceDE w:val="0"/>
        <w:autoSpaceDN w:val="0"/>
        <w:adjustRightInd w:val="0"/>
        <w:spacing w:after="0" w:line="240" w:lineRule="auto"/>
        <w:jc w:val="both"/>
        <w:rPr>
          <w:rFonts w:ascii="Arial" w:hAnsi="Arial" w:cs="Arial"/>
          <w:iCs/>
          <w:sz w:val="12"/>
          <w:szCs w:val="24"/>
        </w:rPr>
      </w:pPr>
    </w:p>
    <w:p w:rsidR="00E904B1" w:rsidRDefault="00E904B1" w:rsidP="003D3F15">
      <w:pPr>
        <w:pStyle w:val="ListParagraph"/>
        <w:numPr>
          <w:ilvl w:val="0"/>
          <w:numId w:val="18"/>
        </w:numPr>
        <w:autoSpaceDE w:val="0"/>
        <w:autoSpaceDN w:val="0"/>
        <w:adjustRightInd w:val="0"/>
        <w:spacing w:after="0" w:line="240" w:lineRule="auto"/>
        <w:jc w:val="both"/>
        <w:rPr>
          <w:rFonts w:ascii="Arial" w:hAnsi="Arial" w:cs="Arial"/>
          <w:sz w:val="24"/>
          <w:szCs w:val="24"/>
        </w:rPr>
      </w:pPr>
      <w:r w:rsidRPr="004E06C4">
        <w:rPr>
          <w:rFonts w:ascii="Arial" w:hAnsi="Arial" w:cs="Arial"/>
          <w:iCs/>
          <w:sz w:val="24"/>
          <w:szCs w:val="24"/>
        </w:rPr>
        <w:t xml:space="preserve">Issues requiring immediate notification on </w:t>
      </w:r>
      <w:r w:rsidRPr="004E06C4">
        <w:rPr>
          <w:rFonts w:ascii="Arial" w:hAnsi="Arial" w:cs="Arial"/>
          <w:sz w:val="24"/>
          <w:szCs w:val="24"/>
        </w:rPr>
        <w:t xml:space="preserve">obstacles, obstructions and hazards, level of service, closure of any part of the movement area of the </w:t>
      </w:r>
      <w:r w:rsidR="005D66FC">
        <w:rPr>
          <w:rFonts w:ascii="Arial" w:hAnsi="Arial" w:cs="Arial"/>
          <w:sz w:val="24"/>
          <w:szCs w:val="24"/>
        </w:rPr>
        <w:t>aerodrome.</w:t>
      </w:r>
    </w:p>
    <w:p w:rsidR="005D66FC" w:rsidRDefault="005D66FC" w:rsidP="003D3F15">
      <w:pPr>
        <w:autoSpaceDE w:val="0"/>
        <w:autoSpaceDN w:val="0"/>
        <w:adjustRightInd w:val="0"/>
        <w:spacing w:after="0"/>
        <w:jc w:val="both"/>
        <w:rPr>
          <w:rFonts w:ascii="Arial" w:hAnsi="Arial"/>
          <w:color w:val="1F497D" w:themeColor="text2"/>
          <w:sz w:val="24"/>
          <w:szCs w:val="24"/>
          <w:lang w:bidi="th-TH"/>
        </w:rPr>
      </w:pPr>
    </w:p>
    <w:p w:rsidR="005D66FC" w:rsidRPr="005D66FC" w:rsidRDefault="003A2F51" w:rsidP="00D543A8">
      <w:pPr>
        <w:tabs>
          <w:tab w:val="left" w:pos="720"/>
        </w:tabs>
        <w:autoSpaceDE w:val="0"/>
        <w:autoSpaceDN w:val="0"/>
        <w:adjustRightInd w:val="0"/>
        <w:spacing w:after="0"/>
        <w:jc w:val="both"/>
        <w:rPr>
          <w:rFonts w:ascii="Arial" w:hAnsi="Arial"/>
          <w:b/>
          <w:sz w:val="24"/>
          <w:szCs w:val="24"/>
          <w:lang w:bidi="th-TH"/>
        </w:rPr>
      </w:pPr>
      <w:r w:rsidRPr="003A2F51">
        <w:rPr>
          <w:rFonts w:ascii="Arial" w:hAnsi="Arial"/>
          <w:b/>
          <w:sz w:val="24"/>
          <w:szCs w:val="24"/>
          <w:lang w:bidi="th-TH"/>
        </w:rPr>
        <w:t xml:space="preserve">1.6.8 </w:t>
      </w:r>
      <w:r w:rsidR="00D543A8">
        <w:rPr>
          <w:rFonts w:ascii="Arial" w:hAnsi="Arial"/>
          <w:b/>
          <w:sz w:val="24"/>
          <w:szCs w:val="24"/>
          <w:lang w:bidi="th-TH"/>
        </w:rPr>
        <w:tab/>
      </w:r>
      <w:r w:rsidRPr="003A2F51">
        <w:rPr>
          <w:rFonts w:ascii="Arial" w:hAnsi="Arial"/>
          <w:b/>
          <w:sz w:val="24"/>
          <w:szCs w:val="24"/>
          <w:lang w:bidi="th-TH"/>
        </w:rPr>
        <w:t>Removal of obstructions from the aerodrome surface</w:t>
      </w:r>
    </w:p>
    <w:p w:rsidR="001E4C7F" w:rsidRDefault="001E4C7F" w:rsidP="003D3F15">
      <w:pPr>
        <w:autoSpaceDE w:val="0"/>
        <w:autoSpaceDN w:val="0"/>
        <w:adjustRightInd w:val="0"/>
        <w:spacing w:after="0"/>
        <w:jc w:val="both"/>
        <w:rPr>
          <w:rFonts w:ascii="Arial" w:hAnsi="Arial"/>
          <w:sz w:val="24"/>
          <w:szCs w:val="24"/>
          <w:lang w:bidi="th-TH"/>
        </w:rPr>
      </w:pPr>
    </w:p>
    <w:p w:rsidR="003A2F51" w:rsidRDefault="003A2F51" w:rsidP="003D3F15">
      <w:pPr>
        <w:autoSpaceDE w:val="0"/>
        <w:autoSpaceDN w:val="0"/>
        <w:adjustRightInd w:val="0"/>
        <w:spacing w:after="0"/>
        <w:jc w:val="both"/>
        <w:rPr>
          <w:rFonts w:ascii="Arial" w:hAnsi="Arial"/>
          <w:sz w:val="24"/>
          <w:szCs w:val="24"/>
          <w:lang w:bidi="th-TH"/>
        </w:rPr>
      </w:pPr>
      <w:r w:rsidRPr="003A2F51">
        <w:rPr>
          <w:rFonts w:ascii="Arial" w:hAnsi="Arial"/>
          <w:sz w:val="24"/>
          <w:szCs w:val="24"/>
          <w:lang w:bidi="th-TH"/>
        </w:rPr>
        <w:t>(XYZ) aerodrome operator shall remove from the aerodrome surface any vehicle or other obstruction that is likely to be hazardous.</w:t>
      </w:r>
    </w:p>
    <w:p w:rsidR="003A2F51" w:rsidRDefault="003A2F51" w:rsidP="003D3F15">
      <w:pPr>
        <w:autoSpaceDE w:val="0"/>
        <w:autoSpaceDN w:val="0"/>
        <w:adjustRightInd w:val="0"/>
        <w:spacing w:after="0"/>
        <w:jc w:val="both"/>
        <w:rPr>
          <w:rFonts w:ascii="Arial" w:hAnsi="Arial"/>
          <w:sz w:val="24"/>
          <w:szCs w:val="24"/>
          <w:lang w:bidi="th-TH"/>
        </w:rPr>
      </w:pPr>
    </w:p>
    <w:p w:rsidR="005D66FC" w:rsidRPr="004E06C4" w:rsidRDefault="005D66FC" w:rsidP="00D543A8">
      <w:pPr>
        <w:tabs>
          <w:tab w:val="left" w:pos="720"/>
        </w:tabs>
        <w:autoSpaceDE w:val="0"/>
        <w:autoSpaceDN w:val="0"/>
        <w:adjustRightInd w:val="0"/>
        <w:spacing w:after="0" w:line="240" w:lineRule="auto"/>
        <w:jc w:val="both"/>
        <w:rPr>
          <w:rFonts w:ascii="Arial" w:hAnsi="Arial" w:cs="Arial"/>
          <w:b/>
          <w:bCs/>
          <w:sz w:val="24"/>
          <w:szCs w:val="24"/>
        </w:rPr>
      </w:pPr>
      <w:r>
        <w:rPr>
          <w:rFonts w:ascii="Arial" w:hAnsi="Arial" w:cs="Arial"/>
          <w:b/>
          <w:bCs/>
          <w:sz w:val="24"/>
          <w:szCs w:val="24"/>
        </w:rPr>
        <w:t xml:space="preserve">1.6.9 </w:t>
      </w:r>
      <w:r w:rsidR="00D543A8">
        <w:rPr>
          <w:rFonts w:ascii="Arial" w:hAnsi="Arial" w:cs="Arial"/>
          <w:b/>
          <w:bCs/>
          <w:sz w:val="24"/>
          <w:szCs w:val="24"/>
        </w:rPr>
        <w:tab/>
      </w:r>
      <w:r w:rsidRPr="004E06C4">
        <w:rPr>
          <w:rFonts w:ascii="Arial" w:hAnsi="Arial" w:cs="Arial"/>
          <w:b/>
          <w:bCs/>
          <w:sz w:val="24"/>
          <w:szCs w:val="24"/>
        </w:rPr>
        <w:t>Warning notices</w:t>
      </w:r>
    </w:p>
    <w:p w:rsidR="001E4C7F" w:rsidRDefault="001E4C7F" w:rsidP="003D3F15">
      <w:pPr>
        <w:autoSpaceDE w:val="0"/>
        <w:autoSpaceDN w:val="0"/>
        <w:adjustRightInd w:val="0"/>
        <w:spacing w:after="0" w:line="240" w:lineRule="auto"/>
        <w:jc w:val="both"/>
        <w:rPr>
          <w:rFonts w:ascii="Arial" w:hAnsi="Arial" w:cs="Arial"/>
          <w:sz w:val="24"/>
          <w:szCs w:val="24"/>
        </w:rPr>
      </w:pPr>
    </w:p>
    <w:p w:rsidR="005D66FC" w:rsidRPr="004E06C4" w:rsidRDefault="005D66FC" w:rsidP="003D3F15">
      <w:pPr>
        <w:autoSpaceDE w:val="0"/>
        <w:autoSpaceDN w:val="0"/>
        <w:adjustRightInd w:val="0"/>
        <w:spacing w:after="0" w:line="240" w:lineRule="auto"/>
        <w:jc w:val="both"/>
        <w:rPr>
          <w:rFonts w:ascii="Arial" w:hAnsi="Arial" w:cs="Arial"/>
          <w:sz w:val="24"/>
          <w:szCs w:val="24"/>
        </w:rPr>
      </w:pPr>
      <w:r>
        <w:rPr>
          <w:rFonts w:ascii="Arial" w:hAnsi="Arial" w:cs="Arial"/>
          <w:sz w:val="24"/>
          <w:szCs w:val="24"/>
        </w:rPr>
        <w:t>The (XYZ) aerodrome shall post hazard warning on any public area</w:t>
      </w:r>
      <w:r w:rsidRPr="004E06C4">
        <w:rPr>
          <w:rFonts w:ascii="Arial" w:hAnsi="Arial" w:cs="Arial"/>
          <w:sz w:val="24"/>
          <w:szCs w:val="24"/>
        </w:rPr>
        <w:t xml:space="preserve"> that</w:t>
      </w:r>
      <w:r w:rsidR="000D4FFC">
        <w:rPr>
          <w:rFonts w:ascii="Arial" w:hAnsi="Arial" w:cs="Arial"/>
          <w:sz w:val="24"/>
          <w:szCs w:val="24"/>
        </w:rPr>
        <w:t xml:space="preserve"> </w:t>
      </w:r>
      <w:r w:rsidRPr="004E06C4">
        <w:rPr>
          <w:rFonts w:ascii="Arial" w:hAnsi="Arial" w:cs="Arial"/>
          <w:sz w:val="24"/>
          <w:szCs w:val="24"/>
        </w:rPr>
        <w:t xml:space="preserve">is adjacent to the </w:t>
      </w:r>
      <w:proofErr w:type="spellStart"/>
      <w:r w:rsidRPr="004E06C4">
        <w:rPr>
          <w:rFonts w:ascii="Arial" w:hAnsi="Arial" w:cs="Arial"/>
          <w:sz w:val="24"/>
          <w:szCs w:val="24"/>
        </w:rPr>
        <w:t>manoeuvring</w:t>
      </w:r>
      <w:proofErr w:type="spellEnd"/>
      <w:r w:rsidRPr="004E06C4">
        <w:rPr>
          <w:rFonts w:ascii="Arial" w:hAnsi="Arial" w:cs="Arial"/>
          <w:sz w:val="24"/>
          <w:szCs w:val="24"/>
        </w:rPr>
        <w:t xml:space="preserve"> area </w:t>
      </w:r>
      <w:r>
        <w:rPr>
          <w:rFonts w:ascii="Arial" w:hAnsi="Arial" w:cs="Arial"/>
          <w:sz w:val="24"/>
          <w:szCs w:val="24"/>
        </w:rPr>
        <w:t xml:space="preserve">for </w:t>
      </w:r>
      <w:r w:rsidRPr="004E06C4">
        <w:rPr>
          <w:rFonts w:ascii="Arial" w:hAnsi="Arial" w:cs="Arial"/>
          <w:sz w:val="24"/>
          <w:szCs w:val="24"/>
        </w:rPr>
        <w:t>low flying aircraft, at or near an aerodrome, or</w:t>
      </w:r>
      <w:r w:rsidR="000D4FFC">
        <w:rPr>
          <w:rFonts w:ascii="Arial" w:hAnsi="Arial" w:cs="Arial"/>
          <w:sz w:val="24"/>
          <w:szCs w:val="24"/>
        </w:rPr>
        <w:t xml:space="preserve"> </w:t>
      </w:r>
      <w:r w:rsidRPr="004E06C4">
        <w:rPr>
          <w:rFonts w:ascii="Arial" w:hAnsi="Arial" w:cs="Arial"/>
          <w:sz w:val="24"/>
          <w:szCs w:val="24"/>
        </w:rPr>
        <w:t xml:space="preserve">taxiing aircraft are likely to be hazardous to </w:t>
      </w:r>
      <w:r>
        <w:rPr>
          <w:rFonts w:ascii="Arial" w:hAnsi="Arial" w:cs="Arial"/>
          <w:sz w:val="24"/>
          <w:szCs w:val="24"/>
        </w:rPr>
        <w:t xml:space="preserve">such </w:t>
      </w:r>
      <w:r w:rsidRPr="004E06C4">
        <w:rPr>
          <w:rFonts w:ascii="Arial" w:hAnsi="Arial" w:cs="Arial"/>
          <w:sz w:val="24"/>
          <w:szCs w:val="24"/>
        </w:rPr>
        <w:t>people or</w:t>
      </w:r>
      <w:r>
        <w:rPr>
          <w:rFonts w:ascii="Arial" w:hAnsi="Arial" w:cs="Arial"/>
          <w:sz w:val="24"/>
          <w:szCs w:val="24"/>
        </w:rPr>
        <w:t xml:space="preserve"> vehicular traffic.</w:t>
      </w:r>
    </w:p>
    <w:p w:rsidR="005D66FC" w:rsidRPr="004E06C4" w:rsidRDefault="005D66FC" w:rsidP="003D3F15">
      <w:pPr>
        <w:autoSpaceDE w:val="0"/>
        <w:autoSpaceDN w:val="0"/>
        <w:adjustRightInd w:val="0"/>
        <w:spacing w:after="0" w:line="240" w:lineRule="auto"/>
        <w:jc w:val="both"/>
        <w:rPr>
          <w:rFonts w:ascii="Arial" w:hAnsi="Arial" w:cs="Arial"/>
          <w:sz w:val="24"/>
          <w:szCs w:val="24"/>
        </w:rPr>
      </w:pPr>
    </w:p>
    <w:p w:rsidR="002D7313" w:rsidRDefault="002D7313">
      <w:pPr>
        <w:rPr>
          <w:rFonts w:ascii="Arial" w:hAnsi="Arial" w:cs="Browallia New"/>
          <w:b/>
          <w:bCs/>
          <w:sz w:val="32"/>
          <w:szCs w:val="32"/>
          <w:lang w:bidi="th-TH"/>
        </w:rPr>
      </w:pPr>
    </w:p>
    <w:p w:rsidR="002D7313" w:rsidRDefault="002D7313">
      <w:pPr>
        <w:rPr>
          <w:rFonts w:ascii="Arial" w:hAnsi="Arial" w:cs="Browallia New"/>
          <w:b/>
          <w:bCs/>
          <w:sz w:val="32"/>
          <w:szCs w:val="32"/>
          <w:lang w:bidi="th-TH"/>
        </w:rPr>
      </w:pPr>
    </w:p>
    <w:p w:rsidR="002D7313" w:rsidRDefault="002D7313">
      <w:pPr>
        <w:rPr>
          <w:rFonts w:ascii="Arial" w:hAnsi="Arial" w:cs="Browallia New"/>
          <w:b/>
          <w:bCs/>
          <w:sz w:val="32"/>
          <w:szCs w:val="32"/>
          <w:lang w:bidi="th-TH"/>
        </w:rPr>
        <w:sectPr w:rsidR="002D7313" w:rsidSect="008F6E49">
          <w:headerReference w:type="default" r:id="rId31"/>
          <w:footerReference w:type="default" r:id="rId32"/>
          <w:pgSz w:w="12240" w:h="15840"/>
          <w:pgMar w:top="1354" w:right="1440" w:bottom="1008" w:left="1440" w:header="720" w:footer="720" w:gutter="0"/>
          <w:pgNumType w:start="1"/>
          <w:cols w:space="720"/>
          <w:docGrid w:linePitch="360"/>
        </w:sectPr>
      </w:pPr>
    </w:p>
    <w:p w:rsidR="00984E17" w:rsidRPr="00363288" w:rsidRDefault="00984E17" w:rsidP="001443CA">
      <w:pPr>
        <w:rPr>
          <w:rFonts w:ascii="Arial" w:hAnsi="Arial" w:cs="Browallia New"/>
          <w:b/>
          <w:bCs/>
          <w:sz w:val="32"/>
          <w:szCs w:val="32"/>
          <w:lang w:bidi="th-TH"/>
        </w:rPr>
      </w:pPr>
      <w:r w:rsidRPr="00363288">
        <w:rPr>
          <w:rFonts w:ascii="Arial" w:hAnsi="Arial" w:cs="Browallia New"/>
          <w:b/>
          <w:bCs/>
          <w:sz w:val="32"/>
          <w:szCs w:val="32"/>
          <w:lang w:bidi="th-TH"/>
        </w:rPr>
        <w:lastRenderedPageBreak/>
        <w:t xml:space="preserve">Part 2 – Aerodrome </w:t>
      </w:r>
      <w:r w:rsidR="001A2AF2" w:rsidRPr="00363288">
        <w:rPr>
          <w:rFonts w:ascii="Arial" w:hAnsi="Arial" w:cs="Browallia New"/>
          <w:b/>
          <w:bCs/>
          <w:sz w:val="32"/>
          <w:szCs w:val="32"/>
          <w:lang w:bidi="th-TH"/>
        </w:rPr>
        <w:t>Site Details</w:t>
      </w:r>
    </w:p>
    <w:p w:rsidR="00984E17" w:rsidRPr="00363288" w:rsidRDefault="00984E17" w:rsidP="003D3F15">
      <w:pPr>
        <w:pStyle w:val="ListParagraph"/>
        <w:numPr>
          <w:ilvl w:val="0"/>
          <w:numId w:val="8"/>
        </w:numPr>
        <w:jc w:val="both"/>
        <w:rPr>
          <w:rFonts w:ascii="Arial" w:hAnsi="Arial"/>
          <w:b/>
          <w:bCs/>
          <w:vanish/>
          <w:sz w:val="24"/>
          <w:szCs w:val="24"/>
          <w:lang w:bidi="th-TH"/>
        </w:rPr>
      </w:pPr>
    </w:p>
    <w:p w:rsidR="00984E17" w:rsidRPr="00363288" w:rsidRDefault="00984E17" w:rsidP="003D3F15">
      <w:pPr>
        <w:pStyle w:val="ListParagraph"/>
        <w:numPr>
          <w:ilvl w:val="0"/>
          <w:numId w:val="8"/>
        </w:numPr>
        <w:jc w:val="both"/>
        <w:rPr>
          <w:rFonts w:ascii="Arial" w:hAnsi="Arial"/>
          <w:b/>
          <w:bCs/>
          <w:vanish/>
          <w:sz w:val="24"/>
          <w:szCs w:val="24"/>
          <w:lang w:bidi="th-TH"/>
        </w:rPr>
      </w:pPr>
    </w:p>
    <w:p w:rsidR="00984E17" w:rsidRDefault="00D46AE4" w:rsidP="003D3F15">
      <w:pPr>
        <w:pStyle w:val="ListParagraph"/>
        <w:numPr>
          <w:ilvl w:val="1"/>
          <w:numId w:val="8"/>
        </w:numPr>
        <w:jc w:val="both"/>
        <w:rPr>
          <w:rFonts w:ascii="Arial" w:hAnsi="Arial"/>
          <w:b/>
          <w:bCs/>
          <w:sz w:val="24"/>
          <w:szCs w:val="24"/>
          <w:lang w:bidi="th-TH"/>
        </w:rPr>
      </w:pPr>
      <w:r w:rsidRPr="00363288">
        <w:rPr>
          <w:rFonts w:ascii="Arial" w:hAnsi="Arial"/>
          <w:b/>
          <w:bCs/>
          <w:sz w:val="24"/>
          <w:szCs w:val="24"/>
          <w:lang w:bidi="th-TH"/>
        </w:rPr>
        <w:t>Aerodrome Site</w:t>
      </w:r>
      <w:r w:rsidR="00805B45" w:rsidRPr="00363288">
        <w:rPr>
          <w:rFonts w:ascii="Arial" w:hAnsi="Arial"/>
          <w:b/>
          <w:bCs/>
          <w:sz w:val="24"/>
          <w:szCs w:val="24"/>
          <w:lang w:bidi="th-TH"/>
        </w:rPr>
        <w:t xml:space="preserve"> Details</w:t>
      </w:r>
    </w:p>
    <w:p w:rsidR="001E4C7F" w:rsidRPr="001443CA" w:rsidRDefault="001E4C7F" w:rsidP="001443CA">
      <w:pPr>
        <w:pStyle w:val="ListParagraph"/>
        <w:ind w:left="576"/>
        <w:jc w:val="both"/>
        <w:rPr>
          <w:rFonts w:ascii="Arial" w:hAnsi="Arial"/>
          <w:b/>
          <w:bCs/>
          <w:sz w:val="16"/>
          <w:szCs w:val="16"/>
          <w:lang w:bidi="th-TH"/>
        </w:rPr>
      </w:pPr>
    </w:p>
    <w:p w:rsidR="00984E17" w:rsidRDefault="00D46AE4" w:rsidP="003D3F15">
      <w:pPr>
        <w:pStyle w:val="ListParagraph"/>
        <w:numPr>
          <w:ilvl w:val="2"/>
          <w:numId w:val="8"/>
        </w:numPr>
        <w:jc w:val="both"/>
        <w:rPr>
          <w:rFonts w:ascii="Arial" w:hAnsi="Arial"/>
          <w:sz w:val="24"/>
          <w:szCs w:val="24"/>
          <w:lang w:bidi="th-TH"/>
        </w:rPr>
      </w:pPr>
      <w:r w:rsidRPr="00805B45">
        <w:rPr>
          <w:rFonts w:ascii="Arial" w:hAnsi="Arial"/>
          <w:sz w:val="24"/>
          <w:szCs w:val="24"/>
          <w:lang w:bidi="th-TH"/>
        </w:rPr>
        <w:t>Aerodrome Plan</w:t>
      </w:r>
    </w:p>
    <w:p w:rsidR="00805B45" w:rsidRPr="005B7F8F" w:rsidRDefault="00805B45" w:rsidP="003D3F15">
      <w:pPr>
        <w:ind w:left="576"/>
        <w:jc w:val="both"/>
        <w:rPr>
          <w:rFonts w:ascii="Arial" w:hAnsi="Arial"/>
          <w:color w:val="0070C0"/>
          <w:sz w:val="24"/>
          <w:szCs w:val="24"/>
          <w:lang w:bidi="th-TH"/>
        </w:rPr>
      </w:pPr>
      <w:r w:rsidRPr="005B7F8F">
        <w:rPr>
          <w:rFonts w:ascii="Arial" w:hAnsi="Arial"/>
          <w:color w:val="0070C0"/>
          <w:sz w:val="24"/>
          <w:szCs w:val="24"/>
          <w:lang w:bidi="th-TH"/>
        </w:rPr>
        <w:t>The Aerodrome Plan indicates</w:t>
      </w:r>
    </w:p>
    <w:p w:rsidR="00805B45" w:rsidRDefault="00805B45" w:rsidP="003D3F15">
      <w:pPr>
        <w:pStyle w:val="ListParagraph"/>
        <w:numPr>
          <w:ilvl w:val="0"/>
          <w:numId w:val="10"/>
        </w:numPr>
        <w:jc w:val="both"/>
        <w:rPr>
          <w:rFonts w:ascii="Arial" w:hAnsi="Arial"/>
          <w:color w:val="0070C0"/>
          <w:sz w:val="24"/>
          <w:szCs w:val="24"/>
          <w:lang w:bidi="th-TH"/>
        </w:rPr>
      </w:pPr>
      <w:r w:rsidRPr="005B7F8F">
        <w:rPr>
          <w:rFonts w:ascii="Arial" w:hAnsi="Arial"/>
          <w:color w:val="0070C0"/>
          <w:sz w:val="24"/>
          <w:szCs w:val="24"/>
          <w:lang w:bidi="th-TH"/>
        </w:rPr>
        <w:t>The main aerodrome operational facilities</w:t>
      </w:r>
      <w:r w:rsidR="00040459" w:rsidRPr="005B7F8F">
        <w:rPr>
          <w:rFonts w:ascii="Arial" w:hAnsi="Arial"/>
          <w:color w:val="0070C0"/>
          <w:sz w:val="24"/>
          <w:szCs w:val="24"/>
          <w:lang w:bidi="th-TH"/>
        </w:rPr>
        <w:t xml:space="preserve"> and location of wind direction indicators</w:t>
      </w:r>
      <w:r w:rsidRPr="005B7F8F">
        <w:rPr>
          <w:rFonts w:ascii="Arial" w:hAnsi="Arial"/>
          <w:color w:val="0070C0"/>
          <w:sz w:val="24"/>
          <w:szCs w:val="24"/>
          <w:lang w:bidi="th-TH"/>
        </w:rPr>
        <w:t>;</w:t>
      </w:r>
      <w:r w:rsidR="00D4261C">
        <w:rPr>
          <w:rFonts w:ascii="Arial" w:hAnsi="Arial"/>
          <w:color w:val="0070C0"/>
          <w:sz w:val="24"/>
          <w:szCs w:val="24"/>
          <w:lang w:bidi="th-TH"/>
        </w:rPr>
        <w:t xml:space="preserve"> (</w:t>
      </w:r>
      <w:r w:rsidR="00D4261C" w:rsidRPr="00D4261C">
        <w:rPr>
          <w:rFonts w:ascii="Arial" w:hAnsi="Arial"/>
          <w:color w:val="0070C0"/>
          <w:sz w:val="24"/>
          <w:szCs w:val="24"/>
          <w:highlight w:val="yellow"/>
          <w:lang w:bidi="th-TH"/>
        </w:rPr>
        <w:t>Picture 1, 2 &amp; 3</w:t>
      </w:r>
      <w:r w:rsidR="00D4261C">
        <w:rPr>
          <w:rFonts w:ascii="Arial" w:hAnsi="Arial"/>
          <w:color w:val="0070C0"/>
          <w:sz w:val="24"/>
          <w:szCs w:val="24"/>
          <w:lang w:bidi="th-TH"/>
        </w:rPr>
        <w:t>)</w:t>
      </w:r>
    </w:p>
    <w:p w:rsidR="00D4261C" w:rsidRPr="005B7F8F" w:rsidRDefault="00D4261C" w:rsidP="003D3F15">
      <w:pPr>
        <w:pStyle w:val="ListParagraph"/>
        <w:ind w:left="936"/>
        <w:jc w:val="both"/>
        <w:rPr>
          <w:rFonts w:ascii="Arial" w:hAnsi="Arial"/>
          <w:color w:val="0070C0"/>
          <w:sz w:val="24"/>
          <w:szCs w:val="24"/>
          <w:lang w:bidi="th-TH"/>
        </w:rPr>
      </w:pPr>
    </w:p>
    <w:p w:rsidR="00C30D77" w:rsidRDefault="00C30D77" w:rsidP="003D3F15">
      <w:pPr>
        <w:pStyle w:val="ListParagraph"/>
        <w:numPr>
          <w:ilvl w:val="0"/>
          <w:numId w:val="10"/>
        </w:numPr>
        <w:jc w:val="both"/>
        <w:rPr>
          <w:rFonts w:ascii="Arial" w:hAnsi="Arial"/>
          <w:color w:val="0070C0"/>
          <w:sz w:val="24"/>
          <w:szCs w:val="24"/>
          <w:lang w:bidi="th-TH"/>
        </w:rPr>
      </w:pPr>
      <w:r w:rsidRPr="005B7F8F">
        <w:rPr>
          <w:rFonts w:ascii="Arial" w:hAnsi="Arial"/>
          <w:color w:val="0070C0"/>
          <w:sz w:val="24"/>
          <w:szCs w:val="24"/>
          <w:lang w:bidi="th-TH"/>
        </w:rPr>
        <w:t>The distance of the aerodrome to the nearest city, town, and the location of off-airport facilities</w:t>
      </w:r>
      <w:r w:rsidR="00D4261C">
        <w:rPr>
          <w:rFonts w:ascii="Arial" w:hAnsi="Arial"/>
          <w:color w:val="0070C0"/>
          <w:sz w:val="24"/>
          <w:szCs w:val="24"/>
          <w:lang w:bidi="th-TH"/>
        </w:rPr>
        <w:t xml:space="preserve"> (</w:t>
      </w:r>
      <w:r w:rsidR="00D4261C" w:rsidRPr="00E17F60">
        <w:rPr>
          <w:rFonts w:ascii="Arial" w:hAnsi="Arial"/>
          <w:color w:val="0070C0"/>
          <w:sz w:val="24"/>
          <w:szCs w:val="24"/>
          <w:highlight w:val="yellow"/>
          <w:lang w:bidi="th-TH"/>
        </w:rPr>
        <w:t>Picture 5</w:t>
      </w:r>
      <w:r w:rsidR="00D4261C">
        <w:rPr>
          <w:rFonts w:ascii="Arial" w:hAnsi="Arial"/>
          <w:color w:val="0070C0"/>
          <w:sz w:val="24"/>
          <w:szCs w:val="24"/>
          <w:lang w:bidi="th-TH"/>
        </w:rPr>
        <w:t>)</w:t>
      </w:r>
    </w:p>
    <w:p w:rsidR="00E17F60" w:rsidRPr="00E17F60" w:rsidRDefault="00E17F60" w:rsidP="003D3F15">
      <w:pPr>
        <w:pStyle w:val="ListParagraph"/>
        <w:jc w:val="both"/>
        <w:rPr>
          <w:rFonts w:ascii="Arial" w:hAnsi="Arial"/>
          <w:color w:val="0070C0"/>
          <w:sz w:val="24"/>
          <w:szCs w:val="24"/>
          <w:lang w:bidi="th-TH"/>
        </w:rPr>
      </w:pPr>
    </w:p>
    <w:p w:rsidR="005B7F8F" w:rsidRPr="005B7F8F" w:rsidRDefault="005B7F8F" w:rsidP="003D3F15">
      <w:pPr>
        <w:pStyle w:val="ListParagraph"/>
        <w:numPr>
          <w:ilvl w:val="0"/>
          <w:numId w:val="10"/>
        </w:numPr>
        <w:jc w:val="both"/>
        <w:rPr>
          <w:rFonts w:ascii="Arial" w:hAnsi="Arial"/>
          <w:color w:val="0070C0"/>
          <w:sz w:val="24"/>
          <w:szCs w:val="24"/>
          <w:lang w:bidi="th-TH"/>
        </w:rPr>
      </w:pPr>
      <w:r>
        <w:rPr>
          <w:rFonts w:ascii="Arial" w:hAnsi="Arial"/>
          <w:color w:val="0070C0"/>
          <w:sz w:val="24"/>
          <w:szCs w:val="24"/>
          <w:lang w:bidi="th-TH"/>
        </w:rPr>
        <w:t>The airport boundaries</w:t>
      </w:r>
      <w:r w:rsidR="00D4261C">
        <w:rPr>
          <w:rFonts w:ascii="Arial" w:hAnsi="Arial"/>
          <w:color w:val="0070C0"/>
          <w:sz w:val="24"/>
          <w:szCs w:val="24"/>
          <w:lang w:bidi="th-TH"/>
        </w:rPr>
        <w:t xml:space="preserve"> (</w:t>
      </w:r>
      <w:r w:rsidR="00D4261C" w:rsidRPr="00E17F60">
        <w:rPr>
          <w:rFonts w:ascii="Arial" w:hAnsi="Arial"/>
          <w:color w:val="0070C0"/>
          <w:sz w:val="24"/>
          <w:szCs w:val="24"/>
          <w:highlight w:val="yellow"/>
          <w:lang w:bidi="th-TH"/>
        </w:rPr>
        <w:t>Picture 4)</w:t>
      </w:r>
    </w:p>
    <w:p w:rsidR="00C30D77" w:rsidRPr="00BC463B" w:rsidRDefault="00BC463B" w:rsidP="003D3F15">
      <w:pPr>
        <w:ind w:left="576"/>
        <w:jc w:val="both"/>
        <w:rPr>
          <w:rFonts w:ascii="Arial" w:hAnsi="Arial"/>
          <w:color w:val="0070C0"/>
          <w:sz w:val="24"/>
          <w:szCs w:val="24"/>
          <w:lang w:bidi="th-TH"/>
        </w:rPr>
      </w:pPr>
      <w:r w:rsidRPr="00BC463B">
        <w:rPr>
          <w:rFonts w:ascii="Arial" w:hAnsi="Arial"/>
          <w:color w:val="0070C0"/>
          <w:sz w:val="24"/>
          <w:szCs w:val="24"/>
          <w:lang w:bidi="th-TH"/>
        </w:rPr>
        <w:t>The following pictures are examples. Your airport plans may be more or less than the examples. It depends on the actual physical characteristics of your airport.</w:t>
      </w:r>
    </w:p>
    <w:p w:rsidR="00040459" w:rsidRDefault="00D4261C" w:rsidP="003D3F15">
      <w:pPr>
        <w:jc w:val="both"/>
        <w:rPr>
          <w:rFonts w:ascii="Arial" w:hAnsi="Arial"/>
          <w:color w:val="00B050"/>
          <w:sz w:val="24"/>
          <w:szCs w:val="24"/>
          <w:lang w:bidi="th-TH"/>
        </w:rPr>
      </w:pPr>
      <w:r>
        <w:rPr>
          <w:rFonts w:ascii="Arial" w:hAnsi="Arial"/>
          <w:color w:val="00B050"/>
          <w:sz w:val="24"/>
          <w:szCs w:val="24"/>
          <w:highlight w:val="yellow"/>
          <w:lang w:bidi="th-TH"/>
        </w:rPr>
        <w:t>Picture 1</w:t>
      </w:r>
      <w:r w:rsidR="00040459" w:rsidRPr="005B7F8F">
        <w:rPr>
          <w:rFonts w:ascii="Arial" w:hAnsi="Arial"/>
          <w:color w:val="00B050"/>
          <w:sz w:val="24"/>
          <w:szCs w:val="24"/>
          <w:highlight w:val="yellow"/>
          <w:lang w:bidi="th-TH"/>
        </w:rPr>
        <w:t>:</w:t>
      </w:r>
      <w:r w:rsidR="00040459" w:rsidRPr="005B7F8F">
        <w:rPr>
          <w:rFonts w:ascii="Arial" w:hAnsi="Arial"/>
          <w:color w:val="00B050"/>
          <w:sz w:val="24"/>
          <w:szCs w:val="24"/>
          <w:lang w:bidi="th-TH"/>
        </w:rPr>
        <w:t xml:space="preserve"> Facilities, Visual &amp; Non-Visual Aids, and Wind Direction Indicators</w:t>
      </w:r>
    </w:p>
    <w:p w:rsidR="0000105F" w:rsidRPr="0000105F" w:rsidRDefault="0000105F" w:rsidP="001443CA">
      <w:pPr>
        <w:spacing w:after="0"/>
        <w:jc w:val="both"/>
        <w:rPr>
          <w:rFonts w:ascii="Arial" w:hAnsi="Arial"/>
          <w:color w:val="0070C0"/>
          <w:sz w:val="24"/>
          <w:szCs w:val="24"/>
          <w:lang w:bidi="th-TH"/>
        </w:rPr>
      </w:pPr>
      <w:r w:rsidRPr="00E42D4F">
        <w:rPr>
          <w:rFonts w:ascii="Arial" w:hAnsi="Arial"/>
          <w:color w:val="0070C0"/>
          <w:sz w:val="24"/>
          <w:szCs w:val="24"/>
          <w:lang w:bidi="th-TH"/>
        </w:rPr>
        <w:t xml:space="preserve">Remarks: All </w:t>
      </w:r>
      <w:r>
        <w:rPr>
          <w:rFonts w:ascii="Arial" w:hAnsi="Arial"/>
          <w:color w:val="0070C0"/>
          <w:sz w:val="24"/>
          <w:szCs w:val="24"/>
          <w:lang w:bidi="th-TH"/>
        </w:rPr>
        <w:t>pictures</w:t>
      </w:r>
      <w:r w:rsidRPr="00E42D4F">
        <w:rPr>
          <w:rFonts w:ascii="Arial" w:hAnsi="Arial"/>
          <w:color w:val="0070C0"/>
          <w:sz w:val="24"/>
          <w:szCs w:val="24"/>
          <w:lang w:bidi="th-TH"/>
        </w:rPr>
        <w:t xml:space="preserve"> may be organized together at the end of the Aerodrome Manual for easy reference and amendment</w:t>
      </w:r>
    </w:p>
    <w:p w:rsidR="00545FAB" w:rsidRDefault="00040459" w:rsidP="003D3F15">
      <w:pPr>
        <w:jc w:val="both"/>
        <w:rPr>
          <w:rFonts w:ascii="Arial" w:hAnsi="Arial"/>
          <w:color w:val="FF0000"/>
          <w:sz w:val="24"/>
          <w:szCs w:val="24"/>
          <w:lang w:bidi="th-TH"/>
        </w:rPr>
      </w:pPr>
      <w:r w:rsidRPr="00040459">
        <w:rPr>
          <w:rFonts w:ascii="Arial" w:hAnsi="Arial"/>
          <w:noProof/>
          <w:color w:val="FF0000"/>
          <w:sz w:val="24"/>
          <w:szCs w:val="24"/>
          <w:lang w:val="en-GB" w:eastAsia="en-GB"/>
        </w:rPr>
        <w:drawing>
          <wp:inline distT="0" distB="0" distL="0" distR="0">
            <wp:extent cx="5830432" cy="3941700"/>
            <wp:effectExtent l="0" t="0" r="0" b="1905"/>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5872655" cy="3970245"/>
                    </a:xfrm>
                    <a:prstGeom prst="rect">
                      <a:avLst/>
                    </a:prstGeom>
                    <a:noFill/>
                    <a:ln>
                      <a:noFill/>
                    </a:ln>
                  </pic:spPr>
                </pic:pic>
              </a:graphicData>
            </a:graphic>
          </wp:inline>
        </w:drawing>
      </w:r>
    </w:p>
    <w:p w:rsidR="00C30D77" w:rsidRDefault="00C30D77" w:rsidP="003D3F15">
      <w:pPr>
        <w:jc w:val="both"/>
        <w:rPr>
          <w:rFonts w:ascii="Arial" w:hAnsi="Arial"/>
          <w:color w:val="FF0000"/>
          <w:sz w:val="24"/>
          <w:szCs w:val="24"/>
          <w:lang w:bidi="th-TH"/>
        </w:rPr>
      </w:pPr>
      <w:r>
        <w:rPr>
          <w:rFonts w:ascii="Arial" w:hAnsi="Arial"/>
          <w:color w:val="FF0000"/>
          <w:sz w:val="24"/>
          <w:szCs w:val="24"/>
          <w:lang w:bidi="th-TH"/>
        </w:rPr>
        <w:br w:type="page"/>
      </w:r>
    </w:p>
    <w:p w:rsidR="00C30D77" w:rsidRPr="005B7F8F" w:rsidRDefault="00D4261C" w:rsidP="003D3F15">
      <w:pPr>
        <w:jc w:val="both"/>
        <w:rPr>
          <w:rFonts w:ascii="Arial" w:hAnsi="Arial"/>
          <w:color w:val="00B050"/>
          <w:sz w:val="24"/>
          <w:szCs w:val="24"/>
          <w:lang w:bidi="th-TH"/>
        </w:rPr>
      </w:pPr>
      <w:r>
        <w:rPr>
          <w:rFonts w:ascii="Arial" w:hAnsi="Arial"/>
          <w:color w:val="00B050"/>
          <w:sz w:val="24"/>
          <w:szCs w:val="24"/>
          <w:highlight w:val="yellow"/>
          <w:lang w:bidi="th-TH"/>
        </w:rPr>
        <w:lastRenderedPageBreak/>
        <w:t xml:space="preserve">Picture </w:t>
      </w:r>
      <w:r>
        <w:rPr>
          <w:rFonts w:ascii="Arial" w:hAnsi="Arial"/>
          <w:color w:val="00B050"/>
          <w:sz w:val="24"/>
          <w:szCs w:val="24"/>
          <w:lang w:bidi="th-TH"/>
        </w:rPr>
        <w:t>2</w:t>
      </w:r>
      <w:r w:rsidR="00C30D77" w:rsidRPr="005B7F8F">
        <w:rPr>
          <w:rFonts w:ascii="Arial" w:hAnsi="Arial"/>
          <w:color w:val="00B050"/>
          <w:sz w:val="24"/>
          <w:szCs w:val="24"/>
          <w:lang w:bidi="th-TH"/>
        </w:rPr>
        <w:t>: Layout of Runways, Taxiways, and Aprons</w:t>
      </w:r>
    </w:p>
    <w:p w:rsidR="00C30D77" w:rsidRDefault="00C30D77" w:rsidP="003D3F15">
      <w:pPr>
        <w:jc w:val="both"/>
        <w:rPr>
          <w:rFonts w:ascii="Arial" w:hAnsi="Arial"/>
          <w:color w:val="FF0000"/>
          <w:sz w:val="24"/>
          <w:szCs w:val="24"/>
          <w:lang w:bidi="th-TH"/>
        </w:rPr>
      </w:pPr>
      <w:r w:rsidRPr="00C30D77">
        <w:rPr>
          <w:rFonts w:ascii="Arial" w:hAnsi="Arial"/>
          <w:noProof/>
          <w:color w:val="FF0000"/>
          <w:sz w:val="24"/>
          <w:szCs w:val="24"/>
          <w:lang w:val="en-GB" w:eastAsia="en-GB"/>
        </w:rPr>
        <w:drawing>
          <wp:inline distT="0" distB="0" distL="0" distR="0">
            <wp:extent cx="5943600" cy="3339296"/>
            <wp:effectExtent l="0" t="0" r="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5943600" cy="3339296"/>
                    </a:xfrm>
                    <a:prstGeom prst="rect">
                      <a:avLst/>
                    </a:prstGeom>
                    <a:noFill/>
                    <a:ln>
                      <a:noFill/>
                    </a:ln>
                  </pic:spPr>
                </pic:pic>
              </a:graphicData>
            </a:graphic>
          </wp:inline>
        </w:drawing>
      </w:r>
    </w:p>
    <w:p w:rsidR="00C30D77" w:rsidRDefault="00C30D77" w:rsidP="003D3F15">
      <w:pPr>
        <w:jc w:val="both"/>
        <w:rPr>
          <w:rFonts w:ascii="Arial" w:hAnsi="Arial"/>
          <w:color w:val="FF0000"/>
          <w:sz w:val="24"/>
          <w:szCs w:val="24"/>
          <w:lang w:bidi="th-TH"/>
        </w:rPr>
      </w:pPr>
    </w:p>
    <w:p w:rsidR="00C30D77" w:rsidRPr="005B7F8F" w:rsidRDefault="00D4261C" w:rsidP="003D3F15">
      <w:pPr>
        <w:jc w:val="both"/>
        <w:rPr>
          <w:rFonts w:ascii="Arial" w:hAnsi="Arial"/>
          <w:color w:val="00B050"/>
          <w:sz w:val="24"/>
          <w:szCs w:val="24"/>
          <w:lang w:bidi="th-TH"/>
        </w:rPr>
      </w:pPr>
      <w:r>
        <w:rPr>
          <w:rFonts w:ascii="Arial" w:hAnsi="Arial"/>
          <w:color w:val="00B050"/>
          <w:sz w:val="24"/>
          <w:szCs w:val="24"/>
          <w:highlight w:val="yellow"/>
          <w:lang w:bidi="th-TH"/>
        </w:rPr>
        <w:t>Picture 3</w:t>
      </w:r>
      <w:r w:rsidR="00C30D77" w:rsidRPr="005B7F8F">
        <w:rPr>
          <w:rFonts w:ascii="Arial" w:hAnsi="Arial"/>
          <w:color w:val="00B050"/>
          <w:sz w:val="24"/>
          <w:szCs w:val="24"/>
          <w:highlight w:val="yellow"/>
          <w:lang w:bidi="th-TH"/>
        </w:rPr>
        <w:t>:</w:t>
      </w:r>
      <w:r w:rsidR="00C30D77" w:rsidRPr="005B7F8F">
        <w:rPr>
          <w:rFonts w:ascii="Arial" w:hAnsi="Arial"/>
          <w:color w:val="00B050"/>
          <w:sz w:val="24"/>
          <w:szCs w:val="24"/>
          <w:lang w:bidi="th-TH"/>
        </w:rPr>
        <w:t xml:space="preserve"> Details of the Physical Characteristics of the Runway Environment</w:t>
      </w:r>
    </w:p>
    <w:p w:rsidR="00C30D77" w:rsidRPr="00545FAB" w:rsidRDefault="00C30D77" w:rsidP="003D3F15">
      <w:pPr>
        <w:jc w:val="both"/>
        <w:rPr>
          <w:rFonts w:ascii="Arial" w:hAnsi="Arial"/>
          <w:color w:val="FF0000"/>
          <w:sz w:val="24"/>
          <w:szCs w:val="24"/>
          <w:lang w:bidi="th-TH"/>
        </w:rPr>
      </w:pPr>
      <w:r w:rsidRPr="00C30D77">
        <w:rPr>
          <w:rFonts w:ascii="Arial" w:hAnsi="Arial"/>
          <w:noProof/>
          <w:color w:val="FF0000"/>
          <w:sz w:val="24"/>
          <w:szCs w:val="24"/>
          <w:lang w:val="en-GB" w:eastAsia="en-GB"/>
        </w:rPr>
        <w:drawing>
          <wp:inline distT="0" distB="0" distL="0" distR="0">
            <wp:extent cx="5943600" cy="1995055"/>
            <wp:effectExtent l="0" t="0" r="0" b="5715"/>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5943600" cy="1995055"/>
                    </a:xfrm>
                    <a:prstGeom prst="rect">
                      <a:avLst/>
                    </a:prstGeom>
                    <a:noFill/>
                    <a:ln>
                      <a:noFill/>
                    </a:ln>
                  </pic:spPr>
                </pic:pic>
              </a:graphicData>
            </a:graphic>
          </wp:inline>
        </w:drawing>
      </w:r>
    </w:p>
    <w:p w:rsidR="00C30D77" w:rsidRPr="00C30D77" w:rsidRDefault="00C30D77" w:rsidP="003D3F15">
      <w:pPr>
        <w:jc w:val="both"/>
        <w:rPr>
          <w:rFonts w:ascii="Arial" w:hAnsi="Arial"/>
          <w:color w:val="FF0000"/>
          <w:sz w:val="24"/>
          <w:szCs w:val="24"/>
          <w:lang w:bidi="th-TH"/>
        </w:rPr>
      </w:pPr>
    </w:p>
    <w:p w:rsidR="00545FAB" w:rsidRPr="00545FAB" w:rsidRDefault="00545FAB" w:rsidP="003D3F15">
      <w:pPr>
        <w:pStyle w:val="ListParagraph"/>
        <w:jc w:val="both"/>
        <w:rPr>
          <w:rFonts w:ascii="Arial" w:hAnsi="Arial"/>
          <w:color w:val="FF0000"/>
          <w:sz w:val="24"/>
          <w:szCs w:val="24"/>
          <w:lang w:bidi="th-TH"/>
        </w:rPr>
      </w:pPr>
    </w:p>
    <w:p w:rsidR="00545FAB" w:rsidRDefault="00545FAB" w:rsidP="003D3F15">
      <w:pPr>
        <w:pStyle w:val="ListParagraph"/>
        <w:ind w:left="936"/>
        <w:jc w:val="both"/>
        <w:rPr>
          <w:rFonts w:ascii="Arial" w:hAnsi="Arial"/>
          <w:color w:val="FF0000"/>
          <w:sz w:val="24"/>
          <w:szCs w:val="24"/>
          <w:lang w:bidi="th-TH"/>
        </w:rPr>
      </w:pPr>
    </w:p>
    <w:p w:rsidR="00545FAB" w:rsidRPr="00545FAB" w:rsidRDefault="00545FAB" w:rsidP="003D3F15">
      <w:pPr>
        <w:pStyle w:val="ListParagraph"/>
        <w:jc w:val="both"/>
        <w:rPr>
          <w:rFonts w:ascii="Arial" w:hAnsi="Arial"/>
          <w:color w:val="FF0000"/>
          <w:sz w:val="24"/>
          <w:szCs w:val="24"/>
          <w:lang w:bidi="th-TH"/>
        </w:rPr>
      </w:pPr>
    </w:p>
    <w:p w:rsidR="00545FAB" w:rsidRDefault="00545FAB" w:rsidP="003D3F15">
      <w:pPr>
        <w:jc w:val="both"/>
        <w:rPr>
          <w:rFonts w:ascii="Arial" w:hAnsi="Arial"/>
          <w:color w:val="FF0000"/>
          <w:sz w:val="24"/>
          <w:szCs w:val="24"/>
          <w:lang w:bidi="th-TH"/>
        </w:rPr>
      </w:pPr>
      <w:r>
        <w:rPr>
          <w:rFonts w:ascii="Arial" w:hAnsi="Arial"/>
          <w:color w:val="FF0000"/>
          <w:sz w:val="24"/>
          <w:szCs w:val="24"/>
          <w:lang w:bidi="th-TH"/>
        </w:rPr>
        <w:br w:type="page"/>
      </w:r>
    </w:p>
    <w:p w:rsidR="00545FAB" w:rsidRPr="005B7F8F" w:rsidRDefault="00D4261C" w:rsidP="003D3F15">
      <w:pPr>
        <w:jc w:val="both"/>
        <w:rPr>
          <w:rFonts w:ascii="Arial" w:hAnsi="Arial"/>
          <w:color w:val="00B050"/>
          <w:sz w:val="24"/>
          <w:szCs w:val="24"/>
          <w:lang w:bidi="th-TH"/>
        </w:rPr>
      </w:pPr>
      <w:r>
        <w:rPr>
          <w:rFonts w:ascii="Arial" w:hAnsi="Arial"/>
          <w:color w:val="00B050"/>
          <w:sz w:val="24"/>
          <w:szCs w:val="24"/>
          <w:highlight w:val="yellow"/>
          <w:lang w:bidi="th-TH"/>
        </w:rPr>
        <w:lastRenderedPageBreak/>
        <w:t>Picture 4</w:t>
      </w:r>
      <w:r w:rsidR="00545FAB" w:rsidRPr="005B7F8F">
        <w:rPr>
          <w:rFonts w:ascii="Arial" w:hAnsi="Arial"/>
          <w:color w:val="00B050"/>
          <w:sz w:val="24"/>
          <w:szCs w:val="24"/>
          <w:highlight w:val="yellow"/>
          <w:lang w:bidi="th-TH"/>
        </w:rPr>
        <w:t>:</w:t>
      </w:r>
      <w:r w:rsidR="00545FAB" w:rsidRPr="005B7F8F">
        <w:rPr>
          <w:rFonts w:ascii="Arial" w:hAnsi="Arial"/>
          <w:color w:val="00B050"/>
          <w:sz w:val="24"/>
          <w:szCs w:val="24"/>
          <w:lang w:bidi="th-TH"/>
        </w:rPr>
        <w:t xml:space="preserve"> Plan Showing the Distance from Nearest Town</w:t>
      </w:r>
      <w:r w:rsidR="00D831E2" w:rsidRPr="005B7F8F">
        <w:rPr>
          <w:rFonts w:ascii="Arial" w:hAnsi="Arial"/>
          <w:color w:val="00B050"/>
          <w:sz w:val="24"/>
          <w:szCs w:val="24"/>
          <w:lang w:bidi="th-TH"/>
        </w:rPr>
        <w:t>/Populous Area</w:t>
      </w:r>
    </w:p>
    <w:p w:rsidR="00545FAB" w:rsidRDefault="00545FAB" w:rsidP="003D3F15">
      <w:pPr>
        <w:jc w:val="both"/>
        <w:rPr>
          <w:rFonts w:ascii="Arial" w:hAnsi="Arial"/>
          <w:color w:val="FF0000"/>
          <w:sz w:val="24"/>
          <w:szCs w:val="24"/>
          <w:lang w:bidi="th-TH"/>
        </w:rPr>
      </w:pPr>
      <w:r w:rsidRPr="00545FAB">
        <w:rPr>
          <w:rFonts w:ascii="Arial" w:hAnsi="Arial"/>
          <w:noProof/>
          <w:color w:val="FF0000"/>
          <w:sz w:val="24"/>
          <w:szCs w:val="24"/>
          <w:lang w:val="en-GB" w:eastAsia="en-GB"/>
        </w:rPr>
        <w:drawing>
          <wp:inline distT="0" distB="0" distL="0" distR="0">
            <wp:extent cx="5305425" cy="5305425"/>
            <wp:effectExtent l="0" t="0" r="9525" b="9525"/>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5305425" cy="5305425"/>
                    </a:xfrm>
                    <a:prstGeom prst="rect">
                      <a:avLst/>
                    </a:prstGeom>
                    <a:noFill/>
                    <a:ln>
                      <a:noFill/>
                    </a:ln>
                  </pic:spPr>
                </pic:pic>
              </a:graphicData>
            </a:graphic>
          </wp:inline>
        </w:drawing>
      </w:r>
    </w:p>
    <w:p w:rsidR="00D831E2" w:rsidRDefault="00D831E2" w:rsidP="003D3F15">
      <w:pPr>
        <w:jc w:val="both"/>
        <w:rPr>
          <w:rFonts w:ascii="Arial" w:hAnsi="Arial"/>
          <w:sz w:val="24"/>
          <w:szCs w:val="24"/>
          <w:lang w:bidi="th-TH"/>
        </w:rPr>
      </w:pPr>
      <w:r>
        <w:rPr>
          <w:rFonts w:ascii="Arial" w:hAnsi="Arial"/>
          <w:sz w:val="24"/>
          <w:szCs w:val="24"/>
          <w:lang w:bidi="th-TH"/>
        </w:rPr>
        <w:br w:type="page"/>
      </w:r>
    </w:p>
    <w:p w:rsidR="00D831E2" w:rsidRPr="005B7F8F" w:rsidRDefault="00E17F60" w:rsidP="003D3F15">
      <w:pPr>
        <w:jc w:val="both"/>
        <w:rPr>
          <w:rFonts w:ascii="Arial" w:hAnsi="Arial"/>
          <w:color w:val="00B050"/>
          <w:sz w:val="24"/>
          <w:szCs w:val="24"/>
          <w:lang w:bidi="th-TH"/>
        </w:rPr>
      </w:pPr>
      <w:r>
        <w:rPr>
          <w:rFonts w:ascii="Arial" w:hAnsi="Arial"/>
          <w:color w:val="00B050"/>
          <w:sz w:val="24"/>
          <w:szCs w:val="24"/>
          <w:highlight w:val="yellow"/>
          <w:lang w:bidi="th-TH"/>
        </w:rPr>
        <w:lastRenderedPageBreak/>
        <w:t>Picture 5</w:t>
      </w:r>
      <w:r w:rsidR="00D831E2" w:rsidRPr="005B7F8F">
        <w:rPr>
          <w:rFonts w:ascii="Arial" w:hAnsi="Arial"/>
          <w:color w:val="00B050"/>
          <w:sz w:val="24"/>
          <w:szCs w:val="24"/>
          <w:highlight w:val="yellow"/>
          <w:lang w:bidi="th-TH"/>
        </w:rPr>
        <w:t>:</w:t>
      </w:r>
      <w:r w:rsidR="00D831E2" w:rsidRPr="005B7F8F">
        <w:rPr>
          <w:rFonts w:ascii="Arial" w:hAnsi="Arial"/>
          <w:color w:val="00B050"/>
          <w:sz w:val="24"/>
          <w:szCs w:val="24"/>
          <w:lang w:bidi="th-TH"/>
        </w:rPr>
        <w:t xml:space="preserve"> Plan Showing the Location of EMA Aerodrome Facilities and Equipment outside the Boundaries of the Aerodrome</w:t>
      </w:r>
    </w:p>
    <w:p w:rsidR="00D831E2" w:rsidRDefault="00D831E2" w:rsidP="003D3F15">
      <w:pPr>
        <w:jc w:val="both"/>
        <w:rPr>
          <w:rFonts w:ascii="Arial" w:hAnsi="Arial"/>
          <w:color w:val="FF0000"/>
          <w:sz w:val="24"/>
          <w:szCs w:val="24"/>
          <w:lang w:bidi="th-TH"/>
        </w:rPr>
      </w:pPr>
      <w:r w:rsidRPr="00D831E2">
        <w:rPr>
          <w:rFonts w:ascii="Arial" w:hAnsi="Arial"/>
          <w:noProof/>
          <w:color w:val="FF0000"/>
          <w:sz w:val="24"/>
          <w:szCs w:val="24"/>
          <w:lang w:val="en-GB" w:eastAsia="en-GB"/>
        </w:rPr>
        <w:drawing>
          <wp:inline distT="0" distB="0" distL="0" distR="0">
            <wp:extent cx="5943600" cy="3160006"/>
            <wp:effectExtent l="0" t="0" r="0" b="254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5943600" cy="3160006"/>
                    </a:xfrm>
                    <a:prstGeom prst="rect">
                      <a:avLst/>
                    </a:prstGeom>
                    <a:noFill/>
                    <a:ln>
                      <a:noFill/>
                    </a:ln>
                  </pic:spPr>
                </pic:pic>
              </a:graphicData>
            </a:graphic>
          </wp:inline>
        </w:drawing>
      </w:r>
    </w:p>
    <w:p w:rsidR="00D831E2" w:rsidRPr="00545FAB" w:rsidRDefault="00D831E2" w:rsidP="003D3F15">
      <w:pPr>
        <w:jc w:val="both"/>
        <w:rPr>
          <w:rFonts w:ascii="Arial" w:hAnsi="Arial"/>
          <w:color w:val="FF0000"/>
          <w:sz w:val="24"/>
          <w:szCs w:val="24"/>
          <w:lang w:bidi="th-TH"/>
        </w:rPr>
      </w:pPr>
      <w:r w:rsidRPr="00D831E2">
        <w:rPr>
          <w:rFonts w:ascii="Arial" w:hAnsi="Arial"/>
          <w:noProof/>
          <w:color w:val="FF0000"/>
          <w:sz w:val="24"/>
          <w:szCs w:val="24"/>
          <w:lang w:val="en-GB" w:eastAsia="en-GB"/>
        </w:rPr>
        <w:drawing>
          <wp:inline distT="0" distB="0" distL="0" distR="0">
            <wp:extent cx="5943600" cy="3319589"/>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5943600" cy="3319589"/>
                    </a:xfrm>
                    <a:prstGeom prst="rect">
                      <a:avLst/>
                    </a:prstGeom>
                    <a:noFill/>
                    <a:ln>
                      <a:noFill/>
                    </a:ln>
                  </pic:spPr>
                </pic:pic>
              </a:graphicData>
            </a:graphic>
          </wp:inline>
        </w:drawing>
      </w:r>
    </w:p>
    <w:p w:rsidR="003051C6" w:rsidRDefault="003051C6" w:rsidP="003D3F15">
      <w:pPr>
        <w:jc w:val="both"/>
        <w:rPr>
          <w:rFonts w:ascii="Arial" w:hAnsi="Arial"/>
          <w:sz w:val="24"/>
          <w:szCs w:val="24"/>
          <w:lang w:bidi="th-TH"/>
        </w:rPr>
      </w:pPr>
      <w:r>
        <w:rPr>
          <w:rFonts w:ascii="Arial" w:hAnsi="Arial"/>
          <w:sz w:val="24"/>
          <w:szCs w:val="24"/>
          <w:lang w:bidi="th-TH"/>
        </w:rPr>
        <w:br w:type="page"/>
      </w:r>
    </w:p>
    <w:p w:rsidR="00D46AE4" w:rsidRPr="005D66FC" w:rsidRDefault="003A2F51" w:rsidP="003D3F15">
      <w:pPr>
        <w:pStyle w:val="ListParagraph"/>
        <w:numPr>
          <w:ilvl w:val="2"/>
          <w:numId w:val="8"/>
        </w:numPr>
        <w:jc w:val="both"/>
        <w:rPr>
          <w:rFonts w:ascii="Arial" w:hAnsi="Arial"/>
          <w:b/>
          <w:sz w:val="24"/>
          <w:szCs w:val="24"/>
          <w:lang w:bidi="th-TH"/>
        </w:rPr>
      </w:pPr>
      <w:r w:rsidRPr="003A2F51">
        <w:rPr>
          <w:rFonts w:ascii="Arial" w:hAnsi="Arial"/>
          <w:b/>
          <w:sz w:val="24"/>
          <w:szCs w:val="24"/>
          <w:lang w:bidi="th-TH"/>
        </w:rPr>
        <w:lastRenderedPageBreak/>
        <w:t>Aerodrome Land Titles</w:t>
      </w:r>
    </w:p>
    <w:p w:rsidR="00805B45" w:rsidRDefault="00805B45" w:rsidP="003D3F15">
      <w:pPr>
        <w:ind w:left="576"/>
        <w:jc w:val="both"/>
        <w:rPr>
          <w:rFonts w:ascii="Arial" w:hAnsi="Arial"/>
          <w:sz w:val="24"/>
          <w:szCs w:val="24"/>
          <w:lang w:bidi="th-TH"/>
        </w:rPr>
      </w:pPr>
      <w:r>
        <w:rPr>
          <w:rFonts w:ascii="Arial" w:hAnsi="Arial"/>
          <w:sz w:val="24"/>
          <w:szCs w:val="24"/>
          <w:lang w:bidi="th-TH"/>
        </w:rPr>
        <w:t>Title to properties associated with the aerodrome site are as shown in the table below.</w:t>
      </w:r>
    </w:p>
    <w:tbl>
      <w:tblPr>
        <w:tblStyle w:val="TableGrid"/>
        <w:tblW w:w="8646" w:type="dxa"/>
        <w:tblInd w:w="576" w:type="dxa"/>
        <w:tblLook w:val="04A0" w:firstRow="1" w:lastRow="0" w:firstColumn="1" w:lastColumn="0" w:noHBand="0" w:noVBand="1"/>
      </w:tblPr>
      <w:tblGrid>
        <w:gridCol w:w="1813"/>
        <w:gridCol w:w="844"/>
        <w:gridCol w:w="1150"/>
        <w:gridCol w:w="964"/>
        <w:gridCol w:w="1881"/>
        <w:gridCol w:w="844"/>
        <w:gridCol w:w="1150"/>
      </w:tblGrid>
      <w:tr w:rsidR="007A3D72" w:rsidTr="007A3D72">
        <w:tc>
          <w:tcPr>
            <w:tcW w:w="1978" w:type="dxa"/>
          </w:tcPr>
          <w:p w:rsidR="007A3D72" w:rsidRDefault="007A3D72" w:rsidP="003D3F15">
            <w:pPr>
              <w:jc w:val="both"/>
              <w:rPr>
                <w:rFonts w:ascii="Arial" w:hAnsi="Arial"/>
                <w:sz w:val="24"/>
                <w:szCs w:val="24"/>
                <w:lang w:bidi="th-TH"/>
              </w:rPr>
            </w:pPr>
            <w:r>
              <w:rPr>
                <w:rFonts w:ascii="Arial" w:hAnsi="Arial"/>
                <w:sz w:val="24"/>
                <w:szCs w:val="24"/>
                <w:lang w:bidi="th-TH"/>
              </w:rPr>
              <w:t>Title Deed No.</w:t>
            </w:r>
          </w:p>
        </w:tc>
        <w:tc>
          <w:tcPr>
            <w:tcW w:w="844" w:type="dxa"/>
          </w:tcPr>
          <w:p w:rsidR="007A3D72" w:rsidRDefault="007A3D72" w:rsidP="003D3F15">
            <w:pPr>
              <w:jc w:val="both"/>
              <w:rPr>
                <w:rFonts w:ascii="Arial" w:hAnsi="Arial"/>
                <w:sz w:val="24"/>
                <w:szCs w:val="24"/>
                <w:lang w:bidi="th-TH"/>
              </w:rPr>
            </w:pPr>
            <w:r>
              <w:rPr>
                <w:rFonts w:ascii="Arial" w:hAnsi="Arial"/>
                <w:sz w:val="24"/>
                <w:szCs w:val="24"/>
                <w:lang w:bidi="th-TH"/>
              </w:rPr>
              <w:t>Map Sheet No.</w:t>
            </w:r>
          </w:p>
        </w:tc>
        <w:tc>
          <w:tcPr>
            <w:tcW w:w="1150" w:type="dxa"/>
            <w:tcBorders>
              <w:right w:val="single" w:sz="4" w:space="0" w:color="auto"/>
            </w:tcBorders>
          </w:tcPr>
          <w:p w:rsidR="007A3D72" w:rsidRDefault="007A3D72" w:rsidP="003D3F15">
            <w:pPr>
              <w:jc w:val="both"/>
              <w:rPr>
                <w:rFonts w:ascii="Arial" w:hAnsi="Arial"/>
                <w:sz w:val="24"/>
                <w:szCs w:val="24"/>
                <w:lang w:bidi="th-TH"/>
              </w:rPr>
            </w:pPr>
            <w:r>
              <w:rPr>
                <w:rFonts w:ascii="Arial" w:hAnsi="Arial"/>
                <w:sz w:val="24"/>
                <w:szCs w:val="24"/>
                <w:lang w:bidi="th-TH"/>
              </w:rPr>
              <w:t>Province</w:t>
            </w:r>
          </w:p>
        </w:tc>
        <w:tc>
          <w:tcPr>
            <w:tcW w:w="1084" w:type="dxa"/>
            <w:tcBorders>
              <w:top w:val="nil"/>
              <w:left w:val="single" w:sz="4" w:space="0" w:color="auto"/>
              <w:bottom w:val="nil"/>
              <w:right w:val="single" w:sz="4" w:space="0" w:color="auto"/>
            </w:tcBorders>
          </w:tcPr>
          <w:p w:rsidR="007A3D72" w:rsidRDefault="007A3D72" w:rsidP="003D3F15">
            <w:pPr>
              <w:jc w:val="both"/>
              <w:rPr>
                <w:rFonts w:ascii="Arial" w:hAnsi="Arial"/>
                <w:sz w:val="24"/>
                <w:szCs w:val="24"/>
                <w:lang w:bidi="th-TH"/>
              </w:rPr>
            </w:pPr>
          </w:p>
        </w:tc>
        <w:tc>
          <w:tcPr>
            <w:tcW w:w="2057" w:type="dxa"/>
            <w:tcBorders>
              <w:left w:val="single" w:sz="4" w:space="0" w:color="auto"/>
            </w:tcBorders>
          </w:tcPr>
          <w:p w:rsidR="007A3D72" w:rsidRDefault="007A3D72" w:rsidP="003D3F15">
            <w:pPr>
              <w:jc w:val="both"/>
              <w:rPr>
                <w:rFonts w:ascii="Arial" w:hAnsi="Arial"/>
                <w:sz w:val="24"/>
                <w:szCs w:val="24"/>
                <w:lang w:bidi="th-TH"/>
              </w:rPr>
            </w:pPr>
            <w:r>
              <w:rPr>
                <w:rFonts w:ascii="Arial" w:hAnsi="Arial"/>
                <w:sz w:val="24"/>
                <w:szCs w:val="24"/>
                <w:lang w:bidi="th-TH"/>
              </w:rPr>
              <w:t>Title Deed No.</w:t>
            </w:r>
          </w:p>
        </w:tc>
        <w:tc>
          <w:tcPr>
            <w:tcW w:w="680" w:type="dxa"/>
          </w:tcPr>
          <w:p w:rsidR="007A3D72" w:rsidRDefault="007A3D72" w:rsidP="003D3F15">
            <w:pPr>
              <w:jc w:val="both"/>
              <w:rPr>
                <w:rFonts w:ascii="Arial" w:hAnsi="Arial"/>
                <w:sz w:val="24"/>
                <w:szCs w:val="24"/>
                <w:lang w:bidi="th-TH"/>
              </w:rPr>
            </w:pPr>
            <w:r>
              <w:rPr>
                <w:rFonts w:ascii="Arial" w:hAnsi="Arial"/>
                <w:sz w:val="24"/>
                <w:szCs w:val="24"/>
                <w:lang w:bidi="th-TH"/>
              </w:rPr>
              <w:t>Map Sheet No.</w:t>
            </w:r>
          </w:p>
        </w:tc>
        <w:tc>
          <w:tcPr>
            <w:tcW w:w="853" w:type="dxa"/>
          </w:tcPr>
          <w:p w:rsidR="007A3D72" w:rsidRDefault="007A3D72" w:rsidP="003D3F15">
            <w:pPr>
              <w:jc w:val="both"/>
              <w:rPr>
                <w:rFonts w:ascii="Arial" w:hAnsi="Arial"/>
                <w:sz w:val="24"/>
                <w:szCs w:val="24"/>
                <w:lang w:bidi="th-TH"/>
              </w:rPr>
            </w:pPr>
            <w:r>
              <w:rPr>
                <w:rFonts w:ascii="Arial" w:hAnsi="Arial"/>
                <w:sz w:val="24"/>
                <w:szCs w:val="24"/>
                <w:lang w:bidi="th-TH"/>
              </w:rPr>
              <w:t>Province</w:t>
            </w: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r w:rsidR="00805B45" w:rsidTr="007A3D72">
        <w:tc>
          <w:tcPr>
            <w:tcW w:w="1978" w:type="dxa"/>
          </w:tcPr>
          <w:p w:rsidR="00805B45" w:rsidRDefault="00805B45" w:rsidP="003D3F15">
            <w:pPr>
              <w:jc w:val="both"/>
              <w:rPr>
                <w:rFonts w:ascii="Arial" w:hAnsi="Arial"/>
                <w:sz w:val="24"/>
                <w:szCs w:val="24"/>
                <w:lang w:bidi="th-TH"/>
              </w:rPr>
            </w:pPr>
          </w:p>
        </w:tc>
        <w:tc>
          <w:tcPr>
            <w:tcW w:w="844" w:type="dxa"/>
          </w:tcPr>
          <w:p w:rsidR="00805B45" w:rsidRDefault="00805B45" w:rsidP="003D3F15">
            <w:pPr>
              <w:jc w:val="both"/>
              <w:rPr>
                <w:rFonts w:ascii="Arial" w:hAnsi="Arial"/>
                <w:sz w:val="24"/>
                <w:szCs w:val="24"/>
                <w:lang w:bidi="th-TH"/>
              </w:rPr>
            </w:pPr>
          </w:p>
        </w:tc>
        <w:tc>
          <w:tcPr>
            <w:tcW w:w="1150" w:type="dxa"/>
            <w:tcBorders>
              <w:right w:val="single" w:sz="4" w:space="0" w:color="auto"/>
            </w:tcBorders>
          </w:tcPr>
          <w:p w:rsidR="00805B45" w:rsidRDefault="00805B45" w:rsidP="003D3F15">
            <w:pPr>
              <w:jc w:val="both"/>
              <w:rPr>
                <w:rFonts w:ascii="Arial" w:hAnsi="Arial"/>
                <w:sz w:val="24"/>
                <w:szCs w:val="24"/>
                <w:lang w:bidi="th-TH"/>
              </w:rPr>
            </w:pPr>
          </w:p>
        </w:tc>
        <w:tc>
          <w:tcPr>
            <w:tcW w:w="1084" w:type="dxa"/>
            <w:tcBorders>
              <w:top w:val="nil"/>
              <w:left w:val="single" w:sz="4" w:space="0" w:color="auto"/>
              <w:bottom w:val="nil"/>
              <w:right w:val="single" w:sz="4" w:space="0" w:color="auto"/>
            </w:tcBorders>
          </w:tcPr>
          <w:p w:rsidR="00805B45" w:rsidRDefault="00805B45" w:rsidP="003D3F15">
            <w:pPr>
              <w:jc w:val="both"/>
              <w:rPr>
                <w:rFonts w:ascii="Arial" w:hAnsi="Arial"/>
                <w:sz w:val="24"/>
                <w:szCs w:val="24"/>
                <w:lang w:bidi="th-TH"/>
              </w:rPr>
            </w:pPr>
          </w:p>
        </w:tc>
        <w:tc>
          <w:tcPr>
            <w:tcW w:w="2057" w:type="dxa"/>
            <w:tcBorders>
              <w:left w:val="single" w:sz="4" w:space="0" w:color="auto"/>
            </w:tcBorders>
          </w:tcPr>
          <w:p w:rsidR="00805B45" w:rsidRDefault="00805B45" w:rsidP="003D3F15">
            <w:pPr>
              <w:jc w:val="both"/>
              <w:rPr>
                <w:rFonts w:ascii="Arial" w:hAnsi="Arial"/>
                <w:sz w:val="24"/>
                <w:szCs w:val="24"/>
                <w:lang w:bidi="th-TH"/>
              </w:rPr>
            </w:pPr>
          </w:p>
        </w:tc>
        <w:tc>
          <w:tcPr>
            <w:tcW w:w="680" w:type="dxa"/>
          </w:tcPr>
          <w:p w:rsidR="00805B45" w:rsidRDefault="00805B45" w:rsidP="003D3F15">
            <w:pPr>
              <w:jc w:val="both"/>
              <w:rPr>
                <w:rFonts w:ascii="Arial" w:hAnsi="Arial"/>
                <w:sz w:val="24"/>
                <w:szCs w:val="24"/>
                <w:lang w:bidi="th-TH"/>
              </w:rPr>
            </w:pPr>
          </w:p>
        </w:tc>
        <w:tc>
          <w:tcPr>
            <w:tcW w:w="853" w:type="dxa"/>
          </w:tcPr>
          <w:p w:rsidR="00805B45" w:rsidRDefault="00805B45" w:rsidP="003D3F15">
            <w:pPr>
              <w:jc w:val="both"/>
              <w:rPr>
                <w:rFonts w:ascii="Arial" w:hAnsi="Arial"/>
                <w:sz w:val="24"/>
                <w:szCs w:val="24"/>
                <w:lang w:bidi="th-TH"/>
              </w:rPr>
            </w:pPr>
          </w:p>
        </w:tc>
      </w:tr>
    </w:tbl>
    <w:p w:rsidR="00805B45" w:rsidRDefault="00805B45" w:rsidP="003D3F15">
      <w:pPr>
        <w:ind w:left="576"/>
        <w:jc w:val="both"/>
        <w:rPr>
          <w:rFonts w:ascii="Arial" w:hAnsi="Arial"/>
          <w:sz w:val="24"/>
          <w:szCs w:val="24"/>
          <w:lang w:bidi="th-TH"/>
        </w:rPr>
      </w:pPr>
    </w:p>
    <w:p w:rsidR="003051C6" w:rsidRDefault="003051C6" w:rsidP="003D3F15">
      <w:pPr>
        <w:jc w:val="both"/>
        <w:rPr>
          <w:rFonts w:ascii="Arial" w:hAnsi="Arial"/>
          <w:sz w:val="24"/>
          <w:szCs w:val="24"/>
          <w:lang w:bidi="th-TH"/>
        </w:rPr>
      </w:pPr>
    </w:p>
    <w:p w:rsidR="003051C6" w:rsidRDefault="003051C6" w:rsidP="003D3F15">
      <w:pPr>
        <w:jc w:val="both"/>
        <w:rPr>
          <w:rFonts w:ascii="Arial" w:hAnsi="Arial"/>
          <w:sz w:val="24"/>
          <w:szCs w:val="24"/>
          <w:lang w:bidi="th-TH"/>
        </w:rPr>
      </w:pPr>
      <w:r>
        <w:rPr>
          <w:rFonts w:ascii="Arial" w:hAnsi="Arial"/>
          <w:sz w:val="24"/>
          <w:szCs w:val="24"/>
          <w:lang w:bidi="th-TH"/>
        </w:rPr>
        <w:br w:type="page"/>
      </w:r>
    </w:p>
    <w:p w:rsidR="003051C6" w:rsidRPr="005B7F8F" w:rsidRDefault="003051C6" w:rsidP="003D3F15">
      <w:pPr>
        <w:jc w:val="both"/>
        <w:rPr>
          <w:rFonts w:ascii="Arial" w:hAnsi="Arial"/>
          <w:color w:val="00B050"/>
          <w:sz w:val="24"/>
          <w:szCs w:val="24"/>
          <w:lang w:bidi="th-TH"/>
        </w:rPr>
      </w:pPr>
      <w:r w:rsidRPr="005B7F8F">
        <w:rPr>
          <w:rFonts w:ascii="Arial" w:hAnsi="Arial"/>
          <w:color w:val="00B050"/>
          <w:sz w:val="24"/>
          <w:szCs w:val="24"/>
          <w:highlight w:val="yellow"/>
          <w:lang w:bidi="th-TH"/>
        </w:rPr>
        <w:lastRenderedPageBreak/>
        <w:t>Figure X:</w:t>
      </w:r>
      <w:r w:rsidRPr="005B7F8F">
        <w:rPr>
          <w:rFonts w:ascii="Arial" w:hAnsi="Arial"/>
          <w:color w:val="00B050"/>
          <w:sz w:val="24"/>
          <w:szCs w:val="24"/>
          <w:lang w:bidi="th-TH"/>
        </w:rPr>
        <w:t xml:space="preserve"> Boundary and Land Ownership</w:t>
      </w:r>
    </w:p>
    <w:p w:rsidR="003051C6" w:rsidRPr="00805B45" w:rsidRDefault="00815B0F" w:rsidP="003D3F15">
      <w:pPr>
        <w:jc w:val="both"/>
        <w:rPr>
          <w:rFonts w:ascii="Arial" w:hAnsi="Arial"/>
          <w:sz w:val="24"/>
          <w:szCs w:val="24"/>
          <w:lang w:bidi="th-TH"/>
        </w:rPr>
      </w:pPr>
      <w:r>
        <w:rPr>
          <w:rFonts w:ascii="Arial" w:hAnsi="Arial"/>
          <w:noProof/>
          <w:sz w:val="24"/>
          <w:szCs w:val="24"/>
          <w:lang w:val="en-GB" w:eastAsia="en-GB"/>
        </w:rPr>
        <w:drawing>
          <wp:inline distT="0" distB="0" distL="0" distR="0">
            <wp:extent cx="5943600" cy="3121513"/>
            <wp:effectExtent l="19050" t="0" r="0" b="0"/>
            <wp:docPr id="12" name="Picture 6" descr="D:\Desktop\Picture1.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D:\Desktop\Picture1.png"/>
                    <pic:cNvPicPr>
                      <a:picLocks noChangeAspect="1" noChangeArrowheads="1"/>
                    </pic:cNvPicPr>
                  </pic:nvPicPr>
                  <pic:blipFill>
                    <a:blip r:embed="rId39"/>
                    <a:srcRect/>
                    <a:stretch>
                      <a:fillRect/>
                    </a:stretch>
                  </pic:blipFill>
                  <pic:spPr bwMode="auto">
                    <a:xfrm>
                      <a:off x="0" y="0"/>
                      <a:ext cx="5943600" cy="3121513"/>
                    </a:xfrm>
                    <a:prstGeom prst="rect">
                      <a:avLst/>
                    </a:prstGeom>
                    <a:noFill/>
                    <a:ln w="9525">
                      <a:noFill/>
                      <a:miter lim="800000"/>
                      <a:headEnd/>
                      <a:tailEnd/>
                    </a:ln>
                  </pic:spPr>
                </pic:pic>
              </a:graphicData>
            </a:graphic>
          </wp:inline>
        </w:drawing>
      </w:r>
    </w:p>
    <w:p w:rsidR="00653723" w:rsidRDefault="00653723" w:rsidP="003D3F15">
      <w:pPr>
        <w:jc w:val="both"/>
        <w:rPr>
          <w:rFonts w:ascii="Arial" w:hAnsi="Arial"/>
          <w:b/>
          <w:bCs/>
          <w:color w:val="1F497D" w:themeColor="text2"/>
          <w:sz w:val="24"/>
          <w:szCs w:val="24"/>
          <w:lang w:bidi="th-TH"/>
        </w:rPr>
        <w:sectPr w:rsidR="00653723" w:rsidSect="001443CA">
          <w:headerReference w:type="default" r:id="rId40"/>
          <w:footerReference w:type="default" r:id="rId41"/>
          <w:pgSz w:w="12240" w:h="15840"/>
          <w:pgMar w:top="1354" w:right="1440" w:bottom="1008" w:left="1440" w:header="720" w:footer="720" w:gutter="0"/>
          <w:pgNumType w:start="1"/>
          <w:cols w:space="720"/>
          <w:docGrid w:linePitch="360"/>
        </w:sectPr>
      </w:pPr>
    </w:p>
    <w:p w:rsidR="00984E17" w:rsidRPr="00363288" w:rsidRDefault="002D086F" w:rsidP="003D3F15">
      <w:pPr>
        <w:jc w:val="both"/>
        <w:rPr>
          <w:rFonts w:ascii="Arial" w:hAnsi="Arial"/>
          <w:b/>
          <w:bCs/>
          <w:sz w:val="24"/>
          <w:szCs w:val="24"/>
          <w:lang w:bidi="th-TH"/>
        </w:rPr>
      </w:pPr>
      <w:r w:rsidRPr="00363288">
        <w:rPr>
          <w:rFonts w:ascii="Arial" w:hAnsi="Arial" w:cs="Browallia New"/>
          <w:b/>
          <w:bCs/>
          <w:sz w:val="32"/>
          <w:szCs w:val="32"/>
          <w:lang w:bidi="th-TH"/>
        </w:rPr>
        <w:lastRenderedPageBreak/>
        <w:t xml:space="preserve">Part 3 – </w:t>
      </w:r>
      <w:r w:rsidR="00C50F26" w:rsidRPr="00363288">
        <w:rPr>
          <w:rFonts w:ascii="Arial" w:hAnsi="Arial" w:cs="Browallia New"/>
          <w:b/>
          <w:bCs/>
          <w:sz w:val="32"/>
          <w:szCs w:val="32"/>
          <w:lang w:bidi="th-TH"/>
        </w:rPr>
        <w:t>Aerodrome Dimensions &amp;</w:t>
      </w:r>
      <w:r w:rsidR="00D46AE4" w:rsidRPr="00363288">
        <w:rPr>
          <w:rFonts w:ascii="Arial" w:hAnsi="Arial" w:cs="Browallia New"/>
          <w:b/>
          <w:bCs/>
          <w:sz w:val="32"/>
          <w:szCs w:val="32"/>
          <w:lang w:bidi="th-TH"/>
        </w:rPr>
        <w:t>AIS Information</w:t>
      </w:r>
    </w:p>
    <w:p w:rsidR="00B03C4C" w:rsidRPr="005B7F8F" w:rsidRDefault="00B03C4C" w:rsidP="003D3F15">
      <w:pPr>
        <w:jc w:val="both"/>
        <w:rPr>
          <w:rFonts w:ascii="Arial" w:hAnsi="Arial"/>
          <w:color w:val="0070C0"/>
          <w:sz w:val="24"/>
          <w:szCs w:val="24"/>
          <w:lang w:bidi="th-TH"/>
        </w:rPr>
      </w:pPr>
      <w:r w:rsidRPr="005B7F8F">
        <w:rPr>
          <w:rFonts w:ascii="Arial" w:hAnsi="Arial"/>
          <w:color w:val="0070C0"/>
          <w:sz w:val="24"/>
          <w:szCs w:val="24"/>
          <w:lang w:bidi="th-TH"/>
        </w:rPr>
        <w:t xml:space="preserve">The accuracy of the information in this part is critical to aircraft safety. </w:t>
      </w:r>
      <w:r w:rsidR="00BC5782">
        <w:rPr>
          <w:rFonts w:ascii="Arial" w:hAnsi="Arial"/>
          <w:color w:val="0070C0"/>
          <w:sz w:val="24"/>
          <w:szCs w:val="24"/>
          <w:lang w:bidi="th-TH"/>
        </w:rPr>
        <w:t>Therefore, the i</w:t>
      </w:r>
      <w:r w:rsidRPr="005B7F8F">
        <w:rPr>
          <w:rFonts w:ascii="Arial" w:hAnsi="Arial"/>
          <w:color w:val="0070C0"/>
          <w:sz w:val="24"/>
          <w:szCs w:val="24"/>
          <w:lang w:bidi="th-TH"/>
        </w:rPr>
        <w:t>nformation</w:t>
      </w:r>
      <w:r w:rsidR="00BC5782">
        <w:rPr>
          <w:rFonts w:ascii="Arial" w:hAnsi="Arial"/>
          <w:color w:val="0070C0"/>
          <w:sz w:val="24"/>
          <w:szCs w:val="24"/>
          <w:lang w:bidi="th-TH"/>
        </w:rPr>
        <w:t xml:space="preserve"> published in this section</w:t>
      </w:r>
      <w:r w:rsidRPr="005B7F8F">
        <w:rPr>
          <w:rFonts w:ascii="Arial" w:hAnsi="Arial"/>
          <w:color w:val="0070C0"/>
          <w:sz w:val="24"/>
          <w:szCs w:val="24"/>
          <w:lang w:bidi="th-TH"/>
        </w:rPr>
        <w:t xml:space="preserve"> requir</w:t>
      </w:r>
      <w:r w:rsidR="00BC5782">
        <w:rPr>
          <w:rFonts w:ascii="Arial" w:hAnsi="Arial"/>
          <w:color w:val="0070C0"/>
          <w:sz w:val="24"/>
          <w:szCs w:val="24"/>
          <w:lang w:bidi="th-TH"/>
        </w:rPr>
        <w:t>es</w:t>
      </w:r>
      <w:r w:rsidRPr="005B7F8F">
        <w:rPr>
          <w:rFonts w:ascii="Arial" w:hAnsi="Arial"/>
          <w:color w:val="0070C0"/>
          <w:sz w:val="24"/>
          <w:szCs w:val="24"/>
          <w:lang w:bidi="th-TH"/>
        </w:rPr>
        <w:t xml:space="preserve"> engineering survey and assessment</w:t>
      </w:r>
      <w:r w:rsidR="00BC5782">
        <w:rPr>
          <w:rFonts w:ascii="Arial" w:hAnsi="Arial"/>
          <w:color w:val="0070C0"/>
          <w:sz w:val="24"/>
          <w:szCs w:val="24"/>
          <w:lang w:bidi="th-TH"/>
        </w:rPr>
        <w:t>. The information</w:t>
      </w:r>
      <w:r w:rsidRPr="005B7F8F">
        <w:rPr>
          <w:rFonts w:ascii="Arial" w:hAnsi="Arial"/>
          <w:color w:val="0070C0"/>
          <w:sz w:val="24"/>
          <w:szCs w:val="24"/>
          <w:lang w:bidi="th-TH"/>
        </w:rPr>
        <w:t xml:space="preserve"> should be gathered or verified by qualified technical </w:t>
      </w:r>
      <w:r w:rsidR="00B75E6B" w:rsidRPr="005B7F8F">
        <w:rPr>
          <w:rFonts w:ascii="Arial" w:hAnsi="Arial"/>
          <w:color w:val="0070C0"/>
          <w:sz w:val="24"/>
          <w:szCs w:val="24"/>
          <w:lang w:bidi="th-TH"/>
        </w:rPr>
        <w:t>persons.</w:t>
      </w:r>
    </w:p>
    <w:p w:rsidR="00337310" w:rsidRPr="00337310" w:rsidRDefault="00337310" w:rsidP="003D3F15">
      <w:pPr>
        <w:pStyle w:val="ListParagraph"/>
        <w:numPr>
          <w:ilvl w:val="0"/>
          <w:numId w:val="8"/>
        </w:numPr>
        <w:jc w:val="both"/>
        <w:rPr>
          <w:rFonts w:ascii="Arial" w:hAnsi="Arial"/>
          <w:vanish/>
          <w:sz w:val="24"/>
          <w:szCs w:val="24"/>
          <w:lang w:bidi="th-TH"/>
        </w:rPr>
      </w:pPr>
    </w:p>
    <w:p w:rsidR="00D46AE4" w:rsidRPr="001205DA" w:rsidRDefault="00AB0F69" w:rsidP="003D3F15">
      <w:pPr>
        <w:pStyle w:val="ListParagraph"/>
        <w:numPr>
          <w:ilvl w:val="1"/>
          <w:numId w:val="8"/>
        </w:numPr>
        <w:jc w:val="both"/>
        <w:rPr>
          <w:rFonts w:ascii="Arial" w:hAnsi="Arial"/>
          <w:b/>
          <w:bCs/>
          <w:sz w:val="24"/>
          <w:szCs w:val="24"/>
          <w:lang w:bidi="th-TH"/>
        </w:rPr>
      </w:pPr>
      <w:r w:rsidRPr="001205DA">
        <w:rPr>
          <w:rFonts w:ascii="Arial" w:hAnsi="Arial"/>
          <w:b/>
          <w:bCs/>
          <w:sz w:val="24"/>
          <w:szCs w:val="24"/>
          <w:lang w:bidi="th-TH"/>
        </w:rPr>
        <w:t>General Information</w:t>
      </w:r>
    </w:p>
    <w:tbl>
      <w:tblPr>
        <w:tblStyle w:val="TableGrid"/>
        <w:tblW w:w="9090" w:type="dxa"/>
        <w:tblInd w:w="-5" w:type="dxa"/>
        <w:tblLook w:val="04A0" w:firstRow="1" w:lastRow="0" w:firstColumn="1" w:lastColumn="0" w:noHBand="0" w:noVBand="1"/>
      </w:tblPr>
      <w:tblGrid>
        <w:gridCol w:w="499"/>
        <w:gridCol w:w="4348"/>
        <w:gridCol w:w="4243"/>
      </w:tblGrid>
      <w:tr w:rsidR="00AB0F69" w:rsidTr="001443CA">
        <w:tc>
          <w:tcPr>
            <w:tcW w:w="499" w:type="dxa"/>
          </w:tcPr>
          <w:p w:rsidR="00AB0F69" w:rsidRDefault="00AB0F69" w:rsidP="003D3F15">
            <w:pPr>
              <w:jc w:val="both"/>
              <w:rPr>
                <w:rFonts w:ascii="Arial" w:hAnsi="Arial"/>
                <w:sz w:val="24"/>
                <w:szCs w:val="24"/>
                <w:lang w:bidi="th-TH"/>
              </w:rPr>
            </w:pPr>
            <w:r>
              <w:rPr>
                <w:rFonts w:ascii="Arial" w:hAnsi="Arial"/>
                <w:sz w:val="24"/>
                <w:szCs w:val="24"/>
                <w:lang w:bidi="th-TH"/>
              </w:rPr>
              <w:t>1</w:t>
            </w:r>
          </w:p>
        </w:tc>
        <w:tc>
          <w:tcPr>
            <w:tcW w:w="4348" w:type="dxa"/>
          </w:tcPr>
          <w:p w:rsidR="00AB0F69" w:rsidRDefault="00876460" w:rsidP="003D3F15">
            <w:pPr>
              <w:jc w:val="both"/>
              <w:rPr>
                <w:rFonts w:ascii="Arial" w:hAnsi="Arial"/>
                <w:sz w:val="24"/>
                <w:szCs w:val="24"/>
                <w:lang w:bidi="th-TH"/>
              </w:rPr>
            </w:pPr>
            <w:r>
              <w:rPr>
                <w:rFonts w:ascii="Arial" w:hAnsi="Arial"/>
                <w:sz w:val="24"/>
                <w:szCs w:val="24"/>
                <w:lang w:bidi="th-TH"/>
              </w:rPr>
              <w:t>Name of Aerodrome</w:t>
            </w:r>
          </w:p>
          <w:p w:rsidR="00815B0F" w:rsidRDefault="00815B0F" w:rsidP="003D3F15">
            <w:pPr>
              <w:jc w:val="both"/>
              <w:rPr>
                <w:rFonts w:ascii="Arial" w:hAnsi="Arial"/>
                <w:sz w:val="24"/>
                <w:szCs w:val="24"/>
                <w:lang w:bidi="th-TH"/>
              </w:rPr>
            </w:pPr>
          </w:p>
        </w:tc>
        <w:tc>
          <w:tcPr>
            <w:tcW w:w="4243" w:type="dxa"/>
          </w:tcPr>
          <w:p w:rsidR="00AB0F69" w:rsidRPr="005B7F8F" w:rsidRDefault="00876460" w:rsidP="003D3F15">
            <w:pPr>
              <w:jc w:val="both"/>
              <w:rPr>
                <w:rFonts w:ascii="Arial" w:hAnsi="Arial"/>
                <w:color w:val="0070C0"/>
                <w:sz w:val="24"/>
                <w:szCs w:val="24"/>
                <w:lang w:bidi="th-TH"/>
              </w:rPr>
            </w:pPr>
            <w:r w:rsidRPr="005B7F8F">
              <w:rPr>
                <w:rFonts w:ascii="Arial" w:hAnsi="Arial"/>
                <w:color w:val="0070C0"/>
                <w:sz w:val="24"/>
                <w:szCs w:val="24"/>
                <w:lang w:bidi="th-TH"/>
              </w:rPr>
              <w:t>(Insert Name: ICAO Code)</w:t>
            </w:r>
          </w:p>
        </w:tc>
      </w:tr>
      <w:tr w:rsidR="00635FCF" w:rsidTr="001443CA">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2</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Aerodrome Location</w:t>
            </w:r>
          </w:p>
          <w:p w:rsidR="00815B0F" w:rsidRDefault="00815B0F" w:rsidP="003D3F15">
            <w:pPr>
              <w:jc w:val="both"/>
              <w:rPr>
                <w:rFonts w:ascii="Arial" w:hAnsi="Arial"/>
                <w:sz w:val="24"/>
                <w:szCs w:val="24"/>
                <w:lang w:bidi="th-TH"/>
              </w:rPr>
            </w:pPr>
          </w:p>
        </w:tc>
        <w:tc>
          <w:tcPr>
            <w:tcW w:w="4243" w:type="dxa"/>
          </w:tcPr>
          <w:p w:rsidR="00635FCF" w:rsidRPr="005B7F8F" w:rsidRDefault="00635FCF" w:rsidP="003D3F15">
            <w:pPr>
              <w:jc w:val="both"/>
              <w:rPr>
                <w:rFonts w:ascii="Arial" w:hAnsi="Arial"/>
                <w:color w:val="0070C0"/>
                <w:sz w:val="24"/>
                <w:szCs w:val="24"/>
                <w:lang w:bidi="th-TH"/>
              </w:rPr>
            </w:pPr>
          </w:p>
        </w:tc>
      </w:tr>
      <w:tr w:rsidR="00635FCF" w:rsidTr="001443CA">
        <w:trPr>
          <w:trHeight w:val="197"/>
        </w:trPr>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3</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Geographical Coordinates of the Aerodrome Reference Point (WGS-84)</w:t>
            </w:r>
          </w:p>
        </w:tc>
        <w:tc>
          <w:tcPr>
            <w:tcW w:w="4243" w:type="dxa"/>
          </w:tcPr>
          <w:p w:rsidR="00635FCF" w:rsidRDefault="00635FCF" w:rsidP="003D3F15">
            <w:pPr>
              <w:jc w:val="both"/>
              <w:rPr>
                <w:rFonts w:ascii="Arial" w:hAnsi="Arial"/>
                <w:sz w:val="24"/>
                <w:szCs w:val="24"/>
                <w:lang w:bidi="th-TH"/>
              </w:rPr>
            </w:pPr>
          </w:p>
        </w:tc>
      </w:tr>
      <w:tr w:rsidR="00635FCF" w:rsidTr="001443CA">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4</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Aerodrome Elevation and Geoid Undulation</w:t>
            </w:r>
          </w:p>
        </w:tc>
        <w:tc>
          <w:tcPr>
            <w:tcW w:w="4243" w:type="dxa"/>
          </w:tcPr>
          <w:p w:rsidR="00635FCF" w:rsidRDefault="00635FCF" w:rsidP="003D3F15">
            <w:pPr>
              <w:jc w:val="both"/>
              <w:rPr>
                <w:rFonts w:ascii="Arial" w:hAnsi="Arial"/>
                <w:sz w:val="24"/>
                <w:szCs w:val="24"/>
                <w:lang w:bidi="th-TH"/>
              </w:rPr>
            </w:pPr>
          </w:p>
        </w:tc>
      </w:tr>
      <w:tr w:rsidR="00635FCF" w:rsidTr="001443CA">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5</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Elevation of Each Threshold and Geoid Undulation</w:t>
            </w:r>
          </w:p>
        </w:tc>
        <w:tc>
          <w:tcPr>
            <w:tcW w:w="4243" w:type="dxa"/>
          </w:tcPr>
          <w:p w:rsidR="00635FCF" w:rsidRDefault="00635FCF" w:rsidP="003D3F15">
            <w:pPr>
              <w:jc w:val="both"/>
              <w:rPr>
                <w:rFonts w:ascii="Arial" w:hAnsi="Arial"/>
                <w:sz w:val="24"/>
                <w:szCs w:val="24"/>
                <w:lang w:bidi="th-TH"/>
              </w:rPr>
            </w:pPr>
          </w:p>
        </w:tc>
      </w:tr>
      <w:tr w:rsidR="00635FCF" w:rsidTr="001443CA">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6</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Elevation of the Runway End and Significant High and Low Points along the Runway</w:t>
            </w:r>
          </w:p>
        </w:tc>
        <w:tc>
          <w:tcPr>
            <w:tcW w:w="4243" w:type="dxa"/>
          </w:tcPr>
          <w:p w:rsidR="00635FCF" w:rsidRDefault="00635FCF" w:rsidP="003D3F15">
            <w:pPr>
              <w:jc w:val="both"/>
              <w:rPr>
                <w:rFonts w:ascii="Arial" w:hAnsi="Arial"/>
                <w:sz w:val="24"/>
                <w:szCs w:val="24"/>
                <w:lang w:bidi="th-TH"/>
              </w:rPr>
            </w:pPr>
          </w:p>
        </w:tc>
      </w:tr>
      <w:tr w:rsidR="00635FCF" w:rsidTr="001443CA">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7</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Highest Elevation of the Touchdown Zone of a Precision Approach Runway</w:t>
            </w:r>
          </w:p>
        </w:tc>
        <w:tc>
          <w:tcPr>
            <w:tcW w:w="4243" w:type="dxa"/>
          </w:tcPr>
          <w:p w:rsidR="00635FCF" w:rsidRDefault="00635FCF" w:rsidP="003D3F15">
            <w:pPr>
              <w:jc w:val="both"/>
              <w:rPr>
                <w:rFonts w:ascii="Arial" w:hAnsi="Arial"/>
                <w:sz w:val="24"/>
                <w:szCs w:val="24"/>
                <w:lang w:bidi="th-TH"/>
              </w:rPr>
            </w:pPr>
          </w:p>
        </w:tc>
      </w:tr>
      <w:tr w:rsidR="00635FCF" w:rsidTr="001443CA">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8</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Aerodrome Reference Temperature</w:t>
            </w:r>
          </w:p>
          <w:p w:rsidR="00815B0F" w:rsidRDefault="00815B0F" w:rsidP="003D3F15">
            <w:pPr>
              <w:jc w:val="both"/>
              <w:rPr>
                <w:rFonts w:ascii="Arial" w:hAnsi="Arial"/>
                <w:sz w:val="24"/>
                <w:szCs w:val="24"/>
                <w:lang w:bidi="th-TH"/>
              </w:rPr>
            </w:pPr>
          </w:p>
        </w:tc>
        <w:tc>
          <w:tcPr>
            <w:tcW w:w="4243" w:type="dxa"/>
          </w:tcPr>
          <w:p w:rsidR="00635FCF" w:rsidRDefault="00635FCF" w:rsidP="003D3F15">
            <w:pPr>
              <w:jc w:val="both"/>
              <w:rPr>
                <w:rFonts w:ascii="Arial" w:hAnsi="Arial"/>
                <w:sz w:val="24"/>
                <w:szCs w:val="24"/>
                <w:lang w:bidi="th-TH"/>
              </w:rPr>
            </w:pPr>
          </w:p>
        </w:tc>
      </w:tr>
      <w:tr w:rsidR="00635FCF" w:rsidTr="001443CA">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9</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Details of the Aerodrome Beacon</w:t>
            </w:r>
          </w:p>
          <w:p w:rsidR="00815B0F" w:rsidRDefault="00815B0F" w:rsidP="003D3F15">
            <w:pPr>
              <w:jc w:val="both"/>
              <w:rPr>
                <w:rFonts w:ascii="Arial" w:hAnsi="Arial"/>
                <w:sz w:val="24"/>
                <w:szCs w:val="24"/>
                <w:lang w:bidi="th-TH"/>
              </w:rPr>
            </w:pPr>
          </w:p>
        </w:tc>
        <w:tc>
          <w:tcPr>
            <w:tcW w:w="4243" w:type="dxa"/>
          </w:tcPr>
          <w:p w:rsidR="00635FCF" w:rsidRDefault="00635FCF" w:rsidP="003D3F15">
            <w:pPr>
              <w:jc w:val="both"/>
              <w:rPr>
                <w:rFonts w:ascii="Arial" w:hAnsi="Arial"/>
                <w:sz w:val="24"/>
                <w:szCs w:val="24"/>
                <w:lang w:bidi="th-TH"/>
              </w:rPr>
            </w:pPr>
          </w:p>
        </w:tc>
      </w:tr>
      <w:tr w:rsidR="00635FCF" w:rsidTr="001443CA">
        <w:tc>
          <w:tcPr>
            <w:tcW w:w="499" w:type="dxa"/>
          </w:tcPr>
          <w:p w:rsidR="00635FCF" w:rsidRDefault="00635FCF" w:rsidP="003D3F15">
            <w:pPr>
              <w:jc w:val="both"/>
              <w:rPr>
                <w:rFonts w:ascii="Arial" w:hAnsi="Arial"/>
                <w:sz w:val="24"/>
                <w:szCs w:val="24"/>
                <w:lang w:bidi="th-TH"/>
              </w:rPr>
            </w:pPr>
            <w:r>
              <w:rPr>
                <w:rFonts w:ascii="Arial" w:hAnsi="Arial"/>
                <w:sz w:val="24"/>
                <w:szCs w:val="24"/>
                <w:lang w:bidi="th-TH"/>
              </w:rPr>
              <w:t>10</w:t>
            </w:r>
          </w:p>
        </w:tc>
        <w:tc>
          <w:tcPr>
            <w:tcW w:w="4348" w:type="dxa"/>
          </w:tcPr>
          <w:p w:rsidR="00635FCF" w:rsidRDefault="00635FCF" w:rsidP="003D3F15">
            <w:pPr>
              <w:jc w:val="both"/>
              <w:rPr>
                <w:rFonts w:ascii="Arial" w:hAnsi="Arial"/>
                <w:sz w:val="24"/>
                <w:szCs w:val="24"/>
                <w:lang w:bidi="th-TH"/>
              </w:rPr>
            </w:pPr>
            <w:r>
              <w:rPr>
                <w:rFonts w:ascii="Arial" w:hAnsi="Arial"/>
                <w:sz w:val="24"/>
                <w:szCs w:val="24"/>
                <w:lang w:bidi="th-TH"/>
              </w:rPr>
              <w:t>Name of Aerodrome Operator, the Address, and the Telephone Number of the Airport that may be Contacted at All Time</w:t>
            </w:r>
          </w:p>
        </w:tc>
        <w:tc>
          <w:tcPr>
            <w:tcW w:w="4243" w:type="dxa"/>
          </w:tcPr>
          <w:p w:rsidR="00635FCF" w:rsidRDefault="00635FCF" w:rsidP="003D3F15">
            <w:pPr>
              <w:jc w:val="both"/>
              <w:rPr>
                <w:rFonts w:ascii="Arial" w:hAnsi="Arial"/>
                <w:sz w:val="24"/>
                <w:szCs w:val="24"/>
                <w:lang w:bidi="th-TH"/>
              </w:rPr>
            </w:pPr>
          </w:p>
        </w:tc>
      </w:tr>
    </w:tbl>
    <w:p w:rsidR="00AB0F69" w:rsidRPr="00AB0F69" w:rsidRDefault="00AB0F69" w:rsidP="003D3F15">
      <w:pPr>
        <w:ind w:left="576"/>
        <w:jc w:val="both"/>
        <w:rPr>
          <w:rFonts w:ascii="Arial" w:hAnsi="Arial"/>
          <w:sz w:val="24"/>
          <w:szCs w:val="24"/>
          <w:lang w:bidi="th-TH"/>
        </w:rPr>
      </w:pPr>
    </w:p>
    <w:p w:rsidR="00437ACF" w:rsidRDefault="00437ACF" w:rsidP="003D3F15">
      <w:pPr>
        <w:jc w:val="both"/>
        <w:rPr>
          <w:rFonts w:ascii="Arial" w:hAnsi="Arial"/>
          <w:sz w:val="24"/>
          <w:szCs w:val="24"/>
          <w:lang w:bidi="th-TH"/>
        </w:rPr>
      </w:pPr>
      <w:r>
        <w:rPr>
          <w:rFonts w:ascii="Arial" w:hAnsi="Arial"/>
          <w:sz w:val="24"/>
          <w:szCs w:val="24"/>
          <w:lang w:bidi="th-TH"/>
        </w:rPr>
        <w:br w:type="page"/>
      </w:r>
    </w:p>
    <w:p w:rsidR="00AB0F69" w:rsidRPr="001205DA" w:rsidRDefault="00AB0F69" w:rsidP="003D3F15">
      <w:pPr>
        <w:pStyle w:val="ListParagraph"/>
        <w:numPr>
          <w:ilvl w:val="1"/>
          <w:numId w:val="8"/>
        </w:numPr>
        <w:jc w:val="both"/>
        <w:rPr>
          <w:rFonts w:ascii="Arial" w:hAnsi="Arial"/>
          <w:b/>
          <w:bCs/>
          <w:sz w:val="24"/>
          <w:szCs w:val="24"/>
          <w:lang w:bidi="th-TH"/>
        </w:rPr>
      </w:pPr>
      <w:r w:rsidRPr="001205DA">
        <w:rPr>
          <w:rFonts w:ascii="Arial" w:hAnsi="Arial"/>
          <w:b/>
          <w:bCs/>
          <w:sz w:val="24"/>
          <w:szCs w:val="24"/>
          <w:lang w:bidi="th-TH"/>
        </w:rPr>
        <w:lastRenderedPageBreak/>
        <w:t>Aerodrome Dimensions and Related Information</w:t>
      </w:r>
    </w:p>
    <w:tbl>
      <w:tblPr>
        <w:tblStyle w:val="TableGrid"/>
        <w:tblW w:w="9180" w:type="dxa"/>
        <w:tblInd w:w="-5" w:type="dxa"/>
        <w:tblLook w:val="04A0" w:firstRow="1" w:lastRow="0" w:firstColumn="1" w:lastColumn="0" w:noHBand="0" w:noVBand="1"/>
      </w:tblPr>
      <w:tblGrid>
        <w:gridCol w:w="1248"/>
        <w:gridCol w:w="904"/>
        <w:gridCol w:w="1736"/>
        <w:gridCol w:w="1872"/>
        <w:gridCol w:w="720"/>
        <w:gridCol w:w="990"/>
        <w:gridCol w:w="936"/>
        <w:gridCol w:w="774"/>
      </w:tblGrid>
      <w:tr w:rsidR="0073397F" w:rsidRPr="0073397F" w:rsidTr="00815B0F">
        <w:tc>
          <w:tcPr>
            <w:tcW w:w="9180" w:type="dxa"/>
            <w:gridSpan w:val="8"/>
            <w:shd w:val="clear" w:color="auto" w:fill="D9D9D9" w:themeFill="background1" w:themeFillShade="D9"/>
          </w:tcPr>
          <w:p w:rsidR="0073397F" w:rsidRPr="0073397F" w:rsidRDefault="0073397F" w:rsidP="003D3F15">
            <w:pPr>
              <w:jc w:val="both"/>
              <w:rPr>
                <w:rFonts w:ascii="Arial" w:hAnsi="Arial"/>
                <w:b/>
                <w:bCs/>
                <w:sz w:val="24"/>
                <w:szCs w:val="24"/>
                <w:lang w:bidi="th-TH"/>
              </w:rPr>
            </w:pPr>
            <w:r w:rsidRPr="0073397F">
              <w:rPr>
                <w:rFonts w:ascii="Arial" w:hAnsi="Arial"/>
                <w:b/>
                <w:bCs/>
                <w:sz w:val="24"/>
                <w:szCs w:val="24"/>
                <w:lang w:bidi="th-TH"/>
              </w:rPr>
              <w:t>Runway</w:t>
            </w:r>
          </w:p>
        </w:tc>
      </w:tr>
      <w:tr w:rsidR="0073397F" w:rsidRPr="0073397F" w:rsidTr="00815B0F">
        <w:tc>
          <w:tcPr>
            <w:tcW w:w="1248" w:type="dxa"/>
            <w:shd w:val="clear" w:color="auto" w:fill="D9D9D9" w:themeFill="background1" w:themeFillShade="D9"/>
          </w:tcPr>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Designation No.</w:t>
            </w:r>
          </w:p>
        </w:tc>
        <w:tc>
          <w:tcPr>
            <w:tcW w:w="904" w:type="dxa"/>
            <w:shd w:val="clear" w:color="auto" w:fill="D9D9D9" w:themeFill="background1" w:themeFillShade="D9"/>
          </w:tcPr>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True Bearing</w:t>
            </w:r>
          </w:p>
        </w:tc>
        <w:tc>
          <w:tcPr>
            <w:tcW w:w="1736" w:type="dxa"/>
            <w:shd w:val="clear" w:color="auto" w:fill="D9D9D9" w:themeFill="background1" w:themeFillShade="D9"/>
          </w:tcPr>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Dimension</w:t>
            </w:r>
          </w:p>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(Length x Width)</w:t>
            </w:r>
          </w:p>
        </w:tc>
        <w:tc>
          <w:tcPr>
            <w:tcW w:w="1872" w:type="dxa"/>
            <w:shd w:val="clear" w:color="auto" w:fill="D9D9D9" w:themeFill="background1" w:themeFillShade="D9"/>
          </w:tcPr>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Displaced Threshold Location</w:t>
            </w:r>
          </w:p>
        </w:tc>
        <w:tc>
          <w:tcPr>
            <w:tcW w:w="720" w:type="dxa"/>
            <w:shd w:val="clear" w:color="auto" w:fill="D9D9D9" w:themeFill="background1" w:themeFillShade="D9"/>
          </w:tcPr>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Slope</w:t>
            </w:r>
          </w:p>
        </w:tc>
        <w:tc>
          <w:tcPr>
            <w:tcW w:w="990" w:type="dxa"/>
            <w:shd w:val="clear" w:color="auto" w:fill="D9D9D9" w:themeFill="background1" w:themeFillShade="D9"/>
          </w:tcPr>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Surface Type</w:t>
            </w:r>
          </w:p>
        </w:tc>
        <w:tc>
          <w:tcPr>
            <w:tcW w:w="936" w:type="dxa"/>
            <w:shd w:val="clear" w:color="auto" w:fill="D9D9D9" w:themeFill="background1" w:themeFillShade="D9"/>
          </w:tcPr>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Type of RWY</w:t>
            </w:r>
          </w:p>
        </w:tc>
        <w:tc>
          <w:tcPr>
            <w:tcW w:w="774" w:type="dxa"/>
            <w:shd w:val="clear" w:color="auto" w:fill="D9D9D9" w:themeFill="background1" w:themeFillShade="D9"/>
          </w:tcPr>
          <w:p w:rsidR="0073397F" w:rsidRPr="0073397F" w:rsidRDefault="0073397F" w:rsidP="003D3F15">
            <w:pPr>
              <w:jc w:val="both"/>
              <w:rPr>
                <w:rFonts w:ascii="Arial" w:hAnsi="Arial"/>
                <w:b/>
                <w:bCs/>
                <w:sz w:val="18"/>
                <w:szCs w:val="18"/>
                <w:lang w:bidi="th-TH"/>
              </w:rPr>
            </w:pPr>
            <w:r w:rsidRPr="0073397F">
              <w:rPr>
                <w:rFonts w:ascii="Arial" w:hAnsi="Arial"/>
                <w:b/>
                <w:bCs/>
                <w:sz w:val="18"/>
                <w:szCs w:val="18"/>
                <w:lang w:bidi="th-TH"/>
              </w:rPr>
              <w:t>OFZ</w:t>
            </w:r>
          </w:p>
        </w:tc>
      </w:tr>
      <w:tr w:rsidR="0073397F" w:rsidTr="00815B0F">
        <w:tc>
          <w:tcPr>
            <w:tcW w:w="1248" w:type="dxa"/>
          </w:tcPr>
          <w:p w:rsidR="0073397F" w:rsidRDefault="0073397F" w:rsidP="003D3F15">
            <w:pPr>
              <w:jc w:val="both"/>
              <w:rPr>
                <w:rFonts w:ascii="Arial" w:hAnsi="Arial"/>
                <w:sz w:val="24"/>
                <w:szCs w:val="24"/>
                <w:lang w:bidi="th-TH"/>
              </w:rPr>
            </w:pPr>
          </w:p>
        </w:tc>
        <w:tc>
          <w:tcPr>
            <w:tcW w:w="904" w:type="dxa"/>
          </w:tcPr>
          <w:p w:rsidR="0073397F" w:rsidRDefault="0073397F" w:rsidP="003D3F15">
            <w:pPr>
              <w:jc w:val="both"/>
              <w:rPr>
                <w:rFonts w:ascii="Arial" w:hAnsi="Arial"/>
                <w:sz w:val="24"/>
                <w:szCs w:val="24"/>
                <w:lang w:bidi="th-TH"/>
              </w:rPr>
            </w:pPr>
          </w:p>
        </w:tc>
        <w:tc>
          <w:tcPr>
            <w:tcW w:w="1736" w:type="dxa"/>
          </w:tcPr>
          <w:p w:rsidR="0073397F" w:rsidRDefault="0073397F" w:rsidP="003D3F15">
            <w:pPr>
              <w:jc w:val="both"/>
              <w:rPr>
                <w:rFonts w:ascii="Arial" w:hAnsi="Arial"/>
                <w:sz w:val="24"/>
                <w:szCs w:val="24"/>
                <w:lang w:bidi="th-TH"/>
              </w:rPr>
            </w:pPr>
          </w:p>
        </w:tc>
        <w:tc>
          <w:tcPr>
            <w:tcW w:w="1872" w:type="dxa"/>
          </w:tcPr>
          <w:p w:rsidR="0073397F" w:rsidRDefault="0073397F" w:rsidP="003D3F15">
            <w:pPr>
              <w:jc w:val="both"/>
              <w:rPr>
                <w:rFonts w:ascii="Arial" w:hAnsi="Arial"/>
                <w:sz w:val="24"/>
                <w:szCs w:val="24"/>
                <w:lang w:bidi="th-TH"/>
              </w:rPr>
            </w:pPr>
          </w:p>
        </w:tc>
        <w:tc>
          <w:tcPr>
            <w:tcW w:w="720" w:type="dxa"/>
          </w:tcPr>
          <w:p w:rsidR="0073397F" w:rsidRDefault="0073397F" w:rsidP="003D3F15">
            <w:pPr>
              <w:jc w:val="both"/>
              <w:rPr>
                <w:rFonts w:ascii="Arial" w:hAnsi="Arial"/>
                <w:sz w:val="24"/>
                <w:szCs w:val="24"/>
                <w:lang w:bidi="th-TH"/>
              </w:rPr>
            </w:pPr>
          </w:p>
        </w:tc>
        <w:tc>
          <w:tcPr>
            <w:tcW w:w="990" w:type="dxa"/>
          </w:tcPr>
          <w:p w:rsidR="0073397F" w:rsidRDefault="0073397F" w:rsidP="003D3F15">
            <w:pPr>
              <w:jc w:val="both"/>
              <w:rPr>
                <w:rFonts w:ascii="Arial" w:hAnsi="Arial"/>
                <w:sz w:val="24"/>
                <w:szCs w:val="24"/>
                <w:lang w:bidi="th-TH"/>
              </w:rPr>
            </w:pPr>
          </w:p>
        </w:tc>
        <w:tc>
          <w:tcPr>
            <w:tcW w:w="936" w:type="dxa"/>
          </w:tcPr>
          <w:p w:rsidR="0073397F" w:rsidRDefault="0073397F" w:rsidP="003D3F15">
            <w:pPr>
              <w:jc w:val="both"/>
              <w:rPr>
                <w:rFonts w:ascii="Arial" w:hAnsi="Arial"/>
                <w:sz w:val="24"/>
                <w:szCs w:val="24"/>
                <w:lang w:bidi="th-TH"/>
              </w:rPr>
            </w:pPr>
          </w:p>
        </w:tc>
        <w:tc>
          <w:tcPr>
            <w:tcW w:w="774" w:type="dxa"/>
          </w:tcPr>
          <w:p w:rsidR="0073397F" w:rsidRDefault="0073397F" w:rsidP="003D3F15">
            <w:pPr>
              <w:jc w:val="both"/>
              <w:rPr>
                <w:rFonts w:ascii="Arial" w:hAnsi="Arial"/>
                <w:sz w:val="24"/>
                <w:szCs w:val="24"/>
                <w:lang w:bidi="th-TH"/>
              </w:rPr>
            </w:pPr>
          </w:p>
        </w:tc>
      </w:tr>
      <w:tr w:rsidR="0073397F" w:rsidTr="00815B0F">
        <w:tc>
          <w:tcPr>
            <w:tcW w:w="1248" w:type="dxa"/>
          </w:tcPr>
          <w:p w:rsidR="0073397F" w:rsidRDefault="0073397F" w:rsidP="003D3F15">
            <w:pPr>
              <w:jc w:val="both"/>
              <w:rPr>
                <w:rFonts w:ascii="Arial" w:hAnsi="Arial"/>
                <w:sz w:val="24"/>
                <w:szCs w:val="24"/>
                <w:lang w:bidi="th-TH"/>
              </w:rPr>
            </w:pPr>
          </w:p>
        </w:tc>
        <w:tc>
          <w:tcPr>
            <w:tcW w:w="904" w:type="dxa"/>
          </w:tcPr>
          <w:p w:rsidR="0073397F" w:rsidRDefault="0073397F" w:rsidP="003D3F15">
            <w:pPr>
              <w:jc w:val="both"/>
              <w:rPr>
                <w:rFonts w:ascii="Arial" w:hAnsi="Arial"/>
                <w:sz w:val="24"/>
                <w:szCs w:val="24"/>
                <w:lang w:bidi="th-TH"/>
              </w:rPr>
            </w:pPr>
          </w:p>
        </w:tc>
        <w:tc>
          <w:tcPr>
            <w:tcW w:w="1736" w:type="dxa"/>
          </w:tcPr>
          <w:p w:rsidR="0073397F" w:rsidRDefault="0073397F" w:rsidP="003D3F15">
            <w:pPr>
              <w:jc w:val="both"/>
              <w:rPr>
                <w:rFonts w:ascii="Arial" w:hAnsi="Arial"/>
                <w:sz w:val="24"/>
                <w:szCs w:val="24"/>
                <w:lang w:bidi="th-TH"/>
              </w:rPr>
            </w:pPr>
          </w:p>
        </w:tc>
        <w:tc>
          <w:tcPr>
            <w:tcW w:w="1872" w:type="dxa"/>
          </w:tcPr>
          <w:p w:rsidR="0073397F" w:rsidRDefault="0073397F" w:rsidP="003D3F15">
            <w:pPr>
              <w:jc w:val="both"/>
              <w:rPr>
                <w:rFonts w:ascii="Arial" w:hAnsi="Arial"/>
                <w:sz w:val="24"/>
                <w:szCs w:val="24"/>
                <w:lang w:bidi="th-TH"/>
              </w:rPr>
            </w:pPr>
          </w:p>
        </w:tc>
        <w:tc>
          <w:tcPr>
            <w:tcW w:w="720" w:type="dxa"/>
          </w:tcPr>
          <w:p w:rsidR="0073397F" w:rsidRDefault="0073397F" w:rsidP="003D3F15">
            <w:pPr>
              <w:jc w:val="both"/>
              <w:rPr>
                <w:rFonts w:ascii="Arial" w:hAnsi="Arial"/>
                <w:sz w:val="24"/>
                <w:szCs w:val="24"/>
                <w:lang w:bidi="th-TH"/>
              </w:rPr>
            </w:pPr>
          </w:p>
        </w:tc>
        <w:tc>
          <w:tcPr>
            <w:tcW w:w="990" w:type="dxa"/>
          </w:tcPr>
          <w:p w:rsidR="0073397F" w:rsidRDefault="0073397F" w:rsidP="003D3F15">
            <w:pPr>
              <w:jc w:val="both"/>
              <w:rPr>
                <w:rFonts w:ascii="Arial" w:hAnsi="Arial"/>
                <w:sz w:val="24"/>
                <w:szCs w:val="24"/>
                <w:lang w:bidi="th-TH"/>
              </w:rPr>
            </w:pPr>
          </w:p>
        </w:tc>
        <w:tc>
          <w:tcPr>
            <w:tcW w:w="936" w:type="dxa"/>
          </w:tcPr>
          <w:p w:rsidR="0073397F" w:rsidRDefault="0073397F" w:rsidP="003D3F15">
            <w:pPr>
              <w:jc w:val="both"/>
              <w:rPr>
                <w:rFonts w:ascii="Arial" w:hAnsi="Arial"/>
                <w:sz w:val="24"/>
                <w:szCs w:val="24"/>
                <w:lang w:bidi="th-TH"/>
              </w:rPr>
            </w:pPr>
          </w:p>
        </w:tc>
        <w:tc>
          <w:tcPr>
            <w:tcW w:w="774" w:type="dxa"/>
          </w:tcPr>
          <w:p w:rsidR="0073397F" w:rsidRDefault="0073397F" w:rsidP="003D3F15">
            <w:pPr>
              <w:jc w:val="both"/>
              <w:rPr>
                <w:rFonts w:ascii="Arial" w:hAnsi="Arial"/>
                <w:sz w:val="24"/>
                <w:szCs w:val="24"/>
                <w:lang w:bidi="th-TH"/>
              </w:rPr>
            </w:pPr>
          </w:p>
        </w:tc>
      </w:tr>
      <w:tr w:rsidR="0073397F" w:rsidTr="00815B0F">
        <w:tc>
          <w:tcPr>
            <w:tcW w:w="1248" w:type="dxa"/>
          </w:tcPr>
          <w:p w:rsidR="0073397F" w:rsidRDefault="0073397F" w:rsidP="003D3F15">
            <w:pPr>
              <w:jc w:val="both"/>
              <w:rPr>
                <w:rFonts w:ascii="Arial" w:hAnsi="Arial"/>
                <w:sz w:val="24"/>
                <w:szCs w:val="24"/>
                <w:lang w:bidi="th-TH"/>
              </w:rPr>
            </w:pPr>
          </w:p>
        </w:tc>
        <w:tc>
          <w:tcPr>
            <w:tcW w:w="904" w:type="dxa"/>
          </w:tcPr>
          <w:p w:rsidR="0073397F" w:rsidRDefault="0073397F" w:rsidP="003D3F15">
            <w:pPr>
              <w:jc w:val="both"/>
              <w:rPr>
                <w:rFonts w:ascii="Arial" w:hAnsi="Arial"/>
                <w:sz w:val="24"/>
                <w:szCs w:val="24"/>
                <w:lang w:bidi="th-TH"/>
              </w:rPr>
            </w:pPr>
          </w:p>
        </w:tc>
        <w:tc>
          <w:tcPr>
            <w:tcW w:w="1736" w:type="dxa"/>
          </w:tcPr>
          <w:p w:rsidR="0073397F" w:rsidRDefault="0073397F" w:rsidP="003D3F15">
            <w:pPr>
              <w:jc w:val="both"/>
              <w:rPr>
                <w:rFonts w:ascii="Arial" w:hAnsi="Arial"/>
                <w:sz w:val="24"/>
                <w:szCs w:val="24"/>
                <w:lang w:bidi="th-TH"/>
              </w:rPr>
            </w:pPr>
          </w:p>
        </w:tc>
        <w:tc>
          <w:tcPr>
            <w:tcW w:w="1872" w:type="dxa"/>
          </w:tcPr>
          <w:p w:rsidR="0073397F" w:rsidRDefault="0073397F" w:rsidP="003D3F15">
            <w:pPr>
              <w:jc w:val="both"/>
              <w:rPr>
                <w:rFonts w:ascii="Arial" w:hAnsi="Arial"/>
                <w:sz w:val="24"/>
                <w:szCs w:val="24"/>
                <w:lang w:bidi="th-TH"/>
              </w:rPr>
            </w:pPr>
          </w:p>
        </w:tc>
        <w:tc>
          <w:tcPr>
            <w:tcW w:w="720" w:type="dxa"/>
          </w:tcPr>
          <w:p w:rsidR="0073397F" w:rsidRDefault="0073397F" w:rsidP="003D3F15">
            <w:pPr>
              <w:jc w:val="both"/>
              <w:rPr>
                <w:rFonts w:ascii="Arial" w:hAnsi="Arial"/>
                <w:sz w:val="24"/>
                <w:szCs w:val="24"/>
                <w:lang w:bidi="th-TH"/>
              </w:rPr>
            </w:pPr>
          </w:p>
        </w:tc>
        <w:tc>
          <w:tcPr>
            <w:tcW w:w="990" w:type="dxa"/>
          </w:tcPr>
          <w:p w:rsidR="0073397F" w:rsidRDefault="0073397F" w:rsidP="003D3F15">
            <w:pPr>
              <w:jc w:val="both"/>
              <w:rPr>
                <w:rFonts w:ascii="Arial" w:hAnsi="Arial"/>
                <w:sz w:val="24"/>
                <w:szCs w:val="24"/>
                <w:lang w:bidi="th-TH"/>
              </w:rPr>
            </w:pPr>
          </w:p>
        </w:tc>
        <w:tc>
          <w:tcPr>
            <w:tcW w:w="936" w:type="dxa"/>
          </w:tcPr>
          <w:p w:rsidR="0073397F" w:rsidRDefault="0073397F" w:rsidP="003D3F15">
            <w:pPr>
              <w:jc w:val="both"/>
              <w:rPr>
                <w:rFonts w:ascii="Arial" w:hAnsi="Arial"/>
                <w:sz w:val="24"/>
                <w:szCs w:val="24"/>
                <w:lang w:bidi="th-TH"/>
              </w:rPr>
            </w:pPr>
          </w:p>
        </w:tc>
        <w:tc>
          <w:tcPr>
            <w:tcW w:w="774" w:type="dxa"/>
          </w:tcPr>
          <w:p w:rsidR="0073397F" w:rsidRDefault="0073397F" w:rsidP="003D3F15">
            <w:pPr>
              <w:jc w:val="both"/>
              <w:rPr>
                <w:rFonts w:ascii="Arial" w:hAnsi="Arial"/>
                <w:sz w:val="24"/>
                <w:szCs w:val="24"/>
                <w:lang w:bidi="th-TH"/>
              </w:rPr>
            </w:pPr>
          </w:p>
        </w:tc>
      </w:tr>
      <w:tr w:rsidR="0073397F" w:rsidTr="00815B0F">
        <w:tc>
          <w:tcPr>
            <w:tcW w:w="1248" w:type="dxa"/>
          </w:tcPr>
          <w:p w:rsidR="0073397F" w:rsidRDefault="0073397F" w:rsidP="003D3F15">
            <w:pPr>
              <w:jc w:val="both"/>
              <w:rPr>
                <w:rFonts w:ascii="Arial" w:hAnsi="Arial"/>
                <w:sz w:val="24"/>
                <w:szCs w:val="24"/>
                <w:lang w:bidi="th-TH"/>
              </w:rPr>
            </w:pPr>
          </w:p>
        </w:tc>
        <w:tc>
          <w:tcPr>
            <w:tcW w:w="904" w:type="dxa"/>
          </w:tcPr>
          <w:p w:rsidR="0073397F" w:rsidRDefault="0073397F" w:rsidP="003D3F15">
            <w:pPr>
              <w:jc w:val="both"/>
              <w:rPr>
                <w:rFonts w:ascii="Arial" w:hAnsi="Arial"/>
                <w:sz w:val="24"/>
                <w:szCs w:val="24"/>
                <w:lang w:bidi="th-TH"/>
              </w:rPr>
            </w:pPr>
          </w:p>
        </w:tc>
        <w:tc>
          <w:tcPr>
            <w:tcW w:w="1736" w:type="dxa"/>
          </w:tcPr>
          <w:p w:rsidR="0073397F" w:rsidRDefault="0073397F" w:rsidP="003D3F15">
            <w:pPr>
              <w:jc w:val="both"/>
              <w:rPr>
                <w:rFonts w:ascii="Arial" w:hAnsi="Arial"/>
                <w:sz w:val="24"/>
                <w:szCs w:val="24"/>
                <w:lang w:bidi="th-TH"/>
              </w:rPr>
            </w:pPr>
          </w:p>
        </w:tc>
        <w:tc>
          <w:tcPr>
            <w:tcW w:w="1872" w:type="dxa"/>
          </w:tcPr>
          <w:p w:rsidR="0073397F" w:rsidRDefault="0073397F" w:rsidP="003D3F15">
            <w:pPr>
              <w:jc w:val="both"/>
              <w:rPr>
                <w:rFonts w:ascii="Arial" w:hAnsi="Arial"/>
                <w:sz w:val="24"/>
                <w:szCs w:val="24"/>
                <w:lang w:bidi="th-TH"/>
              </w:rPr>
            </w:pPr>
          </w:p>
        </w:tc>
        <w:tc>
          <w:tcPr>
            <w:tcW w:w="720" w:type="dxa"/>
          </w:tcPr>
          <w:p w:rsidR="0073397F" w:rsidRDefault="0073397F" w:rsidP="003D3F15">
            <w:pPr>
              <w:jc w:val="both"/>
              <w:rPr>
                <w:rFonts w:ascii="Arial" w:hAnsi="Arial"/>
                <w:sz w:val="24"/>
                <w:szCs w:val="24"/>
                <w:lang w:bidi="th-TH"/>
              </w:rPr>
            </w:pPr>
          </w:p>
        </w:tc>
        <w:tc>
          <w:tcPr>
            <w:tcW w:w="990" w:type="dxa"/>
          </w:tcPr>
          <w:p w:rsidR="0073397F" w:rsidRDefault="0073397F" w:rsidP="003D3F15">
            <w:pPr>
              <w:jc w:val="both"/>
              <w:rPr>
                <w:rFonts w:ascii="Arial" w:hAnsi="Arial"/>
                <w:sz w:val="24"/>
                <w:szCs w:val="24"/>
                <w:lang w:bidi="th-TH"/>
              </w:rPr>
            </w:pPr>
          </w:p>
        </w:tc>
        <w:tc>
          <w:tcPr>
            <w:tcW w:w="936" w:type="dxa"/>
          </w:tcPr>
          <w:p w:rsidR="0073397F" w:rsidRDefault="0073397F" w:rsidP="003D3F15">
            <w:pPr>
              <w:jc w:val="both"/>
              <w:rPr>
                <w:rFonts w:ascii="Arial" w:hAnsi="Arial"/>
                <w:sz w:val="24"/>
                <w:szCs w:val="24"/>
                <w:lang w:bidi="th-TH"/>
              </w:rPr>
            </w:pPr>
          </w:p>
        </w:tc>
        <w:tc>
          <w:tcPr>
            <w:tcW w:w="774" w:type="dxa"/>
          </w:tcPr>
          <w:p w:rsidR="0073397F" w:rsidRDefault="0073397F" w:rsidP="003D3F15">
            <w:pPr>
              <w:jc w:val="both"/>
              <w:rPr>
                <w:rFonts w:ascii="Arial" w:hAnsi="Arial"/>
                <w:sz w:val="24"/>
                <w:szCs w:val="24"/>
                <w:lang w:bidi="th-TH"/>
              </w:rPr>
            </w:pPr>
          </w:p>
        </w:tc>
      </w:tr>
      <w:tr w:rsidR="0073397F" w:rsidTr="00815B0F">
        <w:tc>
          <w:tcPr>
            <w:tcW w:w="1248" w:type="dxa"/>
          </w:tcPr>
          <w:p w:rsidR="0073397F" w:rsidRDefault="0073397F" w:rsidP="003D3F15">
            <w:pPr>
              <w:jc w:val="both"/>
              <w:rPr>
                <w:rFonts w:ascii="Arial" w:hAnsi="Arial"/>
                <w:sz w:val="24"/>
                <w:szCs w:val="24"/>
                <w:lang w:bidi="th-TH"/>
              </w:rPr>
            </w:pPr>
          </w:p>
        </w:tc>
        <w:tc>
          <w:tcPr>
            <w:tcW w:w="904" w:type="dxa"/>
          </w:tcPr>
          <w:p w:rsidR="0073397F" w:rsidRDefault="0073397F" w:rsidP="003D3F15">
            <w:pPr>
              <w:jc w:val="both"/>
              <w:rPr>
                <w:rFonts w:ascii="Arial" w:hAnsi="Arial"/>
                <w:sz w:val="24"/>
                <w:szCs w:val="24"/>
                <w:lang w:bidi="th-TH"/>
              </w:rPr>
            </w:pPr>
          </w:p>
        </w:tc>
        <w:tc>
          <w:tcPr>
            <w:tcW w:w="1736" w:type="dxa"/>
          </w:tcPr>
          <w:p w:rsidR="0073397F" w:rsidRDefault="0073397F" w:rsidP="003D3F15">
            <w:pPr>
              <w:jc w:val="both"/>
              <w:rPr>
                <w:rFonts w:ascii="Arial" w:hAnsi="Arial"/>
                <w:sz w:val="24"/>
                <w:szCs w:val="24"/>
                <w:lang w:bidi="th-TH"/>
              </w:rPr>
            </w:pPr>
          </w:p>
        </w:tc>
        <w:tc>
          <w:tcPr>
            <w:tcW w:w="1872" w:type="dxa"/>
          </w:tcPr>
          <w:p w:rsidR="0073397F" w:rsidRDefault="0073397F" w:rsidP="003D3F15">
            <w:pPr>
              <w:jc w:val="both"/>
              <w:rPr>
                <w:rFonts w:ascii="Arial" w:hAnsi="Arial"/>
                <w:sz w:val="24"/>
                <w:szCs w:val="24"/>
                <w:lang w:bidi="th-TH"/>
              </w:rPr>
            </w:pPr>
          </w:p>
        </w:tc>
        <w:tc>
          <w:tcPr>
            <w:tcW w:w="720" w:type="dxa"/>
          </w:tcPr>
          <w:p w:rsidR="0073397F" w:rsidRDefault="0073397F" w:rsidP="003D3F15">
            <w:pPr>
              <w:jc w:val="both"/>
              <w:rPr>
                <w:rFonts w:ascii="Arial" w:hAnsi="Arial"/>
                <w:sz w:val="24"/>
                <w:szCs w:val="24"/>
                <w:lang w:bidi="th-TH"/>
              </w:rPr>
            </w:pPr>
          </w:p>
        </w:tc>
        <w:tc>
          <w:tcPr>
            <w:tcW w:w="990" w:type="dxa"/>
          </w:tcPr>
          <w:p w:rsidR="0073397F" w:rsidRDefault="0073397F" w:rsidP="003D3F15">
            <w:pPr>
              <w:jc w:val="both"/>
              <w:rPr>
                <w:rFonts w:ascii="Arial" w:hAnsi="Arial"/>
                <w:sz w:val="24"/>
                <w:szCs w:val="24"/>
                <w:lang w:bidi="th-TH"/>
              </w:rPr>
            </w:pPr>
          </w:p>
        </w:tc>
        <w:tc>
          <w:tcPr>
            <w:tcW w:w="936" w:type="dxa"/>
          </w:tcPr>
          <w:p w:rsidR="0073397F" w:rsidRDefault="0073397F" w:rsidP="003D3F15">
            <w:pPr>
              <w:jc w:val="both"/>
              <w:rPr>
                <w:rFonts w:ascii="Arial" w:hAnsi="Arial"/>
                <w:sz w:val="24"/>
                <w:szCs w:val="24"/>
                <w:lang w:bidi="th-TH"/>
              </w:rPr>
            </w:pPr>
          </w:p>
        </w:tc>
        <w:tc>
          <w:tcPr>
            <w:tcW w:w="774" w:type="dxa"/>
          </w:tcPr>
          <w:p w:rsidR="0073397F" w:rsidRDefault="0073397F" w:rsidP="003D3F15">
            <w:pPr>
              <w:jc w:val="both"/>
              <w:rPr>
                <w:rFonts w:ascii="Arial" w:hAnsi="Arial"/>
                <w:sz w:val="24"/>
                <w:szCs w:val="24"/>
                <w:lang w:bidi="th-TH"/>
              </w:rPr>
            </w:pPr>
          </w:p>
        </w:tc>
      </w:tr>
    </w:tbl>
    <w:tbl>
      <w:tblPr>
        <w:tblStyle w:val="TableGrid"/>
        <w:tblpPr w:leftFromText="180" w:rightFromText="180" w:vertAnchor="text" w:horzAnchor="margin" w:tblpY="427"/>
        <w:tblW w:w="9198" w:type="dxa"/>
        <w:tblLook w:val="04A0" w:firstRow="1" w:lastRow="0" w:firstColumn="1" w:lastColumn="0" w:noHBand="0" w:noVBand="1"/>
      </w:tblPr>
      <w:tblGrid>
        <w:gridCol w:w="1390"/>
        <w:gridCol w:w="1868"/>
        <w:gridCol w:w="1530"/>
        <w:gridCol w:w="1530"/>
        <w:gridCol w:w="2880"/>
      </w:tblGrid>
      <w:tr w:rsidR="00815B0F" w:rsidTr="00815B0F">
        <w:tc>
          <w:tcPr>
            <w:tcW w:w="9198" w:type="dxa"/>
            <w:gridSpan w:val="5"/>
            <w:shd w:val="clear" w:color="auto" w:fill="D9D9D9" w:themeFill="background1" w:themeFillShade="D9"/>
          </w:tcPr>
          <w:p w:rsidR="00815B0F" w:rsidRPr="00AB3329" w:rsidRDefault="00815B0F" w:rsidP="003D3F15">
            <w:pPr>
              <w:jc w:val="both"/>
              <w:rPr>
                <w:rFonts w:ascii="Arial" w:hAnsi="Arial"/>
                <w:b/>
                <w:bCs/>
                <w:sz w:val="24"/>
                <w:szCs w:val="24"/>
                <w:lang w:bidi="th-TH"/>
              </w:rPr>
            </w:pPr>
            <w:r w:rsidRPr="00AB3329">
              <w:rPr>
                <w:rFonts w:ascii="Arial" w:hAnsi="Arial"/>
                <w:b/>
                <w:bCs/>
                <w:sz w:val="24"/>
                <w:szCs w:val="24"/>
                <w:lang w:bidi="th-TH"/>
              </w:rPr>
              <w:t>Runway</w:t>
            </w:r>
          </w:p>
        </w:tc>
      </w:tr>
      <w:tr w:rsidR="00815B0F" w:rsidTr="00815B0F">
        <w:tc>
          <w:tcPr>
            <w:tcW w:w="1390" w:type="dxa"/>
            <w:shd w:val="clear" w:color="auto" w:fill="D9D9D9" w:themeFill="background1" w:themeFillShade="D9"/>
          </w:tcPr>
          <w:p w:rsidR="00815B0F" w:rsidRPr="00AB3329" w:rsidRDefault="00815B0F" w:rsidP="003D3F15">
            <w:pPr>
              <w:jc w:val="both"/>
              <w:rPr>
                <w:rFonts w:ascii="Arial" w:hAnsi="Arial"/>
                <w:b/>
                <w:bCs/>
                <w:sz w:val="24"/>
                <w:szCs w:val="24"/>
                <w:lang w:bidi="th-TH"/>
              </w:rPr>
            </w:pPr>
          </w:p>
        </w:tc>
        <w:tc>
          <w:tcPr>
            <w:tcW w:w="1868" w:type="dxa"/>
            <w:shd w:val="clear" w:color="auto" w:fill="D9D9D9" w:themeFill="background1" w:themeFillShade="D9"/>
          </w:tcPr>
          <w:p w:rsidR="00815B0F" w:rsidRPr="00AB3329" w:rsidRDefault="00815B0F" w:rsidP="003D3F15">
            <w:pPr>
              <w:jc w:val="both"/>
              <w:rPr>
                <w:rFonts w:ascii="Arial" w:hAnsi="Arial"/>
                <w:b/>
                <w:bCs/>
                <w:sz w:val="24"/>
                <w:szCs w:val="24"/>
                <w:lang w:bidi="th-TH"/>
              </w:rPr>
            </w:pPr>
            <w:r w:rsidRPr="00AB3329">
              <w:rPr>
                <w:rFonts w:ascii="Arial" w:hAnsi="Arial"/>
                <w:b/>
                <w:bCs/>
                <w:sz w:val="24"/>
                <w:szCs w:val="24"/>
                <w:lang w:bidi="th-TH"/>
              </w:rPr>
              <w:t>Designation</w:t>
            </w:r>
          </w:p>
        </w:tc>
        <w:tc>
          <w:tcPr>
            <w:tcW w:w="1530" w:type="dxa"/>
            <w:shd w:val="clear" w:color="auto" w:fill="D9D9D9" w:themeFill="background1" w:themeFillShade="D9"/>
          </w:tcPr>
          <w:p w:rsidR="00815B0F" w:rsidRPr="00AB3329" w:rsidRDefault="00815B0F" w:rsidP="003D3F15">
            <w:pPr>
              <w:jc w:val="both"/>
              <w:rPr>
                <w:rFonts w:ascii="Arial" w:hAnsi="Arial"/>
                <w:b/>
                <w:bCs/>
                <w:sz w:val="24"/>
                <w:szCs w:val="24"/>
                <w:lang w:bidi="th-TH"/>
              </w:rPr>
            </w:pPr>
            <w:r w:rsidRPr="00AB3329">
              <w:rPr>
                <w:rFonts w:ascii="Arial" w:hAnsi="Arial"/>
                <w:b/>
                <w:bCs/>
                <w:sz w:val="24"/>
                <w:szCs w:val="24"/>
                <w:lang w:bidi="th-TH"/>
              </w:rPr>
              <w:t>Length</w:t>
            </w:r>
          </w:p>
        </w:tc>
        <w:tc>
          <w:tcPr>
            <w:tcW w:w="1530" w:type="dxa"/>
            <w:shd w:val="clear" w:color="auto" w:fill="D9D9D9" w:themeFill="background1" w:themeFillShade="D9"/>
          </w:tcPr>
          <w:p w:rsidR="00815B0F" w:rsidRPr="00AB3329" w:rsidRDefault="00815B0F" w:rsidP="003D3F15">
            <w:pPr>
              <w:jc w:val="both"/>
              <w:rPr>
                <w:rFonts w:ascii="Arial" w:hAnsi="Arial"/>
                <w:b/>
                <w:bCs/>
                <w:sz w:val="24"/>
                <w:szCs w:val="24"/>
                <w:lang w:bidi="th-TH"/>
              </w:rPr>
            </w:pPr>
            <w:r w:rsidRPr="00AB3329">
              <w:rPr>
                <w:rFonts w:ascii="Arial" w:hAnsi="Arial"/>
                <w:b/>
                <w:bCs/>
                <w:sz w:val="24"/>
                <w:szCs w:val="24"/>
                <w:lang w:bidi="th-TH"/>
              </w:rPr>
              <w:t>Width</w:t>
            </w:r>
          </w:p>
        </w:tc>
        <w:tc>
          <w:tcPr>
            <w:tcW w:w="2880" w:type="dxa"/>
            <w:shd w:val="clear" w:color="auto" w:fill="D9D9D9" w:themeFill="background1" w:themeFillShade="D9"/>
          </w:tcPr>
          <w:p w:rsidR="00815B0F" w:rsidRPr="00AB3329" w:rsidRDefault="00815B0F" w:rsidP="003D3F15">
            <w:pPr>
              <w:jc w:val="both"/>
              <w:rPr>
                <w:rFonts w:ascii="Arial" w:hAnsi="Arial"/>
                <w:b/>
                <w:bCs/>
                <w:sz w:val="24"/>
                <w:szCs w:val="24"/>
                <w:lang w:bidi="th-TH"/>
              </w:rPr>
            </w:pPr>
            <w:r w:rsidRPr="00AB3329">
              <w:rPr>
                <w:rFonts w:ascii="Arial" w:hAnsi="Arial"/>
                <w:b/>
                <w:bCs/>
                <w:sz w:val="24"/>
                <w:szCs w:val="24"/>
                <w:lang w:bidi="th-TH"/>
              </w:rPr>
              <w:t>Strength (PCN)</w:t>
            </w:r>
          </w:p>
        </w:tc>
      </w:tr>
      <w:tr w:rsidR="00815B0F" w:rsidTr="00815B0F">
        <w:tc>
          <w:tcPr>
            <w:tcW w:w="1390" w:type="dxa"/>
          </w:tcPr>
          <w:p w:rsidR="00815B0F" w:rsidRDefault="00815B0F" w:rsidP="003D3F15">
            <w:pPr>
              <w:jc w:val="both"/>
              <w:rPr>
                <w:rFonts w:ascii="Arial" w:hAnsi="Arial"/>
                <w:sz w:val="24"/>
                <w:szCs w:val="24"/>
                <w:lang w:bidi="th-TH"/>
              </w:rPr>
            </w:pPr>
            <w:r>
              <w:rPr>
                <w:rFonts w:ascii="Arial" w:hAnsi="Arial"/>
                <w:sz w:val="24"/>
                <w:szCs w:val="24"/>
                <w:lang w:bidi="th-TH"/>
              </w:rPr>
              <w:t>Strip</w:t>
            </w:r>
          </w:p>
        </w:tc>
        <w:tc>
          <w:tcPr>
            <w:tcW w:w="1868" w:type="dxa"/>
          </w:tcPr>
          <w:p w:rsidR="00815B0F" w:rsidRDefault="00815B0F" w:rsidP="003D3F15">
            <w:pPr>
              <w:jc w:val="both"/>
              <w:rPr>
                <w:rFonts w:ascii="Arial" w:hAnsi="Arial"/>
                <w:sz w:val="24"/>
                <w:szCs w:val="24"/>
                <w:lang w:bidi="th-TH"/>
              </w:rPr>
            </w:pPr>
          </w:p>
        </w:tc>
        <w:tc>
          <w:tcPr>
            <w:tcW w:w="1530" w:type="dxa"/>
          </w:tcPr>
          <w:p w:rsidR="00815B0F" w:rsidRDefault="00815B0F" w:rsidP="003D3F15">
            <w:pPr>
              <w:jc w:val="both"/>
              <w:rPr>
                <w:rFonts w:ascii="Arial" w:hAnsi="Arial"/>
                <w:sz w:val="24"/>
                <w:szCs w:val="24"/>
                <w:lang w:bidi="th-TH"/>
              </w:rPr>
            </w:pPr>
          </w:p>
        </w:tc>
        <w:tc>
          <w:tcPr>
            <w:tcW w:w="1530" w:type="dxa"/>
          </w:tcPr>
          <w:p w:rsidR="00815B0F" w:rsidRDefault="00815B0F" w:rsidP="003D3F15">
            <w:pPr>
              <w:jc w:val="both"/>
              <w:rPr>
                <w:rFonts w:ascii="Arial" w:hAnsi="Arial"/>
                <w:sz w:val="24"/>
                <w:szCs w:val="24"/>
                <w:lang w:bidi="th-TH"/>
              </w:rPr>
            </w:pPr>
          </w:p>
        </w:tc>
        <w:tc>
          <w:tcPr>
            <w:tcW w:w="2880" w:type="dxa"/>
          </w:tcPr>
          <w:p w:rsidR="00815B0F" w:rsidRDefault="00815B0F" w:rsidP="003D3F15">
            <w:pPr>
              <w:jc w:val="both"/>
              <w:rPr>
                <w:rFonts w:ascii="Arial" w:hAnsi="Arial"/>
                <w:sz w:val="24"/>
                <w:szCs w:val="24"/>
                <w:lang w:bidi="th-TH"/>
              </w:rPr>
            </w:pPr>
          </w:p>
        </w:tc>
      </w:tr>
      <w:tr w:rsidR="00815B0F" w:rsidTr="00815B0F">
        <w:tc>
          <w:tcPr>
            <w:tcW w:w="1390" w:type="dxa"/>
          </w:tcPr>
          <w:p w:rsidR="00815B0F" w:rsidRDefault="00815B0F" w:rsidP="003D3F15">
            <w:pPr>
              <w:jc w:val="both"/>
              <w:rPr>
                <w:rFonts w:ascii="Arial" w:hAnsi="Arial"/>
                <w:sz w:val="24"/>
                <w:szCs w:val="24"/>
                <w:lang w:bidi="th-TH"/>
              </w:rPr>
            </w:pPr>
            <w:r>
              <w:rPr>
                <w:rFonts w:ascii="Arial" w:hAnsi="Arial"/>
                <w:sz w:val="24"/>
                <w:szCs w:val="24"/>
                <w:lang w:bidi="th-TH"/>
              </w:rPr>
              <w:t>RESA</w:t>
            </w:r>
          </w:p>
        </w:tc>
        <w:tc>
          <w:tcPr>
            <w:tcW w:w="1868" w:type="dxa"/>
          </w:tcPr>
          <w:p w:rsidR="00815B0F" w:rsidRDefault="00815B0F" w:rsidP="003D3F15">
            <w:pPr>
              <w:jc w:val="both"/>
              <w:rPr>
                <w:rFonts w:ascii="Arial" w:hAnsi="Arial"/>
                <w:sz w:val="24"/>
                <w:szCs w:val="24"/>
                <w:lang w:bidi="th-TH"/>
              </w:rPr>
            </w:pPr>
          </w:p>
        </w:tc>
        <w:tc>
          <w:tcPr>
            <w:tcW w:w="1530" w:type="dxa"/>
          </w:tcPr>
          <w:p w:rsidR="00815B0F" w:rsidRDefault="00815B0F" w:rsidP="003D3F15">
            <w:pPr>
              <w:jc w:val="both"/>
              <w:rPr>
                <w:rFonts w:ascii="Arial" w:hAnsi="Arial"/>
                <w:sz w:val="24"/>
                <w:szCs w:val="24"/>
                <w:lang w:bidi="th-TH"/>
              </w:rPr>
            </w:pPr>
          </w:p>
        </w:tc>
        <w:tc>
          <w:tcPr>
            <w:tcW w:w="1530" w:type="dxa"/>
          </w:tcPr>
          <w:p w:rsidR="00815B0F" w:rsidRDefault="00815B0F" w:rsidP="003D3F15">
            <w:pPr>
              <w:jc w:val="both"/>
              <w:rPr>
                <w:rFonts w:ascii="Arial" w:hAnsi="Arial"/>
                <w:sz w:val="24"/>
                <w:szCs w:val="24"/>
                <w:lang w:bidi="th-TH"/>
              </w:rPr>
            </w:pPr>
          </w:p>
        </w:tc>
        <w:tc>
          <w:tcPr>
            <w:tcW w:w="2880" w:type="dxa"/>
          </w:tcPr>
          <w:p w:rsidR="00815B0F" w:rsidRDefault="00815B0F" w:rsidP="003D3F15">
            <w:pPr>
              <w:jc w:val="both"/>
              <w:rPr>
                <w:rFonts w:ascii="Arial" w:hAnsi="Arial"/>
                <w:sz w:val="24"/>
                <w:szCs w:val="24"/>
                <w:lang w:bidi="th-TH"/>
              </w:rPr>
            </w:pPr>
          </w:p>
        </w:tc>
      </w:tr>
      <w:tr w:rsidR="00815B0F" w:rsidTr="00815B0F">
        <w:tc>
          <w:tcPr>
            <w:tcW w:w="1390" w:type="dxa"/>
          </w:tcPr>
          <w:p w:rsidR="00815B0F" w:rsidRDefault="00815B0F" w:rsidP="003D3F15">
            <w:pPr>
              <w:jc w:val="both"/>
              <w:rPr>
                <w:rFonts w:ascii="Arial" w:hAnsi="Arial"/>
                <w:sz w:val="24"/>
                <w:szCs w:val="24"/>
                <w:lang w:bidi="th-TH"/>
              </w:rPr>
            </w:pPr>
            <w:proofErr w:type="spellStart"/>
            <w:r>
              <w:rPr>
                <w:rFonts w:ascii="Arial" w:hAnsi="Arial"/>
                <w:sz w:val="24"/>
                <w:szCs w:val="24"/>
                <w:lang w:bidi="th-TH"/>
              </w:rPr>
              <w:t>Stopway</w:t>
            </w:r>
            <w:proofErr w:type="spellEnd"/>
          </w:p>
        </w:tc>
        <w:tc>
          <w:tcPr>
            <w:tcW w:w="1868" w:type="dxa"/>
          </w:tcPr>
          <w:p w:rsidR="00815B0F" w:rsidRDefault="00815B0F" w:rsidP="003D3F15">
            <w:pPr>
              <w:jc w:val="both"/>
              <w:rPr>
                <w:rFonts w:ascii="Arial" w:hAnsi="Arial"/>
                <w:sz w:val="24"/>
                <w:szCs w:val="24"/>
                <w:lang w:bidi="th-TH"/>
              </w:rPr>
            </w:pPr>
          </w:p>
        </w:tc>
        <w:tc>
          <w:tcPr>
            <w:tcW w:w="1530" w:type="dxa"/>
          </w:tcPr>
          <w:p w:rsidR="00815B0F" w:rsidRDefault="00815B0F" w:rsidP="003D3F15">
            <w:pPr>
              <w:jc w:val="both"/>
              <w:rPr>
                <w:rFonts w:ascii="Arial" w:hAnsi="Arial"/>
                <w:sz w:val="24"/>
                <w:szCs w:val="24"/>
                <w:lang w:bidi="th-TH"/>
              </w:rPr>
            </w:pPr>
          </w:p>
        </w:tc>
        <w:tc>
          <w:tcPr>
            <w:tcW w:w="1530" w:type="dxa"/>
          </w:tcPr>
          <w:p w:rsidR="00815B0F" w:rsidRDefault="00815B0F" w:rsidP="003D3F15">
            <w:pPr>
              <w:jc w:val="both"/>
              <w:rPr>
                <w:rFonts w:ascii="Arial" w:hAnsi="Arial"/>
                <w:sz w:val="24"/>
                <w:szCs w:val="24"/>
                <w:lang w:bidi="th-TH"/>
              </w:rPr>
            </w:pPr>
          </w:p>
        </w:tc>
        <w:tc>
          <w:tcPr>
            <w:tcW w:w="2880" w:type="dxa"/>
          </w:tcPr>
          <w:p w:rsidR="00815B0F" w:rsidRDefault="00815B0F" w:rsidP="003D3F15">
            <w:pPr>
              <w:jc w:val="both"/>
              <w:rPr>
                <w:rFonts w:ascii="Arial" w:hAnsi="Arial"/>
                <w:sz w:val="24"/>
                <w:szCs w:val="24"/>
                <w:lang w:bidi="th-TH"/>
              </w:rPr>
            </w:pPr>
          </w:p>
        </w:tc>
      </w:tr>
    </w:tbl>
    <w:p w:rsidR="00C15CF8" w:rsidRDefault="00C15CF8" w:rsidP="003D3F15">
      <w:pPr>
        <w:jc w:val="both"/>
        <w:rPr>
          <w:rFonts w:ascii="Arial" w:hAnsi="Arial"/>
          <w:sz w:val="24"/>
          <w:szCs w:val="24"/>
          <w:lang w:bidi="th-TH"/>
        </w:rPr>
      </w:pPr>
    </w:p>
    <w:p w:rsidR="001E4C7F" w:rsidRDefault="001E4C7F" w:rsidP="003D3F15">
      <w:pPr>
        <w:jc w:val="both"/>
        <w:rPr>
          <w:rFonts w:ascii="Arial" w:hAnsi="Arial"/>
          <w:sz w:val="24"/>
          <w:szCs w:val="24"/>
          <w:lang w:bidi="th-TH"/>
        </w:rPr>
      </w:pPr>
    </w:p>
    <w:tbl>
      <w:tblPr>
        <w:tblStyle w:val="TableGrid"/>
        <w:tblpPr w:leftFromText="187" w:rightFromText="187" w:vertAnchor="text" w:horzAnchor="margin" w:tblpY="-43"/>
        <w:tblOverlap w:val="never"/>
        <w:tblW w:w="0" w:type="auto"/>
        <w:tblLook w:val="04A0" w:firstRow="1" w:lastRow="0" w:firstColumn="1" w:lastColumn="0" w:noHBand="0" w:noVBand="1"/>
      </w:tblPr>
      <w:tblGrid>
        <w:gridCol w:w="1885"/>
        <w:gridCol w:w="2340"/>
        <w:gridCol w:w="2430"/>
        <w:gridCol w:w="2520"/>
      </w:tblGrid>
      <w:tr w:rsidR="001E4C7F" w:rsidTr="001443CA">
        <w:tc>
          <w:tcPr>
            <w:tcW w:w="9175" w:type="dxa"/>
            <w:gridSpan w:val="4"/>
            <w:shd w:val="clear" w:color="auto" w:fill="D9D9D9" w:themeFill="background1" w:themeFillShade="D9"/>
          </w:tcPr>
          <w:p w:rsidR="001E4C7F" w:rsidRPr="00AB3329" w:rsidRDefault="001E4C7F" w:rsidP="001E4C7F">
            <w:pPr>
              <w:jc w:val="both"/>
              <w:rPr>
                <w:rFonts w:ascii="Arial" w:hAnsi="Arial"/>
                <w:b/>
                <w:bCs/>
                <w:sz w:val="24"/>
                <w:szCs w:val="24"/>
                <w:lang w:bidi="th-TH"/>
              </w:rPr>
            </w:pPr>
            <w:r>
              <w:rPr>
                <w:rFonts w:ascii="Arial" w:hAnsi="Arial"/>
                <w:b/>
                <w:bCs/>
                <w:sz w:val="24"/>
                <w:szCs w:val="24"/>
                <w:lang w:bidi="th-TH"/>
              </w:rPr>
              <w:t>Taxiway</w:t>
            </w:r>
          </w:p>
        </w:tc>
      </w:tr>
      <w:tr w:rsidR="001E4C7F" w:rsidTr="001443CA">
        <w:tc>
          <w:tcPr>
            <w:tcW w:w="1885" w:type="dxa"/>
            <w:shd w:val="clear" w:color="auto" w:fill="D9D9D9" w:themeFill="background1" w:themeFillShade="D9"/>
          </w:tcPr>
          <w:p w:rsidR="001E4C7F" w:rsidRPr="00AB3329" w:rsidRDefault="001E4C7F" w:rsidP="001E4C7F">
            <w:pPr>
              <w:jc w:val="both"/>
              <w:rPr>
                <w:rFonts w:ascii="Arial" w:hAnsi="Arial"/>
                <w:b/>
                <w:bCs/>
                <w:sz w:val="24"/>
                <w:szCs w:val="24"/>
                <w:lang w:bidi="th-TH"/>
              </w:rPr>
            </w:pPr>
            <w:r w:rsidRPr="00AB3329">
              <w:rPr>
                <w:rFonts w:ascii="Arial" w:hAnsi="Arial"/>
                <w:b/>
                <w:bCs/>
                <w:sz w:val="24"/>
                <w:szCs w:val="24"/>
                <w:lang w:bidi="th-TH"/>
              </w:rPr>
              <w:t>Designation</w:t>
            </w:r>
          </w:p>
        </w:tc>
        <w:tc>
          <w:tcPr>
            <w:tcW w:w="2340" w:type="dxa"/>
            <w:shd w:val="clear" w:color="auto" w:fill="D9D9D9" w:themeFill="background1" w:themeFillShade="D9"/>
          </w:tcPr>
          <w:p w:rsidR="001E4C7F" w:rsidRPr="00AB3329" w:rsidRDefault="001E4C7F" w:rsidP="001E4C7F">
            <w:pPr>
              <w:jc w:val="both"/>
              <w:rPr>
                <w:rFonts w:ascii="Arial" w:hAnsi="Arial"/>
                <w:b/>
                <w:bCs/>
                <w:sz w:val="24"/>
                <w:szCs w:val="24"/>
                <w:lang w:bidi="th-TH"/>
              </w:rPr>
            </w:pPr>
            <w:r>
              <w:rPr>
                <w:rFonts w:ascii="Arial" w:hAnsi="Arial"/>
                <w:b/>
                <w:bCs/>
                <w:sz w:val="24"/>
                <w:szCs w:val="24"/>
                <w:lang w:bidi="th-TH"/>
              </w:rPr>
              <w:t>Dimension</w:t>
            </w:r>
          </w:p>
        </w:tc>
        <w:tc>
          <w:tcPr>
            <w:tcW w:w="2430" w:type="dxa"/>
            <w:shd w:val="clear" w:color="auto" w:fill="D9D9D9" w:themeFill="background1" w:themeFillShade="D9"/>
          </w:tcPr>
          <w:p w:rsidR="001E4C7F" w:rsidRPr="00AB3329" w:rsidRDefault="001E4C7F" w:rsidP="001E4C7F">
            <w:pPr>
              <w:jc w:val="both"/>
              <w:rPr>
                <w:rFonts w:ascii="Arial" w:hAnsi="Arial"/>
                <w:b/>
                <w:bCs/>
                <w:sz w:val="24"/>
                <w:szCs w:val="24"/>
                <w:lang w:bidi="th-TH"/>
              </w:rPr>
            </w:pPr>
            <w:r>
              <w:rPr>
                <w:rFonts w:ascii="Arial" w:hAnsi="Arial"/>
                <w:b/>
                <w:bCs/>
                <w:sz w:val="24"/>
                <w:szCs w:val="24"/>
                <w:lang w:bidi="th-TH"/>
              </w:rPr>
              <w:t>Surface Type</w:t>
            </w:r>
          </w:p>
        </w:tc>
        <w:tc>
          <w:tcPr>
            <w:tcW w:w="2520" w:type="dxa"/>
            <w:shd w:val="clear" w:color="auto" w:fill="D9D9D9" w:themeFill="background1" w:themeFillShade="D9"/>
          </w:tcPr>
          <w:p w:rsidR="001E4C7F" w:rsidRPr="00AB3329" w:rsidRDefault="001E4C7F" w:rsidP="001E4C7F">
            <w:pPr>
              <w:jc w:val="both"/>
              <w:rPr>
                <w:rFonts w:ascii="Arial" w:hAnsi="Arial"/>
                <w:b/>
                <w:bCs/>
                <w:sz w:val="24"/>
                <w:szCs w:val="24"/>
                <w:lang w:bidi="th-TH"/>
              </w:rPr>
            </w:pPr>
            <w:r w:rsidRPr="00AB3329">
              <w:rPr>
                <w:rFonts w:ascii="Arial" w:hAnsi="Arial"/>
                <w:b/>
                <w:bCs/>
                <w:sz w:val="24"/>
                <w:szCs w:val="24"/>
                <w:lang w:bidi="th-TH"/>
              </w:rPr>
              <w:t>Strength (PCN)</w:t>
            </w:r>
          </w:p>
        </w:tc>
      </w:tr>
      <w:tr w:rsidR="001E4C7F" w:rsidTr="001443CA">
        <w:tc>
          <w:tcPr>
            <w:tcW w:w="1885" w:type="dxa"/>
          </w:tcPr>
          <w:p w:rsidR="001E4C7F" w:rsidRDefault="001E4C7F" w:rsidP="001E4C7F">
            <w:pPr>
              <w:jc w:val="both"/>
              <w:rPr>
                <w:rFonts w:ascii="Arial" w:hAnsi="Arial"/>
                <w:sz w:val="24"/>
                <w:szCs w:val="24"/>
                <w:lang w:bidi="th-TH"/>
              </w:rPr>
            </w:pPr>
          </w:p>
        </w:tc>
        <w:tc>
          <w:tcPr>
            <w:tcW w:w="2340" w:type="dxa"/>
          </w:tcPr>
          <w:p w:rsidR="001E4C7F" w:rsidRDefault="001E4C7F" w:rsidP="001E4C7F">
            <w:pPr>
              <w:jc w:val="both"/>
              <w:rPr>
                <w:rFonts w:ascii="Arial" w:hAnsi="Arial"/>
                <w:sz w:val="24"/>
                <w:szCs w:val="24"/>
                <w:lang w:bidi="th-TH"/>
              </w:rPr>
            </w:pPr>
          </w:p>
        </w:tc>
        <w:tc>
          <w:tcPr>
            <w:tcW w:w="2430" w:type="dxa"/>
          </w:tcPr>
          <w:p w:rsidR="001E4C7F" w:rsidRDefault="001E4C7F" w:rsidP="001E4C7F">
            <w:pPr>
              <w:jc w:val="both"/>
              <w:rPr>
                <w:rFonts w:ascii="Arial" w:hAnsi="Arial"/>
                <w:sz w:val="24"/>
                <w:szCs w:val="24"/>
                <w:lang w:bidi="th-TH"/>
              </w:rPr>
            </w:pPr>
          </w:p>
        </w:tc>
        <w:tc>
          <w:tcPr>
            <w:tcW w:w="2520" w:type="dxa"/>
          </w:tcPr>
          <w:p w:rsidR="001E4C7F" w:rsidRDefault="001E4C7F" w:rsidP="001E4C7F">
            <w:pPr>
              <w:jc w:val="both"/>
              <w:rPr>
                <w:rFonts w:ascii="Arial" w:hAnsi="Arial"/>
                <w:sz w:val="24"/>
                <w:szCs w:val="24"/>
                <w:lang w:bidi="th-TH"/>
              </w:rPr>
            </w:pPr>
          </w:p>
        </w:tc>
      </w:tr>
      <w:tr w:rsidR="001E4C7F" w:rsidTr="001443CA">
        <w:tc>
          <w:tcPr>
            <w:tcW w:w="1885" w:type="dxa"/>
          </w:tcPr>
          <w:p w:rsidR="001E4C7F" w:rsidRDefault="001E4C7F" w:rsidP="001E4C7F">
            <w:pPr>
              <w:jc w:val="both"/>
              <w:rPr>
                <w:rFonts w:ascii="Arial" w:hAnsi="Arial"/>
                <w:sz w:val="24"/>
                <w:szCs w:val="24"/>
                <w:lang w:bidi="th-TH"/>
              </w:rPr>
            </w:pPr>
          </w:p>
        </w:tc>
        <w:tc>
          <w:tcPr>
            <w:tcW w:w="2340" w:type="dxa"/>
          </w:tcPr>
          <w:p w:rsidR="001E4C7F" w:rsidRDefault="001E4C7F" w:rsidP="001E4C7F">
            <w:pPr>
              <w:jc w:val="both"/>
              <w:rPr>
                <w:rFonts w:ascii="Arial" w:hAnsi="Arial"/>
                <w:sz w:val="24"/>
                <w:szCs w:val="24"/>
                <w:lang w:bidi="th-TH"/>
              </w:rPr>
            </w:pPr>
          </w:p>
        </w:tc>
        <w:tc>
          <w:tcPr>
            <w:tcW w:w="2430" w:type="dxa"/>
          </w:tcPr>
          <w:p w:rsidR="001E4C7F" w:rsidRDefault="001E4C7F" w:rsidP="001E4C7F">
            <w:pPr>
              <w:jc w:val="both"/>
              <w:rPr>
                <w:rFonts w:ascii="Arial" w:hAnsi="Arial"/>
                <w:sz w:val="24"/>
                <w:szCs w:val="24"/>
                <w:lang w:bidi="th-TH"/>
              </w:rPr>
            </w:pPr>
          </w:p>
        </w:tc>
        <w:tc>
          <w:tcPr>
            <w:tcW w:w="2520" w:type="dxa"/>
          </w:tcPr>
          <w:p w:rsidR="001E4C7F" w:rsidRDefault="001E4C7F" w:rsidP="001E4C7F">
            <w:pPr>
              <w:jc w:val="both"/>
              <w:rPr>
                <w:rFonts w:ascii="Arial" w:hAnsi="Arial"/>
                <w:sz w:val="24"/>
                <w:szCs w:val="24"/>
                <w:lang w:bidi="th-TH"/>
              </w:rPr>
            </w:pPr>
          </w:p>
        </w:tc>
      </w:tr>
      <w:tr w:rsidR="001E4C7F" w:rsidTr="001443CA">
        <w:tc>
          <w:tcPr>
            <w:tcW w:w="1885" w:type="dxa"/>
          </w:tcPr>
          <w:p w:rsidR="001E4C7F" w:rsidRDefault="001E4C7F" w:rsidP="001E4C7F">
            <w:pPr>
              <w:jc w:val="both"/>
              <w:rPr>
                <w:rFonts w:ascii="Arial" w:hAnsi="Arial"/>
                <w:sz w:val="24"/>
                <w:szCs w:val="24"/>
                <w:lang w:bidi="th-TH"/>
              </w:rPr>
            </w:pPr>
          </w:p>
        </w:tc>
        <w:tc>
          <w:tcPr>
            <w:tcW w:w="2340" w:type="dxa"/>
          </w:tcPr>
          <w:p w:rsidR="001E4C7F" w:rsidRDefault="001E4C7F" w:rsidP="001E4C7F">
            <w:pPr>
              <w:jc w:val="both"/>
              <w:rPr>
                <w:rFonts w:ascii="Arial" w:hAnsi="Arial"/>
                <w:sz w:val="24"/>
                <w:szCs w:val="24"/>
                <w:lang w:bidi="th-TH"/>
              </w:rPr>
            </w:pPr>
          </w:p>
        </w:tc>
        <w:tc>
          <w:tcPr>
            <w:tcW w:w="2430" w:type="dxa"/>
          </w:tcPr>
          <w:p w:rsidR="001E4C7F" w:rsidRDefault="001E4C7F" w:rsidP="001E4C7F">
            <w:pPr>
              <w:jc w:val="both"/>
              <w:rPr>
                <w:rFonts w:ascii="Arial" w:hAnsi="Arial"/>
                <w:sz w:val="24"/>
                <w:szCs w:val="24"/>
                <w:lang w:bidi="th-TH"/>
              </w:rPr>
            </w:pPr>
          </w:p>
        </w:tc>
        <w:tc>
          <w:tcPr>
            <w:tcW w:w="2520" w:type="dxa"/>
          </w:tcPr>
          <w:p w:rsidR="001E4C7F" w:rsidRDefault="001E4C7F" w:rsidP="001E4C7F">
            <w:pPr>
              <w:jc w:val="both"/>
              <w:rPr>
                <w:rFonts w:ascii="Arial" w:hAnsi="Arial"/>
                <w:sz w:val="24"/>
                <w:szCs w:val="24"/>
                <w:lang w:bidi="th-TH"/>
              </w:rPr>
            </w:pPr>
          </w:p>
        </w:tc>
      </w:tr>
    </w:tbl>
    <w:p w:rsidR="001E4C7F" w:rsidRDefault="001E4C7F" w:rsidP="003D3F15">
      <w:pPr>
        <w:jc w:val="both"/>
        <w:rPr>
          <w:rFonts w:ascii="Arial" w:hAnsi="Arial"/>
          <w:sz w:val="24"/>
          <w:szCs w:val="24"/>
          <w:lang w:bidi="th-TH"/>
        </w:rPr>
      </w:pPr>
    </w:p>
    <w:tbl>
      <w:tblPr>
        <w:tblStyle w:val="TableGrid"/>
        <w:tblW w:w="0" w:type="auto"/>
        <w:tblInd w:w="-5" w:type="dxa"/>
        <w:tblLook w:val="04A0" w:firstRow="1" w:lastRow="0" w:firstColumn="1" w:lastColumn="0" w:noHBand="0" w:noVBand="1"/>
      </w:tblPr>
      <w:tblGrid>
        <w:gridCol w:w="1350"/>
        <w:gridCol w:w="1260"/>
        <w:gridCol w:w="1440"/>
        <w:gridCol w:w="1440"/>
        <w:gridCol w:w="1710"/>
        <w:gridCol w:w="1980"/>
      </w:tblGrid>
      <w:tr w:rsidR="007E1F6C" w:rsidTr="001443CA">
        <w:tc>
          <w:tcPr>
            <w:tcW w:w="9180" w:type="dxa"/>
            <w:gridSpan w:val="6"/>
            <w:shd w:val="clear" w:color="auto" w:fill="D9D9D9" w:themeFill="background1" w:themeFillShade="D9"/>
          </w:tcPr>
          <w:p w:rsidR="007E1F6C" w:rsidRPr="00AB3329" w:rsidRDefault="007E1F6C" w:rsidP="003D3F15">
            <w:pPr>
              <w:jc w:val="both"/>
              <w:rPr>
                <w:rFonts w:ascii="Arial" w:hAnsi="Arial"/>
                <w:b/>
                <w:bCs/>
                <w:sz w:val="24"/>
                <w:szCs w:val="24"/>
                <w:lang w:bidi="th-TH"/>
              </w:rPr>
            </w:pPr>
            <w:r>
              <w:rPr>
                <w:rFonts w:ascii="Arial" w:hAnsi="Arial"/>
                <w:b/>
                <w:bCs/>
                <w:sz w:val="24"/>
                <w:szCs w:val="24"/>
                <w:lang w:bidi="th-TH"/>
              </w:rPr>
              <w:t>Apron</w:t>
            </w:r>
          </w:p>
        </w:tc>
      </w:tr>
      <w:tr w:rsidR="001443CA" w:rsidTr="001443CA">
        <w:tc>
          <w:tcPr>
            <w:tcW w:w="1350" w:type="dxa"/>
            <w:vMerge w:val="restart"/>
            <w:shd w:val="clear" w:color="auto" w:fill="D9D9D9" w:themeFill="background1" w:themeFillShade="D9"/>
          </w:tcPr>
          <w:p w:rsidR="007E1F6C" w:rsidRPr="00AB3329" w:rsidRDefault="007E1F6C" w:rsidP="003D3F15">
            <w:pPr>
              <w:jc w:val="both"/>
              <w:rPr>
                <w:rFonts w:ascii="Arial" w:hAnsi="Arial"/>
                <w:b/>
                <w:bCs/>
                <w:sz w:val="24"/>
                <w:szCs w:val="24"/>
                <w:lang w:bidi="th-TH"/>
              </w:rPr>
            </w:pPr>
            <w:r>
              <w:rPr>
                <w:rFonts w:ascii="Arial" w:hAnsi="Arial"/>
                <w:b/>
                <w:bCs/>
                <w:sz w:val="24"/>
                <w:szCs w:val="24"/>
                <w:lang w:bidi="th-TH"/>
              </w:rPr>
              <w:t>Names</w:t>
            </w:r>
          </w:p>
        </w:tc>
        <w:tc>
          <w:tcPr>
            <w:tcW w:w="1260" w:type="dxa"/>
            <w:vMerge w:val="restart"/>
            <w:shd w:val="clear" w:color="auto" w:fill="D9D9D9" w:themeFill="background1" w:themeFillShade="D9"/>
          </w:tcPr>
          <w:p w:rsidR="007E1F6C" w:rsidRDefault="007E1F6C" w:rsidP="003D3F15">
            <w:pPr>
              <w:jc w:val="both"/>
              <w:rPr>
                <w:rFonts w:ascii="Arial" w:hAnsi="Arial"/>
                <w:b/>
                <w:bCs/>
                <w:sz w:val="24"/>
                <w:szCs w:val="24"/>
                <w:lang w:bidi="th-TH"/>
              </w:rPr>
            </w:pPr>
            <w:r>
              <w:rPr>
                <w:rFonts w:ascii="Arial" w:hAnsi="Arial"/>
                <w:b/>
                <w:bCs/>
                <w:sz w:val="24"/>
                <w:szCs w:val="24"/>
                <w:lang w:bidi="th-TH"/>
              </w:rPr>
              <w:t>Width</w:t>
            </w:r>
          </w:p>
        </w:tc>
        <w:tc>
          <w:tcPr>
            <w:tcW w:w="1440" w:type="dxa"/>
            <w:vMerge w:val="restart"/>
            <w:shd w:val="clear" w:color="auto" w:fill="D9D9D9" w:themeFill="background1" w:themeFillShade="D9"/>
          </w:tcPr>
          <w:p w:rsidR="007E1F6C" w:rsidRDefault="007E1F6C" w:rsidP="003D3F15">
            <w:pPr>
              <w:jc w:val="both"/>
              <w:rPr>
                <w:rFonts w:ascii="Arial" w:hAnsi="Arial"/>
                <w:b/>
                <w:bCs/>
                <w:sz w:val="24"/>
                <w:szCs w:val="24"/>
                <w:lang w:bidi="th-TH"/>
              </w:rPr>
            </w:pPr>
            <w:r>
              <w:rPr>
                <w:rFonts w:ascii="Arial" w:hAnsi="Arial"/>
                <w:b/>
                <w:bCs/>
                <w:sz w:val="24"/>
                <w:szCs w:val="24"/>
                <w:lang w:bidi="th-TH"/>
              </w:rPr>
              <w:t>Length</w:t>
            </w:r>
          </w:p>
        </w:tc>
        <w:tc>
          <w:tcPr>
            <w:tcW w:w="1440" w:type="dxa"/>
            <w:vMerge w:val="restart"/>
            <w:shd w:val="clear" w:color="auto" w:fill="D9D9D9" w:themeFill="background1" w:themeFillShade="D9"/>
          </w:tcPr>
          <w:p w:rsidR="007E1F6C" w:rsidRPr="00AB3329" w:rsidRDefault="007E1F6C" w:rsidP="003D3F15">
            <w:pPr>
              <w:jc w:val="both"/>
              <w:rPr>
                <w:rFonts w:ascii="Arial" w:hAnsi="Arial"/>
                <w:b/>
                <w:bCs/>
                <w:sz w:val="24"/>
                <w:szCs w:val="24"/>
                <w:lang w:bidi="th-TH"/>
              </w:rPr>
            </w:pPr>
            <w:r>
              <w:rPr>
                <w:rFonts w:ascii="Arial" w:hAnsi="Arial"/>
                <w:b/>
                <w:bCs/>
                <w:sz w:val="24"/>
                <w:szCs w:val="24"/>
                <w:lang w:bidi="th-TH"/>
              </w:rPr>
              <w:t>Surface Type</w:t>
            </w:r>
          </w:p>
        </w:tc>
        <w:tc>
          <w:tcPr>
            <w:tcW w:w="3690" w:type="dxa"/>
            <w:gridSpan w:val="2"/>
            <w:shd w:val="clear" w:color="auto" w:fill="D9D9D9" w:themeFill="background1" w:themeFillShade="D9"/>
          </w:tcPr>
          <w:p w:rsidR="007E1F6C" w:rsidRPr="00AB3329" w:rsidRDefault="007E1F6C" w:rsidP="003D3F15">
            <w:pPr>
              <w:jc w:val="both"/>
              <w:rPr>
                <w:rFonts w:ascii="Arial" w:hAnsi="Arial"/>
                <w:b/>
                <w:bCs/>
                <w:sz w:val="24"/>
                <w:szCs w:val="24"/>
                <w:lang w:bidi="th-TH"/>
              </w:rPr>
            </w:pPr>
            <w:r>
              <w:rPr>
                <w:rFonts w:ascii="Arial" w:hAnsi="Arial"/>
                <w:b/>
                <w:bCs/>
                <w:sz w:val="24"/>
                <w:szCs w:val="24"/>
                <w:lang w:bidi="th-TH"/>
              </w:rPr>
              <w:t>No. of Aircraft Stands</w:t>
            </w:r>
          </w:p>
        </w:tc>
      </w:tr>
      <w:tr w:rsidR="001443CA" w:rsidTr="001443CA">
        <w:tc>
          <w:tcPr>
            <w:tcW w:w="1350" w:type="dxa"/>
            <w:vMerge/>
            <w:shd w:val="clear" w:color="auto" w:fill="D9D9D9" w:themeFill="background1" w:themeFillShade="D9"/>
          </w:tcPr>
          <w:p w:rsidR="007E1F6C" w:rsidRDefault="007E1F6C" w:rsidP="003D3F15">
            <w:pPr>
              <w:jc w:val="both"/>
              <w:rPr>
                <w:rFonts w:ascii="Arial" w:hAnsi="Arial"/>
                <w:b/>
                <w:bCs/>
                <w:sz w:val="24"/>
                <w:szCs w:val="24"/>
                <w:lang w:bidi="th-TH"/>
              </w:rPr>
            </w:pPr>
          </w:p>
        </w:tc>
        <w:tc>
          <w:tcPr>
            <w:tcW w:w="1260" w:type="dxa"/>
            <w:vMerge/>
            <w:shd w:val="clear" w:color="auto" w:fill="D9D9D9" w:themeFill="background1" w:themeFillShade="D9"/>
          </w:tcPr>
          <w:p w:rsidR="007E1F6C" w:rsidRDefault="007E1F6C" w:rsidP="003D3F15">
            <w:pPr>
              <w:jc w:val="both"/>
              <w:rPr>
                <w:rFonts w:ascii="Arial" w:hAnsi="Arial"/>
                <w:b/>
                <w:bCs/>
                <w:sz w:val="24"/>
                <w:szCs w:val="24"/>
                <w:lang w:bidi="th-TH"/>
              </w:rPr>
            </w:pPr>
          </w:p>
        </w:tc>
        <w:tc>
          <w:tcPr>
            <w:tcW w:w="1440" w:type="dxa"/>
            <w:vMerge/>
            <w:shd w:val="clear" w:color="auto" w:fill="D9D9D9" w:themeFill="background1" w:themeFillShade="D9"/>
          </w:tcPr>
          <w:p w:rsidR="007E1F6C" w:rsidRDefault="007E1F6C" w:rsidP="003D3F15">
            <w:pPr>
              <w:jc w:val="both"/>
              <w:rPr>
                <w:rFonts w:ascii="Arial" w:hAnsi="Arial"/>
                <w:b/>
                <w:bCs/>
                <w:sz w:val="24"/>
                <w:szCs w:val="24"/>
                <w:lang w:bidi="th-TH"/>
              </w:rPr>
            </w:pPr>
          </w:p>
        </w:tc>
        <w:tc>
          <w:tcPr>
            <w:tcW w:w="1440" w:type="dxa"/>
            <w:vMerge/>
            <w:shd w:val="clear" w:color="auto" w:fill="D9D9D9" w:themeFill="background1" w:themeFillShade="D9"/>
          </w:tcPr>
          <w:p w:rsidR="007E1F6C" w:rsidRDefault="007E1F6C" w:rsidP="003D3F15">
            <w:pPr>
              <w:jc w:val="both"/>
              <w:rPr>
                <w:rFonts w:ascii="Arial" w:hAnsi="Arial"/>
                <w:b/>
                <w:bCs/>
                <w:sz w:val="24"/>
                <w:szCs w:val="24"/>
                <w:lang w:bidi="th-TH"/>
              </w:rPr>
            </w:pPr>
          </w:p>
        </w:tc>
        <w:tc>
          <w:tcPr>
            <w:tcW w:w="1710" w:type="dxa"/>
            <w:shd w:val="clear" w:color="auto" w:fill="D9D9D9" w:themeFill="background1" w:themeFillShade="D9"/>
          </w:tcPr>
          <w:p w:rsidR="007E1F6C" w:rsidRPr="00AB3329" w:rsidRDefault="007E1F6C" w:rsidP="003D3F15">
            <w:pPr>
              <w:jc w:val="both"/>
              <w:rPr>
                <w:rFonts w:ascii="Arial" w:hAnsi="Arial"/>
                <w:b/>
                <w:bCs/>
                <w:sz w:val="24"/>
                <w:szCs w:val="24"/>
                <w:lang w:bidi="th-TH"/>
              </w:rPr>
            </w:pPr>
            <w:r>
              <w:rPr>
                <w:rFonts w:ascii="Arial" w:hAnsi="Arial"/>
                <w:b/>
                <w:bCs/>
                <w:sz w:val="24"/>
                <w:szCs w:val="24"/>
                <w:lang w:bidi="th-TH"/>
              </w:rPr>
              <w:t>With Aerobridge</w:t>
            </w:r>
          </w:p>
        </w:tc>
        <w:tc>
          <w:tcPr>
            <w:tcW w:w="1980" w:type="dxa"/>
            <w:shd w:val="clear" w:color="auto" w:fill="D9D9D9" w:themeFill="background1" w:themeFillShade="D9"/>
          </w:tcPr>
          <w:p w:rsidR="007E1F6C" w:rsidRPr="00AB3329" w:rsidRDefault="007E1F6C" w:rsidP="003D3F15">
            <w:pPr>
              <w:jc w:val="both"/>
              <w:rPr>
                <w:rFonts w:ascii="Arial" w:hAnsi="Arial"/>
                <w:b/>
                <w:bCs/>
                <w:sz w:val="24"/>
                <w:szCs w:val="24"/>
                <w:lang w:bidi="th-TH"/>
              </w:rPr>
            </w:pPr>
            <w:r>
              <w:rPr>
                <w:rFonts w:ascii="Arial" w:hAnsi="Arial"/>
                <w:b/>
                <w:bCs/>
                <w:sz w:val="24"/>
                <w:szCs w:val="24"/>
                <w:lang w:bidi="th-TH"/>
              </w:rPr>
              <w:t>Without Aerobridge</w:t>
            </w:r>
          </w:p>
        </w:tc>
      </w:tr>
      <w:tr w:rsidR="007E1F6C" w:rsidTr="001443CA">
        <w:tc>
          <w:tcPr>
            <w:tcW w:w="1350" w:type="dxa"/>
          </w:tcPr>
          <w:p w:rsidR="007E1F6C" w:rsidRDefault="007E1F6C" w:rsidP="003D3F15">
            <w:pPr>
              <w:jc w:val="both"/>
              <w:rPr>
                <w:rFonts w:ascii="Arial" w:hAnsi="Arial"/>
                <w:sz w:val="24"/>
                <w:szCs w:val="24"/>
                <w:lang w:bidi="th-TH"/>
              </w:rPr>
            </w:pPr>
          </w:p>
        </w:tc>
        <w:tc>
          <w:tcPr>
            <w:tcW w:w="1260" w:type="dxa"/>
          </w:tcPr>
          <w:p w:rsidR="007E1F6C" w:rsidRDefault="007E1F6C" w:rsidP="003D3F15">
            <w:pPr>
              <w:jc w:val="both"/>
              <w:rPr>
                <w:rFonts w:ascii="Arial" w:hAnsi="Arial"/>
                <w:sz w:val="24"/>
                <w:szCs w:val="24"/>
                <w:lang w:bidi="th-TH"/>
              </w:rPr>
            </w:pPr>
          </w:p>
        </w:tc>
        <w:tc>
          <w:tcPr>
            <w:tcW w:w="1440" w:type="dxa"/>
          </w:tcPr>
          <w:p w:rsidR="007E1F6C" w:rsidRDefault="007E1F6C" w:rsidP="003D3F15">
            <w:pPr>
              <w:jc w:val="both"/>
              <w:rPr>
                <w:rFonts w:ascii="Arial" w:hAnsi="Arial"/>
                <w:sz w:val="24"/>
                <w:szCs w:val="24"/>
                <w:lang w:bidi="th-TH"/>
              </w:rPr>
            </w:pPr>
          </w:p>
        </w:tc>
        <w:tc>
          <w:tcPr>
            <w:tcW w:w="1440" w:type="dxa"/>
          </w:tcPr>
          <w:p w:rsidR="007E1F6C" w:rsidRDefault="007E1F6C" w:rsidP="003D3F15">
            <w:pPr>
              <w:jc w:val="both"/>
              <w:rPr>
                <w:rFonts w:ascii="Arial" w:hAnsi="Arial"/>
                <w:sz w:val="24"/>
                <w:szCs w:val="24"/>
                <w:lang w:bidi="th-TH"/>
              </w:rPr>
            </w:pPr>
          </w:p>
        </w:tc>
        <w:tc>
          <w:tcPr>
            <w:tcW w:w="1710" w:type="dxa"/>
          </w:tcPr>
          <w:p w:rsidR="007E1F6C" w:rsidRDefault="007E1F6C" w:rsidP="003D3F15">
            <w:pPr>
              <w:jc w:val="both"/>
              <w:rPr>
                <w:rFonts w:ascii="Arial" w:hAnsi="Arial"/>
                <w:sz w:val="24"/>
                <w:szCs w:val="24"/>
                <w:lang w:bidi="th-TH"/>
              </w:rPr>
            </w:pPr>
          </w:p>
        </w:tc>
        <w:tc>
          <w:tcPr>
            <w:tcW w:w="1980" w:type="dxa"/>
          </w:tcPr>
          <w:p w:rsidR="007E1F6C" w:rsidRDefault="007E1F6C" w:rsidP="003D3F15">
            <w:pPr>
              <w:jc w:val="both"/>
              <w:rPr>
                <w:rFonts w:ascii="Arial" w:hAnsi="Arial"/>
                <w:sz w:val="24"/>
                <w:szCs w:val="24"/>
                <w:lang w:bidi="th-TH"/>
              </w:rPr>
            </w:pPr>
          </w:p>
        </w:tc>
      </w:tr>
      <w:tr w:rsidR="007E1F6C" w:rsidTr="001443CA">
        <w:trPr>
          <w:trHeight w:val="188"/>
        </w:trPr>
        <w:tc>
          <w:tcPr>
            <w:tcW w:w="1350" w:type="dxa"/>
          </w:tcPr>
          <w:p w:rsidR="007E1F6C" w:rsidRDefault="007E1F6C" w:rsidP="003D3F15">
            <w:pPr>
              <w:jc w:val="both"/>
              <w:rPr>
                <w:rFonts w:ascii="Arial" w:hAnsi="Arial"/>
                <w:sz w:val="24"/>
                <w:szCs w:val="24"/>
                <w:lang w:bidi="th-TH"/>
              </w:rPr>
            </w:pPr>
          </w:p>
        </w:tc>
        <w:tc>
          <w:tcPr>
            <w:tcW w:w="1260" w:type="dxa"/>
          </w:tcPr>
          <w:p w:rsidR="007E1F6C" w:rsidRDefault="007E1F6C" w:rsidP="003D3F15">
            <w:pPr>
              <w:jc w:val="both"/>
              <w:rPr>
                <w:rFonts w:ascii="Arial" w:hAnsi="Arial"/>
                <w:sz w:val="24"/>
                <w:szCs w:val="24"/>
                <w:lang w:bidi="th-TH"/>
              </w:rPr>
            </w:pPr>
          </w:p>
        </w:tc>
        <w:tc>
          <w:tcPr>
            <w:tcW w:w="1440" w:type="dxa"/>
          </w:tcPr>
          <w:p w:rsidR="007E1F6C" w:rsidRDefault="007E1F6C" w:rsidP="003D3F15">
            <w:pPr>
              <w:jc w:val="both"/>
              <w:rPr>
                <w:rFonts w:ascii="Arial" w:hAnsi="Arial"/>
                <w:sz w:val="24"/>
                <w:szCs w:val="24"/>
                <w:lang w:bidi="th-TH"/>
              </w:rPr>
            </w:pPr>
          </w:p>
        </w:tc>
        <w:tc>
          <w:tcPr>
            <w:tcW w:w="1440" w:type="dxa"/>
          </w:tcPr>
          <w:p w:rsidR="007E1F6C" w:rsidRDefault="007E1F6C" w:rsidP="003D3F15">
            <w:pPr>
              <w:jc w:val="both"/>
              <w:rPr>
                <w:rFonts w:ascii="Arial" w:hAnsi="Arial"/>
                <w:sz w:val="24"/>
                <w:szCs w:val="24"/>
                <w:lang w:bidi="th-TH"/>
              </w:rPr>
            </w:pPr>
          </w:p>
        </w:tc>
        <w:tc>
          <w:tcPr>
            <w:tcW w:w="1710" w:type="dxa"/>
          </w:tcPr>
          <w:p w:rsidR="007E1F6C" w:rsidRDefault="007E1F6C" w:rsidP="003D3F15">
            <w:pPr>
              <w:jc w:val="both"/>
              <w:rPr>
                <w:rFonts w:ascii="Arial" w:hAnsi="Arial"/>
                <w:sz w:val="24"/>
                <w:szCs w:val="24"/>
                <w:lang w:bidi="th-TH"/>
              </w:rPr>
            </w:pPr>
          </w:p>
        </w:tc>
        <w:tc>
          <w:tcPr>
            <w:tcW w:w="1980" w:type="dxa"/>
          </w:tcPr>
          <w:p w:rsidR="007E1F6C" w:rsidRDefault="007E1F6C" w:rsidP="003D3F15">
            <w:pPr>
              <w:jc w:val="both"/>
              <w:rPr>
                <w:rFonts w:ascii="Arial" w:hAnsi="Arial"/>
                <w:sz w:val="24"/>
                <w:szCs w:val="24"/>
                <w:lang w:bidi="th-TH"/>
              </w:rPr>
            </w:pPr>
          </w:p>
        </w:tc>
      </w:tr>
      <w:tr w:rsidR="007E1F6C" w:rsidTr="001443CA">
        <w:tc>
          <w:tcPr>
            <w:tcW w:w="1350" w:type="dxa"/>
          </w:tcPr>
          <w:p w:rsidR="007E1F6C" w:rsidRDefault="007E1F6C" w:rsidP="003D3F15">
            <w:pPr>
              <w:jc w:val="both"/>
              <w:rPr>
                <w:rFonts w:ascii="Arial" w:hAnsi="Arial"/>
                <w:sz w:val="24"/>
                <w:szCs w:val="24"/>
                <w:lang w:bidi="th-TH"/>
              </w:rPr>
            </w:pPr>
          </w:p>
        </w:tc>
        <w:tc>
          <w:tcPr>
            <w:tcW w:w="1260" w:type="dxa"/>
          </w:tcPr>
          <w:p w:rsidR="007E1F6C" w:rsidRDefault="007E1F6C" w:rsidP="003D3F15">
            <w:pPr>
              <w:jc w:val="both"/>
              <w:rPr>
                <w:rFonts w:ascii="Arial" w:hAnsi="Arial"/>
                <w:sz w:val="24"/>
                <w:szCs w:val="24"/>
                <w:lang w:bidi="th-TH"/>
              </w:rPr>
            </w:pPr>
          </w:p>
        </w:tc>
        <w:tc>
          <w:tcPr>
            <w:tcW w:w="1440" w:type="dxa"/>
          </w:tcPr>
          <w:p w:rsidR="007E1F6C" w:rsidRDefault="007E1F6C" w:rsidP="003D3F15">
            <w:pPr>
              <w:jc w:val="both"/>
              <w:rPr>
                <w:rFonts w:ascii="Arial" w:hAnsi="Arial"/>
                <w:sz w:val="24"/>
                <w:szCs w:val="24"/>
                <w:lang w:bidi="th-TH"/>
              </w:rPr>
            </w:pPr>
          </w:p>
        </w:tc>
        <w:tc>
          <w:tcPr>
            <w:tcW w:w="1440" w:type="dxa"/>
          </w:tcPr>
          <w:p w:rsidR="007E1F6C" w:rsidRDefault="007E1F6C" w:rsidP="003D3F15">
            <w:pPr>
              <w:jc w:val="both"/>
              <w:rPr>
                <w:rFonts w:ascii="Arial" w:hAnsi="Arial"/>
                <w:sz w:val="24"/>
                <w:szCs w:val="24"/>
                <w:lang w:bidi="th-TH"/>
              </w:rPr>
            </w:pPr>
          </w:p>
        </w:tc>
        <w:tc>
          <w:tcPr>
            <w:tcW w:w="1710" w:type="dxa"/>
          </w:tcPr>
          <w:p w:rsidR="007E1F6C" w:rsidRDefault="007E1F6C" w:rsidP="003D3F15">
            <w:pPr>
              <w:jc w:val="both"/>
              <w:rPr>
                <w:rFonts w:ascii="Arial" w:hAnsi="Arial"/>
                <w:sz w:val="24"/>
                <w:szCs w:val="24"/>
                <w:lang w:bidi="th-TH"/>
              </w:rPr>
            </w:pPr>
          </w:p>
        </w:tc>
        <w:tc>
          <w:tcPr>
            <w:tcW w:w="1980" w:type="dxa"/>
          </w:tcPr>
          <w:p w:rsidR="007E1F6C" w:rsidRDefault="007E1F6C" w:rsidP="003D3F15">
            <w:pPr>
              <w:jc w:val="both"/>
              <w:rPr>
                <w:rFonts w:ascii="Arial" w:hAnsi="Arial"/>
                <w:sz w:val="24"/>
                <w:szCs w:val="24"/>
                <w:lang w:bidi="th-TH"/>
              </w:rPr>
            </w:pPr>
          </w:p>
        </w:tc>
      </w:tr>
    </w:tbl>
    <w:p w:rsidR="00AB3329" w:rsidRDefault="00AB3329" w:rsidP="001443CA">
      <w:pPr>
        <w:spacing w:after="120"/>
        <w:ind w:left="576"/>
        <w:jc w:val="both"/>
        <w:rPr>
          <w:rFonts w:ascii="Arial" w:hAnsi="Arial"/>
          <w:sz w:val="24"/>
          <w:szCs w:val="24"/>
          <w:lang w:bidi="th-TH"/>
        </w:rPr>
      </w:pPr>
    </w:p>
    <w:tbl>
      <w:tblPr>
        <w:tblStyle w:val="TableGrid"/>
        <w:tblW w:w="0" w:type="auto"/>
        <w:tblLook w:val="04A0" w:firstRow="1" w:lastRow="0" w:firstColumn="1" w:lastColumn="0" w:noHBand="0" w:noVBand="1"/>
      </w:tblPr>
      <w:tblGrid>
        <w:gridCol w:w="2244"/>
        <w:gridCol w:w="2071"/>
        <w:gridCol w:w="2160"/>
        <w:gridCol w:w="2700"/>
      </w:tblGrid>
      <w:tr w:rsidR="00DC562D" w:rsidTr="001443CA">
        <w:tc>
          <w:tcPr>
            <w:tcW w:w="9175" w:type="dxa"/>
            <w:gridSpan w:val="4"/>
            <w:shd w:val="clear" w:color="auto" w:fill="D9D9D9" w:themeFill="background1" w:themeFillShade="D9"/>
          </w:tcPr>
          <w:p w:rsidR="00DC562D" w:rsidRPr="00AB3329" w:rsidRDefault="00DC562D" w:rsidP="003D3F15">
            <w:pPr>
              <w:jc w:val="both"/>
              <w:rPr>
                <w:rFonts w:ascii="Arial" w:hAnsi="Arial"/>
                <w:b/>
                <w:bCs/>
                <w:sz w:val="24"/>
                <w:szCs w:val="24"/>
                <w:lang w:bidi="th-TH"/>
              </w:rPr>
            </w:pPr>
            <w:r>
              <w:rPr>
                <w:rFonts w:ascii="Arial" w:hAnsi="Arial"/>
                <w:b/>
                <w:bCs/>
                <w:sz w:val="24"/>
                <w:szCs w:val="24"/>
                <w:lang w:bidi="th-TH"/>
              </w:rPr>
              <w:t>Clearway</w:t>
            </w:r>
          </w:p>
        </w:tc>
      </w:tr>
      <w:tr w:rsidR="00DC562D" w:rsidTr="001443CA">
        <w:tc>
          <w:tcPr>
            <w:tcW w:w="2244" w:type="dxa"/>
            <w:shd w:val="clear" w:color="auto" w:fill="D9D9D9" w:themeFill="background1" w:themeFillShade="D9"/>
          </w:tcPr>
          <w:p w:rsidR="00DC562D" w:rsidRPr="00DC562D" w:rsidRDefault="00DC562D" w:rsidP="003D3F15">
            <w:pPr>
              <w:jc w:val="both"/>
              <w:rPr>
                <w:rFonts w:ascii="Arial" w:hAnsi="Arial"/>
                <w:b/>
                <w:bCs/>
                <w:sz w:val="24"/>
                <w:szCs w:val="24"/>
                <w:lang w:bidi="th-TH"/>
              </w:rPr>
            </w:pPr>
            <w:r w:rsidRPr="00DC562D">
              <w:rPr>
                <w:rFonts w:ascii="Arial" w:hAnsi="Arial"/>
                <w:b/>
                <w:bCs/>
                <w:sz w:val="24"/>
                <w:szCs w:val="24"/>
                <w:lang w:bidi="th-TH"/>
              </w:rPr>
              <w:t>RWY Designation</w:t>
            </w:r>
          </w:p>
        </w:tc>
        <w:tc>
          <w:tcPr>
            <w:tcW w:w="2071" w:type="dxa"/>
            <w:shd w:val="clear" w:color="auto" w:fill="D9D9D9" w:themeFill="background1" w:themeFillShade="D9"/>
          </w:tcPr>
          <w:p w:rsidR="00DC562D" w:rsidRPr="00DC562D" w:rsidRDefault="00DC562D" w:rsidP="003D3F15">
            <w:pPr>
              <w:jc w:val="both"/>
              <w:rPr>
                <w:rFonts w:ascii="Arial" w:hAnsi="Arial"/>
                <w:b/>
                <w:bCs/>
                <w:sz w:val="24"/>
                <w:szCs w:val="24"/>
                <w:lang w:bidi="th-TH"/>
              </w:rPr>
            </w:pPr>
            <w:r w:rsidRPr="00DC562D">
              <w:rPr>
                <w:rFonts w:ascii="Arial" w:hAnsi="Arial"/>
                <w:b/>
                <w:bCs/>
                <w:sz w:val="24"/>
                <w:szCs w:val="24"/>
                <w:lang w:bidi="th-TH"/>
              </w:rPr>
              <w:t>Length (m)</w:t>
            </w:r>
          </w:p>
        </w:tc>
        <w:tc>
          <w:tcPr>
            <w:tcW w:w="2160" w:type="dxa"/>
            <w:shd w:val="clear" w:color="auto" w:fill="D9D9D9" w:themeFill="background1" w:themeFillShade="D9"/>
          </w:tcPr>
          <w:p w:rsidR="00DC562D" w:rsidRPr="00DC562D" w:rsidRDefault="00DC562D" w:rsidP="003D3F15">
            <w:pPr>
              <w:jc w:val="both"/>
              <w:rPr>
                <w:rFonts w:ascii="Arial" w:hAnsi="Arial"/>
                <w:b/>
                <w:bCs/>
                <w:sz w:val="24"/>
                <w:szCs w:val="24"/>
                <w:lang w:bidi="th-TH"/>
              </w:rPr>
            </w:pPr>
            <w:r w:rsidRPr="00DC562D">
              <w:rPr>
                <w:rFonts w:ascii="Arial" w:hAnsi="Arial"/>
                <w:b/>
                <w:bCs/>
                <w:sz w:val="24"/>
                <w:szCs w:val="24"/>
                <w:lang w:bidi="th-TH"/>
              </w:rPr>
              <w:t>Width (m)</w:t>
            </w:r>
          </w:p>
        </w:tc>
        <w:tc>
          <w:tcPr>
            <w:tcW w:w="2700" w:type="dxa"/>
            <w:shd w:val="clear" w:color="auto" w:fill="D9D9D9" w:themeFill="background1" w:themeFillShade="D9"/>
          </w:tcPr>
          <w:p w:rsidR="00DC562D" w:rsidRPr="00DC562D" w:rsidRDefault="00DC562D" w:rsidP="003D3F15">
            <w:pPr>
              <w:jc w:val="both"/>
              <w:rPr>
                <w:rFonts w:ascii="Arial" w:hAnsi="Arial"/>
                <w:b/>
                <w:bCs/>
                <w:sz w:val="24"/>
                <w:szCs w:val="24"/>
                <w:lang w:bidi="th-TH"/>
              </w:rPr>
            </w:pPr>
            <w:r w:rsidRPr="00DC562D">
              <w:rPr>
                <w:rFonts w:ascii="Arial" w:hAnsi="Arial"/>
                <w:b/>
                <w:bCs/>
                <w:sz w:val="24"/>
                <w:szCs w:val="24"/>
                <w:lang w:bidi="th-TH"/>
              </w:rPr>
              <w:t>Ground Profile</w:t>
            </w:r>
          </w:p>
        </w:tc>
      </w:tr>
      <w:tr w:rsidR="00DC562D" w:rsidTr="001443CA">
        <w:tc>
          <w:tcPr>
            <w:tcW w:w="2244" w:type="dxa"/>
          </w:tcPr>
          <w:p w:rsidR="00DC562D" w:rsidRDefault="00DC562D" w:rsidP="003D3F15">
            <w:pPr>
              <w:jc w:val="both"/>
              <w:rPr>
                <w:rFonts w:ascii="Arial" w:hAnsi="Arial"/>
                <w:sz w:val="24"/>
                <w:szCs w:val="24"/>
                <w:lang w:bidi="th-TH"/>
              </w:rPr>
            </w:pPr>
          </w:p>
        </w:tc>
        <w:tc>
          <w:tcPr>
            <w:tcW w:w="2071" w:type="dxa"/>
          </w:tcPr>
          <w:p w:rsidR="00DC562D" w:rsidRDefault="00DC562D" w:rsidP="003D3F15">
            <w:pPr>
              <w:jc w:val="both"/>
              <w:rPr>
                <w:rFonts w:ascii="Arial" w:hAnsi="Arial"/>
                <w:sz w:val="24"/>
                <w:szCs w:val="24"/>
                <w:lang w:bidi="th-TH"/>
              </w:rPr>
            </w:pPr>
          </w:p>
        </w:tc>
        <w:tc>
          <w:tcPr>
            <w:tcW w:w="2160" w:type="dxa"/>
          </w:tcPr>
          <w:p w:rsidR="00DC562D" w:rsidRDefault="00DC562D" w:rsidP="003D3F15">
            <w:pPr>
              <w:jc w:val="both"/>
              <w:rPr>
                <w:rFonts w:ascii="Arial" w:hAnsi="Arial"/>
                <w:sz w:val="24"/>
                <w:szCs w:val="24"/>
                <w:lang w:bidi="th-TH"/>
              </w:rPr>
            </w:pPr>
          </w:p>
        </w:tc>
        <w:tc>
          <w:tcPr>
            <w:tcW w:w="2700" w:type="dxa"/>
          </w:tcPr>
          <w:p w:rsidR="00DC562D" w:rsidRDefault="00DC562D" w:rsidP="003D3F15">
            <w:pPr>
              <w:jc w:val="both"/>
              <w:rPr>
                <w:rFonts w:ascii="Arial" w:hAnsi="Arial"/>
                <w:sz w:val="24"/>
                <w:szCs w:val="24"/>
                <w:lang w:bidi="th-TH"/>
              </w:rPr>
            </w:pPr>
          </w:p>
        </w:tc>
      </w:tr>
      <w:tr w:rsidR="00DC562D" w:rsidTr="001443CA">
        <w:tc>
          <w:tcPr>
            <w:tcW w:w="2244" w:type="dxa"/>
          </w:tcPr>
          <w:p w:rsidR="00DC562D" w:rsidRDefault="00DC562D" w:rsidP="003D3F15">
            <w:pPr>
              <w:jc w:val="both"/>
              <w:rPr>
                <w:rFonts w:ascii="Arial" w:hAnsi="Arial"/>
                <w:sz w:val="24"/>
                <w:szCs w:val="24"/>
                <w:lang w:bidi="th-TH"/>
              </w:rPr>
            </w:pPr>
          </w:p>
        </w:tc>
        <w:tc>
          <w:tcPr>
            <w:tcW w:w="2071" w:type="dxa"/>
          </w:tcPr>
          <w:p w:rsidR="00DC562D" w:rsidRDefault="00DC562D" w:rsidP="003D3F15">
            <w:pPr>
              <w:jc w:val="both"/>
              <w:rPr>
                <w:rFonts w:ascii="Arial" w:hAnsi="Arial"/>
                <w:sz w:val="24"/>
                <w:szCs w:val="24"/>
                <w:lang w:bidi="th-TH"/>
              </w:rPr>
            </w:pPr>
          </w:p>
        </w:tc>
        <w:tc>
          <w:tcPr>
            <w:tcW w:w="2160" w:type="dxa"/>
          </w:tcPr>
          <w:p w:rsidR="00DC562D" w:rsidRDefault="00DC562D" w:rsidP="003D3F15">
            <w:pPr>
              <w:jc w:val="both"/>
              <w:rPr>
                <w:rFonts w:ascii="Arial" w:hAnsi="Arial"/>
                <w:sz w:val="24"/>
                <w:szCs w:val="24"/>
                <w:lang w:bidi="th-TH"/>
              </w:rPr>
            </w:pPr>
          </w:p>
        </w:tc>
        <w:tc>
          <w:tcPr>
            <w:tcW w:w="2700" w:type="dxa"/>
          </w:tcPr>
          <w:p w:rsidR="00DC562D" w:rsidRDefault="00DC562D" w:rsidP="003D3F15">
            <w:pPr>
              <w:jc w:val="both"/>
              <w:rPr>
                <w:rFonts w:ascii="Arial" w:hAnsi="Arial"/>
                <w:sz w:val="24"/>
                <w:szCs w:val="24"/>
                <w:lang w:bidi="th-TH"/>
              </w:rPr>
            </w:pPr>
          </w:p>
        </w:tc>
      </w:tr>
      <w:tr w:rsidR="00DC562D" w:rsidTr="001443CA">
        <w:tc>
          <w:tcPr>
            <w:tcW w:w="2244" w:type="dxa"/>
          </w:tcPr>
          <w:p w:rsidR="00DC562D" w:rsidRDefault="00DC562D" w:rsidP="003D3F15">
            <w:pPr>
              <w:jc w:val="both"/>
              <w:rPr>
                <w:rFonts w:ascii="Arial" w:hAnsi="Arial"/>
                <w:sz w:val="24"/>
                <w:szCs w:val="24"/>
                <w:lang w:bidi="th-TH"/>
              </w:rPr>
            </w:pPr>
          </w:p>
        </w:tc>
        <w:tc>
          <w:tcPr>
            <w:tcW w:w="2071" w:type="dxa"/>
          </w:tcPr>
          <w:p w:rsidR="00DC562D" w:rsidRDefault="00DC562D" w:rsidP="003D3F15">
            <w:pPr>
              <w:jc w:val="both"/>
              <w:rPr>
                <w:rFonts w:ascii="Arial" w:hAnsi="Arial"/>
                <w:sz w:val="24"/>
                <w:szCs w:val="24"/>
                <w:lang w:bidi="th-TH"/>
              </w:rPr>
            </w:pPr>
          </w:p>
        </w:tc>
        <w:tc>
          <w:tcPr>
            <w:tcW w:w="2160" w:type="dxa"/>
          </w:tcPr>
          <w:p w:rsidR="00DC562D" w:rsidRDefault="00DC562D" w:rsidP="003D3F15">
            <w:pPr>
              <w:jc w:val="both"/>
              <w:rPr>
                <w:rFonts w:ascii="Arial" w:hAnsi="Arial"/>
                <w:sz w:val="24"/>
                <w:szCs w:val="24"/>
                <w:lang w:bidi="th-TH"/>
              </w:rPr>
            </w:pPr>
          </w:p>
        </w:tc>
        <w:tc>
          <w:tcPr>
            <w:tcW w:w="2700" w:type="dxa"/>
          </w:tcPr>
          <w:p w:rsidR="00DC562D" w:rsidRDefault="00DC562D" w:rsidP="003D3F15">
            <w:pPr>
              <w:jc w:val="both"/>
              <w:rPr>
                <w:rFonts w:ascii="Arial" w:hAnsi="Arial"/>
                <w:sz w:val="24"/>
                <w:szCs w:val="24"/>
                <w:lang w:bidi="th-TH"/>
              </w:rPr>
            </w:pPr>
          </w:p>
        </w:tc>
      </w:tr>
      <w:tr w:rsidR="005D66FC" w:rsidTr="001443CA">
        <w:tc>
          <w:tcPr>
            <w:tcW w:w="9175" w:type="dxa"/>
            <w:gridSpan w:val="4"/>
            <w:shd w:val="clear" w:color="auto" w:fill="D9D9D9" w:themeFill="background1" w:themeFillShade="D9"/>
          </w:tcPr>
          <w:p w:rsidR="005D66FC" w:rsidRPr="00AB3329" w:rsidRDefault="005D66FC" w:rsidP="003D3F15">
            <w:pPr>
              <w:jc w:val="both"/>
              <w:rPr>
                <w:rFonts w:ascii="Arial" w:hAnsi="Arial"/>
                <w:b/>
                <w:bCs/>
                <w:sz w:val="24"/>
                <w:szCs w:val="24"/>
                <w:lang w:bidi="th-TH"/>
              </w:rPr>
            </w:pPr>
            <w:proofErr w:type="spellStart"/>
            <w:r>
              <w:rPr>
                <w:rFonts w:ascii="Arial" w:hAnsi="Arial"/>
                <w:b/>
                <w:bCs/>
                <w:sz w:val="24"/>
                <w:szCs w:val="24"/>
                <w:lang w:bidi="th-TH"/>
              </w:rPr>
              <w:t>Stopway</w:t>
            </w:r>
            <w:proofErr w:type="spellEnd"/>
          </w:p>
        </w:tc>
      </w:tr>
      <w:tr w:rsidR="005D66FC" w:rsidTr="001443CA">
        <w:tc>
          <w:tcPr>
            <w:tcW w:w="2244" w:type="dxa"/>
            <w:shd w:val="clear" w:color="auto" w:fill="D9D9D9" w:themeFill="background1" w:themeFillShade="D9"/>
          </w:tcPr>
          <w:p w:rsidR="005D66FC" w:rsidRPr="00DC562D" w:rsidRDefault="005D66FC" w:rsidP="003D3F15">
            <w:pPr>
              <w:jc w:val="both"/>
              <w:rPr>
                <w:rFonts w:ascii="Arial" w:hAnsi="Arial"/>
                <w:b/>
                <w:bCs/>
                <w:sz w:val="24"/>
                <w:szCs w:val="24"/>
                <w:lang w:bidi="th-TH"/>
              </w:rPr>
            </w:pPr>
            <w:r w:rsidRPr="00DC562D">
              <w:rPr>
                <w:rFonts w:ascii="Arial" w:hAnsi="Arial"/>
                <w:b/>
                <w:bCs/>
                <w:sz w:val="24"/>
                <w:szCs w:val="24"/>
                <w:lang w:bidi="th-TH"/>
              </w:rPr>
              <w:t>RWY Designation</w:t>
            </w:r>
          </w:p>
        </w:tc>
        <w:tc>
          <w:tcPr>
            <w:tcW w:w="2071" w:type="dxa"/>
            <w:shd w:val="clear" w:color="auto" w:fill="D9D9D9" w:themeFill="background1" w:themeFillShade="D9"/>
          </w:tcPr>
          <w:p w:rsidR="005D66FC" w:rsidRPr="00DC562D" w:rsidRDefault="005D66FC" w:rsidP="003D3F15">
            <w:pPr>
              <w:jc w:val="both"/>
              <w:rPr>
                <w:rFonts w:ascii="Arial" w:hAnsi="Arial"/>
                <w:b/>
                <w:bCs/>
                <w:sz w:val="24"/>
                <w:szCs w:val="24"/>
                <w:lang w:bidi="th-TH"/>
              </w:rPr>
            </w:pPr>
            <w:r w:rsidRPr="00DC562D">
              <w:rPr>
                <w:rFonts w:ascii="Arial" w:hAnsi="Arial"/>
                <w:b/>
                <w:bCs/>
                <w:sz w:val="24"/>
                <w:szCs w:val="24"/>
                <w:lang w:bidi="th-TH"/>
              </w:rPr>
              <w:t>Length (m)</w:t>
            </w:r>
          </w:p>
        </w:tc>
        <w:tc>
          <w:tcPr>
            <w:tcW w:w="2160" w:type="dxa"/>
            <w:shd w:val="clear" w:color="auto" w:fill="D9D9D9" w:themeFill="background1" w:themeFillShade="D9"/>
          </w:tcPr>
          <w:p w:rsidR="005D66FC" w:rsidRPr="00DC562D" w:rsidRDefault="005D66FC" w:rsidP="003D3F15">
            <w:pPr>
              <w:jc w:val="both"/>
              <w:rPr>
                <w:rFonts w:ascii="Arial" w:hAnsi="Arial"/>
                <w:b/>
                <w:bCs/>
                <w:sz w:val="24"/>
                <w:szCs w:val="24"/>
                <w:lang w:bidi="th-TH"/>
              </w:rPr>
            </w:pPr>
            <w:r w:rsidRPr="00DC562D">
              <w:rPr>
                <w:rFonts w:ascii="Arial" w:hAnsi="Arial"/>
                <w:b/>
                <w:bCs/>
                <w:sz w:val="24"/>
                <w:szCs w:val="24"/>
                <w:lang w:bidi="th-TH"/>
              </w:rPr>
              <w:t>Width (m)</w:t>
            </w:r>
          </w:p>
        </w:tc>
        <w:tc>
          <w:tcPr>
            <w:tcW w:w="2700" w:type="dxa"/>
            <w:shd w:val="clear" w:color="auto" w:fill="D9D9D9" w:themeFill="background1" w:themeFillShade="D9"/>
          </w:tcPr>
          <w:p w:rsidR="005D66FC" w:rsidRPr="00DC562D" w:rsidRDefault="005D66FC" w:rsidP="003D3F15">
            <w:pPr>
              <w:jc w:val="both"/>
              <w:rPr>
                <w:rFonts w:ascii="Arial" w:hAnsi="Arial"/>
                <w:b/>
                <w:bCs/>
                <w:sz w:val="24"/>
                <w:szCs w:val="24"/>
                <w:lang w:bidi="th-TH"/>
              </w:rPr>
            </w:pPr>
            <w:r w:rsidRPr="00DC562D">
              <w:rPr>
                <w:rFonts w:ascii="Arial" w:hAnsi="Arial"/>
                <w:b/>
                <w:bCs/>
                <w:sz w:val="24"/>
                <w:szCs w:val="24"/>
                <w:lang w:bidi="th-TH"/>
              </w:rPr>
              <w:t>Ground Profile</w:t>
            </w:r>
          </w:p>
        </w:tc>
      </w:tr>
      <w:tr w:rsidR="005D66FC" w:rsidTr="001443CA">
        <w:tc>
          <w:tcPr>
            <w:tcW w:w="2244" w:type="dxa"/>
          </w:tcPr>
          <w:p w:rsidR="005D66FC" w:rsidRDefault="005D66FC" w:rsidP="003D3F15">
            <w:pPr>
              <w:jc w:val="both"/>
              <w:rPr>
                <w:rFonts w:ascii="Arial" w:hAnsi="Arial"/>
                <w:sz w:val="24"/>
                <w:szCs w:val="24"/>
                <w:lang w:bidi="th-TH"/>
              </w:rPr>
            </w:pPr>
          </w:p>
        </w:tc>
        <w:tc>
          <w:tcPr>
            <w:tcW w:w="2071" w:type="dxa"/>
          </w:tcPr>
          <w:p w:rsidR="005D66FC" w:rsidRDefault="005D66FC" w:rsidP="003D3F15">
            <w:pPr>
              <w:jc w:val="both"/>
              <w:rPr>
                <w:rFonts w:ascii="Arial" w:hAnsi="Arial"/>
                <w:sz w:val="24"/>
                <w:szCs w:val="24"/>
                <w:lang w:bidi="th-TH"/>
              </w:rPr>
            </w:pPr>
          </w:p>
        </w:tc>
        <w:tc>
          <w:tcPr>
            <w:tcW w:w="2160" w:type="dxa"/>
          </w:tcPr>
          <w:p w:rsidR="005D66FC" w:rsidRDefault="005D66FC" w:rsidP="003D3F15">
            <w:pPr>
              <w:jc w:val="both"/>
              <w:rPr>
                <w:rFonts w:ascii="Arial" w:hAnsi="Arial"/>
                <w:sz w:val="24"/>
                <w:szCs w:val="24"/>
                <w:lang w:bidi="th-TH"/>
              </w:rPr>
            </w:pPr>
          </w:p>
        </w:tc>
        <w:tc>
          <w:tcPr>
            <w:tcW w:w="2700" w:type="dxa"/>
          </w:tcPr>
          <w:p w:rsidR="005D66FC" w:rsidRDefault="005D66FC" w:rsidP="003D3F15">
            <w:pPr>
              <w:jc w:val="both"/>
              <w:rPr>
                <w:rFonts w:ascii="Arial" w:hAnsi="Arial"/>
                <w:sz w:val="24"/>
                <w:szCs w:val="24"/>
                <w:lang w:bidi="th-TH"/>
              </w:rPr>
            </w:pPr>
          </w:p>
        </w:tc>
      </w:tr>
      <w:tr w:rsidR="005D66FC" w:rsidTr="001443CA">
        <w:tc>
          <w:tcPr>
            <w:tcW w:w="2244" w:type="dxa"/>
          </w:tcPr>
          <w:p w:rsidR="005D66FC" w:rsidRDefault="005D66FC" w:rsidP="003D3F15">
            <w:pPr>
              <w:jc w:val="both"/>
              <w:rPr>
                <w:rFonts w:ascii="Arial" w:hAnsi="Arial"/>
                <w:sz w:val="24"/>
                <w:szCs w:val="24"/>
                <w:lang w:bidi="th-TH"/>
              </w:rPr>
            </w:pPr>
          </w:p>
        </w:tc>
        <w:tc>
          <w:tcPr>
            <w:tcW w:w="2071" w:type="dxa"/>
          </w:tcPr>
          <w:p w:rsidR="005D66FC" w:rsidRDefault="005D66FC" w:rsidP="003D3F15">
            <w:pPr>
              <w:jc w:val="both"/>
              <w:rPr>
                <w:rFonts w:ascii="Arial" w:hAnsi="Arial"/>
                <w:sz w:val="24"/>
                <w:szCs w:val="24"/>
                <w:lang w:bidi="th-TH"/>
              </w:rPr>
            </w:pPr>
          </w:p>
        </w:tc>
        <w:tc>
          <w:tcPr>
            <w:tcW w:w="2160" w:type="dxa"/>
          </w:tcPr>
          <w:p w:rsidR="005D66FC" w:rsidRDefault="005D66FC" w:rsidP="003D3F15">
            <w:pPr>
              <w:jc w:val="both"/>
              <w:rPr>
                <w:rFonts w:ascii="Arial" w:hAnsi="Arial"/>
                <w:sz w:val="24"/>
                <w:szCs w:val="24"/>
                <w:lang w:bidi="th-TH"/>
              </w:rPr>
            </w:pPr>
          </w:p>
        </w:tc>
        <w:tc>
          <w:tcPr>
            <w:tcW w:w="2700" w:type="dxa"/>
          </w:tcPr>
          <w:p w:rsidR="005D66FC" w:rsidRDefault="005D66FC" w:rsidP="003D3F15">
            <w:pPr>
              <w:jc w:val="both"/>
              <w:rPr>
                <w:rFonts w:ascii="Arial" w:hAnsi="Arial"/>
                <w:sz w:val="24"/>
                <w:szCs w:val="24"/>
                <w:lang w:bidi="th-TH"/>
              </w:rPr>
            </w:pPr>
          </w:p>
        </w:tc>
      </w:tr>
      <w:tr w:rsidR="005D66FC" w:rsidTr="001443CA">
        <w:tc>
          <w:tcPr>
            <w:tcW w:w="2244" w:type="dxa"/>
          </w:tcPr>
          <w:p w:rsidR="005D66FC" w:rsidRDefault="005D66FC" w:rsidP="003D3F15">
            <w:pPr>
              <w:jc w:val="both"/>
              <w:rPr>
                <w:rFonts w:ascii="Arial" w:hAnsi="Arial"/>
                <w:sz w:val="24"/>
                <w:szCs w:val="24"/>
                <w:lang w:bidi="th-TH"/>
              </w:rPr>
            </w:pPr>
          </w:p>
        </w:tc>
        <w:tc>
          <w:tcPr>
            <w:tcW w:w="2071" w:type="dxa"/>
          </w:tcPr>
          <w:p w:rsidR="005D66FC" w:rsidRDefault="005D66FC" w:rsidP="003D3F15">
            <w:pPr>
              <w:jc w:val="both"/>
              <w:rPr>
                <w:rFonts w:ascii="Arial" w:hAnsi="Arial"/>
                <w:sz w:val="24"/>
                <w:szCs w:val="24"/>
                <w:lang w:bidi="th-TH"/>
              </w:rPr>
            </w:pPr>
          </w:p>
        </w:tc>
        <w:tc>
          <w:tcPr>
            <w:tcW w:w="2160" w:type="dxa"/>
          </w:tcPr>
          <w:p w:rsidR="005D66FC" w:rsidRDefault="005D66FC" w:rsidP="003D3F15">
            <w:pPr>
              <w:jc w:val="both"/>
              <w:rPr>
                <w:rFonts w:ascii="Arial" w:hAnsi="Arial"/>
                <w:sz w:val="24"/>
                <w:szCs w:val="24"/>
                <w:lang w:bidi="th-TH"/>
              </w:rPr>
            </w:pPr>
          </w:p>
        </w:tc>
        <w:tc>
          <w:tcPr>
            <w:tcW w:w="2700" w:type="dxa"/>
          </w:tcPr>
          <w:p w:rsidR="005D66FC" w:rsidRDefault="005D66FC" w:rsidP="003D3F15">
            <w:pPr>
              <w:jc w:val="both"/>
              <w:rPr>
                <w:rFonts w:ascii="Arial" w:hAnsi="Arial"/>
                <w:sz w:val="24"/>
                <w:szCs w:val="24"/>
                <w:lang w:bidi="th-TH"/>
              </w:rPr>
            </w:pPr>
          </w:p>
        </w:tc>
      </w:tr>
    </w:tbl>
    <w:p w:rsidR="00CF1393" w:rsidRDefault="00CF1393" w:rsidP="003D3F15">
      <w:pPr>
        <w:jc w:val="both"/>
        <w:rPr>
          <w:rFonts w:ascii="Arial" w:hAnsi="Arial"/>
          <w:sz w:val="24"/>
          <w:szCs w:val="24"/>
          <w:lang w:bidi="th-TH"/>
        </w:rPr>
      </w:pPr>
    </w:p>
    <w:p w:rsidR="00CF1393" w:rsidRDefault="00CF1393" w:rsidP="003D3F15">
      <w:pPr>
        <w:jc w:val="both"/>
        <w:rPr>
          <w:rFonts w:ascii="Arial" w:hAnsi="Arial"/>
          <w:sz w:val="24"/>
          <w:szCs w:val="24"/>
          <w:lang w:bidi="th-TH"/>
        </w:rPr>
      </w:pPr>
      <w:r>
        <w:rPr>
          <w:rFonts w:ascii="Arial" w:hAnsi="Arial"/>
          <w:sz w:val="24"/>
          <w:szCs w:val="24"/>
          <w:lang w:bidi="th-TH"/>
        </w:rPr>
        <w:br w:type="page"/>
      </w:r>
    </w:p>
    <w:tbl>
      <w:tblPr>
        <w:tblStyle w:val="TableGrid"/>
        <w:tblW w:w="0" w:type="auto"/>
        <w:tblLook w:val="04A0" w:firstRow="1" w:lastRow="0" w:firstColumn="1" w:lastColumn="0" w:noHBand="0" w:noVBand="1"/>
      </w:tblPr>
      <w:tblGrid>
        <w:gridCol w:w="1382"/>
        <w:gridCol w:w="844"/>
        <w:gridCol w:w="866"/>
        <w:gridCol w:w="964"/>
        <w:gridCol w:w="738"/>
        <w:gridCol w:w="1070"/>
        <w:gridCol w:w="917"/>
        <w:gridCol w:w="776"/>
        <w:gridCol w:w="816"/>
        <w:gridCol w:w="977"/>
      </w:tblGrid>
      <w:tr w:rsidR="00CF1393" w:rsidTr="00CF1393">
        <w:tc>
          <w:tcPr>
            <w:tcW w:w="9350" w:type="dxa"/>
            <w:gridSpan w:val="10"/>
            <w:shd w:val="clear" w:color="auto" w:fill="D9D9D9" w:themeFill="background1" w:themeFillShade="D9"/>
          </w:tcPr>
          <w:p w:rsidR="00CF1393" w:rsidRPr="00CF1393" w:rsidRDefault="00CF1393" w:rsidP="003D3F15">
            <w:pPr>
              <w:jc w:val="both"/>
              <w:rPr>
                <w:rFonts w:ascii="Arial" w:hAnsi="Arial"/>
                <w:b/>
                <w:bCs/>
                <w:sz w:val="18"/>
                <w:szCs w:val="18"/>
                <w:lang w:bidi="th-TH"/>
              </w:rPr>
            </w:pPr>
            <w:r w:rsidRPr="00CF1393">
              <w:rPr>
                <w:rFonts w:ascii="Arial" w:hAnsi="Arial"/>
                <w:b/>
                <w:bCs/>
                <w:sz w:val="18"/>
                <w:szCs w:val="18"/>
                <w:lang w:bidi="th-TH"/>
              </w:rPr>
              <w:lastRenderedPageBreak/>
              <w:t>Approach and Runway Lighting</w:t>
            </w:r>
          </w:p>
        </w:tc>
      </w:tr>
      <w:tr w:rsidR="00CF1393" w:rsidTr="00CF1393">
        <w:tc>
          <w:tcPr>
            <w:tcW w:w="1484"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RWY Designation</w:t>
            </w:r>
          </w:p>
        </w:tc>
        <w:tc>
          <w:tcPr>
            <w:tcW w:w="928"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APCH LGT Type LEN INTST</w:t>
            </w:r>
          </w:p>
        </w:tc>
        <w:tc>
          <w:tcPr>
            <w:tcW w:w="936"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THR LGT Color WBAR</w:t>
            </w:r>
          </w:p>
        </w:tc>
        <w:tc>
          <w:tcPr>
            <w:tcW w:w="1056"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VASIS (MEHT) PAPI</w:t>
            </w:r>
          </w:p>
        </w:tc>
        <w:tc>
          <w:tcPr>
            <w:tcW w:w="864"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TDZ LGT LEN</w:t>
            </w:r>
          </w:p>
        </w:tc>
        <w:tc>
          <w:tcPr>
            <w:tcW w:w="1150"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RWY Center Line LGT Length, Spacing, Color, INTST</w:t>
            </w:r>
          </w:p>
        </w:tc>
        <w:tc>
          <w:tcPr>
            <w:tcW w:w="733"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RWY Edge LGT LEN, Spacing Color INTST</w:t>
            </w:r>
          </w:p>
        </w:tc>
        <w:tc>
          <w:tcPr>
            <w:tcW w:w="733"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RWY End LGT Color WBAR</w:t>
            </w:r>
          </w:p>
        </w:tc>
        <w:tc>
          <w:tcPr>
            <w:tcW w:w="733"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 xml:space="preserve">SWY LGT Length </w:t>
            </w:r>
            <w:proofErr w:type="spellStart"/>
            <w:r w:rsidRPr="00CF1393">
              <w:rPr>
                <w:rFonts w:ascii="Arial" w:hAnsi="Arial"/>
                <w:b/>
                <w:bCs/>
                <w:sz w:val="18"/>
                <w:szCs w:val="18"/>
                <w:lang w:bidi="th-TH"/>
              </w:rPr>
              <w:t>Colour</w:t>
            </w:r>
            <w:proofErr w:type="spellEnd"/>
          </w:p>
        </w:tc>
        <w:tc>
          <w:tcPr>
            <w:tcW w:w="733" w:type="dxa"/>
            <w:shd w:val="clear" w:color="auto" w:fill="D9D9D9" w:themeFill="background1" w:themeFillShade="D9"/>
          </w:tcPr>
          <w:p w:rsidR="003A2F51" w:rsidRDefault="00CF1393" w:rsidP="003D3F15">
            <w:pPr>
              <w:jc w:val="both"/>
              <w:rPr>
                <w:rFonts w:ascii="Arial" w:hAnsi="Arial"/>
                <w:b/>
                <w:bCs/>
                <w:sz w:val="18"/>
                <w:szCs w:val="18"/>
                <w:lang w:bidi="th-TH"/>
              </w:rPr>
            </w:pPr>
            <w:r w:rsidRPr="00CF1393">
              <w:rPr>
                <w:rFonts w:ascii="Arial" w:hAnsi="Arial"/>
                <w:b/>
                <w:bCs/>
                <w:sz w:val="18"/>
                <w:szCs w:val="18"/>
                <w:lang w:bidi="th-TH"/>
              </w:rPr>
              <w:t>Remarks</w:t>
            </w:r>
          </w:p>
        </w:tc>
      </w:tr>
      <w:tr w:rsidR="00CF1393" w:rsidTr="00CF1393">
        <w:tc>
          <w:tcPr>
            <w:tcW w:w="1484" w:type="dxa"/>
          </w:tcPr>
          <w:p w:rsidR="00CF1393" w:rsidRDefault="00CF1393" w:rsidP="003D3F15">
            <w:pPr>
              <w:jc w:val="both"/>
              <w:rPr>
                <w:rFonts w:ascii="Arial" w:hAnsi="Arial"/>
                <w:sz w:val="24"/>
                <w:szCs w:val="24"/>
                <w:lang w:bidi="th-TH"/>
              </w:rPr>
            </w:pPr>
          </w:p>
        </w:tc>
        <w:tc>
          <w:tcPr>
            <w:tcW w:w="928" w:type="dxa"/>
          </w:tcPr>
          <w:p w:rsidR="00CF1393" w:rsidRDefault="00CF1393" w:rsidP="003D3F15">
            <w:pPr>
              <w:jc w:val="both"/>
              <w:rPr>
                <w:rFonts w:ascii="Arial" w:hAnsi="Arial"/>
                <w:sz w:val="24"/>
                <w:szCs w:val="24"/>
                <w:lang w:bidi="th-TH"/>
              </w:rPr>
            </w:pPr>
          </w:p>
        </w:tc>
        <w:tc>
          <w:tcPr>
            <w:tcW w:w="936" w:type="dxa"/>
          </w:tcPr>
          <w:p w:rsidR="00CF1393" w:rsidRDefault="00CF1393" w:rsidP="003D3F15">
            <w:pPr>
              <w:jc w:val="both"/>
              <w:rPr>
                <w:rFonts w:ascii="Arial" w:hAnsi="Arial"/>
                <w:sz w:val="24"/>
                <w:szCs w:val="24"/>
                <w:lang w:bidi="th-TH"/>
              </w:rPr>
            </w:pPr>
          </w:p>
        </w:tc>
        <w:tc>
          <w:tcPr>
            <w:tcW w:w="1056" w:type="dxa"/>
          </w:tcPr>
          <w:p w:rsidR="00CF1393" w:rsidRDefault="00CF1393" w:rsidP="003D3F15">
            <w:pPr>
              <w:jc w:val="both"/>
              <w:rPr>
                <w:rFonts w:ascii="Arial" w:hAnsi="Arial"/>
                <w:sz w:val="24"/>
                <w:szCs w:val="24"/>
                <w:lang w:bidi="th-TH"/>
              </w:rPr>
            </w:pPr>
          </w:p>
        </w:tc>
        <w:tc>
          <w:tcPr>
            <w:tcW w:w="864" w:type="dxa"/>
          </w:tcPr>
          <w:p w:rsidR="00CF1393" w:rsidRDefault="00CF1393" w:rsidP="003D3F15">
            <w:pPr>
              <w:jc w:val="both"/>
              <w:rPr>
                <w:rFonts w:ascii="Arial" w:hAnsi="Arial"/>
                <w:sz w:val="24"/>
                <w:szCs w:val="24"/>
                <w:lang w:bidi="th-TH"/>
              </w:rPr>
            </w:pPr>
          </w:p>
        </w:tc>
        <w:tc>
          <w:tcPr>
            <w:tcW w:w="1150"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r>
      <w:tr w:rsidR="00CF1393" w:rsidTr="00CF1393">
        <w:tc>
          <w:tcPr>
            <w:tcW w:w="1484" w:type="dxa"/>
          </w:tcPr>
          <w:p w:rsidR="00CF1393" w:rsidRDefault="00CF1393" w:rsidP="003D3F15">
            <w:pPr>
              <w:jc w:val="both"/>
              <w:rPr>
                <w:rFonts w:ascii="Arial" w:hAnsi="Arial"/>
                <w:sz w:val="24"/>
                <w:szCs w:val="24"/>
                <w:lang w:bidi="th-TH"/>
              </w:rPr>
            </w:pPr>
          </w:p>
        </w:tc>
        <w:tc>
          <w:tcPr>
            <w:tcW w:w="928" w:type="dxa"/>
          </w:tcPr>
          <w:p w:rsidR="00CF1393" w:rsidRDefault="00CF1393" w:rsidP="003D3F15">
            <w:pPr>
              <w:jc w:val="both"/>
              <w:rPr>
                <w:rFonts w:ascii="Arial" w:hAnsi="Arial"/>
                <w:sz w:val="24"/>
                <w:szCs w:val="24"/>
                <w:lang w:bidi="th-TH"/>
              </w:rPr>
            </w:pPr>
          </w:p>
        </w:tc>
        <w:tc>
          <w:tcPr>
            <w:tcW w:w="936" w:type="dxa"/>
          </w:tcPr>
          <w:p w:rsidR="00CF1393" w:rsidRDefault="00CF1393" w:rsidP="003D3F15">
            <w:pPr>
              <w:jc w:val="both"/>
              <w:rPr>
                <w:rFonts w:ascii="Arial" w:hAnsi="Arial"/>
                <w:sz w:val="24"/>
                <w:szCs w:val="24"/>
                <w:lang w:bidi="th-TH"/>
              </w:rPr>
            </w:pPr>
          </w:p>
        </w:tc>
        <w:tc>
          <w:tcPr>
            <w:tcW w:w="1056" w:type="dxa"/>
          </w:tcPr>
          <w:p w:rsidR="00CF1393" w:rsidRDefault="00CF1393" w:rsidP="003D3F15">
            <w:pPr>
              <w:jc w:val="both"/>
              <w:rPr>
                <w:rFonts w:ascii="Arial" w:hAnsi="Arial"/>
                <w:sz w:val="24"/>
                <w:szCs w:val="24"/>
                <w:lang w:bidi="th-TH"/>
              </w:rPr>
            </w:pPr>
          </w:p>
        </w:tc>
        <w:tc>
          <w:tcPr>
            <w:tcW w:w="864" w:type="dxa"/>
          </w:tcPr>
          <w:p w:rsidR="00CF1393" w:rsidRDefault="00CF1393" w:rsidP="003D3F15">
            <w:pPr>
              <w:jc w:val="both"/>
              <w:rPr>
                <w:rFonts w:ascii="Arial" w:hAnsi="Arial"/>
                <w:sz w:val="24"/>
                <w:szCs w:val="24"/>
                <w:lang w:bidi="th-TH"/>
              </w:rPr>
            </w:pPr>
          </w:p>
        </w:tc>
        <w:tc>
          <w:tcPr>
            <w:tcW w:w="1150"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r>
      <w:tr w:rsidR="00CF1393" w:rsidTr="00CF1393">
        <w:tc>
          <w:tcPr>
            <w:tcW w:w="1484" w:type="dxa"/>
          </w:tcPr>
          <w:p w:rsidR="00CF1393" w:rsidRDefault="00CF1393" w:rsidP="003D3F15">
            <w:pPr>
              <w:jc w:val="both"/>
              <w:rPr>
                <w:rFonts w:ascii="Arial" w:hAnsi="Arial"/>
                <w:sz w:val="24"/>
                <w:szCs w:val="24"/>
                <w:lang w:bidi="th-TH"/>
              </w:rPr>
            </w:pPr>
          </w:p>
        </w:tc>
        <w:tc>
          <w:tcPr>
            <w:tcW w:w="928" w:type="dxa"/>
          </w:tcPr>
          <w:p w:rsidR="00CF1393" w:rsidRDefault="00CF1393" w:rsidP="003D3F15">
            <w:pPr>
              <w:jc w:val="both"/>
              <w:rPr>
                <w:rFonts w:ascii="Arial" w:hAnsi="Arial"/>
                <w:sz w:val="24"/>
                <w:szCs w:val="24"/>
                <w:lang w:bidi="th-TH"/>
              </w:rPr>
            </w:pPr>
          </w:p>
        </w:tc>
        <w:tc>
          <w:tcPr>
            <w:tcW w:w="936" w:type="dxa"/>
          </w:tcPr>
          <w:p w:rsidR="00CF1393" w:rsidRDefault="00CF1393" w:rsidP="003D3F15">
            <w:pPr>
              <w:jc w:val="both"/>
              <w:rPr>
                <w:rFonts w:ascii="Arial" w:hAnsi="Arial"/>
                <w:sz w:val="24"/>
                <w:szCs w:val="24"/>
                <w:lang w:bidi="th-TH"/>
              </w:rPr>
            </w:pPr>
          </w:p>
        </w:tc>
        <w:tc>
          <w:tcPr>
            <w:tcW w:w="1056" w:type="dxa"/>
          </w:tcPr>
          <w:p w:rsidR="00CF1393" w:rsidRDefault="00CF1393" w:rsidP="003D3F15">
            <w:pPr>
              <w:jc w:val="both"/>
              <w:rPr>
                <w:rFonts w:ascii="Arial" w:hAnsi="Arial"/>
                <w:sz w:val="24"/>
                <w:szCs w:val="24"/>
                <w:lang w:bidi="th-TH"/>
              </w:rPr>
            </w:pPr>
          </w:p>
        </w:tc>
        <w:tc>
          <w:tcPr>
            <w:tcW w:w="864" w:type="dxa"/>
          </w:tcPr>
          <w:p w:rsidR="00CF1393" w:rsidRDefault="00CF1393" w:rsidP="003D3F15">
            <w:pPr>
              <w:jc w:val="both"/>
              <w:rPr>
                <w:rFonts w:ascii="Arial" w:hAnsi="Arial"/>
                <w:sz w:val="24"/>
                <w:szCs w:val="24"/>
                <w:lang w:bidi="th-TH"/>
              </w:rPr>
            </w:pPr>
          </w:p>
        </w:tc>
        <w:tc>
          <w:tcPr>
            <w:tcW w:w="1150"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r>
      <w:tr w:rsidR="00CF1393" w:rsidTr="00CF1393">
        <w:tc>
          <w:tcPr>
            <w:tcW w:w="1484" w:type="dxa"/>
          </w:tcPr>
          <w:p w:rsidR="00CF1393" w:rsidRDefault="00CF1393" w:rsidP="003D3F15">
            <w:pPr>
              <w:jc w:val="both"/>
              <w:rPr>
                <w:rFonts w:ascii="Arial" w:hAnsi="Arial"/>
                <w:sz w:val="24"/>
                <w:szCs w:val="24"/>
                <w:lang w:bidi="th-TH"/>
              </w:rPr>
            </w:pPr>
          </w:p>
        </w:tc>
        <w:tc>
          <w:tcPr>
            <w:tcW w:w="928" w:type="dxa"/>
          </w:tcPr>
          <w:p w:rsidR="00CF1393" w:rsidRDefault="00CF1393" w:rsidP="003D3F15">
            <w:pPr>
              <w:jc w:val="both"/>
              <w:rPr>
                <w:rFonts w:ascii="Arial" w:hAnsi="Arial"/>
                <w:sz w:val="24"/>
                <w:szCs w:val="24"/>
                <w:lang w:bidi="th-TH"/>
              </w:rPr>
            </w:pPr>
          </w:p>
        </w:tc>
        <w:tc>
          <w:tcPr>
            <w:tcW w:w="936" w:type="dxa"/>
          </w:tcPr>
          <w:p w:rsidR="00CF1393" w:rsidRDefault="00CF1393" w:rsidP="003D3F15">
            <w:pPr>
              <w:jc w:val="both"/>
              <w:rPr>
                <w:rFonts w:ascii="Arial" w:hAnsi="Arial"/>
                <w:sz w:val="24"/>
                <w:szCs w:val="24"/>
                <w:lang w:bidi="th-TH"/>
              </w:rPr>
            </w:pPr>
          </w:p>
        </w:tc>
        <w:tc>
          <w:tcPr>
            <w:tcW w:w="1056" w:type="dxa"/>
          </w:tcPr>
          <w:p w:rsidR="00CF1393" w:rsidRDefault="00CF1393" w:rsidP="003D3F15">
            <w:pPr>
              <w:jc w:val="both"/>
              <w:rPr>
                <w:rFonts w:ascii="Arial" w:hAnsi="Arial"/>
                <w:sz w:val="24"/>
                <w:szCs w:val="24"/>
                <w:lang w:bidi="th-TH"/>
              </w:rPr>
            </w:pPr>
          </w:p>
        </w:tc>
        <w:tc>
          <w:tcPr>
            <w:tcW w:w="864" w:type="dxa"/>
          </w:tcPr>
          <w:p w:rsidR="00CF1393" w:rsidRDefault="00CF1393" w:rsidP="003D3F15">
            <w:pPr>
              <w:jc w:val="both"/>
              <w:rPr>
                <w:rFonts w:ascii="Arial" w:hAnsi="Arial"/>
                <w:sz w:val="24"/>
                <w:szCs w:val="24"/>
                <w:lang w:bidi="th-TH"/>
              </w:rPr>
            </w:pPr>
          </w:p>
        </w:tc>
        <w:tc>
          <w:tcPr>
            <w:tcW w:w="1150"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c>
          <w:tcPr>
            <w:tcW w:w="733" w:type="dxa"/>
          </w:tcPr>
          <w:p w:rsidR="00CF1393" w:rsidRDefault="00CF1393" w:rsidP="003D3F15">
            <w:pPr>
              <w:jc w:val="both"/>
              <w:rPr>
                <w:rFonts w:ascii="Arial" w:hAnsi="Arial"/>
                <w:sz w:val="24"/>
                <w:szCs w:val="24"/>
                <w:lang w:bidi="th-TH"/>
              </w:rPr>
            </w:pPr>
          </w:p>
        </w:tc>
      </w:tr>
    </w:tbl>
    <w:p w:rsidR="00DC562D" w:rsidRDefault="00DC562D" w:rsidP="003D3F15">
      <w:pPr>
        <w:jc w:val="both"/>
        <w:rPr>
          <w:rFonts w:ascii="Arial" w:hAnsi="Arial"/>
          <w:sz w:val="24"/>
          <w:szCs w:val="24"/>
          <w:lang w:bidi="th-TH"/>
        </w:rPr>
      </w:pPr>
    </w:p>
    <w:tbl>
      <w:tblPr>
        <w:tblStyle w:val="TableGrid"/>
        <w:tblW w:w="0" w:type="auto"/>
        <w:tblLook w:val="04A0" w:firstRow="1" w:lastRow="0" w:firstColumn="1" w:lastColumn="0" w:noHBand="0" w:noVBand="1"/>
      </w:tblPr>
      <w:tblGrid>
        <w:gridCol w:w="527"/>
        <w:gridCol w:w="4226"/>
        <w:gridCol w:w="4597"/>
      </w:tblGrid>
      <w:tr w:rsidR="008D63A5" w:rsidTr="008C1971">
        <w:tc>
          <w:tcPr>
            <w:tcW w:w="9558" w:type="dxa"/>
            <w:gridSpan w:val="3"/>
            <w:shd w:val="clear" w:color="auto" w:fill="D9D9D9" w:themeFill="background1" w:themeFillShade="D9"/>
          </w:tcPr>
          <w:p w:rsidR="008D63A5" w:rsidRPr="008D63A5" w:rsidRDefault="008D63A5" w:rsidP="003D3F15">
            <w:pPr>
              <w:jc w:val="both"/>
              <w:rPr>
                <w:rFonts w:ascii="Arial" w:hAnsi="Arial"/>
                <w:b/>
                <w:bCs/>
                <w:sz w:val="24"/>
                <w:szCs w:val="24"/>
                <w:lang w:bidi="th-TH"/>
              </w:rPr>
            </w:pPr>
            <w:r w:rsidRPr="008D63A5">
              <w:rPr>
                <w:rFonts w:ascii="Arial" w:hAnsi="Arial"/>
                <w:b/>
                <w:bCs/>
                <w:sz w:val="24"/>
                <w:szCs w:val="24"/>
                <w:lang w:bidi="th-TH"/>
              </w:rPr>
              <w:t>Other Lighting, Secondary Power Supply</w:t>
            </w:r>
          </w:p>
        </w:tc>
      </w:tr>
      <w:tr w:rsidR="008D63A5" w:rsidTr="008C1971">
        <w:tc>
          <w:tcPr>
            <w:tcW w:w="535" w:type="dxa"/>
          </w:tcPr>
          <w:p w:rsidR="008D63A5" w:rsidRDefault="008D63A5" w:rsidP="003D3F15">
            <w:pPr>
              <w:jc w:val="both"/>
              <w:rPr>
                <w:rFonts w:ascii="Arial" w:hAnsi="Arial"/>
                <w:sz w:val="24"/>
                <w:szCs w:val="24"/>
                <w:lang w:bidi="th-TH"/>
              </w:rPr>
            </w:pPr>
            <w:r>
              <w:rPr>
                <w:rFonts w:ascii="Arial" w:hAnsi="Arial"/>
                <w:sz w:val="24"/>
                <w:szCs w:val="24"/>
                <w:lang w:bidi="th-TH"/>
              </w:rPr>
              <w:t>1</w:t>
            </w:r>
          </w:p>
        </w:tc>
        <w:tc>
          <w:tcPr>
            <w:tcW w:w="4320" w:type="dxa"/>
          </w:tcPr>
          <w:p w:rsidR="008D63A5" w:rsidRDefault="008D63A5" w:rsidP="003D3F15">
            <w:pPr>
              <w:jc w:val="both"/>
              <w:rPr>
                <w:rFonts w:ascii="Arial" w:hAnsi="Arial"/>
                <w:sz w:val="24"/>
                <w:szCs w:val="24"/>
                <w:lang w:bidi="th-TH"/>
              </w:rPr>
            </w:pPr>
            <w:r>
              <w:rPr>
                <w:rFonts w:ascii="Arial" w:hAnsi="Arial"/>
                <w:sz w:val="24"/>
                <w:szCs w:val="24"/>
                <w:lang w:bidi="th-TH"/>
              </w:rPr>
              <w:t>Use of Aircraft Stand ID Signs, TWY Guide Lines and Visual Docking/Parking Guidance System of Aircraft Stand</w:t>
            </w:r>
          </w:p>
        </w:tc>
        <w:tc>
          <w:tcPr>
            <w:tcW w:w="4703" w:type="dxa"/>
          </w:tcPr>
          <w:p w:rsidR="008D63A5" w:rsidRDefault="008D63A5" w:rsidP="003D3F15">
            <w:pPr>
              <w:jc w:val="both"/>
              <w:rPr>
                <w:rFonts w:ascii="Arial" w:hAnsi="Arial"/>
                <w:sz w:val="24"/>
                <w:szCs w:val="24"/>
                <w:lang w:bidi="th-TH"/>
              </w:rPr>
            </w:pPr>
          </w:p>
        </w:tc>
      </w:tr>
      <w:tr w:rsidR="008D63A5" w:rsidTr="008C1971">
        <w:tc>
          <w:tcPr>
            <w:tcW w:w="535" w:type="dxa"/>
          </w:tcPr>
          <w:p w:rsidR="008D63A5" w:rsidRDefault="008D63A5" w:rsidP="003D3F15">
            <w:pPr>
              <w:jc w:val="both"/>
              <w:rPr>
                <w:rFonts w:ascii="Arial" w:hAnsi="Arial"/>
                <w:sz w:val="24"/>
                <w:szCs w:val="24"/>
                <w:lang w:bidi="th-TH"/>
              </w:rPr>
            </w:pPr>
            <w:r>
              <w:rPr>
                <w:rFonts w:ascii="Arial" w:hAnsi="Arial"/>
                <w:sz w:val="24"/>
                <w:szCs w:val="24"/>
                <w:lang w:bidi="th-TH"/>
              </w:rPr>
              <w:t>2</w:t>
            </w:r>
          </w:p>
        </w:tc>
        <w:tc>
          <w:tcPr>
            <w:tcW w:w="4320" w:type="dxa"/>
          </w:tcPr>
          <w:p w:rsidR="008D63A5" w:rsidRDefault="008D63A5" w:rsidP="003D3F15">
            <w:pPr>
              <w:jc w:val="both"/>
              <w:rPr>
                <w:rFonts w:ascii="Arial" w:hAnsi="Arial"/>
                <w:sz w:val="24"/>
                <w:szCs w:val="24"/>
                <w:lang w:bidi="th-TH"/>
              </w:rPr>
            </w:pPr>
            <w:r>
              <w:rPr>
                <w:rFonts w:ascii="Arial" w:hAnsi="Arial"/>
                <w:sz w:val="24"/>
                <w:szCs w:val="24"/>
                <w:lang w:bidi="th-TH"/>
              </w:rPr>
              <w:t>ABN/IBN Location, Characteristics, and Hours of Operation</w:t>
            </w:r>
          </w:p>
        </w:tc>
        <w:tc>
          <w:tcPr>
            <w:tcW w:w="4703" w:type="dxa"/>
          </w:tcPr>
          <w:p w:rsidR="008D63A5" w:rsidRDefault="008D63A5" w:rsidP="003D3F15">
            <w:pPr>
              <w:jc w:val="both"/>
              <w:rPr>
                <w:rFonts w:ascii="Arial" w:hAnsi="Arial"/>
                <w:sz w:val="24"/>
                <w:szCs w:val="24"/>
                <w:lang w:bidi="th-TH"/>
              </w:rPr>
            </w:pPr>
            <w:r>
              <w:rPr>
                <w:rFonts w:ascii="Arial" w:hAnsi="Arial"/>
                <w:sz w:val="24"/>
                <w:szCs w:val="24"/>
                <w:lang w:bidi="th-TH"/>
              </w:rPr>
              <w:t>ABN:</w:t>
            </w:r>
            <w:r w:rsidRPr="008D63A5">
              <w:rPr>
                <w:rFonts w:ascii="Arial" w:hAnsi="Arial"/>
                <w:sz w:val="24"/>
                <w:szCs w:val="24"/>
                <w:highlight w:val="yellow"/>
                <w:lang w:bidi="th-TH"/>
              </w:rPr>
              <w:t>(Aerodrome Beacon)</w:t>
            </w:r>
          </w:p>
          <w:p w:rsidR="008D63A5" w:rsidRDefault="008D63A5" w:rsidP="003D3F15">
            <w:pPr>
              <w:jc w:val="both"/>
              <w:rPr>
                <w:rFonts w:ascii="Arial" w:hAnsi="Arial"/>
                <w:sz w:val="24"/>
                <w:szCs w:val="24"/>
                <w:lang w:bidi="th-TH"/>
              </w:rPr>
            </w:pPr>
            <w:r>
              <w:rPr>
                <w:rFonts w:ascii="Arial" w:hAnsi="Arial"/>
                <w:sz w:val="24"/>
                <w:szCs w:val="24"/>
                <w:lang w:bidi="th-TH"/>
              </w:rPr>
              <w:t xml:space="preserve">IBN: </w:t>
            </w:r>
            <w:r w:rsidRPr="008D63A5">
              <w:rPr>
                <w:rFonts w:ascii="Arial" w:hAnsi="Arial"/>
                <w:sz w:val="24"/>
                <w:szCs w:val="24"/>
                <w:highlight w:val="yellow"/>
                <w:lang w:bidi="th-TH"/>
              </w:rPr>
              <w:t>(Identi</w:t>
            </w:r>
            <w:r w:rsidR="009D636F">
              <w:rPr>
                <w:rFonts w:ascii="Arial" w:hAnsi="Arial"/>
                <w:sz w:val="24"/>
                <w:szCs w:val="24"/>
                <w:highlight w:val="yellow"/>
                <w:lang w:bidi="th-TH"/>
              </w:rPr>
              <w:t>fication</w:t>
            </w:r>
            <w:r w:rsidRPr="008D63A5">
              <w:rPr>
                <w:rFonts w:ascii="Arial" w:hAnsi="Arial"/>
                <w:sz w:val="24"/>
                <w:szCs w:val="24"/>
                <w:highlight w:val="yellow"/>
                <w:lang w:bidi="th-TH"/>
              </w:rPr>
              <w:t xml:space="preserve"> Beacon)</w:t>
            </w:r>
          </w:p>
        </w:tc>
      </w:tr>
      <w:tr w:rsidR="008D63A5" w:rsidTr="008C1971">
        <w:tc>
          <w:tcPr>
            <w:tcW w:w="535" w:type="dxa"/>
          </w:tcPr>
          <w:p w:rsidR="008D63A5" w:rsidRDefault="008D63A5" w:rsidP="003D3F15">
            <w:pPr>
              <w:jc w:val="both"/>
              <w:rPr>
                <w:rFonts w:ascii="Arial" w:hAnsi="Arial"/>
                <w:sz w:val="24"/>
                <w:szCs w:val="24"/>
                <w:lang w:bidi="th-TH"/>
              </w:rPr>
            </w:pPr>
            <w:r>
              <w:rPr>
                <w:rFonts w:ascii="Arial" w:hAnsi="Arial"/>
                <w:sz w:val="24"/>
                <w:szCs w:val="24"/>
                <w:lang w:bidi="th-TH"/>
              </w:rPr>
              <w:t>3</w:t>
            </w:r>
          </w:p>
        </w:tc>
        <w:tc>
          <w:tcPr>
            <w:tcW w:w="4320" w:type="dxa"/>
          </w:tcPr>
          <w:p w:rsidR="008D63A5" w:rsidRDefault="008D63A5" w:rsidP="003D3F15">
            <w:pPr>
              <w:jc w:val="both"/>
              <w:rPr>
                <w:rFonts w:ascii="Arial" w:hAnsi="Arial"/>
                <w:sz w:val="24"/>
                <w:szCs w:val="24"/>
                <w:lang w:bidi="th-TH"/>
              </w:rPr>
            </w:pPr>
            <w:r>
              <w:rPr>
                <w:rFonts w:ascii="Arial" w:hAnsi="Arial"/>
                <w:sz w:val="24"/>
                <w:szCs w:val="24"/>
                <w:lang w:bidi="th-TH"/>
              </w:rPr>
              <w:t>LDI Location and LGT Anemometer Location and LGT</w:t>
            </w:r>
          </w:p>
        </w:tc>
        <w:tc>
          <w:tcPr>
            <w:tcW w:w="4703" w:type="dxa"/>
          </w:tcPr>
          <w:p w:rsidR="008D63A5" w:rsidRDefault="008D63A5" w:rsidP="003D3F15">
            <w:pPr>
              <w:jc w:val="both"/>
              <w:rPr>
                <w:rFonts w:ascii="Arial" w:hAnsi="Arial"/>
                <w:sz w:val="24"/>
                <w:szCs w:val="24"/>
                <w:lang w:bidi="th-TH"/>
              </w:rPr>
            </w:pPr>
            <w:r>
              <w:rPr>
                <w:rFonts w:ascii="Arial" w:hAnsi="Arial"/>
                <w:sz w:val="24"/>
                <w:szCs w:val="24"/>
                <w:lang w:bidi="th-TH"/>
              </w:rPr>
              <w:t xml:space="preserve">Wind Cone: </w:t>
            </w:r>
          </w:p>
        </w:tc>
      </w:tr>
      <w:tr w:rsidR="008D63A5" w:rsidTr="008C1971">
        <w:tc>
          <w:tcPr>
            <w:tcW w:w="535" w:type="dxa"/>
          </w:tcPr>
          <w:p w:rsidR="008D63A5" w:rsidRDefault="008D63A5" w:rsidP="003D3F15">
            <w:pPr>
              <w:jc w:val="both"/>
              <w:rPr>
                <w:rFonts w:ascii="Arial" w:hAnsi="Arial"/>
                <w:sz w:val="24"/>
                <w:szCs w:val="24"/>
                <w:lang w:bidi="th-TH"/>
              </w:rPr>
            </w:pPr>
            <w:r>
              <w:rPr>
                <w:rFonts w:ascii="Arial" w:hAnsi="Arial"/>
                <w:sz w:val="24"/>
                <w:szCs w:val="24"/>
                <w:lang w:bidi="th-TH"/>
              </w:rPr>
              <w:t>4</w:t>
            </w:r>
          </w:p>
        </w:tc>
        <w:tc>
          <w:tcPr>
            <w:tcW w:w="4320" w:type="dxa"/>
          </w:tcPr>
          <w:p w:rsidR="008D63A5" w:rsidRDefault="008D63A5" w:rsidP="003D3F15">
            <w:pPr>
              <w:jc w:val="both"/>
              <w:rPr>
                <w:rFonts w:ascii="Arial" w:hAnsi="Arial"/>
                <w:sz w:val="24"/>
                <w:szCs w:val="24"/>
                <w:lang w:bidi="th-TH"/>
              </w:rPr>
            </w:pPr>
            <w:r>
              <w:rPr>
                <w:rFonts w:ascii="Arial" w:hAnsi="Arial"/>
                <w:sz w:val="24"/>
                <w:szCs w:val="24"/>
                <w:lang w:bidi="th-TH"/>
              </w:rPr>
              <w:t>TWY Edge and Center Line Lighting</w:t>
            </w:r>
          </w:p>
        </w:tc>
        <w:tc>
          <w:tcPr>
            <w:tcW w:w="4703" w:type="dxa"/>
          </w:tcPr>
          <w:p w:rsidR="008D63A5" w:rsidRDefault="00E965C4" w:rsidP="003D3F15">
            <w:pPr>
              <w:jc w:val="both"/>
              <w:rPr>
                <w:rFonts w:ascii="Arial" w:hAnsi="Arial"/>
                <w:sz w:val="24"/>
                <w:szCs w:val="24"/>
                <w:lang w:bidi="th-TH"/>
              </w:rPr>
            </w:pPr>
            <w:r>
              <w:rPr>
                <w:rFonts w:ascii="Arial" w:hAnsi="Arial"/>
                <w:sz w:val="24"/>
                <w:szCs w:val="24"/>
                <w:lang w:bidi="th-TH"/>
              </w:rPr>
              <w:t>Edge:</w:t>
            </w:r>
          </w:p>
          <w:p w:rsidR="00E965C4" w:rsidRDefault="00E965C4" w:rsidP="003D3F15">
            <w:pPr>
              <w:jc w:val="both"/>
              <w:rPr>
                <w:rFonts w:ascii="Arial" w:hAnsi="Arial"/>
                <w:sz w:val="24"/>
                <w:szCs w:val="24"/>
                <w:lang w:bidi="th-TH"/>
              </w:rPr>
            </w:pPr>
            <w:r>
              <w:rPr>
                <w:rFonts w:ascii="Arial" w:hAnsi="Arial"/>
                <w:sz w:val="24"/>
                <w:szCs w:val="24"/>
                <w:lang w:bidi="th-TH"/>
              </w:rPr>
              <w:t>Center Line:</w:t>
            </w:r>
          </w:p>
        </w:tc>
      </w:tr>
      <w:tr w:rsidR="008D63A5" w:rsidTr="008C1971">
        <w:tc>
          <w:tcPr>
            <w:tcW w:w="535" w:type="dxa"/>
          </w:tcPr>
          <w:p w:rsidR="008D63A5" w:rsidRDefault="008D63A5" w:rsidP="003D3F15">
            <w:pPr>
              <w:jc w:val="both"/>
              <w:rPr>
                <w:rFonts w:ascii="Arial" w:hAnsi="Arial"/>
                <w:sz w:val="24"/>
                <w:szCs w:val="24"/>
                <w:lang w:bidi="th-TH"/>
              </w:rPr>
            </w:pPr>
            <w:r>
              <w:rPr>
                <w:rFonts w:ascii="Arial" w:hAnsi="Arial"/>
                <w:sz w:val="24"/>
                <w:szCs w:val="24"/>
                <w:lang w:bidi="th-TH"/>
              </w:rPr>
              <w:t>5</w:t>
            </w:r>
          </w:p>
        </w:tc>
        <w:tc>
          <w:tcPr>
            <w:tcW w:w="4320" w:type="dxa"/>
          </w:tcPr>
          <w:p w:rsidR="008D63A5" w:rsidRDefault="008D63A5" w:rsidP="003D3F15">
            <w:pPr>
              <w:jc w:val="both"/>
              <w:rPr>
                <w:rFonts w:ascii="Arial" w:hAnsi="Arial"/>
                <w:sz w:val="24"/>
                <w:szCs w:val="24"/>
                <w:lang w:bidi="th-TH"/>
              </w:rPr>
            </w:pPr>
            <w:r>
              <w:rPr>
                <w:rFonts w:ascii="Arial" w:hAnsi="Arial"/>
                <w:sz w:val="24"/>
                <w:szCs w:val="24"/>
                <w:lang w:bidi="th-TH"/>
              </w:rPr>
              <w:t>Secondary Power/Switch-Over Time</w:t>
            </w:r>
          </w:p>
        </w:tc>
        <w:tc>
          <w:tcPr>
            <w:tcW w:w="4703" w:type="dxa"/>
          </w:tcPr>
          <w:p w:rsidR="008D63A5" w:rsidRDefault="008D63A5" w:rsidP="003D3F15">
            <w:pPr>
              <w:jc w:val="both"/>
              <w:rPr>
                <w:rFonts w:ascii="Arial" w:hAnsi="Arial"/>
                <w:sz w:val="24"/>
                <w:szCs w:val="24"/>
                <w:lang w:bidi="th-TH"/>
              </w:rPr>
            </w:pPr>
          </w:p>
          <w:p w:rsidR="008C1971" w:rsidRDefault="008C1971" w:rsidP="003D3F15">
            <w:pPr>
              <w:jc w:val="both"/>
              <w:rPr>
                <w:rFonts w:ascii="Arial" w:hAnsi="Arial"/>
                <w:sz w:val="24"/>
                <w:szCs w:val="24"/>
                <w:lang w:bidi="th-TH"/>
              </w:rPr>
            </w:pPr>
          </w:p>
        </w:tc>
      </w:tr>
      <w:tr w:rsidR="008D63A5" w:rsidTr="008C1971">
        <w:tc>
          <w:tcPr>
            <w:tcW w:w="535" w:type="dxa"/>
          </w:tcPr>
          <w:p w:rsidR="008D63A5" w:rsidRDefault="008D63A5" w:rsidP="003D3F15">
            <w:pPr>
              <w:jc w:val="both"/>
              <w:rPr>
                <w:rFonts w:ascii="Arial" w:hAnsi="Arial"/>
                <w:sz w:val="24"/>
                <w:szCs w:val="24"/>
                <w:lang w:bidi="th-TH"/>
              </w:rPr>
            </w:pPr>
            <w:r>
              <w:rPr>
                <w:rFonts w:ascii="Arial" w:hAnsi="Arial"/>
                <w:sz w:val="24"/>
                <w:szCs w:val="24"/>
                <w:lang w:bidi="th-TH"/>
              </w:rPr>
              <w:t>6</w:t>
            </w:r>
          </w:p>
        </w:tc>
        <w:tc>
          <w:tcPr>
            <w:tcW w:w="4320" w:type="dxa"/>
          </w:tcPr>
          <w:p w:rsidR="008D63A5" w:rsidRDefault="008D63A5" w:rsidP="003D3F15">
            <w:pPr>
              <w:jc w:val="both"/>
              <w:rPr>
                <w:rFonts w:ascii="Arial" w:hAnsi="Arial"/>
                <w:sz w:val="24"/>
                <w:szCs w:val="24"/>
                <w:lang w:bidi="th-TH"/>
              </w:rPr>
            </w:pPr>
            <w:r>
              <w:rPr>
                <w:rFonts w:ascii="Arial" w:hAnsi="Arial"/>
                <w:sz w:val="24"/>
                <w:szCs w:val="24"/>
                <w:lang w:bidi="th-TH"/>
              </w:rPr>
              <w:t>Remarks</w:t>
            </w:r>
          </w:p>
        </w:tc>
        <w:tc>
          <w:tcPr>
            <w:tcW w:w="4703" w:type="dxa"/>
          </w:tcPr>
          <w:p w:rsidR="008D63A5" w:rsidRDefault="008D63A5" w:rsidP="003D3F15">
            <w:pPr>
              <w:jc w:val="both"/>
              <w:rPr>
                <w:rFonts w:ascii="Arial" w:hAnsi="Arial"/>
                <w:sz w:val="24"/>
                <w:szCs w:val="24"/>
                <w:lang w:bidi="th-TH"/>
              </w:rPr>
            </w:pPr>
          </w:p>
          <w:p w:rsidR="00635FCF" w:rsidRDefault="00635FCF" w:rsidP="003D3F15">
            <w:pPr>
              <w:jc w:val="both"/>
              <w:rPr>
                <w:rFonts w:ascii="Arial" w:hAnsi="Arial"/>
                <w:sz w:val="24"/>
                <w:szCs w:val="24"/>
                <w:lang w:bidi="th-TH"/>
              </w:rPr>
            </w:pPr>
          </w:p>
          <w:p w:rsidR="00635FCF" w:rsidRDefault="00635FCF" w:rsidP="003D3F15">
            <w:pPr>
              <w:jc w:val="both"/>
              <w:rPr>
                <w:rFonts w:ascii="Arial" w:hAnsi="Arial"/>
                <w:sz w:val="24"/>
                <w:szCs w:val="24"/>
                <w:lang w:bidi="th-TH"/>
              </w:rPr>
            </w:pPr>
          </w:p>
        </w:tc>
      </w:tr>
    </w:tbl>
    <w:p w:rsidR="008D63A5" w:rsidRDefault="008D63A5" w:rsidP="003D3F15">
      <w:pPr>
        <w:jc w:val="both"/>
        <w:rPr>
          <w:rFonts w:ascii="Arial" w:hAnsi="Arial"/>
          <w:sz w:val="24"/>
          <w:szCs w:val="24"/>
          <w:lang w:bidi="th-TH"/>
        </w:rPr>
      </w:pPr>
    </w:p>
    <w:tbl>
      <w:tblPr>
        <w:tblStyle w:val="TableGrid"/>
        <w:tblW w:w="0" w:type="auto"/>
        <w:tblLook w:val="04A0" w:firstRow="1" w:lastRow="0" w:firstColumn="1" w:lastColumn="0" w:noHBand="0" w:noVBand="1"/>
      </w:tblPr>
      <w:tblGrid>
        <w:gridCol w:w="4571"/>
        <w:gridCol w:w="4779"/>
      </w:tblGrid>
      <w:tr w:rsidR="002D42E9" w:rsidTr="008C1971">
        <w:tc>
          <w:tcPr>
            <w:tcW w:w="9558" w:type="dxa"/>
            <w:gridSpan w:val="2"/>
            <w:shd w:val="clear" w:color="auto" w:fill="D9D9D9" w:themeFill="background1" w:themeFillShade="D9"/>
          </w:tcPr>
          <w:p w:rsidR="002D42E9" w:rsidRPr="002D42E9" w:rsidRDefault="002D42E9" w:rsidP="003D3F15">
            <w:pPr>
              <w:jc w:val="both"/>
              <w:rPr>
                <w:rFonts w:ascii="Arial" w:hAnsi="Arial"/>
                <w:b/>
                <w:bCs/>
                <w:sz w:val="24"/>
                <w:szCs w:val="24"/>
                <w:lang w:bidi="th-TH"/>
              </w:rPr>
            </w:pPr>
            <w:r w:rsidRPr="002D42E9">
              <w:rPr>
                <w:rFonts w:ascii="Arial" w:hAnsi="Arial"/>
                <w:b/>
                <w:bCs/>
                <w:sz w:val="24"/>
                <w:szCs w:val="24"/>
                <w:lang w:bidi="th-TH"/>
              </w:rPr>
              <w:t>VOR Aerodrome Checkpoints</w:t>
            </w:r>
          </w:p>
        </w:tc>
      </w:tr>
      <w:tr w:rsidR="002D42E9" w:rsidTr="008C1971">
        <w:tc>
          <w:tcPr>
            <w:tcW w:w="4675" w:type="dxa"/>
            <w:shd w:val="clear" w:color="auto" w:fill="D9D9D9" w:themeFill="background1" w:themeFillShade="D9"/>
          </w:tcPr>
          <w:p w:rsidR="002D42E9" w:rsidRPr="002D42E9" w:rsidRDefault="002D42E9" w:rsidP="003D3F15">
            <w:pPr>
              <w:jc w:val="both"/>
              <w:rPr>
                <w:rFonts w:ascii="Arial" w:hAnsi="Arial"/>
                <w:b/>
                <w:bCs/>
                <w:sz w:val="24"/>
                <w:szCs w:val="24"/>
                <w:lang w:bidi="th-TH"/>
              </w:rPr>
            </w:pPr>
            <w:r w:rsidRPr="002D42E9">
              <w:rPr>
                <w:rFonts w:ascii="Arial" w:hAnsi="Arial"/>
                <w:b/>
                <w:bCs/>
                <w:sz w:val="24"/>
                <w:szCs w:val="24"/>
                <w:lang w:bidi="th-TH"/>
              </w:rPr>
              <w:t>Location</w:t>
            </w:r>
          </w:p>
        </w:tc>
        <w:tc>
          <w:tcPr>
            <w:tcW w:w="4883" w:type="dxa"/>
            <w:shd w:val="clear" w:color="auto" w:fill="D9D9D9" w:themeFill="background1" w:themeFillShade="D9"/>
          </w:tcPr>
          <w:p w:rsidR="002D42E9" w:rsidRPr="002D42E9" w:rsidRDefault="002D42E9" w:rsidP="003D3F15">
            <w:pPr>
              <w:jc w:val="both"/>
              <w:rPr>
                <w:rFonts w:ascii="Arial" w:hAnsi="Arial"/>
                <w:b/>
                <w:bCs/>
                <w:sz w:val="24"/>
                <w:szCs w:val="24"/>
                <w:lang w:bidi="th-TH"/>
              </w:rPr>
            </w:pPr>
            <w:r w:rsidRPr="002D42E9">
              <w:rPr>
                <w:rFonts w:ascii="Arial" w:hAnsi="Arial"/>
                <w:b/>
                <w:bCs/>
                <w:sz w:val="24"/>
                <w:szCs w:val="24"/>
                <w:lang w:bidi="th-TH"/>
              </w:rPr>
              <w:t>Radio Frequency</w:t>
            </w:r>
          </w:p>
        </w:tc>
      </w:tr>
      <w:tr w:rsidR="002D42E9" w:rsidTr="008C1971">
        <w:tc>
          <w:tcPr>
            <w:tcW w:w="4675" w:type="dxa"/>
          </w:tcPr>
          <w:p w:rsidR="002D42E9" w:rsidRDefault="002D42E9" w:rsidP="003D3F15">
            <w:pPr>
              <w:jc w:val="both"/>
              <w:rPr>
                <w:rFonts w:ascii="Arial" w:hAnsi="Arial"/>
                <w:sz w:val="24"/>
                <w:szCs w:val="24"/>
                <w:lang w:bidi="th-TH"/>
              </w:rPr>
            </w:pPr>
          </w:p>
        </w:tc>
        <w:tc>
          <w:tcPr>
            <w:tcW w:w="4883" w:type="dxa"/>
          </w:tcPr>
          <w:p w:rsidR="002D42E9" w:rsidRDefault="002D42E9" w:rsidP="003D3F15">
            <w:pPr>
              <w:jc w:val="both"/>
              <w:rPr>
                <w:rFonts w:ascii="Arial" w:hAnsi="Arial"/>
                <w:sz w:val="24"/>
                <w:szCs w:val="24"/>
                <w:lang w:bidi="th-TH"/>
              </w:rPr>
            </w:pPr>
          </w:p>
        </w:tc>
      </w:tr>
      <w:tr w:rsidR="005D66FC" w:rsidTr="008C1971">
        <w:tc>
          <w:tcPr>
            <w:tcW w:w="4675" w:type="dxa"/>
          </w:tcPr>
          <w:p w:rsidR="005D66FC" w:rsidRDefault="005D66FC" w:rsidP="003D3F15">
            <w:pPr>
              <w:jc w:val="both"/>
              <w:rPr>
                <w:rFonts w:ascii="Arial" w:hAnsi="Arial"/>
                <w:sz w:val="24"/>
                <w:szCs w:val="24"/>
                <w:lang w:bidi="th-TH"/>
              </w:rPr>
            </w:pPr>
          </w:p>
        </w:tc>
        <w:tc>
          <w:tcPr>
            <w:tcW w:w="4883" w:type="dxa"/>
          </w:tcPr>
          <w:p w:rsidR="005D66FC" w:rsidRDefault="005D66FC" w:rsidP="003D3F15">
            <w:pPr>
              <w:jc w:val="both"/>
              <w:rPr>
                <w:rFonts w:ascii="Arial" w:hAnsi="Arial"/>
                <w:sz w:val="24"/>
                <w:szCs w:val="24"/>
                <w:lang w:bidi="th-TH"/>
              </w:rPr>
            </w:pPr>
          </w:p>
        </w:tc>
      </w:tr>
    </w:tbl>
    <w:p w:rsidR="003E39B0" w:rsidRDefault="003E39B0" w:rsidP="003D3F15">
      <w:pPr>
        <w:jc w:val="both"/>
        <w:rPr>
          <w:rFonts w:ascii="Arial" w:hAnsi="Arial"/>
          <w:sz w:val="24"/>
          <w:szCs w:val="24"/>
          <w:lang w:bidi="th-TH"/>
        </w:rPr>
      </w:pPr>
    </w:p>
    <w:tbl>
      <w:tblPr>
        <w:tblStyle w:val="TableGrid"/>
        <w:tblW w:w="0" w:type="auto"/>
        <w:tblLook w:val="04A0" w:firstRow="1" w:lastRow="0" w:firstColumn="1" w:lastColumn="0" w:noHBand="0" w:noVBand="1"/>
      </w:tblPr>
      <w:tblGrid>
        <w:gridCol w:w="9350"/>
      </w:tblGrid>
      <w:tr w:rsidR="0002791F" w:rsidRPr="002D42E9" w:rsidTr="00921E63">
        <w:tc>
          <w:tcPr>
            <w:tcW w:w="9350" w:type="dxa"/>
            <w:shd w:val="clear" w:color="auto" w:fill="D9D9D9" w:themeFill="background1" w:themeFillShade="D9"/>
          </w:tcPr>
          <w:p w:rsidR="0002791F" w:rsidRPr="002D42E9" w:rsidRDefault="0002791F" w:rsidP="003D3F15">
            <w:pPr>
              <w:jc w:val="both"/>
              <w:rPr>
                <w:rFonts w:ascii="Arial" w:hAnsi="Arial"/>
                <w:b/>
                <w:bCs/>
                <w:sz w:val="24"/>
                <w:szCs w:val="24"/>
                <w:lang w:bidi="th-TH"/>
              </w:rPr>
            </w:pPr>
            <w:r>
              <w:rPr>
                <w:rFonts w:ascii="Arial" w:hAnsi="Arial"/>
                <w:b/>
                <w:bCs/>
                <w:sz w:val="24"/>
                <w:szCs w:val="24"/>
                <w:lang w:bidi="th-TH"/>
              </w:rPr>
              <w:t>Location and Designation of Standard Taxi Routes</w:t>
            </w:r>
          </w:p>
        </w:tc>
      </w:tr>
      <w:tr w:rsidR="0002791F" w:rsidRPr="002D42E9" w:rsidTr="00921E63">
        <w:tc>
          <w:tcPr>
            <w:tcW w:w="9350" w:type="dxa"/>
          </w:tcPr>
          <w:p w:rsidR="0002791F" w:rsidRDefault="0002791F" w:rsidP="003D3F15">
            <w:pPr>
              <w:jc w:val="both"/>
              <w:rPr>
                <w:rFonts w:ascii="Arial" w:hAnsi="Arial"/>
                <w:sz w:val="24"/>
                <w:szCs w:val="24"/>
                <w:lang w:bidi="th-TH"/>
              </w:rPr>
            </w:pPr>
          </w:p>
          <w:p w:rsidR="005B7F8F" w:rsidRPr="005B7F8F" w:rsidRDefault="005B7F8F" w:rsidP="003D3F15">
            <w:pPr>
              <w:jc w:val="both"/>
              <w:rPr>
                <w:rFonts w:ascii="Arial" w:hAnsi="Arial"/>
                <w:color w:val="0070C0"/>
                <w:sz w:val="24"/>
                <w:szCs w:val="24"/>
                <w:lang w:bidi="th-TH"/>
              </w:rPr>
            </w:pPr>
            <w:r w:rsidRPr="005B7F8F">
              <w:rPr>
                <w:rFonts w:ascii="Arial" w:hAnsi="Arial"/>
                <w:color w:val="0070C0"/>
                <w:sz w:val="24"/>
                <w:szCs w:val="24"/>
                <w:lang w:bidi="th-TH"/>
              </w:rPr>
              <w:t>Please depict the airport taxiway system, location</w:t>
            </w:r>
            <w:r w:rsidR="00635FCF">
              <w:rPr>
                <w:rFonts w:ascii="Arial" w:hAnsi="Arial"/>
                <w:color w:val="0070C0"/>
                <w:sz w:val="24"/>
                <w:szCs w:val="24"/>
                <w:lang w:bidi="th-TH"/>
              </w:rPr>
              <w:t>s,</w:t>
            </w:r>
            <w:r w:rsidRPr="005B7F8F">
              <w:rPr>
                <w:rFonts w:ascii="Arial" w:hAnsi="Arial"/>
                <w:color w:val="0070C0"/>
                <w:sz w:val="24"/>
                <w:szCs w:val="24"/>
                <w:lang w:bidi="th-TH"/>
              </w:rPr>
              <w:t xml:space="preserve"> and taxiway number. The airfield layout may be included in this part or other part of the manual.</w:t>
            </w:r>
          </w:p>
          <w:p w:rsidR="005B7F8F" w:rsidRDefault="005B7F8F" w:rsidP="003D3F15">
            <w:pPr>
              <w:jc w:val="both"/>
              <w:rPr>
                <w:rFonts w:ascii="Arial" w:hAnsi="Arial"/>
                <w:sz w:val="24"/>
                <w:szCs w:val="24"/>
                <w:lang w:bidi="th-TH"/>
              </w:rPr>
            </w:pPr>
          </w:p>
          <w:p w:rsidR="005B7F8F" w:rsidRPr="005B7F8F" w:rsidRDefault="005B7F8F" w:rsidP="003D3F15">
            <w:pPr>
              <w:jc w:val="both"/>
              <w:rPr>
                <w:rFonts w:ascii="Arial" w:hAnsi="Arial"/>
                <w:color w:val="00B050"/>
                <w:sz w:val="24"/>
                <w:szCs w:val="24"/>
                <w:lang w:bidi="th-TH"/>
              </w:rPr>
            </w:pPr>
            <w:r w:rsidRPr="005B7F8F">
              <w:rPr>
                <w:rFonts w:ascii="Arial" w:hAnsi="Arial"/>
                <w:color w:val="00B050"/>
                <w:sz w:val="24"/>
                <w:szCs w:val="24"/>
                <w:lang w:bidi="th-TH"/>
              </w:rPr>
              <w:t>Example:</w:t>
            </w:r>
          </w:p>
          <w:p w:rsidR="003A2F51" w:rsidRDefault="0002791F" w:rsidP="003D3F15">
            <w:pPr>
              <w:spacing w:line="276" w:lineRule="auto"/>
              <w:jc w:val="both"/>
              <w:rPr>
                <w:rFonts w:ascii="Arial" w:hAnsi="Arial"/>
                <w:color w:val="00B050"/>
                <w:sz w:val="24"/>
                <w:szCs w:val="24"/>
                <w:lang w:bidi="th-TH"/>
              </w:rPr>
            </w:pPr>
            <w:r w:rsidRPr="005B7F8F">
              <w:rPr>
                <w:rFonts w:ascii="Arial" w:hAnsi="Arial"/>
                <w:color w:val="00B050"/>
                <w:sz w:val="24"/>
                <w:szCs w:val="24"/>
                <w:lang w:bidi="th-TH"/>
              </w:rPr>
              <w:t xml:space="preserve">The airfield layout, depicting the </w:t>
            </w:r>
            <w:r w:rsidRPr="005B7F8F">
              <w:rPr>
                <w:rFonts w:ascii="Arial" w:hAnsi="Arial"/>
                <w:color w:val="00B050"/>
                <w:sz w:val="24"/>
                <w:szCs w:val="24"/>
                <w:highlight w:val="yellow"/>
                <w:lang w:bidi="th-TH"/>
              </w:rPr>
              <w:t xml:space="preserve">(Name) </w:t>
            </w:r>
            <w:r w:rsidRPr="005B7F8F">
              <w:rPr>
                <w:rFonts w:ascii="Arial" w:hAnsi="Arial"/>
                <w:color w:val="00B050"/>
                <w:sz w:val="24"/>
                <w:szCs w:val="24"/>
                <w:lang w:bidi="th-TH"/>
              </w:rPr>
              <w:t xml:space="preserve">Airport Taxiway System (location and designation) is contained in </w:t>
            </w:r>
            <w:r w:rsidRPr="005B7F8F">
              <w:rPr>
                <w:rFonts w:ascii="Arial" w:hAnsi="Arial"/>
                <w:color w:val="00B050"/>
                <w:sz w:val="24"/>
                <w:szCs w:val="24"/>
                <w:highlight w:val="yellow"/>
                <w:lang w:bidi="th-TH"/>
              </w:rPr>
              <w:t>(Please Specify</w:t>
            </w:r>
            <w:r w:rsidR="005D66FC">
              <w:rPr>
                <w:rFonts w:ascii="Arial" w:hAnsi="Arial"/>
                <w:color w:val="00B050"/>
                <w:sz w:val="24"/>
                <w:szCs w:val="24"/>
                <w:highlight w:val="yellow"/>
                <w:lang w:bidi="th-TH"/>
              </w:rPr>
              <w:t xml:space="preserve"> location</w:t>
            </w:r>
            <w:r w:rsidRPr="005B7F8F">
              <w:rPr>
                <w:rFonts w:ascii="Arial" w:hAnsi="Arial"/>
                <w:color w:val="00B050"/>
                <w:sz w:val="24"/>
                <w:szCs w:val="24"/>
                <w:highlight w:val="yellow"/>
                <w:lang w:bidi="th-TH"/>
              </w:rPr>
              <w:t>)</w:t>
            </w:r>
            <w:r w:rsidRPr="005B7F8F">
              <w:rPr>
                <w:rFonts w:ascii="Arial" w:hAnsi="Arial"/>
                <w:color w:val="00B050"/>
                <w:sz w:val="24"/>
                <w:szCs w:val="24"/>
                <w:lang w:bidi="th-TH"/>
              </w:rPr>
              <w:t xml:space="preserve"> of this manual.</w:t>
            </w:r>
          </w:p>
          <w:p w:rsidR="0002791F" w:rsidRPr="0002791F" w:rsidRDefault="0002791F" w:rsidP="003D3F15">
            <w:pPr>
              <w:jc w:val="both"/>
              <w:rPr>
                <w:rFonts w:ascii="Arial" w:hAnsi="Arial"/>
                <w:sz w:val="24"/>
                <w:szCs w:val="24"/>
                <w:lang w:bidi="th-TH"/>
              </w:rPr>
            </w:pPr>
          </w:p>
        </w:tc>
      </w:tr>
    </w:tbl>
    <w:p w:rsidR="00F5466B" w:rsidRDefault="00F5466B" w:rsidP="003D3F15">
      <w:pPr>
        <w:jc w:val="both"/>
        <w:rPr>
          <w:rFonts w:ascii="Arial" w:hAnsi="Arial"/>
          <w:sz w:val="24"/>
          <w:szCs w:val="24"/>
          <w:lang w:bidi="th-TH"/>
        </w:rPr>
      </w:pPr>
    </w:p>
    <w:p w:rsidR="001E4C7F" w:rsidRDefault="001E4C7F" w:rsidP="003D3F15">
      <w:pPr>
        <w:jc w:val="both"/>
        <w:rPr>
          <w:rFonts w:ascii="Arial" w:hAnsi="Arial"/>
          <w:sz w:val="24"/>
          <w:szCs w:val="24"/>
          <w:lang w:bidi="th-TH"/>
        </w:rPr>
      </w:pPr>
    </w:p>
    <w:tbl>
      <w:tblPr>
        <w:tblStyle w:val="TableGrid"/>
        <w:tblW w:w="9350" w:type="dxa"/>
        <w:tblLook w:val="04A0" w:firstRow="1" w:lastRow="0" w:firstColumn="1" w:lastColumn="0" w:noHBand="0" w:noVBand="1"/>
      </w:tblPr>
      <w:tblGrid>
        <w:gridCol w:w="3214"/>
        <w:gridCol w:w="1995"/>
        <w:gridCol w:w="2092"/>
        <w:gridCol w:w="2049"/>
      </w:tblGrid>
      <w:tr w:rsidR="001E3983" w:rsidTr="00921E63">
        <w:tc>
          <w:tcPr>
            <w:tcW w:w="9350" w:type="dxa"/>
            <w:gridSpan w:val="4"/>
            <w:shd w:val="clear" w:color="auto" w:fill="D9D9D9" w:themeFill="background1" w:themeFillShade="D9"/>
          </w:tcPr>
          <w:p w:rsidR="001E3983" w:rsidRPr="00F5466B" w:rsidRDefault="001E3983" w:rsidP="003D3F15">
            <w:pPr>
              <w:jc w:val="both"/>
              <w:rPr>
                <w:rFonts w:ascii="Arial" w:hAnsi="Arial"/>
                <w:b/>
                <w:bCs/>
                <w:sz w:val="24"/>
                <w:szCs w:val="24"/>
                <w:lang w:bidi="th-TH"/>
              </w:rPr>
            </w:pPr>
            <w:r w:rsidRPr="00F5466B">
              <w:rPr>
                <w:rFonts w:ascii="Arial" w:hAnsi="Arial"/>
                <w:b/>
                <w:bCs/>
                <w:sz w:val="24"/>
                <w:szCs w:val="24"/>
                <w:lang w:bidi="th-TH"/>
              </w:rPr>
              <w:lastRenderedPageBreak/>
              <w:t>Geographical Coordinates</w:t>
            </w:r>
          </w:p>
        </w:tc>
      </w:tr>
      <w:tr w:rsidR="001E3983" w:rsidTr="001E3983">
        <w:tc>
          <w:tcPr>
            <w:tcW w:w="3214" w:type="dxa"/>
            <w:shd w:val="clear" w:color="auto" w:fill="D9D9D9" w:themeFill="background1" w:themeFillShade="D9"/>
          </w:tcPr>
          <w:p w:rsidR="001E3983" w:rsidRPr="00F5466B" w:rsidRDefault="001E3983" w:rsidP="003D3F15">
            <w:pPr>
              <w:jc w:val="both"/>
              <w:rPr>
                <w:rFonts w:ascii="Arial" w:hAnsi="Arial"/>
                <w:b/>
                <w:bCs/>
                <w:sz w:val="24"/>
                <w:szCs w:val="24"/>
                <w:lang w:bidi="th-TH"/>
              </w:rPr>
            </w:pPr>
            <w:r w:rsidRPr="00F5466B">
              <w:rPr>
                <w:rFonts w:ascii="Arial" w:hAnsi="Arial"/>
                <w:b/>
                <w:bCs/>
                <w:sz w:val="24"/>
                <w:szCs w:val="24"/>
                <w:lang w:bidi="th-TH"/>
              </w:rPr>
              <w:t>Runway Threshold</w:t>
            </w:r>
          </w:p>
        </w:tc>
        <w:tc>
          <w:tcPr>
            <w:tcW w:w="1995" w:type="dxa"/>
            <w:shd w:val="clear" w:color="auto" w:fill="D9D9D9" w:themeFill="background1" w:themeFillShade="D9"/>
          </w:tcPr>
          <w:p w:rsidR="001E3983" w:rsidRPr="00F5466B" w:rsidRDefault="001E3983" w:rsidP="003D3F15">
            <w:pPr>
              <w:jc w:val="both"/>
              <w:rPr>
                <w:rFonts w:ascii="Arial" w:hAnsi="Arial"/>
                <w:b/>
                <w:bCs/>
                <w:sz w:val="24"/>
                <w:szCs w:val="24"/>
                <w:lang w:bidi="th-TH"/>
              </w:rPr>
            </w:pPr>
            <w:r w:rsidRPr="00F5466B">
              <w:rPr>
                <w:rFonts w:ascii="Arial" w:hAnsi="Arial"/>
                <w:b/>
                <w:bCs/>
                <w:sz w:val="24"/>
                <w:szCs w:val="24"/>
                <w:lang w:bidi="th-TH"/>
              </w:rPr>
              <w:t>LAT.</w:t>
            </w:r>
          </w:p>
        </w:tc>
        <w:tc>
          <w:tcPr>
            <w:tcW w:w="2092" w:type="dxa"/>
            <w:shd w:val="clear" w:color="auto" w:fill="D9D9D9" w:themeFill="background1" w:themeFillShade="D9"/>
          </w:tcPr>
          <w:p w:rsidR="001E3983" w:rsidRPr="00F5466B" w:rsidRDefault="001E3983" w:rsidP="003D3F15">
            <w:pPr>
              <w:jc w:val="both"/>
              <w:rPr>
                <w:rFonts w:ascii="Arial" w:hAnsi="Arial"/>
                <w:b/>
                <w:bCs/>
                <w:sz w:val="24"/>
                <w:szCs w:val="24"/>
                <w:lang w:bidi="th-TH"/>
              </w:rPr>
            </w:pPr>
            <w:r w:rsidRPr="00F5466B">
              <w:rPr>
                <w:rFonts w:ascii="Arial" w:hAnsi="Arial"/>
                <w:b/>
                <w:bCs/>
                <w:sz w:val="24"/>
                <w:szCs w:val="24"/>
                <w:lang w:bidi="th-TH"/>
              </w:rPr>
              <w:t>LONG.</w:t>
            </w:r>
          </w:p>
        </w:tc>
        <w:tc>
          <w:tcPr>
            <w:tcW w:w="2049" w:type="dxa"/>
            <w:shd w:val="clear" w:color="auto" w:fill="D9D9D9" w:themeFill="background1" w:themeFillShade="D9"/>
          </w:tcPr>
          <w:p w:rsidR="001E3983" w:rsidRPr="00F5466B" w:rsidRDefault="001E3983" w:rsidP="003D3F15">
            <w:pPr>
              <w:jc w:val="both"/>
              <w:rPr>
                <w:rFonts w:ascii="Arial" w:hAnsi="Arial"/>
                <w:b/>
                <w:bCs/>
                <w:sz w:val="24"/>
                <w:szCs w:val="24"/>
                <w:lang w:bidi="th-TH"/>
              </w:rPr>
            </w:pPr>
            <w:r>
              <w:rPr>
                <w:rFonts w:ascii="Arial" w:hAnsi="Arial"/>
                <w:b/>
                <w:bCs/>
                <w:sz w:val="24"/>
                <w:szCs w:val="24"/>
                <w:lang w:bidi="th-TH"/>
              </w:rPr>
              <w:t>ELEV.</w:t>
            </w:r>
          </w:p>
        </w:tc>
      </w:tr>
      <w:tr w:rsidR="001E3983" w:rsidTr="001E3983">
        <w:tc>
          <w:tcPr>
            <w:tcW w:w="3214" w:type="dxa"/>
          </w:tcPr>
          <w:p w:rsidR="001E3983" w:rsidRDefault="001E3983" w:rsidP="003D3F15">
            <w:pPr>
              <w:jc w:val="both"/>
              <w:rPr>
                <w:rFonts w:ascii="Arial" w:hAnsi="Arial"/>
                <w:sz w:val="24"/>
                <w:szCs w:val="24"/>
                <w:lang w:bidi="th-TH"/>
              </w:rPr>
            </w:pPr>
          </w:p>
        </w:tc>
        <w:tc>
          <w:tcPr>
            <w:tcW w:w="1995" w:type="dxa"/>
          </w:tcPr>
          <w:p w:rsidR="001E3983" w:rsidRDefault="001E3983" w:rsidP="003D3F15">
            <w:pPr>
              <w:jc w:val="both"/>
              <w:rPr>
                <w:rFonts w:ascii="Arial" w:hAnsi="Arial"/>
                <w:sz w:val="24"/>
                <w:szCs w:val="24"/>
                <w:lang w:bidi="th-TH"/>
              </w:rPr>
            </w:pPr>
          </w:p>
        </w:tc>
        <w:tc>
          <w:tcPr>
            <w:tcW w:w="2092" w:type="dxa"/>
          </w:tcPr>
          <w:p w:rsidR="001E3983" w:rsidRDefault="001E3983" w:rsidP="003D3F15">
            <w:pPr>
              <w:jc w:val="both"/>
              <w:rPr>
                <w:rFonts w:ascii="Arial" w:hAnsi="Arial"/>
                <w:sz w:val="24"/>
                <w:szCs w:val="24"/>
                <w:lang w:bidi="th-TH"/>
              </w:rPr>
            </w:pPr>
          </w:p>
        </w:tc>
        <w:tc>
          <w:tcPr>
            <w:tcW w:w="2049" w:type="dxa"/>
          </w:tcPr>
          <w:p w:rsidR="001E3983" w:rsidRDefault="001E3983" w:rsidP="003D3F15">
            <w:pPr>
              <w:jc w:val="both"/>
              <w:rPr>
                <w:rFonts w:ascii="Arial" w:hAnsi="Arial"/>
                <w:sz w:val="24"/>
                <w:szCs w:val="24"/>
                <w:lang w:bidi="th-TH"/>
              </w:rPr>
            </w:pPr>
          </w:p>
        </w:tc>
      </w:tr>
      <w:tr w:rsidR="001E3983" w:rsidTr="001E3983">
        <w:tc>
          <w:tcPr>
            <w:tcW w:w="3214" w:type="dxa"/>
          </w:tcPr>
          <w:p w:rsidR="001E3983" w:rsidRDefault="001E3983" w:rsidP="003D3F15">
            <w:pPr>
              <w:jc w:val="both"/>
              <w:rPr>
                <w:rFonts w:ascii="Arial" w:hAnsi="Arial"/>
                <w:sz w:val="24"/>
                <w:szCs w:val="24"/>
                <w:lang w:bidi="th-TH"/>
              </w:rPr>
            </w:pPr>
          </w:p>
        </w:tc>
        <w:tc>
          <w:tcPr>
            <w:tcW w:w="1995" w:type="dxa"/>
          </w:tcPr>
          <w:p w:rsidR="001E3983" w:rsidRDefault="001E3983" w:rsidP="003D3F15">
            <w:pPr>
              <w:jc w:val="both"/>
              <w:rPr>
                <w:rFonts w:ascii="Arial" w:hAnsi="Arial"/>
                <w:sz w:val="24"/>
                <w:szCs w:val="24"/>
                <w:lang w:bidi="th-TH"/>
              </w:rPr>
            </w:pPr>
          </w:p>
        </w:tc>
        <w:tc>
          <w:tcPr>
            <w:tcW w:w="2092" w:type="dxa"/>
          </w:tcPr>
          <w:p w:rsidR="001E3983" w:rsidRDefault="001E3983" w:rsidP="003D3F15">
            <w:pPr>
              <w:jc w:val="both"/>
              <w:rPr>
                <w:rFonts w:ascii="Arial" w:hAnsi="Arial"/>
                <w:sz w:val="24"/>
                <w:szCs w:val="24"/>
                <w:lang w:bidi="th-TH"/>
              </w:rPr>
            </w:pPr>
          </w:p>
        </w:tc>
        <w:tc>
          <w:tcPr>
            <w:tcW w:w="2049" w:type="dxa"/>
          </w:tcPr>
          <w:p w:rsidR="001E3983" w:rsidRDefault="001E3983" w:rsidP="003D3F15">
            <w:pPr>
              <w:jc w:val="both"/>
              <w:rPr>
                <w:rFonts w:ascii="Arial" w:hAnsi="Arial"/>
                <w:sz w:val="24"/>
                <w:szCs w:val="24"/>
                <w:lang w:bidi="th-TH"/>
              </w:rPr>
            </w:pPr>
          </w:p>
        </w:tc>
      </w:tr>
      <w:tr w:rsidR="001E3983" w:rsidTr="001E3983">
        <w:tc>
          <w:tcPr>
            <w:tcW w:w="3214" w:type="dxa"/>
            <w:shd w:val="clear" w:color="auto" w:fill="D9D9D9" w:themeFill="background1" w:themeFillShade="D9"/>
          </w:tcPr>
          <w:p w:rsidR="001E3983" w:rsidRDefault="001E3983" w:rsidP="003D3F15">
            <w:pPr>
              <w:jc w:val="both"/>
              <w:rPr>
                <w:rFonts w:ascii="Arial" w:hAnsi="Arial"/>
                <w:sz w:val="24"/>
                <w:szCs w:val="24"/>
                <w:lang w:bidi="th-TH"/>
              </w:rPr>
            </w:pPr>
            <w:r>
              <w:rPr>
                <w:rFonts w:ascii="Arial" w:hAnsi="Arial"/>
                <w:b/>
                <w:bCs/>
                <w:sz w:val="24"/>
                <w:szCs w:val="24"/>
                <w:lang w:bidi="th-TH"/>
              </w:rPr>
              <w:t>Taxiway Centerline Points</w:t>
            </w:r>
          </w:p>
        </w:tc>
        <w:tc>
          <w:tcPr>
            <w:tcW w:w="1995" w:type="dxa"/>
            <w:shd w:val="clear" w:color="auto" w:fill="D9D9D9" w:themeFill="background1" w:themeFillShade="D9"/>
          </w:tcPr>
          <w:p w:rsidR="001E3983" w:rsidRDefault="001E3983" w:rsidP="003D3F15">
            <w:pPr>
              <w:jc w:val="both"/>
              <w:rPr>
                <w:rFonts w:ascii="Arial" w:hAnsi="Arial"/>
                <w:sz w:val="24"/>
                <w:szCs w:val="24"/>
                <w:lang w:bidi="th-TH"/>
              </w:rPr>
            </w:pPr>
            <w:r w:rsidRPr="00F5466B">
              <w:rPr>
                <w:rFonts w:ascii="Arial" w:hAnsi="Arial"/>
                <w:b/>
                <w:bCs/>
                <w:sz w:val="24"/>
                <w:szCs w:val="24"/>
                <w:lang w:bidi="th-TH"/>
              </w:rPr>
              <w:t>LAT.</w:t>
            </w:r>
          </w:p>
        </w:tc>
        <w:tc>
          <w:tcPr>
            <w:tcW w:w="2092" w:type="dxa"/>
            <w:shd w:val="clear" w:color="auto" w:fill="D9D9D9" w:themeFill="background1" w:themeFillShade="D9"/>
          </w:tcPr>
          <w:p w:rsidR="001E3983" w:rsidRDefault="001E3983" w:rsidP="003D3F15">
            <w:pPr>
              <w:jc w:val="both"/>
              <w:rPr>
                <w:rFonts w:ascii="Arial" w:hAnsi="Arial"/>
                <w:sz w:val="24"/>
                <w:szCs w:val="24"/>
                <w:lang w:bidi="th-TH"/>
              </w:rPr>
            </w:pPr>
            <w:r w:rsidRPr="00F5466B">
              <w:rPr>
                <w:rFonts w:ascii="Arial" w:hAnsi="Arial"/>
                <w:b/>
                <w:bCs/>
                <w:sz w:val="24"/>
                <w:szCs w:val="24"/>
                <w:lang w:bidi="th-TH"/>
              </w:rPr>
              <w:t>LONG.</w:t>
            </w:r>
          </w:p>
        </w:tc>
        <w:tc>
          <w:tcPr>
            <w:tcW w:w="2049" w:type="dxa"/>
            <w:shd w:val="clear" w:color="auto" w:fill="D9D9D9" w:themeFill="background1" w:themeFillShade="D9"/>
          </w:tcPr>
          <w:p w:rsidR="001E3983" w:rsidRPr="00F5466B" w:rsidRDefault="001E3983" w:rsidP="003D3F15">
            <w:pPr>
              <w:jc w:val="both"/>
              <w:rPr>
                <w:rFonts w:ascii="Arial" w:hAnsi="Arial"/>
                <w:b/>
                <w:bCs/>
                <w:sz w:val="24"/>
                <w:szCs w:val="24"/>
                <w:lang w:bidi="th-TH"/>
              </w:rPr>
            </w:pPr>
          </w:p>
        </w:tc>
      </w:tr>
      <w:tr w:rsidR="001E3983" w:rsidTr="001E3983">
        <w:tc>
          <w:tcPr>
            <w:tcW w:w="3214" w:type="dxa"/>
          </w:tcPr>
          <w:p w:rsidR="001E3983" w:rsidRDefault="001E3983" w:rsidP="003D3F15">
            <w:pPr>
              <w:jc w:val="both"/>
              <w:rPr>
                <w:rFonts w:ascii="Arial" w:hAnsi="Arial"/>
                <w:sz w:val="24"/>
                <w:szCs w:val="24"/>
                <w:lang w:bidi="th-TH"/>
              </w:rPr>
            </w:pPr>
          </w:p>
        </w:tc>
        <w:tc>
          <w:tcPr>
            <w:tcW w:w="1995" w:type="dxa"/>
          </w:tcPr>
          <w:p w:rsidR="001E3983" w:rsidRDefault="001E3983" w:rsidP="003D3F15">
            <w:pPr>
              <w:jc w:val="both"/>
              <w:rPr>
                <w:rFonts w:ascii="Arial" w:hAnsi="Arial"/>
                <w:sz w:val="24"/>
                <w:szCs w:val="24"/>
                <w:lang w:bidi="th-TH"/>
              </w:rPr>
            </w:pPr>
          </w:p>
        </w:tc>
        <w:tc>
          <w:tcPr>
            <w:tcW w:w="2092" w:type="dxa"/>
          </w:tcPr>
          <w:p w:rsidR="001E3983" w:rsidRDefault="001E3983" w:rsidP="003D3F15">
            <w:pPr>
              <w:jc w:val="both"/>
              <w:rPr>
                <w:rFonts w:ascii="Arial" w:hAnsi="Arial"/>
                <w:sz w:val="24"/>
                <w:szCs w:val="24"/>
                <w:lang w:bidi="th-TH"/>
              </w:rPr>
            </w:pPr>
          </w:p>
        </w:tc>
        <w:tc>
          <w:tcPr>
            <w:tcW w:w="2049" w:type="dxa"/>
          </w:tcPr>
          <w:p w:rsidR="001E3983" w:rsidRDefault="001E3983" w:rsidP="003D3F15">
            <w:pPr>
              <w:jc w:val="both"/>
              <w:rPr>
                <w:rFonts w:ascii="Arial" w:hAnsi="Arial"/>
                <w:sz w:val="24"/>
                <w:szCs w:val="24"/>
                <w:lang w:bidi="th-TH"/>
              </w:rPr>
            </w:pPr>
          </w:p>
        </w:tc>
      </w:tr>
      <w:tr w:rsidR="001E3983" w:rsidTr="001E3983">
        <w:tc>
          <w:tcPr>
            <w:tcW w:w="3214" w:type="dxa"/>
            <w:shd w:val="clear" w:color="auto" w:fill="D9D9D9" w:themeFill="background1" w:themeFillShade="D9"/>
          </w:tcPr>
          <w:p w:rsidR="001E3983" w:rsidRDefault="001E3983" w:rsidP="003D3F15">
            <w:pPr>
              <w:jc w:val="both"/>
              <w:rPr>
                <w:rFonts w:ascii="Arial" w:hAnsi="Arial"/>
                <w:sz w:val="24"/>
                <w:szCs w:val="24"/>
                <w:lang w:bidi="th-TH"/>
              </w:rPr>
            </w:pPr>
            <w:r>
              <w:rPr>
                <w:rFonts w:ascii="Arial" w:hAnsi="Arial"/>
                <w:b/>
                <w:bCs/>
                <w:sz w:val="24"/>
                <w:szCs w:val="24"/>
                <w:lang w:bidi="th-TH"/>
              </w:rPr>
              <w:t>Aircraft Stands</w:t>
            </w:r>
          </w:p>
        </w:tc>
        <w:tc>
          <w:tcPr>
            <w:tcW w:w="1995" w:type="dxa"/>
            <w:shd w:val="clear" w:color="auto" w:fill="D9D9D9" w:themeFill="background1" w:themeFillShade="D9"/>
          </w:tcPr>
          <w:p w:rsidR="001E3983" w:rsidRDefault="001E3983" w:rsidP="003D3F15">
            <w:pPr>
              <w:jc w:val="both"/>
              <w:rPr>
                <w:rFonts w:ascii="Arial" w:hAnsi="Arial"/>
                <w:sz w:val="24"/>
                <w:szCs w:val="24"/>
                <w:lang w:bidi="th-TH"/>
              </w:rPr>
            </w:pPr>
            <w:r w:rsidRPr="00F5466B">
              <w:rPr>
                <w:rFonts w:ascii="Arial" w:hAnsi="Arial"/>
                <w:b/>
                <w:bCs/>
                <w:sz w:val="24"/>
                <w:szCs w:val="24"/>
                <w:lang w:bidi="th-TH"/>
              </w:rPr>
              <w:t>LAT.</w:t>
            </w:r>
          </w:p>
        </w:tc>
        <w:tc>
          <w:tcPr>
            <w:tcW w:w="2092" w:type="dxa"/>
            <w:shd w:val="clear" w:color="auto" w:fill="D9D9D9" w:themeFill="background1" w:themeFillShade="D9"/>
          </w:tcPr>
          <w:p w:rsidR="001E3983" w:rsidRDefault="001E3983" w:rsidP="003D3F15">
            <w:pPr>
              <w:jc w:val="both"/>
              <w:rPr>
                <w:rFonts w:ascii="Arial" w:hAnsi="Arial"/>
                <w:sz w:val="24"/>
                <w:szCs w:val="24"/>
                <w:lang w:bidi="th-TH"/>
              </w:rPr>
            </w:pPr>
            <w:r w:rsidRPr="00F5466B">
              <w:rPr>
                <w:rFonts w:ascii="Arial" w:hAnsi="Arial"/>
                <w:b/>
                <w:bCs/>
                <w:sz w:val="24"/>
                <w:szCs w:val="24"/>
                <w:lang w:bidi="th-TH"/>
              </w:rPr>
              <w:t>LONG.</w:t>
            </w:r>
          </w:p>
        </w:tc>
        <w:tc>
          <w:tcPr>
            <w:tcW w:w="2049" w:type="dxa"/>
            <w:shd w:val="clear" w:color="auto" w:fill="D9D9D9" w:themeFill="background1" w:themeFillShade="D9"/>
          </w:tcPr>
          <w:p w:rsidR="001E3983" w:rsidRPr="00F5466B" w:rsidRDefault="001E3983" w:rsidP="003D3F15">
            <w:pPr>
              <w:jc w:val="both"/>
              <w:rPr>
                <w:rFonts w:ascii="Arial" w:hAnsi="Arial"/>
                <w:b/>
                <w:bCs/>
                <w:sz w:val="24"/>
                <w:szCs w:val="24"/>
                <w:lang w:bidi="th-TH"/>
              </w:rPr>
            </w:pPr>
          </w:p>
        </w:tc>
      </w:tr>
      <w:tr w:rsidR="001E3983" w:rsidTr="001E3983">
        <w:tc>
          <w:tcPr>
            <w:tcW w:w="3214" w:type="dxa"/>
          </w:tcPr>
          <w:p w:rsidR="001E3983" w:rsidRDefault="001E3983" w:rsidP="003D3F15">
            <w:pPr>
              <w:jc w:val="both"/>
              <w:rPr>
                <w:rFonts w:ascii="Arial" w:hAnsi="Arial"/>
                <w:sz w:val="24"/>
                <w:szCs w:val="24"/>
                <w:lang w:bidi="th-TH"/>
              </w:rPr>
            </w:pPr>
          </w:p>
        </w:tc>
        <w:tc>
          <w:tcPr>
            <w:tcW w:w="1995" w:type="dxa"/>
          </w:tcPr>
          <w:p w:rsidR="001E3983" w:rsidRDefault="001E3983" w:rsidP="003D3F15">
            <w:pPr>
              <w:jc w:val="both"/>
              <w:rPr>
                <w:rFonts w:ascii="Arial" w:hAnsi="Arial"/>
                <w:sz w:val="24"/>
                <w:szCs w:val="24"/>
                <w:lang w:bidi="th-TH"/>
              </w:rPr>
            </w:pPr>
          </w:p>
        </w:tc>
        <w:tc>
          <w:tcPr>
            <w:tcW w:w="2092" w:type="dxa"/>
          </w:tcPr>
          <w:p w:rsidR="001E3983" w:rsidRDefault="001E3983" w:rsidP="003D3F15">
            <w:pPr>
              <w:jc w:val="both"/>
              <w:rPr>
                <w:rFonts w:ascii="Arial" w:hAnsi="Arial"/>
                <w:sz w:val="24"/>
                <w:szCs w:val="24"/>
                <w:lang w:bidi="th-TH"/>
              </w:rPr>
            </w:pPr>
          </w:p>
        </w:tc>
        <w:tc>
          <w:tcPr>
            <w:tcW w:w="2049" w:type="dxa"/>
          </w:tcPr>
          <w:p w:rsidR="001E3983" w:rsidRDefault="001E3983" w:rsidP="003D3F15">
            <w:pPr>
              <w:jc w:val="both"/>
              <w:rPr>
                <w:rFonts w:ascii="Arial" w:hAnsi="Arial"/>
                <w:sz w:val="24"/>
                <w:szCs w:val="24"/>
                <w:lang w:bidi="th-TH"/>
              </w:rPr>
            </w:pPr>
          </w:p>
        </w:tc>
      </w:tr>
    </w:tbl>
    <w:p w:rsidR="00F5466B" w:rsidRDefault="00F5466B" w:rsidP="001443CA">
      <w:pPr>
        <w:spacing w:after="120"/>
        <w:jc w:val="both"/>
        <w:rPr>
          <w:rFonts w:ascii="Arial" w:hAnsi="Arial"/>
          <w:sz w:val="24"/>
          <w:szCs w:val="24"/>
          <w:lang w:bidi="th-TH"/>
        </w:rPr>
      </w:pPr>
    </w:p>
    <w:tbl>
      <w:tblPr>
        <w:tblStyle w:val="TableGrid"/>
        <w:tblW w:w="0" w:type="auto"/>
        <w:tblLook w:val="04A0" w:firstRow="1" w:lastRow="0" w:firstColumn="1" w:lastColumn="0" w:noHBand="0" w:noVBand="1"/>
      </w:tblPr>
      <w:tblGrid>
        <w:gridCol w:w="1350"/>
        <w:gridCol w:w="1604"/>
        <w:gridCol w:w="1511"/>
        <w:gridCol w:w="1847"/>
        <w:gridCol w:w="1550"/>
        <w:gridCol w:w="1488"/>
      </w:tblGrid>
      <w:tr w:rsidR="00DD1C31" w:rsidTr="00DD1C31">
        <w:tc>
          <w:tcPr>
            <w:tcW w:w="9350" w:type="dxa"/>
            <w:gridSpan w:val="6"/>
            <w:shd w:val="clear" w:color="auto" w:fill="D9D9D9" w:themeFill="background1" w:themeFillShade="D9"/>
          </w:tcPr>
          <w:p w:rsidR="00DD1C31" w:rsidRPr="00DD1C31" w:rsidRDefault="00DD1C31" w:rsidP="003D3F15">
            <w:pPr>
              <w:jc w:val="both"/>
              <w:rPr>
                <w:rFonts w:ascii="Arial" w:hAnsi="Arial"/>
                <w:b/>
                <w:bCs/>
                <w:sz w:val="24"/>
                <w:szCs w:val="24"/>
                <w:lang w:bidi="th-TH"/>
              </w:rPr>
            </w:pPr>
            <w:r w:rsidRPr="00DD1C31">
              <w:rPr>
                <w:rFonts w:ascii="Arial" w:hAnsi="Arial"/>
                <w:b/>
                <w:bCs/>
                <w:sz w:val="24"/>
                <w:szCs w:val="24"/>
                <w:lang w:bidi="th-TH"/>
              </w:rPr>
              <w:t>Obstacles</w:t>
            </w:r>
          </w:p>
        </w:tc>
      </w:tr>
      <w:tr w:rsidR="00DD1C31" w:rsidTr="00DD1C31">
        <w:tc>
          <w:tcPr>
            <w:tcW w:w="4315" w:type="dxa"/>
            <w:gridSpan w:val="3"/>
            <w:shd w:val="clear" w:color="auto" w:fill="D9D9D9" w:themeFill="background1" w:themeFillShade="D9"/>
          </w:tcPr>
          <w:p w:rsidR="00DD1C31" w:rsidRPr="00DD1C31" w:rsidRDefault="00DD1C31" w:rsidP="003D3F15">
            <w:pPr>
              <w:jc w:val="both"/>
              <w:rPr>
                <w:rFonts w:ascii="Arial" w:hAnsi="Arial"/>
                <w:b/>
                <w:bCs/>
                <w:sz w:val="24"/>
                <w:szCs w:val="24"/>
                <w:lang w:bidi="th-TH"/>
              </w:rPr>
            </w:pPr>
            <w:r w:rsidRPr="00DD1C31">
              <w:rPr>
                <w:rFonts w:ascii="Arial" w:hAnsi="Arial"/>
                <w:b/>
                <w:bCs/>
                <w:sz w:val="24"/>
                <w:szCs w:val="24"/>
                <w:lang w:bidi="th-TH"/>
              </w:rPr>
              <w:t>In Approach/Take-off Areas</w:t>
            </w:r>
          </w:p>
        </w:tc>
        <w:tc>
          <w:tcPr>
            <w:tcW w:w="3476" w:type="dxa"/>
            <w:gridSpan w:val="2"/>
            <w:shd w:val="clear" w:color="auto" w:fill="D9D9D9" w:themeFill="background1" w:themeFillShade="D9"/>
          </w:tcPr>
          <w:p w:rsidR="00DD1C31" w:rsidRPr="00DD1C31" w:rsidRDefault="00DD1C31" w:rsidP="003D3F15">
            <w:pPr>
              <w:jc w:val="both"/>
              <w:rPr>
                <w:rFonts w:ascii="Arial" w:hAnsi="Arial"/>
                <w:b/>
                <w:bCs/>
                <w:sz w:val="24"/>
                <w:szCs w:val="24"/>
                <w:lang w:bidi="th-TH"/>
              </w:rPr>
            </w:pPr>
            <w:r w:rsidRPr="00DD1C31">
              <w:rPr>
                <w:rFonts w:ascii="Arial" w:hAnsi="Arial"/>
                <w:b/>
                <w:bCs/>
                <w:sz w:val="24"/>
                <w:szCs w:val="24"/>
                <w:lang w:bidi="th-TH"/>
              </w:rPr>
              <w:t>In Circling Areas and at AD</w:t>
            </w:r>
          </w:p>
        </w:tc>
        <w:tc>
          <w:tcPr>
            <w:tcW w:w="1559" w:type="dxa"/>
            <w:shd w:val="clear" w:color="auto" w:fill="D9D9D9" w:themeFill="background1" w:themeFillShade="D9"/>
          </w:tcPr>
          <w:p w:rsidR="00DD1C31" w:rsidRPr="00DD1C31" w:rsidRDefault="00DD1C31" w:rsidP="003D3F15">
            <w:pPr>
              <w:jc w:val="both"/>
              <w:rPr>
                <w:rFonts w:ascii="Arial" w:hAnsi="Arial"/>
                <w:b/>
                <w:bCs/>
                <w:sz w:val="24"/>
                <w:szCs w:val="24"/>
                <w:lang w:bidi="th-TH"/>
              </w:rPr>
            </w:pPr>
            <w:r w:rsidRPr="00DD1C31">
              <w:rPr>
                <w:rFonts w:ascii="Arial" w:hAnsi="Arial"/>
                <w:b/>
                <w:bCs/>
                <w:sz w:val="24"/>
                <w:szCs w:val="24"/>
                <w:lang w:bidi="th-TH"/>
              </w:rPr>
              <w:t>Remarks</w:t>
            </w:r>
          </w:p>
        </w:tc>
      </w:tr>
      <w:tr w:rsidR="00DD1C31" w:rsidTr="00DD1C31">
        <w:tc>
          <w:tcPr>
            <w:tcW w:w="1345" w:type="dxa"/>
          </w:tcPr>
          <w:p w:rsidR="00DD1C31" w:rsidRDefault="00DD1C31" w:rsidP="003D3F15">
            <w:pPr>
              <w:jc w:val="both"/>
              <w:rPr>
                <w:rFonts w:ascii="Arial" w:hAnsi="Arial"/>
                <w:sz w:val="24"/>
                <w:szCs w:val="24"/>
                <w:lang w:bidi="th-TH"/>
              </w:rPr>
            </w:pPr>
            <w:r>
              <w:rPr>
                <w:rFonts w:ascii="Arial" w:hAnsi="Arial"/>
                <w:sz w:val="24"/>
                <w:szCs w:val="24"/>
                <w:lang w:bidi="th-TH"/>
              </w:rPr>
              <w:t>RWY/Area Affected</w:t>
            </w:r>
          </w:p>
        </w:tc>
        <w:tc>
          <w:tcPr>
            <w:tcW w:w="1530" w:type="dxa"/>
          </w:tcPr>
          <w:p w:rsidR="00DD1C31" w:rsidRDefault="00DD1C31" w:rsidP="003D3F15">
            <w:pPr>
              <w:jc w:val="both"/>
              <w:rPr>
                <w:rFonts w:ascii="Arial" w:hAnsi="Arial"/>
                <w:sz w:val="24"/>
                <w:szCs w:val="24"/>
                <w:lang w:bidi="th-TH"/>
              </w:rPr>
            </w:pPr>
            <w:r>
              <w:rPr>
                <w:rFonts w:ascii="Arial" w:hAnsi="Arial"/>
                <w:sz w:val="24"/>
                <w:szCs w:val="24"/>
                <w:lang w:bidi="th-TH"/>
              </w:rPr>
              <w:t>Obstacle Type Elevation Marking/LGT</w:t>
            </w:r>
          </w:p>
        </w:tc>
        <w:tc>
          <w:tcPr>
            <w:tcW w:w="1440" w:type="dxa"/>
          </w:tcPr>
          <w:p w:rsidR="00DD1C31" w:rsidRDefault="00DD1C31" w:rsidP="003D3F15">
            <w:pPr>
              <w:jc w:val="both"/>
              <w:rPr>
                <w:rFonts w:ascii="Arial" w:hAnsi="Arial"/>
                <w:sz w:val="24"/>
                <w:szCs w:val="24"/>
                <w:lang w:bidi="th-TH"/>
              </w:rPr>
            </w:pPr>
            <w:r>
              <w:rPr>
                <w:rFonts w:ascii="Arial" w:hAnsi="Arial"/>
                <w:sz w:val="24"/>
                <w:szCs w:val="24"/>
                <w:lang w:bidi="th-TH"/>
              </w:rPr>
              <w:t>Coordinates</w:t>
            </w:r>
          </w:p>
        </w:tc>
        <w:tc>
          <w:tcPr>
            <w:tcW w:w="1915" w:type="dxa"/>
          </w:tcPr>
          <w:p w:rsidR="00DD1C31" w:rsidRDefault="00DD1C31" w:rsidP="003D3F15">
            <w:pPr>
              <w:jc w:val="both"/>
              <w:rPr>
                <w:rFonts w:ascii="Arial" w:hAnsi="Arial"/>
                <w:sz w:val="24"/>
                <w:szCs w:val="24"/>
                <w:lang w:bidi="th-TH"/>
              </w:rPr>
            </w:pPr>
            <w:r>
              <w:rPr>
                <w:rFonts w:ascii="Arial" w:hAnsi="Arial"/>
                <w:sz w:val="24"/>
                <w:szCs w:val="24"/>
                <w:lang w:bidi="th-TH"/>
              </w:rPr>
              <w:t>Obstacle Type Elevation Marking/LGT</w:t>
            </w:r>
          </w:p>
        </w:tc>
        <w:tc>
          <w:tcPr>
            <w:tcW w:w="1561" w:type="dxa"/>
          </w:tcPr>
          <w:p w:rsidR="00DD1C31" w:rsidRDefault="00DD1C31" w:rsidP="003D3F15">
            <w:pPr>
              <w:jc w:val="both"/>
              <w:rPr>
                <w:rFonts w:ascii="Arial" w:hAnsi="Arial"/>
                <w:sz w:val="24"/>
                <w:szCs w:val="24"/>
                <w:lang w:bidi="th-TH"/>
              </w:rPr>
            </w:pPr>
            <w:r>
              <w:rPr>
                <w:rFonts w:ascii="Arial" w:hAnsi="Arial"/>
                <w:sz w:val="24"/>
                <w:szCs w:val="24"/>
                <w:lang w:bidi="th-TH"/>
              </w:rPr>
              <w:t>Coordinates</w:t>
            </w:r>
          </w:p>
        </w:tc>
        <w:tc>
          <w:tcPr>
            <w:tcW w:w="1559" w:type="dxa"/>
          </w:tcPr>
          <w:p w:rsidR="00DD1C31" w:rsidRDefault="00DD1C31" w:rsidP="003D3F15">
            <w:pPr>
              <w:jc w:val="both"/>
              <w:rPr>
                <w:rFonts w:ascii="Arial" w:hAnsi="Arial"/>
                <w:sz w:val="24"/>
                <w:szCs w:val="24"/>
                <w:lang w:bidi="th-TH"/>
              </w:rPr>
            </w:pPr>
          </w:p>
        </w:tc>
      </w:tr>
      <w:tr w:rsidR="00DD1C31" w:rsidTr="00DD1C31">
        <w:tc>
          <w:tcPr>
            <w:tcW w:w="1345" w:type="dxa"/>
          </w:tcPr>
          <w:p w:rsidR="00DD1C31" w:rsidRDefault="00DD1C31" w:rsidP="003D3F15">
            <w:pPr>
              <w:jc w:val="both"/>
              <w:rPr>
                <w:rFonts w:ascii="Arial" w:hAnsi="Arial"/>
                <w:sz w:val="24"/>
                <w:szCs w:val="24"/>
                <w:lang w:bidi="th-TH"/>
              </w:rPr>
            </w:pPr>
          </w:p>
        </w:tc>
        <w:tc>
          <w:tcPr>
            <w:tcW w:w="1530" w:type="dxa"/>
          </w:tcPr>
          <w:p w:rsidR="00DD1C31" w:rsidRDefault="00DD1C31" w:rsidP="003D3F15">
            <w:pPr>
              <w:jc w:val="both"/>
              <w:rPr>
                <w:rFonts w:ascii="Arial" w:hAnsi="Arial"/>
                <w:sz w:val="24"/>
                <w:szCs w:val="24"/>
                <w:lang w:bidi="th-TH"/>
              </w:rPr>
            </w:pPr>
          </w:p>
        </w:tc>
        <w:tc>
          <w:tcPr>
            <w:tcW w:w="1440" w:type="dxa"/>
          </w:tcPr>
          <w:p w:rsidR="00DD1C31" w:rsidRDefault="00DD1C31" w:rsidP="003D3F15">
            <w:pPr>
              <w:jc w:val="both"/>
              <w:rPr>
                <w:rFonts w:ascii="Arial" w:hAnsi="Arial"/>
                <w:sz w:val="24"/>
                <w:szCs w:val="24"/>
                <w:lang w:bidi="th-TH"/>
              </w:rPr>
            </w:pPr>
          </w:p>
        </w:tc>
        <w:tc>
          <w:tcPr>
            <w:tcW w:w="1915" w:type="dxa"/>
          </w:tcPr>
          <w:p w:rsidR="00DD1C31" w:rsidRDefault="00DD1C31" w:rsidP="003D3F15">
            <w:pPr>
              <w:jc w:val="both"/>
              <w:rPr>
                <w:rFonts w:ascii="Arial" w:hAnsi="Arial"/>
                <w:sz w:val="24"/>
                <w:szCs w:val="24"/>
                <w:lang w:bidi="th-TH"/>
              </w:rPr>
            </w:pPr>
          </w:p>
        </w:tc>
        <w:tc>
          <w:tcPr>
            <w:tcW w:w="1561" w:type="dxa"/>
          </w:tcPr>
          <w:p w:rsidR="00DD1C31" w:rsidRDefault="00DD1C31" w:rsidP="003D3F15">
            <w:pPr>
              <w:jc w:val="both"/>
              <w:rPr>
                <w:rFonts w:ascii="Arial" w:hAnsi="Arial"/>
                <w:sz w:val="24"/>
                <w:szCs w:val="24"/>
                <w:lang w:bidi="th-TH"/>
              </w:rPr>
            </w:pPr>
          </w:p>
        </w:tc>
        <w:tc>
          <w:tcPr>
            <w:tcW w:w="1559" w:type="dxa"/>
          </w:tcPr>
          <w:p w:rsidR="00DD1C31" w:rsidRDefault="00DD1C31" w:rsidP="003D3F15">
            <w:pPr>
              <w:jc w:val="both"/>
              <w:rPr>
                <w:rFonts w:ascii="Arial" w:hAnsi="Arial"/>
                <w:sz w:val="24"/>
                <w:szCs w:val="24"/>
                <w:lang w:bidi="th-TH"/>
              </w:rPr>
            </w:pPr>
          </w:p>
        </w:tc>
      </w:tr>
      <w:tr w:rsidR="006764FC" w:rsidTr="00DD1C31">
        <w:tc>
          <w:tcPr>
            <w:tcW w:w="1345" w:type="dxa"/>
          </w:tcPr>
          <w:p w:rsidR="006764FC" w:rsidRDefault="006764FC" w:rsidP="003D3F15">
            <w:pPr>
              <w:jc w:val="both"/>
              <w:rPr>
                <w:rFonts w:ascii="Arial" w:hAnsi="Arial"/>
                <w:sz w:val="24"/>
                <w:szCs w:val="24"/>
                <w:lang w:bidi="th-TH"/>
              </w:rPr>
            </w:pPr>
          </w:p>
        </w:tc>
        <w:tc>
          <w:tcPr>
            <w:tcW w:w="1530" w:type="dxa"/>
          </w:tcPr>
          <w:p w:rsidR="006764FC" w:rsidRDefault="006764FC" w:rsidP="003D3F15">
            <w:pPr>
              <w:jc w:val="both"/>
              <w:rPr>
                <w:rFonts w:ascii="Arial" w:hAnsi="Arial"/>
                <w:sz w:val="24"/>
                <w:szCs w:val="24"/>
                <w:lang w:bidi="th-TH"/>
              </w:rPr>
            </w:pPr>
          </w:p>
        </w:tc>
        <w:tc>
          <w:tcPr>
            <w:tcW w:w="1440" w:type="dxa"/>
          </w:tcPr>
          <w:p w:rsidR="006764FC" w:rsidRDefault="006764FC" w:rsidP="003D3F15">
            <w:pPr>
              <w:jc w:val="both"/>
              <w:rPr>
                <w:rFonts w:ascii="Arial" w:hAnsi="Arial"/>
                <w:sz w:val="24"/>
                <w:szCs w:val="24"/>
                <w:lang w:bidi="th-TH"/>
              </w:rPr>
            </w:pPr>
          </w:p>
        </w:tc>
        <w:tc>
          <w:tcPr>
            <w:tcW w:w="1915" w:type="dxa"/>
          </w:tcPr>
          <w:p w:rsidR="006764FC" w:rsidRDefault="006764FC" w:rsidP="003D3F15">
            <w:pPr>
              <w:jc w:val="both"/>
              <w:rPr>
                <w:rFonts w:ascii="Arial" w:hAnsi="Arial"/>
                <w:sz w:val="24"/>
                <w:szCs w:val="24"/>
                <w:lang w:bidi="th-TH"/>
              </w:rPr>
            </w:pPr>
          </w:p>
        </w:tc>
        <w:tc>
          <w:tcPr>
            <w:tcW w:w="1561" w:type="dxa"/>
          </w:tcPr>
          <w:p w:rsidR="006764FC" w:rsidRDefault="006764FC" w:rsidP="003D3F15">
            <w:pPr>
              <w:jc w:val="both"/>
              <w:rPr>
                <w:rFonts w:ascii="Arial" w:hAnsi="Arial"/>
                <w:sz w:val="24"/>
                <w:szCs w:val="24"/>
                <w:lang w:bidi="th-TH"/>
              </w:rPr>
            </w:pPr>
          </w:p>
        </w:tc>
        <w:tc>
          <w:tcPr>
            <w:tcW w:w="1559" w:type="dxa"/>
          </w:tcPr>
          <w:p w:rsidR="006764FC" w:rsidRDefault="006764FC" w:rsidP="003D3F15">
            <w:pPr>
              <w:jc w:val="both"/>
              <w:rPr>
                <w:rFonts w:ascii="Arial" w:hAnsi="Arial"/>
                <w:sz w:val="24"/>
                <w:szCs w:val="24"/>
                <w:lang w:bidi="th-TH"/>
              </w:rPr>
            </w:pPr>
          </w:p>
        </w:tc>
      </w:tr>
      <w:tr w:rsidR="006764FC" w:rsidTr="00DD1C31">
        <w:tc>
          <w:tcPr>
            <w:tcW w:w="1345" w:type="dxa"/>
          </w:tcPr>
          <w:p w:rsidR="006764FC" w:rsidRDefault="006764FC" w:rsidP="003D3F15">
            <w:pPr>
              <w:jc w:val="both"/>
              <w:rPr>
                <w:rFonts w:ascii="Arial" w:hAnsi="Arial"/>
                <w:sz w:val="24"/>
                <w:szCs w:val="24"/>
                <w:lang w:bidi="th-TH"/>
              </w:rPr>
            </w:pPr>
          </w:p>
        </w:tc>
        <w:tc>
          <w:tcPr>
            <w:tcW w:w="1530" w:type="dxa"/>
          </w:tcPr>
          <w:p w:rsidR="006764FC" w:rsidRDefault="006764FC" w:rsidP="003D3F15">
            <w:pPr>
              <w:jc w:val="both"/>
              <w:rPr>
                <w:rFonts w:ascii="Arial" w:hAnsi="Arial"/>
                <w:sz w:val="24"/>
                <w:szCs w:val="24"/>
                <w:lang w:bidi="th-TH"/>
              </w:rPr>
            </w:pPr>
          </w:p>
        </w:tc>
        <w:tc>
          <w:tcPr>
            <w:tcW w:w="1440" w:type="dxa"/>
          </w:tcPr>
          <w:p w:rsidR="006764FC" w:rsidRDefault="006764FC" w:rsidP="003D3F15">
            <w:pPr>
              <w:jc w:val="both"/>
              <w:rPr>
                <w:rFonts w:ascii="Arial" w:hAnsi="Arial"/>
                <w:sz w:val="24"/>
                <w:szCs w:val="24"/>
                <w:lang w:bidi="th-TH"/>
              </w:rPr>
            </w:pPr>
          </w:p>
        </w:tc>
        <w:tc>
          <w:tcPr>
            <w:tcW w:w="1915" w:type="dxa"/>
          </w:tcPr>
          <w:p w:rsidR="006764FC" w:rsidRDefault="006764FC" w:rsidP="003D3F15">
            <w:pPr>
              <w:jc w:val="both"/>
              <w:rPr>
                <w:rFonts w:ascii="Arial" w:hAnsi="Arial"/>
                <w:sz w:val="24"/>
                <w:szCs w:val="24"/>
                <w:lang w:bidi="th-TH"/>
              </w:rPr>
            </w:pPr>
          </w:p>
        </w:tc>
        <w:tc>
          <w:tcPr>
            <w:tcW w:w="1561" w:type="dxa"/>
          </w:tcPr>
          <w:p w:rsidR="006764FC" w:rsidRDefault="006764FC" w:rsidP="003D3F15">
            <w:pPr>
              <w:jc w:val="both"/>
              <w:rPr>
                <w:rFonts w:ascii="Arial" w:hAnsi="Arial"/>
                <w:sz w:val="24"/>
                <w:szCs w:val="24"/>
                <w:lang w:bidi="th-TH"/>
              </w:rPr>
            </w:pPr>
          </w:p>
        </w:tc>
        <w:tc>
          <w:tcPr>
            <w:tcW w:w="1559" w:type="dxa"/>
          </w:tcPr>
          <w:p w:rsidR="006764FC" w:rsidRDefault="006764FC" w:rsidP="003D3F15">
            <w:pPr>
              <w:jc w:val="both"/>
              <w:rPr>
                <w:rFonts w:ascii="Arial" w:hAnsi="Arial"/>
                <w:sz w:val="24"/>
                <w:szCs w:val="24"/>
                <w:lang w:bidi="th-TH"/>
              </w:rPr>
            </w:pPr>
          </w:p>
        </w:tc>
      </w:tr>
      <w:tr w:rsidR="006764FC" w:rsidTr="00DD1C31">
        <w:tc>
          <w:tcPr>
            <w:tcW w:w="1345" w:type="dxa"/>
          </w:tcPr>
          <w:p w:rsidR="006764FC" w:rsidRDefault="006764FC" w:rsidP="003D3F15">
            <w:pPr>
              <w:jc w:val="both"/>
              <w:rPr>
                <w:rFonts w:ascii="Arial" w:hAnsi="Arial"/>
                <w:sz w:val="24"/>
                <w:szCs w:val="24"/>
                <w:lang w:bidi="th-TH"/>
              </w:rPr>
            </w:pPr>
          </w:p>
        </w:tc>
        <w:tc>
          <w:tcPr>
            <w:tcW w:w="1530" w:type="dxa"/>
          </w:tcPr>
          <w:p w:rsidR="006764FC" w:rsidRDefault="006764FC" w:rsidP="003D3F15">
            <w:pPr>
              <w:jc w:val="both"/>
              <w:rPr>
                <w:rFonts w:ascii="Arial" w:hAnsi="Arial"/>
                <w:sz w:val="24"/>
                <w:szCs w:val="24"/>
                <w:lang w:bidi="th-TH"/>
              </w:rPr>
            </w:pPr>
          </w:p>
        </w:tc>
        <w:tc>
          <w:tcPr>
            <w:tcW w:w="1440" w:type="dxa"/>
          </w:tcPr>
          <w:p w:rsidR="006764FC" w:rsidRDefault="006764FC" w:rsidP="003D3F15">
            <w:pPr>
              <w:jc w:val="both"/>
              <w:rPr>
                <w:rFonts w:ascii="Arial" w:hAnsi="Arial"/>
                <w:sz w:val="24"/>
                <w:szCs w:val="24"/>
                <w:lang w:bidi="th-TH"/>
              </w:rPr>
            </w:pPr>
          </w:p>
        </w:tc>
        <w:tc>
          <w:tcPr>
            <w:tcW w:w="1915" w:type="dxa"/>
          </w:tcPr>
          <w:p w:rsidR="006764FC" w:rsidRDefault="006764FC" w:rsidP="003D3F15">
            <w:pPr>
              <w:jc w:val="both"/>
              <w:rPr>
                <w:rFonts w:ascii="Arial" w:hAnsi="Arial"/>
                <w:sz w:val="24"/>
                <w:szCs w:val="24"/>
                <w:lang w:bidi="th-TH"/>
              </w:rPr>
            </w:pPr>
          </w:p>
        </w:tc>
        <w:tc>
          <w:tcPr>
            <w:tcW w:w="1561" w:type="dxa"/>
          </w:tcPr>
          <w:p w:rsidR="006764FC" w:rsidRDefault="006764FC" w:rsidP="003D3F15">
            <w:pPr>
              <w:jc w:val="both"/>
              <w:rPr>
                <w:rFonts w:ascii="Arial" w:hAnsi="Arial"/>
                <w:sz w:val="24"/>
                <w:szCs w:val="24"/>
                <w:lang w:bidi="th-TH"/>
              </w:rPr>
            </w:pPr>
          </w:p>
        </w:tc>
        <w:tc>
          <w:tcPr>
            <w:tcW w:w="1559" w:type="dxa"/>
          </w:tcPr>
          <w:p w:rsidR="006764FC" w:rsidRDefault="006764FC" w:rsidP="003D3F15">
            <w:pPr>
              <w:jc w:val="both"/>
              <w:rPr>
                <w:rFonts w:ascii="Arial" w:hAnsi="Arial"/>
                <w:sz w:val="24"/>
                <w:szCs w:val="24"/>
                <w:lang w:bidi="th-TH"/>
              </w:rPr>
            </w:pPr>
          </w:p>
        </w:tc>
      </w:tr>
    </w:tbl>
    <w:p w:rsidR="001E3983" w:rsidRDefault="006764FC" w:rsidP="001443CA">
      <w:pPr>
        <w:spacing w:before="120" w:after="120"/>
        <w:jc w:val="both"/>
        <w:rPr>
          <w:rFonts w:ascii="Arial" w:hAnsi="Arial"/>
          <w:color w:val="0070C0"/>
          <w:sz w:val="24"/>
          <w:szCs w:val="24"/>
          <w:lang w:bidi="th-TH"/>
        </w:rPr>
      </w:pPr>
      <w:r w:rsidRPr="005B7F8F">
        <w:rPr>
          <w:rFonts w:ascii="Arial" w:hAnsi="Arial"/>
          <w:color w:val="0070C0"/>
          <w:sz w:val="24"/>
          <w:szCs w:val="24"/>
          <w:lang w:bidi="th-TH"/>
        </w:rPr>
        <w:t>Obstacles are best depicted by chart.</w:t>
      </w:r>
    </w:p>
    <w:tbl>
      <w:tblPr>
        <w:tblStyle w:val="TableGrid"/>
        <w:tblW w:w="0" w:type="auto"/>
        <w:tblLook w:val="04A0" w:firstRow="1" w:lastRow="0" w:firstColumn="1" w:lastColumn="0" w:noHBand="0" w:noVBand="1"/>
      </w:tblPr>
      <w:tblGrid>
        <w:gridCol w:w="4675"/>
        <w:gridCol w:w="4675"/>
      </w:tblGrid>
      <w:tr w:rsidR="006764FC" w:rsidTr="00B03C4C">
        <w:tc>
          <w:tcPr>
            <w:tcW w:w="9350" w:type="dxa"/>
            <w:gridSpan w:val="2"/>
            <w:shd w:val="clear" w:color="auto" w:fill="D9D9D9" w:themeFill="background1" w:themeFillShade="D9"/>
          </w:tcPr>
          <w:p w:rsidR="006764FC" w:rsidRPr="006764FC" w:rsidRDefault="006764FC" w:rsidP="003D3F15">
            <w:pPr>
              <w:jc w:val="both"/>
              <w:rPr>
                <w:rFonts w:ascii="Arial" w:hAnsi="Arial"/>
                <w:b/>
                <w:bCs/>
                <w:sz w:val="24"/>
                <w:szCs w:val="24"/>
                <w:lang w:bidi="th-TH"/>
              </w:rPr>
            </w:pPr>
            <w:r w:rsidRPr="006764FC">
              <w:rPr>
                <w:rFonts w:ascii="Arial" w:hAnsi="Arial"/>
                <w:b/>
                <w:bCs/>
                <w:sz w:val="24"/>
                <w:szCs w:val="24"/>
                <w:lang w:bidi="th-TH"/>
              </w:rPr>
              <w:t>Pre-Flight Altimeter Check</w:t>
            </w:r>
          </w:p>
        </w:tc>
      </w:tr>
      <w:tr w:rsidR="006764FC" w:rsidTr="00B03C4C">
        <w:tc>
          <w:tcPr>
            <w:tcW w:w="4675" w:type="dxa"/>
            <w:shd w:val="clear" w:color="auto" w:fill="D9D9D9" w:themeFill="background1" w:themeFillShade="D9"/>
          </w:tcPr>
          <w:p w:rsidR="006764FC" w:rsidRPr="006764FC" w:rsidRDefault="006764FC" w:rsidP="003D3F15">
            <w:pPr>
              <w:jc w:val="both"/>
              <w:rPr>
                <w:rFonts w:ascii="Arial" w:hAnsi="Arial"/>
                <w:b/>
                <w:bCs/>
                <w:sz w:val="24"/>
                <w:szCs w:val="24"/>
                <w:lang w:bidi="th-TH"/>
              </w:rPr>
            </w:pPr>
            <w:r w:rsidRPr="006764FC">
              <w:rPr>
                <w:rFonts w:ascii="Arial" w:hAnsi="Arial"/>
                <w:b/>
                <w:bCs/>
                <w:sz w:val="24"/>
                <w:szCs w:val="24"/>
                <w:lang w:bidi="th-TH"/>
              </w:rPr>
              <w:t>Locations</w:t>
            </w:r>
          </w:p>
        </w:tc>
        <w:tc>
          <w:tcPr>
            <w:tcW w:w="4675" w:type="dxa"/>
            <w:shd w:val="clear" w:color="auto" w:fill="D9D9D9" w:themeFill="background1" w:themeFillShade="D9"/>
          </w:tcPr>
          <w:p w:rsidR="006764FC" w:rsidRPr="006764FC" w:rsidRDefault="006764FC" w:rsidP="003D3F15">
            <w:pPr>
              <w:jc w:val="both"/>
              <w:rPr>
                <w:rFonts w:ascii="Arial" w:hAnsi="Arial"/>
                <w:b/>
                <w:bCs/>
                <w:sz w:val="24"/>
                <w:szCs w:val="24"/>
                <w:lang w:bidi="th-TH"/>
              </w:rPr>
            </w:pPr>
            <w:r w:rsidRPr="006764FC">
              <w:rPr>
                <w:rFonts w:ascii="Arial" w:hAnsi="Arial"/>
                <w:b/>
                <w:bCs/>
                <w:sz w:val="24"/>
                <w:szCs w:val="24"/>
                <w:lang w:bidi="th-TH"/>
              </w:rPr>
              <w:t>Elevation</w:t>
            </w:r>
          </w:p>
        </w:tc>
      </w:tr>
      <w:tr w:rsidR="006764FC" w:rsidTr="006764FC">
        <w:tc>
          <w:tcPr>
            <w:tcW w:w="4675" w:type="dxa"/>
          </w:tcPr>
          <w:p w:rsidR="006764FC" w:rsidRPr="005B7F8F" w:rsidRDefault="006764FC" w:rsidP="003D3F15">
            <w:pPr>
              <w:jc w:val="both"/>
              <w:rPr>
                <w:rFonts w:ascii="Arial" w:hAnsi="Arial"/>
                <w:color w:val="0070C0"/>
                <w:sz w:val="24"/>
                <w:szCs w:val="24"/>
                <w:lang w:bidi="th-TH"/>
              </w:rPr>
            </w:pPr>
            <w:r w:rsidRPr="005B7F8F">
              <w:rPr>
                <w:rFonts w:ascii="Arial" w:hAnsi="Arial"/>
                <w:color w:val="0070C0"/>
                <w:sz w:val="24"/>
                <w:szCs w:val="24"/>
                <w:lang w:bidi="th-TH"/>
              </w:rPr>
              <w:t xml:space="preserve">Please </w:t>
            </w:r>
            <w:r w:rsidR="005B7F8F" w:rsidRPr="005B7F8F">
              <w:rPr>
                <w:rFonts w:ascii="Arial" w:hAnsi="Arial"/>
                <w:color w:val="0070C0"/>
                <w:sz w:val="24"/>
                <w:szCs w:val="24"/>
                <w:lang w:bidi="th-TH"/>
              </w:rPr>
              <w:t xml:space="preserve">specify apron and coordinates of </w:t>
            </w:r>
            <w:r w:rsidR="00B466BF" w:rsidRPr="005B7F8F">
              <w:rPr>
                <w:rFonts w:ascii="Arial" w:hAnsi="Arial"/>
                <w:color w:val="0070C0"/>
                <w:sz w:val="24"/>
                <w:szCs w:val="24"/>
                <w:lang w:bidi="th-TH"/>
              </w:rPr>
              <w:t>the apron</w:t>
            </w:r>
            <w:r w:rsidR="005B7F8F" w:rsidRPr="005B7F8F">
              <w:rPr>
                <w:rFonts w:ascii="Arial" w:hAnsi="Arial"/>
                <w:color w:val="0070C0"/>
                <w:sz w:val="24"/>
                <w:szCs w:val="24"/>
                <w:lang w:bidi="th-TH"/>
              </w:rPr>
              <w:t xml:space="preserve"> in WGS-84.</w:t>
            </w:r>
          </w:p>
        </w:tc>
        <w:tc>
          <w:tcPr>
            <w:tcW w:w="4675" w:type="dxa"/>
          </w:tcPr>
          <w:p w:rsidR="006764FC" w:rsidRPr="005B7F8F" w:rsidRDefault="005B7F8F" w:rsidP="003D3F15">
            <w:pPr>
              <w:jc w:val="both"/>
              <w:rPr>
                <w:rFonts w:ascii="Arial" w:hAnsi="Arial"/>
                <w:color w:val="0070C0"/>
                <w:sz w:val="24"/>
                <w:szCs w:val="24"/>
                <w:lang w:bidi="th-TH"/>
              </w:rPr>
            </w:pPr>
            <w:r w:rsidRPr="005B7F8F">
              <w:rPr>
                <w:rFonts w:ascii="Arial" w:hAnsi="Arial"/>
                <w:color w:val="0070C0"/>
                <w:sz w:val="24"/>
                <w:szCs w:val="24"/>
                <w:lang w:bidi="th-TH"/>
              </w:rPr>
              <w:t>Please specify the elevation of Pre-Flight Altimeter Check in WGS-84.</w:t>
            </w:r>
          </w:p>
        </w:tc>
      </w:tr>
    </w:tbl>
    <w:p w:rsidR="001443CA" w:rsidRDefault="001443CA" w:rsidP="001443CA">
      <w:pPr>
        <w:spacing w:after="0"/>
        <w:jc w:val="both"/>
        <w:rPr>
          <w:rFonts w:ascii="Arial" w:hAnsi="Arial"/>
          <w:color w:val="0070C0"/>
          <w:sz w:val="24"/>
          <w:szCs w:val="24"/>
          <w:lang w:bidi="th-TH"/>
        </w:rPr>
      </w:pPr>
    </w:p>
    <w:p w:rsidR="006764FC" w:rsidRPr="005B7F8F" w:rsidRDefault="00B466BF" w:rsidP="001443CA">
      <w:pPr>
        <w:spacing w:after="120"/>
        <w:jc w:val="both"/>
        <w:rPr>
          <w:rFonts w:ascii="Arial" w:hAnsi="Arial"/>
          <w:color w:val="0070C0"/>
          <w:sz w:val="24"/>
          <w:szCs w:val="24"/>
          <w:lang w:bidi="th-TH"/>
        </w:rPr>
      </w:pPr>
      <w:r w:rsidRPr="005B7F8F">
        <w:rPr>
          <w:rFonts w:ascii="Arial" w:hAnsi="Arial"/>
          <w:color w:val="0070C0"/>
          <w:sz w:val="24"/>
          <w:szCs w:val="24"/>
          <w:lang w:bidi="th-TH"/>
        </w:rPr>
        <w:t>At least one point in the airport.</w:t>
      </w:r>
    </w:p>
    <w:tbl>
      <w:tblPr>
        <w:tblStyle w:val="TableGrid"/>
        <w:tblW w:w="9355" w:type="dxa"/>
        <w:tblLook w:val="04A0" w:firstRow="1" w:lastRow="0" w:firstColumn="1" w:lastColumn="0" w:noHBand="0" w:noVBand="1"/>
      </w:tblPr>
      <w:tblGrid>
        <w:gridCol w:w="2106"/>
        <w:gridCol w:w="1759"/>
        <w:gridCol w:w="1890"/>
        <w:gridCol w:w="1890"/>
        <w:gridCol w:w="1710"/>
      </w:tblGrid>
      <w:tr w:rsidR="00B466BF" w:rsidTr="00B466BF">
        <w:tc>
          <w:tcPr>
            <w:tcW w:w="9355" w:type="dxa"/>
            <w:gridSpan w:val="5"/>
            <w:shd w:val="clear" w:color="auto" w:fill="D9D9D9" w:themeFill="background1" w:themeFillShade="D9"/>
          </w:tcPr>
          <w:p w:rsidR="00B466BF" w:rsidRPr="00B466BF" w:rsidRDefault="00B466BF" w:rsidP="003D3F15">
            <w:pPr>
              <w:jc w:val="both"/>
              <w:rPr>
                <w:rFonts w:ascii="Arial" w:hAnsi="Arial"/>
                <w:b/>
                <w:bCs/>
                <w:sz w:val="24"/>
                <w:szCs w:val="24"/>
                <w:lang w:bidi="th-TH"/>
              </w:rPr>
            </w:pPr>
            <w:r w:rsidRPr="00B466BF">
              <w:rPr>
                <w:rFonts w:ascii="Arial" w:hAnsi="Arial"/>
                <w:b/>
                <w:bCs/>
                <w:sz w:val="24"/>
                <w:szCs w:val="24"/>
                <w:lang w:bidi="th-TH"/>
              </w:rPr>
              <w:t>Declared Distances</w:t>
            </w:r>
          </w:p>
        </w:tc>
      </w:tr>
      <w:tr w:rsidR="00B466BF" w:rsidTr="00B466BF">
        <w:tc>
          <w:tcPr>
            <w:tcW w:w="2106" w:type="dxa"/>
            <w:shd w:val="clear" w:color="auto" w:fill="D9D9D9" w:themeFill="background1" w:themeFillShade="D9"/>
          </w:tcPr>
          <w:p w:rsidR="00B466BF" w:rsidRDefault="00B466BF" w:rsidP="003D3F15">
            <w:pPr>
              <w:jc w:val="both"/>
              <w:rPr>
                <w:rFonts w:ascii="Arial" w:hAnsi="Arial"/>
                <w:b/>
                <w:bCs/>
                <w:sz w:val="24"/>
                <w:szCs w:val="24"/>
                <w:lang w:bidi="th-TH"/>
              </w:rPr>
            </w:pPr>
            <w:r>
              <w:rPr>
                <w:rFonts w:ascii="Arial" w:hAnsi="Arial"/>
                <w:b/>
                <w:bCs/>
                <w:sz w:val="24"/>
                <w:szCs w:val="24"/>
                <w:lang w:bidi="th-TH"/>
              </w:rPr>
              <w:t>RWY</w:t>
            </w:r>
          </w:p>
          <w:p w:rsidR="00B466BF" w:rsidRPr="00B466BF" w:rsidRDefault="00B466BF" w:rsidP="003D3F15">
            <w:pPr>
              <w:jc w:val="both"/>
              <w:rPr>
                <w:rFonts w:ascii="Arial" w:hAnsi="Arial"/>
                <w:b/>
                <w:bCs/>
                <w:sz w:val="24"/>
                <w:szCs w:val="24"/>
                <w:lang w:bidi="th-TH"/>
              </w:rPr>
            </w:pPr>
            <w:r w:rsidRPr="00B466BF">
              <w:rPr>
                <w:rFonts w:ascii="Arial" w:hAnsi="Arial"/>
                <w:b/>
                <w:bCs/>
                <w:sz w:val="24"/>
                <w:szCs w:val="24"/>
                <w:lang w:bidi="th-TH"/>
              </w:rPr>
              <w:t>Designation No.</w:t>
            </w:r>
          </w:p>
        </w:tc>
        <w:tc>
          <w:tcPr>
            <w:tcW w:w="1759" w:type="dxa"/>
            <w:shd w:val="clear" w:color="auto" w:fill="D9D9D9" w:themeFill="background1" w:themeFillShade="D9"/>
          </w:tcPr>
          <w:p w:rsidR="00B466BF" w:rsidRPr="00B466BF" w:rsidRDefault="00B466BF" w:rsidP="003D3F15">
            <w:pPr>
              <w:jc w:val="both"/>
              <w:rPr>
                <w:rFonts w:ascii="Arial" w:hAnsi="Arial"/>
                <w:b/>
                <w:bCs/>
                <w:sz w:val="24"/>
                <w:szCs w:val="24"/>
                <w:lang w:bidi="th-TH"/>
              </w:rPr>
            </w:pPr>
            <w:r w:rsidRPr="00B466BF">
              <w:rPr>
                <w:rFonts w:ascii="Arial" w:hAnsi="Arial"/>
                <w:b/>
                <w:bCs/>
                <w:sz w:val="24"/>
                <w:szCs w:val="24"/>
                <w:lang w:bidi="th-TH"/>
              </w:rPr>
              <w:t>TORA</w:t>
            </w:r>
          </w:p>
        </w:tc>
        <w:tc>
          <w:tcPr>
            <w:tcW w:w="1890" w:type="dxa"/>
            <w:shd w:val="clear" w:color="auto" w:fill="D9D9D9" w:themeFill="background1" w:themeFillShade="D9"/>
          </w:tcPr>
          <w:p w:rsidR="00B466BF" w:rsidRPr="00B466BF" w:rsidRDefault="00B466BF" w:rsidP="003D3F15">
            <w:pPr>
              <w:jc w:val="both"/>
              <w:rPr>
                <w:rFonts w:ascii="Arial" w:hAnsi="Arial"/>
                <w:b/>
                <w:bCs/>
                <w:sz w:val="24"/>
                <w:szCs w:val="24"/>
                <w:lang w:bidi="th-TH"/>
              </w:rPr>
            </w:pPr>
            <w:r w:rsidRPr="00B466BF">
              <w:rPr>
                <w:rFonts w:ascii="Arial" w:hAnsi="Arial"/>
                <w:b/>
                <w:bCs/>
                <w:sz w:val="24"/>
                <w:szCs w:val="24"/>
                <w:lang w:bidi="th-TH"/>
              </w:rPr>
              <w:t>TODA</w:t>
            </w:r>
          </w:p>
        </w:tc>
        <w:tc>
          <w:tcPr>
            <w:tcW w:w="1890" w:type="dxa"/>
            <w:shd w:val="clear" w:color="auto" w:fill="D9D9D9" w:themeFill="background1" w:themeFillShade="D9"/>
          </w:tcPr>
          <w:p w:rsidR="00B466BF" w:rsidRPr="00B466BF" w:rsidRDefault="00B466BF" w:rsidP="003D3F15">
            <w:pPr>
              <w:jc w:val="both"/>
              <w:rPr>
                <w:rFonts w:ascii="Arial" w:hAnsi="Arial"/>
                <w:b/>
                <w:bCs/>
                <w:sz w:val="24"/>
                <w:szCs w:val="24"/>
                <w:lang w:bidi="th-TH"/>
              </w:rPr>
            </w:pPr>
            <w:r w:rsidRPr="00B466BF">
              <w:rPr>
                <w:rFonts w:ascii="Arial" w:hAnsi="Arial"/>
                <w:b/>
                <w:bCs/>
                <w:sz w:val="24"/>
                <w:szCs w:val="24"/>
                <w:lang w:bidi="th-TH"/>
              </w:rPr>
              <w:t>ASDA</w:t>
            </w:r>
          </w:p>
        </w:tc>
        <w:tc>
          <w:tcPr>
            <w:tcW w:w="1710" w:type="dxa"/>
            <w:shd w:val="clear" w:color="auto" w:fill="D9D9D9" w:themeFill="background1" w:themeFillShade="D9"/>
          </w:tcPr>
          <w:p w:rsidR="00B466BF" w:rsidRPr="00B466BF" w:rsidRDefault="00B466BF" w:rsidP="003D3F15">
            <w:pPr>
              <w:jc w:val="both"/>
              <w:rPr>
                <w:rFonts w:ascii="Arial" w:hAnsi="Arial"/>
                <w:b/>
                <w:bCs/>
                <w:sz w:val="24"/>
                <w:szCs w:val="24"/>
                <w:lang w:bidi="th-TH"/>
              </w:rPr>
            </w:pPr>
            <w:r w:rsidRPr="00B466BF">
              <w:rPr>
                <w:rFonts w:ascii="Arial" w:hAnsi="Arial"/>
                <w:b/>
                <w:bCs/>
                <w:sz w:val="24"/>
                <w:szCs w:val="24"/>
                <w:lang w:bidi="th-TH"/>
              </w:rPr>
              <w:t>LDA</w:t>
            </w:r>
          </w:p>
        </w:tc>
      </w:tr>
      <w:tr w:rsidR="00B466BF" w:rsidTr="00B466BF">
        <w:tc>
          <w:tcPr>
            <w:tcW w:w="2106" w:type="dxa"/>
          </w:tcPr>
          <w:p w:rsidR="00B466BF" w:rsidRDefault="00B466BF" w:rsidP="003D3F15">
            <w:pPr>
              <w:jc w:val="both"/>
              <w:rPr>
                <w:rFonts w:ascii="Arial" w:hAnsi="Arial"/>
                <w:sz w:val="24"/>
                <w:szCs w:val="24"/>
                <w:lang w:bidi="th-TH"/>
              </w:rPr>
            </w:pPr>
          </w:p>
        </w:tc>
        <w:tc>
          <w:tcPr>
            <w:tcW w:w="1759" w:type="dxa"/>
          </w:tcPr>
          <w:p w:rsidR="00B466BF" w:rsidRDefault="00B466BF" w:rsidP="003D3F15">
            <w:pPr>
              <w:jc w:val="both"/>
              <w:rPr>
                <w:rFonts w:ascii="Arial" w:hAnsi="Arial"/>
                <w:sz w:val="24"/>
                <w:szCs w:val="24"/>
                <w:lang w:bidi="th-TH"/>
              </w:rPr>
            </w:pPr>
          </w:p>
        </w:tc>
        <w:tc>
          <w:tcPr>
            <w:tcW w:w="1890" w:type="dxa"/>
          </w:tcPr>
          <w:p w:rsidR="00B466BF" w:rsidRDefault="00B466BF" w:rsidP="003D3F15">
            <w:pPr>
              <w:jc w:val="both"/>
              <w:rPr>
                <w:rFonts w:ascii="Arial" w:hAnsi="Arial"/>
                <w:sz w:val="24"/>
                <w:szCs w:val="24"/>
                <w:lang w:bidi="th-TH"/>
              </w:rPr>
            </w:pPr>
          </w:p>
        </w:tc>
        <w:tc>
          <w:tcPr>
            <w:tcW w:w="1890" w:type="dxa"/>
          </w:tcPr>
          <w:p w:rsidR="00B466BF" w:rsidRDefault="00B466BF" w:rsidP="003D3F15">
            <w:pPr>
              <w:jc w:val="both"/>
              <w:rPr>
                <w:rFonts w:ascii="Arial" w:hAnsi="Arial"/>
                <w:sz w:val="24"/>
                <w:szCs w:val="24"/>
                <w:lang w:bidi="th-TH"/>
              </w:rPr>
            </w:pPr>
          </w:p>
        </w:tc>
        <w:tc>
          <w:tcPr>
            <w:tcW w:w="1710" w:type="dxa"/>
          </w:tcPr>
          <w:p w:rsidR="00B466BF" w:rsidRDefault="00B466BF" w:rsidP="003D3F15">
            <w:pPr>
              <w:jc w:val="both"/>
              <w:rPr>
                <w:rFonts w:ascii="Arial" w:hAnsi="Arial"/>
                <w:sz w:val="24"/>
                <w:szCs w:val="24"/>
                <w:lang w:bidi="th-TH"/>
              </w:rPr>
            </w:pPr>
          </w:p>
        </w:tc>
      </w:tr>
      <w:tr w:rsidR="00B466BF" w:rsidTr="00B466BF">
        <w:tc>
          <w:tcPr>
            <w:tcW w:w="2106" w:type="dxa"/>
          </w:tcPr>
          <w:p w:rsidR="00B466BF" w:rsidRDefault="00B466BF" w:rsidP="003D3F15">
            <w:pPr>
              <w:jc w:val="both"/>
              <w:rPr>
                <w:rFonts w:ascii="Arial" w:hAnsi="Arial"/>
                <w:sz w:val="24"/>
                <w:szCs w:val="24"/>
                <w:lang w:bidi="th-TH"/>
              </w:rPr>
            </w:pPr>
          </w:p>
        </w:tc>
        <w:tc>
          <w:tcPr>
            <w:tcW w:w="1759" w:type="dxa"/>
          </w:tcPr>
          <w:p w:rsidR="00B466BF" w:rsidRDefault="00B466BF" w:rsidP="003D3F15">
            <w:pPr>
              <w:jc w:val="both"/>
              <w:rPr>
                <w:rFonts w:ascii="Arial" w:hAnsi="Arial"/>
                <w:sz w:val="24"/>
                <w:szCs w:val="24"/>
                <w:lang w:bidi="th-TH"/>
              </w:rPr>
            </w:pPr>
          </w:p>
        </w:tc>
        <w:tc>
          <w:tcPr>
            <w:tcW w:w="1890" w:type="dxa"/>
          </w:tcPr>
          <w:p w:rsidR="00B466BF" w:rsidRDefault="00B466BF" w:rsidP="003D3F15">
            <w:pPr>
              <w:jc w:val="both"/>
              <w:rPr>
                <w:rFonts w:ascii="Arial" w:hAnsi="Arial"/>
                <w:sz w:val="24"/>
                <w:szCs w:val="24"/>
                <w:lang w:bidi="th-TH"/>
              </w:rPr>
            </w:pPr>
          </w:p>
        </w:tc>
        <w:tc>
          <w:tcPr>
            <w:tcW w:w="1890" w:type="dxa"/>
          </w:tcPr>
          <w:p w:rsidR="00B466BF" w:rsidRDefault="00B466BF" w:rsidP="003D3F15">
            <w:pPr>
              <w:jc w:val="both"/>
              <w:rPr>
                <w:rFonts w:ascii="Arial" w:hAnsi="Arial"/>
                <w:sz w:val="24"/>
                <w:szCs w:val="24"/>
                <w:lang w:bidi="th-TH"/>
              </w:rPr>
            </w:pPr>
          </w:p>
        </w:tc>
        <w:tc>
          <w:tcPr>
            <w:tcW w:w="1710" w:type="dxa"/>
          </w:tcPr>
          <w:p w:rsidR="00B466BF" w:rsidRDefault="00B466BF" w:rsidP="003D3F15">
            <w:pPr>
              <w:jc w:val="both"/>
              <w:rPr>
                <w:rFonts w:ascii="Arial" w:hAnsi="Arial"/>
                <w:sz w:val="24"/>
                <w:szCs w:val="24"/>
                <w:lang w:bidi="th-TH"/>
              </w:rPr>
            </w:pPr>
          </w:p>
        </w:tc>
      </w:tr>
      <w:tr w:rsidR="00B466BF" w:rsidTr="00B466BF">
        <w:tc>
          <w:tcPr>
            <w:tcW w:w="2106" w:type="dxa"/>
          </w:tcPr>
          <w:p w:rsidR="00B466BF" w:rsidRDefault="00B466BF" w:rsidP="003D3F15">
            <w:pPr>
              <w:jc w:val="both"/>
              <w:rPr>
                <w:rFonts w:ascii="Arial" w:hAnsi="Arial"/>
                <w:sz w:val="24"/>
                <w:szCs w:val="24"/>
                <w:lang w:bidi="th-TH"/>
              </w:rPr>
            </w:pPr>
          </w:p>
        </w:tc>
        <w:tc>
          <w:tcPr>
            <w:tcW w:w="1759" w:type="dxa"/>
          </w:tcPr>
          <w:p w:rsidR="00B466BF" w:rsidRDefault="00B466BF" w:rsidP="003D3F15">
            <w:pPr>
              <w:jc w:val="both"/>
              <w:rPr>
                <w:rFonts w:ascii="Arial" w:hAnsi="Arial"/>
                <w:sz w:val="24"/>
                <w:szCs w:val="24"/>
                <w:lang w:bidi="th-TH"/>
              </w:rPr>
            </w:pPr>
          </w:p>
        </w:tc>
        <w:tc>
          <w:tcPr>
            <w:tcW w:w="1890" w:type="dxa"/>
          </w:tcPr>
          <w:p w:rsidR="00B466BF" w:rsidRDefault="00B466BF" w:rsidP="003D3F15">
            <w:pPr>
              <w:jc w:val="both"/>
              <w:rPr>
                <w:rFonts w:ascii="Arial" w:hAnsi="Arial"/>
                <w:sz w:val="24"/>
                <w:szCs w:val="24"/>
                <w:lang w:bidi="th-TH"/>
              </w:rPr>
            </w:pPr>
          </w:p>
        </w:tc>
        <w:tc>
          <w:tcPr>
            <w:tcW w:w="1890" w:type="dxa"/>
          </w:tcPr>
          <w:p w:rsidR="00B466BF" w:rsidRDefault="00B466BF" w:rsidP="003D3F15">
            <w:pPr>
              <w:jc w:val="both"/>
              <w:rPr>
                <w:rFonts w:ascii="Arial" w:hAnsi="Arial"/>
                <w:sz w:val="24"/>
                <w:szCs w:val="24"/>
                <w:lang w:bidi="th-TH"/>
              </w:rPr>
            </w:pPr>
          </w:p>
        </w:tc>
        <w:tc>
          <w:tcPr>
            <w:tcW w:w="1710" w:type="dxa"/>
          </w:tcPr>
          <w:p w:rsidR="00B466BF" w:rsidRDefault="00B466BF" w:rsidP="003D3F15">
            <w:pPr>
              <w:jc w:val="both"/>
              <w:rPr>
                <w:rFonts w:ascii="Arial" w:hAnsi="Arial"/>
                <w:sz w:val="24"/>
                <w:szCs w:val="24"/>
                <w:lang w:bidi="th-TH"/>
              </w:rPr>
            </w:pPr>
          </w:p>
        </w:tc>
      </w:tr>
      <w:tr w:rsidR="008C1971" w:rsidTr="00B466BF">
        <w:tc>
          <w:tcPr>
            <w:tcW w:w="2106" w:type="dxa"/>
          </w:tcPr>
          <w:p w:rsidR="008C1971" w:rsidRDefault="008C1971" w:rsidP="003D3F15">
            <w:pPr>
              <w:jc w:val="both"/>
              <w:rPr>
                <w:rFonts w:ascii="Arial" w:hAnsi="Arial"/>
                <w:sz w:val="24"/>
                <w:szCs w:val="24"/>
                <w:lang w:bidi="th-TH"/>
              </w:rPr>
            </w:pPr>
          </w:p>
        </w:tc>
        <w:tc>
          <w:tcPr>
            <w:tcW w:w="1759" w:type="dxa"/>
          </w:tcPr>
          <w:p w:rsidR="008C1971" w:rsidRDefault="008C1971" w:rsidP="003D3F15">
            <w:pPr>
              <w:jc w:val="both"/>
              <w:rPr>
                <w:rFonts w:ascii="Arial" w:hAnsi="Arial"/>
                <w:sz w:val="24"/>
                <w:szCs w:val="24"/>
                <w:lang w:bidi="th-TH"/>
              </w:rPr>
            </w:pPr>
          </w:p>
        </w:tc>
        <w:tc>
          <w:tcPr>
            <w:tcW w:w="1890" w:type="dxa"/>
          </w:tcPr>
          <w:p w:rsidR="008C1971" w:rsidRDefault="008C1971" w:rsidP="003D3F15">
            <w:pPr>
              <w:jc w:val="both"/>
              <w:rPr>
                <w:rFonts w:ascii="Arial" w:hAnsi="Arial"/>
                <w:sz w:val="24"/>
                <w:szCs w:val="24"/>
                <w:lang w:bidi="th-TH"/>
              </w:rPr>
            </w:pPr>
          </w:p>
        </w:tc>
        <w:tc>
          <w:tcPr>
            <w:tcW w:w="1890" w:type="dxa"/>
          </w:tcPr>
          <w:p w:rsidR="008C1971" w:rsidRDefault="008C1971" w:rsidP="003D3F15">
            <w:pPr>
              <w:jc w:val="both"/>
              <w:rPr>
                <w:rFonts w:ascii="Arial" w:hAnsi="Arial"/>
                <w:sz w:val="24"/>
                <w:szCs w:val="24"/>
                <w:lang w:bidi="th-TH"/>
              </w:rPr>
            </w:pPr>
          </w:p>
        </w:tc>
        <w:tc>
          <w:tcPr>
            <w:tcW w:w="1710" w:type="dxa"/>
          </w:tcPr>
          <w:p w:rsidR="008C1971" w:rsidRDefault="008C1971" w:rsidP="003D3F15">
            <w:pPr>
              <w:jc w:val="both"/>
              <w:rPr>
                <w:rFonts w:ascii="Arial" w:hAnsi="Arial"/>
                <w:sz w:val="24"/>
                <w:szCs w:val="24"/>
                <w:lang w:bidi="th-TH"/>
              </w:rPr>
            </w:pPr>
          </w:p>
        </w:tc>
      </w:tr>
    </w:tbl>
    <w:p w:rsidR="001443CA" w:rsidRDefault="001443CA" w:rsidP="001443CA">
      <w:pPr>
        <w:spacing w:after="0"/>
        <w:jc w:val="both"/>
        <w:rPr>
          <w:rFonts w:ascii="Arial" w:hAnsi="Arial"/>
          <w:color w:val="0070C0"/>
          <w:sz w:val="24"/>
          <w:szCs w:val="24"/>
          <w:lang w:bidi="th-TH"/>
        </w:rPr>
      </w:pPr>
    </w:p>
    <w:p w:rsidR="003A2F51" w:rsidRDefault="00635FCF" w:rsidP="003D3F15">
      <w:pPr>
        <w:jc w:val="both"/>
        <w:rPr>
          <w:rFonts w:ascii="Arial" w:hAnsi="Arial"/>
          <w:color w:val="0070C0"/>
          <w:sz w:val="24"/>
          <w:szCs w:val="24"/>
          <w:lang w:bidi="th-TH"/>
        </w:rPr>
      </w:pPr>
      <w:r w:rsidRPr="006132D1">
        <w:rPr>
          <w:rFonts w:ascii="Arial" w:hAnsi="Arial"/>
          <w:color w:val="0070C0"/>
          <w:sz w:val="24"/>
          <w:szCs w:val="24"/>
          <w:lang w:bidi="th-TH"/>
        </w:rPr>
        <w:t xml:space="preserve">Please make a note that </w:t>
      </w:r>
      <w:r w:rsidR="006132D1" w:rsidRPr="006132D1">
        <w:rPr>
          <w:rFonts w:ascii="Arial" w:hAnsi="Arial"/>
          <w:color w:val="0070C0"/>
          <w:sz w:val="24"/>
          <w:szCs w:val="24"/>
          <w:lang w:bidi="th-TH"/>
        </w:rPr>
        <w:t xml:space="preserve">NOTAM and ATIS will be promulgated </w:t>
      </w:r>
      <w:r w:rsidRPr="006132D1">
        <w:rPr>
          <w:rFonts w:ascii="Arial" w:hAnsi="Arial"/>
          <w:color w:val="0070C0"/>
          <w:sz w:val="24"/>
          <w:szCs w:val="24"/>
          <w:lang w:bidi="th-TH"/>
        </w:rPr>
        <w:t>in case of temporary reduction in available declared distances</w:t>
      </w:r>
      <w:r w:rsidR="006132D1" w:rsidRPr="006132D1">
        <w:rPr>
          <w:rFonts w:ascii="Arial" w:hAnsi="Arial"/>
          <w:color w:val="0070C0"/>
          <w:sz w:val="24"/>
          <w:szCs w:val="24"/>
          <w:lang w:bidi="th-TH"/>
        </w:rPr>
        <w:t>. The reduction in available declared distances should be assessed by a competent and qualified personnel such as an airport engineer or an airport operations personnel. The qualified personnel shall be trained or educated in the area related to declared distances such as airport design or other courses.</w:t>
      </w:r>
    </w:p>
    <w:p w:rsidR="00635FCF" w:rsidRPr="00635FCF" w:rsidRDefault="00635FCF" w:rsidP="003D3F15">
      <w:pPr>
        <w:jc w:val="both"/>
        <w:rPr>
          <w:rFonts w:ascii="Arial" w:hAnsi="Arial"/>
          <w:color w:val="00B050"/>
          <w:sz w:val="24"/>
          <w:szCs w:val="24"/>
          <w:lang w:bidi="th-TH"/>
        </w:rPr>
      </w:pPr>
      <w:r w:rsidRPr="00635FCF">
        <w:rPr>
          <w:rFonts w:ascii="Arial" w:hAnsi="Arial"/>
          <w:color w:val="00B050"/>
          <w:sz w:val="24"/>
          <w:szCs w:val="24"/>
          <w:lang w:bidi="th-TH"/>
        </w:rPr>
        <w:t>Example:</w:t>
      </w:r>
    </w:p>
    <w:p w:rsidR="006764FC" w:rsidRDefault="00CC2E02" w:rsidP="001443CA">
      <w:pPr>
        <w:spacing w:after="120"/>
        <w:ind w:right="-86"/>
        <w:jc w:val="both"/>
        <w:rPr>
          <w:rFonts w:ascii="Arial" w:hAnsi="Arial"/>
          <w:color w:val="00B050"/>
          <w:sz w:val="24"/>
          <w:szCs w:val="24"/>
          <w:lang w:bidi="th-TH"/>
        </w:rPr>
      </w:pPr>
      <w:r w:rsidRPr="00635FCF">
        <w:rPr>
          <w:rFonts w:ascii="Arial" w:hAnsi="Arial"/>
          <w:color w:val="00B050"/>
          <w:sz w:val="24"/>
          <w:szCs w:val="24"/>
          <w:lang w:bidi="th-TH"/>
        </w:rPr>
        <w:t xml:space="preserve">Any temporary reduction in available declared distances will be assessed by </w:t>
      </w:r>
      <w:r w:rsidR="00854540">
        <w:rPr>
          <w:rFonts w:ascii="Arial" w:hAnsi="Arial"/>
          <w:color w:val="00B050"/>
          <w:sz w:val="24"/>
          <w:szCs w:val="24"/>
          <w:lang w:bidi="th-TH"/>
        </w:rPr>
        <w:t>(</w:t>
      </w:r>
      <w:r w:rsidRPr="00635FCF">
        <w:rPr>
          <w:rFonts w:ascii="Arial" w:hAnsi="Arial"/>
          <w:color w:val="00B050"/>
          <w:sz w:val="24"/>
          <w:szCs w:val="24"/>
          <w:highlight w:val="yellow"/>
          <w:lang w:bidi="th-TH"/>
        </w:rPr>
        <w:t>Competent Qualified Personnel)</w:t>
      </w:r>
      <w:r w:rsidRPr="00635FCF">
        <w:rPr>
          <w:rFonts w:ascii="Arial" w:hAnsi="Arial"/>
          <w:color w:val="00B050"/>
          <w:sz w:val="24"/>
          <w:szCs w:val="24"/>
          <w:lang w:bidi="th-TH"/>
        </w:rPr>
        <w:t xml:space="preserve"> and promulgated via </w:t>
      </w:r>
      <w:r w:rsidRPr="00635FCF">
        <w:rPr>
          <w:rFonts w:ascii="Arial" w:hAnsi="Arial"/>
          <w:color w:val="00B050"/>
          <w:sz w:val="24"/>
          <w:szCs w:val="24"/>
          <w:highlight w:val="yellow"/>
          <w:lang w:bidi="th-TH"/>
        </w:rPr>
        <w:t>NOTAM and ATIS</w:t>
      </w:r>
      <w:r w:rsidRPr="00635FCF">
        <w:rPr>
          <w:rFonts w:ascii="Arial" w:hAnsi="Arial"/>
          <w:color w:val="00B050"/>
          <w:sz w:val="24"/>
          <w:szCs w:val="24"/>
          <w:lang w:bidi="th-TH"/>
        </w:rPr>
        <w:t>.</w:t>
      </w:r>
    </w:p>
    <w:tbl>
      <w:tblPr>
        <w:tblStyle w:val="TableGrid"/>
        <w:tblW w:w="9586" w:type="dxa"/>
        <w:tblLook w:val="04A0" w:firstRow="1" w:lastRow="0" w:firstColumn="1" w:lastColumn="0" w:noHBand="0" w:noVBand="1"/>
      </w:tblPr>
      <w:tblGrid>
        <w:gridCol w:w="2875"/>
        <w:gridCol w:w="3594"/>
        <w:gridCol w:w="3117"/>
      </w:tblGrid>
      <w:tr w:rsidR="00CC2E02" w:rsidTr="00CC2E02">
        <w:tc>
          <w:tcPr>
            <w:tcW w:w="9586" w:type="dxa"/>
            <w:gridSpan w:val="3"/>
            <w:shd w:val="clear" w:color="auto" w:fill="D9D9D9" w:themeFill="background1" w:themeFillShade="D9"/>
          </w:tcPr>
          <w:p w:rsidR="00CC2E02" w:rsidRPr="00CC2E02" w:rsidRDefault="00CC2E02" w:rsidP="003D3F15">
            <w:pPr>
              <w:jc w:val="both"/>
              <w:rPr>
                <w:rFonts w:ascii="Arial" w:hAnsi="Arial"/>
                <w:b/>
                <w:bCs/>
                <w:sz w:val="24"/>
                <w:szCs w:val="24"/>
                <w:lang w:bidi="th-TH"/>
              </w:rPr>
            </w:pPr>
            <w:r w:rsidRPr="00CC2E02">
              <w:rPr>
                <w:rFonts w:ascii="Arial" w:hAnsi="Arial"/>
                <w:b/>
                <w:bCs/>
                <w:sz w:val="24"/>
                <w:szCs w:val="24"/>
                <w:lang w:bidi="th-TH"/>
              </w:rPr>
              <w:lastRenderedPageBreak/>
              <w:t>Disabled Aircraft Removal Plan</w:t>
            </w:r>
          </w:p>
        </w:tc>
      </w:tr>
      <w:tr w:rsidR="00CC2E02" w:rsidTr="00CC2E02">
        <w:tc>
          <w:tcPr>
            <w:tcW w:w="2875" w:type="dxa"/>
            <w:shd w:val="clear" w:color="auto" w:fill="D9D9D9" w:themeFill="background1" w:themeFillShade="D9"/>
          </w:tcPr>
          <w:p w:rsidR="00CC2E02" w:rsidRPr="00CC2E02" w:rsidRDefault="00CC2E02" w:rsidP="003D3F15">
            <w:pPr>
              <w:jc w:val="both"/>
              <w:rPr>
                <w:rFonts w:ascii="Arial" w:hAnsi="Arial"/>
                <w:b/>
                <w:bCs/>
                <w:sz w:val="24"/>
                <w:szCs w:val="24"/>
                <w:lang w:bidi="th-TH"/>
              </w:rPr>
            </w:pPr>
            <w:r w:rsidRPr="00CC2E02">
              <w:rPr>
                <w:rFonts w:ascii="Arial" w:hAnsi="Arial"/>
                <w:b/>
                <w:bCs/>
                <w:sz w:val="24"/>
                <w:szCs w:val="24"/>
                <w:lang w:bidi="th-TH"/>
              </w:rPr>
              <w:t>Name of Coordinator</w:t>
            </w:r>
          </w:p>
        </w:tc>
        <w:tc>
          <w:tcPr>
            <w:tcW w:w="3594" w:type="dxa"/>
            <w:shd w:val="clear" w:color="auto" w:fill="D9D9D9" w:themeFill="background1" w:themeFillShade="D9"/>
          </w:tcPr>
          <w:p w:rsidR="00CC2E02" w:rsidRPr="00CC2E02" w:rsidRDefault="00CC2E02" w:rsidP="003D3F15">
            <w:pPr>
              <w:jc w:val="both"/>
              <w:rPr>
                <w:rFonts w:ascii="Arial" w:hAnsi="Arial"/>
                <w:b/>
                <w:bCs/>
                <w:sz w:val="24"/>
                <w:szCs w:val="24"/>
                <w:lang w:bidi="th-TH"/>
              </w:rPr>
            </w:pPr>
            <w:r w:rsidRPr="00CC2E02">
              <w:rPr>
                <w:rFonts w:ascii="Arial" w:hAnsi="Arial"/>
                <w:b/>
                <w:bCs/>
                <w:sz w:val="24"/>
                <w:szCs w:val="24"/>
                <w:lang w:bidi="th-TH"/>
              </w:rPr>
              <w:t xml:space="preserve">Telephone/Telex/Facsimile </w:t>
            </w:r>
            <w:r w:rsidR="005D66FC">
              <w:rPr>
                <w:rFonts w:ascii="Arial" w:hAnsi="Arial"/>
                <w:b/>
                <w:bCs/>
                <w:sz w:val="24"/>
                <w:szCs w:val="24"/>
                <w:lang w:bidi="th-TH"/>
              </w:rPr>
              <w:t>N</w:t>
            </w:r>
            <w:r w:rsidRPr="00CC2E02">
              <w:rPr>
                <w:rFonts w:ascii="Arial" w:hAnsi="Arial"/>
                <w:b/>
                <w:bCs/>
                <w:sz w:val="24"/>
                <w:szCs w:val="24"/>
                <w:lang w:bidi="th-TH"/>
              </w:rPr>
              <w:t>umbers and E-mail Address</w:t>
            </w:r>
          </w:p>
        </w:tc>
        <w:tc>
          <w:tcPr>
            <w:tcW w:w="3117" w:type="dxa"/>
            <w:shd w:val="clear" w:color="auto" w:fill="D9D9D9" w:themeFill="background1" w:themeFillShade="D9"/>
          </w:tcPr>
          <w:p w:rsidR="00CC2E02" w:rsidRPr="00CC2E02" w:rsidRDefault="00CC2E02" w:rsidP="003D3F15">
            <w:pPr>
              <w:jc w:val="both"/>
              <w:rPr>
                <w:rFonts w:ascii="Arial" w:hAnsi="Arial"/>
                <w:b/>
                <w:bCs/>
                <w:sz w:val="24"/>
                <w:szCs w:val="24"/>
                <w:lang w:bidi="th-TH"/>
              </w:rPr>
            </w:pPr>
            <w:r w:rsidRPr="00CC2E02">
              <w:rPr>
                <w:rFonts w:ascii="Arial" w:hAnsi="Arial"/>
                <w:b/>
                <w:bCs/>
                <w:sz w:val="24"/>
                <w:szCs w:val="24"/>
                <w:lang w:bidi="th-TH"/>
              </w:rPr>
              <w:t>Capability for Removal of Disabled Aircraft</w:t>
            </w:r>
          </w:p>
        </w:tc>
      </w:tr>
      <w:tr w:rsidR="00CC2E02" w:rsidTr="00CC2E02">
        <w:tc>
          <w:tcPr>
            <w:tcW w:w="2875" w:type="dxa"/>
          </w:tcPr>
          <w:p w:rsidR="00CC2E02" w:rsidRDefault="00CC2E02" w:rsidP="003D3F15">
            <w:pPr>
              <w:jc w:val="both"/>
              <w:rPr>
                <w:rFonts w:ascii="Arial" w:hAnsi="Arial"/>
                <w:sz w:val="24"/>
                <w:szCs w:val="24"/>
                <w:lang w:bidi="th-TH"/>
              </w:rPr>
            </w:pPr>
          </w:p>
        </w:tc>
        <w:tc>
          <w:tcPr>
            <w:tcW w:w="3594" w:type="dxa"/>
          </w:tcPr>
          <w:p w:rsidR="00CC2E02" w:rsidRDefault="00CC2E02" w:rsidP="003D3F15">
            <w:pPr>
              <w:jc w:val="both"/>
              <w:rPr>
                <w:rFonts w:ascii="Arial" w:hAnsi="Arial"/>
                <w:sz w:val="24"/>
                <w:szCs w:val="24"/>
                <w:lang w:bidi="th-TH"/>
              </w:rPr>
            </w:pPr>
          </w:p>
        </w:tc>
        <w:tc>
          <w:tcPr>
            <w:tcW w:w="3117" w:type="dxa"/>
          </w:tcPr>
          <w:p w:rsidR="00CC2E02" w:rsidRDefault="006132D1" w:rsidP="003D3F15">
            <w:pPr>
              <w:jc w:val="both"/>
              <w:rPr>
                <w:rFonts w:ascii="Arial" w:hAnsi="Arial"/>
                <w:sz w:val="24"/>
                <w:szCs w:val="24"/>
                <w:lang w:bidi="th-TH"/>
              </w:rPr>
            </w:pPr>
            <w:r w:rsidRPr="006132D1">
              <w:rPr>
                <w:rFonts w:ascii="Arial" w:hAnsi="Arial"/>
                <w:color w:val="0070C0"/>
                <w:sz w:val="24"/>
                <w:szCs w:val="24"/>
                <w:lang w:bidi="th-TH"/>
              </w:rPr>
              <w:t>Specify types of aircraft</w:t>
            </w:r>
          </w:p>
        </w:tc>
      </w:tr>
      <w:tr w:rsidR="00CC2E02" w:rsidTr="00CC2E02">
        <w:tc>
          <w:tcPr>
            <w:tcW w:w="2875" w:type="dxa"/>
          </w:tcPr>
          <w:p w:rsidR="00CC2E02" w:rsidRDefault="00CC2E02" w:rsidP="003D3F15">
            <w:pPr>
              <w:jc w:val="both"/>
              <w:rPr>
                <w:rFonts w:ascii="Arial" w:hAnsi="Arial"/>
                <w:sz w:val="24"/>
                <w:szCs w:val="24"/>
                <w:lang w:bidi="th-TH"/>
              </w:rPr>
            </w:pPr>
          </w:p>
        </w:tc>
        <w:tc>
          <w:tcPr>
            <w:tcW w:w="3594" w:type="dxa"/>
          </w:tcPr>
          <w:p w:rsidR="00CC2E02" w:rsidRDefault="00CC2E02" w:rsidP="003D3F15">
            <w:pPr>
              <w:jc w:val="both"/>
              <w:rPr>
                <w:rFonts w:ascii="Arial" w:hAnsi="Arial"/>
                <w:sz w:val="24"/>
                <w:szCs w:val="24"/>
                <w:lang w:bidi="th-TH"/>
              </w:rPr>
            </w:pPr>
          </w:p>
        </w:tc>
        <w:tc>
          <w:tcPr>
            <w:tcW w:w="3117" w:type="dxa"/>
          </w:tcPr>
          <w:p w:rsidR="00CC2E02" w:rsidRDefault="00CC2E02" w:rsidP="003D3F15">
            <w:pPr>
              <w:jc w:val="both"/>
              <w:rPr>
                <w:rFonts w:ascii="Arial" w:hAnsi="Arial"/>
                <w:sz w:val="24"/>
                <w:szCs w:val="24"/>
                <w:lang w:bidi="th-TH"/>
              </w:rPr>
            </w:pPr>
          </w:p>
        </w:tc>
      </w:tr>
    </w:tbl>
    <w:p w:rsidR="001443CA" w:rsidRDefault="001443CA" w:rsidP="001443CA">
      <w:pPr>
        <w:spacing w:after="0"/>
        <w:jc w:val="both"/>
        <w:rPr>
          <w:rFonts w:ascii="Arial" w:hAnsi="Arial"/>
          <w:color w:val="00B050"/>
          <w:sz w:val="24"/>
          <w:szCs w:val="24"/>
          <w:lang w:bidi="th-TH"/>
        </w:rPr>
      </w:pPr>
    </w:p>
    <w:p w:rsidR="00CC2E02" w:rsidRPr="00687C28" w:rsidRDefault="00CC2E02" w:rsidP="003D3F15">
      <w:pPr>
        <w:jc w:val="both"/>
        <w:rPr>
          <w:rFonts w:ascii="Arial" w:hAnsi="Arial"/>
          <w:color w:val="00B050"/>
          <w:sz w:val="24"/>
          <w:szCs w:val="24"/>
          <w:lang w:bidi="th-TH"/>
        </w:rPr>
      </w:pPr>
      <w:r w:rsidRPr="00687C28">
        <w:rPr>
          <w:rFonts w:ascii="Arial" w:hAnsi="Arial"/>
          <w:color w:val="00B050"/>
          <w:sz w:val="24"/>
          <w:szCs w:val="24"/>
          <w:lang w:bidi="th-TH"/>
        </w:rPr>
        <w:t xml:space="preserve">Procedures relating to disabled aircraft removal are contained within </w:t>
      </w:r>
      <w:r w:rsidRPr="00687C28">
        <w:rPr>
          <w:rFonts w:ascii="Arial" w:hAnsi="Arial"/>
          <w:color w:val="00B050"/>
          <w:sz w:val="24"/>
          <w:szCs w:val="24"/>
          <w:highlight w:val="yellow"/>
          <w:lang w:bidi="th-TH"/>
        </w:rPr>
        <w:t>(Please Specify)</w:t>
      </w:r>
      <w:r w:rsidRPr="00687C28">
        <w:rPr>
          <w:rFonts w:ascii="Arial" w:hAnsi="Arial"/>
          <w:color w:val="00B050"/>
          <w:sz w:val="24"/>
          <w:szCs w:val="24"/>
          <w:lang w:bidi="th-TH"/>
        </w:rPr>
        <w:t>.</w:t>
      </w:r>
    </w:p>
    <w:tbl>
      <w:tblPr>
        <w:tblStyle w:val="TableGrid"/>
        <w:tblW w:w="0" w:type="auto"/>
        <w:tblLook w:val="04A0" w:firstRow="1" w:lastRow="0" w:firstColumn="1" w:lastColumn="0" w:noHBand="0" w:noVBand="1"/>
      </w:tblPr>
      <w:tblGrid>
        <w:gridCol w:w="9350"/>
      </w:tblGrid>
      <w:tr w:rsidR="00B03C4C" w:rsidTr="00B03C4C">
        <w:tc>
          <w:tcPr>
            <w:tcW w:w="9350" w:type="dxa"/>
            <w:shd w:val="clear" w:color="auto" w:fill="D9D9D9" w:themeFill="background1" w:themeFillShade="D9"/>
          </w:tcPr>
          <w:p w:rsidR="00B03C4C" w:rsidRPr="00B03C4C" w:rsidRDefault="00B03C4C" w:rsidP="003D3F15">
            <w:pPr>
              <w:jc w:val="both"/>
              <w:rPr>
                <w:rFonts w:ascii="Arial" w:hAnsi="Arial"/>
                <w:b/>
                <w:bCs/>
                <w:sz w:val="24"/>
                <w:szCs w:val="24"/>
                <w:lang w:bidi="th-TH"/>
              </w:rPr>
            </w:pPr>
            <w:r w:rsidRPr="00B03C4C">
              <w:rPr>
                <w:rFonts w:ascii="Arial" w:hAnsi="Arial"/>
                <w:b/>
                <w:bCs/>
                <w:sz w:val="24"/>
                <w:szCs w:val="24"/>
                <w:lang w:bidi="th-TH"/>
              </w:rPr>
              <w:t>Rescue and Fire Fighting</w:t>
            </w:r>
          </w:p>
        </w:tc>
      </w:tr>
      <w:tr w:rsidR="00B03C4C" w:rsidTr="00B03C4C">
        <w:tc>
          <w:tcPr>
            <w:tcW w:w="9350" w:type="dxa"/>
            <w:shd w:val="clear" w:color="auto" w:fill="D9D9D9" w:themeFill="background1" w:themeFillShade="D9"/>
          </w:tcPr>
          <w:p w:rsidR="00B03C4C" w:rsidRPr="00B03C4C" w:rsidRDefault="00B03C4C" w:rsidP="003D3F15">
            <w:pPr>
              <w:jc w:val="both"/>
              <w:rPr>
                <w:rFonts w:ascii="Arial" w:hAnsi="Arial"/>
                <w:b/>
                <w:bCs/>
                <w:sz w:val="24"/>
                <w:szCs w:val="24"/>
                <w:lang w:bidi="th-TH"/>
              </w:rPr>
            </w:pPr>
            <w:r w:rsidRPr="00B03C4C">
              <w:rPr>
                <w:rFonts w:ascii="Arial" w:hAnsi="Arial"/>
                <w:b/>
                <w:bCs/>
                <w:sz w:val="24"/>
                <w:szCs w:val="24"/>
                <w:lang w:bidi="th-TH"/>
              </w:rPr>
              <w:t>Category of Rescue and Fire-Fighting Services</w:t>
            </w:r>
          </w:p>
        </w:tc>
      </w:tr>
      <w:tr w:rsidR="00B03C4C" w:rsidRPr="00687C28" w:rsidTr="00B03C4C">
        <w:tc>
          <w:tcPr>
            <w:tcW w:w="9350" w:type="dxa"/>
          </w:tcPr>
          <w:p w:rsidR="00B03C4C" w:rsidRPr="00687C28" w:rsidRDefault="00B03C4C" w:rsidP="003D3F15">
            <w:pPr>
              <w:jc w:val="both"/>
              <w:rPr>
                <w:rFonts w:ascii="Arial" w:hAnsi="Arial"/>
                <w:color w:val="00B050"/>
                <w:sz w:val="24"/>
                <w:szCs w:val="24"/>
                <w:lang w:bidi="th-TH"/>
              </w:rPr>
            </w:pPr>
          </w:p>
          <w:p w:rsidR="003A2F51" w:rsidRDefault="00B03C4C" w:rsidP="003D3F15">
            <w:pPr>
              <w:jc w:val="both"/>
              <w:rPr>
                <w:rFonts w:ascii="Arial" w:hAnsi="Arial"/>
                <w:color w:val="00B050"/>
                <w:sz w:val="24"/>
                <w:szCs w:val="24"/>
                <w:lang w:bidi="th-TH"/>
              </w:rPr>
            </w:pPr>
            <w:r w:rsidRPr="00687C28">
              <w:rPr>
                <w:rFonts w:ascii="Arial" w:hAnsi="Arial"/>
                <w:color w:val="00B050"/>
                <w:sz w:val="24"/>
                <w:szCs w:val="24"/>
                <w:highlight w:val="yellow"/>
                <w:lang w:bidi="th-TH"/>
              </w:rPr>
              <w:t>(Specify ARFF Category)</w:t>
            </w:r>
          </w:p>
          <w:p w:rsidR="00330A5D" w:rsidRDefault="00330A5D" w:rsidP="003D3F15">
            <w:pPr>
              <w:jc w:val="both"/>
              <w:rPr>
                <w:rFonts w:ascii="Arial" w:hAnsi="Arial"/>
                <w:color w:val="00B050"/>
                <w:sz w:val="24"/>
                <w:szCs w:val="24"/>
                <w:lang w:bidi="th-TH"/>
              </w:rPr>
            </w:pPr>
          </w:p>
          <w:p w:rsidR="003A2F51" w:rsidRDefault="00330A5D" w:rsidP="003D3F15">
            <w:pPr>
              <w:jc w:val="both"/>
              <w:rPr>
                <w:rFonts w:ascii="Arial" w:hAnsi="Arial"/>
                <w:color w:val="00B050"/>
                <w:sz w:val="24"/>
                <w:szCs w:val="24"/>
                <w:lang w:bidi="th-TH"/>
              </w:rPr>
            </w:pPr>
            <w:r w:rsidRPr="00330A5D">
              <w:rPr>
                <w:rFonts w:ascii="Arial" w:hAnsi="Arial"/>
                <w:color w:val="00B050"/>
                <w:sz w:val="24"/>
                <w:szCs w:val="24"/>
                <w:lang w:bidi="th-TH"/>
              </w:rPr>
              <w:t>T</w:t>
            </w:r>
            <w:r w:rsidR="003A2F51" w:rsidRPr="003A2F51">
              <w:rPr>
                <w:rFonts w:ascii="Arial" w:hAnsi="Arial"/>
                <w:color w:val="00B050"/>
                <w:sz w:val="24"/>
                <w:szCs w:val="24"/>
                <w:lang w:bidi="th-TH"/>
              </w:rPr>
              <w:t xml:space="preserve">he level of staffing </w:t>
            </w:r>
            <w:r>
              <w:rPr>
                <w:rFonts w:ascii="Arial" w:hAnsi="Arial"/>
                <w:color w:val="00B050"/>
                <w:sz w:val="24"/>
                <w:szCs w:val="24"/>
                <w:lang w:bidi="th-TH"/>
              </w:rPr>
              <w:t>requirement post TRA</w:t>
            </w:r>
            <w:r w:rsidR="000D4FFC">
              <w:rPr>
                <w:rFonts w:ascii="Arial" w:hAnsi="Arial"/>
                <w:color w:val="00B050"/>
                <w:sz w:val="24"/>
                <w:szCs w:val="24"/>
                <w:lang w:bidi="th-TH"/>
              </w:rPr>
              <w:t xml:space="preserve"> </w:t>
            </w:r>
            <w:r>
              <w:rPr>
                <w:rFonts w:ascii="Arial" w:hAnsi="Arial"/>
                <w:color w:val="00B050"/>
                <w:sz w:val="24"/>
                <w:szCs w:val="24"/>
                <w:lang w:bidi="th-TH"/>
              </w:rPr>
              <w:t>carried out on (</w:t>
            </w:r>
            <w:r w:rsidR="003A2F51" w:rsidRPr="003A2F51">
              <w:rPr>
                <w:rFonts w:ascii="Arial" w:hAnsi="Arial"/>
                <w:color w:val="00B050"/>
                <w:sz w:val="24"/>
                <w:szCs w:val="24"/>
                <w:highlight w:val="yellow"/>
                <w:lang w:bidi="th-TH"/>
              </w:rPr>
              <w:t>date)</w:t>
            </w:r>
            <w:r w:rsidR="002D7313">
              <w:rPr>
                <w:rFonts w:ascii="Arial" w:hAnsi="Arial"/>
                <w:color w:val="00B050"/>
                <w:sz w:val="24"/>
                <w:szCs w:val="24"/>
                <w:lang w:bidi="th-TH"/>
              </w:rPr>
              <w:t xml:space="preserve"> </w:t>
            </w:r>
            <w:r>
              <w:rPr>
                <w:rFonts w:ascii="Arial" w:hAnsi="Arial"/>
                <w:color w:val="00B050"/>
                <w:sz w:val="24"/>
                <w:szCs w:val="24"/>
                <w:lang w:bidi="th-TH"/>
              </w:rPr>
              <w:t>is (</w:t>
            </w:r>
            <w:r w:rsidRPr="00330A5D">
              <w:rPr>
                <w:rFonts w:ascii="Arial" w:hAnsi="Arial"/>
                <w:color w:val="00B050"/>
                <w:sz w:val="24"/>
                <w:szCs w:val="24"/>
                <w:highlight w:val="yellow"/>
                <w:lang w:bidi="th-TH"/>
              </w:rPr>
              <w:t>I</w:t>
            </w:r>
            <w:r w:rsidR="003A2F51" w:rsidRPr="003A2F51">
              <w:rPr>
                <w:rFonts w:ascii="Arial" w:hAnsi="Arial"/>
                <w:color w:val="00B050"/>
                <w:sz w:val="24"/>
                <w:szCs w:val="24"/>
                <w:highlight w:val="yellow"/>
                <w:lang w:bidi="th-TH"/>
              </w:rPr>
              <w:t>nsert No</w:t>
            </w:r>
            <w:r>
              <w:rPr>
                <w:rFonts w:ascii="Arial" w:hAnsi="Arial"/>
                <w:color w:val="00B050"/>
                <w:sz w:val="24"/>
                <w:szCs w:val="24"/>
                <w:lang w:bidi="th-TH"/>
              </w:rPr>
              <w:t>.)</w:t>
            </w:r>
          </w:p>
          <w:p w:rsidR="005D66FC" w:rsidRPr="00854540" w:rsidRDefault="005D66FC" w:rsidP="003D3F15">
            <w:pPr>
              <w:spacing w:after="200" w:line="276" w:lineRule="auto"/>
              <w:jc w:val="both"/>
              <w:rPr>
                <w:rFonts w:ascii="Arial" w:hAnsi="Arial"/>
                <w:color w:val="00B050"/>
                <w:sz w:val="16"/>
                <w:szCs w:val="24"/>
                <w:lang w:bidi="th-TH"/>
              </w:rPr>
            </w:pPr>
          </w:p>
          <w:p w:rsidR="003A2F51" w:rsidRDefault="00330A5D" w:rsidP="003D3F15">
            <w:pPr>
              <w:jc w:val="both"/>
              <w:rPr>
                <w:rFonts w:ascii="Arial" w:hAnsi="Arial"/>
                <w:color w:val="00B050"/>
                <w:sz w:val="24"/>
                <w:szCs w:val="24"/>
                <w:lang w:bidi="th-TH"/>
              </w:rPr>
            </w:pPr>
            <w:r>
              <w:rPr>
                <w:rFonts w:ascii="Arial" w:hAnsi="Arial"/>
                <w:color w:val="00B050"/>
                <w:sz w:val="24"/>
                <w:szCs w:val="24"/>
                <w:lang w:bidi="th-TH"/>
              </w:rPr>
              <w:t xml:space="preserve">Other details </w:t>
            </w:r>
            <w:r w:rsidR="00B03C4C" w:rsidRPr="00687C28">
              <w:rPr>
                <w:rFonts w:ascii="Arial" w:hAnsi="Arial"/>
                <w:color w:val="00B050"/>
                <w:sz w:val="24"/>
                <w:szCs w:val="24"/>
                <w:lang w:bidi="th-TH"/>
              </w:rPr>
              <w:t>of Rescue and Fire-Fighting are contained within</w:t>
            </w:r>
            <w:r>
              <w:rPr>
                <w:rFonts w:ascii="Arial" w:hAnsi="Arial"/>
                <w:color w:val="00B050"/>
                <w:sz w:val="24"/>
                <w:szCs w:val="24"/>
                <w:lang w:bidi="th-TH"/>
              </w:rPr>
              <w:t xml:space="preserve"> document</w:t>
            </w:r>
            <w:r w:rsidR="002D7313">
              <w:rPr>
                <w:rFonts w:ascii="Arial" w:hAnsi="Arial"/>
                <w:color w:val="00B050"/>
                <w:sz w:val="24"/>
                <w:szCs w:val="24"/>
                <w:lang w:bidi="th-TH"/>
              </w:rPr>
              <w:t xml:space="preserve"> </w:t>
            </w:r>
            <w:r w:rsidR="00B03C4C" w:rsidRPr="00687C28">
              <w:rPr>
                <w:rFonts w:ascii="Arial" w:hAnsi="Arial"/>
                <w:color w:val="00B050"/>
                <w:sz w:val="24"/>
                <w:szCs w:val="24"/>
                <w:highlight w:val="yellow"/>
                <w:lang w:bidi="th-TH"/>
              </w:rPr>
              <w:t>(Please Specify)</w:t>
            </w:r>
            <w:r w:rsidR="00B03C4C" w:rsidRPr="00687C28">
              <w:rPr>
                <w:rFonts w:ascii="Arial" w:hAnsi="Arial"/>
                <w:color w:val="00B050"/>
                <w:sz w:val="24"/>
                <w:szCs w:val="24"/>
                <w:lang w:bidi="th-TH"/>
              </w:rPr>
              <w:t>.</w:t>
            </w:r>
          </w:p>
          <w:p w:rsidR="00B03C4C" w:rsidRPr="00687C28" w:rsidRDefault="00B03C4C" w:rsidP="003D3F15">
            <w:pPr>
              <w:jc w:val="both"/>
              <w:rPr>
                <w:rFonts w:ascii="Arial" w:hAnsi="Arial"/>
                <w:color w:val="00B050"/>
                <w:sz w:val="24"/>
                <w:szCs w:val="24"/>
                <w:lang w:bidi="th-TH"/>
              </w:rPr>
            </w:pPr>
          </w:p>
        </w:tc>
      </w:tr>
    </w:tbl>
    <w:p w:rsidR="00B03C4C" w:rsidRPr="00687C28" w:rsidRDefault="00B03C4C" w:rsidP="003D3F15">
      <w:pPr>
        <w:jc w:val="both"/>
        <w:rPr>
          <w:rFonts w:ascii="Arial" w:hAnsi="Arial"/>
          <w:color w:val="00B050"/>
          <w:sz w:val="24"/>
          <w:szCs w:val="24"/>
          <w:lang w:bidi="th-TH"/>
        </w:rPr>
      </w:pPr>
    </w:p>
    <w:p w:rsidR="00D70EEF" w:rsidRPr="001205DA" w:rsidRDefault="00D70EEF" w:rsidP="001443CA">
      <w:pPr>
        <w:pStyle w:val="ListParagraph"/>
        <w:framePr w:w="8607" w:wrap="auto" w:hAnchor="text" w:x="2160"/>
        <w:numPr>
          <w:ilvl w:val="2"/>
          <w:numId w:val="8"/>
        </w:numPr>
        <w:jc w:val="both"/>
        <w:rPr>
          <w:rFonts w:ascii="Arial" w:hAnsi="Arial" w:cs="Angsana New"/>
          <w:sz w:val="24"/>
          <w:szCs w:val="24"/>
          <w:cs/>
          <w:lang w:bidi="th-TH"/>
        </w:rPr>
        <w:sectPr w:rsidR="00D70EEF" w:rsidRPr="001205DA" w:rsidSect="001443CA">
          <w:headerReference w:type="even" r:id="rId42"/>
          <w:headerReference w:type="default" r:id="rId43"/>
          <w:footerReference w:type="default" r:id="rId44"/>
          <w:headerReference w:type="first" r:id="rId45"/>
          <w:pgSz w:w="12240" w:h="15840"/>
          <w:pgMar w:top="1354" w:right="1440" w:bottom="1008" w:left="1440" w:header="720" w:footer="720" w:gutter="0"/>
          <w:pgNumType w:start="1"/>
          <w:cols w:space="720"/>
          <w:docGrid w:linePitch="360"/>
        </w:sectPr>
      </w:pPr>
    </w:p>
    <w:p w:rsidR="00984E17" w:rsidRPr="00363288" w:rsidRDefault="00984E17" w:rsidP="003D3F15">
      <w:pPr>
        <w:jc w:val="both"/>
        <w:rPr>
          <w:rFonts w:ascii="Arial" w:hAnsi="Arial" w:cs="Browallia New"/>
          <w:b/>
          <w:bCs/>
          <w:sz w:val="32"/>
          <w:szCs w:val="32"/>
          <w:lang w:bidi="th-TH"/>
        </w:rPr>
      </w:pPr>
      <w:r w:rsidRPr="00363288">
        <w:rPr>
          <w:rFonts w:ascii="Arial" w:hAnsi="Arial" w:cs="Browallia New"/>
          <w:b/>
          <w:bCs/>
          <w:sz w:val="32"/>
          <w:szCs w:val="32"/>
          <w:lang w:bidi="th-TH"/>
        </w:rPr>
        <w:lastRenderedPageBreak/>
        <w:t>Part 4 – Aerodrome Operating Procedures</w:t>
      </w:r>
    </w:p>
    <w:p w:rsidR="00337310" w:rsidRPr="00363288" w:rsidRDefault="00337310" w:rsidP="003D3F15">
      <w:pPr>
        <w:pStyle w:val="ListParagraph"/>
        <w:numPr>
          <w:ilvl w:val="0"/>
          <w:numId w:val="2"/>
        </w:numPr>
        <w:jc w:val="both"/>
        <w:rPr>
          <w:rFonts w:ascii="Arial" w:hAnsi="Arial"/>
          <w:b/>
          <w:bCs/>
          <w:vanish/>
          <w:sz w:val="24"/>
          <w:szCs w:val="24"/>
          <w:lang w:bidi="th-TH"/>
        </w:rPr>
      </w:pPr>
    </w:p>
    <w:p w:rsidR="00337310" w:rsidRPr="00363288" w:rsidRDefault="00337310" w:rsidP="003D3F15">
      <w:pPr>
        <w:pStyle w:val="ListParagraph"/>
        <w:numPr>
          <w:ilvl w:val="0"/>
          <w:numId w:val="2"/>
        </w:numPr>
        <w:jc w:val="both"/>
        <w:rPr>
          <w:rFonts w:ascii="Arial" w:hAnsi="Arial"/>
          <w:b/>
          <w:bCs/>
          <w:vanish/>
          <w:sz w:val="24"/>
          <w:szCs w:val="24"/>
          <w:lang w:bidi="th-TH"/>
        </w:rPr>
      </w:pPr>
    </w:p>
    <w:p w:rsidR="00337310" w:rsidRPr="00363288" w:rsidRDefault="00337310" w:rsidP="003D3F15">
      <w:pPr>
        <w:pStyle w:val="ListParagraph"/>
        <w:numPr>
          <w:ilvl w:val="0"/>
          <w:numId w:val="2"/>
        </w:numPr>
        <w:jc w:val="both"/>
        <w:rPr>
          <w:rFonts w:ascii="Arial" w:hAnsi="Arial"/>
          <w:b/>
          <w:bCs/>
          <w:vanish/>
          <w:sz w:val="24"/>
          <w:szCs w:val="24"/>
          <w:lang w:bidi="th-TH"/>
        </w:rPr>
      </w:pPr>
    </w:p>
    <w:p w:rsidR="00984E17" w:rsidRPr="00363288" w:rsidRDefault="00C577DF" w:rsidP="001443CA">
      <w:pPr>
        <w:pStyle w:val="ListParagraph"/>
        <w:numPr>
          <w:ilvl w:val="1"/>
          <w:numId w:val="2"/>
        </w:numPr>
        <w:spacing w:after="120"/>
        <w:jc w:val="both"/>
        <w:rPr>
          <w:rFonts w:ascii="Arial" w:hAnsi="Arial"/>
          <w:b/>
          <w:bCs/>
          <w:sz w:val="24"/>
          <w:szCs w:val="24"/>
          <w:lang w:bidi="th-TH"/>
        </w:rPr>
      </w:pPr>
      <w:r w:rsidRPr="00363288">
        <w:rPr>
          <w:rFonts w:ascii="Arial" w:hAnsi="Arial"/>
          <w:b/>
          <w:bCs/>
          <w:sz w:val="24"/>
          <w:szCs w:val="24"/>
          <w:lang w:bidi="th-TH"/>
        </w:rPr>
        <w:t>Aerodrome Reporting</w:t>
      </w:r>
    </w:p>
    <w:p w:rsidR="00EE2AD6" w:rsidRPr="00687C28" w:rsidRDefault="00EE2AD6" w:rsidP="003D3F15">
      <w:pPr>
        <w:jc w:val="both"/>
        <w:rPr>
          <w:rFonts w:ascii="Arial" w:hAnsi="Arial"/>
          <w:color w:val="0070C0"/>
          <w:sz w:val="24"/>
          <w:szCs w:val="24"/>
          <w:lang w:bidi="th-TH"/>
        </w:rPr>
      </w:pPr>
      <w:r w:rsidRPr="00687C28">
        <w:rPr>
          <w:rFonts w:ascii="Arial" w:hAnsi="Arial"/>
          <w:color w:val="0070C0"/>
          <w:sz w:val="24"/>
          <w:szCs w:val="24"/>
          <w:lang w:bidi="th-TH"/>
        </w:rPr>
        <w:t xml:space="preserve">Particulars </w:t>
      </w:r>
      <w:r w:rsidR="00687C28" w:rsidRPr="00687C28">
        <w:rPr>
          <w:rFonts w:ascii="Arial" w:hAnsi="Arial"/>
          <w:color w:val="0070C0"/>
          <w:sz w:val="24"/>
          <w:szCs w:val="24"/>
          <w:lang w:bidi="th-TH"/>
        </w:rPr>
        <w:t>of the procedures for reporting a</w:t>
      </w:r>
      <w:r w:rsidRPr="00687C28">
        <w:rPr>
          <w:rFonts w:ascii="Arial" w:hAnsi="Arial"/>
          <w:color w:val="0070C0"/>
          <w:sz w:val="24"/>
          <w:szCs w:val="24"/>
          <w:lang w:bidi="th-TH"/>
        </w:rPr>
        <w:t>ny changes to the aerodrome information set out in AIP</w:t>
      </w:r>
      <w:r w:rsidR="00687C28" w:rsidRPr="00687C28">
        <w:rPr>
          <w:rFonts w:ascii="Arial" w:hAnsi="Arial"/>
          <w:color w:val="0070C0"/>
          <w:sz w:val="24"/>
          <w:szCs w:val="24"/>
          <w:lang w:bidi="th-TH"/>
        </w:rPr>
        <w:t xml:space="preserve"> and p</w:t>
      </w:r>
      <w:r w:rsidRPr="00687C28">
        <w:rPr>
          <w:rFonts w:ascii="Arial" w:hAnsi="Arial"/>
          <w:color w:val="0070C0"/>
          <w:sz w:val="24"/>
          <w:szCs w:val="24"/>
          <w:lang w:bidi="th-TH"/>
        </w:rPr>
        <w:t>rocedures for requesting the issue of NOTAMs</w:t>
      </w:r>
      <w:r w:rsidR="00CF4DA5">
        <w:rPr>
          <w:rFonts w:ascii="Arial" w:hAnsi="Arial"/>
          <w:color w:val="0070C0"/>
          <w:sz w:val="24"/>
          <w:szCs w:val="24"/>
          <w:lang w:bidi="th-TH"/>
        </w:rPr>
        <w:t xml:space="preserve"> according to CAA</w:t>
      </w:r>
      <w:r w:rsidR="002D7313">
        <w:rPr>
          <w:rFonts w:ascii="Arial" w:hAnsi="Arial"/>
          <w:color w:val="0070C0"/>
          <w:sz w:val="24"/>
          <w:szCs w:val="24"/>
          <w:lang w:bidi="th-TH"/>
        </w:rPr>
        <w:t xml:space="preserve"> </w:t>
      </w:r>
      <w:r w:rsidR="00CF4DA5">
        <w:rPr>
          <w:rFonts w:ascii="Arial" w:hAnsi="Arial"/>
          <w:color w:val="0070C0"/>
          <w:sz w:val="24"/>
          <w:szCs w:val="24"/>
          <w:lang w:bidi="th-TH"/>
        </w:rPr>
        <w:t>(</w:t>
      </w:r>
      <w:r w:rsidR="00CF4DA5" w:rsidRPr="00CF4DA5">
        <w:rPr>
          <w:rFonts w:ascii="Arial" w:hAnsi="Arial"/>
          <w:color w:val="0070C0"/>
          <w:sz w:val="24"/>
          <w:szCs w:val="24"/>
          <w:highlight w:val="yellow"/>
          <w:lang w:bidi="th-TH"/>
        </w:rPr>
        <w:t>State</w:t>
      </w:r>
      <w:r w:rsidR="00CF4DA5">
        <w:rPr>
          <w:rFonts w:ascii="Arial" w:hAnsi="Arial"/>
          <w:color w:val="0070C0"/>
          <w:sz w:val="24"/>
          <w:szCs w:val="24"/>
          <w:lang w:bidi="th-TH"/>
        </w:rPr>
        <w:t xml:space="preserve">) </w:t>
      </w:r>
      <w:r w:rsidR="00FD4D53">
        <w:rPr>
          <w:rFonts w:ascii="Arial" w:hAnsi="Arial"/>
          <w:color w:val="0070C0"/>
          <w:sz w:val="24"/>
          <w:szCs w:val="24"/>
          <w:lang w:bidi="th-TH"/>
        </w:rPr>
        <w:t>(</w:t>
      </w:r>
      <w:r w:rsidR="00FD4D53">
        <w:rPr>
          <w:rFonts w:ascii="Arial" w:hAnsi="Arial"/>
          <w:color w:val="0070C0"/>
          <w:sz w:val="24"/>
          <w:szCs w:val="24"/>
          <w:highlight w:val="yellow"/>
          <w:lang w:bidi="th-TH"/>
        </w:rPr>
        <w:t>R</w:t>
      </w:r>
      <w:r w:rsidR="00687C28" w:rsidRPr="00FD4D53">
        <w:rPr>
          <w:rFonts w:ascii="Arial" w:hAnsi="Arial"/>
          <w:color w:val="0070C0"/>
          <w:sz w:val="24"/>
          <w:szCs w:val="24"/>
          <w:highlight w:val="yellow"/>
          <w:lang w:bidi="th-TH"/>
        </w:rPr>
        <w:t>equirements</w:t>
      </w:r>
      <w:r w:rsidR="00FD4D53">
        <w:rPr>
          <w:rFonts w:ascii="Arial" w:hAnsi="Arial"/>
          <w:color w:val="0070C0"/>
          <w:sz w:val="24"/>
          <w:szCs w:val="24"/>
          <w:lang w:bidi="th-TH"/>
        </w:rPr>
        <w:t>) and reporting of accident or incidents to (</w:t>
      </w:r>
      <w:r w:rsidR="00FD4D53" w:rsidRPr="00FD4D53">
        <w:rPr>
          <w:rFonts w:ascii="Arial" w:hAnsi="Arial"/>
          <w:color w:val="0070C0"/>
          <w:sz w:val="24"/>
          <w:szCs w:val="24"/>
          <w:highlight w:val="yellow"/>
          <w:lang w:bidi="th-TH"/>
        </w:rPr>
        <w:t>Authority name</w:t>
      </w:r>
      <w:r w:rsidR="00FD4D53">
        <w:rPr>
          <w:rFonts w:ascii="Arial" w:hAnsi="Arial"/>
          <w:color w:val="0070C0"/>
          <w:sz w:val="24"/>
          <w:szCs w:val="24"/>
          <w:lang w:bidi="th-TH"/>
        </w:rPr>
        <w:t>) as per (</w:t>
      </w:r>
      <w:r w:rsidR="00FD4D53">
        <w:rPr>
          <w:rFonts w:ascii="Arial" w:hAnsi="Arial"/>
          <w:color w:val="0070C0"/>
          <w:sz w:val="24"/>
          <w:szCs w:val="24"/>
          <w:highlight w:val="yellow"/>
          <w:lang w:bidi="th-TH"/>
        </w:rPr>
        <w:t>R</w:t>
      </w:r>
      <w:r w:rsidR="00FD4D53" w:rsidRPr="00FD4D53">
        <w:rPr>
          <w:rFonts w:ascii="Arial" w:hAnsi="Arial"/>
          <w:color w:val="0070C0"/>
          <w:sz w:val="24"/>
          <w:szCs w:val="24"/>
          <w:highlight w:val="yellow"/>
          <w:lang w:bidi="th-TH"/>
        </w:rPr>
        <w:t>equirement</w:t>
      </w:r>
      <w:r w:rsidR="00FD4D53">
        <w:rPr>
          <w:rFonts w:ascii="Arial" w:hAnsi="Arial"/>
          <w:color w:val="0070C0"/>
          <w:sz w:val="24"/>
          <w:szCs w:val="24"/>
          <w:lang w:bidi="th-TH"/>
        </w:rPr>
        <w:t>)</w:t>
      </w:r>
      <w:r w:rsidR="00687C28" w:rsidRPr="00687C28">
        <w:rPr>
          <w:rFonts w:ascii="Arial" w:hAnsi="Arial"/>
          <w:color w:val="0070C0"/>
          <w:sz w:val="24"/>
          <w:szCs w:val="24"/>
          <w:lang w:bidi="th-TH"/>
        </w:rPr>
        <w:t>.</w:t>
      </w:r>
    </w:p>
    <w:p w:rsidR="00C577DF" w:rsidRDefault="00EE2AD6" w:rsidP="001443CA">
      <w:pPr>
        <w:pStyle w:val="ListParagraph"/>
        <w:numPr>
          <w:ilvl w:val="2"/>
          <w:numId w:val="2"/>
        </w:numPr>
        <w:spacing w:after="120"/>
        <w:jc w:val="both"/>
        <w:rPr>
          <w:rFonts w:ascii="Arial" w:hAnsi="Arial"/>
          <w:sz w:val="24"/>
          <w:szCs w:val="24"/>
          <w:lang w:bidi="th-TH"/>
        </w:rPr>
      </w:pPr>
      <w:r>
        <w:rPr>
          <w:rFonts w:ascii="Arial" w:hAnsi="Arial"/>
          <w:sz w:val="24"/>
          <w:szCs w:val="24"/>
          <w:lang w:bidi="th-TH"/>
        </w:rPr>
        <w:t>Purpose</w:t>
      </w:r>
    </w:p>
    <w:p w:rsidR="00F920C0" w:rsidRPr="00F920C0" w:rsidRDefault="00F920C0" w:rsidP="003D3F15">
      <w:pPr>
        <w:ind w:left="576"/>
        <w:jc w:val="both"/>
        <w:rPr>
          <w:rFonts w:ascii="Arial" w:hAnsi="Arial"/>
          <w:color w:val="0070C0"/>
          <w:sz w:val="24"/>
          <w:szCs w:val="24"/>
          <w:lang w:bidi="th-TH"/>
        </w:rPr>
      </w:pPr>
      <w:r w:rsidRPr="00F920C0">
        <w:rPr>
          <w:rFonts w:ascii="Arial" w:hAnsi="Arial"/>
          <w:color w:val="0070C0"/>
          <w:sz w:val="24"/>
          <w:szCs w:val="24"/>
          <w:lang w:bidi="th-TH"/>
        </w:rPr>
        <w:t>Explain the purpose of aerodrome data and reporting. The main purpose of this section is to ensure that the aerodrome data</w:t>
      </w:r>
      <w:r w:rsidR="00FD4D53">
        <w:rPr>
          <w:rFonts w:ascii="Arial" w:hAnsi="Arial"/>
          <w:color w:val="0070C0"/>
          <w:sz w:val="24"/>
          <w:szCs w:val="24"/>
          <w:lang w:bidi="th-TH"/>
        </w:rPr>
        <w:t xml:space="preserve"> are reported in time</w:t>
      </w:r>
      <w:r w:rsidRPr="00F920C0">
        <w:rPr>
          <w:rFonts w:ascii="Arial" w:hAnsi="Arial"/>
          <w:color w:val="0070C0"/>
          <w:sz w:val="24"/>
          <w:szCs w:val="24"/>
          <w:lang w:bidi="th-TH"/>
        </w:rPr>
        <w:t xml:space="preserve"> and accurately.</w:t>
      </w:r>
    </w:p>
    <w:p w:rsidR="00F920C0" w:rsidRPr="00F920C0" w:rsidRDefault="00F920C0" w:rsidP="003D3F15">
      <w:pPr>
        <w:ind w:left="576"/>
        <w:jc w:val="both"/>
        <w:rPr>
          <w:rFonts w:ascii="Arial" w:hAnsi="Arial"/>
          <w:color w:val="00B050"/>
          <w:sz w:val="24"/>
          <w:szCs w:val="24"/>
          <w:lang w:bidi="th-TH"/>
        </w:rPr>
      </w:pPr>
      <w:r w:rsidRPr="00F920C0">
        <w:rPr>
          <w:rFonts w:ascii="Arial" w:hAnsi="Arial"/>
          <w:color w:val="00B050"/>
          <w:sz w:val="24"/>
          <w:szCs w:val="24"/>
          <w:lang w:bidi="th-TH"/>
        </w:rPr>
        <w:t>Example:</w:t>
      </w:r>
    </w:p>
    <w:p w:rsidR="00665D98" w:rsidRPr="00F920C0" w:rsidRDefault="00665D98" w:rsidP="003D3F15">
      <w:pPr>
        <w:ind w:left="576"/>
        <w:jc w:val="both"/>
        <w:rPr>
          <w:rFonts w:ascii="Arial" w:hAnsi="Arial"/>
          <w:color w:val="00B050"/>
          <w:sz w:val="24"/>
          <w:szCs w:val="24"/>
          <w:lang w:bidi="th-TH"/>
        </w:rPr>
      </w:pPr>
      <w:r w:rsidRPr="00F920C0">
        <w:rPr>
          <w:rFonts w:ascii="Arial" w:hAnsi="Arial"/>
          <w:color w:val="00B050"/>
          <w:sz w:val="24"/>
          <w:szCs w:val="24"/>
          <w:lang w:bidi="th-TH"/>
        </w:rPr>
        <w:t>The aim of these p</w:t>
      </w:r>
      <w:r w:rsidR="00FD4D53">
        <w:rPr>
          <w:rFonts w:ascii="Arial" w:hAnsi="Arial"/>
          <w:color w:val="00B050"/>
          <w:sz w:val="24"/>
          <w:szCs w:val="24"/>
          <w:lang w:bidi="th-TH"/>
        </w:rPr>
        <w:t>rocedures is to ensure that CAA (State)</w:t>
      </w:r>
      <w:r w:rsidRPr="00F920C0">
        <w:rPr>
          <w:rFonts w:ascii="Arial" w:hAnsi="Arial"/>
          <w:color w:val="00B050"/>
          <w:sz w:val="24"/>
          <w:szCs w:val="24"/>
          <w:lang w:bidi="th-TH"/>
        </w:rPr>
        <w:t xml:space="preserve"> and AIS are notified of any changes in the physical condition of the airport and of new obstacles that may affect the safety of aircraft operations. </w:t>
      </w:r>
      <w:r w:rsidR="00B14943">
        <w:rPr>
          <w:rFonts w:ascii="Arial" w:hAnsi="Arial"/>
          <w:color w:val="00B050"/>
          <w:sz w:val="24"/>
          <w:szCs w:val="24"/>
          <w:lang w:bidi="th-TH"/>
        </w:rPr>
        <w:t>With the timely notification</w:t>
      </w:r>
      <w:r w:rsidRPr="00F920C0">
        <w:rPr>
          <w:rFonts w:ascii="Arial" w:hAnsi="Arial"/>
          <w:color w:val="00B050"/>
          <w:sz w:val="24"/>
          <w:szCs w:val="24"/>
          <w:lang w:bidi="th-TH"/>
        </w:rPr>
        <w:t>, the information can be disseminated to airmen in a timely manner.</w:t>
      </w:r>
    </w:p>
    <w:p w:rsidR="00EE2AD6" w:rsidRDefault="00EE2AD6" w:rsidP="001443CA">
      <w:pPr>
        <w:pStyle w:val="ListParagraph"/>
        <w:numPr>
          <w:ilvl w:val="2"/>
          <w:numId w:val="2"/>
        </w:numPr>
        <w:spacing w:after="120"/>
        <w:jc w:val="both"/>
        <w:rPr>
          <w:rFonts w:ascii="Arial" w:hAnsi="Arial"/>
          <w:sz w:val="24"/>
          <w:szCs w:val="24"/>
          <w:lang w:bidi="th-TH"/>
        </w:rPr>
      </w:pPr>
      <w:r>
        <w:rPr>
          <w:rFonts w:ascii="Arial" w:hAnsi="Arial"/>
          <w:sz w:val="24"/>
          <w:szCs w:val="24"/>
          <w:lang w:bidi="th-TH"/>
        </w:rPr>
        <w:t>Responsibility</w:t>
      </w:r>
    </w:p>
    <w:p w:rsidR="00687C28" w:rsidRPr="00F920C0" w:rsidRDefault="005105F4" w:rsidP="003D3F15">
      <w:pPr>
        <w:ind w:left="576"/>
        <w:jc w:val="both"/>
        <w:rPr>
          <w:rFonts w:ascii="Arial" w:hAnsi="Arial"/>
          <w:color w:val="0070C0"/>
          <w:sz w:val="24"/>
          <w:szCs w:val="24"/>
          <w:lang w:bidi="th-TH"/>
        </w:rPr>
      </w:pPr>
      <w:r>
        <w:rPr>
          <w:rFonts w:ascii="Arial" w:hAnsi="Arial"/>
          <w:color w:val="0070C0"/>
          <w:sz w:val="24"/>
          <w:szCs w:val="24"/>
          <w:lang w:bidi="th-TH"/>
        </w:rPr>
        <w:t>Specify</w:t>
      </w:r>
      <w:r w:rsidR="00183E95" w:rsidRPr="00F920C0">
        <w:rPr>
          <w:rFonts w:ascii="Arial" w:hAnsi="Arial"/>
          <w:color w:val="0070C0"/>
          <w:sz w:val="24"/>
          <w:szCs w:val="24"/>
          <w:lang w:bidi="th-TH"/>
        </w:rPr>
        <w:t xml:space="preserve"> responsibility of p</w:t>
      </w:r>
      <w:r w:rsidR="000B19F9" w:rsidRPr="00F920C0">
        <w:rPr>
          <w:rFonts w:ascii="Arial" w:hAnsi="Arial"/>
          <w:color w:val="0070C0"/>
          <w:sz w:val="24"/>
          <w:szCs w:val="24"/>
          <w:lang w:bidi="th-TH"/>
        </w:rPr>
        <w:t>ersonnel</w:t>
      </w:r>
      <w:r w:rsidR="00183E95" w:rsidRPr="00F920C0">
        <w:rPr>
          <w:rFonts w:ascii="Arial" w:hAnsi="Arial"/>
          <w:color w:val="0070C0"/>
          <w:sz w:val="24"/>
          <w:szCs w:val="24"/>
          <w:lang w:bidi="th-TH"/>
        </w:rPr>
        <w:t xml:space="preserve"> related to aerodrome reporting. </w:t>
      </w:r>
      <w:r w:rsidR="00F920C0">
        <w:rPr>
          <w:rFonts w:ascii="Arial" w:hAnsi="Arial"/>
          <w:color w:val="0070C0"/>
          <w:sz w:val="24"/>
          <w:szCs w:val="24"/>
          <w:lang w:bidi="th-TH"/>
        </w:rPr>
        <w:t>These persons may be included but not limited to the airport manager and aerodrome reporting officer</w:t>
      </w:r>
      <w:r w:rsidR="00FD4D53">
        <w:rPr>
          <w:rFonts w:ascii="Arial" w:hAnsi="Arial"/>
          <w:color w:val="0070C0"/>
          <w:sz w:val="24"/>
          <w:szCs w:val="24"/>
          <w:lang w:bidi="th-TH"/>
        </w:rPr>
        <w:t xml:space="preserve"> or any other post delegated with this responsibility</w:t>
      </w:r>
      <w:r w:rsidR="00F920C0">
        <w:rPr>
          <w:rFonts w:ascii="Arial" w:hAnsi="Arial"/>
          <w:color w:val="0070C0"/>
          <w:sz w:val="24"/>
          <w:szCs w:val="24"/>
          <w:lang w:bidi="th-TH"/>
        </w:rPr>
        <w:t>.</w:t>
      </w:r>
    </w:p>
    <w:p w:rsidR="00183E95" w:rsidRPr="00687C28" w:rsidRDefault="00687C28" w:rsidP="001443CA">
      <w:pPr>
        <w:spacing w:after="120"/>
        <w:ind w:left="576"/>
        <w:jc w:val="both"/>
        <w:rPr>
          <w:rFonts w:ascii="Arial" w:hAnsi="Arial"/>
          <w:color w:val="00B050"/>
          <w:sz w:val="24"/>
          <w:szCs w:val="24"/>
          <w:lang w:bidi="th-TH"/>
        </w:rPr>
      </w:pPr>
      <w:r w:rsidRPr="00687C28">
        <w:rPr>
          <w:rFonts w:ascii="Arial" w:hAnsi="Arial"/>
          <w:color w:val="00B050"/>
          <w:sz w:val="24"/>
          <w:szCs w:val="24"/>
          <w:lang w:bidi="th-TH"/>
        </w:rPr>
        <w:t>E</w:t>
      </w:r>
      <w:r w:rsidR="00183E95" w:rsidRPr="00687C28">
        <w:rPr>
          <w:rFonts w:ascii="Arial" w:hAnsi="Arial"/>
          <w:color w:val="00B050"/>
          <w:sz w:val="24"/>
          <w:szCs w:val="24"/>
          <w:lang w:bidi="th-TH"/>
        </w:rPr>
        <w:t>xample:</w:t>
      </w:r>
    </w:p>
    <w:p w:rsidR="00F20CF1" w:rsidRPr="00687C28" w:rsidRDefault="00F20CF1" w:rsidP="003D3F15">
      <w:pPr>
        <w:pStyle w:val="ListParagraph"/>
        <w:numPr>
          <w:ilvl w:val="3"/>
          <w:numId w:val="2"/>
        </w:numPr>
        <w:tabs>
          <w:tab w:val="clear" w:pos="1296"/>
          <w:tab w:val="num" w:pos="1800"/>
        </w:tabs>
        <w:ind w:left="1800" w:hanging="504"/>
        <w:jc w:val="both"/>
        <w:rPr>
          <w:rFonts w:ascii="Arial" w:hAnsi="Arial"/>
          <w:color w:val="00B050"/>
          <w:sz w:val="24"/>
          <w:szCs w:val="24"/>
          <w:lang w:bidi="th-TH"/>
        </w:rPr>
      </w:pPr>
      <w:r w:rsidRPr="00687C28">
        <w:rPr>
          <w:rFonts w:ascii="Arial" w:hAnsi="Arial"/>
          <w:color w:val="00B050"/>
          <w:sz w:val="24"/>
          <w:szCs w:val="24"/>
          <w:highlight w:val="yellow"/>
          <w:lang w:bidi="th-TH"/>
        </w:rPr>
        <w:t>(Airport Manager)</w:t>
      </w:r>
      <w:r w:rsidRPr="00687C28">
        <w:rPr>
          <w:rFonts w:ascii="Arial" w:hAnsi="Arial"/>
          <w:color w:val="00B050"/>
          <w:sz w:val="24"/>
          <w:szCs w:val="24"/>
          <w:lang w:bidi="th-TH"/>
        </w:rPr>
        <w:t xml:space="preserve"> has overall responsibility for ensuring that procedures are established and resource</w:t>
      </w:r>
      <w:r w:rsidR="005105F4">
        <w:rPr>
          <w:rFonts w:ascii="Arial" w:hAnsi="Arial"/>
          <w:color w:val="00B050"/>
          <w:sz w:val="24"/>
          <w:szCs w:val="24"/>
          <w:lang w:bidi="th-TH"/>
        </w:rPr>
        <w:t>s</w:t>
      </w:r>
      <w:r w:rsidRPr="00687C28">
        <w:rPr>
          <w:rFonts w:ascii="Arial" w:hAnsi="Arial"/>
          <w:color w:val="00B050"/>
          <w:sz w:val="24"/>
          <w:szCs w:val="24"/>
          <w:lang w:bidi="th-TH"/>
        </w:rPr>
        <w:t xml:space="preserve"> provided to report changes to aerodrome physical characteristics, the OLS, or any other change that may affect the safety of aircraft operations</w:t>
      </w:r>
      <w:r w:rsidR="005105F4">
        <w:rPr>
          <w:rFonts w:ascii="Arial" w:hAnsi="Arial"/>
          <w:color w:val="00B050"/>
          <w:sz w:val="24"/>
          <w:szCs w:val="24"/>
          <w:lang w:bidi="th-TH"/>
        </w:rPr>
        <w:t xml:space="preserve"> are adequate</w:t>
      </w:r>
      <w:r w:rsidRPr="00687C28">
        <w:rPr>
          <w:rFonts w:ascii="Arial" w:hAnsi="Arial"/>
          <w:color w:val="00B050"/>
          <w:sz w:val="24"/>
          <w:szCs w:val="24"/>
          <w:lang w:bidi="th-TH"/>
        </w:rPr>
        <w:t>.</w:t>
      </w:r>
    </w:p>
    <w:p w:rsidR="00F20CF1" w:rsidRPr="00687C28" w:rsidRDefault="00F20CF1" w:rsidP="003D3F15">
      <w:pPr>
        <w:pStyle w:val="ListParagraph"/>
        <w:numPr>
          <w:ilvl w:val="3"/>
          <w:numId w:val="2"/>
        </w:numPr>
        <w:tabs>
          <w:tab w:val="clear" w:pos="1296"/>
          <w:tab w:val="num" w:pos="1800"/>
        </w:tabs>
        <w:ind w:left="1800" w:hanging="504"/>
        <w:jc w:val="both"/>
        <w:rPr>
          <w:rFonts w:ascii="Arial" w:hAnsi="Arial"/>
          <w:color w:val="00B050"/>
          <w:sz w:val="24"/>
          <w:szCs w:val="24"/>
          <w:lang w:bidi="th-TH"/>
        </w:rPr>
      </w:pPr>
      <w:r w:rsidRPr="00687C28">
        <w:rPr>
          <w:rFonts w:ascii="Arial" w:hAnsi="Arial"/>
          <w:color w:val="00B050"/>
          <w:sz w:val="24"/>
          <w:szCs w:val="24"/>
          <w:highlight w:val="yellow"/>
          <w:lang w:bidi="th-TH"/>
        </w:rPr>
        <w:t>(Airside Operations Supervisor)</w:t>
      </w:r>
      <w:r w:rsidRPr="00687C28">
        <w:rPr>
          <w:rFonts w:ascii="Arial" w:hAnsi="Arial"/>
          <w:color w:val="00B050"/>
          <w:sz w:val="24"/>
          <w:szCs w:val="24"/>
          <w:lang w:bidi="th-TH"/>
        </w:rPr>
        <w:t xml:space="preserve"> is responsible for documenting reporting procedures and for advising AIS of permanent changes to airport information. He is also responsible for advising CAA of any significant changes to aerodrome information that may occur</w:t>
      </w:r>
      <w:r w:rsidR="00687C5D">
        <w:rPr>
          <w:rFonts w:ascii="Arial" w:hAnsi="Arial"/>
          <w:color w:val="00B050"/>
          <w:sz w:val="24"/>
          <w:szCs w:val="24"/>
          <w:lang w:bidi="th-TH"/>
        </w:rPr>
        <w:t xml:space="preserve"> and for</w:t>
      </w:r>
      <w:r w:rsidRPr="00687C28">
        <w:rPr>
          <w:rFonts w:ascii="Arial" w:hAnsi="Arial"/>
          <w:color w:val="00B050"/>
          <w:sz w:val="24"/>
          <w:szCs w:val="24"/>
          <w:lang w:bidi="th-TH"/>
        </w:rPr>
        <w:t xml:space="preserve"> reporting the day-to-day serviceability of the airport and notifying temporary changes to published aeronautical information to ATC and the NOF.</w:t>
      </w:r>
    </w:p>
    <w:p w:rsidR="00363288" w:rsidRPr="00F15FF7" w:rsidRDefault="00F20CF1" w:rsidP="001443CA">
      <w:pPr>
        <w:pStyle w:val="ListParagraph"/>
        <w:numPr>
          <w:ilvl w:val="3"/>
          <w:numId w:val="2"/>
        </w:numPr>
        <w:tabs>
          <w:tab w:val="clear" w:pos="1296"/>
          <w:tab w:val="num" w:pos="1800"/>
        </w:tabs>
        <w:ind w:left="1800" w:hanging="504"/>
        <w:jc w:val="both"/>
        <w:rPr>
          <w:rFonts w:ascii="Arial" w:hAnsi="Arial"/>
          <w:sz w:val="24"/>
          <w:szCs w:val="24"/>
          <w:lang w:bidi="th-TH"/>
        </w:rPr>
      </w:pPr>
      <w:r w:rsidRPr="00F15FF7">
        <w:rPr>
          <w:rFonts w:ascii="Arial" w:hAnsi="Arial"/>
          <w:color w:val="00B050"/>
          <w:sz w:val="24"/>
          <w:szCs w:val="24"/>
          <w:highlight w:val="yellow"/>
          <w:lang w:bidi="th-TH"/>
        </w:rPr>
        <w:t>(Airside Operations Officer)</w:t>
      </w:r>
      <w:r w:rsidRPr="00F15FF7">
        <w:rPr>
          <w:rFonts w:ascii="Arial" w:hAnsi="Arial"/>
          <w:color w:val="00B050"/>
          <w:sz w:val="24"/>
          <w:szCs w:val="24"/>
          <w:lang w:bidi="th-TH"/>
        </w:rPr>
        <w:t xml:space="preserve"> is responsible for implementing the reporting procedures documented in this manual.</w:t>
      </w:r>
      <w:r w:rsidR="00363288" w:rsidRPr="00F15FF7">
        <w:rPr>
          <w:rFonts w:ascii="Arial" w:hAnsi="Arial"/>
          <w:sz w:val="24"/>
          <w:szCs w:val="24"/>
          <w:lang w:bidi="th-TH"/>
        </w:rPr>
        <w:br w:type="page"/>
      </w:r>
    </w:p>
    <w:p w:rsidR="009E69F3" w:rsidRDefault="00EE2AD6" w:rsidP="003D3F15">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Reporting Procedures</w:t>
      </w:r>
    </w:p>
    <w:p w:rsidR="00002C3B" w:rsidRPr="00002C3B" w:rsidRDefault="00FD5B16" w:rsidP="003D3F15">
      <w:pPr>
        <w:ind w:left="576"/>
        <w:jc w:val="both"/>
        <w:rPr>
          <w:rFonts w:ascii="Arial" w:hAnsi="Arial"/>
          <w:color w:val="0070C0"/>
          <w:sz w:val="24"/>
          <w:szCs w:val="24"/>
          <w:lang w:bidi="th-TH"/>
        </w:rPr>
      </w:pPr>
      <w:r w:rsidRPr="00002C3B">
        <w:rPr>
          <w:rFonts w:ascii="Arial" w:hAnsi="Arial"/>
          <w:color w:val="0070C0"/>
          <w:sz w:val="24"/>
          <w:szCs w:val="24"/>
          <w:lang w:bidi="th-TH"/>
        </w:rPr>
        <w:t>Specify aerodrome reporting procedures. The procedures should start when a hazard is identified</w:t>
      </w:r>
      <w:r w:rsidR="00687C5D">
        <w:rPr>
          <w:rFonts w:ascii="Arial" w:hAnsi="Arial"/>
          <w:color w:val="0070C0"/>
          <w:sz w:val="24"/>
          <w:szCs w:val="24"/>
          <w:lang w:bidi="th-TH"/>
        </w:rPr>
        <w:t xml:space="preserve"> and include the consideration of the types of promulgation</w:t>
      </w:r>
      <w:r w:rsidRPr="00002C3B">
        <w:rPr>
          <w:rFonts w:ascii="Arial" w:hAnsi="Arial"/>
          <w:color w:val="0070C0"/>
          <w:sz w:val="24"/>
          <w:szCs w:val="24"/>
          <w:lang w:bidi="th-TH"/>
        </w:rPr>
        <w:t xml:space="preserve">. The NOTAM issuance, AIP supplement and AIP amendment procedures </w:t>
      </w:r>
      <w:r w:rsidR="00002C3B" w:rsidRPr="00002C3B">
        <w:rPr>
          <w:rFonts w:ascii="Arial" w:hAnsi="Arial"/>
          <w:color w:val="0070C0"/>
          <w:sz w:val="24"/>
          <w:szCs w:val="24"/>
          <w:lang w:bidi="th-TH"/>
        </w:rPr>
        <w:t>shall follow the</w:t>
      </w:r>
      <w:r w:rsidR="003D3F15">
        <w:rPr>
          <w:rFonts w:ascii="Arial" w:hAnsi="Arial"/>
          <w:color w:val="0070C0"/>
          <w:sz w:val="24"/>
          <w:szCs w:val="24"/>
          <w:lang w:bidi="th-TH"/>
        </w:rPr>
        <w:t xml:space="preserve"> </w:t>
      </w:r>
      <w:r w:rsidR="00002C3B">
        <w:rPr>
          <w:rFonts w:ascii="Arial" w:hAnsi="Arial"/>
          <w:color w:val="0070C0"/>
          <w:sz w:val="24"/>
          <w:szCs w:val="24"/>
          <w:lang w:bidi="th-TH"/>
        </w:rPr>
        <w:t>current</w:t>
      </w:r>
      <w:r w:rsidR="003634D1">
        <w:rPr>
          <w:rFonts w:ascii="Arial" w:hAnsi="Arial"/>
          <w:color w:val="0070C0"/>
          <w:sz w:val="24"/>
          <w:szCs w:val="24"/>
          <w:lang w:bidi="th-TH"/>
        </w:rPr>
        <w:t xml:space="preserve"> CAA</w:t>
      </w:r>
      <w:r w:rsidR="00002C3B" w:rsidRPr="00002C3B">
        <w:rPr>
          <w:rFonts w:ascii="Arial" w:hAnsi="Arial"/>
          <w:color w:val="0070C0"/>
          <w:sz w:val="24"/>
          <w:szCs w:val="24"/>
          <w:lang w:bidi="th-TH"/>
        </w:rPr>
        <w:t xml:space="preserve"> requirements.</w:t>
      </w:r>
      <w:r w:rsidR="00687C5D">
        <w:rPr>
          <w:rFonts w:ascii="Arial" w:hAnsi="Arial"/>
          <w:color w:val="0070C0"/>
          <w:sz w:val="24"/>
          <w:szCs w:val="24"/>
          <w:lang w:bidi="th-TH"/>
        </w:rPr>
        <w:t xml:space="preserve"> The established procedures must show that the airport can promulgate the information accurately in a timely manner.</w:t>
      </w:r>
    </w:p>
    <w:p w:rsidR="00FD5B16" w:rsidRPr="00002C3B" w:rsidRDefault="00002C3B" w:rsidP="003D3F15">
      <w:pPr>
        <w:ind w:left="576"/>
        <w:jc w:val="both"/>
        <w:rPr>
          <w:rFonts w:ascii="Arial" w:hAnsi="Arial"/>
          <w:color w:val="00B050"/>
          <w:sz w:val="24"/>
          <w:szCs w:val="24"/>
          <w:lang w:bidi="th-TH"/>
        </w:rPr>
      </w:pPr>
      <w:r w:rsidRPr="00002C3B">
        <w:rPr>
          <w:rFonts w:ascii="Arial" w:hAnsi="Arial"/>
          <w:color w:val="00B050"/>
          <w:sz w:val="24"/>
          <w:szCs w:val="24"/>
          <w:lang w:bidi="th-TH"/>
        </w:rPr>
        <w:t>Example:</w:t>
      </w:r>
    </w:p>
    <w:p w:rsidR="00600743" w:rsidRDefault="003D36B6" w:rsidP="003D3F15">
      <w:pPr>
        <w:pStyle w:val="ListParagraph"/>
        <w:numPr>
          <w:ilvl w:val="3"/>
          <w:numId w:val="2"/>
        </w:numPr>
        <w:tabs>
          <w:tab w:val="clear" w:pos="1296"/>
          <w:tab w:val="num" w:pos="1800"/>
        </w:tabs>
        <w:ind w:left="1800" w:hanging="504"/>
        <w:jc w:val="both"/>
        <w:rPr>
          <w:rFonts w:ascii="Arial" w:hAnsi="Arial"/>
          <w:color w:val="00B050"/>
          <w:sz w:val="24"/>
          <w:szCs w:val="24"/>
          <w:lang w:bidi="th-TH"/>
        </w:rPr>
      </w:pPr>
      <w:r w:rsidRPr="00002C3B">
        <w:rPr>
          <w:rFonts w:ascii="Arial" w:hAnsi="Arial"/>
          <w:color w:val="00B050"/>
          <w:sz w:val="24"/>
          <w:szCs w:val="24"/>
          <w:lang w:bidi="th-TH"/>
        </w:rPr>
        <w:t>Any situation that may have an immediate effect on the safety of aircraft operations will be report</w:t>
      </w:r>
      <w:r w:rsidR="003634D1">
        <w:rPr>
          <w:rFonts w:ascii="Arial" w:hAnsi="Arial"/>
          <w:color w:val="00B050"/>
          <w:sz w:val="24"/>
          <w:szCs w:val="24"/>
          <w:lang w:bidi="th-TH"/>
        </w:rPr>
        <w:t>ed</w:t>
      </w:r>
      <w:r w:rsidRPr="00002C3B">
        <w:rPr>
          <w:rFonts w:ascii="Arial" w:hAnsi="Arial"/>
          <w:color w:val="00B050"/>
          <w:sz w:val="24"/>
          <w:szCs w:val="24"/>
          <w:lang w:bidi="th-TH"/>
        </w:rPr>
        <w:t xml:space="preserve"> in the first instance to ATC by radio or telephone. </w:t>
      </w:r>
      <w:r w:rsidR="00600743" w:rsidRPr="00687C5D">
        <w:rPr>
          <w:rFonts w:ascii="Arial" w:hAnsi="Arial"/>
          <w:color w:val="00B050"/>
          <w:sz w:val="24"/>
          <w:szCs w:val="24"/>
          <w:lang w:bidi="th-TH"/>
        </w:rPr>
        <w:t>The designated ATC responsible for verbal reports is:</w:t>
      </w:r>
    </w:p>
    <w:p w:rsidR="00687C5D" w:rsidRPr="00687C5D" w:rsidRDefault="00687C5D" w:rsidP="003D3F15">
      <w:pPr>
        <w:pStyle w:val="ListParagraph"/>
        <w:ind w:left="1800"/>
        <w:jc w:val="both"/>
        <w:rPr>
          <w:rFonts w:ascii="Arial" w:hAnsi="Arial"/>
          <w:color w:val="00B050"/>
          <w:sz w:val="24"/>
          <w:szCs w:val="24"/>
          <w:lang w:bidi="th-TH"/>
        </w:rPr>
      </w:pPr>
    </w:p>
    <w:p w:rsidR="00600743" w:rsidRDefault="00600743" w:rsidP="003D3F15">
      <w:pPr>
        <w:pStyle w:val="ListParagraph"/>
        <w:ind w:left="1800"/>
        <w:jc w:val="both"/>
        <w:rPr>
          <w:rFonts w:ascii="Arial" w:hAnsi="Arial"/>
          <w:color w:val="00B050"/>
          <w:sz w:val="24"/>
          <w:szCs w:val="24"/>
          <w:lang w:bidi="th-TH"/>
        </w:rPr>
      </w:pPr>
      <w:r w:rsidRPr="00002C3B">
        <w:rPr>
          <w:rFonts w:ascii="Arial" w:hAnsi="Arial"/>
          <w:color w:val="00B050"/>
          <w:sz w:val="24"/>
          <w:szCs w:val="24"/>
          <w:highlight w:val="yellow"/>
          <w:lang w:bidi="th-TH"/>
        </w:rPr>
        <w:t>(Insert the responsible contact person and details of communication methods)</w:t>
      </w:r>
    </w:p>
    <w:p w:rsidR="00687C5D" w:rsidRPr="00002C3B" w:rsidRDefault="00687C5D" w:rsidP="003D3F15">
      <w:pPr>
        <w:pStyle w:val="ListParagraph"/>
        <w:ind w:left="1800"/>
        <w:jc w:val="both"/>
        <w:rPr>
          <w:rFonts w:ascii="Arial" w:hAnsi="Arial"/>
          <w:color w:val="00B050"/>
          <w:sz w:val="24"/>
          <w:szCs w:val="24"/>
          <w:lang w:bidi="th-TH"/>
        </w:rPr>
      </w:pPr>
    </w:p>
    <w:p w:rsidR="003D36B6" w:rsidRPr="00002C3B" w:rsidRDefault="003D36B6" w:rsidP="003D3F15">
      <w:pPr>
        <w:pStyle w:val="ListParagraph"/>
        <w:ind w:left="1800"/>
        <w:jc w:val="both"/>
        <w:rPr>
          <w:rFonts w:ascii="Arial" w:hAnsi="Arial"/>
          <w:color w:val="00B050"/>
          <w:sz w:val="24"/>
          <w:szCs w:val="24"/>
          <w:lang w:bidi="th-TH"/>
        </w:rPr>
      </w:pPr>
      <w:r w:rsidRPr="00002C3B">
        <w:rPr>
          <w:rFonts w:ascii="Arial" w:hAnsi="Arial"/>
          <w:color w:val="00B050"/>
          <w:sz w:val="24"/>
          <w:szCs w:val="24"/>
          <w:lang w:bidi="th-TH"/>
        </w:rPr>
        <w:t xml:space="preserve">Such situation then will be reported to </w:t>
      </w:r>
      <w:r w:rsidRPr="00002C3B">
        <w:rPr>
          <w:rFonts w:ascii="Arial" w:hAnsi="Arial"/>
          <w:color w:val="00B050"/>
          <w:sz w:val="24"/>
          <w:szCs w:val="24"/>
          <w:highlight w:val="yellow"/>
          <w:lang w:bidi="th-TH"/>
        </w:rPr>
        <w:t>(Designated Person)</w:t>
      </w:r>
      <w:r w:rsidRPr="00002C3B">
        <w:rPr>
          <w:rFonts w:ascii="Arial" w:hAnsi="Arial"/>
          <w:color w:val="00B050"/>
          <w:sz w:val="24"/>
          <w:szCs w:val="24"/>
          <w:lang w:bidi="th-TH"/>
        </w:rPr>
        <w:t xml:space="preserve"> to </w:t>
      </w:r>
      <w:r w:rsidR="00600743" w:rsidRPr="00002C3B">
        <w:rPr>
          <w:rFonts w:ascii="Arial" w:hAnsi="Arial"/>
          <w:color w:val="00B050"/>
          <w:sz w:val="24"/>
          <w:szCs w:val="24"/>
          <w:lang w:bidi="th-TH"/>
        </w:rPr>
        <w:t>consider whether it needs to be issued as NOTAM or AIP</w:t>
      </w:r>
      <w:r w:rsidRPr="00002C3B">
        <w:rPr>
          <w:rFonts w:ascii="Arial" w:hAnsi="Arial"/>
          <w:color w:val="00B050"/>
          <w:sz w:val="24"/>
          <w:szCs w:val="24"/>
          <w:lang w:bidi="th-TH"/>
        </w:rPr>
        <w:t>.</w:t>
      </w:r>
    </w:p>
    <w:p w:rsidR="00600743" w:rsidRDefault="00600743" w:rsidP="003D3F15">
      <w:pPr>
        <w:pStyle w:val="ListParagraph"/>
        <w:ind w:left="1800"/>
        <w:jc w:val="both"/>
        <w:rPr>
          <w:rFonts w:ascii="Arial" w:hAnsi="Arial"/>
          <w:color w:val="00B050"/>
          <w:sz w:val="24"/>
          <w:szCs w:val="24"/>
          <w:lang w:bidi="th-TH"/>
        </w:rPr>
      </w:pPr>
      <w:r w:rsidRPr="00002C3B">
        <w:rPr>
          <w:rFonts w:ascii="Arial" w:hAnsi="Arial"/>
          <w:color w:val="00B050"/>
          <w:sz w:val="24"/>
          <w:szCs w:val="24"/>
          <w:highlight w:val="yellow"/>
          <w:lang w:bidi="th-TH"/>
        </w:rPr>
        <w:t>(Insert the designated person responsible for issuing NOTAM of the airport and his/her contact details e.g. radio or telephone number)</w:t>
      </w:r>
    </w:p>
    <w:p w:rsidR="00B67FC3" w:rsidRPr="00002C3B" w:rsidRDefault="00B67FC3" w:rsidP="003D3F15">
      <w:pPr>
        <w:pStyle w:val="ListParagraph"/>
        <w:ind w:left="1800"/>
        <w:jc w:val="both"/>
        <w:rPr>
          <w:rFonts w:ascii="Arial" w:hAnsi="Arial"/>
          <w:color w:val="00B050"/>
          <w:sz w:val="24"/>
          <w:szCs w:val="24"/>
          <w:lang w:bidi="th-TH"/>
        </w:rPr>
      </w:pPr>
    </w:p>
    <w:p w:rsidR="005313CF" w:rsidRPr="00002C3B" w:rsidRDefault="00600743" w:rsidP="003D3F15">
      <w:pPr>
        <w:pStyle w:val="ListParagraph"/>
        <w:numPr>
          <w:ilvl w:val="3"/>
          <w:numId w:val="2"/>
        </w:numPr>
        <w:tabs>
          <w:tab w:val="clear" w:pos="1296"/>
          <w:tab w:val="num" w:pos="1800"/>
        </w:tabs>
        <w:ind w:left="1800" w:hanging="504"/>
        <w:jc w:val="both"/>
        <w:rPr>
          <w:rFonts w:ascii="Arial" w:hAnsi="Arial"/>
          <w:color w:val="00B050"/>
          <w:sz w:val="24"/>
          <w:szCs w:val="24"/>
          <w:lang w:bidi="th-TH"/>
        </w:rPr>
      </w:pPr>
      <w:r w:rsidRPr="001443CA">
        <w:rPr>
          <w:rFonts w:ascii="Arial" w:hAnsi="Arial"/>
          <w:color w:val="00B050"/>
          <w:spacing w:val="-2"/>
          <w:sz w:val="24"/>
          <w:szCs w:val="24"/>
          <w:lang w:bidi="th-TH"/>
        </w:rPr>
        <w:t xml:space="preserve">The </w:t>
      </w:r>
      <w:r w:rsidRPr="001443CA">
        <w:rPr>
          <w:rFonts w:ascii="Arial" w:hAnsi="Arial"/>
          <w:color w:val="00B050"/>
          <w:spacing w:val="-2"/>
          <w:sz w:val="24"/>
          <w:szCs w:val="24"/>
          <w:highlight w:val="yellow"/>
          <w:lang w:bidi="th-TH"/>
        </w:rPr>
        <w:t>(Designated Person)</w:t>
      </w:r>
      <w:r w:rsidRPr="001443CA">
        <w:rPr>
          <w:rFonts w:ascii="Arial" w:hAnsi="Arial"/>
          <w:color w:val="00B050"/>
          <w:spacing w:val="-2"/>
          <w:sz w:val="24"/>
          <w:szCs w:val="24"/>
          <w:lang w:bidi="th-TH"/>
        </w:rPr>
        <w:t xml:space="preserve"> considers the given information</w:t>
      </w:r>
      <w:r w:rsidR="00B67FC3" w:rsidRPr="001443CA">
        <w:rPr>
          <w:rFonts w:ascii="Arial" w:hAnsi="Arial"/>
          <w:color w:val="00B050"/>
          <w:spacing w:val="-2"/>
          <w:sz w:val="24"/>
          <w:szCs w:val="24"/>
          <w:lang w:bidi="th-TH"/>
        </w:rPr>
        <w:t xml:space="preserve"> using the procedures specified in </w:t>
      </w:r>
      <w:r w:rsidR="00B67FC3" w:rsidRPr="001443CA">
        <w:rPr>
          <w:rFonts w:ascii="Arial" w:hAnsi="Arial"/>
          <w:color w:val="00B050"/>
          <w:spacing w:val="-2"/>
          <w:sz w:val="24"/>
          <w:szCs w:val="24"/>
          <w:highlight w:val="yellow"/>
          <w:lang w:bidi="th-TH"/>
        </w:rPr>
        <w:t>(Specify SOPs)</w:t>
      </w:r>
      <w:r w:rsidRPr="001443CA">
        <w:rPr>
          <w:rFonts w:ascii="Arial" w:hAnsi="Arial"/>
          <w:color w:val="00B050"/>
          <w:spacing w:val="-2"/>
          <w:sz w:val="24"/>
          <w:szCs w:val="24"/>
          <w:lang w:bidi="th-TH"/>
        </w:rPr>
        <w:t>. If it is required to issue NOTAM</w:t>
      </w:r>
      <w:r w:rsidR="00331F1B" w:rsidRPr="001443CA">
        <w:rPr>
          <w:rFonts w:ascii="Arial" w:hAnsi="Arial"/>
          <w:color w:val="00B050"/>
          <w:spacing w:val="-2"/>
          <w:sz w:val="24"/>
          <w:szCs w:val="24"/>
          <w:lang w:bidi="th-TH"/>
        </w:rPr>
        <w:t xml:space="preserve"> or AIP Supplement</w:t>
      </w:r>
      <w:r w:rsidRPr="001443CA">
        <w:rPr>
          <w:rFonts w:ascii="Arial" w:hAnsi="Arial"/>
          <w:color w:val="00B050"/>
          <w:spacing w:val="-2"/>
          <w:sz w:val="24"/>
          <w:szCs w:val="24"/>
          <w:lang w:bidi="th-TH"/>
        </w:rPr>
        <w:t xml:space="preserve">, the designated person will </w:t>
      </w:r>
      <w:r w:rsidR="005313CF" w:rsidRPr="001443CA">
        <w:rPr>
          <w:rFonts w:ascii="Arial" w:hAnsi="Arial"/>
          <w:color w:val="00B050"/>
          <w:spacing w:val="-2"/>
          <w:sz w:val="24"/>
          <w:szCs w:val="24"/>
          <w:lang w:bidi="th-TH"/>
        </w:rPr>
        <w:t>do so</w:t>
      </w:r>
      <w:r w:rsidR="005313CF" w:rsidRPr="00002C3B">
        <w:rPr>
          <w:rFonts w:ascii="Arial" w:hAnsi="Arial"/>
          <w:color w:val="00B050"/>
          <w:sz w:val="24"/>
          <w:szCs w:val="24"/>
          <w:lang w:bidi="th-TH"/>
        </w:rPr>
        <w:t>.</w:t>
      </w:r>
    </w:p>
    <w:p w:rsidR="00600743" w:rsidRDefault="00600743" w:rsidP="003D3F15">
      <w:pPr>
        <w:pStyle w:val="ListParagraph"/>
        <w:ind w:left="1800"/>
        <w:jc w:val="both"/>
        <w:rPr>
          <w:rFonts w:ascii="Arial" w:hAnsi="Arial"/>
          <w:sz w:val="24"/>
          <w:szCs w:val="24"/>
          <w:lang w:bidi="th-TH"/>
        </w:rPr>
      </w:pPr>
    </w:p>
    <w:p w:rsidR="00EE2AD6" w:rsidRPr="00FD75A0" w:rsidRDefault="00EE2AD6" w:rsidP="003D3F15">
      <w:pPr>
        <w:pStyle w:val="ListParagraph"/>
        <w:numPr>
          <w:ilvl w:val="2"/>
          <w:numId w:val="2"/>
        </w:numPr>
        <w:jc w:val="both"/>
        <w:rPr>
          <w:rFonts w:ascii="Arial" w:hAnsi="Arial"/>
          <w:sz w:val="24"/>
          <w:szCs w:val="24"/>
          <w:lang w:bidi="th-TH"/>
        </w:rPr>
      </w:pPr>
      <w:r w:rsidRPr="00FD75A0">
        <w:rPr>
          <w:rFonts w:ascii="Arial" w:hAnsi="Arial"/>
          <w:sz w:val="24"/>
          <w:szCs w:val="24"/>
          <w:lang w:bidi="th-TH"/>
        </w:rPr>
        <w:t>NOTAM</w:t>
      </w:r>
      <w:r w:rsidR="003D3F15">
        <w:rPr>
          <w:rFonts w:ascii="Arial" w:hAnsi="Arial"/>
          <w:sz w:val="24"/>
          <w:szCs w:val="24"/>
          <w:lang w:bidi="th-TH"/>
        </w:rPr>
        <w:t xml:space="preserve"> </w:t>
      </w:r>
      <w:r w:rsidR="00FD75A0">
        <w:rPr>
          <w:rFonts w:ascii="Arial" w:hAnsi="Arial"/>
          <w:sz w:val="24"/>
          <w:szCs w:val="24"/>
          <w:lang w:bidi="th-TH"/>
        </w:rPr>
        <w:t>and</w:t>
      </w:r>
      <w:r w:rsidR="003A2F51" w:rsidRPr="003A2F51">
        <w:rPr>
          <w:rFonts w:ascii="Arial" w:hAnsi="Arial"/>
          <w:sz w:val="24"/>
          <w:szCs w:val="24"/>
          <w:lang w:bidi="th-TH"/>
        </w:rPr>
        <w:t xml:space="preserve"> SNO</w:t>
      </w:r>
      <w:r w:rsidR="00FD75A0">
        <w:rPr>
          <w:rFonts w:ascii="Arial" w:hAnsi="Arial"/>
          <w:sz w:val="24"/>
          <w:szCs w:val="24"/>
          <w:lang w:bidi="th-TH"/>
        </w:rPr>
        <w:t>W</w:t>
      </w:r>
      <w:r w:rsidR="003A2F51" w:rsidRPr="003A2F51">
        <w:rPr>
          <w:rFonts w:ascii="Arial" w:hAnsi="Arial"/>
          <w:sz w:val="24"/>
          <w:szCs w:val="24"/>
          <w:lang w:bidi="th-TH"/>
        </w:rPr>
        <w:t xml:space="preserve">TAM </w:t>
      </w:r>
    </w:p>
    <w:p w:rsidR="00FB2A94" w:rsidRDefault="00FB2A94" w:rsidP="003D3F15">
      <w:pPr>
        <w:ind w:left="576"/>
        <w:jc w:val="both"/>
        <w:rPr>
          <w:rFonts w:ascii="Arial" w:hAnsi="Arial"/>
          <w:color w:val="0070C0"/>
          <w:sz w:val="24"/>
          <w:szCs w:val="24"/>
          <w:lang w:bidi="th-TH"/>
        </w:rPr>
      </w:pPr>
      <w:r w:rsidRPr="00B67FC3">
        <w:rPr>
          <w:rFonts w:ascii="Arial" w:hAnsi="Arial"/>
          <w:color w:val="0070C0"/>
          <w:sz w:val="24"/>
          <w:szCs w:val="24"/>
          <w:lang w:bidi="th-TH"/>
        </w:rPr>
        <w:t>Specify NOTAM procedures. The procedures shall clearly specify the responsible persons of the aerodrome and other</w:t>
      </w:r>
      <w:r w:rsidR="003634D1">
        <w:rPr>
          <w:rFonts w:ascii="Arial" w:hAnsi="Arial"/>
          <w:color w:val="0070C0"/>
          <w:sz w:val="24"/>
          <w:szCs w:val="24"/>
          <w:lang w:bidi="th-TH"/>
        </w:rPr>
        <w:t>s</w:t>
      </w:r>
      <w:r w:rsidRPr="00B67FC3">
        <w:rPr>
          <w:rFonts w:ascii="Arial" w:hAnsi="Arial"/>
          <w:color w:val="0070C0"/>
          <w:sz w:val="24"/>
          <w:szCs w:val="24"/>
          <w:lang w:bidi="th-TH"/>
        </w:rPr>
        <w:t xml:space="preserve">. The aerodrome </w:t>
      </w:r>
      <w:r w:rsidR="003634D1">
        <w:rPr>
          <w:rFonts w:ascii="Arial" w:hAnsi="Arial"/>
          <w:color w:val="0070C0"/>
          <w:sz w:val="24"/>
          <w:szCs w:val="24"/>
          <w:lang w:bidi="th-TH"/>
        </w:rPr>
        <w:t xml:space="preserve">operator </w:t>
      </w:r>
      <w:r w:rsidRPr="00B67FC3">
        <w:rPr>
          <w:rFonts w:ascii="Arial" w:hAnsi="Arial"/>
          <w:color w:val="0070C0"/>
          <w:sz w:val="24"/>
          <w:szCs w:val="24"/>
          <w:lang w:bidi="th-TH"/>
        </w:rPr>
        <w:t xml:space="preserve">shall </w:t>
      </w:r>
      <w:r w:rsidR="000D2C23" w:rsidRPr="00B67FC3">
        <w:rPr>
          <w:rFonts w:ascii="Arial" w:hAnsi="Arial"/>
          <w:color w:val="0070C0"/>
          <w:sz w:val="24"/>
          <w:szCs w:val="24"/>
          <w:lang w:bidi="th-TH"/>
        </w:rPr>
        <w:t>include the address and telephone number</w:t>
      </w:r>
      <w:r w:rsidR="003634D1">
        <w:rPr>
          <w:rFonts w:ascii="Arial" w:hAnsi="Arial"/>
          <w:color w:val="0070C0"/>
          <w:sz w:val="24"/>
          <w:szCs w:val="24"/>
          <w:lang w:bidi="th-TH"/>
        </w:rPr>
        <w:t>s of people responsible for NOTAM</w:t>
      </w:r>
      <w:r w:rsidR="000D2C23" w:rsidRPr="00B67FC3">
        <w:rPr>
          <w:rFonts w:ascii="Arial" w:hAnsi="Arial"/>
          <w:color w:val="0070C0"/>
          <w:sz w:val="24"/>
          <w:szCs w:val="24"/>
          <w:lang w:bidi="th-TH"/>
        </w:rPr>
        <w:t>.</w:t>
      </w:r>
      <w:r w:rsidR="004878EB">
        <w:rPr>
          <w:rFonts w:ascii="Arial" w:hAnsi="Arial"/>
          <w:color w:val="0070C0"/>
          <w:sz w:val="24"/>
          <w:szCs w:val="24"/>
          <w:lang w:bidi="th-TH"/>
        </w:rPr>
        <w:t xml:space="preserve"> The name and contact list can either be referred to </w:t>
      </w:r>
      <w:r w:rsidR="004878EB" w:rsidRPr="004878EB">
        <w:rPr>
          <w:rFonts w:ascii="Arial" w:hAnsi="Arial"/>
          <w:i/>
          <w:iCs/>
          <w:color w:val="0070C0"/>
          <w:sz w:val="24"/>
          <w:szCs w:val="24"/>
          <w:lang w:bidi="th-TH"/>
        </w:rPr>
        <w:t>Master Contact List</w:t>
      </w:r>
      <w:r w:rsidR="004878EB">
        <w:rPr>
          <w:rFonts w:ascii="Arial" w:hAnsi="Arial"/>
          <w:color w:val="0070C0"/>
          <w:sz w:val="24"/>
          <w:szCs w:val="24"/>
          <w:lang w:bidi="th-TH"/>
        </w:rPr>
        <w:t xml:space="preserve"> or specified in this section.</w:t>
      </w:r>
    </w:p>
    <w:p w:rsidR="004E564C" w:rsidRDefault="004E564C" w:rsidP="003D3F15">
      <w:pPr>
        <w:ind w:left="576"/>
        <w:jc w:val="both"/>
        <w:rPr>
          <w:rFonts w:ascii="Arial" w:hAnsi="Arial"/>
          <w:color w:val="0070C0"/>
          <w:sz w:val="24"/>
          <w:szCs w:val="24"/>
          <w:lang w:bidi="th-TH"/>
        </w:rPr>
      </w:pPr>
      <w:r>
        <w:rPr>
          <w:rFonts w:ascii="Arial" w:hAnsi="Arial"/>
          <w:color w:val="0070C0"/>
          <w:sz w:val="24"/>
          <w:szCs w:val="24"/>
          <w:lang w:bidi="th-TH"/>
        </w:rPr>
        <w:t>[Applicable with effect from 4 November 2021]</w:t>
      </w:r>
    </w:p>
    <w:p w:rsidR="00FD75A0" w:rsidRPr="00B67FC3" w:rsidRDefault="00FD75A0" w:rsidP="003D3F15">
      <w:pPr>
        <w:ind w:left="576"/>
        <w:jc w:val="both"/>
        <w:rPr>
          <w:rFonts w:ascii="Arial" w:hAnsi="Arial"/>
          <w:color w:val="0070C0"/>
          <w:sz w:val="24"/>
          <w:szCs w:val="24"/>
          <w:lang w:bidi="th-TH"/>
        </w:rPr>
      </w:pPr>
      <w:r>
        <w:rPr>
          <w:rFonts w:ascii="Arial" w:hAnsi="Arial"/>
          <w:color w:val="0070C0"/>
          <w:sz w:val="24"/>
          <w:szCs w:val="24"/>
          <w:lang w:bidi="th-TH"/>
        </w:rPr>
        <w:t>Specify SNOWTAM procedures for issuing runway condition repor</w:t>
      </w:r>
      <w:r w:rsidR="003D3F15">
        <w:rPr>
          <w:rFonts w:ascii="Arial" w:hAnsi="Arial"/>
          <w:color w:val="0070C0"/>
          <w:sz w:val="24"/>
          <w:szCs w:val="24"/>
          <w:lang w:bidi="th-TH"/>
        </w:rPr>
        <w:t xml:space="preserve">t </w:t>
      </w:r>
      <w:r>
        <w:rPr>
          <w:rFonts w:ascii="Arial" w:hAnsi="Arial"/>
          <w:color w:val="0070C0"/>
          <w:sz w:val="24"/>
          <w:szCs w:val="24"/>
          <w:lang w:bidi="th-TH"/>
        </w:rPr>
        <w:t>when the runway is wholly or partly contaminated by standing water, snow, slush, ice or frost, or is wet associated with the clearing or treatment of snow, slush, ice or frost.</w:t>
      </w:r>
    </w:p>
    <w:p w:rsidR="000D2C23" w:rsidRPr="000D2C23" w:rsidRDefault="000D2C23" w:rsidP="003D3F15">
      <w:pPr>
        <w:ind w:left="576"/>
        <w:jc w:val="both"/>
        <w:rPr>
          <w:rFonts w:ascii="Arial" w:hAnsi="Arial"/>
          <w:color w:val="00B050"/>
          <w:sz w:val="24"/>
          <w:szCs w:val="24"/>
          <w:lang w:bidi="th-TH"/>
        </w:rPr>
      </w:pPr>
      <w:r w:rsidRPr="000D2C23">
        <w:rPr>
          <w:rFonts w:ascii="Arial" w:hAnsi="Arial"/>
          <w:color w:val="00B050"/>
          <w:sz w:val="24"/>
          <w:szCs w:val="24"/>
          <w:lang w:bidi="th-TH"/>
        </w:rPr>
        <w:t>Example:</w:t>
      </w:r>
    </w:p>
    <w:p w:rsidR="00132969" w:rsidRDefault="00435BCC" w:rsidP="001443CA">
      <w:pPr>
        <w:pStyle w:val="ListParagraph"/>
        <w:numPr>
          <w:ilvl w:val="3"/>
          <w:numId w:val="2"/>
        </w:numPr>
        <w:tabs>
          <w:tab w:val="clear" w:pos="1296"/>
          <w:tab w:val="num" w:pos="1800"/>
        </w:tabs>
        <w:ind w:left="1800" w:hanging="504"/>
        <w:contextualSpacing w:val="0"/>
        <w:jc w:val="both"/>
        <w:rPr>
          <w:rFonts w:ascii="Arial" w:hAnsi="Arial"/>
          <w:color w:val="00B050"/>
          <w:sz w:val="24"/>
          <w:szCs w:val="24"/>
          <w:lang w:bidi="th-TH"/>
        </w:rPr>
      </w:pPr>
      <w:r w:rsidRPr="000D2C23">
        <w:rPr>
          <w:rFonts w:ascii="Arial" w:hAnsi="Arial"/>
          <w:color w:val="00B050"/>
          <w:sz w:val="24"/>
          <w:szCs w:val="24"/>
          <w:lang w:bidi="th-TH"/>
        </w:rPr>
        <w:t xml:space="preserve">The information about matters of an urgent nature affecting the safety of aircraft operations according to </w:t>
      </w:r>
      <w:r w:rsidR="003A2F51" w:rsidRPr="003A2F51">
        <w:rPr>
          <w:rFonts w:ascii="Arial" w:hAnsi="Arial"/>
          <w:color w:val="00B050"/>
          <w:sz w:val="24"/>
          <w:szCs w:val="24"/>
          <w:lang w:bidi="th-TH"/>
        </w:rPr>
        <w:t>(NOTAM Regulations reference)</w:t>
      </w:r>
      <w:r w:rsidRPr="000D2C23">
        <w:rPr>
          <w:rFonts w:ascii="Arial" w:hAnsi="Arial"/>
          <w:color w:val="00B050"/>
          <w:sz w:val="24"/>
          <w:szCs w:val="24"/>
          <w:lang w:bidi="th-TH"/>
        </w:rPr>
        <w:t xml:space="preserve"> will be issued as a NOTAM.</w:t>
      </w:r>
    </w:p>
    <w:p w:rsidR="003A2F51" w:rsidRPr="003A2F51" w:rsidRDefault="00FD75A0" w:rsidP="001443CA">
      <w:pPr>
        <w:pStyle w:val="ListParagraph"/>
        <w:numPr>
          <w:ilvl w:val="3"/>
          <w:numId w:val="2"/>
        </w:numPr>
        <w:tabs>
          <w:tab w:val="clear" w:pos="1296"/>
          <w:tab w:val="num" w:pos="1800"/>
        </w:tabs>
        <w:ind w:left="1800" w:hanging="504"/>
        <w:contextualSpacing w:val="0"/>
        <w:jc w:val="both"/>
        <w:rPr>
          <w:rFonts w:ascii="Arial" w:hAnsi="Arial"/>
          <w:color w:val="00B050"/>
          <w:sz w:val="24"/>
          <w:szCs w:val="24"/>
          <w:lang w:bidi="th-TH"/>
        </w:rPr>
      </w:pPr>
      <w:r>
        <w:rPr>
          <w:rFonts w:ascii="Arial" w:hAnsi="Arial"/>
          <w:color w:val="00B050"/>
          <w:sz w:val="24"/>
          <w:szCs w:val="24"/>
          <w:lang w:bidi="th-TH"/>
        </w:rPr>
        <w:lastRenderedPageBreak/>
        <w:t>The criteria for issuing SNOWTAM to disseminate a runway condition report</w:t>
      </w:r>
      <w:r w:rsidR="005101F7">
        <w:rPr>
          <w:rFonts w:ascii="Arial" w:hAnsi="Arial"/>
          <w:color w:val="00B050"/>
          <w:sz w:val="24"/>
          <w:szCs w:val="24"/>
          <w:lang w:bidi="th-TH"/>
        </w:rPr>
        <w:t>.</w:t>
      </w:r>
    </w:p>
    <w:p w:rsidR="00435BCC" w:rsidRPr="000D2C23" w:rsidRDefault="005313CF" w:rsidP="001443CA">
      <w:pPr>
        <w:pStyle w:val="ListParagraph"/>
        <w:numPr>
          <w:ilvl w:val="3"/>
          <w:numId w:val="2"/>
        </w:numPr>
        <w:tabs>
          <w:tab w:val="clear" w:pos="1296"/>
          <w:tab w:val="num" w:pos="1800"/>
        </w:tabs>
        <w:ind w:left="1800" w:hanging="504"/>
        <w:contextualSpacing w:val="0"/>
        <w:jc w:val="both"/>
        <w:rPr>
          <w:rFonts w:ascii="Arial" w:hAnsi="Arial"/>
          <w:color w:val="00B050"/>
          <w:sz w:val="24"/>
          <w:szCs w:val="24"/>
          <w:lang w:bidi="th-TH"/>
        </w:rPr>
      </w:pPr>
      <w:r w:rsidRPr="000D2C23">
        <w:rPr>
          <w:rFonts w:ascii="Arial" w:hAnsi="Arial"/>
          <w:color w:val="00B050"/>
          <w:sz w:val="24"/>
          <w:szCs w:val="24"/>
          <w:lang w:bidi="th-TH"/>
        </w:rPr>
        <w:t xml:space="preserve">The </w:t>
      </w:r>
      <w:r w:rsidRPr="000D2C23">
        <w:rPr>
          <w:rFonts w:ascii="Arial" w:hAnsi="Arial"/>
          <w:color w:val="00B050"/>
          <w:sz w:val="24"/>
          <w:szCs w:val="24"/>
          <w:highlight w:val="yellow"/>
          <w:lang w:bidi="th-TH"/>
        </w:rPr>
        <w:t>(Designated Person)</w:t>
      </w:r>
      <w:r w:rsidRPr="000D2C23">
        <w:rPr>
          <w:rFonts w:ascii="Arial" w:hAnsi="Arial"/>
          <w:color w:val="00B050"/>
          <w:sz w:val="24"/>
          <w:szCs w:val="24"/>
          <w:lang w:bidi="th-TH"/>
        </w:rPr>
        <w:t xml:space="preserve"> will fill a </w:t>
      </w:r>
      <w:r w:rsidR="003A2F51" w:rsidRPr="003A2F51">
        <w:rPr>
          <w:rFonts w:ascii="Arial" w:hAnsi="Arial"/>
          <w:color w:val="00B050"/>
          <w:sz w:val="24"/>
          <w:szCs w:val="24"/>
          <w:lang w:bidi="th-TH"/>
        </w:rPr>
        <w:t>NOTAM</w:t>
      </w:r>
      <w:r w:rsidR="00FD75A0">
        <w:rPr>
          <w:rFonts w:ascii="Arial" w:hAnsi="Arial"/>
          <w:color w:val="00B050"/>
          <w:sz w:val="24"/>
          <w:szCs w:val="24"/>
          <w:lang w:bidi="th-TH"/>
        </w:rPr>
        <w:t>/SNOWTAM</w:t>
      </w:r>
      <w:r w:rsidR="003A2F51" w:rsidRPr="003A2F51">
        <w:rPr>
          <w:rFonts w:ascii="Arial" w:hAnsi="Arial"/>
          <w:color w:val="00B050"/>
          <w:sz w:val="24"/>
          <w:szCs w:val="24"/>
          <w:lang w:bidi="th-TH"/>
        </w:rPr>
        <w:t xml:space="preserve"> Requisition Form</w:t>
      </w:r>
      <w:r w:rsidR="003D3F15">
        <w:rPr>
          <w:rFonts w:ascii="Arial" w:hAnsi="Arial"/>
          <w:color w:val="00B050"/>
          <w:sz w:val="24"/>
          <w:szCs w:val="24"/>
          <w:lang w:bidi="th-TH"/>
        </w:rPr>
        <w:t xml:space="preserve"> </w:t>
      </w:r>
      <w:r w:rsidR="00720891" w:rsidRPr="00FD75A0">
        <w:rPr>
          <w:rFonts w:ascii="Arial" w:hAnsi="Arial"/>
          <w:color w:val="00B050"/>
          <w:sz w:val="24"/>
          <w:szCs w:val="24"/>
          <w:lang w:bidi="th-TH"/>
        </w:rPr>
        <w:t>attached</w:t>
      </w:r>
      <w:r w:rsidR="00720891" w:rsidRPr="000D2C23">
        <w:rPr>
          <w:rFonts w:ascii="Arial" w:hAnsi="Arial"/>
          <w:color w:val="00B050"/>
          <w:sz w:val="24"/>
          <w:szCs w:val="24"/>
          <w:lang w:bidi="th-TH"/>
        </w:rPr>
        <w:t xml:space="preserve"> in Annex </w:t>
      </w:r>
      <w:r w:rsidR="00720891" w:rsidRPr="000D2C23">
        <w:rPr>
          <w:rFonts w:ascii="Arial" w:hAnsi="Arial"/>
          <w:color w:val="00B050"/>
          <w:sz w:val="24"/>
          <w:szCs w:val="24"/>
          <w:highlight w:val="yellow"/>
          <w:lang w:bidi="th-TH"/>
        </w:rPr>
        <w:t>(N)</w:t>
      </w:r>
      <w:r w:rsidRPr="000D2C23">
        <w:rPr>
          <w:rFonts w:ascii="Arial" w:hAnsi="Arial"/>
          <w:color w:val="00B050"/>
          <w:sz w:val="24"/>
          <w:szCs w:val="24"/>
          <w:lang w:bidi="th-TH"/>
        </w:rPr>
        <w:t>. The form is submitted to:</w:t>
      </w:r>
    </w:p>
    <w:p w:rsidR="005313CF" w:rsidRPr="000D2C23" w:rsidRDefault="005313CF" w:rsidP="001443CA">
      <w:pPr>
        <w:pStyle w:val="ListParagraph"/>
        <w:ind w:left="1800"/>
        <w:contextualSpacing w:val="0"/>
        <w:jc w:val="both"/>
        <w:rPr>
          <w:rFonts w:ascii="Arial" w:hAnsi="Arial"/>
          <w:color w:val="00B050"/>
          <w:sz w:val="24"/>
          <w:szCs w:val="24"/>
          <w:lang w:bidi="th-TH"/>
        </w:rPr>
      </w:pPr>
      <w:r w:rsidRPr="000D2C23">
        <w:rPr>
          <w:rFonts w:ascii="Arial" w:hAnsi="Arial"/>
          <w:color w:val="00B050"/>
          <w:sz w:val="24"/>
          <w:szCs w:val="24"/>
          <w:highlight w:val="yellow"/>
          <w:lang w:bidi="th-TH"/>
        </w:rPr>
        <w:t>(Insert</w:t>
      </w:r>
      <w:r w:rsidR="005F4B64" w:rsidRPr="000D2C23">
        <w:rPr>
          <w:rFonts w:ascii="Arial" w:hAnsi="Arial"/>
          <w:color w:val="00B050"/>
          <w:sz w:val="24"/>
          <w:szCs w:val="24"/>
          <w:highlight w:val="yellow"/>
          <w:lang w:bidi="th-TH"/>
        </w:rPr>
        <w:t xml:space="preserve"> Responsible Person, Address, and Contact Details</w:t>
      </w:r>
      <w:r w:rsidRPr="000D2C23">
        <w:rPr>
          <w:rFonts w:ascii="Arial" w:hAnsi="Arial"/>
          <w:color w:val="00B050"/>
          <w:sz w:val="24"/>
          <w:szCs w:val="24"/>
          <w:highlight w:val="yellow"/>
          <w:lang w:bidi="th-TH"/>
        </w:rPr>
        <w:t>)</w:t>
      </w:r>
    </w:p>
    <w:p w:rsidR="005313CF" w:rsidRPr="000D2C23" w:rsidRDefault="006F0118" w:rsidP="001443CA">
      <w:pPr>
        <w:pStyle w:val="ListParagraph"/>
        <w:numPr>
          <w:ilvl w:val="3"/>
          <w:numId w:val="2"/>
        </w:numPr>
        <w:tabs>
          <w:tab w:val="clear" w:pos="1296"/>
          <w:tab w:val="num" w:pos="1800"/>
        </w:tabs>
        <w:ind w:left="1800" w:hanging="504"/>
        <w:contextualSpacing w:val="0"/>
        <w:jc w:val="both"/>
        <w:rPr>
          <w:rFonts w:ascii="Arial" w:hAnsi="Arial"/>
          <w:color w:val="00B050"/>
          <w:sz w:val="24"/>
          <w:szCs w:val="24"/>
          <w:lang w:bidi="th-TH"/>
        </w:rPr>
      </w:pPr>
      <w:r w:rsidRPr="000D2C23">
        <w:rPr>
          <w:rFonts w:ascii="Arial" w:hAnsi="Arial"/>
          <w:color w:val="00B050"/>
          <w:sz w:val="24"/>
          <w:szCs w:val="24"/>
          <w:lang w:bidi="th-TH"/>
        </w:rPr>
        <w:t xml:space="preserve">The </w:t>
      </w:r>
      <w:r w:rsidRPr="000D2C23">
        <w:rPr>
          <w:rFonts w:ascii="Arial" w:hAnsi="Arial"/>
          <w:color w:val="00B050"/>
          <w:sz w:val="24"/>
          <w:szCs w:val="24"/>
          <w:highlight w:val="yellow"/>
          <w:lang w:bidi="th-TH"/>
        </w:rPr>
        <w:t>(Designated Person)</w:t>
      </w:r>
      <w:r w:rsidRPr="000D2C23">
        <w:rPr>
          <w:rFonts w:ascii="Arial" w:hAnsi="Arial"/>
          <w:color w:val="00B050"/>
          <w:sz w:val="24"/>
          <w:szCs w:val="24"/>
          <w:lang w:bidi="th-TH"/>
        </w:rPr>
        <w:t xml:space="preserve"> checks the NOTAM</w:t>
      </w:r>
      <w:r w:rsidR="00FD75A0">
        <w:rPr>
          <w:rFonts w:ascii="Arial" w:hAnsi="Arial"/>
          <w:color w:val="00B050"/>
          <w:sz w:val="24"/>
          <w:szCs w:val="24"/>
          <w:lang w:bidi="th-TH"/>
        </w:rPr>
        <w:t>/SNOWTAM</w:t>
      </w:r>
      <w:r w:rsidRPr="000D2C23">
        <w:rPr>
          <w:rFonts w:ascii="Arial" w:hAnsi="Arial"/>
          <w:color w:val="00B050"/>
          <w:sz w:val="24"/>
          <w:szCs w:val="24"/>
          <w:lang w:bidi="th-TH"/>
        </w:rPr>
        <w:t xml:space="preserve"> once it is issued.</w:t>
      </w:r>
    </w:p>
    <w:p w:rsidR="006F0118" w:rsidRDefault="006F0118" w:rsidP="003D3F15">
      <w:pPr>
        <w:pStyle w:val="ListParagraph"/>
        <w:numPr>
          <w:ilvl w:val="3"/>
          <w:numId w:val="2"/>
        </w:numPr>
        <w:tabs>
          <w:tab w:val="clear" w:pos="1296"/>
          <w:tab w:val="num" w:pos="1800"/>
        </w:tabs>
        <w:ind w:left="1800" w:hanging="504"/>
        <w:jc w:val="both"/>
        <w:rPr>
          <w:rFonts w:ascii="Arial" w:hAnsi="Arial"/>
          <w:color w:val="00B050"/>
          <w:sz w:val="24"/>
          <w:szCs w:val="24"/>
          <w:lang w:bidi="th-TH"/>
        </w:rPr>
      </w:pPr>
      <w:r w:rsidRPr="000D2C23">
        <w:rPr>
          <w:rFonts w:ascii="Arial" w:hAnsi="Arial"/>
          <w:color w:val="00B050"/>
          <w:sz w:val="24"/>
          <w:szCs w:val="24"/>
          <w:lang w:bidi="th-TH"/>
        </w:rPr>
        <w:t>If the information in the NOTAM</w:t>
      </w:r>
      <w:r w:rsidR="00FD75A0">
        <w:rPr>
          <w:rFonts w:ascii="Arial" w:hAnsi="Arial"/>
          <w:color w:val="00B050"/>
          <w:sz w:val="24"/>
          <w:szCs w:val="24"/>
          <w:lang w:bidi="th-TH"/>
        </w:rPr>
        <w:t>/SNOWTAM</w:t>
      </w:r>
      <w:r w:rsidRPr="000D2C23">
        <w:rPr>
          <w:rFonts w:ascii="Arial" w:hAnsi="Arial"/>
          <w:color w:val="00B050"/>
          <w:sz w:val="24"/>
          <w:szCs w:val="24"/>
          <w:lang w:bidi="th-TH"/>
        </w:rPr>
        <w:t xml:space="preserve"> is correct, make a record in NOTAM Logbook. If the information in the NOTAM</w:t>
      </w:r>
      <w:r w:rsidR="00FD75A0">
        <w:rPr>
          <w:rFonts w:ascii="Arial" w:hAnsi="Arial"/>
          <w:color w:val="00B050"/>
          <w:sz w:val="24"/>
          <w:szCs w:val="24"/>
          <w:lang w:bidi="th-TH"/>
        </w:rPr>
        <w:t>/SNOWTAM</w:t>
      </w:r>
      <w:r w:rsidRPr="000D2C23">
        <w:rPr>
          <w:rFonts w:ascii="Arial" w:hAnsi="Arial"/>
          <w:color w:val="00B050"/>
          <w:sz w:val="24"/>
          <w:szCs w:val="24"/>
          <w:lang w:bidi="th-TH"/>
        </w:rPr>
        <w:t xml:space="preserve"> is incorrect, contact </w:t>
      </w:r>
      <w:r w:rsidRPr="000D2C23">
        <w:rPr>
          <w:rFonts w:ascii="Arial" w:hAnsi="Arial"/>
          <w:color w:val="00B050"/>
          <w:sz w:val="24"/>
          <w:szCs w:val="24"/>
          <w:highlight w:val="yellow"/>
          <w:lang w:bidi="th-TH"/>
        </w:rPr>
        <w:t>(R</w:t>
      </w:r>
      <w:r w:rsidR="00094FD9">
        <w:rPr>
          <w:rFonts w:ascii="Arial" w:hAnsi="Arial"/>
          <w:color w:val="00B050"/>
          <w:sz w:val="24"/>
          <w:szCs w:val="24"/>
          <w:highlight w:val="yellow"/>
          <w:lang w:bidi="th-TH"/>
        </w:rPr>
        <w:t>esponsible Person</w:t>
      </w:r>
      <w:r w:rsidRPr="000D2C23">
        <w:rPr>
          <w:rFonts w:ascii="Arial" w:hAnsi="Arial"/>
          <w:color w:val="00B050"/>
          <w:sz w:val="24"/>
          <w:szCs w:val="24"/>
          <w:highlight w:val="yellow"/>
          <w:lang w:bidi="th-TH"/>
        </w:rPr>
        <w:t>)</w:t>
      </w:r>
      <w:r w:rsidRPr="000D2C23">
        <w:rPr>
          <w:rFonts w:ascii="Arial" w:hAnsi="Arial"/>
          <w:color w:val="00B050"/>
          <w:sz w:val="24"/>
          <w:szCs w:val="24"/>
          <w:lang w:bidi="th-TH"/>
        </w:rPr>
        <w:t xml:space="preserve"> to make a correction.</w:t>
      </w:r>
    </w:p>
    <w:p w:rsidR="00F15FF7" w:rsidRDefault="00F15FF7" w:rsidP="001443CA">
      <w:pPr>
        <w:pStyle w:val="ListParagraph"/>
        <w:ind w:left="1296"/>
        <w:jc w:val="both"/>
        <w:rPr>
          <w:rFonts w:ascii="Arial" w:hAnsi="Arial"/>
          <w:sz w:val="24"/>
          <w:szCs w:val="24"/>
          <w:lang w:bidi="th-TH"/>
        </w:rPr>
      </w:pPr>
    </w:p>
    <w:p w:rsidR="000D2C23" w:rsidRDefault="00EE2AD6" w:rsidP="003D3F15">
      <w:pPr>
        <w:pStyle w:val="ListParagraph"/>
        <w:numPr>
          <w:ilvl w:val="2"/>
          <w:numId w:val="2"/>
        </w:numPr>
        <w:jc w:val="both"/>
        <w:rPr>
          <w:rFonts w:ascii="Arial" w:hAnsi="Arial"/>
          <w:sz w:val="24"/>
          <w:szCs w:val="24"/>
          <w:lang w:bidi="th-TH"/>
        </w:rPr>
      </w:pPr>
      <w:r>
        <w:rPr>
          <w:rFonts w:ascii="Arial" w:hAnsi="Arial"/>
          <w:sz w:val="24"/>
          <w:szCs w:val="24"/>
          <w:lang w:bidi="th-TH"/>
        </w:rPr>
        <w:t>AIP</w:t>
      </w:r>
    </w:p>
    <w:p w:rsidR="000D2C23" w:rsidRPr="000D2C23" w:rsidRDefault="000D2C23" w:rsidP="003D3F15">
      <w:pPr>
        <w:ind w:left="576"/>
        <w:jc w:val="both"/>
        <w:rPr>
          <w:rFonts w:ascii="Arial" w:hAnsi="Arial"/>
          <w:sz w:val="24"/>
          <w:szCs w:val="24"/>
          <w:lang w:bidi="th-TH"/>
        </w:rPr>
      </w:pPr>
      <w:r w:rsidRPr="000D2C23">
        <w:rPr>
          <w:rFonts w:ascii="Arial" w:hAnsi="Arial"/>
          <w:color w:val="1F497D" w:themeColor="text2"/>
          <w:sz w:val="24"/>
          <w:szCs w:val="24"/>
          <w:lang w:bidi="th-TH"/>
        </w:rPr>
        <w:t xml:space="preserve">Specify </w:t>
      </w:r>
      <w:r w:rsidR="00515A43">
        <w:rPr>
          <w:rFonts w:ascii="Arial" w:hAnsi="Arial"/>
          <w:color w:val="1F497D" w:themeColor="text2"/>
          <w:sz w:val="24"/>
          <w:szCs w:val="24"/>
          <w:lang w:bidi="th-TH"/>
        </w:rPr>
        <w:t>AIP Supplement and</w:t>
      </w:r>
      <w:r w:rsidRPr="000D2C23">
        <w:rPr>
          <w:rFonts w:ascii="Arial" w:hAnsi="Arial"/>
          <w:color w:val="1F497D" w:themeColor="text2"/>
          <w:sz w:val="24"/>
          <w:szCs w:val="24"/>
          <w:lang w:bidi="th-TH"/>
        </w:rPr>
        <w:t xml:space="preserve"> procedures. The procedures shall clearly specify the responsible persons of the aerodrome and other. The aerodrome shall include the address and telephone number whose </w:t>
      </w:r>
      <w:r>
        <w:rPr>
          <w:rFonts w:ascii="Arial" w:hAnsi="Arial"/>
          <w:color w:val="1F497D" w:themeColor="text2"/>
          <w:sz w:val="24"/>
          <w:szCs w:val="24"/>
          <w:lang w:bidi="th-TH"/>
        </w:rPr>
        <w:t>AIP Supplement and AIP Amendment are</w:t>
      </w:r>
      <w:r w:rsidRPr="000D2C23">
        <w:rPr>
          <w:rFonts w:ascii="Arial" w:hAnsi="Arial"/>
          <w:color w:val="1F497D" w:themeColor="text2"/>
          <w:sz w:val="24"/>
          <w:szCs w:val="24"/>
          <w:lang w:bidi="th-TH"/>
        </w:rPr>
        <w:t xml:space="preserve"> submitted to.</w:t>
      </w:r>
      <w:r w:rsidR="001663A5">
        <w:rPr>
          <w:rFonts w:ascii="Arial" w:hAnsi="Arial"/>
          <w:color w:val="1F497D" w:themeColor="text2"/>
          <w:sz w:val="24"/>
          <w:szCs w:val="24"/>
          <w:lang w:bidi="th-TH"/>
        </w:rPr>
        <w:t xml:space="preserve"> The contact information can either be referred to </w:t>
      </w:r>
      <w:r w:rsidR="001663A5" w:rsidRPr="001663A5">
        <w:rPr>
          <w:rFonts w:ascii="Arial" w:hAnsi="Arial"/>
          <w:i/>
          <w:iCs/>
          <w:color w:val="1F497D" w:themeColor="text2"/>
          <w:sz w:val="24"/>
          <w:szCs w:val="24"/>
          <w:lang w:bidi="th-TH"/>
        </w:rPr>
        <w:t>Master Contact List</w:t>
      </w:r>
      <w:r w:rsidR="001663A5">
        <w:rPr>
          <w:rFonts w:ascii="Arial" w:hAnsi="Arial"/>
          <w:color w:val="1F497D" w:themeColor="text2"/>
          <w:sz w:val="24"/>
          <w:szCs w:val="24"/>
          <w:lang w:bidi="th-TH"/>
        </w:rPr>
        <w:t xml:space="preserve"> or specified in this section.</w:t>
      </w:r>
    </w:p>
    <w:p w:rsidR="000D2C23" w:rsidRPr="00E77C16" w:rsidRDefault="00E77C16" w:rsidP="003D3F15">
      <w:pPr>
        <w:ind w:left="576"/>
        <w:jc w:val="both"/>
        <w:rPr>
          <w:rFonts w:ascii="Arial" w:hAnsi="Arial"/>
          <w:color w:val="00B050"/>
          <w:sz w:val="24"/>
          <w:szCs w:val="24"/>
          <w:cs/>
          <w:lang w:bidi="th-TH"/>
        </w:rPr>
      </w:pPr>
      <w:r w:rsidRPr="00E77C16">
        <w:rPr>
          <w:rFonts w:ascii="Arial" w:hAnsi="Arial"/>
          <w:color w:val="00B050"/>
          <w:sz w:val="24"/>
          <w:szCs w:val="24"/>
          <w:lang w:bidi="th-TH"/>
        </w:rPr>
        <w:t>Example:</w:t>
      </w:r>
    </w:p>
    <w:p w:rsidR="001D5D93" w:rsidRDefault="00191DE0" w:rsidP="003D3F15">
      <w:pPr>
        <w:ind w:left="576"/>
        <w:jc w:val="both"/>
        <w:rPr>
          <w:rFonts w:ascii="Arial" w:hAnsi="Arial"/>
          <w:color w:val="00B050"/>
          <w:sz w:val="24"/>
          <w:szCs w:val="24"/>
          <w:lang w:bidi="th-TH"/>
        </w:rPr>
      </w:pPr>
      <w:r w:rsidRPr="00E77C16">
        <w:rPr>
          <w:rFonts w:ascii="Arial" w:hAnsi="Arial"/>
          <w:color w:val="00B050"/>
          <w:sz w:val="24"/>
          <w:szCs w:val="24"/>
          <w:lang w:bidi="th-TH"/>
        </w:rPr>
        <w:t xml:space="preserve">AIP constitutes the basic information source for permanent information and long duration temporary changes. The </w:t>
      </w:r>
      <w:r w:rsidRPr="00E77C16">
        <w:rPr>
          <w:rFonts w:ascii="Arial" w:hAnsi="Arial"/>
          <w:color w:val="00B050"/>
          <w:sz w:val="24"/>
          <w:szCs w:val="24"/>
          <w:highlight w:val="yellow"/>
          <w:lang w:bidi="th-TH"/>
        </w:rPr>
        <w:t>(Designated Person)</w:t>
      </w:r>
      <w:r w:rsidR="001E4C7F">
        <w:rPr>
          <w:rFonts w:ascii="Arial" w:hAnsi="Arial"/>
          <w:color w:val="00B050"/>
          <w:sz w:val="24"/>
          <w:szCs w:val="24"/>
          <w:lang w:bidi="th-TH"/>
        </w:rPr>
        <w:t xml:space="preserve"> </w:t>
      </w:r>
      <w:r w:rsidR="00D6797D">
        <w:rPr>
          <w:rFonts w:ascii="Arial" w:hAnsi="Arial"/>
          <w:color w:val="00B050"/>
          <w:sz w:val="24"/>
          <w:szCs w:val="24"/>
          <w:lang w:bidi="th-TH"/>
        </w:rPr>
        <w:t xml:space="preserve">is responsible for </w:t>
      </w:r>
      <w:r w:rsidRPr="00E77C16">
        <w:rPr>
          <w:rFonts w:ascii="Arial" w:hAnsi="Arial"/>
          <w:color w:val="00B050"/>
          <w:sz w:val="24"/>
          <w:szCs w:val="24"/>
          <w:lang w:bidi="th-TH"/>
        </w:rPr>
        <w:t>AIP</w:t>
      </w:r>
      <w:r w:rsidR="00D6797D">
        <w:rPr>
          <w:rFonts w:ascii="Arial" w:hAnsi="Arial"/>
          <w:color w:val="00B050"/>
          <w:sz w:val="24"/>
          <w:szCs w:val="24"/>
          <w:lang w:bidi="th-TH"/>
        </w:rPr>
        <w:t xml:space="preserve"> Supplement and</w:t>
      </w:r>
      <w:r w:rsidRPr="00E77C16">
        <w:rPr>
          <w:rFonts w:ascii="Arial" w:hAnsi="Arial"/>
          <w:color w:val="00B050"/>
          <w:sz w:val="24"/>
          <w:szCs w:val="24"/>
          <w:lang w:bidi="th-TH"/>
        </w:rPr>
        <w:t xml:space="preserve"> Amendment. If there </w:t>
      </w:r>
      <w:r w:rsidR="000C0303">
        <w:rPr>
          <w:rFonts w:ascii="Arial" w:hAnsi="Arial"/>
          <w:color w:val="00B050"/>
          <w:sz w:val="24"/>
          <w:szCs w:val="24"/>
          <w:lang w:bidi="th-TH"/>
        </w:rPr>
        <w:t>is</w:t>
      </w:r>
      <w:r w:rsidR="003D3F15">
        <w:rPr>
          <w:rFonts w:ascii="Arial" w:hAnsi="Arial"/>
          <w:color w:val="00B050"/>
          <w:sz w:val="24"/>
          <w:szCs w:val="24"/>
          <w:lang w:bidi="th-TH"/>
        </w:rPr>
        <w:t xml:space="preserve"> </w:t>
      </w:r>
      <w:r w:rsidRPr="00E77C16">
        <w:rPr>
          <w:rFonts w:ascii="Arial" w:hAnsi="Arial"/>
          <w:color w:val="00B050"/>
          <w:sz w:val="24"/>
          <w:szCs w:val="24"/>
          <w:lang w:bidi="th-TH"/>
        </w:rPr>
        <w:t>a temporary change</w:t>
      </w:r>
      <w:r w:rsidR="00BA7191">
        <w:rPr>
          <w:rFonts w:ascii="Arial" w:hAnsi="Arial"/>
          <w:color w:val="00B050"/>
          <w:sz w:val="24"/>
          <w:szCs w:val="24"/>
          <w:lang w:bidi="th-TH"/>
        </w:rPr>
        <w:t xml:space="preserve"> for </w:t>
      </w:r>
      <w:r w:rsidR="003D3F15">
        <w:rPr>
          <w:rFonts w:ascii="Arial" w:hAnsi="Arial"/>
          <w:color w:val="00B050"/>
          <w:sz w:val="24"/>
          <w:szCs w:val="24"/>
          <w:lang w:bidi="th-TH"/>
        </w:rPr>
        <w:t>duration</w:t>
      </w:r>
      <w:r w:rsidR="00BA7191">
        <w:rPr>
          <w:rFonts w:ascii="Arial" w:hAnsi="Arial"/>
          <w:color w:val="00B050"/>
          <w:sz w:val="24"/>
          <w:szCs w:val="24"/>
          <w:lang w:bidi="th-TH"/>
        </w:rPr>
        <w:t xml:space="preserve"> of </w:t>
      </w:r>
      <w:r w:rsidR="000C0303">
        <w:rPr>
          <w:rFonts w:ascii="Arial" w:hAnsi="Arial"/>
          <w:color w:val="00B050"/>
          <w:sz w:val="24"/>
          <w:szCs w:val="24"/>
          <w:lang w:bidi="th-TH"/>
        </w:rPr>
        <w:t xml:space="preserve">at least </w:t>
      </w:r>
      <w:r w:rsidR="00BA7191">
        <w:rPr>
          <w:rFonts w:ascii="Arial" w:hAnsi="Arial"/>
          <w:color w:val="00B050"/>
          <w:sz w:val="24"/>
          <w:szCs w:val="24"/>
          <w:lang w:bidi="th-TH"/>
        </w:rPr>
        <w:t>90 days but not exceed</w:t>
      </w:r>
      <w:r w:rsidR="000C0303">
        <w:rPr>
          <w:rFonts w:ascii="Arial" w:hAnsi="Arial"/>
          <w:color w:val="00B050"/>
          <w:sz w:val="24"/>
          <w:szCs w:val="24"/>
          <w:lang w:bidi="th-TH"/>
        </w:rPr>
        <w:t>ing</w:t>
      </w:r>
      <w:r w:rsidR="00BA7191">
        <w:rPr>
          <w:rFonts w:ascii="Arial" w:hAnsi="Arial"/>
          <w:color w:val="00B050"/>
          <w:sz w:val="24"/>
          <w:szCs w:val="24"/>
          <w:lang w:bidi="th-TH"/>
        </w:rPr>
        <w:t xml:space="preserve"> one year</w:t>
      </w:r>
      <w:r w:rsidRPr="00E77C16">
        <w:rPr>
          <w:rFonts w:ascii="Arial" w:hAnsi="Arial"/>
          <w:color w:val="00B050"/>
          <w:sz w:val="24"/>
          <w:szCs w:val="24"/>
          <w:lang w:bidi="th-TH"/>
        </w:rPr>
        <w:t xml:space="preserve">, the </w:t>
      </w:r>
      <w:r w:rsidRPr="00E77C16">
        <w:rPr>
          <w:rFonts w:ascii="Arial" w:hAnsi="Arial"/>
          <w:color w:val="00B050"/>
          <w:sz w:val="24"/>
          <w:szCs w:val="24"/>
          <w:highlight w:val="yellow"/>
          <w:lang w:bidi="th-TH"/>
        </w:rPr>
        <w:t>(Designated Person)</w:t>
      </w:r>
      <w:r w:rsidRPr="00E77C16">
        <w:rPr>
          <w:rFonts w:ascii="Arial" w:hAnsi="Arial"/>
          <w:color w:val="00B050"/>
          <w:sz w:val="24"/>
          <w:szCs w:val="24"/>
          <w:lang w:bidi="th-TH"/>
        </w:rPr>
        <w:t xml:space="preserve"> requests for AIP Supplement. </w:t>
      </w:r>
      <w:r w:rsidR="00BA7191">
        <w:rPr>
          <w:rFonts w:ascii="Arial" w:hAnsi="Arial"/>
          <w:color w:val="00B050"/>
          <w:sz w:val="24"/>
          <w:szCs w:val="24"/>
          <w:lang w:bidi="th-TH"/>
        </w:rPr>
        <w:t xml:space="preserve">The AIP Supplement also can be used to promulgate the temporary change for </w:t>
      </w:r>
      <w:r w:rsidR="003D3F15">
        <w:rPr>
          <w:rFonts w:ascii="Arial" w:hAnsi="Arial"/>
          <w:color w:val="00B050"/>
          <w:sz w:val="24"/>
          <w:szCs w:val="24"/>
          <w:lang w:bidi="th-TH"/>
        </w:rPr>
        <w:t>duration</w:t>
      </w:r>
      <w:r w:rsidR="00BA7191">
        <w:rPr>
          <w:rFonts w:ascii="Arial" w:hAnsi="Arial"/>
          <w:color w:val="00B050"/>
          <w:sz w:val="24"/>
          <w:szCs w:val="24"/>
          <w:lang w:bidi="th-TH"/>
        </w:rPr>
        <w:t xml:space="preserve"> less than 90 days but requires supplement </w:t>
      </w:r>
      <w:r w:rsidR="00025D3A">
        <w:rPr>
          <w:rFonts w:ascii="Arial" w:hAnsi="Arial"/>
          <w:color w:val="00B050"/>
          <w:sz w:val="24"/>
          <w:szCs w:val="24"/>
          <w:lang w:bidi="th-TH"/>
        </w:rPr>
        <w:t xml:space="preserve">texts or pictures. </w:t>
      </w:r>
      <w:r w:rsidRPr="00E77C16">
        <w:rPr>
          <w:rFonts w:ascii="Arial" w:hAnsi="Arial"/>
          <w:color w:val="00B050"/>
          <w:sz w:val="24"/>
          <w:szCs w:val="24"/>
          <w:lang w:bidi="th-TH"/>
        </w:rPr>
        <w:t xml:space="preserve">AIP Amendment Requisition and AIP Supplement Requisition are contained as Annex </w:t>
      </w:r>
      <w:r w:rsidRPr="00E77C16">
        <w:rPr>
          <w:rFonts w:ascii="Arial" w:hAnsi="Arial"/>
          <w:color w:val="00B050"/>
          <w:sz w:val="24"/>
          <w:szCs w:val="24"/>
          <w:highlight w:val="yellow"/>
          <w:lang w:bidi="th-TH"/>
        </w:rPr>
        <w:t>(N)</w:t>
      </w:r>
      <w:r w:rsidRPr="00E77C16">
        <w:rPr>
          <w:rFonts w:ascii="Arial" w:hAnsi="Arial"/>
          <w:color w:val="00B050"/>
          <w:sz w:val="24"/>
          <w:szCs w:val="24"/>
          <w:lang w:bidi="th-TH"/>
        </w:rPr>
        <w:t xml:space="preserve"> and Annex </w:t>
      </w:r>
      <w:r w:rsidRPr="00E77C16">
        <w:rPr>
          <w:rFonts w:ascii="Arial" w:hAnsi="Arial"/>
          <w:color w:val="00B050"/>
          <w:sz w:val="24"/>
          <w:szCs w:val="24"/>
          <w:highlight w:val="yellow"/>
          <w:lang w:bidi="th-TH"/>
        </w:rPr>
        <w:t>(N)</w:t>
      </w:r>
      <w:r w:rsidRPr="00E77C16">
        <w:rPr>
          <w:rFonts w:ascii="Arial" w:hAnsi="Arial"/>
          <w:color w:val="00B050"/>
          <w:sz w:val="24"/>
          <w:szCs w:val="24"/>
          <w:lang w:bidi="th-TH"/>
        </w:rPr>
        <w:t xml:space="preserve"> in this Aerodrome Manual.</w:t>
      </w:r>
      <w:r w:rsidR="00E77C16">
        <w:rPr>
          <w:rFonts w:ascii="Arial" w:hAnsi="Arial"/>
          <w:color w:val="00B050"/>
          <w:sz w:val="24"/>
          <w:szCs w:val="24"/>
          <w:lang w:bidi="th-TH"/>
        </w:rPr>
        <w:t xml:space="preserve"> The requisition form will be submitted to:</w:t>
      </w:r>
    </w:p>
    <w:p w:rsidR="00E77C16" w:rsidRDefault="00E77C16" w:rsidP="003D3F15">
      <w:pPr>
        <w:pStyle w:val="ListParagraph"/>
        <w:ind w:left="1800"/>
        <w:jc w:val="both"/>
        <w:rPr>
          <w:rFonts w:ascii="Arial" w:hAnsi="Arial"/>
          <w:color w:val="00B050"/>
          <w:sz w:val="24"/>
          <w:szCs w:val="24"/>
          <w:lang w:bidi="th-TH"/>
        </w:rPr>
      </w:pPr>
      <w:r w:rsidRPr="000D2C23">
        <w:rPr>
          <w:rFonts w:ascii="Arial" w:hAnsi="Arial"/>
          <w:color w:val="00B050"/>
          <w:sz w:val="24"/>
          <w:szCs w:val="24"/>
          <w:highlight w:val="yellow"/>
          <w:lang w:bidi="th-TH"/>
        </w:rPr>
        <w:t>(Insert Responsible Person, Address, and Contact Details)</w:t>
      </w:r>
    </w:p>
    <w:p w:rsidR="00F15FF7" w:rsidRDefault="00F15FF7" w:rsidP="001443CA">
      <w:pPr>
        <w:pStyle w:val="ListParagraph"/>
        <w:tabs>
          <w:tab w:val="left" w:pos="6927"/>
        </w:tabs>
        <w:ind w:left="1296"/>
        <w:contextualSpacing w:val="0"/>
        <w:jc w:val="both"/>
        <w:rPr>
          <w:rFonts w:ascii="Arial" w:hAnsi="Arial"/>
          <w:sz w:val="24"/>
          <w:szCs w:val="24"/>
          <w:lang w:bidi="th-TH"/>
        </w:rPr>
      </w:pPr>
    </w:p>
    <w:p w:rsidR="00EB1C85" w:rsidRDefault="00EE2AD6" w:rsidP="003D3F15">
      <w:pPr>
        <w:pStyle w:val="ListParagraph"/>
        <w:numPr>
          <w:ilvl w:val="2"/>
          <w:numId w:val="2"/>
        </w:numPr>
        <w:jc w:val="both"/>
        <w:rPr>
          <w:rFonts w:ascii="Arial" w:hAnsi="Arial"/>
          <w:sz w:val="24"/>
          <w:szCs w:val="24"/>
          <w:lang w:bidi="th-TH"/>
        </w:rPr>
      </w:pPr>
      <w:r w:rsidRPr="00005135">
        <w:rPr>
          <w:rFonts w:ascii="Arial" w:hAnsi="Arial"/>
          <w:sz w:val="24"/>
          <w:szCs w:val="24"/>
          <w:lang w:bidi="th-TH"/>
        </w:rPr>
        <w:t>Incident Reporting</w:t>
      </w:r>
    </w:p>
    <w:p w:rsidR="000A1EE2" w:rsidRDefault="000A1EE2" w:rsidP="003D3F15">
      <w:pPr>
        <w:ind w:left="576"/>
        <w:jc w:val="both"/>
        <w:rPr>
          <w:rFonts w:ascii="Arial" w:hAnsi="Arial"/>
          <w:color w:val="0070C0"/>
          <w:sz w:val="24"/>
          <w:szCs w:val="24"/>
          <w:lang w:bidi="th-TH"/>
        </w:rPr>
      </w:pPr>
      <w:r w:rsidRPr="00950B58">
        <w:rPr>
          <w:rFonts w:ascii="Arial" w:hAnsi="Arial"/>
          <w:color w:val="0070C0"/>
          <w:sz w:val="24"/>
          <w:szCs w:val="24"/>
          <w:lang w:bidi="th-TH"/>
        </w:rPr>
        <w:t>Specify accident/incident reporting procedures to pilots and air traffic servi</w:t>
      </w:r>
      <w:r w:rsidR="00515A43">
        <w:rPr>
          <w:rFonts w:ascii="Arial" w:hAnsi="Arial"/>
          <w:color w:val="0070C0"/>
          <w:sz w:val="24"/>
          <w:szCs w:val="24"/>
          <w:lang w:bidi="th-TH"/>
        </w:rPr>
        <w:t xml:space="preserve">ce providers as well as </w:t>
      </w:r>
      <w:r w:rsidRPr="00950B58">
        <w:rPr>
          <w:rFonts w:ascii="Arial" w:hAnsi="Arial"/>
          <w:color w:val="0070C0"/>
          <w:sz w:val="24"/>
          <w:szCs w:val="24"/>
          <w:lang w:bidi="th-TH"/>
        </w:rPr>
        <w:t>Search and Rescu</w:t>
      </w:r>
      <w:r w:rsidR="00515A43">
        <w:rPr>
          <w:rFonts w:ascii="Arial" w:hAnsi="Arial"/>
          <w:color w:val="0070C0"/>
          <w:sz w:val="24"/>
          <w:szCs w:val="24"/>
          <w:lang w:bidi="th-TH"/>
        </w:rPr>
        <w:t>e Coordination Center and Accident/ Serious incidents investigating authority (</w:t>
      </w:r>
      <w:r w:rsidR="00515A43" w:rsidRPr="00515A43">
        <w:rPr>
          <w:rFonts w:ascii="Arial" w:hAnsi="Arial"/>
          <w:color w:val="0070C0"/>
          <w:sz w:val="24"/>
          <w:szCs w:val="24"/>
          <w:highlight w:val="yellow"/>
          <w:lang w:bidi="th-TH"/>
        </w:rPr>
        <w:t>XYZ</w:t>
      </w:r>
      <w:r w:rsidR="00515A43">
        <w:rPr>
          <w:rFonts w:ascii="Arial" w:hAnsi="Arial"/>
          <w:color w:val="0070C0"/>
          <w:sz w:val="24"/>
          <w:szCs w:val="24"/>
          <w:lang w:bidi="th-TH"/>
        </w:rPr>
        <w:t>)</w:t>
      </w:r>
      <w:r w:rsidRPr="00950B58">
        <w:rPr>
          <w:rFonts w:ascii="Arial" w:hAnsi="Arial"/>
          <w:color w:val="0070C0"/>
          <w:sz w:val="24"/>
          <w:szCs w:val="24"/>
          <w:lang w:bidi="th-TH"/>
        </w:rPr>
        <w:t xml:space="preserve"> in case of accident</w:t>
      </w:r>
      <w:r w:rsidR="00515A43">
        <w:rPr>
          <w:rFonts w:ascii="Arial" w:hAnsi="Arial"/>
          <w:color w:val="0070C0"/>
          <w:sz w:val="24"/>
          <w:szCs w:val="24"/>
          <w:lang w:bidi="th-TH"/>
        </w:rPr>
        <w:t>/serious incident</w:t>
      </w:r>
      <w:r w:rsidRPr="00950B58">
        <w:rPr>
          <w:rFonts w:ascii="Arial" w:hAnsi="Arial"/>
          <w:color w:val="0070C0"/>
          <w:sz w:val="24"/>
          <w:szCs w:val="24"/>
          <w:lang w:bidi="th-TH"/>
        </w:rPr>
        <w:t>. The reporting procedures shall be inconsistent with the reporting procedures in the aerodrome safety management system.</w:t>
      </w:r>
    </w:p>
    <w:p w:rsidR="00950B58" w:rsidRPr="00950B58" w:rsidRDefault="00950B58" w:rsidP="003D3F15">
      <w:pPr>
        <w:ind w:left="576"/>
        <w:jc w:val="both"/>
        <w:rPr>
          <w:rFonts w:ascii="Arial" w:hAnsi="Arial"/>
          <w:color w:val="00B050"/>
          <w:sz w:val="24"/>
          <w:szCs w:val="24"/>
          <w:lang w:bidi="th-TH"/>
        </w:rPr>
      </w:pPr>
      <w:r w:rsidRPr="00950B58">
        <w:rPr>
          <w:rFonts w:ascii="Arial" w:hAnsi="Arial"/>
          <w:color w:val="00B050"/>
          <w:sz w:val="24"/>
          <w:szCs w:val="24"/>
          <w:lang w:bidi="th-TH"/>
        </w:rPr>
        <w:lastRenderedPageBreak/>
        <w:t>Example:</w:t>
      </w:r>
    </w:p>
    <w:p w:rsidR="00783606" w:rsidRDefault="00EB1C85" w:rsidP="003D3F15">
      <w:pPr>
        <w:pStyle w:val="ListParagraph"/>
        <w:numPr>
          <w:ilvl w:val="3"/>
          <w:numId w:val="2"/>
        </w:numPr>
        <w:tabs>
          <w:tab w:val="clear" w:pos="1296"/>
          <w:tab w:val="num" w:pos="1800"/>
        </w:tabs>
        <w:ind w:left="1800" w:hanging="504"/>
        <w:jc w:val="both"/>
        <w:rPr>
          <w:rFonts w:ascii="Arial" w:hAnsi="Arial"/>
          <w:color w:val="00B050"/>
          <w:sz w:val="24"/>
          <w:szCs w:val="24"/>
          <w:lang w:bidi="th-TH"/>
        </w:rPr>
      </w:pPr>
      <w:r w:rsidRPr="00950B58">
        <w:rPr>
          <w:rFonts w:ascii="Arial" w:hAnsi="Arial"/>
          <w:color w:val="00B050"/>
          <w:sz w:val="24"/>
          <w:szCs w:val="24"/>
          <w:lang w:bidi="th-TH"/>
        </w:rPr>
        <w:t>Any significant object found on the movement area will be immediately reported to:</w:t>
      </w:r>
    </w:p>
    <w:p w:rsidR="002271D1" w:rsidRPr="00950B58" w:rsidRDefault="002271D1" w:rsidP="003D3F15">
      <w:pPr>
        <w:pStyle w:val="ListParagraph"/>
        <w:ind w:left="1800"/>
        <w:jc w:val="both"/>
        <w:rPr>
          <w:rFonts w:ascii="Arial" w:hAnsi="Arial"/>
          <w:color w:val="00B050"/>
          <w:sz w:val="24"/>
          <w:szCs w:val="24"/>
          <w:lang w:bidi="th-TH"/>
        </w:rPr>
      </w:pPr>
    </w:p>
    <w:p w:rsidR="00EB1C85" w:rsidRDefault="00EB1C85" w:rsidP="003D3F15">
      <w:pPr>
        <w:pStyle w:val="ListParagraph"/>
        <w:ind w:left="1800"/>
        <w:jc w:val="both"/>
        <w:rPr>
          <w:rFonts w:ascii="Arial" w:hAnsi="Arial"/>
          <w:color w:val="00B050"/>
          <w:sz w:val="24"/>
          <w:szCs w:val="24"/>
          <w:lang w:bidi="th-TH"/>
        </w:rPr>
      </w:pPr>
      <w:r w:rsidRPr="00950B58">
        <w:rPr>
          <w:rFonts w:ascii="Arial" w:hAnsi="Arial"/>
          <w:color w:val="00B050"/>
          <w:sz w:val="24"/>
          <w:szCs w:val="24"/>
          <w:highlight w:val="yellow"/>
          <w:lang w:bidi="th-TH"/>
        </w:rPr>
        <w:t>(Insert Designated Person and Contact Information)</w:t>
      </w:r>
    </w:p>
    <w:p w:rsidR="002271D1" w:rsidRPr="00950B58" w:rsidRDefault="002271D1" w:rsidP="003D3F15">
      <w:pPr>
        <w:pStyle w:val="ListParagraph"/>
        <w:ind w:left="1800"/>
        <w:jc w:val="both"/>
        <w:rPr>
          <w:rFonts w:ascii="Arial" w:hAnsi="Arial"/>
          <w:color w:val="00B050"/>
          <w:sz w:val="24"/>
          <w:szCs w:val="24"/>
          <w:lang w:bidi="th-TH"/>
        </w:rPr>
      </w:pPr>
    </w:p>
    <w:p w:rsidR="00EB1C85" w:rsidRPr="00950B58" w:rsidRDefault="00EB1C85" w:rsidP="001443CA">
      <w:pPr>
        <w:pStyle w:val="ListParagraph"/>
        <w:numPr>
          <w:ilvl w:val="3"/>
          <w:numId w:val="2"/>
        </w:numPr>
        <w:tabs>
          <w:tab w:val="clear" w:pos="1296"/>
          <w:tab w:val="num" w:pos="1800"/>
        </w:tabs>
        <w:ind w:left="1800" w:hanging="504"/>
        <w:contextualSpacing w:val="0"/>
        <w:jc w:val="both"/>
        <w:rPr>
          <w:rFonts w:ascii="Arial" w:hAnsi="Arial"/>
          <w:color w:val="00B050"/>
          <w:sz w:val="24"/>
          <w:szCs w:val="24"/>
          <w:lang w:bidi="th-TH"/>
        </w:rPr>
      </w:pPr>
      <w:r w:rsidRPr="00950B58">
        <w:rPr>
          <w:rFonts w:ascii="Arial" w:hAnsi="Arial"/>
          <w:color w:val="00B050"/>
          <w:sz w:val="24"/>
          <w:szCs w:val="24"/>
          <w:highlight w:val="yellow"/>
          <w:lang w:bidi="th-TH"/>
        </w:rPr>
        <w:t>(Designated Person or the Founder of the Object)</w:t>
      </w:r>
      <w:r w:rsidRPr="00950B58">
        <w:rPr>
          <w:rFonts w:ascii="Arial" w:hAnsi="Arial"/>
          <w:color w:val="00B050"/>
          <w:sz w:val="24"/>
          <w:szCs w:val="24"/>
          <w:lang w:bidi="th-TH"/>
        </w:rPr>
        <w:t xml:space="preserve"> will immediately advise</w:t>
      </w:r>
      <w:r w:rsidR="00005135" w:rsidRPr="00950B58">
        <w:rPr>
          <w:rFonts w:ascii="Arial" w:hAnsi="Arial"/>
          <w:color w:val="00B050"/>
          <w:sz w:val="24"/>
          <w:szCs w:val="24"/>
          <w:highlight w:val="yellow"/>
          <w:lang w:bidi="th-TH"/>
        </w:rPr>
        <w:t>(ATC)</w:t>
      </w:r>
      <w:r w:rsidR="00F15FF7">
        <w:rPr>
          <w:rFonts w:ascii="Arial" w:hAnsi="Arial"/>
          <w:color w:val="00B050"/>
          <w:sz w:val="24"/>
          <w:szCs w:val="24"/>
          <w:lang w:bidi="th-TH"/>
        </w:rPr>
        <w:t xml:space="preserve">, </w:t>
      </w:r>
      <w:r w:rsidR="006E652D" w:rsidRPr="00950B58">
        <w:rPr>
          <w:rFonts w:ascii="Arial" w:hAnsi="Arial"/>
          <w:color w:val="00B050"/>
          <w:sz w:val="24"/>
          <w:szCs w:val="24"/>
          <w:lang w:bidi="th-TH"/>
        </w:rPr>
        <w:t xml:space="preserve">and then attempt to identify the object through various operators in airside. </w:t>
      </w:r>
      <w:r w:rsidR="006E652D" w:rsidRPr="00950B58">
        <w:rPr>
          <w:rFonts w:ascii="Arial" w:hAnsi="Arial"/>
          <w:color w:val="00B050"/>
          <w:sz w:val="24"/>
          <w:szCs w:val="24"/>
          <w:highlight w:val="yellow"/>
          <w:lang w:bidi="th-TH"/>
        </w:rPr>
        <w:t>(ATC)</w:t>
      </w:r>
      <w:r w:rsidR="006E652D" w:rsidRPr="00950B58">
        <w:rPr>
          <w:rFonts w:ascii="Arial" w:hAnsi="Arial"/>
          <w:color w:val="00B050"/>
          <w:sz w:val="24"/>
          <w:szCs w:val="24"/>
          <w:lang w:bidi="th-TH"/>
        </w:rPr>
        <w:t xml:space="preserve"> may choose to alert the pilot of the aircraft </w:t>
      </w:r>
      <w:r w:rsidR="002271D1">
        <w:rPr>
          <w:rFonts w:ascii="Arial" w:hAnsi="Arial"/>
          <w:color w:val="00B050"/>
          <w:sz w:val="24"/>
          <w:szCs w:val="24"/>
          <w:lang w:bidi="th-TH"/>
        </w:rPr>
        <w:t xml:space="preserve">or the station manager </w:t>
      </w:r>
      <w:r w:rsidR="006E652D" w:rsidRPr="00950B58">
        <w:rPr>
          <w:rFonts w:ascii="Arial" w:hAnsi="Arial"/>
          <w:color w:val="00B050"/>
          <w:sz w:val="24"/>
          <w:szCs w:val="24"/>
          <w:lang w:bidi="th-TH"/>
        </w:rPr>
        <w:t>that may have involved.</w:t>
      </w:r>
    </w:p>
    <w:p w:rsidR="00870D4A" w:rsidRPr="00950B58" w:rsidRDefault="00870D4A" w:rsidP="001443CA">
      <w:pPr>
        <w:pStyle w:val="ListParagraph"/>
        <w:numPr>
          <w:ilvl w:val="3"/>
          <w:numId w:val="2"/>
        </w:numPr>
        <w:tabs>
          <w:tab w:val="clear" w:pos="1296"/>
          <w:tab w:val="num" w:pos="1800"/>
        </w:tabs>
        <w:ind w:left="1800" w:hanging="504"/>
        <w:contextualSpacing w:val="0"/>
        <w:jc w:val="both"/>
        <w:rPr>
          <w:rFonts w:ascii="Arial" w:hAnsi="Arial"/>
          <w:color w:val="00B050"/>
          <w:sz w:val="24"/>
          <w:szCs w:val="24"/>
          <w:lang w:bidi="th-TH"/>
        </w:rPr>
      </w:pPr>
      <w:r w:rsidRPr="00950B58">
        <w:rPr>
          <w:rFonts w:ascii="Arial" w:hAnsi="Arial"/>
          <w:color w:val="00B050"/>
          <w:sz w:val="24"/>
          <w:szCs w:val="24"/>
          <w:lang w:bidi="th-TH"/>
        </w:rPr>
        <w:t xml:space="preserve">All incidents are to be recorded in the </w:t>
      </w:r>
      <w:r w:rsidRPr="00950B58">
        <w:rPr>
          <w:rFonts w:ascii="Arial" w:hAnsi="Arial"/>
          <w:color w:val="00B050"/>
          <w:sz w:val="24"/>
          <w:szCs w:val="24"/>
          <w:highlight w:val="yellow"/>
          <w:lang w:bidi="th-TH"/>
        </w:rPr>
        <w:t>(Name of Record)</w:t>
      </w:r>
      <w:r w:rsidRPr="00950B58">
        <w:rPr>
          <w:rFonts w:ascii="Arial" w:hAnsi="Arial"/>
          <w:color w:val="00B050"/>
          <w:sz w:val="24"/>
          <w:szCs w:val="24"/>
          <w:lang w:bidi="th-TH"/>
        </w:rPr>
        <w:t>. Where necessary an addition written Incident Report will be raised.</w:t>
      </w:r>
      <w:r w:rsidR="002271D1">
        <w:rPr>
          <w:rFonts w:ascii="Arial" w:hAnsi="Arial"/>
          <w:color w:val="00B050"/>
          <w:sz w:val="24"/>
          <w:szCs w:val="24"/>
          <w:lang w:bidi="th-TH"/>
        </w:rPr>
        <w:t xml:space="preserve"> (Airport Responsible Person) gathers accident and incident information. The information shall be reported to the (Airport Manager).</w:t>
      </w:r>
    </w:p>
    <w:p w:rsidR="000C3700" w:rsidRDefault="000C3700" w:rsidP="003D3F15">
      <w:pPr>
        <w:pStyle w:val="ListParagraph"/>
        <w:numPr>
          <w:ilvl w:val="3"/>
          <w:numId w:val="2"/>
        </w:numPr>
        <w:tabs>
          <w:tab w:val="clear" w:pos="1296"/>
          <w:tab w:val="num" w:pos="1800"/>
        </w:tabs>
        <w:ind w:left="1800" w:hanging="504"/>
        <w:jc w:val="both"/>
        <w:rPr>
          <w:rFonts w:ascii="Arial" w:hAnsi="Arial"/>
          <w:color w:val="00B050"/>
          <w:sz w:val="24"/>
          <w:szCs w:val="24"/>
          <w:lang w:bidi="th-TH"/>
        </w:rPr>
      </w:pPr>
      <w:r w:rsidRPr="00950B58">
        <w:rPr>
          <w:rFonts w:ascii="Arial" w:hAnsi="Arial"/>
          <w:color w:val="00B050"/>
          <w:sz w:val="24"/>
          <w:szCs w:val="24"/>
          <w:lang w:bidi="th-TH"/>
        </w:rPr>
        <w:t xml:space="preserve">The </w:t>
      </w:r>
      <w:r w:rsidRPr="00950B58">
        <w:rPr>
          <w:rFonts w:ascii="Arial" w:hAnsi="Arial"/>
          <w:color w:val="00B050"/>
          <w:sz w:val="24"/>
          <w:szCs w:val="24"/>
          <w:highlight w:val="yellow"/>
          <w:lang w:bidi="th-TH"/>
        </w:rPr>
        <w:t>(</w:t>
      </w:r>
      <w:r w:rsidR="00077D58">
        <w:rPr>
          <w:rFonts w:ascii="Arial" w:hAnsi="Arial"/>
          <w:color w:val="00B050"/>
          <w:sz w:val="24"/>
          <w:szCs w:val="24"/>
          <w:highlight w:val="yellow"/>
          <w:lang w:bidi="th-TH"/>
        </w:rPr>
        <w:t>Airport Manager</w:t>
      </w:r>
      <w:r w:rsidRPr="00950B58">
        <w:rPr>
          <w:rFonts w:ascii="Arial" w:hAnsi="Arial"/>
          <w:color w:val="00B050"/>
          <w:sz w:val="24"/>
          <w:szCs w:val="24"/>
          <w:highlight w:val="yellow"/>
          <w:lang w:bidi="th-TH"/>
        </w:rPr>
        <w:t>)</w:t>
      </w:r>
      <w:r w:rsidRPr="00950B58">
        <w:rPr>
          <w:rFonts w:ascii="Arial" w:hAnsi="Arial"/>
          <w:color w:val="00B050"/>
          <w:sz w:val="24"/>
          <w:szCs w:val="24"/>
          <w:lang w:bidi="th-TH"/>
        </w:rPr>
        <w:t xml:space="preserve"> will determine if an </w:t>
      </w:r>
      <w:r w:rsidRPr="00950B58">
        <w:rPr>
          <w:rFonts w:ascii="Arial" w:hAnsi="Arial"/>
          <w:color w:val="00B050"/>
          <w:sz w:val="24"/>
          <w:szCs w:val="24"/>
          <w:highlight w:val="yellow"/>
          <w:lang w:bidi="th-TH"/>
        </w:rPr>
        <w:t>(Accident/Incident Report)</w:t>
      </w:r>
      <w:r w:rsidRPr="00950B58">
        <w:rPr>
          <w:rFonts w:ascii="Arial" w:hAnsi="Arial"/>
          <w:color w:val="00B050"/>
          <w:sz w:val="24"/>
          <w:szCs w:val="24"/>
          <w:lang w:bidi="th-TH"/>
        </w:rPr>
        <w:t xml:space="preserve"> needs to be submitted to </w:t>
      </w:r>
      <w:r w:rsidRPr="00950B58">
        <w:rPr>
          <w:rFonts w:ascii="Arial" w:hAnsi="Arial"/>
          <w:color w:val="00B050"/>
          <w:sz w:val="24"/>
          <w:szCs w:val="24"/>
          <w:highlight w:val="yellow"/>
          <w:lang w:bidi="th-TH"/>
        </w:rPr>
        <w:t>(</w:t>
      </w:r>
      <w:r w:rsidR="000C0303">
        <w:rPr>
          <w:rFonts w:ascii="Arial" w:hAnsi="Arial"/>
          <w:color w:val="00B050"/>
          <w:sz w:val="24"/>
          <w:szCs w:val="24"/>
          <w:highlight w:val="yellow"/>
          <w:lang w:bidi="th-TH"/>
        </w:rPr>
        <w:t xml:space="preserve">CAA and/or </w:t>
      </w:r>
      <w:r w:rsidRPr="00950B58">
        <w:rPr>
          <w:rFonts w:ascii="Arial" w:hAnsi="Arial"/>
          <w:color w:val="00B050"/>
          <w:sz w:val="24"/>
          <w:szCs w:val="24"/>
          <w:highlight w:val="yellow"/>
          <w:lang w:bidi="th-TH"/>
        </w:rPr>
        <w:t>AAIC)</w:t>
      </w:r>
      <w:r w:rsidR="000C0303">
        <w:rPr>
          <w:rFonts w:ascii="Arial" w:hAnsi="Arial"/>
          <w:color w:val="00B050"/>
          <w:sz w:val="24"/>
          <w:szCs w:val="24"/>
          <w:lang w:bidi="th-TH"/>
        </w:rPr>
        <w:t xml:space="preserve"> in accordance with [legislation / regulations / mandatory occurrence reporting scheme]</w:t>
      </w:r>
      <w:r w:rsidRPr="00950B58">
        <w:rPr>
          <w:rFonts w:ascii="Arial" w:hAnsi="Arial"/>
          <w:color w:val="00B050"/>
          <w:sz w:val="24"/>
          <w:szCs w:val="24"/>
          <w:lang w:bidi="th-TH"/>
        </w:rPr>
        <w:t xml:space="preserve">. The </w:t>
      </w:r>
      <w:r w:rsidRPr="00950B58">
        <w:rPr>
          <w:rFonts w:ascii="Arial" w:hAnsi="Arial"/>
          <w:color w:val="00B050"/>
          <w:sz w:val="24"/>
          <w:szCs w:val="24"/>
          <w:highlight w:val="yellow"/>
          <w:lang w:bidi="th-TH"/>
        </w:rPr>
        <w:t>(</w:t>
      </w:r>
      <w:r w:rsidR="00077D58">
        <w:rPr>
          <w:rFonts w:ascii="Arial" w:hAnsi="Arial"/>
          <w:color w:val="00B050"/>
          <w:sz w:val="24"/>
          <w:szCs w:val="24"/>
          <w:highlight w:val="yellow"/>
          <w:lang w:bidi="th-TH"/>
        </w:rPr>
        <w:t>Airport Manager</w:t>
      </w:r>
      <w:r w:rsidRPr="00950B58">
        <w:rPr>
          <w:rFonts w:ascii="Arial" w:hAnsi="Arial"/>
          <w:color w:val="00B050"/>
          <w:sz w:val="24"/>
          <w:szCs w:val="24"/>
          <w:highlight w:val="yellow"/>
          <w:lang w:bidi="th-TH"/>
        </w:rPr>
        <w:t>)</w:t>
      </w:r>
      <w:r w:rsidRPr="00950B58">
        <w:rPr>
          <w:rFonts w:ascii="Arial" w:hAnsi="Arial"/>
          <w:color w:val="00B050"/>
          <w:sz w:val="24"/>
          <w:szCs w:val="24"/>
          <w:lang w:bidi="th-TH"/>
        </w:rPr>
        <w:t xml:space="preserve"> will initiate and coordinate internal investigations into </w:t>
      </w:r>
      <w:r w:rsidR="00AC0315" w:rsidRPr="00950B58">
        <w:rPr>
          <w:rFonts w:ascii="Arial" w:hAnsi="Arial"/>
          <w:color w:val="00B050"/>
          <w:sz w:val="24"/>
          <w:szCs w:val="24"/>
          <w:lang w:bidi="th-TH"/>
        </w:rPr>
        <w:t xml:space="preserve">aviation incidents </w:t>
      </w:r>
      <w:r w:rsidR="000C0303">
        <w:rPr>
          <w:rFonts w:ascii="Arial" w:hAnsi="Arial"/>
          <w:color w:val="00B050"/>
          <w:sz w:val="24"/>
          <w:szCs w:val="24"/>
          <w:lang w:bidi="th-TH"/>
        </w:rPr>
        <w:t>relevant</w:t>
      </w:r>
      <w:r w:rsidR="00AC0315" w:rsidRPr="00950B58">
        <w:rPr>
          <w:rFonts w:ascii="Arial" w:hAnsi="Arial"/>
          <w:color w:val="00B050"/>
          <w:sz w:val="24"/>
          <w:szCs w:val="24"/>
          <w:lang w:bidi="th-TH"/>
        </w:rPr>
        <w:t xml:space="preserve"> to the Airport.</w:t>
      </w:r>
    </w:p>
    <w:p w:rsidR="003A2F51" w:rsidRDefault="003A2F51" w:rsidP="003D3F15">
      <w:pPr>
        <w:pStyle w:val="ListParagraph"/>
        <w:ind w:left="1800"/>
        <w:jc w:val="both"/>
        <w:rPr>
          <w:rFonts w:ascii="Arial" w:hAnsi="Arial"/>
          <w:color w:val="00B050"/>
          <w:sz w:val="24"/>
          <w:szCs w:val="24"/>
          <w:lang w:bidi="th-TH"/>
        </w:rPr>
      </w:pPr>
    </w:p>
    <w:p w:rsidR="00731EEB" w:rsidRPr="0070595C" w:rsidRDefault="006A446A" w:rsidP="003D3F15">
      <w:pPr>
        <w:pStyle w:val="ListParagraph"/>
        <w:numPr>
          <w:ilvl w:val="2"/>
          <w:numId w:val="2"/>
        </w:numPr>
        <w:jc w:val="both"/>
        <w:rPr>
          <w:rFonts w:ascii="Arial" w:hAnsi="Arial"/>
          <w:sz w:val="24"/>
          <w:szCs w:val="24"/>
          <w:lang w:bidi="th-TH"/>
        </w:rPr>
      </w:pPr>
      <w:r>
        <w:rPr>
          <w:rFonts w:ascii="Arial" w:hAnsi="Arial"/>
          <w:sz w:val="24"/>
          <w:szCs w:val="24"/>
          <w:lang w:bidi="th-TH"/>
        </w:rPr>
        <w:t>Records of Aerodrome Reporting</w:t>
      </w:r>
    </w:p>
    <w:p w:rsidR="00950B58" w:rsidRPr="00950B58" w:rsidRDefault="00950B58" w:rsidP="003D3F15">
      <w:pPr>
        <w:ind w:left="576"/>
        <w:jc w:val="both"/>
        <w:rPr>
          <w:rFonts w:ascii="Arial" w:hAnsi="Arial"/>
          <w:color w:val="0070C0"/>
          <w:sz w:val="24"/>
          <w:szCs w:val="24"/>
          <w:lang w:bidi="th-TH"/>
        </w:rPr>
      </w:pPr>
      <w:r w:rsidRPr="00950B58">
        <w:rPr>
          <w:rFonts w:ascii="Arial" w:hAnsi="Arial"/>
          <w:color w:val="0070C0"/>
          <w:sz w:val="24"/>
          <w:szCs w:val="24"/>
          <w:lang w:bidi="th-TH"/>
        </w:rPr>
        <w:t xml:space="preserve">Specify the method the aerodrome </w:t>
      </w:r>
      <w:r w:rsidR="004C2BC3">
        <w:rPr>
          <w:rFonts w:ascii="Arial" w:hAnsi="Arial"/>
          <w:color w:val="0070C0"/>
          <w:sz w:val="24"/>
          <w:szCs w:val="24"/>
          <w:lang w:bidi="th-TH"/>
        </w:rPr>
        <w:t xml:space="preserve">operator </w:t>
      </w:r>
      <w:r w:rsidRPr="00950B58">
        <w:rPr>
          <w:rFonts w:ascii="Arial" w:hAnsi="Arial"/>
          <w:color w:val="0070C0"/>
          <w:sz w:val="24"/>
          <w:szCs w:val="24"/>
          <w:lang w:bidi="th-TH"/>
        </w:rPr>
        <w:t>check</w:t>
      </w:r>
      <w:r w:rsidR="004C2BC3">
        <w:rPr>
          <w:rFonts w:ascii="Arial" w:hAnsi="Arial"/>
          <w:color w:val="0070C0"/>
          <w:sz w:val="24"/>
          <w:szCs w:val="24"/>
          <w:lang w:bidi="th-TH"/>
        </w:rPr>
        <w:t>s</w:t>
      </w:r>
      <w:r w:rsidRPr="00950B58">
        <w:rPr>
          <w:rFonts w:ascii="Arial" w:hAnsi="Arial"/>
          <w:color w:val="0070C0"/>
          <w:sz w:val="24"/>
          <w:szCs w:val="24"/>
          <w:lang w:bidi="th-TH"/>
        </w:rPr>
        <w:t xml:space="preserve"> and record</w:t>
      </w:r>
      <w:r w:rsidR="004C2BC3">
        <w:rPr>
          <w:rFonts w:ascii="Arial" w:hAnsi="Arial"/>
          <w:color w:val="0070C0"/>
          <w:sz w:val="24"/>
          <w:szCs w:val="24"/>
          <w:lang w:bidi="th-TH"/>
        </w:rPr>
        <w:t xml:space="preserve">s the changes to the </w:t>
      </w:r>
      <w:r w:rsidRPr="00950B58">
        <w:rPr>
          <w:rFonts w:ascii="Arial" w:hAnsi="Arial"/>
          <w:color w:val="0070C0"/>
          <w:sz w:val="24"/>
          <w:szCs w:val="24"/>
          <w:lang w:bidi="th-TH"/>
        </w:rPr>
        <w:t>aerodrome data.</w:t>
      </w:r>
    </w:p>
    <w:p w:rsidR="00950B58" w:rsidRPr="00950B58" w:rsidRDefault="00950B58" w:rsidP="003D3F15">
      <w:pPr>
        <w:ind w:left="576"/>
        <w:jc w:val="both"/>
        <w:rPr>
          <w:rFonts w:ascii="Arial" w:hAnsi="Arial"/>
          <w:color w:val="00B050"/>
          <w:sz w:val="24"/>
          <w:szCs w:val="24"/>
          <w:lang w:bidi="th-TH"/>
        </w:rPr>
      </w:pPr>
      <w:r w:rsidRPr="00950B58">
        <w:rPr>
          <w:rFonts w:ascii="Arial" w:hAnsi="Arial"/>
          <w:color w:val="00B050"/>
          <w:sz w:val="24"/>
          <w:szCs w:val="24"/>
          <w:lang w:bidi="th-TH"/>
        </w:rPr>
        <w:t>Example:</w:t>
      </w:r>
    </w:p>
    <w:p w:rsidR="00331F1B" w:rsidRPr="00950B58" w:rsidRDefault="0070595C" w:rsidP="003D3F15">
      <w:pPr>
        <w:ind w:left="576"/>
        <w:jc w:val="both"/>
        <w:rPr>
          <w:rFonts w:ascii="Arial" w:hAnsi="Arial"/>
          <w:color w:val="00B050"/>
          <w:sz w:val="24"/>
          <w:szCs w:val="24"/>
          <w:lang w:bidi="th-TH"/>
        </w:rPr>
      </w:pPr>
      <w:r w:rsidRPr="00950B58">
        <w:rPr>
          <w:rFonts w:ascii="Arial" w:hAnsi="Arial"/>
          <w:color w:val="00B050"/>
          <w:sz w:val="24"/>
          <w:szCs w:val="24"/>
          <w:lang w:bidi="th-TH"/>
        </w:rPr>
        <w:t>A</w:t>
      </w:r>
      <w:r w:rsidR="00331F1B" w:rsidRPr="00950B58">
        <w:rPr>
          <w:rFonts w:ascii="Arial" w:hAnsi="Arial"/>
          <w:color w:val="00B050"/>
          <w:sz w:val="24"/>
          <w:szCs w:val="24"/>
          <w:lang w:bidi="th-TH"/>
        </w:rPr>
        <w:t>ll action</w:t>
      </w:r>
      <w:r w:rsidRPr="00950B58">
        <w:rPr>
          <w:rFonts w:ascii="Arial" w:hAnsi="Arial"/>
          <w:color w:val="00B050"/>
          <w:sz w:val="24"/>
          <w:szCs w:val="24"/>
          <w:lang w:bidi="th-TH"/>
        </w:rPr>
        <w:t>s regarding the issuance of NOTAM and changes in AIP will be recorded in NOTAM and AIP Logbook</w:t>
      </w:r>
      <w:r w:rsidR="00AF1271" w:rsidRPr="00950B58">
        <w:rPr>
          <w:rFonts w:ascii="Arial" w:hAnsi="Arial"/>
          <w:color w:val="00B050"/>
          <w:sz w:val="24"/>
          <w:szCs w:val="24"/>
          <w:lang w:bidi="th-TH"/>
        </w:rPr>
        <w:t>.</w:t>
      </w:r>
      <w:r w:rsidR="004C2BC3">
        <w:rPr>
          <w:rFonts w:ascii="Arial" w:hAnsi="Arial"/>
          <w:color w:val="00B050"/>
          <w:sz w:val="24"/>
          <w:szCs w:val="24"/>
          <w:lang w:bidi="th-TH"/>
        </w:rPr>
        <w:t xml:space="preserve"> The log books are available with (</w:t>
      </w:r>
      <w:r w:rsidR="004C2BC3">
        <w:rPr>
          <w:rFonts w:ascii="Arial" w:hAnsi="Arial"/>
          <w:color w:val="00B050"/>
          <w:sz w:val="24"/>
          <w:szCs w:val="24"/>
          <w:highlight w:val="yellow"/>
          <w:lang w:bidi="th-TH"/>
        </w:rPr>
        <w:t>R</w:t>
      </w:r>
      <w:r w:rsidR="004C2BC3" w:rsidRPr="004C2BC3">
        <w:rPr>
          <w:rFonts w:ascii="Arial" w:hAnsi="Arial"/>
          <w:color w:val="00B050"/>
          <w:sz w:val="24"/>
          <w:szCs w:val="24"/>
          <w:highlight w:val="yellow"/>
          <w:lang w:bidi="th-TH"/>
        </w:rPr>
        <w:t>esponsible person</w:t>
      </w:r>
      <w:r w:rsidR="004C2BC3">
        <w:rPr>
          <w:rFonts w:ascii="Arial" w:hAnsi="Arial"/>
          <w:color w:val="00B050"/>
          <w:sz w:val="24"/>
          <w:szCs w:val="24"/>
          <w:highlight w:val="yellow"/>
          <w:lang w:bidi="th-TH"/>
        </w:rPr>
        <w:t>)</w:t>
      </w:r>
      <w:r w:rsidR="00F15FF7">
        <w:rPr>
          <w:rFonts w:ascii="Arial" w:hAnsi="Arial"/>
          <w:color w:val="00B050"/>
          <w:sz w:val="24"/>
          <w:szCs w:val="24"/>
          <w:lang w:bidi="th-TH"/>
        </w:rPr>
        <w:t xml:space="preserve"> </w:t>
      </w:r>
      <w:r w:rsidR="004C2BC3" w:rsidRPr="004C2BC3">
        <w:rPr>
          <w:rFonts w:ascii="Arial" w:hAnsi="Arial"/>
          <w:color w:val="00B050"/>
          <w:sz w:val="24"/>
          <w:szCs w:val="24"/>
          <w:lang w:bidi="th-TH"/>
        </w:rPr>
        <w:t>in AIS section and is maintained by his staff.</w:t>
      </w:r>
    </w:p>
    <w:p w:rsidR="00EE2AD6" w:rsidRPr="00EE2AD6" w:rsidRDefault="00EE2AD6" w:rsidP="003D3F15">
      <w:pPr>
        <w:jc w:val="both"/>
        <w:rPr>
          <w:rFonts w:ascii="Arial" w:hAnsi="Arial"/>
          <w:sz w:val="24"/>
          <w:szCs w:val="24"/>
          <w:lang w:bidi="th-TH"/>
        </w:rPr>
      </w:pPr>
    </w:p>
    <w:p w:rsidR="00D70EEF" w:rsidRDefault="00D70EEF" w:rsidP="003D3F15">
      <w:pPr>
        <w:jc w:val="both"/>
        <w:rPr>
          <w:rFonts w:ascii="Arial" w:hAnsi="Arial"/>
          <w:b/>
          <w:bCs/>
          <w:color w:val="1F497D" w:themeColor="text2"/>
          <w:sz w:val="24"/>
          <w:szCs w:val="24"/>
          <w:lang w:bidi="th-TH"/>
        </w:rPr>
        <w:sectPr w:rsidR="00D70EEF" w:rsidSect="001443CA">
          <w:headerReference w:type="even" r:id="rId46"/>
          <w:headerReference w:type="default" r:id="rId47"/>
          <w:footerReference w:type="default" r:id="rId48"/>
          <w:headerReference w:type="first" r:id="rId49"/>
          <w:pgSz w:w="12240" w:h="15840"/>
          <w:pgMar w:top="1354" w:right="1440" w:bottom="1008" w:left="1440" w:header="720" w:footer="720" w:gutter="0"/>
          <w:pgNumType w:start="1"/>
          <w:cols w:space="720"/>
          <w:docGrid w:linePitch="360"/>
        </w:sectPr>
      </w:pPr>
    </w:p>
    <w:p w:rsidR="00984E17" w:rsidRPr="0013150F" w:rsidRDefault="00BF6940" w:rsidP="001443CA">
      <w:pPr>
        <w:pStyle w:val="ListParagraph"/>
        <w:numPr>
          <w:ilvl w:val="1"/>
          <w:numId w:val="2"/>
        </w:numPr>
        <w:contextualSpacing w:val="0"/>
        <w:jc w:val="both"/>
        <w:rPr>
          <w:rFonts w:ascii="Arial" w:hAnsi="Arial"/>
          <w:b/>
          <w:bCs/>
          <w:sz w:val="24"/>
          <w:szCs w:val="24"/>
          <w:lang w:bidi="th-TH"/>
        </w:rPr>
      </w:pPr>
      <w:r w:rsidRPr="0013150F">
        <w:rPr>
          <w:rFonts w:ascii="Arial" w:hAnsi="Arial"/>
          <w:b/>
          <w:bCs/>
          <w:sz w:val="24"/>
          <w:szCs w:val="24"/>
          <w:lang w:bidi="th-TH"/>
        </w:rPr>
        <w:lastRenderedPageBreak/>
        <w:t>Control of Airside Access</w:t>
      </w:r>
    </w:p>
    <w:p w:rsidR="0029322C" w:rsidRPr="0030511D" w:rsidRDefault="0030511D" w:rsidP="001443CA">
      <w:pPr>
        <w:spacing w:after="160"/>
        <w:jc w:val="both"/>
        <w:rPr>
          <w:rFonts w:ascii="Arial" w:hAnsi="Arial"/>
          <w:color w:val="0070C0"/>
          <w:sz w:val="24"/>
          <w:szCs w:val="24"/>
          <w:lang w:bidi="th-TH"/>
        </w:rPr>
      </w:pPr>
      <w:r w:rsidRPr="0030511D">
        <w:rPr>
          <w:rFonts w:ascii="Arial" w:hAnsi="Arial"/>
          <w:color w:val="0070C0"/>
          <w:sz w:val="24"/>
          <w:szCs w:val="24"/>
          <w:lang w:bidi="th-TH"/>
        </w:rPr>
        <w:t>Particulars of the procedures that have been developed and are to be followed to prevent unauthorized entry into the airside.</w:t>
      </w:r>
    </w:p>
    <w:p w:rsidR="00CB49D9" w:rsidRDefault="00EE2AD6" w:rsidP="001443CA">
      <w:pPr>
        <w:pStyle w:val="ListParagraph"/>
        <w:numPr>
          <w:ilvl w:val="2"/>
          <w:numId w:val="2"/>
        </w:numPr>
        <w:spacing w:after="160"/>
        <w:contextualSpacing w:val="0"/>
        <w:jc w:val="both"/>
        <w:rPr>
          <w:rFonts w:ascii="Arial" w:hAnsi="Arial"/>
          <w:sz w:val="24"/>
          <w:szCs w:val="24"/>
          <w:lang w:bidi="th-TH"/>
        </w:rPr>
      </w:pPr>
      <w:r>
        <w:rPr>
          <w:rFonts w:ascii="Arial" w:hAnsi="Arial"/>
          <w:sz w:val="24"/>
          <w:szCs w:val="24"/>
          <w:lang w:bidi="th-TH"/>
        </w:rPr>
        <w:t>Purpose</w:t>
      </w:r>
    </w:p>
    <w:p w:rsidR="00CB49D9" w:rsidRPr="00CB49D9" w:rsidRDefault="00CB49D9" w:rsidP="001443CA">
      <w:pPr>
        <w:spacing w:after="160"/>
        <w:ind w:left="576"/>
        <w:jc w:val="both"/>
        <w:rPr>
          <w:rFonts w:ascii="Arial" w:hAnsi="Arial"/>
          <w:sz w:val="24"/>
          <w:szCs w:val="24"/>
          <w:lang w:bidi="th-TH"/>
        </w:rPr>
      </w:pPr>
      <w:r w:rsidRPr="00CB49D9">
        <w:rPr>
          <w:rFonts w:ascii="Arial" w:hAnsi="Arial"/>
          <w:color w:val="0070C0"/>
          <w:sz w:val="24"/>
          <w:szCs w:val="24"/>
          <w:lang w:bidi="th-TH"/>
        </w:rPr>
        <w:t xml:space="preserve">Explain the purpose of </w:t>
      </w:r>
      <w:r>
        <w:rPr>
          <w:rFonts w:ascii="Arial" w:hAnsi="Arial"/>
          <w:color w:val="0070C0"/>
          <w:sz w:val="24"/>
          <w:szCs w:val="24"/>
          <w:lang w:bidi="th-TH"/>
        </w:rPr>
        <w:t>this section</w:t>
      </w:r>
      <w:r w:rsidRPr="00CB49D9">
        <w:rPr>
          <w:rFonts w:ascii="Arial" w:hAnsi="Arial"/>
          <w:color w:val="0070C0"/>
          <w:sz w:val="24"/>
          <w:szCs w:val="24"/>
          <w:lang w:bidi="th-TH"/>
        </w:rPr>
        <w:t xml:space="preserve">. The main purpose of this section is to </w:t>
      </w:r>
      <w:r>
        <w:rPr>
          <w:rFonts w:ascii="Arial" w:hAnsi="Arial"/>
          <w:color w:val="0070C0"/>
          <w:sz w:val="24"/>
          <w:szCs w:val="24"/>
          <w:lang w:bidi="th-TH"/>
        </w:rPr>
        <w:t>prevent unauthorized entry into the airside</w:t>
      </w:r>
      <w:r w:rsidRPr="00CB49D9">
        <w:rPr>
          <w:rFonts w:ascii="Arial" w:hAnsi="Arial"/>
          <w:color w:val="0070C0"/>
          <w:sz w:val="24"/>
          <w:szCs w:val="24"/>
          <w:lang w:bidi="th-TH"/>
        </w:rPr>
        <w:t>.</w:t>
      </w:r>
    </w:p>
    <w:p w:rsidR="00CB49D9" w:rsidRDefault="00CB49D9" w:rsidP="001443CA">
      <w:pPr>
        <w:spacing w:after="160"/>
        <w:ind w:left="576"/>
        <w:jc w:val="both"/>
        <w:rPr>
          <w:rFonts w:ascii="Arial" w:hAnsi="Arial"/>
          <w:color w:val="00B050"/>
          <w:sz w:val="24"/>
          <w:szCs w:val="24"/>
          <w:lang w:bidi="th-TH"/>
        </w:rPr>
      </w:pPr>
      <w:r>
        <w:rPr>
          <w:rFonts w:ascii="Arial" w:hAnsi="Arial"/>
          <w:color w:val="00B050"/>
          <w:sz w:val="24"/>
          <w:szCs w:val="24"/>
          <w:lang w:bidi="th-TH"/>
        </w:rPr>
        <w:t>Example:</w:t>
      </w:r>
    </w:p>
    <w:p w:rsidR="00CB53CB" w:rsidRPr="00B50775" w:rsidRDefault="00CB53CB" w:rsidP="001443CA">
      <w:pPr>
        <w:spacing w:after="160"/>
        <w:ind w:left="576"/>
        <w:jc w:val="both"/>
        <w:rPr>
          <w:rFonts w:ascii="Arial" w:hAnsi="Arial"/>
          <w:color w:val="00B050"/>
          <w:sz w:val="24"/>
          <w:szCs w:val="24"/>
          <w:lang w:bidi="th-TH"/>
        </w:rPr>
      </w:pPr>
      <w:r w:rsidRPr="00B50775">
        <w:rPr>
          <w:rFonts w:ascii="Arial" w:hAnsi="Arial"/>
          <w:color w:val="00B050"/>
          <w:sz w:val="24"/>
          <w:szCs w:val="24"/>
          <w:lang w:bidi="th-TH"/>
        </w:rPr>
        <w:t>The aim of these procedures is to assist the safety of aircraft operations by only permitting access onto the airside to authorized</w:t>
      </w:r>
      <w:r w:rsidR="00B50775" w:rsidRPr="00B50775">
        <w:rPr>
          <w:rFonts w:ascii="Arial" w:hAnsi="Arial"/>
          <w:color w:val="00B050"/>
          <w:sz w:val="24"/>
          <w:szCs w:val="24"/>
          <w:lang w:bidi="th-TH"/>
        </w:rPr>
        <w:t xml:space="preserve"> and certified</w:t>
      </w:r>
      <w:r w:rsidRPr="00B50775">
        <w:rPr>
          <w:rFonts w:ascii="Arial" w:hAnsi="Arial"/>
          <w:color w:val="00B050"/>
          <w:sz w:val="24"/>
          <w:szCs w:val="24"/>
          <w:lang w:bidi="th-TH"/>
        </w:rPr>
        <w:t xml:space="preserve"> person, vehicles, and equipment. </w:t>
      </w:r>
    </w:p>
    <w:p w:rsidR="00F20CF1" w:rsidRDefault="00EE2AD6" w:rsidP="001443CA">
      <w:pPr>
        <w:pStyle w:val="ListParagraph"/>
        <w:numPr>
          <w:ilvl w:val="2"/>
          <w:numId w:val="2"/>
        </w:numPr>
        <w:spacing w:after="160"/>
        <w:contextualSpacing w:val="0"/>
        <w:jc w:val="both"/>
        <w:rPr>
          <w:rFonts w:ascii="Arial" w:hAnsi="Arial"/>
          <w:sz w:val="24"/>
          <w:szCs w:val="24"/>
          <w:lang w:bidi="th-TH"/>
        </w:rPr>
      </w:pPr>
      <w:r>
        <w:rPr>
          <w:rFonts w:ascii="Arial" w:hAnsi="Arial"/>
          <w:sz w:val="24"/>
          <w:szCs w:val="24"/>
          <w:lang w:bidi="th-TH"/>
        </w:rPr>
        <w:t>Responsibility</w:t>
      </w:r>
    </w:p>
    <w:p w:rsidR="00B50775" w:rsidRPr="00B50775" w:rsidRDefault="00F20CF1" w:rsidP="001443CA">
      <w:pPr>
        <w:spacing w:after="160"/>
        <w:ind w:left="576"/>
        <w:jc w:val="both"/>
        <w:rPr>
          <w:rFonts w:ascii="Arial" w:hAnsi="Arial"/>
          <w:color w:val="0070C0"/>
          <w:sz w:val="24"/>
          <w:szCs w:val="24"/>
          <w:lang w:bidi="th-TH"/>
        </w:rPr>
      </w:pPr>
      <w:r w:rsidRPr="00B50775">
        <w:rPr>
          <w:rFonts w:ascii="Arial" w:hAnsi="Arial"/>
          <w:color w:val="0070C0"/>
          <w:sz w:val="24"/>
          <w:szCs w:val="24"/>
          <w:lang w:bidi="th-TH"/>
        </w:rPr>
        <w:t xml:space="preserve">Explain responsibility of personnel related to </w:t>
      </w:r>
      <w:r w:rsidR="00CC7D3D" w:rsidRPr="00B50775">
        <w:rPr>
          <w:rFonts w:ascii="Arial" w:hAnsi="Arial"/>
          <w:color w:val="0070C0"/>
          <w:sz w:val="24"/>
          <w:szCs w:val="24"/>
          <w:lang w:bidi="th-TH"/>
        </w:rPr>
        <w:t xml:space="preserve">the </w:t>
      </w:r>
      <w:r w:rsidR="005A2186">
        <w:rPr>
          <w:rFonts w:ascii="Arial" w:hAnsi="Arial"/>
          <w:color w:val="0070C0"/>
          <w:sz w:val="24"/>
          <w:szCs w:val="24"/>
          <w:lang w:bidi="th-TH"/>
        </w:rPr>
        <w:t>control of airside access</w:t>
      </w:r>
      <w:r w:rsidRPr="00B50775">
        <w:rPr>
          <w:rFonts w:ascii="Arial" w:hAnsi="Arial"/>
          <w:color w:val="0070C0"/>
          <w:sz w:val="24"/>
          <w:szCs w:val="24"/>
          <w:lang w:bidi="th-TH"/>
        </w:rPr>
        <w:t xml:space="preserve"> including </w:t>
      </w:r>
      <w:r w:rsidR="00ED6AD9">
        <w:rPr>
          <w:rFonts w:ascii="Arial" w:hAnsi="Arial"/>
          <w:color w:val="0070C0"/>
          <w:sz w:val="24"/>
          <w:szCs w:val="24"/>
          <w:lang w:bidi="th-TH"/>
        </w:rPr>
        <w:t xml:space="preserve">airport manager, </w:t>
      </w:r>
      <w:r w:rsidR="00ED6AD9" w:rsidRPr="00B50775">
        <w:rPr>
          <w:rFonts w:ascii="Arial" w:hAnsi="Arial"/>
          <w:color w:val="0070C0"/>
          <w:sz w:val="24"/>
          <w:szCs w:val="24"/>
          <w:lang w:bidi="th-TH"/>
        </w:rPr>
        <w:t>aerodrome security entity</w:t>
      </w:r>
      <w:r w:rsidR="00ED6AD9">
        <w:rPr>
          <w:rFonts w:ascii="Arial" w:hAnsi="Arial"/>
          <w:color w:val="0070C0"/>
          <w:sz w:val="24"/>
          <w:szCs w:val="24"/>
          <w:lang w:bidi="th-TH"/>
        </w:rPr>
        <w:t>,</w:t>
      </w:r>
      <w:r w:rsidR="000D4FFC">
        <w:rPr>
          <w:rFonts w:ascii="Arial" w:hAnsi="Arial"/>
          <w:color w:val="0070C0"/>
          <w:sz w:val="24"/>
          <w:szCs w:val="24"/>
          <w:lang w:bidi="th-TH"/>
        </w:rPr>
        <w:t xml:space="preserve"> </w:t>
      </w:r>
      <w:r w:rsidR="00ED6AD9">
        <w:rPr>
          <w:rFonts w:ascii="Arial" w:hAnsi="Arial"/>
          <w:color w:val="0070C0"/>
          <w:sz w:val="24"/>
          <w:szCs w:val="24"/>
          <w:lang w:bidi="th-TH"/>
        </w:rPr>
        <w:t>air traffic service provider, airport operations</w:t>
      </w:r>
      <w:r w:rsidRPr="00B50775">
        <w:rPr>
          <w:rFonts w:ascii="Arial" w:hAnsi="Arial"/>
          <w:color w:val="0070C0"/>
          <w:sz w:val="24"/>
          <w:szCs w:val="24"/>
          <w:lang w:bidi="th-TH"/>
        </w:rPr>
        <w:t>, airport tenants, aerodrome fixed-based operator, and</w:t>
      </w:r>
      <w:r w:rsidR="007F475F">
        <w:rPr>
          <w:rFonts w:ascii="Arial" w:hAnsi="Arial"/>
          <w:color w:val="0070C0"/>
          <w:sz w:val="24"/>
          <w:szCs w:val="24"/>
          <w:lang w:bidi="th-TH"/>
        </w:rPr>
        <w:t xml:space="preserve"> government agencies</w:t>
      </w:r>
      <w:r w:rsidRPr="00B50775">
        <w:rPr>
          <w:rFonts w:ascii="Arial" w:hAnsi="Arial"/>
          <w:color w:val="0070C0"/>
          <w:sz w:val="24"/>
          <w:szCs w:val="24"/>
          <w:lang w:bidi="th-TH"/>
        </w:rPr>
        <w:t xml:space="preserve">. </w:t>
      </w:r>
    </w:p>
    <w:p w:rsidR="00F20CF1" w:rsidRPr="00B50775" w:rsidRDefault="00B50775">
      <w:pPr>
        <w:ind w:left="576"/>
        <w:jc w:val="both"/>
        <w:rPr>
          <w:rFonts w:ascii="Arial" w:hAnsi="Arial"/>
          <w:color w:val="00B050"/>
          <w:sz w:val="24"/>
          <w:szCs w:val="24"/>
          <w:lang w:bidi="th-TH"/>
        </w:rPr>
      </w:pPr>
      <w:r w:rsidRPr="00B50775">
        <w:rPr>
          <w:rFonts w:ascii="Arial" w:hAnsi="Arial"/>
          <w:color w:val="00B050"/>
          <w:sz w:val="24"/>
          <w:szCs w:val="24"/>
          <w:lang w:bidi="th-TH"/>
        </w:rPr>
        <w:t>E</w:t>
      </w:r>
      <w:r w:rsidR="00F20CF1" w:rsidRPr="00B50775">
        <w:rPr>
          <w:rFonts w:ascii="Arial" w:hAnsi="Arial"/>
          <w:color w:val="00B050"/>
          <w:sz w:val="24"/>
          <w:szCs w:val="24"/>
          <w:lang w:bidi="th-TH"/>
        </w:rPr>
        <w:t>xample:</w:t>
      </w:r>
    </w:p>
    <w:p w:rsidR="0028547B" w:rsidRPr="00B50775" w:rsidRDefault="00F20CF1" w:rsidP="001443CA">
      <w:pPr>
        <w:pStyle w:val="ListParagraph"/>
        <w:numPr>
          <w:ilvl w:val="3"/>
          <w:numId w:val="2"/>
        </w:numPr>
        <w:tabs>
          <w:tab w:val="clear" w:pos="1296"/>
          <w:tab w:val="num" w:pos="1800"/>
        </w:tabs>
        <w:spacing w:after="120"/>
        <w:ind w:left="1800" w:hanging="504"/>
        <w:contextualSpacing w:val="0"/>
        <w:jc w:val="both"/>
        <w:rPr>
          <w:rFonts w:ascii="Arial" w:hAnsi="Arial"/>
          <w:color w:val="00B050"/>
          <w:sz w:val="24"/>
          <w:szCs w:val="24"/>
          <w:lang w:bidi="th-TH"/>
        </w:rPr>
      </w:pPr>
      <w:r w:rsidRPr="00B50775">
        <w:rPr>
          <w:rFonts w:ascii="Arial" w:hAnsi="Arial"/>
          <w:color w:val="00B050"/>
          <w:sz w:val="24"/>
          <w:szCs w:val="24"/>
          <w:highlight w:val="yellow"/>
          <w:lang w:bidi="th-TH"/>
        </w:rPr>
        <w:t>(Airport Manager)</w:t>
      </w:r>
      <w:r w:rsidRPr="00B50775">
        <w:rPr>
          <w:rFonts w:ascii="Arial" w:hAnsi="Arial"/>
          <w:color w:val="00B050"/>
          <w:sz w:val="24"/>
          <w:szCs w:val="24"/>
          <w:lang w:bidi="th-TH"/>
        </w:rPr>
        <w:t xml:space="preserve"> has overall responsibility for ensuring that procedures are established and resources are provided for aviation security and for the control of airside access to the airport.</w:t>
      </w:r>
    </w:p>
    <w:p w:rsidR="0028547B" w:rsidRPr="00B50775" w:rsidRDefault="002F768C" w:rsidP="001443CA">
      <w:pPr>
        <w:pStyle w:val="ListParagraph"/>
        <w:numPr>
          <w:ilvl w:val="3"/>
          <w:numId w:val="2"/>
        </w:numPr>
        <w:tabs>
          <w:tab w:val="clear" w:pos="1296"/>
          <w:tab w:val="num" w:pos="1800"/>
        </w:tabs>
        <w:spacing w:after="120"/>
        <w:ind w:left="1800" w:hanging="504"/>
        <w:contextualSpacing w:val="0"/>
        <w:jc w:val="both"/>
        <w:rPr>
          <w:rFonts w:ascii="Arial" w:hAnsi="Arial"/>
          <w:color w:val="00B050"/>
          <w:sz w:val="24"/>
          <w:szCs w:val="24"/>
          <w:lang w:bidi="th-TH"/>
        </w:rPr>
      </w:pPr>
      <w:r w:rsidRPr="00B50775">
        <w:rPr>
          <w:rFonts w:ascii="Arial" w:hAnsi="Arial"/>
          <w:color w:val="00B050"/>
          <w:sz w:val="24"/>
          <w:szCs w:val="24"/>
          <w:highlight w:val="yellow"/>
          <w:lang w:bidi="th-TH"/>
        </w:rPr>
        <w:t>(</w:t>
      </w:r>
      <w:r w:rsidR="00AB70B4">
        <w:rPr>
          <w:rFonts w:ascii="Arial" w:hAnsi="Arial"/>
          <w:color w:val="00B050"/>
          <w:sz w:val="24"/>
          <w:szCs w:val="24"/>
          <w:highlight w:val="yellow"/>
          <w:lang w:bidi="th-TH"/>
        </w:rPr>
        <w:t>Airport Security Supervisor</w:t>
      </w:r>
      <w:r w:rsidRPr="00B50775">
        <w:rPr>
          <w:rFonts w:ascii="Arial" w:hAnsi="Arial"/>
          <w:color w:val="00B050"/>
          <w:sz w:val="24"/>
          <w:szCs w:val="24"/>
          <w:highlight w:val="yellow"/>
          <w:lang w:bidi="th-TH"/>
        </w:rPr>
        <w:t>)</w:t>
      </w:r>
      <w:r w:rsidRPr="00B50775">
        <w:rPr>
          <w:rFonts w:ascii="Arial" w:hAnsi="Arial"/>
          <w:color w:val="00B050"/>
          <w:sz w:val="24"/>
          <w:szCs w:val="24"/>
          <w:lang w:bidi="th-TH"/>
        </w:rPr>
        <w:t xml:space="preserve"> is responsible for developing an Airport Security Program He is also responsible for obtaining approval prior to any physical change of the airside/landside barrier</w:t>
      </w:r>
      <w:r w:rsidR="0064313B" w:rsidRPr="00B50775">
        <w:rPr>
          <w:rFonts w:ascii="Arial" w:hAnsi="Arial"/>
          <w:color w:val="00B050"/>
          <w:sz w:val="24"/>
          <w:szCs w:val="24"/>
          <w:lang w:bidi="th-TH"/>
        </w:rPr>
        <w:t>.</w:t>
      </w:r>
    </w:p>
    <w:p w:rsidR="0064313B" w:rsidRPr="00B50775" w:rsidRDefault="0064313B" w:rsidP="001443CA">
      <w:pPr>
        <w:pStyle w:val="ListParagraph"/>
        <w:numPr>
          <w:ilvl w:val="3"/>
          <w:numId w:val="2"/>
        </w:numPr>
        <w:tabs>
          <w:tab w:val="clear" w:pos="1296"/>
          <w:tab w:val="num" w:pos="1800"/>
        </w:tabs>
        <w:spacing w:after="120"/>
        <w:ind w:left="1800" w:hanging="504"/>
        <w:contextualSpacing w:val="0"/>
        <w:jc w:val="both"/>
        <w:rPr>
          <w:rFonts w:ascii="Arial" w:hAnsi="Arial"/>
          <w:color w:val="00B050"/>
          <w:sz w:val="24"/>
          <w:szCs w:val="24"/>
          <w:lang w:bidi="th-TH"/>
        </w:rPr>
      </w:pPr>
      <w:r w:rsidRPr="00B50775">
        <w:rPr>
          <w:rFonts w:ascii="Arial" w:hAnsi="Arial"/>
          <w:color w:val="00B050"/>
          <w:sz w:val="24"/>
          <w:szCs w:val="24"/>
          <w:highlight w:val="yellow"/>
          <w:lang w:bidi="th-TH"/>
        </w:rPr>
        <w:t>(Airport Operations Officers)</w:t>
      </w:r>
      <w:r w:rsidRPr="00B50775">
        <w:rPr>
          <w:rFonts w:ascii="Arial" w:hAnsi="Arial"/>
          <w:color w:val="00B050"/>
          <w:sz w:val="24"/>
          <w:szCs w:val="24"/>
          <w:lang w:bidi="th-TH"/>
        </w:rPr>
        <w:t xml:space="preserve"> are responsible for carrying out day-to-day surveillance of airside areas.</w:t>
      </w:r>
    </w:p>
    <w:p w:rsidR="0064313B" w:rsidRPr="00B50775" w:rsidRDefault="0064313B" w:rsidP="001443CA">
      <w:pPr>
        <w:pStyle w:val="ListParagraph"/>
        <w:numPr>
          <w:ilvl w:val="3"/>
          <w:numId w:val="2"/>
        </w:numPr>
        <w:tabs>
          <w:tab w:val="clear" w:pos="1296"/>
          <w:tab w:val="num" w:pos="1800"/>
        </w:tabs>
        <w:spacing w:after="120"/>
        <w:ind w:left="1800" w:hanging="504"/>
        <w:contextualSpacing w:val="0"/>
        <w:jc w:val="both"/>
        <w:rPr>
          <w:rFonts w:ascii="Arial" w:hAnsi="Arial"/>
          <w:color w:val="00B050"/>
          <w:sz w:val="24"/>
          <w:szCs w:val="24"/>
          <w:lang w:bidi="th-TH"/>
        </w:rPr>
      </w:pPr>
      <w:r w:rsidRPr="00B50775">
        <w:rPr>
          <w:rFonts w:ascii="Arial" w:hAnsi="Arial"/>
          <w:color w:val="00B050"/>
          <w:sz w:val="24"/>
          <w:szCs w:val="24"/>
          <w:highlight w:val="yellow"/>
          <w:lang w:bidi="th-TH"/>
        </w:rPr>
        <w:t>(</w:t>
      </w:r>
      <w:r w:rsidR="00AB70B4">
        <w:rPr>
          <w:rFonts w:ascii="Arial" w:hAnsi="Arial"/>
          <w:color w:val="00B050"/>
          <w:sz w:val="24"/>
          <w:szCs w:val="24"/>
          <w:highlight w:val="yellow"/>
          <w:lang w:bidi="th-TH"/>
        </w:rPr>
        <w:t>Air Traffic Service Provider</w:t>
      </w:r>
      <w:r w:rsidRPr="00B50775">
        <w:rPr>
          <w:rFonts w:ascii="Arial" w:hAnsi="Arial"/>
          <w:color w:val="00B050"/>
          <w:sz w:val="24"/>
          <w:szCs w:val="24"/>
          <w:highlight w:val="yellow"/>
          <w:lang w:bidi="th-TH"/>
        </w:rPr>
        <w:t>)</w:t>
      </w:r>
      <w:r w:rsidRPr="00B50775">
        <w:rPr>
          <w:rFonts w:ascii="Arial" w:hAnsi="Arial"/>
          <w:color w:val="00B050"/>
          <w:sz w:val="24"/>
          <w:szCs w:val="24"/>
          <w:lang w:bidi="th-TH"/>
        </w:rPr>
        <w:t xml:space="preserve"> has responsibility for control of vehicles on the </w:t>
      </w:r>
      <w:proofErr w:type="spellStart"/>
      <w:r w:rsidRPr="00B50775">
        <w:rPr>
          <w:rFonts w:ascii="Arial" w:hAnsi="Arial"/>
          <w:color w:val="00B050"/>
          <w:sz w:val="24"/>
          <w:szCs w:val="24"/>
          <w:lang w:bidi="th-TH"/>
        </w:rPr>
        <w:t>man</w:t>
      </w:r>
      <w:r w:rsidR="0013150F">
        <w:rPr>
          <w:rFonts w:ascii="Arial" w:hAnsi="Arial"/>
          <w:color w:val="00B050"/>
          <w:sz w:val="24"/>
          <w:szCs w:val="24"/>
          <w:lang w:bidi="th-TH"/>
        </w:rPr>
        <w:t>o</w:t>
      </w:r>
      <w:r w:rsidRPr="00B50775">
        <w:rPr>
          <w:rFonts w:ascii="Arial" w:hAnsi="Arial"/>
          <w:color w:val="00B050"/>
          <w:sz w:val="24"/>
          <w:szCs w:val="24"/>
          <w:lang w:bidi="th-TH"/>
        </w:rPr>
        <w:t>euvring</w:t>
      </w:r>
      <w:proofErr w:type="spellEnd"/>
      <w:r w:rsidRPr="00B50775">
        <w:rPr>
          <w:rFonts w:ascii="Arial" w:hAnsi="Arial"/>
          <w:color w:val="00B050"/>
          <w:sz w:val="24"/>
          <w:szCs w:val="24"/>
          <w:lang w:bidi="th-TH"/>
        </w:rPr>
        <w:t xml:space="preserve"> area</w:t>
      </w:r>
      <w:r w:rsidR="00AB70B4">
        <w:rPr>
          <w:rFonts w:ascii="Arial" w:hAnsi="Arial"/>
          <w:color w:val="00B050"/>
          <w:sz w:val="24"/>
          <w:szCs w:val="24"/>
          <w:lang w:bidi="th-TH"/>
        </w:rPr>
        <w:t xml:space="preserve"> by giving clearances</w:t>
      </w:r>
      <w:r w:rsidRPr="00B50775">
        <w:rPr>
          <w:rFonts w:ascii="Arial" w:hAnsi="Arial"/>
          <w:color w:val="00B050"/>
          <w:sz w:val="24"/>
          <w:szCs w:val="24"/>
          <w:lang w:bidi="th-TH"/>
        </w:rPr>
        <w:t xml:space="preserve">. No person or vehicle may enter this area without ATC approval. </w:t>
      </w:r>
    </w:p>
    <w:p w:rsidR="0064313B" w:rsidRPr="00B50775" w:rsidRDefault="000A1F52" w:rsidP="001443CA">
      <w:pPr>
        <w:pStyle w:val="ListParagraph"/>
        <w:numPr>
          <w:ilvl w:val="3"/>
          <w:numId w:val="2"/>
        </w:numPr>
        <w:tabs>
          <w:tab w:val="clear" w:pos="1296"/>
          <w:tab w:val="num" w:pos="1800"/>
        </w:tabs>
        <w:spacing w:after="120"/>
        <w:ind w:left="1800" w:hanging="504"/>
        <w:contextualSpacing w:val="0"/>
        <w:jc w:val="both"/>
        <w:rPr>
          <w:rFonts w:ascii="Arial" w:hAnsi="Arial"/>
          <w:color w:val="00B050"/>
          <w:sz w:val="24"/>
          <w:szCs w:val="24"/>
          <w:lang w:bidi="th-TH"/>
        </w:rPr>
      </w:pPr>
      <w:r w:rsidRPr="00B50775">
        <w:rPr>
          <w:rFonts w:ascii="Arial" w:hAnsi="Arial"/>
          <w:color w:val="00B050"/>
          <w:sz w:val="24"/>
          <w:szCs w:val="24"/>
          <w:highlight w:val="yellow"/>
          <w:lang w:bidi="th-TH"/>
        </w:rPr>
        <w:t>(</w:t>
      </w:r>
      <w:r w:rsidR="0064313B" w:rsidRPr="00B50775">
        <w:rPr>
          <w:rFonts w:ascii="Arial" w:hAnsi="Arial"/>
          <w:color w:val="00B050"/>
          <w:sz w:val="24"/>
          <w:szCs w:val="24"/>
          <w:highlight w:val="yellow"/>
          <w:lang w:bidi="th-TH"/>
        </w:rPr>
        <w:t>Security Service</w:t>
      </w:r>
      <w:r w:rsidRPr="00B50775">
        <w:rPr>
          <w:rFonts w:ascii="Arial" w:hAnsi="Arial"/>
          <w:color w:val="00B050"/>
          <w:sz w:val="24"/>
          <w:szCs w:val="24"/>
          <w:highlight w:val="yellow"/>
          <w:lang w:bidi="th-TH"/>
        </w:rPr>
        <w:t>)</w:t>
      </w:r>
      <w:r w:rsidR="00F15FF7">
        <w:rPr>
          <w:rFonts w:ascii="Arial" w:hAnsi="Arial"/>
          <w:color w:val="00B050"/>
          <w:sz w:val="24"/>
          <w:szCs w:val="24"/>
          <w:lang w:bidi="th-TH"/>
        </w:rPr>
        <w:t xml:space="preserve"> </w:t>
      </w:r>
      <w:r w:rsidR="0064313B" w:rsidRPr="00B50775">
        <w:rPr>
          <w:rFonts w:ascii="Arial" w:hAnsi="Arial"/>
          <w:color w:val="00B050"/>
          <w:sz w:val="24"/>
          <w:szCs w:val="24"/>
          <w:lang w:bidi="th-TH"/>
        </w:rPr>
        <w:t xml:space="preserve">are contracted by </w:t>
      </w:r>
      <w:r w:rsidR="0064313B" w:rsidRPr="00B50775">
        <w:rPr>
          <w:rFonts w:ascii="Arial" w:hAnsi="Arial"/>
          <w:color w:val="00B050"/>
          <w:sz w:val="24"/>
          <w:szCs w:val="24"/>
          <w:highlight w:val="yellow"/>
          <w:lang w:bidi="th-TH"/>
        </w:rPr>
        <w:t>(Name)</w:t>
      </w:r>
      <w:r w:rsidR="0064313B" w:rsidRPr="00B50775">
        <w:rPr>
          <w:rFonts w:ascii="Arial" w:hAnsi="Arial"/>
          <w:color w:val="00B050"/>
          <w:sz w:val="24"/>
          <w:szCs w:val="24"/>
          <w:lang w:bidi="th-TH"/>
        </w:rPr>
        <w:t xml:space="preserve"> Airport. They are responsible for guard</w:t>
      </w:r>
      <w:r w:rsidR="0013150F">
        <w:rPr>
          <w:rFonts w:ascii="Arial" w:hAnsi="Arial"/>
          <w:color w:val="00B050"/>
          <w:sz w:val="24"/>
          <w:szCs w:val="24"/>
          <w:lang w:bidi="th-TH"/>
        </w:rPr>
        <w:t>ing</w:t>
      </w:r>
      <w:r w:rsidR="0064313B" w:rsidRPr="00B50775">
        <w:rPr>
          <w:rFonts w:ascii="Arial" w:hAnsi="Arial"/>
          <w:color w:val="00B050"/>
          <w:sz w:val="24"/>
          <w:szCs w:val="24"/>
          <w:lang w:bidi="th-TH"/>
        </w:rPr>
        <w:t xml:space="preserve"> the airside access gate and patrol the airside perimeter. They are also responsible to satisfy security regulations</w:t>
      </w:r>
      <w:r w:rsidRPr="00B50775">
        <w:rPr>
          <w:rFonts w:ascii="Arial" w:hAnsi="Arial"/>
          <w:color w:val="00B050"/>
          <w:sz w:val="24"/>
          <w:szCs w:val="24"/>
          <w:lang w:bidi="th-TH"/>
        </w:rPr>
        <w:t xml:space="preserve"> required by the Aerodrome.</w:t>
      </w:r>
    </w:p>
    <w:p w:rsidR="00D6165A" w:rsidRPr="001443CA" w:rsidRDefault="00473587" w:rsidP="001443CA">
      <w:pPr>
        <w:pStyle w:val="ListParagraph"/>
        <w:numPr>
          <w:ilvl w:val="3"/>
          <w:numId w:val="2"/>
        </w:numPr>
        <w:tabs>
          <w:tab w:val="clear" w:pos="1296"/>
          <w:tab w:val="num" w:pos="1800"/>
        </w:tabs>
        <w:spacing w:after="120"/>
        <w:ind w:left="1800" w:hanging="504"/>
        <w:contextualSpacing w:val="0"/>
        <w:jc w:val="both"/>
        <w:rPr>
          <w:rFonts w:ascii="Arial" w:hAnsi="Arial"/>
          <w:sz w:val="24"/>
          <w:szCs w:val="24"/>
          <w:lang w:bidi="th-TH"/>
        </w:rPr>
      </w:pPr>
      <w:r w:rsidRPr="00B50775">
        <w:rPr>
          <w:rFonts w:ascii="Arial" w:hAnsi="Arial"/>
          <w:color w:val="00B050"/>
          <w:sz w:val="24"/>
          <w:szCs w:val="24"/>
          <w:highlight w:val="yellow"/>
          <w:lang w:bidi="th-TH"/>
        </w:rPr>
        <w:t xml:space="preserve">(Aircraft Operators and </w:t>
      </w:r>
      <w:r w:rsidR="0028547B" w:rsidRPr="00B50775">
        <w:rPr>
          <w:rFonts w:ascii="Arial" w:hAnsi="Arial"/>
          <w:color w:val="00B050"/>
          <w:sz w:val="24"/>
          <w:szCs w:val="24"/>
          <w:highlight w:val="yellow"/>
          <w:lang w:bidi="th-TH"/>
        </w:rPr>
        <w:t>Airport Tenants</w:t>
      </w:r>
      <w:r w:rsidRPr="00B50775">
        <w:rPr>
          <w:rFonts w:ascii="Arial" w:hAnsi="Arial"/>
          <w:color w:val="00B050"/>
          <w:sz w:val="24"/>
          <w:szCs w:val="24"/>
          <w:highlight w:val="yellow"/>
          <w:lang w:bidi="th-TH"/>
        </w:rPr>
        <w:t>)</w:t>
      </w:r>
      <w:r w:rsidRPr="00B50775">
        <w:rPr>
          <w:rFonts w:ascii="Arial" w:hAnsi="Arial"/>
          <w:color w:val="00B050"/>
          <w:sz w:val="24"/>
          <w:szCs w:val="24"/>
          <w:lang w:bidi="th-TH"/>
        </w:rPr>
        <w:t xml:space="preserve"> are responsible for controlling access to restricted areas via any part of their building or leased areas. They are required to establish and enforce procedures to prevent unauthorized airside access via these areas</w:t>
      </w:r>
    </w:p>
    <w:p w:rsidR="00732391" w:rsidRDefault="006F5048" w:rsidP="003D3F15">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Security Restricted Area</w:t>
      </w:r>
      <w:r w:rsidR="00DD204B">
        <w:rPr>
          <w:rFonts w:ascii="Arial" w:hAnsi="Arial"/>
          <w:sz w:val="24"/>
          <w:szCs w:val="24"/>
          <w:lang w:bidi="th-TH"/>
        </w:rPr>
        <w:t xml:space="preserve"> and Access Points</w:t>
      </w:r>
    </w:p>
    <w:p w:rsidR="00800FEC" w:rsidRPr="00D6165A" w:rsidRDefault="00800FEC" w:rsidP="001443CA">
      <w:pPr>
        <w:spacing w:after="240"/>
        <w:ind w:left="576"/>
        <w:jc w:val="both"/>
        <w:rPr>
          <w:rFonts w:ascii="Arial" w:hAnsi="Arial"/>
          <w:sz w:val="24"/>
          <w:szCs w:val="24"/>
          <w:lang w:bidi="th-TH"/>
        </w:rPr>
      </w:pPr>
      <w:r w:rsidRPr="00D6165A">
        <w:rPr>
          <w:rFonts w:ascii="Arial" w:hAnsi="Arial"/>
          <w:color w:val="0070C0"/>
          <w:sz w:val="24"/>
          <w:szCs w:val="24"/>
          <w:lang w:bidi="th-TH"/>
        </w:rPr>
        <w:t>Describe the aerodrome security restricted area and access points.</w:t>
      </w:r>
      <w:r w:rsidR="003D3F15">
        <w:rPr>
          <w:rFonts w:ascii="Arial" w:hAnsi="Arial"/>
          <w:color w:val="0070C0"/>
          <w:sz w:val="24"/>
          <w:szCs w:val="24"/>
          <w:lang w:bidi="th-TH"/>
        </w:rPr>
        <w:t xml:space="preserve"> </w:t>
      </w:r>
      <w:r w:rsidRPr="00D6165A">
        <w:rPr>
          <w:rFonts w:ascii="Arial" w:hAnsi="Arial"/>
          <w:color w:val="0070C0"/>
          <w:sz w:val="24"/>
          <w:szCs w:val="24"/>
          <w:lang w:bidi="th-TH"/>
        </w:rPr>
        <w:t xml:space="preserve">The security restricted area and access points shall be depicted in pictures. The access gates for </w:t>
      </w:r>
      <w:r w:rsidR="00FA1D65" w:rsidRPr="00D6165A">
        <w:rPr>
          <w:rFonts w:ascii="Arial" w:hAnsi="Arial"/>
          <w:color w:val="0070C0"/>
          <w:sz w:val="24"/>
          <w:szCs w:val="24"/>
          <w:lang w:bidi="th-TH"/>
        </w:rPr>
        <w:t>pedestrians and vehicles</w:t>
      </w:r>
      <w:r w:rsidR="0013150F">
        <w:rPr>
          <w:rFonts w:ascii="Arial" w:hAnsi="Arial"/>
          <w:color w:val="0070C0"/>
          <w:sz w:val="24"/>
          <w:szCs w:val="24"/>
          <w:lang w:bidi="th-TH"/>
        </w:rPr>
        <w:t>, as well as any emergency access gates,</w:t>
      </w:r>
      <w:r w:rsidR="00FA1D65" w:rsidRPr="00D6165A">
        <w:rPr>
          <w:rFonts w:ascii="Arial" w:hAnsi="Arial"/>
          <w:color w:val="0070C0"/>
          <w:sz w:val="24"/>
          <w:szCs w:val="24"/>
          <w:lang w:bidi="th-TH"/>
        </w:rPr>
        <w:t xml:space="preserve"> shall be identified.</w:t>
      </w:r>
    </w:p>
    <w:p w:rsidR="00FA1D65" w:rsidRPr="00FA1D65" w:rsidRDefault="00FA1D65" w:rsidP="003D3F15">
      <w:pPr>
        <w:pStyle w:val="ListParagraph"/>
        <w:ind w:left="1296"/>
        <w:jc w:val="both"/>
        <w:rPr>
          <w:rFonts w:ascii="Arial" w:hAnsi="Arial"/>
          <w:color w:val="00B050"/>
          <w:sz w:val="24"/>
          <w:szCs w:val="24"/>
          <w:lang w:bidi="th-TH"/>
        </w:rPr>
      </w:pPr>
      <w:r w:rsidRPr="00FA1D65">
        <w:rPr>
          <w:rFonts w:ascii="Arial" w:hAnsi="Arial"/>
          <w:color w:val="00B050"/>
          <w:sz w:val="24"/>
          <w:szCs w:val="24"/>
          <w:lang w:bidi="th-TH"/>
        </w:rPr>
        <w:t>Example:</w:t>
      </w:r>
    </w:p>
    <w:p w:rsidR="00FA1D65" w:rsidRPr="00FA1D65" w:rsidRDefault="00FA1D65" w:rsidP="003D3F15">
      <w:pPr>
        <w:pStyle w:val="ListParagraph"/>
        <w:ind w:left="1296"/>
        <w:jc w:val="both"/>
        <w:rPr>
          <w:rFonts w:ascii="Arial" w:hAnsi="Arial"/>
          <w:color w:val="00B050"/>
          <w:sz w:val="24"/>
          <w:szCs w:val="24"/>
          <w:lang w:bidi="th-TH"/>
        </w:rPr>
      </w:pPr>
      <w:r w:rsidRPr="00FA1D65">
        <w:rPr>
          <w:rFonts w:ascii="Arial" w:hAnsi="Arial"/>
          <w:color w:val="00B050"/>
          <w:sz w:val="24"/>
          <w:szCs w:val="24"/>
          <w:lang w:bidi="th-TH"/>
        </w:rPr>
        <w:t>(Describe the aerodrome security restricted area and access points)</w:t>
      </w:r>
    </w:p>
    <w:p w:rsidR="00FA1D65" w:rsidRDefault="00A608F9" w:rsidP="003D3F15">
      <w:pPr>
        <w:pStyle w:val="ListParagraph"/>
        <w:ind w:left="1296"/>
        <w:jc w:val="both"/>
        <w:rPr>
          <w:rFonts w:ascii="Arial" w:hAnsi="Arial"/>
          <w:sz w:val="24"/>
          <w:szCs w:val="24"/>
          <w:lang w:bidi="th-TH"/>
        </w:rPr>
      </w:pPr>
      <w:r>
        <w:rPr>
          <w:rFonts w:ascii="TH SarabunPSK" w:hAnsi="TH SarabunPSK" w:cs="TH SarabunPSK"/>
          <w:noProof/>
          <w:sz w:val="32"/>
          <w:szCs w:val="32"/>
          <w:lang w:val="en-GB" w:eastAsia="en-GB"/>
        </w:rPr>
        <mc:AlternateContent>
          <mc:Choice Requires="wps">
            <w:drawing>
              <wp:inline distT="0" distB="0" distL="0" distR="0" wp14:anchorId="05206641">
                <wp:extent cx="4991100" cy="1428750"/>
                <wp:effectExtent l="9525" t="9525" r="9525" b="9525"/>
                <wp:docPr id="19" name="Text Box 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991100" cy="1428750"/>
                        </a:xfrm>
                        <a:prstGeom prst="rect">
                          <a:avLst/>
                        </a:prstGeom>
                        <a:solidFill>
                          <a:schemeClr val="lt1">
                            <a:lumMod val="100000"/>
                            <a:lumOff val="0"/>
                          </a:schemeClr>
                        </a:solidFill>
                        <a:ln w="6350">
                          <a:solidFill>
                            <a:srgbClr val="000000"/>
                          </a:solidFill>
                          <a:miter lim="800000"/>
                          <a:headEnd/>
                          <a:tailEnd/>
                        </a:ln>
                      </wps:spPr>
                      <wps:txbx>
                        <w:txbxContent>
                          <w:p w:rsidR="0003732C" w:rsidRDefault="0003732C" w:rsidP="00FA1D65">
                            <w:pPr>
                              <w:jc w:val="center"/>
                              <w:rPr>
                                <w:rFonts w:ascii="TH SarabunPSK" w:hAnsi="TH SarabunPSK" w:cs="TH SarabunPSK"/>
                                <w:sz w:val="36"/>
                                <w:szCs w:val="36"/>
                                <w:lang w:bidi="th-TH"/>
                              </w:rPr>
                            </w:pPr>
                          </w:p>
                          <w:p w:rsidR="0003732C" w:rsidRPr="006D6C1F" w:rsidRDefault="0003732C" w:rsidP="00FA1D65">
                            <w:pPr>
                              <w:jc w:val="center"/>
                              <w:rPr>
                                <w:rFonts w:ascii="TH SarabunPSK" w:hAnsi="TH SarabunPSK" w:cs="TH SarabunPSK"/>
                                <w:color w:val="00B050"/>
                                <w:sz w:val="36"/>
                                <w:szCs w:val="36"/>
                                <w:lang w:bidi="th-TH"/>
                              </w:rPr>
                            </w:pPr>
                          </w:p>
                        </w:txbxContent>
                      </wps:txbx>
                      <wps:bodyPr rot="0" vert="horz" wrap="square" lIns="91440" tIns="45720" rIns="91440" bIns="45720" anchor="t" anchorCtr="0" upright="1">
                        <a:noAutofit/>
                      </wps:bodyPr>
                    </wps:wsp>
                  </a:graphicData>
                </a:graphic>
              </wp:inline>
            </w:drawing>
          </mc:Choice>
          <mc:Fallback>
            <w:pict>
              <v:shape w14:anchorId="05206641" id="Text Box 38" o:spid="_x0000_s1028" type="#_x0000_t202" style="width:393pt;height:11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etUHRwIAAJEEAAAOAAAAZHJzL2Uyb0RvYy54bWysVG1v2yAQ/j5p/wHxfXGcpm1ixam6dJ0m&#10;dS9Sux9AMI7RgGNAYne/vgckmbd+m+YPCO7guefuufPqZtCKHITzEkxNy8mUEmE4NNLsavr96f7d&#10;ghIfmGmYAiNq+iw8vVm/fbPqbSVm0IFqhCMIYnzV25p2IdiqKDzvhGZ+AlYYdLbgNAt4dLuicaxH&#10;dK2K2XR6VfTgGuuAC+/RepeddJ3w21bw8LVtvQhE1RS5hbS6tG7jWqxXrNo5ZjvJjzTYP7DQTBoM&#10;eoa6Y4GRvZOvoLTkDjy0YcJBF9C2kouUA2ZTTv/K5rFjVqRcsDjensvk/x8s/3L45ohsULslJYZp&#10;1OhJDIG8h4FcLGJ9eusrvPZo8WIY0I53U67ePgD/4YmBTcfMTtw6B30nWIP8yviyGD3NOD6CbPvP&#10;0GActg+QgIbW6Vg8LAdBdNTp+axN5MLROF8uy3KKLo6+cj5bXF8m9QpWnZ5b58NHAZrETU0dip/g&#10;2eHBh0iHVacrMZoHJZt7qVQ6xIYTG+XIgWGrqJBTVHuNXLMNo+OXOwbt2FfZfqKRejZCpEh/oCtD&#10;+ppeXSDl15HdbnuOm0KcAccEtQw4KErqmi5GRGK5P5gmtXFgUuU9ZqrMsf6x5Ln4YdgOSerZSdYt&#10;NM8oiIM8FzjHuOnA/aKkx5moqf+5Z05Qoj4ZFHVZzudxiNJhfnk9w4Mbe7ZjDzMcoWoaKMnbTciD&#10;t7dO7jqMlGts4BYboZVJotgxmdWRPvZ9qudxRuNgjc/p1u8/yfoFAAD//wMAUEsDBBQABgAIAAAA&#10;IQDZPVDR2QAAAAUBAAAPAAAAZHJzL2Rvd25yZXYueG1sTI/BTsMwEETvSPyDtUjcqEMkSkjjVIAK&#10;F04UxHkbu7bVeB3Fbhr+noULvYw0mtXM22Y9h15MZkw+koLbRQHCUBe1J6vg8+PlpgKRMpLGPpJR&#10;8G0SrNvLiwZrHU/0bqZttoJLKNWowOU81FKmzpmAaREHQ5zt4xgwsx2t1COeuDz0siyKpQzoiRcc&#10;DubZme6wPQYFmyf7YLsKR7eptPfT/LV/s69KXV/NjysQ2cz5/xh+8RkdWmbaxSPpJHoF/Ej+U87u&#10;qyXbnYKyvCtAto08p29/AAAA//8DAFBLAQItABQABgAIAAAAIQC2gziS/gAAAOEBAAATAAAAAAAA&#10;AAAAAAAAAAAAAABbQ29udGVudF9UeXBlc10ueG1sUEsBAi0AFAAGAAgAAAAhADj9If/WAAAAlAEA&#10;AAsAAAAAAAAAAAAAAAAALwEAAF9yZWxzLy5yZWxzUEsBAi0AFAAGAAgAAAAhAAZ61QdHAgAAkQQA&#10;AA4AAAAAAAAAAAAAAAAALgIAAGRycy9lMm9Eb2MueG1sUEsBAi0AFAAGAAgAAAAhANk9UNHZAAAA&#10;BQEAAA8AAAAAAAAAAAAAAAAAoQQAAGRycy9kb3ducmV2LnhtbFBLBQYAAAAABAAEAPMAAACnBQAA&#10;AAA=&#10;" fillcolor="white [3201]" strokeweight=".5pt">
                <v:textbox>
                  <w:txbxContent>
                    <w:p w:rsidR="0003732C" w:rsidRDefault="0003732C" w:rsidP="00FA1D65">
                      <w:pPr>
                        <w:jc w:val="center"/>
                        <w:rPr>
                          <w:rFonts w:ascii="TH SarabunPSK" w:hAnsi="TH SarabunPSK" w:cs="TH SarabunPSK"/>
                          <w:sz w:val="36"/>
                          <w:szCs w:val="36"/>
                          <w:lang w:bidi="th-TH"/>
                        </w:rPr>
                      </w:pPr>
                    </w:p>
                    <w:p w:rsidR="0003732C" w:rsidRPr="006D6C1F" w:rsidRDefault="0003732C" w:rsidP="00FA1D65">
                      <w:pPr>
                        <w:jc w:val="center"/>
                        <w:rPr>
                          <w:rFonts w:ascii="TH SarabunPSK" w:hAnsi="TH SarabunPSK" w:cs="TH SarabunPSK"/>
                          <w:color w:val="00B050"/>
                          <w:sz w:val="36"/>
                          <w:szCs w:val="36"/>
                          <w:lang w:bidi="th-TH"/>
                        </w:rPr>
                      </w:pPr>
                    </w:p>
                  </w:txbxContent>
                </v:textbox>
                <w10:anchorlock/>
              </v:shape>
            </w:pict>
          </mc:Fallback>
        </mc:AlternateContent>
      </w:r>
    </w:p>
    <w:p w:rsidR="00E85604" w:rsidRPr="001443CA" w:rsidRDefault="00E85604" w:rsidP="003D3F15">
      <w:pPr>
        <w:pStyle w:val="ListParagraph"/>
        <w:ind w:left="1296"/>
        <w:jc w:val="both"/>
        <w:rPr>
          <w:rFonts w:ascii="Arial" w:hAnsi="Arial"/>
          <w:sz w:val="16"/>
          <w:szCs w:val="16"/>
          <w:lang w:bidi="th-TH"/>
        </w:rPr>
      </w:pPr>
    </w:p>
    <w:p w:rsidR="006F5048" w:rsidRDefault="00DD204B" w:rsidP="003D3F15">
      <w:pPr>
        <w:pStyle w:val="ListParagraph"/>
        <w:numPr>
          <w:ilvl w:val="2"/>
          <w:numId w:val="2"/>
        </w:numPr>
        <w:jc w:val="both"/>
        <w:rPr>
          <w:rFonts w:ascii="Arial" w:hAnsi="Arial"/>
          <w:sz w:val="24"/>
          <w:szCs w:val="24"/>
          <w:lang w:bidi="th-TH"/>
        </w:rPr>
      </w:pPr>
      <w:r>
        <w:rPr>
          <w:rFonts w:ascii="Arial" w:hAnsi="Arial"/>
          <w:sz w:val="24"/>
          <w:szCs w:val="24"/>
          <w:lang w:bidi="th-TH"/>
        </w:rPr>
        <w:t>Preventing Unauthorized Entry of Persons, Vehicles, Equipment, Animals, and Other Things into the Movement Area</w:t>
      </w:r>
    </w:p>
    <w:p w:rsidR="00E85604" w:rsidRPr="00D6165A" w:rsidRDefault="00E85604" w:rsidP="003D3F15">
      <w:pPr>
        <w:ind w:left="576"/>
        <w:jc w:val="both"/>
        <w:rPr>
          <w:rFonts w:ascii="Arial" w:hAnsi="Arial"/>
          <w:color w:val="0070C0"/>
          <w:sz w:val="24"/>
          <w:szCs w:val="24"/>
          <w:lang w:bidi="th-TH"/>
        </w:rPr>
      </w:pPr>
      <w:r w:rsidRPr="00D6165A">
        <w:rPr>
          <w:rFonts w:ascii="Arial" w:hAnsi="Arial"/>
          <w:color w:val="0070C0"/>
          <w:sz w:val="24"/>
          <w:szCs w:val="24"/>
          <w:lang w:bidi="th-TH"/>
        </w:rPr>
        <w:t>Describe methods used by the aerodrome to prevent unauthorized entry of persons, vehicles, equipment, animals, and other things into the movement area in normal and emergency situations. The method</w:t>
      </w:r>
      <w:r w:rsidR="00FE458C" w:rsidRPr="00D6165A">
        <w:rPr>
          <w:rFonts w:ascii="Arial" w:hAnsi="Arial"/>
          <w:color w:val="0070C0"/>
          <w:sz w:val="24"/>
          <w:szCs w:val="24"/>
          <w:lang w:bidi="th-TH"/>
        </w:rPr>
        <w:t>s used can be physical deterrents or measurement. Physical deterrents may include fence and padlock. Measurement may include security pass. Information in this section can be referred to the Airport Security Program.</w:t>
      </w:r>
    </w:p>
    <w:p w:rsidR="00FE458C" w:rsidRPr="00D6165A" w:rsidRDefault="00FE458C" w:rsidP="001443CA">
      <w:pPr>
        <w:spacing w:after="80"/>
        <w:ind w:firstLine="576"/>
        <w:jc w:val="both"/>
        <w:rPr>
          <w:rFonts w:ascii="Arial" w:hAnsi="Arial"/>
          <w:color w:val="00B050"/>
          <w:sz w:val="24"/>
          <w:szCs w:val="24"/>
          <w:lang w:bidi="th-TH"/>
        </w:rPr>
      </w:pPr>
      <w:r w:rsidRPr="00D6165A">
        <w:rPr>
          <w:rFonts w:ascii="Arial" w:hAnsi="Arial"/>
          <w:color w:val="00B050"/>
          <w:sz w:val="24"/>
          <w:szCs w:val="24"/>
          <w:lang w:bidi="th-TH"/>
        </w:rPr>
        <w:t>Example:</w:t>
      </w:r>
    </w:p>
    <w:p w:rsidR="003A2F51" w:rsidRDefault="00741210" w:rsidP="001443CA">
      <w:pPr>
        <w:pStyle w:val="ListParagraph"/>
        <w:numPr>
          <w:ilvl w:val="3"/>
          <w:numId w:val="2"/>
        </w:numPr>
        <w:tabs>
          <w:tab w:val="clear" w:pos="1296"/>
          <w:tab w:val="num" w:pos="1800"/>
        </w:tabs>
        <w:spacing w:after="80"/>
        <w:ind w:left="1800" w:hanging="504"/>
        <w:contextualSpacing w:val="0"/>
        <w:jc w:val="both"/>
        <w:rPr>
          <w:rFonts w:ascii="Arial" w:hAnsi="Arial"/>
          <w:color w:val="00B050"/>
          <w:sz w:val="24"/>
          <w:szCs w:val="24"/>
          <w:lang w:bidi="th-TH"/>
        </w:rPr>
      </w:pPr>
      <w:r>
        <w:rPr>
          <w:rFonts w:ascii="Arial" w:hAnsi="Arial"/>
          <w:color w:val="00B050"/>
          <w:sz w:val="24"/>
          <w:szCs w:val="24"/>
          <w:lang w:bidi="th-TH"/>
        </w:rPr>
        <w:t xml:space="preserve">The aerodrome is fenced with </w:t>
      </w:r>
      <w:r w:rsidR="00330A5D">
        <w:rPr>
          <w:rFonts w:ascii="Arial" w:hAnsi="Arial"/>
          <w:color w:val="00B050"/>
          <w:sz w:val="24"/>
          <w:szCs w:val="24"/>
          <w:lang w:bidi="th-TH"/>
        </w:rPr>
        <w:t>(</w:t>
      </w:r>
      <w:r>
        <w:rPr>
          <w:rFonts w:ascii="Arial" w:hAnsi="Arial"/>
          <w:color w:val="00B050"/>
          <w:sz w:val="24"/>
          <w:szCs w:val="24"/>
          <w:lang w:bidi="th-TH"/>
        </w:rPr>
        <w:t>chain link security fencing</w:t>
      </w:r>
      <w:r w:rsidR="00330A5D">
        <w:rPr>
          <w:rFonts w:ascii="Arial" w:hAnsi="Arial"/>
          <w:color w:val="00B050"/>
          <w:sz w:val="24"/>
          <w:szCs w:val="24"/>
          <w:lang w:bidi="th-TH"/>
        </w:rPr>
        <w:t>/ security wall).</w:t>
      </w:r>
      <w:r w:rsidR="00D95B93">
        <w:rPr>
          <w:rFonts w:ascii="Arial" w:hAnsi="Arial"/>
          <w:color w:val="00B050"/>
          <w:sz w:val="24"/>
          <w:szCs w:val="24"/>
          <w:lang w:bidi="th-TH"/>
        </w:rPr>
        <w:t xml:space="preserve"> The airport security will inspect for unauthorized entry into the movement area.</w:t>
      </w:r>
    </w:p>
    <w:p w:rsidR="003A2F51" w:rsidRDefault="00D95B93" w:rsidP="001443CA">
      <w:pPr>
        <w:pStyle w:val="ListParagraph"/>
        <w:numPr>
          <w:ilvl w:val="3"/>
          <w:numId w:val="2"/>
        </w:numPr>
        <w:tabs>
          <w:tab w:val="clear" w:pos="1296"/>
          <w:tab w:val="num" w:pos="1800"/>
        </w:tabs>
        <w:spacing w:after="80"/>
        <w:ind w:left="1800" w:hanging="504"/>
        <w:contextualSpacing w:val="0"/>
        <w:jc w:val="both"/>
        <w:rPr>
          <w:rFonts w:ascii="Arial" w:hAnsi="Arial"/>
          <w:color w:val="00B050"/>
          <w:sz w:val="24"/>
          <w:szCs w:val="24"/>
          <w:lang w:bidi="th-TH"/>
        </w:rPr>
      </w:pPr>
      <w:r>
        <w:rPr>
          <w:rFonts w:ascii="Arial" w:hAnsi="Arial"/>
          <w:color w:val="00B050"/>
          <w:sz w:val="24"/>
          <w:szCs w:val="24"/>
          <w:lang w:bidi="th-TH"/>
        </w:rPr>
        <w:t xml:space="preserve">All gates are to be manned, kept closed and locked at all times except for authorized entry. In case the security guard is not present, the gate shall be locked. The key to the gate will be kept </w:t>
      </w:r>
      <w:r w:rsidR="00330A5D">
        <w:rPr>
          <w:rFonts w:ascii="Arial" w:hAnsi="Arial"/>
          <w:color w:val="00B050"/>
          <w:sz w:val="24"/>
          <w:szCs w:val="24"/>
          <w:lang w:bidi="th-TH"/>
        </w:rPr>
        <w:t>with</w:t>
      </w:r>
      <w:r w:rsidR="003D3F15">
        <w:rPr>
          <w:rFonts w:ascii="Arial" w:hAnsi="Arial"/>
          <w:color w:val="00B050"/>
          <w:sz w:val="24"/>
          <w:szCs w:val="24"/>
          <w:lang w:bidi="th-TH"/>
        </w:rPr>
        <w:t xml:space="preserve"> </w:t>
      </w:r>
      <w:r w:rsidRPr="00D95B93">
        <w:rPr>
          <w:rFonts w:ascii="Arial" w:hAnsi="Arial"/>
          <w:color w:val="00B050"/>
          <w:sz w:val="24"/>
          <w:szCs w:val="24"/>
          <w:highlight w:val="yellow"/>
          <w:lang w:bidi="th-TH"/>
        </w:rPr>
        <w:t>(Responsible person).</w:t>
      </w:r>
    </w:p>
    <w:p w:rsidR="003A2F51" w:rsidRDefault="00922E55" w:rsidP="001443CA">
      <w:pPr>
        <w:pStyle w:val="ListParagraph"/>
        <w:numPr>
          <w:ilvl w:val="3"/>
          <w:numId w:val="2"/>
        </w:numPr>
        <w:tabs>
          <w:tab w:val="clear" w:pos="1296"/>
          <w:tab w:val="num" w:pos="1800"/>
        </w:tabs>
        <w:spacing w:after="80"/>
        <w:ind w:left="1800" w:hanging="504"/>
        <w:contextualSpacing w:val="0"/>
        <w:jc w:val="both"/>
        <w:rPr>
          <w:rFonts w:ascii="Arial" w:hAnsi="Arial"/>
          <w:color w:val="00B050"/>
          <w:sz w:val="24"/>
          <w:szCs w:val="24"/>
          <w:lang w:bidi="th-TH"/>
        </w:rPr>
      </w:pPr>
      <w:r>
        <w:rPr>
          <w:rFonts w:ascii="Arial" w:hAnsi="Arial"/>
          <w:color w:val="00B050"/>
          <w:sz w:val="24"/>
          <w:szCs w:val="24"/>
          <w:lang w:bidi="th-TH"/>
        </w:rPr>
        <w:t xml:space="preserve">Floodlighting </w:t>
      </w:r>
      <w:r w:rsidR="0013150F">
        <w:rPr>
          <w:rFonts w:ascii="Arial" w:hAnsi="Arial"/>
          <w:color w:val="00B050"/>
          <w:sz w:val="24"/>
          <w:szCs w:val="24"/>
          <w:lang w:bidi="th-TH"/>
        </w:rPr>
        <w:t xml:space="preserve">and security cameras are </w:t>
      </w:r>
      <w:r>
        <w:rPr>
          <w:rFonts w:ascii="Arial" w:hAnsi="Arial"/>
          <w:color w:val="00B050"/>
          <w:sz w:val="24"/>
          <w:szCs w:val="24"/>
          <w:lang w:bidi="th-TH"/>
        </w:rPr>
        <w:t xml:space="preserve">installed on the fence to </w:t>
      </w:r>
      <w:r w:rsidR="0013150F">
        <w:rPr>
          <w:rFonts w:ascii="Arial" w:hAnsi="Arial"/>
          <w:color w:val="00B050"/>
          <w:sz w:val="24"/>
          <w:szCs w:val="24"/>
          <w:lang w:bidi="th-TH"/>
        </w:rPr>
        <w:t xml:space="preserve">allow detection of </w:t>
      </w:r>
      <w:r>
        <w:rPr>
          <w:rFonts w:ascii="Arial" w:hAnsi="Arial"/>
          <w:color w:val="00B050"/>
          <w:sz w:val="24"/>
          <w:szCs w:val="24"/>
          <w:lang w:bidi="th-TH"/>
        </w:rPr>
        <w:t>unauthorized access during night time or low visibility condition.</w:t>
      </w:r>
    </w:p>
    <w:p w:rsidR="003A2F51" w:rsidRDefault="00B40F54" w:rsidP="001443CA">
      <w:pPr>
        <w:pStyle w:val="ListParagraph"/>
        <w:numPr>
          <w:ilvl w:val="3"/>
          <w:numId w:val="2"/>
        </w:numPr>
        <w:tabs>
          <w:tab w:val="clear" w:pos="1296"/>
        </w:tabs>
        <w:spacing w:after="80"/>
        <w:ind w:left="1800" w:hanging="504"/>
        <w:contextualSpacing w:val="0"/>
        <w:jc w:val="both"/>
        <w:rPr>
          <w:rFonts w:ascii="Arial" w:hAnsi="Arial"/>
          <w:color w:val="00B050"/>
          <w:sz w:val="24"/>
          <w:szCs w:val="24"/>
          <w:lang w:bidi="th-TH"/>
        </w:rPr>
      </w:pPr>
      <w:r>
        <w:rPr>
          <w:rFonts w:ascii="Arial" w:hAnsi="Arial"/>
          <w:color w:val="00B050"/>
          <w:sz w:val="24"/>
          <w:szCs w:val="24"/>
          <w:lang w:bidi="th-TH"/>
        </w:rPr>
        <w:t>A joint force of airport personnel and local police will</w:t>
      </w:r>
      <w:r w:rsidR="00F15FF7">
        <w:rPr>
          <w:rFonts w:ascii="Arial" w:hAnsi="Arial"/>
          <w:color w:val="00B050"/>
          <w:sz w:val="24"/>
          <w:szCs w:val="24"/>
          <w:lang w:bidi="th-TH"/>
        </w:rPr>
        <w:t xml:space="preserve"> </w:t>
      </w:r>
      <w:r>
        <w:rPr>
          <w:rFonts w:ascii="Arial" w:hAnsi="Arial"/>
          <w:color w:val="00B050"/>
          <w:sz w:val="24"/>
          <w:szCs w:val="24"/>
          <w:lang w:bidi="th-TH"/>
        </w:rPr>
        <w:t>patrol</w:t>
      </w:r>
      <w:r w:rsidR="00330A5D">
        <w:rPr>
          <w:rFonts w:ascii="Arial" w:hAnsi="Arial"/>
          <w:color w:val="00B050"/>
          <w:sz w:val="24"/>
          <w:szCs w:val="24"/>
          <w:lang w:bidi="th-TH"/>
        </w:rPr>
        <w:t xml:space="preserve"> aerodrome surroundings</w:t>
      </w:r>
      <w:r>
        <w:rPr>
          <w:rFonts w:ascii="Arial" w:hAnsi="Arial"/>
          <w:color w:val="00B050"/>
          <w:sz w:val="24"/>
          <w:szCs w:val="24"/>
          <w:lang w:bidi="th-TH"/>
        </w:rPr>
        <w:t>.</w:t>
      </w:r>
    </w:p>
    <w:p w:rsidR="00DB5CD6" w:rsidRPr="00DB5CD6" w:rsidRDefault="00DB5CD6" w:rsidP="003D3F15">
      <w:pPr>
        <w:ind w:left="1296"/>
        <w:jc w:val="both"/>
        <w:rPr>
          <w:rFonts w:ascii="Arial" w:hAnsi="Arial"/>
          <w:color w:val="00B050"/>
          <w:sz w:val="24"/>
          <w:szCs w:val="24"/>
          <w:lang w:bidi="th-TH"/>
        </w:rPr>
      </w:pPr>
      <w:r>
        <w:rPr>
          <w:rFonts w:ascii="Arial" w:hAnsi="Arial"/>
          <w:color w:val="00B050"/>
          <w:sz w:val="24"/>
          <w:szCs w:val="24"/>
          <w:lang w:bidi="th-TH"/>
        </w:rPr>
        <w:t>Note: Airport Security Program</w:t>
      </w:r>
      <w:r w:rsidR="00A51CBE">
        <w:rPr>
          <w:rFonts w:ascii="Arial" w:hAnsi="Arial"/>
          <w:color w:val="00B050"/>
          <w:sz w:val="24"/>
          <w:szCs w:val="24"/>
          <w:lang w:bidi="th-TH"/>
        </w:rPr>
        <w:t>me</w:t>
      </w:r>
      <w:r w:rsidR="003D3F15">
        <w:rPr>
          <w:rFonts w:ascii="Arial" w:hAnsi="Arial"/>
          <w:color w:val="00B050"/>
          <w:sz w:val="24"/>
          <w:szCs w:val="24"/>
          <w:lang w:bidi="th-TH"/>
        </w:rPr>
        <w:t xml:space="preserve"> </w:t>
      </w:r>
      <w:r w:rsidR="00330A5D">
        <w:rPr>
          <w:rFonts w:ascii="Arial" w:hAnsi="Arial"/>
          <w:color w:val="00B050"/>
          <w:sz w:val="24"/>
          <w:szCs w:val="24"/>
          <w:lang w:bidi="th-TH"/>
        </w:rPr>
        <w:t>(</w:t>
      </w:r>
      <w:r w:rsidR="003A2F51" w:rsidRPr="003A2F51">
        <w:rPr>
          <w:rFonts w:ascii="Arial" w:hAnsi="Arial"/>
          <w:color w:val="00B050"/>
          <w:sz w:val="24"/>
          <w:szCs w:val="24"/>
          <w:highlight w:val="yellow"/>
          <w:lang w:bidi="th-TH"/>
        </w:rPr>
        <w:t>Name, Version, date</w:t>
      </w:r>
      <w:r w:rsidR="00330A5D">
        <w:rPr>
          <w:rFonts w:ascii="Arial" w:hAnsi="Arial"/>
          <w:color w:val="00B050"/>
          <w:sz w:val="24"/>
          <w:szCs w:val="24"/>
          <w:lang w:bidi="th-TH"/>
        </w:rPr>
        <w:t xml:space="preserve">) </w:t>
      </w:r>
      <w:r>
        <w:rPr>
          <w:rFonts w:ascii="Arial" w:hAnsi="Arial"/>
          <w:color w:val="00B050"/>
          <w:sz w:val="24"/>
          <w:szCs w:val="24"/>
          <w:lang w:bidi="th-TH"/>
        </w:rPr>
        <w:t xml:space="preserve">contains </w:t>
      </w:r>
      <w:r w:rsidR="00330A5D">
        <w:rPr>
          <w:rFonts w:ascii="Arial" w:hAnsi="Arial"/>
          <w:color w:val="00B050"/>
          <w:sz w:val="24"/>
          <w:szCs w:val="24"/>
          <w:lang w:bidi="th-TH"/>
        </w:rPr>
        <w:t xml:space="preserve">all </w:t>
      </w:r>
      <w:r>
        <w:rPr>
          <w:rFonts w:ascii="Arial" w:hAnsi="Arial"/>
          <w:color w:val="00B050"/>
          <w:sz w:val="24"/>
          <w:szCs w:val="24"/>
          <w:lang w:bidi="th-TH"/>
        </w:rPr>
        <w:t>the details regarding the Control of Airside Access.</w:t>
      </w:r>
    </w:p>
    <w:p w:rsidR="003A2F51" w:rsidRDefault="00DD204B" w:rsidP="001443CA">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Method of Monitoring and Recording Unauthorized Entry</w:t>
      </w:r>
    </w:p>
    <w:p w:rsidR="007B0B0E" w:rsidRPr="00D6165A" w:rsidRDefault="00A200E2" w:rsidP="003D3F15">
      <w:pPr>
        <w:ind w:left="576"/>
        <w:jc w:val="both"/>
        <w:rPr>
          <w:rFonts w:ascii="Arial" w:hAnsi="Arial"/>
          <w:color w:val="0070C0"/>
          <w:sz w:val="24"/>
          <w:szCs w:val="24"/>
          <w:lang w:bidi="th-TH"/>
        </w:rPr>
      </w:pPr>
      <w:r w:rsidRPr="00D6165A">
        <w:rPr>
          <w:rFonts w:ascii="Arial" w:hAnsi="Arial"/>
          <w:color w:val="0070C0"/>
          <w:sz w:val="24"/>
          <w:szCs w:val="24"/>
          <w:lang w:bidi="th-TH"/>
        </w:rPr>
        <w:t>Describe the method of monitoring and recording of unauthorized entry</w:t>
      </w:r>
      <w:r w:rsidR="000F62DA" w:rsidRPr="00D6165A">
        <w:rPr>
          <w:rFonts w:ascii="Arial" w:hAnsi="Arial"/>
          <w:color w:val="0070C0"/>
          <w:sz w:val="24"/>
          <w:szCs w:val="24"/>
          <w:lang w:bidi="th-TH"/>
        </w:rPr>
        <w:t xml:space="preserve">. The </w:t>
      </w:r>
      <w:r w:rsidR="00BE135A">
        <w:rPr>
          <w:rFonts w:ascii="Arial" w:hAnsi="Arial"/>
          <w:color w:val="0070C0"/>
          <w:sz w:val="24"/>
          <w:szCs w:val="24"/>
          <w:lang w:bidi="th-TH"/>
        </w:rPr>
        <w:t xml:space="preserve">designated entity at </w:t>
      </w:r>
      <w:r w:rsidR="000F62DA" w:rsidRPr="00D6165A">
        <w:rPr>
          <w:rFonts w:ascii="Arial" w:hAnsi="Arial"/>
          <w:color w:val="0070C0"/>
          <w:sz w:val="24"/>
          <w:szCs w:val="24"/>
          <w:lang w:bidi="th-TH"/>
        </w:rPr>
        <w:t>aerodrome shall keep record of all unauthorized entry, root causes and recommended mitigation.</w:t>
      </w:r>
    </w:p>
    <w:p w:rsidR="007B0B0E" w:rsidRPr="00D6165A" w:rsidRDefault="007B0B0E" w:rsidP="003D3F15">
      <w:pPr>
        <w:ind w:firstLine="576"/>
        <w:jc w:val="both"/>
        <w:rPr>
          <w:rFonts w:ascii="Arial" w:hAnsi="Arial"/>
          <w:color w:val="00B050"/>
          <w:sz w:val="24"/>
          <w:szCs w:val="24"/>
          <w:lang w:bidi="th-TH"/>
        </w:rPr>
      </w:pPr>
      <w:r w:rsidRPr="00D6165A">
        <w:rPr>
          <w:rFonts w:ascii="Arial" w:hAnsi="Arial"/>
          <w:color w:val="00B050"/>
          <w:sz w:val="24"/>
          <w:szCs w:val="24"/>
          <w:lang w:bidi="th-TH"/>
        </w:rPr>
        <w:t>Example:</w:t>
      </w:r>
    </w:p>
    <w:p w:rsidR="003A2F51" w:rsidRDefault="007B0B0E" w:rsidP="001443CA">
      <w:pPr>
        <w:pStyle w:val="ListParagraph"/>
        <w:numPr>
          <w:ilvl w:val="3"/>
          <w:numId w:val="22"/>
        </w:numPr>
        <w:tabs>
          <w:tab w:val="clear" w:pos="1296"/>
          <w:tab w:val="num" w:pos="1800"/>
        </w:tabs>
        <w:ind w:left="1800" w:hanging="540"/>
        <w:contextualSpacing w:val="0"/>
        <w:jc w:val="both"/>
        <w:rPr>
          <w:rFonts w:ascii="Arial" w:hAnsi="Arial"/>
          <w:color w:val="00B050"/>
          <w:sz w:val="24"/>
          <w:szCs w:val="24"/>
          <w:lang w:bidi="th-TH"/>
        </w:rPr>
      </w:pPr>
      <w:r w:rsidRPr="007B0B0E">
        <w:rPr>
          <w:rFonts w:ascii="Arial" w:hAnsi="Arial"/>
          <w:color w:val="00B050"/>
          <w:sz w:val="24"/>
          <w:szCs w:val="24"/>
          <w:lang w:bidi="th-TH"/>
        </w:rPr>
        <w:t>The aerodrome will ensure that only trained, qualified and authorized persons</w:t>
      </w:r>
      <w:r>
        <w:rPr>
          <w:rFonts w:ascii="Arial" w:hAnsi="Arial"/>
          <w:color w:val="00B050"/>
          <w:sz w:val="24"/>
          <w:szCs w:val="24"/>
          <w:lang w:bidi="th-TH"/>
        </w:rPr>
        <w:t>, vehicles and equipment</w:t>
      </w:r>
      <w:r w:rsidRPr="007B0B0E">
        <w:rPr>
          <w:rFonts w:ascii="Arial" w:hAnsi="Arial"/>
          <w:color w:val="00B050"/>
          <w:sz w:val="24"/>
          <w:szCs w:val="24"/>
          <w:lang w:bidi="th-TH"/>
        </w:rPr>
        <w:t xml:space="preserve"> are allowed to acquire airport security pass.</w:t>
      </w:r>
      <w:r>
        <w:rPr>
          <w:rFonts w:ascii="Arial" w:hAnsi="Arial"/>
          <w:color w:val="00B050"/>
          <w:sz w:val="24"/>
          <w:szCs w:val="24"/>
          <w:lang w:bidi="th-TH"/>
        </w:rPr>
        <w:t xml:space="preserve"> The procedures to acquire a security pass are specified in the </w:t>
      </w:r>
      <w:r w:rsidRPr="007B0B0E">
        <w:rPr>
          <w:rFonts w:ascii="Arial" w:hAnsi="Arial"/>
          <w:color w:val="00B050"/>
          <w:sz w:val="24"/>
          <w:szCs w:val="24"/>
          <w:highlight w:val="yellow"/>
          <w:lang w:bidi="th-TH"/>
        </w:rPr>
        <w:t xml:space="preserve">(Specify document such as </w:t>
      </w:r>
      <w:r w:rsidR="00A51CBE">
        <w:rPr>
          <w:rFonts w:ascii="Arial" w:hAnsi="Arial"/>
          <w:color w:val="00B050"/>
          <w:sz w:val="24"/>
          <w:szCs w:val="24"/>
          <w:highlight w:val="yellow"/>
          <w:lang w:bidi="th-TH"/>
        </w:rPr>
        <w:t xml:space="preserve">Airport Security Programme or </w:t>
      </w:r>
      <w:r w:rsidRPr="007B0B0E">
        <w:rPr>
          <w:rFonts w:ascii="Arial" w:hAnsi="Arial"/>
          <w:color w:val="00B050"/>
          <w:sz w:val="24"/>
          <w:szCs w:val="24"/>
          <w:highlight w:val="yellow"/>
          <w:lang w:bidi="th-TH"/>
        </w:rPr>
        <w:t>SOPs for Airport Security Pass Issuance)</w:t>
      </w:r>
      <w:r>
        <w:rPr>
          <w:rFonts w:ascii="Arial" w:hAnsi="Arial"/>
          <w:color w:val="00B050"/>
          <w:sz w:val="24"/>
          <w:szCs w:val="24"/>
          <w:lang w:bidi="th-TH"/>
        </w:rPr>
        <w:t>.</w:t>
      </w:r>
    </w:p>
    <w:p w:rsidR="003A2F51" w:rsidRDefault="007B0B0E" w:rsidP="001443CA">
      <w:pPr>
        <w:pStyle w:val="ListParagraph"/>
        <w:numPr>
          <w:ilvl w:val="3"/>
          <w:numId w:val="22"/>
        </w:numPr>
        <w:ind w:left="1800" w:hanging="504"/>
        <w:contextualSpacing w:val="0"/>
        <w:jc w:val="both"/>
        <w:rPr>
          <w:rFonts w:ascii="Arial" w:hAnsi="Arial"/>
          <w:color w:val="00B050"/>
          <w:sz w:val="24"/>
          <w:szCs w:val="24"/>
          <w:lang w:bidi="th-TH"/>
        </w:rPr>
      </w:pPr>
      <w:r w:rsidRPr="00D42068">
        <w:rPr>
          <w:rFonts w:ascii="Arial" w:hAnsi="Arial"/>
          <w:color w:val="00B050"/>
          <w:sz w:val="24"/>
          <w:szCs w:val="24"/>
          <w:highlight w:val="yellow"/>
          <w:lang w:bidi="th-TH"/>
        </w:rPr>
        <w:t>(Name)</w:t>
      </w:r>
      <w:r>
        <w:rPr>
          <w:rFonts w:ascii="Arial" w:hAnsi="Arial"/>
          <w:color w:val="00B050"/>
          <w:sz w:val="24"/>
          <w:szCs w:val="24"/>
          <w:lang w:bidi="th-TH"/>
        </w:rPr>
        <w:t xml:space="preserve"> Airport has a </w:t>
      </w:r>
      <w:r w:rsidR="00A51CBE">
        <w:rPr>
          <w:rFonts w:ascii="Arial" w:hAnsi="Arial"/>
          <w:color w:val="00B050"/>
          <w:sz w:val="24"/>
          <w:szCs w:val="24"/>
          <w:lang w:bidi="th-TH"/>
        </w:rPr>
        <w:t xml:space="preserve">test </w:t>
      </w:r>
      <w:proofErr w:type="spellStart"/>
      <w:r w:rsidR="00A51CBE">
        <w:rPr>
          <w:rFonts w:ascii="Arial" w:hAnsi="Arial"/>
          <w:color w:val="00B050"/>
          <w:sz w:val="24"/>
          <w:szCs w:val="24"/>
          <w:lang w:bidi="th-TH"/>
        </w:rPr>
        <w:t>programme</w:t>
      </w:r>
      <w:proofErr w:type="spellEnd"/>
      <w:r>
        <w:rPr>
          <w:rFonts w:ascii="Arial" w:hAnsi="Arial"/>
          <w:color w:val="00B050"/>
          <w:sz w:val="24"/>
          <w:szCs w:val="24"/>
          <w:lang w:bidi="th-TH"/>
        </w:rPr>
        <w:t xml:space="preserve"> to ensure t</w:t>
      </w:r>
      <w:r w:rsidR="00D42068">
        <w:rPr>
          <w:rFonts w:ascii="Arial" w:hAnsi="Arial"/>
          <w:color w:val="00B050"/>
          <w:sz w:val="24"/>
          <w:szCs w:val="24"/>
          <w:lang w:bidi="th-TH"/>
        </w:rPr>
        <w:t>hat all security ID holders will aware of unauthorized persons in the security restricted area. In case unauthorized person, vehicle or equipment is detected, the security ID holder shall inform an airport security officer</w:t>
      </w:r>
      <w:r w:rsidR="00A51CBE">
        <w:rPr>
          <w:rFonts w:ascii="Arial" w:hAnsi="Arial"/>
          <w:color w:val="00B050"/>
          <w:sz w:val="24"/>
          <w:szCs w:val="24"/>
          <w:lang w:bidi="th-TH"/>
        </w:rPr>
        <w:t xml:space="preserve"> without delay</w:t>
      </w:r>
      <w:r w:rsidR="00D42068">
        <w:rPr>
          <w:rFonts w:ascii="Arial" w:hAnsi="Arial"/>
          <w:color w:val="00B050"/>
          <w:sz w:val="24"/>
          <w:szCs w:val="24"/>
          <w:lang w:bidi="th-TH"/>
        </w:rPr>
        <w:t>.</w:t>
      </w:r>
    </w:p>
    <w:p w:rsidR="003A2F51" w:rsidRDefault="00D42068" w:rsidP="001443CA">
      <w:pPr>
        <w:pStyle w:val="ListParagraph"/>
        <w:numPr>
          <w:ilvl w:val="3"/>
          <w:numId w:val="22"/>
        </w:numPr>
        <w:spacing w:after="0"/>
        <w:ind w:left="1800" w:hanging="504"/>
        <w:contextualSpacing w:val="0"/>
        <w:jc w:val="both"/>
        <w:rPr>
          <w:rFonts w:ascii="Arial" w:hAnsi="Arial"/>
          <w:color w:val="00B050"/>
          <w:sz w:val="24"/>
          <w:szCs w:val="24"/>
          <w:lang w:bidi="th-TH"/>
        </w:rPr>
      </w:pPr>
      <w:r>
        <w:rPr>
          <w:rFonts w:ascii="Arial" w:hAnsi="Arial"/>
          <w:color w:val="00B050"/>
          <w:sz w:val="24"/>
          <w:szCs w:val="24"/>
          <w:lang w:bidi="th-TH"/>
        </w:rPr>
        <w:t xml:space="preserve">Security guards are assigned to every security access points. All accesses to the airport movement area are recorded. If an unauthorized person, vehicle or equipment remains in the movement area, an airport security guard will find and lead them out of the airport movement area. The </w:t>
      </w:r>
      <w:r w:rsidR="00741210">
        <w:rPr>
          <w:rFonts w:ascii="Arial" w:hAnsi="Arial"/>
          <w:color w:val="00B050"/>
          <w:sz w:val="24"/>
          <w:szCs w:val="24"/>
          <w:lang w:bidi="th-TH"/>
        </w:rPr>
        <w:t>incident will be reported to (Responsible Person</w:t>
      </w:r>
      <w:r w:rsidR="00A51CBE">
        <w:rPr>
          <w:rFonts w:ascii="Arial" w:hAnsi="Arial"/>
          <w:color w:val="00B050"/>
          <w:sz w:val="24"/>
          <w:szCs w:val="24"/>
          <w:lang w:bidi="th-TH"/>
        </w:rPr>
        <w:t xml:space="preserve"> / Police</w:t>
      </w:r>
      <w:r w:rsidR="00741210">
        <w:rPr>
          <w:rFonts w:ascii="Arial" w:hAnsi="Arial"/>
          <w:color w:val="00B050"/>
          <w:sz w:val="24"/>
          <w:szCs w:val="24"/>
          <w:lang w:bidi="th-TH"/>
        </w:rPr>
        <w:t>)</w:t>
      </w:r>
      <w:r w:rsidR="00F15FF7">
        <w:rPr>
          <w:rFonts w:ascii="Arial" w:hAnsi="Arial"/>
          <w:color w:val="00B050"/>
          <w:sz w:val="24"/>
          <w:szCs w:val="24"/>
          <w:lang w:bidi="th-TH"/>
        </w:rPr>
        <w:t xml:space="preserve"> </w:t>
      </w:r>
      <w:r w:rsidR="00741210">
        <w:rPr>
          <w:rFonts w:ascii="Arial" w:hAnsi="Arial"/>
          <w:color w:val="00B050"/>
          <w:sz w:val="24"/>
          <w:szCs w:val="24"/>
          <w:lang w:bidi="th-TH"/>
        </w:rPr>
        <w:t>for investigation.</w:t>
      </w:r>
    </w:p>
    <w:p w:rsidR="003A2F51" w:rsidRDefault="003A2F51" w:rsidP="003D3F15">
      <w:pPr>
        <w:pStyle w:val="ListParagraph"/>
        <w:ind w:left="1800"/>
        <w:jc w:val="both"/>
        <w:rPr>
          <w:rFonts w:ascii="Arial" w:hAnsi="Arial"/>
          <w:color w:val="00B050"/>
          <w:sz w:val="24"/>
          <w:szCs w:val="24"/>
          <w:lang w:bidi="th-TH"/>
        </w:rPr>
      </w:pPr>
    </w:p>
    <w:p w:rsidR="00D70EEF" w:rsidRPr="001443CA" w:rsidRDefault="00DD204B">
      <w:pPr>
        <w:pStyle w:val="ListParagraph"/>
        <w:numPr>
          <w:ilvl w:val="2"/>
          <w:numId w:val="2"/>
        </w:numPr>
        <w:jc w:val="both"/>
        <w:rPr>
          <w:rFonts w:ascii="Arial" w:hAnsi="Arial"/>
          <w:sz w:val="24"/>
          <w:szCs w:val="24"/>
          <w:lang w:bidi="th-TH"/>
        </w:rPr>
      </w:pPr>
      <w:r w:rsidRPr="001443CA">
        <w:rPr>
          <w:rFonts w:ascii="Arial" w:hAnsi="Arial"/>
          <w:sz w:val="24"/>
          <w:szCs w:val="24"/>
          <w:lang w:bidi="th-TH"/>
        </w:rPr>
        <w:t>Coordination with the Agency Responsible for Preventing Unlawful Interference in Civil Aviation at the Aerodrome</w:t>
      </w:r>
    </w:p>
    <w:p w:rsidR="003A2F51" w:rsidRDefault="00F371E3" w:rsidP="003D3F15">
      <w:pPr>
        <w:ind w:left="576"/>
        <w:jc w:val="both"/>
        <w:rPr>
          <w:rFonts w:ascii="Arial" w:hAnsi="Arial"/>
          <w:color w:val="0070C0"/>
          <w:sz w:val="24"/>
          <w:szCs w:val="24"/>
          <w:lang w:bidi="th-TH"/>
        </w:rPr>
      </w:pPr>
      <w:r w:rsidRPr="00A6515A">
        <w:rPr>
          <w:rFonts w:ascii="Arial" w:hAnsi="Arial"/>
          <w:color w:val="0070C0"/>
          <w:sz w:val="24"/>
          <w:szCs w:val="24"/>
          <w:lang w:bidi="th-TH"/>
        </w:rPr>
        <w:t>Please specify the coordination with the agency responsible for preventing unlawful interference in civil aviation at the aerodrome</w:t>
      </w:r>
      <w:r w:rsidR="00A6515A" w:rsidRPr="00A6515A">
        <w:rPr>
          <w:rFonts w:ascii="Arial" w:hAnsi="Arial"/>
          <w:color w:val="0070C0"/>
          <w:sz w:val="24"/>
          <w:szCs w:val="24"/>
          <w:lang w:bidi="th-TH"/>
        </w:rPr>
        <w:t xml:space="preserve"> when an act of unlawful interference is detected.</w:t>
      </w:r>
    </w:p>
    <w:p w:rsidR="00A6515A" w:rsidRPr="00A6515A" w:rsidRDefault="00A6515A" w:rsidP="003D3F15">
      <w:pPr>
        <w:ind w:firstLine="576"/>
        <w:jc w:val="both"/>
        <w:rPr>
          <w:rFonts w:ascii="Arial" w:hAnsi="Arial"/>
          <w:color w:val="00B050"/>
          <w:sz w:val="24"/>
          <w:szCs w:val="24"/>
          <w:lang w:bidi="th-TH"/>
        </w:rPr>
      </w:pPr>
      <w:r w:rsidRPr="00A6515A">
        <w:rPr>
          <w:rFonts w:ascii="Arial" w:hAnsi="Arial"/>
          <w:color w:val="00B050"/>
          <w:sz w:val="24"/>
          <w:szCs w:val="24"/>
          <w:lang w:bidi="th-TH"/>
        </w:rPr>
        <w:t>Example:</w:t>
      </w:r>
    </w:p>
    <w:p w:rsidR="00A6515A" w:rsidRDefault="00A6515A"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A6515A">
        <w:rPr>
          <w:rFonts w:ascii="Arial" w:hAnsi="Arial"/>
          <w:color w:val="00B050"/>
          <w:sz w:val="24"/>
          <w:szCs w:val="24"/>
          <w:lang w:bidi="th-TH"/>
        </w:rPr>
        <w:t xml:space="preserve">The aerodrome </w:t>
      </w:r>
      <w:r>
        <w:rPr>
          <w:rFonts w:ascii="Arial" w:hAnsi="Arial"/>
          <w:color w:val="00B050"/>
          <w:sz w:val="24"/>
          <w:szCs w:val="24"/>
          <w:lang w:bidi="th-TH"/>
        </w:rPr>
        <w:t>has established the Airport Security Committee. The members include:</w:t>
      </w:r>
    </w:p>
    <w:p w:rsidR="00A6515A" w:rsidRDefault="00A6515A" w:rsidP="001443CA">
      <w:pPr>
        <w:pStyle w:val="ListParagraph"/>
        <w:spacing w:after="120"/>
        <w:ind w:left="1800"/>
        <w:contextualSpacing w:val="0"/>
        <w:jc w:val="both"/>
        <w:rPr>
          <w:rFonts w:ascii="Arial" w:hAnsi="Arial"/>
          <w:color w:val="00B050"/>
          <w:sz w:val="24"/>
          <w:szCs w:val="24"/>
          <w:lang w:bidi="th-TH"/>
        </w:rPr>
      </w:pPr>
      <w:r w:rsidRPr="00A6515A">
        <w:rPr>
          <w:rFonts w:ascii="Arial" w:hAnsi="Arial"/>
          <w:color w:val="00B050"/>
          <w:sz w:val="24"/>
          <w:szCs w:val="24"/>
          <w:highlight w:val="yellow"/>
          <w:lang w:bidi="th-TH"/>
        </w:rPr>
        <w:t>(Specify Committee Members)</w:t>
      </w:r>
    </w:p>
    <w:p w:rsidR="00A6515A" w:rsidRDefault="00A6515A" w:rsidP="001443CA">
      <w:pPr>
        <w:pStyle w:val="ListParagraph"/>
        <w:spacing w:after="120"/>
        <w:ind w:left="1800"/>
        <w:contextualSpacing w:val="0"/>
        <w:jc w:val="both"/>
        <w:rPr>
          <w:rFonts w:ascii="Arial" w:hAnsi="Arial"/>
          <w:color w:val="00B050"/>
          <w:sz w:val="24"/>
          <w:szCs w:val="24"/>
          <w:lang w:bidi="th-TH"/>
        </w:rPr>
      </w:pPr>
      <w:r>
        <w:rPr>
          <w:rFonts w:ascii="Arial" w:hAnsi="Arial"/>
          <w:color w:val="00B050"/>
          <w:sz w:val="24"/>
          <w:szCs w:val="24"/>
          <w:lang w:bidi="th-TH"/>
        </w:rPr>
        <w:t>The responsibility of the committee is defined in the Airport Security Committee.</w:t>
      </w:r>
    </w:p>
    <w:p w:rsidR="00DE27EC" w:rsidRDefault="00A6515A" w:rsidP="00DE27EC">
      <w:pPr>
        <w:pStyle w:val="ListParagraph"/>
        <w:numPr>
          <w:ilvl w:val="3"/>
          <w:numId w:val="2"/>
        </w:numPr>
        <w:spacing w:after="120"/>
        <w:ind w:left="1800" w:hanging="504"/>
        <w:contextualSpacing w:val="0"/>
        <w:jc w:val="both"/>
        <w:rPr>
          <w:rFonts w:ascii="Arial" w:hAnsi="Arial"/>
          <w:color w:val="00B050"/>
          <w:sz w:val="24"/>
          <w:szCs w:val="24"/>
          <w:lang w:bidi="th-TH"/>
        </w:rPr>
        <w:sectPr w:rsidR="00DE27EC" w:rsidSect="008F6E49">
          <w:headerReference w:type="even" r:id="rId50"/>
          <w:headerReference w:type="default" r:id="rId51"/>
          <w:footerReference w:type="default" r:id="rId52"/>
          <w:headerReference w:type="first" r:id="rId53"/>
          <w:pgSz w:w="12240" w:h="15840"/>
          <w:pgMar w:top="1354" w:right="1440" w:bottom="1008" w:left="1440" w:header="720" w:footer="720" w:gutter="0"/>
          <w:pgNumType w:start="1"/>
          <w:cols w:space="720"/>
          <w:docGrid w:linePitch="360"/>
        </w:sectPr>
      </w:pPr>
      <w:r w:rsidRPr="00103BC5">
        <w:rPr>
          <w:rFonts w:ascii="Arial" w:hAnsi="Arial"/>
          <w:color w:val="00B050"/>
          <w:sz w:val="24"/>
          <w:szCs w:val="24"/>
          <w:lang w:bidi="th-TH"/>
        </w:rPr>
        <w:t>In case</w:t>
      </w:r>
      <w:r w:rsidR="003D3F15" w:rsidRPr="00103BC5">
        <w:rPr>
          <w:rFonts w:ascii="Arial" w:hAnsi="Arial"/>
          <w:color w:val="00B050"/>
          <w:sz w:val="24"/>
          <w:szCs w:val="24"/>
          <w:lang w:bidi="th-TH"/>
        </w:rPr>
        <w:t xml:space="preserve"> </w:t>
      </w:r>
      <w:r w:rsidR="0071076B" w:rsidRPr="00103BC5">
        <w:rPr>
          <w:rFonts w:ascii="Arial" w:hAnsi="Arial"/>
          <w:color w:val="00B050"/>
          <w:sz w:val="24"/>
          <w:szCs w:val="24"/>
          <w:lang w:bidi="th-TH"/>
        </w:rPr>
        <w:t xml:space="preserve">an airport security guard detects an unlawful act, the security guard will inform a local police, an immigration officer or a custom officer via </w:t>
      </w:r>
      <w:r w:rsidR="0071076B" w:rsidRPr="00103BC5">
        <w:rPr>
          <w:rFonts w:ascii="Arial" w:hAnsi="Arial"/>
          <w:color w:val="00B050"/>
          <w:sz w:val="24"/>
          <w:szCs w:val="24"/>
          <w:highlight w:val="yellow"/>
          <w:lang w:bidi="th-TH"/>
        </w:rPr>
        <w:t>(Specify Communication Method)</w:t>
      </w:r>
      <w:r w:rsidR="0071076B" w:rsidRPr="00103BC5">
        <w:rPr>
          <w:rFonts w:ascii="Arial" w:hAnsi="Arial"/>
          <w:color w:val="00B050"/>
          <w:sz w:val="24"/>
          <w:szCs w:val="24"/>
          <w:lang w:bidi="th-TH"/>
        </w:rPr>
        <w:t xml:space="preserve"> for law enforcement.</w:t>
      </w:r>
    </w:p>
    <w:p w:rsidR="00984E17"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Aerodrome Emergency Plan</w:t>
      </w:r>
    </w:p>
    <w:p w:rsidR="00CC3C3F" w:rsidRDefault="00CC3C3F" w:rsidP="003D3F15">
      <w:pPr>
        <w:jc w:val="both"/>
        <w:rPr>
          <w:rFonts w:ascii="Arial" w:hAnsi="Arial"/>
          <w:color w:val="0070C0"/>
          <w:sz w:val="24"/>
          <w:szCs w:val="24"/>
          <w:lang w:bidi="th-TH"/>
        </w:rPr>
      </w:pPr>
      <w:r w:rsidRPr="00BE5FFE">
        <w:rPr>
          <w:rFonts w:ascii="Arial" w:hAnsi="Arial"/>
          <w:color w:val="0070C0"/>
          <w:sz w:val="24"/>
          <w:szCs w:val="24"/>
          <w:lang w:bidi="th-TH"/>
        </w:rPr>
        <w:t>Specify particulars of Aerodrome Emergency Plan</w:t>
      </w:r>
      <w:r w:rsidR="005E173F">
        <w:rPr>
          <w:rFonts w:ascii="Arial" w:hAnsi="Arial"/>
          <w:color w:val="0070C0"/>
          <w:sz w:val="24"/>
          <w:szCs w:val="24"/>
          <w:lang w:bidi="th-TH"/>
        </w:rPr>
        <w:t xml:space="preserve"> (AEP)</w:t>
      </w:r>
      <w:r w:rsidRPr="00BE5FFE">
        <w:rPr>
          <w:rFonts w:ascii="Arial" w:hAnsi="Arial"/>
          <w:color w:val="0070C0"/>
          <w:sz w:val="24"/>
          <w:szCs w:val="24"/>
          <w:lang w:bidi="th-TH"/>
        </w:rPr>
        <w:t xml:space="preserve"> both on and off airport to ensure that the airport is well prepared to response to an emergency involving aircraft, not involving aircraft, and compound emergency.</w:t>
      </w:r>
    </w:p>
    <w:p w:rsidR="005E173F" w:rsidRDefault="005E173F" w:rsidP="001443CA">
      <w:pPr>
        <w:spacing w:after="0"/>
        <w:jc w:val="both"/>
        <w:rPr>
          <w:rFonts w:ascii="Arial" w:hAnsi="Arial"/>
          <w:color w:val="0070C0"/>
          <w:sz w:val="24"/>
          <w:szCs w:val="24"/>
          <w:lang w:bidi="th-TH"/>
        </w:rPr>
      </w:pPr>
      <w:r>
        <w:rPr>
          <w:rFonts w:ascii="Arial" w:hAnsi="Arial"/>
          <w:color w:val="0070C0"/>
          <w:sz w:val="24"/>
          <w:szCs w:val="24"/>
          <w:lang w:bidi="th-TH"/>
        </w:rPr>
        <w:t>Remarks: The AEP could be a part of the Aerodrome Manual, or it could form a separate document.</w:t>
      </w:r>
      <w:r w:rsidR="00D93D3E">
        <w:rPr>
          <w:rFonts w:ascii="Arial" w:hAnsi="Arial"/>
          <w:color w:val="0070C0"/>
          <w:sz w:val="24"/>
          <w:szCs w:val="24"/>
          <w:lang w:bidi="th-TH"/>
        </w:rPr>
        <w:t xml:space="preserve"> If designed to be a separate document, it is still subject to acceptance/approval by CAA and any other control as CAA would exercise on an Aerodrome Manual.</w:t>
      </w:r>
    </w:p>
    <w:p w:rsidR="004B1C45" w:rsidRPr="00BE5FFE" w:rsidRDefault="004B1C45" w:rsidP="001443CA">
      <w:pPr>
        <w:spacing w:after="120"/>
        <w:jc w:val="both"/>
        <w:rPr>
          <w:rFonts w:ascii="Arial" w:hAnsi="Arial"/>
          <w:color w:val="0070C0"/>
          <w:sz w:val="24"/>
          <w:szCs w:val="24"/>
          <w:lang w:bidi="th-TH"/>
        </w:rPr>
      </w:pP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BE5FFE" w:rsidRPr="003C7B8C" w:rsidRDefault="00BE5FFE" w:rsidP="003D3F15">
      <w:pPr>
        <w:ind w:left="576"/>
        <w:jc w:val="both"/>
        <w:rPr>
          <w:rFonts w:ascii="Arial" w:hAnsi="Arial"/>
          <w:color w:val="0070C0"/>
          <w:sz w:val="24"/>
          <w:szCs w:val="24"/>
          <w:lang w:bidi="th-TH"/>
        </w:rPr>
      </w:pPr>
      <w:r w:rsidRPr="003C7B8C">
        <w:rPr>
          <w:rFonts w:ascii="Arial" w:hAnsi="Arial"/>
          <w:color w:val="0070C0"/>
          <w:sz w:val="24"/>
          <w:szCs w:val="24"/>
          <w:lang w:bidi="th-TH"/>
        </w:rPr>
        <w:t xml:space="preserve">Explain the objectives of aerodrome emergency plan. </w:t>
      </w:r>
      <w:r w:rsidR="008F2E0C" w:rsidRPr="003C7B8C">
        <w:rPr>
          <w:rFonts w:ascii="Arial" w:hAnsi="Arial"/>
          <w:color w:val="0070C0"/>
          <w:sz w:val="24"/>
          <w:szCs w:val="24"/>
          <w:lang w:bidi="th-TH"/>
        </w:rPr>
        <w:t>The main purpose</w:t>
      </w:r>
      <w:r w:rsidRPr="003C7B8C">
        <w:rPr>
          <w:rFonts w:ascii="Arial" w:hAnsi="Arial"/>
          <w:color w:val="0070C0"/>
          <w:sz w:val="24"/>
          <w:szCs w:val="24"/>
          <w:lang w:bidi="th-TH"/>
        </w:rPr>
        <w:t xml:space="preserve"> of the emergency plan is to </w:t>
      </w:r>
      <w:r w:rsidR="005E173F" w:rsidRPr="005E173F">
        <w:rPr>
          <w:rFonts w:ascii="Arial" w:hAnsi="Arial"/>
          <w:color w:val="0070C0"/>
          <w:sz w:val="24"/>
          <w:szCs w:val="24"/>
          <w:lang w:bidi="th-TH"/>
        </w:rPr>
        <w:t>minimize the</w:t>
      </w:r>
      <w:r w:rsidR="003D3F15">
        <w:rPr>
          <w:rFonts w:ascii="Arial" w:hAnsi="Arial"/>
          <w:color w:val="0070C0"/>
          <w:sz w:val="24"/>
          <w:szCs w:val="24"/>
          <w:lang w:bidi="th-TH"/>
        </w:rPr>
        <w:t xml:space="preserve"> </w:t>
      </w:r>
      <w:r w:rsidR="005E173F" w:rsidRPr="005E173F">
        <w:rPr>
          <w:rFonts w:ascii="Arial" w:hAnsi="Arial"/>
          <w:color w:val="0070C0"/>
          <w:sz w:val="24"/>
          <w:szCs w:val="24"/>
          <w:lang w:bidi="th-TH"/>
        </w:rPr>
        <w:t xml:space="preserve">effects of an emergency, particularly in respect of saving lives and </w:t>
      </w:r>
      <w:r w:rsidR="003D3F15">
        <w:rPr>
          <w:rFonts w:ascii="Arial" w:hAnsi="Arial"/>
          <w:color w:val="0070C0"/>
          <w:sz w:val="24"/>
          <w:szCs w:val="24"/>
          <w:lang w:bidi="th-TH"/>
        </w:rPr>
        <w:t xml:space="preserve">maintaining aircraft operations. </w:t>
      </w:r>
      <w:r w:rsidR="005E173F" w:rsidRPr="005E173F">
        <w:rPr>
          <w:rFonts w:ascii="Arial" w:hAnsi="Arial"/>
          <w:color w:val="0070C0"/>
          <w:sz w:val="24"/>
          <w:szCs w:val="24"/>
          <w:lang w:bidi="th-TH"/>
        </w:rPr>
        <w:t>The aerodrome</w:t>
      </w:r>
      <w:r w:rsidR="003D3F15">
        <w:rPr>
          <w:rFonts w:ascii="Arial" w:hAnsi="Arial"/>
          <w:color w:val="0070C0"/>
          <w:sz w:val="24"/>
          <w:szCs w:val="24"/>
          <w:lang w:bidi="th-TH"/>
        </w:rPr>
        <w:t xml:space="preserve"> </w:t>
      </w:r>
      <w:r w:rsidR="005E173F" w:rsidRPr="005E173F">
        <w:rPr>
          <w:rFonts w:ascii="Arial" w:hAnsi="Arial"/>
          <w:color w:val="0070C0"/>
          <w:sz w:val="24"/>
          <w:szCs w:val="24"/>
          <w:lang w:bidi="th-TH"/>
        </w:rPr>
        <w:t>emergency plan sets forth the procedures for coordinating the response of different aerodrome agencies (or services) and of</w:t>
      </w:r>
      <w:r w:rsidR="003D3F15">
        <w:rPr>
          <w:rFonts w:ascii="Arial" w:hAnsi="Arial"/>
          <w:color w:val="0070C0"/>
          <w:sz w:val="24"/>
          <w:szCs w:val="24"/>
          <w:lang w:bidi="th-TH"/>
        </w:rPr>
        <w:t xml:space="preserve"> </w:t>
      </w:r>
      <w:r w:rsidR="005E173F" w:rsidRPr="005E173F">
        <w:rPr>
          <w:rFonts w:ascii="Arial" w:hAnsi="Arial"/>
          <w:color w:val="0070C0"/>
          <w:sz w:val="24"/>
          <w:szCs w:val="24"/>
          <w:lang w:bidi="th-TH"/>
        </w:rPr>
        <w:t>those agencies in the surrounding community that could be of assistance in responding to the emergency.</w:t>
      </w:r>
    </w:p>
    <w:p w:rsidR="00BE5FFE" w:rsidRDefault="00BE5FFE"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580422" w:rsidRDefault="00580422" w:rsidP="001443CA">
      <w:pPr>
        <w:spacing w:after="0"/>
        <w:ind w:left="576"/>
        <w:jc w:val="both"/>
        <w:rPr>
          <w:rFonts w:ascii="Arial" w:hAnsi="Arial"/>
          <w:color w:val="00B050"/>
          <w:sz w:val="24"/>
          <w:szCs w:val="24"/>
          <w:lang w:bidi="th-TH"/>
        </w:rPr>
      </w:pPr>
      <w:r w:rsidRPr="00B96666">
        <w:rPr>
          <w:rFonts w:ascii="Arial" w:hAnsi="Arial"/>
          <w:color w:val="00B050"/>
          <w:sz w:val="24"/>
          <w:szCs w:val="24"/>
          <w:lang w:bidi="th-TH"/>
        </w:rPr>
        <w:t xml:space="preserve">The aim of an AEP is </w:t>
      </w:r>
      <w:r w:rsidR="005E173F" w:rsidRPr="005E173F">
        <w:rPr>
          <w:rFonts w:ascii="Arial" w:hAnsi="Arial"/>
          <w:color w:val="00B050"/>
          <w:sz w:val="24"/>
          <w:szCs w:val="24"/>
          <w:lang w:bidi="th-TH"/>
        </w:rPr>
        <w:t xml:space="preserve">minimize the effects of an emergency, particularly in respect of saving lives and maintaining aircraft operations </w:t>
      </w:r>
      <w:r w:rsidR="005E173F">
        <w:rPr>
          <w:rFonts w:ascii="Arial" w:hAnsi="Arial"/>
          <w:color w:val="00B050"/>
          <w:sz w:val="24"/>
          <w:szCs w:val="24"/>
          <w:lang w:bidi="th-TH"/>
        </w:rPr>
        <w:t>by</w:t>
      </w:r>
      <w:r w:rsidR="003D3F15">
        <w:rPr>
          <w:rFonts w:ascii="Arial" w:hAnsi="Arial"/>
          <w:color w:val="00B050"/>
          <w:sz w:val="24"/>
          <w:szCs w:val="24"/>
          <w:lang w:bidi="th-TH"/>
        </w:rPr>
        <w:t xml:space="preserve"> </w:t>
      </w:r>
      <w:r w:rsidR="005E173F" w:rsidRPr="00B96666">
        <w:rPr>
          <w:rFonts w:ascii="Arial" w:hAnsi="Arial"/>
          <w:color w:val="00B050"/>
          <w:sz w:val="24"/>
          <w:szCs w:val="24"/>
          <w:lang w:bidi="th-TH"/>
        </w:rPr>
        <w:t>provid</w:t>
      </w:r>
      <w:r w:rsidR="005E173F">
        <w:rPr>
          <w:rFonts w:ascii="Arial" w:hAnsi="Arial"/>
          <w:color w:val="00B050"/>
          <w:sz w:val="24"/>
          <w:szCs w:val="24"/>
          <w:lang w:bidi="th-TH"/>
        </w:rPr>
        <w:t>ing</w:t>
      </w:r>
      <w:r w:rsidR="003D3F15">
        <w:rPr>
          <w:rFonts w:ascii="Arial" w:hAnsi="Arial"/>
          <w:color w:val="00B050"/>
          <w:sz w:val="24"/>
          <w:szCs w:val="24"/>
          <w:lang w:bidi="th-TH"/>
        </w:rPr>
        <w:t xml:space="preserve"> </w:t>
      </w:r>
      <w:r w:rsidRPr="00B96666">
        <w:rPr>
          <w:rFonts w:ascii="Arial" w:hAnsi="Arial"/>
          <w:color w:val="00B050"/>
          <w:sz w:val="24"/>
          <w:szCs w:val="24"/>
          <w:lang w:bidi="th-TH"/>
        </w:rPr>
        <w:t xml:space="preserve">a timely and coordinated response for rescue and </w:t>
      </w:r>
      <w:r w:rsidR="005E173F">
        <w:rPr>
          <w:rFonts w:ascii="Arial" w:hAnsi="Arial"/>
          <w:color w:val="00B050"/>
          <w:sz w:val="24"/>
          <w:szCs w:val="24"/>
          <w:lang w:bidi="th-TH"/>
        </w:rPr>
        <w:t xml:space="preserve">operation </w:t>
      </w:r>
      <w:r w:rsidRPr="00B96666">
        <w:rPr>
          <w:rFonts w:ascii="Arial" w:hAnsi="Arial"/>
          <w:color w:val="00B050"/>
          <w:sz w:val="24"/>
          <w:szCs w:val="24"/>
          <w:lang w:bidi="th-TH"/>
        </w:rPr>
        <w:t xml:space="preserve">recovery from an </w:t>
      </w:r>
      <w:r w:rsidR="005E173F">
        <w:rPr>
          <w:rFonts w:ascii="Arial" w:hAnsi="Arial"/>
          <w:color w:val="00B050"/>
          <w:sz w:val="24"/>
          <w:szCs w:val="24"/>
          <w:lang w:bidi="th-TH"/>
        </w:rPr>
        <w:t xml:space="preserve">airport </w:t>
      </w:r>
      <w:r w:rsidRPr="00B96666">
        <w:rPr>
          <w:rFonts w:ascii="Arial" w:hAnsi="Arial"/>
          <w:color w:val="00B050"/>
          <w:sz w:val="24"/>
          <w:szCs w:val="24"/>
          <w:lang w:bidi="th-TH"/>
        </w:rPr>
        <w:t>emergency. The primary purpose of this section is to document the responsibilities</w:t>
      </w:r>
      <w:r w:rsidR="005E173F">
        <w:rPr>
          <w:rFonts w:ascii="Arial" w:hAnsi="Arial"/>
          <w:color w:val="00B050"/>
          <w:sz w:val="24"/>
          <w:szCs w:val="24"/>
          <w:lang w:bidi="th-TH"/>
        </w:rPr>
        <w:t xml:space="preserve"> of all responding parties</w:t>
      </w:r>
      <w:r w:rsidRPr="00B96666">
        <w:rPr>
          <w:rFonts w:ascii="Arial" w:hAnsi="Arial"/>
          <w:color w:val="00B050"/>
          <w:sz w:val="24"/>
          <w:szCs w:val="24"/>
          <w:lang w:bidi="th-TH"/>
        </w:rPr>
        <w:t xml:space="preserve"> and background information in relation to the AEP.</w:t>
      </w:r>
    </w:p>
    <w:p w:rsidR="004B1C45" w:rsidRPr="00580422" w:rsidRDefault="004B1C45" w:rsidP="001443CA">
      <w:pPr>
        <w:spacing w:after="120"/>
        <w:ind w:left="576"/>
        <w:jc w:val="both"/>
        <w:rPr>
          <w:rFonts w:ascii="Arial" w:hAnsi="Arial"/>
          <w:sz w:val="24"/>
          <w:szCs w:val="24"/>
          <w:lang w:bidi="th-TH"/>
        </w:rPr>
      </w:pP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7F61B7" w:rsidRDefault="008875DB" w:rsidP="003D3F15">
      <w:pPr>
        <w:ind w:left="576"/>
        <w:jc w:val="both"/>
        <w:rPr>
          <w:rFonts w:ascii="Arial" w:hAnsi="Arial"/>
          <w:color w:val="FF0000"/>
          <w:sz w:val="24"/>
          <w:szCs w:val="24"/>
          <w:lang w:bidi="th-TH"/>
        </w:rPr>
      </w:pPr>
      <w:r w:rsidRPr="007F61B7">
        <w:rPr>
          <w:rFonts w:ascii="Arial" w:hAnsi="Arial"/>
          <w:color w:val="0070C0"/>
          <w:sz w:val="24"/>
          <w:szCs w:val="24"/>
          <w:lang w:bidi="th-TH"/>
        </w:rPr>
        <w:t xml:space="preserve">Explain responsibility of personnel </w:t>
      </w:r>
      <w:r w:rsidR="00445CAA" w:rsidRPr="007F61B7">
        <w:rPr>
          <w:rFonts w:ascii="Arial" w:hAnsi="Arial"/>
          <w:color w:val="0070C0"/>
          <w:sz w:val="24"/>
          <w:szCs w:val="24"/>
          <w:lang w:bidi="th-TH"/>
        </w:rPr>
        <w:t>responsible to plan, maintain, revise, and implement the Aerodrome Emergency Plan</w:t>
      </w:r>
      <w:r w:rsidR="007F61B7" w:rsidRPr="007F61B7">
        <w:rPr>
          <w:rFonts w:ascii="Arial" w:hAnsi="Arial"/>
          <w:color w:val="0070C0"/>
          <w:sz w:val="24"/>
          <w:szCs w:val="24"/>
          <w:lang w:bidi="th-TH"/>
        </w:rPr>
        <w:t>.</w:t>
      </w:r>
    </w:p>
    <w:p w:rsidR="00CC7D3D" w:rsidRPr="007F61B7" w:rsidRDefault="007F61B7">
      <w:pPr>
        <w:ind w:left="576"/>
        <w:jc w:val="both"/>
        <w:rPr>
          <w:rFonts w:ascii="Arial" w:hAnsi="Arial"/>
          <w:color w:val="00B050"/>
          <w:sz w:val="24"/>
          <w:szCs w:val="24"/>
          <w:lang w:bidi="th-TH"/>
        </w:rPr>
      </w:pPr>
      <w:r w:rsidRPr="007F61B7">
        <w:rPr>
          <w:rFonts w:ascii="Arial" w:hAnsi="Arial"/>
          <w:color w:val="00B050"/>
          <w:sz w:val="24"/>
          <w:szCs w:val="24"/>
          <w:lang w:bidi="th-TH"/>
        </w:rPr>
        <w:t>E</w:t>
      </w:r>
      <w:r w:rsidR="008875DB" w:rsidRPr="007F61B7">
        <w:rPr>
          <w:rFonts w:ascii="Arial" w:hAnsi="Arial"/>
          <w:color w:val="00B050"/>
          <w:sz w:val="24"/>
          <w:szCs w:val="24"/>
          <w:lang w:bidi="th-TH"/>
        </w:rPr>
        <w:t>xample:</w:t>
      </w:r>
    </w:p>
    <w:p w:rsidR="00445CAA" w:rsidRPr="007F61B7" w:rsidRDefault="00EF0301" w:rsidP="001443CA">
      <w:pPr>
        <w:pStyle w:val="ListParagraph"/>
        <w:numPr>
          <w:ilvl w:val="3"/>
          <w:numId w:val="2"/>
        </w:numPr>
        <w:ind w:left="1800" w:hanging="504"/>
        <w:contextualSpacing w:val="0"/>
        <w:jc w:val="both"/>
        <w:rPr>
          <w:rFonts w:ascii="Arial" w:hAnsi="Arial"/>
          <w:color w:val="00B050"/>
          <w:sz w:val="24"/>
          <w:szCs w:val="24"/>
          <w:lang w:bidi="th-TH"/>
        </w:rPr>
      </w:pPr>
      <w:r w:rsidRPr="007F61B7">
        <w:rPr>
          <w:rFonts w:ascii="Arial" w:hAnsi="Arial"/>
          <w:color w:val="00B050"/>
          <w:sz w:val="24"/>
          <w:szCs w:val="24"/>
          <w:lang w:bidi="th-TH"/>
        </w:rPr>
        <w:t>The Airport Manager has overall responsibility for establishing a plan to coordinate the response if an emergency occurs at the airport. He is responsible to chair AEP Committee.</w:t>
      </w:r>
    </w:p>
    <w:p w:rsidR="00CE2708" w:rsidRPr="007F61B7" w:rsidRDefault="00EF0301" w:rsidP="001443CA">
      <w:pPr>
        <w:pStyle w:val="ListParagraph"/>
        <w:numPr>
          <w:ilvl w:val="3"/>
          <w:numId w:val="2"/>
        </w:numPr>
        <w:ind w:left="1800" w:hanging="504"/>
        <w:contextualSpacing w:val="0"/>
        <w:jc w:val="both"/>
        <w:rPr>
          <w:rFonts w:ascii="Arial" w:hAnsi="Arial"/>
          <w:color w:val="00B050"/>
          <w:sz w:val="24"/>
          <w:szCs w:val="24"/>
          <w:lang w:bidi="th-TH"/>
        </w:rPr>
      </w:pPr>
      <w:r w:rsidRPr="007F61B7">
        <w:rPr>
          <w:rFonts w:ascii="Arial" w:hAnsi="Arial"/>
          <w:color w:val="00B050"/>
          <w:sz w:val="24"/>
          <w:szCs w:val="24"/>
          <w:lang w:bidi="th-TH"/>
        </w:rPr>
        <w:t>The AEP Committee</w:t>
      </w:r>
      <w:r w:rsidR="00CE2708" w:rsidRPr="007F61B7">
        <w:rPr>
          <w:rFonts w:ascii="Arial" w:hAnsi="Arial"/>
          <w:color w:val="00B050"/>
          <w:sz w:val="24"/>
          <w:szCs w:val="24"/>
          <w:lang w:bidi="th-TH"/>
        </w:rPr>
        <w:t xml:space="preserve"> is responsible for developing and maintaining the AEP.</w:t>
      </w:r>
    </w:p>
    <w:p w:rsidR="00EF0301" w:rsidRPr="007F61B7" w:rsidRDefault="00CE2708" w:rsidP="001443CA">
      <w:pPr>
        <w:pStyle w:val="ListParagraph"/>
        <w:numPr>
          <w:ilvl w:val="3"/>
          <w:numId w:val="2"/>
        </w:numPr>
        <w:ind w:left="1800" w:hanging="504"/>
        <w:jc w:val="both"/>
        <w:rPr>
          <w:rFonts w:ascii="Arial" w:hAnsi="Arial"/>
          <w:color w:val="00B050"/>
          <w:sz w:val="24"/>
          <w:szCs w:val="24"/>
          <w:lang w:bidi="th-TH"/>
        </w:rPr>
      </w:pPr>
      <w:r w:rsidRPr="007F61B7">
        <w:rPr>
          <w:rFonts w:ascii="Arial" w:hAnsi="Arial"/>
          <w:color w:val="00B050"/>
          <w:sz w:val="24"/>
          <w:szCs w:val="24"/>
          <w:lang w:bidi="th-TH"/>
        </w:rPr>
        <w:t>The Aerodrome Safety Manager is responsible for coordinating the activities in AEP.</w:t>
      </w:r>
    </w:p>
    <w:p w:rsidR="00F15FF7" w:rsidRDefault="00F15FF7" w:rsidP="001443CA">
      <w:pPr>
        <w:pStyle w:val="ListParagraph"/>
        <w:spacing w:after="0"/>
        <w:ind w:left="1296"/>
        <w:contextualSpacing w:val="0"/>
        <w:jc w:val="both"/>
        <w:rPr>
          <w:rFonts w:ascii="Arial" w:hAnsi="Arial"/>
          <w:sz w:val="24"/>
          <w:szCs w:val="24"/>
          <w:lang w:bidi="th-TH"/>
        </w:rPr>
      </w:pPr>
    </w:p>
    <w:p w:rsidR="00ED32E4" w:rsidRPr="001443CA" w:rsidRDefault="00ED32E4" w:rsidP="001443CA">
      <w:pPr>
        <w:jc w:val="both"/>
        <w:rPr>
          <w:rFonts w:ascii="Arial" w:hAnsi="Arial"/>
          <w:sz w:val="24"/>
          <w:szCs w:val="24"/>
          <w:lang w:bidi="th-TH"/>
        </w:rPr>
      </w:pPr>
    </w:p>
    <w:p w:rsidR="00C577DF" w:rsidRDefault="00FB31A6">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Plans for Dealing with Emergencies Occurring at the Aerodrome</w:t>
      </w:r>
    </w:p>
    <w:p w:rsidR="007C2DA4" w:rsidRDefault="007C2DA4" w:rsidP="003D3F15">
      <w:pPr>
        <w:ind w:left="576"/>
        <w:jc w:val="both"/>
        <w:rPr>
          <w:rFonts w:ascii="Arial" w:hAnsi="Arial"/>
          <w:color w:val="0070C0"/>
          <w:sz w:val="24"/>
          <w:szCs w:val="24"/>
          <w:lang w:bidi="th-TH"/>
        </w:rPr>
      </w:pPr>
      <w:r w:rsidRPr="007C2DA4">
        <w:rPr>
          <w:rFonts w:ascii="Arial" w:hAnsi="Arial"/>
          <w:color w:val="0070C0"/>
          <w:sz w:val="24"/>
          <w:szCs w:val="24"/>
          <w:lang w:bidi="th-TH"/>
        </w:rPr>
        <w:t>Define emergency plans for each emergency that may occur in the airport. The emergency plan shall consider physical characteristics and environment in vicinity of the airport.</w:t>
      </w:r>
      <w:r w:rsidR="003D3F15">
        <w:rPr>
          <w:rFonts w:ascii="Arial" w:hAnsi="Arial"/>
          <w:color w:val="0070C0"/>
          <w:sz w:val="24"/>
          <w:szCs w:val="24"/>
          <w:lang w:bidi="th-TH"/>
        </w:rPr>
        <w:t xml:space="preserve"> </w:t>
      </w:r>
      <w:r w:rsidR="00D93D3E">
        <w:rPr>
          <w:rFonts w:ascii="Arial" w:hAnsi="Arial"/>
          <w:color w:val="0070C0"/>
          <w:sz w:val="24"/>
          <w:szCs w:val="24"/>
          <w:lang w:bidi="th-TH"/>
        </w:rPr>
        <w:t>The plans shall include actions to be taken by all responding parties</w:t>
      </w:r>
      <w:r w:rsidR="004503BC">
        <w:rPr>
          <w:rFonts w:ascii="Arial" w:hAnsi="Arial"/>
          <w:color w:val="0070C0"/>
          <w:sz w:val="24"/>
          <w:szCs w:val="24"/>
          <w:lang w:bidi="th-TH"/>
        </w:rPr>
        <w:t xml:space="preserve">, e.g. airport, RFFS, off-airport fire services, civil </w:t>
      </w:r>
      <w:proofErr w:type="spellStart"/>
      <w:r w:rsidR="004503BC">
        <w:rPr>
          <w:rFonts w:ascii="Arial" w:hAnsi="Arial"/>
          <w:color w:val="0070C0"/>
          <w:sz w:val="24"/>
          <w:szCs w:val="24"/>
          <w:lang w:bidi="th-TH"/>
        </w:rPr>
        <w:t>defence</w:t>
      </w:r>
      <w:proofErr w:type="spellEnd"/>
      <w:r w:rsidR="004503BC">
        <w:rPr>
          <w:rFonts w:ascii="Arial" w:hAnsi="Arial"/>
          <w:color w:val="0070C0"/>
          <w:sz w:val="24"/>
          <w:szCs w:val="24"/>
          <w:lang w:bidi="th-TH"/>
        </w:rPr>
        <w:t xml:space="preserve"> agency, ATC,</w:t>
      </w:r>
      <w:r w:rsidR="003D3F15">
        <w:rPr>
          <w:rFonts w:ascii="Arial" w:hAnsi="Arial"/>
          <w:color w:val="0070C0"/>
          <w:sz w:val="24"/>
          <w:szCs w:val="24"/>
          <w:lang w:bidi="th-TH"/>
        </w:rPr>
        <w:t xml:space="preserve"> </w:t>
      </w:r>
      <w:r w:rsidR="004503BC">
        <w:rPr>
          <w:rFonts w:ascii="Arial" w:hAnsi="Arial"/>
          <w:color w:val="0070C0"/>
          <w:sz w:val="24"/>
          <w:szCs w:val="24"/>
          <w:lang w:bidi="th-TH"/>
        </w:rPr>
        <w:t xml:space="preserve">airlines, aircraft maintenance </w:t>
      </w:r>
      <w:r w:rsidR="003D3F15">
        <w:rPr>
          <w:rFonts w:ascii="Arial" w:hAnsi="Arial"/>
          <w:color w:val="0070C0"/>
          <w:sz w:val="24"/>
          <w:szCs w:val="24"/>
          <w:lang w:bidi="th-TH"/>
        </w:rPr>
        <w:t>organizations</w:t>
      </w:r>
      <w:r w:rsidR="004503BC">
        <w:rPr>
          <w:rFonts w:ascii="Arial" w:hAnsi="Arial"/>
          <w:color w:val="0070C0"/>
          <w:sz w:val="24"/>
          <w:szCs w:val="24"/>
          <w:lang w:bidi="th-TH"/>
        </w:rPr>
        <w:t>, police, accident investigator, etc.</w:t>
      </w:r>
    </w:p>
    <w:p w:rsidR="007C2DA4" w:rsidRPr="007C2DA4" w:rsidRDefault="007C2DA4" w:rsidP="003D3F15">
      <w:pPr>
        <w:ind w:left="576"/>
        <w:jc w:val="both"/>
        <w:rPr>
          <w:rFonts w:ascii="Arial" w:hAnsi="Arial"/>
          <w:color w:val="00B050"/>
          <w:sz w:val="24"/>
          <w:szCs w:val="24"/>
          <w:lang w:bidi="th-TH"/>
        </w:rPr>
      </w:pPr>
      <w:r w:rsidRPr="007C2DA4">
        <w:rPr>
          <w:rFonts w:ascii="Arial" w:hAnsi="Arial"/>
          <w:color w:val="00B050"/>
          <w:sz w:val="24"/>
          <w:szCs w:val="24"/>
          <w:lang w:bidi="th-TH"/>
        </w:rPr>
        <w:t>Example:</w:t>
      </w:r>
    </w:p>
    <w:p w:rsidR="004B7769" w:rsidRPr="00B96666" w:rsidRDefault="001968DD" w:rsidP="003D3F15">
      <w:pPr>
        <w:ind w:left="576"/>
        <w:jc w:val="both"/>
        <w:rPr>
          <w:rFonts w:ascii="Arial" w:hAnsi="Arial"/>
          <w:color w:val="00B050"/>
          <w:sz w:val="24"/>
          <w:szCs w:val="24"/>
          <w:lang w:bidi="th-TH"/>
        </w:rPr>
      </w:pPr>
      <w:r w:rsidRPr="00B96666">
        <w:rPr>
          <w:rFonts w:ascii="Arial" w:hAnsi="Arial"/>
          <w:color w:val="00B050"/>
          <w:sz w:val="24"/>
          <w:szCs w:val="24"/>
          <w:lang w:bidi="th-TH"/>
        </w:rPr>
        <w:t xml:space="preserve">The </w:t>
      </w:r>
      <w:r w:rsidRPr="00B96666">
        <w:rPr>
          <w:rFonts w:ascii="Arial" w:hAnsi="Arial"/>
          <w:color w:val="00B050"/>
          <w:sz w:val="24"/>
          <w:szCs w:val="24"/>
          <w:highlight w:val="yellow"/>
          <w:lang w:bidi="th-TH"/>
        </w:rPr>
        <w:t>(Name)</w:t>
      </w:r>
      <w:r w:rsidRPr="00B96666">
        <w:rPr>
          <w:rFonts w:ascii="Arial" w:hAnsi="Arial"/>
          <w:color w:val="00B050"/>
          <w:sz w:val="24"/>
          <w:szCs w:val="24"/>
          <w:lang w:bidi="th-TH"/>
        </w:rPr>
        <w:t xml:space="preserve"> Aerodrome Emergency Plan involves the emergencies that may occur at the airport. It includes accidents involving aircraft, accident not involving aircraft and other accidents</w:t>
      </w:r>
      <w:r w:rsidR="004503BC">
        <w:rPr>
          <w:rFonts w:ascii="Arial" w:hAnsi="Arial"/>
          <w:color w:val="00B050"/>
          <w:sz w:val="24"/>
          <w:szCs w:val="24"/>
          <w:lang w:bidi="th-TH"/>
        </w:rPr>
        <w:t>/incidents</w:t>
      </w:r>
      <w:r w:rsidRPr="00B96666">
        <w:rPr>
          <w:rFonts w:ascii="Arial" w:hAnsi="Arial"/>
          <w:color w:val="00B050"/>
          <w:sz w:val="24"/>
          <w:szCs w:val="24"/>
          <w:lang w:bidi="th-TH"/>
        </w:rPr>
        <w:t>. The plan contains these following scenarios:</w:t>
      </w:r>
    </w:p>
    <w:p w:rsidR="001968DD"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Aircraft Accident on the Airport</w:t>
      </w:r>
    </w:p>
    <w:p w:rsidR="00791444"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Aircraft Accident off the Airport</w:t>
      </w:r>
    </w:p>
    <w:p w:rsidR="00791444"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Incident - Aircraft in Flight</w:t>
      </w:r>
    </w:p>
    <w:p w:rsidR="00791444"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Incident – Aircraft on Ground</w:t>
      </w:r>
    </w:p>
    <w:p w:rsidR="00791444"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Structural Fires</w:t>
      </w:r>
    </w:p>
    <w:p w:rsidR="00791444"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Sabotage</w:t>
      </w:r>
    </w:p>
    <w:p w:rsidR="00791444" w:rsidRPr="00B96666" w:rsidRDefault="00791444" w:rsidP="001443CA">
      <w:pPr>
        <w:pStyle w:val="ListParagraph"/>
        <w:numPr>
          <w:ilvl w:val="4"/>
          <w:numId w:val="2"/>
        </w:numPr>
        <w:spacing w:after="80"/>
        <w:contextualSpacing w:val="0"/>
        <w:jc w:val="both"/>
        <w:rPr>
          <w:rFonts w:ascii="Arial" w:hAnsi="Arial"/>
          <w:color w:val="00B050"/>
          <w:sz w:val="24"/>
          <w:szCs w:val="24"/>
          <w:lang w:bidi="th-TH"/>
        </w:rPr>
      </w:pPr>
      <w:r w:rsidRPr="00B96666">
        <w:rPr>
          <w:rFonts w:ascii="Arial" w:hAnsi="Arial"/>
          <w:color w:val="00B050"/>
          <w:sz w:val="24"/>
          <w:szCs w:val="24"/>
          <w:lang w:bidi="th-TH"/>
        </w:rPr>
        <w:t>Aircraft</w:t>
      </w:r>
    </w:p>
    <w:p w:rsidR="00791444" w:rsidRPr="00B96666" w:rsidRDefault="00791444" w:rsidP="001443CA">
      <w:pPr>
        <w:pStyle w:val="ListParagraph"/>
        <w:numPr>
          <w:ilvl w:val="4"/>
          <w:numId w:val="2"/>
        </w:numPr>
        <w:spacing w:after="80"/>
        <w:contextualSpacing w:val="0"/>
        <w:jc w:val="both"/>
        <w:rPr>
          <w:rFonts w:ascii="Arial" w:hAnsi="Arial"/>
          <w:color w:val="00B050"/>
          <w:sz w:val="24"/>
          <w:szCs w:val="24"/>
          <w:lang w:bidi="th-TH"/>
        </w:rPr>
      </w:pPr>
      <w:r w:rsidRPr="00B96666">
        <w:rPr>
          <w:rFonts w:ascii="Arial" w:hAnsi="Arial"/>
          <w:color w:val="00B050"/>
          <w:sz w:val="24"/>
          <w:szCs w:val="24"/>
          <w:lang w:bidi="th-TH"/>
        </w:rPr>
        <w:t>Structure</w:t>
      </w:r>
    </w:p>
    <w:p w:rsidR="00791444"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Unlawful Seizure of Aircraft</w:t>
      </w:r>
    </w:p>
    <w:p w:rsidR="00791444"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Natural Disaster</w:t>
      </w:r>
    </w:p>
    <w:p w:rsidR="00791444" w:rsidRPr="00B96666"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Dangerous Goods</w:t>
      </w:r>
    </w:p>
    <w:p w:rsidR="00791444" w:rsidRDefault="00791444"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Medical Emergencies</w:t>
      </w:r>
    </w:p>
    <w:p w:rsidR="00D93D3E" w:rsidRPr="00B96666" w:rsidRDefault="00D93D3E" w:rsidP="001443CA">
      <w:pPr>
        <w:pStyle w:val="ListParagraph"/>
        <w:numPr>
          <w:ilvl w:val="3"/>
          <w:numId w:val="2"/>
        </w:numPr>
        <w:ind w:left="1800" w:hanging="504"/>
        <w:jc w:val="both"/>
        <w:rPr>
          <w:rFonts w:ascii="Arial" w:hAnsi="Arial"/>
          <w:color w:val="00B050"/>
          <w:sz w:val="24"/>
          <w:szCs w:val="24"/>
          <w:lang w:bidi="th-TH"/>
        </w:rPr>
      </w:pPr>
      <w:r>
        <w:rPr>
          <w:rFonts w:ascii="Arial" w:hAnsi="Arial"/>
          <w:color w:val="00B050"/>
          <w:sz w:val="24"/>
          <w:szCs w:val="24"/>
          <w:lang w:bidi="th-TH"/>
        </w:rPr>
        <w:t xml:space="preserve">Other scenarios as required e.g. aircraft accident at difficult environment (water, swampy areas, etc.) in the </w:t>
      </w:r>
      <w:r w:rsidR="005E1342">
        <w:rPr>
          <w:rFonts w:ascii="Arial" w:hAnsi="Arial"/>
          <w:color w:val="00B050"/>
          <w:sz w:val="24"/>
          <w:szCs w:val="24"/>
          <w:lang w:bidi="th-TH"/>
        </w:rPr>
        <w:t xml:space="preserve">immediate </w:t>
      </w:r>
      <w:r>
        <w:rPr>
          <w:rFonts w:ascii="Arial" w:hAnsi="Arial"/>
          <w:color w:val="00B050"/>
          <w:sz w:val="24"/>
          <w:szCs w:val="24"/>
          <w:lang w:bidi="th-TH"/>
        </w:rPr>
        <w:t>vicinity of the airport</w:t>
      </w:r>
      <w:r w:rsidR="004503BC">
        <w:rPr>
          <w:rFonts w:ascii="Arial" w:hAnsi="Arial"/>
          <w:color w:val="00B050"/>
          <w:sz w:val="24"/>
          <w:szCs w:val="24"/>
          <w:lang w:bidi="th-TH"/>
        </w:rPr>
        <w:t>, land transport disruption, etc.</w:t>
      </w:r>
    </w:p>
    <w:p w:rsidR="003F129A" w:rsidRPr="00B96666" w:rsidRDefault="003F129A" w:rsidP="003D3F15">
      <w:pPr>
        <w:ind w:left="576"/>
        <w:jc w:val="both"/>
        <w:rPr>
          <w:rFonts w:ascii="Arial" w:hAnsi="Arial"/>
          <w:color w:val="00B050"/>
          <w:sz w:val="24"/>
          <w:szCs w:val="24"/>
          <w:cs/>
          <w:lang w:bidi="th-TH"/>
        </w:rPr>
      </w:pPr>
      <w:r w:rsidRPr="00B96666">
        <w:rPr>
          <w:rFonts w:ascii="Arial" w:hAnsi="Arial"/>
          <w:color w:val="00B050"/>
          <w:sz w:val="24"/>
          <w:szCs w:val="24"/>
          <w:lang w:bidi="th-TH"/>
        </w:rPr>
        <w:t xml:space="preserve">The details of each </w:t>
      </w:r>
      <w:r w:rsidR="00CF6E79" w:rsidRPr="00B96666">
        <w:rPr>
          <w:rFonts w:ascii="Arial" w:hAnsi="Arial"/>
          <w:color w:val="00B050"/>
          <w:sz w:val="24"/>
          <w:szCs w:val="24"/>
          <w:lang w:bidi="th-TH"/>
        </w:rPr>
        <w:t>scenario</w:t>
      </w:r>
      <w:r w:rsidRPr="00B96666">
        <w:rPr>
          <w:rFonts w:ascii="Arial" w:hAnsi="Arial"/>
          <w:color w:val="00B050"/>
          <w:sz w:val="24"/>
          <w:szCs w:val="24"/>
          <w:lang w:bidi="th-TH"/>
        </w:rPr>
        <w:t xml:space="preserve"> are contained within the AEP.</w:t>
      </w:r>
    </w:p>
    <w:p w:rsidR="00FB31A6" w:rsidRPr="000D4FFC" w:rsidRDefault="00FB31A6">
      <w:pPr>
        <w:pStyle w:val="ListParagraph"/>
        <w:numPr>
          <w:ilvl w:val="2"/>
          <w:numId w:val="2"/>
        </w:numPr>
        <w:jc w:val="both"/>
        <w:rPr>
          <w:rFonts w:ascii="Arial" w:hAnsi="Arial"/>
          <w:sz w:val="24"/>
          <w:szCs w:val="24"/>
          <w:lang w:bidi="th-TH"/>
        </w:rPr>
      </w:pPr>
      <w:r w:rsidRPr="000D4FFC">
        <w:rPr>
          <w:rFonts w:ascii="Arial" w:hAnsi="Arial"/>
          <w:sz w:val="24"/>
          <w:szCs w:val="24"/>
          <w:lang w:bidi="th-TH"/>
        </w:rPr>
        <w:t>Tests for Aerodrome Facilities and Equipment to be Used in Emergencies</w:t>
      </w:r>
    </w:p>
    <w:p w:rsidR="0085398D" w:rsidRPr="000D4FFC" w:rsidRDefault="00C66B06" w:rsidP="003D3F15">
      <w:pPr>
        <w:ind w:left="576"/>
        <w:jc w:val="both"/>
        <w:rPr>
          <w:rFonts w:ascii="Arial" w:hAnsi="Arial"/>
          <w:color w:val="FF0000"/>
          <w:sz w:val="24"/>
          <w:szCs w:val="24"/>
          <w:lang w:bidi="th-TH"/>
        </w:rPr>
      </w:pPr>
      <w:r w:rsidRPr="000D4FFC">
        <w:rPr>
          <w:rFonts w:ascii="Arial" w:hAnsi="Arial"/>
          <w:color w:val="0070C0"/>
          <w:sz w:val="24"/>
          <w:szCs w:val="24"/>
          <w:lang w:bidi="th-TH"/>
        </w:rPr>
        <w:t xml:space="preserve">Explain how the aerodrome conduct tests for facilities and equipment to be used in emergencies. </w:t>
      </w:r>
      <w:r w:rsidR="000D4FFC" w:rsidRPr="000D4FFC">
        <w:rPr>
          <w:rFonts w:ascii="Arial" w:hAnsi="Arial"/>
          <w:color w:val="0070C0"/>
          <w:sz w:val="24"/>
          <w:szCs w:val="24"/>
          <w:lang w:bidi="th-TH"/>
        </w:rPr>
        <w:t>This section also covers</w:t>
      </w:r>
      <w:r w:rsidRPr="000D4FFC">
        <w:rPr>
          <w:rFonts w:ascii="Arial" w:hAnsi="Arial"/>
          <w:color w:val="0070C0"/>
          <w:sz w:val="24"/>
          <w:szCs w:val="24"/>
          <w:lang w:bidi="th-TH"/>
        </w:rPr>
        <w:t xml:space="preserve"> the </w:t>
      </w:r>
      <w:r w:rsidR="00197919" w:rsidRPr="000D4FFC">
        <w:rPr>
          <w:rFonts w:ascii="Arial" w:hAnsi="Arial"/>
          <w:color w:val="0070C0"/>
          <w:sz w:val="24"/>
          <w:szCs w:val="24"/>
          <w:lang w:bidi="th-TH"/>
        </w:rPr>
        <w:t xml:space="preserve">handling </w:t>
      </w:r>
      <w:r w:rsidR="000D4FFC" w:rsidRPr="000D4FFC">
        <w:rPr>
          <w:rFonts w:ascii="Arial" w:hAnsi="Arial"/>
          <w:color w:val="0070C0"/>
          <w:sz w:val="24"/>
          <w:szCs w:val="24"/>
          <w:lang w:bidi="th-TH"/>
        </w:rPr>
        <w:t>centers</w:t>
      </w:r>
      <w:r w:rsidR="00197919" w:rsidRPr="000D4FFC">
        <w:rPr>
          <w:rFonts w:ascii="Arial" w:hAnsi="Arial"/>
          <w:color w:val="0070C0"/>
          <w:sz w:val="24"/>
          <w:szCs w:val="24"/>
          <w:lang w:bidi="th-TH"/>
        </w:rPr>
        <w:t xml:space="preserve"> </w:t>
      </w:r>
      <w:r w:rsidRPr="000D4FFC">
        <w:rPr>
          <w:rFonts w:ascii="Arial" w:hAnsi="Arial"/>
          <w:color w:val="0070C0"/>
          <w:sz w:val="24"/>
          <w:szCs w:val="24"/>
          <w:lang w:bidi="th-TH"/>
        </w:rPr>
        <w:t>established during an emergency and frequenc</w:t>
      </w:r>
      <w:r w:rsidR="00197919" w:rsidRPr="000D4FFC">
        <w:rPr>
          <w:rFonts w:ascii="Arial" w:hAnsi="Arial"/>
          <w:color w:val="0070C0"/>
          <w:sz w:val="24"/>
          <w:szCs w:val="24"/>
          <w:lang w:bidi="th-TH"/>
        </w:rPr>
        <w:t>ies</w:t>
      </w:r>
      <w:r w:rsidRPr="000D4FFC">
        <w:rPr>
          <w:rFonts w:ascii="Arial" w:hAnsi="Arial"/>
          <w:color w:val="0070C0"/>
          <w:sz w:val="24"/>
          <w:szCs w:val="24"/>
          <w:lang w:bidi="th-TH"/>
        </w:rPr>
        <w:t xml:space="preserve"> of the tests. The airport may use checklists for tests for facilities and equipment. The tests need to be done </w:t>
      </w:r>
      <w:r w:rsidR="00296B3B" w:rsidRPr="000D4FFC">
        <w:rPr>
          <w:rFonts w:ascii="Arial" w:hAnsi="Arial"/>
          <w:color w:val="0070C0"/>
          <w:sz w:val="24"/>
          <w:szCs w:val="24"/>
          <w:lang w:bidi="th-TH"/>
        </w:rPr>
        <w:t>using</w:t>
      </w:r>
      <w:r w:rsidRPr="000D4FFC">
        <w:rPr>
          <w:rFonts w:ascii="Arial" w:hAnsi="Arial"/>
          <w:color w:val="0070C0"/>
          <w:sz w:val="24"/>
          <w:szCs w:val="24"/>
          <w:lang w:bidi="th-TH"/>
        </w:rPr>
        <w:t xml:space="preserve"> proper technique</w:t>
      </w:r>
      <w:r w:rsidR="00296B3B" w:rsidRPr="000D4FFC">
        <w:rPr>
          <w:rFonts w:ascii="Arial" w:hAnsi="Arial"/>
          <w:color w:val="0070C0"/>
          <w:sz w:val="24"/>
          <w:szCs w:val="24"/>
          <w:lang w:bidi="th-TH"/>
        </w:rPr>
        <w:t>s</w:t>
      </w:r>
      <w:r w:rsidRPr="000D4FFC">
        <w:rPr>
          <w:rFonts w:ascii="Arial" w:hAnsi="Arial"/>
          <w:color w:val="0070C0"/>
          <w:sz w:val="24"/>
          <w:szCs w:val="24"/>
          <w:lang w:bidi="th-TH"/>
        </w:rPr>
        <w:t xml:space="preserve">. The result of the tests shall be recorded. The checklists can either be a part of </w:t>
      </w:r>
      <w:r w:rsidR="00197919" w:rsidRPr="000D4FFC">
        <w:rPr>
          <w:rFonts w:ascii="Arial" w:hAnsi="Arial"/>
          <w:color w:val="0070C0"/>
          <w:sz w:val="24"/>
          <w:szCs w:val="24"/>
          <w:lang w:bidi="th-TH"/>
        </w:rPr>
        <w:t>AEP</w:t>
      </w:r>
      <w:r w:rsidRPr="000D4FFC">
        <w:rPr>
          <w:rFonts w:ascii="Arial" w:hAnsi="Arial"/>
          <w:color w:val="0070C0"/>
          <w:sz w:val="24"/>
          <w:szCs w:val="24"/>
          <w:lang w:bidi="th-TH"/>
        </w:rPr>
        <w:t xml:space="preserve"> or in a separate document.</w:t>
      </w:r>
      <w:r w:rsidR="000D4FFC">
        <w:rPr>
          <w:rFonts w:ascii="Arial" w:hAnsi="Arial"/>
          <w:color w:val="0070C0"/>
          <w:sz w:val="24"/>
          <w:szCs w:val="24"/>
          <w:lang w:bidi="th-TH"/>
        </w:rPr>
        <w:t xml:space="preserve"> (</w:t>
      </w:r>
      <w:r w:rsidR="000D4FFC" w:rsidRPr="000D4FFC">
        <w:rPr>
          <w:rFonts w:ascii="Arial" w:hAnsi="Arial"/>
          <w:color w:val="FF0000"/>
          <w:sz w:val="24"/>
          <w:szCs w:val="24"/>
          <w:lang w:bidi="th-TH"/>
        </w:rPr>
        <w:t>In case it is already included in other section, delete this para)</w:t>
      </w:r>
    </w:p>
    <w:p w:rsidR="0085398D" w:rsidRPr="0085398D" w:rsidRDefault="0085398D" w:rsidP="003D3F15">
      <w:pPr>
        <w:ind w:left="576"/>
        <w:jc w:val="both"/>
        <w:rPr>
          <w:rFonts w:ascii="Arial" w:hAnsi="Arial"/>
          <w:sz w:val="24"/>
          <w:szCs w:val="24"/>
          <w:lang w:bidi="th-TH"/>
        </w:rPr>
      </w:pPr>
      <w:r w:rsidRPr="0085398D">
        <w:rPr>
          <w:rFonts w:ascii="Arial" w:hAnsi="Arial"/>
          <w:color w:val="00B050"/>
          <w:sz w:val="24"/>
          <w:szCs w:val="24"/>
          <w:lang w:bidi="th-TH"/>
        </w:rPr>
        <w:lastRenderedPageBreak/>
        <w:t>Example:</w:t>
      </w:r>
    </w:p>
    <w:p w:rsidR="00671E98" w:rsidRDefault="00671E98" w:rsidP="001443CA">
      <w:pPr>
        <w:pStyle w:val="ListParagraph"/>
        <w:numPr>
          <w:ilvl w:val="3"/>
          <w:numId w:val="2"/>
        </w:numPr>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Procedures and checklists for testing of aerodrome facilities and equipment are contained within “</w:t>
      </w:r>
      <w:r w:rsidRPr="00B96666">
        <w:rPr>
          <w:rFonts w:ascii="Arial" w:hAnsi="Arial"/>
          <w:color w:val="00B050"/>
          <w:sz w:val="24"/>
          <w:szCs w:val="24"/>
          <w:highlight w:val="yellow"/>
          <w:lang w:bidi="th-TH"/>
        </w:rPr>
        <w:t>(Name</w:t>
      </w:r>
      <w:r w:rsidR="003D3F15">
        <w:rPr>
          <w:rFonts w:ascii="Arial" w:hAnsi="Arial"/>
          <w:color w:val="00B050"/>
          <w:sz w:val="24"/>
          <w:szCs w:val="24"/>
          <w:highlight w:val="yellow"/>
          <w:lang w:bidi="th-TH"/>
        </w:rPr>
        <w:t xml:space="preserve"> </w:t>
      </w:r>
      <w:r w:rsidR="00A51306" w:rsidRPr="00B96666">
        <w:rPr>
          <w:rFonts w:ascii="Arial" w:hAnsi="Arial"/>
          <w:color w:val="00B050"/>
          <w:sz w:val="24"/>
          <w:szCs w:val="24"/>
          <w:highlight w:val="yellow"/>
          <w:lang w:bidi="th-TH"/>
        </w:rPr>
        <w:t>of a manual or procedures</w:t>
      </w:r>
      <w:r w:rsidRPr="00B96666">
        <w:rPr>
          <w:rFonts w:ascii="Arial" w:hAnsi="Arial"/>
          <w:color w:val="00B050"/>
          <w:sz w:val="24"/>
          <w:szCs w:val="24"/>
          <w:highlight w:val="yellow"/>
          <w:lang w:bidi="th-TH"/>
        </w:rPr>
        <w:t>)</w:t>
      </w:r>
      <w:r w:rsidRPr="00B96666">
        <w:rPr>
          <w:rFonts w:ascii="Arial" w:hAnsi="Arial"/>
          <w:color w:val="00B050"/>
          <w:sz w:val="24"/>
          <w:szCs w:val="24"/>
          <w:lang w:bidi="th-TH"/>
        </w:rPr>
        <w:t>”</w:t>
      </w:r>
    </w:p>
    <w:p w:rsidR="00197919" w:rsidRPr="00B96666" w:rsidRDefault="00197919" w:rsidP="001443CA">
      <w:pPr>
        <w:pStyle w:val="ListParagraph"/>
        <w:numPr>
          <w:ilvl w:val="3"/>
          <w:numId w:val="2"/>
        </w:numPr>
        <w:ind w:left="1800" w:hanging="504"/>
        <w:contextualSpacing w:val="0"/>
        <w:jc w:val="both"/>
        <w:rPr>
          <w:rFonts w:ascii="Arial" w:hAnsi="Arial"/>
          <w:color w:val="00B050"/>
          <w:sz w:val="24"/>
          <w:szCs w:val="24"/>
          <w:lang w:bidi="th-TH"/>
        </w:rPr>
      </w:pPr>
      <w:r>
        <w:rPr>
          <w:rFonts w:ascii="Arial" w:hAnsi="Arial"/>
          <w:color w:val="00B050"/>
          <w:sz w:val="24"/>
          <w:szCs w:val="24"/>
          <w:lang w:bidi="th-TH"/>
        </w:rPr>
        <w:t>Frequencies of tests</w:t>
      </w:r>
    </w:p>
    <w:p w:rsidR="00906EFE" w:rsidRDefault="00671E98" w:rsidP="001443CA">
      <w:pPr>
        <w:pStyle w:val="ListParagraph"/>
        <w:numPr>
          <w:ilvl w:val="3"/>
          <w:numId w:val="2"/>
        </w:numPr>
        <w:ind w:left="1800" w:hanging="504"/>
        <w:jc w:val="both"/>
        <w:rPr>
          <w:rFonts w:ascii="Arial" w:hAnsi="Arial"/>
          <w:color w:val="00B050"/>
          <w:sz w:val="24"/>
          <w:szCs w:val="24"/>
          <w:lang w:bidi="th-TH"/>
        </w:rPr>
      </w:pPr>
      <w:r w:rsidRPr="00B96666">
        <w:rPr>
          <w:rFonts w:ascii="Arial" w:hAnsi="Arial"/>
          <w:color w:val="00B050"/>
          <w:sz w:val="24"/>
          <w:szCs w:val="24"/>
          <w:lang w:bidi="th-TH"/>
        </w:rPr>
        <w:t>Testing of physical areas of the emergency plan are included within the Airport’s exercise regime, detailed within the AEP.</w:t>
      </w:r>
      <w:r w:rsidR="008C1971">
        <w:rPr>
          <w:rFonts w:ascii="Arial" w:hAnsi="Arial"/>
          <w:color w:val="00B050"/>
          <w:sz w:val="24"/>
          <w:szCs w:val="24"/>
          <w:lang w:bidi="th-TH"/>
        </w:rPr>
        <w:t xml:space="preserve"> (N0)</w:t>
      </w:r>
    </w:p>
    <w:p w:rsidR="003A2F51" w:rsidRDefault="003A2F51" w:rsidP="003D3F15">
      <w:pPr>
        <w:pStyle w:val="ListParagraph"/>
        <w:ind w:left="1800"/>
        <w:jc w:val="both"/>
        <w:rPr>
          <w:rFonts w:ascii="Arial" w:hAnsi="Arial"/>
          <w:color w:val="00B050"/>
          <w:sz w:val="24"/>
          <w:szCs w:val="24"/>
          <w:lang w:bidi="th-TH"/>
        </w:rPr>
      </w:pPr>
    </w:p>
    <w:p w:rsidR="00FB31A6" w:rsidRDefault="00FB31A6">
      <w:pPr>
        <w:pStyle w:val="ListParagraph"/>
        <w:numPr>
          <w:ilvl w:val="2"/>
          <w:numId w:val="2"/>
        </w:numPr>
        <w:jc w:val="both"/>
        <w:rPr>
          <w:rFonts w:ascii="Arial" w:hAnsi="Arial"/>
          <w:sz w:val="24"/>
          <w:szCs w:val="24"/>
          <w:lang w:bidi="th-TH"/>
        </w:rPr>
      </w:pPr>
      <w:r>
        <w:rPr>
          <w:rFonts w:ascii="Arial" w:hAnsi="Arial"/>
          <w:sz w:val="24"/>
          <w:szCs w:val="24"/>
          <w:lang w:bidi="th-TH"/>
        </w:rPr>
        <w:t>A List of Organizations, Agencies and Persons of Authority, both on- and off-airport, and Their Contact Information</w:t>
      </w:r>
    </w:p>
    <w:p w:rsidR="00E71B35" w:rsidRPr="00E71B35" w:rsidRDefault="00E71B35" w:rsidP="003D3F15">
      <w:pPr>
        <w:ind w:left="576"/>
        <w:jc w:val="both"/>
        <w:rPr>
          <w:rFonts w:ascii="Arial" w:hAnsi="Arial"/>
          <w:color w:val="0070C0"/>
          <w:sz w:val="24"/>
          <w:szCs w:val="24"/>
          <w:lang w:bidi="th-TH"/>
        </w:rPr>
      </w:pPr>
      <w:r w:rsidRPr="00E71B35">
        <w:rPr>
          <w:rFonts w:ascii="Arial" w:hAnsi="Arial"/>
          <w:color w:val="0070C0"/>
          <w:sz w:val="24"/>
          <w:szCs w:val="24"/>
          <w:lang w:bidi="th-TH"/>
        </w:rPr>
        <w:t>Lists all organizations and authorities involved in an emergency response both on and off airport and details of contacts. The lists can be referred to the Airport Emergency Plan. The details of contacts must be up to date.</w:t>
      </w:r>
    </w:p>
    <w:p w:rsidR="00E71B35" w:rsidRDefault="00E71B35"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876836" w:rsidRDefault="007E3577" w:rsidP="003D3F15">
      <w:pPr>
        <w:ind w:left="576"/>
        <w:jc w:val="both"/>
        <w:rPr>
          <w:rFonts w:ascii="Arial" w:hAnsi="Arial"/>
          <w:color w:val="00B050"/>
          <w:sz w:val="24"/>
          <w:szCs w:val="24"/>
          <w:lang w:bidi="th-TH"/>
        </w:rPr>
      </w:pPr>
      <w:r w:rsidRPr="00B96666">
        <w:rPr>
          <w:rFonts w:ascii="Arial" w:hAnsi="Arial"/>
          <w:color w:val="00B050"/>
          <w:sz w:val="24"/>
          <w:szCs w:val="24"/>
          <w:lang w:bidi="th-TH"/>
        </w:rPr>
        <w:t>The AEP contains a list of organizations, agencies and persons of authority, both on- and off-airport, and their contact information. The contact information will be checked and updated</w:t>
      </w:r>
      <w:r w:rsidR="003D3F15">
        <w:rPr>
          <w:rFonts w:ascii="Arial" w:hAnsi="Arial"/>
          <w:color w:val="00B050"/>
          <w:sz w:val="24"/>
          <w:szCs w:val="24"/>
          <w:lang w:bidi="th-TH"/>
        </w:rPr>
        <w:t xml:space="preserve"> </w:t>
      </w:r>
      <w:r w:rsidR="00605E9F" w:rsidRPr="00B96666">
        <w:rPr>
          <w:rFonts w:ascii="Arial" w:hAnsi="Arial"/>
          <w:color w:val="00B050"/>
          <w:sz w:val="24"/>
          <w:szCs w:val="24"/>
          <w:lang w:bidi="th-TH"/>
        </w:rPr>
        <w:t>once</w:t>
      </w:r>
      <w:r w:rsidRPr="00B96666">
        <w:rPr>
          <w:rFonts w:ascii="Arial" w:hAnsi="Arial"/>
          <w:color w:val="00B050"/>
          <w:sz w:val="24"/>
          <w:szCs w:val="24"/>
          <w:lang w:bidi="th-TH"/>
        </w:rPr>
        <w:t xml:space="preserve"> every </w:t>
      </w:r>
      <w:r w:rsidRPr="00B96666">
        <w:rPr>
          <w:rFonts w:ascii="Arial" w:hAnsi="Arial"/>
          <w:color w:val="00B050"/>
          <w:sz w:val="24"/>
          <w:szCs w:val="24"/>
          <w:highlight w:val="yellow"/>
          <w:lang w:bidi="th-TH"/>
        </w:rPr>
        <w:t>(Frequency)</w:t>
      </w:r>
      <w:r w:rsidRPr="00B96666">
        <w:rPr>
          <w:rFonts w:ascii="Arial" w:hAnsi="Arial"/>
          <w:color w:val="00B050"/>
          <w:sz w:val="24"/>
          <w:szCs w:val="24"/>
          <w:lang w:bidi="th-TH"/>
        </w:rPr>
        <w:t>.</w:t>
      </w:r>
    </w:p>
    <w:p w:rsidR="00FB31A6" w:rsidRDefault="00FB31A6">
      <w:pPr>
        <w:pStyle w:val="ListParagraph"/>
        <w:numPr>
          <w:ilvl w:val="2"/>
          <w:numId w:val="2"/>
        </w:numPr>
        <w:jc w:val="both"/>
        <w:rPr>
          <w:rFonts w:ascii="Arial" w:hAnsi="Arial"/>
          <w:sz w:val="24"/>
          <w:szCs w:val="24"/>
          <w:lang w:bidi="th-TH"/>
        </w:rPr>
      </w:pPr>
      <w:r>
        <w:rPr>
          <w:rFonts w:ascii="Arial" w:hAnsi="Arial"/>
          <w:sz w:val="24"/>
          <w:szCs w:val="24"/>
          <w:lang w:bidi="th-TH"/>
        </w:rPr>
        <w:t>Aerodrome Emergency Committee</w:t>
      </w:r>
    </w:p>
    <w:p w:rsidR="00DA7E0A" w:rsidRPr="00AF575B" w:rsidRDefault="00AF575B" w:rsidP="003D3F15">
      <w:pPr>
        <w:ind w:left="576"/>
        <w:jc w:val="both"/>
        <w:rPr>
          <w:rFonts w:ascii="Arial" w:hAnsi="Arial"/>
          <w:color w:val="0070C0"/>
          <w:sz w:val="24"/>
          <w:szCs w:val="24"/>
          <w:lang w:bidi="th-TH"/>
        </w:rPr>
      </w:pPr>
      <w:r w:rsidRPr="00AF575B">
        <w:rPr>
          <w:rFonts w:ascii="Arial" w:hAnsi="Arial"/>
          <w:color w:val="0070C0"/>
          <w:sz w:val="24"/>
          <w:szCs w:val="24"/>
          <w:lang w:bidi="th-TH"/>
        </w:rPr>
        <w:t>A</w:t>
      </w:r>
      <w:r w:rsidR="0075098E">
        <w:rPr>
          <w:rFonts w:ascii="Arial" w:hAnsi="Arial"/>
          <w:color w:val="0070C0"/>
          <w:sz w:val="24"/>
          <w:szCs w:val="24"/>
          <w:lang w:bidi="th-TH"/>
        </w:rPr>
        <w:t>n</w:t>
      </w:r>
      <w:r w:rsidR="003D3F15">
        <w:rPr>
          <w:rFonts w:ascii="Arial" w:hAnsi="Arial"/>
          <w:color w:val="0070C0"/>
          <w:sz w:val="24"/>
          <w:szCs w:val="24"/>
          <w:lang w:bidi="th-TH"/>
        </w:rPr>
        <w:t xml:space="preserve"> </w:t>
      </w:r>
      <w:r w:rsidRPr="00AF575B">
        <w:rPr>
          <w:rFonts w:ascii="Arial" w:hAnsi="Arial"/>
          <w:color w:val="0070C0"/>
          <w:sz w:val="24"/>
          <w:szCs w:val="24"/>
          <w:lang w:bidi="th-TH"/>
        </w:rPr>
        <w:t>airport shall establish an Aerodrome Emergency Committee. The committee should have both internal and external stakeholders. Each airport should consider the members of this committee based on a local management.</w:t>
      </w:r>
    </w:p>
    <w:p w:rsidR="00AF575B" w:rsidRDefault="00AF575B"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BE5640" w:rsidRPr="00B96666" w:rsidRDefault="00BE5640" w:rsidP="003D3F15">
      <w:pPr>
        <w:ind w:left="576"/>
        <w:jc w:val="both"/>
        <w:rPr>
          <w:rFonts w:ascii="Arial" w:hAnsi="Arial"/>
          <w:color w:val="00B050"/>
          <w:sz w:val="24"/>
          <w:szCs w:val="24"/>
          <w:lang w:bidi="th-TH"/>
        </w:rPr>
      </w:pPr>
      <w:r w:rsidRPr="00B96666">
        <w:rPr>
          <w:rFonts w:ascii="Arial" w:hAnsi="Arial"/>
          <w:color w:val="00B050"/>
          <w:sz w:val="24"/>
          <w:szCs w:val="24"/>
          <w:lang w:bidi="th-TH"/>
        </w:rPr>
        <w:t>The Aerodrome Emergency Committee is the main forum to develop, distribute,</w:t>
      </w:r>
      <w:r w:rsidR="0075098E">
        <w:rPr>
          <w:rFonts w:ascii="Arial" w:hAnsi="Arial"/>
          <w:color w:val="00B050"/>
          <w:sz w:val="24"/>
          <w:szCs w:val="24"/>
          <w:lang w:bidi="th-TH"/>
        </w:rPr>
        <w:t xml:space="preserve"> review</w:t>
      </w:r>
      <w:r w:rsidRPr="00B96666">
        <w:rPr>
          <w:rFonts w:ascii="Arial" w:hAnsi="Arial"/>
          <w:color w:val="00B050"/>
          <w:sz w:val="24"/>
          <w:szCs w:val="24"/>
          <w:lang w:bidi="th-TH"/>
        </w:rPr>
        <w:t xml:space="preserve"> and amend the Airport Emergency Plan (AEP) for </w:t>
      </w:r>
      <w:r w:rsidRPr="00B96666">
        <w:rPr>
          <w:rFonts w:ascii="Arial" w:hAnsi="Arial"/>
          <w:color w:val="00B050"/>
          <w:sz w:val="24"/>
          <w:szCs w:val="24"/>
          <w:highlight w:val="yellow"/>
          <w:lang w:bidi="th-TH"/>
        </w:rPr>
        <w:t>(Name)</w:t>
      </w:r>
      <w:r w:rsidRPr="00B96666">
        <w:rPr>
          <w:rFonts w:ascii="Arial" w:hAnsi="Arial"/>
          <w:color w:val="00B050"/>
          <w:sz w:val="24"/>
          <w:szCs w:val="24"/>
          <w:lang w:bidi="th-TH"/>
        </w:rPr>
        <w:t xml:space="preserve"> Airport. This committee will endorse any amendments to the AEP.</w:t>
      </w:r>
    </w:p>
    <w:p w:rsidR="00BE5640" w:rsidRPr="00B96666" w:rsidRDefault="00BE5640" w:rsidP="003D3F15">
      <w:pPr>
        <w:ind w:left="576"/>
        <w:jc w:val="both"/>
        <w:rPr>
          <w:rFonts w:ascii="Arial" w:hAnsi="Arial"/>
          <w:color w:val="00B050"/>
          <w:sz w:val="24"/>
          <w:szCs w:val="24"/>
          <w:lang w:bidi="th-TH"/>
        </w:rPr>
      </w:pPr>
      <w:r w:rsidRPr="00B96666">
        <w:rPr>
          <w:rFonts w:ascii="Arial" w:hAnsi="Arial"/>
          <w:color w:val="00B050"/>
          <w:sz w:val="24"/>
          <w:szCs w:val="24"/>
          <w:lang w:bidi="th-TH"/>
        </w:rPr>
        <w:t xml:space="preserve">The Committee meets </w:t>
      </w:r>
      <w:r w:rsidR="0075098E">
        <w:rPr>
          <w:rFonts w:ascii="Arial" w:hAnsi="Arial"/>
          <w:color w:val="00B050"/>
          <w:sz w:val="24"/>
          <w:szCs w:val="24"/>
          <w:lang w:bidi="th-TH"/>
        </w:rPr>
        <w:t>every [X] months a</w:t>
      </w:r>
      <w:r w:rsidR="004E39C5">
        <w:rPr>
          <w:rFonts w:ascii="Arial" w:hAnsi="Arial"/>
          <w:color w:val="00B050"/>
          <w:sz w:val="24"/>
          <w:szCs w:val="24"/>
          <w:lang w:bidi="th-TH"/>
        </w:rPr>
        <w:t xml:space="preserve">nd as soon as possible after </w:t>
      </w:r>
      <w:r w:rsidR="007959C8">
        <w:rPr>
          <w:rFonts w:ascii="Arial" w:hAnsi="Arial"/>
          <w:color w:val="00B050"/>
          <w:sz w:val="24"/>
          <w:szCs w:val="24"/>
          <w:lang w:bidi="th-TH"/>
        </w:rPr>
        <w:t xml:space="preserve">the </w:t>
      </w:r>
      <w:r w:rsidR="004E39C5">
        <w:rPr>
          <w:rFonts w:ascii="Arial" w:hAnsi="Arial"/>
          <w:color w:val="00B050"/>
          <w:sz w:val="24"/>
          <w:szCs w:val="24"/>
          <w:lang w:bidi="th-TH"/>
        </w:rPr>
        <w:t xml:space="preserve">activation of AEP or a full </w:t>
      </w:r>
      <w:r w:rsidR="00676972">
        <w:rPr>
          <w:rFonts w:ascii="Arial" w:hAnsi="Arial"/>
          <w:color w:val="00B050"/>
          <w:sz w:val="24"/>
          <w:szCs w:val="24"/>
          <w:lang w:bidi="th-TH"/>
        </w:rPr>
        <w:t>scale / partial emergency exerci</w:t>
      </w:r>
      <w:r w:rsidR="004E39C5">
        <w:rPr>
          <w:rFonts w:ascii="Arial" w:hAnsi="Arial"/>
          <w:color w:val="00B050"/>
          <w:sz w:val="24"/>
          <w:szCs w:val="24"/>
          <w:lang w:bidi="th-TH"/>
        </w:rPr>
        <w:t>se</w:t>
      </w:r>
      <w:r w:rsidRPr="00B96666">
        <w:rPr>
          <w:rFonts w:ascii="Arial" w:hAnsi="Arial"/>
          <w:color w:val="00B050"/>
          <w:sz w:val="24"/>
          <w:szCs w:val="24"/>
          <w:lang w:bidi="th-TH"/>
        </w:rPr>
        <w:t xml:space="preserve"> to carry out its functions and will be comprised of a group of core member such as;</w:t>
      </w:r>
    </w:p>
    <w:p w:rsidR="00D019CF"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A</w:t>
      </w:r>
      <w:r w:rsidR="0075098E">
        <w:rPr>
          <w:rFonts w:ascii="Arial" w:hAnsi="Arial"/>
          <w:color w:val="00B050"/>
          <w:sz w:val="24"/>
          <w:szCs w:val="24"/>
          <w:lang w:bidi="th-TH"/>
        </w:rPr>
        <w:t>erodrome operator</w:t>
      </w:r>
    </w:p>
    <w:p w:rsidR="00BE5640"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Airlines representatives</w:t>
      </w:r>
    </w:p>
    <w:p w:rsidR="00BE5640"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ATC Senior Staff</w:t>
      </w:r>
    </w:p>
    <w:p w:rsidR="00BE5640"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 xml:space="preserve">Chief of </w:t>
      </w:r>
      <w:r w:rsidR="0075098E" w:rsidRPr="00B96666">
        <w:rPr>
          <w:rFonts w:ascii="Arial" w:hAnsi="Arial"/>
          <w:color w:val="00B050"/>
          <w:sz w:val="24"/>
          <w:szCs w:val="24"/>
          <w:lang w:bidi="th-TH"/>
        </w:rPr>
        <w:t>RFF</w:t>
      </w:r>
      <w:r w:rsidR="0075098E">
        <w:rPr>
          <w:rFonts w:ascii="Arial" w:hAnsi="Arial"/>
          <w:color w:val="00B050"/>
          <w:sz w:val="24"/>
          <w:szCs w:val="24"/>
          <w:lang w:bidi="th-TH"/>
        </w:rPr>
        <w:t>S</w:t>
      </w:r>
    </w:p>
    <w:p w:rsidR="00BE5640"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Department of Health Senior Officer</w:t>
      </w:r>
    </w:p>
    <w:p w:rsidR="00BE5640"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Senior representatives from major hospitals</w:t>
      </w:r>
    </w:p>
    <w:p w:rsidR="00BE5640"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lastRenderedPageBreak/>
        <w:t>State Emergency Service Representatives</w:t>
      </w:r>
    </w:p>
    <w:p w:rsidR="00BE5640"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Ambulance Service senior representatives</w:t>
      </w:r>
    </w:p>
    <w:p w:rsidR="00BE5640" w:rsidRPr="00B96666"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Chief of Metropolitan Fire Brigade or Services</w:t>
      </w:r>
    </w:p>
    <w:p w:rsidR="00BE5640" w:rsidRDefault="00BE5640" w:rsidP="001443CA">
      <w:pPr>
        <w:pStyle w:val="ListParagraph"/>
        <w:numPr>
          <w:ilvl w:val="3"/>
          <w:numId w:val="2"/>
        </w:numPr>
        <w:spacing w:after="8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Police Service senior staff</w:t>
      </w:r>
    </w:p>
    <w:p w:rsidR="00845891" w:rsidRDefault="00845891" w:rsidP="001443CA">
      <w:pPr>
        <w:pStyle w:val="ListParagraph"/>
        <w:numPr>
          <w:ilvl w:val="3"/>
          <w:numId w:val="2"/>
        </w:numPr>
        <w:ind w:left="1800" w:hanging="504"/>
        <w:jc w:val="both"/>
        <w:rPr>
          <w:rFonts w:ascii="Arial" w:hAnsi="Arial"/>
          <w:color w:val="00B050"/>
          <w:sz w:val="24"/>
          <w:szCs w:val="24"/>
          <w:lang w:bidi="th-TH"/>
        </w:rPr>
      </w:pPr>
      <w:r>
        <w:rPr>
          <w:rFonts w:ascii="Arial" w:hAnsi="Arial"/>
          <w:color w:val="00B050"/>
          <w:sz w:val="24"/>
          <w:szCs w:val="24"/>
          <w:lang w:bidi="th-TH"/>
        </w:rPr>
        <w:t>Representatives of other responding parties</w:t>
      </w:r>
      <w:r w:rsidR="00AE0FD4">
        <w:rPr>
          <w:rFonts w:ascii="Arial" w:hAnsi="Arial"/>
          <w:color w:val="00B050"/>
          <w:sz w:val="24"/>
          <w:szCs w:val="24"/>
          <w:lang w:bidi="th-TH"/>
        </w:rPr>
        <w:t>,</w:t>
      </w:r>
      <w:r>
        <w:rPr>
          <w:rFonts w:ascii="Arial" w:hAnsi="Arial"/>
          <w:color w:val="00B050"/>
          <w:sz w:val="24"/>
          <w:szCs w:val="24"/>
          <w:lang w:bidi="th-TH"/>
        </w:rPr>
        <w:t xml:space="preserve"> as required</w:t>
      </w:r>
    </w:p>
    <w:p w:rsidR="003A2F51" w:rsidRDefault="003A2F51" w:rsidP="003D3F15">
      <w:pPr>
        <w:pStyle w:val="ListParagraph"/>
        <w:ind w:left="1800"/>
        <w:jc w:val="both"/>
        <w:rPr>
          <w:rFonts w:ascii="Arial" w:hAnsi="Arial"/>
          <w:color w:val="00B050"/>
          <w:sz w:val="24"/>
          <w:szCs w:val="24"/>
          <w:lang w:bidi="th-TH"/>
        </w:rPr>
      </w:pPr>
    </w:p>
    <w:p w:rsidR="00316A84" w:rsidRPr="001A2B1E" w:rsidRDefault="00FB31A6">
      <w:pPr>
        <w:pStyle w:val="ListParagraph"/>
        <w:numPr>
          <w:ilvl w:val="2"/>
          <w:numId w:val="2"/>
        </w:numPr>
        <w:jc w:val="both"/>
        <w:rPr>
          <w:rFonts w:ascii="Arial" w:hAnsi="Arial"/>
          <w:sz w:val="24"/>
          <w:szCs w:val="24"/>
          <w:lang w:bidi="th-TH"/>
        </w:rPr>
      </w:pPr>
      <w:r w:rsidRPr="001A2B1E">
        <w:rPr>
          <w:rFonts w:ascii="Arial" w:hAnsi="Arial"/>
          <w:sz w:val="24"/>
          <w:szCs w:val="24"/>
          <w:lang w:bidi="th-TH"/>
        </w:rPr>
        <w:t>Appointment of an On-Scene Commander</w:t>
      </w:r>
    </w:p>
    <w:p w:rsidR="001A2B1E" w:rsidRPr="001A2B1E" w:rsidRDefault="001A2B1E" w:rsidP="003D3F15">
      <w:pPr>
        <w:ind w:left="576"/>
        <w:jc w:val="both"/>
        <w:rPr>
          <w:rFonts w:ascii="Arial" w:hAnsi="Arial"/>
          <w:color w:val="0070C0"/>
          <w:sz w:val="24"/>
          <w:szCs w:val="24"/>
          <w:lang w:bidi="th-TH"/>
        </w:rPr>
      </w:pPr>
      <w:r w:rsidRPr="001A2B1E">
        <w:rPr>
          <w:rFonts w:ascii="Arial" w:hAnsi="Arial"/>
          <w:color w:val="0070C0"/>
          <w:sz w:val="24"/>
          <w:szCs w:val="24"/>
          <w:lang w:bidi="th-TH"/>
        </w:rPr>
        <w:t>The airport</w:t>
      </w:r>
      <w:r>
        <w:rPr>
          <w:rFonts w:ascii="Arial" w:hAnsi="Arial"/>
          <w:color w:val="0070C0"/>
          <w:sz w:val="24"/>
          <w:szCs w:val="24"/>
          <w:lang w:bidi="th-TH"/>
        </w:rPr>
        <w:t xml:space="preserve"> shall appoint an on-scene commander when an emergency occurs. Each type of emergency may have a different on-scene commander. For example, an airport rescue and </w:t>
      </w:r>
      <w:r w:rsidR="00166839">
        <w:rPr>
          <w:rFonts w:ascii="Arial" w:hAnsi="Arial"/>
          <w:color w:val="0070C0"/>
          <w:sz w:val="24"/>
          <w:szCs w:val="24"/>
          <w:lang w:bidi="th-TH"/>
        </w:rPr>
        <w:t>firefighting</w:t>
      </w:r>
      <w:r w:rsidR="003D3F15">
        <w:rPr>
          <w:rFonts w:ascii="Arial" w:hAnsi="Arial"/>
          <w:color w:val="0070C0"/>
          <w:sz w:val="24"/>
          <w:szCs w:val="24"/>
          <w:lang w:bidi="th-TH"/>
        </w:rPr>
        <w:t xml:space="preserve"> </w:t>
      </w:r>
      <w:r w:rsidR="00473415">
        <w:rPr>
          <w:rFonts w:ascii="Arial" w:hAnsi="Arial"/>
          <w:color w:val="0070C0"/>
          <w:sz w:val="24"/>
          <w:szCs w:val="24"/>
          <w:lang w:bidi="th-TH"/>
        </w:rPr>
        <w:t xml:space="preserve">commander </w:t>
      </w:r>
      <w:r>
        <w:rPr>
          <w:rFonts w:ascii="Arial" w:hAnsi="Arial"/>
          <w:color w:val="0070C0"/>
          <w:sz w:val="24"/>
          <w:szCs w:val="24"/>
          <w:lang w:bidi="th-TH"/>
        </w:rPr>
        <w:t xml:space="preserve">may be appointed to be an on-scene commander in the event of fire. An airport security may be appointed to be an on-scene commander in the event of unlawful interference, or </w:t>
      </w:r>
      <w:r w:rsidR="003D3F15">
        <w:rPr>
          <w:rFonts w:ascii="Arial" w:hAnsi="Arial"/>
          <w:color w:val="0070C0"/>
          <w:sz w:val="24"/>
          <w:szCs w:val="24"/>
          <w:lang w:bidi="th-TH"/>
        </w:rPr>
        <w:t>airport medical services</w:t>
      </w:r>
      <w:r>
        <w:rPr>
          <w:rFonts w:ascii="Arial" w:hAnsi="Arial"/>
          <w:color w:val="0070C0"/>
          <w:sz w:val="24"/>
          <w:szCs w:val="24"/>
          <w:lang w:bidi="th-TH"/>
        </w:rPr>
        <w:t xml:space="preserve"> may be appointed to be an on-scene commander in medical emergency.</w:t>
      </w:r>
    </w:p>
    <w:p w:rsidR="009936EE" w:rsidRPr="009936EE" w:rsidRDefault="009936EE" w:rsidP="003D3F15">
      <w:pPr>
        <w:ind w:left="576"/>
        <w:jc w:val="both"/>
        <w:rPr>
          <w:rFonts w:ascii="Arial" w:hAnsi="Arial"/>
          <w:color w:val="00B050"/>
          <w:sz w:val="24"/>
          <w:szCs w:val="24"/>
          <w:lang w:bidi="th-TH"/>
        </w:rPr>
      </w:pPr>
      <w:r w:rsidRPr="009936EE">
        <w:rPr>
          <w:rFonts w:ascii="Arial" w:hAnsi="Arial"/>
          <w:color w:val="00B050"/>
          <w:sz w:val="24"/>
          <w:szCs w:val="24"/>
          <w:lang w:bidi="th-TH"/>
        </w:rPr>
        <w:t>Example:</w:t>
      </w:r>
    </w:p>
    <w:p w:rsidR="00702BC8" w:rsidRPr="00B96666" w:rsidRDefault="00702BC8" w:rsidP="003D3F15">
      <w:pPr>
        <w:ind w:left="576"/>
        <w:jc w:val="both"/>
        <w:rPr>
          <w:rFonts w:ascii="Arial" w:hAnsi="Arial"/>
          <w:color w:val="00B050"/>
          <w:sz w:val="24"/>
          <w:szCs w:val="24"/>
          <w:u w:val="single"/>
          <w:lang w:bidi="th-TH"/>
        </w:rPr>
      </w:pPr>
      <w:r w:rsidRPr="00B96666">
        <w:rPr>
          <w:rFonts w:ascii="Arial" w:hAnsi="Arial"/>
          <w:color w:val="00B050"/>
          <w:sz w:val="24"/>
          <w:szCs w:val="24"/>
          <w:u w:val="single"/>
          <w:lang w:bidi="th-TH"/>
        </w:rPr>
        <w:t>Safety-Related Emergency</w:t>
      </w:r>
    </w:p>
    <w:p w:rsidR="00F64C6F" w:rsidRPr="00B96666" w:rsidRDefault="00702BC8" w:rsidP="003D3F15">
      <w:pPr>
        <w:ind w:left="576"/>
        <w:jc w:val="both"/>
        <w:rPr>
          <w:rFonts w:ascii="Arial" w:hAnsi="Arial"/>
          <w:color w:val="00B050"/>
          <w:sz w:val="24"/>
          <w:szCs w:val="24"/>
          <w:lang w:bidi="th-TH"/>
        </w:rPr>
      </w:pPr>
      <w:r w:rsidRPr="00B96666">
        <w:rPr>
          <w:rFonts w:ascii="Arial" w:hAnsi="Arial"/>
          <w:color w:val="00B050"/>
          <w:sz w:val="24"/>
          <w:szCs w:val="24"/>
          <w:lang w:bidi="th-TH"/>
        </w:rPr>
        <w:t xml:space="preserve">Once an accident has occurred, the initial direction and control of rescue and </w:t>
      </w:r>
      <w:r w:rsidR="00166839" w:rsidRPr="00B96666">
        <w:rPr>
          <w:rFonts w:ascii="Arial" w:hAnsi="Arial"/>
          <w:color w:val="00B050"/>
          <w:sz w:val="24"/>
          <w:szCs w:val="24"/>
          <w:lang w:bidi="th-TH"/>
        </w:rPr>
        <w:t>firefighting</w:t>
      </w:r>
      <w:r w:rsidRPr="00B96666">
        <w:rPr>
          <w:rFonts w:ascii="Arial" w:hAnsi="Arial"/>
          <w:color w:val="00B050"/>
          <w:sz w:val="24"/>
          <w:szCs w:val="24"/>
          <w:lang w:bidi="th-TH"/>
        </w:rPr>
        <w:t xml:space="preserve"> operations are the responsibility of </w:t>
      </w:r>
      <w:r w:rsidRPr="00B96666">
        <w:rPr>
          <w:rFonts w:ascii="Arial" w:hAnsi="Arial"/>
          <w:color w:val="00B050"/>
          <w:sz w:val="24"/>
          <w:szCs w:val="24"/>
          <w:highlight w:val="yellow"/>
          <w:lang w:bidi="th-TH"/>
        </w:rPr>
        <w:t xml:space="preserve">the airport rescue and </w:t>
      </w:r>
      <w:r w:rsidR="00166839" w:rsidRPr="00B96666">
        <w:rPr>
          <w:rFonts w:ascii="Arial" w:hAnsi="Arial"/>
          <w:color w:val="00B050"/>
          <w:sz w:val="24"/>
          <w:szCs w:val="24"/>
          <w:highlight w:val="yellow"/>
          <w:lang w:bidi="th-TH"/>
        </w:rPr>
        <w:t>firefighting</w:t>
      </w:r>
      <w:r w:rsidRPr="00B96666">
        <w:rPr>
          <w:rFonts w:ascii="Arial" w:hAnsi="Arial"/>
          <w:color w:val="00B050"/>
          <w:sz w:val="24"/>
          <w:szCs w:val="24"/>
          <w:highlight w:val="yellow"/>
          <w:lang w:bidi="th-TH"/>
        </w:rPr>
        <w:t xml:space="preserve"> service officer in charge</w:t>
      </w:r>
      <w:r w:rsidRPr="00B96666">
        <w:rPr>
          <w:rFonts w:ascii="Arial" w:hAnsi="Arial"/>
          <w:color w:val="00B050"/>
          <w:sz w:val="24"/>
          <w:szCs w:val="24"/>
          <w:lang w:bidi="th-TH"/>
        </w:rPr>
        <w:t xml:space="preserve">. </w:t>
      </w:r>
      <w:r w:rsidRPr="00B96666">
        <w:rPr>
          <w:rFonts w:ascii="Arial" w:hAnsi="Arial"/>
          <w:color w:val="00B050"/>
          <w:sz w:val="24"/>
          <w:szCs w:val="24"/>
          <w:highlight w:val="yellow"/>
          <w:lang w:bidi="th-TH"/>
        </w:rPr>
        <w:t>Rescue and Fire Fighting personnel</w:t>
      </w:r>
      <w:r w:rsidRPr="00B96666">
        <w:rPr>
          <w:rFonts w:ascii="Arial" w:hAnsi="Arial"/>
          <w:color w:val="00B050"/>
          <w:sz w:val="24"/>
          <w:szCs w:val="24"/>
          <w:lang w:bidi="th-TH"/>
        </w:rPr>
        <w:t xml:space="preserve"> will be the first to arrive at the accident site; therefore, for a certain period of time this officer will be in command. Once the on-scene commander arrives, the on-scene commander will assume command as outlined in the airport emergency plan. The transition of authority and command responsibility needs to be established previously in the </w:t>
      </w:r>
      <w:r w:rsidR="00CF6E79" w:rsidRPr="00B96666">
        <w:rPr>
          <w:rFonts w:ascii="Arial" w:hAnsi="Arial"/>
          <w:color w:val="00B050"/>
          <w:sz w:val="24"/>
          <w:szCs w:val="24"/>
          <w:lang w:bidi="th-TH"/>
        </w:rPr>
        <w:t>emergency plan and exercised accordingly.</w:t>
      </w:r>
    </w:p>
    <w:p w:rsidR="00702BC8" w:rsidRPr="00B96666" w:rsidRDefault="00CF6E79" w:rsidP="003D3F15">
      <w:pPr>
        <w:ind w:left="576"/>
        <w:jc w:val="both"/>
        <w:rPr>
          <w:rFonts w:ascii="Arial" w:hAnsi="Arial"/>
          <w:color w:val="00B050"/>
          <w:sz w:val="24"/>
          <w:szCs w:val="24"/>
          <w:u w:val="single"/>
          <w:lang w:bidi="th-TH"/>
        </w:rPr>
      </w:pPr>
      <w:r w:rsidRPr="00B96666">
        <w:rPr>
          <w:rFonts w:ascii="Arial" w:hAnsi="Arial"/>
          <w:color w:val="00B050"/>
          <w:sz w:val="24"/>
          <w:szCs w:val="24"/>
          <w:u w:val="single"/>
          <w:lang w:bidi="th-TH"/>
        </w:rPr>
        <w:t>Security</w:t>
      </w:r>
      <w:r w:rsidR="00702BC8" w:rsidRPr="00B96666">
        <w:rPr>
          <w:rFonts w:ascii="Arial" w:hAnsi="Arial"/>
          <w:color w:val="00B050"/>
          <w:sz w:val="24"/>
          <w:szCs w:val="24"/>
          <w:u w:val="single"/>
          <w:lang w:bidi="th-TH"/>
        </w:rPr>
        <w:t>-Related Emergency</w:t>
      </w:r>
    </w:p>
    <w:p w:rsidR="00CF6E79" w:rsidRPr="00B96666" w:rsidRDefault="00CF6E79" w:rsidP="003D3F15">
      <w:pPr>
        <w:ind w:left="576"/>
        <w:jc w:val="both"/>
        <w:rPr>
          <w:rFonts w:ascii="Arial" w:hAnsi="Arial"/>
          <w:color w:val="00B050"/>
          <w:sz w:val="24"/>
          <w:szCs w:val="24"/>
          <w:lang w:bidi="th-TH"/>
        </w:rPr>
      </w:pPr>
      <w:r w:rsidRPr="00B96666">
        <w:rPr>
          <w:rFonts w:ascii="Arial" w:hAnsi="Arial"/>
          <w:color w:val="00B050"/>
          <w:sz w:val="24"/>
          <w:szCs w:val="24"/>
          <w:lang w:bidi="th-TH"/>
        </w:rPr>
        <w:t xml:space="preserve">In case the incident/accident is security-related, the initial direction and control of the situation is the responsible of </w:t>
      </w:r>
      <w:r w:rsidRPr="00B96666">
        <w:rPr>
          <w:rFonts w:ascii="Arial" w:hAnsi="Arial"/>
          <w:color w:val="00B050"/>
          <w:sz w:val="24"/>
          <w:szCs w:val="24"/>
          <w:highlight w:val="yellow"/>
          <w:lang w:bidi="th-TH"/>
        </w:rPr>
        <w:t>the airport security service officer in charge</w:t>
      </w:r>
      <w:r w:rsidRPr="00B96666">
        <w:rPr>
          <w:rFonts w:ascii="Arial" w:hAnsi="Arial"/>
          <w:color w:val="00B050"/>
          <w:sz w:val="24"/>
          <w:szCs w:val="24"/>
          <w:lang w:bidi="th-TH"/>
        </w:rPr>
        <w:t xml:space="preserve">. </w:t>
      </w:r>
      <w:r w:rsidR="0012625F" w:rsidRPr="00B96666">
        <w:rPr>
          <w:rFonts w:ascii="Arial" w:hAnsi="Arial"/>
          <w:color w:val="00B050"/>
          <w:sz w:val="24"/>
          <w:szCs w:val="24"/>
          <w:highlight w:val="yellow"/>
          <w:lang w:bidi="th-TH"/>
        </w:rPr>
        <w:t>The airport security service officer</w:t>
      </w:r>
      <w:r w:rsidR="0012625F" w:rsidRPr="00B96666">
        <w:rPr>
          <w:rFonts w:ascii="Arial" w:hAnsi="Arial"/>
          <w:color w:val="00B050"/>
          <w:sz w:val="24"/>
          <w:szCs w:val="24"/>
          <w:lang w:bidi="th-TH"/>
        </w:rPr>
        <w:t xml:space="preserve"> will be the first to response </w:t>
      </w:r>
      <w:r w:rsidR="00473415">
        <w:rPr>
          <w:rFonts w:ascii="Arial" w:hAnsi="Arial"/>
          <w:color w:val="00B050"/>
          <w:sz w:val="24"/>
          <w:szCs w:val="24"/>
          <w:lang w:bidi="th-TH"/>
        </w:rPr>
        <w:t xml:space="preserve">and in command </w:t>
      </w:r>
      <w:r w:rsidR="0012625F" w:rsidRPr="00B96666">
        <w:rPr>
          <w:rFonts w:ascii="Arial" w:hAnsi="Arial"/>
          <w:color w:val="00B050"/>
          <w:sz w:val="24"/>
          <w:szCs w:val="24"/>
          <w:lang w:bidi="th-TH"/>
        </w:rPr>
        <w:t>until the on-scene commander assume command as outlined in the airport emergency plan.</w:t>
      </w:r>
      <w:r w:rsidR="00EC0DD2" w:rsidRPr="00B96666">
        <w:rPr>
          <w:rFonts w:ascii="Arial" w:hAnsi="Arial"/>
          <w:color w:val="00B050"/>
          <w:sz w:val="24"/>
          <w:szCs w:val="24"/>
          <w:lang w:bidi="th-TH"/>
        </w:rPr>
        <w:t xml:space="preserve"> The transition of authority and command responsibility needs to be established previously in the emergency plan and exercised accordingly.</w:t>
      </w:r>
    </w:p>
    <w:p w:rsidR="00316A84" w:rsidRDefault="00316A84">
      <w:pPr>
        <w:pStyle w:val="ListParagraph"/>
        <w:numPr>
          <w:ilvl w:val="2"/>
          <w:numId w:val="2"/>
        </w:numPr>
        <w:jc w:val="both"/>
        <w:rPr>
          <w:rFonts w:ascii="Arial" w:hAnsi="Arial"/>
          <w:sz w:val="24"/>
          <w:szCs w:val="24"/>
          <w:lang w:bidi="th-TH"/>
        </w:rPr>
      </w:pPr>
      <w:r>
        <w:rPr>
          <w:rFonts w:ascii="Arial" w:hAnsi="Arial"/>
          <w:sz w:val="24"/>
          <w:szCs w:val="24"/>
          <w:lang w:bidi="th-TH"/>
        </w:rPr>
        <w:t>Airport Emergency Exercises</w:t>
      </w:r>
    </w:p>
    <w:p w:rsidR="00E35C53" w:rsidRPr="00E35C53" w:rsidRDefault="00E35C53" w:rsidP="003D3F15">
      <w:pPr>
        <w:ind w:left="576"/>
        <w:jc w:val="both"/>
        <w:rPr>
          <w:rFonts w:ascii="Arial" w:hAnsi="Arial"/>
          <w:color w:val="0070C0"/>
          <w:sz w:val="24"/>
          <w:szCs w:val="24"/>
          <w:lang w:bidi="th-TH"/>
        </w:rPr>
      </w:pPr>
      <w:r w:rsidRPr="00E35C53">
        <w:rPr>
          <w:rFonts w:ascii="Arial" w:hAnsi="Arial"/>
          <w:color w:val="0070C0"/>
          <w:sz w:val="24"/>
          <w:szCs w:val="24"/>
          <w:lang w:bidi="th-TH"/>
        </w:rPr>
        <w:t>Details types and frequencies of airport emergency exercises. The exercises may include but not limited to daily exercise, tabletop exercise, partial emergency exercise, and full-emergency exercise.</w:t>
      </w:r>
    </w:p>
    <w:p w:rsidR="009C60FC" w:rsidRDefault="009C60FC" w:rsidP="003D3F15">
      <w:pPr>
        <w:ind w:left="576"/>
        <w:jc w:val="both"/>
        <w:rPr>
          <w:rFonts w:ascii="Arial" w:hAnsi="Arial"/>
          <w:color w:val="00B050"/>
          <w:sz w:val="24"/>
          <w:szCs w:val="24"/>
          <w:lang w:bidi="th-TH"/>
        </w:rPr>
      </w:pPr>
    </w:p>
    <w:p w:rsidR="00E35C53" w:rsidRDefault="00E35C53" w:rsidP="003D3F15">
      <w:pPr>
        <w:ind w:left="576"/>
        <w:jc w:val="both"/>
        <w:rPr>
          <w:rFonts w:ascii="Arial" w:hAnsi="Arial"/>
          <w:color w:val="00B050"/>
          <w:sz w:val="24"/>
          <w:szCs w:val="24"/>
          <w:lang w:bidi="th-TH"/>
        </w:rPr>
      </w:pPr>
      <w:r>
        <w:rPr>
          <w:rFonts w:ascii="Arial" w:hAnsi="Arial"/>
          <w:color w:val="00B050"/>
          <w:sz w:val="24"/>
          <w:szCs w:val="24"/>
          <w:lang w:bidi="th-TH"/>
        </w:rPr>
        <w:lastRenderedPageBreak/>
        <w:t>Example:</w:t>
      </w:r>
    </w:p>
    <w:p w:rsidR="009341FA" w:rsidRPr="00B96666" w:rsidRDefault="009341FA" w:rsidP="003D3F15">
      <w:pPr>
        <w:ind w:left="576"/>
        <w:jc w:val="both"/>
        <w:rPr>
          <w:rFonts w:ascii="Arial" w:hAnsi="Arial"/>
          <w:color w:val="00B050"/>
          <w:sz w:val="24"/>
          <w:szCs w:val="24"/>
          <w:lang w:bidi="th-TH"/>
        </w:rPr>
      </w:pPr>
      <w:r w:rsidRPr="00B96666">
        <w:rPr>
          <w:rFonts w:ascii="Arial" w:hAnsi="Arial"/>
          <w:color w:val="00B050"/>
          <w:sz w:val="24"/>
          <w:szCs w:val="24"/>
          <w:lang w:bidi="th-TH"/>
        </w:rPr>
        <w:t>To ensure that the plan is functional and that all agencies are familiar with their roles and responsibilities, and exercise program will be developed by the Airport Emergency Planning Committee. The airport emergency exercise comprises of:</w:t>
      </w:r>
    </w:p>
    <w:p w:rsidR="009341FA" w:rsidRPr="00B96666" w:rsidRDefault="009341FA"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Initial Training on the AEP for New Employees</w:t>
      </w:r>
    </w:p>
    <w:p w:rsidR="009341FA" w:rsidRPr="00B96666" w:rsidRDefault="009341FA"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Recurrent Training on the AEP for Current Employees</w:t>
      </w:r>
    </w:p>
    <w:p w:rsidR="009341FA" w:rsidRPr="00B96666" w:rsidRDefault="009341FA"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Full Scale Emergency Exercise – At least once every two years</w:t>
      </w:r>
    </w:p>
    <w:p w:rsidR="009341FA" w:rsidRPr="00B96666" w:rsidRDefault="009341FA"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Partial Emergency Exercise – At least once every year that a full-scale exercise is not held</w:t>
      </w:r>
    </w:p>
    <w:p w:rsidR="009341FA" w:rsidRDefault="009341FA" w:rsidP="001443CA">
      <w:pPr>
        <w:pStyle w:val="ListParagraph"/>
        <w:numPr>
          <w:ilvl w:val="3"/>
          <w:numId w:val="2"/>
        </w:numPr>
        <w:ind w:left="1800" w:hanging="504"/>
        <w:jc w:val="both"/>
        <w:rPr>
          <w:rFonts w:ascii="Arial" w:hAnsi="Arial"/>
          <w:color w:val="00B050"/>
          <w:sz w:val="24"/>
          <w:szCs w:val="24"/>
          <w:lang w:bidi="th-TH"/>
        </w:rPr>
      </w:pPr>
      <w:r w:rsidRPr="00B96666">
        <w:rPr>
          <w:rFonts w:ascii="Arial" w:hAnsi="Arial"/>
          <w:color w:val="00B050"/>
          <w:sz w:val="24"/>
          <w:szCs w:val="24"/>
          <w:lang w:bidi="th-TH"/>
        </w:rPr>
        <w:t>Tabletop Exercise – At least every six</w:t>
      </w:r>
      <w:r w:rsidR="008B434F" w:rsidRPr="00B96666">
        <w:rPr>
          <w:rFonts w:ascii="Arial" w:hAnsi="Arial"/>
          <w:color w:val="00B050"/>
          <w:sz w:val="24"/>
          <w:szCs w:val="24"/>
          <w:lang w:bidi="th-TH"/>
        </w:rPr>
        <w:t xml:space="preserve"> months, except during that six-</w:t>
      </w:r>
      <w:r w:rsidRPr="00B96666">
        <w:rPr>
          <w:rFonts w:ascii="Arial" w:hAnsi="Arial"/>
          <w:color w:val="00B050"/>
          <w:sz w:val="24"/>
          <w:szCs w:val="24"/>
          <w:lang w:bidi="th-TH"/>
        </w:rPr>
        <w:t>month period when a full-scale exercise is held</w:t>
      </w:r>
    </w:p>
    <w:p w:rsidR="003A2F51" w:rsidRDefault="003A2F51" w:rsidP="003D3F15">
      <w:pPr>
        <w:pStyle w:val="ListParagraph"/>
        <w:ind w:left="1800"/>
        <w:jc w:val="both"/>
        <w:rPr>
          <w:rFonts w:ascii="Arial" w:hAnsi="Arial"/>
          <w:color w:val="00B050"/>
          <w:sz w:val="24"/>
          <w:szCs w:val="24"/>
          <w:lang w:bidi="th-TH"/>
        </w:rPr>
      </w:pPr>
    </w:p>
    <w:p w:rsidR="00316A84" w:rsidRPr="00B96666" w:rsidRDefault="00316A84" w:rsidP="003D3F15">
      <w:pPr>
        <w:ind w:left="576"/>
        <w:jc w:val="both"/>
        <w:rPr>
          <w:rFonts w:ascii="Arial" w:hAnsi="Arial"/>
          <w:color w:val="00B050"/>
          <w:sz w:val="24"/>
          <w:szCs w:val="24"/>
          <w:cs/>
          <w:lang w:bidi="th-TH"/>
        </w:rPr>
      </w:pPr>
      <w:r w:rsidRPr="00B96666">
        <w:rPr>
          <w:rFonts w:ascii="Arial" w:hAnsi="Arial"/>
          <w:color w:val="00B050"/>
          <w:sz w:val="24"/>
          <w:szCs w:val="24"/>
          <w:lang w:bidi="th-TH"/>
        </w:rPr>
        <w:t>.</w:t>
      </w:r>
    </w:p>
    <w:p w:rsidR="00D70EEF" w:rsidRDefault="00D70EEF" w:rsidP="003D3F15">
      <w:pPr>
        <w:jc w:val="both"/>
        <w:rPr>
          <w:rFonts w:ascii="Arial" w:hAnsi="Arial" w:cs="Angsana New"/>
          <w:b/>
          <w:bCs/>
          <w:color w:val="1F497D" w:themeColor="text2"/>
          <w:sz w:val="24"/>
          <w:szCs w:val="24"/>
          <w:cs/>
          <w:lang w:bidi="th-TH"/>
        </w:rPr>
        <w:sectPr w:rsidR="00D70EEF" w:rsidSect="001443CA">
          <w:headerReference w:type="default" r:id="rId54"/>
          <w:footerReference w:type="default" r:id="rId55"/>
          <w:pgSz w:w="12240" w:h="15840"/>
          <w:pgMar w:top="1354" w:right="1440" w:bottom="1008" w:left="1440" w:header="720" w:footer="720" w:gutter="0"/>
          <w:pgNumType w:start="1"/>
          <w:cols w:space="720"/>
          <w:docGrid w:linePitch="360"/>
        </w:sectPr>
      </w:pPr>
    </w:p>
    <w:p w:rsidR="00984E17" w:rsidRPr="00444E77"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Rescue and Fire Fighting</w:t>
      </w:r>
    </w:p>
    <w:p w:rsidR="00DD049D" w:rsidRDefault="00DD049D" w:rsidP="00DD049D">
      <w:pPr>
        <w:pStyle w:val="ListParagraph"/>
        <w:ind w:left="1296"/>
        <w:jc w:val="both"/>
        <w:rPr>
          <w:rFonts w:ascii="Arial" w:hAnsi="Arial"/>
          <w:sz w:val="24"/>
          <w:szCs w:val="24"/>
          <w:lang w:bidi="th-TH"/>
        </w:rPr>
      </w:pP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2E7C89" w:rsidRPr="002E7C89" w:rsidRDefault="002E7C89" w:rsidP="003D3F15">
      <w:pPr>
        <w:ind w:left="576"/>
        <w:jc w:val="both"/>
        <w:rPr>
          <w:rFonts w:ascii="Arial" w:hAnsi="Arial"/>
          <w:color w:val="0070C0"/>
          <w:sz w:val="24"/>
          <w:szCs w:val="24"/>
          <w:lang w:bidi="th-TH"/>
        </w:rPr>
      </w:pPr>
      <w:r w:rsidRPr="002E7C89">
        <w:rPr>
          <w:rFonts w:ascii="Arial" w:hAnsi="Arial"/>
          <w:color w:val="0070C0"/>
          <w:sz w:val="24"/>
          <w:szCs w:val="24"/>
          <w:lang w:bidi="th-TH"/>
        </w:rPr>
        <w:t xml:space="preserve">This section should cover particulars of aerodrome rescue and </w:t>
      </w:r>
      <w:r w:rsidR="00166839" w:rsidRPr="002E7C89">
        <w:rPr>
          <w:rFonts w:ascii="Arial" w:hAnsi="Arial"/>
          <w:color w:val="0070C0"/>
          <w:sz w:val="24"/>
          <w:szCs w:val="24"/>
          <w:lang w:bidi="th-TH"/>
        </w:rPr>
        <w:t>firefighting</w:t>
      </w:r>
      <w:r w:rsidRPr="002E7C89">
        <w:rPr>
          <w:rFonts w:ascii="Arial" w:hAnsi="Arial"/>
          <w:color w:val="0070C0"/>
          <w:sz w:val="24"/>
          <w:szCs w:val="24"/>
          <w:lang w:bidi="th-TH"/>
        </w:rPr>
        <w:t xml:space="preserve"> including facilities, personnel, and procedures of the airport operator. The facilities, personnel, and procedures should be prepared based on the aerodrome category specified in </w:t>
      </w:r>
      <w:r w:rsidR="00166839">
        <w:rPr>
          <w:rFonts w:ascii="Arial" w:hAnsi="Arial"/>
          <w:color w:val="0070C0"/>
          <w:sz w:val="24"/>
          <w:szCs w:val="24"/>
          <w:lang w:bidi="th-TH"/>
        </w:rPr>
        <w:t>(</w:t>
      </w:r>
      <w:r w:rsidR="003A2F51" w:rsidRPr="003A2F51">
        <w:rPr>
          <w:rFonts w:ascii="Arial" w:hAnsi="Arial"/>
          <w:color w:val="0070C0"/>
          <w:sz w:val="24"/>
          <w:szCs w:val="24"/>
          <w:highlight w:val="yellow"/>
          <w:lang w:bidi="th-TH"/>
        </w:rPr>
        <w:t>State Regulation Reference</w:t>
      </w:r>
      <w:r w:rsidR="00166839">
        <w:rPr>
          <w:rFonts w:ascii="Arial" w:hAnsi="Arial"/>
          <w:color w:val="0070C0"/>
          <w:sz w:val="24"/>
          <w:szCs w:val="24"/>
          <w:lang w:bidi="th-TH"/>
        </w:rPr>
        <w:t>)</w:t>
      </w:r>
      <w:r w:rsidRPr="002E7C89">
        <w:rPr>
          <w:rFonts w:ascii="Arial" w:hAnsi="Arial"/>
          <w:color w:val="0070C0"/>
          <w:sz w:val="24"/>
          <w:szCs w:val="24"/>
          <w:lang w:bidi="th-TH"/>
        </w:rPr>
        <w:t xml:space="preserve">. This aerodrome manual should define a responsible person for rescue and </w:t>
      </w:r>
      <w:r w:rsidR="00166839" w:rsidRPr="002E7C89">
        <w:rPr>
          <w:rFonts w:ascii="Arial" w:hAnsi="Arial"/>
          <w:color w:val="0070C0"/>
          <w:sz w:val="24"/>
          <w:szCs w:val="24"/>
          <w:lang w:bidi="th-TH"/>
        </w:rPr>
        <w:t>firefighting</w:t>
      </w:r>
      <w:r w:rsidRPr="002E7C89">
        <w:rPr>
          <w:rFonts w:ascii="Arial" w:hAnsi="Arial"/>
          <w:color w:val="0070C0"/>
          <w:sz w:val="24"/>
          <w:szCs w:val="24"/>
          <w:lang w:bidi="th-TH"/>
        </w:rPr>
        <w:t xml:space="preserve"> of the airport. The airport can also refer to the </w:t>
      </w:r>
      <w:r w:rsidRPr="002E7C89">
        <w:rPr>
          <w:rFonts w:ascii="Arial" w:hAnsi="Arial"/>
          <w:i/>
          <w:iCs/>
          <w:color w:val="0070C0"/>
          <w:sz w:val="24"/>
          <w:szCs w:val="24"/>
          <w:lang w:bidi="th-TH"/>
        </w:rPr>
        <w:t>Master Contact List</w:t>
      </w:r>
      <w:r w:rsidRPr="002E7C89">
        <w:rPr>
          <w:rFonts w:ascii="Arial" w:hAnsi="Arial"/>
          <w:color w:val="0070C0"/>
          <w:sz w:val="24"/>
          <w:szCs w:val="24"/>
          <w:lang w:bidi="th-TH"/>
        </w:rPr>
        <w:t>.</w:t>
      </w:r>
    </w:p>
    <w:p w:rsidR="002E7C89" w:rsidRDefault="002E7C89"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580422" w:rsidRPr="00580422" w:rsidRDefault="00580422" w:rsidP="003D3F15">
      <w:pPr>
        <w:ind w:left="576"/>
        <w:jc w:val="both"/>
        <w:rPr>
          <w:rFonts w:ascii="Arial" w:hAnsi="Arial"/>
          <w:sz w:val="24"/>
          <w:szCs w:val="24"/>
          <w:lang w:bidi="th-TH"/>
        </w:rPr>
      </w:pPr>
      <w:r w:rsidRPr="00B96666">
        <w:rPr>
          <w:rFonts w:ascii="Arial" w:hAnsi="Arial"/>
          <w:color w:val="00B050"/>
          <w:sz w:val="24"/>
          <w:szCs w:val="24"/>
          <w:lang w:bidi="th-TH"/>
        </w:rPr>
        <w:t xml:space="preserve">The </w:t>
      </w:r>
      <w:r w:rsidR="00A35F2E" w:rsidRPr="00B96666">
        <w:rPr>
          <w:rFonts w:ascii="Arial" w:hAnsi="Arial"/>
          <w:color w:val="00B050"/>
          <w:sz w:val="24"/>
          <w:szCs w:val="24"/>
          <w:lang w:bidi="th-TH"/>
        </w:rPr>
        <w:t xml:space="preserve">rescue and </w:t>
      </w:r>
      <w:r w:rsidR="00166839" w:rsidRPr="00B96666">
        <w:rPr>
          <w:rFonts w:ascii="Arial" w:hAnsi="Arial"/>
          <w:color w:val="00B050"/>
          <w:sz w:val="24"/>
          <w:szCs w:val="24"/>
          <w:lang w:bidi="th-TH"/>
        </w:rPr>
        <w:t>firefighting</w:t>
      </w:r>
      <w:r w:rsidR="00EF7FCE">
        <w:rPr>
          <w:rFonts w:ascii="Arial" w:hAnsi="Arial"/>
          <w:color w:val="00B050"/>
          <w:sz w:val="24"/>
          <w:szCs w:val="24"/>
          <w:lang w:bidi="th-TH"/>
        </w:rPr>
        <w:t xml:space="preserve"> services</w:t>
      </w:r>
      <w:r w:rsidR="00A35F2E" w:rsidRPr="00B96666">
        <w:rPr>
          <w:rFonts w:ascii="Arial" w:hAnsi="Arial"/>
          <w:color w:val="00B050"/>
          <w:sz w:val="24"/>
          <w:szCs w:val="24"/>
          <w:lang w:bidi="th-TH"/>
        </w:rPr>
        <w:t xml:space="preserve"> is provided with the objective to save lives</w:t>
      </w:r>
      <w:r w:rsidR="00EF7FCE">
        <w:rPr>
          <w:rFonts w:ascii="Arial" w:hAnsi="Arial"/>
          <w:color w:val="00B050"/>
          <w:sz w:val="24"/>
          <w:szCs w:val="24"/>
          <w:lang w:bidi="th-TH"/>
        </w:rPr>
        <w:t xml:space="preserve"> in the</w:t>
      </w:r>
      <w:r w:rsidR="003D3F15">
        <w:rPr>
          <w:rFonts w:ascii="Arial" w:hAnsi="Arial"/>
          <w:color w:val="00B050"/>
          <w:sz w:val="24"/>
          <w:szCs w:val="24"/>
          <w:lang w:bidi="th-TH"/>
        </w:rPr>
        <w:t xml:space="preserve"> </w:t>
      </w:r>
      <w:r w:rsidR="00EF7FCE">
        <w:rPr>
          <w:rFonts w:ascii="Arial" w:hAnsi="Arial"/>
          <w:color w:val="00B050"/>
          <w:sz w:val="24"/>
          <w:szCs w:val="24"/>
          <w:lang w:bidi="th-TH"/>
        </w:rPr>
        <w:t>event of accident or incident occurring at, or in the immediate vicinity of, the aerodrome</w:t>
      </w:r>
      <w:r w:rsidR="00A35F2E" w:rsidRPr="00B96666">
        <w:rPr>
          <w:rFonts w:ascii="Arial" w:hAnsi="Arial"/>
          <w:color w:val="00B050"/>
          <w:sz w:val="24"/>
          <w:szCs w:val="24"/>
          <w:lang w:bidi="th-TH"/>
        </w:rPr>
        <w:t xml:space="preserve">. The facilities of the rescue and </w:t>
      </w:r>
      <w:r w:rsidR="00166839" w:rsidRPr="00B96666">
        <w:rPr>
          <w:rFonts w:ascii="Arial" w:hAnsi="Arial"/>
          <w:color w:val="00B050"/>
          <w:sz w:val="24"/>
          <w:szCs w:val="24"/>
          <w:lang w:bidi="th-TH"/>
        </w:rPr>
        <w:t>firefighting</w:t>
      </w:r>
      <w:r w:rsidR="00A35F2E" w:rsidRPr="00B96666">
        <w:rPr>
          <w:rFonts w:ascii="Arial" w:hAnsi="Arial"/>
          <w:color w:val="00B050"/>
          <w:sz w:val="24"/>
          <w:szCs w:val="24"/>
          <w:lang w:bidi="th-TH"/>
        </w:rPr>
        <w:t xml:space="preserve"> are to be directed at all times </w:t>
      </w:r>
      <w:r w:rsidR="005E1342">
        <w:rPr>
          <w:rFonts w:ascii="Arial" w:hAnsi="Arial"/>
          <w:color w:val="00B050"/>
          <w:sz w:val="24"/>
          <w:szCs w:val="24"/>
          <w:lang w:bidi="th-TH"/>
        </w:rPr>
        <w:t>for</w:t>
      </w:r>
      <w:r w:rsidR="003D3F15">
        <w:rPr>
          <w:rFonts w:ascii="Arial" w:hAnsi="Arial"/>
          <w:color w:val="00B050"/>
          <w:sz w:val="24"/>
          <w:szCs w:val="24"/>
          <w:lang w:bidi="th-TH"/>
        </w:rPr>
        <w:t xml:space="preserve"> </w:t>
      </w:r>
      <w:r w:rsidR="00A35F2E" w:rsidRPr="00B96666">
        <w:rPr>
          <w:rFonts w:ascii="Arial" w:hAnsi="Arial"/>
          <w:color w:val="00B050"/>
          <w:sz w:val="24"/>
          <w:szCs w:val="24"/>
          <w:lang w:bidi="th-TH"/>
        </w:rPr>
        <w:t>attending at and dealing with an aircraft incident occurring on</w:t>
      </w:r>
      <w:r w:rsidR="005E1342">
        <w:rPr>
          <w:rFonts w:ascii="Arial" w:hAnsi="Arial"/>
          <w:color w:val="00B050"/>
          <w:sz w:val="24"/>
          <w:szCs w:val="24"/>
          <w:lang w:bidi="th-TH"/>
        </w:rPr>
        <w:t>,</w:t>
      </w:r>
      <w:r w:rsidR="00A35F2E" w:rsidRPr="00B96666">
        <w:rPr>
          <w:rFonts w:ascii="Arial" w:hAnsi="Arial"/>
          <w:color w:val="00B050"/>
          <w:sz w:val="24"/>
          <w:szCs w:val="24"/>
          <w:lang w:bidi="th-TH"/>
        </w:rPr>
        <w:t xml:space="preserve"> or in the immediate vicinity of</w:t>
      </w:r>
      <w:r w:rsidR="005E1342">
        <w:rPr>
          <w:rFonts w:ascii="Arial" w:hAnsi="Arial"/>
          <w:color w:val="00B050"/>
          <w:sz w:val="24"/>
          <w:szCs w:val="24"/>
          <w:lang w:bidi="th-TH"/>
        </w:rPr>
        <w:t>,</w:t>
      </w:r>
      <w:r w:rsidR="00A35F2E" w:rsidRPr="00B96666">
        <w:rPr>
          <w:rFonts w:ascii="Arial" w:hAnsi="Arial"/>
          <w:color w:val="00B050"/>
          <w:sz w:val="24"/>
          <w:szCs w:val="24"/>
          <w:lang w:bidi="th-TH"/>
        </w:rPr>
        <w:t xml:space="preserve"> the aerodrome.</w:t>
      </w:r>
    </w:p>
    <w:p w:rsidR="00667C3C"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CD76D9" w:rsidRPr="00CD76D9" w:rsidRDefault="00667C3C" w:rsidP="003D3F15">
      <w:pPr>
        <w:ind w:left="576"/>
        <w:jc w:val="both"/>
        <w:rPr>
          <w:rFonts w:ascii="Arial" w:hAnsi="Arial"/>
          <w:color w:val="0070C0"/>
          <w:sz w:val="24"/>
          <w:szCs w:val="24"/>
          <w:lang w:bidi="th-TH"/>
        </w:rPr>
      </w:pPr>
      <w:r w:rsidRPr="00CD76D9">
        <w:rPr>
          <w:rFonts w:ascii="Arial" w:hAnsi="Arial"/>
          <w:color w:val="0070C0"/>
          <w:sz w:val="24"/>
          <w:szCs w:val="24"/>
          <w:lang w:bidi="th-TH"/>
        </w:rPr>
        <w:t xml:space="preserve">Explain responsibility of persons who are responsible for ensuring all equipment is available and the appropriate level of protection is available, including the requisite amount of extinguishing agents, to achieve the rated category of the RFF. </w:t>
      </w:r>
    </w:p>
    <w:p w:rsidR="00667C3C" w:rsidRPr="00CD76D9" w:rsidRDefault="00CD76D9" w:rsidP="003D3F15">
      <w:pPr>
        <w:ind w:left="576"/>
        <w:jc w:val="both"/>
        <w:rPr>
          <w:rFonts w:ascii="Arial" w:hAnsi="Arial"/>
          <w:color w:val="00B050"/>
          <w:sz w:val="24"/>
          <w:szCs w:val="24"/>
          <w:lang w:bidi="th-TH"/>
        </w:rPr>
      </w:pPr>
      <w:r w:rsidRPr="00CD76D9">
        <w:rPr>
          <w:rFonts w:ascii="Arial" w:hAnsi="Arial"/>
          <w:color w:val="00B050"/>
          <w:sz w:val="24"/>
          <w:szCs w:val="24"/>
          <w:lang w:bidi="th-TH"/>
        </w:rPr>
        <w:t>E</w:t>
      </w:r>
      <w:r w:rsidR="00667C3C" w:rsidRPr="00CD76D9">
        <w:rPr>
          <w:rFonts w:ascii="Arial" w:hAnsi="Arial"/>
          <w:color w:val="00B050"/>
          <w:sz w:val="24"/>
          <w:szCs w:val="24"/>
          <w:lang w:bidi="th-TH"/>
        </w:rPr>
        <w:t>xample:</w:t>
      </w:r>
    </w:p>
    <w:p w:rsidR="00B96666" w:rsidRPr="00B96666" w:rsidRDefault="00B96666" w:rsidP="001443CA">
      <w:pPr>
        <w:pStyle w:val="ListParagraph"/>
        <w:numPr>
          <w:ilvl w:val="3"/>
          <w:numId w:val="2"/>
        </w:numPr>
        <w:spacing w:after="160"/>
        <w:ind w:left="1800" w:hanging="504"/>
        <w:contextualSpacing w:val="0"/>
        <w:jc w:val="both"/>
        <w:rPr>
          <w:rFonts w:ascii="Arial" w:hAnsi="Arial"/>
          <w:color w:val="00B050"/>
          <w:sz w:val="24"/>
          <w:szCs w:val="24"/>
          <w:lang w:bidi="th-TH"/>
        </w:rPr>
      </w:pPr>
      <w:r w:rsidRPr="00B96666">
        <w:rPr>
          <w:rFonts w:ascii="Arial" w:hAnsi="Arial"/>
          <w:color w:val="00B050"/>
          <w:sz w:val="24"/>
          <w:szCs w:val="24"/>
          <w:lang w:bidi="th-TH"/>
        </w:rPr>
        <w:t xml:space="preserve">Airport Manager is responsible for providing resources for rescue and </w:t>
      </w:r>
      <w:r w:rsidR="00166839">
        <w:rPr>
          <w:rFonts w:ascii="Arial" w:hAnsi="Arial"/>
          <w:color w:val="00B050"/>
          <w:sz w:val="24"/>
          <w:szCs w:val="24"/>
          <w:lang w:bidi="th-TH"/>
        </w:rPr>
        <w:t>firefighting</w:t>
      </w:r>
      <w:r w:rsidR="005C3330">
        <w:rPr>
          <w:rFonts w:ascii="Arial" w:hAnsi="Arial"/>
          <w:color w:val="00B050"/>
          <w:sz w:val="24"/>
          <w:szCs w:val="24"/>
          <w:lang w:bidi="th-TH"/>
        </w:rPr>
        <w:t xml:space="preserve"> to meet the CAA</w:t>
      </w:r>
      <w:r w:rsidRPr="00B96666">
        <w:rPr>
          <w:rFonts w:ascii="Arial" w:hAnsi="Arial"/>
          <w:color w:val="00B050"/>
          <w:sz w:val="24"/>
          <w:szCs w:val="24"/>
          <w:lang w:bidi="th-TH"/>
        </w:rPr>
        <w:t xml:space="preserve"> standard.</w:t>
      </w:r>
    </w:p>
    <w:p w:rsidR="00667C3C" w:rsidRDefault="00667C3C" w:rsidP="001443CA">
      <w:pPr>
        <w:pStyle w:val="ListParagraph"/>
        <w:numPr>
          <w:ilvl w:val="3"/>
          <w:numId w:val="2"/>
        </w:numPr>
        <w:ind w:left="1800" w:hanging="504"/>
        <w:jc w:val="both"/>
        <w:rPr>
          <w:rFonts w:ascii="Arial" w:hAnsi="Arial"/>
          <w:color w:val="00B050"/>
          <w:sz w:val="24"/>
          <w:szCs w:val="24"/>
          <w:lang w:bidi="th-TH"/>
        </w:rPr>
      </w:pPr>
      <w:r w:rsidRPr="00B96666">
        <w:rPr>
          <w:rFonts w:ascii="Arial" w:hAnsi="Arial"/>
          <w:color w:val="00B050"/>
          <w:sz w:val="24"/>
          <w:szCs w:val="24"/>
          <w:lang w:bidi="th-TH"/>
        </w:rPr>
        <w:t xml:space="preserve">The Chief </w:t>
      </w:r>
      <w:r w:rsidR="005E1342">
        <w:rPr>
          <w:rFonts w:ascii="Arial" w:hAnsi="Arial"/>
          <w:color w:val="00B050"/>
          <w:sz w:val="24"/>
          <w:szCs w:val="24"/>
          <w:lang w:bidi="th-TH"/>
        </w:rPr>
        <w:t>of RFFS</w:t>
      </w:r>
      <w:r w:rsidRPr="00B96666">
        <w:rPr>
          <w:rFonts w:ascii="Arial" w:hAnsi="Arial"/>
          <w:color w:val="00B050"/>
          <w:sz w:val="24"/>
          <w:szCs w:val="24"/>
          <w:lang w:bidi="th-TH"/>
        </w:rPr>
        <w:t xml:space="preserve"> is solely responsible for ensuring all equipment is available and the appropriate level of protection is available, including the requisite amount of extinguishing agents, to achieve the rated category of the RFF.</w:t>
      </w:r>
    </w:p>
    <w:p w:rsidR="003A2F51" w:rsidRDefault="003A2F51" w:rsidP="003D3F15">
      <w:pPr>
        <w:pStyle w:val="ListParagraph"/>
        <w:ind w:left="1800"/>
        <w:jc w:val="both"/>
        <w:rPr>
          <w:rFonts w:ascii="Arial" w:hAnsi="Arial"/>
          <w:color w:val="00B050"/>
          <w:sz w:val="24"/>
          <w:szCs w:val="24"/>
          <w:lang w:bidi="th-TH"/>
        </w:rPr>
      </w:pPr>
    </w:p>
    <w:p w:rsidR="00C577DF" w:rsidRDefault="00316A84">
      <w:pPr>
        <w:pStyle w:val="ListParagraph"/>
        <w:numPr>
          <w:ilvl w:val="2"/>
          <w:numId w:val="2"/>
        </w:numPr>
        <w:jc w:val="both"/>
        <w:rPr>
          <w:rFonts w:ascii="Arial" w:hAnsi="Arial"/>
          <w:sz w:val="24"/>
          <w:szCs w:val="24"/>
          <w:lang w:bidi="th-TH"/>
        </w:rPr>
      </w:pPr>
      <w:r>
        <w:rPr>
          <w:rFonts w:ascii="Arial" w:hAnsi="Arial"/>
          <w:sz w:val="24"/>
          <w:szCs w:val="24"/>
          <w:lang w:bidi="th-TH"/>
        </w:rPr>
        <w:t>ICAO Aircraft Rescue and Fire Fighting Category</w:t>
      </w:r>
    </w:p>
    <w:p w:rsidR="00166839" w:rsidRDefault="009B3107" w:rsidP="003D3F15">
      <w:pPr>
        <w:ind w:left="576"/>
        <w:jc w:val="both"/>
        <w:rPr>
          <w:rFonts w:ascii="Arial" w:hAnsi="Arial"/>
          <w:color w:val="0070C0"/>
          <w:sz w:val="24"/>
          <w:szCs w:val="24"/>
          <w:lang w:bidi="th-TH"/>
        </w:rPr>
      </w:pPr>
      <w:r w:rsidRPr="009B3107">
        <w:rPr>
          <w:rFonts w:ascii="Arial" w:hAnsi="Arial"/>
          <w:color w:val="0070C0"/>
          <w:sz w:val="24"/>
          <w:szCs w:val="24"/>
          <w:lang w:bidi="th-TH"/>
        </w:rPr>
        <w:t xml:space="preserve">Explain the aircraft rescue and </w:t>
      </w:r>
      <w:r w:rsidR="00166839" w:rsidRPr="009B3107">
        <w:rPr>
          <w:rFonts w:ascii="Arial" w:hAnsi="Arial"/>
          <w:color w:val="0070C0"/>
          <w:sz w:val="24"/>
          <w:szCs w:val="24"/>
          <w:lang w:bidi="th-TH"/>
        </w:rPr>
        <w:t>firefighting</w:t>
      </w:r>
      <w:r w:rsidRPr="009B3107">
        <w:rPr>
          <w:rFonts w:ascii="Arial" w:hAnsi="Arial"/>
          <w:color w:val="0070C0"/>
          <w:sz w:val="24"/>
          <w:szCs w:val="24"/>
          <w:lang w:bidi="th-TH"/>
        </w:rPr>
        <w:t xml:space="preserve"> category of the aerodrome. The criteria for determining the ARFF Category is in </w:t>
      </w:r>
      <w:r w:rsidR="00166839">
        <w:rPr>
          <w:rFonts w:ascii="Arial" w:hAnsi="Arial"/>
          <w:color w:val="0070C0"/>
          <w:sz w:val="24"/>
          <w:szCs w:val="24"/>
          <w:lang w:bidi="th-TH"/>
        </w:rPr>
        <w:t>(</w:t>
      </w:r>
      <w:r w:rsidR="00166839" w:rsidRPr="00820C16">
        <w:rPr>
          <w:rFonts w:ascii="Arial" w:hAnsi="Arial"/>
          <w:color w:val="0070C0"/>
          <w:sz w:val="24"/>
          <w:szCs w:val="24"/>
          <w:highlight w:val="yellow"/>
          <w:lang w:bidi="th-TH"/>
        </w:rPr>
        <w:t>State Regulation Reference</w:t>
      </w:r>
      <w:r w:rsidR="00166839">
        <w:rPr>
          <w:rFonts w:ascii="Arial" w:hAnsi="Arial"/>
          <w:color w:val="0070C0"/>
          <w:sz w:val="24"/>
          <w:szCs w:val="24"/>
          <w:lang w:bidi="th-TH"/>
        </w:rPr>
        <w:t>)</w:t>
      </w:r>
    </w:p>
    <w:p w:rsidR="009B3107" w:rsidRDefault="009B3107"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1A3675" w:rsidRDefault="003B4C71" w:rsidP="003D3F15">
      <w:pPr>
        <w:ind w:left="576"/>
        <w:jc w:val="both"/>
        <w:rPr>
          <w:rFonts w:ascii="Arial" w:hAnsi="Arial"/>
          <w:color w:val="00B050"/>
          <w:sz w:val="24"/>
          <w:szCs w:val="24"/>
          <w:lang w:bidi="th-TH"/>
        </w:rPr>
      </w:pPr>
      <w:r w:rsidRPr="009516E3">
        <w:rPr>
          <w:rFonts w:ascii="Arial" w:hAnsi="Arial"/>
          <w:color w:val="00B050"/>
          <w:sz w:val="24"/>
          <w:szCs w:val="24"/>
          <w:lang w:bidi="th-TH"/>
        </w:rPr>
        <w:t xml:space="preserve">The Rescue and Fire Fighting Service assessed category for the aerodrome shall be Category </w:t>
      </w:r>
      <w:r w:rsidRPr="009516E3">
        <w:rPr>
          <w:rFonts w:ascii="Arial" w:hAnsi="Arial"/>
          <w:color w:val="00B050"/>
          <w:sz w:val="24"/>
          <w:szCs w:val="24"/>
          <w:highlight w:val="yellow"/>
          <w:lang w:bidi="th-TH"/>
        </w:rPr>
        <w:t>(</w:t>
      </w:r>
      <w:r w:rsidR="005E1342">
        <w:rPr>
          <w:rFonts w:ascii="Arial" w:hAnsi="Arial"/>
          <w:color w:val="00B050"/>
          <w:sz w:val="24"/>
          <w:szCs w:val="24"/>
          <w:highlight w:val="yellow"/>
          <w:lang w:bidi="th-TH"/>
        </w:rPr>
        <w:t>#</w:t>
      </w:r>
      <w:r w:rsidRPr="009516E3">
        <w:rPr>
          <w:rFonts w:ascii="Arial" w:hAnsi="Arial"/>
          <w:color w:val="00B050"/>
          <w:sz w:val="24"/>
          <w:szCs w:val="24"/>
          <w:highlight w:val="yellow"/>
          <w:lang w:bidi="th-TH"/>
        </w:rPr>
        <w:t>)</w:t>
      </w:r>
      <w:r w:rsidRPr="009516E3">
        <w:rPr>
          <w:rFonts w:ascii="Arial" w:hAnsi="Arial"/>
          <w:color w:val="00B050"/>
          <w:sz w:val="24"/>
          <w:szCs w:val="24"/>
          <w:lang w:bidi="th-TH"/>
        </w:rPr>
        <w:t xml:space="preserve"> as determined from </w:t>
      </w:r>
      <w:r w:rsidR="00B96666" w:rsidRPr="009516E3">
        <w:rPr>
          <w:rFonts w:ascii="Arial" w:hAnsi="Arial"/>
          <w:color w:val="00B050"/>
          <w:sz w:val="24"/>
          <w:szCs w:val="24"/>
          <w:lang w:bidi="th-TH"/>
        </w:rPr>
        <w:t xml:space="preserve">Requirements of Civil Aviation Authority of </w:t>
      </w:r>
      <w:r w:rsidR="002E41EE">
        <w:rPr>
          <w:rFonts w:ascii="Arial" w:hAnsi="Arial"/>
          <w:color w:val="00B050"/>
          <w:sz w:val="24"/>
          <w:szCs w:val="24"/>
          <w:lang w:bidi="th-TH"/>
        </w:rPr>
        <w:t xml:space="preserve">(Country) </w:t>
      </w:r>
      <w:r w:rsidRPr="009516E3">
        <w:rPr>
          <w:rFonts w:ascii="Arial" w:hAnsi="Arial"/>
          <w:color w:val="00B050"/>
          <w:sz w:val="24"/>
          <w:szCs w:val="24"/>
          <w:lang w:bidi="th-TH"/>
        </w:rPr>
        <w:t>specification.</w:t>
      </w:r>
    </w:p>
    <w:p w:rsidR="00ED32E4" w:rsidRPr="003B4C71" w:rsidRDefault="00ED32E4" w:rsidP="003D3F15">
      <w:pPr>
        <w:ind w:left="576"/>
        <w:jc w:val="both"/>
        <w:rPr>
          <w:rFonts w:ascii="Arial" w:hAnsi="Arial"/>
          <w:sz w:val="24"/>
          <w:szCs w:val="24"/>
          <w:lang w:bidi="th-TH"/>
        </w:rPr>
      </w:pPr>
    </w:p>
    <w:p w:rsidR="000F3766" w:rsidRDefault="009516E3">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Reduction of Category</w:t>
      </w:r>
    </w:p>
    <w:p w:rsidR="009B3107" w:rsidRPr="009B3107" w:rsidRDefault="009B3107" w:rsidP="003D3F15">
      <w:pPr>
        <w:ind w:left="576"/>
        <w:jc w:val="both"/>
        <w:rPr>
          <w:rFonts w:ascii="Arial" w:hAnsi="Arial"/>
          <w:color w:val="0070C0"/>
          <w:sz w:val="24"/>
          <w:szCs w:val="24"/>
          <w:lang w:bidi="th-TH"/>
        </w:rPr>
      </w:pPr>
      <w:r w:rsidRPr="009B3107">
        <w:rPr>
          <w:rFonts w:ascii="Arial" w:hAnsi="Arial"/>
          <w:color w:val="0070C0"/>
          <w:sz w:val="24"/>
          <w:szCs w:val="24"/>
          <w:lang w:bidi="th-TH"/>
        </w:rPr>
        <w:t>Explain the airport procedure</w:t>
      </w:r>
      <w:r w:rsidR="0088257A">
        <w:rPr>
          <w:rFonts w:ascii="Arial" w:hAnsi="Arial"/>
          <w:color w:val="0070C0"/>
          <w:sz w:val="24"/>
          <w:szCs w:val="24"/>
          <w:lang w:bidi="th-TH"/>
        </w:rPr>
        <w:t>s for the reduction of category</w:t>
      </w:r>
      <w:r w:rsidR="000D4FFC">
        <w:rPr>
          <w:rFonts w:ascii="Arial" w:hAnsi="Arial"/>
          <w:color w:val="0070C0"/>
          <w:sz w:val="24"/>
          <w:szCs w:val="24"/>
          <w:lang w:bidi="th-TH"/>
        </w:rPr>
        <w:t xml:space="preserve"> </w:t>
      </w:r>
      <w:r w:rsidR="0088257A">
        <w:rPr>
          <w:rFonts w:ascii="Arial" w:hAnsi="Arial"/>
          <w:color w:val="0070C0"/>
          <w:sz w:val="24"/>
          <w:szCs w:val="24"/>
          <w:lang w:bidi="th-TH"/>
        </w:rPr>
        <w:t>if the airport cannot maintain the level of protection.</w:t>
      </w:r>
    </w:p>
    <w:p w:rsidR="009B3107" w:rsidRDefault="009B3107"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0F3766" w:rsidRPr="003D3F15" w:rsidRDefault="000F3766" w:rsidP="003D3F15">
      <w:pPr>
        <w:ind w:left="576"/>
        <w:jc w:val="both"/>
        <w:rPr>
          <w:rFonts w:ascii="Arial" w:hAnsi="Arial" w:cs="Arial"/>
          <w:color w:val="00B050"/>
          <w:sz w:val="24"/>
          <w:szCs w:val="24"/>
          <w:lang w:bidi="th-TH"/>
        </w:rPr>
      </w:pPr>
      <w:r w:rsidRPr="003D3F15">
        <w:rPr>
          <w:rFonts w:ascii="Arial" w:hAnsi="Arial" w:cs="Arial"/>
          <w:color w:val="00B050"/>
          <w:sz w:val="24"/>
          <w:szCs w:val="24"/>
          <w:lang w:bidi="th-TH"/>
        </w:rPr>
        <w:t xml:space="preserve">In case that the facilities and inventory of the rescue and firefighting fell below Category </w:t>
      </w:r>
      <w:r w:rsidRPr="003D3F15">
        <w:rPr>
          <w:rFonts w:ascii="Arial" w:hAnsi="Arial" w:cs="Arial"/>
          <w:color w:val="00B050"/>
          <w:sz w:val="24"/>
          <w:szCs w:val="24"/>
          <w:highlight w:val="yellow"/>
          <w:lang w:bidi="th-TH"/>
        </w:rPr>
        <w:t>(</w:t>
      </w:r>
      <w:r w:rsidR="00B67633" w:rsidRPr="003D3F15">
        <w:rPr>
          <w:rFonts w:ascii="Arial" w:hAnsi="Arial" w:cs="Arial"/>
          <w:color w:val="00B050"/>
          <w:sz w:val="24"/>
          <w:szCs w:val="24"/>
          <w:highlight w:val="yellow"/>
          <w:lang w:bidi="th-TH"/>
        </w:rPr>
        <w:t>#</w:t>
      </w:r>
      <w:r w:rsidRPr="003D3F15">
        <w:rPr>
          <w:rFonts w:ascii="Arial" w:hAnsi="Arial" w:cs="Arial"/>
          <w:color w:val="00B050"/>
          <w:sz w:val="24"/>
          <w:szCs w:val="24"/>
          <w:highlight w:val="yellow"/>
          <w:lang w:bidi="th-TH"/>
        </w:rPr>
        <w:t>)</w:t>
      </w:r>
      <w:r w:rsidRPr="003D3F15">
        <w:rPr>
          <w:rFonts w:ascii="Arial" w:hAnsi="Arial" w:cs="Arial"/>
          <w:color w:val="00B050"/>
          <w:sz w:val="24"/>
          <w:szCs w:val="24"/>
          <w:lang w:bidi="th-TH"/>
        </w:rPr>
        <w:t>, the Aerodrome will take the following measures:</w:t>
      </w:r>
    </w:p>
    <w:p w:rsidR="000F3766" w:rsidRPr="003D3F15" w:rsidRDefault="000F3766" w:rsidP="003D3F15">
      <w:pPr>
        <w:ind w:left="576"/>
        <w:jc w:val="both"/>
        <w:rPr>
          <w:rFonts w:ascii="Arial" w:hAnsi="Arial" w:cs="Arial"/>
          <w:color w:val="00B050"/>
          <w:sz w:val="24"/>
          <w:szCs w:val="24"/>
          <w:lang w:bidi="th-TH"/>
        </w:rPr>
      </w:pPr>
      <w:r w:rsidRPr="003D3F15">
        <w:rPr>
          <w:rFonts w:ascii="Arial" w:hAnsi="Arial" w:cs="Arial"/>
          <w:color w:val="00B050"/>
          <w:sz w:val="24"/>
          <w:szCs w:val="24"/>
          <w:lang w:bidi="th-TH"/>
        </w:rPr>
        <w:t xml:space="preserve">ARFF Vehicles: The Aerodrome has a mutual aid agreement with </w:t>
      </w:r>
      <w:r w:rsidRPr="003D3F15">
        <w:rPr>
          <w:rFonts w:ascii="Arial" w:hAnsi="Arial" w:cs="Arial"/>
          <w:color w:val="00B050"/>
          <w:sz w:val="24"/>
          <w:szCs w:val="24"/>
          <w:highlight w:val="yellow"/>
          <w:lang w:bidi="th-TH"/>
        </w:rPr>
        <w:t>(Name)</w:t>
      </w:r>
      <w:r w:rsidRPr="003D3F15">
        <w:rPr>
          <w:rFonts w:ascii="Arial" w:hAnsi="Arial" w:cs="Arial"/>
          <w:color w:val="00B050"/>
          <w:sz w:val="24"/>
          <w:szCs w:val="24"/>
          <w:lang w:bidi="th-TH"/>
        </w:rPr>
        <w:t xml:space="preserve">. </w:t>
      </w:r>
      <w:r w:rsidRPr="003D3F15">
        <w:rPr>
          <w:rFonts w:ascii="Arial" w:hAnsi="Arial" w:cs="Arial"/>
          <w:color w:val="00B050"/>
          <w:sz w:val="24"/>
          <w:szCs w:val="24"/>
          <w:highlight w:val="yellow"/>
          <w:lang w:bidi="th-TH"/>
        </w:rPr>
        <w:t>(Name)</w:t>
      </w:r>
      <w:r w:rsidRPr="003D3F15">
        <w:rPr>
          <w:rFonts w:ascii="Arial" w:hAnsi="Arial" w:cs="Arial"/>
          <w:color w:val="00B050"/>
          <w:sz w:val="24"/>
          <w:szCs w:val="24"/>
          <w:lang w:bidi="th-TH"/>
        </w:rPr>
        <w:t xml:space="preserve"> will lend an ARFF vehicle to </w:t>
      </w:r>
      <w:r w:rsidRPr="003D3F15">
        <w:rPr>
          <w:rFonts w:ascii="Arial" w:hAnsi="Arial" w:cs="Arial"/>
          <w:color w:val="00B050"/>
          <w:sz w:val="24"/>
          <w:szCs w:val="24"/>
          <w:highlight w:val="yellow"/>
          <w:lang w:bidi="th-TH"/>
        </w:rPr>
        <w:t>(Name)</w:t>
      </w:r>
      <w:r w:rsidRPr="003D3F15">
        <w:rPr>
          <w:rFonts w:ascii="Arial" w:hAnsi="Arial" w:cs="Arial"/>
          <w:color w:val="00B050"/>
          <w:sz w:val="24"/>
          <w:szCs w:val="24"/>
          <w:lang w:bidi="th-TH"/>
        </w:rPr>
        <w:t xml:space="preserve"> Airport. The specification of the ARFF vehicle </w:t>
      </w:r>
      <w:r w:rsidR="00B67633" w:rsidRPr="003D3F15">
        <w:rPr>
          <w:rFonts w:ascii="Arial" w:hAnsi="Arial" w:cs="Arial"/>
          <w:color w:val="00B050"/>
          <w:sz w:val="24"/>
          <w:szCs w:val="24"/>
          <w:lang w:bidi="th-TH"/>
        </w:rPr>
        <w:t xml:space="preserve">shall </w:t>
      </w:r>
      <w:r w:rsidRPr="003D3F15">
        <w:rPr>
          <w:rFonts w:ascii="Arial" w:hAnsi="Arial" w:cs="Arial"/>
          <w:color w:val="00B050"/>
          <w:sz w:val="24"/>
          <w:szCs w:val="24"/>
          <w:lang w:bidi="th-TH"/>
        </w:rPr>
        <w:t>meet</w:t>
      </w:r>
      <w:r w:rsidR="003D3F15">
        <w:rPr>
          <w:rFonts w:ascii="Arial" w:hAnsi="Arial" w:cs="Arial"/>
          <w:color w:val="00B050"/>
          <w:sz w:val="24"/>
          <w:szCs w:val="24"/>
          <w:lang w:bidi="th-TH"/>
        </w:rPr>
        <w:t xml:space="preserve"> </w:t>
      </w:r>
      <w:r w:rsidR="00B67633" w:rsidRPr="003D3F15">
        <w:rPr>
          <w:rFonts w:ascii="Arial" w:hAnsi="Arial" w:cs="Arial"/>
          <w:color w:val="00B050"/>
          <w:sz w:val="24"/>
          <w:szCs w:val="24"/>
          <w:cs/>
          <w:lang w:bidi="th-TH"/>
        </w:rPr>
        <w:t>[national requirements on aerodrome certification / ICAO Annex 14]</w:t>
      </w:r>
      <w:r w:rsidRPr="003D3F15">
        <w:rPr>
          <w:rFonts w:ascii="Arial" w:hAnsi="Arial" w:cs="Arial"/>
          <w:color w:val="00B050"/>
          <w:sz w:val="24"/>
          <w:szCs w:val="24"/>
          <w:lang w:bidi="th-TH"/>
        </w:rPr>
        <w:t>.</w:t>
      </w:r>
    </w:p>
    <w:p w:rsidR="000F3766" w:rsidRPr="003D3F15" w:rsidRDefault="000F3766" w:rsidP="003D3F15">
      <w:pPr>
        <w:ind w:left="576"/>
        <w:jc w:val="both"/>
        <w:rPr>
          <w:rFonts w:ascii="Arial" w:hAnsi="Arial" w:cs="Arial"/>
          <w:color w:val="00B050"/>
          <w:sz w:val="24"/>
          <w:szCs w:val="24"/>
          <w:lang w:bidi="th-TH"/>
        </w:rPr>
      </w:pPr>
      <w:r w:rsidRPr="003D3F15">
        <w:rPr>
          <w:rFonts w:ascii="Arial" w:hAnsi="Arial" w:cs="Arial"/>
          <w:color w:val="00B050"/>
          <w:sz w:val="24"/>
          <w:szCs w:val="24"/>
          <w:lang w:bidi="th-TH"/>
        </w:rPr>
        <w:t xml:space="preserve">Consumables: The Aerodrome has an agreement with </w:t>
      </w:r>
      <w:r w:rsidRPr="003D3F15">
        <w:rPr>
          <w:rFonts w:ascii="Arial" w:hAnsi="Arial" w:cs="Arial"/>
          <w:color w:val="00B050"/>
          <w:sz w:val="24"/>
          <w:szCs w:val="24"/>
          <w:highlight w:val="yellow"/>
          <w:lang w:bidi="th-TH"/>
        </w:rPr>
        <w:t xml:space="preserve">(Name) </w:t>
      </w:r>
      <w:r w:rsidRPr="003D3F15">
        <w:rPr>
          <w:rFonts w:ascii="Arial" w:hAnsi="Arial" w:cs="Arial"/>
          <w:color w:val="00B050"/>
          <w:sz w:val="24"/>
          <w:szCs w:val="24"/>
          <w:lang w:bidi="th-TH"/>
        </w:rPr>
        <w:t>to supply the fire extinguisher agent when the airport run</w:t>
      </w:r>
      <w:r w:rsidR="00CE6356" w:rsidRPr="003D3F15">
        <w:rPr>
          <w:rFonts w:ascii="Arial" w:hAnsi="Arial" w:cs="Arial"/>
          <w:color w:val="00B050"/>
          <w:sz w:val="24"/>
          <w:szCs w:val="24"/>
          <w:lang w:bidi="th-TH"/>
        </w:rPr>
        <w:t>s</w:t>
      </w:r>
      <w:r w:rsidRPr="003D3F15">
        <w:rPr>
          <w:rFonts w:ascii="Arial" w:hAnsi="Arial" w:cs="Arial"/>
          <w:color w:val="00B050"/>
          <w:sz w:val="24"/>
          <w:szCs w:val="24"/>
          <w:lang w:bidi="th-TH"/>
        </w:rPr>
        <w:t xml:space="preserve"> out of the </w:t>
      </w:r>
      <w:r w:rsidR="00CE6356" w:rsidRPr="003D3F15">
        <w:rPr>
          <w:rFonts w:ascii="Arial" w:hAnsi="Arial" w:cs="Arial"/>
          <w:color w:val="00B050"/>
          <w:sz w:val="24"/>
          <w:szCs w:val="24"/>
          <w:lang w:bidi="th-TH"/>
        </w:rPr>
        <w:t>required stock level</w:t>
      </w:r>
      <w:r w:rsidRPr="003D3F15">
        <w:rPr>
          <w:rFonts w:ascii="Arial" w:hAnsi="Arial" w:cs="Arial"/>
          <w:color w:val="00B050"/>
          <w:sz w:val="24"/>
          <w:szCs w:val="24"/>
          <w:lang w:bidi="th-TH"/>
        </w:rPr>
        <w:t xml:space="preserve">. According to the agreement, the </w:t>
      </w:r>
      <w:r w:rsidRPr="003D3F15">
        <w:rPr>
          <w:rFonts w:ascii="Arial" w:hAnsi="Arial" w:cs="Arial"/>
          <w:color w:val="00B050"/>
          <w:sz w:val="24"/>
          <w:szCs w:val="24"/>
          <w:highlight w:val="yellow"/>
          <w:lang w:bidi="th-TH"/>
        </w:rPr>
        <w:t>(Name)</w:t>
      </w:r>
      <w:r w:rsidRPr="003D3F15">
        <w:rPr>
          <w:rFonts w:ascii="Arial" w:hAnsi="Arial" w:cs="Arial"/>
          <w:color w:val="00B050"/>
          <w:sz w:val="24"/>
          <w:szCs w:val="24"/>
          <w:lang w:bidi="th-TH"/>
        </w:rPr>
        <w:t xml:space="preserve"> will supply the agent within </w:t>
      </w:r>
      <w:r w:rsidRPr="003D3F15">
        <w:rPr>
          <w:rFonts w:ascii="Arial" w:hAnsi="Arial" w:cs="Arial"/>
          <w:color w:val="00B050"/>
          <w:sz w:val="24"/>
          <w:szCs w:val="24"/>
          <w:highlight w:val="yellow"/>
          <w:lang w:bidi="th-TH"/>
        </w:rPr>
        <w:t>(</w:t>
      </w:r>
      <w:r w:rsidR="00CE6356" w:rsidRPr="003D3F15">
        <w:rPr>
          <w:rFonts w:ascii="Arial" w:hAnsi="Arial" w:cs="Arial"/>
          <w:color w:val="00B050"/>
          <w:sz w:val="24"/>
          <w:szCs w:val="24"/>
          <w:highlight w:val="yellow"/>
          <w:lang w:bidi="th-TH"/>
        </w:rPr>
        <w:t>#</w:t>
      </w:r>
      <w:r w:rsidRPr="003D3F15">
        <w:rPr>
          <w:rFonts w:ascii="Arial" w:hAnsi="Arial" w:cs="Arial"/>
          <w:color w:val="00B050"/>
          <w:sz w:val="24"/>
          <w:szCs w:val="24"/>
          <w:highlight w:val="yellow"/>
          <w:lang w:bidi="th-TH"/>
        </w:rPr>
        <w:t>)</w:t>
      </w:r>
      <w:r w:rsidRPr="003D3F15">
        <w:rPr>
          <w:rFonts w:ascii="Arial" w:hAnsi="Arial" w:cs="Arial"/>
          <w:color w:val="00B050"/>
          <w:sz w:val="24"/>
          <w:szCs w:val="24"/>
          <w:lang w:bidi="th-TH"/>
        </w:rPr>
        <w:t xml:space="preserve"> days.</w:t>
      </w:r>
    </w:p>
    <w:p w:rsidR="00094AEB" w:rsidRPr="000F3766" w:rsidRDefault="000F3766" w:rsidP="003D3F15">
      <w:pPr>
        <w:ind w:left="576"/>
        <w:jc w:val="both"/>
        <w:rPr>
          <w:rFonts w:ascii="Arial" w:hAnsi="Arial"/>
          <w:color w:val="00B050"/>
          <w:sz w:val="24"/>
          <w:szCs w:val="24"/>
          <w:lang w:bidi="th-TH"/>
        </w:rPr>
      </w:pPr>
      <w:r w:rsidRPr="003D3F15">
        <w:rPr>
          <w:rFonts w:ascii="Arial" w:hAnsi="Arial" w:cs="Arial"/>
          <w:color w:val="00B050"/>
          <w:sz w:val="24"/>
          <w:szCs w:val="24"/>
          <w:lang w:bidi="th-TH"/>
        </w:rPr>
        <w:t>In the event that category cannot be maintained</w:t>
      </w:r>
      <w:r w:rsidR="00CE6356" w:rsidRPr="003D3F15">
        <w:rPr>
          <w:rFonts w:ascii="Arial" w:hAnsi="Arial" w:cs="Arial"/>
          <w:color w:val="00B050"/>
          <w:sz w:val="24"/>
          <w:szCs w:val="24"/>
          <w:lang w:bidi="th-TH"/>
        </w:rPr>
        <w:t>,</w:t>
      </w:r>
      <w:r w:rsidRPr="003D3F15">
        <w:rPr>
          <w:rFonts w:ascii="Arial" w:hAnsi="Arial" w:cs="Arial"/>
          <w:color w:val="00B050"/>
          <w:sz w:val="24"/>
          <w:szCs w:val="24"/>
          <w:lang w:bidi="th-TH"/>
        </w:rPr>
        <w:t xml:space="preserve"> the matter is to be referred immediately to the </w:t>
      </w:r>
      <w:r w:rsidR="00077D58" w:rsidRPr="003D3F15">
        <w:rPr>
          <w:rFonts w:ascii="Arial" w:hAnsi="Arial" w:cs="Arial"/>
          <w:color w:val="00B050"/>
          <w:sz w:val="24"/>
          <w:szCs w:val="24"/>
          <w:lang w:bidi="th-TH"/>
        </w:rPr>
        <w:t>Airport Manager</w:t>
      </w:r>
      <w:r w:rsidRPr="003D3F15">
        <w:rPr>
          <w:rFonts w:ascii="Arial" w:hAnsi="Arial" w:cs="Arial"/>
          <w:color w:val="00B050"/>
          <w:sz w:val="24"/>
          <w:szCs w:val="24"/>
          <w:lang w:bidi="th-TH"/>
        </w:rPr>
        <w:t xml:space="preserve"> and a NOTAM raised to indicate the varied level of coverage available</w:t>
      </w:r>
      <w:r w:rsidRPr="000F3766">
        <w:rPr>
          <w:rFonts w:ascii="Arial" w:hAnsi="Arial"/>
          <w:color w:val="00B050"/>
          <w:sz w:val="24"/>
          <w:szCs w:val="24"/>
          <w:lang w:bidi="th-TH"/>
        </w:rPr>
        <w:t>.</w:t>
      </w:r>
    </w:p>
    <w:p w:rsidR="000F3766" w:rsidRDefault="000F3766">
      <w:pPr>
        <w:pStyle w:val="ListParagraph"/>
        <w:numPr>
          <w:ilvl w:val="2"/>
          <w:numId w:val="2"/>
        </w:numPr>
        <w:jc w:val="both"/>
        <w:rPr>
          <w:rFonts w:ascii="Arial" w:hAnsi="Arial"/>
          <w:sz w:val="24"/>
          <w:szCs w:val="24"/>
          <w:lang w:bidi="th-TH"/>
        </w:rPr>
      </w:pPr>
      <w:r>
        <w:rPr>
          <w:rFonts w:ascii="Arial" w:hAnsi="Arial"/>
          <w:sz w:val="24"/>
          <w:szCs w:val="24"/>
          <w:lang w:bidi="th-TH"/>
        </w:rPr>
        <w:t>Facilities and Inventory</w:t>
      </w:r>
    </w:p>
    <w:p w:rsidR="007E2008" w:rsidRPr="00093DBB" w:rsidRDefault="00C77B68" w:rsidP="003D3F15">
      <w:pPr>
        <w:ind w:left="576"/>
        <w:jc w:val="both"/>
        <w:rPr>
          <w:rFonts w:ascii="Arial" w:hAnsi="Arial"/>
          <w:color w:val="0070C0"/>
          <w:sz w:val="24"/>
          <w:szCs w:val="24"/>
          <w:cs/>
          <w:lang w:bidi="th-TH"/>
        </w:rPr>
      </w:pPr>
      <w:r w:rsidRPr="00093DBB">
        <w:rPr>
          <w:rFonts w:ascii="Arial" w:hAnsi="Arial"/>
          <w:color w:val="0070C0"/>
          <w:sz w:val="24"/>
          <w:szCs w:val="24"/>
          <w:lang w:bidi="th-TH"/>
        </w:rPr>
        <w:t xml:space="preserve">Explain the facilities that the airport prepares for aircraft rescue and </w:t>
      </w:r>
      <w:proofErr w:type="spellStart"/>
      <w:r w:rsidRPr="00093DBB">
        <w:rPr>
          <w:rFonts w:ascii="Arial" w:hAnsi="Arial"/>
          <w:color w:val="0070C0"/>
          <w:sz w:val="24"/>
          <w:szCs w:val="24"/>
          <w:lang w:bidi="th-TH"/>
        </w:rPr>
        <w:t>fire fighting</w:t>
      </w:r>
      <w:proofErr w:type="spellEnd"/>
      <w:r w:rsidRPr="00093DBB">
        <w:rPr>
          <w:rFonts w:ascii="Arial" w:hAnsi="Arial"/>
          <w:color w:val="0070C0"/>
          <w:sz w:val="24"/>
          <w:szCs w:val="24"/>
          <w:lang w:bidi="th-TH"/>
        </w:rPr>
        <w:t xml:space="preserve">. The airport should prepare these facilities based on the ARFF Category specified in </w:t>
      </w:r>
      <w:r w:rsidR="00166839">
        <w:rPr>
          <w:rFonts w:ascii="Arial" w:hAnsi="Arial"/>
          <w:color w:val="0070C0"/>
          <w:sz w:val="24"/>
          <w:szCs w:val="24"/>
          <w:lang w:bidi="th-TH"/>
        </w:rPr>
        <w:t>(</w:t>
      </w:r>
      <w:r w:rsidR="00166839" w:rsidRPr="00820C16">
        <w:rPr>
          <w:rFonts w:ascii="Arial" w:hAnsi="Arial"/>
          <w:color w:val="0070C0"/>
          <w:sz w:val="24"/>
          <w:szCs w:val="24"/>
          <w:highlight w:val="yellow"/>
          <w:lang w:bidi="th-TH"/>
        </w:rPr>
        <w:t>State Regulation Reference</w:t>
      </w:r>
      <w:r w:rsidR="00166839">
        <w:rPr>
          <w:rFonts w:ascii="Arial" w:hAnsi="Arial"/>
          <w:color w:val="0070C0"/>
          <w:sz w:val="24"/>
          <w:szCs w:val="24"/>
          <w:lang w:bidi="th-TH"/>
        </w:rPr>
        <w:t>)</w:t>
      </w:r>
      <w:r w:rsidRPr="00093DBB">
        <w:rPr>
          <w:rFonts w:ascii="Arial" w:hAnsi="Arial"/>
          <w:color w:val="0070C0"/>
          <w:sz w:val="24"/>
          <w:szCs w:val="24"/>
          <w:lang w:bidi="th-TH"/>
        </w:rPr>
        <w:t>. The facilities include at least a fire fighting station, ARFF vehicle</w:t>
      </w:r>
      <w:r w:rsidR="006A3D35">
        <w:rPr>
          <w:rFonts w:ascii="Arial" w:hAnsi="Arial"/>
          <w:color w:val="0070C0"/>
          <w:sz w:val="24"/>
          <w:szCs w:val="24"/>
          <w:lang w:bidi="th-TH"/>
        </w:rPr>
        <w:t>s</w:t>
      </w:r>
      <w:r w:rsidRPr="00093DBB">
        <w:rPr>
          <w:rFonts w:ascii="Arial" w:hAnsi="Arial"/>
          <w:color w:val="0070C0"/>
          <w:sz w:val="24"/>
          <w:szCs w:val="24"/>
          <w:lang w:bidi="th-TH"/>
        </w:rPr>
        <w:t xml:space="preserve">, tools, equipment, and fire </w:t>
      </w:r>
      <w:r w:rsidR="006A3D35" w:rsidRPr="00093DBB">
        <w:rPr>
          <w:rFonts w:ascii="Arial" w:hAnsi="Arial"/>
          <w:color w:val="0070C0"/>
          <w:sz w:val="24"/>
          <w:szCs w:val="24"/>
          <w:lang w:bidi="th-TH"/>
        </w:rPr>
        <w:t>extinguish</w:t>
      </w:r>
      <w:r w:rsidR="006A3D35">
        <w:rPr>
          <w:rFonts w:ascii="Arial" w:hAnsi="Arial"/>
          <w:color w:val="0070C0"/>
          <w:sz w:val="24"/>
          <w:szCs w:val="24"/>
          <w:lang w:bidi="th-TH"/>
        </w:rPr>
        <w:t>ing</w:t>
      </w:r>
      <w:r w:rsidR="003D3F15">
        <w:rPr>
          <w:rFonts w:ascii="Arial" w:hAnsi="Arial"/>
          <w:color w:val="0070C0"/>
          <w:sz w:val="24"/>
          <w:szCs w:val="24"/>
          <w:lang w:bidi="th-TH"/>
        </w:rPr>
        <w:t xml:space="preserve"> </w:t>
      </w:r>
      <w:r w:rsidRPr="00093DBB">
        <w:rPr>
          <w:rFonts w:ascii="Arial" w:hAnsi="Arial"/>
          <w:color w:val="0070C0"/>
          <w:sz w:val="24"/>
          <w:szCs w:val="24"/>
          <w:lang w:bidi="th-TH"/>
        </w:rPr>
        <w:t>agents. These facilities can either be listed in this section or in an aerodrome emergency plan.</w:t>
      </w:r>
    </w:p>
    <w:p w:rsidR="007E2008" w:rsidRDefault="00D074FC"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7A3F36" w:rsidRPr="003B4C71" w:rsidRDefault="000F3766" w:rsidP="003D3F15">
      <w:pPr>
        <w:ind w:left="576"/>
        <w:jc w:val="both"/>
        <w:rPr>
          <w:rFonts w:ascii="Arial" w:hAnsi="Arial"/>
          <w:sz w:val="24"/>
          <w:szCs w:val="24"/>
          <w:lang w:bidi="th-TH"/>
        </w:rPr>
      </w:pPr>
      <w:r w:rsidRPr="007E2008">
        <w:rPr>
          <w:rFonts w:ascii="Arial" w:hAnsi="Arial"/>
          <w:color w:val="00B050"/>
          <w:sz w:val="24"/>
          <w:szCs w:val="24"/>
          <w:lang w:bidi="th-TH"/>
        </w:rPr>
        <w:t>An inventory of all equipment and extinguish</w:t>
      </w:r>
      <w:r w:rsidR="006A3D35">
        <w:rPr>
          <w:rFonts w:ascii="Arial" w:hAnsi="Arial"/>
          <w:color w:val="00B050"/>
          <w:sz w:val="24"/>
          <w:szCs w:val="24"/>
          <w:lang w:bidi="th-TH"/>
        </w:rPr>
        <w:t>ing</w:t>
      </w:r>
      <w:r w:rsidRPr="007E2008">
        <w:rPr>
          <w:rFonts w:ascii="Arial" w:hAnsi="Arial"/>
          <w:color w:val="00B050"/>
          <w:sz w:val="24"/>
          <w:szCs w:val="24"/>
          <w:lang w:bidi="th-TH"/>
        </w:rPr>
        <w:t xml:space="preserve"> agent</w:t>
      </w:r>
      <w:r w:rsidR="006A3D35">
        <w:rPr>
          <w:rFonts w:ascii="Arial" w:hAnsi="Arial"/>
          <w:color w:val="00B050"/>
          <w:sz w:val="24"/>
          <w:szCs w:val="24"/>
          <w:lang w:bidi="th-TH"/>
        </w:rPr>
        <w:t>s</w:t>
      </w:r>
      <w:r w:rsidRPr="007E2008">
        <w:rPr>
          <w:rFonts w:ascii="Arial" w:hAnsi="Arial"/>
          <w:color w:val="00B050"/>
          <w:sz w:val="24"/>
          <w:szCs w:val="24"/>
          <w:lang w:bidi="th-TH"/>
        </w:rPr>
        <w:t xml:space="preserve"> held by the R</w:t>
      </w:r>
      <w:r w:rsidR="007A3F36" w:rsidRPr="007E2008">
        <w:rPr>
          <w:rFonts w:ascii="Arial" w:hAnsi="Arial"/>
          <w:color w:val="00B050"/>
          <w:sz w:val="24"/>
          <w:szCs w:val="24"/>
          <w:lang w:bidi="th-TH"/>
        </w:rPr>
        <w:t>escue and Fire Fighting Service</w:t>
      </w:r>
      <w:r w:rsidR="003D3F15">
        <w:rPr>
          <w:rFonts w:ascii="Arial" w:hAnsi="Arial"/>
          <w:color w:val="00B050"/>
          <w:sz w:val="24"/>
          <w:szCs w:val="24"/>
          <w:lang w:bidi="th-TH"/>
        </w:rPr>
        <w:t xml:space="preserve"> </w:t>
      </w:r>
      <w:r w:rsidR="007A3F36" w:rsidRPr="007E2008">
        <w:rPr>
          <w:rFonts w:ascii="Arial" w:hAnsi="Arial"/>
          <w:color w:val="00B050"/>
          <w:sz w:val="24"/>
          <w:szCs w:val="24"/>
          <w:lang w:bidi="th-TH"/>
        </w:rPr>
        <w:t>are included:</w:t>
      </w:r>
    </w:p>
    <w:p w:rsidR="00B11423" w:rsidRDefault="00B11423"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t>Response Time</w:t>
      </w:r>
    </w:p>
    <w:p w:rsidR="003A2F51" w:rsidRPr="003A2F51" w:rsidRDefault="003A2F51" w:rsidP="003D3F15">
      <w:pPr>
        <w:ind w:left="1296"/>
        <w:jc w:val="both"/>
        <w:rPr>
          <w:rFonts w:ascii="Arial" w:hAnsi="Arial"/>
          <w:color w:val="00B050"/>
          <w:sz w:val="24"/>
          <w:szCs w:val="24"/>
          <w:lang w:bidi="th-TH"/>
        </w:rPr>
      </w:pPr>
      <w:r w:rsidRPr="003A2F51">
        <w:rPr>
          <w:rFonts w:ascii="Arial" w:hAnsi="Arial"/>
          <w:color w:val="00B050"/>
          <w:sz w:val="24"/>
          <w:szCs w:val="24"/>
          <w:lang w:bidi="th-TH"/>
        </w:rPr>
        <w:t>The response time of RFFS is not exceeding [</w:t>
      </w:r>
      <w:r w:rsidRPr="003A2F51">
        <w:rPr>
          <w:rFonts w:ascii="Arial" w:hAnsi="Arial"/>
          <w:color w:val="00B050"/>
          <w:sz w:val="24"/>
          <w:szCs w:val="24"/>
          <w:highlight w:val="yellow"/>
          <w:lang w:bidi="th-TH"/>
        </w:rPr>
        <w:t>two / three</w:t>
      </w:r>
      <w:r w:rsidRPr="003A2F51">
        <w:rPr>
          <w:rFonts w:ascii="Arial" w:hAnsi="Arial"/>
          <w:color w:val="00B050"/>
          <w:sz w:val="24"/>
          <w:szCs w:val="24"/>
          <w:lang w:bidi="th-TH"/>
        </w:rPr>
        <w:t>] minutes to any point of each operational runway</w:t>
      </w:r>
      <w:r w:rsidR="00B11423">
        <w:rPr>
          <w:rFonts w:ascii="Arial" w:hAnsi="Arial"/>
          <w:color w:val="00B050"/>
          <w:sz w:val="24"/>
          <w:szCs w:val="24"/>
          <w:lang w:bidi="th-TH"/>
        </w:rPr>
        <w:t>, and [</w:t>
      </w:r>
      <w:r w:rsidRPr="003A2F51">
        <w:rPr>
          <w:rFonts w:ascii="Arial" w:hAnsi="Arial"/>
          <w:color w:val="00B050"/>
          <w:sz w:val="24"/>
          <w:szCs w:val="24"/>
          <w:highlight w:val="yellow"/>
          <w:lang w:bidi="th-TH"/>
        </w:rPr>
        <w:t>three</w:t>
      </w:r>
      <w:r w:rsidR="00B11423">
        <w:rPr>
          <w:rFonts w:ascii="Arial" w:hAnsi="Arial"/>
          <w:color w:val="00B050"/>
          <w:sz w:val="24"/>
          <w:szCs w:val="24"/>
          <w:lang w:bidi="th-TH"/>
        </w:rPr>
        <w:t>] minutes to any other part of the movement area</w:t>
      </w:r>
      <w:r w:rsidRPr="003A2F51">
        <w:rPr>
          <w:rFonts w:ascii="Arial" w:hAnsi="Arial"/>
          <w:color w:val="00B050"/>
          <w:sz w:val="24"/>
          <w:szCs w:val="24"/>
          <w:lang w:bidi="th-TH"/>
        </w:rPr>
        <w:t>, in optimum visibility and surface conditions.</w:t>
      </w:r>
      <w:r w:rsidR="00087CA4">
        <w:rPr>
          <w:rFonts w:ascii="Arial" w:hAnsi="Arial"/>
          <w:color w:val="00B050"/>
          <w:sz w:val="24"/>
          <w:szCs w:val="24"/>
          <w:lang w:bidi="th-TH"/>
        </w:rPr>
        <w:t xml:space="preserve"> The response time meets the requirement specified in [CAA Requirements].</w:t>
      </w:r>
    </w:p>
    <w:p w:rsidR="007A3F36" w:rsidRDefault="007A3F36"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t>Fire Fighting Station</w:t>
      </w:r>
    </w:p>
    <w:p w:rsidR="00CE2EB3" w:rsidRDefault="00CE2EB3" w:rsidP="003D3F15">
      <w:pPr>
        <w:ind w:left="1296"/>
        <w:jc w:val="both"/>
        <w:rPr>
          <w:rFonts w:ascii="Arial" w:hAnsi="Arial"/>
          <w:color w:val="00B050"/>
          <w:sz w:val="24"/>
          <w:szCs w:val="24"/>
          <w:lang w:bidi="th-TH"/>
        </w:rPr>
      </w:pPr>
      <w:r w:rsidRPr="00CE2EB3">
        <w:rPr>
          <w:rFonts w:ascii="Arial" w:hAnsi="Arial"/>
          <w:color w:val="00B050"/>
          <w:sz w:val="24"/>
          <w:szCs w:val="24"/>
          <w:highlight w:val="yellow"/>
          <w:lang w:bidi="th-TH"/>
        </w:rPr>
        <w:t xml:space="preserve">(Name) </w:t>
      </w:r>
      <w:r w:rsidRPr="00CE2EB3">
        <w:rPr>
          <w:rFonts w:ascii="Arial" w:hAnsi="Arial"/>
          <w:color w:val="00B050"/>
          <w:sz w:val="24"/>
          <w:szCs w:val="24"/>
          <w:lang w:bidi="th-TH"/>
        </w:rPr>
        <w:t xml:space="preserve">Airport has </w:t>
      </w:r>
      <w:r w:rsidRPr="00CE2EB3">
        <w:rPr>
          <w:rFonts w:ascii="Arial" w:hAnsi="Arial"/>
          <w:color w:val="00B050"/>
          <w:sz w:val="24"/>
          <w:szCs w:val="24"/>
          <w:highlight w:val="yellow"/>
          <w:lang w:bidi="th-TH"/>
        </w:rPr>
        <w:t xml:space="preserve">(No. of Stations) </w:t>
      </w:r>
      <w:r w:rsidRPr="00CE2EB3">
        <w:rPr>
          <w:rFonts w:ascii="Arial" w:hAnsi="Arial"/>
          <w:color w:val="00B050"/>
          <w:sz w:val="24"/>
          <w:szCs w:val="24"/>
          <w:lang w:bidi="th-TH"/>
        </w:rPr>
        <w:t xml:space="preserve">stations located at </w:t>
      </w:r>
      <w:r w:rsidRPr="00CE2EB3">
        <w:rPr>
          <w:rFonts w:ascii="Arial" w:hAnsi="Arial"/>
          <w:color w:val="00B050"/>
          <w:sz w:val="24"/>
          <w:szCs w:val="24"/>
          <w:highlight w:val="yellow"/>
          <w:lang w:bidi="th-TH"/>
        </w:rPr>
        <w:t xml:space="preserve">(Specify) </w:t>
      </w:r>
      <w:r w:rsidRPr="00CE2EB3">
        <w:rPr>
          <w:rFonts w:ascii="Arial" w:hAnsi="Arial"/>
          <w:color w:val="00B050"/>
          <w:sz w:val="24"/>
          <w:szCs w:val="24"/>
          <w:lang w:bidi="th-TH"/>
        </w:rPr>
        <w:t>to ensure the rescue and fire fighting vehicles meet</w:t>
      </w:r>
      <w:r w:rsidR="00087CA4">
        <w:rPr>
          <w:rFonts w:ascii="Arial" w:hAnsi="Arial"/>
          <w:color w:val="00B050"/>
          <w:sz w:val="24"/>
          <w:szCs w:val="24"/>
          <w:lang w:bidi="th-TH"/>
        </w:rPr>
        <w:t>s the</w:t>
      </w:r>
      <w:r w:rsidRPr="00CE2EB3">
        <w:rPr>
          <w:rFonts w:ascii="Arial" w:hAnsi="Arial"/>
          <w:color w:val="00B050"/>
          <w:sz w:val="24"/>
          <w:szCs w:val="24"/>
          <w:lang w:bidi="th-TH"/>
        </w:rPr>
        <w:t xml:space="preserve"> response time as specified in </w:t>
      </w:r>
      <w:r w:rsidR="00087CA4">
        <w:rPr>
          <w:rFonts w:ascii="Arial" w:hAnsi="Arial"/>
          <w:color w:val="00B050"/>
          <w:sz w:val="24"/>
          <w:szCs w:val="24"/>
          <w:lang w:bidi="th-TH"/>
        </w:rPr>
        <w:t>paragraph 4.4.5 a.</w:t>
      </w:r>
    </w:p>
    <w:p w:rsidR="00CE2EB3" w:rsidRPr="00CE2EB3" w:rsidRDefault="00CE2EB3" w:rsidP="003D3F15">
      <w:pPr>
        <w:ind w:left="1296"/>
        <w:jc w:val="both"/>
        <w:rPr>
          <w:rFonts w:ascii="Arial" w:hAnsi="Arial"/>
          <w:color w:val="00B050"/>
          <w:sz w:val="24"/>
          <w:szCs w:val="24"/>
          <w:lang w:bidi="th-TH"/>
        </w:rPr>
      </w:pPr>
      <w:r>
        <w:rPr>
          <w:rFonts w:ascii="Arial" w:hAnsi="Arial"/>
          <w:color w:val="00B050"/>
          <w:sz w:val="24"/>
          <w:szCs w:val="24"/>
          <w:lang w:bidi="th-TH"/>
        </w:rPr>
        <w:lastRenderedPageBreak/>
        <w:t>(Describe the Fire Station including the characteristic of fire station, number of parking space</w:t>
      </w:r>
      <w:r w:rsidR="006A3D35">
        <w:rPr>
          <w:rFonts w:ascii="Arial" w:hAnsi="Arial"/>
          <w:color w:val="00B050"/>
          <w:sz w:val="24"/>
          <w:szCs w:val="24"/>
          <w:lang w:bidi="th-TH"/>
        </w:rPr>
        <w:t xml:space="preserve"> for RFF vehicles</w:t>
      </w:r>
      <w:r>
        <w:rPr>
          <w:rFonts w:ascii="Arial" w:hAnsi="Arial"/>
          <w:color w:val="00B050"/>
          <w:sz w:val="24"/>
          <w:szCs w:val="24"/>
          <w:lang w:bidi="th-TH"/>
        </w:rPr>
        <w:t xml:space="preserve">, storerooms </w:t>
      </w:r>
      <w:r w:rsidR="006A3D35">
        <w:rPr>
          <w:rFonts w:ascii="Arial" w:hAnsi="Arial"/>
          <w:color w:val="00B050"/>
          <w:sz w:val="24"/>
          <w:szCs w:val="24"/>
          <w:lang w:bidi="th-TH"/>
        </w:rPr>
        <w:t xml:space="preserve">for RFF equipment </w:t>
      </w:r>
      <w:r>
        <w:rPr>
          <w:rFonts w:ascii="Arial" w:hAnsi="Arial"/>
          <w:color w:val="00B050"/>
          <w:sz w:val="24"/>
          <w:szCs w:val="24"/>
          <w:lang w:bidi="th-TH"/>
        </w:rPr>
        <w:t xml:space="preserve">and </w:t>
      </w:r>
      <w:r w:rsidR="006A3D35">
        <w:rPr>
          <w:rFonts w:ascii="Arial" w:hAnsi="Arial"/>
          <w:color w:val="00B050"/>
          <w:sz w:val="24"/>
          <w:szCs w:val="24"/>
          <w:lang w:bidi="th-TH"/>
        </w:rPr>
        <w:t xml:space="preserve">stock amount of </w:t>
      </w:r>
      <w:r>
        <w:rPr>
          <w:rFonts w:ascii="Arial" w:hAnsi="Arial"/>
          <w:color w:val="00B050"/>
          <w:sz w:val="24"/>
          <w:szCs w:val="24"/>
          <w:lang w:bidi="th-TH"/>
        </w:rPr>
        <w:t>water</w:t>
      </w:r>
      <w:r w:rsidR="006A3D35">
        <w:rPr>
          <w:rFonts w:ascii="Arial" w:hAnsi="Arial"/>
          <w:color w:val="00B050"/>
          <w:sz w:val="24"/>
          <w:szCs w:val="24"/>
          <w:lang w:bidi="th-TH"/>
        </w:rPr>
        <w:t xml:space="preserve"> and extinguishing agents</w:t>
      </w:r>
      <w:r>
        <w:rPr>
          <w:rFonts w:ascii="Arial" w:hAnsi="Arial"/>
          <w:color w:val="00B050"/>
          <w:sz w:val="24"/>
          <w:szCs w:val="24"/>
          <w:lang w:bidi="th-TH"/>
        </w:rPr>
        <w:t>)</w:t>
      </w:r>
    </w:p>
    <w:p w:rsidR="007A3F36" w:rsidRDefault="007A3F36"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t>Aircraft Rescue and Fire Fighting Vehicles</w:t>
      </w:r>
    </w:p>
    <w:p w:rsidR="00BE7D94" w:rsidRDefault="00BE7D94" w:rsidP="003D3F15">
      <w:pPr>
        <w:ind w:left="1296"/>
        <w:jc w:val="both"/>
        <w:rPr>
          <w:rFonts w:ascii="Arial" w:hAnsi="Arial"/>
          <w:sz w:val="24"/>
          <w:szCs w:val="24"/>
          <w:lang w:bidi="th-TH"/>
        </w:rPr>
      </w:pPr>
      <w:r w:rsidRPr="00CE2EB3">
        <w:rPr>
          <w:rFonts w:ascii="Arial" w:hAnsi="Arial"/>
          <w:color w:val="00B050"/>
          <w:sz w:val="24"/>
          <w:szCs w:val="24"/>
          <w:highlight w:val="yellow"/>
          <w:lang w:bidi="th-TH"/>
        </w:rPr>
        <w:t xml:space="preserve">(Name) </w:t>
      </w:r>
      <w:r w:rsidRPr="00CE2EB3">
        <w:rPr>
          <w:rFonts w:ascii="Arial" w:hAnsi="Arial"/>
          <w:color w:val="00B050"/>
          <w:sz w:val="24"/>
          <w:szCs w:val="24"/>
          <w:lang w:bidi="th-TH"/>
        </w:rPr>
        <w:t>Airport has</w:t>
      </w:r>
      <w:r w:rsidR="009C60FC">
        <w:rPr>
          <w:rFonts w:ascii="Arial" w:hAnsi="Arial"/>
          <w:color w:val="00B050"/>
          <w:sz w:val="24"/>
          <w:szCs w:val="24"/>
          <w:lang w:bidi="th-TH"/>
        </w:rPr>
        <w:t xml:space="preserve"> </w:t>
      </w:r>
      <w:r>
        <w:rPr>
          <w:rFonts w:ascii="Arial" w:hAnsi="Arial"/>
          <w:color w:val="00B050"/>
          <w:sz w:val="24"/>
          <w:szCs w:val="24"/>
          <w:lang w:bidi="th-TH"/>
        </w:rPr>
        <w:t xml:space="preserve">(No. of ARFF Vehicles) ARFF vehicles. The ARFF vehicles stationed in the airport is to Requirement of Civil Aviation Authority of </w:t>
      </w:r>
      <w:r w:rsidR="002E41EE">
        <w:rPr>
          <w:rFonts w:ascii="Arial" w:hAnsi="Arial"/>
          <w:color w:val="00B050"/>
          <w:sz w:val="24"/>
          <w:szCs w:val="24"/>
          <w:lang w:bidi="th-TH"/>
        </w:rPr>
        <w:t>(</w:t>
      </w:r>
      <w:r w:rsidR="002E41EE" w:rsidRPr="00820C16">
        <w:rPr>
          <w:rFonts w:ascii="Arial" w:hAnsi="Arial"/>
          <w:color w:val="00B050"/>
          <w:sz w:val="24"/>
          <w:szCs w:val="24"/>
          <w:highlight w:val="yellow"/>
          <w:lang w:bidi="th-TH"/>
        </w:rPr>
        <w:t>Country name &amp; regulation</w:t>
      </w:r>
      <w:r w:rsidR="002E41EE">
        <w:rPr>
          <w:rFonts w:ascii="Arial" w:hAnsi="Arial"/>
          <w:color w:val="00B050"/>
          <w:sz w:val="24"/>
          <w:szCs w:val="24"/>
          <w:lang w:bidi="th-TH"/>
        </w:rPr>
        <w:t>)</w:t>
      </w:r>
      <w:r>
        <w:rPr>
          <w:rFonts w:ascii="Arial" w:hAnsi="Arial"/>
          <w:color w:val="00B050"/>
          <w:sz w:val="24"/>
          <w:szCs w:val="24"/>
          <w:lang w:bidi="th-TH"/>
        </w:rPr>
        <w:t xml:space="preserve">. The specifications of each </w:t>
      </w:r>
      <w:r w:rsidR="00ED02B5">
        <w:rPr>
          <w:rFonts w:ascii="Arial" w:hAnsi="Arial"/>
          <w:color w:val="00B050"/>
          <w:sz w:val="24"/>
          <w:szCs w:val="24"/>
          <w:lang w:bidi="th-TH"/>
        </w:rPr>
        <w:t>vehicle</w:t>
      </w:r>
      <w:r>
        <w:rPr>
          <w:rFonts w:ascii="Arial" w:hAnsi="Arial"/>
          <w:color w:val="00B050"/>
          <w:sz w:val="24"/>
          <w:szCs w:val="24"/>
          <w:lang w:bidi="th-TH"/>
        </w:rPr>
        <w:t xml:space="preserve"> are in (Specify) which forms a part of this manual.</w:t>
      </w:r>
    </w:p>
    <w:p w:rsidR="007A3F36" w:rsidRDefault="007A3F36"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t>Tools and Equipment</w:t>
      </w:r>
    </w:p>
    <w:p w:rsidR="00ED02B5" w:rsidRDefault="00ED02B5" w:rsidP="003D3F15">
      <w:pPr>
        <w:ind w:left="1296"/>
        <w:jc w:val="both"/>
        <w:rPr>
          <w:rFonts w:ascii="Arial" w:hAnsi="Arial"/>
          <w:color w:val="00B050"/>
          <w:sz w:val="24"/>
          <w:szCs w:val="24"/>
          <w:lang w:bidi="th-TH"/>
        </w:rPr>
      </w:pPr>
      <w:r w:rsidRPr="00CE2EB3">
        <w:rPr>
          <w:rFonts w:ascii="Arial" w:hAnsi="Arial"/>
          <w:color w:val="00B050"/>
          <w:sz w:val="24"/>
          <w:szCs w:val="24"/>
          <w:highlight w:val="yellow"/>
          <w:lang w:bidi="th-TH"/>
        </w:rPr>
        <w:t xml:space="preserve">(Name) </w:t>
      </w:r>
      <w:r w:rsidRPr="00CE2EB3">
        <w:rPr>
          <w:rFonts w:ascii="Arial" w:hAnsi="Arial"/>
          <w:color w:val="00B050"/>
          <w:sz w:val="24"/>
          <w:szCs w:val="24"/>
          <w:lang w:bidi="th-TH"/>
        </w:rPr>
        <w:t>Airport</w:t>
      </w:r>
      <w:r w:rsidR="003D3F15">
        <w:rPr>
          <w:rFonts w:ascii="Arial" w:hAnsi="Arial"/>
          <w:color w:val="00B050"/>
          <w:sz w:val="24"/>
          <w:szCs w:val="24"/>
          <w:lang w:bidi="th-TH"/>
        </w:rPr>
        <w:t xml:space="preserve"> </w:t>
      </w:r>
      <w:r>
        <w:rPr>
          <w:rFonts w:ascii="Arial" w:hAnsi="Arial"/>
          <w:color w:val="00B050"/>
          <w:sz w:val="24"/>
          <w:szCs w:val="24"/>
          <w:lang w:bidi="th-TH"/>
        </w:rPr>
        <w:t>pr</w:t>
      </w:r>
      <w:r w:rsidR="00771A6B">
        <w:rPr>
          <w:rFonts w:ascii="Arial" w:hAnsi="Arial"/>
          <w:color w:val="00B050"/>
          <w:sz w:val="24"/>
          <w:szCs w:val="24"/>
          <w:lang w:bidi="th-TH"/>
        </w:rPr>
        <w:t>ovides aircraft rescue and fire</w:t>
      </w:r>
      <w:r>
        <w:rPr>
          <w:rFonts w:ascii="Arial" w:hAnsi="Arial"/>
          <w:color w:val="00B050"/>
          <w:sz w:val="24"/>
          <w:szCs w:val="24"/>
          <w:lang w:bidi="th-TH"/>
        </w:rPr>
        <w:t>fighting tools and equipment for (ARFF category) as the following;</w:t>
      </w:r>
    </w:p>
    <w:p w:rsidR="00ED02B5" w:rsidRDefault="00ED02B5" w:rsidP="003D3F15">
      <w:pPr>
        <w:ind w:left="1296"/>
        <w:jc w:val="both"/>
        <w:rPr>
          <w:rFonts w:ascii="Arial" w:hAnsi="Arial"/>
          <w:color w:val="0070C0"/>
          <w:sz w:val="24"/>
          <w:szCs w:val="24"/>
          <w:lang w:bidi="th-TH"/>
        </w:rPr>
      </w:pPr>
      <w:r w:rsidRPr="00ED02B5">
        <w:rPr>
          <w:rFonts w:ascii="Arial" w:hAnsi="Arial"/>
          <w:color w:val="0070C0"/>
          <w:sz w:val="24"/>
          <w:szCs w:val="24"/>
          <w:lang w:bidi="th-TH"/>
        </w:rPr>
        <w:t>The table below shows ARFF tools and equipment for each ARFF category.</w:t>
      </w:r>
    </w:p>
    <w:p w:rsidR="00B11423" w:rsidRPr="00ED02B5" w:rsidRDefault="00B11423" w:rsidP="003D3F15">
      <w:pPr>
        <w:ind w:left="1296"/>
        <w:jc w:val="both"/>
        <w:rPr>
          <w:rFonts w:ascii="Arial" w:hAnsi="Arial"/>
          <w:color w:val="0070C0"/>
          <w:sz w:val="24"/>
          <w:szCs w:val="24"/>
          <w:lang w:bidi="th-TH"/>
        </w:rPr>
      </w:pPr>
      <w:r>
        <w:rPr>
          <w:rFonts w:ascii="Arial" w:hAnsi="Arial"/>
          <w:color w:val="0070C0"/>
          <w:sz w:val="24"/>
          <w:szCs w:val="24"/>
          <w:lang w:bidi="th-TH"/>
        </w:rPr>
        <w:t>Remarks: Similar to plans, long tables may be organized</w:t>
      </w:r>
      <w:r w:rsidR="003D3F15">
        <w:rPr>
          <w:rFonts w:ascii="Arial" w:hAnsi="Arial"/>
          <w:color w:val="0070C0"/>
          <w:sz w:val="24"/>
          <w:szCs w:val="24"/>
          <w:lang w:bidi="th-TH"/>
        </w:rPr>
        <w:t xml:space="preserve"> </w:t>
      </w:r>
      <w:r>
        <w:rPr>
          <w:rFonts w:ascii="Arial" w:hAnsi="Arial"/>
          <w:color w:val="0070C0"/>
          <w:sz w:val="24"/>
          <w:szCs w:val="24"/>
          <w:lang w:bidi="th-TH"/>
        </w:rPr>
        <w:t>in the Appendices for easy document control.</w:t>
      </w:r>
    </w:p>
    <w:p w:rsidR="00ED02B5" w:rsidRDefault="00ED02B5" w:rsidP="009C60FC">
      <w:pPr>
        <w:ind w:left="1080"/>
        <w:jc w:val="both"/>
        <w:rPr>
          <w:rFonts w:ascii="Arial" w:hAnsi="Arial"/>
          <w:sz w:val="24"/>
          <w:szCs w:val="24"/>
          <w:lang w:bidi="th-TH"/>
        </w:rPr>
      </w:pPr>
      <w:r w:rsidRPr="00E33AC1">
        <w:rPr>
          <w:rFonts w:ascii="TH SarabunPSK" w:hAnsi="TH SarabunPSK" w:cs="TH SarabunPSK"/>
          <w:noProof/>
          <w:sz w:val="32"/>
          <w:szCs w:val="32"/>
          <w:lang w:val="en-GB" w:eastAsia="en-GB"/>
        </w:rPr>
        <w:lastRenderedPageBreak/>
        <w:drawing>
          <wp:inline distT="0" distB="0" distL="0" distR="0">
            <wp:extent cx="5037562" cy="6178163"/>
            <wp:effectExtent l="0" t="0" r="0" b="0"/>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56">
                      <a:extLst>
                        <a:ext uri="{28A0092B-C50C-407E-A947-70E740481C1C}">
                          <a14:useLocalDpi xmlns:a14="http://schemas.microsoft.com/office/drawing/2010/main" val="0"/>
                        </a:ext>
                      </a:extLst>
                    </a:blip>
                    <a:srcRect r="518"/>
                    <a:stretch/>
                  </pic:blipFill>
                  <pic:spPr bwMode="auto">
                    <a:xfrm>
                      <a:off x="0" y="0"/>
                      <a:ext cx="5054700" cy="6199181"/>
                    </a:xfrm>
                    <a:prstGeom prst="rect">
                      <a:avLst/>
                    </a:prstGeom>
                    <a:noFill/>
                    <a:ln>
                      <a:noFill/>
                    </a:ln>
                    <a:extLst>
                      <a:ext uri="{53640926-AAD7-44D8-BBD7-CCE9431645EC}">
                        <a14:shadowObscured xmlns:a14="http://schemas.microsoft.com/office/drawing/2010/main"/>
                      </a:ext>
                    </a:extLst>
                  </pic:spPr>
                </pic:pic>
              </a:graphicData>
            </a:graphic>
          </wp:inline>
        </w:drawing>
      </w:r>
    </w:p>
    <w:p w:rsidR="00ED02B5" w:rsidRPr="00ED02B5" w:rsidRDefault="00ED02B5" w:rsidP="009C60FC">
      <w:pPr>
        <w:ind w:left="1080"/>
        <w:jc w:val="both"/>
        <w:rPr>
          <w:rFonts w:ascii="Arial" w:hAnsi="Arial"/>
          <w:sz w:val="24"/>
          <w:szCs w:val="24"/>
          <w:lang w:bidi="th-TH"/>
        </w:rPr>
      </w:pPr>
      <w:r w:rsidRPr="00E33AC1">
        <w:rPr>
          <w:rFonts w:ascii="TH SarabunPSK" w:hAnsi="TH SarabunPSK" w:cs="TH SarabunPSK"/>
          <w:noProof/>
          <w:sz w:val="32"/>
          <w:szCs w:val="32"/>
          <w:lang w:val="en-GB" w:eastAsia="en-GB"/>
        </w:rPr>
        <w:lastRenderedPageBreak/>
        <w:drawing>
          <wp:inline distT="0" distB="0" distL="0" distR="0">
            <wp:extent cx="5034648" cy="6386195"/>
            <wp:effectExtent l="0" t="0" r="0" b="0"/>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5040174" cy="6393205"/>
                    </a:xfrm>
                    <a:prstGeom prst="rect">
                      <a:avLst/>
                    </a:prstGeom>
                    <a:noFill/>
                    <a:ln>
                      <a:noFill/>
                    </a:ln>
                  </pic:spPr>
                </pic:pic>
              </a:graphicData>
            </a:graphic>
          </wp:inline>
        </w:drawing>
      </w:r>
      <w:r w:rsidRPr="00E33AC1">
        <w:rPr>
          <w:rFonts w:ascii="TH SarabunPSK" w:hAnsi="TH SarabunPSK" w:cs="TH SarabunPSK"/>
          <w:noProof/>
          <w:sz w:val="32"/>
          <w:szCs w:val="32"/>
          <w:lang w:val="en-GB" w:eastAsia="en-GB"/>
        </w:rPr>
        <w:drawing>
          <wp:inline distT="0" distB="0" distL="0" distR="0">
            <wp:extent cx="4959992" cy="1845951"/>
            <wp:effectExtent l="0" t="0" r="0" b="1905"/>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4993738" cy="1858510"/>
                    </a:xfrm>
                    <a:prstGeom prst="rect">
                      <a:avLst/>
                    </a:prstGeom>
                    <a:noFill/>
                    <a:ln>
                      <a:noFill/>
                    </a:ln>
                  </pic:spPr>
                </pic:pic>
              </a:graphicData>
            </a:graphic>
          </wp:inline>
        </w:drawing>
      </w:r>
    </w:p>
    <w:p w:rsidR="00790073" w:rsidRDefault="00790073"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lastRenderedPageBreak/>
        <w:t>Fire Extinguishing Agent</w:t>
      </w:r>
    </w:p>
    <w:p w:rsidR="00790073" w:rsidRPr="00790073" w:rsidRDefault="00790073" w:rsidP="003D3F15">
      <w:pPr>
        <w:ind w:left="1296"/>
        <w:jc w:val="both"/>
        <w:rPr>
          <w:rFonts w:ascii="Arial" w:hAnsi="Arial"/>
          <w:color w:val="00B050"/>
          <w:sz w:val="24"/>
          <w:szCs w:val="24"/>
          <w:lang w:bidi="th-TH"/>
        </w:rPr>
      </w:pPr>
      <w:r w:rsidRPr="00352D18">
        <w:rPr>
          <w:rFonts w:ascii="Arial" w:hAnsi="Arial"/>
          <w:color w:val="00B050"/>
          <w:sz w:val="24"/>
          <w:szCs w:val="24"/>
          <w:highlight w:val="yellow"/>
          <w:lang w:bidi="th-TH"/>
        </w:rPr>
        <w:t>(Name)</w:t>
      </w:r>
      <w:r w:rsidRPr="00790073">
        <w:rPr>
          <w:rFonts w:ascii="Arial" w:hAnsi="Arial"/>
          <w:color w:val="00B050"/>
          <w:sz w:val="24"/>
          <w:szCs w:val="24"/>
          <w:lang w:bidi="th-TH"/>
        </w:rPr>
        <w:t xml:space="preserve"> Airport prepares the following fire extinguishing agent.</w:t>
      </w:r>
    </w:p>
    <w:tbl>
      <w:tblPr>
        <w:tblStyle w:val="TableGrid"/>
        <w:tblW w:w="0" w:type="auto"/>
        <w:tblInd w:w="1296" w:type="dxa"/>
        <w:tblLook w:val="04A0" w:firstRow="1" w:lastRow="0" w:firstColumn="1" w:lastColumn="0" w:noHBand="0" w:noVBand="1"/>
      </w:tblPr>
      <w:tblGrid>
        <w:gridCol w:w="4027"/>
        <w:gridCol w:w="4027"/>
      </w:tblGrid>
      <w:tr w:rsidR="00790073" w:rsidRPr="00E33AC1" w:rsidTr="003572AE">
        <w:tc>
          <w:tcPr>
            <w:tcW w:w="4027" w:type="dxa"/>
            <w:shd w:val="clear" w:color="auto" w:fill="EEECE1" w:themeFill="background2"/>
          </w:tcPr>
          <w:p w:rsidR="00790073" w:rsidRPr="00E33AC1" w:rsidRDefault="00790073" w:rsidP="003D3F15">
            <w:pPr>
              <w:jc w:val="both"/>
              <w:rPr>
                <w:rFonts w:ascii="TH SarabunPSK" w:hAnsi="TH SarabunPSK" w:cs="TH SarabunPSK"/>
                <w:b/>
                <w:bCs/>
                <w:color w:val="00B050"/>
                <w:sz w:val="32"/>
                <w:szCs w:val="32"/>
                <w:lang w:bidi="th-TH"/>
              </w:rPr>
            </w:pPr>
            <w:r>
              <w:rPr>
                <w:rFonts w:ascii="TH SarabunPSK" w:hAnsi="TH SarabunPSK" w:cs="TH SarabunPSK"/>
                <w:b/>
                <w:bCs/>
                <w:color w:val="00B050"/>
                <w:sz w:val="32"/>
                <w:szCs w:val="32"/>
                <w:lang w:bidi="th-TH"/>
              </w:rPr>
              <w:t>Fire Extinguishing Agent</w:t>
            </w:r>
          </w:p>
        </w:tc>
        <w:tc>
          <w:tcPr>
            <w:tcW w:w="4027" w:type="dxa"/>
            <w:shd w:val="clear" w:color="auto" w:fill="EEECE1" w:themeFill="background2"/>
          </w:tcPr>
          <w:p w:rsidR="00790073" w:rsidRPr="00E33AC1" w:rsidRDefault="00790073" w:rsidP="003D3F15">
            <w:pPr>
              <w:jc w:val="both"/>
              <w:rPr>
                <w:rFonts w:ascii="TH SarabunPSK" w:hAnsi="TH SarabunPSK" w:cs="TH SarabunPSK"/>
                <w:b/>
                <w:bCs/>
                <w:color w:val="00B050"/>
                <w:sz w:val="32"/>
                <w:szCs w:val="32"/>
                <w:lang w:bidi="th-TH"/>
              </w:rPr>
            </w:pPr>
            <w:r>
              <w:rPr>
                <w:rFonts w:ascii="TH SarabunPSK" w:hAnsi="TH SarabunPSK" w:cs="TH SarabunPSK"/>
                <w:b/>
                <w:bCs/>
                <w:color w:val="00B050"/>
                <w:sz w:val="32"/>
                <w:szCs w:val="32"/>
                <w:lang w:bidi="th-TH"/>
              </w:rPr>
              <w:t>Quantity</w:t>
            </w:r>
          </w:p>
        </w:tc>
      </w:tr>
      <w:tr w:rsidR="00790073" w:rsidRPr="00E33AC1" w:rsidTr="003572AE">
        <w:tc>
          <w:tcPr>
            <w:tcW w:w="4027" w:type="dxa"/>
          </w:tcPr>
          <w:p w:rsidR="00790073" w:rsidRPr="00E33AC1" w:rsidRDefault="00790073" w:rsidP="003D3F15">
            <w:pPr>
              <w:jc w:val="both"/>
              <w:rPr>
                <w:rFonts w:ascii="TH SarabunPSK" w:hAnsi="TH SarabunPSK" w:cs="TH SarabunPSK"/>
                <w:color w:val="00B050"/>
                <w:sz w:val="32"/>
                <w:szCs w:val="32"/>
                <w:lang w:bidi="th-TH"/>
              </w:rPr>
            </w:pPr>
          </w:p>
        </w:tc>
        <w:tc>
          <w:tcPr>
            <w:tcW w:w="4027" w:type="dxa"/>
          </w:tcPr>
          <w:p w:rsidR="00790073" w:rsidRPr="00E33AC1" w:rsidRDefault="00790073" w:rsidP="003D3F15">
            <w:pPr>
              <w:jc w:val="both"/>
              <w:rPr>
                <w:rFonts w:ascii="TH SarabunPSK" w:hAnsi="TH SarabunPSK" w:cs="TH SarabunPSK"/>
                <w:color w:val="00B050"/>
                <w:sz w:val="32"/>
                <w:szCs w:val="32"/>
                <w:lang w:bidi="th-TH"/>
              </w:rPr>
            </w:pPr>
          </w:p>
        </w:tc>
      </w:tr>
      <w:tr w:rsidR="00790073" w:rsidRPr="00E33AC1" w:rsidTr="003572AE">
        <w:tc>
          <w:tcPr>
            <w:tcW w:w="4027" w:type="dxa"/>
          </w:tcPr>
          <w:p w:rsidR="00790073" w:rsidRPr="00E33AC1" w:rsidRDefault="00790073" w:rsidP="003D3F15">
            <w:pPr>
              <w:jc w:val="both"/>
              <w:rPr>
                <w:rFonts w:ascii="TH SarabunPSK" w:hAnsi="TH SarabunPSK" w:cs="TH SarabunPSK"/>
                <w:color w:val="00B050"/>
                <w:sz w:val="32"/>
                <w:szCs w:val="32"/>
                <w:lang w:bidi="th-TH"/>
              </w:rPr>
            </w:pPr>
          </w:p>
        </w:tc>
        <w:tc>
          <w:tcPr>
            <w:tcW w:w="4027" w:type="dxa"/>
          </w:tcPr>
          <w:p w:rsidR="00790073" w:rsidRPr="00E33AC1" w:rsidRDefault="00790073" w:rsidP="003D3F15">
            <w:pPr>
              <w:jc w:val="both"/>
              <w:rPr>
                <w:rFonts w:ascii="TH SarabunPSK" w:hAnsi="TH SarabunPSK" w:cs="TH SarabunPSK"/>
                <w:color w:val="00B050"/>
                <w:sz w:val="32"/>
                <w:szCs w:val="32"/>
                <w:lang w:bidi="th-TH"/>
              </w:rPr>
            </w:pPr>
          </w:p>
        </w:tc>
      </w:tr>
    </w:tbl>
    <w:p w:rsidR="00790073" w:rsidRPr="00790073" w:rsidRDefault="00790073" w:rsidP="003D3F15">
      <w:pPr>
        <w:ind w:left="1296"/>
        <w:jc w:val="both"/>
        <w:rPr>
          <w:rFonts w:ascii="Arial" w:hAnsi="Arial"/>
          <w:sz w:val="24"/>
          <w:szCs w:val="24"/>
          <w:lang w:bidi="th-TH"/>
        </w:rPr>
      </w:pPr>
    </w:p>
    <w:p w:rsidR="000F3766" w:rsidRDefault="000F3766">
      <w:pPr>
        <w:pStyle w:val="ListParagraph"/>
        <w:numPr>
          <w:ilvl w:val="2"/>
          <w:numId w:val="2"/>
        </w:numPr>
        <w:jc w:val="both"/>
        <w:rPr>
          <w:rFonts w:ascii="Arial" w:hAnsi="Arial"/>
          <w:sz w:val="24"/>
          <w:szCs w:val="24"/>
          <w:lang w:bidi="th-TH"/>
        </w:rPr>
      </w:pPr>
      <w:r>
        <w:rPr>
          <w:rFonts w:ascii="Arial" w:hAnsi="Arial"/>
          <w:sz w:val="24"/>
          <w:szCs w:val="24"/>
          <w:lang w:bidi="th-TH"/>
        </w:rPr>
        <w:t>Personnel</w:t>
      </w:r>
    </w:p>
    <w:p w:rsidR="00120336" w:rsidRPr="00120336" w:rsidRDefault="00120336" w:rsidP="003D3F15">
      <w:pPr>
        <w:ind w:left="576"/>
        <w:jc w:val="both"/>
        <w:rPr>
          <w:rFonts w:ascii="Arial" w:hAnsi="Arial"/>
          <w:color w:val="0070C0"/>
          <w:sz w:val="24"/>
          <w:szCs w:val="24"/>
          <w:lang w:bidi="th-TH"/>
        </w:rPr>
      </w:pPr>
      <w:r w:rsidRPr="00120336">
        <w:rPr>
          <w:rFonts w:ascii="Arial" w:hAnsi="Arial"/>
          <w:color w:val="0070C0"/>
          <w:sz w:val="24"/>
          <w:szCs w:val="24"/>
          <w:lang w:bidi="th-TH"/>
        </w:rPr>
        <w:t>Details about ARFF personnel including administration and minimum training requirements.</w:t>
      </w:r>
    </w:p>
    <w:p w:rsidR="00120336" w:rsidRDefault="00120336"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790073" w:rsidRPr="00352D18" w:rsidRDefault="00790073" w:rsidP="003D3F15">
      <w:pPr>
        <w:ind w:left="576"/>
        <w:jc w:val="both"/>
        <w:rPr>
          <w:rFonts w:ascii="Arial" w:hAnsi="Arial"/>
          <w:color w:val="00B050"/>
          <w:sz w:val="24"/>
          <w:szCs w:val="24"/>
          <w:lang w:bidi="th-TH"/>
        </w:rPr>
      </w:pPr>
      <w:r w:rsidRPr="00352D18">
        <w:rPr>
          <w:rFonts w:ascii="Arial" w:hAnsi="Arial"/>
          <w:color w:val="00B050"/>
          <w:sz w:val="24"/>
          <w:szCs w:val="24"/>
          <w:lang w:bidi="th-TH"/>
        </w:rPr>
        <w:t xml:space="preserve">ARFF response is available for all scheduled air carrier operations only during </w:t>
      </w:r>
      <w:r w:rsidRPr="00716CB3">
        <w:rPr>
          <w:rFonts w:ascii="Arial" w:hAnsi="Arial"/>
          <w:color w:val="00B050"/>
          <w:sz w:val="24"/>
          <w:szCs w:val="24"/>
          <w:highlight w:val="yellow"/>
          <w:lang w:bidi="th-TH"/>
        </w:rPr>
        <w:t>(Specify Operating Hours)</w:t>
      </w:r>
      <w:r w:rsidRPr="00352D18">
        <w:rPr>
          <w:rFonts w:ascii="Arial" w:hAnsi="Arial"/>
          <w:color w:val="00B050"/>
          <w:sz w:val="24"/>
          <w:szCs w:val="24"/>
          <w:lang w:bidi="th-TH"/>
        </w:rPr>
        <w:t xml:space="preserve">. There are </w:t>
      </w:r>
      <w:r w:rsidRPr="00716CB3">
        <w:rPr>
          <w:rFonts w:ascii="Arial" w:hAnsi="Arial"/>
          <w:color w:val="00B050"/>
          <w:sz w:val="24"/>
          <w:szCs w:val="24"/>
          <w:highlight w:val="yellow"/>
          <w:lang w:bidi="th-TH"/>
        </w:rPr>
        <w:t>(No. of Shifts)</w:t>
      </w:r>
      <w:r w:rsidRPr="00352D18">
        <w:rPr>
          <w:rFonts w:ascii="Arial" w:hAnsi="Arial"/>
          <w:color w:val="00B050"/>
          <w:sz w:val="24"/>
          <w:szCs w:val="24"/>
          <w:lang w:bidi="th-TH"/>
        </w:rPr>
        <w:t xml:space="preserve"> shifts including </w:t>
      </w:r>
      <w:r w:rsidRPr="00120336">
        <w:rPr>
          <w:rFonts w:ascii="Arial" w:hAnsi="Arial"/>
          <w:color w:val="00B050"/>
          <w:sz w:val="24"/>
          <w:szCs w:val="24"/>
          <w:highlight w:val="yellow"/>
          <w:lang w:bidi="th-TH"/>
        </w:rPr>
        <w:t>(Specify Shifts)</w:t>
      </w:r>
      <w:r w:rsidRPr="00352D18">
        <w:rPr>
          <w:rFonts w:ascii="Arial" w:hAnsi="Arial"/>
          <w:color w:val="00B050"/>
          <w:sz w:val="24"/>
          <w:szCs w:val="24"/>
          <w:lang w:bidi="th-TH"/>
        </w:rPr>
        <w:t xml:space="preserve"> each shift has </w:t>
      </w:r>
      <w:r w:rsidRPr="00120336">
        <w:rPr>
          <w:rFonts w:ascii="Arial" w:hAnsi="Arial"/>
          <w:color w:val="00B050"/>
          <w:sz w:val="24"/>
          <w:szCs w:val="24"/>
          <w:highlight w:val="yellow"/>
          <w:lang w:bidi="th-TH"/>
        </w:rPr>
        <w:t>(No. of ARFF Personnel)</w:t>
      </w:r>
      <w:r w:rsidRPr="00352D18">
        <w:rPr>
          <w:rFonts w:ascii="Arial" w:hAnsi="Arial"/>
          <w:color w:val="00B050"/>
          <w:sz w:val="24"/>
          <w:szCs w:val="24"/>
          <w:lang w:bidi="th-TH"/>
        </w:rPr>
        <w:t xml:space="preserve"> people. ARFF personnel have completed </w:t>
      </w:r>
      <w:r w:rsidR="003D3F15" w:rsidRPr="00352D18">
        <w:rPr>
          <w:rFonts w:ascii="Arial" w:hAnsi="Arial"/>
          <w:color w:val="00B050"/>
          <w:sz w:val="24"/>
          <w:szCs w:val="24"/>
          <w:lang w:bidi="th-TH"/>
        </w:rPr>
        <w:t>training</w:t>
      </w:r>
      <w:r w:rsidRPr="00352D18">
        <w:rPr>
          <w:rFonts w:ascii="Arial" w:hAnsi="Arial"/>
          <w:color w:val="00B050"/>
          <w:sz w:val="24"/>
          <w:szCs w:val="24"/>
          <w:lang w:bidi="th-TH"/>
        </w:rPr>
        <w:t xml:space="preserve"> and keep currency in the topics required by Requirement of Civil Aviation Authority of </w:t>
      </w:r>
      <w:r w:rsidR="002E41EE">
        <w:rPr>
          <w:rFonts w:ascii="Arial" w:hAnsi="Arial"/>
          <w:color w:val="00B050"/>
          <w:sz w:val="24"/>
          <w:szCs w:val="24"/>
          <w:lang w:bidi="th-TH"/>
        </w:rPr>
        <w:t>(</w:t>
      </w:r>
      <w:r w:rsidR="002E41EE" w:rsidRPr="00820C16">
        <w:rPr>
          <w:rFonts w:ascii="Arial" w:hAnsi="Arial"/>
          <w:color w:val="00B050"/>
          <w:sz w:val="24"/>
          <w:szCs w:val="24"/>
          <w:highlight w:val="yellow"/>
          <w:lang w:bidi="th-TH"/>
        </w:rPr>
        <w:t>Country name &amp; regulation</w:t>
      </w:r>
      <w:r w:rsidR="002E41EE">
        <w:rPr>
          <w:rFonts w:ascii="Arial" w:hAnsi="Arial"/>
          <w:color w:val="00B050"/>
          <w:sz w:val="24"/>
          <w:szCs w:val="24"/>
          <w:lang w:bidi="th-TH"/>
        </w:rPr>
        <w:t>)</w:t>
      </w:r>
      <w:r w:rsidRPr="00352D18">
        <w:rPr>
          <w:rFonts w:ascii="Arial" w:hAnsi="Arial"/>
          <w:color w:val="00B050"/>
          <w:sz w:val="24"/>
          <w:szCs w:val="24"/>
          <w:lang w:bidi="th-TH"/>
        </w:rPr>
        <w:t>.</w:t>
      </w:r>
    </w:p>
    <w:p w:rsidR="00612EAF" w:rsidRDefault="00612EAF">
      <w:pPr>
        <w:pStyle w:val="ListParagraph"/>
        <w:numPr>
          <w:ilvl w:val="2"/>
          <w:numId w:val="2"/>
        </w:numPr>
        <w:jc w:val="both"/>
        <w:rPr>
          <w:rFonts w:ascii="Arial" w:hAnsi="Arial"/>
          <w:sz w:val="24"/>
          <w:szCs w:val="24"/>
          <w:lang w:bidi="th-TH"/>
        </w:rPr>
      </w:pPr>
      <w:r>
        <w:rPr>
          <w:rFonts w:ascii="Arial" w:hAnsi="Arial"/>
          <w:sz w:val="24"/>
          <w:szCs w:val="24"/>
          <w:lang w:bidi="th-TH"/>
        </w:rPr>
        <w:t>Procedures for Meeting the Rescue and Fire-Fighting Requirements</w:t>
      </w:r>
    </w:p>
    <w:p w:rsidR="00120336" w:rsidRPr="00120336" w:rsidRDefault="00120336" w:rsidP="003D3F15">
      <w:pPr>
        <w:ind w:left="576"/>
        <w:jc w:val="both"/>
        <w:rPr>
          <w:rFonts w:ascii="Arial" w:hAnsi="Arial"/>
          <w:color w:val="0070C0"/>
          <w:sz w:val="24"/>
          <w:szCs w:val="24"/>
          <w:lang w:bidi="th-TH"/>
        </w:rPr>
      </w:pPr>
      <w:r w:rsidRPr="00120336">
        <w:rPr>
          <w:rFonts w:ascii="Arial" w:hAnsi="Arial"/>
          <w:color w:val="0070C0"/>
          <w:sz w:val="24"/>
          <w:szCs w:val="24"/>
          <w:lang w:bidi="th-TH"/>
        </w:rPr>
        <w:t xml:space="preserve">Specify procedures related to rescue and </w:t>
      </w:r>
      <w:proofErr w:type="spellStart"/>
      <w:r w:rsidRPr="00120336">
        <w:rPr>
          <w:rFonts w:ascii="Arial" w:hAnsi="Arial"/>
          <w:color w:val="0070C0"/>
          <w:sz w:val="24"/>
          <w:szCs w:val="24"/>
          <w:lang w:bidi="th-TH"/>
        </w:rPr>
        <w:t>fire fighting</w:t>
      </w:r>
      <w:proofErr w:type="spellEnd"/>
      <w:r w:rsidRPr="00120336">
        <w:rPr>
          <w:rFonts w:ascii="Arial" w:hAnsi="Arial"/>
          <w:color w:val="0070C0"/>
          <w:sz w:val="24"/>
          <w:szCs w:val="24"/>
          <w:lang w:bidi="th-TH"/>
        </w:rPr>
        <w:t xml:space="preserve">. The details of this section can be referred to </w:t>
      </w:r>
      <w:r w:rsidR="00087CA4">
        <w:rPr>
          <w:rFonts w:ascii="Arial" w:hAnsi="Arial"/>
          <w:color w:val="0070C0"/>
          <w:sz w:val="24"/>
          <w:szCs w:val="24"/>
          <w:lang w:bidi="th-TH"/>
        </w:rPr>
        <w:t>the</w:t>
      </w:r>
      <w:r w:rsidR="008C1971">
        <w:rPr>
          <w:rFonts w:ascii="Arial" w:hAnsi="Arial"/>
          <w:color w:val="0070C0"/>
          <w:sz w:val="24"/>
          <w:szCs w:val="24"/>
          <w:lang w:bidi="th-TH"/>
        </w:rPr>
        <w:t xml:space="preserve"> </w:t>
      </w:r>
      <w:r w:rsidRPr="00120336">
        <w:rPr>
          <w:rFonts w:ascii="Arial" w:hAnsi="Arial"/>
          <w:color w:val="0070C0"/>
          <w:sz w:val="24"/>
          <w:szCs w:val="24"/>
          <w:lang w:bidi="th-TH"/>
        </w:rPr>
        <w:t>Airport Emergency Plan or related SOPs.</w:t>
      </w:r>
    </w:p>
    <w:p w:rsidR="00120336" w:rsidRDefault="00120336"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7B0C1B" w:rsidRPr="00790073" w:rsidRDefault="007B0C1B" w:rsidP="003D3F15">
      <w:pPr>
        <w:ind w:left="576"/>
        <w:jc w:val="both"/>
        <w:rPr>
          <w:rFonts w:ascii="Arial" w:hAnsi="Arial"/>
          <w:color w:val="00B050"/>
          <w:sz w:val="24"/>
          <w:szCs w:val="24"/>
          <w:lang w:bidi="th-TH"/>
        </w:rPr>
      </w:pPr>
      <w:r w:rsidRPr="00790073">
        <w:rPr>
          <w:rFonts w:ascii="Arial" w:hAnsi="Arial"/>
          <w:color w:val="00B050"/>
          <w:sz w:val="24"/>
          <w:szCs w:val="24"/>
          <w:lang w:bidi="th-TH"/>
        </w:rPr>
        <w:t xml:space="preserve">Procedures defining the RFF response to an emergency on the airport have been issued as Standard Operating Procedures (SOP). These are published separately to the Aerodrome Manual as Annex </w:t>
      </w:r>
      <w:r w:rsidRPr="00790073">
        <w:rPr>
          <w:rFonts w:ascii="Arial" w:hAnsi="Arial"/>
          <w:color w:val="00B050"/>
          <w:sz w:val="24"/>
          <w:szCs w:val="24"/>
          <w:highlight w:val="yellow"/>
          <w:lang w:bidi="th-TH"/>
        </w:rPr>
        <w:t>(N)</w:t>
      </w:r>
      <w:r w:rsidRPr="00790073">
        <w:rPr>
          <w:rFonts w:ascii="Arial" w:hAnsi="Arial"/>
          <w:color w:val="00B050"/>
          <w:sz w:val="24"/>
          <w:szCs w:val="24"/>
          <w:lang w:bidi="th-TH"/>
        </w:rPr>
        <w:t xml:space="preserve"> and comprise a part of this Manual.</w:t>
      </w:r>
    </w:p>
    <w:p w:rsidR="00D70EEF" w:rsidRDefault="00D70EEF" w:rsidP="003D3F15">
      <w:pPr>
        <w:pStyle w:val="ListParagraph"/>
        <w:ind w:left="576"/>
        <w:jc w:val="both"/>
        <w:rPr>
          <w:rFonts w:ascii="Arial" w:hAnsi="Arial"/>
          <w:sz w:val="24"/>
          <w:szCs w:val="24"/>
          <w:lang w:bidi="th-TH"/>
        </w:rPr>
        <w:sectPr w:rsidR="00D70EEF" w:rsidSect="001443CA">
          <w:headerReference w:type="even" r:id="rId59"/>
          <w:headerReference w:type="default" r:id="rId60"/>
          <w:footerReference w:type="default" r:id="rId61"/>
          <w:headerReference w:type="first" r:id="rId62"/>
          <w:pgSz w:w="12240" w:h="15840"/>
          <w:pgMar w:top="1354" w:right="1440" w:bottom="1008" w:left="1440" w:header="720" w:footer="720" w:gutter="0"/>
          <w:pgNumType w:start="1"/>
          <w:cols w:space="720"/>
          <w:docGrid w:linePitch="360"/>
        </w:sectPr>
      </w:pPr>
    </w:p>
    <w:p w:rsidR="00984E17" w:rsidRPr="00444E77" w:rsidRDefault="00BF6940">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 xml:space="preserve">Inspection of Movement Area </w:t>
      </w:r>
    </w:p>
    <w:p w:rsidR="0031716A" w:rsidRPr="0031716A" w:rsidRDefault="006C0E8A" w:rsidP="003D3F15">
      <w:pPr>
        <w:jc w:val="both"/>
        <w:rPr>
          <w:rFonts w:ascii="Arial" w:hAnsi="Arial"/>
          <w:sz w:val="24"/>
          <w:szCs w:val="24"/>
          <w:lang w:bidi="th-TH"/>
        </w:rPr>
      </w:pPr>
      <w:r w:rsidRPr="006C0E8A">
        <w:rPr>
          <w:rFonts w:ascii="Arial" w:hAnsi="Arial"/>
          <w:color w:val="0070C0"/>
          <w:sz w:val="24"/>
          <w:szCs w:val="24"/>
          <w:lang w:bidi="th-TH"/>
        </w:rPr>
        <w:t>Particulars for Inspection of Movement Area by an aerodrome operator or aerodrome owner.</w:t>
      </w:r>
    </w:p>
    <w:p w:rsidR="00EE2AD6" w:rsidRPr="00444E77" w:rsidRDefault="00EE2AD6">
      <w:pPr>
        <w:pStyle w:val="ListParagraph"/>
        <w:numPr>
          <w:ilvl w:val="2"/>
          <w:numId w:val="2"/>
        </w:numPr>
        <w:jc w:val="both"/>
        <w:rPr>
          <w:rFonts w:ascii="Arial" w:hAnsi="Arial"/>
          <w:sz w:val="24"/>
          <w:szCs w:val="24"/>
          <w:lang w:bidi="th-TH"/>
        </w:rPr>
      </w:pPr>
      <w:r w:rsidRPr="00444E77">
        <w:rPr>
          <w:rFonts w:ascii="Arial" w:hAnsi="Arial"/>
          <w:sz w:val="24"/>
          <w:szCs w:val="24"/>
          <w:lang w:bidi="th-TH"/>
        </w:rPr>
        <w:t>Purpose</w:t>
      </w:r>
    </w:p>
    <w:p w:rsidR="006C0E8A" w:rsidRDefault="006C0E8A" w:rsidP="003D3F15">
      <w:pPr>
        <w:ind w:left="576"/>
        <w:jc w:val="both"/>
        <w:rPr>
          <w:rFonts w:ascii="Arial" w:hAnsi="Arial"/>
          <w:color w:val="00B050"/>
          <w:sz w:val="24"/>
          <w:szCs w:val="24"/>
          <w:lang w:bidi="th-TH"/>
        </w:rPr>
      </w:pPr>
      <w:r w:rsidRPr="006C0E8A">
        <w:rPr>
          <w:rFonts w:ascii="Arial" w:hAnsi="Arial"/>
          <w:color w:val="0070C0"/>
          <w:sz w:val="24"/>
          <w:szCs w:val="24"/>
          <w:lang w:bidi="th-TH"/>
        </w:rPr>
        <w:t>Define the objectives of aerodrome inspection of movement area. The objective should focus on ensuring the aerodrome standards are met. Therefore, the airport can operate safely.</w:t>
      </w:r>
    </w:p>
    <w:p w:rsidR="006C0E8A" w:rsidRDefault="006C0E8A"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F5120D" w:rsidRPr="00F5120D" w:rsidRDefault="00F5120D" w:rsidP="003D3F15">
      <w:pPr>
        <w:ind w:left="576"/>
        <w:jc w:val="both"/>
        <w:rPr>
          <w:rFonts w:ascii="Arial" w:hAnsi="Arial"/>
          <w:sz w:val="24"/>
          <w:szCs w:val="24"/>
          <w:lang w:bidi="th-TH"/>
        </w:rPr>
      </w:pPr>
      <w:r w:rsidRPr="00790073">
        <w:rPr>
          <w:rFonts w:ascii="Arial" w:hAnsi="Arial"/>
          <w:color w:val="00B050"/>
          <w:sz w:val="24"/>
          <w:szCs w:val="24"/>
          <w:lang w:bidi="th-TH"/>
        </w:rPr>
        <w:t>The aim of these procedures is to ensure that the movement area, related facilities, and the obstacle limitation surfaces (OLS) are regularly inspected to ensure CAA safety standards are maintained.</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790073" w:rsidRDefault="009D3009" w:rsidP="003D3F15">
      <w:pPr>
        <w:ind w:left="576"/>
        <w:jc w:val="both"/>
        <w:rPr>
          <w:rFonts w:ascii="Arial" w:hAnsi="Arial"/>
          <w:color w:val="FF0000"/>
          <w:sz w:val="24"/>
          <w:szCs w:val="24"/>
          <w:lang w:bidi="th-TH"/>
        </w:rPr>
      </w:pPr>
      <w:r w:rsidRPr="00790073">
        <w:rPr>
          <w:rFonts w:ascii="Arial" w:hAnsi="Arial"/>
          <w:color w:val="0070C0"/>
          <w:sz w:val="24"/>
          <w:szCs w:val="24"/>
          <w:lang w:bidi="th-TH"/>
        </w:rPr>
        <w:t>Explain responsibility of persons who have roles and responsibilities in aerodrome inspection. These persons may include, but not limited to, an airport manager, an airport operations services, an airport maintenance</w:t>
      </w:r>
      <w:r w:rsidR="000D56F7" w:rsidRPr="00790073">
        <w:rPr>
          <w:rFonts w:ascii="Arial" w:hAnsi="Arial"/>
          <w:color w:val="0070C0"/>
          <w:sz w:val="24"/>
          <w:szCs w:val="24"/>
          <w:lang w:bidi="th-TH"/>
        </w:rPr>
        <w:t xml:space="preserve"> services, and etc. </w:t>
      </w:r>
    </w:p>
    <w:p w:rsidR="009D3009" w:rsidRPr="00790073" w:rsidRDefault="00790073" w:rsidP="003D3F15">
      <w:pPr>
        <w:ind w:left="576"/>
        <w:jc w:val="both"/>
        <w:rPr>
          <w:rFonts w:ascii="Arial" w:hAnsi="Arial"/>
          <w:color w:val="00B050"/>
          <w:sz w:val="24"/>
          <w:szCs w:val="24"/>
          <w:lang w:bidi="th-TH"/>
        </w:rPr>
      </w:pPr>
      <w:r w:rsidRPr="00790073">
        <w:rPr>
          <w:rFonts w:ascii="Arial" w:hAnsi="Arial"/>
          <w:color w:val="00B050"/>
          <w:sz w:val="24"/>
          <w:szCs w:val="24"/>
          <w:lang w:bidi="th-TH"/>
        </w:rPr>
        <w:t>E</w:t>
      </w:r>
      <w:r w:rsidR="000D56F7" w:rsidRPr="00790073">
        <w:rPr>
          <w:rFonts w:ascii="Arial" w:hAnsi="Arial"/>
          <w:color w:val="00B050"/>
          <w:sz w:val="24"/>
          <w:szCs w:val="24"/>
          <w:lang w:bidi="th-TH"/>
        </w:rPr>
        <w:t>xample:</w:t>
      </w:r>
    </w:p>
    <w:p w:rsidR="009D3009" w:rsidRPr="00790073" w:rsidRDefault="009D3009" w:rsidP="001443CA">
      <w:pPr>
        <w:pStyle w:val="ListParagraph"/>
        <w:numPr>
          <w:ilvl w:val="3"/>
          <w:numId w:val="2"/>
        </w:numPr>
        <w:spacing w:after="160"/>
        <w:ind w:left="1800" w:hanging="504"/>
        <w:contextualSpacing w:val="0"/>
        <w:jc w:val="both"/>
        <w:rPr>
          <w:rFonts w:ascii="Arial" w:hAnsi="Arial"/>
          <w:color w:val="00B050"/>
          <w:sz w:val="24"/>
          <w:szCs w:val="24"/>
          <w:lang w:bidi="th-TH"/>
        </w:rPr>
      </w:pPr>
      <w:r w:rsidRPr="00790073">
        <w:rPr>
          <w:rFonts w:ascii="Arial" w:hAnsi="Arial"/>
          <w:color w:val="00B050"/>
          <w:sz w:val="24"/>
          <w:szCs w:val="24"/>
          <w:highlight w:val="yellow"/>
          <w:lang w:bidi="th-TH"/>
        </w:rPr>
        <w:t xml:space="preserve">(The </w:t>
      </w:r>
      <w:r w:rsidR="00077D58">
        <w:rPr>
          <w:rFonts w:ascii="Arial" w:hAnsi="Arial"/>
          <w:color w:val="00B050"/>
          <w:sz w:val="24"/>
          <w:szCs w:val="24"/>
          <w:highlight w:val="yellow"/>
          <w:lang w:bidi="th-TH"/>
        </w:rPr>
        <w:t>Airport Manager</w:t>
      </w:r>
      <w:r w:rsidRPr="00790073">
        <w:rPr>
          <w:rFonts w:ascii="Arial" w:hAnsi="Arial"/>
          <w:color w:val="00B050"/>
          <w:sz w:val="24"/>
          <w:szCs w:val="24"/>
          <w:highlight w:val="yellow"/>
          <w:lang w:bidi="th-TH"/>
        </w:rPr>
        <w:t>)</w:t>
      </w:r>
      <w:r w:rsidRPr="00790073">
        <w:rPr>
          <w:rFonts w:ascii="Arial" w:hAnsi="Arial"/>
          <w:color w:val="00B050"/>
          <w:sz w:val="24"/>
          <w:szCs w:val="24"/>
          <w:lang w:bidi="th-TH"/>
        </w:rPr>
        <w:t xml:space="preserve"> has overall responsibility for ensuring that procedures are established and resources provided for the airport inspections in order to ensure that CAA standard</w:t>
      </w:r>
      <w:r w:rsidR="00166839">
        <w:rPr>
          <w:rFonts w:ascii="Arial" w:hAnsi="Arial"/>
          <w:color w:val="00B050"/>
          <w:sz w:val="24"/>
          <w:szCs w:val="24"/>
          <w:lang w:bidi="th-TH"/>
        </w:rPr>
        <w:t>s</w:t>
      </w:r>
      <w:r w:rsidRPr="00790073">
        <w:rPr>
          <w:rFonts w:ascii="Arial" w:hAnsi="Arial"/>
          <w:color w:val="00B050"/>
          <w:sz w:val="24"/>
          <w:szCs w:val="24"/>
          <w:lang w:bidi="th-TH"/>
        </w:rPr>
        <w:t xml:space="preserve"> are met.</w:t>
      </w:r>
    </w:p>
    <w:p w:rsidR="009D3009" w:rsidRPr="00790073" w:rsidRDefault="009D3009" w:rsidP="001443CA">
      <w:pPr>
        <w:pStyle w:val="ListParagraph"/>
        <w:numPr>
          <w:ilvl w:val="3"/>
          <w:numId w:val="2"/>
        </w:numPr>
        <w:spacing w:after="160"/>
        <w:ind w:left="1800" w:hanging="504"/>
        <w:contextualSpacing w:val="0"/>
        <w:jc w:val="both"/>
        <w:rPr>
          <w:rFonts w:ascii="Arial" w:hAnsi="Arial"/>
          <w:color w:val="00B050"/>
          <w:sz w:val="24"/>
          <w:szCs w:val="24"/>
          <w:lang w:bidi="th-TH"/>
        </w:rPr>
      </w:pPr>
      <w:r w:rsidRPr="00790073">
        <w:rPr>
          <w:rFonts w:ascii="Arial" w:hAnsi="Arial"/>
          <w:color w:val="00B050"/>
          <w:sz w:val="24"/>
          <w:szCs w:val="24"/>
          <w:highlight w:val="yellow"/>
          <w:lang w:bidi="th-TH"/>
        </w:rPr>
        <w:t>(The Airport Operations Supervisor)</w:t>
      </w:r>
      <w:r w:rsidRPr="00790073">
        <w:rPr>
          <w:rFonts w:ascii="Arial" w:hAnsi="Arial"/>
          <w:color w:val="00B050"/>
          <w:sz w:val="24"/>
          <w:szCs w:val="24"/>
          <w:lang w:bidi="th-TH"/>
        </w:rPr>
        <w:t xml:space="preserve"> has responsibility for ensuring that daily serviceability inspections are satisfactorily carried out and that appropriate actions/reporting takes place as a result of those inspections.</w:t>
      </w:r>
    </w:p>
    <w:p w:rsidR="009D3009" w:rsidRPr="00790073" w:rsidRDefault="00FF162E" w:rsidP="001443CA">
      <w:pPr>
        <w:pStyle w:val="ListParagraph"/>
        <w:numPr>
          <w:ilvl w:val="3"/>
          <w:numId w:val="2"/>
        </w:numPr>
        <w:spacing w:after="160"/>
        <w:ind w:left="1800" w:hanging="504"/>
        <w:contextualSpacing w:val="0"/>
        <w:jc w:val="both"/>
        <w:rPr>
          <w:rFonts w:ascii="Arial" w:hAnsi="Arial"/>
          <w:color w:val="00B050"/>
          <w:sz w:val="24"/>
          <w:szCs w:val="24"/>
          <w:lang w:bidi="th-TH"/>
        </w:rPr>
      </w:pPr>
      <w:r w:rsidRPr="00790073">
        <w:rPr>
          <w:rFonts w:ascii="Arial" w:hAnsi="Arial"/>
          <w:color w:val="00B050"/>
          <w:sz w:val="24"/>
          <w:szCs w:val="24"/>
          <w:highlight w:val="yellow"/>
          <w:lang w:bidi="th-TH"/>
        </w:rPr>
        <w:t>(The Operations Officers)</w:t>
      </w:r>
      <w:r w:rsidRPr="00790073">
        <w:rPr>
          <w:rFonts w:ascii="Arial" w:hAnsi="Arial"/>
          <w:color w:val="00B050"/>
          <w:sz w:val="24"/>
          <w:szCs w:val="24"/>
          <w:lang w:bidi="th-TH"/>
        </w:rPr>
        <w:t xml:space="preserve"> are responsible for carrying out daily serviceability inspections of the movement area and the OLS. </w:t>
      </w:r>
    </w:p>
    <w:p w:rsidR="00CF0358" w:rsidRPr="00790073" w:rsidRDefault="00CF0358" w:rsidP="001443CA">
      <w:pPr>
        <w:pStyle w:val="ListParagraph"/>
        <w:numPr>
          <w:ilvl w:val="3"/>
          <w:numId w:val="2"/>
        </w:numPr>
        <w:spacing w:after="160"/>
        <w:ind w:left="1800" w:hanging="504"/>
        <w:contextualSpacing w:val="0"/>
        <w:jc w:val="both"/>
        <w:rPr>
          <w:rFonts w:ascii="Arial" w:hAnsi="Arial"/>
          <w:color w:val="00B050"/>
          <w:sz w:val="24"/>
          <w:szCs w:val="24"/>
          <w:lang w:bidi="th-TH"/>
        </w:rPr>
      </w:pPr>
      <w:r w:rsidRPr="00790073">
        <w:rPr>
          <w:rFonts w:ascii="Arial" w:hAnsi="Arial"/>
          <w:color w:val="00B050"/>
          <w:sz w:val="24"/>
          <w:szCs w:val="24"/>
          <w:highlight w:val="yellow"/>
          <w:lang w:bidi="th-TH"/>
        </w:rPr>
        <w:t>(The Maintenance Supervisor)</w:t>
      </w:r>
      <w:r w:rsidRPr="00790073">
        <w:rPr>
          <w:rFonts w:ascii="Arial" w:hAnsi="Arial"/>
          <w:color w:val="00B050"/>
          <w:sz w:val="24"/>
          <w:szCs w:val="24"/>
          <w:lang w:bidi="th-TH"/>
        </w:rPr>
        <w:t xml:space="preserve"> has the responsibility for ensuring that </w:t>
      </w:r>
      <w:r w:rsidR="00FF2CD3">
        <w:rPr>
          <w:rFonts w:ascii="Arial" w:hAnsi="Arial"/>
          <w:color w:val="00B050"/>
          <w:sz w:val="24"/>
          <w:szCs w:val="24"/>
          <w:lang w:bidi="th-TH"/>
        </w:rPr>
        <w:t xml:space="preserve">signs and </w:t>
      </w:r>
      <w:r w:rsidRPr="00790073">
        <w:rPr>
          <w:rFonts w:ascii="Arial" w:hAnsi="Arial"/>
          <w:color w:val="00B050"/>
          <w:sz w:val="24"/>
          <w:szCs w:val="24"/>
          <w:lang w:bidi="th-TH"/>
        </w:rPr>
        <w:t>lighting inspections are carried out in accordance with the inspection and maintenance schedules</w:t>
      </w:r>
      <w:r w:rsidR="00973D09">
        <w:rPr>
          <w:rFonts w:ascii="Arial" w:hAnsi="Arial"/>
          <w:color w:val="00B050"/>
          <w:sz w:val="24"/>
          <w:szCs w:val="24"/>
          <w:lang w:bidi="th-TH"/>
        </w:rPr>
        <w:t xml:space="preserve"> as well as supervise the maintenance works for corrections</w:t>
      </w:r>
      <w:r w:rsidRPr="00790073">
        <w:rPr>
          <w:rFonts w:ascii="Arial" w:hAnsi="Arial"/>
          <w:color w:val="00B050"/>
          <w:sz w:val="24"/>
          <w:szCs w:val="24"/>
          <w:lang w:bidi="th-TH"/>
        </w:rPr>
        <w:t>.</w:t>
      </w:r>
    </w:p>
    <w:p w:rsidR="003E4195" w:rsidRPr="00790073" w:rsidRDefault="003E4195" w:rsidP="001443CA">
      <w:pPr>
        <w:pStyle w:val="ListParagraph"/>
        <w:numPr>
          <w:ilvl w:val="3"/>
          <w:numId w:val="2"/>
        </w:numPr>
        <w:ind w:left="1800" w:hanging="504"/>
        <w:jc w:val="both"/>
        <w:rPr>
          <w:rFonts w:ascii="Arial" w:hAnsi="Arial"/>
          <w:color w:val="00B050"/>
          <w:sz w:val="24"/>
          <w:szCs w:val="24"/>
          <w:lang w:bidi="th-TH"/>
        </w:rPr>
      </w:pPr>
      <w:r w:rsidRPr="00790073">
        <w:rPr>
          <w:rFonts w:ascii="Arial" w:hAnsi="Arial"/>
          <w:color w:val="00B050"/>
          <w:sz w:val="24"/>
          <w:szCs w:val="24"/>
          <w:highlight w:val="yellow"/>
          <w:lang w:bidi="th-TH"/>
        </w:rPr>
        <w:t>(The Airport Maintenance Officer)</w:t>
      </w:r>
      <w:r w:rsidRPr="00790073">
        <w:rPr>
          <w:rFonts w:ascii="Arial" w:hAnsi="Arial"/>
          <w:color w:val="00B050"/>
          <w:sz w:val="24"/>
          <w:szCs w:val="24"/>
          <w:lang w:bidi="th-TH"/>
        </w:rPr>
        <w:t xml:space="preserve"> is responsible for carrying out and recording the inspection and maintenance of all airport lighting systems.</w:t>
      </w:r>
    </w:p>
    <w:p w:rsidR="007E4A37" w:rsidRDefault="007E4A37" w:rsidP="001443CA">
      <w:pPr>
        <w:pStyle w:val="ListParagraph"/>
        <w:ind w:left="1296"/>
        <w:jc w:val="both"/>
        <w:rPr>
          <w:rFonts w:ascii="Arial" w:hAnsi="Arial"/>
          <w:sz w:val="24"/>
          <w:szCs w:val="24"/>
          <w:lang w:bidi="th-TH"/>
        </w:rPr>
      </w:pPr>
    </w:p>
    <w:p w:rsidR="007E4A37" w:rsidRDefault="007E4A37" w:rsidP="001443CA">
      <w:pPr>
        <w:pStyle w:val="ListParagraph"/>
        <w:ind w:left="1296"/>
        <w:jc w:val="both"/>
        <w:rPr>
          <w:rFonts w:ascii="Arial" w:hAnsi="Arial"/>
          <w:sz w:val="24"/>
          <w:szCs w:val="24"/>
          <w:lang w:bidi="th-TH"/>
        </w:rPr>
      </w:pPr>
    </w:p>
    <w:p w:rsidR="007E4A37" w:rsidRDefault="007E4A37" w:rsidP="001443CA">
      <w:pPr>
        <w:pStyle w:val="ListParagraph"/>
        <w:ind w:left="1296"/>
        <w:jc w:val="both"/>
        <w:rPr>
          <w:rFonts w:ascii="Arial" w:hAnsi="Arial"/>
          <w:sz w:val="24"/>
          <w:szCs w:val="24"/>
          <w:lang w:bidi="th-TH"/>
        </w:rPr>
      </w:pPr>
    </w:p>
    <w:p w:rsidR="00A54016" w:rsidRDefault="00A54016">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 xml:space="preserve">Inspection </w:t>
      </w:r>
      <w:r w:rsidR="006F34B7">
        <w:rPr>
          <w:rFonts w:ascii="Arial" w:hAnsi="Arial"/>
          <w:sz w:val="24"/>
          <w:szCs w:val="24"/>
          <w:lang w:bidi="th-TH"/>
        </w:rPr>
        <w:t>of Movement Area</w:t>
      </w:r>
    </w:p>
    <w:p w:rsidR="00794840" w:rsidRDefault="007D23CB" w:rsidP="003D3F15">
      <w:pPr>
        <w:ind w:left="576"/>
        <w:jc w:val="both"/>
        <w:rPr>
          <w:rFonts w:ascii="Arial" w:hAnsi="Arial"/>
          <w:color w:val="0070C0"/>
          <w:sz w:val="24"/>
          <w:szCs w:val="24"/>
          <w:lang w:bidi="th-TH"/>
        </w:rPr>
      </w:pPr>
      <w:r w:rsidRPr="007D23CB">
        <w:rPr>
          <w:rFonts w:ascii="Arial" w:hAnsi="Arial"/>
          <w:color w:val="0070C0"/>
          <w:sz w:val="24"/>
          <w:szCs w:val="24"/>
          <w:lang w:bidi="th-TH"/>
        </w:rPr>
        <w:t>Specify types and period of movement area inspection. The inspections should include Regularly Scheduled Inspection, Periodic Condition Inspection, and Special Inspection.</w:t>
      </w:r>
    </w:p>
    <w:p w:rsidR="007D23CB" w:rsidRDefault="007D23CB"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7D23CB" w:rsidRPr="007D23CB" w:rsidRDefault="007D23CB" w:rsidP="003D3F15">
      <w:pPr>
        <w:ind w:left="576"/>
        <w:jc w:val="both"/>
        <w:rPr>
          <w:rFonts w:ascii="Arial" w:hAnsi="Arial"/>
          <w:color w:val="00B050"/>
          <w:sz w:val="24"/>
          <w:szCs w:val="24"/>
          <w:lang w:bidi="th-TH"/>
        </w:rPr>
      </w:pPr>
      <w:r w:rsidRPr="007D23CB">
        <w:rPr>
          <w:rFonts w:ascii="Arial" w:hAnsi="Arial"/>
          <w:color w:val="00B050"/>
          <w:sz w:val="24"/>
          <w:szCs w:val="24"/>
          <w:highlight w:val="yellow"/>
          <w:lang w:bidi="th-TH"/>
        </w:rPr>
        <w:t>(Name Airport)</w:t>
      </w:r>
      <w:r>
        <w:rPr>
          <w:rFonts w:ascii="Arial" w:hAnsi="Arial"/>
          <w:color w:val="00B050"/>
          <w:sz w:val="24"/>
          <w:szCs w:val="24"/>
          <w:lang w:bidi="th-TH"/>
        </w:rPr>
        <w:t xml:space="preserve"> has </w:t>
      </w:r>
      <w:r w:rsidR="00FF2CD3">
        <w:rPr>
          <w:rFonts w:ascii="Arial" w:hAnsi="Arial"/>
          <w:color w:val="00B050"/>
          <w:sz w:val="24"/>
          <w:szCs w:val="24"/>
          <w:lang w:bidi="th-TH"/>
        </w:rPr>
        <w:t xml:space="preserve">three </w:t>
      </w:r>
      <w:r>
        <w:rPr>
          <w:rFonts w:ascii="Arial" w:hAnsi="Arial"/>
          <w:color w:val="00B050"/>
          <w:sz w:val="24"/>
          <w:szCs w:val="24"/>
          <w:lang w:bidi="th-TH"/>
        </w:rPr>
        <w:t xml:space="preserve">types of inspection including </w:t>
      </w:r>
      <w:r w:rsidRPr="007D23CB">
        <w:rPr>
          <w:rFonts w:ascii="Arial" w:hAnsi="Arial"/>
          <w:color w:val="00B050"/>
          <w:sz w:val="24"/>
          <w:szCs w:val="24"/>
          <w:lang w:bidi="th-TH"/>
        </w:rPr>
        <w:t>Regularly Scheduled Inspection, Periodic Condition Inspection, and Special Inspection</w:t>
      </w:r>
      <w:r>
        <w:rPr>
          <w:rFonts w:ascii="Arial" w:hAnsi="Arial"/>
          <w:color w:val="00B050"/>
          <w:sz w:val="24"/>
          <w:szCs w:val="24"/>
          <w:lang w:bidi="th-TH"/>
        </w:rPr>
        <w:t>.</w:t>
      </w:r>
    </w:p>
    <w:p w:rsidR="00A54016" w:rsidRDefault="007D23CB" w:rsidP="001443CA">
      <w:pPr>
        <w:pStyle w:val="ListParagraph"/>
        <w:numPr>
          <w:ilvl w:val="3"/>
          <w:numId w:val="2"/>
        </w:numPr>
        <w:ind w:left="1800" w:hanging="504"/>
        <w:jc w:val="both"/>
        <w:rPr>
          <w:rFonts w:ascii="Arial" w:hAnsi="Arial"/>
          <w:color w:val="00B050"/>
          <w:sz w:val="24"/>
          <w:szCs w:val="24"/>
          <w:lang w:bidi="th-TH"/>
        </w:rPr>
      </w:pPr>
      <w:r w:rsidRPr="007D23CB">
        <w:rPr>
          <w:rFonts w:ascii="Arial" w:hAnsi="Arial"/>
          <w:color w:val="00B050"/>
          <w:sz w:val="24"/>
          <w:szCs w:val="24"/>
          <w:lang w:bidi="th-TH"/>
        </w:rPr>
        <w:t>Regularly Scheduled Inspection</w:t>
      </w:r>
    </w:p>
    <w:p w:rsidR="007D23CB" w:rsidRPr="007D23CB" w:rsidRDefault="007D23CB" w:rsidP="003D3F15">
      <w:pPr>
        <w:ind w:left="1296"/>
        <w:jc w:val="both"/>
        <w:rPr>
          <w:rFonts w:ascii="Arial" w:hAnsi="Arial"/>
          <w:color w:val="00B050"/>
          <w:sz w:val="24"/>
          <w:szCs w:val="24"/>
          <w:lang w:bidi="th-TH"/>
        </w:rPr>
      </w:pPr>
      <w:r>
        <w:rPr>
          <w:rFonts w:ascii="Arial" w:hAnsi="Arial"/>
          <w:color w:val="00B050"/>
          <w:sz w:val="24"/>
          <w:szCs w:val="24"/>
          <w:lang w:bidi="th-TH"/>
        </w:rPr>
        <w:t>The airport conducts daily visual inspection. The inspector observes the general conditions of facilities in movement area and their functionality.</w:t>
      </w:r>
    </w:p>
    <w:p w:rsidR="007D23CB" w:rsidRDefault="007D23CB" w:rsidP="001443CA">
      <w:pPr>
        <w:pStyle w:val="ListParagraph"/>
        <w:numPr>
          <w:ilvl w:val="3"/>
          <w:numId w:val="2"/>
        </w:numPr>
        <w:ind w:left="1800" w:hanging="504"/>
        <w:jc w:val="both"/>
        <w:rPr>
          <w:rFonts w:ascii="Arial" w:hAnsi="Arial"/>
          <w:color w:val="00B050"/>
          <w:sz w:val="24"/>
          <w:szCs w:val="24"/>
          <w:lang w:bidi="th-TH"/>
        </w:rPr>
      </w:pPr>
      <w:r w:rsidRPr="007D23CB">
        <w:rPr>
          <w:rFonts w:ascii="Arial" w:hAnsi="Arial"/>
          <w:color w:val="00B050"/>
          <w:sz w:val="24"/>
          <w:szCs w:val="24"/>
          <w:lang w:bidi="th-TH"/>
        </w:rPr>
        <w:t>Periodic Condition Inspection</w:t>
      </w:r>
    </w:p>
    <w:p w:rsidR="00A31B02" w:rsidRPr="00A31B02" w:rsidRDefault="00A31B02" w:rsidP="003D3F15">
      <w:pPr>
        <w:ind w:left="1296"/>
        <w:jc w:val="both"/>
        <w:rPr>
          <w:rFonts w:ascii="Arial" w:hAnsi="Arial"/>
          <w:color w:val="00B050"/>
          <w:sz w:val="24"/>
          <w:szCs w:val="24"/>
          <w:lang w:bidi="th-TH"/>
        </w:rPr>
      </w:pPr>
      <w:r>
        <w:rPr>
          <w:rFonts w:ascii="Arial" w:hAnsi="Arial"/>
          <w:color w:val="00B050"/>
          <w:sz w:val="24"/>
          <w:szCs w:val="24"/>
          <w:lang w:bidi="th-TH"/>
        </w:rPr>
        <w:t xml:space="preserve">Periodic condition inspection has similar topics as regularly scheduled inspection but in a more detail. The inspection may require tools or equipment. The inspection </w:t>
      </w:r>
      <w:r w:rsidR="00FF2CD3">
        <w:rPr>
          <w:rFonts w:ascii="Arial" w:hAnsi="Arial"/>
          <w:color w:val="00B050"/>
          <w:sz w:val="24"/>
          <w:szCs w:val="24"/>
          <w:lang w:bidi="th-TH"/>
        </w:rPr>
        <w:t>is conducted every [X] days/weeks.</w:t>
      </w:r>
    </w:p>
    <w:p w:rsidR="007D23CB" w:rsidRDefault="007D23CB" w:rsidP="001443CA">
      <w:pPr>
        <w:pStyle w:val="ListParagraph"/>
        <w:numPr>
          <w:ilvl w:val="3"/>
          <w:numId w:val="2"/>
        </w:numPr>
        <w:ind w:left="1800" w:hanging="504"/>
        <w:jc w:val="both"/>
        <w:rPr>
          <w:rFonts w:ascii="Arial" w:hAnsi="Arial"/>
          <w:color w:val="00B050"/>
          <w:sz w:val="24"/>
          <w:szCs w:val="24"/>
          <w:lang w:bidi="th-TH"/>
        </w:rPr>
      </w:pPr>
      <w:r w:rsidRPr="007D23CB">
        <w:rPr>
          <w:rFonts w:ascii="Arial" w:hAnsi="Arial"/>
          <w:color w:val="00B050"/>
          <w:sz w:val="24"/>
          <w:szCs w:val="24"/>
          <w:lang w:bidi="th-TH"/>
        </w:rPr>
        <w:t>Special Inspection</w:t>
      </w:r>
    </w:p>
    <w:p w:rsidR="00A31B02" w:rsidRPr="00A31B02" w:rsidRDefault="00351389" w:rsidP="003D3F15">
      <w:pPr>
        <w:ind w:left="1296"/>
        <w:jc w:val="both"/>
        <w:rPr>
          <w:rFonts w:ascii="Arial" w:hAnsi="Arial"/>
          <w:color w:val="00B050"/>
          <w:sz w:val="24"/>
          <w:szCs w:val="24"/>
          <w:lang w:bidi="th-TH"/>
        </w:rPr>
      </w:pPr>
      <w:r>
        <w:rPr>
          <w:rFonts w:ascii="Arial" w:hAnsi="Arial"/>
          <w:color w:val="00B050"/>
          <w:sz w:val="24"/>
          <w:szCs w:val="24"/>
          <w:lang w:bidi="th-TH"/>
        </w:rPr>
        <w:t>Special inspection will be conducted after receipt of the complaint or when unusual condition or unusual event occurs.</w:t>
      </w:r>
    </w:p>
    <w:p w:rsidR="00A54016" w:rsidRDefault="006F34B7">
      <w:pPr>
        <w:pStyle w:val="ListParagraph"/>
        <w:numPr>
          <w:ilvl w:val="2"/>
          <w:numId w:val="2"/>
        </w:numPr>
        <w:jc w:val="both"/>
        <w:rPr>
          <w:rFonts w:ascii="Arial" w:hAnsi="Arial"/>
          <w:sz w:val="24"/>
          <w:szCs w:val="24"/>
          <w:lang w:bidi="th-TH"/>
        </w:rPr>
      </w:pPr>
      <w:r>
        <w:rPr>
          <w:rFonts w:ascii="Arial" w:hAnsi="Arial"/>
          <w:sz w:val="24"/>
          <w:szCs w:val="24"/>
          <w:lang w:bidi="th-TH"/>
        </w:rPr>
        <w:t xml:space="preserve">Inspection Procedures and </w:t>
      </w:r>
      <w:r w:rsidR="00A54016">
        <w:rPr>
          <w:rFonts w:ascii="Arial" w:hAnsi="Arial"/>
          <w:sz w:val="24"/>
          <w:szCs w:val="24"/>
          <w:lang w:bidi="th-TH"/>
        </w:rPr>
        <w:t>Communicating with Air Traffic Control during Aerodrome Inspection</w:t>
      </w:r>
    </w:p>
    <w:p w:rsidR="006F34B7" w:rsidRPr="000B2C9F" w:rsidRDefault="006F34B7" w:rsidP="003D3F15">
      <w:pPr>
        <w:ind w:left="576"/>
        <w:jc w:val="both"/>
        <w:rPr>
          <w:rFonts w:ascii="Arial" w:hAnsi="Arial"/>
          <w:color w:val="0070C0"/>
          <w:sz w:val="24"/>
          <w:szCs w:val="24"/>
          <w:lang w:bidi="th-TH"/>
        </w:rPr>
      </w:pPr>
      <w:r w:rsidRPr="000B2C9F">
        <w:rPr>
          <w:rFonts w:ascii="Arial" w:hAnsi="Arial"/>
          <w:color w:val="0070C0"/>
          <w:sz w:val="24"/>
          <w:szCs w:val="24"/>
          <w:lang w:bidi="th-TH"/>
        </w:rPr>
        <w:t>Define the communication procedures between an inspector and the air traffic controller to ensure the quick communication and safe operations. The airport should show the inspection procedures to ensure the safety of a movement area inspection as well.</w:t>
      </w:r>
    </w:p>
    <w:p w:rsidR="00D56B4A" w:rsidRPr="000B2C9F" w:rsidRDefault="00D56B4A" w:rsidP="003D3F15">
      <w:pPr>
        <w:ind w:left="576"/>
        <w:jc w:val="both"/>
        <w:rPr>
          <w:rFonts w:ascii="Arial" w:hAnsi="Arial"/>
          <w:color w:val="00B050"/>
          <w:sz w:val="24"/>
          <w:szCs w:val="24"/>
          <w:lang w:bidi="th-TH"/>
        </w:rPr>
      </w:pPr>
      <w:r w:rsidRPr="000B2C9F">
        <w:rPr>
          <w:rFonts w:ascii="Arial" w:hAnsi="Arial"/>
          <w:color w:val="00B050"/>
          <w:sz w:val="24"/>
          <w:szCs w:val="24"/>
          <w:lang w:bidi="th-TH"/>
        </w:rPr>
        <w:t>Example:</w:t>
      </w:r>
    </w:p>
    <w:p w:rsidR="00D56B4A" w:rsidRPr="000B2C9F" w:rsidRDefault="00D56B4A" w:rsidP="003D3F15">
      <w:pPr>
        <w:ind w:left="576"/>
        <w:jc w:val="both"/>
        <w:rPr>
          <w:rFonts w:ascii="Arial" w:hAnsi="Arial"/>
          <w:color w:val="00B050"/>
          <w:sz w:val="24"/>
          <w:szCs w:val="24"/>
          <w:lang w:bidi="th-TH"/>
        </w:rPr>
      </w:pPr>
      <w:r w:rsidRPr="000B2C9F">
        <w:rPr>
          <w:rFonts w:ascii="Arial" w:hAnsi="Arial"/>
          <w:color w:val="00B050"/>
          <w:sz w:val="24"/>
          <w:szCs w:val="24"/>
          <w:lang w:bidi="th-TH"/>
        </w:rPr>
        <w:t>For safety of the inspector and aircraft operations, (Name Airport) establishes communication and inspection procedures. The communication procedures between the inspector and air traffic control include:</w:t>
      </w:r>
    </w:p>
    <w:p w:rsidR="00D56B4A" w:rsidRPr="000B2C9F" w:rsidRDefault="00D56B4A" w:rsidP="001443CA">
      <w:pPr>
        <w:pStyle w:val="ListParagraph"/>
        <w:numPr>
          <w:ilvl w:val="3"/>
          <w:numId w:val="2"/>
        </w:numPr>
        <w:spacing w:after="120"/>
        <w:ind w:left="1814" w:hanging="547"/>
        <w:contextualSpacing w:val="0"/>
        <w:jc w:val="both"/>
        <w:rPr>
          <w:rFonts w:ascii="Arial" w:hAnsi="Arial"/>
          <w:color w:val="00B050"/>
          <w:sz w:val="24"/>
          <w:szCs w:val="24"/>
          <w:lang w:bidi="th-TH"/>
        </w:rPr>
      </w:pPr>
      <w:r w:rsidRPr="000B2C9F">
        <w:rPr>
          <w:rFonts w:ascii="Arial" w:hAnsi="Arial"/>
          <w:color w:val="00B050"/>
          <w:sz w:val="24"/>
          <w:szCs w:val="24"/>
          <w:lang w:bidi="th-TH"/>
        </w:rPr>
        <w:t xml:space="preserve">Before inspection, the inspector will contact ATC for clearance. The inspector will only conduct an inspection </w:t>
      </w:r>
      <w:r w:rsidR="00FF2CD3">
        <w:rPr>
          <w:rFonts w:ascii="Arial" w:hAnsi="Arial"/>
          <w:color w:val="00B050"/>
          <w:sz w:val="24"/>
          <w:szCs w:val="24"/>
          <w:lang w:bidi="th-TH"/>
        </w:rPr>
        <w:t>in compliance with ATC</w:t>
      </w:r>
      <w:r w:rsidRPr="000B2C9F">
        <w:rPr>
          <w:rFonts w:ascii="Arial" w:hAnsi="Arial"/>
          <w:color w:val="00B050"/>
          <w:sz w:val="24"/>
          <w:szCs w:val="24"/>
          <w:lang w:bidi="th-TH"/>
        </w:rPr>
        <w:t xml:space="preserve"> clearance and</w:t>
      </w:r>
      <w:r w:rsidR="00FF2CD3">
        <w:rPr>
          <w:rFonts w:ascii="Arial" w:hAnsi="Arial"/>
          <w:color w:val="00B050"/>
          <w:sz w:val="24"/>
          <w:szCs w:val="24"/>
          <w:lang w:bidi="th-TH"/>
        </w:rPr>
        <w:t xml:space="preserve"> when</w:t>
      </w:r>
      <w:r w:rsidRPr="000B2C9F">
        <w:rPr>
          <w:rFonts w:ascii="Arial" w:hAnsi="Arial"/>
          <w:color w:val="00B050"/>
          <w:sz w:val="24"/>
          <w:szCs w:val="24"/>
          <w:lang w:bidi="th-TH"/>
        </w:rPr>
        <w:t xml:space="preserve"> it is safe to conduct the inspection.</w:t>
      </w:r>
    </w:p>
    <w:p w:rsidR="00A54016" w:rsidRPr="000B2C9F" w:rsidRDefault="00A54016" w:rsidP="001443CA">
      <w:pPr>
        <w:pStyle w:val="ListParagraph"/>
        <w:numPr>
          <w:ilvl w:val="3"/>
          <w:numId w:val="2"/>
        </w:numPr>
        <w:spacing w:after="120"/>
        <w:ind w:left="1814" w:hanging="547"/>
        <w:contextualSpacing w:val="0"/>
        <w:jc w:val="both"/>
        <w:rPr>
          <w:rFonts w:ascii="Arial" w:hAnsi="Arial"/>
          <w:color w:val="00B050"/>
          <w:sz w:val="24"/>
          <w:szCs w:val="24"/>
          <w:lang w:bidi="th-TH"/>
        </w:rPr>
      </w:pPr>
      <w:r w:rsidRPr="000B2C9F">
        <w:rPr>
          <w:rFonts w:ascii="Arial" w:hAnsi="Arial"/>
          <w:color w:val="00B050"/>
          <w:sz w:val="24"/>
          <w:szCs w:val="24"/>
          <w:lang w:bidi="th-TH"/>
        </w:rPr>
        <w:t xml:space="preserve">When driving a vehicle or on foot on the movement area all inspecting personnel shall keep a </w:t>
      </w:r>
      <w:r w:rsidR="00FF2CD3">
        <w:rPr>
          <w:rFonts w:ascii="Arial" w:hAnsi="Arial"/>
          <w:color w:val="00B050"/>
          <w:sz w:val="24"/>
          <w:szCs w:val="24"/>
          <w:lang w:bidi="th-TH"/>
        </w:rPr>
        <w:t>continuous</w:t>
      </w:r>
      <w:r w:rsidR="003D3F15">
        <w:rPr>
          <w:rFonts w:ascii="Arial" w:hAnsi="Arial"/>
          <w:color w:val="00B050"/>
          <w:sz w:val="24"/>
          <w:szCs w:val="24"/>
          <w:lang w:bidi="th-TH"/>
        </w:rPr>
        <w:t xml:space="preserve"> </w:t>
      </w:r>
      <w:r w:rsidRPr="000B2C9F">
        <w:rPr>
          <w:rFonts w:ascii="Arial" w:hAnsi="Arial"/>
          <w:color w:val="00B050"/>
          <w:sz w:val="24"/>
          <w:szCs w:val="24"/>
          <w:lang w:bidi="th-TH"/>
        </w:rPr>
        <w:t xml:space="preserve">lookout and radio listening watch for </w:t>
      </w:r>
      <w:r w:rsidRPr="000B2C9F">
        <w:rPr>
          <w:rFonts w:ascii="Arial" w:hAnsi="Arial"/>
          <w:color w:val="00B050"/>
          <w:sz w:val="24"/>
          <w:szCs w:val="24"/>
          <w:lang w:bidi="th-TH"/>
        </w:rPr>
        <w:lastRenderedPageBreak/>
        <w:t>aircraft.</w:t>
      </w:r>
      <w:r w:rsidR="003D3F15">
        <w:rPr>
          <w:rFonts w:ascii="Arial" w:hAnsi="Arial"/>
          <w:color w:val="00B050"/>
          <w:sz w:val="24"/>
          <w:szCs w:val="24"/>
          <w:lang w:bidi="th-TH"/>
        </w:rPr>
        <w:t xml:space="preserve"> </w:t>
      </w:r>
      <w:r w:rsidR="000B2C9F" w:rsidRPr="000B2C9F">
        <w:rPr>
          <w:rFonts w:ascii="Arial" w:hAnsi="Arial"/>
          <w:color w:val="00B050"/>
          <w:sz w:val="24"/>
          <w:szCs w:val="24"/>
          <w:lang w:bidi="th-TH"/>
        </w:rPr>
        <w:t xml:space="preserve">While operating on the </w:t>
      </w:r>
      <w:proofErr w:type="spellStart"/>
      <w:r w:rsidR="000B2C9F" w:rsidRPr="000B2C9F">
        <w:rPr>
          <w:rFonts w:ascii="Arial" w:hAnsi="Arial"/>
          <w:color w:val="00B050"/>
          <w:sz w:val="24"/>
          <w:szCs w:val="24"/>
          <w:lang w:bidi="th-TH"/>
        </w:rPr>
        <w:t>man</w:t>
      </w:r>
      <w:r w:rsidR="00FF2CD3">
        <w:rPr>
          <w:rFonts w:ascii="Arial" w:hAnsi="Arial"/>
          <w:color w:val="00B050"/>
          <w:sz w:val="24"/>
          <w:szCs w:val="24"/>
          <w:lang w:bidi="th-TH"/>
        </w:rPr>
        <w:t>o</w:t>
      </w:r>
      <w:r w:rsidR="000B2C9F" w:rsidRPr="000B2C9F">
        <w:rPr>
          <w:rFonts w:ascii="Arial" w:hAnsi="Arial"/>
          <w:color w:val="00B050"/>
          <w:sz w:val="24"/>
          <w:szCs w:val="24"/>
          <w:lang w:bidi="th-TH"/>
        </w:rPr>
        <w:t>euvring</w:t>
      </w:r>
      <w:proofErr w:type="spellEnd"/>
      <w:r w:rsidR="000B2C9F" w:rsidRPr="000B2C9F">
        <w:rPr>
          <w:rFonts w:ascii="Arial" w:hAnsi="Arial"/>
          <w:color w:val="00B050"/>
          <w:sz w:val="24"/>
          <w:szCs w:val="24"/>
          <w:lang w:bidi="th-TH"/>
        </w:rPr>
        <w:t xml:space="preserve"> area, all persons must maintain continuous </w:t>
      </w:r>
      <w:r w:rsidR="00FF2CD3">
        <w:rPr>
          <w:rFonts w:ascii="Arial" w:hAnsi="Arial"/>
          <w:color w:val="00B050"/>
          <w:sz w:val="24"/>
          <w:szCs w:val="24"/>
          <w:lang w:bidi="th-TH"/>
        </w:rPr>
        <w:t xml:space="preserve">two-way </w:t>
      </w:r>
      <w:r w:rsidR="000B2C9F" w:rsidRPr="000B2C9F">
        <w:rPr>
          <w:rFonts w:ascii="Arial" w:hAnsi="Arial"/>
          <w:color w:val="00B050"/>
          <w:sz w:val="24"/>
          <w:szCs w:val="24"/>
          <w:lang w:bidi="th-TH"/>
        </w:rPr>
        <w:t>communication with ATC.</w:t>
      </w:r>
    </w:p>
    <w:p w:rsidR="00A54016" w:rsidRPr="000B2C9F" w:rsidRDefault="000B2C9F" w:rsidP="001443CA">
      <w:pPr>
        <w:pStyle w:val="ListParagraph"/>
        <w:numPr>
          <w:ilvl w:val="3"/>
          <w:numId w:val="2"/>
        </w:numPr>
        <w:spacing w:after="120"/>
        <w:ind w:left="1814" w:hanging="547"/>
        <w:contextualSpacing w:val="0"/>
        <w:jc w:val="both"/>
        <w:rPr>
          <w:rFonts w:ascii="Arial" w:hAnsi="Arial"/>
          <w:color w:val="00B050"/>
          <w:sz w:val="24"/>
          <w:szCs w:val="24"/>
          <w:lang w:bidi="th-TH"/>
        </w:rPr>
      </w:pPr>
      <w:r w:rsidRPr="000B2C9F">
        <w:rPr>
          <w:rFonts w:ascii="Arial" w:hAnsi="Arial"/>
          <w:color w:val="00B050"/>
          <w:sz w:val="24"/>
          <w:szCs w:val="24"/>
          <w:lang w:bidi="th-TH"/>
        </w:rPr>
        <w:t xml:space="preserve">Driving vehicle in the airside requires training. The driver must pass the test before the airside driving license is grated. Keep caution </w:t>
      </w:r>
      <w:r w:rsidR="00FF2CD3">
        <w:rPr>
          <w:rFonts w:ascii="Arial" w:hAnsi="Arial"/>
          <w:color w:val="00B050"/>
          <w:sz w:val="24"/>
          <w:szCs w:val="24"/>
          <w:lang w:bidi="th-TH"/>
        </w:rPr>
        <w:t>and give way to</w:t>
      </w:r>
      <w:r w:rsidR="003D3F15">
        <w:rPr>
          <w:rFonts w:ascii="Arial" w:hAnsi="Arial"/>
          <w:color w:val="00B050"/>
          <w:sz w:val="24"/>
          <w:szCs w:val="24"/>
          <w:lang w:bidi="th-TH"/>
        </w:rPr>
        <w:t xml:space="preserve"> </w:t>
      </w:r>
      <w:r w:rsidRPr="000B2C9F">
        <w:rPr>
          <w:rFonts w:ascii="Arial" w:hAnsi="Arial"/>
          <w:color w:val="00B050"/>
          <w:sz w:val="24"/>
          <w:szCs w:val="24"/>
          <w:lang w:bidi="th-TH"/>
        </w:rPr>
        <w:t>aircraft at all time.</w:t>
      </w:r>
    </w:p>
    <w:p w:rsidR="000B2C9F" w:rsidRPr="000B2C9F" w:rsidRDefault="000B2C9F" w:rsidP="001443CA">
      <w:pPr>
        <w:pStyle w:val="ListParagraph"/>
        <w:numPr>
          <w:ilvl w:val="3"/>
          <w:numId w:val="2"/>
        </w:numPr>
        <w:spacing w:after="120"/>
        <w:ind w:left="1814" w:hanging="547"/>
        <w:contextualSpacing w:val="0"/>
        <w:jc w:val="both"/>
        <w:rPr>
          <w:rFonts w:ascii="Arial" w:hAnsi="Arial"/>
          <w:color w:val="00B050"/>
          <w:sz w:val="24"/>
          <w:szCs w:val="24"/>
          <w:lang w:bidi="th-TH"/>
        </w:rPr>
      </w:pPr>
      <w:r w:rsidRPr="000B2C9F">
        <w:rPr>
          <w:rFonts w:ascii="Arial" w:hAnsi="Arial"/>
          <w:color w:val="00B050"/>
          <w:sz w:val="24"/>
          <w:szCs w:val="24"/>
          <w:lang w:bidi="th-TH"/>
        </w:rPr>
        <w:t>When the ATC informs the driver to clear the runway, the driver will leave the runway</w:t>
      </w:r>
      <w:r w:rsidR="00FF2CD3">
        <w:rPr>
          <w:rFonts w:ascii="Arial" w:hAnsi="Arial"/>
          <w:color w:val="00B050"/>
          <w:sz w:val="24"/>
          <w:szCs w:val="24"/>
          <w:lang w:bidi="th-TH"/>
        </w:rPr>
        <w:t xml:space="preserve"> without delay</w:t>
      </w:r>
      <w:r w:rsidRPr="000B2C9F">
        <w:rPr>
          <w:rFonts w:ascii="Arial" w:hAnsi="Arial"/>
          <w:color w:val="00B050"/>
          <w:sz w:val="24"/>
          <w:szCs w:val="24"/>
          <w:lang w:bidi="th-TH"/>
        </w:rPr>
        <w:t xml:space="preserve"> and stay outside a runway strip.</w:t>
      </w:r>
    </w:p>
    <w:p w:rsidR="000B2C9F" w:rsidRPr="000B2C9F" w:rsidRDefault="000B2C9F" w:rsidP="001443CA">
      <w:pPr>
        <w:pStyle w:val="ListParagraph"/>
        <w:numPr>
          <w:ilvl w:val="3"/>
          <w:numId w:val="2"/>
        </w:numPr>
        <w:ind w:left="1800" w:hanging="540"/>
        <w:jc w:val="both"/>
        <w:rPr>
          <w:rFonts w:ascii="Arial" w:hAnsi="Arial"/>
          <w:color w:val="00B050"/>
          <w:sz w:val="24"/>
          <w:szCs w:val="24"/>
          <w:lang w:bidi="th-TH"/>
        </w:rPr>
      </w:pPr>
      <w:r w:rsidRPr="000B2C9F">
        <w:rPr>
          <w:rFonts w:ascii="Arial" w:hAnsi="Arial"/>
          <w:color w:val="00B050"/>
          <w:sz w:val="24"/>
          <w:szCs w:val="24"/>
          <w:lang w:bidi="th-TH"/>
        </w:rPr>
        <w:t>The inspector will immediately inform the ATC once the inspection is finished and the inspection left the runway.</w:t>
      </w:r>
    </w:p>
    <w:p w:rsidR="000B2C9F" w:rsidRPr="000B2C9F" w:rsidRDefault="00FF2CD3" w:rsidP="001443CA">
      <w:pPr>
        <w:spacing w:after="240"/>
        <w:ind w:left="576"/>
        <w:jc w:val="both"/>
        <w:rPr>
          <w:rFonts w:ascii="Arial" w:hAnsi="Arial"/>
          <w:color w:val="00B050"/>
          <w:sz w:val="24"/>
          <w:szCs w:val="24"/>
          <w:lang w:bidi="th-TH"/>
        </w:rPr>
      </w:pPr>
      <w:r>
        <w:rPr>
          <w:rFonts w:ascii="Arial" w:hAnsi="Arial"/>
          <w:color w:val="00B050"/>
          <w:sz w:val="24"/>
          <w:szCs w:val="24"/>
          <w:lang w:bidi="th-TH"/>
        </w:rPr>
        <w:t>For</w:t>
      </w:r>
      <w:r w:rsidR="003D3F15">
        <w:rPr>
          <w:rFonts w:ascii="Arial" w:hAnsi="Arial"/>
          <w:color w:val="00B050"/>
          <w:sz w:val="24"/>
          <w:szCs w:val="24"/>
          <w:lang w:bidi="th-TH"/>
        </w:rPr>
        <w:t xml:space="preserve"> </w:t>
      </w:r>
      <w:r w:rsidR="000B2C9F" w:rsidRPr="000B2C9F">
        <w:rPr>
          <w:rFonts w:ascii="Arial" w:hAnsi="Arial"/>
          <w:color w:val="00B050"/>
          <w:sz w:val="24"/>
          <w:szCs w:val="24"/>
          <w:lang w:bidi="th-TH"/>
        </w:rPr>
        <w:t>inspection of other area beside the runway</w:t>
      </w:r>
      <w:r>
        <w:rPr>
          <w:rFonts w:ascii="Arial" w:hAnsi="Arial"/>
          <w:color w:val="00B050"/>
          <w:sz w:val="24"/>
          <w:szCs w:val="24"/>
          <w:lang w:bidi="th-TH"/>
        </w:rPr>
        <w:t>,</w:t>
      </w:r>
      <w:r w:rsidR="003D3F15">
        <w:rPr>
          <w:rFonts w:ascii="Arial" w:hAnsi="Arial"/>
          <w:color w:val="00B050"/>
          <w:sz w:val="24"/>
          <w:szCs w:val="24"/>
          <w:lang w:bidi="th-TH"/>
        </w:rPr>
        <w:t xml:space="preserve"> </w:t>
      </w:r>
      <w:r>
        <w:rPr>
          <w:rFonts w:ascii="Arial" w:hAnsi="Arial"/>
          <w:color w:val="00B050"/>
          <w:sz w:val="24"/>
          <w:szCs w:val="24"/>
          <w:lang w:bidi="th-TH"/>
        </w:rPr>
        <w:t>refer to</w:t>
      </w:r>
      <w:r w:rsidR="000B2C9F" w:rsidRPr="000B2C9F">
        <w:rPr>
          <w:rFonts w:ascii="Arial" w:hAnsi="Arial"/>
          <w:color w:val="00B050"/>
          <w:sz w:val="24"/>
          <w:szCs w:val="24"/>
          <w:lang w:bidi="th-TH"/>
        </w:rPr>
        <w:t xml:space="preserve"> procedures </w:t>
      </w:r>
      <w:r>
        <w:rPr>
          <w:rFonts w:ascii="Arial" w:hAnsi="Arial"/>
          <w:color w:val="00B050"/>
          <w:sz w:val="24"/>
          <w:szCs w:val="24"/>
          <w:lang w:bidi="th-TH"/>
        </w:rPr>
        <w:t>a</w:t>
      </w:r>
      <w:r w:rsidR="000B2C9F" w:rsidRPr="000B2C9F">
        <w:rPr>
          <w:rFonts w:ascii="Arial" w:hAnsi="Arial"/>
          <w:color w:val="00B050"/>
          <w:sz w:val="24"/>
          <w:szCs w:val="24"/>
          <w:lang w:bidi="th-TH"/>
        </w:rPr>
        <w:t xml:space="preserve"> to </w:t>
      </w:r>
      <w:r>
        <w:rPr>
          <w:rFonts w:ascii="Arial" w:hAnsi="Arial"/>
          <w:color w:val="00B050"/>
          <w:sz w:val="24"/>
          <w:szCs w:val="24"/>
          <w:lang w:bidi="th-TH"/>
        </w:rPr>
        <w:t>c above</w:t>
      </w:r>
      <w:r w:rsidR="000B2C9F" w:rsidRPr="000B2C9F">
        <w:rPr>
          <w:rFonts w:ascii="Arial" w:hAnsi="Arial"/>
          <w:color w:val="00B050"/>
          <w:sz w:val="24"/>
          <w:szCs w:val="24"/>
          <w:lang w:bidi="th-TH"/>
        </w:rPr>
        <w:t>.</w:t>
      </w:r>
    </w:p>
    <w:p w:rsidR="00671E8B" w:rsidRDefault="00671E8B">
      <w:pPr>
        <w:pStyle w:val="ListParagraph"/>
        <w:numPr>
          <w:ilvl w:val="2"/>
          <w:numId w:val="2"/>
        </w:numPr>
        <w:jc w:val="both"/>
        <w:rPr>
          <w:rFonts w:ascii="Arial" w:hAnsi="Arial"/>
          <w:sz w:val="24"/>
          <w:szCs w:val="24"/>
          <w:lang w:bidi="th-TH"/>
        </w:rPr>
      </w:pPr>
      <w:r>
        <w:rPr>
          <w:rFonts w:ascii="Arial" w:hAnsi="Arial"/>
          <w:sz w:val="24"/>
          <w:szCs w:val="24"/>
          <w:lang w:bidi="th-TH"/>
        </w:rPr>
        <w:t>Particulars, Frequencies, and Time of Aerodrome Inspection</w:t>
      </w:r>
    </w:p>
    <w:p w:rsidR="00572168" w:rsidRPr="000B2C9F" w:rsidRDefault="000B2C9F" w:rsidP="003D3F15">
      <w:pPr>
        <w:ind w:left="576"/>
        <w:jc w:val="both"/>
        <w:rPr>
          <w:rFonts w:ascii="Arial" w:hAnsi="Arial"/>
          <w:color w:val="0070C0"/>
          <w:sz w:val="24"/>
          <w:szCs w:val="24"/>
          <w:lang w:bidi="th-TH"/>
        </w:rPr>
      </w:pPr>
      <w:r w:rsidRPr="000B2C9F">
        <w:rPr>
          <w:rFonts w:ascii="Arial" w:hAnsi="Arial"/>
          <w:color w:val="0070C0"/>
          <w:sz w:val="24"/>
          <w:szCs w:val="24"/>
          <w:lang w:bidi="th-TH"/>
        </w:rPr>
        <w:t>Specify details and criteria for inspection of movement area including Regularly Scheduled Inspection, Periodic Condition Inspection, and Special Inspection.</w:t>
      </w:r>
    </w:p>
    <w:p w:rsidR="008632DE" w:rsidRDefault="00566C0F"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t>Regularly Scheduled</w:t>
      </w:r>
      <w:r w:rsidR="00572168">
        <w:rPr>
          <w:rFonts w:ascii="Arial" w:hAnsi="Arial"/>
          <w:sz w:val="24"/>
          <w:szCs w:val="24"/>
          <w:lang w:bidi="th-TH"/>
        </w:rPr>
        <w:t xml:space="preserve"> Inspection</w:t>
      </w:r>
    </w:p>
    <w:p w:rsidR="000B2C9F" w:rsidRPr="000B2C9F" w:rsidRDefault="000B2C9F" w:rsidP="003D3F15">
      <w:pPr>
        <w:ind w:left="1296"/>
        <w:jc w:val="both"/>
        <w:rPr>
          <w:rFonts w:ascii="Arial" w:hAnsi="Arial"/>
          <w:color w:val="0070C0"/>
          <w:sz w:val="24"/>
          <w:szCs w:val="24"/>
          <w:lang w:bidi="th-TH"/>
        </w:rPr>
      </w:pPr>
      <w:r w:rsidRPr="000B2C9F">
        <w:rPr>
          <w:rFonts w:ascii="Arial" w:hAnsi="Arial"/>
          <w:color w:val="0070C0"/>
          <w:sz w:val="24"/>
          <w:szCs w:val="24"/>
          <w:lang w:bidi="th-TH"/>
        </w:rPr>
        <w:t>Regularly Scheduled Inspection should cover pavement, runway strip, RESA, marking, signs, airfield lights, navigational aids, obstacles, fueling station, construction, public protection, and wildlife hazards.</w:t>
      </w:r>
    </w:p>
    <w:p w:rsidR="000B2C9F" w:rsidRPr="000B2C9F" w:rsidRDefault="000B2C9F" w:rsidP="003D3F15">
      <w:pPr>
        <w:ind w:left="1296"/>
        <w:jc w:val="both"/>
        <w:rPr>
          <w:rFonts w:ascii="Arial" w:hAnsi="Arial"/>
          <w:color w:val="00B050"/>
          <w:sz w:val="24"/>
          <w:szCs w:val="24"/>
          <w:lang w:bidi="th-TH"/>
        </w:rPr>
      </w:pPr>
      <w:r w:rsidRPr="000B2C9F">
        <w:rPr>
          <w:rFonts w:ascii="Arial" w:hAnsi="Arial"/>
          <w:color w:val="00B050"/>
          <w:sz w:val="24"/>
          <w:szCs w:val="24"/>
          <w:lang w:bidi="th-TH"/>
        </w:rPr>
        <w:t>Example:</w:t>
      </w:r>
    </w:p>
    <w:p w:rsidR="00D85A82" w:rsidRDefault="00D85A82" w:rsidP="003D3F15">
      <w:pPr>
        <w:ind w:left="1296"/>
        <w:jc w:val="both"/>
        <w:rPr>
          <w:rFonts w:ascii="Arial" w:hAnsi="Arial"/>
          <w:color w:val="00B050"/>
          <w:sz w:val="24"/>
          <w:szCs w:val="24"/>
          <w:lang w:bidi="th-TH"/>
        </w:rPr>
      </w:pPr>
      <w:r w:rsidRPr="000C5EC1">
        <w:rPr>
          <w:rFonts w:ascii="Arial" w:hAnsi="Arial"/>
          <w:color w:val="00B050"/>
          <w:sz w:val="24"/>
          <w:szCs w:val="24"/>
          <w:lang w:bidi="th-TH"/>
        </w:rPr>
        <w:t xml:space="preserve">The Aerodrome Operations Service inspects the airport at least </w:t>
      </w:r>
      <w:r w:rsidR="00A54016" w:rsidRPr="000C5EC1">
        <w:rPr>
          <w:rFonts w:ascii="Arial" w:hAnsi="Arial"/>
          <w:color w:val="00B050"/>
          <w:sz w:val="24"/>
          <w:szCs w:val="24"/>
          <w:highlight w:val="yellow"/>
          <w:lang w:bidi="th-TH"/>
        </w:rPr>
        <w:t>(T</w:t>
      </w:r>
      <w:r w:rsidRPr="000C5EC1">
        <w:rPr>
          <w:rFonts w:ascii="Arial" w:hAnsi="Arial"/>
          <w:color w:val="00B050"/>
          <w:sz w:val="24"/>
          <w:szCs w:val="24"/>
          <w:highlight w:val="yellow"/>
          <w:lang w:bidi="th-TH"/>
        </w:rPr>
        <w:t>imes)</w:t>
      </w:r>
      <w:r w:rsidRPr="000C5EC1">
        <w:rPr>
          <w:rFonts w:ascii="Arial" w:hAnsi="Arial"/>
          <w:color w:val="00B050"/>
          <w:sz w:val="24"/>
          <w:szCs w:val="24"/>
          <w:lang w:bidi="th-TH"/>
        </w:rPr>
        <w:t xml:space="preserve"> a day when aircraft activity is minimal in order to minimize the impact on airport operations. At least one inspection will be done during the hours of darkness.</w:t>
      </w:r>
    </w:p>
    <w:p w:rsidR="000C5EC1" w:rsidRDefault="000C5EC1" w:rsidP="003D3F15">
      <w:pPr>
        <w:ind w:left="1296"/>
        <w:jc w:val="both"/>
        <w:rPr>
          <w:rFonts w:ascii="Arial" w:hAnsi="Arial"/>
          <w:color w:val="00B050"/>
          <w:sz w:val="24"/>
          <w:szCs w:val="24"/>
          <w:lang w:bidi="th-TH"/>
        </w:rPr>
      </w:pPr>
      <w:r w:rsidRPr="000C5EC1">
        <w:rPr>
          <w:rFonts w:ascii="Arial" w:hAnsi="Arial"/>
          <w:color w:val="00B050"/>
          <w:sz w:val="24"/>
          <w:szCs w:val="24"/>
          <w:highlight w:val="yellow"/>
          <w:lang w:bidi="th-TH"/>
        </w:rPr>
        <w:t>(Please specify inspection schedule)</w:t>
      </w:r>
    </w:p>
    <w:p w:rsidR="000C5EC1" w:rsidRDefault="00BF58BF" w:rsidP="001443CA">
      <w:pPr>
        <w:pStyle w:val="ListParagraph"/>
        <w:numPr>
          <w:ilvl w:val="4"/>
          <w:numId w:val="2"/>
        </w:numPr>
        <w:ind w:left="2160" w:hanging="432"/>
        <w:jc w:val="both"/>
        <w:rPr>
          <w:rFonts w:ascii="Arial" w:hAnsi="Arial"/>
          <w:sz w:val="24"/>
          <w:szCs w:val="24"/>
          <w:lang w:bidi="th-TH"/>
        </w:rPr>
      </w:pPr>
      <w:r>
        <w:rPr>
          <w:rFonts w:ascii="Arial" w:hAnsi="Arial"/>
          <w:sz w:val="24"/>
          <w:szCs w:val="24"/>
          <w:lang w:bidi="th-TH"/>
        </w:rPr>
        <w:t>Pavement Areas</w:t>
      </w:r>
    </w:p>
    <w:p w:rsidR="00BF58BF" w:rsidRDefault="00BF58BF" w:rsidP="001443CA">
      <w:pPr>
        <w:pStyle w:val="ListParagraph"/>
        <w:spacing w:after="120"/>
        <w:ind w:left="2160"/>
        <w:contextualSpacing w:val="0"/>
        <w:jc w:val="both"/>
        <w:rPr>
          <w:rFonts w:ascii="Arial" w:hAnsi="Arial"/>
          <w:color w:val="00B050"/>
          <w:sz w:val="24"/>
          <w:szCs w:val="24"/>
          <w:lang w:bidi="th-TH"/>
        </w:rPr>
      </w:pPr>
      <w:r w:rsidRPr="004C7592">
        <w:rPr>
          <w:rFonts w:ascii="Arial" w:hAnsi="Arial"/>
          <w:color w:val="00B050"/>
          <w:sz w:val="24"/>
          <w:szCs w:val="24"/>
          <w:lang w:bidi="th-TH"/>
        </w:rPr>
        <w:t xml:space="preserve">The pavement areas shall be smooth. There shall be no cracks, </w:t>
      </w:r>
      <w:r w:rsidR="008C05F8" w:rsidRPr="004C7592">
        <w:rPr>
          <w:rFonts w:ascii="Arial" w:hAnsi="Arial"/>
          <w:color w:val="00B050"/>
          <w:sz w:val="24"/>
          <w:szCs w:val="24"/>
          <w:lang w:bidi="th-TH"/>
        </w:rPr>
        <w:t>scaling</w:t>
      </w:r>
      <w:r w:rsidRPr="004C7592">
        <w:rPr>
          <w:rFonts w:ascii="Arial" w:hAnsi="Arial"/>
          <w:color w:val="00B050"/>
          <w:sz w:val="24"/>
          <w:szCs w:val="24"/>
          <w:lang w:bidi="th-TH"/>
        </w:rPr>
        <w:t>, bumps, low spots, debris</w:t>
      </w:r>
      <w:r w:rsidR="004858D8">
        <w:rPr>
          <w:rFonts w:ascii="Arial" w:hAnsi="Arial"/>
          <w:color w:val="00B050"/>
          <w:sz w:val="24"/>
          <w:szCs w:val="24"/>
          <w:lang w:bidi="th-TH"/>
        </w:rPr>
        <w:t xml:space="preserve"> and any other abnormality</w:t>
      </w:r>
      <w:r w:rsidRPr="004C7592">
        <w:rPr>
          <w:rFonts w:ascii="Arial" w:hAnsi="Arial"/>
          <w:color w:val="00B050"/>
          <w:sz w:val="24"/>
          <w:szCs w:val="24"/>
          <w:lang w:bidi="th-TH"/>
        </w:rPr>
        <w:t xml:space="preserve">. No holes </w:t>
      </w:r>
      <w:r w:rsidR="008C05F8" w:rsidRPr="004C7592">
        <w:rPr>
          <w:rFonts w:ascii="Arial" w:hAnsi="Arial"/>
          <w:color w:val="00B050"/>
          <w:sz w:val="24"/>
          <w:szCs w:val="24"/>
          <w:lang w:bidi="th-TH"/>
        </w:rPr>
        <w:t>or pavement lips</w:t>
      </w:r>
      <w:r w:rsidR="000D4FFC">
        <w:rPr>
          <w:rFonts w:ascii="Arial" w:hAnsi="Arial"/>
          <w:color w:val="00B050"/>
          <w:sz w:val="24"/>
          <w:szCs w:val="24"/>
          <w:lang w:bidi="th-TH"/>
        </w:rPr>
        <w:t xml:space="preserve">/ </w:t>
      </w:r>
      <w:r w:rsidR="009D150C">
        <w:rPr>
          <w:rFonts w:ascii="Arial" w:hAnsi="Arial"/>
          <w:color w:val="00B050"/>
          <w:sz w:val="24"/>
          <w:szCs w:val="24"/>
          <w:lang w:bidi="th-TH"/>
        </w:rPr>
        <w:t>level differences</w:t>
      </w:r>
      <w:r w:rsidR="009D150C" w:rsidRPr="004C7592">
        <w:rPr>
          <w:rFonts w:ascii="Arial" w:hAnsi="Arial"/>
          <w:color w:val="00B050"/>
          <w:sz w:val="24"/>
          <w:szCs w:val="24"/>
          <w:lang w:bidi="th-TH"/>
        </w:rPr>
        <w:t xml:space="preserve"> </w:t>
      </w:r>
      <w:r w:rsidR="008C05F8" w:rsidRPr="004C7592">
        <w:rPr>
          <w:rFonts w:ascii="Arial" w:hAnsi="Arial"/>
          <w:color w:val="00B050"/>
          <w:sz w:val="24"/>
          <w:szCs w:val="24"/>
          <w:lang w:bidi="th-TH"/>
        </w:rPr>
        <w:t>that exceed 3 inches in depth. No vegetation growth that may impede drainage.</w:t>
      </w:r>
    </w:p>
    <w:p w:rsidR="00BF58BF" w:rsidRDefault="00BF58BF" w:rsidP="001443CA">
      <w:pPr>
        <w:pStyle w:val="ListParagraph"/>
        <w:numPr>
          <w:ilvl w:val="4"/>
          <w:numId w:val="2"/>
        </w:numPr>
        <w:ind w:left="2160" w:hanging="432"/>
        <w:jc w:val="both"/>
        <w:rPr>
          <w:rFonts w:ascii="Arial" w:hAnsi="Arial"/>
          <w:sz w:val="24"/>
          <w:szCs w:val="24"/>
          <w:lang w:bidi="th-TH"/>
        </w:rPr>
      </w:pPr>
      <w:r>
        <w:rPr>
          <w:rFonts w:ascii="Arial" w:hAnsi="Arial"/>
          <w:sz w:val="24"/>
          <w:szCs w:val="24"/>
          <w:lang w:bidi="th-TH"/>
        </w:rPr>
        <w:t>Runway Strip and Runway End Safety Areas</w:t>
      </w:r>
    </w:p>
    <w:p w:rsidR="008C05F8" w:rsidRDefault="008C05F8" w:rsidP="003D3F15">
      <w:pPr>
        <w:pStyle w:val="ListParagraph"/>
        <w:ind w:left="2160"/>
        <w:jc w:val="both"/>
        <w:rPr>
          <w:rFonts w:ascii="Arial" w:hAnsi="Arial"/>
          <w:color w:val="00B050"/>
          <w:sz w:val="24"/>
          <w:szCs w:val="24"/>
          <w:lang w:bidi="th-TH"/>
        </w:rPr>
      </w:pPr>
      <w:r w:rsidRPr="004C7592">
        <w:rPr>
          <w:rFonts w:ascii="Arial" w:hAnsi="Arial"/>
          <w:color w:val="00B050"/>
          <w:sz w:val="24"/>
          <w:szCs w:val="24"/>
          <w:highlight w:val="yellow"/>
          <w:lang w:bidi="th-TH"/>
        </w:rPr>
        <w:t>(Explain runway strip and RESA dimensions).</w:t>
      </w:r>
      <w:r w:rsidRPr="004C7592">
        <w:rPr>
          <w:rFonts w:ascii="Arial" w:hAnsi="Arial"/>
          <w:color w:val="00B050"/>
          <w:sz w:val="24"/>
          <w:szCs w:val="24"/>
          <w:lang w:bidi="th-TH"/>
        </w:rPr>
        <w:t xml:space="preserve"> Runway strip and RESA must be smooth, no ruts, no humps and no object except </w:t>
      </w:r>
      <w:r w:rsidR="004858D8">
        <w:rPr>
          <w:rFonts w:ascii="Arial" w:hAnsi="Arial"/>
          <w:color w:val="00B050"/>
          <w:sz w:val="24"/>
          <w:szCs w:val="24"/>
          <w:lang w:bidi="th-TH"/>
        </w:rPr>
        <w:t>equipment or installation for air navigation or for aircraft safety purposes which must be at that location</w:t>
      </w:r>
      <w:r w:rsidRPr="004C7592">
        <w:rPr>
          <w:rFonts w:ascii="Arial" w:hAnsi="Arial"/>
          <w:color w:val="00B050"/>
          <w:sz w:val="24"/>
          <w:szCs w:val="24"/>
          <w:lang w:bidi="th-TH"/>
        </w:rPr>
        <w:t>. The objects in runway strip and RESA must be frangible.</w:t>
      </w:r>
    </w:p>
    <w:p w:rsidR="007E4A37" w:rsidRDefault="007E4A37" w:rsidP="003D3F15">
      <w:pPr>
        <w:pStyle w:val="ListParagraph"/>
        <w:ind w:left="2160"/>
        <w:jc w:val="both"/>
        <w:rPr>
          <w:rFonts w:ascii="Arial" w:hAnsi="Arial"/>
          <w:sz w:val="24"/>
          <w:szCs w:val="24"/>
          <w:lang w:bidi="th-TH"/>
        </w:rPr>
      </w:pPr>
    </w:p>
    <w:p w:rsidR="002A7C69" w:rsidRDefault="002A7C69" w:rsidP="003D3F15">
      <w:pPr>
        <w:pStyle w:val="ListParagraph"/>
        <w:ind w:left="2160"/>
        <w:jc w:val="both"/>
        <w:rPr>
          <w:rFonts w:ascii="Arial" w:hAnsi="Arial"/>
          <w:sz w:val="24"/>
          <w:szCs w:val="24"/>
          <w:lang w:bidi="th-TH"/>
        </w:rPr>
      </w:pPr>
    </w:p>
    <w:p w:rsidR="00BF58BF" w:rsidRDefault="00BF58BF" w:rsidP="001443CA">
      <w:pPr>
        <w:pStyle w:val="ListParagraph"/>
        <w:numPr>
          <w:ilvl w:val="4"/>
          <w:numId w:val="2"/>
        </w:numPr>
        <w:ind w:left="2160" w:hanging="432"/>
        <w:jc w:val="both"/>
        <w:rPr>
          <w:rFonts w:ascii="Arial" w:hAnsi="Arial"/>
          <w:sz w:val="24"/>
          <w:szCs w:val="24"/>
          <w:lang w:bidi="th-TH"/>
        </w:rPr>
      </w:pPr>
      <w:r>
        <w:rPr>
          <w:rFonts w:ascii="Arial" w:hAnsi="Arial"/>
          <w:sz w:val="24"/>
          <w:szCs w:val="24"/>
          <w:lang w:bidi="th-TH"/>
        </w:rPr>
        <w:lastRenderedPageBreak/>
        <w:t>Markings</w:t>
      </w:r>
    </w:p>
    <w:p w:rsidR="004A0DB2" w:rsidRDefault="004A0DB2" w:rsidP="001443CA">
      <w:pPr>
        <w:pStyle w:val="ListParagraph"/>
        <w:spacing w:after="120"/>
        <w:ind w:left="2160"/>
        <w:contextualSpacing w:val="0"/>
        <w:jc w:val="both"/>
        <w:rPr>
          <w:rFonts w:ascii="Arial" w:hAnsi="Arial"/>
          <w:color w:val="00B050"/>
          <w:sz w:val="24"/>
          <w:szCs w:val="24"/>
          <w:lang w:bidi="th-TH"/>
        </w:rPr>
      </w:pPr>
      <w:r w:rsidRPr="004C7592">
        <w:rPr>
          <w:rFonts w:ascii="Arial" w:hAnsi="Arial"/>
          <w:color w:val="00B050"/>
          <w:sz w:val="24"/>
          <w:szCs w:val="24"/>
          <w:lang w:bidi="th-TH"/>
        </w:rPr>
        <w:t xml:space="preserve">Marking in airside shall be correct and clearly visible. The airport will check marking for peeling, blistering, chipping, fading, and </w:t>
      </w:r>
      <w:r w:rsidR="00810D2E" w:rsidRPr="004C7592">
        <w:rPr>
          <w:rFonts w:ascii="Arial" w:hAnsi="Arial"/>
          <w:color w:val="00B050"/>
          <w:sz w:val="24"/>
          <w:szCs w:val="24"/>
          <w:lang w:bidi="th-TH"/>
        </w:rPr>
        <w:t>obscured</w:t>
      </w:r>
      <w:r w:rsidRPr="004C7592">
        <w:rPr>
          <w:rFonts w:ascii="Arial" w:hAnsi="Arial"/>
          <w:color w:val="00B050"/>
          <w:sz w:val="24"/>
          <w:szCs w:val="24"/>
          <w:lang w:bidi="th-TH"/>
        </w:rPr>
        <w:t>.</w:t>
      </w:r>
      <w:r w:rsidR="00DC3C02">
        <w:rPr>
          <w:rFonts w:ascii="Arial" w:hAnsi="Arial"/>
          <w:color w:val="00B050"/>
          <w:sz w:val="24"/>
          <w:szCs w:val="24"/>
          <w:lang w:bidi="th-TH"/>
        </w:rPr>
        <w:t xml:space="preserve"> Obsolete marking shall be properly removed although masking by black paint may be accepted as a temporary measure.</w:t>
      </w:r>
    </w:p>
    <w:p w:rsidR="00BF58BF" w:rsidRDefault="00BF58BF" w:rsidP="001443CA">
      <w:pPr>
        <w:pStyle w:val="ListParagraph"/>
        <w:numPr>
          <w:ilvl w:val="4"/>
          <w:numId w:val="2"/>
        </w:numPr>
        <w:spacing w:after="120"/>
        <w:ind w:left="2160" w:hanging="432"/>
        <w:contextualSpacing w:val="0"/>
        <w:jc w:val="both"/>
        <w:rPr>
          <w:rFonts w:ascii="Arial" w:hAnsi="Arial"/>
          <w:sz w:val="24"/>
          <w:szCs w:val="24"/>
          <w:lang w:bidi="th-TH"/>
        </w:rPr>
      </w:pPr>
      <w:r>
        <w:rPr>
          <w:rFonts w:ascii="Arial" w:hAnsi="Arial"/>
          <w:sz w:val="24"/>
          <w:szCs w:val="24"/>
          <w:lang w:bidi="th-TH"/>
        </w:rPr>
        <w:t>Signs</w:t>
      </w:r>
    </w:p>
    <w:p w:rsidR="00810D2E" w:rsidRDefault="00810D2E" w:rsidP="001443CA">
      <w:pPr>
        <w:pStyle w:val="ListParagraph"/>
        <w:spacing w:after="120"/>
        <w:ind w:left="2160"/>
        <w:contextualSpacing w:val="0"/>
        <w:jc w:val="both"/>
        <w:rPr>
          <w:rFonts w:ascii="Arial" w:hAnsi="Arial"/>
          <w:color w:val="00B050"/>
          <w:sz w:val="24"/>
          <w:szCs w:val="24"/>
          <w:lang w:bidi="th-TH"/>
        </w:rPr>
      </w:pPr>
      <w:r w:rsidRPr="004C7592">
        <w:rPr>
          <w:rFonts w:ascii="Arial" w:hAnsi="Arial"/>
          <w:color w:val="00B050"/>
          <w:sz w:val="24"/>
          <w:szCs w:val="24"/>
          <w:lang w:bidi="th-TH"/>
        </w:rPr>
        <w:t xml:space="preserve">Signs provide important information to pilots while taxiing. Signs shall not cause </w:t>
      </w:r>
      <w:r w:rsidR="00612A87" w:rsidRPr="004C7592">
        <w:rPr>
          <w:rFonts w:ascii="Arial" w:hAnsi="Arial"/>
          <w:color w:val="00B050"/>
          <w:sz w:val="24"/>
          <w:szCs w:val="24"/>
          <w:lang w:bidi="th-TH"/>
        </w:rPr>
        <w:t>confusion</w:t>
      </w:r>
      <w:r w:rsidRPr="004C7592">
        <w:rPr>
          <w:rFonts w:ascii="Arial" w:hAnsi="Arial"/>
          <w:color w:val="00B050"/>
          <w:sz w:val="24"/>
          <w:szCs w:val="24"/>
          <w:lang w:bidi="th-TH"/>
        </w:rPr>
        <w:t xml:space="preserve"> to pilots.</w:t>
      </w:r>
      <w:r w:rsidR="00DC3C02">
        <w:rPr>
          <w:rFonts w:ascii="Arial" w:hAnsi="Arial"/>
          <w:color w:val="00B050"/>
          <w:sz w:val="24"/>
          <w:szCs w:val="24"/>
          <w:lang w:bidi="th-TH"/>
        </w:rPr>
        <w:t xml:space="preserve"> Signs should not be blocked by objects or vegetation.</w:t>
      </w:r>
    </w:p>
    <w:p w:rsidR="00BF58BF" w:rsidRDefault="00BF58BF" w:rsidP="001443CA">
      <w:pPr>
        <w:pStyle w:val="ListParagraph"/>
        <w:numPr>
          <w:ilvl w:val="4"/>
          <w:numId w:val="2"/>
        </w:numPr>
        <w:spacing w:after="120"/>
        <w:ind w:left="2160" w:hanging="432"/>
        <w:contextualSpacing w:val="0"/>
        <w:jc w:val="both"/>
        <w:rPr>
          <w:rFonts w:ascii="Arial" w:hAnsi="Arial"/>
          <w:sz w:val="24"/>
          <w:szCs w:val="24"/>
          <w:lang w:bidi="th-TH"/>
        </w:rPr>
      </w:pPr>
      <w:r>
        <w:rPr>
          <w:rFonts w:ascii="Arial" w:hAnsi="Arial"/>
          <w:sz w:val="24"/>
          <w:szCs w:val="24"/>
          <w:lang w:bidi="th-TH"/>
        </w:rPr>
        <w:t>Lighting</w:t>
      </w:r>
    </w:p>
    <w:p w:rsidR="00810D2E" w:rsidRDefault="00810D2E" w:rsidP="001443CA">
      <w:pPr>
        <w:pStyle w:val="ListParagraph"/>
        <w:spacing w:after="120"/>
        <w:ind w:left="2160"/>
        <w:contextualSpacing w:val="0"/>
        <w:jc w:val="both"/>
        <w:rPr>
          <w:rFonts w:ascii="Arial" w:hAnsi="Arial"/>
          <w:color w:val="00B050"/>
          <w:sz w:val="24"/>
          <w:szCs w:val="24"/>
          <w:lang w:bidi="th-TH"/>
        </w:rPr>
      </w:pPr>
      <w:r w:rsidRPr="004C7592">
        <w:rPr>
          <w:rFonts w:ascii="Arial" w:hAnsi="Arial"/>
          <w:color w:val="00B050"/>
          <w:sz w:val="24"/>
          <w:szCs w:val="24"/>
          <w:lang w:bidi="th-TH"/>
        </w:rPr>
        <w:t>The airport conducts a visual inspection to ensure that the airfield lighting is operable and vegetation or deposits of foreign material do not obscure the light fixture. The lights shall be the proper color and are oriented correctly.</w:t>
      </w:r>
    </w:p>
    <w:p w:rsidR="00BF58BF" w:rsidRDefault="00BF58BF" w:rsidP="001443CA">
      <w:pPr>
        <w:pStyle w:val="ListParagraph"/>
        <w:numPr>
          <w:ilvl w:val="4"/>
          <w:numId w:val="2"/>
        </w:numPr>
        <w:spacing w:after="120"/>
        <w:ind w:left="2160" w:hanging="432"/>
        <w:contextualSpacing w:val="0"/>
        <w:jc w:val="both"/>
        <w:rPr>
          <w:rFonts w:ascii="Arial" w:hAnsi="Arial"/>
          <w:sz w:val="24"/>
          <w:szCs w:val="24"/>
          <w:lang w:bidi="th-TH"/>
        </w:rPr>
      </w:pPr>
      <w:r>
        <w:rPr>
          <w:rFonts w:ascii="Arial" w:hAnsi="Arial"/>
          <w:sz w:val="24"/>
          <w:szCs w:val="24"/>
          <w:lang w:bidi="th-TH"/>
        </w:rPr>
        <w:t>Navigational Aids</w:t>
      </w:r>
    </w:p>
    <w:p w:rsidR="00810D2E" w:rsidRDefault="00810D2E" w:rsidP="001443CA">
      <w:pPr>
        <w:pStyle w:val="ListParagraph"/>
        <w:spacing w:after="120"/>
        <w:ind w:left="2160"/>
        <w:contextualSpacing w:val="0"/>
        <w:jc w:val="both"/>
        <w:rPr>
          <w:rFonts w:ascii="Arial" w:hAnsi="Arial"/>
          <w:color w:val="00B050"/>
          <w:sz w:val="24"/>
          <w:szCs w:val="24"/>
          <w:lang w:bidi="th-TH"/>
        </w:rPr>
      </w:pPr>
      <w:r w:rsidRPr="004C7592">
        <w:rPr>
          <w:rFonts w:ascii="Arial" w:hAnsi="Arial"/>
          <w:color w:val="00B050"/>
          <w:sz w:val="24"/>
          <w:szCs w:val="24"/>
          <w:highlight w:val="yellow"/>
          <w:lang w:bidi="th-TH"/>
        </w:rPr>
        <w:t>(Name)</w:t>
      </w:r>
      <w:r w:rsidRPr="004C7592">
        <w:rPr>
          <w:rFonts w:ascii="Arial" w:hAnsi="Arial"/>
          <w:color w:val="00B050"/>
          <w:sz w:val="24"/>
          <w:szCs w:val="24"/>
          <w:lang w:bidi="th-TH"/>
        </w:rPr>
        <w:t xml:space="preserve"> Airport navigational aids include aerodrome beacon, wind direction indicator and PAPIs</w:t>
      </w:r>
      <w:r w:rsidR="00DC3C02">
        <w:rPr>
          <w:rFonts w:ascii="Arial" w:hAnsi="Arial"/>
          <w:color w:val="00B050"/>
          <w:sz w:val="24"/>
          <w:szCs w:val="24"/>
          <w:lang w:bidi="th-TH"/>
        </w:rPr>
        <w:t xml:space="preserve"> [</w:t>
      </w:r>
      <w:r w:rsidR="003A2F51" w:rsidRPr="003A2F51">
        <w:rPr>
          <w:rFonts w:ascii="Arial" w:hAnsi="Arial"/>
          <w:color w:val="00B050"/>
          <w:sz w:val="24"/>
          <w:szCs w:val="24"/>
          <w:highlight w:val="yellow"/>
          <w:lang w:bidi="th-TH"/>
        </w:rPr>
        <w:t>include those aids in your airport</w:t>
      </w:r>
      <w:r w:rsidR="00DC3C02">
        <w:rPr>
          <w:rFonts w:ascii="Arial" w:hAnsi="Arial"/>
          <w:color w:val="00B050"/>
          <w:sz w:val="24"/>
          <w:szCs w:val="24"/>
          <w:lang w:bidi="th-TH"/>
        </w:rPr>
        <w:t>]</w:t>
      </w:r>
      <w:r w:rsidRPr="004C7592">
        <w:rPr>
          <w:rFonts w:ascii="Arial" w:hAnsi="Arial"/>
          <w:color w:val="00B050"/>
          <w:sz w:val="24"/>
          <w:szCs w:val="24"/>
          <w:lang w:bidi="th-TH"/>
        </w:rPr>
        <w:t xml:space="preserve">. The airport safety inspector will check the </w:t>
      </w:r>
      <w:r w:rsidR="00DC3C02">
        <w:rPr>
          <w:rFonts w:ascii="Arial" w:hAnsi="Arial"/>
          <w:color w:val="00B050"/>
          <w:sz w:val="24"/>
          <w:szCs w:val="24"/>
          <w:lang w:bidi="th-TH"/>
        </w:rPr>
        <w:t>aerodrome</w:t>
      </w:r>
      <w:r w:rsidR="004C7592" w:rsidRPr="004C7592">
        <w:rPr>
          <w:rFonts w:ascii="Arial" w:hAnsi="Arial"/>
          <w:color w:val="00B050"/>
          <w:sz w:val="24"/>
          <w:szCs w:val="24"/>
          <w:lang w:bidi="th-TH"/>
        </w:rPr>
        <w:t xml:space="preserve"> beacon is visible and working properly, wind direction indicator swings freely, the cone is not faded,</w:t>
      </w:r>
      <w:r w:rsidR="00DC3C02">
        <w:rPr>
          <w:rFonts w:ascii="Arial" w:hAnsi="Arial"/>
          <w:color w:val="00B050"/>
          <w:sz w:val="24"/>
          <w:szCs w:val="24"/>
          <w:lang w:bidi="th-TH"/>
        </w:rPr>
        <w:t xml:space="preserve"> properly li</w:t>
      </w:r>
      <w:r w:rsidR="00D444E0">
        <w:rPr>
          <w:rFonts w:ascii="Arial" w:hAnsi="Arial"/>
          <w:color w:val="00B050"/>
          <w:sz w:val="24"/>
          <w:szCs w:val="24"/>
          <w:lang w:bidi="th-TH"/>
        </w:rPr>
        <w:t>ghted</w:t>
      </w:r>
      <w:r w:rsidR="00DC3C02">
        <w:rPr>
          <w:rFonts w:ascii="Arial" w:hAnsi="Arial"/>
          <w:color w:val="00B050"/>
          <w:sz w:val="24"/>
          <w:szCs w:val="24"/>
          <w:lang w:bidi="th-TH"/>
        </w:rPr>
        <w:t xml:space="preserve"> at night</w:t>
      </w:r>
      <w:r w:rsidR="004C7592" w:rsidRPr="004C7592">
        <w:rPr>
          <w:rFonts w:ascii="Arial" w:hAnsi="Arial"/>
          <w:color w:val="00B050"/>
          <w:sz w:val="24"/>
          <w:szCs w:val="24"/>
          <w:lang w:bidi="th-TH"/>
        </w:rPr>
        <w:t xml:space="preserve"> and PAPIs </w:t>
      </w:r>
      <w:r w:rsidR="00DC3C02">
        <w:rPr>
          <w:rFonts w:ascii="Arial" w:hAnsi="Arial"/>
          <w:color w:val="00B050"/>
          <w:sz w:val="24"/>
          <w:szCs w:val="24"/>
          <w:lang w:bidi="th-TH"/>
        </w:rPr>
        <w:t>are</w:t>
      </w:r>
      <w:r w:rsidR="003D3F15">
        <w:rPr>
          <w:rFonts w:ascii="Arial" w:hAnsi="Arial"/>
          <w:color w:val="00B050"/>
          <w:sz w:val="24"/>
          <w:szCs w:val="24"/>
          <w:lang w:bidi="th-TH"/>
        </w:rPr>
        <w:t xml:space="preserve"> </w:t>
      </w:r>
      <w:r w:rsidR="004C7592" w:rsidRPr="004C7592">
        <w:rPr>
          <w:rFonts w:ascii="Arial" w:hAnsi="Arial"/>
          <w:color w:val="00B050"/>
          <w:sz w:val="24"/>
          <w:szCs w:val="24"/>
          <w:lang w:bidi="th-TH"/>
        </w:rPr>
        <w:t>operable.</w:t>
      </w:r>
    </w:p>
    <w:p w:rsidR="00BF58BF" w:rsidRDefault="00BF58BF" w:rsidP="001443CA">
      <w:pPr>
        <w:pStyle w:val="ListParagraph"/>
        <w:numPr>
          <w:ilvl w:val="4"/>
          <w:numId w:val="2"/>
        </w:numPr>
        <w:spacing w:after="120"/>
        <w:ind w:left="2160" w:hanging="432"/>
        <w:contextualSpacing w:val="0"/>
        <w:jc w:val="both"/>
        <w:rPr>
          <w:rFonts w:ascii="Arial" w:hAnsi="Arial"/>
          <w:sz w:val="24"/>
          <w:szCs w:val="24"/>
          <w:lang w:bidi="th-TH"/>
        </w:rPr>
      </w:pPr>
      <w:r>
        <w:rPr>
          <w:rFonts w:ascii="Arial" w:hAnsi="Arial"/>
          <w:sz w:val="24"/>
          <w:szCs w:val="24"/>
          <w:lang w:bidi="th-TH"/>
        </w:rPr>
        <w:t>Obstructions</w:t>
      </w:r>
    </w:p>
    <w:p w:rsidR="004C7592" w:rsidRDefault="004C7592" w:rsidP="001443CA">
      <w:pPr>
        <w:pStyle w:val="ListParagraph"/>
        <w:spacing w:after="120"/>
        <w:ind w:left="2160"/>
        <w:contextualSpacing w:val="0"/>
        <w:jc w:val="both"/>
        <w:rPr>
          <w:rFonts w:ascii="Arial" w:hAnsi="Arial"/>
          <w:color w:val="00B050"/>
          <w:sz w:val="24"/>
          <w:szCs w:val="24"/>
          <w:lang w:bidi="th-TH"/>
        </w:rPr>
      </w:pPr>
      <w:r w:rsidRPr="004C7592">
        <w:rPr>
          <w:rFonts w:ascii="Arial" w:hAnsi="Arial"/>
          <w:color w:val="00B050"/>
          <w:sz w:val="24"/>
          <w:szCs w:val="24"/>
          <w:highlight w:val="yellow"/>
          <w:lang w:bidi="th-TH"/>
        </w:rPr>
        <w:t>(Name)</w:t>
      </w:r>
      <w:r w:rsidRPr="004C7592">
        <w:rPr>
          <w:rFonts w:ascii="Arial" w:hAnsi="Arial"/>
          <w:color w:val="00B050"/>
          <w:sz w:val="24"/>
          <w:szCs w:val="24"/>
          <w:lang w:bidi="th-TH"/>
        </w:rPr>
        <w:t xml:space="preserve"> Airport concentrates on a visual check of manmade and natural obstacles. The airport also determines if obstructions are properly marked and lighted. If the airport finds an obstacle, the airport </w:t>
      </w:r>
      <w:r w:rsidR="00DC3C02">
        <w:rPr>
          <w:rFonts w:ascii="Arial" w:hAnsi="Arial"/>
          <w:color w:val="00B050"/>
          <w:sz w:val="24"/>
          <w:szCs w:val="24"/>
          <w:lang w:bidi="th-TH"/>
        </w:rPr>
        <w:t>shall</w:t>
      </w:r>
      <w:r w:rsidR="003D3F15">
        <w:rPr>
          <w:rFonts w:ascii="Arial" w:hAnsi="Arial"/>
          <w:color w:val="00B050"/>
          <w:sz w:val="24"/>
          <w:szCs w:val="24"/>
          <w:lang w:bidi="th-TH"/>
        </w:rPr>
        <w:t xml:space="preserve"> </w:t>
      </w:r>
      <w:r w:rsidRPr="004C7592">
        <w:rPr>
          <w:rFonts w:ascii="Arial" w:hAnsi="Arial"/>
          <w:color w:val="00B050"/>
          <w:sz w:val="24"/>
          <w:szCs w:val="24"/>
          <w:lang w:bidi="th-TH"/>
        </w:rPr>
        <w:t>inform CAA</w:t>
      </w:r>
      <w:r w:rsidR="00DC3C02">
        <w:rPr>
          <w:rFonts w:ascii="Arial" w:hAnsi="Arial"/>
          <w:color w:val="00B050"/>
          <w:sz w:val="24"/>
          <w:szCs w:val="24"/>
          <w:lang w:bidi="th-TH"/>
        </w:rPr>
        <w:t xml:space="preserve"> and AIS</w:t>
      </w:r>
      <w:r w:rsidR="003D3F15">
        <w:rPr>
          <w:rFonts w:ascii="Arial" w:hAnsi="Arial"/>
          <w:color w:val="00B050"/>
          <w:sz w:val="24"/>
          <w:szCs w:val="24"/>
          <w:lang w:bidi="th-TH"/>
        </w:rPr>
        <w:t xml:space="preserve"> </w:t>
      </w:r>
      <w:r w:rsidRPr="004C7592">
        <w:rPr>
          <w:rFonts w:ascii="Arial" w:hAnsi="Arial"/>
          <w:color w:val="00B050"/>
          <w:sz w:val="24"/>
          <w:szCs w:val="24"/>
          <w:lang w:bidi="th-TH"/>
        </w:rPr>
        <w:t>immediately.</w:t>
      </w:r>
    </w:p>
    <w:p w:rsidR="00BF58BF" w:rsidRDefault="00BF58BF" w:rsidP="001443CA">
      <w:pPr>
        <w:pStyle w:val="ListParagraph"/>
        <w:numPr>
          <w:ilvl w:val="4"/>
          <w:numId w:val="2"/>
        </w:numPr>
        <w:spacing w:after="120"/>
        <w:ind w:left="2160" w:hanging="432"/>
        <w:contextualSpacing w:val="0"/>
        <w:jc w:val="both"/>
        <w:rPr>
          <w:rFonts w:ascii="Arial" w:hAnsi="Arial"/>
          <w:sz w:val="24"/>
          <w:szCs w:val="24"/>
          <w:lang w:bidi="th-TH"/>
        </w:rPr>
      </w:pPr>
      <w:r>
        <w:rPr>
          <w:rFonts w:ascii="Arial" w:hAnsi="Arial"/>
          <w:sz w:val="24"/>
          <w:szCs w:val="24"/>
          <w:lang w:bidi="th-TH"/>
        </w:rPr>
        <w:t>Fueling Operations</w:t>
      </w:r>
    </w:p>
    <w:p w:rsidR="002515C7" w:rsidRDefault="002515C7" w:rsidP="001443CA">
      <w:pPr>
        <w:pStyle w:val="ListParagraph"/>
        <w:spacing w:after="120"/>
        <w:ind w:left="2160"/>
        <w:contextualSpacing w:val="0"/>
        <w:jc w:val="both"/>
        <w:rPr>
          <w:rFonts w:ascii="Arial" w:hAnsi="Arial"/>
          <w:color w:val="00B050"/>
          <w:sz w:val="24"/>
          <w:szCs w:val="24"/>
          <w:lang w:bidi="th-TH"/>
        </w:rPr>
      </w:pPr>
      <w:r w:rsidRPr="002515C7">
        <w:rPr>
          <w:rFonts w:ascii="Arial" w:hAnsi="Arial"/>
          <w:color w:val="00B050"/>
          <w:sz w:val="24"/>
          <w:szCs w:val="24"/>
          <w:lang w:bidi="th-TH"/>
        </w:rPr>
        <w:t>The daily inspection on aircraft fueling operations should concentrate on a quick inspection for the most common problems concerning compliance with local fire safety codes. In (Name) Airport, this responsibility lies with the aircraft fueling operator. The airport will randomly inspect the fueling operator from time to time.</w:t>
      </w:r>
    </w:p>
    <w:p w:rsidR="00BF58BF" w:rsidRDefault="00BF58BF" w:rsidP="001443CA">
      <w:pPr>
        <w:pStyle w:val="ListParagraph"/>
        <w:numPr>
          <w:ilvl w:val="4"/>
          <w:numId w:val="2"/>
        </w:numPr>
        <w:spacing w:after="120"/>
        <w:ind w:left="2160" w:hanging="432"/>
        <w:contextualSpacing w:val="0"/>
        <w:jc w:val="both"/>
        <w:rPr>
          <w:rFonts w:ascii="Arial" w:hAnsi="Arial"/>
          <w:sz w:val="24"/>
          <w:szCs w:val="24"/>
          <w:lang w:bidi="th-TH"/>
        </w:rPr>
      </w:pPr>
      <w:r>
        <w:rPr>
          <w:rFonts w:ascii="Arial" w:hAnsi="Arial"/>
          <w:sz w:val="24"/>
          <w:szCs w:val="24"/>
          <w:lang w:bidi="th-TH"/>
        </w:rPr>
        <w:t>Construction</w:t>
      </w:r>
    </w:p>
    <w:p w:rsidR="00A10DDE" w:rsidRPr="00A10DDE" w:rsidRDefault="002515C7" w:rsidP="001443CA">
      <w:pPr>
        <w:pStyle w:val="ListParagraph"/>
        <w:spacing w:after="120"/>
        <w:ind w:left="2160"/>
        <w:contextualSpacing w:val="0"/>
        <w:jc w:val="both"/>
        <w:rPr>
          <w:rFonts w:ascii="Arial" w:hAnsi="Arial"/>
          <w:color w:val="00B050"/>
          <w:sz w:val="24"/>
          <w:szCs w:val="24"/>
          <w:lang w:bidi="th-TH"/>
        </w:rPr>
      </w:pPr>
      <w:r w:rsidRPr="00A10DDE">
        <w:rPr>
          <w:rFonts w:ascii="Arial" w:hAnsi="Arial"/>
          <w:color w:val="00B050"/>
          <w:sz w:val="24"/>
          <w:szCs w:val="24"/>
          <w:lang w:bidi="th-TH"/>
        </w:rPr>
        <w:t xml:space="preserve">During a construction, the airport safety inspector will check the construction </w:t>
      </w:r>
      <w:r w:rsidR="00D444E0">
        <w:rPr>
          <w:rFonts w:ascii="Arial" w:hAnsi="Arial"/>
          <w:color w:val="00B050"/>
          <w:sz w:val="24"/>
          <w:szCs w:val="24"/>
          <w:lang w:bidi="th-TH"/>
        </w:rPr>
        <w:t>area</w:t>
      </w:r>
      <w:r w:rsidR="003D3F15">
        <w:rPr>
          <w:rFonts w:ascii="Arial" w:hAnsi="Arial"/>
          <w:color w:val="00B050"/>
          <w:sz w:val="24"/>
          <w:szCs w:val="24"/>
          <w:lang w:bidi="th-TH"/>
        </w:rPr>
        <w:t xml:space="preserve"> </w:t>
      </w:r>
      <w:r w:rsidRPr="00A10DDE">
        <w:rPr>
          <w:rFonts w:ascii="Arial" w:hAnsi="Arial"/>
          <w:color w:val="00B050"/>
          <w:sz w:val="24"/>
          <w:szCs w:val="24"/>
          <w:lang w:bidi="th-TH"/>
        </w:rPr>
        <w:t xml:space="preserve">that </w:t>
      </w:r>
    </w:p>
    <w:p w:rsidR="00A10DDE" w:rsidRPr="00A10DDE" w:rsidRDefault="00A10DDE" w:rsidP="003D3F15">
      <w:pPr>
        <w:pStyle w:val="ListParagraph"/>
        <w:numPr>
          <w:ilvl w:val="0"/>
          <w:numId w:val="10"/>
        </w:numPr>
        <w:ind w:left="2520"/>
        <w:jc w:val="both"/>
        <w:rPr>
          <w:rFonts w:ascii="Arial" w:hAnsi="Arial"/>
          <w:color w:val="00B050"/>
          <w:sz w:val="24"/>
          <w:szCs w:val="24"/>
          <w:lang w:bidi="th-TH"/>
        </w:rPr>
      </w:pPr>
      <w:r w:rsidRPr="00A10DDE">
        <w:rPr>
          <w:rFonts w:ascii="Arial" w:hAnsi="Arial"/>
          <w:color w:val="00B050"/>
          <w:sz w:val="24"/>
          <w:szCs w:val="24"/>
          <w:lang w:bidi="th-TH"/>
        </w:rPr>
        <w:t xml:space="preserve">Stockpiled materials and </w:t>
      </w:r>
      <w:r w:rsidR="002515C7" w:rsidRPr="00A10DDE">
        <w:rPr>
          <w:rFonts w:ascii="Arial" w:hAnsi="Arial"/>
          <w:color w:val="00B050"/>
          <w:sz w:val="24"/>
          <w:szCs w:val="24"/>
          <w:lang w:bidi="th-TH"/>
        </w:rPr>
        <w:t xml:space="preserve">construction materials are properly stored </w:t>
      </w:r>
    </w:p>
    <w:p w:rsidR="002515C7" w:rsidRPr="00A10DDE" w:rsidRDefault="00A10DDE" w:rsidP="001443CA">
      <w:pPr>
        <w:pStyle w:val="ListParagraph"/>
        <w:numPr>
          <w:ilvl w:val="0"/>
          <w:numId w:val="10"/>
        </w:numPr>
        <w:spacing w:after="0"/>
        <w:ind w:left="2520"/>
        <w:contextualSpacing w:val="0"/>
        <w:jc w:val="both"/>
        <w:rPr>
          <w:rFonts w:ascii="Arial" w:hAnsi="Arial"/>
          <w:color w:val="00B050"/>
          <w:sz w:val="24"/>
          <w:szCs w:val="24"/>
          <w:lang w:bidi="th-TH"/>
        </w:rPr>
      </w:pPr>
      <w:r w:rsidRPr="00A10DDE">
        <w:rPr>
          <w:rFonts w:ascii="Arial" w:hAnsi="Arial"/>
          <w:color w:val="00B050"/>
          <w:sz w:val="24"/>
          <w:szCs w:val="24"/>
          <w:lang w:bidi="th-TH"/>
        </w:rPr>
        <w:lastRenderedPageBreak/>
        <w:t>Construction areas are marked and lighted</w:t>
      </w:r>
      <w:r w:rsidR="00D444E0">
        <w:rPr>
          <w:rFonts w:ascii="Arial" w:hAnsi="Arial"/>
          <w:color w:val="00B050"/>
          <w:sz w:val="24"/>
          <w:szCs w:val="24"/>
          <w:lang w:bidi="th-TH"/>
        </w:rPr>
        <w:t xml:space="preserve"> but without causing glare or confusion to pilots and air traffic controllers</w:t>
      </w:r>
    </w:p>
    <w:p w:rsidR="00A10DDE" w:rsidRPr="00A10DDE" w:rsidRDefault="00A10DDE" w:rsidP="001443CA">
      <w:pPr>
        <w:pStyle w:val="ListParagraph"/>
        <w:numPr>
          <w:ilvl w:val="0"/>
          <w:numId w:val="10"/>
        </w:numPr>
        <w:spacing w:after="0"/>
        <w:ind w:left="2520"/>
        <w:contextualSpacing w:val="0"/>
        <w:jc w:val="both"/>
        <w:rPr>
          <w:rFonts w:ascii="Arial" w:hAnsi="Arial"/>
          <w:color w:val="00B050"/>
          <w:sz w:val="24"/>
          <w:szCs w:val="24"/>
          <w:lang w:bidi="th-TH"/>
        </w:rPr>
      </w:pPr>
      <w:r w:rsidRPr="00A10DDE">
        <w:rPr>
          <w:rFonts w:ascii="Arial" w:hAnsi="Arial"/>
          <w:color w:val="00B050"/>
          <w:sz w:val="24"/>
          <w:szCs w:val="24"/>
          <w:lang w:bidi="th-TH"/>
        </w:rPr>
        <w:t>Barricades are installed</w:t>
      </w:r>
    </w:p>
    <w:p w:rsidR="00A10DDE" w:rsidRPr="00A10DDE" w:rsidRDefault="00A10DDE" w:rsidP="001443CA">
      <w:pPr>
        <w:pStyle w:val="ListParagraph"/>
        <w:numPr>
          <w:ilvl w:val="0"/>
          <w:numId w:val="10"/>
        </w:numPr>
        <w:spacing w:after="0"/>
        <w:ind w:left="2520"/>
        <w:contextualSpacing w:val="0"/>
        <w:jc w:val="both"/>
        <w:rPr>
          <w:rFonts w:ascii="Arial" w:hAnsi="Arial"/>
          <w:color w:val="00B050"/>
          <w:sz w:val="24"/>
          <w:szCs w:val="24"/>
          <w:lang w:bidi="th-TH"/>
        </w:rPr>
      </w:pPr>
      <w:r w:rsidRPr="00A10DDE">
        <w:rPr>
          <w:rFonts w:ascii="Arial" w:hAnsi="Arial"/>
          <w:color w:val="00B050"/>
          <w:sz w:val="24"/>
          <w:szCs w:val="24"/>
          <w:lang w:bidi="th-TH"/>
        </w:rPr>
        <w:t>No FODs</w:t>
      </w:r>
    </w:p>
    <w:p w:rsidR="00A10DDE" w:rsidRDefault="00A10DDE" w:rsidP="001443CA">
      <w:pPr>
        <w:pStyle w:val="ListParagraph"/>
        <w:numPr>
          <w:ilvl w:val="0"/>
          <w:numId w:val="10"/>
        </w:numPr>
        <w:spacing w:after="0"/>
        <w:ind w:left="2520"/>
        <w:contextualSpacing w:val="0"/>
        <w:jc w:val="both"/>
        <w:rPr>
          <w:rFonts w:ascii="Arial" w:hAnsi="Arial"/>
          <w:color w:val="00B050"/>
          <w:sz w:val="24"/>
          <w:szCs w:val="24"/>
          <w:lang w:bidi="th-TH"/>
        </w:rPr>
      </w:pPr>
      <w:r w:rsidRPr="00A10DDE">
        <w:rPr>
          <w:rFonts w:ascii="Arial" w:hAnsi="Arial"/>
          <w:color w:val="00B050"/>
          <w:sz w:val="24"/>
          <w:szCs w:val="24"/>
          <w:lang w:bidi="th-TH"/>
        </w:rPr>
        <w:t>No dangerous condition created by construction activity</w:t>
      </w:r>
    </w:p>
    <w:p w:rsidR="00D444E0" w:rsidRDefault="00D444E0" w:rsidP="003D3F15">
      <w:pPr>
        <w:pStyle w:val="ListParagraph"/>
        <w:numPr>
          <w:ilvl w:val="0"/>
          <w:numId w:val="10"/>
        </w:numPr>
        <w:ind w:left="2520"/>
        <w:jc w:val="both"/>
        <w:rPr>
          <w:rFonts w:ascii="Arial" w:hAnsi="Arial"/>
          <w:color w:val="00B050"/>
          <w:sz w:val="24"/>
          <w:szCs w:val="24"/>
          <w:lang w:bidi="th-TH"/>
        </w:rPr>
      </w:pPr>
      <w:r>
        <w:rPr>
          <w:rFonts w:ascii="Arial" w:hAnsi="Arial"/>
          <w:color w:val="00B050"/>
          <w:sz w:val="24"/>
          <w:szCs w:val="24"/>
          <w:lang w:bidi="th-TH"/>
        </w:rPr>
        <w:t>No attraction to wildlife is caused</w:t>
      </w:r>
    </w:p>
    <w:p w:rsidR="007E4A37" w:rsidRPr="00A10DDE" w:rsidRDefault="007E4A37" w:rsidP="001443CA">
      <w:pPr>
        <w:pStyle w:val="ListParagraph"/>
        <w:ind w:left="2520"/>
        <w:jc w:val="both"/>
        <w:rPr>
          <w:rFonts w:ascii="Arial" w:hAnsi="Arial"/>
          <w:color w:val="00B050"/>
          <w:sz w:val="24"/>
          <w:szCs w:val="24"/>
          <w:lang w:bidi="th-TH"/>
        </w:rPr>
      </w:pPr>
    </w:p>
    <w:p w:rsidR="00BF58BF" w:rsidRDefault="00BF58BF" w:rsidP="001443CA">
      <w:pPr>
        <w:pStyle w:val="ListParagraph"/>
        <w:numPr>
          <w:ilvl w:val="4"/>
          <w:numId w:val="2"/>
        </w:numPr>
        <w:ind w:left="2160" w:hanging="432"/>
        <w:jc w:val="both"/>
        <w:rPr>
          <w:rFonts w:ascii="Arial" w:hAnsi="Arial"/>
          <w:sz w:val="24"/>
          <w:szCs w:val="24"/>
          <w:lang w:bidi="th-TH"/>
        </w:rPr>
      </w:pPr>
      <w:r>
        <w:rPr>
          <w:rFonts w:ascii="Arial" w:hAnsi="Arial"/>
          <w:sz w:val="24"/>
          <w:szCs w:val="24"/>
          <w:lang w:bidi="th-TH"/>
        </w:rPr>
        <w:t>Public Protection</w:t>
      </w:r>
      <w:r w:rsidR="007E4A37">
        <w:rPr>
          <w:rFonts w:ascii="Arial" w:hAnsi="Arial"/>
          <w:sz w:val="24"/>
          <w:szCs w:val="24"/>
          <w:lang w:bidi="th-TH"/>
        </w:rPr>
        <w:t xml:space="preserve"> </w:t>
      </w:r>
      <w:r w:rsidR="003A2F51" w:rsidRPr="003A2F51">
        <w:rPr>
          <w:rFonts w:ascii="Arial" w:hAnsi="Arial"/>
          <w:color w:val="00B0F0"/>
          <w:sz w:val="24"/>
          <w:szCs w:val="24"/>
          <w:lang w:bidi="th-TH"/>
        </w:rPr>
        <w:t>(Remarks: It could be the responsibility of security officers instead</w:t>
      </w:r>
      <w:r w:rsidR="003D3F15">
        <w:rPr>
          <w:rFonts w:ascii="Arial" w:hAnsi="Arial"/>
          <w:color w:val="00B0F0"/>
          <w:sz w:val="24"/>
          <w:szCs w:val="24"/>
          <w:lang w:bidi="th-TH"/>
        </w:rPr>
        <w:t xml:space="preserve"> </w:t>
      </w:r>
      <w:r w:rsidR="003A2F51" w:rsidRPr="003A2F51">
        <w:rPr>
          <w:rFonts w:ascii="Arial" w:hAnsi="Arial"/>
          <w:color w:val="00B0F0"/>
          <w:sz w:val="24"/>
          <w:szCs w:val="24"/>
          <w:lang w:bidi="th-TH"/>
        </w:rPr>
        <w:t>depending on the aerodrome.)</w:t>
      </w:r>
    </w:p>
    <w:p w:rsidR="00A10DDE" w:rsidRDefault="00A10DDE" w:rsidP="001443CA">
      <w:pPr>
        <w:pStyle w:val="ListParagraph"/>
        <w:spacing w:after="120"/>
        <w:ind w:left="2160"/>
        <w:contextualSpacing w:val="0"/>
        <w:jc w:val="both"/>
        <w:rPr>
          <w:rFonts w:ascii="Arial" w:hAnsi="Arial"/>
          <w:color w:val="00B050"/>
          <w:sz w:val="24"/>
          <w:szCs w:val="24"/>
          <w:lang w:bidi="th-TH"/>
        </w:rPr>
      </w:pPr>
      <w:r w:rsidRPr="00A10DDE">
        <w:rPr>
          <w:rFonts w:ascii="Arial" w:hAnsi="Arial"/>
          <w:color w:val="00B050"/>
          <w:sz w:val="24"/>
          <w:szCs w:val="24"/>
          <w:lang w:bidi="th-TH"/>
        </w:rPr>
        <w:t>During the public protection inspection, check gates, fencing, locks, and</w:t>
      </w:r>
      <w:r w:rsidR="003D3F15">
        <w:rPr>
          <w:rFonts w:ascii="Arial" w:hAnsi="Arial"/>
          <w:color w:val="00B050"/>
          <w:sz w:val="24"/>
          <w:szCs w:val="24"/>
          <w:lang w:bidi="th-TH"/>
        </w:rPr>
        <w:t xml:space="preserve"> </w:t>
      </w:r>
      <w:r w:rsidRPr="00A10DDE">
        <w:rPr>
          <w:rFonts w:ascii="Arial" w:hAnsi="Arial"/>
          <w:color w:val="00B050"/>
          <w:sz w:val="24"/>
          <w:szCs w:val="24"/>
          <w:lang w:bidi="th-TH"/>
        </w:rPr>
        <w:t>other safeguards are in place and functioning properly to prevent inadvertent entry to movement areas by</w:t>
      </w:r>
      <w:r w:rsidR="003D3F15">
        <w:rPr>
          <w:rFonts w:ascii="Arial" w:hAnsi="Arial"/>
          <w:color w:val="00B050"/>
          <w:sz w:val="24"/>
          <w:szCs w:val="24"/>
          <w:lang w:bidi="th-TH"/>
        </w:rPr>
        <w:t xml:space="preserve"> </w:t>
      </w:r>
      <w:r w:rsidRPr="00A10DDE">
        <w:rPr>
          <w:rFonts w:ascii="Arial" w:hAnsi="Arial"/>
          <w:color w:val="00B050"/>
          <w:sz w:val="24"/>
          <w:szCs w:val="24"/>
          <w:lang w:bidi="th-TH"/>
        </w:rPr>
        <w:t>unauthorized persons and vehicles.</w:t>
      </w:r>
    </w:p>
    <w:p w:rsidR="00BF58BF" w:rsidRDefault="00BF58BF" w:rsidP="001443CA">
      <w:pPr>
        <w:pStyle w:val="ListParagraph"/>
        <w:numPr>
          <w:ilvl w:val="4"/>
          <w:numId w:val="2"/>
        </w:numPr>
        <w:ind w:left="2160" w:hanging="432"/>
        <w:jc w:val="both"/>
        <w:rPr>
          <w:rFonts w:ascii="Arial" w:hAnsi="Arial"/>
          <w:sz w:val="24"/>
          <w:szCs w:val="24"/>
          <w:lang w:bidi="th-TH"/>
        </w:rPr>
      </w:pPr>
      <w:r>
        <w:rPr>
          <w:rFonts w:ascii="Arial" w:hAnsi="Arial"/>
          <w:sz w:val="24"/>
          <w:szCs w:val="24"/>
          <w:lang w:bidi="th-TH"/>
        </w:rPr>
        <w:t>Wildlife Hazard Management</w:t>
      </w:r>
    </w:p>
    <w:p w:rsidR="00C972F5" w:rsidRDefault="00C972F5" w:rsidP="003D3F15">
      <w:pPr>
        <w:pStyle w:val="ListParagraph"/>
        <w:ind w:left="2160"/>
        <w:jc w:val="both"/>
        <w:rPr>
          <w:rFonts w:ascii="Arial" w:hAnsi="Arial"/>
          <w:color w:val="00B050"/>
          <w:sz w:val="24"/>
          <w:szCs w:val="24"/>
          <w:lang w:bidi="th-TH"/>
        </w:rPr>
      </w:pPr>
      <w:r w:rsidRPr="00AF3041">
        <w:rPr>
          <w:rFonts w:ascii="Arial" w:hAnsi="Arial"/>
          <w:color w:val="00B050"/>
          <w:sz w:val="24"/>
          <w:szCs w:val="24"/>
          <w:highlight w:val="yellow"/>
          <w:lang w:bidi="th-TH"/>
        </w:rPr>
        <w:t>(Name)</w:t>
      </w:r>
      <w:r w:rsidRPr="00AF3041">
        <w:rPr>
          <w:rFonts w:ascii="Arial" w:hAnsi="Arial"/>
          <w:color w:val="00B050"/>
          <w:sz w:val="24"/>
          <w:szCs w:val="24"/>
          <w:lang w:bidi="th-TH"/>
        </w:rPr>
        <w:t xml:space="preserve"> Airport inspects the areas on airport and the areas in its vicinity</w:t>
      </w:r>
      <w:r w:rsidR="00D444E0">
        <w:rPr>
          <w:rFonts w:ascii="Arial" w:hAnsi="Arial"/>
          <w:color w:val="00B050"/>
          <w:sz w:val="24"/>
          <w:szCs w:val="24"/>
          <w:lang w:bidi="th-TH"/>
        </w:rPr>
        <w:t xml:space="preserve"> to minimize and manage the attractions to wildlife</w:t>
      </w:r>
      <w:r w:rsidR="00AF3041" w:rsidRPr="00AF3041">
        <w:rPr>
          <w:rFonts w:ascii="Arial" w:hAnsi="Arial"/>
          <w:color w:val="00B050"/>
          <w:sz w:val="24"/>
          <w:szCs w:val="24"/>
          <w:lang w:bidi="th-TH"/>
        </w:rPr>
        <w:t xml:space="preserve">. The airport will check for evidence of birds and animals that may have developed. All dead wildlife found and all wildlife aircraft strikes should be </w:t>
      </w:r>
      <w:r w:rsidR="00D444E0">
        <w:rPr>
          <w:rFonts w:ascii="Arial" w:hAnsi="Arial"/>
          <w:color w:val="00B050"/>
          <w:sz w:val="24"/>
          <w:szCs w:val="24"/>
          <w:lang w:bidi="th-TH"/>
        </w:rPr>
        <w:t xml:space="preserve">investigated and </w:t>
      </w:r>
      <w:r w:rsidR="00AF3041" w:rsidRPr="00AF3041">
        <w:rPr>
          <w:rFonts w:ascii="Arial" w:hAnsi="Arial"/>
          <w:color w:val="00B050"/>
          <w:sz w:val="24"/>
          <w:szCs w:val="24"/>
          <w:lang w:bidi="th-TH"/>
        </w:rPr>
        <w:t>reported to CAA. The airport records the area that birds and animals present, routes, and other information specified in wildlife reporting form.</w:t>
      </w:r>
    </w:p>
    <w:p w:rsidR="005472CC" w:rsidRPr="005472CC" w:rsidRDefault="005472CC" w:rsidP="003D3F15">
      <w:pPr>
        <w:pStyle w:val="ListParagraph"/>
        <w:ind w:left="2160"/>
        <w:jc w:val="both"/>
        <w:rPr>
          <w:rFonts w:ascii="Arial" w:hAnsi="Arial"/>
          <w:color w:val="00B050"/>
          <w:sz w:val="24"/>
          <w:szCs w:val="24"/>
          <w:lang w:bidi="th-TH"/>
        </w:rPr>
      </w:pPr>
    </w:p>
    <w:p w:rsidR="00572168" w:rsidRPr="005472CC" w:rsidRDefault="00566C0F" w:rsidP="001443CA">
      <w:pPr>
        <w:pStyle w:val="ListParagraph"/>
        <w:numPr>
          <w:ilvl w:val="3"/>
          <w:numId w:val="2"/>
        </w:numPr>
        <w:ind w:left="1800" w:hanging="504"/>
        <w:jc w:val="both"/>
        <w:rPr>
          <w:rFonts w:ascii="Arial" w:hAnsi="Arial"/>
          <w:sz w:val="24"/>
          <w:szCs w:val="24"/>
          <w:lang w:bidi="th-TH"/>
        </w:rPr>
      </w:pPr>
      <w:r w:rsidRPr="005472CC">
        <w:rPr>
          <w:rFonts w:ascii="Arial" w:hAnsi="Arial"/>
          <w:sz w:val="24"/>
          <w:szCs w:val="24"/>
          <w:lang w:bidi="th-TH"/>
        </w:rPr>
        <w:t>Continuous Condition</w:t>
      </w:r>
      <w:r w:rsidR="00572168" w:rsidRPr="005472CC">
        <w:rPr>
          <w:rFonts w:ascii="Arial" w:hAnsi="Arial"/>
          <w:sz w:val="24"/>
          <w:szCs w:val="24"/>
          <w:lang w:bidi="th-TH"/>
        </w:rPr>
        <w:t xml:space="preserve"> Inspection</w:t>
      </w:r>
    </w:p>
    <w:p w:rsidR="000B2C9F" w:rsidRPr="005472CC" w:rsidRDefault="000B2C9F" w:rsidP="003D3F15">
      <w:pPr>
        <w:ind w:left="1296"/>
        <w:jc w:val="both"/>
        <w:rPr>
          <w:rFonts w:ascii="Arial" w:hAnsi="Arial"/>
          <w:color w:val="0070C0"/>
          <w:sz w:val="24"/>
          <w:szCs w:val="24"/>
          <w:lang w:bidi="th-TH"/>
        </w:rPr>
      </w:pPr>
      <w:r w:rsidRPr="005472CC">
        <w:rPr>
          <w:rFonts w:ascii="Arial" w:hAnsi="Arial"/>
          <w:color w:val="0070C0"/>
          <w:sz w:val="24"/>
          <w:szCs w:val="24"/>
          <w:lang w:bidi="th-TH"/>
        </w:rPr>
        <w:t>Continuous Condition Inspection should cover ground vehicles, fueling operations, construction, public protection, wildlife hazard management, and foreign object debris.</w:t>
      </w:r>
    </w:p>
    <w:p w:rsidR="000B2C9F" w:rsidRPr="005472CC" w:rsidRDefault="000B2C9F" w:rsidP="003D3F15">
      <w:pPr>
        <w:ind w:left="1296"/>
        <w:jc w:val="both"/>
        <w:rPr>
          <w:rFonts w:ascii="Arial" w:hAnsi="Arial"/>
          <w:color w:val="00B050"/>
          <w:sz w:val="24"/>
          <w:szCs w:val="24"/>
          <w:lang w:bidi="th-TH"/>
        </w:rPr>
      </w:pPr>
      <w:r w:rsidRPr="005472CC">
        <w:rPr>
          <w:rFonts w:ascii="Arial" w:hAnsi="Arial"/>
          <w:color w:val="00B050"/>
          <w:sz w:val="24"/>
          <w:szCs w:val="24"/>
          <w:lang w:bidi="th-TH"/>
        </w:rPr>
        <w:t>Example:</w:t>
      </w:r>
    </w:p>
    <w:p w:rsidR="00D85A82" w:rsidRPr="005472CC" w:rsidRDefault="00D85A82" w:rsidP="001443CA">
      <w:pPr>
        <w:spacing w:after="120"/>
        <w:ind w:left="1296"/>
        <w:jc w:val="both"/>
        <w:rPr>
          <w:rFonts w:ascii="Arial" w:hAnsi="Arial"/>
          <w:color w:val="00B050"/>
          <w:sz w:val="24"/>
          <w:szCs w:val="24"/>
          <w:lang w:bidi="th-TH"/>
        </w:rPr>
      </w:pPr>
      <w:r w:rsidRPr="005472CC">
        <w:rPr>
          <w:rFonts w:ascii="Arial" w:hAnsi="Arial"/>
          <w:color w:val="00B050"/>
          <w:sz w:val="24"/>
          <w:szCs w:val="24"/>
          <w:lang w:bidi="th-TH"/>
        </w:rPr>
        <w:t xml:space="preserve">The airport users in the movement area can inspect the movement area any time. Hazardous conditions can be reported to </w:t>
      </w:r>
      <w:r w:rsidRPr="005472CC">
        <w:rPr>
          <w:rFonts w:ascii="Arial" w:hAnsi="Arial"/>
          <w:color w:val="00B050"/>
          <w:sz w:val="24"/>
          <w:szCs w:val="24"/>
          <w:highlight w:val="yellow"/>
          <w:lang w:bidi="th-TH"/>
        </w:rPr>
        <w:t>(Position)</w:t>
      </w:r>
      <w:r w:rsidRPr="005472CC">
        <w:rPr>
          <w:rFonts w:ascii="Arial" w:hAnsi="Arial"/>
          <w:color w:val="00B050"/>
          <w:sz w:val="24"/>
          <w:szCs w:val="24"/>
          <w:lang w:bidi="th-TH"/>
        </w:rPr>
        <w:t xml:space="preserve"> for immediate </w:t>
      </w:r>
      <w:r w:rsidR="00D94089" w:rsidRPr="005472CC">
        <w:rPr>
          <w:rFonts w:ascii="Arial" w:hAnsi="Arial"/>
          <w:color w:val="00B050"/>
          <w:sz w:val="24"/>
          <w:szCs w:val="24"/>
          <w:lang w:bidi="th-TH"/>
        </w:rPr>
        <w:t>actions</w:t>
      </w:r>
      <w:r w:rsidRPr="005472CC">
        <w:rPr>
          <w:rFonts w:ascii="Arial" w:hAnsi="Arial"/>
          <w:color w:val="00B050"/>
          <w:sz w:val="24"/>
          <w:szCs w:val="24"/>
          <w:lang w:bidi="th-TH"/>
        </w:rPr>
        <w:t>.</w:t>
      </w:r>
      <w:r w:rsidR="008978DF" w:rsidRPr="005472CC">
        <w:rPr>
          <w:rFonts w:ascii="Arial" w:hAnsi="Arial"/>
          <w:color w:val="00B050"/>
          <w:sz w:val="24"/>
          <w:szCs w:val="24"/>
          <w:lang w:bidi="th-TH"/>
        </w:rPr>
        <w:t xml:space="preserve"> The continuous condition inspection includes;</w:t>
      </w:r>
    </w:p>
    <w:p w:rsidR="008978DF" w:rsidRPr="005472CC" w:rsidRDefault="008978DF" w:rsidP="001443CA">
      <w:pPr>
        <w:pStyle w:val="ListParagraph"/>
        <w:numPr>
          <w:ilvl w:val="4"/>
          <w:numId w:val="2"/>
        </w:numPr>
        <w:spacing w:after="120"/>
        <w:ind w:left="2160" w:hanging="432"/>
        <w:contextualSpacing w:val="0"/>
        <w:jc w:val="both"/>
        <w:rPr>
          <w:rFonts w:ascii="Arial" w:hAnsi="Arial"/>
          <w:color w:val="00B050"/>
          <w:sz w:val="24"/>
          <w:szCs w:val="24"/>
          <w:lang w:bidi="th-TH"/>
        </w:rPr>
      </w:pPr>
      <w:r w:rsidRPr="005472CC">
        <w:rPr>
          <w:rFonts w:ascii="Arial" w:hAnsi="Arial"/>
          <w:color w:val="00B050"/>
          <w:sz w:val="24"/>
          <w:szCs w:val="24"/>
          <w:lang w:bidi="th-TH"/>
        </w:rPr>
        <w:t>Ground Vehicles</w:t>
      </w:r>
    </w:p>
    <w:p w:rsidR="00BA6693" w:rsidRDefault="00025EBF" w:rsidP="001443CA">
      <w:pPr>
        <w:spacing w:after="120"/>
        <w:ind w:left="1728"/>
        <w:jc w:val="both"/>
        <w:rPr>
          <w:rFonts w:ascii="Arial" w:hAnsi="Arial"/>
          <w:color w:val="00B050"/>
          <w:sz w:val="24"/>
          <w:szCs w:val="24"/>
          <w:lang w:bidi="th-TH"/>
        </w:rPr>
      </w:pPr>
      <w:r w:rsidRPr="005472CC">
        <w:rPr>
          <w:rFonts w:ascii="Arial" w:hAnsi="Arial"/>
          <w:color w:val="00B050"/>
          <w:sz w:val="24"/>
          <w:szCs w:val="24"/>
          <w:lang w:bidi="th-TH"/>
        </w:rPr>
        <w:t>V</w:t>
      </w:r>
      <w:r w:rsidR="00BA6693" w:rsidRPr="005472CC">
        <w:rPr>
          <w:rFonts w:ascii="Arial" w:hAnsi="Arial"/>
          <w:color w:val="00B050"/>
          <w:sz w:val="24"/>
          <w:szCs w:val="24"/>
          <w:lang w:bidi="th-TH"/>
        </w:rPr>
        <w:t xml:space="preserve">ehicle drivers </w:t>
      </w:r>
      <w:r w:rsidRPr="005472CC">
        <w:rPr>
          <w:rFonts w:ascii="Arial" w:hAnsi="Arial"/>
          <w:color w:val="00B050"/>
          <w:sz w:val="24"/>
          <w:szCs w:val="24"/>
          <w:lang w:bidi="th-TH"/>
        </w:rPr>
        <w:t>shall</w:t>
      </w:r>
      <w:r w:rsidR="00BA6693" w:rsidRPr="005472CC">
        <w:rPr>
          <w:rFonts w:ascii="Arial" w:hAnsi="Arial"/>
          <w:color w:val="00B050"/>
          <w:sz w:val="24"/>
          <w:szCs w:val="24"/>
          <w:lang w:bidi="th-TH"/>
        </w:rPr>
        <w:t xml:space="preserve"> follow the airport’s procedures and arrangements for the orderly operations of ground vehicles</w:t>
      </w:r>
      <w:r w:rsidR="003C26F9" w:rsidRPr="005472CC">
        <w:rPr>
          <w:rFonts w:ascii="Arial" w:hAnsi="Arial"/>
          <w:color w:val="00B050"/>
          <w:sz w:val="24"/>
          <w:szCs w:val="24"/>
          <w:lang w:bidi="th-TH"/>
        </w:rPr>
        <w:t>. Vehicles in movement area shall be properly painted. The drivers of vehicles shall be trained properly.</w:t>
      </w:r>
    </w:p>
    <w:p w:rsidR="008978DF" w:rsidRPr="005472CC" w:rsidRDefault="008978DF" w:rsidP="001443CA">
      <w:pPr>
        <w:pStyle w:val="ListParagraph"/>
        <w:numPr>
          <w:ilvl w:val="4"/>
          <w:numId w:val="2"/>
        </w:numPr>
        <w:spacing w:after="120"/>
        <w:ind w:left="2160" w:hanging="432"/>
        <w:contextualSpacing w:val="0"/>
        <w:jc w:val="both"/>
        <w:rPr>
          <w:rFonts w:ascii="Arial" w:hAnsi="Arial"/>
          <w:color w:val="00B050"/>
          <w:sz w:val="24"/>
          <w:szCs w:val="24"/>
          <w:lang w:bidi="th-TH"/>
        </w:rPr>
      </w:pPr>
      <w:r w:rsidRPr="005472CC">
        <w:rPr>
          <w:rFonts w:ascii="Arial" w:hAnsi="Arial"/>
          <w:color w:val="00B050"/>
          <w:sz w:val="24"/>
          <w:szCs w:val="24"/>
          <w:lang w:bidi="th-TH"/>
        </w:rPr>
        <w:t>Fueling Operations</w:t>
      </w:r>
    </w:p>
    <w:p w:rsidR="003C26F9" w:rsidRPr="005472CC" w:rsidRDefault="00025EBF" w:rsidP="001443CA">
      <w:pPr>
        <w:spacing w:after="120"/>
        <w:ind w:left="1728"/>
        <w:jc w:val="both"/>
        <w:rPr>
          <w:rFonts w:ascii="Arial" w:hAnsi="Arial"/>
          <w:color w:val="00B050"/>
          <w:sz w:val="24"/>
          <w:szCs w:val="24"/>
          <w:lang w:bidi="th-TH"/>
        </w:rPr>
      </w:pPr>
      <w:r w:rsidRPr="005472CC">
        <w:rPr>
          <w:rFonts w:ascii="Arial" w:hAnsi="Arial"/>
          <w:color w:val="00B050"/>
          <w:sz w:val="24"/>
          <w:szCs w:val="24"/>
          <w:lang w:bidi="th-TH"/>
        </w:rPr>
        <w:t>F</w:t>
      </w:r>
      <w:r w:rsidR="003C26F9" w:rsidRPr="005472CC">
        <w:rPr>
          <w:rFonts w:ascii="Arial" w:hAnsi="Arial"/>
          <w:color w:val="00B050"/>
          <w:sz w:val="24"/>
          <w:szCs w:val="24"/>
          <w:lang w:bidi="th-TH"/>
        </w:rPr>
        <w:t>ueling operations</w:t>
      </w:r>
      <w:r w:rsidRPr="005472CC">
        <w:rPr>
          <w:rFonts w:ascii="Arial" w:hAnsi="Arial"/>
          <w:color w:val="00B050"/>
          <w:sz w:val="24"/>
          <w:szCs w:val="24"/>
          <w:lang w:bidi="th-TH"/>
        </w:rPr>
        <w:t xml:space="preserve"> shall be observed</w:t>
      </w:r>
      <w:r w:rsidR="003C26F9" w:rsidRPr="005472CC">
        <w:rPr>
          <w:rFonts w:ascii="Arial" w:hAnsi="Arial"/>
          <w:color w:val="00B050"/>
          <w:sz w:val="24"/>
          <w:szCs w:val="24"/>
          <w:lang w:bidi="th-TH"/>
        </w:rPr>
        <w:t xml:space="preserve"> to ensure that the service provider follows the procedures approved by the airport.</w:t>
      </w:r>
    </w:p>
    <w:p w:rsidR="008978DF" w:rsidRPr="005472CC" w:rsidRDefault="008978DF" w:rsidP="001443CA">
      <w:pPr>
        <w:pStyle w:val="ListParagraph"/>
        <w:numPr>
          <w:ilvl w:val="4"/>
          <w:numId w:val="2"/>
        </w:numPr>
        <w:spacing w:after="120"/>
        <w:ind w:left="2160" w:hanging="432"/>
        <w:contextualSpacing w:val="0"/>
        <w:jc w:val="both"/>
        <w:rPr>
          <w:rFonts w:ascii="Arial" w:hAnsi="Arial"/>
          <w:color w:val="00B050"/>
          <w:sz w:val="24"/>
          <w:szCs w:val="24"/>
          <w:lang w:bidi="th-TH"/>
        </w:rPr>
      </w:pPr>
      <w:r w:rsidRPr="005472CC">
        <w:rPr>
          <w:rFonts w:ascii="Arial" w:hAnsi="Arial"/>
          <w:color w:val="00B050"/>
          <w:sz w:val="24"/>
          <w:szCs w:val="24"/>
          <w:lang w:bidi="th-TH"/>
        </w:rPr>
        <w:lastRenderedPageBreak/>
        <w:t>Construction</w:t>
      </w:r>
    </w:p>
    <w:p w:rsidR="003C26F9" w:rsidRPr="005472CC" w:rsidRDefault="00025EBF" w:rsidP="001443CA">
      <w:pPr>
        <w:spacing w:after="120"/>
        <w:ind w:left="1728"/>
        <w:jc w:val="both"/>
        <w:rPr>
          <w:rFonts w:ascii="Arial" w:hAnsi="Arial"/>
          <w:color w:val="00B050"/>
          <w:sz w:val="24"/>
          <w:szCs w:val="24"/>
          <w:lang w:bidi="th-TH"/>
        </w:rPr>
      </w:pPr>
      <w:r w:rsidRPr="005472CC">
        <w:rPr>
          <w:rFonts w:ascii="Arial" w:hAnsi="Arial"/>
          <w:color w:val="00B050"/>
          <w:sz w:val="24"/>
          <w:szCs w:val="24"/>
          <w:lang w:bidi="th-TH"/>
        </w:rPr>
        <w:t>Unauthorized access to airside and FOD shall be inspected to ensure safety of aircraft.</w:t>
      </w:r>
    </w:p>
    <w:p w:rsidR="008978DF" w:rsidRPr="005472CC" w:rsidRDefault="008978DF" w:rsidP="001443CA">
      <w:pPr>
        <w:pStyle w:val="ListParagraph"/>
        <w:numPr>
          <w:ilvl w:val="4"/>
          <w:numId w:val="2"/>
        </w:numPr>
        <w:spacing w:after="120"/>
        <w:ind w:left="2160" w:hanging="432"/>
        <w:contextualSpacing w:val="0"/>
        <w:jc w:val="both"/>
        <w:rPr>
          <w:rFonts w:ascii="Arial" w:hAnsi="Arial"/>
          <w:color w:val="00B050"/>
          <w:sz w:val="24"/>
          <w:szCs w:val="24"/>
          <w:lang w:bidi="th-TH"/>
        </w:rPr>
      </w:pPr>
      <w:r w:rsidRPr="005472CC">
        <w:rPr>
          <w:rFonts w:ascii="Arial" w:hAnsi="Arial"/>
          <w:color w:val="00B050"/>
          <w:sz w:val="24"/>
          <w:szCs w:val="24"/>
          <w:lang w:bidi="th-TH"/>
        </w:rPr>
        <w:t>Public Protection</w:t>
      </w:r>
    </w:p>
    <w:p w:rsidR="00025EBF" w:rsidRPr="005472CC" w:rsidRDefault="008D74FA" w:rsidP="001443CA">
      <w:pPr>
        <w:spacing w:after="120"/>
        <w:ind w:left="1728"/>
        <w:jc w:val="both"/>
        <w:rPr>
          <w:rFonts w:ascii="Arial" w:hAnsi="Arial"/>
          <w:color w:val="00B050"/>
          <w:sz w:val="24"/>
          <w:szCs w:val="24"/>
          <w:lang w:bidi="th-TH"/>
        </w:rPr>
      </w:pPr>
      <w:r w:rsidRPr="005472CC">
        <w:rPr>
          <w:rFonts w:ascii="Arial" w:hAnsi="Arial"/>
          <w:color w:val="00B050"/>
          <w:sz w:val="24"/>
          <w:szCs w:val="24"/>
          <w:lang w:bidi="th-TH"/>
        </w:rPr>
        <w:t>Gates and fences shall be inspected to prevent unauthorized entry.</w:t>
      </w:r>
    </w:p>
    <w:p w:rsidR="008978DF" w:rsidRPr="005472CC" w:rsidRDefault="008978DF" w:rsidP="001443CA">
      <w:pPr>
        <w:pStyle w:val="ListParagraph"/>
        <w:numPr>
          <w:ilvl w:val="4"/>
          <w:numId w:val="2"/>
        </w:numPr>
        <w:spacing w:after="120"/>
        <w:ind w:left="2160" w:hanging="432"/>
        <w:contextualSpacing w:val="0"/>
        <w:jc w:val="both"/>
        <w:rPr>
          <w:rFonts w:ascii="Arial" w:hAnsi="Arial"/>
          <w:color w:val="00B050"/>
          <w:sz w:val="24"/>
          <w:szCs w:val="24"/>
          <w:lang w:bidi="th-TH"/>
        </w:rPr>
      </w:pPr>
      <w:r w:rsidRPr="005472CC">
        <w:rPr>
          <w:rFonts w:ascii="Arial" w:hAnsi="Arial"/>
          <w:color w:val="00B050"/>
          <w:sz w:val="24"/>
          <w:szCs w:val="24"/>
          <w:lang w:bidi="th-TH"/>
        </w:rPr>
        <w:t>Wildlife Hazard Management</w:t>
      </w:r>
    </w:p>
    <w:p w:rsidR="008D74FA" w:rsidRPr="005472CC" w:rsidRDefault="008D74FA" w:rsidP="001443CA">
      <w:pPr>
        <w:spacing w:after="120"/>
        <w:ind w:left="1728"/>
        <w:jc w:val="both"/>
        <w:rPr>
          <w:rFonts w:ascii="Arial" w:hAnsi="Arial"/>
          <w:color w:val="00B050"/>
          <w:sz w:val="24"/>
          <w:szCs w:val="24"/>
          <w:lang w:bidi="th-TH"/>
        </w:rPr>
      </w:pPr>
      <w:r w:rsidRPr="005472CC">
        <w:rPr>
          <w:rFonts w:ascii="Arial" w:hAnsi="Arial"/>
          <w:color w:val="00B050"/>
          <w:sz w:val="24"/>
          <w:szCs w:val="24"/>
          <w:lang w:bidi="th-TH"/>
        </w:rPr>
        <w:t>People in the airside shall monitor wildlife activity. Wildlife activity shall be reported wildlife activity to the airport operations immediately.</w:t>
      </w:r>
    </w:p>
    <w:p w:rsidR="008978DF" w:rsidRPr="005472CC" w:rsidRDefault="008978DF" w:rsidP="001443CA">
      <w:pPr>
        <w:pStyle w:val="ListParagraph"/>
        <w:numPr>
          <w:ilvl w:val="4"/>
          <w:numId w:val="2"/>
        </w:numPr>
        <w:spacing w:after="120"/>
        <w:ind w:left="2160" w:hanging="432"/>
        <w:contextualSpacing w:val="0"/>
        <w:jc w:val="both"/>
        <w:rPr>
          <w:rFonts w:ascii="Arial" w:hAnsi="Arial"/>
          <w:color w:val="00B050"/>
          <w:sz w:val="24"/>
          <w:szCs w:val="24"/>
          <w:lang w:bidi="th-TH"/>
        </w:rPr>
      </w:pPr>
      <w:r w:rsidRPr="005472CC">
        <w:rPr>
          <w:rFonts w:ascii="Arial" w:hAnsi="Arial"/>
          <w:color w:val="00B050"/>
          <w:sz w:val="24"/>
          <w:szCs w:val="24"/>
          <w:lang w:bidi="th-TH"/>
        </w:rPr>
        <w:t>Foreign Object Debris</w:t>
      </w:r>
    </w:p>
    <w:p w:rsidR="008D74FA" w:rsidRDefault="008D74FA" w:rsidP="001443CA">
      <w:pPr>
        <w:spacing w:after="0"/>
        <w:ind w:left="1728"/>
        <w:jc w:val="both"/>
        <w:rPr>
          <w:rFonts w:ascii="Arial" w:hAnsi="Arial"/>
          <w:color w:val="00B050"/>
          <w:sz w:val="24"/>
          <w:szCs w:val="24"/>
          <w:lang w:bidi="th-TH"/>
        </w:rPr>
      </w:pPr>
      <w:r w:rsidRPr="005472CC">
        <w:rPr>
          <w:rFonts w:ascii="Arial" w:hAnsi="Arial"/>
          <w:color w:val="00B050"/>
          <w:sz w:val="24"/>
          <w:szCs w:val="24"/>
          <w:lang w:bidi="th-TH"/>
        </w:rPr>
        <w:t>FOD shall be clear of the movement area as soon as it is found. A person who finds aircraft parts will immediately inform</w:t>
      </w:r>
      <w:r w:rsidR="007E4A37">
        <w:rPr>
          <w:rFonts w:ascii="Arial" w:hAnsi="Arial"/>
          <w:color w:val="00B050"/>
          <w:sz w:val="24"/>
          <w:szCs w:val="24"/>
          <w:lang w:bidi="th-TH"/>
        </w:rPr>
        <w:t xml:space="preserve"> </w:t>
      </w:r>
      <w:r w:rsidRPr="005472CC">
        <w:rPr>
          <w:rFonts w:ascii="Arial" w:hAnsi="Arial"/>
          <w:color w:val="00B050"/>
          <w:sz w:val="24"/>
          <w:szCs w:val="24"/>
          <w:highlight w:val="yellow"/>
          <w:lang w:bidi="th-TH"/>
        </w:rPr>
        <w:t>(Responsible Person)</w:t>
      </w:r>
      <w:r w:rsidRPr="005472CC">
        <w:rPr>
          <w:rFonts w:ascii="Arial" w:hAnsi="Arial"/>
          <w:color w:val="00B050"/>
          <w:sz w:val="24"/>
          <w:szCs w:val="24"/>
          <w:lang w:bidi="th-TH"/>
        </w:rPr>
        <w:t>.</w:t>
      </w:r>
    </w:p>
    <w:p w:rsidR="007E4A37" w:rsidRDefault="007E4A37" w:rsidP="001443CA">
      <w:pPr>
        <w:spacing w:after="0"/>
        <w:ind w:left="1728"/>
        <w:jc w:val="both"/>
        <w:rPr>
          <w:rFonts w:ascii="Arial" w:hAnsi="Arial"/>
          <w:color w:val="00B050"/>
          <w:sz w:val="24"/>
          <w:szCs w:val="24"/>
          <w:lang w:bidi="th-TH"/>
        </w:rPr>
      </w:pPr>
    </w:p>
    <w:p w:rsidR="00572168" w:rsidRPr="007D23CB" w:rsidRDefault="00566C0F" w:rsidP="001443CA">
      <w:pPr>
        <w:pStyle w:val="ListParagraph"/>
        <w:numPr>
          <w:ilvl w:val="3"/>
          <w:numId w:val="2"/>
        </w:numPr>
        <w:ind w:left="1800" w:hanging="504"/>
        <w:jc w:val="both"/>
        <w:rPr>
          <w:rFonts w:ascii="Arial" w:hAnsi="Arial"/>
          <w:sz w:val="24"/>
          <w:szCs w:val="24"/>
          <w:lang w:bidi="th-TH"/>
        </w:rPr>
      </w:pPr>
      <w:r w:rsidRPr="007D23CB">
        <w:rPr>
          <w:rFonts w:ascii="Arial" w:hAnsi="Arial"/>
          <w:sz w:val="24"/>
          <w:szCs w:val="24"/>
          <w:lang w:bidi="th-TH"/>
        </w:rPr>
        <w:t>Periodic Condition</w:t>
      </w:r>
      <w:r w:rsidR="00572168" w:rsidRPr="007D23CB">
        <w:rPr>
          <w:rFonts w:ascii="Arial" w:hAnsi="Arial"/>
          <w:sz w:val="24"/>
          <w:szCs w:val="24"/>
          <w:lang w:bidi="th-TH"/>
        </w:rPr>
        <w:t xml:space="preserve"> Inspection</w:t>
      </w:r>
    </w:p>
    <w:p w:rsidR="001E68CF" w:rsidRPr="001E68CF" w:rsidRDefault="001E68CF" w:rsidP="003D3F15">
      <w:pPr>
        <w:ind w:left="1296"/>
        <w:jc w:val="both"/>
        <w:rPr>
          <w:rFonts w:ascii="Arial" w:hAnsi="Arial"/>
          <w:color w:val="0070C0"/>
          <w:sz w:val="24"/>
          <w:szCs w:val="24"/>
          <w:lang w:bidi="th-TH"/>
        </w:rPr>
      </w:pPr>
      <w:r w:rsidRPr="001E68CF">
        <w:rPr>
          <w:rFonts w:ascii="Arial" w:hAnsi="Arial"/>
          <w:color w:val="0070C0"/>
          <w:sz w:val="24"/>
          <w:szCs w:val="24"/>
          <w:lang w:bidi="th-TH"/>
        </w:rPr>
        <w:t xml:space="preserve">Periodic Condition Inspection should cover pavement areas, markings, signs, quarterly fuel storage area and loading/unloading stations, mobile </w:t>
      </w:r>
      <w:proofErr w:type="spellStart"/>
      <w:r w:rsidRPr="001E68CF">
        <w:rPr>
          <w:rFonts w:ascii="Arial" w:hAnsi="Arial"/>
          <w:color w:val="0070C0"/>
          <w:sz w:val="24"/>
          <w:szCs w:val="24"/>
          <w:lang w:bidi="th-TH"/>
        </w:rPr>
        <w:t>fuelers</w:t>
      </w:r>
      <w:proofErr w:type="spellEnd"/>
      <w:r w:rsidRPr="001E68CF">
        <w:rPr>
          <w:rFonts w:ascii="Arial" w:hAnsi="Arial"/>
          <w:color w:val="0070C0"/>
          <w:sz w:val="24"/>
          <w:szCs w:val="24"/>
          <w:lang w:bidi="th-TH"/>
        </w:rPr>
        <w:t>, navigation aids, lightings, and obstructions.</w:t>
      </w:r>
    </w:p>
    <w:p w:rsidR="001E68CF" w:rsidRDefault="001E68CF" w:rsidP="003D3F15">
      <w:pPr>
        <w:ind w:left="1296"/>
        <w:jc w:val="both"/>
        <w:rPr>
          <w:rFonts w:ascii="Arial" w:hAnsi="Arial"/>
          <w:color w:val="00B050"/>
          <w:sz w:val="24"/>
          <w:szCs w:val="24"/>
          <w:lang w:bidi="th-TH"/>
        </w:rPr>
      </w:pPr>
      <w:r>
        <w:rPr>
          <w:rFonts w:ascii="Arial" w:hAnsi="Arial"/>
          <w:color w:val="00B050"/>
          <w:sz w:val="24"/>
          <w:szCs w:val="24"/>
          <w:lang w:bidi="th-TH"/>
        </w:rPr>
        <w:t>Example:</w:t>
      </w:r>
    </w:p>
    <w:p w:rsidR="00933617" w:rsidRPr="005B3A53" w:rsidRDefault="003B7FAA" w:rsidP="003D3F15">
      <w:pPr>
        <w:ind w:left="1296"/>
        <w:jc w:val="both"/>
        <w:rPr>
          <w:rFonts w:ascii="Arial" w:hAnsi="Arial"/>
          <w:color w:val="00B050"/>
          <w:sz w:val="24"/>
          <w:szCs w:val="24"/>
          <w:lang w:bidi="th-TH"/>
        </w:rPr>
      </w:pPr>
      <w:r w:rsidRPr="005B3A53">
        <w:rPr>
          <w:rFonts w:ascii="Arial" w:hAnsi="Arial"/>
          <w:color w:val="00B050"/>
          <w:sz w:val="24"/>
          <w:szCs w:val="24"/>
          <w:lang w:bidi="th-TH"/>
        </w:rPr>
        <w:t>The Aerodrome Operations conducts a Periodic Condition Inspection of activities and facilities on a regularly scheduled basis but less than daily. The time interval can be weekly, monthly, or quarterly, depending on the activity or facility.</w:t>
      </w:r>
    </w:p>
    <w:p w:rsidR="00306494" w:rsidRPr="005B3A53" w:rsidRDefault="00306494" w:rsidP="001443CA">
      <w:pPr>
        <w:pStyle w:val="ListParagraph"/>
        <w:numPr>
          <w:ilvl w:val="4"/>
          <w:numId w:val="2"/>
        </w:numPr>
        <w:spacing w:after="120"/>
        <w:ind w:left="2160" w:hanging="432"/>
        <w:contextualSpacing w:val="0"/>
        <w:jc w:val="both"/>
        <w:rPr>
          <w:rFonts w:ascii="Arial" w:hAnsi="Arial"/>
          <w:color w:val="00B050"/>
          <w:sz w:val="24"/>
          <w:szCs w:val="24"/>
          <w:lang w:bidi="th-TH"/>
        </w:rPr>
      </w:pPr>
      <w:r w:rsidRPr="005B3A53">
        <w:rPr>
          <w:rFonts w:ascii="Arial" w:hAnsi="Arial"/>
          <w:color w:val="00B050"/>
          <w:sz w:val="24"/>
          <w:szCs w:val="24"/>
          <w:lang w:bidi="th-TH"/>
        </w:rPr>
        <w:t>Pavement Areas</w:t>
      </w:r>
    </w:p>
    <w:p w:rsidR="001E155C" w:rsidRPr="005B3A53" w:rsidRDefault="001E155C" w:rsidP="001443CA">
      <w:pPr>
        <w:spacing w:after="120"/>
        <w:ind w:left="1728"/>
        <w:jc w:val="both"/>
        <w:rPr>
          <w:rFonts w:ascii="Arial" w:hAnsi="Arial"/>
          <w:color w:val="00B050"/>
          <w:sz w:val="24"/>
          <w:szCs w:val="24"/>
          <w:lang w:bidi="th-TH"/>
        </w:rPr>
      </w:pPr>
      <w:r w:rsidRPr="005B3A53">
        <w:rPr>
          <w:rFonts w:ascii="Arial" w:hAnsi="Arial"/>
          <w:color w:val="00B050"/>
          <w:sz w:val="24"/>
          <w:szCs w:val="24"/>
          <w:lang w:bidi="th-TH"/>
        </w:rPr>
        <w:t>(Name) Airport measures runway friction by self-wetting continuous friction measuring equipment. The CAA’s runway friction standard will be reference</w:t>
      </w:r>
      <w:r w:rsidR="00FE7D7C">
        <w:rPr>
          <w:rFonts w:ascii="Arial" w:hAnsi="Arial"/>
          <w:color w:val="00B050"/>
          <w:sz w:val="24"/>
          <w:szCs w:val="24"/>
          <w:lang w:bidi="th-TH"/>
        </w:rPr>
        <w:t>d</w:t>
      </w:r>
      <w:r w:rsidRPr="005B3A53">
        <w:rPr>
          <w:rFonts w:ascii="Arial" w:hAnsi="Arial"/>
          <w:color w:val="00B050"/>
          <w:sz w:val="24"/>
          <w:szCs w:val="24"/>
          <w:lang w:bidi="th-TH"/>
        </w:rPr>
        <w:t>.</w:t>
      </w:r>
    </w:p>
    <w:p w:rsidR="001E155C" w:rsidRPr="005B3A53" w:rsidRDefault="004953C3" w:rsidP="001443CA">
      <w:pPr>
        <w:spacing w:after="120"/>
        <w:ind w:left="1728"/>
        <w:jc w:val="both"/>
        <w:rPr>
          <w:rFonts w:ascii="Arial" w:hAnsi="Arial"/>
          <w:color w:val="00B050"/>
          <w:sz w:val="24"/>
          <w:szCs w:val="24"/>
          <w:lang w:bidi="th-TH"/>
        </w:rPr>
      </w:pPr>
      <w:r w:rsidRPr="005B3A53">
        <w:rPr>
          <w:rFonts w:ascii="Arial" w:hAnsi="Arial"/>
          <w:color w:val="00B050"/>
          <w:sz w:val="24"/>
          <w:szCs w:val="24"/>
          <w:lang w:bidi="th-TH"/>
        </w:rPr>
        <w:t xml:space="preserve">(Airport Operations) will report (Airport Operations Supervisor) when rubber buildup at the </w:t>
      </w:r>
      <w:r w:rsidR="00603508" w:rsidRPr="005B3A53">
        <w:rPr>
          <w:rFonts w:ascii="Arial" w:hAnsi="Arial"/>
          <w:color w:val="00B050"/>
          <w:sz w:val="24"/>
          <w:szCs w:val="24"/>
          <w:lang w:bidi="th-TH"/>
        </w:rPr>
        <w:t>touchdown zone make</w:t>
      </w:r>
      <w:r w:rsidR="00FE7D7C">
        <w:rPr>
          <w:rFonts w:ascii="Arial" w:hAnsi="Arial"/>
          <w:color w:val="00B050"/>
          <w:sz w:val="24"/>
          <w:szCs w:val="24"/>
          <w:lang w:bidi="th-TH"/>
        </w:rPr>
        <w:t>s</w:t>
      </w:r>
      <w:r w:rsidR="00603508" w:rsidRPr="005B3A53">
        <w:rPr>
          <w:rFonts w:ascii="Arial" w:hAnsi="Arial"/>
          <w:color w:val="00B050"/>
          <w:sz w:val="24"/>
          <w:szCs w:val="24"/>
          <w:lang w:bidi="th-TH"/>
        </w:rPr>
        <w:t xml:space="preserve"> the friction </w:t>
      </w:r>
      <w:r w:rsidR="00FE7D7C" w:rsidRPr="005B3A53">
        <w:rPr>
          <w:rFonts w:ascii="Arial" w:hAnsi="Arial"/>
          <w:color w:val="00B050"/>
          <w:sz w:val="24"/>
          <w:szCs w:val="24"/>
          <w:lang w:bidi="th-TH"/>
        </w:rPr>
        <w:t>f</w:t>
      </w:r>
      <w:r w:rsidR="00FE7D7C">
        <w:rPr>
          <w:rFonts w:ascii="Arial" w:hAnsi="Arial"/>
          <w:color w:val="00B050"/>
          <w:sz w:val="24"/>
          <w:szCs w:val="24"/>
          <w:lang w:bidi="th-TH"/>
        </w:rPr>
        <w:t>a</w:t>
      </w:r>
      <w:r w:rsidR="00FE7D7C" w:rsidRPr="005B3A53">
        <w:rPr>
          <w:rFonts w:ascii="Arial" w:hAnsi="Arial"/>
          <w:color w:val="00B050"/>
          <w:sz w:val="24"/>
          <w:szCs w:val="24"/>
          <w:lang w:bidi="th-TH"/>
        </w:rPr>
        <w:t xml:space="preserve">ll </w:t>
      </w:r>
      <w:r w:rsidR="00603508" w:rsidRPr="005B3A53">
        <w:rPr>
          <w:rFonts w:ascii="Arial" w:hAnsi="Arial"/>
          <w:color w:val="00B050"/>
          <w:sz w:val="24"/>
          <w:szCs w:val="24"/>
          <w:lang w:bidi="th-TH"/>
        </w:rPr>
        <w:t>below the maintenance planning level</w:t>
      </w:r>
      <w:r w:rsidRPr="005B3A53">
        <w:rPr>
          <w:rFonts w:ascii="Arial" w:hAnsi="Arial"/>
          <w:color w:val="00B050"/>
          <w:sz w:val="24"/>
          <w:szCs w:val="24"/>
          <w:lang w:bidi="th-TH"/>
        </w:rPr>
        <w:t>. The (Airport Operations Supervisor) will initiate runway cleaning.</w:t>
      </w:r>
      <w:r w:rsidR="00FE7D7C">
        <w:rPr>
          <w:rFonts w:ascii="Arial" w:hAnsi="Arial"/>
          <w:color w:val="00B050"/>
          <w:sz w:val="24"/>
          <w:szCs w:val="24"/>
          <w:lang w:bidi="th-TH"/>
        </w:rPr>
        <w:t xml:space="preserve"> In case the friction fall below the minimum</w:t>
      </w:r>
      <w:r w:rsidR="003D3F15">
        <w:rPr>
          <w:rFonts w:ascii="Arial" w:hAnsi="Arial"/>
          <w:color w:val="00B050"/>
          <w:sz w:val="24"/>
          <w:szCs w:val="24"/>
          <w:lang w:bidi="th-TH"/>
        </w:rPr>
        <w:t xml:space="preserve"> </w:t>
      </w:r>
      <w:r w:rsidR="00FE7D7C">
        <w:rPr>
          <w:rFonts w:ascii="Arial" w:hAnsi="Arial"/>
          <w:color w:val="00B050"/>
          <w:sz w:val="24"/>
          <w:szCs w:val="24"/>
          <w:lang w:bidi="th-TH"/>
        </w:rPr>
        <w:t>friction level, (Airport Operations Supervisor) shall immediately report to (Airport Manager), who shall then report the issue to CAA and AIS without delay.</w:t>
      </w:r>
    </w:p>
    <w:p w:rsidR="00306494" w:rsidRPr="005B3A53" w:rsidRDefault="00306494" w:rsidP="001443CA">
      <w:pPr>
        <w:pStyle w:val="ListParagraph"/>
        <w:numPr>
          <w:ilvl w:val="4"/>
          <w:numId w:val="2"/>
        </w:numPr>
        <w:spacing w:after="120"/>
        <w:ind w:left="2160" w:hanging="432"/>
        <w:contextualSpacing w:val="0"/>
        <w:jc w:val="both"/>
        <w:rPr>
          <w:rFonts w:ascii="Arial" w:hAnsi="Arial"/>
          <w:color w:val="00B050"/>
          <w:sz w:val="24"/>
          <w:szCs w:val="24"/>
          <w:lang w:bidi="th-TH"/>
        </w:rPr>
      </w:pPr>
      <w:r w:rsidRPr="005B3A53">
        <w:rPr>
          <w:rFonts w:ascii="Arial" w:hAnsi="Arial"/>
          <w:color w:val="00B050"/>
          <w:sz w:val="24"/>
          <w:szCs w:val="24"/>
          <w:lang w:bidi="th-TH"/>
        </w:rPr>
        <w:t>Markings</w:t>
      </w:r>
    </w:p>
    <w:p w:rsidR="00A56E26" w:rsidRPr="005B3A53" w:rsidRDefault="000D3F1D" w:rsidP="003D3F15">
      <w:pPr>
        <w:ind w:left="1728"/>
        <w:jc w:val="both"/>
        <w:rPr>
          <w:rFonts w:ascii="Arial" w:hAnsi="Arial"/>
          <w:color w:val="00B050"/>
          <w:sz w:val="24"/>
          <w:szCs w:val="24"/>
          <w:lang w:bidi="th-TH"/>
        </w:rPr>
      </w:pPr>
      <w:r w:rsidRPr="005B3A53">
        <w:rPr>
          <w:rFonts w:ascii="Arial" w:hAnsi="Arial"/>
          <w:color w:val="00B050"/>
          <w:sz w:val="24"/>
          <w:szCs w:val="24"/>
          <w:lang w:bidi="th-TH"/>
        </w:rPr>
        <w:t xml:space="preserve">(Airport Operations) Check pavement markings to ensure they are correct and clearly visible.  Markings on concrete and faded asphalt </w:t>
      </w:r>
      <w:r w:rsidRPr="005B3A53">
        <w:rPr>
          <w:rFonts w:ascii="Arial" w:hAnsi="Arial"/>
          <w:color w:val="00B050"/>
          <w:sz w:val="24"/>
          <w:szCs w:val="24"/>
          <w:lang w:bidi="th-TH"/>
        </w:rPr>
        <w:lastRenderedPageBreak/>
        <w:t xml:space="preserve">should be outlined with a black border. The marking shall </w:t>
      </w:r>
      <w:r w:rsidR="00FE7D7C">
        <w:rPr>
          <w:rFonts w:ascii="Arial" w:hAnsi="Arial"/>
          <w:color w:val="00B050"/>
          <w:sz w:val="24"/>
          <w:szCs w:val="24"/>
          <w:lang w:bidi="th-TH"/>
        </w:rPr>
        <w:t xml:space="preserve">remain </w:t>
      </w:r>
      <w:r w:rsidRPr="005B3A53">
        <w:rPr>
          <w:rFonts w:ascii="Arial" w:hAnsi="Arial"/>
          <w:color w:val="00B050"/>
          <w:sz w:val="24"/>
          <w:szCs w:val="24"/>
          <w:lang w:bidi="th-TH"/>
        </w:rPr>
        <w:t>visible at night.</w:t>
      </w:r>
    </w:p>
    <w:p w:rsidR="00306494" w:rsidRPr="005B3A53" w:rsidRDefault="00306494" w:rsidP="001443CA">
      <w:pPr>
        <w:pStyle w:val="ListParagraph"/>
        <w:numPr>
          <w:ilvl w:val="4"/>
          <w:numId w:val="2"/>
        </w:numPr>
        <w:ind w:left="2160" w:hanging="432"/>
        <w:jc w:val="both"/>
        <w:rPr>
          <w:rFonts w:ascii="Arial" w:hAnsi="Arial"/>
          <w:color w:val="00B050"/>
          <w:sz w:val="24"/>
          <w:szCs w:val="24"/>
          <w:lang w:bidi="th-TH"/>
        </w:rPr>
      </w:pPr>
      <w:r w:rsidRPr="005B3A53">
        <w:rPr>
          <w:rFonts w:ascii="Arial" w:hAnsi="Arial"/>
          <w:color w:val="00B050"/>
          <w:sz w:val="24"/>
          <w:szCs w:val="24"/>
          <w:lang w:bidi="th-TH"/>
        </w:rPr>
        <w:t>Signs</w:t>
      </w:r>
    </w:p>
    <w:p w:rsidR="000D3F1D" w:rsidRPr="005B3A53" w:rsidRDefault="00A20754" w:rsidP="003D3F15">
      <w:pPr>
        <w:ind w:left="1728"/>
        <w:jc w:val="both"/>
        <w:rPr>
          <w:rFonts w:ascii="Arial" w:hAnsi="Arial"/>
          <w:color w:val="00B050"/>
          <w:sz w:val="24"/>
          <w:szCs w:val="24"/>
          <w:lang w:bidi="th-TH"/>
        </w:rPr>
      </w:pPr>
      <w:r w:rsidRPr="005B3A53">
        <w:rPr>
          <w:rFonts w:ascii="Arial" w:hAnsi="Arial"/>
          <w:color w:val="00B050"/>
          <w:sz w:val="24"/>
          <w:szCs w:val="24"/>
          <w:lang w:bidi="th-TH"/>
        </w:rPr>
        <w:t xml:space="preserve">(Airport Operations) </w:t>
      </w:r>
      <w:r w:rsidR="00243BC0" w:rsidRPr="005B3A53">
        <w:rPr>
          <w:rFonts w:ascii="Arial" w:hAnsi="Arial"/>
          <w:color w:val="00B050"/>
          <w:sz w:val="24"/>
          <w:szCs w:val="24"/>
          <w:lang w:bidi="th-TH"/>
        </w:rPr>
        <w:t xml:space="preserve">should check </w:t>
      </w:r>
      <w:r w:rsidR="003D3F15" w:rsidRPr="005B3A53">
        <w:rPr>
          <w:rFonts w:ascii="Arial" w:hAnsi="Arial"/>
          <w:color w:val="00B050"/>
          <w:sz w:val="24"/>
          <w:szCs w:val="24"/>
          <w:lang w:bidi="th-TH"/>
        </w:rPr>
        <w:t>signs face</w:t>
      </w:r>
      <w:r w:rsidR="00243BC0" w:rsidRPr="005B3A53">
        <w:rPr>
          <w:rFonts w:ascii="Arial" w:hAnsi="Arial"/>
          <w:color w:val="00B050"/>
          <w:sz w:val="24"/>
          <w:szCs w:val="24"/>
          <w:lang w:bidi="th-TH"/>
        </w:rPr>
        <w:t xml:space="preserve"> for peeling and for fading or faded colors. Contacts and electrical circuit shall be inspected to ensure that the signs are still functional.</w:t>
      </w:r>
    </w:p>
    <w:p w:rsidR="00306494" w:rsidRPr="005B3A53" w:rsidRDefault="00306494" w:rsidP="001443CA">
      <w:pPr>
        <w:pStyle w:val="ListParagraph"/>
        <w:numPr>
          <w:ilvl w:val="4"/>
          <w:numId w:val="2"/>
        </w:numPr>
        <w:ind w:left="2160" w:hanging="432"/>
        <w:jc w:val="both"/>
        <w:rPr>
          <w:rFonts w:ascii="Arial" w:hAnsi="Arial"/>
          <w:color w:val="00B050"/>
          <w:sz w:val="24"/>
          <w:szCs w:val="24"/>
          <w:lang w:bidi="th-TH"/>
        </w:rPr>
      </w:pPr>
      <w:r w:rsidRPr="005B3A53">
        <w:rPr>
          <w:rFonts w:ascii="Arial" w:hAnsi="Arial"/>
          <w:color w:val="00B050"/>
          <w:sz w:val="24"/>
          <w:szCs w:val="24"/>
          <w:lang w:bidi="th-TH"/>
        </w:rPr>
        <w:t>Quarterly Fuel Storage Areas and Loading/Unloading Stations</w:t>
      </w:r>
    </w:p>
    <w:p w:rsidR="00243BC0" w:rsidRPr="005B3A53" w:rsidRDefault="00A20754" w:rsidP="003D3F15">
      <w:pPr>
        <w:ind w:left="1728"/>
        <w:jc w:val="both"/>
        <w:rPr>
          <w:rFonts w:ascii="Arial" w:hAnsi="Arial"/>
          <w:color w:val="00B050"/>
          <w:sz w:val="24"/>
          <w:szCs w:val="24"/>
          <w:cs/>
          <w:lang w:bidi="th-TH"/>
        </w:rPr>
      </w:pPr>
      <w:r w:rsidRPr="005B3A53">
        <w:rPr>
          <w:rFonts w:ascii="Arial" w:hAnsi="Arial"/>
          <w:color w:val="00B050"/>
          <w:sz w:val="24"/>
          <w:szCs w:val="24"/>
          <w:lang w:bidi="th-TH"/>
        </w:rPr>
        <w:t>(Airport Operations) will inspect fuel storage area and loading/unloading stations for fire safety</w:t>
      </w:r>
      <w:r w:rsidR="00502497" w:rsidRPr="005B3A53">
        <w:rPr>
          <w:rFonts w:ascii="Arial" w:hAnsi="Arial"/>
          <w:color w:val="00B050"/>
          <w:sz w:val="24"/>
          <w:szCs w:val="24"/>
          <w:lang w:bidi="th-TH"/>
        </w:rPr>
        <w:t>. Tools and equipment shall be in good and safe conditions. Signs and placards shall be installed as required by hazardous material standards.</w:t>
      </w:r>
    </w:p>
    <w:p w:rsidR="00306494" w:rsidRPr="005B3A53" w:rsidRDefault="00306494" w:rsidP="001443CA">
      <w:pPr>
        <w:pStyle w:val="ListParagraph"/>
        <w:numPr>
          <w:ilvl w:val="4"/>
          <w:numId w:val="2"/>
        </w:numPr>
        <w:ind w:left="2160" w:hanging="432"/>
        <w:jc w:val="both"/>
        <w:rPr>
          <w:rFonts w:ascii="Arial" w:hAnsi="Arial"/>
          <w:color w:val="00B050"/>
          <w:sz w:val="24"/>
          <w:szCs w:val="24"/>
          <w:lang w:bidi="th-TH"/>
        </w:rPr>
      </w:pPr>
      <w:r w:rsidRPr="005B3A53">
        <w:rPr>
          <w:rFonts w:ascii="Arial" w:hAnsi="Arial"/>
          <w:color w:val="00B050"/>
          <w:sz w:val="24"/>
          <w:szCs w:val="24"/>
          <w:lang w:bidi="th-TH"/>
        </w:rPr>
        <w:t xml:space="preserve">Mobile </w:t>
      </w:r>
      <w:proofErr w:type="spellStart"/>
      <w:r w:rsidRPr="005B3A53">
        <w:rPr>
          <w:rFonts w:ascii="Arial" w:hAnsi="Arial"/>
          <w:color w:val="00B050"/>
          <w:sz w:val="24"/>
          <w:szCs w:val="24"/>
          <w:lang w:bidi="th-TH"/>
        </w:rPr>
        <w:t>Fuelers</w:t>
      </w:r>
      <w:proofErr w:type="spellEnd"/>
    </w:p>
    <w:p w:rsidR="008E59BA" w:rsidRPr="008E59BA" w:rsidRDefault="008E59BA" w:rsidP="003D3F15">
      <w:pPr>
        <w:ind w:left="1728"/>
        <w:jc w:val="both"/>
        <w:rPr>
          <w:rFonts w:ascii="Arial" w:hAnsi="Arial"/>
          <w:color w:val="00B050"/>
          <w:sz w:val="24"/>
          <w:szCs w:val="24"/>
          <w:lang w:bidi="th-TH"/>
        </w:rPr>
      </w:pPr>
      <w:r w:rsidRPr="005B3A53">
        <w:rPr>
          <w:rFonts w:ascii="Arial" w:hAnsi="Arial"/>
          <w:color w:val="00B050"/>
          <w:sz w:val="24"/>
          <w:szCs w:val="24"/>
          <w:lang w:bidi="th-TH"/>
        </w:rPr>
        <w:t xml:space="preserve">(Airport Operations) will inspect conditions of the </w:t>
      </w:r>
      <w:proofErr w:type="spellStart"/>
      <w:r w:rsidRPr="005B3A53">
        <w:rPr>
          <w:rFonts w:ascii="Arial" w:hAnsi="Arial"/>
          <w:color w:val="00B050"/>
          <w:sz w:val="24"/>
          <w:szCs w:val="24"/>
          <w:lang w:bidi="th-TH"/>
        </w:rPr>
        <w:t>fuelers</w:t>
      </w:r>
      <w:proofErr w:type="spellEnd"/>
      <w:r w:rsidRPr="005B3A53">
        <w:rPr>
          <w:rFonts w:ascii="Arial" w:hAnsi="Arial"/>
          <w:color w:val="00B050"/>
          <w:sz w:val="24"/>
          <w:szCs w:val="24"/>
          <w:lang w:bidi="th-TH"/>
        </w:rPr>
        <w:t>, warning signs and placards and parking area as well as signs and placards on the vehicles.</w:t>
      </w:r>
    </w:p>
    <w:p w:rsidR="00306494" w:rsidRPr="005B3A53" w:rsidRDefault="00306494" w:rsidP="001443CA">
      <w:pPr>
        <w:pStyle w:val="ListParagraph"/>
        <w:numPr>
          <w:ilvl w:val="4"/>
          <w:numId w:val="2"/>
        </w:numPr>
        <w:ind w:left="2160" w:hanging="432"/>
        <w:jc w:val="both"/>
        <w:rPr>
          <w:rFonts w:ascii="Arial" w:hAnsi="Arial"/>
          <w:color w:val="00B050"/>
          <w:sz w:val="24"/>
          <w:szCs w:val="24"/>
          <w:lang w:bidi="th-TH"/>
        </w:rPr>
      </w:pPr>
      <w:r w:rsidRPr="005B3A53">
        <w:rPr>
          <w:rFonts w:ascii="Arial" w:hAnsi="Arial"/>
          <w:color w:val="00B050"/>
          <w:sz w:val="24"/>
          <w:szCs w:val="24"/>
          <w:lang w:bidi="th-TH"/>
        </w:rPr>
        <w:t>Navigational Aids</w:t>
      </w:r>
    </w:p>
    <w:p w:rsidR="008E59BA" w:rsidRPr="005B3A53" w:rsidRDefault="00D82B33" w:rsidP="003D3F15">
      <w:pPr>
        <w:ind w:left="1728"/>
        <w:jc w:val="both"/>
        <w:rPr>
          <w:rFonts w:ascii="Arial" w:hAnsi="Arial"/>
          <w:color w:val="00B050"/>
          <w:sz w:val="24"/>
          <w:szCs w:val="24"/>
          <w:lang w:bidi="th-TH"/>
        </w:rPr>
      </w:pPr>
      <w:r w:rsidRPr="005B3A53">
        <w:rPr>
          <w:rFonts w:ascii="Arial" w:hAnsi="Arial"/>
          <w:color w:val="00B050"/>
          <w:sz w:val="24"/>
          <w:szCs w:val="24"/>
          <w:lang w:bidi="th-TH"/>
        </w:rPr>
        <w:t xml:space="preserve">(Responsible Person) will </w:t>
      </w:r>
      <w:r w:rsidR="00FE7D7C">
        <w:rPr>
          <w:rFonts w:ascii="Arial" w:hAnsi="Arial"/>
          <w:color w:val="00B050"/>
          <w:sz w:val="24"/>
          <w:szCs w:val="24"/>
          <w:lang w:bidi="th-TH"/>
        </w:rPr>
        <w:t>arrange</w:t>
      </w:r>
      <w:r w:rsidR="003D3F15">
        <w:rPr>
          <w:rFonts w:ascii="Arial" w:hAnsi="Arial"/>
          <w:color w:val="00B050"/>
          <w:sz w:val="24"/>
          <w:szCs w:val="24"/>
          <w:lang w:bidi="th-TH"/>
        </w:rPr>
        <w:t xml:space="preserve"> </w:t>
      </w:r>
      <w:r w:rsidRPr="005B3A53">
        <w:rPr>
          <w:rFonts w:ascii="Arial" w:hAnsi="Arial"/>
          <w:color w:val="00B050"/>
          <w:sz w:val="24"/>
          <w:szCs w:val="24"/>
          <w:lang w:bidi="th-TH"/>
        </w:rPr>
        <w:t>a flight check</w:t>
      </w:r>
      <w:r w:rsidR="00FE7D7C">
        <w:rPr>
          <w:rFonts w:ascii="Arial" w:hAnsi="Arial"/>
          <w:color w:val="00B050"/>
          <w:sz w:val="24"/>
          <w:szCs w:val="24"/>
          <w:lang w:bidi="th-TH"/>
        </w:rPr>
        <w:t xml:space="preserve"> every [X] months</w:t>
      </w:r>
      <w:r w:rsidR="003D3F15">
        <w:rPr>
          <w:rFonts w:ascii="Arial" w:hAnsi="Arial"/>
          <w:color w:val="00B050"/>
          <w:sz w:val="24"/>
          <w:szCs w:val="24"/>
          <w:lang w:bidi="th-TH"/>
        </w:rPr>
        <w:t xml:space="preserve"> for PAPI, </w:t>
      </w:r>
      <w:r w:rsidRPr="005B3A53">
        <w:rPr>
          <w:rFonts w:ascii="Arial" w:hAnsi="Arial"/>
          <w:color w:val="00B050"/>
          <w:sz w:val="24"/>
          <w:szCs w:val="24"/>
          <w:lang w:bidi="th-TH"/>
        </w:rPr>
        <w:t xml:space="preserve">NDB and DME </w:t>
      </w:r>
      <w:r w:rsidR="00F114B7" w:rsidRPr="005B3A53">
        <w:rPr>
          <w:rFonts w:ascii="Arial" w:hAnsi="Arial"/>
          <w:color w:val="00B050"/>
          <w:sz w:val="24"/>
          <w:szCs w:val="24"/>
          <w:lang w:bidi="th-TH"/>
        </w:rPr>
        <w:t xml:space="preserve">to ensure </w:t>
      </w:r>
      <w:r w:rsidR="00FE7D7C">
        <w:rPr>
          <w:rFonts w:ascii="Arial" w:hAnsi="Arial"/>
          <w:color w:val="00B050"/>
          <w:sz w:val="24"/>
          <w:szCs w:val="24"/>
          <w:lang w:bidi="th-TH"/>
        </w:rPr>
        <w:t>their serviceability</w:t>
      </w:r>
      <w:r w:rsidR="00F114B7" w:rsidRPr="005B3A53">
        <w:rPr>
          <w:rFonts w:ascii="Arial" w:hAnsi="Arial"/>
          <w:color w:val="00B050"/>
          <w:sz w:val="24"/>
          <w:szCs w:val="24"/>
          <w:lang w:bidi="th-TH"/>
        </w:rPr>
        <w:t>.</w:t>
      </w:r>
    </w:p>
    <w:p w:rsidR="00306494" w:rsidRPr="005B3A53" w:rsidRDefault="00306494" w:rsidP="001443CA">
      <w:pPr>
        <w:pStyle w:val="ListParagraph"/>
        <w:numPr>
          <w:ilvl w:val="4"/>
          <w:numId w:val="2"/>
        </w:numPr>
        <w:ind w:left="2160" w:hanging="432"/>
        <w:jc w:val="both"/>
        <w:rPr>
          <w:rFonts w:ascii="Arial" w:hAnsi="Arial"/>
          <w:color w:val="00B050"/>
          <w:sz w:val="24"/>
          <w:szCs w:val="24"/>
          <w:lang w:bidi="th-TH"/>
        </w:rPr>
      </w:pPr>
      <w:r w:rsidRPr="005B3A53">
        <w:rPr>
          <w:rFonts w:ascii="Arial" w:hAnsi="Arial"/>
          <w:color w:val="00B050"/>
          <w:sz w:val="24"/>
          <w:szCs w:val="24"/>
          <w:lang w:bidi="th-TH"/>
        </w:rPr>
        <w:t>Lighting</w:t>
      </w:r>
    </w:p>
    <w:p w:rsidR="00F114B7" w:rsidRPr="005B3A53" w:rsidRDefault="00F114B7" w:rsidP="003D3F15">
      <w:pPr>
        <w:ind w:left="1728"/>
        <w:jc w:val="both"/>
        <w:rPr>
          <w:rFonts w:ascii="Arial" w:hAnsi="Arial"/>
          <w:color w:val="00B050"/>
          <w:sz w:val="24"/>
          <w:szCs w:val="24"/>
          <w:lang w:bidi="th-TH"/>
        </w:rPr>
      </w:pPr>
      <w:r w:rsidRPr="005B3A53">
        <w:rPr>
          <w:rFonts w:ascii="Arial" w:hAnsi="Arial"/>
          <w:color w:val="00B050"/>
          <w:sz w:val="24"/>
          <w:szCs w:val="24"/>
          <w:lang w:bidi="th-TH"/>
        </w:rPr>
        <w:t>(Name) Airport conducts power generator and circuit resistance tests</w:t>
      </w:r>
      <w:r w:rsidR="00FE7D7C">
        <w:rPr>
          <w:rFonts w:ascii="Arial" w:hAnsi="Arial"/>
          <w:color w:val="00B050"/>
          <w:sz w:val="24"/>
          <w:szCs w:val="24"/>
          <w:lang w:bidi="th-TH"/>
        </w:rPr>
        <w:t xml:space="preserve"> every [X] weeks / months</w:t>
      </w:r>
      <w:r w:rsidRPr="005B3A53">
        <w:rPr>
          <w:rFonts w:ascii="Arial" w:hAnsi="Arial"/>
          <w:color w:val="00B050"/>
          <w:sz w:val="24"/>
          <w:szCs w:val="24"/>
          <w:lang w:bidi="th-TH"/>
        </w:rPr>
        <w:t>. The airfield lights are checked for proper functions</w:t>
      </w:r>
      <w:r w:rsidR="00C23859">
        <w:rPr>
          <w:rFonts w:ascii="Arial" w:hAnsi="Arial"/>
          <w:color w:val="00B050"/>
          <w:sz w:val="24"/>
          <w:szCs w:val="24"/>
          <w:lang w:bidi="th-TH"/>
        </w:rPr>
        <w:t xml:space="preserve"> every [X] days / weeks</w:t>
      </w:r>
      <w:r w:rsidRPr="005B3A53">
        <w:rPr>
          <w:rFonts w:ascii="Arial" w:hAnsi="Arial"/>
          <w:color w:val="00B050"/>
          <w:sz w:val="24"/>
          <w:szCs w:val="24"/>
          <w:lang w:bidi="th-TH"/>
        </w:rPr>
        <w:t>.</w:t>
      </w:r>
    </w:p>
    <w:p w:rsidR="00306494" w:rsidRPr="005B3A53" w:rsidRDefault="00306494" w:rsidP="001443CA">
      <w:pPr>
        <w:pStyle w:val="ListParagraph"/>
        <w:numPr>
          <w:ilvl w:val="4"/>
          <w:numId w:val="2"/>
        </w:numPr>
        <w:ind w:left="2160" w:hanging="432"/>
        <w:jc w:val="both"/>
        <w:rPr>
          <w:rFonts w:ascii="Arial" w:hAnsi="Arial"/>
          <w:color w:val="00B050"/>
          <w:sz w:val="24"/>
          <w:szCs w:val="24"/>
          <w:lang w:bidi="th-TH"/>
        </w:rPr>
      </w:pPr>
      <w:r w:rsidRPr="005B3A53">
        <w:rPr>
          <w:rFonts w:ascii="Arial" w:hAnsi="Arial"/>
          <w:color w:val="00B050"/>
          <w:sz w:val="24"/>
          <w:szCs w:val="24"/>
          <w:lang w:bidi="th-TH"/>
        </w:rPr>
        <w:t>Obstructions</w:t>
      </w:r>
    </w:p>
    <w:p w:rsidR="009D6D7C" w:rsidRDefault="009D6D7C" w:rsidP="003D3F15">
      <w:pPr>
        <w:ind w:left="1728"/>
        <w:jc w:val="both"/>
        <w:rPr>
          <w:rFonts w:ascii="Arial" w:hAnsi="Arial"/>
          <w:color w:val="00B050"/>
          <w:sz w:val="24"/>
          <w:szCs w:val="24"/>
          <w:lang w:bidi="th-TH"/>
        </w:rPr>
      </w:pPr>
      <w:r w:rsidRPr="005B3A53">
        <w:rPr>
          <w:rFonts w:ascii="Arial" w:hAnsi="Arial"/>
          <w:color w:val="00B050"/>
          <w:sz w:val="24"/>
          <w:szCs w:val="24"/>
          <w:lang w:bidi="th-TH"/>
        </w:rPr>
        <w:t>(Name) Airport will conduct an obstacle survey on airport and in vicinity of airport. The airport will take immediate actions when an obstacle is found.</w:t>
      </w:r>
    </w:p>
    <w:p w:rsidR="00306494" w:rsidRPr="005B3A53" w:rsidRDefault="00306494" w:rsidP="001443CA">
      <w:pPr>
        <w:pStyle w:val="ListParagraph"/>
        <w:numPr>
          <w:ilvl w:val="4"/>
          <w:numId w:val="2"/>
        </w:numPr>
        <w:ind w:left="2160" w:hanging="432"/>
        <w:jc w:val="both"/>
        <w:rPr>
          <w:rFonts w:ascii="Arial" w:hAnsi="Arial"/>
          <w:color w:val="00B050"/>
          <w:sz w:val="24"/>
          <w:szCs w:val="24"/>
          <w:lang w:bidi="th-TH"/>
        </w:rPr>
      </w:pPr>
      <w:r w:rsidRPr="005B3A53">
        <w:rPr>
          <w:rFonts w:ascii="Arial" w:hAnsi="Arial"/>
          <w:color w:val="00B050"/>
          <w:sz w:val="24"/>
          <w:szCs w:val="24"/>
          <w:lang w:bidi="th-TH"/>
        </w:rPr>
        <w:t>Aircraft Rescue and Fire Fighting</w:t>
      </w:r>
    </w:p>
    <w:p w:rsidR="009D6D7C" w:rsidRDefault="00F47F7D" w:rsidP="001443CA">
      <w:pPr>
        <w:spacing w:after="0"/>
        <w:ind w:left="1728"/>
        <w:jc w:val="both"/>
        <w:rPr>
          <w:rFonts w:ascii="Arial" w:hAnsi="Arial"/>
          <w:color w:val="00B050"/>
          <w:sz w:val="24"/>
          <w:szCs w:val="24"/>
          <w:lang w:bidi="th-TH"/>
        </w:rPr>
      </w:pPr>
      <w:r w:rsidRPr="005B3A53">
        <w:rPr>
          <w:rFonts w:ascii="Arial" w:hAnsi="Arial"/>
          <w:color w:val="00B050"/>
          <w:sz w:val="24"/>
          <w:szCs w:val="24"/>
          <w:lang w:bidi="th-TH"/>
        </w:rPr>
        <w:t>(Name) Airport determines</w:t>
      </w:r>
      <w:r w:rsidR="00C23859">
        <w:rPr>
          <w:rFonts w:ascii="Arial" w:hAnsi="Arial"/>
          <w:color w:val="00B050"/>
          <w:sz w:val="24"/>
          <w:szCs w:val="24"/>
          <w:lang w:bidi="th-TH"/>
        </w:rPr>
        <w:t xml:space="preserve"> every [X] weeks/months</w:t>
      </w:r>
      <w:r w:rsidRPr="005B3A53">
        <w:rPr>
          <w:rFonts w:ascii="Arial" w:hAnsi="Arial"/>
          <w:color w:val="00B050"/>
          <w:sz w:val="24"/>
          <w:szCs w:val="24"/>
          <w:lang w:bidi="th-TH"/>
        </w:rPr>
        <w:t xml:space="preserve"> </w:t>
      </w:r>
      <w:r w:rsidR="003D3F15">
        <w:rPr>
          <w:rFonts w:ascii="Arial" w:hAnsi="Arial"/>
          <w:color w:val="00B050"/>
          <w:sz w:val="24"/>
          <w:szCs w:val="24"/>
          <w:lang w:bidi="th-TH"/>
        </w:rPr>
        <w:t>if the aircraft rescue and fire</w:t>
      </w:r>
      <w:r w:rsidRPr="005B3A53">
        <w:rPr>
          <w:rFonts w:ascii="Arial" w:hAnsi="Arial"/>
          <w:color w:val="00B050"/>
          <w:sz w:val="24"/>
          <w:szCs w:val="24"/>
          <w:lang w:bidi="th-TH"/>
        </w:rPr>
        <w:t>fighting</w:t>
      </w:r>
      <w:r w:rsidR="003D3F15">
        <w:rPr>
          <w:rFonts w:ascii="Arial" w:hAnsi="Arial"/>
          <w:color w:val="00B050"/>
          <w:sz w:val="24"/>
          <w:szCs w:val="24"/>
          <w:lang w:bidi="th-TH"/>
        </w:rPr>
        <w:t xml:space="preserve"> </w:t>
      </w:r>
      <w:r w:rsidRPr="005B3A53">
        <w:rPr>
          <w:rFonts w:ascii="Arial" w:hAnsi="Arial"/>
          <w:color w:val="00B050"/>
          <w:sz w:val="24"/>
          <w:szCs w:val="24"/>
          <w:lang w:bidi="th-TH"/>
        </w:rPr>
        <w:t>equipment is capable of meeting response times and</w:t>
      </w:r>
      <w:r w:rsidR="003D3F15">
        <w:rPr>
          <w:rFonts w:ascii="Arial" w:hAnsi="Arial"/>
          <w:color w:val="00B050"/>
          <w:sz w:val="24"/>
          <w:szCs w:val="24"/>
          <w:lang w:bidi="th-TH"/>
        </w:rPr>
        <w:t xml:space="preserve"> </w:t>
      </w:r>
      <w:r w:rsidRPr="005B3A53">
        <w:rPr>
          <w:rFonts w:ascii="Arial" w:hAnsi="Arial"/>
          <w:color w:val="00B050"/>
          <w:sz w:val="24"/>
          <w:szCs w:val="24"/>
          <w:lang w:bidi="th-TH"/>
        </w:rPr>
        <w:t>live-fire drills are being conducted</w:t>
      </w:r>
      <w:r w:rsidR="00C23859">
        <w:rPr>
          <w:rFonts w:ascii="Arial" w:hAnsi="Arial"/>
          <w:color w:val="00B050"/>
          <w:sz w:val="24"/>
          <w:szCs w:val="24"/>
          <w:lang w:bidi="th-TH"/>
        </w:rPr>
        <w:t xml:space="preserve"> every [X] months</w:t>
      </w:r>
      <w:r w:rsidRPr="005B3A53">
        <w:rPr>
          <w:rFonts w:ascii="Arial" w:hAnsi="Arial"/>
          <w:color w:val="00B050"/>
          <w:sz w:val="24"/>
          <w:szCs w:val="24"/>
          <w:lang w:bidi="th-TH"/>
        </w:rPr>
        <w:t xml:space="preserve">. </w:t>
      </w:r>
      <w:proofErr w:type="spellStart"/>
      <w:r w:rsidRPr="005B3A53">
        <w:rPr>
          <w:rFonts w:ascii="Arial" w:hAnsi="Arial"/>
          <w:color w:val="00B050"/>
          <w:sz w:val="24"/>
          <w:szCs w:val="24"/>
          <w:lang w:bidi="th-TH"/>
        </w:rPr>
        <w:t>F</w:t>
      </w:r>
      <w:r w:rsidR="00357B67" w:rsidRPr="005B3A53">
        <w:rPr>
          <w:rFonts w:ascii="Arial" w:hAnsi="Arial"/>
          <w:color w:val="00B050"/>
          <w:sz w:val="24"/>
          <w:szCs w:val="24"/>
          <w:lang w:bidi="th-TH"/>
        </w:rPr>
        <w:t>ire fighting</w:t>
      </w:r>
      <w:proofErr w:type="spellEnd"/>
      <w:r w:rsidR="00357B67" w:rsidRPr="005B3A53">
        <w:rPr>
          <w:rFonts w:ascii="Arial" w:hAnsi="Arial"/>
          <w:color w:val="00B050"/>
          <w:sz w:val="24"/>
          <w:szCs w:val="24"/>
          <w:lang w:bidi="th-TH"/>
        </w:rPr>
        <w:t xml:space="preserve"> and rescue tools are available and in good conditions.</w:t>
      </w:r>
    </w:p>
    <w:p w:rsidR="002A7C69" w:rsidRDefault="002A7C69" w:rsidP="001443CA">
      <w:pPr>
        <w:spacing w:after="0"/>
        <w:jc w:val="both"/>
        <w:rPr>
          <w:rFonts w:ascii="Arial" w:hAnsi="Arial"/>
          <w:color w:val="00B050"/>
          <w:sz w:val="24"/>
          <w:szCs w:val="24"/>
          <w:lang w:bidi="th-TH"/>
        </w:rPr>
      </w:pPr>
    </w:p>
    <w:p w:rsidR="002A7C69" w:rsidRPr="005B3A53" w:rsidRDefault="002A7C69" w:rsidP="001443CA">
      <w:pPr>
        <w:spacing w:after="0"/>
        <w:jc w:val="both"/>
        <w:rPr>
          <w:rFonts w:ascii="Arial" w:hAnsi="Arial"/>
          <w:color w:val="00B050"/>
          <w:sz w:val="24"/>
          <w:szCs w:val="24"/>
          <w:cs/>
          <w:lang w:bidi="th-TH"/>
        </w:rPr>
      </w:pPr>
    </w:p>
    <w:p w:rsidR="00572168" w:rsidRDefault="00572168"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lastRenderedPageBreak/>
        <w:t>Special Inspection</w:t>
      </w:r>
    </w:p>
    <w:p w:rsidR="001E68CF" w:rsidRPr="00D12DBE" w:rsidRDefault="001E68CF">
      <w:pPr>
        <w:ind w:left="1296"/>
        <w:jc w:val="both"/>
        <w:rPr>
          <w:rFonts w:ascii="Arial" w:hAnsi="Arial"/>
          <w:color w:val="0070C0"/>
          <w:sz w:val="24"/>
          <w:szCs w:val="24"/>
          <w:lang w:bidi="th-TH"/>
        </w:rPr>
      </w:pPr>
      <w:r w:rsidRPr="00D12DBE">
        <w:rPr>
          <w:rFonts w:ascii="Arial" w:hAnsi="Arial"/>
          <w:color w:val="0070C0"/>
          <w:sz w:val="24"/>
          <w:szCs w:val="24"/>
          <w:lang w:bidi="th-TH"/>
        </w:rPr>
        <w:t xml:space="preserve">An airport should conduct a special inspection after </w:t>
      </w:r>
      <w:r w:rsidR="0023096F" w:rsidRPr="00D12DBE">
        <w:rPr>
          <w:rFonts w:ascii="Arial" w:hAnsi="Arial"/>
          <w:color w:val="0070C0"/>
          <w:sz w:val="24"/>
          <w:szCs w:val="24"/>
          <w:lang w:bidi="th-TH"/>
        </w:rPr>
        <w:t>recei</w:t>
      </w:r>
      <w:r w:rsidR="0023096F">
        <w:rPr>
          <w:rFonts w:ascii="Arial" w:hAnsi="Arial"/>
          <w:color w:val="0070C0"/>
          <w:sz w:val="24"/>
          <w:szCs w:val="24"/>
          <w:lang w:bidi="th-TH"/>
        </w:rPr>
        <w:t>ving</w:t>
      </w:r>
      <w:r w:rsidR="003D3F15">
        <w:rPr>
          <w:rFonts w:ascii="Arial" w:hAnsi="Arial"/>
          <w:color w:val="0070C0"/>
          <w:sz w:val="24"/>
          <w:szCs w:val="24"/>
          <w:lang w:bidi="th-TH"/>
        </w:rPr>
        <w:t xml:space="preserve"> </w:t>
      </w:r>
      <w:r w:rsidRPr="00D12DBE">
        <w:rPr>
          <w:rFonts w:ascii="Arial" w:hAnsi="Arial"/>
          <w:color w:val="0070C0"/>
          <w:sz w:val="24"/>
          <w:szCs w:val="24"/>
          <w:lang w:bidi="th-TH"/>
        </w:rPr>
        <w:t>a complaint or unusual event such as a heavy rain or an aircraft accident occurs.</w:t>
      </w:r>
    </w:p>
    <w:p w:rsidR="00D12DBE" w:rsidRDefault="00D12DBE">
      <w:pPr>
        <w:ind w:left="1296"/>
        <w:jc w:val="both"/>
        <w:rPr>
          <w:rFonts w:ascii="Arial" w:hAnsi="Arial"/>
          <w:color w:val="00B050"/>
          <w:sz w:val="24"/>
          <w:szCs w:val="24"/>
          <w:lang w:bidi="th-TH"/>
        </w:rPr>
      </w:pPr>
      <w:r>
        <w:rPr>
          <w:rFonts w:ascii="Arial" w:hAnsi="Arial"/>
          <w:color w:val="00B050"/>
          <w:sz w:val="24"/>
          <w:szCs w:val="24"/>
          <w:lang w:bidi="th-TH"/>
        </w:rPr>
        <w:t>Example:</w:t>
      </w:r>
    </w:p>
    <w:p w:rsidR="00306494" w:rsidRPr="005B3A53" w:rsidRDefault="00D67F3A" w:rsidP="001443CA">
      <w:pPr>
        <w:spacing w:after="360"/>
        <w:ind w:left="1296"/>
        <w:jc w:val="both"/>
        <w:rPr>
          <w:rFonts w:ascii="Arial" w:hAnsi="Arial"/>
          <w:color w:val="00B050"/>
          <w:sz w:val="24"/>
          <w:szCs w:val="24"/>
          <w:lang w:bidi="th-TH"/>
        </w:rPr>
      </w:pPr>
      <w:r w:rsidRPr="005B3A53">
        <w:rPr>
          <w:rFonts w:ascii="Arial" w:hAnsi="Arial"/>
          <w:color w:val="00B050"/>
          <w:sz w:val="24"/>
          <w:szCs w:val="24"/>
          <w:lang w:bidi="th-TH"/>
        </w:rPr>
        <w:t xml:space="preserve">The Aerodrome Operator will conduct a special inspection after receipt of a complaint or when an unusual condition or event occurs on the airport, such as a significant meteorological event, incident, or accident. Special inspections will also be conducted at the end of construction activity. Each special inspection will be documented in </w:t>
      </w:r>
      <w:r w:rsidRPr="005B3A53">
        <w:rPr>
          <w:rFonts w:ascii="Arial" w:hAnsi="Arial"/>
          <w:color w:val="00B050"/>
          <w:sz w:val="24"/>
          <w:szCs w:val="24"/>
          <w:highlight w:val="yellow"/>
          <w:lang w:bidi="th-TH"/>
        </w:rPr>
        <w:t>(Log)</w:t>
      </w:r>
      <w:r w:rsidRPr="005B3A53">
        <w:rPr>
          <w:rFonts w:ascii="Arial" w:hAnsi="Arial"/>
          <w:color w:val="00B050"/>
          <w:sz w:val="24"/>
          <w:szCs w:val="24"/>
          <w:lang w:bidi="th-TH"/>
        </w:rPr>
        <w:t>.</w:t>
      </w:r>
      <w:r w:rsidR="009C60FC">
        <w:rPr>
          <w:rFonts w:ascii="Arial" w:hAnsi="Arial"/>
          <w:color w:val="00B050"/>
          <w:sz w:val="24"/>
          <w:szCs w:val="24"/>
          <w:lang w:bidi="th-TH"/>
        </w:rPr>
        <w:t xml:space="preserve"> </w:t>
      </w:r>
      <w:r w:rsidR="00A44EC0" w:rsidRPr="005B3A53">
        <w:rPr>
          <w:rFonts w:ascii="Arial" w:hAnsi="Arial"/>
          <w:color w:val="00B050"/>
          <w:sz w:val="24"/>
          <w:szCs w:val="24"/>
          <w:lang w:bidi="th-TH"/>
        </w:rPr>
        <w:t>The checklists will be different based on each special inspection. (Airport Operations Supervisors) will determine the items in the checklist.</w:t>
      </w:r>
    </w:p>
    <w:p w:rsidR="00A54016" w:rsidRDefault="00A54016">
      <w:pPr>
        <w:pStyle w:val="ListParagraph"/>
        <w:numPr>
          <w:ilvl w:val="2"/>
          <w:numId w:val="2"/>
        </w:numPr>
        <w:jc w:val="both"/>
        <w:rPr>
          <w:rFonts w:ascii="Arial" w:hAnsi="Arial"/>
          <w:sz w:val="24"/>
          <w:szCs w:val="24"/>
          <w:lang w:bidi="th-TH"/>
        </w:rPr>
      </w:pPr>
      <w:r>
        <w:rPr>
          <w:rFonts w:ascii="Arial" w:hAnsi="Arial"/>
          <w:sz w:val="24"/>
          <w:szCs w:val="24"/>
          <w:lang w:bidi="th-TH"/>
        </w:rPr>
        <w:t>Inspection Checklist</w:t>
      </w:r>
    </w:p>
    <w:p w:rsidR="00A54016" w:rsidRPr="00306494" w:rsidRDefault="00A54016" w:rsidP="001443CA">
      <w:pPr>
        <w:spacing w:after="360"/>
        <w:ind w:left="576"/>
        <w:jc w:val="both"/>
        <w:rPr>
          <w:rFonts w:ascii="Arial" w:hAnsi="Arial"/>
          <w:color w:val="00B050"/>
          <w:sz w:val="24"/>
          <w:szCs w:val="24"/>
          <w:lang w:bidi="th-TH"/>
        </w:rPr>
      </w:pPr>
      <w:r w:rsidRPr="00306494">
        <w:rPr>
          <w:rFonts w:ascii="Arial" w:hAnsi="Arial"/>
          <w:color w:val="00B050"/>
          <w:sz w:val="24"/>
          <w:szCs w:val="24"/>
          <w:highlight w:val="yellow"/>
          <w:lang w:bidi="th-TH"/>
        </w:rPr>
        <w:t>(Develop inspection checklists as appropriate for your airport)</w:t>
      </w:r>
    </w:p>
    <w:p w:rsidR="00A54016" w:rsidRDefault="00A54016">
      <w:pPr>
        <w:pStyle w:val="ListParagraph"/>
        <w:numPr>
          <w:ilvl w:val="2"/>
          <w:numId w:val="2"/>
        </w:numPr>
        <w:jc w:val="both"/>
        <w:rPr>
          <w:rFonts w:ascii="Arial" w:hAnsi="Arial"/>
          <w:sz w:val="24"/>
          <w:szCs w:val="24"/>
          <w:lang w:bidi="th-TH"/>
        </w:rPr>
      </w:pPr>
      <w:r>
        <w:rPr>
          <w:rFonts w:ascii="Arial" w:hAnsi="Arial"/>
          <w:sz w:val="24"/>
          <w:szCs w:val="24"/>
          <w:lang w:bidi="th-TH"/>
        </w:rPr>
        <w:t>Reporting the Results of Inspections</w:t>
      </w:r>
    </w:p>
    <w:p w:rsidR="00760430" w:rsidRDefault="00760430" w:rsidP="003D3F15">
      <w:pPr>
        <w:ind w:left="576"/>
        <w:jc w:val="both"/>
        <w:rPr>
          <w:rFonts w:ascii="Arial" w:hAnsi="Arial"/>
          <w:color w:val="0070C0"/>
          <w:sz w:val="24"/>
          <w:szCs w:val="24"/>
          <w:lang w:bidi="th-TH"/>
        </w:rPr>
      </w:pPr>
      <w:r w:rsidRPr="00D54F56">
        <w:rPr>
          <w:rFonts w:ascii="Arial" w:hAnsi="Arial"/>
          <w:color w:val="0070C0"/>
          <w:sz w:val="24"/>
          <w:szCs w:val="24"/>
          <w:lang w:bidi="th-TH"/>
        </w:rPr>
        <w:t>Specify an airport p</w:t>
      </w:r>
      <w:r w:rsidR="00D54F56" w:rsidRPr="00D54F56">
        <w:rPr>
          <w:rFonts w:ascii="Arial" w:hAnsi="Arial"/>
          <w:color w:val="0070C0"/>
          <w:sz w:val="24"/>
          <w:szCs w:val="24"/>
          <w:lang w:bidi="th-TH"/>
        </w:rPr>
        <w:t>rocedure for reporting the results of inspections to related parties such as ATC, airport operations supervisor, airport manager, etc. The reporting procedures should consider the urgency of the results. The airport should track the corrective actions.</w:t>
      </w:r>
    </w:p>
    <w:p w:rsidR="00D54F56" w:rsidRPr="00D54F56" w:rsidRDefault="00D54F56">
      <w:pPr>
        <w:ind w:left="576"/>
        <w:jc w:val="both"/>
        <w:rPr>
          <w:rFonts w:ascii="Arial" w:hAnsi="Arial"/>
          <w:color w:val="00B050"/>
          <w:sz w:val="24"/>
          <w:szCs w:val="24"/>
          <w:lang w:bidi="th-TH"/>
        </w:rPr>
      </w:pPr>
      <w:r w:rsidRPr="00D54F56">
        <w:rPr>
          <w:rFonts w:ascii="Arial" w:hAnsi="Arial"/>
          <w:color w:val="00B050"/>
          <w:sz w:val="24"/>
          <w:szCs w:val="24"/>
          <w:lang w:bidi="th-TH"/>
        </w:rPr>
        <w:t>Example:</w:t>
      </w:r>
    </w:p>
    <w:p w:rsidR="006B7733" w:rsidRPr="00680D70" w:rsidRDefault="00A54016" w:rsidP="001443CA">
      <w:pPr>
        <w:pStyle w:val="ListParagraph"/>
        <w:numPr>
          <w:ilvl w:val="3"/>
          <w:numId w:val="2"/>
        </w:numPr>
        <w:ind w:left="1800" w:hanging="504"/>
        <w:contextualSpacing w:val="0"/>
        <w:jc w:val="both"/>
        <w:rPr>
          <w:rFonts w:ascii="Arial" w:hAnsi="Arial"/>
          <w:color w:val="00B050"/>
          <w:sz w:val="24"/>
          <w:szCs w:val="24"/>
          <w:lang w:bidi="th-TH"/>
        </w:rPr>
      </w:pPr>
      <w:r w:rsidRPr="00680D70">
        <w:rPr>
          <w:rFonts w:ascii="Arial" w:hAnsi="Arial"/>
          <w:color w:val="00B050"/>
          <w:sz w:val="24"/>
          <w:szCs w:val="24"/>
          <w:lang w:bidi="th-TH"/>
        </w:rPr>
        <w:t>In case there is a non-compliance that has a serious effect on safety of aircraft</w:t>
      </w:r>
      <w:r w:rsidR="009D3269" w:rsidRPr="00680D70">
        <w:rPr>
          <w:rFonts w:ascii="Arial" w:hAnsi="Arial"/>
          <w:color w:val="00B050"/>
          <w:sz w:val="24"/>
          <w:szCs w:val="24"/>
          <w:lang w:bidi="th-TH"/>
        </w:rPr>
        <w:t xml:space="preserve"> and it cannot be fixed</w:t>
      </w:r>
      <w:r w:rsidRPr="00680D70">
        <w:rPr>
          <w:rFonts w:ascii="Arial" w:hAnsi="Arial"/>
          <w:color w:val="00B050"/>
          <w:sz w:val="24"/>
          <w:szCs w:val="24"/>
          <w:lang w:bidi="th-TH"/>
        </w:rPr>
        <w:t xml:space="preserve">, the </w:t>
      </w:r>
      <w:r w:rsidRPr="00680D70">
        <w:rPr>
          <w:rFonts w:ascii="Arial" w:hAnsi="Arial"/>
          <w:color w:val="00B050"/>
          <w:sz w:val="24"/>
          <w:szCs w:val="24"/>
          <w:highlight w:val="yellow"/>
          <w:lang w:bidi="th-TH"/>
        </w:rPr>
        <w:t>(position)</w:t>
      </w:r>
      <w:r w:rsidRPr="00680D70">
        <w:rPr>
          <w:rFonts w:ascii="Arial" w:hAnsi="Arial"/>
          <w:color w:val="00B050"/>
          <w:sz w:val="24"/>
          <w:szCs w:val="24"/>
          <w:lang w:bidi="th-TH"/>
        </w:rPr>
        <w:t xml:space="preserve"> will immediately report to </w:t>
      </w:r>
      <w:r w:rsidRPr="00680D70">
        <w:rPr>
          <w:rFonts w:ascii="Arial" w:hAnsi="Arial"/>
          <w:color w:val="00B050"/>
          <w:sz w:val="24"/>
          <w:szCs w:val="24"/>
          <w:highlight w:val="yellow"/>
          <w:lang w:bidi="th-TH"/>
        </w:rPr>
        <w:t>(ATC)</w:t>
      </w:r>
      <w:r w:rsidRPr="00680D70">
        <w:rPr>
          <w:rFonts w:ascii="Arial" w:hAnsi="Arial"/>
          <w:color w:val="00B050"/>
          <w:sz w:val="24"/>
          <w:szCs w:val="24"/>
          <w:lang w:bidi="th-TH"/>
        </w:rPr>
        <w:t xml:space="preserve"> and his/her supervisor.</w:t>
      </w:r>
      <w:r w:rsidR="009D3269" w:rsidRPr="00680D70">
        <w:rPr>
          <w:rFonts w:ascii="Arial" w:hAnsi="Arial"/>
          <w:color w:val="00B050"/>
          <w:sz w:val="24"/>
          <w:szCs w:val="24"/>
          <w:lang w:bidi="th-TH"/>
        </w:rPr>
        <w:t xml:space="preserve"> (Airport Operations) will </w:t>
      </w:r>
      <w:r w:rsidR="0023096F">
        <w:rPr>
          <w:rFonts w:ascii="Arial" w:hAnsi="Arial"/>
          <w:color w:val="00B050"/>
          <w:sz w:val="24"/>
          <w:szCs w:val="24"/>
          <w:lang w:bidi="th-TH"/>
        </w:rPr>
        <w:t xml:space="preserve">request </w:t>
      </w:r>
      <w:r w:rsidR="0023096F" w:rsidRPr="00680D70">
        <w:rPr>
          <w:rFonts w:ascii="Arial" w:hAnsi="Arial"/>
          <w:color w:val="00B050"/>
          <w:sz w:val="24"/>
          <w:szCs w:val="24"/>
          <w:lang w:bidi="th-TH"/>
        </w:rPr>
        <w:t>issu</w:t>
      </w:r>
      <w:r w:rsidR="0023096F">
        <w:rPr>
          <w:rFonts w:ascii="Arial" w:hAnsi="Arial"/>
          <w:color w:val="00B050"/>
          <w:sz w:val="24"/>
          <w:szCs w:val="24"/>
          <w:lang w:bidi="th-TH"/>
        </w:rPr>
        <w:t>ing</w:t>
      </w:r>
      <w:r w:rsidR="003D3F15">
        <w:rPr>
          <w:rFonts w:ascii="Arial" w:hAnsi="Arial"/>
          <w:color w:val="00B050"/>
          <w:sz w:val="24"/>
          <w:szCs w:val="24"/>
          <w:lang w:bidi="th-TH"/>
        </w:rPr>
        <w:t xml:space="preserve"> </w:t>
      </w:r>
      <w:r w:rsidR="009D3269" w:rsidRPr="00680D70">
        <w:rPr>
          <w:rFonts w:ascii="Arial" w:hAnsi="Arial"/>
          <w:color w:val="00B050"/>
          <w:sz w:val="24"/>
          <w:szCs w:val="24"/>
          <w:lang w:bidi="th-TH"/>
        </w:rPr>
        <w:t>NOTAM if needed. Some parts of the airport may be closed when necessary.</w:t>
      </w:r>
    </w:p>
    <w:p w:rsidR="006B7733" w:rsidRPr="00680D70" w:rsidRDefault="00A54016" w:rsidP="001443CA">
      <w:pPr>
        <w:pStyle w:val="ListParagraph"/>
        <w:numPr>
          <w:ilvl w:val="3"/>
          <w:numId w:val="2"/>
        </w:numPr>
        <w:ind w:left="1800" w:hanging="504"/>
        <w:contextualSpacing w:val="0"/>
        <w:jc w:val="both"/>
        <w:rPr>
          <w:rFonts w:ascii="Arial" w:hAnsi="Arial"/>
          <w:color w:val="00B050"/>
          <w:sz w:val="24"/>
          <w:szCs w:val="24"/>
          <w:lang w:bidi="th-TH"/>
        </w:rPr>
      </w:pPr>
      <w:r w:rsidRPr="00680D70">
        <w:rPr>
          <w:rFonts w:ascii="Arial" w:hAnsi="Arial"/>
          <w:color w:val="00B050"/>
          <w:sz w:val="24"/>
          <w:szCs w:val="24"/>
          <w:lang w:bidi="th-TH"/>
        </w:rPr>
        <w:t xml:space="preserve">If there is a hazard that does not have an effect on safety of aircraft, the </w:t>
      </w:r>
      <w:r w:rsidRPr="00680D70">
        <w:rPr>
          <w:rFonts w:ascii="Arial" w:hAnsi="Arial"/>
          <w:color w:val="00B050"/>
          <w:sz w:val="24"/>
          <w:szCs w:val="24"/>
          <w:highlight w:val="yellow"/>
          <w:lang w:bidi="th-TH"/>
        </w:rPr>
        <w:t>(position)</w:t>
      </w:r>
      <w:r w:rsidRPr="00680D70">
        <w:rPr>
          <w:rFonts w:ascii="Arial" w:hAnsi="Arial"/>
          <w:color w:val="00B050"/>
          <w:sz w:val="24"/>
          <w:szCs w:val="24"/>
          <w:lang w:bidi="th-TH"/>
        </w:rPr>
        <w:t xml:space="preserve"> will report to </w:t>
      </w:r>
      <w:r w:rsidRPr="00680D70">
        <w:rPr>
          <w:rFonts w:ascii="Arial" w:hAnsi="Arial"/>
          <w:color w:val="00B050"/>
          <w:sz w:val="24"/>
          <w:szCs w:val="24"/>
          <w:highlight w:val="yellow"/>
          <w:lang w:bidi="th-TH"/>
        </w:rPr>
        <w:t>(position)</w:t>
      </w:r>
      <w:r w:rsidRPr="00680D70">
        <w:rPr>
          <w:rFonts w:ascii="Arial" w:hAnsi="Arial"/>
          <w:color w:val="00B050"/>
          <w:sz w:val="24"/>
          <w:szCs w:val="24"/>
          <w:lang w:bidi="th-TH"/>
        </w:rPr>
        <w:t xml:space="preserve"> for corrections.</w:t>
      </w:r>
    </w:p>
    <w:p w:rsidR="006B7733" w:rsidRPr="00680D70" w:rsidRDefault="009D2FDC" w:rsidP="001443CA">
      <w:pPr>
        <w:pStyle w:val="ListParagraph"/>
        <w:numPr>
          <w:ilvl w:val="3"/>
          <w:numId w:val="2"/>
        </w:numPr>
        <w:ind w:left="1800" w:hanging="504"/>
        <w:contextualSpacing w:val="0"/>
        <w:jc w:val="both"/>
        <w:rPr>
          <w:rFonts w:ascii="Arial" w:hAnsi="Arial"/>
          <w:color w:val="00B050"/>
          <w:sz w:val="24"/>
          <w:szCs w:val="24"/>
          <w:lang w:bidi="th-TH"/>
        </w:rPr>
      </w:pPr>
      <w:r w:rsidRPr="00680D70">
        <w:rPr>
          <w:rFonts w:ascii="Arial" w:hAnsi="Arial"/>
          <w:color w:val="00B050"/>
          <w:sz w:val="24"/>
          <w:szCs w:val="24"/>
          <w:lang w:bidi="th-TH"/>
        </w:rPr>
        <w:t xml:space="preserve">Hazards and noncompliance items shall be recorded and marked </w:t>
      </w:r>
      <w:r w:rsidR="0023096F" w:rsidRPr="00680D70">
        <w:rPr>
          <w:rFonts w:ascii="Arial" w:hAnsi="Arial"/>
          <w:color w:val="00B050"/>
          <w:sz w:val="24"/>
          <w:szCs w:val="24"/>
          <w:lang w:bidi="th-TH"/>
        </w:rPr>
        <w:t>o</w:t>
      </w:r>
      <w:r w:rsidR="0023096F">
        <w:rPr>
          <w:rFonts w:ascii="Arial" w:hAnsi="Arial"/>
          <w:color w:val="00B050"/>
          <w:sz w:val="24"/>
          <w:szCs w:val="24"/>
          <w:lang w:bidi="th-TH"/>
        </w:rPr>
        <w:t>n</w:t>
      </w:r>
      <w:r w:rsidR="003D3F15">
        <w:rPr>
          <w:rFonts w:ascii="Arial" w:hAnsi="Arial"/>
          <w:color w:val="00B050"/>
          <w:sz w:val="24"/>
          <w:szCs w:val="24"/>
          <w:lang w:bidi="th-TH"/>
        </w:rPr>
        <w:t xml:space="preserve"> </w:t>
      </w:r>
      <w:r w:rsidRPr="00680D70">
        <w:rPr>
          <w:rFonts w:ascii="Arial" w:hAnsi="Arial"/>
          <w:color w:val="00B050"/>
          <w:sz w:val="24"/>
          <w:szCs w:val="24"/>
          <w:lang w:bidi="th-TH"/>
        </w:rPr>
        <w:t xml:space="preserve">airport grid map. If the hazards or noncompliance items cannot be removed immediately, the (Airport Operations) shall properly mark the hazard for </w:t>
      </w:r>
      <w:r w:rsidR="0023096F">
        <w:rPr>
          <w:rFonts w:ascii="Arial" w:hAnsi="Arial"/>
          <w:color w:val="00B050"/>
          <w:sz w:val="24"/>
          <w:szCs w:val="24"/>
          <w:lang w:bidi="th-TH"/>
        </w:rPr>
        <w:t xml:space="preserve">follow up actions by </w:t>
      </w:r>
      <w:r w:rsidRPr="00680D70">
        <w:rPr>
          <w:rFonts w:ascii="Arial" w:hAnsi="Arial"/>
          <w:color w:val="00B050"/>
          <w:sz w:val="24"/>
          <w:szCs w:val="24"/>
          <w:lang w:bidi="th-TH"/>
        </w:rPr>
        <w:t>(Airport Maintenance).</w:t>
      </w:r>
    </w:p>
    <w:p w:rsidR="006B7733" w:rsidRPr="006B7733" w:rsidRDefault="0023096F" w:rsidP="001443CA">
      <w:pPr>
        <w:pStyle w:val="ListParagraph"/>
        <w:numPr>
          <w:ilvl w:val="3"/>
          <w:numId w:val="2"/>
        </w:numPr>
        <w:spacing w:after="240"/>
        <w:ind w:left="1800" w:hanging="504"/>
        <w:contextualSpacing w:val="0"/>
        <w:jc w:val="both"/>
        <w:rPr>
          <w:rFonts w:ascii="Arial" w:hAnsi="Arial"/>
          <w:color w:val="00B050"/>
          <w:sz w:val="24"/>
          <w:szCs w:val="24"/>
          <w:lang w:bidi="th-TH"/>
        </w:rPr>
      </w:pPr>
      <w:r>
        <w:rPr>
          <w:rFonts w:ascii="Arial" w:hAnsi="Arial"/>
          <w:color w:val="00B050"/>
          <w:sz w:val="24"/>
          <w:szCs w:val="24"/>
          <w:lang w:bidi="th-TH"/>
        </w:rPr>
        <w:t>I</w:t>
      </w:r>
      <w:r w:rsidR="00A4683C" w:rsidRPr="006B7733">
        <w:rPr>
          <w:rFonts w:ascii="Arial" w:hAnsi="Arial"/>
          <w:color w:val="00B050"/>
          <w:sz w:val="24"/>
          <w:szCs w:val="24"/>
          <w:lang w:bidi="th-TH"/>
        </w:rPr>
        <w:t>nspection</w:t>
      </w:r>
      <w:r>
        <w:rPr>
          <w:rFonts w:ascii="Arial" w:hAnsi="Arial"/>
          <w:color w:val="00B050"/>
          <w:sz w:val="24"/>
          <w:szCs w:val="24"/>
          <w:lang w:bidi="th-TH"/>
        </w:rPr>
        <w:t xml:space="preserve"> findings</w:t>
      </w:r>
      <w:r w:rsidR="00A4683C" w:rsidRPr="006B7733">
        <w:rPr>
          <w:rFonts w:ascii="Arial" w:hAnsi="Arial"/>
          <w:color w:val="00B050"/>
          <w:sz w:val="24"/>
          <w:szCs w:val="24"/>
          <w:lang w:bidi="th-TH"/>
        </w:rPr>
        <w:t xml:space="preserve"> shall be reported to (</w:t>
      </w:r>
      <w:r w:rsidR="00855CDD" w:rsidRPr="006B7733">
        <w:rPr>
          <w:rFonts w:ascii="Arial" w:hAnsi="Arial"/>
          <w:color w:val="00B050"/>
          <w:sz w:val="24"/>
          <w:szCs w:val="24"/>
          <w:lang w:bidi="th-TH"/>
        </w:rPr>
        <w:t>Airport Operations Supervisors) for corrections.</w:t>
      </w:r>
    </w:p>
    <w:p w:rsidR="006B7733" w:rsidRPr="006B7733" w:rsidRDefault="00855CDD" w:rsidP="001443CA">
      <w:pPr>
        <w:pStyle w:val="ListParagraph"/>
        <w:numPr>
          <w:ilvl w:val="3"/>
          <w:numId w:val="2"/>
        </w:numPr>
        <w:ind w:left="1800" w:hanging="504"/>
        <w:contextualSpacing w:val="0"/>
        <w:jc w:val="both"/>
        <w:rPr>
          <w:rFonts w:ascii="Arial" w:hAnsi="Arial"/>
          <w:color w:val="00B050"/>
          <w:sz w:val="24"/>
          <w:szCs w:val="24"/>
          <w:lang w:bidi="th-TH"/>
        </w:rPr>
      </w:pPr>
      <w:r w:rsidRPr="006B7733">
        <w:rPr>
          <w:rFonts w:ascii="Arial" w:hAnsi="Arial"/>
          <w:color w:val="00B050"/>
          <w:sz w:val="24"/>
          <w:szCs w:val="24"/>
          <w:lang w:bidi="th-TH"/>
        </w:rPr>
        <w:lastRenderedPageBreak/>
        <w:t xml:space="preserve">(Airport Operations Supervisor) shall record the results in Airport Inspection Results and Monitoring Form contained in </w:t>
      </w:r>
      <w:r w:rsidR="00C43175">
        <w:rPr>
          <w:rFonts w:ascii="Arial" w:hAnsi="Arial"/>
          <w:color w:val="00B050"/>
          <w:sz w:val="24"/>
          <w:szCs w:val="24"/>
          <w:lang w:bidi="th-TH"/>
        </w:rPr>
        <w:t>Annex</w:t>
      </w:r>
      <w:r w:rsidR="0023096F">
        <w:rPr>
          <w:rFonts w:ascii="Arial" w:hAnsi="Arial"/>
          <w:color w:val="00B050"/>
          <w:sz w:val="24"/>
          <w:szCs w:val="24"/>
          <w:lang w:bidi="th-TH"/>
        </w:rPr>
        <w:t>[X]</w:t>
      </w:r>
      <w:r w:rsidRPr="006B7733">
        <w:rPr>
          <w:rFonts w:ascii="Arial" w:hAnsi="Arial"/>
          <w:color w:val="00B050"/>
          <w:sz w:val="24"/>
          <w:szCs w:val="24"/>
          <w:lang w:bidi="th-TH"/>
        </w:rPr>
        <w:t>.</w:t>
      </w:r>
    </w:p>
    <w:p w:rsidR="00D54F56" w:rsidRDefault="00855CDD" w:rsidP="001443CA">
      <w:pPr>
        <w:pStyle w:val="ListParagraph"/>
        <w:numPr>
          <w:ilvl w:val="3"/>
          <w:numId w:val="2"/>
        </w:numPr>
        <w:ind w:left="1800" w:hanging="504"/>
        <w:jc w:val="both"/>
        <w:rPr>
          <w:rFonts w:ascii="Arial" w:hAnsi="Arial"/>
          <w:color w:val="00B050"/>
          <w:sz w:val="24"/>
          <w:szCs w:val="24"/>
          <w:lang w:bidi="th-TH"/>
        </w:rPr>
      </w:pPr>
      <w:r w:rsidRPr="006B7733">
        <w:rPr>
          <w:rFonts w:ascii="Arial" w:hAnsi="Arial"/>
          <w:color w:val="00B050"/>
          <w:sz w:val="24"/>
          <w:szCs w:val="24"/>
          <w:lang w:bidi="th-TH"/>
        </w:rPr>
        <w:t>(Airport Operations Supervisor) monitors and tracks correctives actions until the hazards or noncompliance items are removed.</w:t>
      </w:r>
    </w:p>
    <w:p w:rsidR="00D54F56" w:rsidRPr="00D54F56" w:rsidRDefault="00D54F56" w:rsidP="003D3F15">
      <w:pPr>
        <w:pStyle w:val="ListParagraph"/>
        <w:ind w:left="1800"/>
        <w:jc w:val="both"/>
        <w:rPr>
          <w:rFonts w:ascii="Arial" w:hAnsi="Arial"/>
          <w:color w:val="00B050"/>
          <w:sz w:val="24"/>
          <w:szCs w:val="24"/>
          <w:lang w:bidi="th-TH"/>
        </w:rPr>
      </w:pPr>
    </w:p>
    <w:p w:rsidR="00986787" w:rsidRDefault="00671E8B">
      <w:pPr>
        <w:pStyle w:val="ListParagraph"/>
        <w:numPr>
          <w:ilvl w:val="2"/>
          <w:numId w:val="2"/>
        </w:numPr>
        <w:jc w:val="both"/>
        <w:rPr>
          <w:rFonts w:ascii="Arial" w:hAnsi="Arial"/>
          <w:sz w:val="24"/>
          <w:szCs w:val="24"/>
          <w:lang w:bidi="th-TH"/>
        </w:rPr>
      </w:pPr>
      <w:r>
        <w:rPr>
          <w:rFonts w:ascii="Arial" w:hAnsi="Arial"/>
          <w:sz w:val="24"/>
          <w:szCs w:val="24"/>
          <w:lang w:bidi="th-TH"/>
        </w:rPr>
        <w:t>Keeping an Inspection Logbook, and the Location of the Logbook</w:t>
      </w:r>
    </w:p>
    <w:p w:rsidR="00D54F56" w:rsidRPr="00D54F56" w:rsidRDefault="00D54F56" w:rsidP="003D3F15">
      <w:pPr>
        <w:ind w:left="576"/>
        <w:jc w:val="both"/>
        <w:rPr>
          <w:rFonts w:ascii="Arial" w:hAnsi="Arial"/>
          <w:color w:val="0070C0"/>
          <w:sz w:val="24"/>
          <w:szCs w:val="24"/>
          <w:lang w:bidi="th-TH"/>
        </w:rPr>
      </w:pPr>
      <w:r w:rsidRPr="00D54F56">
        <w:rPr>
          <w:rFonts w:ascii="Arial" w:hAnsi="Arial"/>
          <w:color w:val="0070C0"/>
          <w:sz w:val="24"/>
          <w:szCs w:val="24"/>
          <w:lang w:bidi="th-TH"/>
        </w:rPr>
        <w:t xml:space="preserve">Details </w:t>
      </w:r>
      <w:r w:rsidR="00961BCC">
        <w:rPr>
          <w:rFonts w:ascii="Arial" w:hAnsi="Arial"/>
          <w:color w:val="0070C0"/>
          <w:sz w:val="24"/>
          <w:szCs w:val="24"/>
          <w:lang w:bidi="th-TH"/>
        </w:rPr>
        <w:t xml:space="preserve">on </w:t>
      </w:r>
      <w:r w:rsidRPr="00D54F56">
        <w:rPr>
          <w:rFonts w:ascii="Arial" w:hAnsi="Arial"/>
          <w:color w:val="0070C0"/>
          <w:sz w:val="24"/>
          <w:szCs w:val="24"/>
          <w:lang w:bidi="th-TH"/>
        </w:rPr>
        <w:t xml:space="preserve">how the </w:t>
      </w:r>
      <w:r w:rsidR="003D3F15" w:rsidRPr="00D54F56">
        <w:rPr>
          <w:rFonts w:ascii="Arial" w:hAnsi="Arial"/>
          <w:color w:val="0070C0"/>
          <w:sz w:val="24"/>
          <w:szCs w:val="24"/>
          <w:lang w:bidi="th-TH"/>
        </w:rPr>
        <w:t>airport keeps</w:t>
      </w:r>
      <w:r w:rsidR="003D3F15">
        <w:rPr>
          <w:rFonts w:ascii="Arial" w:hAnsi="Arial"/>
          <w:color w:val="0070C0"/>
          <w:sz w:val="24"/>
          <w:szCs w:val="24"/>
          <w:lang w:bidi="th-TH"/>
        </w:rPr>
        <w:t xml:space="preserve"> record</w:t>
      </w:r>
      <w:r w:rsidRPr="00D54F56">
        <w:rPr>
          <w:rFonts w:ascii="Arial" w:hAnsi="Arial"/>
          <w:color w:val="0070C0"/>
          <w:sz w:val="24"/>
          <w:szCs w:val="24"/>
          <w:lang w:bidi="th-TH"/>
        </w:rPr>
        <w:t xml:space="preserve"> of the inspection, duration of the record keeping, and storage place.</w:t>
      </w:r>
    </w:p>
    <w:p w:rsidR="00D54F56" w:rsidRDefault="00D54F56"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653723" w:rsidRPr="00986787" w:rsidRDefault="00AA1181" w:rsidP="003D3F15">
      <w:pPr>
        <w:ind w:left="576"/>
        <w:jc w:val="both"/>
        <w:rPr>
          <w:rFonts w:ascii="Arial" w:hAnsi="Arial"/>
          <w:color w:val="00B050"/>
          <w:sz w:val="24"/>
          <w:szCs w:val="24"/>
          <w:lang w:bidi="th-TH"/>
        </w:rPr>
        <w:sectPr w:rsidR="00653723" w:rsidRPr="00986787" w:rsidSect="001443CA">
          <w:headerReference w:type="even" r:id="rId63"/>
          <w:headerReference w:type="default" r:id="rId64"/>
          <w:footerReference w:type="default" r:id="rId65"/>
          <w:headerReference w:type="first" r:id="rId66"/>
          <w:pgSz w:w="12240" w:h="15840"/>
          <w:pgMar w:top="1354" w:right="1440" w:bottom="1008" w:left="1440" w:header="720" w:footer="720" w:gutter="0"/>
          <w:pgNumType w:start="1"/>
          <w:cols w:space="720"/>
          <w:docGrid w:linePitch="360"/>
        </w:sectPr>
      </w:pPr>
      <w:r w:rsidRPr="00986787">
        <w:rPr>
          <w:rFonts w:ascii="Arial" w:hAnsi="Arial"/>
          <w:color w:val="00B050"/>
          <w:sz w:val="24"/>
          <w:szCs w:val="24"/>
          <w:lang w:bidi="th-TH"/>
        </w:rPr>
        <w:t xml:space="preserve">The results of the airport inspection will be maintained at (Specify Place) for </w:t>
      </w:r>
      <w:r w:rsidR="0023096F">
        <w:rPr>
          <w:rFonts w:ascii="Arial" w:hAnsi="Arial"/>
          <w:color w:val="00B050"/>
          <w:sz w:val="24"/>
          <w:szCs w:val="24"/>
          <w:lang w:bidi="th-TH"/>
        </w:rPr>
        <w:t>[XX e.g.</w:t>
      </w:r>
      <w:r w:rsidRPr="00986787">
        <w:rPr>
          <w:rFonts w:ascii="Arial" w:hAnsi="Arial"/>
          <w:color w:val="00B050"/>
          <w:sz w:val="24"/>
          <w:szCs w:val="24"/>
          <w:lang w:bidi="th-TH"/>
        </w:rPr>
        <w:t>12</w:t>
      </w:r>
      <w:r w:rsidR="0023096F">
        <w:rPr>
          <w:rFonts w:ascii="Arial" w:hAnsi="Arial"/>
          <w:color w:val="00B050"/>
          <w:sz w:val="24"/>
          <w:szCs w:val="24"/>
          <w:lang w:bidi="th-TH"/>
        </w:rPr>
        <w:t>]</w:t>
      </w:r>
      <w:r w:rsidRPr="00986787">
        <w:rPr>
          <w:rFonts w:ascii="Arial" w:hAnsi="Arial"/>
          <w:color w:val="00B050"/>
          <w:sz w:val="24"/>
          <w:szCs w:val="24"/>
          <w:lang w:bidi="th-TH"/>
        </w:rPr>
        <w:t xml:space="preserve"> months from the date of inspection. (Responsible Person) is responsible for maintaining the record.</w:t>
      </w:r>
    </w:p>
    <w:p w:rsidR="00BF6940" w:rsidRPr="00F6041A" w:rsidRDefault="00BF6940">
      <w:pPr>
        <w:pStyle w:val="ListParagraph"/>
        <w:numPr>
          <w:ilvl w:val="1"/>
          <w:numId w:val="2"/>
        </w:numPr>
        <w:jc w:val="both"/>
        <w:rPr>
          <w:rFonts w:ascii="Arial" w:hAnsi="Arial"/>
          <w:b/>
          <w:bCs/>
          <w:sz w:val="24"/>
          <w:szCs w:val="24"/>
          <w:lang w:bidi="th-TH"/>
        </w:rPr>
      </w:pPr>
      <w:r w:rsidRPr="00F6041A">
        <w:rPr>
          <w:rFonts w:ascii="Arial" w:hAnsi="Arial"/>
          <w:b/>
          <w:bCs/>
          <w:sz w:val="24"/>
          <w:szCs w:val="24"/>
          <w:lang w:bidi="th-TH"/>
        </w:rPr>
        <w:lastRenderedPageBreak/>
        <w:t xml:space="preserve">Movement Area Maintenance </w:t>
      </w:r>
    </w:p>
    <w:p w:rsidR="009B49F6" w:rsidRPr="006D59E2" w:rsidRDefault="00961BCC" w:rsidP="003D3F15">
      <w:pPr>
        <w:jc w:val="both"/>
        <w:rPr>
          <w:rFonts w:ascii="Arial" w:hAnsi="Arial"/>
          <w:color w:val="0070C0"/>
          <w:sz w:val="24"/>
          <w:szCs w:val="24"/>
          <w:lang w:bidi="th-TH"/>
        </w:rPr>
      </w:pPr>
      <w:r>
        <w:rPr>
          <w:rFonts w:ascii="Arial" w:hAnsi="Arial"/>
          <w:color w:val="0070C0"/>
          <w:sz w:val="24"/>
          <w:szCs w:val="24"/>
          <w:lang w:bidi="th-TH"/>
        </w:rPr>
        <w:t xml:space="preserve">Particulars about the maintenance of paved </w:t>
      </w:r>
      <w:r w:rsidR="006D59E2" w:rsidRPr="006D59E2">
        <w:rPr>
          <w:rFonts w:ascii="Arial" w:hAnsi="Arial"/>
          <w:color w:val="0070C0"/>
          <w:sz w:val="24"/>
          <w:szCs w:val="24"/>
          <w:lang w:bidi="th-TH"/>
        </w:rPr>
        <w:t xml:space="preserve">area, unpaved </w:t>
      </w:r>
      <w:r w:rsidR="00AD472D">
        <w:rPr>
          <w:rFonts w:ascii="Arial" w:hAnsi="Arial"/>
          <w:color w:val="0070C0"/>
          <w:sz w:val="24"/>
          <w:szCs w:val="24"/>
          <w:lang w:bidi="th-TH"/>
        </w:rPr>
        <w:t xml:space="preserve">runway and </w:t>
      </w:r>
      <w:r w:rsidR="006D59E2" w:rsidRPr="006D59E2">
        <w:rPr>
          <w:rFonts w:ascii="Arial" w:hAnsi="Arial"/>
          <w:color w:val="0070C0"/>
          <w:sz w:val="24"/>
          <w:szCs w:val="24"/>
          <w:lang w:bidi="th-TH"/>
        </w:rPr>
        <w:t>taxiway</w:t>
      </w:r>
      <w:r>
        <w:rPr>
          <w:rFonts w:ascii="Arial" w:hAnsi="Arial"/>
          <w:color w:val="0070C0"/>
          <w:sz w:val="24"/>
          <w:szCs w:val="24"/>
          <w:lang w:bidi="th-TH"/>
        </w:rPr>
        <w:t>,</w:t>
      </w:r>
      <w:r w:rsidR="00F6041A">
        <w:rPr>
          <w:rFonts w:ascii="Arial" w:hAnsi="Arial"/>
          <w:color w:val="0070C0"/>
          <w:sz w:val="24"/>
          <w:szCs w:val="24"/>
          <w:lang w:bidi="th-TH"/>
        </w:rPr>
        <w:t xml:space="preserve"> (if any)</w:t>
      </w:r>
      <w:r w:rsidR="006D59E2" w:rsidRPr="006D59E2">
        <w:rPr>
          <w:rFonts w:ascii="Arial" w:hAnsi="Arial"/>
          <w:color w:val="0070C0"/>
          <w:sz w:val="24"/>
          <w:szCs w:val="24"/>
          <w:lang w:bidi="th-TH"/>
        </w:rPr>
        <w:t xml:space="preserve">, runway </w:t>
      </w:r>
      <w:r w:rsidR="002D6025">
        <w:rPr>
          <w:rFonts w:ascii="Arial" w:hAnsi="Arial"/>
          <w:color w:val="0070C0"/>
          <w:sz w:val="24"/>
          <w:szCs w:val="24"/>
          <w:lang w:bidi="th-TH"/>
        </w:rPr>
        <w:t xml:space="preserve">and taxiway </w:t>
      </w:r>
      <w:r w:rsidR="006D59E2" w:rsidRPr="006D59E2">
        <w:rPr>
          <w:rFonts w:ascii="Arial" w:hAnsi="Arial"/>
          <w:color w:val="0070C0"/>
          <w:sz w:val="24"/>
          <w:szCs w:val="24"/>
          <w:lang w:bidi="th-TH"/>
        </w:rPr>
        <w:t>strip</w:t>
      </w:r>
      <w:r w:rsidR="002D6025">
        <w:rPr>
          <w:rFonts w:ascii="Arial" w:hAnsi="Arial"/>
          <w:color w:val="0070C0"/>
          <w:sz w:val="24"/>
          <w:szCs w:val="24"/>
          <w:lang w:bidi="th-TH"/>
        </w:rPr>
        <w:t>s</w:t>
      </w:r>
      <w:r w:rsidR="006D59E2" w:rsidRPr="006D59E2">
        <w:rPr>
          <w:rFonts w:ascii="Arial" w:hAnsi="Arial"/>
          <w:color w:val="0070C0"/>
          <w:sz w:val="24"/>
          <w:szCs w:val="24"/>
          <w:lang w:bidi="th-TH"/>
        </w:rPr>
        <w:t>, RESA, and drainage</w:t>
      </w:r>
      <w:r>
        <w:rPr>
          <w:rFonts w:ascii="Arial" w:hAnsi="Arial"/>
          <w:color w:val="0070C0"/>
          <w:sz w:val="24"/>
          <w:szCs w:val="24"/>
          <w:lang w:bidi="th-TH"/>
        </w:rPr>
        <w:t xml:space="preserve"> system</w:t>
      </w:r>
      <w:r w:rsidR="006D59E2" w:rsidRPr="006D59E2">
        <w:rPr>
          <w:rFonts w:ascii="Arial" w:hAnsi="Arial"/>
          <w:color w:val="0070C0"/>
          <w:sz w:val="24"/>
          <w:szCs w:val="24"/>
          <w:lang w:bidi="th-TH"/>
        </w:rPr>
        <w:t>.</w:t>
      </w:r>
    </w:p>
    <w:p w:rsidR="00BF6940" w:rsidRDefault="00BF6940">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6D59E2" w:rsidRPr="00394E75" w:rsidRDefault="00394E75" w:rsidP="003D3F15">
      <w:pPr>
        <w:ind w:left="576"/>
        <w:jc w:val="both"/>
        <w:rPr>
          <w:rFonts w:ascii="Arial" w:hAnsi="Arial"/>
          <w:color w:val="0070C0"/>
          <w:sz w:val="24"/>
          <w:szCs w:val="24"/>
          <w:lang w:bidi="th-TH"/>
        </w:rPr>
      </w:pPr>
      <w:r w:rsidRPr="00394E75">
        <w:rPr>
          <w:rFonts w:ascii="Arial" w:hAnsi="Arial"/>
          <w:color w:val="0070C0"/>
          <w:sz w:val="24"/>
          <w:szCs w:val="24"/>
          <w:lang w:bidi="th-TH"/>
        </w:rPr>
        <w:t>Explain the p</w:t>
      </w:r>
      <w:r w:rsidR="006D59E2" w:rsidRPr="00394E75">
        <w:rPr>
          <w:rFonts w:ascii="Arial" w:hAnsi="Arial"/>
          <w:color w:val="0070C0"/>
          <w:sz w:val="24"/>
          <w:szCs w:val="24"/>
          <w:lang w:bidi="th-TH"/>
        </w:rPr>
        <w:t xml:space="preserve">urpose of </w:t>
      </w:r>
      <w:r w:rsidRPr="00394E75">
        <w:rPr>
          <w:rFonts w:ascii="Arial" w:hAnsi="Arial"/>
          <w:color w:val="0070C0"/>
          <w:sz w:val="24"/>
          <w:szCs w:val="24"/>
          <w:lang w:bidi="th-TH"/>
        </w:rPr>
        <w:t xml:space="preserve">movement area maintenance. The main objective is to ensure that airport facilities are well maintained for safe operations of aircraft. If the airport is not well maintained, it may </w:t>
      </w:r>
      <w:r w:rsidR="00F6041A">
        <w:rPr>
          <w:rFonts w:ascii="Arial" w:hAnsi="Arial"/>
          <w:color w:val="0070C0"/>
          <w:sz w:val="24"/>
          <w:szCs w:val="24"/>
          <w:lang w:bidi="th-TH"/>
        </w:rPr>
        <w:t>cause hazard to</w:t>
      </w:r>
      <w:r w:rsidRPr="00394E75">
        <w:rPr>
          <w:rFonts w:ascii="Arial" w:hAnsi="Arial"/>
          <w:color w:val="0070C0"/>
          <w:sz w:val="24"/>
          <w:szCs w:val="24"/>
          <w:lang w:bidi="th-TH"/>
        </w:rPr>
        <w:t xml:space="preserve"> aircraft.</w:t>
      </w:r>
    </w:p>
    <w:p w:rsidR="00394E75" w:rsidRDefault="00394E75"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BF6940" w:rsidRPr="00181FFF" w:rsidRDefault="0022658D" w:rsidP="003D3F15">
      <w:pPr>
        <w:ind w:left="576"/>
        <w:jc w:val="both"/>
        <w:rPr>
          <w:rFonts w:ascii="Arial" w:hAnsi="Arial"/>
          <w:color w:val="00B050"/>
          <w:sz w:val="24"/>
          <w:szCs w:val="24"/>
          <w:lang w:bidi="th-TH"/>
        </w:rPr>
      </w:pPr>
      <w:r w:rsidRPr="00181FFF">
        <w:rPr>
          <w:rFonts w:ascii="Arial" w:hAnsi="Arial"/>
          <w:color w:val="00B050"/>
          <w:sz w:val="24"/>
          <w:szCs w:val="24"/>
          <w:lang w:bidi="th-TH"/>
        </w:rPr>
        <w:t xml:space="preserve">The aim of movement area maintenance </w:t>
      </w:r>
      <w:r w:rsidR="00BF0648" w:rsidRPr="00181FFF">
        <w:rPr>
          <w:rFonts w:ascii="Arial" w:hAnsi="Arial"/>
          <w:color w:val="00B050"/>
          <w:sz w:val="24"/>
          <w:szCs w:val="24"/>
          <w:lang w:bidi="th-TH"/>
        </w:rPr>
        <w:t>is to maintain paved area, unpaved area and drainage system in a good condition to ensure safety of aircraft operations.</w:t>
      </w:r>
    </w:p>
    <w:p w:rsidR="00BF6940" w:rsidRDefault="00BF6940">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394E75" w:rsidRDefault="00394E75" w:rsidP="003D3F15">
      <w:pPr>
        <w:ind w:left="576"/>
        <w:jc w:val="both"/>
        <w:rPr>
          <w:rFonts w:ascii="Arial" w:hAnsi="Arial"/>
          <w:sz w:val="24"/>
          <w:szCs w:val="24"/>
          <w:lang w:bidi="th-TH"/>
        </w:rPr>
      </w:pPr>
      <w:r w:rsidRPr="00394E75">
        <w:rPr>
          <w:rFonts w:ascii="Arial" w:hAnsi="Arial"/>
          <w:color w:val="0070C0"/>
          <w:sz w:val="24"/>
          <w:szCs w:val="24"/>
          <w:lang w:bidi="th-TH"/>
        </w:rPr>
        <w:t>Define responsibility of each person related to movement area maintenance including airport manager, airport maintenance, and airport operations.</w:t>
      </w:r>
    </w:p>
    <w:p w:rsidR="00394E75" w:rsidRPr="00394E75" w:rsidRDefault="00394E75" w:rsidP="003D3F15">
      <w:pPr>
        <w:ind w:left="576"/>
        <w:jc w:val="both"/>
        <w:rPr>
          <w:rFonts w:ascii="Arial" w:hAnsi="Arial"/>
          <w:color w:val="00B050"/>
          <w:sz w:val="24"/>
          <w:szCs w:val="24"/>
          <w:lang w:bidi="th-TH"/>
        </w:rPr>
      </w:pPr>
      <w:r w:rsidRPr="00394E75">
        <w:rPr>
          <w:rFonts w:ascii="Arial" w:hAnsi="Arial"/>
          <w:color w:val="00B050"/>
          <w:sz w:val="24"/>
          <w:szCs w:val="24"/>
          <w:lang w:bidi="th-TH"/>
        </w:rPr>
        <w:t>Example:</w:t>
      </w:r>
    </w:p>
    <w:p w:rsidR="00BF0648" w:rsidRPr="00181FFF" w:rsidRDefault="00BF0648" w:rsidP="001443CA">
      <w:pPr>
        <w:pStyle w:val="ListParagraph"/>
        <w:numPr>
          <w:ilvl w:val="3"/>
          <w:numId w:val="2"/>
        </w:numPr>
        <w:ind w:left="1800" w:hanging="504"/>
        <w:contextualSpacing w:val="0"/>
        <w:jc w:val="both"/>
        <w:rPr>
          <w:rFonts w:ascii="Arial" w:hAnsi="Arial"/>
          <w:color w:val="00B050"/>
          <w:sz w:val="24"/>
          <w:szCs w:val="24"/>
          <w:lang w:bidi="th-TH"/>
        </w:rPr>
      </w:pPr>
      <w:r w:rsidRPr="00394E75">
        <w:rPr>
          <w:rFonts w:ascii="Arial" w:hAnsi="Arial"/>
          <w:color w:val="00B050"/>
          <w:sz w:val="24"/>
          <w:szCs w:val="24"/>
          <w:lang w:bidi="th-TH"/>
        </w:rPr>
        <w:t xml:space="preserve">The </w:t>
      </w:r>
      <w:r w:rsidR="00077D58">
        <w:rPr>
          <w:rFonts w:ascii="Arial" w:hAnsi="Arial"/>
          <w:color w:val="00B050"/>
          <w:sz w:val="24"/>
          <w:szCs w:val="24"/>
          <w:lang w:bidi="th-TH"/>
        </w:rPr>
        <w:t>Airport Manager</w:t>
      </w:r>
      <w:r w:rsidRPr="00181FFF">
        <w:rPr>
          <w:rFonts w:ascii="Arial" w:hAnsi="Arial"/>
          <w:color w:val="00B050"/>
          <w:sz w:val="24"/>
          <w:szCs w:val="24"/>
          <w:lang w:bidi="th-TH"/>
        </w:rPr>
        <w:t xml:space="preserve"> is responsible for </w:t>
      </w:r>
      <w:r w:rsidR="00220ABB">
        <w:rPr>
          <w:rFonts w:ascii="Arial" w:hAnsi="Arial"/>
          <w:color w:val="00B050"/>
          <w:sz w:val="24"/>
          <w:szCs w:val="24"/>
          <w:lang w:bidi="th-TH"/>
        </w:rPr>
        <w:t xml:space="preserve">overseeing </w:t>
      </w:r>
      <w:r w:rsidRPr="00181FFF">
        <w:rPr>
          <w:rFonts w:ascii="Arial" w:hAnsi="Arial"/>
          <w:color w:val="00B050"/>
          <w:sz w:val="24"/>
          <w:szCs w:val="24"/>
          <w:lang w:bidi="th-TH"/>
        </w:rPr>
        <w:t xml:space="preserve">movement area maintenance to ensure the safe conditions of airport facilities and the safety of aircraft operations. The </w:t>
      </w:r>
      <w:r w:rsidR="00077D58">
        <w:rPr>
          <w:rFonts w:ascii="Arial" w:hAnsi="Arial"/>
          <w:color w:val="00B050"/>
          <w:sz w:val="24"/>
          <w:szCs w:val="24"/>
          <w:lang w:bidi="th-TH"/>
        </w:rPr>
        <w:t>Airport Manager</w:t>
      </w:r>
      <w:r w:rsidRPr="00181FFF">
        <w:rPr>
          <w:rFonts w:ascii="Arial" w:hAnsi="Arial"/>
          <w:color w:val="00B050"/>
          <w:sz w:val="24"/>
          <w:szCs w:val="24"/>
          <w:lang w:bidi="th-TH"/>
        </w:rPr>
        <w:t xml:space="preserve"> also has a responsibility to provide an adequate number of personnel, tools and equipment.</w:t>
      </w:r>
    </w:p>
    <w:p w:rsidR="00BF0648" w:rsidRPr="00181FFF" w:rsidRDefault="00BF0648" w:rsidP="001443CA">
      <w:pPr>
        <w:pStyle w:val="ListParagraph"/>
        <w:numPr>
          <w:ilvl w:val="3"/>
          <w:numId w:val="2"/>
        </w:numPr>
        <w:ind w:left="1800" w:hanging="504"/>
        <w:contextualSpacing w:val="0"/>
        <w:jc w:val="both"/>
        <w:rPr>
          <w:rFonts w:ascii="Arial" w:hAnsi="Arial"/>
          <w:color w:val="00B050"/>
          <w:sz w:val="24"/>
          <w:szCs w:val="24"/>
          <w:lang w:bidi="th-TH"/>
        </w:rPr>
      </w:pPr>
      <w:r w:rsidRPr="00394E75">
        <w:rPr>
          <w:rFonts w:ascii="Arial" w:hAnsi="Arial"/>
          <w:color w:val="00B050"/>
          <w:sz w:val="24"/>
          <w:szCs w:val="24"/>
          <w:highlight w:val="yellow"/>
          <w:lang w:bidi="th-TH"/>
        </w:rPr>
        <w:t>(Airport Maintenance)</w:t>
      </w:r>
      <w:r w:rsidRPr="00181FFF">
        <w:rPr>
          <w:rFonts w:ascii="Arial" w:hAnsi="Arial"/>
          <w:color w:val="00B050"/>
          <w:sz w:val="24"/>
          <w:szCs w:val="24"/>
          <w:lang w:bidi="th-TH"/>
        </w:rPr>
        <w:t xml:space="preserve"> is responsible for supervising maintenance staffs to ensure that preventive maintenance and corrective mai</w:t>
      </w:r>
      <w:r w:rsidR="00890237" w:rsidRPr="00181FFF">
        <w:rPr>
          <w:rFonts w:ascii="Arial" w:hAnsi="Arial"/>
          <w:color w:val="00B050"/>
          <w:sz w:val="24"/>
          <w:szCs w:val="24"/>
          <w:lang w:bidi="th-TH"/>
        </w:rPr>
        <w:t xml:space="preserve">ntenance are completed and in the conditions required by the </w:t>
      </w:r>
      <w:r w:rsidR="00220ABB">
        <w:rPr>
          <w:rFonts w:ascii="Arial" w:hAnsi="Arial"/>
          <w:color w:val="00B050"/>
          <w:sz w:val="24"/>
          <w:szCs w:val="24"/>
          <w:lang w:bidi="th-TH"/>
        </w:rPr>
        <w:t>[</w:t>
      </w:r>
      <w:r w:rsidR="00890237" w:rsidRPr="00181FFF">
        <w:rPr>
          <w:rFonts w:ascii="Arial" w:hAnsi="Arial"/>
          <w:color w:val="00B050"/>
          <w:sz w:val="24"/>
          <w:szCs w:val="24"/>
          <w:lang w:bidi="th-TH"/>
        </w:rPr>
        <w:t xml:space="preserve">Requirement of Civil Aviation Authority of </w:t>
      </w:r>
      <w:r w:rsidR="002E41EE">
        <w:rPr>
          <w:rFonts w:ascii="Arial" w:hAnsi="Arial"/>
          <w:color w:val="00B050"/>
          <w:sz w:val="24"/>
          <w:szCs w:val="24"/>
          <w:lang w:bidi="th-TH"/>
        </w:rPr>
        <w:t>(</w:t>
      </w:r>
      <w:r w:rsidR="002E41EE">
        <w:rPr>
          <w:rFonts w:ascii="Arial" w:hAnsi="Arial"/>
          <w:color w:val="00B050"/>
          <w:sz w:val="24"/>
          <w:szCs w:val="24"/>
          <w:highlight w:val="yellow"/>
          <w:lang w:bidi="th-TH"/>
        </w:rPr>
        <w:t>Country name)</w:t>
      </w:r>
      <w:r w:rsidR="00220ABB">
        <w:rPr>
          <w:rFonts w:ascii="Arial" w:hAnsi="Arial"/>
          <w:color w:val="00B050"/>
          <w:sz w:val="24"/>
          <w:szCs w:val="24"/>
          <w:lang w:bidi="th-TH"/>
        </w:rPr>
        <w:t>]</w:t>
      </w:r>
      <w:r w:rsidR="00890237" w:rsidRPr="00181FFF">
        <w:rPr>
          <w:rFonts w:ascii="Arial" w:hAnsi="Arial"/>
          <w:color w:val="00B050"/>
          <w:sz w:val="24"/>
          <w:szCs w:val="24"/>
          <w:lang w:bidi="th-TH"/>
        </w:rPr>
        <w:t>.</w:t>
      </w:r>
    </w:p>
    <w:p w:rsidR="00890237" w:rsidRPr="00181FFF" w:rsidRDefault="00637BC4" w:rsidP="001443CA">
      <w:pPr>
        <w:pStyle w:val="ListParagraph"/>
        <w:numPr>
          <w:ilvl w:val="3"/>
          <w:numId w:val="2"/>
        </w:numPr>
        <w:ind w:left="1800" w:hanging="504"/>
        <w:contextualSpacing w:val="0"/>
        <w:jc w:val="both"/>
        <w:rPr>
          <w:rFonts w:ascii="Arial" w:hAnsi="Arial"/>
          <w:color w:val="00B050"/>
          <w:sz w:val="24"/>
          <w:szCs w:val="24"/>
          <w:lang w:bidi="th-TH"/>
        </w:rPr>
      </w:pPr>
      <w:r w:rsidRPr="00394E75">
        <w:rPr>
          <w:rFonts w:ascii="Arial" w:hAnsi="Arial"/>
          <w:color w:val="00B050"/>
          <w:sz w:val="24"/>
          <w:szCs w:val="24"/>
          <w:highlight w:val="yellow"/>
          <w:lang w:bidi="th-TH"/>
        </w:rPr>
        <w:t>(Airport Operations)</w:t>
      </w:r>
      <w:r w:rsidRPr="00181FFF">
        <w:rPr>
          <w:rFonts w:ascii="Arial" w:hAnsi="Arial"/>
          <w:color w:val="00B050"/>
          <w:sz w:val="24"/>
          <w:szCs w:val="24"/>
          <w:lang w:bidi="th-TH"/>
        </w:rPr>
        <w:t xml:space="preserve"> is responsible for movement area and OLS inspection and coordination with (Airport Maintenance).</w:t>
      </w:r>
    </w:p>
    <w:p w:rsidR="00BF6940" w:rsidRDefault="00BF6940">
      <w:pPr>
        <w:pStyle w:val="ListParagraph"/>
        <w:numPr>
          <w:ilvl w:val="2"/>
          <w:numId w:val="2"/>
        </w:numPr>
        <w:jc w:val="both"/>
        <w:rPr>
          <w:rFonts w:ascii="Arial" w:hAnsi="Arial"/>
          <w:sz w:val="24"/>
          <w:szCs w:val="24"/>
          <w:lang w:bidi="th-TH"/>
        </w:rPr>
      </w:pPr>
      <w:r>
        <w:rPr>
          <w:rFonts w:ascii="Arial" w:hAnsi="Arial"/>
          <w:sz w:val="24"/>
          <w:szCs w:val="24"/>
          <w:lang w:bidi="th-TH"/>
        </w:rPr>
        <w:t>Maintenance of Paved Area</w:t>
      </w:r>
    </w:p>
    <w:p w:rsidR="00394E75" w:rsidRPr="00CB40E9" w:rsidRDefault="00394E75" w:rsidP="003D3F15">
      <w:pPr>
        <w:ind w:left="576"/>
        <w:jc w:val="both"/>
        <w:rPr>
          <w:rFonts w:ascii="Arial" w:hAnsi="Arial"/>
          <w:color w:val="0070C0"/>
          <w:sz w:val="24"/>
          <w:szCs w:val="24"/>
          <w:lang w:bidi="th-TH"/>
        </w:rPr>
      </w:pPr>
      <w:r w:rsidRPr="00CB40E9">
        <w:rPr>
          <w:rFonts w:ascii="Arial" w:hAnsi="Arial"/>
          <w:color w:val="0070C0"/>
          <w:sz w:val="24"/>
          <w:szCs w:val="24"/>
          <w:lang w:bidi="th-TH"/>
        </w:rPr>
        <w:t>Explain the characteristics of airport paved area</w:t>
      </w:r>
      <w:r w:rsidR="00CB40E9" w:rsidRPr="00CB40E9">
        <w:rPr>
          <w:rFonts w:ascii="Arial" w:hAnsi="Arial"/>
          <w:color w:val="0070C0"/>
          <w:sz w:val="24"/>
          <w:szCs w:val="24"/>
          <w:lang w:bidi="th-TH"/>
        </w:rPr>
        <w:t>, pavement standards, and maintenance procedures. The area can be depicted by pictures or lists.</w:t>
      </w:r>
    </w:p>
    <w:p w:rsidR="00CB40E9" w:rsidRPr="00394E75" w:rsidRDefault="00CB40E9"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897636" w:rsidRDefault="00897636" w:rsidP="003D3F15">
      <w:pPr>
        <w:ind w:left="576"/>
        <w:jc w:val="both"/>
        <w:rPr>
          <w:rFonts w:ascii="Arial" w:hAnsi="Arial"/>
          <w:color w:val="00B050"/>
          <w:sz w:val="24"/>
          <w:szCs w:val="24"/>
          <w:lang w:bidi="th-TH"/>
        </w:rPr>
      </w:pPr>
      <w:r w:rsidRPr="00394E75">
        <w:rPr>
          <w:rFonts w:ascii="Arial" w:hAnsi="Arial"/>
          <w:color w:val="00B050"/>
          <w:sz w:val="24"/>
          <w:szCs w:val="24"/>
          <w:highlight w:val="yellow"/>
          <w:lang w:bidi="th-TH"/>
        </w:rPr>
        <w:t>(Name)</w:t>
      </w:r>
      <w:r w:rsidRPr="00181FFF">
        <w:rPr>
          <w:rFonts w:ascii="Arial" w:hAnsi="Arial"/>
          <w:color w:val="00B050"/>
          <w:sz w:val="24"/>
          <w:szCs w:val="24"/>
          <w:lang w:bidi="th-TH"/>
        </w:rPr>
        <w:t xml:space="preserve"> Airport </w:t>
      </w:r>
      <w:r w:rsidRPr="00394E75">
        <w:rPr>
          <w:rFonts w:ascii="Arial" w:hAnsi="Arial"/>
          <w:color w:val="00B050"/>
          <w:sz w:val="24"/>
          <w:szCs w:val="24"/>
          <w:highlight w:val="yellow"/>
          <w:lang w:bidi="th-TH"/>
        </w:rPr>
        <w:t>(Specify Paved Area)</w:t>
      </w:r>
      <w:r w:rsidRPr="00181FFF">
        <w:rPr>
          <w:rFonts w:ascii="Arial" w:hAnsi="Arial"/>
          <w:color w:val="00B050"/>
          <w:sz w:val="24"/>
          <w:szCs w:val="24"/>
          <w:lang w:bidi="th-TH"/>
        </w:rPr>
        <w:t xml:space="preserve"> are paved by </w:t>
      </w:r>
      <w:r w:rsidR="00220ABB">
        <w:rPr>
          <w:rFonts w:ascii="Arial" w:hAnsi="Arial"/>
          <w:color w:val="00B050"/>
          <w:sz w:val="24"/>
          <w:szCs w:val="24"/>
          <w:lang w:bidi="th-TH"/>
        </w:rPr>
        <w:t>[</w:t>
      </w:r>
      <w:r w:rsidR="00220ABB" w:rsidRPr="00181FFF">
        <w:rPr>
          <w:rFonts w:ascii="Arial" w:hAnsi="Arial"/>
          <w:color w:val="00B050"/>
          <w:sz w:val="24"/>
          <w:szCs w:val="24"/>
          <w:lang w:bidi="th-TH"/>
        </w:rPr>
        <w:t>asphalt</w:t>
      </w:r>
      <w:r w:rsidR="00220ABB">
        <w:rPr>
          <w:rFonts w:ascii="Arial" w:hAnsi="Arial"/>
          <w:color w:val="00B050"/>
          <w:sz w:val="24"/>
          <w:szCs w:val="24"/>
          <w:lang w:bidi="th-TH"/>
        </w:rPr>
        <w:t xml:space="preserve"> /</w:t>
      </w:r>
      <w:r w:rsidRPr="00181FFF">
        <w:rPr>
          <w:rFonts w:ascii="Arial" w:hAnsi="Arial"/>
          <w:color w:val="00B050"/>
          <w:sz w:val="24"/>
          <w:szCs w:val="24"/>
          <w:lang w:bidi="th-TH"/>
        </w:rPr>
        <w:t>concrete</w:t>
      </w:r>
      <w:r w:rsidR="00220ABB">
        <w:rPr>
          <w:rFonts w:ascii="Arial" w:hAnsi="Arial"/>
          <w:color w:val="00B050"/>
          <w:sz w:val="24"/>
          <w:szCs w:val="24"/>
          <w:lang w:bidi="th-TH"/>
        </w:rPr>
        <w:t>]</w:t>
      </w:r>
      <w:r w:rsidRPr="00181FFF">
        <w:rPr>
          <w:rFonts w:ascii="Arial" w:hAnsi="Arial"/>
          <w:color w:val="00B050"/>
          <w:sz w:val="24"/>
          <w:szCs w:val="24"/>
          <w:lang w:bidi="th-TH"/>
        </w:rPr>
        <w:t xml:space="preserve">. Aprons are paved by </w:t>
      </w:r>
      <w:r w:rsidR="00220ABB">
        <w:rPr>
          <w:rFonts w:ascii="Arial" w:hAnsi="Arial"/>
          <w:color w:val="00B050"/>
          <w:sz w:val="24"/>
          <w:szCs w:val="24"/>
          <w:lang w:bidi="th-TH"/>
        </w:rPr>
        <w:t>[</w:t>
      </w:r>
      <w:r w:rsidRPr="00181FFF">
        <w:rPr>
          <w:rFonts w:ascii="Arial" w:hAnsi="Arial"/>
          <w:color w:val="00B050"/>
          <w:sz w:val="24"/>
          <w:szCs w:val="24"/>
          <w:lang w:bidi="th-TH"/>
        </w:rPr>
        <w:t>Portland Concrete</w:t>
      </w:r>
      <w:r w:rsidR="00220ABB">
        <w:rPr>
          <w:rFonts w:ascii="Arial" w:hAnsi="Arial"/>
          <w:color w:val="00B050"/>
          <w:sz w:val="24"/>
          <w:szCs w:val="24"/>
          <w:lang w:bidi="th-TH"/>
        </w:rPr>
        <w:t>]</w:t>
      </w:r>
      <w:r w:rsidRPr="00181FFF">
        <w:rPr>
          <w:rFonts w:ascii="Arial" w:hAnsi="Arial"/>
          <w:color w:val="00B050"/>
          <w:sz w:val="24"/>
          <w:szCs w:val="24"/>
          <w:lang w:bidi="th-TH"/>
        </w:rPr>
        <w:t xml:space="preserve">. The airport will maintain paved areas to </w:t>
      </w:r>
      <w:r w:rsidR="00220ABB">
        <w:rPr>
          <w:rFonts w:ascii="Arial" w:hAnsi="Arial"/>
          <w:color w:val="00B050"/>
          <w:sz w:val="24"/>
          <w:szCs w:val="24"/>
          <w:lang w:bidi="th-TH"/>
        </w:rPr>
        <w:t>meet</w:t>
      </w:r>
      <w:r w:rsidR="00612A87">
        <w:rPr>
          <w:rFonts w:ascii="Arial" w:hAnsi="Arial"/>
          <w:color w:val="00B050"/>
          <w:sz w:val="24"/>
          <w:szCs w:val="24"/>
          <w:lang w:bidi="th-TH"/>
        </w:rPr>
        <w:t xml:space="preserve"> </w:t>
      </w:r>
      <w:r w:rsidRPr="00181FFF">
        <w:rPr>
          <w:rFonts w:ascii="Arial" w:hAnsi="Arial"/>
          <w:color w:val="00B050"/>
          <w:sz w:val="24"/>
          <w:szCs w:val="24"/>
          <w:lang w:bidi="th-TH"/>
        </w:rPr>
        <w:t>the following conditions:</w:t>
      </w:r>
    </w:p>
    <w:p w:rsidR="00897636" w:rsidRPr="00181FFF" w:rsidRDefault="008A7E70" w:rsidP="001443CA">
      <w:pPr>
        <w:pStyle w:val="ListParagraph"/>
        <w:numPr>
          <w:ilvl w:val="0"/>
          <w:numId w:val="10"/>
        </w:numPr>
        <w:spacing w:after="120"/>
        <w:contextualSpacing w:val="0"/>
        <w:jc w:val="both"/>
        <w:rPr>
          <w:rFonts w:ascii="Arial" w:hAnsi="Arial"/>
          <w:color w:val="00B050"/>
          <w:sz w:val="24"/>
          <w:szCs w:val="24"/>
          <w:lang w:bidi="th-TH"/>
        </w:rPr>
      </w:pPr>
      <w:r w:rsidRPr="00181FFF">
        <w:rPr>
          <w:rFonts w:ascii="Arial" w:hAnsi="Arial"/>
          <w:color w:val="00B050"/>
          <w:sz w:val="24"/>
          <w:szCs w:val="24"/>
          <w:lang w:bidi="th-TH"/>
        </w:rPr>
        <w:lastRenderedPageBreak/>
        <w:t>Pavement lips</w:t>
      </w:r>
      <w:r w:rsidR="00612A87">
        <w:rPr>
          <w:rFonts w:ascii="Arial" w:hAnsi="Arial"/>
          <w:color w:val="00B050"/>
          <w:sz w:val="24"/>
          <w:szCs w:val="24"/>
          <w:lang w:bidi="th-TH"/>
        </w:rPr>
        <w:t xml:space="preserve">/ </w:t>
      </w:r>
      <w:r w:rsidR="009D150C">
        <w:rPr>
          <w:rFonts w:ascii="Arial" w:hAnsi="Arial"/>
          <w:color w:val="00B050"/>
          <w:sz w:val="24"/>
          <w:szCs w:val="24"/>
          <w:lang w:bidi="th-TH"/>
        </w:rPr>
        <w:t>level differences</w:t>
      </w:r>
      <w:r w:rsidR="009D150C" w:rsidRPr="00181FFF">
        <w:rPr>
          <w:rFonts w:ascii="Arial" w:hAnsi="Arial"/>
          <w:color w:val="00B050"/>
          <w:sz w:val="24"/>
          <w:szCs w:val="24"/>
          <w:lang w:bidi="th-TH"/>
        </w:rPr>
        <w:t xml:space="preserve"> </w:t>
      </w:r>
      <w:r w:rsidRPr="00181FFF">
        <w:rPr>
          <w:rFonts w:ascii="Arial" w:hAnsi="Arial"/>
          <w:color w:val="00B050"/>
          <w:sz w:val="24"/>
          <w:szCs w:val="24"/>
          <w:lang w:bidi="th-TH"/>
        </w:rPr>
        <w:t>shall not exceed three inches</w:t>
      </w:r>
    </w:p>
    <w:p w:rsidR="008A7E70" w:rsidRPr="00181FFF" w:rsidRDefault="008A7E70" w:rsidP="001443CA">
      <w:pPr>
        <w:pStyle w:val="ListParagraph"/>
        <w:numPr>
          <w:ilvl w:val="0"/>
          <w:numId w:val="10"/>
        </w:numPr>
        <w:spacing w:after="120"/>
        <w:contextualSpacing w:val="0"/>
        <w:jc w:val="both"/>
        <w:rPr>
          <w:rFonts w:ascii="Arial" w:hAnsi="Arial"/>
          <w:color w:val="00B050"/>
          <w:sz w:val="24"/>
          <w:szCs w:val="24"/>
          <w:lang w:bidi="th-TH"/>
        </w:rPr>
      </w:pPr>
      <w:r w:rsidRPr="00181FFF">
        <w:rPr>
          <w:rFonts w:ascii="Arial" w:hAnsi="Arial"/>
          <w:color w:val="00B050"/>
          <w:sz w:val="24"/>
          <w:szCs w:val="24"/>
          <w:lang w:bidi="th-TH"/>
        </w:rPr>
        <w:t>No holes that cannot be covered by a 5-inch circle, and the side slope at any point in the hole that exceeds 3 inches in depth and is 45 degrees or greater</w:t>
      </w:r>
    </w:p>
    <w:p w:rsidR="008A7E70" w:rsidRPr="00181FFF" w:rsidRDefault="008A7E70" w:rsidP="001443CA">
      <w:pPr>
        <w:pStyle w:val="ListParagraph"/>
        <w:numPr>
          <w:ilvl w:val="0"/>
          <w:numId w:val="10"/>
        </w:numPr>
        <w:spacing w:after="120"/>
        <w:contextualSpacing w:val="0"/>
        <w:jc w:val="both"/>
        <w:rPr>
          <w:rFonts w:ascii="Arial" w:hAnsi="Arial"/>
          <w:color w:val="00B050"/>
          <w:sz w:val="24"/>
          <w:szCs w:val="24"/>
          <w:lang w:bidi="th-TH"/>
        </w:rPr>
      </w:pPr>
      <w:r w:rsidRPr="00181FFF">
        <w:rPr>
          <w:rFonts w:ascii="Arial" w:hAnsi="Arial"/>
          <w:color w:val="00B050"/>
          <w:sz w:val="24"/>
          <w:szCs w:val="24"/>
          <w:lang w:bidi="th-TH"/>
        </w:rPr>
        <w:t>No cracks wide enough to cause directional control problems for an aircraft</w:t>
      </w:r>
    </w:p>
    <w:p w:rsidR="008A7E70" w:rsidRPr="00181FFF" w:rsidRDefault="008A7E70" w:rsidP="001443CA">
      <w:pPr>
        <w:pStyle w:val="ListParagraph"/>
        <w:numPr>
          <w:ilvl w:val="0"/>
          <w:numId w:val="10"/>
        </w:numPr>
        <w:spacing w:after="120"/>
        <w:contextualSpacing w:val="0"/>
        <w:jc w:val="both"/>
        <w:rPr>
          <w:rFonts w:ascii="Arial" w:hAnsi="Arial"/>
          <w:color w:val="00B050"/>
          <w:sz w:val="24"/>
          <w:szCs w:val="24"/>
          <w:lang w:bidi="th-TH"/>
        </w:rPr>
      </w:pPr>
      <w:r w:rsidRPr="00181FFF">
        <w:rPr>
          <w:rFonts w:ascii="Arial" w:hAnsi="Arial"/>
          <w:color w:val="00B050"/>
          <w:sz w:val="24"/>
          <w:szCs w:val="24"/>
          <w:lang w:bidi="th-TH"/>
        </w:rPr>
        <w:t>No contaminations or FOD</w:t>
      </w:r>
    </w:p>
    <w:p w:rsidR="008A7E70" w:rsidRPr="00181FFF" w:rsidRDefault="008A7E70" w:rsidP="003D3F15">
      <w:pPr>
        <w:pStyle w:val="ListParagraph"/>
        <w:numPr>
          <w:ilvl w:val="0"/>
          <w:numId w:val="10"/>
        </w:numPr>
        <w:jc w:val="both"/>
        <w:rPr>
          <w:rFonts w:ascii="Arial" w:hAnsi="Arial"/>
          <w:color w:val="00B050"/>
          <w:sz w:val="24"/>
          <w:szCs w:val="24"/>
          <w:lang w:bidi="th-TH"/>
        </w:rPr>
      </w:pPr>
      <w:r w:rsidRPr="00181FFF">
        <w:rPr>
          <w:rFonts w:ascii="Arial" w:hAnsi="Arial"/>
          <w:color w:val="00B050"/>
          <w:sz w:val="24"/>
          <w:szCs w:val="24"/>
          <w:lang w:bidi="th-TH"/>
        </w:rPr>
        <w:t>No vegetation growth in cracks or along the runway</w:t>
      </w:r>
    </w:p>
    <w:p w:rsidR="00897636" w:rsidRPr="00181FFF" w:rsidRDefault="008A7E70" w:rsidP="003D3F15">
      <w:pPr>
        <w:ind w:left="576"/>
        <w:jc w:val="both"/>
        <w:rPr>
          <w:rFonts w:ascii="Arial" w:hAnsi="Arial"/>
          <w:color w:val="00B050"/>
          <w:sz w:val="24"/>
          <w:szCs w:val="24"/>
          <w:lang w:bidi="th-TH"/>
        </w:rPr>
      </w:pPr>
      <w:r w:rsidRPr="00181FFF">
        <w:rPr>
          <w:rFonts w:ascii="Arial" w:hAnsi="Arial"/>
          <w:color w:val="00B050"/>
          <w:sz w:val="24"/>
          <w:szCs w:val="24"/>
          <w:lang w:bidi="th-TH"/>
        </w:rPr>
        <w:t>Non-standard conditions and hazardous conditions shall be recorded and reported to ATS. NOTAM may be issued if needed. Pavement maintenance methods and procedures are contained in (Specify) which comprised a part of this manual.</w:t>
      </w:r>
    </w:p>
    <w:p w:rsidR="00BF6940" w:rsidRDefault="00BF6940">
      <w:pPr>
        <w:pStyle w:val="ListParagraph"/>
        <w:numPr>
          <w:ilvl w:val="2"/>
          <w:numId w:val="2"/>
        </w:numPr>
        <w:jc w:val="both"/>
        <w:rPr>
          <w:rFonts w:ascii="Arial" w:hAnsi="Arial"/>
          <w:sz w:val="24"/>
          <w:szCs w:val="24"/>
          <w:lang w:bidi="th-TH"/>
        </w:rPr>
      </w:pPr>
      <w:r>
        <w:rPr>
          <w:rFonts w:ascii="Arial" w:hAnsi="Arial"/>
          <w:sz w:val="24"/>
          <w:szCs w:val="24"/>
          <w:lang w:bidi="th-TH"/>
        </w:rPr>
        <w:t xml:space="preserve">Maintenance of Unpaved </w:t>
      </w:r>
      <w:r w:rsidR="00C038F6">
        <w:rPr>
          <w:rFonts w:ascii="Arial" w:hAnsi="Arial"/>
          <w:sz w:val="24"/>
          <w:szCs w:val="24"/>
          <w:lang w:bidi="th-TH"/>
        </w:rPr>
        <w:t>Runway or Taxiway</w:t>
      </w:r>
    </w:p>
    <w:p w:rsidR="00D46DC3" w:rsidRPr="00D46DC3" w:rsidRDefault="00D46DC3" w:rsidP="003D3F15">
      <w:pPr>
        <w:ind w:left="576"/>
        <w:jc w:val="both"/>
        <w:rPr>
          <w:rFonts w:ascii="Arial" w:hAnsi="Arial"/>
          <w:color w:val="0070C0"/>
          <w:sz w:val="24"/>
          <w:szCs w:val="24"/>
          <w:lang w:bidi="th-TH"/>
        </w:rPr>
      </w:pPr>
      <w:r w:rsidRPr="00D46DC3">
        <w:rPr>
          <w:rFonts w:ascii="Arial" w:hAnsi="Arial"/>
          <w:color w:val="0070C0"/>
          <w:sz w:val="24"/>
          <w:szCs w:val="24"/>
          <w:lang w:bidi="th-TH"/>
        </w:rPr>
        <w:t xml:space="preserve">An airport with unpaved runway or unpaved taxiway is required to specify a method to maintain unpaved runway or unpaved taxiway. In case there is no unpaved runway or taxiway, the airport shall define “The airport does not have unpaved runway </w:t>
      </w:r>
      <w:r>
        <w:rPr>
          <w:rFonts w:ascii="Arial" w:hAnsi="Arial"/>
          <w:color w:val="0070C0"/>
          <w:sz w:val="24"/>
          <w:szCs w:val="24"/>
          <w:lang w:bidi="th-TH"/>
        </w:rPr>
        <w:t>and</w:t>
      </w:r>
      <w:r w:rsidRPr="00D46DC3">
        <w:rPr>
          <w:rFonts w:ascii="Arial" w:hAnsi="Arial"/>
          <w:color w:val="0070C0"/>
          <w:sz w:val="24"/>
          <w:szCs w:val="24"/>
          <w:lang w:bidi="th-TH"/>
        </w:rPr>
        <w:t xml:space="preserve"> taxiway”.</w:t>
      </w:r>
    </w:p>
    <w:p w:rsidR="00D46DC3" w:rsidRDefault="00D46DC3"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C038F6" w:rsidRPr="00C038F6" w:rsidRDefault="00B11985" w:rsidP="003D3F15">
      <w:pPr>
        <w:ind w:left="576"/>
        <w:jc w:val="both"/>
        <w:rPr>
          <w:rFonts w:ascii="Arial" w:hAnsi="Arial"/>
          <w:sz w:val="24"/>
          <w:szCs w:val="24"/>
          <w:lang w:bidi="th-TH"/>
        </w:rPr>
      </w:pPr>
      <w:r w:rsidRPr="00D46DC3">
        <w:rPr>
          <w:rFonts w:ascii="Arial" w:hAnsi="Arial"/>
          <w:color w:val="00B050"/>
          <w:sz w:val="24"/>
          <w:szCs w:val="24"/>
          <w:highlight w:val="yellow"/>
          <w:lang w:bidi="th-TH"/>
        </w:rPr>
        <w:t>(Name)</w:t>
      </w:r>
      <w:r w:rsidRPr="00181FFF">
        <w:rPr>
          <w:rFonts w:ascii="Arial" w:hAnsi="Arial"/>
          <w:color w:val="00B050"/>
          <w:sz w:val="24"/>
          <w:szCs w:val="24"/>
          <w:lang w:bidi="th-TH"/>
        </w:rPr>
        <w:t xml:space="preserve"> Airport does not have unpaved runway and taxiway.</w:t>
      </w:r>
    </w:p>
    <w:p w:rsidR="00B11985" w:rsidRDefault="00B11985">
      <w:pPr>
        <w:pStyle w:val="ListParagraph"/>
        <w:numPr>
          <w:ilvl w:val="2"/>
          <w:numId w:val="2"/>
        </w:numPr>
        <w:jc w:val="both"/>
        <w:rPr>
          <w:rFonts w:ascii="Arial" w:hAnsi="Arial"/>
          <w:sz w:val="24"/>
          <w:szCs w:val="24"/>
          <w:lang w:bidi="th-TH"/>
        </w:rPr>
      </w:pPr>
      <w:r>
        <w:rPr>
          <w:rFonts w:ascii="Arial" w:hAnsi="Arial"/>
          <w:sz w:val="24"/>
          <w:szCs w:val="24"/>
          <w:lang w:bidi="th-TH"/>
        </w:rPr>
        <w:t>Maintenance of Runway and Taxiway Strip</w:t>
      </w:r>
    </w:p>
    <w:p w:rsidR="00D46DC3" w:rsidRPr="0055001D" w:rsidRDefault="0055001D" w:rsidP="003D3F15">
      <w:pPr>
        <w:ind w:left="576"/>
        <w:jc w:val="both"/>
        <w:rPr>
          <w:rFonts w:ascii="Arial" w:hAnsi="Arial"/>
          <w:color w:val="0070C0"/>
          <w:sz w:val="24"/>
          <w:szCs w:val="24"/>
          <w:lang w:bidi="th-TH"/>
        </w:rPr>
      </w:pPr>
      <w:r w:rsidRPr="0055001D">
        <w:rPr>
          <w:rFonts w:ascii="Arial" w:hAnsi="Arial"/>
          <w:color w:val="0070C0"/>
          <w:sz w:val="24"/>
          <w:szCs w:val="24"/>
          <w:lang w:bidi="th-TH"/>
        </w:rPr>
        <w:t>Specify the methods used to maintain the runway strip</w:t>
      </w:r>
      <w:r w:rsidR="002D6025">
        <w:rPr>
          <w:rFonts w:ascii="Arial" w:hAnsi="Arial"/>
          <w:color w:val="0070C0"/>
          <w:sz w:val="24"/>
          <w:szCs w:val="24"/>
          <w:lang w:bidi="th-TH"/>
        </w:rPr>
        <w:t>, taxiway strip</w:t>
      </w:r>
      <w:r w:rsidRPr="0055001D">
        <w:rPr>
          <w:rFonts w:ascii="Arial" w:hAnsi="Arial"/>
          <w:color w:val="0070C0"/>
          <w:sz w:val="24"/>
          <w:szCs w:val="24"/>
          <w:lang w:bidi="th-TH"/>
        </w:rPr>
        <w:t xml:space="preserve">, </w:t>
      </w:r>
      <w:r w:rsidR="002D6025">
        <w:rPr>
          <w:rFonts w:ascii="Arial" w:hAnsi="Arial"/>
          <w:color w:val="0070C0"/>
          <w:sz w:val="24"/>
          <w:szCs w:val="24"/>
          <w:lang w:bidi="th-TH"/>
        </w:rPr>
        <w:t>landscape</w:t>
      </w:r>
      <w:r w:rsidR="00961BCC">
        <w:rPr>
          <w:rFonts w:ascii="Arial" w:hAnsi="Arial"/>
          <w:color w:val="0070C0"/>
          <w:sz w:val="24"/>
          <w:szCs w:val="24"/>
          <w:lang w:bidi="th-TH"/>
        </w:rPr>
        <w:t xml:space="preserve"> </w:t>
      </w:r>
      <w:r w:rsidRPr="0055001D">
        <w:rPr>
          <w:rFonts w:ascii="Arial" w:hAnsi="Arial"/>
          <w:color w:val="0070C0"/>
          <w:sz w:val="24"/>
          <w:szCs w:val="24"/>
          <w:lang w:bidi="th-TH"/>
        </w:rPr>
        <w:t>area, and cut grass in the airport.</w:t>
      </w:r>
    </w:p>
    <w:p w:rsidR="0055001D" w:rsidRPr="0055001D" w:rsidRDefault="0055001D" w:rsidP="003D3F15">
      <w:pPr>
        <w:ind w:left="576"/>
        <w:jc w:val="both"/>
        <w:rPr>
          <w:rFonts w:ascii="Arial" w:hAnsi="Arial"/>
          <w:color w:val="00B050"/>
          <w:sz w:val="24"/>
          <w:szCs w:val="24"/>
          <w:lang w:bidi="th-TH"/>
        </w:rPr>
      </w:pPr>
      <w:r w:rsidRPr="0055001D">
        <w:rPr>
          <w:rFonts w:ascii="Arial" w:hAnsi="Arial"/>
          <w:color w:val="00B050"/>
          <w:sz w:val="24"/>
          <w:szCs w:val="24"/>
          <w:lang w:bidi="th-TH"/>
        </w:rPr>
        <w:t>Example:</w:t>
      </w:r>
    </w:p>
    <w:p w:rsidR="00B11985" w:rsidRPr="00D46DC3" w:rsidRDefault="004C46EF"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D46DC3">
        <w:rPr>
          <w:rFonts w:ascii="Arial" w:hAnsi="Arial"/>
          <w:color w:val="00B050"/>
          <w:sz w:val="24"/>
          <w:szCs w:val="24"/>
          <w:lang w:bidi="th-TH"/>
        </w:rPr>
        <w:t>Runway and Taxiway Strips Maintenance</w:t>
      </w:r>
    </w:p>
    <w:p w:rsidR="004C46EF" w:rsidRPr="00D46DC3" w:rsidRDefault="004C46EF" w:rsidP="001443CA">
      <w:pPr>
        <w:spacing w:after="120"/>
        <w:ind w:left="1296"/>
        <w:jc w:val="both"/>
        <w:rPr>
          <w:rFonts w:ascii="Arial" w:hAnsi="Arial"/>
          <w:color w:val="00B050"/>
          <w:sz w:val="24"/>
          <w:szCs w:val="24"/>
          <w:lang w:bidi="th-TH"/>
        </w:rPr>
      </w:pPr>
      <w:r w:rsidRPr="00D46DC3">
        <w:rPr>
          <w:rFonts w:ascii="Arial" w:hAnsi="Arial"/>
          <w:color w:val="00B050"/>
          <w:sz w:val="24"/>
          <w:szCs w:val="24"/>
          <w:lang w:bidi="th-TH"/>
        </w:rPr>
        <w:t xml:space="preserve">Grasses in runway and taxiway strips shall not exceed </w:t>
      </w:r>
      <w:r w:rsidR="002D6025">
        <w:rPr>
          <w:rFonts w:ascii="Arial" w:hAnsi="Arial"/>
          <w:color w:val="00B050"/>
          <w:sz w:val="24"/>
          <w:szCs w:val="24"/>
          <w:lang w:bidi="th-TH"/>
        </w:rPr>
        <w:t>[</w:t>
      </w:r>
      <w:r w:rsidRPr="00D46DC3">
        <w:rPr>
          <w:rFonts w:ascii="Arial" w:hAnsi="Arial"/>
          <w:color w:val="00B050"/>
          <w:sz w:val="24"/>
          <w:szCs w:val="24"/>
          <w:lang w:bidi="th-TH"/>
        </w:rPr>
        <w:t>10</w:t>
      </w:r>
      <w:r w:rsidR="002D6025">
        <w:rPr>
          <w:rFonts w:ascii="Arial" w:hAnsi="Arial"/>
          <w:color w:val="00B050"/>
          <w:sz w:val="24"/>
          <w:szCs w:val="24"/>
          <w:lang w:bidi="th-TH"/>
        </w:rPr>
        <w:t>]</w:t>
      </w:r>
      <w:r w:rsidRPr="00D46DC3">
        <w:rPr>
          <w:rFonts w:ascii="Arial" w:hAnsi="Arial"/>
          <w:color w:val="00B050"/>
          <w:sz w:val="24"/>
          <w:szCs w:val="24"/>
          <w:lang w:bidi="th-TH"/>
        </w:rPr>
        <w:t xml:space="preserve"> centimeters in height. The airport will mow grasses in the strip </w:t>
      </w:r>
      <w:r w:rsidR="002D6025">
        <w:rPr>
          <w:rFonts w:ascii="Arial" w:hAnsi="Arial"/>
          <w:color w:val="00B050"/>
          <w:sz w:val="24"/>
          <w:szCs w:val="24"/>
          <w:lang w:bidi="th-TH"/>
        </w:rPr>
        <w:t xml:space="preserve">according to landscape maintenance </w:t>
      </w:r>
      <w:proofErr w:type="spellStart"/>
      <w:r w:rsidR="002D6025">
        <w:rPr>
          <w:rFonts w:ascii="Arial" w:hAnsi="Arial"/>
          <w:color w:val="00B050"/>
          <w:sz w:val="24"/>
          <w:szCs w:val="24"/>
          <w:lang w:bidi="th-TH"/>
        </w:rPr>
        <w:t>programme</w:t>
      </w:r>
      <w:proofErr w:type="spellEnd"/>
      <w:r w:rsidR="002D6025">
        <w:rPr>
          <w:rFonts w:ascii="Arial" w:hAnsi="Arial"/>
          <w:color w:val="00B050"/>
          <w:sz w:val="24"/>
          <w:szCs w:val="24"/>
          <w:lang w:bidi="th-TH"/>
        </w:rPr>
        <w:t>.</w:t>
      </w:r>
    </w:p>
    <w:p w:rsidR="004C46EF" w:rsidRPr="00D46DC3" w:rsidRDefault="004C46EF"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D46DC3">
        <w:rPr>
          <w:rFonts w:ascii="Arial" w:hAnsi="Arial"/>
          <w:color w:val="00B050"/>
          <w:sz w:val="24"/>
          <w:szCs w:val="24"/>
          <w:lang w:bidi="th-TH"/>
        </w:rPr>
        <w:t xml:space="preserve">Unpaved Areas outside Runway </w:t>
      </w:r>
      <w:r w:rsidR="00CA407B" w:rsidRPr="00D46DC3">
        <w:rPr>
          <w:rFonts w:ascii="Arial" w:hAnsi="Arial"/>
          <w:color w:val="00B050"/>
          <w:sz w:val="24"/>
          <w:szCs w:val="24"/>
          <w:lang w:bidi="th-TH"/>
        </w:rPr>
        <w:t xml:space="preserve">and Taxiway </w:t>
      </w:r>
      <w:r w:rsidRPr="00D46DC3">
        <w:rPr>
          <w:rFonts w:ascii="Arial" w:hAnsi="Arial"/>
          <w:color w:val="00B050"/>
          <w:sz w:val="24"/>
          <w:szCs w:val="24"/>
          <w:lang w:bidi="th-TH"/>
        </w:rPr>
        <w:t>Strip</w:t>
      </w:r>
      <w:r w:rsidR="00CA407B" w:rsidRPr="00D46DC3">
        <w:rPr>
          <w:rFonts w:ascii="Arial" w:hAnsi="Arial"/>
          <w:color w:val="00B050"/>
          <w:sz w:val="24"/>
          <w:szCs w:val="24"/>
          <w:lang w:bidi="th-TH"/>
        </w:rPr>
        <w:t>s</w:t>
      </w:r>
    </w:p>
    <w:p w:rsidR="004C46EF" w:rsidRPr="00D46DC3" w:rsidRDefault="00CA407B" w:rsidP="001443CA">
      <w:pPr>
        <w:spacing w:after="120"/>
        <w:ind w:left="1296"/>
        <w:jc w:val="both"/>
        <w:rPr>
          <w:rFonts w:ascii="Arial" w:hAnsi="Arial"/>
          <w:color w:val="00B050"/>
          <w:sz w:val="24"/>
          <w:szCs w:val="24"/>
          <w:lang w:bidi="th-TH"/>
        </w:rPr>
      </w:pPr>
      <w:r w:rsidRPr="00D46DC3">
        <w:rPr>
          <w:rFonts w:ascii="Arial" w:hAnsi="Arial"/>
          <w:color w:val="00B050"/>
          <w:sz w:val="24"/>
          <w:szCs w:val="24"/>
          <w:lang w:bidi="th-TH"/>
        </w:rPr>
        <w:t xml:space="preserve">Grasses outside runway and taxiway strips shall be maintained at </w:t>
      </w:r>
      <w:r w:rsidR="002D6025">
        <w:rPr>
          <w:rFonts w:ascii="Arial" w:hAnsi="Arial"/>
          <w:color w:val="00B050"/>
          <w:sz w:val="24"/>
          <w:szCs w:val="24"/>
          <w:lang w:bidi="th-TH"/>
        </w:rPr>
        <w:t>[</w:t>
      </w:r>
      <w:r w:rsidRPr="00D46DC3">
        <w:rPr>
          <w:rFonts w:ascii="Arial" w:hAnsi="Arial"/>
          <w:color w:val="00B050"/>
          <w:sz w:val="24"/>
          <w:szCs w:val="24"/>
          <w:lang w:bidi="th-TH"/>
        </w:rPr>
        <w:t>10-20</w:t>
      </w:r>
      <w:r w:rsidR="002D6025">
        <w:rPr>
          <w:rFonts w:ascii="Arial" w:hAnsi="Arial"/>
          <w:color w:val="00B050"/>
          <w:sz w:val="24"/>
          <w:szCs w:val="24"/>
          <w:lang w:bidi="th-TH"/>
        </w:rPr>
        <w:t>]</w:t>
      </w:r>
      <w:r w:rsidRPr="00D46DC3">
        <w:rPr>
          <w:rFonts w:ascii="Arial" w:hAnsi="Arial"/>
          <w:color w:val="00B050"/>
          <w:sz w:val="24"/>
          <w:szCs w:val="24"/>
          <w:lang w:bidi="th-TH"/>
        </w:rPr>
        <w:t xml:space="preserve"> centimeters in height to make it less attractive to wildlife. Trees in the</w:t>
      </w:r>
      <w:r w:rsidR="002D6025">
        <w:rPr>
          <w:rFonts w:ascii="Arial" w:hAnsi="Arial"/>
          <w:color w:val="00B050"/>
          <w:sz w:val="24"/>
          <w:szCs w:val="24"/>
          <w:lang w:bidi="th-TH"/>
        </w:rPr>
        <w:t xml:space="preserve"> vicinity of the</w:t>
      </w:r>
      <w:r w:rsidRPr="00D46DC3">
        <w:rPr>
          <w:rFonts w:ascii="Arial" w:hAnsi="Arial"/>
          <w:color w:val="00B050"/>
          <w:sz w:val="24"/>
          <w:szCs w:val="24"/>
          <w:lang w:bidi="th-TH"/>
        </w:rPr>
        <w:t xml:space="preserve"> airport shall not become obstacles.</w:t>
      </w:r>
    </w:p>
    <w:p w:rsidR="004C46EF" w:rsidRPr="00D46DC3" w:rsidRDefault="004C46EF"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D46DC3">
        <w:rPr>
          <w:rFonts w:ascii="Arial" w:hAnsi="Arial"/>
          <w:color w:val="00B050"/>
          <w:sz w:val="24"/>
          <w:szCs w:val="24"/>
          <w:lang w:bidi="th-TH"/>
        </w:rPr>
        <w:t>Cut Grass</w:t>
      </w:r>
    </w:p>
    <w:p w:rsidR="00D85CC7" w:rsidRPr="00D46DC3" w:rsidRDefault="00CA407B" w:rsidP="003D3F15">
      <w:pPr>
        <w:ind w:left="1296"/>
        <w:jc w:val="both"/>
        <w:rPr>
          <w:rFonts w:ascii="Arial" w:hAnsi="Arial"/>
          <w:color w:val="00B050"/>
          <w:sz w:val="24"/>
          <w:szCs w:val="24"/>
          <w:lang w:bidi="th-TH"/>
        </w:rPr>
      </w:pPr>
      <w:r w:rsidRPr="00D46DC3">
        <w:rPr>
          <w:rFonts w:ascii="Arial" w:hAnsi="Arial"/>
          <w:color w:val="00B050"/>
          <w:sz w:val="24"/>
          <w:szCs w:val="24"/>
          <w:lang w:bidi="th-TH"/>
        </w:rPr>
        <w:t>Cut grasses shall be collected and move away from runway strip and composted.</w:t>
      </w:r>
    </w:p>
    <w:p w:rsidR="0055001D" w:rsidRDefault="0055001D" w:rsidP="001443CA">
      <w:pPr>
        <w:ind w:left="1296"/>
        <w:jc w:val="both"/>
        <w:rPr>
          <w:rFonts w:ascii="Arial" w:hAnsi="Arial"/>
          <w:sz w:val="24"/>
          <w:szCs w:val="24"/>
          <w:lang w:bidi="th-TH"/>
        </w:rPr>
      </w:pPr>
    </w:p>
    <w:p w:rsidR="00BF6940" w:rsidRDefault="00BF6940">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Maintenance of Aerodrome Drainage</w:t>
      </w:r>
    </w:p>
    <w:p w:rsidR="0055001D" w:rsidRPr="0055001D" w:rsidRDefault="0055001D" w:rsidP="003D3F15">
      <w:pPr>
        <w:ind w:left="576"/>
        <w:jc w:val="both"/>
        <w:rPr>
          <w:rFonts w:ascii="Arial" w:hAnsi="Arial"/>
          <w:color w:val="0070C0"/>
          <w:sz w:val="24"/>
          <w:szCs w:val="24"/>
          <w:lang w:bidi="th-TH"/>
        </w:rPr>
      </w:pPr>
      <w:r w:rsidRPr="0055001D">
        <w:rPr>
          <w:rFonts w:ascii="Arial" w:hAnsi="Arial"/>
          <w:color w:val="0070C0"/>
          <w:sz w:val="24"/>
          <w:szCs w:val="24"/>
          <w:lang w:bidi="th-TH"/>
        </w:rPr>
        <w:t>Describe an aerodrome drainage system either in texts or by pictures. Explain procedures for maintenance of aerodrome drainage system. The maintenance procedures should cover cleaning, inspecting, and clearing of drainage, fuel separation, and tap water if applicable.</w:t>
      </w:r>
    </w:p>
    <w:p w:rsidR="0055001D" w:rsidRPr="0055001D" w:rsidRDefault="0055001D" w:rsidP="003D3F15">
      <w:pPr>
        <w:ind w:left="576"/>
        <w:jc w:val="both"/>
        <w:rPr>
          <w:rFonts w:ascii="Arial" w:hAnsi="Arial"/>
          <w:color w:val="00B050"/>
          <w:sz w:val="24"/>
          <w:szCs w:val="24"/>
          <w:lang w:bidi="th-TH"/>
        </w:rPr>
      </w:pPr>
      <w:r w:rsidRPr="0055001D">
        <w:rPr>
          <w:rFonts w:ascii="Arial" w:hAnsi="Arial"/>
          <w:color w:val="00B050"/>
          <w:sz w:val="24"/>
          <w:szCs w:val="24"/>
          <w:lang w:bidi="th-TH"/>
        </w:rPr>
        <w:t>Example:</w:t>
      </w:r>
    </w:p>
    <w:p w:rsidR="00CA2533" w:rsidRPr="00181FFF" w:rsidRDefault="00CA2533">
      <w:pPr>
        <w:ind w:left="576"/>
        <w:jc w:val="both"/>
        <w:rPr>
          <w:rFonts w:ascii="Arial" w:hAnsi="Arial"/>
          <w:color w:val="00B050"/>
          <w:sz w:val="24"/>
          <w:szCs w:val="24"/>
          <w:lang w:bidi="th-TH"/>
        </w:rPr>
      </w:pPr>
      <w:r w:rsidRPr="0055001D">
        <w:rPr>
          <w:rFonts w:ascii="Arial" w:hAnsi="Arial"/>
          <w:color w:val="00B050"/>
          <w:sz w:val="24"/>
          <w:szCs w:val="24"/>
          <w:highlight w:val="yellow"/>
          <w:lang w:bidi="th-TH"/>
        </w:rPr>
        <w:t>(Name)</w:t>
      </w:r>
      <w:r w:rsidRPr="00181FFF">
        <w:rPr>
          <w:rFonts w:ascii="Arial" w:hAnsi="Arial"/>
          <w:color w:val="00B050"/>
          <w:sz w:val="24"/>
          <w:szCs w:val="24"/>
          <w:lang w:bidi="th-TH"/>
        </w:rPr>
        <w:t xml:space="preserve"> Airport has a drainage system and water flow as shown in the picture.</w:t>
      </w:r>
    </w:p>
    <w:p w:rsidR="00CA2533" w:rsidRPr="00CA2533" w:rsidRDefault="00CA2533" w:rsidP="003D3F15">
      <w:pPr>
        <w:ind w:left="576"/>
        <w:jc w:val="both"/>
        <w:rPr>
          <w:rFonts w:ascii="Arial" w:hAnsi="Arial"/>
          <w:sz w:val="24"/>
          <w:szCs w:val="24"/>
          <w:lang w:bidi="th-TH"/>
        </w:rPr>
      </w:pPr>
      <w:r w:rsidRPr="00E33AC1">
        <w:rPr>
          <w:rFonts w:ascii="TH SarabunPSK" w:hAnsi="TH SarabunPSK" w:cs="TH SarabunPSK"/>
          <w:noProof/>
          <w:color w:val="00B050"/>
          <w:sz w:val="32"/>
          <w:szCs w:val="32"/>
          <w:cs/>
          <w:lang w:val="en-GB" w:eastAsia="en-GB"/>
        </w:rPr>
        <w:drawing>
          <wp:inline distT="0" distB="0" distL="0" distR="0">
            <wp:extent cx="5057055" cy="5143500"/>
            <wp:effectExtent l="0" t="0" r="0" b="0"/>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67" cstate="print">
                      <a:extLst>
                        <a:ext uri="{28A0092B-C50C-407E-A947-70E740481C1C}">
                          <a14:useLocalDpi xmlns:a14="http://schemas.microsoft.com/office/drawing/2010/main" val="0"/>
                        </a:ext>
                      </a:extLst>
                    </a:blip>
                    <a:srcRect/>
                    <a:stretch>
                      <a:fillRect/>
                    </a:stretch>
                  </pic:blipFill>
                  <pic:spPr bwMode="auto">
                    <a:xfrm>
                      <a:off x="0" y="0"/>
                      <a:ext cx="5058006" cy="5144467"/>
                    </a:xfrm>
                    <a:prstGeom prst="rect">
                      <a:avLst/>
                    </a:prstGeom>
                    <a:noFill/>
                    <a:ln>
                      <a:noFill/>
                    </a:ln>
                  </pic:spPr>
                </pic:pic>
              </a:graphicData>
            </a:graphic>
          </wp:inline>
        </w:drawing>
      </w:r>
    </w:p>
    <w:p w:rsidR="00A646DB" w:rsidRPr="00181FFF" w:rsidRDefault="00A646DB" w:rsidP="003D3F15">
      <w:pPr>
        <w:jc w:val="both"/>
        <w:rPr>
          <w:rFonts w:ascii="Arial" w:hAnsi="Arial"/>
          <w:color w:val="00B050"/>
          <w:sz w:val="24"/>
          <w:szCs w:val="24"/>
          <w:lang w:bidi="th-TH"/>
        </w:rPr>
      </w:pPr>
      <w:r>
        <w:rPr>
          <w:rFonts w:ascii="Arial" w:hAnsi="Arial"/>
          <w:sz w:val="24"/>
          <w:szCs w:val="24"/>
          <w:lang w:bidi="th-TH"/>
        </w:rPr>
        <w:tab/>
      </w:r>
      <w:r w:rsidRPr="00181FFF">
        <w:rPr>
          <w:rFonts w:ascii="Arial" w:hAnsi="Arial"/>
          <w:color w:val="00B050"/>
          <w:sz w:val="24"/>
          <w:szCs w:val="24"/>
          <w:lang w:bidi="th-TH"/>
        </w:rPr>
        <w:t>Drainage System Maintenance</w:t>
      </w:r>
    </w:p>
    <w:p w:rsidR="00CA407B" w:rsidRPr="00181FFF" w:rsidRDefault="00A646DB" w:rsidP="001443CA">
      <w:pPr>
        <w:pStyle w:val="ListParagraph"/>
        <w:numPr>
          <w:ilvl w:val="3"/>
          <w:numId w:val="2"/>
        </w:numPr>
        <w:ind w:left="1800" w:hanging="504"/>
        <w:contextualSpacing w:val="0"/>
        <w:jc w:val="both"/>
        <w:rPr>
          <w:rFonts w:ascii="Arial" w:hAnsi="Arial"/>
          <w:color w:val="00B050"/>
          <w:sz w:val="24"/>
          <w:szCs w:val="24"/>
          <w:lang w:bidi="th-TH"/>
        </w:rPr>
      </w:pPr>
      <w:r w:rsidRPr="00181FFF">
        <w:rPr>
          <w:rFonts w:ascii="Arial" w:hAnsi="Arial"/>
          <w:color w:val="00B050"/>
          <w:sz w:val="24"/>
          <w:szCs w:val="24"/>
          <w:lang w:bidi="th-TH"/>
        </w:rPr>
        <w:t xml:space="preserve">The airport regularly patrols drainage systems in the airport especially before rainy season and in rainy season. </w:t>
      </w:r>
      <w:r w:rsidR="00D86044" w:rsidRPr="00181FFF">
        <w:rPr>
          <w:rFonts w:ascii="Arial" w:hAnsi="Arial"/>
          <w:color w:val="00B050"/>
          <w:sz w:val="24"/>
          <w:szCs w:val="24"/>
          <w:lang w:bidi="th-TH"/>
        </w:rPr>
        <w:t>Vegetation and object impeding water flow will be clear immediately.</w:t>
      </w:r>
    </w:p>
    <w:p w:rsidR="00D86044" w:rsidRPr="00181FFF" w:rsidRDefault="00D86044" w:rsidP="001443CA">
      <w:pPr>
        <w:pStyle w:val="ListParagraph"/>
        <w:numPr>
          <w:ilvl w:val="3"/>
          <w:numId w:val="2"/>
        </w:numPr>
        <w:ind w:left="1800" w:hanging="504"/>
        <w:contextualSpacing w:val="0"/>
        <w:jc w:val="both"/>
        <w:rPr>
          <w:rFonts w:ascii="Arial" w:hAnsi="Arial"/>
          <w:color w:val="00B050"/>
          <w:sz w:val="24"/>
          <w:szCs w:val="24"/>
          <w:lang w:bidi="th-TH"/>
        </w:rPr>
      </w:pPr>
      <w:r w:rsidRPr="00181FFF">
        <w:rPr>
          <w:rFonts w:ascii="Arial" w:hAnsi="Arial"/>
          <w:color w:val="00B050"/>
          <w:sz w:val="24"/>
          <w:szCs w:val="24"/>
          <w:lang w:bidi="th-TH"/>
        </w:rPr>
        <w:lastRenderedPageBreak/>
        <w:t>The airport will mow grasses in the drainage system to facilitate flow of water.</w:t>
      </w:r>
    </w:p>
    <w:p w:rsidR="00D86044" w:rsidRPr="00181FFF" w:rsidRDefault="00D86044" w:rsidP="001443CA">
      <w:pPr>
        <w:pStyle w:val="ListParagraph"/>
        <w:numPr>
          <w:ilvl w:val="3"/>
          <w:numId w:val="2"/>
        </w:numPr>
        <w:ind w:left="1800" w:hanging="504"/>
        <w:contextualSpacing w:val="0"/>
        <w:jc w:val="both"/>
        <w:rPr>
          <w:rFonts w:ascii="Arial" w:hAnsi="Arial"/>
          <w:color w:val="00B050"/>
          <w:sz w:val="24"/>
          <w:szCs w:val="24"/>
          <w:lang w:bidi="th-TH"/>
        </w:rPr>
      </w:pPr>
      <w:r w:rsidRPr="00181FFF">
        <w:rPr>
          <w:rFonts w:ascii="Arial" w:hAnsi="Arial"/>
          <w:color w:val="00B050"/>
          <w:sz w:val="24"/>
          <w:szCs w:val="24"/>
          <w:lang w:bidi="th-TH"/>
        </w:rPr>
        <w:t>The airport dredges the drainage ever two years.</w:t>
      </w:r>
    </w:p>
    <w:p w:rsidR="00D86044" w:rsidRPr="00181FFF" w:rsidRDefault="00D86044" w:rsidP="001443CA">
      <w:pPr>
        <w:pStyle w:val="ListParagraph"/>
        <w:numPr>
          <w:ilvl w:val="3"/>
          <w:numId w:val="2"/>
        </w:numPr>
        <w:ind w:left="1800" w:hanging="504"/>
        <w:contextualSpacing w:val="0"/>
        <w:jc w:val="both"/>
        <w:rPr>
          <w:rFonts w:ascii="Arial" w:hAnsi="Arial"/>
          <w:color w:val="00B050"/>
          <w:sz w:val="24"/>
          <w:szCs w:val="24"/>
          <w:lang w:bidi="th-TH"/>
        </w:rPr>
      </w:pPr>
      <w:r w:rsidRPr="00181FFF">
        <w:rPr>
          <w:rFonts w:ascii="Arial" w:hAnsi="Arial"/>
          <w:color w:val="00B050"/>
          <w:sz w:val="24"/>
          <w:szCs w:val="24"/>
          <w:lang w:bidi="th-TH"/>
        </w:rPr>
        <w:t>The airport tests water pumps in the airport to ensure they are functional all the times.</w:t>
      </w:r>
    </w:p>
    <w:p w:rsidR="00653723" w:rsidRPr="00653723" w:rsidRDefault="00653723" w:rsidP="003D3F15">
      <w:pPr>
        <w:jc w:val="both"/>
        <w:rPr>
          <w:rFonts w:ascii="Arial" w:hAnsi="Arial"/>
          <w:sz w:val="24"/>
          <w:szCs w:val="24"/>
          <w:cs/>
          <w:lang w:bidi="th-TH"/>
        </w:rPr>
      </w:pPr>
    </w:p>
    <w:p w:rsidR="00D70EEF" w:rsidRPr="00653723" w:rsidRDefault="00D70EEF" w:rsidP="003D3F15">
      <w:pPr>
        <w:jc w:val="both"/>
        <w:rPr>
          <w:rFonts w:ascii="Arial" w:hAnsi="Arial" w:cs="Angsana New"/>
          <w:sz w:val="24"/>
          <w:szCs w:val="24"/>
          <w:cs/>
          <w:lang w:bidi="th-TH"/>
        </w:rPr>
        <w:sectPr w:rsidR="00D70EEF" w:rsidRPr="00653723" w:rsidSect="001443CA">
          <w:headerReference w:type="even" r:id="rId68"/>
          <w:headerReference w:type="default" r:id="rId69"/>
          <w:footerReference w:type="default" r:id="rId70"/>
          <w:headerReference w:type="first" r:id="rId71"/>
          <w:pgSz w:w="12240" w:h="15840"/>
          <w:pgMar w:top="1354" w:right="1440" w:bottom="1008" w:left="1440" w:header="720" w:footer="720" w:gutter="0"/>
          <w:pgNumType w:start="1"/>
          <w:cols w:space="720"/>
          <w:docGrid w:linePitch="360"/>
        </w:sectPr>
      </w:pPr>
    </w:p>
    <w:p w:rsidR="00BF6940" w:rsidRPr="0019596E" w:rsidRDefault="00BF6940">
      <w:pPr>
        <w:pStyle w:val="ListParagraph"/>
        <w:numPr>
          <w:ilvl w:val="1"/>
          <w:numId w:val="2"/>
        </w:numPr>
        <w:jc w:val="both"/>
        <w:rPr>
          <w:rFonts w:ascii="Arial" w:hAnsi="Arial"/>
          <w:b/>
          <w:bCs/>
          <w:sz w:val="24"/>
          <w:szCs w:val="24"/>
          <w:lang w:bidi="th-TH"/>
        </w:rPr>
      </w:pPr>
      <w:r w:rsidRPr="0019596E">
        <w:rPr>
          <w:rFonts w:ascii="Arial" w:hAnsi="Arial"/>
          <w:b/>
          <w:bCs/>
          <w:sz w:val="24"/>
          <w:szCs w:val="24"/>
          <w:lang w:bidi="th-TH"/>
        </w:rPr>
        <w:lastRenderedPageBreak/>
        <w:t>Hazardous Meteorological Conditions</w:t>
      </w:r>
    </w:p>
    <w:p w:rsidR="0055001D" w:rsidRPr="00B02E77" w:rsidRDefault="00B02E77" w:rsidP="003D3F15">
      <w:pPr>
        <w:jc w:val="both"/>
        <w:rPr>
          <w:rFonts w:ascii="Arial" w:hAnsi="Arial"/>
          <w:color w:val="0070C0"/>
          <w:sz w:val="24"/>
          <w:szCs w:val="24"/>
          <w:lang w:bidi="th-TH"/>
        </w:rPr>
      </w:pPr>
      <w:r w:rsidRPr="00B02E77">
        <w:rPr>
          <w:rFonts w:ascii="Arial" w:hAnsi="Arial"/>
          <w:color w:val="0070C0"/>
          <w:sz w:val="24"/>
          <w:szCs w:val="24"/>
          <w:lang w:bidi="th-TH"/>
        </w:rPr>
        <w:t>Airport operations can be disrupted by adverse weather. Therefore, an airport need to prepare to prevent and mitigate harmful consequences of adverse weather conditions. Adverse weather conditions are categorized into seven groups including ice, frost, freezing rain, strong winds, rain, snow, and fog or low visibility. An airport shall set up procedures in this part according to its local geography and atmosphere.</w:t>
      </w:r>
    </w:p>
    <w:p w:rsidR="00BF6940" w:rsidRPr="00444E77" w:rsidRDefault="00BF6940">
      <w:pPr>
        <w:pStyle w:val="ListParagraph"/>
        <w:numPr>
          <w:ilvl w:val="2"/>
          <w:numId w:val="2"/>
        </w:numPr>
        <w:jc w:val="both"/>
        <w:rPr>
          <w:rFonts w:ascii="Arial" w:hAnsi="Arial"/>
          <w:sz w:val="24"/>
          <w:szCs w:val="24"/>
          <w:lang w:bidi="th-TH"/>
        </w:rPr>
      </w:pPr>
      <w:r w:rsidRPr="00444E77">
        <w:rPr>
          <w:rFonts w:ascii="Arial" w:hAnsi="Arial"/>
          <w:sz w:val="24"/>
          <w:szCs w:val="24"/>
          <w:lang w:bidi="th-TH"/>
        </w:rPr>
        <w:t>Purpose</w:t>
      </w:r>
    </w:p>
    <w:p w:rsidR="00B02E77" w:rsidRPr="003D3E35" w:rsidRDefault="003D3E35" w:rsidP="003D3F15">
      <w:pPr>
        <w:ind w:left="576"/>
        <w:jc w:val="both"/>
        <w:rPr>
          <w:rFonts w:ascii="Arial" w:hAnsi="Arial"/>
          <w:color w:val="0070C0"/>
          <w:sz w:val="24"/>
          <w:szCs w:val="24"/>
          <w:lang w:bidi="th-TH"/>
        </w:rPr>
      </w:pPr>
      <w:r w:rsidRPr="003D3E35">
        <w:rPr>
          <w:rFonts w:ascii="Arial" w:hAnsi="Arial"/>
          <w:color w:val="0070C0"/>
          <w:sz w:val="24"/>
          <w:szCs w:val="24"/>
          <w:lang w:bidi="th-TH"/>
        </w:rPr>
        <w:t xml:space="preserve">Define </w:t>
      </w:r>
      <w:r w:rsidR="0019596E">
        <w:rPr>
          <w:rFonts w:ascii="Arial" w:hAnsi="Arial"/>
          <w:color w:val="0070C0"/>
          <w:sz w:val="24"/>
          <w:szCs w:val="24"/>
          <w:lang w:bidi="th-TH"/>
        </w:rPr>
        <w:t xml:space="preserve">the </w:t>
      </w:r>
      <w:r w:rsidR="00884220">
        <w:rPr>
          <w:rFonts w:ascii="Arial" w:hAnsi="Arial"/>
          <w:color w:val="0070C0"/>
          <w:sz w:val="24"/>
          <w:szCs w:val="24"/>
          <w:lang w:bidi="th-TH"/>
        </w:rPr>
        <w:t>purpose</w:t>
      </w:r>
      <w:r w:rsidRPr="003D3E35">
        <w:rPr>
          <w:rFonts w:ascii="Arial" w:hAnsi="Arial"/>
          <w:color w:val="0070C0"/>
          <w:sz w:val="24"/>
          <w:szCs w:val="24"/>
          <w:lang w:bidi="th-TH"/>
        </w:rPr>
        <w:t xml:space="preserve"> the airport establishes procedures for hazardous me</w:t>
      </w:r>
      <w:r w:rsidR="00BC17C8">
        <w:rPr>
          <w:rFonts w:ascii="Arial" w:hAnsi="Arial"/>
          <w:color w:val="0070C0"/>
          <w:sz w:val="24"/>
          <w:szCs w:val="24"/>
          <w:lang w:bidi="th-TH"/>
        </w:rPr>
        <w:t>teorological conditions. The pur</w:t>
      </w:r>
      <w:r w:rsidRPr="003D3E35">
        <w:rPr>
          <w:rFonts w:ascii="Arial" w:hAnsi="Arial"/>
          <w:color w:val="0070C0"/>
          <w:sz w:val="24"/>
          <w:szCs w:val="24"/>
          <w:lang w:bidi="th-TH"/>
        </w:rPr>
        <w:t>pose of the procedures should focus on safeguarding an airport and aircraft operations.</w:t>
      </w:r>
    </w:p>
    <w:p w:rsidR="003D3E35" w:rsidRDefault="003D3E35"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BF6940" w:rsidRPr="00C65442" w:rsidRDefault="00BF6940" w:rsidP="003D3F15">
      <w:pPr>
        <w:ind w:left="576"/>
        <w:jc w:val="both"/>
        <w:rPr>
          <w:rFonts w:ascii="Arial" w:hAnsi="Arial"/>
          <w:color w:val="00B050"/>
          <w:sz w:val="24"/>
          <w:szCs w:val="24"/>
          <w:lang w:bidi="th-TH"/>
        </w:rPr>
      </w:pPr>
      <w:r w:rsidRPr="00C65442">
        <w:rPr>
          <w:rFonts w:ascii="Arial" w:hAnsi="Arial"/>
          <w:color w:val="00B050"/>
          <w:sz w:val="24"/>
          <w:szCs w:val="24"/>
          <w:lang w:bidi="th-TH"/>
        </w:rPr>
        <w:t>The aim of these procedures is to ensure that the aircraft using the (Name) Airport can be operated safely during adverse weather conditions.</w:t>
      </w:r>
    </w:p>
    <w:p w:rsidR="00BF6940" w:rsidRDefault="00BF6940">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3D3E35" w:rsidRDefault="003D3E35" w:rsidP="003D3F15">
      <w:pPr>
        <w:ind w:left="576"/>
        <w:jc w:val="both"/>
        <w:rPr>
          <w:rFonts w:ascii="Arial" w:hAnsi="Arial"/>
          <w:color w:val="0070C0"/>
          <w:sz w:val="24"/>
          <w:szCs w:val="24"/>
          <w:lang w:bidi="th-TH"/>
        </w:rPr>
      </w:pPr>
      <w:r w:rsidRPr="00394E75">
        <w:rPr>
          <w:rFonts w:ascii="Arial" w:hAnsi="Arial"/>
          <w:color w:val="0070C0"/>
          <w:sz w:val="24"/>
          <w:szCs w:val="24"/>
          <w:lang w:bidi="th-TH"/>
        </w:rPr>
        <w:t xml:space="preserve">Define responsibility of each person related to </w:t>
      </w:r>
      <w:r>
        <w:rPr>
          <w:rFonts w:ascii="Arial" w:hAnsi="Arial"/>
          <w:color w:val="0070C0"/>
          <w:sz w:val="24"/>
          <w:szCs w:val="24"/>
          <w:lang w:bidi="th-TH"/>
        </w:rPr>
        <w:t>adverse weather operations</w:t>
      </w:r>
      <w:r w:rsidRPr="00394E75">
        <w:rPr>
          <w:rFonts w:ascii="Arial" w:hAnsi="Arial"/>
          <w:color w:val="0070C0"/>
          <w:sz w:val="24"/>
          <w:szCs w:val="24"/>
          <w:lang w:bidi="th-TH"/>
        </w:rPr>
        <w:t>.</w:t>
      </w:r>
      <w:r>
        <w:rPr>
          <w:rFonts w:ascii="Arial" w:hAnsi="Arial"/>
          <w:color w:val="0070C0"/>
          <w:sz w:val="24"/>
          <w:szCs w:val="24"/>
          <w:lang w:bidi="th-TH"/>
        </w:rPr>
        <w:t xml:space="preserve"> Responsible persons may include but not limited to </w:t>
      </w:r>
      <w:r w:rsidR="00B419C9">
        <w:rPr>
          <w:rFonts w:ascii="Arial" w:hAnsi="Arial"/>
          <w:color w:val="0070C0"/>
          <w:sz w:val="24"/>
          <w:szCs w:val="24"/>
          <w:lang w:bidi="th-TH"/>
        </w:rPr>
        <w:t>an airport manager, an airport operation, a meteorological service provider, an air traffic service provider</w:t>
      </w:r>
      <w:r w:rsidR="00B419C9" w:rsidRPr="00B419C9">
        <w:rPr>
          <w:rFonts w:ascii="Arial" w:hAnsi="Arial"/>
          <w:color w:val="0070C0"/>
          <w:sz w:val="24"/>
          <w:szCs w:val="24"/>
          <w:lang w:bidi="th-TH"/>
        </w:rPr>
        <w:t>,</w:t>
      </w:r>
      <w:r w:rsidR="00B86BAB">
        <w:rPr>
          <w:rFonts w:ascii="Arial" w:hAnsi="Arial"/>
          <w:color w:val="0070C0"/>
          <w:sz w:val="24"/>
          <w:szCs w:val="24"/>
          <w:lang w:bidi="th-TH"/>
        </w:rPr>
        <w:t xml:space="preserve"> a fixed-base operator</w:t>
      </w:r>
      <w:r w:rsidR="00B419C9" w:rsidRPr="00B419C9">
        <w:rPr>
          <w:rFonts w:ascii="Arial" w:hAnsi="Arial"/>
          <w:color w:val="0070C0"/>
          <w:sz w:val="24"/>
          <w:szCs w:val="24"/>
          <w:lang w:bidi="th-TH"/>
        </w:rPr>
        <w:t xml:space="preserve"> and a ground handling agent.</w:t>
      </w:r>
    </w:p>
    <w:p w:rsidR="00B419C9" w:rsidRPr="00B419C9" w:rsidRDefault="00B419C9" w:rsidP="00861EEB">
      <w:pPr>
        <w:spacing w:after="60"/>
        <w:ind w:left="576"/>
        <w:jc w:val="both"/>
        <w:rPr>
          <w:rFonts w:ascii="Arial" w:hAnsi="Arial"/>
          <w:color w:val="00B050"/>
          <w:sz w:val="24"/>
          <w:szCs w:val="24"/>
          <w:lang w:bidi="th-TH"/>
        </w:rPr>
      </w:pPr>
      <w:r w:rsidRPr="00B419C9">
        <w:rPr>
          <w:rFonts w:ascii="Arial" w:hAnsi="Arial"/>
          <w:color w:val="00B050"/>
          <w:sz w:val="24"/>
          <w:szCs w:val="24"/>
          <w:lang w:bidi="th-TH"/>
        </w:rPr>
        <w:t>Example:</w:t>
      </w:r>
    </w:p>
    <w:p w:rsidR="00C65442" w:rsidRPr="00847FCE" w:rsidRDefault="00532D8E" w:rsidP="00861EEB">
      <w:pPr>
        <w:pStyle w:val="ListParagraph"/>
        <w:numPr>
          <w:ilvl w:val="3"/>
          <w:numId w:val="2"/>
        </w:numPr>
        <w:spacing w:after="60"/>
        <w:ind w:left="1800" w:hanging="504"/>
        <w:contextualSpacing w:val="0"/>
        <w:jc w:val="both"/>
        <w:rPr>
          <w:rFonts w:ascii="Arial" w:hAnsi="Arial"/>
          <w:color w:val="00B050"/>
          <w:sz w:val="24"/>
          <w:szCs w:val="24"/>
          <w:lang w:bidi="th-TH"/>
        </w:rPr>
      </w:pPr>
      <w:r w:rsidRPr="00847FCE">
        <w:rPr>
          <w:rFonts w:ascii="Arial" w:hAnsi="Arial"/>
          <w:color w:val="00B050"/>
          <w:sz w:val="24"/>
          <w:szCs w:val="24"/>
          <w:lang w:bidi="th-TH"/>
        </w:rPr>
        <w:t xml:space="preserve">The </w:t>
      </w:r>
      <w:r w:rsidR="00077D58">
        <w:rPr>
          <w:rFonts w:ascii="Arial" w:hAnsi="Arial"/>
          <w:color w:val="00B050"/>
          <w:sz w:val="24"/>
          <w:szCs w:val="24"/>
          <w:lang w:bidi="th-TH"/>
        </w:rPr>
        <w:t>Airport Manager</w:t>
      </w:r>
      <w:r w:rsidRPr="00847FCE">
        <w:rPr>
          <w:rFonts w:ascii="Arial" w:hAnsi="Arial"/>
          <w:color w:val="00B050"/>
          <w:sz w:val="24"/>
          <w:szCs w:val="24"/>
          <w:lang w:bidi="th-TH"/>
        </w:rPr>
        <w:t xml:space="preserve"> has overall responsibility to provides procedures related to hazardous meteorological conditions for the airport and ensures that the procedures are implemented.</w:t>
      </w:r>
    </w:p>
    <w:p w:rsidR="00532D8E" w:rsidRPr="00847FCE" w:rsidRDefault="00532D8E" w:rsidP="00861EEB">
      <w:pPr>
        <w:pStyle w:val="ListParagraph"/>
        <w:numPr>
          <w:ilvl w:val="3"/>
          <w:numId w:val="2"/>
        </w:numPr>
        <w:spacing w:after="60"/>
        <w:ind w:left="1800" w:hanging="504"/>
        <w:contextualSpacing w:val="0"/>
        <w:jc w:val="both"/>
        <w:rPr>
          <w:rFonts w:ascii="Arial" w:hAnsi="Arial"/>
          <w:color w:val="00B050"/>
          <w:sz w:val="24"/>
          <w:szCs w:val="24"/>
          <w:lang w:bidi="th-TH"/>
        </w:rPr>
      </w:pPr>
      <w:r w:rsidRPr="00E23B7C">
        <w:rPr>
          <w:rFonts w:ascii="Arial" w:hAnsi="Arial"/>
          <w:color w:val="00B050"/>
          <w:sz w:val="24"/>
          <w:szCs w:val="24"/>
          <w:highlight w:val="yellow"/>
          <w:lang w:bidi="th-TH"/>
        </w:rPr>
        <w:t>(Airport Operations)</w:t>
      </w:r>
      <w:r w:rsidRPr="00847FCE">
        <w:rPr>
          <w:rFonts w:ascii="Arial" w:hAnsi="Arial"/>
          <w:color w:val="00B050"/>
          <w:sz w:val="24"/>
          <w:szCs w:val="24"/>
          <w:lang w:bidi="th-TH"/>
        </w:rPr>
        <w:t xml:space="preserve"> is </w:t>
      </w:r>
      <w:r w:rsidR="00C51009" w:rsidRPr="00847FCE">
        <w:rPr>
          <w:rFonts w:ascii="Arial" w:hAnsi="Arial"/>
          <w:color w:val="00B050"/>
          <w:sz w:val="24"/>
          <w:szCs w:val="24"/>
          <w:lang w:bidi="th-TH"/>
        </w:rPr>
        <w:t xml:space="preserve">responsible for inspecting other tenants in airside to ensure the compliance to the rules. The airport operations also conduct runway friction measurement, runway condition report, runway safety inspection and aircraft tie-down and GSE tie-down inspection. </w:t>
      </w:r>
    </w:p>
    <w:p w:rsidR="000E626A" w:rsidRPr="00847FCE" w:rsidRDefault="000E626A" w:rsidP="00861EEB">
      <w:pPr>
        <w:pStyle w:val="ListParagraph"/>
        <w:numPr>
          <w:ilvl w:val="3"/>
          <w:numId w:val="2"/>
        </w:numPr>
        <w:spacing w:after="60"/>
        <w:ind w:left="1800" w:hanging="504"/>
        <w:contextualSpacing w:val="0"/>
        <w:jc w:val="both"/>
        <w:rPr>
          <w:rFonts w:ascii="Arial" w:hAnsi="Arial"/>
          <w:color w:val="00B050"/>
          <w:sz w:val="24"/>
          <w:szCs w:val="24"/>
          <w:lang w:bidi="th-TH"/>
        </w:rPr>
      </w:pPr>
      <w:r w:rsidRPr="00E23B7C">
        <w:rPr>
          <w:rFonts w:ascii="Arial" w:hAnsi="Arial"/>
          <w:color w:val="00B050"/>
          <w:sz w:val="24"/>
          <w:szCs w:val="24"/>
          <w:highlight w:val="yellow"/>
          <w:lang w:bidi="th-TH"/>
        </w:rPr>
        <w:t>(Meteorological Service Provider)</w:t>
      </w:r>
      <w:r w:rsidRPr="00847FCE">
        <w:rPr>
          <w:rFonts w:ascii="Arial" w:hAnsi="Arial"/>
          <w:color w:val="00B050"/>
          <w:sz w:val="24"/>
          <w:szCs w:val="24"/>
          <w:lang w:bidi="th-TH"/>
        </w:rPr>
        <w:t xml:space="preserve"> is responsible to report hazardous meteorological conditions including the start and the end of the conditions to ATS unit as stated in the agreement between the ATS unit and meteorological service provider.</w:t>
      </w:r>
    </w:p>
    <w:p w:rsidR="000E626A" w:rsidRPr="00847FCE" w:rsidRDefault="000E626A" w:rsidP="00861EEB">
      <w:pPr>
        <w:pStyle w:val="ListParagraph"/>
        <w:numPr>
          <w:ilvl w:val="3"/>
          <w:numId w:val="2"/>
        </w:numPr>
        <w:spacing w:after="60"/>
        <w:ind w:left="1800" w:hanging="504"/>
        <w:contextualSpacing w:val="0"/>
        <w:jc w:val="both"/>
        <w:rPr>
          <w:rFonts w:ascii="Arial" w:hAnsi="Arial"/>
          <w:color w:val="00B050"/>
          <w:sz w:val="24"/>
          <w:szCs w:val="24"/>
          <w:lang w:bidi="th-TH"/>
        </w:rPr>
      </w:pPr>
      <w:r w:rsidRPr="00E23B7C">
        <w:rPr>
          <w:rFonts w:ascii="Arial" w:hAnsi="Arial"/>
          <w:color w:val="00B050"/>
          <w:sz w:val="24"/>
          <w:szCs w:val="24"/>
          <w:highlight w:val="yellow"/>
          <w:lang w:bidi="th-TH"/>
        </w:rPr>
        <w:t>(Air Traffic Service Provider)</w:t>
      </w:r>
      <w:r w:rsidRPr="00847FCE">
        <w:rPr>
          <w:rFonts w:ascii="Arial" w:hAnsi="Arial"/>
          <w:color w:val="00B050"/>
          <w:sz w:val="24"/>
          <w:szCs w:val="24"/>
          <w:lang w:bidi="th-TH"/>
        </w:rPr>
        <w:t xml:space="preserve"> is responsible to warn all operators in airside about hazardous meteorological conditions. The ATS unit also is responsible to initiate hazardous meteorological procedures.</w:t>
      </w:r>
    </w:p>
    <w:p w:rsidR="000E626A" w:rsidRDefault="00B86BAB" w:rsidP="00861EEB">
      <w:pPr>
        <w:pStyle w:val="ListParagraph"/>
        <w:numPr>
          <w:ilvl w:val="3"/>
          <w:numId w:val="2"/>
        </w:numPr>
        <w:spacing w:after="60"/>
        <w:ind w:left="1800" w:hanging="504"/>
        <w:contextualSpacing w:val="0"/>
        <w:jc w:val="both"/>
        <w:rPr>
          <w:rFonts w:ascii="Arial" w:hAnsi="Arial"/>
          <w:color w:val="00B050"/>
          <w:sz w:val="24"/>
          <w:szCs w:val="24"/>
          <w:lang w:bidi="th-TH"/>
        </w:rPr>
      </w:pPr>
      <w:r>
        <w:rPr>
          <w:rFonts w:ascii="Arial" w:hAnsi="Arial"/>
          <w:color w:val="00B050"/>
          <w:sz w:val="24"/>
          <w:szCs w:val="24"/>
          <w:lang w:bidi="th-TH"/>
        </w:rPr>
        <w:t>A Fixed-Base Operator and a Ground Handling Agent are</w:t>
      </w:r>
      <w:r w:rsidR="000E626A" w:rsidRPr="00847FCE">
        <w:rPr>
          <w:rFonts w:ascii="Arial" w:hAnsi="Arial"/>
          <w:color w:val="00B050"/>
          <w:sz w:val="24"/>
          <w:szCs w:val="24"/>
          <w:lang w:bidi="th-TH"/>
        </w:rPr>
        <w:t xml:space="preserve"> responsible for carrying out hazardous meteorological procedures required by the airport and tying down aircraft and GSE in its responsibility.</w:t>
      </w:r>
    </w:p>
    <w:p w:rsidR="00C729D8" w:rsidRDefault="00C729D8" w:rsidP="00861EEB">
      <w:pPr>
        <w:pStyle w:val="ListParagraph"/>
        <w:numPr>
          <w:ilvl w:val="2"/>
          <w:numId w:val="2"/>
        </w:numPr>
        <w:spacing w:after="120"/>
        <w:contextualSpacing w:val="0"/>
        <w:jc w:val="both"/>
        <w:rPr>
          <w:rFonts w:ascii="Arial" w:hAnsi="Arial"/>
          <w:sz w:val="24"/>
          <w:szCs w:val="24"/>
          <w:lang w:bidi="th-TH"/>
        </w:rPr>
      </w:pPr>
      <w:r>
        <w:rPr>
          <w:rFonts w:ascii="Arial" w:hAnsi="Arial"/>
          <w:sz w:val="24"/>
          <w:szCs w:val="24"/>
          <w:lang w:bidi="th-TH"/>
        </w:rPr>
        <w:lastRenderedPageBreak/>
        <w:t>Procedures and Criteria for Suspension of Operations on the Runway</w:t>
      </w:r>
    </w:p>
    <w:p w:rsidR="00D67D0F" w:rsidRDefault="007E70D2" w:rsidP="00B64858">
      <w:pPr>
        <w:pStyle w:val="ListParagraph"/>
        <w:numPr>
          <w:ilvl w:val="3"/>
          <w:numId w:val="2"/>
        </w:numPr>
        <w:spacing w:after="60"/>
        <w:ind w:left="1800" w:hanging="504"/>
        <w:contextualSpacing w:val="0"/>
        <w:jc w:val="both"/>
        <w:rPr>
          <w:rFonts w:ascii="Arial" w:hAnsi="Arial"/>
          <w:sz w:val="24"/>
          <w:szCs w:val="24"/>
          <w:lang w:bidi="th-TH"/>
        </w:rPr>
      </w:pPr>
      <w:r>
        <w:rPr>
          <w:rFonts w:ascii="Arial" w:hAnsi="Arial"/>
          <w:sz w:val="24"/>
          <w:szCs w:val="24"/>
          <w:lang w:bidi="th-TH"/>
        </w:rPr>
        <w:t>Disseminating Hazardous Meteorological Warning</w:t>
      </w:r>
    </w:p>
    <w:p w:rsidR="007E70D2" w:rsidRPr="00886069" w:rsidRDefault="007E70D2" w:rsidP="00B64858">
      <w:pPr>
        <w:pStyle w:val="ListParagraph"/>
        <w:numPr>
          <w:ilvl w:val="4"/>
          <w:numId w:val="2"/>
        </w:numPr>
        <w:spacing w:after="60"/>
        <w:contextualSpacing w:val="0"/>
        <w:jc w:val="both"/>
        <w:rPr>
          <w:rFonts w:ascii="Arial" w:hAnsi="Arial"/>
          <w:color w:val="00B050"/>
          <w:sz w:val="24"/>
          <w:szCs w:val="24"/>
          <w:lang w:bidi="th-TH"/>
        </w:rPr>
      </w:pPr>
      <w:r w:rsidRPr="00886069">
        <w:rPr>
          <w:rFonts w:ascii="Arial" w:hAnsi="Arial"/>
          <w:color w:val="00B050"/>
          <w:sz w:val="24"/>
          <w:szCs w:val="24"/>
          <w:lang w:bidi="th-TH"/>
        </w:rPr>
        <w:t xml:space="preserve">Meteorological Service Provider informs </w:t>
      </w:r>
      <w:r w:rsidR="008061EA" w:rsidRPr="00886069">
        <w:rPr>
          <w:rFonts w:ascii="Arial" w:hAnsi="Arial"/>
          <w:color w:val="00B050"/>
          <w:sz w:val="24"/>
          <w:szCs w:val="24"/>
          <w:lang w:bidi="th-TH"/>
        </w:rPr>
        <w:t>ATS unit, both in verbal and writing,</w:t>
      </w:r>
      <w:r w:rsidRPr="00886069">
        <w:rPr>
          <w:rFonts w:ascii="Arial" w:hAnsi="Arial"/>
          <w:color w:val="00B050"/>
          <w:sz w:val="24"/>
          <w:szCs w:val="24"/>
          <w:lang w:bidi="th-TH"/>
        </w:rPr>
        <w:t xml:space="preserve"> when </w:t>
      </w:r>
      <w:r w:rsidR="0019596E">
        <w:rPr>
          <w:rFonts w:ascii="Arial" w:hAnsi="Arial"/>
          <w:color w:val="00B050"/>
          <w:sz w:val="24"/>
          <w:szCs w:val="24"/>
          <w:lang w:bidi="th-TH"/>
        </w:rPr>
        <w:t xml:space="preserve">forecasting or </w:t>
      </w:r>
      <w:r w:rsidRPr="00886069">
        <w:rPr>
          <w:rFonts w:ascii="Arial" w:hAnsi="Arial"/>
          <w:color w:val="00B050"/>
          <w:sz w:val="24"/>
          <w:szCs w:val="24"/>
          <w:lang w:bidi="th-TH"/>
        </w:rPr>
        <w:t>detecting haza</w:t>
      </w:r>
      <w:r w:rsidR="008061EA" w:rsidRPr="00886069">
        <w:rPr>
          <w:rFonts w:ascii="Arial" w:hAnsi="Arial"/>
          <w:color w:val="00B050"/>
          <w:sz w:val="24"/>
          <w:szCs w:val="24"/>
          <w:lang w:bidi="th-TH"/>
        </w:rPr>
        <w:t xml:space="preserve">rdous meteorological conditions. The hazardous meteorological conditions are in an agreement between </w:t>
      </w:r>
      <w:r w:rsidR="008061EA" w:rsidRPr="00E23B7C">
        <w:rPr>
          <w:rFonts w:ascii="Arial" w:hAnsi="Arial"/>
          <w:color w:val="00B050"/>
          <w:sz w:val="24"/>
          <w:szCs w:val="24"/>
          <w:highlight w:val="yellow"/>
          <w:lang w:bidi="th-TH"/>
        </w:rPr>
        <w:t>(Name)</w:t>
      </w:r>
      <w:r w:rsidR="008061EA" w:rsidRPr="00886069">
        <w:rPr>
          <w:rFonts w:ascii="Arial" w:hAnsi="Arial"/>
          <w:color w:val="00B050"/>
          <w:sz w:val="24"/>
          <w:szCs w:val="24"/>
          <w:lang w:bidi="th-TH"/>
        </w:rPr>
        <w:t xml:space="preserve"> Airport and the meteorological service provider.</w:t>
      </w:r>
    </w:p>
    <w:p w:rsidR="00817887" w:rsidRPr="00886069" w:rsidRDefault="00817887" w:rsidP="00B64858">
      <w:pPr>
        <w:pStyle w:val="ListParagraph"/>
        <w:numPr>
          <w:ilvl w:val="4"/>
          <w:numId w:val="2"/>
        </w:numPr>
        <w:spacing w:after="60"/>
        <w:contextualSpacing w:val="0"/>
        <w:jc w:val="both"/>
        <w:rPr>
          <w:rFonts w:ascii="Arial" w:hAnsi="Arial"/>
          <w:color w:val="00B050"/>
          <w:sz w:val="24"/>
          <w:szCs w:val="24"/>
          <w:lang w:bidi="th-TH"/>
        </w:rPr>
      </w:pPr>
      <w:r w:rsidRPr="00886069">
        <w:rPr>
          <w:rFonts w:ascii="Arial" w:hAnsi="Arial"/>
          <w:color w:val="00B050"/>
          <w:sz w:val="24"/>
          <w:szCs w:val="24"/>
          <w:lang w:bidi="th-TH"/>
        </w:rPr>
        <w:t xml:space="preserve">ATS unit informs pilots via </w:t>
      </w:r>
      <w:r w:rsidRPr="00E23B7C">
        <w:rPr>
          <w:rFonts w:ascii="Arial" w:hAnsi="Arial"/>
          <w:color w:val="00B050"/>
          <w:sz w:val="24"/>
          <w:szCs w:val="24"/>
          <w:highlight w:val="yellow"/>
          <w:lang w:bidi="th-TH"/>
        </w:rPr>
        <w:t>(Communication Channel)</w:t>
      </w:r>
      <w:r w:rsidRPr="00886069">
        <w:rPr>
          <w:rFonts w:ascii="Arial" w:hAnsi="Arial"/>
          <w:color w:val="00B050"/>
          <w:sz w:val="24"/>
          <w:szCs w:val="24"/>
          <w:lang w:bidi="th-TH"/>
        </w:rPr>
        <w:t xml:space="preserve"> and the operators in airside via </w:t>
      </w:r>
      <w:r w:rsidRPr="00E23B7C">
        <w:rPr>
          <w:rFonts w:ascii="Arial" w:hAnsi="Arial"/>
          <w:color w:val="00B050"/>
          <w:sz w:val="24"/>
          <w:szCs w:val="24"/>
          <w:highlight w:val="yellow"/>
          <w:lang w:bidi="th-TH"/>
        </w:rPr>
        <w:t>(Communication Channel)</w:t>
      </w:r>
      <w:r w:rsidRPr="00886069">
        <w:rPr>
          <w:rFonts w:ascii="Arial" w:hAnsi="Arial"/>
          <w:color w:val="00B050"/>
          <w:sz w:val="24"/>
          <w:szCs w:val="24"/>
          <w:lang w:bidi="th-TH"/>
        </w:rPr>
        <w:t xml:space="preserve">. </w:t>
      </w:r>
    </w:p>
    <w:p w:rsidR="00817887" w:rsidRDefault="00817887" w:rsidP="00861EEB">
      <w:pPr>
        <w:pStyle w:val="ListParagraph"/>
        <w:numPr>
          <w:ilvl w:val="4"/>
          <w:numId w:val="2"/>
        </w:numPr>
        <w:spacing w:after="120"/>
        <w:contextualSpacing w:val="0"/>
        <w:jc w:val="both"/>
        <w:rPr>
          <w:rFonts w:ascii="Arial" w:hAnsi="Arial"/>
          <w:color w:val="00B050"/>
          <w:sz w:val="24"/>
          <w:szCs w:val="24"/>
          <w:lang w:bidi="th-TH"/>
        </w:rPr>
      </w:pPr>
      <w:r w:rsidRPr="00886069">
        <w:rPr>
          <w:rFonts w:ascii="Arial" w:hAnsi="Arial"/>
          <w:color w:val="00B050"/>
          <w:sz w:val="24"/>
          <w:szCs w:val="24"/>
          <w:lang w:bidi="th-TH"/>
        </w:rPr>
        <w:t xml:space="preserve">All operators received hazardous meteorological warning </w:t>
      </w:r>
      <w:r w:rsidR="0019596E">
        <w:rPr>
          <w:rFonts w:ascii="Arial" w:hAnsi="Arial"/>
          <w:color w:val="00B050"/>
          <w:sz w:val="24"/>
          <w:szCs w:val="24"/>
          <w:lang w:bidi="th-TH"/>
        </w:rPr>
        <w:t>shall follow</w:t>
      </w:r>
      <w:r w:rsidR="00961BCC">
        <w:rPr>
          <w:rFonts w:ascii="Arial" w:hAnsi="Arial"/>
          <w:color w:val="00B050"/>
          <w:sz w:val="24"/>
          <w:szCs w:val="24"/>
          <w:lang w:bidi="th-TH"/>
        </w:rPr>
        <w:t xml:space="preserve"> </w:t>
      </w:r>
      <w:r w:rsidRPr="00886069">
        <w:rPr>
          <w:rFonts w:ascii="Arial" w:hAnsi="Arial"/>
          <w:color w:val="00B050"/>
          <w:sz w:val="24"/>
          <w:szCs w:val="24"/>
          <w:lang w:bidi="th-TH"/>
        </w:rPr>
        <w:t>hazardous meteorological condition procedures.</w:t>
      </w:r>
    </w:p>
    <w:p w:rsidR="00BF6940" w:rsidRDefault="00BF6940" w:rsidP="00B64858">
      <w:pPr>
        <w:pStyle w:val="ListParagraph"/>
        <w:numPr>
          <w:ilvl w:val="3"/>
          <w:numId w:val="2"/>
        </w:numPr>
        <w:spacing w:after="60"/>
        <w:ind w:left="1800" w:hanging="504"/>
        <w:contextualSpacing w:val="0"/>
        <w:jc w:val="both"/>
        <w:rPr>
          <w:rFonts w:ascii="Arial" w:hAnsi="Arial"/>
          <w:sz w:val="24"/>
          <w:szCs w:val="24"/>
          <w:lang w:bidi="th-TH"/>
        </w:rPr>
      </w:pPr>
      <w:r>
        <w:rPr>
          <w:rFonts w:ascii="Arial" w:hAnsi="Arial"/>
          <w:sz w:val="24"/>
          <w:szCs w:val="24"/>
          <w:lang w:bidi="th-TH"/>
        </w:rPr>
        <w:t>Strong Winds</w:t>
      </w:r>
    </w:p>
    <w:p w:rsidR="00BF6940" w:rsidRPr="0062011D" w:rsidRDefault="00842799" w:rsidP="00B64858">
      <w:pPr>
        <w:pStyle w:val="ListParagraph"/>
        <w:numPr>
          <w:ilvl w:val="4"/>
          <w:numId w:val="2"/>
        </w:numPr>
        <w:spacing w:after="60"/>
        <w:contextualSpacing w:val="0"/>
        <w:jc w:val="both"/>
        <w:rPr>
          <w:rFonts w:ascii="Arial" w:hAnsi="Arial"/>
          <w:color w:val="00B050"/>
          <w:sz w:val="24"/>
          <w:szCs w:val="24"/>
          <w:lang w:bidi="th-TH"/>
        </w:rPr>
      </w:pPr>
      <w:r w:rsidRPr="0062011D">
        <w:rPr>
          <w:rFonts w:ascii="Arial" w:hAnsi="Arial"/>
          <w:color w:val="00B050"/>
          <w:sz w:val="24"/>
          <w:szCs w:val="24"/>
          <w:lang w:bidi="th-TH"/>
        </w:rPr>
        <w:t>When there is a strong wind warning, the airport maintenance and contractors will cover</w:t>
      </w:r>
      <w:r w:rsidR="00961BCC">
        <w:rPr>
          <w:rFonts w:ascii="Arial" w:hAnsi="Arial"/>
          <w:color w:val="00B050"/>
          <w:sz w:val="24"/>
          <w:szCs w:val="24"/>
          <w:lang w:bidi="th-TH"/>
        </w:rPr>
        <w:t xml:space="preserve"> </w:t>
      </w:r>
      <w:r w:rsidRPr="0062011D">
        <w:rPr>
          <w:rFonts w:ascii="Arial" w:hAnsi="Arial"/>
          <w:color w:val="00B050"/>
          <w:sz w:val="24"/>
          <w:szCs w:val="24"/>
          <w:lang w:bidi="th-TH"/>
        </w:rPr>
        <w:t>material stack and tie down GSE to ensure that there are no loose objects.</w:t>
      </w:r>
    </w:p>
    <w:p w:rsidR="00842799" w:rsidRPr="0062011D" w:rsidRDefault="00842799" w:rsidP="00B64858">
      <w:pPr>
        <w:pStyle w:val="ListParagraph"/>
        <w:numPr>
          <w:ilvl w:val="4"/>
          <w:numId w:val="2"/>
        </w:numPr>
        <w:spacing w:after="60"/>
        <w:contextualSpacing w:val="0"/>
        <w:jc w:val="both"/>
        <w:rPr>
          <w:rFonts w:ascii="Arial" w:hAnsi="Arial"/>
          <w:color w:val="00B050"/>
          <w:sz w:val="24"/>
          <w:szCs w:val="24"/>
          <w:lang w:bidi="th-TH"/>
        </w:rPr>
      </w:pPr>
      <w:r w:rsidRPr="00E23B7C">
        <w:rPr>
          <w:rFonts w:ascii="Arial" w:hAnsi="Arial"/>
          <w:color w:val="00B050"/>
          <w:sz w:val="24"/>
          <w:szCs w:val="24"/>
          <w:highlight w:val="yellow"/>
          <w:lang w:bidi="th-TH"/>
        </w:rPr>
        <w:t>(Aircraft Owners)</w:t>
      </w:r>
      <w:r w:rsidRPr="0062011D">
        <w:rPr>
          <w:rFonts w:ascii="Arial" w:hAnsi="Arial"/>
          <w:color w:val="00B050"/>
          <w:sz w:val="24"/>
          <w:szCs w:val="24"/>
          <w:lang w:bidi="th-TH"/>
        </w:rPr>
        <w:t xml:space="preserve"> shall tie down their aircraft and position aircraft heading to a safe direction.</w:t>
      </w:r>
    </w:p>
    <w:p w:rsidR="00842799" w:rsidRPr="0062011D" w:rsidRDefault="00842799" w:rsidP="00B64858">
      <w:pPr>
        <w:pStyle w:val="ListParagraph"/>
        <w:numPr>
          <w:ilvl w:val="4"/>
          <w:numId w:val="2"/>
        </w:numPr>
        <w:spacing w:after="60"/>
        <w:contextualSpacing w:val="0"/>
        <w:jc w:val="both"/>
        <w:rPr>
          <w:rFonts w:ascii="Arial" w:hAnsi="Arial"/>
          <w:color w:val="00B050"/>
          <w:sz w:val="24"/>
          <w:szCs w:val="24"/>
          <w:lang w:bidi="th-TH"/>
        </w:rPr>
      </w:pPr>
      <w:r w:rsidRPr="00E23B7C">
        <w:rPr>
          <w:rFonts w:ascii="Arial" w:hAnsi="Arial"/>
          <w:color w:val="00B050"/>
          <w:sz w:val="24"/>
          <w:szCs w:val="24"/>
          <w:highlight w:val="yellow"/>
          <w:lang w:bidi="th-TH"/>
        </w:rPr>
        <w:t>(GSE Owners)</w:t>
      </w:r>
      <w:r w:rsidRPr="0062011D">
        <w:rPr>
          <w:rFonts w:ascii="Arial" w:hAnsi="Arial"/>
          <w:color w:val="00B050"/>
          <w:sz w:val="24"/>
          <w:szCs w:val="24"/>
          <w:lang w:bidi="th-TH"/>
        </w:rPr>
        <w:t xml:space="preserve"> ties their GSE to ensure that GSEs are safe.</w:t>
      </w:r>
    </w:p>
    <w:p w:rsidR="00842799" w:rsidRDefault="00842799" w:rsidP="00861EEB">
      <w:pPr>
        <w:pStyle w:val="ListParagraph"/>
        <w:numPr>
          <w:ilvl w:val="4"/>
          <w:numId w:val="2"/>
        </w:numPr>
        <w:spacing w:after="120"/>
        <w:contextualSpacing w:val="0"/>
        <w:jc w:val="both"/>
        <w:rPr>
          <w:rFonts w:ascii="Arial" w:hAnsi="Arial"/>
          <w:color w:val="00B050"/>
          <w:sz w:val="24"/>
          <w:szCs w:val="24"/>
          <w:lang w:bidi="th-TH"/>
        </w:rPr>
      </w:pPr>
      <w:r w:rsidRPr="00E23B7C">
        <w:rPr>
          <w:rFonts w:ascii="Arial" w:hAnsi="Arial"/>
          <w:color w:val="00B050"/>
          <w:sz w:val="24"/>
          <w:szCs w:val="24"/>
          <w:highlight w:val="yellow"/>
          <w:lang w:bidi="th-TH"/>
        </w:rPr>
        <w:t>(Airport Responsible Person)</w:t>
      </w:r>
      <w:r w:rsidRPr="0062011D">
        <w:rPr>
          <w:rFonts w:ascii="Arial" w:hAnsi="Arial"/>
          <w:color w:val="00B050"/>
          <w:sz w:val="24"/>
          <w:szCs w:val="24"/>
          <w:lang w:bidi="th-TH"/>
        </w:rPr>
        <w:t xml:space="preserve"> is responsible for </w:t>
      </w:r>
      <w:r w:rsidR="009F26B5" w:rsidRPr="0062011D">
        <w:rPr>
          <w:rFonts w:ascii="Arial" w:hAnsi="Arial"/>
          <w:color w:val="00B050"/>
          <w:sz w:val="24"/>
          <w:szCs w:val="24"/>
          <w:lang w:bidi="th-TH"/>
        </w:rPr>
        <w:t xml:space="preserve">patrolling the airside especially the areas with high risk to have FODs. In case an FOD is found, a corrective action shall be done immediately. If a corrective action is not possible, the (Responsible Person) will inform ATS unit immediately. GSE accidents and incidents shall be reported to the owners of the GSEs and to an airport safety officer. </w:t>
      </w:r>
    </w:p>
    <w:p w:rsidR="00C729D8" w:rsidRDefault="00DB37ED" w:rsidP="00B64858">
      <w:pPr>
        <w:pStyle w:val="ListParagraph"/>
        <w:numPr>
          <w:ilvl w:val="3"/>
          <w:numId w:val="2"/>
        </w:numPr>
        <w:spacing w:after="60"/>
        <w:ind w:left="1800" w:hanging="504"/>
        <w:contextualSpacing w:val="0"/>
        <w:jc w:val="both"/>
        <w:rPr>
          <w:rFonts w:ascii="Arial" w:hAnsi="Arial"/>
          <w:sz w:val="24"/>
          <w:szCs w:val="24"/>
          <w:lang w:bidi="th-TH"/>
        </w:rPr>
      </w:pPr>
      <w:r>
        <w:rPr>
          <w:rFonts w:ascii="Arial" w:hAnsi="Arial"/>
          <w:sz w:val="24"/>
          <w:szCs w:val="24"/>
          <w:lang w:bidi="th-TH"/>
        </w:rPr>
        <w:t>Thunder Storms</w:t>
      </w:r>
    </w:p>
    <w:p w:rsidR="00C729D8" w:rsidRPr="0062011D" w:rsidRDefault="00DB37ED" w:rsidP="00B64858">
      <w:pPr>
        <w:pStyle w:val="ListParagraph"/>
        <w:numPr>
          <w:ilvl w:val="4"/>
          <w:numId w:val="2"/>
        </w:numPr>
        <w:spacing w:after="60"/>
        <w:contextualSpacing w:val="0"/>
        <w:jc w:val="both"/>
        <w:rPr>
          <w:rFonts w:ascii="Arial" w:hAnsi="Arial"/>
          <w:color w:val="00B050"/>
          <w:sz w:val="24"/>
          <w:szCs w:val="24"/>
          <w:lang w:bidi="th-TH"/>
        </w:rPr>
      </w:pPr>
      <w:r w:rsidRPr="0062011D">
        <w:rPr>
          <w:rFonts w:ascii="Arial" w:hAnsi="Arial"/>
          <w:color w:val="00B050"/>
          <w:sz w:val="24"/>
          <w:szCs w:val="24"/>
          <w:lang w:bidi="th-TH"/>
        </w:rPr>
        <w:t xml:space="preserve">When there is a thunder storm warning on or in vicinity of the airport, </w:t>
      </w:r>
      <w:r w:rsidRPr="00E23B7C">
        <w:rPr>
          <w:rFonts w:ascii="Arial" w:hAnsi="Arial"/>
          <w:color w:val="00B050"/>
          <w:sz w:val="24"/>
          <w:szCs w:val="24"/>
          <w:highlight w:val="yellow"/>
          <w:lang w:bidi="th-TH"/>
        </w:rPr>
        <w:t>(Airport Responsible Person)</w:t>
      </w:r>
      <w:r w:rsidRPr="0062011D">
        <w:rPr>
          <w:rFonts w:ascii="Arial" w:hAnsi="Arial"/>
          <w:color w:val="00B050"/>
          <w:sz w:val="24"/>
          <w:szCs w:val="24"/>
          <w:lang w:bidi="th-TH"/>
        </w:rPr>
        <w:t xml:space="preserve"> assesses the risk to airport operations. If the result of risk assessment is high, ceases all airport operations and finds shelters.</w:t>
      </w:r>
    </w:p>
    <w:p w:rsidR="00DB37ED" w:rsidRDefault="00DB37ED" w:rsidP="00861EEB">
      <w:pPr>
        <w:pStyle w:val="ListParagraph"/>
        <w:numPr>
          <w:ilvl w:val="4"/>
          <w:numId w:val="2"/>
        </w:numPr>
        <w:spacing w:after="0"/>
        <w:contextualSpacing w:val="0"/>
        <w:jc w:val="both"/>
        <w:rPr>
          <w:rFonts w:ascii="Arial" w:hAnsi="Arial"/>
          <w:color w:val="00B050"/>
          <w:sz w:val="24"/>
          <w:szCs w:val="24"/>
          <w:lang w:bidi="th-TH"/>
        </w:rPr>
      </w:pPr>
      <w:r w:rsidRPr="0062011D">
        <w:rPr>
          <w:rFonts w:ascii="Arial" w:hAnsi="Arial"/>
          <w:color w:val="00B050"/>
          <w:sz w:val="24"/>
          <w:szCs w:val="24"/>
          <w:lang w:bidi="th-TH"/>
        </w:rPr>
        <w:t xml:space="preserve">ATS unit reports the latest runway condition report and friction to pilots. ATS unit may request </w:t>
      </w:r>
      <w:r w:rsidRPr="00E23B7C">
        <w:rPr>
          <w:rFonts w:ascii="Arial" w:hAnsi="Arial"/>
          <w:color w:val="00B050"/>
          <w:sz w:val="24"/>
          <w:szCs w:val="24"/>
          <w:highlight w:val="yellow"/>
          <w:lang w:bidi="th-TH"/>
        </w:rPr>
        <w:t>(Airport Responsible Person)</w:t>
      </w:r>
      <w:r w:rsidRPr="0062011D">
        <w:rPr>
          <w:rFonts w:ascii="Arial" w:hAnsi="Arial"/>
          <w:color w:val="00B050"/>
          <w:sz w:val="24"/>
          <w:szCs w:val="24"/>
          <w:lang w:bidi="th-TH"/>
        </w:rPr>
        <w:t xml:space="preserve"> to measure the depth of standing water center. The results will be reported to the ATS unit.</w:t>
      </w:r>
    </w:p>
    <w:p w:rsidR="0092334B" w:rsidRPr="0062011D" w:rsidRDefault="0092334B" w:rsidP="00861EEB">
      <w:pPr>
        <w:pStyle w:val="ListParagraph"/>
        <w:spacing w:after="0"/>
        <w:ind w:left="2016"/>
        <w:contextualSpacing w:val="0"/>
        <w:jc w:val="both"/>
        <w:rPr>
          <w:rFonts w:ascii="Arial" w:hAnsi="Arial"/>
          <w:color w:val="00B050"/>
          <w:sz w:val="24"/>
          <w:szCs w:val="24"/>
          <w:lang w:bidi="th-TH"/>
        </w:rPr>
      </w:pPr>
    </w:p>
    <w:p w:rsidR="00C729D8" w:rsidRDefault="00C729D8" w:rsidP="00861EEB">
      <w:pPr>
        <w:pStyle w:val="ListParagraph"/>
        <w:numPr>
          <w:ilvl w:val="2"/>
          <w:numId w:val="2"/>
        </w:numPr>
        <w:spacing w:after="120"/>
        <w:contextualSpacing w:val="0"/>
        <w:jc w:val="both"/>
        <w:rPr>
          <w:rFonts w:ascii="Arial" w:hAnsi="Arial"/>
          <w:sz w:val="24"/>
          <w:szCs w:val="24"/>
          <w:lang w:bidi="th-TH"/>
        </w:rPr>
      </w:pPr>
      <w:r>
        <w:rPr>
          <w:rFonts w:ascii="Arial" w:hAnsi="Arial"/>
          <w:sz w:val="24"/>
          <w:szCs w:val="24"/>
          <w:lang w:bidi="th-TH"/>
        </w:rPr>
        <w:t>Coordination with the Meteorological Service Provider in order to be Advised of Any Significant Meteorological Conditions</w:t>
      </w:r>
    </w:p>
    <w:p w:rsidR="00BF6940" w:rsidRPr="0062011D" w:rsidRDefault="0062011D" w:rsidP="00861EEB">
      <w:pPr>
        <w:spacing w:after="0"/>
        <w:ind w:left="576"/>
        <w:jc w:val="both"/>
        <w:rPr>
          <w:rFonts w:ascii="Arial" w:hAnsi="Arial"/>
          <w:color w:val="00B050"/>
          <w:sz w:val="24"/>
          <w:szCs w:val="24"/>
          <w:lang w:bidi="th-TH"/>
        </w:rPr>
      </w:pPr>
      <w:r w:rsidRPr="00E23B7C">
        <w:rPr>
          <w:rFonts w:ascii="Arial" w:hAnsi="Arial"/>
          <w:color w:val="00B050"/>
          <w:sz w:val="24"/>
          <w:szCs w:val="24"/>
          <w:highlight w:val="yellow"/>
          <w:lang w:bidi="th-TH"/>
        </w:rPr>
        <w:t>(Name Airport)</w:t>
      </w:r>
      <w:r w:rsidRPr="0062011D">
        <w:rPr>
          <w:rFonts w:ascii="Arial" w:hAnsi="Arial"/>
          <w:color w:val="00B050"/>
          <w:sz w:val="24"/>
          <w:szCs w:val="24"/>
          <w:lang w:bidi="th-TH"/>
        </w:rPr>
        <w:t xml:space="preserve"> has an agreement with </w:t>
      </w:r>
      <w:r w:rsidRPr="00E23B7C">
        <w:rPr>
          <w:rFonts w:ascii="Arial" w:hAnsi="Arial"/>
          <w:color w:val="00B050"/>
          <w:sz w:val="24"/>
          <w:szCs w:val="24"/>
          <w:highlight w:val="yellow"/>
          <w:lang w:bidi="th-TH"/>
        </w:rPr>
        <w:t>(Meteorological Service Provider)</w:t>
      </w:r>
      <w:r w:rsidRPr="0062011D">
        <w:rPr>
          <w:rFonts w:ascii="Arial" w:hAnsi="Arial"/>
          <w:color w:val="00B050"/>
          <w:sz w:val="24"/>
          <w:szCs w:val="24"/>
          <w:lang w:bidi="th-TH"/>
        </w:rPr>
        <w:t xml:space="preserve">. </w:t>
      </w:r>
      <w:r w:rsidR="00687071">
        <w:rPr>
          <w:rFonts w:ascii="Arial" w:hAnsi="Arial"/>
          <w:color w:val="00B050"/>
          <w:sz w:val="24"/>
          <w:szCs w:val="24"/>
          <w:lang w:bidi="th-TH"/>
        </w:rPr>
        <w:t>The agreement</w:t>
      </w:r>
      <w:r w:rsidRPr="0062011D">
        <w:rPr>
          <w:rFonts w:ascii="Arial" w:hAnsi="Arial"/>
          <w:color w:val="00B050"/>
          <w:sz w:val="24"/>
          <w:szCs w:val="24"/>
          <w:lang w:bidi="th-TH"/>
        </w:rPr>
        <w:t xml:space="preserve"> comprise</w:t>
      </w:r>
      <w:r w:rsidR="00687071">
        <w:rPr>
          <w:rFonts w:ascii="Arial" w:hAnsi="Arial"/>
          <w:color w:val="00B050"/>
          <w:sz w:val="24"/>
          <w:szCs w:val="24"/>
          <w:lang w:bidi="th-TH"/>
        </w:rPr>
        <w:t>s</w:t>
      </w:r>
      <w:r w:rsidRPr="0062011D">
        <w:rPr>
          <w:rFonts w:ascii="Arial" w:hAnsi="Arial"/>
          <w:color w:val="00B050"/>
          <w:sz w:val="24"/>
          <w:szCs w:val="24"/>
          <w:lang w:bidi="th-TH"/>
        </w:rPr>
        <w:t xml:space="preserve"> a part of this manual </w:t>
      </w:r>
      <w:r w:rsidRPr="00E23B7C">
        <w:rPr>
          <w:rFonts w:ascii="Arial" w:hAnsi="Arial"/>
          <w:color w:val="00B050"/>
          <w:sz w:val="24"/>
          <w:szCs w:val="24"/>
          <w:highlight w:val="yellow"/>
          <w:lang w:bidi="th-TH"/>
        </w:rPr>
        <w:t>(</w:t>
      </w:r>
      <w:r w:rsidR="00C43175">
        <w:rPr>
          <w:rFonts w:ascii="Arial" w:hAnsi="Arial"/>
          <w:color w:val="00B050"/>
          <w:sz w:val="24"/>
          <w:szCs w:val="24"/>
          <w:highlight w:val="yellow"/>
          <w:lang w:bidi="th-TH"/>
        </w:rPr>
        <w:t>Annex</w:t>
      </w:r>
      <w:r w:rsidRPr="00E23B7C">
        <w:rPr>
          <w:rFonts w:ascii="Arial" w:hAnsi="Arial"/>
          <w:color w:val="00B050"/>
          <w:sz w:val="24"/>
          <w:szCs w:val="24"/>
          <w:highlight w:val="yellow"/>
          <w:lang w:bidi="th-TH"/>
        </w:rPr>
        <w:t>)</w:t>
      </w:r>
      <w:r>
        <w:rPr>
          <w:rFonts w:ascii="Arial" w:hAnsi="Arial"/>
          <w:color w:val="00B050"/>
          <w:sz w:val="24"/>
          <w:szCs w:val="24"/>
          <w:lang w:bidi="th-TH"/>
        </w:rPr>
        <w:t>.</w:t>
      </w:r>
    </w:p>
    <w:p w:rsidR="00C729D8" w:rsidRPr="00C729D8" w:rsidRDefault="00C729D8" w:rsidP="003D3F15">
      <w:pPr>
        <w:jc w:val="both"/>
        <w:rPr>
          <w:rFonts w:ascii="Arial" w:hAnsi="Arial"/>
          <w:sz w:val="24"/>
          <w:szCs w:val="24"/>
          <w:lang w:bidi="th-TH"/>
        </w:rPr>
      </w:pPr>
    </w:p>
    <w:p w:rsidR="00D70EEF" w:rsidRDefault="00D70EEF" w:rsidP="003D3F15">
      <w:pPr>
        <w:jc w:val="both"/>
        <w:rPr>
          <w:rFonts w:ascii="Arial" w:hAnsi="Arial" w:cs="Angsana New"/>
          <w:b/>
          <w:bCs/>
          <w:color w:val="1F497D" w:themeColor="text2"/>
          <w:sz w:val="24"/>
          <w:szCs w:val="24"/>
          <w:cs/>
          <w:lang w:bidi="th-TH"/>
        </w:rPr>
        <w:sectPr w:rsidR="00D70EEF" w:rsidSect="001443CA">
          <w:headerReference w:type="even" r:id="rId72"/>
          <w:headerReference w:type="default" r:id="rId73"/>
          <w:footerReference w:type="default" r:id="rId74"/>
          <w:headerReference w:type="first" r:id="rId75"/>
          <w:pgSz w:w="12240" w:h="15840"/>
          <w:pgMar w:top="1354" w:right="1440" w:bottom="1008" w:left="1440" w:header="720" w:footer="720" w:gutter="0"/>
          <w:pgNumType w:start="1"/>
          <w:cols w:space="720"/>
          <w:docGrid w:linePitch="360"/>
        </w:sectPr>
      </w:pPr>
    </w:p>
    <w:p w:rsidR="00443FC5" w:rsidRPr="00444E77" w:rsidRDefault="00443FC5">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Visual Aids and Aerodrome Electrical System</w:t>
      </w:r>
    </w:p>
    <w:p w:rsidR="00D728E2" w:rsidRPr="00D728E2" w:rsidRDefault="00D728E2" w:rsidP="003D3F15">
      <w:pPr>
        <w:jc w:val="both"/>
        <w:rPr>
          <w:rFonts w:ascii="Arial" w:hAnsi="Arial"/>
          <w:sz w:val="24"/>
          <w:szCs w:val="24"/>
          <w:lang w:bidi="th-TH"/>
        </w:rPr>
      </w:pPr>
      <w:r w:rsidRPr="00D728E2">
        <w:rPr>
          <w:rFonts w:ascii="Arial" w:hAnsi="Arial"/>
          <w:color w:val="0070C0"/>
          <w:sz w:val="24"/>
          <w:szCs w:val="24"/>
          <w:lang w:bidi="th-TH"/>
        </w:rPr>
        <w:t>Particulars for aerodrome visual aids and electrical system. The details in this section should include visual inspection</w:t>
      </w:r>
      <w:r w:rsidR="00612A87">
        <w:rPr>
          <w:rFonts w:ascii="Arial" w:hAnsi="Arial"/>
          <w:color w:val="0070C0"/>
          <w:sz w:val="24"/>
          <w:szCs w:val="24"/>
          <w:lang w:bidi="th-TH"/>
        </w:rPr>
        <w:t xml:space="preserve"> as outlined in para 4.5.5</w:t>
      </w:r>
      <w:r w:rsidRPr="00D728E2">
        <w:rPr>
          <w:rFonts w:ascii="Arial" w:hAnsi="Arial"/>
          <w:color w:val="0070C0"/>
          <w:sz w:val="24"/>
          <w:szCs w:val="24"/>
          <w:lang w:bidi="th-TH"/>
        </w:rPr>
        <w:t xml:space="preserve"> and maintenance of aviation lights, obstacle lights, signs, markings, and aerodrome electrical system.</w:t>
      </w:r>
    </w:p>
    <w:p w:rsidR="00443FC5" w:rsidRPr="00444E77" w:rsidRDefault="00443FC5">
      <w:pPr>
        <w:pStyle w:val="ListParagraph"/>
        <w:numPr>
          <w:ilvl w:val="2"/>
          <w:numId w:val="2"/>
        </w:numPr>
        <w:jc w:val="both"/>
        <w:rPr>
          <w:rFonts w:ascii="Arial" w:hAnsi="Arial"/>
          <w:sz w:val="24"/>
          <w:szCs w:val="24"/>
          <w:lang w:bidi="th-TH"/>
        </w:rPr>
      </w:pPr>
      <w:r w:rsidRPr="00444E77">
        <w:rPr>
          <w:rFonts w:ascii="Arial" w:hAnsi="Arial"/>
          <w:sz w:val="24"/>
          <w:szCs w:val="24"/>
          <w:lang w:bidi="th-TH"/>
        </w:rPr>
        <w:t>Purpose</w:t>
      </w:r>
    </w:p>
    <w:p w:rsidR="0019114A" w:rsidRPr="0019114A" w:rsidRDefault="0019114A" w:rsidP="003D3F15">
      <w:pPr>
        <w:ind w:left="576"/>
        <w:jc w:val="both"/>
        <w:rPr>
          <w:rFonts w:ascii="Arial" w:hAnsi="Arial"/>
          <w:color w:val="0070C0"/>
          <w:sz w:val="24"/>
          <w:szCs w:val="24"/>
          <w:lang w:bidi="th-TH"/>
        </w:rPr>
      </w:pPr>
      <w:r w:rsidRPr="0019114A">
        <w:rPr>
          <w:rFonts w:ascii="Arial" w:hAnsi="Arial"/>
          <w:color w:val="0070C0"/>
          <w:sz w:val="24"/>
          <w:szCs w:val="24"/>
          <w:lang w:bidi="th-TH"/>
        </w:rPr>
        <w:t>Define the purpose of this section. The m</w:t>
      </w:r>
      <w:r w:rsidR="00913749">
        <w:rPr>
          <w:rFonts w:ascii="Arial" w:hAnsi="Arial"/>
          <w:color w:val="0070C0"/>
          <w:sz w:val="24"/>
          <w:szCs w:val="24"/>
          <w:lang w:bidi="th-TH"/>
        </w:rPr>
        <w:t>a</w:t>
      </w:r>
      <w:r w:rsidRPr="0019114A">
        <w:rPr>
          <w:rFonts w:ascii="Arial" w:hAnsi="Arial"/>
          <w:color w:val="0070C0"/>
          <w:sz w:val="24"/>
          <w:szCs w:val="24"/>
          <w:lang w:bidi="th-TH"/>
        </w:rPr>
        <w:t>in p</w:t>
      </w:r>
      <w:r w:rsidR="00884220">
        <w:rPr>
          <w:rFonts w:ascii="Arial" w:hAnsi="Arial"/>
          <w:color w:val="0070C0"/>
          <w:sz w:val="24"/>
          <w:szCs w:val="24"/>
          <w:lang w:bidi="th-TH"/>
        </w:rPr>
        <w:t>ur</w:t>
      </w:r>
      <w:r w:rsidRPr="0019114A">
        <w:rPr>
          <w:rFonts w:ascii="Arial" w:hAnsi="Arial"/>
          <w:color w:val="0070C0"/>
          <w:sz w:val="24"/>
          <w:szCs w:val="24"/>
          <w:lang w:bidi="th-TH"/>
        </w:rPr>
        <w:t>pose of visual aids and aerodrome electrical system should be to ensure an availability of the system. The details in this section should show the capability of an airport to maintain visual aids and electrical system.</w:t>
      </w:r>
    </w:p>
    <w:p w:rsidR="0019114A" w:rsidRDefault="0019114A"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443FC5" w:rsidRPr="00CB3FB9" w:rsidRDefault="00443FC5" w:rsidP="003D3F15">
      <w:pPr>
        <w:ind w:left="576"/>
        <w:jc w:val="both"/>
        <w:rPr>
          <w:rFonts w:ascii="Arial" w:hAnsi="Arial"/>
          <w:color w:val="00B050"/>
          <w:sz w:val="24"/>
          <w:szCs w:val="24"/>
          <w:lang w:bidi="th-TH"/>
        </w:rPr>
      </w:pPr>
      <w:r w:rsidRPr="00CB3FB9">
        <w:rPr>
          <w:rFonts w:ascii="Arial" w:hAnsi="Arial"/>
          <w:color w:val="00B050"/>
          <w:sz w:val="24"/>
          <w:szCs w:val="24"/>
          <w:lang w:bidi="th-TH"/>
        </w:rPr>
        <w:t>The aim of these procedures is to detail the arrangements for the inspection and maintenance of airport lighting, signs, markers and electrical systems.</w:t>
      </w:r>
    </w:p>
    <w:p w:rsidR="000D56F7" w:rsidRDefault="00443FC5">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19114A" w:rsidRPr="0019114A" w:rsidRDefault="000D56F7" w:rsidP="003D3F15">
      <w:pPr>
        <w:ind w:left="576"/>
        <w:jc w:val="both"/>
        <w:rPr>
          <w:rFonts w:ascii="Arial" w:hAnsi="Arial"/>
          <w:color w:val="0070C0"/>
          <w:sz w:val="24"/>
          <w:szCs w:val="24"/>
          <w:lang w:bidi="th-TH"/>
        </w:rPr>
      </w:pPr>
      <w:r w:rsidRPr="0019114A">
        <w:rPr>
          <w:rFonts w:ascii="Arial" w:hAnsi="Arial"/>
          <w:color w:val="0070C0"/>
          <w:sz w:val="24"/>
          <w:szCs w:val="24"/>
          <w:lang w:bidi="th-TH"/>
        </w:rPr>
        <w:t xml:space="preserve">Explain responsibility of persons who have roles and responsibilities in </w:t>
      </w:r>
      <w:r w:rsidR="0019114A">
        <w:rPr>
          <w:rFonts w:ascii="Arial" w:hAnsi="Arial"/>
          <w:color w:val="0070C0"/>
          <w:sz w:val="24"/>
          <w:szCs w:val="24"/>
          <w:lang w:bidi="th-TH"/>
        </w:rPr>
        <w:t>the maintenance of visual aids and aerodrome electrical system</w:t>
      </w:r>
      <w:r w:rsidRPr="0019114A">
        <w:rPr>
          <w:rFonts w:ascii="Arial" w:hAnsi="Arial"/>
          <w:color w:val="0070C0"/>
          <w:sz w:val="24"/>
          <w:szCs w:val="24"/>
          <w:lang w:bidi="th-TH"/>
        </w:rPr>
        <w:t xml:space="preserve">. These persons may include, but not limited to, an airport manager, an airport maintenance services, and etc. </w:t>
      </w:r>
    </w:p>
    <w:p w:rsidR="000D56F7" w:rsidRPr="0019114A" w:rsidRDefault="0019114A" w:rsidP="003D3F15">
      <w:pPr>
        <w:ind w:left="576"/>
        <w:jc w:val="both"/>
        <w:rPr>
          <w:rFonts w:ascii="Arial" w:hAnsi="Arial"/>
          <w:color w:val="00B050"/>
          <w:sz w:val="24"/>
          <w:szCs w:val="24"/>
          <w:lang w:bidi="th-TH"/>
        </w:rPr>
      </w:pPr>
      <w:r w:rsidRPr="0019114A">
        <w:rPr>
          <w:rFonts w:ascii="Arial" w:hAnsi="Arial"/>
          <w:color w:val="00B050"/>
          <w:sz w:val="24"/>
          <w:szCs w:val="24"/>
          <w:lang w:bidi="th-TH"/>
        </w:rPr>
        <w:t>E</w:t>
      </w:r>
      <w:r w:rsidR="000D56F7" w:rsidRPr="0019114A">
        <w:rPr>
          <w:rFonts w:ascii="Arial" w:hAnsi="Arial"/>
          <w:color w:val="00B050"/>
          <w:sz w:val="24"/>
          <w:szCs w:val="24"/>
          <w:lang w:bidi="th-TH"/>
        </w:rPr>
        <w:t>xample:</w:t>
      </w:r>
    </w:p>
    <w:p w:rsidR="00191BD0" w:rsidRPr="00191BD0" w:rsidRDefault="00191BD0" w:rsidP="001443CA">
      <w:pPr>
        <w:pStyle w:val="ListParagraph"/>
        <w:numPr>
          <w:ilvl w:val="3"/>
          <w:numId w:val="2"/>
        </w:numPr>
        <w:ind w:left="1800" w:hanging="504"/>
        <w:contextualSpacing w:val="0"/>
        <w:jc w:val="both"/>
        <w:rPr>
          <w:rFonts w:ascii="Arial" w:hAnsi="Arial"/>
          <w:color w:val="00B050"/>
          <w:sz w:val="24"/>
          <w:szCs w:val="24"/>
          <w:lang w:bidi="th-TH"/>
        </w:rPr>
      </w:pPr>
      <w:r w:rsidRPr="0019114A">
        <w:rPr>
          <w:rFonts w:ascii="Arial" w:hAnsi="Arial"/>
          <w:color w:val="00B050"/>
          <w:sz w:val="24"/>
          <w:szCs w:val="24"/>
          <w:lang w:bidi="th-TH"/>
        </w:rPr>
        <w:t xml:space="preserve">The </w:t>
      </w:r>
      <w:r w:rsidR="00077D58" w:rsidRPr="0019114A">
        <w:rPr>
          <w:rFonts w:ascii="Arial" w:hAnsi="Arial"/>
          <w:color w:val="00B050"/>
          <w:sz w:val="24"/>
          <w:szCs w:val="24"/>
          <w:lang w:bidi="th-TH"/>
        </w:rPr>
        <w:t>Airport Manager</w:t>
      </w:r>
      <w:r w:rsidRPr="0019114A">
        <w:rPr>
          <w:rFonts w:ascii="Arial" w:hAnsi="Arial"/>
          <w:color w:val="00B050"/>
          <w:sz w:val="24"/>
          <w:szCs w:val="24"/>
          <w:lang w:bidi="th-TH"/>
        </w:rPr>
        <w:t xml:space="preserve"> has</w:t>
      </w:r>
      <w:r w:rsidRPr="00191BD0">
        <w:rPr>
          <w:rFonts w:ascii="Arial" w:hAnsi="Arial"/>
          <w:color w:val="00B050"/>
          <w:sz w:val="24"/>
          <w:szCs w:val="24"/>
          <w:lang w:bidi="th-TH"/>
        </w:rPr>
        <w:t xml:space="preserve"> overall responsibility for the provision of airport lighting facilities and electrical equipment.</w:t>
      </w:r>
    </w:p>
    <w:p w:rsidR="00191BD0" w:rsidRPr="00191BD0" w:rsidRDefault="00191BD0" w:rsidP="001443CA">
      <w:pPr>
        <w:pStyle w:val="ListParagraph"/>
        <w:numPr>
          <w:ilvl w:val="3"/>
          <w:numId w:val="2"/>
        </w:numPr>
        <w:ind w:left="1800" w:hanging="504"/>
        <w:contextualSpacing w:val="0"/>
        <w:jc w:val="both"/>
        <w:rPr>
          <w:rFonts w:ascii="Arial" w:hAnsi="Arial"/>
          <w:color w:val="00B050"/>
          <w:sz w:val="24"/>
          <w:szCs w:val="24"/>
          <w:lang w:bidi="th-TH"/>
        </w:rPr>
      </w:pPr>
      <w:r w:rsidRPr="00191BD0">
        <w:rPr>
          <w:rFonts w:ascii="Arial" w:hAnsi="Arial"/>
          <w:color w:val="00B050"/>
          <w:sz w:val="24"/>
          <w:szCs w:val="24"/>
          <w:highlight w:val="yellow"/>
          <w:lang w:bidi="th-TH"/>
        </w:rPr>
        <w:t>(The Airport Lighting Team Leader)</w:t>
      </w:r>
      <w:r w:rsidRPr="00191BD0">
        <w:rPr>
          <w:rFonts w:ascii="Arial" w:hAnsi="Arial"/>
          <w:color w:val="00B050"/>
          <w:sz w:val="24"/>
          <w:szCs w:val="24"/>
          <w:lang w:bidi="th-TH"/>
        </w:rPr>
        <w:t xml:space="preserve"> is responsible for ensuring that appropriate maintenance and technical inspections of airport lighting facilities are carried out and recorded in accordance with the standards and the requirements of this manual.</w:t>
      </w:r>
    </w:p>
    <w:p w:rsidR="00191BD0" w:rsidRDefault="00191BD0" w:rsidP="001443CA">
      <w:pPr>
        <w:pStyle w:val="ListParagraph"/>
        <w:numPr>
          <w:ilvl w:val="3"/>
          <w:numId w:val="2"/>
        </w:numPr>
        <w:ind w:left="1800" w:hanging="504"/>
        <w:jc w:val="both"/>
        <w:rPr>
          <w:rFonts w:ascii="Arial" w:hAnsi="Arial"/>
          <w:color w:val="00B050"/>
          <w:sz w:val="24"/>
          <w:szCs w:val="24"/>
          <w:lang w:bidi="th-TH"/>
        </w:rPr>
      </w:pPr>
      <w:r w:rsidRPr="0019114A">
        <w:rPr>
          <w:rFonts w:ascii="Arial" w:hAnsi="Arial"/>
          <w:color w:val="00B050"/>
          <w:sz w:val="24"/>
          <w:szCs w:val="24"/>
          <w:highlight w:val="yellow"/>
          <w:lang w:bidi="th-TH"/>
        </w:rPr>
        <w:t>(Airport Maintenance Officer)</w:t>
      </w:r>
      <w:r w:rsidRPr="00191BD0">
        <w:rPr>
          <w:rFonts w:ascii="Arial" w:hAnsi="Arial"/>
          <w:color w:val="00B050"/>
          <w:sz w:val="24"/>
          <w:szCs w:val="24"/>
          <w:lang w:bidi="th-TH"/>
        </w:rPr>
        <w:t xml:space="preserve"> is responsible for preventive and corrective maintenance of visual aids and aerodrome electrical system.</w:t>
      </w:r>
    </w:p>
    <w:p w:rsidR="008C1971" w:rsidRPr="00191BD0" w:rsidRDefault="008C1971" w:rsidP="003D3F15">
      <w:pPr>
        <w:pStyle w:val="ListParagraph"/>
        <w:ind w:left="1800"/>
        <w:jc w:val="both"/>
        <w:rPr>
          <w:rFonts w:ascii="Arial" w:hAnsi="Arial"/>
          <w:color w:val="00B050"/>
          <w:sz w:val="24"/>
          <w:szCs w:val="24"/>
          <w:lang w:bidi="th-TH"/>
        </w:rPr>
      </w:pPr>
    </w:p>
    <w:p w:rsidR="00443FC5" w:rsidRDefault="00443FC5">
      <w:pPr>
        <w:pStyle w:val="ListParagraph"/>
        <w:numPr>
          <w:ilvl w:val="2"/>
          <w:numId w:val="2"/>
        </w:numPr>
        <w:jc w:val="both"/>
        <w:rPr>
          <w:rFonts w:ascii="Arial" w:hAnsi="Arial"/>
          <w:sz w:val="24"/>
          <w:szCs w:val="24"/>
          <w:lang w:bidi="th-TH"/>
        </w:rPr>
      </w:pPr>
      <w:r>
        <w:rPr>
          <w:rFonts w:ascii="Arial" w:hAnsi="Arial"/>
          <w:sz w:val="24"/>
          <w:szCs w:val="24"/>
          <w:lang w:bidi="th-TH"/>
        </w:rPr>
        <w:t>Visual Aids and Aerodrome Inspections</w:t>
      </w:r>
    </w:p>
    <w:p w:rsidR="00C43175" w:rsidRPr="00C43175" w:rsidRDefault="00C43175" w:rsidP="003D3F15">
      <w:pPr>
        <w:ind w:left="576"/>
        <w:jc w:val="both"/>
        <w:rPr>
          <w:rFonts w:ascii="Arial" w:hAnsi="Arial"/>
          <w:color w:val="0070C0"/>
          <w:sz w:val="24"/>
          <w:szCs w:val="24"/>
          <w:lang w:bidi="th-TH"/>
        </w:rPr>
      </w:pPr>
      <w:r w:rsidRPr="00C43175">
        <w:rPr>
          <w:rFonts w:ascii="Arial" w:hAnsi="Arial"/>
          <w:color w:val="0070C0"/>
          <w:sz w:val="24"/>
          <w:szCs w:val="24"/>
          <w:lang w:bidi="th-TH"/>
        </w:rPr>
        <w:t>Visual Aids Operating Manual contains information in this section. An aerodrome operator may refer to the manual.</w:t>
      </w:r>
    </w:p>
    <w:p w:rsidR="00C43175" w:rsidRDefault="00C43175"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DE5B46" w:rsidRPr="00191BD0" w:rsidRDefault="00DE5B46" w:rsidP="003D3F15">
      <w:pPr>
        <w:ind w:left="576"/>
        <w:jc w:val="both"/>
        <w:rPr>
          <w:rFonts w:ascii="Arial" w:hAnsi="Arial"/>
          <w:color w:val="00B050"/>
          <w:sz w:val="24"/>
          <w:szCs w:val="24"/>
          <w:lang w:bidi="th-TH"/>
        </w:rPr>
      </w:pPr>
      <w:r w:rsidRPr="00191BD0">
        <w:rPr>
          <w:rFonts w:ascii="Arial" w:hAnsi="Arial"/>
          <w:color w:val="00B050"/>
          <w:sz w:val="24"/>
          <w:szCs w:val="24"/>
          <w:lang w:bidi="th-TH"/>
        </w:rPr>
        <w:t>Visual aids and aerodrome inspections in business hours and outside business hours are detailed in approved</w:t>
      </w:r>
      <w:r w:rsidR="008C1971">
        <w:rPr>
          <w:rFonts w:ascii="Arial" w:hAnsi="Arial"/>
          <w:color w:val="00B050"/>
          <w:sz w:val="24"/>
          <w:szCs w:val="24"/>
          <w:lang w:bidi="th-TH"/>
        </w:rPr>
        <w:t xml:space="preserve"> </w:t>
      </w:r>
      <w:r w:rsidR="00C43175" w:rsidRPr="00C43175">
        <w:rPr>
          <w:rFonts w:ascii="Arial" w:hAnsi="Arial"/>
          <w:color w:val="00B050"/>
          <w:sz w:val="24"/>
          <w:szCs w:val="24"/>
          <w:lang w:bidi="th-TH"/>
        </w:rPr>
        <w:t>Visual Aids Operating Manual</w:t>
      </w:r>
      <w:r w:rsidR="008C1971">
        <w:rPr>
          <w:rFonts w:ascii="Arial" w:hAnsi="Arial"/>
          <w:color w:val="00B050"/>
          <w:sz w:val="24"/>
          <w:szCs w:val="24"/>
          <w:lang w:bidi="th-TH"/>
        </w:rPr>
        <w:t xml:space="preserve"> </w:t>
      </w:r>
      <w:r w:rsidRPr="00191BD0">
        <w:rPr>
          <w:rFonts w:ascii="Arial" w:hAnsi="Arial"/>
          <w:color w:val="00B050"/>
          <w:sz w:val="24"/>
          <w:szCs w:val="24"/>
          <w:lang w:bidi="th-TH"/>
        </w:rPr>
        <w:t xml:space="preserve">as specify in </w:t>
      </w:r>
      <w:r w:rsidR="001E385D">
        <w:rPr>
          <w:rFonts w:ascii="Arial" w:hAnsi="Arial"/>
          <w:color w:val="00B050"/>
          <w:sz w:val="24"/>
          <w:szCs w:val="24"/>
          <w:highlight w:val="yellow"/>
          <w:lang w:bidi="th-TH"/>
        </w:rPr>
        <w:t>(</w:t>
      </w:r>
      <w:r w:rsidRPr="001E385D">
        <w:rPr>
          <w:rFonts w:ascii="Arial" w:hAnsi="Arial"/>
          <w:color w:val="00B050"/>
          <w:sz w:val="24"/>
          <w:szCs w:val="24"/>
          <w:highlight w:val="yellow"/>
          <w:lang w:bidi="th-TH"/>
        </w:rPr>
        <w:t>Annex)</w:t>
      </w:r>
      <w:r w:rsidRPr="00191BD0">
        <w:rPr>
          <w:rFonts w:ascii="Arial" w:hAnsi="Arial"/>
          <w:color w:val="00B050"/>
          <w:sz w:val="24"/>
          <w:szCs w:val="24"/>
          <w:lang w:bidi="th-TH"/>
        </w:rPr>
        <w:t>.</w:t>
      </w:r>
    </w:p>
    <w:p w:rsidR="00DE5B46" w:rsidRPr="00DE5B46" w:rsidRDefault="00DE5B46" w:rsidP="003D3F15">
      <w:pPr>
        <w:ind w:left="576"/>
        <w:jc w:val="both"/>
        <w:rPr>
          <w:rFonts w:ascii="Arial" w:hAnsi="Arial"/>
          <w:sz w:val="24"/>
          <w:szCs w:val="24"/>
          <w:lang w:bidi="th-TH"/>
        </w:rPr>
      </w:pPr>
      <w:r w:rsidRPr="00191BD0">
        <w:rPr>
          <w:rFonts w:ascii="Arial" w:hAnsi="Arial"/>
          <w:color w:val="00B050"/>
          <w:sz w:val="24"/>
          <w:szCs w:val="24"/>
          <w:lang w:bidi="th-TH"/>
        </w:rPr>
        <w:lastRenderedPageBreak/>
        <w:t xml:space="preserve">The checklists for visual aids and aerodrome inspections has been set up according to the manufacturer’s manual and modified to suit with the airport circumstances. The checklists for visual aids and </w:t>
      </w:r>
      <w:r w:rsidR="00774C44" w:rsidRPr="00191BD0">
        <w:rPr>
          <w:rFonts w:ascii="Arial" w:hAnsi="Arial"/>
          <w:color w:val="00B050"/>
          <w:sz w:val="24"/>
          <w:szCs w:val="24"/>
          <w:lang w:bidi="th-TH"/>
        </w:rPr>
        <w:t xml:space="preserve">aerodrome inspections are contained in </w:t>
      </w:r>
      <w:r w:rsidR="00774C44" w:rsidRPr="001E385D">
        <w:rPr>
          <w:rFonts w:ascii="Arial" w:hAnsi="Arial"/>
          <w:color w:val="00B050"/>
          <w:sz w:val="24"/>
          <w:szCs w:val="24"/>
          <w:highlight w:val="yellow"/>
          <w:lang w:bidi="th-TH"/>
        </w:rPr>
        <w:t>(Annex)</w:t>
      </w:r>
      <w:r w:rsidR="00774C44" w:rsidRPr="00191BD0">
        <w:rPr>
          <w:rFonts w:ascii="Arial" w:hAnsi="Arial"/>
          <w:color w:val="00B050"/>
          <w:sz w:val="24"/>
          <w:szCs w:val="24"/>
          <w:lang w:bidi="th-TH"/>
        </w:rPr>
        <w:t>.</w:t>
      </w:r>
    </w:p>
    <w:p w:rsidR="00C43175" w:rsidRDefault="00443FC5">
      <w:pPr>
        <w:pStyle w:val="ListParagraph"/>
        <w:numPr>
          <w:ilvl w:val="2"/>
          <w:numId w:val="2"/>
        </w:numPr>
        <w:jc w:val="both"/>
        <w:rPr>
          <w:rFonts w:ascii="Arial" w:hAnsi="Arial"/>
          <w:sz w:val="24"/>
          <w:szCs w:val="24"/>
          <w:lang w:bidi="th-TH"/>
        </w:rPr>
      </w:pPr>
      <w:r>
        <w:rPr>
          <w:rFonts w:ascii="Arial" w:hAnsi="Arial"/>
          <w:sz w:val="24"/>
          <w:szCs w:val="24"/>
          <w:lang w:bidi="th-TH"/>
        </w:rPr>
        <w:t>Standby Generation</w:t>
      </w:r>
    </w:p>
    <w:p w:rsidR="00C43175" w:rsidRPr="00C43175" w:rsidRDefault="00C43175" w:rsidP="003D3F15">
      <w:pPr>
        <w:ind w:left="576"/>
        <w:jc w:val="both"/>
        <w:rPr>
          <w:rFonts w:ascii="Arial" w:hAnsi="Arial"/>
          <w:sz w:val="24"/>
          <w:szCs w:val="24"/>
          <w:lang w:bidi="th-TH"/>
        </w:rPr>
      </w:pPr>
      <w:r w:rsidRPr="00C43175">
        <w:rPr>
          <w:rFonts w:ascii="Arial" w:hAnsi="Arial"/>
          <w:color w:val="0070C0"/>
          <w:sz w:val="24"/>
          <w:szCs w:val="24"/>
          <w:lang w:bidi="th-TH"/>
        </w:rPr>
        <w:t>Visual Aids Operating Manual contains information in this section. An aerodrome operator may refer to the manual.</w:t>
      </w:r>
    </w:p>
    <w:p w:rsidR="00C43175" w:rsidRDefault="00C43175"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774C44" w:rsidRPr="00191BD0" w:rsidRDefault="00774C44" w:rsidP="003D3F15">
      <w:pPr>
        <w:ind w:left="576"/>
        <w:jc w:val="both"/>
        <w:rPr>
          <w:rFonts w:ascii="Arial" w:hAnsi="Arial"/>
          <w:color w:val="00B050"/>
          <w:sz w:val="24"/>
          <w:szCs w:val="24"/>
          <w:lang w:bidi="th-TH"/>
        </w:rPr>
      </w:pPr>
      <w:r w:rsidRPr="00191BD0">
        <w:rPr>
          <w:rFonts w:ascii="Arial" w:hAnsi="Arial"/>
          <w:color w:val="00B050"/>
          <w:sz w:val="24"/>
          <w:szCs w:val="24"/>
          <w:lang w:bidi="th-TH"/>
        </w:rPr>
        <w:t xml:space="preserve">Standby generation inspections and maintenance methods are contained in </w:t>
      </w:r>
      <w:r w:rsidR="00C43175" w:rsidRPr="00C43175">
        <w:rPr>
          <w:rFonts w:ascii="Arial" w:hAnsi="Arial"/>
          <w:color w:val="00B050"/>
          <w:sz w:val="24"/>
          <w:szCs w:val="24"/>
          <w:lang w:bidi="th-TH"/>
        </w:rPr>
        <w:t>Visual Aids Operating Manual</w:t>
      </w:r>
      <w:r w:rsidR="008C1971">
        <w:rPr>
          <w:rFonts w:ascii="Arial" w:hAnsi="Arial"/>
          <w:color w:val="00B050"/>
          <w:sz w:val="24"/>
          <w:szCs w:val="24"/>
          <w:lang w:bidi="th-TH"/>
        </w:rPr>
        <w:t xml:space="preserve"> </w:t>
      </w:r>
      <w:r w:rsidRPr="00191BD0">
        <w:rPr>
          <w:rFonts w:ascii="Arial" w:hAnsi="Arial"/>
          <w:color w:val="00B050"/>
          <w:sz w:val="24"/>
          <w:szCs w:val="24"/>
          <w:lang w:bidi="th-TH"/>
        </w:rPr>
        <w:t xml:space="preserve">as specify in </w:t>
      </w:r>
      <w:r w:rsidRPr="00C43175">
        <w:rPr>
          <w:rFonts w:ascii="Arial" w:hAnsi="Arial"/>
          <w:color w:val="00B050"/>
          <w:sz w:val="24"/>
          <w:szCs w:val="24"/>
          <w:highlight w:val="yellow"/>
          <w:lang w:bidi="th-TH"/>
        </w:rPr>
        <w:t>(Annex)</w:t>
      </w:r>
      <w:r w:rsidRPr="00191BD0">
        <w:rPr>
          <w:rFonts w:ascii="Arial" w:hAnsi="Arial"/>
          <w:color w:val="00B050"/>
          <w:sz w:val="24"/>
          <w:szCs w:val="24"/>
          <w:lang w:bidi="th-TH"/>
        </w:rPr>
        <w:t>.</w:t>
      </w:r>
    </w:p>
    <w:p w:rsidR="00774C44" w:rsidRPr="00191BD0" w:rsidRDefault="00774C44" w:rsidP="003D3F15">
      <w:pPr>
        <w:ind w:left="576"/>
        <w:jc w:val="both"/>
        <w:rPr>
          <w:rFonts w:ascii="Arial" w:hAnsi="Arial"/>
          <w:color w:val="00B050"/>
          <w:sz w:val="24"/>
          <w:szCs w:val="24"/>
          <w:lang w:bidi="th-TH"/>
        </w:rPr>
      </w:pPr>
      <w:r w:rsidRPr="00191BD0">
        <w:rPr>
          <w:rFonts w:ascii="Arial" w:hAnsi="Arial"/>
          <w:color w:val="00B050"/>
          <w:sz w:val="24"/>
          <w:szCs w:val="24"/>
          <w:lang w:bidi="th-TH"/>
        </w:rPr>
        <w:t xml:space="preserve">The checklists for standby generation inspections and maintenance methods have been set up according to the manufacturer’s manual and modified to suit with the airport circumstances. The checklists for visual aids and aerodrome inspections are contained in </w:t>
      </w:r>
      <w:r w:rsidRPr="00C43175">
        <w:rPr>
          <w:rFonts w:ascii="Arial" w:hAnsi="Arial"/>
          <w:color w:val="00B050"/>
          <w:sz w:val="24"/>
          <w:szCs w:val="24"/>
          <w:highlight w:val="yellow"/>
          <w:lang w:bidi="th-TH"/>
        </w:rPr>
        <w:t>(Annex)</w:t>
      </w:r>
      <w:r w:rsidRPr="00191BD0">
        <w:rPr>
          <w:rFonts w:ascii="Arial" w:hAnsi="Arial"/>
          <w:color w:val="00B050"/>
          <w:sz w:val="24"/>
          <w:szCs w:val="24"/>
          <w:lang w:bidi="th-TH"/>
        </w:rPr>
        <w:t>.</w:t>
      </w:r>
    </w:p>
    <w:p w:rsidR="00443FC5" w:rsidRDefault="00443FC5">
      <w:pPr>
        <w:pStyle w:val="ListParagraph"/>
        <w:numPr>
          <w:ilvl w:val="2"/>
          <w:numId w:val="2"/>
        </w:numPr>
        <w:jc w:val="both"/>
        <w:rPr>
          <w:rFonts w:ascii="Arial" w:hAnsi="Arial"/>
          <w:sz w:val="24"/>
          <w:szCs w:val="24"/>
          <w:lang w:bidi="th-TH"/>
        </w:rPr>
      </w:pPr>
      <w:r>
        <w:rPr>
          <w:rFonts w:ascii="Arial" w:hAnsi="Arial"/>
          <w:sz w:val="24"/>
          <w:szCs w:val="24"/>
          <w:lang w:bidi="th-TH"/>
        </w:rPr>
        <w:t>Maintenance Procedures</w:t>
      </w:r>
    </w:p>
    <w:p w:rsidR="00C43175" w:rsidRPr="00C43175" w:rsidRDefault="00C43175" w:rsidP="003D3F15">
      <w:pPr>
        <w:ind w:left="576"/>
        <w:jc w:val="both"/>
        <w:rPr>
          <w:rFonts w:ascii="Arial" w:hAnsi="Arial"/>
          <w:color w:val="0070C0"/>
          <w:sz w:val="24"/>
          <w:szCs w:val="24"/>
          <w:lang w:bidi="th-TH"/>
        </w:rPr>
      </w:pPr>
      <w:r w:rsidRPr="00C43175">
        <w:rPr>
          <w:rFonts w:ascii="Arial" w:hAnsi="Arial"/>
          <w:color w:val="0070C0"/>
          <w:sz w:val="24"/>
          <w:szCs w:val="24"/>
          <w:lang w:bidi="th-TH"/>
        </w:rPr>
        <w:t>Visual Aids Operating Manual contains information in this section. An aerodrome operator may refer to the manual.</w:t>
      </w:r>
    </w:p>
    <w:p w:rsidR="00C43175" w:rsidRDefault="00C43175"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AB5B0E" w:rsidRPr="00191BD0" w:rsidRDefault="00ED0753" w:rsidP="003D3F15">
      <w:pPr>
        <w:ind w:left="576"/>
        <w:jc w:val="both"/>
        <w:rPr>
          <w:rFonts w:ascii="Arial" w:hAnsi="Arial"/>
          <w:color w:val="00B050"/>
          <w:sz w:val="24"/>
          <w:szCs w:val="24"/>
          <w:lang w:bidi="th-TH"/>
        </w:rPr>
      </w:pPr>
      <w:r w:rsidRPr="00191BD0">
        <w:rPr>
          <w:rFonts w:ascii="Arial" w:hAnsi="Arial"/>
          <w:color w:val="00B050"/>
          <w:sz w:val="24"/>
          <w:szCs w:val="24"/>
          <w:lang w:bidi="th-TH"/>
        </w:rPr>
        <w:t xml:space="preserve">The maintenance of visual aids and electrical system procedures comprises of preventive and corrective maintenance. The details of the maintenance procedures are in compliance with approved </w:t>
      </w:r>
      <w:r w:rsidR="00C43175" w:rsidRPr="00C43175">
        <w:rPr>
          <w:rFonts w:ascii="Arial" w:hAnsi="Arial"/>
          <w:color w:val="00B050"/>
          <w:sz w:val="24"/>
          <w:szCs w:val="24"/>
          <w:lang w:bidi="th-TH"/>
        </w:rPr>
        <w:t xml:space="preserve">Visual Aids Operating </w:t>
      </w:r>
      <w:proofErr w:type="spellStart"/>
      <w:r w:rsidR="00C43175" w:rsidRPr="00C43175">
        <w:rPr>
          <w:rFonts w:ascii="Arial" w:hAnsi="Arial"/>
          <w:color w:val="00B050"/>
          <w:sz w:val="24"/>
          <w:szCs w:val="24"/>
          <w:lang w:bidi="th-TH"/>
        </w:rPr>
        <w:t>Manual</w:t>
      </w:r>
      <w:r w:rsidRPr="00191BD0">
        <w:rPr>
          <w:rFonts w:ascii="Arial" w:hAnsi="Arial"/>
          <w:color w:val="00B050"/>
          <w:sz w:val="24"/>
          <w:szCs w:val="24"/>
          <w:lang w:bidi="th-TH"/>
        </w:rPr>
        <w:t>as</w:t>
      </w:r>
      <w:proofErr w:type="spellEnd"/>
      <w:r w:rsidRPr="00191BD0">
        <w:rPr>
          <w:rFonts w:ascii="Arial" w:hAnsi="Arial"/>
          <w:color w:val="00B050"/>
          <w:sz w:val="24"/>
          <w:szCs w:val="24"/>
          <w:lang w:bidi="th-TH"/>
        </w:rPr>
        <w:t xml:space="preserve"> contained in </w:t>
      </w:r>
      <w:r w:rsidR="00C43175" w:rsidRPr="00C43175">
        <w:rPr>
          <w:rFonts w:ascii="Arial" w:hAnsi="Arial"/>
          <w:color w:val="00B050"/>
          <w:sz w:val="24"/>
          <w:szCs w:val="24"/>
          <w:highlight w:val="yellow"/>
          <w:lang w:bidi="th-TH"/>
        </w:rPr>
        <w:t>(Annex)</w:t>
      </w:r>
      <w:r w:rsidRPr="00191BD0">
        <w:rPr>
          <w:rFonts w:ascii="Arial" w:hAnsi="Arial"/>
          <w:color w:val="00B050"/>
          <w:sz w:val="24"/>
          <w:szCs w:val="24"/>
          <w:lang w:bidi="th-TH"/>
        </w:rPr>
        <w:t>.</w:t>
      </w:r>
    </w:p>
    <w:p w:rsidR="00C43175" w:rsidRDefault="00774C44">
      <w:pPr>
        <w:pStyle w:val="ListParagraph"/>
        <w:numPr>
          <w:ilvl w:val="2"/>
          <w:numId w:val="2"/>
        </w:numPr>
        <w:jc w:val="both"/>
        <w:rPr>
          <w:rFonts w:ascii="Arial" w:hAnsi="Arial"/>
          <w:sz w:val="24"/>
          <w:szCs w:val="24"/>
          <w:lang w:bidi="th-TH"/>
        </w:rPr>
      </w:pPr>
      <w:r>
        <w:rPr>
          <w:rFonts w:ascii="Arial" w:hAnsi="Arial"/>
          <w:sz w:val="24"/>
          <w:szCs w:val="24"/>
          <w:lang w:bidi="th-TH"/>
        </w:rPr>
        <w:t>Fault Reporting System and Record Keeping</w:t>
      </w:r>
    </w:p>
    <w:p w:rsidR="00C43175" w:rsidRPr="00C43175" w:rsidRDefault="00C43175" w:rsidP="003D3F15">
      <w:pPr>
        <w:ind w:left="576"/>
        <w:jc w:val="both"/>
        <w:rPr>
          <w:rFonts w:ascii="Arial" w:hAnsi="Arial"/>
          <w:sz w:val="24"/>
          <w:szCs w:val="24"/>
          <w:lang w:bidi="th-TH"/>
        </w:rPr>
      </w:pPr>
      <w:r w:rsidRPr="00C43175">
        <w:rPr>
          <w:rFonts w:ascii="Arial" w:hAnsi="Arial"/>
          <w:color w:val="0070C0"/>
          <w:sz w:val="24"/>
          <w:szCs w:val="24"/>
          <w:lang w:bidi="th-TH"/>
        </w:rPr>
        <w:t>Visual Aids Operating Manual contains information in this section. An aerodrome operator may refer to the manual.</w:t>
      </w:r>
    </w:p>
    <w:p w:rsidR="00C43175" w:rsidRDefault="00C43175"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ED0753" w:rsidRPr="00191BD0" w:rsidRDefault="00ED0753" w:rsidP="003D3F15">
      <w:pPr>
        <w:ind w:left="576"/>
        <w:jc w:val="both"/>
        <w:rPr>
          <w:rFonts w:ascii="Arial" w:hAnsi="Arial"/>
          <w:color w:val="00B050"/>
          <w:sz w:val="24"/>
          <w:szCs w:val="24"/>
          <w:lang w:bidi="th-TH"/>
        </w:rPr>
      </w:pPr>
      <w:r w:rsidRPr="00191BD0">
        <w:rPr>
          <w:rFonts w:ascii="Arial" w:hAnsi="Arial"/>
          <w:color w:val="00B050"/>
          <w:sz w:val="24"/>
          <w:szCs w:val="24"/>
          <w:lang w:bidi="th-TH"/>
        </w:rPr>
        <w:t xml:space="preserve">Fault Reporting System and Record Keeping are detailed in approved </w:t>
      </w:r>
      <w:r w:rsidR="00C43175" w:rsidRPr="00C43175">
        <w:rPr>
          <w:rFonts w:ascii="Arial" w:hAnsi="Arial"/>
          <w:color w:val="00B050"/>
          <w:sz w:val="24"/>
          <w:szCs w:val="24"/>
          <w:lang w:bidi="th-TH"/>
        </w:rPr>
        <w:t>Visual Aids Operating Manual</w:t>
      </w:r>
      <w:r w:rsidR="008C1971">
        <w:rPr>
          <w:rFonts w:ascii="Arial" w:hAnsi="Arial"/>
          <w:color w:val="00B050"/>
          <w:sz w:val="24"/>
          <w:szCs w:val="24"/>
          <w:lang w:bidi="th-TH"/>
        </w:rPr>
        <w:t xml:space="preserve"> </w:t>
      </w:r>
      <w:r w:rsidRPr="00191BD0">
        <w:rPr>
          <w:rFonts w:ascii="Arial" w:hAnsi="Arial"/>
          <w:color w:val="00B050"/>
          <w:sz w:val="24"/>
          <w:szCs w:val="24"/>
          <w:lang w:bidi="th-TH"/>
        </w:rPr>
        <w:t xml:space="preserve">as contained in </w:t>
      </w:r>
      <w:r w:rsidR="00C43175" w:rsidRPr="00C43175">
        <w:rPr>
          <w:rFonts w:ascii="Arial" w:hAnsi="Arial"/>
          <w:color w:val="00B050"/>
          <w:sz w:val="24"/>
          <w:szCs w:val="24"/>
          <w:highlight w:val="yellow"/>
          <w:lang w:bidi="th-TH"/>
        </w:rPr>
        <w:t>(Annex)</w:t>
      </w:r>
      <w:r w:rsidRPr="00191BD0">
        <w:rPr>
          <w:rFonts w:ascii="Arial" w:hAnsi="Arial"/>
          <w:color w:val="00B050"/>
          <w:sz w:val="24"/>
          <w:szCs w:val="24"/>
          <w:lang w:bidi="th-TH"/>
        </w:rPr>
        <w:t>.</w:t>
      </w:r>
    </w:p>
    <w:p w:rsidR="00AB5B0E" w:rsidRPr="00AB5B0E" w:rsidRDefault="00AB5B0E" w:rsidP="003D3F15">
      <w:pPr>
        <w:jc w:val="both"/>
        <w:rPr>
          <w:rFonts w:ascii="Arial" w:hAnsi="Arial"/>
          <w:sz w:val="24"/>
          <w:szCs w:val="24"/>
          <w:lang w:bidi="th-TH"/>
        </w:rPr>
      </w:pPr>
    </w:p>
    <w:p w:rsidR="00AB5B0E" w:rsidRPr="00AB5B0E" w:rsidRDefault="00AB5B0E" w:rsidP="003D3F15">
      <w:pPr>
        <w:jc w:val="both"/>
        <w:rPr>
          <w:rFonts w:ascii="Arial" w:hAnsi="Arial"/>
          <w:sz w:val="24"/>
          <w:szCs w:val="24"/>
          <w:lang w:bidi="th-TH"/>
        </w:rPr>
      </w:pPr>
    </w:p>
    <w:p w:rsidR="00D70EEF" w:rsidRDefault="00D70EEF" w:rsidP="003D3F15">
      <w:pPr>
        <w:jc w:val="both"/>
        <w:rPr>
          <w:rFonts w:ascii="Arial" w:hAnsi="Arial" w:cs="Angsana New"/>
          <w:b/>
          <w:bCs/>
          <w:color w:val="1F497D" w:themeColor="text2"/>
          <w:sz w:val="24"/>
          <w:szCs w:val="24"/>
          <w:cs/>
          <w:lang w:bidi="th-TH"/>
        </w:rPr>
        <w:sectPr w:rsidR="00D70EEF" w:rsidSect="001443CA">
          <w:headerReference w:type="even" r:id="rId76"/>
          <w:headerReference w:type="default" r:id="rId77"/>
          <w:footerReference w:type="default" r:id="rId78"/>
          <w:headerReference w:type="first" r:id="rId79"/>
          <w:pgSz w:w="12240" w:h="15840"/>
          <w:pgMar w:top="1354" w:right="1440" w:bottom="1008" w:left="1440" w:header="720" w:footer="720" w:gutter="0"/>
          <w:pgNumType w:start="1"/>
          <w:cols w:space="720"/>
          <w:docGrid w:linePitch="360"/>
        </w:sectPr>
      </w:pPr>
    </w:p>
    <w:p w:rsidR="00984E17" w:rsidRPr="00444E77"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Aerodrome Works Safety</w:t>
      </w:r>
    </w:p>
    <w:p w:rsidR="00913749" w:rsidRPr="00913749" w:rsidRDefault="00913749" w:rsidP="003D3F15">
      <w:pPr>
        <w:jc w:val="both"/>
        <w:rPr>
          <w:rFonts w:ascii="Arial" w:hAnsi="Arial"/>
          <w:color w:val="0070C0"/>
          <w:sz w:val="24"/>
          <w:szCs w:val="24"/>
          <w:lang w:bidi="th-TH"/>
        </w:rPr>
      </w:pPr>
      <w:r w:rsidRPr="00913749">
        <w:rPr>
          <w:rFonts w:ascii="Arial" w:hAnsi="Arial"/>
          <w:color w:val="0070C0"/>
          <w:sz w:val="24"/>
          <w:szCs w:val="24"/>
          <w:lang w:bidi="th-TH"/>
        </w:rPr>
        <w:t>Particulars for aerodrome work safety including working plan, method of working plan, conduct of aerodrome work, and commence of work. This should also cover an urgent work on maneuvering area and area in adjacent.</w:t>
      </w:r>
    </w:p>
    <w:p w:rsidR="00913749"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913749" w:rsidRPr="00913749" w:rsidRDefault="00FA55AB" w:rsidP="003D3F15">
      <w:pPr>
        <w:ind w:left="576"/>
        <w:jc w:val="both"/>
        <w:rPr>
          <w:rFonts w:ascii="Arial" w:hAnsi="Arial"/>
          <w:sz w:val="24"/>
          <w:szCs w:val="24"/>
          <w:lang w:bidi="th-TH"/>
        </w:rPr>
      </w:pPr>
      <w:r>
        <w:rPr>
          <w:rFonts w:ascii="Arial" w:hAnsi="Arial"/>
          <w:color w:val="0070C0"/>
          <w:sz w:val="24"/>
          <w:szCs w:val="24"/>
          <w:lang w:bidi="th-TH"/>
        </w:rPr>
        <w:t xml:space="preserve">The </w:t>
      </w:r>
      <w:r w:rsidR="00884220">
        <w:rPr>
          <w:rFonts w:ascii="Arial" w:hAnsi="Arial"/>
          <w:color w:val="0070C0"/>
          <w:sz w:val="24"/>
          <w:szCs w:val="24"/>
          <w:lang w:bidi="th-TH"/>
        </w:rPr>
        <w:t>purpose</w:t>
      </w:r>
      <w:r w:rsidR="00913749">
        <w:rPr>
          <w:rFonts w:ascii="Arial" w:hAnsi="Arial"/>
          <w:color w:val="0070C0"/>
          <w:sz w:val="24"/>
          <w:szCs w:val="24"/>
          <w:lang w:bidi="th-TH"/>
        </w:rPr>
        <w:t xml:space="preserve"> of Aerodrome Work Safety is </w:t>
      </w:r>
      <w:r>
        <w:rPr>
          <w:rFonts w:ascii="Arial" w:hAnsi="Arial"/>
          <w:color w:val="0070C0"/>
          <w:sz w:val="24"/>
          <w:szCs w:val="24"/>
          <w:lang w:bidi="th-TH"/>
        </w:rPr>
        <w:t xml:space="preserve">to </w:t>
      </w:r>
      <w:r w:rsidR="00913749">
        <w:rPr>
          <w:rFonts w:ascii="Arial" w:hAnsi="Arial"/>
          <w:color w:val="0070C0"/>
          <w:sz w:val="24"/>
          <w:szCs w:val="24"/>
          <w:lang w:bidi="th-TH"/>
        </w:rPr>
        <w:t xml:space="preserve">demonstrate that an aerodrome can safely </w:t>
      </w:r>
      <w:r>
        <w:rPr>
          <w:rFonts w:ascii="Arial" w:hAnsi="Arial"/>
          <w:color w:val="0070C0"/>
          <w:sz w:val="24"/>
          <w:szCs w:val="24"/>
          <w:lang w:bidi="th-TH"/>
        </w:rPr>
        <w:t>manage</w:t>
      </w:r>
      <w:r w:rsidR="00913749">
        <w:rPr>
          <w:rFonts w:ascii="Arial" w:hAnsi="Arial"/>
          <w:color w:val="0070C0"/>
          <w:sz w:val="24"/>
          <w:szCs w:val="24"/>
          <w:lang w:bidi="th-TH"/>
        </w:rPr>
        <w:t xml:space="preserve"> work in progress in airside.</w:t>
      </w:r>
      <w:r w:rsidR="008C1971">
        <w:rPr>
          <w:rFonts w:ascii="Arial" w:hAnsi="Arial"/>
          <w:color w:val="0070C0"/>
          <w:sz w:val="24"/>
          <w:szCs w:val="24"/>
          <w:lang w:bidi="th-TH"/>
        </w:rPr>
        <w:t xml:space="preserve"> </w:t>
      </w:r>
      <w:r w:rsidR="00913749">
        <w:rPr>
          <w:rFonts w:ascii="Arial" w:hAnsi="Arial"/>
          <w:color w:val="0070C0"/>
          <w:sz w:val="24"/>
          <w:szCs w:val="24"/>
          <w:lang w:bidi="th-TH"/>
        </w:rPr>
        <w:t xml:space="preserve">Works in </w:t>
      </w:r>
      <w:r>
        <w:rPr>
          <w:rFonts w:ascii="Arial" w:hAnsi="Arial"/>
          <w:color w:val="0070C0"/>
          <w:sz w:val="24"/>
          <w:szCs w:val="24"/>
          <w:lang w:bidi="th-TH"/>
        </w:rPr>
        <w:t xml:space="preserve">the </w:t>
      </w:r>
      <w:r w:rsidR="00913749">
        <w:rPr>
          <w:rFonts w:ascii="Arial" w:hAnsi="Arial"/>
          <w:color w:val="0070C0"/>
          <w:sz w:val="24"/>
          <w:szCs w:val="24"/>
          <w:lang w:bidi="th-TH"/>
        </w:rPr>
        <w:t>airside should have a minimum impact on aircraft operations and functions of navigation aids.</w:t>
      </w:r>
    </w:p>
    <w:p w:rsidR="00913749" w:rsidRDefault="00913749"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914288" w:rsidRPr="00247A4B" w:rsidRDefault="00914288" w:rsidP="003D3F15">
      <w:pPr>
        <w:ind w:left="576"/>
        <w:jc w:val="both"/>
        <w:rPr>
          <w:rFonts w:ascii="Arial" w:hAnsi="Arial"/>
          <w:color w:val="00B050"/>
          <w:sz w:val="24"/>
          <w:szCs w:val="24"/>
          <w:lang w:bidi="th-TH"/>
        </w:rPr>
      </w:pPr>
      <w:r w:rsidRPr="00247A4B">
        <w:rPr>
          <w:rFonts w:ascii="Arial" w:hAnsi="Arial"/>
          <w:color w:val="00B050"/>
          <w:sz w:val="24"/>
          <w:szCs w:val="24"/>
          <w:lang w:bidi="th-TH"/>
        </w:rPr>
        <w:t>The aim of these procedures is to describe the arrangements for the planning and safe conduct of works that affect the movement area or OLS.</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913749" w:rsidRPr="00913749" w:rsidRDefault="00E47344" w:rsidP="003D3F15">
      <w:pPr>
        <w:ind w:left="576"/>
        <w:jc w:val="both"/>
        <w:rPr>
          <w:rFonts w:ascii="Arial" w:hAnsi="Arial"/>
          <w:sz w:val="24"/>
          <w:szCs w:val="24"/>
          <w:lang w:bidi="th-TH"/>
        </w:rPr>
      </w:pPr>
      <w:r w:rsidRPr="0019114A">
        <w:rPr>
          <w:rFonts w:ascii="Arial" w:hAnsi="Arial"/>
          <w:color w:val="0070C0"/>
          <w:sz w:val="24"/>
          <w:szCs w:val="24"/>
          <w:lang w:bidi="th-TH"/>
        </w:rPr>
        <w:t xml:space="preserve">Explain responsibility of persons who have roles and responsibilities in </w:t>
      </w:r>
      <w:r>
        <w:rPr>
          <w:rFonts w:ascii="Arial" w:hAnsi="Arial"/>
          <w:color w:val="0070C0"/>
          <w:sz w:val="24"/>
          <w:szCs w:val="24"/>
          <w:lang w:bidi="th-TH"/>
        </w:rPr>
        <w:t>aerodrome work safety</w:t>
      </w:r>
      <w:r w:rsidRPr="0019114A">
        <w:rPr>
          <w:rFonts w:ascii="Arial" w:hAnsi="Arial"/>
          <w:color w:val="0070C0"/>
          <w:sz w:val="24"/>
          <w:szCs w:val="24"/>
          <w:lang w:bidi="th-TH"/>
        </w:rPr>
        <w:t>. These persons may include, but not limited to, an airport manager, an airport maintenance services, and etc.</w:t>
      </w:r>
    </w:p>
    <w:p w:rsidR="004B1DE0" w:rsidRPr="00247A4B" w:rsidRDefault="004B1DE0" w:rsidP="001443CA">
      <w:pPr>
        <w:pStyle w:val="ListParagraph"/>
        <w:numPr>
          <w:ilvl w:val="3"/>
          <w:numId w:val="2"/>
        </w:numPr>
        <w:ind w:left="1800" w:hanging="504"/>
        <w:contextualSpacing w:val="0"/>
        <w:jc w:val="both"/>
        <w:rPr>
          <w:rFonts w:ascii="Arial" w:hAnsi="Arial"/>
          <w:color w:val="00B050"/>
          <w:sz w:val="24"/>
          <w:szCs w:val="24"/>
          <w:lang w:bidi="th-TH"/>
        </w:rPr>
      </w:pPr>
      <w:r w:rsidRPr="00247A4B">
        <w:rPr>
          <w:rFonts w:ascii="Arial" w:hAnsi="Arial"/>
          <w:color w:val="00B050"/>
          <w:sz w:val="24"/>
          <w:szCs w:val="24"/>
          <w:highlight w:val="yellow"/>
          <w:lang w:bidi="th-TH"/>
        </w:rPr>
        <w:t xml:space="preserve">(The </w:t>
      </w:r>
      <w:r w:rsidR="00077D58">
        <w:rPr>
          <w:rFonts w:ascii="Arial" w:hAnsi="Arial"/>
          <w:color w:val="00B050"/>
          <w:sz w:val="24"/>
          <w:szCs w:val="24"/>
          <w:highlight w:val="yellow"/>
          <w:lang w:bidi="th-TH"/>
        </w:rPr>
        <w:t>Airport Manager</w:t>
      </w:r>
      <w:r w:rsidRPr="00247A4B">
        <w:rPr>
          <w:rFonts w:ascii="Arial" w:hAnsi="Arial"/>
          <w:color w:val="00B050"/>
          <w:sz w:val="24"/>
          <w:szCs w:val="24"/>
          <w:highlight w:val="yellow"/>
          <w:lang w:bidi="th-TH"/>
        </w:rPr>
        <w:t>)</w:t>
      </w:r>
      <w:r w:rsidR="0092334B">
        <w:rPr>
          <w:rFonts w:ascii="Arial" w:hAnsi="Arial"/>
          <w:color w:val="00B050"/>
          <w:sz w:val="24"/>
          <w:szCs w:val="24"/>
          <w:lang w:bidi="th-TH"/>
        </w:rPr>
        <w:t xml:space="preserve"> </w:t>
      </w:r>
      <w:r w:rsidR="00280E26" w:rsidRPr="00247A4B">
        <w:rPr>
          <w:rFonts w:ascii="Arial" w:hAnsi="Arial"/>
          <w:color w:val="00B050"/>
          <w:sz w:val="24"/>
          <w:szCs w:val="24"/>
          <w:lang w:bidi="th-TH"/>
        </w:rPr>
        <w:t xml:space="preserve">has overall responsibility to ensure operational safety aspects of aerodrome works meet the Requirement of Civil Aviation Authority of </w:t>
      </w:r>
      <w:r w:rsidR="002E41EE">
        <w:rPr>
          <w:rFonts w:ascii="Arial" w:hAnsi="Arial"/>
          <w:color w:val="00B050"/>
          <w:sz w:val="24"/>
          <w:szCs w:val="24"/>
          <w:lang w:bidi="th-TH"/>
        </w:rPr>
        <w:t>(</w:t>
      </w:r>
      <w:r w:rsidR="002E41EE" w:rsidRPr="00820C16">
        <w:rPr>
          <w:rFonts w:ascii="Arial" w:hAnsi="Arial"/>
          <w:color w:val="00B050"/>
          <w:sz w:val="24"/>
          <w:szCs w:val="24"/>
          <w:highlight w:val="yellow"/>
          <w:lang w:bidi="th-TH"/>
        </w:rPr>
        <w:t>Country name &amp; regulation</w:t>
      </w:r>
      <w:r w:rsidR="002E41EE">
        <w:rPr>
          <w:rFonts w:ascii="Arial" w:hAnsi="Arial"/>
          <w:color w:val="00B050"/>
          <w:sz w:val="24"/>
          <w:szCs w:val="24"/>
          <w:lang w:bidi="th-TH"/>
        </w:rPr>
        <w:t>)</w:t>
      </w:r>
      <w:r w:rsidR="00280E26" w:rsidRPr="00247A4B">
        <w:rPr>
          <w:rFonts w:ascii="Arial" w:hAnsi="Arial"/>
          <w:color w:val="00B050"/>
          <w:sz w:val="24"/>
          <w:szCs w:val="24"/>
          <w:lang w:bidi="th-TH"/>
        </w:rPr>
        <w:t>.</w:t>
      </w:r>
    </w:p>
    <w:p w:rsidR="004B1DE0" w:rsidRPr="00247A4B" w:rsidRDefault="004B1DE0" w:rsidP="001443CA">
      <w:pPr>
        <w:pStyle w:val="ListParagraph"/>
        <w:numPr>
          <w:ilvl w:val="3"/>
          <w:numId w:val="2"/>
        </w:numPr>
        <w:ind w:left="1800" w:hanging="504"/>
        <w:contextualSpacing w:val="0"/>
        <w:jc w:val="both"/>
        <w:rPr>
          <w:rFonts w:ascii="Arial" w:hAnsi="Arial"/>
          <w:color w:val="00B050"/>
          <w:sz w:val="24"/>
          <w:szCs w:val="24"/>
          <w:lang w:bidi="th-TH"/>
        </w:rPr>
      </w:pPr>
      <w:r w:rsidRPr="00247A4B">
        <w:rPr>
          <w:rFonts w:ascii="Arial" w:hAnsi="Arial"/>
          <w:color w:val="00B050"/>
          <w:sz w:val="24"/>
          <w:szCs w:val="24"/>
          <w:highlight w:val="yellow"/>
          <w:lang w:bidi="th-TH"/>
        </w:rPr>
        <w:t>(Airport Maintenance)</w:t>
      </w:r>
      <w:r w:rsidR="00280E26" w:rsidRPr="00247A4B">
        <w:rPr>
          <w:rFonts w:ascii="Arial" w:hAnsi="Arial"/>
          <w:color w:val="00B050"/>
          <w:sz w:val="24"/>
          <w:szCs w:val="24"/>
          <w:lang w:bidi="th-TH"/>
        </w:rPr>
        <w:t xml:space="preserve"> has a responsibility to ensure that Method of Working Plan</w:t>
      </w:r>
      <w:r w:rsidR="00247A4B" w:rsidRPr="00247A4B">
        <w:rPr>
          <w:rFonts w:ascii="Arial" w:hAnsi="Arial"/>
          <w:color w:val="00B050"/>
          <w:sz w:val="24"/>
          <w:szCs w:val="24"/>
          <w:lang w:bidi="th-TH"/>
        </w:rPr>
        <w:t xml:space="preserve"> (</w:t>
      </w:r>
      <w:r w:rsidR="00247A4B" w:rsidRPr="00247A4B">
        <w:rPr>
          <w:rFonts w:ascii="Helvetica" w:hAnsi="Helvetica" w:cs="Helvetica"/>
          <w:color w:val="00B050"/>
          <w:sz w:val="24"/>
          <w:szCs w:val="24"/>
          <w:lang w:bidi="th-TH"/>
        </w:rPr>
        <w:t>MOWP)</w:t>
      </w:r>
      <w:r w:rsidR="00280E26" w:rsidRPr="00247A4B">
        <w:rPr>
          <w:rFonts w:ascii="Arial" w:hAnsi="Arial"/>
          <w:color w:val="00B050"/>
          <w:sz w:val="24"/>
          <w:szCs w:val="24"/>
          <w:lang w:bidi="th-TH"/>
        </w:rPr>
        <w:t xml:space="preserve"> is provided and executed.</w:t>
      </w:r>
    </w:p>
    <w:p w:rsidR="004B1DE0" w:rsidRPr="00247A4B" w:rsidRDefault="004B1DE0" w:rsidP="001443CA">
      <w:pPr>
        <w:pStyle w:val="ListParagraph"/>
        <w:numPr>
          <w:ilvl w:val="3"/>
          <w:numId w:val="2"/>
        </w:numPr>
        <w:ind w:left="1800" w:hanging="504"/>
        <w:contextualSpacing w:val="0"/>
        <w:jc w:val="both"/>
        <w:rPr>
          <w:rFonts w:ascii="Arial" w:hAnsi="Arial"/>
          <w:color w:val="00B050"/>
          <w:sz w:val="24"/>
          <w:szCs w:val="24"/>
          <w:lang w:bidi="th-TH"/>
        </w:rPr>
      </w:pPr>
      <w:r w:rsidRPr="00247A4B">
        <w:rPr>
          <w:rFonts w:ascii="Arial" w:hAnsi="Arial"/>
          <w:color w:val="00B050"/>
          <w:sz w:val="24"/>
          <w:szCs w:val="24"/>
          <w:highlight w:val="yellow"/>
          <w:lang w:bidi="th-TH"/>
        </w:rPr>
        <w:t>(Airport Operations)</w:t>
      </w:r>
      <w:r w:rsidR="00280E26" w:rsidRPr="00247A4B">
        <w:rPr>
          <w:rFonts w:ascii="Arial" w:hAnsi="Arial"/>
          <w:color w:val="00B050"/>
          <w:sz w:val="24"/>
          <w:szCs w:val="24"/>
          <w:lang w:bidi="th-TH"/>
        </w:rPr>
        <w:t xml:space="preserve"> has responsibility to supervise safety of airside especially during construction. The (Airport Operations) also checks Method of Working P</w:t>
      </w:r>
      <w:r w:rsidR="00247A4B" w:rsidRPr="00247A4B">
        <w:rPr>
          <w:rFonts w:ascii="Arial" w:hAnsi="Arial"/>
          <w:color w:val="00B050"/>
          <w:sz w:val="24"/>
          <w:szCs w:val="24"/>
          <w:lang w:bidi="th-TH"/>
        </w:rPr>
        <w:t>lan and ensure the safety of aircraft operations.</w:t>
      </w:r>
    </w:p>
    <w:p w:rsidR="004B1DE0" w:rsidRPr="00247A4B" w:rsidRDefault="004B1DE0" w:rsidP="001443CA">
      <w:pPr>
        <w:pStyle w:val="ListParagraph"/>
        <w:numPr>
          <w:ilvl w:val="3"/>
          <w:numId w:val="2"/>
        </w:numPr>
        <w:ind w:left="1800" w:hanging="504"/>
        <w:jc w:val="both"/>
        <w:rPr>
          <w:rFonts w:ascii="Arial" w:hAnsi="Arial"/>
          <w:color w:val="00B050"/>
          <w:sz w:val="24"/>
          <w:szCs w:val="24"/>
          <w:lang w:bidi="th-TH"/>
        </w:rPr>
      </w:pPr>
      <w:r w:rsidRPr="00247A4B">
        <w:rPr>
          <w:rFonts w:ascii="Arial" w:hAnsi="Arial"/>
          <w:color w:val="00B050"/>
          <w:sz w:val="24"/>
          <w:szCs w:val="24"/>
          <w:highlight w:val="yellow"/>
          <w:lang w:bidi="th-TH"/>
        </w:rPr>
        <w:t>(The Project Manager)</w:t>
      </w:r>
      <w:r w:rsidR="00247A4B" w:rsidRPr="00247A4B">
        <w:rPr>
          <w:rFonts w:ascii="Arial" w:hAnsi="Arial"/>
          <w:color w:val="00B050"/>
          <w:sz w:val="24"/>
          <w:szCs w:val="24"/>
          <w:lang w:bidi="th-TH"/>
        </w:rPr>
        <w:t xml:space="preserve"> is responsible for detailed works planning and </w:t>
      </w:r>
      <w:r w:rsidR="00247A4B" w:rsidRPr="00247A4B">
        <w:rPr>
          <w:rFonts w:ascii="Helvetica" w:hAnsi="Helvetica" w:cs="Helvetica"/>
          <w:color w:val="00B050"/>
          <w:sz w:val="24"/>
          <w:szCs w:val="24"/>
          <w:lang w:bidi="th-TH"/>
        </w:rPr>
        <w:t>coordination and ensuring that works are carried out in accordance with the MOWP.</w:t>
      </w:r>
    </w:p>
    <w:p w:rsidR="00DD049D" w:rsidRDefault="00DD049D" w:rsidP="00DD049D">
      <w:pPr>
        <w:pStyle w:val="ListParagraph"/>
        <w:ind w:left="1296"/>
        <w:jc w:val="both"/>
        <w:rPr>
          <w:rFonts w:ascii="Arial" w:hAnsi="Arial"/>
          <w:sz w:val="24"/>
          <w:szCs w:val="24"/>
          <w:lang w:bidi="th-TH"/>
        </w:rPr>
      </w:pPr>
    </w:p>
    <w:p w:rsidR="00C577DF" w:rsidRDefault="00DE376E">
      <w:pPr>
        <w:pStyle w:val="ListParagraph"/>
        <w:numPr>
          <w:ilvl w:val="2"/>
          <w:numId w:val="2"/>
        </w:numPr>
        <w:jc w:val="both"/>
        <w:rPr>
          <w:rFonts w:ascii="Arial" w:hAnsi="Arial"/>
          <w:sz w:val="24"/>
          <w:szCs w:val="24"/>
          <w:lang w:bidi="th-TH"/>
        </w:rPr>
      </w:pPr>
      <w:r>
        <w:rPr>
          <w:rFonts w:ascii="Arial" w:hAnsi="Arial"/>
          <w:sz w:val="24"/>
          <w:szCs w:val="24"/>
          <w:lang w:bidi="th-TH"/>
        </w:rPr>
        <w:t>Works Planning</w:t>
      </w:r>
    </w:p>
    <w:p w:rsidR="00E47344" w:rsidRPr="000A1157" w:rsidRDefault="00E47344" w:rsidP="003D3F15">
      <w:pPr>
        <w:ind w:left="576"/>
        <w:jc w:val="both"/>
        <w:rPr>
          <w:rFonts w:ascii="Arial" w:hAnsi="Arial"/>
          <w:color w:val="0070C0"/>
          <w:sz w:val="24"/>
          <w:szCs w:val="24"/>
          <w:lang w:bidi="th-TH"/>
        </w:rPr>
      </w:pPr>
      <w:r w:rsidRPr="000A1157">
        <w:rPr>
          <w:rFonts w:ascii="Arial" w:hAnsi="Arial"/>
          <w:color w:val="0070C0"/>
          <w:sz w:val="24"/>
          <w:szCs w:val="24"/>
          <w:lang w:bidi="th-TH"/>
        </w:rPr>
        <w:t xml:space="preserve">Aerodrome Works can be divided into </w:t>
      </w:r>
      <w:r w:rsidR="006046D8" w:rsidRPr="000A1157">
        <w:rPr>
          <w:rFonts w:ascii="Arial" w:hAnsi="Arial"/>
          <w:color w:val="0070C0"/>
          <w:sz w:val="24"/>
          <w:szCs w:val="24"/>
          <w:lang w:bidi="th-TH"/>
        </w:rPr>
        <w:t>works that requires</w:t>
      </w:r>
      <w:r w:rsidR="00961BCC">
        <w:rPr>
          <w:rFonts w:ascii="Arial" w:hAnsi="Arial"/>
          <w:color w:val="0070C0"/>
          <w:sz w:val="24"/>
          <w:szCs w:val="24"/>
          <w:lang w:bidi="th-TH"/>
        </w:rPr>
        <w:t xml:space="preserve"> </w:t>
      </w:r>
      <w:r w:rsidR="006046D8" w:rsidRPr="000A1157">
        <w:rPr>
          <w:rFonts w:ascii="Arial" w:hAnsi="Arial"/>
          <w:color w:val="0070C0"/>
          <w:sz w:val="24"/>
          <w:szCs w:val="24"/>
          <w:lang w:bidi="th-TH"/>
        </w:rPr>
        <w:t>a working</w:t>
      </w:r>
      <w:r w:rsidR="00961BCC">
        <w:rPr>
          <w:rFonts w:ascii="Arial" w:hAnsi="Arial"/>
          <w:color w:val="0070C0"/>
          <w:sz w:val="24"/>
          <w:szCs w:val="24"/>
          <w:lang w:bidi="th-TH"/>
        </w:rPr>
        <w:t xml:space="preserve"> </w:t>
      </w:r>
      <w:r w:rsidR="006046D8" w:rsidRPr="000A1157">
        <w:rPr>
          <w:rFonts w:ascii="Arial" w:hAnsi="Arial"/>
          <w:color w:val="0070C0"/>
          <w:sz w:val="24"/>
          <w:szCs w:val="24"/>
          <w:lang w:bidi="th-TH"/>
        </w:rPr>
        <w:t>plan and works that do not require a working plan.</w:t>
      </w:r>
      <w:r w:rsidR="00961BCC">
        <w:rPr>
          <w:rFonts w:ascii="Arial" w:hAnsi="Arial"/>
          <w:color w:val="0070C0"/>
          <w:sz w:val="24"/>
          <w:szCs w:val="24"/>
          <w:lang w:bidi="th-TH"/>
        </w:rPr>
        <w:t xml:space="preserve"> </w:t>
      </w:r>
      <w:r w:rsidR="006046D8" w:rsidRPr="000A1157">
        <w:rPr>
          <w:rFonts w:ascii="Arial" w:hAnsi="Arial"/>
          <w:color w:val="0070C0"/>
          <w:sz w:val="24"/>
          <w:szCs w:val="24"/>
          <w:lang w:bidi="th-TH"/>
        </w:rPr>
        <w:t xml:space="preserve">A </w:t>
      </w:r>
      <w:r w:rsidR="007403B7" w:rsidRPr="000A1157">
        <w:rPr>
          <w:rFonts w:ascii="Arial" w:hAnsi="Arial"/>
          <w:color w:val="0070C0"/>
          <w:sz w:val="24"/>
          <w:szCs w:val="24"/>
          <w:lang w:bidi="th-TH"/>
        </w:rPr>
        <w:t xml:space="preserve">working plan should include movement area closure, markings, </w:t>
      </w:r>
      <w:r w:rsidR="00242948">
        <w:rPr>
          <w:rFonts w:ascii="Arial" w:hAnsi="Arial"/>
          <w:color w:val="0070C0"/>
          <w:sz w:val="24"/>
          <w:szCs w:val="24"/>
          <w:lang w:bidi="th-TH"/>
        </w:rPr>
        <w:t xml:space="preserve">issuance of airport circular (to advise the airport community) </w:t>
      </w:r>
      <w:r w:rsidR="007403B7" w:rsidRPr="000A1157">
        <w:rPr>
          <w:rFonts w:ascii="Arial" w:hAnsi="Arial"/>
          <w:color w:val="0070C0"/>
          <w:sz w:val="24"/>
          <w:szCs w:val="24"/>
          <w:lang w:bidi="th-TH"/>
        </w:rPr>
        <w:t>and issuance of NOTAM (if needed).</w:t>
      </w:r>
    </w:p>
    <w:p w:rsidR="0092334B" w:rsidRDefault="0092334B" w:rsidP="003D3F15">
      <w:pPr>
        <w:ind w:left="576"/>
        <w:jc w:val="both"/>
        <w:rPr>
          <w:rFonts w:ascii="Arial" w:hAnsi="Arial"/>
          <w:color w:val="00B050"/>
          <w:sz w:val="24"/>
          <w:szCs w:val="24"/>
          <w:lang w:bidi="th-TH"/>
        </w:rPr>
      </w:pPr>
    </w:p>
    <w:p w:rsidR="000A1157" w:rsidRPr="000A1157" w:rsidRDefault="000A1157" w:rsidP="003D3F15">
      <w:pPr>
        <w:ind w:left="576"/>
        <w:jc w:val="both"/>
        <w:rPr>
          <w:rFonts w:ascii="Arial" w:hAnsi="Arial"/>
          <w:color w:val="00B050"/>
          <w:sz w:val="24"/>
          <w:szCs w:val="24"/>
          <w:lang w:bidi="th-TH"/>
        </w:rPr>
      </w:pPr>
      <w:r w:rsidRPr="000A1157">
        <w:rPr>
          <w:rFonts w:ascii="Arial" w:hAnsi="Arial"/>
          <w:color w:val="00B050"/>
          <w:sz w:val="24"/>
          <w:szCs w:val="24"/>
          <w:lang w:bidi="th-TH"/>
        </w:rPr>
        <w:lastRenderedPageBreak/>
        <w:t>Example:</w:t>
      </w:r>
    </w:p>
    <w:p w:rsidR="00247A4B" w:rsidRPr="000A1157" w:rsidRDefault="000A1157" w:rsidP="003D3F15">
      <w:pPr>
        <w:ind w:firstLine="576"/>
        <w:jc w:val="both"/>
        <w:rPr>
          <w:rFonts w:ascii="Arial" w:hAnsi="Arial"/>
          <w:color w:val="00B050"/>
          <w:sz w:val="24"/>
          <w:szCs w:val="24"/>
          <w:lang w:bidi="th-TH"/>
        </w:rPr>
      </w:pPr>
      <w:r w:rsidRPr="000A1157">
        <w:rPr>
          <w:rFonts w:ascii="Arial" w:hAnsi="Arial"/>
          <w:color w:val="00B050"/>
          <w:sz w:val="24"/>
          <w:szCs w:val="24"/>
          <w:highlight w:val="yellow"/>
          <w:lang w:bidi="th-TH"/>
        </w:rPr>
        <w:t>(Name)</w:t>
      </w:r>
      <w:r>
        <w:rPr>
          <w:rFonts w:ascii="Arial" w:hAnsi="Arial"/>
          <w:color w:val="00B050"/>
          <w:sz w:val="24"/>
          <w:szCs w:val="24"/>
          <w:lang w:bidi="th-TH"/>
        </w:rPr>
        <w:t xml:space="preserve"> Airport divides works into two categories.</w:t>
      </w:r>
    </w:p>
    <w:p w:rsidR="00247A4B" w:rsidRDefault="00247A4B" w:rsidP="001443CA">
      <w:pPr>
        <w:pStyle w:val="ListParagraph"/>
        <w:numPr>
          <w:ilvl w:val="3"/>
          <w:numId w:val="2"/>
        </w:numPr>
        <w:ind w:left="1800" w:hanging="540"/>
        <w:jc w:val="both"/>
        <w:rPr>
          <w:rFonts w:ascii="Arial" w:hAnsi="Arial"/>
          <w:sz w:val="24"/>
          <w:szCs w:val="24"/>
          <w:lang w:bidi="th-TH"/>
        </w:rPr>
      </w:pPr>
      <w:r>
        <w:rPr>
          <w:rFonts w:ascii="Arial" w:hAnsi="Arial"/>
          <w:sz w:val="24"/>
          <w:szCs w:val="24"/>
          <w:lang w:bidi="th-TH"/>
        </w:rPr>
        <w:t xml:space="preserve">Airport works that do not require a </w:t>
      </w:r>
      <w:r w:rsidR="00612A87">
        <w:rPr>
          <w:rFonts w:ascii="Arial" w:hAnsi="Arial"/>
          <w:sz w:val="24"/>
          <w:szCs w:val="24"/>
          <w:lang w:bidi="th-TH"/>
        </w:rPr>
        <w:t>Method of work plan (</w:t>
      </w:r>
      <w:r>
        <w:rPr>
          <w:rFonts w:ascii="Arial" w:hAnsi="Arial"/>
          <w:sz w:val="24"/>
          <w:szCs w:val="24"/>
          <w:lang w:bidi="th-TH"/>
        </w:rPr>
        <w:t>MOWP</w:t>
      </w:r>
      <w:r w:rsidR="00612A87">
        <w:rPr>
          <w:rFonts w:ascii="Arial" w:hAnsi="Arial"/>
          <w:sz w:val="24"/>
          <w:szCs w:val="24"/>
          <w:lang w:bidi="th-TH"/>
        </w:rPr>
        <w:t>)</w:t>
      </w:r>
    </w:p>
    <w:p w:rsidR="0092334B" w:rsidRDefault="0092334B" w:rsidP="001443CA">
      <w:pPr>
        <w:pStyle w:val="ListParagraph"/>
        <w:ind w:left="1800"/>
        <w:jc w:val="both"/>
        <w:rPr>
          <w:rFonts w:ascii="Arial" w:hAnsi="Arial"/>
          <w:sz w:val="24"/>
          <w:szCs w:val="24"/>
          <w:lang w:bidi="th-TH"/>
        </w:rPr>
      </w:pPr>
    </w:p>
    <w:p w:rsidR="00247A4B" w:rsidRPr="000B0959" w:rsidRDefault="00247A4B">
      <w:pPr>
        <w:pStyle w:val="ListParagraph"/>
        <w:numPr>
          <w:ilvl w:val="4"/>
          <w:numId w:val="2"/>
        </w:numPr>
        <w:jc w:val="both"/>
        <w:rPr>
          <w:rFonts w:ascii="Arial" w:hAnsi="Arial"/>
          <w:color w:val="00B050"/>
          <w:sz w:val="24"/>
          <w:szCs w:val="24"/>
          <w:lang w:bidi="th-TH"/>
        </w:rPr>
      </w:pPr>
      <w:r w:rsidRPr="000B0959">
        <w:rPr>
          <w:rFonts w:ascii="Helvetica" w:hAnsi="Helvetica" w:cs="Helvetica"/>
          <w:color w:val="00B050"/>
          <w:sz w:val="24"/>
          <w:szCs w:val="24"/>
          <w:lang w:bidi="th-TH"/>
        </w:rPr>
        <w:t>Works that can be completed within 10 minutes and will not disrupt normal aircraft operations are permitted without a NOTAM. Time limited works in this category include grass mowing</w:t>
      </w:r>
      <w:r w:rsidR="00CE2504">
        <w:rPr>
          <w:rFonts w:ascii="Helvetica" w:hAnsi="Helvetica" w:cs="Helvetica"/>
          <w:color w:val="00B050"/>
          <w:sz w:val="24"/>
          <w:szCs w:val="24"/>
          <w:lang w:bidi="th-TH"/>
        </w:rPr>
        <w:t xml:space="preserve"> outside runway / taxiway strip</w:t>
      </w:r>
      <w:r w:rsidRPr="000B0959">
        <w:rPr>
          <w:rFonts w:ascii="Helvetica" w:hAnsi="Helvetica" w:cs="Helvetica"/>
          <w:color w:val="00B050"/>
          <w:sz w:val="24"/>
          <w:szCs w:val="24"/>
          <w:lang w:bidi="th-TH"/>
        </w:rPr>
        <w:t>, pavement rolling and sweeping, minor repairs to pavements, maintenance of markings, markers and lights, surveys and inspections.</w:t>
      </w:r>
    </w:p>
    <w:p w:rsidR="00247A4B" w:rsidRPr="000B0959" w:rsidRDefault="00247A4B" w:rsidP="003D3F15">
      <w:pPr>
        <w:pStyle w:val="ListParagraph"/>
        <w:ind w:left="2016"/>
        <w:jc w:val="both"/>
        <w:rPr>
          <w:rFonts w:ascii="Helvetica" w:hAnsi="Helvetica" w:cs="Helvetica"/>
          <w:color w:val="00B050"/>
          <w:sz w:val="24"/>
          <w:szCs w:val="24"/>
          <w:lang w:bidi="th-TH"/>
        </w:rPr>
      </w:pPr>
    </w:p>
    <w:p w:rsidR="0092334B" w:rsidRDefault="00247A4B" w:rsidP="003D3F15">
      <w:pPr>
        <w:pStyle w:val="ListParagraph"/>
        <w:ind w:left="2016"/>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 xml:space="preserve">With ATC agreement, </w:t>
      </w:r>
      <w:r w:rsidR="00CE2504">
        <w:rPr>
          <w:rFonts w:ascii="Helvetica" w:hAnsi="Helvetica" w:cs="Helvetica"/>
          <w:color w:val="00B050"/>
          <w:sz w:val="24"/>
          <w:szCs w:val="24"/>
          <w:lang w:bidi="th-TH"/>
        </w:rPr>
        <w:t xml:space="preserve">only </w:t>
      </w:r>
      <w:r w:rsidRPr="000B0959">
        <w:rPr>
          <w:rFonts w:ascii="Helvetica" w:hAnsi="Helvetica" w:cs="Helvetica"/>
          <w:color w:val="00B050"/>
          <w:sz w:val="24"/>
          <w:szCs w:val="24"/>
          <w:lang w:bidi="th-TH"/>
        </w:rPr>
        <w:t>personnel with hand tools are allowed to work inside the runway strip during aircraft operations under any of the following conditions</w:t>
      </w:r>
      <w:r w:rsidR="0092334B">
        <w:rPr>
          <w:rFonts w:ascii="Helvetica" w:hAnsi="Helvetica" w:cs="Helvetica"/>
          <w:color w:val="00B050"/>
          <w:sz w:val="24"/>
          <w:szCs w:val="24"/>
          <w:lang w:bidi="th-TH"/>
        </w:rPr>
        <w:t>:</w:t>
      </w:r>
    </w:p>
    <w:p w:rsidR="00247A4B" w:rsidRPr="000B0959" w:rsidRDefault="00247A4B" w:rsidP="003D3F15">
      <w:pPr>
        <w:pStyle w:val="ListParagraph"/>
        <w:ind w:left="2016"/>
        <w:jc w:val="both"/>
        <w:rPr>
          <w:rFonts w:ascii="Arial" w:hAnsi="Arial"/>
          <w:color w:val="00B050"/>
          <w:sz w:val="24"/>
          <w:szCs w:val="24"/>
          <w:lang w:bidi="th-TH"/>
        </w:rPr>
      </w:pPr>
    </w:p>
    <w:p w:rsidR="00247A4B" w:rsidRPr="000B0959" w:rsidRDefault="00AC1CC9" w:rsidP="001443CA">
      <w:pPr>
        <w:pStyle w:val="ListParagraph"/>
        <w:numPr>
          <w:ilvl w:val="5"/>
          <w:numId w:val="2"/>
        </w:numPr>
        <w:spacing w:after="120"/>
        <w:ind w:left="2347"/>
        <w:contextualSpacing w:val="0"/>
        <w:jc w:val="both"/>
        <w:rPr>
          <w:rFonts w:ascii="Arial" w:hAnsi="Arial"/>
          <w:color w:val="00B050"/>
          <w:sz w:val="24"/>
          <w:szCs w:val="24"/>
          <w:lang w:bidi="th-TH"/>
        </w:rPr>
      </w:pPr>
      <w:r w:rsidRPr="000B0959">
        <w:rPr>
          <w:rFonts w:ascii="Helvetica" w:hAnsi="Helvetica" w:cs="Helvetica"/>
          <w:color w:val="00B050"/>
          <w:sz w:val="24"/>
          <w:szCs w:val="24"/>
          <w:lang w:bidi="th-TH"/>
        </w:rPr>
        <w:t>At all times except during air transport jet operations.</w:t>
      </w:r>
    </w:p>
    <w:p w:rsidR="00AC1CC9" w:rsidRPr="000B0959" w:rsidRDefault="00AC1CC9" w:rsidP="001443CA">
      <w:pPr>
        <w:pStyle w:val="ListParagraph"/>
        <w:numPr>
          <w:ilvl w:val="5"/>
          <w:numId w:val="2"/>
        </w:numPr>
        <w:spacing w:after="120"/>
        <w:ind w:left="2347"/>
        <w:contextualSpacing w:val="0"/>
        <w:jc w:val="both"/>
        <w:rPr>
          <w:rFonts w:ascii="Arial" w:hAnsi="Arial"/>
          <w:color w:val="00B050"/>
          <w:sz w:val="24"/>
          <w:szCs w:val="24"/>
          <w:lang w:bidi="th-TH"/>
        </w:rPr>
      </w:pPr>
      <w:r w:rsidRPr="000B0959">
        <w:rPr>
          <w:rFonts w:ascii="Helvetica" w:hAnsi="Helvetica" w:cs="Helvetica"/>
          <w:color w:val="00B050"/>
          <w:sz w:val="24"/>
          <w:szCs w:val="24"/>
          <w:lang w:bidi="th-TH"/>
        </w:rPr>
        <w:t>At all times for maintenance including grass mowing (operations must be within 2 meters of the markers when inside the runway strip).</w:t>
      </w:r>
    </w:p>
    <w:p w:rsidR="00AC1CC9" w:rsidRPr="001443CA" w:rsidRDefault="00AC1CC9">
      <w:pPr>
        <w:pStyle w:val="ListParagraph"/>
        <w:numPr>
          <w:ilvl w:val="5"/>
          <w:numId w:val="2"/>
        </w:numPr>
        <w:ind w:left="2340"/>
        <w:jc w:val="both"/>
        <w:rPr>
          <w:rFonts w:ascii="Arial" w:hAnsi="Arial"/>
          <w:color w:val="00B050"/>
          <w:sz w:val="24"/>
          <w:szCs w:val="24"/>
          <w:lang w:bidi="th-TH"/>
        </w:rPr>
      </w:pPr>
      <w:r w:rsidRPr="000B0959">
        <w:rPr>
          <w:rFonts w:ascii="Helvetica" w:hAnsi="Helvetica" w:cs="Helvetica"/>
          <w:color w:val="00B050"/>
          <w:sz w:val="24"/>
          <w:szCs w:val="24"/>
          <w:lang w:bidi="th-TH"/>
        </w:rPr>
        <w:t xml:space="preserve">Ground surveys associated with </w:t>
      </w:r>
      <w:proofErr w:type="spellStart"/>
      <w:r w:rsidRPr="000B0959">
        <w:rPr>
          <w:rFonts w:ascii="Helvetica" w:hAnsi="Helvetica" w:cs="Helvetica"/>
          <w:color w:val="00B050"/>
          <w:sz w:val="24"/>
          <w:szCs w:val="24"/>
          <w:lang w:bidi="th-TH"/>
        </w:rPr>
        <w:t>Navaid</w:t>
      </w:r>
      <w:proofErr w:type="spellEnd"/>
      <w:r w:rsidRPr="000B0959">
        <w:rPr>
          <w:rFonts w:ascii="Helvetica" w:hAnsi="Helvetica" w:cs="Helvetica"/>
          <w:color w:val="00B050"/>
          <w:sz w:val="24"/>
          <w:szCs w:val="24"/>
          <w:lang w:bidi="th-TH"/>
        </w:rPr>
        <w:t xml:space="preserve"> flight calibration flights (</w:t>
      </w:r>
      <w:proofErr w:type="spellStart"/>
      <w:r w:rsidRPr="000B0959">
        <w:rPr>
          <w:rFonts w:ascii="Helvetica" w:hAnsi="Helvetica" w:cs="Helvetica"/>
          <w:color w:val="00B050"/>
          <w:sz w:val="24"/>
          <w:szCs w:val="24"/>
          <w:lang w:bidi="th-TH"/>
        </w:rPr>
        <w:t>Navaid</w:t>
      </w:r>
      <w:proofErr w:type="spellEnd"/>
      <w:r w:rsidRPr="000B0959">
        <w:rPr>
          <w:rFonts w:ascii="Helvetica" w:hAnsi="Helvetica" w:cs="Helvetica"/>
          <w:color w:val="00B050"/>
          <w:sz w:val="24"/>
          <w:szCs w:val="24"/>
          <w:lang w:bidi="th-TH"/>
        </w:rPr>
        <w:t xml:space="preserve"> calibration).</w:t>
      </w:r>
    </w:p>
    <w:p w:rsidR="0092334B" w:rsidRPr="000B0959" w:rsidRDefault="0092334B" w:rsidP="001443CA">
      <w:pPr>
        <w:pStyle w:val="ListParagraph"/>
        <w:ind w:left="2340"/>
        <w:jc w:val="both"/>
        <w:rPr>
          <w:rFonts w:ascii="Arial" w:hAnsi="Arial"/>
          <w:color w:val="00B050"/>
          <w:sz w:val="24"/>
          <w:szCs w:val="24"/>
          <w:lang w:bidi="th-TH"/>
        </w:rPr>
      </w:pPr>
    </w:p>
    <w:p w:rsidR="00AC1CC9" w:rsidRPr="001443CA" w:rsidRDefault="00AC1CC9">
      <w:pPr>
        <w:pStyle w:val="ListParagraph"/>
        <w:numPr>
          <w:ilvl w:val="4"/>
          <w:numId w:val="2"/>
        </w:numPr>
        <w:jc w:val="both"/>
        <w:rPr>
          <w:rFonts w:ascii="Arial" w:hAnsi="Arial"/>
          <w:color w:val="00B050"/>
          <w:sz w:val="24"/>
          <w:szCs w:val="24"/>
          <w:lang w:bidi="th-TH"/>
        </w:rPr>
      </w:pPr>
      <w:r w:rsidRPr="000B0959">
        <w:rPr>
          <w:rFonts w:ascii="Helvetica" w:hAnsi="Helvetica" w:cs="Helvetica"/>
          <w:color w:val="00B050"/>
          <w:sz w:val="24"/>
          <w:szCs w:val="24"/>
          <w:lang w:bidi="th-TH"/>
        </w:rPr>
        <w:t>Time limited works requiring more than 10 minutes but no more than 30 minutes, are advised by NOTAM which states the nature of the unserviceability, and the length of time required to terminate work and restore the works area to normal safety standards. The NOTAM is issued at least 24 hours prior to the proposed work to minimize disruption to aircraft flight planning. Unserviceability markings/ markers will be displayed if required.</w:t>
      </w:r>
    </w:p>
    <w:p w:rsidR="0092334B" w:rsidRPr="000B0959" w:rsidRDefault="0092334B" w:rsidP="001443CA">
      <w:pPr>
        <w:pStyle w:val="ListParagraph"/>
        <w:ind w:left="2016"/>
        <w:jc w:val="both"/>
        <w:rPr>
          <w:rFonts w:ascii="Arial" w:hAnsi="Arial"/>
          <w:color w:val="00B050"/>
          <w:sz w:val="24"/>
          <w:szCs w:val="24"/>
          <w:lang w:bidi="th-TH"/>
        </w:rPr>
      </w:pPr>
    </w:p>
    <w:p w:rsidR="0092334B" w:rsidRPr="001443CA" w:rsidRDefault="00AC1CC9">
      <w:pPr>
        <w:pStyle w:val="ListParagraph"/>
        <w:numPr>
          <w:ilvl w:val="4"/>
          <w:numId w:val="2"/>
        </w:numPr>
        <w:jc w:val="both"/>
        <w:rPr>
          <w:rFonts w:ascii="Arial" w:hAnsi="Arial"/>
          <w:color w:val="00B050"/>
          <w:sz w:val="24"/>
          <w:szCs w:val="24"/>
          <w:lang w:bidi="th-TH"/>
        </w:rPr>
      </w:pPr>
      <w:r w:rsidRPr="000B0959">
        <w:rPr>
          <w:rFonts w:ascii="Helvetica" w:hAnsi="Helvetica" w:cs="Helvetica"/>
          <w:color w:val="00B050"/>
          <w:sz w:val="24"/>
          <w:szCs w:val="24"/>
          <w:lang w:bidi="th-TH"/>
        </w:rPr>
        <w:t>Works that require more than 30 minutes to restore to normal safety standards will be subject of a MOWP except for emergency repairs.</w:t>
      </w:r>
    </w:p>
    <w:p w:rsidR="0092334B" w:rsidRPr="001443CA" w:rsidRDefault="0092334B" w:rsidP="001443CA">
      <w:pPr>
        <w:pStyle w:val="ListParagraph"/>
        <w:ind w:left="2016"/>
        <w:jc w:val="both"/>
        <w:rPr>
          <w:rFonts w:ascii="Arial" w:hAnsi="Arial"/>
          <w:color w:val="00B050"/>
          <w:sz w:val="24"/>
          <w:szCs w:val="24"/>
          <w:lang w:bidi="th-TH"/>
        </w:rPr>
      </w:pPr>
    </w:p>
    <w:p w:rsidR="00AC1CC9" w:rsidRDefault="00247A4B" w:rsidP="001443CA">
      <w:pPr>
        <w:pStyle w:val="ListParagraph"/>
        <w:numPr>
          <w:ilvl w:val="3"/>
          <w:numId w:val="2"/>
        </w:numPr>
        <w:ind w:left="1800" w:hanging="540"/>
        <w:jc w:val="both"/>
        <w:rPr>
          <w:rFonts w:ascii="Arial" w:hAnsi="Arial"/>
          <w:sz w:val="24"/>
          <w:szCs w:val="24"/>
          <w:lang w:bidi="th-TH"/>
        </w:rPr>
      </w:pPr>
      <w:r>
        <w:rPr>
          <w:rFonts w:ascii="Arial" w:hAnsi="Arial"/>
          <w:sz w:val="24"/>
          <w:szCs w:val="24"/>
          <w:lang w:bidi="th-TH"/>
        </w:rPr>
        <w:t>Airport works that require a MOWP.</w:t>
      </w:r>
    </w:p>
    <w:p w:rsidR="0092334B" w:rsidRDefault="0092334B" w:rsidP="001443CA">
      <w:pPr>
        <w:pStyle w:val="ListParagraph"/>
        <w:ind w:left="1800"/>
        <w:jc w:val="both"/>
        <w:rPr>
          <w:rFonts w:ascii="Arial" w:hAnsi="Arial"/>
          <w:sz w:val="24"/>
          <w:szCs w:val="24"/>
          <w:lang w:bidi="th-TH"/>
        </w:rPr>
      </w:pPr>
    </w:p>
    <w:p w:rsidR="00AC1CC9" w:rsidRDefault="00AC1CC9" w:rsidP="003D3F15">
      <w:pPr>
        <w:pStyle w:val="ListParagraph"/>
        <w:ind w:left="180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All scheduled airport works, other than time limited or emergency works, will require a MOWP, and an appropriate NOTAM. In general, these are works that require partial or complete runway or taxiway closures, or will cause significant disruption to aircraft parking arrangements on aprons.</w:t>
      </w:r>
    </w:p>
    <w:p w:rsidR="008C1971" w:rsidRPr="000B0959" w:rsidRDefault="008C1971" w:rsidP="003D3F15">
      <w:pPr>
        <w:pStyle w:val="ListParagraph"/>
        <w:ind w:left="1800"/>
        <w:jc w:val="both"/>
        <w:rPr>
          <w:rFonts w:ascii="Arial" w:hAnsi="Arial"/>
          <w:color w:val="00B050"/>
          <w:sz w:val="24"/>
          <w:szCs w:val="24"/>
          <w:lang w:bidi="th-TH"/>
        </w:rPr>
      </w:pPr>
    </w:p>
    <w:p w:rsidR="00FC4755" w:rsidRDefault="00DE376E">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Method of Working Plan</w:t>
      </w:r>
    </w:p>
    <w:p w:rsidR="00373821" w:rsidRPr="00373821" w:rsidRDefault="00373821" w:rsidP="003D3F15">
      <w:pPr>
        <w:ind w:left="576"/>
        <w:jc w:val="both"/>
        <w:rPr>
          <w:rFonts w:ascii="Arial" w:hAnsi="Arial"/>
          <w:color w:val="0070C0"/>
          <w:sz w:val="24"/>
          <w:szCs w:val="24"/>
          <w:lang w:bidi="th-TH"/>
        </w:rPr>
      </w:pPr>
      <w:r w:rsidRPr="00373821">
        <w:rPr>
          <w:rFonts w:ascii="Arial" w:hAnsi="Arial"/>
          <w:color w:val="0070C0"/>
          <w:sz w:val="24"/>
          <w:szCs w:val="24"/>
          <w:lang w:bidi="th-TH"/>
        </w:rPr>
        <w:t>Explain method of working plan, NOTAM issuance, coordination meeting, and distribution of working plan.</w:t>
      </w:r>
    </w:p>
    <w:p w:rsidR="00373821" w:rsidRPr="00373821" w:rsidRDefault="00373821" w:rsidP="003D3F15">
      <w:pPr>
        <w:ind w:left="576"/>
        <w:jc w:val="both"/>
        <w:rPr>
          <w:rFonts w:ascii="Arial" w:hAnsi="Arial"/>
          <w:color w:val="0070C0"/>
          <w:sz w:val="24"/>
          <w:szCs w:val="24"/>
          <w:lang w:bidi="th-TH"/>
        </w:rPr>
      </w:pPr>
      <w:r w:rsidRPr="00373821">
        <w:rPr>
          <w:rFonts w:ascii="Arial" w:hAnsi="Arial"/>
          <w:color w:val="0070C0"/>
          <w:sz w:val="24"/>
          <w:szCs w:val="24"/>
          <w:lang w:bidi="th-TH"/>
        </w:rPr>
        <w:t>Explain construction management including ground vehicles, access route, and stock piles to avoid hazardous condition.</w:t>
      </w:r>
    </w:p>
    <w:p w:rsidR="00373821" w:rsidRDefault="00373821" w:rsidP="003D3F15">
      <w:pPr>
        <w:ind w:left="576"/>
        <w:jc w:val="both"/>
        <w:rPr>
          <w:rFonts w:ascii="Arial" w:hAnsi="Arial"/>
          <w:color w:val="0070C0"/>
          <w:sz w:val="24"/>
          <w:szCs w:val="24"/>
          <w:lang w:bidi="th-TH"/>
        </w:rPr>
      </w:pPr>
      <w:r w:rsidRPr="00373821">
        <w:rPr>
          <w:rFonts w:ascii="Arial" w:hAnsi="Arial"/>
          <w:color w:val="0070C0"/>
          <w:sz w:val="24"/>
          <w:szCs w:val="24"/>
          <w:lang w:bidi="th-TH"/>
        </w:rPr>
        <w:t xml:space="preserve">Explain site security and </w:t>
      </w:r>
      <w:r>
        <w:rPr>
          <w:rFonts w:ascii="Arial" w:hAnsi="Arial"/>
          <w:color w:val="0070C0"/>
          <w:sz w:val="24"/>
          <w:szCs w:val="24"/>
          <w:lang w:bidi="th-TH"/>
        </w:rPr>
        <w:t xml:space="preserve">security </w:t>
      </w:r>
      <w:r w:rsidRPr="00373821">
        <w:rPr>
          <w:rFonts w:ascii="Arial" w:hAnsi="Arial"/>
          <w:color w:val="0070C0"/>
          <w:sz w:val="24"/>
          <w:szCs w:val="24"/>
          <w:lang w:bidi="th-TH"/>
        </w:rPr>
        <w:t>control of a contractor.</w:t>
      </w:r>
    </w:p>
    <w:p w:rsidR="00373821" w:rsidRPr="00373821" w:rsidRDefault="00373821" w:rsidP="003D3F15">
      <w:pPr>
        <w:ind w:left="576"/>
        <w:jc w:val="both"/>
        <w:rPr>
          <w:rFonts w:ascii="Arial" w:hAnsi="Arial"/>
          <w:color w:val="00B050"/>
          <w:sz w:val="24"/>
          <w:szCs w:val="24"/>
          <w:lang w:bidi="th-TH"/>
        </w:rPr>
      </w:pPr>
      <w:r w:rsidRPr="00373821">
        <w:rPr>
          <w:rFonts w:ascii="Arial" w:hAnsi="Arial"/>
          <w:color w:val="00B050"/>
          <w:sz w:val="24"/>
          <w:szCs w:val="24"/>
          <w:lang w:bidi="th-TH"/>
        </w:rPr>
        <w:t>Example:</w:t>
      </w:r>
    </w:p>
    <w:p w:rsidR="00FC4755" w:rsidRPr="000B0959" w:rsidRDefault="001652AE" w:rsidP="001443CA">
      <w:pPr>
        <w:pStyle w:val="ListParagraph"/>
        <w:numPr>
          <w:ilvl w:val="3"/>
          <w:numId w:val="2"/>
        </w:numPr>
        <w:ind w:left="1800" w:hanging="504"/>
        <w:jc w:val="both"/>
        <w:rPr>
          <w:rFonts w:ascii="Arial" w:hAnsi="Arial"/>
          <w:color w:val="00B050"/>
          <w:sz w:val="24"/>
          <w:szCs w:val="24"/>
          <w:lang w:bidi="th-TH"/>
        </w:rPr>
      </w:pPr>
      <w:r w:rsidRPr="000B0959">
        <w:rPr>
          <w:rFonts w:ascii="Helvetica" w:hAnsi="Helvetica" w:cs="Helvetica"/>
          <w:color w:val="00B050"/>
          <w:sz w:val="24"/>
          <w:szCs w:val="24"/>
          <w:lang w:bidi="th-TH"/>
        </w:rPr>
        <w:t>The MOWP document provides formal advice to the aviation industry and other involved parties of the planned arrangements for the conduct of airport works. In particular, it advises of restrictions placed on aircraft operations and the works</w:t>
      </w:r>
      <w:r w:rsidR="00B23C90" w:rsidRPr="000B0959">
        <w:rPr>
          <w:rFonts w:ascii="Helvetica" w:hAnsi="Helvetica" w:cs="Helvetica"/>
          <w:color w:val="00B050"/>
          <w:sz w:val="24"/>
          <w:szCs w:val="24"/>
          <w:lang w:bidi="th-TH"/>
        </w:rPr>
        <w:t xml:space="preserve"> organizer</w:t>
      </w:r>
      <w:r w:rsidRPr="000B0959">
        <w:rPr>
          <w:rFonts w:ascii="Helvetica" w:hAnsi="Helvetica" w:cs="Helvetica"/>
          <w:color w:val="00B050"/>
          <w:sz w:val="24"/>
          <w:szCs w:val="24"/>
          <w:lang w:bidi="th-TH"/>
        </w:rPr>
        <w:t xml:space="preserve"> as a consequence of the works.</w:t>
      </w:r>
    </w:p>
    <w:p w:rsidR="00FC4755" w:rsidRPr="000B0959" w:rsidRDefault="00FC4755" w:rsidP="003D3F15">
      <w:pPr>
        <w:pStyle w:val="ListParagraph"/>
        <w:ind w:left="1800"/>
        <w:jc w:val="both"/>
        <w:rPr>
          <w:rFonts w:ascii="Helvetica" w:hAnsi="Helvetica" w:cs="Helvetica"/>
          <w:color w:val="00B050"/>
          <w:sz w:val="24"/>
          <w:szCs w:val="24"/>
          <w:lang w:bidi="th-TH"/>
        </w:rPr>
      </w:pPr>
    </w:p>
    <w:p w:rsidR="00FC4755" w:rsidRPr="000B0959" w:rsidRDefault="001652AE" w:rsidP="003D3F15">
      <w:pPr>
        <w:pStyle w:val="ListParagraph"/>
        <w:ind w:left="180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A MOWP will be prepared for works that will have a major operational impact, or</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cause disturbance to operations over an extended period.</w:t>
      </w:r>
    </w:p>
    <w:p w:rsidR="00FC4755" w:rsidRPr="000B0959" w:rsidRDefault="00FC4755" w:rsidP="003D3F15">
      <w:pPr>
        <w:pStyle w:val="ListParagraph"/>
        <w:ind w:left="1800"/>
        <w:jc w:val="both"/>
        <w:rPr>
          <w:rFonts w:ascii="Helvetica" w:hAnsi="Helvetica" w:cs="Helvetica"/>
          <w:color w:val="00B050"/>
          <w:sz w:val="24"/>
          <w:szCs w:val="24"/>
          <w:lang w:bidi="th-TH"/>
        </w:rPr>
      </w:pPr>
    </w:p>
    <w:p w:rsidR="00FC4755" w:rsidRPr="000B0959" w:rsidRDefault="001652AE" w:rsidP="003D3F15">
      <w:pPr>
        <w:pStyle w:val="ListParagraph"/>
        <w:ind w:left="180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 xml:space="preserve">In planning the </w:t>
      </w:r>
      <w:r w:rsidR="00B23C90" w:rsidRPr="000B0959">
        <w:rPr>
          <w:rFonts w:ascii="Helvetica" w:hAnsi="Helvetica" w:cs="Helvetica"/>
          <w:color w:val="00B050"/>
          <w:sz w:val="24"/>
          <w:szCs w:val="24"/>
          <w:lang w:bidi="th-TH"/>
        </w:rPr>
        <w:t>works,</w:t>
      </w:r>
      <w:r w:rsidRPr="000B0959">
        <w:rPr>
          <w:rFonts w:ascii="Helvetica" w:hAnsi="Helvetica" w:cs="Helvetica"/>
          <w:color w:val="00B050"/>
          <w:sz w:val="24"/>
          <w:szCs w:val="24"/>
          <w:lang w:bidi="th-TH"/>
        </w:rPr>
        <w:t xml:space="preserve"> the Project Officer/Manager must consult with </w:t>
      </w:r>
      <w:r w:rsidR="00B23C90" w:rsidRPr="000B0959">
        <w:rPr>
          <w:rFonts w:ascii="Helvetica" w:hAnsi="Helvetica" w:cs="Helvetica"/>
          <w:color w:val="00B050"/>
          <w:sz w:val="24"/>
          <w:szCs w:val="24"/>
          <w:lang w:bidi="th-TH"/>
        </w:rPr>
        <w:t xml:space="preserve">organizations </w:t>
      </w:r>
      <w:r w:rsidRPr="000B0959">
        <w:rPr>
          <w:rFonts w:ascii="Helvetica" w:hAnsi="Helvetica" w:cs="Helvetica"/>
          <w:color w:val="00B050"/>
          <w:sz w:val="24"/>
          <w:szCs w:val="24"/>
          <w:lang w:bidi="th-TH"/>
        </w:rPr>
        <w:t>that may be affected. The extent and formality of the consultation process will depend</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on factors such as the complexity and physical scope of the work and likely extent of</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disruption to normal aircraft operations.</w:t>
      </w:r>
    </w:p>
    <w:p w:rsidR="00FC4755" w:rsidRPr="000B0959" w:rsidRDefault="00FC4755" w:rsidP="003D3F15">
      <w:pPr>
        <w:pStyle w:val="ListParagraph"/>
        <w:ind w:left="1800"/>
        <w:jc w:val="both"/>
        <w:rPr>
          <w:rFonts w:ascii="Helvetica" w:hAnsi="Helvetica" w:cs="Helvetica"/>
          <w:color w:val="00B050"/>
          <w:sz w:val="24"/>
          <w:szCs w:val="24"/>
          <w:lang w:bidi="th-TH"/>
        </w:rPr>
      </w:pPr>
    </w:p>
    <w:p w:rsidR="00FC4755" w:rsidRPr="000B0959" w:rsidRDefault="001652AE" w:rsidP="003D3F15">
      <w:pPr>
        <w:pStyle w:val="ListParagraph"/>
        <w:ind w:left="180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The Project Officer/Manager will consult with CAA when necessary to identify</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operational impacts and the measures necessary to ensure an acceptable level of</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aviation safety.</w:t>
      </w:r>
    </w:p>
    <w:p w:rsidR="00FC4755" w:rsidRPr="000B0959" w:rsidRDefault="00FC4755" w:rsidP="003D3F15">
      <w:pPr>
        <w:pStyle w:val="ListParagraph"/>
        <w:ind w:left="1800"/>
        <w:jc w:val="both"/>
        <w:rPr>
          <w:rFonts w:ascii="Helvetica" w:hAnsi="Helvetica" w:cs="Helvetica"/>
          <w:color w:val="00B050"/>
          <w:sz w:val="24"/>
          <w:szCs w:val="24"/>
          <w:lang w:bidi="th-TH"/>
        </w:rPr>
      </w:pPr>
    </w:p>
    <w:p w:rsidR="00FC4755" w:rsidRPr="000B0959" w:rsidRDefault="001652AE" w:rsidP="003D3F15">
      <w:pPr>
        <w:pStyle w:val="ListParagraph"/>
        <w:ind w:left="180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After consultation the Project Officer/Manager will determine the restrictions to works</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and to aircraft operations. The draft MOWP is referred to the Operations Section for</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final comment.</w:t>
      </w:r>
    </w:p>
    <w:p w:rsidR="00FC4755" w:rsidRPr="000B0959" w:rsidRDefault="00FC4755" w:rsidP="003D3F15">
      <w:pPr>
        <w:pStyle w:val="ListParagraph"/>
        <w:ind w:left="1800"/>
        <w:jc w:val="both"/>
        <w:rPr>
          <w:rFonts w:ascii="Helvetica" w:hAnsi="Helvetica" w:cs="Helvetica"/>
          <w:color w:val="00B050"/>
          <w:sz w:val="24"/>
          <w:szCs w:val="24"/>
          <w:lang w:bidi="th-TH"/>
        </w:rPr>
      </w:pPr>
    </w:p>
    <w:p w:rsidR="00FC4755" w:rsidRPr="000B0959" w:rsidRDefault="001652AE" w:rsidP="003D3F15">
      <w:pPr>
        <w:pStyle w:val="ListParagraph"/>
        <w:ind w:left="180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 xml:space="preserve">Each MOWP is to be signed as approved by the </w:t>
      </w:r>
      <w:r w:rsidR="00077D58">
        <w:rPr>
          <w:rFonts w:ascii="Helvetica" w:hAnsi="Helvetica" w:cs="Helvetica"/>
          <w:color w:val="00B050"/>
          <w:sz w:val="24"/>
          <w:szCs w:val="24"/>
          <w:lang w:bidi="th-TH"/>
        </w:rPr>
        <w:t>Airport Manager</w:t>
      </w:r>
      <w:r w:rsidRPr="000B0959">
        <w:rPr>
          <w:rFonts w:ascii="Helvetica" w:hAnsi="Helvetica" w:cs="Helvetica"/>
          <w:color w:val="00B050"/>
          <w:sz w:val="24"/>
          <w:szCs w:val="24"/>
          <w:lang w:bidi="th-TH"/>
        </w:rPr>
        <w:t xml:space="preserve"> (or in his</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absence by the Airside Safety Manager).</w:t>
      </w:r>
    </w:p>
    <w:p w:rsidR="00FC4755" w:rsidRPr="000B0959" w:rsidRDefault="00FC4755" w:rsidP="003D3F15">
      <w:pPr>
        <w:pStyle w:val="ListParagraph"/>
        <w:ind w:left="1800"/>
        <w:jc w:val="both"/>
        <w:rPr>
          <w:rFonts w:ascii="Helvetica" w:hAnsi="Helvetica" w:cs="Helvetica"/>
          <w:color w:val="00B050"/>
          <w:sz w:val="24"/>
          <w:szCs w:val="24"/>
          <w:lang w:bidi="th-TH"/>
        </w:rPr>
      </w:pPr>
    </w:p>
    <w:p w:rsidR="00B23C90" w:rsidRPr="000B0959" w:rsidRDefault="001652AE" w:rsidP="001443CA">
      <w:pPr>
        <w:pStyle w:val="ListParagraph"/>
        <w:spacing w:after="120"/>
        <w:ind w:left="1800"/>
        <w:contextualSpacing w:val="0"/>
        <w:jc w:val="both"/>
        <w:rPr>
          <w:rFonts w:ascii="Arial" w:hAnsi="Arial"/>
          <w:color w:val="00B050"/>
          <w:sz w:val="24"/>
          <w:szCs w:val="24"/>
          <w:lang w:bidi="th-TH"/>
        </w:rPr>
      </w:pPr>
      <w:r w:rsidRPr="000B0959">
        <w:rPr>
          <w:rFonts w:ascii="Helvetica" w:hAnsi="Helvetica" w:cs="Helvetica"/>
          <w:color w:val="00B050"/>
          <w:sz w:val="24"/>
          <w:szCs w:val="24"/>
          <w:lang w:bidi="th-TH"/>
        </w:rPr>
        <w:t xml:space="preserve">The MOWP format will be as specified in the CAA Directions Relating </w:t>
      </w:r>
      <w:r w:rsidR="00B23C90" w:rsidRPr="000B0959">
        <w:rPr>
          <w:rFonts w:ascii="Helvetica" w:hAnsi="Helvetica" w:cs="Helvetica"/>
          <w:color w:val="00B050"/>
          <w:sz w:val="24"/>
          <w:szCs w:val="24"/>
          <w:lang w:bidi="th-TH"/>
        </w:rPr>
        <w:t>to</w:t>
      </w:r>
      <w:r w:rsidRPr="000B0959">
        <w:rPr>
          <w:rFonts w:ascii="Helvetica" w:hAnsi="Helvetica" w:cs="Helvetica"/>
          <w:color w:val="00B050"/>
          <w:sz w:val="24"/>
          <w:szCs w:val="24"/>
          <w:lang w:bidi="th-TH"/>
        </w:rPr>
        <w:t xml:space="preserve"> Aerodrome</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Works.</w:t>
      </w:r>
      <w:r w:rsidR="00B23C90" w:rsidRPr="000B0959">
        <w:rPr>
          <w:rFonts w:ascii="Helvetica" w:hAnsi="Helvetica" w:cs="Helvetica"/>
          <w:color w:val="00B050"/>
          <w:sz w:val="24"/>
          <w:szCs w:val="24"/>
          <w:lang w:bidi="th-TH"/>
        </w:rPr>
        <w:t xml:space="preserve"> The topics in MOWP are included</w:t>
      </w:r>
      <w:r w:rsidR="0092334B">
        <w:rPr>
          <w:rFonts w:ascii="Helvetica" w:hAnsi="Helvetica" w:cs="Helvetica"/>
          <w:color w:val="00B050"/>
          <w:sz w:val="24"/>
          <w:szCs w:val="24"/>
          <w:lang w:bidi="th-TH"/>
        </w:rPr>
        <w:t>:</w:t>
      </w:r>
    </w:p>
    <w:p w:rsidR="00B23C90" w:rsidRPr="000B0959" w:rsidRDefault="00D17F29" w:rsidP="001443CA">
      <w:pPr>
        <w:pStyle w:val="ListParagraph"/>
        <w:numPr>
          <w:ilvl w:val="0"/>
          <w:numId w:val="15"/>
        </w:numPr>
        <w:spacing w:after="120"/>
        <w:ind w:left="252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Works Information</w:t>
      </w:r>
    </w:p>
    <w:p w:rsidR="00D17F29" w:rsidRPr="000B0959" w:rsidRDefault="00D17F29" w:rsidP="001443CA">
      <w:pPr>
        <w:pStyle w:val="ListParagraph"/>
        <w:numPr>
          <w:ilvl w:val="0"/>
          <w:numId w:val="15"/>
        </w:numPr>
        <w:spacing w:after="120"/>
        <w:ind w:left="252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Restrictions to Aircraft Operations</w:t>
      </w:r>
    </w:p>
    <w:p w:rsidR="00D17F29" w:rsidRPr="000B0959" w:rsidRDefault="00D17F29" w:rsidP="001443CA">
      <w:pPr>
        <w:pStyle w:val="ListParagraph"/>
        <w:numPr>
          <w:ilvl w:val="0"/>
          <w:numId w:val="15"/>
        </w:numPr>
        <w:spacing w:after="120"/>
        <w:ind w:left="252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Restrictions to Works Organization</w:t>
      </w:r>
    </w:p>
    <w:p w:rsidR="00D17F29" w:rsidRPr="000B0959" w:rsidRDefault="00D17F29" w:rsidP="001443CA">
      <w:pPr>
        <w:pStyle w:val="ListParagraph"/>
        <w:numPr>
          <w:ilvl w:val="0"/>
          <w:numId w:val="15"/>
        </w:numPr>
        <w:spacing w:after="120"/>
        <w:ind w:left="252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lastRenderedPageBreak/>
        <w:t>Administration</w:t>
      </w:r>
    </w:p>
    <w:p w:rsidR="00D17F29" w:rsidRPr="000B0959" w:rsidRDefault="00D17F29" w:rsidP="001443CA">
      <w:pPr>
        <w:pStyle w:val="ListParagraph"/>
        <w:numPr>
          <w:ilvl w:val="0"/>
          <w:numId w:val="15"/>
        </w:numPr>
        <w:spacing w:after="120"/>
        <w:ind w:left="252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Drawing</w:t>
      </w:r>
    </w:p>
    <w:p w:rsidR="00D17F29" w:rsidRPr="000B0959" w:rsidRDefault="00D17F29" w:rsidP="001443CA">
      <w:pPr>
        <w:pStyle w:val="ListParagraph"/>
        <w:numPr>
          <w:ilvl w:val="0"/>
          <w:numId w:val="15"/>
        </w:numPr>
        <w:spacing w:after="120"/>
        <w:ind w:left="252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Distribution Lists</w:t>
      </w:r>
    </w:p>
    <w:p w:rsidR="001B1325" w:rsidRPr="000B0959" w:rsidRDefault="00D17F29" w:rsidP="003D3F15">
      <w:pPr>
        <w:pStyle w:val="ListParagraph"/>
        <w:numPr>
          <w:ilvl w:val="0"/>
          <w:numId w:val="15"/>
        </w:numPr>
        <w:ind w:left="252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Signature of Approval Person</w:t>
      </w:r>
    </w:p>
    <w:p w:rsidR="001652AE" w:rsidRPr="000B0959" w:rsidRDefault="001652AE" w:rsidP="003D3F15">
      <w:pPr>
        <w:ind w:left="180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The MOWP is to be issued at least two weeks prior to the scheduled commencement</w:t>
      </w:r>
      <w:r w:rsidR="008C1971">
        <w:rPr>
          <w:rFonts w:ascii="Helvetica" w:hAnsi="Helvetica" w:cs="Helvetica"/>
          <w:color w:val="00B050"/>
          <w:sz w:val="24"/>
          <w:szCs w:val="24"/>
          <w:lang w:bidi="th-TH"/>
        </w:rPr>
        <w:t xml:space="preserve"> </w:t>
      </w:r>
      <w:r w:rsidRPr="000B0959">
        <w:rPr>
          <w:rFonts w:ascii="Helvetica" w:hAnsi="Helvetica" w:cs="Helvetica"/>
          <w:color w:val="00B050"/>
          <w:sz w:val="24"/>
          <w:szCs w:val="24"/>
          <w:lang w:bidi="th-TH"/>
        </w:rPr>
        <w:t>of work, using the standard distribution list included at the end of this Section.</w:t>
      </w:r>
    </w:p>
    <w:p w:rsidR="001B1325" w:rsidRDefault="000E19AC"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t>Conduct of Aerodrome Work</w:t>
      </w:r>
    </w:p>
    <w:p w:rsidR="0092334B" w:rsidRDefault="0092334B" w:rsidP="001443CA">
      <w:pPr>
        <w:pStyle w:val="ListParagraph"/>
        <w:ind w:left="1800"/>
        <w:jc w:val="both"/>
        <w:rPr>
          <w:rFonts w:ascii="Arial" w:hAnsi="Arial"/>
          <w:sz w:val="24"/>
          <w:szCs w:val="24"/>
          <w:lang w:bidi="th-TH"/>
        </w:rPr>
      </w:pPr>
    </w:p>
    <w:p w:rsidR="001705E3" w:rsidRPr="000B0959" w:rsidRDefault="001705E3" w:rsidP="001443CA">
      <w:pPr>
        <w:pStyle w:val="ListParagraph"/>
        <w:numPr>
          <w:ilvl w:val="4"/>
          <w:numId w:val="2"/>
        </w:numPr>
        <w:spacing w:after="120"/>
        <w:contextualSpacing w:val="0"/>
        <w:jc w:val="both"/>
        <w:rPr>
          <w:rFonts w:ascii="Arial" w:hAnsi="Arial"/>
          <w:color w:val="00B050"/>
          <w:sz w:val="24"/>
          <w:szCs w:val="24"/>
          <w:lang w:bidi="th-TH"/>
        </w:rPr>
      </w:pPr>
      <w:r w:rsidRPr="000B0959">
        <w:rPr>
          <w:rFonts w:ascii="Arial" w:hAnsi="Arial"/>
          <w:color w:val="00B050"/>
          <w:sz w:val="24"/>
          <w:szCs w:val="24"/>
          <w:lang w:bidi="th-TH"/>
        </w:rPr>
        <w:t>Airport works that do not require a MOWP.</w:t>
      </w:r>
    </w:p>
    <w:p w:rsidR="001705E3" w:rsidRPr="000B0959" w:rsidRDefault="001705E3" w:rsidP="001443CA">
      <w:pPr>
        <w:pStyle w:val="ListParagraph"/>
        <w:numPr>
          <w:ilvl w:val="5"/>
          <w:numId w:val="2"/>
        </w:numPr>
        <w:spacing w:after="120"/>
        <w:contextualSpacing w:val="0"/>
        <w:jc w:val="both"/>
        <w:rPr>
          <w:rFonts w:ascii="Arial" w:hAnsi="Arial"/>
          <w:color w:val="00B050"/>
          <w:sz w:val="24"/>
          <w:szCs w:val="24"/>
          <w:lang w:bidi="th-TH"/>
        </w:rPr>
      </w:pPr>
      <w:r w:rsidRPr="000B0959">
        <w:rPr>
          <w:rFonts w:ascii="Arial" w:hAnsi="Arial"/>
          <w:color w:val="00B050"/>
          <w:sz w:val="24"/>
          <w:szCs w:val="24"/>
          <w:lang w:bidi="th-TH"/>
        </w:rPr>
        <w:t>Maintenance staffs or contractors accessing to the movement area shall be granted a permit to work in a movement area. The work permit will sh</w:t>
      </w:r>
      <w:r w:rsidR="00F7147B">
        <w:rPr>
          <w:rFonts w:ascii="Arial" w:hAnsi="Arial"/>
          <w:color w:val="00B050"/>
          <w:sz w:val="24"/>
          <w:szCs w:val="24"/>
          <w:lang w:bidi="th-TH"/>
        </w:rPr>
        <w:t>ow times of works, precise area</w:t>
      </w:r>
      <w:r w:rsidRPr="000B0959">
        <w:rPr>
          <w:rFonts w:ascii="Arial" w:hAnsi="Arial"/>
          <w:color w:val="00B050"/>
          <w:sz w:val="24"/>
          <w:szCs w:val="24"/>
          <w:lang w:bidi="th-TH"/>
        </w:rPr>
        <w:t>s in which work may be done, the routes to be followed, the R/T procedures, and the reporting procedure to be followed on completion of work.</w:t>
      </w:r>
    </w:p>
    <w:p w:rsidR="001705E3" w:rsidRPr="000B0959" w:rsidRDefault="00FA7326" w:rsidP="001443CA">
      <w:pPr>
        <w:pStyle w:val="ListParagraph"/>
        <w:numPr>
          <w:ilvl w:val="5"/>
          <w:numId w:val="2"/>
        </w:numPr>
        <w:spacing w:after="120"/>
        <w:contextualSpacing w:val="0"/>
        <w:jc w:val="both"/>
        <w:rPr>
          <w:rFonts w:ascii="Arial" w:hAnsi="Arial"/>
          <w:color w:val="00B050"/>
          <w:sz w:val="24"/>
          <w:szCs w:val="24"/>
          <w:lang w:bidi="th-TH"/>
        </w:rPr>
      </w:pPr>
      <w:r w:rsidRPr="000B0959">
        <w:rPr>
          <w:rFonts w:ascii="Arial" w:hAnsi="Arial"/>
          <w:color w:val="00B050"/>
          <w:sz w:val="24"/>
          <w:szCs w:val="24"/>
          <w:lang w:bidi="th-TH"/>
        </w:rPr>
        <w:t>Personnel and vehicles associated with the works in the airside shall have a permit from the airport. The airport rules shall be followed while working and driving in the airside.</w:t>
      </w:r>
    </w:p>
    <w:p w:rsidR="00FA7326" w:rsidRPr="000B0959" w:rsidRDefault="008B206D" w:rsidP="001443CA">
      <w:pPr>
        <w:pStyle w:val="ListParagraph"/>
        <w:numPr>
          <w:ilvl w:val="5"/>
          <w:numId w:val="2"/>
        </w:numPr>
        <w:spacing w:after="120"/>
        <w:contextualSpacing w:val="0"/>
        <w:jc w:val="both"/>
        <w:rPr>
          <w:rFonts w:ascii="Arial" w:hAnsi="Arial"/>
          <w:color w:val="00B050"/>
          <w:sz w:val="24"/>
          <w:szCs w:val="24"/>
          <w:lang w:bidi="th-TH"/>
        </w:rPr>
      </w:pPr>
      <w:r w:rsidRPr="000B0959">
        <w:rPr>
          <w:rFonts w:ascii="Arial" w:hAnsi="Arial"/>
          <w:color w:val="00B050"/>
          <w:sz w:val="24"/>
          <w:szCs w:val="24"/>
          <w:lang w:bidi="th-TH"/>
        </w:rPr>
        <w:t>Personnel and vehicles shall receive a clearance from ATC before accessing into the movement area.</w:t>
      </w:r>
    </w:p>
    <w:p w:rsidR="008B206D" w:rsidRDefault="008B206D">
      <w:pPr>
        <w:pStyle w:val="ListParagraph"/>
        <w:numPr>
          <w:ilvl w:val="5"/>
          <w:numId w:val="2"/>
        </w:numPr>
        <w:jc w:val="both"/>
        <w:rPr>
          <w:rFonts w:ascii="Arial" w:hAnsi="Arial"/>
          <w:color w:val="00B050"/>
          <w:sz w:val="24"/>
          <w:szCs w:val="24"/>
          <w:lang w:bidi="th-TH"/>
        </w:rPr>
      </w:pPr>
      <w:r w:rsidRPr="000B0959">
        <w:rPr>
          <w:rFonts w:ascii="Arial" w:hAnsi="Arial"/>
          <w:color w:val="00B050"/>
          <w:sz w:val="24"/>
          <w:szCs w:val="24"/>
          <w:lang w:bidi="th-TH"/>
        </w:rPr>
        <w:t>The airport does not allow construction or maintenance during low visibility operations. During low visibility operations, maintenance staffs and contractors shall stop works and exit from the airside.</w:t>
      </w:r>
    </w:p>
    <w:p w:rsidR="00F7147B" w:rsidRPr="000B0959" w:rsidRDefault="00F7147B" w:rsidP="003D3F15">
      <w:pPr>
        <w:pStyle w:val="ListParagraph"/>
        <w:ind w:left="2592"/>
        <w:jc w:val="both"/>
        <w:rPr>
          <w:rFonts w:ascii="Arial" w:hAnsi="Arial"/>
          <w:color w:val="00B050"/>
          <w:sz w:val="24"/>
          <w:szCs w:val="24"/>
          <w:lang w:bidi="th-TH"/>
        </w:rPr>
      </w:pPr>
    </w:p>
    <w:p w:rsidR="001705E3" w:rsidRDefault="001705E3">
      <w:pPr>
        <w:pStyle w:val="ListParagraph"/>
        <w:numPr>
          <w:ilvl w:val="4"/>
          <w:numId w:val="2"/>
        </w:numPr>
        <w:jc w:val="both"/>
        <w:rPr>
          <w:rFonts w:ascii="Arial" w:hAnsi="Arial"/>
          <w:sz w:val="24"/>
          <w:szCs w:val="24"/>
          <w:lang w:bidi="th-TH"/>
        </w:rPr>
      </w:pPr>
      <w:r>
        <w:rPr>
          <w:rFonts w:ascii="Arial" w:hAnsi="Arial"/>
          <w:sz w:val="24"/>
          <w:szCs w:val="24"/>
          <w:lang w:bidi="th-TH"/>
        </w:rPr>
        <w:t>Airport works that require a MOWP.</w:t>
      </w:r>
    </w:p>
    <w:p w:rsidR="00C26E5A" w:rsidRPr="000B0959" w:rsidRDefault="00C26E5A" w:rsidP="003D3F15">
      <w:pPr>
        <w:ind w:left="1728"/>
        <w:jc w:val="both"/>
        <w:rPr>
          <w:rFonts w:ascii="Arial" w:hAnsi="Arial"/>
          <w:color w:val="00B050"/>
          <w:sz w:val="24"/>
          <w:szCs w:val="24"/>
          <w:lang w:bidi="th-TH"/>
        </w:rPr>
      </w:pPr>
      <w:r w:rsidRPr="000B0959">
        <w:rPr>
          <w:rFonts w:ascii="Arial" w:hAnsi="Arial"/>
          <w:color w:val="00B050"/>
          <w:sz w:val="24"/>
          <w:szCs w:val="24"/>
          <w:lang w:bidi="th-TH"/>
        </w:rPr>
        <w:t>The airport will ensure that people associated with works requiring a MOWP follow the 4.9.4 (b)</w:t>
      </w:r>
      <w:r w:rsidR="00FA4680">
        <w:rPr>
          <w:rFonts w:ascii="Arial" w:hAnsi="Arial"/>
          <w:color w:val="00B050"/>
          <w:sz w:val="24"/>
          <w:szCs w:val="24"/>
          <w:lang w:bidi="th-TH"/>
        </w:rPr>
        <w:t xml:space="preserve"> i)</w:t>
      </w:r>
      <w:r w:rsidRPr="000B0959">
        <w:rPr>
          <w:rFonts w:ascii="Arial" w:hAnsi="Arial"/>
          <w:color w:val="00B050"/>
          <w:sz w:val="24"/>
          <w:szCs w:val="24"/>
          <w:lang w:bidi="th-TH"/>
        </w:rPr>
        <w:t xml:space="preserve"> and </w:t>
      </w:r>
      <w:r w:rsidR="0057267E" w:rsidRPr="000B0959">
        <w:rPr>
          <w:rFonts w:ascii="Arial" w:hAnsi="Arial"/>
          <w:color w:val="00B050"/>
          <w:sz w:val="24"/>
          <w:szCs w:val="24"/>
          <w:lang w:bidi="th-TH"/>
        </w:rPr>
        <w:t xml:space="preserve">also implement </w:t>
      </w:r>
      <w:r w:rsidR="002C0C04" w:rsidRPr="000B0959">
        <w:rPr>
          <w:rFonts w:ascii="Arial" w:hAnsi="Arial"/>
          <w:color w:val="00B050"/>
          <w:sz w:val="24"/>
          <w:szCs w:val="24"/>
          <w:lang w:bidi="th-TH"/>
        </w:rPr>
        <w:t>these</w:t>
      </w:r>
      <w:r w:rsidR="0057267E" w:rsidRPr="000B0959">
        <w:rPr>
          <w:rFonts w:ascii="Arial" w:hAnsi="Arial"/>
          <w:color w:val="00B050"/>
          <w:sz w:val="24"/>
          <w:szCs w:val="24"/>
          <w:lang w:bidi="th-TH"/>
        </w:rPr>
        <w:t xml:space="preserve"> followings;</w:t>
      </w:r>
    </w:p>
    <w:p w:rsidR="00B71C1A" w:rsidRPr="000B0959" w:rsidRDefault="003572AE" w:rsidP="001443CA">
      <w:pPr>
        <w:pStyle w:val="ListParagraph"/>
        <w:numPr>
          <w:ilvl w:val="5"/>
          <w:numId w:val="2"/>
        </w:numPr>
        <w:spacing w:after="120" w:line="240" w:lineRule="auto"/>
        <w:contextualSpacing w:val="0"/>
        <w:jc w:val="both"/>
        <w:rPr>
          <w:rFonts w:ascii="Arial" w:hAnsi="Arial"/>
          <w:color w:val="00B050"/>
          <w:sz w:val="24"/>
          <w:szCs w:val="24"/>
          <w:lang w:bidi="th-TH"/>
        </w:rPr>
      </w:pPr>
      <w:r w:rsidRPr="000B0959">
        <w:rPr>
          <w:rFonts w:ascii="Arial" w:hAnsi="Arial"/>
          <w:color w:val="00B050"/>
          <w:sz w:val="24"/>
          <w:szCs w:val="24"/>
          <w:lang w:bidi="th-TH"/>
        </w:rPr>
        <w:t>Contractors shall submit MOWP and execute the approved MOWP.</w:t>
      </w:r>
    </w:p>
    <w:p w:rsidR="003572AE" w:rsidRPr="000B0959" w:rsidRDefault="003572AE" w:rsidP="001443CA">
      <w:pPr>
        <w:pStyle w:val="ListParagraph"/>
        <w:numPr>
          <w:ilvl w:val="5"/>
          <w:numId w:val="2"/>
        </w:numPr>
        <w:spacing w:after="120" w:line="240" w:lineRule="auto"/>
        <w:contextualSpacing w:val="0"/>
        <w:jc w:val="both"/>
        <w:rPr>
          <w:rFonts w:ascii="Arial" w:hAnsi="Arial"/>
          <w:color w:val="00B050"/>
          <w:sz w:val="24"/>
          <w:szCs w:val="24"/>
          <w:lang w:bidi="th-TH"/>
        </w:rPr>
      </w:pPr>
      <w:r w:rsidRPr="000B0959">
        <w:rPr>
          <w:rFonts w:ascii="Arial" w:hAnsi="Arial"/>
          <w:color w:val="00B050"/>
          <w:sz w:val="24"/>
          <w:szCs w:val="24"/>
          <w:lang w:bidi="th-TH"/>
        </w:rPr>
        <w:t>Personnel and vehicles in the airside shall have permits from the airport.</w:t>
      </w:r>
    </w:p>
    <w:p w:rsidR="003572AE" w:rsidRPr="000B0959" w:rsidRDefault="003572AE" w:rsidP="001443CA">
      <w:pPr>
        <w:pStyle w:val="ListParagraph"/>
        <w:numPr>
          <w:ilvl w:val="5"/>
          <w:numId w:val="2"/>
        </w:numPr>
        <w:spacing w:after="120" w:line="240" w:lineRule="auto"/>
        <w:contextualSpacing w:val="0"/>
        <w:jc w:val="both"/>
        <w:rPr>
          <w:rFonts w:ascii="Arial" w:hAnsi="Arial"/>
          <w:color w:val="00B050"/>
          <w:sz w:val="24"/>
          <w:szCs w:val="24"/>
          <w:lang w:bidi="th-TH"/>
        </w:rPr>
      </w:pPr>
      <w:r w:rsidRPr="002C0C04">
        <w:rPr>
          <w:rFonts w:ascii="Arial" w:hAnsi="Arial"/>
          <w:color w:val="00B050"/>
          <w:sz w:val="24"/>
          <w:szCs w:val="24"/>
          <w:highlight w:val="yellow"/>
          <w:lang w:bidi="th-TH"/>
        </w:rPr>
        <w:t>(Airport Responsible Person)</w:t>
      </w:r>
      <w:r w:rsidRPr="000B0959">
        <w:rPr>
          <w:rFonts w:ascii="Arial" w:hAnsi="Arial"/>
          <w:color w:val="00B050"/>
          <w:sz w:val="24"/>
          <w:szCs w:val="24"/>
          <w:lang w:bidi="th-TH"/>
        </w:rPr>
        <w:t xml:space="preserve"> has a responsibility to supervise aerodrome work safety. (Airport Responsible Person) shall:</w:t>
      </w:r>
    </w:p>
    <w:p w:rsidR="003572AE" w:rsidRPr="000B0959" w:rsidRDefault="003572AE"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Ensure the safety of aircraft operations and the day-to-day safe conduct of works in accordance with provisions of the MOWP.</w:t>
      </w:r>
    </w:p>
    <w:p w:rsidR="003572AE" w:rsidRPr="000B0959" w:rsidRDefault="003572AE"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lastRenderedPageBreak/>
        <w:t>Ensure that the Works are notified by NOTAM and that the text of each NOTAM is exactly as set out in the MOWP.</w:t>
      </w:r>
    </w:p>
    <w:p w:rsidR="003572AE" w:rsidRPr="000B0959" w:rsidRDefault="003572AE"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Supply ATC, on a daily basis, with all information necessary to ensure the safe conduct of Works.</w:t>
      </w:r>
    </w:p>
    <w:p w:rsidR="003572AE" w:rsidRPr="000B0959" w:rsidRDefault="003572AE"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Discuss with the Works Organizer, Project Manager on a daily basis (and if required with the Airport Operations Supervisor/ Airside Safety Manager also), any matters necessary to ensure the safe conduct of Works in relation to operational safety.</w:t>
      </w:r>
    </w:p>
    <w:p w:rsidR="003572AE" w:rsidRPr="000B0959" w:rsidRDefault="003572AE"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Ensure that unserviceable portions of the movement area, temporary obstructions, and the limits of the Works area are correctly marked and lit in accordance with the MOWP.</w:t>
      </w:r>
    </w:p>
    <w:p w:rsidR="003572AE" w:rsidRPr="000B0959" w:rsidRDefault="003572AE"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Ensure that vehicles and plant engaged on aerodrome works comply with the obstacle marking and lighting standards or alternatively are directly under escort.</w:t>
      </w:r>
    </w:p>
    <w:p w:rsidR="00C26E5A" w:rsidRPr="000B0959" w:rsidRDefault="00C26E5A"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Ensure that vehicles, plant equipment and materials not directly in use on the Works, are parked or stored outside the movement area, and do not obstruct the approach, takeoff or transition OLS, or interfere with radio navigational and landing aids.</w:t>
      </w:r>
    </w:p>
    <w:p w:rsidR="00C26E5A" w:rsidRPr="000B0959" w:rsidRDefault="00C26E5A"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Ensure that access routes are in accordance with the MOWP.</w:t>
      </w:r>
    </w:p>
    <w:p w:rsidR="00C26E5A" w:rsidRPr="000B0959" w:rsidRDefault="00C26E5A"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Direct the immediate removal of vehicles, plant and personnel from the movement area where necessary to ensure the safety of aircraft operations.</w:t>
      </w:r>
    </w:p>
    <w:p w:rsidR="00C26E5A" w:rsidRPr="000B0959" w:rsidRDefault="00C26E5A"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Ensure that the movement area is safe for normal aircraft operations following removal of markers, vehicles, plant equipment and personnel from the Works area.</w:t>
      </w:r>
    </w:p>
    <w:p w:rsidR="00C26E5A" w:rsidRPr="000B0959" w:rsidRDefault="00C26E5A"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 xml:space="preserve">Ensure that floodlighting or any other lighting required for works is shielded so as not to </w:t>
      </w:r>
      <w:r w:rsidR="00FA4680">
        <w:rPr>
          <w:rFonts w:ascii="Helvetica" w:hAnsi="Helvetica" w:cs="Helvetica"/>
          <w:color w:val="00B050"/>
          <w:sz w:val="24"/>
          <w:szCs w:val="24"/>
          <w:lang w:bidi="th-TH"/>
        </w:rPr>
        <w:t>cause glare or confusion to pilots and air traffic controllers</w:t>
      </w:r>
      <w:r w:rsidRPr="000B0959">
        <w:rPr>
          <w:rFonts w:ascii="Helvetica" w:hAnsi="Helvetica" w:cs="Helvetica"/>
          <w:color w:val="00B050"/>
          <w:sz w:val="24"/>
          <w:szCs w:val="24"/>
          <w:lang w:bidi="th-TH"/>
        </w:rPr>
        <w:t>.</w:t>
      </w:r>
    </w:p>
    <w:p w:rsidR="00C26E5A" w:rsidRPr="000B0959" w:rsidRDefault="00C26E5A" w:rsidP="001443CA">
      <w:pPr>
        <w:pStyle w:val="ListParagraph"/>
        <w:numPr>
          <w:ilvl w:val="0"/>
          <w:numId w:val="10"/>
        </w:numPr>
        <w:autoSpaceDE w:val="0"/>
        <w:autoSpaceDN w:val="0"/>
        <w:adjustRightInd w:val="0"/>
        <w:spacing w:after="120" w:line="240" w:lineRule="auto"/>
        <w:ind w:left="2970"/>
        <w:contextualSpacing w:val="0"/>
        <w:jc w:val="both"/>
        <w:rPr>
          <w:rFonts w:ascii="Helvetica" w:hAnsi="Helvetica" w:cs="Helvetica"/>
          <w:color w:val="00B050"/>
          <w:sz w:val="24"/>
          <w:szCs w:val="24"/>
          <w:lang w:bidi="th-TH"/>
        </w:rPr>
      </w:pPr>
      <w:r w:rsidRPr="000B0959">
        <w:rPr>
          <w:rFonts w:ascii="Helvetica" w:hAnsi="Helvetica" w:cs="Helvetica"/>
          <w:color w:val="00B050"/>
          <w:sz w:val="24"/>
          <w:szCs w:val="24"/>
          <w:lang w:bidi="th-TH"/>
        </w:rPr>
        <w:t>Immediately on completion of the works, the Works Safety Officer is to ensure that the Reporting Centre is advised formally of the date of completion and time of cancellation of any associated NOTAM.</w:t>
      </w:r>
    </w:p>
    <w:p w:rsidR="003572AE" w:rsidRPr="000B0959" w:rsidRDefault="00C26E5A" w:rsidP="001443CA">
      <w:pPr>
        <w:pStyle w:val="ListParagraph"/>
        <w:numPr>
          <w:ilvl w:val="5"/>
          <w:numId w:val="2"/>
        </w:numPr>
        <w:spacing w:after="120" w:line="240" w:lineRule="auto"/>
        <w:contextualSpacing w:val="0"/>
        <w:jc w:val="both"/>
        <w:rPr>
          <w:rFonts w:ascii="Arial" w:hAnsi="Arial"/>
          <w:color w:val="00B050"/>
          <w:sz w:val="24"/>
          <w:szCs w:val="24"/>
          <w:lang w:bidi="th-TH"/>
        </w:rPr>
      </w:pPr>
      <w:r w:rsidRPr="000B0959">
        <w:rPr>
          <w:rFonts w:ascii="Arial" w:hAnsi="Arial"/>
          <w:color w:val="00B050"/>
          <w:sz w:val="24"/>
          <w:szCs w:val="24"/>
          <w:lang w:bidi="th-TH"/>
        </w:rPr>
        <w:t>The contractor shall nominate a work safety officer for each project to coordinate with the airport and ensure that MOWP is executed.</w:t>
      </w:r>
    </w:p>
    <w:p w:rsidR="00C26E5A" w:rsidRPr="000B0959" w:rsidRDefault="00C26E5A" w:rsidP="001443CA">
      <w:pPr>
        <w:pStyle w:val="ListParagraph"/>
        <w:numPr>
          <w:ilvl w:val="5"/>
          <w:numId w:val="2"/>
        </w:numPr>
        <w:spacing w:after="120" w:line="240" w:lineRule="auto"/>
        <w:contextualSpacing w:val="0"/>
        <w:jc w:val="both"/>
        <w:rPr>
          <w:rFonts w:ascii="Arial" w:hAnsi="Arial"/>
          <w:color w:val="00B050"/>
          <w:sz w:val="24"/>
          <w:szCs w:val="24"/>
          <w:lang w:bidi="th-TH"/>
        </w:rPr>
      </w:pPr>
      <w:r w:rsidRPr="000B0959">
        <w:rPr>
          <w:rFonts w:ascii="Arial" w:hAnsi="Arial"/>
          <w:color w:val="00B050"/>
          <w:sz w:val="24"/>
          <w:szCs w:val="24"/>
          <w:lang w:bidi="th-TH"/>
        </w:rPr>
        <w:t>The work safety officer shall report any hot work</w:t>
      </w:r>
      <w:r w:rsidR="00F60953">
        <w:rPr>
          <w:rFonts w:ascii="Arial" w:hAnsi="Arial"/>
          <w:color w:val="00B050"/>
          <w:sz w:val="24"/>
          <w:szCs w:val="24"/>
          <w:lang w:bidi="th-TH"/>
        </w:rPr>
        <w:t xml:space="preserve"> and abnormality</w:t>
      </w:r>
      <w:r w:rsidRPr="000B0959">
        <w:rPr>
          <w:rFonts w:ascii="Arial" w:hAnsi="Arial"/>
          <w:color w:val="00B050"/>
          <w:sz w:val="24"/>
          <w:szCs w:val="24"/>
          <w:lang w:bidi="th-TH"/>
        </w:rPr>
        <w:t xml:space="preserve"> to the (Airport Responsible Person).</w:t>
      </w:r>
    </w:p>
    <w:p w:rsidR="00C26E5A" w:rsidRPr="000B0959" w:rsidRDefault="00C26E5A">
      <w:pPr>
        <w:pStyle w:val="ListParagraph"/>
        <w:numPr>
          <w:ilvl w:val="5"/>
          <w:numId w:val="2"/>
        </w:numPr>
        <w:jc w:val="both"/>
        <w:rPr>
          <w:rFonts w:ascii="Arial" w:hAnsi="Arial"/>
          <w:color w:val="00B050"/>
          <w:sz w:val="24"/>
          <w:szCs w:val="24"/>
          <w:lang w:bidi="th-TH"/>
        </w:rPr>
      </w:pPr>
      <w:r w:rsidRPr="000B0959">
        <w:rPr>
          <w:rFonts w:ascii="Arial" w:hAnsi="Arial"/>
          <w:color w:val="00B050"/>
          <w:sz w:val="24"/>
          <w:szCs w:val="24"/>
          <w:lang w:bidi="th-TH"/>
        </w:rPr>
        <w:t xml:space="preserve">The </w:t>
      </w:r>
      <w:r w:rsidRPr="002C0C04">
        <w:rPr>
          <w:rFonts w:ascii="Arial" w:hAnsi="Arial"/>
          <w:color w:val="00B050"/>
          <w:sz w:val="24"/>
          <w:szCs w:val="24"/>
          <w:highlight w:val="yellow"/>
          <w:lang w:bidi="th-TH"/>
        </w:rPr>
        <w:t>(Airport Responsible Person)</w:t>
      </w:r>
      <w:r w:rsidRPr="000B0959">
        <w:rPr>
          <w:rFonts w:ascii="Arial" w:hAnsi="Arial"/>
          <w:color w:val="00B050"/>
          <w:sz w:val="24"/>
          <w:szCs w:val="24"/>
          <w:lang w:bidi="th-TH"/>
        </w:rPr>
        <w:t xml:space="preserve"> will record a daily log of the construction work.</w:t>
      </w:r>
    </w:p>
    <w:p w:rsidR="00B71C1A" w:rsidRDefault="00DE376E">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Permit to Commence Work</w:t>
      </w:r>
    </w:p>
    <w:p w:rsidR="002C0C04" w:rsidRDefault="00471D6B" w:rsidP="003D3F15">
      <w:pPr>
        <w:ind w:left="576"/>
        <w:jc w:val="both"/>
        <w:rPr>
          <w:rFonts w:ascii="Helvetica" w:hAnsi="Helvetica" w:cs="Helvetica"/>
          <w:color w:val="00B050"/>
          <w:sz w:val="24"/>
          <w:szCs w:val="24"/>
          <w:lang w:bidi="th-TH"/>
        </w:rPr>
      </w:pPr>
      <w:r w:rsidRPr="00471D6B">
        <w:rPr>
          <w:rFonts w:ascii="Helvetica" w:hAnsi="Helvetica" w:cs="Helvetica"/>
          <w:color w:val="0070C0"/>
          <w:sz w:val="24"/>
          <w:szCs w:val="24"/>
          <w:lang w:bidi="th-TH"/>
        </w:rPr>
        <w:t>Specify an airport permission to commence works that may have significant effects on airport serviceability such as airport electrical system or navigation aids.</w:t>
      </w:r>
    </w:p>
    <w:p w:rsidR="00471D6B" w:rsidRDefault="00471D6B" w:rsidP="003D3F15">
      <w:pPr>
        <w:ind w:left="576"/>
        <w:jc w:val="both"/>
        <w:rPr>
          <w:rFonts w:ascii="Helvetica" w:hAnsi="Helvetica" w:cs="Helvetica"/>
          <w:color w:val="00B050"/>
          <w:sz w:val="24"/>
          <w:szCs w:val="24"/>
          <w:lang w:bidi="th-TH"/>
        </w:rPr>
      </w:pPr>
      <w:r>
        <w:rPr>
          <w:rFonts w:ascii="Helvetica" w:hAnsi="Helvetica" w:cs="Helvetica"/>
          <w:color w:val="00B050"/>
          <w:sz w:val="24"/>
          <w:szCs w:val="24"/>
          <w:lang w:bidi="th-TH"/>
        </w:rPr>
        <w:t>Example:</w:t>
      </w:r>
    </w:p>
    <w:p w:rsidR="00B71C1A" w:rsidRPr="002C0C04" w:rsidRDefault="00B71C1A" w:rsidP="003D3F15">
      <w:pPr>
        <w:ind w:left="576"/>
        <w:jc w:val="both"/>
        <w:rPr>
          <w:rFonts w:ascii="Arial" w:hAnsi="Arial"/>
          <w:color w:val="00B050"/>
          <w:sz w:val="24"/>
          <w:szCs w:val="24"/>
          <w:lang w:bidi="th-TH"/>
        </w:rPr>
      </w:pPr>
      <w:r w:rsidRPr="002C0C04">
        <w:rPr>
          <w:rFonts w:ascii="Helvetica" w:hAnsi="Helvetica" w:cs="Helvetica"/>
          <w:color w:val="00B050"/>
          <w:sz w:val="24"/>
          <w:szCs w:val="24"/>
          <w:lang w:bidi="th-TH"/>
        </w:rPr>
        <w:t>In addition to a MOWP, some airport works may also cause disruption (or potential</w:t>
      </w:r>
      <w:r w:rsidR="00F7147B">
        <w:rPr>
          <w:rFonts w:ascii="Helvetica" w:hAnsi="Helvetica" w:cs="Helvetica"/>
          <w:color w:val="00B050"/>
          <w:sz w:val="24"/>
          <w:szCs w:val="24"/>
          <w:lang w:bidi="th-TH"/>
        </w:rPr>
        <w:t xml:space="preserve"> </w:t>
      </w:r>
      <w:r w:rsidRPr="002C0C04">
        <w:rPr>
          <w:rFonts w:ascii="Helvetica" w:hAnsi="Helvetica" w:cs="Helvetica"/>
          <w:color w:val="00B050"/>
          <w:sz w:val="24"/>
          <w:szCs w:val="24"/>
          <w:lang w:bidi="th-TH"/>
        </w:rPr>
        <w:t>disruption) to the supply of essential engineering services. The Project</w:t>
      </w:r>
      <w:r w:rsidR="00F7147B">
        <w:rPr>
          <w:rFonts w:ascii="Helvetica" w:hAnsi="Helvetica" w:cs="Helvetica"/>
          <w:color w:val="00B050"/>
          <w:sz w:val="24"/>
          <w:szCs w:val="24"/>
          <w:lang w:bidi="th-TH"/>
        </w:rPr>
        <w:t xml:space="preserve"> </w:t>
      </w:r>
      <w:r w:rsidRPr="002C0C04">
        <w:rPr>
          <w:rFonts w:ascii="Helvetica" w:hAnsi="Helvetica" w:cs="Helvetica"/>
          <w:color w:val="00B050"/>
          <w:sz w:val="24"/>
          <w:szCs w:val="24"/>
          <w:lang w:bidi="th-TH"/>
        </w:rPr>
        <w:t>Officer/Manager shall issue a PERCOW</w:t>
      </w:r>
      <w:r w:rsidR="00612A87">
        <w:rPr>
          <w:rFonts w:ascii="Helvetica" w:hAnsi="Helvetica" w:cs="Helvetica"/>
          <w:color w:val="00B050"/>
          <w:sz w:val="24"/>
          <w:szCs w:val="24"/>
          <w:lang w:bidi="th-TH"/>
        </w:rPr>
        <w:t xml:space="preserve"> (Permit to commence work)</w:t>
      </w:r>
      <w:r w:rsidRPr="002C0C04">
        <w:rPr>
          <w:rFonts w:ascii="Helvetica" w:hAnsi="Helvetica" w:cs="Helvetica"/>
          <w:color w:val="00B050"/>
          <w:sz w:val="24"/>
          <w:szCs w:val="24"/>
          <w:lang w:bidi="th-TH"/>
        </w:rPr>
        <w:t xml:space="preserve"> that specifies conditions that must be</w:t>
      </w:r>
      <w:r w:rsidR="00F7147B">
        <w:rPr>
          <w:rFonts w:ascii="Helvetica" w:hAnsi="Helvetica" w:cs="Helvetica"/>
          <w:color w:val="00B050"/>
          <w:sz w:val="24"/>
          <w:szCs w:val="24"/>
          <w:lang w:bidi="th-TH"/>
        </w:rPr>
        <w:t xml:space="preserve"> </w:t>
      </w:r>
      <w:r w:rsidRPr="002C0C04">
        <w:rPr>
          <w:rFonts w:ascii="Helvetica" w:hAnsi="Helvetica" w:cs="Helvetica"/>
          <w:color w:val="00B050"/>
          <w:sz w:val="24"/>
          <w:szCs w:val="24"/>
          <w:lang w:bidi="th-TH"/>
        </w:rPr>
        <w:t>observed to ensure the maintenance of essential services.</w:t>
      </w:r>
    </w:p>
    <w:p w:rsidR="00DE376E" w:rsidRDefault="00DE376E">
      <w:pPr>
        <w:pStyle w:val="ListParagraph"/>
        <w:numPr>
          <w:ilvl w:val="2"/>
          <w:numId w:val="2"/>
        </w:numPr>
        <w:jc w:val="both"/>
        <w:rPr>
          <w:rFonts w:ascii="Arial" w:hAnsi="Arial"/>
          <w:sz w:val="24"/>
          <w:szCs w:val="24"/>
          <w:lang w:bidi="th-TH"/>
        </w:rPr>
      </w:pPr>
      <w:r>
        <w:rPr>
          <w:rFonts w:ascii="Arial" w:hAnsi="Arial"/>
          <w:sz w:val="24"/>
          <w:szCs w:val="24"/>
          <w:lang w:bidi="th-TH"/>
        </w:rPr>
        <w:t>Communication with Air Traffic Service Unit</w:t>
      </w:r>
    </w:p>
    <w:p w:rsidR="00471D6B" w:rsidRDefault="005F02AB" w:rsidP="003D3F15">
      <w:pPr>
        <w:ind w:left="576"/>
        <w:jc w:val="both"/>
        <w:rPr>
          <w:rFonts w:ascii="Arial" w:hAnsi="Arial"/>
          <w:color w:val="0070C0"/>
          <w:sz w:val="24"/>
          <w:szCs w:val="24"/>
          <w:lang w:bidi="th-TH"/>
        </w:rPr>
      </w:pPr>
      <w:r w:rsidRPr="005F02AB">
        <w:rPr>
          <w:rFonts w:ascii="Arial" w:hAnsi="Arial"/>
          <w:color w:val="0070C0"/>
          <w:sz w:val="24"/>
          <w:szCs w:val="24"/>
          <w:lang w:bidi="th-TH"/>
        </w:rPr>
        <w:t xml:space="preserve">Workers in an airside shall be equipped with two-way radio communication. They shall be able to communicate with an ATC or airport operations at all time. </w:t>
      </w:r>
    </w:p>
    <w:p w:rsidR="005F02AB" w:rsidRPr="005F02AB" w:rsidRDefault="005F02AB" w:rsidP="003D3F15">
      <w:pPr>
        <w:ind w:left="576"/>
        <w:jc w:val="both"/>
        <w:rPr>
          <w:rFonts w:ascii="Arial" w:hAnsi="Arial"/>
          <w:color w:val="00B050"/>
          <w:sz w:val="24"/>
          <w:szCs w:val="24"/>
          <w:lang w:bidi="th-TH"/>
        </w:rPr>
      </w:pPr>
      <w:r w:rsidRPr="005F02AB">
        <w:rPr>
          <w:rFonts w:ascii="Arial" w:hAnsi="Arial"/>
          <w:color w:val="00B050"/>
          <w:sz w:val="24"/>
          <w:szCs w:val="24"/>
          <w:lang w:bidi="th-TH"/>
        </w:rPr>
        <w:t>Example:</w:t>
      </w:r>
    </w:p>
    <w:p w:rsidR="000B0959" w:rsidRPr="009B0505" w:rsidRDefault="000B0959" w:rsidP="001443CA">
      <w:pPr>
        <w:pStyle w:val="ListParagraph"/>
        <w:numPr>
          <w:ilvl w:val="3"/>
          <w:numId w:val="2"/>
        </w:numPr>
        <w:spacing w:after="80" w:line="240" w:lineRule="auto"/>
        <w:ind w:left="1800" w:hanging="504"/>
        <w:contextualSpacing w:val="0"/>
        <w:jc w:val="both"/>
        <w:rPr>
          <w:rFonts w:ascii="Arial" w:hAnsi="Arial"/>
          <w:color w:val="00B050"/>
          <w:sz w:val="24"/>
          <w:szCs w:val="24"/>
          <w:lang w:bidi="th-TH"/>
        </w:rPr>
      </w:pPr>
      <w:r w:rsidRPr="009B0505">
        <w:rPr>
          <w:rFonts w:ascii="Arial" w:hAnsi="Arial"/>
          <w:color w:val="00B050"/>
          <w:sz w:val="24"/>
          <w:szCs w:val="24"/>
          <w:lang w:bidi="th-TH"/>
        </w:rPr>
        <w:t>The contractors shall have two-way radio communication ready to communicate with ATC at all time.</w:t>
      </w:r>
    </w:p>
    <w:p w:rsidR="000B0959" w:rsidRPr="009B0505" w:rsidRDefault="000B0959" w:rsidP="001443CA">
      <w:pPr>
        <w:pStyle w:val="ListParagraph"/>
        <w:numPr>
          <w:ilvl w:val="3"/>
          <w:numId w:val="2"/>
        </w:numPr>
        <w:spacing w:after="80" w:line="240" w:lineRule="auto"/>
        <w:ind w:left="1800" w:hanging="504"/>
        <w:contextualSpacing w:val="0"/>
        <w:jc w:val="both"/>
        <w:rPr>
          <w:rFonts w:ascii="Arial" w:hAnsi="Arial"/>
          <w:color w:val="00B050"/>
          <w:sz w:val="24"/>
          <w:szCs w:val="24"/>
          <w:lang w:bidi="th-TH"/>
        </w:rPr>
      </w:pPr>
      <w:r w:rsidRPr="009B0505">
        <w:rPr>
          <w:rFonts w:ascii="Arial" w:hAnsi="Arial"/>
          <w:color w:val="00B050"/>
          <w:sz w:val="24"/>
          <w:szCs w:val="24"/>
          <w:lang w:bidi="th-TH"/>
        </w:rPr>
        <w:t xml:space="preserve">The contractors shall establish a communication network to ensure that safety information from the ATC can be transmitted to </w:t>
      </w:r>
      <w:r w:rsidR="009077E6">
        <w:rPr>
          <w:rFonts w:ascii="Arial" w:hAnsi="Arial"/>
          <w:color w:val="00B050"/>
          <w:sz w:val="24"/>
          <w:szCs w:val="24"/>
          <w:lang w:bidi="th-TH"/>
        </w:rPr>
        <w:t>all concerned contractor staff</w:t>
      </w:r>
      <w:r w:rsidR="00961BCC">
        <w:rPr>
          <w:rFonts w:ascii="Arial" w:hAnsi="Arial"/>
          <w:color w:val="00B050"/>
          <w:sz w:val="24"/>
          <w:szCs w:val="24"/>
          <w:lang w:bidi="th-TH"/>
        </w:rPr>
        <w:t xml:space="preserve"> </w:t>
      </w:r>
      <w:r w:rsidRPr="009B0505">
        <w:rPr>
          <w:rFonts w:ascii="Arial" w:hAnsi="Arial"/>
          <w:color w:val="00B050"/>
          <w:sz w:val="24"/>
          <w:szCs w:val="24"/>
          <w:lang w:bidi="th-TH"/>
        </w:rPr>
        <w:t>in a timely manner.</w:t>
      </w:r>
    </w:p>
    <w:p w:rsidR="000B0959" w:rsidRDefault="000B0959"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9B0505">
        <w:rPr>
          <w:rFonts w:ascii="Arial" w:hAnsi="Arial"/>
          <w:color w:val="00B050"/>
          <w:sz w:val="24"/>
          <w:szCs w:val="24"/>
          <w:lang w:bidi="th-TH"/>
        </w:rPr>
        <w:t>The contractors shall strictly follow ATC instructions</w:t>
      </w:r>
      <w:r w:rsidR="009077E6">
        <w:rPr>
          <w:rFonts w:ascii="Arial" w:hAnsi="Arial"/>
          <w:color w:val="00B050"/>
          <w:sz w:val="24"/>
          <w:szCs w:val="24"/>
          <w:lang w:bidi="th-TH"/>
        </w:rPr>
        <w:t xml:space="preserve"> at all times</w:t>
      </w:r>
      <w:r w:rsidRPr="009B0505">
        <w:rPr>
          <w:rFonts w:ascii="Arial" w:hAnsi="Arial"/>
          <w:color w:val="00B050"/>
          <w:sz w:val="24"/>
          <w:szCs w:val="24"/>
          <w:lang w:bidi="th-TH"/>
        </w:rPr>
        <w:t>.</w:t>
      </w:r>
    </w:p>
    <w:p w:rsidR="0092334B" w:rsidRPr="009B0505" w:rsidRDefault="0092334B" w:rsidP="001443CA">
      <w:pPr>
        <w:pStyle w:val="ListParagraph"/>
        <w:ind w:left="1800"/>
        <w:jc w:val="both"/>
        <w:rPr>
          <w:rFonts w:ascii="Arial" w:hAnsi="Arial"/>
          <w:color w:val="00B050"/>
          <w:sz w:val="24"/>
          <w:szCs w:val="24"/>
          <w:lang w:bidi="th-TH"/>
        </w:rPr>
      </w:pPr>
    </w:p>
    <w:p w:rsidR="00DE376E" w:rsidRDefault="00DE376E">
      <w:pPr>
        <w:pStyle w:val="ListParagraph"/>
        <w:numPr>
          <w:ilvl w:val="2"/>
          <w:numId w:val="2"/>
        </w:numPr>
        <w:jc w:val="both"/>
        <w:rPr>
          <w:rFonts w:ascii="Arial" w:hAnsi="Arial"/>
          <w:sz w:val="24"/>
          <w:szCs w:val="24"/>
          <w:lang w:bidi="th-TH"/>
        </w:rPr>
      </w:pPr>
      <w:r>
        <w:rPr>
          <w:rFonts w:ascii="Arial" w:hAnsi="Arial"/>
          <w:sz w:val="24"/>
          <w:szCs w:val="24"/>
          <w:lang w:bidi="th-TH"/>
        </w:rPr>
        <w:t>Working Plan Distribution</w:t>
      </w:r>
    </w:p>
    <w:p w:rsidR="0078273B" w:rsidRPr="0078273B" w:rsidRDefault="0078273B" w:rsidP="001443CA">
      <w:pPr>
        <w:spacing w:after="120"/>
        <w:ind w:left="576"/>
        <w:jc w:val="both"/>
        <w:rPr>
          <w:rFonts w:ascii="Arial" w:hAnsi="Arial"/>
          <w:color w:val="0070C0"/>
          <w:sz w:val="24"/>
          <w:szCs w:val="24"/>
          <w:lang w:bidi="th-TH"/>
        </w:rPr>
      </w:pPr>
      <w:r w:rsidRPr="0078273B">
        <w:rPr>
          <w:rFonts w:ascii="Arial" w:hAnsi="Arial"/>
          <w:color w:val="0070C0"/>
          <w:sz w:val="24"/>
          <w:szCs w:val="24"/>
          <w:lang w:bidi="th-TH"/>
        </w:rPr>
        <w:t xml:space="preserve">Aerodrome owner or aerodrome operator shall distribute a working plan to stakeholders in the airside. The stakeholders may include air carriers, ground handlers, air traffic service provider, airport rescue and </w:t>
      </w:r>
      <w:r w:rsidR="00166839" w:rsidRPr="0078273B">
        <w:rPr>
          <w:rFonts w:ascii="Arial" w:hAnsi="Arial"/>
          <w:color w:val="0070C0"/>
          <w:sz w:val="24"/>
          <w:szCs w:val="24"/>
          <w:lang w:bidi="th-TH"/>
        </w:rPr>
        <w:t>firefighting</w:t>
      </w:r>
      <w:r w:rsidRPr="0078273B">
        <w:rPr>
          <w:rFonts w:ascii="Arial" w:hAnsi="Arial"/>
          <w:color w:val="0070C0"/>
          <w:sz w:val="24"/>
          <w:szCs w:val="24"/>
          <w:lang w:bidi="th-TH"/>
        </w:rPr>
        <w:t>, CAA, airport operations, or other related parties.</w:t>
      </w:r>
    </w:p>
    <w:p w:rsidR="0078273B" w:rsidRPr="0078273B" w:rsidRDefault="0078273B" w:rsidP="001443CA">
      <w:pPr>
        <w:spacing w:after="120"/>
        <w:ind w:left="576"/>
        <w:jc w:val="both"/>
        <w:rPr>
          <w:rFonts w:ascii="Arial" w:hAnsi="Arial"/>
          <w:color w:val="00B050"/>
          <w:sz w:val="24"/>
          <w:szCs w:val="24"/>
          <w:lang w:bidi="th-TH"/>
        </w:rPr>
      </w:pPr>
      <w:r w:rsidRPr="0078273B">
        <w:rPr>
          <w:rFonts w:ascii="Arial" w:hAnsi="Arial"/>
          <w:color w:val="00B050"/>
          <w:sz w:val="24"/>
          <w:szCs w:val="24"/>
          <w:lang w:bidi="th-TH"/>
        </w:rPr>
        <w:t>Example:</w:t>
      </w:r>
    </w:p>
    <w:tbl>
      <w:tblPr>
        <w:tblStyle w:val="TableGrid"/>
        <w:tblW w:w="0" w:type="auto"/>
        <w:tblInd w:w="576" w:type="dxa"/>
        <w:tblLook w:val="04A0" w:firstRow="1" w:lastRow="0" w:firstColumn="1" w:lastColumn="0" w:noHBand="0" w:noVBand="1"/>
      </w:tblPr>
      <w:tblGrid>
        <w:gridCol w:w="2205"/>
        <w:gridCol w:w="2201"/>
        <w:gridCol w:w="2185"/>
        <w:gridCol w:w="2183"/>
      </w:tblGrid>
      <w:tr w:rsidR="009B0505" w:rsidRPr="00E33AC1" w:rsidTr="00FA4216">
        <w:tc>
          <w:tcPr>
            <w:tcW w:w="2205" w:type="dxa"/>
            <w:vMerge w:val="restart"/>
          </w:tcPr>
          <w:p w:rsidR="009B0505" w:rsidRPr="001443CA" w:rsidRDefault="009B0505" w:rsidP="003D3F15">
            <w:pPr>
              <w:jc w:val="both"/>
              <w:rPr>
                <w:rFonts w:ascii="TH SarabunPSK" w:hAnsi="TH SarabunPSK" w:cs="TH SarabunPSK"/>
                <w:b/>
                <w:bCs/>
                <w:color w:val="00B050"/>
                <w:sz w:val="28"/>
                <w:szCs w:val="28"/>
                <w:lang w:bidi="th-TH"/>
              </w:rPr>
            </w:pPr>
            <w:r w:rsidRPr="001443CA">
              <w:rPr>
                <w:rFonts w:ascii="TH SarabunPSK" w:hAnsi="TH SarabunPSK" w:cs="TH SarabunPSK"/>
                <w:b/>
                <w:bCs/>
                <w:color w:val="00B050"/>
                <w:sz w:val="28"/>
                <w:szCs w:val="28"/>
                <w:lang w:bidi="th-TH"/>
              </w:rPr>
              <w:t>Organization</w:t>
            </w:r>
          </w:p>
        </w:tc>
        <w:tc>
          <w:tcPr>
            <w:tcW w:w="4386" w:type="dxa"/>
            <w:gridSpan w:val="2"/>
          </w:tcPr>
          <w:p w:rsidR="009B0505" w:rsidRPr="001443CA" w:rsidRDefault="009B0505" w:rsidP="003D3F15">
            <w:pPr>
              <w:jc w:val="both"/>
              <w:rPr>
                <w:rFonts w:ascii="TH SarabunPSK" w:hAnsi="TH SarabunPSK" w:cs="TH SarabunPSK"/>
                <w:b/>
                <w:bCs/>
                <w:color w:val="00B050"/>
                <w:sz w:val="28"/>
                <w:szCs w:val="28"/>
                <w:lang w:bidi="th-TH"/>
              </w:rPr>
            </w:pPr>
            <w:r w:rsidRPr="001443CA">
              <w:rPr>
                <w:rFonts w:ascii="TH SarabunPSK" w:hAnsi="TH SarabunPSK" w:cs="TH SarabunPSK"/>
                <w:b/>
                <w:bCs/>
                <w:color w:val="00B050"/>
                <w:sz w:val="28"/>
                <w:szCs w:val="28"/>
                <w:lang w:bidi="th-TH"/>
              </w:rPr>
              <w:t>Telephone Number</w:t>
            </w:r>
          </w:p>
        </w:tc>
        <w:tc>
          <w:tcPr>
            <w:tcW w:w="2183" w:type="dxa"/>
            <w:vMerge w:val="restart"/>
          </w:tcPr>
          <w:p w:rsidR="009B0505" w:rsidRPr="00E33AC1" w:rsidRDefault="009B0505" w:rsidP="003D3F15">
            <w:pPr>
              <w:jc w:val="both"/>
              <w:rPr>
                <w:rFonts w:ascii="TH SarabunPSK" w:hAnsi="TH SarabunPSK" w:cs="TH SarabunPSK"/>
                <w:b/>
                <w:bCs/>
                <w:color w:val="00B050"/>
                <w:sz w:val="32"/>
                <w:szCs w:val="32"/>
                <w:lang w:bidi="th-TH"/>
              </w:rPr>
            </w:pPr>
            <w:r>
              <w:rPr>
                <w:rFonts w:ascii="TH SarabunPSK" w:hAnsi="TH SarabunPSK" w:cs="TH SarabunPSK"/>
                <w:b/>
                <w:bCs/>
                <w:color w:val="00B050"/>
                <w:sz w:val="32"/>
                <w:szCs w:val="32"/>
                <w:lang w:bidi="th-TH"/>
              </w:rPr>
              <w:t>Fax</w:t>
            </w:r>
          </w:p>
        </w:tc>
      </w:tr>
      <w:tr w:rsidR="009B0505" w:rsidRPr="00E33AC1" w:rsidTr="00FA4216">
        <w:tc>
          <w:tcPr>
            <w:tcW w:w="2205" w:type="dxa"/>
            <w:vMerge/>
          </w:tcPr>
          <w:p w:rsidR="009B0505" w:rsidRPr="001443CA" w:rsidRDefault="009B0505" w:rsidP="003D3F15">
            <w:pPr>
              <w:jc w:val="both"/>
              <w:rPr>
                <w:rFonts w:ascii="TH SarabunPSK" w:hAnsi="TH SarabunPSK" w:cs="TH SarabunPSK"/>
                <w:b/>
                <w:bCs/>
                <w:color w:val="00B050"/>
                <w:sz w:val="28"/>
                <w:szCs w:val="28"/>
                <w:lang w:bidi="th-TH"/>
              </w:rPr>
            </w:pPr>
          </w:p>
        </w:tc>
        <w:tc>
          <w:tcPr>
            <w:tcW w:w="2201" w:type="dxa"/>
          </w:tcPr>
          <w:p w:rsidR="009B0505" w:rsidRPr="001443CA" w:rsidRDefault="009B0505" w:rsidP="003D3F15">
            <w:pPr>
              <w:jc w:val="both"/>
              <w:rPr>
                <w:rFonts w:ascii="TH SarabunPSK" w:hAnsi="TH SarabunPSK" w:cs="TH SarabunPSK"/>
                <w:b/>
                <w:bCs/>
                <w:color w:val="00B050"/>
                <w:sz w:val="28"/>
                <w:szCs w:val="28"/>
                <w:lang w:bidi="th-TH"/>
              </w:rPr>
            </w:pPr>
            <w:r w:rsidRPr="001443CA">
              <w:rPr>
                <w:rFonts w:ascii="TH SarabunPSK" w:hAnsi="TH SarabunPSK" w:cs="TH SarabunPSK"/>
                <w:b/>
                <w:bCs/>
                <w:color w:val="00B050"/>
                <w:sz w:val="28"/>
                <w:szCs w:val="28"/>
                <w:lang w:bidi="th-TH"/>
              </w:rPr>
              <w:t>Operating Hours</w:t>
            </w:r>
          </w:p>
        </w:tc>
        <w:tc>
          <w:tcPr>
            <w:tcW w:w="2185" w:type="dxa"/>
          </w:tcPr>
          <w:p w:rsidR="009B0505" w:rsidRPr="001443CA" w:rsidRDefault="009B0505" w:rsidP="003D3F15">
            <w:pPr>
              <w:jc w:val="both"/>
              <w:rPr>
                <w:rFonts w:ascii="TH SarabunPSK" w:hAnsi="TH SarabunPSK" w:cs="TH SarabunPSK"/>
                <w:b/>
                <w:bCs/>
                <w:color w:val="00B050"/>
                <w:sz w:val="28"/>
                <w:szCs w:val="28"/>
                <w:lang w:bidi="th-TH"/>
              </w:rPr>
            </w:pPr>
            <w:r w:rsidRPr="001443CA">
              <w:rPr>
                <w:rFonts w:ascii="TH SarabunPSK" w:hAnsi="TH SarabunPSK" w:cs="TH SarabunPSK"/>
                <w:b/>
                <w:bCs/>
                <w:color w:val="00B050"/>
                <w:sz w:val="28"/>
                <w:szCs w:val="28"/>
                <w:lang w:bidi="th-TH"/>
              </w:rPr>
              <w:t>Outside Operating Hours</w:t>
            </w:r>
          </w:p>
        </w:tc>
        <w:tc>
          <w:tcPr>
            <w:tcW w:w="2183" w:type="dxa"/>
            <w:vMerge/>
          </w:tcPr>
          <w:p w:rsidR="009B0505" w:rsidRPr="00E33AC1" w:rsidRDefault="009B0505" w:rsidP="003D3F15">
            <w:pPr>
              <w:jc w:val="both"/>
              <w:rPr>
                <w:rFonts w:ascii="TH SarabunPSK" w:hAnsi="TH SarabunPSK" w:cs="TH SarabunPSK"/>
                <w:color w:val="00B050"/>
                <w:sz w:val="32"/>
                <w:szCs w:val="32"/>
                <w:lang w:bidi="th-TH"/>
              </w:rPr>
            </w:pPr>
          </w:p>
        </w:tc>
      </w:tr>
      <w:tr w:rsidR="009B0505" w:rsidRPr="00E33AC1" w:rsidTr="00FA4216">
        <w:tc>
          <w:tcPr>
            <w:tcW w:w="2205" w:type="dxa"/>
          </w:tcPr>
          <w:p w:rsidR="009B0505" w:rsidRPr="00E33AC1" w:rsidRDefault="009B0505" w:rsidP="003D3F15">
            <w:pPr>
              <w:jc w:val="both"/>
              <w:rPr>
                <w:rFonts w:ascii="TH SarabunPSK" w:hAnsi="TH SarabunPSK" w:cs="TH SarabunPSK"/>
                <w:color w:val="00B050"/>
                <w:sz w:val="32"/>
                <w:szCs w:val="32"/>
                <w:lang w:bidi="th-TH"/>
              </w:rPr>
            </w:pPr>
          </w:p>
        </w:tc>
        <w:tc>
          <w:tcPr>
            <w:tcW w:w="2201" w:type="dxa"/>
          </w:tcPr>
          <w:p w:rsidR="009B0505" w:rsidRPr="00E33AC1" w:rsidRDefault="009B0505" w:rsidP="003D3F15">
            <w:pPr>
              <w:jc w:val="both"/>
              <w:rPr>
                <w:rFonts w:ascii="TH SarabunPSK" w:hAnsi="TH SarabunPSK" w:cs="TH SarabunPSK"/>
                <w:color w:val="00B050"/>
                <w:sz w:val="32"/>
                <w:szCs w:val="32"/>
                <w:lang w:bidi="th-TH"/>
              </w:rPr>
            </w:pPr>
          </w:p>
        </w:tc>
        <w:tc>
          <w:tcPr>
            <w:tcW w:w="2185" w:type="dxa"/>
          </w:tcPr>
          <w:p w:rsidR="009B0505" w:rsidRPr="00E33AC1" w:rsidRDefault="009B0505" w:rsidP="003D3F15">
            <w:pPr>
              <w:jc w:val="both"/>
              <w:rPr>
                <w:rFonts w:ascii="TH SarabunPSK" w:hAnsi="TH SarabunPSK" w:cs="TH SarabunPSK"/>
                <w:color w:val="00B050"/>
                <w:sz w:val="32"/>
                <w:szCs w:val="32"/>
                <w:lang w:bidi="th-TH"/>
              </w:rPr>
            </w:pPr>
          </w:p>
        </w:tc>
        <w:tc>
          <w:tcPr>
            <w:tcW w:w="2183" w:type="dxa"/>
          </w:tcPr>
          <w:p w:rsidR="009B0505" w:rsidRPr="00E33AC1" w:rsidRDefault="009B0505" w:rsidP="003D3F15">
            <w:pPr>
              <w:jc w:val="both"/>
              <w:rPr>
                <w:rFonts w:ascii="TH SarabunPSK" w:hAnsi="TH SarabunPSK" w:cs="TH SarabunPSK"/>
                <w:color w:val="00B050"/>
                <w:sz w:val="32"/>
                <w:szCs w:val="32"/>
                <w:lang w:bidi="th-TH"/>
              </w:rPr>
            </w:pPr>
          </w:p>
        </w:tc>
      </w:tr>
      <w:tr w:rsidR="009B0505" w:rsidRPr="00E33AC1" w:rsidTr="00FA4216">
        <w:tc>
          <w:tcPr>
            <w:tcW w:w="2205" w:type="dxa"/>
          </w:tcPr>
          <w:p w:rsidR="009B0505" w:rsidRPr="00E33AC1" w:rsidRDefault="009B0505" w:rsidP="003D3F15">
            <w:pPr>
              <w:jc w:val="both"/>
              <w:rPr>
                <w:rFonts w:ascii="TH SarabunPSK" w:hAnsi="TH SarabunPSK" w:cs="TH SarabunPSK"/>
                <w:color w:val="00B050"/>
                <w:sz w:val="32"/>
                <w:szCs w:val="32"/>
                <w:lang w:bidi="th-TH"/>
              </w:rPr>
            </w:pPr>
          </w:p>
        </w:tc>
        <w:tc>
          <w:tcPr>
            <w:tcW w:w="2201" w:type="dxa"/>
          </w:tcPr>
          <w:p w:rsidR="009B0505" w:rsidRPr="00E33AC1" w:rsidRDefault="009B0505" w:rsidP="003D3F15">
            <w:pPr>
              <w:jc w:val="both"/>
              <w:rPr>
                <w:rFonts w:ascii="TH SarabunPSK" w:hAnsi="TH SarabunPSK" w:cs="TH SarabunPSK"/>
                <w:color w:val="00B050"/>
                <w:sz w:val="32"/>
                <w:szCs w:val="32"/>
                <w:lang w:bidi="th-TH"/>
              </w:rPr>
            </w:pPr>
          </w:p>
        </w:tc>
        <w:tc>
          <w:tcPr>
            <w:tcW w:w="2185" w:type="dxa"/>
          </w:tcPr>
          <w:p w:rsidR="009B0505" w:rsidRPr="00E33AC1" w:rsidRDefault="009B0505" w:rsidP="003D3F15">
            <w:pPr>
              <w:jc w:val="both"/>
              <w:rPr>
                <w:rFonts w:ascii="TH SarabunPSK" w:hAnsi="TH SarabunPSK" w:cs="TH SarabunPSK"/>
                <w:color w:val="00B050"/>
                <w:sz w:val="32"/>
                <w:szCs w:val="32"/>
                <w:lang w:bidi="th-TH"/>
              </w:rPr>
            </w:pPr>
          </w:p>
        </w:tc>
        <w:tc>
          <w:tcPr>
            <w:tcW w:w="2183" w:type="dxa"/>
          </w:tcPr>
          <w:p w:rsidR="009B0505" w:rsidRPr="00E33AC1" w:rsidRDefault="009B0505" w:rsidP="003D3F15">
            <w:pPr>
              <w:jc w:val="both"/>
              <w:rPr>
                <w:rFonts w:ascii="TH SarabunPSK" w:hAnsi="TH SarabunPSK" w:cs="TH SarabunPSK"/>
                <w:color w:val="00B050"/>
                <w:sz w:val="32"/>
                <w:szCs w:val="32"/>
                <w:lang w:bidi="th-TH"/>
              </w:rPr>
            </w:pPr>
          </w:p>
        </w:tc>
      </w:tr>
      <w:tr w:rsidR="009B0505" w:rsidRPr="00E33AC1" w:rsidTr="00FA4216">
        <w:tc>
          <w:tcPr>
            <w:tcW w:w="2205" w:type="dxa"/>
          </w:tcPr>
          <w:p w:rsidR="009B0505" w:rsidRPr="00E33AC1" w:rsidRDefault="009B0505" w:rsidP="003D3F15">
            <w:pPr>
              <w:jc w:val="both"/>
              <w:rPr>
                <w:rFonts w:ascii="TH SarabunPSK" w:hAnsi="TH SarabunPSK" w:cs="TH SarabunPSK"/>
                <w:color w:val="00B050"/>
                <w:sz w:val="32"/>
                <w:szCs w:val="32"/>
                <w:lang w:bidi="th-TH"/>
              </w:rPr>
            </w:pPr>
          </w:p>
        </w:tc>
        <w:tc>
          <w:tcPr>
            <w:tcW w:w="2201" w:type="dxa"/>
          </w:tcPr>
          <w:p w:rsidR="009B0505" w:rsidRPr="00E33AC1" w:rsidRDefault="009B0505" w:rsidP="003D3F15">
            <w:pPr>
              <w:jc w:val="both"/>
              <w:rPr>
                <w:rFonts w:ascii="TH SarabunPSK" w:hAnsi="TH SarabunPSK" w:cs="TH SarabunPSK"/>
                <w:color w:val="00B050"/>
                <w:sz w:val="32"/>
                <w:szCs w:val="32"/>
                <w:lang w:bidi="th-TH"/>
              </w:rPr>
            </w:pPr>
          </w:p>
        </w:tc>
        <w:tc>
          <w:tcPr>
            <w:tcW w:w="2185" w:type="dxa"/>
          </w:tcPr>
          <w:p w:rsidR="009B0505" w:rsidRPr="00E33AC1" w:rsidRDefault="009B0505" w:rsidP="003D3F15">
            <w:pPr>
              <w:jc w:val="both"/>
              <w:rPr>
                <w:rFonts w:ascii="TH SarabunPSK" w:hAnsi="TH SarabunPSK" w:cs="TH SarabunPSK"/>
                <w:color w:val="00B050"/>
                <w:sz w:val="32"/>
                <w:szCs w:val="32"/>
                <w:lang w:bidi="th-TH"/>
              </w:rPr>
            </w:pPr>
          </w:p>
        </w:tc>
        <w:tc>
          <w:tcPr>
            <w:tcW w:w="2183" w:type="dxa"/>
          </w:tcPr>
          <w:p w:rsidR="009B0505" w:rsidRPr="00E33AC1" w:rsidRDefault="009B0505" w:rsidP="003D3F15">
            <w:pPr>
              <w:jc w:val="both"/>
              <w:rPr>
                <w:rFonts w:ascii="TH SarabunPSK" w:hAnsi="TH SarabunPSK" w:cs="TH SarabunPSK"/>
                <w:color w:val="00B050"/>
                <w:sz w:val="32"/>
                <w:szCs w:val="32"/>
                <w:lang w:bidi="th-TH"/>
              </w:rPr>
            </w:pPr>
          </w:p>
        </w:tc>
      </w:tr>
      <w:tr w:rsidR="009B0505" w:rsidRPr="00E33AC1" w:rsidTr="00FA4216">
        <w:tc>
          <w:tcPr>
            <w:tcW w:w="2205" w:type="dxa"/>
          </w:tcPr>
          <w:p w:rsidR="009B0505" w:rsidRPr="00E33AC1" w:rsidRDefault="009B0505" w:rsidP="003D3F15">
            <w:pPr>
              <w:jc w:val="both"/>
              <w:rPr>
                <w:rFonts w:ascii="TH SarabunPSK" w:hAnsi="TH SarabunPSK" w:cs="TH SarabunPSK"/>
                <w:color w:val="00B050"/>
                <w:sz w:val="32"/>
                <w:szCs w:val="32"/>
                <w:lang w:bidi="th-TH"/>
              </w:rPr>
            </w:pPr>
          </w:p>
        </w:tc>
        <w:tc>
          <w:tcPr>
            <w:tcW w:w="2201" w:type="dxa"/>
          </w:tcPr>
          <w:p w:rsidR="009B0505" w:rsidRPr="00E33AC1" w:rsidRDefault="009B0505" w:rsidP="003D3F15">
            <w:pPr>
              <w:jc w:val="both"/>
              <w:rPr>
                <w:rFonts w:ascii="TH SarabunPSK" w:hAnsi="TH SarabunPSK" w:cs="TH SarabunPSK"/>
                <w:color w:val="00B050"/>
                <w:sz w:val="32"/>
                <w:szCs w:val="32"/>
                <w:lang w:bidi="th-TH"/>
              </w:rPr>
            </w:pPr>
          </w:p>
        </w:tc>
        <w:tc>
          <w:tcPr>
            <w:tcW w:w="2185" w:type="dxa"/>
          </w:tcPr>
          <w:p w:rsidR="009B0505" w:rsidRPr="00E33AC1" w:rsidRDefault="009B0505" w:rsidP="003D3F15">
            <w:pPr>
              <w:jc w:val="both"/>
              <w:rPr>
                <w:rFonts w:ascii="TH SarabunPSK" w:hAnsi="TH SarabunPSK" w:cs="TH SarabunPSK"/>
                <w:color w:val="00B050"/>
                <w:sz w:val="32"/>
                <w:szCs w:val="32"/>
                <w:lang w:bidi="th-TH"/>
              </w:rPr>
            </w:pPr>
          </w:p>
        </w:tc>
        <w:tc>
          <w:tcPr>
            <w:tcW w:w="2183" w:type="dxa"/>
          </w:tcPr>
          <w:p w:rsidR="009B0505" w:rsidRPr="00E33AC1" w:rsidRDefault="009B0505" w:rsidP="003D3F15">
            <w:pPr>
              <w:jc w:val="both"/>
              <w:rPr>
                <w:rFonts w:ascii="TH SarabunPSK" w:hAnsi="TH SarabunPSK" w:cs="TH SarabunPSK"/>
                <w:color w:val="00B050"/>
                <w:sz w:val="32"/>
                <w:szCs w:val="32"/>
                <w:lang w:bidi="th-TH"/>
              </w:rPr>
            </w:pPr>
          </w:p>
        </w:tc>
      </w:tr>
      <w:tr w:rsidR="009B0505" w:rsidRPr="00E33AC1" w:rsidTr="00FA4216">
        <w:tc>
          <w:tcPr>
            <w:tcW w:w="2205" w:type="dxa"/>
          </w:tcPr>
          <w:p w:rsidR="009B0505" w:rsidRPr="00E33AC1" w:rsidRDefault="009B0505" w:rsidP="003D3F15">
            <w:pPr>
              <w:jc w:val="both"/>
              <w:rPr>
                <w:rFonts w:ascii="TH SarabunPSK" w:hAnsi="TH SarabunPSK" w:cs="TH SarabunPSK"/>
                <w:color w:val="00B050"/>
                <w:sz w:val="32"/>
                <w:szCs w:val="32"/>
                <w:lang w:bidi="th-TH"/>
              </w:rPr>
            </w:pPr>
          </w:p>
        </w:tc>
        <w:tc>
          <w:tcPr>
            <w:tcW w:w="2201" w:type="dxa"/>
          </w:tcPr>
          <w:p w:rsidR="009B0505" w:rsidRPr="00E33AC1" w:rsidRDefault="009B0505" w:rsidP="003D3F15">
            <w:pPr>
              <w:jc w:val="both"/>
              <w:rPr>
                <w:rFonts w:ascii="TH SarabunPSK" w:hAnsi="TH SarabunPSK" w:cs="TH SarabunPSK"/>
                <w:color w:val="00B050"/>
                <w:sz w:val="32"/>
                <w:szCs w:val="32"/>
                <w:lang w:bidi="th-TH"/>
              </w:rPr>
            </w:pPr>
          </w:p>
        </w:tc>
        <w:tc>
          <w:tcPr>
            <w:tcW w:w="2185" w:type="dxa"/>
          </w:tcPr>
          <w:p w:rsidR="009B0505" w:rsidRPr="00E33AC1" w:rsidRDefault="009B0505" w:rsidP="003D3F15">
            <w:pPr>
              <w:jc w:val="both"/>
              <w:rPr>
                <w:rFonts w:ascii="TH SarabunPSK" w:hAnsi="TH SarabunPSK" w:cs="TH SarabunPSK"/>
                <w:color w:val="00B050"/>
                <w:sz w:val="32"/>
                <w:szCs w:val="32"/>
                <w:lang w:bidi="th-TH"/>
              </w:rPr>
            </w:pPr>
          </w:p>
        </w:tc>
        <w:tc>
          <w:tcPr>
            <w:tcW w:w="2183" w:type="dxa"/>
          </w:tcPr>
          <w:p w:rsidR="009B0505" w:rsidRPr="00E33AC1" w:rsidRDefault="009B0505" w:rsidP="003D3F15">
            <w:pPr>
              <w:jc w:val="both"/>
              <w:rPr>
                <w:rFonts w:ascii="TH SarabunPSK" w:hAnsi="TH SarabunPSK" w:cs="TH SarabunPSK"/>
                <w:color w:val="00B050"/>
                <w:sz w:val="32"/>
                <w:szCs w:val="32"/>
                <w:lang w:bidi="th-TH"/>
              </w:rPr>
            </w:pPr>
          </w:p>
        </w:tc>
      </w:tr>
    </w:tbl>
    <w:p w:rsidR="009B0505" w:rsidRPr="00C577DF" w:rsidRDefault="009B0505" w:rsidP="003D3F15">
      <w:pPr>
        <w:pStyle w:val="ListParagraph"/>
        <w:ind w:left="1296"/>
        <w:jc w:val="both"/>
        <w:rPr>
          <w:rFonts w:ascii="Arial" w:hAnsi="Arial"/>
          <w:sz w:val="24"/>
          <w:szCs w:val="24"/>
          <w:lang w:bidi="th-TH"/>
        </w:rPr>
      </w:pPr>
    </w:p>
    <w:p w:rsidR="00D70EEF" w:rsidRDefault="00D70EEF" w:rsidP="003D3F15">
      <w:pPr>
        <w:jc w:val="both"/>
        <w:rPr>
          <w:rFonts w:ascii="Arial" w:hAnsi="Arial" w:cs="Angsana New"/>
          <w:b/>
          <w:bCs/>
          <w:color w:val="1F497D" w:themeColor="text2"/>
          <w:sz w:val="24"/>
          <w:szCs w:val="24"/>
          <w:cs/>
          <w:lang w:bidi="th-TH"/>
        </w:rPr>
        <w:sectPr w:rsidR="00D70EEF" w:rsidSect="001443CA">
          <w:headerReference w:type="even" r:id="rId80"/>
          <w:headerReference w:type="default" r:id="rId81"/>
          <w:footerReference w:type="default" r:id="rId82"/>
          <w:headerReference w:type="first" r:id="rId83"/>
          <w:pgSz w:w="12240" w:h="15840"/>
          <w:pgMar w:top="1354" w:right="1440" w:bottom="1008" w:left="1440" w:header="720" w:footer="720" w:gutter="0"/>
          <w:pgNumType w:start="1"/>
          <w:cols w:space="720"/>
          <w:docGrid w:linePitch="360"/>
        </w:sectPr>
      </w:pPr>
    </w:p>
    <w:p w:rsidR="00884220"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Apron Management</w:t>
      </w:r>
    </w:p>
    <w:p w:rsidR="00DA7E5B" w:rsidRPr="00884220" w:rsidRDefault="00DA7E5B" w:rsidP="001443CA">
      <w:pPr>
        <w:pStyle w:val="ListParagraph"/>
        <w:ind w:left="576"/>
        <w:jc w:val="both"/>
        <w:rPr>
          <w:rFonts w:ascii="Arial" w:hAnsi="Arial"/>
          <w:b/>
          <w:bCs/>
          <w:sz w:val="24"/>
          <w:szCs w:val="24"/>
          <w:lang w:bidi="th-TH"/>
        </w:rPr>
      </w:pP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884220" w:rsidRPr="003B5DD1" w:rsidRDefault="003B5DD1" w:rsidP="003D3F15">
      <w:pPr>
        <w:ind w:left="576"/>
        <w:jc w:val="both"/>
        <w:rPr>
          <w:rFonts w:ascii="Arial" w:hAnsi="Arial"/>
          <w:color w:val="0070C0"/>
          <w:sz w:val="24"/>
          <w:szCs w:val="24"/>
          <w:lang w:bidi="th-TH"/>
        </w:rPr>
      </w:pPr>
      <w:r w:rsidRPr="003B5DD1">
        <w:rPr>
          <w:rFonts w:ascii="Arial" w:hAnsi="Arial"/>
          <w:color w:val="0070C0"/>
          <w:sz w:val="24"/>
          <w:szCs w:val="24"/>
          <w:lang w:bidi="th-TH"/>
        </w:rPr>
        <w:t xml:space="preserve">Define </w:t>
      </w:r>
      <w:r w:rsidR="0078260C">
        <w:rPr>
          <w:rFonts w:ascii="Arial" w:hAnsi="Arial"/>
          <w:color w:val="0070C0"/>
          <w:sz w:val="24"/>
          <w:szCs w:val="24"/>
          <w:lang w:bidi="th-TH"/>
        </w:rPr>
        <w:t>the</w:t>
      </w:r>
      <w:r w:rsidR="00961BCC">
        <w:rPr>
          <w:rFonts w:ascii="Arial" w:hAnsi="Arial"/>
          <w:color w:val="0070C0"/>
          <w:sz w:val="24"/>
          <w:szCs w:val="24"/>
          <w:lang w:bidi="th-TH"/>
        </w:rPr>
        <w:t xml:space="preserve"> </w:t>
      </w:r>
      <w:r w:rsidRPr="003B5DD1">
        <w:rPr>
          <w:rFonts w:ascii="Arial" w:hAnsi="Arial"/>
          <w:color w:val="0070C0"/>
          <w:sz w:val="24"/>
          <w:szCs w:val="24"/>
          <w:lang w:bidi="th-TH"/>
        </w:rPr>
        <w:t xml:space="preserve">purpose of apron management focusing on efficiency of apron </w:t>
      </w:r>
      <w:r w:rsidR="0078260C">
        <w:rPr>
          <w:rFonts w:ascii="Arial" w:hAnsi="Arial"/>
          <w:color w:val="0070C0"/>
          <w:sz w:val="24"/>
          <w:szCs w:val="24"/>
          <w:lang w:bidi="th-TH"/>
        </w:rPr>
        <w:t>operations</w:t>
      </w:r>
      <w:r w:rsidR="00961BCC">
        <w:rPr>
          <w:rFonts w:ascii="Arial" w:hAnsi="Arial"/>
          <w:color w:val="0070C0"/>
          <w:sz w:val="24"/>
          <w:szCs w:val="24"/>
          <w:lang w:bidi="th-TH"/>
        </w:rPr>
        <w:t xml:space="preserve"> </w:t>
      </w:r>
      <w:r w:rsidRPr="003B5DD1">
        <w:rPr>
          <w:rFonts w:ascii="Arial" w:hAnsi="Arial"/>
          <w:color w:val="0070C0"/>
          <w:sz w:val="24"/>
          <w:szCs w:val="24"/>
          <w:lang w:bidi="th-TH"/>
        </w:rPr>
        <w:t xml:space="preserve">and safety of aircraft. Parked aircraft should have an adequate space as specified in </w:t>
      </w:r>
      <w:r w:rsidR="0078260C">
        <w:rPr>
          <w:rFonts w:ascii="Arial" w:hAnsi="Arial"/>
          <w:color w:val="0070C0"/>
          <w:sz w:val="24"/>
          <w:szCs w:val="24"/>
          <w:lang w:bidi="th-TH"/>
        </w:rPr>
        <w:t>[CAA regulation]</w:t>
      </w:r>
      <w:r w:rsidRPr="003B5DD1">
        <w:rPr>
          <w:rFonts w:ascii="Arial" w:hAnsi="Arial"/>
          <w:color w:val="0070C0"/>
          <w:sz w:val="24"/>
          <w:szCs w:val="24"/>
          <w:lang w:bidi="th-TH"/>
        </w:rPr>
        <w:t>.</w:t>
      </w:r>
    </w:p>
    <w:p w:rsidR="003B5DD1" w:rsidRDefault="003B5DD1"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914288" w:rsidRPr="007A2D36" w:rsidRDefault="00914288" w:rsidP="003D3F15">
      <w:pPr>
        <w:ind w:left="576"/>
        <w:jc w:val="both"/>
        <w:rPr>
          <w:rFonts w:ascii="Arial" w:hAnsi="Arial"/>
          <w:color w:val="00B050"/>
          <w:sz w:val="24"/>
          <w:szCs w:val="24"/>
          <w:lang w:bidi="th-TH"/>
        </w:rPr>
      </w:pPr>
      <w:r w:rsidRPr="007A2D36">
        <w:rPr>
          <w:rFonts w:ascii="Arial" w:hAnsi="Arial"/>
          <w:color w:val="00B050"/>
          <w:sz w:val="24"/>
          <w:szCs w:val="24"/>
          <w:lang w:bidi="th-TH"/>
        </w:rPr>
        <w:t xml:space="preserve">The aim of these procedures is to provide for the orderly and safe allocation of aircraft parking bays at </w:t>
      </w:r>
      <w:r w:rsidRPr="007A2D36">
        <w:rPr>
          <w:rFonts w:ascii="Arial" w:hAnsi="Arial"/>
          <w:color w:val="00B050"/>
          <w:sz w:val="24"/>
          <w:szCs w:val="24"/>
          <w:highlight w:val="yellow"/>
          <w:lang w:bidi="th-TH"/>
        </w:rPr>
        <w:t>(Name)</w:t>
      </w:r>
      <w:r w:rsidRPr="007A2D36">
        <w:rPr>
          <w:rFonts w:ascii="Arial" w:hAnsi="Arial"/>
          <w:color w:val="00B050"/>
          <w:sz w:val="24"/>
          <w:szCs w:val="24"/>
          <w:lang w:bidi="th-TH"/>
        </w:rPr>
        <w:t xml:space="preserve"> Airport. Parking bays have been designed and marked to ensure that appropriate separation distances are maintained and that aircraft refueling and servicing activities can be undertaken without interference to adjacent parked aircraft.</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473A84" w:rsidRDefault="00473A84" w:rsidP="003D3F15">
      <w:pPr>
        <w:ind w:left="576"/>
        <w:jc w:val="both"/>
        <w:rPr>
          <w:rFonts w:ascii="Arial" w:hAnsi="Arial"/>
          <w:color w:val="0070C0"/>
          <w:sz w:val="24"/>
          <w:szCs w:val="24"/>
          <w:lang w:bidi="th-TH"/>
        </w:rPr>
      </w:pPr>
      <w:r w:rsidRPr="0019114A">
        <w:rPr>
          <w:rFonts w:ascii="Arial" w:hAnsi="Arial"/>
          <w:color w:val="0070C0"/>
          <w:sz w:val="24"/>
          <w:szCs w:val="24"/>
          <w:lang w:bidi="th-TH"/>
        </w:rPr>
        <w:t xml:space="preserve">Explain responsibility of persons who have roles and responsibilities in </w:t>
      </w:r>
      <w:r>
        <w:rPr>
          <w:rFonts w:ascii="Arial" w:hAnsi="Arial"/>
          <w:color w:val="0070C0"/>
          <w:sz w:val="24"/>
          <w:szCs w:val="24"/>
          <w:lang w:bidi="th-TH"/>
        </w:rPr>
        <w:t>apron management</w:t>
      </w:r>
      <w:r w:rsidRPr="0019114A">
        <w:rPr>
          <w:rFonts w:ascii="Arial" w:hAnsi="Arial"/>
          <w:color w:val="0070C0"/>
          <w:sz w:val="24"/>
          <w:szCs w:val="24"/>
          <w:lang w:bidi="th-TH"/>
        </w:rPr>
        <w:t>. These persons may include, but not lim</w:t>
      </w:r>
      <w:r>
        <w:rPr>
          <w:rFonts w:ascii="Arial" w:hAnsi="Arial"/>
          <w:color w:val="0070C0"/>
          <w:sz w:val="24"/>
          <w:szCs w:val="24"/>
          <w:lang w:bidi="th-TH"/>
        </w:rPr>
        <w:t xml:space="preserve">ited to, an airport manager, </w:t>
      </w:r>
      <w:r w:rsidRPr="0019114A">
        <w:rPr>
          <w:rFonts w:ascii="Arial" w:hAnsi="Arial"/>
          <w:color w:val="0070C0"/>
          <w:sz w:val="24"/>
          <w:szCs w:val="24"/>
          <w:lang w:bidi="th-TH"/>
        </w:rPr>
        <w:t xml:space="preserve">airport </w:t>
      </w:r>
      <w:r>
        <w:rPr>
          <w:rFonts w:ascii="Arial" w:hAnsi="Arial"/>
          <w:color w:val="0070C0"/>
          <w:sz w:val="24"/>
          <w:szCs w:val="24"/>
          <w:lang w:bidi="th-TH"/>
        </w:rPr>
        <w:t>operations</w:t>
      </w:r>
      <w:r w:rsidRPr="0019114A">
        <w:rPr>
          <w:rFonts w:ascii="Arial" w:hAnsi="Arial"/>
          <w:color w:val="0070C0"/>
          <w:sz w:val="24"/>
          <w:szCs w:val="24"/>
          <w:lang w:bidi="th-TH"/>
        </w:rPr>
        <w:t>, and etc.</w:t>
      </w:r>
    </w:p>
    <w:p w:rsidR="00473A84" w:rsidRPr="00473A84" w:rsidRDefault="00473A84" w:rsidP="003D3F15">
      <w:pPr>
        <w:ind w:left="576"/>
        <w:jc w:val="both"/>
        <w:rPr>
          <w:rFonts w:ascii="Arial" w:hAnsi="Arial"/>
          <w:color w:val="00B050"/>
          <w:sz w:val="24"/>
          <w:szCs w:val="24"/>
          <w:lang w:bidi="th-TH"/>
        </w:rPr>
      </w:pPr>
      <w:r w:rsidRPr="00473A84">
        <w:rPr>
          <w:rFonts w:ascii="Arial" w:hAnsi="Arial"/>
          <w:color w:val="00B050"/>
          <w:sz w:val="24"/>
          <w:szCs w:val="24"/>
          <w:lang w:bidi="th-TH"/>
        </w:rPr>
        <w:t>Example:</w:t>
      </w:r>
    </w:p>
    <w:p w:rsidR="003840ED" w:rsidRPr="002E459E" w:rsidRDefault="003840ED" w:rsidP="001443CA">
      <w:pPr>
        <w:pStyle w:val="ListParagraph"/>
        <w:numPr>
          <w:ilvl w:val="3"/>
          <w:numId w:val="2"/>
        </w:numPr>
        <w:ind w:left="1800" w:hanging="504"/>
        <w:contextualSpacing w:val="0"/>
        <w:jc w:val="both"/>
        <w:rPr>
          <w:rFonts w:ascii="Arial" w:hAnsi="Arial"/>
          <w:color w:val="00B050"/>
          <w:sz w:val="24"/>
          <w:szCs w:val="24"/>
          <w:lang w:bidi="th-TH"/>
        </w:rPr>
      </w:pPr>
      <w:r w:rsidRPr="002E459E">
        <w:rPr>
          <w:rFonts w:ascii="Helvetica" w:hAnsi="Helvetica" w:cs="Helvetica"/>
          <w:color w:val="00B050"/>
          <w:sz w:val="24"/>
          <w:szCs w:val="24"/>
          <w:lang w:bidi="th-TH"/>
        </w:rPr>
        <w:t xml:space="preserve">The </w:t>
      </w:r>
      <w:r w:rsidR="00077D58">
        <w:rPr>
          <w:rFonts w:ascii="Helvetica" w:hAnsi="Helvetica" w:cs="Helvetica"/>
          <w:color w:val="00B050"/>
          <w:sz w:val="24"/>
          <w:szCs w:val="24"/>
          <w:lang w:bidi="th-TH"/>
        </w:rPr>
        <w:t>Airport Manager</w:t>
      </w:r>
      <w:r w:rsidRPr="002E459E">
        <w:rPr>
          <w:rFonts w:ascii="Helvetica" w:hAnsi="Helvetica" w:cs="Helvetica"/>
          <w:color w:val="00B050"/>
          <w:sz w:val="24"/>
          <w:szCs w:val="24"/>
          <w:lang w:bidi="th-TH"/>
        </w:rPr>
        <w:t xml:space="preserve"> has overall responsibility for implementing procedures for aircraft parking control and ensure that the airport standard meets the Requirement of Civil Aviation Authority of </w:t>
      </w:r>
      <w:r w:rsidR="002E41EE">
        <w:rPr>
          <w:rFonts w:ascii="Helvetica" w:hAnsi="Helvetica" w:cs="Helvetica"/>
          <w:color w:val="00B050"/>
          <w:sz w:val="24"/>
          <w:szCs w:val="24"/>
          <w:lang w:bidi="th-TH"/>
        </w:rPr>
        <w:t>(</w:t>
      </w:r>
      <w:r w:rsidR="002E41EE" w:rsidRPr="00820C16">
        <w:rPr>
          <w:rFonts w:ascii="Arial" w:hAnsi="Arial"/>
          <w:color w:val="00B050"/>
          <w:sz w:val="24"/>
          <w:szCs w:val="24"/>
          <w:highlight w:val="yellow"/>
          <w:lang w:bidi="th-TH"/>
        </w:rPr>
        <w:t>Country name &amp; regulation</w:t>
      </w:r>
      <w:r w:rsidR="002E41EE">
        <w:rPr>
          <w:rFonts w:ascii="Helvetica" w:hAnsi="Helvetica" w:cs="Helvetica"/>
          <w:color w:val="00B050"/>
          <w:sz w:val="24"/>
          <w:szCs w:val="24"/>
          <w:lang w:bidi="th-TH"/>
        </w:rPr>
        <w:t>)</w:t>
      </w:r>
    </w:p>
    <w:p w:rsidR="007A2D36" w:rsidRPr="002E459E" w:rsidRDefault="003840ED" w:rsidP="001443CA">
      <w:pPr>
        <w:pStyle w:val="ListParagraph"/>
        <w:numPr>
          <w:ilvl w:val="3"/>
          <w:numId w:val="2"/>
        </w:numPr>
        <w:ind w:left="1800" w:hanging="504"/>
        <w:contextualSpacing w:val="0"/>
        <w:jc w:val="both"/>
        <w:rPr>
          <w:rFonts w:ascii="Arial" w:hAnsi="Arial"/>
          <w:color w:val="00B050"/>
          <w:sz w:val="24"/>
          <w:szCs w:val="24"/>
          <w:lang w:bidi="th-TH"/>
        </w:rPr>
      </w:pPr>
      <w:r w:rsidRPr="002E459E">
        <w:rPr>
          <w:rFonts w:ascii="Helvetica" w:hAnsi="Helvetica" w:cs="Helvetica"/>
          <w:color w:val="00B050"/>
          <w:sz w:val="24"/>
          <w:szCs w:val="24"/>
          <w:lang w:bidi="th-TH"/>
        </w:rPr>
        <w:t xml:space="preserve">(Airport Operations Supervisor) is responsible for creating a manual and SOPs associated with apron management. </w:t>
      </w:r>
    </w:p>
    <w:p w:rsidR="003840ED" w:rsidRPr="002E459E" w:rsidRDefault="003840ED" w:rsidP="001443CA">
      <w:pPr>
        <w:pStyle w:val="ListParagraph"/>
        <w:numPr>
          <w:ilvl w:val="3"/>
          <w:numId w:val="2"/>
        </w:numPr>
        <w:ind w:left="1800" w:hanging="504"/>
        <w:contextualSpacing w:val="0"/>
        <w:jc w:val="both"/>
        <w:rPr>
          <w:rFonts w:ascii="Arial" w:hAnsi="Arial"/>
          <w:color w:val="00B050"/>
          <w:sz w:val="24"/>
          <w:szCs w:val="24"/>
          <w:lang w:bidi="th-TH"/>
        </w:rPr>
      </w:pPr>
      <w:r w:rsidRPr="002E459E">
        <w:rPr>
          <w:rFonts w:ascii="Arial" w:hAnsi="Arial"/>
          <w:color w:val="00B050"/>
          <w:sz w:val="24"/>
          <w:szCs w:val="24"/>
          <w:lang w:bidi="th-TH"/>
        </w:rPr>
        <w:t>(Airport Operations) is responsible for the day-to-day allocation of aircraft parking bays, slot allocation, record aircraft parking information</w:t>
      </w:r>
      <w:r w:rsidR="00017CE2" w:rsidRPr="002E459E">
        <w:rPr>
          <w:rFonts w:ascii="Arial" w:hAnsi="Arial"/>
          <w:color w:val="00B050"/>
          <w:sz w:val="24"/>
          <w:szCs w:val="24"/>
          <w:lang w:bidi="th-TH"/>
        </w:rPr>
        <w:t>, coordination with other agencies, and supervision of parking procedures.</w:t>
      </w:r>
    </w:p>
    <w:p w:rsidR="00017CE2" w:rsidRPr="002E459E" w:rsidRDefault="00017CE2" w:rsidP="001443CA">
      <w:pPr>
        <w:pStyle w:val="ListParagraph"/>
        <w:numPr>
          <w:ilvl w:val="3"/>
          <w:numId w:val="2"/>
        </w:numPr>
        <w:ind w:left="1800" w:hanging="504"/>
        <w:contextualSpacing w:val="0"/>
        <w:jc w:val="both"/>
        <w:rPr>
          <w:rFonts w:ascii="Arial" w:hAnsi="Arial"/>
          <w:color w:val="00B050"/>
          <w:sz w:val="24"/>
          <w:szCs w:val="24"/>
          <w:lang w:bidi="th-TH"/>
        </w:rPr>
      </w:pPr>
      <w:r w:rsidRPr="002E459E">
        <w:rPr>
          <w:rFonts w:ascii="Arial" w:hAnsi="Arial"/>
          <w:color w:val="00B050"/>
          <w:sz w:val="24"/>
          <w:szCs w:val="24"/>
          <w:lang w:bidi="th-TH"/>
        </w:rPr>
        <w:t>(Ground Handling Agent</w:t>
      </w:r>
      <w:r w:rsidR="00B86BAB">
        <w:rPr>
          <w:rFonts w:ascii="Arial" w:hAnsi="Arial"/>
          <w:color w:val="00B050"/>
          <w:sz w:val="24"/>
          <w:szCs w:val="24"/>
          <w:lang w:bidi="th-TH"/>
        </w:rPr>
        <w:t xml:space="preserve"> or Fixed-Base Operator</w:t>
      </w:r>
      <w:r w:rsidRPr="002E459E">
        <w:rPr>
          <w:rFonts w:ascii="Arial" w:hAnsi="Arial"/>
          <w:color w:val="00B050"/>
          <w:sz w:val="24"/>
          <w:szCs w:val="24"/>
          <w:lang w:bidi="th-TH"/>
        </w:rPr>
        <w:t>) is responsible for apron services.</w:t>
      </w:r>
    </w:p>
    <w:p w:rsidR="00017CE2" w:rsidRDefault="00017CE2" w:rsidP="001443CA">
      <w:pPr>
        <w:pStyle w:val="ListParagraph"/>
        <w:numPr>
          <w:ilvl w:val="3"/>
          <w:numId w:val="2"/>
        </w:numPr>
        <w:ind w:left="1800" w:hanging="504"/>
        <w:jc w:val="both"/>
        <w:rPr>
          <w:rFonts w:ascii="Arial" w:hAnsi="Arial"/>
          <w:color w:val="00B050"/>
          <w:sz w:val="24"/>
          <w:szCs w:val="24"/>
          <w:lang w:bidi="th-TH"/>
        </w:rPr>
      </w:pPr>
      <w:r w:rsidRPr="002E459E">
        <w:rPr>
          <w:rFonts w:ascii="Arial" w:hAnsi="Arial"/>
          <w:color w:val="00B050"/>
          <w:sz w:val="24"/>
          <w:szCs w:val="24"/>
          <w:lang w:bidi="th-TH"/>
        </w:rPr>
        <w:t>(Air Traffic Service Unit) is responsible for giving instructi</w:t>
      </w:r>
      <w:r w:rsidR="009F637F" w:rsidRPr="002E459E">
        <w:rPr>
          <w:rFonts w:ascii="Arial" w:hAnsi="Arial"/>
          <w:color w:val="00B050"/>
          <w:sz w:val="24"/>
          <w:szCs w:val="24"/>
          <w:lang w:bidi="th-TH"/>
        </w:rPr>
        <w:t xml:space="preserve">on to pilots and coordinating between pilots and airport staffs when airport services are requested. </w:t>
      </w:r>
    </w:p>
    <w:p w:rsidR="00DA7E5B" w:rsidRDefault="00DA7E5B" w:rsidP="001443CA">
      <w:pPr>
        <w:pStyle w:val="ListParagraph"/>
        <w:ind w:left="1800"/>
        <w:jc w:val="both"/>
        <w:rPr>
          <w:rFonts w:ascii="Arial" w:hAnsi="Arial"/>
          <w:color w:val="00B050"/>
          <w:sz w:val="24"/>
          <w:szCs w:val="24"/>
          <w:lang w:bidi="th-TH"/>
        </w:rPr>
      </w:pPr>
    </w:p>
    <w:p w:rsidR="00DA7E5B" w:rsidRDefault="00DA7E5B" w:rsidP="001443CA">
      <w:pPr>
        <w:pStyle w:val="ListParagraph"/>
        <w:ind w:left="1800"/>
        <w:jc w:val="both"/>
        <w:rPr>
          <w:rFonts w:ascii="Arial" w:hAnsi="Arial"/>
          <w:color w:val="00B050"/>
          <w:sz w:val="24"/>
          <w:szCs w:val="24"/>
          <w:lang w:bidi="th-TH"/>
        </w:rPr>
      </w:pPr>
    </w:p>
    <w:p w:rsidR="00DA7E5B" w:rsidRPr="002E459E" w:rsidRDefault="00DA7E5B" w:rsidP="001443CA">
      <w:pPr>
        <w:pStyle w:val="ListParagraph"/>
        <w:ind w:left="1800"/>
        <w:jc w:val="both"/>
        <w:rPr>
          <w:rFonts w:ascii="Arial" w:hAnsi="Arial"/>
          <w:color w:val="00B050"/>
          <w:sz w:val="24"/>
          <w:szCs w:val="24"/>
          <w:lang w:bidi="th-TH"/>
        </w:rPr>
      </w:pPr>
    </w:p>
    <w:p w:rsidR="006748E4" w:rsidRDefault="006748E4">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Aircraft Parking Areas</w:t>
      </w:r>
    </w:p>
    <w:p w:rsidR="007F160C" w:rsidRPr="00D50115" w:rsidRDefault="00D50115" w:rsidP="003D3F15">
      <w:pPr>
        <w:ind w:left="576"/>
        <w:jc w:val="both"/>
        <w:rPr>
          <w:rFonts w:ascii="Arial" w:hAnsi="Arial"/>
          <w:color w:val="0070C0"/>
          <w:sz w:val="24"/>
          <w:szCs w:val="24"/>
          <w:lang w:bidi="th-TH"/>
        </w:rPr>
      </w:pPr>
      <w:r w:rsidRPr="00D50115">
        <w:rPr>
          <w:rFonts w:ascii="Arial" w:hAnsi="Arial"/>
          <w:color w:val="0070C0"/>
          <w:sz w:val="24"/>
          <w:szCs w:val="24"/>
          <w:lang w:bidi="th-TH"/>
        </w:rPr>
        <w:t>Describe aircraft parking areas by texts or pictures. Define capability of each parking areas according to the largest aircraft that the parking areas can accommodate. Characteristics of each stand should be determined whether it is remote or contact parking.</w:t>
      </w:r>
    </w:p>
    <w:p w:rsidR="007F160C" w:rsidRPr="007F160C" w:rsidRDefault="007F160C" w:rsidP="003D3F15">
      <w:pPr>
        <w:ind w:left="576"/>
        <w:jc w:val="both"/>
        <w:rPr>
          <w:rFonts w:ascii="Arial" w:hAnsi="Arial"/>
          <w:color w:val="00B050"/>
          <w:sz w:val="24"/>
          <w:szCs w:val="24"/>
          <w:lang w:bidi="th-TH"/>
        </w:rPr>
      </w:pPr>
      <w:r w:rsidRPr="007F160C">
        <w:rPr>
          <w:rFonts w:ascii="Arial" w:hAnsi="Arial"/>
          <w:color w:val="00B050"/>
          <w:sz w:val="24"/>
          <w:szCs w:val="24"/>
          <w:lang w:bidi="th-TH"/>
        </w:rPr>
        <w:t>Example:</w:t>
      </w:r>
    </w:p>
    <w:p w:rsidR="002E459E" w:rsidRPr="007F160C" w:rsidRDefault="002E459E" w:rsidP="003D3F15">
      <w:pPr>
        <w:ind w:left="576"/>
        <w:jc w:val="both"/>
        <w:rPr>
          <w:rFonts w:ascii="Arial" w:hAnsi="Arial"/>
          <w:color w:val="00B050"/>
          <w:sz w:val="24"/>
          <w:szCs w:val="24"/>
          <w:lang w:bidi="th-TH"/>
        </w:rPr>
      </w:pPr>
      <w:r w:rsidRPr="007F160C">
        <w:rPr>
          <w:rFonts w:ascii="Arial" w:hAnsi="Arial"/>
          <w:color w:val="00B050"/>
          <w:sz w:val="24"/>
          <w:szCs w:val="24"/>
          <w:highlight w:val="yellow"/>
          <w:lang w:bidi="th-TH"/>
        </w:rPr>
        <w:t>(Name)</w:t>
      </w:r>
      <w:r w:rsidRPr="007F160C">
        <w:rPr>
          <w:rFonts w:ascii="Arial" w:hAnsi="Arial"/>
          <w:color w:val="00B050"/>
          <w:sz w:val="24"/>
          <w:szCs w:val="24"/>
          <w:lang w:bidi="th-TH"/>
        </w:rPr>
        <w:t xml:space="preserve"> Airport has parking areas with aerobridge and without aerobridge. The layout of apron has shown below.</w:t>
      </w:r>
    </w:p>
    <w:p w:rsidR="002E459E" w:rsidRDefault="002E459E" w:rsidP="003D3F15">
      <w:pPr>
        <w:ind w:left="576"/>
        <w:jc w:val="both"/>
        <w:rPr>
          <w:rFonts w:ascii="Arial" w:hAnsi="Arial"/>
          <w:sz w:val="24"/>
          <w:szCs w:val="24"/>
          <w:lang w:bidi="th-TH"/>
        </w:rPr>
      </w:pPr>
    </w:p>
    <w:p w:rsidR="002E459E" w:rsidRDefault="00A608F9" w:rsidP="003D3F15">
      <w:pPr>
        <w:ind w:left="576"/>
        <w:jc w:val="both"/>
        <w:rPr>
          <w:rFonts w:ascii="Arial" w:hAnsi="Arial"/>
          <w:sz w:val="24"/>
          <w:szCs w:val="24"/>
          <w:lang w:bidi="th-TH"/>
        </w:rPr>
      </w:pPr>
      <w:r>
        <w:rPr>
          <w:rFonts w:ascii="TH SarabunPSK" w:hAnsi="TH SarabunPSK" w:cs="TH SarabunPSK"/>
          <w:noProof/>
          <w:color w:val="00B050"/>
          <w:sz w:val="32"/>
          <w:szCs w:val="32"/>
          <w:lang w:val="en-GB" w:eastAsia="en-GB"/>
        </w:rPr>
        <mc:AlternateContent>
          <mc:Choice Requires="wps">
            <w:drawing>
              <wp:inline distT="0" distB="0" distL="0" distR="0" wp14:anchorId="67A20B99">
                <wp:extent cx="5267325" cy="1819275"/>
                <wp:effectExtent l="19050" t="19050" r="19050" b="19050"/>
                <wp:docPr id="15" name="Rectangle 4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267325" cy="1819275"/>
                        </a:xfrm>
                        <a:prstGeom prst="rect">
                          <a:avLst/>
                        </a:prstGeom>
                        <a:noFill/>
                        <a:ln w="25400">
                          <a:solidFill>
                            <a:srgbClr val="00B050"/>
                          </a:solidFill>
                          <a:miter lim="800000"/>
                          <a:headEnd/>
                          <a:tailEnd/>
                        </a:ln>
                        <a:extLst>
                          <a:ext uri="{909E8E84-426E-40DD-AFC4-6F175D3DCCD1}">
                            <a14:hiddenFill xmlns:a14="http://schemas.microsoft.com/office/drawing/2010/main">
                              <a:solidFill>
                                <a:srgbClr val="FFFFFF"/>
                              </a:solidFill>
                            </a14:hiddenFill>
                          </a:ext>
                        </a:extLst>
                      </wps:spPr>
                      <wps:txbx>
                        <w:txbxContent>
                          <w:p w:rsidR="0003732C" w:rsidRPr="001053CB" w:rsidRDefault="0003732C" w:rsidP="002E459E">
                            <w:pPr>
                              <w:jc w:val="center"/>
                              <w:rPr>
                                <w:color w:val="00B050"/>
                                <w:sz w:val="44"/>
                                <w:szCs w:val="44"/>
                                <w:lang w:bidi="th-TH"/>
                              </w:rPr>
                            </w:pPr>
                            <w:r>
                              <w:rPr>
                                <w:rFonts w:hint="cs"/>
                                <w:color w:val="00B050"/>
                                <w:sz w:val="44"/>
                                <w:szCs w:val="44"/>
                                <w:cs/>
                                <w:lang w:bidi="th-TH"/>
                              </w:rPr>
                              <w:t>(Insert apron layout)</w:t>
                            </w:r>
                          </w:p>
                        </w:txbxContent>
                      </wps:txbx>
                      <wps:bodyPr rot="0" vert="horz" wrap="square" lIns="91440" tIns="45720" rIns="91440" bIns="45720" anchor="ctr" anchorCtr="0" upright="1">
                        <a:noAutofit/>
                      </wps:bodyPr>
                    </wps:wsp>
                  </a:graphicData>
                </a:graphic>
              </wp:inline>
            </w:drawing>
          </mc:Choice>
          <mc:Fallback>
            <w:pict>
              <v:rect w14:anchorId="67A20B99" id="Rectangle 42" o:spid="_x0000_s1029" style="width:414.75pt;height:143.25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QZfOigIAABMFAAAOAAAAZHJzL2Uyb0RvYy54bWysVNuO0zAQfUfiHyy/d3PZpJeo6WppWoS0&#10;wIqFD3Adp7FwbGO7TRfEvzN22m4LLwiRh8STGR/PmTnj+d2hE2jPjOVKlji5iTFikqqay22Jv3xe&#10;j6YYWUdkTYSSrMTPzOK7xetX814XLFWtEjUzCECkLXpd4tY5XUSRpS3riL1RmklwNsp0xIFptlFt&#10;SA/onYjSOB5HvTK1Nooya+FvNTjxIuA3DaPuY9NY5pAoMeTmwtuE98a/o8WcFFtDdMvpMQ3yD1l0&#10;hEs49AxVEUfQzvA/oDpOjbKqcTdUdZFqGk5Z4ABskvg3Nk8t0SxwgeJYfS6T/X+w9MP+0SBeQ+9y&#10;jCTpoEefoGpEbgVDWeoL1GtbQNyTfjSeotUPin61SKplC2Hs3hjVt4zUkFbi46OrDd6wsBVt+veq&#10;BniycyrU6tCYzgNCFdAhtOT53BJ2cIjCzzwdT25TSI2CL5kms3SShzNIcdqujXVvmeqQX5TYQPYB&#10;nuwfrPPpkOIU4k+Tas2FCH0XEvUlTvMsjsMOqwSvvTfQNNvNUhi0J1468Zs4D2oBtKuwjjsQsOBd&#10;iaexfwZJ+XqsZB2OcYSLYQ2bhfTgQA+SO64GofyYxbPVdDXNRlk6Xo2yuKpG9+tlNhqvk0le3VbL&#10;ZZX89HkmWdHyumbSp3oSbZL9nSiO4zPI7SzbK0r2kvk6PMeSX4RF12mEMgOr0zewC0LwvR805A6b&#10;Q5DarYfzutio+hmUYdQwl3CPwKJV5jtGPcxkie23HTEMI/FOgrpmSZb5IQ5Glk9SMMylZ3PpIZIC&#10;VImpMxgNxtINo7/Thm9bOCsJfZfqHjTZ8KCWl7yOSobJC6yOt4Qf7Us7RL3cZYtfAAAA//8DAFBL&#10;AwQUAAYACAAAACEApZ3Hzd0AAAAFAQAADwAAAGRycy9kb3ducmV2LnhtbEyPwU7DMBBE70j8g7VI&#10;XFDrNKJRCHEqQELi1qZwKLdtvMSBeB3Fbhv+HtMLXFYazWjmbbmabC+ONPrOsYLFPAFB3Djdcavg&#10;7fV5loPwAVlj75gUfJOHVXV5UWKh3YlrOm5DK2IJ+wIVmBCGQkrfGLLo524gjt6HGy2GKMdW6hFP&#10;sdz2Mk2STFrsOC4YHOjJUPO1PVgFm/e6wWGXLUxeb17o8Wbdft6ulbq+mh7uQQSawl8YfvEjOlSR&#10;ae8OrL3oFcRHwvlGL0/vliD2CtI8W4KsSvmfvvoBAAD//wMAUEsBAi0AFAAGAAgAAAAhALaDOJL+&#10;AAAA4QEAABMAAAAAAAAAAAAAAAAAAAAAAFtDb250ZW50X1R5cGVzXS54bWxQSwECLQAUAAYACAAA&#10;ACEAOP0h/9YAAACUAQAACwAAAAAAAAAAAAAAAAAvAQAAX3JlbHMvLnJlbHNQSwECLQAUAAYACAAA&#10;ACEAcUGXzooCAAATBQAADgAAAAAAAAAAAAAAAAAuAgAAZHJzL2Uyb0RvYy54bWxQSwECLQAUAAYA&#10;CAAAACEApZ3Hzd0AAAAFAQAADwAAAAAAAAAAAAAAAADkBAAAZHJzL2Rvd25yZXYueG1sUEsFBgAA&#10;AAAEAAQA8wAAAO4FAAAAAA==&#10;" filled="f" strokecolor="#00b050" strokeweight="2pt">
                <v:textbox>
                  <w:txbxContent>
                    <w:p w:rsidR="0003732C" w:rsidRPr="001053CB" w:rsidRDefault="0003732C" w:rsidP="002E459E">
                      <w:pPr>
                        <w:jc w:val="center"/>
                        <w:rPr>
                          <w:color w:val="00B050"/>
                          <w:sz w:val="44"/>
                          <w:szCs w:val="44"/>
                          <w:lang w:bidi="th-TH"/>
                        </w:rPr>
                      </w:pPr>
                      <w:r>
                        <w:rPr>
                          <w:rFonts w:hint="cs"/>
                          <w:color w:val="00B050"/>
                          <w:sz w:val="44"/>
                          <w:szCs w:val="44"/>
                          <w:cs/>
                          <w:lang w:bidi="th-TH"/>
                        </w:rPr>
                        <w:t>(Insert apron layout)</w:t>
                      </w:r>
                    </w:p>
                  </w:txbxContent>
                </v:textbox>
                <w10:anchorlock/>
              </v:rect>
            </w:pict>
          </mc:Fallback>
        </mc:AlternateContent>
      </w:r>
    </w:p>
    <w:p w:rsidR="002E459E" w:rsidRPr="007F5CD8" w:rsidRDefault="002E459E" w:rsidP="003D3F15">
      <w:pPr>
        <w:ind w:left="576"/>
        <w:jc w:val="both"/>
        <w:rPr>
          <w:rFonts w:ascii="Arial" w:hAnsi="Arial"/>
          <w:color w:val="00B050"/>
          <w:sz w:val="24"/>
          <w:szCs w:val="24"/>
          <w:lang w:bidi="th-TH"/>
        </w:rPr>
      </w:pPr>
      <w:r w:rsidRPr="007F5CD8">
        <w:rPr>
          <w:rFonts w:ascii="Arial" w:hAnsi="Arial"/>
          <w:color w:val="00B050"/>
          <w:sz w:val="24"/>
          <w:szCs w:val="24"/>
          <w:lang w:bidi="th-TH"/>
        </w:rPr>
        <w:t>Each stand can accommodate:</w:t>
      </w:r>
    </w:p>
    <w:tbl>
      <w:tblPr>
        <w:tblStyle w:val="TableGrid"/>
        <w:tblW w:w="0" w:type="auto"/>
        <w:tblInd w:w="576" w:type="dxa"/>
        <w:tblLook w:val="04A0" w:firstRow="1" w:lastRow="0" w:firstColumn="1" w:lastColumn="0" w:noHBand="0" w:noVBand="1"/>
      </w:tblPr>
      <w:tblGrid>
        <w:gridCol w:w="1264"/>
        <w:gridCol w:w="1364"/>
        <w:gridCol w:w="2143"/>
        <w:gridCol w:w="1607"/>
        <w:gridCol w:w="1145"/>
        <w:gridCol w:w="1231"/>
      </w:tblGrid>
      <w:tr w:rsidR="002E459E" w:rsidRPr="00942A72" w:rsidTr="00FA4216">
        <w:tc>
          <w:tcPr>
            <w:tcW w:w="14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942A72" w:rsidRDefault="003A2F51" w:rsidP="003D3F15">
            <w:pPr>
              <w:spacing w:after="200" w:line="276" w:lineRule="auto"/>
              <w:jc w:val="both"/>
              <w:rPr>
                <w:rFonts w:ascii="TH SarabunPSK" w:hAnsi="TH SarabunPSK" w:cs="TH SarabunPSK"/>
                <w:color w:val="00B050"/>
                <w:sz w:val="24"/>
                <w:szCs w:val="32"/>
                <w:lang w:bidi="th-TH"/>
              </w:rPr>
            </w:pPr>
            <w:r w:rsidRPr="003A2F51">
              <w:rPr>
                <w:rFonts w:ascii="TH SarabunPSK" w:hAnsi="TH SarabunPSK" w:cs="TH SarabunPSK"/>
                <w:color w:val="00B050"/>
                <w:sz w:val="24"/>
                <w:szCs w:val="32"/>
                <w:lang w:bidi="th-TH"/>
              </w:rPr>
              <w:t>Apron No.</w:t>
            </w:r>
          </w:p>
        </w:tc>
        <w:tc>
          <w:tcPr>
            <w:tcW w:w="1401"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942A72" w:rsidRDefault="003A2F51" w:rsidP="003D3F15">
            <w:pPr>
              <w:spacing w:after="200" w:line="276" w:lineRule="auto"/>
              <w:jc w:val="both"/>
              <w:rPr>
                <w:rFonts w:ascii="TH SarabunPSK" w:hAnsi="TH SarabunPSK" w:cs="TH SarabunPSK"/>
                <w:color w:val="00B050"/>
                <w:sz w:val="24"/>
                <w:szCs w:val="32"/>
                <w:lang w:bidi="th-TH"/>
              </w:rPr>
            </w:pPr>
            <w:r w:rsidRPr="003A2F51">
              <w:rPr>
                <w:rFonts w:ascii="TH SarabunPSK" w:hAnsi="TH SarabunPSK" w:cs="TH SarabunPSK"/>
                <w:color w:val="00B050"/>
                <w:sz w:val="24"/>
                <w:szCs w:val="32"/>
                <w:lang w:bidi="th-TH"/>
              </w:rPr>
              <w:t>Size</w:t>
            </w:r>
            <w:r w:rsidR="00942A72">
              <w:rPr>
                <w:rFonts w:ascii="TH SarabunPSK" w:hAnsi="TH SarabunPSK" w:cs="TH SarabunPSK"/>
                <w:color w:val="00B050"/>
                <w:sz w:val="24"/>
                <w:szCs w:val="32"/>
                <w:lang w:bidi="th-TH"/>
              </w:rPr>
              <w:t>/Type</w:t>
            </w:r>
            <w:r w:rsidRPr="003A2F51">
              <w:rPr>
                <w:rFonts w:ascii="TH SarabunPSK" w:hAnsi="TH SarabunPSK" w:cs="TH SarabunPSK"/>
                <w:color w:val="00B050"/>
                <w:sz w:val="24"/>
                <w:szCs w:val="32"/>
                <w:lang w:bidi="th-TH"/>
              </w:rPr>
              <w:t xml:space="preserve"> of Aircraft</w:t>
            </w:r>
          </w:p>
        </w:tc>
        <w:tc>
          <w:tcPr>
            <w:tcW w:w="2146"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942A72" w:rsidRDefault="003A2F51" w:rsidP="003D3F15">
            <w:pPr>
              <w:spacing w:after="200" w:line="276" w:lineRule="auto"/>
              <w:jc w:val="both"/>
              <w:rPr>
                <w:rFonts w:ascii="TH SarabunPSK" w:hAnsi="TH SarabunPSK" w:cs="TH SarabunPSK"/>
                <w:color w:val="00B050"/>
                <w:sz w:val="24"/>
                <w:szCs w:val="32"/>
                <w:lang w:bidi="th-TH"/>
              </w:rPr>
            </w:pPr>
            <w:r w:rsidRPr="003A2F51">
              <w:rPr>
                <w:rFonts w:ascii="TH SarabunPSK" w:hAnsi="TH SarabunPSK" w:cs="TH SarabunPSK"/>
                <w:color w:val="00B050"/>
                <w:sz w:val="24"/>
                <w:szCs w:val="32"/>
                <w:cs/>
                <w:lang w:bidi="th-TH"/>
              </w:rPr>
              <w:t>(</w:t>
            </w:r>
            <w:r w:rsidRPr="003A2F51">
              <w:rPr>
                <w:rFonts w:ascii="TH SarabunPSK" w:hAnsi="TH SarabunPSK" w:cs="TH SarabunPSK"/>
                <w:color w:val="00B050"/>
                <w:sz w:val="24"/>
                <w:szCs w:val="32"/>
                <w:lang w:bidi="th-TH"/>
              </w:rPr>
              <w:t>Contact/Remote)</w:t>
            </w:r>
          </w:p>
        </w:tc>
        <w:tc>
          <w:tcPr>
            <w:tcW w:w="1256"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942A72" w:rsidRDefault="003A2F51" w:rsidP="003D3F15">
            <w:pPr>
              <w:spacing w:after="200" w:line="276" w:lineRule="auto"/>
              <w:jc w:val="both"/>
              <w:rPr>
                <w:rFonts w:ascii="TH SarabunPSK" w:hAnsi="TH SarabunPSK" w:cs="TH SarabunPSK"/>
                <w:color w:val="00B050"/>
                <w:sz w:val="24"/>
                <w:szCs w:val="32"/>
                <w:lang w:bidi="th-TH"/>
              </w:rPr>
            </w:pPr>
            <w:r w:rsidRPr="003A2F51">
              <w:rPr>
                <w:rFonts w:ascii="TH SarabunPSK" w:hAnsi="TH SarabunPSK" w:cs="TH SarabunPSK"/>
                <w:color w:val="00B050"/>
                <w:sz w:val="24"/>
                <w:szCs w:val="32"/>
                <w:lang w:bidi="th-TH"/>
              </w:rPr>
              <w:t>International/</w:t>
            </w:r>
          </w:p>
          <w:p w:rsidR="002E459E" w:rsidRPr="00942A72" w:rsidRDefault="003A2F51" w:rsidP="003D3F15">
            <w:pPr>
              <w:spacing w:after="200" w:line="276" w:lineRule="auto"/>
              <w:jc w:val="both"/>
              <w:rPr>
                <w:rFonts w:ascii="TH SarabunPSK" w:hAnsi="TH SarabunPSK" w:cs="TH SarabunPSK"/>
                <w:color w:val="00B050"/>
                <w:sz w:val="24"/>
                <w:szCs w:val="32"/>
                <w:lang w:bidi="th-TH"/>
              </w:rPr>
            </w:pPr>
            <w:r w:rsidRPr="003A2F51">
              <w:rPr>
                <w:rFonts w:ascii="TH SarabunPSK" w:hAnsi="TH SarabunPSK" w:cs="TH SarabunPSK"/>
                <w:color w:val="00B050"/>
                <w:sz w:val="24"/>
                <w:szCs w:val="32"/>
                <w:lang w:bidi="th-TH"/>
              </w:rPr>
              <w:t>Domestic</w:t>
            </w:r>
          </w:p>
        </w:tc>
        <w:tc>
          <w:tcPr>
            <w:tcW w:w="12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942A72" w:rsidRDefault="003A2F51" w:rsidP="003D3F15">
            <w:pPr>
              <w:spacing w:after="200" w:line="276" w:lineRule="auto"/>
              <w:jc w:val="both"/>
              <w:rPr>
                <w:rFonts w:ascii="TH SarabunPSK" w:hAnsi="TH SarabunPSK" w:cs="TH SarabunPSK"/>
                <w:color w:val="00B050"/>
                <w:sz w:val="24"/>
                <w:szCs w:val="32"/>
                <w:lang w:bidi="th-TH"/>
              </w:rPr>
            </w:pPr>
            <w:r w:rsidRPr="003A2F51">
              <w:rPr>
                <w:rFonts w:ascii="TH SarabunPSK" w:hAnsi="TH SarabunPSK" w:cs="TH SarabunPSK"/>
                <w:color w:val="00B050"/>
                <w:sz w:val="24"/>
                <w:szCs w:val="32"/>
                <w:lang w:bidi="th-TH"/>
              </w:rPr>
              <w:t>MARS Stand</w:t>
            </w:r>
          </w:p>
        </w:tc>
        <w:tc>
          <w:tcPr>
            <w:tcW w:w="12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942A72" w:rsidRDefault="003A2F51" w:rsidP="003D3F15">
            <w:pPr>
              <w:spacing w:after="200" w:line="276" w:lineRule="auto"/>
              <w:jc w:val="both"/>
              <w:rPr>
                <w:rFonts w:ascii="TH SarabunPSK" w:hAnsi="TH SarabunPSK" w:cs="TH SarabunPSK"/>
                <w:color w:val="00B050"/>
                <w:sz w:val="24"/>
                <w:szCs w:val="32"/>
                <w:lang w:bidi="th-TH"/>
              </w:rPr>
            </w:pPr>
            <w:r w:rsidRPr="003A2F51">
              <w:rPr>
                <w:rFonts w:ascii="TH SarabunPSK" w:hAnsi="TH SarabunPSK" w:cs="TH SarabunPSK"/>
                <w:color w:val="00B050"/>
                <w:sz w:val="24"/>
                <w:szCs w:val="32"/>
                <w:lang w:bidi="th-TH"/>
              </w:rPr>
              <w:t>Remarks</w:t>
            </w:r>
          </w:p>
        </w:tc>
      </w:tr>
      <w:tr w:rsidR="002E459E" w:rsidRPr="00E33AC1" w:rsidTr="00FA4216">
        <w:tc>
          <w:tcPr>
            <w:tcW w:w="14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1401"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2146"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1256"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12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12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r>
      <w:tr w:rsidR="002E459E" w:rsidRPr="00E33AC1" w:rsidTr="00FA4216">
        <w:tc>
          <w:tcPr>
            <w:tcW w:w="14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1401"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2146"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1256"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12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c>
          <w:tcPr>
            <w:tcW w:w="1257" w:type="dxa"/>
            <w:tcBorders>
              <w:top w:val="single" w:sz="12" w:space="0" w:color="9BBB59" w:themeColor="accent3"/>
              <w:left w:val="single" w:sz="12" w:space="0" w:color="9BBB59" w:themeColor="accent3"/>
              <w:bottom w:val="single" w:sz="12" w:space="0" w:color="9BBB59" w:themeColor="accent3"/>
              <w:right w:val="single" w:sz="12" w:space="0" w:color="9BBB59" w:themeColor="accent3"/>
            </w:tcBorders>
          </w:tcPr>
          <w:p w:rsidR="002E459E" w:rsidRPr="00E33AC1" w:rsidRDefault="002E459E" w:rsidP="003D3F15">
            <w:pPr>
              <w:jc w:val="both"/>
              <w:rPr>
                <w:rFonts w:ascii="TH SarabunPSK" w:hAnsi="TH SarabunPSK" w:cs="TH SarabunPSK"/>
                <w:color w:val="00B050"/>
                <w:sz w:val="32"/>
                <w:szCs w:val="32"/>
                <w:lang w:bidi="th-TH"/>
              </w:rPr>
            </w:pPr>
          </w:p>
        </w:tc>
      </w:tr>
    </w:tbl>
    <w:p w:rsidR="002E459E" w:rsidRPr="002E459E" w:rsidRDefault="002E459E" w:rsidP="003D3F15">
      <w:pPr>
        <w:ind w:left="576"/>
        <w:jc w:val="both"/>
        <w:rPr>
          <w:rFonts w:ascii="Arial" w:hAnsi="Arial"/>
          <w:sz w:val="24"/>
          <w:szCs w:val="24"/>
          <w:lang w:bidi="th-TH"/>
        </w:rPr>
      </w:pPr>
    </w:p>
    <w:p w:rsidR="00EB5B20" w:rsidRDefault="006748E4">
      <w:pPr>
        <w:pStyle w:val="ListParagraph"/>
        <w:numPr>
          <w:ilvl w:val="2"/>
          <w:numId w:val="2"/>
        </w:numPr>
        <w:jc w:val="both"/>
        <w:rPr>
          <w:rFonts w:ascii="Arial" w:hAnsi="Arial"/>
          <w:sz w:val="24"/>
          <w:szCs w:val="24"/>
          <w:lang w:bidi="th-TH"/>
        </w:rPr>
      </w:pPr>
      <w:r w:rsidRPr="008B40B3">
        <w:rPr>
          <w:rFonts w:ascii="Arial" w:hAnsi="Arial"/>
          <w:sz w:val="24"/>
          <w:szCs w:val="24"/>
          <w:lang w:bidi="th-TH"/>
        </w:rPr>
        <w:t>Communication between Air Traffic Control and the Apron Management Unit</w:t>
      </w:r>
    </w:p>
    <w:p w:rsidR="007F5CD8" w:rsidRDefault="00A57ECB" w:rsidP="003D3F15">
      <w:pPr>
        <w:ind w:left="576"/>
        <w:jc w:val="both"/>
        <w:rPr>
          <w:rFonts w:ascii="Arial" w:hAnsi="Arial"/>
          <w:color w:val="0070C0"/>
          <w:sz w:val="24"/>
          <w:szCs w:val="24"/>
          <w:lang w:bidi="th-TH"/>
        </w:rPr>
      </w:pPr>
      <w:r w:rsidRPr="00A57ECB">
        <w:rPr>
          <w:rFonts w:ascii="Arial" w:hAnsi="Arial"/>
          <w:color w:val="0070C0"/>
          <w:sz w:val="24"/>
          <w:szCs w:val="24"/>
          <w:lang w:bidi="th-TH"/>
        </w:rPr>
        <w:t>Explain communication procedures between air traffic service provider and apron control.</w:t>
      </w:r>
    </w:p>
    <w:p w:rsidR="00A57ECB" w:rsidRPr="00A57ECB" w:rsidRDefault="00A57ECB" w:rsidP="003D3F15">
      <w:pPr>
        <w:ind w:left="576"/>
        <w:jc w:val="both"/>
        <w:rPr>
          <w:rFonts w:ascii="Arial" w:hAnsi="Arial"/>
          <w:color w:val="00B050"/>
          <w:sz w:val="24"/>
          <w:szCs w:val="24"/>
          <w:lang w:bidi="th-TH"/>
        </w:rPr>
      </w:pPr>
      <w:r w:rsidRPr="00A57ECB">
        <w:rPr>
          <w:rFonts w:ascii="Arial" w:hAnsi="Arial"/>
          <w:color w:val="00B050"/>
          <w:sz w:val="24"/>
          <w:szCs w:val="24"/>
          <w:lang w:bidi="th-TH"/>
        </w:rPr>
        <w:t>Explain:</w:t>
      </w:r>
    </w:p>
    <w:p w:rsidR="00A66F3E" w:rsidRPr="00437399" w:rsidRDefault="00D31130" w:rsidP="001443CA">
      <w:pPr>
        <w:pStyle w:val="ListParagraph"/>
        <w:numPr>
          <w:ilvl w:val="3"/>
          <w:numId w:val="2"/>
        </w:numPr>
        <w:ind w:left="1800" w:hanging="504"/>
        <w:contextualSpacing w:val="0"/>
        <w:jc w:val="both"/>
        <w:rPr>
          <w:rFonts w:ascii="Arial" w:hAnsi="Arial"/>
          <w:color w:val="00B050"/>
          <w:sz w:val="24"/>
          <w:szCs w:val="24"/>
          <w:lang w:bidi="th-TH"/>
        </w:rPr>
      </w:pPr>
      <w:r w:rsidRPr="00437399">
        <w:rPr>
          <w:rFonts w:ascii="Arial" w:hAnsi="Arial"/>
          <w:color w:val="00B050"/>
          <w:sz w:val="24"/>
          <w:szCs w:val="24"/>
          <w:lang w:bidi="th-TH"/>
        </w:rPr>
        <w:t xml:space="preserve">When an aircraft operator request to land or take off at (Name) Airport, the airport will check </w:t>
      </w:r>
      <w:r w:rsidR="005472CC">
        <w:rPr>
          <w:rFonts w:ascii="Arial" w:hAnsi="Arial"/>
          <w:color w:val="00B050"/>
          <w:sz w:val="24"/>
          <w:szCs w:val="24"/>
          <w:lang w:bidi="th-TH"/>
        </w:rPr>
        <w:t>apron</w:t>
      </w:r>
      <w:r w:rsidR="00F7147B">
        <w:rPr>
          <w:rFonts w:ascii="Arial" w:hAnsi="Arial"/>
          <w:color w:val="00B050"/>
          <w:sz w:val="24"/>
          <w:szCs w:val="24"/>
          <w:lang w:bidi="th-TH"/>
        </w:rPr>
        <w:t xml:space="preserve"> </w:t>
      </w:r>
      <w:r w:rsidRPr="00437399">
        <w:rPr>
          <w:rFonts w:ascii="Arial" w:hAnsi="Arial"/>
          <w:color w:val="00B050"/>
          <w:sz w:val="24"/>
          <w:szCs w:val="24"/>
          <w:lang w:bidi="th-TH"/>
        </w:rPr>
        <w:t>availability and inform the aircraft operator via (ATS Unit).</w:t>
      </w:r>
    </w:p>
    <w:p w:rsidR="00D31130" w:rsidRPr="00437399" w:rsidRDefault="00D31130" w:rsidP="001443CA">
      <w:pPr>
        <w:pStyle w:val="ListParagraph"/>
        <w:numPr>
          <w:ilvl w:val="3"/>
          <w:numId w:val="2"/>
        </w:numPr>
        <w:ind w:left="1800" w:hanging="504"/>
        <w:contextualSpacing w:val="0"/>
        <w:jc w:val="both"/>
        <w:rPr>
          <w:rFonts w:ascii="Arial" w:hAnsi="Arial"/>
          <w:color w:val="00B050"/>
          <w:sz w:val="24"/>
          <w:szCs w:val="24"/>
          <w:lang w:bidi="th-TH"/>
        </w:rPr>
      </w:pPr>
      <w:r w:rsidRPr="00437399">
        <w:rPr>
          <w:rFonts w:ascii="Arial" w:hAnsi="Arial"/>
          <w:color w:val="00B050"/>
          <w:sz w:val="24"/>
          <w:szCs w:val="24"/>
          <w:lang w:bidi="th-TH"/>
        </w:rPr>
        <w:lastRenderedPageBreak/>
        <w:t>When an aircraft arrives, (Airport Responsible Person) assigns parking position via (Communication Method) and record in (Specify).</w:t>
      </w:r>
    </w:p>
    <w:p w:rsidR="00D31130" w:rsidRDefault="00D31130" w:rsidP="001443CA">
      <w:pPr>
        <w:pStyle w:val="ListParagraph"/>
        <w:numPr>
          <w:ilvl w:val="3"/>
          <w:numId w:val="2"/>
        </w:numPr>
        <w:ind w:left="1800" w:hanging="504"/>
        <w:jc w:val="both"/>
        <w:rPr>
          <w:rFonts w:ascii="Arial" w:hAnsi="Arial"/>
          <w:color w:val="00B050"/>
          <w:sz w:val="24"/>
          <w:szCs w:val="24"/>
          <w:lang w:bidi="th-TH"/>
        </w:rPr>
      </w:pPr>
      <w:r w:rsidRPr="00437399">
        <w:rPr>
          <w:rFonts w:ascii="Arial" w:hAnsi="Arial"/>
          <w:color w:val="00B050"/>
          <w:sz w:val="24"/>
          <w:szCs w:val="24"/>
          <w:lang w:bidi="th-TH"/>
        </w:rPr>
        <w:t>(ATS Unit) gives parking instructio</w:t>
      </w:r>
      <w:r w:rsidR="00437399" w:rsidRPr="00437399">
        <w:rPr>
          <w:rFonts w:ascii="Arial" w:hAnsi="Arial"/>
          <w:color w:val="00B050"/>
          <w:sz w:val="24"/>
          <w:szCs w:val="24"/>
          <w:lang w:bidi="th-TH"/>
        </w:rPr>
        <w:t>n to the pilot via (Specify). The Airport – Air Traffic Services Provider Agreement is contained in (Specify) which comprise a part of this manual.</w:t>
      </w:r>
    </w:p>
    <w:p w:rsidR="00F7147B" w:rsidRPr="00437399" w:rsidRDefault="00F7147B" w:rsidP="003D3F15">
      <w:pPr>
        <w:pStyle w:val="ListParagraph"/>
        <w:ind w:left="1800"/>
        <w:jc w:val="both"/>
        <w:rPr>
          <w:rFonts w:ascii="Arial" w:hAnsi="Arial"/>
          <w:color w:val="00B050"/>
          <w:sz w:val="24"/>
          <w:szCs w:val="24"/>
          <w:lang w:bidi="th-TH"/>
        </w:rPr>
      </w:pPr>
    </w:p>
    <w:p w:rsidR="00EB5B20" w:rsidRDefault="006748E4">
      <w:pPr>
        <w:pStyle w:val="ListParagraph"/>
        <w:numPr>
          <w:ilvl w:val="2"/>
          <w:numId w:val="2"/>
        </w:numPr>
        <w:jc w:val="both"/>
        <w:rPr>
          <w:rFonts w:ascii="Arial" w:hAnsi="Arial"/>
          <w:sz w:val="24"/>
          <w:szCs w:val="24"/>
          <w:lang w:bidi="th-TH"/>
        </w:rPr>
      </w:pPr>
      <w:r w:rsidRPr="00EB5B20">
        <w:rPr>
          <w:rFonts w:ascii="Arial" w:hAnsi="Arial"/>
          <w:sz w:val="24"/>
          <w:szCs w:val="24"/>
          <w:lang w:bidi="th-TH"/>
        </w:rPr>
        <w:t>Allocating Aircraft Parking Positions</w:t>
      </w:r>
    </w:p>
    <w:p w:rsidR="00A57ECB" w:rsidRDefault="00F45F44" w:rsidP="003D3F15">
      <w:pPr>
        <w:ind w:left="576"/>
        <w:jc w:val="both"/>
        <w:rPr>
          <w:rFonts w:ascii="Arial" w:hAnsi="Arial"/>
          <w:color w:val="0070C0"/>
          <w:sz w:val="24"/>
          <w:szCs w:val="24"/>
          <w:lang w:bidi="th-TH"/>
        </w:rPr>
      </w:pPr>
      <w:r w:rsidRPr="00F45F44">
        <w:rPr>
          <w:rFonts w:ascii="Arial" w:hAnsi="Arial"/>
          <w:color w:val="0070C0"/>
          <w:sz w:val="24"/>
          <w:szCs w:val="24"/>
          <w:lang w:bidi="th-TH"/>
        </w:rPr>
        <w:t>Describe aircraft stand allocation and aerobridge services (if applicable). Describe procedures when there is a change in stand allocation.</w:t>
      </w:r>
    </w:p>
    <w:p w:rsidR="00F45F44" w:rsidRPr="00F45F44" w:rsidRDefault="00F45F44" w:rsidP="003D3F15">
      <w:pPr>
        <w:ind w:left="576"/>
        <w:jc w:val="both"/>
        <w:rPr>
          <w:rFonts w:ascii="Arial" w:hAnsi="Arial"/>
          <w:color w:val="00B050"/>
          <w:sz w:val="24"/>
          <w:szCs w:val="24"/>
          <w:lang w:bidi="th-TH"/>
        </w:rPr>
      </w:pPr>
      <w:r w:rsidRPr="00F45F44">
        <w:rPr>
          <w:rFonts w:ascii="Arial" w:hAnsi="Arial"/>
          <w:color w:val="00B050"/>
          <w:sz w:val="24"/>
          <w:szCs w:val="24"/>
          <w:lang w:bidi="th-TH"/>
        </w:rPr>
        <w:t>Explain:</w:t>
      </w:r>
    </w:p>
    <w:p w:rsidR="00942A72" w:rsidRPr="00942A72" w:rsidRDefault="00942A72" w:rsidP="001443CA">
      <w:pPr>
        <w:pStyle w:val="ListParagraph"/>
        <w:numPr>
          <w:ilvl w:val="3"/>
          <w:numId w:val="2"/>
        </w:numPr>
        <w:spacing w:after="120"/>
        <w:ind w:left="1800" w:hanging="540"/>
        <w:contextualSpacing w:val="0"/>
        <w:jc w:val="both"/>
        <w:rPr>
          <w:rFonts w:ascii="Arial" w:hAnsi="Arial"/>
          <w:color w:val="00B050"/>
          <w:sz w:val="24"/>
          <w:szCs w:val="24"/>
          <w:lang w:bidi="th-TH"/>
        </w:rPr>
      </w:pPr>
      <w:r w:rsidRPr="000E774A">
        <w:rPr>
          <w:rFonts w:ascii="Arial" w:hAnsi="Arial"/>
          <w:color w:val="00B050"/>
          <w:sz w:val="24"/>
          <w:szCs w:val="24"/>
          <w:highlight w:val="yellow"/>
          <w:lang w:bidi="th-TH"/>
        </w:rPr>
        <w:t>(Airport Responsible Person)</w:t>
      </w:r>
      <w:r>
        <w:rPr>
          <w:rFonts w:ascii="Arial" w:hAnsi="Arial"/>
          <w:color w:val="00B050"/>
          <w:sz w:val="24"/>
          <w:szCs w:val="24"/>
          <w:lang w:bidi="th-TH"/>
        </w:rPr>
        <w:t xml:space="preserve"> prepares a daily allocation plan according to the Standard Times of Arrival and Departure, Flight No., and the intended aircraft type.</w:t>
      </w:r>
    </w:p>
    <w:p w:rsidR="00437399" w:rsidRPr="00B75DD7" w:rsidRDefault="00437399" w:rsidP="001443CA">
      <w:pPr>
        <w:pStyle w:val="ListParagraph"/>
        <w:numPr>
          <w:ilvl w:val="3"/>
          <w:numId w:val="2"/>
        </w:numPr>
        <w:spacing w:after="120"/>
        <w:ind w:left="1800" w:hanging="540"/>
        <w:contextualSpacing w:val="0"/>
        <w:jc w:val="both"/>
        <w:rPr>
          <w:rFonts w:ascii="Arial" w:hAnsi="Arial"/>
          <w:color w:val="00B050"/>
          <w:sz w:val="24"/>
          <w:szCs w:val="24"/>
          <w:lang w:bidi="th-TH"/>
        </w:rPr>
      </w:pPr>
      <w:r w:rsidRPr="000E774A">
        <w:rPr>
          <w:rFonts w:ascii="Arial" w:hAnsi="Arial"/>
          <w:color w:val="00B050"/>
          <w:sz w:val="24"/>
          <w:szCs w:val="24"/>
          <w:highlight w:val="yellow"/>
          <w:lang w:bidi="th-TH"/>
        </w:rPr>
        <w:t>(Airport Responsible Person)</w:t>
      </w:r>
      <w:r w:rsidR="00DA7E5B">
        <w:rPr>
          <w:rFonts w:ascii="Arial" w:hAnsi="Arial"/>
          <w:color w:val="00B050"/>
          <w:sz w:val="24"/>
          <w:szCs w:val="24"/>
          <w:lang w:bidi="th-TH"/>
        </w:rPr>
        <w:t xml:space="preserve"> </w:t>
      </w:r>
      <w:r w:rsidR="00DD4C05" w:rsidRPr="00B75DD7">
        <w:rPr>
          <w:rFonts w:ascii="Arial" w:hAnsi="Arial"/>
          <w:color w:val="00B050"/>
          <w:sz w:val="24"/>
          <w:szCs w:val="24"/>
          <w:lang w:bidi="th-TH"/>
        </w:rPr>
        <w:t xml:space="preserve">requests the following </w:t>
      </w:r>
      <w:r w:rsidR="00942A72">
        <w:rPr>
          <w:rFonts w:ascii="Arial" w:hAnsi="Arial"/>
          <w:color w:val="00B050"/>
          <w:sz w:val="24"/>
          <w:szCs w:val="24"/>
          <w:lang w:bidi="th-TH"/>
        </w:rPr>
        <w:t xml:space="preserve">real-time </w:t>
      </w:r>
      <w:r w:rsidR="00DD4C05" w:rsidRPr="00B75DD7">
        <w:rPr>
          <w:rFonts w:ascii="Arial" w:hAnsi="Arial"/>
          <w:color w:val="00B050"/>
          <w:sz w:val="24"/>
          <w:szCs w:val="24"/>
          <w:lang w:bidi="th-TH"/>
        </w:rPr>
        <w:t>information</w:t>
      </w:r>
      <w:r w:rsidR="00942A72">
        <w:rPr>
          <w:rFonts w:ascii="Arial" w:hAnsi="Arial"/>
          <w:color w:val="00B050"/>
          <w:sz w:val="24"/>
          <w:szCs w:val="24"/>
          <w:lang w:bidi="th-TH"/>
        </w:rPr>
        <w:t xml:space="preserve"> from airline and/or ATC to fine</w:t>
      </w:r>
      <w:r w:rsidR="00961BCC">
        <w:rPr>
          <w:rFonts w:ascii="Arial" w:hAnsi="Arial"/>
          <w:color w:val="00B050"/>
          <w:sz w:val="24"/>
          <w:szCs w:val="24"/>
          <w:lang w:bidi="th-TH"/>
        </w:rPr>
        <w:t xml:space="preserve"> </w:t>
      </w:r>
      <w:r w:rsidR="00942A72">
        <w:rPr>
          <w:rFonts w:ascii="Arial" w:hAnsi="Arial"/>
          <w:color w:val="00B050"/>
          <w:sz w:val="24"/>
          <w:szCs w:val="24"/>
          <w:lang w:bidi="th-TH"/>
        </w:rPr>
        <w:t>tune the daily allocation plan:</w:t>
      </w:r>
    </w:p>
    <w:p w:rsidR="00437399" w:rsidRPr="00B75DD7" w:rsidRDefault="00DD4C05" w:rsidP="001443CA">
      <w:pPr>
        <w:pStyle w:val="ListParagraph"/>
        <w:numPr>
          <w:ilvl w:val="4"/>
          <w:numId w:val="2"/>
        </w:numPr>
        <w:spacing w:after="0"/>
        <w:contextualSpacing w:val="0"/>
        <w:jc w:val="both"/>
        <w:rPr>
          <w:rFonts w:ascii="Arial" w:hAnsi="Arial"/>
          <w:color w:val="00B050"/>
          <w:sz w:val="24"/>
          <w:szCs w:val="24"/>
          <w:lang w:bidi="th-TH"/>
        </w:rPr>
      </w:pPr>
      <w:r w:rsidRPr="00B75DD7">
        <w:rPr>
          <w:rFonts w:ascii="Arial" w:hAnsi="Arial"/>
          <w:color w:val="00B050"/>
          <w:sz w:val="24"/>
          <w:szCs w:val="24"/>
          <w:lang w:bidi="th-TH"/>
        </w:rPr>
        <w:t>Estimated Time of Arrival and Estimated Time of Departure</w:t>
      </w:r>
    </w:p>
    <w:p w:rsidR="00DD4C05" w:rsidRPr="00B75DD7" w:rsidRDefault="00DD4C05" w:rsidP="001443CA">
      <w:pPr>
        <w:pStyle w:val="ListParagraph"/>
        <w:numPr>
          <w:ilvl w:val="4"/>
          <w:numId w:val="2"/>
        </w:numPr>
        <w:spacing w:after="0"/>
        <w:contextualSpacing w:val="0"/>
        <w:jc w:val="both"/>
        <w:rPr>
          <w:rFonts w:ascii="Arial" w:hAnsi="Arial"/>
          <w:color w:val="00B050"/>
          <w:sz w:val="24"/>
          <w:szCs w:val="24"/>
          <w:lang w:bidi="th-TH"/>
        </w:rPr>
      </w:pPr>
      <w:r w:rsidRPr="00B75DD7">
        <w:rPr>
          <w:rFonts w:ascii="Arial" w:hAnsi="Arial"/>
          <w:color w:val="00B050"/>
          <w:sz w:val="24"/>
          <w:szCs w:val="24"/>
          <w:lang w:bidi="th-TH"/>
        </w:rPr>
        <w:t>Flight No.</w:t>
      </w:r>
    </w:p>
    <w:p w:rsidR="00DD4C05" w:rsidRPr="00B75DD7" w:rsidRDefault="00DD4C05" w:rsidP="001443CA">
      <w:pPr>
        <w:pStyle w:val="ListParagraph"/>
        <w:numPr>
          <w:ilvl w:val="4"/>
          <w:numId w:val="2"/>
        </w:numPr>
        <w:spacing w:after="120"/>
        <w:contextualSpacing w:val="0"/>
        <w:jc w:val="both"/>
        <w:rPr>
          <w:rFonts w:ascii="Arial" w:hAnsi="Arial"/>
          <w:color w:val="00B050"/>
          <w:sz w:val="24"/>
          <w:szCs w:val="24"/>
          <w:lang w:bidi="th-TH"/>
        </w:rPr>
      </w:pPr>
      <w:r w:rsidRPr="00B75DD7">
        <w:rPr>
          <w:rFonts w:ascii="Arial" w:hAnsi="Arial"/>
          <w:color w:val="00B050"/>
          <w:sz w:val="24"/>
          <w:szCs w:val="24"/>
          <w:lang w:bidi="th-TH"/>
        </w:rPr>
        <w:t>Aircraft Type</w:t>
      </w:r>
    </w:p>
    <w:p w:rsidR="00437399" w:rsidRPr="00B75DD7" w:rsidRDefault="00DD4C05" w:rsidP="001443CA">
      <w:pPr>
        <w:pStyle w:val="ListParagraph"/>
        <w:numPr>
          <w:ilvl w:val="3"/>
          <w:numId w:val="2"/>
        </w:numPr>
        <w:spacing w:after="120"/>
        <w:ind w:left="1800" w:hanging="540"/>
        <w:contextualSpacing w:val="0"/>
        <w:jc w:val="both"/>
        <w:rPr>
          <w:rFonts w:ascii="Arial" w:hAnsi="Arial"/>
          <w:color w:val="00B050"/>
          <w:sz w:val="24"/>
          <w:szCs w:val="24"/>
          <w:lang w:bidi="th-TH"/>
        </w:rPr>
      </w:pPr>
      <w:r w:rsidRPr="000E774A">
        <w:rPr>
          <w:rFonts w:ascii="Arial" w:hAnsi="Arial"/>
          <w:color w:val="00B050"/>
          <w:sz w:val="24"/>
          <w:szCs w:val="24"/>
          <w:highlight w:val="yellow"/>
          <w:lang w:bidi="th-TH"/>
        </w:rPr>
        <w:t>(Airport Responsible Person)</w:t>
      </w:r>
      <w:r w:rsidRPr="00B75DD7">
        <w:rPr>
          <w:rFonts w:ascii="Arial" w:hAnsi="Arial"/>
          <w:color w:val="00B050"/>
          <w:sz w:val="24"/>
          <w:szCs w:val="24"/>
          <w:lang w:bidi="th-TH"/>
        </w:rPr>
        <w:t xml:space="preserve"> considers;</w:t>
      </w:r>
    </w:p>
    <w:p w:rsidR="00DD4C05" w:rsidRPr="00B75DD7" w:rsidRDefault="00DD4C05" w:rsidP="001443CA">
      <w:pPr>
        <w:pStyle w:val="ListParagraph"/>
        <w:numPr>
          <w:ilvl w:val="4"/>
          <w:numId w:val="2"/>
        </w:numPr>
        <w:spacing w:after="0"/>
        <w:contextualSpacing w:val="0"/>
        <w:jc w:val="both"/>
        <w:rPr>
          <w:rFonts w:ascii="Arial" w:hAnsi="Arial"/>
          <w:color w:val="00B050"/>
          <w:sz w:val="24"/>
          <w:szCs w:val="24"/>
          <w:lang w:bidi="th-TH"/>
        </w:rPr>
      </w:pPr>
      <w:r w:rsidRPr="00B75DD7">
        <w:rPr>
          <w:rFonts w:ascii="Arial" w:hAnsi="Arial"/>
          <w:color w:val="00B050"/>
          <w:sz w:val="24"/>
          <w:szCs w:val="24"/>
          <w:lang w:bidi="th-TH"/>
        </w:rPr>
        <w:t xml:space="preserve">If the </w:t>
      </w:r>
      <w:r w:rsidR="00942A72">
        <w:rPr>
          <w:rFonts w:ascii="Arial" w:hAnsi="Arial"/>
          <w:color w:val="00B050"/>
          <w:sz w:val="24"/>
          <w:szCs w:val="24"/>
          <w:lang w:bidi="th-TH"/>
        </w:rPr>
        <w:t>parking bay can accommodate the aircraft</w:t>
      </w:r>
      <w:r w:rsidRPr="00B75DD7">
        <w:rPr>
          <w:rFonts w:ascii="Arial" w:hAnsi="Arial"/>
          <w:color w:val="00B050"/>
          <w:sz w:val="24"/>
          <w:szCs w:val="24"/>
          <w:lang w:bidi="th-TH"/>
        </w:rPr>
        <w:t>, the aircraft can be parked in the stand.</w:t>
      </w:r>
    </w:p>
    <w:p w:rsidR="00DD4C05" w:rsidRPr="00B75DD7" w:rsidRDefault="00DD4C05" w:rsidP="001443CA">
      <w:pPr>
        <w:pStyle w:val="ListParagraph"/>
        <w:numPr>
          <w:ilvl w:val="4"/>
          <w:numId w:val="2"/>
        </w:numPr>
        <w:spacing w:after="120"/>
        <w:contextualSpacing w:val="0"/>
        <w:jc w:val="both"/>
        <w:rPr>
          <w:rFonts w:ascii="Arial" w:hAnsi="Arial"/>
          <w:color w:val="00B050"/>
          <w:sz w:val="24"/>
          <w:szCs w:val="24"/>
          <w:lang w:bidi="th-TH"/>
        </w:rPr>
      </w:pPr>
      <w:r w:rsidRPr="00B75DD7">
        <w:rPr>
          <w:rFonts w:ascii="Arial" w:hAnsi="Arial"/>
          <w:color w:val="00B050"/>
          <w:sz w:val="24"/>
          <w:szCs w:val="24"/>
          <w:lang w:bidi="th-TH"/>
        </w:rPr>
        <w:t xml:space="preserve">If </w:t>
      </w:r>
      <w:r w:rsidR="00942A72">
        <w:rPr>
          <w:rFonts w:ascii="Arial" w:hAnsi="Arial"/>
          <w:color w:val="00B050"/>
          <w:sz w:val="24"/>
          <w:szCs w:val="24"/>
          <w:lang w:bidi="th-TH"/>
        </w:rPr>
        <w:t>the parking bay cannot accommodate the aircraft</w:t>
      </w:r>
      <w:r w:rsidRPr="00B75DD7">
        <w:rPr>
          <w:rFonts w:ascii="Arial" w:hAnsi="Arial"/>
          <w:color w:val="00B050"/>
          <w:sz w:val="24"/>
          <w:szCs w:val="24"/>
          <w:lang w:bidi="th-TH"/>
        </w:rPr>
        <w:t xml:space="preserve">, the airport operator will </w:t>
      </w:r>
      <w:r w:rsidRPr="000E774A">
        <w:rPr>
          <w:rFonts w:ascii="Arial" w:hAnsi="Arial"/>
          <w:color w:val="00B050"/>
          <w:sz w:val="24"/>
          <w:szCs w:val="24"/>
          <w:highlight w:val="yellow"/>
          <w:lang w:bidi="th-TH"/>
        </w:rPr>
        <w:t xml:space="preserve">(Specify the Airport </w:t>
      </w:r>
      <w:r w:rsidR="000E774A" w:rsidRPr="000E774A">
        <w:rPr>
          <w:rFonts w:ascii="Arial" w:hAnsi="Arial"/>
          <w:color w:val="00B050"/>
          <w:sz w:val="24"/>
          <w:szCs w:val="24"/>
          <w:highlight w:val="yellow"/>
          <w:lang w:bidi="th-TH"/>
        </w:rPr>
        <w:t>Procedures</w:t>
      </w:r>
      <w:r w:rsidRPr="000E774A">
        <w:rPr>
          <w:rFonts w:ascii="Arial" w:hAnsi="Arial"/>
          <w:color w:val="00B050"/>
          <w:sz w:val="24"/>
          <w:szCs w:val="24"/>
          <w:highlight w:val="yellow"/>
          <w:lang w:bidi="th-TH"/>
        </w:rPr>
        <w:t>)</w:t>
      </w:r>
      <w:r w:rsidRPr="00B75DD7">
        <w:rPr>
          <w:rFonts w:ascii="Arial" w:hAnsi="Arial"/>
          <w:color w:val="00B050"/>
          <w:sz w:val="24"/>
          <w:szCs w:val="24"/>
          <w:lang w:bidi="th-TH"/>
        </w:rPr>
        <w:t>.</w:t>
      </w:r>
    </w:p>
    <w:p w:rsidR="00DD4C05" w:rsidRPr="00B75DD7" w:rsidRDefault="00DD4C05" w:rsidP="001443CA">
      <w:pPr>
        <w:pStyle w:val="ListParagraph"/>
        <w:numPr>
          <w:ilvl w:val="3"/>
          <w:numId w:val="2"/>
        </w:numPr>
        <w:spacing w:after="120"/>
        <w:ind w:left="1800" w:hanging="540"/>
        <w:contextualSpacing w:val="0"/>
        <w:jc w:val="both"/>
        <w:rPr>
          <w:rFonts w:ascii="Arial" w:hAnsi="Arial"/>
          <w:color w:val="00B050"/>
          <w:sz w:val="24"/>
          <w:szCs w:val="24"/>
          <w:lang w:bidi="th-TH"/>
        </w:rPr>
      </w:pPr>
      <w:r w:rsidRPr="00B75DD7">
        <w:rPr>
          <w:rFonts w:ascii="Arial" w:hAnsi="Arial"/>
          <w:color w:val="00B050"/>
          <w:sz w:val="24"/>
          <w:szCs w:val="24"/>
          <w:lang w:bidi="th-TH"/>
        </w:rPr>
        <w:t>If there is an aerobridge,</w:t>
      </w:r>
      <w:r w:rsidR="00612A87">
        <w:rPr>
          <w:rFonts w:ascii="Arial" w:hAnsi="Arial"/>
          <w:color w:val="00B050"/>
          <w:sz w:val="24"/>
          <w:szCs w:val="24"/>
          <w:lang w:bidi="th-TH"/>
        </w:rPr>
        <w:t xml:space="preserve"> </w:t>
      </w:r>
      <w:r w:rsidRPr="00B75DD7">
        <w:rPr>
          <w:rFonts w:ascii="Arial" w:hAnsi="Arial"/>
          <w:color w:val="00B050"/>
          <w:sz w:val="24"/>
          <w:szCs w:val="24"/>
          <w:lang w:bidi="th-TH"/>
        </w:rPr>
        <w:t>the airport will ensure that:</w:t>
      </w:r>
    </w:p>
    <w:p w:rsidR="00DD4C05" w:rsidRPr="00B75DD7" w:rsidRDefault="00DD4C05" w:rsidP="001443CA">
      <w:pPr>
        <w:pStyle w:val="ListParagraph"/>
        <w:numPr>
          <w:ilvl w:val="4"/>
          <w:numId w:val="2"/>
        </w:numPr>
        <w:spacing w:after="0"/>
        <w:contextualSpacing w:val="0"/>
        <w:jc w:val="both"/>
        <w:rPr>
          <w:rFonts w:ascii="Arial" w:hAnsi="Arial"/>
          <w:color w:val="00B050"/>
          <w:sz w:val="24"/>
          <w:szCs w:val="24"/>
          <w:lang w:bidi="th-TH"/>
        </w:rPr>
      </w:pPr>
      <w:r w:rsidRPr="00B75DD7">
        <w:rPr>
          <w:rFonts w:ascii="Arial" w:hAnsi="Arial"/>
          <w:color w:val="00B050"/>
          <w:sz w:val="24"/>
          <w:szCs w:val="24"/>
          <w:lang w:bidi="th-TH"/>
        </w:rPr>
        <w:t>A driver of an aerobridge shall be trained. The training program will be in accordance with the manufacturer manual.</w:t>
      </w:r>
    </w:p>
    <w:p w:rsidR="00F60D77" w:rsidRPr="00B75DD7" w:rsidRDefault="00F60D77" w:rsidP="001443CA">
      <w:pPr>
        <w:pStyle w:val="ListParagraph"/>
        <w:numPr>
          <w:ilvl w:val="4"/>
          <w:numId w:val="2"/>
        </w:numPr>
        <w:spacing w:after="0"/>
        <w:contextualSpacing w:val="0"/>
        <w:jc w:val="both"/>
        <w:rPr>
          <w:rFonts w:ascii="Arial" w:hAnsi="Arial"/>
          <w:color w:val="00B050"/>
          <w:sz w:val="24"/>
          <w:szCs w:val="24"/>
          <w:lang w:bidi="th-TH"/>
        </w:rPr>
      </w:pPr>
      <w:r w:rsidRPr="00B75DD7">
        <w:rPr>
          <w:rFonts w:ascii="Arial" w:hAnsi="Arial"/>
          <w:color w:val="00B050"/>
          <w:sz w:val="24"/>
          <w:szCs w:val="24"/>
          <w:lang w:bidi="th-TH"/>
        </w:rPr>
        <w:t xml:space="preserve">The driver will be on position </w:t>
      </w:r>
      <w:r w:rsidR="00942A72">
        <w:rPr>
          <w:rFonts w:ascii="Arial" w:hAnsi="Arial"/>
          <w:color w:val="00B050"/>
          <w:sz w:val="24"/>
          <w:szCs w:val="24"/>
          <w:lang w:bidi="th-TH"/>
        </w:rPr>
        <w:t>[</w:t>
      </w:r>
      <w:r w:rsidRPr="00B75DD7">
        <w:rPr>
          <w:rFonts w:ascii="Arial" w:hAnsi="Arial"/>
          <w:color w:val="00B050"/>
          <w:sz w:val="24"/>
          <w:szCs w:val="24"/>
          <w:lang w:bidi="th-TH"/>
        </w:rPr>
        <w:t>15</w:t>
      </w:r>
      <w:r w:rsidR="00942A72">
        <w:rPr>
          <w:rFonts w:ascii="Arial" w:hAnsi="Arial"/>
          <w:color w:val="00B050"/>
          <w:sz w:val="24"/>
          <w:szCs w:val="24"/>
          <w:lang w:bidi="th-TH"/>
        </w:rPr>
        <w:t>]</w:t>
      </w:r>
      <w:r w:rsidRPr="00B75DD7">
        <w:rPr>
          <w:rFonts w:ascii="Arial" w:hAnsi="Arial"/>
          <w:color w:val="00B050"/>
          <w:sz w:val="24"/>
          <w:szCs w:val="24"/>
          <w:lang w:bidi="th-TH"/>
        </w:rPr>
        <w:t xml:space="preserve"> minutes prior to </w:t>
      </w:r>
      <w:r w:rsidR="00942A72">
        <w:rPr>
          <w:rFonts w:ascii="Arial" w:hAnsi="Arial"/>
          <w:color w:val="00B050"/>
          <w:sz w:val="24"/>
          <w:szCs w:val="24"/>
          <w:lang w:bidi="th-TH"/>
        </w:rPr>
        <w:t>ETA/Estimated In-bound Time (EIBT)</w:t>
      </w:r>
      <w:r w:rsidRPr="00B75DD7">
        <w:rPr>
          <w:rFonts w:ascii="Arial" w:hAnsi="Arial"/>
          <w:color w:val="00B050"/>
          <w:sz w:val="24"/>
          <w:szCs w:val="24"/>
          <w:lang w:bidi="th-TH"/>
        </w:rPr>
        <w:t>.</w:t>
      </w:r>
    </w:p>
    <w:p w:rsidR="00F60D77" w:rsidRPr="00B75DD7" w:rsidRDefault="00F60D77" w:rsidP="001443CA">
      <w:pPr>
        <w:pStyle w:val="ListParagraph"/>
        <w:numPr>
          <w:ilvl w:val="4"/>
          <w:numId w:val="2"/>
        </w:numPr>
        <w:spacing w:after="0"/>
        <w:contextualSpacing w:val="0"/>
        <w:jc w:val="both"/>
        <w:rPr>
          <w:rFonts w:ascii="Arial" w:hAnsi="Arial"/>
          <w:color w:val="00B050"/>
          <w:sz w:val="24"/>
          <w:szCs w:val="24"/>
          <w:lang w:bidi="th-TH"/>
        </w:rPr>
      </w:pPr>
      <w:r w:rsidRPr="00B75DD7">
        <w:rPr>
          <w:rFonts w:ascii="Arial" w:hAnsi="Arial"/>
          <w:color w:val="00B050"/>
          <w:sz w:val="24"/>
          <w:szCs w:val="24"/>
          <w:lang w:bidi="th-TH"/>
        </w:rPr>
        <w:t xml:space="preserve">The </w:t>
      </w:r>
      <w:proofErr w:type="spellStart"/>
      <w:r w:rsidRPr="00B75DD7">
        <w:rPr>
          <w:rFonts w:ascii="Arial" w:hAnsi="Arial"/>
          <w:color w:val="00B050"/>
          <w:sz w:val="24"/>
          <w:szCs w:val="24"/>
          <w:lang w:bidi="th-TH"/>
        </w:rPr>
        <w:t>marshaller</w:t>
      </w:r>
      <w:proofErr w:type="spellEnd"/>
      <w:r w:rsidRPr="00B75DD7">
        <w:rPr>
          <w:rFonts w:ascii="Arial" w:hAnsi="Arial"/>
          <w:color w:val="00B050"/>
          <w:sz w:val="24"/>
          <w:szCs w:val="24"/>
          <w:lang w:bidi="th-TH"/>
        </w:rPr>
        <w:t xml:space="preserve"> gives signal to the aircraft</w:t>
      </w:r>
      <w:r w:rsidR="00942A72">
        <w:rPr>
          <w:rFonts w:ascii="Arial" w:hAnsi="Arial"/>
          <w:color w:val="00B050"/>
          <w:sz w:val="24"/>
          <w:szCs w:val="24"/>
          <w:lang w:bidi="th-TH"/>
        </w:rPr>
        <w:t xml:space="preserve"> for docking</w:t>
      </w:r>
      <w:r w:rsidRPr="00B75DD7">
        <w:rPr>
          <w:rFonts w:ascii="Arial" w:hAnsi="Arial"/>
          <w:color w:val="00B050"/>
          <w:sz w:val="24"/>
          <w:szCs w:val="24"/>
          <w:lang w:bidi="th-TH"/>
        </w:rPr>
        <w:t>.</w:t>
      </w:r>
    </w:p>
    <w:p w:rsidR="00F60D77" w:rsidRDefault="00F60D77">
      <w:pPr>
        <w:pStyle w:val="ListParagraph"/>
        <w:numPr>
          <w:ilvl w:val="4"/>
          <w:numId w:val="2"/>
        </w:numPr>
        <w:jc w:val="both"/>
        <w:rPr>
          <w:rFonts w:ascii="Arial" w:hAnsi="Arial"/>
          <w:color w:val="00B050"/>
          <w:sz w:val="24"/>
          <w:szCs w:val="24"/>
          <w:lang w:bidi="th-TH"/>
        </w:rPr>
      </w:pPr>
      <w:r w:rsidRPr="00B75DD7">
        <w:rPr>
          <w:rFonts w:ascii="Arial" w:hAnsi="Arial"/>
          <w:color w:val="00B050"/>
          <w:sz w:val="24"/>
          <w:szCs w:val="24"/>
          <w:lang w:bidi="th-TH"/>
        </w:rPr>
        <w:t xml:space="preserve">When the aircraft parked in position, </w:t>
      </w:r>
      <w:r w:rsidR="00942A72">
        <w:rPr>
          <w:rFonts w:ascii="Arial" w:hAnsi="Arial"/>
          <w:color w:val="00B050"/>
          <w:sz w:val="24"/>
          <w:szCs w:val="24"/>
          <w:lang w:bidi="th-TH"/>
        </w:rPr>
        <w:t xml:space="preserve">aircraft technician will ensure the aircraft is properly chocked, then </w:t>
      </w:r>
      <w:r w:rsidRPr="00B75DD7">
        <w:rPr>
          <w:rFonts w:ascii="Arial" w:hAnsi="Arial"/>
          <w:color w:val="00B050"/>
          <w:sz w:val="24"/>
          <w:szCs w:val="24"/>
          <w:lang w:bidi="th-TH"/>
        </w:rPr>
        <w:t>the aerobridge</w:t>
      </w:r>
      <w:r w:rsidR="003B7226">
        <w:rPr>
          <w:rFonts w:ascii="Arial" w:hAnsi="Arial"/>
          <w:color w:val="00B050"/>
          <w:sz w:val="24"/>
          <w:szCs w:val="24"/>
          <w:lang w:bidi="th-TH"/>
        </w:rPr>
        <w:t xml:space="preserve"> / passenger steps</w:t>
      </w:r>
      <w:r w:rsidR="00961BCC">
        <w:rPr>
          <w:rFonts w:ascii="Arial" w:hAnsi="Arial"/>
          <w:color w:val="00B050"/>
          <w:sz w:val="24"/>
          <w:szCs w:val="24"/>
          <w:lang w:bidi="th-TH"/>
        </w:rPr>
        <w:t xml:space="preserve"> </w:t>
      </w:r>
      <w:r w:rsidR="005E5FE8" w:rsidRPr="00B75DD7">
        <w:rPr>
          <w:rFonts w:ascii="Arial" w:hAnsi="Arial"/>
          <w:color w:val="00B050"/>
          <w:sz w:val="24"/>
          <w:szCs w:val="24"/>
          <w:lang w:bidi="th-TH"/>
        </w:rPr>
        <w:t>will be contacted to the aircraft.</w:t>
      </w:r>
    </w:p>
    <w:p w:rsidR="00DD049D" w:rsidRDefault="00DD049D" w:rsidP="00DD049D">
      <w:pPr>
        <w:pStyle w:val="ListParagraph"/>
        <w:ind w:left="2016"/>
        <w:jc w:val="both"/>
        <w:rPr>
          <w:rFonts w:ascii="Arial" w:hAnsi="Arial"/>
          <w:color w:val="00B050"/>
          <w:sz w:val="24"/>
          <w:szCs w:val="24"/>
          <w:lang w:bidi="th-TH"/>
        </w:rPr>
      </w:pPr>
    </w:p>
    <w:p w:rsidR="00EB5B20" w:rsidRDefault="006748E4">
      <w:pPr>
        <w:pStyle w:val="ListParagraph"/>
        <w:numPr>
          <w:ilvl w:val="2"/>
          <w:numId w:val="2"/>
        </w:numPr>
        <w:jc w:val="both"/>
        <w:rPr>
          <w:rFonts w:ascii="Arial" w:hAnsi="Arial"/>
          <w:sz w:val="24"/>
          <w:szCs w:val="24"/>
          <w:lang w:bidi="th-TH"/>
        </w:rPr>
      </w:pPr>
      <w:r w:rsidRPr="00EB5B20">
        <w:rPr>
          <w:rFonts w:ascii="Arial" w:hAnsi="Arial"/>
          <w:sz w:val="24"/>
          <w:szCs w:val="24"/>
          <w:lang w:bidi="th-TH"/>
        </w:rPr>
        <w:t>Initiating Engine Start and Aircraft Push-back</w:t>
      </w:r>
    </w:p>
    <w:p w:rsidR="006637D8" w:rsidRPr="009243BF" w:rsidRDefault="009243BF" w:rsidP="003D3F15">
      <w:pPr>
        <w:ind w:left="576"/>
        <w:jc w:val="both"/>
        <w:rPr>
          <w:rFonts w:ascii="Arial" w:hAnsi="Arial"/>
          <w:color w:val="0070C0"/>
          <w:sz w:val="24"/>
          <w:szCs w:val="24"/>
          <w:lang w:bidi="th-TH"/>
        </w:rPr>
      </w:pPr>
      <w:r w:rsidRPr="009243BF">
        <w:rPr>
          <w:rFonts w:ascii="Arial" w:hAnsi="Arial"/>
          <w:color w:val="0070C0"/>
          <w:sz w:val="24"/>
          <w:szCs w:val="24"/>
          <w:lang w:bidi="th-TH"/>
        </w:rPr>
        <w:t>Explain procedures for initiating engine start and aircraft push-back. It may include aircraft self-maneuvering in an aircraft stand.</w:t>
      </w:r>
    </w:p>
    <w:p w:rsidR="009243BF" w:rsidRPr="009243BF" w:rsidRDefault="009243BF" w:rsidP="003D3F15">
      <w:pPr>
        <w:ind w:left="576"/>
        <w:jc w:val="both"/>
        <w:rPr>
          <w:rFonts w:ascii="Arial" w:hAnsi="Arial"/>
          <w:color w:val="00B050"/>
          <w:sz w:val="24"/>
          <w:szCs w:val="24"/>
          <w:lang w:bidi="th-TH"/>
        </w:rPr>
      </w:pPr>
      <w:r w:rsidRPr="009243BF">
        <w:rPr>
          <w:rFonts w:ascii="Arial" w:hAnsi="Arial"/>
          <w:color w:val="00B050"/>
          <w:sz w:val="24"/>
          <w:szCs w:val="24"/>
          <w:lang w:bidi="th-TH"/>
        </w:rPr>
        <w:lastRenderedPageBreak/>
        <w:t>Example:</w:t>
      </w:r>
    </w:p>
    <w:p w:rsidR="00DD6BE3" w:rsidRDefault="000230F8" w:rsidP="001443CA">
      <w:pPr>
        <w:pStyle w:val="ListParagraph"/>
        <w:numPr>
          <w:ilvl w:val="3"/>
          <w:numId w:val="2"/>
        </w:numPr>
        <w:ind w:left="1800" w:hanging="504"/>
        <w:contextualSpacing w:val="0"/>
        <w:jc w:val="both"/>
        <w:rPr>
          <w:rFonts w:ascii="Arial" w:hAnsi="Arial"/>
          <w:color w:val="00B050"/>
          <w:sz w:val="24"/>
          <w:szCs w:val="24"/>
          <w:lang w:bidi="th-TH"/>
        </w:rPr>
      </w:pPr>
      <w:r>
        <w:rPr>
          <w:rFonts w:ascii="Arial" w:hAnsi="Arial"/>
          <w:color w:val="00B050"/>
          <w:sz w:val="24"/>
          <w:szCs w:val="24"/>
          <w:lang w:bidi="th-TH"/>
        </w:rPr>
        <w:t xml:space="preserve">When ground services are finished and aircraft is ready for pushback, the pilot shall contact a </w:t>
      </w:r>
      <w:r w:rsidR="002228A5">
        <w:rPr>
          <w:rFonts w:ascii="Arial" w:hAnsi="Arial"/>
          <w:color w:val="00B050"/>
          <w:sz w:val="24"/>
          <w:szCs w:val="24"/>
          <w:lang w:bidi="th-TH"/>
        </w:rPr>
        <w:t xml:space="preserve">ATC </w:t>
      </w:r>
      <w:r>
        <w:rPr>
          <w:rFonts w:ascii="Arial" w:hAnsi="Arial"/>
          <w:color w:val="00B050"/>
          <w:sz w:val="24"/>
          <w:szCs w:val="24"/>
          <w:lang w:bidi="th-TH"/>
        </w:rPr>
        <w:t xml:space="preserve">ground control for a clearance to initiate engine start and pushback. Before </w:t>
      </w:r>
      <w:r w:rsidR="002228A5">
        <w:rPr>
          <w:rFonts w:ascii="Arial" w:hAnsi="Arial"/>
          <w:color w:val="00B050"/>
          <w:sz w:val="24"/>
          <w:szCs w:val="24"/>
          <w:lang w:bidi="th-TH"/>
        </w:rPr>
        <w:t xml:space="preserve">engine start or </w:t>
      </w:r>
      <w:r>
        <w:rPr>
          <w:rFonts w:ascii="Arial" w:hAnsi="Arial"/>
          <w:color w:val="00B050"/>
          <w:sz w:val="24"/>
          <w:szCs w:val="24"/>
          <w:lang w:bidi="th-TH"/>
        </w:rPr>
        <w:t xml:space="preserve">pushback, the pilot shall turn on </w:t>
      </w:r>
      <w:r w:rsidR="00F72D0B">
        <w:rPr>
          <w:rFonts w:ascii="Arial" w:hAnsi="Arial"/>
          <w:color w:val="00B050"/>
          <w:sz w:val="24"/>
          <w:szCs w:val="24"/>
          <w:lang w:bidi="th-TH"/>
        </w:rPr>
        <w:t>anti-collision lights.</w:t>
      </w:r>
    </w:p>
    <w:p w:rsidR="00F72D0B" w:rsidRDefault="00F72D0B" w:rsidP="001443CA">
      <w:pPr>
        <w:pStyle w:val="ListParagraph"/>
        <w:numPr>
          <w:ilvl w:val="3"/>
          <w:numId w:val="2"/>
        </w:numPr>
        <w:ind w:left="1800" w:hanging="504"/>
        <w:jc w:val="both"/>
        <w:rPr>
          <w:rFonts w:ascii="Arial" w:hAnsi="Arial"/>
          <w:color w:val="00B050"/>
          <w:sz w:val="24"/>
          <w:szCs w:val="24"/>
          <w:lang w:bidi="th-TH"/>
        </w:rPr>
      </w:pPr>
      <w:r>
        <w:rPr>
          <w:rFonts w:ascii="Arial" w:hAnsi="Arial"/>
          <w:color w:val="00B050"/>
          <w:sz w:val="24"/>
          <w:szCs w:val="24"/>
          <w:lang w:bidi="th-TH"/>
        </w:rPr>
        <w:t xml:space="preserve">If the aircraft need to </w:t>
      </w:r>
      <w:r w:rsidR="002228A5">
        <w:rPr>
          <w:rFonts w:ascii="Arial" w:hAnsi="Arial"/>
          <w:color w:val="00B050"/>
          <w:sz w:val="24"/>
          <w:szCs w:val="24"/>
          <w:lang w:bidi="th-TH"/>
        </w:rPr>
        <w:t xml:space="preserve">be towed </w:t>
      </w:r>
      <w:r>
        <w:rPr>
          <w:rFonts w:ascii="Arial" w:hAnsi="Arial"/>
          <w:color w:val="00B050"/>
          <w:sz w:val="24"/>
          <w:szCs w:val="24"/>
          <w:lang w:bidi="th-TH"/>
        </w:rPr>
        <w:t xml:space="preserve">to another stand or other area, the mechanics will be responsible for coordinating with </w:t>
      </w:r>
      <w:r w:rsidR="002228A5">
        <w:rPr>
          <w:rFonts w:ascii="Arial" w:hAnsi="Arial"/>
          <w:color w:val="00B050"/>
          <w:sz w:val="24"/>
          <w:szCs w:val="24"/>
          <w:lang w:bidi="th-TH"/>
        </w:rPr>
        <w:t xml:space="preserve">ATC </w:t>
      </w:r>
      <w:r>
        <w:rPr>
          <w:rFonts w:ascii="Arial" w:hAnsi="Arial"/>
          <w:color w:val="00B050"/>
          <w:sz w:val="24"/>
          <w:szCs w:val="24"/>
          <w:lang w:bidi="th-TH"/>
        </w:rPr>
        <w:t xml:space="preserve">ground control for the clearance. The anti-collision lights shall be turned on </w:t>
      </w:r>
      <w:r w:rsidR="002228A5">
        <w:rPr>
          <w:rFonts w:ascii="Arial" w:hAnsi="Arial"/>
          <w:color w:val="00B050"/>
          <w:sz w:val="24"/>
          <w:szCs w:val="24"/>
          <w:lang w:bidi="th-TH"/>
        </w:rPr>
        <w:t xml:space="preserve">from start of push-back / towing </w:t>
      </w:r>
      <w:r>
        <w:rPr>
          <w:rFonts w:ascii="Arial" w:hAnsi="Arial"/>
          <w:color w:val="00B050"/>
          <w:sz w:val="24"/>
          <w:szCs w:val="24"/>
          <w:lang w:bidi="th-TH"/>
        </w:rPr>
        <w:t xml:space="preserve">until </w:t>
      </w:r>
      <w:r w:rsidR="007E1CF9">
        <w:rPr>
          <w:rFonts w:ascii="Arial" w:hAnsi="Arial"/>
          <w:color w:val="00B050"/>
          <w:sz w:val="24"/>
          <w:szCs w:val="24"/>
          <w:lang w:bidi="th-TH"/>
        </w:rPr>
        <w:t>chock in.</w:t>
      </w:r>
    </w:p>
    <w:p w:rsidR="00DA7E5B" w:rsidRDefault="00DA7E5B" w:rsidP="001443CA">
      <w:pPr>
        <w:pStyle w:val="ListParagraph"/>
        <w:ind w:left="1800"/>
        <w:jc w:val="both"/>
        <w:rPr>
          <w:rFonts w:ascii="Arial" w:hAnsi="Arial"/>
          <w:color w:val="00B050"/>
          <w:sz w:val="24"/>
          <w:szCs w:val="24"/>
          <w:lang w:bidi="th-TH"/>
        </w:rPr>
      </w:pPr>
    </w:p>
    <w:p w:rsidR="00EB5B20" w:rsidRDefault="006748E4">
      <w:pPr>
        <w:pStyle w:val="ListParagraph"/>
        <w:numPr>
          <w:ilvl w:val="2"/>
          <w:numId w:val="2"/>
        </w:numPr>
        <w:jc w:val="both"/>
        <w:rPr>
          <w:rFonts w:ascii="Arial" w:hAnsi="Arial"/>
          <w:sz w:val="24"/>
          <w:szCs w:val="24"/>
          <w:lang w:bidi="th-TH"/>
        </w:rPr>
      </w:pPr>
      <w:r w:rsidRPr="00EB5B20">
        <w:rPr>
          <w:rFonts w:ascii="Arial" w:hAnsi="Arial"/>
          <w:sz w:val="24"/>
          <w:szCs w:val="24"/>
          <w:lang w:bidi="th-TH"/>
        </w:rPr>
        <w:t>Marshalling Procedures</w:t>
      </w:r>
    </w:p>
    <w:p w:rsidR="009243BF" w:rsidRPr="009243BF" w:rsidRDefault="009243BF" w:rsidP="003D3F15">
      <w:pPr>
        <w:ind w:left="576"/>
        <w:jc w:val="both"/>
        <w:rPr>
          <w:rFonts w:ascii="Arial" w:hAnsi="Arial"/>
          <w:color w:val="0070C0"/>
          <w:sz w:val="24"/>
          <w:szCs w:val="24"/>
          <w:lang w:bidi="th-TH"/>
        </w:rPr>
      </w:pPr>
      <w:r w:rsidRPr="009243BF">
        <w:rPr>
          <w:rFonts w:ascii="Arial" w:hAnsi="Arial"/>
          <w:color w:val="0070C0"/>
          <w:sz w:val="24"/>
          <w:szCs w:val="24"/>
          <w:lang w:bidi="th-TH"/>
        </w:rPr>
        <w:t>Define</w:t>
      </w:r>
      <w:r w:rsidR="00AA276D">
        <w:rPr>
          <w:rFonts w:ascii="Arial" w:hAnsi="Arial"/>
          <w:color w:val="0070C0"/>
          <w:sz w:val="24"/>
          <w:szCs w:val="24"/>
          <w:lang w:bidi="th-TH"/>
        </w:rPr>
        <w:t xml:space="preserve"> a</w:t>
      </w:r>
      <w:r w:rsidRPr="009243BF">
        <w:rPr>
          <w:rFonts w:ascii="Arial" w:hAnsi="Arial"/>
          <w:color w:val="0070C0"/>
          <w:sz w:val="24"/>
          <w:szCs w:val="24"/>
          <w:lang w:bidi="th-TH"/>
        </w:rPr>
        <w:t xml:space="preserve"> marshalling </w:t>
      </w:r>
      <w:r w:rsidR="00AA276D">
        <w:rPr>
          <w:rFonts w:ascii="Arial" w:hAnsi="Arial"/>
          <w:color w:val="0070C0"/>
          <w:sz w:val="24"/>
          <w:szCs w:val="24"/>
          <w:lang w:bidi="th-TH"/>
        </w:rPr>
        <w:t>method</w:t>
      </w:r>
      <w:r w:rsidRPr="009243BF">
        <w:rPr>
          <w:rFonts w:ascii="Arial" w:hAnsi="Arial"/>
          <w:color w:val="0070C0"/>
          <w:sz w:val="24"/>
          <w:szCs w:val="24"/>
          <w:lang w:bidi="th-TH"/>
        </w:rPr>
        <w:t xml:space="preserve"> such as VDGS or </w:t>
      </w:r>
      <w:proofErr w:type="spellStart"/>
      <w:r w:rsidRPr="009243BF">
        <w:rPr>
          <w:rFonts w:ascii="Arial" w:hAnsi="Arial"/>
          <w:color w:val="0070C0"/>
          <w:sz w:val="24"/>
          <w:szCs w:val="24"/>
          <w:lang w:bidi="th-TH"/>
        </w:rPr>
        <w:t>marshaller</w:t>
      </w:r>
      <w:proofErr w:type="spellEnd"/>
      <w:r w:rsidRPr="009243BF">
        <w:rPr>
          <w:rFonts w:ascii="Arial" w:hAnsi="Arial"/>
          <w:color w:val="0070C0"/>
          <w:sz w:val="24"/>
          <w:szCs w:val="24"/>
          <w:lang w:bidi="th-TH"/>
        </w:rPr>
        <w:t xml:space="preserve">. The procedures employed by an airport shall comply with </w:t>
      </w:r>
      <w:r w:rsidR="00166839">
        <w:rPr>
          <w:rFonts w:ascii="Arial" w:hAnsi="Arial"/>
          <w:color w:val="0070C0"/>
          <w:sz w:val="24"/>
          <w:szCs w:val="24"/>
          <w:lang w:bidi="th-TH"/>
        </w:rPr>
        <w:t>(</w:t>
      </w:r>
      <w:r w:rsidR="00166839" w:rsidRPr="00820C16">
        <w:rPr>
          <w:rFonts w:ascii="Arial" w:hAnsi="Arial"/>
          <w:color w:val="0070C0"/>
          <w:sz w:val="24"/>
          <w:szCs w:val="24"/>
          <w:highlight w:val="yellow"/>
          <w:lang w:bidi="th-TH"/>
        </w:rPr>
        <w:t>State Regulation Reference</w:t>
      </w:r>
      <w:r w:rsidR="00166839">
        <w:rPr>
          <w:rFonts w:ascii="Arial" w:hAnsi="Arial"/>
          <w:color w:val="0070C0"/>
          <w:sz w:val="24"/>
          <w:szCs w:val="24"/>
          <w:lang w:bidi="th-TH"/>
        </w:rPr>
        <w:t>)</w:t>
      </w:r>
      <w:r w:rsidRPr="009243BF">
        <w:rPr>
          <w:rFonts w:ascii="Arial" w:hAnsi="Arial"/>
          <w:color w:val="0070C0"/>
          <w:sz w:val="24"/>
          <w:szCs w:val="24"/>
          <w:lang w:bidi="th-TH"/>
        </w:rPr>
        <w:t>.</w:t>
      </w:r>
    </w:p>
    <w:p w:rsidR="009243BF" w:rsidRPr="009243BF" w:rsidRDefault="009243BF" w:rsidP="003D3F15">
      <w:pPr>
        <w:ind w:left="576"/>
        <w:jc w:val="both"/>
        <w:rPr>
          <w:rFonts w:ascii="Arial" w:hAnsi="Arial"/>
          <w:color w:val="00B050"/>
          <w:sz w:val="24"/>
          <w:szCs w:val="24"/>
          <w:lang w:bidi="th-TH"/>
        </w:rPr>
      </w:pPr>
      <w:r w:rsidRPr="009243BF">
        <w:rPr>
          <w:rFonts w:ascii="Arial" w:hAnsi="Arial"/>
          <w:color w:val="00B050"/>
          <w:sz w:val="24"/>
          <w:szCs w:val="24"/>
          <w:lang w:bidi="th-TH"/>
        </w:rPr>
        <w:t>Example:</w:t>
      </w:r>
    </w:p>
    <w:p w:rsidR="00DD6BE3" w:rsidRPr="00DD6BE3" w:rsidRDefault="00DD6BE3"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AA276D">
        <w:rPr>
          <w:rFonts w:ascii="Arial" w:hAnsi="Arial"/>
          <w:color w:val="00B050"/>
          <w:sz w:val="24"/>
          <w:szCs w:val="24"/>
          <w:highlight w:val="yellow"/>
          <w:lang w:bidi="th-TH"/>
        </w:rPr>
        <w:t>(Name)</w:t>
      </w:r>
      <w:r w:rsidRPr="00DD6BE3">
        <w:rPr>
          <w:rFonts w:ascii="Arial" w:hAnsi="Arial"/>
          <w:color w:val="00B050"/>
          <w:sz w:val="24"/>
          <w:szCs w:val="24"/>
          <w:lang w:bidi="th-TH"/>
        </w:rPr>
        <w:t xml:space="preserve"> Airport has </w:t>
      </w:r>
      <w:r w:rsidR="00166839" w:rsidRPr="00DD6BE3">
        <w:rPr>
          <w:rFonts w:ascii="Arial" w:hAnsi="Arial"/>
          <w:color w:val="00B050"/>
          <w:sz w:val="24"/>
          <w:szCs w:val="24"/>
          <w:lang w:bidi="th-TH"/>
        </w:rPr>
        <w:t>marshaling</w:t>
      </w:r>
      <w:r w:rsidRPr="00DD6BE3">
        <w:rPr>
          <w:rFonts w:ascii="Arial" w:hAnsi="Arial"/>
          <w:color w:val="00B050"/>
          <w:sz w:val="24"/>
          <w:szCs w:val="24"/>
          <w:lang w:bidi="th-TH"/>
        </w:rPr>
        <w:t xml:space="preserve"> services. The airport </w:t>
      </w:r>
      <w:r w:rsidRPr="00AA276D">
        <w:rPr>
          <w:rFonts w:ascii="Arial" w:hAnsi="Arial"/>
          <w:color w:val="00B050"/>
          <w:sz w:val="24"/>
          <w:szCs w:val="24"/>
          <w:highlight w:val="yellow"/>
          <w:lang w:bidi="th-TH"/>
        </w:rPr>
        <w:t>(has/ do</w:t>
      </w:r>
      <w:r w:rsidR="002228A5">
        <w:rPr>
          <w:rFonts w:ascii="Arial" w:hAnsi="Arial"/>
          <w:color w:val="00B050"/>
          <w:sz w:val="24"/>
          <w:szCs w:val="24"/>
          <w:highlight w:val="yellow"/>
          <w:lang w:bidi="th-TH"/>
        </w:rPr>
        <w:t>es</w:t>
      </w:r>
      <w:r w:rsidRPr="00AA276D">
        <w:rPr>
          <w:rFonts w:ascii="Arial" w:hAnsi="Arial"/>
          <w:color w:val="00B050"/>
          <w:sz w:val="24"/>
          <w:szCs w:val="24"/>
          <w:highlight w:val="yellow"/>
          <w:lang w:bidi="th-TH"/>
        </w:rPr>
        <w:t xml:space="preserve"> not have)</w:t>
      </w:r>
      <w:r w:rsidRPr="00DD6BE3">
        <w:rPr>
          <w:rFonts w:ascii="Arial" w:hAnsi="Arial"/>
          <w:color w:val="00B050"/>
          <w:sz w:val="24"/>
          <w:szCs w:val="24"/>
          <w:lang w:bidi="th-TH"/>
        </w:rPr>
        <w:t xml:space="preserve"> VDGS.</w:t>
      </w:r>
    </w:p>
    <w:p w:rsidR="00DD6BE3" w:rsidRPr="00DD6BE3" w:rsidRDefault="00DD6BE3"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DD6BE3">
        <w:rPr>
          <w:rFonts w:ascii="Arial" w:hAnsi="Arial"/>
          <w:color w:val="00B050"/>
          <w:sz w:val="24"/>
          <w:szCs w:val="24"/>
          <w:lang w:bidi="th-TH"/>
        </w:rPr>
        <w:t xml:space="preserve">A </w:t>
      </w:r>
      <w:proofErr w:type="spellStart"/>
      <w:r w:rsidRPr="00DD6BE3">
        <w:rPr>
          <w:rFonts w:ascii="Arial" w:hAnsi="Arial"/>
          <w:color w:val="00B050"/>
          <w:sz w:val="24"/>
          <w:szCs w:val="24"/>
          <w:lang w:bidi="th-TH"/>
        </w:rPr>
        <w:t>ma</w:t>
      </w:r>
      <w:r w:rsidR="00166839">
        <w:rPr>
          <w:rFonts w:ascii="Arial" w:hAnsi="Arial"/>
          <w:color w:val="00B050"/>
          <w:sz w:val="24"/>
          <w:szCs w:val="24"/>
          <w:lang w:bidi="th-TH"/>
        </w:rPr>
        <w:t>r</w:t>
      </w:r>
      <w:r w:rsidRPr="00DD6BE3">
        <w:rPr>
          <w:rFonts w:ascii="Arial" w:hAnsi="Arial"/>
          <w:color w:val="00B050"/>
          <w:sz w:val="24"/>
          <w:szCs w:val="24"/>
          <w:lang w:bidi="th-TH"/>
        </w:rPr>
        <w:t>shaller</w:t>
      </w:r>
      <w:proofErr w:type="spellEnd"/>
      <w:r w:rsidRPr="00DD6BE3">
        <w:rPr>
          <w:rFonts w:ascii="Arial" w:hAnsi="Arial"/>
          <w:color w:val="00B050"/>
          <w:sz w:val="24"/>
          <w:szCs w:val="24"/>
          <w:lang w:bidi="th-TH"/>
        </w:rPr>
        <w:t xml:space="preserve"> shall be trained, checked and qualified to ensure that the signal given to pilots is correct. A qualified </w:t>
      </w:r>
      <w:proofErr w:type="spellStart"/>
      <w:r w:rsidRPr="00DD6BE3">
        <w:rPr>
          <w:rFonts w:ascii="Arial" w:hAnsi="Arial"/>
          <w:color w:val="00B050"/>
          <w:sz w:val="24"/>
          <w:szCs w:val="24"/>
          <w:lang w:bidi="th-TH"/>
        </w:rPr>
        <w:t>marshaller</w:t>
      </w:r>
      <w:proofErr w:type="spellEnd"/>
      <w:r w:rsidRPr="00DD6BE3">
        <w:rPr>
          <w:rFonts w:ascii="Arial" w:hAnsi="Arial"/>
          <w:color w:val="00B050"/>
          <w:sz w:val="24"/>
          <w:szCs w:val="24"/>
          <w:lang w:bidi="th-TH"/>
        </w:rPr>
        <w:t xml:space="preserve"> shall have a valid license for operating an aerobridge ready to be inspected at all time.</w:t>
      </w:r>
    </w:p>
    <w:p w:rsidR="00DD6BE3" w:rsidRPr="00DD6BE3" w:rsidRDefault="00DD6BE3" w:rsidP="001443CA">
      <w:pPr>
        <w:pStyle w:val="ListParagraph"/>
        <w:numPr>
          <w:ilvl w:val="3"/>
          <w:numId w:val="2"/>
        </w:numPr>
        <w:ind w:left="1800" w:hanging="504"/>
        <w:jc w:val="both"/>
        <w:rPr>
          <w:rFonts w:ascii="Arial" w:hAnsi="Arial"/>
          <w:color w:val="00B050"/>
          <w:sz w:val="24"/>
          <w:szCs w:val="24"/>
          <w:lang w:bidi="th-TH"/>
        </w:rPr>
      </w:pPr>
      <w:r w:rsidRPr="00DD6BE3">
        <w:rPr>
          <w:rFonts w:ascii="Arial" w:hAnsi="Arial"/>
          <w:color w:val="00B050"/>
          <w:sz w:val="24"/>
          <w:szCs w:val="24"/>
          <w:lang w:bidi="th-TH"/>
        </w:rPr>
        <w:t xml:space="preserve">A </w:t>
      </w:r>
      <w:proofErr w:type="spellStart"/>
      <w:r w:rsidRPr="00DD6BE3">
        <w:rPr>
          <w:rFonts w:ascii="Arial" w:hAnsi="Arial"/>
          <w:color w:val="00B050"/>
          <w:sz w:val="24"/>
          <w:szCs w:val="24"/>
          <w:lang w:bidi="th-TH"/>
        </w:rPr>
        <w:t>ma</w:t>
      </w:r>
      <w:r w:rsidR="00166839">
        <w:rPr>
          <w:rFonts w:ascii="Arial" w:hAnsi="Arial"/>
          <w:color w:val="00B050"/>
          <w:sz w:val="24"/>
          <w:szCs w:val="24"/>
          <w:lang w:bidi="th-TH"/>
        </w:rPr>
        <w:t>r</w:t>
      </w:r>
      <w:r w:rsidRPr="00DD6BE3">
        <w:rPr>
          <w:rFonts w:ascii="Arial" w:hAnsi="Arial"/>
          <w:color w:val="00B050"/>
          <w:sz w:val="24"/>
          <w:szCs w:val="24"/>
          <w:lang w:bidi="th-TH"/>
        </w:rPr>
        <w:t>shaller</w:t>
      </w:r>
      <w:proofErr w:type="spellEnd"/>
      <w:r w:rsidRPr="00DD6BE3">
        <w:rPr>
          <w:rFonts w:ascii="Arial" w:hAnsi="Arial"/>
          <w:color w:val="00B050"/>
          <w:sz w:val="24"/>
          <w:szCs w:val="24"/>
          <w:lang w:bidi="th-TH"/>
        </w:rPr>
        <w:t xml:space="preserve"> shall equipped with:</w:t>
      </w:r>
    </w:p>
    <w:p w:rsidR="00DD6BE3" w:rsidRPr="00DD6BE3" w:rsidRDefault="00DD6BE3">
      <w:pPr>
        <w:pStyle w:val="ListParagraph"/>
        <w:numPr>
          <w:ilvl w:val="4"/>
          <w:numId w:val="2"/>
        </w:numPr>
        <w:jc w:val="both"/>
        <w:rPr>
          <w:rFonts w:ascii="Arial" w:hAnsi="Arial"/>
          <w:color w:val="00B050"/>
          <w:sz w:val="24"/>
          <w:szCs w:val="24"/>
          <w:lang w:bidi="th-TH"/>
        </w:rPr>
      </w:pPr>
      <w:r w:rsidRPr="00DD6BE3">
        <w:rPr>
          <w:rFonts w:ascii="Arial" w:hAnsi="Arial"/>
          <w:color w:val="00B050"/>
          <w:sz w:val="24"/>
          <w:szCs w:val="24"/>
          <w:lang w:bidi="th-TH"/>
        </w:rPr>
        <w:t xml:space="preserve">Proper personal protective equipment (PPE) including </w:t>
      </w:r>
      <w:r w:rsidR="002228A5">
        <w:rPr>
          <w:rFonts w:ascii="Arial" w:hAnsi="Arial"/>
          <w:color w:val="00B050"/>
          <w:sz w:val="24"/>
          <w:szCs w:val="24"/>
          <w:lang w:bidi="th-TH"/>
        </w:rPr>
        <w:t xml:space="preserve">ear protection, </w:t>
      </w:r>
      <w:r w:rsidRPr="00DD6BE3">
        <w:rPr>
          <w:rFonts w:ascii="Arial" w:hAnsi="Arial"/>
          <w:color w:val="00B050"/>
          <w:sz w:val="24"/>
          <w:szCs w:val="24"/>
          <w:lang w:bidi="th-TH"/>
        </w:rPr>
        <w:t>reflective vest and safety shoes.</w:t>
      </w:r>
    </w:p>
    <w:p w:rsidR="00DD6BE3" w:rsidRPr="00DD6BE3" w:rsidRDefault="00DD6BE3" w:rsidP="001443CA">
      <w:pPr>
        <w:pStyle w:val="ListParagraph"/>
        <w:numPr>
          <w:ilvl w:val="4"/>
          <w:numId w:val="2"/>
        </w:numPr>
        <w:spacing w:after="120"/>
        <w:contextualSpacing w:val="0"/>
        <w:jc w:val="both"/>
        <w:rPr>
          <w:rFonts w:ascii="Arial" w:hAnsi="Arial"/>
          <w:color w:val="00B050"/>
          <w:sz w:val="24"/>
          <w:szCs w:val="24"/>
          <w:lang w:bidi="th-TH"/>
        </w:rPr>
      </w:pPr>
      <w:r w:rsidRPr="00DD6BE3">
        <w:rPr>
          <w:rFonts w:ascii="Arial" w:hAnsi="Arial"/>
          <w:color w:val="00B050"/>
          <w:sz w:val="24"/>
          <w:szCs w:val="24"/>
          <w:lang w:bidi="th-TH"/>
        </w:rPr>
        <w:t>Marshalling wands or marshalling paddles</w:t>
      </w:r>
    </w:p>
    <w:p w:rsidR="00DD6BE3" w:rsidRPr="00DD6BE3" w:rsidRDefault="00DD6BE3"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DD6BE3">
        <w:rPr>
          <w:rFonts w:ascii="Arial" w:hAnsi="Arial"/>
          <w:color w:val="00B050"/>
          <w:sz w:val="24"/>
          <w:szCs w:val="24"/>
          <w:lang w:bidi="th-TH"/>
        </w:rPr>
        <w:t xml:space="preserve">A </w:t>
      </w:r>
      <w:proofErr w:type="spellStart"/>
      <w:r w:rsidRPr="00DD6BE3">
        <w:rPr>
          <w:rFonts w:ascii="Arial" w:hAnsi="Arial"/>
          <w:color w:val="00B050"/>
          <w:sz w:val="24"/>
          <w:szCs w:val="24"/>
          <w:lang w:bidi="th-TH"/>
        </w:rPr>
        <w:t>marshaller</w:t>
      </w:r>
      <w:proofErr w:type="spellEnd"/>
      <w:r w:rsidRPr="00DD6BE3">
        <w:rPr>
          <w:rFonts w:ascii="Arial" w:hAnsi="Arial"/>
          <w:color w:val="00B050"/>
          <w:sz w:val="24"/>
          <w:szCs w:val="24"/>
          <w:lang w:bidi="th-TH"/>
        </w:rPr>
        <w:t xml:space="preserve"> shall inspect the safety of the aircraft stand before aircraft parking.</w:t>
      </w:r>
    </w:p>
    <w:p w:rsidR="00DD6BE3" w:rsidRPr="00DD6BE3" w:rsidRDefault="00DD6BE3" w:rsidP="001443CA">
      <w:pPr>
        <w:pStyle w:val="ListParagraph"/>
        <w:numPr>
          <w:ilvl w:val="3"/>
          <w:numId w:val="2"/>
        </w:numPr>
        <w:ind w:left="1800" w:hanging="504"/>
        <w:jc w:val="both"/>
        <w:rPr>
          <w:rFonts w:ascii="Arial" w:hAnsi="Arial"/>
          <w:color w:val="00B050"/>
          <w:sz w:val="24"/>
          <w:szCs w:val="24"/>
          <w:lang w:bidi="th-TH"/>
        </w:rPr>
      </w:pPr>
      <w:r w:rsidRPr="00DD6BE3">
        <w:rPr>
          <w:rFonts w:ascii="Arial" w:hAnsi="Arial"/>
          <w:color w:val="00B050"/>
          <w:sz w:val="24"/>
          <w:szCs w:val="24"/>
          <w:lang w:bidi="th-TH"/>
        </w:rPr>
        <w:t xml:space="preserve">A </w:t>
      </w:r>
      <w:proofErr w:type="spellStart"/>
      <w:r w:rsidRPr="00DD6BE3">
        <w:rPr>
          <w:rFonts w:ascii="Arial" w:hAnsi="Arial"/>
          <w:color w:val="00B050"/>
          <w:sz w:val="24"/>
          <w:szCs w:val="24"/>
          <w:lang w:bidi="th-TH"/>
        </w:rPr>
        <w:t>marshaller</w:t>
      </w:r>
      <w:proofErr w:type="spellEnd"/>
      <w:r w:rsidRPr="00DD6BE3">
        <w:rPr>
          <w:rFonts w:ascii="Arial" w:hAnsi="Arial"/>
          <w:color w:val="00B050"/>
          <w:sz w:val="24"/>
          <w:szCs w:val="24"/>
          <w:lang w:bidi="th-TH"/>
        </w:rPr>
        <w:t xml:space="preserve"> shall </w:t>
      </w:r>
      <w:r w:rsidR="00AA2A2E">
        <w:rPr>
          <w:rFonts w:ascii="Arial" w:hAnsi="Arial"/>
          <w:color w:val="00B050"/>
          <w:sz w:val="24"/>
          <w:szCs w:val="24"/>
          <w:lang w:bidi="th-TH"/>
        </w:rPr>
        <w:t>maintain eye contact with the</w:t>
      </w:r>
      <w:r w:rsidRPr="00DD6BE3">
        <w:rPr>
          <w:rFonts w:ascii="Arial" w:hAnsi="Arial"/>
          <w:color w:val="00B050"/>
          <w:sz w:val="24"/>
          <w:szCs w:val="24"/>
          <w:lang w:bidi="th-TH"/>
        </w:rPr>
        <w:t xml:space="preserve"> pilot-in-command</w:t>
      </w:r>
      <w:r w:rsidR="00AA2A2E">
        <w:rPr>
          <w:rFonts w:ascii="Arial" w:hAnsi="Arial"/>
          <w:color w:val="00B050"/>
          <w:sz w:val="24"/>
          <w:szCs w:val="24"/>
          <w:lang w:bidi="th-TH"/>
        </w:rPr>
        <w:t xml:space="preserve"> during docking</w:t>
      </w:r>
      <w:r w:rsidRPr="00DD6BE3">
        <w:rPr>
          <w:rFonts w:ascii="Arial" w:hAnsi="Arial"/>
          <w:color w:val="00B050"/>
          <w:sz w:val="24"/>
          <w:szCs w:val="24"/>
          <w:lang w:bidi="th-TH"/>
        </w:rPr>
        <w:t>.</w:t>
      </w:r>
    </w:p>
    <w:p w:rsidR="00DD049D" w:rsidRDefault="00DD049D" w:rsidP="00DD049D">
      <w:pPr>
        <w:pStyle w:val="ListParagraph"/>
        <w:ind w:left="1296"/>
        <w:jc w:val="both"/>
        <w:rPr>
          <w:rFonts w:ascii="Arial" w:hAnsi="Arial"/>
          <w:sz w:val="24"/>
          <w:szCs w:val="24"/>
          <w:lang w:bidi="th-TH"/>
        </w:rPr>
      </w:pPr>
    </w:p>
    <w:p w:rsidR="006748E4" w:rsidRDefault="006748E4">
      <w:pPr>
        <w:pStyle w:val="ListParagraph"/>
        <w:numPr>
          <w:ilvl w:val="2"/>
          <w:numId w:val="2"/>
        </w:numPr>
        <w:jc w:val="both"/>
        <w:rPr>
          <w:rFonts w:ascii="Arial" w:hAnsi="Arial"/>
          <w:sz w:val="24"/>
          <w:szCs w:val="24"/>
          <w:lang w:bidi="th-TH"/>
        </w:rPr>
      </w:pPr>
      <w:r w:rsidRPr="00EB5B20">
        <w:rPr>
          <w:rFonts w:ascii="Arial" w:hAnsi="Arial"/>
          <w:sz w:val="24"/>
          <w:szCs w:val="24"/>
          <w:lang w:bidi="th-TH"/>
        </w:rPr>
        <w:t>Follow-me Procedures</w:t>
      </w:r>
    </w:p>
    <w:p w:rsidR="005C5EF5" w:rsidRPr="00EC537C" w:rsidRDefault="00EC537C" w:rsidP="003D3F15">
      <w:pPr>
        <w:ind w:left="576"/>
        <w:jc w:val="both"/>
        <w:rPr>
          <w:rFonts w:ascii="Arial" w:hAnsi="Arial"/>
          <w:color w:val="0070C0"/>
          <w:sz w:val="24"/>
          <w:szCs w:val="24"/>
          <w:lang w:bidi="th-TH"/>
        </w:rPr>
      </w:pPr>
      <w:r w:rsidRPr="00EC537C">
        <w:rPr>
          <w:rFonts w:ascii="Arial" w:hAnsi="Arial"/>
          <w:color w:val="0070C0"/>
          <w:sz w:val="24"/>
          <w:szCs w:val="24"/>
          <w:lang w:bidi="th-TH"/>
        </w:rPr>
        <w:t>Explain criteria and procedures of follow-me to ensure that the follow-me can</w:t>
      </w:r>
      <w:r>
        <w:rPr>
          <w:rFonts w:ascii="Arial" w:hAnsi="Arial"/>
          <w:color w:val="0070C0"/>
          <w:sz w:val="24"/>
          <w:szCs w:val="24"/>
          <w:lang w:bidi="th-TH"/>
        </w:rPr>
        <w:t xml:space="preserve"> operate safely</w:t>
      </w:r>
      <w:r w:rsidRPr="00EC537C">
        <w:rPr>
          <w:rFonts w:ascii="Arial" w:hAnsi="Arial"/>
          <w:color w:val="0070C0"/>
          <w:sz w:val="24"/>
          <w:szCs w:val="24"/>
          <w:lang w:bidi="th-TH"/>
        </w:rPr>
        <w:t>.</w:t>
      </w:r>
    </w:p>
    <w:p w:rsidR="00EC537C" w:rsidRPr="006211BB" w:rsidRDefault="00EC537C" w:rsidP="003D3F15">
      <w:pPr>
        <w:ind w:left="576"/>
        <w:jc w:val="both"/>
        <w:rPr>
          <w:rFonts w:ascii="Arial" w:hAnsi="Arial"/>
          <w:color w:val="00B050"/>
          <w:sz w:val="24"/>
          <w:szCs w:val="24"/>
          <w:lang w:bidi="th-TH"/>
        </w:rPr>
      </w:pPr>
      <w:r w:rsidRPr="006211BB">
        <w:rPr>
          <w:rFonts w:ascii="Arial" w:hAnsi="Arial"/>
          <w:color w:val="00B050"/>
          <w:sz w:val="24"/>
          <w:szCs w:val="24"/>
          <w:lang w:bidi="th-TH"/>
        </w:rPr>
        <w:t>Example:</w:t>
      </w:r>
    </w:p>
    <w:p w:rsidR="006636CE" w:rsidRPr="009E74FD" w:rsidRDefault="002A620A" w:rsidP="001443CA">
      <w:pPr>
        <w:pStyle w:val="ListParagraph"/>
        <w:numPr>
          <w:ilvl w:val="3"/>
          <w:numId w:val="2"/>
        </w:numPr>
        <w:ind w:left="1800" w:hanging="504"/>
        <w:jc w:val="both"/>
        <w:rPr>
          <w:rFonts w:ascii="Arial" w:hAnsi="Arial"/>
          <w:color w:val="00B050"/>
          <w:sz w:val="24"/>
          <w:szCs w:val="24"/>
          <w:lang w:bidi="th-TH"/>
        </w:rPr>
      </w:pPr>
      <w:r w:rsidRPr="006211BB">
        <w:rPr>
          <w:rFonts w:ascii="Arial" w:hAnsi="Arial"/>
          <w:color w:val="00B050"/>
          <w:sz w:val="24"/>
          <w:szCs w:val="24"/>
          <w:highlight w:val="yellow"/>
          <w:lang w:bidi="th-TH"/>
        </w:rPr>
        <w:t>(Nam</w:t>
      </w:r>
      <w:r w:rsidR="00AA2719" w:rsidRPr="006211BB">
        <w:rPr>
          <w:rFonts w:ascii="Arial" w:hAnsi="Arial"/>
          <w:color w:val="00B050"/>
          <w:sz w:val="24"/>
          <w:szCs w:val="24"/>
          <w:highlight w:val="yellow"/>
          <w:lang w:bidi="th-TH"/>
        </w:rPr>
        <w:t>e</w:t>
      </w:r>
      <w:r w:rsidRPr="006211BB">
        <w:rPr>
          <w:rFonts w:ascii="Arial" w:hAnsi="Arial"/>
          <w:color w:val="00B050"/>
          <w:sz w:val="24"/>
          <w:szCs w:val="24"/>
          <w:highlight w:val="yellow"/>
          <w:lang w:bidi="th-TH"/>
        </w:rPr>
        <w:t>)</w:t>
      </w:r>
      <w:r w:rsidRPr="009E74FD">
        <w:rPr>
          <w:rFonts w:ascii="Arial" w:hAnsi="Arial"/>
          <w:color w:val="00B050"/>
          <w:sz w:val="24"/>
          <w:szCs w:val="24"/>
          <w:lang w:bidi="th-TH"/>
        </w:rPr>
        <w:t xml:space="preserve"> Airport provides follow me services for low visibility operations, lost commu</w:t>
      </w:r>
      <w:r w:rsidR="00AA2719" w:rsidRPr="009E74FD">
        <w:rPr>
          <w:rFonts w:ascii="Arial" w:hAnsi="Arial"/>
          <w:color w:val="00B050"/>
          <w:sz w:val="24"/>
          <w:szCs w:val="24"/>
          <w:lang w:bidi="th-TH"/>
        </w:rPr>
        <w:t>nication,</w:t>
      </w:r>
      <w:r w:rsidRPr="009E74FD">
        <w:rPr>
          <w:rFonts w:ascii="Arial" w:hAnsi="Arial"/>
          <w:color w:val="00B050"/>
          <w:sz w:val="24"/>
          <w:szCs w:val="24"/>
          <w:lang w:bidi="th-TH"/>
        </w:rPr>
        <w:t xml:space="preserve"> pilots who are not familiar with the airport</w:t>
      </w:r>
      <w:r w:rsidR="00961BCC">
        <w:rPr>
          <w:rFonts w:ascii="Arial" w:hAnsi="Arial"/>
          <w:color w:val="00B050"/>
          <w:sz w:val="24"/>
          <w:szCs w:val="24"/>
          <w:lang w:bidi="th-TH"/>
        </w:rPr>
        <w:t xml:space="preserve"> </w:t>
      </w:r>
      <w:r w:rsidR="00AA2719" w:rsidRPr="009E74FD">
        <w:rPr>
          <w:rFonts w:ascii="Arial" w:hAnsi="Arial"/>
          <w:color w:val="00B050"/>
          <w:sz w:val="24"/>
          <w:szCs w:val="24"/>
          <w:lang w:bidi="th-TH"/>
        </w:rPr>
        <w:t>or other safety related matters</w:t>
      </w:r>
      <w:r w:rsidRPr="009E74FD">
        <w:rPr>
          <w:rFonts w:ascii="Arial" w:hAnsi="Arial"/>
          <w:color w:val="00B050"/>
          <w:sz w:val="24"/>
          <w:szCs w:val="24"/>
          <w:lang w:bidi="th-TH"/>
        </w:rPr>
        <w:t>.</w:t>
      </w:r>
    </w:p>
    <w:p w:rsidR="00AA2719" w:rsidRPr="009E74FD" w:rsidRDefault="00AA2719" w:rsidP="001443CA">
      <w:pPr>
        <w:pStyle w:val="ListParagraph"/>
        <w:numPr>
          <w:ilvl w:val="3"/>
          <w:numId w:val="2"/>
        </w:numPr>
        <w:ind w:left="1800" w:hanging="504"/>
        <w:contextualSpacing w:val="0"/>
        <w:jc w:val="both"/>
        <w:rPr>
          <w:rFonts w:ascii="Arial" w:hAnsi="Arial"/>
          <w:color w:val="00B050"/>
          <w:sz w:val="24"/>
          <w:szCs w:val="24"/>
          <w:lang w:bidi="th-TH"/>
        </w:rPr>
      </w:pPr>
      <w:r w:rsidRPr="009E74FD">
        <w:rPr>
          <w:rFonts w:ascii="Arial" w:hAnsi="Arial"/>
          <w:color w:val="00B050"/>
          <w:sz w:val="24"/>
          <w:szCs w:val="24"/>
          <w:lang w:bidi="th-TH"/>
        </w:rPr>
        <w:lastRenderedPageBreak/>
        <w:t>The drivers shall be suitably trained and have a valid airside driving license.</w:t>
      </w:r>
      <w:r w:rsidR="00EA503E">
        <w:rPr>
          <w:rFonts w:ascii="Arial" w:hAnsi="Arial"/>
          <w:color w:val="00B050"/>
          <w:sz w:val="24"/>
          <w:szCs w:val="24"/>
          <w:lang w:bidi="th-TH"/>
        </w:rPr>
        <w:t xml:space="preserve"> The vehicle used for follow me service shall be equipped with a two-way radio.</w:t>
      </w:r>
    </w:p>
    <w:p w:rsidR="00AA2719" w:rsidRPr="009E74FD" w:rsidRDefault="00AA2719" w:rsidP="001443CA">
      <w:pPr>
        <w:pStyle w:val="ListParagraph"/>
        <w:numPr>
          <w:ilvl w:val="3"/>
          <w:numId w:val="2"/>
        </w:numPr>
        <w:ind w:left="1800" w:hanging="504"/>
        <w:jc w:val="both"/>
        <w:rPr>
          <w:rFonts w:ascii="Arial" w:hAnsi="Arial"/>
          <w:color w:val="00B050"/>
          <w:sz w:val="24"/>
          <w:szCs w:val="24"/>
          <w:lang w:bidi="th-TH"/>
        </w:rPr>
      </w:pPr>
      <w:r w:rsidRPr="009E74FD">
        <w:rPr>
          <w:rFonts w:ascii="Arial" w:hAnsi="Arial"/>
          <w:color w:val="00B050"/>
          <w:sz w:val="24"/>
          <w:szCs w:val="24"/>
          <w:lang w:bidi="th-TH"/>
        </w:rPr>
        <w:t>Procedures;</w:t>
      </w:r>
    </w:p>
    <w:p w:rsidR="00AA2719" w:rsidRPr="009E74FD" w:rsidRDefault="00AA2719">
      <w:pPr>
        <w:pStyle w:val="ListParagraph"/>
        <w:numPr>
          <w:ilvl w:val="4"/>
          <w:numId w:val="2"/>
        </w:numPr>
        <w:jc w:val="both"/>
        <w:rPr>
          <w:rFonts w:ascii="Arial" w:hAnsi="Arial"/>
          <w:color w:val="00B050"/>
          <w:sz w:val="24"/>
          <w:szCs w:val="24"/>
          <w:lang w:bidi="th-TH"/>
        </w:rPr>
      </w:pPr>
      <w:r w:rsidRPr="009E74FD">
        <w:rPr>
          <w:rFonts w:ascii="Arial" w:hAnsi="Arial"/>
          <w:color w:val="00B050"/>
          <w:sz w:val="24"/>
          <w:szCs w:val="24"/>
          <w:lang w:bidi="th-TH"/>
        </w:rPr>
        <w:t xml:space="preserve">When a follow-me vehicle is requested, the driver will drive the car to </w:t>
      </w:r>
      <w:r w:rsidR="00180F34" w:rsidRPr="009E74FD">
        <w:rPr>
          <w:rFonts w:ascii="Arial" w:hAnsi="Arial"/>
          <w:color w:val="00B050"/>
          <w:sz w:val="24"/>
          <w:szCs w:val="24"/>
          <w:lang w:bidi="th-TH"/>
        </w:rPr>
        <w:t>the aircraft.</w:t>
      </w:r>
    </w:p>
    <w:p w:rsidR="00180F34" w:rsidRPr="009E74FD" w:rsidRDefault="00180F34">
      <w:pPr>
        <w:pStyle w:val="ListParagraph"/>
        <w:numPr>
          <w:ilvl w:val="4"/>
          <w:numId w:val="2"/>
        </w:numPr>
        <w:jc w:val="both"/>
        <w:rPr>
          <w:rFonts w:ascii="Arial" w:hAnsi="Arial"/>
          <w:color w:val="00B050"/>
          <w:sz w:val="24"/>
          <w:szCs w:val="24"/>
          <w:lang w:bidi="th-TH"/>
        </w:rPr>
      </w:pPr>
      <w:r w:rsidRPr="009E74FD">
        <w:rPr>
          <w:rFonts w:ascii="Arial" w:hAnsi="Arial"/>
          <w:color w:val="00B050"/>
          <w:sz w:val="24"/>
          <w:szCs w:val="24"/>
          <w:lang w:bidi="th-TH"/>
        </w:rPr>
        <w:t xml:space="preserve">The </w:t>
      </w:r>
      <w:r w:rsidR="00EA503E">
        <w:rPr>
          <w:rFonts w:ascii="Arial" w:hAnsi="Arial"/>
          <w:color w:val="00B050"/>
          <w:sz w:val="24"/>
          <w:szCs w:val="24"/>
          <w:lang w:bidi="th-TH"/>
        </w:rPr>
        <w:t>[</w:t>
      </w:r>
      <w:r w:rsidRPr="009E74FD">
        <w:rPr>
          <w:rFonts w:ascii="Arial" w:hAnsi="Arial"/>
          <w:color w:val="00B050"/>
          <w:sz w:val="24"/>
          <w:szCs w:val="24"/>
          <w:lang w:bidi="th-TH"/>
        </w:rPr>
        <w:t>pilot or mechanic</w:t>
      </w:r>
      <w:r w:rsidR="00EA503E">
        <w:rPr>
          <w:rFonts w:ascii="Arial" w:hAnsi="Arial"/>
          <w:color w:val="00B050"/>
          <w:sz w:val="24"/>
          <w:szCs w:val="24"/>
          <w:lang w:bidi="th-TH"/>
        </w:rPr>
        <w:t xml:space="preserve"> / follow-me driver]</w:t>
      </w:r>
      <w:r w:rsidRPr="009E74FD">
        <w:rPr>
          <w:rFonts w:ascii="Arial" w:hAnsi="Arial"/>
          <w:color w:val="00B050"/>
          <w:sz w:val="24"/>
          <w:szCs w:val="24"/>
          <w:lang w:bidi="th-TH"/>
        </w:rPr>
        <w:t xml:space="preserve"> requests a clearance to ATC.</w:t>
      </w:r>
    </w:p>
    <w:p w:rsidR="00D70EEF" w:rsidRPr="00F7147B" w:rsidRDefault="00180F34">
      <w:pPr>
        <w:pStyle w:val="ListParagraph"/>
        <w:numPr>
          <w:ilvl w:val="4"/>
          <w:numId w:val="2"/>
        </w:numPr>
        <w:jc w:val="both"/>
        <w:rPr>
          <w:rFonts w:ascii="Arial" w:hAnsi="Arial"/>
          <w:b/>
          <w:bCs/>
          <w:color w:val="00B050"/>
          <w:sz w:val="24"/>
          <w:szCs w:val="24"/>
          <w:lang w:bidi="th-TH"/>
        </w:rPr>
      </w:pPr>
      <w:r w:rsidRPr="006211BB">
        <w:rPr>
          <w:rFonts w:ascii="Arial" w:hAnsi="Arial"/>
          <w:color w:val="00B050"/>
          <w:sz w:val="24"/>
          <w:szCs w:val="24"/>
          <w:lang w:bidi="th-TH"/>
        </w:rPr>
        <w:t xml:space="preserve">After </w:t>
      </w:r>
      <w:r w:rsidR="00EA503E">
        <w:rPr>
          <w:rFonts w:ascii="Arial" w:hAnsi="Arial"/>
          <w:color w:val="00B050"/>
          <w:sz w:val="24"/>
          <w:szCs w:val="24"/>
          <w:lang w:bidi="th-TH"/>
        </w:rPr>
        <w:t>ATC provides the</w:t>
      </w:r>
      <w:r w:rsidRPr="006211BB">
        <w:rPr>
          <w:rFonts w:ascii="Arial" w:hAnsi="Arial"/>
          <w:color w:val="00B050"/>
          <w:sz w:val="24"/>
          <w:szCs w:val="24"/>
          <w:lang w:bidi="th-TH"/>
        </w:rPr>
        <w:t xml:space="preserve"> clearance, the follow-me vehicle will lead the aircraft to its stand. </w:t>
      </w:r>
      <w:r w:rsidR="00EA503E">
        <w:rPr>
          <w:rFonts w:ascii="Arial" w:hAnsi="Arial"/>
          <w:color w:val="00B050"/>
          <w:sz w:val="24"/>
          <w:szCs w:val="24"/>
          <w:lang w:bidi="th-TH"/>
        </w:rPr>
        <w:t>[Pilot or mechanic / follow-me driver] r</w:t>
      </w:r>
      <w:r w:rsidR="00EA503E" w:rsidRPr="006211BB">
        <w:rPr>
          <w:rFonts w:ascii="Arial" w:hAnsi="Arial"/>
          <w:color w:val="00B050"/>
          <w:sz w:val="24"/>
          <w:szCs w:val="24"/>
          <w:lang w:bidi="th-TH"/>
        </w:rPr>
        <w:t xml:space="preserve">eport </w:t>
      </w:r>
      <w:r w:rsidRPr="006211BB">
        <w:rPr>
          <w:rFonts w:ascii="Arial" w:hAnsi="Arial"/>
          <w:color w:val="00B050"/>
          <w:sz w:val="24"/>
          <w:szCs w:val="24"/>
          <w:lang w:bidi="th-TH"/>
        </w:rPr>
        <w:t xml:space="preserve">ATC when the </w:t>
      </w:r>
      <w:r w:rsidR="00A33982">
        <w:rPr>
          <w:rFonts w:ascii="Arial" w:hAnsi="Arial"/>
          <w:color w:val="00B050"/>
          <w:sz w:val="24"/>
          <w:szCs w:val="24"/>
          <w:lang w:bidi="th-TH"/>
        </w:rPr>
        <w:t>follow-me service is completed</w:t>
      </w:r>
      <w:r w:rsidRPr="006211BB">
        <w:rPr>
          <w:rFonts w:ascii="Arial" w:hAnsi="Arial"/>
          <w:color w:val="00B050"/>
          <w:sz w:val="24"/>
          <w:szCs w:val="24"/>
          <w:lang w:bidi="th-TH"/>
        </w:rPr>
        <w:t xml:space="preserve">. </w:t>
      </w:r>
    </w:p>
    <w:p w:rsidR="00F7147B" w:rsidRPr="006211BB" w:rsidRDefault="00F7147B">
      <w:pPr>
        <w:pStyle w:val="ListParagraph"/>
        <w:numPr>
          <w:ilvl w:val="2"/>
          <w:numId w:val="2"/>
        </w:numPr>
        <w:jc w:val="both"/>
        <w:rPr>
          <w:rFonts w:ascii="Arial" w:hAnsi="Arial" w:cs="Angsana New"/>
          <w:b/>
          <w:bCs/>
          <w:color w:val="00B050"/>
          <w:sz w:val="24"/>
          <w:szCs w:val="24"/>
          <w:cs/>
          <w:lang w:bidi="th-TH"/>
        </w:rPr>
        <w:sectPr w:rsidR="00F7147B" w:rsidRPr="006211BB" w:rsidSect="001443CA">
          <w:headerReference w:type="even" r:id="rId84"/>
          <w:headerReference w:type="default" r:id="rId85"/>
          <w:footerReference w:type="default" r:id="rId86"/>
          <w:headerReference w:type="first" r:id="rId87"/>
          <w:pgSz w:w="12240" w:h="15840"/>
          <w:pgMar w:top="1354" w:right="1440" w:bottom="1008" w:left="1440" w:header="720" w:footer="720" w:gutter="0"/>
          <w:pgNumType w:start="1"/>
          <w:cols w:space="720"/>
          <w:docGrid w:linePitch="360"/>
        </w:sectPr>
      </w:pPr>
    </w:p>
    <w:p w:rsidR="00C577DF" w:rsidRPr="00444E77"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Apron Safety</w:t>
      </w:r>
    </w:p>
    <w:p w:rsidR="00B134D6" w:rsidRPr="00E0705B" w:rsidRDefault="00FC50D4" w:rsidP="003D3F15">
      <w:pPr>
        <w:jc w:val="both"/>
        <w:rPr>
          <w:rFonts w:ascii="Arial" w:hAnsi="Arial"/>
          <w:color w:val="0070C0"/>
          <w:sz w:val="24"/>
          <w:szCs w:val="24"/>
          <w:lang w:bidi="th-TH"/>
        </w:rPr>
      </w:pPr>
      <w:r w:rsidRPr="00E0705B">
        <w:rPr>
          <w:rFonts w:ascii="Arial" w:hAnsi="Arial"/>
          <w:color w:val="0070C0"/>
          <w:sz w:val="24"/>
          <w:szCs w:val="24"/>
          <w:lang w:bidi="th-TH"/>
        </w:rPr>
        <w:t xml:space="preserve">Particulars for </w:t>
      </w:r>
      <w:r w:rsidR="00E0705B" w:rsidRPr="00E0705B">
        <w:rPr>
          <w:rFonts w:ascii="Arial" w:hAnsi="Arial"/>
          <w:color w:val="0070C0"/>
          <w:sz w:val="24"/>
          <w:szCs w:val="24"/>
          <w:lang w:bidi="th-TH"/>
        </w:rPr>
        <w:t>apron safety including protection from jet blasts, aircraft refueling operations, apron sweeping, apron cleaning, incident and accident reports, and safety compliance monitoring.</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A672E0" w:rsidRDefault="00A672E0" w:rsidP="003D3F15">
      <w:pPr>
        <w:ind w:left="576"/>
        <w:jc w:val="both"/>
        <w:rPr>
          <w:rFonts w:ascii="Arial" w:hAnsi="Arial"/>
          <w:color w:val="0070C0"/>
          <w:sz w:val="24"/>
          <w:szCs w:val="24"/>
          <w:lang w:bidi="th-TH"/>
        </w:rPr>
      </w:pPr>
      <w:r w:rsidRPr="00A672E0">
        <w:rPr>
          <w:rFonts w:ascii="Arial" w:hAnsi="Arial"/>
          <w:color w:val="0070C0"/>
          <w:sz w:val="24"/>
          <w:szCs w:val="24"/>
          <w:lang w:bidi="th-TH"/>
        </w:rPr>
        <w:t>The aim of apron safety is to ensure the safety of ground handling operations and minimize risks and hazards of ground operations accident and incident.</w:t>
      </w:r>
    </w:p>
    <w:p w:rsidR="00AC3BBA" w:rsidRPr="00AC3BBA" w:rsidRDefault="00AC3BBA" w:rsidP="003D3F15">
      <w:pPr>
        <w:ind w:left="576"/>
        <w:jc w:val="both"/>
        <w:rPr>
          <w:rFonts w:ascii="Arial" w:hAnsi="Arial"/>
          <w:color w:val="00B050"/>
          <w:sz w:val="24"/>
          <w:szCs w:val="24"/>
          <w:lang w:bidi="th-TH"/>
        </w:rPr>
      </w:pPr>
      <w:r w:rsidRPr="00AC3BBA">
        <w:rPr>
          <w:rFonts w:ascii="Arial" w:hAnsi="Arial"/>
          <w:color w:val="00B050"/>
          <w:sz w:val="24"/>
          <w:szCs w:val="24"/>
          <w:lang w:bidi="th-TH"/>
        </w:rPr>
        <w:t>Explain:</w:t>
      </w:r>
    </w:p>
    <w:p w:rsidR="00A672E0" w:rsidRPr="00AC3BBA" w:rsidRDefault="00A672E0" w:rsidP="003D3F15">
      <w:pPr>
        <w:ind w:left="576"/>
        <w:jc w:val="both"/>
        <w:rPr>
          <w:rFonts w:ascii="Arial" w:hAnsi="Arial"/>
          <w:color w:val="00B050"/>
          <w:sz w:val="24"/>
          <w:szCs w:val="24"/>
          <w:lang w:bidi="th-TH"/>
        </w:rPr>
      </w:pPr>
      <w:r w:rsidRPr="00AC3BBA">
        <w:rPr>
          <w:rFonts w:ascii="Arial" w:hAnsi="Arial"/>
          <w:color w:val="00B050"/>
          <w:sz w:val="24"/>
          <w:szCs w:val="24"/>
          <w:highlight w:val="yellow"/>
          <w:lang w:bidi="th-TH"/>
        </w:rPr>
        <w:t>(Name)</w:t>
      </w:r>
      <w:r w:rsidRPr="00AC3BBA">
        <w:rPr>
          <w:rFonts w:ascii="Arial" w:hAnsi="Arial"/>
          <w:color w:val="00B050"/>
          <w:sz w:val="24"/>
          <w:szCs w:val="24"/>
          <w:lang w:bidi="th-TH"/>
        </w:rPr>
        <w:t xml:space="preserve"> Airport manages apron safety to minimize ground operations risks</w:t>
      </w:r>
      <w:r w:rsidR="00987554">
        <w:rPr>
          <w:rFonts w:ascii="Arial" w:hAnsi="Arial"/>
          <w:color w:val="00B050"/>
          <w:sz w:val="24"/>
          <w:szCs w:val="24"/>
          <w:lang w:bidi="th-TH"/>
        </w:rPr>
        <w:t>, injuries,</w:t>
      </w:r>
      <w:r w:rsidR="00961BCC">
        <w:rPr>
          <w:rFonts w:ascii="Arial" w:hAnsi="Arial"/>
          <w:color w:val="00B050"/>
          <w:sz w:val="24"/>
          <w:szCs w:val="24"/>
          <w:lang w:bidi="th-TH"/>
        </w:rPr>
        <w:t xml:space="preserve"> </w:t>
      </w:r>
      <w:r w:rsidRPr="00AC3BBA">
        <w:rPr>
          <w:rFonts w:ascii="Arial" w:hAnsi="Arial"/>
          <w:color w:val="00B050"/>
          <w:sz w:val="24"/>
          <w:szCs w:val="24"/>
          <w:lang w:bidi="th-TH"/>
        </w:rPr>
        <w:t>loss of life and property</w:t>
      </w:r>
      <w:r w:rsidR="00987554">
        <w:rPr>
          <w:rFonts w:ascii="Arial" w:hAnsi="Arial"/>
          <w:color w:val="00B050"/>
          <w:sz w:val="24"/>
          <w:szCs w:val="24"/>
          <w:lang w:bidi="th-TH"/>
        </w:rPr>
        <w:t xml:space="preserve"> and disruption to airport operations</w:t>
      </w:r>
      <w:r w:rsidRPr="00AC3BBA">
        <w:rPr>
          <w:rFonts w:ascii="Arial" w:hAnsi="Arial"/>
          <w:color w:val="00B050"/>
          <w:sz w:val="24"/>
          <w:szCs w:val="24"/>
          <w:lang w:bidi="th-TH"/>
        </w:rPr>
        <w:t>.</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A672E0" w:rsidRPr="00AC3BBA" w:rsidRDefault="00AC3BBA" w:rsidP="003D3F15">
      <w:pPr>
        <w:ind w:left="576"/>
        <w:jc w:val="both"/>
        <w:rPr>
          <w:rFonts w:ascii="Arial" w:hAnsi="Arial"/>
          <w:color w:val="0070C0"/>
          <w:sz w:val="24"/>
          <w:szCs w:val="24"/>
          <w:lang w:bidi="th-TH"/>
        </w:rPr>
      </w:pPr>
      <w:r w:rsidRPr="00AC3BBA">
        <w:rPr>
          <w:rFonts w:ascii="Arial" w:hAnsi="Arial"/>
          <w:color w:val="0070C0"/>
          <w:sz w:val="24"/>
          <w:szCs w:val="24"/>
          <w:lang w:bidi="th-TH"/>
        </w:rPr>
        <w:t>Define responsibility of persons involving in apron safety such as an airport manager, airport operations, ground handling operators,</w:t>
      </w:r>
      <w:r w:rsidR="00961BCC">
        <w:rPr>
          <w:rFonts w:ascii="Arial" w:hAnsi="Arial"/>
          <w:color w:val="0070C0"/>
          <w:sz w:val="24"/>
          <w:szCs w:val="24"/>
          <w:lang w:bidi="th-TH"/>
        </w:rPr>
        <w:t xml:space="preserve"> </w:t>
      </w:r>
      <w:r w:rsidR="00B86BAB">
        <w:rPr>
          <w:rFonts w:ascii="Arial" w:hAnsi="Arial"/>
          <w:color w:val="0070C0"/>
          <w:sz w:val="24"/>
          <w:szCs w:val="24"/>
          <w:lang w:bidi="th-TH"/>
        </w:rPr>
        <w:t>fixed-base operators, and</w:t>
      </w:r>
      <w:r w:rsidRPr="00AC3BBA">
        <w:rPr>
          <w:rFonts w:ascii="Arial" w:hAnsi="Arial"/>
          <w:color w:val="0070C0"/>
          <w:sz w:val="24"/>
          <w:szCs w:val="24"/>
          <w:lang w:bidi="th-TH"/>
        </w:rPr>
        <w:t xml:space="preserve"> etc.</w:t>
      </w:r>
    </w:p>
    <w:p w:rsidR="00AC3BBA" w:rsidRPr="00AC3BBA" w:rsidRDefault="00AC3BBA" w:rsidP="003D3F15">
      <w:pPr>
        <w:ind w:left="576"/>
        <w:jc w:val="both"/>
        <w:rPr>
          <w:rFonts w:ascii="Arial" w:hAnsi="Arial"/>
          <w:color w:val="00B050"/>
          <w:sz w:val="24"/>
          <w:szCs w:val="24"/>
          <w:lang w:bidi="th-TH"/>
        </w:rPr>
      </w:pPr>
      <w:r w:rsidRPr="00AC3BBA">
        <w:rPr>
          <w:rFonts w:ascii="Arial" w:hAnsi="Arial"/>
          <w:color w:val="00B050"/>
          <w:sz w:val="24"/>
          <w:szCs w:val="24"/>
          <w:lang w:bidi="th-TH"/>
        </w:rPr>
        <w:t>Example:</w:t>
      </w:r>
    </w:p>
    <w:p w:rsidR="00A672E0" w:rsidRPr="00000813" w:rsidRDefault="00A672E0" w:rsidP="001443CA">
      <w:pPr>
        <w:pStyle w:val="ListParagraph"/>
        <w:numPr>
          <w:ilvl w:val="3"/>
          <w:numId w:val="2"/>
        </w:numPr>
        <w:ind w:left="1800" w:hanging="504"/>
        <w:contextualSpacing w:val="0"/>
        <w:jc w:val="both"/>
        <w:rPr>
          <w:rFonts w:ascii="Arial" w:hAnsi="Arial"/>
          <w:color w:val="00B050"/>
          <w:sz w:val="24"/>
          <w:szCs w:val="24"/>
          <w:lang w:bidi="th-TH"/>
        </w:rPr>
      </w:pPr>
      <w:r w:rsidRPr="00000813">
        <w:rPr>
          <w:rFonts w:ascii="Arial" w:hAnsi="Arial"/>
          <w:color w:val="00B050"/>
          <w:sz w:val="24"/>
          <w:szCs w:val="24"/>
          <w:lang w:bidi="th-TH"/>
        </w:rPr>
        <w:t xml:space="preserve">The </w:t>
      </w:r>
      <w:r w:rsidR="00077D58">
        <w:rPr>
          <w:rFonts w:ascii="Arial" w:hAnsi="Arial"/>
          <w:color w:val="00B050"/>
          <w:sz w:val="24"/>
          <w:szCs w:val="24"/>
          <w:lang w:bidi="th-TH"/>
        </w:rPr>
        <w:t>Airport Manager</w:t>
      </w:r>
      <w:r w:rsidRPr="00000813">
        <w:rPr>
          <w:rFonts w:ascii="Arial" w:hAnsi="Arial"/>
          <w:color w:val="00B050"/>
          <w:sz w:val="24"/>
          <w:szCs w:val="24"/>
          <w:lang w:bidi="th-TH"/>
        </w:rPr>
        <w:t xml:space="preserve"> has overall responsibility to ensure safety in apron as required by CAA.</w:t>
      </w:r>
    </w:p>
    <w:p w:rsidR="00A672E0" w:rsidRPr="00000813" w:rsidRDefault="00A672E0" w:rsidP="001443CA">
      <w:pPr>
        <w:pStyle w:val="ListParagraph"/>
        <w:numPr>
          <w:ilvl w:val="3"/>
          <w:numId w:val="2"/>
        </w:numPr>
        <w:ind w:left="1800" w:hanging="504"/>
        <w:contextualSpacing w:val="0"/>
        <w:jc w:val="both"/>
        <w:rPr>
          <w:rFonts w:ascii="Arial" w:hAnsi="Arial"/>
          <w:color w:val="00B050"/>
          <w:sz w:val="24"/>
          <w:szCs w:val="24"/>
          <w:lang w:bidi="th-TH"/>
        </w:rPr>
      </w:pPr>
      <w:r w:rsidRPr="008C706E">
        <w:rPr>
          <w:rFonts w:ascii="Arial" w:hAnsi="Arial"/>
          <w:color w:val="00B050"/>
          <w:sz w:val="24"/>
          <w:szCs w:val="24"/>
          <w:highlight w:val="yellow"/>
          <w:lang w:bidi="th-TH"/>
        </w:rPr>
        <w:t>(Airport Operations)</w:t>
      </w:r>
      <w:r w:rsidRPr="00000813">
        <w:rPr>
          <w:rFonts w:ascii="Arial" w:hAnsi="Arial"/>
          <w:color w:val="00B050"/>
          <w:sz w:val="24"/>
          <w:szCs w:val="24"/>
          <w:lang w:bidi="th-TH"/>
        </w:rPr>
        <w:t xml:space="preserve"> has responsibility to set u</w:t>
      </w:r>
      <w:r w:rsidR="00000813" w:rsidRPr="00000813">
        <w:rPr>
          <w:rFonts w:ascii="Arial" w:hAnsi="Arial"/>
          <w:color w:val="00B050"/>
          <w:sz w:val="24"/>
          <w:szCs w:val="24"/>
          <w:lang w:bidi="th-TH"/>
        </w:rPr>
        <w:t>p procedures relating to apron safety and supervise operations in apron to ensure the compliance of ground operations.</w:t>
      </w:r>
    </w:p>
    <w:p w:rsidR="00000813" w:rsidRDefault="00000813" w:rsidP="001443CA">
      <w:pPr>
        <w:pStyle w:val="ListParagraph"/>
        <w:numPr>
          <w:ilvl w:val="3"/>
          <w:numId w:val="2"/>
        </w:numPr>
        <w:ind w:left="1800" w:hanging="504"/>
        <w:jc w:val="both"/>
        <w:rPr>
          <w:rFonts w:ascii="Arial" w:hAnsi="Arial"/>
          <w:color w:val="00B050"/>
          <w:sz w:val="24"/>
          <w:szCs w:val="24"/>
          <w:lang w:bidi="th-TH"/>
        </w:rPr>
      </w:pPr>
      <w:r w:rsidRPr="008C706E">
        <w:rPr>
          <w:rFonts w:ascii="Arial" w:hAnsi="Arial"/>
          <w:color w:val="00B050"/>
          <w:sz w:val="24"/>
          <w:szCs w:val="24"/>
          <w:highlight w:val="yellow"/>
          <w:lang w:bidi="th-TH"/>
        </w:rPr>
        <w:t>(Ground Handling Agents</w:t>
      </w:r>
      <w:r w:rsidR="00B86BAB">
        <w:rPr>
          <w:rFonts w:ascii="Arial" w:hAnsi="Arial"/>
          <w:color w:val="00B050"/>
          <w:sz w:val="24"/>
          <w:szCs w:val="24"/>
          <w:highlight w:val="yellow"/>
          <w:lang w:bidi="th-TH"/>
        </w:rPr>
        <w:t xml:space="preserve"> and Fixed-Base Operators</w:t>
      </w:r>
      <w:r w:rsidRPr="008C706E">
        <w:rPr>
          <w:rFonts w:ascii="Arial" w:hAnsi="Arial"/>
          <w:color w:val="00B050"/>
          <w:sz w:val="24"/>
          <w:szCs w:val="24"/>
          <w:highlight w:val="yellow"/>
          <w:lang w:bidi="th-TH"/>
        </w:rPr>
        <w:t>)</w:t>
      </w:r>
      <w:r w:rsidRPr="00000813">
        <w:rPr>
          <w:rFonts w:ascii="Arial" w:hAnsi="Arial"/>
          <w:color w:val="00B050"/>
          <w:sz w:val="24"/>
          <w:szCs w:val="24"/>
          <w:lang w:bidi="th-TH"/>
        </w:rPr>
        <w:t xml:space="preserve"> is responsible for establishment of company’s operating manuals in compliance with the minimum standards specified by the airport.</w:t>
      </w:r>
    </w:p>
    <w:p w:rsidR="00DA7E5B" w:rsidRPr="00000813" w:rsidRDefault="00DA7E5B" w:rsidP="001443CA">
      <w:pPr>
        <w:pStyle w:val="ListParagraph"/>
        <w:ind w:left="1800"/>
        <w:jc w:val="both"/>
        <w:rPr>
          <w:rFonts w:ascii="Arial" w:hAnsi="Arial"/>
          <w:color w:val="00B050"/>
          <w:sz w:val="24"/>
          <w:szCs w:val="24"/>
          <w:lang w:bidi="th-TH"/>
        </w:rPr>
      </w:pPr>
    </w:p>
    <w:p w:rsidR="00C577DF" w:rsidRDefault="008C0938">
      <w:pPr>
        <w:pStyle w:val="ListParagraph"/>
        <w:numPr>
          <w:ilvl w:val="2"/>
          <w:numId w:val="2"/>
        </w:numPr>
        <w:jc w:val="both"/>
        <w:rPr>
          <w:rFonts w:ascii="Arial" w:hAnsi="Arial"/>
          <w:sz w:val="24"/>
          <w:szCs w:val="24"/>
          <w:lang w:bidi="th-TH"/>
        </w:rPr>
      </w:pPr>
      <w:r>
        <w:rPr>
          <w:rFonts w:ascii="Arial" w:hAnsi="Arial"/>
          <w:sz w:val="24"/>
          <w:szCs w:val="24"/>
          <w:lang w:bidi="th-TH"/>
        </w:rPr>
        <w:t>Protection from Jet Blasts</w:t>
      </w:r>
    </w:p>
    <w:p w:rsidR="008C706E" w:rsidRPr="008C706E" w:rsidRDefault="008C706E" w:rsidP="003D3F15">
      <w:pPr>
        <w:ind w:left="576"/>
        <w:jc w:val="both"/>
        <w:rPr>
          <w:rFonts w:ascii="Arial" w:hAnsi="Arial"/>
          <w:color w:val="0070C0"/>
          <w:sz w:val="24"/>
          <w:szCs w:val="24"/>
          <w:lang w:bidi="th-TH"/>
        </w:rPr>
      </w:pPr>
      <w:r w:rsidRPr="008C706E">
        <w:rPr>
          <w:rFonts w:ascii="Arial" w:hAnsi="Arial"/>
          <w:color w:val="0070C0"/>
          <w:sz w:val="24"/>
          <w:szCs w:val="24"/>
          <w:lang w:bidi="th-TH"/>
        </w:rPr>
        <w:t>Specify airport’s procedures for protection from jet blasts.</w:t>
      </w:r>
    </w:p>
    <w:p w:rsidR="008C706E" w:rsidRDefault="008C706E"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000813" w:rsidRPr="003A72F5" w:rsidRDefault="00000813" w:rsidP="003D3F15">
      <w:pPr>
        <w:ind w:left="576"/>
        <w:jc w:val="both"/>
        <w:rPr>
          <w:rFonts w:ascii="Arial" w:hAnsi="Arial"/>
          <w:color w:val="00B050"/>
          <w:sz w:val="24"/>
          <w:szCs w:val="24"/>
          <w:lang w:bidi="th-TH"/>
        </w:rPr>
      </w:pPr>
      <w:r w:rsidRPr="003A72F5">
        <w:rPr>
          <w:rFonts w:ascii="Arial" w:hAnsi="Arial"/>
          <w:color w:val="00B050"/>
          <w:sz w:val="24"/>
          <w:szCs w:val="24"/>
          <w:lang w:bidi="th-TH"/>
        </w:rPr>
        <w:t xml:space="preserve">To prevent jet blasts and propeller wash during take-off and landing of the aircraft, the airport set up </w:t>
      </w:r>
      <w:r w:rsidRPr="008C706E">
        <w:rPr>
          <w:rFonts w:ascii="Arial" w:hAnsi="Arial"/>
          <w:color w:val="00B050"/>
          <w:sz w:val="24"/>
          <w:szCs w:val="24"/>
          <w:highlight w:val="yellow"/>
          <w:lang w:bidi="th-TH"/>
        </w:rPr>
        <w:t>(Procedures)</w:t>
      </w:r>
      <w:r w:rsidRPr="003A72F5">
        <w:rPr>
          <w:rFonts w:ascii="Arial" w:hAnsi="Arial"/>
          <w:color w:val="00B050"/>
          <w:sz w:val="24"/>
          <w:szCs w:val="24"/>
          <w:lang w:bidi="th-TH"/>
        </w:rPr>
        <w:t xml:space="preserve"> as contained in </w:t>
      </w:r>
      <w:r w:rsidRPr="008C706E">
        <w:rPr>
          <w:rFonts w:ascii="Arial" w:hAnsi="Arial"/>
          <w:color w:val="00B050"/>
          <w:sz w:val="24"/>
          <w:szCs w:val="24"/>
          <w:highlight w:val="yellow"/>
          <w:lang w:bidi="th-TH"/>
        </w:rPr>
        <w:t>(Specify)</w:t>
      </w:r>
      <w:r w:rsidRPr="003A72F5">
        <w:rPr>
          <w:rFonts w:ascii="Arial" w:hAnsi="Arial"/>
          <w:color w:val="00B050"/>
          <w:sz w:val="24"/>
          <w:szCs w:val="24"/>
          <w:lang w:bidi="th-TH"/>
        </w:rPr>
        <w:t>.</w:t>
      </w:r>
    </w:p>
    <w:p w:rsidR="00000813" w:rsidRDefault="003A72F5" w:rsidP="003D3F15">
      <w:pPr>
        <w:ind w:left="576"/>
        <w:jc w:val="both"/>
        <w:rPr>
          <w:rFonts w:ascii="Arial" w:hAnsi="Arial"/>
          <w:color w:val="00B050"/>
          <w:sz w:val="24"/>
          <w:szCs w:val="24"/>
          <w:lang w:bidi="th-TH"/>
        </w:rPr>
      </w:pPr>
      <w:r w:rsidRPr="003A72F5">
        <w:rPr>
          <w:rFonts w:ascii="Arial" w:hAnsi="Arial"/>
          <w:color w:val="00B050"/>
          <w:sz w:val="24"/>
          <w:szCs w:val="24"/>
          <w:lang w:bidi="th-TH"/>
        </w:rPr>
        <w:t>Ground handling</w:t>
      </w:r>
      <w:r w:rsidR="00B86BAB">
        <w:rPr>
          <w:rFonts w:ascii="Arial" w:hAnsi="Arial"/>
          <w:color w:val="00B050"/>
          <w:sz w:val="24"/>
          <w:szCs w:val="24"/>
          <w:lang w:bidi="th-TH"/>
        </w:rPr>
        <w:t xml:space="preserve"> or fixed-base operator</w:t>
      </w:r>
      <w:r w:rsidRPr="003A72F5">
        <w:rPr>
          <w:rFonts w:ascii="Arial" w:hAnsi="Arial"/>
          <w:color w:val="00B050"/>
          <w:sz w:val="24"/>
          <w:szCs w:val="24"/>
          <w:lang w:bidi="th-TH"/>
        </w:rPr>
        <w:t xml:space="preserve"> personnel shall be trained in apron safety and attain recurrent training every year.</w:t>
      </w:r>
    </w:p>
    <w:p w:rsidR="00DA7E5B" w:rsidRPr="003A72F5" w:rsidRDefault="00DA7E5B" w:rsidP="003D3F15">
      <w:pPr>
        <w:ind w:left="576"/>
        <w:jc w:val="both"/>
        <w:rPr>
          <w:rFonts w:ascii="Arial" w:hAnsi="Arial"/>
          <w:color w:val="00B050"/>
          <w:sz w:val="24"/>
          <w:szCs w:val="24"/>
          <w:lang w:bidi="th-TH"/>
        </w:rPr>
      </w:pPr>
    </w:p>
    <w:p w:rsidR="008C0938" w:rsidRDefault="008C0938">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Aircraft Refueling Operations</w:t>
      </w:r>
    </w:p>
    <w:p w:rsidR="008C706E" w:rsidRPr="008C706E" w:rsidRDefault="008C706E" w:rsidP="003D3F15">
      <w:pPr>
        <w:ind w:left="576"/>
        <w:jc w:val="both"/>
        <w:rPr>
          <w:rFonts w:ascii="Arial" w:hAnsi="Arial"/>
          <w:color w:val="0070C0"/>
          <w:sz w:val="24"/>
          <w:szCs w:val="24"/>
          <w:lang w:bidi="th-TH"/>
        </w:rPr>
      </w:pPr>
      <w:r w:rsidRPr="008C706E">
        <w:rPr>
          <w:rFonts w:ascii="Arial" w:hAnsi="Arial"/>
          <w:color w:val="0070C0"/>
          <w:sz w:val="24"/>
          <w:szCs w:val="24"/>
          <w:lang w:bidi="th-TH"/>
        </w:rPr>
        <w:t xml:space="preserve">Specify airport’s procedures </w:t>
      </w:r>
      <w:r>
        <w:rPr>
          <w:rFonts w:ascii="Arial" w:hAnsi="Arial"/>
          <w:color w:val="0070C0"/>
          <w:sz w:val="24"/>
          <w:szCs w:val="24"/>
          <w:lang w:bidi="th-TH"/>
        </w:rPr>
        <w:t>aircraft refueling operations</w:t>
      </w:r>
      <w:r w:rsidRPr="008C706E">
        <w:rPr>
          <w:rFonts w:ascii="Arial" w:hAnsi="Arial"/>
          <w:color w:val="0070C0"/>
          <w:sz w:val="24"/>
          <w:szCs w:val="24"/>
          <w:lang w:bidi="th-TH"/>
        </w:rPr>
        <w:t>.</w:t>
      </w:r>
    </w:p>
    <w:p w:rsidR="008C706E" w:rsidRDefault="008C706E"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CA3460" w:rsidRPr="00CA3460" w:rsidRDefault="00CA3460" w:rsidP="003D3F15">
      <w:pPr>
        <w:ind w:left="576"/>
        <w:jc w:val="both"/>
        <w:rPr>
          <w:rFonts w:ascii="Arial" w:hAnsi="Arial"/>
          <w:sz w:val="24"/>
          <w:szCs w:val="24"/>
          <w:lang w:bidi="th-TH"/>
        </w:rPr>
      </w:pPr>
      <w:r w:rsidRPr="00D72613">
        <w:rPr>
          <w:rFonts w:ascii="Arial" w:hAnsi="Arial"/>
          <w:color w:val="00B050"/>
          <w:sz w:val="24"/>
          <w:szCs w:val="24"/>
          <w:lang w:bidi="th-TH"/>
        </w:rPr>
        <w:t>Air carriers, ground handling operators</w:t>
      </w:r>
      <w:r w:rsidR="00B86BAB">
        <w:rPr>
          <w:rFonts w:ascii="Arial" w:hAnsi="Arial"/>
          <w:color w:val="00B050"/>
          <w:sz w:val="24"/>
          <w:szCs w:val="24"/>
          <w:lang w:bidi="th-TH"/>
        </w:rPr>
        <w:t>, fixed-base operator,</w:t>
      </w:r>
      <w:r w:rsidRPr="00D72613">
        <w:rPr>
          <w:rFonts w:ascii="Arial" w:hAnsi="Arial"/>
          <w:color w:val="00B050"/>
          <w:sz w:val="24"/>
          <w:szCs w:val="24"/>
          <w:lang w:bidi="th-TH"/>
        </w:rPr>
        <w:t xml:space="preserve"> and fuel handling agent have responsibility to comply with the airport refueling standards set forth by the airport</w:t>
      </w:r>
      <w:r w:rsidR="004B4390">
        <w:rPr>
          <w:rFonts w:ascii="Arial" w:hAnsi="Arial"/>
          <w:color w:val="00B050"/>
          <w:sz w:val="24"/>
          <w:szCs w:val="24"/>
          <w:lang w:bidi="th-TH"/>
        </w:rPr>
        <w:t>, contained in [airport document / circular / notice]</w:t>
      </w:r>
      <w:r w:rsidRPr="00D72613">
        <w:rPr>
          <w:rFonts w:ascii="Arial" w:hAnsi="Arial"/>
          <w:color w:val="00B050"/>
          <w:sz w:val="24"/>
          <w:szCs w:val="24"/>
          <w:lang w:bidi="th-TH"/>
        </w:rPr>
        <w:t>.</w:t>
      </w:r>
    </w:p>
    <w:p w:rsidR="008C706E" w:rsidRDefault="008C0938">
      <w:pPr>
        <w:pStyle w:val="ListParagraph"/>
        <w:numPr>
          <w:ilvl w:val="2"/>
          <w:numId w:val="2"/>
        </w:numPr>
        <w:jc w:val="both"/>
        <w:rPr>
          <w:rFonts w:ascii="Arial" w:hAnsi="Arial"/>
          <w:sz w:val="24"/>
          <w:szCs w:val="24"/>
          <w:lang w:bidi="th-TH"/>
        </w:rPr>
      </w:pPr>
      <w:r>
        <w:rPr>
          <w:rFonts w:ascii="Arial" w:hAnsi="Arial"/>
          <w:sz w:val="24"/>
          <w:szCs w:val="24"/>
          <w:lang w:bidi="th-TH"/>
        </w:rPr>
        <w:t>Apron Sweeping</w:t>
      </w:r>
    </w:p>
    <w:p w:rsidR="008C706E" w:rsidRPr="008C706E" w:rsidRDefault="008C706E" w:rsidP="003D3F15">
      <w:pPr>
        <w:ind w:left="576"/>
        <w:jc w:val="both"/>
        <w:rPr>
          <w:rFonts w:ascii="Arial" w:hAnsi="Arial"/>
          <w:sz w:val="24"/>
          <w:szCs w:val="24"/>
          <w:lang w:bidi="th-TH"/>
        </w:rPr>
      </w:pPr>
      <w:r w:rsidRPr="008C706E">
        <w:rPr>
          <w:rFonts w:ascii="Arial" w:hAnsi="Arial"/>
          <w:color w:val="0070C0"/>
          <w:sz w:val="24"/>
          <w:szCs w:val="24"/>
          <w:lang w:bidi="th-TH"/>
        </w:rPr>
        <w:t xml:space="preserve">Specify airport’s procedures for </w:t>
      </w:r>
      <w:r>
        <w:rPr>
          <w:rFonts w:ascii="Arial" w:hAnsi="Arial"/>
          <w:color w:val="0070C0"/>
          <w:sz w:val="24"/>
          <w:szCs w:val="24"/>
          <w:lang w:bidi="th-TH"/>
        </w:rPr>
        <w:t>apron sweeping</w:t>
      </w:r>
      <w:r w:rsidRPr="008C706E">
        <w:rPr>
          <w:rFonts w:ascii="Arial" w:hAnsi="Arial"/>
          <w:color w:val="0070C0"/>
          <w:sz w:val="24"/>
          <w:szCs w:val="24"/>
          <w:lang w:bidi="th-TH"/>
        </w:rPr>
        <w:t>.</w:t>
      </w:r>
    </w:p>
    <w:p w:rsidR="008C706E" w:rsidRDefault="008C706E"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D72613" w:rsidRPr="00D72613" w:rsidRDefault="00D72613" w:rsidP="003D3F15">
      <w:pPr>
        <w:ind w:left="576"/>
        <w:jc w:val="both"/>
        <w:rPr>
          <w:rFonts w:ascii="Arial" w:hAnsi="Arial"/>
          <w:sz w:val="24"/>
          <w:szCs w:val="24"/>
          <w:lang w:bidi="th-TH"/>
        </w:rPr>
      </w:pPr>
      <w:r w:rsidRPr="00D05D41">
        <w:rPr>
          <w:rFonts w:ascii="Arial" w:hAnsi="Arial"/>
          <w:color w:val="00B050"/>
          <w:sz w:val="24"/>
          <w:szCs w:val="24"/>
          <w:lang w:bidi="th-TH"/>
        </w:rPr>
        <w:t xml:space="preserve">Prior to take-off and landing of aircraft, </w:t>
      </w:r>
      <w:r w:rsidRPr="008C706E">
        <w:rPr>
          <w:rFonts w:ascii="Arial" w:hAnsi="Arial"/>
          <w:color w:val="00B050"/>
          <w:sz w:val="24"/>
          <w:szCs w:val="24"/>
          <w:highlight w:val="yellow"/>
          <w:lang w:bidi="th-TH"/>
        </w:rPr>
        <w:t>(Airport Responsible Person)</w:t>
      </w:r>
      <w:r w:rsidRPr="00D05D41">
        <w:rPr>
          <w:rFonts w:ascii="Arial" w:hAnsi="Arial"/>
          <w:color w:val="00B050"/>
          <w:sz w:val="24"/>
          <w:szCs w:val="24"/>
          <w:lang w:bidi="th-TH"/>
        </w:rPr>
        <w:t xml:space="preserve"> will inspect FOD.</w:t>
      </w:r>
      <w:r w:rsidR="00DA7E5B">
        <w:rPr>
          <w:rFonts w:ascii="Arial" w:hAnsi="Arial"/>
          <w:color w:val="00B050"/>
          <w:sz w:val="24"/>
          <w:szCs w:val="24"/>
          <w:lang w:bidi="th-TH"/>
        </w:rPr>
        <w:t xml:space="preserve"> </w:t>
      </w:r>
      <w:r w:rsidRPr="008C706E">
        <w:rPr>
          <w:rFonts w:ascii="Arial" w:hAnsi="Arial"/>
          <w:color w:val="00B050"/>
          <w:sz w:val="24"/>
          <w:szCs w:val="24"/>
          <w:highlight w:val="yellow"/>
          <w:lang w:bidi="th-TH"/>
        </w:rPr>
        <w:t>(Ground Handling</w:t>
      </w:r>
      <w:r w:rsidR="004A627D">
        <w:rPr>
          <w:rFonts w:ascii="Arial" w:hAnsi="Arial"/>
          <w:color w:val="00B050"/>
          <w:sz w:val="24"/>
          <w:szCs w:val="24"/>
          <w:highlight w:val="yellow"/>
          <w:lang w:bidi="th-TH"/>
        </w:rPr>
        <w:t xml:space="preserve"> or Fixed-Base Operator</w:t>
      </w:r>
      <w:r w:rsidRPr="008C706E">
        <w:rPr>
          <w:rFonts w:ascii="Arial" w:hAnsi="Arial"/>
          <w:color w:val="00B050"/>
          <w:sz w:val="24"/>
          <w:szCs w:val="24"/>
          <w:highlight w:val="yellow"/>
          <w:lang w:bidi="th-TH"/>
        </w:rPr>
        <w:t xml:space="preserve"> Responsible Person)</w:t>
      </w:r>
      <w:r w:rsidRPr="00D05D41">
        <w:rPr>
          <w:rFonts w:ascii="Arial" w:hAnsi="Arial"/>
          <w:color w:val="00B050"/>
          <w:sz w:val="24"/>
          <w:szCs w:val="24"/>
          <w:lang w:bidi="th-TH"/>
        </w:rPr>
        <w:t xml:space="preserve"> shall inspect apron area prior to aircraft parking. In case there are FOD in large quantities,</w:t>
      </w:r>
      <w:r w:rsidR="00FE7C15">
        <w:rPr>
          <w:rFonts w:ascii="Arial" w:hAnsi="Arial"/>
          <w:color w:val="00B050"/>
          <w:sz w:val="24"/>
          <w:szCs w:val="24"/>
          <w:lang w:bidi="th-TH"/>
        </w:rPr>
        <w:t xml:space="preserve"> upon receiving the report,</w:t>
      </w:r>
      <w:r w:rsidR="00897598">
        <w:rPr>
          <w:rFonts w:ascii="Arial" w:hAnsi="Arial"/>
          <w:color w:val="00B050"/>
          <w:sz w:val="24"/>
          <w:szCs w:val="24"/>
          <w:lang w:bidi="th-TH"/>
        </w:rPr>
        <w:t xml:space="preserve"> </w:t>
      </w:r>
      <w:r w:rsidRPr="008C706E">
        <w:rPr>
          <w:rFonts w:ascii="Arial" w:hAnsi="Arial"/>
          <w:color w:val="00B050"/>
          <w:sz w:val="24"/>
          <w:szCs w:val="24"/>
          <w:highlight w:val="yellow"/>
          <w:lang w:bidi="th-TH"/>
        </w:rPr>
        <w:t>(Airport Responsible Person)</w:t>
      </w:r>
      <w:r w:rsidRPr="00D05D41">
        <w:rPr>
          <w:rFonts w:ascii="Arial" w:hAnsi="Arial"/>
          <w:color w:val="00B050"/>
          <w:sz w:val="24"/>
          <w:szCs w:val="24"/>
          <w:lang w:bidi="th-TH"/>
        </w:rPr>
        <w:t xml:space="preserve"> will sweep the apron area. </w:t>
      </w:r>
      <w:r w:rsidRPr="008C706E">
        <w:rPr>
          <w:rFonts w:ascii="Arial" w:hAnsi="Arial"/>
          <w:color w:val="00B050"/>
          <w:sz w:val="24"/>
          <w:szCs w:val="24"/>
          <w:highlight w:val="yellow"/>
          <w:lang w:bidi="th-TH"/>
        </w:rPr>
        <w:t>(Airport Responsible Person)</w:t>
      </w:r>
      <w:r w:rsidRPr="00D05D41">
        <w:rPr>
          <w:rFonts w:ascii="Arial" w:hAnsi="Arial"/>
          <w:color w:val="00B050"/>
          <w:sz w:val="24"/>
          <w:szCs w:val="24"/>
          <w:lang w:bidi="th-TH"/>
        </w:rPr>
        <w:t xml:space="preserve"> and </w:t>
      </w:r>
      <w:r w:rsidRPr="008C706E">
        <w:rPr>
          <w:rFonts w:ascii="Arial" w:hAnsi="Arial"/>
          <w:color w:val="00B050"/>
          <w:sz w:val="24"/>
          <w:szCs w:val="24"/>
          <w:highlight w:val="yellow"/>
          <w:lang w:bidi="th-TH"/>
        </w:rPr>
        <w:t>(Air Carrier Responsible Person)</w:t>
      </w:r>
      <w:r w:rsidRPr="00D05D41">
        <w:rPr>
          <w:rFonts w:ascii="Arial" w:hAnsi="Arial"/>
          <w:color w:val="00B050"/>
          <w:sz w:val="24"/>
          <w:szCs w:val="24"/>
          <w:lang w:bidi="th-TH"/>
        </w:rPr>
        <w:t xml:space="preserve"> will joint inspect apron area once sweeping </w:t>
      </w:r>
      <w:r w:rsidR="00D05D41">
        <w:rPr>
          <w:rFonts w:ascii="Arial" w:hAnsi="Arial"/>
          <w:color w:val="00B050"/>
          <w:sz w:val="24"/>
          <w:szCs w:val="24"/>
          <w:lang w:bidi="th-TH"/>
        </w:rPr>
        <w:t>is</w:t>
      </w:r>
      <w:r w:rsidRPr="00D05D41">
        <w:rPr>
          <w:rFonts w:ascii="Arial" w:hAnsi="Arial"/>
          <w:color w:val="00B050"/>
          <w:sz w:val="24"/>
          <w:szCs w:val="24"/>
          <w:lang w:bidi="th-TH"/>
        </w:rPr>
        <w:t xml:space="preserve"> finished. </w:t>
      </w:r>
    </w:p>
    <w:p w:rsidR="00D05D41" w:rsidRDefault="00D05D41">
      <w:pPr>
        <w:pStyle w:val="ListParagraph"/>
        <w:numPr>
          <w:ilvl w:val="2"/>
          <w:numId w:val="2"/>
        </w:numPr>
        <w:jc w:val="both"/>
        <w:rPr>
          <w:rFonts w:ascii="Arial" w:hAnsi="Arial"/>
          <w:sz w:val="24"/>
          <w:szCs w:val="24"/>
          <w:lang w:bidi="th-TH"/>
        </w:rPr>
      </w:pPr>
      <w:r>
        <w:rPr>
          <w:rFonts w:ascii="Arial" w:hAnsi="Arial"/>
          <w:sz w:val="24"/>
          <w:szCs w:val="24"/>
          <w:lang w:bidi="th-TH"/>
        </w:rPr>
        <w:t>Apron Cleaning</w:t>
      </w:r>
    </w:p>
    <w:p w:rsidR="008C706E" w:rsidRPr="008C706E" w:rsidRDefault="008C706E" w:rsidP="003D3F15">
      <w:pPr>
        <w:ind w:left="576"/>
        <w:jc w:val="both"/>
        <w:rPr>
          <w:rFonts w:ascii="Arial" w:hAnsi="Arial"/>
          <w:sz w:val="24"/>
          <w:szCs w:val="24"/>
          <w:lang w:bidi="th-TH"/>
        </w:rPr>
      </w:pPr>
      <w:r w:rsidRPr="008C706E">
        <w:rPr>
          <w:rFonts w:ascii="Arial" w:hAnsi="Arial"/>
          <w:color w:val="0070C0"/>
          <w:sz w:val="24"/>
          <w:szCs w:val="24"/>
          <w:lang w:bidi="th-TH"/>
        </w:rPr>
        <w:t xml:space="preserve">Specify airport’s procedures for </w:t>
      </w:r>
      <w:r>
        <w:rPr>
          <w:rFonts w:ascii="Arial" w:hAnsi="Arial"/>
          <w:color w:val="0070C0"/>
          <w:sz w:val="24"/>
          <w:szCs w:val="24"/>
          <w:lang w:bidi="th-TH"/>
        </w:rPr>
        <w:t>apron cleaning</w:t>
      </w:r>
      <w:r w:rsidRPr="008C706E">
        <w:rPr>
          <w:rFonts w:ascii="Arial" w:hAnsi="Arial"/>
          <w:color w:val="0070C0"/>
          <w:sz w:val="24"/>
          <w:szCs w:val="24"/>
          <w:lang w:bidi="th-TH"/>
        </w:rPr>
        <w:t>.</w:t>
      </w:r>
    </w:p>
    <w:p w:rsidR="008C706E" w:rsidRDefault="008C706E"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D05D41" w:rsidRPr="009B24B7" w:rsidRDefault="003E4B2B" w:rsidP="003D3F15">
      <w:pPr>
        <w:ind w:left="576"/>
        <w:jc w:val="both"/>
        <w:rPr>
          <w:rFonts w:ascii="Arial" w:hAnsi="Arial"/>
          <w:color w:val="00B050"/>
          <w:sz w:val="24"/>
          <w:szCs w:val="24"/>
          <w:lang w:bidi="th-TH"/>
        </w:rPr>
      </w:pPr>
      <w:r w:rsidRPr="008C706E">
        <w:rPr>
          <w:rFonts w:ascii="Arial" w:hAnsi="Arial"/>
          <w:color w:val="00B050"/>
          <w:sz w:val="24"/>
          <w:szCs w:val="24"/>
          <w:highlight w:val="yellow"/>
          <w:lang w:bidi="th-TH"/>
        </w:rPr>
        <w:t>(Name)</w:t>
      </w:r>
      <w:r w:rsidRPr="009B24B7">
        <w:rPr>
          <w:rFonts w:ascii="Arial" w:hAnsi="Arial"/>
          <w:color w:val="00B050"/>
          <w:sz w:val="24"/>
          <w:szCs w:val="24"/>
          <w:lang w:bidi="th-TH"/>
        </w:rPr>
        <w:t xml:space="preserve"> Airport will clean the apron when requested by users in airside or when a daily airport inspection results in the need of cleaning. </w:t>
      </w:r>
      <w:r w:rsidR="008F4C23" w:rsidRPr="009B24B7">
        <w:rPr>
          <w:rFonts w:ascii="Arial" w:hAnsi="Arial"/>
          <w:color w:val="00B050"/>
          <w:sz w:val="24"/>
          <w:szCs w:val="24"/>
          <w:lang w:bidi="th-TH"/>
        </w:rPr>
        <w:t>The airport will use a proper cleaning agent suitable for types of contaminations.</w:t>
      </w:r>
    </w:p>
    <w:p w:rsidR="008F4C23" w:rsidRPr="009B24B7" w:rsidRDefault="008F4C23" w:rsidP="003D3F15">
      <w:pPr>
        <w:ind w:left="576"/>
        <w:jc w:val="both"/>
        <w:rPr>
          <w:rFonts w:ascii="Arial" w:hAnsi="Arial"/>
          <w:color w:val="00B050"/>
          <w:sz w:val="24"/>
          <w:szCs w:val="24"/>
          <w:lang w:bidi="th-TH"/>
        </w:rPr>
      </w:pPr>
      <w:r w:rsidRPr="009B24B7">
        <w:rPr>
          <w:rFonts w:ascii="Arial" w:hAnsi="Arial"/>
          <w:color w:val="00B050"/>
          <w:sz w:val="24"/>
          <w:szCs w:val="24"/>
          <w:lang w:bidi="th-TH"/>
        </w:rPr>
        <w:t>An aircraft fueling agent is responsible for prevention of spillage and cleaning of such spillage. Spillage shall be contained in a limited area and not contaminate water drainage or water body. Cleaning shall be done immediately. If the fueling agent cannot clean the spillage, the airport will take over the action. The expenses caused by such spillage shall be charge</w:t>
      </w:r>
      <w:r w:rsidR="00FE7C15">
        <w:rPr>
          <w:rFonts w:ascii="Arial" w:hAnsi="Arial"/>
          <w:color w:val="00B050"/>
          <w:sz w:val="24"/>
          <w:szCs w:val="24"/>
          <w:lang w:bidi="th-TH"/>
        </w:rPr>
        <w:t>d</w:t>
      </w:r>
      <w:r w:rsidRPr="009B24B7">
        <w:rPr>
          <w:rFonts w:ascii="Arial" w:hAnsi="Arial"/>
          <w:color w:val="00B050"/>
          <w:sz w:val="24"/>
          <w:szCs w:val="24"/>
          <w:lang w:bidi="th-TH"/>
        </w:rPr>
        <w:t xml:space="preserve"> to the fueling agent.</w:t>
      </w:r>
    </w:p>
    <w:p w:rsidR="005624B3" w:rsidRPr="009B24B7" w:rsidRDefault="00F81E22" w:rsidP="003D3F15">
      <w:pPr>
        <w:ind w:left="576"/>
        <w:jc w:val="both"/>
        <w:rPr>
          <w:rFonts w:ascii="Arial" w:hAnsi="Arial"/>
          <w:color w:val="00B050"/>
          <w:sz w:val="24"/>
          <w:szCs w:val="24"/>
          <w:lang w:bidi="th-TH"/>
        </w:rPr>
      </w:pPr>
      <w:r w:rsidRPr="009B24B7">
        <w:rPr>
          <w:rFonts w:ascii="Arial" w:hAnsi="Arial"/>
          <w:color w:val="00B050"/>
          <w:sz w:val="24"/>
          <w:szCs w:val="24"/>
          <w:lang w:bidi="th-TH"/>
        </w:rPr>
        <w:t>Ground handling agents</w:t>
      </w:r>
      <w:r w:rsidR="004A627D">
        <w:rPr>
          <w:rFonts w:ascii="Arial" w:hAnsi="Arial"/>
          <w:color w:val="00B050"/>
          <w:sz w:val="24"/>
          <w:szCs w:val="24"/>
          <w:lang w:bidi="th-TH"/>
        </w:rPr>
        <w:t>, fixed-base operator,</w:t>
      </w:r>
      <w:r w:rsidRPr="009B24B7">
        <w:rPr>
          <w:rFonts w:ascii="Arial" w:hAnsi="Arial"/>
          <w:color w:val="00B050"/>
          <w:sz w:val="24"/>
          <w:szCs w:val="24"/>
          <w:lang w:bidi="th-TH"/>
        </w:rPr>
        <w:t xml:space="preserve"> and air carriers using the airport shall make sure that the apron is clean</w:t>
      </w:r>
      <w:r w:rsidR="00B20ED2" w:rsidRPr="009B24B7">
        <w:rPr>
          <w:rFonts w:ascii="Arial" w:hAnsi="Arial"/>
          <w:color w:val="00B050"/>
          <w:sz w:val="24"/>
          <w:szCs w:val="24"/>
          <w:lang w:bidi="th-TH"/>
        </w:rPr>
        <w:t xml:space="preserve"> from FODs or contaminations</w:t>
      </w:r>
      <w:r w:rsidRPr="009B24B7">
        <w:rPr>
          <w:rFonts w:ascii="Arial" w:hAnsi="Arial"/>
          <w:color w:val="00B050"/>
          <w:sz w:val="24"/>
          <w:szCs w:val="24"/>
          <w:lang w:bidi="th-TH"/>
        </w:rPr>
        <w:t xml:space="preserve"> after the aircraft leave the apron.</w:t>
      </w:r>
    </w:p>
    <w:p w:rsidR="008C0938" w:rsidRDefault="008C0938">
      <w:pPr>
        <w:pStyle w:val="ListParagraph"/>
        <w:numPr>
          <w:ilvl w:val="2"/>
          <w:numId w:val="2"/>
        </w:numPr>
        <w:jc w:val="both"/>
        <w:rPr>
          <w:rFonts w:ascii="Arial" w:hAnsi="Arial"/>
          <w:sz w:val="24"/>
          <w:szCs w:val="24"/>
          <w:lang w:bidi="th-TH"/>
        </w:rPr>
      </w:pPr>
      <w:r>
        <w:rPr>
          <w:rFonts w:ascii="Arial" w:hAnsi="Arial"/>
          <w:sz w:val="24"/>
          <w:szCs w:val="24"/>
          <w:lang w:bidi="th-TH"/>
        </w:rPr>
        <w:t>Incident and Accident Reports</w:t>
      </w:r>
    </w:p>
    <w:p w:rsidR="008C706E" w:rsidRPr="008C706E" w:rsidRDefault="008C706E" w:rsidP="003D3F15">
      <w:pPr>
        <w:ind w:left="576"/>
        <w:jc w:val="both"/>
        <w:rPr>
          <w:rFonts w:ascii="Arial" w:hAnsi="Arial"/>
          <w:sz w:val="24"/>
          <w:szCs w:val="24"/>
          <w:lang w:bidi="th-TH"/>
        </w:rPr>
      </w:pPr>
      <w:r w:rsidRPr="008C706E">
        <w:rPr>
          <w:rFonts w:ascii="Arial" w:hAnsi="Arial"/>
          <w:color w:val="0070C0"/>
          <w:sz w:val="24"/>
          <w:szCs w:val="24"/>
          <w:lang w:bidi="th-TH"/>
        </w:rPr>
        <w:t xml:space="preserve">Specify airport’s procedures for </w:t>
      </w:r>
      <w:r>
        <w:rPr>
          <w:rFonts w:ascii="Arial" w:hAnsi="Arial"/>
          <w:color w:val="0070C0"/>
          <w:sz w:val="24"/>
          <w:szCs w:val="24"/>
          <w:lang w:bidi="th-TH"/>
        </w:rPr>
        <w:t>incident and accident reports</w:t>
      </w:r>
      <w:r w:rsidRPr="008C706E">
        <w:rPr>
          <w:rFonts w:ascii="Arial" w:hAnsi="Arial"/>
          <w:color w:val="0070C0"/>
          <w:sz w:val="24"/>
          <w:szCs w:val="24"/>
          <w:lang w:bidi="th-TH"/>
        </w:rPr>
        <w:t>.</w:t>
      </w:r>
    </w:p>
    <w:p w:rsidR="00DA7E5B" w:rsidRDefault="00DA7E5B" w:rsidP="003D3F15">
      <w:pPr>
        <w:ind w:left="576"/>
        <w:jc w:val="both"/>
        <w:rPr>
          <w:rFonts w:ascii="Arial" w:hAnsi="Arial"/>
          <w:color w:val="00B050"/>
          <w:sz w:val="24"/>
          <w:szCs w:val="24"/>
          <w:lang w:bidi="th-TH"/>
        </w:rPr>
      </w:pPr>
    </w:p>
    <w:p w:rsidR="008C706E" w:rsidRDefault="008C706E" w:rsidP="003D3F15">
      <w:pPr>
        <w:ind w:left="576"/>
        <w:jc w:val="both"/>
        <w:rPr>
          <w:rFonts w:ascii="Arial" w:hAnsi="Arial"/>
          <w:color w:val="00B050"/>
          <w:sz w:val="24"/>
          <w:szCs w:val="24"/>
          <w:lang w:bidi="th-TH"/>
        </w:rPr>
      </w:pPr>
      <w:r>
        <w:rPr>
          <w:rFonts w:ascii="Arial" w:hAnsi="Arial"/>
          <w:color w:val="00B050"/>
          <w:sz w:val="24"/>
          <w:szCs w:val="24"/>
          <w:lang w:bidi="th-TH"/>
        </w:rPr>
        <w:lastRenderedPageBreak/>
        <w:t>Example:</w:t>
      </w:r>
    </w:p>
    <w:p w:rsidR="009B24B7" w:rsidRPr="00A97B28" w:rsidRDefault="009B24B7" w:rsidP="003D3F15">
      <w:pPr>
        <w:ind w:left="576"/>
        <w:jc w:val="both"/>
        <w:rPr>
          <w:rFonts w:ascii="Arial" w:hAnsi="Arial"/>
          <w:color w:val="00B050"/>
          <w:sz w:val="24"/>
          <w:szCs w:val="24"/>
          <w:lang w:bidi="th-TH"/>
        </w:rPr>
      </w:pPr>
      <w:r w:rsidRPr="00A97B28">
        <w:rPr>
          <w:rFonts w:ascii="Arial" w:hAnsi="Arial"/>
          <w:color w:val="00B050"/>
          <w:sz w:val="24"/>
          <w:szCs w:val="24"/>
          <w:lang w:bidi="th-TH"/>
        </w:rPr>
        <w:t>Any accident and incident shall be reported through the airport safety management system. The person causing the incident and accident</w:t>
      </w:r>
      <w:r w:rsidR="00FA09F7" w:rsidRPr="00A97B28">
        <w:rPr>
          <w:rFonts w:ascii="Arial" w:hAnsi="Arial"/>
          <w:color w:val="00B050"/>
          <w:sz w:val="24"/>
          <w:szCs w:val="24"/>
          <w:lang w:bidi="th-TH"/>
        </w:rPr>
        <w:t xml:space="preserve"> or the witness</w:t>
      </w:r>
      <w:r w:rsidRPr="00A97B28">
        <w:rPr>
          <w:rFonts w:ascii="Arial" w:hAnsi="Arial"/>
          <w:color w:val="00B050"/>
          <w:sz w:val="24"/>
          <w:szCs w:val="24"/>
          <w:lang w:bidi="th-TH"/>
        </w:rPr>
        <w:t xml:space="preserve"> shall also report their supervisors immediately.</w:t>
      </w:r>
    </w:p>
    <w:p w:rsidR="009B24B7" w:rsidRPr="00A97B28" w:rsidRDefault="009B24B7" w:rsidP="003D3F15">
      <w:pPr>
        <w:ind w:left="576"/>
        <w:jc w:val="both"/>
        <w:rPr>
          <w:rFonts w:ascii="Arial" w:hAnsi="Arial"/>
          <w:color w:val="00B050"/>
          <w:sz w:val="24"/>
          <w:szCs w:val="24"/>
          <w:lang w:bidi="th-TH"/>
        </w:rPr>
      </w:pPr>
      <w:r w:rsidRPr="00A97B28">
        <w:rPr>
          <w:rFonts w:ascii="Arial" w:hAnsi="Arial"/>
          <w:color w:val="00B050"/>
          <w:sz w:val="24"/>
          <w:szCs w:val="24"/>
          <w:lang w:bidi="th-TH"/>
        </w:rPr>
        <w:t xml:space="preserve">The Accident and Incident Reporting Form in </w:t>
      </w:r>
      <w:r w:rsidR="00C43175">
        <w:rPr>
          <w:rFonts w:ascii="Arial" w:hAnsi="Arial"/>
          <w:color w:val="00B050"/>
          <w:sz w:val="24"/>
          <w:szCs w:val="24"/>
          <w:lang w:bidi="th-TH"/>
        </w:rPr>
        <w:t>Annex</w:t>
      </w:r>
      <w:r w:rsidRPr="00A97B28">
        <w:rPr>
          <w:rFonts w:ascii="Arial" w:hAnsi="Arial"/>
          <w:color w:val="00B050"/>
          <w:sz w:val="24"/>
          <w:szCs w:val="24"/>
          <w:lang w:bidi="th-TH"/>
        </w:rPr>
        <w:t xml:space="preserve"> (</w:t>
      </w:r>
      <w:r w:rsidR="003B7948">
        <w:rPr>
          <w:rFonts w:ascii="Arial" w:hAnsi="Arial"/>
          <w:color w:val="00B050"/>
          <w:sz w:val="24"/>
          <w:szCs w:val="24"/>
          <w:lang w:bidi="th-TH"/>
        </w:rPr>
        <w:t>#</w:t>
      </w:r>
      <w:r w:rsidRPr="00A97B28">
        <w:rPr>
          <w:rFonts w:ascii="Arial" w:hAnsi="Arial"/>
          <w:color w:val="00B050"/>
          <w:sz w:val="24"/>
          <w:szCs w:val="24"/>
          <w:lang w:bidi="th-TH"/>
        </w:rPr>
        <w:t xml:space="preserve">) shall be used. </w:t>
      </w:r>
      <w:r w:rsidR="00FA09F7" w:rsidRPr="00A97B28">
        <w:rPr>
          <w:rFonts w:ascii="Arial" w:hAnsi="Arial"/>
          <w:color w:val="00B050"/>
          <w:sz w:val="24"/>
          <w:szCs w:val="24"/>
          <w:lang w:bidi="th-TH"/>
        </w:rPr>
        <w:t xml:space="preserve">The person causing the incident and accident or the witness shall give detailed information to </w:t>
      </w:r>
      <w:r w:rsidR="00FA09F7" w:rsidRPr="008C706E">
        <w:rPr>
          <w:rFonts w:ascii="Arial" w:hAnsi="Arial"/>
          <w:color w:val="00B050"/>
          <w:sz w:val="24"/>
          <w:szCs w:val="24"/>
          <w:highlight w:val="yellow"/>
          <w:lang w:bidi="th-TH"/>
        </w:rPr>
        <w:t>(Airport Responsible Person)</w:t>
      </w:r>
      <w:r w:rsidR="00FA09F7" w:rsidRPr="00A97B28">
        <w:rPr>
          <w:rFonts w:ascii="Arial" w:hAnsi="Arial"/>
          <w:color w:val="00B050"/>
          <w:sz w:val="24"/>
          <w:szCs w:val="24"/>
          <w:lang w:bidi="th-TH"/>
        </w:rPr>
        <w:t xml:space="preserve"> without hesitation.</w:t>
      </w:r>
    </w:p>
    <w:p w:rsidR="00FA09F7" w:rsidRPr="00A97B28" w:rsidRDefault="003B7948" w:rsidP="003D3F15">
      <w:pPr>
        <w:ind w:left="576"/>
        <w:jc w:val="both"/>
        <w:rPr>
          <w:rFonts w:ascii="Arial" w:hAnsi="Arial"/>
          <w:color w:val="00B050"/>
          <w:sz w:val="24"/>
          <w:szCs w:val="24"/>
          <w:lang w:bidi="th-TH"/>
        </w:rPr>
      </w:pPr>
      <w:r>
        <w:rPr>
          <w:rFonts w:ascii="Arial" w:hAnsi="Arial"/>
          <w:color w:val="00B050"/>
          <w:sz w:val="24"/>
          <w:szCs w:val="24"/>
          <w:lang w:bidi="th-TH"/>
        </w:rPr>
        <w:t xml:space="preserve">For immediate hazards or accident / incident requiring immediate follow-up actions, airport staff shall call [airport operation </w:t>
      </w:r>
      <w:proofErr w:type="spellStart"/>
      <w:r>
        <w:rPr>
          <w:rFonts w:ascii="Arial" w:hAnsi="Arial"/>
          <w:color w:val="00B050"/>
          <w:sz w:val="24"/>
          <w:szCs w:val="24"/>
          <w:lang w:bidi="th-TH"/>
        </w:rPr>
        <w:t>centre</w:t>
      </w:r>
      <w:proofErr w:type="spellEnd"/>
      <w:r>
        <w:rPr>
          <w:rFonts w:ascii="Arial" w:hAnsi="Arial"/>
          <w:color w:val="00B050"/>
          <w:sz w:val="24"/>
          <w:szCs w:val="24"/>
          <w:lang w:bidi="th-TH"/>
        </w:rPr>
        <w:t>] at [phone number] without delay.</w:t>
      </w:r>
    </w:p>
    <w:p w:rsidR="008C0938" w:rsidRDefault="008C0938">
      <w:pPr>
        <w:pStyle w:val="ListParagraph"/>
        <w:numPr>
          <w:ilvl w:val="2"/>
          <w:numId w:val="2"/>
        </w:numPr>
        <w:jc w:val="both"/>
        <w:rPr>
          <w:rFonts w:ascii="Arial" w:hAnsi="Arial"/>
          <w:sz w:val="24"/>
          <w:szCs w:val="24"/>
          <w:lang w:bidi="th-TH"/>
        </w:rPr>
      </w:pPr>
      <w:r>
        <w:rPr>
          <w:rFonts w:ascii="Arial" w:hAnsi="Arial"/>
          <w:sz w:val="24"/>
          <w:szCs w:val="24"/>
          <w:lang w:bidi="th-TH"/>
        </w:rPr>
        <w:t>Safety Compliance Monitoring</w:t>
      </w:r>
    </w:p>
    <w:p w:rsidR="008C706E" w:rsidRPr="008C706E" w:rsidRDefault="008C706E" w:rsidP="003D3F15">
      <w:pPr>
        <w:ind w:left="576"/>
        <w:jc w:val="both"/>
        <w:rPr>
          <w:rFonts w:ascii="Arial" w:hAnsi="Arial"/>
          <w:sz w:val="24"/>
          <w:szCs w:val="24"/>
          <w:lang w:bidi="th-TH"/>
        </w:rPr>
      </w:pPr>
      <w:r w:rsidRPr="008C706E">
        <w:rPr>
          <w:rFonts w:ascii="Arial" w:hAnsi="Arial"/>
          <w:color w:val="0070C0"/>
          <w:sz w:val="24"/>
          <w:szCs w:val="24"/>
          <w:lang w:bidi="th-TH"/>
        </w:rPr>
        <w:t xml:space="preserve">Specify airport’s procedures for </w:t>
      </w:r>
      <w:r>
        <w:rPr>
          <w:rFonts w:ascii="Arial" w:hAnsi="Arial"/>
          <w:color w:val="0070C0"/>
          <w:sz w:val="24"/>
          <w:szCs w:val="24"/>
          <w:lang w:bidi="th-TH"/>
        </w:rPr>
        <w:t>safety compliance monitoring to ensure ground operations’ safety and compliance to standard. An airport shall establish safety compliance monitoring period based on air traffic volume.</w:t>
      </w:r>
    </w:p>
    <w:p w:rsidR="008C706E" w:rsidRDefault="008C706E"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A97B28" w:rsidRPr="004D5EE1" w:rsidRDefault="00A97B28" w:rsidP="003D3F15">
      <w:pPr>
        <w:ind w:left="576"/>
        <w:jc w:val="both"/>
        <w:rPr>
          <w:rFonts w:ascii="Arial" w:hAnsi="Arial"/>
          <w:color w:val="00B050"/>
          <w:sz w:val="24"/>
          <w:szCs w:val="24"/>
          <w:lang w:bidi="th-TH"/>
        </w:rPr>
      </w:pPr>
      <w:r w:rsidRPr="004D5EE1">
        <w:rPr>
          <w:rFonts w:ascii="Arial" w:hAnsi="Arial"/>
          <w:color w:val="00B050"/>
          <w:sz w:val="24"/>
          <w:szCs w:val="24"/>
          <w:lang w:bidi="th-TH"/>
        </w:rPr>
        <w:t>For safety operations in the apron, the airport will set up a minimum standard for ground handling operations. The airport randomly inspects the ground handling procedures to ensure the compliance to the safety standards.</w:t>
      </w:r>
    </w:p>
    <w:p w:rsidR="00A97B28" w:rsidRPr="004D5EE1" w:rsidRDefault="00A97B28" w:rsidP="003D3F15">
      <w:pPr>
        <w:ind w:left="576"/>
        <w:jc w:val="both"/>
        <w:rPr>
          <w:rFonts w:ascii="Arial" w:hAnsi="Arial"/>
          <w:color w:val="00B050"/>
          <w:sz w:val="24"/>
          <w:szCs w:val="24"/>
          <w:lang w:bidi="th-TH"/>
        </w:rPr>
      </w:pPr>
      <w:r w:rsidRPr="004D5EE1">
        <w:rPr>
          <w:rFonts w:ascii="Arial" w:hAnsi="Arial"/>
          <w:color w:val="00B050"/>
          <w:sz w:val="24"/>
          <w:szCs w:val="24"/>
          <w:lang w:bidi="th-TH"/>
        </w:rPr>
        <w:t>Non-compliances shall be reported to (Airport Operations Officer)</w:t>
      </w:r>
      <w:r w:rsidR="00AE0C5F" w:rsidRPr="004D5EE1">
        <w:rPr>
          <w:rFonts w:ascii="Arial" w:hAnsi="Arial"/>
          <w:color w:val="00B050"/>
          <w:sz w:val="24"/>
          <w:szCs w:val="24"/>
          <w:lang w:bidi="th-TH"/>
        </w:rPr>
        <w:t xml:space="preserve"> and via the airport safety report system</w:t>
      </w:r>
      <w:r w:rsidRPr="004D5EE1">
        <w:rPr>
          <w:rFonts w:ascii="Arial" w:hAnsi="Arial"/>
          <w:color w:val="00B050"/>
          <w:sz w:val="24"/>
          <w:szCs w:val="24"/>
          <w:lang w:bidi="th-TH"/>
        </w:rPr>
        <w:t>. The airport may cease a non-compliance operation</w:t>
      </w:r>
      <w:r w:rsidR="00AE0C5F" w:rsidRPr="004D5EE1">
        <w:rPr>
          <w:rFonts w:ascii="Arial" w:hAnsi="Arial"/>
          <w:color w:val="00B050"/>
          <w:sz w:val="24"/>
          <w:szCs w:val="24"/>
          <w:lang w:bidi="th-TH"/>
        </w:rPr>
        <w:t xml:space="preserve"> that may be harmful. </w:t>
      </w:r>
    </w:p>
    <w:p w:rsidR="00A97B28" w:rsidRPr="00A97B28" w:rsidRDefault="00A97B28" w:rsidP="003D3F15">
      <w:pPr>
        <w:jc w:val="both"/>
        <w:rPr>
          <w:rFonts w:ascii="Arial" w:hAnsi="Arial"/>
          <w:sz w:val="24"/>
          <w:szCs w:val="24"/>
          <w:lang w:bidi="th-TH"/>
        </w:rPr>
      </w:pPr>
    </w:p>
    <w:p w:rsidR="00D70EEF" w:rsidRDefault="00D70EEF" w:rsidP="003D3F15">
      <w:pPr>
        <w:jc w:val="both"/>
        <w:rPr>
          <w:rFonts w:ascii="Arial" w:hAnsi="Arial" w:cs="Angsana New"/>
          <w:b/>
          <w:bCs/>
          <w:color w:val="1F497D" w:themeColor="text2"/>
          <w:sz w:val="24"/>
          <w:szCs w:val="24"/>
          <w:cs/>
          <w:lang w:bidi="th-TH"/>
        </w:rPr>
        <w:sectPr w:rsidR="00D70EEF" w:rsidSect="001443CA">
          <w:headerReference w:type="even" r:id="rId88"/>
          <w:headerReference w:type="default" r:id="rId89"/>
          <w:footerReference w:type="default" r:id="rId90"/>
          <w:headerReference w:type="first" r:id="rId91"/>
          <w:pgSz w:w="12240" w:h="15840"/>
          <w:pgMar w:top="1354" w:right="1440" w:bottom="1008" w:left="1440" w:header="720" w:footer="720" w:gutter="0"/>
          <w:pgNumType w:start="1"/>
          <w:cols w:space="720"/>
          <w:docGrid w:linePitch="360"/>
        </w:sectPr>
      </w:pPr>
    </w:p>
    <w:p w:rsidR="00C577DF" w:rsidRPr="00444E77"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Airside Vehicle Control</w:t>
      </w:r>
    </w:p>
    <w:p w:rsidR="00383642" w:rsidRPr="00875AA5" w:rsidRDefault="00875AA5" w:rsidP="003D3F15">
      <w:pPr>
        <w:jc w:val="both"/>
        <w:rPr>
          <w:rFonts w:ascii="Arial" w:hAnsi="Arial"/>
          <w:color w:val="0070C0"/>
          <w:sz w:val="24"/>
          <w:szCs w:val="24"/>
          <w:lang w:bidi="th-TH"/>
        </w:rPr>
      </w:pPr>
      <w:r w:rsidRPr="00875AA5">
        <w:rPr>
          <w:rFonts w:ascii="Arial" w:hAnsi="Arial"/>
          <w:color w:val="0070C0"/>
          <w:sz w:val="24"/>
          <w:szCs w:val="24"/>
          <w:lang w:bidi="th-TH"/>
        </w:rPr>
        <w:t>Particulars for airside vehicle control including applicable traffic rules, driving permits, and enforcement.</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875AA5" w:rsidRDefault="00875AA5" w:rsidP="003D3F15">
      <w:pPr>
        <w:ind w:left="576"/>
        <w:jc w:val="both"/>
        <w:rPr>
          <w:rFonts w:ascii="Arial" w:hAnsi="Arial"/>
          <w:color w:val="0070C0"/>
          <w:sz w:val="24"/>
          <w:szCs w:val="24"/>
          <w:lang w:bidi="th-TH"/>
        </w:rPr>
      </w:pPr>
      <w:r w:rsidRPr="00A672E0">
        <w:rPr>
          <w:rFonts w:ascii="Arial" w:hAnsi="Arial"/>
          <w:color w:val="0070C0"/>
          <w:sz w:val="24"/>
          <w:szCs w:val="24"/>
          <w:lang w:bidi="th-TH"/>
        </w:rPr>
        <w:t xml:space="preserve">The aim of </w:t>
      </w:r>
      <w:r>
        <w:rPr>
          <w:rFonts w:ascii="Arial" w:hAnsi="Arial"/>
          <w:color w:val="0070C0"/>
          <w:sz w:val="24"/>
          <w:szCs w:val="24"/>
          <w:lang w:bidi="th-TH"/>
        </w:rPr>
        <w:t xml:space="preserve">airside vehicle control is to prevent accident/incident </w:t>
      </w:r>
      <w:r w:rsidR="006F5A0F">
        <w:rPr>
          <w:rFonts w:ascii="Arial" w:hAnsi="Arial"/>
          <w:color w:val="0070C0"/>
          <w:sz w:val="24"/>
          <w:szCs w:val="24"/>
          <w:lang w:bidi="th-TH"/>
        </w:rPr>
        <w:t>involving vehicles / equipment,</w:t>
      </w:r>
      <w:r w:rsidR="00961BCC">
        <w:rPr>
          <w:rFonts w:ascii="Arial" w:hAnsi="Arial"/>
          <w:color w:val="0070C0"/>
          <w:sz w:val="24"/>
          <w:szCs w:val="24"/>
          <w:lang w:bidi="th-TH"/>
        </w:rPr>
        <w:t xml:space="preserve"> </w:t>
      </w:r>
      <w:r w:rsidRPr="00A672E0">
        <w:rPr>
          <w:rFonts w:ascii="Arial" w:hAnsi="Arial"/>
          <w:color w:val="0070C0"/>
          <w:sz w:val="24"/>
          <w:szCs w:val="24"/>
          <w:lang w:bidi="th-TH"/>
        </w:rPr>
        <w:t>to ensure the safety of ground handling operations and minimize risks and hazards of ground operations.</w:t>
      </w:r>
    </w:p>
    <w:p w:rsidR="00875AA5" w:rsidRPr="00875AA5" w:rsidRDefault="00875AA5" w:rsidP="003D3F15">
      <w:pPr>
        <w:ind w:left="576"/>
        <w:jc w:val="both"/>
        <w:rPr>
          <w:rFonts w:ascii="Arial" w:hAnsi="Arial"/>
          <w:color w:val="00B050"/>
          <w:sz w:val="24"/>
          <w:szCs w:val="24"/>
          <w:lang w:bidi="th-TH"/>
        </w:rPr>
      </w:pPr>
      <w:r w:rsidRPr="00875AA5">
        <w:rPr>
          <w:rFonts w:ascii="Arial" w:hAnsi="Arial"/>
          <w:color w:val="00B050"/>
          <w:sz w:val="24"/>
          <w:szCs w:val="24"/>
          <w:lang w:bidi="th-TH"/>
        </w:rPr>
        <w:t>Example:</w:t>
      </w:r>
    </w:p>
    <w:p w:rsidR="00914288" w:rsidRPr="009E74FD" w:rsidRDefault="00914288" w:rsidP="003D3F15">
      <w:pPr>
        <w:ind w:left="576"/>
        <w:jc w:val="both"/>
        <w:rPr>
          <w:rFonts w:ascii="Arial" w:hAnsi="Arial"/>
          <w:color w:val="00B050"/>
          <w:sz w:val="24"/>
          <w:szCs w:val="24"/>
          <w:lang w:bidi="th-TH"/>
        </w:rPr>
      </w:pPr>
      <w:r w:rsidRPr="009E74FD">
        <w:rPr>
          <w:rFonts w:ascii="Arial" w:hAnsi="Arial"/>
          <w:color w:val="00B050"/>
          <w:sz w:val="24"/>
          <w:szCs w:val="24"/>
          <w:lang w:bidi="th-TH"/>
        </w:rPr>
        <w:t xml:space="preserve">The purpose of the Airside Vehicle Control Handbook (the Handbook) is to ensure the safe airside operation of vehicles on </w:t>
      </w:r>
      <w:r w:rsidRPr="009E74FD">
        <w:rPr>
          <w:rFonts w:ascii="Arial" w:hAnsi="Arial"/>
          <w:color w:val="00B050"/>
          <w:sz w:val="24"/>
          <w:szCs w:val="24"/>
          <w:highlight w:val="yellow"/>
          <w:lang w:bidi="th-TH"/>
        </w:rPr>
        <w:t>(Name)</w:t>
      </w:r>
      <w:r w:rsidRPr="009E74FD">
        <w:rPr>
          <w:rFonts w:ascii="Arial" w:hAnsi="Arial"/>
          <w:color w:val="00B050"/>
          <w:sz w:val="24"/>
          <w:szCs w:val="24"/>
          <w:lang w:bidi="th-TH"/>
        </w:rPr>
        <w:t xml:space="preserve"> Airport. The Handbook is compiled as Annex </w:t>
      </w:r>
      <w:r w:rsidRPr="009E74FD">
        <w:rPr>
          <w:rFonts w:ascii="Arial" w:hAnsi="Arial"/>
          <w:color w:val="00B050"/>
          <w:sz w:val="24"/>
          <w:szCs w:val="24"/>
          <w:highlight w:val="yellow"/>
          <w:lang w:bidi="th-TH"/>
        </w:rPr>
        <w:t>(</w:t>
      </w:r>
      <w:r w:rsidR="006F5A0F">
        <w:rPr>
          <w:rFonts w:ascii="Arial" w:hAnsi="Arial"/>
          <w:color w:val="00B050"/>
          <w:sz w:val="24"/>
          <w:szCs w:val="24"/>
          <w:highlight w:val="yellow"/>
          <w:lang w:bidi="th-TH"/>
        </w:rPr>
        <w:t>#</w:t>
      </w:r>
      <w:r w:rsidR="0042544D" w:rsidRPr="009E74FD">
        <w:rPr>
          <w:rFonts w:ascii="Arial" w:hAnsi="Arial"/>
          <w:color w:val="00B050"/>
          <w:sz w:val="24"/>
          <w:szCs w:val="24"/>
          <w:highlight w:val="yellow"/>
          <w:lang w:bidi="th-TH"/>
        </w:rPr>
        <w:t>)</w:t>
      </w:r>
      <w:r w:rsidR="0042544D" w:rsidRPr="009E74FD">
        <w:rPr>
          <w:rFonts w:ascii="Arial" w:hAnsi="Arial"/>
          <w:color w:val="00B050"/>
          <w:sz w:val="24"/>
          <w:szCs w:val="24"/>
          <w:lang w:bidi="th-TH"/>
        </w:rPr>
        <w:t xml:space="preserve"> to this Manual and forms part of it. However, it is issued as a separate document to this manual.</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4722D1" w:rsidRPr="004722D1" w:rsidRDefault="004722D1" w:rsidP="003D3F15">
      <w:pPr>
        <w:ind w:left="576"/>
        <w:jc w:val="both"/>
        <w:rPr>
          <w:rFonts w:ascii="Arial" w:hAnsi="Arial"/>
          <w:color w:val="0070C0"/>
          <w:sz w:val="24"/>
          <w:szCs w:val="24"/>
          <w:lang w:bidi="th-TH"/>
        </w:rPr>
      </w:pPr>
      <w:r w:rsidRPr="004722D1">
        <w:rPr>
          <w:rFonts w:ascii="Arial" w:hAnsi="Arial"/>
          <w:color w:val="0070C0"/>
          <w:sz w:val="24"/>
          <w:szCs w:val="24"/>
          <w:lang w:bidi="th-TH"/>
        </w:rPr>
        <w:t>Define responsibility for persons involving in airside vehicle control. This may include an airport manager, airside operations, airport security, airport safety and other related people.</w:t>
      </w:r>
    </w:p>
    <w:p w:rsidR="004722D1" w:rsidRPr="004722D1" w:rsidRDefault="004722D1" w:rsidP="003D3F15">
      <w:pPr>
        <w:ind w:left="576"/>
        <w:jc w:val="both"/>
        <w:rPr>
          <w:rFonts w:ascii="Arial" w:hAnsi="Arial"/>
          <w:color w:val="00B050"/>
          <w:sz w:val="24"/>
          <w:szCs w:val="24"/>
          <w:lang w:bidi="th-TH"/>
        </w:rPr>
      </w:pPr>
      <w:r w:rsidRPr="004722D1">
        <w:rPr>
          <w:rFonts w:ascii="Arial" w:hAnsi="Arial"/>
          <w:color w:val="00B050"/>
          <w:sz w:val="24"/>
          <w:szCs w:val="24"/>
          <w:lang w:bidi="th-TH"/>
        </w:rPr>
        <w:t>Example:</w:t>
      </w:r>
    </w:p>
    <w:p w:rsidR="00655C2D" w:rsidRPr="00876D0E" w:rsidRDefault="000A1791" w:rsidP="001443CA">
      <w:pPr>
        <w:pStyle w:val="ListParagraph"/>
        <w:numPr>
          <w:ilvl w:val="3"/>
          <w:numId w:val="2"/>
        </w:numPr>
        <w:ind w:left="1800" w:hanging="504"/>
        <w:contextualSpacing w:val="0"/>
        <w:jc w:val="both"/>
        <w:rPr>
          <w:rFonts w:ascii="Arial" w:hAnsi="Arial"/>
          <w:color w:val="00B050"/>
          <w:sz w:val="24"/>
          <w:szCs w:val="24"/>
          <w:lang w:bidi="th-TH"/>
        </w:rPr>
      </w:pPr>
      <w:r w:rsidRPr="00876D0E">
        <w:rPr>
          <w:rFonts w:ascii="Helvetica" w:hAnsi="Helvetica" w:cs="Helvetica"/>
          <w:color w:val="00B050"/>
          <w:sz w:val="24"/>
          <w:szCs w:val="24"/>
          <w:lang w:bidi="th-TH"/>
        </w:rPr>
        <w:t xml:space="preserve">The </w:t>
      </w:r>
      <w:r w:rsidR="00077D58">
        <w:rPr>
          <w:rFonts w:ascii="Helvetica" w:hAnsi="Helvetica" w:cs="Helvetica"/>
          <w:color w:val="00B050"/>
          <w:sz w:val="24"/>
          <w:szCs w:val="24"/>
          <w:lang w:bidi="th-TH"/>
        </w:rPr>
        <w:t>Airport Manager</w:t>
      </w:r>
      <w:r w:rsidRPr="00876D0E">
        <w:rPr>
          <w:rFonts w:ascii="Helvetica" w:hAnsi="Helvetica" w:cs="Helvetica"/>
          <w:color w:val="00B050"/>
          <w:sz w:val="24"/>
          <w:szCs w:val="24"/>
          <w:lang w:bidi="th-TH"/>
        </w:rPr>
        <w:t xml:space="preserve"> has overall responsibility for the development and implementation of procedures and provision of resources for the control of persons and vehicles entering and operating on the airside of (Name) Airport.</w:t>
      </w:r>
    </w:p>
    <w:p w:rsidR="000A1791" w:rsidRPr="00876D0E" w:rsidRDefault="000A1791" w:rsidP="001443CA">
      <w:pPr>
        <w:pStyle w:val="ListParagraph"/>
        <w:numPr>
          <w:ilvl w:val="3"/>
          <w:numId w:val="2"/>
        </w:numPr>
        <w:ind w:left="1800" w:hanging="504"/>
        <w:contextualSpacing w:val="0"/>
        <w:jc w:val="both"/>
        <w:rPr>
          <w:rFonts w:ascii="Arial" w:hAnsi="Arial"/>
          <w:color w:val="00B050"/>
          <w:sz w:val="24"/>
          <w:szCs w:val="24"/>
          <w:lang w:bidi="th-TH"/>
        </w:rPr>
      </w:pPr>
      <w:r w:rsidRPr="00876D0E">
        <w:rPr>
          <w:rFonts w:ascii="Helvetica" w:hAnsi="Helvetica" w:cs="Helvetica"/>
          <w:color w:val="00B050"/>
          <w:sz w:val="24"/>
          <w:szCs w:val="24"/>
          <w:lang w:bidi="th-TH"/>
        </w:rPr>
        <w:t xml:space="preserve">The Airport Operations Supervisor is responsible for ensuring that the provisions of the Handbook are implemented, for conducting audits of Approved Issuing Authorities, and authorizing in writing the appointment of Approved Issuing Officers. The Airport Operations Supervisor also is responsible for </w:t>
      </w:r>
      <w:r w:rsidR="00364309" w:rsidRPr="00876D0E">
        <w:rPr>
          <w:rFonts w:ascii="Helvetica" w:hAnsi="Helvetica" w:cs="Helvetica"/>
          <w:color w:val="00B050"/>
          <w:sz w:val="24"/>
          <w:szCs w:val="24"/>
          <w:lang w:bidi="th-TH"/>
        </w:rPr>
        <w:t xml:space="preserve">carrying out instruction, testing and maintaining records of persons approved for an Authority to Drive </w:t>
      </w:r>
      <w:r w:rsidR="005D4F61">
        <w:rPr>
          <w:rFonts w:ascii="Helvetica" w:hAnsi="Helvetica" w:cs="Helvetica"/>
          <w:color w:val="00B050"/>
          <w:sz w:val="24"/>
          <w:szCs w:val="24"/>
          <w:lang w:bidi="th-TH"/>
        </w:rPr>
        <w:t xml:space="preserve">in </w:t>
      </w:r>
      <w:r w:rsidR="00364309" w:rsidRPr="00876D0E">
        <w:rPr>
          <w:rFonts w:ascii="Helvetica" w:hAnsi="Helvetica" w:cs="Helvetica"/>
          <w:color w:val="00B050"/>
          <w:sz w:val="24"/>
          <w:szCs w:val="24"/>
          <w:lang w:bidi="th-TH"/>
        </w:rPr>
        <w:t>Airside (ADA).</w:t>
      </w:r>
    </w:p>
    <w:p w:rsidR="00364309" w:rsidRPr="00876D0E" w:rsidRDefault="00364309" w:rsidP="001443CA">
      <w:pPr>
        <w:pStyle w:val="ListParagraph"/>
        <w:numPr>
          <w:ilvl w:val="3"/>
          <w:numId w:val="2"/>
        </w:numPr>
        <w:ind w:left="1800" w:hanging="504"/>
        <w:contextualSpacing w:val="0"/>
        <w:jc w:val="both"/>
        <w:rPr>
          <w:rFonts w:ascii="Arial" w:hAnsi="Arial"/>
          <w:color w:val="00B050"/>
          <w:sz w:val="24"/>
          <w:szCs w:val="24"/>
          <w:lang w:bidi="th-TH"/>
        </w:rPr>
      </w:pPr>
      <w:r w:rsidRPr="00876D0E">
        <w:rPr>
          <w:rFonts w:ascii="Arial" w:hAnsi="Arial"/>
          <w:color w:val="00B050"/>
          <w:sz w:val="24"/>
          <w:szCs w:val="24"/>
          <w:lang w:bidi="th-TH"/>
        </w:rPr>
        <w:t>The Airport Security Officer is responsible for screening personnel entering and exiting airside.</w:t>
      </w:r>
    </w:p>
    <w:p w:rsidR="00364309" w:rsidRPr="001443CA" w:rsidRDefault="00364309" w:rsidP="001443CA">
      <w:pPr>
        <w:pStyle w:val="ListParagraph"/>
        <w:numPr>
          <w:ilvl w:val="3"/>
          <w:numId w:val="2"/>
        </w:numPr>
        <w:ind w:left="1800" w:hanging="504"/>
        <w:jc w:val="both"/>
        <w:rPr>
          <w:rFonts w:ascii="Arial" w:hAnsi="Arial"/>
          <w:color w:val="00B050"/>
          <w:sz w:val="24"/>
          <w:szCs w:val="24"/>
          <w:lang w:bidi="th-TH"/>
        </w:rPr>
      </w:pPr>
      <w:r w:rsidRPr="00876D0E">
        <w:rPr>
          <w:rFonts w:ascii="Helvetica" w:hAnsi="Helvetica" w:cs="Helvetica"/>
          <w:color w:val="00B050"/>
          <w:sz w:val="24"/>
          <w:szCs w:val="24"/>
          <w:lang w:bidi="th-TH"/>
        </w:rPr>
        <w:t>Companies wishing to operate a vehicle airside on (Name) Airport are responsible for complying with the Handbook while driving in the airside.</w:t>
      </w:r>
    </w:p>
    <w:p w:rsidR="00DA7E5B" w:rsidRDefault="00DA7E5B" w:rsidP="001443CA">
      <w:pPr>
        <w:pStyle w:val="ListParagraph"/>
        <w:ind w:left="1800"/>
        <w:jc w:val="both"/>
        <w:rPr>
          <w:rFonts w:ascii="Helvetica" w:hAnsi="Helvetica" w:cs="Helvetica"/>
          <w:color w:val="00B050"/>
          <w:sz w:val="24"/>
          <w:szCs w:val="24"/>
          <w:lang w:bidi="th-TH"/>
        </w:rPr>
      </w:pPr>
    </w:p>
    <w:p w:rsidR="00DA7E5B" w:rsidRDefault="00DA7E5B" w:rsidP="001443CA">
      <w:pPr>
        <w:pStyle w:val="ListParagraph"/>
        <w:ind w:left="1800"/>
        <w:jc w:val="both"/>
        <w:rPr>
          <w:rFonts w:ascii="Helvetica" w:hAnsi="Helvetica" w:cs="Helvetica"/>
          <w:color w:val="00B050"/>
          <w:sz w:val="24"/>
          <w:szCs w:val="24"/>
          <w:lang w:bidi="th-TH"/>
        </w:rPr>
      </w:pPr>
    </w:p>
    <w:p w:rsidR="00DA7E5B" w:rsidRDefault="00DA7E5B" w:rsidP="001443CA">
      <w:pPr>
        <w:pStyle w:val="ListParagraph"/>
        <w:ind w:left="1800"/>
        <w:jc w:val="both"/>
        <w:rPr>
          <w:rFonts w:ascii="Helvetica" w:hAnsi="Helvetica" w:cs="Helvetica"/>
          <w:color w:val="00B050"/>
          <w:sz w:val="24"/>
          <w:szCs w:val="24"/>
          <w:lang w:bidi="th-TH"/>
        </w:rPr>
      </w:pPr>
    </w:p>
    <w:p w:rsidR="00DA7E5B" w:rsidRPr="00876D0E" w:rsidRDefault="00DA7E5B" w:rsidP="001443CA">
      <w:pPr>
        <w:pStyle w:val="ListParagraph"/>
        <w:ind w:left="1800"/>
        <w:jc w:val="both"/>
        <w:rPr>
          <w:rFonts w:ascii="Arial" w:hAnsi="Arial"/>
          <w:color w:val="00B050"/>
          <w:sz w:val="24"/>
          <w:szCs w:val="24"/>
          <w:lang w:bidi="th-TH"/>
        </w:rPr>
      </w:pPr>
    </w:p>
    <w:p w:rsidR="00E03251" w:rsidRDefault="009E74FD">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Applicable Traffic Rules</w:t>
      </w:r>
    </w:p>
    <w:p w:rsidR="005D4F61" w:rsidRPr="004722D1" w:rsidRDefault="004722D1" w:rsidP="003D3F15">
      <w:pPr>
        <w:ind w:left="576"/>
        <w:jc w:val="both"/>
        <w:rPr>
          <w:rFonts w:ascii="Helvetica" w:hAnsi="Helvetica"/>
          <w:color w:val="0070C0"/>
          <w:sz w:val="24"/>
          <w:szCs w:val="24"/>
          <w:lang w:bidi="th-TH"/>
        </w:rPr>
      </w:pPr>
      <w:r w:rsidRPr="004722D1">
        <w:rPr>
          <w:rFonts w:ascii="Helvetica" w:hAnsi="Helvetica"/>
          <w:color w:val="0070C0"/>
          <w:sz w:val="24"/>
          <w:szCs w:val="24"/>
          <w:lang w:bidi="th-TH"/>
        </w:rPr>
        <w:t>Explain how an airport enforce driving rules. The enforcement may also include privilege to drive in airside, airside driving traffic rules, types of airside driving permits, and training topics.</w:t>
      </w:r>
    </w:p>
    <w:p w:rsidR="004722D1" w:rsidRDefault="004722D1" w:rsidP="003D3F15">
      <w:pPr>
        <w:ind w:left="576"/>
        <w:jc w:val="both"/>
        <w:rPr>
          <w:rFonts w:ascii="Helvetica" w:hAnsi="Helvetica"/>
          <w:color w:val="00B050"/>
          <w:sz w:val="24"/>
          <w:szCs w:val="24"/>
          <w:lang w:bidi="th-TH"/>
        </w:rPr>
      </w:pPr>
      <w:r>
        <w:rPr>
          <w:rFonts w:ascii="Helvetica" w:hAnsi="Helvetica"/>
          <w:color w:val="00B050"/>
          <w:sz w:val="24"/>
          <w:szCs w:val="24"/>
          <w:lang w:bidi="th-TH"/>
        </w:rPr>
        <w:t>Example:</w:t>
      </w:r>
    </w:p>
    <w:p w:rsidR="00E03251" w:rsidRPr="00876D0E" w:rsidRDefault="00E03251" w:rsidP="003D3F15">
      <w:pPr>
        <w:ind w:left="576"/>
        <w:jc w:val="both"/>
        <w:rPr>
          <w:rFonts w:ascii="Helvetica" w:hAnsi="Helvetica" w:cs="Helvetica"/>
          <w:color w:val="00B050"/>
          <w:sz w:val="24"/>
          <w:szCs w:val="24"/>
          <w:lang w:bidi="th-TH"/>
        </w:rPr>
      </w:pPr>
      <w:r w:rsidRPr="00876D0E">
        <w:rPr>
          <w:rFonts w:ascii="Helvetica" w:hAnsi="Helvetica" w:cs="Helvetica"/>
          <w:color w:val="00B050"/>
          <w:sz w:val="24"/>
          <w:szCs w:val="24"/>
          <w:lang w:bidi="th-TH"/>
        </w:rPr>
        <w:t>Companies and persons requiring access to airside for aviation business purposes</w:t>
      </w:r>
      <w:r w:rsidR="00961BCC">
        <w:rPr>
          <w:rFonts w:ascii="Helvetica" w:hAnsi="Helvetica" w:cs="Helvetica"/>
          <w:color w:val="00B050"/>
          <w:sz w:val="24"/>
          <w:szCs w:val="24"/>
          <w:lang w:bidi="th-TH"/>
        </w:rPr>
        <w:t xml:space="preserve"> </w:t>
      </w:r>
      <w:r w:rsidRPr="00876D0E">
        <w:rPr>
          <w:rFonts w:ascii="Helvetica" w:hAnsi="Helvetica" w:cs="Helvetica"/>
          <w:color w:val="00B050"/>
          <w:sz w:val="24"/>
          <w:szCs w:val="24"/>
          <w:lang w:bidi="th-TH"/>
        </w:rPr>
        <w:t xml:space="preserve">must obtain sufficient copies of the </w:t>
      </w:r>
      <w:r w:rsidR="005D4F61" w:rsidRPr="009E74FD">
        <w:rPr>
          <w:rFonts w:ascii="Arial" w:hAnsi="Arial"/>
          <w:color w:val="00B050"/>
          <w:sz w:val="24"/>
          <w:szCs w:val="24"/>
          <w:lang w:bidi="th-TH"/>
        </w:rPr>
        <w:t xml:space="preserve">Airside Vehicle Control </w:t>
      </w:r>
      <w:r w:rsidRPr="00876D0E">
        <w:rPr>
          <w:rFonts w:ascii="Helvetica" w:hAnsi="Helvetica" w:cs="Helvetica"/>
          <w:color w:val="00B050"/>
          <w:sz w:val="24"/>
          <w:szCs w:val="24"/>
          <w:lang w:bidi="th-TH"/>
        </w:rPr>
        <w:t>Handbook to provide one for each airside driver.</w:t>
      </w:r>
      <w:r w:rsidR="00961BCC">
        <w:rPr>
          <w:rFonts w:ascii="Helvetica" w:hAnsi="Helvetica" w:cs="Helvetica"/>
          <w:color w:val="00B050"/>
          <w:sz w:val="24"/>
          <w:szCs w:val="24"/>
          <w:lang w:bidi="th-TH"/>
        </w:rPr>
        <w:t xml:space="preserve"> </w:t>
      </w:r>
      <w:r w:rsidRPr="00876D0E">
        <w:rPr>
          <w:rFonts w:ascii="Helvetica" w:hAnsi="Helvetica" w:cs="Helvetica"/>
          <w:color w:val="00B050"/>
          <w:sz w:val="24"/>
          <w:szCs w:val="24"/>
          <w:lang w:bidi="th-TH"/>
        </w:rPr>
        <w:t>This is the regulatory document for drivers and provides the basis for testing</w:t>
      </w:r>
      <w:r w:rsidR="00961BCC">
        <w:rPr>
          <w:rFonts w:ascii="Helvetica" w:hAnsi="Helvetica" w:cs="Helvetica"/>
          <w:color w:val="00B050"/>
          <w:sz w:val="24"/>
          <w:szCs w:val="24"/>
          <w:lang w:bidi="th-TH"/>
        </w:rPr>
        <w:t xml:space="preserve"> </w:t>
      </w:r>
      <w:r w:rsidRPr="00876D0E">
        <w:rPr>
          <w:rFonts w:ascii="Helvetica" w:hAnsi="Helvetica" w:cs="Helvetica"/>
          <w:color w:val="00B050"/>
          <w:sz w:val="24"/>
          <w:szCs w:val="24"/>
          <w:lang w:bidi="th-TH"/>
        </w:rPr>
        <w:t>applicants for an Authority to Drive Airside.</w:t>
      </w:r>
    </w:p>
    <w:p w:rsidR="00E03251" w:rsidRPr="00876D0E" w:rsidRDefault="00E03251" w:rsidP="003D3F15">
      <w:pPr>
        <w:ind w:left="576"/>
        <w:jc w:val="both"/>
        <w:rPr>
          <w:rFonts w:ascii="Helvetica" w:hAnsi="Helvetica" w:cs="Helvetica"/>
          <w:color w:val="00B050"/>
          <w:sz w:val="24"/>
          <w:szCs w:val="24"/>
          <w:lang w:bidi="th-TH"/>
        </w:rPr>
      </w:pPr>
      <w:r w:rsidRPr="00876D0E">
        <w:rPr>
          <w:rFonts w:ascii="Helvetica" w:hAnsi="Helvetica" w:cs="Helvetica"/>
          <w:color w:val="00B050"/>
          <w:sz w:val="24"/>
          <w:szCs w:val="24"/>
          <w:lang w:bidi="th-TH"/>
        </w:rPr>
        <w:t xml:space="preserve">The airside operation of each vehicle must be approved by the issue of an Authority for Use </w:t>
      </w:r>
      <w:r w:rsidR="005D4F61">
        <w:rPr>
          <w:rFonts w:ascii="Helvetica" w:hAnsi="Helvetica" w:cs="Helvetica"/>
          <w:color w:val="00B050"/>
          <w:sz w:val="24"/>
          <w:szCs w:val="24"/>
          <w:lang w:bidi="th-TH"/>
        </w:rPr>
        <w:t xml:space="preserve">in </w:t>
      </w:r>
      <w:r w:rsidRPr="00876D0E">
        <w:rPr>
          <w:rFonts w:ascii="Helvetica" w:hAnsi="Helvetica" w:cs="Helvetica"/>
          <w:color w:val="00B050"/>
          <w:sz w:val="24"/>
          <w:szCs w:val="24"/>
          <w:lang w:bidi="th-TH"/>
        </w:rPr>
        <w:t xml:space="preserve">Airside (AUA), which must be displayed on the vehicle. For this </w:t>
      </w:r>
      <w:r w:rsidR="008A2F3F" w:rsidRPr="00876D0E">
        <w:rPr>
          <w:rFonts w:ascii="Helvetica" w:hAnsi="Helvetica" w:cs="Helvetica"/>
          <w:color w:val="00B050"/>
          <w:sz w:val="24"/>
          <w:szCs w:val="24"/>
          <w:lang w:bidi="th-TH"/>
        </w:rPr>
        <w:t>purpose,</w:t>
      </w:r>
      <w:r w:rsidRPr="00876D0E">
        <w:rPr>
          <w:rFonts w:ascii="Helvetica" w:hAnsi="Helvetica" w:cs="Helvetica"/>
          <w:color w:val="00B050"/>
          <w:sz w:val="24"/>
          <w:szCs w:val="24"/>
          <w:lang w:bidi="th-TH"/>
        </w:rPr>
        <w:t xml:space="preserve"> the term vehicle includes any motorized equipment used in aircraft servicing or maintenance.</w:t>
      </w:r>
    </w:p>
    <w:p w:rsidR="00E03251" w:rsidRPr="00876D0E" w:rsidRDefault="00E03251" w:rsidP="003D3F15">
      <w:pPr>
        <w:ind w:left="576"/>
        <w:jc w:val="both"/>
        <w:rPr>
          <w:rFonts w:ascii="Helvetica" w:hAnsi="Helvetica" w:cs="Helvetica"/>
          <w:color w:val="00B050"/>
          <w:sz w:val="24"/>
          <w:szCs w:val="24"/>
          <w:lang w:bidi="th-TH"/>
        </w:rPr>
      </w:pPr>
      <w:r w:rsidRPr="00876D0E">
        <w:rPr>
          <w:rFonts w:ascii="Helvetica" w:hAnsi="Helvetica" w:cs="Helvetica"/>
          <w:color w:val="00B050"/>
          <w:sz w:val="24"/>
          <w:szCs w:val="24"/>
          <w:lang w:bidi="th-TH"/>
        </w:rPr>
        <w:t xml:space="preserve">Each driver must be approved to operate a vehicle airside on </w:t>
      </w:r>
      <w:r w:rsidRPr="008A2F3F">
        <w:rPr>
          <w:rFonts w:ascii="Helvetica" w:hAnsi="Helvetica" w:cs="Helvetica"/>
          <w:color w:val="00B050"/>
          <w:sz w:val="24"/>
          <w:szCs w:val="24"/>
          <w:highlight w:val="yellow"/>
          <w:lang w:bidi="th-TH"/>
        </w:rPr>
        <w:t>(Name)</w:t>
      </w:r>
      <w:r w:rsidRPr="00876D0E">
        <w:rPr>
          <w:rFonts w:ascii="Helvetica" w:hAnsi="Helvetica" w:cs="Helvetica"/>
          <w:color w:val="00B050"/>
          <w:sz w:val="24"/>
          <w:szCs w:val="24"/>
          <w:lang w:bidi="th-TH"/>
        </w:rPr>
        <w:t xml:space="preserve"> Airport by the issue of an Authority to Drive </w:t>
      </w:r>
      <w:r w:rsidR="005D4F61">
        <w:rPr>
          <w:rFonts w:ascii="Helvetica" w:hAnsi="Helvetica" w:cs="Helvetica"/>
          <w:color w:val="00B050"/>
          <w:sz w:val="24"/>
          <w:szCs w:val="24"/>
          <w:lang w:bidi="th-TH"/>
        </w:rPr>
        <w:t xml:space="preserve">in </w:t>
      </w:r>
      <w:r w:rsidRPr="00876D0E">
        <w:rPr>
          <w:rFonts w:ascii="Helvetica" w:hAnsi="Helvetica" w:cs="Helvetica"/>
          <w:color w:val="00B050"/>
          <w:sz w:val="24"/>
          <w:szCs w:val="24"/>
          <w:lang w:bidi="th-TH"/>
        </w:rPr>
        <w:t>Airside</w:t>
      </w:r>
      <w:r w:rsidR="005D4F61">
        <w:rPr>
          <w:rFonts w:ascii="Helvetica" w:hAnsi="Helvetica" w:cs="Helvetica"/>
          <w:color w:val="00B050"/>
          <w:sz w:val="24"/>
          <w:szCs w:val="24"/>
          <w:lang w:bidi="th-TH"/>
        </w:rPr>
        <w:t xml:space="preserve"> (ADA)</w:t>
      </w:r>
      <w:r w:rsidRPr="00876D0E">
        <w:rPr>
          <w:rFonts w:ascii="Helvetica" w:hAnsi="Helvetica" w:cs="Helvetica"/>
          <w:color w:val="00B050"/>
          <w:sz w:val="24"/>
          <w:szCs w:val="24"/>
          <w:lang w:bidi="th-TH"/>
        </w:rPr>
        <w:t xml:space="preserve">. The </w:t>
      </w:r>
      <w:r w:rsidR="005D4F61">
        <w:rPr>
          <w:rFonts w:ascii="Helvetica" w:hAnsi="Helvetica" w:cs="Helvetica"/>
          <w:color w:val="00B050"/>
          <w:sz w:val="24"/>
          <w:szCs w:val="24"/>
          <w:lang w:bidi="th-TH"/>
        </w:rPr>
        <w:t xml:space="preserve">ADA </w:t>
      </w:r>
      <w:r w:rsidRPr="00876D0E">
        <w:rPr>
          <w:rFonts w:ascii="Helvetica" w:hAnsi="Helvetica" w:cs="Helvetica"/>
          <w:color w:val="00B050"/>
          <w:sz w:val="24"/>
          <w:szCs w:val="24"/>
          <w:lang w:bidi="th-TH"/>
        </w:rPr>
        <w:t>will specify the areas where a driver is authorized to operate:</w:t>
      </w:r>
    </w:p>
    <w:p w:rsidR="00E03251" w:rsidRPr="00876D0E" w:rsidRDefault="00E03251" w:rsidP="003D3F15">
      <w:pPr>
        <w:ind w:left="576"/>
        <w:jc w:val="both"/>
        <w:rPr>
          <w:rFonts w:ascii="Helvetica" w:hAnsi="Helvetica" w:cs="Helvetica"/>
          <w:color w:val="00B050"/>
          <w:sz w:val="24"/>
          <w:szCs w:val="24"/>
          <w:lang w:bidi="th-TH"/>
        </w:rPr>
      </w:pPr>
      <w:r w:rsidRPr="008A2F3F">
        <w:rPr>
          <w:rFonts w:ascii="Helvetica" w:hAnsi="Helvetica" w:cs="Helvetica"/>
          <w:color w:val="00B050"/>
          <w:sz w:val="24"/>
          <w:szCs w:val="24"/>
          <w:highlight w:val="yellow"/>
          <w:lang w:bidi="th-TH"/>
        </w:rPr>
        <w:t>(Specify Categories of Permits)</w:t>
      </w:r>
    </w:p>
    <w:p w:rsidR="00E03251" w:rsidRPr="00876D0E" w:rsidRDefault="00E03251" w:rsidP="003D3F15">
      <w:pPr>
        <w:ind w:left="576"/>
        <w:jc w:val="both"/>
        <w:rPr>
          <w:rFonts w:ascii="Helvetica" w:hAnsi="Helvetica" w:cs="Helvetica"/>
          <w:color w:val="00B050"/>
          <w:sz w:val="24"/>
          <w:szCs w:val="24"/>
          <w:lang w:bidi="th-TH"/>
        </w:rPr>
      </w:pPr>
      <w:r w:rsidRPr="00876D0E">
        <w:rPr>
          <w:rFonts w:ascii="Helvetica" w:hAnsi="Helvetica" w:cs="Helvetica"/>
          <w:color w:val="00B050"/>
          <w:sz w:val="24"/>
          <w:szCs w:val="24"/>
          <w:lang w:bidi="th-TH"/>
        </w:rPr>
        <w:t>Approved Issuing Authorities are required to nominate Approved Training Officers for endorsement by the Airport Operations Supervisor. Applicants for an Authority to Drive Airside are to be trained and tested by Approved Training Officers for their</w:t>
      </w:r>
    </w:p>
    <w:p w:rsidR="00E03251" w:rsidRPr="00876D0E" w:rsidRDefault="00E03251" w:rsidP="003D3F15">
      <w:pPr>
        <w:ind w:left="576"/>
        <w:jc w:val="both"/>
        <w:rPr>
          <w:rFonts w:ascii="Helvetica" w:hAnsi="Helvetica" w:cs="Helvetica"/>
          <w:color w:val="00B050"/>
          <w:sz w:val="24"/>
          <w:szCs w:val="24"/>
          <w:lang w:bidi="th-TH"/>
        </w:rPr>
      </w:pPr>
      <w:r w:rsidRPr="00876D0E">
        <w:rPr>
          <w:rFonts w:ascii="Helvetica" w:hAnsi="Helvetica" w:cs="Helvetica"/>
          <w:color w:val="00B050"/>
          <w:sz w:val="24"/>
          <w:szCs w:val="24"/>
          <w:lang w:bidi="th-TH"/>
        </w:rPr>
        <w:t>knowledge of:</w:t>
      </w:r>
    </w:p>
    <w:p w:rsidR="00BD43B3" w:rsidRPr="008A2F3F" w:rsidRDefault="00E03251" w:rsidP="003D3F15">
      <w:pPr>
        <w:ind w:left="576"/>
        <w:jc w:val="both"/>
        <w:rPr>
          <w:rFonts w:ascii="Helvetica" w:hAnsi="Helvetica"/>
          <w:color w:val="00B050"/>
          <w:sz w:val="24"/>
          <w:szCs w:val="24"/>
          <w:cs/>
          <w:lang w:bidi="th-TH"/>
        </w:rPr>
      </w:pPr>
      <w:r w:rsidRPr="008A2F3F">
        <w:rPr>
          <w:rFonts w:ascii="Helvetica" w:hAnsi="Helvetica" w:cs="Helvetica"/>
          <w:color w:val="00B050"/>
          <w:sz w:val="24"/>
          <w:szCs w:val="24"/>
          <w:highlight w:val="yellow"/>
          <w:lang w:bidi="th-TH"/>
        </w:rPr>
        <w:t>(Specify topics included in Airside Driving Training)</w:t>
      </w:r>
    </w:p>
    <w:p w:rsidR="00EA26CA" w:rsidRPr="00876D0E" w:rsidRDefault="00BD43B3" w:rsidP="003D3F15">
      <w:pPr>
        <w:ind w:left="576"/>
        <w:jc w:val="both"/>
        <w:rPr>
          <w:rFonts w:ascii="Helvetica" w:hAnsi="Helvetica"/>
          <w:color w:val="00B050"/>
          <w:sz w:val="24"/>
          <w:szCs w:val="24"/>
          <w:lang w:bidi="th-TH"/>
        </w:rPr>
      </w:pPr>
      <w:r w:rsidRPr="00876D0E">
        <w:rPr>
          <w:rFonts w:ascii="Helvetica" w:hAnsi="Helvetica" w:cs="Helvetica"/>
          <w:color w:val="00B050"/>
          <w:sz w:val="24"/>
          <w:szCs w:val="24"/>
          <w:lang w:bidi="th-TH"/>
        </w:rPr>
        <w:t>The Airport Operations Supervisor will audit each Approved Issuing Authority in relation to the above items to ensure that an adequate training course is provided and that records are maintained to demonstrate a uniform standard of training and testing is being provided.</w:t>
      </w:r>
    </w:p>
    <w:p w:rsidR="00EA26CA" w:rsidRPr="00876D0E" w:rsidRDefault="00EA26CA" w:rsidP="003D3F15">
      <w:pPr>
        <w:ind w:left="576"/>
        <w:jc w:val="both"/>
        <w:rPr>
          <w:rFonts w:ascii="Helvetica" w:hAnsi="Helvetica"/>
          <w:color w:val="00B050"/>
          <w:sz w:val="24"/>
          <w:szCs w:val="24"/>
          <w:lang w:bidi="th-TH"/>
        </w:rPr>
      </w:pPr>
      <w:r w:rsidRPr="00876D0E">
        <w:rPr>
          <w:rFonts w:ascii="Helvetica" w:hAnsi="Helvetica" w:cs="Helvetica"/>
          <w:color w:val="00B050"/>
          <w:sz w:val="24"/>
          <w:szCs w:val="24"/>
          <w:lang w:bidi="th-TH"/>
        </w:rPr>
        <w:t xml:space="preserve">In addition to the above, Approved Issuing Authorities are expected to </w:t>
      </w:r>
      <w:r w:rsidR="005D4F61">
        <w:rPr>
          <w:rFonts w:ascii="Helvetica" w:hAnsi="Helvetica" w:cs="Helvetica"/>
          <w:color w:val="00B050"/>
          <w:sz w:val="24"/>
          <w:szCs w:val="24"/>
          <w:lang w:bidi="th-TH"/>
        </w:rPr>
        <w:t>provide</w:t>
      </w:r>
      <w:r w:rsidR="00961BCC">
        <w:rPr>
          <w:rFonts w:ascii="Helvetica" w:hAnsi="Helvetica" w:cs="Helvetica"/>
          <w:color w:val="00B050"/>
          <w:sz w:val="24"/>
          <w:szCs w:val="24"/>
          <w:lang w:bidi="th-TH"/>
        </w:rPr>
        <w:t xml:space="preserve"> </w:t>
      </w:r>
      <w:r w:rsidRPr="00876D0E">
        <w:rPr>
          <w:rFonts w:ascii="Helvetica" w:hAnsi="Helvetica" w:cs="Helvetica"/>
          <w:color w:val="00B050"/>
          <w:sz w:val="24"/>
          <w:szCs w:val="24"/>
          <w:lang w:bidi="th-TH"/>
        </w:rPr>
        <w:t>company and equipment/plant specific training and other items such as aircraft towing</w:t>
      </w:r>
      <w:r w:rsidR="00961BCC">
        <w:rPr>
          <w:rFonts w:ascii="Helvetica" w:hAnsi="Helvetica" w:cs="Helvetica"/>
          <w:color w:val="00B050"/>
          <w:sz w:val="24"/>
          <w:szCs w:val="24"/>
          <w:lang w:bidi="th-TH"/>
        </w:rPr>
        <w:t xml:space="preserve"> </w:t>
      </w:r>
      <w:r w:rsidRPr="00876D0E">
        <w:rPr>
          <w:rFonts w:ascii="Helvetica" w:hAnsi="Helvetica" w:cs="Helvetica"/>
          <w:color w:val="00B050"/>
          <w:sz w:val="24"/>
          <w:szCs w:val="24"/>
          <w:lang w:bidi="th-TH"/>
        </w:rPr>
        <w:t>and pushback procedures</w:t>
      </w:r>
      <w:r w:rsidR="005D4F61">
        <w:rPr>
          <w:rFonts w:ascii="Helvetica" w:hAnsi="Helvetica" w:cs="Helvetica"/>
          <w:color w:val="00B050"/>
          <w:sz w:val="24"/>
          <w:szCs w:val="24"/>
          <w:lang w:bidi="th-TH"/>
        </w:rPr>
        <w:t xml:space="preserve"> to the concerned drivers</w:t>
      </w:r>
      <w:r w:rsidRPr="00876D0E">
        <w:rPr>
          <w:rFonts w:ascii="Helvetica" w:hAnsi="Helvetica" w:cs="Helvetica"/>
          <w:color w:val="00B050"/>
          <w:sz w:val="24"/>
          <w:szCs w:val="24"/>
          <w:lang w:bidi="th-TH"/>
        </w:rPr>
        <w:t>.</w:t>
      </w:r>
    </w:p>
    <w:p w:rsidR="008F5C31" w:rsidRDefault="008F5C31">
      <w:pPr>
        <w:pStyle w:val="ListParagraph"/>
        <w:numPr>
          <w:ilvl w:val="2"/>
          <w:numId w:val="2"/>
        </w:numPr>
        <w:jc w:val="both"/>
        <w:rPr>
          <w:rFonts w:ascii="Arial" w:hAnsi="Arial"/>
          <w:sz w:val="24"/>
          <w:szCs w:val="24"/>
          <w:lang w:bidi="th-TH"/>
        </w:rPr>
      </w:pPr>
      <w:r>
        <w:rPr>
          <w:rFonts w:ascii="Arial" w:hAnsi="Arial"/>
          <w:sz w:val="24"/>
          <w:szCs w:val="24"/>
          <w:lang w:bidi="th-TH"/>
        </w:rPr>
        <w:t>Enforcement</w:t>
      </w:r>
    </w:p>
    <w:p w:rsidR="008A2F3F" w:rsidRDefault="008A2F3F" w:rsidP="003D3F15">
      <w:pPr>
        <w:ind w:left="576"/>
        <w:jc w:val="both"/>
        <w:rPr>
          <w:rFonts w:ascii="Arial" w:hAnsi="Arial"/>
          <w:color w:val="00B050"/>
          <w:sz w:val="24"/>
          <w:szCs w:val="24"/>
          <w:lang w:bidi="th-TH"/>
        </w:rPr>
      </w:pPr>
      <w:r w:rsidRPr="0014036D">
        <w:rPr>
          <w:rFonts w:ascii="Arial" w:hAnsi="Arial"/>
          <w:color w:val="0070C0"/>
          <w:sz w:val="24"/>
          <w:szCs w:val="24"/>
          <w:lang w:bidi="th-TH"/>
        </w:rPr>
        <w:t>Explain how an airport inspect and enforce its traffic rules. Penalties for violations should be identified in this section.</w:t>
      </w:r>
    </w:p>
    <w:p w:rsidR="00DA7E5B" w:rsidRDefault="00DA7E5B" w:rsidP="003D3F15">
      <w:pPr>
        <w:ind w:left="576"/>
        <w:jc w:val="both"/>
        <w:rPr>
          <w:rFonts w:ascii="Arial" w:hAnsi="Arial"/>
          <w:color w:val="00B050"/>
          <w:sz w:val="24"/>
          <w:szCs w:val="24"/>
          <w:lang w:bidi="th-TH"/>
        </w:rPr>
      </w:pPr>
    </w:p>
    <w:p w:rsidR="008A2F3F" w:rsidRPr="008A2F3F" w:rsidRDefault="008A2F3F" w:rsidP="003D3F15">
      <w:pPr>
        <w:ind w:left="576"/>
        <w:jc w:val="both"/>
        <w:rPr>
          <w:rFonts w:ascii="Arial" w:hAnsi="Arial"/>
          <w:color w:val="00B050"/>
          <w:sz w:val="24"/>
          <w:szCs w:val="24"/>
          <w:lang w:bidi="th-TH"/>
        </w:rPr>
      </w:pPr>
      <w:r>
        <w:rPr>
          <w:rFonts w:ascii="Arial" w:hAnsi="Arial"/>
          <w:color w:val="00B050"/>
          <w:sz w:val="24"/>
          <w:szCs w:val="24"/>
          <w:lang w:bidi="th-TH"/>
        </w:rPr>
        <w:lastRenderedPageBreak/>
        <w:t>Example:</w:t>
      </w:r>
    </w:p>
    <w:p w:rsidR="00A936EB" w:rsidRPr="00C65442" w:rsidRDefault="00A936EB" w:rsidP="001443CA">
      <w:pPr>
        <w:pStyle w:val="ListParagraph"/>
        <w:numPr>
          <w:ilvl w:val="3"/>
          <w:numId w:val="2"/>
        </w:numPr>
        <w:ind w:left="1800" w:hanging="504"/>
        <w:contextualSpacing w:val="0"/>
        <w:jc w:val="both"/>
        <w:rPr>
          <w:rFonts w:ascii="Arial" w:hAnsi="Arial"/>
          <w:color w:val="00B050"/>
          <w:sz w:val="24"/>
          <w:szCs w:val="24"/>
          <w:lang w:bidi="th-TH"/>
        </w:rPr>
      </w:pPr>
      <w:r w:rsidRPr="008A2F3F">
        <w:rPr>
          <w:rFonts w:ascii="Arial" w:hAnsi="Arial"/>
          <w:color w:val="00B050"/>
          <w:sz w:val="24"/>
          <w:szCs w:val="24"/>
          <w:highlight w:val="yellow"/>
          <w:lang w:bidi="th-TH"/>
        </w:rPr>
        <w:t>(Airport Responsible Person)</w:t>
      </w:r>
      <w:r w:rsidRPr="00C65442">
        <w:rPr>
          <w:rFonts w:ascii="Arial" w:hAnsi="Arial"/>
          <w:color w:val="00B050"/>
          <w:sz w:val="24"/>
          <w:szCs w:val="24"/>
          <w:lang w:bidi="th-TH"/>
        </w:rPr>
        <w:t xml:space="preserve"> will randomly inspect vehicles and driving activities for noncompliance.</w:t>
      </w:r>
    </w:p>
    <w:p w:rsidR="00A936EB" w:rsidRPr="00C65442" w:rsidRDefault="00A936EB" w:rsidP="001443CA">
      <w:pPr>
        <w:pStyle w:val="ListParagraph"/>
        <w:numPr>
          <w:ilvl w:val="3"/>
          <w:numId w:val="2"/>
        </w:numPr>
        <w:ind w:left="1800" w:hanging="504"/>
        <w:contextualSpacing w:val="0"/>
        <w:jc w:val="both"/>
        <w:rPr>
          <w:rFonts w:ascii="Arial" w:hAnsi="Arial"/>
          <w:color w:val="00B050"/>
          <w:sz w:val="24"/>
          <w:szCs w:val="24"/>
          <w:lang w:bidi="th-TH"/>
        </w:rPr>
      </w:pPr>
      <w:r w:rsidRPr="00C65442">
        <w:rPr>
          <w:rFonts w:ascii="Helvetica" w:hAnsi="Helvetica" w:cs="Helvetica"/>
          <w:color w:val="00B050"/>
          <w:sz w:val="24"/>
          <w:szCs w:val="24"/>
          <w:lang w:bidi="th-TH"/>
        </w:rPr>
        <w:t xml:space="preserve">Operations Officers will log any breaches of the airside driving rules, and report them to the owner of vehicles so that appropriate action may be initiated against offending drivers. The </w:t>
      </w:r>
      <w:r w:rsidRPr="0014036D">
        <w:rPr>
          <w:rFonts w:ascii="Helvetica" w:hAnsi="Helvetica" w:cs="Helvetica"/>
          <w:color w:val="00B050"/>
          <w:sz w:val="24"/>
          <w:szCs w:val="24"/>
          <w:highlight w:val="yellow"/>
          <w:lang w:bidi="th-TH"/>
        </w:rPr>
        <w:t>(Airport Responsible Person)</w:t>
      </w:r>
      <w:r w:rsidRPr="00C65442">
        <w:rPr>
          <w:rFonts w:ascii="Helvetica" w:hAnsi="Helvetica" w:cs="Helvetica"/>
          <w:color w:val="00B050"/>
          <w:sz w:val="24"/>
          <w:szCs w:val="24"/>
          <w:lang w:bidi="th-TH"/>
        </w:rPr>
        <w:t xml:space="preserve"> will report the breaches of the airside driving rules to the </w:t>
      </w:r>
      <w:r w:rsidR="00077D58">
        <w:rPr>
          <w:rFonts w:ascii="Helvetica" w:hAnsi="Helvetica" w:cs="Helvetica"/>
          <w:color w:val="00B050"/>
          <w:sz w:val="24"/>
          <w:szCs w:val="24"/>
          <w:lang w:bidi="th-TH"/>
        </w:rPr>
        <w:t>Airport Manager</w:t>
      </w:r>
      <w:r w:rsidRPr="00C65442">
        <w:rPr>
          <w:rFonts w:ascii="Helvetica" w:hAnsi="Helvetica" w:cs="Helvetica"/>
          <w:color w:val="00B050"/>
          <w:sz w:val="24"/>
          <w:szCs w:val="24"/>
          <w:lang w:bidi="th-TH"/>
        </w:rPr>
        <w:t>.</w:t>
      </w:r>
    </w:p>
    <w:p w:rsidR="006E4247" w:rsidRPr="00C65442" w:rsidRDefault="006E4247" w:rsidP="001443CA">
      <w:pPr>
        <w:pStyle w:val="ListParagraph"/>
        <w:numPr>
          <w:ilvl w:val="3"/>
          <w:numId w:val="2"/>
        </w:numPr>
        <w:ind w:left="1800" w:hanging="504"/>
        <w:contextualSpacing w:val="0"/>
        <w:jc w:val="both"/>
        <w:rPr>
          <w:rFonts w:ascii="Arial" w:hAnsi="Arial"/>
          <w:color w:val="00B050"/>
          <w:sz w:val="24"/>
          <w:szCs w:val="24"/>
          <w:lang w:bidi="th-TH"/>
        </w:rPr>
      </w:pPr>
      <w:r w:rsidRPr="00C65442">
        <w:rPr>
          <w:rFonts w:ascii="Helvetica" w:hAnsi="Helvetica" w:cs="Helvetica"/>
          <w:color w:val="00B050"/>
          <w:sz w:val="24"/>
          <w:szCs w:val="24"/>
          <w:lang w:bidi="th-TH"/>
        </w:rPr>
        <w:t>Breaches that constitute an incident require submission of an Incident Report form provided in the Airport Safety Management Manual.</w:t>
      </w:r>
    </w:p>
    <w:p w:rsidR="006E4247" w:rsidRPr="00C65442" w:rsidRDefault="006E4247" w:rsidP="001443CA">
      <w:pPr>
        <w:pStyle w:val="ListParagraph"/>
        <w:numPr>
          <w:ilvl w:val="3"/>
          <w:numId w:val="2"/>
        </w:numPr>
        <w:ind w:left="1800" w:hanging="504"/>
        <w:contextualSpacing w:val="0"/>
        <w:jc w:val="both"/>
        <w:rPr>
          <w:rFonts w:ascii="Arial" w:hAnsi="Arial"/>
          <w:color w:val="00B050"/>
          <w:sz w:val="24"/>
          <w:szCs w:val="24"/>
          <w:lang w:bidi="th-TH"/>
        </w:rPr>
      </w:pPr>
      <w:r w:rsidRPr="00C65442">
        <w:rPr>
          <w:rFonts w:ascii="Helvetica" w:hAnsi="Helvetica" w:cs="Helvetica"/>
          <w:color w:val="00B050"/>
          <w:sz w:val="24"/>
          <w:szCs w:val="24"/>
          <w:lang w:bidi="th-TH"/>
        </w:rPr>
        <w:t xml:space="preserve">A demerit point system is in place for breaches of the Airside Vehicle Control Handbook driver rules. Demerit points are held for a period of </w:t>
      </w:r>
      <w:r w:rsidR="00E7133D">
        <w:rPr>
          <w:rFonts w:ascii="Helvetica" w:hAnsi="Helvetica" w:cs="Helvetica"/>
          <w:color w:val="00B050"/>
          <w:sz w:val="24"/>
          <w:szCs w:val="24"/>
          <w:lang w:bidi="th-TH"/>
        </w:rPr>
        <w:t>[</w:t>
      </w:r>
      <w:r w:rsidRPr="00C65442">
        <w:rPr>
          <w:rFonts w:ascii="Helvetica" w:hAnsi="Helvetica" w:cs="Helvetica"/>
          <w:color w:val="00B050"/>
          <w:sz w:val="24"/>
          <w:szCs w:val="24"/>
          <w:lang w:bidi="th-TH"/>
        </w:rPr>
        <w:t>two</w:t>
      </w:r>
      <w:r w:rsidR="00E7133D">
        <w:rPr>
          <w:rFonts w:ascii="Helvetica" w:hAnsi="Helvetica" w:cs="Helvetica"/>
          <w:color w:val="00B050"/>
          <w:sz w:val="24"/>
          <w:szCs w:val="24"/>
          <w:lang w:bidi="th-TH"/>
        </w:rPr>
        <w:t>]</w:t>
      </w:r>
      <w:r w:rsidRPr="00C65442">
        <w:rPr>
          <w:rFonts w:ascii="Helvetica" w:hAnsi="Helvetica" w:cs="Helvetica"/>
          <w:color w:val="00B050"/>
          <w:sz w:val="24"/>
          <w:szCs w:val="24"/>
          <w:lang w:bidi="th-TH"/>
        </w:rPr>
        <w:t xml:space="preserve"> years. An Authority to Drive </w:t>
      </w:r>
      <w:r w:rsidR="00E7133D">
        <w:rPr>
          <w:rFonts w:ascii="Helvetica" w:hAnsi="Helvetica" w:cs="Helvetica"/>
          <w:color w:val="00B050"/>
          <w:sz w:val="24"/>
          <w:szCs w:val="24"/>
          <w:lang w:bidi="th-TH"/>
        </w:rPr>
        <w:t xml:space="preserve">in </w:t>
      </w:r>
      <w:r w:rsidRPr="00C65442">
        <w:rPr>
          <w:rFonts w:ascii="Helvetica" w:hAnsi="Helvetica" w:cs="Helvetica"/>
          <w:color w:val="00B050"/>
          <w:sz w:val="24"/>
          <w:szCs w:val="24"/>
          <w:lang w:bidi="th-TH"/>
        </w:rPr>
        <w:t xml:space="preserve">Airside will be withdrawn for a period of </w:t>
      </w:r>
      <w:r w:rsidR="00E7133D">
        <w:rPr>
          <w:rFonts w:ascii="Helvetica" w:hAnsi="Helvetica" w:cs="Helvetica"/>
          <w:color w:val="00B050"/>
          <w:sz w:val="24"/>
          <w:szCs w:val="24"/>
          <w:lang w:bidi="th-TH"/>
        </w:rPr>
        <w:t>[</w:t>
      </w:r>
      <w:r w:rsidRPr="00C65442">
        <w:rPr>
          <w:rFonts w:ascii="Helvetica" w:hAnsi="Helvetica" w:cs="Helvetica"/>
          <w:color w:val="00B050"/>
          <w:sz w:val="24"/>
          <w:szCs w:val="24"/>
          <w:lang w:bidi="th-TH"/>
        </w:rPr>
        <w:t>one</w:t>
      </w:r>
      <w:r w:rsidR="00E7133D">
        <w:rPr>
          <w:rFonts w:ascii="Helvetica" w:hAnsi="Helvetica" w:cs="Helvetica"/>
          <w:color w:val="00B050"/>
          <w:sz w:val="24"/>
          <w:szCs w:val="24"/>
          <w:lang w:bidi="th-TH"/>
        </w:rPr>
        <w:t>]</w:t>
      </w:r>
      <w:r w:rsidRPr="00C65442">
        <w:rPr>
          <w:rFonts w:ascii="Helvetica" w:hAnsi="Helvetica" w:cs="Helvetica"/>
          <w:color w:val="00B050"/>
          <w:sz w:val="24"/>
          <w:szCs w:val="24"/>
          <w:lang w:bidi="th-TH"/>
        </w:rPr>
        <w:t xml:space="preserve"> month if a driver accumulates more than </w:t>
      </w:r>
      <w:r w:rsidR="00E7133D">
        <w:rPr>
          <w:rFonts w:ascii="Helvetica" w:hAnsi="Helvetica" w:cs="Helvetica"/>
          <w:color w:val="00B050"/>
          <w:sz w:val="24"/>
          <w:szCs w:val="24"/>
          <w:lang w:bidi="th-TH"/>
        </w:rPr>
        <w:t>[</w:t>
      </w:r>
      <w:r w:rsidRPr="00C65442">
        <w:rPr>
          <w:rFonts w:ascii="Helvetica" w:hAnsi="Helvetica" w:cs="Helvetica"/>
          <w:color w:val="00B050"/>
          <w:sz w:val="24"/>
          <w:szCs w:val="24"/>
          <w:lang w:bidi="th-TH"/>
        </w:rPr>
        <w:t>12</w:t>
      </w:r>
      <w:r w:rsidR="00E7133D">
        <w:rPr>
          <w:rFonts w:ascii="Helvetica" w:hAnsi="Helvetica" w:cs="Helvetica"/>
          <w:color w:val="00B050"/>
          <w:sz w:val="24"/>
          <w:szCs w:val="24"/>
          <w:lang w:bidi="th-TH"/>
        </w:rPr>
        <w:t>]</w:t>
      </w:r>
      <w:r w:rsidRPr="00C65442">
        <w:rPr>
          <w:rFonts w:ascii="Helvetica" w:hAnsi="Helvetica" w:cs="Helvetica"/>
          <w:color w:val="00B050"/>
          <w:sz w:val="24"/>
          <w:szCs w:val="24"/>
          <w:lang w:bidi="th-TH"/>
        </w:rPr>
        <w:t xml:space="preserve"> demerit points. Subsequent accumulation of an additional </w:t>
      </w:r>
      <w:r w:rsidR="00E7133D">
        <w:rPr>
          <w:rFonts w:ascii="Helvetica" w:hAnsi="Helvetica" w:cs="Helvetica"/>
          <w:color w:val="00B050"/>
          <w:sz w:val="24"/>
          <w:szCs w:val="24"/>
          <w:lang w:bidi="th-TH"/>
        </w:rPr>
        <w:t>[</w:t>
      </w:r>
      <w:r w:rsidRPr="00C65442">
        <w:rPr>
          <w:rFonts w:ascii="Helvetica" w:hAnsi="Helvetica" w:cs="Helvetica"/>
          <w:color w:val="00B050"/>
          <w:sz w:val="24"/>
          <w:szCs w:val="24"/>
          <w:lang w:bidi="th-TH"/>
        </w:rPr>
        <w:t>12</w:t>
      </w:r>
      <w:r w:rsidR="00E7133D">
        <w:rPr>
          <w:rFonts w:ascii="Helvetica" w:hAnsi="Helvetica" w:cs="Helvetica"/>
          <w:color w:val="00B050"/>
          <w:sz w:val="24"/>
          <w:szCs w:val="24"/>
          <w:lang w:bidi="th-TH"/>
        </w:rPr>
        <w:t>]</w:t>
      </w:r>
      <w:r w:rsidRPr="00C65442">
        <w:rPr>
          <w:rFonts w:ascii="Helvetica" w:hAnsi="Helvetica" w:cs="Helvetica"/>
          <w:color w:val="00B050"/>
          <w:sz w:val="24"/>
          <w:szCs w:val="24"/>
          <w:lang w:bidi="th-TH"/>
        </w:rPr>
        <w:t xml:space="preserve"> demerit points may result in permanent withdrawal of an Authority to Drive </w:t>
      </w:r>
      <w:r w:rsidR="00E7133D">
        <w:rPr>
          <w:rFonts w:ascii="Helvetica" w:hAnsi="Helvetica" w:cs="Helvetica"/>
          <w:color w:val="00B050"/>
          <w:sz w:val="24"/>
          <w:szCs w:val="24"/>
          <w:lang w:bidi="th-TH"/>
        </w:rPr>
        <w:t xml:space="preserve">in </w:t>
      </w:r>
      <w:r w:rsidRPr="00C65442">
        <w:rPr>
          <w:rFonts w:ascii="Helvetica" w:hAnsi="Helvetica" w:cs="Helvetica"/>
          <w:color w:val="00B050"/>
          <w:sz w:val="24"/>
          <w:szCs w:val="24"/>
          <w:lang w:bidi="th-TH"/>
        </w:rPr>
        <w:t>Airside.</w:t>
      </w:r>
    </w:p>
    <w:p w:rsidR="006E4247" w:rsidRPr="006E4247" w:rsidRDefault="006E4247" w:rsidP="001443CA">
      <w:pPr>
        <w:pStyle w:val="ListParagraph"/>
        <w:numPr>
          <w:ilvl w:val="3"/>
          <w:numId w:val="2"/>
        </w:numPr>
        <w:ind w:left="1800" w:hanging="504"/>
        <w:jc w:val="both"/>
        <w:rPr>
          <w:rFonts w:ascii="Arial" w:hAnsi="Arial"/>
          <w:sz w:val="24"/>
          <w:szCs w:val="24"/>
          <w:lang w:bidi="th-TH"/>
        </w:rPr>
      </w:pPr>
      <w:r>
        <w:rPr>
          <w:rFonts w:ascii="Helvetica" w:hAnsi="Helvetica" w:cs="Helvetica"/>
          <w:sz w:val="24"/>
          <w:szCs w:val="24"/>
          <w:lang w:bidi="th-TH"/>
        </w:rPr>
        <w:t>Demerit points scale</w:t>
      </w:r>
    </w:p>
    <w:tbl>
      <w:tblPr>
        <w:tblW w:w="9673" w:type="dxa"/>
        <w:jc w:val="cente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ook w:val="00A0" w:firstRow="1" w:lastRow="0" w:firstColumn="1" w:lastColumn="0" w:noHBand="0" w:noVBand="0"/>
      </w:tblPr>
      <w:tblGrid>
        <w:gridCol w:w="6650"/>
        <w:gridCol w:w="3023"/>
      </w:tblGrid>
      <w:tr w:rsidR="006E4247" w:rsidRPr="00E7133D" w:rsidTr="00D67D0F">
        <w:trPr>
          <w:jc w:val="center"/>
        </w:trPr>
        <w:tc>
          <w:tcPr>
            <w:tcW w:w="6650" w:type="dxa"/>
            <w:shd w:val="clear" w:color="auto" w:fill="D9D9D9"/>
          </w:tcPr>
          <w:p w:rsidR="006E4247" w:rsidRPr="00E7133D" w:rsidRDefault="003A2F51" w:rsidP="003D3F15">
            <w:pPr>
              <w:tabs>
                <w:tab w:val="left" w:pos="900"/>
              </w:tabs>
              <w:jc w:val="both"/>
              <w:rPr>
                <w:rFonts w:ascii="TH SarabunPSK" w:hAnsi="TH SarabunPSK" w:cs="TH SarabunPSK"/>
                <w:b/>
                <w:bCs/>
                <w:color w:val="00B050"/>
                <w:sz w:val="24"/>
                <w:szCs w:val="24"/>
              </w:rPr>
            </w:pPr>
            <w:r w:rsidRPr="003A2F51">
              <w:rPr>
                <w:rFonts w:ascii="TH SarabunPSK" w:hAnsi="TH SarabunPSK" w:cs="TH SarabunPSK"/>
                <w:b/>
                <w:bCs/>
                <w:color w:val="00B050"/>
                <w:sz w:val="24"/>
                <w:szCs w:val="24"/>
                <w:lang w:bidi="th-TH"/>
              </w:rPr>
              <w:t>Violations</w:t>
            </w:r>
          </w:p>
        </w:tc>
        <w:tc>
          <w:tcPr>
            <w:tcW w:w="3023" w:type="dxa"/>
            <w:shd w:val="clear" w:color="auto" w:fill="D9D9D9"/>
          </w:tcPr>
          <w:p w:rsidR="006E4247" w:rsidRPr="00E7133D" w:rsidRDefault="003A2F51" w:rsidP="003D3F15">
            <w:pPr>
              <w:tabs>
                <w:tab w:val="left" w:pos="900"/>
              </w:tabs>
              <w:jc w:val="both"/>
              <w:rPr>
                <w:rFonts w:ascii="TH SarabunPSK" w:hAnsi="TH SarabunPSK" w:cs="TH SarabunPSK"/>
                <w:b/>
                <w:bCs/>
                <w:color w:val="00B050"/>
                <w:sz w:val="24"/>
                <w:szCs w:val="24"/>
              </w:rPr>
            </w:pPr>
            <w:r w:rsidRPr="003A2F51">
              <w:rPr>
                <w:rFonts w:ascii="TH SarabunPSK" w:hAnsi="TH SarabunPSK" w:cs="TH SarabunPSK"/>
                <w:b/>
                <w:bCs/>
                <w:color w:val="00B050"/>
                <w:sz w:val="24"/>
                <w:szCs w:val="24"/>
                <w:lang w:bidi="th-TH"/>
              </w:rPr>
              <w:t>Points</w:t>
            </w:r>
          </w:p>
        </w:tc>
      </w:tr>
      <w:tr w:rsidR="006E4247" w:rsidRPr="00E7133D" w:rsidTr="00D67D0F">
        <w:trPr>
          <w:jc w:val="center"/>
        </w:trPr>
        <w:tc>
          <w:tcPr>
            <w:tcW w:w="6650"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lang w:bidi="th-TH"/>
              </w:rPr>
              <w:t>Exceeding Speed Limit</w:t>
            </w:r>
          </w:p>
        </w:tc>
        <w:tc>
          <w:tcPr>
            <w:tcW w:w="3023" w:type="dxa"/>
            <w:shd w:val="clear" w:color="auto" w:fill="auto"/>
          </w:tcPr>
          <w:p w:rsidR="006E4247" w:rsidRPr="00E7133D" w:rsidRDefault="006E4247" w:rsidP="003D3F15">
            <w:pPr>
              <w:keepNext/>
              <w:keepLines/>
              <w:tabs>
                <w:tab w:val="left" w:pos="900"/>
              </w:tabs>
              <w:spacing w:before="200" w:after="0"/>
              <w:jc w:val="both"/>
              <w:outlineLvl w:val="8"/>
              <w:rPr>
                <w:rFonts w:ascii="TH SarabunPSK" w:hAnsi="TH SarabunPSK" w:cs="TH SarabunPSK"/>
                <w:color w:val="00B050"/>
                <w:sz w:val="24"/>
                <w:szCs w:val="24"/>
              </w:rPr>
            </w:pPr>
          </w:p>
        </w:tc>
      </w:tr>
      <w:tr w:rsidR="006E4247" w:rsidRPr="00E7133D" w:rsidTr="00D67D0F">
        <w:trPr>
          <w:jc w:val="center"/>
        </w:trPr>
        <w:tc>
          <w:tcPr>
            <w:tcW w:w="6650"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 xml:space="preserve">4 – 9 </w:t>
            </w:r>
            <w:r w:rsidRPr="003A2F51">
              <w:rPr>
                <w:rFonts w:ascii="TH SarabunPSK" w:hAnsi="TH SarabunPSK" w:cs="TH SarabunPSK"/>
                <w:color w:val="00B050"/>
                <w:sz w:val="24"/>
                <w:szCs w:val="24"/>
                <w:lang w:bidi="th-TH"/>
              </w:rPr>
              <w:t>Km/h</w:t>
            </w:r>
          </w:p>
        </w:tc>
        <w:tc>
          <w:tcPr>
            <w:tcW w:w="3023"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2</w:t>
            </w:r>
          </w:p>
        </w:tc>
      </w:tr>
      <w:tr w:rsidR="006E4247" w:rsidRPr="00E7133D" w:rsidTr="00D67D0F">
        <w:trPr>
          <w:jc w:val="center"/>
        </w:trPr>
        <w:tc>
          <w:tcPr>
            <w:tcW w:w="6650"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lang w:bidi="th-TH"/>
              </w:rPr>
              <w:t>10</w:t>
            </w:r>
            <w:r w:rsidRPr="003A2F51">
              <w:rPr>
                <w:rFonts w:ascii="TH SarabunPSK" w:hAnsi="TH SarabunPSK" w:cs="TH SarabunPSK"/>
                <w:color w:val="00B050"/>
                <w:sz w:val="24"/>
                <w:szCs w:val="24"/>
              </w:rPr>
              <w:t xml:space="preserve"> – 14 </w:t>
            </w:r>
            <w:r w:rsidRPr="003A2F51">
              <w:rPr>
                <w:rFonts w:ascii="TH SarabunPSK" w:hAnsi="TH SarabunPSK" w:cs="TH SarabunPSK"/>
                <w:color w:val="00B050"/>
                <w:sz w:val="24"/>
                <w:szCs w:val="24"/>
                <w:lang w:bidi="th-TH"/>
              </w:rPr>
              <w:t>Km/h</w:t>
            </w:r>
          </w:p>
        </w:tc>
        <w:tc>
          <w:tcPr>
            <w:tcW w:w="3023"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3</w:t>
            </w:r>
          </w:p>
        </w:tc>
      </w:tr>
      <w:tr w:rsidR="006E4247" w:rsidRPr="00E7133D" w:rsidTr="00D67D0F">
        <w:trPr>
          <w:jc w:val="center"/>
        </w:trPr>
        <w:tc>
          <w:tcPr>
            <w:tcW w:w="6650"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 xml:space="preserve">15 – 19 </w:t>
            </w:r>
            <w:r w:rsidRPr="003A2F51">
              <w:rPr>
                <w:rFonts w:ascii="TH SarabunPSK" w:hAnsi="TH SarabunPSK" w:cs="TH SarabunPSK"/>
                <w:color w:val="00B050"/>
                <w:sz w:val="24"/>
                <w:szCs w:val="24"/>
                <w:lang w:bidi="th-TH"/>
              </w:rPr>
              <w:t>Km/h</w:t>
            </w:r>
          </w:p>
        </w:tc>
        <w:tc>
          <w:tcPr>
            <w:tcW w:w="3023"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4</w:t>
            </w:r>
          </w:p>
        </w:tc>
      </w:tr>
      <w:tr w:rsidR="006E4247" w:rsidRPr="00E7133D" w:rsidTr="00D67D0F">
        <w:trPr>
          <w:jc w:val="center"/>
        </w:trPr>
        <w:tc>
          <w:tcPr>
            <w:tcW w:w="6650"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lang w:bidi="th-TH"/>
              </w:rPr>
              <w:t>More than20 Km/h</w:t>
            </w:r>
          </w:p>
        </w:tc>
        <w:tc>
          <w:tcPr>
            <w:tcW w:w="3023"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6</w:t>
            </w:r>
          </w:p>
        </w:tc>
      </w:tr>
      <w:tr w:rsidR="006E4247" w:rsidRPr="00E7133D" w:rsidTr="00D67D0F">
        <w:trPr>
          <w:jc w:val="center"/>
        </w:trPr>
        <w:tc>
          <w:tcPr>
            <w:tcW w:w="6650" w:type="dxa"/>
            <w:shd w:val="clear" w:color="auto" w:fill="auto"/>
          </w:tcPr>
          <w:p w:rsidR="006E4247" w:rsidRPr="00E7133D" w:rsidRDefault="006E4247" w:rsidP="003D3F15">
            <w:pPr>
              <w:tabs>
                <w:tab w:val="left" w:pos="900"/>
              </w:tabs>
              <w:jc w:val="both"/>
              <w:rPr>
                <w:rFonts w:ascii="TH SarabunPSK" w:hAnsi="TH SarabunPSK" w:cs="TH SarabunPSK"/>
                <w:color w:val="00B050"/>
                <w:sz w:val="24"/>
                <w:szCs w:val="24"/>
              </w:rPr>
            </w:pPr>
            <w:r w:rsidRPr="00861E38">
              <w:rPr>
                <w:rFonts w:ascii="Helvetica" w:hAnsi="Helvetica" w:cs="Helvetica"/>
                <w:color w:val="00B050"/>
                <w:sz w:val="24"/>
                <w:szCs w:val="24"/>
                <w:lang w:bidi="th-TH"/>
              </w:rPr>
              <w:t>Failing to give way to an aircraft</w:t>
            </w:r>
          </w:p>
        </w:tc>
        <w:tc>
          <w:tcPr>
            <w:tcW w:w="3023"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imes New Roman"/>
                <w:color w:val="00B050"/>
                <w:sz w:val="24"/>
                <w:szCs w:val="24"/>
                <w:rtl/>
              </w:rPr>
              <w:t>4</w:t>
            </w:r>
          </w:p>
        </w:tc>
      </w:tr>
      <w:tr w:rsidR="006E4247" w:rsidRPr="00E7133D" w:rsidTr="00D67D0F">
        <w:trPr>
          <w:jc w:val="center"/>
        </w:trPr>
        <w:tc>
          <w:tcPr>
            <w:tcW w:w="6650" w:type="dxa"/>
            <w:shd w:val="clear" w:color="auto" w:fill="auto"/>
          </w:tcPr>
          <w:p w:rsidR="006E4247" w:rsidRPr="00861E38" w:rsidRDefault="006E4247" w:rsidP="003D3F15">
            <w:pPr>
              <w:autoSpaceDE w:val="0"/>
              <w:autoSpaceDN w:val="0"/>
              <w:adjustRightInd w:val="0"/>
              <w:spacing w:after="0" w:line="240" w:lineRule="auto"/>
              <w:jc w:val="both"/>
              <w:rPr>
                <w:rFonts w:ascii="Helvetica" w:hAnsi="Helvetica" w:cs="Helvetica"/>
                <w:color w:val="00B050"/>
                <w:sz w:val="24"/>
                <w:szCs w:val="24"/>
                <w:lang w:bidi="th-TH"/>
              </w:rPr>
            </w:pPr>
            <w:r w:rsidRPr="00861E38">
              <w:rPr>
                <w:rFonts w:ascii="Helvetica" w:hAnsi="Helvetica" w:cs="Helvetica"/>
                <w:color w:val="00B050"/>
                <w:sz w:val="24"/>
                <w:szCs w:val="24"/>
                <w:lang w:bidi="th-TH"/>
              </w:rPr>
              <w:t>Driving contrary to any other rules in the Airside</w:t>
            </w:r>
          </w:p>
          <w:p w:rsidR="006E4247" w:rsidRPr="00E7133D" w:rsidRDefault="006E4247" w:rsidP="003D3F15">
            <w:pPr>
              <w:tabs>
                <w:tab w:val="left" w:pos="900"/>
              </w:tabs>
              <w:jc w:val="both"/>
              <w:rPr>
                <w:rFonts w:ascii="TH SarabunPSK" w:hAnsi="TH SarabunPSK" w:cs="TH SarabunPSK"/>
                <w:color w:val="00B050"/>
                <w:sz w:val="24"/>
                <w:szCs w:val="24"/>
              </w:rPr>
            </w:pPr>
            <w:r w:rsidRPr="00861E38">
              <w:rPr>
                <w:rFonts w:ascii="Helvetica" w:hAnsi="Helvetica" w:cs="Helvetica"/>
                <w:color w:val="00B050"/>
                <w:sz w:val="24"/>
                <w:szCs w:val="24"/>
                <w:lang w:bidi="th-TH"/>
              </w:rPr>
              <w:t>Vehicle Control Handbook</w:t>
            </w:r>
          </w:p>
        </w:tc>
        <w:tc>
          <w:tcPr>
            <w:tcW w:w="3023"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imes New Roman"/>
                <w:color w:val="00B050"/>
                <w:sz w:val="24"/>
                <w:szCs w:val="24"/>
                <w:rtl/>
              </w:rPr>
              <w:t>3</w:t>
            </w:r>
          </w:p>
        </w:tc>
      </w:tr>
      <w:tr w:rsidR="006E4247" w:rsidRPr="00E7133D" w:rsidTr="00D67D0F">
        <w:trPr>
          <w:jc w:val="center"/>
        </w:trPr>
        <w:tc>
          <w:tcPr>
            <w:tcW w:w="6650"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tl/>
                <w:cs/>
              </w:rPr>
            </w:pPr>
            <w:r w:rsidRPr="003A2F51">
              <w:rPr>
                <w:rFonts w:ascii="TH SarabunPSK" w:hAnsi="TH SarabunPSK" w:cs="TH SarabunPSK"/>
                <w:color w:val="00B050"/>
                <w:sz w:val="24"/>
                <w:szCs w:val="24"/>
                <w:lang w:bidi="th-TH"/>
              </w:rPr>
              <w:t>Minor Accident</w:t>
            </w:r>
            <w:r w:rsidRPr="003A2F51">
              <w:rPr>
                <w:rFonts w:ascii="TH SarabunPSK" w:hAnsi="TH SarabunPSK" w:cs="Times New Roman"/>
                <w:color w:val="00B050"/>
                <w:sz w:val="24"/>
                <w:szCs w:val="24"/>
                <w:vertAlign w:val="superscript"/>
                <w:rtl/>
              </w:rPr>
              <w:t>1</w:t>
            </w:r>
          </w:p>
        </w:tc>
        <w:tc>
          <w:tcPr>
            <w:tcW w:w="3023" w:type="dxa"/>
            <w:shd w:val="clear" w:color="auto" w:fill="auto"/>
          </w:tcPr>
          <w:p w:rsidR="006E4247" w:rsidRPr="00E7133D" w:rsidRDefault="00E7133D" w:rsidP="003D3F15">
            <w:pPr>
              <w:tabs>
                <w:tab w:val="left" w:pos="900"/>
              </w:tabs>
              <w:jc w:val="both"/>
              <w:rPr>
                <w:rFonts w:ascii="TH SarabunPSK" w:hAnsi="TH SarabunPSK" w:cs="TH SarabunPSK"/>
                <w:color w:val="00B050"/>
                <w:sz w:val="24"/>
                <w:szCs w:val="24"/>
                <w:rtl/>
                <w:cs/>
              </w:rPr>
            </w:pPr>
            <w:r>
              <w:rPr>
                <w:rFonts w:ascii="TH SarabunPSK" w:hAnsi="TH SarabunPSK" w:cs="TH SarabunPSK" w:hint="cs"/>
                <w:color w:val="00B050"/>
                <w:sz w:val="24"/>
                <w:szCs w:val="24"/>
                <w:cs/>
                <w:lang w:bidi="th-TH"/>
              </w:rPr>
              <w:t>3</w:t>
            </w:r>
          </w:p>
        </w:tc>
      </w:tr>
      <w:tr w:rsidR="006E4247" w:rsidRPr="00E7133D" w:rsidTr="00D67D0F">
        <w:trPr>
          <w:jc w:val="center"/>
        </w:trPr>
        <w:tc>
          <w:tcPr>
            <w:tcW w:w="6650" w:type="dxa"/>
            <w:shd w:val="clear" w:color="auto" w:fill="auto"/>
          </w:tcPr>
          <w:p w:rsidR="006E4247" w:rsidRPr="00E7133D"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lang w:bidi="th-TH"/>
              </w:rPr>
              <w:t>Major Accident</w:t>
            </w:r>
            <w:r w:rsidRPr="003A2F51">
              <w:rPr>
                <w:rFonts w:ascii="TH SarabunPSK" w:hAnsi="TH SarabunPSK" w:cs="Times New Roman"/>
                <w:color w:val="00B050"/>
                <w:sz w:val="24"/>
                <w:szCs w:val="24"/>
                <w:vertAlign w:val="superscript"/>
                <w:rtl/>
              </w:rPr>
              <w:t>1</w:t>
            </w:r>
          </w:p>
        </w:tc>
        <w:tc>
          <w:tcPr>
            <w:tcW w:w="3023" w:type="dxa"/>
            <w:shd w:val="clear" w:color="auto" w:fill="auto"/>
          </w:tcPr>
          <w:p w:rsidR="006E4247" w:rsidRPr="00E7133D" w:rsidRDefault="00E7133D" w:rsidP="003D3F15">
            <w:pPr>
              <w:tabs>
                <w:tab w:val="left" w:pos="900"/>
              </w:tabs>
              <w:jc w:val="both"/>
              <w:rPr>
                <w:rFonts w:ascii="TH SarabunPSK" w:hAnsi="TH SarabunPSK" w:cs="TH SarabunPSK"/>
                <w:color w:val="00B050"/>
                <w:sz w:val="24"/>
                <w:szCs w:val="24"/>
              </w:rPr>
            </w:pPr>
            <w:r>
              <w:rPr>
                <w:rFonts w:ascii="TH SarabunPSK" w:hAnsi="TH SarabunPSK" w:cs="TH SarabunPSK" w:hint="cs"/>
                <w:color w:val="00B050"/>
                <w:sz w:val="24"/>
                <w:szCs w:val="24"/>
                <w:cs/>
                <w:lang w:bidi="th-TH"/>
              </w:rPr>
              <w:t>Immediate Suspension</w:t>
            </w:r>
          </w:p>
        </w:tc>
      </w:tr>
    </w:tbl>
    <w:p w:rsidR="006E4247" w:rsidRPr="00E7133D" w:rsidRDefault="003A2F51" w:rsidP="003D3F15">
      <w:pPr>
        <w:jc w:val="both"/>
        <w:rPr>
          <w:rFonts w:ascii="TH SarabunPSK" w:hAnsi="TH SarabunPSK" w:cs="TH SarabunPSK"/>
          <w:color w:val="00B050"/>
          <w:sz w:val="24"/>
          <w:szCs w:val="24"/>
        </w:rPr>
      </w:pPr>
      <w:r w:rsidRPr="003A2F51">
        <w:rPr>
          <w:rFonts w:ascii="TH SarabunPSK" w:hAnsi="TH SarabunPSK" w:cs="Times New Roman"/>
          <w:color w:val="00B050"/>
          <w:sz w:val="24"/>
          <w:szCs w:val="24"/>
          <w:vertAlign w:val="superscript"/>
          <w:rtl/>
        </w:rPr>
        <w:t>1</w:t>
      </w:r>
      <w:r w:rsidRPr="003A2F51">
        <w:rPr>
          <w:rFonts w:ascii="TH SarabunPSK" w:hAnsi="TH SarabunPSK" w:cs="TH SarabunPSK"/>
          <w:color w:val="00B050"/>
          <w:sz w:val="24"/>
          <w:szCs w:val="24"/>
        </w:rPr>
        <w:t xml:space="preserve"> Regardless of driving history, the airport will consider the severity of an accident. </w:t>
      </w:r>
    </w:p>
    <w:p w:rsidR="006E4247" w:rsidRPr="006E4247" w:rsidRDefault="006E4247" w:rsidP="003D3F15">
      <w:pPr>
        <w:ind w:left="1296"/>
        <w:jc w:val="both"/>
        <w:rPr>
          <w:rFonts w:ascii="Arial" w:hAnsi="Arial"/>
          <w:sz w:val="24"/>
          <w:szCs w:val="24"/>
          <w:lang w:bidi="th-TH"/>
        </w:rPr>
      </w:pPr>
    </w:p>
    <w:p w:rsidR="00D70EEF" w:rsidRDefault="00D70EEF" w:rsidP="003D3F15">
      <w:pPr>
        <w:jc w:val="both"/>
        <w:rPr>
          <w:rFonts w:ascii="Arial" w:hAnsi="Arial" w:cs="Angsana New"/>
          <w:b/>
          <w:bCs/>
          <w:color w:val="1F497D" w:themeColor="text2"/>
          <w:sz w:val="24"/>
          <w:szCs w:val="24"/>
          <w:cs/>
          <w:lang w:bidi="th-TH"/>
        </w:rPr>
        <w:sectPr w:rsidR="00D70EEF" w:rsidSect="001443CA">
          <w:headerReference w:type="even" r:id="rId92"/>
          <w:headerReference w:type="default" r:id="rId93"/>
          <w:footerReference w:type="default" r:id="rId94"/>
          <w:headerReference w:type="first" r:id="rId95"/>
          <w:pgSz w:w="12240" w:h="15840"/>
          <w:pgMar w:top="1354" w:right="1440" w:bottom="1008" w:left="1440" w:header="720" w:footer="720" w:gutter="0"/>
          <w:pgNumType w:start="1"/>
          <w:cols w:space="720"/>
          <w:docGrid w:linePitch="360"/>
        </w:sectPr>
      </w:pPr>
    </w:p>
    <w:p w:rsidR="00C577DF"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Wildlife Hazard Management</w:t>
      </w:r>
    </w:p>
    <w:p w:rsidR="0058016C" w:rsidRPr="0058016C" w:rsidRDefault="0058016C" w:rsidP="003D3F15">
      <w:pPr>
        <w:jc w:val="both"/>
        <w:rPr>
          <w:rFonts w:ascii="Arial" w:hAnsi="Arial"/>
          <w:sz w:val="24"/>
          <w:szCs w:val="24"/>
          <w:lang w:bidi="th-TH"/>
        </w:rPr>
      </w:pPr>
      <w:r w:rsidRPr="0058016C">
        <w:rPr>
          <w:rFonts w:ascii="Arial" w:hAnsi="Arial"/>
          <w:color w:val="0070C0"/>
          <w:sz w:val="24"/>
          <w:szCs w:val="24"/>
          <w:lang w:bidi="th-TH"/>
        </w:rPr>
        <w:t>Particulars for wildlife hazard management including wildlife hazard mitigation, reporting wildlife hazard, wildlife hazard assessment, and wildlife control measurement.</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58016C" w:rsidRDefault="0058016C" w:rsidP="003D3F15">
      <w:pPr>
        <w:ind w:left="576"/>
        <w:jc w:val="both"/>
        <w:rPr>
          <w:rFonts w:ascii="Arial" w:hAnsi="Arial"/>
          <w:color w:val="00B050"/>
          <w:sz w:val="24"/>
          <w:szCs w:val="24"/>
          <w:lang w:bidi="th-TH"/>
        </w:rPr>
      </w:pPr>
      <w:r w:rsidRPr="00933A59">
        <w:rPr>
          <w:rFonts w:ascii="Arial" w:hAnsi="Arial"/>
          <w:color w:val="0070C0"/>
          <w:sz w:val="24"/>
          <w:szCs w:val="24"/>
          <w:lang w:bidi="th-TH"/>
        </w:rPr>
        <w:t xml:space="preserve">Define a purpose of wildlife hazard management. The purpose normally focuses on prevention and mitigation of wildlife hazards. </w:t>
      </w:r>
      <w:r w:rsidR="00933A59" w:rsidRPr="00933A59">
        <w:rPr>
          <w:rFonts w:ascii="Arial" w:hAnsi="Arial"/>
          <w:color w:val="0070C0"/>
          <w:sz w:val="24"/>
          <w:szCs w:val="24"/>
          <w:lang w:bidi="th-TH"/>
        </w:rPr>
        <w:t xml:space="preserve">However, </w:t>
      </w:r>
      <w:r w:rsidR="00E7133D">
        <w:rPr>
          <w:rFonts w:ascii="Arial" w:hAnsi="Arial"/>
          <w:color w:val="0070C0"/>
          <w:sz w:val="24"/>
          <w:szCs w:val="24"/>
          <w:lang w:bidi="th-TH"/>
        </w:rPr>
        <w:t>the environment</w:t>
      </w:r>
      <w:r w:rsidR="00961BCC">
        <w:rPr>
          <w:rFonts w:ascii="Arial" w:hAnsi="Arial"/>
          <w:color w:val="0070C0"/>
          <w:sz w:val="24"/>
          <w:szCs w:val="24"/>
          <w:lang w:bidi="th-TH"/>
        </w:rPr>
        <w:t xml:space="preserve"> </w:t>
      </w:r>
      <w:r w:rsidR="00933A59" w:rsidRPr="00933A59">
        <w:rPr>
          <w:rFonts w:ascii="Arial" w:hAnsi="Arial"/>
          <w:color w:val="0070C0"/>
          <w:sz w:val="24"/>
          <w:szCs w:val="24"/>
          <w:lang w:bidi="th-TH"/>
        </w:rPr>
        <w:t>should be in mind when manage wildlife hazards.</w:t>
      </w:r>
    </w:p>
    <w:p w:rsidR="00933A59" w:rsidRDefault="00933A59"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041E02" w:rsidRPr="00683087" w:rsidRDefault="00041E02" w:rsidP="003D3F15">
      <w:pPr>
        <w:ind w:left="576"/>
        <w:jc w:val="both"/>
        <w:rPr>
          <w:rFonts w:ascii="Arial" w:hAnsi="Arial"/>
          <w:color w:val="00B050"/>
          <w:sz w:val="24"/>
          <w:szCs w:val="24"/>
          <w:lang w:bidi="th-TH"/>
        </w:rPr>
      </w:pPr>
      <w:r w:rsidRPr="00683087">
        <w:rPr>
          <w:rFonts w:ascii="Arial" w:hAnsi="Arial"/>
          <w:color w:val="00B050"/>
          <w:sz w:val="24"/>
          <w:szCs w:val="24"/>
          <w:lang w:bidi="th-TH"/>
        </w:rPr>
        <w:t xml:space="preserve">The aim of </w:t>
      </w:r>
      <w:r w:rsidR="00961BCC" w:rsidRPr="00683087">
        <w:rPr>
          <w:rFonts w:ascii="Arial" w:hAnsi="Arial"/>
          <w:color w:val="00B050"/>
          <w:sz w:val="24"/>
          <w:szCs w:val="24"/>
          <w:lang w:bidi="th-TH"/>
        </w:rPr>
        <w:t>this procedure</w:t>
      </w:r>
      <w:r w:rsidRPr="00683087">
        <w:rPr>
          <w:rFonts w:ascii="Arial" w:hAnsi="Arial"/>
          <w:color w:val="00B050"/>
          <w:sz w:val="24"/>
          <w:szCs w:val="24"/>
          <w:lang w:bidi="th-TH"/>
        </w:rPr>
        <w:t xml:space="preserve"> is to minimize the hazard to aircraft operations created by the presence of birds and/or animals on or in the vicinity of the airport</w:t>
      </w:r>
      <w:r w:rsidR="00B15A53" w:rsidRPr="00683087">
        <w:rPr>
          <w:rFonts w:ascii="Arial" w:hAnsi="Arial"/>
          <w:color w:val="00B050"/>
          <w:sz w:val="24"/>
          <w:szCs w:val="24"/>
          <w:lang w:bidi="th-TH"/>
        </w:rPr>
        <w:t xml:space="preserve"> with </w:t>
      </w:r>
      <w:r w:rsidR="00E7133D">
        <w:rPr>
          <w:rFonts w:ascii="Arial" w:hAnsi="Arial"/>
          <w:color w:val="00B050"/>
          <w:sz w:val="24"/>
          <w:szCs w:val="24"/>
          <w:lang w:bidi="th-TH"/>
        </w:rPr>
        <w:t>the environment</w:t>
      </w:r>
      <w:r w:rsidR="00961BCC">
        <w:rPr>
          <w:rFonts w:ascii="Arial" w:hAnsi="Arial"/>
          <w:color w:val="00B050"/>
          <w:sz w:val="24"/>
          <w:szCs w:val="24"/>
          <w:lang w:bidi="th-TH"/>
        </w:rPr>
        <w:t xml:space="preserve"> </w:t>
      </w:r>
      <w:r w:rsidR="00B15A53" w:rsidRPr="00683087">
        <w:rPr>
          <w:rFonts w:ascii="Arial" w:hAnsi="Arial"/>
          <w:color w:val="00B050"/>
          <w:sz w:val="24"/>
          <w:szCs w:val="24"/>
          <w:lang w:bidi="th-TH"/>
        </w:rPr>
        <w:t>in mind</w:t>
      </w:r>
      <w:r w:rsidRPr="00683087">
        <w:rPr>
          <w:rFonts w:ascii="Arial" w:hAnsi="Arial"/>
          <w:color w:val="00B050"/>
          <w:sz w:val="24"/>
          <w:szCs w:val="24"/>
          <w:lang w:bidi="th-TH"/>
        </w:rPr>
        <w:t>.</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933A59" w:rsidRDefault="002D4B76" w:rsidP="003D3F15">
      <w:pPr>
        <w:ind w:left="576"/>
        <w:jc w:val="both"/>
        <w:rPr>
          <w:rFonts w:ascii="Arial" w:hAnsi="Arial"/>
          <w:color w:val="0070C0"/>
          <w:sz w:val="24"/>
          <w:szCs w:val="24"/>
          <w:lang w:bidi="th-TH"/>
        </w:rPr>
      </w:pPr>
      <w:r w:rsidRPr="004722D1">
        <w:rPr>
          <w:rFonts w:ascii="Arial" w:hAnsi="Arial"/>
          <w:color w:val="0070C0"/>
          <w:sz w:val="24"/>
          <w:szCs w:val="24"/>
          <w:lang w:bidi="th-TH"/>
        </w:rPr>
        <w:t xml:space="preserve">Define responsibility for persons involving in </w:t>
      </w:r>
      <w:r>
        <w:rPr>
          <w:rFonts w:ascii="Arial" w:hAnsi="Arial"/>
          <w:color w:val="0070C0"/>
          <w:sz w:val="24"/>
          <w:szCs w:val="24"/>
          <w:lang w:bidi="th-TH"/>
        </w:rPr>
        <w:t>wildlife hazard management</w:t>
      </w:r>
      <w:r w:rsidRPr="004722D1">
        <w:rPr>
          <w:rFonts w:ascii="Arial" w:hAnsi="Arial"/>
          <w:color w:val="0070C0"/>
          <w:sz w:val="24"/>
          <w:szCs w:val="24"/>
          <w:lang w:bidi="th-TH"/>
        </w:rPr>
        <w:t xml:space="preserve">. This may include an airport manager, airside operations, airport </w:t>
      </w:r>
      <w:r>
        <w:rPr>
          <w:rFonts w:ascii="Arial" w:hAnsi="Arial"/>
          <w:color w:val="0070C0"/>
          <w:sz w:val="24"/>
          <w:szCs w:val="24"/>
          <w:lang w:bidi="th-TH"/>
        </w:rPr>
        <w:t>maintenance</w:t>
      </w:r>
      <w:r w:rsidRPr="004722D1">
        <w:rPr>
          <w:rFonts w:ascii="Arial" w:hAnsi="Arial"/>
          <w:color w:val="0070C0"/>
          <w:sz w:val="24"/>
          <w:szCs w:val="24"/>
          <w:lang w:bidi="th-TH"/>
        </w:rPr>
        <w:t xml:space="preserve">, and </w:t>
      </w:r>
      <w:r>
        <w:rPr>
          <w:rFonts w:ascii="Arial" w:hAnsi="Arial"/>
          <w:color w:val="0070C0"/>
          <w:sz w:val="24"/>
          <w:szCs w:val="24"/>
          <w:lang w:bidi="th-TH"/>
        </w:rPr>
        <w:t>etc</w:t>
      </w:r>
      <w:r w:rsidRPr="004722D1">
        <w:rPr>
          <w:rFonts w:ascii="Arial" w:hAnsi="Arial"/>
          <w:color w:val="0070C0"/>
          <w:sz w:val="24"/>
          <w:szCs w:val="24"/>
          <w:lang w:bidi="th-TH"/>
        </w:rPr>
        <w:t>.</w:t>
      </w:r>
    </w:p>
    <w:p w:rsidR="002D4B76" w:rsidRPr="002D4B76" w:rsidRDefault="002D4B76" w:rsidP="003D3F15">
      <w:pPr>
        <w:ind w:left="576"/>
        <w:jc w:val="both"/>
        <w:rPr>
          <w:rFonts w:ascii="Arial" w:hAnsi="Arial"/>
          <w:color w:val="00B050"/>
          <w:sz w:val="24"/>
          <w:szCs w:val="24"/>
          <w:cs/>
          <w:lang w:bidi="th-TH"/>
        </w:rPr>
      </w:pPr>
      <w:r w:rsidRPr="002D4B76">
        <w:rPr>
          <w:rFonts w:ascii="Arial" w:hAnsi="Arial"/>
          <w:color w:val="00B050"/>
          <w:sz w:val="24"/>
          <w:szCs w:val="24"/>
          <w:lang w:bidi="th-TH"/>
        </w:rPr>
        <w:t>Example:</w:t>
      </w:r>
    </w:p>
    <w:p w:rsidR="003D04FF" w:rsidRPr="00683087" w:rsidRDefault="003D04FF"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683087">
        <w:rPr>
          <w:rFonts w:ascii="Arial" w:hAnsi="Arial"/>
          <w:color w:val="00B050"/>
          <w:sz w:val="24"/>
          <w:szCs w:val="24"/>
          <w:lang w:bidi="th-TH"/>
        </w:rPr>
        <w:t xml:space="preserve">The </w:t>
      </w:r>
      <w:r w:rsidR="00077D58">
        <w:rPr>
          <w:rFonts w:ascii="Arial" w:hAnsi="Arial"/>
          <w:color w:val="00B050"/>
          <w:sz w:val="24"/>
          <w:szCs w:val="24"/>
          <w:lang w:bidi="th-TH"/>
        </w:rPr>
        <w:t>Airport Manager</w:t>
      </w:r>
      <w:r w:rsidRPr="00683087">
        <w:rPr>
          <w:rFonts w:ascii="Arial" w:hAnsi="Arial"/>
          <w:color w:val="00B050"/>
          <w:sz w:val="24"/>
          <w:szCs w:val="24"/>
          <w:lang w:bidi="th-TH"/>
        </w:rPr>
        <w:t xml:space="preserve"> has overall responsibility for the bird and animal hazard</w:t>
      </w:r>
      <w:r w:rsidR="00961BCC">
        <w:rPr>
          <w:rFonts w:ascii="Arial" w:hAnsi="Arial"/>
          <w:color w:val="00B050"/>
          <w:sz w:val="24"/>
          <w:szCs w:val="24"/>
          <w:lang w:bidi="th-TH"/>
        </w:rPr>
        <w:t xml:space="preserve"> </w:t>
      </w:r>
      <w:r w:rsidRPr="00683087">
        <w:rPr>
          <w:rFonts w:ascii="Arial" w:hAnsi="Arial"/>
          <w:color w:val="00B050"/>
          <w:sz w:val="24"/>
          <w:szCs w:val="24"/>
          <w:lang w:bidi="th-TH"/>
        </w:rPr>
        <w:t>management program for (Name) Airport</w:t>
      </w:r>
      <w:r w:rsidR="00F8701C" w:rsidRPr="00683087">
        <w:rPr>
          <w:rFonts w:ascii="Arial" w:hAnsi="Arial"/>
          <w:color w:val="00B050"/>
          <w:sz w:val="24"/>
          <w:szCs w:val="24"/>
          <w:lang w:bidi="th-TH"/>
        </w:rPr>
        <w:t xml:space="preserve"> to minimize accident and incident rates.</w:t>
      </w:r>
    </w:p>
    <w:p w:rsidR="00F8701C" w:rsidRPr="00683087" w:rsidRDefault="00F8701C"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683087">
        <w:rPr>
          <w:rFonts w:ascii="Arial" w:hAnsi="Arial"/>
          <w:color w:val="00B050"/>
          <w:sz w:val="24"/>
          <w:szCs w:val="24"/>
          <w:lang w:bidi="th-TH"/>
        </w:rPr>
        <w:t>(Airport Operations) is responsible for the implementation of the bird and animal hazard management program.</w:t>
      </w:r>
    </w:p>
    <w:p w:rsidR="00F8701C" w:rsidRDefault="00F8701C" w:rsidP="001443CA">
      <w:pPr>
        <w:pStyle w:val="ListParagraph"/>
        <w:numPr>
          <w:ilvl w:val="3"/>
          <w:numId w:val="2"/>
        </w:numPr>
        <w:ind w:left="1800" w:hanging="504"/>
        <w:jc w:val="both"/>
        <w:rPr>
          <w:rFonts w:ascii="Arial" w:hAnsi="Arial"/>
          <w:color w:val="00B050"/>
          <w:sz w:val="24"/>
          <w:szCs w:val="24"/>
          <w:lang w:bidi="th-TH"/>
        </w:rPr>
      </w:pPr>
      <w:r w:rsidRPr="00683087">
        <w:rPr>
          <w:rFonts w:ascii="Arial" w:hAnsi="Arial"/>
          <w:color w:val="00B050"/>
          <w:sz w:val="24"/>
          <w:szCs w:val="24"/>
          <w:lang w:bidi="th-TH"/>
        </w:rPr>
        <w:t>(Airport Maintenance) is responsible for wildlife habitat modification.</w:t>
      </w:r>
    </w:p>
    <w:p w:rsidR="00DA7E5B" w:rsidRPr="00683087" w:rsidRDefault="00DA7E5B" w:rsidP="001443CA">
      <w:pPr>
        <w:pStyle w:val="ListParagraph"/>
        <w:ind w:left="1800"/>
        <w:jc w:val="both"/>
        <w:rPr>
          <w:rFonts w:ascii="Arial" w:hAnsi="Arial"/>
          <w:color w:val="00B050"/>
          <w:sz w:val="24"/>
          <w:szCs w:val="24"/>
          <w:lang w:bidi="th-TH"/>
        </w:rPr>
      </w:pPr>
    </w:p>
    <w:p w:rsidR="00621930" w:rsidRDefault="00621930">
      <w:pPr>
        <w:pStyle w:val="ListParagraph"/>
        <w:numPr>
          <w:ilvl w:val="2"/>
          <w:numId w:val="2"/>
        </w:numPr>
        <w:jc w:val="both"/>
        <w:rPr>
          <w:rFonts w:ascii="Arial" w:hAnsi="Arial"/>
          <w:sz w:val="24"/>
          <w:szCs w:val="24"/>
          <w:lang w:bidi="th-TH"/>
        </w:rPr>
      </w:pPr>
      <w:r>
        <w:rPr>
          <w:rFonts w:ascii="Arial" w:hAnsi="Arial"/>
          <w:sz w:val="24"/>
          <w:szCs w:val="24"/>
          <w:lang w:bidi="th-TH"/>
        </w:rPr>
        <w:t>Reporting Wildlife Hazard</w:t>
      </w:r>
    </w:p>
    <w:p w:rsidR="00A853DD" w:rsidRPr="00A853DD" w:rsidRDefault="00A853DD" w:rsidP="003D3F15">
      <w:pPr>
        <w:ind w:left="576"/>
        <w:jc w:val="both"/>
        <w:rPr>
          <w:rFonts w:ascii="Arial" w:hAnsi="Arial"/>
          <w:color w:val="0070C0"/>
          <w:sz w:val="24"/>
          <w:szCs w:val="24"/>
          <w:lang w:bidi="th-TH"/>
        </w:rPr>
      </w:pPr>
      <w:r w:rsidRPr="00A853DD">
        <w:rPr>
          <w:rFonts w:ascii="Arial" w:hAnsi="Arial"/>
          <w:color w:val="0070C0"/>
          <w:sz w:val="24"/>
          <w:szCs w:val="24"/>
          <w:lang w:bidi="th-TH"/>
        </w:rPr>
        <w:t>Define events requiring wildlife hazard report using CAA’s wildlife hazard reporting form.</w:t>
      </w:r>
    </w:p>
    <w:p w:rsidR="00A853DD" w:rsidRDefault="00A853DD"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F17D71" w:rsidRPr="003D04FF" w:rsidRDefault="00F17D71" w:rsidP="003D3F15">
      <w:pPr>
        <w:ind w:left="576"/>
        <w:jc w:val="both"/>
        <w:rPr>
          <w:rFonts w:ascii="Arial" w:hAnsi="Arial"/>
          <w:color w:val="00B050"/>
          <w:sz w:val="24"/>
          <w:szCs w:val="24"/>
          <w:lang w:bidi="th-TH"/>
        </w:rPr>
      </w:pPr>
      <w:r w:rsidRPr="003D04FF">
        <w:rPr>
          <w:rFonts w:ascii="Arial" w:hAnsi="Arial"/>
          <w:color w:val="00B050"/>
          <w:sz w:val="24"/>
          <w:szCs w:val="24"/>
          <w:lang w:bidi="th-TH"/>
        </w:rPr>
        <w:t>The airport will report wildlife hazard to the Civil Aviation Authority when these events occur.</w:t>
      </w:r>
    </w:p>
    <w:p w:rsidR="00F17D71" w:rsidRPr="003D04FF" w:rsidRDefault="00F17D71"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3D04FF">
        <w:rPr>
          <w:rFonts w:ascii="Arial" w:hAnsi="Arial"/>
          <w:color w:val="00B050"/>
          <w:sz w:val="24"/>
          <w:szCs w:val="24"/>
          <w:lang w:bidi="th-TH"/>
        </w:rPr>
        <w:t>A strike between wildlife and aircraft has been witnessed.</w:t>
      </w:r>
    </w:p>
    <w:p w:rsidR="00F17D71" w:rsidRPr="003D04FF" w:rsidRDefault="00F17D71"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3D04FF">
        <w:rPr>
          <w:rFonts w:ascii="Arial" w:hAnsi="Arial"/>
          <w:color w:val="00B050"/>
          <w:sz w:val="24"/>
          <w:szCs w:val="24"/>
          <w:lang w:bidi="th-TH"/>
        </w:rPr>
        <w:t>Evidence or damage from a strike has been identified on an aircraft.</w:t>
      </w:r>
    </w:p>
    <w:p w:rsidR="00F17D71" w:rsidRPr="003D04FF" w:rsidRDefault="00F17D71" w:rsidP="001443CA">
      <w:pPr>
        <w:pStyle w:val="ListParagraph"/>
        <w:numPr>
          <w:ilvl w:val="3"/>
          <w:numId w:val="2"/>
        </w:numPr>
        <w:ind w:left="1800" w:hanging="504"/>
        <w:jc w:val="both"/>
        <w:rPr>
          <w:rFonts w:ascii="Arial" w:hAnsi="Arial"/>
          <w:color w:val="00B050"/>
          <w:sz w:val="24"/>
          <w:szCs w:val="24"/>
          <w:lang w:bidi="th-TH"/>
        </w:rPr>
      </w:pPr>
      <w:r w:rsidRPr="003D04FF">
        <w:rPr>
          <w:rFonts w:ascii="Arial" w:hAnsi="Arial"/>
          <w:color w:val="00B050"/>
          <w:sz w:val="24"/>
          <w:szCs w:val="24"/>
          <w:lang w:bidi="th-TH"/>
        </w:rPr>
        <w:t>Bird or other wildlife remains, whether in whole or in part, are found:</w:t>
      </w:r>
    </w:p>
    <w:p w:rsidR="00F17D71" w:rsidRPr="003D04FF" w:rsidRDefault="00F17D71">
      <w:pPr>
        <w:pStyle w:val="ListParagraph"/>
        <w:numPr>
          <w:ilvl w:val="4"/>
          <w:numId w:val="2"/>
        </w:numPr>
        <w:jc w:val="both"/>
        <w:rPr>
          <w:rFonts w:ascii="Arial" w:hAnsi="Arial"/>
          <w:color w:val="00B050"/>
          <w:sz w:val="24"/>
          <w:szCs w:val="24"/>
          <w:lang w:bidi="th-TH"/>
        </w:rPr>
      </w:pPr>
      <w:r w:rsidRPr="003D04FF">
        <w:rPr>
          <w:rFonts w:ascii="Arial" w:hAnsi="Arial"/>
          <w:color w:val="00B050"/>
          <w:sz w:val="24"/>
          <w:szCs w:val="24"/>
          <w:lang w:bidi="th-TH"/>
        </w:rPr>
        <w:lastRenderedPageBreak/>
        <w:t xml:space="preserve">Within </w:t>
      </w:r>
      <w:r w:rsidR="00235866" w:rsidRPr="003D04FF">
        <w:rPr>
          <w:rFonts w:ascii="Arial" w:hAnsi="Arial"/>
          <w:color w:val="00B050"/>
          <w:sz w:val="24"/>
          <w:szCs w:val="24"/>
          <w:lang w:bidi="th-TH"/>
        </w:rPr>
        <w:t>75 meters</w:t>
      </w:r>
      <w:r w:rsidRPr="003D04FF">
        <w:rPr>
          <w:rFonts w:ascii="Arial" w:hAnsi="Arial"/>
          <w:color w:val="00B050"/>
          <w:sz w:val="24"/>
          <w:szCs w:val="24"/>
          <w:lang w:bidi="th-TH"/>
        </w:rPr>
        <w:t xml:space="preserve"> of a runway centerline or within </w:t>
      </w:r>
      <w:r w:rsidR="00235866" w:rsidRPr="003D04FF">
        <w:rPr>
          <w:rFonts w:ascii="Arial" w:hAnsi="Arial"/>
          <w:color w:val="00B050"/>
          <w:sz w:val="24"/>
          <w:szCs w:val="24"/>
          <w:lang w:bidi="th-TH"/>
        </w:rPr>
        <w:t>150 meters</w:t>
      </w:r>
      <w:r w:rsidRPr="003D04FF">
        <w:rPr>
          <w:rFonts w:ascii="Arial" w:hAnsi="Arial"/>
          <w:color w:val="00B050"/>
          <w:sz w:val="24"/>
          <w:szCs w:val="24"/>
          <w:lang w:bidi="th-TH"/>
        </w:rPr>
        <w:t xml:space="preserve"> of a runway end unless another reason for the animal's death is identified or suspected.</w:t>
      </w:r>
    </w:p>
    <w:p w:rsidR="00235866" w:rsidRPr="003D04FF" w:rsidRDefault="00235866" w:rsidP="001443CA">
      <w:pPr>
        <w:pStyle w:val="ListParagraph"/>
        <w:numPr>
          <w:ilvl w:val="4"/>
          <w:numId w:val="2"/>
        </w:numPr>
        <w:contextualSpacing w:val="0"/>
        <w:jc w:val="both"/>
        <w:rPr>
          <w:rFonts w:ascii="Arial" w:hAnsi="Arial"/>
          <w:color w:val="00B050"/>
          <w:sz w:val="24"/>
          <w:szCs w:val="24"/>
          <w:lang w:bidi="th-TH"/>
        </w:rPr>
      </w:pPr>
      <w:r w:rsidRPr="003D04FF">
        <w:rPr>
          <w:rFonts w:ascii="Arial" w:hAnsi="Arial"/>
          <w:color w:val="00B050"/>
          <w:sz w:val="24"/>
          <w:szCs w:val="24"/>
          <w:lang w:bidi="th-TH"/>
        </w:rPr>
        <w:t xml:space="preserve">On a taxiway or anywhere else on or off the airport that </w:t>
      </w:r>
      <w:r w:rsidR="00E7133D">
        <w:rPr>
          <w:rFonts w:ascii="Arial" w:hAnsi="Arial"/>
          <w:color w:val="00B050"/>
          <w:sz w:val="24"/>
          <w:szCs w:val="24"/>
          <w:lang w:bidi="th-TH"/>
        </w:rPr>
        <w:t xml:space="preserve">there is </w:t>
      </w:r>
      <w:r w:rsidRPr="003D04FF">
        <w:rPr>
          <w:rFonts w:ascii="Arial" w:hAnsi="Arial"/>
          <w:color w:val="00B050"/>
          <w:sz w:val="24"/>
          <w:szCs w:val="24"/>
          <w:lang w:bidi="th-TH"/>
        </w:rPr>
        <w:t xml:space="preserve">reason to believe </w:t>
      </w:r>
      <w:r w:rsidR="00E7133D">
        <w:rPr>
          <w:rFonts w:ascii="Arial" w:hAnsi="Arial"/>
          <w:color w:val="00B050"/>
          <w:sz w:val="24"/>
          <w:szCs w:val="24"/>
          <w:lang w:bidi="th-TH"/>
        </w:rPr>
        <w:t xml:space="preserve">that it </w:t>
      </w:r>
      <w:r w:rsidRPr="003D04FF">
        <w:rPr>
          <w:rFonts w:ascii="Arial" w:hAnsi="Arial"/>
          <w:color w:val="00B050"/>
          <w:sz w:val="24"/>
          <w:szCs w:val="24"/>
          <w:lang w:bidi="th-TH"/>
        </w:rPr>
        <w:t>was the result of a strike with an aircraft.</w:t>
      </w:r>
    </w:p>
    <w:p w:rsidR="00F17D71" w:rsidRDefault="00235866" w:rsidP="001443CA">
      <w:pPr>
        <w:pStyle w:val="ListParagraph"/>
        <w:numPr>
          <w:ilvl w:val="3"/>
          <w:numId w:val="2"/>
        </w:numPr>
        <w:ind w:left="1800" w:hanging="504"/>
        <w:jc w:val="both"/>
        <w:rPr>
          <w:rFonts w:ascii="Arial" w:hAnsi="Arial"/>
          <w:color w:val="00B050"/>
          <w:sz w:val="24"/>
          <w:szCs w:val="24"/>
          <w:lang w:bidi="th-TH"/>
        </w:rPr>
      </w:pPr>
      <w:r w:rsidRPr="003D04FF">
        <w:rPr>
          <w:rFonts w:ascii="Arial" w:hAnsi="Arial"/>
          <w:color w:val="00B050"/>
          <w:sz w:val="24"/>
          <w:szCs w:val="24"/>
          <w:lang w:bidi="th-TH"/>
        </w:rPr>
        <w:t>The presence of birds or other wildlife on or off the airport had a significant negative</w:t>
      </w:r>
      <w:r w:rsidR="00612A87">
        <w:rPr>
          <w:rFonts w:ascii="Arial" w:hAnsi="Arial"/>
          <w:color w:val="00B050"/>
          <w:sz w:val="24"/>
          <w:szCs w:val="24"/>
          <w:lang w:bidi="th-TH"/>
        </w:rPr>
        <w:t xml:space="preserve"> </w:t>
      </w:r>
      <w:r w:rsidRPr="003D04FF">
        <w:rPr>
          <w:rFonts w:ascii="Arial" w:hAnsi="Arial"/>
          <w:color w:val="00B050"/>
          <w:sz w:val="24"/>
          <w:szCs w:val="24"/>
          <w:lang w:bidi="th-TH"/>
        </w:rPr>
        <w:t>effect on a flight</w:t>
      </w:r>
    </w:p>
    <w:p w:rsidR="003A2F51" w:rsidRDefault="003A2F51" w:rsidP="003D3F15">
      <w:pPr>
        <w:pStyle w:val="ListParagraph"/>
        <w:ind w:left="1800"/>
        <w:jc w:val="both"/>
        <w:rPr>
          <w:rFonts w:ascii="Arial" w:hAnsi="Arial"/>
          <w:color w:val="00B050"/>
          <w:sz w:val="24"/>
          <w:szCs w:val="24"/>
          <w:lang w:bidi="th-TH"/>
        </w:rPr>
      </w:pPr>
    </w:p>
    <w:p w:rsidR="00C577DF" w:rsidRDefault="00581021">
      <w:pPr>
        <w:pStyle w:val="ListParagraph"/>
        <w:numPr>
          <w:ilvl w:val="2"/>
          <w:numId w:val="2"/>
        </w:numPr>
        <w:jc w:val="both"/>
        <w:rPr>
          <w:rFonts w:ascii="Arial" w:hAnsi="Arial"/>
          <w:sz w:val="24"/>
          <w:szCs w:val="24"/>
          <w:lang w:bidi="th-TH"/>
        </w:rPr>
      </w:pPr>
      <w:r>
        <w:rPr>
          <w:rFonts w:ascii="Arial" w:hAnsi="Arial"/>
          <w:sz w:val="24"/>
          <w:szCs w:val="24"/>
          <w:lang w:bidi="th-TH"/>
        </w:rPr>
        <w:t>Wildlife Hazard Assessment</w:t>
      </w:r>
    </w:p>
    <w:p w:rsidR="006D2363" w:rsidRPr="00E5375F" w:rsidRDefault="00E5375F" w:rsidP="003D3F15">
      <w:pPr>
        <w:ind w:left="576"/>
        <w:jc w:val="both"/>
        <w:rPr>
          <w:rFonts w:ascii="Arial" w:hAnsi="Arial"/>
          <w:color w:val="0070C0"/>
          <w:sz w:val="24"/>
          <w:szCs w:val="24"/>
          <w:lang w:bidi="th-TH"/>
        </w:rPr>
      </w:pPr>
      <w:r w:rsidRPr="00E5375F">
        <w:rPr>
          <w:rFonts w:ascii="Arial" w:hAnsi="Arial"/>
          <w:color w:val="0070C0"/>
          <w:sz w:val="24"/>
          <w:szCs w:val="24"/>
          <w:lang w:bidi="th-TH"/>
        </w:rPr>
        <w:t>Explain wildlife hazard assessment methods. In case an airport has EIA or EIA Monitoring, an airport may use wildlife hazard management in the study. In addition, an airport shall collect statistics</w:t>
      </w:r>
      <w:r w:rsidR="00961BCC">
        <w:rPr>
          <w:rFonts w:ascii="Arial" w:hAnsi="Arial"/>
          <w:color w:val="0070C0"/>
          <w:sz w:val="24"/>
          <w:szCs w:val="24"/>
          <w:lang w:bidi="th-TH"/>
        </w:rPr>
        <w:t xml:space="preserve"> </w:t>
      </w:r>
      <w:r w:rsidRPr="00E5375F">
        <w:rPr>
          <w:rFonts w:ascii="Arial" w:hAnsi="Arial"/>
          <w:color w:val="0070C0"/>
          <w:sz w:val="24"/>
          <w:szCs w:val="24"/>
          <w:lang w:bidi="th-TH"/>
        </w:rPr>
        <w:t>of wildlife control measurements for improvements.</w:t>
      </w:r>
      <w:r w:rsidR="00E7133D">
        <w:rPr>
          <w:rFonts w:ascii="Arial" w:hAnsi="Arial"/>
          <w:color w:val="0070C0"/>
          <w:sz w:val="24"/>
          <w:szCs w:val="24"/>
          <w:lang w:bidi="th-TH"/>
        </w:rPr>
        <w:t xml:space="preserve"> The expert advice from an ornithologist will be useful.</w:t>
      </w:r>
    </w:p>
    <w:p w:rsidR="00E5375F" w:rsidRPr="00E5375F" w:rsidRDefault="00E5375F" w:rsidP="003D3F15">
      <w:pPr>
        <w:ind w:left="576"/>
        <w:jc w:val="both"/>
        <w:rPr>
          <w:rFonts w:ascii="Arial" w:hAnsi="Arial"/>
          <w:color w:val="00B050"/>
          <w:sz w:val="24"/>
          <w:szCs w:val="24"/>
          <w:lang w:bidi="th-TH"/>
        </w:rPr>
      </w:pPr>
      <w:r w:rsidRPr="00E5375F">
        <w:rPr>
          <w:rFonts w:ascii="Arial" w:hAnsi="Arial"/>
          <w:color w:val="00B050"/>
          <w:sz w:val="24"/>
          <w:szCs w:val="24"/>
          <w:lang w:bidi="th-TH"/>
        </w:rPr>
        <w:t>Example:</w:t>
      </w:r>
    </w:p>
    <w:p w:rsidR="00B06166" w:rsidRPr="00737BE9" w:rsidRDefault="00B06166"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737BE9">
        <w:rPr>
          <w:rFonts w:ascii="Arial" w:hAnsi="Arial"/>
          <w:color w:val="00B050"/>
          <w:sz w:val="24"/>
          <w:szCs w:val="24"/>
          <w:lang w:bidi="th-TH"/>
        </w:rPr>
        <w:t>The airport collects wildlife data and wildlife attractants in vicinity of the airport. The data includes types, number, food sources, wildlife habitats, bodies of open water and reproduction sites.</w:t>
      </w:r>
    </w:p>
    <w:p w:rsidR="00211446" w:rsidRPr="00737BE9" w:rsidRDefault="00211446"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737BE9">
        <w:rPr>
          <w:rFonts w:ascii="Arial" w:hAnsi="Arial"/>
          <w:color w:val="00B050"/>
          <w:sz w:val="24"/>
          <w:szCs w:val="24"/>
          <w:lang w:bidi="th-TH"/>
        </w:rPr>
        <w:t>A daily survey of wildlife is conducted during daily movement area inspection. The airport surveys the area in airport and its vicinity three times a year. The daily survey and seasonal survey results will be recorded and reported.</w:t>
      </w:r>
    </w:p>
    <w:p w:rsidR="00211446" w:rsidRPr="00737BE9" w:rsidRDefault="00211446"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737BE9">
        <w:rPr>
          <w:rFonts w:ascii="Arial" w:hAnsi="Arial"/>
          <w:color w:val="00B050"/>
          <w:sz w:val="24"/>
          <w:szCs w:val="24"/>
          <w:lang w:bidi="th-TH"/>
        </w:rPr>
        <w:t>A yearly wildlife hazard assessment will be contained in EIA Monitoring. The details in the report will cover the followings:</w:t>
      </w:r>
    </w:p>
    <w:p w:rsidR="00211446" w:rsidRPr="00737BE9" w:rsidRDefault="006B087A">
      <w:pPr>
        <w:pStyle w:val="ListParagraph"/>
        <w:numPr>
          <w:ilvl w:val="4"/>
          <w:numId w:val="2"/>
        </w:numPr>
        <w:jc w:val="both"/>
        <w:rPr>
          <w:rFonts w:ascii="Arial" w:hAnsi="Arial"/>
          <w:color w:val="00B050"/>
          <w:sz w:val="24"/>
          <w:szCs w:val="24"/>
          <w:lang w:bidi="th-TH"/>
        </w:rPr>
      </w:pPr>
      <w:r w:rsidRPr="00737BE9">
        <w:rPr>
          <w:rFonts w:ascii="Arial" w:hAnsi="Arial"/>
          <w:color w:val="00B050"/>
          <w:sz w:val="24"/>
          <w:szCs w:val="24"/>
          <w:lang w:bidi="th-TH"/>
        </w:rPr>
        <w:t>Analysis of the event or circumstances that prompted the study.</w:t>
      </w:r>
    </w:p>
    <w:p w:rsidR="006B087A" w:rsidRPr="00737BE9" w:rsidRDefault="006B087A">
      <w:pPr>
        <w:pStyle w:val="ListParagraph"/>
        <w:numPr>
          <w:ilvl w:val="4"/>
          <w:numId w:val="2"/>
        </w:numPr>
        <w:jc w:val="both"/>
        <w:rPr>
          <w:rFonts w:ascii="Arial" w:hAnsi="Arial"/>
          <w:color w:val="00B050"/>
          <w:sz w:val="24"/>
          <w:szCs w:val="24"/>
          <w:lang w:bidi="th-TH"/>
        </w:rPr>
      </w:pPr>
      <w:r w:rsidRPr="00737BE9">
        <w:rPr>
          <w:rFonts w:ascii="Arial" w:hAnsi="Arial"/>
          <w:color w:val="00B050"/>
          <w:sz w:val="24"/>
          <w:szCs w:val="24"/>
          <w:lang w:bidi="th-TH"/>
        </w:rPr>
        <w:t>Identification of the wildlife species observed and their numbers, locations, local movements, and daily and seasonal occurrences.</w:t>
      </w:r>
    </w:p>
    <w:p w:rsidR="006B087A" w:rsidRPr="00737BE9" w:rsidRDefault="006B087A">
      <w:pPr>
        <w:pStyle w:val="ListParagraph"/>
        <w:numPr>
          <w:ilvl w:val="4"/>
          <w:numId w:val="2"/>
        </w:numPr>
        <w:jc w:val="both"/>
        <w:rPr>
          <w:rFonts w:ascii="Arial" w:hAnsi="Arial"/>
          <w:color w:val="00B050"/>
          <w:sz w:val="24"/>
          <w:szCs w:val="24"/>
          <w:lang w:bidi="th-TH"/>
        </w:rPr>
      </w:pPr>
      <w:r w:rsidRPr="00737BE9">
        <w:rPr>
          <w:rFonts w:ascii="Arial" w:hAnsi="Arial"/>
          <w:color w:val="00B050"/>
          <w:sz w:val="24"/>
          <w:szCs w:val="24"/>
          <w:lang w:bidi="th-TH"/>
        </w:rPr>
        <w:t>Identification and location of features on and near the airport that attract wildlife.</w:t>
      </w:r>
    </w:p>
    <w:p w:rsidR="006B087A" w:rsidRPr="00737BE9" w:rsidRDefault="006B087A">
      <w:pPr>
        <w:pStyle w:val="ListParagraph"/>
        <w:numPr>
          <w:ilvl w:val="4"/>
          <w:numId w:val="2"/>
        </w:numPr>
        <w:jc w:val="both"/>
        <w:rPr>
          <w:rFonts w:ascii="Arial" w:hAnsi="Arial"/>
          <w:color w:val="00B050"/>
          <w:sz w:val="24"/>
          <w:szCs w:val="24"/>
          <w:lang w:bidi="th-TH"/>
        </w:rPr>
      </w:pPr>
      <w:r w:rsidRPr="00737BE9">
        <w:rPr>
          <w:rFonts w:ascii="Arial" w:hAnsi="Arial"/>
          <w:color w:val="00B050"/>
          <w:sz w:val="24"/>
          <w:szCs w:val="24"/>
          <w:lang w:bidi="th-TH"/>
        </w:rPr>
        <w:t>Description of the wildlife hazards to air carrier operations.</w:t>
      </w:r>
    </w:p>
    <w:p w:rsidR="006B087A" w:rsidRPr="00737BE9" w:rsidRDefault="006B087A" w:rsidP="001443CA">
      <w:pPr>
        <w:pStyle w:val="ListParagraph"/>
        <w:numPr>
          <w:ilvl w:val="4"/>
          <w:numId w:val="2"/>
        </w:numPr>
        <w:spacing w:after="120"/>
        <w:contextualSpacing w:val="0"/>
        <w:jc w:val="both"/>
        <w:rPr>
          <w:rFonts w:ascii="Arial" w:hAnsi="Arial"/>
          <w:color w:val="00B050"/>
          <w:sz w:val="24"/>
          <w:szCs w:val="24"/>
          <w:lang w:bidi="th-TH"/>
        </w:rPr>
      </w:pPr>
      <w:r w:rsidRPr="00737BE9">
        <w:rPr>
          <w:rFonts w:ascii="Arial" w:hAnsi="Arial"/>
          <w:color w:val="00B050"/>
          <w:sz w:val="24"/>
          <w:szCs w:val="24"/>
          <w:lang w:bidi="th-TH"/>
        </w:rPr>
        <w:t>Recommended actions for reducing identified wildlife hazards to air carrier operations.</w:t>
      </w:r>
    </w:p>
    <w:p w:rsidR="00211446" w:rsidRPr="00737BE9" w:rsidRDefault="006B087A"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737BE9">
        <w:rPr>
          <w:rFonts w:ascii="Arial" w:hAnsi="Arial"/>
          <w:color w:val="00B050"/>
          <w:sz w:val="24"/>
          <w:szCs w:val="24"/>
          <w:lang w:bidi="th-TH"/>
        </w:rPr>
        <w:t>The result</w:t>
      </w:r>
      <w:r w:rsidR="00E7133D">
        <w:rPr>
          <w:rFonts w:ascii="Arial" w:hAnsi="Arial"/>
          <w:color w:val="00B050"/>
          <w:sz w:val="24"/>
          <w:szCs w:val="24"/>
          <w:lang w:bidi="th-TH"/>
        </w:rPr>
        <w:t>s</w:t>
      </w:r>
      <w:r w:rsidRPr="00737BE9">
        <w:rPr>
          <w:rFonts w:ascii="Arial" w:hAnsi="Arial"/>
          <w:color w:val="00B050"/>
          <w:sz w:val="24"/>
          <w:szCs w:val="24"/>
          <w:lang w:bidi="th-TH"/>
        </w:rPr>
        <w:t xml:space="preserve"> of the assessment will be </w:t>
      </w:r>
      <w:r w:rsidR="00E7133D">
        <w:rPr>
          <w:rFonts w:ascii="Arial" w:hAnsi="Arial"/>
          <w:color w:val="00B050"/>
          <w:sz w:val="24"/>
          <w:szCs w:val="24"/>
          <w:lang w:bidi="th-TH"/>
        </w:rPr>
        <w:t xml:space="preserve">passed to the airport ornithologist for analysis and </w:t>
      </w:r>
      <w:r w:rsidRPr="00737BE9">
        <w:rPr>
          <w:rFonts w:ascii="Arial" w:hAnsi="Arial"/>
          <w:color w:val="00B050"/>
          <w:sz w:val="24"/>
          <w:szCs w:val="24"/>
          <w:lang w:bidi="th-TH"/>
        </w:rPr>
        <w:t>presented in term of Risk Matrix</w:t>
      </w:r>
      <w:r w:rsidR="00E7133D">
        <w:rPr>
          <w:rFonts w:ascii="Arial" w:hAnsi="Arial"/>
          <w:color w:val="00B050"/>
          <w:sz w:val="24"/>
          <w:szCs w:val="24"/>
          <w:lang w:bidi="th-TH"/>
        </w:rPr>
        <w:t>.</w:t>
      </w:r>
    </w:p>
    <w:p w:rsidR="006B087A" w:rsidRPr="00737BE9" w:rsidRDefault="006B087A" w:rsidP="001443CA">
      <w:pPr>
        <w:pStyle w:val="ListParagraph"/>
        <w:numPr>
          <w:ilvl w:val="3"/>
          <w:numId w:val="2"/>
        </w:numPr>
        <w:ind w:left="1800" w:hanging="504"/>
        <w:jc w:val="both"/>
        <w:rPr>
          <w:rFonts w:ascii="Arial" w:hAnsi="Arial"/>
          <w:color w:val="00B050"/>
          <w:sz w:val="24"/>
          <w:szCs w:val="24"/>
          <w:lang w:bidi="th-TH"/>
        </w:rPr>
      </w:pPr>
      <w:r w:rsidRPr="00737BE9">
        <w:rPr>
          <w:rFonts w:ascii="Arial" w:hAnsi="Arial"/>
          <w:color w:val="00B050"/>
          <w:sz w:val="24"/>
          <w:szCs w:val="24"/>
          <w:lang w:bidi="th-TH"/>
        </w:rPr>
        <w:t>The airport assesses the effectiveness of wildlife hazard management plan to improve the techniques used in wildlife hazard management plan.</w:t>
      </w:r>
    </w:p>
    <w:p w:rsidR="00DD049D" w:rsidRDefault="00DD049D" w:rsidP="00DD049D">
      <w:pPr>
        <w:pStyle w:val="ListParagraph"/>
        <w:ind w:left="1296"/>
        <w:jc w:val="both"/>
        <w:rPr>
          <w:rFonts w:ascii="Arial" w:hAnsi="Arial"/>
          <w:sz w:val="24"/>
          <w:szCs w:val="24"/>
          <w:lang w:bidi="th-TH"/>
        </w:rPr>
      </w:pPr>
    </w:p>
    <w:p w:rsidR="00DA7E5B" w:rsidRDefault="00DA7E5B" w:rsidP="00DD049D">
      <w:pPr>
        <w:pStyle w:val="ListParagraph"/>
        <w:ind w:left="1296"/>
        <w:jc w:val="both"/>
        <w:rPr>
          <w:rFonts w:ascii="Arial" w:hAnsi="Arial"/>
          <w:sz w:val="24"/>
          <w:szCs w:val="24"/>
          <w:lang w:bidi="th-TH"/>
        </w:rPr>
      </w:pPr>
    </w:p>
    <w:p w:rsidR="001F5261" w:rsidRDefault="00581021">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Wildlife Hazard Management Program</w:t>
      </w:r>
      <w:r w:rsidR="00BA6E58">
        <w:rPr>
          <w:rFonts w:ascii="Arial" w:hAnsi="Arial"/>
          <w:sz w:val="24"/>
          <w:szCs w:val="24"/>
          <w:lang w:bidi="th-TH"/>
        </w:rPr>
        <w:t xml:space="preserve"> (WHMP)</w:t>
      </w:r>
    </w:p>
    <w:p w:rsidR="001942E9" w:rsidRDefault="000023F8" w:rsidP="003D3F15">
      <w:pPr>
        <w:ind w:left="576"/>
        <w:jc w:val="both"/>
        <w:rPr>
          <w:rFonts w:ascii="Arial" w:hAnsi="Arial"/>
          <w:color w:val="00B050"/>
          <w:sz w:val="24"/>
          <w:szCs w:val="24"/>
          <w:lang w:bidi="th-TH"/>
        </w:rPr>
      </w:pPr>
      <w:r w:rsidRPr="000023F8">
        <w:rPr>
          <w:rFonts w:ascii="Arial" w:hAnsi="Arial"/>
          <w:color w:val="0070C0"/>
          <w:sz w:val="24"/>
          <w:szCs w:val="24"/>
          <w:lang w:bidi="th-TH"/>
        </w:rPr>
        <w:t>An airport should establish Wildlife Hazard Management Program based on wildlife hazard management assessment. Wildlife Hazard Management Plan should include habitat modification, harassment, lethal method, and other measurements as necessary.</w:t>
      </w:r>
      <w:r w:rsidR="005E2FD0">
        <w:rPr>
          <w:rFonts w:ascii="Arial" w:hAnsi="Arial"/>
          <w:color w:val="0070C0"/>
          <w:sz w:val="24"/>
          <w:szCs w:val="24"/>
          <w:lang w:bidi="th-TH"/>
        </w:rPr>
        <w:t xml:space="preserve"> The Plan shall take into account the expert advice from an ornithologist.</w:t>
      </w:r>
    </w:p>
    <w:p w:rsidR="000023F8" w:rsidRDefault="000023F8"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546816" w:rsidRPr="00737BE9" w:rsidRDefault="00546816" w:rsidP="003D3F15">
      <w:pPr>
        <w:ind w:left="576"/>
        <w:jc w:val="both"/>
        <w:rPr>
          <w:rFonts w:ascii="Arial" w:hAnsi="Arial"/>
          <w:color w:val="00B050"/>
          <w:sz w:val="24"/>
          <w:szCs w:val="24"/>
          <w:lang w:bidi="th-TH"/>
        </w:rPr>
      </w:pPr>
      <w:r w:rsidRPr="00737BE9">
        <w:rPr>
          <w:rFonts w:ascii="Arial" w:hAnsi="Arial"/>
          <w:color w:val="00B050"/>
          <w:sz w:val="24"/>
          <w:szCs w:val="24"/>
          <w:lang w:bidi="th-TH"/>
        </w:rPr>
        <w:t>The airport establishes a wildlife hazard management plan based on wildlife hazard assessment derived from EIA Monitoring Report.</w:t>
      </w:r>
    </w:p>
    <w:p w:rsidR="005E7D60" w:rsidRPr="00737BE9" w:rsidRDefault="005E7D60" w:rsidP="003D3F15">
      <w:pPr>
        <w:ind w:left="576"/>
        <w:jc w:val="both"/>
        <w:rPr>
          <w:rFonts w:ascii="Arial" w:hAnsi="Arial"/>
          <w:color w:val="00B050"/>
          <w:sz w:val="24"/>
          <w:szCs w:val="24"/>
          <w:lang w:bidi="th-TH"/>
        </w:rPr>
      </w:pPr>
      <w:r w:rsidRPr="00737BE9">
        <w:rPr>
          <w:rFonts w:ascii="Arial" w:hAnsi="Arial"/>
          <w:color w:val="00B050"/>
          <w:sz w:val="24"/>
          <w:szCs w:val="24"/>
          <w:lang w:bidi="th-TH"/>
        </w:rPr>
        <w:t>The airport has four wildlife hazard mitigation measurements which are habitat modification, harassment techniques, wildlife removal and aircraft flight schedule modification. The details of these techniques are contained in (Name) Airport Wildlife Hazard Management Plan.</w:t>
      </w:r>
    </w:p>
    <w:p w:rsidR="00D70EEF" w:rsidRDefault="00D70EEF" w:rsidP="003D3F15">
      <w:pPr>
        <w:jc w:val="both"/>
        <w:rPr>
          <w:rFonts w:ascii="Arial" w:hAnsi="Arial"/>
          <w:b/>
          <w:bCs/>
          <w:color w:val="1F497D" w:themeColor="text2"/>
          <w:sz w:val="24"/>
          <w:szCs w:val="24"/>
          <w:lang w:bidi="th-TH"/>
        </w:rPr>
      </w:pPr>
    </w:p>
    <w:p w:rsidR="00F17D71" w:rsidRDefault="00F17D71" w:rsidP="003D3F15">
      <w:pPr>
        <w:jc w:val="both"/>
        <w:rPr>
          <w:rFonts w:ascii="Arial" w:hAnsi="Arial" w:cs="Angsana New"/>
          <w:b/>
          <w:bCs/>
          <w:color w:val="1F497D" w:themeColor="text2"/>
          <w:sz w:val="24"/>
          <w:szCs w:val="24"/>
          <w:cs/>
          <w:lang w:bidi="th-TH"/>
        </w:rPr>
        <w:sectPr w:rsidR="00F17D71" w:rsidSect="001443CA">
          <w:headerReference w:type="even" r:id="rId96"/>
          <w:headerReference w:type="default" r:id="rId97"/>
          <w:footerReference w:type="default" r:id="rId98"/>
          <w:headerReference w:type="first" r:id="rId99"/>
          <w:pgSz w:w="12240" w:h="15840"/>
          <w:pgMar w:top="1354" w:right="1440" w:bottom="1008" w:left="1440" w:header="720" w:footer="720" w:gutter="0"/>
          <w:pgNumType w:start="1"/>
          <w:cols w:space="720"/>
          <w:docGrid w:linePitch="360"/>
        </w:sectPr>
      </w:pPr>
    </w:p>
    <w:p w:rsidR="00C577DF" w:rsidRPr="00444E77"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Obstacles Control</w:t>
      </w:r>
    </w:p>
    <w:p w:rsidR="00AF378F" w:rsidRPr="004E19DF" w:rsidRDefault="00AF378F" w:rsidP="003D3F15">
      <w:pPr>
        <w:jc w:val="both"/>
        <w:rPr>
          <w:rFonts w:ascii="Arial" w:hAnsi="Arial"/>
          <w:color w:val="0070C0"/>
          <w:sz w:val="24"/>
          <w:szCs w:val="24"/>
          <w:lang w:bidi="th-TH"/>
        </w:rPr>
      </w:pPr>
      <w:r w:rsidRPr="004E19DF">
        <w:rPr>
          <w:rFonts w:ascii="Arial" w:hAnsi="Arial"/>
          <w:color w:val="0070C0"/>
          <w:sz w:val="24"/>
          <w:szCs w:val="24"/>
          <w:lang w:bidi="th-TH"/>
        </w:rPr>
        <w:t xml:space="preserve">Particulars for aerodrome obstacles control, obstacle monitoring, and </w:t>
      </w:r>
      <w:r w:rsidR="004E19DF" w:rsidRPr="004E19DF">
        <w:rPr>
          <w:rFonts w:ascii="Arial" w:hAnsi="Arial"/>
          <w:color w:val="0070C0"/>
          <w:sz w:val="24"/>
          <w:szCs w:val="24"/>
          <w:lang w:bidi="th-TH"/>
        </w:rPr>
        <w:t xml:space="preserve">obstacle reporting. Obstacles are both natural and manmade. </w:t>
      </w:r>
    </w:p>
    <w:p w:rsidR="00EE2AD6" w:rsidRPr="00444E77" w:rsidRDefault="00EE2AD6">
      <w:pPr>
        <w:pStyle w:val="ListParagraph"/>
        <w:numPr>
          <w:ilvl w:val="2"/>
          <w:numId w:val="2"/>
        </w:numPr>
        <w:jc w:val="both"/>
        <w:rPr>
          <w:rFonts w:ascii="Arial" w:hAnsi="Arial"/>
          <w:sz w:val="24"/>
          <w:szCs w:val="24"/>
          <w:lang w:bidi="th-TH"/>
        </w:rPr>
      </w:pPr>
      <w:r w:rsidRPr="00444E77">
        <w:rPr>
          <w:rFonts w:ascii="Arial" w:hAnsi="Arial"/>
          <w:sz w:val="24"/>
          <w:szCs w:val="24"/>
          <w:lang w:bidi="th-TH"/>
        </w:rPr>
        <w:t>Purpose</w:t>
      </w:r>
    </w:p>
    <w:p w:rsidR="001942E9" w:rsidRPr="00B40201" w:rsidRDefault="00992E1E" w:rsidP="003D3F15">
      <w:pPr>
        <w:ind w:left="576"/>
        <w:jc w:val="both"/>
        <w:rPr>
          <w:rFonts w:ascii="Arial" w:hAnsi="Arial"/>
          <w:color w:val="0070C0"/>
          <w:sz w:val="24"/>
          <w:szCs w:val="24"/>
          <w:lang w:bidi="th-TH"/>
        </w:rPr>
      </w:pPr>
      <w:r w:rsidRPr="00B40201">
        <w:rPr>
          <w:rFonts w:ascii="Arial" w:hAnsi="Arial"/>
          <w:color w:val="0070C0"/>
          <w:sz w:val="24"/>
          <w:szCs w:val="24"/>
          <w:lang w:bidi="th-TH"/>
        </w:rPr>
        <w:t xml:space="preserve">Specify the purpose of obstacle control on airport and in vicinity. The control </w:t>
      </w:r>
      <w:r w:rsidR="00552879" w:rsidRPr="00B40201">
        <w:rPr>
          <w:rFonts w:ascii="Arial" w:hAnsi="Arial"/>
          <w:color w:val="0070C0"/>
          <w:sz w:val="24"/>
          <w:szCs w:val="24"/>
          <w:lang w:bidi="th-TH"/>
        </w:rPr>
        <w:t xml:space="preserve">of obstacles </w:t>
      </w:r>
      <w:r w:rsidR="00B40201" w:rsidRPr="00B40201">
        <w:rPr>
          <w:rFonts w:ascii="Arial" w:hAnsi="Arial"/>
          <w:color w:val="0070C0"/>
          <w:sz w:val="24"/>
          <w:szCs w:val="24"/>
          <w:lang w:bidi="th-TH"/>
        </w:rPr>
        <w:t>protects an aircraft using an aerodrome.</w:t>
      </w:r>
    </w:p>
    <w:p w:rsidR="00B40201" w:rsidRDefault="00B40201"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8C1530" w:rsidRPr="005D0552" w:rsidRDefault="008C1530" w:rsidP="003D3F15">
      <w:pPr>
        <w:ind w:left="576"/>
        <w:jc w:val="both"/>
        <w:rPr>
          <w:rFonts w:ascii="Arial" w:hAnsi="Arial"/>
          <w:color w:val="00B050"/>
          <w:sz w:val="24"/>
          <w:szCs w:val="24"/>
          <w:cs/>
          <w:lang w:bidi="th-TH"/>
        </w:rPr>
      </w:pPr>
      <w:r w:rsidRPr="005D0552">
        <w:rPr>
          <w:rFonts w:ascii="Arial" w:hAnsi="Arial"/>
          <w:color w:val="00B050"/>
          <w:sz w:val="24"/>
          <w:szCs w:val="24"/>
          <w:lang w:bidi="th-TH"/>
        </w:rPr>
        <w:t>The aim of these procedures is to ensure that suitable provision is made to monitor and control the erection of temporary and permanent structures that may adversely impact aircraft operations.</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E22854" w:rsidRPr="00E22854" w:rsidRDefault="00B40201" w:rsidP="003D3F15">
      <w:pPr>
        <w:ind w:left="576"/>
        <w:jc w:val="both"/>
        <w:rPr>
          <w:rFonts w:ascii="Arial" w:hAnsi="Arial"/>
          <w:color w:val="00B050"/>
          <w:sz w:val="24"/>
          <w:szCs w:val="24"/>
          <w:lang w:bidi="th-TH"/>
        </w:rPr>
      </w:pPr>
      <w:r w:rsidRPr="00E22854">
        <w:rPr>
          <w:rFonts w:ascii="Arial" w:hAnsi="Arial"/>
          <w:color w:val="0070C0"/>
          <w:sz w:val="24"/>
          <w:szCs w:val="24"/>
          <w:lang w:bidi="th-TH"/>
        </w:rPr>
        <w:t xml:space="preserve">Define responsibilities </w:t>
      </w:r>
      <w:r w:rsidR="00E22854" w:rsidRPr="00E22854">
        <w:rPr>
          <w:rFonts w:ascii="Arial" w:hAnsi="Arial"/>
          <w:color w:val="0070C0"/>
          <w:sz w:val="24"/>
          <w:szCs w:val="24"/>
          <w:lang w:bidi="th-TH"/>
        </w:rPr>
        <w:t>of persons involving in obstacles control such as an airport manager and airport operations.</w:t>
      </w:r>
    </w:p>
    <w:p w:rsidR="00B40201" w:rsidRDefault="00E22854" w:rsidP="003D3F15">
      <w:pPr>
        <w:ind w:left="576"/>
        <w:jc w:val="both"/>
        <w:rPr>
          <w:rFonts w:ascii="Arial" w:hAnsi="Arial"/>
          <w:sz w:val="24"/>
          <w:szCs w:val="24"/>
          <w:lang w:bidi="th-TH"/>
        </w:rPr>
      </w:pPr>
      <w:r w:rsidRPr="00E22854">
        <w:rPr>
          <w:rFonts w:ascii="Arial" w:hAnsi="Arial"/>
          <w:color w:val="00B050"/>
          <w:sz w:val="24"/>
          <w:szCs w:val="24"/>
          <w:lang w:bidi="th-TH"/>
        </w:rPr>
        <w:t>Example:</w:t>
      </w:r>
    </w:p>
    <w:p w:rsidR="003E41B8" w:rsidRPr="005D0552" w:rsidRDefault="003E41B8" w:rsidP="001443CA">
      <w:pPr>
        <w:pStyle w:val="ListParagraph"/>
        <w:numPr>
          <w:ilvl w:val="3"/>
          <w:numId w:val="2"/>
        </w:numPr>
        <w:spacing w:after="120"/>
        <w:ind w:left="1800" w:hanging="504"/>
        <w:contextualSpacing w:val="0"/>
        <w:jc w:val="both"/>
        <w:rPr>
          <w:rFonts w:ascii="Arial" w:hAnsi="Arial"/>
          <w:color w:val="00B050"/>
          <w:sz w:val="24"/>
          <w:szCs w:val="24"/>
          <w:lang w:bidi="th-TH"/>
        </w:rPr>
      </w:pPr>
      <w:r w:rsidRPr="005D0552">
        <w:rPr>
          <w:rFonts w:ascii="Helvetica" w:hAnsi="Helvetica" w:cs="Helvetica"/>
          <w:color w:val="00B050"/>
          <w:sz w:val="24"/>
          <w:szCs w:val="24"/>
          <w:lang w:bidi="th-TH"/>
        </w:rPr>
        <w:t xml:space="preserve">The </w:t>
      </w:r>
      <w:r w:rsidR="00077D58">
        <w:rPr>
          <w:rFonts w:ascii="Helvetica" w:hAnsi="Helvetica" w:cs="Helvetica"/>
          <w:color w:val="00B050"/>
          <w:sz w:val="24"/>
          <w:szCs w:val="24"/>
          <w:lang w:bidi="th-TH"/>
        </w:rPr>
        <w:t>Airport Manager</w:t>
      </w:r>
      <w:r w:rsidRPr="005D0552">
        <w:rPr>
          <w:rFonts w:ascii="Helvetica" w:hAnsi="Helvetica" w:cs="Helvetica"/>
          <w:color w:val="00B050"/>
          <w:sz w:val="24"/>
          <w:szCs w:val="24"/>
          <w:lang w:bidi="th-TH"/>
        </w:rPr>
        <w:t xml:space="preserve"> has overall responsibility for establishing procedures to monitor and notify the presence of obstacles to CAA, and to control the erection of temporary and permanent structures in the vicinity of the airport.</w:t>
      </w:r>
    </w:p>
    <w:p w:rsidR="003E41B8" w:rsidRPr="005D0552" w:rsidRDefault="003E41B8" w:rsidP="001443CA">
      <w:pPr>
        <w:pStyle w:val="ListParagraph"/>
        <w:numPr>
          <w:ilvl w:val="3"/>
          <w:numId w:val="2"/>
        </w:numPr>
        <w:ind w:left="1800" w:hanging="504"/>
        <w:jc w:val="both"/>
        <w:rPr>
          <w:rFonts w:ascii="Arial" w:hAnsi="Arial"/>
          <w:color w:val="00B050"/>
          <w:sz w:val="24"/>
          <w:szCs w:val="24"/>
          <w:lang w:bidi="th-TH"/>
        </w:rPr>
      </w:pPr>
      <w:r w:rsidRPr="005D0552">
        <w:rPr>
          <w:rFonts w:ascii="Helvetica" w:hAnsi="Helvetica" w:cs="Helvetica"/>
          <w:color w:val="00B050"/>
          <w:sz w:val="24"/>
          <w:szCs w:val="24"/>
          <w:lang w:bidi="th-TH"/>
        </w:rPr>
        <w:t xml:space="preserve">(Airport Responsible Person) are responsible for day-to-day monitoring of the OLS and PANS-OPS to detect unapproved obstacles, report to the </w:t>
      </w:r>
      <w:r w:rsidR="00077D58">
        <w:rPr>
          <w:rFonts w:ascii="Helvetica" w:hAnsi="Helvetica" w:cs="Helvetica"/>
          <w:color w:val="00B050"/>
          <w:sz w:val="24"/>
          <w:szCs w:val="24"/>
          <w:lang w:bidi="th-TH"/>
        </w:rPr>
        <w:t>Airport Manager</w:t>
      </w:r>
      <w:r w:rsidRPr="005D0552">
        <w:rPr>
          <w:rFonts w:ascii="Helvetica" w:hAnsi="Helvetica" w:cs="Helvetica"/>
          <w:color w:val="00B050"/>
          <w:sz w:val="24"/>
          <w:szCs w:val="24"/>
          <w:lang w:bidi="th-TH"/>
        </w:rPr>
        <w:t xml:space="preserve"> and to take measures to have them removed or lowered to a safe operational height.</w:t>
      </w:r>
    </w:p>
    <w:p w:rsidR="00DD049D" w:rsidRDefault="00DD049D" w:rsidP="00DD049D">
      <w:pPr>
        <w:pStyle w:val="ListParagraph"/>
        <w:ind w:left="1296"/>
        <w:jc w:val="both"/>
        <w:rPr>
          <w:rFonts w:ascii="Arial" w:hAnsi="Arial"/>
          <w:sz w:val="24"/>
          <w:szCs w:val="24"/>
          <w:lang w:bidi="th-TH"/>
        </w:rPr>
      </w:pPr>
    </w:p>
    <w:p w:rsidR="00C577DF" w:rsidRDefault="007E3643">
      <w:pPr>
        <w:pStyle w:val="ListParagraph"/>
        <w:numPr>
          <w:ilvl w:val="2"/>
          <w:numId w:val="2"/>
        </w:numPr>
        <w:jc w:val="both"/>
        <w:rPr>
          <w:rFonts w:ascii="Arial" w:hAnsi="Arial"/>
          <w:sz w:val="24"/>
          <w:szCs w:val="24"/>
          <w:lang w:bidi="th-TH"/>
        </w:rPr>
      </w:pPr>
      <w:r>
        <w:rPr>
          <w:rFonts w:ascii="Arial" w:hAnsi="Arial"/>
          <w:sz w:val="24"/>
          <w:szCs w:val="24"/>
          <w:lang w:bidi="th-TH"/>
        </w:rPr>
        <w:t>Administration of Obstacle Control</w:t>
      </w:r>
    </w:p>
    <w:p w:rsidR="00E22854" w:rsidRPr="00E22854" w:rsidRDefault="00E22854" w:rsidP="003D3F15">
      <w:pPr>
        <w:ind w:left="576"/>
        <w:jc w:val="both"/>
        <w:rPr>
          <w:rFonts w:ascii="Arial" w:hAnsi="Arial"/>
          <w:color w:val="0070C0"/>
          <w:sz w:val="24"/>
          <w:szCs w:val="24"/>
          <w:lang w:bidi="th-TH"/>
        </w:rPr>
      </w:pPr>
      <w:r w:rsidRPr="00E22854">
        <w:rPr>
          <w:rFonts w:ascii="Arial" w:hAnsi="Arial"/>
          <w:color w:val="0070C0"/>
          <w:sz w:val="24"/>
          <w:szCs w:val="24"/>
          <w:lang w:bidi="th-TH"/>
        </w:rPr>
        <w:t>Explain how an airport monitor and control obstacles on and in vicinity of airport, control of construction works, and report to CAA.</w:t>
      </w:r>
    </w:p>
    <w:p w:rsidR="00E22854" w:rsidRPr="00E22854" w:rsidRDefault="00E22854" w:rsidP="003D3F15">
      <w:pPr>
        <w:ind w:left="576"/>
        <w:jc w:val="both"/>
        <w:rPr>
          <w:rFonts w:ascii="Arial" w:hAnsi="Arial"/>
          <w:color w:val="00B050"/>
          <w:sz w:val="24"/>
          <w:szCs w:val="24"/>
          <w:lang w:bidi="th-TH"/>
        </w:rPr>
      </w:pPr>
      <w:r w:rsidRPr="00E22854">
        <w:rPr>
          <w:rFonts w:ascii="Arial" w:hAnsi="Arial"/>
          <w:color w:val="00B050"/>
          <w:sz w:val="24"/>
          <w:szCs w:val="24"/>
          <w:lang w:bidi="th-TH"/>
        </w:rPr>
        <w:t>Example:</w:t>
      </w:r>
    </w:p>
    <w:p w:rsidR="00670C52" w:rsidRPr="005D0552" w:rsidRDefault="00C17B73"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5D0552">
        <w:rPr>
          <w:rFonts w:ascii="Arial" w:hAnsi="Arial"/>
          <w:color w:val="00B050"/>
          <w:sz w:val="24"/>
          <w:szCs w:val="24"/>
          <w:lang w:bidi="th-TH"/>
        </w:rPr>
        <w:t xml:space="preserve">Visual inspections of obstacles will be conducted during daily airport inspection by </w:t>
      </w:r>
      <w:r w:rsidRPr="000F4446">
        <w:rPr>
          <w:rFonts w:ascii="Arial" w:hAnsi="Arial"/>
          <w:color w:val="00B050"/>
          <w:sz w:val="24"/>
          <w:szCs w:val="24"/>
          <w:highlight w:val="yellow"/>
          <w:lang w:bidi="th-TH"/>
        </w:rPr>
        <w:t>(Responsible Person)</w:t>
      </w:r>
    </w:p>
    <w:p w:rsidR="00C17B73" w:rsidRPr="005D0552" w:rsidRDefault="00C17B73"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5D0552">
        <w:rPr>
          <w:rFonts w:ascii="Arial" w:hAnsi="Arial"/>
          <w:color w:val="00B050"/>
          <w:sz w:val="24"/>
          <w:szCs w:val="24"/>
          <w:lang w:bidi="th-TH"/>
        </w:rPr>
        <w:t xml:space="preserve">If a temporary obstacle is found, </w:t>
      </w:r>
      <w:r w:rsidRPr="000F4446">
        <w:rPr>
          <w:rFonts w:ascii="Arial" w:hAnsi="Arial"/>
          <w:color w:val="00B050"/>
          <w:sz w:val="24"/>
          <w:szCs w:val="24"/>
          <w:highlight w:val="yellow"/>
          <w:lang w:bidi="th-TH"/>
        </w:rPr>
        <w:t>(Responsible Person)</w:t>
      </w:r>
      <w:r w:rsidRPr="005D0552">
        <w:rPr>
          <w:rFonts w:ascii="Arial" w:hAnsi="Arial"/>
          <w:color w:val="00B050"/>
          <w:sz w:val="24"/>
          <w:szCs w:val="24"/>
          <w:lang w:bidi="th-TH"/>
        </w:rPr>
        <w:t xml:space="preserve"> will:</w:t>
      </w:r>
    </w:p>
    <w:p w:rsidR="00C17B73" w:rsidRPr="005D0552" w:rsidRDefault="00C17B73">
      <w:pPr>
        <w:pStyle w:val="ListParagraph"/>
        <w:numPr>
          <w:ilvl w:val="4"/>
          <w:numId w:val="2"/>
        </w:numPr>
        <w:jc w:val="both"/>
        <w:rPr>
          <w:rFonts w:ascii="Arial" w:hAnsi="Arial"/>
          <w:color w:val="00B050"/>
          <w:sz w:val="24"/>
          <w:szCs w:val="24"/>
          <w:lang w:bidi="th-TH"/>
        </w:rPr>
      </w:pPr>
      <w:r w:rsidRPr="005D0552">
        <w:rPr>
          <w:rFonts w:ascii="Arial" w:hAnsi="Arial"/>
          <w:color w:val="00B050"/>
          <w:sz w:val="24"/>
          <w:szCs w:val="24"/>
          <w:lang w:bidi="th-TH"/>
        </w:rPr>
        <w:t>Immediately inform an air traffic service unit.</w:t>
      </w:r>
    </w:p>
    <w:p w:rsidR="00C17B73" w:rsidRPr="005D0552" w:rsidRDefault="007E53C1">
      <w:pPr>
        <w:pStyle w:val="ListParagraph"/>
        <w:numPr>
          <w:ilvl w:val="4"/>
          <w:numId w:val="2"/>
        </w:numPr>
        <w:jc w:val="both"/>
        <w:rPr>
          <w:rFonts w:ascii="Arial" w:hAnsi="Arial"/>
          <w:color w:val="00B050"/>
          <w:sz w:val="24"/>
          <w:szCs w:val="24"/>
          <w:lang w:bidi="th-TH"/>
        </w:rPr>
      </w:pPr>
      <w:r w:rsidRPr="005D0552">
        <w:rPr>
          <w:rFonts w:ascii="Arial" w:hAnsi="Arial"/>
          <w:color w:val="00B050"/>
          <w:sz w:val="24"/>
          <w:szCs w:val="24"/>
          <w:lang w:bidi="th-TH"/>
        </w:rPr>
        <w:t xml:space="preserve">If the obstacle is in airport perimeter, the airport will immediately remove it. If not, </w:t>
      </w:r>
      <w:r w:rsidRPr="000F4446">
        <w:rPr>
          <w:rFonts w:ascii="Arial" w:hAnsi="Arial"/>
          <w:color w:val="00B050"/>
          <w:sz w:val="24"/>
          <w:szCs w:val="24"/>
          <w:highlight w:val="yellow"/>
          <w:lang w:bidi="th-TH"/>
        </w:rPr>
        <w:t>(Responsible Person)</w:t>
      </w:r>
      <w:r w:rsidRPr="005D0552">
        <w:rPr>
          <w:rFonts w:ascii="Arial" w:hAnsi="Arial"/>
          <w:color w:val="00B050"/>
          <w:sz w:val="24"/>
          <w:szCs w:val="24"/>
          <w:lang w:bidi="th-TH"/>
        </w:rPr>
        <w:t xml:space="preserve"> will negotiate with the owner of the obstacle to lower or remove the obstacle.</w:t>
      </w:r>
    </w:p>
    <w:p w:rsidR="007E53C1" w:rsidRPr="005D0552" w:rsidRDefault="007E53C1">
      <w:pPr>
        <w:pStyle w:val="ListParagraph"/>
        <w:numPr>
          <w:ilvl w:val="4"/>
          <w:numId w:val="2"/>
        </w:numPr>
        <w:jc w:val="both"/>
        <w:rPr>
          <w:rFonts w:ascii="Arial" w:hAnsi="Arial"/>
          <w:color w:val="00B050"/>
          <w:sz w:val="24"/>
          <w:szCs w:val="24"/>
          <w:lang w:bidi="th-TH"/>
        </w:rPr>
      </w:pPr>
      <w:r w:rsidRPr="005D0552">
        <w:rPr>
          <w:rFonts w:ascii="Arial" w:hAnsi="Arial"/>
          <w:color w:val="00B050"/>
          <w:sz w:val="24"/>
          <w:szCs w:val="24"/>
          <w:lang w:bidi="th-TH"/>
        </w:rPr>
        <w:lastRenderedPageBreak/>
        <w:t>If the negotiation fail, the airport will:</w:t>
      </w:r>
    </w:p>
    <w:p w:rsidR="007E53C1" w:rsidRPr="005D0552" w:rsidRDefault="007E53C1">
      <w:pPr>
        <w:pStyle w:val="ListParagraph"/>
        <w:numPr>
          <w:ilvl w:val="5"/>
          <w:numId w:val="2"/>
        </w:numPr>
        <w:jc w:val="both"/>
        <w:rPr>
          <w:rFonts w:ascii="Arial" w:hAnsi="Arial"/>
          <w:color w:val="00B050"/>
          <w:sz w:val="24"/>
          <w:szCs w:val="24"/>
          <w:lang w:bidi="th-TH"/>
        </w:rPr>
      </w:pPr>
      <w:r w:rsidRPr="005D0552">
        <w:rPr>
          <w:rFonts w:ascii="Arial" w:hAnsi="Arial"/>
          <w:color w:val="00B050"/>
          <w:sz w:val="24"/>
          <w:szCs w:val="24"/>
          <w:lang w:bidi="th-TH"/>
        </w:rPr>
        <w:t xml:space="preserve">Report </w:t>
      </w:r>
      <w:r w:rsidR="00B35DAF">
        <w:rPr>
          <w:rFonts w:ascii="Arial" w:hAnsi="Arial"/>
          <w:color w:val="00B050"/>
          <w:sz w:val="24"/>
          <w:szCs w:val="24"/>
          <w:lang w:bidi="th-TH"/>
        </w:rPr>
        <w:t xml:space="preserve">to </w:t>
      </w:r>
      <w:r w:rsidRPr="005D0552">
        <w:rPr>
          <w:rFonts w:ascii="Arial" w:hAnsi="Arial"/>
          <w:color w:val="00B050"/>
          <w:sz w:val="24"/>
          <w:szCs w:val="24"/>
          <w:lang w:bidi="th-TH"/>
        </w:rPr>
        <w:t>a local authority to help with negotiation</w:t>
      </w:r>
    </w:p>
    <w:p w:rsidR="007E53C1" w:rsidRPr="005D0552" w:rsidRDefault="007E53C1">
      <w:pPr>
        <w:pStyle w:val="ListParagraph"/>
        <w:numPr>
          <w:ilvl w:val="5"/>
          <w:numId w:val="2"/>
        </w:numPr>
        <w:jc w:val="both"/>
        <w:rPr>
          <w:rFonts w:ascii="Arial" w:hAnsi="Arial"/>
          <w:color w:val="00B050"/>
          <w:sz w:val="24"/>
          <w:szCs w:val="24"/>
          <w:lang w:bidi="th-TH"/>
        </w:rPr>
      </w:pPr>
      <w:r w:rsidRPr="005D0552">
        <w:rPr>
          <w:rFonts w:ascii="Arial" w:hAnsi="Arial"/>
          <w:color w:val="00B050"/>
          <w:sz w:val="24"/>
          <w:szCs w:val="24"/>
          <w:lang w:bidi="th-TH"/>
        </w:rPr>
        <w:t>Inform and consult with air traffic service unit to find a mitigation method if the obstacle is in Take Off or Approach Surface</w:t>
      </w:r>
      <w:r w:rsidR="00B35DAF">
        <w:rPr>
          <w:rFonts w:ascii="Arial" w:hAnsi="Arial"/>
          <w:color w:val="00B050"/>
          <w:sz w:val="24"/>
          <w:szCs w:val="24"/>
          <w:lang w:bidi="th-TH"/>
        </w:rPr>
        <w:t>, or the Obstacle Free Zone (for airports with precision CAT II or III approaches)</w:t>
      </w:r>
      <w:r w:rsidRPr="005D0552">
        <w:rPr>
          <w:rFonts w:ascii="Arial" w:hAnsi="Arial"/>
          <w:color w:val="00B050"/>
          <w:sz w:val="24"/>
          <w:szCs w:val="24"/>
          <w:lang w:bidi="th-TH"/>
        </w:rPr>
        <w:t>. The airport may reduce a declare distance if necessary.</w:t>
      </w:r>
    </w:p>
    <w:p w:rsidR="007E53C1" w:rsidRPr="005D0552" w:rsidRDefault="00724335">
      <w:pPr>
        <w:pStyle w:val="ListParagraph"/>
        <w:numPr>
          <w:ilvl w:val="5"/>
          <w:numId w:val="2"/>
        </w:numPr>
        <w:jc w:val="both"/>
        <w:rPr>
          <w:rFonts w:ascii="Arial" w:hAnsi="Arial"/>
          <w:color w:val="00B050"/>
          <w:sz w:val="24"/>
          <w:szCs w:val="24"/>
          <w:lang w:bidi="th-TH"/>
        </w:rPr>
      </w:pPr>
      <w:r w:rsidRPr="005D0552">
        <w:rPr>
          <w:rFonts w:ascii="Arial" w:hAnsi="Arial"/>
          <w:color w:val="00B050"/>
          <w:sz w:val="24"/>
          <w:szCs w:val="24"/>
          <w:lang w:bidi="th-TH"/>
        </w:rPr>
        <w:t xml:space="preserve">If the obstacle is </w:t>
      </w:r>
      <w:r w:rsidR="00B35DAF">
        <w:rPr>
          <w:rFonts w:ascii="Arial" w:hAnsi="Arial"/>
          <w:color w:val="00B050"/>
          <w:sz w:val="24"/>
          <w:szCs w:val="24"/>
          <w:lang w:bidi="th-TH"/>
        </w:rPr>
        <w:t>outside of</w:t>
      </w:r>
      <w:r w:rsidRPr="005D0552">
        <w:rPr>
          <w:rFonts w:ascii="Arial" w:hAnsi="Arial"/>
          <w:color w:val="00B050"/>
          <w:sz w:val="24"/>
          <w:szCs w:val="24"/>
          <w:lang w:bidi="th-TH"/>
        </w:rPr>
        <w:t xml:space="preserve"> Take Off or Approach Surface</w:t>
      </w:r>
      <w:r w:rsidR="00B35DAF">
        <w:rPr>
          <w:rFonts w:ascii="Arial" w:hAnsi="Arial"/>
          <w:color w:val="00B050"/>
          <w:sz w:val="24"/>
          <w:szCs w:val="24"/>
          <w:lang w:bidi="th-TH"/>
        </w:rPr>
        <w:t>, or the Obstacle Free Zone (for airports with precision CAT II or III approaches)</w:t>
      </w:r>
      <w:r w:rsidRPr="005D0552">
        <w:rPr>
          <w:rFonts w:ascii="Arial" w:hAnsi="Arial"/>
          <w:color w:val="00B050"/>
          <w:sz w:val="24"/>
          <w:szCs w:val="24"/>
          <w:lang w:bidi="th-TH"/>
        </w:rPr>
        <w:t xml:space="preserve">, </w:t>
      </w:r>
      <w:r w:rsidRPr="000F4446">
        <w:rPr>
          <w:rFonts w:ascii="Arial" w:hAnsi="Arial"/>
          <w:color w:val="00B050"/>
          <w:sz w:val="24"/>
          <w:szCs w:val="24"/>
          <w:highlight w:val="yellow"/>
          <w:lang w:bidi="th-TH"/>
        </w:rPr>
        <w:t>(Airport Responsible Person)</w:t>
      </w:r>
      <w:r w:rsidRPr="005D0552">
        <w:rPr>
          <w:rFonts w:ascii="Arial" w:hAnsi="Arial"/>
          <w:color w:val="00B050"/>
          <w:sz w:val="24"/>
          <w:szCs w:val="24"/>
          <w:lang w:bidi="th-TH"/>
        </w:rPr>
        <w:t xml:space="preserve"> issues NOTAM</w:t>
      </w:r>
      <w:r w:rsidR="00B35DAF">
        <w:rPr>
          <w:rFonts w:ascii="Arial" w:hAnsi="Arial"/>
          <w:color w:val="00B050"/>
          <w:sz w:val="24"/>
          <w:szCs w:val="24"/>
          <w:lang w:bidi="th-TH"/>
        </w:rPr>
        <w:t xml:space="preserve"> and liaise with ATC to limit certain types of operations</w:t>
      </w:r>
      <w:r w:rsidRPr="005D0552">
        <w:rPr>
          <w:rFonts w:ascii="Arial" w:hAnsi="Arial"/>
          <w:color w:val="00B050"/>
          <w:sz w:val="24"/>
          <w:szCs w:val="24"/>
          <w:lang w:bidi="th-TH"/>
        </w:rPr>
        <w:t>.</w:t>
      </w:r>
    </w:p>
    <w:p w:rsidR="00C17B73" w:rsidRPr="005D0552" w:rsidRDefault="00724335" w:rsidP="001443CA">
      <w:pPr>
        <w:pStyle w:val="ListParagraph"/>
        <w:numPr>
          <w:ilvl w:val="4"/>
          <w:numId w:val="2"/>
        </w:numPr>
        <w:contextualSpacing w:val="0"/>
        <w:jc w:val="both"/>
        <w:rPr>
          <w:rFonts w:ascii="Arial" w:hAnsi="Arial"/>
          <w:color w:val="00B050"/>
          <w:sz w:val="24"/>
          <w:szCs w:val="24"/>
          <w:lang w:bidi="th-TH"/>
        </w:rPr>
      </w:pPr>
      <w:r w:rsidRPr="005D0552">
        <w:rPr>
          <w:rFonts w:ascii="Arial" w:hAnsi="Arial"/>
          <w:color w:val="00B050"/>
          <w:sz w:val="24"/>
          <w:szCs w:val="24"/>
          <w:lang w:bidi="th-TH"/>
        </w:rPr>
        <w:t>The airport will cancel the NOTAM and inform ATS when the obstacle is removed.</w:t>
      </w:r>
    </w:p>
    <w:p w:rsidR="00724335" w:rsidRPr="005D0552" w:rsidRDefault="00B80710" w:rsidP="001443CA">
      <w:pPr>
        <w:pStyle w:val="ListParagraph"/>
        <w:numPr>
          <w:ilvl w:val="3"/>
          <w:numId w:val="2"/>
        </w:numPr>
        <w:ind w:left="1800" w:hanging="504"/>
        <w:jc w:val="both"/>
        <w:rPr>
          <w:rFonts w:ascii="Arial" w:hAnsi="Arial"/>
          <w:color w:val="00B050"/>
          <w:sz w:val="24"/>
          <w:szCs w:val="24"/>
          <w:lang w:bidi="th-TH"/>
        </w:rPr>
      </w:pPr>
      <w:r w:rsidRPr="000F4446">
        <w:rPr>
          <w:rFonts w:ascii="Arial" w:hAnsi="Arial"/>
          <w:color w:val="00B050"/>
          <w:sz w:val="24"/>
          <w:szCs w:val="24"/>
          <w:highlight w:val="yellow"/>
          <w:lang w:bidi="th-TH"/>
        </w:rPr>
        <w:t>(Airport Responsible Person)</w:t>
      </w:r>
      <w:r w:rsidRPr="005D0552">
        <w:rPr>
          <w:rFonts w:ascii="Arial" w:hAnsi="Arial"/>
          <w:color w:val="00B050"/>
          <w:sz w:val="24"/>
          <w:szCs w:val="24"/>
          <w:lang w:bidi="th-TH"/>
        </w:rPr>
        <w:t xml:space="preserve"> will assess and inspect an object in OLS as soon as it is reported. If the object is an obstacle, the </w:t>
      </w:r>
      <w:r w:rsidRPr="000F4446">
        <w:rPr>
          <w:rFonts w:ascii="Arial" w:hAnsi="Arial"/>
          <w:color w:val="00B050"/>
          <w:sz w:val="24"/>
          <w:szCs w:val="24"/>
          <w:highlight w:val="yellow"/>
          <w:lang w:bidi="th-TH"/>
        </w:rPr>
        <w:t>(Responsible Person)</w:t>
      </w:r>
      <w:r w:rsidRPr="005D0552">
        <w:rPr>
          <w:rFonts w:ascii="Arial" w:hAnsi="Arial"/>
          <w:color w:val="00B050"/>
          <w:sz w:val="24"/>
          <w:szCs w:val="24"/>
          <w:lang w:bidi="th-TH"/>
        </w:rPr>
        <w:t xml:space="preserve"> will issue NOTAM and report CAA immediately.</w:t>
      </w:r>
    </w:p>
    <w:p w:rsidR="00580EB1" w:rsidRPr="007E3643" w:rsidRDefault="00580EB1" w:rsidP="003D3F15">
      <w:pPr>
        <w:ind w:left="576"/>
        <w:jc w:val="both"/>
        <w:rPr>
          <w:rFonts w:ascii="Arial" w:hAnsi="Arial"/>
          <w:sz w:val="24"/>
          <w:szCs w:val="24"/>
          <w:lang w:bidi="th-TH"/>
        </w:rPr>
      </w:pPr>
    </w:p>
    <w:p w:rsidR="00D70EEF" w:rsidRDefault="00D70EEF" w:rsidP="003D3F15">
      <w:pPr>
        <w:jc w:val="both"/>
        <w:rPr>
          <w:rFonts w:ascii="Arial" w:hAnsi="Arial" w:cs="Angsana New"/>
          <w:b/>
          <w:bCs/>
          <w:color w:val="1F497D" w:themeColor="text2"/>
          <w:sz w:val="24"/>
          <w:szCs w:val="24"/>
          <w:cs/>
          <w:lang w:bidi="th-TH"/>
        </w:rPr>
        <w:sectPr w:rsidR="00D70EEF" w:rsidSect="001443CA">
          <w:headerReference w:type="even" r:id="rId100"/>
          <w:headerReference w:type="default" r:id="rId101"/>
          <w:footerReference w:type="default" r:id="rId102"/>
          <w:headerReference w:type="first" r:id="rId103"/>
          <w:pgSz w:w="12240" w:h="15840"/>
          <w:pgMar w:top="1354" w:right="1440" w:bottom="1008" w:left="1440" w:header="720" w:footer="720" w:gutter="0"/>
          <w:pgNumType w:start="1"/>
          <w:cols w:space="720"/>
          <w:docGrid w:linePitch="360"/>
        </w:sectPr>
      </w:pPr>
    </w:p>
    <w:p w:rsidR="00C577DF" w:rsidRPr="00444E77" w:rsidRDefault="00140ABC">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Removal of Disabled Aircraft</w:t>
      </w:r>
    </w:p>
    <w:p w:rsidR="000F4446" w:rsidRPr="0088204B" w:rsidRDefault="000F4446" w:rsidP="003D3F15">
      <w:pPr>
        <w:jc w:val="both"/>
        <w:rPr>
          <w:rFonts w:ascii="Arial" w:hAnsi="Arial"/>
          <w:color w:val="0070C0"/>
          <w:sz w:val="24"/>
          <w:szCs w:val="24"/>
          <w:lang w:bidi="th-TH"/>
        </w:rPr>
      </w:pPr>
      <w:r w:rsidRPr="0088204B">
        <w:rPr>
          <w:rFonts w:ascii="Arial" w:hAnsi="Arial"/>
          <w:color w:val="0070C0"/>
          <w:sz w:val="24"/>
          <w:szCs w:val="24"/>
          <w:lang w:bidi="th-TH"/>
        </w:rPr>
        <w:t>Details removal of disabled aircraft. Normally, an aircraft owner or air carrier has a responsibility to remove disabled aircraft. However, an airport may intervene when the aircraft owner cannot remove the disabled aircraft</w:t>
      </w:r>
      <w:r w:rsidR="00D7216B">
        <w:rPr>
          <w:rFonts w:ascii="Arial" w:hAnsi="Arial"/>
          <w:color w:val="0070C0"/>
          <w:sz w:val="24"/>
          <w:szCs w:val="24"/>
          <w:lang w:bidi="th-TH"/>
        </w:rPr>
        <w:t xml:space="preserve"> in a timely manner</w:t>
      </w:r>
      <w:r w:rsidRPr="0088204B">
        <w:rPr>
          <w:rFonts w:ascii="Arial" w:hAnsi="Arial"/>
          <w:color w:val="0070C0"/>
          <w:sz w:val="24"/>
          <w:szCs w:val="24"/>
          <w:lang w:bidi="th-TH"/>
        </w:rPr>
        <w:t>.</w:t>
      </w:r>
      <w:r w:rsidR="00F65416" w:rsidRPr="0088204B">
        <w:rPr>
          <w:rFonts w:ascii="Arial" w:hAnsi="Arial"/>
          <w:color w:val="0070C0"/>
          <w:sz w:val="24"/>
          <w:szCs w:val="24"/>
          <w:lang w:bidi="th-TH"/>
        </w:rPr>
        <w:t xml:space="preserve"> Therefore, an airport should prepare tools, equipment, and materials necessary for removal of disabled aircraft. An airport may own or make a contract with </w:t>
      </w:r>
      <w:r w:rsidR="0019652F">
        <w:rPr>
          <w:rFonts w:ascii="Arial" w:hAnsi="Arial"/>
          <w:color w:val="0070C0"/>
          <w:sz w:val="24"/>
          <w:szCs w:val="24"/>
          <w:lang w:bidi="th-TH"/>
        </w:rPr>
        <w:t xml:space="preserve">another airport or </w:t>
      </w:r>
      <w:r w:rsidR="00F65416" w:rsidRPr="0088204B">
        <w:rPr>
          <w:rFonts w:ascii="Arial" w:hAnsi="Arial"/>
          <w:color w:val="0070C0"/>
          <w:sz w:val="24"/>
          <w:szCs w:val="24"/>
          <w:lang w:bidi="th-TH"/>
        </w:rPr>
        <w:t>suppliers in order to have a quick support. A disabled aircraft removal plan can be incorporated in an Aerodrome Emergency Plan.</w:t>
      </w:r>
    </w:p>
    <w:p w:rsidR="00F65416" w:rsidRPr="0088204B" w:rsidRDefault="0088204B" w:rsidP="003D3F15">
      <w:pPr>
        <w:jc w:val="both"/>
        <w:rPr>
          <w:rFonts w:ascii="Arial" w:hAnsi="Arial"/>
          <w:color w:val="0070C0"/>
          <w:sz w:val="24"/>
          <w:szCs w:val="24"/>
          <w:lang w:bidi="th-TH"/>
        </w:rPr>
      </w:pPr>
      <w:r w:rsidRPr="0088204B">
        <w:rPr>
          <w:rFonts w:ascii="Arial" w:hAnsi="Arial"/>
          <w:color w:val="0070C0"/>
          <w:sz w:val="24"/>
          <w:szCs w:val="24"/>
          <w:lang w:bidi="th-TH"/>
        </w:rPr>
        <w:t>An airport may also have the</w:t>
      </w:r>
      <w:r w:rsidR="0019652F">
        <w:rPr>
          <w:rFonts w:ascii="Arial" w:hAnsi="Arial"/>
          <w:color w:val="0070C0"/>
          <w:sz w:val="24"/>
          <w:szCs w:val="24"/>
          <w:lang w:bidi="th-TH"/>
        </w:rPr>
        <w:t xml:space="preserve"> removal</w:t>
      </w:r>
      <w:r w:rsidRPr="0088204B">
        <w:rPr>
          <w:rFonts w:ascii="Arial" w:hAnsi="Arial"/>
          <w:color w:val="0070C0"/>
          <w:sz w:val="24"/>
          <w:szCs w:val="24"/>
          <w:lang w:bidi="th-TH"/>
        </w:rPr>
        <w:t xml:space="preserve"> plan in this manual. The contents of the plan shall comprise of:</w:t>
      </w:r>
    </w:p>
    <w:p w:rsidR="0088204B" w:rsidRPr="0088204B" w:rsidRDefault="0088204B" w:rsidP="003D3F15">
      <w:pPr>
        <w:pStyle w:val="ListParagraph"/>
        <w:numPr>
          <w:ilvl w:val="0"/>
          <w:numId w:val="10"/>
        </w:numPr>
        <w:jc w:val="both"/>
        <w:rPr>
          <w:rFonts w:ascii="Arial" w:hAnsi="Arial"/>
          <w:color w:val="0070C0"/>
          <w:sz w:val="24"/>
          <w:szCs w:val="24"/>
          <w:lang w:bidi="th-TH"/>
        </w:rPr>
      </w:pPr>
      <w:r w:rsidRPr="0088204B">
        <w:rPr>
          <w:rFonts w:ascii="Arial" w:hAnsi="Arial"/>
          <w:color w:val="0070C0"/>
          <w:sz w:val="24"/>
          <w:szCs w:val="24"/>
          <w:lang w:bidi="th-TH"/>
        </w:rPr>
        <w:t>Purpose</w:t>
      </w:r>
    </w:p>
    <w:p w:rsidR="0088204B" w:rsidRPr="0088204B" w:rsidRDefault="0088204B" w:rsidP="003D3F15">
      <w:pPr>
        <w:pStyle w:val="ListParagraph"/>
        <w:numPr>
          <w:ilvl w:val="0"/>
          <w:numId w:val="10"/>
        </w:numPr>
        <w:jc w:val="both"/>
        <w:rPr>
          <w:rFonts w:ascii="Arial" w:hAnsi="Arial"/>
          <w:color w:val="0070C0"/>
          <w:sz w:val="24"/>
          <w:szCs w:val="24"/>
          <w:lang w:bidi="th-TH"/>
        </w:rPr>
      </w:pPr>
      <w:r w:rsidRPr="0088204B">
        <w:rPr>
          <w:rFonts w:ascii="Arial" w:hAnsi="Arial"/>
          <w:color w:val="0070C0"/>
          <w:sz w:val="24"/>
          <w:szCs w:val="24"/>
          <w:lang w:bidi="th-TH"/>
        </w:rPr>
        <w:t>Responsibility</w:t>
      </w:r>
    </w:p>
    <w:p w:rsidR="0088204B" w:rsidRPr="0088204B" w:rsidRDefault="0088204B" w:rsidP="003D3F15">
      <w:pPr>
        <w:pStyle w:val="ListParagraph"/>
        <w:numPr>
          <w:ilvl w:val="0"/>
          <w:numId w:val="10"/>
        </w:numPr>
        <w:jc w:val="both"/>
        <w:rPr>
          <w:rFonts w:ascii="Arial" w:hAnsi="Arial"/>
          <w:color w:val="0070C0"/>
          <w:sz w:val="24"/>
          <w:szCs w:val="24"/>
          <w:lang w:bidi="th-TH"/>
        </w:rPr>
      </w:pPr>
      <w:r w:rsidRPr="0088204B">
        <w:rPr>
          <w:rFonts w:ascii="Arial" w:hAnsi="Arial"/>
          <w:color w:val="0070C0"/>
          <w:sz w:val="24"/>
          <w:szCs w:val="24"/>
          <w:lang w:bidi="th-TH"/>
        </w:rPr>
        <w:t>The roles of the aerodrome operator and the holder of the aircraft certificate or registration</w:t>
      </w:r>
    </w:p>
    <w:p w:rsidR="0088204B" w:rsidRPr="0088204B" w:rsidRDefault="0088204B" w:rsidP="003D3F15">
      <w:pPr>
        <w:pStyle w:val="ListParagraph"/>
        <w:numPr>
          <w:ilvl w:val="0"/>
          <w:numId w:val="10"/>
        </w:numPr>
        <w:jc w:val="both"/>
        <w:rPr>
          <w:rFonts w:ascii="Arial" w:hAnsi="Arial"/>
          <w:color w:val="0070C0"/>
          <w:sz w:val="24"/>
          <w:szCs w:val="24"/>
          <w:lang w:bidi="th-TH"/>
        </w:rPr>
      </w:pPr>
      <w:r w:rsidRPr="0088204B">
        <w:rPr>
          <w:rFonts w:ascii="Arial" w:hAnsi="Arial"/>
          <w:color w:val="0070C0"/>
          <w:sz w:val="24"/>
          <w:szCs w:val="24"/>
          <w:lang w:bidi="th-TH"/>
        </w:rPr>
        <w:t>Arrangements for notifying the holder of the certificate of registration</w:t>
      </w:r>
    </w:p>
    <w:p w:rsidR="0088204B" w:rsidRPr="0088204B" w:rsidRDefault="0088204B" w:rsidP="003D3F15">
      <w:pPr>
        <w:pStyle w:val="ListParagraph"/>
        <w:numPr>
          <w:ilvl w:val="0"/>
          <w:numId w:val="10"/>
        </w:numPr>
        <w:jc w:val="both"/>
        <w:rPr>
          <w:rFonts w:ascii="Arial" w:hAnsi="Arial"/>
          <w:color w:val="0070C0"/>
          <w:sz w:val="24"/>
          <w:szCs w:val="24"/>
          <w:lang w:bidi="th-TH"/>
        </w:rPr>
      </w:pPr>
      <w:r w:rsidRPr="0088204B">
        <w:rPr>
          <w:rFonts w:ascii="Arial" w:hAnsi="Arial"/>
          <w:color w:val="0070C0"/>
          <w:sz w:val="24"/>
          <w:szCs w:val="24"/>
          <w:lang w:bidi="th-TH"/>
        </w:rPr>
        <w:t>Arrangements for liaising with the air traffic control unit</w:t>
      </w:r>
    </w:p>
    <w:p w:rsidR="0088204B" w:rsidRPr="0088204B" w:rsidRDefault="0088204B" w:rsidP="003D3F15">
      <w:pPr>
        <w:pStyle w:val="ListParagraph"/>
        <w:numPr>
          <w:ilvl w:val="0"/>
          <w:numId w:val="10"/>
        </w:numPr>
        <w:jc w:val="both"/>
        <w:rPr>
          <w:rFonts w:ascii="Arial" w:hAnsi="Arial"/>
          <w:color w:val="0070C0"/>
          <w:sz w:val="24"/>
          <w:szCs w:val="24"/>
          <w:lang w:bidi="th-TH"/>
        </w:rPr>
      </w:pPr>
      <w:r w:rsidRPr="0088204B">
        <w:rPr>
          <w:rFonts w:ascii="Arial" w:hAnsi="Arial"/>
          <w:color w:val="0070C0"/>
          <w:sz w:val="24"/>
          <w:szCs w:val="24"/>
          <w:lang w:bidi="th-TH"/>
        </w:rPr>
        <w:t>Arrangements for obtaining equipment and personnel to remove the disabled aircraft</w:t>
      </w:r>
    </w:p>
    <w:p w:rsidR="0088204B" w:rsidRDefault="0088204B" w:rsidP="003D3F15">
      <w:pPr>
        <w:pStyle w:val="ListParagraph"/>
        <w:numPr>
          <w:ilvl w:val="0"/>
          <w:numId w:val="10"/>
        </w:numPr>
        <w:jc w:val="both"/>
        <w:rPr>
          <w:rFonts w:ascii="Arial" w:hAnsi="Arial"/>
          <w:color w:val="0070C0"/>
          <w:sz w:val="24"/>
          <w:szCs w:val="24"/>
          <w:lang w:bidi="th-TH"/>
        </w:rPr>
      </w:pPr>
      <w:r w:rsidRPr="0088204B">
        <w:rPr>
          <w:rFonts w:ascii="Arial" w:hAnsi="Arial"/>
          <w:color w:val="0070C0"/>
          <w:sz w:val="24"/>
          <w:szCs w:val="24"/>
          <w:lang w:bidi="th-TH"/>
        </w:rPr>
        <w:t>The names, role and telephone numbers of persons responsible for the removal of disabled aircraft</w:t>
      </w:r>
    </w:p>
    <w:p w:rsidR="00DA7E5B" w:rsidRPr="0088204B" w:rsidRDefault="00DA7E5B" w:rsidP="001443CA">
      <w:pPr>
        <w:pStyle w:val="ListParagraph"/>
        <w:ind w:left="936"/>
        <w:jc w:val="both"/>
        <w:rPr>
          <w:rFonts w:ascii="Arial" w:hAnsi="Arial"/>
          <w:color w:val="0070C0"/>
          <w:sz w:val="24"/>
          <w:szCs w:val="24"/>
          <w:lang w:bidi="th-TH"/>
        </w:rPr>
      </w:pP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0F4446" w:rsidRDefault="000F4446"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F62672" w:rsidRPr="00525516" w:rsidRDefault="00F62672" w:rsidP="003D3F15">
      <w:pPr>
        <w:ind w:left="576"/>
        <w:jc w:val="both"/>
        <w:rPr>
          <w:rFonts w:ascii="Arial" w:hAnsi="Arial"/>
          <w:color w:val="00B050"/>
          <w:sz w:val="24"/>
          <w:szCs w:val="24"/>
          <w:lang w:bidi="th-TH"/>
        </w:rPr>
      </w:pPr>
      <w:r w:rsidRPr="00525516">
        <w:rPr>
          <w:rFonts w:ascii="Arial" w:hAnsi="Arial"/>
          <w:color w:val="00B050"/>
          <w:sz w:val="24"/>
          <w:szCs w:val="24"/>
          <w:lang w:bidi="th-TH"/>
        </w:rPr>
        <w:t xml:space="preserve">The aim of the Disabled Aircraft Removal Plan is </w:t>
      </w:r>
      <w:r w:rsidR="00527068" w:rsidRPr="00525516">
        <w:rPr>
          <w:rFonts w:ascii="Arial" w:hAnsi="Arial"/>
          <w:color w:val="00B050"/>
          <w:sz w:val="24"/>
          <w:szCs w:val="24"/>
          <w:lang w:bidi="th-TH"/>
        </w:rPr>
        <w:t>to provide for an efficient, co</w:t>
      </w:r>
      <w:r w:rsidRPr="00525516">
        <w:rPr>
          <w:rFonts w:ascii="Arial" w:hAnsi="Arial"/>
          <w:color w:val="00B050"/>
          <w:sz w:val="24"/>
          <w:szCs w:val="24"/>
          <w:lang w:bidi="th-TH"/>
        </w:rPr>
        <w:t xml:space="preserve">ordinated response to quickly and safely remove </w:t>
      </w:r>
      <w:r w:rsidR="0019652F" w:rsidRPr="00525516">
        <w:rPr>
          <w:rFonts w:ascii="Arial" w:hAnsi="Arial"/>
          <w:color w:val="00B050"/>
          <w:sz w:val="24"/>
          <w:szCs w:val="24"/>
          <w:lang w:bidi="th-TH"/>
        </w:rPr>
        <w:t>a</w:t>
      </w:r>
      <w:r w:rsidR="0019652F">
        <w:rPr>
          <w:rFonts w:ascii="Arial" w:hAnsi="Arial"/>
          <w:color w:val="00B050"/>
          <w:sz w:val="24"/>
          <w:szCs w:val="24"/>
          <w:lang w:bidi="th-TH"/>
        </w:rPr>
        <w:t xml:space="preserve"> disabled</w:t>
      </w:r>
      <w:r w:rsidR="00961BCC">
        <w:rPr>
          <w:rFonts w:ascii="Arial" w:hAnsi="Arial"/>
          <w:color w:val="00B050"/>
          <w:sz w:val="24"/>
          <w:szCs w:val="24"/>
          <w:lang w:bidi="th-TH"/>
        </w:rPr>
        <w:t xml:space="preserve"> </w:t>
      </w:r>
      <w:r w:rsidRPr="00525516">
        <w:rPr>
          <w:rFonts w:ascii="Arial" w:hAnsi="Arial"/>
          <w:color w:val="00B050"/>
          <w:sz w:val="24"/>
          <w:szCs w:val="24"/>
          <w:lang w:bidi="th-TH"/>
        </w:rPr>
        <w:t>aircraft that has caused temporary closure of a runway, taxiway, or affected the OLS.</w:t>
      </w:r>
    </w:p>
    <w:p w:rsidR="00132E14" w:rsidRPr="00EF1FDA" w:rsidRDefault="00132E14" w:rsidP="003D3F15">
      <w:pPr>
        <w:jc w:val="both"/>
        <w:rPr>
          <w:rFonts w:ascii="Arial" w:hAnsi="Arial"/>
          <w:color w:val="00B050"/>
          <w:sz w:val="24"/>
          <w:szCs w:val="24"/>
          <w:lang w:bidi="th-TH"/>
        </w:rPr>
      </w:pPr>
      <w:r w:rsidRPr="00EF1FDA">
        <w:rPr>
          <w:rFonts w:ascii="Arial" w:hAnsi="Arial"/>
          <w:color w:val="00B050"/>
          <w:sz w:val="24"/>
          <w:szCs w:val="24"/>
          <w:lang w:bidi="th-TH"/>
        </w:rPr>
        <w:t>The details of disabled aircraft removal are contained in the (Name) Airport Aircraft Disabled Removal Plan</w:t>
      </w:r>
      <w:r w:rsidR="009B3AF8" w:rsidRPr="00EF1FDA">
        <w:rPr>
          <w:rFonts w:ascii="Arial" w:hAnsi="Arial"/>
          <w:color w:val="00B050"/>
          <w:sz w:val="24"/>
          <w:szCs w:val="24"/>
          <w:lang w:bidi="th-TH"/>
        </w:rPr>
        <w:t xml:space="preserve"> which comprise a part of the (Name) Airport Emergency Plan</w:t>
      </w:r>
      <w:r w:rsidRPr="00EF1FDA">
        <w:rPr>
          <w:rFonts w:ascii="Arial" w:hAnsi="Arial"/>
          <w:color w:val="00B050"/>
          <w:sz w:val="24"/>
          <w:szCs w:val="24"/>
          <w:lang w:bidi="th-TH"/>
        </w:rPr>
        <w:t xml:space="preserve">. </w:t>
      </w:r>
      <w:r w:rsidR="009B3AF8" w:rsidRPr="00EF1FDA">
        <w:rPr>
          <w:rFonts w:ascii="Arial" w:hAnsi="Arial"/>
          <w:color w:val="00B050"/>
          <w:sz w:val="24"/>
          <w:szCs w:val="24"/>
          <w:lang w:bidi="th-TH"/>
        </w:rPr>
        <w:t>The plan covers:</w:t>
      </w:r>
    </w:p>
    <w:p w:rsidR="009B3AF8" w:rsidRPr="00EF1FDA" w:rsidRDefault="009B3AF8" w:rsidP="003D3F15">
      <w:pPr>
        <w:pStyle w:val="ListParagraph"/>
        <w:numPr>
          <w:ilvl w:val="0"/>
          <w:numId w:val="10"/>
        </w:numPr>
        <w:jc w:val="both"/>
        <w:rPr>
          <w:rFonts w:ascii="Arial" w:hAnsi="Arial"/>
          <w:color w:val="00B050"/>
          <w:sz w:val="24"/>
          <w:szCs w:val="24"/>
          <w:lang w:bidi="th-TH"/>
        </w:rPr>
      </w:pPr>
      <w:r w:rsidRPr="00EF1FDA">
        <w:rPr>
          <w:rFonts w:ascii="Arial" w:hAnsi="Arial"/>
          <w:color w:val="00B050"/>
          <w:sz w:val="24"/>
          <w:szCs w:val="24"/>
          <w:lang w:bidi="th-TH"/>
        </w:rPr>
        <w:t>The roles of the aerodrome operator and the holder of the aircraft certificate or registration</w:t>
      </w:r>
    </w:p>
    <w:p w:rsidR="009B3AF8" w:rsidRPr="00EF1FDA" w:rsidRDefault="009B3AF8" w:rsidP="003D3F15">
      <w:pPr>
        <w:pStyle w:val="ListParagraph"/>
        <w:numPr>
          <w:ilvl w:val="0"/>
          <w:numId w:val="10"/>
        </w:numPr>
        <w:jc w:val="both"/>
        <w:rPr>
          <w:rFonts w:ascii="Arial" w:hAnsi="Arial"/>
          <w:color w:val="00B050"/>
          <w:sz w:val="24"/>
          <w:szCs w:val="24"/>
          <w:lang w:bidi="th-TH"/>
        </w:rPr>
      </w:pPr>
      <w:r w:rsidRPr="00EF1FDA">
        <w:rPr>
          <w:rFonts w:ascii="Arial" w:hAnsi="Arial"/>
          <w:color w:val="00B050"/>
          <w:sz w:val="24"/>
          <w:szCs w:val="24"/>
          <w:lang w:bidi="th-TH"/>
        </w:rPr>
        <w:t>Arrangements for notifying the holder of the certificate of registration</w:t>
      </w:r>
    </w:p>
    <w:p w:rsidR="009B3AF8" w:rsidRPr="00EF1FDA" w:rsidRDefault="009B3AF8" w:rsidP="003D3F15">
      <w:pPr>
        <w:pStyle w:val="ListParagraph"/>
        <w:numPr>
          <w:ilvl w:val="0"/>
          <w:numId w:val="10"/>
        </w:numPr>
        <w:jc w:val="both"/>
        <w:rPr>
          <w:rFonts w:ascii="Arial" w:hAnsi="Arial"/>
          <w:color w:val="00B050"/>
          <w:sz w:val="24"/>
          <w:szCs w:val="24"/>
          <w:lang w:bidi="th-TH"/>
        </w:rPr>
      </w:pPr>
      <w:r w:rsidRPr="00EF1FDA">
        <w:rPr>
          <w:rFonts w:ascii="Arial" w:hAnsi="Arial"/>
          <w:color w:val="00B050"/>
          <w:sz w:val="24"/>
          <w:szCs w:val="24"/>
          <w:lang w:bidi="th-TH"/>
        </w:rPr>
        <w:t>Arrangements for liaising with the air traffic control unit</w:t>
      </w:r>
    </w:p>
    <w:p w:rsidR="009B3AF8" w:rsidRPr="00EF1FDA" w:rsidRDefault="009B3AF8" w:rsidP="003D3F15">
      <w:pPr>
        <w:pStyle w:val="ListParagraph"/>
        <w:numPr>
          <w:ilvl w:val="0"/>
          <w:numId w:val="10"/>
        </w:numPr>
        <w:jc w:val="both"/>
        <w:rPr>
          <w:rFonts w:ascii="Arial" w:hAnsi="Arial"/>
          <w:color w:val="00B050"/>
          <w:sz w:val="24"/>
          <w:szCs w:val="24"/>
          <w:lang w:bidi="th-TH"/>
        </w:rPr>
      </w:pPr>
      <w:r w:rsidRPr="00EF1FDA">
        <w:rPr>
          <w:rFonts w:ascii="Arial" w:hAnsi="Arial"/>
          <w:color w:val="00B050"/>
          <w:sz w:val="24"/>
          <w:szCs w:val="24"/>
          <w:lang w:bidi="th-TH"/>
        </w:rPr>
        <w:t>Arrangements for obtaining equipment and personnel to remove the disabled aircraft</w:t>
      </w:r>
    </w:p>
    <w:p w:rsidR="00132E14" w:rsidRPr="00DA7E5B" w:rsidRDefault="009B3AF8" w:rsidP="001443CA">
      <w:pPr>
        <w:pStyle w:val="ListParagraph"/>
        <w:numPr>
          <w:ilvl w:val="0"/>
          <w:numId w:val="10"/>
        </w:numPr>
        <w:jc w:val="both"/>
        <w:rPr>
          <w:rFonts w:ascii="Arial" w:hAnsi="Arial"/>
          <w:b/>
          <w:bCs/>
          <w:color w:val="1F497D" w:themeColor="text2"/>
          <w:sz w:val="24"/>
          <w:szCs w:val="24"/>
          <w:lang w:bidi="th-TH"/>
        </w:rPr>
      </w:pPr>
      <w:r w:rsidRPr="00DA7E5B">
        <w:rPr>
          <w:rFonts w:ascii="Arial" w:hAnsi="Arial"/>
          <w:color w:val="00B050"/>
          <w:sz w:val="24"/>
          <w:szCs w:val="24"/>
          <w:lang w:bidi="th-TH"/>
        </w:rPr>
        <w:t>The names, role and telephone numbers of persons responsible for the removal of disabled aircraft</w:t>
      </w:r>
    </w:p>
    <w:p w:rsidR="00132E14" w:rsidRDefault="00132E14" w:rsidP="003D3F15">
      <w:pPr>
        <w:jc w:val="both"/>
        <w:rPr>
          <w:rFonts w:ascii="Arial" w:hAnsi="Arial" w:cs="Angsana New"/>
          <w:b/>
          <w:bCs/>
          <w:color w:val="1F497D" w:themeColor="text2"/>
          <w:sz w:val="24"/>
          <w:szCs w:val="24"/>
          <w:cs/>
          <w:lang w:bidi="th-TH"/>
        </w:rPr>
        <w:sectPr w:rsidR="00132E14" w:rsidSect="001443CA">
          <w:headerReference w:type="even" r:id="rId104"/>
          <w:headerReference w:type="default" r:id="rId105"/>
          <w:footerReference w:type="default" r:id="rId106"/>
          <w:headerReference w:type="first" r:id="rId107"/>
          <w:pgSz w:w="12240" w:h="15840"/>
          <w:pgMar w:top="1354" w:right="1440" w:bottom="1008" w:left="1440" w:header="720" w:footer="720" w:gutter="0"/>
          <w:pgNumType w:start="1"/>
          <w:cols w:space="720"/>
          <w:docGrid w:linePitch="360"/>
        </w:sectPr>
      </w:pPr>
    </w:p>
    <w:p w:rsidR="002D0951" w:rsidRDefault="002D0951" w:rsidP="001443CA">
      <w:pPr>
        <w:pStyle w:val="ListParagraph"/>
        <w:numPr>
          <w:ilvl w:val="1"/>
          <w:numId w:val="2"/>
        </w:numPr>
        <w:spacing w:after="120"/>
        <w:contextualSpacing w:val="0"/>
        <w:jc w:val="both"/>
        <w:rPr>
          <w:rFonts w:ascii="Arial" w:hAnsi="Arial"/>
          <w:b/>
          <w:bCs/>
          <w:sz w:val="24"/>
          <w:szCs w:val="24"/>
          <w:lang w:bidi="th-TH"/>
        </w:rPr>
      </w:pPr>
      <w:r w:rsidRPr="00444E77">
        <w:rPr>
          <w:rFonts w:ascii="Arial" w:hAnsi="Arial"/>
          <w:b/>
          <w:bCs/>
          <w:sz w:val="24"/>
          <w:szCs w:val="24"/>
          <w:lang w:bidi="th-TH"/>
        </w:rPr>
        <w:lastRenderedPageBreak/>
        <w:t>Handling of Hazardous Materials</w:t>
      </w:r>
    </w:p>
    <w:p w:rsidR="002D0951" w:rsidRDefault="002D0951">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B44797" w:rsidRDefault="00703BA2" w:rsidP="003D3F15">
      <w:pPr>
        <w:ind w:left="576"/>
        <w:jc w:val="both"/>
        <w:rPr>
          <w:rFonts w:ascii="Arial" w:hAnsi="Arial"/>
          <w:color w:val="00B050"/>
          <w:sz w:val="24"/>
          <w:szCs w:val="24"/>
          <w:lang w:bidi="th-TH"/>
        </w:rPr>
      </w:pPr>
      <w:r w:rsidRPr="00703BA2">
        <w:rPr>
          <w:rFonts w:ascii="Arial" w:hAnsi="Arial"/>
          <w:color w:val="0070C0"/>
          <w:sz w:val="24"/>
          <w:szCs w:val="24"/>
          <w:lang w:bidi="th-TH"/>
        </w:rPr>
        <w:t>Define the purpose of the procedures related to handling of hazardous materials to ensure safe delivering, handling, storing, and disposing of hazardous materials.</w:t>
      </w:r>
    </w:p>
    <w:p w:rsidR="00703BA2" w:rsidRDefault="00703BA2"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2D0951" w:rsidRPr="00D919E2" w:rsidRDefault="002D0951" w:rsidP="003D3F15">
      <w:pPr>
        <w:ind w:left="576"/>
        <w:jc w:val="both"/>
        <w:rPr>
          <w:rFonts w:ascii="Arial" w:hAnsi="Arial"/>
          <w:color w:val="00B050"/>
          <w:sz w:val="24"/>
          <w:szCs w:val="24"/>
          <w:lang w:bidi="th-TH"/>
        </w:rPr>
      </w:pPr>
      <w:r w:rsidRPr="00D919E2">
        <w:rPr>
          <w:rFonts w:ascii="Arial" w:hAnsi="Arial"/>
          <w:color w:val="00B050"/>
          <w:sz w:val="24"/>
          <w:szCs w:val="24"/>
          <w:lang w:bidi="th-TH"/>
        </w:rPr>
        <w:t>The aim of these procedures is to ensure the safe handling of hazardous materials or dangerous goods on airport, including:</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Explosives</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Gases</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Flammable Liquids</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Flammable Solids</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Oxidizing Substances and Organic Peroxides</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Toxic Substances and Infectious Substances</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Radio</w:t>
      </w:r>
      <w:r w:rsidR="0019652F">
        <w:rPr>
          <w:rFonts w:ascii="Arial" w:hAnsi="Arial"/>
          <w:color w:val="00B050"/>
          <w:sz w:val="24"/>
          <w:szCs w:val="24"/>
          <w:lang w:bidi="th-TH"/>
        </w:rPr>
        <w:t>a</w:t>
      </w:r>
      <w:r w:rsidRPr="00D919E2">
        <w:rPr>
          <w:rFonts w:ascii="Arial" w:hAnsi="Arial"/>
          <w:color w:val="00B050"/>
          <w:sz w:val="24"/>
          <w:szCs w:val="24"/>
          <w:lang w:bidi="th-TH"/>
        </w:rPr>
        <w:t>ctive Materials</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Corrosive Substances</w:t>
      </w:r>
    </w:p>
    <w:p w:rsidR="002D0951" w:rsidRPr="00D919E2" w:rsidRDefault="002D0951" w:rsidP="003D3F15">
      <w:pPr>
        <w:pStyle w:val="ListParagraph"/>
        <w:numPr>
          <w:ilvl w:val="0"/>
          <w:numId w:val="10"/>
        </w:numPr>
        <w:jc w:val="both"/>
        <w:rPr>
          <w:rFonts w:ascii="Arial" w:hAnsi="Arial"/>
          <w:color w:val="00B050"/>
          <w:sz w:val="24"/>
          <w:szCs w:val="24"/>
          <w:lang w:bidi="th-TH"/>
        </w:rPr>
      </w:pPr>
      <w:r w:rsidRPr="00D919E2">
        <w:rPr>
          <w:rFonts w:ascii="Arial" w:hAnsi="Arial"/>
          <w:color w:val="00B050"/>
          <w:sz w:val="24"/>
          <w:szCs w:val="24"/>
          <w:lang w:bidi="th-TH"/>
        </w:rPr>
        <w:t>Miscellaneous Dangerous Substances and Articles</w:t>
      </w:r>
    </w:p>
    <w:p w:rsidR="002D0951" w:rsidRPr="00D919E2" w:rsidRDefault="002D0951" w:rsidP="003D3F15">
      <w:pPr>
        <w:ind w:left="576"/>
        <w:jc w:val="both"/>
        <w:rPr>
          <w:rFonts w:ascii="Arial" w:hAnsi="Arial"/>
          <w:color w:val="00B050"/>
          <w:sz w:val="24"/>
          <w:szCs w:val="24"/>
          <w:lang w:bidi="th-TH"/>
        </w:rPr>
      </w:pPr>
      <w:r w:rsidRPr="00D919E2">
        <w:rPr>
          <w:rFonts w:ascii="Arial" w:hAnsi="Arial"/>
          <w:color w:val="00B050"/>
          <w:sz w:val="24"/>
          <w:szCs w:val="24"/>
          <w:lang w:bidi="th-TH"/>
        </w:rPr>
        <w:t>The procedures are intended to ensure both public safety and the continued safety of aircraft operations.</w:t>
      </w:r>
    </w:p>
    <w:p w:rsidR="002D0951" w:rsidRDefault="002D0951">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4450E0" w:rsidRPr="004450E0" w:rsidRDefault="004450E0" w:rsidP="003D3F15">
      <w:pPr>
        <w:ind w:left="576"/>
        <w:jc w:val="both"/>
        <w:rPr>
          <w:rFonts w:ascii="Arial" w:hAnsi="Arial"/>
          <w:color w:val="0070C0"/>
          <w:sz w:val="24"/>
          <w:szCs w:val="24"/>
          <w:lang w:bidi="th-TH"/>
        </w:rPr>
      </w:pPr>
      <w:r w:rsidRPr="004450E0">
        <w:rPr>
          <w:rFonts w:ascii="Arial" w:hAnsi="Arial"/>
          <w:color w:val="0070C0"/>
          <w:sz w:val="24"/>
          <w:szCs w:val="24"/>
          <w:lang w:bidi="th-TH"/>
        </w:rPr>
        <w:t>Define responsibilities of persons involving in Handling of Hazardous Materials such as an airport manager, airport operations, air carriers, fueling operators, etc.</w:t>
      </w:r>
    </w:p>
    <w:p w:rsidR="004450E0" w:rsidRPr="004450E0" w:rsidRDefault="004450E0" w:rsidP="003D3F15">
      <w:pPr>
        <w:ind w:left="576"/>
        <w:jc w:val="both"/>
        <w:rPr>
          <w:rFonts w:ascii="Arial" w:hAnsi="Arial"/>
          <w:color w:val="00B050"/>
          <w:sz w:val="24"/>
          <w:szCs w:val="24"/>
          <w:lang w:bidi="th-TH"/>
        </w:rPr>
      </w:pPr>
      <w:r w:rsidRPr="004450E0">
        <w:rPr>
          <w:rFonts w:ascii="Arial" w:hAnsi="Arial"/>
          <w:color w:val="00B050"/>
          <w:sz w:val="24"/>
          <w:szCs w:val="24"/>
          <w:lang w:bidi="th-TH"/>
        </w:rPr>
        <w:t>Example:</w:t>
      </w:r>
    </w:p>
    <w:p w:rsidR="00525516" w:rsidRDefault="003E3BEE" w:rsidP="001443CA">
      <w:pPr>
        <w:pStyle w:val="ListParagraph"/>
        <w:numPr>
          <w:ilvl w:val="3"/>
          <w:numId w:val="2"/>
        </w:numPr>
        <w:ind w:left="1800" w:hanging="504"/>
        <w:jc w:val="both"/>
        <w:rPr>
          <w:rFonts w:ascii="Arial" w:hAnsi="Arial"/>
          <w:color w:val="00B050"/>
          <w:sz w:val="24"/>
          <w:szCs w:val="24"/>
          <w:lang w:bidi="th-TH"/>
        </w:rPr>
      </w:pPr>
      <w:r w:rsidRPr="00D919E2">
        <w:rPr>
          <w:rFonts w:ascii="Arial" w:hAnsi="Arial"/>
          <w:color w:val="00B050"/>
          <w:sz w:val="24"/>
          <w:szCs w:val="24"/>
          <w:lang w:bidi="th-TH"/>
        </w:rPr>
        <w:t xml:space="preserve">The </w:t>
      </w:r>
      <w:r w:rsidR="00077D58">
        <w:rPr>
          <w:rFonts w:ascii="Arial" w:hAnsi="Arial"/>
          <w:color w:val="00B050"/>
          <w:sz w:val="24"/>
          <w:szCs w:val="24"/>
          <w:lang w:bidi="th-TH"/>
        </w:rPr>
        <w:t>Airport Manager</w:t>
      </w:r>
      <w:r w:rsidRPr="00D919E2">
        <w:rPr>
          <w:rFonts w:ascii="Arial" w:hAnsi="Arial"/>
          <w:color w:val="00B050"/>
          <w:sz w:val="24"/>
          <w:szCs w:val="24"/>
          <w:lang w:bidi="th-TH"/>
        </w:rPr>
        <w:t xml:space="preserve"> has overall responsibility for establishing procedures to ensure the safe handling of hazardous materials at the Airport by providing appropriate storage area, qualified personnel, and resources for handling of hazardous materials.</w:t>
      </w:r>
    </w:p>
    <w:p w:rsidR="0019652F" w:rsidRPr="00D919E2" w:rsidRDefault="0019652F" w:rsidP="001443CA">
      <w:pPr>
        <w:pStyle w:val="ListParagraph"/>
        <w:numPr>
          <w:ilvl w:val="3"/>
          <w:numId w:val="2"/>
        </w:numPr>
        <w:ind w:left="1800" w:hanging="504"/>
        <w:jc w:val="both"/>
        <w:rPr>
          <w:rFonts w:ascii="Arial" w:hAnsi="Arial"/>
          <w:color w:val="00B050"/>
          <w:sz w:val="24"/>
          <w:szCs w:val="24"/>
          <w:lang w:bidi="th-TH"/>
        </w:rPr>
      </w:pPr>
      <w:r>
        <w:rPr>
          <w:rFonts w:ascii="Arial" w:hAnsi="Arial"/>
          <w:color w:val="00B050"/>
          <w:sz w:val="24"/>
          <w:szCs w:val="24"/>
          <w:lang w:bidi="th-TH"/>
        </w:rPr>
        <w:t>The Chief of RFFS has the responsibility to provide immediate response to handle accidents and incidents involving hazardous materials</w:t>
      </w:r>
      <w:r w:rsidR="005801CE">
        <w:rPr>
          <w:rFonts w:ascii="Arial" w:hAnsi="Arial"/>
          <w:color w:val="00B050"/>
          <w:sz w:val="24"/>
          <w:szCs w:val="24"/>
          <w:lang w:bidi="th-TH"/>
        </w:rPr>
        <w:t xml:space="preserve"> that take place in the movement area</w:t>
      </w:r>
      <w:r>
        <w:rPr>
          <w:rFonts w:ascii="Arial" w:hAnsi="Arial"/>
          <w:color w:val="00B050"/>
          <w:sz w:val="24"/>
          <w:szCs w:val="24"/>
          <w:lang w:bidi="th-TH"/>
        </w:rPr>
        <w:t>.</w:t>
      </w:r>
    </w:p>
    <w:p w:rsidR="003E3BEE" w:rsidRPr="00D919E2" w:rsidRDefault="003E3BEE" w:rsidP="001443CA">
      <w:pPr>
        <w:pStyle w:val="ListParagraph"/>
        <w:numPr>
          <w:ilvl w:val="3"/>
          <w:numId w:val="2"/>
        </w:numPr>
        <w:ind w:left="1800" w:hanging="504"/>
        <w:jc w:val="both"/>
        <w:rPr>
          <w:rFonts w:ascii="Arial" w:hAnsi="Arial"/>
          <w:color w:val="00B050"/>
          <w:sz w:val="24"/>
          <w:szCs w:val="24"/>
          <w:lang w:bidi="th-TH"/>
        </w:rPr>
      </w:pPr>
      <w:r w:rsidRPr="00D919E2">
        <w:rPr>
          <w:rFonts w:ascii="Arial" w:hAnsi="Arial"/>
          <w:color w:val="00B050"/>
          <w:sz w:val="24"/>
          <w:szCs w:val="24"/>
          <w:lang w:bidi="th-TH"/>
        </w:rPr>
        <w:t>The Senior Operations Officer is responsible for</w:t>
      </w:r>
      <w:r w:rsidR="00961BCC">
        <w:rPr>
          <w:rFonts w:ascii="Arial" w:hAnsi="Arial"/>
          <w:color w:val="00B050"/>
          <w:sz w:val="24"/>
          <w:szCs w:val="24"/>
          <w:lang w:bidi="th-TH"/>
        </w:rPr>
        <w:t xml:space="preserve"> </w:t>
      </w:r>
      <w:r w:rsidRPr="00D919E2">
        <w:rPr>
          <w:rFonts w:ascii="Arial" w:hAnsi="Arial"/>
          <w:color w:val="00B050"/>
          <w:sz w:val="24"/>
          <w:szCs w:val="24"/>
          <w:lang w:bidi="th-TH"/>
        </w:rPr>
        <w:t>supervising overall procedures including storing, transporting, and disposing of hazardous materials.</w:t>
      </w:r>
    </w:p>
    <w:p w:rsidR="003A2F51" w:rsidRDefault="003E3BEE" w:rsidP="001443CA">
      <w:pPr>
        <w:pStyle w:val="ListParagraph"/>
        <w:numPr>
          <w:ilvl w:val="3"/>
          <w:numId w:val="2"/>
        </w:numPr>
        <w:ind w:left="1800" w:hanging="504"/>
        <w:jc w:val="both"/>
        <w:rPr>
          <w:rFonts w:ascii="Arial" w:hAnsi="Arial"/>
          <w:sz w:val="24"/>
          <w:szCs w:val="24"/>
          <w:lang w:bidi="th-TH"/>
        </w:rPr>
      </w:pPr>
      <w:r w:rsidRPr="00861E38">
        <w:rPr>
          <w:rFonts w:ascii="Arial" w:hAnsi="Arial"/>
          <w:color w:val="00B050"/>
          <w:sz w:val="24"/>
          <w:szCs w:val="24"/>
          <w:lang w:bidi="th-TH"/>
        </w:rPr>
        <w:t>Ground ha</w:t>
      </w:r>
      <w:r w:rsidR="002E6480" w:rsidRPr="00861E38">
        <w:rPr>
          <w:rFonts w:ascii="Arial" w:hAnsi="Arial"/>
          <w:color w:val="00B050"/>
          <w:sz w:val="24"/>
          <w:szCs w:val="24"/>
          <w:lang w:bidi="th-TH"/>
        </w:rPr>
        <w:t>ndling operators</w:t>
      </w:r>
      <w:r w:rsidR="004A627D" w:rsidRPr="005801CE">
        <w:rPr>
          <w:rFonts w:ascii="Arial" w:hAnsi="Arial"/>
          <w:color w:val="00B050"/>
          <w:sz w:val="24"/>
          <w:szCs w:val="24"/>
          <w:lang w:bidi="th-TH"/>
        </w:rPr>
        <w:t xml:space="preserve"> and fixed-base </w:t>
      </w:r>
      <w:r w:rsidR="00961BCC" w:rsidRPr="005801CE">
        <w:rPr>
          <w:rFonts w:ascii="Arial" w:hAnsi="Arial"/>
          <w:color w:val="00B050"/>
          <w:sz w:val="24"/>
          <w:szCs w:val="24"/>
          <w:lang w:bidi="th-TH"/>
        </w:rPr>
        <w:t>operators involving in fueling operations are</w:t>
      </w:r>
      <w:r w:rsidR="002E6480" w:rsidRPr="005801CE">
        <w:rPr>
          <w:rFonts w:ascii="Arial" w:hAnsi="Arial"/>
          <w:color w:val="00B050"/>
          <w:sz w:val="24"/>
          <w:szCs w:val="24"/>
          <w:lang w:bidi="th-TH"/>
        </w:rPr>
        <w:t xml:space="preserve"> responsible for safety inspection of their fueling facilities and equipment and establishment of their safety procedures for storing and dispensing of fuel. </w:t>
      </w:r>
      <w:r w:rsidR="004450E0" w:rsidRPr="00861E38">
        <w:rPr>
          <w:rFonts w:ascii="Arial" w:hAnsi="Arial"/>
          <w:sz w:val="24"/>
          <w:szCs w:val="24"/>
          <w:lang w:bidi="th-TH"/>
        </w:rPr>
        <w:br w:type="page"/>
      </w:r>
    </w:p>
    <w:p w:rsidR="002D0951" w:rsidRDefault="002D0951">
      <w:pPr>
        <w:pStyle w:val="ListParagraph"/>
        <w:numPr>
          <w:ilvl w:val="2"/>
          <w:numId w:val="2"/>
        </w:numPr>
        <w:jc w:val="both"/>
        <w:rPr>
          <w:rFonts w:ascii="Arial" w:hAnsi="Arial"/>
          <w:sz w:val="24"/>
          <w:szCs w:val="24"/>
          <w:lang w:bidi="th-TH"/>
        </w:rPr>
      </w:pPr>
      <w:r>
        <w:rPr>
          <w:rFonts w:ascii="Arial" w:hAnsi="Arial"/>
          <w:sz w:val="24"/>
          <w:szCs w:val="24"/>
          <w:lang w:bidi="th-TH"/>
        </w:rPr>
        <w:lastRenderedPageBreak/>
        <w:t>Hazardous Materials Storage Area</w:t>
      </w:r>
    </w:p>
    <w:p w:rsidR="004450E0" w:rsidRPr="005240B5" w:rsidRDefault="005240B5" w:rsidP="003D3F15">
      <w:pPr>
        <w:ind w:left="576"/>
        <w:jc w:val="both"/>
        <w:rPr>
          <w:rFonts w:ascii="Arial" w:hAnsi="Arial"/>
          <w:color w:val="0070C0"/>
          <w:sz w:val="24"/>
          <w:szCs w:val="24"/>
          <w:lang w:bidi="th-TH"/>
        </w:rPr>
      </w:pPr>
      <w:r w:rsidRPr="005240B5">
        <w:rPr>
          <w:rFonts w:ascii="Arial" w:hAnsi="Arial"/>
          <w:color w:val="0070C0"/>
          <w:sz w:val="24"/>
          <w:szCs w:val="24"/>
          <w:lang w:bidi="th-TH"/>
        </w:rPr>
        <w:t xml:space="preserve">An airport should designate a specific area to store flammable liquids, aviation fuel, and other hazardous materials. </w:t>
      </w:r>
      <w:r w:rsidR="005801CE">
        <w:rPr>
          <w:rFonts w:ascii="Arial" w:hAnsi="Arial"/>
          <w:color w:val="0070C0"/>
          <w:sz w:val="24"/>
          <w:szCs w:val="24"/>
          <w:lang w:bidi="th-TH"/>
        </w:rPr>
        <w:t>[</w:t>
      </w:r>
      <w:r w:rsidRPr="005240B5">
        <w:rPr>
          <w:rFonts w:ascii="Arial" w:hAnsi="Arial"/>
          <w:color w:val="0070C0"/>
          <w:sz w:val="24"/>
          <w:szCs w:val="24"/>
          <w:lang w:bidi="th-TH"/>
        </w:rPr>
        <w:t>Department of Industrial Works</w:t>
      </w:r>
      <w:r w:rsidR="005801CE">
        <w:rPr>
          <w:rFonts w:ascii="Arial" w:hAnsi="Arial"/>
          <w:color w:val="0070C0"/>
          <w:sz w:val="24"/>
          <w:szCs w:val="24"/>
          <w:lang w:bidi="th-TH"/>
        </w:rPr>
        <w:t>]</w:t>
      </w:r>
      <w:r w:rsidRPr="005240B5">
        <w:rPr>
          <w:rFonts w:ascii="Arial" w:hAnsi="Arial"/>
          <w:color w:val="0070C0"/>
          <w:sz w:val="24"/>
          <w:szCs w:val="24"/>
          <w:lang w:bidi="th-TH"/>
        </w:rPr>
        <w:t xml:space="preserve"> has set up requirements for hazardous materials storage.</w:t>
      </w:r>
    </w:p>
    <w:p w:rsidR="005240B5" w:rsidRPr="004450E0" w:rsidRDefault="005240B5" w:rsidP="003D3F15">
      <w:pPr>
        <w:ind w:left="576"/>
        <w:jc w:val="both"/>
        <w:rPr>
          <w:rFonts w:ascii="Arial" w:hAnsi="Arial"/>
          <w:sz w:val="24"/>
          <w:szCs w:val="24"/>
          <w:lang w:bidi="th-TH"/>
        </w:rPr>
      </w:pPr>
      <w:r>
        <w:rPr>
          <w:rFonts w:ascii="Arial" w:hAnsi="Arial"/>
          <w:color w:val="00B050"/>
          <w:sz w:val="24"/>
          <w:szCs w:val="24"/>
          <w:lang w:bidi="th-TH"/>
        </w:rPr>
        <w:t>Example:</w:t>
      </w:r>
    </w:p>
    <w:p w:rsidR="002E6480" w:rsidRPr="00D919E2" w:rsidRDefault="002D0951">
      <w:pPr>
        <w:pStyle w:val="ListParagraph"/>
        <w:numPr>
          <w:ilvl w:val="3"/>
          <w:numId w:val="2"/>
        </w:numPr>
        <w:ind w:left="1800" w:hanging="504"/>
        <w:jc w:val="both"/>
        <w:rPr>
          <w:rFonts w:ascii="Arial" w:hAnsi="Arial"/>
          <w:color w:val="00B050"/>
          <w:sz w:val="24"/>
          <w:szCs w:val="24"/>
          <w:lang w:bidi="th-TH"/>
        </w:rPr>
      </w:pPr>
      <w:r w:rsidRPr="00D919E2">
        <w:rPr>
          <w:rFonts w:ascii="Arial" w:hAnsi="Arial"/>
          <w:color w:val="00B050"/>
          <w:sz w:val="24"/>
          <w:szCs w:val="24"/>
          <w:lang w:bidi="th-TH"/>
        </w:rPr>
        <w:t>Flammable Liquids</w:t>
      </w:r>
    </w:p>
    <w:p w:rsidR="002E6480" w:rsidRPr="00D919E2" w:rsidRDefault="00774C98" w:rsidP="003D3F15">
      <w:pPr>
        <w:ind w:left="1296"/>
        <w:jc w:val="both"/>
        <w:rPr>
          <w:rFonts w:ascii="Arial" w:hAnsi="Arial"/>
          <w:color w:val="00B050"/>
          <w:sz w:val="24"/>
          <w:szCs w:val="24"/>
          <w:lang w:bidi="th-TH"/>
        </w:rPr>
      </w:pPr>
      <w:r w:rsidRPr="00D919E2">
        <w:rPr>
          <w:rFonts w:ascii="Arial" w:hAnsi="Arial"/>
          <w:color w:val="00B050"/>
          <w:sz w:val="24"/>
          <w:szCs w:val="24"/>
          <w:lang w:bidi="th-TH"/>
        </w:rPr>
        <w:t>Flammable Liquids</w:t>
      </w:r>
      <w:r w:rsidR="002E6480" w:rsidRPr="00D919E2">
        <w:rPr>
          <w:rFonts w:ascii="Arial" w:hAnsi="Arial"/>
          <w:color w:val="00B050"/>
          <w:sz w:val="24"/>
          <w:szCs w:val="24"/>
          <w:lang w:bidi="th-TH"/>
        </w:rPr>
        <w:t xml:space="preserve"> shall be stored only in designated and approved storage units</w:t>
      </w:r>
      <w:r w:rsidRPr="00D919E2">
        <w:rPr>
          <w:rFonts w:ascii="Arial" w:hAnsi="Arial"/>
          <w:color w:val="00B050"/>
          <w:sz w:val="24"/>
          <w:szCs w:val="24"/>
          <w:lang w:bidi="th-TH"/>
        </w:rPr>
        <w:t>.</w:t>
      </w:r>
      <w:r w:rsidR="00AF38E7" w:rsidRPr="00D919E2">
        <w:rPr>
          <w:rFonts w:ascii="Arial" w:hAnsi="Arial"/>
          <w:color w:val="00B050"/>
          <w:sz w:val="24"/>
          <w:szCs w:val="24"/>
          <w:lang w:bidi="th-TH"/>
        </w:rPr>
        <w:t xml:space="preserve"> No one shall store flammable liquids with in the airport property without a permission from the airport.</w:t>
      </w:r>
    </w:p>
    <w:p w:rsidR="002D0951" w:rsidRPr="00D919E2" w:rsidRDefault="002D0951">
      <w:pPr>
        <w:pStyle w:val="ListParagraph"/>
        <w:numPr>
          <w:ilvl w:val="3"/>
          <w:numId w:val="2"/>
        </w:numPr>
        <w:ind w:left="1800" w:hanging="504"/>
        <w:jc w:val="both"/>
        <w:rPr>
          <w:rFonts w:ascii="Arial" w:hAnsi="Arial"/>
          <w:color w:val="00B050"/>
          <w:sz w:val="24"/>
          <w:szCs w:val="24"/>
          <w:lang w:bidi="th-TH"/>
        </w:rPr>
      </w:pPr>
      <w:r w:rsidRPr="00D919E2">
        <w:rPr>
          <w:rFonts w:ascii="Arial" w:hAnsi="Arial"/>
          <w:color w:val="00B050"/>
          <w:sz w:val="24"/>
          <w:szCs w:val="24"/>
          <w:lang w:bidi="th-TH"/>
        </w:rPr>
        <w:t>Any Other Hazardous Materials</w:t>
      </w:r>
    </w:p>
    <w:p w:rsidR="00774C98" w:rsidRPr="00D919E2" w:rsidRDefault="002F68C9" w:rsidP="003D3F15">
      <w:pPr>
        <w:ind w:left="1296"/>
        <w:jc w:val="both"/>
        <w:rPr>
          <w:rFonts w:ascii="Arial" w:hAnsi="Arial"/>
          <w:color w:val="00B050"/>
          <w:sz w:val="24"/>
          <w:szCs w:val="24"/>
          <w:lang w:bidi="th-TH"/>
        </w:rPr>
      </w:pPr>
      <w:r w:rsidRPr="00D919E2">
        <w:rPr>
          <w:rFonts w:ascii="Arial" w:hAnsi="Arial"/>
          <w:color w:val="00B050"/>
          <w:sz w:val="24"/>
          <w:szCs w:val="24"/>
          <w:lang w:bidi="th-TH"/>
        </w:rPr>
        <w:t>Other hazardous materials shall be stored in the area approved by the airport. The storage area</w:t>
      </w:r>
      <w:r w:rsidR="00B77B30" w:rsidRPr="00D919E2">
        <w:rPr>
          <w:rFonts w:ascii="Arial" w:hAnsi="Arial"/>
          <w:color w:val="00B050"/>
          <w:sz w:val="24"/>
          <w:szCs w:val="24"/>
          <w:lang w:bidi="th-TH"/>
        </w:rPr>
        <w:t xml:space="preserve"> shall meet the requirements of</w:t>
      </w:r>
      <w:r w:rsidRPr="00D919E2">
        <w:rPr>
          <w:rFonts w:ascii="Arial" w:hAnsi="Arial"/>
          <w:color w:val="00B050"/>
          <w:sz w:val="24"/>
          <w:szCs w:val="24"/>
          <w:lang w:bidi="th-TH"/>
        </w:rPr>
        <w:t xml:space="preserve"> the </w:t>
      </w:r>
      <w:r w:rsidR="009561AD">
        <w:rPr>
          <w:rFonts w:ascii="Arial" w:hAnsi="Arial"/>
          <w:color w:val="00B050"/>
          <w:sz w:val="24"/>
          <w:szCs w:val="24"/>
          <w:lang w:bidi="th-TH"/>
        </w:rPr>
        <w:t>[</w:t>
      </w:r>
      <w:r w:rsidRPr="00D919E2">
        <w:rPr>
          <w:rFonts w:ascii="Arial" w:hAnsi="Arial"/>
          <w:color w:val="00B050"/>
          <w:sz w:val="24"/>
          <w:szCs w:val="24"/>
          <w:lang w:bidi="th-TH"/>
        </w:rPr>
        <w:t>Department of Industrial Works</w:t>
      </w:r>
      <w:r w:rsidR="009561AD">
        <w:rPr>
          <w:rFonts w:ascii="Arial" w:hAnsi="Arial"/>
          <w:color w:val="00B050"/>
          <w:sz w:val="24"/>
          <w:szCs w:val="24"/>
          <w:lang w:bidi="th-TH"/>
        </w:rPr>
        <w:t>]</w:t>
      </w:r>
      <w:r w:rsidRPr="00D919E2">
        <w:rPr>
          <w:rFonts w:ascii="Arial" w:hAnsi="Arial"/>
          <w:color w:val="00B050"/>
          <w:sz w:val="24"/>
          <w:szCs w:val="24"/>
          <w:lang w:bidi="th-TH"/>
        </w:rPr>
        <w:t>.</w:t>
      </w:r>
    </w:p>
    <w:p w:rsidR="002D0951" w:rsidRDefault="002D0951">
      <w:pPr>
        <w:pStyle w:val="ListParagraph"/>
        <w:numPr>
          <w:ilvl w:val="2"/>
          <w:numId w:val="2"/>
        </w:numPr>
        <w:jc w:val="both"/>
        <w:rPr>
          <w:rFonts w:ascii="Arial" w:hAnsi="Arial"/>
          <w:sz w:val="24"/>
          <w:szCs w:val="24"/>
          <w:lang w:bidi="th-TH"/>
        </w:rPr>
      </w:pPr>
      <w:r>
        <w:rPr>
          <w:rFonts w:ascii="Arial" w:hAnsi="Arial"/>
          <w:sz w:val="24"/>
          <w:szCs w:val="24"/>
          <w:lang w:bidi="th-TH"/>
        </w:rPr>
        <w:t>Methods to be Followed for the Delivery, Storage, Dispensing and Handling of Hazardous Materials</w:t>
      </w:r>
    </w:p>
    <w:p w:rsidR="001108BD" w:rsidRPr="001108BD" w:rsidRDefault="001108BD" w:rsidP="003D3F15">
      <w:pPr>
        <w:ind w:left="576"/>
        <w:jc w:val="both"/>
        <w:rPr>
          <w:rFonts w:ascii="Arial" w:hAnsi="Arial"/>
          <w:color w:val="0070C0"/>
          <w:sz w:val="24"/>
          <w:szCs w:val="24"/>
          <w:lang w:bidi="th-TH"/>
        </w:rPr>
      </w:pPr>
      <w:r w:rsidRPr="001108BD">
        <w:rPr>
          <w:rFonts w:ascii="Arial" w:hAnsi="Arial"/>
          <w:color w:val="0070C0"/>
          <w:sz w:val="24"/>
          <w:szCs w:val="24"/>
          <w:lang w:bidi="th-TH"/>
        </w:rPr>
        <w:t xml:space="preserve">Explain methods to be followed for the delivery, storage, dispensing and handling of hazardous materials according to the requirements of the Department of Industrial Works. The methods should also include emergency procedures when there is a leakage. </w:t>
      </w:r>
    </w:p>
    <w:p w:rsidR="001108BD" w:rsidRPr="001108BD" w:rsidRDefault="001108BD" w:rsidP="003D3F15">
      <w:pPr>
        <w:ind w:left="576"/>
        <w:jc w:val="both"/>
        <w:rPr>
          <w:rFonts w:ascii="Arial" w:hAnsi="Arial"/>
          <w:sz w:val="24"/>
          <w:szCs w:val="24"/>
          <w:cs/>
          <w:lang w:bidi="th-TH"/>
        </w:rPr>
      </w:pPr>
      <w:r>
        <w:rPr>
          <w:rFonts w:ascii="Arial" w:hAnsi="Arial"/>
          <w:color w:val="00B050"/>
          <w:sz w:val="24"/>
          <w:szCs w:val="24"/>
          <w:lang w:bidi="th-TH"/>
        </w:rPr>
        <w:t>Example:</w:t>
      </w:r>
    </w:p>
    <w:p w:rsidR="00D919E2" w:rsidRDefault="00D919E2" w:rsidP="001443CA">
      <w:pPr>
        <w:pStyle w:val="ListParagraph"/>
        <w:numPr>
          <w:ilvl w:val="3"/>
          <w:numId w:val="2"/>
        </w:numPr>
        <w:ind w:left="1800" w:hanging="504"/>
        <w:contextualSpacing w:val="0"/>
        <w:jc w:val="both"/>
        <w:rPr>
          <w:rFonts w:ascii="Arial" w:hAnsi="Arial"/>
          <w:sz w:val="24"/>
          <w:szCs w:val="24"/>
          <w:lang w:bidi="th-TH"/>
        </w:rPr>
      </w:pPr>
      <w:r>
        <w:rPr>
          <w:rFonts w:ascii="Arial" w:hAnsi="Arial"/>
          <w:sz w:val="24"/>
          <w:szCs w:val="24"/>
          <w:lang w:bidi="th-TH"/>
        </w:rPr>
        <w:t>Delivery of Hazardous Materials</w:t>
      </w:r>
    </w:p>
    <w:p w:rsidR="005564EF" w:rsidRPr="004D5EE1" w:rsidRDefault="005564EF" w:rsidP="001443CA">
      <w:pPr>
        <w:pStyle w:val="ListParagraph"/>
        <w:numPr>
          <w:ilvl w:val="4"/>
          <w:numId w:val="2"/>
        </w:numPr>
        <w:spacing w:after="120"/>
        <w:contextualSpacing w:val="0"/>
        <w:jc w:val="both"/>
        <w:rPr>
          <w:rFonts w:ascii="Arial" w:hAnsi="Arial"/>
          <w:color w:val="00B050"/>
          <w:sz w:val="24"/>
          <w:szCs w:val="24"/>
          <w:lang w:bidi="th-TH"/>
        </w:rPr>
      </w:pPr>
      <w:r w:rsidRPr="004D5EE1">
        <w:rPr>
          <w:rFonts w:ascii="Arial" w:hAnsi="Arial"/>
          <w:color w:val="00B050"/>
          <w:sz w:val="24"/>
          <w:szCs w:val="24"/>
          <w:lang w:bidi="th-TH"/>
        </w:rPr>
        <w:t>Drivers shall ensure that hazardous materials are properly secured and covers or tarps are securely lashed before moving off. Hazardous materials shall be delivered by a vehicle designed to safely deliver the specific types of hazardous materials.</w:t>
      </w:r>
    </w:p>
    <w:p w:rsidR="005564EF" w:rsidRPr="004D5EE1" w:rsidRDefault="00A103A5" w:rsidP="001443CA">
      <w:pPr>
        <w:pStyle w:val="ListParagraph"/>
        <w:numPr>
          <w:ilvl w:val="4"/>
          <w:numId w:val="2"/>
        </w:numPr>
        <w:spacing w:after="120"/>
        <w:contextualSpacing w:val="0"/>
        <w:jc w:val="both"/>
        <w:rPr>
          <w:rFonts w:ascii="Arial" w:hAnsi="Arial"/>
          <w:color w:val="00B050"/>
          <w:sz w:val="24"/>
          <w:szCs w:val="24"/>
          <w:lang w:bidi="th-TH"/>
        </w:rPr>
      </w:pPr>
      <w:r w:rsidRPr="004D5EE1">
        <w:rPr>
          <w:rFonts w:ascii="Arial" w:hAnsi="Arial"/>
          <w:color w:val="00B050"/>
          <w:sz w:val="24"/>
          <w:szCs w:val="24"/>
          <w:lang w:bidi="th-TH"/>
        </w:rPr>
        <w:t>Packages with orientation markings (i.e. arrows) must be secured in a manner that will keep the package in the correct position (arrows up) throughout the transportation process.</w:t>
      </w:r>
    </w:p>
    <w:p w:rsidR="00A103A5" w:rsidRPr="004D5EE1" w:rsidRDefault="00A103A5" w:rsidP="001443CA">
      <w:pPr>
        <w:pStyle w:val="ListParagraph"/>
        <w:numPr>
          <w:ilvl w:val="4"/>
          <w:numId w:val="2"/>
        </w:numPr>
        <w:spacing w:after="120"/>
        <w:contextualSpacing w:val="0"/>
        <w:jc w:val="both"/>
        <w:rPr>
          <w:rFonts w:ascii="Arial" w:hAnsi="Arial"/>
          <w:color w:val="00B050"/>
          <w:sz w:val="24"/>
          <w:szCs w:val="24"/>
          <w:lang w:bidi="th-TH"/>
        </w:rPr>
      </w:pPr>
      <w:r w:rsidRPr="004D5EE1">
        <w:rPr>
          <w:rFonts w:ascii="Arial" w:hAnsi="Arial"/>
          <w:color w:val="00B050"/>
          <w:sz w:val="24"/>
          <w:szCs w:val="24"/>
          <w:lang w:bidi="th-TH"/>
        </w:rPr>
        <w:t>Sources of ignition, such as smoking and open flames, are prohibited where hazardous material is delivered.</w:t>
      </w:r>
    </w:p>
    <w:p w:rsidR="00A103A5" w:rsidRDefault="00A103A5">
      <w:pPr>
        <w:pStyle w:val="ListParagraph"/>
        <w:numPr>
          <w:ilvl w:val="4"/>
          <w:numId w:val="2"/>
        </w:numPr>
        <w:jc w:val="both"/>
        <w:rPr>
          <w:rFonts w:ascii="Arial" w:hAnsi="Arial"/>
          <w:color w:val="00B050"/>
          <w:sz w:val="24"/>
          <w:szCs w:val="24"/>
          <w:lang w:bidi="th-TH"/>
        </w:rPr>
      </w:pPr>
      <w:r w:rsidRPr="004D5EE1">
        <w:rPr>
          <w:rFonts w:ascii="Arial" w:hAnsi="Arial"/>
          <w:color w:val="00B050"/>
          <w:sz w:val="24"/>
          <w:szCs w:val="24"/>
          <w:lang w:bidi="th-TH"/>
        </w:rPr>
        <w:t xml:space="preserve">The vehicle's </w:t>
      </w:r>
      <w:r w:rsidR="009561AD">
        <w:rPr>
          <w:rFonts w:ascii="Arial" w:hAnsi="Arial"/>
          <w:color w:val="00B050"/>
          <w:sz w:val="24"/>
          <w:szCs w:val="24"/>
          <w:lang w:bidi="th-TH"/>
        </w:rPr>
        <w:t>parking</w:t>
      </w:r>
      <w:r w:rsidR="00961BCC">
        <w:rPr>
          <w:rFonts w:ascii="Arial" w:hAnsi="Arial"/>
          <w:color w:val="00B050"/>
          <w:sz w:val="24"/>
          <w:szCs w:val="24"/>
          <w:lang w:bidi="th-TH"/>
        </w:rPr>
        <w:t xml:space="preserve"> </w:t>
      </w:r>
      <w:r w:rsidRPr="004D5EE1">
        <w:rPr>
          <w:rFonts w:ascii="Arial" w:hAnsi="Arial"/>
          <w:color w:val="00B050"/>
          <w:sz w:val="24"/>
          <w:szCs w:val="24"/>
          <w:lang w:bidi="th-TH"/>
        </w:rPr>
        <w:t>brake must be engaged during the loading/unloading process.</w:t>
      </w:r>
    </w:p>
    <w:p w:rsidR="00AE19DD" w:rsidRDefault="00AE19DD" w:rsidP="001443CA">
      <w:pPr>
        <w:pStyle w:val="ListParagraph"/>
        <w:ind w:left="2016"/>
        <w:jc w:val="both"/>
        <w:rPr>
          <w:rFonts w:ascii="Arial" w:hAnsi="Arial"/>
          <w:color w:val="00B050"/>
          <w:sz w:val="24"/>
          <w:szCs w:val="24"/>
          <w:lang w:bidi="th-TH"/>
        </w:rPr>
      </w:pPr>
    </w:p>
    <w:p w:rsidR="00AE19DD" w:rsidRPr="004D5EE1" w:rsidRDefault="00AE19DD" w:rsidP="001443CA">
      <w:pPr>
        <w:pStyle w:val="ListParagraph"/>
        <w:ind w:left="2016"/>
        <w:jc w:val="both"/>
        <w:rPr>
          <w:rFonts w:ascii="Arial" w:hAnsi="Arial"/>
          <w:color w:val="00B050"/>
          <w:sz w:val="24"/>
          <w:szCs w:val="24"/>
          <w:lang w:bidi="th-TH"/>
        </w:rPr>
      </w:pPr>
    </w:p>
    <w:p w:rsidR="00D919E2" w:rsidRDefault="00D919E2" w:rsidP="001443CA">
      <w:pPr>
        <w:pStyle w:val="ListParagraph"/>
        <w:numPr>
          <w:ilvl w:val="3"/>
          <w:numId w:val="2"/>
        </w:numPr>
        <w:ind w:left="1800" w:hanging="504"/>
        <w:contextualSpacing w:val="0"/>
        <w:jc w:val="both"/>
        <w:rPr>
          <w:rFonts w:ascii="Arial" w:hAnsi="Arial"/>
          <w:sz w:val="24"/>
          <w:szCs w:val="24"/>
          <w:lang w:bidi="th-TH"/>
        </w:rPr>
      </w:pPr>
      <w:r>
        <w:rPr>
          <w:rFonts w:ascii="Arial" w:hAnsi="Arial"/>
          <w:sz w:val="24"/>
          <w:szCs w:val="24"/>
          <w:lang w:bidi="th-TH"/>
        </w:rPr>
        <w:lastRenderedPageBreak/>
        <w:t>Storage</w:t>
      </w:r>
    </w:p>
    <w:p w:rsidR="00A103A5" w:rsidRPr="008D2742" w:rsidRDefault="008D2742" w:rsidP="001443CA">
      <w:pPr>
        <w:pStyle w:val="ListParagraph"/>
        <w:numPr>
          <w:ilvl w:val="4"/>
          <w:numId w:val="2"/>
        </w:numPr>
        <w:contextualSpacing w:val="0"/>
        <w:jc w:val="both"/>
        <w:rPr>
          <w:rFonts w:ascii="Arial" w:hAnsi="Arial"/>
          <w:sz w:val="24"/>
          <w:szCs w:val="24"/>
          <w:lang w:bidi="th-TH"/>
        </w:rPr>
      </w:pPr>
      <w:r>
        <w:rPr>
          <w:rFonts w:ascii="Arial" w:hAnsi="Arial"/>
          <w:color w:val="00B050"/>
          <w:sz w:val="24"/>
          <w:szCs w:val="24"/>
          <w:lang w:bidi="th-TH"/>
        </w:rPr>
        <w:t>H</w:t>
      </w:r>
      <w:r w:rsidRPr="00D919E2">
        <w:rPr>
          <w:rFonts w:ascii="Arial" w:hAnsi="Arial"/>
          <w:color w:val="00B050"/>
          <w:sz w:val="24"/>
          <w:szCs w:val="24"/>
          <w:lang w:bidi="th-TH"/>
        </w:rPr>
        <w:t>azardous materials shall be stored in the area approved by the airport.</w:t>
      </w:r>
    </w:p>
    <w:p w:rsidR="008D2742" w:rsidRPr="001443CA" w:rsidRDefault="008D2742" w:rsidP="001443CA">
      <w:pPr>
        <w:pStyle w:val="ListParagraph"/>
        <w:numPr>
          <w:ilvl w:val="4"/>
          <w:numId w:val="2"/>
        </w:numPr>
        <w:contextualSpacing w:val="0"/>
        <w:jc w:val="both"/>
        <w:rPr>
          <w:rFonts w:ascii="Arial" w:hAnsi="Arial"/>
          <w:sz w:val="24"/>
          <w:szCs w:val="24"/>
          <w:lang w:bidi="th-TH"/>
        </w:rPr>
      </w:pPr>
      <w:r>
        <w:rPr>
          <w:rFonts w:ascii="Arial" w:hAnsi="Arial"/>
          <w:color w:val="00B050"/>
          <w:sz w:val="24"/>
          <w:szCs w:val="24"/>
          <w:lang w:bidi="th-TH"/>
        </w:rPr>
        <w:t xml:space="preserve">Hazardous materials shall be segregated as required by the </w:t>
      </w:r>
      <w:r w:rsidR="009561AD">
        <w:rPr>
          <w:rFonts w:ascii="Arial" w:hAnsi="Arial"/>
          <w:color w:val="00B050"/>
          <w:sz w:val="24"/>
          <w:szCs w:val="24"/>
          <w:lang w:bidi="th-TH"/>
        </w:rPr>
        <w:t>[</w:t>
      </w:r>
      <w:r>
        <w:rPr>
          <w:rFonts w:ascii="Arial" w:hAnsi="Arial"/>
          <w:color w:val="00B050"/>
          <w:sz w:val="24"/>
          <w:szCs w:val="24"/>
          <w:lang w:bidi="th-TH"/>
        </w:rPr>
        <w:t>Department of Industrial Works</w:t>
      </w:r>
      <w:r w:rsidR="009561AD">
        <w:rPr>
          <w:rFonts w:ascii="Arial" w:hAnsi="Arial"/>
          <w:color w:val="00B050"/>
          <w:sz w:val="24"/>
          <w:szCs w:val="24"/>
          <w:lang w:bidi="th-TH"/>
        </w:rPr>
        <w:t>]</w:t>
      </w:r>
      <w:r>
        <w:rPr>
          <w:rFonts w:ascii="Arial" w:hAnsi="Arial"/>
          <w:color w:val="00B050"/>
          <w:sz w:val="24"/>
          <w:szCs w:val="24"/>
          <w:lang w:bidi="th-TH"/>
        </w:rPr>
        <w:t>.</w:t>
      </w:r>
    </w:p>
    <w:p w:rsidR="00D919E2" w:rsidRDefault="00D919E2" w:rsidP="001443CA">
      <w:pPr>
        <w:pStyle w:val="ListParagraph"/>
        <w:numPr>
          <w:ilvl w:val="3"/>
          <w:numId w:val="2"/>
        </w:numPr>
        <w:ind w:left="1800" w:hanging="504"/>
        <w:contextualSpacing w:val="0"/>
        <w:jc w:val="both"/>
        <w:rPr>
          <w:rFonts w:ascii="Arial" w:hAnsi="Arial"/>
          <w:sz w:val="24"/>
          <w:szCs w:val="24"/>
          <w:lang w:bidi="th-TH"/>
        </w:rPr>
      </w:pPr>
      <w:r>
        <w:rPr>
          <w:rFonts w:ascii="Arial" w:hAnsi="Arial"/>
          <w:sz w:val="24"/>
          <w:szCs w:val="24"/>
          <w:lang w:bidi="th-TH"/>
        </w:rPr>
        <w:t>Handling of Hazardous Materials</w:t>
      </w:r>
    </w:p>
    <w:p w:rsidR="00D919E2" w:rsidRDefault="008254D8">
      <w:pPr>
        <w:pStyle w:val="ListParagraph"/>
        <w:numPr>
          <w:ilvl w:val="4"/>
          <w:numId w:val="2"/>
        </w:numPr>
        <w:jc w:val="both"/>
        <w:rPr>
          <w:rFonts w:ascii="Arial" w:hAnsi="Arial"/>
          <w:sz w:val="24"/>
          <w:szCs w:val="24"/>
          <w:lang w:bidi="th-TH"/>
        </w:rPr>
      </w:pPr>
      <w:r>
        <w:rPr>
          <w:rFonts w:ascii="Arial" w:hAnsi="Arial"/>
          <w:sz w:val="24"/>
          <w:szCs w:val="24"/>
          <w:lang w:bidi="th-TH"/>
        </w:rPr>
        <w:t>Hazardous Material Incident</w:t>
      </w:r>
    </w:p>
    <w:p w:rsidR="00AE19DD" w:rsidRDefault="00AE19DD" w:rsidP="001443CA">
      <w:pPr>
        <w:pStyle w:val="ListParagraph"/>
        <w:ind w:left="2016"/>
        <w:jc w:val="both"/>
        <w:rPr>
          <w:rFonts w:ascii="Arial" w:hAnsi="Arial"/>
          <w:sz w:val="24"/>
          <w:szCs w:val="24"/>
          <w:lang w:bidi="th-TH"/>
        </w:rPr>
      </w:pPr>
    </w:p>
    <w:p w:rsidR="00FA6AE1" w:rsidRPr="009361A9" w:rsidRDefault="00FA6AE1" w:rsidP="001443CA">
      <w:pPr>
        <w:pStyle w:val="ListParagraph"/>
        <w:numPr>
          <w:ilvl w:val="5"/>
          <w:numId w:val="2"/>
        </w:numPr>
        <w:spacing w:after="120"/>
        <w:contextualSpacing w:val="0"/>
        <w:jc w:val="both"/>
        <w:rPr>
          <w:rFonts w:ascii="Arial" w:hAnsi="Arial"/>
          <w:color w:val="00B050"/>
          <w:sz w:val="24"/>
          <w:szCs w:val="24"/>
          <w:lang w:bidi="th-TH"/>
        </w:rPr>
      </w:pPr>
      <w:r w:rsidRPr="009361A9">
        <w:rPr>
          <w:rFonts w:ascii="Arial" w:hAnsi="Arial"/>
          <w:color w:val="00B050"/>
          <w:sz w:val="24"/>
          <w:szCs w:val="24"/>
          <w:lang w:bidi="th-TH"/>
        </w:rPr>
        <w:t xml:space="preserve">Contact </w:t>
      </w:r>
      <w:r w:rsidRPr="001108BD">
        <w:rPr>
          <w:rFonts w:ascii="Arial" w:hAnsi="Arial"/>
          <w:color w:val="00B050"/>
          <w:sz w:val="24"/>
          <w:szCs w:val="24"/>
          <w:highlight w:val="yellow"/>
          <w:lang w:bidi="th-TH"/>
        </w:rPr>
        <w:t>(Airport Rescue and Fire Fighting)</w:t>
      </w:r>
    </w:p>
    <w:p w:rsidR="00FA6AE1" w:rsidRPr="009361A9" w:rsidRDefault="00FA6AE1" w:rsidP="001443CA">
      <w:pPr>
        <w:pStyle w:val="ListParagraph"/>
        <w:numPr>
          <w:ilvl w:val="5"/>
          <w:numId w:val="2"/>
        </w:numPr>
        <w:spacing w:after="120"/>
        <w:contextualSpacing w:val="0"/>
        <w:jc w:val="both"/>
        <w:rPr>
          <w:rFonts w:ascii="Arial" w:hAnsi="Arial"/>
          <w:color w:val="00B050"/>
          <w:sz w:val="24"/>
          <w:szCs w:val="24"/>
          <w:lang w:bidi="th-TH"/>
        </w:rPr>
      </w:pPr>
      <w:r w:rsidRPr="009361A9">
        <w:rPr>
          <w:rFonts w:ascii="Arial" w:hAnsi="Arial"/>
          <w:color w:val="00B050"/>
          <w:sz w:val="24"/>
          <w:szCs w:val="24"/>
          <w:lang w:bidi="th-TH"/>
        </w:rPr>
        <w:t>Do not come in contact with the substance</w:t>
      </w:r>
    </w:p>
    <w:p w:rsidR="00FA6AE1" w:rsidRPr="009361A9" w:rsidRDefault="00FA6AE1" w:rsidP="001443CA">
      <w:pPr>
        <w:pStyle w:val="ListParagraph"/>
        <w:numPr>
          <w:ilvl w:val="5"/>
          <w:numId w:val="2"/>
        </w:numPr>
        <w:spacing w:after="120"/>
        <w:contextualSpacing w:val="0"/>
        <w:jc w:val="both"/>
        <w:rPr>
          <w:rFonts w:ascii="Arial" w:hAnsi="Arial"/>
          <w:color w:val="00B050"/>
          <w:sz w:val="24"/>
          <w:szCs w:val="24"/>
          <w:lang w:bidi="th-TH"/>
        </w:rPr>
      </w:pPr>
      <w:r w:rsidRPr="009361A9">
        <w:rPr>
          <w:rFonts w:ascii="Arial" w:hAnsi="Arial"/>
          <w:color w:val="00B050"/>
          <w:sz w:val="24"/>
          <w:szCs w:val="24"/>
          <w:lang w:bidi="th-TH"/>
        </w:rPr>
        <w:t xml:space="preserve">Identify the chemical/s and hazards involved – check Material Safety Data </w:t>
      </w:r>
      <w:r w:rsidR="00DC7A1C">
        <w:rPr>
          <w:rFonts w:ascii="Arial" w:hAnsi="Arial"/>
          <w:color w:val="00B050"/>
          <w:sz w:val="24"/>
          <w:szCs w:val="24"/>
          <w:lang w:bidi="th-TH"/>
        </w:rPr>
        <w:t>S</w:t>
      </w:r>
      <w:r w:rsidRPr="009361A9">
        <w:rPr>
          <w:rFonts w:ascii="Arial" w:hAnsi="Arial"/>
          <w:color w:val="00B050"/>
          <w:sz w:val="24"/>
          <w:szCs w:val="24"/>
          <w:lang w:bidi="th-TH"/>
        </w:rPr>
        <w:t>heet</w:t>
      </w:r>
      <w:r w:rsidR="00DC7A1C">
        <w:rPr>
          <w:rFonts w:ascii="Arial" w:hAnsi="Arial"/>
          <w:color w:val="00B050"/>
          <w:sz w:val="24"/>
          <w:szCs w:val="24"/>
          <w:lang w:bidi="th-TH"/>
        </w:rPr>
        <w:t xml:space="preserve"> (MSDS)</w:t>
      </w:r>
      <w:r w:rsidRPr="009361A9">
        <w:rPr>
          <w:rFonts w:ascii="Arial" w:hAnsi="Arial"/>
          <w:color w:val="00B050"/>
          <w:sz w:val="24"/>
          <w:szCs w:val="24"/>
          <w:lang w:bidi="th-TH"/>
        </w:rPr>
        <w:t>.</w:t>
      </w:r>
      <w:r w:rsidR="007403BC" w:rsidRPr="009361A9">
        <w:rPr>
          <w:rFonts w:ascii="Arial" w:hAnsi="Arial"/>
          <w:color w:val="00B050"/>
          <w:sz w:val="24"/>
          <w:szCs w:val="24"/>
          <w:lang w:bidi="th-TH"/>
        </w:rPr>
        <w:t xml:space="preserve"> Use the information on the physical and chemical properties of the material to </w:t>
      </w:r>
      <w:r w:rsidR="009561AD">
        <w:rPr>
          <w:rFonts w:ascii="Arial" w:hAnsi="Arial"/>
          <w:color w:val="00B050"/>
          <w:sz w:val="24"/>
          <w:szCs w:val="24"/>
          <w:lang w:bidi="th-TH"/>
        </w:rPr>
        <w:t>derive</w:t>
      </w:r>
      <w:r w:rsidR="00961BCC">
        <w:rPr>
          <w:rFonts w:ascii="Arial" w:hAnsi="Arial"/>
          <w:color w:val="00B050"/>
          <w:sz w:val="24"/>
          <w:szCs w:val="24"/>
          <w:lang w:bidi="th-TH"/>
        </w:rPr>
        <w:t xml:space="preserve"> </w:t>
      </w:r>
      <w:r w:rsidR="007403BC" w:rsidRPr="009361A9">
        <w:rPr>
          <w:rFonts w:ascii="Arial" w:hAnsi="Arial"/>
          <w:color w:val="00B050"/>
          <w:sz w:val="24"/>
          <w:szCs w:val="24"/>
          <w:lang w:bidi="th-TH"/>
        </w:rPr>
        <w:t>response and/or evacuation procedures.</w:t>
      </w:r>
    </w:p>
    <w:p w:rsidR="007403BC" w:rsidRPr="009361A9" w:rsidRDefault="007403BC" w:rsidP="001443CA">
      <w:pPr>
        <w:pStyle w:val="ListParagraph"/>
        <w:numPr>
          <w:ilvl w:val="5"/>
          <w:numId w:val="2"/>
        </w:numPr>
        <w:spacing w:after="120"/>
        <w:contextualSpacing w:val="0"/>
        <w:jc w:val="both"/>
        <w:rPr>
          <w:rFonts w:ascii="Arial" w:hAnsi="Arial"/>
          <w:color w:val="00B050"/>
          <w:sz w:val="24"/>
          <w:szCs w:val="24"/>
          <w:lang w:bidi="th-TH"/>
        </w:rPr>
      </w:pPr>
      <w:r w:rsidRPr="009361A9">
        <w:rPr>
          <w:rFonts w:ascii="Arial" w:hAnsi="Arial"/>
          <w:color w:val="00B050"/>
          <w:sz w:val="24"/>
          <w:szCs w:val="24"/>
          <w:lang w:bidi="th-TH"/>
        </w:rPr>
        <w:t xml:space="preserve">Raise the alarm – evacuate </w:t>
      </w:r>
      <w:r w:rsidR="009561AD">
        <w:rPr>
          <w:rFonts w:ascii="Arial" w:hAnsi="Arial"/>
          <w:color w:val="00B050"/>
          <w:sz w:val="24"/>
          <w:szCs w:val="24"/>
          <w:lang w:bidi="th-TH"/>
        </w:rPr>
        <w:t xml:space="preserve">non-contaminated </w:t>
      </w:r>
      <w:r w:rsidRPr="009361A9">
        <w:rPr>
          <w:rFonts w:ascii="Arial" w:hAnsi="Arial"/>
          <w:color w:val="00B050"/>
          <w:sz w:val="24"/>
          <w:szCs w:val="24"/>
          <w:lang w:bidi="th-TH"/>
        </w:rPr>
        <w:t>persons from the area. Isolate contaminated individuals and treat as per MSDS. Isolate affected persons and keep on site.</w:t>
      </w:r>
    </w:p>
    <w:p w:rsidR="007403BC" w:rsidRPr="009361A9" w:rsidRDefault="007403BC" w:rsidP="001443CA">
      <w:pPr>
        <w:pStyle w:val="ListParagraph"/>
        <w:numPr>
          <w:ilvl w:val="5"/>
          <w:numId w:val="2"/>
        </w:numPr>
        <w:spacing w:after="120"/>
        <w:contextualSpacing w:val="0"/>
        <w:jc w:val="both"/>
        <w:rPr>
          <w:rFonts w:ascii="Arial" w:hAnsi="Arial"/>
          <w:color w:val="00B050"/>
          <w:sz w:val="24"/>
          <w:szCs w:val="24"/>
          <w:lang w:bidi="th-TH"/>
        </w:rPr>
      </w:pPr>
      <w:r w:rsidRPr="009361A9">
        <w:rPr>
          <w:rFonts w:ascii="Arial" w:hAnsi="Arial"/>
          <w:color w:val="00B050"/>
          <w:sz w:val="24"/>
          <w:szCs w:val="24"/>
          <w:lang w:bidi="th-TH"/>
        </w:rPr>
        <w:t xml:space="preserve">Assist the emergency response personnel and </w:t>
      </w:r>
      <w:r w:rsidR="00DC7A1C">
        <w:rPr>
          <w:rFonts w:ascii="Arial" w:hAnsi="Arial"/>
          <w:color w:val="00B050"/>
          <w:sz w:val="24"/>
          <w:szCs w:val="24"/>
          <w:lang w:bidi="th-TH"/>
        </w:rPr>
        <w:t>provide</w:t>
      </w:r>
      <w:r w:rsidR="00961BCC">
        <w:rPr>
          <w:rFonts w:ascii="Arial" w:hAnsi="Arial"/>
          <w:color w:val="00B050"/>
          <w:sz w:val="24"/>
          <w:szCs w:val="24"/>
          <w:lang w:bidi="th-TH"/>
        </w:rPr>
        <w:t xml:space="preserve"> </w:t>
      </w:r>
      <w:r w:rsidRPr="009361A9">
        <w:rPr>
          <w:rFonts w:ascii="Arial" w:hAnsi="Arial"/>
          <w:color w:val="00B050"/>
          <w:sz w:val="24"/>
          <w:szCs w:val="24"/>
          <w:lang w:bidi="th-TH"/>
        </w:rPr>
        <w:t xml:space="preserve">the </w:t>
      </w:r>
      <w:r w:rsidR="00DC7A1C">
        <w:rPr>
          <w:rFonts w:ascii="Arial" w:hAnsi="Arial"/>
          <w:color w:val="00B050"/>
          <w:sz w:val="24"/>
          <w:szCs w:val="24"/>
          <w:lang w:bidi="th-TH"/>
        </w:rPr>
        <w:t>MSDS</w:t>
      </w:r>
      <w:r w:rsidRPr="009361A9">
        <w:rPr>
          <w:rFonts w:ascii="Arial" w:hAnsi="Arial"/>
          <w:color w:val="00B050"/>
          <w:sz w:val="24"/>
          <w:szCs w:val="24"/>
          <w:lang w:bidi="th-TH"/>
        </w:rPr>
        <w:t xml:space="preserve"> if the chemical is known</w:t>
      </w:r>
      <w:r w:rsidR="00DC7A1C">
        <w:rPr>
          <w:rFonts w:ascii="Arial" w:hAnsi="Arial"/>
          <w:color w:val="00B050"/>
          <w:sz w:val="24"/>
          <w:szCs w:val="24"/>
          <w:lang w:bidi="th-TH"/>
        </w:rPr>
        <w:t>.</w:t>
      </w:r>
    </w:p>
    <w:p w:rsidR="007403BC" w:rsidRPr="009361A9" w:rsidRDefault="007403BC" w:rsidP="001443CA">
      <w:pPr>
        <w:pStyle w:val="ListParagraph"/>
        <w:numPr>
          <w:ilvl w:val="5"/>
          <w:numId w:val="2"/>
        </w:numPr>
        <w:spacing w:after="120"/>
        <w:contextualSpacing w:val="0"/>
        <w:jc w:val="both"/>
        <w:rPr>
          <w:rFonts w:ascii="Arial" w:hAnsi="Arial"/>
          <w:color w:val="00B050"/>
          <w:sz w:val="24"/>
          <w:szCs w:val="24"/>
          <w:lang w:bidi="th-TH"/>
        </w:rPr>
      </w:pPr>
      <w:r w:rsidRPr="009361A9">
        <w:rPr>
          <w:rFonts w:ascii="Arial" w:hAnsi="Arial"/>
          <w:color w:val="00B050"/>
          <w:sz w:val="24"/>
          <w:szCs w:val="24"/>
          <w:lang w:bidi="th-TH"/>
        </w:rPr>
        <w:t>Ensure that hazardous materials will not spill into water</w:t>
      </w:r>
      <w:r w:rsidR="00DC7A1C">
        <w:rPr>
          <w:rFonts w:ascii="Arial" w:hAnsi="Arial"/>
          <w:color w:val="00B050"/>
          <w:sz w:val="24"/>
          <w:szCs w:val="24"/>
          <w:lang w:bidi="th-TH"/>
        </w:rPr>
        <w:t xml:space="preserve"> or drainage</w:t>
      </w:r>
      <w:r w:rsidRPr="009361A9">
        <w:rPr>
          <w:rFonts w:ascii="Arial" w:hAnsi="Arial"/>
          <w:color w:val="00B050"/>
          <w:sz w:val="24"/>
          <w:szCs w:val="24"/>
          <w:lang w:bidi="th-TH"/>
        </w:rPr>
        <w:t>.</w:t>
      </w:r>
    </w:p>
    <w:p w:rsidR="007403BC" w:rsidRDefault="007403BC">
      <w:pPr>
        <w:pStyle w:val="ListParagraph"/>
        <w:numPr>
          <w:ilvl w:val="5"/>
          <w:numId w:val="2"/>
        </w:numPr>
        <w:jc w:val="both"/>
        <w:rPr>
          <w:rFonts w:ascii="Arial" w:hAnsi="Arial"/>
          <w:color w:val="00B050"/>
          <w:sz w:val="24"/>
          <w:szCs w:val="24"/>
          <w:lang w:bidi="th-TH"/>
        </w:rPr>
      </w:pPr>
      <w:r w:rsidRPr="009361A9">
        <w:rPr>
          <w:rFonts w:ascii="Arial" w:hAnsi="Arial"/>
          <w:color w:val="00B050"/>
          <w:sz w:val="24"/>
          <w:szCs w:val="24"/>
          <w:lang w:bidi="th-TH"/>
        </w:rPr>
        <w:t>Clean up the area and refill the emergency kit.</w:t>
      </w:r>
    </w:p>
    <w:p w:rsidR="00AE19DD" w:rsidRPr="009361A9" w:rsidRDefault="00AE19DD" w:rsidP="001443CA">
      <w:pPr>
        <w:pStyle w:val="ListParagraph"/>
        <w:ind w:left="2592"/>
        <w:jc w:val="both"/>
        <w:rPr>
          <w:rFonts w:ascii="Arial" w:hAnsi="Arial"/>
          <w:color w:val="00B050"/>
          <w:sz w:val="24"/>
          <w:szCs w:val="24"/>
          <w:lang w:bidi="th-TH"/>
        </w:rPr>
      </w:pPr>
    </w:p>
    <w:p w:rsidR="008254D8" w:rsidRDefault="008254D8">
      <w:pPr>
        <w:pStyle w:val="ListParagraph"/>
        <w:numPr>
          <w:ilvl w:val="4"/>
          <w:numId w:val="2"/>
        </w:numPr>
        <w:jc w:val="both"/>
        <w:rPr>
          <w:rFonts w:ascii="Arial" w:hAnsi="Arial"/>
          <w:sz w:val="24"/>
          <w:szCs w:val="24"/>
          <w:lang w:bidi="th-TH"/>
        </w:rPr>
      </w:pPr>
      <w:r>
        <w:rPr>
          <w:rFonts w:ascii="Arial" w:hAnsi="Arial"/>
          <w:sz w:val="24"/>
          <w:szCs w:val="24"/>
          <w:lang w:bidi="th-TH"/>
        </w:rPr>
        <w:t>Disposal of Hazardous Materials</w:t>
      </w:r>
    </w:p>
    <w:p w:rsidR="00AE19DD" w:rsidRDefault="00AE19DD" w:rsidP="001443CA">
      <w:pPr>
        <w:pStyle w:val="ListParagraph"/>
        <w:ind w:left="2016"/>
        <w:jc w:val="both"/>
        <w:rPr>
          <w:rFonts w:ascii="Arial" w:hAnsi="Arial"/>
          <w:sz w:val="24"/>
          <w:szCs w:val="24"/>
          <w:lang w:bidi="th-TH"/>
        </w:rPr>
      </w:pPr>
    </w:p>
    <w:p w:rsidR="00B61F60" w:rsidRPr="00587213" w:rsidRDefault="00B61F60" w:rsidP="001443CA">
      <w:pPr>
        <w:pStyle w:val="ListParagraph"/>
        <w:numPr>
          <w:ilvl w:val="5"/>
          <w:numId w:val="2"/>
        </w:numPr>
        <w:spacing w:after="120"/>
        <w:contextualSpacing w:val="0"/>
        <w:jc w:val="both"/>
        <w:rPr>
          <w:rFonts w:ascii="Arial" w:hAnsi="Arial"/>
          <w:color w:val="00B050"/>
          <w:sz w:val="24"/>
          <w:szCs w:val="24"/>
          <w:lang w:bidi="th-TH"/>
        </w:rPr>
      </w:pPr>
      <w:r w:rsidRPr="00587213">
        <w:rPr>
          <w:rFonts w:ascii="Arial" w:hAnsi="Arial"/>
          <w:color w:val="00B050"/>
          <w:sz w:val="24"/>
          <w:szCs w:val="24"/>
          <w:lang w:bidi="th-TH"/>
        </w:rPr>
        <w:t>Hazardous chemical waste,</w:t>
      </w:r>
      <w:r w:rsidR="00961BCC">
        <w:rPr>
          <w:rFonts w:ascii="Arial" w:hAnsi="Arial"/>
          <w:color w:val="00B050"/>
          <w:sz w:val="24"/>
          <w:szCs w:val="24"/>
          <w:lang w:bidi="th-TH"/>
        </w:rPr>
        <w:t xml:space="preserve"> </w:t>
      </w:r>
      <w:r w:rsidRPr="00587213">
        <w:rPr>
          <w:rFonts w:ascii="Arial" w:hAnsi="Arial"/>
          <w:color w:val="00B050"/>
          <w:sz w:val="24"/>
          <w:szCs w:val="24"/>
          <w:lang w:bidi="th-TH"/>
        </w:rPr>
        <w:t>absorbent materials, waste water, expired chemicals, contaminated containers, contaminated pallets, and other contaminated objects shall be disposed</w:t>
      </w:r>
      <w:r w:rsidR="00DC7A1C">
        <w:rPr>
          <w:rFonts w:ascii="Arial" w:hAnsi="Arial"/>
          <w:color w:val="00B050"/>
          <w:sz w:val="24"/>
          <w:szCs w:val="24"/>
          <w:lang w:bidi="th-TH"/>
        </w:rPr>
        <w:t xml:space="preserve"> of properly</w:t>
      </w:r>
      <w:r w:rsidRPr="00587213">
        <w:rPr>
          <w:rFonts w:ascii="Arial" w:hAnsi="Arial"/>
          <w:color w:val="00B050"/>
          <w:sz w:val="24"/>
          <w:szCs w:val="24"/>
          <w:lang w:bidi="th-TH"/>
        </w:rPr>
        <w:t xml:space="preserve">. The disposal methods are </w:t>
      </w:r>
      <w:r w:rsidR="00DC7A1C">
        <w:rPr>
          <w:rFonts w:ascii="Arial" w:hAnsi="Arial"/>
          <w:color w:val="00B050"/>
          <w:sz w:val="24"/>
          <w:szCs w:val="24"/>
          <w:lang w:bidi="th-TH"/>
        </w:rPr>
        <w:t xml:space="preserve">specified </w:t>
      </w:r>
      <w:r w:rsidRPr="00587213">
        <w:rPr>
          <w:rFonts w:ascii="Arial" w:hAnsi="Arial"/>
          <w:color w:val="00B050"/>
          <w:sz w:val="24"/>
          <w:szCs w:val="24"/>
          <w:lang w:bidi="th-TH"/>
        </w:rPr>
        <w:t>in MSDS. The airport may contract a certified company for disposal of hazardous materials.</w:t>
      </w:r>
    </w:p>
    <w:p w:rsidR="007403BC" w:rsidRPr="00C577DF" w:rsidRDefault="00B61F60">
      <w:pPr>
        <w:pStyle w:val="ListParagraph"/>
        <w:numPr>
          <w:ilvl w:val="5"/>
          <w:numId w:val="2"/>
        </w:numPr>
        <w:jc w:val="both"/>
        <w:rPr>
          <w:rFonts w:ascii="Arial" w:hAnsi="Arial"/>
          <w:sz w:val="24"/>
          <w:szCs w:val="24"/>
          <w:lang w:bidi="th-TH"/>
        </w:rPr>
      </w:pPr>
      <w:r w:rsidRPr="00587213">
        <w:rPr>
          <w:rFonts w:ascii="Arial" w:hAnsi="Arial"/>
          <w:color w:val="00B050"/>
          <w:sz w:val="24"/>
          <w:szCs w:val="24"/>
          <w:lang w:bidi="th-TH"/>
        </w:rPr>
        <w:t>Contaminated containers can be disposed or reused if treated properly.</w:t>
      </w:r>
    </w:p>
    <w:p w:rsidR="00D70EEF" w:rsidRDefault="00D70EEF" w:rsidP="003D3F15">
      <w:pPr>
        <w:jc w:val="both"/>
        <w:rPr>
          <w:rFonts w:ascii="Arial" w:hAnsi="Arial" w:cs="Angsana New"/>
          <w:b/>
          <w:bCs/>
          <w:color w:val="1F497D" w:themeColor="text2"/>
          <w:sz w:val="24"/>
          <w:szCs w:val="24"/>
          <w:cs/>
          <w:lang w:bidi="th-TH"/>
        </w:rPr>
        <w:sectPr w:rsidR="00D70EEF" w:rsidSect="001443CA">
          <w:headerReference w:type="even" r:id="rId108"/>
          <w:headerReference w:type="default" r:id="rId109"/>
          <w:footerReference w:type="default" r:id="rId110"/>
          <w:headerReference w:type="first" r:id="rId111"/>
          <w:pgSz w:w="12240" w:h="15840"/>
          <w:pgMar w:top="1354" w:right="1440" w:bottom="1008" w:left="1440" w:header="720" w:footer="720" w:gutter="0"/>
          <w:pgNumType w:start="1"/>
          <w:cols w:space="720"/>
          <w:docGrid w:linePitch="360"/>
        </w:sectPr>
      </w:pPr>
    </w:p>
    <w:p w:rsidR="00C577DF" w:rsidRPr="00444E77"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Low Visibility Operations</w:t>
      </w:r>
    </w:p>
    <w:p w:rsidR="006E78E9" w:rsidRPr="006E78E9" w:rsidRDefault="006E78E9" w:rsidP="003D3F15">
      <w:pPr>
        <w:jc w:val="both"/>
        <w:rPr>
          <w:rFonts w:ascii="Arial" w:hAnsi="Arial"/>
          <w:sz w:val="24"/>
          <w:szCs w:val="24"/>
          <w:lang w:bidi="th-TH"/>
        </w:rPr>
      </w:pPr>
      <w:r w:rsidRPr="006E78E9">
        <w:rPr>
          <w:rFonts w:ascii="Arial" w:hAnsi="Arial"/>
          <w:color w:val="0070C0"/>
          <w:sz w:val="24"/>
          <w:szCs w:val="24"/>
          <w:lang w:bidi="th-TH"/>
        </w:rPr>
        <w:t>Particulars for low visibility operations, runway visual range measurement, runway visual range report, and low visibility procedures. Low visibility procedures only applicable for an airport with Cat II and III Approach and/or Low Visibility Take-off. An airport may state that this is not applicable in case an airport does not have Cat II and Cat III Approach and/or Low Visibility Take-off.</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Purpose</w:t>
      </w:r>
    </w:p>
    <w:p w:rsidR="006E78E9" w:rsidRPr="006E78E9" w:rsidRDefault="006E78E9" w:rsidP="003D3F15">
      <w:pPr>
        <w:ind w:left="576"/>
        <w:jc w:val="both"/>
        <w:rPr>
          <w:rFonts w:ascii="Arial" w:hAnsi="Arial"/>
          <w:color w:val="0070C0"/>
          <w:sz w:val="24"/>
          <w:szCs w:val="24"/>
          <w:lang w:bidi="th-TH"/>
        </w:rPr>
      </w:pPr>
      <w:r w:rsidRPr="006E78E9">
        <w:rPr>
          <w:rFonts w:ascii="Arial" w:hAnsi="Arial"/>
          <w:color w:val="0070C0"/>
          <w:sz w:val="24"/>
          <w:szCs w:val="24"/>
          <w:lang w:bidi="th-TH"/>
        </w:rPr>
        <w:t xml:space="preserve">Specify a purpose of low visibility operation procedures at an airport. The purpose should mainly focus on safeguarding of aircraft operations and people in </w:t>
      </w:r>
      <w:r w:rsidR="00861E38">
        <w:rPr>
          <w:rFonts w:ascii="Arial" w:hAnsi="Arial"/>
          <w:color w:val="0070C0"/>
          <w:sz w:val="24"/>
          <w:szCs w:val="24"/>
          <w:lang w:bidi="th-TH"/>
        </w:rPr>
        <w:t>the</w:t>
      </w:r>
      <w:r w:rsidR="00961BCC">
        <w:rPr>
          <w:rFonts w:ascii="Arial" w:hAnsi="Arial"/>
          <w:color w:val="0070C0"/>
          <w:sz w:val="24"/>
          <w:szCs w:val="24"/>
          <w:lang w:bidi="th-TH"/>
        </w:rPr>
        <w:t xml:space="preserve"> </w:t>
      </w:r>
      <w:r w:rsidRPr="006E78E9">
        <w:rPr>
          <w:rFonts w:ascii="Arial" w:hAnsi="Arial"/>
          <w:color w:val="0070C0"/>
          <w:sz w:val="24"/>
          <w:szCs w:val="24"/>
          <w:lang w:bidi="th-TH"/>
        </w:rPr>
        <w:t>airside.</w:t>
      </w:r>
    </w:p>
    <w:p w:rsidR="006E78E9" w:rsidRDefault="006E78E9" w:rsidP="003D3F15">
      <w:pPr>
        <w:ind w:left="576"/>
        <w:jc w:val="both"/>
        <w:rPr>
          <w:rFonts w:ascii="Arial" w:hAnsi="Arial"/>
          <w:color w:val="00B050"/>
          <w:sz w:val="24"/>
          <w:szCs w:val="24"/>
          <w:lang w:bidi="th-TH"/>
        </w:rPr>
      </w:pPr>
      <w:r>
        <w:rPr>
          <w:rFonts w:ascii="Arial" w:hAnsi="Arial"/>
          <w:color w:val="00B050"/>
          <w:sz w:val="24"/>
          <w:szCs w:val="24"/>
          <w:lang w:bidi="th-TH"/>
        </w:rPr>
        <w:t>Example:</w:t>
      </w:r>
    </w:p>
    <w:p w:rsidR="00AC68A5" w:rsidRPr="00A67527" w:rsidRDefault="00AC68A5" w:rsidP="003D3F15">
      <w:pPr>
        <w:ind w:left="576"/>
        <w:jc w:val="both"/>
        <w:rPr>
          <w:rFonts w:ascii="Arial" w:hAnsi="Arial"/>
          <w:color w:val="00B050"/>
          <w:sz w:val="24"/>
          <w:szCs w:val="24"/>
          <w:lang w:bidi="th-TH"/>
        </w:rPr>
      </w:pPr>
      <w:r w:rsidRPr="00A67527">
        <w:rPr>
          <w:rFonts w:ascii="Arial" w:hAnsi="Arial"/>
          <w:color w:val="00B050"/>
          <w:sz w:val="24"/>
          <w:szCs w:val="24"/>
          <w:lang w:bidi="th-TH"/>
        </w:rPr>
        <w:t xml:space="preserve">The aim of these procedures is to provide pilots with information relevant to aircraft departures </w:t>
      </w:r>
      <w:r w:rsidR="00861E38">
        <w:rPr>
          <w:rFonts w:ascii="Arial" w:hAnsi="Arial"/>
          <w:color w:val="00B050"/>
          <w:sz w:val="24"/>
          <w:szCs w:val="24"/>
          <w:lang w:bidi="th-TH"/>
        </w:rPr>
        <w:t xml:space="preserve">/ arrivals </w:t>
      </w:r>
      <w:r w:rsidRPr="00A67527">
        <w:rPr>
          <w:rFonts w:ascii="Arial" w:hAnsi="Arial"/>
          <w:color w:val="00B050"/>
          <w:sz w:val="24"/>
          <w:szCs w:val="24"/>
          <w:lang w:bidi="th-TH"/>
        </w:rPr>
        <w:t>in conditions of low visibility at the Airport.</w:t>
      </w:r>
    </w:p>
    <w:p w:rsidR="00EE2AD6" w:rsidRDefault="00EE2AD6">
      <w:pPr>
        <w:pStyle w:val="ListParagraph"/>
        <w:numPr>
          <w:ilvl w:val="2"/>
          <w:numId w:val="2"/>
        </w:numPr>
        <w:jc w:val="both"/>
        <w:rPr>
          <w:rFonts w:ascii="Arial" w:hAnsi="Arial"/>
          <w:sz w:val="24"/>
          <w:szCs w:val="24"/>
          <w:lang w:bidi="th-TH"/>
        </w:rPr>
      </w:pPr>
      <w:r>
        <w:rPr>
          <w:rFonts w:ascii="Arial" w:hAnsi="Arial"/>
          <w:sz w:val="24"/>
          <w:szCs w:val="24"/>
          <w:lang w:bidi="th-TH"/>
        </w:rPr>
        <w:t>Responsibility</w:t>
      </w:r>
    </w:p>
    <w:p w:rsidR="006E78E9" w:rsidRDefault="006E78E9" w:rsidP="003D3F15">
      <w:pPr>
        <w:ind w:left="576"/>
        <w:jc w:val="both"/>
        <w:rPr>
          <w:rFonts w:ascii="Arial" w:hAnsi="Arial"/>
          <w:color w:val="0070C0"/>
          <w:sz w:val="24"/>
          <w:szCs w:val="24"/>
          <w:lang w:bidi="th-TH"/>
        </w:rPr>
      </w:pPr>
      <w:r w:rsidRPr="004450E0">
        <w:rPr>
          <w:rFonts w:ascii="Arial" w:hAnsi="Arial"/>
          <w:color w:val="0070C0"/>
          <w:sz w:val="24"/>
          <w:szCs w:val="24"/>
          <w:lang w:bidi="th-TH"/>
        </w:rPr>
        <w:t xml:space="preserve">Define responsibilities of persons involving in </w:t>
      </w:r>
      <w:r>
        <w:rPr>
          <w:rFonts w:ascii="Arial" w:hAnsi="Arial"/>
          <w:color w:val="0070C0"/>
          <w:sz w:val="24"/>
          <w:szCs w:val="24"/>
          <w:lang w:bidi="th-TH"/>
        </w:rPr>
        <w:t>low visibility operations</w:t>
      </w:r>
      <w:r w:rsidRPr="004450E0">
        <w:rPr>
          <w:rFonts w:ascii="Arial" w:hAnsi="Arial"/>
          <w:color w:val="0070C0"/>
          <w:sz w:val="24"/>
          <w:szCs w:val="24"/>
          <w:lang w:bidi="th-TH"/>
        </w:rPr>
        <w:t xml:space="preserve"> such as an airport manager, airport operations, </w:t>
      </w:r>
      <w:r>
        <w:rPr>
          <w:rFonts w:ascii="Arial" w:hAnsi="Arial"/>
          <w:color w:val="0070C0"/>
          <w:sz w:val="24"/>
          <w:szCs w:val="24"/>
          <w:lang w:bidi="th-TH"/>
        </w:rPr>
        <w:t>airport security</w:t>
      </w:r>
      <w:r w:rsidRPr="004450E0">
        <w:rPr>
          <w:rFonts w:ascii="Arial" w:hAnsi="Arial"/>
          <w:color w:val="0070C0"/>
          <w:sz w:val="24"/>
          <w:szCs w:val="24"/>
          <w:lang w:bidi="th-TH"/>
        </w:rPr>
        <w:t>,</w:t>
      </w:r>
      <w:r>
        <w:rPr>
          <w:rFonts w:ascii="Arial" w:hAnsi="Arial"/>
          <w:color w:val="0070C0"/>
          <w:sz w:val="24"/>
          <w:szCs w:val="24"/>
          <w:lang w:bidi="th-TH"/>
        </w:rPr>
        <w:t xml:space="preserve"> and</w:t>
      </w:r>
      <w:r w:rsidRPr="004450E0">
        <w:rPr>
          <w:rFonts w:ascii="Arial" w:hAnsi="Arial"/>
          <w:color w:val="0070C0"/>
          <w:sz w:val="24"/>
          <w:szCs w:val="24"/>
          <w:lang w:bidi="th-TH"/>
        </w:rPr>
        <w:t xml:space="preserve"> etc.</w:t>
      </w:r>
    </w:p>
    <w:p w:rsidR="006E78E9" w:rsidRPr="006E78E9" w:rsidRDefault="006E78E9" w:rsidP="003D3F15">
      <w:pPr>
        <w:ind w:left="576"/>
        <w:jc w:val="both"/>
        <w:rPr>
          <w:rFonts w:ascii="Arial" w:hAnsi="Arial"/>
          <w:color w:val="00B050"/>
          <w:sz w:val="24"/>
          <w:szCs w:val="24"/>
          <w:lang w:bidi="th-TH"/>
        </w:rPr>
      </w:pPr>
      <w:r w:rsidRPr="006E78E9">
        <w:rPr>
          <w:rFonts w:ascii="Arial" w:hAnsi="Arial"/>
          <w:color w:val="00B050"/>
          <w:sz w:val="24"/>
          <w:szCs w:val="24"/>
          <w:lang w:bidi="th-TH"/>
        </w:rPr>
        <w:t>Example:</w:t>
      </w:r>
    </w:p>
    <w:p w:rsidR="00A67527" w:rsidRPr="006C6654" w:rsidRDefault="00A67527" w:rsidP="00B64858">
      <w:pPr>
        <w:pStyle w:val="ListParagraph"/>
        <w:numPr>
          <w:ilvl w:val="3"/>
          <w:numId w:val="2"/>
        </w:numPr>
        <w:spacing w:after="40"/>
        <w:ind w:left="1800" w:hanging="504"/>
        <w:contextualSpacing w:val="0"/>
        <w:jc w:val="both"/>
        <w:rPr>
          <w:rFonts w:ascii="Arial" w:hAnsi="Arial"/>
          <w:color w:val="00B050"/>
          <w:sz w:val="24"/>
          <w:szCs w:val="24"/>
          <w:lang w:bidi="th-TH"/>
        </w:rPr>
      </w:pPr>
      <w:r w:rsidRPr="006C6654">
        <w:rPr>
          <w:rFonts w:ascii="Arial" w:hAnsi="Arial"/>
          <w:color w:val="00B050"/>
          <w:sz w:val="24"/>
          <w:szCs w:val="24"/>
          <w:lang w:bidi="th-TH"/>
        </w:rPr>
        <w:t xml:space="preserve">The </w:t>
      </w:r>
      <w:r w:rsidR="00077D58">
        <w:rPr>
          <w:rFonts w:ascii="Arial" w:hAnsi="Arial"/>
          <w:color w:val="00B050"/>
          <w:sz w:val="24"/>
          <w:szCs w:val="24"/>
          <w:lang w:bidi="th-TH"/>
        </w:rPr>
        <w:t>Airport Manager</w:t>
      </w:r>
      <w:r w:rsidR="007D45C2" w:rsidRPr="006C6654">
        <w:rPr>
          <w:rFonts w:ascii="Arial" w:hAnsi="Arial"/>
          <w:color w:val="00B050"/>
          <w:sz w:val="24"/>
          <w:szCs w:val="24"/>
          <w:lang w:bidi="th-TH"/>
        </w:rPr>
        <w:t xml:space="preserve"> has overall responsibility for ensuring that low visibility procedures are developed and sufficient resources are available.</w:t>
      </w:r>
    </w:p>
    <w:p w:rsidR="007D45C2" w:rsidRPr="006C6654" w:rsidRDefault="007D45C2" w:rsidP="00B64858">
      <w:pPr>
        <w:pStyle w:val="ListParagraph"/>
        <w:numPr>
          <w:ilvl w:val="3"/>
          <w:numId w:val="2"/>
        </w:numPr>
        <w:spacing w:after="40"/>
        <w:ind w:left="1800" w:hanging="504"/>
        <w:contextualSpacing w:val="0"/>
        <w:jc w:val="both"/>
        <w:rPr>
          <w:rFonts w:ascii="Arial" w:hAnsi="Arial"/>
          <w:color w:val="00B050"/>
          <w:sz w:val="24"/>
          <w:szCs w:val="24"/>
          <w:lang w:bidi="th-TH"/>
        </w:rPr>
      </w:pPr>
      <w:r w:rsidRPr="006C6654">
        <w:rPr>
          <w:rFonts w:ascii="Arial" w:hAnsi="Arial"/>
          <w:color w:val="00B050"/>
          <w:sz w:val="24"/>
          <w:szCs w:val="24"/>
          <w:lang w:bidi="th-TH"/>
        </w:rPr>
        <w:t>(Airport Operations) is responsible for carrying out Runway Visibility Range measurement when requested by ATS.</w:t>
      </w:r>
    </w:p>
    <w:p w:rsidR="007D45C2" w:rsidRDefault="007D45C2" w:rsidP="00B64858">
      <w:pPr>
        <w:pStyle w:val="ListParagraph"/>
        <w:numPr>
          <w:ilvl w:val="3"/>
          <w:numId w:val="2"/>
        </w:numPr>
        <w:spacing w:after="120"/>
        <w:ind w:left="1800" w:hanging="504"/>
        <w:contextualSpacing w:val="0"/>
        <w:jc w:val="both"/>
        <w:rPr>
          <w:rFonts w:ascii="Arial" w:hAnsi="Arial"/>
          <w:color w:val="00B050"/>
          <w:sz w:val="24"/>
          <w:szCs w:val="24"/>
          <w:lang w:bidi="th-TH"/>
        </w:rPr>
      </w:pPr>
      <w:r w:rsidRPr="006C6654">
        <w:rPr>
          <w:rFonts w:ascii="Arial" w:hAnsi="Arial"/>
          <w:color w:val="00B050"/>
          <w:sz w:val="24"/>
          <w:szCs w:val="24"/>
          <w:lang w:bidi="th-TH"/>
        </w:rPr>
        <w:t>(Airport Security) is responsible for controlling the access to airside when low visibility procedure is activated. Unauthorized person shall not allow to access the airside under low visibility operations.</w:t>
      </w:r>
    </w:p>
    <w:p w:rsidR="00C577DF" w:rsidRDefault="00AC3528">
      <w:pPr>
        <w:pStyle w:val="ListParagraph"/>
        <w:numPr>
          <w:ilvl w:val="2"/>
          <w:numId w:val="2"/>
        </w:numPr>
        <w:jc w:val="both"/>
        <w:rPr>
          <w:rFonts w:ascii="Arial" w:hAnsi="Arial"/>
          <w:sz w:val="24"/>
          <w:szCs w:val="24"/>
          <w:lang w:bidi="th-TH"/>
        </w:rPr>
      </w:pPr>
      <w:r>
        <w:rPr>
          <w:rFonts w:ascii="Arial" w:hAnsi="Arial"/>
          <w:sz w:val="24"/>
          <w:szCs w:val="24"/>
          <w:lang w:bidi="th-TH"/>
        </w:rPr>
        <w:t>Measurement and Reporting of Runway Visual Range</w:t>
      </w:r>
    </w:p>
    <w:p w:rsidR="006E78E9" w:rsidRPr="006E78E9" w:rsidRDefault="006E78E9" w:rsidP="003D3F15">
      <w:pPr>
        <w:ind w:left="576"/>
        <w:jc w:val="both"/>
        <w:rPr>
          <w:rFonts w:ascii="Arial" w:hAnsi="Arial"/>
          <w:color w:val="0070C0"/>
          <w:sz w:val="24"/>
          <w:szCs w:val="24"/>
          <w:lang w:bidi="th-TH"/>
        </w:rPr>
      </w:pPr>
      <w:r w:rsidRPr="006E78E9">
        <w:rPr>
          <w:rFonts w:ascii="Arial" w:hAnsi="Arial"/>
          <w:color w:val="0070C0"/>
          <w:sz w:val="24"/>
          <w:szCs w:val="24"/>
          <w:lang w:bidi="th-TH"/>
        </w:rPr>
        <w:t>Explain runway visual range measurement and reporting procedures.</w:t>
      </w:r>
    </w:p>
    <w:p w:rsidR="006E78E9" w:rsidRPr="006E78E9" w:rsidRDefault="006E78E9" w:rsidP="001443CA">
      <w:pPr>
        <w:spacing w:after="120"/>
        <w:ind w:left="576"/>
        <w:jc w:val="both"/>
        <w:rPr>
          <w:rFonts w:ascii="Arial" w:hAnsi="Arial"/>
          <w:color w:val="00B050"/>
          <w:sz w:val="24"/>
          <w:szCs w:val="24"/>
          <w:lang w:bidi="th-TH"/>
        </w:rPr>
      </w:pPr>
      <w:r w:rsidRPr="006E78E9">
        <w:rPr>
          <w:rFonts w:ascii="Arial" w:hAnsi="Arial"/>
          <w:color w:val="00B050"/>
          <w:sz w:val="24"/>
          <w:szCs w:val="24"/>
          <w:lang w:bidi="th-TH"/>
        </w:rPr>
        <w:t>Example:</w:t>
      </w:r>
    </w:p>
    <w:p w:rsidR="007D45C2" w:rsidRDefault="007D45C2" w:rsidP="00B64858">
      <w:pPr>
        <w:pStyle w:val="ListParagraph"/>
        <w:numPr>
          <w:ilvl w:val="3"/>
          <w:numId w:val="2"/>
        </w:numPr>
        <w:spacing w:after="40"/>
        <w:ind w:left="1800" w:hanging="504"/>
        <w:contextualSpacing w:val="0"/>
        <w:jc w:val="both"/>
        <w:rPr>
          <w:rFonts w:ascii="Arial" w:hAnsi="Arial"/>
          <w:sz w:val="24"/>
          <w:szCs w:val="24"/>
          <w:lang w:bidi="th-TH"/>
        </w:rPr>
      </w:pPr>
      <w:r>
        <w:rPr>
          <w:rFonts w:ascii="Arial" w:hAnsi="Arial"/>
          <w:sz w:val="24"/>
          <w:szCs w:val="24"/>
          <w:lang w:bidi="th-TH"/>
        </w:rPr>
        <w:t>Runway Visual Range Measurement</w:t>
      </w:r>
    </w:p>
    <w:p w:rsidR="006C6654" w:rsidRPr="006E78E9" w:rsidRDefault="006C6654" w:rsidP="00B64858">
      <w:pPr>
        <w:pStyle w:val="ListParagraph"/>
        <w:numPr>
          <w:ilvl w:val="4"/>
          <w:numId w:val="2"/>
        </w:numPr>
        <w:spacing w:after="40"/>
        <w:contextualSpacing w:val="0"/>
        <w:jc w:val="both"/>
        <w:rPr>
          <w:rFonts w:ascii="Arial" w:hAnsi="Arial"/>
          <w:color w:val="00B050"/>
          <w:sz w:val="24"/>
          <w:szCs w:val="24"/>
          <w:lang w:bidi="th-TH"/>
        </w:rPr>
      </w:pPr>
      <w:r w:rsidRPr="006E78E9">
        <w:rPr>
          <w:rFonts w:ascii="Arial" w:hAnsi="Arial"/>
          <w:color w:val="00B050"/>
          <w:sz w:val="24"/>
          <w:szCs w:val="24"/>
          <w:highlight w:val="yellow"/>
          <w:lang w:bidi="th-TH"/>
        </w:rPr>
        <w:t>(Airport Responsible Person)</w:t>
      </w:r>
      <w:r w:rsidRPr="006E78E9">
        <w:rPr>
          <w:rFonts w:ascii="Arial" w:hAnsi="Arial"/>
          <w:color w:val="00B050"/>
          <w:sz w:val="24"/>
          <w:szCs w:val="24"/>
          <w:lang w:bidi="th-TH"/>
        </w:rPr>
        <w:t xml:space="preserve"> measures Runway Visual Range by counting the runway edge lights. (Airport Responsible Person) will park a truck at a designated point and stand on the truck. </w:t>
      </w:r>
    </w:p>
    <w:p w:rsidR="006C6654" w:rsidRPr="006E78E9" w:rsidRDefault="006C6654" w:rsidP="00B64858">
      <w:pPr>
        <w:pStyle w:val="ListParagraph"/>
        <w:numPr>
          <w:ilvl w:val="4"/>
          <w:numId w:val="2"/>
        </w:numPr>
        <w:spacing w:after="40"/>
        <w:contextualSpacing w:val="0"/>
        <w:jc w:val="both"/>
        <w:rPr>
          <w:rFonts w:ascii="Arial" w:hAnsi="Arial"/>
          <w:color w:val="00B050"/>
          <w:sz w:val="24"/>
          <w:szCs w:val="24"/>
          <w:lang w:bidi="th-TH"/>
        </w:rPr>
      </w:pPr>
      <w:r w:rsidRPr="006E78E9">
        <w:rPr>
          <w:rFonts w:ascii="Arial" w:hAnsi="Arial"/>
          <w:color w:val="00B050"/>
          <w:sz w:val="24"/>
          <w:szCs w:val="24"/>
          <w:highlight w:val="yellow"/>
          <w:lang w:bidi="th-TH"/>
        </w:rPr>
        <w:t>(Airport Responsible Person)</w:t>
      </w:r>
      <w:r w:rsidRPr="006E78E9">
        <w:rPr>
          <w:rFonts w:ascii="Arial" w:hAnsi="Arial"/>
          <w:color w:val="00B050"/>
          <w:sz w:val="24"/>
          <w:szCs w:val="24"/>
          <w:lang w:bidi="th-TH"/>
        </w:rPr>
        <w:t xml:space="preserve"> counts the runway edge lights and convert the number of runway edge lights to the Runway Visual Range.</w:t>
      </w:r>
    </w:p>
    <w:p w:rsidR="006C6654" w:rsidRPr="006E78E9" w:rsidRDefault="006C6654" w:rsidP="001443CA">
      <w:pPr>
        <w:pStyle w:val="ListParagraph"/>
        <w:numPr>
          <w:ilvl w:val="4"/>
          <w:numId w:val="2"/>
        </w:numPr>
        <w:spacing w:after="120"/>
        <w:contextualSpacing w:val="0"/>
        <w:jc w:val="both"/>
        <w:rPr>
          <w:rFonts w:ascii="Arial" w:hAnsi="Arial"/>
          <w:color w:val="00B050"/>
          <w:sz w:val="24"/>
          <w:szCs w:val="24"/>
          <w:lang w:bidi="th-TH"/>
        </w:rPr>
      </w:pPr>
      <w:r w:rsidRPr="006E78E9">
        <w:rPr>
          <w:rFonts w:ascii="Arial" w:hAnsi="Arial"/>
          <w:color w:val="00B050"/>
          <w:sz w:val="24"/>
          <w:szCs w:val="24"/>
          <w:lang w:bidi="th-TH"/>
        </w:rPr>
        <w:lastRenderedPageBreak/>
        <w:t xml:space="preserve">The airport will have two </w:t>
      </w:r>
      <w:r w:rsidRPr="006E78E9">
        <w:rPr>
          <w:rFonts w:ascii="Arial" w:hAnsi="Arial"/>
          <w:color w:val="00B050"/>
          <w:sz w:val="24"/>
          <w:szCs w:val="24"/>
          <w:highlight w:val="yellow"/>
          <w:lang w:bidi="th-TH"/>
        </w:rPr>
        <w:t>(Airport Responsible Persons)</w:t>
      </w:r>
      <w:r w:rsidRPr="006E78E9">
        <w:rPr>
          <w:rFonts w:ascii="Arial" w:hAnsi="Arial"/>
          <w:color w:val="00B050"/>
          <w:sz w:val="24"/>
          <w:szCs w:val="24"/>
          <w:lang w:bidi="th-TH"/>
        </w:rPr>
        <w:t xml:space="preserve"> counting the runway edge light. The number used for conversion shall be the arith</w:t>
      </w:r>
      <w:r w:rsidR="000700D1" w:rsidRPr="006E78E9">
        <w:rPr>
          <w:rFonts w:ascii="Arial" w:hAnsi="Arial"/>
          <w:color w:val="00B050"/>
          <w:sz w:val="24"/>
          <w:szCs w:val="24"/>
          <w:lang w:bidi="th-TH"/>
        </w:rPr>
        <w:t xml:space="preserve">metic mean of the results from the </w:t>
      </w:r>
      <w:r w:rsidR="000700D1" w:rsidRPr="006E78E9">
        <w:rPr>
          <w:rFonts w:ascii="Arial" w:hAnsi="Arial"/>
          <w:color w:val="00B050"/>
          <w:sz w:val="24"/>
          <w:szCs w:val="24"/>
          <w:highlight w:val="yellow"/>
          <w:lang w:bidi="th-TH"/>
        </w:rPr>
        <w:t>(Airport Responsible Persons)</w:t>
      </w:r>
      <w:r w:rsidR="000700D1" w:rsidRPr="006E78E9">
        <w:rPr>
          <w:rFonts w:ascii="Arial" w:hAnsi="Arial"/>
          <w:color w:val="00B050"/>
          <w:sz w:val="24"/>
          <w:szCs w:val="24"/>
          <w:lang w:bidi="th-TH"/>
        </w:rPr>
        <w:t>.</w:t>
      </w:r>
    </w:p>
    <w:p w:rsidR="000700D1" w:rsidRPr="006E78E9" w:rsidRDefault="000700D1" w:rsidP="001443CA">
      <w:pPr>
        <w:pStyle w:val="ListParagraph"/>
        <w:numPr>
          <w:ilvl w:val="4"/>
          <w:numId w:val="2"/>
        </w:numPr>
        <w:jc w:val="both"/>
        <w:rPr>
          <w:rFonts w:ascii="Arial" w:hAnsi="Arial"/>
          <w:color w:val="00B050"/>
          <w:sz w:val="24"/>
          <w:szCs w:val="24"/>
          <w:lang w:bidi="th-TH"/>
        </w:rPr>
      </w:pPr>
      <w:r w:rsidRPr="006E78E9">
        <w:rPr>
          <w:rFonts w:ascii="Arial" w:hAnsi="Arial"/>
          <w:color w:val="00B050"/>
          <w:sz w:val="24"/>
          <w:szCs w:val="24"/>
          <w:lang w:bidi="th-TH"/>
        </w:rPr>
        <w:t>The airport may use a pilot report for the runway visual range conversion. The following table will be used to converse visibility to the runway visual range.</w:t>
      </w:r>
    </w:p>
    <w:tbl>
      <w:tblPr>
        <w:tblW w:w="0" w:type="auto"/>
        <w:tblInd w:w="226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717"/>
        <w:gridCol w:w="1668"/>
        <w:gridCol w:w="1697"/>
      </w:tblGrid>
      <w:tr w:rsidR="000700D1" w:rsidRPr="00861E38" w:rsidTr="00BC463B">
        <w:tc>
          <w:tcPr>
            <w:tcW w:w="3717" w:type="dxa"/>
            <w:vMerge w:val="restart"/>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Lighting Elements in Operations</w:t>
            </w:r>
          </w:p>
        </w:tc>
        <w:tc>
          <w:tcPr>
            <w:tcW w:w="3365" w:type="dxa"/>
            <w:gridSpan w:val="2"/>
            <w:shd w:val="clear" w:color="auto" w:fill="auto"/>
          </w:tcPr>
          <w:p w:rsidR="000700D1" w:rsidRPr="00861E38" w:rsidRDefault="003A2F51" w:rsidP="003D3F15">
            <w:pPr>
              <w:tabs>
                <w:tab w:val="left" w:pos="900"/>
              </w:tabs>
              <w:jc w:val="both"/>
              <w:rPr>
                <w:rFonts w:ascii="TH SarabunPSK" w:hAnsi="TH SarabunPSK" w:cs="TH SarabunPSK"/>
                <w:b/>
                <w:bCs/>
                <w:color w:val="00B050"/>
                <w:sz w:val="24"/>
                <w:szCs w:val="24"/>
              </w:rPr>
            </w:pPr>
            <w:r w:rsidRPr="003A2F51">
              <w:rPr>
                <w:rFonts w:ascii="TH SarabunPSK" w:hAnsi="TH SarabunPSK" w:cs="TH SarabunPSK"/>
                <w:b/>
                <w:bCs/>
                <w:color w:val="00B050"/>
                <w:sz w:val="24"/>
                <w:szCs w:val="24"/>
              </w:rPr>
              <w:t>RVR/CMV = Reported Meteorological Visibility multiplied by:</w:t>
            </w:r>
          </w:p>
        </w:tc>
      </w:tr>
      <w:tr w:rsidR="000700D1" w:rsidRPr="00861E38" w:rsidTr="00BC463B">
        <w:tc>
          <w:tcPr>
            <w:tcW w:w="3717" w:type="dxa"/>
            <w:vMerge/>
            <w:shd w:val="clear" w:color="auto" w:fill="auto"/>
          </w:tcPr>
          <w:p w:rsidR="000700D1" w:rsidRPr="00861E38" w:rsidRDefault="000700D1" w:rsidP="003D3F15">
            <w:pPr>
              <w:keepNext/>
              <w:keepLines/>
              <w:tabs>
                <w:tab w:val="left" w:pos="900"/>
              </w:tabs>
              <w:spacing w:before="480" w:after="0"/>
              <w:jc w:val="both"/>
              <w:outlineLvl w:val="0"/>
              <w:rPr>
                <w:rFonts w:ascii="TH SarabunPSK" w:hAnsi="TH SarabunPSK" w:cs="TH SarabunPSK"/>
                <w:color w:val="00B050"/>
                <w:sz w:val="24"/>
                <w:szCs w:val="24"/>
              </w:rPr>
            </w:pPr>
          </w:p>
        </w:tc>
        <w:tc>
          <w:tcPr>
            <w:tcW w:w="1668" w:type="dxa"/>
            <w:shd w:val="clear" w:color="auto" w:fill="auto"/>
          </w:tcPr>
          <w:p w:rsidR="000700D1" w:rsidRPr="00861E38" w:rsidRDefault="003A2F51" w:rsidP="003D3F15">
            <w:pPr>
              <w:tabs>
                <w:tab w:val="left" w:pos="900"/>
              </w:tabs>
              <w:jc w:val="both"/>
              <w:rPr>
                <w:rFonts w:ascii="TH SarabunPSK" w:hAnsi="TH SarabunPSK" w:cs="TH SarabunPSK"/>
                <w:b/>
                <w:bCs/>
                <w:color w:val="00B050"/>
                <w:sz w:val="24"/>
                <w:szCs w:val="24"/>
              </w:rPr>
            </w:pPr>
            <w:r w:rsidRPr="003A2F51">
              <w:rPr>
                <w:rFonts w:ascii="TH SarabunPSK" w:hAnsi="TH SarabunPSK" w:cs="TH SarabunPSK"/>
                <w:b/>
                <w:bCs/>
                <w:color w:val="00B050"/>
                <w:sz w:val="24"/>
                <w:szCs w:val="24"/>
              </w:rPr>
              <w:t>Day</w:t>
            </w:r>
          </w:p>
        </w:tc>
        <w:tc>
          <w:tcPr>
            <w:tcW w:w="1697" w:type="dxa"/>
            <w:shd w:val="clear" w:color="auto" w:fill="auto"/>
          </w:tcPr>
          <w:p w:rsidR="000700D1" w:rsidRPr="00861E38" w:rsidRDefault="003A2F51" w:rsidP="003D3F15">
            <w:pPr>
              <w:tabs>
                <w:tab w:val="left" w:pos="900"/>
              </w:tabs>
              <w:jc w:val="both"/>
              <w:rPr>
                <w:rFonts w:ascii="TH SarabunPSK" w:hAnsi="TH SarabunPSK" w:cs="TH SarabunPSK"/>
                <w:b/>
                <w:bCs/>
                <w:color w:val="00B050"/>
                <w:sz w:val="24"/>
                <w:szCs w:val="24"/>
              </w:rPr>
            </w:pPr>
            <w:r w:rsidRPr="003A2F51">
              <w:rPr>
                <w:rFonts w:ascii="TH SarabunPSK" w:hAnsi="TH SarabunPSK" w:cs="TH SarabunPSK"/>
                <w:b/>
                <w:bCs/>
                <w:color w:val="00B050"/>
                <w:sz w:val="24"/>
                <w:szCs w:val="24"/>
              </w:rPr>
              <w:t>Night</w:t>
            </w:r>
          </w:p>
        </w:tc>
      </w:tr>
      <w:tr w:rsidR="000700D1" w:rsidRPr="00861E38" w:rsidTr="00BC463B">
        <w:tc>
          <w:tcPr>
            <w:tcW w:w="3717"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High intensity approach and runway lighting</w:t>
            </w:r>
          </w:p>
        </w:tc>
        <w:tc>
          <w:tcPr>
            <w:tcW w:w="1668"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1.5</w:t>
            </w:r>
          </w:p>
        </w:tc>
        <w:tc>
          <w:tcPr>
            <w:tcW w:w="1697"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2.0</w:t>
            </w:r>
          </w:p>
        </w:tc>
      </w:tr>
      <w:tr w:rsidR="000700D1" w:rsidRPr="00861E38" w:rsidTr="00BC463B">
        <w:tc>
          <w:tcPr>
            <w:tcW w:w="3717"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Any type of lighting installation other than above</w:t>
            </w:r>
          </w:p>
        </w:tc>
        <w:tc>
          <w:tcPr>
            <w:tcW w:w="1668"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1.0</w:t>
            </w:r>
          </w:p>
        </w:tc>
        <w:tc>
          <w:tcPr>
            <w:tcW w:w="1697"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1.5</w:t>
            </w:r>
          </w:p>
        </w:tc>
      </w:tr>
      <w:tr w:rsidR="000700D1" w:rsidRPr="00861E38" w:rsidTr="00BC463B">
        <w:tc>
          <w:tcPr>
            <w:tcW w:w="3717"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No</w:t>
            </w:r>
            <w:r w:rsidR="009C2506">
              <w:rPr>
                <w:rFonts w:ascii="TH SarabunPSK" w:hAnsi="TH SarabunPSK" w:cs="TH SarabunPSK"/>
                <w:color w:val="00B050"/>
                <w:sz w:val="24"/>
                <w:szCs w:val="24"/>
              </w:rPr>
              <w:t xml:space="preserve"> </w:t>
            </w:r>
            <w:r w:rsidRPr="003A2F51">
              <w:rPr>
                <w:rFonts w:ascii="TH SarabunPSK" w:hAnsi="TH SarabunPSK" w:cs="TH SarabunPSK"/>
                <w:color w:val="00B050"/>
                <w:sz w:val="24"/>
                <w:szCs w:val="24"/>
              </w:rPr>
              <w:t>lighting</w:t>
            </w:r>
          </w:p>
        </w:tc>
        <w:tc>
          <w:tcPr>
            <w:tcW w:w="1668"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1.0</w:t>
            </w:r>
          </w:p>
        </w:tc>
        <w:tc>
          <w:tcPr>
            <w:tcW w:w="1697" w:type="dxa"/>
            <w:shd w:val="clear" w:color="auto" w:fill="auto"/>
          </w:tcPr>
          <w:p w:rsidR="000700D1" w:rsidRPr="00861E38" w:rsidRDefault="003A2F51" w:rsidP="003D3F15">
            <w:pPr>
              <w:tabs>
                <w:tab w:val="left" w:pos="900"/>
              </w:tabs>
              <w:jc w:val="both"/>
              <w:rPr>
                <w:rFonts w:ascii="TH SarabunPSK" w:hAnsi="TH SarabunPSK" w:cs="TH SarabunPSK"/>
                <w:color w:val="00B050"/>
                <w:sz w:val="24"/>
                <w:szCs w:val="24"/>
              </w:rPr>
            </w:pPr>
            <w:r w:rsidRPr="003A2F51">
              <w:rPr>
                <w:rFonts w:ascii="TH SarabunPSK" w:hAnsi="TH SarabunPSK" w:cs="TH SarabunPSK"/>
                <w:color w:val="00B050"/>
                <w:sz w:val="24"/>
                <w:szCs w:val="24"/>
              </w:rPr>
              <w:t>N/A</w:t>
            </w:r>
          </w:p>
        </w:tc>
      </w:tr>
    </w:tbl>
    <w:p w:rsidR="00AE19DD" w:rsidRPr="00ED5925" w:rsidRDefault="00B54B11" w:rsidP="00ED5925">
      <w:pPr>
        <w:pStyle w:val="ListParagraph"/>
        <w:spacing w:before="120" w:after="120"/>
        <w:ind w:left="2016"/>
        <w:contextualSpacing w:val="0"/>
        <w:jc w:val="both"/>
        <w:rPr>
          <w:rFonts w:ascii="Arial" w:hAnsi="Arial"/>
          <w:color w:val="00B050"/>
          <w:sz w:val="24"/>
          <w:szCs w:val="24"/>
          <w:lang w:bidi="th-TH"/>
        </w:rPr>
      </w:pPr>
      <w:r w:rsidRPr="006E78E9">
        <w:rPr>
          <w:rFonts w:ascii="Arial" w:hAnsi="Arial"/>
          <w:color w:val="00B050"/>
          <w:sz w:val="24"/>
          <w:szCs w:val="24"/>
          <w:lang w:bidi="th-TH"/>
        </w:rPr>
        <w:t>A conversed runway visual range shall not be used if it is below 800 meters or if there is a more precise measurement method available at the airport at that time.</w:t>
      </w:r>
    </w:p>
    <w:p w:rsidR="000700D1" w:rsidRDefault="00B54B11" w:rsidP="001443CA">
      <w:pPr>
        <w:pStyle w:val="ListParagraph"/>
        <w:numPr>
          <w:ilvl w:val="4"/>
          <w:numId w:val="2"/>
        </w:numPr>
        <w:jc w:val="both"/>
        <w:rPr>
          <w:rFonts w:ascii="Arial" w:hAnsi="Arial"/>
          <w:color w:val="00B050"/>
          <w:sz w:val="24"/>
          <w:szCs w:val="24"/>
          <w:lang w:bidi="th-TH"/>
        </w:rPr>
      </w:pPr>
      <w:r w:rsidRPr="006E78E9">
        <w:rPr>
          <w:rFonts w:ascii="Arial" w:hAnsi="Arial"/>
          <w:color w:val="00B050"/>
          <w:sz w:val="24"/>
          <w:szCs w:val="24"/>
          <w:highlight w:val="yellow"/>
          <w:lang w:bidi="th-TH"/>
        </w:rPr>
        <w:t>(Name)</w:t>
      </w:r>
      <w:r w:rsidRPr="006E78E9">
        <w:rPr>
          <w:rFonts w:ascii="Arial" w:hAnsi="Arial"/>
          <w:color w:val="00B050"/>
          <w:sz w:val="24"/>
          <w:szCs w:val="24"/>
          <w:lang w:bidi="th-TH"/>
        </w:rPr>
        <w:t xml:space="preserve"> Airport will multiply meteorological visibility by 1.0 during the day and 1.5 during the night.</w:t>
      </w:r>
    </w:p>
    <w:p w:rsidR="00AE19DD" w:rsidRPr="006E78E9" w:rsidRDefault="00AE19DD" w:rsidP="001443CA">
      <w:pPr>
        <w:pStyle w:val="ListParagraph"/>
        <w:ind w:left="2016"/>
        <w:jc w:val="both"/>
        <w:rPr>
          <w:rFonts w:ascii="Arial" w:hAnsi="Arial"/>
          <w:color w:val="00B050"/>
          <w:sz w:val="24"/>
          <w:szCs w:val="24"/>
          <w:lang w:bidi="th-TH"/>
        </w:rPr>
      </w:pPr>
    </w:p>
    <w:p w:rsidR="007D45C2" w:rsidRDefault="007D45C2" w:rsidP="001443CA">
      <w:pPr>
        <w:pStyle w:val="ListParagraph"/>
        <w:numPr>
          <w:ilvl w:val="3"/>
          <w:numId w:val="2"/>
        </w:numPr>
        <w:ind w:left="1800" w:hanging="504"/>
        <w:jc w:val="both"/>
        <w:rPr>
          <w:rFonts w:ascii="Arial" w:hAnsi="Arial"/>
          <w:sz w:val="24"/>
          <w:szCs w:val="24"/>
          <w:lang w:bidi="th-TH"/>
        </w:rPr>
      </w:pPr>
      <w:r>
        <w:rPr>
          <w:rFonts w:ascii="Arial" w:hAnsi="Arial"/>
          <w:sz w:val="24"/>
          <w:szCs w:val="24"/>
          <w:lang w:bidi="th-TH"/>
        </w:rPr>
        <w:t>Runway Visual Range Report</w:t>
      </w:r>
    </w:p>
    <w:p w:rsidR="00AE19DD" w:rsidRDefault="00AE19DD" w:rsidP="001443CA">
      <w:pPr>
        <w:pStyle w:val="ListParagraph"/>
        <w:ind w:left="1800"/>
        <w:jc w:val="both"/>
        <w:rPr>
          <w:rFonts w:ascii="Arial" w:hAnsi="Arial"/>
          <w:sz w:val="24"/>
          <w:szCs w:val="24"/>
          <w:lang w:bidi="th-TH"/>
        </w:rPr>
      </w:pPr>
    </w:p>
    <w:p w:rsidR="00B54B11" w:rsidRPr="00365995" w:rsidRDefault="00B54B11" w:rsidP="001443CA">
      <w:pPr>
        <w:pStyle w:val="ListParagraph"/>
        <w:numPr>
          <w:ilvl w:val="4"/>
          <w:numId w:val="2"/>
        </w:numPr>
        <w:spacing w:after="120"/>
        <w:contextualSpacing w:val="0"/>
        <w:jc w:val="both"/>
        <w:rPr>
          <w:rFonts w:ascii="Arial" w:hAnsi="Arial"/>
          <w:color w:val="00B050"/>
          <w:sz w:val="24"/>
          <w:szCs w:val="24"/>
          <w:lang w:bidi="th-TH"/>
        </w:rPr>
      </w:pPr>
      <w:r w:rsidRPr="00365995">
        <w:rPr>
          <w:rFonts w:ascii="Arial" w:hAnsi="Arial"/>
          <w:color w:val="00B050"/>
          <w:sz w:val="24"/>
          <w:szCs w:val="24"/>
          <w:lang w:bidi="th-TH"/>
        </w:rPr>
        <w:t xml:space="preserve">The </w:t>
      </w:r>
      <w:r w:rsidRPr="00365995">
        <w:rPr>
          <w:rFonts w:ascii="Arial" w:hAnsi="Arial"/>
          <w:color w:val="00B050"/>
          <w:sz w:val="24"/>
          <w:szCs w:val="24"/>
          <w:highlight w:val="yellow"/>
          <w:lang w:bidi="th-TH"/>
        </w:rPr>
        <w:t>(Airport Responsible Person)</w:t>
      </w:r>
      <w:r w:rsidRPr="00365995">
        <w:rPr>
          <w:rFonts w:ascii="Arial" w:hAnsi="Arial"/>
          <w:color w:val="00B050"/>
          <w:sz w:val="24"/>
          <w:szCs w:val="24"/>
          <w:lang w:bidi="th-TH"/>
        </w:rPr>
        <w:t xml:space="preserve"> will report runway visual range below </w:t>
      </w:r>
      <w:r w:rsidRPr="00365995">
        <w:rPr>
          <w:rFonts w:ascii="Arial" w:hAnsi="Arial"/>
          <w:color w:val="00B050"/>
          <w:sz w:val="24"/>
          <w:szCs w:val="24"/>
          <w:highlight w:val="yellow"/>
          <w:lang w:bidi="th-TH"/>
        </w:rPr>
        <w:t>(Specify)</w:t>
      </w:r>
      <w:r w:rsidRPr="00365995">
        <w:rPr>
          <w:rFonts w:ascii="Arial" w:hAnsi="Arial"/>
          <w:color w:val="00B050"/>
          <w:sz w:val="24"/>
          <w:szCs w:val="24"/>
          <w:lang w:bidi="th-TH"/>
        </w:rPr>
        <w:t xml:space="preserve"> meters to ATS via telephone</w:t>
      </w:r>
      <w:r w:rsidR="005472CC">
        <w:rPr>
          <w:rFonts w:ascii="Arial" w:hAnsi="Arial"/>
          <w:color w:val="00B050"/>
          <w:sz w:val="24"/>
          <w:szCs w:val="24"/>
          <w:lang w:bidi="th-TH"/>
        </w:rPr>
        <w:t xml:space="preserve"> or</w:t>
      </w:r>
      <w:r w:rsidRPr="00365995">
        <w:rPr>
          <w:rFonts w:ascii="Arial" w:hAnsi="Arial"/>
          <w:color w:val="00B050"/>
          <w:sz w:val="24"/>
          <w:szCs w:val="24"/>
          <w:lang w:bidi="th-TH"/>
        </w:rPr>
        <w:t xml:space="preserve"> radio.</w:t>
      </w:r>
    </w:p>
    <w:p w:rsidR="00B54B11" w:rsidRPr="00365995" w:rsidRDefault="00434F72" w:rsidP="001443CA">
      <w:pPr>
        <w:pStyle w:val="ListParagraph"/>
        <w:numPr>
          <w:ilvl w:val="4"/>
          <w:numId w:val="2"/>
        </w:numPr>
        <w:spacing w:after="120"/>
        <w:contextualSpacing w:val="0"/>
        <w:jc w:val="both"/>
        <w:rPr>
          <w:rFonts w:ascii="Arial" w:hAnsi="Arial"/>
          <w:color w:val="00B050"/>
          <w:sz w:val="24"/>
          <w:szCs w:val="24"/>
          <w:lang w:bidi="th-TH"/>
        </w:rPr>
      </w:pPr>
      <w:r w:rsidRPr="00365995">
        <w:rPr>
          <w:rFonts w:ascii="Arial" w:hAnsi="Arial"/>
          <w:color w:val="00B050"/>
          <w:sz w:val="24"/>
          <w:szCs w:val="24"/>
          <w:highlight w:val="yellow"/>
          <w:lang w:bidi="th-TH"/>
        </w:rPr>
        <w:t>(Airport Responsible Person)</w:t>
      </w:r>
      <w:r w:rsidRPr="00365995">
        <w:rPr>
          <w:rFonts w:ascii="Arial" w:hAnsi="Arial"/>
          <w:color w:val="00B050"/>
          <w:sz w:val="24"/>
          <w:szCs w:val="24"/>
          <w:lang w:bidi="th-TH"/>
        </w:rPr>
        <w:t xml:space="preserve"> will report the following conditions</w:t>
      </w:r>
      <w:r w:rsidR="00273470" w:rsidRPr="00365995">
        <w:rPr>
          <w:rFonts w:ascii="Arial" w:hAnsi="Arial"/>
          <w:color w:val="00B050"/>
          <w:sz w:val="24"/>
          <w:szCs w:val="24"/>
          <w:lang w:bidi="th-TH"/>
        </w:rPr>
        <w:t xml:space="preserve"> to ATS</w:t>
      </w:r>
      <w:r w:rsidRPr="00365995">
        <w:rPr>
          <w:rFonts w:ascii="Arial" w:hAnsi="Arial"/>
          <w:color w:val="00B050"/>
          <w:sz w:val="24"/>
          <w:szCs w:val="24"/>
          <w:lang w:bidi="th-TH"/>
        </w:rPr>
        <w:t>:</w:t>
      </w:r>
    </w:p>
    <w:p w:rsidR="00434F72" w:rsidRPr="00365995" w:rsidRDefault="00434F72">
      <w:pPr>
        <w:pStyle w:val="ListParagraph"/>
        <w:numPr>
          <w:ilvl w:val="5"/>
          <w:numId w:val="2"/>
        </w:numPr>
        <w:tabs>
          <w:tab w:val="left" w:pos="2700"/>
        </w:tabs>
        <w:ind w:left="2700" w:hanging="396"/>
        <w:jc w:val="both"/>
        <w:rPr>
          <w:rFonts w:ascii="Arial" w:hAnsi="Arial"/>
          <w:color w:val="00B050"/>
          <w:sz w:val="24"/>
          <w:szCs w:val="24"/>
          <w:lang w:bidi="th-TH"/>
        </w:rPr>
      </w:pPr>
      <w:r w:rsidRPr="00365995">
        <w:rPr>
          <w:rFonts w:ascii="Arial" w:hAnsi="Arial"/>
          <w:color w:val="00B050"/>
          <w:sz w:val="24"/>
          <w:szCs w:val="24"/>
          <w:lang w:bidi="th-TH"/>
        </w:rPr>
        <w:t xml:space="preserve">Low Visibility Condition Warning is </w:t>
      </w:r>
      <w:r w:rsidR="004E4E9E" w:rsidRPr="00365995">
        <w:rPr>
          <w:rFonts w:ascii="Arial" w:hAnsi="Arial"/>
          <w:color w:val="00B050"/>
          <w:sz w:val="24"/>
          <w:szCs w:val="24"/>
          <w:lang w:bidi="th-TH"/>
        </w:rPr>
        <w:t xml:space="preserve">a warning visibility before activating low visibility operations. RVR for Low Visibility Condition Warning is </w:t>
      </w:r>
      <w:r w:rsidR="004E4E9E" w:rsidRPr="00365995">
        <w:rPr>
          <w:rFonts w:ascii="Arial" w:hAnsi="Arial"/>
          <w:color w:val="00B050"/>
          <w:sz w:val="24"/>
          <w:szCs w:val="24"/>
          <w:highlight w:val="yellow"/>
          <w:lang w:bidi="th-TH"/>
        </w:rPr>
        <w:t>(Specify)</w:t>
      </w:r>
      <w:r w:rsidR="004E4E9E" w:rsidRPr="00365995">
        <w:rPr>
          <w:rFonts w:ascii="Arial" w:hAnsi="Arial"/>
          <w:color w:val="00B050"/>
          <w:sz w:val="24"/>
          <w:szCs w:val="24"/>
          <w:lang w:bidi="th-TH"/>
        </w:rPr>
        <w:t xml:space="preserve"> meters but not below </w:t>
      </w:r>
      <w:r w:rsidR="004E4E9E" w:rsidRPr="00365995">
        <w:rPr>
          <w:rFonts w:ascii="Arial" w:hAnsi="Arial"/>
          <w:color w:val="00B050"/>
          <w:sz w:val="24"/>
          <w:szCs w:val="24"/>
          <w:highlight w:val="yellow"/>
          <w:lang w:bidi="th-TH"/>
        </w:rPr>
        <w:t>(Specify)</w:t>
      </w:r>
      <w:r w:rsidR="004E4E9E" w:rsidRPr="00365995">
        <w:rPr>
          <w:rFonts w:ascii="Arial" w:hAnsi="Arial"/>
          <w:color w:val="00B050"/>
          <w:sz w:val="24"/>
          <w:szCs w:val="24"/>
          <w:lang w:bidi="th-TH"/>
        </w:rPr>
        <w:t xml:space="preserve"> meters.</w:t>
      </w:r>
    </w:p>
    <w:p w:rsidR="004E4E9E" w:rsidRPr="00365995" w:rsidRDefault="004E4E9E" w:rsidP="001443CA">
      <w:pPr>
        <w:pStyle w:val="ListParagraph"/>
        <w:numPr>
          <w:ilvl w:val="5"/>
          <w:numId w:val="2"/>
        </w:numPr>
        <w:tabs>
          <w:tab w:val="left" w:pos="2700"/>
        </w:tabs>
        <w:spacing w:after="120"/>
        <w:ind w:left="2700" w:hanging="396"/>
        <w:contextualSpacing w:val="0"/>
        <w:jc w:val="both"/>
        <w:rPr>
          <w:rFonts w:ascii="Arial" w:hAnsi="Arial"/>
          <w:color w:val="00B050"/>
          <w:sz w:val="24"/>
          <w:szCs w:val="24"/>
          <w:lang w:bidi="th-TH"/>
        </w:rPr>
      </w:pPr>
      <w:r w:rsidRPr="00365995">
        <w:rPr>
          <w:rFonts w:ascii="Arial" w:hAnsi="Arial"/>
          <w:color w:val="00B050"/>
          <w:sz w:val="24"/>
          <w:szCs w:val="24"/>
          <w:lang w:bidi="th-TH"/>
        </w:rPr>
        <w:t xml:space="preserve">Low Visibility Condition Phase A is a visibility that Low Visibility Procedure is activated. RVR for Low Visibility Condition Phase A is </w:t>
      </w:r>
      <w:r w:rsidRPr="00365995">
        <w:rPr>
          <w:rFonts w:ascii="Arial" w:hAnsi="Arial"/>
          <w:color w:val="00B050"/>
          <w:sz w:val="24"/>
          <w:szCs w:val="24"/>
          <w:highlight w:val="yellow"/>
          <w:lang w:bidi="th-TH"/>
        </w:rPr>
        <w:t>(Specify)</w:t>
      </w:r>
      <w:r w:rsidRPr="00365995">
        <w:rPr>
          <w:rFonts w:ascii="Arial" w:hAnsi="Arial"/>
          <w:color w:val="00B050"/>
          <w:sz w:val="24"/>
          <w:szCs w:val="24"/>
          <w:lang w:bidi="th-TH"/>
        </w:rPr>
        <w:t xml:space="preserve"> meters but not below </w:t>
      </w:r>
      <w:r w:rsidRPr="00365995">
        <w:rPr>
          <w:rFonts w:ascii="Arial" w:hAnsi="Arial"/>
          <w:color w:val="00B050"/>
          <w:sz w:val="24"/>
          <w:szCs w:val="24"/>
          <w:highlight w:val="yellow"/>
          <w:lang w:bidi="th-TH"/>
        </w:rPr>
        <w:t>(Specify)</w:t>
      </w:r>
      <w:r w:rsidRPr="00365995">
        <w:rPr>
          <w:rFonts w:ascii="Arial" w:hAnsi="Arial"/>
          <w:color w:val="00B050"/>
          <w:sz w:val="24"/>
          <w:szCs w:val="24"/>
          <w:lang w:bidi="th-TH"/>
        </w:rPr>
        <w:t xml:space="preserve"> meters.</w:t>
      </w:r>
    </w:p>
    <w:p w:rsidR="00EB56FD" w:rsidRPr="00365995" w:rsidRDefault="00EB56FD" w:rsidP="001443CA">
      <w:pPr>
        <w:pStyle w:val="ListParagraph"/>
        <w:numPr>
          <w:ilvl w:val="5"/>
          <w:numId w:val="2"/>
        </w:numPr>
        <w:tabs>
          <w:tab w:val="left" w:pos="2700"/>
        </w:tabs>
        <w:spacing w:after="120"/>
        <w:ind w:left="2700" w:hanging="396"/>
        <w:contextualSpacing w:val="0"/>
        <w:jc w:val="both"/>
        <w:rPr>
          <w:rFonts w:ascii="Arial" w:hAnsi="Arial"/>
          <w:color w:val="00B050"/>
          <w:sz w:val="24"/>
          <w:szCs w:val="24"/>
          <w:lang w:bidi="th-TH"/>
        </w:rPr>
      </w:pPr>
      <w:r w:rsidRPr="00365995">
        <w:rPr>
          <w:rFonts w:ascii="Arial" w:hAnsi="Arial"/>
          <w:color w:val="00B050"/>
          <w:sz w:val="24"/>
          <w:szCs w:val="24"/>
          <w:lang w:bidi="th-TH"/>
        </w:rPr>
        <w:t xml:space="preserve">Low Visibility Condition Phase B is a visibility below </w:t>
      </w:r>
      <w:r w:rsidRPr="00365995">
        <w:rPr>
          <w:rFonts w:ascii="Arial" w:hAnsi="Arial"/>
          <w:color w:val="00B050"/>
          <w:sz w:val="24"/>
          <w:szCs w:val="24"/>
          <w:highlight w:val="yellow"/>
          <w:lang w:bidi="th-TH"/>
        </w:rPr>
        <w:t>(Specify)</w:t>
      </w:r>
      <w:r w:rsidRPr="00365995">
        <w:rPr>
          <w:rFonts w:ascii="Arial" w:hAnsi="Arial"/>
          <w:color w:val="00B050"/>
          <w:sz w:val="24"/>
          <w:szCs w:val="24"/>
          <w:lang w:bidi="th-TH"/>
        </w:rPr>
        <w:t xml:space="preserve"> meters.</w:t>
      </w:r>
    </w:p>
    <w:p w:rsidR="00434F72" w:rsidRPr="00365995" w:rsidRDefault="00273470" w:rsidP="001443CA">
      <w:pPr>
        <w:pStyle w:val="ListParagraph"/>
        <w:numPr>
          <w:ilvl w:val="4"/>
          <w:numId w:val="2"/>
        </w:numPr>
        <w:spacing w:after="120"/>
        <w:contextualSpacing w:val="0"/>
        <w:jc w:val="both"/>
        <w:rPr>
          <w:rFonts w:ascii="Arial" w:hAnsi="Arial"/>
          <w:color w:val="00B050"/>
          <w:sz w:val="24"/>
          <w:szCs w:val="24"/>
          <w:lang w:bidi="th-TH"/>
        </w:rPr>
      </w:pPr>
      <w:r w:rsidRPr="00365995">
        <w:rPr>
          <w:rFonts w:ascii="Arial" w:hAnsi="Arial"/>
          <w:color w:val="00B050"/>
          <w:sz w:val="24"/>
          <w:szCs w:val="24"/>
          <w:lang w:bidi="th-TH"/>
        </w:rPr>
        <w:lastRenderedPageBreak/>
        <w:t>ATS will inform all operators in the airside the low visibility condition</w:t>
      </w:r>
      <w:r w:rsidR="00861E38">
        <w:rPr>
          <w:rFonts w:ascii="Arial" w:hAnsi="Arial"/>
          <w:color w:val="00B050"/>
          <w:sz w:val="24"/>
          <w:szCs w:val="24"/>
          <w:lang w:bidi="th-TH"/>
        </w:rPr>
        <w:t>s</w:t>
      </w:r>
      <w:r w:rsidRPr="00365995">
        <w:rPr>
          <w:rFonts w:ascii="Arial" w:hAnsi="Arial"/>
          <w:color w:val="00B050"/>
          <w:sz w:val="24"/>
          <w:szCs w:val="24"/>
          <w:lang w:bidi="th-TH"/>
        </w:rPr>
        <w:t xml:space="preserve"> via </w:t>
      </w:r>
      <w:r w:rsidRPr="00365995">
        <w:rPr>
          <w:rFonts w:ascii="Arial" w:hAnsi="Arial"/>
          <w:color w:val="00B050"/>
          <w:sz w:val="24"/>
          <w:szCs w:val="24"/>
          <w:highlight w:val="yellow"/>
          <w:lang w:bidi="th-TH"/>
        </w:rPr>
        <w:t>(Specify)</w:t>
      </w:r>
      <w:r w:rsidRPr="00365995">
        <w:rPr>
          <w:rFonts w:ascii="Arial" w:hAnsi="Arial"/>
          <w:color w:val="00B050"/>
          <w:sz w:val="24"/>
          <w:szCs w:val="24"/>
          <w:lang w:bidi="th-TH"/>
        </w:rPr>
        <w:t>. The report includes the measured runway visual range.</w:t>
      </w:r>
    </w:p>
    <w:p w:rsidR="00273470" w:rsidRPr="00365995" w:rsidRDefault="00273470" w:rsidP="00ED5925">
      <w:pPr>
        <w:pStyle w:val="ListParagraph"/>
        <w:numPr>
          <w:ilvl w:val="4"/>
          <w:numId w:val="2"/>
        </w:numPr>
        <w:contextualSpacing w:val="0"/>
        <w:jc w:val="both"/>
        <w:rPr>
          <w:rFonts w:ascii="Arial" w:hAnsi="Arial"/>
          <w:color w:val="00B050"/>
          <w:sz w:val="24"/>
          <w:szCs w:val="24"/>
          <w:lang w:bidi="th-TH"/>
        </w:rPr>
      </w:pPr>
      <w:r w:rsidRPr="00365995">
        <w:rPr>
          <w:rFonts w:ascii="Arial" w:hAnsi="Arial"/>
          <w:color w:val="00B050"/>
          <w:sz w:val="24"/>
          <w:szCs w:val="24"/>
          <w:lang w:bidi="th-TH"/>
        </w:rPr>
        <w:t>All operators in the airside shall activate their low visibility procedures when informed by the ATS.</w:t>
      </w:r>
    </w:p>
    <w:p w:rsidR="00AC3528" w:rsidRDefault="00AC3528">
      <w:pPr>
        <w:pStyle w:val="ListParagraph"/>
        <w:numPr>
          <w:ilvl w:val="2"/>
          <w:numId w:val="2"/>
        </w:numPr>
        <w:jc w:val="both"/>
        <w:rPr>
          <w:rFonts w:ascii="Arial" w:hAnsi="Arial"/>
          <w:sz w:val="24"/>
          <w:szCs w:val="24"/>
          <w:lang w:bidi="th-TH"/>
        </w:rPr>
      </w:pPr>
      <w:r>
        <w:rPr>
          <w:rFonts w:ascii="Arial" w:hAnsi="Arial"/>
          <w:sz w:val="24"/>
          <w:szCs w:val="24"/>
          <w:lang w:bidi="th-TH"/>
        </w:rPr>
        <w:t>Low Visibility Procedures</w:t>
      </w:r>
    </w:p>
    <w:p w:rsidR="0009225E" w:rsidRPr="0009225E" w:rsidRDefault="00365995" w:rsidP="003D3F15">
      <w:pPr>
        <w:ind w:left="576"/>
        <w:jc w:val="both"/>
        <w:rPr>
          <w:rFonts w:ascii="Arial" w:hAnsi="Arial"/>
          <w:color w:val="0070C0"/>
          <w:sz w:val="24"/>
          <w:szCs w:val="24"/>
          <w:lang w:bidi="th-TH"/>
        </w:rPr>
      </w:pPr>
      <w:r w:rsidRPr="0009225E">
        <w:rPr>
          <w:rFonts w:ascii="Arial" w:hAnsi="Arial"/>
          <w:color w:val="0070C0"/>
          <w:sz w:val="24"/>
          <w:szCs w:val="24"/>
          <w:lang w:bidi="th-TH"/>
        </w:rPr>
        <w:t>Explain low visibility procedures including low visibility warning, informati</w:t>
      </w:r>
      <w:r w:rsidR="0009225E">
        <w:rPr>
          <w:rFonts w:ascii="Arial" w:hAnsi="Arial"/>
          <w:color w:val="0070C0"/>
          <w:sz w:val="24"/>
          <w:szCs w:val="24"/>
          <w:lang w:bidi="th-TH"/>
        </w:rPr>
        <w:t xml:space="preserve">on distribution, Low Visibility </w:t>
      </w:r>
      <w:r w:rsidR="0009225E" w:rsidRPr="0009225E">
        <w:rPr>
          <w:rFonts w:ascii="Arial" w:hAnsi="Arial"/>
          <w:color w:val="0070C0"/>
          <w:sz w:val="24"/>
          <w:szCs w:val="24"/>
          <w:lang w:bidi="th-TH"/>
        </w:rPr>
        <w:t xml:space="preserve">Phase </w:t>
      </w:r>
      <w:r w:rsidRPr="0009225E">
        <w:rPr>
          <w:rFonts w:ascii="Arial" w:hAnsi="Arial"/>
          <w:color w:val="0070C0"/>
          <w:sz w:val="24"/>
          <w:szCs w:val="24"/>
          <w:lang w:bidi="th-TH"/>
        </w:rPr>
        <w:t>A</w:t>
      </w:r>
      <w:r w:rsidR="0009225E" w:rsidRPr="0009225E">
        <w:rPr>
          <w:rFonts w:ascii="Arial" w:hAnsi="Arial"/>
          <w:color w:val="0070C0"/>
          <w:sz w:val="24"/>
          <w:szCs w:val="24"/>
          <w:lang w:bidi="th-TH"/>
        </w:rPr>
        <w:t xml:space="preserve">, Low Visibility Phase </w:t>
      </w:r>
      <w:r w:rsidRPr="0009225E">
        <w:rPr>
          <w:rFonts w:ascii="Arial" w:hAnsi="Arial"/>
          <w:color w:val="0070C0"/>
          <w:sz w:val="24"/>
          <w:szCs w:val="24"/>
          <w:lang w:bidi="th-TH"/>
        </w:rPr>
        <w:t xml:space="preserve">B, and cancellation of low visibility </w:t>
      </w:r>
      <w:r w:rsidR="0009225E" w:rsidRPr="0009225E">
        <w:rPr>
          <w:rFonts w:ascii="Arial" w:hAnsi="Arial"/>
          <w:color w:val="0070C0"/>
          <w:sz w:val="24"/>
          <w:szCs w:val="24"/>
          <w:lang w:bidi="th-TH"/>
        </w:rPr>
        <w:t>procedures.</w:t>
      </w:r>
    </w:p>
    <w:p w:rsidR="00C54AD8" w:rsidRPr="0009225E" w:rsidRDefault="0009225E" w:rsidP="003D3F15">
      <w:pPr>
        <w:ind w:left="576"/>
        <w:jc w:val="both"/>
        <w:rPr>
          <w:rFonts w:ascii="Arial" w:hAnsi="Arial"/>
          <w:color w:val="00B050"/>
          <w:sz w:val="24"/>
          <w:szCs w:val="24"/>
          <w:lang w:bidi="th-TH"/>
        </w:rPr>
      </w:pPr>
      <w:r w:rsidRPr="0009225E">
        <w:rPr>
          <w:rFonts w:ascii="Arial" w:hAnsi="Arial"/>
          <w:color w:val="00B050"/>
          <w:sz w:val="24"/>
          <w:szCs w:val="24"/>
          <w:lang w:bidi="th-TH"/>
        </w:rPr>
        <w:t>Example:</w:t>
      </w:r>
    </w:p>
    <w:p w:rsidR="00AC3528" w:rsidRDefault="00AC3528" w:rsidP="001443CA">
      <w:pPr>
        <w:pStyle w:val="ListParagraph"/>
        <w:numPr>
          <w:ilvl w:val="3"/>
          <w:numId w:val="2"/>
        </w:numPr>
        <w:spacing w:after="120"/>
        <w:ind w:left="1800" w:hanging="504"/>
        <w:contextualSpacing w:val="0"/>
        <w:jc w:val="both"/>
        <w:rPr>
          <w:rFonts w:ascii="Arial" w:hAnsi="Arial"/>
          <w:sz w:val="24"/>
          <w:szCs w:val="24"/>
          <w:lang w:bidi="th-TH"/>
        </w:rPr>
      </w:pPr>
      <w:r>
        <w:rPr>
          <w:rFonts w:ascii="Arial" w:hAnsi="Arial"/>
          <w:sz w:val="24"/>
          <w:szCs w:val="24"/>
          <w:lang w:bidi="th-TH"/>
        </w:rPr>
        <w:t>Low Visibility Warning</w:t>
      </w:r>
    </w:p>
    <w:p w:rsidR="0049463F" w:rsidRPr="007B3B2B" w:rsidRDefault="0049463F" w:rsidP="00ED5925">
      <w:pPr>
        <w:pStyle w:val="ListParagraph"/>
        <w:numPr>
          <w:ilvl w:val="4"/>
          <w:numId w:val="2"/>
        </w:numPr>
        <w:spacing w:after="60"/>
        <w:contextualSpacing w:val="0"/>
        <w:jc w:val="both"/>
        <w:rPr>
          <w:rFonts w:ascii="Arial" w:hAnsi="Arial"/>
          <w:color w:val="00B050"/>
          <w:sz w:val="24"/>
          <w:szCs w:val="24"/>
          <w:lang w:bidi="th-TH"/>
        </w:rPr>
      </w:pPr>
      <w:r w:rsidRPr="007B3B2B">
        <w:rPr>
          <w:rFonts w:ascii="Arial" w:hAnsi="Arial"/>
          <w:color w:val="00B050"/>
          <w:sz w:val="24"/>
          <w:szCs w:val="24"/>
          <w:lang w:bidi="th-TH"/>
        </w:rPr>
        <w:t>ATS informs all operators in the airside.</w:t>
      </w:r>
    </w:p>
    <w:p w:rsidR="0049463F" w:rsidRPr="007B3B2B" w:rsidRDefault="0049463F"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Security)</w:t>
      </w:r>
      <w:r w:rsidRPr="007B3B2B">
        <w:rPr>
          <w:rFonts w:ascii="Arial" w:hAnsi="Arial"/>
          <w:color w:val="00B050"/>
          <w:sz w:val="24"/>
          <w:szCs w:val="24"/>
          <w:lang w:bidi="th-TH"/>
        </w:rPr>
        <w:t xml:space="preserve"> limits airside access to authorized person only.</w:t>
      </w:r>
    </w:p>
    <w:p w:rsidR="0049463F" w:rsidRPr="007B3B2B" w:rsidRDefault="00B64858" w:rsidP="00ED5925">
      <w:pPr>
        <w:pStyle w:val="ListParagraph"/>
        <w:numPr>
          <w:ilvl w:val="4"/>
          <w:numId w:val="2"/>
        </w:numPr>
        <w:spacing w:after="60"/>
        <w:contextualSpacing w:val="0"/>
        <w:jc w:val="both"/>
        <w:rPr>
          <w:rFonts w:ascii="Arial" w:hAnsi="Arial"/>
          <w:color w:val="00B050"/>
          <w:sz w:val="24"/>
          <w:szCs w:val="24"/>
          <w:lang w:bidi="th-TH"/>
        </w:rPr>
      </w:pPr>
      <w:r>
        <w:rPr>
          <w:rFonts w:ascii="Arial" w:hAnsi="Arial"/>
          <w:color w:val="00B050"/>
          <w:sz w:val="24"/>
          <w:szCs w:val="24"/>
          <w:highlight w:val="yellow"/>
          <w:lang w:bidi="th-TH"/>
        </w:rPr>
        <w:t xml:space="preserve">(Airport </w:t>
      </w:r>
      <w:r w:rsidR="0049463F" w:rsidRPr="00E5617B">
        <w:rPr>
          <w:rFonts w:ascii="Arial" w:hAnsi="Arial"/>
          <w:color w:val="00B050"/>
          <w:sz w:val="24"/>
          <w:szCs w:val="24"/>
          <w:highlight w:val="yellow"/>
          <w:lang w:bidi="th-TH"/>
        </w:rPr>
        <w:t>Operations)</w:t>
      </w:r>
      <w:r>
        <w:rPr>
          <w:rFonts w:ascii="Arial" w:hAnsi="Arial"/>
          <w:color w:val="00B050"/>
          <w:sz w:val="24"/>
          <w:szCs w:val="24"/>
          <w:lang w:bidi="th-TH"/>
        </w:rPr>
        <w:t xml:space="preserve"> </w:t>
      </w:r>
      <w:r w:rsidR="00FE351D" w:rsidRPr="007B3B2B">
        <w:rPr>
          <w:rFonts w:ascii="Arial" w:hAnsi="Arial"/>
          <w:color w:val="00B050"/>
          <w:sz w:val="24"/>
          <w:szCs w:val="24"/>
          <w:lang w:bidi="th-TH"/>
        </w:rPr>
        <w:t>coordinates with contractors or airport maintenance staffs in maneuvering area for evacuation to safe area and secure the area.</w:t>
      </w:r>
    </w:p>
    <w:p w:rsidR="00FE351D" w:rsidRPr="007B3B2B" w:rsidRDefault="00FE351D"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Rescue and Fire Fighting)</w:t>
      </w:r>
      <w:r w:rsidRPr="007B3B2B">
        <w:rPr>
          <w:rFonts w:ascii="Arial" w:hAnsi="Arial"/>
          <w:color w:val="00B050"/>
          <w:sz w:val="24"/>
          <w:szCs w:val="24"/>
          <w:lang w:bidi="th-TH"/>
        </w:rPr>
        <w:t xml:space="preserve"> prepares for emergency response.</w:t>
      </w:r>
    </w:p>
    <w:p w:rsidR="00FE351D" w:rsidRPr="007B3B2B" w:rsidRDefault="00FE351D"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Operations)</w:t>
      </w:r>
      <w:r w:rsidRPr="007B3B2B">
        <w:rPr>
          <w:rFonts w:ascii="Arial" w:hAnsi="Arial"/>
          <w:color w:val="00B050"/>
          <w:sz w:val="24"/>
          <w:szCs w:val="24"/>
          <w:lang w:bidi="th-TH"/>
        </w:rPr>
        <w:t xml:space="preserve"> inspects runway and runway lights. Any unserviceable lights or hazards shall be reported to </w:t>
      </w:r>
      <w:r w:rsidRPr="00E5617B">
        <w:rPr>
          <w:rFonts w:ascii="Arial" w:hAnsi="Arial"/>
          <w:color w:val="00B050"/>
          <w:sz w:val="24"/>
          <w:szCs w:val="24"/>
          <w:highlight w:val="yellow"/>
          <w:lang w:bidi="th-TH"/>
        </w:rPr>
        <w:t>(Airport Maintenance)</w:t>
      </w:r>
      <w:r w:rsidRPr="007B3B2B">
        <w:rPr>
          <w:rFonts w:ascii="Arial" w:hAnsi="Arial"/>
          <w:color w:val="00B050"/>
          <w:sz w:val="24"/>
          <w:szCs w:val="24"/>
          <w:lang w:bidi="th-TH"/>
        </w:rPr>
        <w:t xml:space="preserve"> or </w:t>
      </w:r>
      <w:r w:rsidRPr="00E5617B">
        <w:rPr>
          <w:rFonts w:ascii="Arial" w:hAnsi="Arial"/>
          <w:color w:val="00B050"/>
          <w:sz w:val="24"/>
          <w:szCs w:val="24"/>
          <w:highlight w:val="yellow"/>
          <w:lang w:bidi="th-TH"/>
        </w:rPr>
        <w:t>(Responsible Person)</w:t>
      </w:r>
      <w:r w:rsidRPr="007B3B2B">
        <w:rPr>
          <w:rFonts w:ascii="Arial" w:hAnsi="Arial"/>
          <w:color w:val="00B050"/>
          <w:sz w:val="24"/>
          <w:szCs w:val="24"/>
          <w:lang w:bidi="th-TH"/>
        </w:rPr>
        <w:t xml:space="preserve"> for corrective maintenance. The hazards shall be reported to ATS.</w:t>
      </w:r>
    </w:p>
    <w:p w:rsidR="00FE351D" w:rsidRPr="007B3B2B" w:rsidRDefault="00FE351D"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Maintenance)</w:t>
      </w:r>
      <w:r w:rsidRPr="007B3B2B">
        <w:rPr>
          <w:rFonts w:ascii="Arial" w:hAnsi="Arial"/>
          <w:color w:val="00B050"/>
          <w:sz w:val="24"/>
          <w:szCs w:val="24"/>
          <w:lang w:bidi="th-TH"/>
        </w:rPr>
        <w:t xml:space="preserve"> shall fix the hazard conditions as soon as possible.</w:t>
      </w:r>
    </w:p>
    <w:p w:rsidR="00FE351D" w:rsidRDefault="00AC1EED" w:rsidP="001443CA">
      <w:pPr>
        <w:pStyle w:val="ListParagraph"/>
        <w:numPr>
          <w:ilvl w:val="4"/>
          <w:numId w:val="2"/>
        </w:numPr>
        <w:spacing w:after="120"/>
        <w:contextualSpacing w:val="0"/>
        <w:jc w:val="both"/>
        <w:rPr>
          <w:rFonts w:ascii="Arial" w:hAnsi="Arial"/>
          <w:color w:val="00B050"/>
          <w:sz w:val="24"/>
          <w:szCs w:val="24"/>
          <w:lang w:bidi="th-TH"/>
        </w:rPr>
      </w:pPr>
      <w:r w:rsidRPr="007B3B2B">
        <w:rPr>
          <w:rFonts w:ascii="Arial" w:hAnsi="Arial"/>
          <w:color w:val="00B050"/>
          <w:sz w:val="24"/>
          <w:szCs w:val="24"/>
          <w:lang w:bidi="th-TH"/>
        </w:rPr>
        <w:t xml:space="preserve">Air carriers, ground operators and personnel associated with airside operations </w:t>
      </w:r>
      <w:r w:rsidR="00FF0107" w:rsidRPr="007B3B2B">
        <w:rPr>
          <w:rFonts w:ascii="Arial" w:hAnsi="Arial"/>
          <w:color w:val="00B050"/>
          <w:sz w:val="24"/>
          <w:szCs w:val="24"/>
          <w:lang w:bidi="th-TH"/>
        </w:rPr>
        <w:t>inform</w:t>
      </w:r>
      <w:r w:rsidRPr="007B3B2B">
        <w:rPr>
          <w:rFonts w:ascii="Arial" w:hAnsi="Arial"/>
          <w:color w:val="00B050"/>
          <w:sz w:val="24"/>
          <w:szCs w:val="24"/>
          <w:lang w:bidi="th-TH"/>
        </w:rPr>
        <w:t xml:space="preserve"> their </w:t>
      </w:r>
      <w:r w:rsidR="00FF0107" w:rsidRPr="007B3B2B">
        <w:rPr>
          <w:rFonts w:ascii="Arial" w:hAnsi="Arial"/>
          <w:color w:val="00B050"/>
          <w:sz w:val="24"/>
          <w:szCs w:val="24"/>
          <w:lang w:bidi="th-TH"/>
        </w:rPr>
        <w:t>subordinates</w:t>
      </w:r>
      <w:r w:rsidRPr="007B3B2B">
        <w:rPr>
          <w:rFonts w:ascii="Arial" w:hAnsi="Arial"/>
          <w:color w:val="00B050"/>
          <w:sz w:val="24"/>
          <w:szCs w:val="24"/>
          <w:lang w:bidi="th-TH"/>
        </w:rPr>
        <w:t xml:space="preserve"> about low visibility condition warning. They may continue their duties. Vehicles with siren lights may stay in the airside, but vehicles without siren lights shall not be in the airside. The drivers shall drive carefully, turn on</w:t>
      </w:r>
      <w:r w:rsidR="00961BCC">
        <w:rPr>
          <w:rFonts w:ascii="Arial" w:hAnsi="Arial"/>
          <w:color w:val="00B050"/>
          <w:sz w:val="24"/>
          <w:szCs w:val="24"/>
          <w:lang w:bidi="th-TH"/>
        </w:rPr>
        <w:t xml:space="preserve"> </w:t>
      </w:r>
      <w:r w:rsidRPr="007B3B2B">
        <w:rPr>
          <w:rFonts w:ascii="Arial" w:hAnsi="Arial"/>
          <w:color w:val="00B050"/>
          <w:sz w:val="24"/>
          <w:szCs w:val="24"/>
          <w:lang w:bidi="th-TH"/>
        </w:rPr>
        <w:t>low beam and siren at all times.</w:t>
      </w:r>
    </w:p>
    <w:p w:rsidR="00AC3528" w:rsidRDefault="00AC3528" w:rsidP="001443CA">
      <w:pPr>
        <w:pStyle w:val="ListParagraph"/>
        <w:numPr>
          <w:ilvl w:val="3"/>
          <w:numId w:val="2"/>
        </w:numPr>
        <w:spacing w:after="120"/>
        <w:ind w:left="1800" w:hanging="504"/>
        <w:contextualSpacing w:val="0"/>
        <w:jc w:val="both"/>
        <w:rPr>
          <w:rFonts w:ascii="Arial" w:hAnsi="Arial"/>
          <w:sz w:val="24"/>
          <w:szCs w:val="24"/>
          <w:lang w:bidi="th-TH"/>
        </w:rPr>
      </w:pPr>
      <w:r>
        <w:rPr>
          <w:rFonts w:ascii="Arial" w:hAnsi="Arial"/>
          <w:sz w:val="24"/>
          <w:szCs w:val="24"/>
          <w:lang w:bidi="th-TH"/>
        </w:rPr>
        <w:t>Low Visibility Phase A</w:t>
      </w:r>
    </w:p>
    <w:p w:rsidR="008062E4" w:rsidRPr="007B3B2B" w:rsidRDefault="00AC1EED" w:rsidP="00ED5925">
      <w:pPr>
        <w:pStyle w:val="ListParagraph"/>
        <w:numPr>
          <w:ilvl w:val="4"/>
          <w:numId w:val="2"/>
        </w:numPr>
        <w:spacing w:after="60"/>
        <w:contextualSpacing w:val="0"/>
        <w:jc w:val="both"/>
        <w:rPr>
          <w:rFonts w:ascii="Arial" w:hAnsi="Arial"/>
          <w:color w:val="00B050"/>
          <w:sz w:val="24"/>
          <w:szCs w:val="24"/>
          <w:lang w:bidi="th-TH"/>
        </w:rPr>
      </w:pPr>
      <w:r w:rsidRPr="007B3B2B">
        <w:rPr>
          <w:rFonts w:ascii="Arial" w:hAnsi="Arial"/>
          <w:color w:val="00B050"/>
          <w:sz w:val="24"/>
          <w:szCs w:val="24"/>
          <w:lang w:bidi="th-TH"/>
        </w:rPr>
        <w:t xml:space="preserve">ATS </w:t>
      </w:r>
      <w:r w:rsidR="00B44639" w:rsidRPr="007B3B2B">
        <w:rPr>
          <w:rFonts w:ascii="Arial" w:hAnsi="Arial"/>
          <w:color w:val="00B050"/>
          <w:sz w:val="24"/>
          <w:szCs w:val="24"/>
          <w:lang w:bidi="th-TH"/>
        </w:rPr>
        <w:t xml:space="preserve">activates low visibility procedures and informs all operators in the </w:t>
      </w:r>
      <w:proofErr w:type="spellStart"/>
      <w:r w:rsidR="00B44639" w:rsidRPr="007B3B2B">
        <w:rPr>
          <w:rFonts w:ascii="Arial" w:hAnsi="Arial"/>
          <w:color w:val="00B050"/>
          <w:sz w:val="24"/>
          <w:szCs w:val="24"/>
          <w:lang w:bidi="th-TH"/>
        </w:rPr>
        <w:t>man</w:t>
      </w:r>
      <w:r w:rsidR="00861E38">
        <w:rPr>
          <w:rFonts w:ascii="Arial" w:hAnsi="Arial"/>
          <w:color w:val="00B050"/>
          <w:sz w:val="24"/>
          <w:szCs w:val="24"/>
          <w:lang w:bidi="th-TH"/>
        </w:rPr>
        <w:t>o</w:t>
      </w:r>
      <w:r w:rsidR="00B44639" w:rsidRPr="007B3B2B">
        <w:rPr>
          <w:rFonts w:ascii="Arial" w:hAnsi="Arial"/>
          <w:color w:val="00B050"/>
          <w:sz w:val="24"/>
          <w:szCs w:val="24"/>
          <w:lang w:bidi="th-TH"/>
        </w:rPr>
        <w:t>euvring</w:t>
      </w:r>
      <w:proofErr w:type="spellEnd"/>
      <w:r w:rsidR="00B44639" w:rsidRPr="007B3B2B">
        <w:rPr>
          <w:rFonts w:ascii="Arial" w:hAnsi="Arial"/>
          <w:color w:val="00B050"/>
          <w:sz w:val="24"/>
          <w:szCs w:val="24"/>
          <w:lang w:bidi="th-TH"/>
        </w:rPr>
        <w:t xml:space="preserve"> area</w:t>
      </w:r>
      <w:r w:rsidR="003E662F" w:rsidRPr="007B3B2B">
        <w:rPr>
          <w:rFonts w:ascii="Arial" w:hAnsi="Arial"/>
          <w:color w:val="00B050"/>
          <w:sz w:val="24"/>
          <w:szCs w:val="24"/>
          <w:lang w:bidi="th-TH"/>
        </w:rPr>
        <w:t xml:space="preserve"> to cease operations and evacuate from the maneuvering area until the low visibility operation ends. Runway lights shall be turned on. Runway and taxiway crossing</w:t>
      </w:r>
      <w:r w:rsidR="008062E4" w:rsidRPr="007B3B2B">
        <w:rPr>
          <w:rFonts w:ascii="Arial" w:hAnsi="Arial"/>
          <w:color w:val="00B050"/>
          <w:sz w:val="24"/>
          <w:szCs w:val="24"/>
          <w:lang w:bidi="th-TH"/>
        </w:rPr>
        <w:t xml:space="preserve"> shall be limited.</w:t>
      </w:r>
    </w:p>
    <w:p w:rsidR="008062E4" w:rsidRPr="007B3B2B" w:rsidRDefault="008062E4" w:rsidP="00ED5925">
      <w:pPr>
        <w:pStyle w:val="ListParagraph"/>
        <w:numPr>
          <w:ilvl w:val="4"/>
          <w:numId w:val="2"/>
        </w:numPr>
        <w:spacing w:after="4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Security)</w:t>
      </w:r>
      <w:r w:rsidRPr="007B3B2B">
        <w:rPr>
          <w:rFonts w:ascii="Arial" w:hAnsi="Arial"/>
          <w:color w:val="00B050"/>
          <w:sz w:val="24"/>
          <w:szCs w:val="24"/>
          <w:lang w:bidi="th-TH"/>
        </w:rPr>
        <w:t xml:space="preserve"> limits the number of personnel accessing to the airside. Only personnel who has a duty in the airside</w:t>
      </w:r>
      <w:r w:rsidR="00861E38">
        <w:rPr>
          <w:rFonts w:ascii="Arial" w:hAnsi="Arial"/>
          <w:color w:val="00B050"/>
          <w:sz w:val="24"/>
          <w:szCs w:val="24"/>
          <w:lang w:bidi="th-TH"/>
        </w:rPr>
        <w:t xml:space="preserve"> during the low visibility operation</w:t>
      </w:r>
      <w:r w:rsidRPr="007B3B2B">
        <w:rPr>
          <w:rFonts w:ascii="Arial" w:hAnsi="Arial"/>
          <w:color w:val="00B050"/>
          <w:sz w:val="24"/>
          <w:szCs w:val="24"/>
          <w:lang w:bidi="th-TH"/>
        </w:rPr>
        <w:t xml:space="preserve"> is allowed to access.</w:t>
      </w:r>
    </w:p>
    <w:p w:rsidR="00FF0107" w:rsidRPr="007B3B2B" w:rsidRDefault="008062E4"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lastRenderedPageBreak/>
        <w:t>(Airport Operations)</w:t>
      </w:r>
      <w:r w:rsidRPr="007B3B2B">
        <w:rPr>
          <w:rFonts w:ascii="Arial" w:hAnsi="Arial"/>
          <w:color w:val="00B050"/>
          <w:sz w:val="24"/>
          <w:szCs w:val="24"/>
          <w:lang w:bidi="th-TH"/>
        </w:rPr>
        <w:t xml:space="preserve"> informs passengers in the terminal about low visibility operations and possibility of a delay. Follow-me vehicles shall be ready to operate when requested. </w:t>
      </w:r>
      <w:r w:rsidRPr="00E5617B">
        <w:rPr>
          <w:rFonts w:ascii="Arial" w:hAnsi="Arial"/>
          <w:color w:val="00B050"/>
          <w:sz w:val="24"/>
          <w:szCs w:val="24"/>
          <w:highlight w:val="yellow"/>
          <w:lang w:bidi="th-TH"/>
        </w:rPr>
        <w:t>(Airport Operations)</w:t>
      </w:r>
      <w:r w:rsidRPr="007B3B2B">
        <w:rPr>
          <w:rFonts w:ascii="Arial" w:hAnsi="Arial"/>
          <w:color w:val="00B050"/>
          <w:sz w:val="24"/>
          <w:szCs w:val="24"/>
          <w:lang w:bidi="th-TH"/>
        </w:rPr>
        <w:t xml:space="preserve"> shall inspect ground vehicles to ensure that the drivers turn on low beam and siren.</w:t>
      </w:r>
    </w:p>
    <w:p w:rsidR="00AC1EED" w:rsidRPr="007B3B2B" w:rsidRDefault="00FF0107"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Rescue and Fire Fighting)</w:t>
      </w:r>
      <w:r w:rsidRPr="007B3B2B">
        <w:rPr>
          <w:rFonts w:ascii="Arial" w:hAnsi="Arial"/>
          <w:color w:val="00B050"/>
          <w:sz w:val="24"/>
          <w:szCs w:val="24"/>
          <w:lang w:bidi="th-TH"/>
        </w:rPr>
        <w:t xml:space="preserve"> prepares for emergency response.</w:t>
      </w:r>
    </w:p>
    <w:p w:rsidR="00FF0107" w:rsidRPr="007B3B2B" w:rsidRDefault="00FF0107" w:rsidP="00ED5925">
      <w:pPr>
        <w:pStyle w:val="ListParagraph"/>
        <w:numPr>
          <w:ilvl w:val="4"/>
          <w:numId w:val="2"/>
        </w:numPr>
        <w:spacing w:after="60"/>
        <w:contextualSpacing w:val="0"/>
        <w:jc w:val="both"/>
        <w:rPr>
          <w:rFonts w:ascii="Arial" w:hAnsi="Arial"/>
          <w:color w:val="00B050"/>
          <w:sz w:val="24"/>
          <w:szCs w:val="24"/>
          <w:lang w:bidi="th-TH"/>
        </w:rPr>
      </w:pPr>
      <w:r w:rsidRPr="007B3B2B">
        <w:rPr>
          <w:rFonts w:ascii="Arial" w:hAnsi="Arial"/>
          <w:color w:val="00B050"/>
          <w:sz w:val="24"/>
          <w:szCs w:val="24"/>
          <w:lang w:bidi="th-TH"/>
        </w:rPr>
        <w:t>Air carriers, ground operators and personnel associated with airside operations inform their subordinates about low visibility condition warning. They may continue their duties. Vehicles with siren lights may stay in the airside, but vehicles without siren lights shall not be in the airside. The drivers shall drive carefully, turn on</w:t>
      </w:r>
      <w:r w:rsidR="00961BCC">
        <w:rPr>
          <w:rFonts w:ascii="Arial" w:hAnsi="Arial"/>
          <w:color w:val="00B050"/>
          <w:sz w:val="24"/>
          <w:szCs w:val="24"/>
          <w:lang w:bidi="th-TH"/>
        </w:rPr>
        <w:t xml:space="preserve"> </w:t>
      </w:r>
      <w:r w:rsidRPr="007B3B2B">
        <w:rPr>
          <w:rFonts w:ascii="Arial" w:hAnsi="Arial"/>
          <w:color w:val="00B050"/>
          <w:sz w:val="24"/>
          <w:szCs w:val="24"/>
          <w:lang w:bidi="th-TH"/>
        </w:rPr>
        <w:t xml:space="preserve">low beam and siren at all times. Runway and taxiway crossing shall be </w:t>
      </w:r>
      <w:r w:rsidR="00861E38">
        <w:rPr>
          <w:rFonts w:ascii="Arial" w:hAnsi="Arial"/>
          <w:color w:val="00B050"/>
          <w:sz w:val="24"/>
          <w:szCs w:val="24"/>
          <w:lang w:bidi="th-TH"/>
        </w:rPr>
        <w:t xml:space="preserve">kept to a minimum, </w:t>
      </w:r>
      <w:r w:rsidRPr="007B3B2B">
        <w:rPr>
          <w:rFonts w:ascii="Arial" w:hAnsi="Arial"/>
          <w:color w:val="00B050"/>
          <w:sz w:val="24"/>
          <w:szCs w:val="24"/>
          <w:lang w:bidi="th-TH"/>
        </w:rPr>
        <w:t>done with cautions and only when receive ATC clearance. Workers shall not remain in maneuvering area.</w:t>
      </w:r>
    </w:p>
    <w:p w:rsidR="00AC3528" w:rsidRDefault="00AC3528" w:rsidP="00ED5925">
      <w:pPr>
        <w:pStyle w:val="ListParagraph"/>
        <w:numPr>
          <w:ilvl w:val="3"/>
          <w:numId w:val="2"/>
        </w:numPr>
        <w:spacing w:after="60"/>
        <w:ind w:left="1800" w:hanging="504"/>
        <w:contextualSpacing w:val="0"/>
        <w:jc w:val="both"/>
        <w:rPr>
          <w:rFonts w:ascii="Arial" w:hAnsi="Arial"/>
          <w:sz w:val="24"/>
          <w:szCs w:val="24"/>
          <w:lang w:bidi="th-TH"/>
        </w:rPr>
      </w:pPr>
      <w:r>
        <w:rPr>
          <w:rFonts w:ascii="Arial" w:hAnsi="Arial"/>
          <w:sz w:val="24"/>
          <w:szCs w:val="24"/>
          <w:lang w:bidi="th-TH"/>
        </w:rPr>
        <w:t>Low Visibility Phase B</w:t>
      </w:r>
    </w:p>
    <w:p w:rsidR="00FF0107" w:rsidRPr="007B3B2B" w:rsidRDefault="007551E3" w:rsidP="00ED5925">
      <w:pPr>
        <w:pStyle w:val="ListParagraph"/>
        <w:numPr>
          <w:ilvl w:val="4"/>
          <w:numId w:val="2"/>
        </w:numPr>
        <w:spacing w:after="60"/>
        <w:contextualSpacing w:val="0"/>
        <w:jc w:val="both"/>
        <w:rPr>
          <w:rFonts w:ascii="Arial" w:hAnsi="Arial"/>
          <w:color w:val="00B050"/>
          <w:sz w:val="24"/>
          <w:szCs w:val="24"/>
          <w:lang w:bidi="th-TH"/>
        </w:rPr>
      </w:pPr>
      <w:r w:rsidRPr="007B3B2B">
        <w:rPr>
          <w:rFonts w:ascii="Arial" w:hAnsi="Arial"/>
          <w:color w:val="00B050"/>
          <w:sz w:val="24"/>
          <w:szCs w:val="24"/>
          <w:lang w:bidi="th-TH"/>
        </w:rPr>
        <w:t>ATS activates Low Visibility Procedures Phase B and informs all operators to evacuate from the maneuvering area. ATS may use the same procedures as Low Visibility Phase B.</w:t>
      </w:r>
    </w:p>
    <w:p w:rsidR="007551E3" w:rsidRPr="007B3B2B" w:rsidRDefault="007551E3"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Security)</w:t>
      </w:r>
      <w:r w:rsidRPr="007B3B2B">
        <w:rPr>
          <w:rFonts w:ascii="Arial" w:hAnsi="Arial"/>
          <w:color w:val="00B050"/>
          <w:sz w:val="24"/>
          <w:szCs w:val="24"/>
          <w:lang w:bidi="th-TH"/>
        </w:rPr>
        <w:t xml:space="preserve"> limits the number of personnel accessing to the airside.</w:t>
      </w:r>
      <w:r w:rsidR="00961BCC">
        <w:rPr>
          <w:rFonts w:ascii="Arial" w:hAnsi="Arial"/>
          <w:color w:val="00B050"/>
          <w:sz w:val="24"/>
          <w:szCs w:val="24"/>
          <w:lang w:bidi="th-TH"/>
        </w:rPr>
        <w:t xml:space="preserve"> </w:t>
      </w:r>
      <w:r w:rsidRPr="007B3B2B">
        <w:rPr>
          <w:rFonts w:ascii="Arial" w:hAnsi="Arial"/>
          <w:color w:val="00B050"/>
          <w:sz w:val="24"/>
          <w:szCs w:val="24"/>
          <w:lang w:bidi="th-TH"/>
        </w:rPr>
        <w:t xml:space="preserve">The </w:t>
      </w:r>
      <w:r w:rsidRPr="00E5617B">
        <w:rPr>
          <w:rFonts w:ascii="Arial" w:hAnsi="Arial"/>
          <w:color w:val="00B050"/>
          <w:sz w:val="24"/>
          <w:szCs w:val="24"/>
          <w:highlight w:val="yellow"/>
          <w:lang w:bidi="th-TH"/>
        </w:rPr>
        <w:t>(Airport Security)</w:t>
      </w:r>
      <w:r w:rsidRPr="007B3B2B">
        <w:rPr>
          <w:rFonts w:ascii="Arial" w:hAnsi="Arial"/>
          <w:color w:val="00B050"/>
          <w:sz w:val="24"/>
          <w:szCs w:val="24"/>
          <w:lang w:bidi="th-TH"/>
        </w:rPr>
        <w:t xml:space="preserve"> will not allow anyone except people associated with aircraft operations to access the airside.</w:t>
      </w:r>
    </w:p>
    <w:p w:rsidR="007551E3" w:rsidRPr="007B3B2B" w:rsidRDefault="007551E3"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Operations)</w:t>
      </w:r>
      <w:r w:rsidRPr="007B3B2B">
        <w:rPr>
          <w:rFonts w:ascii="Arial" w:hAnsi="Arial"/>
          <w:color w:val="00B050"/>
          <w:sz w:val="24"/>
          <w:szCs w:val="24"/>
          <w:lang w:bidi="th-TH"/>
        </w:rPr>
        <w:t xml:space="preserve"> informs passengers in the terminal about low visibility operations and possibility of a delay. Follow-me vehicles shall be ready to operate when requested. </w:t>
      </w:r>
      <w:r w:rsidRPr="00E5617B">
        <w:rPr>
          <w:rFonts w:ascii="Arial" w:hAnsi="Arial"/>
          <w:color w:val="00B050"/>
          <w:sz w:val="24"/>
          <w:szCs w:val="24"/>
          <w:highlight w:val="yellow"/>
          <w:lang w:bidi="th-TH"/>
        </w:rPr>
        <w:t>(Airport Operations)</w:t>
      </w:r>
      <w:r w:rsidRPr="007B3B2B">
        <w:rPr>
          <w:rFonts w:ascii="Arial" w:hAnsi="Arial"/>
          <w:color w:val="00B050"/>
          <w:sz w:val="24"/>
          <w:szCs w:val="24"/>
          <w:lang w:bidi="th-TH"/>
        </w:rPr>
        <w:t xml:space="preserve"> shall inspect ground vehicles to ensure that the drivers turn on low beam and siren. The </w:t>
      </w:r>
      <w:r w:rsidRPr="00E5617B">
        <w:rPr>
          <w:rFonts w:ascii="Arial" w:hAnsi="Arial"/>
          <w:color w:val="00B050"/>
          <w:sz w:val="24"/>
          <w:szCs w:val="24"/>
          <w:highlight w:val="yellow"/>
          <w:lang w:bidi="th-TH"/>
        </w:rPr>
        <w:t>(Airport Operations)</w:t>
      </w:r>
      <w:r w:rsidRPr="007B3B2B">
        <w:rPr>
          <w:rFonts w:ascii="Arial" w:hAnsi="Arial"/>
          <w:color w:val="00B050"/>
          <w:sz w:val="24"/>
          <w:szCs w:val="24"/>
          <w:lang w:bidi="th-TH"/>
        </w:rPr>
        <w:t xml:space="preserve"> will coordinate evacuation of all vehicles with no siren.</w:t>
      </w:r>
    </w:p>
    <w:p w:rsidR="009852FF" w:rsidRPr="007B3B2B" w:rsidRDefault="004D2EDE" w:rsidP="00ED5925">
      <w:pPr>
        <w:pStyle w:val="ListParagraph"/>
        <w:numPr>
          <w:ilvl w:val="4"/>
          <w:numId w:val="2"/>
        </w:numPr>
        <w:spacing w:after="60"/>
        <w:contextualSpacing w:val="0"/>
        <w:jc w:val="both"/>
        <w:rPr>
          <w:rFonts w:ascii="Arial" w:hAnsi="Arial"/>
          <w:color w:val="00B050"/>
          <w:sz w:val="24"/>
          <w:szCs w:val="24"/>
          <w:lang w:bidi="th-TH"/>
        </w:rPr>
      </w:pPr>
      <w:r w:rsidRPr="00E5617B">
        <w:rPr>
          <w:rFonts w:ascii="Arial" w:hAnsi="Arial"/>
          <w:color w:val="00B050"/>
          <w:sz w:val="24"/>
          <w:szCs w:val="24"/>
          <w:highlight w:val="yellow"/>
          <w:lang w:bidi="th-TH"/>
        </w:rPr>
        <w:t>(Airport Rescue and Fire Fighting)</w:t>
      </w:r>
      <w:r w:rsidRPr="007B3B2B">
        <w:rPr>
          <w:rFonts w:ascii="Arial" w:hAnsi="Arial"/>
          <w:color w:val="00B050"/>
          <w:sz w:val="24"/>
          <w:szCs w:val="24"/>
          <w:lang w:bidi="th-TH"/>
        </w:rPr>
        <w:t xml:space="preserve"> prepares for emergency response.</w:t>
      </w:r>
    </w:p>
    <w:p w:rsidR="004D2EDE" w:rsidRPr="007B3B2B" w:rsidRDefault="004D2EDE" w:rsidP="00ED5925">
      <w:pPr>
        <w:pStyle w:val="ListParagraph"/>
        <w:numPr>
          <w:ilvl w:val="4"/>
          <w:numId w:val="2"/>
        </w:numPr>
        <w:spacing w:after="60"/>
        <w:contextualSpacing w:val="0"/>
        <w:jc w:val="both"/>
        <w:rPr>
          <w:rFonts w:ascii="Arial" w:hAnsi="Arial"/>
          <w:color w:val="00B050"/>
          <w:sz w:val="24"/>
          <w:szCs w:val="24"/>
          <w:lang w:bidi="th-TH"/>
        </w:rPr>
      </w:pPr>
      <w:r w:rsidRPr="007B3B2B">
        <w:rPr>
          <w:rFonts w:ascii="Arial" w:hAnsi="Arial"/>
          <w:color w:val="00B050"/>
          <w:sz w:val="24"/>
          <w:szCs w:val="24"/>
          <w:lang w:bidi="th-TH"/>
        </w:rPr>
        <w:t xml:space="preserve">Air carriers, ground operators and personnel associated with airside operations inform their subordinates to </w:t>
      </w:r>
      <w:r w:rsidRPr="007B3B2B">
        <w:rPr>
          <w:rFonts w:ascii="Arial" w:hAnsi="Arial"/>
          <w:b/>
          <w:bCs/>
          <w:i/>
          <w:iCs/>
          <w:color w:val="00B050"/>
          <w:sz w:val="24"/>
          <w:szCs w:val="24"/>
          <w:lang w:bidi="th-TH"/>
        </w:rPr>
        <w:t>ceases all operations</w:t>
      </w:r>
      <w:r w:rsidRPr="007B3B2B">
        <w:rPr>
          <w:rFonts w:ascii="Arial" w:hAnsi="Arial"/>
          <w:color w:val="00B050"/>
          <w:sz w:val="24"/>
          <w:szCs w:val="24"/>
          <w:lang w:bidi="th-TH"/>
        </w:rPr>
        <w:t>. Only allow vehicles with siren in the airside. Airside drivers shall turn on</w:t>
      </w:r>
      <w:r w:rsidR="00961BCC">
        <w:rPr>
          <w:rFonts w:ascii="Arial" w:hAnsi="Arial"/>
          <w:color w:val="00B050"/>
          <w:sz w:val="24"/>
          <w:szCs w:val="24"/>
          <w:lang w:bidi="th-TH"/>
        </w:rPr>
        <w:t xml:space="preserve"> </w:t>
      </w:r>
      <w:r w:rsidRPr="007B3B2B">
        <w:rPr>
          <w:rFonts w:ascii="Arial" w:hAnsi="Arial"/>
          <w:color w:val="00B050"/>
          <w:sz w:val="24"/>
          <w:szCs w:val="24"/>
          <w:lang w:bidi="th-TH"/>
        </w:rPr>
        <w:t>low beam and siren at all times. All operators shall limit their operations to minimum. All people in the maneuvering area shall be evacuate. Do not tow an aircraft except ATC clearance is granted and a follow me vehicle is available.</w:t>
      </w:r>
    </w:p>
    <w:p w:rsidR="007D45C2" w:rsidRDefault="004C3ACE" w:rsidP="00ED5925">
      <w:pPr>
        <w:pStyle w:val="ListParagraph"/>
        <w:numPr>
          <w:ilvl w:val="3"/>
          <w:numId w:val="2"/>
        </w:numPr>
        <w:spacing w:after="60"/>
        <w:ind w:left="1800" w:hanging="504"/>
        <w:contextualSpacing w:val="0"/>
        <w:jc w:val="both"/>
        <w:rPr>
          <w:rFonts w:ascii="Arial" w:hAnsi="Arial"/>
          <w:sz w:val="24"/>
          <w:szCs w:val="24"/>
          <w:lang w:bidi="th-TH"/>
        </w:rPr>
      </w:pPr>
      <w:r>
        <w:rPr>
          <w:rFonts w:ascii="Arial" w:hAnsi="Arial"/>
          <w:sz w:val="24"/>
          <w:szCs w:val="24"/>
          <w:lang w:bidi="th-TH"/>
        </w:rPr>
        <w:t>Cancellation of Low Visibility Operations</w:t>
      </w:r>
    </w:p>
    <w:p w:rsidR="004C3ACE" w:rsidRPr="007B3B2B" w:rsidRDefault="0015218F" w:rsidP="00ED5925">
      <w:pPr>
        <w:pStyle w:val="ListParagraph"/>
        <w:numPr>
          <w:ilvl w:val="4"/>
          <w:numId w:val="2"/>
        </w:numPr>
        <w:spacing w:after="60"/>
        <w:contextualSpacing w:val="0"/>
        <w:jc w:val="both"/>
        <w:rPr>
          <w:rFonts w:ascii="Arial" w:hAnsi="Arial"/>
          <w:color w:val="00B050"/>
          <w:sz w:val="24"/>
          <w:szCs w:val="24"/>
          <w:lang w:bidi="th-TH"/>
        </w:rPr>
      </w:pPr>
      <w:r w:rsidRPr="007B3B2B">
        <w:rPr>
          <w:rFonts w:ascii="Arial" w:hAnsi="Arial"/>
          <w:color w:val="00B050"/>
          <w:sz w:val="24"/>
          <w:szCs w:val="24"/>
          <w:lang w:bidi="th-TH"/>
        </w:rPr>
        <w:t>When meteorological service provider or (Airport Responsible Person) observe that RVR become normal or improve from Phase B to Phase A, inform the ATS.</w:t>
      </w:r>
    </w:p>
    <w:p w:rsidR="0015218F" w:rsidRPr="007B3B2B" w:rsidRDefault="0015218F" w:rsidP="001443CA">
      <w:pPr>
        <w:pStyle w:val="ListParagraph"/>
        <w:numPr>
          <w:ilvl w:val="4"/>
          <w:numId w:val="2"/>
        </w:numPr>
        <w:spacing w:after="120"/>
        <w:contextualSpacing w:val="0"/>
        <w:jc w:val="both"/>
        <w:rPr>
          <w:rFonts w:ascii="Arial" w:hAnsi="Arial"/>
          <w:color w:val="00B050"/>
          <w:sz w:val="24"/>
          <w:szCs w:val="24"/>
          <w:lang w:bidi="th-TH"/>
        </w:rPr>
      </w:pPr>
      <w:r w:rsidRPr="007B3B2B">
        <w:rPr>
          <w:rFonts w:ascii="Arial" w:hAnsi="Arial"/>
          <w:color w:val="00B050"/>
          <w:sz w:val="24"/>
          <w:szCs w:val="24"/>
          <w:lang w:bidi="th-TH"/>
        </w:rPr>
        <w:t>ATS announce cancellation or changes the level of Low Visibility Procedures to all operators.</w:t>
      </w:r>
    </w:p>
    <w:p w:rsidR="00D70EEF" w:rsidRPr="00E5617B" w:rsidRDefault="00D70EEF">
      <w:pPr>
        <w:pStyle w:val="ListParagraph"/>
        <w:numPr>
          <w:ilvl w:val="2"/>
          <w:numId w:val="2"/>
        </w:numPr>
        <w:jc w:val="both"/>
        <w:rPr>
          <w:rFonts w:ascii="Arial" w:hAnsi="Arial" w:cs="Angsana New"/>
          <w:sz w:val="24"/>
          <w:szCs w:val="24"/>
          <w:cs/>
          <w:lang w:bidi="th-TH"/>
        </w:rPr>
        <w:sectPr w:rsidR="00D70EEF" w:rsidRPr="00E5617B" w:rsidSect="001443CA">
          <w:headerReference w:type="even" r:id="rId112"/>
          <w:headerReference w:type="default" r:id="rId113"/>
          <w:footerReference w:type="default" r:id="rId114"/>
          <w:headerReference w:type="first" r:id="rId115"/>
          <w:pgSz w:w="12240" w:h="15840"/>
          <w:pgMar w:top="1354" w:right="1440" w:bottom="1008" w:left="1440" w:header="720" w:footer="720" w:gutter="0"/>
          <w:pgNumType w:start="1"/>
          <w:cols w:space="720"/>
          <w:docGrid w:linePitch="360"/>
        </w:sectPr>
      </w:pPr>
    </w:p>
    <w:p w:rsidR="00984E17" w:rsidRPr="00444E77" w:rsidRDefault="00C577DF">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lastRenderedPageBreak/>
        <w:t>Protection of Site for Navigation Aids</w:t>
      </w:r>
    </w:p>
    <w:p w:rsidR="00380287" w:rsidRPr="004F5DBC" w:rsidRDefault="00D63A94" w:rsidP="003D3F15">
      <w:pPr>
        <w:jc w:val="both"/>
        <w:rPr>
          <w:rFonts w:ascii="Arial" w:hAnsi="Arial"/>
          <w:color w:val="0070C0"/>
          <w:sz w:val="24"/>
          <w:szCs w:val="24"/>
          <w:lang w:bidi="th-TH"/>
        </w:rPr>
      </w:pPr>
      <w:r w:rsidRPr="004F5DBC">
        <w:rPr>
          <w:rFonts w:ascii="Arial" w:hAnsi="Arial"/>
          <w:color w:val="0070C0"/>
          <w:sz w:val="24"/>
          <w:szCs w:val="24"/>
          <w:lang w:bidi="th-TH"/>
        </w:rPr>
        <w:t xml:space="preserve">Particulars </w:t>
      </w:r>
      <w:r w:rsidR="00056D76" w:rsidRPr="004F5DBC">
        <w:rPr>
          <w:rFonts w:ascii="Arial" w:hAnsi="Arial"/>
          <w:color w:val="0070C0"/>
          <w:sz w:val="24"/>
          <w:szCs w:val="24"/>
          <w:lang w:bidi="th-TH"/>
        </w:rPr>
        <w:t xml:space="preserve">of the procedures </w:t>
      </w:r>
      <w:r w:rsidR="007C66B8" w:rsidRPr="004F5DBC">
        <w:rPr>
          <w:rFonts w:ascii="Arial" w:hAnsi="Arial"/>
          <w:color w:val="0070C0"/>
          <w:sz w:val="24"/>
          <w:szCs w:val="24"/>
          <w:lang w:bidi="th-TH"/>
        </w:rPr>
        <w:t xml:space="preserve">should be provided </w:t>
      </w:r>
      <w:r w:rsidR="00056D76" w:rsidRPr="004F5DBC">
        <w:rPr>
          <w:rFonts w:ascii="Arial" w:hAnsi="Arial"/>
          <w:color w:val="0070C0"/>
          <w:sz w:val="24"/>
          <w:szCs w:val="24"/>
          <w:lang w:bidi="th-TH"/>
        </w:rPr>
        <w:t>for the protection of sites for radar and radio navigational aids located on aerodrome to ensure that their performance will not be degraded. The procedures should also include control of activities in the vicinity of radar and navigation aids installations, ground maintenance in the vicinity of these installations, and supply and installation of signs warning of hazardous microwave radiation.</w:t>
      </w:r>
    </w:p>
    <w:p w:rsidR="00EE2AD6" w:rsidRPr="004F5DBC" w:rsidRDefault="00EE2AD6">
      <w:pPr>
        <w:pStyle w:val="ListParagraph"/>
        <w:numPr>
          <w:ilvl w:val="2"/>
          <w:numId w:val="2"/>
        </w:numPr>
        <w:jc w:val="both"/>
        <w:rPr>
          <w:rFonts w:ascii="Arial" w:hAnsi="Arial"/>
          <w:sz w:val="24"/>
          <w:szCs w:val="24"/>
          <w:lang w:bidi="th-TH"/>
        </w:rPr>
      </w:pPr>
      <w:r w:rsidRPr="004F5DBC">
        <w:rPr>
          <w:rFonts w:ascii="Arial" w:hAnsi="Arial"/>
          <w:sz w:val="24"/>
          <w:szCs w:val="24"/>
          <w:lang w:bidi="th-TH"/>
        </w:rPr>
        <w:t>Purpose</w:t>
      </w:r>
    </w:p>
    <w:p w:rsidR="00056D76" w:rsidRPr="004F5DBC" w:rsidRDefault="00675BD1" w:rsidP="003D3F15">
      <w:pPr>
        <w:ind w:left="576"/>
        <w:jc w:val="both"/>
        <w:rPr>
          <w:rFonts w:ascii="Arial" w:hAnsi="Arial"/>
          <w:color w:val="00B050"/>
          <w:sz w:val="24"/>
          <w:szCs w:val="24"/>
          <w:lang w:bidi="th-TH"/>
        </w:rPr>
      </w:pPr>
      <w:r w:rsidRPr="004F5DBC">
        <w:rPr>
          <w:rFonts w:ascii="Arial" w:hAnsi="Arial"/>
          <w:color w:val="0070C0"/>
          <w:sz w:val="24"/>
          <w:szCs w:val="24"/>
          <w:lang w:bidi="th-TH"/>
        </w:rPr>
        <w:t>Define objectives of the procedures for the protection of sites for radar and radio navigational aids. The purpose should focus on controlling works in vicinity of navi</w:t>
      </w:r>
      <w:r w:rsidR="007D18C3" w:rsidRPr="004F5DBC">
        <w:rPr>
          <w:rFonts w:ascii="Arial" w:hAnsi="Arial"/>
          <w:color w:val="0070C0"/>
          <w:sz w:val="24"/>
          <w:szCs w:val="24"/>
          <w:lang w:bidi="th-TH"/>
        </w:rPr>
        <w:t>gation aids and protecting people and equipment from radiation.</w:t>
      </w:r>
    </w:p>
    <w:p w:rsidR="007D18C3" w:rsidRPr="004F5DBC" w:rsidRDefault="007D18C3" w:rsidP="003D3F15">
      <w:pPr>
        <w:ind w:left="576"/>
        <w:jc w:val="both"/>
        <w:rPr>
          <w:rFonts w:ascii="Arial" w:hAnsi="Arial"/>
          <w:color w:val="00B050"/>
          <w:sz w:val="24"/>
          <w:szCs w:val="24"/>
          <w:lang w:bidi="th-TH"/>
        </w:rPr>
      </w:pPr>
      <w:r w:rsidRPr="004F5DBC">
        <w:rPr>
          <w:rFonts w:ascii="Arial" w:hAnsi="Arial"/>
          <w:color w:val="00B050"/>
          <w:sz w:val="24"/>
          <w:szCs w:val="24"/>
          <w:lang w:bidi="th-TH"/>
        </w:rPr>
        <w:t>Example:</w:t>
      </w:r>
    </w:p>
    <w:p w:rsidR="000E2AC3" w:rsidRPr="004F5DBC" w:rsidRDefault="000E2AC3" w:rsidP="003D3F15">
      <w:pPr>
        <w:ind w:left="576"/>
        <w:jc w:val="both"/>
        <w:rPr>
          <w:rFonts w:ascii="Arial" w:hAnsi="Arial"/>
          <w:color w:val="00B050"/>
          <w:sz w:val="24"/>
          <w:szCs w:val="24"/>
          <w:lang w:bidi="th-TH"/>
        </w:rPr>
      </w:pPr>
      <w:r w:rsidRPr="004F5DBC">
        <w:rPr>
          <w:rFonts w:ascii="Arial" w:hAnsi="Arial"/>
          <w:color w:val="00B050"/>
          <w:sz w:val="24"/>
          <w:szCs w:val="24"/>
          <w:lang w:bidi="th-TH"/>
        </w:rPr>
        <w:t>The aim of these procedures is to ensure there will be no interference to the operation of navigation aids at the Airport caused by the erection of structures, or work activities within the vicinity of a navigation aid or associated cabling.</w:t>
      </w:r>
    </w:p>
    <w:p w:rsidR="00EE2AD6" w:rsidRPr="004F5DBC" w:rsidRDefault="00EE2AD6">
      <w:pPr>
        <w:pStyle w:val="ListParagraph"/>
        <w:numPr>
          <w:ilvl w:val="2"/>
          <w:numId w:val="2"/>
        </w:numPr>
        <w:jc w:val="both"/>
        <w:rPr>
          <w:rFonts w:ascii="Arial" w:hAnsi="Arial"/>
          <w:sz w:val="24"/>
          <w:szCs w:val="24"/>
          <w:lang w:bidi="th-TH"/>
        </w:rPr>
      </w:pPr>
      <w:r w:rsidRPr="004F5DBC">
        <w:rPr>
          <w:rFonts w:ascii="Arial" w:hAnsi="Arial"/>
          <w:sz w:val="24"/>
          <w:szCs w:val="24"/>
          <w:lang w:bidi="th-TH"/>
        </w:rPr>
        <w:t>Responsibility</w:t>
      </w:r>
    </w:p>
    <w:p w:rsidR="00447498" w:rsidRPr="004F5DBC" w:rsidRDefault="00447498" w:rsidP="003D3F15">
      <w:pPr>
        <w:ind w:left="576"/>
        <w:jc w:val="both"/>
        <w:rPr>
          <w:rFonts w:ascii="Arial" w:hAnsi="Arial"/>
          <w:color w:val="0070C0"/>
          <w:sz w:val="24"/>
          <w:szCs w:val="24"/>
          <w:lang w:bidi="th-TH"/>
        </w:rPr>
      </w:pPr>
      <w:r w:rsidRPr="004F5DBC">
        <w:rPr>
          <w:rFonts w:ascii="Arial" w:hAnsi="Arial"/>
          <w:color w:val="0070C0"/>
          <w:sz w:val="24"/>
          <w:szCs w:val="24"/>
          <w:lang w:bidi="th-TH"/>
        </w:rPr>
        <w:t>Define responsibilities of persons involving in protection of sites for navigation aids including an airport manager, airport maintenance, airport operations, and etc.</w:t>
      </w:r>
    </w:p>
    <w:p w:rsidR="00447498" w:rsidRPr="004F5DBC" w:rsidRDefault="00447498" w:rsidP="003D3F15">
      <w:pPr>
        <w:ind w:left="576"/>
        <w:jc w:val="both"/>
        <w:rPr>
          <w:rFonts w:ascii="Arial" w:hAnsi="Arial"/>
          <w:color w:val="00B050"/>
          <w:sz w:val="24"/>
          <w:szCs w:val="24"/>
          <w:lang w:bidi="th-TH"/>
        </w:rPr>
      </w:pPr>
      <w:r w:rsidRPr="004F5DBC">
        <w:rPr>
          <w:rFonts w:ascii="Arial" w:hAnsi="Arial"/>
          <w:color w:val="00B050"/>
          <w:sz w:val="24"/>
          <w:szCs w:val="24"/>
          <w:lang w:bidi="th-TH"/>
        </w:rPr>
        <w:t>Example:</w:t>
      </w:r>
    </w:p>
    <w:p w:rsidR="00C021BA" w:rsidRPr="004F5DBC" w:rsidRDefault="00C021BA" w:rsidP="001443CA">
      <w:pPr>
        <w:pStyle w:val="ListParagraph"/>
        <w:numPr>
          <w:ilvl w:val="3"/>
          <w:numId w:val="2"/>
        </w:numPr>
        <w:tabs>
          <w:tab w:val="left" w:pos="1800"/>
        </w:tabs>
        <w:spacing w:after="120"/>
        <w:ind w:left="1800" w:hanging="504"/>
        <w:contextualSpacing w:val="0"/>
        <w:jc w:val="both"/>
        <w:rPr>
          <w:rFonts w:ascii="Arial" w:hAnsi="Arial"/>
          <w:color w:val="00B050"/>
          <w:sz w:val="24"/>
          <w:szCs w:val="24"/>
          <w:lang w:bidi="th-TH"/>
        </w:rPr>
      </w:pPr>
      <w:r w:rsidRPr="004F5DBC">
        <w:rPr>
          <w:rFonts w:ascii="Arial" w:hAnsi="Arial"/>
          <w:color w:val="00B050"/>
          <w:sz w:val="24"/>
          <w:szCs w:val="24"/>
          <w:lang w:bidi="th-TH"/>
        </w:rPr>
        <w:t xml:space="preserve">The </w:t>
      </w:r>
      <w:r w:rsidR="00077D58" w:rsidRPr="004F5DBC">
        <w:rPr>
          <w:rFonts w:ascii="Arial" w:hAnsi="Arial"/>
          <w:color w:val="00B050"/>
          <w:sz w:val="24"/>
          <w:szCs w:val="24"/>
          <w:lang w:bidi="th-TH"/>
        </w:rPr>
        <w:t>Airport Manager</w:t>
      </w:r>
      <w:r w:rsidRPr="004F5DBC">
        <w:rPr>
          <w:rFonts w:ascii="Arial" w:hAnsi="Arial"/>
          <w:color w:val="00B050"/>
          <w:sz w:val="24"/>
          <w:szCs w:val="24"/>
          <w:lang w:bidi="th-TH"/>
        </w:rPr>
        <w:t xml:space="preserve"> has overall responsibility for establishing procedures to</w:t>
      </w:r>
      <w:r w:rsidR="00961BCC" w:rsidRPr="004F5DBC">
        <w:rPr>
          <w:rFonts w:ascii="Arial" w:hAnsi="Arial"/>
          <w:color w:val="00B050"/>
          <w:sz w:val="24"/>
          <w:szCs w:val="24"/>
          <w:lang w:bidi="th-TH"/>
        </w:rPr>
        <w:t xml:space="preserve"> </w:t>
      </w:r>
      <w:r w:rsidRPr="004F5DBC">
        <w:rPr>
          <w:rFonts w:ascii="Arial" w:hAnsi="Arial"/>
          <w:color w:val="00B050"/>
          <w:sz w:val="24"/>
          <w:szCs w:val="24"/>
          <w:lang w:bidi="th-TH"/>
        </w:rPr>
        <w:t>ensure that activities under his direct or indirect control do not have an adverse</w:t>
      </w:r>
      <w:r w:rsidR="00961BCC" w:rsidRPr="004F5DBC">
        <w:rPr>
          <w:rFonts w:ascii="Arial" w:hAnsi="Arial"/>
          <w:color w:val="00B050"/>
          <w:sz w:val="24"/>
          <w:szCs w:val="24"/>
          <w:lang w:bidi="th-TH"/>
        </w:rPr>
        <w:t xml:space="preserve"> </w:t>
      </w:r>
      <w:r w:rsidRPr="004F5DBC">
        <w:rPr>
          <w:rFonts w:ascii="Arial" w:hAnsi="Arial"/>
          <w:color w:val="00B050"/>
          <w:sz w:val="24"/>
          <w:szCs w:val="24"/>
          <w:lang w:bidi="th-TH"/>
        </w:rPr>
        <w:t>impact on t</w:t>
      </w:r>
      <w:r w:rsidR="00961BCC" w:rsidRPr="004F5DBC">
        <w:rPr>
          <w:rFonts w:ascii="Arial" w:hAnsi="Arial"/>
          <w:color w:val="00B050"/>
          <w:sz w:val="24"/>
          <w:szCs w:val="24"/>
          <w:lang w:bidi="th-TH"/>
        </w:rPr>
        <w:t xml:space="preserve">he safe operation of radar and </w:t>
      </w:r>
      <w:proofErr w:type="spellStart"/>
      <w:r w:rsidR="00961BCC" w:rsidRPr="004F5DBC">
        <w:rPr>
          <w:rFonts w:ascii="Arial" w:hAnsi="Arial"/>
          <w:color w:val="00B050"/>
          <w:sz w:val="24"/>
          <w:szCs w:val="24"/>
          <w:lang w:bidi="th-TH"/>
        </w:rPr>
        <w:t>N</w:t>
      </w:r>
      <w:r w:rsidRPr="004F5DBC">
        <w:rPr>
          <w:rFonts w:ascii="Arial" w:hAnsi="Arial"/>
          <w:color w:val="00B050"/>
          <w:sz w:val="24"/>
          <w:szCs w:val="24"/>
          <w:lang w:bidi="th-TH"/>
        </w:rPr>
        <w:t>avaids</w:t>
      </w:r>
      <w:proofErr w:type="spellEnd"/>
      <w:r w:rsidRPr="004F5DBC">
        <w:rPr>
          <w:rFonts w:ascii="Arial" w:hAnsi="Arial"/>
          <w:color w:val="00B050"/>
          <w:sz w:val="24"/>
          <w:szCs w:val="24"/>
          <w:lang w:bidi="th-TH"/>
        </w:rPr>
        <w:t>.</w:t>
      </w:r>
    </w:p>
    <w:p w:rsidR="00C021BA" w:rsidRPr="004F5DBC" w:rsidRDefault="00C021BA" w:rsidP="001443CA">
      <w:pPr>
        <w:pStyle w:val="ListParagraph"/>
        <w:numPr>
          <w:ilvl w:val="3"/>
          <w:numId w:val="2"/>
        </w:numPr>
        <w:tabs>
          <w:tab w:val="left" w:pos="1800"/>
        </w:tabs>
        <w:spacing w:after="120"/>
        <w:ind w:left="1800" w:hanging="504"/>
        <w:contextualSpacing w:val="0"/>
        <w:jc w:val="both"/>
        <w:rPr>
          <w:rFonts w:ascii="Arial" w:hAnsi="Arial"/>
          <w:color w:val="00B050"/>
          <w:sz w:val="24"/>
          <w:szCs w:val="24"/>
          <w:lang w:bidi="th-TH"/>
        </w:rPr>
      </w:pPr>
      <w:r w:rsidRPr="004F5DBC">
        <w:rPr>
          <w:rFonts w:ascii="Arial" w:hAnsi="Arial"/>
          <w:color w:val="00B050"/>
          <w:sz w:val="24"/>
          <w:szCs w:val="24"/>
          <w:lang w:bidi="th-TH"/>
        </w:rPr>
        <w:t>The Works Project Manager, or any other staff member controlling any work activity</w:t>
      </w:r>
      <w:r w:rsidR="00961BCC" w:rsidRPr="004F5DBC">
        <w:rPr>
          <w:rFonts w:ascii="Arial" w:hAnsi="Arial"/>
          <w:color w:val="00B050"/>
          <w:sz w:val="24"/>
          <w:szCs w:val="24"/>
          <w:lang w:bidi="th-TH"/>
        </w:rPr>
        <w:t xml:space="preserve"> </w:t>
      </w:r>
      <w:r w:rsidRPr="004F5DBC">
        <w:rPr>
          <w:rFonts w:ascii="Arial" w:hAnsi="Arial"/>
          <w:color w:val="00B050"/>
          <w:sz w:val="24"/>
          <w:szCs w:val="24"/>
          <w:lang w:bidi="th-TH"/>
        </w:rPr>
        <w:t>on the airport, is responsible for</w:t>
      </w:r>
      <w:r w:rsidR="00B75FF6" w:rsidRPr="004F5DBC">
        <w:rPr>
          <w:rFonts w:ascii="Arial" w:hAnsi="Arial"/>
          <w:color w:val="00B050"/>
          <w:sz w:val="24"/>
          <w:szCs w:val="24"/>
          <w:lang w:bidi="th-TH"/>
        </w:rPr>
        <w:t xml:space="preserve"> informing airport operations about effects on</w:t>
      </w:r>
      <w:r w:rsidRPr="004F5DBC">
        <w:rPr>
          <w:rFonts w:ascii="Arial" w:hAnsi="Arial"/>
          <w:color w:val="00B050"/>
          <w:sz w:val="24"/>
          <w:szCs w:val="24"/>
          <w:lang w:bidi="th-TH"/>
        </w:rPr>
        <w:t xml:space="preserve"> cables associated with</w:t>
      </w:r>
      <w:r w:rsidR="00961BCC" w:rsidRPr="004F5DBC">
        <w:rPr>
          <w:rFonts w:ascii="Arial" w:hAnsi="Arial"/>
          <w:color w:val="00B050"/>
          <w:sz w:val="24"/>
          <w:szCs w:val="24"/>
          <w:lang w:bidi="th-TH"/>
        </w:rPr>
        <w:t xml:space="preserve"> </w:t>
      </w:r>
      <w:r w:rsidRPr="004F5DBC">
        <w:rPr>
          <w:rFonts w:ascii="Arial" w:hAnsi="Arial"/>
          <w:color w:val="00B050"/>
          <w:sz w:val="24"/>
          <w:szCs w:val="24"/>
          <w:lang w:bidi="th-TH"/>
        </w:rPr>
        <w:t>the facilities.</w:t>
      </w:r>
    </w:p>
    <w:p w:rsidR="00C021BA" w:rsidRPr="004F5DBC" w:rsidRDefault="00C021BA">
      <w:pPr>
        <w:pStyle w:val="ListParagraph"/>
        <w:numPr>
          <w:ilvl w:val="3"/>
          <w:numId w:val="2"/>
        </w:numPr>
        <w:tabs>
          <w:tab w:val="left" w:pos="1800"/>
        </w:tabs>
        <w:ind w:left="1800" w:hanging="504"/>
        <w:jc w:val="both"/>
        <w:rPr>
          <w:rFonts w:ascii="Arial" w:hAnsi="Arial"/>
          <w:color w:val="00B050"/>
          <w:sz w:val="24"/>
          <w:szCs w:val="24"/>
          <w:lang w:bidi="th-TH"/>
        </w:rPr>
      </w:pPr>
      <w:r w:rsidRPr="004F5DBC">
        <w:rPr>
          <w:rFonts w:ascii="Arial" w:hAnsi="Arial"/>
          <w:color w:val="00B050"/>
          <w:sz w:val="24"/>
          <w:szCs w:val="24"/>
          <w:lang w:bidi="th-TH"/>
        </w:rPr>
        <w:t>Airport Operations</w:t>
      </w:r>
      <w:r w:rsidR="00B75FF6" w:rsidRPr="004F5DBC">
        <w:rPr>
          <w:rFonts w:ascii="Arial" w:hAnsi="Arial"/>
          <w:color w:val="00B050"/>
          <w:sz w:val="24"/>
          <w:szCs w:val="24"/>
          <w:lang w:bidi="th-TH"/>
        </w:rPr>
        <w:t xml:space="preserve"> is responsible for advising ATC of any works proposals that may affect</w:t>
      </w:r>
      <w:r w:rsidR="00961BCC" w:rsidRPr="004F5DBC">
        <w:rPr>
          <w:rFonts w:ascii="Arial" w:hAnsi="Arial"/>
          <w:color w:val="00B050"/>
          <w:sz w:val="24"/>
          <w:szCs w:val="24"/>
          <w:lang w:bidi="th-TH"/>
        </w:rPr>
        <w:t xml:space="preserve"> the operation of radar or </w:t>
      </w:r>
      <w:proofErr w:type="spellStart"/>
      <w:r w:rsidR="00961BCC" w:rsidRPr="004F5DBC">
        <w:rPr>
          <w:rFonts w:ascii="Arial" w:hAnsi="Arial"/>
          <w:color w:val="00B050"/>
          <w:sz w:val="24"/>
          <w:szCs w:val="24"/>
          <w:lang w:bidi="th-TH"/>
        </w:rPr>
        <w:t>N</w:t>
      </w:r>
      <w:r w:rsidR="00B75FF6" w:rsidRPr="004F5DBC">
        <w:rPr>
          <w:rFonts w:ascii="Arial" w:hAnsi="Arial"/>
          <w:color w:val="00B050"/>
          <w:sz w:val="24"/>
          <w:szCs w:val="24"/>
          <w:lang w:bidi="th-TH"/>
        </w:rPr>
        <w:t>avaids</w:t>
      </w:r>
      <w:proofErr w:type="spellEnd"/>
      <w:r w:rsidR="00B75FF6" w:rsidRPr="004F5DBC">
        <w:rPr>
          <w:rFonts w:ascii="Arial" w:hAnsi="Arial"/>
          <w:color w:val="00B050"/>
          <w:sz w:val="24"/>
          <w:szCs w:val="24"/>
          <w:lang w:bidi="th-TH"/>
        </w:rPr>
        <w:t xml:space="preserve"> on the airport</w:t>
      </w:r>
      <w:r w:rsidR="00AE19DD" w:rsidRPr="004F5DBC">
        <w:rPr>
          <w:rFonts w:ascii="Arial" w:hAnsi="Arial"/>
          <w:color w:val="00B050"/>
          <w:sz w:val="24"/>
          <w:szCs w:val="24"/>
          <w:lang w:bidi="th-TH"/>
        </w:rPr>
        <w:t>.</w:t>
      </w:r>
    </w:p>
    <w:p w:rsidR="00AE19DD" w:rsidRPr="004F5DBC" w:rsidRDefault="00AE19DD" w:rsidP="001443CA">
      <w:pPr>
        <w:pStyle w:val="ListParagraph"/>
        <w:tabs>
          <w:tab w:val="left" w:pos="1800"/>
        </w:tabs>
        <w:ind w:left="1800"/>
        <w:jc w:val="both"/>
        <w:rPr>
          <w:rFonts w:ascii="Arial" w:hAnsi="Arial"/>
          <w:color w:val="00B050"/>
          <w:sz w:val="24"/>
          <w:szCs w:val="24"/>
          <w:lang w:bidi="th-TH"/>
        </w:rPr>
      </w:pPr>
    </w:p>
    <w:p w:rsidR="00984E17" w:rsidRPr="001443CA" w:rsidRDefault="0046435A">
      <w:pPr>
        <w:pStyle w:val="ListParagraph"/>
        <w:numPr>
          <w:ilvl w:val="2"/>
          <w:numId w:val="2"/>
        </w:numPr>
        <w:jc w:val="both"/>
        <w:rPr>
          <w:rFonts w:ascii="Arial" w:hAnsi="Arial"/>
          <w:sz w:val="24"/>
          <w:szCs w:val="24"/>
          <w:lang w:bidi="th-TH"/>
        </w:rPr>
      </w:pPr>
      <w:r w:rsidRPr="001443CA">
        <w:rPr>
          <w:rFonts w:ascii="Arial" w:hAnsi="Arial"/>
          <w:sz w:val="24"/>
          <w:szCs w:val="24"/>
          <w:lang w:bidi="th-TH"/>
        </w:rPr>
        <w:t xml:space="preserve">Arrangements for the Control of Activities in the Vicinity of Radar and </w:t>
      </w:r>
      <w:proofErr w:type="spellStart"/>
      <w:r w:rsidRPr="001443CA">
        <w:rPr>
          <w:rFonts w:ascii="Arial" w:hAnsi="Arial"/>
          <w:sz w:val="24"/>
          <w:szCs w:val="24"/>
          <w:lang w:bidi="th-TH"/>
        </w:rPr>
        <w:t>Navaids</w:t>
      </w:r>
      <w:proofErr w:type="spellEnd"/>
      <w:r w:rsidRPr="001443CA">
        <w:rPr>
          <w:rFonts w:ascii="Arial" w:hAnsi="Arial"/>
          <w:sz w:val="24"/>
          <w:szCs w:val="24"/>
          <w:lang w:bidi="th-TH"/>
        </w:rPr>
        <w:t xml:space="preserve"> Installations</w:t>
      </w:r>
    </w:p>
    <w:p w:rsidR="00112D03" w:rsidRPr="001443CA" w:rsidRDefault="00112D03" w:rsidP="003D3F15">
      <w:pPr>
        <w:ind w:left="576"/>
        <w:jc w:val="both"/>
        <w:rPr>
          <w:rFonts w:ascii="Arial" w:hAnsi="Arial"/>
          <w:color w:val="0070C0"/>
          <w:sz w:val="24"/>
          <w:szCs w:val="24"/>
          <w:lang w:bidi="th-TH"/>
        </w:rPr>
      </w:pPr>
      <w:r w:rsidRPr="001443CA">
        <w:rPr>
          <w:rFonts w:ascii="Arial" w:hAnsi="Arial"/>
          <w:color w:val="0070C0"/>
          <w:sz w:val="24"/>
          <w:szCs w:val="24"/>
          <w:lang w:bidi="th-TH"/>
        </w:rPr>
        <w:t>Explain arrangements for the control of activities in vicinity of radar and navigation aids including communicating with ATC and work safety in the area to ensure safety and performance of navigation aids.</w:t>
      </w:r>
    </w:p>
    <w:p w:rsidR="00AE19DD" w:rsidRDefault="00AE19DD" w:rsidP="003D3F15">
      <w:pPr>
        <w:ind w:left="576"/>
        <w:jc w:val="both"/>
        <w:rPr>
          <w:rFonts w:ascii="Arial" w:hAnsi="Arial"/>
          <w:color w:val="00B050"/>
          <w:lang w:bidi="th-TH"/>
        </w:rPr>
      </w:pPr>
    </w:p>
    <w:p w:rsidR="00BD034B" w:rsidRPr="00112D03" w:rsidRDefault="00BD034B" w:rsidP="003D3F15">
      <w:pPr>
        <w:ind w:left="576"/>
        <w:jc w:val="both"/>
        <w:rPr>
          <w:rFonts w:ascii="Arial" w:hAnsi="Arial"/>
          <w:lang w:bidi="th-TH"/>
        </w:rPr>
      </w:pPr>
      <w:r w:rsidRPr="00BD034B">
        <w:rPr>
          <w:rFonts w:ascii="Arial" w:hAnsi="Arial"/>
          <w:color w:val="00B050"/>
          <w:lang w:bidi="th-TH"/>
        </w:rPr>
        <w:lastRenderedPageBreak/>
        <w:t>Example:</w:t>
      </w:r>
    </w:p>
    <w:p w:rsidR="00E93EE0" w:rsidRPr="00E3111C" w:rsidRDefault="00E3111C" w:rsidP="001443CA">
      <w:pPr>
        <w:pStyle w:val="ListParagraph"/>
        <w:numPr>
          <w:ilvl w:val="3"/>
          <w:numId w:val="2"/>
        </w:numPr>
        <w:spacing w:after="0"/>
        <w:ind w:left="1800" w:hanging="504"/>
        <w:contextualSpacing w:val="0"/>
        <w:jc w:val="both"/>
        <w:rPr>
          <w:rFonts w:ascii="Arial" w:hAnsi="Arial"/>
          <w:color w:val="00B050"/>
          <w:lang w:bidi="th-TH"/>
        </w:rPr>
      </w:pPr>
      <w:r w:rsidRPr="00E3111C">
        <w:rPr>
          <w:rFonts w:ascii="Arial" w:hAnsi="Arial"/>
          <w:color w:val="00B050"/>
          <w:lang w:bidi="th-TH"/>
        </w:rPr>
        <w:t xml:space="preserve">The </w:t>
      </w:r>
      <w:r w:rsidR="00077D58">
        <w:rPr>
          <w:rFonts w:ascii="Arial" w:hAnsi="Arial"/>
          <w:color w:val="00B050"/>
          <w:lang w:bidi="th-TH"/>
        </w:rPr>
        <w:t>Airport Manager</w:t>
      </w:r>
      <w:r w:rsidRPr="00E3111C">
        <w:rPr>
          <w:rFonts w:ascii="Arial" w:hAnsi="Arial"/>
          <w:color w:val="00B050"/>
          <w:lang w:bidi="th-TH"/>
        </w:rPr>
        <w:t>’s nominees with responsibility for airport works are required to give prior notification to ATC of:</w:t>
      </w:r>
    </w:p>
    <w:p w:rsidR="00E3111C" w:rsidRPr="00E3111C" w:rsidRDefault="00E3111C" w:rsidP="001443CA">
      <w:pPr>
        <w:pStyle w:val="ListParagraph"/>
        <w:numPr>
          <w:ilvl w:val="4"/>
          <w:numId w:val="2"/>
        </w:numPr>
        <w:spacing w:after="0"/>
        <w:contextualSpacing w:val="0"/>
        <w:jc w:val="both"/>
        <w:rPr>
          <w:rFonts w:ascii="Arial" w:hAnsi="Arial"/>
          <w:color w:val="00B050"/>
          <w:lang w:bidi="th-TH"/>
        </w:rPr>
      </w:pPr>
      <w:r w:rsidRPr="00E3111C">
        <w:rPr>
          <w:rFonts w:ascii="Arial" w:hAnsi="Arial"/>
          <w:color w:val="00B050"/>
          <w:lang w:bidi="th-TH"/>
        </w:rPr>
        <w:t>Work activitie</w:t>
      </w:r>
      <w:r w:rsidR="00961BCC">
        <w:rPr>
          <w:rFonts w:ascii="Arial" w:hAnsi="Arial"/>
          <w:color w:val="00B050"/>
          <w:lang w:bidi="th-TH"/>
        </w:rPr>
        <w:t xml:space="preserve">s in the vicinity of radar and </w:t>
      </w:r>
      <w:proofErr w:type="spellStart"/>
      <w:r w:rsidR="00961BCC">
        <w:rPr>
          <w:rFonts w:ascii="Arial" w:hAnsi="Arial"/>
          <w:color w:val="00B050"/>
          <w:lang w:bidi="th-TH"/>
        </w:rPr>
        <w:t>N</w:t>
      </w:r>
      <w:r w:rsidRPr="00E3111C">
        <w:rPr>
          <w:rFonts w:ascii="Arial" w:hAnsi="Arial"/>
          <w:color w:val="00B050"/>
          <w:lang w:bidi="th-TH"/>
        </w:rPr>
        <w:t>avaids</w:t>
      </w:r>
      <w:proofErr w:type="spellEnd"/>
      <w:r w:rsidRPr="00E3111C">
        <w:rPr>
          <w:rFonts w:ascii="Arial" w:hAnsi="Arial"/>
          <w:color w:val="00B050"/>
          <w:lang w:bidi="th-TH"/>
        </w:rPr>
        <w:t xml:space="preserve"> on the Airport which might affect the signals to and from those facilities; and</w:t>
      </w:r>
    </w:p>
    <w:p w:rsidR="00E3111C" w:rsidRPr="005B11D4" w:rsidRDefault="003A2F51" w:rsidP="001443CA">
      <w:pPr>
        <w:pStyle w:val="ListParagraph"/>
        <w:numPr>
          <w:ilvl w:val="4"/>
          <w:numId w:val="2"/>
        </w:numPr>
        <w:spacing w:after="80"/>
        <w:contextualSpacing w:val="0"/>
        <w:jc w:val="both"/>
        <w:rPr>
          <w:rFonts w:ascii="Arial" w:hAnsi="Arial" w:cs="Arial"/>
          <w:color w:val="00B050"/>
          <w:lang w:bidi="th-TH"/>
        </w:rPr>
      </w:pPr>
      <w:r w:rsidRPr="003A2F51">
        <w:rPr>
          <w:rFonts w:ascii="Arial" w:hAnsi="Arial" w:cs="Arial"/>
          <w:color w:val="00B050"/>
          <w:lang w:bidi="th-TH"/>
        </w:rPr>
        <w:t>Proposed excavation work within 3m of cables associated with the facilities.</w:t>
      </w:r>
    </w:p>
    <w:p w:rsidR="00E3111C" w:rsidRPr="00E3111C" w:rsidRDefault="00E3111C" w:rsidP="001443CA">
      <w:pPr>
        <w:pStyle w:val="ListParagraph"/>
        <w:numPr>
          <w:ilvl w:val="3"/>
          <w:numId w:val="2"/>
        </w:numPr>
        <w:spacing w:after="80"/>
        <w:ind w:left="1800" w:hanging="504"/>
        <w:contextualSpacing w:val="0"/>
        <w:jc w:val="both"/>
        <w:rPr>
          <w:rFonts w:ascii="Arial" w:hAnsi="Arial"/>
          <w:color w:val="00B050"/>
          <w:lang w:bidi="th-TH"/>
        </w:rPr>
      </w:pPr>
      <w:r w:rsidRPr="00E3111C">
        <w:rPr>
          <w:rFonts w:ascii="Arial" w:hAnsi="Arial"/>
          <w:color w:val="00B050"/>
          <w:lang w:bidi="th-TH"/>
        </w:rPr>
        <w:t>This advice may be either verbal or provided formally during the planning stage of a MOWP or PERCOW.</w:t>
      </w:r>
    </w:p>
    <w:p w:rsidR="00E3111C" w:rsidRPr="00E3111C" w:rsidRDefault="00E3111C" w:rsidP="001443CA">
      <w:pPr>
        <w:pStyle w:val="ListParagraph"/>
        <w:numPr>
          <w:ilvl w:val="3"/>
          <w:numId w:val="2"/>
        </w:numPr>
        <w:spacing w:after="80"/>
        <w:ind w:left="1800" w:hanging="504"/>
        <w:contextualSpacing w:val="0"/>
        <w:jc w:val="both"/>
        <w:rPr>
          <w:rFonts w:ascii="Arial" w:hAnsi="Arial"/>
          <w:color w:val="00B050"/>
          <w:lang w:bidi="th-TH"/>
        </w:rPr>
      </w:pPr>
      <w:r w:rsidRPr="00E3111C">
        <w:rPr>
          <w:rFonts w:ascii="Arial" w:hAnsi="Arial"/>
          <w:color w:val="00B050"/>
          <w:lang w:bidi="th-TH"/>
        </w:rPr>
        <w:t xml:space="preserve">The </w:t>
      </w:r>
      <w:r w:rsidR="00077D58">
        <w:rPr>
          <w:rFonts w:ascii="Arial" w:hAnsi="Arial"/>
          <w:color w:val="00B050"/>
          <w:lang w:bidi="th-TH"/>
        </w:rPr>
        <w:t>Airport Manager</w:t>
      </w:r>
      <w:r w:rsidRPr="00E3111C">
        <w:rPr>
          <w:rFonts w:ascii="Arial" w:hAnsi="Arial"/>
          <w:color w:val="00B050"/>
          <w:lang w:bidi="th-TH"/>
        </w:rPr>
        <w:t xml:space="preserve"> will prepare a Permit to Commence Work (PERCOW) or a Method of Works Plan MOWP) for any activity that may affect aircraft operations by causin</w:t>
      </w:r>
      <w:r w:rsidR="00961BCC">
        <w:rPr>
          <w:rFonts w:ascii="Arial" w:hAnsi="Arial"/>
          <w:color w:val="00B050"/>
          <w:lang w:bidi="th-TH"/>
        </w:rPr>
        <w:t xml:space="preserve">g interference with a radar or </w:t>
      </w:r>
      <w:proofErr w:type="spellStart"/>
      <w:r w:rsidR="00961BCC">
        <w:rPr>
          <w:rFonts w:ascii="Arial" w:hAnsi="Arial"/>
          <w:color w:val="00B050"/>
          <w:lang w:bidi="th-TH"/>
        </w:rPr>
        <w:t>N</w:t>
      </w:r>
      <w:r w:rsidRPr="00E3111C">
        <w:rPr>
          <w:rFonts w:ascii="Arial" w:hAnsi="Arial"/>
          <w:color w:val="00B050"/>
          <w:lang w:bidi="th-TH"/>
        </w:rPr>
        <w:t>avaid</w:t>
      </w:r>
      <w:proofErr w:type="spellEnd"/>
      <w:r w:rsidRPr="00E3111C">
        <w:rPr>
          <w:rFonts w:ascii="Arial" w:hAnsi="Arial"/>
          <w:color w:val="00B050"/>
          <w:lang w:bidi="th-TH"/>
        </w:rPr>
        <w:t>, or its signal to aircraft. Planning for such work will include input from ATC.</w:t>
      </w:r>
    </w:p>
    <w:p w:rsidR="00E3111C" w:rsidRPr="00E3111C" w:rsidRDefault="00E3111C" w:rsidP="001443CA">
      <w:pPr>
        <w:pStyle w:val="ListParagraph"/>
        <w:numPr>
          <w:ilvl w:val="3"/>
          <w:numId w:val="2"/>
        </w:numPr>
        <w:spacing w:after="80"/>
        <w:ind w:left="1800" w:hanging="504"/>
        <w:contextualSpacing w:val="0"/>
        <w:jc w:val="both"/>
        <w:rPr>
          <w:rFonts w:ascii="Arial" w:hAnsi="Arial"/>
          <w:color w:val="00B050"/>
          <w:lang w:bidi="th-TH"/>
        </w:rPr>
      </w:pPr>
      <w:r w:rsidRPr="00E3111C">
        <w:rPr>
          <w:rFonts w:ascii="Arial" w:hAnsi="Arial"/>
          <w:color w:val="00B050"/>
          <w:lang w:bidi="th-TH"/>
        </w:rPr>
        <w:t xml:space="preserve">ATC is to establish any restrictions necessary. A copy of any MOWP or PERCOW issued for such works is to be forwarded to ATC for </w:t>
      </w:r>
      <w:r w:rsidR="007C66B8">
        <w:rPr>
          <w:rFonts w:ascii="Arial" w:hAnsi="Arial"/>
          <w:color w:val="00B050"/>
          <w:lang w:bidi="th-TH"/>
        </w:rPr>
        <w:t>comment</w:t>
      </w:r>
      <w:r w:rsidRPr="00E3111C">
        <w:rPr>
          <w:rFonts w:ascii="Arial" w:hAnsi="Arial"/>
          <w:color w:val="00B050"/>
          <w:lang w:bidi="th-TH"/>
        </w:rPr>
        <w:t>.</w:t>
      </w:r>
    </w:p>
    <w:p w:rsidR="00E3111C" w:rsidRPr="007C66B8" w:rsidRDefault="003A2F51" w:rsidP="001443CA">
      <w:pPr>
        <w:pStyle w:val="ListParagraph"/>
        <w:numPr>
          <w:ilvl w:val="3"/>
          <w:numId w:val="2"/>
        </w:numPr>
        <w:spacing w:after="80"/>
        <w:ind w:left="1800" w:hanging="504"/>
        <w:contextualSpacing w:val="0"/>
        <w:jc w:val="both"/>
        <w:rPr>
          <w:rFonts w:ascii="Arial" w:hAnsi="Arial"/>
          <w:color w:val="00B050"/>
          <w:lang w:bidi="th-TH"/>
        </w:rPr>
      </w:pPr>
      <w:r w:rsidRPr="003A2F51">
        <w:rPr>
          <w:rFonts w:ascii="Helvetica" w:hAnsi="Helvetica" w:cs="Helvetica"/>
          <w:color w:val="00B050"/>
          <w:lang w:bidi="th-TH"/>
        </w:rPr>
        <w:t>The Works Project Manager and WSO will ensure that all persons involved in works on the airport understand and comply with the restrictions</w:t>
      </w:r>
      <w:r w:rsidR="00961BCC">
        <w:rPr>
          <w:rFonts w:ascii="Helvetica" w:hAnsi="Helvetica" w:cs="Helvetica"/>
          <w:color w:val="00B050"/>
          <w:lang w:bidi="th-TH"/>
        </w:rPr>
        <w:t xml:space="preserve"> imposed to protect the radar, </w:t>
      </w:r>
      <w:proofErr w:type="spellStart"/>
      <w:r w:rsidR="00961BCC">
        <w:rPr>
          <w:rFonts w:ascii="Helvetica" w:hAnsi="Helvetica" w:cs="Helvetica"/>
          <w:color w:val="00B050"/>
          <w:lang w:bidi="th-TH"/>
        </w:rPr>
        <w:t>N</w:t>
      </w:r>
      <w:r w:rsidRPr="003A2F51">
        <w:rPr>
          <w:rFonts w:ascii="Helvetica" w:hAnsi="Helvetica" w:cs="Helvetica"/>
          <w:color w:val="00B050"/>
          <w:lang w:bidi="th-TH"/>
        </w:rPr>
        <w:t>avaids</w:t>
      </w:r>
      <w:proofErr w:type="spellEnd"/>
      <w:r w:rsidRPr="003A2F51">
        <w:rPr>
          <w:rFonts w:ascii="Helvetica" w:hAnsi="Helvetica" w:cs="Helvetica"/>
          <w:color w:val="00B050"/>
          <w:lang w:bidi="th-TH"/>
        </w:rPr>
        <w:t>, and their associated cables. This applies to staff, sub-contractors, and any other organization required to carry out work at the airport.</w:t>
      </w:r>
    </w:p>
    <w:p w:rsidR="00E3111C" w:rsidRPr="001443CA" w:rsidRDefault="003A2F51" w:rsidP="001443CA">
      <w:pPr>
        <w:pStyle w:val="ListParagraph"/>
        <w:numPr>
          <w:ilvl w:val="3"/>
          <w:numId w:val="2"/>
        </w:numPr>
        <w:ind w:left="1800" w:hanging="504"/>
        <w:jc w:val="both"/>
        <w:rPr>
          <w:rFonts w:ascii="Arial" w:hAnsi="Arial"/>
          <w:color w:val="00B050"/>
          <w:lang w:bidi="th-TH"/>
        </w:rPr>
      </w:pPr>
      <w:r w:rsidRPr="003A2F51">
        <w:rPr>
          <w:rFonts w:ascii="Helvetica" w:hAnsi="Helvetica" w:cs="Helvetica"/>
          <w:color w:val="00B050"/>
          <w:lang w:bidi="th-TH"/>
        </w:rPr>
        <w:t xml:space="preserve">(Name) Airport installed fence and lock at </w:t>
      </w:r>
      <w:r w:rsidR="007C66B8">
        <w:rPr>
          <w:rFonts w:ascii="Helvetica" w:hAnsi="Helvetica" w:cs="Helvetica"/>
          <w:color w:val="00B050"/>
          <w:lang w:bidi="th-TH"/>
        </w:rPr>
        <w:t xml:space="preserve">VOR/DME and </w:t>
      </w:r>
      <w:r w:rsidRPr="003A2F51">
        <w:rPr>
          <w:rFonts w:ascii="Helvetica" w:hAnsi="Helvetica" w:cs="Helvetica"/>
          <w:color w:val="00B050"/>
          <w:lang w:bidi="th-TH"/>
        </w:rPr>
        <w:t>NDB station</w:t>
      </w:r>
      <w:r w:rsidR="007C66B8">
        <w:rPr>
          <w:rFonts w:ascii="Helvetica" w:hAnsi="Helvetica" w:cs="Helvetica"/>
          <w:color w:val="00B050"/>
          <w:lang w:bidi="th-TH"/>
        </w:rPr>
        <w:t>s</w:t>
      </w:r>
      <w:r w:rsidRPr="003A2F51">
        <w:rPr>
          <w:rFonts w:ascii="Helvetica" w:hAnsi="Helvetica" w:cs="Helvetica"/>
          <w:color w:val="00B050"/>
          <w:lang w:bidi="th-TH"/>
        </w:rPr>
        <w:t xml:space="preserve"> to prevent unauthorized pedestrians interfering radio signal.</w:t>
      </w:r>
    </w:p>
    <w:p w:rsidR="00AE19DD" w:rsidRPr="007C66B8" w:rsidRDefault="00AE19DD" w:rsidP="001443CA">
      <w:pPr>
        <w:pStyle w:val="ListParagraph"/>
        <w:ind w:left="1800"/>
        <w:jc w:val="both"/>
        <w:rPr>
          <w:rFonts w:ascii="Arial" w:hAnsi="Arial"/>
          <w:color w:val="00B050"/>
          <w:lang w:bidi="th-TH"/>
        </w:rPr>
      </w:pPr>
    </w:p>
    <w:p w:rsidR="0046435A" w:rsidRDefault="0046435A">
      <w:pPr>
        <w:pStyle w:val="ListParagraph"/>
        <w:numPr>
          <w:ilvl w:val="2"/>
          <w:numId w:val="2"/>
        </w:numPr>
        <w:jc w:val="both"/>
        <w:rPr>
          <w:rFonts w:ascii="Arial" w:hAnsi="Arial"/>
          <w:lang w:bidi="th-TH"/>
        </w:rPr>
      </w:pPr>
      <w:r>
        <w:rPr>
          <w:rFonts w:ascii="Arial" w:hAnsi="Arial"/>
          <w:lang w:bidi="th-TH"/>
        </w:rPr>
        <w:t>Arrangement for Ground Maintenance in the Vicinity of these Installations</w:t>
      </w:r>
    </w:p>
    <w:p w:rsidR="00BD034B" w:rsidRDefault="004D5C4A" w:rsidP="003D3F15">
      <w:pPr>
        <w:ind w:left="576"/>
        <w:jc w:val="both"/>
        <w:rPr>
          <w:rFonts w:ascii="Arial" w:hAnsi="Arial"/>
          <w:lang w:bidi="th-TH"/>
        </w:rPr>
      </w:pPr>
      <w:r w:rsidRPr="004D5C4A">
        <w:rPr>
          <w:rFonts w:ascii="Arial" w:hAnsi="Arial"/>
          <w:color w:val="0070C0"/>
          <w:lang w:bidi="th-TH"/>
        </w:rPr>
        <w:t>Explain arrangement for ground maintenance in vicinity of radar and radio navigation aids to prevent hazards and degraded performance of navigation aids.</w:t>
      </w:r>
    </w:p>
    <w:p w:rsidR="004D5C4A" w:rsidRPr="004D5C4A" w:rsidRDefault="004D5C4A" w:rsidP="003D3F15">
      <w:pPr>
        <w:ind w:left="576"/>
        <w:jc w:val="both"/>
        <w:rPr>
          <w:rFonts w:ascii="Arial" w:hAnsi="Arial"/>
          <w:color w:val="00B050"/>
          <w:lang w:bidi="th-TH"/>
        </w:rPr>
      </w:pPr>
      <w:r w:rsidRPr="004D5C4A">
        <w:rPr>
          <w:rFonts w:ascii="Arial" w:hAnsi="Arial"/>
          <w:color w:val="00B050"/>
          <w:lang w:bidi="th-TH"/>
        </w:rPr>
        <w:t>Example:</w:t>
      </w:r>
    </w:p>
    <w:p w:rsidR="008D5459" w:rsidRPr="0030060B" w:rsidRDefault="008D5459" w:rsidP="001443CA">
      <w:pPr>
        <w:pStyle w:val="ListParagraph"/>
        <w:numPr>
          <w:ilvl w:val="3"/>
          <w:numId w:val="2"/>
        </w:numPr>
        <w:spacing w:after="80"/>
        <w:ind w:left="1800" w:hanging="504"/>
        <w:contextualSpacing w:val="0"/>
        <w:jc w:val="both"/>
        <w:rPr>
          <w:rFonts w:ascii="Arial" w:hAnsi="Arial"/>
          <w:color w:val="00B050"/>
          <w:lang w:bidi="th-TH"/>
        </w:rPr>
      </w:pPr>
      <w:r w:rsidRPr="008160DB">
        <w:rPr>
          <w:rFonts w:ascii="Arial" w:hAnsi="Arial"/>
          <w:color w:val="00B050"/>
          <w:highlight w:val="yellow"/>
          <w:lang w:bidi="th-TH"/>
        </w:rPr>
        <w:t>(Name)</w:t>
      </w:r>
      <w:r w:rsidRPr="0030060B">
        <w:rPr>
          <w:rFonts w:ascii="Arial" w:hAnsi="Arial"/>
          <w:color w:val="00B050"/>
          <w:lang w:bidi="th-TH"/>
        </w:rPr>
        <w:t xml:space="preserve"> Airport maintains the area around navigational aids to ensure there is no obstacles to radio signal. The airport conducts the area inspection at the same time with daily inspection and periodic maintenance program.</w:t>
      </w:r>
    </w:p>
    <w:p w:rsidR="008D5459" w:rsidRPr="0030060B" w:rsidRDefault="008D5459" w:rsidP="001443CA">
      <w:pPr>
        <w:pStyle w:val="ListParagraph"/>
        <w:numPr>
          <w:ilvl w:val="3"/>
          <w:numId w:val="2"/>
        </w:numPr>
        <w:spacing w:after="80"/>
        <w:ind w:left="1800" w:hanging="504"/>
        <w:contextualSpacing w:val="0"/>
        <w:jc w:val="both"/>
        <w:rPr>
          <w:rFonts w:ascii="Arial" w:hAnsi="Arial"/>
          <w:color w:val="00B050"/>
          <w:lang w:bidi="th-TH"/>
        </w:rPr>
      </w:pPr>
      <w:r w:rsidRPr="008160DB">
        <w:rPr>
          <w:rFonts w:ascii="Arial" w:hAnsi="Arial"/>
          <w:color w:val="00B050"/>
          <w:highlight w:val="yellow"/>
          <w:lang w:bidi="th-TH"/>
        </w:rPr>
        <w:t>(Airport Staff</w:t>
      </w:r>
      <w:r w:rsidR="008160DB" w:rsidRPr="008160DB">
        <w:rPr>
          <w:rFonts w:ascii="Arial" w:hAnsi="Arial"/>
          <w:color w:val="00B050"/>
          <w:highlight w:val="yellow"/>
          <w:lang w:bidi="th-TH"/>
        </w:rPr>
        <w:t>s</w:t>
      </w:r>
      <w:r w:rsidRPr="008160DB">
        <w:rPr>
          <w:rFonts w:ascii="Arial" w:hAnsi="Arial"/>
          <w:color w:val="00B050"/>
          <w:highlight w:val="yellow"/>
          <w:lang w:bidi="th-TH"/>
        </w:rPr>
        <w:t>)</w:t>
      </w:r>
      <w:r w:rsidRPr="0030060B">
        <w:rPr>
          <w:rFonts w:ascii="Arial" w:hAnsi="Arial"/>
          <w:color w:val="00B050"/>
          <w:lang w:bidi="th-TH"/>
        </w:rPr>
        <w:t xml:space="preserve"> accessing the maintenance area shall follow airside access procedures.</w:t>
      </w:r>
    </w:p>
    <w:p w:rsidR="008D5459" w:rsidRDefault="002D3306" w:rsidP="001443CA">
      <w:pPr>
        <w:pStyle w:val="ListParagraph"/>
        <w:numPr>
          <w:ilvl w:val="3"/>
          <w:numId w:val="2"/>
        </w:numPr>
        <w:ind w:left="1800" w:hanging="504"/>
        <w:jc w:val="both"/>
        <w:rPr>
          <w:rFonts w:ascii="Arial" w:hAnsi="Arial"/>
          <w:color w:val="00B050"/>
          <w:lang w:bidi="th-TH"/>
        </w:rPr>
      </w:pPr>
      <w:r w:rsidRPr="008160DB">
        <w:rPr>
          <w:rFonts w:ascii="Arial" w:hAnsi="Arial"/>
          <w:color w:val="00B050"/>
          <w:highlight w:val="yellow"/>
          <w:lang w:bidi="th-TH"/>
        </w:rPr>
        <w:t>(Airport Maintenance)</w:t>
      </w:r>
      <w:r w:rsidRPr="0030060B">
        <w:rPr>
          <w:rFonts w:ascii="Arial" w:hAnsi="Arial"/>
          <w:color w:val="00B050"/>
          <w:lang w:bidi="th-TH"/>
        </w:rPr>
        <w:t xml:space="preserve"> is responsible</w:t>
      </w:r>
      <w:r w:rsidR="007C66B8">
        <w:rPr>
          <w:rFonts w:ascii="Arial" w:hAnsi="Arial"/>
          <w:color w:val="00B050"/>
          <w:lang w:bidi="th-TH"/>
        </w:rPr>
        <w:t xml:space="preserve"> for</w:t>
      </w:r>
      <w:r w:rsidRPr="0030060B">
        <w:rPr>
          <w:rFonts w:ascii="Arial" w:hAnsi="Arial"/>
          <w:color w:val="00B050"/>
          <w:lang w:bidi="th-TH"/>
        </w:rPr>
        <w:t xml:space="preserve"> preventive and corrective maintenance of navigational aids and the surrounding areas.</w:t>
      </w:r>
    </w:p>
    <w:p w:rsidR="00AE19DD" w:rsidRPr="0030060B" w:rsidRDefault="00AE19DD" w:rsidP="001443CA">
      <w:pPr>
        <w:pStyle w:val="ListParagraph"/>
        <w:ind w:left="1800"/>
        <w:jc w:val="both"/>
        <w:rPr>
          <w:rFonts w:ascii="Arial" w:hAnsi="Arial"/>
          <w:color w:val="00B050"/>
          <w:lang w:bidi="th-TH"/>
        </w:rPr>
      </w:pPr>
    </w:p>
    <w:p w:rsidR="00984E17" w:rsidRDefault="0046435A">
      <w:pPr>
        <w:pStyle w:val="ListParagraph"/>
        <w:numPr>
          <w:ilvl w:val="2"/>
          <w:numId w:val="2"/>
        </w:numPr>
        <w:jc w:val="both"/>
        <w:rPr>
          <w:rFonts w:ascii="Arial" w:hAnsi="Arial"/>
          <w:lang w:bidi="th-TH"/>
        </w:rPr>
      </w:pPr>
      <w:r>
        <w:rPr>
          <w:rFonts w:ascii="Arial" w:hAnsi="Arial"/>
          <w:lang w:bidi="th-TH"/>
        </w:rPr>
        <w:t>Arrangements for Supply and Installation of Signs Warning of Hazardous Microwave Radiation</w:t>
      </w:r>
    </w:p>
    <w:p w:rsidR="00AE19DD" w:rsidRDefault="0079052A" w:rsidP="003D3F15">
      <w:pPr>
        <w:ind w:left="576"/>
        <w:jc w:val="both"/>
        <w:rPr>
          <w:rFonts w:ascii="Arial" w:hAnsi="Arial"/>
          <w:color w:val="00B050"/>
          <w:lang w:bidi="th-TH"/>
        </w:rPr>
        <w:sectPr w:rsidR="00AE19DD" w:rsidSect="008F6E49">
          <w:headerReference w:type="even" r:id="rId116"/>
          <w:headerReference w:type="default" r:id="rId117"/>
          <w:footerReference w:type="default" r:id="rId118"/>
          <w:headerReference w:type="first" r:id="rId119"/>
          <w:pgSz w:w="12240" w:h="15840"/>
          <w:pgMar w:top="1354" w:right="1440" w:bottom="1008" w:left="1440" w:header="720" w:footer="720" w:gutter="0"/>
          <w:pgNumType w:start="1"/>
          <w:cols w:space="720"/>
          <w:docGrid w:linePitch="360"/>
        </w:sectPr>
      </w:pPr>
      <w:r w:rsidRPr="008160DB">
        <w:rPr>
          <w:rFonts w:ascii="Arial" w:hAnsi="Arial"/>
          <w:color w:val="00B050"/>
          <w:highlight w:val="yellow"/>
          <w:lang w:bidi="th-TH"/>
        </w:rPr>
        <w:t>(Name)</w:t>
      </w:r>
      <w:r w:rsidRPr="0030060B">
        <w:rPr>
          <w:rFonts w:ascii="Arial" w:hAnsi="Arial"/>
          <w:color w:val="00B050"/>
          <w:lang w:bidi="th-TH"/>
        </w:rPr>
        <w:t xml:space="preserve"> Airport inspects warning signs on the fences surrounding the navigational aids. The signs shall be visible and </w:t>
      </w:r>
      <w:r w:rsidR="007C66B8">
        <w:rPr>
          <w:rFonts w:ascii="Arial" w:hAnsi="Arial"/>
          <w:color w:val="00B050"/>
          <w:lang w:bidi="th-TH"/>
        </w:rPr>
        <w:t xml:space="preserve">shall </w:t>
      </w:r>
      <w:r w:rsidRPr="0030060B">
        <w:rPr>
          <w:rFonts w:ascii="Arial" w:hAnsi="Arial"/>
          <w:color w:val="00B050"/>
          <w:lang w:bidi="th-TH"/>
        </w:rPr>
        <w:t>no</w:t>
      </w:r>
      <w:r w:rsidR="007C66B8">
        <w:rPr>
          <w:rFonts w:ascii="Arial" w:hAnsi="Arial"/>
          <w:color w:val="00B050"/>
          <w:lang w:bidi="th-TH"/>
        </w:rPr>
        <w:t>t be blocked by</w:t>
      </w:r>
      <w:r w:rsidRPr="0030060B">
        <w:rPr>
          <w:rFonts w:ascii="Arial" w:hAnsi="Arial"/>
          <w:color w:val="00B050"/>
          <w:lang w:bidi="th-TH"/>
        </w:rPr>
        <w:t xml:space="preserve"> vegetation. </w:t>
      </w:r>
      <w:r w:rsidRPr="008160DB">
        <w:rPr>
          <w:rFonts w:ascii="Arial" w:hAnsi="Arial"/>
          <w:color w:val="00B050"/>
          <w:highlight w:val="yellow"/>
          <w:lang w:bidi="th-TH"/>
        </w:rPr>
        <w:t>(Name)</w:t>
      </w:r>
      <w:r w:rsidRPr="0030060B">
        <w:rPr>
          <w:rFonts w:ascii="Arial" w:hAnsi="Arial"/>
          <w:color w:val="00B050"/>
          <w:lang w:bidi="th-TH"/>
        </w:rPr>
        <w:t xml:space="preserve"> Airport also installs markers for ILS critical area. The markers are made of a material that do not interfere with radio navigational aids.</w:t>
      </w:r>
      <w:r w:rsidR="00AE19DD" w:rsidDel="00AE19DD">
        <w:rPr>
          <w:rFonts w:ascii="Arial" w:hAnsi="Arial"/>
          <w:color w:val="00B050"/>
          <w:lang w:bidi="th-TH"/>
        </w:rPr>
        <w:t xml:space="preserve"> </w:t>
      </w:r>
    </w:p>
    <w:p w:rsidR="00E163D3" w:rsidRPr="00782147" w:rsidRDefault="00E163D3" w:rsidP="00ED5925">
      <w:pPr>
        <w:spacing w:after="0"/>
        <w:rPr>
          <w:rFonts w:ascii="Arial" w:hAnsi="Arial" w:cs="Arial"/>
          <w:b/>
          <w:bCs/>
          <w:color w:val="000000"/>
          <w:sz w:val="28"/>
          <w:szCs w:val="28"/>
        </w:rPr>
      </w:pPr>
      <w:r>
        <w:rPr>
          <w:rFonts w:ascii="Arial" w:hAnsi="Arial" w:cs="Arial"/>
          <w:b/>
          <w:bCs/>
          <w:color w:val="000000"/>
          <w:sz w:val="28"/>
          <w:szCs w:val="28"/>
        </w:rPr>
        <w:lastRenderedPageBreak/>
        <w:t>SECTION 4.19</w:t>
      </w:r>
      <w:r w:rsidRPr="00782147">
        <w:rPr>
          <w:rFonts w:ascii="Arial" w:hAnsi="Arial" w:cs="Arial"/>
          <w:b/>
          <w:bCs/>
          <w:color w:val="000000"/>
          <w:sz w:val="28"/>
          <w:szCs w:val="28"/>
        </w:rPr>
        <w:t xml:space="preserve"> REPOERTING OF RUNWAY SURFACE CONDITION</w:t>
      </w:r>
    </w:p>
    <w:p w:rsidR="00E163D3" w:rsidRDefault="00E163D3" w:rsidP="003D3F15">
      <w:pPr>
        <w:autoSpaceDE w:val="0"/>
        <w:autoSpaceDN w:val="0"/>
        <w:adjustRightInd w:val="0"/>
        <w:spacing w:after="0" w:line="240" w:lineRule="auto"/>
        <w:jc w:val="both"/>
        <w:rPr>
          <w:rFonts w:ascii="Helvetica-Bold" w:hAnsi="Helvetica-Bold" w:cs="Helvetica-Bold"/>
          <w:b/>
          <w:bCs/>
          <w:color w:val="000000"/>
          <w:sz w:val="36"/>
          <w:szCs w:val="36"/>
        </w:rPr>
      </w:pPr>
    </w:p>
    <w:p w:rsidR="00E163D3" w:rsidRDefault="00E163D3" w:rsidP="003D3F15">
      <w:pPr>
        <w:autoSpaceDE w:val="0"/>
        <w:autoSpaceDN w:val="0"/>
        <w:adjustRightInd w:val="0"/>
        <w:spacing w:after="0" w:line="240" w:lineRule="auto"/>
        <w:jc w:val="both"/>
        <w:rPr>
          <w:rFonts w:ascii="Helvetica-Oblique" w:hAnsi="Helvetica-Oblique" w:cs="Helvetica-Oblique"/>
          <w:i/>
          <w:iCs/>
          <w:color w:val="000000"/>
          <w:sz w:val="24"/>
          <w:szCs w:val="24"/>
        </w:rPr>
      </w:pPr>
      <w:r>
        <w:rPr>
          <w:rFonts w:ascii="Helvetica-Oblique" w:hAnsi="Helvetica-Oblique" w:cs="Helvetica-Oblique"/>
          <w:i/>
          <w:iCs/>
          <w:color w:val="000000"/>
          <w:sz w:val="24"/>
          <w:szCs w:val="24"/>
        </w:rPr>
        <w:t>Refer to Part 5 Section 1 of this Manual for the contact details of those persons identified as having responsibility for implementing the procedures detailed in this Section</w:t>
      </w:r>
    </w:p>
    <w:p w:rsidR="00E163D3" w:rsidRDefault="00E163D3" w:rsidP="003D3F15">
      <w:pPr>
        <w:autoSpaceDE w:val="0"/>
        <w:autoSpaceDN w:val="0"/>
        <w:adjustRightInd w:val="0"/>
        <w:spacing w:after="0" w:line="240" w:lineRule="auto"/>
        <w:jc w:val="both"/>
        <w:rPr>
          <w:rFonts w:ascii="Helvetica-Oblique" w:hAnsi="Helvetica-Oblique" w:cs="Helvetica-Oblique"/>
          <w:i/>
          <w:iCs/>
          <w:color w:val="000000"/>
          <w:sz w:val="24"/>
          <w:szCs w:val="24"/>
        </w:rPr>
      </w:pPr>
    </w:p>
    <w:p w:rsidR="00E163D3" w:rsidRPr="00961BCC" w:rsidRDefault="00E163D3" w:rsidP="003D3F15">
      <w:pPr>
        <w:autoSpaceDE w:val="0"/>
        <w:autoSpaceDN w:val="0"/>
        <w:adjustRightInd w:val="0"/>
        <w:spacing w:after="0" w:line="240" w:lineRule="auto"/>
        <w:jc w:val="both"/>
        <w:rPr>
          <w:rFonts w:ascii="Arial" w:hAnsi="Arial" w:cs="Arial"/>
          <w:b/>
          <w:bCs/>
          <w:color w:val="000000"/>
        </w:rPr>
      </w:pPr>
      <w:r w:rsidRPr="00961BCC">
        <w:rPr>
          <w:rFonts w:ascii="Arial" w:hAnsi="Arial" w:cs="Arial"/>
          <w:b/>
          <w:bCs/>
          <w:color w:val="000000"/>
        </w:rPr>
        <w:t>4.19.1 Purpose</w:t>
      </w:r>
    </w:p>
    <w:p w:rsidR="00E163D3" w:rsidRPr="00961BCC" w:rsidRDefault="00E163D3" w:rsidP="003D3F15">
      <w:pPr>
        <w:autoSpaceDE w:val="0"/>
        <w:autoSpaceDN w:val="0"/>
        <w:adjustRightInd w:val="0"/>
        <w:spacing w:after="0" w:line="240" w:lineRule="auto"/>
        <w:jc w:val="both"/>
        <w:rPr>
          <w:rFonts w:ascii="Arial" w:hAnsi="Arial" w:cs="Arial"/>
          <w:b/>
          <w:bCs/>
          <w:color w:val="000000"/>
        </w:rPr>
      </w:pPr>
    </w:p>
    <w:p w:rsidR="00E163D3" w:rsidRPr="00961BCC" w:rsidRDefault="00E163D3" w:rsidP="003D3F15">
      <w:pPr>
        <w:autoSpaceDE w:val="0"/>
        <w:autoSpaceDN w:val="0"/>
        <w:adjustRightInd w:val="0"/>
        <w:spacing w:after="0" w:line="240" w:lineRule="auto"/>
        <w:jc w:val="both"/>
        <w:rPr>
          <w:rFonts w:ascii="Arial" w:hAnsi="Arial" w:cs="Arial"/>
          <w:color w:val="000000" w:themeColor="text1"/>
        </w:rPr>
      </w:pPr>
      <w:r w:rsidRPr="00961BCC">
        <w:rPr>
          <w:rFonts w:ascii="Arial" w:hAnsi="Arial" w:cs="Arial"/>
          <w:color w:val="000000"/>
        </w:rPr>
        <w:t xml:space="preserve">The aim of these procedures is to ensure that the aerodrome staff is equipped enough to meet the </w:t>
      </w:r>
      <w:r w:rsidRPr="00961BCC">
        <w:rPr>
          <w:rFonts w:ascii="Arial" w:hAnsi="Arial" w:cs="Arial"/>
          <w:color w:val="000000" w:themeColor="text1"/>
        </w:rPr>
        <w:t>requirement of new global reporting system and format for assessing and reporting runway surface conditions applicable as of 05 November 2021.</w:t>
      </w:r>
    </w:p>
    <w:p w:rsidR="00E163D3" w:rsidRPr="00961BCC" w:rsidRDefault="00E163D3" w:rsidP="003D3F15">
      <w:pPr>
        <w:autoSpaceDE w:val="0"/>
        <w:autoSpaceDN w:val="0"/>
        <w:adjustRightInd w:val="0"/>
        <w:spacing w:after="0" w:line="240" w:lineRule="auto"/>
        <w:jc w:val="both"/>
        <w:rPr>
          <w:rFonts w:ascii="Arial" w:hAnsi="Arial" w:cs="Arial"/>
          <w:color w:val="000000"/>
        </w:rPr>
      </w:pPr>
    </w:p>
    <w:p w:rsidR="00E163D3" w:rsidRPr="00961BCC" w:rsidRDefault="00E163D3" w:rsidP="003D3F15">
      <w:pPr>
        <w:autoSpaceDE w:val="0"/>
        <w:autoSpaceDN w:val="0"/>
        <w:adjustRightInd w:val="0"/>
        <w:spacing w:after="0" w:line="240" w:lineRule="auto"/>
        <w:jc w:val="both"/>
        <w:rPr>
          <w:rFonts w:ascii="Arial" w:hAnsi="Arial" w:cs="Arial"/>
          <w:b/>
          <w:bCs/>
          <w:color w:val="000000"/>
        </w:rPr>
      </w:pPr>
      <w:r w:rsidRPr="00961BCC">
        <w:rPr>
          <w:rFonts w:ascii="Arial" w:hAnsi="Arial" w:cs="Arial"/>
          <w:b/>
          <w:bCs/>
          <w:color w:val="000000"/>
        </w:rPr>
        <w:t>4.19.2 Responsibilities</w:t>
      </w:r>
    </w:p>
    <w:p w:rsidR="00E163D3" w:rsidRPr="00961BCC" w:rsidRDefault="00E163D3" w:rsidP="003D3F15">
      <w:pPr>
        <w:autoSpaceDE w:val="0"/>
        <w:autoSpaceDN w:val="0"/>
        <w:adjustRightInd w:val="0"/>
        <w:spacing w:after="0" w:line="240" w:lineRule="auto"/>
        <w:jc w:val="both"/>
        <w:rPr>
          <w:rFonts w:ascii="Arial" w:hAnsi="Arial" w:cs="Arial"/>
          <w:b/>
          <w:bCs/>
          <w:color w:val="000000"/>
        </w:rPr>
      </w:pPr>
    </w:p>
    <w:p w:rsidR="00E163D3" w:rsidRPr="00961BCC" w:rsidRDefault="00E163D3" w:rsidP="003D3F15">
      <w:pPr>
        <w:pStyle w:val="ListParagraph"/>
        <w:numPr>
          <w:ilvl w:val="0"/>
          <w:numId w:val="21"/>
        </w:numPr>
        <w:autoSpaceDE w:val="0"/>
        <w:autoSpaceDN w:val="0"/>
        <w:adjustRightInd w:val="0"/>
        <w:spacing w:after="0" w:line="240" w:lineRule="auto"/>
        <w:jc w:val="both"/>
        <w:rPr>
          <w:rFonts w:ascii="Arial" w:hAnsi="Arial" w:cs="Arial"/>
          <w:color w:val="00B050"/>
        </w:rPr>
      </w:pPr>
      <w:r w:rsidRPr="00961BCC">
        <w:rPr>
          <w:rFonts w:ascii="Arial" w:hAnsi="Arial" w:cs="Arial"/>
          <w:color w:val="00B050"/>
        </w:rPr>
        <w:t>The (</w:t>
      </w:r>
      <w:r w:rsidRPr="00961BCC">
        <w:rPr>
          <w:rFonts w:ascii="Arial" w:hAnsi="Arial" w:cs="Arial"/>
          <w:color w:val="00B050"/>
          <w:highlight w:val="yellow"/>
        </w:rPr>
        <w:t>Airport Manager</w:t>
      </w:r>
      <w:r w:rsidRPr="00961BCC">
        <w:rPr>
          <w:rFonts w:ascii="Arial" w:hAnsi="Arial" w:cs="Arial"/>
          <w:color w:val="00B050"/>
        </w:rPr>
        <w:t xml:space="preserve">) has the overall responsibility for ensuring that procedures are established and trainings &amp; resources are provided for assessment and reporting of percentage of coverage and depth of contaminant for each third of runways in order to ensure that CAA standards are met. </w:t>
      </w:r>
    </w:p>
    <w:p w:rsidR="00E163D3" w:rsidRPr="00961BCC" w:rsidRDefault="00E163D3" w:rsidP="003D3F15">
      <w:pPr>
        <w:autoSpaceDE w:val="0"/>
        <w:autoSpaceDN w:val="0"/>
        <w:adjustRightInd w:val="0"/>
        <w:spacing w:after="0" w:line="240" w:lineRule="auto"/>
        <w:jc w:val="both"/>
        <w:rPr>
          <w:rFonts w:ascii="Arial" w:hAnsi="Arial" w:cs="Arial"/>
          <w:color w:val="00B050"/>
        </w:rPr>
      </w:pPr>
    </w:p>
    <w:p w:rsidR="00E163D3" w:rsidRPr="00961BCC" w:rsidRDefault="00E163D3" w:rsidP="003D3F15">
      <w:pPr>
        <w:pStyle w:val="ListParagraph"/>
        <w:numPr>
          <w:ilvl w:val="0"/>
          <w:numId w:val="21"/>
        </w:numPr>
        <w:autoSpaceDE w:val="0"/>
        <w:autoSpaceDN w:val="0"/>
        <w:adjustRightInd w:val="0"/>
        <w:spacing w:after="0" w:line="240" w:lineRule="auto"/>
        <w:jc w:val="both"/>
        <w:rPr>
          <w:rFonts w:ascii="Arial" w:hAnsi="Arial" w:cs="Arial"/>
          <w:color w:val="00B050"/>
        </w:rPr>
      </w:pPr>
      <w:r w:rsidRPr="00961BCC">
        <w:rPr>
          <w:rFonts w:ascii="Arial" w:hAnsi="Arial" w:cs="Arial"/>
          <w:color w:val="00B050"/>
        </w:rPr>
        <w:t>The (</w:t>
      </w:r>
      <w:r w:rsidRPr="00961BCC">
        <w:rPr>
          <w:rFonts w:ascii="Arial" w:hAnsi="Arial" w:cs="Arial"/>
          <w:color w:val="00B050"/>
          <w:highlight w:val="yellow"/>
        </w:rPr>
        <w:t>Airport Shift Supervisor</w:t>
      </w:r>
      <w:r w:rsidRPr="00961BCC">
        <w:rPr>
          <w:rFonts w:ascii="Arial" w:hAnsi="Arial" w:cs="Arial"/>
          <w:color w:val="00B050"/>
        </w:rPr>
        <w:t>) has the responsibility for ensuring that, when required, runway surface assessment are satisfactorily carried out and that appropriate actions/ reporting takes place as a result of those assessments and as per reporting protocol. He is also responsible for collection of data, production of RCR, dissemination of information to ATS/AIS, and timely updating of RCR. He is also responsible for coordination with other stakeholders such as ATS, Meteorology, airlines and aircraft operators.</w:t>
      </w:r>
    </w:p>
    <w:p w:rsidR="00E163D3" w:rsidRPr="00961BCC" w:rsidRDefault="00E163D3" w:rsidP="003D3F15">
      <w:pPr>
        <w:pStyle w:val="ListParagraph"/>
        <w:jc w:val="both"/>
        <w:rPr>
          <w:rFonts w:ascii="Arial" w:hAnsi="Arial" w:cs="Arial"/>
          <w:color w:val="00B050"/>
        </w:rPr>
      </w:pPr>
    </w:p>
    <w:p w:rsidR="00E163D3" w:rsidRPr="00961BCC" w:rsidRDefault="00E163D3" w:rsidP="003D3F15">
      <w:pPr>
        <w:pStyle w:val="ListParagraph"/>
        <w:numPr>
          <w:ilvl w:val="0"/>
          <w:numId w:val="21"/>
        </w:numPr>
        <w:autoSpaceDE w:val="0"/>
        <w:autoSpaceDN w:val="0"/>
        <w:adjustRightInd w:val="0"/>
        <w:spacing w:after="0" w:line="240" w:lineRule="auto"/>
        <w:jc w:val="both"/>
        <w:rPr>
          <w:rFonts w:ascii="Arial" w:hAnsi="Arial" w:cs="Arial"/>
          <w:color w:val="00B050"/>
        </w:rPr>
      </w:pPr>
      <w:r w:rsidRPr="00961BCC">
        <w:rPr>
          <w:rFonts w:ascii="Arial" w:hAnsi="Arial" w:cs="Arial"/>
          <w:color w:val="00B050"/>
        </w:rPr>
        <w:t>The (</w:t>
      </w:r>
      <w:r w:rsidRPr="00961BCC">
        <w:rPr>
          <w:rFonts w:ascii="Arial" w:hAnsi="Arial" w:cs="Arial"/>
          <w:color w:val="00B050"/>
          <w:highlight w:val="yellow"/>
        </w:rPr>
        <w:t>AIS Officer</w:t>
      </w:r>
      <w:r w:rsidRPr="00961BCC">
        <w:rPr>
          <w:rFonts w:ascii="Arial" w:hAnsi="Arial" w:cs="Arial"/>
          <w:color w:val="00B050"/>
        </w:rPr>
        <w:t xml:space="preserve">) is responsible for publication and updating of RCR report in SNOWTAM format as given in Appendix A to this section. </w:t>
      </w:r>
    </w:p>
    <w:p w:rsidR="00E163D3" w:rsidRPr="00961BCC" w:rsidRDefault="00E163D3" w:rsidP="003D3F15">
      <w:pPr>
        <w:autoSpaceDE w:val="0"/>
        <w:autoSpaceDN w:val="0"/>
        <w:adjustRightInd w:val="0"/>
        <w:spacing w:after="0" w:line="240" w:lineRule="auto"/>
        <w:jc w:val="both"/>
        <w:rPr>
          <w:rFonts w:ascii="Arial" w:hAnsi="Arial" w:cs="Arial"/>
          <w:color w:val="000000"/>
        </w:rPr>
      </w:pPr>
    </w:p>
    <w:p w:rsidR="00E163D3" w:rsidRPr="00961BCC" w:rsidRDefault="00E163D3" w:rsidP="003D3F15">
      <w:pPr>
        <w:autoSpaceDE w:val="0"/>
        <w:autoSpaceDN w:val="0"/>
        <w:adjustRightInd w:val="0"/>
        <w:spacing w:after="0" w:line="240" w:lineRule="auto"/>
        <w:jc w:val="both"/>
        <w:rPr>
          <w:rFonts w:ascii="Arial" w:hAnsi="Arial" w:cs="Arial"/>
          <w:b/>
          <w:bCs/>
          <w:color w:val="000000"/>
        </w:rPr>
      </w:pPr>
      <w:r w:rsidRPr="00961BCC">
        <w:rPr>
          <w:rFonts w:ascii="Arial" w:hAnsi="Arial" w:cs="Arial"/>
          <w:b/>
          <w:bCs/>
          <w:color w:val="000000"/>
        </w:rPr>
        <w:t>4.19.3 Legislation, Standards and Technical References</w:t>
      </w:r>
    </w:p>
    <w:p w:rsidR="00E163D3" w:rsidRPr="00961BCC" w:rsidRDefault="00E163D3" w:rsidP="003D3F15">
      <w:pPr>
        <w:autoSpaceDE w:val="0"/>
        <w:autoSpaceDN w:val="0"/>
        <w:adjustRightInd w:val="0"/>
        <w:spacing w:after="0" w:line="240" w:lineRule="auto"/>
        <w:jc w:val="both"/>
        <w:rPr>
          <w:rFonts w:ascii="Arial" w:hAnsi="Arial" w:cs="Arial"/>
          <w:b/>
          <w:bCs/>
          <w:color w:val="000000"/>
        </w:rPr>
      </w:pPr>
    </w:p>
    <w:p w:rsidR="00E163D3" w:rsidRPr="00961BCC" w:rsidRDefault="00E163D3" w:rsidP="003D3F15">
      <w:pPr>
        <w:pStyle w:val="Default"/>
        <w:jc w:val="both"/>
        <w:rPr>
          <w:rFonts w:ascii="Arial" w:hAnsi="Arial" w:cs="Arial"/>
          <w:color w:val="00B050"/>
          <w:sz w:val="22"/>
          <w:szCs w:val="22"/>
        </w:rPr>
      </w:pPr>
      <w:r w:rsidRPr="00961BCC">
        <w:rPr>
          <w:rFonts w:ascii="Arial" w:hAnsi="Arial" w:cs="Arial"/>
          <w:color w:val="00B050"/>
          <w:sz w:val="22"/>
          <w:szCs w:val="22"/>
        </w:rPr>
        <w:t>Regulation (</w:t>
      </w:r>
      <w:r w:rsidRPr="00961BCC">
        <w:rPr>
          <w:rFonts w:ascii="Arial" w:hAnsi="Arial" w:cs="Arial"/>
          <w:color w:val="00B050"/>
          <w:sz w:val="22"/>
          <w:szCs w:val="22"/>
          <w:highlight w:val="yellow"/>
        </w:rPr>
        <w:t>XYZ</w:t>
      </w:r>
      <w:r w:rsidRPr="00961BCC">
        <w:rPr>
          <w:rFonts w:ascii="Arial" w:hAnsi="Arial" w:cs="Arial"/>
          <w:color w:val="00B050"/>
          <w:sz w:val="22"/>
          <w:szCs w:val="22"/>
        </w:rPr>
        <w:t xml:space="preserve">) requires the aerodrome operator to assess aerodrome surface conditions and disseminate such information through the relevant SNOWTAM/ATS/AIS. </w:t>
      </w:r>
    </w:p>
    <w:p w:rsidR="00E163D3" w:rsidRPr="00961BCC" w:rsidRDefault="00E163D3" w:rsidP="003D3F15">
      <w:pPr>
        <w:pStyle w:val="Default"/>
        <w:jc w:val="both"/>
        <w:rPr>
          <w:rFonts w:ascii="Arial" w:hAnsi="Arial" w:cs="Arial"/>
          <w:color w:val="00B050"/>
          <w:sz w:val="22"/>
          <w:szCs w:val="22"/>
        </w:rPr>
      </w:pPr>
    </w:p>
    <w:p w:rsidR="00E163D3" w:rsidRPr="00961BCC" w:rsidRDefault="00E163D3" w:rsidP="003D3F15">
      <w:pPr>
        <w:pStyle w:val="Default"/>
        <w:jc w:val="both"/>
        <w:rPr>
          <w:rFonts w:ascii="Arial" w:hAnsi="Arial" w:cs="Arial"/>
          <w:color w:val="00B050"/>
          <w:sz w:val="22"/>
          <w:szCs w:val="22"/>
        </w:rPr>
      </w:pPr>
      <w:r w:rsidRPr="00961BCC">
        <w:rPr>
          <w:rFonts w:ascii="Arial" w:hAnsi="Arial" w:cs="Arial"/>
          <w:color w:val="00B050"/>
          <w:sz w:val="22"/>
          <w:szCs w:val="22"/>
        </w:rPr>
        <w:t>As per Regulation (</w:t>
      </w:r>
      <w:r w:rsidRPr="00961BCC">
        <w:rPr>
          <w:rFonts w:ascii="Arial" w:hAnsi="Arial" w:cs="Arial"/>
          <w:color w:val="00B050"/>
          <w:sz w:val="22"/>
          <w:szCs w:val="22"/>
          <w:highlight w:val="yellow"/>
        </w:rPr>
        <w:t>XYZ.1</w:t>
      </w:r>
      <w:r w:rsidRPr="00961BCC">
        <w:rPr>
          <w:rFonts w:ascii="Arial" w:hAnsi="Arial" w:cs="Arial"/>
          <w:color w:val="00B050"/>
          <w:sz w:val="22"/>
          <w:szCs w:val="22"/>
        </w:rPr>
        <w:t xml:space="preserve">) the aerodrome operator is expected to Develop procedures for the collection of data, production of RCR, dissemination of information to ATS/AIS, and updating of RCR. </w:t>
      </w:r>
    </w:p>
    <w:p w:rsidR="00E163D3" w:rsidRPr="00961BCC" w:rsidRDefault="00E163D3" w:rsidP="003D3F15">
      <w:pPr>
        <w:pStyle w:val="Default"/>
        <w:jc w:val="both"/>
        <w:rPr>
          <w:rFonts w:ascii="Arial" w:hAnsi="Arial" w:cs="Arial"/>
          <w:color w:val="00B050"/>
          <w:sz w:val="22"/>
          <w:szCs w:val="22"/>
        </w:rPr>
      </w:pPr>
    </w:p>
    <w:p w:rsidR="00E163D3" w:rsidRPr="00961BCC" w:rsidRDefault="00E163D3" w:rsidP="003D3F15">
      <w:pPr>
        <w:pStyle w:val="Default"/>
        <w:jc w:val="both"/>
        <w:rPr>
          <w:rFonts w:ascii="Arial" w:hAnsi="Arial" w:cs="Arial"/>
          <w:color w:val="00B050"/>
          <w:sz w:val="22"/>
          <w:szCs w:val="22"/>
        </w:rPr>
      </w:pPr>
      <w:r w:rsidRPr="00961BCC">
        <w:rPr>
          <w:rFonts w:ascii="Arial" w:hAnsi="Arial" w:cs="Arial"/>
          <w:color w:val="00B050"/>
          <w:sz w:val="22"/>
          <w:szCs w:val="22"/>
        </w:rPr>
        <w:t>Regulation (</w:t>
      </w:r>
      <w:r w:rsidRPr="00961BCC">
        <w:rPr>
          <w:rFonts w:ascii="Arial" w:hAnsi="Arial" w:cs="Arial"/>
          <w:color w:val="00B050"/>
          <w:sz w:val="22"/>
          <w:szCs w:val="22"/>
          <w:highlight w:val="yellow"/>
        </w:rPr>
        <w:t>XYZ.2</w:t>
      </w:r>
      <w:r w:rsidRPr="00961BCC">
        <w:rPr>
          <w:rFonts w:ascii="Arial" w:hAnsi="Arial" w:cs="Arial"/>
          <w:color w:val="00B050"/>
          <w:sz w:val="22"/>
          <w:szCs w:val="22"/>
        </w:rPr>
        <w:t xml:space="preserve">) requires aerodrome operator has to identify personnel who would be responsible for GFR related tasks and these personnel are adequately trained. </w:t>
      </w:r>
    </w:p>
    <w:p w:rsidR="00E163D3" w:rsidRPr="00961BCC" w:rsidRDefault="00E163D3" w:rsidP="003D3F15">
      <w:pPr>
        <w:pStyle w:val="Default"/>
        <w:jc w:val="both"/>
        <w:rPr>
          <w:rFonts w:ascii="Arial" w:hAnsi="Arial" w:cs="Arial"/>
          <w:color w:val="00B050"/>
          <w:sz w:val="22"/>
          <w:szCs w:val="22"/>
        </w:rPr>
      </w:pPr>
    </w:p>
    <w:p w:rsidR="00E163D3" w:rsidRPr="00961BCC" w:rsidRDefault="00E163D3" w:rsidP="003D3F15">
      <w:pPr>
        <w:pStyle w:val="Default"/>
        <w:jc w:val="both"/>
        <w:rPr>
          <w:rFonts w:ascii="Arial" w:hAnsi="Arial" w:cs="Arial"/>
          <w:color w:val="00B050"/>
          <w:sz w:val="22"/>
          <w:szCs w:val="22"/>
        </w:rPr>
      </w:pPr>
      <w:r w:rsidRPr="00961BCC">
        <w:rPr>
          <w:rFonts w:ascii="Arial" w:hAnsi="Arial" w:cs="Arial"/>
          <w:color w:val="00B050"/>
          <w:sz w:val="22"/>
          <w:szCs w:val="22"/>
        </w:rPr>
        <w:t>This section is based on the CAA guidance material (</w:t>
      </w:r>
      <w:r w:rsidRPr="00961BCC">
        <w:rPr>
          <w:rFonts w:ascii="Arial" w:hAnsi="Arial" w:cs="Arial"/>
          <w:color w:val="00B050"/>
          <w:sz w:val="22"/>
          <w:szCs w:val="22"/>
          <w:highlight w:val="yellow"/>
        </w:rPr>
        <w:t>Aerodrome Advisory Circular xx/</w:t>
      </w:r>
      <w:proofErr w:type="spellStart"/>
      <w:r w:rsidRPr="00961BCC">
        <w:rPr>
          <w:rFonts w:ascii="Arial" w:hAnsi="Arial" w:cs="Arial"/>
          <w:color w:val="00B050"/>
          <w:sz w:val="22"/>
          <w:szCs w:val="22"/>
          <w:highlight w:val="yellow"/>
        </w:rPr>
        <w:t>yy</w:t>
      </w:r>
      <w:proofErr w:type="spellEnd"/>
      <w:r w:rsidRPr="00961BCC">
        <w:rPr>
          <w:rFonts w:ascii="Arial" w:hAnsi="Arial" w:cs="Arial"/>
          <w:color w:val="00B050"/>
          <w:sz w:val="22"/>
          <w:szCs w:val="22"/>
          <w:highlight w:val="yellow"/>
        </w:rPr>
        <w:t xml:space="preserve"> dated --/--/2021)</w:t>
      </w:r>
    </w:p>
    <w:p w:rsidR="00E163D3" w:rsidRPr="00961BCC" w:rsidRDefault="00E163D3" w:rsidP="003D3F15">
      <w:pPr>
        <w:autoSpaceDE w:val="0"/>
        <w:autoSpaceDN w:val="0"/>
        <w:adjustRightInd w:val="0"/>
        <w:spacing w:after="0" w:line="240" w:lineRule="auto"/>
        <w:jc w:val="both"/>
        <w:rPr>
          <w:rFonts w:ascii="Arial" w:hAnsi="Arial" w:cs="Arial"/>
          <w:color w:val="000000"/>
        </w:rPr>
      </w:pPr>
    </w:p>
    <w:p w:rsidR="00E163D3" w:rsidRPr="00961BCC" w:rsidRDefault="00E163D3" w:rsidP="003D3F15">
      <w:pPr>
        <w:autoSpaceDE w:val="0"/>
        <w:autoSpaceDN w:val="0"/>
        <w:adjustRightInd w:val="0"/>
        <w:spacing w:after="0" w:line="240" w:lineRule="auto"/>
        <w:jc w:val="both"/>
        <w:rPr>
          <w:rFonts w:ascii="Arial" w:hAnsi="Arial" w:cs="Arial"/>
          <w:b/>
          <w:bCs/>
          <w:color w:val="000000"/>
        </w:rPr>
      </w:pPr>
      <w:r w:rsidRPr="00961BCC">
        <w:rPr>
          <w:rFonts w:ascii="Arial" w:hAnsi="Arial" w:cs="Arial"/>
          <w:b/>
          <w:bCs/>
          <w:color w:val="000000"/>
        </w:rPr>
        <w:t>4.19.4 Runway Surface Condition Reporting</w:t>
      </w:r>
    </w:p>
    <w:p w:rsidR="00E163D3" w:rsidRPr="00961BCC" w:rsidRDefault="00E163D3" w:rsidP="003D3F15">
      <w:pPr>
        <w:autoSpaceDE w:val="0"/>
        <w:autoSpaceDN w:val="0"/>
        <w:adjustRightInd w:val="0"/>
        <w:spacing w:after="0" w:line="240" w:lineRule="auto"/>
        <w:jc w:val="both"/>
        <w:rPr>
          <w:rFonts w:ascii="Arial" w:hAnsi="Arial" w:cs="Arial"/>
          <w:b/>
          <w:bCs/>
          <w:color w:val="00B050"/>
        </w:rPr>
      </w:pPr>
    </w:p>
    <w:p w:rsidR="00E163D3" w:rsidRPr="00961BCC" w:rsidRDefault="00E163D3" w:rsidP="003D3F15">
      <w:pPr>
        <w:autoSpaceDE w:val="0"/>
        <w:autoSpaceDN w:val="0"/>
        <w:adjustRightInd w:val="0"/>
        <w:spacing w:after="0"/>
        <w:jc w:val="both"/>
        <w:rPr>
          <w:rFonts w:ascii="Arial" w:hAnsi="Arial" w:cs="Arial"/>
          <w:color w:val="00B050"/>
        </w:rPr>
      </w:pPr>
      <w:r w:rsidRPr="00961BCC">
        <w:rPr>
          <w:rFonts w:ascii="Arial" w:hAnsi="Arial" w:cs="Arial"/>
          <w:color w:val="00B050"/>
          <w:highlight w:val="yellow"/>
        </w:rPr>
        <w:t>4.19.4.1 (RCR assessor</w:t>
      </w:r>
      <w:r w:rsidRPr="00961BCC">
        <w:rPr>
          <w:rFonts w:ascii="Arial" w:hAnsi="Arial" w:cs="Arial"/>
          <w:color w:val="00B050"/>
        </w:rPr>
        <w:t xml:space="preserve">) evaluates the runway surface conditions whenever water, snow, slush, ice or frost are present on an operational runway and assigns a runway condition code (RWYCC) along with a description of the runway surface for use by the flight crew for </w:t>
      </w:r>
      <w:proofErr w:type="spellStart"/>
      <w:r w:rsidRPr="00961BCC">
        <w:rPr>
          <w:rFonts w:ascii="Arial" w:hAnsi="Arial" w:cs="Arial"/>
          <w:color w:val="00B050"/>
        </w:rPr>
        <w:t>aeroplane</w:t>
      </w:r>
      <w:proofErr w:type="spellEnd"/>
      <w:r w:rsidRPr="00961BCC">
        <w:rPr>
          <w:rFonts w:ascii="Arial" w:hAnsi="Arial" w:cs="Arial"/>
          <w:color w:val="00B050"/>
        </w:rPr>
        <w:t xml:space="preserve"> performance calculations. </w:t>
      </w:r>
    </w:p>
    <w:p w:rsidR="00E163D3" w:rsidRPr="00961BCC" w:rsidRDefault="00E163D3" w:rsidP="003D3F15">
      <w:pPr>
        <w:autoSpaceDE w:val="0"/>
        <w:autoSpaceDN w:val="0"/>
        <w:adjustRightInd w:val="0"/>
        <w:spacing w:after="0"/>
        <w:jc w:val="both"/>
        <w:rPr>
          <w:rFonts w:ascii="Arial" w:hAnsi="Arial" w:cs="Arial"/>
          <w:color w:val="00B050"/>
        </w:rPr>
      </w:pPr>
    </w:p>
    <w:p w:rsidR="00E163D3" w:rsidRPr="00961BCC" w:rsidRDefault="00E163D3" w:rsidP="003D3F15">
      <w:pPr>
        <w:autoSpaceDE w:val="0"/>
        <w:autoSpaceDN w:val="0"/>
        <w:adjustRightInd w:val="0"/>
        <w:spacing w:after="0" w:line="240" w:lineRule="auto"/>
        <w:jc w:val="both"/>
        <w:rPr>
          <w:rFonts w:ascii="Arial" w:hAnsi="Arial" w:cs="Arial"/>
          <w:color w:val="00B050"/>
        </w:rPr>
      </w:pPr>
      <w:r w:rsidRPr="00961BCC">
        <w:rPr>
          <w:rFonts w:ascii="Arial" w:hAnsi="Arial" w:cs="Arial"/>
          <w:color w:val="00B050"/>
          <w:highlight w:val="yellow"/>
        </w:rPr>
        <w:lastRenderedPageBreak/>
        <w:t>(RCR assessor</w:t>
      </w:r>
      <w:r w:rsidRPr="00961BCC">
        <w:rPr>
          <w:rFonts w:ascii="Arial" w:hAnsi="Arial" w:cs="Arial"/>
          <w:color w:val="00B050"/>
        </w:rPr>
        <w:t>) shall report RWYCC for each third of the runway assessed and shall ensure that the assessed information is provided to the AIS/ATS in the correct format and subsequently must report significant changes without any delay to AIS/ATS.</w:t>
      </w:r>
    </w:p>
    <w:p w:rsidR="00E163D3" w:rsidRPr="00961BCC" w:rsidRDefault="00E163D3" w:rsidP="003D3F15">
      <w:pPr>
        <w:autoSpaceDE w:val="0"/>
        <w:autoSpaceDN w:val="0"/>
        <w:adjustRightInd w:val="0"/>
        <w:spacing w:after="0" w:line="240" w:lineRule="auto"/>
        <w:jc w:val="both"/>
        <w:rPr>
          <w:rFonts w:ascii="Arial" w:hAnsi="Arial" w:cs="Arial"/>
          <w:color w:val="00B050"/>
        </w:rPr>
      </w:pPr>
    </w:p>
    <w:p w:rsidR="00E163D3" w:rsidRPr="00961BCC" w:rsidRDefault="00E163D3" w:rsidP="003D3F15">
      <w:pPr>
        <w:pStyle w:val="Default"/>
        <w:jc w:val="both"/>
        <w:rPr>
          <w:rFonts w:ascii="Arial" w:hAnsi="Arial" w:cs="Arial"/>
          <w:color w:val="00B050"/>
          <w:sz w:val="22"/>
          <w:szCs w:val="22"/>
        </w:rPr>
      </w:pPr>
      <w:r w:rsidRPr="00961BCC">
        <w:rPr>
          <w:rFonts w:ascii="Arial" w:hAnsi="Arial" w:cs="Arial"/>
          <w:color w:val="00B050"/>
          <w:sz w:val="22"/>
          <w:szCs w:val="22"/>
        </w:rPr>
        <w:t>The information so reported shall be compliant with the RCR which consists of aeroplane performance calculation section and situational awareness section as outlined in CAA (</w:t>
      </w:r>
      <w:r w:rsidRPr="00961BCC">
        <w:rPr>
          <w:rFonts w:ascii="Arial" w:hAnsi="Arial" w:cs="Arial"/>
          <w:color w:val="00B050"/>
          <w:sz w:val="22"/>
          <w:szCs w:val="22"/>
          <w:highlight w:val="yellow"/>
        </w:rPr>
        <w:t>Aerodrome Advisory Circular xx/</w:t>
      </w:r>
      <w:proofErr w:type="spellStart"/>
      <w:r w:rsidRPr="00961BCC">
        <w:rPr>
          <w:rFonts w:ascii="Arial" w:hAnsi="Arial" w:cs="Arial"/>
          <w:color w:val="00B050"/>
          <w:sz w:val="22"/>
          <w:szCs w:val="22"/>
          <w:highlight w:val="yellow"/>
        </w:rPr>
        <w:t>yy</w:t>
      </w:r>
      <w:proofErr w:type="spellEnd"/>
      <w:r w:rsidRPr="00961BCC">
        <w:rPr>
          <w:rFonts w:ascii="Arial" w:hAnsi="Arial" w:cs="Arial"/>
          <w:color w:val="00B050"/>
          <w:sz w:val="22"/>
          <w:szCs w:val="22"/>
          <w:highlight w:val="yellow"/>
        </w:rPr>
        <w:t xml:space="preserve"> dated --/--/2021)</w:t>
      </w:r>
    </w:p>
    <w:p w:rsidR="00E163D3" w:rsidRPr="00961BCC" w:rsidRDefault="00E163D3" w:rsidP="003D3F15">
      <w:pPr>
        <w:pStyle w:val="Default"/>
        <w:jc w:val="both"/>
        <w:rPr>
          <w:rFonts w:ascii="Arial" w:hAnsi="Arial" w:cs="Arial"/>
          <w:color w:val="00B050"/>
          <w:sz w:val="22"/>
          <w:szCs w:val="22"/>
        </w:rPr>
      </w:pPr>
    </w:p>
    <w:p w:rsidR="00E163D3" w:rsidRPr="00961BCC" w:rsidRDefault="00E163D3" w:rsidP="003D3F15">
      <w:pPr>
        <w:autoSpaceDE w:val="0"/>
        <w:autoSpaceDN w:val="0"/>
        <w:adjustRightInd w:val="0"/>
        <w:spacing w:after="0"/>
        <w:jc w:val="both"/>
        <w:rPr>
          <w:rFonts w:ascii="Arial" w:hAnsi="Arial" w:cs="Arial"/>
          <w:color w:val="00B050"/>
        </w:rPr>
      </w:pPr>
      <w:r w:rsidRPr="00961BCC">
        <w:rPr>
          <w:rFonts w:ascii="Arial" w:hAnsi="Arial" w:cs="Arial"/>
          <w:color w:val="00B050"/>
          <w:highlight w:val="yellow"/>
        </w:rPr>
        <w:t>(RCR assessor</w:t>
      </w:r>
      <w:r w:rsidRPr="00961BCC">
        <w:rPr>
          <w:rFonts w:ascii="Arial" w:hAnsi="Arial" w:cs="Arial"/>
          <w:color w:val="00B050"/>
        </w:rPr>
        <w:t>) shall initiate updating RCR when a change in the runway surface condition used in the runway condition report is considered significant. The significant change shall b</w:t>
      </w:r>
      <w:r w:rsidR="00D5785F">
        <w:rPr>
          <w:rFonts w:ascii="Arial" w:hAnsi="Arial" w:cs="Arial"/>
          <w:color w:val="00B050"/>
        </w:rPr>
        <w:t xml:space="preserve">e considered whenever there is </w:t>
      </w:r>
      <w:r w:rsidRPr="00961BCC">
        <w:rPr>
          <w:rFonts w:ascii="Arial" w:hAnsi="Arial" w:cs="Arial"/>
          <w:color w:val="00B050"/>
        </w:rPr>
        <w:t xml:space="preserve">any change in the RWYCC, any change in contaminant type, any change in reportable contaminant coverage, any change in contaminant depth </w:t>
      </w:r>
      <w:r w:rsidR="00D5785F">
        <w:rPr>
          <w:rFonts w:ascii="Arial" w:hAnsi="Arial" w:cs="Arial"/>
          <w:color w:val="00B050"/>
        </w:rPr>
        <w:t xml:space="preserve">and </w:t>
      </w:r>
      <w:r w:rsidRPr="00961BCC">
        <w:rPr>
          <w:rFonts w:ascii="Arial" w:hAnsi="Arial" w:cs="Arial"/>
          <w:color w:val="00B050"/>
        </w:rPr>
        <w:t>any other information, for example a pilot report of runway braking action, which according to assessment techniques used, are known to be significant. Refer to CAA (</w:t>
      </w:r>
      <w:r w:rsidRPr="00961BCC">
        <w:rPr>
          <w:rFonts w:ascii="Arial" w:hAnsi="Arial" w:cs="Arial"/>
          <w:color w:val="00B050"/>
          <w:highlight w:val="yellow"/>
        </w:rPr>
        <w:t>Aerodrome Advisory Circular xx/</w:t>
      </w:r>
      <w:proofErr w:type="spellStart"/>
      <w:r w:rsidRPr="00961BCC">
        <w:rPr>
          <w:rFonts w:ascii="Arial" w:hAnsi="Arial" w:cs="Arial"/>
          <w:color w:val="00B050"/>
          <w:highlight w:val="yellow"/>
        </w:rPr>
        <w:t>yy</w:t>
      </w:r>
      <w:proofErr w:type="spellEnd"/>
      <w:r w:rsidRPr="00961BCC">
        <w:rPr>
          <w:rFonts w:ascii="Arial" w:hAnsi="Arial" w:cs="Arial"/>
          <w:color w:val="00B050"/>
          <w:highlight w:val="yellow"/>
        </w:rPr>
        <w:t xml:space="preserve"> dated --/--/2021)</w:t>
      </w:r>
      <w:r w:rsidRPr="00961BCC">
        <w:rPr>
          <w:rFonts w:ascii="Arial" w:hAnsi="Arial" w:cs="Arial"/>
          <w:color w:val="00B050"/>
        </w:rPr>
        <w:t xml:space="preserve"> for coverage of contaminant and its depth.</w:t>
      </w:r>
    </w:p>
    <w:p w:rsidR="00E163D3" w:rsidRPr="00961BCC" w:rsidRDefault="00E163D3" w:rsidP="003D3F15">
      <w:pPr>
        <w:pStyle w:val="Default"/>
        <w:jc w:val="both"/>
        <w:rPr>
          <w:rFonts w:ascii="Arial" w:hAnsi="Arial" w:cs="Arial"/>
          <w:color w:val="00B050"/>
          <w:sz w:val="22"/>
          <w:szCs w:val="22"/>
        </w:rPr>
      </w:pPr>
    </w:p>
    <w:p w:rsidR="00E163D3" w:rsidRPr="00961BCC" w:rsidRDefault="00E163D3" w:rsidP="003D3F15">
      <w:pPr>
        <w:pStyle w:val="Default"/>
        <w:jc w:val="both"/>
        <w:rPr>
          <w:rFonts w:ascii="Arial" w:hAnsi="Arial" w:cs="Arial"/>
          <w:color w:val="00B050"/>
          <w:sz w:val="22"/>
          <w:szCs w:val="22"/>
          <w:highlight w:val="yellow"/>
        </w:rPr>
      </w:pPr>
    </w:p>
    <w:p w:rsidR="00E163D3" w:rsidRDefault="00E163D3" w:rsidP="003D3F15">
      <w:pPr>
        <w:jc w:val="both"/>
        <w:rPr>
          <w:b/>
          <w:sz w:val="31"/>
        </w:rPr>
      </w:pPr>
    </w:p>
    <w:p w:rsidR="00E163D3" w:rsidRDefault="00E163D3" w:rsidP="003D3F15">
      <w:pPr>
        <w:jc w:val="both"/>
        <w:rPr>
          <w:b/>
          <w:sz w:val="31"/>
        </w:rPr>
      </w:pPr>
    </w:p>
    <w:p w:rsidR="00E163D3" w:rsidRDefault="00E163D3" w:rsidP="003D3F15">
      <w:pPr>
        <w:jc w:val="both"/>
        <w:rPr>
          <w:b/>
          <w:sz w:val="31"/>
        </w:rPr>
      </w:pPr>
    </w:p>
    <w:p w:rsidR="00E163D3" w:rsidRDefault="00E163D3" w:rsidP="003D3F15">
      <w:pPr>
        <w:jc w:val="both"/>
        <w:rPr>
          <w:b/>
          <w:sz w:val="31"/>
        </w:rPr>
      </w:pPr>
    </w:p>
    <w:p w:rsidR="00E163D3" w:rsidRDefault="00E163D3" w:rsidP="003D3F15">
      <w:pPr>
        <w:jc w:val="both"/>
        <w:rPr>
          <w:b/>
          <w:sz w:val="31"/>
        </w:rPr>
      </w:pPr>
    </w:p>
    <w:p w:rsidR="00E163D3" w:rsidRDefault="00E163D3" w:rsidP="003D3F15">
      <w:pPr>
        <w:jc w:val="both"/>
        <w:rPr>
          <w:b/>
          <w:sz w:val="31"/>
        </w:rPr>
      </w:pPr>
    </w:p>
    <w:p w:rsidR="00961BCC" w:rsidRDefault="00961BCC" w:rsidP="003D3F15">
      <w:pPr>
        <w:jc w:val="both"/>
        <w:rPr>
          <w:b/>
          <w:sz w:val="31"/>
        </w:rPr>
      </w:pPr>
    </w:p>
    <w:p w:rsidR="00961BCC" w:rsidRDefault="00961BCC" w:rsidP="003D3F15">
      <w:pPr>
        <w:jc w:val="both"/>
        <w:rPr>
          <w:b/>
          <w:sz w:val="31"/>
        </w:rPr>
      </w:pPr>
    </w:p>
    <w:p w:rsidR="00961BCC" w:rsidRDefault="00961BCC" w:rsidP="003D3F15">
      <w:pPr>
        <w:jc w:val="both"/>
        <w:rPr>
          <w:b/>
          <w:sz w:val="31"/>
        </w:rPr>
      </w:pPr>
    </w:p>
    <w:p w:rsidR="00E163D3" w:rsidRDefault="00E163D3" w:rsidP="003D3F15">
      <w:pPr>
        <w:jc w:val="both"/>
        <w:rPr>
          <w:b/>
          <w:sz w:val="31"/>
        </w:rPr>
      </w:pPr>
    </w:p>
    <w:p w:rsidR="00E163D3" w:rsidRDefault="00E163D3" w:rsidP="003D3F15">
      <w:pPr>
        <w:jc w:val="both"/>
        <w:rPr>
          <w:b/>
          <w:sz w:val="31"/>
        </w:rPr>
      </w:pPr>
    </w:p>
    <w:p w:rsidR="00E163D3" w:rsidRPr="007B0A7A" w:rsidRDefault="00E163D3" w:rsidP="003D3F15">
      <w:pPr>
        <w:pStyle w:val="BodyText"/>
        <w:spacing w:before="1"/>
        <w:ind w:left="1059" w:right="1057"/>
        <w:jc w:val="both"/>
      </w:pPr>
    </w:p>
    <w:p w:rsidR="00E163D3" w:rsidRDefault="00E163D3" w:rsidP="003D3F15">
      <w:pPr>
        <w:jc w:val="both"/>
        <w:rPr>
          <w:i/>
          <w:sz w:val="20"/>
        </w:rPr>
      </w:pPr>
    </w:p>
    <w:p w:rsidR="00E163D3" w:rsidRPr="0030060B" w:rsidRDefault="00E163D3" w:rsidP="003D3F15">
      <w:pPr>
        <w:ind w:left="576"/>
        <w:jc w:val="both"/>
        <w:rPr>
          <w:rFonts w:ascii="Arial" w:hAnsi="Arial"/>
          <w:color w:val="00B050"/>
          <w:lang w:bidi="th-TH"/>
        </w:rPr>
      </w:pPr>
    </w:p>
    <w:p w:rsidR="00D70EEF" w:rsidRDefault="00D70EEF" w:rsidP="003D3F15">
      <w:pPr>
        <w:jc w:val="both"/>
        <w:rPr>
          <w:rFonts w:ascii="Arial" w:hAnsi="Arial" w:cs="Angsana New"/>
          <w:color w:val="1F497D" w:themeColor="text2"/>
          <w:sz w:val="24"/>
          <w:szCs w:val="24"/>
          <w:cs/>
          <w:lang w:bidi="th-TH"/>
        </w:rPr>
        <w:sectPr w:rsidR="00D70EEF" w:rsidSect="001443CA">
          <w:headerReference w:type="default" r:id="rId120"/>
          <w:footerReference w:type="default" r:id="rId121"/>
          <w:pgSz w:w="12240" w:h="15840"/>
          <w:pgMar w:top="1354" w:right="1440" w:bottom="1008" w:left="1440" w:header="720" w:footer="720" w:gutter="0"/>
          <w:pgNumType w:start="1"/>
          <w:cols w:space="720"/>
          <w:docGrid w:linePitch="360"/>
        </w:sectPr>
      </w:pPr>
    </w:p>
    <w:p w:rsidR="00337310" w:rsidRPr="00444E77" w:rsidRDefault="00337310" w:rsidP="003D3F15">
      <w:pPr>
        <w:jc w:val="both"/>
        <w:rPr>
          <w:rFonts w:ascii="Arial" w:hAnsi="Arial" w:cs="Browallia New"/>
          <w:b/>
          <w:bCs/>
          <w:sz w:val="32"/>
          <w:szCs w:val="32"/>
          <w:lang w:bidi="th-TH"/>
        </w:rPr>
      </w:pPr>
      <w:r w:rsidRPr="00444E77">
        <w:rPr>
          <w:rFonts w:ascii="Arial" w:hAnsi="Arial" w:cs="Browallia New"/>
          <w:b/>
          <w:bCs/>
          <w:sz w:val="32"/>
          <w:szCs w:val="32"/>
          <w:lang w:bidi="th-TH"/>
        </w:rPr>
        <w:lastRenderedPageBreak/>
        <w:t>Part 5 – Aerodrome Administration</w:t>
      </w:r>
      <w:r w:rsidR="008477E5" w:rsidRPr="00444E77">
        <w:rPr>
          <w:rFonts w:ascii="Arial" w:hAnsi="Arial" w:cs="Browallia New"/>
          <w:b/>
          <w:bCs/>
          <w:sz w:val="32"/>
          <w:szCs w:val="32"/>
          <w:lang w:bidi="th-TH"/>
        </w:rPr>
        <w:t xml:space="preserve"> and Safety Management System</w:t>
      </w:r>
    </w:p>
    <w:p w:rsidR="002D0951" w:rsidRPr="00444E77" w:rsidRDefault="002D0951">
      <w:pPr>
        <w:pStyle w:val="ListParagraph"/>
        <w:numPr>
          <w:ilvl w:val="0"/>
          <w:numId w:val="2"/>
        </w:numPr>
        <w:jc w:val="both"/>
        <w:rPr>
          <w:rFonts w:ascii="Arial" w:hAnsi="Arial"/>
          <w:b/>
          <w:bCs/>
          <w:vanish/>
          <w:sz w:val="24"/>
          <w:szCs w:val="24"/>
          <w:lang w:bidi="th-TH"/>
        </w:rPr>
      </w:pPr>
    </w:p>
    <w:p w:rsidR="00337310" w:rsidRPr="00444E77" w:rsidRDefault="00337310">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t>Organization Structure</w:t>
      </w:r>
    </w:p>
    <w:p w:rsidR="00337310" w:rsidRPr="000C6429" w:rsidRDefault="00337310" w:rsidP="003D3F15">
      <w:pPr>
        <w:jc w:val="both"/>
        <w:rPr>
          <w:rFonts w:ascii="Arial" w:hAnsi="Arial"/>
          <w:color w:val="0070C0"/>
          <w:sz w:val="24"/>
          <w:szCs w:val="24"/>
          <w:lang w:bidi="th-TH"/>
        </w:rPr>
      </w:pPr>
      <w:r w:rsidRPr="000C6429">
        <w:rPr>
          <w:rFonts w:ascii="Arial" w:hAnsi="Arial"/>
          <w:color w:val="0070C0"/>
          <w:sz w:val="24"/>
          <w:szCs w:val="24"/>
          <w:lang w:bidi="th-TH"/>
        </w:rPr>
        <w:t>Please Insert Aerodrome Organizational Chart here</w:t>
      </w:r>
    </w:p>
    <w:p w:rsidR="00337310" w:rsidRPr="00444E77" w:rsidRDefault="00337310">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t>Roles and Responsibility</w:t>
      </w:r>
    </w:p>
    <w:p w:rsidR="00337310" w:rsidRPr="008B7E3D" w:rsidRDefault="00A32889" w:rsidP="003D3F15">
      <w:pPr>
        <w:jc w:val="both"/>
        <w:rPr>
          <w:rFonts w:ascii="Arial" w:hAnsi="Arial"/>
          <w:color w:val="0070C0"/>
          <w:sz w:val="24"/>
          <w:szCs w:val="24"/>
          <w:lang w:bidi="th-TH"/>
        </w:rPr>
      </w:pPr>
      <w:r w:rsidRPr="008B7E3D">
        <w:rPr>
          <w:rFonts w:ascii="Arial" w:hAnsi="Arial"/>
          <w:color w:val="0070C0"/>
          <w:sz w:val="24"/>
          <w:szCs w:val="24"/>
          <w:lang w:bidi="th-TH"/>
        </w:rPr>
        <w:t xml:space="preserve">Please specify roles and responsibility of each key positions in the aerodrome organizational chart. The positions may include an airport director, airport operations manager, building manager, aircraft rescue and </w:t>
      </w:r>
      <w:proofErr w:type="spellStart"/>
      <w:r w:rsidRPr="008B7E3D">
        <w:rPr>
          <w:rFonts w:ascii="Arial" w:hAnsi="Arial"/>
          <w:color w:val="0070C0"/>
          <w:sz w:val="24"/>
          <w:szCs w:val="24"/>
          <w:lang w:bidi="th-TH"/>
        </w:rPr>
        <w:t>fire fighting</w:t>
      </w:r>
      <w:proofErr w:type="spellEnd"/>
      <w:r w:rsidRPr="008B7E3D">
        <w:rPr>
          <w:rFonts w:ascii="Arial" w:hAnsi="Arial"/>
          <w:color w:val="0070C0"/>
          <w:sz w:val="24"/>
          <w:szCs w:val="24"/>
          <w:lang w:bidi="th-TH"/>
        </w:rPr>
        <w:t xml:space="preserve"> manager, etc.</w:t>
      </w:r>
    </w:p>
    <w:p w:rsidR="00A32889" w:rsidRPr="00AE476A" w:rsidRDefault="00A32889" w:rsidP="003D3F15">
      <w:pPr>
        <w:jc w:val="both"/>
        <w:rPr>
          <w:rFonts w:ascii="Arial" w:hAnsi="Arial"/>
          <w:color w:val="00B050"/>
          <w:sz w:val="24"/>
          <w:szCs w:val="24"/>
          <w:lang w:bidi="th-TH"/>
        </w:rPr>
      </w:pPr>
      <w:r w:rsidRPr="00A32889">
        <w:rPr>
          <w:rFonts w:ascii="Arial" w:hAnsi="Arial"/>
          <w:color w:val="00B050"/>
          <w:sz w:val="24"/>
          <w:szCs w:val="24"/>
          <w:lang w:bidi="th-TH"/>
        </w:rPr>
        <w:t>Example:</w:t>
      </w:r>
    </w:p>
    <w:p w:rsidR="00A32889" w:rsidRPr="00AE476A" w:rsidRDefault="00A32889" w:rsidP="001443CA">
      <w:pPr>
        <w:pStyle w:val="ListParagraph"/>
        <w:numPr>
          <w:ilvl w:val="2"/>
          <w:numId w:val="2"/>
        </w:numPr>
        <w:spacing w:after="60"/>
        <w:contextualSpacing w:val="0"/>
        <w:jc w:val="both"/>
        <w:rPr>
          <w:rFonts w:ascii="Arial" w:hAnsi="Arial"/>
          <w:color w:val="00B050"/>
          <w:sz w:val="24"/>
          <w:szCs w:val="24"/>
          <w:lang w:bidi="th-TH"/>
        </w:rPr>
      </w:pPr>
      <w:r w:rsidRPr="00AE476A">
        <w:rPr>
          <w:rFonts w:ascii="Arial" w:hAnsi="Arial"/>
          <w:color w:val="00B050"/>
          <w:sz w:val="24"/>
          <w:szCs w:val="24"/>
          <w:lang w:bidi="th-TH"/>
        </w:rPr>
        <w:t>Airport Director</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Supervise and coordinates with airlines, general aviation, and military tenants use of airport facilities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Review airport tenant activities for compliance with terms of leases or other agreements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Supervises enforcement of aircraft air and ground traffic and other applicable regulations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Confer with airlines, tenants, the Myanmar DCA, and others regarding airport regulations, facilities, and related matters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Participates in planning for increased aircraft and passenger volume and facilities expansion</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Determines and recommends airport staffing requirements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Coordinates airport activities with construction, maintenance, and other work done by departmental staff, tenants, public utilities and contractors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 xml:space="preserve">Manage safety and security of the airport to ensure the compliance with </w:t>
      </w:r>
      <w:r w:rsidR="00A32889" w:rsidRPr="00AE476A">
        <w:rPr>
          <w:rFonts w:ascii="Arial" w:hAnsi="Arial"/>
          <w:color w:val="00B050"/>
          <w:sz w:val="24"/>
          <w:szCs w:val="24"/>
          <w:lang w:bidi="th-TH"/>
        </w:rPr>
        <w:t>CAA standards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Promotes acceptance of airport oriented activities in surrounding communities</w:t>
      </w:r>
    </w:p>
    <w:p w:rsidR="00E85604" w:rsidRPr="001443CA" w:rsidRDefault="00E85604">
      <w:pPr>
        <w:pStyle w:val="ListParagraph"/>
        <w:numPr>
          <w:ilvl w:val="3"/>
          <w:numId w:val="2"/>
        </w:numPr>
        <w:ind w:left="1800" w:hanging="504"/>
        <w:jc w:val="both"/>
        <w:rPr>
          <w:rFonts w:ascii="Arial" w:hAnsi="Arial"/>
          <w:b/>
          <w:bCs/>
          <w:color w:val="00B050"/>
          <w:sz w:val="24"/>
          <w:szCs w:val="24"/>
          <w:lang w:bidi="th-TH"/>
        </w:rPr>
      </w:pPr>
      <w:r w:rsidRPr="00AE476A">
        <w:rPr>
          <w:rFonts w:ascii="Arial" w:hAnsi="Arial"/>
          <w:color w:val="00B050"/>
          <w:sz w:val="24"/>
          <w:szCs w:val="24"/>
          <w:lang w:bidi="th-TH"/>
        </w:rPr>
        <w:t>Promotes air traffic and other businesses to the airport</w:t>
      </w:r>
    </w:p>
    <w:p w:rsidR="00242B36" w:rsidRPr="00AE476A" w:rsidRDefault="00242B36" w:rsidP="001443CA">
      <w:pPr>
        <w:pStyle w:val="ListParagraph"/>
        <w:ind w:left="1800"/>
        <w:jc w:val="both"/>
        <w:rPr>
          <w:rFonts w:ascii="Arial" w:hAnsi="Arial"/>
          <w:b/>
          <w:bCs/>
          <w:color w:val="00B050"/>
          <w:sz w:val="24"/>
          <w:szCs w:val="24"/>
          <w:lang w:bidi="th-TH"/>
        </w:rPr>
      </w:pPr>
    </w:p>
    <w:p w:rsidR="00337310" w:rsidRPr="00AE476A" w:rsidRDefault="00A32889" w:rsidP="001443CA">
      <w:pPr>
        <w:pStyle w:val="ListParagraph"/>
        <w:numPr>
          <w:ilvl w:val="2"/>
          <w:numId w:val="2"/>
        </w:numPr>
        <w:spacing w:after="60"/>
        <w:contextualSpacing w:val="0"/>
        <w:jc w:val="both"/>
        <w:rPr>
          <w:rFonts w:ascii="Arial" w:hAnsi="Arial"/>
          <w:color w:val="00B050"/>
          <w:sz w:val="24"/>
          <w:szCs w:val="24"/>
          <w:lang w:bidi="th-TH"/>
        </w:rPr>
      </w:pPr>
      <w:r w:rsidRPr="00AE476A">
        <w:rPr>
          <w:rFonts w:ascii="Arial" w:hAnsi="Arial"/>
          <w:color w:val="00B050"/>
          <w:sz w:val="24"/>
          <w:szCs w:val="24"/>
          <w:lang w:bidi="th-TH"/>
        </w:rPr>
        <w:t>Airport Operations Manager</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Enforcing operating and security rules, regulations, and procedures concerning aircraft operations and landside operations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Inspecting conditions of airfield lighting, runway, taxiway, and ramp area</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Inspecting the airport for daily operations readiness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Correcting hazardous conditions</w:t>
      </w:r>
    </w:p>
    <w:p w:rsidR="00E85604" w:rsidRPr="00AE476A" w:rsidRDefault="00E85604" w:rsidP="001443CA">
      <w:pPr>
        <w:pStyle w:val="ListParagraph"/>
        <w:numPr>
          <w:ilvl w:val="3"/>
          <w:numId w:val="2"/>
        </w:numPr>
        <w:spacing w:after="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t>Coordinating airside and landside activities with maintenance and security personnel</w:t>
      </w:r>
    </w:p>
    <w:p w:rsidR="00E85604" w:rsidRPr="00AE476A" w:rsidRDefault="00E85604" w:rsidP="001443CA">
      <w:pPr>
        <w:pStyle w:val="ListParagraph"/>
        <w:numPr>
          <w:ilvl w:val="3"/>
          <w:numId w:val="2"/>
        </w:numPr>
        <w:spacing w:after="20"/>
        <w:ind w:left="1800" w:hanging="504"/>
        <w:contextualSpacing w:val="0"/>
        <w:jc w:val="both"/>
        <w:rPr>
          <w:rFonts w:ascii="Arial" w:hAnsi="Arial"/>
          <w:color w:val="00B050"/>
          <w:sz w:val="24"/>
          <w:szCs w:val="24"/>
          <w:lang w:bidi="th-TH"/>
        </w:rPr>
      </w:pPr>
      <w:r w:rsidRPr="00AE476A">
        <w:rPr>
          <w:rFonts w:ascii="Arial" w:hAnsi="Arial"/>
          <w:color w:val="00B050"/>
          <w:sz w:val="24"/>
          <w:szCs w:val="24"/>
          <w:lang w:bidi="th-TH"/>
        </w:rPr>
        <w:lastRenderedPageBreak/>
        <w:t>Assisting in all emergency calls and disasters</w:t>
      </w:r>
    </w:p>
    <w:p w:rsidR="00E85604" w:rsidRPr="00AE476A" w:rsidRDefault="00E85604">
      <w:pPr>
        <w:pStyle w:val="ListParagraph"/>
        <w:numPr>
          <w:ilvl w:val="3"/>
          <w:numId w:val="2"/>
        </w:numPr>
        <w:ind w:left="1800" w:hanging="504"/>
        <w:jc w:val="both"/>
        <w:rPr>
          <w:rFonts w:ascii="Arial" w:hAnsi="Arial"/>
          <w:color w:val="00B050"/>
          <w:sz w:val="24"/>
          <w:szCs w:val="24"/>
          <w:lang w:bidi="th-TH"/>
        </w:rPr>
      </w:pPr>
      <w:r w:rsidRPr="00AE476A">
        <w:rPr>
          <w:rFonts w:ascii="Arial" w:hAnsi="Arial"/>
          <w:color w:val="00B050"/>
          <w:sz w:val="24"/>
          <w:szCs w:val="24"/>
          <w:lang w:bidi="th-TH"/>
        </w:rPr>
        <w:t>Investigating and reporting on complaints and disputed airport operations</w:t>
      </w:r>
    </w:p>
    <w:p w:rsidR="00DD049D" w:rsidRDefault="00DD049D" w:rsidP="00DD049D">
      <w:pPr>
        <w:pStyle w:val="ListParagraph"/>
        <w:ind w:left="576"/>
        <w:jc w:val="both"/>
        <w:rPr>
          <w:rFonts w:ascii="Arial" w:hAnsi="Arial"/>
          <w:b/>
          <w:bCs/>
          <w:sz w:val="24"/>
          <w:szCs w:val="24"/>
          <w:lang w:bidi="th-TH"/>
        </w:rPr>
      </w:pPr>
    </w:p>
    <w:p w:rsidR="002071C1" w:rsidRPr="00444E77" w:rsidRDefault="002071C1">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t>Airport Committees</w:t>
      </w:r>
    </w:p>
    <w:p w:rsidR="002071C1" w:rsidRDefault="002071C1" w:rsidP="003D3F15">
      <w:pPr>
        <w:jc w:val="both"/>
        <w:rPr>
          <w:rFonts w:ascii="Arial" w:hAnsi="Arial"/>
          <w:color w:val="0070C0"/>
          <w:sz w:val="24"/>
          <w:szCs w:val="24"/>
          <w:lang w:bidi="th-TH"/>
        </w:rPr>
      </w:pPr>
      <w:r w:rsidRPr="00AE476A">
        <w:rPr>
          <w:rFonts w:ascii="Arial" w:hAnsi="Arial"/>
          <w:color w:val="0070C0"/>
          <w:sz w:val="24"/>
          <w:szCs w:val="24"/>
          <w:lang w:bidi="th-TH"/>
        </w:rPr>
        <w:t xml:space="preserve">Please describe all airport committees in this section. </w:t>
      </w:r>
      <w:r w:rsidR="00AE476A" w:rsidRPr="00AE476A">
        <w:rPr>
          <w:rFonts w:ascii="Arial" w:hAnsi="Arial"/>
          <w:color w:val="0070C0"/>
          <w:sz w:val="24"/>
          <w:szCs w:val="24"/>
          <w:lang w:bidi="th-TH"/>
        </w:rPr>
        <w:t>The committee(s) should be responsible for safety, security, emergency, facilitation or other committees as necessary. There may be one or more committees depending on the complexity of airport operations.</w:t>
      </w:r>
    </w:p>
    <w:p w:rsidR="00AE476A" w:rsidRPr="009401C0" w:rsidRDefault="00AE476A" w:rsidP="003D3F15">
      <w:pPr>
        <w:jc w:val="both"/>
        <w:rPr>
          <w:rFonts w:ascii="Arial" w:hAnsi="Arial"/>
          <w:color w:val="00B050"/>
          <w:sz w:val="24"/>
          <w:szCs w:val="24"/>
          <w:lang w:bidi="th-TH"/>
        </w:rPr>
      </w:pPr>
      <w:r w:rsidRPr="009401C0">
        <w:rPr>
          <w:rFonts w:ascii="Arial" w:hAnsi="Arial"/>
          <w:color w:val="00B050"/>
          <w:sz w:val="24"/>
          <w:szCs w:val="24"/>
          <w:lang w:bidi="th-TH"/>
        </w:rPr>
        <w:t>Example:</w:t>
      </w:r>
    </w:p>
    <w:p w:rsidR="00AE476A" w:rsidRPr="009401C0" w:rsidRDefault="003A2F51" w:rsidP="001443CA">
      <w:pPr>
        <w:spacing w:after="120"/>
        <w:jc w:val="both"/>
        <w:rPr>
          <w:rFonts w:ascii="Arial" w:hAnsi="Arial"/>
          <w:color w:val="00B050"/>
          <w:sz w:val="24"/>
          <w:szCs w:val="24"/>
          <w:lang w:bidi="th-TH"/>
        </w:rPr>
      </w:pPr>
      <w:r w:rsidRPr="003A2F51">
        <w:rPr>
          <w:rFonts w:ascii="Arial" w:hAnsi="Arial"/>
          <w:color w:val="00B050"/>
          <w:sz w:val="24"/>
          <w:szCs w:val="24"/>
          <w:lang w:bidi="th-TH"/>
        </w:rPr>
        <w:t>Airport committees include;</w:t>
      </w:r>
    </w:p>
    <w:p w:rsidR="00AE476A" w:rsidRPr="009401C0" w:rsidRDefault="003A2F51" w:rsidP="001443CA">
      <w:pPr>
        <w:pStyle w:val="ListParagraph"/>
        <w:numPr>
          <w:ilvl w:val="0"/>
          <w:numId w:val="13"/>
        </w:numPr>
        <w:spacing w:after="0"/>
        <w:contextualSpacing w:val="0"/>
        <w:jc w:val="both"/>
        <w:rPr>
          <w:rFonts w:ascii="Arial" w:hAnsi="Arial"/>
          <w:color w:val="00B050"/>
          <w:sz w:val="24"/>
          <w:szCs w:val="24"/>
          <w:lang w:bidi="th-TH"/>
        </w:rPr>
      </w:pPr>
      <w:r w:rsidRPr="003A2F51">
        <w:rPr>
          <w:rFonts w:ascii="Arial" w:hAnsi="Arial"/>
          <w:color w:val="00B050"/>
          <w:sz w:val="24"/>
          <w:szCs w:val="24"/>
          <w:lang w:bidi="th-TH"/>
        </w:rPr>
        <w:t>Airport Safety Committee</w:t>
      </w:r>
    </w:p>
    <w:p w:rsidR="00AE476A" w:rsidRPr="009401C0" w:rsidRDefault="003A2F51" w:rsidP="001443CA">
      <w:pPr>
        <w:pStyle w:val="ListParagraph"/>
        <w:numPr>
          <w:ilvl w:val="0"/>
          <w:numId w:val="13"/>
        </w:numPr>
        <w:spacing w:after="0"/>
        <w:contextualSpacing w:val="0"/>
        <w:jc w:val="both"/>
        <w:rPr>
          <w:rFonts w:ascii="Arial" w:hAnsi="Arial"/>
          <w:color w:val="00B050"/>
          <w:sz w:val="24"/>
          <w:szCs w:val="24"/>
          <w:lang w:bidi="th-TH"/>
        </w:rPr>
      </w:pPr>
      <w:r w:rsidRPr="003A2F51">
        <w:rPr>
          <w:rFonts w:ascii="Arial" w:hAnsi="Arial"/>
          <w:color w:val="00B050"/>
          <w:sz w:val="24"/>
          <w:szCs w:val="24"/>
          <w:lang w:bidi="th-TH"/>
        </w:rPr>
        <w:t>Airport Security Committee</w:t>
      </w:r>
    </w:p>
    <w:p w:rsidR="00AE476A" w:rsidRPr="009401C0" w:rsidRDefault="003A2F51" w:rsidP="001443CA">
      <w:pPr>
        <w:pStyle w:val="ListParagraph"/>
        <w:numPr>
          <w:ilvl w:val="0"/>
          <w:numId w:val="13"/>
        </w:numPr>
        <w:spacing w:after="0"/>
        <w:contextualSpacing w:val="0"/>
        <w:jc w:val="both"/>
        <w:rPr>
          <w:rFonts w:ascii="Arial" w:hAnsi="Arial"/>
          <w:color w:val="00B050"/>
          <w:sz w:val="24"/>
          <w:szCs w:val="24"/>
          <w:lang w:bidi="th-TH"/>
        </w:rPr>
      </w:pPr>
      <w:r w:rsidRPr="003A2F51">
        <w:rPr>
          <w:rFonts w:ascii="Arial" w:hAnsi="Arial"/>
          <w:color w:val="00B050"/>
          <w:sz w:val="24"/>
          <w:szCs w:val="24"/>
          <w:lang w:bidi="th-TH"/>
        </w:rPr>
        <w:t>Airport Emergency Committee</w:t>
      </w:r>
    </w:p>
    <w:p w:rsidR="00AE476A" w:rsidRPr="009401C0" w:rsidRDefault="003A2F51" w:rsidP="001443CA">
      <w:pPr>
        <w:pStyle w:val="ListParagraph"/>
        <w:numPr>
          <w:ilvl w:val="0"/>
          <w:numId w:val="13"/>
        </w:numPr>
        <w:spacing w:after="0"/>
        <w:contextualSpacing w:val="0"/>
        <w:jc w:val="both"/>
        <w:rPr>
          <w:rFonts w:ascii="Arial" w:hAnsi="Arial"/>
          <w:color w:val="00B050"/>
          <w:sz w:val="24"/>
          <w:szCs w:val="24"/>
          <w:lang w:bidi="th-TH"/>
        </w:rPr>
      </w:pPr>
      <w:r w:rsidRPr="003A2F51">
        <w:rPr>
          <w:rFonts w:ascii="Arial" w:hAnsi="Arial"/>
          <w:color w:val="00B050"/>
          <w:sz w:val="24"/>
          <w:szCs w:val="24"/>
          <w:lang w:bidi="th-TH"/>
        </w:rPr>
        <w:t>Airport Facilitation Committee</w:t>
      </w:r>
    </w:p>
    <w:p w:rsidR="009401C0" w:rsidRPr="009401C0" w:rsidRDefault="003A2F51" w:rsidP="003D3F15">
      <w:pPr>
        <w:pStyle w:val="ListParagraph"/>
        <w:numPr>
          <w:ilvl w:val="0"/>
          <w:numId w:val="13"/>
        </w:numPr>
        <w:jc w:val="both"/>
        <w:rPr>
          <w:rFonts w:ascii="Arial" w:hAnsi="Arial"/>
          <w:color w:val="00B050"/>
          <w:sz w:val="24"/>
          <w:szCs w:val="24"/>
          <w:lang w:bidi="th-TH"/>
        </w:rPr>
      </w:pPr>
      <w:r w:rsidRPr="003A2F51">
        <w:rPr>
          <w:rFonts w:ascii="Arial" w:hAnsi="Arial"/>
          <w:color w:val="00B050"/>
          <w:sz w:val="24"/>
          <w:szCs w:val="24"/>
          <w:lang w:bidi="th-TH"/>
        </w:rPr>
        <w:t>Runway Safety Team</w:t>
      </w:r>
    </w:p>
    <w:p w:rsidR="00AE476A" w:rsidRPr="009401C0" w:rsidRDefault="003A2F51" w:rsidP="003D3F15">
      <w:pPr>
        <w:jc w:val="both"/>
        <w:rPr>
          <w:rFonts w:ascii="Arial" w:hAnsi="Arial"/>
          <w:color w:val="00B050"/>
          <w:sz w:val="24"/>
          <w:szCs w:val="24"/>
          <w:lang w:bidi="th-TH"/>
        </w:rPr>
      </w:pPr>
      <w:r w:rsidRPr="003A2F51">
        <w:rPr>
          <w:rFonts w:ascii="Arial" w:hAnsi="Arial"/>
          <w:color w:val="00B050"/>
          <w:sz w:val="24"/>
          <w:szCs w:val="24"/>
          <w:lang w:bidi="th-TH"/>
        </w:rPr>
        <w:t>The details of each committee are contained in (Specify) and comprise a part of this manual.</w:t>
      </w:r>
    </w:p>
    <w:p w:rsidR="00337310" w:rsidRDefault="00337310">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t>Aerodrome Personnel Qualifications &amp; Procedures</w:t>
      </w:r>
    </w:p>
    <w:p w:rsidR="00022B62" w:rsidRPr="00444E77" w:rsidRDefault="00022B62" w:rsidP="001443CA">
      <w:pPr>
        <w:pStyle w:val="ListParagraph"/>
        <w:ind w:left="576"/>
        <w:jc w:val="both"/>
        <w:rPr>
          <w:rFonts w:ascii="Arial" w:hAnsi="Arial"/>
          <w:b/>
          <w:bCs/>
          <w:sz w:val="24"/>
          <w:szCs w:val="24"/>
          <w:lang w:bidi="th-TH"/>
        </w:rPr>
      </w:pPr>
    </w:p>
    <w:p w:rsidR="00337310" w:rsidRDefault="00337310">
      <w:pPr>
        <w:pStyle w:val="ListParagraph"/>
        <w:numPr>
          <w:ilvl w:val="2"/>
          <w:numId w:val="2"/>
        </w:numPr>
        <w:jc w:val="both"/>
        <w:rPr>
          <w:rFonts w:ascii="Arial" w:hAnsi="Arial"/>
          <w:sz w:val="24"/>
          <w:szCs w:val="24"/>
          <w:lang w:bidi="th-TH"/>
        </w:rPr>
      </w:pPr>
      <w:r w:rsidRPr="00890928">
        <w:rPr>
          <w:rFonts w:ascii="Arial" w:hAnsi="Arial"/>
          <w:sz w:val="24"/>
          <w:szCs w:val="24"/>
          <w:lang w:bidi="th-TH"/>
        </w:rPr>
        <w:t>Training Program</w:t>
      </w:r>
    </w:p>
    <w:p w:rsidR="00337310" w:rsidRPr="00AE476A" w:rsidRDefault="00337310" w:rsidP="003D3F15">
      <w:pPr>
        <w:ind w:left="576"/>
        <w:jc w:val="both"/>
        <w:rPr>
          <w:rFonts w:ascii="Arial" w:hAnsi="Arial"/>
          <w:color w:val="0070C0"/>
          <w:sz w:val="24"/>
          <w:szCs w:val="24"/>
          <w:lang w:bidi="th-TH"/>
        </w:rPr>
      </w:pPr>
      <w:r w:rsidRPr="00AE476A">
        <w:rPr>
          <w:rFonts w:ascii="Arial" w:hAnsi="Arial"/>
          <w:color w:val="0070C0"/>
          <w:sz w:val="24"/>
          <w:szCs w:val="24"/>
          <w:lang w:bidi="th-TH"/>
        </w:rPr>
        <w:t>Please specify Airport Training Program or Training Methods for all positions involving in airport operations and key management such as airport manager, airport safety personnel, airport operations personnel, airport maintenance personnel, etc. The aerodrome operator may refer to the airport training program as a separate document.</w:t>
      </w:r>
    </w:p>
    <w:p w:rsidR="00337310" w:rsidRPr="00AE476A" w:rsidRDefault="00337310" w:rsidP="003D3F15">
      <w:pPr>
        <w:ind w:left="576"/>
        <w:jc w:val="both"/>
        <w:rPr>
          <w:rFonts w:ascii="Arial" w:hAnsi="Arial"/>
          <w:color w:val="0070C0"/>
          <w:sz w:val="24"/>
          <w:szCs w:val="24"/>
          <w:lang w:bidi="th-TH"/>
        </w:rPr>
      </w:pPr>
      <w:r w:rsidRPr="00AE476A">
        <w:rPr>
          <w:rFonts w:ascii="Arial" w:hAnsi="Arial"/>
          <w:color w:val="0070C0"/>
          <w:sz w:val="24"/>
          <w:szCs w:val="24"/>
          <w:lang w:bidi="th-TH"/>
        </w:rPr>
        <w:t>Training program shall indicate that the airport personnel are qualified and be able to safely perform their duties.</w:t>
      </w:r>
    </w:p>
    <w:p w:rsidR="00337310" w:rsidRDefault="00337310">
      <w:pPr>
        <w:pStyle w:val="ListParagraph"/>
        <w:numPr>
          <w:ilvl w:val="2"/>
          <w:numId w:val="2"/>
        </w:numPr>
        <w:jc w:val="both"/>
        <w:rPr>
          <w:rFonts w:ascii="Arial" w:hAnsi="Arial"/>
          <w:sz w:val="24"/>
          <w:szCs w:val="24"/>
          <w:lang w:bidi="th-TH"/>
        </w:rPr>
      </w:pPr>
      <w:r w:rsidRPr="00890928">
        <w:rPr>
          <w:rFonts w:ascii="Arial" w:hAnsi="Arial"/>
          <w:sz w:val="24"/>
          <w:szCs w:val="24"/>
          <w:lang w:bidi="th-TH"/>
        </w:rPr>
        <w:t>Training and Checking Procedures</w:t>
      </w:r>
    </w:p>
    <w:p w:rsidR="00337310" w:rsidRPr="00AE476A" w:rsidRDefault="00337310" w:rsidP="003D3F15">
      <w:pPr>
        <w:ind w:left="576"/>
        <w:jc w:val="both"/>
        <w:rPr>
          <w:rFonts w:ascii="Arial" w:hAnsi="Arial"/>
          <w:color w:val="0070C0"/>
          <w:sz w:val="24"/>
          <w:szCs w:val="24"/>
          <w:lang w:bidi="th-TH"/>
        </w:rPr>
      </w:pPr>
      <w:r w:rsidRPr="00AE476A">
        <w:rPr>
          <w:rFonts w:ascii="Arial" w:hAnsi="Arial"/>
          <w:color w:val="0070C0"/>
          <w:sz w:val="24"/>
          <w:szCs w:val="24"/>
          <w:lang w:bidi="th-TH"/>
        </w:rPr>
        <w:t>Please specify the airport training regime, procedures, and assessment processes. The methods used to ensure that continuous assessments and proficiency checks are to take place in roles that applicable.</w:t>
      </w:r>
    </w:p>
    <w:p w:rsidR="00337310" w:rsidRPr="00AE476A" w:rsidRDefault="00337310" w:rsidP="001443CA">
      <w:pPr>
        <w:spacing w:after="0"/>
        <w:ind w:left="576"/>
        <w:jc w:val="both"/>
        <w:rPr>
          <w:rFonts w:ascii="Arial" w:hAnsi="Arial"/>
          <w:color w:val="0070C0"/>
          <w:sz w:val="24"/>
          <w:szCs w:val="24"/>
          <w:lang w:bidi="th-TH"/>
        </w:rPr>
      </w:pPr>
      <w:r w:rsidRPr="00AE476A">
        <w:rPr>
          <w:rFonts w:ascii="Arial" w:hAnsi="Arial"/>
          <w:color w:val="0070C0"/>
          <w:sz w:val="24"/>
          <w:szCs w:val="24"/>
          <w:lang w:bidi="th-TH"/>
        </w:rPr>
        <w:t>The roles may include, but not limited to;</w:t>
      </w:r>
    </w:p>
    <w:p w:rsidR="00337310" w:rsidRPr="00AE476A" w:rsidRDefault="00337310" w:rsidP="001443CA">
      <w:pPr>
        <w:pStyle w:val="ListParagraph"/>
        <w:numPr>
          <w:ilvl w:val="0"/>
          <w:numId w:val="10"/>
        </w:numPr>
        <w:spacing w:after="0"/>
        <w:contextualSpacing w:val="0"/>
        <w:jc w:val="both"/>
        <w:rPr>
          <w:rFonts w:ascii="Arial" w:hAnsi="Arial"/>
          <w:color w:val="0070C0"/>
          <w:sz w:val="24"/>
          <w:szCs w:val="24"/>
          <w:lang w:bidi="th-TH"/>
        </w:rPr>
      </w:pPr>
      <w:r w:rsidRPr="00AE476A">
        <w:rPr>
          <w:rFonts w:ascii="Arial" w:hAnsi="Arial"/>
          <w:color w:val="0070C0"/>
          <w:sz w:val="24"/>
          <w:szCs w:val="24"/>
          <w:lang w:bidi="th-TH"/>
        </w:rPr>
        <w:t>Airport Manager</w:t>
      </w:r>
    </w:p>
    <w:p w:rsidR="00337310" w:rsidRPr="00AE476A" w:rsidRDefault="00337310" w:rsidP="001443CA">
      <w:pPr>
        <w:pStyle w:val="ListParagraph"/>
        <w:numPr>
          <w:ilvl w:val="0"/>
          <w:numId w:val="10"/>
        </w:numPr>
        <w:spacing w:after="0"/>
        <w:contextualSpacing w:val="0"/>
        <w:jc w:val="both"/>
        <w:rPr>
          <w:rFonts w:ascii="Arial" w:hAnsi="Arial"/>
          <w:color w:val="0070C0"/>
          <w:sz w:val="24"/>
          <w:szCs w:val="24"/>
          <w:lang w:bidi="th-TH"/>
        </w:rPr>
      </w:pPr>
      <w:r w:rsidRPr="00AE476A">
        <w:rPr>
          <w:rFonts w:ascii="Arial" w:hAnsi="Arial"/>
          <w:color w:val="0070C0"/>
          <w:sz w:val="24"/>
          <w:szCs w:val="24"/>
          <w:lang w:bidi="th-TH"/>
        </w:rPr>
        <w:t>Airport Operations</w:t>
      </w:r>
    </w:p>
    <w:p w:rsidR="00337310" w:rsidRPr="00AE476A" w:rsidRDefault="00337310" w:rsidP="001443CA">
      <w:pPr>
        <w:pStyle w:val="ListParagraph"/>
        <w:numPr>
          <w:ilvl w:val="0"/>
          <w:numId w:val="10"/>
        </w:numPr>
        <w:spacing w:after="0"/>
        <w:contextualSpacing w:val="0"/>
        <w:jc w:val="both"/>
        <w:rPr>
          <w:rFonts w:ascii="Arial" w:hAnsi="Arial"/>
          <w:color w:val="0070C0"/>
          <w:sz w:val="24"/>
          <w:szCs w:val="24"/>
          <w:lang w:bidi="th-TH"/>
        </w:rPr>
      </w:pPr>
      <w:r w:rsidRPr="00AE476A">
        <w:rPr>
          <w:rFonts w:ascii="Arial" w:hAnsi="Arial"/>
          <w:color w:val="0070C0"/>
          <w:sz w:val="24"/>
          <w:szCs w:val="24"/>
          <w:lang w:bidi="th-TH"/>
        </w:rPr>
        <w:t>Airport Maintenance</w:t>
      </w:r>
    </w:p>
    <w:p w:rsidR="00337310" w:rsidRPr="00AE476A" w:rsidRDefault="00337310" w:rsidP="001443CA">
      <w:pPr>
        <w:pStyle w:val="ListParagraph"/>
        <w:numPr>
          <w:ilvl w:val="0"/>
          <w:numId w:val="10"/>
        </w:numPr>
        <w:spacing w:after="0"/>
        <w:contextualSpacing w:val="0"/>
        <w:jc w:val="both"/>
        <w:rPr>
          <w:rFonts w:ascii="Arial" w:hAnsi="Arial"/>
          <w:color w:val="0070C0"/>
          <w:sz w:val="24"/>
          <w:szCs w:val="24"/>
          <w:lang w:bidi="th-TH"/>
        </w:rPr>
      </w:pPr>
      <w:r w:rsidRPr="00AE476A">
        <w:rPr>
          <w:rFonts w:ascii="Arial" w:hAnsi="Arial"/>
          <w:color w:val="0070C0"/>
          <w:sz w:val="24"/>
          <w:szCs w:val="24"/>
          <w:lang w:bidi="th-TH"/>
        </w:rPr>
        <w:lastRenderedPageBreak/>
        <w:t>Airport Safety</w:t>
      </w:r>
    </w:p>
    <w:p w:rsidR="00337310" w:rsidRPr="00AE476A" w:rsidRDefault="00337310" w:rsidP="001443CA">
      <w:pPr>
        <w:pStyle w:val="ListParagraph"/>
        <w:numPr>
          <w:ilvl w:val="0"/>
          <w:numId w:val="10"/>
        </w:numPr>
        <w:spacing w:after="0"/>
        <w:contextualSpacing w:val="0"/>
        <w:jc w:val="both"/>
        <w:rPr>
          <w:rFonts w:ascii="Arial" w:hAnsi="Arial"/>
          <w:color w:val="0070C0"/>
          <w:sz w:val="24"/>
          <w:szCs w:val="24"/>
          <w:lang w:bidi="th-TH"/>
        </w:rPr>
      </w:pPr>
      <w:r w:rsidRPr="00AE476A">
        <w:rPr>
          <w:rFonts w:ascii="Arial" w:hAnsi="Arial"/>
          <w:color w:val="0070C0"/>
          <w:sz w:val="24"/>
          <w:szCs w:val="24"/>
          <w:lang w:bidi="th-TH"/>
        </w:rPr>
        <w:t>Airport Security</w:t>
      </w:r>
    </w:p>
    <w:p w:rsidR="00337310" w:rsidRPr="00AE476A" w:rsidRDefault="00337310" w:rsidP="003D3F15">
      <w:pPr>
        <w:pStyle w:val="ListParagraph"/>
        <w:numPr>
          <w:ilvl w:val="0"/>
          <w:numId w:val="10"/>
        </w:numPr>
        <w:jc w:val="both"/>
        <w:rPr>
          <w:rFonts w:ascii="Arial" w:hAnsi="Arial"/>
          <w:color w:val="0070C0"/>
          <w:sz w:val="24"/>
          <w:szCs w:val="24"/>
          <w:lang w:bidi="th-TH"/>
        </w:rPr>
      </w:pPr>
      <w:r w:rsidRPr="00AE476A">
        <w:rPr>
          <w:rFonts w:ascii="Arial" w:hAnsi="Arial"/>
          <w:color w:val="0070C0"/>
          <w:sz w:val="24"/>
          <w:szCs w:val="24"/>
          <w:lang w:bidi="th-TH"/>
        </w:rPr>
        <w:t>Airport Rescue and Fire Fighting</w:t>
      </w:r>
    </w:p>
    <w:p w:rsidR="00DD049D" w:rsidRDefault="00DD049D" w:rsidP="00DD049D">
      <w:pPr>
        <w:pStyle w:val="ListParagraph"/>
        <w:ind w:left="576"/>
        <w:jc w:val="both"/>
        <w:rPr>
          <w:rFonts w:ascii="Arial" w:hAnsi="Arial"/>
          <w:b/>
          <w:bCs/>
          <w:sz w:val="24"/>
          <w:szCs w:val="24"/>
          <w:lang w:bidi="th-TH"/>
        </w:rPr>
      </w:pPr>
    </w:p>
    <w:p w:rsidR="00337310" w:rsidRDefault="00337310">
      <w:pPr>
        <w:pStyle w:val="ListParagraph"/>
        <w:numPr>
          <w:ilvl w:val="1"/>
          <w:numId w:val="2"/>
        </w:numPr>
        <w:jc w:val="both"/>
        <w:rPr>
          <w:rFonts w:ascii="Arial" w:hAnsi="Arial"/>
          <w:b/>
          <w:bCs/>
          <w:sz w:val="24"/>
          <w:szCs w:val="24"/>
          <w:lang w:bidi="th-TH"/>
        </w:rPr>
      </w:pPr>
      <w:r w:rsidRPr="00444E77">
        <w:rPr>
          <w:rFonts w:ascii="Arial" w:hAnsi="Arial"/>
          <w:b/>
          <w:bCs/>
          <w:sz w:val="24"/>
          <w:szCs w:val="24"/>
          <w:lang w:bidi="th-TH"/>
        </w:rPr>
        <w:t>Exemptions and Deviations</w:t>
      </w:r>
    </w:p>
    <w:p w:rsidR="00022B62" w:rsidRPr="00444E77" w:rsidRDefault="00022B62" w:rsidP="001443CA">
      <w:pPr>
        <w:pStyle w:val="ListParagraph"/>
        <w:ind w:left="576"/>
        <w:jc w:val="both"/>
        <w:rPr>
          <w:rFonts w:ascii="Arial" w:hAnsi="Arial"/>
          <w:b/>
          <w:bCs/>
          <w:sz w:val="24"/>
          <w:szCs w:val="24"/>
          <w:lang w:bidi="th-TH"/>
        </w:rPr>
      </w:pPr>
    </w:p>
    <w:p w:rsidR="00337310" w:rsidRPr="00444E77" w:rsidRDefault="00337310">
      <w:pPr>
        <w:pStyle w:val="ListParagraph"/>
        <w:numPr>
          <w:ilvl w:val="2"/>
          <w:numId w:val="2"/>
        </w:numPr>
        <w:jc w:val="both"/>
        <w:rPr>
          <w:rFonts w:ascii="Arial" w:hAnsi="Arial"/>
          <w:sz w:val="24"/>
          <w:szCs w:val="24"/>
          <w:lang w:bidi="th-TH"/>
        </w:rPr>
      </w:pPr>
      <w:r w:rsidRPr="00444E77">
        <w:rPr>
          <w:rFonts w:ascii="Arial" w:hAnsi="Arial"/>
          <w:sz w:val="24"/>
          <w:szCs w:val="24"/>
          <w:lang w:bidi="th-TH"/>
        </w:rPr>
        <w:t>Exemptions</w:t>
      </w:r>
    </w:p>
    <w:p w:rsidR="00337310" w:rsidRPr="00AE476A" w:rsidRDefault="00337310" w:rsidP="003D3F15">
      <w:pPr>
        <w:ind w:left="576"/>
        <w:jc w:val="both"/>
        <w:rPr>
          <w:rFonts w:ascii="Arial" w:hAnsi="Arial"/>
          <w:b/>
          <w:bCs/>
          <w:color w:val="0070C0"/>
          <w:sz w:val="24"/>
          <w:szCs w:val="24"/>
          <w:lang w:bidi="th-TH"/>
        </w:rPr>
      </w:pPr>
      <w:r w:rsidRPr="00AE476A">
        <w:rPr>
          <w:rFonts w:ascii="Arial" w:hAnsi="Arial"/>
          <w:color w:val="0070C0"/>
          <w:sz w:val="24"/>
          <w:szCs w:val="24"/>
          <w:lang w:bidi="th-TH"/>
        </w:rPr>
        <w:t>The aerodrome operator shall summarize the current exemptions for the airport that have been issued by the CAA. The table below is an example:</w:t>
      </w:r>
    </w:p>
    <w:tbl>
      <w:tblPr>
        <w:tblStyle w:val="TableGrid"/>
        <w:tblW w:w="0" w:type="auto"/>
        <w:tblInd w:w="576" w:type="dxa"/>
        <w:tblLook w:val="04A0" w:firstRow="1" w:lastRow="0" w:firstColumn="1" w:lastColumn="0" w:noHBand="0" w:noVBand="1"/>
      </w:tblPr>
      <w:tblGrid>
        <w:gridCol w:w="1849"/>
        <w:gridCol w:w="2430"/>
        <w:gridCol w:w="4495"/>
      </w:tblGrid>
      <w:tr w:rsidR="00337310" w:rsidTr="001968DD">
        <w:tc>
          <w:tcPr>
            <w:tcW w:w="1849" w:type="dxa"/>
          </w:tcPr>
          <w:p w:rsidR="00337310" w:rsidRPr="00AE476A" w:rsidRDefault="00337310" w:rsidP="003D3F15">
            <w:pPr>
              <w:jc w:val="both"/>
              <w:rPr>
                <w:rFonts w:ascii="Arial" w:hAnsi="Arial"/>
                <w:b/>
                <w:bCs/>
                <w:color w:val="00B050"/>
                <w:sz w:val="24"/>
                <w:szCs w:val="24"/>
                <w:lang w:bidi="th-TH"/>
              </w:rPr>
            </w:pPr>
            <w:r w:rsidRPr="00AE476A">
              <w:rPr>
                <w:rFonts w:ascii="Arial" w:hAnsi="Arial"/>
                <w:b/>
                <w:bCs/>
                <w:color w:val="00B050"/>
                <w:sz w:val="24"/>
                <w:szCs w:val="24"/>
                <w:lang w:bidi="th-TH"/>
              </w:rPr>
              <w:t>Reference</w:t>
            </w:r>
          </w:p>
        </w:tc>
        <w:tc>
          <w:tcPr>
            <w:tcW w:w="2430" w:type="dxa"/>
          </w:tcPr>
          <w:p w:rsidR="00337310" w:rsidRPr="00AE476A" w:rsidRDefault="00337310" w:rsidP="003D3F15">
            <w:pPr>
              <w:jc w:val="both"/>
              <w:rPr>
                <w:rFonts w:ascii="Arial" w:hAnsi="Arial"/>
                <w:b/>
                <w:bCs/>
                <w:color w:val="00B050"/>
                <w:sz w:val="24"/>
                <w:szCs w:val="24"/>
                <w:lang w:bidi="th-TH"/>
              </w:rPr>
            </w:pPr>
            <w:r w:rsidRPr="00AE476A">
              <w:rPr>
                <w:rFonts w:ascii="Arial" w:hAnsi="Arial"/>
                <w:b/>
                <w:bCs/>
                <w:color w:val="00B050"/>
                <w:sz w:val="24"/>
                <w:szCs w:val="24"/>
                <w:lang w:bidi="th-TH"/>
              </w:rPr>
              <w:t>Period</w:t>
            </w:r>
          </w:p>
        </w:tc>
        <w:tc>
          <w:tcPr>
            <w:tcW w:w="4495" w:type="dxa"/>
          </w:tcPr>
          <w:p w:rsidR="00337310" w:rsidRPr="00AE476A" w:rsidRDefault="00337310" w:rsidP="003D3F15">
            <w:pPr>
              <w:jc w:val="both"/>
              <w:rPr>
                <w:rFonts w:ascii="Arial" w:hAnsi="Arial"/>
                <w:b/>
                <w:bCs/>
                <w:color w:val="00B050"/>
                <w:sz w:val="24"/>
                <w:szCs w:val="24"/>
                <w:lang w:bidi="th-TH"/>
              </w:rPr>
            </w:pPr>
            <w:r w:rsidRPr="00AE476A">
              <w:rPr>
                <w:rFonts w:ascii="Arial" w:hAnsi="Arial"/>
                <w:b/>
                <w:bCs/>
                <w:color w:val="00B050"/>
                <w:sz w:val="24"/>
                <w:szCs w:val="24"/>
                <w:lang w:bidi="th-TH"/>
              </w:rPr>
              <w:t>Description</w:t>
            </w:r>
          </w:p>
        </w:tc>
      </w:tr>
      <w:tr w:rsidR="00337310" w:rsidTr="001968DD">
        <w:tc>
          <w:tcPr>
            <w:tcW w:w="1849" w:type="dxa"/>
          </w:tcPr>
          <w:p w:rsidR="00337310" w:rsidRPr="00AE476A" w:rsidRDefault="009401C0" w:rsidP="003D3F15">
            <w:pPr>
              <w:jc w:val="both"/>
              <w:rPr>
                <w:rFonts w:ascii="Arial" w:hAnsi="Arial"/>
                <w:color w:val="00B050"/>
                <w:sz w:val="24"/>
                <w:szCs w:val="24"/>
                <w:lang w:bidi="th-TH"/>
              </w:rPr>
            </w:pPr>
            <w:r>
              <w:rPr>
                <w:rFonts w:ascii="Arial" w:hAnsi="Arial"/>
                <w:color w:val="00B050"/>
                <w:sz w:val="24"/>
                <w:szCs w:val="24"/>
                <w:lang w:bidi="th-TH"/>
              </w:rPr>
              <w:t>####</w:t>
            </w:r>
          </w:p>
        </w:tc>
        <w:tc>
          <w:tcPr>
            <w:tcW w:w="2430" w:type="dxa"/>
          </w:tcPr>
          <w:p w:rsidR="00337310" w:rsidRPr="00AE476A" w:rsidRDefault="00337310" w:rsidP="003D3F15">
            <w:pPr>
              <w:jc w:val="both"/>
              <w:rPr>
                <w:rFonts w:ascii="Arial" w:hAnsi="Arial"/>
                <w:color w:val="00B050"/>
                <w:sz w:val="24"/>
                <w:szCs w:val="24"/>
                <w:lang w:bidi="th-TH"/>
              </w:rPr>
            </w:pPr>
            <w:r w:rsidRPr="00AE476A">
              <w:rPr>
                <w:rFonts w:ascii="Arial" w:hAnsi="Arial"/>
                <w:color w:val="00B050"/>
                <w:sz w:val="24"/>
                <w:szCs w:val="24"/>
                <w:lang w:bidi="th-TH"/>
              </w:rPr>
              <w:t>4-May-2003 or until withdrawn</w:t>
            </w:r>
          </w:p>
        </w:tc>
        <w:tc>
          <w:tcPr>
            <w:tcW w:w="4495" w:type="dxa"/>
          </w:tcPr>
          <w:p w:rsidR="00337310" w:rsidRPr="00AE476A" w:rsidRDefault="00337310" w:rsidP="003D3F15">
            <w:pPr>
              <w:jc w:val="both"/>
              <w:rPr>
                <w:rFonts w:ascii="Arial" w:hAnsi="Arial"/>
                <w:color w:val="00B050"/>
                <w:sz w:val="24"/>
                <w:szCs w:val="24"/>
                <w:lang w:bidi="th-TH"/>
              </w:rPr>
            </w:pPr>
            <w:r w:rsidRPr="00AE476A">
              <w:rPr>
                <w:rFonts w:ascii="Arial" w:hAnsi="Arial"/>
                <w:color w:val="00B050"/>
                <w:sz w:val="24"/>
                <w:szCs w:val="24"/>
                <w:lang w:bidi="th-TH"/>
              </w:rPr>
              <w:t>Embraer 120 operations on Taxiway Romeo – Exemption against non-standard width</w:t>
            </w:r>
          </w:p>
        </w:tc>
      </w:tr>
      <w:tr w:rsidR="00337310" w:rsidTr="001968DD">
        <w:tc>
          <w:tcPr>
            <w:tcW w:w="1849" w:type="dxa"/>
          </w:tcPr>
          <w:p w:rsidR="00337310" w:rsidRPr="00AE476A" w:rsidRDefault="009401C0" w:rsidP="003D3F15">
            <w:pPr>
              <w:jc w:val="both"/>
              <w:rPr>
                <w:rFonts w:ascii="Arial" w:hAnsi="Arial"/>
                <w:color w:val="00B050"/>
                <w:sz w:val="24"/>
                <w:szCs w:val="24"/>
                <w:lang w:bidi="th-TH"/>
              </w:rPr>
            </w:pPr>
            <w:r>
              <w:rPr>
                <w:rFonts w:ascii="Arial" w:hAnsi="Arial"/>
                <w:color w:val="00B050"/>
                <w:sz w:val="24"/>
                <w:szCs w:val="24"/>
                <w:lang w:bidi="th-TH"/>
              </w:rPr>
              <w:t>####</w:t>
            </w:r>
          </w:p>
        </w:tc>
        <w:tc>
          <w:tcPr>
            <w:tcW w:w="2430" w:type="dxa"/>
          </w:tcPr>
          <w:p w:rsidR="00337310" w:rsidRPr="00AE476A" w:rsidRDefault="00337310" w:rsidP="003D3F15">
            <w:pPr>
              <w:jc w:val="both"/>
              <w:rPr>
                <w:rFonts w:ascii="Arial" w:hAnsi="Arial"/>
                <w:color w:val="00B050"/>
                <w:sz w:val="24"/>
                <w:szCs w:val="24"/>
                <w:lang w:bidi="th-TH"/>
              </w:rPr>
            </w:pPr>
            <w:r w:rsidRPr="00AE476A">
              <w:rPr>
                <w:rFonts w:ascii="Arial" w:hAnsi="Arial"/>
                <w:color w:val="00B050"/>
                <w:sz w:val="24"/>
                <w:szCs w:val="24"/>
                <w:lang w:bidi="th-TH"/>
              </w:rPr>
              <w:t>Valid until varied or withdrawn</w:t>
            </w:r>
          </w:p>
        </w:tc>
        <w:tc>
          <w:tcPr>
            <w:tcW w:w="4495" w:type="dxa"/>
          </w:tcPr>
          <w:p w:rsidR="00337310" w:rsidRPr="00AE476A" w:rsidRDefault="00337310" w:rsidP="003D3F15">
            <w:pPr>
              <w:jc w:val="both"/>
              <w:rPr>
                <w:rFonts w:ascii="Arial" w:hAnsi="Arial"/>
                <w:color w:val="00B050"/>
                <w:sz w:val="24"/>
                <w:szCs w:val="24"/>
                <w:lang w:bidi="th-TH"/>
              </w:rPr>
            </w:pPr>
            <w:r w:rsidRPr="00AE476A">
              <w:rPr>
                <w:rFonts w:ascii="Arial" w:hAnsi="Arial"/>
                <w:color w:val="00B050"/>
                <w:sz w:val="24"/>
                <w:szCs w:val="24"/>
                <w:lang w:bidi="th-TH"/>
              </w:rPr>
              <w:t>Dash-8 operations on Taxiway Romeo – Exemption against non-standard width</w:t>
            </w:r>
          </w:p>
        </w:tc>
      </w:tr>
      <w:tr w:rsidR="00337310" w:rsidTr="001968DD">
        <w:tc>
          <w:tcPr>
            <w:tcW w:w="1849" w:type="dxa"/>
          </w:tcPr>
          <w:p w:rsidR="00337310" w:rsidRPr="00AE476A" w:rsidRDefault="00337310" w:rsidP="003D3F15">
            <w:pPr>
              <w:jc w:val="both"/>
              <w:rPr>
                <w:rFonts w:ascii="Arial" w:hAnsi="Arial"/>
                <w:color w:val="00B050"/>
                <w:sz w:val="24"/>
                <w:szCs w:val="24"/>
                <w:lang w:bidi="th-TH"/>
              </w:rPr>
            </w:pPr>
          </w:p>
        </w:tc>
        <w:tc>
          <w:tcPr>
            <w:tcW w:w="2430" w:type="dxa"/>
          </w:tcPr>
          <w:p w:rsidR="00337310" w:rsidRPr="00AE476A" w:rsidRDefault="00337310" w:rsidP="003D3F15">
            <w:pPr>
              <w:jc w:val="both"/>
              <w:rPr>
                <w:rFonts w:ascii="Arial" w:hAnsi="Arial"/>
                <w:color w:val="00B050"/>
                <w:sz w:val="24"/>
                <w:szCs w:val="24"/>
                <w:lang w:bidi="th-TH"/>
              </w:rPr>
            </w:pPr>
          </w:p>
        </w:tc>
        <w:tc>
          <w:tcPr>
            <w:tcW w:w="4495" w:type="dxa"/>
          </w:tcPr>
          <w:p w:rsidR="00337310" w:rsidRPr="00AE476A" w:rsidRDefault="00337310" w:rsidP="003D3F15">
            <w:pPr>
              <w:jc w:val="both"/>
              <w:rPr>
                <w:rFonts w:ascii="Arial" w:hAnsi="Arial"/>
                <w:color w:val="00B050"/>
                <w:sz w:val="24"/>
                <w:szCs w:val="24"/>
                <w:lang w:bidi="th-TH"/>
              </w:rPr>
            </w:pPr>
          </w:p>
        </w:tc>
      </w:tr>
    </w:tbl>
    <w:p w:rsidR="00337310" w:rsidRPr="00AE476A" w:rsidRDefault="00337310" w:rsidP="00ED5925">
      <w:pPr>
        <w:spacing w:before="120"/>
        <w:ind w:left="576"/>
        <w:jc w:val="both"/>
        <w:rPr>
          <w:rFonts w:ascii="Arial" w:hAnsi="Arial"/>
          <w:color w:val="0070C0"/>
          <w:sz w:val="24"/>
          <w:szCs w:val="24"/>
          <w:lang w:bidi="th-TH"/>
        </w:rPr>
      </w:pPr>
      <w:r w:rsidRPr="00AE476A">
        <w:rPr>
          <w:rFonts w:ascii="Arial" w:hAnsi="Arial"/>
          <w:color w:val="0070C0"/>
          <w:sz w:val="24"/>
          <w:szCs w:val="24"/>
          <w:lang w:bidi="th-TH"/>
        </w:rPr>
        <w:t>To have CAA issued exemptions, the aerodrome operator shall conduct an Aeronautical Study and it must be approved by the Director General of the Civil Aviation Authority.</w:t>
      </w:r>
    </w:p>
    <w:p w:rsidR="00337310" w:rsidRDefault="00337310">
      <w:pPr>
        <w:pStyle w:val="ListParagraph"/>
        <w:numPr>
          <w:ilvl w:val="2"/>
          <w:numId w:val="2"/>
        </w:numPr>
        <w:jc w:val="both"/>
        <w:rPr>
          <w:rFonts w:ascii="Arial" w:hAnsi="Arial"/>
          <w:sz w:val="24"/>
          <w:szCs w:val="24"/>
          <w:lang w:bidi="th-TH"/>
        </w:rPr>
      </w:pPr>
      <w:r w:rsidRPr="005525D2">
        <w:rPr>
          <w:rFonts w:ascii="Arial" w:hAnsi="Arial"/>
          <w:sz w:val="24"/>
          <w:szCs w:val="24"/>
          <w:lang w:bidi="th-TH"/>
        </w:rPr>
        <w:t>Deviations</w:t>
      </w:r>
    </w:p>
    <w:p w:rsidR="00337310" w:rsidRPr="00AE476A" w:rsidRDefault="00337310" w:rsidP="003D3F15">
      <w:pPr>
        <w:ind w:left="576"/>
        <w:jc w:val="both"/>
        <w:rPr>
          <w:rFonts w:ascii="Arial" w:hAnsi="Arial"/>
          <w:color w:val="0070C0"/>
          <w:sz w:val="24"/>
          <w:szCs w:val="24"/>
          <w:lang w:bidi="th-TH"/>
        </w:rPr>
      </w:pPr>
      <w:r w:rsidRPr="00AE476A">
        <w:rPr>
          <w:rFonts w:ascii="Arial" w:hAnsi="Arial"/>
          <w:color w:val="0070C0"/>
          <w:sz w:val="24"/>
          <w:szCs w:val="24"/>
          <w:lang w:bidi="th-TH"/>
        </w:rPr>
        <w:t xml:space="preserve">In emergency conditions requiring immediate action for the protection of life or property, the aerodrome may deviate from any requirement of </w:t>
      </w:r>
      <w:r w:rsidR="008B7E3D">
        <w:rPr>
          <w:rFonts w:ascii="Arial" w:hAnsi="Arial"/>
          <w:color w:val="0070C0"/>
          <w:sz w:val="24"/>
          <w:szCs w:val="24"/>
          <w:lang w:bidi="th-TH"/>
        </w:rPr>
        <w:t>CAA</w:t>
      </w:r>
      <w:r w:rsidRPr="00AE476A">
        <w:rPr>
          <w:rFonts w:ascii="Arial" w:hAnsi="Arial"/>
          <w:color w:val="0070C0"/>
          <w:sz w:val="24"/>
          <w:szCs w:val="24"/>
          <w:lang w:bidi="th-TH"/>
        </w:rPr>
        <w:t xml:space="preserve">, or the Aerodrome Manual, to the extent required to meet that emergency. The aerodrome operator who deviates from a requirement under this section must, within </w:t>
      </w:r>
      <w:r w:rsidR="00AE476A" w:rsidRPr="00AE476A">
        <w:rPr>
          <w:rFonts w:ascii="Arial" w:hAnsi="Arial"/>
          <w:color w:val="0070C0"/>
          <w:sz w:val="24"/>
          <w:szCs w:val="24"/>
          <w:lang w:bidi="th-TH"/>
        </w:rPr>
        <w:t xml:space="preserve">1 day </w:t>
      </w:r>
      <w:r w:rsidRPr="00AE476A">
        <w:rPr>
          <w:rFonts w:ascii="Arial" w:hAnsi="Arial"/>
          <w:color w:val="0070C0"/>
          <w:sz w:val="24"/>
          <w:szCs w:val="24"/>
          <w:lang w:bidi="th-TH"/>
        </w:rPr>
        <w:t xml:space="preserve">after the emergency, notify the </w:t>
      </w:r>
      <w:r w:rsidR="00AE476A" w:rsidRPr="00AE476A">
        <w:rPr>
          <w:rFonts w:ascii="Arial" w:hAnsi="Arial"/>
          <w:color w:val="0070C0"/>
          <w:sz w:val="24"/>
          <w:szCs w:val="24"/>
          <w:lang w:bidi="th-TH"/>
        </w:rPr>
        <w:t xml:space="preserve">Civil Aviation Authority </w:t>
      </w:r>
      <w:r w:rsidRPr="00AE476A">
        <w:rPr>
          <w:rFonts w:ascii="Arial" w:hAnsi="Arial"/>
          <w:color w:val="0070C0"/>
          <w:sz w:val="24"/>
          <w:szCs w:val="24"/>
          <w:lang w:bidi="th-TH"/>
        </w:rPr>
        <w:t xml:space="preserve">of the nature, extent, and duration of the deviation. When requested by </w:t>
      </w:r>
      <w:r w:rsidR="00AE476A" w:rsidRPr="00AE476A">
        <w:rPr>
          <w:rFonts w:ascii="Arial" w:hAnsi="Arial"/>
          <w:color w:val="0070C0"/>
          <w:sz w:val="24"/>
          <w:szCs w:val="24"/>
          <w:lang w:bidi="th-TH"/>
        </w:rPr>
        <w:t>the Civil Aviation Authority</w:t>
      </w:r>
      <w:r w:rsidRPr="00AE476A">
        <w:rPr>
          <w:rFonts w:ascii="Arial" w:hAnsi="Arial"/>
          <w:color w:val="0070C0"/>
          <w:sz w:val="24"/>
          <w:szCs w:val="24"/>
          <w:lang w:bidi="th-TH"/>
        </w:rPr>
        <w:t xml:space="preserve">, the Aerodrome Operator must provide the details of such deviation in writing. </w:t>
      </w:r>
    </w:p>
    <w:p w:rsidR="002D0951" w:rsidRPr="00E42019" w:rsidRDefault="002D0951">
      <w:pPr>
        <w:pStyle w:val="ListParagraph"/>
        <w:numPr>
          <w:ilvl w:val="1"/>
          <w:numId w:val="2"/>
        </w:numPr>
        <w:jc w:val="both"/>
        <w:rPr>
          <w:rFonts w:ascii="Arial" w:hAnsi="Arial"/>
          <w:b/>
          <w:bCs/>
          <w:sz w:val="24"/>
          <w:szCs w:val="24"/>
          <w:lang w:bidi="th-TH"/>
        </w:rPr>
      </w:pPr>
      <w:r w:rsidRPr="00E42019">
        <w:rPr>
          <w:rFonts w:ascii="Arial" w:hAnsi="Arial"/>
          <w:b/>
          <w:bCs/>
          <w:sz w:val="24"/>
          <w:szCs w:val="24"/>
          <w:lang w:bidi="th-TH"/>
        </w:rPr>
        <w:t>Safety Management System</w:t>
      </w:r>
    </w:p>
    <w:p w:rsidR="00D70EEF" w:rsidRDefault="00E42019" w:rsidP="003D3F15">
      <w:pPr>
        <w:jc w:val="both"/>
        <w:rPr>
          <w:rFonts w:ascii="Arial" w:hAnsi="Arial"/>
          <w:color w:val="00B050"/>
          <w:sz w:val="24"/>
          <w:szCs w:val="24"/>
          <w:lang w:bidi="th-TH"/>
        </w:rPr>
      </w:pPr>
      <w:r w:rsidRPr="00E42019">
        <w:rPr>
          <w:rFonts w:ascii="Arial" w:hAnsi="Arial"/>
          <w:color w:val="0070C0"/>
          <w:sz w:val="24"/>
          <w:szCs w:val="24"/>
          <w:lang w:bidi="th-TH"/>
        </w:rPr>
        <w:t xml:space="preserve">Please specify airport safety management system in accordance with CAA’s aerodrome manual standard. The particulars of safety management system in this section should be referred to the Airport Safety Management Manual which </w:t>
      </w:r>
      <w:r w:rsidR="000D4FFC" w:rsidRPr="00E42019">
        <w:rPr>
          <w:rFonts w:ascii="Arial" w:hAnsi="Arial"/>
          <w:color w:val="0070C0"/>
          <w:sz w:val="24"/>
          <w:szCs w:val="24"/>
          <w:lang w:bidi="th-TH"/>
        </w:rPr>
        <w:t>comprises</w:t>
      </w:r>
      <w:r w:rsidRPr="00E42019">
        <w:rPr>
          <w:rFonts w:ascii="Arial" w:hAnsi="Arial"/>
          <w:color w:val="0070C0"/>
          <w:sz w:val="24"/>
          <w:szCs w:val="24"/>
          <w:lang w:bidi="th-TH"/>
        </w:rPr>
        <w:t xml:space="preserve"> a part of this manual. </w:t>
      </w:r>
      <w:r w:rsidRPr="00E42019">
        <w:rPr>
          <w:rFonts w:ascii="Arial" w:hAnsi="Arial"/>
          <w:color w:val="00B050"/>
          <w:sz w:val="24"/>
          <w:szCs w:val="24"/>
          <w:lang w:bidi="th-TH"/>
        </w:rPr>
        <w:t>Example:</w:t>
      </w:r>
    </w:p>
    <w:p w:rsidR="00E42019" w:rsidRPr="00E42019" w:rsidRDefault="00E42019" w:rsidP="003D3F15">
      <w:pPr>
        <w:jc w:val="both"/>
        <w:rPr>
          <w:rFonts w:ascii="Arial" w:hAnsi="Arial"/>
          <w:color w:val="00B050"/>
          <w:sz w:val="24"/>
          <w:szCs w:val="24"/>
          <w:lang w:bidi="th-TH"/>
        </w:rPr>
      </w:pPr>
      <w:r w:rsidRPr="008B7E3D">
        <w:rPr>
          <w:rFonts w:ascii="Arial" w:hAnsi="Arial"/>
          <w:color w:val="00B050"/>
          <w:sz w:val="24"/>
          <w:szCs w:val="24"/>
          <w:highlight w:val="yellow"/>
          <w:lang w:bidi="th-TH"/>
        </w:rPr>
        <w:t>(Name)</w:t>
      </w:r>
      <w:r>
        <w:rPr>
          <w:rFonts w:ascii="Arial" w:hAnsi="Arial"/>
          <w:color w:val="00B050"/>
          <w:sz w:val="24"/>
          <w:szCs w:val="24"/>
          <w:lang w:bidi="th-TH"/>
        </w:rPr>
        <w:t xml:space="preserve"> Airport has a separated manual for airport safety management system. The details in </w:t>
      </w:r>
      <w:r w:rsidRPr="008B7E3D">
        <w:rPr>
          <w:rFonts w:ascii="Arial" w:hAnsi="Arial"/>
          <w:color w:val="00B050"/>
          <w:sz w:val="24"/>
          <w:szCs w:val="24"/>
          <w:highlight w:val="yellow"/>
          <w:lang w:bidi="th-TH"/>
        </w:rPr>
        <w:t>(Name)</w:t>
      </w:r>
      <w:r>
        <w:rPr>
          <w:rFonts w:ascii="Arial" w:hAnsi="Arial"/>
          <w:color w:val="00B050"/>
          <w:sz w:val="24"/>
          <w:szCs w:val="24"/>
          <w:lang w:bidi="th-TH"/>
        </w:rPr>
        <w:t xml:space="preserve"> Airport Safety Management Manual will be in accordance with the requirements of CAA.</w:t>
      </w:r>
    </w:p>
    <w:p w:rsidR="00E42019" w:rsidRDefault="00E42019" w:rsidP="003D3F15">
      <w:pPr>
        <w:jc w:val="both"/>
        <w:rPr>
          <w:rFonts w:ascii="Arial" w:hAnsi="Arial"/>
          <w:color w:val="1F497D" w:themeColor="text2"/>
          <w:sz w:val="24"/>
          <w:szCs w:val="24"/>
          <w:lang w:bidi="th-TH"/>
        </w:rPr>
      </w:pPr>
    </w:p>
    <w:p w:rsidR="00E42019" w:rsidRDefault="00E42019" w:rsidP="00961BCC">
      <w:pPr>
        <w:pStyle w:val="TableParagraph"/>
        <w:rPr>
          <w:rFonts w:cs="Angsana New"/>
          <w:cs/>
          <w:lang w:bidi="th-TH"/>
        </w:rPr>
        <w:sectPr w:rsidR="00E42019" w:rsidSect="001443CA">
          <w:headerReference w:type="even" r:id="rId122"/>
          <w:headerReference w:type="default" r:id="rId123"/>
          <w:footerReference w:type="default" r:id="rId124"/>
          <w:headerReference w:type="first" r:id="rId125"/>
          <w:pgSz w:w="12240" w:h="15840"/>
          <w:pgMar w:top="1354" w:right="1440" w:bottom="1008" w:left="1440" w:header="720" w:footer="720" w:gutter="0"/>
          <w:pgNumType w:start="1"/>
          <w:cols w:space="720"/>
          <w:docGrid w:linePitch="360"/>
        </w:sectPr>
      </w:pPr>
    </w:p>
    <w:p w:rsidR="00430C47" w:rsidRDefault="00430C47" w:rsidP="00191D99">
      <w:pPr>
        <w:rPr>
          <w:rFonts w:ascii="Arial" w:hAnsi="Arial"/>
          <w:b/>
          <w:bCs/>
          <w:sz w:val="32"/>
          <w:szCs w:val="32"/>
          <w:lang w:bidi="th-TH"/>
        </w:rPr>
      </w:pPr>
      <w:r>
        <w:rPr>
          <w:rFonts w:ascii="Arial" w:hAnsi="Arial"/>
          <w:b/>
          <w:bCs/>
          <w:sz w:val="32"/>
          <w:szCs w:val="32"/>
          <w:lang w:bidi="th-TH"/>
        </w:rPr>
        <w:lastRenderedPageBreak/>
        <w:t>Appendi</w:t>
      </w:r>
      <w:r w:rsidR="00191D99">
        <w:rPr>
          <w:rFonts w:ascii="Arial" w:hAnsi="Arial"/>
          <w:b/>
          <w:bCs/>
          <w:sz w:val="32"/>
          <w:szCs w:val="32"/>
          <w:lang w:bidi="th-TH"/>
        </w:rPr>
        <w:t>ces</w:t>
      </w:r>
    </w:p>
    <w:p w:rsidR="00430C47" w:rsidRDefault="00430C47" w:rsidP="003D3F15">
      <w:pPr>
        <w:jc w:val="both"/>
        <w:rPr>
          <w:rFonts w:ascii="Arial" w:hAnsi="Arial"/>
          <w:b/>
          <w:bCs/>
          <w:sz w:val="32"/>
          <w:szCs w:val="32"/>
          <w:lang w:bidi="th-TH"/>
        </w:rPr>
      </w:pPr>
    </w:p>
    <w:p w:rsidR="002962DA" w:rsidRPr="00444E77" w:rsidRDefault="00A94D33" w:rsidP="003D3F15">
      <w:pPr>
        <w:jc w:val="both"/>
        <w:rPr>
          <w:rFonts w:ascii="Arial" w:hAnsi="Arial"/>
          <w:b/>
          <w:bCs/>
          <w:sz w:val="32"/>
          <w:szCs w:val="32"/>
          <w:lang w:bidi="th-TH"/>
        </w:rPr>
      </w:pPr>
      <w:r w:rsidRPr="00444E77">
        <w:rPr>
          <w:rFonts w:ascii="Arial" w:hAnsi="Arial"/>
          <w:b/>
          <w:bCs/>
          <w:sz w:val="32"/>
          <w:szCs w:val="32"/>
          <w:lang w:bidi="th-TH"/>
        </w:rPr>
        <w:t>ABBREVIATIONS</w:t>
      </w:r>
    </w:p>
    <w:p w:rsidR="00A94D33" w:rsidRDefault="00A94D33" w:rsidP="003D3F15">
      <w:pPr>
        <w:jc w:val="both"/>
        <w:rPr>
          <w:rFonts w:ascii="Arial" w:hAnsi="Arial"/>
          <w:color w:val="00B050"/>
          <w:lang w:bidi="th-TH"/>
        </w:rPr>
      </w:pPr>
      <w:r w:rsidRPr="00444E77">
        <w:rPr>
          <w:rFonts w:ascii="Arial" w:hAnsi="Arial"/>
          <w:color w:val="00B050"/>
          <w:lang w:bidi="th-TH"/>
        </w:rPr>
        <w:t>ATC</w:t>
      </w:r>
      <w:r w:rsidRPr="00444E77">
        <w:rPr>
          <w:rFonts w:ascii="Arial" w:hAnsi="Arial"/>
          <w:color w:val="00B050"/>
          <w:lang w:bidi="th-TH"/>
        </w:rPr>
        <w:tab/>
      </w:r>
      <w:r w:rsidRPr="00444E77">
        <w:rPr>
          <w:rFonts w:ascii="Arial" w:hAnsi="Arial"/>
          <w:color w:val="00B050"/>
          <w:lang w:bidi="th-TH"/>
        </w:rPr>
        <w:tab/>
        <w:t>-</w:t>
      </w:r>
      <w:r w:rsidRPr="00444E77">
        <w:rPr>
          <w:rFonts w:ascii="Arial" w:hAnsi="Arial"/>
          <w:color w:val="00B050"/>
          <w:lang w:bidi="th-TH"/>
        </w:rPr>
        <w:tab/>
        <w:t>Air Traffic Control</w:t>
      </w:r>
    </w:p>
    <w:p w:rsidR="00DD049D" w:rsidRPr="00444E77" w:rsidRDefault="00DD049D" w:rsidP="003D3F15">
      <w:pPr>
        <w:jc w:val="both"/>
        <w:rPr>
          <w:rFonts w:ascii="Arial" w:hAnsi="Arial"/>
          <w:color w:val="00B050"/>
          <w:lang w:bidi="th-TH"/>
        </w:rPr>
      </w:pPr>
      <w:r>
        <w:rPr>
          <w:rFonts w:ascii="Arial" w:hAnsi="Arial"/>
          <w:color w:val="00B050"/>
          <w:lang w:bidi="th-TH"/>
        </w:rPr>
        <w:t>……</w:t>
      </w:r>
      <w:r>
        <w:rPr>
          <w:rFonts w:ascii="Arial" w:hAnsi="Arial"/>
          <w:color w:val="00B050"/>
          <w:lang w:bidi="th-TH"/>
        </w:rPr>
        <w:tab/>
      </w:r>
      <w:r>
        <w:rPr>
          <w:rFonts w:ascii="Arial" w:hAnsi="Arial"/>
          <w:color w:val="00B050"/>
          <w:lang w:bidi="th-TH"/>
        </w:rPr>
        <w:tab/>
        <w:t>-</w:t>
      </w:r>
      <w:r>
        <w:rPr>
          <w:rFonts w:ascii="Arial" w:hAnsi="Arial"/>
          <w:color w:val="00B050"/>
          <w:lang w:bidi="th-TH"/>
        </w:rPr>
        <w:tab/>
        <w:t>……………………</w:t>
      </w:r>
    </w:p>
    <w:p w:rsidR="00A94D33" w:rsidRDefault="00A94D33" w:rsidP="003D3F15">
      <w:pPr>
        <w:jc w:val="both"/>
        <w:rPr>
          <w:rFonts w:ascii="Arial" w:hAnsi="Arial"/>
          <w:color w:val="1F497D" w:themeColor="text2"/>
          <w:sz w:val="24"/>
          <w:szCs w:val="24"/>
          <w:lang w:bidi="th-TH"/>
        </w:rPr>
      </w:pPr>
    </w:p>
    <w:p w:rsidR="00A94D33" w:rsidRDefault="00A94D33" w:rsidP="003D3F15">
      <w:pPr>
        <w:jc w:val="both"/>
        <w:rPr>
          <w:rFonts w:ascii="Arial" w:hAnsi="Arial"/>
          <w:color w:val="1F497D" w:themeColor="text2"/>
          <w:sz w:val="24"/>
          <w:szCs w:val="24"/>
          <w:lang w:bidi="th-TH"/>
        </w:rPr>
      </w:pPr>
    </w:p>
    <w:p w:rsidR="001E3A8C" w:rsidRDefault="001E3A8C" w:rsidP="003D3F15">
      <w:pPr>
        <w:jc w:val="both"/>
        <w:rPr>
          <w:rFonts w:ascii="Arial" w:hAnsi="Arial"/>
          <w:color w:val="1F497D" w:themeColor="text2"/>
          <w:sz w:val="24"/>
          <w:szCs w:val="24"/>
          <w:lang w:bidi="th-TH"/>
        </w:rPr>
        <w:sectPr w:rsidR="001E3A8C" w:rsidSect="001E3A8C">
          <w:headerReference w:type="even" r:id="rId126"/>
          <w:headerReference w:type="default" r:id="rId127"/>
          <w:footerReference w:type="default" r:id="rId128"/>
          <w:headerReference w:type="first" r:id="rId129"/>
          <w:pgSz w:w="12240" w:h="15840"/>
          <w:pgMar w:top="1354" w:right="1440" w:bottom="1008" w:left="1440" w:header="720" w:footer="720" w:gutter="0"/>
          <w:pgNumType w:start="1"/>
          <w:cols w:space="720"/>
          <w:docGrid w:linePitch="360"/>
        </w:sectPr>
      </w:pPr>
    </w:p>
    <w:p w:rsidR="00A94D33" w:rsidRPr="00444E77" w:rsidRDefault="0020701F" w:rsidP="003D3F15">
      <w:pPr>
        <w:jc w:val="both"/>
        <w:rPr>
          <w:rFonts w:ascii="Arial" w:hAnsi="Arial"/>
          <w:b/>
          <w:bCs/>
          <w:sz w:val="32"/>
          <w:szCs w:val="32"/>
          <w:lang w:bidi="th-TH"/>
        </w:rPr>
      </w:pPr>
      <w:r w:rsidRPr="00444E77">
        <w:rPr>
          <w:rFonts w:ascii="Arial" w:hAnsi="Arial"/>
          <w:b/>
          <w:bCs/>
          <w:sz w:val="32"/>
          <w:szCs w:val="32"/>
          <w:lang w:bidi="th-TH"/>
        </w:rPr>
        <w:lastRenderedPageBreak/>
        <w:t>ANNEX</w:t>
      </w:r>
    </w:p>
    <w:p w:rsidR="00A94D33" w:rsidRPr="00444E77" w:rsidRDefault="0020701F" w:rsidP="003D3F15">
      <w:pPr>
        <w:pStyle w:val="ListParagraph"/>
        <w:numPr>
          <w:ilvl w:val="0"/>
          <w:numId w:val="6"/>
        </w:numPr>
        <w:jc w:val="both"/>
        <w:rPr>
          <w:rFonts w:ascii="Arial" w:hAnsi="Arial"/>
          <w:color w:val="00B050"/>
          <w:lang w:bidi="th-TH"/>
        </w:rPr>
      </w:pPr>
      <w:r w:rsidRPr="00444E77">
        <w:rPr>
          <w:rFonts w:ascii="Arial" w:hAnsi="Arial"/>
          <w:color w:val="00B050"/>
          <w:lang w:bidi="th-TH"/>
        </w:rPr>
        <w:t>Aerodrome Emergency Plan</w:t>
      </w:r>
    </w:p>
    <w:p w:rsidR="0020701F" w:rsidRDefault="0020701F" w:rsidP="003D3F15">
      <w:pPr>
        <w:jc w:val="both"/>
        <w:rPr>
          <w:rFonts w:ascii="Arial" w:hAnsi="Arial"/>
          <w:color w:val="1F497D" w:themeColor="text2"/>
          <w:sz w:val="24"/>
          <w:szCs w:val="24"/>
          <w:lang w:bidi="th-TH"/>
        </w:rPr>
      </w:pPr>
    </w:p>
    <w:p w:rsidR="001E3A8C" w:rsidRDefault="001E3A8C" w:rsidP="003D3F15">
      <w:pPr>
        <w:jc w:val="both"/>
        <w:rPr>
          <w:rFonts w:ascii="Arial" w:hAnsi="Arial"/>
          <w:color w:val="1F497D" w:themeColor="text2"/>
          <w:sz w:val="24"/>
          <w:szCs w:val="24"/>
          <w:lang w:bidi="th-TH"/>
        </w:rPr>
        <w:sectPr w:rsidR="001E3A8C" w:rsidSect="00191D99">
          <w:headerReference w:type="default" r:id="rId130"/>
          <w:footerReference w:type="default" r:id="rId131"/>
          <w:pgSz w:w="12240" w:h="15840"/>
          <w:pgMar w:top="1354" w:right="1440" w:bottom="1008" w:left="1440" w:header="720" w:footer="720" w:gutter="0"/>
          <w:cols w:space="720"/>
          <w:docGrid w:linePitch="360"/>
        </w:sectPr>
      </w:pPr>
    </w:p>
    <w:p w:rsidR="0020701F" w:rsidRPr="00444E77" w:rsidRDefault="0020701F" w:rsidP="003D3F15">
      <w:pPr>
        <w:jc w:val="both"/>
        <w:rPr>
          <w:rFonts w:ascii="Arial" w:hAnsi="Arial"/>
          <w:b/>
          <w:bCs/>
          <w:sz w:val="32"/>
          <w:szCs w:val="32"/>
          <w:lang w:bidi="th-TH"/>
        </w:rPr>
      </w:pPr>
      <w:r w:rsidRPr="00444E77">
        <w:rPr>
          <w:rFonts w:ascii="Arial" w:hAnsi="Arial"/>
          <w:b/>
          <w:bCs/>
          <w:sz w:val="32"/>
          <w:szCs w:val="32"/>
          <w:lang w:bidi="th-TH"/>
        </w:rPr>
        <w:lastRenderedPageBreak/>
        <w:t>EXHIBIT</w:t>
      </w:r>
    </w:p>
    <w:p w:rsidR="00DD049D" w:rsidRDefault="0020701F" w:rsidP="003D3F15">
      <w:pPr>
        <w:pStyle w:val="ListParagraph"/>
        <w:numPr>
          <w:ilvl w:val="0"/>
          <w:numId w:val="7"/>
        </w:numPr>
        <w:jc w:val="both"/>
        <w:rPr>
          <w:rFonts w:ascii="Arial" w:hAnsi="Arial"/>
          <w:color w:val="00B050"/>
          <w:lang w:bidi="th-TH"/>
        </w:rPr>
      </w:pPr>
      <w:r w:rsidRPr="00444E77">
        <w:rPr>
          <w:rFonts w:ascii="Arial" w:hAnsi="Arial"/>
          <w:color w:val="00B050"/>
          <w:lang w:bidi="th-TH"/>
        </w:rPr>
        <w:t>Aerodrome Layout Plan</w:t>
      </w: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DD049D" w:rsidRPr="001443CA" w:rsidRDefault="00DD049D" w:rsidP="001443CA">
      <w:pPr>
        <w:rPr>
          <w:lang w:bidi="th-TH"/>
        </w:rPr>
      </w:pPr>
    </w:p>
    <w:p w:rsidR="0020701F" w:rsidRPr="001443CA" w:rsidRDefault="0020701F" w:rsidP="001443CA">
      <w:pPr>
        <w:rPr>
          <w:lang w:bidi="th-TH"/>
        </w:rPr>
      </w:pPr>
    </w:p>
    <w:sectPr w:rsidR="0020701F" w:rsidRPr="001443CA" w:rsidSect="00191D99">
      <w:headerReference w:type="default" r:id="rId132"/>
      <w:footerReference w:type="default" r:id="rId133"/>
      <w:pgSz w:w="12240" w:h="15840"/>
      <w:pgMar w:top="1354" w:right="1440" w:bottom="1008"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8B7A1D" w:rsidRDefault="008B7A1D" w:rsidP="00E83E95">
      <w:pPr>
        <w:spacing w:after="0" w:line="240" w:lineRule="auto"/>
      </w:pPr>
      <w:r>
        <w:separator/>
      </w:r>
    </w:p>
  </w:endnote>
  <w:endnote w:type="continuationSeparator" w:id="0">
    <w:p w:rsidR="008B7A1D" w:rsidRDefault="008B7A1D" w:rsidP="00E83E95">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Calibri">
    <w:panose1 w:val="020F0502020204030204"/>
    <w:charset w:val="00"/>
    <w:family w:val="swiss"/>
    <w:pitch w:val="variable"/>
    <w:sig w:usb0="E4002EFF" w:usb1="C0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MS Mincho">
    <w:altName w:val="Yu Gothic UI"/>
    <w:panose1 w:val="02020609040205080304"/>
    <w:charset w:val="80"/>
    <w:family w:val="roman"/>
    <w:notTrueType/>
    <w:pitch w:val="fixed"/>
    <w:sig w:usb0="00000001" w:usb1="08070000" w:usb2="00000010" w:usb3="00000000" w:csb0="00020000" w:csb1="00000000"/>
  </w:font>
  <w:font w:name="Times-Bold">
    <w:panose1 w:val="00000000000000000000"/>
    <w:charset w:val="00"/>
    <w:family w:val="roman"/>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Angsana New">
    <w:altName w:val="Arial Unicode MS"/>
    <w:panose1 w:val="02020603050405020304"/>
    <w:charset w:val="00"/>
    <w:family w:val="roman"/>
    <w:pitch w:val="variable"/>
    <w:sig w:usb0="00000000" w:usb1="00000000" w:usb2="00000000" w:usb3="00000000" w:csb0="00010001" w:csb1="00000000"/>
  </w:font>
  <w:font w:name="SimSun">
    <w:altName w:val="宋体"/>
    <w:panose1 w:val="02010600030101010101"/>
    <w:charset w:val="86"/>
    <w:family w:val="auto"/>
    <w:pitch w:val="variable"/>
    <w:sig w:usb0="00000003" w:usb1="288F0000" w:usb2="00000016" w:usb3="00000000" w:csb0="00040001" w:csb1="00000000"/>
  </w:font>
  <w:font w:name="Browallia New">
    <w:altName w:val="Leelawadee UI"/>
    <w:charset w:val="00"/>
    <w:family w:val="swiss"/>
    <w:pitch w:val="variable"/>
    <w:sig w:usb0="00000000" w:usb1="00000000" w:usb2="00000000" w:usb3="00000000" w:csb0="00010001" w:csb1="00000000"/>
  </w:font>
  <w:font w:name="TH SarabunPSK">
    <w:altName w:val="Microsoft Sans Serif"/>
    <w:charset w:val="00"/>
    <w:family w:val="swiss"/>
    <w:pitch w:val="variable"/>
    <w:sig w:usb0="A100006F" w:usb1="5000205A" w:usb2="00000000" w:usb3="00000000" w:csb0="00010183" w:csb1="00000000"/>
  </w:font>
  <w:font w:name="Helvetica">
    <w:panose1 w:val="020B0604020202020204"/>
    <w:charset w:val="00"/>
    <w:family w:val="swiss"/>
    <w:pitch w:val="variable"/>
    <w:sig w:usb0="00000003" w:usb1="00000000" w:usb2="00000000" w:usb3="00000000" w:csb0="00000001" w:csb1="00000000"/>
  </w:font>
  <w:font w:name="Helvetica-Bold">
    <w:panose1 w:val="00000000000000000000"/>
    <w:charset w:val="00"/>
    <w:family w:val="swiss"/>
    <w:notTrueType/>
    <w:pitch w:val="default"/>
    <w:sig w:usb0="00000003" w:usb1="00000000" w:usb2="00000000" w:usb3="00000000" w:csb0="00000001" w:csb1="00000000"/>
  </w:font>
  <w:font w:name="Helvetica-Oblique">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E018B8" w:rsidRDefault="00E018B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1F6662" w:rsidRDefault="001F6662" w:rsidP="001F6662">
    <w:pPr>
      <w:pStyle w:val="Footer"/>
      <w:jc w:val="right"/>
    </w:pPr>
  </w:p>
  <w:p w:rsidR="0003732C" w:rsidRPr="00F7111B" w:rsidRDefault="001F6662">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86400" behindDoc="0" locked="0" layoutInCell="1" allowOverlap="1" wp14:anchorId="72A0E124" wp14:editId="20EA2295">
              <wp:simplePos x="0" y="0"/>
              <wp:positionH relativeFrom="margin">
                <wp:align>left</wp:align>
              </wp:positionH>
              <wp:positionV relativeFrom="paragraph">
                <wp:posOffset>-26381</wp:posOffset>
              </wp:positionV>
              <wp:extent cx="5957455" cy="26612"/>
              <wp:effectExtent l="0" t="0" r="24765" b="31115"/>
              <wp:wrapNone/>
              <wp:docPr id="16" name="Straight Connector 12"/>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5957455" cy="26612"/>
                      </a:xfrm>
                      <a:prstGeom prst="line">
                        <a:avLst/>
                      </a:prstGeom>
                      <a:noFill/>
                      <a:ln w="9525" cap="flat" cmpd="sng" algn="ctr">
                        <a:solidFill>
                          <a:srgbClr val="4F81BD">
                            <a:shade val="95000"/>
                            <a:satMod val="105000"/>
                          </a:srgbClr>
                        </a:solidFill>
                        <a:prstDash val="solid"/>
                      </a:ln>
                      <a:effectLst/>
                    </wps:spPr>
                    <wps:bodyPr/>
                  </wps:wsp>
                </a:graphicData>
              </a:graphic>
              <wp14:sizeRelH relativeFrom="page">
                <wp14:pctWidth>0</wp14:pctWidth>
              </wp14:sizeRelH>
              <wp14:sizeRelV relativeFrom="page">
                <wp14:pctHeight>0</wp14:pctHeight>
              </wp14:sizeRelV>
            </wp:anchor>
          </w:drawing>
        </mc:Choice>
        <mc:Fallback>
          <w:pict>
            <v:line w14:anchorId="6E627C7C" id="Straight Connector 12" o:spid="_x0000_s1026" style="position:absolute;flip:y;z-index:251686400;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2.1pt" to="469.1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dbUw7QEAAMIDAAAOAAAAZHJzL2Uyb0RvYy54bWysU01v2zAMvQ/YfxB0X+wEddYYcQosQXbp&#10;tgDpdmdkyRamL0ha7Pz7UXKatttt2EWgSPGR75FaP4xakTP3QVrT0PmspIQbZltpuoZ+f9p/uKck&#10;RDAtKGt4Qy880IfN+3frwdV8YXurWu4JgphQD66hfYyuLorAeq4hzKzjBoPCeg0Rr74rWg8DomtV&#10;LMpyWQzWt85bxkNA724K0k3GF4Kz+E2IwCNRDcXeYj59Pk/pLDZrqDsPrpfs2gb8QxcapMGiN6gd&#10;RCC/vPwLSkvmbbAizpjVhRVCMp45IJt5+QebYw+OZy4oTnA3mcL/g2VfzwdPZIuzW1JiQOOMjtGD&#10;7PpIttYYVNB6Ml8kpQYXakzYmoNPXNloju7Rsp8BY8WbYLoENz0bhddEKOl+YJEsEtImY57B5TYD&#10;PkbC0Fmtqo93VUUJw9hiuZwqF1AnmFTV+RA/c6tJMhqqpEkSQQ3nxxBTIy9PktvYvVQqj1kZMjR0&#10;VS0SOuCyCQURTe2QfjAdJaA63GIWfUYMVsk2ZSec4LvTVnlyBtyku/39/NNuetRDyyfvqirL60YF&#10;iF9sO7nn5bMfW7vC5Dbf4Cc2Owj9lJNDSXJMUSbV53mZrxRf5E3WybaXg3+eAS5KTrsuddrE13e0&#10;X3+9zW8AAAD//wMAUEsDBBQABgAIAAAAIQAQY/+q2wAAAAQBAAAPAAAAZHJzL2Rvd25yZXYueG1s&#10;TI9BT8MwDIXvSPsPkSdx29INhEZpOlWTegEkROGyW9qYpqxxqibbun+Pd2I3Pz/rvc/ZdnK9OOEY&#10;Ok8KVssEBFLjTUetgu+vcrEBEaImo3tPqOCCAbb57C7TqfFn+sRTFVvBIRRSrcDGOKRShsai02Hp&#10;ByT2fvzodGQ5ttKM+szhrpfrJHmSTnfEDVYPuLPYHKqjU1DWnX0rfNm+X9wvVodiX3y87pW6n0/F&#10;C4iIU/w/his+o0POTLU/kgmiV8CPRAWLxzUIdp8fNjzU17XMM3kLn/8BAAD//wMAUEsBAi0AFAAG&#10;AAgAAAAhALaDOJL+AAAA4QEAABMAAAAAAAAAAAAAAAAAAAAAAFtDb250ZW50X1R5cGVzXS54bWxQ&#10;SwECLQAUAAYACAAAACEAOP0h/9YAAACUAQAACwAAAAAAAAAAAAAAAAAvAQAAX3JlbHMvLnJlbHNQ&#10;SwECLQAUAAYACAAAACEAh3W1MO0BAADCAwAADgAAAAAAAAAAAAAAAAAuAgAAZHJzL2Uyb0RvYy54&#10;bWxQSwECLQAUAAYACAAAACEAEGP/qtsAAAAEAQAADwAAAAAAAAAAAAAAAABHBAAAZHJzL2Rvd25y&#10;ZXYueG1sUEsFBgAAAAAEAAQA8wAAAE8FAAAAAA==&#10;" strokecolor="#4a7ebb">
              <o:lock v:ext="edit" shapetype="f"/>
              <w10:wrap anchorx="margin"/>
            </v:line>
          </w:pict>
        </mc:Fallback>
      </mc:AlternateContent>
    </w:r>
    <w:proofErr w:type="gramStart"/>
    <w:r>
      <w:rPr>
        <w:rFonts w:ascii="Arial" w:hAnsi="Arial" w:cs="Arial"/>
      </w:rPr>
      <w:t xml:space="preserve">CAA  </w:t>
    </w:r>
    <w:r w:rsidRPr="00E07ACF">
      <w:rPr>
        <w:rFonts w:ascii="Arial" w:hAnsi="Arial" w:cs="Arial"/>
      </w:rPr>
      <w:t>Approval</w:t>
    </w:r>
    <w:proofErr w:type="gramEnd"/>
    <w:r w:rsidRPr="00E07ACF">
      <w:rPr>
        <w:rFonts w:ascii="Arial" w:hAnsi="Arial" w:cs="Arial"/>
      </w:rPr>
      <w:t xml:space="preserve"> :</w:t>
    </w:r>
    <w:r w:rsidRPr="00E07ACF">
      <w:rPr>
        <w:rFonts w:ascii="Arial" w:hAnsi="Arial" w:cs="Arial"/>
      </w:rPr>
      <w:tab/>
      <w:t>Date:</w:t>
    </w:r>
    <w:r w:rsidRPr="00E07ACF">
      <w:rPr>
        <w:rFonts w:ascii="Arial" w:hAnsi="Arial" w:cs="Arial"/>
      </w:rPr>
      <w:tab/>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II</w:t>
    </w:r>
    <w:r w:rsidRPr="00E07ACF">
      <w:rPr>
        <w:rFonts w:ascii="Arial" w:hAnsi="Arial" w:cs="Arial"/>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E018B8" w:rsidRDefault="00E018B8">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rsidP="008F6E49">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44416" behindDoc="0" locked="0" layoutInCell="1" allowOverlap="1" wp14:anchorId="7984025D">
              <wp:simplePos x="0" y="0"/>
              <wp:positionH relativeFrom="margin">
                <wp:align>left</wp:align>
              </wp:positionH>
              <wp:positionV relativeFrom="paragraph">
                <wp:posOffset>-26381</wp:posOffset>
              </wp:positionV>
              <wp:extent cx="5957455" cy="26612"/>
              <wp:effectExtent l="0" t="0" r="24765" b="31115"/>
              <wp:wrapNone/>
              <wp:docPr id="2" name="Straight Connector 12"/>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5957455" cy="26612"/>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3F2C31E0" id="Straight Connector 12" o:spid="_x0000_s1026" style="position:absolute;flip:y;z-index:251644416;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2.1pt" to="469.1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DwVo0wEAAO4DAAAOAAAAZHJzL2Uyb0RvYy54bWysU02P0zAQvSPxHyzfadqKFoia7qEruKyg&#10;ogt3r2M3FrbHGpsm/feMnTbLx2olEBcr9sy8ee/NZHMzOMtOCqMB3/DFbM6Z8hJa448N/3L//tVb&#10;zmISvhUWvGr4WUV+s335YtOHWi2hA9sqZATiY92HhncphbqqouyUE3EGQXkKakAnEl3xWLUoekJ3&#10;tlrO5+uqB2wDglQx0uvtGOTbgq+1kumT1lElZhtO3FI5sZwP+ay2G1EfUYTOyAsN8Q8snDCemk5Q&#10;tyIJ9h3NH1DOSIQIOs0kuAq0NlIVDaRmMf9NzaETQRUtZE4Mk03x/8HKj6c9MtM2fMmZF45GdEgo&#10;zLFLbAfek4GAbLHMRvUh1pS/83vMUuXgD+EO5LdIseqXYL7EMKYNGh3T1oSvtB/FI1LNhjKC8zQC&#10;NSQm6XH1bvXm9WrFmaTYcr0eO1eizjC5a8CYPihwLH803BqfHRK1ON3FlIk8plxYjUQKpXS2Kidb&#10;/1lpUk0NR0pl39TOIjsJ2hQhpfJpkUUTXsnOZdpYOxXOS9tnCy/5uVSVXfyb4qmidAafpmJnPOBT&#10;3dNwpazH/KsDo+5swQO05z1eB0ZLVRRefoC8tT/fS/njb7r9AQAA//8DAFBLAwQUAAYACAAAACEA&#10;X5UqANkAAAAEAQAADwAAAGRycy9kb3ducmV2LnhtbEyPzU7DMBCE70i8g7VI3FqnoUIlxKmqlp4R&#10;/ZE4uvGSBOx1ZLtt8vZsT3Db2VnNfFsuB2fFBUPsPCmYTTMQSLU3HTUKDvvtZAEiJk1GW0+oYMQI&#10;y+r+rtSF8Vf6wMsuNYJDKBZaQZtSX0gZ6xadjlPfI7H35YPTiWVopAn6yuHOyjzLnqXTHXFDq3tc&#10;t1j/7M5OQbTN2/d4HP0mN2HcbOMnvs/mSj0+DKtXEAmH9HcMN3xGh4qZTv5MJgqrgB9JCibzHAS7&#10;L08LHk63taxK+R+++gUAAP//AwBQSwECLQAUAAYACAAAACEAtoM4kv4AAADhAQAAEwAAAAAAAAAA&#10;AAAAAAAAAAAAW0NvbnRlbnRfVHlwZXNdLnhtbFBLAQItABQABgAIAAAAIQA4/SH/1gAAAJQBAAAL&#10;AAAAAAAAAAAAAAAAAC8BAABfcmVscy8ucmVsc1BLAQItABQABgAIAAAAIQAgDwVo0wEAAO4DAAAO&#10;AAAAAAAAAAAAAAAAAC4CAABkcnMvZTJvRG9jLnhtbFBLAQItABQABgAIAAAAIQBflSoA2QAAAAQB&#10;AAAPAAAAAAAAAAAAAAAAAC0EAABkcnMvZG93bnJldi54bWxQSwUGAAAAAAQABADzAAAAMwUAAAAA&#10;" strokecolor="#4579b8 [3044]">
              <o:lock v:ext="edit" shapetype="f"/>
              <w10:wrap anchorx="margin"/>
            </v:line>
          </w:pict>
        </mc:Fallback>
      </mc:AlternateContent>
    </w:r>
    <w:proofErr w:type="gramStart"/>
    <w:r>
      <w:rPr>
        <w:rFonts w:ascii="Arial" w:hAnsi="Arial" w:cs="Arial"/>
      </w:rPr>
      <w:t xml:space="preserve">CAA  </w:t>
    </w:r>
    <w:r w:rsidRPr="00E07ACF">
      <w:rPr>
        <w:rFonts w:ascii="Arial" w:hAnsi="Arial" w:cs="Arial"/>
      </w:rPr>
      <w:t>Approval</w:t>
    </w:r>
    <w:proofErr w:type="gramEnd"/>
    <w:r w:rsidRPr="00E07ACF">
      <w:rPr>
        <w:rFonts w:ascii="Arial" w:hAnsi="Arial" w:cs="Arial"/>
      </w:rPr>
      <w:t xml:space="preserve"> :</w:t>
    </w:r>
    <w:r w:rsidRPr="00E07ACF">
      <w:rPr>
        <w:rFonts w:ascii="Arial" w:hAnsi="Arial" w:cs="Arial"/>
      </w:rPr>
      <w:tab/>
      <w:t>Date:</w:t>
    </w:r>
    <w:r w:rsidRPr="00E07ACF">
      <w:rPr>
        <w:rFonts w:ascii="Arial" w:hAnsi="Arial" w:cs="Arial"/>
      </w:rPr>
      <w:tab/>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v</w:t>
    </w:r>
    <w:r w:rsidRPr="00E07ACF">
      <w:rPr>
        <w:rFonts w:ascii="Arial" w:hAnsi="Arial" w:cs="Arial"/>
        <w:noProof/>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rsidP="008F6E49">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67968" behindDoc="0" locked="0" layoutInCell="1" allowOverlap="1" wp14:anchorId="1CA74150">
              <wp:simplePos x="0" y="0"/>
              <wp:positionH relativeFrom="margin">
                <wp:align>left</wp:align>
              </wp:positionH>
              <wp:positionV relativeFrom="paragraph">
                <wp:posOffset>-5080</wp:posOffset>
              </wp:positionV>
              <wp:extent cx="5992091" cy="6928"/>
              <wp:effectExtent l="0" t="0" r="27940" b="31750"/>
              <wp:wrapNone/>
              <wp:docPr id="14" name="Straight Connector 14"/>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5992091" cy="6928"/>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1B2FE143" id="Straight Connector 14" o:spid="_x0000_s1026" style="position:absolute;flip:y;z-index:251667968;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4pt" to="471.8pt,.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j59G0QEAAO4DAAAOAAAAZHJzL2Uyb0RvYy54bWysU02P0zAQvSPxHyzfadIKVtuo6R66gssK&#10;Kgrcvc64sbA9lm3a9N8zdtIsX0JaxMWKPfPmvXkz2dwN1rAThKjRtXy5qDkDJ7HT7tjyz5/evrrl&#10;LCbhOmHQQcsvEPnd9uWLzdk3sMIeTQeBUREXm7NveZ+Sb6oqyh6siAv04CioMFiR6BqOVRfEmapb&#10;U63q+qY6Y+h8QAkx0uv9GOTbUl8pkOmDUhESMy0nbamcoZyP+ay2G9Ecg/C9lpMM8Q8qrNCOSOdS&#10;9yIJ9i3o30pZLQNGVGkh0VaolJZQeqBulvUv3Rx64aH0QuZEP9sU/19Z+f60D0x3NLvXnDlhaUaH&#10;FIQ+9ont0DlyEAOjIDl19rEhwM7tQ+5VDu7gH1B+jRSrfgrmS/Rj2qCCZcpo/4VIiknUNhvKDC7z&#10;DGBITNLjm/V6Va+XnEmK3axXt5m4Ek2ukkl9iOkdoGX5o+VGu+yQaMTpIaYx9ZoyiRp1FEXpYiAn&#10;G/cRFHVNfKOism+wM4GdBG2KkBJcWk7UJTvDlDZmBtaF9q/AKT9Doezic8AzojCjSzPYaofhT+xp&#10;uEpWY/7VgbHvbMEjdpd9uM6LlqqYO/0AeWt/vBf402+6/Q4AAP//AwBQSwMEFAAGAAgAAAAhADWa&#10;sb7YAAAAAwEAAA8AAABkcnMvZG93bnJldi54bWxMz01vwjAMBuD7JP5DZKTdRsqH0Ch1ERrjPA02&#10;acfQeG1H4lRJgPbfL5y2o/Varx8Xm94acSUfWscI00kGgrhyuuUa4eO4f3oGEaJirYxjQhgowKYc&#10;PRQq1+7G73Q9xFqkEg65Qmhi7HIpQ9WQVWHiOuKUfTtvVUyjr6X26pbKrZGzLFtKq1pOFxrV0UtD&#10;1flwsQjB1K8/w+fgdjPth90+fNHbdIH4OO63axCR+vi3DHd+okOZTCd3YR2EQUiPRIQ7P4WrxXwJ&#10;4oQwB1kW8r+9/AUAAP//AwBQSwECLQAUAAYACAAAACEAtoM4kv4AAADhAQAAEwAAAAAAAAAAAAAA&#10;AAAAAAAAW0NvbnRlbnRfVHlwZXNdLnhtbFBLAQItABQABgAIAAAAIQA4/SH/1gAAAJQBAAALAAAA&#10;AAAAAAAAAAAAAC8BAABfcmVscy8ucmVsc1BLAQItABQABgAIAAAAIQDaj59G0QEAAO4DAAAOAAAA&#10;AAAAAAAAAAAAAC4CAABkcnMvZTJvRG9jLnhtbFBLAQItABQABgAIAAAAIQA1mrG+2AAAAAMBAAAP&#10;AAAAAAAAAAAAAAAAACsEAABkcnMvZG93bnJldi54bWxQSwUGAAAAAAQABADzAAAAMAUAAAAA&#10;" strokecolor="#4579b8 [3044]">
              <o:lock v:ext="edit" shapetype="f"/>
              <w10:wrap anchorx="margin"/>
            </v:line>
          </w:pict>
        </mc:Fallback>
      </mc:AlternateContent>
    </w:r>
    <w:r>
      <w:rPr>
        <w:rFonts w:ascii="Arial" w:hAnsi="Arial" w:cs="Arial"/>
      </w:rPr>
      <w:t xml:space="preserve">CAA </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xiv</w:t>
    </w:r>
    <w:r w:rsidRPr="00E07ACF">
      <w:rPr>
        <w:rFonts w:ascii="Arial" w:hAnsi="Arial" w:cs="Arial"/>
        <w:noProof/>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rsidP="008F6E49">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84352" behindDoc="0" locked="0" layoutInCell="1" allowOverlap="1" wp14:anchorId="5A74004F" wp14:editId="2F3CC6CB">
              <wp:simplePos x="0" y="0"/>
              <wp:positionH relativeFrom="margin">
                <wp:align>left</wp:align>
              </wp:positionH>
              <wp:positionV relativeFrom="paragraph">
                <wp:posOffset>-5080</wp:posOffset>
              </wp:positionV>
              <wp:extent cx="5992091" cy="6928"/>
              <wp:effectExtent l="0" t="0" r="27940" b="31750"/>
              <wp:wrapNone/>
              <wp:docPr id="44" name="Straight Connector 44"/>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5992091" cy="6928"/>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6893B488" id="Straight Connector 44" o:spid="_x0000_s1026" style="position:absolute;flip:y;z-index:251684352;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4pt" to="471.8pt,.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lj+u0gEAAO4DAAAOAAAAZHJzL2Uyb0RvYy54bWysU02P0zAQvSPxHyzfadJqWW2jpnvoCi4r&#10;qCjL3euMGwvbY9mmTf89YycNn0ICcbFiz7x5895MNveDNewEIWp0LV8uas7ASey0O7b86eObV3ec&#10;xSRcJww6aPkFIr/fvnyxOfsGVtij6SAwKuJic/Yt71PyTVVF2YMVcYEeHAUVBisSXcOx6oI4U3Vr&#10;qlVd31ZnDJ0PKCFGen0Yg3xb6isFMr1XKkJipuXUWypnKOdzPqvtRjTHIHyv5dSG+IcurNCOSOdS&#10;DyIJ9iXoX0pZLQNGVGkh0VaolJZQNJCaZf2TmkMvPBQtZE70s03x/5WV7077wHTX8psbzpywNKND&#10;CkIf+8R26Bw5iIFRkJw6+9gQYOf2IWuVgzv4R5SfI8WqH4L5Ev2YNqhgmTLaf6IFKSaRbDaUGVzm&#10;GcCQmKTH1+v1ql4vOZMUu12v7jJxJZpcJZP6ENNbQMvyR8uNdtkh0YjTY0xj6jVlamrso3SULgZy&#10;snEfQJFq4hs7KvsGOxPYSdCmCCnBpeVEXbIzTGljZmBdaP8InPIzFMou/g14RhRmdGkGW+0w/I49&#10;DdeW1Zh/dWDUnS14xu6yD9d50VIVc6cfIG/t9/cC//abbr8CAAD//wMAUEsDBBQABgAIAAAAIQA1&#10;mrG+2AAAAAMBAAAPAAAAZHJzL2Rvd25yZXYueG1sTM9Nb8IwDAbg+yT+Q2Sk3UbKh9AodREa4zwN&#10;NmnH0HhtR+JUSYD23y+ctqP1Wq8fF5veGnElH1rHCNNJBoK4crrlGuHjuH96BhGiYq2MY0IYKMCm&#10;HD0UKtfuxu90PcRapBIOuUJoYuxyKUPVkFVh4jrilH07b1VMo6+l9uqWyq2RsyxbSqtaThca1dFL&#10;Q9X5cLEIwdSvP8Pn4HYz7YfdPnzR23SB+Djut2sQkfr4twx3fqJDmUwnd2EdhEFIj0SEOz+Fq8V8&#10;CeKEMAdZFvK/vfwFAAD//wMAUEsBAi0AFAAGAAgAAAAhALaDOJL+AAAA4QEAABMAAAAAAAAAAAAA&#10;AAAAAAAAAFtDb250ZW50X1R5cGVzXS54bWxQSwECLQAUAAYACAAAACEAOP0h/9YAAACUAQAACwAA&#10;AAAAAAAAAAAAAAAvAQAAX3JlbHMvLnJlbHNQSwECLQAUAAYACAAAACEA05Y/rtIBAADuAwAADgAA&#10;AAAAAAAAAAAAAAAuAgAAZHJzL2Uyb0RvYy54bWxQSwECLQAUAAYACAAAACEANZqxvtgAAAADAQAA&#10;DwAAAAAAAAAAAAAAAAAsBAAAZHJzL2Rvd25yZXYueG1sUEsFBgAAAAAEAAQA8wAAADEFAAAAAA==&#10;" strokecolor="#4579b8 [3044]">
              <o:lock v:ext="edit" shapetype="f"/>
              <w10:wrap anchorx="margin"/>
            </v:line>
          </w:pict>
        </mc:Fallback>
      </mc:AlternateContent>
    </w:r>
    <w:proofErr w:type="gramStart"/>
    <w:r>
      <w:rPr>
        <w:rFonts w:ascii="Arial" w:hAnsi="Arial" w:cs="Arial"/>
      </w:rPr>
      <w:t xml:space="preserve">CAA </w:t>
    </w:r>
    <w:r w:rsidRPr="00E07ACF">
      <w:rPr>
        <w:rFonts w:ascii="Arial" w:hAnsi="Arial" w:cs="Arial"/>
      </w:rPr>
      <w:t xml:space="preserve"> Approval</w:t>
    </w:r>
    <w:proofErr w:type="gramEnd"/>
    <w:r w:rsidRPr="00E07ACF">
      <w:rPr>
        <w:rFonts w:ascii="Arial" w:hAnsi="Arial" w:cs="Arial"/>
      </w:rPr>
      <w:t xml:space="preserve"> :</w:t>
    </w:r>
    <w:r w:rsidRPr="00E07ACF">
      <w:rPr>
        <w:rFonts w:ascii="Arial" w:hAnsi="Arial" w:cs="Arial"/>
      </w:rPr>
      <w:tab/>
      <w:t>Date:</w:t>
    </w:r>
    <w:r w:rsidRPr="00E07ACF">
      <w:rPr>
        <w:rFonts w:ascii="Arial" w:hAnsi="Arial" w:cs="Arial"/>
      </w:rPr>
      <w:tab/>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xv</w:t>
    </w:r>
    <w:r w:rsidRPr="00E07ACF">
      <w:rPr>
        <w:rFonts w:ascii="Arial" w:hAnsi="Arial" w:cs="Arial"/>
        <w:noProof/>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79232" behindDoc="0" locked="0" layoutInCell="1" allowOverlap="1" wp14:anchorId="3FEB700E" wp14:editId="463693DD">
              <wp:simplePos x="0" y="0"/>
              <wp:positionH relativeFrom="margin">
                <wp:align>left</wp:align>
              </wp:positionH>
              <wp:positionV relativeFrom="paragraph">
                <wp:posOffset>-12528</wp:posOffset>
              </wp:positionV>
              <wp:extent cx="5964382" cy="12758"/>
              <wp:effectExtent l="0" t="0" r="36830" b="25400"/>
              <wp:wrapNone/>
              <wp:docPr id="46" name="Straight Connector 46"/>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5964382" cy="12758"/>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0EFD51A8" id="Straight Connector 46" o:spid="_x0000_s1026" style="position:absolute;flip:y;z-index:251679232;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1pt" to="469.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r4Wo1AEAAO8DAAAOAAAAZHJzL2Uyb0RvYy54bWysU02P0zAQvSPxHyzfadqyW0rUdA9dwWUF&#10;FQXuXsduLGyPNTZt+u8ZO2mWLyGBuFixZ968eW8mm7veWXZSGA34hi9mc86Ul9Aaf2z4p49vXqw5&#10;i0n4VljwquEXFfnd9vmzzTnUagkd2FYhoyI+1ufQ8C6lUFdVlJ1yIs4gKE9BDehEoiseqxbFmao7&#10;Wy3n81V1BmwDglQx0uv9EOTbUl9rJdN7raNKzDacekvlxHI+5rPabkR9RBE6I8c2xD904YTxRDqV&#10;uhdJsK9ofinljESIoNNMgqtAayNV0UBqFvOf1Bw6EVTRQubEMNkU/19Z+e60R2baht+sOPPC0YwO&#10;CYU5dontwHtyEJBRkJw6h1gTYOf3mLXK3h/CA8gvkWLVD8F8iWFI6zU6pq0Jn2lBikkkm/VlBpdp&#10;BqpPTNLj7evVzcv1kjNJscXy1e06M1eizmUya8CY3ipwLH803BqfLRK1OD3ENKReU8auhkZKS+li&#10;VU62/oPSJJsIh5bKwqmdRXYStCpCSuXTYqQu2RmmjbUTcF5o/wgc8zNUlWX8G/CEKMzg0wR2xgP+&#10;jj3115b1kH91YNCdLXiE9rLH68Boq4q54x+Q1/b7e4E//afbbwAAAP//AwBQSwMEFAAGAAgAAAAh&#10;ANl7b8fZAAAABAEAAA8AAABkcnMvZG93bnJldi54bWxMj0FvwjAMhe+T9h8iT9oNUso0QdcUIRjn&#10;acCkHUPjtd0Sp0oCtP9+5rSdrOdnvfe5XA3OiguG2HlSMJtmIJBqbzpqFBwPu8kCREyajLaeUMGI&#10;EVbV/V2pC+Ov9I6XfWoEh1AstII2pb6QMtYtOh2nvkdi78sHpxPL0EgT9JXDnZV5lj1Lpzvihlb3&#10;uGmx/tmfnYJom9fv8WP029yEcbuLn/g2e1Lq8WFYv4BIOKS/Y7jhMzpUzHTyZzJRWAX8SFIwyXmy&#10;u5wv5yBOt7WsSvkfvvoFAAD//wMAUEsBAi0AFAAGAAgAAAAhALaDOJL+AAAA4QEAABMAAAAAAAAA&#10;AAAAAAAAAAAAAFtDb250ZW50X1R5cGVzXS54bWxQSwECLQAUAAYACAAAACEAOP0h/9YAAACUAQAA&#10;CwAAAAAAAAAAAAAAAAAvAQAAX3JlbHMvLnJlbHNQSwECLQAUAAYACAAAACEABa+FqNQBAADvAwAA&#10;DgAAAAAAAAAAAAAAAAAuAgAAZHJzL2Uyb0RvYy54bWxQSwECLQAUAAYACAAAACEA2Xtvx9kAAAAE&#10;AQAADwAAAAAAAAAAAAAAAAAuBAAAZHJzL2Rvd25yZXYueG1sUEsFBgAAAAAEAAQA8wAAADQFAAAA&#10;AA==&#10;" strokecolor="#4579b8 [3044]">
              <o:lock v:ext="edit" shapetype="f"/>
              <w10:wrap anchorx="margin"/>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1 -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4</w:t>
    </w:r>
    <w:r w:rsidRPr="00E07ACF">
      <w:rPr>
        <w:rFonts w:ascii="Arial" w:hAnsi="Arial" w:cs="Arial"/>
        <w:noProof/>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82304" behindDoc="0" locked="0" layoutInCell="1" allowOverlap="1" wp14:anchorId="4DF507BA" wp14:editId="4C364CCD">
              <wp:simplePos x="0" y="0"/>
              <wp:positionH relativeFrom="margin">
                <wp:align>left</wp:align>
              </wp:positionH>
              <wp:positionV relativeFrom="paragraph">
                <wp:posOffset>-12528</wp:posOffset>
              </wp:positionV>
              <wp:extent cx="5964382" cy="12758"/>
              <wp:effectExtent l="0" t="0" r="36830" b="25400"/>
              <wp:wrapNone/>
              <wp:docPr id="47" name="Straight Connector 47"/>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5964382" cy="12758"/>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5A79123A" id="Straight Connector 47" o:spid="_x0000_s1026" style="position:absolute;flip:y;z-index:251682304;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1pt" to="469.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A+ry0wEAAO8DAAAOAAAAZHJzL2Uyb0RvYy54bWysU02P0zAQvSPxHyzfadKyH92o6R66gssK&#10;Kgp79zrjxsJfGps2/feMnTZ8CgnExYo98+bNezNZ3Q/WsANg1N61fD6rOQMnfafdvuWfPr55teQs&#10;JuE6YbyDlp8g8vv1yxerY2hg4XtvOkBGRVxsjqHlfUqhqaooe7AiznwAR0Hl0YpEV9xXHYojVbem&#10;WtT1TXX02AX0EmKk14cxyNelvlIg03ulIiRmWk69pXJiOZ/zWa1XotmjCL2W5zbEP3RhhXZEOpV6&#10;EEmwL6h/KWW1RB+9SjPpbeWV0hKKBlIzr39Ss+tFgKKFzIlhsin+v7Ly3WGLTHctv7rlzAlLM9ol&#10;FHrfJ7bxzpGDHhkFyaljiA0BNm6LWasc3C48evk5Uqz6IZgvMYxpg0LLlNHhiRakmESy2VBmcJpm&#10;AENikh6v726uXi8XnEmKzRe318vMXIkml8msAWN6C96y/NFyo122SDTi8BjTmHpJOXc1NlJaSicD&#10;Odm4D6BINhGOLZWFg41BdhC0KkJKcGl+pi7ZGaa0MROwLrR/BJ7zMxTKMv4NeEIUZu/SBLbaefwd&#10;exouLasx/+LAqDtb8Oy70xYvA6OtKuae/4C8tt/fC/zbf7r+CgAA//8DAFBLAwQUAAYACAAAACEA&#10;2Xtvx9kAAAAEAQAADwAAAGRycy9kb3ducmV2LnhtbEyPQW/CMAyF75P2HyJP2g1SyjRB1xQhGOdp&#10;wKQdQ+O13RKnSgK0/37mtJ2s52e997lcDc6KC4bYeVIwm2YgkGpvOmoUHA+7yQJETJqMtp5QwYgR&#10;VtX9XakL46/0jpd9agSHUCy0gjalvpAy1i06Hae+R2LvywenE8vQSBP0lcOdlXmWPUunO+KGVve4&#10;abH+2Z+dgmib1+/xY/Tb3IRxu4uf+DZ7UurxYVi/gEg4pL9juOEzOlTMdPJnMlFYBfxIUjDJebK7&#10;nC/nIE63taxK+R+++gUAAP//AwBQSwECLQAUAAYACAAAACEAtoM4kv4AAADhAQAAEwAAAAAAAAAA&#10;AAAAAAAAAAAAW0NvbnRlbnRfVHlwZXNdLnhtbFBLAQItABQABgAIAAAAIQA4/SH/1gAAAJQBAAAL&#10;AAAAAAAAAAAAAAAAAC8BAABfcmVscy8ucmVsc1BLAQItABQABgAIAAAAIQDtA+ry0wEAAO8DAAAO&#10;AAAAAAAAAAAAAAAAAC4CAABkcnMvZTJvRG9jLnhtbFBLAQItABQABgAIAAAAIQDZe2/H2QAAAAQB&#10;AAAPAAAAAAAAAAAAAAAAAC0EAABkcnMvZG93bnJldi54bWxQSwUGAAAAAAQABADzAAAAMwUAAAAA&#10;" strokecolor="#4579b8 [3044]">
              <o:lock v:ext="edit" shapetype="f"/>
              <w10:wrap anchorx="margin"/>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2 -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1</w:t>
    </w:r>
    <w:r w:rsidRPr="00E07ACF">
      <w:rPr>
        <w:rFonts w:ascii="Arial" w:hAnsi="Arial" w:cs="Arial"/>
        <w:noProof/>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46464" behindDoc="0" locked="0" layoutInCell="1" allowOverlap="1" wp14:anchorId="370B34CD">
              <wp:simplePos x="0" y="0"/>
              <wp:positionH relativeFrom="margin">
                <wp:posOffset>-34724</wp:posOffset>
              </wp:positionH>
              <wp:positionV relativeFrom="paragraph">
                <wp:posOffset>4252</wp:posOffset>
              </wp:positionV>
              <wp:extent cx="6007261" cy="0"/>
              <wp:effectExtent l="0" t="0" r="31750" b="19050"/>
              <wp:wrapNone/>
              <wp:docPr id="17" name="Straight Connector 17"/>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6007261"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46F856BC" id="Straight Connector 17" o:spid="_x0000_s1026" style="position:absolute;flip:y;z-index:251646464;visibility:visible;mso-wrap-style:square;mso-width-percent:0;mso-height-percent:0;mso-wrap-distance-left:9pt;mso-wrap-distance-top:-3e-5mm;mso-wrap-distance-right:9pt;mso-wrap-distance-bottom:-3e-5mm;mso-position-horizontal:absolute;mso-position-horizontal-relative:margin;mso-position-vertical:absolute;mso-position-vertical-relative:text;mso-width-percent:0;mso-height-percent:0;mso-width-relative:page;mso-height-relative:page" from="-2.75pt,.35pt" to="470.25pt,.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gztZzQEAAOsDAAAOAAAAZHJzL2Uyb0RvYy54bWysU01v2zAMvQ/ofxB0b+zkkA5GnB5SrJei&#10;C5Ztd1WWYmGSKFBa7Pz7UXLi7gsDNuwiWCLf43skvbkfnWUnhdGAb/lyUXOmvITO+GPLP318d/uW&#10;s5iE74QFr1p+VpHfb2/ebIbQqBX0YDuFjEh8bIbQ8j6l0FRVlL1yIi4gKE9BDehEoiseqw7FQOzO&#10;Vqu6XlcDYBcQpIqRXh+mIN8Wfq2VTO+1jiox23LSlsqJ5XzJZ7XdiOaIIvRGXmSIf1DhhPFUdKZ6&#10;EEmwr2h+oXJGIkTQaSHBVaC1kap4IDfL+ic3h14EVbxQc2KY2xT/H618Pu2RmY5md8eZF45mdEgo&#10;zLFPbAfeUwcBGQWpU0OIDQF2fo/Zqxz9ITyB/BIpVv0QzJcYprRRo2PamvCZipQmkW02lhmc5xmo&#10;MTFJj+u6vlutl5zJa6wSTabIFQPG9KjAsfzRcmt8bo9oxOkppiziNeWiaBJR5KSzVTnZ+g9Kk2Uq&#10;Nskpy6Z2FtlJ0JoIKZVPy2yY+Ep2hmlj7QysS9k/Ai/5GarKIv4NeEaUyuDTDHbGA/6uehqvkvWU&#10;f+3A5Du34AW68x6vw6KNKg4v259X9vt7gb/+o9tvAAAA//8DAFBLAwQUAAYACAAAACEA+WAmcdcA&#10;AAAEAQAADwAAAGRycy9kb3ducmV2LnhtbEyOwW7CMBBE75X4B2uRegMHBC1N4yAE5VyVFqlHE2+T&#10;tPY6sg0kf9/l1B6fZjTzinXvrLhgiK0nBbNpBgKp8qalWsHH+36yAhGTJqOtJ1QwYIR1ObordG78&#10;ld7wcki14BGKuVbQpNTlUsaqQafj1HdInH354HRiDLU0QV953Fk5z7IH6XRL/NDoDrcNVj+Hs1MQ&#10;bf3yPRwHv5ubMOz28RNfZwul7sf95hlEwj79leGmz+pQstPJn8lEYRVMlktuKngEwenTImM83VCW&#10;hfwvX/4CAAD//wMAUEsBAi0AFAAGAAgAAAAhALaDOJL+AAAA4QEAABMAAAAAAAAAAAAAAAAAAAAA&#10;AFtDb250ZW50X1R5cGVzXS54bWxQSwECLQAUAAYACAAAACEAOP0h/9YAAACUAQAACwAAAAAAAAAA&#10;AAAAAAAvAQAAX3JlbHMvLnJlbHNQSwECLQAUAAYACAAAACEAu4M7Wc0BAADrAwAADgAAAAAAAAAA&#10;AAAAAAAuAgAAZHJzL2Uyb0RvYy54bWxQSwECLQAUAAYACAAAACEA+WAmcdcAAAAEAQAADwAAAAAA&#10;AAAAAAAAAAAnBAAAZHJzL2Rvd25yZXYueG1sUEsFBgAAAAAEAAQA8wAAACsFAAAAAA==&#10;" strokecolor="#4579b8 [3044]">
              <o:lock v:ext="edit" shapetype="f"/>
              <w10:wrap anchorx="margin"/>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3 -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5</w:t>
    </w:r>
    <w:r w:rsidRPr="00E07ACF">
      <w:rPr>
        <w:rFonts w:ascii="Arial" w:hAnsi="Arial" w:cs="Arial"/>
        <w:noProof/>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47488" behindDoc="0" locked="0" layoutInCell="1" allowOverlap="1" wp14:anchorId="03540062">
              <wp:simplePos x="0" y="0"/>
              <wp:positionH relativeFrom="margin">
                <wp:posOffset>-23149</wp:posOffset>
              </wp:positionH>
              <wp:positionV relativeFrom="paragraph">
                <wp:posOffset>-7178</wp:posOffset>
              </wp:positionV>
              <wp:extent cx="6007260" cy="11575"/>
              <wp:effectExtent l="0" t="0" r="31750" b="26670"/>
              <wp:wrapNone/>
              <wp:docPr id="18" name="Straight Connector 18"/>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6007260" cy="11575"/>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115431B9" id="Straight Connector 18" o:spid="_x0000_s1026" style="position:absolute;flip:y;z-index:251647488;visibility:visible;mso-wrap-style:square;mso-width-percent:0;mso-height-percent:0;mso-wrap-distance-left:9pt;mso-wrap-distance-top:-3e-5mm;mso-wrap-distance-right:9pt;mso-wrap-distance-bottom:-3e-5mm;mso-position-horizontal:absolute;mso-position-horizontal-relative:margin;mso-position-vertical:absolute;mso-position-vertical-relative:text;mso-width-percent:0;mso-height-percent:0;mso-width-relative:page;mso-height-relative:page" from="-1.8pt,-.55pt" to="471.2pt,.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nPzV0gEAAO8DAAAOAAAAZHJzL2Uyb0RvYy54bWysU01v2zAMvQ/YfxB8X2wHaDoYcXpIsV2K&#10;LVi23lWZioVJoiBpsfPvR8mOuy8M6LCLYIl8fI+P9PZuNJqdwQeFti3qVVUwsAI7ZU9t8eXzuzdv&#10;CxYitx3XaKEtLhCKu93rV9vBNbDGHnUHnlERG5rBtUUfo2vKMogeDA8rdGApKNEbHunqT2Xn+UDV&#10;jS7XVbUpB/Sd8yggBHq9n4LFLteXEkT8KGWAyHRbkLaYT5/Pp3SWuy1vTp67XolZBv8HFYYrS6RL&#10;qXseOfvm1W+ljBIeA8q4EmhKlFIJyD1QN3X1SzfHnjvIvZA5wS02hf9XVnw4HzxTHc2OJmW5oRkd&#10;o+fq1Ee2R2vJQfSMguTU4EJDgL09+NSrGO3RPaD4GihW/hRMl+CmtFF6w6RW7pFIsknUNhvzDC7L&#10;DGCMTNDjpqpu1xsalaBYXd/c3iTmkjepTGJ1PsT3gIalj7bQyiaLeMPPDyFOqdeUWdUkJEuKFw0p&#10;WdtPIKltIpwk5YWDvfbszGlVuBBgYz1T5+wEk0rrBVhl2r8C5/wEhbyMLwEviMyMNi5goyz6P7HH&#10;8SpZTvlXB6a+kwVP2F0O/jow2qps7vwHpLX98Z7hz//p7jsAAAD//wMAUEsDBBQABgAIAAAAIQBE&#10;4T+K2gAAAAYBAAAPAAAAZHJzL2Rvd25yZXYueG1sTI7BTsMwEETvSPyDtUjcWichKhDiVIjSM6KA&#10;xNGNlyRgryPbbZO/ZznR02g0o5lXrydnxRFDHDwpyJcZCKTWm4E6Be9v28UdiJg0GW09oYIZI6yb&#10;y4taV8af6BWPu9QJHqFYaQV9SmMlZWx7dDou/YjE2ZcPTie2oZMm6BOPOyuLLFtJpwfih16P+NRj&#10;+7M7OAXRds/f88fsN4UJ82YbP/ElL5W6vpoeH0AknNJ/Gf7wGR0aZtr7A5korILFzYqbrHkOgvP7&#10;sihB7BXcgmxqeY7f/AIAAP//AwBQSwECLQAUAAYACAAAACEAtoM4kv4AAADhAQAAEwAAAAAAAAAA&#10;AAAAAAAAAAAAW0NvbnRlbnRfVHlwZXNdLnhtbFBLAQItABQABgAIAAAAIQA4/SH/1gAAAJQBAAAL&#10;AAAAAAAAAAAAAAAAAC8BAABfcmVscy8ucmVsc1BLAQItABQABgAIAAAAIQBUnPzV0gEAAO8DAAAO&#10;AAAAAAAAAAAAAAAAAC4CAABkcnMvZTJvRG9jLnhtbFBLAQItABQABgAIAAAAIQBE4T+K2gAAAAYB&#10;AAAPAAAAAAAAAAAAAAAAACwEAABkcnMvZG93bnJldi54bWxQSwUGAAAAAAQABADzAAAAMwUAAAAA&#10;" strokecolor="#4579b8 [3044]">
              <o:lock v:ext="edit" shapetype="f"/>
              <w10:wrap anchorx="margin"/>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4</w:t>
    </w:r>
    <w:r w:rsidRPr="00E07ACF">
      <w:rPr>
        <w:rFonts w:ascii="Arial" w:hAnsi="Arial" w:cs="Arial"/>
        <w:noProof/>
      </w:rP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49536" behindDoc="0" locked="0" layoutInCell="1" allowOverlap="1" wp14:anchorId="557D20A3">
              <wp:simplePos x="0" y="0"/>
              <wp:positionH relativeFrom="margin">
                <wp:align>left</wp:align>
              </wp:positionH>
              <wp:positionV relativeFrom="paragraph">
                <wp:posOffset>-12528</wp:posOffset>
              </wp:positionV>
              <wp:extent cx="5964382" cy="12758"/>
              <wp:effectExtent l="0" t="0" r="36830" b="25400"/>
              <wp:wrapNone/>
              <wp:docPr id="20" name="Straight Connector 20"/>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5964382" cy="12758"/>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2311C844" id="Straight Connector 20" o:spid="_x0000_s1026" style="position:absolute;flip:y;z-index:251649536;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1pt" to="469.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U03/0wEAAO8DAAAOAAAAZHJzL2Uyb0RvYy54bWysU02P0zAQvSPxHyzfadLCLiVquoeu4LKC&#10;igJ3r2M3FrbHGpsm/feMnTZ8CgnExYo98+bNezPZ3I3OspPCaMC3fLmoOVNeQmf8seUfP7x+tuYs&#10;JuE7YcGrlp9V5Hfbp082Q2jUCnqwnUJGRXxshtDyPqXQVFWUvXIiLiAoT0EN6ESiKx6rDsVA1Z2t&#10;VnV9Ww2AXUCQKkZ6vZ+CfFvqa61keqd1VInZllNvqZxYzsd8VtuNaI4oQm/kpQ3xD104YTyRzqXu&#10;RRLsC5pfSjkjESLotJDgKtDaSFU0kJpl/ZOaQy+CKlrInBhmm+L/KyvfnvbITNfyFdnjhaMZHRIK&#10;c+wT24H35CAgoyA5NYTYEGDn95i1ytEfwgPIz5Fi1Q/BfIlhShs1OqatCZ9oQYpJJJuNZQbneQZq&#10;TEzS482r2xfP1yvOJMWWq5c368xciSaXyawBY3qjwLH80XJrfLZINOL0ENOUek25dDU1UlpKZ6ty&#10;svXvlSbZRDi1VBZO7Syyk6BVEVIqn5YX6pKdYdpYOwPrQvtH4CU/Q1VZxr8Bz4jCDD7NYGc84O/Y&#10;03htWU/5Vwcm3dmCR+jOe7wOjLaqmHv5A/Lafn8v8G//6fYrAAAA//8DAFBLAwQUAAYACAAAACEA&#10;2Xtvx9kAAAAEAQAADwAAAGRycy9kb3ducmV2LnhtbEyPQW/CMAyF75P2HyJP2g1SyjRB1xQhGOdp&#10;wKQdQ+O13RKnSgK0/37mtJ2s52e997lcDc6KC4bYeVIwm2YgkGpvOmoUHA+7yQJETJqMtp5QwYgR&#10;VtX9XakL46/0jpd9agSHUCy0gjalvpAy1i06Hae+R2LvywenE8vQSBP0lcOdlXmWPUunO+KGVve4&#10;abH+2Z+dgmib1+/xY/Tb3IRxu4uf+DZ7UurxYVi/gEg4pL9juOEzOlTMdPJnMlFYBfxIUjDJebK7&#10;nC/nIE63taxK+R+++gUAAP//AwBQSwECLQAUAAYACAAAACEAtoM4kv4AAADhAQAAEwAAAAAAAAAA&#10;AAAAAAAAAAAAW0NvbnRlbnRfVHlwZXNdLnhtbFBLAQItABQABgAIAAAAIQA4/SH/1gAAAJQBAAAL&#10;AAAAAAAAAAAAAAAAAC8BAABfcmVscy8ucmVsc1BLAQItABQABgAIAAAAIQDiU03/0wEAAO8DAAAO&#10;AAAAAAAAAAAAAAAAAC4CAABkcnMvZTJvRG9jLnhtbFBLAQItABQABgAIAAAAIQDZe2/H2QAAAAQB&#10;AAAPAAAAAAAAAAAAAAAAAC0EAABkcnMvZG93bnJldi54bWxQSwUGAAAAAAQABADzAAAAMwUAAAAA&#10;" strokecolor="#4579b8 [3044]">
              <o:lock v:ext="edit" shapetype="f"/>
              <w10:wrap anchorx="margin"/>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4 - 2 -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3</w:t>
    </w:r>
    <w:r w:rsidRPr="00E07ACF">
      <w:rPr>
        <w:rFonts w:ascii="Arial" w:hAnsi="Arial" w:cs="Arial"/>
        <w:noProof/>
      </w:rPr>
      <w:fldChar w:fldCharType="end"/>
    </w:r>
  </w:p>
</w:ftr>
</file>

<file path=word/footer1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75136" behindDoc="0" locked="0" layoutInCell="1" allowOverlap="1" wp14:anchorId="40048787" wp14:editId="08D01EFD">
              <wp:simplePos x="0" y="0"/>
              <wp:positionH relativeFrom="margin">
                <wp:align>left</wp:align>
              </wp:positionH>
              <wp:positionV relativeFrom="paragraph">
                <wp:posOffset>-12528</wp:posOffset>
              </wp:positionV>
              <wp:extent cx="5964382" cy="12758"/>
              <wp:effectExtent l="0" t="0" r="36830" b="25400"/>
              <wp:wrapNone/>
              <wp:docPr id="42" name="Straight Connector 42"/>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flipV="1">
                        <a:off x="0" y="0"/>
                        <a:ext cx="5964382" cy="12758"/>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2E4A9B84" id="Straight Connector 42" o:spid="_x0000_s1026" style="position:absolute;flip:y;z-index:251675136;visibility:visible;mso-wrap-style:square;mso-width-percent:0;mso-height-percent:0;mso-wrap-distance-left:9pt;mso-wrap-distance-top:-3e-5mm;mso-wrap-distance-right:9pt;mso-wrap-distance-bottom:-3e-5mm;mso-position-horizontal:left;mso-position-horizontal-relative:margin;mso-position-vertical:absolute;mso-position-vertical-relative:text;mso-width-percent:0;mso-height-percent:0;mso-width-relative:page;mso-height-relative:page" from="0,-1pt" to="469.65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Gkoa0wEAAO8DAAAOAAAAZHJzL2Uyb0RvYy54bWysU02P0zAQvSPxHyzfadqyu3SjpnvoCi4r&#10;qChw9zrjxsJfGps2/feMnTTLl1YCcbFiz7x5b95M1ne9NewIGLV3DV/M5pyBk77V7tDwz5/evlpx&#10;FpNwrTDeQcPPEPnd5uWL9SnUsPSdNy0goyIu1qfQ8C6lUFdVlB1YEWc+gKOg8mhFoiseqhbFiapb&#10;Uy3n85vq5LEN6CXESK/3Q5BvSn2lQKYPSkVIzDSctKVyYjkf81lt1qI+oAidlqMM8Q8qrNCOSKdS&#10;9yIJ9g31b6WsluijV2kmva28UlpC6YG6Wcx/6WbfiQClFzInhsmm+P/KyvfHHTLdNvxqyZkTlma0&#10;Tyj0oUts650jBz0yCpJTpxBrAmzdDnOvsnf78ODl10ix6qdgvsQwpPUKLVNGhy+0IMUkapv1ZQbn&#10;aQbQJybp8fr25ur1irRIii2Wb65XmbkSdS6TWQPG9A68Zfmj4Ua7bJGoxfEhpiH1kjKqGoQUSels&#10;ICcb9xEUtU2Eg6SycLA1yI6CVkVICS4tRuqSnWFKGzMB54X2WeCYn6FQlvFvwBOiMHuXJrDVzuOf&#10;2FN/kayG/IsDQ9/Zgkffnnd4GRhtVTF3/APy2v54L/Cn/3TzHQAA//8DAFBLAwQUAAYACAAAACEA&#10;2Xtvx9kAAAAEAQAADwAAAGRycy9kb3ducmV2LnhtbEyPQW/CMAyF75P2HyJP2g1SyjRB1xQhGOdp&#10;wKQdQ+O13RKnSgK0/37mtJ2s52e997lcDc6KC4bYeVIwm2YgkGpvOmoUHA+7yQJETJqMtp5QwYgR&#10;VtX9XakL46/0jpd9agSHUCy0gjalvpAy1i06Hae+R2LvywenE8vQSBP0lcOdlXmWPUunO+KGVve4&#10;abH+2Z+dgmib1+/xY/Tb3IRxu4uf+DZ7UurxYVi/gEg4pL9juOEzOlTMdPJnMlFYBfxIUjDJebK7&#10;nC/nIE63taxK+R+++gUAAP//AwBQSwECLQAUAAYACAAAACEAtoM4kv4AAADhAQAAEwAAAAAAAAAA&#10;AAAAAAAAAAAAW0NvbnRlbnRfVHlwZXNdLnhtbFBLAQItABQABgAIAAAAIQA4/SH/1gAAAJQBAAAL&#10;AAAAAAAAAAAAAAAAAC8BAABfcmVscy8ucmVsc1BLAQItABQABgAIAAAAIQDkGkoa0wEAAO8DAAAO&#10;AAAAAAAAAAAAAAAAAC4CAABkcnMvZTJvRG9jLnhtbFBLAQItABQABgAIAAAAIQDZe2/H2QAAAAQB&#10;AAAPAAAAAAAAAAAAAAAAAC0EAABkcnMvZG93bnJldi54bWxQSwUGAAAAAAQABADzAAAAMwUAAAAA&#10;" strokecolor="#4579b8 [3044]">
              <o:lock v:ext="edit" shapetype="f"/>
              <w10:wrap anchorx="margin"/>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4 - 3 -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5</w:t>
    </w:r>
    <w:r w:rsidRPr="00E07ACF">
      <w:rPr>
        <w:rFonts w:ascii="Arial" w:hAnsi="Arial" w:cs="Arial"/>
        <w:noProof/>
      </w:rPr>
      <w:fldChar w:fldCharType="end"/>
    </w:r>
  </w:p>
</w:ftr>
</file>

<file path=word/footer1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0560" behindDoc="0" locked="0" layoutInCell="1" allowOverlap="1" wp14:anchorId="3BF904C9">
              <wp:simplePos x="0" y="0"/>
              <wp:positionH relativeFrom="column">
                <wp:posOffset>0</wp:posOffset>
              </wp:positionH>
              <wp:positionV relativeFrom="paragraph">
                <wp:posOffset>-1</wp:posOffset>
              </wp:positionV>
              <wp:extent cx="5943600" cy="0"/>
              <wp:effectExtent l="0" t="0" r="0" b="0"/>
              <wp:wrapNone/>
              <wp:docPr id="21" name="Straight Connector 21"/>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15CB8FA2" id="Straight Connector 21" o:spid="_x0000_s1026" style="position:absolute;z-index:251650560;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ZGExxAEAAOEDAAAOAAAAZHJzL2Uyb0RvYy54bWysU02P0zAQvSPxHyzfadICK4ia7qEruKyg&#10;ovADZh27sbA9lm2a9N8zdprwKaFdcbFiz7w3895MtrejNewsQ9ToWr5e1ZxJJ7DT7tTyL5/fvXjD&#10;WUzgOjDoZMsvMvLb3fNn28E3coM9mk4GRiQuNoNveZ+Sb6oqil5aiCv00lFQYbCQ6BpOVRdgIHZr&#10;qk1d31QDhs4HFDJGer2bgnxX+JWSIn1UKsrETMupt1TOUM6HfFa7LTSnAL7X4toGPKELC9pR0YXq&#10;DhKwb0H/QWW1CBhRpZVAW6FSWsiigdSs69/UHHvwsmghc6JfbIr/j1Z8OB8C013LN2vOHFia0TEF&#10;0Kc+sT06Rw5iYBQkpwYfGwLs3SFkrWJ0R3+P4mukWPVLMF+in9JGFWxOJ7FsLM5fFuflmJigx9dv&#10;X728qWlAYo5V0MxAH2J6L9Gy/NFyo102BRo438eUS0Mzp1z7mEqXJtLFyJxs3CepSCgVWxd0WTG5&#10;N4GdgZYDhJAuFZnEV7IzTGljFmD9b+A1P0NlWb/HgBdEqYwuLWCrHYa/VU/j3LKa8mcHJt3Zggfs&#10;Locwj4j2qDh23fm8qD/fC/zHn7n7DgAA//8DAFBLAwQUAAYACAAAACEAScIVedoAAAACAQAADwAA&#10;AGRycy9kb3ducmV2LnhtbEyP3UrDQBBG7wXfYRnBG7Ebf1pqzKaoUHqhIjY+wDQ7JsHsbMhu0tSn&#10;d+qN3gwcvuGbM9lqcq0aqQ+NZwNXswQUceltw5WBj2J9uQQVIrLF1jMZOFCAVX56kmFq/Z7fadzG&#10;SkkJhxQN1DF2qdahrMlhmPmOWLJP3zuMgn2lbY97KXetvk6ShXbYsFyosaOnmsqv7eAMbNaP9Dw/&#10;DNWtnW+Ki7F4ef1+WxpzfjY93IOKNMW/ZTjqizrk4rTzA9ugWgPySPydkt3dLAR3R9R5pv+r5z8A&#10;AAD//wMAUEsBAi0AFAAGAAgAAAAhALaDOJL+AAAA4QEAABMAAAAAAAAAAAAAAAAAAAAAAFtDb250&#10;ZW50X1R5cGVzXS54bWxQSwECLQAUAAYACAAAACEAOP0h/9YAAACUAQAACwAAAAAAAAAAAAAAAAAv&#10;AQAAX3JlbHMvLnJlbHNQSwECLQAUAAYACAAAACEAM2RhMcQBAADhAwAADgAAAAAAAAAAAAAAAAAu&#10;AgAAZHJzL2Uyb0RvYy54bWxQSwECLQAUAAYACAAAACEAScIVedoAAAACAQAADwAAAAAAAAAAAAAA&#10;AAAeBAAAZHJzL2Rvd25yZXYueG1sUEsFBgAAAAAEAAQA8wAAACUFA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4 - 4 -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6</w:t>
    </w:r>
    <w:r w:rsidRPr="00E07ACF">
      <w:rPr>
        <w:rFonts w:ascii="Arial" w:hAnsi="Arial" w:cs="Arial"/>
        <w:noProof/>
      </w:rPr>
      <w:fldChar w:fldCharType="end"/>
    </w:r>
  </w:p>
</w:ftr>
</file>

<file path=word/footer14.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1584" behindDoc="0" locked="0" layoutInCell="1" allowOverlap="1" wp14:anchorId="2BCBBD1E">
              <wp:simplePos x="0" y="0"/>
              <wp:positionH relativeFrom="column">
                <wp:posOffset>0</wp:posOffset>
              </wp:positionH>
              <wp:positionV relativeFrom="paragraph">
                <wp:posOffset>-1</wp:posOffset>
              </wp:positionV>
              <wp:extent cx="5943600" cy="0"/>
              <wp:effectExtent l="0" t="0" r="0" b="0"/>
              <wp:wrapNone/>
              <wp:docPr id="22" name="Straight Connector 22"/>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4BB9BB47" id="Straight Connector 22" o:spid="_x0000_s1026" style="position:absolute;z-index:251651584;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ctIBxQEAAOEDAAAOAAAAZHJzL2Uyb0RvYy54bWysU02P0zAQvSPxHyzfadICK4ia7qEruKyg&#10;ovADvM64sbA9lm2a9N8zdprwKaFdcbFiz7w3895MtrejNewMIWp0LV+vas7ASey0O7X8y+d3L95w&#10;FpNwnTDooOUXiPx29/zZdvANbLBH00FgROJiM/iW9yn5pqqi7MGKuEIPjoIKgxWJruFUdUEMxG5N&#10;tanrm2rA0PmAEmKk17spyHeFXymQ6aNSERIzLafeUjlDOR/yWe22ojkF4Xstr22IJ3RhhXZUdKG6&#10;E0mwb0H/QWW1DBhRpZVEW6FSWkLRQGrW9W9qjr3wULSQOdEvNsX/Rys/nA+B6a7lmw1nTlia0TEF&#10;oU99Ynt0jhzEwChITg0+NgTYu0PIWuXojv4e5ddIseqXYL5EP6WNKticTmLZWJy/LM7DmJikx9dv&#10;X728qWlAco5VopmBPsT0HtCy/NFyo102RTTifB9TLi2aOeXax1S6NJEuBnKycZ9AkVAqti7osmKw&#10;N4GdBS2HkBJcWmeZxFeyM0xpYxZg/W/gNT9DoazfY8ALolRGlxaw1Q7D36qncW5ZTfmzA5PubMED&#10;dpdDmEdEe1QUXnc+L+rP9wL/8WfuvgM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C5y0gH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4 - 5 -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9</w:t>
    </w:r>
    <w:r w:rsidRPr="00E07ACF">
      <w:rPr>
        <w:rFonts w:ascii="Arial" w:hAnsi="Arial" w:cs="Arial"/>
        <w:noProof/>
      </w:rPr>
      <w:fldChar w:fldCharType="end"/>
    </w:r>
  </w:p>
</w:ftr>
</file>

<file path=word/footer15.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2608" behindDoc="0" locked="0" layoutInCell="1" allowOverlap="1" wp14:anchorId="596C40E3">
              <wp:simplePos x="0" y="0"/>
              <wp:positionH relativeFrom="column">
                <wp:posOffset>0</wp:posOffset>
              </wp:positionH>
              <wp:positionV relativeFrom="paragraph">
                <wp:posOffset>-1</wp:posOffset>
              </wp:positionV>
              <wp:extent cx="5943600" cy="0"/>
              <wp:effectExtent l="0" t="0" r="0" b="0"/>
              <wp:wrapNone/>
              <wp:docPr id="23" name="Straight Connector 23"/>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4A08B4DA" id="Straight Connector 23" o:spid="_x0000_s1026" style="position:absolute;z-index:251652608;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gLwRxQEAAOEDAAAOAAAAZHJzL2Uyb0RvYy54bWysU02P0zAQvSPxHyzfadIurCBquoeu4LKC&#10;ii4/wOuMGwvbY9mmSf89Y6cJnxICcbFiz7w3895MtnejNewMIWp0LV+vas7ASey0O7X80+PbF685&#10;i0m4Thh00PILRH63e/5sO/gGNtij6SAwInGxGXzL+5R8U1VR9mBFXKEHR0GFwYpE13CquiAGYrem&#10;2tT1bTVg6HxACTHS6/0U5LvCrxTI9EGpCImZllNvqZyhnE/5rHZb0ZyC8L2W1zbEP3RhhXZUdKG6&#10;F0mwL0H/QmW1DBhRpZVEW6FSWkLRQGrW9U9qjr3wULSQOdEvNsX/Ryvfnw+B6a7lmxvOnLA0o2MK&#10;Qp/6xPboHDmIgVGQnBp8bAiwd4eQtcrRHf0Dys+RYtUPwXyJfkobVbA5ncSysTh/WZyHMTFJj6/e&#10;vLy5rWlAco5VopmBPsT0DtCy/NFyo102RTTi/BBTLi2aOeXax1S6NJEuBnKycR9BkVAqti7osmKw&#10;N4GdBS2HkBJcWmeZxFeyM0xpYxZg/WfgNT9Doazf34AXRKmMLi1gqx2G31VP49yymvJnBybd2YIn&#10;7C6HMI+I9qgovO58XtTv7wX+7c/cfQU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CWAvBH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4 - 6 -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4</w:t>
    </w:r>
    <w:r w:rsidRPr="00E07ACF">
      <w:rPr>
        <w:rFonts w:ascii="Arial" w:hAnsi="Arial" w:cs="Arial"/>
        <w:noProof/>
      </w:rPr>
      <w:fldChar w:fldCharType="end"/>
    </w:r>
  </w:p>
</w:ftr>
</file>

<file path=word/footer16.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3632" behindDoc="0" locked="0" layoutInCell="1" allowOverlap="1" wp14:anchorId="015B4BAD">
              <wp:simplePos x="0" y="0"/>
              <wp:positionH relativeFrom="column">
                <wp:posOffset>0</wp:posOffset>
              </wp:positionH>
              <wp:positionV relativeFrom="paragraph">
                <wp:posOffset>-1</wp:posOffset>
              </wp:positionV>
              <wp:extent cx="5943600" cy="0"/>
              <wp:effectExtent l="0" t="0" r="0" b="0"/>
              <wp:wrapNone/>
              <wp:docPr id="24" name="Straight Connector 24"/>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3D643F62" id="Straight Connector 24" o:spid="_x0000_s1026" style="position:absolute;z-index:251653632;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XrRgxQEAAOEDAAAOAAAAZHJzL2Uyb0RvYy54bWysU9uO0zAQfUfiHyy/06RlWUHUdB+6gpcV&#10;VHT5AK8zbix809g06d8zdppwlRCIFyv2zDkz58xkezdaw86AUXvX8vWq5gyc9J12p5Z/enz74jVn&#10;MQnXCeMdtPwCkd/tnj/bDqGBje+96QAZkbjYDKHlfUqhqaooe7AirnwAR0Hl0YpEVzxVHYqB2K2p&#10;NnV9Ww0eu4BeQoz0ej8F+a7wKwUyfVAqQmKm5dRbKieW8ymf1W4rmhOK0Gt5bUP8QxdWaEdFF6p7&#10;kQT7gvoXKqsl+uhVWklvK6+UllA0kJp1/ZOaYy8CFC1kTgyLTfH/0cr35wMy3bV8c8OZE5ZmdEwo&#10;9KlPbO+dIwc9MgqSU0OIDQH27oBZqxzdMTx4+TlSrPohmC8xTGmjQpvTSSwbi/OXxXkYE5P0+OrN&#10;zcvbmgYk51glmhkYMKZ34C3LHy032mVTRCPODzHl0qKZU659TKVLE+liICcb9xEUCaVi64IuKwZ7&#10;g+wsaDmElODSOsskvpKdYUobswDrPwOv+RkKZf3+BrwgSmXv0gK22nn8XfU0zi2rKX92YNKdLXjy&#10;3eWA84hoj4rC687nRf3+XuDf/szdVwA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BRetGD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4 - 7 -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2</w:t>
    </w:r>
    <w:r w:rsidRPr="00E07ACF">
      <w:rPr>
        <w:rFonts w:ascii="Arial" w:hAnsi="Arial" w:cs="Arial"/>
        <w:noProof/>
      </w:rPr>
      <w:fldChar w:fldCharType="end"/>
    </w:r>
  </w:p>
</w:ftr>
</file>

<file path=word/footer17.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4656" behindDoc="0" locked="0" layoutInCell="1" allowOverlap="1" wp14:anchorId="45C11441">
              <wp:simplePos x="0" y="0"/>
              <wp:positionH relativeFrom="column">
                <wp:posOffset>0</wp:posOffset>
              </wp:positionH>
              <wp:positionV relativeFrom="paragraph">
                <wp:posOffset>-1</wp:posOffset>
              </wp:positionV>
              <wp:extent cx="5943600" cy="0"/>
              <wp:effectExtent l="0" t="0" r="0" b="0"/>
              <wp:wrapNone/>
              <wp:docPr id="25" name="Straight Connector 25"/>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2F64DC4E" id="Straight Connector 25" o:spid="_x0000_s1026" style="position:absolute;z-index:251654656;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rNpwxQEAAOEDAAAOAAAAZHJzL2Uyb0RvYy54bWysU02P0zAQvSPxHyzfadLCriBquoeu4LKC&#10;ii4/wOuMGwvbY9mmSf89Y6cJnxICcbFiz7w3895MtnejNewMIWp0LV+vas7ASey0O7X80+PbF685&#10;i0m4Thh00PILRH63e/5sO/gGNtij6SAwInGxGXzL+5R8U1VR9mBFXKEHR0GFwYpE13CquiAGYrem&#10;2tT1bTVg6HxACTHS6/0U5LvCrxTI9EGpCImZllNvqZyhnE/5rHZb0ZyC8L2W1zbEP3RhhXZUdKG6&#10;F0mwL0H/QmW1DBhRpZVEW6FSWkLRQGrW9U9qjr3wULSQOdEvNsX/Ryvfnw+B6a7lmxvOnLA0o2MK&#10;Qp/6xPboHDmIgVGQnBp8bAiwd4eQtcrRHf0Dys+RYtUPwXyJfkobVbA5ncSysTh/WZyHMTFJjzdv&#10;Xr28rWlAco5VopmBPsT0DtCy/NFyo102RTTi/BBTLi2aOeXax1S6NJEuBnKycR9BkVAqti7osmKw&#10;N4GdBS2HkBJcWmeZxFeyM0xpYxZg/WfgNT9Doazf34AXRKmMLi1gqx2G31VP49yymvJnBybd2YIn&#10;7C6HMI+I9qgovO58XtTv7wX+7c/cfQU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B+s2nD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4 - 8 -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2</w:t>
    </w:r>
    <w:r w:rsidRPr="00E07ACF">
      <w:rPr>
        <w:rFonts w:ascii="Arial" w:hAnsi="Arial" w:cs="Arial"/>
        <w:noProof/>
      </w:rPr>
      <w:fldChar w:fldCharType="end"/>
    </w:r>
  </w:p>
</w:ftr>
</file>

<file path=word/footer18.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5680" behindDoc="0" locked="0" layoutInCell="1" allowOverlap="1" wp14:anchorId="5DC8957A">
              <wp:simplePos x="0" y="0"/>
              <wp:positionH relativeFrom="column">
                <wp:posOffset>0</wp:posOffset>
              </wp:positionH>
              <wp:positionV relativeFrom="paragraph">
                <wp:posOffset>-1</wp:posOffset>
              </wp:positionV>
              <wp:extent cx="5943600" cy="0"/>
              <wp:effectExtent l="0" t="0" r="0" b="0"/>
              <wp:wrapNone/>
              <wp:docPr id="26" name="Straight Connector 26"/>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65E31010" id="Straight Connector 26" o:spid="_x0000_s1026" style="position:absolute;z-index:251655680;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mlAxAEAAOEDAAAOAAAAZHJzL2Uyb0RvYy54bWysU8uu0zAQ3SPxD5b3NGmBCqKmd9Er2FxB&#10;ReED5jp2Y2F7LNs06d8zdprwlBCIjRV75pyZc2ayuxutYRcZokbX8vWq5kw6gZ1255Z/+vjm2SvO&#10;YgLXgUEnW36Vkd/tnz7ZDb6RG+zRdDIwInGxGXzL+5R8U1VR9NJCXKGXjoIKg4VE13CuugADsVtT&#10;bep6Ww0YOh9QyBjp9X4K8n3hV0qK9F6pKBMzLafeUjlDOR/zWe130JwD+F6LWxvwD11Y0I6KLlT3&#10;kIB9CfoXKqtFwIgqrQTaCpXSQhYNpGZd/6Tm1IOXRQuZE/1iU/x/tOLd5RiY7lq+2XLmwNKMTimA&#10;PveJHdA5chADoyA5NfjYEODgjiFrFaM7+QcUnyPFqh+C+RL9lDaqYHM6iWVjcf66OC/HxAQ9vnz9&#10;4vm2pgGJOVZBMwN9iOmtRMvyR8uNdtkUaODyEFMuDc2ccutjKl2aSFcjc7JxH6QioVRsXdBlxeTB&#10;BHYBWg4QQrq0zjKJr2RnmNLGLMD6z8BbfobKsn5/A14QpTK6tICtdhh+Vz2Nc8tqyp8dmHRnCx6x&#10;ux7DPCLao6LwtvN5Ub+/F/i3P3P/FQAA//8DAFBLAwQUAAYACAAAACEAScIVedoAAAACAQAADwAA&#10;AGRycy9kb3ducmV2LnhtbEyP3UrDQBBG7wXfYRnBG7Ebf1pqzKaoUHqhIjY+wDQ7JsHsbMhu0tSn&#10;d+qN3gwcvuGbM9lqcq0aqQ+NZwNXswQUceltw5WBj2J9uQQVIrLF1jMZOFCAVX56kmFq/Z7fadzG&#10;SkkJhxQN1DF2qdahrMlhmPmOWLJP3zuMgn2lbY97KXetvk6ShXbYsFyosaOnmsqv7eAMbNaP9Dw/&#10;DNWtnW+Ki7F4ef1+WxpzfjY93IOKNMW/ZTjqizrk4rTzA9ugWgPySPydkt3dLAR3R9R5pv+r5z8A&#10;AAD//wMAUEsBAi0AFAAGAAgAAAAhALaDOJL+AAAA4QEAABMAAAAAAAAAAAAAAAAAAAAAAFtDb250&#10;ZW50X1R5cGVzXS54bWxQSwECLQAUAAYACAAAACEAOP0h/9YAAACUAQAACwAAAAAAAAAAAAAAAAAv&#10;AQAAX3JlbHMvLnJlbHNQSwECLQAUAAYACAAAACEAArppQMQBAADhAwAADgAAAAAAAAAAAAAAAAAu&#10;AgAAZHJzL2Uyb0RvYy54bWxQSwECLQAUAAYACAAAACEAScIVedoAAAACAQAADwAAAAAAAAAAAAAA&#10;AAAeBAAAZHJzL2Rvd25yZXYueG1sUEsFBgAAAAAEAAQA8wAAACUFA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4 - 9 -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6</w:t>
    </w:r>
    <w:r w:rsidRPr="00E07ACF">
      <w:rPr>
        <w:rFonts w:ascii="Arial" w:hAnsi="Arial" w:cs="Arial"/>
        <w:noProof/>
      </w:rPr>
      <w:fldChar w:fldCharType="end"/>
    </w:r>
  </w:p>
</w:ftr>
</file>

<file path=word/footer19.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8752" behindDoc="0" locked="0" layoutInCell="1" allowOverlap="1" wp14:anchorId="1A220A87">
              <wp:simplePos x="0" y="0"/>
              <wp:positionH relativeFrom="column">
                <wp:posOffset>0</wp:posOffset>
              </wp:positionH>
              <wp:positionV relativeFrom="paragraph">
                <wp:posOffset>-1</wp:posOffset>
              </wp:positionV>
              <wp:extent cx="5943600" cy="0"/>
              <wp:effectExtent l="0" t="0" r="0" b="0"/>
              <wp:wrapNone/>
              <wp:docPr id="27" name="Straight Connector 27"/>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20B1841D" id="Straight Connector 27" o:spid="_x0000_s1026" style="position:absolute;z-index:251658752;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SAdQxQEAAOEDAAAOAAAAZHJzL2Uyb0RvYy54bWysU9uO0zAQfUfiHyy/06QFFoia7kNX8LKC&#10;ii4f4HXGjYVvGpsm/XvGThOuEgLxYsWeOWfmnJlsb0dr2Bkwau9avl7VnIGTvtPu1PJPD2+fveYs&#10;JuE6YbyDll8g8tvd0yfbITSw8b03HSAjEhebIbS8Tyk0VRVlD1bElQ/gKKg8WpHoiqeqQzEQuzXV&#10;pq5vqsFjF9BLiJFe76Yg3xV+pUCmD0pFSMy0nHpL5cRyPuaz2m1Fc0IRei2vbYh/6MIK7ajoQnUn&#10;kmBfUP9CZbVEH71KK+lt5ZXSEooGUrOuf1Jz7EWAooXMiWGxKf4/Wvn+fECmu5ZvXnHmhKUZHRMK&#10;feoT23vnyEGPjILk1BBiQ4C9O2DWKkd3DPdefo4Uq34I5ksMU9qo0OZ0EsvG4vxlcR7GxCQ9vnzz&#10;4vlNTQOSc6wSzQwMGNM78Jblj5Yb7bIpohHn+5hyadHMKdc+ptKliXQxkJON+wiKhFKxdUGXFYO9&#10;QXYWtBxCSnBpnWUSX8nOMKWNWYD1n4HX/AyFsn5/A14QpbJ3aQFb7Tz+rnoa55bVlD87MOnOFjz6&#10;7nLAeUS0R0Xhdefzon5/L/Bvf+buKwA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AlIB1D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 xml:space="preserve">CAA </w:t>
    </w:r>
    <w:r w:rsidRPr="00E07ACF">
      <w:rPr>
        <w:rFonts w:ascii="Arial" w:hAnsi="Arial" w:cs="Arial"/>
      </w:rPr>
      <w:t>Approval :</w:t>
    </w:r>
    <w:r w:rsidRPr="00E07ACF">
      <w:rPr>
        <w:rFonts w:ascii="Arial" w:hAnsi="Arial" w:cs="Arial"/>
      </w:rPr>
      <w:tab/>
      <w:t>Date:</w:t>
    </w:r>
    <w:r w:rsidRPr="00E07ACF">
      <w:rPr>
        <w:rFonts w:ascii="Arial" w:hAnsi="Arial" w:cs="Arial"/>
      </w:rPr>
      <w:tab/>
    </w:r>
    <w:r>
      <w:rPr>
        <w:rFonts w:ascii="Arial" w:hAnsi="Arial" w:cs="Arial"/>
      </w:rPr>
      <w:t xml:space="preserve">4 - 10 -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5</w:t>
    </w:r>
    <w:r w:rsidRPr="00E07ACF">
      <w:rPr>
        <w:rFonts w:ascii="Arial" w:hAnsi="Arial" w:cs="Arial"/>
        <w:noProof/>
      </w:rPr>
      <w:fldChar w:fldCharType="end"/>
    </w:r>
  </w:p>
</w:ftr>
</file>

<file path=word/footer20.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6704" behindDoc="0" locked="0" layoutInCell="1" allowOverlap="1" wp14:anchorId="5CC1161A">
              <wp:simplePos x="0" y="0"/>
              <wp:positionH relativeFrom="column">
                <wp:posOffset>0</wp:posOffset>
              </wp:positionH>
              <wp:positionV relativeFrom="paragraph">
                <wp:posOffset>-1</wp:posOffset>
              </wp:positionV>
              <wp:extent cx="5943600" cy="0"/>
              <wp:effectExtent l="0" t="0" r="0" b="0"/>
              <wp:wrapNone/>
              <wp:docPr id="28" name="Straight Connector 28"/>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561D1731" id="Straight Connector 28" o:spid="_x0000_s1026" style="position:absolute;z-index:251656704;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BniixQEAAOEDAAAOAAAAZHJzL2Uyb0RvYy54bWysU02P0zAQvSPxHyzfadICK4ia7qEruKyg&#10;ovADvI7dWNgea2ya9N8zdprwKaFdcbFiz7w3895Mtrejs+ysMBrwLV+vas6Ul9AZf2r5l8/vXrzh&#10;LCbhO2HBq5ZfVOS3u+fPtkNo1AZ6sJ1CRiQ+NkNoeZ9SaKoqyl45EVcQlKegBnQi0RVPVYdiIHZn&#10;q01d31QDYBcQpIqRXu+mIN8Vfq2VTB+1jiox23LqLZUTy/mQz2q3Fc0JReiNvLYhntCFE8ZT0YXq&#10;TiTBvqH5g8oZiRBBp5UEV4HWRqqigdSs69/UHHsRVNFC5sSw2BT/H638cD4gM13LNzQpLxzN6JhQ&#10;mFOf2B68JwcBGQXJqSHEhgB7f8CsVY7+GO5Bfo0Uq34J5ksMU9qo0eV0EsvG4vxlcV6NiUl6fP32&#10;1cubmgYk51glmhkYMKb3ChzLHy23xmdTRCPO9zHl0qKZU659TKVLE+liVU62/pPSJJSKrQu6rJja&#10;W2RnQcshpFQ+rbNM4ivZGaaNtQuw/jfwmp+hqqzfY8ALolQGnxawMx7wb9XTOLesp/zZgUl3tuAB&#10;ussB5xHRHhWF153Pi/rzvcB//Jm77wA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GAGeKL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4 - 11 -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3</w:t>
    </w:r>
    <w:r w:rsidRPr="00E07ACF">
      <w:rPr>
        <w:rFonts w:ascii="Arial" w:hAnsi="Arial" w:cs="Arial"/>
        <w:noProof/>
      </w:rPr>
      <w:fldChar w:fldCharType="end"/>
    </w:r>
  </w:p>
</w:ftr>
</file>

<file path=word/footer2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7728" behindDoc="0" locked="0" layoutInCell="1" allowOverlap="1" wp14:anchorId="0447FFBF">
              <wp:simplePos x="0" y="0"/>
              <wp:positionH relativeFrom="column">
                <wp:posOffset>0</wp:posOffset>
              </wp:positionH>
              <wp:positionV relativeFrom="paragraph">
                <wp:posOffset>-1</wp:posOffset>
              </wp:positionV>
              <wp:extent cx="5943600" cy="0"/>
              <wp:effectExtent l="0" t="0" r="0" b="0"/>
              <wp:wrapNone/>
              <wp:docPr id="29" name="Straight Connector 29"/>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45D3A7EE" id="Straight Connector 29" o:spid="_x0000_s1026" style="position:absolute;z-index:251657728;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9BayxQEAAOEDAAAOAAAAZHJzL2Uyb0RvYy54bWysU9uO0zAQfUfiHyy/06QFVmzUdB+6gpcV&#10;VHT5gFnHbix809g06d8zdppwlRCIFyv2zDkz58xkezdaw84So/au5etVzZl0wnfanVr+6fHtizec&#10;xQSuA+OdbPlFRn63e/5sO4RGbnzvTSeREYmLzRBa3qcUmqqKopcW4soH6SioPFpIdMVT1SEMxG5N&#10;tanrm2rw2AX0QsZIr/dTkO8Kv1JSpA9KRZmYaTn1lsqJ5XzKZ7XbQnNCCL0W1zbgH7qwoB0VXaju&#10;IQH7gvoXKqsF+uhVWglvK6+UFrJoIDXr+ic1xx6CLFrInBgWm+L/oxXvzwdkumv55pYzB5ZmdEwI&#10;+tQntvfOkYMeGQXJqSHEhgB7d8CsVYzuGB68+BwpVv0QzJcYprRRoc3pJJaNxfnL4rwcExP0+Pr2&#10;1cubmgYk5lgFzQwMGNM76S3LHy032mVToIHzQ0y5NDRzyrWPqXRpIl2MzMnGfZSKhFKxdUGXFZN7&#10;g+wMtBwghHRpnWUSX8nOMKWNWYD1n4HX/AyVZf3+BrwgSmXv0gK22nn8XfU0zi2rKX92YNKdLXjy&#10;3eWA84hoj4rC687nRf3+XuDf/szdVwA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Gv0FrL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 xml:space="preserve">CAA </w:t>
    </w:r>
    <w:r w:rsidRPr="00E07ACF">
      <w:rPr>
        <w:rFonts w:ascii="Arial" w:hAnsi="Arial" w:cs="Arial"/>
      </w:rPr>
      <w:t>Approval :</w:t>
    </w:r>
    <w:r w:rsidRPr="00E07ACF">
      <w:rPr>
        <w:rFonts w:ascii="Arial" w:hAnsi="Arial" w:cs="Arial"/>
      </w:rPr>
      <w:tab/>
      <w:t>Date:</w:t>
    </w:r>
    <w:r w:rsidRPr="00E07ACF">
      <w:rPr>
        <w:rFonts w:ascii="Arial" w:hAnsi="Arial" w:cs="Arial"/>
      </w:rPr>
      <w:tab/>
    </w:r>
    <w:r>
      <w:rPr>
        <w:rFonts w:ascii="Arial" w:hAnsi="Arial" w:cs="Arial"/>
      </w:rPr>
      <w:t xml:space="preserve">4 - 12 -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3</w:t>
    </w:r>
    <w:r w:rsidRPr="00E07ACF">
      <w:rPr>
        <w:rFonts w:ascii="Arial" w:hAnsi="Arial" w:cs="Arial"/>
        <w:noProof/>
      </w:rPr>
      <w:fldChar w:fldCharType="end"/>
    </w:r>
  </w:p>
</w:ftr>
</file>

<file path=word/footer2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59776" behindDoc="0" locked="0" layoutInCell="1" allowOverlap="1" wp14:anchorId="13B7752E">
              <wp:simplePos x="0" y="0"/>
              <wp:positionH relativeFrom="column">
                <wp:posOffset>0</wp:posOffset>
              </wp:positionH>
              <wp:positionV relativeFrom="paragraph">
                <wp:posOffset>-1</wp:posOffset>
              </wp:positionV>
              <wp:extent cx="5943600" cy="0"/>
              <wp:effectExtent l="0" t="0" r="0" b="0"/>
              <wp:wrapNone/>
              <wp:docPr id="30" name="Straight Connector 30"/>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30D4233A" id="Straight Connector 30" o:spid="_x0000_s1026" style="position:absolute;z-index:251659776;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Ic22xQEAAOEDAAAOAAAAZHJzL2Uyb0RvYy54bWysU8tu2zAQvBfoPxC815KTNmgFyzk4aC9B&#10;a9TpBzDU0iLKF5asJf99l5SlPoEgRS8LkbszuzNcbW5Ha9gJMGrvWr5e1ZyBk77T7tjyLw/vX73l&#10;LCbhOmG8g5afIfLb7csXmyE0cOV7bzpARiQuNkNoeZ9SaKoqyh6siCsfwFFSebQi0RGPVYdiIHZr&#10;qqu6vqkGj11ALyFGur2bknxb+JUCmT4pFSEx03KaLZWIJT7mWG03ojmiCL2WlzHEP0xhhXbUdKG6&#10;E0mwb6j/oLJaoo9epZX0tvJKaQlFA6lZ17+pOfQiQNFC5sSw2BT/H638eNoj013Lr8keJyy90SGh&#10;0Mc+sZ13jhz0yChJTg0hNgTYuT1mrXJ0h3Dv5ddIueqXZD7EMJWNCm0uJ7FsLM6fF+dhTEzS5Zt3&#10;r69vappAzrlKNDMwYEwfwFuWP1putMumiEac7mPKrUUzl1zmmFqXIdLZQC427jMoEkrN1gVdVgx2&#10;BtlJ0HIIKcGldZZJfKU6w5Q2ZgHWTwMv9RkKZf2eA14QpbN3aQFb7Tz+rXsa55HVVD87MOnOFjz6&#10;7rzH+Yloj4rCy87nRf35XOA//sztdwA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EIhzbb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4 - 13 -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3</w:t>
    </w:r>
    <w:r w:rsidRPr="00E07ACF">
      <w:rPr>
        <w:rFonts w:ascii="Arial" w:hAnsi="Arial" w:cs="Arial"/>
        <w:noProof/>
      </w:rPr>
      <w:fldChar w:fldCharType="end"/>
    </w:r>
  </w:p>
</w:ftr>
</file>

<file path=word/footer2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60800" behindDoc="0" locked="0" layoutInCell="1" allowOverlap="1" wp14:anchorId="5303DF8D">
              <wp:simplePos x="0" y="0"/>
              <wp:positionH relativeFrom="column">
                <wp:posOffset>0</wp:posOffset>
              </wp:positionH>
              <wp:positionV relativeFrom="paragraph">
                <wp:posOffset>-1</wp:posOffset>
              </wp:positionV>
              <wp:extent cx="5943600" cy="0"/>
              <wp:effectExtent l="0" t="0" r="0" b="0"/>
              <wp:wrapNone/>
              <wp:docPr id="31" name="Straight Connector 31"/>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3A133027" id="Straight Connector 31" o:spid="_x0000_s1026" style="position:absolute;z-index:251660800;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06OmxQEAAOEDAAAOAAAAZHJzL2Uyb0RvYy54bWysU8tu2zAQvBfoPxC815KTNmgFyzk4aC9B&#10;a9TpB2yopUWUL5CsJf99l5SlPoEgRS+EyN2Z3ZldbW5Ho9kJQ1TOtny9qjlDK1yn7LHlXx7ev3rL&#10;WUxgO9DOYsvPGPnt9uWLzeAbvHK90x0GRiQ2NoNveZ+Sb6oqih4NxJXzaCkoXTCQ6BqOVRdgIHaj&#10;q6u6vqkGFzofnMAY6fVuCvJt4ZcSRfokZcTEdMupt1TOUM7HfFbbDTTHAL5X4tIG/EMXBpSlogvV&#10;HSRg34L6g8ooEVx0Mq2EM5WTUgksGkjNuv5NzaEHj0ULmRP9YlP8f7Ti42kfmOpafr3mzIKhGR1S&#10;AHXsE9s5a8lBFxgFyanBx4YAO7sPWasY7cHfO/E1Uqz6JZgv0U9powwmp5NYNhbnz4vzOCYm6PHN&#10;u9fXNzUNSMyxCpoZ6ENMH9AZlj9arpXNpkADp/uYcmlo5pRLH1Pp0kQ6a8zJ2n5GSUKp2Lqgy4rh&#10;Tgd2AloOEAJtKjKJr2RnmFRaL8D6aeAlP0OxrN9zwAuiVHY2LWCjrAt/q57GuWU55c8OTLqzBY+u&#10;O+/DPCLao+LYZefzov58L/Aff+b2OwA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EnTo6b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4 - 14 -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2</w:t>
    </w:r>
    <w:r w:rsidRPr="00E07ACF">
      <w:rPr>
        <w:rFonts w:ascii="Arial" w:hAnsi="Arial" w:cs="Arial"/>
        <w:noProof/>
      </w:rPr>
      <w:fldChar w:fldCharType="end"/>
    </w:r>
  </w:p>
</w:ftr>
</file>

<file path=word/footer24.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61824" behindDoc="0" locked="0" layoutInCell="1" allowOverlap="1" wp14:anchorId="014303BA">
              <wp:simplePos x="0" y="0"/>
              <wp:positionH relativeFrom="column">
                <wp:posOffset>0</wp:posOffset>
              </wp:positionH>
              <wp:positionV relativeFrom="paragraph">
                <wp:posOffset>-1</wp:posOffset>
              </wp:positionV>
              <wp:extent cx="5943600" cy="0"/>
              <wp:effectExtent l="0" t="0" r="0" b="0"/>
              <wp:wrapNone/>
              <wp:docPr id="32" name="Straight Connector 32"/>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060A317C" id="Straight Connector 32" o:spid="_x0000_s1026" style="position:absolute;z-index:251661824;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xRCWxQEAAOEDAAAOAAAAZHJzL2Uyb0RvYy54bWysU02P0zAQvSPxHyzfadIurCBquoeu4LKC&#10;ii4/wOuMGwvbY9mmSf89Y6cJnxICcbFiz7w3895MtnejNewMIWp0LV+vas7ASey0O7X80+PbF685&#10;i0m4Thh00PILRH63e/5sO/gGNtij6SAwInGxGXzL+5R8U1VR9mBFXKEHR0GFwYpE13CquiAGYrem&#10;2tT1bTVg6HxACTHS6/0U5LvCrxTI9EGpCImZllNvqZyhnE/5rHZb0ZyC8L2W1zbEP3RhhXZUdKG6&#10;F0mwL0H/QmW1DBhRpZVEW6FSWkLRQGrW9U9qjr3wULSQOdEvNsX/Ryvfnw+B6a7lNxvOnLA0o2MK&#10;Qp/6xPboHDmIgVGQnBp8bAiwd4eQtcrRHf0Dys+RYtUPwXyJfkobVbA5ncSysTh/WZyHMTFJj6/e&#10;vLy5rWlAco5VopmBPsT0DtCy/NFyo102RTTi/BBTLi2aOeXax1S6NJEuBnKycR9BkVAqti7osmKw&#10;N4GdBS2HkBJcWmeZxFeyM0xpYxZg/WfgNT9Doazf34AXRKmMLi1gqx2G31VP49yymvJnBybd2YIn&#10;7C6HMI+I9qgovO58XtTv7wX+7c/cfQU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FTFEJb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4 - 15 -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1</w:t>
    </w:r>
    <w:r w:rsidRPr="00E07ACF">
      <w:rPr>
        <w:rFonts w:ascii="Arial" w:hAnsi="Arial" w:cs="Arial"/>
        <w:noProof/>
      </w:rPr>
      <w:fldChar w:fldCharType="end"/>
    </w:r>
  </w:p>
</w:ftr>
</file>

<file path=word/footer25.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62848" behindDoc="0" locked="0" layoutInCell="1" allowOverlap="1" wp14:anchorId="49AFC875">
              <wp:simplePos x="0" y="0"/>
              <wp:positionH relativeFrom="column">
                <wp:posOffset>0</wp:posOffset>
              </wp:positionH>
              <wp:positionV relativeFrom="paragraph">
                <wp:posOffset>-1</wp:posOffset>
              </wp:positionV>
              <wp:extent cx="5943600" cy="0"/>
              <wp:effectExtent l="0" t="0" r="0" b="0"/>
              <wp:wrapNone/>
              <wp:docPr id="33" name="Straight Connector 33"/>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1A9EA7C9" id="Straight Connector 33" o:spid="_x0000_s1026" style="position:absolute;z-index:251662848;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N36GxQEAAOEDAAAOAAAAZHJzL2Uyb0RvYy54bWysU02P0zAQvSPxHyzfadItrCBquoeu4LKC&#10;ii4/wOuMGwvbY9mmSf89Y6cJnxICcbFiz7w3895MtnejNewMIWp0LV+vas7ASey0O7X80+PbF685&#10;i0m4Thh00PILRH63e/5sO/gGbrBH00FgROJiM/iW9yn5pqqi7MGKuEIPjoIKgxWJruFUdUEMxG5N&#10;dVPXt9WAofMBJcRIr/dTkO8Kv1Ig0welIiRmWk69pXKGcj7ls9ptRXMKwvdaXtsQ/9CFFdpR0YXq&#10;XiTBvgT9C5XVMmBElVYSbYVKaQlFA6lZ1z+pOfbCQ9FC5kS/2BT/H618fz4EpruWbzacOWFpRscU&#10;hD71ie3ROXIQA6MgOTX42BBg7w4ha5WjO/oHlJ8jxaofgvkS/ZQ2qmBzOollY3H+sjgPY2KSHl+9&#10;ebm5rWlAco5VopmBPsT0DtCy/NFyo102RTTi/BBTLi2aOeXax1S6NJEuBnKycR9BkVAqti7osmKw&#10;N4GdBS2HkBJcWmeZxFeyM0xpYxZg/WfgNT9Doazf34AXRKmMLi1gqx2G31VP49yymvJnBybd2YIn&#10;7C6HMI+I9qgovO58XtTv7wX+7c/cfQU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F83fob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4 - 16 -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3</w:t>
    </w:r>
    <w:r w:rsidRPr="00E07ACF">
      <w:rPr>
        <w:rFonts w:ascii="Arial" w:hAnsi="Arial" w:cs="Arial"/>
        <w:noProof/>
      </w:rPr>
      <w:fldChar w:fldCharType="end"/>
    </w:r>
  </w:p>
</w:ftr>
</file>

<file path=word/footer26.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63872" behindDoc="0" locked="0" layoutInCell="1" allowOverlap="1" wp14:anchorId="0BBC880F">
              <wp:simplePos x="0" y="0"/>
              <wp:positionH relativeFrom="column">
                <wp:posOffset>0</wp:posOffset>
              </wp:positionH>
              <wp:positionV relativeFrom="paragraph">
                <wp:posOffset>-1</wp:posOffset>
              </wp:positionV>
              <wp:extent cx="5943600" cy="0"/>
              <wp:effectExtent l="0" t="0" r="0" b="0"/>
              <wp:wrapNone/>
              <wp:docPr id="34" name="Straight Connector 34"/>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20C712DD" id="Straight Connector 34" o:spid="_x0000_s1026" style="position:absolute;z-index:251663872;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6Xb3xgEAAOEDAAAOAAAAZHJzL2Uyb0RvYy54bWysU9uO0zAQfUfiHyy/06S7ywqipvvQFbys&#10;oKLwAbPOuLHwTbZp0r9n7DRZbhJaxIsVe+acmXNmsrkbjWYnDFE52/L1quYMrXCdsseWf/n87tUb&#10;zmIC24F2Flt+xsjvti9fbAbf4JXrne4wMCKxsRl8y/uUfFNVUfRoIK6cR0tB6YKBRNdwrLoAA7Eb&#10;XV3V9W01uND54ATGSK/3U5BvC7+UKNJHKSMmpltOvaVyhnI+5rPabqA5BvC9Epc24B+6MKAsFV2o&#10;7iEB+xbUb1RGieCik2klnKmclEpg0UBq1vUvag49eCxayJzoF5vi/6MVH077wFTX8usbziwYmtEh&#10;BVDHPrGds5YcdIFRkJwafGwIsLP7kLWK0R78gxNfI8Wqn4L5Ev2UNspgcjqJZWNx/rw4j2Nigh5f&#10;v725vq1pQGKOVdDMQB9ieo/OsPzRcq1sNgUaOD3ElEtDM6dc+phKlybSWWNO1vYTShJKxdYFXVYM&#10;dzqwE9BygBBo0zrLJL6SnWFSab0A678DL/kZimX9ngNeEKWys2kBG2Vd+FP1NM4tyyl/dmDSnS14&#10;dN15H+YR0R4VhZedz4v6473An/7M7XcAAAD//wMAUEsDBBQABgAIAAAAIQBJwhV52gAAAAIBAAAP&#10;AAAAZHJzL2Rvd25yZXYueG1sTI/dSsNAEEbvBd9hGcEbsRt/WmrMpqhQeqEiNj7ANDsmwexsyG7S&#10;1Kd36o3eDBy+4Zsz2WpyrRqpD41nA1ezBBRx6W3DlYGPYn25BBUissXWMxk4UIBVfnqSYWr9nt9p&#10;3MZKSQmHFA3UMXap1qGsyWGY+Y5Ysk/fO4yCfaVtj3spd62+TpKFdtiwXKixo6eayq/t4Axs1o/0&#10;PD8M1a2db4qLsXh5/X5bGnN+Nj3cg4o0xb9lOOqLOuTitPMD26BaA/JI/J2S3d0sBHdH1Hmm/6vn&#10;PwAAAP//AwBQSwECLQAUAAYACAAAACEAtoM4kv4AAADhAQAAEwAAAAAAAAAAAAAAAAAAAAAAW0Nv&#10;bnRlbnRfVHlwZXNdLnhtbFBLAQItABQABgAIAAAAIQA4/SH/1gAAAJQBAAALAAAAAAAAAAAAAAAA&#10;AC8BAABfcmVscy8ucmVsc1BLAQItABQABgAIAAAAIQBu6Xb3xgEAAOEDAAAOAAAAAAAAAAAAAAAA&#10;AC4CAABkcnMvZTJvRG9jLnhtbFBLAQItABQABgAIAAAAIQBJwhV52gAAAAIBAAAPAAAAAAAAAAAA&#10;AAAAACAEAABkcnMvZG93bnJldi54bWxQSwUGAAAAAAQABADzAAAAJwU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4 - 17 -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4</w:t>
    </w:r>
    <w:r w:rsidRPr="00E07ACF">
      <w:rPr>
        <w:rFonts w:ascii="Arial" w:hAnsi="Arial" w:cs="Arial"/>
        <w:noProof/>
      </w:rPr>
      <w:fldChar w:fldCharType="end"/>
    </w:r>
  </w:p>
</w:ftr>
</file>

<file path=word/footer27.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64896" behindDoc="0" locked="0" layoutInCell="1" allowOverlap="1" wp14:anchorId="32078447">
              <wp:simplePos x="0" y="0"/>
              <wp:positionH relativeFrom="column">
                <wp:posOffset>0</wp:posOffset>
              </wp:positionH>
              <wp:positionV relativeFrom="paragraph">
                <wp:posOffset>-1</wp:posOffset>
              </wp:positionV>
              <wp:extent cx="5943600" cy="0"/>
              <wp:effectExtent l="0" t="0" r="0" b="0"/>
              <wp:wrapNone/>
              <wp:docPr id="35" name="Straight Connector 35"/>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12FAFEB3" id="Straight Connector 35" o:spid="_x0000_s1026" style="position:absolute;z-index:251664896;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GxjnxgEAAOEDAAAOAAAAZHJzL2Uyb0RvYy54bWysU02P0zAQvSPxHyzfadJddgVR0z10BZcV&#10;VBR+wKxjNxa2x7JNk/57xk6T5UtCi7hYsWfem3lvJpu70Rp2kiFqdC1fr2rOpBPYaXds+ZfP7169&#10;4SwmcB0YdLLlZxn53fbli83gG3mFPZpOBkYkLjaDb3mfkm+qKopeWogr9NJRUGGwkOgajlUXYCB2&#10;a6qrur6tBgydDyhkjPR6PwX5tvArJUX6qFSUiZmWU2+pnKGcj/msthtojgF8r8WlDfiHLixoR0UX&#10;qntIwL4F/RuV1SJgRJVWAm2FSmkhiwZSs65/UXPowcuihcyJfrEp/j9a8eG0D0x3Lb++4cyBpRkd&#10;UgB97BPboXPkIAZGQXJq8LEhwM7tQ9YqRnfwDyi+RopVPwXzJfopbVTB5nQSy8bi/HlxXo6JCXq8&#10;efv6+ramAYk5VkEzA32I6b1Ey/JHy4122RRo4PQQUy4NzZxy6WMqXZpIZyNzsnGfpCKhVGxd0GXF&#10;5M4EdgJaDhBCurTOMomvZGeY0sYswPrvwEt+hsqyfs8BL4hSGV1awFY7DH+qnsa5ZTXlzw5MurMF&#10;j9id92EeEe1RUXjZ+byoP94L/OnP3H4HAAD//wMAUEsDBBQABgAIAAAAIQBJwhV52gAAAAIBAAAP&#10;AAAAZHJzL2Rvd25yZXYueG1sTI/dSsNAEEbvBd9hGcEbsRt/WmrMpqhQeqEiNj7ANDsmwexsyG7S&#10;1Kd36o3eDBy+4Zsz2WpyrRqpD41nA1ezBBRx6W3DlYGPYn25BBUissXWMxk4UIBVfnqSYWr9nt9p&#10;3MZKSQmHFA3UMXap1qGsyWGY+Y5Ysk/fO4yCfaVtj3spd62+TpKFdtiwXKixo6eayq/t4Axs1o/0&#10;PD8M1a2db4qLsXh5/X5bGnN+Nj3cg4o0xb9lOOqLOuTitPMD26BaA/JI/J2S3d0sBHdH1Hmm/6vn&#10;PwAAAP//AwBQSwECLQAUAAYACAAAACEAtoM4kv4AAADhAQAAEwAAAAAAAAAAAAAAAAAAAAAAW0Nv&#10;bnRlbnRfVHlwZXNdLnhtbFBLAQItABQABgAIAAAAIQA4/SH/1gAAAJQBAAALAAAAAAAAAAAAAAAA&#10;AC8BAABfcmVscy8ucmVsc1BLAQItABQABgAIAAAAIQBlGxjnxgEAAOEDAAAOAAAAAAAAAAAAAAAA&#10;AC4CAABkcnMvZTJvRG9jLnhtbFBLAQItABQABgAIAAAAIQBJwhV52gAAAAIBAAAPAAAAAAAAAAAA&#10;AAAAACAEAABkcnMvZG93bnJldi54bWxQSwUGAAAAAAQABADzAAAAJwU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4 - 18 -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2</w:t>
    </w:r>
    <w:r w:rsidRPr="00E07ACF">
      <w:rPr>
        <w:rFonts w:ascii="Arial" w:hAnsi="Arial" w:cs="Arial"/>
        <w:noProof/>
      </w:rPr>
      <w:fldChar w:fldCharType="end"/>
    </w:r>
  </w:p>
</w:ftr>
</file>

<file path=word/footer28.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73088" behindDoc="0" locked="0" layoutInCell="1" allowOverlap="1" wp14:anchorId="3AF74ECB" wp14:editId="3C96A2EE">
              <wp:simplePos x="0" y="0"/>
              <wp:positionH relativeFrom="column">
                <wp:posOffset>0</wp:posOffset>
              </wp:positionH>
              <wp:positionV relativeFrom="paragraph">
                <wp:posOffset>-1</wp:posOffset>
              </wp:positionV>
              <wp:extent cx="5943600" cy="0"/>
              <wp:effectExtent l="0" t="0" r="0" b="0"/>
              <wp:wrapNone/>
              <wp:docPr id="38" name="Straight Connector 38"/>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4C197562" id="Straight Connector 38" o:spid="_x0000_s1026" style="position:absolute;z-index:251673088;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sbo1xQEAAOEDAAAOAAAAZHJzL2Uyb0RvYy54bWysU8tu2zAQvBfoPxC815KTNmgFyzk4aC9B&#10;a9TpBzDU0iLKF5asJf99l5SlPoEgRS+EyN2Z3ZldbW5Ha9gJMGrvWr5e1ZyBk77T7tjyLw/vX73l&#10;LCbhOmG8g5afIfLb7csXmyE0cOV7bzpARiQuNkNoeZ9SaKoqyh6siCsfwFFQebQi0RWPVYdiIHZr&#10;qqu6vqkGj11ALyFGer2bgnxb+JUCmT4pFSEx03LqLZUTy/mYz2q7Ec0RRei1vLQh/qELK7SjogvV&#10;nUiCfUP9B5XVEn30Kq2kt5VXSksoGkjNuv5NzaEXAYoWMieGxab4/2jlx9Meme5afk2TcsLSjA4J&#10;hT72ie28c+SgR0ZBcmoIsSHAzu0xa5WjO4R7L79GilW/BPMlhiltVGhzOollY3H+vDgPY2KSHt+8&#10;e319U9OA5ByrRDMDA8b0Abxl+aPlRrtsimjE6T6mXFo0c8qlj6l0aSKdDeRk4z6DIqFUbF3QZcVg&#10;Z5CdBC2HkBJcWmeZxFeyM0xpYxZg/TTwkp+hUNbvOeAFUSp7lxaw1c7j36qncW5ZTfmzA5PubMGj&#10;7857nEdEe1QUXnY+L+rP9wL/8WduvwM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BqxujX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4 - 19 -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2</w:t>
    </w:r>
    <w:r w:rsidRPr="00E07ACF">
      <w:rPr>
        <w:rFonts w:ascii="Arial" w:hAnsi="Arial" w:cs="Arial"/>
        <w:noProof/>
      </w:rPr>
      <w:fldChar w:fldCharType="end"/>
    </w:r>
  </w:p>
</w:ftr>
</file>

<file path=word/footer29.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65920" behindDoc="0" locked="0" layoutInCell="1" allowOverlap="1" wp14:anchorId="2A07AA28">
              <wp:simplePos x="0" y="0"/>
              <wp:positionH relativeFrom="column">
                <wp:posOffset>0</wp:posOffset>
              </wp:positionH>
              <wp:positionV relativeFrom="paragraph">
                <wp:posOffset>-1</wp:posOffset>
              </wp:positionV>
              <wp:extent cx="5943600" cy="0"/>
              <wp:effectExtent l="0" t="0" r="0" b="0"/>
              <wp:wrapNone/>
              <wp:docPr id="36" name="Straight Connector 36"/>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4E4E8802" id="Straight Connector 36" o:spid="_x0000_s1026" style="position:absolute;z-index:251665920;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DavXxQEAAOEDAAAOAAAAZHJzL2Uyb0RvYy54bWysU02P0zAQvSPxHyzfadJdqCBquoeu4LKC&#10;ii4/wOvYjYXtscamSf89Y6cJnxICcbFiz7w3895Mtnejs+ysMBrwLV+vas6Ul9AZf2r5p8e3L15z&#10;FpPwnbDgVcsvKvK73fNn2yE06gZ6sJ1CRiQ+NkNoeZ9SaKoqyl45EVcQlKegBnQi0RVPVYdiIHZn&#10;q5u63lQDYBcQpIqRXu+nIN8Vfq2VTB+0jiox23LqLZUTy/mUz2q3Fc0JReiNvLYh/qELJ4ynogvV&#10;vUiCfUHzC5UzEiGCTisJrgKtjVRFA6lZ1z+pOfYiqKKFzIlhsSn+P1r5/nxAZrqW324488LRjI4J&#10;hTn1ie3Be3IQkFGQnBpCbAiw9wfMWuXoj+EB5OdIseqHYL7EMKWNGl1OJ7FsLM5fFufVmJikx1dv&#10;Xt5uahqQnGOVaGZgwJjeKXAsf7TcGp9NEY04P8SUS4tmTrn2MZUuTaSLVTnZ+o9Kk1Aqti7osmJq&#10;b5GdBS2HkFL5tM4yia9kZ5g21i7A+s/Aa36GqrJ+fwNeEKUy+LSAnfGAv6uexrllPeXPDky6swVP&#10;0F0OOI+I9qgovO58XtTv7wX+7c/cfQU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HgNq9f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CAA</w:t>
    </w:r>
    <w:r w:rsidRPr="00E07ACF">
      <w:rPr>
        <w:rFonts w:ascii="Arial" w:hAnsi="Arial" w:cs="Arial"/>
      </w:rPr>
      <w:t xml:space="preserve"> Approval :</w:t>
    </w:r>
    <w:r w:rsidRPr="00E07ACF">
      <w:rPr>
        <w:rFonts w:ascii="Arial" w:hAnsi="Arial" w:cs="Arial"/>
      </w:rPr>
      <w:tab/>
      <w:t>Date:</w:t>
    </w:r>
    <w:r w:rsidRPr="00E07ACF">
      <w:rPr>
        <w:rFonts w:ascii="Arial" w:hAnsi="Arial" w:cs="Arial"/>
      </w:rPr>
      <w:tab/>
    </w:r>
    <w:r>
      <w:rPr>
        <w:rFonts w:ascii="Arial" w:hAnsi="Arial" w:cs="Arial"/>
      </w:rPr>
      <w:t xml:space="preserve">5 - </w:t>
    </w:r>
    <w:r w:rsidRPr="00E07ACF">
      <w:rPr>
        <w:rFonts w:ascii="Arial" w:hAnsi="Arial" w:cs="Arial"/>
      </w:rPr>
      <w:fldChar w:fldCharType="begin"/>
    </w:r>
    <w:r w:rsidRPr="00E07ACF">
      <w:rPr>
        <w:rFonts w:ascii="Arial" w:hAnsi="Arial" w:cs="Arial"/>
      </w:rPr>
      <w:instrText xml:space="preserve"> PAGE   \* MERGEFORMAT </w:instrText>
    </w:r>
    <w:r w:rsidRPr="00E07ACF">
      <w:rPr>
        <w:rFonts w:ascii="Arial" w:hAnsi="Arial" w:cs="Arial"/>
      </w:rPr>
      <w:fldChar w:fldCharType="separate"/>
    </w:r>
    <w:r w:rsidR="00E018B8">
      <w:rPr>
        <w:rFonts w:ascii="Arial" w:hAnsi="Arial" w:cs="Arial"/>
        <w:noProof/>
      </w:rPr>
      <w:t>3</w:t>
    </w:r>
    <w:r w:rsidRPr="00E07ACF">
      <w:rPr>
        <w:rFonts w:ascii="Arial" w:hAnsi="Arial" w:cs="Arial"/>
        <w:noProof/>
      </w:rPr>
      <w:fldChar w:fldCharType="end"/>
    </w:r>
  </w:p>
</w:ftr>
</file>

<file path=word/footer30.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70016" behindDoc="0" locked="0" layoutInCell="1" allowOverlap="1" wp14:anchorId="744B8910">
              <wp:simplePos x="0" y="0"/>
              <wp:positionH relativeFrom="column">
                <wp:posOffset>0</wp:posOffset>
              </wp:positionH>
              <wp:positionV relativeFrom="paragraph">
                <wp:posOffset>-1</wp:posOffset>
              </wp:positionV>
              <wp:extent cx="5943600" cy="0"/>
              <wp:effectExtent l="0" t="0" r="0" b="0"/>
              <wp:wrapNone/>
              <wp:docPr id="37" name="Straight Connector 37"/>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5078D50A" id="Straight Connector 37" o:spid="_x0000_s1026" style="position:absolute;z-index:251670016;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8XHxgEAAOEDAAAOAAAAZHJzL2Uyb0RvYy54bWysU9uO0zAQfUfiHyy/06S7sLBR033oCl5W&#10;UFH4AK8zbix809g06d8zdppwWwmBeLFiz5wzc85MNnejNewEGLV3LV+vas7ASd9pd2z5509vX7zh&#10;LCbhOmG8g5afIfK77fNnmyE0cOV7bzpARiQuNkNoeZ9SaKoqyh6siCsfwFFQebQi0RWPVYdiIHZr&#10;qqu6vqkGj11ALyFGer2fgnxb+JUCmT4oFSEx03LqLZUTy/mYz2q7Ec0RRei1vLQh/qELK7SjogvV&#10;vUiCfUX9G5XVEn30Kq2kt5VXSksoGkjNuv5FzaEXAYoWMieGxab4/2jl+9Meme5afv2aMycszeiQ&#10;UOhjn9jOO0cOemQUJKeGEBsC7Nwes1Y5ukN48PJLpFj1UzBfYpjSRoU2p5NYNhbnz4vzMCYm6fHV&#10;7cvrm5oGJOdYJZoZGDCmd+Atyx8tN9plU0QjTg8x5dKimVMufUylSxPpbCAnG/cRFAmlYuuCLisG&#10;O4PsJGg5hJTg0jrLJL6SnWFKG7MA6z8DL/kZCmX9/ga8IEpl79ICttp5fKp6GueW1ZQ/OzDpzhY8&#10;+u68x3lEtEdF4WXn86L+eC/w73/m9hsAAAD//wMAUEsDBBQABgAIAAAAIQBJwhV52gAAAAIBAAAP&#10;AAAAZHJzL2Rvd25yZXYueG1sTI/dSsNAEEbvBd9hGcEbsRt/WmrMpqhQeqEiNj7ANDsmwexsyG7S&#10;1Kd36o3eDBy+4Zsz2WpyrRqpD41nA1ezBBRx6W3DlYGPYn25BBUissXWMxk4UIBVfnqSYWr9nt9p&#10;3MZKSQmHFA3UMXap1qGsyWGY+Y5Ysk/fO4yCfaVtj3spd62+TpKFdtiwXKixo6eayq/t4Axs1o/0&#10;PD8M1a2db4qLsXh5/X5bGnN+Nj3cg4o0xb9lOOqLOuTitPMD26BaA/JI/J2S3d0sBHdH1Hmm/6vn&#10;PwAAAP//AwBQSwECLQAUAAYACAAAACEAtoM4kv4AAADhAQAAEwAAAAAAAAAAAAAAAAAAAAAAW0Nv&#10;bnRlbnRfVHlwZXNdLnhtbFBLAQItABQABgAIAAAAIQA4/SH/1gAAAJQBAAALAAAAAAAAAAAAAAAA&#10;AC8BAABfcmVscy8ucmVsc1BLAQItABQABgAIAAAAIQBz/8XHxgEAAOEDAAAOAAAAAAAAAAAAAAAA&#10;AC4CAABkcnMvZTJvRG9jLnhtbFBLAQItABQABgAIAAAAIQBJwhV52gAAAAIBAAAPAAAAAAAAAAAA&#10;AAAAACAEAABkcnMvZG93bnJldi54bWxQSwUGAAAAAAQABADzAAAAJwUAAAAA&#10;" strokecolor="#4579b8 [3044]">
              <o:lock v:ext="edit" shapetype="f"/>
            </v:line>
          </w:pict>
        </mc:Fallback>
      </mc:AlternateContent>
    </w:r>
    <w:r>
      <w:rPr>
        <w:rFonts w:ascii="Arial" w:hAnsi="Arial" w:cs="Arial"/>
      </w:rPr>
      <w:t xml:space="preserve">CAA </w:t>
    </w:r>
    <w:proofErr w:type="gramStart"/>
    <w:r w:rsidRPr="00E07ACF">
      <w:rPr>
        <w:rFonts w:ascii="Arial" w:hAnsi="Arial" w:cs="Arial"/>
      </w:rPr>
      <w:t>Approval :</w:t>
    </w:r>
    <w:proofErr w:type="gramEnd"/>
    <w:r w:rsidRPr="00E07ACF">
      <w:rPr>
        <w:rFonts w:ascii="Arial" w:hAnsi="Arial" w:cs="Arial"/>
      </w:rPr>
      <w:tab/>
      <w:t>Date:</w:t>
    </w:r>
    <w:r w:rsidRPr="00E07ACF">
      <w:rPr>
        <w:rFonts w:ascii="Arial" w:hAnsi="Arial" w:cs="Arial"/>
      </w:rPr>
      <w:tab/>
    </w:r>
    <w:r w:rsidRPr="00D935C0">
      <w:rPr>
        <w:rFonts w:ascii="Arial" w:hAnsi="Arial" w:cs="Arial"/>
      </w:rPr>
      <w:fldChar w:fldCharType="begin"/>
    </w:r>
    <w:r w:rsidRPr="00D935C0">
      <w:rPr>
        <w:rFonts w:ascii="Arial" w:hAnsi="Arial" w:cs="Arial"/>
      </w:rPr>
      <w:instrText xml:space="preserve"> PAGE   \* MERGEFORMAT </w:instrText>
    </w:r>
    <w:r w:rsidRPr="00D935C0">
      <w:rPr>
        <w:rFonts w:ascii="Arial" w:hAnsi="Arial" w:cs="Arial"/>
      </w:rPr>
      <w:fldChar w:fldCharType="separate"/>
    </w:r>
    <w:r w:rsidR="00E018B8">
      <w:rPr>
        <w:rFonts w:ascii="Arial" w:hAnsi="Arial" w:cs="Arial"/>
        <w:noProof/>
      </w:rPr>
      <w:t>1</w:t>
    </w:r>
    <w:r w:rsidRPr="00D935C0">
      <w:rPr>
        <w:rFonts w:ascii="Arial" w:hAnsi="Arial" w:cs="Arial"/>
        <w:noProof/>
      </w:rPr>
      <w:fldChar w:fldCharType="end"/>
    </w:r>
  </w:p>
</w:ftr>
</file>

<file path=word/footer3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1E3A8C" w:rsidRPr="00E07ACF" w:rsidRDefault="001E3A8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88448" behindDoc="0" locked="0" layoutInCell="1" allowOverlap="1" wp14:anchorId="4392833E" wp14:editId="66C1B9B6">
              <wp:simplePos x="0" y="0"/>
              <wp:positionH relativeFrom="column">
                <wp:posOffset>0</wp:posOffset>
              </wp:positionH>
              <wp:positionV relativeFrom="paragraph">
                <wp:posOffset>-1</wp:posOffset>
              </wp:positionV>
              <wp:extent cx="5943600" cy="0"/>
              <wp:effectExtent l="0" t="0" r="0" b="0"/>
              <wp:wrapNone/>
              <wp:docPr id="48" name="Straight Connector 48"/>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664A0C5B" id="Straight Connector 48" o:spid="_x0000_s1026" style="position:absolute;z-index:251688448;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RVkxQEAAOEDAAAOAAAAZHJzL2Uyb0RvYy54bWysU8tu2zAQvBfoPxC815LTNGgFyzk4aC9B&#10;a9TpB2wo0iLKF5asJf99l5SlPoEgRS+EyN2Z3ZldbW5Ha9hJYtTetXy9qjmTTvhOu2PLvzy8f/WW&#10;s5jAdWC8ky0/y8hvty9fbIbQyCvfe9NJZETiYjOElvcphaaqouilhbjyQToKKo8WEl3xWHUIA7Fb&#10;U13V9U01eOwCeiFjpNe7Kci3hV8pKdInpaJMzLScekvlxHI+5rPabqA5IoRei0sb8A9dWNCOii5U&#10;d5CAfUP9B5XVAn30Kq2Et5VXSgtZNJCadf2bmkMPQRYtZE4Mi03x/9GKj6c9Mt21/Jom5cDSjA4J&#10;QR/7xHbeOXLQI6MgOTWE2BBg5/aYtYrRHcK9F18jxapfgvkSw5Q2KrQ5ncSysTh/XpyXY2KCHt+8&#10;u359U9OAxByroJmBAWP6IL1l+aPlRrtsCjRwuo8pl4ZmTrn0MZUuTaSzkTnZuM9SkVAqti7osmJy&#10;Z5CdgJYDhJAurbNM4ivZGaa0MQuwfhp4yc9QWdbvOeAFUSp7lxaw1c7j36qncW5ZTfmzA5PubMGj&#10;7857nEdEe1QUXnY+L+rP9wL/8WduvwMAAP//AwBQSwMEFAAGAAgAAAAhAEnCFXnaAAAAAgEAAA8A&#10;AABkcnMvZG93bnJldi54bWxMj91Kw0AQRu8F32EZwRuxG39aasymqFB6oSI2PsA0OybB7GzIbtLU&#10;p3fqjd4MHL7hmzPZanKtGqkPjWcDV7MEFHHpbcOVgY9ifbkEFSKyxdYzGThQgFV+epJhav2e32nc&#10;xkpJCYcUDdQxdqnWoazJYZj5jliyT987jIJ9pW2Peyl3rb5OkoV22LBcqLGjp5rKr+3gDGzWj/Q8&#10;PwzVrZ1viouxeHn9flsac342PdyDijTFv2U46os65OK08wPboFoD8kj8nZLd3SwEd0fUeab/q+c/&#10;AAAA//8DAFBLAQItABQABgAIAAAAIQC2gziS/gAAAOEBAAATAAAAAAAAAAAAAAAAAAAAAABbQ29u&#10;dGVudF9UeXBlc10ueG1sUEsBAi0AFAAGAAgAAAAhADj9If/WAAAAlAEAAAsAAAAAAAAAAAAAAAAA&#10;LwEAAF9yZWxzLy5yZWxzUEsBAi0AFAAGAAgAAAAhAP65FWTFAQAA4QMAAA4AAAAAAAAAAAAAAAAA&#10;LgIAAGRycy9lMm9Eb2MueG1sUEsBAi0AFAAGAAgAAAAhAEnCFXnaAAAAAgEAAA8AAAAAAAAAAAAA&#10;AAAAHwQAAGRycy9kb3ducmV2LnhtbFBLBQYAAAAABAAEAPMAAAAmBQAAAAA=&#10;" strokecolor="#4579b8 [3044]">
              <o:lock v:ext="edit" shapetype="f"/>
            </v:line>
          </w:pict>
        </mc:Fallback>
      </mc:AlternateContent>
    </w:r>
    <w:r>
      <w:rPr>
        <w:rFonts w:ascii="Arial" w:hAnsi="Arial" w:cs="Arial"/>
      </w:rPr>
      <w:t xml:space="preserve">CAA </w:t>
    </w:r>
    <w:proofErr w:type="gramStart"/>
    <w:r w:rsidRPr="00E07ACF">
      <w:rPr>
        <w:rFonts w:ascii="Arial" w:hAnsi="Arial" w:cs="Arial"/>
      </w:rPr>
      <w:t>Approval :</w:t>
    </w:r>
    <w:proofErr w:type="gramEnd"/>
    <w:r w:rsidRPr="00E07ACF">
      <w:rPr>
        <w:rFonts w:ascii="Arial" w:hAnsi="Arial" w:cs="Arial"/>
      </w:rPr>
      <w:tab/>
      <w:t>Date:</w:t>
    </w:r>
    <w:r w:rsidRPr="00E07ACF">
      <w:rPr>
        <w:rFonts w:ascii="Arial" w:hAnsi="Arial" w:cs="Arial"/>
      </w:rPr>
      <w:tab/>
    </w:r>
    <w:r w:rsidRPr="00D935C0">
      <w:rPr>
        <w:rFonts w:ascii="Arial" w:hAnsi="Arial" w:cs="Arial"/>
      </w:rPr>
      <w:fldChar w:fldCharType="begin"/>
    </w:r>
    <w:r w:rsidRPr="00D935C0">
      <w:rPr>
        <w:rFonts w:ascii="Arial" w:hAnsi="Arial" w:cs="Arial"/>
      </w:rPr>
      <w:instrText xml:space="preserve"> PAGE   \* MERGEFORMAT </w:instrText>
    </w:r>
    <w:r w:rsidRPr="00D935C0">
      <w:rPr>
        <w:rFonts w:ascii="Arial" w:hAnsi="Arial" w:cs="Arial"/>
      </w:rPr>
      <w:fldChar w:fldCharType="separate"/>
    </w:r>
    <w:r w:rsidR="00E018B8">
      <w:rPr>
        <w:rFonts w:ascii="Arial" w:hAnsi="Arial" w:cs="Arial"/>
        <w:noProof/>
      </w:rPr>
      <w:t>2</w:t>
    </w:r>
    <w:r w:rsidRPr="00D935C0">
      <w:rPr>
        <w:rFonts w:ascii="Arial" w:hAnsi="Arial" w:cs="Arial"/>
        <w:noProof/>
      </w:rPr>
      <w:fldChar w:fldCharType="end"/>
    </w:r>
  </w:p>
</w:ftr>
</file>

<file path=word/footer3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1E3A8C" w:rsidRPr="00E07ACF" w:rsidRDefault="001E3A8C">
    <w:pPr>
      <w:pStyle w:val="Footer"/>
      <w:rPr>
        <w:rFonts w:ascii="Arial" w:hAnsi="Arial" w:cs="Arial"/>
      </w:rPr>
    </w:pPr>
    <w:r>
      <w:rPr>
        <w:rFonts w:ascii="Arial" w:hAnsi="Arial" w:cs="Arial"/>
        <w:noProof/>
        <w:lang w:val="en-GB" w:eastAsia="en-GB"/>
      </w:rPr>
      <mc:AlternateContent>
        <mc:Choice Requires="wps">
          <w:drawing>
            <wp:anchor distT="4294967295" distB="4294967295" distL="114300" distR="114300" simplePos="0" relativeHeight="251690496" behindDoc="0" locked="0" layoutInCell="1" allowOverlap="1" wp14:anchorId="239FFD0F" wp14:editId="4BBBDF85">
              <wp:simplePos x="0" y="0"/>
              <wp:positionH relativeFrom="column">
                <wp:posOffset>0</wp:posOffset>
              </wp:positionH>
              <wp:positionV relativeFrom="paragraph">
                <wp:posOffset>-1</wp:posOffset>
              </wp:positionV>
              <wp:extent cx="5943600" cy="0"/>
              <wp:effectExtent l="0" t="0" r="0" b="0"/>
              <wp:wrapNone/>
              <wp:docPr id="49" name="Straight Connector 49"/>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436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14:sizeRelH relativeFrom="page">
                <wp14:pctWidth>0</wp14:pctWidth>
              </wp14:sizeRelH>
              <wp14:sizeRelV relativeFrom="page">
                <wp14:pctHeight>0</wp14:pctHeight>
              </wp14:sizeRelV>
            </wp:anchor>
          </w:drawing>
        </mc:Choice>
        <mc:Fallback>
          <w:pict>
            <v:line w14:anchorId="77FC48EE" id="Straight Connector 49" o:spid="_x0000_s1026" style="position:absolute;z-index:251690496;visibility:visible;mso-wrap-style:square;mso-width-percent:0;mso-height-percent:0;mso-wrap-distance-left:9pt;mso-wrap-distance-top:-3e-5mm;mso-wrap-distance-right:9pt;mso-wrap-distance-bottom:-3e-5mm;mso-position-horizontal:absolute;mso-position-horizontal-relative:text;mso-position-vertical:absolute;mso-position-vertical-relative:text;mso-width-percent:0;mso-height-percent:0;mso-width-relative:page;mso-height-relative:page" from="0,0" to="468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S3t0xgEAAOEDAAAOAAAAZHJzL2Uyb0RvYy54bWysU9uO0zAQfUfiHyy/06TLsmKjpvvQFbys&#10;oKLwAbOO3Vj4prFp0r9n7DRZbhJaxIsVe+acmXNmsrkbrWEniVF71/L1quZMOuE77Y4t//L53au3&#10;nMUErgPjnWz5WUZ+t335YjOERl753ptOIiMSF5shtLxPKTRVFUUvLcSVD9JRUHm0kOiKx6pDGIjd&#10;muqqrm+qwWMX0AsZI73eT0G+LfxKSZE+KhVlYqbl1FsqJ5bzMZ/VdgPNESH0WlzagH/owoJ2VHSh&#10;uocE7Bvq36isFuijV2klvK28UlrIooHUrOtf1Bx6CLJoIXNiWGyK/49WfDjtkemu5de3nDmwNKND&#10;QtDHPrGdd44c9MgoSE4NITYE2Lk9Zq1idIfw4MXXSLHqp2C+xDCljQptTiexbCzOnxfn5ZiYoMc3&#10;t9evb2oakJhjFTQzMGBM76W3LH+03GiXTYEGTg8x5dLQzCmXPqbSpYl0NjInG/dJKhJKxdYFXVZM&#10;7gyyE9BygBDSpXWWSXwlO8OUNmYB1n8HXvIzVJb1ew54QZTK3qUFbLXz+KfqaZxbVlP+7MCkO1vw&#10;6LvzHucR0R4VhZedz4v6473An/7M7XcAAAD//wMAUEsDBBQABgAIAAAAIQBJwhV52gAAAAIBAAAP&#10;AAAAZHJzL2Rvd25yZXYueG1sTI/dSsNAEEbvBd9hGcEbsRt/WmrMpqhQeqEiNj7ANDsmwexsyG7S&#10;1Kd36o3eDBy+4Zsz2WpyrRqpD41nA1ezBBRx6W3DlYGPYn25BBUissXWMxk4UIBVfnqSYWr9nt9p&#10;3MZKSQmHFA3UMXap1qGsyWGY+Y5Ysk/fO4yCfaVtj3spd62+TpKFdtiwXKixo6eayq/t4Axs1o/0&#10;PD8M1a2db4qLsXh5/X5bGnN+Nj3cg4o0xb9lOOqLOuTitPMD26BaA/JI/J2S3d0sBHdH1Hmm/6vn&#10;PwAAAP//AwBQSwECLQAUAAYACAAAACEAtoM4kv4AAADhAQAAEwAAAAAAAAAAAAAAAAAAAAAAW0Nv&#10;bnRlbnRfVHlwZXNdLnhtbFBLAQItABQABgAIAAAAIQA4/SH/1gAAAJQBAAALAAAAAAAAAAAAAAAA&#10;AC8BAABfcmVscy8ucmVsc1BLAQItABQABgAIAAAAIQD1S3t0xgEAAOEDAAAOAAAAAAAAAAAAAAAA&#10;AC4CAABkcnMvZTJvRG9jLnhtbFBLAQItABQABgAIAAAAIQBJwhV52gAAAAIBAAAPAAAAAAAAAAAA&#10;AAAAACAEAABkcnMvZG93bnJldi54bWxQSwUGAAAAAAQABADzAAAAJwUAAAAA&#10;" strokecolor="#4579b8 [3044]">
              <o:lock v:ext="edit" shapetype="f"/>
            </v:line>
          </w:pict>
        </mc:Fallback>
      </mc:AlternateContent>
    </w:r>
    <w:r>
      <w:rPr>
        <w:rFonts w:ascii="Arial" w:hAnsi="Arial" w:cs="Arial"/>
      </w:rPr>
      <w:t xml:space="preserve">CAA </w:t>
    </w:r>
    <w:proofErr w:type="gramStart"/>
    <w:r w:rsidRPr="00E07ACF">
      <w:rPr>
        <w:rFonts w:ascii="Arial" w:hAnsi="Arial" w:cs="Arial"/>
      </w:rPr>
      <w:t>Approval :</w:t>
    </w:r>
    <w:proofErr w:type="gramEnd"/>
    <w:r w:rsidRPr="00E07ACF">
      <w:rPr>
        <w:rFonts w:ascii="Arial" w:hAnsi="Arial" w:cs="Arial"/>
      </w:rPr>
      <w:tab/>
      <w:t>Date:</w:t>
    </w:r>
    <w:r w:rsidRPr="00E07ACF">
      <w:rPr>
        <w:rFonts w:ascii="Arial" w:hAnsi="Arial" w:cs="Arial"/>
      </w:rPr>
      <w:tab/>
    </w:r>
    <w:r w:rsidRPr="00D935C0">
      <w:rPr>
        <w:rFonts w:ascii="Arial" w:hAnsi="Arial" w:cs="Arial"/>
      </w:rPr>
      <w:fldChar w:fldCharType="begin"/>
    </w:r>
    <w:r w:rsidRPr="00D935C0">
      <w:rPr>
        <w:rFonts w:ascii="Arial" w:hAnsi="Arial" w:cs="Arial"/>
      </w:rPr>
      <w:instrText xml:space="preserve"> PAGE   \* MERGEFORMAT </w:instrText>
    </w:r>
    <w:r w:rsidRPr="00D935C0">
      <w:rPr>
        <w:rFonts w:ascii="Arial" w:hAnsi="Arial" w:cs="Arial"/>
      </w:rPr>
      <w:fldChar w:fldCharType="separate"/>
    </w:r>
    <w:r w:rsidR="00E018B8">
      <w:rPr>
        <w:rFonts w:ascii="Arial" w:hAnsi="Arial" w:cs="Arial"/>
        <w:noProof/>
      </w:rPr>
      <w:t>3</w:t>
    </w:r>
    <w:r w:rsidRPr="00D935C0">
      <w:rPr>
        <w:rFonts w:ascii="Arial" w:hAnsi="Arial" w:cs="Arial"/>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8B7A1D" w:rsidRDefault="008B7A1D" w:rsidP="00E83E95">
      <w:pPr>
        <w:spacing w:after="0" w:line="240" w:lineRule="auto"/>
      </w:pPr>
      <w:r>
        <w:separator/>
      </w:r>
    </w:p>
  </w:footnote>
  <w:footnote w:type="continuationSeparator" w:id="0">
    <w:p w:rsidR="008B7A1D" w:rsidRDefault="008B7A1D" w:rsidP="00E83E95">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E018B8" w:rsidRDefault="00E018B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E07ACF" w:rsidRDefault="0003732C"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Pr="00AF2ECE" w:rsidRDefault="0003732C">
    <w:pPr>
      <w:pStyle w:val="Header"/>
      <w:rPr>
        <w:sz w:val="36"/>
        <w:szCs w:val="36"/>
      </w:rPr>
    </w:pP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Pr="006B1FF3" w:rsidRDefault="0003732C" w:rsidP="0003732C">
    <w:pPr>
      <w:pStyle w:val="Header"/>
      <w:spacing w:after="480"/>
      <w:ind w:left="14" w:right="-244" w:hanging="14"/>
      <w:jc w:val="right"/>
    </w:pPr>
    <w:bookmarkStart w:id="0" w:name="_GoBack"/>
    <w:bookmarkEnd w:id="0"/>
  </w:p>
  <w:p w:rsidR="0003732C" w:rsidRDefault="0003732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Pr="00AF2ECE" w:rsidRDefault="0003732C" w:rsidP="00AF2ECE">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Pr="00F7111B" w:rsidRDefault="0003732C">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Pr="00F7111B" w:rsidRDefault="0003732C">
    <w:pPr>
      <w:pStyle w:val="Header"/>
    </w:pPr>
  </w:p>
</w:hdr>
</file>

<file path=word/header1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1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1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20.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2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2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2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2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2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2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2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2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2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30.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3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3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3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3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3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F7111B" w:rsidRPr="00E07ACF" w:rsidRDefault="00F7111B" w:rsidP="00F7111B">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3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3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3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4C45E6" w:rsidRPr="00E07ACF" w:rsidRDefault="004C45E6" w:rsidP="004C45E6">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3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40.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4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4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4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4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4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4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4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4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4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50.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5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5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5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5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5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5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5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5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5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60.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6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6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6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6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6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6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6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6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69.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70.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AF2ECE" w:rsidRPr="00E07ACF" w:rsidRDefault="00AF2ECE" w:rsidP="00AF2ECE">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7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7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D664A8" w:rsidRPr="00E07ACF" w:rsidRDefault="00D664A8" w:rsidP="00D664A8">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7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74.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75.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D664A8" w:rsidRPr="00E07ACF" w:rsidRDefault="00D664A8" w:rsidP="00D664A8">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03732C" w:rsidRDefault="0003732C">
    <w:pPr>
      <w:pStyle w:val="Header"/>
    </w:pPr>
  </w:p>
</w:hdr>
</file>

<file path=word/header76.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03732C" w:rsidRDefault="0003732C">
    <w:pPr>
      <w:pStyle w:val="Header"/>
    </w:pPr>
  </w:p>
</w:hdr>
</file>

<file path=word/header77.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1E3A8C" w:rsidRPr="00E07ACF" w:rsidRDefault="001E3A8C" w:rsidP="00D664A8">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1E3A8C" w:rsidRDefault="001E3A8C">
    <w:pPr>
      <w:pStyle w:val="Header"/>
    </w:pPr>
  </w:p>
</w:hdr>
</file>

<file path=word/header78.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1E3A8C" w:rsidRPr="00E07ACF" w:rsidRDefault="001E3A8C" w:rsidP="00D664A8">
    <w:pPr>
      <w:pStyle w:val="Header"/>
      <w:pBdr>
        <w:bottom w:val="single" w:sz="12" w:space="1" w:color="auto"/>
      </w:pBdr>
      <w:rPr>
        <w:rFonts w:ascii="Arial" w:hAnsi="Arial" w:cs="Arial"/>
      </w:rPr>
    </w:pPr>
    <w:r>
      <w:rPr>
        <w:rFonts w:ascii="Arial" w:hAnsi="Arial" w:cs="Arial"/>
      </w:rPr>
      <w:t xml:space="preserve">(Insert Airport Name) </w:t>
    </w:r>
    <w:r>
      <w:rPr>
        <w:rFonts w:ascii="Arial" w:hAnsi="Arial" w:cs="Arial"/>
      </w:rPr>
      <w:tab/>
    </w:r>
    <w:r>
      <w:rPr>
        <w:rFonts w:ascii="Arial" w:hAnsi="Arial" w:cs="Arial"/>
      </w:rPr>
      <w:tab/>
      <w:t>Aerodrome Manual</w:t>
    </w:r>
  </w:p>
  <w:p w:rsidR="001E3A8C" w:rsidRDefault="001E3A8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3A50661"/>
    <w:multiLevelType w:val="hybridMultilevel"/>
    <w:tmpl w:val="D970430E"/>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4EA3EB0"/>
    <w:multiLevelType w:val="hybridMultilevel"/>
    <w:tmpl w:val="ACC2388E"/>
    <w:lvl w:ilvl="0" w:tplc="275668B0">
      <w:start w:val="1"/>
      <w:numFmt w:val="decimal"/>
      <w:lvlText w:val="%1."/>
      <w:lvlJc w:val="left"/>
      <w:pPr>
        <w:ind w:left="720" w:hanging="360"/>
      </w:pPr>
      <w:rPr>
        <w:rFonts w:asciiTheme="minorHAnsi" w:hAnsiTheme="minorHAnsi" w:cs="Times New Roman" w:hint="default"/>
        <w:b w:val="0"/>
        <w:color w:val="auto"/>
        <w:sz w:val="18"/>
        <w:szCs w:val="16"/>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1B449B1"/>
    <w:multiLevelType w:val="hybridMultilevel"/>
    <w:tmpl w:val="C52CA058"/>
    <w:lvl w:ilvl="0" w:tplc="4009000F">
      <w:start w:val="1"/>
      <w:numFmt w:val="decimal"/>
      <w:lvlText w:val="%1."/>
      <w:lvlJc w:val="left"/>
      <w:pPr>
        <w:ind w:left="720" w:hanging="360"/>
      </w:pPr>
    </w:lvl>
    <w:lvl w:ilvl="1" w:tplc="40090019" w:tentative="1">
      <w:start w:val="1"/>
      <w:numFmt w:val="lowerLetter"/>
      <w:lvlText w:val="%2."/>
      <w:lvlJc w:val="left"/>
      <w:pPr>
        <w:ind w:left="1440" w:hanging="360"/>
      </w:pPr>
    </w:lvl>
    <w:lvl w:ilvl="2" w:tplc="4009001B" w:tentative="1">
      <w:start w:val="1"/>
      <w:numFmt w:val="lowerRoman"/>
      <w:lvlText w:val="%3."/>
      <w:lvlJc w:val="right"/>
      <w:pPr>
        <w:ind w:left="2160" w:hanging="180"/>
      </w:pPr>
    </w:lvl>
    <w:lvl w:ilvl="3" w:tplc="4009000F" w:tentative="1">
      <w:start w:val="1"/>
      <w:numFmt w:val="decimal"/>
      <w:lvlText w:val="%4."/>
      <w:lvlJc w:val="left"/>
      <w:pPr>
        <w:ind w:left="2880" w:hanging="360"/>
      </w:pPr>
    </w:lvl>
    <w:lvl w:ilvl="4" w:tplc="40090019" w:tentative="1">
      <w:start w:val="1"/>
      <w:numFmt w:val="lowerLetter"/>
      <w:lvlText w:val="%5."/>
      <w:lvlJc w:val="left"/>
      <w:pPr>
        <w:ind w:left="3600" w:hanging="360"/>
      </w:pPr>
    </w:lvl>
    <w:lvl w:ilvl="5" w:tplc="4009001B" w:tentative="1">
      <w:start w:val="1"/>
      <w:numFmt w:val="lowerRoman"/>
      <w:lvlText w:val="%6."/>
      <w:lvlJc w:val="right"/>
      <w:pPr>
        <w:ind w:left="4320" w:hanging="180"/>
      </w:pPr>
    </w:lvl>
    <w:lvl w:ilvl="6" w:tplc="4009000F" w:tentative="1">
      <w:start w:val="1"/>
      <w:numFmt w:val="decimal"/>
      <w:lvlText w:val="%7."/>
      <w:lvlJc w:val="left"/>
      <w:pPr>
        <w:ind w:left="5040" w:hanging="360"/>
      </w:pPr>
    </w:lvl>
    <w:lvl w:ilvl="7" w:tplc="40090019" w:tentative="1">
      <w:start w:val="1"/>
      <w:numFmt w:val="lowerLetter"/>
      <w:lvlText w:val="%8."/>
      <w:lvlJc w:val="left"/>
      <w:pPr>
        <w:ind w:left="5760" w:hanging="360"/>
      </w:pPr>
    </w:lvl>
    <w:lvl w:ilvl="8" w:tplc="4009001B" w:tentative="1">
      <w:start w:val="1"/>
      <w:numFmt w:val="lowerRoman"/>
      <w:lvlText w:val="%9."/>
      <w:lvlJc w:val="right"/>
      <w:pPr>
        <w:ind w:left="6480" w:hanging="180"/>
      </w:pPr>
    </w:lvl>
  </w:abstractNum>
  <w:abstractNum w:abstractNumId="3" w15:restartNumberingAfterBreak="0">
    <w:nsid w:val="132F2181"/>
    <w:multiLevelType w:val="hybridMultilevel"/>
    <w:tmpl w:val="0B1EC0F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1AA56C91"/>
    <w:multiLevelType w:val="multilevel"/>
    <w:tmpl w:val="96EA31C6"/>
    <w:lvl w:ilvl="0">
      <w:start w:val="3"/>
      <w:numFmt w:val="decimal"/>
      <w:lvlText w:val="%1"/>
      <w:lvlJc w:val="left"/>
      <w:pPr>
        <w:ind w:left="360" w:hanging="360"/>
      </w:pPr>
      <w:rPr>
        <w:rFonts w:ascii="Arial" w:eastAsiaTheme="minorHAnsi" w:hAnsi="Arial" w:cs="Arial" w:hint="default"/>
      </w:rPr>
    </w:lvl>
    <w:lvl w:ilvl="1">
      <w:start w:val="2"/>
      <w:numFmt w:val="decimal"/>
      <w:lvlText w:val="%1.%2"/>
      <w:lvlJc w:val="left"/>
      <w:pPr>
        <w:ind w:left="360" w:hanging="360"/>
      </w:pPr>
      <w:rPr>
        <w:rFonts w:ascii="Arial" w:eastAsiaTheme="minorHAnsi" w:hAnsi="Arial" w:cs="Arial" w:hint="default"/>
      </w:rPr>
    </w:lvl>
    <w:lvl w:ilvl="2">
      <w:start w:val="1"/>
      <w:numFmt w:val="decimal"/>
      <w:lvlText w:val="%1.%2.%3"/>
      <w:lvlJc w:val="left"/>
      <w:pPr>
        <w:ind w:left="720" w:hanging="720"/>
      </w:pPr>
      <w:rPr>
        <w:rFonts w:ascii="Arial" w:eastAsiaTheme="minorHAnsi" w:hAnsi="Arial" w:cs="Arial" w:hint="default"/>
      </w:rPr>
    </w:lvl>
    <w:lvl w:ilvl="3">
      <w:start w:val="1"/>
      <w:numFmt w:val="decimal"/>
      <w:lvlText w:val="%1.%2.%3.%4"/>
      <w:lvlJc w:val="left"/>
      <w:pPr>
        <w:ind w:left="720" w:hanging="720"/>
      </w:pPr>
      <w:rPr>
        <w:rFonts w:ascii="Arial" w:eastAsiaTheme="minorHAnsi" w:hAnsi="Arial" w:cs="Arial" w:hint="default"/>
      </w:rPr>
    </w:lvl>
    <w:lvl w:ilvl="4">
      <w:start w:val="1"/>
      <w:numFmt w:val="decimal"/>
      <w:lvlText w:val="%1.%2.%3.%4.%5"/>
      <w:lvlJc w:val="left"/>
      <w:pPr>
        <w:ind w:left="1080" w:hanging="1080"/>
      </w:pPr>
      <w:rPr>
        <w:rFonts w:ascii="Arial" w:eastAsiaTheme="minorHAnsi" w:hAnsi="Arial" w:cs="Arial" w:hint="default"/>
      </w:rPr>
    </w:lvl>
    <w:lvl w:ilvl="5">
      <w:start w:val="1"/>
      <w:numFmt w:val="decimal"/>
      <w:lvlText w:val="%1.%2.%3.%4.%5.%6"/>
      <w:lvlJc w:val="left"/>
      <w:pPr>
        <w:ind w:left="1080" w:hanging="1080"/>
      </w:pPr>
      <w:rPr>
        <w:rFonts w:ascii="Arial" w:eastAsiaTheme="minorHAnsi" w:hAnsi="Arial" w:cs="Arial" w:hint="default"/>
      </w:rPr>
    </w:lvl>
    <w:lvl w:ilvl="6">
      <w:start w:val="1"/>
      <w:numFmt w:val="decimal"/>
      <w:lvlText w:val="%1.%2.%3.%4.%5.%6.%7"/>
      <w:lvlJc w:val="left"/>
      <w:pPr>
        <w:ind w:left="1440" w:hanging="1440"/>
      </w:pPr>
      <w:rPr>
        <w:rFonts w:ascii="Arial" w:eastAsiaTheme="minorHAnsi" w:hAnsi="Arial" w:cs="Arial" w:hint="default"/>
      </w:rPr>
    </w:lvl>
    <w:lvl w:ilvl="7">
      <w:start w:val="1"/>
      <w:numFmt w:val="decimal"/>
      <w:lvlText w:val="%1.%2.%3.%4.%5.%6.%7.%8"/>
      <w:lvlJc w:val="left"/>
      <w:pPr>
        <w:ind w:left="1440" w:hanging="1440"/>
      </w:pPr>
      <w:rPr>
        <w:rFonts w:ascii="Arial" w:eastAsiaTheme="minorHAnsi" w:hAnsi="Arial" w:cs="Arial" w:hint="default"/>
      </w:rPr>
    </w:lvl>
    <w:lvl w:ilvl="8">
      <w:start w:val="1"/>
      <w:numFmt w:val="decimal"/>
      <w:lvlText w:val="%1.%2.%3.%4.%5.%6.%7.%8.%9"/>
      <w:lvlJc w:val="left"/>
      <w:pPr>
        <w:ind w:left="1440" w:hanging="1440"/>
      </w:pPr>
      <w:rPr>
        <w:rFonts w:ascii="Arial" w:eastAsiaTheme="minorHAnsi" w:hAnsi="Arial" w:cs="Arial" w:hint="default"/>
      </w:rPr>
    </w:lvl>
  </w:abstractNum>
  <w:abstractNum w:abstractNumId="5" w15:restartNumberingAfterBreak="0">
    <w:nsid w:val="1CD95A50"/>
    <w:multiLevelType w:val="multilevel"/>
    <w:tmpl w:val="7AF0E094"/>
    <w:lvl w:ilvl="0">
      <w:start w:val="1"/>
      <w:numFmt w:val="decimal"/>
      <w:lvlText w:val="%1"/>
      <w:lvlJc w:val="left"/>
      <w:pPr>
        <w:ind w:left="405" w:hanging="405"/>
      </w:pPr>
      <w:rPr>
        <w:rFonts w:ascii="Arial" w:hAnsi="Arial" w:hint="default"/>
        <w:b/>
        <w:i w:val="0"/>
        <w:sz w:val="32"/>
      </w:rPr>
    </w:lvl>
    <w:lvl w:ilvl="1">
      <w:start w:val="1"/>
      <w:numFmt w:val="decimal"/>
      <w:lvlText w:val="%1.%2"/>
      <w:lvlJc w:val="left"/>
      <w:pPr>
        <w:ind w:left="576" w:hanging="576"/>
      </w:pPr>
      <w:rPr>
        <w:rFonts w:ascii="Arial" w:hAnsi="Arial" w:hint="default"/>
        <w:b/>
        <w:i w:val="0"/>
        <w:sz w:val="24"/>
      </w:rPr>
    </w:lvl>
    <w:lvl w:ilvl="2">
      <w:start w:val="1"/>
      <w:numFmt w:val="decimal"/>
      <w:lvlText w:val="%1.%2.%3"/>
      <w:lvlJc w:val="left"/>
      <w:pPr>
        <w:ind w:left="1296" w:hanging="720"/>
      </w:pPr>
      <w:rPr>
        <w:rFonts w:ascii="Arial" w:hAnsi="Arial" w:hint="default"/>
        <w:b w:val="0"/>
        <w:i w:val="0"/>
        <w:sz w:val="22"/>
        <w:szCs w:val="22"/>
      </w:rPr>
    </w:lvl>
    <w:lvl w:ilvl="3">
      <w:start w:val="1"/>
      <w:numFmt w:val="lowerLetter"/>
      <w:lvlText w:val="(%4)"/>
      <w:lvlJc w:val="left"/>
      <w:pPr>
        <w:tabs>
          <w:tab w:val="num" w:pos="1296"/>
        </w:tabs>
        <w:ind w:left="1368" w:hanging="72"/>
      </w:pPr>
      <w:rPr>
        <w:rFonts w:ascii="Arial" w:hAnsi="Arial" w:hint="default"/>
        <w:b w:val="0"/>
        <w:i w:val="0"/>
        <w:sz w:val="22"/>
      </w:rPr>
    </w:lvl>
    <w:lvl w:ilvl="4">
      <w:start w:val="1"/>
      <w:numFmt w:val="lowerRoman"/>
      <w:lvlText w:val="%5)"/>
      <w:lvlJc w:val="left"/>
      <w:pPr>
        <w:tabs>
          <w:tab w:val="num" w:pos="1728"/>
        </w:tabs>
        <w:ind w:left="2016" w:hanging="288"/>
      </w:pPr>
      <w:rPr>
        <w:rFonts w:ascii="Arial" w:hAnsi="Arial" w:hint="default"/>
        <w:b w:val="0"/>
        <w:i w:val="0"/>
        <w:sz w:val="22"/>
      </w:rPr>
    </w:lvl>
    <w:lvl w:ilvl="5">
      <w:start w:val="1"/>
      <w:numFmt w:val="decimal"/>
      <w:lvlText w:val="%6)"/>
      <w:lvlJc w:val="left"/>
      <w:pPr>
        <w:ind w:left="2592" w:hanging="288"/>
      </w:pPr>
      <w:rPr>
        <w:rFonts w:ascii="Arial" w:hAnsi="Arial" w:hint="default"/>
        <w:b w:val="0"/>
        <w:i w:val="0"/>
        <w:sz w:val="22"/>
      </w:rPr>
    </w:lvl>
    <w:lvl w:ilvl="6">
      <w:start w:val="1"/>
      <w:numFmt w:val="decimal"/>
      <w:lvlText w:val="%1.%2.%3.%4.%5.%6.%7"/>
      <w:lvlJc w:val="left"/>
      <w:pPr>
        <w:ind w:left="1440" w:hanging="1440"/>
      </w:pPr>
      <w:rPr>
        <w:rFonts w:ascii="Arial" w:hAnsi="Arial" w:hint="default"/>
        <w:b w:val="0"/>
        <w:i w:val="0"/>
        <w:sz w:val="22"/>
      </w:rPr>
    </w:lvl>
    <w:lvl w:ilvl="7">
      <w:start w:val="1"/>
      <w:numFmt w:val="decimal"/>
      <w:lvlText w:val="%1.%2.%3.%4.%5.%6.%7.%8"/>
      <w:lvlJc w:val="left"/>
      <w:pPr>
        <w:ind w:left="1800" w:hanging="1800"/>
      </w:pPr>
      <w:rPr>
        <w:rFonts w:ascii="Arial" w:hAnsi="Arial" w:hint="default"/>
        <w:b w:val="0"/>
        <w:i w:val="0"/>
        <w:sz w:val="22"/>
      </w:rPr>
    </w:lvl>
    <w:lvl w:ilvl="8">
      <w:start w:val="1"/>
      <w:numFmt w:val="decimal"/>
      <w:lvlText w:val="%1.%2.%3.%4.%5.%6.%7.%8.%9"/>
      <w:lvlJc w:val="left"/>
      <w:pPr>
        <w:ind w:left="1800" w:hanging="1800"/>
      </w:pPr>
      <w:rPr>
        <w:rFonts w:ascii="Arial" w:hAnsi="Arial" w:hint="default"/>
        <w:b w:val="0"/>
        <w:i w:val="0"/>
        <w:sz w:val="22"/>
      </w:rPr>
    </w:lvl>
  </w:abstractNum>
  <w:abstractNum w:abstractNumId="6" w15:restartNumberingAfterBreak="0">
    <w:nsid w:val="23E552A9"/>
    <w:multiLevelType w:val="multilevel"/>
    <w:tmpl w:val="7AF0E094"/>
    <w:lvl w:ilvl="0">
      <w:start w:val="1"/>
      <w:numFmt w:val="decimal"/>
      <w:lvlText w:val="%1"/>
      <w:lvlJc w:val="left"/>
      <w:pPr>
        <w:ind w:left="405" w:hanging="405"/>
      </w:pPr>
      <w:rPr>
        <w:rFonts w:ascii="Arial" w:hAnsi="Arial" w:hint="default"/>
        <w:b/>
        <w:i w:val="0"/>
        <w:sz w:val="32"/>
      </w:rPr>
    </w:lvl>
    <w:lvl w:ilvl="1">
      <w:start w:val="1"/>
      <w:numFmt w:val="decimal"/>
      <w:lvlText w:val="%1.%2"/>
      <w:lvlJc w:val="left"/>
      <w:pPr>
        <w:ind w:left="576" w:hanging="576"/>
      </w:pPr>
      <w:rPr>
        <w:rFonts w:ascii="Arial" w:hAnsi="Arial" w:hint="default"/>
        <w:b/>
        <w:i w:val="0"/>
        <w:sz w:val="24"/>
      </w:rPr>
    </w:lvl>
    <w:lvl w:ilvl="2">
      <w:start w:val="1"/>
      <w:numFmt w:val="decimal"/>
      <w:lvlText w:val="%1.%2.%3"/>
      <w:lvlJc w:val="left"/>
      <w:pPr>
        <w:ind w:left="1296" w:hanging="720"/>
      </w:pPr>
      <w:rPr>
        <w:rFonts w:ascii="Arial" w:hAnsi="Arial" w:hint="default"/>
        <w:b w:val="0"/>
        <w:i w:val="0"/>
        <w:sz w:val="22"/>
        <w:szCs w:val="22"/>
      </w:rPr>
    </w:lvl>
    <w:lvl w:ilvl="3">
      <w:start w:val="1"/>
      <w:numFmt w:val="lowerLetter"/>
      <w:lvlText w:val="(%4)"/>
      <w:lvlJc w:val="left"/>
      <w:pPr>
        <w:tabs>
          <w:tab w:val="num" w:pos="1296"/>
        </w:tabs>
        <w:ind w:left="1368" w:hanging="72"/>
      </w:pPr>
      <w:rPr>
        <w:rFonts w:ascii="Arial" w:hAnsi="Arial" w:hint="default"/>
        <w:b w:val="0"/>
        <w:i w:val="0"/>
        <w:sz w:val="22"/>
      </w:rPr>
    </w:lvl>
    <w:lvl w:ilvl="4">
      <w:start w:val="1"/>
      <w:numFmt w:val="lowerRoman"/>
      <w:lvlText w:val="%5)"/>
      <w:lvlJc w:val="left"/>
      <w:pPr>
        <w:tabs>
          <w:tab w:val="num" w:pos="1728"/>
        </w:tabs>
        <w:ind w:left="2016" w:hanging="288"/>
      </w:pPr>
      <w:rPr>
        <w:rFonts w:ascii="Arial" w:hAnsi="Arial" w:hint="default"/>
        <w:b w:val="0"/>
        <w:i w:val="0"/>
        <w:sz w:val="22"/>
      </w:rPr>
    </w:lvl>
    <w:lvl w:ilvl="5">
      <w:start w:val="1"/>
      <w:numFmt w:val="decimal"/>
      <w:lvlText w:val="%6)"/>
      <w:lvlJc w:val="left"/>
      <w:pPr>
        <w:ind w:left="2592" w:hanging="288"/>
      </w:pPr>
      <w:rPr>
        <w:rFonts w:ascii="Arial" w:hAnsi="Arial" w:hint="default"/>
        <w:b w:val="0"/>
        <w:i w:val="0"/>
        <w:sz w:val="22"/>
      </w:rPr>
    </w:lvl>
    <w:lvl w:ilvl="6">
      <w:start w:val="1"/>
      <w:numFmt w:val="decimal"/>
      <w:lvlText w:val="%1.%2.%3.%4.%5.%6.%7"/>
      <w:lvlJc w:val="left"/>
      <w:pPr>
        <w:ind w:left="1440" w:hanging="1440"/>
      </w:pPr>
      <w:rPr>
        <w:rFonts w:ascii="Arial" w:hAnsi="Arial" w:hint="default"/>
        <w:b w:val="0"/>
        <w:i w:val="0"/>
        <w:sz w:val="22"/>
      </w:rPr>
    </w:lvl>
    <w:lvl w:ilvl="7">
      <w:start w:val="1"/>
      <w:numFmt w:val="decimal"/>
      <w:lvlText w:val="%1.%2.%3.%4.%5.%6.%7.%8"/>
      <w:lvlJc w:val="left"/>
      <w:pPr>
        <w:ind w:left="1800" w:hanging="1800"/>
      </w:pPr>
      <w:rPr>
        <w:rFonts w:ascii="Arial" w:hAnsi="Arial" w:hint="default"/>
        <w:b w:val="0"/>
        <w:i w:val="0"/>
        <w:sz w:val="22"/>
      </w:rPr>
    </w:lvl>
    <w:lvl w:ilvl="8">
      <w:start w:val="1"/>
      <w:numFmt w:val="decimal"/>
      <w:lvlText w:val="%1.%2.%3.%4.%5.%6.%7.%8.%9"/>
      <w:lvlJc w:val="left"/>
      <w:pPr>
        <w:ind w:left="1800" w:hanging="1800"/>
      </w:pPr>
      <w:rPr>
        <w:rFonts w:ascii="Arial" w:hAnsi="Arial" w:hint="default"/>
        <w:b w:val="0"/>
        <w:i w:val="0"/>
        <w:sz w:val="22"/>
      </w:rPr>
    </w:lvl>
  </w:abstractNum>
  <w:abstractNum w:abstractNumId="7" w15:restartNumberingAfterBreak="0">
    <w:nsid w:val="2FD950A5"/>
    <w:multiLevelType w:val="multilevel"/>
    <w:tmpl w:val="1A08FDD0"/>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30D7635D"/>
    <w:multiLevelType w:val="hybridMultilevel"/>
    <w:tmpl w:val="111EFCE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318B536F"/>
    <w:multiLevelType w:val="hybridMultilevel"/>
    <w:tmpl w:val="1CBEEDAC"/>
    <w:lvl w:ilvl="0" w:tplc="D22C9646">
      <w:start w:val="1"/>
      <w:numFmt w:val="decimal"/>
      <w:lvlText w:val="%1.1"/>
      <w:lvlJc w:val="left"/>
      <w:pPr>
        <w:ind w:left="720" w:hanging="360"/>
      </w:pPr>
      <w:rPr>
        <w:rFonts w:ascii="Arial" w:hAnsi="Arial" w:cs="Arial" w:hint="default"/>
        <w:b w:val="0"/>
        <w:color w:val="auto"/>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346C543D"/>
    <w:multiLevelType w:val="hybridMultilevel"/>
    <w:tmpl w:val="D6C255FC"/>
    <w:lvl w:ilvl="0" w:tplc="2A903688">
      <w:start w:val="1"/>
      <w:numFmt w:val="bullet"/>
      <w:lvlText w:val="•"/>
      <w:lvlJc w:val="left"/>
      <w:pPr>
        <w:tabs>
          <w:tab w:val="num" w:pos="720"/>
        </w:tabs>
        <w:ind w:left="720" w:hanging="360"/>
      </w:pPr>
      <w:rPr>
        <w:rFonts w:ascii="Arial" w:hAnsi="Arial" w:hint="default"/>
      </w:rPr>
    </w:lvl>
    <w:lvl w:ilvl="1" w:tplc="6BEC9348">
      <w:start w:val="1"/>
      <w:numFmt w:val="bullet"/>
      <w:lvlText w:val="•"/>
      <w:lvlJc w:val="left"/>
      <w:pPr>
        <w:tabs>
          <w:tab w:val="num" w:pos="1440"/>
        </w:tabs>
        <w:ind w:left="1440" w:hanging="360"/>
      </w:pPr>
      <w:rPr>
        <w:rFonts w:ascii="Arial" w:hAnsi="Arial" w:hint="default"/>
      </w:rPr>
    </w:lvl>
    <w:lvl w:ilvl="2" w:tplc="CCF2DA6C" w:tentative="1">
      <w:start w:val="1"/>
      <w:numFmt w:val="bullet"/>
      <w:lvlText w:val="•"/>
      <w:lvlJc w:val="left"/>
      <w:pPr>
        <w:tabs>
          <w:tab w:val="num" w:pos="2160"/>
        </w:tabs>
        <w:ind w:left="2160" w:hanging="360"/>
      </w:pPr>
      <w:rPr>
        <w:rFonts w:ascii="Arial" w:hAnsi="Arial" w:hint="default"/>
      </w:rPr>
    </w:lvl>
    <w:lvl w:ilvl="3" w:tplc="F8AEACB8" w:tentative="1">
      <w:start w:val="1"/>
      <w:numFmt w:val="bullet"/>
      <w:lvlText w:val="•"/>
      <w:lvlJc w:val="left"/>
      <w:pPr>
        <w:tabs>
          <w:tab w:val="num" w:pos="2880"/>
        </w:tabs>
        <w:ind w:left="2880" w:hanging="360"/>
      </w:pPr>
      <w:rPr>
        <w:rFonts w:ascii="Arial" w:hAnsi="Arial" w:hint="default"/>
      </w:rPr>
    </w:lvl>
    <w:lvl w:ilvl="4" w:tplc="B92C84DE" w:tentative="1">
      <w:start w:val="1"/>
      <w:numFmt w:val="bullet"/>
      <w:lvlText w:val="•"/>
      <w:lvlJc w:val="left"/>
      <w:pPr>
        <w:tabs>
          <w:tab w:val="num" w:pos="3600"/>
        </w:tabs>
        <w:ind w:left="3600" w:hanging="360"/>
      </w:pPr>
      <w:rPr>
        <w:rFonts w:ascii="Arial" w:hAnsi="Arial" w:hint="default"/>
      </w:rPr>
    </w:lvl>
    <w:lvl w:ilvl="5" w:tplc="99C83990" w:tentative="1">
      <w:start w:val="1"/>
      <w:numFmt w:val="bullet"/>
      <w:lvlText w:val="•"/>
      <w:lvlJc w:val="left"/>
      <w:pPr>
        <w:tabs>
          <w:tab w:val="num" w:pos="4320"/>
        </w:tabs>
        <w:ind w:left="4320" w:hanging="360"/>
      </w:pPr>
      <w:rPr>
        <w:rFonts w:ascii="Arial" w:hAnsi="Arial" w:hint="default"/>
      </w:rPr>
    </w:lvl>
    <w:lvl w:ilvl="6" w:tplc="A0708EE8" w:tentative="1">
      <w:start w:val="1"/>
      <w:numFmt w:val="bullet"/>
      <w:lvlText w:val="•"/>
      <w:lvlJc w:val="left"/>
      <w:pPr>
        <w:tabs>
          <w:tab w:val="num" w:pos="5040"/>
        </w:tabs>
        <w:ind w:left="5040" w:hanging="360"/>
      </w:pPr>
      <w:rPr>
        <w:rFonts w:ascii="Arial" w:hAnsi="Arial" w:hint="default"/>
      </w:rPr>
    </w:lvl>
    <w:lvl w:ilvl="7" w:tplc="F4C24A40" w:tentative="1">
      <w:start w:val="1"/>
      <w:numFmt w:val="bullet"/>
      <w:lvlText w:val="•"/>
      <w:lvlJc w:val="left"/>
      <w:pPr>
        <w:tabs>
          <w:tab w:val="num" w:pos="5760"/>
        </w:tabs>
        <w:ind w:left="5760" w:hanging="360"/>
      </w:pPr>
      <w:rPr>
        <w:rFonts w:ascii="Arial" w:hAnsi="Arial" w:hint="default"/>
      </w:rPr>
    </w:lvl>
    <w:lvl w:ilvl="8" w:tplc="E294D634" w:tentative="1">
      <w:start w:val="1"/>
      <w:numFmt w:val="bullet"/>
      <w:lvlText w:val="•"/>
      <w:lvlJc w:val="left"/>
      <w:pPr>
        <w:tabs>
          <w:tab w:val="num" w:pos="6480"/>
        </w:tabs>
        <w:ind w:left="6480" w:hanging="360"/>
      </w:pPr>
      <w:rPr>
        <w:rFonts w:ascii="Arial" w:hAnsi="Arial" w:hint="default"/>
      </w:rPr>
    </w:lvl>
  </w:abstractNum>
  <w:abstractNum w:abstractNumId="11" w15:restartNumberingAfterBreak="0">
    <w:nsid w:val="362C76BF"/>
    <w:multiLevelType w:val="hybridMultilevel"/>
    <w:tmpl w:val="BAF4AC30"/>
    <w:lvl w:ilvl="0" w:tplc="40090017">
      <w:start w:val="1"/>
      <w:numFmt w:val="lowerLetter"/>
      <w:lvlText w:val="%1)"/>
      <w:lvlJc w:val="left"/>
      <w:pPr>
        <w:ind w:left="720" w:hanging="360"/>
      </w:pPr>
    </w:lvl>
    <w:lvl w:ilvl="1" w:tplc="40090019" w:tentative="1">
      <w:start w:val="1"/>
      <w:numFmt w:val="lowerLetter"/>
      <w:lvlText w:val="%2."/>
      <w:lvlJc w:val="left"/>
      <w:pPr>
        <w:ind w:left="1440" w:hanging="360"/>
      </w:pPr>
    </w:lvl>
    <w:lvl w:ilvl="2" w:tplc="4009001B" w:tentative="1">
      <w:start w:val="1"/>
      <w:numFmt w:val="lowerRoman"/>
      <w:lvlText w:val="%3."/>
      <w:lvlJc w:val="right"/>
      <w:pPr>
        <w:ind w:left="2160" w:hanging="180"/>
      </w:pPr>
    </w:lvl>
    <w:lvl w:ilvl="3" w:tplc="4009000F" w:tentative="1">
      <w:start w:val="1"/>
      <w:numFmt w:val="decimal"/>
      <w:lvlText w:val="%4."/>
      <w:lvlJc w:val="left"/>
      <w:pPr>
        <w:ind w:left="2880" w:hanging="360"/>
      </w:pPr>
    </w:lvl>
    <w:lvl w:ilvl="4" w:tplc="40090019" w:tentative="1">
      <w:start w:val="1"/>
      <w:numFmt w:val="lowerLetter"/>
      <w:lvlText w:val="%5."/>
      <w:lvlJc w:val="left"/>
      <w:pPr>
        <w:ind w:left="3600" w:hanging="360"/>
      </w:pPr>
    </w:lvl>
    <w:lvl w:ilvl="5" w:tplc="4009001B" w:tentative="1">
      <w:start w:val="1"/>
      <w:numFmt w:val="lowerRoman"/>
      <w:lvlText w:val="%6."/>
      <w:lvlJc w:val="right"/>
      <w:pPr>
        <w:ind w:left="4320" w:hanging="180"/>
      </w:pPr>
    </w:lvl>
    <w:lvl w:ilvl="6" w:tplc="4009000F" w:tentative="1">
      <w:start w:val="1"/>
      <w:numFmt w:val="decimal"/>
      <w:lvlText w:val="%7."/>
      <w:lvlJc w:val="left"/>
      <w:pPr>
        <w:ind w:left="5040" w:hanging="360"/>
      </w:pPr>
    </w:lvl>
    <w:lvl w:ilvl="7" w:tplc="40090019" w:tentative="1">
      <w:start w:val="1"/>
      <w:numFmt w:val="lowerLetter"/>
      <w:lvlText w:val="%8."/>
      <w:lvlJc w:val="left"/>
      <w:pPr>
        <w:ind w:left="5760" w:hanging="360"/>
      </w:pPr>
    </w:lvl>
    <w:lvl w:ilvl="8" w:tplc="4009001B" w:tentative="1">
      <w:start w:val="1"/>
      <w:numFmt w:val="lowerRoman"/>
      <w:lvlText w:val="%9."/>
      <w:lvlJc w:val="right"/>
      <w:pPr>
        <w:ind w:left="6480" w:hanging="180"/>
      </w:pPr>
    </w:lvl>
  </w:abstractNum>
  <w:abstractNum w:abstractNumId="12" w15:restartNumberingAfterBreak="0">
    <w:nsid w:val="37C66F39"/>
    <w:multiLevelType w:val="multilevel"/>
    <w:tmpl w:val="FC666AA0"/>
    <w:lvl w:ilvl="0">
      <w:start w:val="3"/>
      <w:numFmt w:val="decimal"/>
      <w:lvlText w:val="%1"/>
      <w:lvlJc w:val="left"/>
      <w:pPr>
        <w:ind w:left="360" w:hanging="360"/>
      </w:pPr>
      <w:rPr>
        <w:rFonts w:ascii="Arial" w:eastAsiaTheme="minorHAnsi" w:hAnsi="Arial" w:cs="Arial" w:hint="default"/>
      </w:rPr>
    </w:lvl>
    <w:lvl w:ilvl="1">
      <w:start w:val="2"/>
      <w:numFmt w:val="decimal"/>
      <w:lvlText w:val="4.%2"/>
      <w:lvlJc w:val="left"/>
      <w:pPr>
        <w:ind w:left="360" w:hanging="360"/>
      </w:pPr>
      <w:rPr>
        <w:rFonts w:ascii="Arial" w:eastAsiaTheme="minorHAnsi" w:hAnsi="Arial" w:cs="Arial" w:hint="default"/>
      </w:rPr>
    </w:lvl>
    <w:lvl w:ilvl="2">
      <w:start w:val="1"/>
      <w:numFmt w:val="decimal"/>
      <w:lvlText w:val="%1.%2.%3"/>
      <w:lvlJc w:val="left"/>
      <w:pPr>
        <w:ind w:left="720" w:hanging="720"/>
      </w:pPr>
      <w:rPr>
        <w:rFonts w:ascii="Arial" w:eastAsiaTheme="minorHAnsi" w:hAnsi="Arial" w:cs="Arial" w:hint="default"/>
      </w:rPr>
    </w:lvl>
    <w:lvl w:ilvl="3">
      <w:start w:val="1"/>
      <w:numFmt w:val="decimal"/>
      <w:lvlText w:val="%1.%2.%3.%4"/>
      <w:lvlJc w:val="left"/>
      <w:pPr>
        <w:ind w:left="720" w:hanging="720"/>
      </w:pPr>
      <w:rPr>
        <w:rFonts w:ascii="Arial" w:eastAsiaTheme="minorHAnsi" w:hAnsi="Arial" w:cs="Arial" w:hint="default"/>
      </w:rPr>
    </w:lvl>
    <w:lvl w:ilvl="4">
      <w:start w:val="1"/>
      <w:numFmt w:val="decimal"/>
      <w:lvlText w:val="%1.%2.%3.%4.%5"/>
      <w:lvlJc w:val="left"/>
      <w:pPr>
        <w:ind w:left="1080" w:hanging="1080"/>
      </w:pPr>
      <w:rPr>
        <w:rFonts w:ascii="Arial" w:eastAsiaTheme="minorHAnsi" w:hAnsi="Arial" w:cs="Arial" w:hint="default"/>
      </w:rPr>
    </w:lvl>
    <w:lvl w:ilvl="5">
      <w:start w:val="1"/>
      <w:numFmt w:val="decimal"/>
      <w:lvlText w:val="%1.%2.%3.%4.%5.%6"/>
      <w:lvlJc w:val="left"/>
      <w:pPr>
        <w:ind w:left="1080" w:hanging="1080"/>
      </w:pPr>
      <w:rPr>
        <w:rFonts w:ascii="Arial" w:eastAsiaTheme="minorHAnsi" w:hAnsi="Arial" w:cs="Arial" w:hint="default"/>
      </w:rPr>
    </w:lvl>
    <w:lvl w:ilvl="6">
      <w:start w:val="1"/>
      <w:numFmt w:val="decimal"/>
      <w:lvlText w:val="%1.%2.%3.%4.%5.%6.%7"/>
      <w:lvlJc w:val="left"/>
      <w:pPr>
        <w:ind w:left="1440" w:hanging="1440"/>
      </w:pPr>
      <w:rPr>
        <w:rFonts w:ascii="Arial" w:eastAsiaTheme="minorHAnsi" w:hAnsi="Arial" w:cs="Arial" w:hint="default"/>
      </w:rPr>
    </w:lvl>
    <w:lvl w:ilvl="7">
      <w:start w:val="1"/>
      <w:numFmt w:val="decimal"/>
      <w:lvlText w:val="%1.%2.%3.%4.%5.%6.%7.%8"/>
      <w:lvlJc w:val="left"/>
      <w:pPr>
        <w:ind w:left="1440" w:hanging="1440"/>
      </w:pPr>
      <w:rPr>
        <w:rFonts w:ascii="Arial" w:eastAsiaTheme="minorHAnsi" w:hAnsi="Arial" w:cs="Arial" w:hint="default"/>
      </w:rPr>
    </w:lvl>
    <w:lvl w:ilvl="8">
      <w:start w:val="1"/>
      <w:numFmt w:val="decimal"/>
      <w:lvlText w:val="%1.%2.%3.%4.%5.%6.%7.%8.%9"/>
      <w:lvlJc w:val="left"/>
      <w:pPr>
        <w:ind w:left="1440" w:hanging="1440"/>
      </w:pPr>
      <w:rPr>
        <w:rFonts w:ascii="Arial" w:eastAsiaTheme="minorHAnsi" w:hAnsi="Arial" w:cs="Arial" w:hint="default"/>
      </w:rPr>
    </w:lvl>
  </w:abstractNum>
  <w:abstractNum w:abstractNumId="13" w15:restartNumberingAfterBreak="0">
    <w:nsid w:val="3FA85FAB"/>
    <w:multiLevelType w:val="multilevel"/>
    <w:tmpl w:val="7AF0E094"/>
    <w:lvl w:ilvl="0">
      <w:start w:val="1"/>
      <w:numFmt w:val="decimal"/>
      <w:lvlText w:val="%1"/>
      <w:lvlJc w:val="left"/>
      <w:pPr>
        <w:ind w:left="405" w:hanging="405"/>
      </w:pPr>
      <w:rPr>
        <w:rFonts w:ascii="Arial" w:hAnsi="Arial" w:hint="default"/>
        <w:b/>
        <w:i w:val="0"/>
        <w:sz w:val="32"/>
      </w:rPr>
    </w:lvl>
    <w:lvl w:ilvl="1">
      <w:start w:val="1"/>
      <w:numFmt w:val="decimal"/>
      <w:lvlText w:val="%1.%2"/>
      <w:lvlJc w:val="left"/>
      <w:pPr>
        <w:ind w:left="576" w:hanging="576"/>
      </w:pPr>
      <w:rPr>
        <w:rFonts w:ascii="Arial" w:hAnsi="Arial" w:hint="default"/>
        <w:b/>
        <w:i w:val="0"/>
        <w:sz w:val="24"/>
      </w:rPr>
    </w:lvl>
    <w:lvl w:ilvl="2">
      <w:start w:val="1"/>
      <w:numFmt w:val="decimal"/>
      <w:lvlText w:val="%1.%2.%3"/>
      <w:lvlJc w:val="left"/>
      <w:pPr>
        <w:ind w:left="1296" w:hanging="720"/>
      </w:pPr>
      <w:rPr>
        <w:rFonts w:ascii="Arial" w:hAnsi="Arial" w:hint="default"/>
        <w:b w:val="0"/>
        <w:i w:val="0"/>
        <w:sz w:val="22"/>
        <w:szCs w:val="22"/>
      </w:rPr>
    </w:lvl>
    <w:lvl w:ilvl="3">
      <w:start w:val="1"/>
      <w:numFmt w:val="lowerLetter"/>
      <w:lvlText w:val="(%4)"/>
      <w:lvlJc w:val="left"/>
      <w:pPr>
        <w:tabs>
          <w:tab w:val="num" w:pos="1296"/>
        </w:tabs>
        <w:ind w:left="1368" w:hanging="72"/>
      </w:pPr>
      <w:rPr>
        <w:rFonts w:ascii="Arial" w:hAnsi="Arial" w:hint="default"/>
        <w:b w:val="0"/>
        <w:i w:val="0"/>
        <w:sz w:val="22"/>
      </w:rPr>
    </w:lvl>
    <w:lvl w:ilvl="4">
      <w:start w:val="1"/>
      <w:numFmt w:val="lowerRoman"/>
      <w:lvlText w:val="%5)"/>
      <w:lvlJc w:val="left"/>
      <w:pPr>
        <w:tabs>
          <w:tab w:val="num" w:pos="1728"/>
        </w:tabs>
        <w:ind w:left="2016" w:hanging="288"/>
      </w:pPr>
      <w:rPr>
        <w:rFonts w:ascii="Arial" w:hAnsi="Arial" w:hint="default"/>
        <w:b w:val="0"/>
        <w:i w:val="0"/>
        <w:sz w:val="22"/>
      </w:rPr>
    </w:lvl>
    <w:lvl w:ilvl="5">
      <w:start w:val="1"/>
      <w:numFmt w:val="decimal"/>
      <w:lvlText w:val="%6)"/>
      <w:lvlJc w:val="left"/>
      <w:pPr>
        <w:ind w:left="2592" w:hanging="288"/>
      </w:pPr>
      <w:rPr>
        <w:rFonts w:ascii="Arial" w:hAnsi="Arial" w:hint="default"/>
        <w:b w:val="0"/>
        <w:i w:val="0"/>
        <w:sz w:val="22"/>
      </w:rPr>
    </w:lvl>
    <w:lvl w:ilvl="6">
      <w:start w:val="1"/>
      <w:numFmt w:val="decimal"/>
      <w:lvlText w:val="%1.%2.%3.%4.%5.%6.%7"/>
      <w:lvlJc w:val="left"/>
      <w:pPr>
        <w:ind w:left="1440" w:hanging="1440"/>
      </w:pPr>
      <w:rPr>
        <w:rFonts w:ascii="Arial" w:hAnsi="Arial" w:hint="default"/>
        <w:b w:val="0"/>
        <w:i w:val="0"/>
        <w:sz w:val="22"/>
      </w:rPr>
    </w:lvl>
    <w:lvl w:ilvl="7">
      <w:start w:val="1"/>
      <w:numFmt w:val="decimal"/>
      <w:lvlText w:val="%1.%2.%3.%4.%5.%6.%7.%8"/>
      <w:lvlJc w:val="left"/>
      <w:pPr>
        <w:ind w:left="1800" w:hanging="1800"/>
      </w:pPr>
      <w:rPr>
        <w:rFonts w:ascii="Arial" w:hAnsi="Arial" w:hint="default"/>
        <w:b w:val="0"/>
        <w:i w:val="0"/>
        <w:sz w:val="22"/>
      </w:rPr>
    </w:lvl>
    <w:lvl w:ilvl="8">
      <w:start w:val="1"/>
      <w:numFmt w:val="decimal"/>
      <w:lvlText w:val="%1.%2.%3.%4.%5.%6.%7.%8.%9"/>
      <w:lvlJc w:val="left"/>
      <w:pPr>
        <w:ind w:left="1800" w:hanging="1800"/>
      </w:pPr>
      <w:rPr>
        <w:rFonts w:ascii="Arial" w:hAnsi="Arial" w:hint="default"/>
        <w:b w:val="0"/>
        <w:i w:val="0"/>
        <w:sz w:val="22"/>
      </w:rPr>
    </w:lvl>
  </w:abstractNum>
  <w:abstractNum w:abstractNumId="14" w15:restartNumberingAfterBreak="0">
    <w:nsid w:val="445375D5"/>
    <w:multiLevelType w:val="hybridMultilevel"/>
    <w:tmpl w:val="9BC8CD06"/>
    <w:lvl w:ilvl="0" w:tplc="9E56D04C">
      <w:start w:val="1"/>
      <w:numFmt w:val="decimal"/>
      <w:lvlText w:val="%1."/>
      <w:lvlJc w:val="left"/>
      <w:pPr>
        <w:ind w:left="1656" w:hanging="360"/>
      </w:pPr>
      <w:rPr>
        <w:rFonts w:hint="default"/>
      </w:rPr>
    </w:lvl>
    <w:lvl w:ilvl="1" w:tplc="04090019" w:tentative="1">
      <w:start w:val="1"/>
      <w:numFmt w:val="lowerLetter"/>
      <w:lvlText w:val="%2."/>
      <w:lvlJc w:val="left"/>
      <w:pPr>
        <w:ind w:left="2376" w:hanging="360"/>
      </w:pPr>
    </w:lvl>
    <w:lvl w:ilvl="2" w:tplc="0409001B" w:tentative="1">
      <w:start w:val="1"/>
      <w:numFmt w:val="lowerRoman"/>
      <w:lvlText w:val="%3."/>
      <w:lvlJc w:val="right"/>
      <w:pPr>
        <w:ind w:left="3096" w:hanging="180"/>
      </w:pPr>
    </w:lvl>
    <w:lvl w:ilvl="3" w:tplc="0409000F" w:tentative="1">
      <w:start w:val="1"/>
      <w:numFmt w:val="decimal"/>
      <w:lvlText w:val="%4."/>
      <w:lvlJc w:val="left"/>
      <w:pPr>
        <w:ind w:left="3816" w:hanging="360"/>
      </w:pPr>
    </w:lvl>
    <w:lvl w:ilvl="4" w:tplc="04090019" w:tentative="1">
      <w:start w:val="1"/>
      <w:numFmt w:val="lowerLetter"/>
      <w:lvlText w:val="%5."/>
      <w:lvlJc w:val="left"/>
      <w:pPr>
        <w:ind w:left="4536" w:hanging="360"/>
      </w:pPr>
    </w:lvl>
    <w:lvl w:ilvl="5" w:tplc="0409001B" w:tentative="1">
      <w:start w:val="1"/>
      <w:numFmt w:val="lowerRoman"/>
      <w:lvlText w:val="%6."/>
      <w:lvlJc w:val="right"/>
      <w:pPr>
        <w:ind w:left="5256" w:hanging="180"/>
      </w:pPr>
    </w:lvl>
    <w:lvl w:ilvl="6" w:tplc="0409000F" w:tentative="1">
      <w:start w:val="1"/>
      <w:numFmt w:val="decimal"/>
      <w:lvlText w:val="%7."/>
      <w:lvlJc w:val="left"/>
      <w:pPr>
        <w:ind w:left="5976" w:hanging="360"/>
      </w:pPr>
    </w:lvl>
    <w:lvl w:ilvl="7" w:tplc="04090019" w:tentative="1">
      <w:start w:val="1"/>
      <w:numFmt w:val="lowerLetter"/>
      <w:lvlText w:val="%8."/>
      <w:lvlJc w:val="left"/>
      <w:pPr>
        <w:ind w:left="6696" w:hanging="360"/>
      </w:pPr>
    </w:lvl>
    <w:lvl w:ilvl="8" w:tplc="0409001B" w:tentative="1">
      <w:start w:val="1"/>
      <w:numFmt w:val="lowerRoman"/>
      <w:lvlText w:val="%9."/>
      <w:lvlJc w:val="right"/>
      <w:pPr>
        <w:ind w:left="7416" w:hanging="180"/>
      </w:pPr>
    </w:lvl>
  </w:abstractNum>
  <w:abstractNum w:abstractNumId="15" w15:restartNumberingAfterBreak="0">
    <w:nsid w:val="46991D3D"/>
    <w:multiLevelType w:val="multilevel"/>
    <w:tmpl w:val="E98E76C4"/>
    <w:lvl w:ilvl="0">
      <w:start w:val="5"/>
      <w:numFmt w:val="decimal"/>
      <w:lvlText w:val="%1"/>
      <w:lvlJc w:val="left"/>
      <w:pPr>
        <w:ind w:left="360" w:hanging="360"/>
      </w:pPr>
      <w:rPr>
        <w:rFonts w:eastAsiaTheme="minorHAnsi" w:hint="default"/>
      </w:rPr>
    </w:lvl>
    <w:lvl w:ilvl="1">
      <w:start w:val="2"/>
      <w:numFmt w:val="decimal"/>
      <w:lvlText w:val="%1.%2"/>
      <w:lvlJc w:val="left"/>
      <w:pPr>
        <w:ind w:left="360" w:hanging="360"/>
      </w:pPr>
      <w:rPr>
        <w:rFonts w:eastAsiaTheme="minorHAnsi" w:hint="default"/>
      </w:rPr>
    </w:lvl>
    <w:lvl w:ilvl="2">
      <w:start w:val="1"/>
      <w:numFmt w:val="decimal"/>
      <w:lvlText w:val="%1.%2.%3"/>
      <w:lvlJc w:val="left"/>
      <w:pPr>
        <w:ind w:left="720" w:hanging="720"/>
      </w:pPr>
      <w:rPr>
        <w:rFonts w:eastAsiaTheme="minorHAnsi" w:hint="default"/>
      </w:rPr>
    </w:lvl>
    <w:lvl w:ilvl="3">
      <w:start w:val="1"/>
      <w:numFmt w:val="decimal"/>
      <w:lvlText w:val="%1.%2.%3.%4"/>
      <w:lvlJc w:val="left"/>
      <w:pPr>
        <w:ind w:left="720" w:hanging="720"/>
      </w:pPr>
      <w:rPr>
        <w:rFonts w:eastAsiaTheme="minorHAnsi" w:hint="default"/>
      </w:rPr>
    </w:lvl>
    <w:lvl w:ilvl="4">
      <w:start w:val="1"/>
      <w:numFmt w:val="decimal"/>
      <w:lvlText w:val="%1.%2.%3.%4.%5"/>
      <w:lvlJc w:val="left"/>
      <w:pPr>
        <w:ind w:left="1080" w:hanging="1080"/>
      </w:pPr>
      <w:rPr>
        <w:rFonts w:eastAsiaTheme="minorHAnsi" w:hint="default"/>
      </w:rPr>
    </w:lvl>
    <w:lvl w:ilvl="5">
      <w:start w:val="1"/>
      <w:numFmt w:val="decimal"/>
      <w:lvlText w:val="%1.%2.%3.%4.%5.%6"/>
      <w:lvlJc w:val="left"/>
      <w:pPr>
        <w:ind w:left="1080" w:hanging="1080"/>
      </w:pPr>
      <w:rPr>
        <w:rFonts w:eastAsiaTheme="minorHAnsi" w:hint="default"/>
      </w:rPr>
    </w:lvl>
    <w:lvl w:ilvl="6">
      <w:start w:val="1"/>
      <w:numFmt w:val="decimal"/>
      <w:lvlText w:val="%1.%2.%3.%4.%5.%6.%7"/>
      <w:lvlJc w:val="left"/>
      <w:pPr>
        <w:ind w:left="1440" w:hanging="1440"/>
      </w:pPr>
      <w:rPr>
        <w:rFonts w:eastAsiaTheme="minorHAnsi" w:hint="default"/>
      </w:rPr>
    </w:lvl>
    <w:lvl w:ilvl="7">
      <w:start w:val="1"/>
      <w:numFmt w:val="decimal"/>
      <w:lvlText w:val="%1.%2.%3.%4.%5.%6.%7.%8"/>
      <w:lvlJc w:val="left"/>
      <w:pPr>
        <w:ind w:left="1440" w:hanging="1440"/>
      </w:pPr>
      <w:rPr>
        <w:rFonts w:eastAsiaTheme="minorHAnsi" w:hint="default"/>
      </w:rPr>
    </w:lvl>
    <w:lvl w:ilvl="8">
      <w:start w:val="1"/>
      <w:numFmt w:val="decimal"/>
      <w:lvlText w:val="%1.%2.%3.%4.%5.%6.%7.%8.%9"/>
      <w:lvlJc w:val="left"/>
      <w:pPr>
        <w:ind w:left="1800" w:hanging="1800"/>
      </w:pPr>
      <w:rPr>
        <w:rFonts w:eastAsiaTheme="minorHAnsi" w:hint="default"/>
      </w:rPr>
    </w:lvl>
  </w:abstractNum>
  <w:abstractNum w:abstractNumId="16" w15:restartNumberingAfterBreak="0">
    <w:nsid w:val="471D711F"/>
    <w:multiLevelType w:val="multilevel"/>
    <w:tmpl w:val="C4D4A0C2"/>
    <w:lvl w:ilvl="0">
      <w:start w:val="1"/>
      <w:numFmt w:val="decimal"/>
      <w:lvlText w:val="%1"/>
      <w:lvlJc w:val="left"/>
      <w:pPr>
        <w:ind w:left="405" w:hanging="405"/>
      </w:pPr>
      <w:rPr>
        <w:rFonts w:ascii="Arial" w:hAnsi="Arial" w:hint="default"/>
        <w:b/>
        <w:i w:val="0"/>
        <w:sz w:val="32"/>
      </w:rPr>
    </w:lvl>
    <w:lvl w:ilvl="1">
      <w:start w:val="1"/>
      <w:numFmt w:val="decimal"/>
      <w:lvlText w:val="%1.%2"/>
      <w:lvlJc w:val="left"/>
      <w:pPr>
        <w:ind w:left="576" w:hanging="576"/>
      </w:pPr>
      <w:rPr>
        <w:rFonts w:ascii="Arial" w:hAnsi="Arial" w:hint="default"/>
        <w:b/>
        <w:i w:val="0"/>
        <w:sz w:val="24"/>
      </w:rPr>
    </w:lvl>
    <w:lvl w:ilvl="2">
      <w:start w:val="1"/>
      <w:numFmt w:val="decimal"/>
      <w:lvlText w:val="%1.%2.%3"/>
      <w:lvlJc w:val="left"/>
      <w:pPr>
        <w:ind w:left="1296" w:hanging="720"/>
      </w:pPr>
      <w:rPr>
        <w:rFonts w:ascii="Arial" w:hAnsi="Arial" w:hint="default"/>
        <w:b w:val="0"/>
        <w:i w:val="0"/>
        <w:sz w:val="22"/>
        <w:szCs w:val="22"/>
      </w:rPr>
    </w:lvl>
    <w:lvl w:ilvl="3">
      <w:start w:val="1"/>
      <w:numFmt w:val="lowerLetter"/>
      <w:lvlText w:val="%4."/>
      <w:lvlJc w:val="left"/>
      <w:pPr>
        <w:tabs>
          <w:tab w:val="num" w:pos="1296"/>
        </w:tabs>
        <w:ind w:left="1368" w:hanging="72"/>
      </w:pPr>
      <w:rPr>
        <w:rFonts w:hint="default"/>
        <w:b w:val="0"/>
        <w:i w:val="0"/>
        <w:color w:val="00B050"/>
        <w:sz w:val="22"/>
      </w:rPr>
    </w:lvl>
    <w:lvl w:ilvl="4">
      <w:start w:val="1"/>
      <w:numFmt w:val="lowerRoman"/>
      <w:lvlText w:val="%5)"/>
      <w:lvlJc w:val="left"/>
      <w:pPr>
        <w:tabs>
          <w:tab w:val="num" w:pos="1728"/>
        </w:tabs>
        <w:ind w:left="2016" w:hanging="288"/>
      </w:pPr>
      <w:rPr>
        <w:rFonts w:ascii="Arial" w:hAnsi="Arial" w:hint="default"/>
        <w:b w:val="0"/>
        <w:i w:val="0"/>
        <w:sz w:val="22"/>
      </w:rPr>
    </w:lvl>
    <w:lvl w:ilvl="5">
      <w:start w:val="1"/>
      <w:numFmt w:val="decimal"/>
      <w:lvlText w:val="%6)"/>
      <w:lvlJc w:val="left"/>
      <w:pPr>
        <w:ind w:left="2592" w:hanging="288"/>
      </w:pPr>
      <w:rPr>
        <w:rFonts w:ascii="Arial" w:hAnsi="Arial" w:hint="default"/>
        <w:b w:val="0"/>
        <w:i w:val="0"/>
        <w:sz w:val="22"/>
      </w:rPr>
    </w:lvl>
    <w:lvl w:ilvl="6">
      <w:start w:val="1"/>
      <w:numFmt w:val="decimal"/>
      <w:lvlText w:val="%1.%2.%3.%4.%5.%6.%7"/>
      <w:lvlJc w:val="left"/>
      <w:pPr>
        <w:ind w:left="1440" w:hanging="1440"/>
      </w:pPr>
      <w:rPr>
        <w:rFonts w:ascii="Arial" w:hAnsi="Arial" w:hint="default"/>
        <w:b w:val="0"/>
        <w:i w:val="0"/>
        <w:sz w:val="22"/>
      </w:rPr>
    </w:lvl>
    <w:lvl w:ilvl="7">
      <w:start w:val="1"/>
      <w:numFmt w:val="decimal"/>
      <w:lvlText w:val="%1.%2.%3.%4.%5.%6.%7.%8"/>
      <w:lvlJc w:val="left"/>
      <w:pPr>
        <w:ind w:left="1800" w:hanging="1800"/>
      </w:pPr>
      <w:rPr>
        <w:rFonts w:ascii="Arial" w:hAnsi="Arial" w:hint="default"/>
        <w:b w:val="0"/>
        <w:i w:val="0"/>
        <w:sz w:val="22"/>
      </w:rPr>
    </w:lvl>
    <w:lvl w:ilvl="8">
      <w:start w:val="1"/>
      <w:numFmt w:val="decimal"/>
      <w:lvlText w:val="%1.%2.%3.%4.%5.%6.%7.%8.%9"/>
      <w:lvlJc w:val="left"/>
      <w:pPr>
        <w:ind w:left="1800" w:hanging="1800"/>
      </w:pPr>
      <w:rPr>
        <w:rFonts w:ascii="Arial" w:hAnsi="Arial" w:hint="default"/>
        <w:b w:val="0"/>
        <w:i w:val="0"/>
        <w:sz w:val="22"/>
      </w:rPr>
    </w:lvl>
  </w:abstractNum>
  <w:abstractNum w:abstractNumId="17" w15:restartNumberingAfterBreak="0">
    <w:nsid w:val="473F6E24"/>
    <w:multiLevelType w:val="multilevel"/>
    <w:tmpl w:val="AA561008"/>
    <w:lvl w:ilvl="0">
      <w:start w:val="1"/>
      <w:numFmt w:val="decimal"/>
      <w:lvlText w:val="%1"/>
      <w:lvlJc w:val="left"/>
      <w:pPr>
        <w:ind w:left="405" w:hanging="405"/>
      </w:pPr>
      <w:rPr>
        <w:rFonts w:ascii="Arial" w:hAnsi="Arial" w:hint="default"/>
        <w:b/>
        <w:i w:val="0"/>
        <w:sz w:val="32"/>
      </w:rPr>
    </w:lvl>
    <w:lvl w:ilvl="1">
      <w:start w:val="1"/>
      <w:numFmt w:val="decimal"/>
      <w:lvlText w:val="%1.%2"/>
      <w:lvlJc w:val="left"/>
      <w:pPr>
        <w:ind w:left="576" w:hanging="576"/>
      </w:pPr>
      <w:rPr>
        <w:rFonts w:ascii="Arial" w:hAnsi="Arial" w:hint="default"/>
        <w:b/>
        <w:i w:val="0"/>
        <w:sz w:val="24"/>
      </w:rPr>
    </w:lvl>
    <w:lvl w:ilvl="2">
      <w:start w:val="1"/>
      <w:numFmt w:val="decimal"/>
      <w:lvlText w:val="%1.%2.%3"/>
      <w:lvlJc w:val="left"/>
      <w:pPr>
        <w:ind w:left="1296" w:hanging="720"/>
      </w:pPr>
      <w:rPr>
        <w:rFonts w:ascii="Arial" w:hAnsi="Arial" w:hint="default"/>
        <w:b/>
        <w:i w:val="0"/>
        <w:sz w:val="22"/>
        <w:szCs w:val="22"/>
      </w:rPr>
    </w:lvl>
    <w:lvl w:ilvl="3">
      <w:start w:val="1"/>
      <w:numFmt w:val="lowerLetter"/>
      <w:lvlText w:val="%4."/>
      <w:lvlJc w:val="left"/>
      <w:pPr>
        <w:tabs>
          <w:tab w:val="num" w:pos="1296"/>
        </w:tabs>
        <w:ind w:left="1368" w:hanging="72"/>
      </w:pPr>
      <w:rPr>
        <w:rFonts w:hint="default"/>
        <w:b w:val="0"/>
        <w:i w:val="0"/>
        <w:sz w:val="22"/>
      </w:rPr>
    </w:lvl>
    <w:lvl w:ilvl="4">
      <w:start w:val="1"/>
      <w:numFmt w:val="lowerRoman"/>
      <w:lvlText w:val="%5)"/>
      <w:lvlJc w:val="left"/>
      <w:pPr>
        <w:tabs>
          <w:tab w:val="num" w:pos="1728"/>
        </w:tabs>
        <w:ind w:left="2016" w:hanging="288"/>
      </w:pPr>
      <w:rPr>
        <w:rFonts w:ascii="Arial" w:hAnsi="Arial" w:hint="default"/>
        <w:b w:val="0"/>
        <w:i w:val="0"/>
        <w:sz w:val="22"/>
      </w:rPr>
    </w:lvl>
    <w:lvl w:ilvl="5">
      <w:start w:val="1"/>
      <w:numFmt w:val="decimal"/>
      <w:lvlText w:val="%6)"/>
      <w:lvlJc w:val="left"/>
      <w:pPr>
        <w:ind w:left="2592" w:hanging="288"/>
      </w:pPr>
      <w:rPr>
        <w:rFonts w:ascii="Arial" w:hAnsi="Arial" w:hint="default"/>
        <w:b w:val="0"/>
        <w:i w:val="0"/>
        <w:sz w:val="22"/>
      </w:rPr>
    </w:lvl>
    <w:lvl w:ilvl="6">
      <w:start w:val="1"/>
      <w:numFmt w:val="decimal"/>
      <w:lvlText w:val="%1.%2.%3.%4.%5.%6.%7"/>
      <w:lvlJc w:val="left"/>
      <w:pPr>
        <w:ind w:left="1440" w:hanging="1440"/>
      </w:pPr>
      <w:rPr>
        <w:rFonts w:ascii="Arial" w:hAnsi="Arial" w:hint="default"/>
        <w:b w:val="0"/>
        <w:i w:val="0"/>
        <w:sz w:val="22"/>
      </w:rPr>
    </w:lvl>
    <w:lvl w:ilvl="7">
      <w:start w:val="1"/>
      <w:numFmt w:val="decimal"/>
      <w:lvlText w:val="%1.%2.%3.%4.%5.%6.%7.%8"/>
      <w:lvlJc w:val="left"/>
      <w:pPr>
        <w:ind w:left="1800" w:hanging="1800"/>
      </w:pPr>
      <w:rPr>
        <w:rFonts w:ascii="Arial" w:hAnsi="Arial" w:hint="default"/>
        <w:b w:val="0"/>
        <w:i w:val="0"/>
        <w:sz w:val="22"/>
      </w:rPr>
    </w:lvl>
    <w:lvl w:ilvl="8">
      <w:start w:val="1"/>
      <w:numFmt w:val="decimal"/>
      <w:lvlText w:val="%1.%2.%3.%4.%5.%6.%7.%8.%9"/>
      <w:lvlJc w:val="left"/>
      <w:pPr>
        <w:ind w:left="1800" w:hanging="1800"/>
      </w:pPr>
      <w:rPr>
        <w:rFonts w:ascii="Arial" w:hAnsi="Arial" w:hint="default"/>
        <w:b w:val="0"/>
        <w:i w:val="0"/>
        <w:sz w:val="22"/>
      </w:rPr>
    </w:lvl>
  </w:abstractNum>
  <w:abstractNum w:abstractNumId="18" w15:restartNumberingAfterBreak="0">
    <w:nsid w:val="4FE25C45"/>
    <w:multiLevelType w:val="hybridMultilevel"/>
    <w:tmpl w:val="42BCADBE"/>
    <w:lvl w:ilvl="0" w:tplc="C4908010">
      <w:start w:val="1"/>
      <w:numFmt w:val="bullet"/>
      <w:lvlText w:val="-"/>
      <w:lvlJc w:val="left"/>
      <w:pPr>
        <w:ind w:left="900" w:hanging="360"/>
      </w:pPr>
      <w:rPr>
        <w:rFonts w:ascii="Arial" w:eastAsiaTheme="minorHAnsi" w:hAnsi="Arial" w:cs="Arial" w:hint="default"/>
        <w:color w:val="00B050"/>
      </w:rPr>
    </w:lvl>
    <w:lvl w:ilvl="1" w:tplc="04090003" w:tentative="1">
      <w:start w:val="1"/>
      <w:numFmt w:val="bullet"/>
      <w:lvlText w:val="o"/>
      <w:lvlJc w:val="left"/>
      <w:pPr>
        <w:ind w:left="1656" w:hanging="360"/>
      </w:pPr>
      <w:rPr>
        <w:rFonts w:ascii="Courier New" w:hAnsi="Courier New" w:cs="Courier New" w:hint="default"/>
      </w:rPr>
    </w:lvl>
    <w:lvl w:ilvl="2" w:tplc="04090005" w:tentative="1">
      <w:start w:val="1"/>
      <w:numFmt w:val="bullet"/>
      <w:lvlText w:val=""/>
      <w:lvlJc w:val="left"/>
      <w:pPr>
        <w:ind w:left="2376" w:hanging="360"/>
      </w:pPr>
      <w:rPr>
        <w:rFonts w:ascii="Wingdings" w:hAnsi="Wingdings" w:hint="default"/>
      </w:rPr>
    </w:lvl>
    <w:lvl w:ilvl="3" w:tplc="04090001" w:tentative="1">
      <w:start w:val="1"/>
      <w:numFmt w:val="bullet"/>
      <w:lvlText w:val=""/>
      <w:lvlJc w:val="left"/>
      <w:pPr>
        <w:ind w:left="3096" w:hanging="360"/>
      </w:pPr>
      <w:rPr>
        <w:rFonts w:ascii="Symbol" w:hAnsi="Symbol" w:hint="default"/>
      </w:rPr>
    </w:lvl>
    <w:lvl w:ilvl="4" w:tplc="04090003" w:tentative="1">
      <w:start w:val="1"/>
      <w:numFmt w:val="bullet"/>
      <w:lvlText w:val="o"/>
      <w:lvlJc w:val="left"/>
      <w:pPr>
        <w:ind w:left="3816" w:hanging="360"/>
      </w:pPr>
      <w:rPr>
        <w:rFonts w:ascii="Courier New" w:hAnsi="Courier New" w:cs="Courier New" w:hint="default"/>
      </w:rPr>
    </w:lvl>
    <w:lvl w:ilvl="5" w:tplc="04090005" w:tentative="1">
      <w:start w:val="1"/>
      <w:numFmt w:val="bullet"/>
      <w:lvlText w:val=""/>
      <w:lvlJc w:val="left"/>
      <w:pPr>
        <w:ind w:left="4536" w:hanging="360"/>
      </w:pPr>
      <w:rPr>
        <w:rFonts w:ascii="Wingdings" w:hAnsi="Wingdings" w:hint="default"/>
      </w:rPr>
    </w:lvl>
    <w:lvl w:ilvl="6" w:tplc="04090001" w:tentative="1">
      <w:start w:val="1"/>
      <w:numFmt w:val="bullet"/>
      <w:lvlText w:val=""/>
      <w:lvlJc w:val="left"/>
      <w:pPr>
        <w:ind w:left="5256" w:hanging="360"/>
      </w:pPr>
      <w:rPr>
        <w:rFonts w:ascii="Symbol" w:hAnsi="Symbol" w:hint="default"/>
      </w:rPr>
    </w:lvl>
    <w:lvl w:ilvl="7" w:tplc="04090003" w:tentative="1">
      <w:start w:val="1"/>
      <w:numFmt w:val="bullet"/>
      <w:lvlText w:val="o"/>
      <w:lvlJc w:val="left"/>
      <w:pPr>
        <w:ind w:left="5976" w:hanging="360"/>
      </w:pPr>
      <w:rPr>
        <w:rFonts w:ascii="Courier New" w:hAnsi="Courier New" w:cs="Courier New" w:hint="default"/>
      </w:rPr>
    </w:lvl>
    <w:lvl w:ilvl="8" w:tplc="04090005" w:tentative="1">
      <w:start w:val="1"/>
      <w:numFmt w:val="bullet"/>
      <w:lvlText w:val=""/>
      <w:lvlJc w:val="left"/>
      <w:pPr>
        <w:ind w:left="6696" w:hanging="360"/>
      </w:pPr>
      <w:rPr>
        <w:rFonts w:ascii="Wingdings" w:hAnsi="Wingdings" w:hint="default"/>
      </w:rPr>
    </w:lvl>
  </w:abstractNum>
  <w:abstractNum w:abstractNumId="19" w15:restartNumberingAfterBreak="0">
    <w:nsid w:val="53C14F5D"/>
    <w:multiLevelType w:val="hybridMultilevel"/>
    <w:tmpl w:val="45AC2FC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53D6034B"/>
    <w:multiLevelType w:val="multilevel"/>
    <w:tmpl w:val="F7E6F3EE"/>
    <w:lvl w:ilvl="0">
      <w:start w:val="1"/>
      <w:numFmt w:val="decimal"/>
      <w:lvlText w:val="%1"/>
      <w:lvlJc w:val="left"/>
      <w:pPr>
        <w:ind w:left="360" w:hanging="360"/>
      </w:pPr>
      <w:rPr>
        <w:rFonts w:ascii="Arial" w:eastAsiaTheme="minorHAnsi" w:hAnsi="Arial" w:cs="Arial" w:hint="default"/>
      </w:rPr>
    </w:lvl>
    <w:lvl w:ilvl="1">
      <w:start w:val="2"/>
      <w:numFmt w:val="decimal"/>
      <w:lvlText w:val="%1.%2"/>
      <w:lvlJc w:val="left"/>
      <w:pPr>
        <w:ind w:left="360" w:hanging="360"/>
      </w:pPr>
      <w:rPr>
        <w:rFonts w:ascii="Arial" w:eastAsiaTheme="minorHAnsi" w:hAnsi="Arial" w:cs="Arial" w:hint="default"/>
      </w:rPr>
    </w:lvl>
    <w:lvl w:ilvl="2">
      <w:start w:val="1"/>
      <w:numFmt w:val="decimal"/>
      <w:lvlText w:val="%1.%2.%3"/>
      <w:lvlJc w:val="left"/>
      <w:pPr>
        <w:ind w:left="720" w:hanging="720"/>
      </w:pPr>
      <w:rPr>
        <w:rFonts w:ascii="Arial" w:eastAsiaTheme="minorHAnsi" w:hAnsi="Arial" w:cs="Arial" w:hint="default"/>
      </w:rPr>
    </w:lvl>
    <w:lvl w:ilvl="3">
      <w:start w:val="1"/>
      <w:numFmt w:val="decimal"/>
      <w:lvlText w:val="%1.%2.%3.%4"/>
      <w:lvlJc w:val="left"/>
      <w:pPr>
        <w:ind w:left="720" w:hanging="720"/>
      </w:pPr>
      <w:rPr>
        <w:rFonts w:ascii="Arial" w:eastAsiaTheme="minorHAnsi" w:hAnsi="Arial" w:cs="Arial" w:hint="default"/>
      </w:rPr>
    </w:lvl>
    <w:lvl w:ilvl="4">
      <w:start w:val="1"/>
      <w:numFmt w:val="decimal"/>
      <w:lvlText w:val="%1.%2.%3.%4.%5"/>
      <w:lvlJc w:val="left"/>
      <w:pPr>
        <w:ind w:left="1080" w:hanging="1080"/>
      </w:pPr>
      <w:rPr>
        <w:rFonts w:ascii="Arial" w:eastAsiaTheme="minorHAnsi" w:hAnsi="Arial" w:cs="Arial" w:hint="default"/>
      </w:rPr>
    </w:lvl>
    <w:lvl w:ilvl="5">
      <w:start w:val="1"/>
      <w:numFmt w:val="decimal"/>
      <w:lvlText w:val="%1.%2.%3.%4.%5.%6"/>
      <w:lvlJc w:val="left"/>
      <w:pPr>
        <w:ind w:left="1080" w:hanging="1080"/>
      </w:pPr>
      <w:rPr>
        <w:rFonts w:ascii="Arial" w:eastAsiaTheme="minorHAnsi" w:hAnsi="Arial" w:cs="Arial" w:hint="default"/>
      </w:rPr>
    </w:lvl>
    <w:lvl w:ilvl="6">
      <w:start w:val="1"/>
      <w:numFmt w:val="decimal"/>
      <w:lvlText w:val="%1.%2.%3.%4.%5.%6.%7"/>
      <w:lvlJc w:val="left"/>
      <w:pPr>
        <w:ind w:left="1440" w:hanging="1440"/>
      </w:pPr>
      <w:rPr>
        <w:rFonts w:ascii="Arial" w:eastAsiaTheme="minorHAnsi" w:hAnsi="Arial" w:cs="Arial" w:hint="default"/>
      </w:rPr>
    </w:lvl>
    <w:lvl w:ilvl="7">
      <w:start w:val="1"/>
      <w:numFmt w:val="decimal"/>
      <w:lvlText w:val="%1.%2.%3.%4.%5.%6.%7.%8"/>
      <w:lvlJc w:val="left"/>
      <w:pPr>
        <w:ind w:left="1440" w:hanging="1440"/>
      </w:pPr>
      <w:rPr>
        <w:rFonts w:ascii="Arial" w:eastAsiaTheme="minorHAnsi" w:hAnsi="Arial" w:cs="Arial" w:hint="default"/>
      </w:rPr>
    </w:lvl>
    <w:lvl w:ilvl="8">
      <w:start w:val="1"/>
      <w:numFmt w:val="decimal"/>
      <w:lvlText w:val="%1.%2.%3.%4.%5.%6.%7.%8.%9"/>
      <w:lvlJc w:val="left"/>
      <w:pPr>
        <w:ind w:left="1440" w:hanging="1440"/>
      </w:pPr>
      <w:rPr>
        <w:rFonts w:ascii="Arial" w:eastAsiaTheme="minorHAnsi" w:hAnsi="Arial" w:cs="Arial" w:hint="default"/>
      </w:rPr>
    </w:lvl>
  </w:abstractNum>
  <w:abstractNum w:abstractNumId="21" w15:restartNumberingAfterBreak="0">
    <w:nsid w:val="55CD6530"/>
    <w:multiLevelType w:val="multilevel"/>
    <w:tmpl w:val="F7E6F3EE"/>
    <w:lvl w:ilvl="0">
      <w:start w:val="1"/>
      <w:numFmt w:val="decimal"/>
      <w:lvlText w:val="%1"/>
      <w:lvlJc w:val="left"/>
      <w:pPr>
        <w:ind w:left="360" w:hanging="360"/>
      </w:pPr>
      <w:rPr>
        <w:rFonts w:ascii="Arial" w:eastAsiaTheme="minorHAnsi" w:hAnsi="Arial" w:cs="Arial" w:hint="default"/>
      </w:rPr>
    </w:lvl>
    <w:lvl w:ilvl="1">
      <w:start w:val="2"/>
      <w:numFmt w:val="decimal"/>
      <w:lvlText w:val="%1.%2"/>
      <w:lvlJc w:val="left"/>
      <w:pPr>
        <w:ind w:left="360" w:hanging="360"/>
      </w:pPr>
      <w:rPr>
        <w:rFonts w:ascii="Arial" w:eastAsiaTheme="minorHAnsi" w:hAnsi="Arial" w:cs="Arial" w:hint="default"/>
      </w:rPr>
    </w:lvl>
    <w:lvl w:ilvl="2">
      <w:start w:val="1"/>
      <w:numFmt w:val="decimal"/>
      <w:lvlText w:val="%1.%2.%3"/>
      <w:lvlJc w:val="left"/>
      <w:pPr>
        <w:ind w:left="720" w:hanging="720"/>
      </w:pPr>
      <w:rPr>
        <w:rFonts w:ascii="Arial" w:eastAsiaTheme="minorHAnsi" w:hAnsi="Arial" w:cs="Arial" w:hint="default"/>
      </w:rPr>
    </w:lvl>
    <w:lvl w:ilvl="3">
      <w:start w:val="1"/>
      <w:numFmt w:val="decimal"/>
      <w:lvlText w:val="%1.%2.%3.%4"/>
      <w:lvlJc w:val="left"/>
      <w:pPr>
        <w:ind w:left="720" w:hanging="720"/>
      </w:pPr>
      <w:rPr>
        <w:rFonts w:ascii="Arial" w:eastAsiaTheme="minorHAnsi" w:hAnsi="Arial" w:cs="Arial" w:hint="default"/>
      </w:rPr>
    </w:lvl>
    <w:lvl w:ilvl="4">
      <w:start w:val="1"/>
      <w:numFmt w:val="decimal"/>
      <w:lvlText w:val="%1.%2.%3.%4.%5"/>
      <w:lvlJc w:val="left"/>
      <w:pPr>
        <w:ind w:left="1080" w:hanging="1080"/>
      </w:pPr>
      <w:rPr>
        <w:rFonts w:ascii="Arial" w:eastAsiaTheme="minorHAnsi" w:hAnsi="Arial" w:cs="Arial" w:hint="default"/>
      </w:rPr>
    </w:lvl>
    <w:lvl w:ilvl="5">
      <w:start w:val="1"/>
      <w:numFmt w:val="decimal"/>
      <w:lvlText w:val="%1.%2.%3.%4.%5.%6"/>
      <w:lvlJc w:val="left"/>
      <w:pPr>
        <w:ind w:left="1080" w:hanging="1080"/>
      </w:pPr>
      <w:rPr>
        <w:rFonts w:ascii="Arial" w:eastAsiaTheme="minorHAnsi" w:hAnsi="Arial" w:cs="Arial" w:hint="default"/>
      </w:rPr>
    </w:lvl>
    <w:lvl w:ilvl="6">
      <w:start w:val="1"/>
      <w:numFmt w:val="decimal"/>
      <w:lvlText w:val="%1.%2.%3.%4.%5.%6.%7"/>
      <w:lvlJc w:val="left"/>
      <w:pPr>
        <w:ind w:left="1440" w:hanging="1440"/>
      </w:pPr>
      <w:rPr>
        <w:rFonts w:ascii="Arial" w:eastAsiaTheme="minorHAnsi" w:hAnsi="Arial" w:cs="Arial" w:hint="default"/>
      </w:rPr>
    </w:lvl>
    <w:lvl w:ilvl="7">
      <w:start w:val="1"/>
      <w:numFmt w:val="decimal"/>
      <w:lvlText w:val="%1.%2.%3.%4.%5.%6.%7.%8"/>
      <w:lvlJc w:val="left"/>
      <w:pPr>
        <w:ind w:left="1440" w:hanging="1440"/>
      </w:pPr>
      <w:rPr>
        <w:rFonts w:ascii="Arial" w:eastAsiaTheme="minorHAnsi" w:hAnsi="Arial" w:cs="Arial" w:hint="default"/>
      </w:rPr>
    </w:lvl>
    <w:lvl w:ilvl="8">
      <w:start w:val="1"/>
      <w:numFmt w:val="decimal"/>
      <w:lvlText w:val="%1.%2.%3.%4.%5.%6.%7.%8.%9"/>
      <w:lvlJc w:val="left"/>
      <w:pPr>
        <w:ind w:left="1440" w:hanging="1440"/>
      </w:pPr>
      <w:rPr>
        <w:rFonts w:ascii="Arial" w:eastAsiaTheme="minorHAnsi" w:hAnsi="Arial" w:cs="Arial" w:hint="default"/>
      </w:rPr>
    </w:lvl>
  </w:abstractNum>
  <w:abstractNum w:abstractNumId="22" w15:restartNumberingAfterBreak="0">
    <w:nsid w:val="5DB24C22"/>
    <w:multiLevelType w:val="hybridMultilevel"/>
    <w:tmpl w:val="70FCE1B4"/>
    <w:lvl w:ilvl="0" w:tplc="40AEA57E">
      <w:start w:val="5"/>
      <w:numFmt w:val="bullet"/>
      <w:lvlText w:val="-"/>
      <w:lvlJc w:val="left"/>
      <w:pPr>
        <w:ind w:left="720" w:hanging="360"/>
      </w:pPr>
      <w:rPr>
        <w:rFonts w:ascii="Arial" w:eastAsiaTheme="minorHAnsi"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5FE51B3F"/>
    <w:multiLevelType w:val="multilevel"/>
    <w:tmpl w:val="11AEC5DA"/>
    <w:lvl w:ilvl="0">
      <w:start w:val="2"/>
      <w:numFmt w:val="decimal"/>
      <w:lvlText w:val="%1"/>
      <w:lvlJc w:val="left"/>
      <w:pPr>
        <w:ind w:left="720" w:hanging="720"/>
      </w:pPr>
      <w:rPr>
        <w:rFonts w:hint="default"/>
      </w:rPr>
    </w:lvl>
    <w:lvl w:ilvl="1">
      <w:start w:val="3"/>
      <w:numFmt w:val="decimal"/>
      <w:lvlText w:val="%1.%2"/>
      <w:lvlJc w:val="left"/>
      <w:pPr>
        <w:ind w:left="720" w:hanging="720"/>
      </w:pPr>
      <w:rPr>
        <w:rFonts w:hint="default"/>
      </w:rPr>
    </w:lvl>
    <w:lvl w:ilvl="2">
      <w:start w:val="1"/>
      <w:numFmt w:val="decimal"/>
      <w:lvlText w:val="%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4" w15:restartNumberingAfterBreak="0">
    <w:nsid w:val="6329786F"/>
    <w:multiLevelType w:val="hybridMultilevel"/>
    <w:tmpl w:val="AFD4EB72"/>
    <w:lvl w:ilvl="0" w:tplc="733C5D7C">
      <w:start w:val="1"/>
      <w:numFmt w:val="decimal"/>
      <w:lvlText w:val="%1.1"/>
      <w:lvlJc w:val="left"/>
      <w:pPr>
        <w:ind w:left="720" w:hanging="360"/>
      </w:pPr>
      <w:rPr>
        <w:rFonts w:ascii="Arial" w:hAnsi="Arial" w:cs="Arial" w:hint="default"/>
        <w:b w:val="0"/>
        <w:color w:val="auto"/>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6CBE06C0"/>
    <w:multiLevelType w:val="hybridMultilevel"/>
    <w:tmpl w:val="28A83684"/>
    <w:lvl w:ilvl="0" w:tplc="F3049558">
      <w:start w:val="1"/>
      <w:numFmt w:val="bullet"/>
      <w:lvlText w:val="•"/>
      <w:lvlJc w:val="left"/>
      <w:pPr>
        <w:tabs>
          <w:tab w:val="num" w:pos="720"/>
        </w:tabs>
        <w:ind w:left="720" w:hanging="360"/>
      </w:pPr>
      <w:rPr>
        <w:rFonts w:ascii="Arial" w:hAnsi="Arial" w:hint="default"/>
      </w:rPr>
    </w:lvl>
    <w:lvl w:ilvl="1" w:tplc="D076F438">
      <w:start w:val="1"/>
      <w:numFmt w:val="bullet"/>
      <w:lvlText w:val="•"/>
      <w:lvlJc w:val="left"/>
      <w:pPr>
        <w:tabs>
          <w:tab w:val="num" w:pos="1440"/>
        </w:tabs>
        <w:ind w:left="1440" w:hanging="360"/>
      </w:pPr>
      <w:rPr>
        <w:rFonts w:ascii="Arial" w:hAnsi="Arial" w:hint="default"/>
      </w:rPr>
    </w:lvl>
    <w:lvl w:ilvl="2" w:tplc="C4B60CB8" w:tentative="1">
      <w:start w:val="1"/>
      <w:numFmt w:val="bullet"/>
      <w:lvlText w:val="•"/>
      <w:lvlJc w:val="left"/>
      <w:pPr>
        <w:tabs>
          <w:tab w:val="num" w:pos="2160"/>
        </w:tabs>
        <w:ind w:left="2160" w:hanging="360"/>
      </w:pPr>
      <w:rPr>
        <w:rFonts w:ascii="Arial" w:hAnsi="Arial" w:hint="default"/>
      </w:rPr>
    </w:lvl>
    <w:lvl w:ilvl="3" w:tplc="3E047D02" w:tentative="1">
      <w:start w:val="1"/>
      <w:numFmt w:val="bullet"/>
      <w:lvlText w:val="•"/>
      <w:lvlJc w:val="left"/>
      <w:pPr>
        <w:tabs>
          <w:tab w:val="num" w:pos="2880"/>
        </w:tabs>
        <w:ind w:left="2880" w:hanging="360"/>
      </w:pPr>
      <w:rPr>
        <w:rFonts w:ascii="Arial" w:hAnsi="Arial" w:hint="default"/>
      </w:rPr>
    </w:lvl>
    <w:lvl w:ilvl="4" w:tplc="2F70505A" w:tentative="1">
      <w:start w:val="1"/>
      <w:numFmt w:val="bullet"/>
      <w:lvlText w:val="•"/>
      <w:lvlJc w:val="left"/>
      <w:pPr>
        <w:tabs>
          <w:tab w:val="num" w:pos="3600"/>
        </w:tabs>
        <w:ind w:left="3600" w:hanging="360"/>
      </w:pPr>
      <w:rPr>
        <w:rFonts w:ascii="Arial" w:hAnsi="Arial" w:hint="default"/>
      </w:rPr>
    </w:lvl>
    <w:lvl w:ilvl="5" w:tplc="14A69404" w:tentative="1">
      <w:start w:val="1"/>
      <w:numFmt w:val="bullet"/>
      <w:lvlText w:val="•"/>
      <w:lvlJc w:val="left"/>
      <w:pPr>
        <w:tabs>
          <w:tab w:val="num" w:pos="4320"/>
        </w:tabs>
        <w:ind w:left="4320" w:hanging="360"/>
      </w:pPr>
      <w:rPr>
        <w:rFonts w:ascii="Arial" w:hAnsi="Arial" w:hint="default"/>
      </w:rPr>
    </w:lvl>
    <w:lvl w:ilvl="6" w:tplc="01F2E1C2" w:tentative="1">
      <w:start w:val="1"/>
      <w:numFmt w:val="bullet"/>
      <w:lvlText w:val="•"/>
      <w:lvlJc w:val="left"/>
      <w:pPr>
        <w:tabs>
          <w:tab w:val="num" w:pos="5040"/>
        </w:tabs>
        <w:ind w:left="5040" w:hanging="360"/>
      </w:pPr>
      <w:rPr>
        <w:rFonts w:ascii="Arial" w:hAnsi="Arial" w:hint="default"/>
      </w:rPr>
    </w:lvl>
    <w:lvl w:ilvl="7" w:tplc="60480CAA" w:tentative="1">
      <w:start w:val="1"/>
      <w:numFmt w:val="bullet"/>
      <w:lvlText w:val="•"/>
      <w:lvlJc w:val="left"/>
      <w:pPr>
        <w:tabs>
          <w:tab w:val="num" w:pos="5760"/>
        </w:tabs>
        <w:ind w:left="5760" w:hanging="360"/>
      </w:pPr>
      <w:rPr>
        <w:rFonts w:ascii="Arial" w:hAnsi="Arial" w:hint="default"/>
      </w:rPr>
    </w:lvl>
    <w:lvl w:ilvl="8" w:tplc="43BCE378" w:tentative="1">
      <w:start w:val="1"/>
      <w:numFmt w:val="bullet"/>
      <w:lvlText w:val="•"/>
      <w:lvlJc w:val="left"/>
      <w:pPr>
        <w:tabs>
          <w:tab w:val="num" w:pos="6480"/>
        </w:tabs>
        <w:ind w:left="6480" w:hanging="360"/>
      </w:pPr>
      <w:rPr>
        <w:rFonts w:ascii="Arial" w:hAnsi="Arial" w:hint="default"/>
      </w:rPr>
    </w:lvl>
  </w:abstractNum>
  <w:abstractNum w:abstractNumId="26" w15:restartNumberingAfterBreak="0">
    <w:nsid w:val="6CF000A8"/>
    <w:multiLevelType w:val="multilevel"/>
    <w:tmpl w:val="7AF0E094"/>
    <w:lvl w:ilvl="0">
      <w:start w:val="1"/>
      <w:numFmt w:val="decimal"/>
      <w:lvlText w:val="%1"/>
      <w:lvlJc w:val="left"/>
      <w:pPr>
        <w:ind w:left="405" w:hanging="405"/>
      </w:pPr>
      <w:rPr>
        <w:rFonts w:ascii="Arial" w:hAnsi="Arial" w:hint="default"/>
        <w:b/>
        <w:i w:val="0"/>
        <w:sz w:val="32"/>
      </w:rPr>
    </w:lvl>
    <w:lvl w:ilvl="1">
      <w:start w:val="1"/>
      <w:numFmt w:val="decimal"/>
      <w:lvlText w:val="%1.%2"/>
      <w:lvlJc w:val="left"/>
      <w:pPr>
        <w:ind w:left="576" w:hanging="576"/>
      </w:pPr>
      <w:rPr>
        <w:rFonts w:ascii="Arial" w:hAnsi="Arial" w:hint="default"/>
        <w:b/>
        <w:i w:val="0"/>
        <w:sz w:val="24"/>
      </w:rPr>
    </w:lvl>
    <w:lvl w:ilvl="2">
      <w:start w:val="1"/>
      <w:numFmt w:val="decimal"/>
      <w:lvlText w:val="%1.%2.%3"/>
      <w:lvlJc w:val="left"/>
      <w:pPr>
        <w:ind w:left="1296" w:hanging="720"/>
      </w:pPr>
      <w:rPr>
        <w:rFonts w:ascii="Arial" w:hAnsi="Arial" w:hint="default"/>
        <w:b w:val="0"/>
        <w:i w:val="0"/>
        <w:sz w:val="22"/>
        <w:szCs w:val="22"/>
      </w:rPr>
    </w:lvl>
    <w:lvl w:ilvl="3">
      <w:start w:val="1"/>
      <w:numFmt w:val="lowerLetter"/>
      <w:lvlText w:val="(%4)"/>
      <w:lvlJc w:val="left"/>
      <w:pPr>
        <w:tabs>
          <w:tab w:val="num" w:pos="1296"/>
        </w:tabs>
        <w:ind w:left="1368" w:hanging="72"/>
      </w:pPr>
      <w:rPr>
        <w:rFonts w:ascii="Arial" w:hAnsi="Arial" w:hint="default"/>
        <w:b w:val="0"/>
        <w:i w:val="0"/>
        <w:sz w:val="22"/>
      </w:rPr>
    </w:lvl>
    <w:lvl w:ilvl="4">
      <w:start w:val="1"/>
      <w:numFmt w:val="lowerRoman"/>
      <w:lvlText w:val="%5)"/>
      <w:lvlJc w:val="left"/>
      <w:pPr>
        <w:tabs>
          <w:tab w:val="num" w:pos="1728"/>
        </w:tabs>
        <w:ind w:left="2016" w:hanging="288"/>
      </w:pPr>
      <w:rPr>
        <w:rFonts w:ascii="Arial" w:hAnsi="Arial" w:hint="default"/>
        <w:b w:val="0"/>
        <w:i w:val="0"/>
        <w:sz w:val="22"/>
      </w:rPr>
    </w:lvl>
    <w:lvl w:ilvl="5">
      <w:start w:val="1"/>
      <w:numFmt w:val="decimal"/>
      <w:lvlText w:val="%6)"/>
      <w:lvlJc w:val="left"/>
      <w:pPr>
        <w:ind w:left="2592" w:hanging="288"/>
      </w:pPr>
      <w:rPr>
        <w:rFonts w:ascii="Arial" w:hAnsi="Arial" w:hint="default"/>
        <w:b w:val="0"/>
        <w:i w:val="0"/>
        <w:sz w:val="22"/>
      </w:rPr>
    </w:lvl>
    <w:lvl w:ilvl="6">
      <w:start w:val="1"/>
      <w:numFmt w:val="decimal"/>
      <w:lvlText w:val="%1.%2.%3.%4.%5.%6.%7"/>
      <w:lvlJc w:val="left"/>
      <w:pPr>
        <w:ind w:left="1440" w:hanging="1440"/>
      </w:pPr>
      <w:rPr>
        <w:rFonts w:ascii="Arial" w:hAnsi="Arial" w:hint="default"/>
        <w:b w:val="0"/>
        <w:i w:val="0"/>
        <w:sz w:val="22"/>
      </w:rPr>
    </w:lvl>
    <w:lvl w:ilvl="7">
      <w:start w:val="1"/>
      <w:numFmt w:val="decimal"/>
      <w:lvlText w:val="%1.%2.%3.%4.%5.%6.%7.%8"/>
      <w:lvlJc w:val="left"/>
      <w:pPr>
        <w:ind w:left="1800" w:hanging="1800"/>
      </w:pPr>
      <w:rPr>
        <w:rFonts w:ascii="Arial" w:hAnsi="Arial" w:hint="default"/>
        <w:b w:val="0"/>
        <w:i w:val="0"/>
        <w:sz w:val="22"/>
      </w:rPr>
    </w:lvl>
    <w:lvl w:ilvl="8">
      <w:start w:val="1"/>
      <w:numFmt w:val="decimal"/>
      <w:lvlText w:val="%1.%2.%3.%4.%5.%6.%7.%8.%9"/>
      <w:lvlJc w:val="left"/>
      <w:pPr>
        <w:ind w:left="1800" w:hanging="1800"/>
      </w:pPr>
      <w:rPr>
        <w:rFonts w:ascii="Arial" w:hAnsi="Arial" w:hint="default"/>
        <w:b w:val="0"/>
        <w:i w:val="0"/>
        <w:sz w:val="22"/>
      </w:rPr>
    </w:lvl>
  </w:abstractNum>
  <w:abstractNum w:abstractNumId="27" w15:restartNumberingAfterBreak="0">
    <w:nsid w:val="6EF03876"/>
    <w:multiLevelType w:val="hybridMultilevel"/>
    <w:tmpl w:val="B250327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7713625C"/>
    <w:multiLevelType w:val="multilevel"/>
    <w:tmpl w:val="62E08F3C"/>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9" w15:restartNumberingAfterBreak="0">
    <w:nsid w:val="7B3C0683"/>
    <w:multiLevelType w:val="multilevel"/>
    <w:tmpl w:val="0C00D974"/>
    <w:lvl w:ilvl="0">
      <w:start w:val="1"/>
      <w:numFmt w:val="decimal"/>
      <w:lvlText w:val="%1"/>
      <w:lvlJc w:val="left"/>
      <w:pPr>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num w:numId="1">
    <w:abstractNumId w:val="29"/>
  </w:num>
  <w:num w:numId="2">
    <w:abstractNumId w:val="16"/>
  </w:num>
  <w:num w:numId="3">
    <w:abstractNumId w:val="16"/>
    <w:lvlOverride w:ilvl="0">
      <w:lvl w:ilvl="0">
        <w:start w:val="1"/>
        <w:numFmt w:val="decimal"/>
        <w:lvlText w:val="%1"/>
        <w:lvlJc w:val="left"/>
        <w:pPr>
          <w:ind w:left="405" w:hanging="405"/>
        </w:pPr>
        <w:rPr>
          <w:rFonts w:ascii="Arial" w:hAnsi="Arial" w:hint="default"/>
          <w:b/>
          <w:i w:val="0"/>
          <w:sz w:val="32"/>
        </w:rPr>
      </w:lvl>
    </w:lvlOverride>
    <w:lvlOverride w:ilvl="1">
      <w:lvl w:ilvl="1">
        <w:start w:val="1"/>
        <w:numFmt w:val="decimal"/>
        <w:lvlText w:val="%1.%2"/>
        <w:lvlJc w:val="left"/>
        <w:pPr>
          <w:ind w:left="576" w:hanging="576"/>
        </w:pPr>
        <w:rPr>
          <w:rFonts w:ascii="Arial" w:hAnsi="Arial" w:hint="default"/>
          <w:b/>
          <w:i w:val="0"/>
          <w:sz w:val="24"/>
        </w:rPr>
      </w:lvl>
    </w:lvlOverride>
    <w:lvlOverride w:ilvl="2">
      <w:lvl w:ilvl="2">
        <w:start w:val="1"/>
        <w:numFmt w:val="decimal"/>
        <w:lvlText w:val="%1.%2.%3"/>
        <w:lvlJc w:val="left"/>
        <w:pPr>
          <w:ind w:left="1296" w:hanging="720"/>
        </w:pPr>
        <w:rPr>
          <w:rFonts w:ascii="Arial" w:hAnsi="Arial" w:hint="default"/>
          <w:b w:val="0"/>
          <w:i w:val="0"/>
          <w:sz w:val="22"/>
          <w:szCs w:val="22"/>
        </w:rPr>
      </w:lvl>
    </w:lvlOverride>
    <w:lvlOverride w:ilvl="3">
      <w:lvl w:ilvl="3">
        <w:start w:val="1"/>
        <w:numFmt w:val="lowerLetter"/>
        <w:lvlText w:val="(%4)"/>
        <w:lvlJc w:val="left"/>
        <w:pPr>
          <w:tabs>
            <w:tab w:val="num" w:pos="1296"/>
          </w:tabs>
          <w:ind w:left="1368" w:hanging="72"/>
        </w:pPr>
        <w:rPr>
          <w:rFonts w:ascii="Arial" w:hAnsi="Arial" w:hint="default"/>
          <w:b w:val="0"/>
          <w:i w:val="0"/>
          <w:sz w:val="22"/>
        </w:rPr>
      </w:lvl>
    </w:lvlOverride>
    <w:lvlOverride w:ilvl="4">
      <w:lvl w:ilvl="4">
        <w:start w:val="1"/>
        <w:numFmt w:val="lowerRoman"/>
        <w:lvlText w:val="%5)"/>
        <w:lvlJc w:val="left"/>
        <w:pPr>
          <w:tabs>
            <w:tab w:val="num" w:pos="1728"/>
          </w:tabs>
          <w:ind w:left="2304" w:hanging="576"/>
        </w:pPr>
        <w:rPr>
          <w:rFonts w:ascii="Arial" w:hAnsi="Arial" w:hint="default"/>
          <w:b w:val="0"/>
          <w:i w:val="0"/>
          <w:sz w:val="22"/>
        </w:rPr>
      </w:lvl>
    </w:lvlOverride>
    <w:lvlOverride w:ilvl="5">
      <w:lvl w:ilvl="5">
        <w:start w:val="1"/>
        <w:numFmt w:val="decimal"/>
        <w:lvlText w:val="%6)"/>
        <w:lvlJc w:val="left"/>
        <w:pPr>
          <w:ind w:left="2304" w:hanging="288"/>
        </w:pPr>
        <w:rPr>
          <w:rFonts w:ascii="Arial" w:hAnsi="Arial" w:hint="default"/>
          <w:b w:val="0"/>
          <w:i w:val="0"/>
          <w:sz w:val="22"/>
        </w:rPr>
      </w:lvl>
    </w:lvlOverride>
    <w:lvlOverride w:ilvl="6">
      <w:lvl w:ilvl="6">
        <w:start w:val="1"/>
        <w:numFmt w:val="decimal"/>
        <w:lvlText w:val="%1.%2.%3.%4.%5.%6.%7"/>
        <w:lvlJc w:val="left"/>
        <w:pPr>
          <w:ind w:left="1440" w:hanging="1440"/>
        </w:pPr>
        <w:rPr>
          <w:rFonts w:ascii="Arial" w:hAnsi="Arial" w:hint="default"/>
          <w:b w:val="0"/>
          <w:i w:val="0"/>
          <w:sz w:val="22"/>
        </w:rPr>
      </w:lvl>
    </w:lvlOverride>
    <w:lvlOverride w:ilvl="7">
      <w:lvl w:ilvl="7">
        <w:start w:val="1"/>
        <w:numFmt w:val="decimal"/>
        <w:lvlText w:val="%1.%2.%3.%4.%5.%6.%7.%8"/>
        <w:lvlJc w:val="left"/>
        <w:pPr>
          <w:ind w:left="1800" w:hanging="1800"/>
        </w:pPr>
        <w:rPr>
          <w:rFonts w:ascii="Arial" w:hAnsi="Arial" w:hint="default"/>
          <w:b w:val="0"/>
          <w:i w:val="0"/>
          <w:sz w:val="22"/>
        </w:rPr>
      </w:lvl>
    </w:lvlOverride>
    <w:lvlOverride w:ilvl="8">
      <w:lvl w:ilvl="8">
        <w:start w:val="1"/>
        <w:numFmt w:val="decimal"/>
        <w:lvlText w:val="%1.%2.%3.%4.%5.%6.%7.%8.%9"/>
        <w:lvlJc w:val="left"/>
        <w:pPr>
          <w:ind w:left="1800" w:hanging="1800"/>
        </w:pPr>
        <w:rPr>
          <w:rFonts w:ascii="Arial" w:hAnsi="Arial" w:hint="default"/>
          <w:b w:val="0"/>
          <w:i w:val="0"/>
          <w:sz w:val="22"/>
        </w:rPr>
      </w:lvl>
    </w:lvlOverride>
  </w:num>
  <w:num w:numId="4">
    <w:abstractNumId w:val="16"/>
    <w:lvlOverride w:ilvl="0">
      <w:lvl w:ilvl="0">
        <w:start w:val="1"/>
        <w:numFmt w:val="decimal"/>
        <w:lvlText w:val="%1"/>
        <w:lvlJc w:val="left"/>
        <w:pPr>
          <w:ind w:left="405" w:hanging="405"/>
        </w:pPr>
        <w:rPr>
          <w:rFonts w:ascii="Arial" w:hAnsi="Arial" w:hint="default"/>
          <w:b/>
          <w:i w:val="0"/>
          <w:sz w:val="32"/>
        </w:rPr>
      </w:lvl>
    </w:lvlOverride>
    <w:lvlOverride w:ilvl="1">
      <w:lvl w:ilvl="1">
        <w:start w:val="1"/>
        <w:numFmt w:val="decimal"/>
        <w:lvlText w:val="%1.%2"/>
        <w:lvlJc w:val="left"/>
        <w:pPr>
          <w:ind w:left="576" w:hanging="576"/>
        </w:pPr>
        <w:rPr>
          <w:rFonts w:ascii="Arial" w:hAnsi="Arial" w:hint="default"/>
          <w:b/>
          <w:i w:val="0"/>
          <w:sz w:val="24"/>
        </w:rPr>
      </w:lvl>
    </w:lvlOverride>
    <w:lvlOverride w:ilvl="2">
      <w:lvl w:ilvl="2">
        <w:start w:val="1"/>
        <w:numFmt w:val="decimal"/>
        <w:lvlText w:val="%1.%2.%3"/>
        <w:lvlJc w:val="left"/>
        <w:pPr>
          <w:ind w:left="1296" w:hanging="720"/>
        </w:pPr>
        <w:rPr>
          <w:rFonts w:ascii="Arial" w:hAnsi="Arial" w:hint="default"/>
          <w:b w:val="0"/>
          <w:i w:val="0"/>
          <w:sz w:val="22"/>
          <w:szCs w:val="22"/>
        </w:rPr>
      </w:lvl>
    </w:lvlOverride>
    <w:lvlOverride w:ilvl="3">
      <w:lvl w:ilvl="3">
        <w:start w:val="1"/>
        <w:numFmt w:val="lowerLetter"/>
        <w:lvlText w:val="(%4)"/>
        <w:lvlJc w:val="left"/>
        <w:pPr>
          <w:tabs>
            <w:tab w:val="num" w:pos="1296"/>
          </w:tabs>
          <w:ind w:left="1368" w:hanging="72"/>
        </w:pPr>
        <w:rPr>
          <w:rFonts w:ascii="Arial" w:hAnsi="Arial" w:hint="default"/>
          <w:b w:val="0"/>
          <w:i w:val="0"/>
          <w:sz w:val="22"/>
        </w:rPr>
      </w:lvl>
    </w:lvlOverride>
    <w:lvlOverride w:ilvl="4">
      <w:lvl w:ilvl="4">
        <w:start w:val="1"/>
        <w:numFmt w:val="lowerRoman"/>
        <w:lvlText w:val="%5)"/>
        <w:lvlJc w:val="left"/>
        <w:pPr>
          <w:tabs>
            <w:tab w:val="num" w:pos="1728"/>
          </w:tabs>
          <w:ind w:left="2160" w:hanging="432"/>
        </w:pPr>
        <w:rPr>
          <w:rFonts w:ascii="Arial" w:hAnsi="Arial" w:hint="default"/>
          <w:b w:val="0"/>
          <w:i w:val="0"/>
          <w:sz w:val="22"/>
        </w:rPr>
      </w:lvl>
    </w:lvlOverride>
    <w:lvlOverride w:ilvl="5">
      <w:lvl w:ilvl="5">
        <w:start w:val="1"/>
        <w:numFmt w:val="decimal"/>
        <w:lvlText w:val="%6)"/>
        <w:lvlJc w:val="left"/>
        <w:pPr>
          <w:ind w:left="2304" w:hanging="288"/>
        </w:pPr>
        <w:rPr>
          <w:rFonts w:ascii="Arial" w:hAnsi="Arial" w:hint="default"/>
          <w:b w:val="0"/>
          <w:i w:val="0"/>
          <w:sz w:val="22"/>
        </w:rPr>
      </w:lvl>
    </w:lvlOverride>
    <w:lvlOverride w:ilvl="6">
      <w:lvl w:ilvl="6">
        <w:start w:val="1"/>
        <w:numFmt w:val="decimal"/>
        <w:lvlText w:val="%1.%2.%3.%4.%5.%6.%7"/>
        <w:lvlJc w:val="left"/>
        <w:pPr>
          <w:ind w:left="1440" w:hanging="1440"/>
        </w:pPr>
        <w:rPr>
          <w:rFonts w:ascii="Arial" w:hAnsi="Arial" w:hint="default"/>
          <w:b w:val="0"/>
          <w:i w:val="0"/>
          <w:sz w:val="22"/>
        </w:rPr>
      </w:lvl>
    </w:lvlOverride>
    <w:lvlOverride w:ilvl="7">
      <w:lvl w:ilvl="7">
        <w:start w:val="1"/>
        <w:numFmt w:val="decimal"/>
        <w:lvlText w:val="%1.%2.%3.%4.%5.%6.%7.%8"/>
        <w:lvlJc w:val="left"/>
        <w:pPr>
          <w:ind w:left="1800" w:hanging="1800"/>
        </w:pPr>
        <w:rPr>
          <w:rFonts w:ascii="Arial" w:hAnsi="Arial" w:hint="default"/>
          <w:b w:val="0"/>
          <w:i w:val="0"/>
          <w:sz w:val="22"/>
        </w:rPr>
      </w:lvl>
    </w:lvlOverride>
    <w:lvlOverride w:ilvl="8">
      <w:lvl w:ilvl="8">
        <w:start w:val="1"/>
        <w:numFmt w:val="decimal"/>
        <w:lvlText w:val="%1.%2.%3.%4.%5.%6.%7.%8.%9"/>
        <w:lvlJc w:val="left"/>
        <w:pPr>
          <w:ind w:left="1800" w:hanging="1800"/>
        </w:pPr>
        <w:rPr>
          <w:rFonts w:ascii="Arial" w:hAnsi="Arial" w:hint="default"/>
          <w:b w:val="0"/>
          <w:i w:val="0"/>
          <w:sz w:val="22"/>
        </w:rPr>
      </w:lvl>
    </w:lvlOverride>
  </w:num>
  <w:num w:numId="5">
    <w:abstractNumId w:val="16"/>
    <w:lvlOverride w:ilvl="0">
      <w:lvl w:ilvl="0">
        <w:start w:val="1"/>
        <w:numFmt w:val="decimal"/>
        <w:lvlText w:val="%1"/>
        <w:lvlJc w:val="left"/>
        <w:pPr>
          <w:ind w:left="405" w:hanging="405"/>
        </w:pPr>
        <w:rPr>
          <w:rFonts w:ascii="Arial" w:hAnsi="Arial" w:hint="default"/>
          <w:b/>
          <w:i w:val="0"/>
          <w:sz w:val="32"/>
        </w:rPr>
      </w:lvl>
    </w:lvlOverride>
    <w:lvlOverride w:ilvl="1">
      <w:lvl w:ilvl="1">
        <w:start w:val="1"/>
        <w:numFmt w:val="decimal"/>
        <w:lvlText w:val="%1.%2"/>
        <w:lvlJc w:val="left"/>
        <w:pPr>
          <w:ind w:left="576" w:hanging="576"/>
        </w:pPr>
        <w:rPr>
          <w:rFonts w:ascii="Arial" w:hAnsi="Arial" w:hint="default"/>
          <w:b/>
          <w:i w:val="0"/>
          <w:sz w:val="24"/>
        </w:rPr>
      </w:lvl>
    </w:lvlOverride>
    <w:lvlOverride w:ilvl="2">
      <w:lvl w:ilvl="2">
        <w:start w:val="1"/>
        <w:numFmt w:val="decimal"/>
        <w:lvlText w:val="%1.%2.%3"/>
        <w:lvlJc w:val="left"/>
        <w:pPr>
          <w:ind w:left="1296" w:hanging="720"/>
        </w:pPr>
        <w:rPr>
          <w:rFonts w:ascii="Arial" w:hAnsi="Arial" w:hint="default"/>
          <w:b w:val="0"/>
          <w:i w:val="0"/>
          <w:sz w:val="22"/>
          <w:szCs w:val="22"/>
        </w:rPr>
      </w:lvl>
    </w:lvlOverride>
    <w:lvlOverride w:ilvl="3">
      <w:lvl w:ilvl="3">
        <w:start w:val="1"/>
        <w:numFmt w:val="lowerLetter"/>
        <w:lvlText w:val="(%4)"/>
        <w:lvlJc w:val="left"/>
        <w:pPr>
          <w:tabs>
            <w:tab w:val="num" w:pos="1296"/>
          </w:tabs>
          <w:ind w:left="1368" w:hanging="72"/>
        </w:pPr>
        <w:rPr>
          <w:rFonts w:ascii="Arial" w:hAnsi="Arial" w:hint="default"/>
          <w:b w:val="0"/>
          <w:i w:val="0"/>
          <w:sz w:val="22"/>
        </w:rPr>
      </w:lvl>
    </w:lvlOverride>
    <w:lvlOverride w:ilvl="4">
      <w:lvl w:ilvl="4">
        <w:start w:val="1"/>
        <w:numFmt w:val="lowerRoman"/>
        <w:lvlText w:val="%5)"/>
        <w:lvlJc w:val="left"/>
        <w:pPr>
          <w:tabs>
            <w:tab w:val="num" w:pos="1728"/>
          </w:tabs>
          <w:ind w:left="2016" w:hanging="288"/>
        </w:pPr>
        <w:rPr>
          <w:rFonts w:ascii="Arial" w:hAnsi="Arial" w:hint="default"/>
          <w:b w:val="0"/>
          <w:i w:val="0"/>
          <w:sz w:val="22"/>
        </w:rPr>
      </w:lvl>
    </w:lvlOverride>
    <w:lvlOverride w:ilvl="5">
      <w:lvl w:ilvl="5">
        <w:start w:val="1"/>
        <w:numFmt w:val="decimal"/>
        <w:lvlText w:val="%6)"/>
        <w:lvlJc w:val="left"/>
        <w:pPr>
          <w:ind w:left="2736" w:hanging="432"/>
        </w:pPr>
        <w:rPr>
          <w:rFonts w:ascii="Arial" w:hAnsi="Arial" w:hint="default"/>
          <w:b w:val="0"/>
          <w:i w:val="0"/>
          <w:sz w:val="22"/>
        </w:rPr>
      </w:lvl>
    </w:lvlOverride>
    <w:lvlOverride w:ilvl="6">
      <w:lvl w:ilvl="6">
        <w:start w:val="1"/>
        <w:numFmt w:val="decimal"/>
        <w:lvlText w:val="%1.%2.%3.%4.%5.%6.%7"/>
        <w:lvlJc w:val="left"/>
        <w:pPr>
          <w:ind w:left="1440" w:hanging="1440"/>
        </w:pPr>
        <w:rPr>
          <w:rFonts w:ascii="Arial" w:hAnsi="Arial" w:hint="default"/>
          <w:b w:val="0"/>
          <w:i w:val="0"/>
          <w:sz w:val="22"/>
        </w:rPr>
      </w:lvl>
    </w:lvlOverride>
    <w:lvlOverride w:ilvl="7">
      <w:lvl w:ilvl="7">
        <w:start w:val="1"/>
        <w:numFmt w:val="decimal"/>
        <w:lvlText w:val="%1.%2.%3.%4.%5.%6.%7.%8"/>
        <w:lvlJc w:val="left"/>
        <w:pPr>
          <w:ind w:left="1800" w:hanging="1800"/>
        </w:pPr>
        <w:rPr>
          <w:rFonts w:ascii="Arial" w:hAnsi="Arial" w:hint="default"/>
          <w:b w:val="0"/>
          <w:i w:val="0"/>
          <w:sz w:val="22"/>
        </w:rPr>
      </w:lvl>
    </w:lvlOverride>
    <w:lvlOverride w:ilvl="8">
      <w:lvl w:ilvl="8">
        <w:start w:val="1"/>
        <w:numFmt w:val="decimal"/>
        <w:lvlText w:val="%1.%2.%3.%4.%5.%6.%7.%8.%9"/>
        <w:lvlJc w:val="left"/>
        <w:pPr>
          <w:ind w:left="1800" w:hanging="1800"/>
        </w:pPr>
        <w:rPr>
          <w:rFonts w:ascii="Arial" w:hAnsi="Arial" w:hint="default"/>
          <w:b w:val="0"/>
          <w:i w:val="0"/>
          <w:sz w:val="22"/>
        </w:rPr>
      </w:lvl>
    </w:lvlOverride>
  </w:num>
  <w:num w:numId="6">
    <w:abstractNumId w:val="8"/>
  </w:num>
  <w:num w:numId="7">
    <w:abstractNumId w:val="19"/>
  </w:num>
  <w:num w:numId="8">
    <w:abstractNumId w:val="5"/>
  </w:num>
  <w:num w:numId="9">
    <w:abstractNumId w:val="3"/>
  </w:num>
  <w:num w:numId="10">
    <w:abstractNumId w:val="18"/>
  </w:num>
  <w:num w:numId="11">
    <w:abstractNumId w:val="10"/>
  </w:num>
  <w:num w:numId="12">
    <w:abstractNumId w:val="25"/>
  </w:num>
  <w:num w:numId="13">
    <w:abstractNumId w:val="27"/>
  </w:num>
  <w:num w:numId="14">
    <w:abstractNumId w:val="13"/>
  </w:num>
  <w:num w:numId="15">
    <w:abstractNumId w:val="14"/>
  </w:num>
  <w:num w:numId="16">
    <w:abstractNumId w:val="26"/>
  </w:num>
  <w:num w:numId="17">
    <w:abstractNumId w:val="6"/>
  </w:num>
  <w:num w:numId="18">
    <w:abstractNumId w:val="11"/>
  </w:num>
  <w:num w:numId="19">
    <w:abstractNumId w:val="2"/>
  </w:num>
  <w:num w:numId="20">
    <w:abstractNumId w:val="22"/>
  </w:num>
  <w:num w:numId="21">
    <w:abstractNumId w:val="0"/>
  </w:num>
  <w:num w:numId="22">
    <w:abstractNumId w:val="17"/>
  </w:num>
  <w:num w:numId="23">
    <w:abstractNumId w:val="23"/>
  </w:num>
  <w:num w:numId="24">
    <w:abstractNumId w:val="7"/>
  </w:num>
  <w:num w:numId="25">
    <w:abstractNumId w:val="28"/>
  </w:num>
  <w:num w:numId="26">
    <w:abstractNumId w:val="1"/>
  </w:num>
  <w:num w:numId="27">
    <w:abstractNumId w:val="24"/>
  </w:num>
  <w:num w:numId="28">
    <w:abstractNumId w:val="9"/>
  </w:num>
  <w:num w:numId="29">
    <w:abstractNumId w:val="20"/>
  </w:num>
  <w:num w:numId="30">
    <w:abstractNumId w:val="21"/>
  </w:num>
  <w:num w:numId="31">
    <w:abstractNumId w:val="12"/>
  </w:num>
  <w:num w:numId="32">
    <w:abstractNumId w:val="15"/>
  </w:num>
  <w:num w:numId="3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50"/>
  <w:proofState w:spelling="clean" w:grammar="clean"/>
  <w:defaultTabStop w:val="720"/>
  <w:characterSpacingControl w:val="doNotCompress"/>
  <w:hdrShapeDefaults>
    <o:shapedefaults v:ext="edit" spidmax="4097"/>
  </w:hdrShapeDefaults>
  <w:footnotePr>
    <w:footnote w:id="-1"/>
    <w:footnote w:id="0"/>
  </w:footnotePr>
  <w:endnotePr>
    <w:endnote w:id="-1"/>
    <w:endnote w:id="0"/>
  </w:endnotePr>
  <w:compat>
    <w:applyBreakingRules/>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E83E95"/>
    <w:rsid w:val="00000813"/>
    <w:rsid w:val="000008D0"/>
    <w:rsid w:val="00000A46"/>
    <w:rsid w:val="0000105F"/>
    <w:rsid w:val="000023F8"/>
    <w:rsid w:val="00002C3B"/>
    <w:rsid w:val="000034C9"/>
    <w:rsid w:val="000034D6"/>
    <w:rsid w:val="00005135"/>
    <w:rsid w:val="00005A66"/>
    <w:rsid w:val="00005AE0"/>
    <w:rsid w:val="000076F5"/>
    <w:rsid w:val="000117A6"/>
    <w:rsid w:val="00011D00"/>
    <w:rsid w:val="00017CE2"/>
    <w:rsid w:val="00022B62"/>
    <w:rsid w:val="000230F8"/>
    <w:rsid w:val="000231D8"/>
    <w:rsid w:val="000235EF"/>
    <w:rsid w:val="000247E0"/>
    <w:rsid w:val="00025D3A"/>
    <w:rsid w:val="00025EBF"/>
    <w:rsid w:val="00026236"/>
    <w:rsid w:val="0002791F"/>
    <w:rsid w:val="000343AD"/>
    <w:rsid w:val="0003732C"/>
    <w:rsid w:val="00040459"/>
    <w:rsid w:val="000416AB"/>
    <w:rsid w:val="00041E02"/>
    <w:rsid w:val="000427BD"/>
    <w:rsid w:val="0004284F"/>
    <w:rsid w:val="00043012"/>
    <w:rsid w:val="000438EC"/>
    <w:rsid w:val="00043BBF"/>
    <w:rsid w:val="00045879"/>
    <w:rsid w:val="00053F3C"/>
    <w:rsid w:val="00054DB1"/>
    <w:rsid w:val="000551D4"/>
    <w:rsid w:val="00056D76"/>
    <w:rsid w:val="0005742D"/>
    <w:rsid w:val="00060811"/>
    <w:rsid w:val="00061AAE"/>
    <w:rsid w:val="00061ED7"/>
    <w:rsid w:val="00064BD5"/>
    <w:rsid w:val="00065139"/>
    <w:rsid w:val="000654D4"/>
    <w:rsid w:val="00065875"/>
    <w:rsid w:val="00065B0F"/>
    <w:rsid w:val="00066DB4"/>
    <w:rsid w:val="000700D1"/>
    <w:rsid w:val="000727C6"/>
    <w:rsid w:val="000758C2"/>
    <w:rsid w:val="000767FF"/>
    <w:rsid w:val="0007683B"/>
    <w:rsid w:val="00076B00"/>
    <w:rsid w:val="00077D36"/>
    <w:rsid w:val="00077D58"/>
    <w:rsid w:val="000801A6"/>
    <w:rsid w:val="000806BB"/>
    <w:rsid w:val="00082466"/>
    <w:rsid w:val="000830A4"/>
    <w:rsid w:val="000836D0"/>
    <w:rsid w:val="00087CA4"/>
    <w:rsid w:val="00090C7C"/>
    <w:rsid w:val="00091216"/>
    <w:rsid w:val="0009225E"/>
    <w:rsid w:val="00093DBB"/>
    <w:rsid w:val="00094AEB"/>
    <w:rsid w:val="00094FD9"/>
    <w:rsid w:val="000A04C2"/>
    <w:rsid w:val="000A0CAA"/>
    <w:rsid w:val="000A1157"/>
    <w:rsid w:val="000A1791"/>
    <w:rsid w:val="000A1EE2"/>
    <w:rsid w:val="000A1F52"/>
    <w:rsid w:val="000A3CBB"/>
    <w:rsid w:val="000B0959"/>
    <w:rsid w:val="000B19F9"/>
    <w:rsid w:val="000B2C9F"/>
    <w:rsid w:val="000B3C4E"/>
    <w:rsid w:val="000B599A"/>
    <w:rsid w:val="000C0303"/>
    <w:rsid w:val="000C1DF2"/>
    <w:rsid w:val="000C3700"/>
    <w:rsid w:val="000C5EC1"/>
    <w:rsid w:val="000C6429"/>
    <w:rsid w:val="000D2C23"/>
    <w:rsid w:val="000D3F1D"/>
    <w:rsid w:val="000D41E8"/>
    <w:rsid w:val="000D46D5"/>
    <w:rsid w:val="000D4FFC"/>
    <w:rsid w:val="000D56F7"/>
    <w:rsid w:val="000D5E21"/>
    <w:rsid w:val="000D6ABB"/>
    <w:rsid w:val="000D6CDA"/>
    <w:rsid w:val="000E0839"/>
    <w:rsid w:val="000E19AC"/>
    <w:rsid w:val="000E1C56"/>
    <w:rsid w:val="000E2AC3"/>
    <w:rsid w:val="000E47AC"/>
    <w:rsid w:val="000E4B3C"/>
    <w:rsid w:val="000E5BD6"/>
    <w:rsid w:val="000E626A"/>
    <w:rsid w:val="000E64F7"/>
    <w:rsid w:val="000E774A"/>
    <w:rsid w:val="000E7DE2"/>
    <w:rsid w:val="000E7FEB"/>
    <w:rsid w:val="000F2329"/>
    <w:rsid w:val="000F3313"/>
    <w:rsid w:val="000F3766"/>
    <w:rsid w:val="000F4446"/>
    <w:rsid w:val="000F62DA"/>
    <w:rsid w:val="000F7817"/>
    <w:rsid w:val="000F79E6"/>
    <w:rsid w:val="000F7DDA"/>
    <w:rsid w:val="00103BC5"/>
    <w:rsid w:val="00104F94"/>
    <w:rsid w:val="001071FA"/>
    <w:rsid w:val="001108BD"/>
    <w:rsid w:val="00112D03"/>
    <w:rsid w:val="00116652"/>
    <w:rsid w:val="00120336"/>
    <w:rsid w:val="001205DA"/>
    <w:rsid w:val="0012062A"/>
    <w:rsid w:val="00122410"/>
    <w:rsid w:val="00125DD2"/>
    <w:rsid w:val="0012625F"/>
    <w:rsid w:val="00126ACB"/>
    <w:rsid w:val="00130180"/>
    <w:rsid w:val="001311A3"/>
    <w:rsid w:val="0013150F"/>
    <w:rsid w:val="00131F35"/>
    <w:rsid w:val="00132969"/>
    <w:rsid w:val="00132E14"/>
    <w:rsid w:val="001359B8"/>
    <w:rsid w:val="00136EE2"/>
    <w:rsid w:val="001376FC"/>
    <w:rsid w:val="001401E6"/>
    <w:rsid w:val="0014036D"/>
    <w:rsid w:val="00140ABC"/>
    <w:rsid w:val="0014131C"/>
    <w:rsid w:val="00141943"/>
    <w:rsid w:val="001420C1"/>
    <w:rsid w:val="00142DB9"/>
    <w:rsid w:val="001431B1"/>
    <w:rsid w:val="001443CA"/>
    <w:rsid w:val="0015218F"/>
    <w:rsid w:val="00154452"/>
    <w:rsid w:val="001553BB"/>
    <w:rsid w:val="0015641C"/>
    <w:rsid w:val="00161983"/>
    <w:rsid w:val="00162796"/>
    <w:rsid w:val="00162B71"/>
    <w:rsid w:val="001635A5"/>
    <w:rsid w:val="00163DF0"/>
    <w:rsid w:val="001652AE"/>
    <w:rsid w:val="001663A5"/>
    <w:rsid w:val="00166839"/>
    <w:rsid w:val="001705E3"/>
    <w:rsid w:val="00170B1A"/>
    <w:rsid w:val="001735FE"/>
    <w:rsid w:val="001760C3"/>
    <w:rsid w:val="0017704B"/>
    <w:rsid w:val="00177129"/>
    <w:rsid w:val="00180F34"/>
    <w:rsid w:val="00181EC3"/>
    <w:rsid w:val="00181FFF"/>
    <w:rsid w:val="00183E95"/>
    <w:rsid w:val="0018630C"/>
    <w:rsid w:val="001868E1"/>
    <w:rsid w:val="00190FBD"/>
    <w:rsid w:val="0019114A"/>
    <w:rsid w:val="00191BD0"/>
    <w:rsid w:val="00191D99"/>
    <w:rsid w:val="00191DE0"/>
    <w:rsid w:val="00192761"/>
    <w:rsid w:val="0019299B"/>
    <w:rsid w:val="001942E9"/>
    <w:rsid w:val="0019596E"/>
    <w:rsid w:val="0019652F"/>
    <w:rsid w:val="001968DD"/>
    <w:rsid w:val="00197919"/>
    <w:rsid w:val="001A1874"/>
    <w:rsid w:val="001A242B"/>
    <w:rsid w:val="001A2AF2"/>
    <w:rsid w:val="001A2B1E"/>
    <w:rsid w:val="001A2C23"/>
    <w:rsid w:val="001A3675"/>
    <w:rsid w:val="001A61A4"/>
    <w:rsid w:val="001A6547"/>
    <w:rsid w:val="001A7DD3"/>
    <w:rsid w:val="001A7DEB"/>
    <w:rsid w:val="001B1325"/>
    <w:rsid w:val="001B2620"/>
    <w:rsid w:val="001B52FD"/>
    <w:rsid w:val="001C3468"/>
    <w:rsid w:val="001C505E"/>
    <w:rsid w:val="001C513D"/>
    <w:rsid w:val="001C528A"/>
    <w:rsid w:val="001C76FC"/>
    <w:rsid w:val="001C7AE6"/>
    <w:rsid w:val="001D2190"/>
    <w:rsid w:val="001D43A1"/>
    <w:rsid w:val="001D5788"/>
    <w:rsid w:val="001D5D93"/>
    <w:rsid w:val="001D6868"/>
    <w:rsid w:val="001D74EB"/>
    <w:rsid w:val="001D7B7F"/>
    <w:rsid w:val="001E13AB"/>
    <w:rsid w:val="001E155C"/>
    <w:rsid w:val="001E385D"/>
    <w:rsid w:val="001E3983"/>
    <w:rsid w:val="001E3A8C"/>
    <w:rsid w:val="001E4C7F"/>
    <w:rsid w:val="001E68CF"/>
    <w:rsid w:val="001E73D1"/>
    <w:rsid w:val="001F317F"/>
    <w:rsid w:val="001F51D8"/>
    <w:rsid w:val="001F5261"/>
    <w:rsid w:val="001F6662"/>
    <w:rsid w:val="001F67A6"/>
    <w:rsid w:val="001F7590"/>
    <w:rsid w:val="002020A2"/>
    <w:rsid w:val="00202785"/>
    <w:rsid w:val="00202E08"/>
    <w:rsid w:val="00205033"/>
    <w:rsid w:val="00205311"/>
    <w:rsid w:val="0020561F"/>
    <w:rsid w:val="0020701F"/>
    <w:rsid w:val="002071C1"/>
    <w:rsid w:val="00211446"/>
    <w:rsid w:val="00211DF0"/>
    <w:rsid w:val="0021299A"/>
    <w:rsid w:val="00214CDA"/>
    <w:rsid w:val="00217BA9"/>
    <w:rsid w:val="00220ABB"/>
    <w:rsid w:val="00220B9D"/>
    <w:rsid w:val="00222711"/>
    <w:rsid w:val="002228A5"/>
    <w:rsid w:val="00222A3F"/>
    <w:rsid w:val="00226295"/>
    <w:rsid w:val="0022658D"/>
    <w:rsid w:val="00226923"/>
    <w:rsid w:val="00226CF9"/>
    <w:rsid w:val="002271D1"/>
    <w:rsid w:val="0023096F"/>
    <w:rsid w:val="00234016"/>
    <w:rsid w:val="00234656"/>
    <w:rsid w:val="00235866"/>
    <w:rsid w:val="00237768"/>
    <w:rsid w:val="00237FFE"/>
    <w:rsid w:val="00241F25"/>
    <w:rsid w:val="00242948"/>
    <w:rsid w:val="00242B36"/>
    <w:rsid w:val="00242F9A"/>
    <w:rsid w:val="00243BC0"/>
    <w:rsid w:val="00245E4B"/>
    <w:rsid w:val="0024615E"/>
    <w:rsid w:val="00246355"/>
    <w:rsid w:val="00246976"/>
    <w:rsid w:val="00247447"/>
    <w:rsid w:val="00247A4B"/>
    <w:rsid w:val="002515C7"/>
    <w:rsid w:val="002555EB"/>
    <w:rsid w:val="00257138"/>
    <w:rsid w:val="00260143"/>
    <w:rsid w:val="00261253"/>
    <w:rsid w:val="0026244E"/>
    <w:rsid w:val="00264784"/>
    <w:rsid w:val="0026622E"/>
    <w:rsid w:val="002673D3"/>
    <w:rsid w:val="00270EAB"/>
    <w:rsid w:val="00272490"/>
    <w:rsid w:val="002732ED"/>
    <w:rsid w:val="00273470"/>
    <w:rsid w:val="00277F87"/>
    <w:rsid w:val="00280E26"/>
    <w:rsid w:val="0028547B"/>
    <w:rsid w:val="0029322C"/>
    <w:rsid w:val="00293570"/>
    <w:rsid w:val="00295E0F"/>
    <w:rsid w:val="002962DA"/>
    <w:rsid w:val="00296948"/>
    <w:rsid w:val="00296B3B"/>
    <w:rsid w:val="00297C4E"/>
    <w:rsid w:val="002A2513"/>
    <w:rsid w:val="002A620A"/>
    <w:rsid w:val="002A7113"/>
    <w:rsid w:val="002A7C69"/>
    <w:rsid w:val="002B039B"/>
    <w:rsid w:val="002B0EDB"/>
    <w:rsid w:val="002B0F26"/>
    <w:rsid w:val="002B10E9"/>
    <w:rsid w:val="002B3868"/>
    <w:rsid w:val="002B59E8"/>
    <w:rsid w:val="002B7ECE"/>
    <w:rsid w:val="002C0414"/>
    <w:rsid w:val="002C0C04"/>
    <w:rsid w:val="002C1EF0"/>
    <w:rsid w:val="002C2D2A"/>
    <w:rsid w:val="002C306A"/>
    <w:rsid w:val="002C67DF"/>
    <w:rsid w:val="002C76EF"/>
    <w:rsid w:val="002D01EB"/>
    <w:rsid w:val="002D086F"/>
    <w:rsid w:val="002D0951"/>
    <w:rsid w:val="002D1F87"/>
    <w:rsid w:val="002D261B"/>
    <w:rsid w:val="002D3306"/>
    <w:rsid w:val="002D42E9"/>
    <w:rsid w:val="002D4B76"/>
    <w:rsid w:val="002D5C8D"/>
    <w:rsid w:val="002D6025"/>
    <w:rsid w:val="002D7313"/>
    <w:rsid w:val="002D7D9C"/>
    <w:rsid w:val="002E0A44"/>
    <w:rsid w:val="002E1666"/>
    <w:rsid w:val="002E400C"/>
    <w:rsid w:val="002E41EE"/>
    <w:rsid w:val="002E429B"/>
    <w:rsid w:val="002E459E"/>
    <w:rsid w:val="002E47E7"/>
    <w:rsid w:val="002E5C51"/>
    <w:rsid w:val="002E6480"/>
    <w:rsid w:val="002E6541"/>
    <w:rsid w:val="002E7C89"/>
    <w:rsid w:val="002F12F2"/>
    <w:rsid w:val="002F26F1"/>
    <w:rsid w:val="002F4F10"/>
    <w:rsid w:val="002F68C9"/>
    <w:rsid w:val="002F7076"/>
    <w:rsid w:val="002F768C"/>
    <w:rsid w:val="0030060B"/>
    <w:rsid w:val="0030333D"/>
    <w:rsid w:val="003036F8"/>
    <w:rsid w:val="00304E9C"/>
    <w:rsid w:val="0030511D"/>
    <w:rsid w:val="003051C6"/>
    <w:rsid w:val="00306494"/>
    <w:rsid w:val="00307F83"/>
    <w:rsid w:val="00310EB0"/>
    <w:rsid w:val="0031399A"/>
    <w:rsid w:val="00313A3D"/>
    <w:rsid w:val="003143A4"/>
    <w:rsid w:val="00314DB3"/>
    <w:rsid w:val="003154A1"/>
    <w:rsid w:val="00315F55"/>
    <w:rsid w:val="00316A84"/>
    <w:rsid w:val="0031716A"/>
    <w:rsid w:val="003209D8"/>
    <w:rsid w:val="00321D20"/>
    <w:rsid w:val="00321E17"/>
    <w:rsid w:val="0032348A"/>
    <w:rsid w:val="00327877"/>
    <w:rsid w:val="00330157"/>
    <w:rsid w:val="00330A5D"/>
    <w:rsid w:val="00331F1B"/>
    <w:rsid w:val="003327B5"/>
    <w:rsid w:val="00332F76"/>
    <w:rsid w:val="003341BE"/>
    <w:rsid w:val="0033547D"/>
    <w:rsid w:val="00335534"/>
    <w:rsid w:val="00335B55"/>
    <w:rsid w:val="00337310"/>
    <w:rsid w:val="00337B6A"/>
    <w:rsid w:val="0034295B"/>
    <w:rsid w:val="00342A34"/>
    <w:rsid w:val="00343933"/>
    <w:rsid w:val="0034617D"/>
    <w:rsid w:val="00346E28"/>
    <w:rsid w:val="00350C30"/>
    <w:rsid w:val="00351389"/>
    <w:rsid w:val="003527F4"/>
    <w:rsid w:val="00352C2D"/>
    <w:rsid w:val="00352D18"/>
    <w:rsid w:val="003572AE"/>
    <w:rsid w:val="0035796F"/>
    <w:rsid w:val="00357B67"/>
    <w:rsid w:val="003615F8"/>
    <w:rsid w:val="00361E3B"/>
    <w:rsid w:val="00363288"/>
    <w:rsid w:val="003634D1"/>
    <w:rsid w:val="00364309"/>
    <w:rsid w:val="0036490B"/>
    <w:rsid w:val="00365288"/>
    <w:rsid w:val="00365995"/>
    <w:rsid w:val="00365CD1"/>
    <w:rsid w:val="00370308"/>
    <w:rsid w:val="00370B9E"/>
    <w:rsid w:val="003723AC"/>
    <w:rsid w:val="00373821"/>
    <w:rsid w:val="003739B3"/>
    <w:rsid w:val="0037423F"/>
    <w:rsid w:val="00375707"/>
    <w:rsid w:val="00375726"/>
    <w:rsid w:val="00376489"/>
    <w:rsid w:val="00380287"/>
    <w:rsid w:val="00380509"/>
    <w:rsid w:val="0038097E"/>
    <w:rsid w:val="00383642"/>
    <w:rsid w:val="003840ED"/>
    <w:rsid w:val="00386AC4"/>
    <w:rsid w:val="00390D09"/>
    <w:rsid w:val="0039231E"/>
    <w:rsid w:val="00394E75"/>
    <w:rsid w:val="00396E9F"/>
    <w:rsid w:val="003A22EA"/>
    <w:rsid w:val="003A2F51"/>
    <w:rsid w:val="003A5B80"/>
    <w:rsid w:val="003A72F2"/>
    <w:rsid w:val="003A72F5"/>
    <w:rsid w:val="003B4C71"/>
    <w:rsid w:val="003B5DD1"/>
    <w:rsid w:val="003B7226"/>
    <w:rsid w:val="003B7948"/>
    <w:rsid w:val="003B7B41"/>
    <w:rsid w:val="003B7FAA"/>
    <w:rsid w:val="003C0F40"/>
    <w:rsid w:val="003C13D8"/>
    <w:rsid w:val="003C1792"/>
    <w:rsid w:val="003C228B"/>
    <w:rsid w:val="003C26F9"/>
    <w:rsid w:val="003C2975"/>
    <w:rsid w:val="003C4305"/>
    <w:rsid w:val="003C56DE"/>
    <w:rsid w:val="003C7B8C"/>
    <w:rsid w:val="003D03F1"/>
    <w:rsid w:val="003D04FF"/>
    <w:rsid w:val="003D17F7"/>
    <w:rsid w:val="003D36B6"/>
    <w:rsid w:val="003D3E35"/>
    <w:rsid w:val="003D3F15"/>
    <w:rsid w:val="003D5568"/>
    <w:rsid w:val="003D6BF2"/>
    <w:rsid w:val="003D77FA"/>
    <w:rsid w:val="003D787A"/>
    <w:rsid w:val="003D795C"/>
    <w:rsid w:val="003E39B0"/>
    <w:rsid w:val="003E3BEE"/>
    <w:rsid w:val="003E4195"/>
    <w:rsid w:val="003E41B8"/>
    <w:rsid w:val="003E441B"/>
    <w:rsid w:val="003E4B2B"/>
    <w:rsid w:val="003E4C06"/>
    <w:rsid w:val="003E662F"/>
    <w:rsid w:val="003F005F"/>
    <w:rsid w:val="003F129A"/>
    <w:rsid w:val="003F2A62"/>
    <w:rsid w:val="003F3990"/>
    <w:rsid w:val="003F3E32"/>
    <w:rsid w:val="004009E3"/>
    <w:rsid w:val="0040221A"/>
    <w:rsid w:val="0040225B"/>
    <w:rsid w:val="00403576"/>
    <w:rsid w:val="00404307"/>
    <w:rsid w:val="00407C7C"/>
    <w:rsid w:val="0041138C"/>
    <w:rsid w:val="004150F5"/>
    <w:rsid w:val="00415346"/>
    <w:rsid w:val="00415560"/>
    <w:rsid w:val="00416C59"/>
    <w:rsid w:val="00417127"/>
    <w:rsid w:val="00417595"/>
    <w:rsid w:val="00417BF0"/>
    <w:rsid w:val="004216BC"/>
    <w:rsid w:val="00422E45"/>
    <w:rsid w:val="004244B1"/>
    <w:rsid w:val="0042544D"/>
    <w:rsid w:val="00430C47"/>
    <w:rsid w:val="0043126F"/>
    <w:rsid w:val="004324B1"/>
    <w:rsid w:val="00433EDB"/>
    <w:rsid w:val="004340F1"/>
    <w:rsid w:val="00434A76"/>
    <w:rsid w:val="00434F72"/>
    <w:rsid w:val="00435BCC"/>
    <w:rsid w:val="00437399"/>
    <w:rsid w:val="00437ACF"/>
    <w:rsid w:val="00442250"/>
    <w:rsid w:val="00443FC5"/>
    <w:rsid w:val="00444E77"/>
    <w:rsid w:val="004450E0"/>
    <w:rsid w:val="0044522D"/>
    <w:rsid w:val="00445CAA"/>
    <w:rsid w:val="00446AF1"/>
    <w:rsid w:val="00446C1B"/>
    <w:rsid w:val="00446FEE"/>
    <w:rsid w:val="004471C8"/>
    <w:rsid w:val="00447498"/>
    <w:rsid w:val="004479B2"/>
    <w:rsid w:val="004503BC"/>
    <w:rsid w:val="004511FA"/>
    <w:rsid w:val="0045358D"/>
    <w:rsid w:val="0045419D"/>
    <w:rsid w:val="00454C78"/>
    <w:rsid w:val="00455C76"/>
    <w:rsid w:val="004560F7"/>
    <w:rsid w:val="00460290"/>
    <w:rsid w:val="004620B1"/>
    <w:rsid w:val="0046435A"/>
    <w:rsid w:val="00465F0A"/>
    <w:rsid w:val="00466916"/>
    <w:rsid w:val="00471D6B"/>
    <w:rsid w:val="004722D1"/>
    <w:rsid w:val="00473415"/>
    <w:rsid w:val="00473544"/>
    <w:rsid w:val="00473587"/>
    <w:rsid w:val="00473A84"/>
    <w:rsid w:val="004807E9"/>
    <w:rsid w:val="00481938"/>
    <w:rsid w:val="00484809"/>
    <w:rsid w:val="004858D8"/>
    <w:rsid w:val="004878EB"/>
    <w:rsid w:val="004902EE"/>
    <w:rsid w:val="0049168D"/>
    <w:rsid w:val="00491D0F"/>
    <w:rsid w:val="004923A3"/>
    <w:rsid w:val="00494604"/>
    <w:rsid w:val="0049463B"/>
    <w:rsid w:val="0049463F"/>
    <w:rsid w:val="004949AD"/>
    <w:rsid w:val="004953C3"/>
    <w:rsid w:val="00495BE3"/>
    <w:rsid w:val="004A0DB2"/>
    <w:rsid w:val="004A1E54"/>
    <w:rsid w:val="004A3150"/>
    <w:rsid w:val="004A39EA"/>
    <w:rsid w:val="004A428F"/>
    <w:rsid w:val="004A5B39"/>
    <w:rsid w:val="004A627D"/>
    <w:rsid w:val="004A712B"/>
    <w:rsid w:val="004A7276"/>
    <w:rsid w:val="004B045F"/>
    <w:rsid w:val="004B1C45"/>
    <w:rsid w:val="004B1DE0"/>
    <w:rsid w:val="004B227A"/>
    <w:rsid w:val="004B3130"/>
    <w:rsid w:val="004B4390"/>
    <w:rsid w:val="004B7769"/>
    <w:rsid w:val="004C2BC3"/>
    <w:rsid w:val="004C3ACE"/>
    <w:rsid w:val="004C45E6"/>
    <w:rsid w:val="004C46EF"/>
    <w:rsid w:val="004C4FE7"/>
    <w:rsid w:val="004C6177"/>
    <w:rsid w:val="004C697A"/>
    <w:rsid w:val="004C6DAC"/>
    <w:rsid w:val="004C7592"/>
    <w:rsid w:val="004D03AB"/>
    <w:rsid w:val="004D1048"/>
    <w:rsid w:val="004D187E"/>
    <w:rsid w:val="004D2EDE"/>
    <w:rsid w:val="004D5C4A"/>
    <w:rsid w:val="004D5EE1"/>
    <w:rsid w:val="004D66DA"/>
    <w:rsid w:val="004D7647"/>
    <w:rsid w:val="004E19DF"/>
    <w:rsid w:val="004E39C5"/>
    <w:rsid w:val="004E4E9E"/>
    <w:rsid w:val="004E52C5"/>
    <w:rsid w:val="004E564C"/>
    <w:rsid w:val="004E5E09"/>
    <w:rsid w:val="004E5E26"/>
    <w:rsid w:val="004E77F5"/>
    <w:rsid w:val="004F03C7"/>
    <w:rsid w:val="004F2908"/>
    <w:rsid w:val="004F4088"/>
    <w:rsid w:val="004F5DBC"/>
    <w:rsid w:val="00501B1C"/>
    <w:rsid w:val="00501BA7"/>
    <w:rsid w:val="00501C30"/>
    <w:rsid w:val="00502497"/>
    <w:rsid w:val="00504880"/>
    <w:rsid w:val="00505B23"/>
    <w:rsid w:val="00507209"/>
    <w:rsid w:val="005101F7"/>
    <w:rsid w:val="00510378"/>
    <w:rsid w:val="005105F4"/>
    <w:rsid w:val="00510864"/>
    <w:rsid w:val="00510DA5"/>
    <w:rsid w:val="00511ABC"/>
    <w:rsid w:val="00515A43"/>
    <w:rsid w:val="00516C82"/>
    <w:rsid w:val="005201C8"/>
    <w:rsid w:val="0052048B"/>
    <w:rsid w:val="00521216"/>
    <w:rsid w:val="005240B5"/>
    <w:rsid w:val="00525516"/>
    <w:rsid w:val="00525F86"/>
    <w:rsid w:val="005263AD"/>
    <w:rsid w:val="00526742"/>
    <w:rsid w:val="00527068"/>
    <w:rsid w:val="00527F60"/>
    <w:rsid w:val="00531077"/>
    <w:rsid w:val="005313CF"/>
    <w:rsid w:val="00532D8E"/>
    <w:rsid w:val="0053412B"/>
    <w:rsid w:val="0053702B"/>
    <w:rsid w:val="00537590"/>
    <w:rsid w:val="005417D3"/>
    <w:rsid w:val="005429B0"/>
    <w:rsid w:val="00545FAB"/>
    <w:rsid w:val="00546816"/>
    <w:rsid w:val="005472CC"/>
    <w:rsid w:val="00547DD4"/>
    <w:rsid w:val="0055001D"/>
    <w:rsid w:val="00550C79"/>
    <w:rsid w:val="005525D2"/>
    <w:rsid w:val="00552879"/>
    <w:rsid w:val="00555EE2"/>
    <w:rsid w:val="00555F73"/>
    <w:rsid w:val="005564EF"/>
    <w:rsid w:val="005568BB"/>
    <w:rsid w:val="00556C32"/>
    <w:rsid w:val="005616F0"/>
    <w:rsid w:val="005624B3"/>
    <w:rsid w:val="00564664"/>
    <w:rsid w:val="00566961"/>
    <w:rsid w:val="00566C0F"/>
    <w:rsid w:val="00566D43"/>
    <w:rsid w:val="00570D5A"/>
    <w:rsid w:val="00572168"/>
    <w:rsid w:val="00572304"/>
    <w:rsid w:val="0057267E"/>
    <w:rsid w:val="00577199"/>
    <w:rsid w:val="005779D5"/>
    <w:rsid w:val="0058016C"/>
    <w:rsid w:val="005801CE"/>
    <w:rsid w:val="00580422"/>
    <w:rsid w:val="00580EB1"/>
    <w:rsid w:val="00581021"/>
    <w:rsid w:val="00581B8D"/>
    <w:rsid w:val="005856A6"/>
    <w:rsid w:val="00586ACF"/>
    <w:rsid w:val="00587213"/>
    <w:rsid w:val="0059132C"/>
    <w:rsid w:val="0059247F"/>
    <w:rsid w:val="00592517"/>
    <w:rsid w:val="00593365"/>
    <w:rsid w:val="00594802"/>
    <w:rsid w:val="00594D31"/>
    <w:rsid w:val="005A015F"/>
    <w:rsid w:val="005A2186"/>
    <w:rsid w:val="005B10D0"/>
    <w:rsid w:val="005B11D4"/>
    <w:rsid w:val="005B1C2D"/>
    <w:rsid w:val="005B3A53"/>
    <w:rsid w:val="005B3ACB"/>
    <w:rsid w:val="005B4BCE"/>
    <w:rsid w:val="005B791D"/>
    <w:rsid w:val="005B7F8F"/>
    <w:rsid w:val="005C23D7"/>
    <w:rsid w:val="005C293D"/>
    <w:rsid w:val="005C3330"/>
    <w:rsid w:val="005C350B"/>
    <w:rsid w:val="005C4F74"/>
    <w:rsid w:val="005C5283"/>
    <w:rsid w:val="005C542E"/>
    <w:rsid w:val="005C594C"/>
    <w:rsid w:val="005C5BE7"/>
    <w:rsid w:val="005C5EF5"/>
    <w:rsid w:val="005C764A"/>
    <w:rsid w:val="005D0552"/>
    <w:rsid w:val="005D28A5"/>
    <w:rsid w:val="005D461C"/>
    <w:rsid w:val="005D4F61"/>
    <w:rsid w:val="005D5CCA"/>
    <w:rsid w:val="005D66FC"/>
    <w:rsid w:val="005E1342"/>
    <w:rsid w:val="005E173F"/>
    <w:rsid w:val="005E2FD0"/>
    <w:rsid w:val="005E35B2"/>
    <w:rsid w:val="005E5FE8"/>
    <w:rsid w:val="005E7A8D"/>
    <w:rsid w:val="005E7D60"/>
    <w:rsid w:val="005F02AB"/>
    <w:rsid w:val="005F2AFB"/>
    <w:rsid w:val="005F4273"/>
    <w:rsid w:val="005F4B64"/>
    <w:rsid w:val="005F6276"/>
    <w:rsid w:val="005F675F"/>
    <w:rsid w:val="005F7442"/>
    <w:rsid w:val="00600743"/>
    <w:rsid w:val="006017CD"/>
    <w:rsid w:val="00601A4A"/>
    <w:rsid w:val="00603508"/>
    <w:rsid w:val="006046D8"/>
    <w:rsid w:val="00604AF6"/>
    <w:rsid w:val="00605E9F"/>
    <w:rsid w:val="006073EA"/>
    <w:rsid w:val="00610EAE"/>
    <w:rsid w:val="00612A87"/>
    <w:rsid w:val="00612EAF"/>
    <w:rsid w:val="006132D1"/>
    <w:rsid w:val="006134A5"/>
    <w:rsid w:val="00617A47"/>
    <w:rsid w:val="0062011D"/>
    <w:rsid w:val="006211BB"/>
    <w:rsid w:val="00621930"/>
    <w:rsid w:val="00625E50"/>
    <w:rsid w:val="00626659"/>
    <w:rsid w:val="0063114F"/>
    <w:rsid w:val="00633BE1"/>
    <w:rsid w:val="006341B0"/>
    <w:rsid w:val="00635443"/>
    <w:rsid w:val="00635FCF"/>
    <w:rsid w:val="00637BC4"/>
    <w:rsid w:val="0064313B"/>
    <w:rsid w:val="00643908"/>
    <w:rsid w:val="00646A6F"/>
    <w:rsid w:val="00647571"/>
    <w:rsid w:val="006506AD"/>
    <w:rsid w:val="00652000"/>
    <w:rsid w:val="006527F2"/>
    <w:rsid w:val="00653723"/>
    <w:rsid w:val="00654F4B"/>
    <w:rsid w:val="00655C2D"/>
    <w:rsid w:val="006575DC"/>
    <w:rsid w:val="00661F17"/>
    <w:rsid w:val="006636CE"/>
    <w:rsid w:val="006637D8"/>
    <w:rsid w:val="0066501A"/>
    <w:rsid w:val="006655DF"/>
    <w:rsid w:val="00665D98"/>
    <w:rsid w:val="00666A2F"/>
    <w:rsid w:val="00667C3C"/>
    <w:rsid w:val="00670C52"/>
    <w:rsid w:val="00671E8B"/>
    <w:rsid w:val="00671E98"/>
    <w:rsid w:val="00673623"/>
    <w:rsid w:val="006748E4"/>
    <w:rsid w:val="00675BD1"/>
    <w:rsid w:val="006764FC"/>
    <w:rsid w:val="00676972"/>
    <w:rsid w:val="006803A7"/>
    <w:rsid w:val="00680640"/>
    <w:rsid w:val="00680D70"/>
    <w:rsid w:val="0068193A"/>
    <w:rsid w:val="00683087"/>
    <w:rsid w:val="00684413"/>
    <w:rsid w:val="00686DB9"/>
    <w:rsid w:val="00687071"/>
    <w:rsid w:val="00687C28"/>
    <w:rsid w:val="00687C5D"/>
    <w:rsid w:val="0069144B"/>
    <w:rsid w:val="006938F3"/>
    <w:rsid w:val="006A3D35"/>
    <w:rsid w:val="006A446A"/>
    <w:rsid w:val="006A476C"/>
    <w:rsid w:val="006A68A7"/>
    <w:rsid w:val="006B06B4"/>
    <w:rsid w:val="006B087A"/>
    <w:rsid w:val="006B2F4C"/>
    <w:rsid w:val="006B34F6"/>
    <w:rsid w:val="006B4A5A"/>
    <w:rsid w:val="006B72BF"/>
    <w:rsid w:val="006B7733"/>
    <w:rsid w:val="006B78BF"/>
    <w:rsid w:val="006B78C9"/>
    <w:rsid w:val="006C028C"/>
    <w:rsid w:val="006C0E8A"/>
    <w:rsid w:val="006C17A1"/>
    <w:rsid w:val="006C5574"/>
    <w:rsid w:val="006C6654"/>
    <w:rsid w:val="006C70F1"/>
    <w:rsid w:val="006D2363"/>
    <w:rsid w:val="006D4A7A"/>
    <w:rsid w:val="006D563C"/>
    <w:rsid w:val="006D59E2"/>
    <w:rsid w:val="006D60B5"/>
    <w:rsid w:val="006D75C5"/>
    <w:rsid w:val="006E028A"/>
    <w:rsid w:val="006E183F"/>
    <w:rsid w:val="006E3272"/>
    <w:rsid w:val="006E33E2"/>
    <w:rsid w:val="006E351C"/>
    <w:rsid w:val="006E4247"/>
    <w:rsid w:val="006E652D"/>
    <w:rsid w:val="006E72AB"/>
    <w:rsid w:val="006E77C8"/>
    <w:rsid w:val="006E78E9"/>
    <w:rsid w:val="006E7BCC"/>
    <w:rsid w:val="006F0118"/>
    <w:rsid w:val="006F34B7"/>
    <w:rsid w:val="006F42D8"/>
    <w:rsid w:val="006F5048"/>
    <w:rsid w:val="006F5A0F"/>
    <w:rsid w:val="006F6ED7"/>
    <w:rsid w:val="006F6EDA"/>
    <w:rsid w:val="006F79E1"/>
    <w:rsid w:val="00700DF1"/>
    <w:rsid w:val="00701038"/>
    <w:rsid w:val="00701CE8"/>
    <w:rsid w:val="007023F5"/>
    <w:rsid w:val="00702BC8"/>
    <w:rsid w:val="0070370E"/>
    <w:rsid w:val="00703BA2"/>
    <w:rsid w:val="007051F3"/>
    <w:rsid w:val="0070595C"/>
    <w:rsid w:val="0071076B"/>
    <w:rsid w:val="0071144D"/>
    <w:rsid w:val="007121AA"/>
    <w:rsid w:val="00712E7C"/>
    <w:rsid w:val="00712FCA"/>
    <w:rsid w:val="00713F3E"/>
    <w:rsid w:val="00716CB3"/>
    <w:rsid w:val="00720891"/>
    <w:rsid w:val="00720B71"/>
    <w:rsid w:val="00721EFD"/>
    <w:rsid w:val="00724335"/>
    <w:rsid w:val="00730A8E"/>
    <w:rsid w:val="00731EEB"/>
    <w:rsid w:val="0073206D"/>
    <w:rsid w:val="00732391"/>
    <w:rsid w:val="0073268A"/>
    <w:rsid w:val="0073397F"/>
    <w:rsid w:val="00736BA0"/>
    <w:rsid w:val="00737BE9"/>
    <w:rsid w:val="007403B7"/>
    <w:rsid w:val="007403BC"/>
    <w:rsid w:val="00741210"/>
    <w:rsid w:val="00747361"/>
    <w:rsid w:val="00750677"/>
    <w:rsid w:val="0075098E"/>
    <w:rsid w:val="0075177E"/>
    <w:rsid w:val="00751ECC"/>
    <w:rsid w:val="00754D42"/>
    <w:rsid w:val="007551E3"/>
    <w:rsid w:val="00760430"/>
    <w:rsid w:val="00761D9F"/>
    <w:rsid w:val="00765845"/>
    <w:rsid w:val="00765ACE"/>
    <w:rsid w:val="0077083B"/>
    <w:rsid w:val="00771782"/>
    <w:rsid w:val="00771A6B"/>
    <w:rsid w:val="007732DB"/>
    <w:rsid w:val="00774C44"/>
    <w:rsid w:val="00774C98"/>
    <w:rsid w:val="00776649"/>
    <w:rsid w:val="00776BA9"/>
    <w:rsid w:val="00776E9C"/>
    <w:rsid w:val="00777C57"/>
    <w:rsid w:val="007815EC"/>
    <w:rsid w:val="0078166A"/>
    <w:rsid w:val="0078260C"/>
    <w:rsid w:val="0078273B"/>
    <w:rsid w:val="00783606"/>
    <w:rsid w:val="00784DDA"/>
    <w:rsid w:val="00787071"/>
    <w:rsid w:val="00787F8B"/>
    <w:rsid w:val="00790073"/>
    <w:rsid w:val="0079052A"/>
    <w:rsid w:val="00790B9D"/>
    <w:rsid w:val="00791444"/>
    <w:rsid w:val="007914B6"/>
    <w:rsid w:val="00791AB1"/>
    <w:rsid w:val="00792082"/>
    <w:rsid w:val="00794840"/>
    <w:rsid w:val="007959C8"/>
    <w:rsid w:val="00796955"/>
    <w:rsid w:val="007A08F1"/>
    <w:rsid w:val="007A2D36"/>
    <w:rsid w:val="007A2E4A"/>
    <w:rsid w:val="007A3607"/>
    <w:rsid w:val="007A3D72"/>
    <w:rsid w:val="007A3F36"/>
    <w:rsid w:val="007A4895"/>
    <w:rsid w:val="007B0B0E"/>
    <w:rsid w:val="007B0C1B"/>
    <w:rsid w:val="007B1B73"/>
    <w:rsid w:val="007B3B2B"/>
    <w:rsid w:val="007B5C7E"/>
    <w:rsid w:val="007B6105"/>
    <w:rsid w:val="007B7C23"/>
    <w:rsid w:val="007C2DA4"/>
    <w:rsid w:val="007C66B8"/>
    <w:rsid w:val="007C7B10"/>
    <w:rsid w:val="007D18C3"/>
    <w:rsid w:val="007D23CB"/>
    <w:rsid w:val="007D45C2"/>
    <w:rsid w:val="007D5050"/>
    <w:rsid w:val="007E1CF9"/>
    <w:rsid w:val="007E1DAE"/>
    <w:rsid w:val="007E1F6C"/>
    <w:rsid w:val="007E2008"/>
    <w:rsid w:val="007E3420"/>
    <w:rsid w:val="007E3577"/>
    <w:rsid w:val="007E3643"/>
    <w:rsid w:val="007E4A37"/>
    <w:rsid w:val="007E53C1"/>
    <w:rsid w:val="007E70D2"/>
    <w:rsid w:val="007F0F7F"/>
    <w:rsid w:val="007F160C"/>
    <w:rsid w:val="007F427A"/>
    <w:rsid w:val="007F475F"/>
    <w:rsid w:val="007F5CD8"/>
    <w:rsid w:val="007F61B7"/>
    <w:rsid w:val="007F67EF"/>
    <w:rsid w:val="007F7C80"/>
    <w:rsid w:val="00800FEC"/>
    <w:rsid w:val="00802FB8"/>
    <w:rsid w:val="00804BA0"/>
    <w:rsid w:val="00805B45"/>
    <w:rsid w:val="008061EA"/>
    <w:rsid w:val="008062E4"/>
    <w:rsid w:val="00810760"/>
    <w:rsid w:val="00810D2E"/>
    <w:rsid w:val="00815B0F"/>
    <w:rsid w:val="008160DB"/>
    <w:rsid w:val="00817887"/>
    <w:rsid w:val="00820BBA"/>
    <w:rsid w:val="0082139F"/>
    <w:rsid w:val="0082261A"/>
    <w:rsid w:val="008232F7"/>
    <w:rsid w:val="0082336C"/>
    <w:rsid w:val="00823F1D"/>
    <w:rsid w:val="008254D8"/>
    <w:rsid w:val="00832BF6"/>
    <w:rsid w:val="00832E7C"/>
    <w:rsid w:val="008373AA"/>
    <w:rsid w:val="0083768F"/>
    <w:rsid w:val="0083794B"/>
    <w:rsid w:val="00840B1C"/>
    <w:rsid w:val="008413D8"/>
    <w:rsid w:val="008415CA"/>
    <w:rsid w:val="00842799"/>
    <w:rsid w:val="00844649"/>
    <w:rsid w:val="00845891"/>
    <w:rsid w:val="008477E5"/>
    <w:rsid w:val="00847919"/>
    <w:rsid w:val="00847D69"/>
    <w:rsid w:val="00847FCE"/>
    <w:rsid w:val="00850B2F"/>
    <w:rsid w:val="00852E39"/>
    <w:rsid w:val="0085398D"/>
    <w:rsid w:val="00854540"/>
    <w:rsid w:val="00854B44"/>
    <w:rsid w:val="00855CDD"/>
    <w:rsid w:val="00857238"/>
    <w:rsid w:val="00857B6C"/>
    <w:rsid w:val="00861129"/>
    <w:rsid w:val="00861E38"/>
    <w:rsid w:val="00861EEB"/>
    <w:rsid w:val="008632DE"/>
    <w:rsid w:val="00864505"/>
    <w:rsid w:val="00870D4A"/>
    <w:rsid w:val="00871461"/>
    <w:rsid w:val="0087281D"/>
    <w:rsid w:val="008747B2"/>
    <w:rsid w:val="00875AA5"/>
    <w:rsid w:val="00876460"/>
    <w:rsid w:val="00876836"/>
    <w:rsid w:val="00876939"/>
    <w:rsid w:val="00876A27"/>
    <w:rsid w:val="00876D0E"/>
    <w:rsid w:val="008774B9"/>
    <w:rsid w:val="00877508"/>
    <w:rsid w:val="008776EC"/>
    <w:rsid w:val="008808C5"/>
    <w:rsid w:val="0088204B"/>
    <w:rsid w:val="0088257A"/>
    <w:rsid w:val="00882BC6"/>
    <w:rsid w:val="00883654"/>
    <w:rsid w:val="00884010"/>
    <w:rsid w:val="00884220"/>
    <w:rsid w:val="00884E46"/>
    <w:rsid w:val="00886069"/>
    <w:rsid w:val="008875DB"/>
    <w:rsid w:val="00890053"/>
    <w:rsid w:val="00890237"/>
    <w:rsid w:val="00890928"/>
    <w:rsid w:val="00892742"/>
    <w:rsid w:val="008928B2"/>
    <w:rsid w:val="00892A8A"/>
    <w:rsid w:val="00896973"/>
    <w:rsid w:val="00897598"/>
    <w:rsid w:val="00897636"/>
    <w:rsid w:val="008978DF"/>
    <w:rsid w:val="008A0E61"/>
    <w:rsid w:val="008A1219"/>
    <w:rsid w:val="008A2262"/>
    <w:rsid w:val="008A2F3F"/>
    <w:rsid w:val="008A3153"/>
    <w:rsid w:val="008A7E70"/>
    <w:rsid w:val="008B206D"/>
    <w:rsid w:val="008B40B3"/>
    <w:rsid w:val="008B434F"/>
    <w:rsid w:val="008B7A1D"/>
    <w:rsid w:val="008B7E3D"/>
    <w:rsid w:val="008C05F8"/>
    <w:rsid w:val="008C0938"/>
    <w:rsid w:val="008C1530"/>
    <w:rsid w:val="008C1971"/>
    <w:rsid w:val="008C1AE4"/>
    <w:rsid w:val="008C706E"/>
    <w:rsid w:val="008D16D0"/>
    <w:rsid w:val="008D2742"/>
    <w:rsid w:val="008D5459"/>
    <w:rsid w:val="008D639D"/>
    <w:rsid w:val="008D63A5"/>
    <w:rsid w:val="008D74FA"/>
    <w:rsid w:val="008E0CD9"/>
    <w:rsid w:val="008E5370"/>
    <w:rsid w:val="008E59BA"/>
    <w:rsid w:val="008E6E3F"/>
    <w:rsid w:val="008F2E0C"/>
    <w:rsid w:val="008F3090"/>
    <w:rsid w:val="008F4887"/>
    <w:rsid w:val="008F4C23"/>
    <w:rsid w:val="008F4C82"/>
    <w:rsid w:val="008F5C31"/>
    <w:rsid w:val="008F6E49"/>
    <w:rsid w:val="009052C7"/>
    <w:rsid w:val="00906EFE"/>
    <w:rsid w:val="009077E6"/>
    <w:rsid w:val="00913749"/>
    <w:rsid w:val="00913780"/>
    <w:rsid w:val="00914288"/>
    <w:rsid w:val="0091521F"/>
    <w:rsid w:val="00917CB2"/>
    <w:rsid w:val="00921E63"/>
    <w:rsid w:val="00922E55"/>
    <w:rsid w:val="0092334B"/>
    <w:rsid w:val="009243BF"/>
    <w:rsid w:val="00933617"/>
    <w:rsid w:val="00933A59"/>
    <w:rsid w:val="009341FA"/>
    <w:rsid w:val="00934226"/>
    <w:rsid w:val="009361A9"/>
    <w:rsid w:val="00936B42"/>
    <w:rsid w:val="00937846"/>
    <w:rsid w:val="009401C0"/>
    <w:rsid w:val="0094251A"/>
    <w:rsid w:val="00942A72"/>
    <w:rsid w:val="00946688"/>
    <w:rsid w:val="00950279"/>
    <w:rsid w:val="0095068E"/>
    <w:rsid w:val="00950B58"/>
    <w:rsid w:val="009512E8"/>
    <w:rsid w:val="009516E3"/>
    <w:rsid w:val="009561AD"/>
    <w:rsid w:val="00960DD8"/>
    <w:rsid w:val="00961A9B"/>
    <w:rsid w:val="00961BCC"/>
    <w:rsid w:val="00967561"/>
    <w:rsid w:val="00970B77"/>
    <w:rsid w:val="009714D0"/>
    <w:rsid w:val="00973D09"/>
    <w:rsid w:val="00974C11"/>
    <w:rsid w:val="00976DA2"/>
    <w:rsid w:val="009812A9"/>
    <w:rsid w:val="00981F3A"/>
    <w:rsid w:val="009820CD"/>
    <w:rsid w:val="009847EB"/>
    <w:rsid w:val="00984E17"/>
    <w:rsid w:val="009852FF"/>
    <w:rsid w:val="00986787"/>
    <w:rsid w:val="00986A1A"/>
    <w:rsid w:val="00986F25"/>
    <w:rsid w:val="00987554"/>
    <w:rsid w:val="00987909"/>
    <w:rsid w:val="0099013F"/>
    <w:rsid w:val="009902C2"/>
    <w:rsid w:val="00992E1E"/>
    <w:rsid w:val="009936EE"/>
    <w:rsid w:val="00996F45"/>
    <w:rsid w:val="00997543"/>
    <w:rsid w:val="00997B77"/>
    <w:rsid w:val="009A2E6C"/>
    <w:rsid w:val="009A44D8"/>
    <w:rsid w:val="009A5330"/>
    <w:rsid w:val="009A62B0"/>
    <w:rsid w:val="009A6469"/>
    <w:rsid w:val="009A67A6"/>
    <w:rsid w:val="009A685A"/>
    <w:rsid w:val="009A718E"/>
    <w:rsid w:val="009B0505"/>
    <w:rsid w:val="009B1616"/>
    <w:rsid w:val="009B24B7"/>
    <w:rsid w:val="009B2AF4"/>
    <w:rsid w:val="009B3107"/>
    <w:rsid w:val="009B3AF8"/>
    <w:rsid w:val="009B3BE2"/>
    <w:rsid w:val="009B49F6"/>
    <w:rsid w:val="009B5D7C"/>
    <w:rsid w:val="009B7741"/>
    <w:rsid w:val="009B7F43"/>
    <w:rsid w:val="009C0BBF"/>
    <w:rsid w:val="009C1214"/>
    <w:rsid w:val="009C1529"/>
    <w:rsid w:val="009C229B"/>
    <w:rsid w:val="009C2506"/>
    <w:rsid w:val="009C27D5"/>
    <w:rsid w:val="009C356C"/>
    <w:rsid w:val="009C60FC"/>
    <w:rsid w:val="009D150C"/>
    <w:rsid w:val="009D2FDC"/>
    <w:rsid w:val="009D3009"/>
    <w:rsid w:val="009D3269"/>
    <w:rsid w:val="009D636F"/>
    <w:rsid w:val="009D6D7C"/>
    <w:rsid w:val="009D7989"/>
    <w:rsid w:val="009D7E2B"/>
    <w:rsid w:val="009E178B"/>
    <w:rsid w:val="009E2C89"/>
    <w:rsid w:val="009E3F4D"/>
    <w:rsid w:val="009E5401"/>
    <w:rsid w:val="009E5F58"/>
    <w:rsid w:val="009E69F3"/>
    <w:rsid w:val="009E74FD"/>
    <w:rsid w:val="009E7BF2"/>
    <w:rsid w:val="009F19A9"/>
    <w:rsid w:val="009F26B5"/>
    <w:rsid w:val="009F33BD"/>
    <w:rsid w:val="009F3983"/>
    <w:rsid w:val="009F637F"/>
    <w:rsid w:val="00A0187E"/>
    <w:rsid w:val="00A04BEE"/>
    <w:rsid w:val="00A055AA"/>
    <w:rsid w:val="00A0724C"/>
    <w:rsid w:val="00A103A5"/>
    <w:rsid w:val="00A10DDE"/>
    <w:rsid w:val="00A145A0"/>
    <w:rsid w:val="00A14AFC"/>
    <w:rsid w:val="00A14EFB"/>
    <w:rsid w:val="00A167F6"/>
    <w:rsid w:val="00A1716F"/>
    <w:rsid w:val="00A200E2"/>
    <w:rsid w:val="00A20754"/>
    <w:rsid w:val="00A22EE1"/>
    <w:rsid w:val="00A25D68"/>
    <w:rsid w:val="00A31B02"/>
    <w:rsid w:val="00A32889"/>
    <w:rsid w:val="00A33982"/>
    <w:rsid w:val="00A35F2E"/>
    <w:rsid w:val="00A37BB6"/>
    <w:rsid w:val="00A41189"/>
    <w:rsid w:val="00A43C2E"/>
    <w:rsid w:val="00A44EC0"/>
    <w:rsid w:val="00A45184"/>
    <w:rsid w:val="00A4683C"/>
    <w:rsid w:val="00A5036D"/>
    <w:rsid w:val="00A51306"/>
    <w:rsid w:val="00A51658"/>
    <w:rsid w:val="00A51CBE"/>
    <w:rsid w:val="00A53FAD"/>
    <w:rsid w:val="00A54016"/>
    <w:rsid w:val="00A553A5"/>
    <w:rsid w:val="00A564C9"/>
    <w:rsid w:val="00A56E26"/>
    <w:rsid w:val="00A57ECB"/>
    <w:rsid w:val="00A608F9"/>
    <w:rsid w:val="00A63578"/>
    <w:rsid w:val="00A640FC"/>
    <w:rsid w:val="00A64192"/>
    <w:rsid w:val="00A646DB"/>
    <w:rsid w:val="00A6515A"/>
    <w:rsid w:val="00A65F4E"/>
    <w:rsid w:val="00A66F3E"/>
    <w:rsid w:val="00A671C6"/>
    <w:rsid w:val="00A672E0"/>
    <w:rsid w:val="00A67527"/>
    <w:rsid w:val="00A67CD0"/>
    <w:rsid w:val="00A71AB5"/>
    <w:rsid w:val="00A71CC7"/>
    <w:rsid w:val="00A72898"/>
    <w:rsid w:val="00A73DB4"/>
    <w:rsid w:val="00A83118"/>
    <w:rsid w:val="00A83695"/>
    <w:rsid w:val="00A848F8"/>
    <w:rsid w:val="00A853DD"/>
    <w:rsid w:val="00A861C5"/>
    <w:rsid w:val="00A87AC0"/>
    <w:rsid w:val="00A902BE"/>
    <w:rsid w:val="00A92934"/>
    <w:rsid w:val="00A936EB"/>
    <w:rsid w:val="00A94D33"/>
    <w:rsid w:val="00A952E0"/>
    <w:rsid w:val="00A95B07"/>
    <w:rsid w:val="00A95D06"/>
    <w:rsid w:val="00A97B28"/>
    <w:rsid w:val="00AA0EEA"/>
    <w:rsid w:val="00AA1181"/>
    <w:rsid w:val="00AA2719"/>
    <w:rsid w:val="00AA276D"/>
    <w:rsid w:val="00AA2A2E"/>
    <w:rsid w:val="00AA3297"/>
    <w:rsid w:val="00AA3D6F"/>
    <w:rsid w:val="00AA41DF"/>
    <w:rsid w:val="00AA7373"/>
    <w:rsid w:val="00AA7845"/>
    <w:rsid w:val="00AA7C5A"/>
    <w:rsid w:val="00AB0C64"/>
    <w:rsid w:val="00AB0F69"/>
    <w:rsid w:val="00AB1104"/>
    <w:rsid w:val="00AB15DD"/>
    <w:rsid w:val="00AB3329"/>
    <w:rsid w:val="00AB46B6"/>
    <w:rsid w:val="00AB5B0E"/>
    <w:rsid w:val="00AB70B4"/>
    <w:rsid w:val="00AC0315"/>
    <w:rsid w:val="00AC1CC9"/>
    <w:rsid w:val="00AC1EED"/>
    <w:rsid w:val="00AC294A"/>
    <w:rsid w:val="00AC32B5"/>
    <w:rsid w:val="00AC3528"/>
    <w:rsid w:val="00AC370F"/>
    <w:rsid w:val="00AC3BBA"/>
    <w:rsid w:val="00AC4CC1"/>
    <w:rsid w:val="00AC68A5"/>
    <w:rsid w:val="00AD0121"/>
    <w:rsid w:val="00AD1C7F"/>
    <w:rsid w:val="00AD2AF5"/>
    <w:rsid w:val="00AD2D8D"/>
    <w:rsid w:val="00AD4075"/>
    <w:rsid w:val="00AD472D"/>
    <w:rsid w:val="00AD569D"/>
    <w:rsid w:val="00AD6888"/>
    <w:rsid w:val="00AE0300"/>
    <w:rsid w:val="00AE0C5F"/>
    <w:rsid w:val="00AE0FD4"/>
    <w:rsid w:val="00AE121E"/>
    <w:rsid w:val="00AE19DD"/>
    <w:rsid w:val="00AE476A"/>
    <w:rsid w:val="00AF0270"/>
    <w:rsid w:val="00AF04E6"/>
    <w:rsid w:val="00AF116F"/>
    <w:rsid w:val="00AF1271"/>
    <w:rsid w:val="00AF20B9"/>
    <w:rsid w:val="00AF2ECE"/>
    <w:rsid w:val="00AF3041"/>
    <w:rsid w:val="00AF378F"/>
    <w:rsid w:val="00AF38E7"/>
    <w:rsid w:val="00AF40CB"/>
    <w:rsid w:val="00AF54B9"/>
    <w:rsid w:val="00AF575B"/>
    <w:rsid w:val="00B00549"/>
    <w:rsid w:val="00B00BEC"/>
    <w:rsid w:val="00B02E77"/>
    <w:rsid w:val="00B03ACF"/>
    <w:rsid w:val="00B03C4C"/>
    <w:rsid w:val="00B040B1"/>
    <w:rsid w:val="00B0528A"/>
    <w:rsid w:val="00B06166"/>
    <w:rsid w:val="00B06B4A"/>
    <w:rsid w:val="00B10824"/>
    <w:rsid w:val="00B10F71"/>
    <w:rsid w:val="00B11423"/>
    <w:rsid w:val="00B11985"/>
    <w:rsid w:val="00B134D6"/>
    <w:rsid w:val="00B14943"/>
    <w:rsid w:val="00B14DFE"/>
    <w:rsid w:val="00B157AE"/>
    <w:rsid w:val="00B15A53"/>
    <w:rsid w:val="00B1740C"/>
    <w:rsid w:val="00B20ED2"/>
    <w:rsid w:val="00B22FAB"/>
    <w:rsid w:val="00B23625"/>
    <w:rsid w:val="00B23C90"/>
    <w:rsid w:val="00B27574"/>
    <w:rsid w:val="00B3091F"/>
    <w:rsid w:val="00B31EA6"/>
    <w:rsid w:val="00B33D0E"/>
    <w:rsid w:val="00B35DAF"/>
    <w:rsid w:val="00B35DBB"/>
    <w:rsid w:val="00B36A44"/>
    <w:rsid w:val="00B37FE9"/>
    <w:rsid w:val="00B4015E"/>
    <w:rsid w:val="00B40201"/>
    <w:rsid w:val="00B40F54"/>
    <w:rsid w:val="00B419C9"/>
    <w:rsid w:val="00B44639"/>
    <w:rsid w:val="00B44797"/>
    <w:rsid w:val="00B466BF"/>
    <w:rsid w:val="00B470C6"/>
    <w:rsid w:val="00B474FE"/>
    <w:rsid w:val="00B50775"/>
    <w:rsid w:val="00B51128"/>
    <w:rsid w:val="00B539ED"/>
    <w:rsid w:val="00B5442E"/>
    <w:rsid w:val="00B54B11"/>
    <w:rsid w:val="00B54C98"/>
    <w:rsid w:val="00B572D3"/>
    <w:rsid w:val="00B57317"/>
    <w:rsid w:val="00B61F60"/>
    <w:rsid w:val="00B6333D"/>
    <w:rsid w:val="00B64858"/>
    <w:rsid w:val="00B64CFC"/>
    <w:rsid w:val="00B653CD"/>
    <w:rsid w:val="00B67633"/>
    <w:rsid w:val="00B67E52"/>
    <w:rsid w:val="00B67FC3"/>
    <w:rsid w:val="00B71C1A"/>
    <w:rsid w:val="00B72472"/>
    <w:rsid w:val="00B75DD7"/>
    <w:rsid w:val="00B75E6B"/>
    <w:rsid w:val="00B75FF6"/>
    <w:rsid w:val="00B77B30"/>
    <w:rsid w:val="00B77CA9"/>
    <w:rsid w:val="00B8062C"/>
    <w:rsid w:val="00B80710"/>
    <w:rsid w:val="00B8140A"/>
    <w:rsid w:val="00B814F1"/>
    <w:rsid w:val="00B817D4"/>
    <w:rsid w:val="00B82079"/>
    <w:rsid w:val="00B82F07"/>
    <w:rsid w:val="00B833F6"/>
    <w:rsid w:val="00B83C17"/>
    <w:rsid w:val="00B86581"/>
    <w:rsid w:val="00B86BAB"/>
    <w:rsid w:val="00B94320"/>
    <w:rsid w:val="00B94671"/>
    <w:rsid w:val="00B94C6C"/>
    <w:rsid w:val="00B96666"/>
    <w:rsid w:val="00B96C36"/>
    <w:rsid w:val="00BA22A2"/>
    <w:rsid w:val="00BA6693"/>
    <w:rsid w:val="00BA6C12"/>
    <w:rsid w:val="00BA6E58"/>
    <w:rsid w:val="00BA7191"/>
    <w:rsid w:val="00BB24B0"/>
    <w:rsid w:val="00BB33A3"/>
    <w:rsid w:val="00BB465D"/>
    <w:rsid w:val="00BB4F26"/>
    <w:rsid w:val="00BB51E2"/>
    <w:rsid w:val="00BC17C8"/>
    <w:rsid w:val="00BC463B"/>
    <w:rsid w:val="00BC4834"/>
    <w:rsid w:val="00BC5562"/>
    <w:rsid w:val="00BC5782"/>
    <w:rsid w:val="00BC65A5"/>
    <w:rsid w:val="00BC682F"/>
    <w:rsid w:val="00BC6E76"/>
    <w:rsid w:val="00BD034B"/>
    <w:rsid w:val="00BD1AE0"/>
    <w:rsid w:val="00BD2882"/>
    <w:rsid w:val="00BD43B3"/>
    <w:rsid w:val="00BD622D"/>
    <w:rsid w:val="00BD7544"/>
    <w:rsid w:val="00BD7604"/>
    <w:rsid w:val="00BE135A"/>
    <w:rsid w:val="00BE155C"/>
    <w:rsid w:val="00BE2376"/>
    <w:rsid w:val="00BE3947"/>
    <w:rsid w:val="00BE4B0F"/>
    <w:rsid w:val="00BE51C1"/>
    <w:rsid w:val="00BE5640"/>
    <w:rsid w:val="00BE5FFE"/>
    <w:rsid w:val="00BE7D94"/>
    <w:rsid w:val="00BE7E86"/>
    <w:rsid w:val="00BF0648"/>
    <w:rsid w:val="00BF1BCC"/>
    <w:rsid w:val="00BF406B"/>
    <w:rsid w:val="00BF58BF"/>
    <w:rsid w:val="00BF6236"/>
    <w:rsid w:val="00BF6940"/>
    <w:rsid w:val="00BF7404"/>
    <w:rsid w:val="00BF754D"/>
    <w:rsid w:val="00C002FB"/>
    <w:rsid w:val="00C021BA"/>
    <w:rsid w:val="00C022BE"/>
    <w:rsid w:val="00C038F6"/>
    <w:rsid w:val="00C06106"/>
    <w:rsid w:val="00C069D2"/>
    <w:rsid w:val="00C074A4"/>
    <w:rsid w:val="00C11541"/>
    <w:rsid w:val="00C12BCE"/>
    <w:rsid w:val="00C1323D"/>
    <w:rsid w:val="00C1545F"/>
    <w:rsid w:val="00C15CF8"/>
    <w:rsid w:val="00C163FF"/>
    <w:rsid w:val="00C1715B"/>
    <w:rsid w:val="00C17397"/>
    <w:rsid w:val="00C17B73"/>
    <w:rsid w:val="00C17C2E"/>
    <w:rsid w:val="00C2217E"/>
    <w:rsid w:val="00C23174"/>
    <w:rsid w:val="00C237A1"/>
    <w:rsid w:val="00C23859"/>
    <w:rsid w:val="00C252E2"/>
    <w:rsid w:val="00C2584B"/>
    <w:rsid w:val="00C25E06"/>
    <w:rsid w:val="00C26E5A"/>
    <w:rsid w:val="00C30D77"/>
    <w:rsid w:val="00C349F5"/>
    <w:rsid w:val="00C34BC0"/>
    <w:rsid w:val="00C35AF8"/>
    <w:rsid w:val="00C424E0"/>
    <w:rsid w:val="00C43175"/>
    <w:rsid w:val="00C43378"/>
    <w:rsid w:val="00C50F26"/>
    <w:rsid w:val="00C51009"/>
    <w:rsid w:val="00C53C67"/>
    <w:rsid w:val="00C545F9"/>
    <w:rsid w:val="00C54AD8"/>
    <w:rsid w:val="00C577DF"/>
    <w:rsid w:val="00C633A8"/>
    <w:rsid w:val="00C63B27"/>
    <w:rsid w:val="00C65442"/>
    <w:rsid w:val="00C6571D"/>
    <w:rsid w:val="00C66B06"/>
    <w:rsid w:val="00C6750E"/>
    <w:rsid w:val="00C7138D"/>
    <w:rsid w:val="00C72695"/>
    <w:rsid w:val="00C7283A"/>
    <w:rsid w:val="00C729D8"/>
    <w:rsid w:val="00C7463D"/>
    <w:rsid w:val="00C7597D"/>
    <w:rsid w:val="00C76939"/>
    <w:rsid w:val="00C77B68"/>
    <w:rsid w:val="00C90A10"/>
    <w:rsid w:val="00C933A9"/>
    <w:rsid w:val="00C939C8"/>
    <w:rsid w:val="00C9444A"/>
    <w:rsid w:val="00C9479F"/>
    <w:rsid w:val="00C94C5E"/>
    <w:rsid w:val="00C9619E"/>
    <w:rsid w:val="00C972F5"/>
    <w:rsid w:val="00CA147A"/>
    <w:rsid w:val="00CA2533"/>
    <w:rsid w:val="00CA3460"/>
    <w:rsid w:val="00CA407B"/>
    <w:rsid w:val="00CA44B8"/>
    <w:rsid w:val="00CA5397"/>
    <w:rsid w:val="00CB0B4E"/>
    <w:rsid w:val="00CB1CAC"/>
    <w:rsid w:val="00CB3877"/>
    <w:rsid w:val="00CB3FB9"/>
    <w:rsid w:val="00CB40E9"/>
    <w:rsid w:val="00CB49D9"/>
    <w:rsid w:val="00CB53CB"/>
    <w:rsid w:val="00CC00E7"/>
    <w:rsid w:val="00CC1404"/>
    <w:rsid w:val="00CC1455"/>
    <w:rsid w:val="00CC1556"/>
    <w:rsid w:val="00CC2E02"/>
    <w:rsid w:val="00CC3576"/>
    <w:rsid w:val="00CC3C3F"/>
    <w:rsid w:val="00CC520D"/>
    <w:rsid w:val="00CC5F6E"/>
    <w:rsid w:val="00CC7A0E"/>
    <w:rsid w:val="00CC7D3D"/>
    <w:rsid w:val="00CD2763"/>
    <w:rsid w:val="00CD6971"/>
    <w:rsid w:val="00CD76D9"/>
    <w:rsid w:val="00CD78FC"/>
    <w:rsid w:val="00CD791C"/>
    <w:rsid w:val="00CE19E8"/>
    <w:rsid w:val="00CE2504"/>
    <w:rsid w:val="00CE2708"/>
    <w:rsid w:val="00CE2EB3"/>
    <w:rsid w:val="00CE368D"/>
    <w:rsid w:val="00CE443E"/>
    <w:rsid w:val="00CE53A3"/>
    <w:rsid w:val="00CE547A"/>
    <w:rsid w:val="00CE5A90"/>
    <w:rsid w:val="00CE6356"/>
    <w:rsid w:val="00CE6E50"/>
    <w:rsid w:val="00CF0358"/>
    <w:rsid w:val="00CF1393"/>
    <w:rsid w:val="00CF4DA5"/>
    <w:rsid w:val="00CF5690"/>
    <w:rsid w:val="00CF6E79"/>
    <w:rsid w:val="00CF7F5A"/>
    <w:rsid w:val="00CF7F77"/>
    <w:rsid w:val="00D010A1"/>
    <w:rsid w:val="00D019CF"/>
    <w:rsid w:val="00D0511A"/>
    <w:rsid w:val="00D05D41"/>
    <w:rsid w:val="00D074FC"/>
    <w:rsid w:val="00D10818"/>
    <w:rsid w:val="00D1296D"/>
    <w:rsid w:val="00D12DBE"/>
    <w:rsid w:val="00D15BB2"/>
    <w:rsid w:val="00D1607D"/>
    <w:rsid w:val="00D17F29"/>
    <w:rsid w:val="00D25A66"/>
    <w:rsid w:val="00D272A2"/>
    <w:rsid w:val="00D31130"/>
    <w:rsid w:val="00D313E4"/>
    <w:rsid w:val="00D33B6D"/>
    <w:rsid w:val="00D3418A"/>
    <w:rsid w:val="00D35088"/>
    <w:rsid w:val="00D37277"/>
    <w:rsid w:val="00D3766E"/>
    <w:rsid w:val="00D42068"/>
    <w:rsid w:val="00D42120"/>
    <w:rsid w:val="00D4261C"/>
    <w:rsid w:val="00D444E0"/>
    <w:rsid w:val="00D46788"/>
    <w:rsid w:val="00D467EA"/>
    <w:rsid w:val="00D46AE4"/>
    <w:rsid w:val="00D46DC3"/>
    <w:rsid w:val="00D50115"/>
    <w:rsid w:val="00D503C1"/>
    <w:rsid w:val="00D50BB5"/>
    <w:rsid w:val="00D50BFD"/>
    <w:rsid w:val="00D543A8"/>
    <w:rsid w:val="00D54F56"/>
    <w:rsid w:val="00D56B4A"/>
    <w:rsid w:val="00D5785F"/>
    <w:rsid w:val="00D57EF7"/>
    <w:rsid w:val="00D60EE6"/>
    <w:rsid w:val="00D6165A"/>
    <w:rsid w:val="00D6378D"/>
    <w:rsid w:val="00D63A94"/>
    <w:rsid w:val="00D65712"/>
    <w:rsid w:val="00D6581A"/>
    <w:rsid w:val="00D65A46"/>
    <w:rsid w:val="00D664A8"/>
    <w:rsid w:val="00D6676C"/>
    <w:rsid w:val="00D66A8C"/>
    <w:rsid w:val="00D6797D"/>
    <w:rsid w:val="00D67D0F"/>
    <w:rsid w:val="00D67E37"/>
    <w:rsid w:val="00D67F3A"/>
    <w:rsid w:val="00D70CF7"/>
    <w:rsid w:val="00D70DF5"/>
    <w:rsid w:val="00D70EEF"/>
    <w:rsid w:val="00D70F93"/>
    <w:rsid w:val="00D7175E"/>
    <w:rsid w:val="00D717CA"/>
    <w:rsid w:val="00D7216B"/>
    <w:rsid w:val="00D72613"/>
    <w:rsid w:val="00D728E2"/>
    <w:rsid w:val="00D74D8A"/>
    <w:rsid w:val="00D761ED"/>
    <w:rsid w:val="00D80747"/>
    <w:rsid w:val="00D80D53"/>
    <w:rsid w:val="00D80ECC"/>
    <w:rsid w:val="00D82B33"/>
    <w:rsid w:val="00D82B5D"/>
    <w:rsid w:val="00D831E2"/>
    <w:rsid w:val="00D837A8"/>
    <w:rsid w:val="00D85A82"/>
    <w:rsid w:val="00D85CC7"/>
    <w:rsid w:val="00D86044"/>
    <w:rsid w:val="00D863C8"/>
    <w:rsid w:val="00D8749C"/>
    <w:rsid w:val="00D919E2"/>
    <w:rsid w:val="00D9238B"/>
    <w:rsid w:val="00D935C0"/>
    <w:rsid w:val="00D93D3E"/>
    <w:rsid w:val="00D94089"/>
    <w:rsid w:val="00D94A21"/>
    <w:rsid w:val="00D95B93"/>
    <w:rsid w:val="00D96A81"/>
    <w:rsid w:val="00D96B3D"/>
    <w:rsid w:val="00D96DAB"/>
    <w:rsid w:val="00DA3FFA"/>
    <w:rsid w:val="00DA4956"/>
    <w:rsid w:val="00DA5CA6"/>
    <w:rsid w:val="00DA5D58"/>
    <w:rsid w:val="00DA7E0A"/>
    <w:rsid w:val="00DA7E5B"/>
    <w:rsid w:val="00DB0D36"/>
    <w:rsid w:val="00DB222B"/>
    <w:rsid w:val="00DB37ED"/>
    <w:rsid w:val="00DB4BE1"/>
    <w:rsid w:val="00DB5CD6"/>
    <w:rsid w:val="00DB7396"/>
    <w:rsid w:val="00DC2C0E"/>
    <w:rsid w:val="00DC3C02"/>
    <w:rsid w:val="00DC562D"/>
    <w:rsid w:val="00DC7A1C"/>
    <w:rsid w:val="00DD049D"/>
    <w:rsid w:val="00DD1C31"/>
    <w:rsid w:val="00DD204B"/>
    <w:rsid w:val="00DD33E4"/>
    <w:rsid w:val="00DD3996"/>
    <w:rsid w:val="00DD4149"/>
    <w:rsid w:val="00DD4C05"/>
    <w:rsid w:val="00DD6BE3"/>
    <w:rsid w:val="00DE0362"/>
    <w:rsid w:val="00DE27EC"/>
    <w:rsid w:val="00DE376E"/>
    <w:rsid w:val="00DE5B46"/>
    <w:rsid w:val="00DF0855"/>
    <w:rsid w:val="00DF0EF7"/>
    <w:rsid w:val="00DF17B7"/>
    <w:rsid w:val="00DF2F79"/>
    <w:rsid w:val="00DF62FE"/>
    <w:rsid w:val="00E018B8"/>
    <w:rsid w:val="00E03251"/>
    <w:rsid w:val="00E064A4"/>
    <w:rsid w:val="00E0705B"/>
    <w:rsid w:val="00E072B0"/>
    <w:rsid w:val="00E07ACF"/>
    <w:rsid w:val="00E11A02"/>
    <w:rsid w:val="00E11B76"/>
    <w:rsid w:val="00E13074"/>
    <w:rsid w:val="00E134AB"/>
    <w:rsid w:val="00E162DE"/>
    <w:rsid w:val="00E163D3"/>
    <w:rsid w:val="00E168F5"/>
    <w:rsid w:val="00E17F60"/>
    <w:rsid w:val="00E22854"/>
    <w:rsid w:val="00E23B7C"/>
    <w:rsid w:val="00E3111C"/>
    <w:rsid w:val="00E32223"/>
    <w:rsid w:val="00E32FBE"/>
    <w:rsid w:val="00E3379B"/>
    <w:rsid w:val="00E34E04"/>
    <w:rsid w:val="00E3581F"/>
    <w:rsid w:val="00E35C53"/>
    <w:rsid w:val="00E35FF2"/>
    <w:rsid w:val="00E4115B"/>
    <w:rsid w:val="00E42019"/>
    <w:rsid w:val="00E47344"/>
    <w:rsid w:val="00E5375F"/>
    <w:rsid w:val="00E53845"/>
    <w:rsid w:val="00E53E55"/>
    <w:rsid w:val="00E54532"/>
    <w:rsid w:val="00E5617B"/>
    <w:rsid w:val="00E6119F"/>
    <w:rsid w:val="00E634E3"/>
    <w:rsid w:val="00E66798"/>
    <w:rsid w:val="00E67512"/>
    <w:rsid w:val="00E7133D"/>
    <w:rsid w:val="00E71B35"/>
    <w:rsid w:val="00E74D29"/>
    <w:rsid w:val="00E75DAA"/>
    <w:rsid w:val="00E76092"/>
    <w:rsid w:val="00E76469"/>
    <w:rsid w:val="00E767F1"/>
    <w:rsid w:val="00E77C16"/>
    <w:rsid w:val="00E80813"/>
    <w:rsid w:val="00E835BF"/>
    <w:rsid w:val="00E83E95"/>
    <w:rsid w:val="00E83FB9"/>
    <w:rsid w:val="00E85604"/>
    <w:rsid w:val="00E86C95"/>
    <w:rsid w:val="00E90211"/>
    <w:rsid w:val="00E904B1"/>
    <w:rsid w:val="00E93EE0"/>
    <w:rsid w:val="00E965C4"/>
    <w:rsid w:val="00E972FA"/>
    <w:rsid w:val="00EA26CA"/>
    <w:rsid w:val="00EA40FE"/>
    <w:rsid w:val="00EA503E"/>
    <w:rsid w:val="00EA5D1E"/>
    <w:rsid w:val="00EA64D1"/>
    <w:rsid w:val="00EA6BF9"/>
    <w:rsid w:val="00EB1C85"/>
    <w:rsid w:val="00EB2AA5"/>
    <w:rsid w:val="00EB418A"/>
    <w:rsid w:val="00EB4AB5"/>
    <w:rsid w:val="00EB56FD"/>
    <w:rsid w:val="00EB5B20"/>
    <w:rsid w:val="00EC0DD2"/>
    <w:rsid w:val="00EC3487"/>
    <w:rsid w:val="00EC5114"/>
    <w:rsid w:val="00EC537C"/>
    <w:rsid w:val="00EC587E"/>
    <w:rsid w:val="00EC6639"/>
    <w:rsid w:val="00ED02B5"/>
    <w:rsid w:val="00ED0338"/>
    <w:rsid w:val="00ED053A"/>
    <w:rsid w:val="00ED0670"/>
    <w:rsid w:val="00ED0753"/>
    <w:rsid w:val="00ED0A5F"/>
    <w:rsid w:val="00ED14D8"/>
    <w:rsid w:val="00ED32E4"/>
    <w:rsid w:val="00ED3578"/>
    <w:rsid w:val="00ED5925"/>
    <w:rsid w:val="00ED6AD9"/>
    <w:rsid w:val="00EE2AD6"/>
    <w:rsid w:val="00EE7DB9"/>
    <w:rsid w:val="00EF0301"/>
    <w:rsid w:val="00EF048B"/>
    <w:rsid w:val="00EF0AFA"/>
    <w:rsid w:val="00EF1FDA"/>
    <w:rsid w:val="00EF3BEE"/>
    <w:rsid w:val="00EF4DC7"/>
    <w:rsid w:val="00EF5662"/>
    <w:rsid w:val="00EF7FCE"/>
    <w:rsid w:val="00F00F39"/>
    <w:rsid w:val="00F03487"/>
    <w:rsid w:val="00F0379B"/>
    <w:rsid w:val="00F04CED"/>
    <w:rsid w:val="00F04DD4"/>
    <w:rsid w:val="00F114B7"/>
    <w:rsid w:val="00F13495"/>
    <w:rsid w:val="00F15B90"/>
    <w:rsid w:val="00F15FF7"/>
    <w:rsid w:val="00F16C58"/>
    <w:rsid w:val="00F175F0"/>
    <w:rsid w:val="00F17D71"/>
    <w:rsid w:val="00F20CF1"/>
    <w:rsid w:val="00F214F8"/>
    <w:rsid w:val="00F21E37"/>
    <w:rsid w:val="00F23759"/>
    <w:rsid w:val="00F23E90"/>
    <w:rsid w:val="00F26448"/>
    <w:rsid w:val="00F2700A"/>
    <w:rsid w:val="00F276CC"/>
    <w:rsid w:val="00F306DE"/>
    <w:rsid w:val="00F31059"/>
    <w:rsid w:val="00F351AE"/>
    <w:rsid w:val="00F355AE"/>
    <w:rsid w:val="00F361B2"/>
    <w:rsid w:val="00F371E3"/>
    <w:rsid w:val="00F40285"/>
    <w:rsid w:val="00F44655"/>
    <w:rsid w:val="00F45F44"/>
    <w:rsid w:val="00F4600B"/>
    <w:rsid w:val="00F46276"/>
    <w:rsid w:val="00F46A7A"/>
    <w:rsid w:val="00F47F7D"/>
    <w:rsid w:val="00F5120D"/>
    <w:rsid w:val="00F52067"/>
    <w:rsid w:val="00F52760"/>
    <w:rsid w:val="00F52920"/>
    <w:rsid w:val="00F52F0E"/>
    <w:rsid w:val="00F5466B"/>
    <w:rsid w:val="00F55888"/>
    <w:rsid w:val="00F56281"/>
    <w:rsid w:val="00F6041A"/>
    <w:rsid w:val="00F60953"/>
    <w:rsid w:val="00F60D77"/>
    <w:rsid w:val="00F62672"/>
    <w:rsid w:val="00F64C6F"/>
    <w:rsid w:val="00F64E87"/>
    <w:rsid w:val="00F653D0"/>
    <w:rsid w:val="00F65416"/>
    <w:rsid w:val="00F664B1"/>
    <w:rsid w:val="00F667E1"/>
    <w:rsid w:val="00F67F68"/>
    <w:rsid w:val="00F700F6"/>
    <w:rsid w:val="00F70E0C"/>
    <w:rsid w:val="00F7111B"/>
    <w:rsid w:val="00F7147B"/>
    <w:rsid w:val="00F717C0"/>
    <w:rsid w:val="00F72D0B"/>
    <w:rsid w:val="00F75227"/>
    <w:rsid w:val="00F768A9"/>
    <w:rsid w:val="00F81E22"/>
    <w:rsid w:val="00F85E42"/>
    <w:rsid w:val="00F8701C"/>
    <w:rsid w:val="00F87871"/>
    <w:rsid w:val="00F9063C"/>
    <w:rsid w:val="00F920C0"/>
    <w:rsid w:val="00F9647C"/>
    <w:rsid w:val="00FA09F7"/>
    <w:rsid w:val="00FA1D65"/>
    <w:rsid w:val="00FA234B"/>
    <w:rsid w:val="00FA4216"/>
    <w:rsid w:val="00FA4680"/>
    <w:rsid w:val="00FA55AB"/>
    <w:rsid w:val="00FA6AE1"/>
    <w:rsid w:val="00FA7326"/>
    <w:rsid w:val="00FB0400"/>
    <w:rsid w:val="00FB1F83"/>
    <w:rsid w:val="00FB2A94"/>
    <w:rsid w:val="00FB2CAF"/>
    <w:rsid w:val="00FB31A6"/>
    <w:rsid w:val="00FB3974"/>
    <w:rsid w:val="00FB4D55"/>
    <w:rsid w:val="00FB539F"/>
    <w:rsid w:val="00FB5EC2"/>
    <w:rsid w:val="00FB7DF7"/>
    <w:rsid w:val="00FC3B26"/>
    <w:rsid w:val="00FC4755"/>
    <w:rsid w:val="00FC50D4"/>
    <w:rsid w:val="00FC5923"/>
    <w:rsid w:val="00FC7E86"/>
    <w:rsid w:val="00FD1F7C"/>
    <w:rsid w:val="00FD4D53"/>
    <w:rsid w:val="00FD5B16"/>
    <w:rsid w:val="00FD75A0"/>
    <w:rsid w:val="00FE351D"/>
    <w:rsid w:val="00FE458C"/>
    <w:rsid w:val="00FE4D44"/>
    <w:rsid w:val="00FE7085"/>
    <w:rsid w:val="00FE7C15"/>
    <w:rsid w:val="00FE7D7C"/>
    <w:rsid w:val="00FF0107"/>
    <w:rsid w:val="00FF162E"/>
    <w:rsid w:val="00FF2CD3"/>
    <w:rsid w:val="00FF3526"/>
    <w:rsid w:val="00FF3C2C"/>
    <w:rsid w:val="00FF5B3C"/>
    <w:rsid w:val="00FF5EEA"/>
    <w:rsid w:val="00FF71EF"/>
  </w:rsids>
  <m:mathPr>
    <m:mathFont m:val="Cambria Math"/>
    <m:brkBin m:val="before"/>
    <m:brkBinSub m:val="--"/>
    <m:smallFrac/>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5:docId w15:val="{84A55581-DA79-4F53-832E-8DB2B40427D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116652"/>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link w:val="NoSpacingChar"/>
    <w:uiPriority w:val="1"/>
    <w:qFormat/>
    <w:rsid w:val="00E83E95"/>
    <w:pPr>
      <w:spacing w:after="0" w:line="240" w:lineRule="auto"/>
    </w:pPr>
    <w:rPr>
      <w:rFonts w:eastAsiaTheme="minorEastAsia"/>
    </w:rPr>
  </w:style>
  <w:style w:type="character" w:customStyle="1" w:styleId="NoSpacingChar">
    <w:name w:val="No Spacing Char"/>
    <w:basedOn w:val="DefaultParagraphFont"/>
    <w:link w:val="NoSpacing"/>
    <w:uiPriority w:val="1"/>
    <w:rsid w:val="00E83E95"/>
    <w:rPr>
      <w:rFonts w:eastAsiaTheme="minorEastAsia"/>
    </w:rPr>
  </w:style>
  <w:style w:type="paragraph" w:styleId="Header">
    <w:name w:val="header"/>
    <w:basedOn w:val="Normal"/>
    <w:link w:val="HeaderChar"/>
    <w:unhideWhenUsed/>
    <w:rsid w:val="00E83E95"/>
    <w:pPr>
      <w:tabs>
        <w:tab w:val="center" w:pos="4680"/>
        <w:tab w:val="right" w:pos="9360"/>
      </w:tabs>
      <w:spacing w:after="0" w:line="240" w:lineRule="auto"/>
    </w:pPr>
  </w:style>
  <w:style w:type="character" w:customStyle="1" w:styleId="HeaderChar">
    <w:name w:val="Header Char"/>
    <w:basedOn w:val="DefaultParagraphFont"/>
    <w:link w:val="Header"/>
    <w:rsid w:val="00E83E95"/>
  </w:style>
  <w:style w:type="paragraph" w:styleId="Footer">
    <w:name w:val="footer"/>
    <w:basedOn w:val="Normal"/>
    <w:link w:val="FooterChar"/>
    <w:uiPriority w:val="99"/>
    <w:unhideWhenUsed/>
    <w:rsid w:val="00E83E95"/>
    <w:pPr>
      <w:tabs>
        <w:tab w:val="center" w:pos="4680"/>
        <w:tab w:val="right" w:pos="9360"/>
      </w:tabs>
      <w:spacing w:after="0" w:line="240" w:lineRule="auto"/>
    </w:pPr>
  </w:style>
  <w:style w:type="character" w:customStyle="1" w:styleId="FooterChar">
    <w:name w:val="Footer Char"/>
    <w:basedOn w:val="DefaultParagraphFont"/>
    <w:link w:val="Footer"/>
    <w:uiPriority w:val="99"/>
    <w:rsid w:val="00E83E95"/>
  </w:style>
  <w:style w:type="paragraph" w:styleId="ListParagraph">
    <w:name w:val="List Paragraph"/>
    <w:basedOn w:val="Normal"/>
    <w:uiPriority w:val="34"/>
    <w:qFormat/>
    <w:rsid w:val="00E3379B"/>
    <w:pPr>
      <w:ind w:left="720"/>
      <w:contextualSpacing/>
    </w:pPr>
  </w:style>
  <w:style w:type="paragraph" w:styleId="BalloonText">
    <w:name w:val="Balloon Text"/>
    <w:basedOn w:val="Normal"/>
    <w:link w:val="BalloonTextChar"/>
    <w:uiPriority w:val="99"/>
    <w:semiHidden/>
    <w:unhideWhenUsed/>
    <w:rsid w:val="00984E17"/>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984E17"/>
    <w:rPr>
      <w:rFonts w:ascii="Segoe UI" w:hAnsi="Segoe UI" w:cs="Segoe UI"/>
      <w:sz w:val="18"/>
      <w:szCs w:val="18"/>
    </w:rPr>
  </w:style>
  <w:style w:type="table" w:styleId="TableGrid">
    <w:name w:val="Table Grid"/>
    <w:basedOn w:val="TableNormal"/>
    <w:uiPriority w:val="59"/>
    <w:rsid w:val="00984E1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2C1EF0"/>
    <w:pPr>
      <w:autoSpaceDE w:val="0"/>
      <w:autoSpaceDN w:val="0"/>
      <w:adjustRightInd w:val="0"/>
      <w:spacing w:after="0" w:line="240" w:lineRule="auto"/>
    </w:pPr>
    <w:rPr>
      <w:rFonts w:ascii="Times New Roman" w:hAnsi="Times New Roman" w:cs="Times New Roman"/>
      <w:color w:val="000000"/>
      <w:sz w:val="24"/>
      <w:szCs w:val="24"/>
      <w:lang w:val="en-IN"/>
    </w:rPr>
  </w:style>
  <w:style w:type="paragraph" w:styleId="Revision">
    <w:name w:val="Revision"/>
    <w:hidden/>
    <w:uiPriority w:val="99"/>
    <w:semiHidden/>
    <w:rsid w:val="00A64192"/>
    <w:pPr>
      <w:spacing w:after="0" w:line="240" w:lineRule="auto"/>
    </w:pPr>
  </w:style>
  <w:style w:type="character" w:styleId="Hyperlink">
    <w:name w:val="Hyperlink"/>
    <w:basedOn w:val="DefaultParagraphFont"/>
    <w:uiPriority w:val="99"/>
    <w:unhideWhenUsed/>
    <w:rsid w:val="005E7A8D"/>
    <w:rPr>
      <w:color w:val="0000FF" w:themeColor="hyperlink"/>
      <w:u w:val="single"/>
    </w:rPr>
  </w:style>
  <w:style w:type="character" w:styleId="CommentReference">
    <w:name w:val="annotation reference"/>
    <w:basedOn w:val="DefaultParagraphFont"/>
    <w:uiPriority w:val="99"/>
    <w:semiHidden/>
    <w:unhideWhenUsed/>
    <w:rsid w:val="00960DD8"/>
    <w:rPr>
      <w:sz w:val="16"/>
      <w:szCs w:val="16"/>
    </w:rPr>
  </w:style>
  <w:style w:type="paragraph" w:styleId="CommentText">
    <w:name w:val="annotation text"/>
    <w:basedOn w:val="Normal"/>
    <w:link w:val="CommentTextChar"/>
    <w:uiPriority w:val="99"/>
    <w:semiHidden/>
    <w:unhideWhenUsed/>
    <w:rsid w:val="00960DD8"/>
    <w:pPr>
      <w:spacing w:line="240" w:lineRule="auto"/>
    </w:pPr>
    <w:rPr>
      <w:sz w:val="20"/>
      <w:szCs w:val="20"/>
    </w:rPr>
  </w:style>
  <w:style w:type="character" w:customStyle="1" w:styleId="CommentTextChar">
    <w:name w:val="Comment Text Char"/>
    <w:basedOn w:val="DefaultParagraphFont"/>
    <w:link w:val="CommentText"/>
    <w:uiPriority w:val="99"/>
    <w:semiHidden/>
    <w:rsid w:val="00960DD8"/>
    <w:rPr>
      <w:sz w:val="20"/>
      <w:szCs w:val="20"/>
    </w:rPr>
  </w:style>
  <w:style w:type="paragraph" w:styleId="CommentSubject">
    <w:name w:val="annotation subject"/>
    <w:basedOn w:val="CommentText"/>
    <w:next w:val="CommentText"/>
    <w:link w:val="CommentSubjectChar"/>
    <w:uiPriority w:val="99"/>
    <w:semiHidden/>
    <w:unhideWhenUsed/>
    <w:rsid w:val="00960DD8"/>
    <w:rPr>
      <w:b/>
      <w:bCs/>
    </w:rPr>
  </w:style>
  <w:style w:type="character" w:customStyle="1" w:styleId="CommentSubjectChar">
    <w:name w:val="Comment Subject Char"/>
    <w:basedOn w:val="CommentTextChar"/>
    <w:link w:val="CommentSubject"/>
    <w:uiPriority w:val="99"/>
    <w:semiHidden/>
    <w:rsid w:val="00960DD8"/>
    <w:rPr>
      <w:b/>
      <w:bCs/>
      <w:sz w:val="20"/>
      <w:szCs w:val="20"/>
    </w:rPr>
  </w:style>
  <w:style w:type="paragraph" w:styleId="BodyText">
    <w:name w:val="Body Text"/>
    <w:basedOn w:val="Normal"/>
    <w:link w:val="BodyTextChar"/>
    <w:uiPriority w:val="1"/>
    <w:qFormat/>
    <w:rsid w:val="00E163D3"/>
    <w:pPr>
      <w:widowControl w:val="0"/>
      <w:autoSpaceDE w:val="0"/>
      <w:autoSpaceDN w:val="0"/>
      <w:spacing w:after="0" w:line="240" w:lineRule="auto"/>
    </w:pPr>
    <w:rPr>
      <w:rFonts w:ascii="Times New Roman" w:eastAsia="Times New Roman" w:hAnsi="Times New Roman" w:cs="Times New Roman"/>
      <w:b/>
      <w:bCs/>
      <w:sz w:val="28"/>
      <w:szCs w:val="28"/>
    </w:rPr>
  </w:style>
  <w:style w:type="character" w:customStyle="1" w:styleId="BodyTextChar">
    <w:name w:val="Body Text Char"/>
    <w:basedOn w:val="DefaultParagraphFont"/>
    <w:link w:val="BodyText"/>
    <w:uiPriority w:val="1"/>
    <w:rsid w:val="00E163D3"/>
    <w:rPr>
      <w:rFonts w:ascii="Times New Roman" w:eastAsia="Times New Roman" w:hAnsi="Times New Roman" w:cs="Times New Roman"/>
      <w:b/>
      <w:bCs/>
      <w:sz w:val="28"/>
      <w:szCs w:val="28"/>
    </w:rPr>
  </w:style>
  <w:style w:type="paragraph" w:customStyle="1" w:styleId="TableParagraph">
    <w:name w:val="Table Paragraph"/>
    <w:basedOn w:val="Normal"/>
    <w:uiPriority w:val="1"/>
    <w:qFormat/>
    <w:rsid w:val="00E163D3"/>
    <w:pPr>
      <w:widowControl w:val="0"/>
      <w:autoSpaceDE w:val="0"/>
      <w:autoSpaceDN w:val="0"/>
      <w:spacing w:before="54" w:after="0" w:line="240" w:lineRule="auto"/>
    </w:pPr>
    <w:rPr>
      <w:rFonts w:ascii="Times New Roman" w:eastAsia="Times New Roman" w:hAnsi="Times New Roman" w:cs="Times New Roman"/>
    </w:rPr>
  </w:style>
  <w:style w:type="paragraph" w:customStyle="1" w:styleId="TitlePage">
    <w:name w:val="Title Page"/>
    <w:basedOn w:val="Normal"/>
    <w:link w:val="TitlePageChar"/>
    <w:qFormat/>
    <w:rsid w:val="008F3090"/>
    <w:pPr>
      <w:widowControl w:val="0"/>
      <w:spacing w:after="240" w:line="240" w:lineRule="auto"/>
      <w:ind w:left="720"/>
      <w:jc w:val="center"/>
    </w:pPr>
    <w:rPr>
      <w:rFonts w:ascii="Times New Roman" w:eastAsia="MS Mincho" w:hAnsi="Times New Roman" w:cs="Times New Roman"/>
      <w:b/>
      <w:snapToGrid w:val="0"/>
      <w:color w:val="000000"/>
      <w:sz w:val="24"/>
      <w:szCs w:val="24"/>
      <w:lang w:val="en-GB"/>
    </w:rPr>
  </w:style>
  <w:style w:type="character" w:customStyle="1" w:styleId="TitlePageChar">
    <w:name w:val="Title Page Char"/>
    <w:link w:val="TitlePage"/>
    <w:rsid w:val="008F3090"/>
    <w:rPr>
      <w:rFonts w:ascii="Times New Roman" w:eastAsia="MS Mincho" w:hAnsi="Times New Roman" w:cs="Times New Roman"/>
      <w:b/>
      <w:snapToGrid w:val="0"/>
      <w:color w:val="000000"/>
      <w:sz w:val="24"/>
      <w:szCs w:val="24"/>
      <w:lang w:val="en-GB"/>
    </w:rPr>
  </w:style>
  <w:style w:type="paragraph" w:styleId="NormalWeb">
    <w:name w:val="Normal (Web)"/>
    <w:basedOn w:val="Normal"/>
    <w:uiPriority w:val="99"/>
    <w:semiHidden/>
    <w:unhideWhenUsed/>
    <w:rsid w:val="00A608F9"/>
    <w:pPr>
      <w:spacing w:before="100" w:beforeAutospacing="1" w:after="100" w:afterAutospacing="1" w:line="240" w:lineRule="auto"/>
    </w:pPr>
    <w:rPr>
      <w:rFonts w:ascii="Times New Roman" w:eastAsiaTheme="minorEastAsia" w:hAnsi="Times New Roman" w:cs="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188422951">
      <w:bodyDiv w:val="1"/>
      <w:marLeft w:val="0"/>
      <w:marRight w:val="0"/>
      <w:marTop w:val="0"/>
      <w:marBottom w:val="0"/>
      <w:divBdr>
        <w:top w:val="none" w:sz="0" w:space="0" w:color="auto"/>
        <w:left w:val="none" w:sz="0" w:space="0" w:color="auto"/>
        <w:bottom w:val="none" w:sz="0" w:space="0" w:color="auto"/>
        <w:right w:val="none" w:sz="0" w:space="0" w:color="auto"/>
      </w:divBdr>
    </w:div>
    <w:div w:id="221528335">
      <w:bodyDiv w:val="1"/>
      <w:marLeft w:val="0"/>
      <w:marRight w:val="0"/>
      <w:marTop w:val="0"/>
      <w:marBottom w:val="0"/>
      <w:divBdr>
        <w:top w:val="none" w:sz="0" w:space="0" w:color="auto"/>
        <w:left w:val="none" w:sz="0" w:space="0" w:color="auto"/>
        <w:bottom w:val="none" w:sz="0" w:space="0" w:color="auto"/>
        <w:right w:val="none" w:sz="0" w:space="0" w:color="auto"/>
      </w:divBdr>
      <w:divsChild>
        <w:div w:id="2055495684">
          <w:marLeft w:val="1080"/>
          <w:marRight w:val="0"/>
          <w:marTop w:val="100"/>
          <w:marBottom w:val="0"/>
          <w:divBdr>
            <w:top w:val="none" w:sz="0" w:space="0" w:color="auto"/>
            <w:left w:val="none" w:sz="0" w:space="0" w:color="auto"/>
            <w:bottom w:val="none" w:sz="0" w:space="0" w:color="auto"/>
            <w:right w:val="none" w:sz="0" w:space="0" w:color="auto"/>
          </w:divBdr>
        </w:div>
        <w:div w:id="305201929">
          <w:marLeft w:val="1080"/>
          <w:marRight w:val="0"/>
          <w:marTop w:val="100"/>
          <w:marBottom w:val="0"/>
          <w:divBdr>
            <w:top w:val="none" w:sz="0" w:space="0" w:color="auto"/>
            <w:left w:val="none" w:sz="0" w:space="0" w:color="auto"/>
            <w:bottom w:val="none" w:sz="0" w:space="0" w:color="auto"/>
            <w:right w:val="none" w:sz="0" w:space="0" w:color="auto"/>
          </w:divBdr>
        </w:div>
        <w:div w:id="285820676">
          <w:marLeft w:val="1080"/>
          <w:marRight w:val="0"/>
          <w:marTop w:val="100"/>
          <w:marBottom w:val="0"/>
          <w:divBdr>
            <w:top w:val="none" w:sz="0" w:space="0" w:color="auto"/>
            <w:left w:val="none" w:sz="0" w:space="0" w:color="auto"/>
            <w:bottom w:val="none" w:sz="0" w:space="0" w:color="auto"/>
            <w:right w:val="none" w:sz="0" w:space="0" w:color="auto"/>
          </w:divBdr>
        </w:div>
        <w:div w:id="876696810">
          <w:marLeft w:val="1080"/>
          <w:marRight w:val="0"/>
          <w:marTop w:val="100"/>
          <w:marBottom w:val="0"/>
          <w:divBdr>
            <w:top w:val="none" w:sz="0" w:space="0" w:color="auto"/>
            <w:left w:val="none" w:sz="0" w:space="0" w:color="auto"/>
            <w:bottom w:val="none" w:sz="0" w:space="0" w:color="auto"/>
            <w:right w:val="none" w:sz="0" w:space="0" w:color="auto"/>
          </w:divBdr>
        </w:div>
        <w:div w:id="432870568">
          <w:marLeft w:val="1080"/>
          <w:marRight w:val="0"/>
          <w:marTop w:val="100"/>
          <w:marBottom w:val="0"/>
          <w:divBdr>
            <w:top w:val="none" w:sz="0" w:space="0" w:color="auto"/>
            <w:left w:val="none" w:sz="0" w:space="0" w:color="auto"/>
            <w:bottom w:val="none" w:sz="0" w:space="0" w:color="auto"/>
            <w:right w:val="none" w:sz="0" w:space="0" w:color="auto"/>
          </w:divBdr>
        </w:div>
        <w:div w:id="1951428035">
          <w:marLeft w:val="1080"/>
          <w:marRight w:val="0"/>
          <w:marTop w:val="100"/>
          <w:marBottom w:val="0"/>
          <w:divBdr>
            <w:top w:val="none" w:sz="0" w:space="0" w:color="auto"/>
            <w:left w:val="none" w:sz="0" w:space="0" w:color="auto"/>
            <w:bottom w:val="none" w:sz="0" w:space="0" w:color="auto"/>
            <w:right w:val="none" w:sz="0" w:space="0" w:color="auto"/>
          </w:divBdr>
        </w:div>
        <w:div w:id="1765808177">
          <w:marLeft w:val="1080"/>
          <w:marRight w:val="0"/>
          <w:marTop w:val="100"/>
          <w:marBottom w:val="0"/>
          <w:divBdr>
            <w:top w:val="none" w:sz="0" w:space="0" w:color="auto"/>
            <w:left w:val="none" w:sz="0" w:space="0" w:color="auto"/>
            <w:bottom w:val="none" w:sz="0" w:space="0" w:color="auto"/>
            <w:right w:val="none" w:sz="0" w:space="0" w:color="auto"/>
          </w:divBdr>
        </w:div>
        <w:div w:id="144931525">
          <w:marLeft w:val="1080"/>
          <w:marRight w:val="0"/>
          <w:marTop w:val="100"/>
          <w:marBottom w:val="0"/>
          <w:divBdr>
            <w:top w:val="none" w:sz="0" w:space="0" w:color="auto"/>
            <w:left w:val="none" w:sz="0" w:space="0" w:color="auto"/>
            <w:bottom w:val="none" w:sz="0" w:space="0" w:color="auto"/>
            <w:right w:val="none" w:sz="0" w:space="0" w:color="auto"/>
          </w:divBdr>
        </w:div>
        <w:div w:id="394621020">
          <w:marLeft w:val="1080"/>
          <w:marRight w:val="0"/>
          <w:marTop w:val="100"/>
          <w:marBottom w:val="0"/>
          <w:divBdr>
            <w:top w:val="none" w:sz="0" w:space="0" w:color="auto"/>
            <w:left w:val="none" w:sz="0" w:space="0" w:color="auto"/>
            <w:bottom w:val="none" w:sz="0" w:space="0" w:color="auto"/>
            <w:right w:val="none" w:sz="0" w:space="0" w:color="auto"/>
          </w:divBdr>
        </w:div>
        <w:div w:id="1936666633">
          <w:marLeft w:val="1080"/>
          <w:marRight w:val="0"/>
          <w:marTop w:val="100"/>
          <w:marBottom w:val="0"/>
          <w:divBdr>
            <w:top w:val="none" w:sz="0" w:space="0" w:color="auto"/>
            <w:left w:val="none" w:sz="0" w:space="0" w:color="auto"/>
            <w:bottom w:val="none" w:sz="0" w:space="0" w:color="auto"/>
            <w:right w:val="none" w:sz="0" w:space="0" w:color="auto"/>
          </w:divBdr>
        </w:div>
        <w:div w:id="1889225072">
          <w:marLeft w:val="1080"/>
          <w:marRight w:val="0"/>
          <w:marTop w:val="100"/>
          <w:marBottom w:val="0"/>
          <w:divBdr>
            <w:top w:val="none" w:sz="0" w:space="0" w:color="auto"/>
            <w:left w:val="none" w:sz="0" w:space="0" w:color="auto"/>
            <w:bottom w:val="none" w:sz="0" w:space="0" w:color="auto"/>
            <w:right w:val="none" w:sz="0" w:space="0" w:color="auto"/>
          </w:divBdr>
        </w:div>
        <w:div w:id="54207891">
          <w:marLeft w:val="1080"/>
          <w:marRight w:val="0"/>
          <w:marTop w:val="100"/>
          <w:marBottom w:val="0"/>
          <w:divBdr>
            <w:top w:val="none" w:sz="0" w:space="0" w:color="auto"/>
            <w:left w:val="none" w:sz="0" w:space="0" w:color="auto"/>
            <w:bottom w:val="none" w:sz="0" w:space="0" w:color="auto"/>
            <w:right w:val="none" w:sz="0" w:space="0" w:color="auto"/>
          </w:divBdr>
        </w:div>
        <w:div w:id="324479621">
          <w:marLeft w:val="1080"/>
          <w:marRight w:val="0"/>
          <w:marTop w:val="100"/>
          <w:marBottom w:val="0"/>
          <w:divBdr>
            <w:top w:val="none" w:sz="0" w:space="0" w:color="auto"/>
            <w:left w:val="none" w:sz="0" w:space="0" w:color="auto"/>
            <w:bottom w:val="none" w:sz="0" w:space="0" w:color="auto"/>
            <w:right w:val="none" w:sz="0" w:space="0" w:color="auto"/>
          </w:divBdr>
        </w:div>
        <w:div w:id="1091468444">
          <w:marLeft w:val="1080"/>
          <w:marRight w:val="0"/>
          <w:marTop w:val="100"/>
          <w:marBottom w:val="0"/>
          <w:divBdr>
            <w:top w:val="none" w:sz="0" w:space="0" w:color="auto"/>
            <w:left w:val="none" w:sz="0" w:space="0" w:color="auto"/>
            <w:bottom w:val="none" w:sz="0" w:space="0" w:color="auto"/>
            <w:right w:val="none" w:sz="0" w:space="0" w:color="auto"/>
          </w:divBdr>
        </w:div>
      </w:divsChild>
    </w:div>
    <w:div w:id="1600479490">
      <w:bodyDiv w:val="1"/>
      <w:marLeft w:val="0"/>
      <w:marRight w:val="0"/>
      <w:marTop w:val="0"/>
      <w:marBottom w:val="0"/>
      <w:divBdr>
        <w:top w:val="none" w:sz="0" w:space="0" w:color="auto"/>
        <w:left w:val="none" w:sz="0" w:space="0" w:color="auto"/>
        <w:bottom w:val="none" w:sz="0" w:space="0" w:color="auto"/>
        <w:right w:val="none" w:sz="0" w:space="0" w:color="auto"/>
      </w:divBdr>
      <w:divsChild>
        <w:div w:id="1639610010">
          <w:marLeft w:val="1080"/>
          <w:marRight w:val="0"/>
          <w:marTop w:val="100"/>
          <w:marBottom w:val="0"/>
          <w:divBdr>
            <w:top w:val="none" w:sz="0" w:space="0" w:color="auto"/>
            <w:left w:val="none" w:sz="0" w:space="0" w:color="auto"/>
            <w:bottom w:val="none" w:sz="0" w:space="0" w:color="auto"/>
            <w:right w:val="none" w:sz="0" w:space="0" w:color="auto"/>
          </w:divBdr>
        </w:div>
        <w:div w:id="1284112900">
          <w:marLeft w:val="1080"/>
          <w:marRight w:val="0"/>
          <w:marTop w:val="100"/>
          <w:marBottom w:val="0"/>
          <w:divBdr>
            <w:top w:val="none" w:sz="0" w:space="0" w:color="auto"/>
            <w:left w:val="none" w:sz="0" w:space="0" w:color="auto"/>
            <w:bottom w:val="none" w:sz="0" w:space="0" w:color="auto"/>
            <w:right w:val="none" w:sz="0" w:space="0" w:color="auto"/>
          </w:divBdr>
        </w:div>
        <w:div w:id="613099547">
          <w:marLeft w:val="1080"/>
          <w:marRight w:val="0"/>
          <w:marTop w:val="100"/>
          <w:marBottom w:val="0"/>
          <w:divBdr>
            <w:top w:val="none" w:sz="0" w:space="0" w:color="auto"/>
            <w:left w:val="none" w:sz="0" w:space="0" w:color="auto"/>
            <w:bottom w:val="none" w:sz="0" w:space="0" w:color="auto"/>
            <w:right w:val="none" w:sz="0" w:space="0" w:color="auto"/>
          </w:divBdr>
        </w:div>
        <w:div w:id="2101103064">
          <w:marLeft w:val="1080"/>
          <w:marRight w:val="0"/>
          <w:marTop w:val="100"/>
          <w:marBottom w:val="0"/>
          <w:divBdr>
            <w:top w:val="none" w:sz="0" w:space="0" w:color="auto"/>
            <w:left w:val="none" w:sz="0" w:space="0" w:color="auto"/>
            <w:bottom w:val="none" w:sz="0" w:space="0" w:color="auto"/>
            <w:right w:val="none" w:sz="0" w:space="0" w:color="auto"/>
          </w:divBdr>
        </w:div>
        <w:div w:id="70322356">
          <w:marLeft w:val="1080"/>
          <w:marRight w:val="0"/>
          <w:marTop w:val="100"/>
          <w:marBottom w:val="0"/>
          <w:divBdr>
            <w:top w:val="none" w:sz="0" w:space="0" w:color="auto"/>
            <w:left w:val="none" w:sz="0" w:space="0" w:color="auto"/>
            <w:bottom w:val="none" w:sz="0" w:space="0" w:color="auto"/>
            <w:right w:val="none" w:sz="0" w:space="0" w:color="auto"/>
          </w:divBdr>
        </w:div>
        <w:div w:id="292443359">
          <w:marLeft w:val="1080"/>
          <w:marRight w:val="0"/>
          <w:marTop w:val="100"/>
          <w:marBottom w:val="0"/>
          <w:divBdr>
            <w:top w:val="none" w:sz="0" w:space="0" w:color="auto"/>
            <w:left w:val="none" w:sz="0" w:space="0" w:color="auto"/>
            <w:bottom w:val="none" w:sz="0" w:space="0" w:color="auto"/>
            <w:right w:val="none" w:sz="0" w:space="0" w:color="auto"/>
          </w:divBdr>
        </w:div>
        <w:div w:id="725572800">
          <w:marLeft w:val="1080"/>
          <w:marRight w:val="0"/>
          <w:marTop w:val="100"/>
          <w:marBottom w:val="0"/>
          <w:divBdr>
            <w:top w:val="none" w:sz="0" w:space="0" w:color="auto"/>
            <w:left w:val="none" w:sz="0" w:space="0" w:color="auto"/>
            <w:bottom w:val="none" w:sz="0" w:space="0" w:color="auto"/>
            <w:right w:val="none" w:sz="0" w:space="0" w:color="auto"/>
          </w:divBdr>
        </w:div>
        <w:div w:id="389307105">
          <w:marLeft w:val="1080"/>
          <w:marRight w:val="0"/>
          <w:marTop w:val="100"/>
          <w:marBottom w:val="0"/>
          <w:divBdr>
            <w:top w:val="none" w:sz="0" w:space="0" w:color="auto"/>
            <w:left w:val="none" w:sz="0" w:space="0" w:color="auto"/>
            <w:bottom w:val="none" w:sz="0" w:space="0" w:color="auto"/>
            <w:right w:val="none" w:sz="0" w:space="0" w:color="auto"/>
          </w:divBdr>
        </w:div>
        <w:div w:id="1578713102">
          <w:marLeft w:val="1080"/>
          <w:marRight w:val="0"/>
          <w:marTop w:val="100"/>
          <w:marBottom w:val="0"/>
          <w:divBdr>
            <w:top w:val="none" w:sz="0" w:space="0" w:color="auto"/>
            <w:left w:val="none" w:sz="0" w:space="0" w:color="auto"/>
            <w:bottom w:val="none" w:sz="0" w:space="0" w:color="auto"/>
            <w:right w:val="none" w:sz="0" w:space="0" w:color="auto"/>
          </w:divBdr>
        </w:div>
        <w:div w:id="1026101597">
          <w:marLeft w:val="1080"/>
          <w:marRight w:val="0"/>
          <w:marTop w:val="100"/>
          <w:marBottom w:val="0"/>
          <w:divBdr>
            <w:top w:val="none" w:sz="0" w:space="0" w:color="auto"/>
            <w:left w:val="none" w:sz="0" w:space="0" w:color="auto"/>
            <w:bottom w:val="none" w:sz="0" w:space="0" w:color="auto"/>
            <w:right w:val="none" w:sz="0" w:space="0" w:color="auto"/>
          </w:divBdr>
        </w:div>
        <w:div w:id="1125974609">
          <w:marLeft w:val="1080"/>
          <w:marRight w:val="0"/>
          <w:marTop w:val="10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eader" Target="header68.xml"/><Relationship Id="rId21" Type="http://schemas.openxmlformats.org/officeDocument/2006/relationships/image" Target="media/image2.emf"/><Relationship Id="rId42" Type="http://schemas.openxmlformats.org/officeDocument/2006/relationships/header" Target="header15.xml"/><Relationship Id="rId63" Type="http://schemas.openxmlformats.org/officeDocument/2006/relationships/header" Target="header28.xml"/><Relationship Id="rId84" Type="http://schemas.openxmlformats.org/officeDocument/2006/relationships/header" Target="header43.xml"/><Relationship Id="rId138" Type="http://schemas.openxmlformats.org/officeDocument/2006/relationships/customXml" Target="../customXml/item4.xml"/><Relationship Id="rId16" Type="http://schemas.openxmlformats.org/officeDocument/2006/relationships/footer" Target="footer3.xml"/><Relationship Id="rId107" Type="http://schemas.openxmlformats.org/officeDocument/2006/relationships/header" Target="header60.xml"/><Relationship Id="rId11" Type="http://schemas.openxmlformats.org/officeDocument/2006/relationships/header" Target="header1.xml"/><Relationship Id="rId32" Type="http://schemas.openxmlformats.org/officeDocument/2006/relationships/footer" Target="footer7.xml"/><Relationship Id="rId37" Type="http://schemas.openxmlformats.org/officeDocument/2006/relationships/image" Target="media/image8.emf"/><Relationship Id="rId53" Type="http://schemas.openxmlformats.org/officeDocument/2006/relationships/header" Target="header23.xml"/><Relationship Id="rId58" Type="http://schemas.openxmlformats.org/officeDocument/2006/relationships/image" Target="media/image13.emf"/><Relationship Id="rId74" Type="http://schemas.openxmlformats.org/officeDocument/2006/relationships/footer" Target="footer16.xml"/><Relationship Id="rId79" Type="http://schemas.openxmlformats.org/officeDocument/2006/relationships/header" Target="header39.xml"/><Relationship Id="rId102" Type="http://schemas.openxmlformats.org/officeDocument/2006/relationships/footer" Target="footer23.xml"/><Relationship Id="rId123" Type="http://schemas.openxmlformats.org/officeDocument/2006/relationships/header" Target="header72.xml"/><Relationship Id="rId128" Type="http://schemas.openxmlformats.org/officeDocument/2006/relationships/footer" Target="footer30.xml"/><Relationship Id="rId5" Type="http://schemas.openxmlformats.org/officeDocument/2006/relationships/webSettings" Target="webSettings.xml"/><Relationship Id="rId90" Type="http://schemas.openxmlformats.org/officeDocument/2006/relationships/footer" Target="footer20.xml"/><Relationship Id="rId95" Type="http://schemas.openxmlformats.org/officeDocument/2006/relationships/header" Target="header51.xml"/><Relationship Id="rId22" Type="http://schemas.openxmlformats.org/officeDocument/2006/relationships/header" Target="header7.xml"/><Relationship Id="rId27" Type="http://schemas.openxmlformats.org/officeDocument/2006/relationships/header" Target="header11.xml"/><Relationship Id="rId43" Type="http://schemas.openxmlformats.org/officeDocument/2006/relationships/header" Target="header16.xml"/><Relationship Id="rId48" Type="http://schemas.openxmlformats.org/officeDocument/2006/relationships/footer" Target="footer10.xml"/><Relationship Id="rId64" Type="http://schemas.openxmlformats.org/officeDocument/2006/relationships/header" Target="header29.xml"/><Relationship Id="rId69" Type="http://schemas.openxmlformats.org/officeDocument/2006/relationships/header" Target="header32.xml"/><Relationship Id="rId113" Type="http://schemas.openxmlformats.org/officeDocument/2006/relationships/header" Target="header65.xml"/><Relationship Id="rId118" Type="http://schemas.openxmlformats.org/officeDocument/2006/relationships/footer" Target="footer27.xml"/><Relationship Id="rId134" Type="http://schemas.openxmlformats.org/officeDocument/2006/relationships/fontTable" Target="fontTable.xml"/><Relationship Id="rId80" Type="http://schemas.openxmlformats.org/officeDocument/2006/relationships/header" Target="header40.xml"/><Relationship Id="rId85" Type="http://schemas.openxmlformats.org/officeDocument/2006/relationships/header" Target="header44.xml"/><Relationship Id="rId12" Type="http://schemas.openxmlformats.org/officeDocument/2006/relationships/header" Target="header2.xml"/><Relationship Id="rId17" Type="http://schemas.openxmlformats.org/officeDocument/2006/relationships/header" Target="header4.xml"/><Relationship Id="rId33" Type="http://schemas.openxmlformats.org/officeDocument/2006/relationships/image" Target="media/image4.emf"/><Relationship Id="rId38" Type="http://schemas.openxmlformats.org/officeDocument/2006/relationships/image" Target="media/image9.emf"/><Relationship Id="rId59" Type="http://schemas.openxmlformats.org/officeDocument/2006/relationships/header" Target="header25.xml"/><Relationship Id="rId103" Type="http://schemas.openxmlformats.org/officeDocument/2006/relationships/header" Target="header57.xml"/><Relationship Id="rId108" Type="http://schemas.openxmlformats.org/officeDocument/2006/relationships/header" Target="header61.xml"/><Relationship Id="rId124" Type="http://schemas.openxmlformats.org/officeDocument/2006/relationships/footer" Target="footer29.xml"/><Relationship Id="rId129" Type="http://schemas.openxmlformats.org/officeDocument/2006/relationships/header" Target="header76.xml"/><Relationship Id="rId54" Type="http://schemas.openxmlformats.org/officeDocument/2006/relationships/header" Target="header24.xml"/><Relationship Id="rId70" Type="http://schemas.openxmlformats.org/officeDocument/2006/relationships/footer" Target="footer15.xml"/><Relationship Id="rId75" Type="http://schemas.openxmlformats.org/officeDocument/2006/relationships/header" Target="header36.xml"/><Relationship Id="rId91" Type="http://schemas.openxmlformats.org/officeDocument/2006/relationships/header" Target="header48.xml"/><Relationship Id="rId96" Type="http://schemas.openxmlformats.org/officeDocument/2006/relationships/header" Target="header52.xml"/><Relationship Id="rId1" Type="http://schemas.openxmlformats.org/officeDocument/2006/relationships/customXml" Target="../customXml/item1.xml"/><Relationship Id="rId6" Type="http://schemas.openxmlformats.org/officeDocument/2006/relationships/footnotes" Target="footnotes.xml"/><Relationship Id="rId23" Type="http://schemas.openxmlformats.org/officeDocument/2006/relationships/header" Target="header8.xml"/><Relationship Id="rId28" Type="http://schemas.openxmlformats.org/officeDocument/2006/relationships/footer" Target="footer6.xml"/><Relationship Id="rId49" Type="http://schemas.openxmlformats.org/officeDocument/2006/relationships/header" Target="header20.xml"/><Relationship Id="rId114" Type="http://schemas.openxmlformats.org/officeDocument/2006/relationships/footer" Target="footer26.xml"/><Relationship Id="rId119" Type="http://schemas.openxmlformats.org/officeDocument/2006/relationships/header" Target="header69.xml"/><Relationship Id="rId44" Type="http://schemas.openxmlformats.org/officeDocument/2006/relationships/footer" Target="footer9.xml"/><Relationship Id="rId60" Type="http://schemas.openxmlformats.org/officeDocument/2006/relationships/header" Target="header26.xml"/><Relationship Id="rId65" Type="http://schemas.openxmlformats.org/officeDocument/2006/relationships/footer" Target="footer14.xml"/><Relationship Id="rId81" Type="http://schemas.openxmlformats.org/officeDocument/2006/relationships/header" Target="header41.xml"/><Relationship Id="rId86" Type="http://schemas.openxmlformats.org/officeDocument/2006/relationships/footer" Target="footer19.xml"/><Relationship Id="rId130" Type="http://schemas.openxmlformats.org/officeDocument/2006/relationships/header" Target="header77.xml"/><Relationship Id="rId135" Type="http://schemas.openxmlformats.org/officeDocument/2006/relationships/theme" Target="theme/theme1.xml"/><Relationship Id="rId13" Type="http://schemas.openxmlformats.org/officeDocument/2006/relationships/footer" Target="footer1.xml"/><Relationship Id="rId18" Type="http://schemas.openxmlformats.org/officeDocument/2006/relationships/header" Target="header5.xml"/><Relationship Id="rId39" Type="http://schemas.openxmlformats.org/officeDocument/2006/relationships/image" Target="media/image10.png"/><Relationship Id="rId109" Type="http://schemas.openxmlformats.org/officeDocument/2006/relationships/header" Target="header62.xml"/><Relationship Id="rId34" Type="http://schemas.openxmlformats.org/officeDocument/2006/relationships/image" Target="media/image5.emf"/><Relationship Id="rId50" Type="http://schemas.openxmlformats.org/officeDocument/2006/relationships/header" Target="header21.xml"/><Relationship Id="rId55" Type="http://schemas.openxmlformats.org/officeDocument/2006/relationships/footer" Target="footer12.xml"/><Relationship Id="rId76" Type="http://schemas.openxmlformats.org/officeDocument/2006/relationships/header" Target="header37.xml"/><Relationship Id="rId97" Type="http://schemas.openxmlformats.org/officeDocument/2006/relationships/header" Target="header53.xml"/><Relationship Id="rId104" Type="http://schemas.openxmlformats.org/officeDocument/2006/relationships/header" Target="header58.xml"/><Relationship Id="rId120" Type="http://schemas.openxmlformats.org/officeDocument/2006/relationships/header" Target="header70.xml"/><Relationship Id="rId125" Type="http://schemas.openxmlformats.org/officeDocument/2006/relationships/header" Target="header73.xml"/><Relationship Id="rId7" Type="http://schemas.openxmlformats.org/officeDocument/2006/relationships/endnotes" Target="endnotes.xml"/><Relationship Id="rId71" Type="http://schemas.openxmlformats.org/officeDocument/2006/relationships/header" Target="header33.xml"/><Relationship Id="rId92" Type="http://schemas.openxmlformats.org/officeDocument/2006/relationships/header" Target="header49.xml"/><Relationship Id="rId2" Type="http://schemas.openxmlformats.org/officeDocument/2006/relationships/numbering" Target="numbering.xml"/><Relationship Id="rId29" Type="http://schemas.openxmlformats.org/officeDocument/2006/relationships/header" Target="header12.xml"/><Relationship Id="rId24" Type="http://schemas.openxmlformats.org/officeDocument/2006/relationships/footer" Target="footer5.xml"/><Relationship Id="rId40" Type="http://schemas.openxmlformats.org/officeDocument/2006/relationships/header" Target="header14.xml"/><Relationship Id="rId45" Type="http://schemas.openxmlformats.org/officeDocument/2006/relationships/header" Target="header17.xml"/><Relationship Id="rId66" Type="http://schemas.openxmlformats.org/officeDocument/2006/relationships/header" Target="header30.xml"/><Relationship Id="rId87" Type="http://schemas.openxmlformats.org/officeDocument/2006/relationships/header" Target="header45.xml"/><Relationship Id="rId110" Type="http://schemas.openxmlformats.org/officeDocument/2006/relationships/footer" Target="footer25.xml"/><Relationship Id="rId115" Type="http://schemas.openxmlformats.org/officeDocument/2006/relationships/header" Target="header66.xml"/><Relationship Id="rId131" Type="http://schemas.openxmlformats.org/officeDocument/2006/relationships/footer" Target="footer31.xml"/><Relationship Id="rId136" Type="http://schemas.openxmlformats.org/officeDocument/2006/relationships/customXml" Target="../customXml/item2.xml"/><Relationship Id="rId61" Type="http://schemas.openxmlformats.org/officeDocument/2006/relationships/footer" Target="footer13.xml"/><Relationship Id="rId82" Type="http://schemas.openxmlformats.org/officeDocument/2006/relationships/footer" Target="footer18.xml"/><Relationship Id="rId19" Type="http://schemas.openxmlformats.org/officeDocument/2006/relationships/footer" Target="footer4.xml"/><Relationship Id="rId14" Type="http://schemas.openxmlformats.org/officeDocument/2006/relationships/footer" Target="footer2.xml"/><Relationship Id="rId30" Type="http://schemas.openxmlformats.org/officeDocument/2006/relationships/image" Target="media/image3.png"/><Relationship Id="rId35" Type="http://schemas.openxmlformats.org/officeDocument/2006/relationships/image" Target="media/image6.emf"/><Relationship Id="rId56" Type="http://schemas.openxmlformats.org/officeDocument/2006/relationships/image" Target="media/image11.emf"/><Relationship Id="rId77" Type="http://schemas.openxmlformats.org/officeDocument/2006/relationships/header" Target="header38.xml"/><Relationship Id="rId100" Type="http://schemas.openxmlformats.org/officeDocument/2006/relationships/header" Target="header55.xml"/><Relationship Id="rId105" Type="http://schemas.openxmlformats.org/officeDocument/2006/relationships/header" Target="header59.xml"/><Relationship Id="rId126" Type="http://schemas.openxmlformats.org/officeDocument/2006/relationships/header" Target="header74.xml"/><Relationship Id="rId8" Type="http://schemas.openxmlformats.org/officeDocument/2006/relationships/image" Target="media/image1.png"/><Relationship Id="rId51" Type="http://schemas.openxmlformats.org/officeDocument/2006/relationships/header" Target="header22.xml"/><Relationship Id="rId72" Type="http://schemas.openxmlformats.org/officeDocument/2006/relationships/header" Target="header34.xml"/><Relationship Id="rId93" Type="http://schemas.openxmlformats.org/officeDocument/2006/relationships/header" Target="header50.xml"/><Relationship Id="rId98" Type="http://schemas.openxmlformats.org/officeDocument/2006/relationships/footer" Target="footer22.xml"/><Relationship Id="rId121" Type="http://schemas.openxmlformats.org/officeDocument/2006/relationships/footer" Target="footer28.xml"/><Relationship Id="rId3" Type="http://schemas.openxmlformats.org/officeDocument/2006/relationships/styles" Target="styles.xml"/><Relationship Id="rId25" Type="http://schemas.openxmlformats.org/officeDocument/2006/relationships/header" Target="header9.xml"/><Relationship Id="rId46" Type="http://schemas.openxmlformats.org/officeDocument/2006/relationships/header" Target="header18.xml"/><Relationship Id="rId67" Type="http://schemas.openxmlformats.org/officeDocument/2006/relationships/image" Target="media/image14.emf"/><Relationship Id="rId116" Type="http://schemas.openxmlformats.org/officeDocument/2006/relationships/header" Target="header67.xml"/><Relationship Id="rId137" Type="http://schemas.openxmlformats.org/officeDocument/2006/relationships/customXml" Target="../customXml/item3.xml"/><Relationship Id="rId20" Type="http://schemas.openxmlformats.org/officeDocument/2006/relationships/header" Target="header6.xml"/><Relationship Id="rId41" Type="http://schemas.openxmlformats.org/officeDocument/2006/relationships/footer" Target="footer8.xml"/><Relationship Id="rId62" Type="http://schemas.openxmlformats.org/officeDocument/2006/relationships/header" Target="header27.xml"/><Relationship Id="rId83" Type="http://schemas.openxmlformats.org/officeDocument/2006/relationships/header" Target="header42.xml"/><Relationship Id="rId88" Type="http://schemas.openxmlformats.org/officeDocument/2006/relationships/header" Target="header46.xml"/><Relationship Id="rId111" Type="http://schemas.openxmlformats.org/officeDocument/2006/relationships/header" Target="header63.xml"/><Relationship Id="rId132" Type="http://schemas.openxmlformats.org/officeDocument/2006/relationships/header" Target="header78.xml"/><Relationship Id="rId15" Type="http://schemas.openxmlformats.org/officeDocument/2006/relationships/header" Target="header3.xml"/><Relationship Id="rId36" Type="http://schemas.openxmlformats.org/officeDocument/2006/relationships/image" Target="media/image7.emf"/><Relationship Id="rId57" Type="http://schemas.openxmlformats.org/officeDocument/2006/relationships/image" Target="media/image12.emf"/><Relationship Id="rId106" Type="http://schemas.openxmlformats.org/officeDocument/2006/relationships/footer" Target="footer24.xml"/><Relationship Id="rId127" Type="http://schemas.openxmlformats.org/officeDocument/2006/relationships/header" Target="header75.xml"/><Relationship Id="rId10" Type="http://schemas.openxmlformats.org/officeDocument/2006/relationships/hyperlink" Target="mailto:apac@icao.int" TargetMode="External"/><Relationship Id="rId31" Type="http://schemas.openxmlformats.org/officeDocument/2006/relationships/header" Target="header13.xml"/><Relationship Id="rId52" Type="http://schemas.openxmlformats.org/officeDocument/2006/relationships/footer" Target="footer11.xml"/><Relationship Id="rId73" Type="http://schemas.openxmlformats.org/officeDocument/2006/relationships/header" Target="header35.xml"/><Relationship Id="rId78" Type="http://schemas.openxmlformats.org/officeDocument/2006/relationships/footer" Target="footer17.xml"/><Relationship Id="rId94" Type="http://schemas.openxmlformats.org/officeDocument/2006/relationships/footer" Target="footer21.xml"/><Relationship Id="rId99" Type="http://schemas.openxmlformats.org/officeDocument/2006/relationships/header" Target="header54.xml"/><Relationship Id="rId101" Type="http://schemas.openxmlformats.org/officeDocument/2006/relationships/header" Target="header56.xml"/><Relationship Id="rId122" Type="http://schemas.openxmlformats.org/officeDocument/2006/relationships/header" Target="header71.xml"/><Relationship Id="rId4" Type="http://schemas.openxmlformats.org/officeDocument/2006/relationships/settings" Target="settings.xml"/><Relationship Id="rId9" Type="http://schemas.openxmlformats.org/officeDocument/2006/relationships/hyperlink" Target="mailto:apac@icao.int" TargetMode="External"/><Relationship Id="rId26" Type="http://schemas.openxmlformats.org/officeDocument/2006/relationships/header" Target="header10.xml"/><Relationship Id="rId47" Type="http://schemas.openxmlformats.org/officeDocument/2006/relationships/header" Target="header19.xml"/><Relationship Id="rId68" Type="http://schemas.openxmlformats.org/officeDocument/2006/relationships/header" Target="header31.xml"/><Relationship Id="rId89" Type="http://schemas.openxmlformats.org/officeDocument/2006/relationships/header" Target="header47.xml"/><Relationship Id="rId112" Type="http://schemas.openxmlformats.org/officeDocument/2006/relationships/header" Target="header64.xml"/><Relationship Id="rId133" Type="http://schemas.openxmlformats.org/officeDocument/2006/relationships/footer" Target="footer32.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0452C8ABA55BCE498D2F2EFF55CA501E" ma:contentTypeVersion="1" ma:contentTypeDescription="Create a new document." ma:contentTypeScope="" ma:versionID="1c43a1ef6bc2062cb83aa87cef7a29d7">
  <xsd:schema xmlns:xsd="http://www.w3.org/2001/XMLSchema" xmlns:xs="http://www.w3.org/2001/XMLSchema" xmlns:p="http://schemas.microsoft.com/office/2006/metadata/properties" xmlns:ns1="http://schemas.microsoft.com/sharepoint/v3" targetNamespace="http://schemas.microsoft.com/office/2006/metadata/properties" ma:root="true" ma:fieldsID="ef2aa9ed40e72a78c3822fc753b43e87"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AA82F294-02DC-458F-A621-9873C74CDEF6}">
  <ds:schemaRefs>
    <ds:schemaRef ds:uri="http://schemas.openxmlformats.org/officeDocument/2006/bibliography"/>
  </ds:schemaRefs>
</ds:datastoreItem>
</file>

<file path=customXml/itemProps2.xml><?xml version="1.0" encoding="utf-8"?>
<ds:datastoreItem xmlns:ds="http://schemas.openxmlformats.org/officeDocument/2006/customXml" ds:itemID="{B409E257-43F6-4810-B454-CDA6C85B17B9}"/>
</file>

<file path=customXml/itemProps3.xml><?xml version="1.0" encoding="utf-8"?>
<ds:datastoreItem xmlns:ds="http://schemas.openxmlformats.org/officeDocument/2006/customXml" ds:itemID="{6A7CE9AF-0E35-482A-B322-D34F692D1947}"/>
</file>

<file path=customXml/itemProps4.xml><?xml version="1.0" encoding="utf-8"?>
<ds:datastoreItem xmlns:ds="http://schemas.openxmlformats.org/officeDocument/2006/customXml" ds:itemID="{2F6B88C5-CA5A-4887-B63F-4D61BBB8103C}"/>
</file>

<file path=docProps/app.xml><?xml version="1.0" encoding="utf-8"?>
<Properties xmlns="http://schemas.openxmlformats.org/officeDocument/2006/extended-properties" xmlns:vt="http://schemas.openxmlformats.org/officeDocument/2006/docPropsVTypes">
  <Template>Normal</Template>
  <TotalTime>197</TotalTime>
  <Pages>105</Pages>
  <Words>20238</Words>
  <Characters>115363</Characters>
  <Application>Microsoft Office Word</Application>
  <DocSecurity>0</DocSecurity>
  <Lines>961</Lines>
  <Paragraphs>270</Paragraphs>
  <ScaleCrop>false</ScaleCrop>
  <HeadingPairs>
    <vt:vector size="2" baseType="variant">
      <vt:variant>
        <vt:lpstr>Title</vt:lpstr>
      </vt:variant>
      <vt:variant>
        <vt:i4>1</vt:i4>
      </vt:variant>
    </vt:vector>
  </HeadingPairs>
  <TitlesOfParts>
    <vt:vector size="1" baseType="lpstr">
      <vt:lpstr>aerodrome manual</vt:lpstr>
    </vt:vector>
  </TitlesOfParts>
  <Company/>
  <LinksUpToDate>false</LinksUpToDate>
  <CharactersWithSpaces>135331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aerodrome manual</dc:title>
  <dc:subject>Mawlamyine Airport</dc:subject>
  <dc:creator>Administrator</dc:creator>
  <cp:lastModifiedBy>Shakya, Punya Raj</cp:lastModifiedBy>
  <cp:revision>16</cp:revision>
  <cp:lastPrinted>2019-06-18T06:15:00Z</cp:lastPrinted>
  <dcterms:created xsi:type="dcterms:W3CDTF">2021-07-01T13:01:00Z</dcterms:created>
  <dcterms:modified xsi:type="dcterms:W3CDTF">2021-08-11T14:53:00Z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0x0101000452C8ABA55BCE498D2F2EFF55CA501E</vt:lpwstr>
  </property>
</Properties>
</file>