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43.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1.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66.xml" ContentType="application/vnd.openxmlformats-officedocument.presentationml.slide+xml"/>
  <Override PartName="/ppt/slides/slide165.xml" ContentType="application/vnd.openxmlformats-officedocument.presentationml.slide+xml"/>
  <Override PartName="/ppt/slides/slide164.xml" ContentType="application/vnd.openxmlformats-officedocument.presentationml.slide+xml"/>
  <Override PartName="/ppt/slides/slide163.xml" ContentType="application/vnd.openxmlformats-officedocument.presentationml.slide+xml"/>
  <Override PartName="/ppt/slides/slide162.xml" ContentType="application/vnd.openxmlformats-officedocument.presentationml.slide+xml"/>
  <Override PartName="/ppt/slides/slide161.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4.xml" ContentType="application/vnd.openxmlformats-officedocument.presentationml.slide+xml"/>
  <Override PartName="/ppt/slides/slide173.xml" ContentType="application/vnd.openxmlformats-officedocument.presentationml.slide+xml"/>
  <Override PartName="/ppt/slides/slide172.xml" ContentType="application/vnd.openxmlformats-officedocument.presentationml.slide+xml"/>
  <Override PartName="/ppt/slides/slide171.xml" ContentType="application/vnd.openxmlformats-officedocument.presentationml.slide+xml"/>
  <Override PartName="/ppt/slides/slide170.xml" ContentType="application/vnd.openxmlformats-officedocument.presentationml.slide+xml"/>
  <Override PartName="/ppt/slides/slide160.xml" ContentType="application/vnd.openxmlformats-officedocument.presentationml.slide+xml"/>
  <Override PartName="/ppt/slides/slide159.xml" ContentType="application/vnd.openxmlformats-officedocument.presentationml.slide+xml"/>
  <Override PartName="/ppt/slides/slide158.xml" ContentType="application/vnd.openxmlformats-officedocument.presentationml.slide+xml"/>
  <Override PartName="/ppt/slides/slide149.xml" ContentType="application/vnd.openxmlformats-officedocument.presentationml.slide+xml"/>
  <Override PartName="/ppt/slides/slide148.xml" ContentType="application/vnd.openxmlformats-officedocument.presentationml.slide+xml"/>
  <Override PartName="/ppt/slides/slide147.xml" ContentType="application/vnd.openxmlformats-officedocument.presentationml.slide+xml"/>
  <Override PartName="/ppt/slides/slide146.xml" ContentType="application/vnd.openxmlformats-officedocument.presentationml.slide+xml"/>
  <Override PartName="/ppt/slides/slide145.xml" ContentType="application/vnd.openxmlformats-officedocument.presentationml.slide+xml"/>
  <Override PartName="/ppt/slides/slide144.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54.xml" ContentType="application/vnd.openxmlformats-officedocument.presentationml.slide+xml"/>
  <Override PartName="/ppt/slides/slide153.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97.xml" ContentType="application/vnd.openxmlformats-officedocument.presentationml.slide+xml"/>
  <Override PartName="/ppt/slides/slide196.xml" ContentType="application/vnd.openxmlformats-officedocument.presentationml.slide+xml"/>
  <Override PartName="/ppt/slides/slide195.xml" ContentType="application/vnd.openxmlformats-officedocument.presentationml.slide+xml"/>
  <Override PartName="/ppt/slides/slide138.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94.xml" ContentType="application/vnd.openxmlformats-officedocument.presentationml.slide+xml"/>
  <Override PartName="/ppt/slides/slide193.xml" ContentType="application/vnd.openxmlformats-officedocument.presentationml.slide+xml"/>
  <Override PartName="/ppt/slides/slide192.xml" ContentType="application/vnd.openxmlformats-officedocument.presentationml.slide+xml"/>
  <Override PartName="/ppt/slides/slide183.xml" ContentType="application/vnd.openxmlformats-officedocument.presentationml.slide+xml"/>
  <Override PartName="/ppt/slides/slide182.xml" ContentType="application/vnd.openxmlformats-officedocument.presentationml.slide+xml"/>
  <Override PartName="/ppt/slides/slide181.xml" ContentType="application/vnd.openxmlformats-officedocument.presentationml.slide+xml"/>
  <Override PartName="/ppt/slides/slide180.xml" ContentType="application/vnd.openxmlformats-officedocument.presentationml.slide+xml"/>
  <Override PartName="/ppt/slides/slide179.xml" ContentType="application/vnd.openxmlformats-officedocument.presentationml.slide+xml"/>
  <Override PartName="/ppt/slides/slide178.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91.xml" ContentType="application/vnd.openxmlformats-officedocument.presentationml.slide+xml"/>
  <Override PartName="/ppt/slides/slide190.xml" ContentType="application/vnd.openxmlformats-officedocument.presentationml.slide+xml"/>
  <Override PartName="/ppt/slides/slide189.xml" ContentType="application/vnd.openxmlformats-officedocument.presentationml.slide+xml"/>
  <Override PartName="/ppt/slides/slide188.xml" ContentType="application/vnd.openxmlformats-officedocument.presentationml.slide+xml"/>
  <Override PartName="/ppt/slides/slide18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s/slide142.xml" ContentType="application/vnd.openxmlformats-officedocument.presentationml.slide+xml"/>
  <Override PartName="/ppt/slides/slide31.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6.xml" ContentType="application/vnd.openxmlformats-officedocument.presentationml.slide+xml"/>
  <Override PartName="/ppt/slides/slide30.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5.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3.xml" ContentType="application/vnd.openxmlformats-officedocument.presentationml.notesSlide+xml"/>
  <Override PartName="/ppt/notesSlides/notesSlide46.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2.xml" ContentType="application/vnd.openxmlformats-officedocument.presentationml.notesSlide+xml"/>
  <Override PartName="/ppt/notesSlides/notesSlide4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33.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1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29.xml" ContentType="application/vnd.openxmlformats-officedocument.presentationml.notesSlide+xml"/>
  <Override PartName="/ppt/notesSlides/notesSlide4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6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59.xml" ContentType="application/vnd.openxmlformats-officedocument.presentationml.notesSlide+xml"/>
  <Override PartName="/ppt/slideLayouts/slideLayout10.xml" ContentType="application/vnd.openxmlformats-officedocument.presentationml.slideLayout+xml"/>
  <Override PartName="/ppt/notesSlides/notesSlide58.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6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7.xml" ContentType="application/vnd.openxmlformats-officedocument.presentationml.notesSlide+xml"/>
  <Override PartName="/ppt/notesSlides/notesSlide22.xml" ContentType="application/vnd.openxmlformats-officedocument.presentationml.notesSlide+xml"/>
  <Override PartName="/ppt/notesSlides/notesSlide50.xml" ContentType="application/vnd.openxmlformats-officedocument.presentationml.notesSlide+xml"/>
  <Override PartName="/ppt/notesSlides/notesSlide17.xml" ContentType="application/vnd.openxmlformats-officedocument.presentationml.notesSlide+xml"/>
  <Override PartName="/ppt/notesSlides/notesSlide56.xml" ContentType="application/vnd.openxmlformats-officedocument.presentationml.notesSlide+xml"/>
  <Override PartName="/ppt/notesSlides/notesSlide19.xml" ContentType="application/vnd.openxmlformats-officedocument.presentationml.notesSlide+xml"/>
  <Override PartName="/ppt/notesSlides/notesSlide54.xml" ContentType="application/vnd.openxmlformats-officedocument.presentationml.notesSlide+xml"/>
  <Override PartName="/ppt/notesSlides/notesSlide20.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slideLayouts/slideLayout13.xml" ContentType="application/vnd.openxmlformats-officedocument.presentationml.slideLayout+xml"/>
  <Override PartName="/ppt/notesSlides/notesSlide55.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handoutMasters/handoutMaster1.xml" ContentType="application/vnd.openxmlformats-officedocument.presentationml.handoutMaster+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99"/>
  </p:notesMasterIdLst>
  <p:handoutMasterIdLst>
    <p:handoutMasterId r:id="rId200"/>
  </p:handoutMasterIdLst>
  <p:sldIdLst>
    <p:sldId id="256" r:id="rId2"/>
    <p:sldId id="257" r:id="rId3"/>
    <p:sldId id="258" r:id="rId4"/>
    <p:sldId id="259" r:id="rId5"/>
    <p:sldId id="28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82" r:id="rId23"/>
    <p:sldId id="281" r:id="rId24"/>
    <p:sldId id="277" r:id="rId25"/>
    <p:sldId id="284" r:id="rId26"/>
    <p:sldId id="461" r:id="rId27"/>
    <p:sldId id="276" r:id="rId28"/>
    <p:sldId id="285" r:id="rId29"/>
    <p:sldId id="287" r:id="rId30"/>
    <p:sldId id="288" r:id="rId31"/>
    <p:sldId id="289" r:id="rId32"/>
    <p:sldId id="290" r:id="rId33"/>
    <p:sldId id="291" r:id="rId34"/>
    <p:sldId id="292" r:id="rId35"/>
    <p:sldId id="419" r:id="rId36"/>
    <p:sldId id="420" r:id="rId37"/>
    <p:sldId id="293" r:id="rId38"/>
    <p:sldId id="294" r:id="rId39"/>
    <p:sldId id="295" r:id="rId40"/>
    <p:sldId id="300" r:id="rId41"/>
    <p:sldId id="301" r:id="rId42"/>
    <p:sldId id="302" r:id="rId43"/>
    <p:sldId id="303" r:id="rId44"/>
    <p:sldId id="304" r:id="rId45"/>
    <p:sldId id="305" r:id="rId46"/>
    <p:sldId id="306" r:id="rId47"/>
    <p:sldId id="307" r:id="rId48"/>
    <p:sldId id="421" r:id="rId49"/>
    <p:sldId id="422" r:id="rId50"/>
    <p:sldId id="308" r:id="rId51"/>
    <p:sldId id="423"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424" r:id="rId84"/>
    <p:sldId id="340" r:id="rId85"/>
    <p:sldId id="425" r:id="rId86"/>
    <p:sldId id="341" r:id="rId87"/>
    <p:sldId id="342" r:id="rId88"/>
    <p:sldId id="358" r:id="rId89"/>
    <p:sldId id="343" r:id="rId90"/>
    <p:sldId id="344" r:id="rId91"/>
    <p:sldId id="345" r:id="rId92"/>
    <p:sldId id="426" r:id="rId93"/>
    <p:sldId id="346" r:id="rId94"/>
    <p:sldId id="427" r:id="rId95"/>
    <p:sldId id="347" r:id="rId96"/>
    <p:sldId id="428" r:id="rId97"/>
    <p:sldId id="348" r:id="rId98"/>
    <p:sldId id="349" r:id="rId99"/>
    <p:sldId id="350" r:id="rId100"/>
    <p:sldId id="351" r:id="rId101"/>
    <p:sldId id="352" r:id="rId102"/>
    <p:sldId id="353" r:id="rId103"/>
    <p:sldId id="354" r:id="rId104"/>
    <p:sldId id="355" r:id="rId105"/>
    <p:sldId id="356" r:id="rId106"/>
    <p:sldId id="357" r:id="rId107"/>
    <p:sldId id="359" r:id="rId108"/>
    <p:sldId id="360" r:id="rId109"/>
    <p:sldId id="361" r:id="rId110"/>
    <p:sldId id="362" r:id="rId111"/>
    <p:sldId id="363" r:id="rId112"/>
    <p:sldId id="364" r:id="rId113"/>
    <p:sldId id="365" r:id="rId114"/>
    <p:sldId id="366" r:id="rId115"/>
    <p:sldId id="367" r:id="rId116"/>
    <p:sldId id="368" r:id="rId117"/>
    <p:sldId id="369" r:id="rId118"/>
    <p:sldId id="429" r:id="rId119"/>
    <p:sldId id="370" r:id="rId120"/>
    <p:sldId id="43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434" r:id="rId135"/>
    <p:sldId id="384" r:id="rId136"/>
    <p:sldId id="431" r:id="rId137"/>
    <p:sldId id="385" r:id="rId138"/>
    <p:sldId id="386" r:id="rId139"/>
    <p:sldId id="387" r:id="rId140"/>
    <p:sldId id="388" r:id="rId141"/>
    <p:sldId id="389" r:id="rId142"/>
    <p:sldId id="390" r:id="rId143"/>
    <p:sldId id="391" r:id="rId144"/>
    <p:sldId id="392" r:id="rId145"/>
    <p:sldId id="393" r:id="rId146"/>
    <p:sldId id="394" r:id="rId147"/>
    <p:sldId id="395" r:id="rId148"/>
    <p:sldId id="396" r:id="rId149"/>
    <p:sldId id="397" r:id="rId150"/>
    <p:sldId id="398" r:id="rId151"/>
    <p:sldId id="399" r:id="rId152"/>
    <p:sldId id="400" r:id="rId153"/>
    <p:sldId id="401" r:id="rId154"/>
    <p:sldId id="436" r:id="rId155"/>
    <p:sldId id="437" r:id="rId156"/>
    <p:sldId id="435" r:id="rId157"/>
    <p:sldId id="402" r:id="rId158"/>
    <p:sldId id="432" r:id="rId159"/>
    <p:sldId id="403" r:id="rId160"/>
    <p:sldId id="404" r:id="rId161"/>
    <p:sldId id="405" r:id="rId162"/>
    <p:sldId id="438" r:id="rId163"/>
    <p:sldId id="406" r:id="rId164"/>
    <p:sldId id="433" r:id="rId165"/>
    <p:sldId id="407" r:id="rId166"/>
    <p:sldId id="439" r:id="rId167"/>
    <p:sldId id="408" r:id="rId168"/>
    <p:sldId id="409" r:id="rId169"/>
    <p:sldId id="410" r:id="rId170"/>
    <p:sldId id="411" r:id="rId171"/>
    <p:sldId id="412" r:id="rId172"/>
    <p:sldId id="413" r:id="rId173"/>
    <p:sldId id="414" r:id="rId174"/>
    <p:sldId id="442" r:id="rId175"/>
    <p:sldId id="441" r:id="rId176"/>
    <p:sldId id="443" r:id="rId177"/>
    <p:sldId id="440" r:id="rId178"/>
    <p:sldId id="445" r:id="rId179"/>
    <p:sldId id="444" r:id="rId180"/>
    <p:sldId id="449" r:id="rId181"/>
    <p:sldId id="448" r:id="rId182"/>
    <p:sldId id="450" r:id="rId183"/>
    <p:sldId id="447" r:id="rId184"/>
    <p:sldId id="415" r:id="rId185"/>
    <p:sldId id="416" r:id="rId186"/>
    <p:sldId id="417" r:id="rId187"/>
    <p:sldId id="446" r:id="rId188"/>
    <p:sldId id="451" r:id="rId189"/>
    <p:sldId id="452" r:id="rId190"/>
    <p:sldId id="456" r:id="rId191"/>
    <p:sldId id="453" r:id="rId192"/>
    <p:sldId id="457" r:id="rId193"/>
    <p:sldId id="455" r:id="rId194"/>
    <p:sldId id="458" r:id="rId195"/>
    <p:sldId id="459" r:id="rId196"/>
    <p:sldId id="460" r:id="rId197"/>
    <p:sldId id="418" r:id="rId19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0C"/>
    <a:srgbClr val="FFCCFF"/>
    <a:srgbClr val="FF99CC"/>
    <a:srgbClr val="040404"/>
    <a:srgbClr val="FFCCCC"/>
    <a:srgbClr val="444D53"/>
    <a:srgbClr val="CCECFF"/>
    <a:srgbClr val="CC6600"/>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978" autoAdjust="0"/>
    <p:restoredTop sz="67360" autoAdjust="0"/>
  </p:normalViewPr>
  <p:slideViewPr>
    <p:cSldViewPr>
      <p:cViewPr varScale="1">
        <p:scale>
          <a:sx n="48" d="100"/>
          <a:sy n="48" d="100"/>
        </p:scale>
        <p:origin x="-17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3636"/>
    </p:cViewPr>
  </p:sorterViewPr>
  <p:notesViewPr>
    <p:cSldViewPr>
      <p:cViewPr>
        <p:scale>
          <a:sx n="75" d="100"/>
          <a:sy n="75" d="100"/>
        </p:scale>
        <p:origin x="-4086" y="-564"/>
      </p:cViewPr>
      <p:guideLst>
        <p:guide orient="horz" pos="2928"/>
        <p:guide pos="216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customXml" Target="../customXml/item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customXml" Target="../customXml/item2.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customXml" Target="../customXml/item3.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2500" baseline="0"/>
            </a:pPr>
            <a:r>
              <a:rPr lang="en-US" altLang="ja-JP" dirty="0" smtClean="0"/>
              <a:t>Demand</a:t>
            </a:r>
            <a:endParaRPr lang="en-US" altLang="ja-JP" dirty="0"/>
          </a:p>
        </c:rich>
      </c:tx>
      <c:layout/>
      <c:overlay val="0"/>
    </c:title>
    <c:autoTitleDeleted val="0"/>
    <c:plotArea>
      <c:layout/>
      <c:barChart>
        <c:barDir val="col"/>
        <c:grouping val="clustered"/>
        <c:varyColors val="0"/>
        <c:ser>
          <c:idx val="0"/>
          <c:order val="0"/>
          <c:tx>
            <c:strRef>
              <c:f>Sheet1!$A$8</c:f>
              <c:strCache>
                <c:ptCount val="1"/>
                <c:pt idx="0">
                  <c:v>Traffic Volume</c:v>
                </c:pt>
              </c:strCache>
            </c:strRef>
          </c:tx>
          <c:invertIfNegative val="0"/>
          <c:cat>
            <c:strRef>
              <c:f>Sheet1!$B$7:$N$7</c:f>
              <c:strCache>
                <c:ptCount val="13"/>
                <c:pt idx="0">
                  <c:v>1000z</c:v>
                </c:pt>
                <c:pt idx="1">
                  <c:v>1010z</c:v>
                </c:pt>
                <c:pt idx="2">
                  <c:v>1020z</c:v>
                </c:pt>
                <c:pt idx="3">
                  <c:v>1030z</c:v>
                </c:pt>
                <c:pt idx="4">
                  <c:v>1040z</c:v>
                </c:pt>
                <c:pt idx="5">
                  <c:v>1050z</c:v>
                </c:pt>
                <c:pt idx="6">
                  <c:v>1100z</c:v>
                </c:pt>
                <c:pt idx="7">
                  <c:v>1110z</c:v>
                </c:pt>
                <c:pt idx="8">
                  <c:v>1120z</c:v>
                </c:pt>
                <c:pt idx="9">
                  <c:v>1130z</c:v>
                </c:pt>
                <c:pt idx="10">
                  <c:v>1140z</c:v>
                </c:pt>
                <c:pt idx="11">
                  <c:v>1150z</c:v>
                </c:pt>
                <c:pt idx="12">
                  <c:v>1200z</c:v>
                </c:pt>
              </c:strCache>
            </c:strRef>
          </c:cat>
          <c:val>
            <c:numRef>
              <c:f>Sheet1!$B$8:$N$8</c:f>
              <c:numCache>
                <c:formatCode>0%</c:formatCode>
                <c:ptCount val="13"/>
                <c:pt idx="0">
                  <c:v>0.88</c:v>
                </c:pt>
                <c:pt idx="1">
                  <c:v>0.95</c:v>
                </c:pt>
                <c:pt idx="2">
                  <c:v>0.87</c:v>
                </c:pt>
                <c:pt idx="3">
                  <c:v>1</c:v>
                </c:pt>
                <c:pt idx="4">
                  <c:v>0.95</c:v>
                </c:pt>
                <c:pt idx="5">
                  <c:v>0.92</c:v>
                </c:pt>
                <c:pt idx="6">
                  <c:v>0.99</c:v>
                </c:pt>
                <c:pt idx="7">
                  <c:v>0.89</c:v>
                </c:pt>
                <c:pt idx="8">
                  <c:v>0.85</c:v>
                </c:pt>
                <c:pt idx="9">
                  <c:v>0.8</c:v>
                </c:pt>
                <c:pt idx="10">
                  <c:v>0.75</c:v>
                </c:pt>
                <c:pt idx="11">
                  <c:v>0.79</c:v>
                </c:pt>
                <c:pt idx="12">
                  <c:v>0.83</c:v>
                </c:pt>
              </c:numCache>
            </c:numRef>
          </c:val>
        </c:ser>
        <c:dLbls>
          <c:showLegendKey val="0"/>
          <c:showVal val="0"/>
          <c:showCatName val="0"/>
          <c:showSerName val="0"/>
          <c:showPercent val="0"/>
          <c:showBubbleSize val="0"/>
        </c:dLbls>
        <c:gapWidth val="100"/>
        <c:axId val="117439488"/>
        <c:axId val="117474048"/>
      </c:barChart>
      <c:catAx>
        <c:axId val="117439488"/>
        <c:scaling>
          <c:orientation val="minMax"/>
        </c:scaling>
        <c:delete val="0"/>
        <c:axPos val="b"/>
        <c:majorTickMark val="out"/>
        <c:minorTickMark val="none"/>
        <c:tickLblPos val="nextTo"/>
        <c:txPr>
          <a:bodyPr/>
          <a:lstStyle/>
          <a:p>
            <a:pPr>
              <a:defRPr lang="ja-JP" sz="2000" baseline="0"/>
            </a:pPr>
            <a:endParaRPr lang="en-US"/>
          </a:p>
        </c:txPr>
        <c:crossAx val="117474048"/>
        <c:crosses val="autoZero"/>
        <c:auto val="1"/>
        <c:lblAlgn val="ctr"/>
        <c:lblOffset val="100"/>
        <c:noMultiLvlLbl val="0"/>
      </c:catAx>
      <c:valAx>
        <c:axId val="117474048"/>
        <c:scaling>
          <c:orientation val="minMax"/>
        </c:scaling>
        <c:delete val="0"/>
        <c:axPos val="l"/>
        <c:majorGridlines/>
        <c:title>
          <c:tx>
            <c:rich>
              <a:bodyPr rot="-5400000" vert="horz"/>
              <a:lstStyle/>
              <a:p>
                <a:pPr>
                  <a:defRPr lang="ja-JP" sz="2500" baseline="0"/>
                </a:pPr>
                <a:r>
                  <a:rPr lang="en-GB" sz="2500" baseline="0"/>
                  <a:t>Capacity</a:t>
                </a:r>
              </a:p>
            </c:rich>
          </c:tx>
          <c:layout/>
          <c:overlay val="0"/>
        </c:title>
        <c:numFmt formatCode="0%" sourceLinked="1"/>
        <c:majorTickMark val="out"/>
        <c:minorTickMark val="none"/>
        <c:tickLblPos val="nextTo"/>
        <c:txPr>
          <a:bodyPr/>
          <a:lstStyle/>
          <a:p>
            <a:pPr>
              <a:defRPr lang="ja-JP" sz="2000" baseline="0"/>
            </a:pPr>
            <a:endParaRPr lang="en-US"/>
          </a:p>
        </c:txPr>
        <c:crossAx val="11743948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2500" baseline="0"/>
            </a:pPr>
            <a:r>
              <a:rPr lang="en-US" altLang="ja-JP" dirty="0" smtClean="0"/>
              <a:t>Demand</a:t>
            </a:r>
            <a:endParaRPr lang="en-US" altLang="ja-JP" dirty="0"/>
          </a:p>
        </c:rich>
      </c:tx>
      <c:layout/>
      <c:overlay val="0"/>
    </c:title>
    <c:autoTitleDeleted val="0"/>
    <c:plotArea>
      <c:layout/>
      <c:barChart>
        <c:barDir val="col"/>
        <c:grouping val="clustered"/>
        <c:varyColors val="0"/>
        <c:ser>
          <c:idx val="0"/>
          <c:order val="0"/>
          <c:tx>
            <c:strRef>
              <c:f>Sheet1!$A$8</c:f>
              <c:strCache>
                <c:ptCount val="1"/>
                <c:pt idx="0">
                  <c:v>Traffic Volume</c:v>
                </c:pt>
              </c:strCache>
            </c:strRef>
          </c:tx>
          <c:invertIfNegative val="0"/>
          <c:cat>
            <c:strRef>
              <c:f>Sheet1!$B$7:$N$7</c:f>
              <c:strCache>
                <c:ptCount val="13"/>
                <c:pt idx="0">
                  <c:v>1000z</c:v>
                </c:pt>
                <c:pt idx="1">
                  <c:v>1010z</c:v>
                </c:pt>
                <c:pt idx="2">
                  <c:v>1020z</c:v>
                </c:pt>
                <c:pt idx="3">
                  <c:v>1030z</c:v>
                </c:pt>
                <c:pt idx="4">
                  <c:v>1040z</c:v>
                </c:pt>
                <c:pt idx="5">
                  <c:v>1050z</c:v>
                </c:pt>
                <c:pt idx="6">
                  <c:v>1100z</c:v>
                </c:pt>
                <c:pt idx="7">
                  <c:v>1110z</c:v>
                </c:pt>
                <c:pt idx="8">
                  <c:v>1120z</c:v>
                </c:pt>
                <c:pt idx="9">
                  <c:v>1130z</c:v>
                </c:pt>
                <c:pt idx="10">
                  <c:v>1140z</c:v>
                </c:pt>
                <c:pt idx="11">
                  <c:v>1150z</c:v>
                </c:pt>
                <c:pt idx="12">
                  <c:v>1200z</c:v>
                </c:pt>
              </c:strCache>
            </c:strRef>
          </c:cat>
          <c:val>
            <c:numRef>
              <c:f>Sheet1!$B$8:$N$8</c:f>
              <c:numCache>
                <c:formatCode>0%</c:formatCode>
                <c:ptCount val="13"/>
                <c:pt idx="0">
                  <c:v>0.88</c:v>
                </c:pt>
                <c:pt idx="1">
                  <c:v>0.95</c:v>
                </c:pt>
                <c:pt idx="2">
                  <c:v>0.87</c:v>
                </c:pt>
                <c:pt idx="3">
                  <c:v>1</c:v>
                </c:pt>
                <c:pt idx="4">
                  <c:v>0.95</c:v>
                </c:pt>
                <c:pt idx="5">
                  <c:v>0.92</c:v>
                </c:pt>
                <c:pt idx="6">
                  <c:v>0.99</c:v>
                </c:pt>
                <c:pt idx="7">
                  <c:v>0.89</c:v>
                </c:pt>
                <c:pt idx="8">
                  <c:v>0.85</c:v>
                </c:pt>
                <c:pt idx="9">
                  <c:v>0.8</c:v>
                </c:pt>
                <c:pt idx="10">
                  <c:v>0.75</c:v>
                </c:pt>
                <c:pt idx="11">
                  <c:v>0.79</c:v>
                </c:pt>
                <c:pt idx="12">
                  <c:v>0.83</c:v>
                </c:pt>
              </c:numCache>
            </c:numRef>
          </c:val>
        </c:ser>
        <c:dLbls>
          <c:showLegendKey val="0"/>
          <c:showVal val="0"/>
          <c:showCatName val="0"/>
          <c:showSerName val="0"/>
          <c:showPercent val="0"/>
          <c:showBubbleSize val="0"/>
        </c:dLbls>
        <c:gapWidth val="100"/>
        <c:axId val="117496448"/>
        <c:axId val="125321600"/>
      </c:barChart>
      <c:catAx>
        <c:axId val="117496448"/>
        <c:scaling>
          <c:orientation val="minMax"/>
        </c:scaling>
        <c:delete val="0"/>
        <c:axPos val="b"/>
        <c:majorTickMark val="out"/>
        <c:minorTickMark val="none"/>
        <c:tickLblPos val="nextTo"/>
        <c:txPr>
          <a:bodyPr/>
          <a:lstStyle/>
          <a:p>
            <a:pPr>
              <a:defRPr lang="ja-JP" sz="2000" baseline="0"/>
            </a:pPr>
            <a:endParaRPr lang="en-US"/>
          </a:p>
        </c:txPr>
        <c:crossAx val="125321600"/>
        <c:crosses val="autoZero"/>
        <c:auto val="1"/>
        <c:lblAlgn val="ctr"/>
        <c:lblOffset val="100"/>
        <c:noMultiLvlLbl val="0"/>
      </c:catAx>
      <c:valAx>
        <c:axId val="125321600"/>
        <c:scaling>
          <c:orientation val="minMax"/>
        </c:scaling>
        <c:delete val="0"/>
        <c:axPos val="l"/>
        <c:majorGridlines/>
        <c:title>
          <c:tx>
            <c:rich>
              <a:bodyPr rot="-5400000" vert="horz"/>
              <a:lstStyle/>
              <a:p>
                <a:pPr>
                  <a:defRPr lang="ja-JP" sz="2500" baseline="0"/>
                </a:pPr>
                <a:r>
                  <a:rPr lang="en-GB" sz="2500" baseline="0"/>
                  <a:t>Capacity</a:t>
                </a:r>
              </a:p>
            </c:rich>
          </c:tx>
          <c:layout/>
          <c:overlay val="0"/>
        </c:title>
        <c:numFmt formatCode="0%" sourceLinked="1"/>
        <c:majorTickMark val="out"/>
        <c:minorTickMark val="none"/>
        <c:tickLblPos val="nextTo"/>
        <c:txPr>
          <a:bodyPr/>
          <a:lstStyle/>
          <a:p>
            <a:pPr>
              <a:defRPr lang="ja-JP" sz="2000" baseline="0"/>
            </a:pPr>
            <a:endParaRPr lang="en-US"/>
          </a:p>
        </c:txPr>
        <c:crossAx val="117496448"/>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en-US" sz="2500" baseline="0"/>
              <a:t>Traffic Volume</a:t>
            </a:r>
          </a:p>
        </c:rich>
      </c:tx>
      <c:layout/>
      <c:overlay val="0"/>
    </c:title>
    <c:autoTitleDeleted val="0"/>
    <c:plotArea>
      <c:layout/>
      <c:barChart>
        <c:barDir val="col"/>
        <c:grouping val="clustered"/>
        <c:varyColors val="0"/>
        <c:ser>
          <c:idx val="0"/>
          <c:order val="0"/>
          <c:tx>
            <c:strRef>
              <c:f>Sheet1!$A$2</c:f>
              <c:strCache>
                <c:ptCount val="1"/>
                <c:pt idx="0">
                  <c:v>Traffic Volume</c:v>
                </c:pt>
              </c:strCache>
            </c:strRef>
          </c:tx>
          <c:invertIfNegative val="0"/>
          <c:cat>
            <c:strRef>
              <c:f>Sheet1!$B$1:$N$1</c:f>
              <c:strCache>
                <c:ptCount val="13"/>
                <c:pt idx="0">
                  <c:v>1000z</c:v>
                </c:pt>
                <c:pt idx="1">
                  <c:v>1010z</c:v>
                </c:pt>
                <c:pt idx="2">
                  <c:v>1020z</c:v>
                </c:pt>
                <c:pt idx="3">
                  <c:v>1030z</c:v>
                </c:pt>
                <c:pt idx="4">
                  <c:v>1040z</c:v>
                </c:pt>
                <c:pt idx="5">
                  <c:v>1050z</c:v>
                </c:pt>
                <c:pt idx="6">
                  <c:v>1100z</c:v>
                </c:pt>
                <c:pt idx="7">
                  <c:v>1110z</c:v>
                </c:pt>
                <c:pt idx="8">
                  <c:v>1120z</c:v>
                </c:pt>
                <c:pt idx="9">
                  <c:v>1130z</c:v>
                </c:pt>
                <c:pt idx="10">
                  <c:v>1140z</c:v>
                </c:pt>
                <c:pt idx="11">
                  <c:v>1150z</c:v>
                </c:pt>
                <c:pt idx="12">
                  <c:v>1200z</c:v>
                </c:pt>
              </c:strCache>
            </c:strRef>
          </c:cat>
          <c:val>
            <c:numRef>
              <c:f>Sheet1!$B$2:$N$2</c:f>
              <c:numCache>
                <c:formatCode>0%</c:formatCode>
                <c:ptCount val="13"/>
                <c:pt idx="0">
                  <c:v>0.88</c:v>
                </c:pt>
                <c:pt idx="1">
                  <c:v>0.95</c:v>
                </c:pt>
                <c:pt idx="2">
                  <c:v>0.87</c:v>
                </c:pt>
                <c:pt idx="3">
                  <c:v>1.01</c:v>
                </c:pt>
                <c:pt idx="4">
                  <c:v>1.08</c:v>
                </c:pt>
                <c:pt idx="5">
                  <c:v>1.19</c:v>
                </c:pt>
                <c:pt idx="6">
                  <c:v>1.3</c:v>
                </c:pt>
                <c:pt idx="7">
                  <c:v>1.26</c:v>
                </c:pt>
                <c:pt idx="8">
                  <c:v>1.1100000000000001</c:v>
                </c:pt>
                <c:pt idx="9">
                  <c:v>0.98</c:v>
                </c:pt>
                <c:pt idx="10">
                  <c:v>0.85</c:v>
                </c:pt>
                <c:pt idx="11">
                  <c:v>0.8</c:v>
                </c:pt>
                <c:pt idx="12">
                  <c:v>0.83</c:v>
                </c:pt>
              </c:numCache>
            </c:numRef>
          </c:val>
        </c:ser>
        <c:dLbls>
          <c:showLegendKey val="0"/>
          <c:showVal val="0"/>
          <c:showCatName val="0"/>
          <c:showSerName val="0"/>
          <c:showPercent val="0"/>
          <c:showBubbleSize val="0"/>
        </c:dLbls>
        <c:gapWidth val="100"/>
        <c:axId val="125928960"/>
        <c:axId val="125930496"/>
      </c:barChart>
      <c:catAx>
        <c:axId val="125928960"/>
        <c:scaling>
          <c:orientation val="minMax"/>
        </c:scaling>
        <c:delete val="0"/>
        <c:axPos val="b"/>
        <c:majorTickMark val="out"/>
        <c:minorTickMark val="none"/>
        <c:tickLblPos val="nextTo"/>
        <c:txPr>
          <a:bodyPr/>
          <a:lstStyle/>
          <a:p>
            <a:pPr>
              <a:defRPr lang="ja-JP" sz="2000" baseline="0"/>
            </a:pPr>
            <a:endParaRPr lang="en-US"/>
          </a:p>
        </c:txPr>
        <c:crossAx val="125930496"/>
        <c:crosses val="autoZero"/>
        <c:auto val="1"/>
        <c:lblAlgn val="ctr"/>
        <c:lblOffset val="100"/>
        <c:noMultiLvlLbl val="0"/>
      </c:catAx>
      <c:valAx>
        <c:axId val="125930496"/>
        <c:scaling>
          <c:orientation val="minMax"/>
        </c:scaling>
        <c:delete val="0"/>
        <c:axPos val="l"/>
        <c:majorGridlines/>
        <c:title>
          <c:tx>
            <c:rich>
              <a:bodyPr rot="-5400000" vert="horz"/>
              <a:lstStyle/>
              <a:p>
                <a:pPr>
                  <a:defRPr lang="ja-JP" sz="2500" baseline="0"/>
                </a:pPr>
                <a:r>
                  <a:rPr lang="en-GB" sz="2500" baseline="0"/>
                  <a:t>Capacity</a:t>
                </a:r>
              </a:p>
            </c:rich>
          </c:tx>
          <c:layout/>
          <c:overlay val="0"/>
        </c:title>
        <c:numFmt formatCode="0%" sourceLinked="1"/>
        <c:majorTickMark val="out"/>
        <c:minorTickMark val="none"/>
        <c:tickLblPos val="nextTo"/>
        <c:txPr>
          <a:bodyPr/>
          <a:lstStyle/>
          <a:p>
            <a:pPr>
              <a:defRPr lang="ja-JP" sz="2000" baseline="0"/>
            </a:pPr>
            <a:endParaRPr lang="en-US"/>
          </a:p>
        </c:txPr>
        <c:crossAx val="125928960"/>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ja-JP" sz="2500" baseline="0"/>
          </a:pPr>
          <a:endParaRPr lang="en-US"/>
        </a:p>
      </c:txPr>
    </c:title>
    <c:autoTitleDeleted val="0"/>
    <c:plotArea>
      <c:layout/>
      <c:barChart>
        <c:barDir val="col"/>
        <c:grouping val="clustered"/>
        <c:varyColors val="0"/>
        <c:ser>
          <c:idx val="0"/>
          <c:order val="0"/>
          <c:tx>
            <c:strRef>
              <c:f>Sheet1!$A$5</c:f>
              <c:strCache>
                <c:ptCount val="1"/>
                <c:pt idx="0">
                  <c:v>Traffic Volume</c:v>
                </c:pt>
              </c:strCache>
            </c:strRef>
          </c:tx>
          <c:invertIfNegative val="0"/>
          <c:cat>
            <c:strRef>
              <c:f>Sheet1!$B$4:$N$4</c:f>
              <c:strCache>
                <c:ptCount val="13"/>
                <c:pt idx="0">
                  <c:v>1000z</c:v>
                </c:pt>
                <c:pt idx="1">
                  <c:v>1010z</c:v>
                </c:pt>
                <c:pt idx="2">
                  <c:v>1020z</c:v>
                </c:pt>
                <c:pt idx="3">
                  <c:v>1030z</c:v>
                </c:pt>
                <c:pt idx="4">
                  <c:v>1040z</c:v>
                </c:pt>
                <c:pt idx="5">
                  <c:v>1050z</c:v>
                </c:pt>
                <c:pt idx="6">
                  <c:v>1100z</c:v>
                </c:pt>
                <c:pt idx="7">
                  <c:v>1110z</c:v>
                </c:pt>
                <c:pt idx="8">
                  <c:v>1120z</c:v>
                </c:pt>
                <c:pt idx="9">
                  <c:v>1130z</c:v>
                </c:pt>
                <c:pt idx="10">
                  <c:v>1140z</c:v>
                </c:pt>
                <c:pt idx="11">
                  <c:v>1150z</c:v>
                </c:pt>
                <c:pt idx="12">
                  <c:v>1200z</c:v>
                </c:pt>
              </c:strCache>
            </c:strRef>
          </c:cat>
          <c:val>
            <c:numRef>
              <c:f>Sheet1!$B$5:$N$5</c:f>
              <c:numCache>
                <c:formatCode>0%</c:formatCode>
                <c:ptCount val="13"/>
                <c:pt idx="0">
                  <c:v>0.88</c:v>
                </c:pt>
                <c:pt idx="1">
                  <c:v>0.95</c:v>
                </c:pt>
                <c:pt idx="2">
                  <c:v>0.87</c:v>
                </c:pt>
                <c:pt idx="3">
                  <c:v>0.99</c:v>
                </c:pt>
                <c:pt idx="4">
                  <c:v>0.98</c:v>
                </c:pt>
                <c:pt idx="5">
                  <c:v>0.98</c:v>
                </c:pt>
                <c:pt idx="6">
                  <c:v>0.98</c:v>
                </c:pt>
                <c:pt idx="7">
                  <c:v>0.99</c:v>
                </c:pt>
                <c:pt idx="8">
                  <c:v>0.98</c:v>
                </c:pt>
                <c:pt idx="9">
                  <c:v>0.98</c:v>
                </c:pt>
                <c:pt idx="10">
                  <c:v>0.98</c:v>
                </c:pt>
                <c:pt idx="11">
                  <c:v>0.98</c:v>
                </c:pt>
                <c:pt idx="12">
                  <c:v>0.95</c:v>
                </c:pt>
              </c:numCache>
            </c:numRef>
          </c:val>
        </c:ser>
        <c:dLbls>
          <c:showLegendKey val="0"/>
          <c:showVal val="0"/>
          <c:showCatName val="0"/>
          <c:showSerName val="0"/>
          <c:showPercent val="0"/>
          <c:showBubbleSize val="0"/>
        </c:dLbls>
        <c:gapWidth val="100"/>
        <c:axId val="125971456"/>
        <c:axId val="125973248"/>
      </c:barChart>
      <c:catAx>
        <c:axId val="125971456"/>
        <c:scaling>
          <c:orientation val="minMax"/>
        </c:scaling>
        <c:delete val="0"/>
        <c:axPos val="b"/>
        <c:majorTickMark val="out"/>
        <c:minorTickMark val="none"/>
        <c:tickLblPos val="nextTo"/>
        <c:txPr>
          <a:bodyPr/>
          <a:lstStyle/>
          <a:p>
            <a:pPr>
              <a:defRPr lang="ja-JP" sz="2000" baseline="0"/>
            </a:pPr>
            <a:endParaRPr lang="en-US"/>
          </a:p>
        </c:txPr>
        <c:crossAx val="125973248"/>
        <c:crosses val="autoZero"/>
        <c:auto val="1"/>
        <c:lblAlgn val="ctr"/>
        <c:lblOffset val="100"/>
        <c:noMultiLvlLbl val="0"/>
      </c:catAx>
      <c:valAx>
        <c:axId val="125973248"/>
        <c:scaling>
          <c:orientation val="minMax"/>
          <c:max val="1.4"/>
          <c:min val="0"/>
        </c:scaling>
        <c:delete val="0"/>
        <c:axPos val="l"/>
        <c:majorGridlines/>
        <c:title>
          <c:tx>
            <c:rich>
              <a:bodyPr rot="-5400000" vert="horz"/>
              <a:lstStyle/>
              <a:p>
                <a:pPr>
                  <a:defRPr lang="ja-JP" sz="2500" baseline="0"/>
                </a:pPr>
                <a:r>
                  <a:rPr lang="en-GB" sz="2500" baseline="0"/>
                  <a:t>Capacity</a:t>
                </a:r>
              </a:p>
            </c:rich>
          </c:tx>
          <c:layout/>
          <c:overlay val="0"/>
        </c:title>
        <c:numFmt formatCode="0%" sourceLinked="1"/>
        <c:majorTickMark val="out"/>
        <c:minorTickMark val="none"/>
        <c:tickLblPos val="nextTo"/>
        <c:txPr>
          <a:bodyPr/>
          <a:lstStyle/>
          <a:p>
            <a:pPr>
              <a:defRPr lang="ja-JP" sz="2000" baseline="0"/>
            </a:pPr>
            <a:endParaRPr lang="en-US"/>
          </a:p>
        </c:txPr>
        <c:crossAx val="125971456"/>
        <c:crosses val="autoZero"/>
        <c:crossBetween val="between"/>
      </c:valAx>
    </c:plotArea>
    <c:plotVisOnly val="1"/>
    <c:dispBlanksAs val="gap"/>
    <c:showDLblsOverMax val="0"/>
  </c:chart>
  <c:externalData r:id="rId1">
    <c:autoUpdate val="0"/>
  </c:externalData>
</c:chartSpace>
</file>

<file path=ppt/drawings/_rels/drawing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image" Target="../media/image83.png"/></Relationships>
</file>

<file path=ppt/drawings/drawing1.xml><?xml version="1.0" encoding="utf-8"?>
<c:userShapes xmlns:c="http://schemas.openxmlformats.org/drawingml/2006/chart">
  <cdr:relSizeAnchor xmlns:cdr="http://schemas.openxmlformats.org/drawingml/2006/chartDrawing">
    <cdr:from>
      <cdr:x>0.84422</cdr:x>
      <cdr:y>0.24768</cdr:y>
    </cdr:from>
    <cdr:to>
      <cdr:x>0.98625</cdr:x>
      <cdr:y>0.3088</cdr:y>
    </cdr:to>
    <cdr:sp macro="" textlink="">
      <cdr:nvSpPr>
        <cdr:cNvPr id="6" name="Oval 5"/>
        <cdr:cNvSpPr/>
      </cdr:nvSpPr>
      <cdr:spPr>
        <a:xfrm xmlns:a="http://schemas.openxmlformats.org/drawingml/2006/main">
          <a:off x="6947594" y="1167408"/>
          <a:ext cx="1168822" cy="288032"/>
        </a:xfrm>
        <a:prstGeom xmlns:a="http://schemas.openxmlformats.org/drawingml/2006/main" prst="ellipse">
          <a:avLst/>
        </a:prstGeom>
        <a:solidFill xmlns:a="http://schemas.openxmlformats.org/drawingml/2006/main">
          <a:schemeClr val="accent1">
            <a:lumMod val="20000"/>
            <a:lumOff val="80000"/>
            <a:alpha val="20000"/>
          </a:schemeClr>
        </a:solidFill>
        <a:ln xmlns:a="http://schemas.openxmlformats.org/drawingml/2006/main">
          <a:solidFill>
            <a:schemeClr val="tx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0.60486</cdr:x>
      <cdr:y>0.24768</cdr:y>
    </cdr:from>
    <cdr:to>
      <cdr:x>0.85797</cdr:x>
      <cdr:y>0.44438</cdr:y>
    </cdr:to>
    <cdr:sp macro="" textlink="">
      <cdr:nvSpPr>
        <cdr:cNvPr id="7" name="Oval 6"/>
        <cdr:cNvSpPr/>
      </cdr:nvSpPr>
      <cdr:spPr>
        <a:xfrm xmlns:a="http://schemas.openxmlformats.org/drawingml/2006/main">
          <a:off x="4977754" y="1167408"/>
          <a:ext cx="2083023" cy="927075"/>
        </a:xfrm>
        <a:prstGeom xmlns:a="http://schemas.openxmlformats.org/drawingml/2006/main" prst="ellipse">
          <a:avLst/>
        </a:prstGeom>
        <a:solidFill xmlns:a="http://schemas.openxmlformats.org/drawingml/2006/main">
          <a:srgbClr val="FADEF7">
            <a:alpha val="20000"/>
          </a:srgbClr>
        </a:solidFill>
        <a:ln xmlns:a="http://schemas.openxmlformats.org/drawingml/2006/main">
          <a:solidFill>
            <a:srgbClr val="FC42E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0.86593</cdr:x>
      <cdr:y>0.15682</cdr:y>
    </cdr:from>
    <cdr:to>
      <cdr:x>0.96453</cdr:x>
      <cdr:y>0.26783</cdr:y>
    </cdr:to>
    <cdr:sp macro="" textlink="">
      <cdr:nvSpPr>
        <cdr:cNvPr id="8" name="TextBox 43"/>
        <cdr:cNvSpPr txBox="1"/>
      </cdr:nvSpPr>
      <cdr:spPr>
        <a:xfrm xmlns:a="http://schemas.openxmlformats.org/drawingml/2006/main">
          <a:off x="7126284" y="739145"/>
          <a:ext cx="811441"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800" b="1" dirty="0" smtClean="0">
              <a:effectLst>
                <a:outerShdw blurRad="38100" dist="38100" dir="2700000" algn="tl">
                  <a:srgbClr val="000000">
                    <a:alpha val="43137"/>
                  </a:srgbClr>
                </a:outerShdw>
              </a:effectLst>
            </a:rPr>
            <a:t>91%</a:t>
          </a:r>
          <a:endParaRPr lang="en-GB" sz="28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0.68219</cdr:x>
      <cdr:y>0.15682</cdr:y>
    </cdr:from>
    <cdr:to>
      <cdr:x>0.78079</cdr:x>
      <cdr:y>0.26783</cdr:y>
    </cdr:to>
    <cdr:sp macro="" textlink="">
      <cdr:nvSpPr>
        <cdr:cNvPr id="9" name="TextBox 43"/>
        <cdr:cNvSpPr txBox="1"/>
      </cdr:nvSpPr>
      <cdr:spPr>
        <a:xfrm xmlns:a="http://schemas.openxmlformats.org/drawingml/2006/main">
          <a:off x="5614116" y="739145"/>
          <a:ext cx="811441"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800" b="1" dirty="0" smtClean="0">
              <a:effectLst>
                <a:outerShdw blurRad="38100" dist="38100" dir="2700000" algn="tl">
                  <a:srgbClr val="000000">
                    <a:alpha val="43137"/>
                  </a:srgbClr>
                </a:outerShdw>
              </a:effectLst>
            </a:rPr>
            <a:t>65%</a:t>
          </a:r>
          <a:endParaRPr lang="en-GB" sz="28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0.38</cdr:x>
      <cdr:y>0.37378</cdr:y>
    </cdr:from>
    <cdr:to>
      <cdr:x>0.49986</cdr:x>
      <cdr:y>0.58307</cdr:y>
    </cdr:to>
    <cdr:pic>
      <cdr:nvPicPr>
        <cdr:cNvPr id="10" name="Picture 9"/>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127251" y="1761753"/>
          <a:ext cx="986408" cy="9864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dr:relSizeAnchor xmlns:cdr="http://schemas.openxmlformats.org/drawingml/2006/chartDrawing">
    <cdr:from>
      <cdr:x>0.30431</cdr:x>
      <cdr:y>0.4197</cdr:y>
    </cdr:from>
    <cdr:to>
      <cdr:x>0.41542</cdr:x>
      <cdr:y>0.6137</cdr:y>
    </cdr:to>
    <cdr:pic>
      <cdr:nvPicPr>
        <cdr:cNvPr id="11" name="Picture 10"/>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504331" y="1978163"/>
          <a:ext cx="914400" cy="9144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dr:relSizeAnchor xmlns:cdr="http://schemas.openxmlformats.org/drawingml/2006/chartDrawing">
    <cdr:from>
      <cdr:x>0.44431</cdr:x>
      <cdr:y>0.48167</cdr:y>
    </cdr:from>
    <cdr:to>
      <cdr:x>0.55542</cdr:x>
      <cdr:y>0.67568</cdr:y>
    </cdr:to>
    <cdr:pic>
      <cdr:nvPicPr>
        <cdr:cNvPr id="12" name="Picture 1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656459" y="2270251"/>
          <a:ext cx="914400" cy="9144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drawings/drawing2.xml><?xml version="1.0" encoding="utf-8"?>
<c:userShapes xmlns:c="http://schemas.openxmlformats.org/drawingml/2006/chart">
  <cdr:relSizeAnchor xmlns:cdr="http://schemas.openxmlformats.org/drawingml/2006/chartDrawing">
    <cdr:from>
      <cdr:x>0.17086</cdr:x>
      <cdr:y>0.33609</cdr:y>
    </cdr:from>
    <cdr:to>
      <cdr:x>0.9846</cdr:x>
      <cdr:y>0.33609</cdr:y>
    </cdr:to>
    <cdr:cxnSp macro="">
      <cdr:nvCxnSpPr>
        <cdr:cNvPr id="2" name="Straight Connector 1"/>
        <cdr:cNvCxnSpPr/>
      </cdr:nvCxnSpPr>
      <cdr:spPr>
        <a:xfrm xmlns:a="http://schemas.openxmlformats.org/drawingml/2006/main">
          <a:off x="1406104" y="1584077"/>
          <a:ext cx="6696744"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3897514" y="0"/>
            <a:ext cx="2982742" cy="465138"/>
          </a:xfrm>
          <a:prstGeom prst="rect">
            <a:avLst/>
          </a:prstGeom>
        </p:spPr>
        <p:txBody>
          <a:bodyPr vert="horz" lIns="91425" tIns="45712" rIns="91425" bIns="45712" rtlCol="0"/>
          <a:lstStyle>
            <a:lvl1pPr algn="r">
              <a:defRPr sz="1200"/>
            </a:lvl1pPr>
          </a:lstStyle>
          <a:p>
            <a:fld id="{8B50F2CA-DB2D-46FA-8114-DAAD70F5CDD0}" type="datetimeFigureOut">
              <a:rPr lang="en-US" smtClean="0"/>
              <a:t>10/30/2014</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897514" y="8829675"/>
            <a:ext cx="2982742" cy="465138"/>
          </a:xfrm>
          <a:prstGeom prst="rect">
            <a:avLst/>
          </a:prstGeom>
        </p:spPr>
        <p:txBody>
          <a:bodyPr vert="horz" lIns="91425" tIns="45712" rIns="91425" bIns="45712" rtlCol="0" anchor="b"/>
          <a:lstStyle>
            <a:lvl1pPr algn="r">
              <a:defRPr sz="1200"/>
            </a:lvl1pPr>
          </a:lstStyle>
          <a:p>
            <a:fld id="{C763F3B5-A75F-4749-901F-EF3F689DB590}" type="slidenum">
              <a:rPr lang="en-US" smtClean="0"/>
              <a:t>‹#›</a:t>
            </a:fld>
            <a:endParaRPr lang="en-US"/>
          </a:p>
        </p:txBody>
      </p:sp>
    </p:spTree>
    <p:extLst>
      <p:ext uri="{BB962C8B-B14F-4D97-AF65-F5344CB8AC3E}">
        <p14:creationId xmlns:p14="http://schemas.microsoft.com/office/powerpoint/2010/main" val="3915888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3162" tIns="46581" rIns="93162" bIns="46581" rtlCol="0"/>
          <a:lstStyle>
            <a:lvl1pPr algn="r">
              <a:defRPr sz="1200"/>
            </a:lvl1pPr>
          </a:lstStyle>
          <a:p>
            <a:fld id="{20896DAA-1568-41AD-AFF2-297EF6D0F542}" type="datetimeFigureOut">
              <a:rPr lang="en-US" smtClean="0"/>
              <a:t>10/30/2014</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62" tIns="46581" rIns="93162"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3162" tIns="46581" rIns="93162" bIns="46581" rtlCol="0" anchor="b"/>
          <a:lstStyle>
            <a:lvl1pPr algn="r">
              <a:defRPr sz="1200"/>
            </a:lvl1pPr>
          </a:lstStyle>
          <a:p>
            <a:fld id="{555C989B-9071-4BAD-9A27-513F14EAE481}" type="slidenum">
              <a:rPr lang="en-US" smtClean="0"/>
              <a:t>‹#›</a:t>
            </a:fld>
            <a:endParaRPr lang="en-US"/>
          </a:p>
        </p:txBody>
      </p:sp>
    </p:spTree>
    <p:extLst>
      <p:ext uri="{BB962C8B-B14F-4D97-AF65-F5344CB8AC3E}">
        <p14:creationId xmlns:p14="http://schemas.microsoft.com/office/powerpoint/2010/main" val="267794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5</a:t>
            </a:fld>
            <a:endParaRPr lang="en-US"/>
          </a:p>
        </p:txBody>
      </p:sp>
    </p:spTree>
    <p:extLst>
      <p:ext uri="{BB962C8B-B14F-4D97-AF65-F5344CB8AC3E}">
        <p14:creationId xmlns:p14="http://schemas.microsoft.com/office/powerpoint/2010/main" val="23578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Stakeholders </a:t>
            </a:r>
            <a:r>
              <a:rPr kumimoji="1" lang="en-US" altLang="ja-JP" baseline="0" dirty="0" smtClean="0"/>
              <a:t>means all of you, ANSP, AU, Airport, military </a:t>
            </a:r>
            <a:r>
              <a:rPr kumimoji="1" lang="en-US" altLang="ja-JP" baseline="0" dirty="0" err="1" smtClean="0"/>
              <a:t>etc</a:t>
            </a:r>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38</a:t>
            </a:fld>
            <a:endParaRPr lang="en-US"/>
          </a:p>
        </p:txBody>
      </p:sp>
    </p:spTree>
    <p:extLst>
      <p:ext uri="{BB962C8B-B14F-4D97-AF65-F5344CB8AC3E}">
        <p14:creationId xmlns:p14="http://schemas.microsoft.com/office/powerpoint/2010/main" val="49806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This </a:t>
            </a:r>
            <a:r>
              <a:rPr kumimoji="1" lang="en-US" altLang="ja-JP" baseline="0" dirty="0" smtClean="0"/>
              <a:t>is important, especially in Asia region. That’s why Singapore, Thailand, Hong Kong have started their coordination as to ATFM. China, Japan, Korea have just started to establish harmonization group. </a:t>
            </a:r>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39</a:t>
            </a:fld>
            <a:endParaRPr lang="en-US"/>
          </a:p>
        </p:txBody>
      </p:sp>
    </p:spTree>
    <p:extLst>
      <p:ext uri="{BB962C8B-B14F-4D97-AF65-F5344CB8AC3E}">
        <p14:creationId xmlns:p14="http://schemas.microsoft.com/office/powerpoint/2010/main" val="285495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40</a:t>
            </a:fld>
            <a:endParaRPr lang="en-US"/>
          </a:p>
        </p:txBody>
      </p:sp>
    </p:spTree>
    <p:extLst>
      <p:ext uri="{BB962C8B-B14F-4D97-AF65-F5344CB8AC3E}">
        <p14:creationId xmlns:p14="http://schemas.microsoft.com/office/powerpoint/2010/main" val="245704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43</a:t>
            </a:fld>
            <a:endParaRPr lang="en-US"/>
          </a:p>
        </p:txBody>
      </p:sp>
    </p:spTree>
    <p:extLst>
      <p:ext uri="{BB962C8B-B14F-4D97-AF65-F5344CB8AC3E}">
        <p14:creationId xmlns:p14="http://schemas.microsoft.com/office/powerpoint/2010/main" val="288565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47</a:t>
            </a:fld>
            <a:endParaRPr lang="en-US"/>
          </a:p>
        </p:txBody>
      </p:sp>
    </p:spTree>
    <p:extLst>
      <p:ext uri="{BB962C8B-B14F-4D97-AF65-F5344CB8AC3E}">
        <p14:creationId xmlns:p14="http://schemas.microsoft.com/office/powerpoint/2010/main" val="216887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As we</a:t>
            </a:r>
            <a:r>
              <a:rPr kumimoji="1" lang="en-US" altLang="ja-JP" baseline="0" dirty="0" smtClean="0"/>
              <a:t> could see from case studies,</a:t>
            </a:r>
          </a:p>
          <a:p>
            <a:endParaRPr kumimoji="1" lang="en-US" altLang="ja-JP" baseline="0" dirty="0" smtClean="0"/>
          </a:p>
          <a:p>
            <a:r>
              <a:rPr kumimoji="1" lang="en-US" altLang="ja-JP" baseline="0" dirty="0" smtClean="0"/>
              <a:t>Safety is our priority</a:t>
            </a:r>
          </a:p>
          <a:p>
            <a:endParaRPr kumimoji="1" lang="en-US" altLang="ja-JP" baseline="0" dirty="0" smtClean="0"/>
          </a:p>
          <a:p>
            <a:r>
              <a:rPr kumimoji="1" lang="en-US" altLang="ja-JP" baseline="0" dirty="0" smtClean="0"/>
              <a:t>Irregular operations means such as runway closure by accident, airport acceptance rate can be 0 for a while. In that case ATFM is very useful </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48</a:t>
            </a:fld>
            <a:endParaRPr lang="en-US"/>
          </a:p>
        </p:txBody>
      </p:sp>
    </p:spTree>
    <p:extLst>
      <p:ext uri="{BB962C8B-B14F-4D97-AF65-F5344CB8AC3E}">
        <p14:creationId xmlns:p14="http://schemas.microsoft.com/office/powerpoint/2010/main" val="3511398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buFont typeface="Wingdings" pitchFamily="2" charset="2"/>
              <a:buNone/>
            </a:pPr>
            <a:endParaRPr lang="en-US" sz="3200" b="1" dirty="0"/>
          </a:p>
        </p:txBody>
      </p:sp>
      <p:sp>
        <p:nvSpPr>
          <p:cNvPr id="4" name="Slide Number Placeholder 3"/>
          <p:cNvSpPr>
            <a:spLocks noGrp="1"/>
          </p:cNvSpPr>
          <p:nvPr>
            <p:ph type="sldNum" sz="quarter" idx="10"/>
          </p:nvPr>
        </p:nvSpPr>
        <p:spPr/>
        <p:txBody>
          <a:bodyPr/>
          <a:lstStyle/>
          <a:p>
            <a:fld id="{555C989B-9071-4BAD-9A27-513F14EAE481}" type="slidenum">
              <a:rPr lang="en-US" smtClean="0"/>
              <a:t>49</a:t>
            </a:fld>
            <a:endParaRPr lang="en-US"/>
          </a:p>
        </p:txBody>
      </p:sp>
    </p:spTree>
    <p:extLst>
      <p:ext uri="{BB962C8B-B14F-4D97-AF65-F5344CB8AC3E}">
        <p14:creationId xmlns:p14="http://schemas.microsoft.com/office/powerpoint/2010/main" val="1404804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52</a:t>
            </a:fld>
            <a:endParaRPr lang="en-US"/>
          </a:p>
        </p:txBody>
      </p:sp>
    </p:spTree>
    <p:extLst>
      <p:ext uri="{BB962C8B-B14F-4D97-AF65-F5344CB8AC3E}">
        <p14:creationId xmlns:p14="http://schemas.microsoft.com/office/powerpoint/2010/main" val="1987785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54</a:t>
            </a:fld>
            <a:endParaRPr lang="en-US"/>
          </a:p>
        </p:txBody>
      </p:sp>
    </p:spTree>
    <p:extLst>
      <p:ext uri="{BB962C8B-B14F-4D97-AF65-F5344CB8AC3E}">
        <p14:creationId xmlns:p14="http://schemas.microsoft.com/office/powerpoint/2010/main" val="197085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56</a:t>
            </a:fld>
            <a:endParaRPr lang="en-US"/>
          </a:p>
        </p:txBody>
      </p:sp>
    </p:spTree>
    <p:extLst>
      <p:ext uri="{BB962C8B-B14F-4D97-AF65-F5344CB8AC3E}">
        <p14:creationId xmlns:p14="http://schemas.microsoft.com/office/powerpoint/2010/main" val="324291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9</a:t>
            </a:fld>
            <a:endParaRPr lang="en-US"/>
          </a:p>
        </p:txBody>
      </p:sp>
    </p:spTree>
    <p:extLst>
      <p:ext uri="{BB962C8B-B14F-4D97-AF65-F5344CB8AC3E}">
        <p14:creationId xmlns:p14="http://schemas.microsoft.com/office/powerpoint/2010/main" val="3042034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57</a:t>
            </a:fld>
            <a:endParaRPr lang="en-US"/>
          </a:p>
        </p:txBody>
      </p:sp>
    </p:spTree>
    <p:extLst>
      <p:ext uri="{BB962C8B-B14F-4D97-AF65-F5344CB8AC3E}">
        <p14:creationId xmlns:p14="http://schemas.microsoft.com/office/powerpoint/2010/main" val="2937946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58</a:t>
            </a:fld>
            <a:endParaRPr lang="en-US"/>
          </a:p>
        </p:txBody>
      </p:sp>
    </p:spTree>
    <p:extLst>
      <p:ext uri="{BB962C8B-B14F-4D97-AF65-F5344CB8AC3E}">
        <p14:creationId xmlns:p14="http://schemas.microsoft.com/office/powerpoint/2010/main" val="1594766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59</a:t>
            </a:fld>
            <a:endParaRPr lang="en-US"/>
          </a:p>
        </p:txBody>
      </p:sp>
    </p:spTree>
    <p:extLst>
      <p:ext uri="{BB962C8B-B14F-4D97-AF65-F5344CB8AC3E}">
        <p14:creationId xmlns:p14="http://schemas.microsoft.com/office/powerpoint/2010/main" val="1865073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60</a:t>
            </a:fld>
            <a:endParaRPr lang="en-US"/>
          </a:p>
        </p:txBody>
      </p:sp>
    </p:spTree>
    <p:extLst>
      <p:ext uri="{BB962C8B-B14F-4D97-AF65-F5344CB8AC3E}">
        <p14:creationId xmlns:p14="http://schemas.microsoft.com/office/powerpoint/2010/main" val="2985385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AU intentions important</a:t>
            </a:r>
            <a:r>
              <a:rPr kumimoji="1" lang="en-US" altLang="ja-JP" baseline="0" dirty="0" smtClean="0"/>
              <a:t> as well</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62</a:t>
            </a:fld>
            <a:endParaRPr lang="en-US"/>
          </a:p>
        </p:txBody>
      </p:sp>
    </p:spTree>
    <p:extLst>
      <p:ext uri="{BB962C8B-B14F-4D97-AF65-F5344CB8AC3E}">
        <p14:creationId xmlns:p14="http://schemas.microsoft.com/office/powerpoint/2010/main" val="4191621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 need such</a:t>
            </a:r>
            <a:r>
              <a:rPr kumimoji="1" lang="en-US" altLang="ja-JP" baseline="0" dirty="0" smtClean="0"/>
              <a:t> tools from the beginning, we can introduce tools step by step</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66</a:t>
            </a:fld>
            <a:endParaRPr lang="en-US"/>
          </a:p>
        </p:txBody>
      </p:sp>
    </p:spTree>
    <p:extLst>
      <p:ext uri="{BB962C8B-B14F-4D97-AF65-F5344CB8AC3E}">
        <p14:creationId xmlns:p14="http://schemas.microsoft.com/office/powerpoint/2010/main" val="3045803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would like to repeat, stakeholders</a:t>
            </a:r>
            <a:r>
              <a:rPr kumimoji="1" lang="en-US" altLang="ja-JP" baseline="0" dirty="0" smtClean="0"/>
              <a:t> means all of you, not only ANSP but also Airlines, Airport, Military </a:t>
            </a:r>
            <a:r>
              <a:rPr kumimoji="1" lang="en-US" altLang="ja-JP" baseline="0" dirty="0" err="1" smtClean="0"/>
              <a:t>etc</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67</a:t>
            </a:fld>
            <a:endParaRPr lang="en-US"/>
          </a:p>
        </p:txBody>
      </p:sp>
    </p:spTree>
    <p:extLst>
      <p:ext uri="{BB962C8B-B14F-4D97-AF65-F5344CB8AC3E}">
        <p14:creationId xmlns:p14="http://schemas.microsoft.com/office/powerpoint/2010/main" val="699286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Minimum,</a:t>
            </a:r>
            <a:r>
              <a:rPr kumimoji="1" lang="en-US" altLang="ja-JP" baseline="0" dirty="0" smtClean="0"/>
              <a:t> this is important </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70</a:t>
            </a:fld>
            <a:endParaRPr lang="en-US"/>
          </a:p>
        </p:txBody>
      </p:sp>
    </p:spTree>
    <p:extLst>
      <p:ext uri="{BB962C8B-B14F-4D97-AF65-F5344CB8AC3E}">
        <p14:creationId xmlns:p14="http://schemas.microsoft.com/office/powerpoint/2010/main" val="1249984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Automated tools is useful,</a:t>
            </a:r>
            <a:r>
              <a:rPr kumimoji="1" lang="en-US" altLang="ja-JP" baseline="0" dirty="0" smtClean="0"/>
              <a:t> but no need from the beginning.</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71</a:t>
            </a:fld>
            <a:endParaRPr lang="en-US"/>
          </a:p>
        </p:txBody>
      </p:sp>
    </p:spTree>
    <p:extLst>
      <p:ext uri="{BB962C8B-B14F-4D97-AF65-F5344CB8AC3E}">
        <p14:creationId xmlns:p14="http://schemas.microsoft.com/office/powerpoint/2010/main" val="3423192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72</a:t>
            </a:fld>
            <a:endParaRPr lang="en-US"/>
          </a:p>
        </p:txBody>
      </p:sp>
    </p:spTree>
    <p:extLst>
      <p:ext uri="{BB962C8B-B14F-4D97-AF65-F5344CB8AC3E}">
        <p14:creationId xmlns:p14="http://schemas.microsoft.com/office/powerpoint/2010/main" val="115167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11</a:t>
            </a:fld>
            <a:endParaRPr lang="en-US"/>
          </a:p>
        </p:txBody>
      </p:sp>
    </p:spTree>
    <p:extLst>
      <p:ext uri="{BB962C8B-B14F-4D97-AF65-F5344CB8AC3E}">
        <p14:creationId xmlns:p14="http://schemas.microsoft.com/office/powerpoint/2010/main" val="2942909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Again, we need to think about regional ATFM</a:t>
            </a:r>
            <a:r>
              <a:rPr kumimoji="1" lang="en-US" altLang="ja-JP" baseline="0" dirty="0" smtClean="0"/>
              <a:t> or sub-regional ATFM</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73</a:t>
            </a:fld>
            <a:endParaRPr lang="en-US"/>
          </a:p>
        </p:txBody>
      </p:sp>
    </p:spTree>
    <p:extLst>
      <p:ext uri="{BB962C8B-B14F-4D97-AF65-F5344CB8AC3E}">
        <p14:creationId xmlns:p14="http://schemas.microsoft.com/office/powerpoint/2010/main" val="1969768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Data analysis is very important. We</a:t>
            </a:r>
            <a:r>
              <a:rPr kumimoji="1" lang="en-US" altLang="ja-JP" baseline="0" dirty="0" smtClean="0"/>
              <a:t> need to review what was good, what was bad, what we can do for better operation.</a:t>
            </a:r>
          </a:p>
          <a:p>
            <a:endParaRPr kumimoji="1" lang="en-US" altLang="ja-JP" baseline="0" dirty="0" smtClean="0"/>
          </a:p>
          <a:p>
            <a:r>
              <a:rPr kumimoji="1" lang="en-US" altLang="ja-JP" baseline="0" dirty="0" smtClean="0"/>
              <a:t>For example, FAA does data analysis meeting everyday for operation improvements.</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74</a:t>
            </a:fld>
            <a:endParaRPr lang="en-US"/>
          </a:p>
        </p:txBody>
      </p:sp>
    </p:spTree>
    <p:extLst>
      <p:ext uri="{BB962C8B-B14F-4D97-AF65-F5344CB8AC3E}">
        <p14:creationId xmlns:p14="http://schemas.microsoft.com/office/powerpoint/2010/main" val="3909349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75</a:t>
            </a:fld>
            <a:endParaRPr lang="en-US"/>
          </a:p>
        </p:txBody>
      </p:sp>
    </p:spTree>
    <p:extLst>
      <p:ext uri="{BB962C8B-B14F-4D97-AF65-F5344CB8AC3E}">
        <p14:creationId xmlns:p14="http://schemas.microsoft.com/office/powerpoint/2010/main" val="3923765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76</a:t>
            </a:fld>
            <a:endParaRPr lang="en-US"/>
          </a:p>
        </p:txBody>
      </p:sp>
    </p:spTree>
    <p:extLst>
      <p:ext uri="{BB962C8B-B14F-4D97-AF65-F5344CB8AC3E}">
        <p14:creationId xmlns:p14="http://schemas.microsoft.com/office/powerpoint/2010/main" val="2793104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77</a:t>
            </a:fld>
            <a:endParaRPr lang="en-US"/>
          </a:p>
        </p:txBody>
      </p:sp>
    </p:spTree>
    <p:extLst>
      <p:ext uri="{BB962C8B-B14F-4D97-AF65-F5344CB8AC3E}">
        <p14:creationId xmlns:p14="http://schemas.microsoft.com/office/powerpoint/2010/main" val="3574858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78</a:t>
            </a:fld>
            <a:endParaRPr lang="en-US"/>
          </a:p>
        </p:txBody>
      </p:sp>
    </p:spTree>
    <p:extLst>
      <p:ext uri="{BB962C8B-B14F-4D97-AF65-F5344CB8AC3E}">
        <p14:creationId xmlns:p14="http://schemas.microsoft.com/office/powerpoint/2010/main" val="679581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If you are not member of CDM teleconference,</a:t>
            </a:r>
            <a:r>
              <a:rPr kumimoji="1" lang="en-US" altLang="ja-JP" baseline="0" dirty="0" smtClean="0"/>
              <a:t> you can still get same information from this ADP.</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79</a:t>
            </a:fld>
            <a:endParaRPr lang="en-US"/>
          </a:p>
        </p:txBody>
      </p:sp>
    </p:spTree>
    <p:extLst>
      <p:ext uri="{BB962C8B-B14F-4D97-AF65-F5344CB8AC3E}">
        <p14:creationId xmlns:p14="http://schemas.microsoft.com/office/powerpoint/2010/main" val="26418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80</a:t>
            </a:fld>
            <a:endParaRPr lang="en-US"/>
          </a:p>
        </p:txBody>
      </p:sp>
    </p:spTree>
    <p:extLst>
      <p:ext uri="{BB962C8B-B14F-4D97-AF65-F5344CB8AC3E}">
        <p14:creationId xmlns:p14="http://schemas.microsoft.com/office/powerpoint/2010/main" val="3273459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a:t>
            </a:r>
            <a:r>
              <a:rPr kumimoji="1" lang="en-US" altLang="ja-JP" baseline="0" dirty="0" smtClean="0"/>
              <a:t> example, heavy snow forecast next morning, irregular operation</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81</a:t>
            </a:fld>
            <a:endParaRPr lang="en-US"/>
          </a:p>
        </p:txBody>
      </p:sp>
    </p:spTree>
    <p:extLst>
      <p:ext uri="{BB962C8B-B14F-4D97-AF65-F5344CB8AC3E}">
        <p14:creationId xmlns:p14="http://schemas.microsoft.com/office/powerpoint/2010/main" val="4180064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Situational awareness</a:t>
            </a:r>
          </a:p>
          <a:p>
            <a:endParaRPr kumimoji="1" lang="en-US" altLang="ja-JP" dirty="0" smtClean="0"/>
          </a:p>
          <a:p>
            <a:r>
              <a:rPr kumimoji="1" lang="en-US" altLang="ja-JP" dirty="0" smtClean="0"/>
              <a:t>Monitor</a:t>
            </a:r>
            <a:r>
              <a:rPr kumimoji="1" lang="en-US" altLang="ja-JP" baseline="0" dirty="0" smtClean="0"/>
              <a:t> the equity of the flow management process</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82</a:t>
            </a:fld>
            <a:endParaRPr lang="en-US"/>
          </a:p>
        </p:txBody>
      </p:sp>
    </p:spTree>
    <p:extLst>
      <p:ext uri="{BB962C8B-B14F-4D97-AF65-F5344CB8AC3E}">
        <p14:creationId xmlns:p14="http://schemas.microsoft.com/office/powerpoint/2010/main" val="235243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Example</a:t>
            </a:r>
            <a:r>
              <a:rPr kumimoji="1" lang="en-US" altLang="ja-JP" baseline="0" dirty="0" smtClean="0"/>
              <a:t> : change to large size of container</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12</a:t>
            </a:fld>
            <a:endParaRPr lang="en-US"/>
          </a:p>
        </p:txBody>
      </p:sp>
    </p:spTree>
    <p:extLst>
      <p:ext uri="{BB962C8B-B14F-4D97-AF65-F5344CB8AC3E}">
        <p14:creationId xmlns:p14="http://schemas.microsoft.com/office/powerpoint/2010/main" val="2996923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1200"/>
              </a:spcAft>
              <a:buFont typeface="Calibri" panose="020F0502020204030204" pitchFamily="34" charset="0"/>
              <a:buNone/>
            </a:pPr>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83</a:t>
            </a:fld>
            <a:endParaRPr lang="en-US"/>
          </a:p>
        </p:txBody>
      </p:sp>
    </p:spTree>
    <p:extLst>
      <p:ext uri="{BB962C8B-B14F-4D97-AF65-F5344CB8AC3E}">
        <p14:creationId xmlns:p14="http://schemas.microsoft.com/office/powerpoint/2010/main" val="122390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86</a:t>
            </a:fld>
            <a:endParaRPr lang="en-US"/>
          </a:p>
        </p:txBody>
      </p:sp>
    </p:spTree>
    <p:extLst>
      <p:ext uri="{BB962C8B-B14F-4D97-AF65-F5344CB8AC3E}">
        <p14:creationId xmlns:p14="http://schemas.microsoft.com/office/powerpoint/2010/main" val="1856093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93</a:t>
            </a:fld>
            <a:endParaRPr lang="en-US"/>
          </a:p>
        </p:txBody>
      </p:sp>
    </p:spTree>
    <p:extLst>
      <p:ext uri="{BB962C8B-B14F-4D97-AF65-F5344CB8AC3E}">
        <p14:creationId xmlns:p14="http://schemas.microsoft.com/office/powerpoint/2010/main" val="63047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can not manage demand if we don’t have capacity.</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96</a:t>
            </a:fld>
            <a:endParaRPr lang="en-US"/>
          </a:p>
        </p:txBody>
      </p:sp>
    </p:spTree>
    <p:extLst>
      <p:ext uri="{BB962C8B-B14F-4D97-AF65-F5344CB8AC3E}">
        <p14:creationId xmlns:p14="http://schemas.microsoft.com/office/powerpoint/2010/main" val="2727238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Capacity assessment is not so simple</a:t>
            </a:r>
            <a:r>
              <a:rPr kumimoji="1" lang="en-US" altLang="ja-JP" baseline="0" dirty="0" smtClean="0"/>
              <a:t> not so easy, because situations are totally different (country A, country B), (sector C, sector D)</a:t>
            </a:r>
          </a:p>
          <a:p>
            <a:endParaRPr kumimoji="1" lang="en-US" altLang="ja-JP" baseline="0" dirty="0" smtClean="0"/>
          </a:p>
          <a:p>
            <a:r>
              <a:rPr kumimoji="1" lang="en-US" altLang="ja-JP" baseline="0" dirty="0" smtClean="0"/>
              <a:t>Appendix C : AAR by FAA</a:t>
            </a:r>
          </a:p>
          <a:p>
            <a:endParaRPr kumimoji="1" lang="en-US" altLang="ja-JP" baseline="0" dirty="0" smtClean="0"/>
          </a:p>
          <a:p>
            <a:r>
              <a:rPr kumimoji="1" lang="en-US" altLang="ja-JP" baseline="0" dirty="0" smtClean="0"/>
              <a:t>Appendix D : sector capacity by FAA</a:t>
            </a:r>
          </a:p>
          <a:p>
            <a:endParaRPr kumimoji="1" lang="en-US" altLang="ja-JP" baseline="0" dirty="0" smtClean="0"/>
          </a:p>
          <a:p>
            <a:r>
              <a:rPr kumimoji="1" lang="en-US" altLang="ja-JP" baseline="0" dirty="0" smtClean="0"/>
              <a:t>Chart or formula, but adjustment </a:t>
            </a:r>
            <a:r>
              <a:rPr kumimoji="1" lang="en-US" altLang="ja-JP" baseline="0" dirty="0" smtClean="0"/>
              <a:t>part </a:t>
            </a:r>
            <a:r>
              <a:rPr kumimoji="1" lang="en-US" altLang="ja-JP" baseline="0" dirty="0" smtClean="0"/>
              <a:t>should be considered by each State</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100</a:t>
            </a:fld>
            <a:endParaRPr lang="en-US"/>
          </a:p>
        </p:txBody>
      </p:sp>
    </p:spTree>
    <p:extLst>
      <p:ext uri="{BB962C8B-B14F-4D97-AF65-F5344CB8AC3E}">
        <p14:creationId xmlns:p14="http://schemas.microsoft.com/office/powerpoint/2010/main" val="1992063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112</a:t>
            </a:fld>
            <a:endParaRPr lang="en-US"/>
          </a:p>
        </p:txBody>
      </p:sp>
    </p:spTree>
    <p:extLst>
      <p:ext uri="{BB962C8B-B14F-4D97-AF65-F5344CB8AC3E}">
        <p14:creationId xmlns:p14="http://schemas.microsoft.com/office/powerpoint/2010/main" val="2140112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113</a:t>
            </a:fld>
            <a:endParaRPr lang="en-US"/>
          </a:p>
        </p:txBody>
      </p:sp>
    </p:spTree>
    <p:extLst>
      <p:ext uri="{BB962C8B-B14F-4D97-AF65-F5344CB8AC3E}">
        <p14:creationId xmlns:p14="http://schemas.microsoft.com/office/powerpoint/2010/main" val="2963301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118</a:t>
            </a:fld>
            <a:endParaRPr lang="en-US"/>
          </a:p>
        </p:txBody>
      </p:sp>
    </p:spTree>
    <p:extLst>
      <p:ext uri="{BB962C8B-B14F-4D97-AF65-F5344CB8AC3E}">
        <p14:creationId xmlns:p14="http://schemas.microsoft.com/office/powerpoint/2010/main" val="1220007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A-U 21steps</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124</a:t>
            </a:fld>
            <a:endParaRPr lang="en-US"/>
          </a:p>
        </p:txBody>
      </p:sp>
    </p:spTree>
    <p:extLst>
      <p:ext uri="{BB962C8B-B14F-4D97-AF65-F5344CB8AC3E}">
        <p14:creationId xmlns:p14="http://schemas.microsoft.com/office/powerpoint/2010/main" val="408955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125</a:t>
            </a:fld>
            <a:endParaRPr lang="en-US"/>
          </a:p>
        </p:txBody>
      </p:sp>
    </p:spTree>
    <p:extLst>
      <p:ext uri="{BB962C8B-B14F-4D97-AF65-F5344CB8AC3E}">
        <p14:creationId xmlns:p14="http://schemas.microsoft.com/office/powerpoint/2010/main" val="181385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first step : enhance capacity</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14</a:t>
            </a:fld>
            <a:endParaRPr lang="en-US"/>
          </a:p>
        </p:txBody>
      </p:sp>
    </p:spTree>
    <p:extLst>
      <p:ext uri="{BB962C8B-B14F-4D97-AF65-F5344CB8AC3E}">
        <p14:creationId xmlns:p14="http://schemas.microsoft.com/office/powerpoint/2010/main" val="3179481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 21steps</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132</a:t>
            </a:fld>
            <a:endParaRPr lang="en-US"/>
          </a:p>
        </p:txBody>
      </p:sp>
    </p:spTree>
    <p:extLst>
      <p:ext uri="{BB962C8B-B14F-4D97-AF65-F5344CB8AC3E}">
        <p14:creationId xmlns:p14="http://schemas.microsoft.com/office/powerpoint/2010/main" val="453471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133</a:t>
            </a:fld>
            <a:endParaRPr lang="en-US"/>
          </a:p>
        </p:txBody>
      </p:sp>
    </p:spTree>
    <p:extLst>
      <p:ext uri="{BB962C8B-B14F-4D97-AF65-F5344CB8AC3E}">
        <p14:creationId xmlns:p14="http://schemas.microsoft.com/office/powerpoint/2010/main" val="2555667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134</a:t>
            </a:fld>
            <a:endParaRPr lang="en-US"/>
          </a:p>
        </p:txBody>
      </p:sp>
    </p:spTree>
    <p:extLst>
      <p:ext uri="{BB962C8B-B14F-4D97-AF65-F5344CB8AC3E}">
        <p14:creationId xmlns:p14="http://schemas.microsoft.com/office/powerpoint/2010/main" val="22267752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Strategic</a:t>
            </a:r>
          </a:p>
          <a:p>
            <a:r>
              <a:rPr kumimoji="1" lang="en-US" altLang="ja-JP" dirty="0" smtClean="0"/>
              <a:t>Pre-tactical (one day before)</a:t>
            </a:r>
          </a:p>
          <a:p>
            <a:r>
              <a:rPr kumimoji="1" lang="en-US" altLang="ja-JP" dirty="0" smtClean="0"/>
              <a:t>Tactical</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137</a:t>
            </a:fld>
            <a:endParaRPr lang="en-US"/>
          </a:p>
        </p:txBody>
      </p:sp>
    </p:spTree>
    <p:extLst>
      <p:ext uri="{BB962C8B-B14F-4D97-AF65-F5344CB8AC3E}">
        <p14:creationId xmlns:p14="http://schemas.microsoft.com/office/powerpoint/2010/main" val="4997838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138</a:t>
            </a:fld>
            <a:endParaRPr lang="en-US"/>
          </a:p>
        </p:txBody>
      </p:sp>
    </p:spTree>
    <p:extLst>
      <p:ext uri="{BB962C8B-B14F-4D97-AF65-F5344CB8AC3E}">
        <p14:creationId xmlns:p14="http://schemas.microsoft.com/office/powerpoint/2010/main" val="1361646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have to remember all the time that delays</a:t>
            </a:r>
            <a:r>
              <a:rPr kumimoji="1" lang="en-US" altLang="ja-JP" baseline="0" dirty="0" smtClean="0"/>
              <a:t> have a great impact on Aus.</a:t>
            </a:r>
          </a:p>
          <a:p>
            <a:endParaRPr kumimoji="1" lang="en-US" altLang="ja-JP" baseline="0" dirty="0" smtClean="0"/>
          </a:p>
          <a:p>
            <a:r>
              <a:rPr kumimoji="1" lang="en-US" altLang="ja-JP" baseline="0" dirty="0" smtClean="0"/>
              <a:t>We need to ATFM because of many reasons, one of them is safety which is our priority.</a:t>
            </a:r>
          </a:p>
          <a:p>
            <a:endParaRPr kumimoji="1" lang="en-US" altLang="ja-JP" baseline="0" dirty="0" smtClean="0"/>
          </a:p>
          <a:p>
            <a:r>
              <a:rPr kumimoji="1" lang="en-US" altLang="ja-JP" baseline="0" dirty="0" smtClean="0"/>
              <a:t>Delays must be minimum.</a:t>
            </a:r>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154</a:t>
            </a:fld>
            <a:endParaRPr lang="en-US"/>
          </a:p>
        </p:txBody>
      </p:sp>
    </p:spTree>
    <p:extLst>
      <p:ext uri="{BB962C8B-B14F-4D97-AF65-F5344CB8AC3E}">
        <p14:creationId xmlns:p14="http://schemas.microsoft.com/office/powerpoint/2010/main" val="23271484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ATC: You will be delayed 30min because of Air space congestion at sector A.</a:t>
            </a:r>
          </a:p>
          <a:p>
            <a:endParaRPr kumimoji="1" lang="en-US" altLang="ja-JP" dirty="0" smtClean="0"/>
          </a:p>
          <a:p>
            <a:r>
              <a:rPr kumimoji="1" lang="en-US" altLang="ja-JP" dirty="0" smtClean="0"/>
              <a:t>AU : We can reroute, change our FPL to avoid sector A airspace instead of 30min</a:t>
            </a:r>
            <a:r>
              <a:rPr kumimoji="1" lang="en-US" altLang="ja-JP" baseline="0" dirty="0" smtClean="0"/>
              <a:t> delay.</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156</a:t>
            </a:fld>
            <a:endParaRPr lang="en-US"/>
          </a:p>
        </p:txBody>
      </p:sp>
    </p:spTree>
    <p:extLst>
      <p:ext uri="{BB962C8B-B14F-4D97-AF65-F5344CB8AC3E}">
        <p14:creationId xmlns:p14="http://schemas.microsoft.com/office/powerpoint/2010/main" val="810712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ATFM can</a:t>
            </a:r>
            <a:r>
              <a:rPr kumimoji="1" lang="en-US" altLang="ja-JP" baseline="0" dirty="0" smtClean="0"/>
              <a:t> not be done without data exchange.</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159</a:t>
            </a:fld>
            <a:endParaRPr lang="en-US"/>
          </a:p>
        </p:txBody>
      </p:sp>
    </p:spTree>
    <p:extLst>
      <p:ext uri="{BB962C8B-B14F-4D97-AF65-F5344CB8AC3E}">
        <p14:creationId xmlns:p14="http://schemas.microsoft.com/office/powerpoint/2010/main" val="17474603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160</a:t>
            </a:fld>
            <a:endParaRPr lang="en-US"/>
          </a:p>
        </p:txBody>
      </p:sp>
    </p:spTree>
    <p:extLst>
      <p:ext uri="{BB962C8B-B14F-4D97-AF65-F5344CB8AC3E}">
        <p14:creationId xmlns:p14="http://schemas.microsoft.com/office/powerpoint/2010/main" val="12086296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a:t>
            </a:r>
            <a:r>
              <a:rPr kumimoji="1" lang="en-US" altLang="ja-JP" baseline="0" dirty="0" smtClean="0"/>
              <a:t> don’t need all of ATFM tools from the beginning, but when we introduce ATFM we can consider what we need.</a:t>
            </a:r>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161</a:t>
            </a:fld>
            <a:endParaRPr lang="en-US"/>
          </a:p>
        </p:txBody>
      </p:sp>
    </p:spTree>
    <p:extLst>
      <p:ext uri="{BB962C8B-B14F-4D97-AF65-F5344CB8AC3E}">
        <p14:creationId xmlns:p14="http://schemas.microsoft.com/office/powerpoint/2010/main" val="424181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26</a:t>
            </a:fld>
            <a:endParaRPr lang="en-US"/>
          </a:p>
        </p:txBody>
      </p:sp>
    </p:spTree>
    <p:extLst>
      <p:ext uri="{BB962C8B-B14F-4D97-AF65-F5344CB8AC3E}">
        <p14:creationId xmlns:p14="http://schemas.microsoft.com/office/powerpoint/2010/main" val="3179481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171</a:t>
            </a:fld>
            <a:endParaRPr lang="en-US"/>
          </a:p>
        </p:txBody>
      </p:sp>
    </p:spTree>
    <p:extLst>
      <p:ext uri="{BB962C8B-B14F-4D97-AF65-F5344CB8AC3E}">
        <p14:creationId xmlns:p14="http://schemas.microsoft.com/office/powerpoint/2010/main" val="6219595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188</a:t>
            </a:fld>
            <a:endParaRPr lang="en-US"/>
          </a:p>
        </p:txBody>
      </p:sp>
    </p:spTree>
    <p:extLst>
      <p:ext uri="{BB962C8B-B14F-4D97-AF65-F5344CB8AC3E}">
        <p14:creationId xmlns:p14="http://schemas.microsoft.com/office/powerpoint/2010/main" val="17355285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190</a:t>
            </a:fld>
            <a:endParaRPr lang="en-US"/>
          </a:p>
        </p:txBody>
      </p:sp>
    </p:spTree>
    <p:extLst>
      <p:ext uri="{BB962C8B-B14F-4D97-AF65-F5344CB8AC3E}">
        <p14:creationId xmlns:p14="http://schemas.microsoft.com/office/powerpoint/2010/main" val="7485610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a:t>
            </a:r>
            <a:r>
              <a:rPr kumimoji="1" lang="en-US" altLang="ja-JP" baseline="0" dirty="0" smtClean="0"/>
              <a:t> question will be the last question.</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194</a:t>
            </a:fld>
            <a:endParaRPr lang="en-US"/>
          </a:p>
        </p:txBody>
      </p:sp>
    </p:spTree>
    <p:extLst>
      <p:ext uri="{BB962C8B-B14F-4D97-AF65-F5344CB8AC3E}">
        <p14:creationId xmlns:p14="http://schemas.microsoft.com/office/powerpoint/2010/main" val="681073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195</a:t>
            </a:fld>
            <a:endParaRPr lang="en-US"/>
          </a:p>
        </p:txBody>
      </p:sp>
    </p:spTree>
    <p:extLst>
      <p:ext uri="{BB962C8B-B14F-4D97-AF65-F5344CB8AC3E}">
        <p14:creationId xmlns:p14="http://schemas.microsoft.com/office/powerpoint/2010/main" val="280387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ATFM can optimize airspace capacity</a:t>
            </a:r>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ATFM is a tool to manage capacity</a:t>
            </a:r>
          </a:p>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27</a:t>
            </a:fld>
            <a:endParaRPr lang="en-US"/>
          </a:p>
        </p:txBody>
      </p:sp>
    </p:spTree>
    <p:extLst>
      <p:ext uri="{BB962C8B-B14F-4D97-AF65-F5344CB8AC3E}">
        <p14:creationId xmlns:p14="http://schemas.microsoft.com/office/powerpoint/2010/main" val="25171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29</a:t>
            </a:fld>
            <a:endParaRPr lang="en-US"/>
          </a:p>
        </p:txBody>
      </p:sp>
    </p:spTree>
    <p:extLst>
      <p:ext uri="{BB962C8B-B14F-4D97-AF65-F5344CB8AC3E}">
        <p14:creationId xmlns:p14="http://schemas.microsoft.com/office/powerpoint/2010/main" val="254871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C989B-9071-4BAD-9A27-513F14EAE481}" type="slidenum">
              <a:rPr lang="en-US" smtClean="0"/>
              <a:t>33</a:t>
            </a:fld>
            <a:endParaRPr lang="en-US"/>
          </a:p>
        </p:txBody>
      </p:sp>
    </p:spTree>
    <p:extLst>
      <p:ext uri="{BB962C8B-B14F-4D97-AF65-F5344CB8AC3E}">
        <p14:creationId xmlns:p14="http://schemas.microsoft.com/office/powerpoint/2010/main" val="219657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400" b="1">
                <a:solidFill>
                  <a:srgbClr val="006EB7"/>
                </a:solidFill>
                <a:effectLst>
                  <a:outerShdw blurRad="38100" dist="38100" dir="2700000" algn="tl">
                    <a:srgbClr val="000000">
                      <a:alpha val="43137"/>
                    </a:srgbClr>
                  </a:outerShdw>
                </a:effectLst>
                <a:latin typeface="Arial Black" panose="020B0A04020102020204"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525344"/>
            <a:ext cx="2133600" cy="331200"/>
          </a:xfrm>
        </p:spPr>
        <p:txBody>
          <a:bodyPr/>
          <a:lstStyle/>
          <a:p>
            <a:endParaRPr lang="en-CA"/>
          </a:p>
        </p:txBody>
      </p:sp>
      <p:sp>
        <p:nvSpPr>
          <p:cNvPr id="5" name="Footer Placeholder 4"/>
          <p:cNvSpPr>
            <a:spLocks noGrp="1"/>
          </p:cNvSpPr>
          <p:nvPr>
            <p:ph type="ftr" sz="quarter" idx="11"/>
          </p:nvPr>
        </p:nvSpPr>
        <p:spPr>
          <a:xfrm>
            <a:off x="3124200" y="6525344"/>
            <a:ext cx="2895600" cy="331200"/>
          </a:xfrm>
        </p:spPr>
        <p:txBody>
          <a:bodyPr/>
          <a:lstStyle/>
          <a:p>
            <a:endParaRPr lang="en-CA"/>
          </a:p>
        </p:txBody>
      </p:sp>
      <p:sp>
        <p:nvSpPr>
          <p:cNvPr id="6" name="Slide Number Placeholder 5"/>
          <p:cNvSpPr>
            <a:spLocks noGrp="1"/>
          </p:cNvSpPr>
          <p:nvPr>
            <p:ph type="sldNum" sz="quarter" idx="12"/>
          </p:nvPr>
        </p:nvSpPr>
        <p:spPr>
          <a:xfrm>
            <a:off x="6553200" y="6525344"/>
            <a:ext cx="2133600" cy="331200"/>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271"/>
            <a:ext cx="9144000" cy="5812465"/>
          </a:xfrm>
          <a:prstGeom prst="rect">
            <a:avLst/>
          </a:prstGeom>
        </p:spPr>
      </p:pic>
    </p:spTree>
    <p:extLst>
      <p:ext uri="{BB962C8B-B14F-4D97-AF65-F5344CB8AC3E}">
        <p14:creationId xmlns:p14="http://schemas.microsoft.com/office/powerpoint/2010/main" val="26885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6" name="Rectangle 5"/>
          <p:cNvSpPr/>
          <p:nvPr userDrawn="1"/>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46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42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648072"/>
          </a:xfrm>
          <a:prstGeom prst="rect">
            <a:avLst/>
          </a:prstGeom>
        </p:spPr>
        <p:txBody>
          <a:bodyPr/>
          <a:lstStyle>
            <a:lvl1pPr>
              <a:defRPr sz="3600" b="1">
                <a:solidFill>
                  <a:srgbClr val="006EB7"/>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772816"/>
            <a:ext cx="8229600" cy="4680520"/>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006EB7"/>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i="1">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279DD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96" y="0"/>
            <a:ext cx="9121808" cy="978694"/>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endParaRPr lang="en-CA"/>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0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45.png"/><Relationship Id="rId4" Type="http://schemas.openxmlformats.org/officeDocument/2006/relationships/image" Target="../media/image74.png"/></Relationships>
</file>

<file path=ppt/slides/_rels/slide10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png"/></Relationships>
</file>

<file path=ppt/slides/_rels/slide10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85.png"/></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4.png"/><Relationship Id="rId7" Type="http://schemas.openxmlformats.org/officeDocument/2006/relationships/image" Target="../media/image86.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85.png"/></Relationships>
</file>

<file path=ppt/slides/_rels/slide1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73.wmf"/></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4.wdp"/><Relationship Id="rId7" Type="http://schemas.openxmlformats.org/officeDocument/2006/relationships/image" Target="../media/image101.png"/><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0.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4.wdp"/><Relationship Id="rId7" Type="http://schemas.openxmlformats.org/officeDocument/2006/relationships/image" Target="../media/image101.png"/><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0.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microsoft.com/office/2007/relationships/hdphoto" Target="../media/hdphoto12.wdp"/></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 Target="slide78.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 Target="slide78.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4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11" Type="http://schemas.microsoft.com/office/2007/relationships/hdphoto" Target="../media/hdphoto3.wdp"/><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4.wdp"/><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png"/><Relationship Id="rId18" Type="http://schemas.openxmlformats.org/officeDocument/2006/relationships/image" Target="../media/image41.png"/><Relationship Id="rId3" Type="http://schemas.openxmlformats.org/officeDocument/2006/relationships/image" Target="../media/image32.png"/><Relationship Id="rId7" Type="http://schemas.microsoft.com/office/2007/relationships/hdphoto" Target="../media/hdphoto7.wdp"/><Relationship Id="rId12" Type="http://schemas.openxmlformats.org/officeDocument/2006/relationships/image" Target="../media/image31.png"/><Relationship Id="rId17" Type="http://schemas.openxmlformats.org/officeDocument/2006/relationships/image" Target="../media/image40.png"/><Relationship Id="rId2" Type="http://schemas.openxmlformats.org/officeDocument/2006/relationships/notesSlide" Target="../notesSlides/notesSlide14.xml"/><Relationship Id="rId16" Type="http://schemas.microsoft.com/office/2007/relationships/hdphoto" Target="../media/hdphoto10.wdp"/><Relationship Id="rId20" Type="http://schemas.microsoft.com/office/2007/relationships/hdphoto" Target="../media/hdphoto11.wdp"/><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image" Target="../media/image39.png"/><Relationship Id="rId10" Type="http://schemas.microsoft.com/office/2007/relationships/hdphoto" Target="../media/hdphoto8.wdp"/><Relationship Id="rId19" Type="http://schemas.openxmlformats.org/officeDocument/2006/relationships/image" Target="../media/image42.png"/><Relationship Id="rId4" Type="http://schemas.microsoft.com/office/2007/relationships/hdphoto" Target="../media/hdphoto6.wdp"/><Relationship Id="rId9" Type="http://schemas.openxmlformats.org/officeDocument/2006/relationships/image" Target="../media/image36.png"/><Relationship Id="rId14" Type="http://schemas.microsoft.com/office/2007/relationships/hdphoto" Target="../media/hdphoto9.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9.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wmf"/></Relationships>
</file>

<file path=ppt/slides/_rels/slide5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wmf"/></Relationships>
</file>

<file path=ppt/slides/_rels/slide5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4.wmf"/></Relationships>
</file>

<file path=ppt/slides/_rels/slide5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4.wmf"/></Relationships>
</file>

<file path=ppt/slides/_rels/slide5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4.wmf"/></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lstStyle/>
          <a:p>
            <a:r>
              <a:rPr lang="en-US" dirty="0"/>
              <a:t>Lecture on ATFM/CDM</a:t>
            </a:r>
            <a:endParaRPr lang="en-GB" dirty="0"/>
          </a:p>
        </p:txBody>
      </p:sp>
      <p:sp>
        <p:nvSpPr>
          <p:cNvPr id="3" name="Subtitle 2"/>
          <p:cNvSpPr>
            <a:spLocks noGrp="1"/>
          </p:cNvSpPr>
          <p:nvPr>
            <p:ph type="subTitle" idx="1"/>
          </p:nvPr>
        </p:nvSpPr>
        <p:spPr>
          <a:xfrm>
            <a:off x="971600" y="2983632"/>
            <a:ext cx="7416824" cy="864096"/>
          </a:xfrm>
        </p:spPr>
        <p:txBody>
          <a:bodyPr>
            <a:normAutofit/>
          </a:bodyPr>
          <a:lstStyle/>
          <a:p>
            <a:r>
              <a:rPr lang="en-US" dirty="0" smtClean="0"/>
              <a:t>ATFM Workshop Asia Pacific 2014 (Day1)</a:t>
            </a:r>
            <a:endParaRPr lang="en-GB" dirty="0"/>
          </a:p>
          <a:p>
            <a:endParaRPr lang="en-GB" dirty="0"/>
          </a:p>
        </p:txBody>
      </p:sp>
      <p:pic>
        <p:nvPicPr>
          <p:cNvPr id="4" name="Picture 3" descr="C:\Users\HTakata\AppData\Local\Microsoft\Windows\Temporary Internet Files\Content.IE5\IXCT58K5\dglxasset[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861048"/>
            <a:ext cx="3206130" cy="240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60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10</a:t>
            </a:fld>
            <a:endParaRPr lang="en-CA" dirty="0"/>
          </a:p>
        </p:txBody>
      </p:sp>
      <p:sp>
        <p:nvSpPr>
          <p:cNvPr id="3" name="Down Arrow 2"/>
          <p:cNvSpPr/>
          <p:nvPr/>
        </p:nvSpPr>
        <p:spPr>
          <a:xfrm>
            <a:off x="6710387" y="2140813"/>
            <a:ext cx="222476" cy="26340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own Arrow 3"/>
          <p:cNvSpPr/>
          <p:nvPr/>
        </p:nvSpPr>
        <p:spPr>
          <a:xfrm>
            <a:off x="5749576" y="3067188"/>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C:\Users\HTakata\AppData\Local\Microsoft\Windows\Temporary Internet Files\Content.IE5\6PCBC6JZ\MC900252233[1].wmf"/>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6696576" y="1665806"/>
            <a:ext cx="831196" cy="6487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5685657" y="2725493"/>
            <a:ext cx="616508" cy="481168"/>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a:off x="6498948" y="4156639"/>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Down Arrow 7"/>
          <p:cNvSpPr/>
          <p:nvPr/>
        </p:nvSpPr>
        <p:spPr>
          <a:xfrm flipH="1">
            <a:off x="2948108" y="5020590"/>
            <a:ext cx="148015"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Down Arrow 8"/>
          <p:cNvSpPr/>
          <p:nvPr/>
        </p:nvSpPr>
        <p:spPr>
          <a:xfrm>
            <a:off x="4106948" y="4231757"/>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descr="C:\Users\HTakata\AppData\Local\Microsoft\Windows\Temporary Internet Files\Content.IE5\6PCBC6JZ\MC900252233[1].wmf"/>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094779" y="3887731"/>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2883681" y="4714988"/>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735747" y="5763450"/>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Takata\AppData\Local\Microsoft\Windows\Temporary Internet Files\Content.IE5\6PCBC6JZ\MC90025223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126023" y="3799785"/>
            <a:ext cx="560392" cy="48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flipH="1">
            <a:off x="7821609" y="5059123"/>
            <a:ext cx="560391" cy="48116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612749" y="3194167"/>
            <a:ext cx="1581301" cy="1607232"/>
            <a:chOff x="876300" y="2325524"/>
            <a:chExt cx="2971800" cy="2627476"/>
          </a:xfrm>
        </p:grpSpPr>
        <p:sp>
          <p:nvSpPr>
            <p:cNvPr id="16" name="Flowchart: Magnetic Disk 15"/>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lowchart: Magnetic Disk 16"/>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p:cNvGrpSpPr/>
          <p:nvPr/>
        </p:nvGrpSpPr>
        <p:grpSpPr>
          <a:xfrm>
            <a:off x="1268465" y="5254075"/>
            <a:ext cx="2004138" cy="1125244"/>
            <a:chOff x="876300" y="2325524"/>
            <a:chExt cx="2971800" cy="2627476"/>
          </a:xfrm>
        </p:grpSpPr>
        <p:sp>
          <p:nvSpPr>
            <p:cNvPr id="19" name="Flowchart: Magnetic Disk 18"/>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lowchart: Magnetic Disk 19"/>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p:cNvGrpSpPr/>
          <p:nvPr/>
        </p:nvGrpSpPr>
        <p:grpSpPr>
          <a:xfrm>
            <a:off x="6214664" y="2579891"/>
            <a:ext cx="1036408" cy="690046"/>
            <a:chOff x="876300" y="2325524"/>
            <a:chExt cx="2971800" cy="2627476"/>
          </a:xfrm>
        </p:grpSpPr>
        <p:sp>
          <p:nvSpPr>
            <p:cNvPr id="22" name="Flowchart: Magnetic Disk 21"/>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Magnetic Disk 22"/>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 name="Group 23"/>
          <p:cNvGrpSpPr/>
          <p:nvPr/>
        </p:nvGrpSpPr>
        <p:grpSpPr>
          <a:xfrm>
            <a:off x="3407831" y="4575186"/>
            <a:ext cx="1001441" cy="765062"/>
            <a:chOff x="6019800" y="1295400"/>
            <a:chExt cx="2971800" cy="2477924"/>
          </a:xfrm>
        </p:grpSpPr>
        <p:sp>
          <p:nvSpPr>
            <p:cNvPr id="25" name="Flowchart: Magnetic Disk 24"/>
            <p:cNvSpPr/>
            <p:nvPr/>
          </p:nvSpPr>
          <p:spPr>
            <a:xfrm>
              <a:off x="6019800" y="1295400"/>
              <a:ext cx="2971800" cy="2477924"/>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25"/>
            <p:cNvSpPr/>
            <p:nvPr/>
          </p:nvSpPr>
          <p:spPr>
            <a:xfrm>
              <a:off x="6024785" y="1803163"/>
              <a:ext cx="2948299" cy="931516"/>
            </a:xfrm>
            <a:custGeom>
              <a:avLst/>
              <a:gdLst>
                <a:gd name="connsiteX0" fmla="*/ 0 w 2948299"/>
                <a:gd name="connsiteY0" fmla="*/ 0 h 931516"/>
                <a:gd name="connsiteX1" fmla="*/ 273465 w 2948299"/>
                <a:gd name="connsiteY1" fmla="*/ 572568 h 931516"/>
                <a:gd name="connsiteX2" fmla="*/ 427290 w 2948299"/>
                <a:gd name="connsiteY2" fmla="*/ 350377 h 931516"/>
                <a:gd name="connsiteX3" fmla="*/ 854579 w 2948299"/>
                <a:gd name="connsiteY3" fmla="*/ 931491 h 931516"/>
                <a:gd name="connsiteX4" fmla="*/ 1743342 w 2948299"/>
                <a:gd name="connsiteY4" fmla="*/ 324740 h 931516"/>
                <a:gd name="connsiteX5" fmla="*/ 2290273 w 2948299"/>
                <a:gd name="connsiteY5" fmla="*/ 538385 h 931516"/>
                <a:gd name="connsiteX6" fmla="*/ 2948299 w 2948299"/>
                <a:gd name="connsiteY6" fmla="*/ 25637 h 93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99" h="931516">
                  <a:moveTo>
                    <a:pt x="0" y="0"/>
                  </a:moveTo>
                  <a:cubicBezTo>
                    <a:pt x="101125" y="257086"/>
                    <a:pt x="202250" y="514172"/>
                    <a:pt x="273465" y="572568"/>
                  </a:cubicBezTo>
                  <a:cubicBezTo>
                    <a:pt x="344680" y="630964"/>
                    <a:pt x="330438" y="290556"/>
                    <a:pt x="427290" y="350377"/>
                  </a:cubicBezTo>
                  <a:cubicBezTo>
                    <a:pt x="524142" y="410198"/>
                    <a:pt x="635237" y="935764"/>
                    <a:pt x="854579" y="931491"/>
                  </a:cubicBezTo>
                  <a:cubicBezTo>
                    <a:pt x="1073921" y="927218"/>
                    <a:pt x="1504060" y="390258"/>
                    <a:pt x="1743342" y="324740"/>
                  </a:cubicBezTo>
                  <a:cubicBezTo>
                    <a:pt x="1982624" y="259222"/>
                    <a:pt x="2089447" y="588235"/>
                    <a:pt x="2290273" y="538385"/>
                  </a:cubicBezTo>
                  <a:cubicBezTo>
                    <a:pt x="2491099" y="488535"/>
                    <a:pt x="2942602" y="-72639"/>
                    <a:pt x="2948299" y="25637"/>
                  </a:cubicBezTo>
                </a:path>
              </a:pathLst>
            </a:custGeom>
            <a:noFill/>
            <a:effectLst>
              <a:glow rad="63500">
                <a:schemeClr val="accent1">
                  <a:satMod val="175000"/>
                  <a:alpha val="40000"/>
                </a:schemeClr>
              </a:glow>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lowchart: Connector 26"/>
            <p:cNvSpPr/>
            <p:nvPr/>
          </p:nvSpPr>
          <p:spPr>
            <a:xfrm>
              <a:off x="6821324" y="2800528"/>
              <a:ext cx="76200" cy="101837"/>
            </a:xfrm>
            <a:prstGeom prst="flowChartConnector">
              <a:avLst/>
            </a:prstGeom>
            <a:pattFill prst="pct50">
              <a:fgClr>
                <a:schemeClr val="accent1"/>
              </a:fgClr>
              <a:bgClr>
                <a:schemeClr val="bg1"/>
              </a:bgClr>
            </a:patt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27"/>
            <p:cNvSpPr/>
            <p:nvPr/>
          </p:nvSpPr>
          <p:spPr>
            <a:xfrm>
              <a:off x="6672913" y="3048000"/>
              <a:ext cx="373022" cy="517269"/>
            </a:xfrm>
            <a:custGeom>
              <a:avLst/>
              <a:gdLst>
                <a:gd name="connsiteX0" fmla="*/ 256942 w 633296"/>
                <a:gd name="connsiteY0" fmla="*/ 102 h 1034538"/>
                <a:gd name="connsiteX1" fmla="*/ 568 w 633296"/>
                <a:gd name="connsiteY1" fmla="*/ 692311 h 1034538"/>
                <a:gd name="connsiteX2" fmla="*/ 325308 w 633296"/>
                <a:gd name="connsiteY2" fmla="*/ 1034143 h 1034538"/>
                <a:gd name="connsiteX3" fmla="*/ 632957 w 633296"/>
                <a:gd name="connsiteY3" fmla="*/ 743586 h 1034538"/>
                <a:gd name="connsiteX4" fmla="*/ 256942 w 633296"/>
                <a:gd name="connsiteY4" fmla="*/ 102 h 10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96" h="1034538">
                  <a:moveTo>
                    <a:pt x="256942" y="102"/>
                  </a:moveTo>
                  <a:cubicBezTo>
                    <a:pt x="151544" y="-8444"/>
                    <a:pt x="-10826" y="519971"/>
                    <a:pt x="568" y="692311"/>
                  </a:cubicBezTo>
                  <a:cubicBezTo>
                    <a:pt x="11962" y="864651"/>
                    <a:pt x="219910" y="1025597"/>
                    <a:pt x="325308" y="1034143"/>
                  </a:cubicBezTo>
                  <a:cubicBezTo>
                    <a:pt x="430706" y="1042689"/>
                    <a:pt x="642927" y="911653"/>
                    <a:pt x="632957" y="743586"/>
                  </a:cubicBezTo>
                  <a:cubicBezTo>
                    <a:pt x="622987" y="575519"/>
                    <a:pt x="362340" y="8648"/>
                    <a:pt x="256942" y="102"/>
                  </a:cubicBezTo>
                  <a:close/>
                </a:path>
              </a:pathLst>
            </a:custGeom>
            <a:gradFill>
              <a:gsLst>
                <a:gs pos="0">
                  <a:schemeClr val="bg1">
                    <a:lumMod val="0"/>
                    <a:lumOff val="100000"/>
                  </a:schemeClr>
                </a:gs>
                <a:gs pos="50000">
                  <a:schemeClr val="accent1">
                    <a:tint val="44500"/>
                    <a:satMod val="160000"/>
                  </a:schemeClr>
                </a:gs>
                <a:gs pos="100000">
                  <a:schemeClr val="accent1">
                    <a:tint val="23500"/>
                    <a:satMod val="160000"/>
                  </a:schemeClr>
                </a:gs>
              </a:gsLst>
              <a:path path="circle">
                <a:fillToRect l="50000" t="50000" r="50000" b="50000"/>
              </a:path>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 name="Group 28"/>
          <p:cNvGrpSpPr/>
          <p:nvPr/>
        </p:nvGrpSpPr>
        <p:grpSpPr>
          <a:xfrm>
            <a:off x="6336674" y="4662415"/>
            <a:ext cx="1563138" cy="1085525"/>
            <a:chOff x="876300" y="2325524"/>
            <a:chExt cx="2971800" cy="2627476"/>
          </a:xfrm>
        </p:grpSpPr>
        <p:sp>
          <p:nvSpPr>
            <p:cNvPr id="30" name="Flowchart: Magnetic Disk 29"/>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lowchart: Magnetic Disk 30"/>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TextBox 31"/>
          <p:cNvSpPr txBox="1"/>
          <p:nvPr/>
        </p:nvSpPr>
        <p:spPr>
          <a:xfrm>
            <a:off x="502695" y="1624507"/>
            <a:ext cx="4890826" cy="1938992"/>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rPr>
              <a:t>Original Tab………….</a:t>
            </a:r>
            <a:r>
              <a:rPr lang="en-US" sz="2400" b="1" dirty="0" smtClean="0">
                <a:effectLst>
                  <a:outerShdw blurRad="38100" dist="38100" dir="2700000" algn="tl">
                    <a:srgbClr val="000000">
                      <a:alpha val="43137"/>
                    </a:srgbClr>
                  </a:outerShdw>
                </a:effectLst>
              </a:rPr>
              <a:t>Departure Airport</a:t>
            </a:r>
          </a:p>
          <a:p>
            <a:r>
              <a:rPr lang="en-US" sz="2400" dirty="0" smtClean="0">
                <a:effectLst>
                  <a:outerShdw blurRad="38100" dist="38100" dir="2700000" algn="tl">
                    <a:srgbClr val="000000">
                      <a:alpha val="43137"/>
                    </a:srgbClr>
                  </a:outerShdw>
                </a:effectLst>
              </a:rPr>
              <a:t>Containers……………</a:t>
            </a:r>
            <a:r>
              <a:rPr lang="en-US" sz="2400" b="1" dirty="0" smtClean="0">
                <a:effectLst>
                  <a:outerShdw blurRad="38100" dist="38100" dir="2700000" algn="tl">
                    <a:srgbClr val="000000">
                      <a:alpha val="43137"/>
                    </a:srgbClr>
                  </a:outerShdw>
                </a:effectLst>
              </a:rPr>
              <a:t>ATC Sectors</a:t>
            </a:r>
          </a:p>
          <a:p>
            <a:r>
              <a:rPr lang="en-US" sz="2400" dirty="0" smtClean="0">
                <a:effectLst>
                  <a:outerShdw blurRad="38100" dist="38100" dir="2700000" algn="tl">
                    <a:srgbClr val="000000">
                      <a:alpha val="43137"/>
                    </a:srgbClr>
                  </a:outerShdw>
                </a:effectLst>
              </a:rPr>
              <a:t>Size of Container….</a:t>
            </a:r>
            <a:r>
              <a:rPr lang="en-US" sz="2400" b="1" dirty="0" smtClean="0">
                <a:effectLst>
                  <a:outerShdw blurRad="38100" dist="38100" dir="2700000" algn="tl">
                    <a:srgbClr val="000000">
                      <a:alpha val="43137"/>
                    </a:srgbClr>
                  </a:outerShdw>
                </a:effectLst>
              </a:rPr>
              <a:t>Capacity</a:t>
            </a:r>
          </a:p>
          <a:p>
            <a:r>
              <a:rPr lang="en-US" sz="2400" dirty="0" smtClean="0">
                <a:effectLst>
                  <a:outerShdw blurRad="38100" dist="38100" dir="2700000" algn="tl">
                    <a:srgbClr val="000000">
                      <a:alpha val="43137"/>
                    </a:srgbClr>
                  </a:outerShdw>
                </a:effectLst>
              </a:rPr>
              <a:t>Amount of Water...</a:t>
            </a:r>
            <a:r>
              <a:rPr lang="en-US" sz="2400" b="1" dirty="0" smtClean="0">
                <a:effectLst>
                  <a:outerShdw blurRad="38100" dist="38100" dir="2700000" algn="tl">
                    <a:srgbClr val="000000">
                      <a:alpha val="43137"/>
                    </a:srgbClr>
                  </a:outerShdw>
                </a:effectLst>
              </a:rPr>
              <a:t>Traffic Volume</a:t>
            </a:r>
          </a:p>
          <a:p>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(Demand)</a:t>
            </a:r>
            <a:endParaRPr lang="en-GB"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593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repeatCount="indefinite" fill="hold" grpId="0" nodeType="with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xit" presetSubtype="0" repeatCount="indefinite" fill="hold" grpId="0" nodeType="withEffect">
                                  <p:stCondLst>
                                    <p:cond delay="0"/>
                                  </p:stCondLst>
                                  <p:childTnLst>
                                    <p:animEffect transition="out" filter="fade">
                                      <p:cBhvr>
                                        <p:cTn id="11" dur="800"/>
                                        <p:tgtEl>
                                          <p:spTgt spid="4"/>
                                        </p:tgtEl>
                                      </p:cBhvr>
                                    </p:animEffect>
                                    <p:anim calcmode="lin" valueType="num">
                                      <p:cBhvr>
                                        <p:cTn id="12" dur="800"/>
                                        <p:tgtEl>
                                          <p:spTgt spid="4"/>
                                        </p:tgtEl>
                                        <p:attrNameLst>
                                          <p:attrName>ppt_x</p:attrName>
                                        </p:attrNameLst>
                                      </p:cBhvr>
                                      <p:tavLst>
                                        <p:tav tm="0">
                                          <p:val>
                                            <p:strVal val="ppt_x"/>
                                          </p:val>
                                        </p:tav>
                                        <p:tav tm="100000">
                                          <p:val>
                                            <p:strVal val="ppt_x"/>
                                          </p:val>
                                        </p:tav>
                                      </p:tavLst>
                                    </p:anim>
                                    <p:anim calcmode="lin" valueType="num">
                                      <p:cBhvr>
                                        <p:cTn id="13" dur="800"/>
                                        <p:tgtEl>
                                          <p:spTgt spid="4"/>
                                        </p:tgtEl>
                                        <p:attrNameLst>
                                          <p:attrName>ppt_y</p:attrName>
                                        </p:attrNameLst>
                                      </p:cBhvr>
                                      <p:tavLst>
                                        <p:tav tm="0">
                                          <p:val>
                                            <p:strVal val="ppt_y"/>
                                          </p:val>
                                        </p:tav>
                                        <p:tav tm="100000">
                                          <p:val>
                                            <p:strVal val="ppt_y+.1"/>
                                          </p:val>
                                        </p:tav>
                                      </p:tavLst>
                                    </p:anim>
                                    <p:set>
                                      <p:cBhvr>
                                        <p:cTn id="14" dur="1" fill="hold">
                                          <p:stCondLst>
                                            <p:cond delay="799"/>
                                          </p:stCondLst>
                                        </p:cTn>
                                        <p:tgtEl>
                                          <p:spTgt spid="4"/>
                                        </p:tgtEl>
                                        <p:attrNameLst>
                                          <p:attrName>style.visibility</p:attrName>
                                        </p:attrNameLst>
                                      </p:cBhvr>
                                      <p:to>
                                        <p:strVal val="hidden"/>
                                      </p:to>
                                    </p:set>
                                  </p:childTnLst>
                                </p:cTn>
                              </p:par>
                              <p:par>
                                <p:cTn id="15" presetID="42" presetClass="exit" presetSubtype="0" repeatCount="indefinite" fill="hold" grpId="0" nodeType="withEffect">
                                  <p:stCondLst>
                                    <p:cond delay="0"/>
                                  </p:stCondLst>
                                  <p:childTnLst>
                                    <p:animEffect transition="out" filter="fade">
                                      <p:cBhvr>
                                        <p:cTn id="16" dur="700"/>
                                        <p:tgtEl>
                                          <p:spTgt spid="9"/>
                                        </p:tgtEl>
                                      </p:cBhvr>
                                    </p:animEffect>
                                    <p:anim calcmode="lin" valueType="num">
                                      <p:cBhvr>
                                        <p:cTn id="17" dur="700"/>
                                        <p:tgtEl>
                                          <p:spTgt spid="9"/>
                                        </p:tgtEl>
                                        <p:attrNameLst>
                                          <p:attrName>ppt_x</p:attrName>
                                        </p:attrNameLst>
                                      </p:cBhvr>
                                      <p:tavLst>
                                        <p:tav tm="0">
                                          <p:val>
                                            <p:strVal val="ppt_x"/>
                                          </p:val>
                                        </p:tav>
                                        <p:tav tm="100000">
                                          <p:val>
                                            <p:strVal val="ppt_x"/>
                                          </p:val>
                                        </p:tav>
                                      </p:tavLst>
                                    </p:anim>
                                    <p:anim calcmode="lin" valueType="num">
                                      <p:cBhvr>
                                        <p:cTn id="18" dur="700"/>
                                        <p:tgtEl>
                                          <p:spTgt spid="9"/>
                                        </p:tgtEl>
                                        <p:attrNameLst>
                                          <p:attrName>ppt_y</p:attrName>
                                        </p:attrNameLst>
                                      </p:cBhvr>
                                      <p:tavLst>
                                        <p:tav tm="0">
                                          <p:val>
                                            <p:strVal val="ppt_y"/>
                                          </p:val>
                                        </p:tav>
                                        <p:tav tm="100000">
                                          <p:val>
                                            <p:strVal val="ppt_y+.1"/>
                                          </p:val>
                                        </p:tav>
                                      </p:tavLst>
                                    </p:anim>
                                    <p:set>
                                      <p:cBhvr>
                                        <p:cTn id="19" dur="1" fill="hold">
                                          <p:stCondLst>
                                            <p:cond delay="699"/>
                                          </p:stCondLst>
                                        </p:cTn>
                                        <p:tgtEl>
                                          <p:spTgt spid="9"/>
                                        </p:tgtEl>
                                        <p:attrNameLst>
                                          <p:attrName>style.visibility</p:attrName>
                                        </p:attrNameLst>
                                      </p:cBhvr>
                                      <p:to>
                                        <p:strVal val="hidden"/>
                                      </p:to>
                                    </p:set>
                                  </p:childTnLst>
                                </p:cTn>
                              </p:par>
                              <p:par>
                                <p:cTn id="20" presetID="42" presetClass="exit" presetSubtype="0" repeatCount="indefinite" fill="hold" grpId="0" nodeType="withEffect">
                                  <p:stCondLst>
                                    <p:cond delay="0"/>
                                  </p:stCondLst>
                                  <p:childTnLst>
                                    <p:animEffect transition="out" filter="fade">
                                      <p:cBhvr>
                                        <p:cTn id="21" dur="1200"/>
                                        <p:tgtEl>
                                          <p:spTgt spid="8"/>
                                        </p:tgtEl>
                                      </p:cBhvr>
                                    </p:animEffect>
                                    <p:anim calcmode="lin" valueType="num">
                                      <p:cBhvr>
                                        <p:cTn id="22" dur="1200"/>
                                        <p:tgtEl>
                                          <p:spTgt spid="8"/>
                                        </p:tgtEl>
                                        <p:attrNameLst>
                                          <p:attrName>ppt_x</p:attrName>
                                        </p:attrNameLst>
                                      </p:cBhvr>
                                      <p:tavLst>
                                        <p:tav tm="0">
                                          <p:val>
                                            <p:strVal val="ppt_x"/>
                                          </p:val>
                                        </p:tav>
                                        <p:tav tm="100000">
                                          <p:val>
                                            <p:strVal val="ppt_x"/>
                                          </p:val>
                                        </p:tav>
                                      </p:tavLst>
                                    </p:anim>
                                    <p:anim calcmode="lin" valueType="num">
                                      <p:cBhvr>
                                        <p:cTn id="23" dur="1200"/>
                                        <p:tgtEl>
                                          <p:spTgt spid="8"/>
                                        </p:tgtEl>
                                        <p:attrNameLst>
                                          <p:attrName>ppt_y</p:attrName>
                                        </p:attrNameLst>
                                      </p:cBhvr>
                                      <p:tavLst>
                                        <p:tav tm="0">
                                          <p:val>
                                            <p:strVal val="ppt_y"/>
                                          </p:val>
                                        </p:tav>
                                        <p:tav tm="100000">
                                          <p:val>
                                            <p:strVal val="ppt_y+.1"/>
                                          </p:val>
                                        </p:tav>
                                      </p:tavLst>
                                    </p:anim>
                                    <p:set>
                                      <p:cBhvr>
                                        <p:cTn id="24" dur="1" fill="hold">
                                          <p:stCondLst>
                                            <p:cond delay="1199"/>
                                          </p:stCondLst>
                                        </p:cTn>
                                        <p:tgtEl>
                                          <p:spTgt spid="8"/>
                                        </p:tgtEl>
                                        <p:attrNameLst>
                                          <p:attrName>style.visibility</p:attrName>
                                        </p:attrNameLst>
                                      </p:cBhvr>
                                      <p:to>
                                        <p:strVal val="hidden"/>
                                      </p:to>
                                    </p:set>
                                  </p:childTnLst>
                                </p:cTn>
                              </p:par>
                              <p:par>
                                <p:cTn id="25" presetID="42" presetClass="exit" presetSubtype="0" repeatCount="indefinite" fill="hold" grpId="0" nodeType="with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anim calcmode="lin" valueType="num">
                                      <p:cBhvr>
                                        <p:cTn id="34"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3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2">
                                            <p:txEl>
                                              <p:pRg st="1" end="1"/>
                                            </p:txEl>
                                          </p:spTgt>
                                        </p:tgtEl>
                                        <p:attrNameLst>
                                          <p:attrName>style.visibility</p:attrName>
                                        </p:attrNameLst>
                                      </p:cBhvr>
                                      <p:to>
                                        <p:strVal val="visible"/>
                                      </p:to>
                                    </p:set>
                                    <p:anim calcmode="lin" valueType="num">
                                      <p:cBhvr>
                                        <p:cTn id="41" dur="500" fill="hold"/>
                                        <p:tgtEl>
                                          <p:spTgt spid="32">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32">
                                            <p:txEl>
                                              <p:pRg st="1" end="1"/>
                                            </p:txEl>
                                          </p:spTgt>
                                        </p:tgtEl>
                                        <p:attrNameLst>
                                          <p:attrName>ppt_h</p:attrName>
                                        </p:attrNameLst>
                                      </p:cBhvr>
                                      <p:tavLst>
                                        <p:tav tm="0">
                                          <p:val>
                                            <p:fltVal val="0"/>
                                          </p:val>
                                        </p:tav>
                                        <p:tav tm="100000">
                                          <p:val>
                                            <p:strVal val="#ppt_h"/>
                                          </p:val>
                                        </p:tav>
                                      </p:tavLst>
                                    </p:anim>
                                    <p:animEffect transition="in" filter="fade">
                                      <p:cBhvr>
                                        <p:cTn id="43" dur="500"/>
                                        <p:tgtEl>
                                          <p:spTgt spid="3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2">
                                            <p:txEl>
                                              <p:pRg st="2" end="2"/>
                                            </p:txEl>
                                          </p:spTgt>
                                        </p:tgtEl>
                                        <p:attrNameLst>
                                          <p:attrName>style.visibility</p:attrName>
                                        </p:attrNameLst>
                                      </p:cBhvr>
                                      <p:to>
                                        <p:strVal val="visible"/>
                                      </p:to>
                                    </p:set>
                                    <p:anim calcmode="lin" valueType="num">
                                      <p:cBhvr>
                                        <p:cTn id="48" dur="500" fill="hold"/>
                                        <p:tgtEl>
                                          <p:spTgt spid="32">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32">
                                            <p:txEl>
                                              <p:pRg st="2" end="2"/>
                                            </p:txEl>
                                          </p:spTgt>
                                        </p:tgtEl>
                                        <p:attrNameLst>
                                          <p:attrName>ppt_h</p:attrName>
                                        </p:attrNameLst>
                                      </p:cBhvr>
                                      <p:tavLst>
                                        <p:tav tm="0">
                                          <p:val>
                                            <p:fltVal val="0"/>
                                          </p:val>
                                        </p:tav>
                                        <p:tav tm="100000">
                                          <p:val>
                                            <p:strVal val="#ppt_h"/>
                                          </p:val>
                                        </p:tav>
                                      </p:tavLst>
                                    </p:anim>
                                    <p:animEffect transition="in" filter="fade">
                                      <p:cBhvr>
                                        <p:cTn id="50" dur="500"/>
                                        <p:tgtEl>
                                          <p:spTgt spid="32">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2">
                                            <p:txEl>
                                              <p:pRg st="3" end="3"/>
                                            </p:txEl>
                                          </p:spTgt>
                                        </p:tgtEl>
                                        <p:attrNameLst>
                                          <p:attrName>style.visibility</p:attrName>
                                        </p:attrNameLst>
                                      </p:cBhvr>
                                      <p:to>
                                        <p:strVal val="visible"/>
                                      </p:to>
                                    </p:set>
                                    <p:anim calcmode="lin" valueType="num">
                                      <p:cBhvr>
                                        <p:cTn id="55" dur="500" fill="hold"/>
                                        <p:tgtEl>
                                          <p:spTgt spid="32">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32">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32">
                                            <p:txEl>
                                              <p:pRg st="3" end="3"/>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32">
                                            <p:txEl>
                                              <p:pRg st="4" end="4"/>
                                            </p:txEl>
                                          </p:spTgt>
                                        </p:tgtEl>
                                        <p:attrNameLst>
                                          <p:attrName>style.visibility</p:attrName>
                                        </p:attrNameLst>
                                      </p:cBhvr>
                                      <p:to>
                                        <p:strVal val="visible"/>
                                      </p:to>
                                    </p:set>
                                    <p:anim calcmode="lin" valueType="num">
                                      <p:cBhvr>
                                        <p:cTn id="60" dur="500" fill="hold"/>
                                        <p:tgtEl>
                                          <p:spTgt spid="32">
                                            <p:txEl>
                                              <p:pRg st="4" end="4"/>
                                            </p:txEl>
                                          </p:spTgt>
                                        </p:tgtEl>
                                        <p:attrNameLst>
                                          <p:attrName>ppt_w</p:attrName>
                                        </p:attrNameLst>
                                      </p:cBhvr>
                                      <p:tavLst>
                                        <p:tav tm="0">
                                          <p:val>
                                            <p:fltVal val="0"/>
                                          </p:val>
                                        </p:tav>
                                        <p:tav tm="100000">
                                          <p:val>
                                            <p:strVal val="#ppt_w"/>
                                          </p:val>
                                        </p:tav>
                                      </p:tavLst>
                                    </p:anim>
                                    <p:anim calcmode="lin" valueType="num">
                                      <p:cBhvr>
                                        <p:cTn id="61" dur="500" fill="hold"/>
                                        <p:tgtEl>
                                          <p:spTgt spid="32">
                                            <p:txEl>
                                              <p:pRg st="4" end="4"/>
                                            </p:txEl>
                                          </p:spTgt>
                                        </p:tgtEl>
                                        <p:attrNameLst>
                                          <p:attrName>ppt_h</p:attrName>
                                        </p:attrNameLst>
                                      </p:cBhvr>
                                      <p:tavLst>
                                        <p:tav tm="0">
                                          <p:val>
                                            <p:fltVal val="0"/>
                                          </p:val>
                                        </p:tav>
                                        <p:tav tm="100000">
                                          <p:val>
                                            <p:strVal val="#ppt_h"/>
                                          </p:val>
                                        </p:tav>
                                      </p:tavLst>
                                    </p:anim>
                                    <p:animEffect transition="in" filter="fade">
                                      <p:cBhvr>
                                        <p:cTn id="62" dur="500"/>
                                        <p:tgtEl>
                                          <p:spTgt spid="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Takata\AppData\Local\Microsoft\Windows\Temporary Internet Files\Content.IE5\IXCT58K5\MC9004393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789040"/>
            <a:ext cx="2672334" cy="26723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HTakata\AppData\Local\Microsoft\Windows\Temporary Internet Files\Content.IE5\IXCT58K5\dglxasse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034" y="4213448"/>
            <a:ext cx="1224136" cy="10664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5536" y="1668823"/>
            <a:ext cx="8229600" cy="3456384"/>
          </a:xfrm>
        </p:spPr>
        <p:txBody>
          <a:bodyPr>
            <a:normAutofit fontScale="92500" lnSpcReduction="10000"/>
          </a:bodyPr>
          <a:lstStyle/>
          <a:p>
            <a:r>
              <a:rPr lang="en-US" b="0" dirty="0"/>
              <a:t>ATC capacity defines the </a:t>
            </a:r>
            <a:r>
              <a:rPr lang="en-US" dirty="0"/>
              <a:t>maximum number </a:t>
            </a:r>
            <a:r>
              <a:rPr lang="en-US" b="0" dirty="0"/>
              <a:t>of flights which can </a:t>
            </a:r>
            <a:r>
              <a:rPr lang="en-US" dirty="0"/>
              <a:t>safely managed</a:t>
            </a:r>
          </a:p>
          <a:p>
            <a:r>
              <a:rPr lang="en-US" b="0" dirty="0"/>
              <a:t>Capacity measurement and calculation methodologies should be developed according to the requirements and conditions of their operational environment</a:t>
            </a:r>
          </a:p>
          <a:p>
            <a:r>
              <a:rPr lang="en-US" b="0" dirty="0"/>
              <a:t>ATC capacities are </a:t>
            </a:r>
            <a:r>
              <a:rPr lang="en-US" i="1" u="sng" dirty="0"/>
              <a:t>NOT</a:t>
            </a:r>
            <a:r>
              <a:rPr lang="en-US" b="0" dirty="0"/>
              <a:t> static values</a:t>
            </a:r>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100</a:t>
            </a:fld>
            <a:endParaRPr lang="en-CA"/>
          </a:p>
        </p:txBody>
      </p:sp>
      <p:sp>
        <p:nvSpPr>
          <p:cNvPr id="5" name="Title 1"/>
          <p:cNvSpPr>
            <a:spLocks noGrp="1"/>
          </p:cNvSpPr>
          <p:nvPr>
            <p:ph type="title"/>
          </p:nvPr>
        </p:nvSpPr>
        <p:spPr/>
        <p:txBody>
          <a:bodyPr/>
          <a:lstStyle/>
          <a:p>
            <a:r>
              <a:rPr lang="en-US" dirty="0" smtClean="0"/>
              <a:t>Capacity (cont’d)</a:t>
            </a:r>
            <a:endParaRPr lang="en-GB" dirty="0"/>
          </a:p>
        </p:txBody>
      </p:sp>
    </p:spTree>
    <p:extLst>
      <p:ext uri="{BB962C8B-B14F-4D97-AF65-F5344CB8AC3E}">
        <p14:creationId xmlns:p14="http://schemas.microsoft.com/office/powerpoint/2010/main" val="224300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Airspace capacity</a:t>
            </a:r>
          </a:p>
        </p:txBody>
      </p:sp>
      <p:sp>
        <p:nvSpPr>
          <p:cNvPr id="4" name="Slide Number Placeholder 3"/>
          <p:cNvSpPr>
            <a:spLocks noGrp="1"/>
          </p:cNvSpPr>
          <p:nvPr>
            <p:ph type="sldNum" sz="quarter" idx="12"/>
          </p:nvPr>
        </p:nvSpPr>
        <p:spPr/>
        <p:txBody>
          <a:bodyPr/>
          <a:lstStyle/>
          <a:p>
            <a:fld id="{3FF909EE-2C65-48BC-95E5-26F3591A45A6}" type="slidenum">
              <a:rPr lang="en-CA" smtClean="0"/>
              <a:t>101</a:t>
            </a:fld>
            <a:endParaRPr lang="en-CA"/>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841" y="1772816"/>
            <a:ext cx="752432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98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complexity</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102</a:t>
            </a:fld>
            <a:endParaRPr lang="en-CA"/>
          </a:p>
        </p:txBody>
      </p:sp>
      <p:sp>
        <p:nvSpPr>
          <p:cNvPr id="5" name="Content Placeholder 2"/>
          <p:cNvSpPr>
            <a:spLocks noGrp="1"/>
          </p:cNvSpPr>
          <p:nvPr>
            <p:ph idx="1"/>
          </p:nvPr>
        </p:nvSpPr>
        <p:spPr>
          <a:xfrm>
            <a:off x="444390" y="1704584"/>
            <a:ext cx="8229600" cy="4713387"/>
          </a:xfrm>
        </p:spPr>
        <p:txBody>
          <a:bodyPr/>
          <a:lstStyle/>
          <a:p>
            <a:endParaRPr lang="en-GB" dirty="0"/>
          </a:p>
        </p:txBody>
      </p:sp>
      <p:grpSp>
        <p:nvGrpSpPr>
          <p:cNvPr id="6" name="Group 5"/>
          <p:cNvGrpSpPr/>
          <p:nvPr/>
        </p:nvGrpSpPr>
        <p:grpSpPr>
          <a:xfrm>
            <a:off x="454734" y="1731182"/>
            <a:ext cx="8424936" cy="4824536"/>
            <a:chOff x="467544" y="1439374"/>
            <a:chExt cx="8424936" cy="4824536"/>
          </a:xfrm>
        </p:grpSpPr>
        <p:grpSp>
          <p:nvGrpSpPr>
            <p:cNvPr id="7" name="Group 6"/>
            <p:cNvGrpSpPr/>
            <p:nvPr/>
          </p:nvGrpSpPr>
          <p:grpSpPr>
            <a:xfrm>
              <a:off x="467544" y="1439374"/>
              <a:ext cx="8424936" cy="4824536"/>
              <a:chOff x="395536" y="1340768"/>
              <a:chExt cx="8424936" cy="4824536"/>
            </a:xfrm>
          </p:grpSpPr>
          <p:sp>
            <p:nvSpPr>
              <p:cNvPr id="12" name="Rectangle 11"/>
              <p:cNvSpPr/>
              <p:nvPr/>
            </p:nvSpPr>
            <p:spPr>
              <a:xfrm>
                <a:off x="395536" y="1340768"/>
                <a:ext cx="8424936" cy="482453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1704438" y="2898288"/>
                <a:ext cx="5472608" cy="3168352"/>
              </a:xfrm>
              <a:prstGeom prst="rect">
                <a:avLst/>
              </a:prstGeom>
              <a:solidFill>
                <a:schemeClr val="tx2">
                  <a:lumMod val="60000"/>
                  <a:lumOff val="40000"/>
                </a:schemeClr>
              </a:solidFill>
              <a:ln w="25400" cmpd="sng">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 name="Straight Connector 13"/>
              <p:cNvCxnSpPr/>
              <p:nvPr/>
            </p:nvCxnSpPr>
            <p:spPr>
              <a:xfrm flipH="1">
                <a:off x="7203443" y="2636912"/>
                <a:ext cx="1617029" cy="1027045"/>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44" y="1340768"/>
                <a:ext cx="1236894" cy="1557520"/>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039113" y="1519918"/>
              <a:ext cx="1008112" cy="369332"/>
            </a:xfrm>
            <a:prstGeom prst="rect">
              <a:avLst/>
            </a:prstGeom>
            <a:noFill/>
          </p:spPr>
          <p:txBody>
            <a:bodyPr wrap="square" rtlCol="0">
              <a:spAutoFit/>
            </a:bodyPr>
            <a:lstStyle/>
            <a:p>
              <a:r>
                <a:rPr lang="en-US" dirty="0" smtClean="0">
                  <a:solidFill>
                    <a:prstClr val="white"/>
                  </a:solidFill>
                </a:rPr>
                <a:t>Sector B</a:t>
              </a:r>
              <a:endParaRPr lang="en-GB" dirty="0">
                <a:solidFill>
                  <a:prstClr val="white"/>
                </a:solidFill>
              </a:endParaRPr>
            </a:p>
          </p:txBody>
        </p:sp>
        <p:sp>
          <p:nvSpPr>
            <p:cNvPr id="9" name="TextBox 8"/>
            <p:cNvSpPr txBox="1"/>
            <p:nvPr/>
          </p:nvSpPr>
          <p:spPr>
            <a:xfrm>
              <a:off x="1907704" y="3140968"/>
              <a:ext cx="1008112" cy="369332"/>
            </a:xfrm>
            <a:prstGeom prst="rect">
              <a:avLst/>
            </a:prstGeom>
            <a:noFill/>
          </p:spPr>
          <p:txBody>
            <a:bodyPr wrap="square" rtlCol="0">
              <a:spAutoFit/>
            </a:bodyPr>
            <a:lstStyle/>
            <a:p>
              <a:r>
                <a:rPr lang="en-US" dirty="0" smtClean="0">
                  <a:solidFill>
                    <a:prstClr val="white"/>
                  </a:solidFill>
                </a:rPr>
                <a:t>Sector A</a:t>
              </a:r>
              <a:endParaRPr lang="en-GB" dirty="0">
                <a:solidFill>
                  <a:prstClr val="white"/>
                </a:solidFill>
              </a:endParaRPr>
            </a:p>
          </p:txBody>
        </p:sp>
        <p:sp>
          <p:nvSpPr>
            <p:cNvPr id="10" name="TextBox 9"/>
            <p:cNvSpPr txBox="1"/>
            <p:nvPr/>
          </p:nvSpPr>
          <p:spPr>
            <a:xfrm>
              <a:off x="567909" y="5789414"/>
              <a:ext cx="1008112" cy="369332"/>
            </a:xfrm>
            <a:prstGeom prst="rect">
              <a:avLst/>
            </a:prstGeom>
            <a:noFill/>
          </p:spPr>
          <p:txBody>
            <a:bodyPr wrap="square" rtlCol="0">
              <a:spAutoFit/>
            </a:bodyPr>
            <a:lstStyle/>
            <a:p>
              <a:r>
                <a:rPr lang="en-US" dirty="0" smtClean="0">
                  <a:solidFill>
                    <a:prstClr val="white"/>
                  </a:solidFill>
                </a:rPr>
                <a:t>Sector C</a:t>
              </a:r>
              <a:endParaRPr lang="en-GB" dirty="0">
                <a:solidFill>
                  <a:prstClr val="white"/>
                </a:solidFill>
              </a:endParaRPr>
            </a:p>
          </p:txBody>
        </p:sp>
        <p:sp>
          <p:nvSpPr>
            <p:cNvPr id="11" name="TextBox 10"/>
            <p:cNvSpPr txBox="1"/>
            <p:nvPr/>
          </p:nvSpPr>
          <p:spPr>
            <a:xfrm>
              <a:off x="7740352" y="5793302"/>
              <a:ext cx="1008112" cy="369332"/>
            </a:xfrm>
            <a:prstGeom prst="rect">
              <a:avLst/>
            </a:prstGeom>
            <a:noFill/>
          </p:spPr>
          <p:txBody>
            <a:bodyPr wrap="square" rtlCol="0">
              <a:spAutoFit/>
            </a:bodyPr>
            <a:lstStyle/>
            <a:p>
              <a:r>
                <a:rPr lang="en-US" dirty="0" smtClean="0">
                  <a:solidFill>
                    <a:prstClr val="white"/>
                  </a:solidFill>
                </a:rPr>
                <a:t>Sector D</a:t>
              </a:r>
              <a:endParaRPr lang="en-GB" dirty="0">
                <a:solidFill>
                  <a:prstClr val="white"/>
                </a:solidFill>
              </a:endParaRPr>
            </a:p>
          </p:txBody>
        </p:sp>
      </p:grpSp>
      <p:cxnSp>
        <p:nvCxnSpPr>
          <p:cNvPr id="16" name="Straight Connector 15"/>
          <p:cNvCxnSpPr/>
          <p:nvPr/>
        </p:nvCxnSpPr>
        <p:spPr>
          <a:xfrm>
            <a:off x="490738" y="4238631"/>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85" y="3863990"/>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55521" y="4473844"/>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36767" y="4326009"/>
            <a:ext cx="1211863" cy="369332"/>
          </a:xfrm>
          <a:prstGeom prst="rect">
            <a:avLst/>
          </a:prstGeom>
          <a:noFill/>
        </p:spPr>
        <p:txBody>
          <a:bodyPr wrap="square" rtlCol="0">
            <a:spAutoFit/>
          </a:bodyPr>
          <a:lstStyle/>
          <a:p>
            <a:r>
              <a:rPr lang="en-US" dirty="0" smtClean="0">
                <a:solidFill>
                  <a:schemeClr val="accent2">
                    <a:lumMod val="40000"/>
                    <a:lumOff val="60000"/>
                  </a:schemeClr>
                </a:solidFill>
              </a:rPr>
              <a:t>Airway xxx</a:t>
            </a:r>
            <a:endParaRPr lang="en-GB" dirty="0">
              <a:solidFill>
                <a:schemeClr val="accent2">
                  <a:lumMod val="40000"/>
                  <a:lumOff val="60000"/>
                </a:schemeClr>
              </a:solidFill>
            </a:endParaRPr>
          </a:p>
        </p:txBody>
      </p:sp>
      <p:pic>
        <p:nvPicPr>
          <p:cNvPr id="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85" y="3864708"/>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34363" y="4479971"/>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28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8.33333E-7 2.59259E-6 L -0.89305 -0.06158 " pathEditMode="relative" rAng="0" ptsTypes="AA">
                                      <p:cBhvr>
                                        <p:cTn id="6" dur="5000" fill="hold"/>
                                        <p:tgtEl>
                                          <p:spTgt spid="21"/>
                                        </p:tgtEl>
                                        <p:attrNameLst>
                                          <p:attrName>ppt_x</p:attrName>
                                          <p:attrName>ppt_y</p:attrName>
                                        </p:attrNameLst>
                                      </p:cBhvr>
                                      <p:rCtr x="-44653" y="-3079"/>
                                    </p:animMotion>
                                  </p:childTnLst>
                                </p:cTn>
                              </p:par>
                              <p:par>
                                <p:cTn id="7" presetID="42" presetClass="path" presetSubtype="0" repeatCount="indefinite" accel="50000" decel="50000" fill="hold" nodeType="withEffect">
                                  <p:stCondLst>
                                    <p:cond delay="0"/>
                                  </p:stCondLst>
                                  <p:endCondLst>
                                    <p:cond evt="onNext" delay="0">
                                      <p:tgtEl>
                                        <p:sldTgt/>
                                      </p:tgtEl>
                                    </p:cond>
                                  </p:endCondLst>
                                  <p:childTnLst>
                                    <p:animMotion origin="layout" path="M -1.38889E-6 4.81481E-6 L 0.88837 0.08217 " pathEditMode="relative" rAng="0" ptsTypes="AA">
                                      <p:cBhvr>
                                        <p:cTn id="8" dur="5000" fill="hold"/>
                                        <p:tgtEl>
                                          <p:spTgt spid="17"/>
                                        </p:tgtEl>
                                        <p:attrNameLst>
                                          <p:attrName>ppt_x</p:attrName>
                                          <p:attrName>ppt_y</p:attrName>
                                        </p:attrNameLst>
                                      </p:cBhvr>
                                      <p:rCtr x="44410" y="4097"/>
                                    </p:animMotion>
                                  </p:childTnLst>
                                </p:cTn>
                              </p:par>
                              <p:par>
                                <p:cTn id="9" presetID="42" presetClass="path" presetSubtype="0" repeatCount="indefinite" accel="50000" decel="50000" fill="hold" nodeType="withEffect">
                                  <p:stCondLst>
                                    <p:cond delay="2500"/>
                                  </p:stCondLst>
                                  <p:childTnLst>
                                    <p:animMotion origin="layout" path="M -3.61111E-6 -1.85185E-6 L -0.8927 -0.06227 " pathEditMode="relative" rAng="0" ptsTypes="AA">
                                      <p:cBhvr>
                                        <p:cTn id="10" dur="5000" fill="hold"/>
                                        <p:tgtEl>
                                          <p:spTgt spid="18"/>
                                        </p:tgtEl>
                                        <p:attrNameLst>
                                          <p:attrName>ppt_x</p:attrName>
                                          <p:attrName>ppt_y</p:attrName>
                                        </p:attrNameLst>
                                      </p:cBhvr>
                                      <p:rCtr x="-44635" y="-3125"/>
                                    </p:animMotion>
                                  </p:childTnLst>
                                </p:cTn>
                              </p:par>
                              <p:par>
                                <p:cTn id="11" presetID="42" presetClass="path" presetSubtype="0" repeatCount="indefinite" accel="50000" decel="50000" fill="hold" nodeType="withEffect">
                                  <p:stCondLst>
                                    <p:cond delay="2500"/>
                                  </p:stCondLst>
                                  <p:endCondLst>
                                    <p:cond evt="onNext" delay="0">
                                      <p:tgtEl>
                                        <p:sldTgt/>
                                      </p:tgtEl>
                                    </p:cond>
                                  </p:endCondLst>
                                  <p:childTnLst>
                                    <p:animMotion origin="layout" path="M -0.00382 0.00023 L 0.88611 0.08426 " pathEditMode="relative" rAng="0" ptsTypes="AA">
                                      <p:cBhvr>
                                        <p:cTn id="12" dur="5000" fill="hold"/>
                                        <p:tgtEl>
                                          <p:spTgt spid="20"/>
                                        </p:tgtEl>
                                        <p:attrNameLst>
                                          <p:attrName>ppt_x</p:attrName>
                                          <p:attrName>ppt_y</p:attrName>
                                        </p:attrNameLst>
                                      </p:cBhvr>
                                      <p:rCtr x="44497"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a:t>
            </a:r>
            <a:r>
              <a:rPr lang="en-US" dirty="0" smtClean="0"/>
              <a:t>complexity (cont’d)</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103</a:t>
            </a:fld>
            <a:endParaRPr lang="en-CA"/>
          </a:p>
        </p:txBody>
      </p:sp>
      <p:sp>
        <p:nvSpPr>
          <p:cNvPr id="5" name="Content Placeholder 2"/>
          <p:cNvSpPr>
            <a:spLocks noGrp="1"/>
          </p:cNvSpPr>
          <p:nvPr>
            <p:ph idx="1"/>
          </p:nvPr>
        </p:nvSpPr>
        <p:spPr>
          <a:xfrm>
            <a:off x="421196" y="1677986"/>
            <a:ext cx="8229600" cy="4713387"/>
          </a:xfrm>
        </p:spPr>
        <p:txBody>
          <a:bodyPr/>
          <a:lstStyle/>
          <a:p>
            <a:endParaRPr lang="en-GB" dirty="0"/>
          </a:p>
        </p:txBody>
      </p:sp>
      <p:grpSp>
        <p:nvGrpSpPr>
          <p:cNvPr id="6" name="Group 5"/>
          <p:cNvGrpSpPr/>
          <p:nvPr/>
        </p:nvGrpSpPr>
        <p:grpSpPr>
          <a:xfrm>
            <a:off x="431540" y="1704584"/>
            <a:ext cx="8424936" cy="4824536"/>
            <a:chOff x="467544" y="1439374"/>
            <a:chExt cx="8424936" cy="4824536"/>
          </a:xfrm>
        </p:grpSpPr>
        <p:grpSp>
          <p:nvGrpSpPr>
            <p:cNvPr id="7" name="Group 6"/>
            <p:cNvGrpSpPr/>
            <p:nvPr/>
          </p:nvGrpSpPr>
          <p:grpSpPr>
            <a:xfrm>
              <a:off x="467544" y="1439374"/>
              <a:ext cx="8424936" cy="4824536"/>
              <a:chOff x="395536" y="1340768"/>
              <a:chExt cx="8424936" cy="4824536"/>
            </a:xfrm>
          </p:grpSpPr>
          <p:sp>
            <p:nvSpPr>
              <p:cNvPr id="12" name="Rectangle 11"/>
              <p:cNvSpPr/>
              <p:nvPr/>
            </p:nvSpPr>
            <p:spPr>
              <a:xfrm>
                <a:off x="395536" y="1340768"/>
                <a:ext cx="8424936" cy="482453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1704438" y="2898288"/>
                <a:ext cx="5472608" cy="3168352"/>
              </a:xfrm>
              <a:prstGeom prst="rect">
                <a:avLst/>
              </a:prstGeom>
              <a:solidFill>
                <a:schemeClr val="tx2">
                  <a:lumMod val="60000"/>
                  <a:lumOff val="40000"/>
                </a:schemeClr>
              </a:solidFill>
              <a:ln w="25400" cmpd="sng">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 name="Straight Connector 13"/>
              <p:cNvCxnSpPr/>
              <p:nvPr/>
            </p:nvCxnSpPr>
            <p:spPr>
              <a:xfrm flipH="1">
                <a:off x="7203443" y="2636912"/>
                <a:ext cx="1617029" cy="1027045"/>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44" y="1340768"/>
                <a:ext cx="1236894" cy="1557520"/>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039113" y="1519918"/>
              <a:ext cx="1008112" cy="369332"/>
            </a:xfrm>
            <a:prstGeom prst="rect">
              <a:avLst/>
            </a:prstGeom>
            <a:noFill/>
          </p:spPr>
          <p:txBody>
            <a:bodyPr wrap="square" rtlCol="0">
              <a:spAutoFit/>
            </a:bodyPr>
            <a:lstStyle/>
            <a:p>
              <a:r>
                <a:rPr lang="en-US" dirty="0" smtClean="0">
                  <a:solidFill>
                    <a:prstClr val="white"/>
                  </a:solidFill>
                </a:rPr>
                <a:t>Sector B</a:t>
              </a:r>
              <a:endParaRPr lang="en-GB" dirty="0">
                <a:solidFill>
                  <a:prstClr val="white"/>
                </a:solidFill>
              </a:endParaRPr>
            </a:p>
          </p:txBody>
        </p:sp>
        <p:sp>
          <p:nvSpPr>
            <p:cNvPr id="9" name="TextBox 8"/>
            <p:cNvSpPr txBox="1"/>
            <p:nvPr/>
          </p:nvSpPr>
          <p:spPr>
            <a:xfrm>
              <a:off x="1907704" y="3140968"/>
              <a:ext cx="1008112" cy="369332"/>
            </a:xfrm>
            <a:prstGeom prst="rect">
              <a:avLst/>
            </a:prstGeom>
            <a:noFill/>
          </p:spPr>
          <p:txBody>
            <a:bodyPr wrap="square" rtlCol="0">
              <a:spAutoFit/>
            </a:bodyPr>
            <a:lstStyle/>
            <a:p>
              <a:r>
                <a:rPr lang="en-US" dirty="0" smtClean="0">
                  <a:solidFill>
                    <a:prstClr val="white"/>
                  </a:solidFill>
                </a:rPr>
                <a:t>Sector A</a:t>
              </a:r>
              <a:endParaRPr lang="en-GB" dirty="0">
                <a:solidFill>
                  <a:prstClr val="white"/>
                </a:solidFill>
              </a:endParaRPr>
            </a:p>
          </p:txBody>
        </p:sp>
        <p:sp>
          <p:nvSpPr>
            <p:cNvPr id="10" name="TextBox 9"/>
            <p:cNvSpPr txBox="1"/>
            <p:nvPr/>
          </p:nvSpPr>
          <p:spPr>
            <a:xfrm>
              <a:off x="567909" y="5789414"/>
              <a:ext cx="1008112" cy="369332"/>
            </a:xfrm>
            <a:prstGeom prst="rect">
              <a:avLst/>
            </a:prstGeom>
            <a:noFill/>
          </p:spPr>
          <p:txBody>
            <a:bodyPr wrap="square" rtlCol="0">
              <a:spAutoFit/>
            </a:bodyPr>
            <a:lstStyle/>
            <a:p>
              <a:r>
                <a:rPr lang="en-US" dirty="0" smtClean="0">
                  <a:solidFill>
                    <a:prstClr val="white"/>
                  </a:solidFill>
                </a:rPr>
                <a:t>Sector C</a:t>
              </a:r>
              <a:endParaRPr lang="en-GB" dirty="0">
                <a:solidFill>
                  <a:prstClr val="white"/>
                </a:solidFill>
              </a:endParaRPr>
            </a:p>
          </p:txBody>
        </p:sp>
        <p:sp>
          <p:nvSpPr>
            <p:cNvPr id="11" name="TextBox 10"/>
            <p:cNvSpPr txBox="1"/>
            <p:nvPr/>
          </p:nvSpPr>
          <p:spPr>
            <a:xfrm>
              <a:off x="7740352" y="5793302"/>
              <a:ext cx="1008112" cy="369332"/>
            </a:xfrm>
            <a:prstGeom prst="rect">
              <a:avLst/>
            </a:prstGeom>
            <a:noFill/>
          </p:spPr>
          <p:txBody>
            <a:bodyPr wrap="square" rtlCol="0">
              <a:spAutoFit/>
            </a:bodyPr>
            <a:lstStyle/>
            <a:p>
              <a:r>
                <a:rPr lang="en-US" dirty="0" smtClean="0">
                  <a:solidFill>
                    <a:prstClr val="white"/>
                  </a:solidFill>
                </a:rPr>
                <a:t>Sector D</a:t>
              </a:r>
              <a:endParaRPr lang="en-GB" dirty="0">
                <a:solidFill>
                  <a:prstClr val="white"/>
                </a:solidFill>
              </a:endParaRPr>
            </a:p>
          </p:txBody>
        </p:sp>
      </p:grpSp>
      <p:cxnSp>
        <p:nvCxnSpPr>
          <p:cNvPr id="16" name="Straight Connector 15"/>
          <p:cNvCxnSpPr/>
          <p:nvPr/>
        </p:nvCxnSpPr>
        <p:spPr>
          <a:xfrm>
            <a:off x="467544" y="5270864"/>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3548" y="3636027"/>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95" y="3261386"/>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08404" y="5461825"/>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49576" y="3723405"/>
            <a:ext cx="1898187" cy="369332"/>
          </a:xfrm>
          <a:prstGeom prst="rect">
            <a:avLst/>
          </a:prstGeom>
          <a:noFill/>
        </p:spPr>
        <p:txBody>
          <a:bodyPr wrap="square" rtlCol="0">
            <a:spAutoFit/>
          </a:bodyPr>
          <a:lstStyle/>
          <a:p>
            <a:r>
              <a:rPr lang="en-US" dirty="0" smtClean="0">
                <a:solidFill>
                  <a:schemeClr val="accent2">
                    <a:lumMod val="40000"/>
                    <a:lumOff val="60000"/>
                  </a:schemeClr>
                </a:solidFill>
              </a:rPr>
              <a:t>PBN route xxx</a:t>
            </a:r>
            <a:endParaRPr lang="en-GB" dirty="0">
              <a:solidFill>
                <a:schemeClr val="accent2">
                  <a:lumMod val="40000"/>
                  <a:lumOff val="60000"/>
                </a:schemeClr>
              </a:solidFill>
            </a:endParaRPr>
          </a:p>
        </p:txBody>
      </p:sp>
      <p:sp>
        <p:nvSpPr>
          <p:cNvPr id="21" name="TextBox 20"/>
          <p:cNvSpPr txBox="1"/>
          <p:nvPr/>
        </p:nvSpPr>
        <p:spPr>
          <a:xfrm>
            <a:off x="578271" y="5270864"/>
            <a:ext cx="1653469" cy="369332"/>
          </a:xfrm>
          <a:prstGeom prst="rect">
            <a:avLst/>
          </a:prstGeom>
          <a:noFill/>
        </p:spPr>
        <p:txBody>
          <a:bodyPr wrap="square" rtlCol="0">
            <a:spAutoFit/>
          </a:bodyPr>
          <a:lstStyle/>
          <a:p>
            <a:r>
              <a:rPr lang="en-US" dirty="0" smtClean="0">
                <a:solidFill>
                  <a:schemeClr val="accent2">
                    <a:lumMod val="40000"/>
                    <a:lumOff val="60000"/>
                  </a:schemeClr>
                </a:solidFill>
              </a:rPr>
              <a:t>PBN route  </a:t>
            </a:r>
            <a:r>
              <a:rPr lang="en-US" dirty="0" err="1" smtClean="0">
                <a:solidFill>
                  <a:schemeClr val="accent2">
                    <a:lumMod val="40000"/>
                    <a:lumOff val="60000"/>
                  </a:schemeClr>
                </a:solidFill>
              </a:rPr>
              <a:t>yyy</a:t>
            </a:r>
            <a:endParaRPr lang="en-GB" dirty="0">
              <a:solidFill>
                <a:schemeClr val="accent2">
                  <a:lumMod val="40000"/>
                  <a:lumOff val="60000"/>
                </a:schemeClr>
              </a:solidFill>
            </a:endParaRPr>
          </a:p>
        </p:txBody>
      </p:sp>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95" y="3262104"/>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11169" y="5453477"/>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79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8.33333E-7 2.59259E-6 L -0.89305 -0.06158 " pathEditMode="relative" rAng="0" ptsTypes="AA">
                                      <p:cBhvr>
                                        <p:cTn id="6" dur="5000" fill="hold"/>
                                        <p:tgtEl>
                                          <p:spTgt spid="23"/>
                                        </p:tgtEl>
                                        <p:attrNameLst>
                                          <p:attrName>ppt_x</p:attrName>
                                          <p:attrName>ppt_y</p:attrName>
                                        </p:attrNameLst>
                                      </p:cBhvr>
                                      <p:rCtr x="-44653" y="-3079"/>
                                    </p:animMotion>
                                  </p:childTnLst>
                                </p:cTn>
                              </p:par>
                              <p:par>
                                <p:cTn id="7" presetID="42" presetClass="path" presetSubtype="0" repeatCount="indefinite" accel="50000" decel="50000" fill="hold" nodeType="withEffect">
                                  <p:stCondLst>
                                    <p:cond delay="0"/>
                                  </p:stCondLst>
                                  <p:endCondLst>
                                    <p:cond evt="onNext" delay="0">
                                      <p:tgtEl>
                                        <p:sldTgt/>
                                      </p:tgtEl>
                                    </p:cond>
                                  </p:endCondLst>
                                  <p:childTnLst>
                                    <p:animMotion origin="layout" path="M -1.38889E-6 4.81481E-6 L 0.88837 0.08217 " pathEditMode="relative" rAng="0" ptsTypes="AA">
                                      <p:cBhvr>
                                        <p:cTn id="8" dur="5000" fill="hold"/>
                                        <p:tgtEl>
                                          <p:spTgt spid="18"/>
                                        </p:tgtEl>
                                        <p:attrNameLst>
                                          <p:attrName>ppt_x</p:attrName>
                                          <p:attrName>ppt_y</p:attrName>
                                        </p:attrNameLst>
                                      </p:cBhvr>
                                      <p:rCtr x="44410" y="4097"/>
                                    </p:animMotion>
                                  </p:childTnLst>
                                </p:cTn>
                              </p:par>
                              <p:par>
                                <p:cTn id="9" presetID="42" presetClass="path" presetSubtype="0" repeatCount="indefinite" accel="50000" decel="50000" fill="hold" nodeType="withEffect">
                                  <p:stCondLst>
                                    <p:cond delay="2500"/>
                                  </p:stCondLst>
                                  <p:childTnLst>
                                    <p:animMotion origin="layout" path="M -3.61111E-6 -1.85185E-6 L -0.8927 -0.06227 " pathEditMode="relative" rAng="0" ptsTypes="AA">
                                      <p:cBhvr>
                                        <p:cTn id="10" dur="5000" fill="hold"/>
                                        <p:tgtEl>
                                          <p:spTgt spid="19"/>
                                        </p:tgtEl>
                                        <p:attrNameLst>
                                          <p:attrName>ppt_x</p:attrName>
                                          <p:attrName>ppt_y</p:attrName>
                                        </p:attrNameLst>
                                      </p:cBhvr>
                                      <p:rCtr x="-44635" y="-3125"/>
                                    </p:animMotion>
                                  </p:childTnLst>
                                </p:cTn>
                              </p:par>
                              <p:par>
                                <p:cTn id="11" presetID="42" presetClass="path" presetSubtype="0" repeatCount="indefinite" accel="50000" decel="50000" fill="hold" nodeType="withEffect">
                                  <p:stCondLst>
                                    <p:cond delay="2500"/>
                                  </p:stCondLst>
                                  <p:endCondLst>
                                    <p:cond evt="onNext" delay="0">
                                      <p:tgtEl>
                                        <p:sldTgt/>
                                      </p:tgtEl>
                                    </p:cond>
                                  </p:endCondLst>
                                  <p:childTnLst>
                                    <p:animMotion origin="layout" path="M -0.00382 0.00023 L 0.88611 0.08426 " pathEditMode="relative" rAng="0" ptsTypes="AA">
                                      <p:cBhvr>
                                        <p:cTn id="12" dur="5000" fill="hold"/>
                                        <p:tgtEl>
                                          <p:spTgt spid="22"/>
                                        </p:tgtEl>
                                        <p:attrNameLst>
                                          <p:attrName>ppt_x</p:attrName>
                                          <p:attrName>ppt_y</p:attrName>
                                        </p:attrNameLst>
                                      </p:cBhvr>
                                      <p:rCtr x="44497"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104</a:t>
            </a:fld>
            <a:endParaRPr lang="en-CA"/>
          </a:p>
        </p:txBody>
      </p:sp>
      <p:sp>
        <p:nvSpPr>
          <p:cNvPr id="5" name="Title 1"/>
          <p:cNvSpPr>
            <a:spLocks noGrp="1"/>
          </p:cNvSpPr>
          <p:nvPr>
            <p:ph type="title"/>
          </p:nvPr>
        </p:nvSpPr>
        <p:spPr/>
        <p:txBody>
          <a:bodyPr/>
          <a:lstStyle/>
          <a:p>
            <a:r>
              <a:rPr lang="en-US" dirty="0"/>
              <a:t>Traffic </a:t>
            </a:r>
            <a:r>
              <a:rPr lang="en-US" dirty="0" smtClean="0"/>
              <a:t>complexity (cont’d)</a:t>
            </a:r>
            <a:endParaRPr lang="en-GB" dirty="0"/>
          </a:p>
        </p:txBody>
      </p:sp>
      <p:sp>
        <p:nvSpPr>
          <p:cNvPr id="6" name="Content Placeholder 2"/>
          <p:cNvSpPr>
            <a:spLocks noGrp="1"/>
          </p:cNvSpPr>
          <p:nvPr>
            <p:ph idx="1"/>
          </p:nvPr>
        </p:nvSpPr>
        <p:spPr>
          <a:xfrm>
            <a:off x="427012" y="1683391"/>
            <a:ext cx="8229600" cy="4713387"/>
          </a:xfrm>
        </p:spPr>
        <p:txBody>
          <a:bodyPr/>
          <a:lstStyle/>
          <a:p>
            <a:endParaRPr lang="en-GB" dirty="0"/>
          </a:p>
        </p:txBody>
      </p:sp>
      <p:grpSp>
        <p:nvGrpSpPr>
          <p:cNvPr id="7" name="Group 6"/>
          <p:cNvGrpSpPr/>
          <p:nvPr/>
        </p:nvGrpSpPr>
        <p:grpSpPr>
          <a:xfrm>
            <a:off x="437356" y="1709989"/>
            <a:ext cx="8424936" cy="4824536"/>
            <a:chOff x="467544" y="1439374"/>
            <a:chExt cx="8424936" cy="4824536"/>
          </a:xfrm>
        </p:grpSpPr>
        <p:grpSp>
          <p:nvGrpSpPr>
            <p:cNvPr id="8" name="Group 7"/>
            <p:cNvGrpSpPr/>
            <p:nvPr/>
          </p:nvGrpSpPr>
          <p:grpSpPr>
            <a:xfrm>
              <a:off x="467544" y="1439374"/>
              <a:ext cx="8424936" cy="4824536"/>
              <a:chOff x="395536" y="1340768"/>
              <a:chExt cx="8424936" cy="4824536"/>
            </a:xfrm>
          </p:grpSpPr>
          <p:sp>
            <p:nvSpPr>
              <p:cNvPr id="13" name="Rectangle 12"/>
              <p:cNvSpPr/>
              <p:nvPr/>
            </p:nvSpPr>
            <p:spPr>
              <a:xfrm>
                <a:off x="395536" y="1340768"/>
                <a:ext cx="8424936" cy="482453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p:nvSpPr>
            <p:spPr>
              <a:xfrm>
                <a:off x="1704438" y="2898288"/>
                <a:ext cx="5472608" cy="3168352"/>
              </a:xfrm>
              <a:prstGeom prst="rect">
                <a:avLst/>
              </a:prstGeom>
              <a:solidFill>
                <a:schemeClr val="tx2">
                  <a:lumMod val="60000"/>
                  <a:lumOff val="40000"/>
                </a:schemeClr>
              </a:solidFill>
              <a:ln w="25400" cmpd="sng">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5" name="Straight Connector 14"/>
              <p:cNvCxnSpPr/>
              <p:nvPr/>
            </p:nvCxnSpPr>
            <p:spPr>
              <a:xfrm flipH="1">
                <a:off x="7203443" y="2636912"/>
                <a:ext cx="1617029" cy="1027045"/>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7544" y="1340768"/>
                <a:ext cx="1236894" cy="1557520"/>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039113" y="1519918"/>
              <a:ext cx="1008112" cy="369332"/>
            </a:xfrm>
            <a:prstGeom prst="rect">
              <a:avLst/>
            </a:prstGeom>
            <a:noFill/>
          </p:spPr>
          <p:txBody>
            <a:bodyPr wrap="square" rtlCol="0">
              <a:spAutoFit/>
            </a:bodyPr>
            <a:lstStyle/>
            <a:p>
              <a:r>
                <a:rPr lang="en-US" dirty="0" smtClean="0">
                  <a:solidFill>
                    <a:prstClr val="white"/>
                  </a:solidFill>
                </a:rPr>
                <a:t>Sector B</a:t>
              </a:r>
              <a:endParaRPr lang="en-GB" dirty="0">
                <a:solidFill>
                  <a:prstClr val="white"/>
                </a:solidFill>
              </a:endParaRPr>
            </a:p>
          </p:txBody>
        </p:sp>
        <p:sp>
          <p:nvSpPr>
            <p:cNvPr id="10" name="TextBox 9"/>
            <p:cNvSpPr txBox="1"/>
            <p:nvPr/>
          </p:nvSpPr>
          <p:spPr>
            <a:xfrm>
              <a:off x="1907704" y="3140968"/>
              <a:ext cx="1008112" cy="369332"/>
            </a:xfrm>
            <a:prstGeom prst="rect">
              <a:avLst/>
            </a:prstGeom>
            <a:noFill/>
          </p:spPr>
          <p:txBody>
            <a:bodyPr wrap="square" rtlCol="0">
              <a:spAutoFit/>
            </a:bodyPr>
            <a:lstStyle/>
            <a:p>
              <a:r>
                <a:rPr lang="en-US" dirty="0" smtClean="0">
                  <a:solidFill>
                    <a:prstClr val="white"/>
                  </a:solidFill>
                </a:rPr>
                <a:t>Sector A</a:t>
              </a:r>
              <a:endParaRPr lang="en-GB" dirty="0">
                <a:solidFill>
                  <a:prstClr val="white"/>
                </a:solidFill>
              </a:endParaRPr>
            </a:p>
          </p:txBody>
        </p:sp>
        <p:sp>
          <p:nvSpPr>
            <p:cNvPr id="11" name="TextBox 10"/>
            <p:cNvSpPr txBox="1"/>
            <p:nvPr/>
          </p:nvSpPr>
          <p:spPr>
            <a:xfrm>
              <a:off x="567909" y="5789414"/>
              <a:ext cx="1008112" cy="369332"/>
            </a:xfrm>
            <a:prstGeom prst="rect">
              <a:avLst/>
            </a:prstGeom>
            <a:noFill/>
          </p:spPr>
          <p:txBody>
            <a:bodyPr wrap="square" rtlCol="0">
              <a:spAutoFit/>
            </a:bodyPr>
            <a:lstStyle/>
            <a:p>
              <a:r>
                <a:rPr lang="en-US" dirty="0" smtClean="0">
                  <a:solidFill>
                    <a:prstClr val="white"/>
                  </a:solidFill>
                </a:rPr>
                <a:t>Sector C</a:t>
              </a:r>
              <a:endParaRPr lang="en-GB" dirty="0">
                <a:solidFill>
                  <a:prstClr val="white"/>
                </a:solidFill>
              </a:endParaRPr>
            </a:p>
          </p:txBody>
        </p:sp>
        <p:sp>
          <p:nvSpPr>
            <p:cNvPr id="12" name="TextBox 11"/>
            <p:cNvSpPr txBox="1"/>
            <p:nvPr/>
          </p:nvSpPr>
          <p:spPr>
            <a:xfrm>
              <a:off x="7740352" y="5793302"/>
              <a:ext cx="1008112" cy="369332"/>
            </a:xfrm>
            <a:prstGeom prst="rect">
              <a:avLst/>
            </a:prstGeom>
            <a:noFill/>
          </p:spPr>
          <p:txBody>
            <a:bodyPr wrap="square" rtlCol="0">
              <a:spAutoFit/>
            </a:bodyPr>
            <a:lstStyle/>
            <a:p>
              <a:r>
                <a:rPr lang="en-US" dirty="0" smtClean="0">
                  <a:solidFill>
                    <a:prstClr val="white"/>
                  </a:solidFill>
                </a:rPr>
                <a:t>Sector D</a:t>
              </a:r>
              <a:endParaRPr lang="en-GB" dirty="0">
                <a:solidFill>
                  <a:prstClr val="white"/>
                </a:solidFill>
              </a:endParaRPr>
            </a:p>
          </p:txBody>
        </p:sp>
      </p:grpSp>
      <p:cxnSp>
        <p:nvCxnSpPr>
          <p:cNvPr id="17" name="Straight Connector 16"/>
          <p:cNvCxnSpPr/>
          <p:nvPr/>
        </p:nvCxnSpPr>
        <p:spPr>
          <a:xfrm>
            <a:off x="473360" y="5276269"/>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9364" y="3641432"/>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116650">
            <a:off x="4586510" y="1563481"/>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14220" y="5467230"/>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55393" y="3728810"/>
            <a:ext cx="1538147" cy="369332"/>
          </a:xfrm>
          <a:prstGeom prst="rect">
            <a:avLst/>
          </a:prstGeom>
          <a:noFill/>
        </p:spPr>
        <p:txBody>
          <a:bodyPr wrap="square" rtlCol="0">
            <a:spAutoFit/>
          </a:bodyPr>
          <a:lstStyle/>
          <a:p>
            <a:r>
              <a:rPr lang="en-US" dirty="0" smtClean="0">
                <a:solidFill>
                  <a:srgbClr val="C0504D">
                    <a:lumMod val="40000"/>
                    <a:lumOff val="60000"/>
                  </a:srgbClr>
                </a:solidFill>
              </a:rPr>
              <a:t>PBN route  xxx</a:t>
            </a:r>
            <a:endParaRPr lang="en-GB" dirty="0">
              <a:solidFill>
                <a:srgbClr val="C0504D">
                  <a:lumMod val="40000"/>
                  <a:lumOff val="60000"/>
                </a:srgbClr>
              </a:solidFill>
            </a:endParaRPr>
          </a:p>
        </p:txBody>
      </p:sp>
      <p:sp>
        <p:nvSpPr>
          <p:cNvPr id="22" name="TextBox 21"/>
          <p:cNvSpPr txBox="1"/>
          <p:nvPr/>
        </p:nvSpPr>
        <p:spPr>
          <a:xfrm>
            <a:off x="584087" y="5276269"/>
            <a:ext cx="1797485" cy="369332"/>
          </a:xfrm>
          <a:prstGeom prst="rect">
            <a:avLst/>
          </a:prstGeom>
          <a:noFill/>
        </p:spPr>
        <p:txBody>
          <a:bodyPr wrap="square" rtlCol="0">
            <a:spAutoFit/>
          </a:bodyPr>
          <a:lstStyle/>
          <a:p>
            <a:r>
              <a:rPr lang="en-US" dirty="0" smtClean="0">
                <a:solidFill>
                  <a:srgbClr val="C0504D">
                    <a:lumMod val="40000"/>
                    <a:lumOff val="60000"/>
                  </a:srgbClr>
                </a:solidFill>
              </a:rPr>
              <a:t>PBN route  </a:t>
            </a:r>
            <a:r>
              <a:rPr lang="en-US" dirty="0" err="1" smtClean="0">
                <a:solidFill>
                  <a:srgbClr val="C0504D">
                    <a:lumMod val="40000"/>
                    <a:lumOff val="60000"/>
                  </a:srgbClr>
                </a:solidFill>
              </a:rPr>
              <a:t>yyy</a:t>
            </a:r>
            <a:endParaRPr lang="en-GB" dirty="0">
              <a:solidFill>
                <a:srgbClr val="C0504D">
                  <a:lumMod val="40000"/>
                  <a:lumOff val="60000"/>
                </a:srgbClr>
              </a:solidFill>
            </a:endParaRPr>
          </a:p>
        </p:txBody>
      </p:sp>
      <p:pic>
        <p:nvPicPr>
          <p:cNvPr id="23"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16985" y="5458882"/>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a:xfrm flipH="1">
            <a:off x="3461692" y="1709989"/>
            <a:ext cx="1512168" cy="4869946"/>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73860" y="1975199"/>
            <a:ext cx="1211863" cy="369332"/>
          </a:xfrm>
          <a:prstGeom prst="rect">
            <a:avLst/>
          </a:prstGeom>
          <a:noFill/>
        </p:spPr>
        <p:txBody>
          <a:bodyPr wrap="square" rtlCol="0">
            <a:spAutoFit/>
          </a:bodyPr>
          <a:lstStyle/>
          <a:p>
            <a:r>
              <a:rPr lang="en-US" dirty="0" smtClean="0">
                <a:solidFill>
                  <a:srgbClr val="C0504D">
                    <a:lumMod val="40000"/>
                    <a:lumOff val="60000"/>
                  </a:srgbClr>
                </a:solidFill>
              </a:rPr>
              <a:t>Airway </a:t>
            </a:r>
            <a:r>
              <a:rPr lang="en-US" dirty="0" err="1" smtClean="0">
                <a:solidFill>
                  <a:srgbClr val="C0504D">
                    <a:lumMod val="40000"/>
                    <a:lumOff val="60000"/>
                  </a:srgbClr>
                </a:solidFill>
              </a:rPr>
              <a:t>zzz</a:t>
            </a:r>
            <a:endParaRPr lang="en-GB" dirty="0">
              <a:solidFill>
                <a:srgbClr val="C0504D">
                  <a:lumMod val="40000"/>
                  <a:lumOff val="60000"/>
                </a:srgbClr>
              </a:solidFill>
            </a:endParaRPr>
          </a:p>
        </p:txBody>
      </p:sp>
      <p:pic>
        <p:nvPicPr>
          <p:cNvPr id="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41187">
            <a:off x="4586597" y="1563481"/>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8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21"/>
                                        </p:tgtEl>
                                        <p:attrNameLst>
                                          <p:attrName>style.opacity</p:attrName>
                                        </p:attrNameLst>
                                      </p:cBhvr>
                                      <p:to>
                                        <p:strVal val="0.5"/>
                                      </p:to>
                                    </p:set>
                                    <p:animEffect filter="image" prLst="opacity: 0.5">
                                      <p:cBhvr rctx="IE">
                                        <p:cTn id="10" dur="indefinite"/>
                                        <p:tgtEl>
                                          <p:spTgt spid="21"/>
                                        </p:tgtEl>
                                      </p:cBhvr>
                                    </p:animEffect>
                                  </p:childTnLst>
                                </p:cTn>
                              </p:par>
                            </p:childTnLst>
                          </p:cTn>
                        </p:par>
                        <p:par>
                          <p:cTn id="11" fill="hold">
                            <p:stCondLst>
                              <p:cond delay="0"/>
                            </p:stCondLst>
                            <p:childTnLst>
                              <p:par>
                                <p:cTn id="12" presetID="42" presetClass="path" presetSubtype="0" repeatCount="indefinite" accel="50000" decel="50000" fill="hold" nodeType="afterEffect">
                                  <p:stCondLst>
                                    <p:cond delay="500"/>
                                  </p:stCondLst>
                                  <p:childTnLst>
                                    <p:animMotion origin="layout" path="M -8.33333E-7 2.59259E-6 L -0.89305 -0.06158 " pathEditMode="relative" rAng="0" ptsTypes="AA">
                                      <p:cBhvr>
                                        <p:cTn id="13" dur="5000" fill="hold"/>
                                        <p:tgtEl>
                                          <p:spTgt spid="23"/>
                                        </p:tgtEl>
                                        <p:attrNameLst>
                                          <p:attrName>ppt_x</p:attrName>
                                          <p:attrName>ppt_y</p:attrName>
                                        </p:attrNameLst>
                                      </p:cBhvr>
                                      <p:rCtr x="-44653" y="-3079"/>
                                    </p:animMotion>
                                  </p:childTnLst>
                                </p:cTn>
                              </p:par>
                              <p:par>
                                <p:cTn id="14" presetID="42" presetClass="path" presetSubtype="0" repeatCount="indefinite" accel="50000" decel="50000" fill="hold" nodeType="withEffect">
                                  <p:stCondLst>
                                    <p:cond delay="0"/>
                                  </p:stCondLst>
                                  <p:childTnLst>
                                    <p:animMotion origin="layout" path="M -2.22222E-6 -3.7037E-7 L -0.14965 0.66412 " pathEditMode="relative" rAng="0" ptsTypes="AA">
                                      <p:cBhvr>
                                        <p:cTn id="15" dur="5000" fill="hold"/>
                                        <p:tgtEl>
                                          <p:spTgt spid="19"/>
                                        </p:tgtEl>
                                        <p:attrNameLst>
                                          <p:attrName>ppt_x</p:attrName>
                                          <p:attrName>ppt_y</p:attrName>
                                        </p:attrNameLst>
                                      </p:cBhvr>
                                      <p:rCtr x="-7483" y="33194"/>
                                    </p:animMotion>
                                  </p:childTnLst>
                                </p:cTn>
                              </p:par>
                              <p:par>
                                <p:cTn id="16" presetID="42" presetClass="path" presetSubtype="0" repeatCount="indefinite" accel="50000" decel="50000" fill="hold" nodeType="withEffect">
                                  <p:stCondLst>
                                    <p:cond delay="3000"/>
                                  </p:stCondLst>
                                  <p:childTnLst>
                                    <p:animMotion origin="layout" path="M -3.61111E-6 -1.85185E-6 L -0.8927 -0.06227 " pathEditMode="relative" rAng="0" ptsTypes="AA">
                                      <p:cBhvr>
                                        <p:cTn id="17" dur="5000" fill="hold"/>
                                        <p:tgtEl>
                                          <p:spTgt spid="20"/>
                                        </p:tgtEl>
                                        <p:attrNameLst>
                                          <p:attrName>ppt_x</p:attrName>
                                          <p:attrName>ppt_y</p:attrName>
                                        </p:attrNameLst>
                                      </p:cBhvr>
                                      <p:rCtr x="-44635" y="-3125"/>
                                    </p:animMotion>
                                  </p:childTnLst>
                                </p:cTn>
                              </p:par>
                              <p:par>
                                <p:cTn id="18" presetID="42" presetClass="path" presetSubtype="0" repeatCount="indefinite" accel="50000" decel="50000" fill="hold" nodeType="withEffect">
                                  <p:stCondLst>
                                    <p:cond delay="2500"/>
                                  </p:stCondLst>
                                  <p:childTnLst>
                                    <p:animMotion origin="layout" path="M -2.22222E-6 -1.11111E-6 L -0.14965 0.66088 " pathEditMode="relative" rAng="0" ptsTypes="AA">
                                      <p:cBhvr>
                                        <p:cTn id="19" dur="5000" fill="hold"/>
                                        <p:tgtEl>
                                          <p:spTgt spid="26"/>
                                        </p:tgtEl>
                                        <p:attrNameLst>
                                          <p:attrName>ppt_x</p:attrName>
                                          <p:attrName>ppt_y</p:attrName>
                                        </p:attrNameLst>
                                      </p:cBhvr>
                                      <p:rCtr x="-7483" y="3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factors for Airspace capacity </a:t>
            </a:r>
          </a:p>
        </p:txBody>
      </p:sp>
      <p:sp>
        <p:nvSpPr>
          <p:cNvPr id="4" name="Slide Number Placeholder 3"/>
          <p:cNvSpPr>
            <a:spLocks noGrp="1"/>
          </p:cNvSpPr>
          <p:nvPr>
            <p:ph type="sldNum" sz="quarter" idx="12"/>
          </p:nvPr>
        </p:nvSpPr>
        <p:spPr/>
        <p:txBody>
          <a:bodyPr/>
          <a:lstStyle/>
          <a:p>
            <a:fld id="{3FF909EE-2C65-48BC-95E5-26F3591A45A6}" type="slidenum">
              <a:rPr lang="en-CA" smtClean="0"/>
              <a:t>105</a:t>
            </a:fld>
            <a:endParaRPr lang="en-CA"/>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2572735" cy="1347333"/>
          </a:xfrm>
          <a:prstGeom prst="rect">
            <a:avLst/>
          </a:prstGeom>
          <a:solidFill>
            <a:schemeClr val="bg1">
              <a:lumMod val="95000"/>
            </a:schemeClr>
          </a:solidFill>
          <a:ln>
            <a:noFill/>
          </a:ln>
          <a:effectLst/>
          <a:scene3d>
            <a:camera prst="orthographicFront"/>
            <a:lightRig rig="threePt" dir="t"/>
          </a:scene3d>
          <a:sp3d>
            <a:bevelT/>
          </a:sp3d>
          <a:extLst/>
        </p:spPr>
      </p:pic>
      <p:pic>
        <p:nvPicPr>
          <p:cNvPr id="6" name="Picture 3" descr="C:\Users\HTakata\AppData\Local\Microsoft\Windows\Temporary Internet Files\Content.IE5\BO156597\MC9003105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8825" y="1791146"/>
            <a:ext cx="1803400" cy="1493838"/>
          </a:xfrm>
          <a:prstGeom prst="rect">
            <a:avLst/>
          </a:prstGeom>
          <a:solidFill>
            <a:schemeClr val="bg1">
              <a:lumMod val="95000"/>
            </a:schemeClr>
          </a:solidFill>
          <a:scene3d>
            <a:camera prst="orthographicFront"/>
            <a:lightRig rig="threePt" dir="t"/>
          </a:scene3d>
          <a:sp3d>
            <a:bevelT/>
          </a:sp3d>
          <a:extLst/>
        </p:spPr>
      </p:pic>
      <p:pic>
        <p:nvPicPr>
          <p:cNvPr id="7" name="図 2"/>
          <p:cNvPicPr>
            <a:picLocks noChangeAspect="1"/>
          </p:cNvPicPr>
          <p:nvPr/>
        </p:nvPicPr>
        <p:blipFill>
          <a:blip r:embed="rId4"/>
          <a:stretch>
            <a:fillRect/>
          </a:stretch>
        </p:blipFill>
        <p:spPr>
          <a:xfrm>
            <a:off x="1464005" y="3927527"/>
            <a:ext cx="2011288" cy="2011288"/>
          </a:xfrm>
          <a:prstGeom prst="rect">
            <a:avLst/>
          </a:prstGeom>
          <a:scene3d>
            <a:camera prst="orthographicFront"/>
            <a:lightRig rig="threePt" dir="t"/>
          </a:scene3d>
          <a:sp3d>
            <a:bevelT/>
          </a:sp3d>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740" y="2609841"/>
            <a:ext cx="1411289" cy="2047485"/>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3"/>
          <p:cNvSpPr txBox="1"/>
          <p:nvPr/>
        </p:nvSpPr>
        <p:spPr>
          <a:xfrm>
            <a:off x="899592" y="3284984"/>
            <a:ext cx="2494016" cy="646331"/>
          </a:xfrm>
          <a:prstGeom prst="rect">
            <a:avLst/>
          </a:prstGeom>
          <a:noFill/>
        </p:spPr>
        <p:txBody>
          <a:bodyPr wrap="none" rtlCol="0">
            <a:spAutoFit/>
          </a:bodyPr>
          <a:lstStyle/>
          <a:p>
            <a:r>
              <a:rPr kumimoji="1" lang="en-US" altLang="ja-JP" dirty="0" smtClean="0"/>
              <a:t>ATM system availability</a:t>
            </a:r>
          </a:p>
          <a:p>
            <a:r>
              <a:rPr kumimoji="1" lang="en-US" altLang="ja-JP" dirty="0" smtClean="0"/>
              <a:t>(Controller’s equipment)</a:t>
            </a:r>
            <a:endParaRPr kumimoji="1" lang="ja-JP" altLang="en-US" dirty="0"/>
          </a:p>
        </p:txBody>
      </p:sp>
      <p:sp>
        <p:nvSpPr>
          <p:cNvPr id="10" name="テキスト ボックス 4"/>
          <p:cNvSpPr txBox="1"/>
          <p:nvPr/>
        </p:nvSpPr>
        <p:spPr>
          <a:xfrm>
            <a:off x="6084168" y="3284984"/>
            <a:ext cx="2332715" cy="369332"/>
          </a:xfrm>
          <a:prstGeom prst="rect">
            <a:avLst/>
          </a:prstGeom>
          <a:noFill/>
        </p:spPr>
        <p:txBody>
          <a:bodyPr wrap="none" rtlCol="0">
            <a:spAutoFit/>
          </a:bodyPr>
          <a:lstStyle/>
          <a:p>
            <a:r>
              <a:rPr kumimoji="1" lang="en-US" altLang="ja-JP" dirty="0" smtClean="0"/>
              <a:t>CNS system availability </a:t>
            </a:r>
            <a:endParaRPr kumimoji="1" lang="ja-JP" altLang="en-US" dirty="0"/>
          </a:p>
        </p:txBody>
      </p:sp>
      <p:sp>
        <p:nvSpPr>
          <p:cNvPr id="11" name="テキスト ボックス 6"/>
          <p:cNvSpPr txBox="1"/>
          <p:nvPr/>
        </p:nvSpPr>
        <p:spPr>
          <a:xfrm>
            <a:off x="1619672" y="5877272"/>
            <a:ext cx="1699955" cy="369332"/>
          </a:xfrm>
          <a:prstGeom prst="rect">
            <a:avLst/>
          </a:prstGeom>
          <a:noFill/>
        </p:spPr>
        <p:txBody>
          <a:bodyPr wrap="none" rtlCol="0">
            <a:spAutoFit/>
          </a:bodyPr>
          <a:lstStyle/>
          <a:p>
            <a:r>
              <a:rPr kumimoji="1" lang="en-US" altLang="ja-JP" dirty="0" smtClean="0"/>
              <a:t>Air space design</a:t>
            </a:r>
            <a:endParaRPr kumimoji="1" lang="ja-JP" altLang="en-US" dirty="0"/>
          </a:p>
        </p:txBody>
      </p:sp>
      <p:sp>
        <p:nvSpPr>
          <p:cNvPr id="12" name="テキスト ボックス 7"/>
          <p:cNvSpPr txBox="1"/>
          <p:nvPr/>
        </p:nvSpPr>
        <p:spPr>
          <a:xfrm>
            <a:off x="4099942" y="4657326"/>
            <a:ext cx="1600887" cy="646331"/>
          </a:xfrm>
          <a:prstGeom prst="rect">
            <a:avLst/>
          </a:prstGeom>
          <a:noFill/>
        </p:spPr>
        <p:txBody>
          <a:bodyPr wrap="none" rtlCol="0">
            <a:spAutoFit/>
          </a:bodyPr>
          <a:lstStyle/>
          <a:p>
            <a:r>
              <a:rPr kumimoji="1" lang="en-US" altLang="ja-JP" dirty="0" smtClean="0"/>
              <a:t>ATM factor</a:t>
            </a:r>
          </a:p>
          <a:p>
            <a:r>
              <a:rPr kumimoji="1" lang="en-US" altLang="ja-JP" dirty="0" smtClean="0"/>
              <a:t>(ATC workload)</a:t>
            </a:r>
            <a:endParaRPr kumimoji="1" lang="ja-JP" altLang="en-US" dirty="0"/>
          </a:p>
        </p:txBody>
      </p:sp>
      <p:sp>
        <p:nvSpPr>
          <p:cNvPr id="13" name="テキスト ボックス 8"/>
          <p:cNvSpPr txBox="1"/>
          <p:nvPr/>
        </p:nvSpPr>
        <p:spPr>
          <a:xfrm>
            <a:off x="6245057" y="5733256"/>
            <a:ext cx="2175596" cy="369332"/>
          </a:xfrm>
          <a:prstGeom prst="rect">
            <a:avLst/>
          </a:prstGeom>
          <a:noFill/>
        </p:spPr>
        <p:txBody>
          <a:bodyPr wrap="none" rtlCol="0">
            <a:spAutoFit/>
          </a:bodyPr>
          <a:lstStyle/>
          <a:p>
            <a:r>
              <a:rPr kumimoji="1" lang="en-US" altLang="ja-JP" dirty="0" smtClean="0"/>
              <a:t>Separation standards</a:t>
            </a:r>
            <a:endParaRPr kumimoji="1" lang="ja-JP" altLang="en-US" dirty="0"/>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504" y="4234462"/>
            <a:ext cx="1676814" cy="1498794"/>
          </a:xfrm>
          <a:prstGeom prst="rect">
            <a:avLst/>
          </a:prstGeom>
          <a:solidFill>
            <a:schemeClr val="bg1">
              <a:lumMod val="95000"/>
            </a:schemeClr>
          </a:solidFill>
          <a:ln>
            <a:noFill/>
          </a:ln>
          <a:effectLst/>
          <a:scene3d>
            <a:camera prst="orthographicFront"/>
            <a:lightRig rig="threePt" dir="t"/>
          </a:scene3d>
          <a:sp3d>
            <a:bevelT/>
          </a:sp3d>
          <a:extLst/>
        </p:spPr>
      </p:pic>
    </p:spTree>
    <p:extLst>
      <p:ext uri="{BB962C8B-B14F-4D97-AF65-F5344CB8AC3E}">
        <p14:creationId xmlns:p14="http://schemas.microsoft.com/office/powerpoint/2010/main" val="413008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Airspace capacity</a:t>
            </a:r>
          </a:p>
        </p:txBody>
      </p:sp>
      <p:sp>
        <p:nvSpPr>
          <p:cNvPr id="4" name="Slide Number Placeholder 3"/>
          <p:cNvSpPr>
            <a:spLocks noGrp="1"/>
          </p:cNvSpPr>
          <p:nvPr>
            <p:ph type="sldNum" sz="quarter" idx="12"/>
          </p:nvPr>
        </p:nvSpPr>
        <p:spPr/>
        <p:txBody>
          <a:bodyPr/>
          <a:lstStyle/>
          <a:p>
            <a:fld id="{3FF909EE-2C65-48BC-95E5-26F3591A45A6}" type="slidenum">
              <a:rPr lang="en-CA" smtClean="0"/>
              <a:t>106</a:t>
            </a:fld>
            <a:endParaRPr lang="en-CA"/>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752432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47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Airport capacity</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107</a:t>
            </a:fld>
            <a:endParaRPr lang="en-CA"/>
          </a:p>
        </p:txBody>
      </p:sp>
      <p:grpSp>
        <p:nvGrpSpPr>
          <p:cNvPr id="6" name="Group 5"/>
          <p:cNvGrpSpPr>
            <a:grpSpLocks noChangeAspect="1"/>
          </p:cNvGrpSpPr>
          <p:nvPr/>
        </p:nvGrpSpPr>
        <p:grpSpPr bwMode="auto">
          <a:xfrm>
            <a:off x="715403" y="1700808"/>
            <a:ext cx="7272577" cy="4827156"/>
            <a:chOff x="884" y="890"/>
            <a:chExt cx="4112" cy="2973"/>
          </a:xfrm>
        </p:grpSpPr>
        <p:sp>
          <p:nvSpPr>
            <p:cNvPr id="7" name="AutoShape 4"/>
            <p:cNvSpPr>
              <a:spLocks noChangeAspect="1" noChangeArrowheads="1" noTextEdit="1"/>
            </p:cNvSpPr>
            <p:nvPr/>
          </p:nvSpPr>
          <p:spPr bwMode="auto">
            <a:xfrm>
              <a:off x="902" y="890"/>
              <a:ext cx="3956" cy="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 y="890"/>
              <a:ext cx="4112" cy="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8713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Airport capacity factors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108</a:t>
            </a:fld>
            <a:endParaRPr lang="en-CA"/>
          </a:p>
        </p:txBody>
      </p:sp>
      <p:pic>
        <p:nvPicPr>
          <p:cNvPr id="1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72200" y="4311852"/>
            <a:ext cx="2621507" cy="1501243"/>
          </a:xfrm>
          <a:prstGeom prst="rect">
            <a:avLst/>
          </a:prstGeom>
          <a:noFill/>
          <a:ln>
            <a:noFill/>
          </a:ln>
          <a:effectLst>
            <a:outerShdw blurRad="50800" dist="50800" dir="2700000" algn="ctr" rotWithShape="0">
              <a:schemeClr val="bg1">
                <a:lumMod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3"/>
          <p:cNvSpPr txBox="1"/>
          <p:nvPr/>
        </p:nvSpPr>
        <p:spPr>
          <a:xfrm>
            <a:off x="1034789" y="3183029"/>
            <a:ext cx="1195712" cy="369332"/>
          </a:xfrm>
          <a:prstGeom prst="rect">
            <a:avLst/>
          </a:prstGeom>
          <a:noFill/>
        </p:spPr>
        <p:txBody>
          <a:bodyPr wrap="none" rtlCol="0">
            <a:spAutoFit/>
          </a:bodyPr>
          <a:lstStyle/>
          <a:p>
            <a:r>
              <a:rPr kumimoji="1" lang="en-US" altLang="ja-JP" dirty="0" smtClean="0">
                <a:solidFill>
                  <a:prstClr val="black"/>
                </a:solidFill>
              </a:rPr>
              <a:t>Separation</a:t>
            </a:r>
            <a:endParaRPr kumimoji="1" lang="ja-JP" altLang="en-US" dirty="0">
              <a:solidFill>
                <a:prstClr val="black"/>
              </a:solidFill>
            </a:endParaRPr>
          </a:p>
        </p:txBody>
      </p:sp>
      <p:sp>
        <p:nvSpPr>
          <p:cNvPr id="19" name="テキスト ボックス 4"/>
          <p:cNvSpPr txBox="1"/>
          <p:nvPr/>
        </p:nvSpPr>
        <p:spPr>
          <a:xfrm>
            <a:off x="7073009" y="3330460"/>
            <a:ext cx="1065356" cy="369332"/>
          </a:xfrm>
          <a:prstGeom prst="rect">
            <a:avLst/>
          </a:prstGeom>
          <a:noFill/>
        </p:spPr>
        <p:txBody>
          <a:bodyPr wrap="none" rtlCol="0">
            <a:spAutoFit/>
          </a:bodyPr>
          <a:lstStyle/>
          <a:p>
            <a:r>
              <a:rPr kumimoji="1" lang="en-US" altLang="ja-JP" dirty="0" smtClean="0">
                <a:solidFill>
                  <a:prstClr val="black"/>
                </a:solidFill>
              </a:rPr>
              <a:t>Runways </a:t>
            </a:r>
            <a:endParaRPr kumimoji="1" lang="ja-JP" altLang="en-US" dirty="0">
              <a:solidFill>
                <a:prstClr val="black"/>
              </a:solidFill>
            </a:endParaRPr>
          </a:p>
        </p:txBody>
      </p:sp>
      <p:sp>
        <p:nvSpPr>
          <p:cNvPr id="20" name="テキスト ボックス 6"/>
          <p:cNvSpPr txBox="1"/>
          <p:nvPr/>
        </p:nvSpPr>
        <p:spPr>
          <a:xfrm>
            <a:off x="527565" y="5917338"/>
            <a:ext cx="1914883" cy="369332"/>
          </a:xfrm>
          <a:prstGeom prst="rect">
            <a:avLst/>
          </a:prstGeom>
          <a:noFill/>
        </p:spPr>
        <p:txBody>
          <a:bodyPr wrap="none" rtlCol="0">
            <a:spAutoFit/>
          </a:bodyPr>
          <a:lstStyle/>
          <a:p>
            <a:r>
              <a:rPr kumimoji="1" lang="en-US" altLang="ja-JP" dirty="0" smtClean="0">
                <a:solidFill>
                  <a:prstClr val="black"/>
                </a:solidFill>
              </a:rPr>
              <a:t>Aerodrome design</a:t>
            </a:r>
            <a:endParaRPr kumimoji="1" lang="ja-JP" altLang="en-US" dirty="0">
              <a:solidFill>
                <a:prstClr val="black"/>
              </a:solidFill>
            </a:endParaRPr>
          </a:p>
        </p:txBody>
      </p:sp>
      <p:sp>
        <p:nvSpPr>
          <p:cNvPr id="21" name="テキスト ボックス 7"/>
          <p:cNvSpPr txBox="1"/>
          <p:nvPr/>
        </p:nvSpPr>
        <p:spPr>
          <a:xfrm>
            <a:off x="4212295" y="3330460"/>
            <a:ext cx="999633" cy="369332"/>
          </a:xfrm>
          <a:prstGeom prst="rect">
            <a:avLst/>
          </a:prstGeom>
          <a:noFill/>
        </p:spPr>
        <p:txBody>
          <a:bodyPr wrap="none" rtlCol="0">
            <a:spAutoFit/>
          </a:bodyPr>
          <a:lstStyle/>
          <a:p>
            <a:r>
              <a:rPr kumimoji="1" lang="en-US" altLang="ja-JP" dirty="0" smtClean="0">
                <a:solidFill>
                  <a:prstClr val="black"/>
                </a:solidFill>
              </a:rPr>
              <a:t>Weather</a:t>
            </a:r>
            <a:endParaRPr kumimoji="1" lang="ja-JP" altLang="en-US" dirty="0">
              <a:solidFill>
                <a:prstClr val="black"/>
              </a:solidFill>
            </a:endParaRPr>
          </a:p>
        </p:txBody>
      </p:sp>
      <p:sp>
        <p:nvSpPr>
          <p:cNvPr id="22" name="テキスト ボックス 8"/>
          <p:cNvSpPr txBox="1"/>
          <p:nvPr/>
        </p:nvSpPr>
        <p:spPr>
          <a:xfrm>
            <a:off x="7250523" y="6098978"/>
            <a:ext cx="981359" cy="369332"/>
          </a:xfrm>
          <a:prstGeom prst="rect">
            <a:avLst/>
          </a:prstGeom>
          <a:noFill/>
        </p:spPr>
        <p:txBody>
          <a:bodyPr wrap="none" rtlCol="0">
            <a:spAutoFit/>
          </a:bodyPr>
          <a:lstStyle/>
          <a:p>
            <a:r>
              <a:rPr kumimoji="1" lang="en-US" altLang="ja-JP" dirty="0" smtClean="0">
                <a:solidFill>
                  <a:prstClr val="black"/>
                </a:solidFill>
              </a:rPr>
              <a:t>Demand</a:t>
            </a:r>
            <a:endParaRPr kumimoji="1" lang="ja-JP" altLang="en-US" dirty="0">
              <a:solidFill>
                <a:prstClr val="black"/>
              </a:solidFill>
            </a:endParaRPr>
          </a:p>
        </p:txBody>
      </p:sp>
      <p:pic>
        <p:nvPicPr>
          <p:cNvPr id="23" name="Picture 10" descr="C:\Users\HTakata\AppData\Local\Microsoft\Windows\Temporary Internet Files\Content.IE5\BO156597\MC9001992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523" y="1844824"/>
            <a:ext cx="2095500" cy="1402373"/>
          </a:xfrm>
          <a:prstGeom prst="rect">
            <a:avLst/>
          </a:prstGeom>
          <a:solidFill>
            <a:schemeClr val="bg1">
              <a:lumMod val="95000"/>
            </a:schemeClr>
          </a:solidFill>
          <a:scene3d>
            <a:camera prst="orthographicFront"/>
            <a:lightRig rig="threePt" dir="t"/>
          </a:scene3d>
          <a:sp3d>
            <a:bevelT/>
          </a:sp3d>
          <a:extLst/>
        </p:spPr>
      </p:pic>
      <p:pic>
        <p:nvPicPr>
          <p:cNvPr id="24"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765739"/>
            <a:ext cx="2466975" cy="1590996"/>
          </a:xfrm>
          <a:prstGeom prst="rect">
            <a:avLst/>
          </a:prstGeom>
          <a:noFill/>
          <a:ln>
            <a:noFill/>
          </a:ln>
          <a:effectLst>
            <a:outerShdw blurRad="50800" dist="50800" dir="5400000" algn="ctr" rotWithShape="0">
              <a:schemeClr val="bg1">
                <a:lumMod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326342"/>
            <a:ext cx="2466975" cy="1590996"/>
          </a:xfrm>
          <a:prstGeom prst="rect">
            <a:avLst/>
          </a:prstGeom>
          <a:noFill/>
          <a:ln>
            <a:noFill/>
          </a:ln>
          <a:effectLst>
            <a:outerShdw blurRad="50800" dist="50800" dir="5400000" algn="ctr" rotWithShape="0">
              <a:schemeClr val="bg1">
                <a:lumMod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0" descr="https://encrypted-tbn3.gstatic.com/images?q=tbn:ANd9GcRCd8bbAFatEx65VRUj6YptvrBSiGLi_Tb9amYq5cxkfUZRHRu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752198"/>
            <a:ext cx="2762250" cy="1426977"/>
          </a:xfrm>
          <a:prstGeom prst="rect">
            <a:avLst/>
          </a:prstGeom>
          <a:noFill/>
          <a:effectLst>
            <a:outerShdw blurRad="50800" dist="50800" dir="5400000" algn="ctr" rotWithShape="0">
              <a:schemeClr val="bg1">
                <a:lumMod val="65000"/>
              </a:schemeClr>
            </a:outerShdw>
          </a:effectLst>
          <a:extLst>
            <a:ext uri="{909E8E84-426E-40DD-AFC4-6F175D3DCCD1}">
              <a14:hiddenFill xmlns:a14="http://schemas.microsoft.com/office/drawing/2010/main">
                <a:solidFill>
                  <a:srgbClr val="FFFFFF"/>
                </a:solidFill>
              </a14:hiddenFill>
            </a:ext>
          </a:extLst>
        </p:spPr>
      </p:pic>
      <p:pic>
        <p:nvPicPr>
          <p:cNvPr id="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9286" y="4235497"/>
            <a:ext cx="2628900" cy="1500785"/>
          </a:xfrm>
          <a:prstGeom prst="rect">
            <a:avLst/>
          </a:prstGeom>
          <a:noFill/>
          <a:ln>
            <a:noFill/>
          </a:ln>
          <a:effectLst>
            <a:outerShdw blurRad="50800" dist="50800" dir="5400000" algn="ctr" rotWithShape="0">
              <a:schemeClr val="bg1">
                <a:lumMod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7"/>
          <p:cNvSpPr txBox="1"/>
          <p:nvPr/>
        </p:nvSpPr>
        <p:spPr>
          <a:xfrm>
            <a:off x="4337784" y="5715773"/>
            <a:ext cx="631904" cy="369332"/>
          </a:xfrm>
          <a:prstGeom prst="rect">
            <a:avLst/>
          </a:prstGeom>
          <a:noFill/>
        </p:spPr>
        <p:txBody>
          <a:bodyPr wrap="none" rtlCol="0">
            <a:spAutoFit/>
          </a:bodyPr>
          <a:lstStyle/>
          <a:p>
            <a:r>
              <a:rPr kumimoji="1" lang="en-US" altLang="ja-JP" dirty="0" smtClean="0">
                <a:solidFill>
                  <a:prstClr val="black"/>
                </a:solidFill>
              </a:rPr>
              <a:t>Slots</a:t>
            </a:r>
            <a:endParaRPr kumimoji="1" lang="ja-JP" altLang="en-US" dirty="0">
              <a:solidFill>
                <a:prstClr val="black"/>
              </a:solidFill>
            </a:endParaRPr>
          </a:p>
        </p:txBody>
      </p:sp>
    </p:spTree>
    <p:extLst>
      <p:ext uri="{BB962C8B-B14F-4D97-AF65-F5344CB8AC3E}">
        <p14:creationId xmlns:p14="http://schemas.microsoft.com/office/powerpoint/2010/main" val="166002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impact  (Sector A)</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109</a:t>
            </a:fld>
            <a:endParaRPr lang="en-CA"/>
          </a:p>
        </p:txBody>
      </p:sp>
      <p:sp>
        <p:nvSpPr>
          <p:cNvPr id="5" name="Content Placeholder 2"/>
          <p:cNvSpPr>
            <a:spLocks noGrp="1"/>
          </p:cNvSpPr>
          <p:nvPr>
            <p:ph idx="1"/>
          </p:nvPr>
        </p:nvSpPr>
        <p:spPr>
          <a:xfrm>
            <a:off x="457200" y="1677986"/>
            <a:ext cx="8229600" cy="4713387"/>
          </a:xfrm>
        </p:spPr>
        <p:txBody>
          <a:bodyPr/>
          <a:lstStyle/>
          <a:p>
            <a:endParaRPr lang="en-GB" dirty="0"/>
          </a:p>
        </p:txBody>
      </p:sp>
      <p:grpSp>
        <p:nvGrpSpPr>
          <p:cNvPr id="6" name="Group 5"/>
          <p:cNvGrpSpPr/>
          <p:nvPr/>
        </p:nvGrpSpPr>
        <p:grpSpPr>
          <a:xfrm>
            <a:off x="467544" y="1704584"/>
            <a:ext cx="8424936" cy="4824536"/>
            <a:chOff x="467544" y="1439374"/>
            <a:chExt cx="8424936" cy="4824536"/>
          </a:xfrm>
        </p:grpSpPr>
        <p:grpSp>
          <p:nvGrpSpPr>
            <p:cNvPr id="7" name="Group 6"/>
            <p:cNvGrpSpPr/>
            <p:nvPr/>
          </p:nvGrpSpPr>
          <p:grpSpPr>
            <a:xfrm>
              <a:off x="467544" y="1439374"/>
              <a:ext cx="8424936" cy="4824536"/>
              <a:chOff x="395536" y="1340768"/>
              <a:chExt cx="8424936" cy="4824536"/>
            </a:xfrm>
          </p:grpSpPr>
          <p:sp>
            <p:nvSpPr>
              <p:cNvPr id="12" name="Rectangle 11"/>
              <p:cNvSpPr/>
              <p:nvPr/>
            </p:nvSpPr>
            <p:spPr>
              <a:xfrm>
                <a:off x="395536" y="1340768"/>
                <a:ext cx="8424936" cy="482453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1704438" y="2898288"/>
                <a:ext cx="5472608" cy="3168352"/>
              </a:xfrm>
              <a:prstGeom prst="rect">
                <a:avLst/>
              </a:prstGeom>
              <a:solidFill>
                <a:schemeClr val="tx2">
                  <a:lumMod val="60000"/>
                  <a:lumOff val="40000"/>
                </a:schemeClr>
              </a:solidFill>
              <a:ln w="25400" cmpd="sng">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 name="Straight Connector 13"/>
              <p:cNvCxnSpPr/>
              <p:nvPr/>
            </p:nvCxnSpPr>
            <p:spPr>
              <a:xfrm flipH="1">
                <a:off x="7203443" y="2636912"/>
                <a:ext cx="1617029" cy="1027045"/>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44" y="1340768"/>
                <a:ext cx="1236894" cy="1557520"/>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039113" y="1519918"/>
              <a:ext cx="1008112" cy="369332"/>
            </a:xfrm>
            <a:prstGeom prst="rect">
              <a:avLst/>
            </a:prstGeom>
            <a:noFill/>
          </p:spPr>
          <p:txBody>
            <a:bodyPr wrap="square" rtlCol="0">
              <a:spAutoFit/>
            </a:bodyPr>
            <a:lstStyle/>
            <a:p>
              <a:r>
                <a:rPr lang="en-US" dirty="0" smtClean="0">
                  <a:solidFill>
                    <a:prstClr val="white"/>
                  </a:solidFill>
                </a:rPr>
                <a:t>Sector B</a:t>
              </a:r>
              <a:endParaRPr lang="en-GB" dirty="0">
                <a:solidFill>
                  <a:prstClr val="white"/>
                </a:solidFill>
              </a:endParaRPr>
            </a:p>
          </p:txBody>
        </p:sp>
        <p:sp>
          <p:nvSpPr>
            <p:cNvPr id="9" name="TextBox 8"/>
            <p:cNvSpPr txBox="1"/>
            <p:nvPr/>
          </p:nvSpPr>
          <p:spPr>
            <a:xfrm>
              <a:off x="1907704" y="3140968"/>
              <a:ext cx="1008112" cy="369332"/>
            </a:xfrm>
            <a:prstGeom prst="rect">
              <a:avLst/>
            </a:prstGeom>
            <a:noFill/>
          </p:spPr>
          <p:txBody>
            <a:bodyPr wrap="square" rtlCol="0">
              <a:spAutoFit/>
            </a:bodyPr>
            <a:lstStyle/>
            <a:p>
              <a:r>
                <a:rPr lang="en-US" dirty="0" smtClean="0">
                  <a:solidFill>
                    <a:prstClr val="white"/>
                  </a:solidFill>
                </a:rPr>
                <a:t>Sector A</a:t>
              </a:r>
              <a:endParaRPr lang="en-GB" dirty="0">
                <a:solidFill>
                  <a:prstClr val="white"/>
                </a:solidFill>
              </a:endParaRPr>
            </a:p>
          </p:txBody>
        </p:sp>
        <p:sp>
          <p:nvSpPr>
            <p:cNvPr id="10" name="TextBox 9"/>
            <p:cNvSpPr txBox="1"/>
            <p:nvPr/>
          </p:nvSpPr>
          <p:spPr>
            <a:xfrm>
              <a:off x="567909" y="5789414"/>
              <a:ext cx="1008112" cy="369332"/>
            </a:xfrm>
            <a:prstGeom prst="rect">
              <a:avLst/>
            </a:prstGeom>
            <a:noFill/>
          </p:spPr>
          <p:txBody>
            <a:bodyPr wrap="square" rtlCol="0">
              <a:spAutoFit/>
            </a:bodyPr>
            <a:lstStyle/>
            <a:p>
              <a:r>
                <a:rPr lang="en-US" dirty="0" smtClean="0">
                  <a:solidFill>
                    <a:prstClr val="white"/>
                  </a:solidFill>
                </a:rPr>
                <a:t>Sector C</a:t>
              </a:r>
              <a:endParaRPr lang="en-GB" dirty="0">
                <a:solidFill>
                  <a:prstClr val="white"/>
                </a:solidFill>
              </a:endParaRPr>
            </a:p>
          </p:txBody>
        </p:sp>
        <p:sp>
          <p:nvSpPr>
            <p:cNvPr id="11" name="TextBox 10"/>
            <p:cNvSpPr txBox="1"/>
            <p:nvPr/>
          </p:nvSpPr>
          <p:spPr>
            <a:xfrm>
              <a:off x="7740352" y="5793302"/>
              <a:ext cx="1008112" cy="369332"/>
            </a:xfrm>
            <a:prstGeom prst="rect">
              <a:avLst/>
            </a:prstGeom>
            <a:noFill/>
          </p:spPr>
          <p:txBody>
            <a:bodyPr wrap="square" rtlCol="0">
              <a:spAutoFit/>
            </a:bodyPr>
            <a:lstStyle/>
            <a:p>
              <a:r>
                <a:rPr lang="en-US" dirty="0" smtClean="0">
                  <a:solidFill>
                    <a:prstClr val="white"/>
                  </a:solidFill>
                </a:rPr>
                <a:t>Sector D</a:t>
              </a:r>
              <a:endParaRPr lang="en-GB" dirty="0">
                <a:solidFill>
                  <a:prstClr val="white"/>
                </a:solidFill>
              </a:endParaRPr>
            </a:p>
          </p:txBody>
        </p:sp>
      </p:gr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2696" y="3863260"/>
            <a:ext cx="986408" cy="98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776" y="407967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904" y="435646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503548" y="5270864"/>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9552" y="3636027"/>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99" y="3261386"/>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44408" y="5461825"/>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85581" y="3723405"/>
            <a:ext cx="1211863" cy="369332"/>
          </a:xfrm>
          <a:prstGeom prst="rect">
            <a:avLst/>
          </a:prstGeom>
          <a:noFill/>
        </p:spPr>
        <p:txBody>
          <a:bodyPr wrap="square" rtlCol="0">
            <a:spAutoFit/>
          </a:bodyPr>
          <a:lstStyle/>
          <a:p>
            <a:r>
              <a:rPr lang="en-US" dirty="0" smtClean="0">
                <a:solidFill>
                  <a:schemeClr val="accent2">
                    <a:lumMod val="40000"/>
                    <a:lumOff val="60000"/>
                  </a:schemeClr>
                </a:solidFill>
              </a:rPr>
              <a:t>Airway xxx</a:t>
            </a:r>
            <a:endParaRPr lang="en-GB" dirty="0">
              <a:solidFill>
                <a:schemeClr val="accent2">
                  <a:lumMod val="40000"/>
                  <a:lumOff val="60000"/>
                </a:schemeClr>
              </a:solidFill>
            </a:endParaRPr>
          </a:p>
        </p:txBody>
      </p:sp>
      <p:sp>
        <p:nvSpPr>
          <p:cNvPr id="24" name="TextBox 23"/>
          <p:cNvSpPr txBox="1"/>
          <p:nvPr/>
        </p:nvSpPr>
        <p:spPr>
          <a:xfrm>
            <a:off x="614275" y="5270864"/>
            <a:ext cx="1211863" cy="646331"/>
          </a:xfrm>
          <a:prstGeom prst="rect">
            <a:avLst/>
          </a:prstGeom>
          <a:noFill/>
        </p:spPr>
        <p:txBody>
          <a:bodyPr wrap="square" rtlCol="0">
            <a:spAutoFit/>
          </a:bodyPr>
          <a:lstStyle/>
          <a:p>
            <a:r>
              <a:rPr lang="en-US" dirty="0" smtClean="0">
                <a:solidFill>
                  <a:schemeClr val="accent2">
                    <a:lumMod val="40000"/>
                    <a:lumOff val="60000"/>
                  </a:schemeClr>
                </a:solidFill>
              </a:rPr>
              <a:t>Airway </a:t>
            </a:r>
            <a:r>
              <a:rPr lang="en-US" dirty="0" err="1" smtClean="0">
                <a:solidFill>
                  <a:schemeClr val="accent2">
                    <a:lumMod val="40000"/>
                    <a:lumOff val="60000"/>
                  </a:schemeClr>
                </a:solidFill>
              </a:rPr>
              <a:t>yyy</a:t>
            </a:r>
            <a:endParaRPr lang="en-US" dirty="0" smtClean="0">
              <a:solidFill>
                <a:schemeClr val="accent2">
                  <a:lumMod val="40000"/>
                  <a:lumOff val="60000"/>
                </a:schemeClr>
              </a:solidFill>
            </a:endParaRPr>
          </a:p>
          <a:p>
            <a:endParaRPr lang="en-GB" dirty="0">
              <a:solidFill>
                <a:schemeClr val="accent2">
                  <a:lumMod val="40000"/>
                  <a:lumOff val="60000"/>
                </a:schemeClr>
              </a:solidFill>
            </a:endParaRPr>
          </a:p>
        </p:txBody>
      </p:sp>
      <p:pic>
        <p:nvPicPr>
          <p:cNvPr id="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99" y="3262104"/>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47173" y="5453477"/>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74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8.33333E-7 2.59259E-6 L -0.89305 -0.06158 " pathEditMode="relative" rAng="0" ptsTypes="AA">
                                      <p:cBhvr>
                                        <p:cTn id="6" dur="5000" fill="hold"/>
                                        <p:tgtEl>
                                          <p:spTgt spid="26"/>
                                        </p:tgtEl>
                                        <p:attrNameLst>
                                          <p:attrName>ppt_x</p:attrName>
                                          <p:attrName>ppt_y</p:attrName>
                                        </p:attrNameLst>
                                      </p:cBhvr>
                                      <p:rCtr x="-44653" y="-3079"/>
                                    </p:animMotion>
                                  </p:childTnLst>
                                </p:cTn>
                              </p:par>
                              <p:par>
                                <p:cTn id="7" presetID="42" presetClass="path" presetSubtype="0" repeatCount="indefinite" accel="50000" decel="50000" fill="hold" nodeType="withEffect">
                                  <p:stCondLst>
                                    <p:cond delay="0"/>
                                  </p:stCondLst>
                                  <p:endCondLst>
                                    <p:cond evt="onNext" delay="0">
                                      <p:tgtEl>
                                        <p:sldTgt/>
                                      </p:tgtEl>
                                    </p:cond>
                                  </p:endCondLst>
                                  <p:childTnLst>
                                    <p:animMotion origin="layout" path="M -1.38889E-6 4.81481E-6 L 0.88837 0.08217 " pathEditMode="relative" rAng="0" ptsTypes="AA">
                                      <p:cBhvr>
                                        <p:cTn id="8" dur="5000" fill="hold"/>
                                        <p:tgtEl>
                                          <p:spTgt spid="21"/>
                                        </p:tgtEl>
                                        <p:attrNameLst>
                                          <p:attrName>ppt_x</p:attrName>
                                          <p:attrName>ppt_y</p:attrName>
                                        </p:attrNameLst>
                                      </p:cBhvr>
                                      <p:rCtr x="44410" y="4097"/>
                                    </p:animMotion>
                                  </p:childTnLst>
                                </p:cTn>
                              </p:par>
                              <p:par>
                                <p:cTn id="9" presetID="42" presetClass="path" presetSubtype="0" repeatCount="indefinite" accel="50000" decel="50000" fill="hold" nodeType="withEffect">
                                  <p:stCondLst>
                                    <p:cond delay="2500"/>
                                  </p:stCondLst>
                                  <p:childTnLst>
                                    <p:animMotion origin="layout" path="M -3.61111E-6 -1.85185E-6 L -0.8927 -0.06227 " pathEditMode="relative" rAng="0" ptsTypes="AA">
                                      <p:cBhvr>
                                        <p:cTn id="10" dur="5000" fill="hold"/>
                                        <p:tgtEl>
                                          <p:spTgt spid="22"/>
                                        </p:tgtEl>
                                        <p:attrNameLst>
                                          <p:attrName>ppt_x</p:attrName>
                                          <p:attrName>ppt_y</p:attrName>
                                        </p:attrNameLst>
                                      </p:cBhvr>
                                      <p:rCtr x="-44635" y="-3125"/>
                                    </p:animMotion>
                                  </p:childTnLst>
                                </p:cTn>
                              </p:par>
                              <p:par>
                                <p:cTn id="11" presetID="42" presetClass="path" presetSubtype="0" repeatCount="indefinite" accel="50000" decel="50000" fill="hold" nodeType="withEffect">
                                  <p:stCondLst>
                                    <p:cond delay="2500"/>
                                  </p:stCondLst>
                                  <p:endCondLst>
                                    <p:cond evt="onNext" delay="0">
                                      <p:tgtEl>
                                        <p:sldTgt/>
                                      </p:tgtEl>
                                    </p:cond>
                                  </p:endCondLst>
                                  <p:childTnLst>
                                    <p:animMotion origin="layout" path="M -0.00382 0.00023 L 0.88611 0.08426 " pathEditMode="relative" rAng="0" ptsTypes="AA">
                                      <p:cBhvr>
                                        <p:cTn id="12" dur="5000" fill="hold"/>
                                        <p:tgtEl>
                                          <p:spTgt spid="25"/>
                                        </p:tgtEl>
                                        <p:attrNameLst>
                                          <p:attrName>ppt_x</p:attrName>
                                          <p:attrName>ppt_y</p:attrName>
                                        </p:attrNameLst>
                                      </p:cBhvr>
                                      <p:rCtr x="44497" y="4190"/>
                                    </p:animMotion>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500"/>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par>
                                <p:cTn id="37" presetID="32" presetClass="emph" presetSubtype="0" repeatCount="indefinite" fill="hold" nodeType="withEffect">
                                  <p:stCondLst>
                                    <p:cond delay="500"/>
                                  </p:stCondLst>
                                  <p:childTnLst>
                                    <p:animRot by="120000">
                                      <p:cBhvr>
                                        <p:cTn id="38" dur="200" fill="hold">
                                          <p:stCondLst>
                                            <p:cond delay="0"/>
                                          </p:stCondLst>
                                        </p:cTn>
                                        <p:tgtEl>
                                          <p:spTgt spid="18"/>
                                        </p:tgtEl>
                                        <p:attrNameLst>
                                          <p:attrName>r</p:attrName>
                                        </p:attrNameLst>
                                      </p:cBhvr>
                                    </p:animRot>
                                    <p:animRot by="-240000">
                                      <p:cBhvr>
                                        <p:cTn id="39" dur="400" fill="hold">
                                          <p:stCondLst>
                                            <p:cond delay="400"/>
                                          </p:stCondLst>
                                        </p:cTn>
                                        <p:tgtEl>
                                          <p:spTgt spid="18"/>
                                        </p:tgtEl>
                                        <p:attrNameLst>
                                          <p:attrName>r</p:attrName>
                                        </p:attrNameLst>
                                      </p:cBhvr>
                                    </p:animRot>
                                    <p:animRot by="240000">
                                      <p:cBhvr>
                                        <p:cTn id="40" dur="400" fill="hold">
                                          <p:stCondLst>
                                            <p:cond delay="800"/>
                                          </p:stCondLst>
                                        </p:cTn>
                                        <p:tgtEl>
                                          <p:spTgt spid="18"/>
                                        </p:tgtEl>
                                        <p:attrNameLst>
                                          <p:attrName>r</p:attrName>
                                        </p:attrNameLst>
                                      </p:cBhvr>
                                    </p:animRot>
                                    <p:animRot by="-240000">
                                      <p:cBhvr>
                                        <p:cTn id="41" dur="400" fill="hold">
                                          <p:stCondLst>
                                            <p:cond delay="1200"/>
                                          </p:stCondLst>
                                        </p:cTn>
                                        <p:tgtEl>
                                          <p:spTgt spid="18"/>
                                        </p:tgtEl>
                                        <p:attrNameLst>
                                          <p:attrName>r</p:attrName>
                                        </p:attrNameLst>
                                      </p:cBhvr>
                                    </p:animRot>
                                    <p:animRot by="120000">
                                      <p:cBhvr>
                                        <p:cTn id="42" dur="400" fill="hold">
                                          <p:stCondLst>
                                            <p:cond delay="1600"/>
                                          </p:stCondLst>
                                        </p:cTn>
                                        <p:tgtEl>
                                          <p:spTgt spid="18"/>
                                        </p:tgtEl>
                                        <p:attrNameLst>
                                          <p:attrName>r</p:attrName>
                                        </p:attrNameLst>
                                      </p:cBhvr>
                                    </p:animRot>
                                  </p:childTnLst>
                                </p:cTn>
                              </p:par>
                              <p:par>
                                <p:cTn id="43" presetID="26" presetClass="emph" presetSubtype="0" repeatCount="indefinite" fill="hold" nodeType="withEffect">
                                  <p:stCondLst>
                                    <p:cond delay="0"/>
                                  </p:stCondLst>
                                  <p:childTnLst>
                                    <p:animEffect transition="out" filter="fade">
                                      <p:cBhvr>
                                        <p:cTn id="44" dur="1000" tmFilter="0, 0; .2, .5; .8, .5; 1, 0"/>
                                        <p:tgtEl>
                                          <p:spTgt spid="16"/>
                                        </p:tgtEl>
                                      </p:cBhvr>
                                    </p:animEffect>
                                    <p:animScale>
                                      <p:cBhvr>
                                        <p:cTn id="45" dur="500" autoRev="1" fill="hold"/>
                                        <p:tgtEl>
                                          <p:spTgt spid="16"/>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37" presetClass="path" presetSubtype="0" repeatCount="indefinite" accel="50000" decel="50000" fill="hold" nodeType="clickEffect">
                                  <p:stCondLst>
                                    <p:cond delay="0"/>
                                  </p:stCondLst>
                                  <p:childTnLst>
                                    <p:animMotion origin="layout" path="M -1.38889E-6 4.81481E-6 L 0.23629 0.228 C 0.28594 0.27476 0.36007 0.30254 0.43715 0.30254 C 0.52535 0.30254 0.59583 0.27476 0.64549 0.228 L 0.88195 4.81481E-6 " pathEditMode="relative" rAng="0" ptsTypes="FffFF">
                                      <p:cBhvr>
                                        <p:cTn id="49" dur="3000" fill="hold"/>
                                        <p:tgtEl>
                                          <p:spTgt spid="25"/>
                                        </p:tgtEl>
                                        <p:attrNameLst>
                                          <p:attrName>ppt_x</p:attrName>
                                          <p:attrName>ppt_y</p:attrName>
                                        </p:attrNameLst>
                                      </p:cBhvr>
                                      <p:rCtr x="44097" y="15116"/>
                                    </p:animMotion>
                                  </p:childTnLst>
                                </p:cTn>
                              </p:par>
                              <p:par>
                                <p:cTn id="50" presetID="37" presetClass="path" presetSubtype="0" repeatCount="indefinite" accel="50000" decel="50000" fill="hold" nodeType="withEffect">
                                  <p:stCondLst>
                                    <p:cond delay="1500"/>
                                  </p:stCondLst>
                                  <p:childTnLst>
                                    <p:animMotion origin="layout" path="M -1.38889E-6 0 L 0.23559 0.22153 C 0.28524 0.2669 0.35938 0.29398 0.43629 0.29398 C 0.52431 0.29398 0.59445 0.2669 0.64427 0.22153 L 0.88038 0 " pathEditMode="relative" rAng="0" ptsTypes="FffFF">
                                      <p:cBhvr>
                                        <p:cTn id="51" dur="3000" fill="hold"/>
                                        <p:tgtEl>
                                          <p:spTgt spid="21"/>
                                        </p:tgtEl>
                                        <p:attrNameLst>
                                          <p:attrName>ppt_x</p:attrName>
                                          <p:attrName>ppt_y</p:attrName>
                                        </p:attrNameLst>
                                      </p:cBhvr>
                                      <p:rCtr x="44010" y="1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325458" y="2518089"/>
            <a:ext cx="3044003" cy="997813"/>
            <a:chOff x="325458" y="2518089"/>
            <a:chExt cx="3044003" cy="997813"/>
          </a:xfrm>
        </p:grpSpPr>
        <p:sp>
          <p:nvSpPr>
            <p:cNvPr id="47" name="Rounded Rectangle 46"/>
            <p:cNvSpPr/>
            <p:nvPr/>
          </p:nvSpPr>
          <p:spPr>
            <a:xfrm>
              <a:off x="325458" y="2518089"/>
              <a:ext cx="3044003" cy="997813"/>
            </a:xfrm>
            <a:prstGeom prst="roundRect">
              <a:avLst/>
            </a:prstGeom>
            <a:solidFill>
              <a:schemeClr val="accent1">
                <a:alpha val="25000"/>
              </a:schemeClr>
            </a:solidFill>
            <a:scene3d>
              <a:camera prst="perspectiveAbove" fov="3000000">
                <a:rot lat="20399999" lon="0" rev="0"/>
              </a:camera>
              <a:lightRig rig="threePt" dir="t"/>
            </a:scene3d>
            <a:sp3d extrusionH="9525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p:cNvGrpSpPr/>
            <p:nvPr/>
          </p:nvGrpSpPr>
          <p:grpSpPr>
            <a:xfrm>
              <a:off x="599988" y="2675325"/>
              <a:ext cx="2500242" cy="683341"/>
              <a:chOff x="390069" y="312564"/>
              <a:chExt cx="3607983" cy="1353242"/>
            </a:xfrm>
          </p:grpSpPr>
          <p:pic>
            <p:nvPicPr>
              <p:cNvPr id="48" name="Picture 2" descr="C:\Users\HTakata\AppData\Local\Microsoft\Windows\Temporary Internet Files\Content.IE5\6PCBC6JZ\MC900252233[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90069" y="412070"/>
                <a:ext cx="1571412" cy="1226445"/>
              </a:xfrm>
              <a:prstGeom prst="rect">
                <a:avLst/>
              </a:prstGeom>
              <a:noFill/>
              <a:effectLst>
                <a:outerShdw blurRad="50800" dist="50800" dir="5400000" algn="ctr" rotWithShape="0">
                  <a:schemeClr val="bg1">
                    <a:lumMod val="85000"/>
                  </a:schemeClr>
                </a:outerShdw>
              </a:effectLst>
              <a:extLst>
                <a:ext uri="{909E8E84-426E-40DD-AFC4-6F175D3DCCD1}">
                  <a14:hiddenFill xmlns:a14="http://schemas.microsoft.com/office/drawing/2010/main">
                    <a:solidFill>
                      <a:srgbClr val="FFFFFF"/>
                    </a:solidFill>
                  </a14:hiddenFill>
                </a:ext>
              </a:extLst>
            </p:spPr>
          </p:pic>
          <p:pic>
            <p:nvPicPr>
              <p:cNvPr id="49" name="Picture 2" descr="C:\Users\HTakata\AppData\Local\Microsoft\Windows\Temporary Internet Files\Content.IE5\6PCBC6JZ\MC900252233[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408985" y="439361"/>
                <a:ext cx="1374276" cy="1226445"/>
              </a:xfrm>
              <a:prstGeom prst="rect">
                <a:avLst/>
              </a:prstGeom>
              <a:noFill/>
              <a:effectLst>
                <a:outerShdw blurRad="50800" dist="50800" dir="5400000" algn="ctr" rotWithShape="0">
                  <a:schemeClr val="bg1">
                    <a:lumMod val="85000"/>
                  </a:schemeClr>
                </a:outerShdw>
              </a:effectLst>
              <a:extLst>
                <a:ext uri="{909E8E84-426E-40DD-AFC4-6F175D3DCCD1}">
                  <a14:hiddenFill xmlns:a14="http://schemas.microsoft.com/office/drawing/2010/main">
                    <a:solidFill>
                      <a:srgbClr val="FFFFFF"/>
                    </a:solidFill>
                  </a14:hiddenFill>
                </a:ext>
              </a:extLst>
            </p:spPr>
          </p:pic>
          <p:sp>
            <p:nvSpPr>
              <p:cNvPr id="50" name="Curved Left Arrow 49"/>
              <p:cNvSpPr/>
              <p:nvPr/>
            </p:nvSpPr>
            <p:spPr>
              <a:xfrm flipH="1" flipV="1">
                <a:off x="2109226" y="312564"/>
                <a:ext cx="750835" cy="547931"/>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1" name="Curved Left Arrow 50"/>
              <p:cNvSpPr/>
              <p:nvPr/>
            </p:nvSpPr>
            <p:spPr>
              <a:xfrm>
                <a:off x="3312252" y="379036"/>
                <a:ext cx="685800" cy="621542"/>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2" name="&quot;No&quot; Symbol 51"/>
              <p:cNvSpPr/>
              <p:nvPr/>
            </p:nvSpPr>
            <p:spPr>
              <a:xfrm>
                <a:off x="559267" y="424474"/>
                <a:ext cx="1371600" cy="1104877"/>
              </a:xfrm>
              <a:prstGeom prst="noSmoking">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sp>
        <p:nvSpPr>
          <p:cNvPr id="2" name="Slide Number Placeholder 1"/>
          <p:cNvSpPr>
            <a:spLocks noGrp="1"/>
          </p:cNvSpPr>
          <p:nvPr>
            <p:ph type="sldNum" sz="quarter" idx="12"/>
          </p:nvPr>
        </p:nvSpPr>
        <p:spPr/>
        <p:txBody>
          <a:bodyPr/>
          <a:lstStyle/>
          <a:p>
            <a:fld id="{3FF909EE-2C65-48BC-95E5-26F3591A45A6}" type="slidenum">
              <a:rPr lang="en-CA" smtClean="0"/>
              <a:t>11</a:t>
            </a:fld>
            <a:endParaRPr lang="en-CA" dirty="0"/>
          </a:p>
        </p:txBody>
      </p:sp>
      <p:sp>
        <p:nvSpPr>
          <p:cNvPr id="3" name="Title 1"/>
          <p:cNvSpPr txBox="1">
            <a:spLocks/>
          </p:cNvSpPr>
          <p:nvPr/>
        </p:nvSpPr>
        <p:spPr>
          <a:xfrm>
            <a:off x="457201" y="9888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endParaRPr lang="en-GB" dirty="0"/>
          </a:p>
        </p:txBody>
      </p:sp>
      <p:sp>
        <p:nvSpPr>
          <p:cNvPr id="4" name="Down Arrow 3"/>
          <p:cNvSpPr/>
          <p:nvPr/>
        </p:nvSpPr>
        <p:spPr>
          <a:xfrm>
            <a:off x="6710387" y="2140813"/>
            <a:ext cx="222476" cy="26340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Down Arrow 4"/>
          <p:cNvSpPr/>
          <p:nvPr/>
        </p:nvSpPr>
        <p:spPr>
          <a:xfrm>
            <a:off x="5749576" y="3067188"/>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2" descr="C:\Users\HTakata\AppData\Local\Microsoft\Windows\Temporary Internet Files\Content.IE5\6PCBC6JZ\MC900252233[1].wmf"/>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6696576" y="1665806"/>
            <a:ext cx="831196" cy="648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5685657" y="2725493"/>
            <a:ext cx="616508" cy="481168"/>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6498948" y="4156639"/>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Down Arrow 8"/>
          <p:cNvSpPr/>
          <p:nvPr/>
        </p:nvSpPr>
        <p:spPr>
          <a:xfrm flipH="1">
            <a:off x="2948108" y="5020590"/>
            <a:ext cx="148015"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a:off x="4106948" y="4231757"/>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C:\Users\HTakata\AppData\Local\Microsoft\Windows\Temporary Internet Files\Content.IE5\6PCBC6JZ\MC900252233[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094779" y="3887731"/>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2883681" y="4714988"/>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735747" y="5763450"/>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Takata\AppData\Local\Microsoft\Windows\Temporary Internet Files\Content.IE5\6PCBC6JZ\MC900252233[1].wm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126023" y="3799785"/>
            <a:ext cx="560392" cy="48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flipH="1">
            <a:off x="7821609" y="5059123"/>
            <a:ext cx="560391" cy="4811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612749" y="3194167"/>
            <a:ext cx="1581301" cy="1607232"/>
            <a:chOff x="876300" y="2325524"/>
            <a:chExt cx="2971800" cy="2627476"/>
          </a:xfrm>
        </p:grpSpPr>
        <p:sp>
          <p:nvSpPr>
            <p:cNvPr id="17" name="Flowchart: Magnetic Disk 16"/>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Magnetic Disk 17"/>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p:cNvGrpSpPr/>
          <p:nvPr/>
        </p:nvGrpSpPr>
        <p:grpSpPr>
          <a:xfrm>
            <a:off x="1268465" y="5254075"/>
            <a:ext cx="2004138" cy="1125244"/>
            <a:chOff x="876300" y="2325524"/>
            <a:chExt cx="2971800" cy="2627476"/>
          </a:xfrm>
        </p:grpSpPr>
        <p:sp>
          <p:nvSpPr>
            <p:cNvPr id="20" name="Flowchart: Magnetic Disk 19"/>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Magnetic Disk 20"/>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p:cNvGrpSpPr/>
          <p:nvPr/>
        </p:nvGrpSpPr>
        <p:grpSpPr>
          <a:xfrm>
            <a:off x="6214664" y="2579891"/>
            <a:ext cx="1036408" cy="690046"/>
            <a:chOff x="876300" y="2325524"/>
            <a:chExt cx="2971800" cy="2627476"/>
          </a:xfrm>
        </p:grpSpPr>
        <p:sp>
          <p:nvSpPr>
            <p:cNvPr id="23" name="Flowchart: Magnetic Disk 22"/>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Magnetic Disk 23"/>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Group 24"/>
          <p:cNvGrpSpPr/>
          <p:nvPr/>
        </p:nvGrpSpPr>
        <p:grpSpPr>
          <a:xfrm>
            <a:off x="3407831" y="4575186"/>
            <a:ext cx="1001441" cy="765062"/>
            <a:chOff x="6019800" y="1295400"/>
            <a:chExt cx="2971800" cy="2477924"/>
          </a:xfrm>
        </p:grpSpPr>
        <p:sp>
          <p:nvSpPr>
            <p:cNvPr id="26" name="Flowchart: Magnetic Disk 25"/>
            <p:cNvSpPr/>
            <p:nvPr/>
          </p:nvSpPr>
          <p:spPr>
            <a:xfrm>
              <a:off x="6019800" y="1295400"/>
              <a:ext cx="2971800" cy="2477924"/>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26"/>
            <p:cNvSpPr/>
            <p:nvPr/>
          </p:nvSpPr>
          <p:spPr>
            <a:xfrm>
              <a:off x="6024785" y="1803163"/>
              <a:ext cx="2948299" cy="931516"/>
            </a:xfrm>
            <a:custGeom>
              <a:avLst/>
              <a:gdLst>
                <a:gd name="connsiteX0" fmla="*/ 0 w 2948299"/>
                <a:gd name="connsiteY0" fmla="*/ 0 h 931516"/>
                <a:gd name="connsiteX1" fmla="*/ 273465 w 2948299"/>
                <a:gd name="connsiteY1" fmla="*/ 572568 h 931516"/>
                <a:gd name="connsiteX2" fmla="*/ 427290 w 2948299"/>
                <a:gd name="connsiteY2" fmla="*/ 350377 h 931516"/>
                <a:gd name="connsiteX3" fmla="*/ 854579 w 2948299"/>
                <a:gd name="connsiteY3" fmla="*/ 931491 h 931516"/>
                <a:gd name="connsiteX4" fmla="*/ 1743342 w 2948299"/>
                <a:gd name="connsiteY4" fmla="*/ 324740 h 931516"/>
                <a:gd name="connsiteX5" fmla="*/ 2290273 w 2948299"/>
                <a:gd name="connsiteY5" fmla="*/ 538385 h 931516"/>
                <a:gd name="connsiteX6" fmla="*/ 2948299 w 2948299"/>
                <a:gd name="connsiteY6" fmla="*/ 25637 h 93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99" h="931516">
                  <a:moveTo>
                    <a:pt x="0" y="0"/>
                  </a:moveTo>
                  <a:cubicBezTo>
                    <a:pt x="101125" y="257086"/>
                    <a:pt x="202250" y="514172"/>
                    <a:pt x="273465" y="572568"/>
                  </a:cubicBezTo>
                  <a:cubicBezTo>
                    <a:pt x="344680" y="630964"/>
                    <a:pt x="330438" y="290556"/>
                    <a:pt x="427290" y="350377"/>
                  </a:cubicBezTo>
                  <a:cubicBezTo>
                    <a:pt x="524142" y="410198"/>
                    <a:pt x="635237" y="935764"/>
                    <a:pt x="854579" y="931491"/>
                  </a:cubicBezTo>
                  <a:cubicBezTo>
                    <a:pt x="1073921" y="927218"/>
                    <a:pt x="1504060" y="390258"/>
                    <a:pt x="1743342" y="324740"/>
                  </a:cubicBezTo>
                  <a:cubicBezTo>
                    <a:pt x="1982624" y="259222"/>
                    <a:pt x="2089447" y="588235"/>
                    <a:pt x="2290273" y="538385"/>
                  </a:cubicBezTo>
                  <a:cubicBezTo>
                    <a:pt x="2491099" y="488535"/>
                    <a:pt x="2942602" y="-72639"/>
                    <a:pt x="2948299" y="25637"/>
                  </a:cubicBezTo>
                </a:path>
              </a:pathLst>
            </a:custGeom>
            <a:noFill/>
            <a:effectLst>
              <a:glow rad="63500">
                <a:schemeClr val="accent1">
                  <a:satMod val="175000"/>
                  <a:alpha val="40000"/>
                </a:schemeClr>
              </a:glow>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Connector 27"/>
            <p:cNvSpPr/>
            <p:nvPr/>
          </p:nvSpPr>
          <p:spPr>
            <a:xfrm>
              <a:off x="6821324" y="2800528"/>
              <a:ext cx="76200" cy="101837"/>
            </a:xfrm>
            <a:prstGeom prst="flowChartConnector">
              <a:avLst/>
            </a:prstGeom>
            <a:pattFill prst="pct50">
              <a:fgClr>
                <a:schemeClr val="accent1"/>
              </a:fgClr>
              <a:bgClr>
                <a:schemeClr val="bg1"/>
              </a:bgClr>
            </a:patt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28"/>
            <p:cNvSpPr/>
            <p:nvPr/>
          </p:nvSpPr>
          <p:spPr>
            <a:xfrm>
              <a:off x="6672913" y="3048000"/>
              <a:ext cx="373022" cy="517269"/>
            </a:xfrm>
            <a:custGeom>
              <a:avLst/>
              <a:gdLst>
                <a:gd name="connsiteX0" fmla="*/ 256942 w 633296"/>
                <a:gd name="connsiteY0" fmla="*/ 102 h 1034538"/>
                <a:gd name="connsiteX1" fmla="*/ 568 w 633296"/>
                <a:gd name="connsiteY1" fmla="*/ 692311 h 1034538"/>
                <a:gd name="connsiteX2" fmla="*/ 325308 w 633296"/>
                <a:gd name="connsiteY2" fmla="*/ 1034143 h 1034538"/>
                <a:gd name="connsiteX3" fmla="*/ 632957 w 633296"/>
                <a:gd name="connsiteY3" fmla="*/ 743586 h 1034538"/>
                <a:gd name="connsiteX4" fmla="*/ 256942 w 633296"/>
                <a:gd name="connsiteY4" fmla="*/ 102 h 10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96" h="1034538">
                  <a:moveTo>
                    <a:pt x="256942" y="102"/>
                  </a:moveTo>
                  <a:cubicBezTo>
                    <a:pt x="151544" y="-8444"/>
                    <a:pt x="-10826" y="519971"/>
                    <a:pt x="568" y="692311"/>
                  </a:cubicBezTo>
                  <a:cubicBezTo>
                    <a:pt x="11962" y="864651"/>
                    <a:pt x="219910" y="1025597"/>
                    <a:pt x="325308" y="1034143"/>
                  </a:cubicBezTo>
                  <a:cubicBezTo>
                    <a:pt x="430706" y="1042689"/>
                    <a:pt x="642927" y="911653"/>
                    <a:pt x="632957" y="743586"/>
                  </a:cubicBezTo>
                  <a:cubicBezTo>
                    <a:pt x="622987" y="575519"/>
                    <a:pt x="362340" y="8648"/>
                    <a:pt x="256942" y="102"/>
                  </a:cubicBezTo>
                  <a:close/>
                </a:path>
              </a:pathLst>
            </a:custGeom>
            <a:gradFill>
              <a:gsLst>
                <a:gs pos="0">
                  <a:schemeClr val="bg1">
                    <a:lumMod val="0"/>
                    <a:lumOff val="100000"/>
                  </a:schemeClr>
                </a:gs>
                <a:gs pos="50000">
                  <a:schemeClr val="accent1">
                    <a:tint val="44500"/>
                    <a:satMod val="160000"/>
                  </a:schemeClr>
                </a:gs>
                <a:gs pos="100000">
                  <a:schemeClr val="accent1">
                    <a:tint val="23500"/>
                    <a:satMod val="160000"/>
                  </a:schemeClr>
                </a:gs>
              </a:gsLst>
              <a:path path="circle">
                <a:fillToRect l="50000" t="50000" r="50000" b="50000"/>
              </a:path>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p:cNvGrpSpPr/>
          <p:nvPr/>
        </p:nvGrpSpPr>
        <p:grpSpPr>
          <a:xfrm>
            <a:off x="6336674" y="4662415"/>
            <a:ext cx="1563138" cy="1085525"/>
            <a:chOff x="876300" y="2325524"/>
            <a:chExt cx="2971800" cy="2627476"/>
          </a:xfrm>
        </p:grpSpPr>
        <p:sp>
          <p:nvSpPr>
            <p:cNvPr id="31" name="Flowchart: Magnetic Disk 30"/>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lowchart: Magnetic Disk 31"/>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Group 68"/>
          <p:cNvGrpSpPr/>
          <p:nvPr/>
        </p:nvGrpSpPr>
        <p:grpSpPr>
          <a:xfrm>
            <a:off x="348827" y="1336036"/>
            <a:ext cx="3044003" cy="997813"/>
            <a:chOff x="348827" y="1336036"/>
            <a:chExt cx="3044003" cy="997813"/>
          </a:xfrm>
        </p:grpSpPr>
        <p:sp>
          <p:nvSpPr>
            <p:cNvPr id="35" name="Rounded Rectangle 34"/>
            <p:cNvSpPr/>
            <p:nvPr/>
          </p:nvSpPr>
          <p:spPr>
            <a:xfrm>
              <a:off x="348827" y="1336036"/>
              <a:ext cx="3044003" cy="997813"/>
            </a:xfrm>
            <a:prstGeom prst="roundRect">
              <a:avLst/>
            </a:prstGeom>
            <a:solidFill>
              <a:schemeClr val="accent1">
                <a:alpha val="25000"/>
              </a:schemeClr>
            </a:solidFill>
            <a:scene3d>
              <a:camera prst="perspectiveAbove" fov="3000000">
                <a:rot lat="20399999" lon="0" rev="0"/>
              </a:camera>
              <a:lightRig rig="threePt" dir="t"/>
            </a:scene3d>
            <a:sp3d extrusionH="9525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8" name="Group 67"/>
            <p:cNvGrpSpPr/>
            <p:nvPr/>
          </p:nvGrpSpPr>
          <p:grpSpPr>
            <a:xfrm>
              <a:off x="455525" y="1516895"/>
              <a:ext cx="2768217" cy="552520"/>
              <a:chOff x="455525" y="1516895"/>
              <a:chExt cx="2768217" cy="552520"/>
            </a:xfrm>
          </p:grpSpPr>
          <p:grpSp>
            <p:nvGrpSpPr>
              <p:cNvPr id="36" name="Group 35"/>
              <p:cNvGrpSpPr/>
              <p:nvPr/>
            </p:nvGrpSpPr>
            <p:grpSpPr>
              <a:xfrm>
                <a:off x="455525" y="1516895"/>
                <a:ext cx="1268917" cy="537511"/>
                <a:chOff x="876300" y="2325524"/>
                <a:chExt cx="2971800" cy="2627476"/>
              </a:xfrm>
            </p:grpSpPr>
            <p:sp>
              <p:nvSpPr>
                <p:cNvPr id="43" name="Flowchart: Magnetic Disk 42"/>
                <p:cNvSpPr/>
                <p:nvPr/>
              </p:nvSpPr>
              <p:spPr>
                <a:xfrm>
                  <a:off x="876300" y="2325524"/>
                  <a:ext cx="2971800" cy="1752600"/>
                </a:xfrm>
                <a:prstGeom prst="flowChartMagneticDisk">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Flowchart: Magnetic Disk 43"/>
                <p:cNvSpPr/>
                <p:nvPr/>
              </p:nvSpPr>
              <p:spPr>
                <a:xfrm>
                  <a:off x="876300" y="3200400"/>
                  <a:ext cx="2971800" cy="1752600"/>
                </a:xfrm>
                <a:prstGeom prst="flowChartMagneticDisk">
                  <a:avLst/>
                </a:prstGeom>
                <a:pattFill prst="pct25">
                  <a:fgClr>
                    <a:schemeClr val="accent1"/>
                  </a:fgClr>
                  <a:bgClr>
                    <a:schemeClr val="bg1"/>
                  </a:bgClr>
                </a:patt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7" name="Left-Right Arrow 36"/>
              <p:cNvSpPr/>
              <p:nvPr/>
            </p:nvSpPr>
            <p:spPr>
              <a:xfrm>
                <a:off x="1811284" y="1748961"/>
                <a:ext cx="587482" cy="320454"/>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p:cNvGrpSpPr/>
              <p:nvPr/>
            </p:nvGrpSpPr>
            <p:grpSpPr>
              <a:xfrm>
                <a:off x="2481162" y="1600471"/>
                <a:ext cx="742580" cy="468944"/>
                <a:chOff x="6019800" y="1295400"/>
                <a:chExt cx="2971800" cy="2477924"/>
              </a:xfrm>
            </p:grpSpPr>
            <p:sp>
              <p:nvSpPr>
                <p:cNvPr id="39" name="Flowchart: Magnetic Disk 38"/>
                <p:cNvSpPr/>
                <p:nvPr/>
              </p:nvSpPr>
              <p:spPr>
                <a:xfrm>
                  <a:off x="6019800" y="1295400"/>
                  <a:ext cx="2971800" cy="2477924"/>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reeform 39"/>
                <p:cNvSpPr/>
                <p:nvPr/>
              </p:nvSpPr>
              <p:spPr>
                <a:xfrm>
                  <a:off x="6024785" y="1803163"/>
                  <a:ext cx="2948299" cy="931516"/>
                </a:xfrm>
                <a:custGeom>
                  <a:avLst/>
                  <a:gdLst>
                    <a:gd name="connsiteX0" fmla="*/ 0 w 2948299"/>
                    <a:gd name="connsiteY0" fmla="*/ 0 h 931516"/>
                    <a:gd name="connsiteX1" fmla="*/ 273465 w 2948299"/>
                    <a:gd name="connsiteY1" fmla="*/ 572568 h 931516"/>
                    <a:gd name="connsiteX2" fmla="*/ 427290 w 2948299"/>
                    <a:gd name="connsiteY2" fmla="*/ 350377 h 931516"/>
                    <a:gd name="connsiteX3" fmla="*/ 854579 w 2948299"/>
                    <a:gd name="connsiteY3" fmla="*/ 931491 h 931516"/>
                    <a:gd name="connsiteX4" fmla="*/ 1743342 w 2948299"/>
                    <a:gd name="connsiteY4" fmla="*/ 324740 h 931516"/>
                    <a:gd name="connsiteX5" fmla="*/ 2290273 w 2948299"/>
                    <a:gd name="connsiteY5" fmla="*/ 538385 h 931516"/>
                    <a:gd name="connsiteX6" fmla="*/ 2948299 w 2948299"/>
                    <a:gd name="connsiteY6" fmla="*/ 25637 h 93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99" h="931516">
                      <a:moveTo>
                        <a:pt x="0" y="0"/>
                      </a:moveTo>
                      <a:cubicBezTo>
                        <a:pt x="101125" y="257086"/>
                        <a:pt x="202250" y="514172"/>
                        <a:pt x="273465" y="572568"/>
                      </a:cubicBezTo>
                      <a:cubicBezTo>
                        <a:pt x="344680" y="630964"/>
                        <a:pt x="330438" y="290556"/>
                        <a:pt x="427290" y="350377"/>
                      </a:cubicBezTo>
                      <a:cubicBezTo>
                        <a:pt x="524142" y="410198"/>
                        <a:pt x="635237" y="935764"/>
                        <a:pt x="854579" y="931491"/>
                      </a:cubicBezTo>
                      <a:cubicBezTo>
                        <a:pt x="1073921" y="927218"/>
                        <a:pt x="1504060" y="390258"/>
                        <a:pt x="1743342" y="324740"/>
                      </a:cubicBezTo>
                      <a:cubicBezTo>
                        <a:pt x="1982624" y="259222"/>
                        <a:pt x="2089447" y="588235"/>
                        <a:pt x="2290273" y="538385"/>
                      </a:cubicBezTo>
                      <a:cubicBezTo>
                        <a:pt x="2491099" y="488535"/>
                        <a:pt x="2942602" y="-72639"/>
                        <a:pt x="2948299" y="25637"/>
                      </a:cubicBezTo>
                    </a:path>
                  </a:pathLst>
                </a:custGeom>
                <a:noFill/>
                <a:effectLst>
                  <a:glow rad="63500">
                    <a:schemeClr val="accent1">
                      <a:satMod val="175000"/>
                      <a:alpha val="40000"/>
                    </a:schemeClr>
                  </a:glow>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lowchart: Connector 40"/>
                <p:cNvSpPr/>
                <p:nvPr/>
              </p:nvSpPr>
              <p:spPr>
                <a:xfrm>
                  <a:off x="6821324" y="2800528"/>
                  <a:ext cx="76200" cy="101837"/>
                </a:xfrm>
                <a:prstGeom prst="flowChartConnector">
                  <a:avLst/>
                </a:prstGeom>
                <a:pattFill prst="pct50">
                  <a:fgClr>
                    <a:schemeClr val="accent1"/>
                  </a:fgClr>
                  <a:bgClr>
                    <a:schemeClr val="bg1"/>
                  </a:bgClr>
                </a:patt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Freeform 41"/>
                <p:cNvSpPr/>
                <p:nvPr/>
              </p:nvSpPr>
              <p:spPr>
                <a:xfrm>
                  <a:off x="6672913" y="3048000"/>
                  <a:ext cx="373022" cy="517269"/>
                </a:xfrm>
                <a:custGeom>
                  <a:avLst/>
                  <a:gdLst>
                    <a:gd name="connsiteX0" fmla="*/ 256942 w 633296"/>
                    <a:gd name="connsiteY0" fmla="*/ 102 h 1034538"/>
                    <a:gd name="connsiteX1" fmla="*/ 568 w 633296"/>
                    <a:gd name="connsiteY1" fmla="*/ 692311 h 1034538"/>
                    <a:gd name="connsiteX2" fmla="*/ 325308 w 633296"/>
                    <a:gd name="connsiteY2" fmla="*/ 1034143 h 1034538"/>
                    <a:gd name="connsiteX3" fmla="*/ 632957 w 633296"/>
                    <a:gd name="connsiteY3" fmla="*/ 743586 h 1034538"/>
                    <a:gd name="connsiteX4" fmla="*/ 256942 w 633296"/>
                    <a:gd name="connsiteY4" fmla="*/ 102 h 10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96" h="1034538">
                      <a:moveTo>
                        <a:pt x="256942" y="102"/>
                      </a:moveTo>
                      <a:cubicBezTo>
                        <a:pt x="151544" y="-8444"/>
                        <a:pt x="-10826" y="519971"/>
                        <a:pt x="568" y="692311"/>
                      </a:cubicBezTo>
                      <a:cubicBezTo>
                        <a:pt x="11962" y="864651"/>
                        <a:pt x="219910" y="1025597"/>
                        <a:pt x="325308" y="1034143"/>
                      </a:cubicBezTo>
                      <a:cubicBezTo>
                        <a:pt x="430706" y="1042689"/>
                        <a:pt x="642927" y="911653"/>
                        <a:pt x="632957" y="743586"/>
                      </a:cubicBezTo>
                      <a:cubicBezTo>
                        <a:pt x="622987" y="575519"/>
                        <a:pt x="362340" y="8648"/>
                        <a:pt x="256942" y="102"/>
                      </a:cubicBezTo>
                      <a:close/>
                    </a:path>
                  </a:pathLst>
                </a:custGeom>
                <a:gradFill>
                  <a:gsLst>
                    <a:gs pos="0">
                      <a:schemeClr val="bg1">
                        <a:lumMod val="0"/>
                        <a:lumOff val="100000"/>
                      </a:schemeClr>
                    </a:gs>
                    <a:gs pos="50000">
                      <a:schemeClr val="accent1">
                        <a:tint val="44500"/>
                        <a:satMod val="160000"/>
                      </a:schemeClr>
                    </a:gs>
                    <a:gs pos="100000">
                      <a:schemeClr val="accent1">
                        <a:tint val="23500"/>
                        <a:satMod val="160000"/>
                      </a:schemeClr>
                    </a:gs>
                  </a:gsLst>
                  <a:path path="circle">
                    <a:fillToRect l="50000" t="50000" r="50000" b="50000"/>
                  </a:path>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72" name="Group 71"/>
          <p:cNvGrpSpPr/>
          <p:nvPr/>
        </p:nvGrpSpPr>
        <p:grpSpPr>
          <a:xfrm>
            <a:off x="3627918" y="1336036"/>
            <a:ext cx="1522001" cy="997813"/>
            <a:chOff x="3627918" y="1336036"/>
            <a:chExt cx="1522001" cy="997813"/>
          </a:xfrm>
        </p:grpSpPr>
        <p:sp>
          <p:nvSpPr>
            <p:cNvPr id="55" name="Rounded Rectangle 54"/>
            <p:cNvSpPr/>
            <p:nvPr/>
          </p:nvSpPr>
          <p:spPr>
            <a:xfrm>
              <a:off x="3627918" y="1336036"/>
              <a:ext cx="1522001" cy="997813"/>
            </a:xfrm>
            <a:prstGeom prst="roundRect">
              <a:avLst/>
            </a:prstGeom>
            <a:solidFill>
              <a:schemeClr val="accent1">
                <a:alpha val="25000"/>
              </a:schemeClr>
            </a:solidFill>
            <a:scene3d>
              <a:camera prst="perspectiveAbove" fov="3000000">
                <a:rot lat="20399999" lon="0" rev="0"/>
              </a:camera>
              <a:lightRig rig="threePt" dir="t"/>
            </a:scene3d>
            <a:sp3d extrusionH="9525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4" name="Group 53"/>
            <p:cNvGrpSpPr/>
            <p:nvPr/>
          </p:nvGrpSpPr>
          <p:grpSpPr>
            <a:xfrm>
              <a:off x="3779921" y="1477784"/>
              <a:ext cx="1217993" cy="701838"/>
              <a:chOff x="3973008" y="1429763"/>
              <a:chExt cx="1888826" cy="1350984"/>
            </a:xfrm>
          </p:grpSpPr>
          <p:pic>
            <p:nvPicPr>
              <p:cNvPr id="56" name="Picture 2" descr="C:\Users\HTakata\AppData\Local\Microsoft\Windows\Temporary Internet Files\Content.IE5\6PCBC6JZ\MC900252233[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114245" y="1554302"/>
                <a:ext cx="1571412" cy="1226445"/>
              </a:xfrm>
              <a:prstGeom prst="rect">
                <a:avLst/>
              </a:prstGeom>
              <a:noFill/>
              <a:effectLst>
                <a:outerShdw blurRad="50800" dist="50800" dir="5400000" algn="ctr" rotWithShape="0">
                  <a:schemeClr val="bg1">
                    <a:lumMod val="85000"/>
                  </a:schemeClr>
                </a:outerShdw>
              </a:effectLst>
              <a:extLst>
                <a:ext uri="{909E8E84-426E-40DD-AFC4-6F175D3DCCD1}">
                  <a14:hiddenFill xmlns:a14="http://schemas.microsoft.com/office/drawing/2010/main">
                    <a:solidFill>
                      <a:srgbClr val="FFFFFF"/>
                    </a:solidFill>
                  </a14:hiddenFill>
                </a:ext>
              </a:extLst>
            </p:spPr>
          </p:pic>
          <p:sp>
            <p:nvSpPr>
              <p:cNvPr id="57" name="Curved Left Arrow 56"/>
              <p:cNvSpPr/>
              <p:nvPr/>
            </p:nvSpPr>
            <p:spPr>
              <a:xfrm>
                <a:off x="5176034" y="1496235"/>
                <a:ext cx="685800" cy="621542"/>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8" name="Curved Left Arrow 57"/>
              <p:cNvSpPr/>
              <p:nvPr/>
            </p:nvSpPr>
            <p:spPr>
              <a:xfrm flipH="1" flipV="1">
                <a:off x="3973008" y="1429763"/>
                <a:ext cx="750835" cy="547931"/>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71" name="Group 70"/>
          <p:cNvGrpSpPr/>
          <p:nvPr/>
        </p:nvGrpSpPr>
        <p:grpSpPr>
          <a:xfrm>
            <a:off x="383461" y="3811824"/>
            <a:ext cx="1522001" cy="997813"/>
            <a:chOff x="383461" y="3811824"/>
            <a:chExt cx="1522001" cy="997813"/>
          </a:xfrm>
        </p:grpSpPr>
        <p:grpSp>
          <p:nvGrpSpPr>
            <p:cNvPr id="60" name="Group 59"/>
            <p:cNvGrpSpPr/>
            <p:nvPr/>
          </p:nvGrpSpPr>
          <p:grpSpPr>
            <a:xfrm>
              <a:off x="569963" y="3903733"/>
              <a:ext cx="1094637" cy="813996"/>
              <a:chOff x="543281" y="3837101"/>
              <a:chExt cx="1888826" cy="1350984"/>
            </a:xfrm>
          </p:grpSpPr>
          <p:pic>
            <p:nvPicPr>
              <p:cNvPr id="62" name="Picture 2" descr="C:\Users\HTakata\AppData\Local\Microsoft\Windows\Temporary Internet Files\Content.IE5\6PCBC6JZ\MC900252233[1].wmf"/>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684518" y="3961640"/>
                <a:ext cx="1571412" cy="1226445"/>
              </a:xfrm>
              <a:prstGeom prst="rect">
                <a:avLst/>
              </a:prstGeom>
              <a:noFill/>
              <a:effectLst>
                <a:outerShdw blurRad="50800" dist="50800" dir="5400000" algn="ctr" rotWithShape="0">
                  <a:schemeClr val="bg1">
                    <a:lumMod val="85000"/>
                  </a:schemeClr>
                </a:outerShdw>
              </a:effectLst>
              <a:extLst>
                <a:ext uri="{909E8E84-426E-40DD-AFC4-6F175D3DCCD1}">
                  <a14:hiddenFill xmlns:a14="http://schemas.microsoft.com/office/drawing/2010/main">
                    <a:solidFill>
                      <a:srgbClr val="FFFFFF"/>
                    </a:solidFill>
                  </a14:hiddenFill>
                </a:ext>
              </a:extLst>
            </p:spPr>
          </p:pic>
          <p:sp>
            <p:nvSpPr>
              <p:cNvPr id="63" name="Curved Left Arrow 62"/>
              <p:cNvSpPr/>
              <p:nvPr/>
            </p:nvSpPr>
            <p:spPr>
              <a:xfrm>
                <a:off x="1746307" y="3903573"/>
                <a:ext cx="685800" cy="621542"/>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4" name="Curved Left Arrow 63"/>
              <p:cNvSpPr/>
              <p:nvPr/>
            </p:nvSpPr>
            <p:spPr>
              <a:xfrm flipH="1" flipV="1">
                <a:off x="543281" y="3837101"/>
                <a:ext cx="750835" cy="547931"/>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61" name="Rounded Rectangle 60"/>
            <p:cNvSpPr/>
            <p:nvPr/>
          </p:nvSpPr>
          <p:spPr>
            <a:xfrm>
              <a:off x="383461" y="3811824"/>
              <a:ext cx="1522001" cy="997813"/>
            </a:xfrm>
            <a:prstGeom prst="roundRect">
              <a:avLst/>
            </a:prstGeom>
            <a:solidFill>
              <a:schemeClr val="accent1">
                <a:alpha val="25000"/>
              </a:schemeClr>
            </a:solidFill>
            <a:scene3d>
              <a:camera prst="perspectiveAbove" fov="3000000">
                <a:rot lat="20399999" lon="0" rev="0"/>
              </a:camera>
              <a:lightRig rig="threePt" dir="t"/>
            </a:scene3d>
            <a:sp3d extrusionH="9525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6" name="Rounded Rectangular Callout 65"/>
          <p:cNvSpPr/>
          <p:nvPr/>
        </p:nvSpPr>
        <p:spPr>
          <a:xfrm>
            <a:off x="4377651" y="3573563"/>
            <a:ext cx="4586837" cy="2604395"/>
          </a:xfrm>
          <a:prstGeom prst="wedgeRoundRectCallout">
            <a:avLst>
              <a:gd name="adj1" fmla="val -69967"/>
              <a:gd name="adj2" fmla="val -46487"/>
              <a:gd name="adj3" fmla="val 16667"/>
            </a:avLst>
          </a:prstGeom>
          <a:solidFill>
            <a:schemeClr val="tx1">
              <a:lumMod val="20000"/>
              <a:lumOff val="80000"/>
            </a:schemeClr>
          </a:solidFill>
          <a:ln w="38100">
            <a:solidFill>
              <a:schemeClr val="tx2">
                <a:lumMod val="75000"/>
              </a:schemeClr>
            </a:solidFill>
          </a:ln>
          <a:effectLst>
            <a:outerShdw blurRad="76200" dist="63500" dir="54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These techniques can be ATFM techniques/measures</a:t>
            </a:r>
            <a:endParaRPr lang="en-GB" sz="2800" b="1" dirty="0">
              <a:solidFill>
                <a:schemeClr val="tx1"/>
              </a:solidFill>
              <a:effectLst>
                <a:outerShdw blurRad="38100" dist="38100" dir="2700000" algn="tl">
                  <a:srgbClr val="000000">
                    <a:alpha val="43137"/>
                  </a:srgbClr>
                </a:outerShdw>
              </a:effectLst>
            </a:endParaRPr>
          </a:p>
        </p:txBody>
      </p:sp>
      <p:sp>
        <p:nvSpPr>
          <p:cNvPr id="67" name="Oval 66"/>
          <p:cNvSpPr/>
          <p:nvPr/>
        </p:nvSpPr>
        <p:spPr>
          <a:xfrm>
            <a:off x="-296472" y="606511"/>
            <a:ext cx="5993911" cy="4269250"/>
          </a:xfrm>
          <a:prstGeom prst="ellipse">
            <a:avLst/>
          </a:prstGeom>
          <a:solidFill>
            <a:schemeClr val="accent2">
              <a:lumMod val="20000"/>
              <a:lumOff val="80000"/>
              <a:alpha val="2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0700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repeatCount="indefinite" fill="hold" grpId="0" nodeType="with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par>
                                <p:cTn id="10" presetID="42" presetClass="exit" presetSubtype="0" repeatCount="indefinite" fill="hold" grpId="0" nodeType="withEffect">
                                  <p:stCondLst>
                                    <p:cond delay="0"/>
                                  </p:stCondLst>
                                  <p:childTnLst>
                                    <p:animEffect transition="out" filter="fade">
                                      <p:cBhvr>
                                        <p:cTn id="11" dur="800"/>
                                        <p:tgtEl>
                                          <p:spTgt spid="5"/>
                                        </p:tgtEl>
                                      </p:cBhvr>
                                    </p:animEffect>
                                    <p:anim calcmode="lin" valueType="num">
                                      <p:cBhvr>
                                        <p:cTn id="12" dur="800"/>
                                        <p:tgtEl>
                                          <p:spTgt spid="5"/>
                                        </p:tgtEl>
                                        <p:attrNameLst>
                                          <p:attrName>ppt_x</p:attrName>
                                        </p:attrNameLst>
                                      </p:cBhvr>
                                      <p:tavLst>
                                        <p:tav tm="0">
                                          <p:val>
                                            <p:strVal val="ppt_x"/>
                                          </p:val>
                                        </p:tav>
                                        <p:tav tm="100000">
                                          <p:val>
                                            <p:strVal val="ppt_x"/>
                                          </p:val>
                                        </p:tav>
                                      </p:tavLst>
                                    </p:anim>
                                    <p:anim calcmode="lin" valueType="num">
                                      <p:cBhvr>
                                        <p:cTn id="13" dur="800"/>
                                        <p:tgtEl>
                                          <p:spTgt spid="5"/>
                                        </p:tgtEl>
                                        <p:attrNameLst>
                                          <p:attrName>ppt_y</p:attrName>
                                        </p:attrNameLst>
                                      </p:cBhvr>
                                      <p:tavLst>
                                        <p:tav tm="0">
                                          <p:val>
                                            <p:strVal val="ppt_y"/>
                                          </p:val>
                                        </p:tav>
                                        <p:tav tm="100000">
                                          <p:val>
                                            <p:strVal val="ppt_y+.1"/>
                                          </p:val>
                                        </p:tav>
                                      </p:tavLst>
                                    </p:anim>
                                    <p:set>
                                      <p:cBhvr>
                                        <p:cTn id="14" dur="1" fill="hold">
                                          <p:stCondLst>
                                            <p:cond delay="799"/>
                                          </p:stCondLst>
                                        </p:cTn>
                                        <p:tgtEl>
                                          <p:spTgt spid="5"/>
                                        </p:tgtEl>
                                        <p:attrNameLst>
                                          <p:attrName>style.visibility</p:attrName>
                                        </p:attrNameLst>
                                      </p:cBhvr>
                                      <p:to>
                                        <p:strVal val="hidden"/>
                                      </p:to>
                                    </p:set>
                                  </p:childTnLst>
                                </p:cTn>
                              </p:par>
                              <p:par>
                                <p:cTn id="15" presetID="42" presetClass="exit" presetSubtype="0" repeatCount="indefinite" fill="hold" grpId="0" nodeType="withEffect">
                                  <p:stCondLst>
                                    <p:cond delay="0"/>
                                  </p:stCondLst>
                                  <p:childTnLst>
                                    <p:animEffect transition="out" filter="fade">
                                      <p:cBhvr>
                                        <p:cTn id="16" dur="700"/>
                                        <p:tgtEl>
                                          <p:spTgt spid="10"/>
                                        </p:tgtEl>
                                      </p:cBhvr>
                                    </p:animEffect>
                                    <p:anim calcmode="lin" valueType="num">
                                      <p:cBhvr>
                                        <p:cTn id="17" dur="700"/>
                                        <p:tgtEl>
                                          <p:spTgt spid="10"/>
                                        </p:tgtEl>
                                        <p:attrNameLst>
                                          <p:attrName>ppt_x</p:attrName>
                                        </p:attrNameLst>
                                      </p:cBhvr>
                                      <p:tavLst>
                                        <p:tav tm="0">
                                          <p:val>
                                            <p:strVal val="ppt_x"/>
                                          </p:val>
                                        </p:tav>
                                        <p:tav tm="100000">
                                          <p:val>
                                            <p:strVal val="ppt_x"/>
                                          </p:val>
                                        </p:tav>
                                      </p:tavLst>
                                    </p:anim>
                                    <p:anim calcmode="lin" valueType="num">
                                      <p:cBhvr>
                                        <p:cTn id="18" dur="700"/>
                                        <p:tgtEl>
                                          <p:spTgt spid="10"/>
                                        </p:tgtEl>
                                        <p:attrNameLst>
                                          <p:attrName>ppt_y</p:attrName>
                                        </p:attrNameLst>
                                      </p:cBhvr>
                                      <p:tavLst>
                                        <p:tav tm="0">
                                          <p:val>
                                            <p:strVal val="ppt_y"/>
                                          </p:val>
                                        </p:tav>
                                        <p:tav tm="100000">
                                          <p:val>
                                            <p:strVal val="ppt_y+.1"/>
                                          </p:val>
                                        </p:tav>
                                      </p:tavLst>
                                    </p:anim>
                                    <p:set>
                                      <p:cBhvr>
                                        <p:cTn id="19" dur="1" fill="hold">
                                          <p:stCondLst>
                                            <p:cond delay="699"/>
                                          </p:stCondLst>
                                        </p:cTn>
                                        <p:tgtEl>
                                          <p:spTgt spid="10"/>
                                        </p:tgtEl>
                                        <p:attrNameLst>
                                          <p:attrName>style.visibility</p:attrName>
                                        </p:attrNameLst>
                                      </p:cBhvr>
                                      <p:to>
                                        <p:strVal val="hidden"/>
                                      </p:to>
                                    </p:set>
                                  </p:childTnLst>
                                </p:cTn>
                              </p:par>
                              <p:par>
                                <p:cTn id="20" presetID="42" presetClass="exit" presetSubtype="0" repeatCount="indefinite" fill="hold" grpId="0" nodeType="withEffect">
                                  <p:stCondLst>
                                    <p:cond delay="0"/>
                                  </p:stCondLst>
                                  <p:childTnLst>
                                    <p:animEffect transition="out" filter="fade">
                                      <p:cBhvr>
                                        <p:cTn id="21" dur="1200"/>
                                        <p:tgtEl>
                                          <p:spTgt spid="9"/>
                                        </p:tgtEl>
                                      </p:cBhvr>
                                    </p:animEffect>
                                    <p:anim calcmode="lin" valueType="num">
                                      <p:cBhvr>
                                        <p:cTn id="22" dur="1200"/>
                                        <p:tgtEl>
                                          <p:spTgt spid="9"/>
                                        </p:tgtEl>
                                        <p:attrNameLst>
                                          <p:attrName>ppt_x</p:attrName>
                                        </p:attrNameLst>
                                      </p:cBhvr>
                                      <p:tavLst>
                                        <p:tav tm="0">
                                          <p:val>
                                            <p:strVal val="ppt_x"/>
                                          </p:val>
                                        </p:tav>
                                        <p:tav tm="100000">
                                          <p:val>
                                            <p:strVal val="ppt_x"/>
                                          </p:val>
                                        </p:tav>
                                      </p:tavLst>
                                    </p:anim>
                                    <p:anim calcmode="lin" valueType="num">
                                      <p:cBhvr>
                                        <p:cTn id="23" dur="1200"/>
                                        <p:tgtEl>
                                          <p:spTgt spid="9"/>
                                        </p:tgtEl>
                                        <p:attrNameLst>
                                          <p:attrName>ppt_y</p:attrName>
                                        </p:attrNameLst>
                                      </p:cBhvr>
                                      <p:tavLst>
                                        <p:tav tm="0">
                                          <p:val>
                                            <p:strVal val="ppt_y"/>
                                          </p:val>
                                        </p:tav>
                                        <p:tav tm="100000">
                                          <p:val>
                                            <p:strVal val="ppt_y+.1"/>
                                          </p:val>
                                        </p:tav>
                                      </p:tavLst>
                                    </p:anim>
                                    <p:set>
                                      <p:cBhvr>
                                        <p:cTn id="24" dur="1" fill="hold">
                                          <p:stCondLst>
                                            <p:cond delay="1199"/>
                                          </p:stCondLst>
                                        </p:cTn>
                                        <p:tgtEl>
                                          <p:spTgt spid="9"/>
                                        </p:tgtEl>
                                        <p:attrNameLst>
                                          <p:attrName>style.visibility</p:attrName>
                                        </p:attrNameLst>
                                      </p:cBhvr>
                                      <p:to>
                                        <p:strVal val="hidden"/>
                                      </p:to>
                                    </p:set>
                                  </p:childTnLst>
                                </p:cTn>
                              </p:par>
                              <p:par>
                                <p:cTn id="25" presetID="42" presetClass="exit" presetSubtype="0" repeatCount="indefinite" fill="hold" grpId="0" nodeType="withEffect">
                                  <p:stCondLst>
                                    <p:cond delay="0"/>
                                  </p:stCondLst>
                                  <p:childTnLst>
                                    <p:animEffect transition="out" filter="fade">
                                      <p:cBhvr>
                                        <p:cTn id="26" dur="1000"/>
                                        <p:tgtEl>
                                          <p:spTgt spid="8"/>
                                        </p:tgtEl>
                                      </p:cBhvr>
                                    </p:animEffect>
                                    <p:anim calcmode="lin" valueType="num">
                                      <p:cBhvr>
                                        <p:cTn id="27" dur="1000"/>
                                        <p:tgtEl>
                                          <p:spTgt spid="8"/>
                                        </p:tgtEl>
                                        <p:attrNameLst>
                                          <p:attrName>ppt_x</p:attrName>
                                        </p:attrNameLst>
                                      </p:cBhvr>
                                      <p:tavLst>
                                        <p:tav tm="0">
                                          <p:val>
                                            <p:strVal val="ppt_x"/>
                                          </p:val>
                                        </p:tav>
                                        <p:tav tm="100000">
                                          <p:val>
                                            <p:strVal val="ppt_x"/>
                                          </p:val>
                                        </p:tav>
                                      </p:tavLst>
                                    </p:anim>
                                    <p:anim calcmode="lin" valueType="num">
                                      <p:cBhvr>
                                        <p:cTn id="28" dur="1000"/>
                                        <p:tgtEl>
                                          <p:spTgt spid="8"/>
                                        </p:tgtEl>
                                        <p:attrNameLst>
                                          <p:attrName>ppt_y</p:attrName>
                                        </p:attrNameLst>
                                      </p:cBhvr>
                                      <p:tavLst>
                                        <p:tav tm="0">
                                          <p:val>
                                            <p:strVal val="ppt_y"/>
                                          </p:val>
                                        </p:tav>
                                        <p:tav tm="100000">
                                          <p:val>
                                            <p:strVal val="ppt_y+.1"/>
                                          </p:val>
                                        </p:tav>
                                      </p:tavLst>
                                    </p:anim>
                                    <p:set>
                                      <p:cBhvr>
                                        <p:cTn id="29" dur="1" fill="hold">
                                          <p:stCondLst>
                                            <p:cond delay="9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fltVal val="0"/>
                                          </p:val>
                                        </p:tav>
                                        <p:tav tm="100000">
                                          <p:val>
                                            <p:strVal val="#ppt_h"/>
                                          </p:val>
                                        </p:tav>
                                      </p:tavLst>
                                    </p:anim>
                                    <p:animEffect transition="in" filter="fade">
                                      <p:cBhvr>
                                        <p:cTn id="36" dur="500"/>
                                        <p:tgtEl>
                                          <p:spTgt spid="69"/>
                                        </p:tgtEl>
                                      </p:cBhvr>
                                    </p:animEffect>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childTnLst>
                                </p:cTn>
                              </p:par>
                            </p:childTnLst>
                          </p:cTn>
                        </p:par>
                        <p:par>
                          <p:cTn id="43" fill="hold">
                            <p:stCondLst>
                              <p:cond delay="1000"/>
                            </p:stCondLst>
                            <p:childTnLst>
                              <p:par>
                                <p:cTn id="44" presetID="53" presetClass="entr" presetSubtype="16"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Effect transition="in" filter="fade">
                                      <p:cBhvr>
                                        <p:cTn id="48" dur="500"/>
                                        <p:tgtEl>
                                          <p:spTgt spid="70"/>
                                        </p:tgtEl>
                                      </p:cBhvr>
                                    </p:animEffect>
                                  </p:childTnLst>
                                </p:cTn>
                              </p:par>
                            </p:childTnLst>
                          </p:cTn>
                        </p:par>
                        <p:par>
                          <p:cTn id="49" fill="hold">
                            <p:stCondLst>
                              <p:cond delay="1500"/>
                            </p:stCondLst>
                            <p:childTnLst>
                              <p:par>
                                <p:cTn id="50" presetID="53" presetClass="entr" presetSubtype="16"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p:cTn id="52" dur="500" fill="hold"/>
                                        <p:tgtEl>
                                          <p:spTgt spid="71"/>
                                        </p:tgtEl>
                                        <p:attrNameLst>
                                          <p:attrName>ppt_w</p:attrName>
                                        </p:attrNameLst>
                                      </p:cBhvr>
                                      <p:tavLst>
                                        <p:tav tm="0">
                                          <p:val>
                                            <p:fltVal val="0"/>
                                          </p:val>
                                        </p:tav>
                                        <p:tav tm="100000">
                                          <p:val>
                                            <p:strVal val="#ppt_w"/>
                                          </p:val>
                                        </p:tav>
                                      </p:tavLst>
                                    </p:anim>
                                    <p:anim calcmode="lin" valueType="num">
                                      <p:cBhvr>
                                        <p:cTn id="53" dur="500" fill="hold"/>
                                        <p:tgtEl>
                                          <p:spTgt spid="71"/>
                                        </p:tgtEl>
                                        <p:attrNameLst>
                                          <p:attrName>ppt_h</p:attrName>
                                        </p:attrNameLst>
                                      </p:cBhvr>
                                      <p:tavLst>
                                        <p:tav tm="0">
                                          <p:val>
                                            <p:fltVal val="0"/>
                                          </p:val>
                                        </p:tav>
                                        <p:tav tm="100000">
                                          <p:val>
                                            <p:strVal val="#ppt_h"/>
                                          </p:val>
                                        </p:tav>
                                      </p:tavLst>
                                    </p:anim>
                                    <p:animEffect transition="in" filter="fade">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par>
                          <p:cTn id="59" fill="hold">
                            <p:stCondLst>
                              <p:cond delay="0"/>
                            </p:stCondLst>
                            <p:childTnLst>
                              <p:par>
                                <p:cTn id="60" presetID="10" presetClass="entr" presetSubtype="0"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66" grpId="0" animBg="1"/>
      <p:bldP spid="6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impact  (Sector B)</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110</a:t>
            </a:fld>
            <a:endParaRPr lang="en-CA"/>
          </a:p>
        </p:txBody>
      </p:sp>
      <p:sp>
        <p:nvSpPr>
          <p:cNvPr id="5" name="Content Placeholder 2"/>
          <p:cNvSpPr>
            <a:spLocks noGrp="1"/>
          </p:cNvSpPr>
          <p:nvPr>
            <p:ph idx="1"/>
          </p:nvPr>
        </p:nvSpPr>
        <p:spPr>
          <a:xfrm>
            <a:off x="457200" y="1705713"/>
            <a:ext cx="8229600" cy="4713387"/>
          </a:xfrm>
        </p:spPr>
        <p:txBody>
          <a:bodyPr/>
          <a:lstStyle/>
          <a:p>
            <a:endParaRPr lang="en-GB" dirty="0"/>
          </a:p>
        </p:txBody>
      </p:sp>
      <p:grpSp>
        <p:nvGrpSpPr>
          <p:cNvPr id="6" name="Group 5"/>
          <p:cNvGrpSpPr/>
          <p:nvPr/>
        </p:nvGrpSpPr>
        <p:grpSpPr>
          <a:xfrm>
            <a:off x="467544" y="1732311"/>
            <a:ext cx="8424936" cy="4824536"/>
            <a:chOff x="467544" y="1439374"/>
            <a:chExt cx="8424936" cy="4824536"/>
          </a:xfrm>
        </p:grpSpPr>
        <p:grpSp>
          <p:nvGrpSpPr>
            <p:cNvPr id="7" name="Group 6"/>
            <p:cNvGrpSpPr/>
            <p:nvPr/>
          </p:nvGrpSpPr>
          <p:grpSpPr>
            <a:xfrm>
              <a:off x="467544" y="1439374"/>
              <a:ext cx="8424936" cy="4824536"/>
              <a:chOff x="395536" y="1340768"/>
              <a:chExt cx="8424936" cy="4824536"/>
            </a:xfrm>
          </p:grpSpPr>
          <p:sp>
            <p:nvSpPr>
              <p:cNvPr id="12" name="Rectangle 11"/>
              <p:cNvSpPr/>
              <p:nvPr/>
            </p:nvSpPr>
            <p:spPr>
              <a:xfrm>
                <a:off x="395536" y="1340768"/>
                <a:ext cx="8424936" cy="482453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1704438" y="2898288"/>
                <a:ext cx="5472608" cy="3168352"/>
              </a:xfrm>
              <a:prstGeom prst="rect">
                <a:avLst/>
              </a:prstGeom>
              <a:solidFill>
                <a:schemeClr val="tx2">
                  <a:lumMod val="60000"/>
                  <a:lumOff val="40000"/>
                </a:schemeClr>
              </a:solidFill>
              <a:ln w="25400" cmpd="sng">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 name="Straight Connector 13"/>
              <p:cNvCxnSpPr/>
              <p:nvPr/>
            </p:nvCxnSpPr>
            <p:spPr>
              <a:xfrm flipH="1">
                <a:off x="7203443" y="2636912"/>
                <a:ext cx="1617029" cy="1027045"/>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44" y="1340768"/>
                <a:ext cx="1236894" cy="1557520"/>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039113" y="1519918"/>
              <a:ext cx="1008112" cy="369332"/>
            </a:xfrm>
            <a:prstGeom prst="rect">
              <a:avLst/>
            </a:prstGeom>
            <a:noFill/>
          </p:spPr>
          <p:txBody>
            <a:bodyPr wrap="square" rtlCol="0">
              <a:spAutoFit/>
            </a:bodyPr>
            <a:lstStyle/>
            <a:p>
              <a:r>
                <a:rPr lang="en-US" dirty="0" smtClean="0">
                  <a:solidFill>
                    <a:prstClr val="white"/>
                  </a:solidFill>
                </a:rPr>
                <a:t>Sector B</a:t>
              </a:r>
              <a:endParaRPr lang="en-GB" dirty="0">
                <a:solidFill>
                  <a:prstClr val="white"/>
                </a:solidFill>
              </a:endParaRPr>
            </a:p>
          </p:txBody>
        </p:sp>
        <p:sp>
          <p:nvSpPr>
            <p:cNvPr id="9" name="TextBox 8"/>
            <p:cNvSpPr txBox="1"/>
            <p:nvPr/>
          </p:nvSpPr>
          <p:spPr>
            <a:xfrm>
              <a:off x="1907704" y="3140968"/>
              <a:ext cx="1008112" cy="369332"/>
            </a:xfrm>
            <a:prstGeom prst="rect">
              <a:avLst/>
            </a:prstGeom>
            <a:noFill/>
          </p:spPr>
          <p:txBody>
            <a:bodyPr wrap="square" rtlCol="0">
              <a:spAutoFit/>
            </a:bodyPr>
            <a:lstStyle/>
            <a:p>
              <a:r>
                <a:rPr lang="en-US" dirty="0" smtClean="0">
                  <a:solidFill>
                    <a:prstClr val="white"/>
                  </a:solidFill>
                </a:rPr>
                <a:t>Sector A</a:t>
              </a:r>
              <a:endParaRPr lang="en-GB" dirty="0">
                <a:solidFill>
                  <a:prstClr val="white"/>
                </a:solidFill>
              </a:endParaRPr>
            </a:p>
          </p:txBody>
        </p:sp>
        <p:sp>
          <p:nvSpPr>
            <p:cNvPr id="10" name="TextBox 9"/>
            <p:cNvSpPr txBox="1"/>
            <p:nvPr/>
          </p:nvSpPr>
          <p:spPr>
            <a:xfrm>
              <a:off x="567909" y="5789414"/>
              <a:ext cx="1008112" cy="369332"/>
            </a:xfrm>
            <a:prstGeom prst="rect">
              <a:avLst/>
            </a:prstGeom>
            <a:noFill/>
          </p:spPr>
          <p:txBody>
            <a:bodyPr wrap="square" rtlCol="0">
              <a:spAutoFit/>
            </a:bodyPr>
            <a:lstStyle/>
            <a:p>
              <a:r>
                <a:rPr lang="en-US" dirty="0" smtClean="0">
                  <a:solidFill>
                    <a:prstClr val="white"/>
                  </a:solidFill>
                </a:rPr>
                <a:t>Sector C</a:t>
              </a:r>
              <a:endParaRPr lang="en-GB" dirty="0">
                <a:solidFill>
                  <a:prstClr val="white"/>
                </a:solidFill>
              </a:endParaRPr>
            </a:p>
          </p:txBody>
        </p:sp>
        <p:sp>
          <p:nvSpPr>
            <p:cNvPr id="11" name="TextBox 10"/>
            <p:cNvSpPr txBox="1"/>
            <p:nvPr/>
          </p:nvSpPr>
          <p:spPr>
            <a:xfrm>
              <a:off x="7740352" y="5793302"/>
              <a:ext cx="1008112" cy="369332"/>
            </a:xfrm>
            <a:prstGeom prst="rect">
              <a:avLst/>
            </a:prstGeom>
            <a:noFill/>
          </p:spPr>
          <p:txBody>
            <a:bodyPr wrap="square" rtlCol="0">
              <a:spAutoFit/>
            </a:bodyPr>
            <a:lstStyle/>
            <a:p>
              <a:r>
                <a:rPr lang="en-US" dirty="0" smtClean="0">
                  <a:solidFill>
                    <a:prstClr val="white"/>
                  </a:solidFill>
                </a:rPr>
                <a:t>Sector D</a:t>
              </a:r>
              <a:endParaRPr lang="en-GB" dirty="0">
                <a:solidFill>
                  <a:prstClr val="white"/>
                </a:solidFill>
              </a:endParaRPr>
            </a:p>
          </p:txBody>
        </p:sp>
      </p:gr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732311"/>
            <a:ext cx="986408" cy="98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1048" y="1948721"/>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176" y="222551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503548" y="5298591"/>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9552" y="3663754"/>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99" y="3289113"/>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44408" y="5489552"/>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85581" y="3751132"/>
            <a:ext cx="1211863" cy="369332"/>
          </a:xfrm>
          <a:prstGeom prst="rect">
            <a:avLst/>
          </a:prstGeom>
          <a:noFill/>
        </p:spPr>
        <p:txBody>
          <a:bodyPr wrap="square" rtlCol="0">
            <a:spAutoFit/>
          </a:bodyPr>
          <a:lstStyle/>
          <a:p>
            <a:r>
              <a:rPr lang="en-US" dirty="0" smtClean="0">
                <a:solidFill>
                  <a:srgbClr val="C0504D">
                    <a:lumMod val="40000"/>
                    <a:lumOff val="60000"/>
                  </a:srgbClr>
                </a:solidFill>
              </a:rPr>
              <a:t>Airway xxx</a:t>
            </a:r>
            <a:endParaRPr lang="en-GB" dirty="0">
              <a:solidFill>
                <a:srgbClr val="C0504D">
                  <a:lumMod val="40000"/>
                  <a:lumOff val="60000"/>
                </a:srgbClr>
              </a:solidFill>
            </a:endParaRPr>
          </a:p>
        </p:txBody>
      </p:sp>
      <p:sp>
        <p:nvSpPr>
          <p:cNvPr id="24" name="TextBox 23"/>
          <p:cNvSpPr txBox="1"/>
          <p:nvPr/>
        </p:nvSpPr>
        <p:spPr>
          <a:xfrm>
            <a:off x="614275" y="5298591"/>
            <a:ext cx="1211863" cy="646331"/>
          </a:xfrm>
          <a:prstGeom prst="rect">
            <a:avLst/>
          </a:prstGeom>
          <a:noFill/>
        </p:spPr>
        <p:txBody>
          <a:bodyPr wrap="square" rtlCol="0">
            <a:spAutoFit/>
          </a:bodyPr>
          <a:lstStyle/>
          <a:p>
            <a:r>
              <a:rPr lang="en-US" dirty="0" smtClean="0">
                <a:solidFill>
                  <a:srgbClr val="C0504D">
                    <a:lumMod val="40000"/>
                    <a:lumOff val="60000"/>
                  </a:srgbClr>
                </a:solidFill>
              </a:rPr>
              <a:t>Airway </a:t>
            </a:r>
            <a:r>
              <a:rPr lang="en-US" dirty="0" err="1" smtClean="0">
                <a:solidFill>
                  <a:srgbClr val="C0504D">
                    <a:lumMod val="40000"/>
                    <a:lumOff val="60000"/>
                  </a:srgbClr>
                </a:solidFill>
              </a:rPr>
              <a:t>yyy</a:t>
            </a:r>
            <a:endParaRPr lang="en-US" dirty="0" smtClean="0">
              <a:solidFill>
                <a:srgbClr val="C0504D">
                  <a:lumMod val="40000"/>
                  <a:lumOff val="60000"/>
                </a:srgbClr>
              </a:solidFill>
            </a:endParaRPr>
          </a:p>
          <a:p>
            <a:endParaRPr lang="en-GB" dirty="0">
              <a:solidFill>
                <a:srgbClr val="C0504D">
                  <a:lumMod val="40000"/>
                  <a:lumOff val="60000"/>
                </a:srgbClr>
              </a:solidFill>
            </a:endParaRPr>
          </a:p>
        </p:txBody>
      </p:sp>
      <p:pic>
        <p:nvPicPr>
          <p:cNvPr id="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99" y="3289831"/>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47173" y="5481204"/>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441600">
            <a:off x="1174327" y="1915217"/>
            <a:ext cx="716192" cy="71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7723689">
            <a:off x="7712918" y="1592327"/>
            <a:ext cx="712787"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26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8.33333E-7 2.59259E-6 L -0.89305 -0.06158 " pathEditMode="relative" rAng="0" ptsTypes="AA">
                                      <p:cBhvr>
                                        <p:cTn id="6" dur="5000" fill="hold"/>
                                        <p:tgtEl>
                                          <p:spTgt spid="26"/>
                                        </p:tgtEl>
                                        <p:attrNameLst>
                                          <p:attrName>ppt_x</p:attrName>
                                          <p:attrName>ppt_y</p:attrName>
                                        </p:attrNameLst>
                                      </p:cBhvr>
                                      <p:rCtr x="-44653" y="-3079"/>
                                    </p:animMotion>
                                  </p:childTnLst>
                                </p:cTn>
                              </p:par>
                              <p:par>
                                <p:cTn id="7" presetID="42" presetClass="path" presetSubtype="0" repeatCount="indefinite" accel="50000" decel="50000" fill="hold" nodeType="withEffect">
                                  <p:stCondLst>
                                    <p:cond delay="0"/>
                                  </p:stCondLst>
                                  <p:childTnLst>
                                    <p:animMotion origin="layout" path="M -1.38889E-6 4.81481E-6 L 0.88837 0.08217 " pathEditMode="relative" rAng="0" ptsTypes="AA">
                                      <p:cBhvr>
                                        <p:cTn id="8" dur="5000" fill="hold"/>
                                        <p:tgtEl>
                                          <p:spTgt spid="21"/>
                                        </p:tgtEl>
                                        <p:attrNameLst>
                                          <p:attrName>ppt_x</p:attrName>
                                          <p:attrName>ppt_y</p:attrName>
                                        </p:attrNameLst>
                                      </p:cBhvr>
                                      <p:rCtr x="44410" y="4097"/>
                                    </p:animMotion>
                                  </p:childTnLst>
                                </p:cTn>
                              </p:par>
                              <p:par>
                                <p:cTn id="9" presetID="42" presetClass="path" presetSubtype="0" repeatCount="indefinite" accel="50000" decel="50000" fill="hold" nodeType="withEffect">
                                  <p:stCondLst>
                                    <p:cond delay="2500"/>
                                  </p:stCondLst>
                                  <p:childTnLst>
                                    <p:animMotion origin="layout" path="M -3.61111E-6 -1.85185E-6 L -0.8927 -0.06227 " pathEditMode="relative" rAng="0" ptsTypes="AA">
                                      <p:cBhvr>
                                        <p:cTn id="10" dur="5000" fill="hold"/>
                                        <p:tgtEl>
                                          <p:spTgt spid="22"/>
                                        </p:tgtEl>
                                        <p:attrNameLst>
                                          <p:attrName>ppt_x</p:attrName>
                                          <p:attrName>ppt_y</p:attrName>
                                        </p:attrNameLst>
                                      </p:cBhvr>
                                      <p:rCtr x="-44635" y="-3125"/>
                                    </p:animMotion>
                                  </p:childTnLst>
                                </p:cTn>
                              </p:par>
                              <p:par>
                                <p:cTn id="11" presetID="42" presetClass="path" presetSubtype="0" repeatCount="indefinite" accel="50000" decel="50000" fill="hold" nodeType="withEffect">
                                  <p:stCondLst>
                                    <p:cond delay="2500"/>
                                  </p:stCondLst>
                                  <p:childTnLst>
                                    <p:animMotion origin="layout" path="M -0.00382 0.00023 L 0.88611 0.08426 " pathEditMode="relative" rAng="0" ptsTypes="AA">
                                      <p:cBhvr>
                                        <p:cTn id="12" dur="5000" fill="hold"/>
                                        <p:tgtEl>
                                          <p:spTgt spid="25"/>
                                        </p:tgtEl>
                                        <p:attrNameLst>
                                          <p:attrName>ppt_x</p:attrName>
                                          <p:attrName>ppt_y</p:attrName>
                                        </p:attrNameLst>
                                      </p:cBhvr>
                                      <p:rCtr x="44497" y="4190"/>
                                    </p:animMotion>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500"/>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par>
                                <p:cTn id="37" presetID="32" presetClass="emph" presetSubtype="0" repeatCount="indefinite" fill="hold" nodeType="withEffect">
                                  <p:stCondLst>
                                    <p:cond delay="500"/>
                                  </p:stCondLst>
                                  <p:childTnLst>
                                    <p:animRot by="120000">
                                      <p:cBhvr>
                                        <p:cTn id="38" dur="200" fill="hold">
                                          <p:stCondLst>
                                            <p:cond delay="0"/>
                                          </p:stCondLst>
                                        </p:cTn>
                                        <p:tgtEl>
                                          <p:spTgt spid="18"/>
                                        </p:tgtEl>
                                        <p:attrNameLst>
                                          <p:attrName>r</p:attrName>
                                        </p:attrNameLst>
                                      </p:cBhvr>
                                    </p:animRot>
                                    <p:animRot by="-240000">
                                      <p:cBhvr>
                                        <p:cTn id="39" dur="400" fill="hold">
                                          <p:stCondLst>
                                            <p:cond delay="400"/>
                                          </p:stCondLst>
                                        </p:cTn>
                                        <p:tgtEl>
                                          <p:spTgt spid="18"/>
                                        </p:tgtEl>
                                        <p:attrNameLst>
                                          <p:attrName>r</p:attrName>
                                        </p:attrNameLst>
                                      </p:cBhvr>
                                    </p:animRot>
                                    <p:animRot by="240000">
                                      <p:cBhvr>
                                        <p:cTn id="40" dur="400" fill="hold">
                                          <p:stCondLst>
                                            <p:cond delay="800"/>
                                          </p:stCondLst>
                                        </p:cTn>
                                        <p:tgtEl>
                                          <p:spTgt spid="18"/>
                                        </p:tgtEl>
                                        <p:attrNameLst>
                                          <p:attrName>r</p:attrName>
                                        </p:attrNameLst>
                                      </p:cBhvr>
                                    </p:animRot>
                                    <p:animRot by="-240000">
                                      <p:cBhvr>
                                        <p:cTn id="41" dur="400" fill="hold">
                                          <p:stCondLst>
                                            <p:cond delay="1200"/>
                                          </p:stCondLst>
                                        </p:cTn>
                                        <p:tgtEl>
                                          <p:spTgt spid="18"/>
                                        </p:tgtEl>
                                        <p:attrNameLst>
                                          <p:attrName>r</p:attrName>
                                        </p:attrNameLst>
                                      </p:cBhvr>
                                    </p:animRot>
                                    <p:animRot by="120000">
                                      <p:cBhvr>
                                        <p:cTn id="42" dur="400" fill="hold">
                                          <p:stCondLst>
                                            <p:cond delay="1600"/>
                                          </p:stCondLst>
                                        </p:cTn>
                                        <p:tgtEl>
                                          <p:spTgt spid="18"/>
                                        </p:tgtEl>
                                        <p:attrNameLst>
                                          <p:attrName>r</p:attrName>
                                        </p:attrNameLst>
                                      </p:cBhvr>
                                    </p:animRot>
                                  </p:childTnLst>
                                </p:cTn>
                              </p:par>
                              <p:par>
                                <p:cTn id="43" presetID="26" presetClass="emph" presetSubtype="0" repeatCount="indefinite" fill="hold" nodeType="withEffect">
                                  <p:stCondLst>
                                    <p:cond delay="0"/>
                                  </p:stCondLst>
                                  <p:childTnLst>
                                    <p:animEffect transition="out" filter="fade">
                                      <p:cBhvr>
                                        <p:cTn id="44" dur="1000" tmFilter="0, 0; .2, .5; .8, .5; 1, 0"/>
                                        <p:tgtEl>
                                          <p:spTgt spid="16"/>
                                        </p:tgtEl>
                                      </p:cBhvr>
                                    </p:animEffect>
                                    <p:animScale>
                                      <p:cBhvr>
                                        <p:cTn id="45" dur="500" autoRev="1" fill="hold"/>
                                        <p:tgtEl>
                                          <p:spTgt spid="16"/>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par>
                                <p:cTn id="58" presetID="6" presetClass="emph" presetSubtype="0" repeatCount="indefinite" fill="hold" nodeType="withEffect">
                                  <p:stCondLst>
                                    <p:cond delay="0"/>
                                  </p:stCondLst>
                                  <p:endCondLst>
                                    <p:cond evt="onNext" delay="0">
                                      <p:tgtEl>
                                        <p:sldTgt/>
                                      </p:tgtEl>
                                    </p:cond>
                                  </p:endCondLst>
                                  <p:childTnLst>
                                    <p:animScale>
                                      <p:cBhvr>
                                        <p:cTn id="59" dur="500" fill="hold"/>
                                        <p:tgtEl>
                                          <p:spTgt spid="28"/>
                                        </p:tgtEl>
                                      </p:cBhvr>
                                      <p:by x="150000" y="150000"/>
                                    </p:animScale>
                                  </p:childTnLst>
                                </p:cTn>
                              </p:par>
                              <p:par>
                                <p:cTn id="60" presetID="6" presetClass="emph" presetSubtype="0" repeatCount="indefinite" fill="hold" nodeType="withEffect">
                                  <p:stCondLst>
                                    <p:cond delay="0"/>
                                  </p:stCondLst>
                                  <p:endCondLst>
                                    <p:cond evt="onNext" delay="0">
                                      <p:tgtEl>
                                        <p:sldTgt/>
                                      </p:tgtEl>
                                    </p:cond>
                                  </p:endCondLst>
                                  <p:childTnLst>
                                    <p:animScale>
                                      <p:cBhvr>
                                        <p:cTn id="61" dur="500" fill="hold"/>
                                        <p:tgtEl>
                                          <p:spTgt spid="27"/>
                                        </p:tgtEl>
                                      </p:cBhvr>
                                      <p:by x="150000" y="150000"/>
                                    </p:animScale>
                                  </p:childTnLst>
                                </p:cTn>
                              </p:par>
                            </p:childTnLst>
                          </p:cTn>
                        </p:par>
                      </p:childTnLst>
                    </p:cTn>
                  </p:par>
                  <p:par>
                    <p:cTn id="62" fill="hold">
                      <p:stCondLst>
                        <p:cond delay="indefinite"/>
                      </p:stCondLst>
                      <p:childTnLst>
                        <p:par>
                          <p:cTn id="63" fill="hold">
                            <p:stCondLst>
                              <p:cond delay="0"/>
                            </p:stCondLst>
                            <p:childTnLst>
                              <p:par>
                                <p:cTn id="64" presetID="37" presetClass="path" presetSubtype="0" repeatCount="indefinite" accel="50000" decel="50000" fill="hold" nodeType="clickEffect">
                                  <p:stCondLst>
                                    <p:cond delay="0"/>
                                  </p:stCondLst>
                                  <p:childTnLst>
                                    <p:animMotion origin="layout" path="M -1.38889E-6 3.33333E-6 L -0.17552 0.25162 C -0.21232 0.30787 -0.26719 0.34004 -0.3243 0.34004 C -0.38976 0.34004 -0.44184 0.30787 -0.47864 0.25162 L -0.65364 3.33333E-6 " pathEditMode="relative" rAng="0" ptsTypes="FffFF">
                                      <p:cBhvr>
                                        <p:cTn id="65" dur="3000" fill="hold"/>
                                        <p:tgtEl>
                                          <p:spTgt spid="28"/>
                                        </p:tgtEl>
                                        <p:attrNameLst>
                                          <p:attrName>ppt_x</p:attrName>
                                          <p:attrName>ppt_y</p:attrName>
                                        </p:attrNameLst>
                                      </p:cBhvr>
                                      <p:rCtr x="-32691" y="16991"/>
                                    </p:animMotion>
                                  </p:childTnLst>
                                </p:cTn>
                              </p:par>
                              <p:par>
                                <p:cTn id="66" presetID="37" presetClass="path" presetSubtype="0" repeatCount="indefinite" accel="50000" decel="50000" fill="hold" nodeType="withEffect">
                                  <p:stCondLst>
                                    <p:cond delay="1000"/>
                                  </p:stCondLst>
                                  <p:childTnLst>
                                    <p:animMotion origin="layout" path="M -4.72222E-6 2.59259E-6 L 0.19827 0.14861 C 0.23994 0.18217 0.30209 0.20092 0.36702 0.20092 C 0.44098 0.20092 0.5 0.18217 0.54167 0.14861 L 0.74028 2.59259E-6 " pathEditMode="relative" rAng="0" ptsTypes="FffFF">
                                      <p:cBhvr>
                                        <p:cTn id="67" dur="3000" fill="hold"/>
                                        <p:tgtEl>
                                          <p:spTgt spid="27"/>
                                        </p:tgtEl>
                                        <p:attrNameLst>
                                          <p:attrName>ppt_x</p:attrName>
                                          <p:attrName>ppt_y</p:attrName>
                                        </p:attrNameLst>
                                      </p:cBhvr>
                                      <p:rCtr x="37014" y="1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 of capacity</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111</a:t>
            </a:fld>
            <a:endParaRPr lang="en-CA"/>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9145272"/>
              </p:ext>
            </p:extLst>
          </p:nvPr>
        </p:nvGraphicFramePr>
        <p:xfrm>
          <a:off x="467544" y="1628800"/>
          <a:ext cx="8229600" cy="471328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835696" y="2636912"/>
            <a:ext cx="6696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85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nodeType="clickEffect">
                                  <p:stCondLst>
                                    <p:cond delay="0"/>
                                  </p:stCondLst>
                                  <p:endCondLst>
                                    <p:cond evt="onNext" delay="0">
                                      <p:tgtEl>
                                        <p:sldTgt/>
                                      </p:tgtEl>
                                    </p:cond>
                                  </p:endCondLst>
                                  <p:childTnLst>
                                    <p:animMotion origin="layout" path="M 0.00243 0.00023 L 0.00191 0.16898 L 0.00243 0.00023 Z " pathEditMode="relative" ptsTypes="AAA">
                                      <p:cBhvr>
                                        <p:cTn id="6" dur="5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 of </a:t>
            </a:r>
            <a:r>
              <a:rPr lang="en-US" dirty="0" smtClean="0"/>
              <a:t>capacity (cont’d)</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112</a:t>
            </a:fld>
            <a:endParaRPr lang="en-CA"/>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3841201"/>
              </p:ext>
            </p:extLst>
          </p:nvPr>
        </p:nvGraphicFramePr>
        <p:xfrm>
          <a:off x="353471" y="1844824"/>
          <a:ext cx="8229600" cy="471328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731967" y="3068861"/>
            <a:ext cx="6696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731967" y="3068861"/>
            <a:ext cx="6624736" cy="870446"/>
            <a:chOff x="1835696" y="2636912"/>
            <a:chExt cx="6624736" cy="870446"/>
          </a:xfrm>
        </p:grpSpPr>
        <p:cxnSp>
          <p:nvCxnSpPr>
            <p:cNvPr id="8" name="Elbow Connector 7"/>
            <p:cNvCxnSpPr/>
            <p:nvPr/>
          </p:nvCxnSpPr>
          <p:spPr>
            <a:xfrm>
              <a:off x="1835696" y="2636912"/>
              <a:ext cx="3600400" cy="457200"/>
            </a:xfrm>
            <a:prstGeom prst="bentConnector3">
              <a:avLst>
                <a:gd name="adj1" fmla="val 42592"/>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5436096" y="3094112"/>
              <a:ext cx="2081882" cy="413246"/>
            </a:xfrm>
            <a:prstGeom prst="bentConnector3">
              <a:avLst>
                <a:gd name="adj1" fmla="val -785"/>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7517978" y="2865512"/>
              <a:ext cx="942454" cy="641846"/>
            </a:xfrm>
            <a:prstGeom prst="bentConnector3">
              <a:avLst>
                <a:gd name="adj1" fmla="val 478"/>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3315002" y="3012232"/>
            <a:ext cx="2016224" cy="576064"/>
          </a:xfrm>
          <a:prstGeom prst="ellipse">
            <a:avLst/>
          </a:prstGeom>
          <a:solidFill>
            <a:schemeClr val="accent6">
              <a:lumMod val="20000"/>
              <a:lumOff val="80000"/>
              <a:alpha val="2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917393" y="2583969"/>
            <a:ext cx="811441"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82%</a:t>
            </a:r>
            <a:endParaRPr lang="en-GB" sz="2800" b="1" dirty="0">
              <a:effectLst>
                <a:outerShdw blurRad="38100" dist="38100" dir="2700000" algn="tl">
                  <a:srgbClr val="000000">
                    <a:alpha val="43137"/>
                  </a:srgbClr>
                </a:outerShdw>
              </a:effectLst>
            </a:endParaRPr>
          </a:p>
        </p:txBody>
      </p:sp>
      <p:pic>
        <p:nvPicPr>
          <p:cNvPr id="13" name="Picture 3" descr="C:\Users\HTakata\AppData\Local\Microsoft\Windows\Temporary Internet Files\Content.IE5\BO156597\MC90031059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343" y="4281496"/>
            <a:ext cx="1803400" cy="1493838"/>
          </a:xfrm>
          <a:prstGeom prst="rect">
            <a:avLst/>
          </a:prstGeom>
          <a:solidFill>
            <a:schemeClr val="bg1">
              <a:lumMod val="95000"/>
            </a:schemeClr>
          </a:solidFill>
          <a:scene3d>
            <a:camera prst="orthographicFront"/>
            <a:lightRig rig="threePt" dir="t"/>
          </a:scene3d>
          <a:sp3d>
            <a:bevelT/>
          </a:sp3d>
          <a:extLst/>
        </p:spPr>
      </p:pic>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72" y="3460420"/>
            <a:ext cx="580784" cy="58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2475" y="3563553"/>
            <a:ext cx="538387" cy="5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2462" y="3743109"/>
            <a:ext cx="538387" cy="5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90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Demand</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113</a:t>
            </a:fld>
            <a:endParaRPr lang="en-CA"/>
          </a:p>
        </p:txBody>
      </p:sp>
      <p:sp>
        <p:nvSpPr>
          <p:cNvPr id="5" name="角丸四角形 4"/>
          <p:cNvSpPr/>
          <p:nvPr/>
        </p:nvSpPr>
        <p:spPr>
          <a:xfrm>
            <a:off x="827584" y="1628800"/>
            <a:ext cx="2016224" cy="1008112"/>
          </a:xfrm>
          <a:prstGeom prst="roundRect">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00060C"/>
                </a:solidFill>
                <a:effectLst>
                  <a:outerShdw blurRad="38100" dist="38100" dir="2700000" algn="tl">
                    <a:srgbClr val="000000">
                      <a:alpha val="43137"/>
                    </a:srgbClr>
                  </a:outerShdw>
                </a:effectLst>
              </a:rPr>
              <a:t>Traffic Forecast</a:t>
            </a:r>
            <a:endParaRPr lang="en-US" altLang="ja-JP" dirty="0">
              <a:solidFill>
                <a:srgbClr val="00060C"/>
              </a:solidFill>
              <a:effectLst>
                <a:outerShdw blurRad="38100" dist="38100" dir="2700000" algn="tl">
                  <a:srgbClr val="000000">
                    <a:alpha val="43137"/>
                  </a:srgbClr>
                </a:outerShdw>
              </a:effectLst>
            </a:endParaRPr>
          </a:p>
        </p:txBody>
      </p:sp>
      <p:sp>
        <p:nvSpPr>
          <p:cNvPr id="6" name="角丸四角形 10"/>
          <p:cNvSpPr/>
          <p:nvPr/>
        </p:nvSpPr>
        <p:spPr>
          <a:xfrm>
            <a:off x="827584" y="2780928"/>
            <a:ext cx="2016224" cy="1008112"/>
          </a:xfrm>
          <a:prstGeom prst="roundRect">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solidFill>
                  <a:srgbClr val="00060C"/>
                </a:solidFill>
                <a:effectLst>
                  <a:outerShdw blurRad="38100" dist="38100" dir="2700000" algn="tl">
                    <a:srgbClr val="000000">
                      <a:alpha val="43137"/>
                    </a:srgbClr>
                  </a:outerShdw>
                </a:effectLst>
              </a:rPr>
              <a:t>Initial Traffic Demand</a:t>
            </a:r>
            <a:endParaRPr kumimoji="1" lang="ja-JP" altLang="en-US" dirty="0">
              <a:solidFill>
                <a:srgbClr val="00060C"/>
              </a:solidFill>
              <a:effectLst>
                <a:outerShdw blurRad="38100" dist="38100" dir="2700000" algn="tl">
                  <a:srgbClr val="000000">
                    <a:alpha val="43137"/>
                  </a:srgbClr>
                </a:outerShdw>
              </a:effectLst>
            </a:endParaRPr>
          </a:p>
        </p:txBody>
      </p:sp>
      <p:sp>
        <p:nvSpPr>
          <p:cNvPr id="7" name="角丸四角形 11"/>
          <p:cNvSpPr/>
          <p:nvPr/>
        </p:nvSpPr>
        <p:spPr>
          <a:xfrm>
            <a:off x="827584" y="3933056"/>
            <a:ext cx="2016224" cy="1008112"/>
          </a:xfrm>
          <a:prstGeom prst="roundRect">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solidFill>
                  <a:srgbClr val="00060C"/>
                </a:solidFill>
                <a:effectLst>
                  <a:outerShdw blurRad="38100" dist="38100" dir="2700000" algn="tl">
                    <a:srgbClr val="000000">
                      <a:alpha val="43137"/>
                    </a:srgbClr>
                  </a:outerShdw>
                </a:effectLst>
              </a:rPr>
              <a:t>Updated Traffic Demand</a:t>
            </a:r>
            <a:endParaRPr kumimoji="1" lang="ja-JP" altLang="en-US" dirty="0">
              <a:solidFill>
                <a:srgbClr val="00060C"/>
              </a:solidFill>
              <a:effectLst>
                <a:outerShdw blurRad="38100" dist="38100" dir="2700000" algn="tl">
                  <a:srgbClr val="000000">
                    <a:alpha val="43137"/>
                  </a:srgbClr>
                </a:outerShdw>
              </a:effectLst>
            </a:endParaRPr>
          </a:p>
        </p:txBody>
      </p:sp>
      <p:sp>
        <p:nvSpPr>
          <p:cNvPr id="8" name="角丸四角形 12"/>
          <p:cNvSpPr/>
          <p:nvPr/>
        </p:nvSpPr>
        <p:spPr>
          <a:xfrm>
            <a:off x="827584" y="5157192"/>
            <a:ext cx="2016224" cy="1008112"/>
          </a:xfrm>
          <a:prstGeom prst="roundRect">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solidFill>
                  <a:srgbClr val="00060C"/>
                </a:solidFill>
                <a:effectLst>
                  <a:outerShdw blurRad="38100" dist="38100" dir="2700000" algn="tl">
                    <a:srgbClr val="000000">
                      <a:alpha val="43137"/>
                    </a:srgbClr>
                  </a:outerShdw>
                </a:effectLst>
              </a:rPr>
              <a:t>Dynamic Traffic Situation</a:t>
            </a:r>
            <a:endParaRPr kumimoji="1" lang="ja-JP" altLang="en-US" dirty="0">
              <a:solidFill>
                <a:srgbClr val="00060C"/>
              </a:solidFill>
              <a:effectLst>
                <a:outerShdw blurRad="38100" dist="38100" dir="2700000" algn="tl">
                  <a:srgbClr val="000000">
                    <a:alpha val="43137"/>
                  </a:srgbClr>
                </a:outerShdw>
              </a:effectLst>
            </a:endParaRPr>
          </a:p>
        </p:txBody>
      </p:sp>
      <p:sp>
        <p:nvSpPr>
          <p:cNvPr id="9" name="角丸四角形 13"/>
          <p:cNvSpPr/>
          <p:nvPr/>
        </p:nvSpPr>
        <p:spPr>
          <a:xfrm>
            <a:off x="6660232" y="3861048"/>
            <a:ext cx="2016224" cy="1008112"/>
          </a:xfrm>
          <a:prstGeom prst="round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solidFill>
                  <a:srgbClr val="000000"/>
                </a:solidFill>
                <a:effectLst>
                  <a:outerShdw blurRad="38100" dist="38100" dir="2700000" algn="tl">
                    <a:srgbClr val="000000">
                      <a:alpha val="43137"/>
                    </a:srgbClr>
                  </a:outerShdw>
                </a:effectLst>
              </a:rPr>
              <a:t>TOBT</a:t>
            </a:r>
          </a:p>
          <a:p>
            <a:pPr algn="ctr"/>
            <a:r>
              <a:rPr kumimoji="1" lang="en-US" altLang="ja-JP" dirty="0" smtClean="0">
                <a:solidFill>
                  <a:srgbClr val="000000"/>
                </a:solidFill>
                <a:effectLst>
                  <a:outerShdw blurRad="38100" dist="38100" dir="2700000" algn="tl">
                    <a:srgbClr val="000000">
                      <a:alpha val="43137"/>
                    </a:srgbClr>
                  </a:outerShdw>
                </a:effectLst>
              </a:rPr>
              <a:t>(Target Off Block Time)</a:t>
            </a:r>
            <a:endParaRPr kumimoji="1" lang="ja-JP" altLang="en-US" dirty="0">
              <a:solidFill>
                <a:srgbClr val="000000"/>
              </a:solidFill>
              <a:effectLst>
                <a:outerShdw blurRad="38100" dist="38100" dir="2700000" algn="tl">
                  <a:srgbClr val="000000">
                    <a:alpha val="43137"/>
                  </a:srgbClr>
                </a:outerShdw>
              </a:effectLst>
            </a:endParaRPr>
          </a:p>
        </p:txBody>
      </p:sp>
      <p:sp>
        <p:nvSpPr>
          <p:cNvPr id="10" name="角丸四角形 14"/>
          <p:cNvSpPr/>
          <p:nvPr/>
        </p:nvSpPr>
        <p:spPr>
          <a:xfrm>
            <a:off x="6660232" y="5157192"/>
            <a:ext cx="2016224" cy="1008112"/>
          </a:xfrm>
          <a:prstGeom prst="round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solidFill>
                  <a:srgbClr val="000000"/>
                </a:solidFill>
                <a:effectLst>
                  <a:outerShdw blurRad="38100" dist="38100" dir="2700000" algn="tl">
                    <a:srgbClr val="000000">
                      <a:alpha val="43137"/>
                    </a:srgbClr>
                  </a:outerShdw>
                </a:effectLst>
              </a:rPr>
              <a:t>ATM systems</a:t>
            </a:r>
          </a:p>
        </p:txBody>
      </p:sp>
      <p:sp>
        <p:nvSpPr>
          <p:cNvPr id="11" name="角丸四角形 15"/>
          <p:cNvSpPr/>
          <p:nvPr/>
        </p:nvSpPr>
        <p:spPr>
          <a:xfrm>
            <a:off x="4427984" y="3933056"/>
            <a:ext cx="2016224" cy="1008112"/>
          </a:xfrm>
          <a:prstGeom prst="round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solidFill>
                  <a:srgbClr val="000000"/>
                </a:solidFill>
                <a:effectLst>
                  <a:outerShdw blurRad="38100" dist="38100" dir="2700000" algn="tl">
                    <a:srgbClr val="000000">
                      <a:alpha val="43137"/>
                    </a:srgbClr>
                  </a:outerShdw>
                </a:effectLst>
              </a:rPr>
              <a:t>ATS messages</a:t>
            </a:r>
          </a:p>
          <a:p>
            <a:pPr algn="ctr"/>
            <a:r>
              <a:rPr kumimoji="1" lang="en-US" altLang="ja-JP" dirty="0" smtClean="0">
                <a:solidFill>
                  <a:srgbClr val="000000"/>
                </a:solidFill>
                <a:effectLst>
                  <a:outerShdw blurRad="38100" dist="38100" dir="2700000" algn="tl">
                    <a:srgbClr val="000000">
                      <a:alpha val="43137"/>
                    </a:srgbClr>
                  </a:outerShdw>
                </a:effectLst>
              </a:rPr>
              <a:t>(DLY, CHG)</a:t>
            </a:r>
            <a:endParaRPr kumimoji="1" lang="ja-JP" altLang="en-US" dirty="0">
              <a:solidFill>
                <a:srgbClr val="000000"/>
              </a:solidFill>
              <a:effectLst>
                <a:outerShdw blurRad="38100" dist="38100" dir="2700000" algn="tl">
                  <a:srgbClr val="000000">
                    <a:alpha val="43137"/>
                  </a:srgbClr>
                </a:outerShdw>
              </a:effectLst>
            </a:endParaRPr>
          </a:p>
        </p:txBody>
      </p:sp>
      <p:sp>
        <p:nvSpPr>
          <p:cNvPr id="12" name="角丸四角形 16"/>
          <p:cNvSpPr/>
          <p:nvPr/>
        </p:nvSpPr>
        <p:spPr>
          <a:xfrm>
            <a:off x="5436096" y="1556792"/>
            <a:ext cx="2016224" cy="1008112"/>
          </a:xfrm>
          <a:prstGeom prst="round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solidFill>
                  <a:srgbClr val="00060C"/>
                </a:solidFill>
                <a:effectLst>
                  <a:outerShdw blurRad="38100" dist="38100" dir="2700000" algn="tl">
                    <a:srgbClr val="000000">
                      <a:alpha val="43137"/>
                    </a:srgbClr>
                  </a:outerShdw>
                </a:effectLst>
              </a:rPr>
              <a:t>Seasonal Schedule</a:t>
            </a:r>
            <a:endParaRPr kumimoji="1" lang="ja-JP" altLang="en-US" dirty="0">
              <a:solidFill>
                <a:srgbClr val="00060C"/>
              </a:solidFill>
              <a:effectLst>
                <a:outerShdw blurRad="38100" dist="38100" dir="2700000" algn="tl">
                  <a:srgbClr val="000000">
                    <a:alpha val="43137"/>
                  </a:srgbClr>
                </a:outerShdw>
              </a:effectLst>
            </a:endParaRPr>
          </a:p>
        </p:txBody>
      </p:sp>
      <p:sp>
        <p:nvSpPr>
          <p:cNvPr id="13" name="角丸四角形 17"/>
          <p:cNvSpPr/>
          <p:nvPr/>
        </p:nvSpPr>
        <p:spPr>
          <a:xfrm>
            <a:off x="5436096" y="2780928"/>
            <a:ext cx="2016224" cy="1008112"/>
          </a:xfrm>
          <a:prstGeom prst="round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solidFill>
                  <a:srgbClr val="000000"/>
                </a:solidFill>
                <a:effectLst>
                  <a:outerShdw blurRad="38100" dist="38100" dir="2700000" algn="tl">
                    <a:srgbClr val="000000">
                      <a:alpha val="43137"/>
                    </a:srgbClr>
                  </a:outerShdw>
                </a:effectLst>
              </a:rPr>
              <a:t>FPL</a:t>
            </a:r>
            <a:endParaRPr kumimoji="1" lang="ja-JP" altLang="en-US" dirty="0">
              <a:solidFill>
                <a:srgbClr val="000000"/>
              </a:solidFill>
              <a:effectLst>
                <a:outerShdw blurRad="38100" dist="38100" dir="2700000" algn="tl">
                  <a:srgbClr val="000000">
                    <a:alpha val="43137"/>
                  </a:srgbClr>
                </a:outerShdw>
              </a:effectLst>
            </a:endParaRPr>
          </a:p>
        </p:txBody>
      </p:sp>
      <p:sp>
        <p:nvSpPr>
          <p:cNvPr id="14" name="角丸四角形 18"/>
          <p:cNvSpPr/>
          <p:nvPr/>
        </p:nvSpPr>
        <p:spPr>
          <a:xfrm>
            <a:off x="4427984" y="5157192"/>
            <a:ext cx="2016224" cy="1008112"/>
          </a:xfrm>
          <a:prstGeom prst="round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solidFill>
                  <a:srgbClr val="000000"/>
                </a:solidFill>
                <a:effectLst>
                  <a:outerShdw blurRad="38100" dist="38100" dir="2700000" algn="tl">
                    <a:srgbClr val="000000">
                      <a:alpha val="43137"/>
                    </a:srgbClr>
                  </a:outerShdw>
                </a:effectLst>
              </a:rPr>
              <a:t>Surveillance</a:t>
            </a:r>
          </a:p>
          <a:p>
            <a:pPr algn="ctr"/>
            <a:r>
              <a:rPr kumimoji="1" lang="en-US" altLang="ja-JP" dirty="0" smtClean="0">
                <a:solidFill>
                  <a:srgbClr val="000000"/>
                </a:solidFill>
                <a:effectLst>
                  <a:outerShdw blurRad="38100" dist="38100" dir="2700000" algn="tl">
                    <a:srgbClr val="000000">
                      <a:alpha val="43137"/>
                    </a:srgbClr>
                  </a:outerShdw>
                </a:effectLst>
              </a:rPr>
              <a:t>(Radar, ADS-B)</a:t>
            </a:r>
            <a:endParaRPr kumimoji="1" lang="ja-JP" altLang="en-US" dirty="0">
              <a:solidFill>
                <a:srgbClr val="000000"/>
              </a:solidFill>
              <a:effectLst>
                <a:outerShdw blurRad="38100" dist="38100" dir="2700000" algn="tl">
                  <a:srgbClr val="000000">
                    <a:alpha val="43137"/>
                  </a:srgbClr>
                </a:outerShdw>
              </a:effectLst>
            </a:endParaRPr>
          </a:p>
        </p:txBody>
      </p:sp>
      <p:cxnSp>
        <p:nvCxnSpPr>
          <p:cNvPr id="15" name="直線矢印コネクタ 20"/>
          <p:cNvCxnSpPr/>
          <p:nvPr/>
        </p:nvCxnSpPr>
        <p:spPr>
          <a:xfrm flipH="1">
            <a:off x="3059832" y="2204864"/>
            <a:ext cx="1080120" cy="0"/>
          </a:xfrm>
          <a:prstGeom prst="straightConnector1">
            <a:avLst/>
          </a:prstGeom>
          <a:ln w="95250">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22"/>
          <p:cNvCxnSpPr/>
          <p:nvPr/>
        </p:nvCxnSpPr>
        <p:spPr>
          <a:xfrm flipH="1">
            <a:off x="3059832" y="3356992"/>
            <a:ext cx="1080120" cy="0"/>
          </a:xfrm>
          <a:prstGeom prst="straightConnector1">
            <a:avLst/>
          </a:prstGeom>
          <a:ln w="95250">
            <a:tailEnd type="arrow"/>
          </a:ln>
        </p:spPr>
        <p:style>
          <a:lnRef idx="2">
            <a:schemeClr val="accent1"/>
          </a:lnRef>
          <a:fillRef idx="0">
            <a:schemeClr val="accent1"/>
          </a:fillRef>
          <a:effectRef idx="1">
            <a:schemeClr val="accent1"/>
          </a:effectRef>
          <a:fontRef idx="minor">
            <a:schemeClr val="tx1"/>
          </a:fontRef>
        </p:style>
      </p:cxnSp>
      <p:cxnSp>
        <p:nvCxnSpPr>
          <p:cNvPr id="17" name="直線矢印コネクタ 23"/>
          <p:cNvCxnSpPr/>
          <p:nvPr/>
        </p:nvCxnSpPr>
        <p:spPr>
          <a:xfrm flipH="1">
            <a:off x="3059832" y="4509120"/>
            <a:ext cx="1080120" cy="0"/>
          </a:xfrm>
          <a:prstGeom prst="straightConnector1">
            <a:avLst/>
          </a:prstGeom>
          <a:ln w="95250">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24"/>
          <p:cNvCxnSpPr/>
          <p:nvPr/>
        </p:nvCxnSpPr>
        <p:spPr>
          <a:xfrm flipH="1">
            <a:off x="3059832" y="5661248"/>
            <a:ext cx="1080120" cy="0"/>
          </a:xfrm>
          <a:prstGeom prst="straightConnector1">
            <a:avLst/>
          </a:prstGeom>
          <a:ln w="952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01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Balancing demand and capacity</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114</a:t>
            </a:fld>
            <a:endParaRPr lang="en-CA"/>
          </a:p>
        </p:txBody>
      </p:sp>
      <p:pic>
        <p:nvPicPr>
          <p:cNvPr id="5" name="図 9" descr="スクリーンショット 2014-01-14 23.47.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29" y="1669722"/>
            <a:ext cx="7416824" cy="4844331"/>
          </a:xfrm>
          <a:prstGeom prst="rect">
            <a:avLst/>
          </a:prstGeom>
        </p:spPr>
      </p:pic>
    </p:spTree>
    <p:extLst>
      <p:ext uri="{BB962C8B-B14F-4D97-AF65-F5344CB8AC3E}">
        <p14:creationId xmlns:p14="http://schemas.microsoft.com/office/powerpoint/2010/main" val="20187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Post Operations Analysis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115</a:t>
            </a:fld>
            <a:endParaRPr lang="en-CA"/>
          </a:p>
        </p:txBody>
      </p:sp>
      <p:sp>
        <p:nvSpPr>
          <p:cNvPr id="5" name="コンテンツ プレースホルダー 8"/>
          <p:cNvSpPr>
            <a:spLocks noGrp="1"/>
          </p:cNvSpPr>
          <p:nvPr>
            <p:ph idx="1"/>
          </p:nvPr>
        </p:nvSpPr>
        <p:spPr>
          <a:xfrm>
            <a:off x="470846" y="1772816"/>
            <a:ext cx="6059016" cy="4713387"/>
          </a:xfrm>
        </p:spPr>
        <p:txBody>
          <a:bodyPr>
            <a:normAutofit fontScale="92500" lnSpcReduction="10000"/>
          </a:bodyPr>
          <a:lstStyle/>
          <a:p>
            <a:pPr>
              <a:spcAft>
                <a:spcPts val="600"/>
              </a:spcAft>
            </a:pPr>
            <a:r>
              <a:rPr kumimoji="1" lang="en-US" altLang="ja-JP" dirty="0" smtClean="0"/>
              <a:t>An analytical process is carried out to measure, investigate and report on operational processes and activities</a:t>
            </a:r>
          </a:p>
          <a:p>
            <a:pPr>
              <a:spcAft>
                <a:spcPts val="600"/>
              </a:spcAft>
            </a:pPr>
            <a:r>
              <a:rPr kumimoji="1" lang="en-US" altLang="ja-JP" dirty="0" smtClean="0"/>
              <a:t>The development of best practices and/or lessons learnt that will further improve the operational processes and activities</a:t>
            </a:r>
          </a:p>
          <a:p>
            <a:r>
              <a:rPr kumimoji="1" lang="en-US" altLang="ja-JP" dirty="0" smtClean="0"/>
              <a:t>All stakeholders within the ATFM service should provide feedback</a:t>
            </a:r>
            <a:endParaRPr kumimoji="1" lang="ja-JP" altLang="en-US" dirty="0"/>
          </a:p>
        </p:txBody>
      </p:sp>
      <p:pic>
        <p:nvPicPr>
          <p:cNvPr id="6" name="Picture 3" descr="C:\Users\HTakata\AppData\Local\Microsoft\Windows\Temporary Internet Files\Content.IE5\XYCKM3WP\MC9004393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262" y="3429000"/>
            <a:ext cx="2699792" cy="29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66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Post Operations </a:t>
            </a:r>
            <a:r>
              <a:rPr kumimoji="1" lang="en-US" altLang="ja-JP" dirty="0" smtClean="0"/>
              <a:t>Analysis (cont’d)</a:t>
            </a:r>
            <a:endParaRPr lang="en-GB" dirty="0"/>
          </a:p>
        </p:txBody>
      </p:sp>
      <p:sp>
        <p:nvSpPr>
          <p:cNvPr id="3" name="Content Placeholder 2"/>
          <p:cNvSpPr>
            <a:spLocks noGrp="1"/>
          </p:cNvSpPr>
          <p:nvPr>
            <p:ph idx="1"/>
          </p:nvPr>
        </p:nvSpPr>
        <p:spPr/>
        <p:txBody>
          <a:bodyPr>
            <a:normAutofit fontScale="92500" lnSpcReduction="20000"/>
          </a:bodyPr>
          <a:lstStyle/>
          <a:p>
            <a:pPr>
              <a:buFont typeface="Wingdings" charset="2"/>
              <a:buChar char="Ø"/>
            </a:pPr>
            <a:r>
              <a:rPr kumimoji="1" lang="en-US" altLang="ja-JP" dirty="0"/>
              <a:t>Post-operations analysis may be used to;</a:t>
            </a:r>
          </a:p>
          <a:p>
            <a:pPr lvl="1">
              <a:buFont typeface="Arial"/>
              <a:buChar char="•"/>
            </a:pPr>
            <a:r>
              <a:rPr kumimoji="1" lang="en-US" altLang="ja-JP" dirty="0"/>
              <a:t>Identify operational trends or opportunities for improvement</a:t>
            </a:r>
          </a:p>
          <a:p>
            <a:pPr lvl="1">
              <a:buFont typeface="Arial"/>
              <a:buChar char="•"/>
            </a:pPr>
            <a:r>
              <a:rPr kumimoji="1" lang="en-US" altLang="ja-JP" dirty="0"/>
              <a:t>Further investigate the cause and effect relationship of ATFM measures</a:t>
            </a:r>
          </a:p>
          <a:p>
            <a:pPr lvl="1">
              <a:buFont typeface="Arial"/>
              <a:buChar char="•"/>
            </a:pPr>
            <a:r>
              <a:rPr kumimoji="1" lang="en-US" altLang="ja-JP" dirty="0"/>
              <a:t>Gather additional information with the goal of optimizing ATM system efficiency</a:t>
            </a:r>
          </a:p>
          <a:p>
            <a:pPr lvl="1">
              <a:buFont typeface="Arial"/>
              <a:buChar char="•"/>
            </a:pPr>
            <a:r>
              <a:rPr kumimoji="1" lang="en-US" altLang="ja-JP" dirty="0"/>
              <a:t>Perform analysis of specific areas of interest, such as irregular operations</a:t>
            </a:r>
          </a:p>
          <a:p>
            <a:pPr lvl="1">
              <a:buFont typeface="Arial"/>
              <a:buChar char="•"/>
            </a:pPr>
            <a:r>
              <a:rPr kumimoji="1" lang="en-US" altLang="ja-JP" dirty="0"/>
              <a:t>Make recommendations on;</a:t>
            </a:r>
          </a:p>
          <a:p>
            <a:pPr marL="1371600" lvl="2" indent="-457200">
              <a:buFont typeface="+mj-lt"/>
              <a:buAutoNum type="alphaLcPeriod"/>
            </a:pPr>
            <a:r>
              <a:rPr kumimoji="1" lang="en-US" altLang="ja-JP" dirty="0"/>
              <a:t>how to optimize ATM system performance</a:t>
            </a:r>
          </a:p>
          <a:p>
            <a:pPr marL="1371600" lvl="2" indent="-457200">
              <a:buFont typeface="+mj-lt"/>
              <a:buAutoNum type="alphaLcPeriod"/>
            </a:pPr>
            <a:r>
              <a:rPr kumimoji="1" lang="en-US" altLang="ja-JP" dirty="0"/>
              <a:t>how to minimize the negative impact of ATFM measures on operations</a:t>
            </a:r>
            <a:endParaRPr kumimoji="1" lang="ja-JP" alt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116</a:t>
            </a:fld>
            <a:endParaRPr lang="en-CA"/>
          </a:p>
        </p:txBody>
      </p:sp>
    </p:spTree>
    <p:extLst>
      <p:ext uri="{BB962C8B-B14F-4D97-AF65-F5344CB8AC3E}">
        <p14:creationId xmlns:p14="http://schemas.microsoft.com/office/powerpoint/2010/main" val="288406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117</a:t>
            </a:fld>
            <a:endParaRPr lang="en-CA"/>
          </a:p>
        </p:txBody>
      </p:sp>
      <p:sp>
        <p:nvSpPr>
          <p:cNvPr id="5" name="Title 1"/>
          <p:cNvSpPr>
            <a:spLocks noGrp="1"/>
          </p:cNvSpPr>
          <p:nvPr>
            <p:ph type="title"/>
          </p:nvPr>
        </p:nvSpPr>
        <p:spPr/>
        <p:txBody>
          <a:bodyPr/>
          <a:lstStyle/>
          <a:p>
            <a:r>
              <a:rPr kumimoji="1" lang="en-US" altLang="ja-JP" dirty="0"/>
              <a:t>Post Operations </a:t>
            </a:r>
            <a:r>
              <a:rPr kumimoji="1" lang="en-US" altLang="ja-JP" dirty="0" smtClean="0"/>
              <a:t>Analysis (cont’d)</a:t>
            </a:r>
            <a:endParaRPr lang="en-GB" dirty="0"/>
          </a:p>
        </p:txBody>
      </p:sp>
      <p:pic>
        <p:nvPicPr>
          <p:cNvPr id="6" name="図 3" descr="スクリーンショット 2014-01-15 0.39.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72816"/>
            <a:ext cx="7092280" cy="4672936"/>
          </a:xfrm>
          <a:prstGeom prst="rect">
            <a:avLst/>
          </a:prstGeom>
        </p:spPr>
      </p:pic>
    </p:spTree>
    <p:extLst>
      <p:ext uri="{BB962C8B-B14F-4D97-AF65-F5344CB8AC3E}">
        <p14:creationId xmlns:p14="http://schemas.microsoft.com/office/powerpoint/2010/main" val="219371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Chapter 4</a:t>
            </a:r>
            <a:endParaRPr lang="en-GB" dirty="0"/>
          </a:p>
        </p:txBody>
      </p:sp>
      <p:sp>
        <p:nvSpPr>
          <p:cNvPr id="3" name="Content Placeholder 2"/>
          <p:cNvSpPr>
            <a:spLocks noGrp="1"/>
          </p:cNvSpPr>
          <p:nvPr>
            <p:ph idx="1"/>
          </p:nvPr>
        </p:nvSpPr>
        <p:spPr/>
        <p:txBody>
          <a:bodyPr/>
          <a:lstStyle/>
          <a:p>
            <a:r>
              <a:rPr lang="en-US" dirty="0" smtClean="0"/>
              <a:t>We need to know Capacity, then we can manage Demand</a:t>
            </a:r>
          </a:p>
          <a:p>
            <a:r>
              <a:rPr lang="en-US" dirty="0" smtClean="0"/>
              <a:t>ATS authority should assess and declare Capacity (as standard value)</a:t>
            </a:r>
          </a:p>
          <a:p>
            <a:r>
              <a:rPr lang="en-US" dirty="0" smtClean="0"/>
              <a:t>Capacity depends on many factors and is not static value</a:t>
            </a:r>
          </a:p>
          <a:p>
            <a:r>
              <a:rPr lang="en-US" dirty="0" smtClean="0"/>
              <a:t>Post operations analysis is very important for future operational improvement</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118</a:t>
            </a:fld>
            <a:endParaRPr lang="en-CA"/>
          </a:p>
        </p:txBody>
      </p:sp>
    </p:spTree>
    <p:extLst>
      <p:ext uri="{BB962C8B-B14F-4D97-AF65-F5344CB8AC3E}">
        <p14:creationId xmlns:p14="http://schemas.microsoft.com/office/powerpoint/2010/main" val="136197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119</a:t>
            </a:fld>
            <a:endParaRPr lang="en-CA"/>
          </a:p>
        </p:txBody>
      </p:sp>
      <p:sp>
        <p:nvSpPr>
          <p:cNvPr id="5" name="Content Placeholder 8"/>
          <p:cNvSpPr txBox="1">
            <a:spLocks/>
          </p:cNvSpPr>
          <p:nvPr/>
        </p:nvSpPr>
        <p:spPr>
          <a:xfrm>
            <a:off x="457200" y="2924944"/>
            <a:ext cx="8229600" cy="32012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smtClean="0">
                <a:effectLst>
                  <a:outerShdw blurRad="38100" dist="38100" dir="2700000" algn="tl">
                    <a:srgbClr val="000000">
                      <a:alpha val="43137"/>
                    </a:srgbClr>
                  </a:outerShdw>
                </a:effectLst>
              </a:rPr>
              <a:t>Chapter 5</a:t>
            </a:r>
            <a:endParaRPr lang="en-GB"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957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Principle</a:t>
            </a:r>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12</a:t>
            </a:fld>
            <a:endParaRPr lang="en-CA" dirty="0"/>
          </a:p>
        </p:txBody>
      </p:sp>
      <p:sp>
        <p:nvSpPr>
          <p:cNvPr id="5" name="Title 1"/>
          <p:cNvSpPr txBox="1">
            <a:spLocks/>
          </p:cNvSpPr>
          <p:nvPr/>
        </p:nvSpPr>
        <p:spPr>
          <a:xfrm>
            <a:off x="1691680" y="2708920"/>
            <a:ext cx="595119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B4177"/>
                </a:solidFill>
                <a:effectLst>
                  <a:outerShdw blurRad="50800" dist="38100" dir="2700000" algn="tl" rotWithShape="0">
                    <a:prstClr val="black">
                      <a:alpha val="40000"/>
                    </a:prstClr>
                  </a:outerShdw>
                </a:effectLst>
                <a:latin typeface="+mj-lt"/>
                <a:ea typeface="+mj-ea"/>
                <a:cs typeface="+mj-cs"/>
              </a:defRPr>
            </a:lvl1pPr>
          </a:lstStyle>
          <a:p>
            <a:r>
              <a:rPr lang="en-US" dirty="0" smtClean="0"/>
              <a:t>To increase airspace capacity</a:t>
            </a:r>
            <a:endParaRPr lang="en-GB" dirty="0"/>
          </a:p>
        </p:txBody>
      </p:sp>
    </p:spTree>
    <p:extLst>
      <p:ext uri="{BB962C8B-B14F-4D97-AF65-F5344CB8AC3E}">
        <p14:creationId xmlns:p14="http://schemas.microsoft.com/office/powerpoint/2010/main" val="155881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GB" dirty="0"/>
          </a:p>
        </p:txBody>
      </p:sp>
      <p:sp>
        <p:nvSpPr>
          <p:cNvPr id="3" name="Content Placeholder 2"/>
          <p:cNvSpPr>
            <a:spLocks noGrp="1"/>
          </p:cNvSpPr>
          <p:nvPr>
            <p:ph idx="1"/>
          </p:nvPr>
        </p:nvSpPr>
        <p:spPr/>
        <p:txBody>
          <a:bodyPr/>
          <a:lstStyle/>
          <a:p>
            <a:r>
              <a:rPr lang="en-US" dirty="0" smtClean="0"/>
              <a:t>ATFM implementation</a:t>
            </a:r>
          </a:p>
          <a:p>
            <a:pPr lvl="1">
              <a:buFont typeface="Calibri" panose="020F0502020204030204" pitchFamily="34" charset="0"/>
              <a:buChar char="−"/>
            </a:pPr>
            <a:r>
              <a:rPr lang="en-US" dirty="0" smtClean="0"/>
              <a:t>How is an ATFM service implemented?</a:t>
            </a:r>
          </a:p>
          <a:p>
            <a:pPr lvl="1">
              <a:buFont typeface="Calibri" panose="020F0502020204030204" pitchFamily="34" charset="0"/>
              <a:buChar char="−"/>
            </a:pPr>
            <a:r>
              <a:rPr lang="en-US" dirty="0" smtClean="0"/>
              <a:t>What is an international ATFM service?</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120</a:t>
            </a:fld>
            <a:endParaRPr lang="en-CA"/>
          </a:p>
        </p:txBody>
      </p:sp>
    </p:spTree>
    <p:extLst>
      <p:ext uri="{BB962C8B-B14F-4D97-AF65-F5344CB8AC3E}">
        <p14:creationId xmlns:p14="http://schemas.microsoft.com/office/powerpoint/2010/main" val="313439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Chapter 5. ATFM implementation</a:t>
            </a:r>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121</a:t>
            </a:fld>
            <a:endParaRPr lang="en-CA"/>
          </a:p>
        </p:txBody>
      </p:sp>
      <p:sp>
        <p:nvSpPr>
          <p:cNvPr id="5" name="Content Placeholder 2"/>
          <p:cNvSpPr>
            <a:spLocks noGrp="1"/>
          </p:cNvSpPr>
          <p:nvPr>
            <p:ph idx="1"/>
          </p:nvPr>
        </p:nvSpPr>
        <p:spPr>
          <a:xfrm>
            <a:off x="457200" y="1988840"/>
            <a:ext cx="8229600" cy="4752528"/>
          </a:xfrm>
        </p:spPr>
        <p:txBody>
          <a:bodyPr>
            <a:normAutofit fontScale="92500" lnSpcReduction="20000"/>
          </a:bodyPr>
          <a:lstStyle/>
          <a:p>
            <a:pPr>
              <a:buFont typeface="Arial"/>
              <a:buChar char="•"/>
            </a:pPr>
            <a:r>
              <a:rPr lang="en-GB" sz="3000" dirty="0" smtClean="0"/>
              <a:t>ATFM implementation strategy should be developed in phases in order to ensure maximum utilization of available capacity</a:t>
            </a:r>
          </a:p>
          <a:p>
            <a:pPr>
              <a:buFont typeface="Arial"/>
              <a:buChar char="•"/>
            </a:pPr>
            <a:endParaRPr lang="en-US" dirty="0"/>
          </a:p>
          <a:p>
            <a:pPr>
              <a:buFont typeface="Arial"/>
              <a:buChar char="•"/>
            </a:pPr>
            <a:endParaRPr lang="en-US" dirty="0" smtClean="0"/>
          </a:p>
          <a:p>
            <a:pPr>
              <a:buFont typeface="Arial"/>
              <a:buChar char="•"/>
            </a:pPr>
            <a:endParaRPr lang="en-US" dirty="0"/>
          </a:p>
          <a:p>
            <a:pPr>
              <a:buFont typeface="Arial"/>
              <a:buChar char="•"/>
            </a:pPr>
            <a:endParaRPr lang="en-US" dirty="0" smtClean="0"/>
          </a:p>
          <a:p>
            <a:pPr>
              <a:buFont typeface="Arial"/>
              <a:buChar char="•"/>
            </a:pPr>
            <a:endParaRPr lang="en-US" dirty="0"/>
          </a:p>
          <a:p>
            <a:pPr>
              <a:buFont typeface="Arial"/>
              <a:buChar char="•"/>
            </a:pPr>
            <a:r>
              <a:rPr lang="en-US" sz="3000" dirty="0" smtClean="0"/>
              <a:t>It also allows all the stakeholders to become gradually familiar with the existence of ATFM and its consequences</a:t>
            </a:r>
            <a:endParaRPr lang="en-GB" sz="3000" dirty="0"/>
          </a:p>
        </p:txBody>
      </p:sp>
      <p:grpSp>
        <p:nvGrpSpPr>
          <p:cNvPr id="6" name="Group 21"/>
          <p:cNvGrpSpPr/>
          <p:nvPr/>
        </p:nvGrpSpPr>
        <p:grpSpPr>
          <a:xfrm>
            <a:off x="5055617" y="4093984"/>
            <a:ext cx="1889125" cy="928816"/>
            <a:chOff x="4267200" y="2832100"/>
            <a:chExt cx="1889125" cy="1041400"/>
          </a:xfrm>
        </p:grpSpPr>
        <p:sp>
          <p:nvSpPr>
            <p:cNvPr id="7" name="Freeform 6"/>
            <p:cNvSpPr>
              <a:spLocks/>
            </p:cNvSpPr>
            <p:nvPr/>
          </p:nvSpPr>
          <p:spPr bwMode="auto">
            <a:xfrm>
              <a:off x="4267200" y="2832100"/>
              <a:ext cx="1889125" cy="1041400"/>
            </a:xfrm>
            <a:custGeom>
              <a:avLst/>
              <a:gdLst/>
              <a:ahLst/>
              <a:cxnLst>
                <a:cxn ang="0">
                  <a:pos x="1032" y="14"/>
                </a:cxn>
                <a:cxn ang="0">
                  <a:pos x="1032" y="0"/>
                </a:cxn>
                <a:cxn ang="0">
                  <a:pos x="0" y="0"/>
                </a:cxn>
                <a:cxn ang="0">
                  <a:pos x="0" y="14"/>
                </a:cxn>
                <a:cxn ang="0">
                  <a:pos x="158" y="328"/>
                </a:cxn>
                <a:cxn ang="0">
                  <a:pos x="0" y="640"/>
                </a:cxn>
                <a:cxn ang="0">
                  <a:pos x="0" y="648"/>
                </a:cxn>
                <a:cxn ang="0">
                  <a:pos x="1024" y="648"/>
                </a:cxn>
                <a:cxn ang="0">
                  <a:pos x="1024" y="656"/>
                </a:cxn>
                <a:cxn ang="0">
                  <a:pos x="1028" y="648"/>
                </a:cxn>
                <a:cxn ang="0">
                  <a:pos x="1032" y="648"/>
                </a:cxn>
                <a:cxn ang="0">
                  <a:pos x="1032" y="640"/>
                </a:cxn>
                <a:cxn ang="0">
                  <a:pos x="1190" y="328"/>
                </a:cxn>
                <a:cxn ang="0">
                  <a:pos x="1032" y="14"/>
                </a:cxn>
              </a:cxnLst>
              <a:rect l="0" t="0" r="r" b="b"/>
              <a:pathLst>
                <a:path w="1190" h="656">
                  <a:moveTo>
                    <a:pt x="1032" y="14"/>
                  </a:moveTo>
                  <a:lnTo>
                    <a:pt x="1032" y="0"/>
                  </a:lnTo>
                  <a:lnTo>
                    <a:pt x="0" y="0"/>
                  </a:lnTo>
                  <a:lnTo>
                    <a:pt x="0" y="14"/>
                  </a:lnTo>
                  <a:lnTo>
                    <a:pt x="158" y="328"/>
                  </a:lnTo>
                  <a:lnTo>
                    <a:pt x="0" y="640"/>
                  </a:lnTo>
                  <a:lnTo>
                    <a:pt x="0" y="648"/>
                  </a:lnTo>
                  <a:lnTo>
                    <a:pt x="1024" y="648"/>
                  </a:lnTo>
                  <a:lnTo>
                    <a:pt x="1024" y="656"/>
                  </a:lnTo>
                  <a:lnTo>
                    <a:pt x="1028" y="648"/>
                  </a:lnTo>
                  <a:lnTo>
                    <a:pt x="1032" y="648"/>
                  </a:lnTo>
                  <a:lnTo>
                    <a:pt x="1032" y="640"/>
                  </a:lnTo>
                  <a:lnTo>
                    <a:pt x="1190" y="328"/>
                  </a:lnTo>
                  <a:lnTo>
                    <a:pt x="1032" y="14"/>
                  </a:lnTo>
                  <a:close/>
                </a:path>
              </a:pathLst>
            </a:custGeom>
            <a:solidFill>
              <a:srgbClr val="9ABB59"/>
            </a:solidFill>
            <a:ln w="8">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23"/>
            <p:cNvSpPr txBox="1"/>
            <p:nvPr/>
          </p:nvSpPr>
          <p:spPr>
            <a:xfrm>
              <a:off x="4716016" y="3140968"/>
              <a:ext cx="1151878" cy="461665"/>
            </a:xfrm>
            <a:prstGeom prst="rect">
              <a:avLst/>
            </a:prstGeom>
            <a:noFill/>
          </p:spPr>
          <p:txBody>
            <a:bodyPr wrap="none" rtlCol="0">
              <a:spAutoFit/>
            </a:bodyPr>
            <a:lstStyle/>
            <a:p>
              <a:r>
                <a:rPr lang="en-US" sz="2400" dirty="0" smtClean="0"/>
                <a:t>Phase 4</a:t>
              </a:r>
              <a:endParaRPr lang="en-US" sz="2400" dirty="0"/>
            </a:p>
          </p:txBody>
        </p:sp>
      </p:grpSp>
      <p:grpSp>
        <p:nvGrpSpPr>
          <p:cNvPr id="9" name="Group 24"/>
          <p:cNvGrpSpPr/>
          <p:nvPr/>
        </p:nvGrpSpPr>
        <p:grpSpPr>
          <a:xfrm>
            <a:off x="3328417" y="4081284"/>
            <a:ext cx="1889125" cy="928816"/>
            <a:chOff x="2540000" y="2819400"/>
            <a:chExt cx="1889125" cy="1041400"/>
          </a:xfrm>
        </p:grpSpPr>
        <p:sp>
          <p:nvSpPr>
            <p:cNvPr id="10" name="Freeform 5"/>
            <p:cNvSpPr>
              <a:spLocks/>
            </p:cNvSpPr>
            <p:nvPr/>
          </p:nvSpPr>
          <p:spPr bwMode="auto">
            <a:xfrm>
              <a:off x="2540000" y="2819400"/>
              <a:ext cx="1889125" cy="1041400"/>
            </a:xfrm>
            <a:custGeom>
              <a:avLst/>
              <a:gdLst/>
              <a:ahLst/>
              <a:cxnLst>
                <a:cxn ang="0">
                  <a:pos x="1032" y="14"/>
                </a:cxn>
                <a:cxn ang="0">
                  <a:pos x="1032" y="0"/>
                </a:cxn>
                <a:cxn ang="0">
                  <a:pos x="0" y="0"/>
                </a:cxn>
                <a:cxn ang="0">
                  <a:pos x="0" y="14"/>
                </a:cxn>
                <a:cxn ang="0">
                  <a:pos x="158" y="328"/>
                </a:cxn>
                <a:cxn ang="0">
                  <a:pos x="0" y="640"/>
                </a:cxn>
                <a:cxn ang="0">
                  <a:pos x="0" y="648"/>
                </a:cxn>
                <a:cxn ang="0">
                  <a:pos x="1024" y="648"/>
                </a:cxn>
                <a:cxn ang="0">
                  <a:pos x="1024" y="656"/>
                </a:cxn>
                <a:cxn ang="0">
                  <a:pos x="1028" y="648"/>
                </a:cxn>
                <a:cxn ang="0">
                  <a:pos x="1032" y="648"/>
                </a:cxn>
                <a:cxn ang="0">
                  <a:pos x="1032" y="640"/>
                </a:cxn>
                <a:cxn ang="0">
                  <a:pos x="1190" y="328"/>
                </a:cxn>
                <a:cxn ang="0">
                  <a:pos x="1032" y="14"/>
                </a:cxn>
              </a:cxnLst>
              <a:rect l="0" t="0" r="r" b="b"/>
              <a:pathLst>
                <a:path w="1190" h="656">
                  <a:moveTo>
                    <a:pt x="1032" y="14"/>
                  </a:moveTo>
                  <a:lnTo>
                    <a:pt x="1032" y="0"/>
                  </a:lnTo>
                  <a:lnTo>
                    <a:pt x="0" y="0"/>
                  </a:lnTo>
                  <a:lnTo>
                    <a:pt x="0" y="14"/>
                  </a:lnTo>
                  <a:lnTo>
                    <a:pt x="158" y="328"/>
                  </a:lnTo>
                  <a:lnTo>
                    <a:pt x="0" y="640"/>
                  </a:lnTo>
                  <a:lnTo>
                    <a:pt x="0" y="648"/>
                  </a:lnTo>
                  <a:lnTo>
                    <a:pt x="1024" y="648"/>
                  </a:lnTo>
                  <a:lnTo>
                    <a:pt x="1024" y="656"/>
                  </a:lnTo>
                  <a:lnTo>
                    <a:pt x="1028" y="648"/>
                  </a:lnTo>
                  <a:lnTo>
                    <a:pt x="1032" y="648"/>
                  </a:lnTo>
                  <a:lnTo>
                    <a:pt x="1032" y="640"/>
                  </a:lnTo>
                  <a:lnTo>
                    <a:pt x="1190" y="328"/>
                  </a:lnTo>
                  <a:lnTo>
                    <a:pt x="1032" y="14"/>
                  </a:lnTo>
                  <a:close/>
                </a:path>
              </a:pathLst>
            </a:custGeom>
            <a:solidFill>
              <a:srgbClr val="ACC777"/>
            </a:solidFill>
            <a:ln w="8">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TextBox 26"/>
            <p:cNvSpPr txBox="1"/>
            <p:nvPr/>
          </p:nvSpPr>
          <p:spPr>
            <a:xfrm>
              <a:off x="2959100" y="3111500"/>
              <a:ext cx="1151878" cy="461665"/>
            </a:xfrm>
            <a:prstGeom prst="rect">
              <a:avLst/>
            </a:prstGeom>
            <a:noFill/>
          </p:spPr>
          <p:txBody>
            <a:bodyPr wrap="none" rtlCol="0">
              <a:spAutoFit/>
            </a:bodyPr>
            <a:lstStyle/>
            <a:p>
              <a:r>
                <a:rPr lang="en-US" sz="2400" dirty="0" smtClean="0"/>
                <a:t>Phase 3</a:t>
              </a:r>
              <a:endParaRPr lang="en-US" sz="2400" dirty="0"/>
            </a:p>
          </p:txBody>
        </p:sp>
      </p:grpSp>
      <p:grpSp>
        <p:nvGrpSpPr>
          <p:cNvPr id="12" name="Group 28"/>
          <p:cNvGrpSpPr/>
          <p:nvPr/>
        </p:nvGrpSpPr>
        <p:grpSpPr>
          <a:xfrm>
            <a:off x="1588517" y="4101106"/>
            <a:ext cx="1889125" cy="908994"/>
            <a:chOff x="800100" y="2841625"/>
            <a:chExt cx="1889125" cy="1019175"/>
          </a:xfrm>
        </p:grpSpPr>
        <p:sp>
          <p:nvSpPr>
            <p:cNvPr id="13" name="Freeform 7"/>
            <p:cNvSpPr>
              <a:spLocks/>
            </p:cNvSpPr>
            <p:nvPr/>
          </p:nvSpPr>
          <p:spPr bwMode="auto">
            <a:xfrm>
              <a:off x="800100" y="2841625"/>
              <a:ext cx="1889125" cy="1019175"/>
            </a:xfrm>
            <a:custGeom>
              <a:avLst/>
              <a:gdLst/>
              <a:ahLst/>
              <a:cxnLst>
                <a:cxn ang="0">
                  <a:pos x="1032" y="0"/>
                </a:cxn>
                <a:cxn ang="0">
                  <a:pos x="1032" y="2"/>
                </a:cxn>
                <a:cxn ang="0">
                  <a:pos x="1012" y="2"/>
                </a:cxn>
                <a:cxn ang="0">
                  <a:pos x="516" y="178"/>
                </a:cxn>
                <a:cxn ang="0">
                  <a:pos x="20" y="2"/>
                </a:cxn>
                <a:cxn ang="0">
                  <a:pos x="0" y="2"/>
                </a:cxn>
                <a:cxn ang="0">
                  <a:pos x="0" y="634"/>
                </a:cxn>
                <a:cxn ang="0">
                  <a:pos x="1024" y="634"/>
                </a:cxn>
                <a:cxn ang="0">
                  <a:pos x="1024" y="642"/>
                </a:cxn>
                <a:cxn ang="0">
                  <a:pos x="1028" y="634"/>
                </a:cxn>
                <a:cxn ang="0">
                  <a:pos x="1032" y="634"/>
                </a:cxn>
                <a:cxn ang="0">
                  <a:pos x="1032" y="626"/>
                </a:cxn>
                <a:cxn ang="0">
                  <a:pos x="1190" y="314"/>
                </a:cxn>
                <a:cxn ang="0">
                  <a:pos x="1032" y="0"/>
                </a:cxn>
              </a:cxnLst>
              <a:rect l="0" t="0" r="r" b="b"/>
              <a:pathLst>
                <a:path w="1190" h="642">
                  <a:moveTo>
                    <a:pt x="1032" y="0"/>
                  </a:moveTo>
                  <a:lnTo>
                    <a:pt x="1032" y="2"/>
                  </a:lnTo>
                  <a:lnTo>
                    <a:pt x="1012" y="2"/>
                  </a:lnTo>
                  <a:lnTo>
                    <a:pt x="516" y="178"/>
                  </a:lnTo>
                  <a:lnTo>
                    <a:pt x="20" y="2"/>
                  </a:lnTo>
                  <a:lnTo>
                    <a:pt x="0" y="2"/>
                  </a:lnTo>
                  <a:lnTo>
                    <a:pt x="0" y="634"/>
                  </a:lnTo>
                  <a:lnTo>
                    <a:pt x="1024" y="634"/>
                  </a:lnTo>
                  <a:lnTo>
                    <a:pt x="1024" y="642"/>
                  </a:lnTo>
                  <a:lnTo>
                    <a:pt x="1028" y="634"/>
                  </a:lnTo>
                  <a:lnTo>
                    <a:pt x="1032" y="634"/>
                  </a:lnTo>
                  <a:lnTo>
                    <a:pt x="1032" y="626"/>
                  </a:lnTo>
                  <a:lnTo>
                    <a:pt x="1190" y="314"/>
                  </a:lnTo>
                  <a:lnTo>
                    <a:pt x="1032" y="0"/>
                  </a:lnTo>
                  <a:close/>
                </a:path>
              </a:pathLst>
            </a:custGeom>
            <a:solidFill>
              <a:schemeClr val="accent3">
                <a:lumMod val="60000"/>
                <a:lumOff val="40000"/>
              </a:schemeClr>
            </a:solidFill>
            <a:ln w="8">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TextBox 30"/>
            <p:cNvSpPr txBox="1"/>
            <p:nvPr/>
          </p:nvSpPr>
          <p:spPr>
            <a:xfrm>
              <a:off x="1115616" y="3140968"/>
              <a:ext cx="1151878" cy="461665"/>
            </a:xfrm>
            <a:prstGeom prst="rect">
              <a:avLst/>
            </a:prstGeom>
            <a:noFill/>
          </p:spPr>
          <p:txBody>
            <a:bodyPr wrap="none" rtlCol="0">
              <a:spAutoFit/>
            </a:bodyPr>
            <a:lstStyle/>
            <a:p>
              <a:r>
                <a:rPr lang="en-US" sz="2400" dirty="0" smtClean="0"/>
                <a:t>Phase 2</a:t>
              </a:r>
              <a:endParaRPr lang="en-US" sz="2400" dirty="0"/>
            </a:p>
          </p:txBody>
        </p:sp>
      </p:grpSp>
      <p:grpSp>
        <p:nvGrpSpPr>
          <p:cNvPr id="15" name="Group 34"/>
          <p:cNvGrpSpPr/>
          <p:nvPr/>
        </p:nvGrpSpPr>
        <p:grpSpPr>
          <a:xfrm>
            <a:off x="1616001" y="3140968"/>
            <a:ext cx="1638300" cy="1017240"/>
            <a:chOff x="800100" y="609600"/>
            <a:chExt cx="1638300" cy="1308100"/>
          </a:xfrm>
        </p:grpSpPr>
        <p:sp>
          <p:nvSpPr>
            <p:cNvPr id="16" name="Freeform 10"/>
            <p:cNvSpPr>
              <a:spLocks/>
            </p:cNvSpPr>
            <p:nvPr/>
          </p:nvSpPr>
          <p:spPr bwMode="auto">
            <a:xfrm>
              <a:off x="800100" y="609600"/>
              <a:ext cx="1638300" cy="1308100"/>
            </a:xfrm>
            <a:custGeom>
              <a:avLst/>
              <a:gdLst/>
              <a:ahLst/>
              <a:cxnLst>
                <a:cxn ang="0">
                  <a:pos x="1032" y="0"/>
                </a:cxn>
                <a:cxn ang="0">
                  <a:pos x="0" y="0"/>
                </a:cxn>
                <a:cxn ang="0">
                  <a:pos x="0" y="648"/>
                </a:cxn>
                <a:cxn ang="0">
                  <a:pos x="20" y="648"/>
                </a:cxn>
                <a:cxn ang="0">
                  <a:pos x="516" y="824"/>
                </a:cxn>
                <a:cxn ang="0">
                  <a:pos x="1012" y="648"/>
                </a:cxn>
                <a:cxn ang="0">
                  <a:pos x="1032" y="648"/>
                </a:cxn>
                <a:cxn ang="0">
                  <a:pos x="1032" y="0"/>
                </a:cxn>
              </a:cxnLst>
              <a:rect l="0" t="0" r="r" b="b"/>
              <a:pathLst>
                <a:path w="1032" h="824">
                  <a:moveTo>
                    <a:pt x="1032" y="0"/>
                  </a:moveTo>
                  <a:lnTo>
                    <a:pt x="0" y="0"/>
                  </a:lnTo>
                  <a:lnTo>
                    <a:pt x="0" y="648"/>
                  </a:lnTo>
                  <a:lnTo>
                    <a:pt x="20" y="648"/>
                  </a:lnTo>
                  <a:lnTo>
                    <a:pt x="516" y="824"/>
                  </a:lnTo>
                  <a:lnTo>
                    <a:pt x="1012" y="648"/>
                  </a:lnTo>
                  <a:lnTo>
                    <a:pt x="1032" y="648"/>
                  </a:lnTo>
                  <a:lnTo>
                    <a:pt x="1032" y="0"/>
                  </a:lnTo>
                  <a:close/>
                </a:path>
              </a:pathLst>
            </a:custGeom>
            <a:solidFill>
              <a:schemeClr val="accent3">
                <a:lumMod val="20000"/>
                <a:lumOff val="80000"/>
              </a:schemeClr>
            </a:solidFill>
            <a:ln w="8">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TextBox 36"/>
            <p:cNvSpPr txBox="1"/>
            <p:nvPr/>
          </p:nvSpPr>
          <p:spPr>
            <a:xfrm>
              <a:off x="1016124" y="969640"/>
              <a:ext cx="1151878" cy="461665"/>
            </a:xfrm>
            <a:prstGeom prst="rect">
              <a:avLst/>
            </a:prstGeom>
            <a:noFill/>
          </p:spPr>
          <p:txBody>
            <a:bodyPr wrap="none" rtlCol="0">
              <a:spAutoFit/>
            </a:bodyPr>
            <a:lstStyle/>
            <a:p>
              <a:r>
                <a:rPr lang="en-US" sz="2400" dirty="0" smtClean="0"/>
                <a:t>Phase 1</a:t>
              </a:r>
              <a:endParaRPr lang="en-US" sz="2400" dirty="0"/>
            </a:p>
          </p:txBody>
        </p:sp>
      </p:grpSp>
    </p:spTree>
    <p:extLst>
      <p:ext uri="{BB962C8B-B14F-4D97-AF65-F5344CB8AC3E}">
        <p14:creationId xmlns:p14="http://schemas.microsoft.com/office/powerpoint/2010/main" val="41513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ATFM Implementation</a:t>
            </a:r>
            <a:endParaRPr lang="en-GB" dirty="0"/>
          </a:p>
        </p:txBody>
      </p:sp>
      <p:sp>
        <p:nvSpPr>
          <p:cNvPr id="3" name="Content Placeholder 2"/>
          <p:cNvSpPr>
            <a:spLocks noGrp="1"/>
          </p:cNvSpPr>
          <p:nvPr>
            <p:ph idx="1"/>
          </p:nvPr>
        </p:nvSpPr>
        <p:spPr/>
        <p:txBody>
          <a:bodyPr>
            <a:normAutofit fontScale="92500" lnSpcReduction="20000"/>
          </a:bodyPr>
          <a:lstStyle/>
          <a:p>
            <a:pPr>
              <a:spcAft>
                <a:spcPts val="600"/>
              </a:spcAft>
              <a:buFont typeface="Wingdings" charset="2"/>
              <a:buChar char="Ø"/>
            </a:pPr>
            <a:r>
              <a:rPr kumimoji="1" lang="en-US" altLang="ja-JP" dirty="0"/>
              <a:t>In its initial application;</a:t>
            </a:r>
          </a:p>
          <a:p>
            <a:pPr lvl="1">
              <a:spcAft>
                <a:spcPts val="600"/>
              </a:spcAft>
              <a:buFont typeface="Arial"/>
              <a:buChar char="•"/>
            </a:pPr>
            <a:r>
              <a:rPr kumimoji="1" lang="en-US" altLang="ja-JP" dirty="0"/>
              <a:t>ATFM need not involve complicated processes, procedures or tools</a:t>
            </a:r>
          </a:p>
          <a:p>
            <a:pPr lvl="1">
              <a:buFont typeface="Arial"/>
              <a:buChar char="•"/>
            </a:pPr>
            <a:r>
              <a:rPr kumimoji="1" lang="en-US" altLang="ja-JP" dirty="0"/>
              <a:t>ATFM can be performed via point-to-point telephone calls designed to exchange information of operational significance and to relay information on</a:t>
            </a:r>
          </a:p>
          <a:p>
            <a:pPr marL="1371600" lvl="2" indent="-514350">
              <a:buFont typeface="+mj-lt"/>
              <a:buAutoNum type="alphaLcPeriod"/>
            </a:pPr>
            <a:r>
              <a:rPr kumimoji="1" lang="en-US" altLang="ja-JP" dirty="0"/>
              <a:t>factors affecting capacity</a:t>
            </a:r>
          </a:p>
          <a:p>
            <a:pPr marL="1371600" lvl="2" indent="-514350">
              <a:buFont typeface="+mj-lt"/>
              <a:buAutoNum type="alphaLcPeriod"/>
            </a:pPr>
            <a:r>
              <a:rPr kumimoji="1" lang="en-US" altLang="ja-JP" dirty="0"/>
              <a:t>system constraints</a:t>
            </a:r>
          </a:p>
          <a:p>
            <a:pPr marL="1371600" lvl="2" indent="-514350">
              <a:buFont typeface="+mj-lt"/>
              <a:buAutoNum type="alphaLcPeriod"/>
            </a:pPr>
            <a:r>
              <a:rPr kumimoji="1" lang="en-US" altLang="ja-JP" dirty="0"/>
              <a:t>significant meteorological conditions</a:t>
            </a:r>
          </a:p>
          <a:p>
            <a:pPr marL="971550" lvl="1" indent="-514350">
              <a:buFont typeface="Arial"/>
              <a:buChar char="•"/>
            </a:pPr>
            <a:r>
              <a:rPr kumimoji="1" lang="en-US" altLang="ja-JP" dirty="0"/>
              <a:t>The goal is to collaborate with system stakeholders and to communicate operational information to AUs, ANSPs, and to other stakeholders in a timely manner</a:t>
            </a:r>
          </a:p>
        </p:txBody>
      </p:sp>
      <p:sp>
        <p:nvSpPr>
          <p:cNvPr id="4" name="Slide Number Placeholder 3"/>
          <p:cNvSpPr>
            <a:spLocks noGrp="1"/>
          </p:cNvSpPr>
          <p:nvPr>
            <p:ph type="sldNum" sz="quarter" idx="12"/>
          </p:nvPr>
        </p:nvSpPr>
        <p:spPr/>
        <p:txBody>
          <a:bodyPr/>
          <a:lstStyle/>
          <a:p>
            <a:fld id="{3FF909EE-2C65-48BC-95E5-26F3591A45A6}" type="slidenum">
              <a:rPr lang="en-CA" smtClean="0"/>
              <a:t>122</a:t>
            </a:fld>
            <a:endParaRPr lang="en-CA"/>
          </a:p>
        </p:txBody>
      </p:sp>
    </p:spTree>
    <p:extLst>
      <p:ext uri="{BB962C8B-B14F-4D97-AF65-F5344CB8AC3E}">
        <p14:creationId xmlns:p14="http://schemas.microsoft.com/office/powerpoint/2010/main" val="4031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HTakata\AppData\Local\Microsoft\Windows\Temporary Internet Files\Content.IE5\XYCKM3WP\MC9004393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221087"/>
            <a:ext cx="2454052" cy="22513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kumimoji="1" lang="en-US" altLang="ja-JP" dirty="0"/>
              <a:t>ATFM </a:t>
            </a:r>
            <a:r>
              <a:rPr kumimoji="1" lang="en-US" altLang="ja-JP" dirty="0" smtClean="0"/>
              <a:t>Implementation (cont’d)</a:t>
            </a:r>
            <a:endParaRPr lang="en-GB" dirty="0"/>
          </a:p>
        </p:txBody>
      </p:sp>
      <p:sp>
        <p:nvSpPr>
          <p:cNvPr id="3" name="Content Placeholder 2"/>
          <p:cNvSpPr>
            <a:spLocks noGrp="1"/>
          </p:cNvSpPr>
          <p:nvPr>
            <p:ph idx="1"/>
          </p:nvPr>
        </p:nvSpPr>
        <p:spPr/>
        <p:txBody>
          <a:bodyPr/>
          <a:lstStyle/>
          <a:p>
            <a:r>
              <a:rPr kumimoji="1" lang="en-US" altLang="ja-JP" dirty="0"/>
              <a:t>In any case, it is important that the procedures applied during the implementation process be developed in a harmonized manner among the various States to avoid risks to operational safety and efficiency</a:t>
            </a:r>
            <a:endParaRPr kumimoji="1" lang="ja-JP" alt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123</a:t>
            </a:fld>
            <a:endParaRPr lang="en-CA"/>
          </a:p>
        </p:txBody>
      </p:sp>
    </p:spTree>
    <p:extLst>
      <p:ext uri="{BB962C8B-B14F-4D97-AF65-F5344CB8AC3E}">
        <p14:creationId xmlns:p14="http://schemas.microsoft.com/office/powerpoint/2010/main" val="357300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ATFM development: Initial steps</a:t>
            </a:r>
            <a:endParaRPr lang="en-GB" dirty="0"/>
          </a:p>
        </p:txBody>
      </p:sp>
      <p:sp>
        <p:nvSpPr>
          <p:cNvPr id="3" name="Content Placeholder 2"/>
          <p:cNvSpPr>
            <a:spLocks noGrp="1"/>
          </p:cNvSpPr>
          <p:nvPr>
            <p:ph idx="1"/>
          </p:nvPr>
        </p:nvSpPr>
        <p:spPr/>
        <p:txBody>
          <a:bodyPr/>
          <a:lstStyle/>
          <a:p>
            <a:pPr marL="514350" indent="-514350">
              <a:buFont typeface="+mj-lt"/>
              <a:buAutoNum type="alphaLcParenR"/>
            </a:pPr>
            <a:r>
              <a:rPr kumimoji="1" lang="en-US" altLang="ja-JP" b="0" dirty="0"/>
              <a:t>Establish the objectives, project management plan, and oversight of ATFM</a:t>
            </a:r>
          </a:p>
          <a:p>
            <a:pPr marL="514350" indent="-514350">
              <a:buFont typeface="+mj-lt"/>
              <a:buAutoNum type="alphaLcParenR"/>
            </a:pPr>
            <a:r>
              <a:rPr kumimoji="1" lang="en-US" altLang="ja-JP" b="0" dirty="0"/>
              <a:t>Identify the personnel who will lead the development of ATFM</a:t>
            </a:r>
          </a:p>
          <a:p>
            <a:pPr lvl="1">
              <a:buFont typeface="Arial"/>
              <a:buChar char="•"/>
            </a:pPr>
            <a:r>
              <a:rPr kumimoji="1" lang="en-US" altLang="ja-JP" dirty="0"/>
              <a:t>ANSP usually takes the lead</a:t>
            </a:r>
          </a:p>
          <a:p>
            <a:pPr lvl="1">
              <a:buFont typeface="Arial"/>
              <a:buChar char="•"/>
            </a:pPr>
            <a:r>
              <a:rPr kumimoji="1" lang="en-US" altLang="ja-JP" dirty="0"/>
              <a:t>Key stakeholders from the AUs, airport operators, and military authority should be involved in planning, development and implementation of ATFM</a:t>
            </a:r>
            <a:endParaRPr kumimoji="1" lang="ja-JP" alt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124</a:t>
            </a:fld>
            <a:endParaRPr lang="en-CA"/>
          </a:p>
        </p:txBody>
      </p:sp>
    </p:spTree>
    <p:extLst>
      <p:ext uri="{BB962C8B-B14F-4D97-AF65-F5344CB8AC3E}">
        <p14:creationId xmlns:p14="http://schemas.microsoft.com/office/powerpoint/2010/main" val="24571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ATFM development: Initial </a:t>
            </a:r>
            <a:r>
              <a:rPr kumimoji="1" lang="en-US" altLang="ja-JP" dirty="0" smtClean="0"/>
              <a:t>steps (cont’d)</a:t>
            </a:r>
            <a:endParaRPr lang="en-GB" dirty="0"/>
          </a:p>
        </p:txBody>
      </p:sp>
      <p:sp>
        <p:nvSpPr>
          <p:cNvPr id="3" name="Content Placeholder 2"/>
          <p:cNvSpPr>
            <a:spLocks noGrp="1"/>
          </p:cNvSpPr>
          <p:nvPr>
            <p:ph idx="1"/>
          </p:nvPr>
        </p:nvSpPr>
        <p:spPr/>
        <p:txBody>
          <a:bodyPr/>
          <a:lstStyle/>
          <a:p>
            <a:pPr marL="0" indent="0">
              <a:buNone/>
            </a:pPr>
            <a:r>
              <a:rPr kumimoji="1" lang="en-US" altLang="ja-JP" b="0" dirty="0" smtClean="0"/>
              <a:t>c) Identify </a:t>
            </a:r>
            <a:r>
              <a:rPr kumimoji="1" lang="en-US" altLang="ja-JP" b="0" dirty="0"/>
              <a:t>the stakeholders</a:t>
            </a:r>
            <a:endParaRPr kumimoji="1" lang="ja-JP" altLang="en-US" b="0" dirty="0"/>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125</a:t>
            </a:fld>
            <a:endParaRPr lang="en-CA"/>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420888"/>
            <a:ext cx="6786251" cy="408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72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C:\Users\HTakata\AppData\Local\Microsoft\Windows\Temporary Internet Files\Content.IE5\BO156597\MC90043925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6612" y="3659851"/>
            <a:ext cx="2787387" cy="278738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4"/>
          <p:cNvSpPr txBox="1"/>
          <p:nvPr/>
        </p:nvSpPr>
        <p:spPr>
          <a:xfrm>
            <a:off x="7096646" y="5053545"/>
            <a:ext cx="1433255" cy="707886"/>
          </a:xfrm>
          <a:prstGeom prst="rect">
            <a:avLst/>
          </a:prstGeom>
          <a:noFill/>
        </p:spPr>
        <p:txBody>
          <a:bodyPr wrap="none" rtlCol="0">
            <a:spAutoFit/>
          </a:bodyPr>
          <a:lstStyle/>
          <a:p>
            <a:r>
              <a:rPr kumimoji="1" lang="en-US" altLang="ja-JP" sz="4000" b="1" dirty="0" smtClean="0">
                <a:ln>
                  <a:solidFill>
                    <a:schemeClr val="bg2">
                      <a:lumMod val="25000"/>
                    </a:schemeClr>
                  </a:solidFill>
                </a:ln>
                <a:solidFill>
                  <a:srgbClr val="958936"/>
                </a:solidFill>
                <a:effectLst>
                  <a:reflection blurRad="6350" stA="55000" endA="50" endPos="85000" dir="5400000" sy="-100000" algn="bl" rotWithShape="0"/>
                </a:effectLst>
              </a:rPr>
              <a:t>ATFM</a:t>
            </a:r>
            <a:endParaRPr kumimoji="1" lang="ja-JP" altLang="en-US" sz="4000" b="1" dirty="0">
              <a:ln>
                <a:solidFill>
                  <a:schemeClr val="bg2">
                    <a:lumMod val="25000"/>
                  </a:schemeClr>
                </a:solidFill>
              </a:ln>
              <a:solidFill>
                <a:srgbClr val="958936"/>
              </a:solidFill>
              <a:effectLst>
                <a:reflection blurRad="6350" stA="55000" endA="50" endPos="85000" dir="5400000" sy="-100000" algn="bl" rotWithShape="0"/>
              </a:effectLst>
            </a:endParaRPr>
          </a:p>
        </p:txBody>
      </p:sp>
      <p:sp>
        <p:nvSpPr>
          <p:cNvPr id="3" name="Content Placeholder 2"/>
          <p:cNvSpPr>
            <a:spLocks noGrp="1"/>
          </p:cNvSpPr>
          <p:nvPr>
            <p:ph idx="1"/>
          </p:nvPr>
        </p:nvSpPr>
        <p:spPr>
          <a:xfrm>
            <a:off x="457200" y="1772816"/>
            <a:ext cx="8229600" cy="3024336"/>
          </a:xfrm>
        </p:spPr>
        <p:txBody>
          <a:bodyPr>
            <a:normAutofit lnSpcReduction="10000"/>
          </a:bodyPr>
          <a:lstStyle/>
          <a:p>
            <a:pPr marL="514350" indent="-514350">
              <a:spcAft>
                <a:spcPts val="600"/>
              </a:spcAft>
              <a:buFont typeface="+mj-lt"/>
              <a:buAutoNum type="alphaLcParenR" startAt="4"/>
            </a:pPr>
            <a:r>
              <a:rPr kumimoji="1" lang="en-US" altLang="ja-JP" b="0" dirty="0"/>
              <a:t>Brief the stakeholders on:</a:t>
            </a:r>
          </a:p>
          <a:p>
            <a:pPr lvl="1">
              <a:spcAft>
                <a:spcPts val="600"/>
              </a:spcAft>
              <a:buFont typeface="Arial"/>
              <a:buChar char="•"/>
            </a:pPr>
            <a:r>
              <a:rPr kumimoji="1" lang="en-US" altLang="ja-JP" dirty="0"/>
              <a:t>the purpose and objectives of the project</a:t>
            </a:r>
          </a:p>
          <a:p>
            <a:pPr lvl="1">
              <a:buFont typeface="Arial"/>
              <a:buChar char="•"/>
            </a:pPr>
            <a:r>
              <a:rPr kumimoji="1" lang="en-US" altLang="ja-JP" dirty="0"/>
              <a:t>the important terms and definitions used in the project</a:t>
            </a:r>
          </a:p>
          <a:p>
            <a:pPr lvl="1">
              <a:buFont typeface="Arial"/>
              <a:buChar char="•"/>
            </a:pPr>
            <a:r>
              <a:rPr kumimoji="1" lang="en-US" altLang="ja-JP" dirty="0"/>
              <a:t>the plan for developing the ATFM service</a:t>
            </a:r>
          </a:p>
          <a:p>
            <a:pPr lvl="1">
              <a:buFont typeface="Arial"/>
              <a:buChar char="•"/>
            </a:pPr>
            <a:r>
              <a:rPr kumimoji="1" lang="en-US" altLang="ja-JP" dirty="0"/>
              <a:t>their respective roles and responsibilities</a:t>
            </a:r>
            <a:endParaRPr kumimoji="1" lang="ja-JP" alt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126</a:t>
            </a:fld>
            <a:endParaRPr lang="en-CA"/>
          </a:p>
        </p:txBody>
      </p:sp>
      <p:sp>
        <p:nvSpPr>
          <p:cNvPr id="5" name="Title 1"/>
          <p:cNvSpPr>
            <a:spLocks noGrp="1"/>
          </p:cNvSpPr>
          <p:nvPr>
            <p:ph type="title"/>
          </p:nvPr>
        </p:nvSpPr>
        <p:spPr/>
        <p:txBody>
          <a:bodyPr/>
          <a:lstStyle/>
          <a:p>
            <a:r>
              <a:rPr kumimoji="1" lang="en-US" altLang="ja-JP" dirty="0"/>
              <a:t>ATFM development: Initial </a:t>
            </a:r>
            <a:r>
              <a:rPr kumimoji="1" lang="en-US" altLang="ja-JP" dirty="0" smtClean="0"/>
              <a:t>steps (cont’d)</a:t>
            </a:r>
            <a:endParaRPr lang="en-GB" dirty="0"/>
          </a:p>
        </p:txBody>
      </p:sp>
    </p:spTree>
    <p:extLst>
      <p:ext uri="{BB962C8B-B14F-4D97-AF65-F5344CB8AC3E}">
        <p14:creationId xmlns:p14="http://schemas.microsoft.com/office/powerpoint/2010/main" val="38990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14350" indent="-514350">
              <a:buFont typeface="+mj-lt"/>
              <a:buAutoNum type="alphaLcParenR" startAt="5"/>
            </a:pPr>
            <a:r>
              <a:rPr kumimoji="1" lang="en-US" altLang="ja-JP" b="0" dirty="0"/>
              <a:t>Define the ATFM structure that is needed</a:t>
            </a:r>
          </a:p>
          <a:p>
            <a:pPr marL="514350" indent="-514350">
              <a:buFont typeface="+mj-lt"/>
              <a:buAutoNum type="alphaLcParenR" startAt="5"/>
            </a:pPr>
            <a:r>
              <a:rPr kumimoji="1" lang="en-US" altLang="ja-JP" b="0" dirty="0"/>
              <a:t>Establish the CDM processes that will be used in ATFM</a:t>
            </a:r>
          </a:p>
          <a:p>
            <a:pPr marL="514350" indent="-514350">
              <a:buFont typeface="+mj-lt"/>
              <a:buAutoNum type="alphaLcParenR" startAt="5"/>
            </a:pPr>
            <a:r>
              <a:rPr kumimoji="1" lang="en-US" altLang="ja-JP" b="0" dirty="0"/>
              <a:t>Develop or adopt and apply a model for establishing the airport acceptance rate(AAR) at the relevant airports</a:t>
            </a:r>
          </a:p>
          <a:p>
            <a:pPr marL="514350" indent="-514350">
              <a:buFont typeface="+mj-lt"/>
              <a:buAutoNum type="alphaLcParenR" startAt="5"/>
            </a:pPr>
            <a:r>
              <a:rPr kumimoji="1" lang="en-US" altLang="ja-JP" b="0" dirty="0"/>
              <a:t>Develop or adopt and apply a model for establishing the </a:t>
            </a:r>
            <a:r>
              <a:rPr kumimoji="1" lang="en-US" altLang="ja-JP" b="0" dirty="0" err="1"/>
              <a:t>en</a:t>
            </a:r>
            <a:r>
              <a:rPr kumimoji="1" lang="en-US" altLang="ja-JP" b="0" dirty="0"/>
              <a:t>-route sector and terminal sector capacity</a:t>
            </a:r>
            <a:endParaRPr kumimoji="1" lang="ja-JP" altLang="en-US" b="0" dirty="0"/>
          </a:p>
        </p:txBody>
      </p:sp>
      <p:sp>
        <p:nvSpPr>
          <p:cNvPr id="4" name="Slide Number Placeholder 3"/>
          <p:cNvSpPr>
            <a:spLocks noGrp="1"/>
          </p:cNvSpPr>
          <p:nvPr>
            <p:ph type="sldNum" sz="quarter" idx="12"/>
          </p:nvPr>
        </p:nvSpPr>
        <p:spPr/>
        <p:txBody>
          <a:bodyPr/>
          <a:lstStyle/>
          <a:p>
            <a:fld id="{3FF909EE-2C65-48BC-95E5-26F3591A45A6}" type="slidenum">
              <a:rPr lang="en-CA" smtClean="0"/>
              <a:t>127</a:t>
            </a:fld>
            <a:endParaRPr lang="en-CA"/>
          </a:p>
        </p:txBody>
      </p:sp>
      <p:sp>
        <p:nvSpPr>
          <p:cNvPr id="5" name="Title 1"/>
          <p:cNvSpPr>
            <a:spLocks noGrp="1"/>
          </p:cNvSpPr>
          <p:nvPr>
            <p:ph type="title"/>
          </p:nvPr>
        </p:nvSpPr>
        <p:spPr/>
        <p:txBody>
          <a:bodyPr/>
          <a:lstStyle/>
          <a:p>
            <a:r>
              <a:rPr kumimoji="1" lang="en-US" altLang="ja-JP" dirty="0"/>
              <a:t>ATFM development: Initial </a:t>
            </a:r>
            <a:r>
              <a:rPr kumimoji="1" lang="en-US" altLang="ja-JP" dirty="0" smtClean="0"/>
              <a:t>steps (cont’d)</a:t>
            </a:r>
            <a:endParaRPr lang="en-GB" dirty="0"/>
          </a:p>
        </p:txBody>
      </p:sp>
    </p:spTree>
    <p:extLst>
      <p:ext uri="{BB962C8B-B14F-4D97-AF65-F5344CB8AC3E}">
        <p14:creationId xmlns:p14="http://schemas.microsoft.com/office/powerpoint/2010/main" val="378155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lphaLcParenR" startAt="9"/>
            </a:pPr>
            <a:r>
              <a:rPr kumimoji="1" lang="en-US" altLang="ja-JP" b="0" dirty="0"/>
              <a:t>Identify the appropriate locations for FMUs and FMPs</a:t>
            </a:r>
          </a:p>
          <a:p>
            <a:pPr marL="514350" indent="-514350">
              <a:buFont typeface="+mj-lt"/>
              <a:buAutoNum type="alphaLcParenR" startAt="9"/>
            </a:pPr>
            <a:r>
              <a:rPr kumimoji="1" lang="en-US" altLang="ja-JP" b="0" dirty="0"/>
              <a:t>Identify the personnel in charge, the means of contact and the operational phone numbers for each stakeholder</a:t>
            </a:r>
            <a:endParaRPr kumimoji="1" lang="ja-JP" altLang="en-US" b="0" dirty="0"/>
          </a:p>
        </p:txBody>
      </p:sp>
      <p:sp>
        <p:nvSpPr>
          <p:cNvPr id="4" name="Slide Number Placeholder 3"/>
          <p:cNvSpPr>
            <a:spLocks noGrp="1"/>
          </p:cNvSpPr>
          <p:nvPr>
            <p:ph type="sldNum" sz="quarter" idx="12"/>
          </p:nvPr>
        </p:nvSpPr>
        <p:spPr/>
        <p:txBody>
          <a:bodyPr/>
          <a:lstStyle/>
          <a:p>
            <a:fld id="{3FF909EE-2C65-48BC-95E5-26F3591A45A6}" type="slidenum">
              <a:rPr lang="en-CA" smtClean="0"/>
              <a:t>128</a:t>
            </a:fld>
            <a:endParaRPr lang="en-CA"/>
          </a:p>
        </p:txBody>
      </p:sp>
      <p:sp>
        <p:nvSpPr>
          <p:cNvPr id="5" name="Title 1"/>
          <p:cNvSpPr>
            <a:spLocks noGrp="1"/>
          </p:cNvSpPr>
          <p:nvPr>
            <p:ph type="title"/>
          </p:nvPr>
        </p:nvSpPr>
        <p:spPr/>
        <p:txBody>
          <a:bodyPr/>
          <a:lstStyle/>
          <a:p>
            <a:r>
              <a:rPr kumimoji="1" lang="en-US" altLang="ja-JP" dirty="0"/>
              <a:t>ATFM development: Initial </a:t>
            </a:r>
            <a:r>
              <a:rPr kumimoji="1" lang="en-US" altLang="ja-JP" dirty="0" smtClean="0"/>
              <a:t>steps (cont’d)</a:t>
            </a:r>
            <a:endParaRPr lang="en-GB" dirty="0"/>
          </a:p>
        </p:txBody>
      </p:sp>
      <p:pic>
        <p:nvPicPr>
          <p:cNvPr id="6" name="図 3" descr="AA03920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5777" y="4365104"/>
            <a:ext cx="2736211" cy="2046814"/>
          </a:xfrm>
          <a:prstGeom prst="rect">
            <a:avLst/>
          </a:prstGeom>
        </p:spPr>
      </p:pic>
    </p:spTree>
    <p:extLst>
      <p:ext uri="{BB962C8B-B14F-4D97-AF65-F5344CB8AC3E}">
        <p14:creationId xmlns:p14="http://schemas.microsoft.com/office/powerpoint/2010/main" val="299407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2492896"/>
            <a:ext cx="7349955" cy="374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marL="514350" indent="-514350">
              <a:buFont typeface="+mj-lt"/>
              <a:buAutoNum type="alphaLcParenR" startAt="11"/>
            </a:pPr>
            <a:r>
              <a:rPr kumimoji="1" lang="en-US" altLang="ja-JP" b="0" dirty="0"/>
              <a:t>Define the elements of common situational awareness</a:t>
            </a:r>
            <a:endParaRPr kumimoji="1" lang="ja-JP" altLang="en-US" b="0" dirty="0"/>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129</a:t>
            </a:fld>
            <a:endParaRPr lang="en-CA"/>
          </a:p>
        </p:txBody>
      </p:sp>
      <p:sp>
        <p:nvSpPr>
          <p:cNvPr id="5" name="Title 1"/>
          <p:cNvSpPr>
            <a:spLocks noGrp="1"/>
          </p:cNvSpPr>
          <p:nvPr>
            <p:ph type="title"/>
          </p:nvPr>
        </p:nvSpPr>
        <p:spPr/>
        <p:txBody>
          <a:bodyPr/>
          <a:lstStyle/>
          <a:p>
            <a:r>
              <a:rPr kumimoji="1" lang="en-US" altLang="ja-JP" dirty="0"/>
              <a:t>ATFM development: Initial </a:t>
            </a:r>
            <a:r>
              <a:rPr kumimoji="1" lang="en-US" altLang="ja-JP" dirty="0" smtClean="0"/>
              <a:t>steps (cont’d)</a:t>
            </a:r>
            <a:endParaRPr lang="en-GB" dirty="0"/>
          </a:p>
        </p:txBody>
      </p:sp>
    </p:spTree>
    <p:extLst>
      <p:ext uri="{BB962C8B-B14F-4D97-AF65-F5344CB8AC3E}">
        <p14:creationId xmlns:p14="http://schemas.microsoft.com/office/powerpoint/2010/main" val="299407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13</a:t>
            </a:fld>
            <a:endParaRPr lang="en-CA" dirty="0"/>
          </a:p>
        </p:txBody>
      </p:sp>
      <p:sp>
        <p:nvSpPr>
          <p:cNvPr id="5" name="Content Placeholder 2"/>
          <p:cNvSpPr txBox="1">
            <a:spLocks/>
          </p:cNvSpPr>
          <p:nvPr/>
        </p:nvSpPr>
        <p:spPr>
          <a:xfrm>
            <a:off x="457200" y="1412776"/>
            <a:ext cx="8229600" cy="4713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ATFM can optimize airspace capacity</a:t>
            </a:r>
          </a:p>
          <a:p>
            <a:r>
              <a:rPr lang="en-US" sz="3600" dirty="0" smtClean="0"/>
              <a:t>However, ATFM is </a:t>
            </a:r>
            <a:r>
              <a:rPr lang="en-US" sz="3600" i="1" u="sng" dirty="0" smtClean="0"/>
              <a:t>NOT</a:t>
            </a:r>
            <a:r>
              <a:rPr lang="en-US" sz="3600" dirty="0" smtClean="0"/>
              <a:t> a magic word to increase airspace capacity</a:t>
            </a:r>
          </a:p>
          <a:p>
            <a:pPr marL="0" indent="0">
              <a:buFont typeface="Arial" pitchFamily="34" charset="0"/>
              <a:buNone/>
            </a:pPr>
            <a:endParaRPr lang="en-US" sz="3600" dirty="0" smtClean="0"/>
          </a:p>
          <a:p>
            <a:pPr marL="0" indent="0">
              <a:buFont typeface="Arial" pitchFamily="34" charset="0"/>
              <a:buNone/>
            </a:pPr>
            <a:endParaRPr lang="en-US" sz="3600" dirty="0" smtClean="0"/>
          </a:p>
          <a:p>
            <a:pPr marL="0" indent="0">
              <a:buFont typeface="Arial" pitchFamily="34" charset="0"/>
              <a:buNone/>
            </a:pPr>
            <a:endParaRPr lang="en-GB" dirty="0"/>
          </a:p>
        </p:txBody>
      </p:sp>
    </p:spTree>
    <p:extLst>
      <p:ext uri="{BB962C8B-B14F-4D97-AF65-F5344CB8AC3E}">
        <p14:creationId xmlns:p14="http://schemas.microsoft.com/office/powerpoint/2010/main" val="100843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spcAft>
                <a:spcPts val="600"/>
              </a:spcAft>
              <a:buFont typeface="+mj-lt"/>
              <a:buAutoNum type="alphaLcParenR" startAt="12"/>
            </a:pPr>
            <a:r>
              <a:rPr kumimoji="1" lang="en-US" altLang="ja-JP" b="0" dirty="0"/>
              <a:t>Identify the appropriate means of communication that will be used for ATFM</a:t>
            </a:r>
          </a:p>
          <a:p>
            <a:pPr lvl="1">
              <a:spcAft>
                <a:spcPts val="600"/>
              </a:spcAft>
              <a:buFont typeface="Arial"/>
              <a:buChar char="•"/>
            </a:pPr>
            <a:r>
              <a:rPr kumimoji="1" lang="en-US" altLang="ja-JP" dirty="0"/>
              <a:t>Telephone conference system</a:t>
            </a:r>
          </a:p>
          <a:p>
            <a:pPr lvl="1">
              <a:buFont typeface="Arial"/>
              <a:buChar char="•"/>
            </a:pPr>
            <a:r>
              <a:rPr kumimoji="1" lang="en-US" altLang="ja-JP" dirty="0"/>
              <a:t>Web-based conference system</a:t>
            </a:r>
          </a:p>
          <a:p>
            <a:pPr lvl="1">
              <a:buFont typeface="Arial"/>
              <a:buChar char="•"/>
            </a:pPr>
            <a:r>
              <a:rPr kumimoji="1" lang="en-US" altLang="ja-JP" dirty="0"/>
              <a:t>Blog format</a:t>
            </a:r>
          </a:p>
          <a:p>
            <a:pPr lvl="1">
              <a:buFont typeface="Arial"/>
              <a:buChar char="•"/>
            </a:pPr>
            <a:r>
              <a:rPr kumimoji="1" lang="en-US" altLang="ja-JP" dirty="0"/>
              <a:t>Electronic chat</a:t>
            </a:r>
          </a:p>
          <a:p>
            <a:pPr lvl="1">
              <a:buFont typeface="Arial"/>
              <a:buChar char="•"/>
            </a:pPr>
            <a:r>
              <a:rPr kumimoji="1" lang="en-US" altLang="ja-JP" dirty="0"/>
              <a:t>Web page</a:t>
            </a:r>
          </a:p>
          <a:p>
            <a:pPr lvl="1">
              <a:buFont typeface="Arial"/>
              <a:buChar char="•"/>
            </a:pPr>
            <a:r>
              <a:rPr kumimoji="1" lang="en-US" altLang="ja-JP" dirty="0"/>
              <a:t>Any other appropriate mean</a:t>
            </a:r>
            <a:endParaRPr kumimoji="1" lang="ja-JP" altLang="en-US" dirty="0"/>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130</a:t>
            </a:fld>
            <a:endParaRPr lang="en-CA"/>
          </a:p>
        </p:txBody>
      </p:sp>
      <p:sp>
        <p:nvSpPr>
          <p:cNvPr id="5" name="Title 1"/>
          <p:cNvSpPr>
            <a:spLocks noGrp="1"/>
          </p:cNvSpPr>
          <p:nvPr>
            <p:ph type="title"/>
          </p:nvPr>
        </p:nvSpPr>
        <p:spPr/>
        <p:txBody>
          <a:bodyPr/>
          <a:lstStyle/>
          <a:p>
            <a:r>
              <a:rPr kumimoji="1" lang="en-US" altLang="ja-JP" dirty="0"/>
              <a:t>ATFM development: Initial </a:t>
            </a:r>
            <a:r>
              <a:rPr kumimoji="1" lang="en-US" altLang="ja-JP" dirty="0" smtClean="0"/>
              <a:t>steps (cont’d)</a:t>
            </a:r>
            <a:endParaRPr lang="en-GB" dirty="0"/>
          </a:p>
        </p:txBody>
      </p:sp>
      <p:pic>
        <p:nvPicPr>
          <p:cNvPr id="6" name="Picture 2" descr="C:\Users\HTakata\AppData\Local\Microsoft\Windows\Temporary Internet Files\Content.IE5\XYCKM3WP\dglxasset[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422" y="3356992"/>
            <a:ext cx="3428578" cy="298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07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14350" indent="-514350">
              <a:buFont typeface="+mj-lt"/>
              <a:buAutoNum type="alphaLcParenR" startAt="13"/>
            </a:pPr>
            <a:r>
              <a:rPr kumimoji="1" lang="en-US" altLang="ja-JP" b="0" dirty="0"/>
              <a:t>Develop the applicable ATFM Operational Letter of Agreement</a:t>
            </a:r>
          </a:p>
          <a:p>
            <a:pPr marL="514350" indent="-514350">
              <a:buFont typeface="+mj-lt"/>
              <a:buAutoNum type="alphaLcParenR" startAt="13"/>
            </a:pPr>
            <a:r>
              <a:rPr kumimoji="1" lang="en-US" altLang="ja-JP" b="0" dirty="0"/>
              <a:t>Develop the procedures and training materials for FMUs and FMPs</a:t>
            </a:r>
          </a:p>
          <a:p>
            <a:pPr marL="514350" indent="-514350">
              <a:buFont typeface="+mj-lt"/>
              <a:buAutoNum type="alphaLcParenR" startAt="13"/>
            </a:pPr>
            <a:r>
              <a:rPr kumimoji="1" lang="en-US" altLang="ja-JP" b="0" dirty="0"/>
              <a:t>Develop the procedures and training materials for stakeholders</a:t>
            </a:r>
          </a:p>
          <a:p>
            <a:pPr marL="514350" indent="-514350">
              <a:buFont typeface="+mj-lt"/>
              <a:buAutoNum type="alphaLcParenR" startAt="13"/>
            </a:pPr>
            <a:r>
              <a:rPr kumimoji="1" lang="en-US" altLang="ja-JP" b="0" dirty="0"/>
              <a:t>Evaluate the need to apply safety management system processes when new ATFM tools and procedure induce a significant change to existing procedures</a:t>
            </a:r>
          </a:p>
        </p:txBody>
      </p:sp>
      <p:sp>
        <p:nvSpPr>
          <p:cNvPr id="4" name="Slide Number Placeholder 3"/>
          <p:cNvSpPr>
            <a:spLocks noGrp="1"/>
          </p:cNvSpPr>
          <p:nvPr>
            <p:ph type="sldNum" sz="quarter" idx="12"/>
          </p:nvPr>
        </p:nvSpPr>
        <p:spPr/>
        <p:txBody>
          <a:bodyPr/>
          <a:lstStyle/>
          <a:p>
            <a:fld id="{3FF909EE-2C65-48BC-95E5-26F3591A45A6}" type="slidenum">
              <a:rPr lang="en-CA" smtClean="0"/>
              <a:t>131</a:t>
            </a:fld>
            <a:endParaRPr lang="en-CA"/>
          </a:p>
        </p:txBody>
      </p:sp>
      <p:sp>
        <p:nvSpPr>
          <p:cNvPr id="5" name="Title 1"/>
          <p:cNvSpPr>
            <a:spLocks noGrp="1"/>
          </p:cNvSpPr>
          <p:nvPr>
            <p:ph type="title"/>
          </p:nvPr>
        </p:nvSpPr>
        <p:spPr/>
        <p:txBody>
          <a:bodyPr/>
          <a:lstStyle/>
          <a:p>
            <a:r>
              <a:rPr kumimoji="1" lang="en-US" altLang="ja-JP" dirty="0"/>
              <a:t>ATFM development: Initial </a:t>
            </a:r>
            <a:r>
              <a:rPr kumimoji="1" lang="en-US" altLang="ja-JP" dirty="0" smtClean="0"/>
              <a:t>steps (cont’d)</a:t>
            </a:r>
            <a:endParaRPr lang="en-GB" dirty="0"/>
          </a:p>
        </p:txBody>
      </p:sp>
    </p:spTree>
    <p:extLst>
      <p:ext uri="{BB962C8B-B14F-4D97-AF65-F5344CB8AC3E}">
        <p14:creationId xmlns:p14="http://schemas.microsoft.com/office/powerpoint/2010/main" val="41359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514350" indent="-514350">
              <a:buFont typeface="+mj-lt"/>
              <a:buAutoNum type="alphaLcParenR" startAt="17"/>
            </a:pPr>
            <a:r>
              <a:rPr kumimoji="1" lang="en-US" altLang="ja-JP" b="0" dirty="0"/>
              <a:t>Discuss and develop the ATFM measures that will be applied in order to balance air traffic demand and capacity</a:t>
            </a:r>
          </a:p>
          <a:p>
            <a:pPr marL="514350" indent="-514350">
              <a:buFont typeface="+mj-lt"/>
              <a:buAutoNum type="alphaLcParenR" startAt="17"/>
            </a:pPr>
            <a:r>
              <a:rPr kumimoji="1" lang="en-US" altLang="ja-JP" b="0" dirty="0"/>
              <a:t>Establish an implementation data for the ATFM service</a:t>
            </a:r>
          </a:p>
          <a:p>
            <a:pPr marL="514350" indent="-514350">
              <a:buFont typeface="+mj-lt"/>
              <a:buAutoNum type="alphaLcParenR" startAt="17"/>
            </a:pPr>
            <a:r>
              <a:rPr kumimoji="1" lang="en-US" altLang="ja-JP" b="0" dirty="0"/>
              <a:t>Train the appropriate personnel with regards to the processes and procedures necessary for ATFM implementation</a:t>
            </a:r>
          </a:p>
          <a:p>
            <a:pPr marL="514350" indent="-514350">
              <a:buFont typeface="+mj-lt"/>
              <a:buAutoNum type="alphaLcParenR" startAt="17"/>
            </a:pPr>
            <a:r>
              <a:rPr kumimoji="1" lang="en-US" altLang="ja-JP" b="0" dirty="0"/>
              <a:t>Implement the processes and procedures</a:t>
            </a:r>
          </a:p>
          <a:p>
            <a:pPr marL="514350" indent="-514350">
              <a:buFont typeface="+mj-lt"/>
              <a:buAutoNum type="alphaLcParenR" startAt="17"/>
            </a:pPr>
            <a:r>
              <a:rPr kumimoji="1" lang="en-US" altLang="ja-JP" b="0" dirty="0"/>
              <a:t>Evaluate the results and coordinate changes as necessary, through a collaborative working arrangement that will ensure periodic review and provide feedback from users and stakeholders</a:t>
            </a:r>
            <a:endParaRPr kumimoji="1" lang="ja-JP" altLang="en-US" b="0" dirty="0"/>
          </a:p>
        </p:txBody>
      </p:sp>
      <p:sp>
        <p:nvSpPr>
          <p:cNvPr id="4" name="Slide Number Placeholder 3"/>
          <p:cNvSpPr>
            <a:spLocks noGrp="1"/>
          </p:cNvSpPr>
          <p:nvPr>
            <p:ph type="sldNum" sz="quarter" idx="12"/>
          </p:nvPr>
        </p:nvSpPr>
        <p:spPr/>
        <p:txBody>
          <a:bodyPr/>
          <a:lstStyle/>
          <a:p>
            <a:fld id="{3FF909EE-2C65-48BC-95E5-26F3591A45A6}" type="slidenum">
              <a:rPr lang="en-CA" smtClean="0"/>
              <a:t>132</a:t>
            </a:fld>
            <a:endParaRPr lang="en-CA"/>
          </a:p>
        </p:txBody>
      </p:sp>
      <p:sp>
        <p:nvSpPr>
          <p:cNvPr id="5" name="Title 1"/>
          <p:cNvSpPr>
            <a:spLocks noGrp="1"/>
          </p:cNvSpPr>
          <p:nvPr>
            <p:ph type="title"/>
          </p:nvPr>
        </p:nvSpPr>
        <p:spPr/>
        <p:txBody>
          <a:bodyPr/>
          <a:lstStyle/>
          <a:p>
            <a:r>
              <a:rPr kumimoji="1" lang="en-US" altLang="ja-JP" dirty="0"/>
              <a:t>ATFM development: Initial </a:t>
            </a:r>
            <a:r>
              <a:rPr kumimoji="1" lang="en-US" altLang="ja-JP" dirty="0" smtClean="0"/>
              <a:t>steps (cont’d)</a:t>
            </a:r>
            <a:endParaRPr lang="en-GB" dirty="0"/>
          </a:p>
        </p:txBody>
      </p:sp>
    </p:spTree>
    <p:extLst>
      <p:ext uri="{BB962C8B-B14F-4D97-AF65-F5344CB8AC3E}">
        <p14:creationId xmlns:p14="http://schemas.microsoft.com/office/powerpoint/2010/main" val="41359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ATFM Service</a:t>
            </a:r>
            <a:endParaRPr lang="en-GB" dirty="0"/>
          </a:p>
        </p:txBody>
      </p:sp>
      <p:sp>
        <p:nvSpPr>
          <p:cNvPr id="3" name="Content Placeholder 2"/>
          <p:cNvSpPr>
            <a:spLocks noGrp="1"/>
          </p:cNvSpPr>
          <p:nvPr>
            <p:ph idx="1"/>
          </p:nvPr>
        </p:nvSpPr>
        <p:spPr/>
        <p:txBody>
          <a:bodyPr/>
          <a:lstStyle/>
          <a:p>
            <a:pPr>
              <a:buFont typeface="Wingdings" pitchFamily="2" charset="2"/>
              <a:buChar char="Ø"/>
            </a:pPr>
            <a:r>
              <a:rPr lang="en-US" b="0" dirty="0"/>
              <a:t>It is challenging to achieve the ideal international ATFM </a:t>
            </a:r>
            <a:r>
              <a:rPr lang="en-US" b="0" dirty="0" smtClean="0"/>
              <a:t>setup right </a:t>
            </a:r>
            <a:r>
              <a:rPr lang="en-US" b="0" dirty="0"/>
              <a:t>from the beginning</a:t>
            </a:r>
          </a:p>
          <a:p>
            <a:pPr>
              <a:buFont typeface="Wingdings" pitchFamily="2" charset="2"/>
              <a:buChar char="Ø"/>
            </a:pPr>
            <a:r>
              <a:rPr lang="en-US" b="0" dirty="0"/>
              <a:t>International ATFM can, however, be the shortest path to achieving an efficient ATFM environment </a:t>
            </a:r>
          </a:p>
          <a:p>
            <a:pPr>
              <a:buFont typeface="Wingdings" pitchFamily="2" charset="2"/>
              <a:buChar char="Ø"/>
            </a:pPr>
            <a:r>
              <a:rPr lang="en-US" b="0" dirty="0"/>
              <a:t>The ultimate goal of international ATFM is to achieve, over a region or a sub-region, the creation of a seamless ATM service</a:t>
            </a:r>
            <a:endParaRPr lang="en-US" sz="2400" b="0" dirty="0"/>
          </a:p>
          <a:p>
            <a:pPr marL="0" indent="0">
              <a:buNone/>
            </a:pP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133</a:t>
            </a:fld>
            <a:endParaRPr lang="en-CA"/>
          </a:p>
        </p:txBody>
      </p:sp>
    </p:spTree>
    <p:extLst>
      <p:ext uri="{BB962C8B-B14F-4D97-AF65-F5344CB8AC3E}">
        <p14:creationId xmlns:p14="http://schemas.microsoft.com/office/powerpoint/2010/main" val="306235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Chapter 5</a:t>
            </a:r>
            <a:endParaRPr lang="en-GB" dirty="0"/>
          </a:p>
        </p:txBody>
      </p:sp>
      <p:sp>
        <p:nvSpPr>
          <p:cNvPr id="3" name="Content Placeholder 2"/>
          <p:cNvSpPr>
            <a:spLocks noGrp="1"/>
          </p:cNvSpPr>
          <p:nvPr>
            <p:ph idx="1"/>
          </p:nvPr>
        </p:nvSpPr>
        <p:spPr/>
        <p:txBody>
          <a:bodyPr/>
          <a:lstStyle/>
          <a:p>
            <a:r>
              <a:rPr lang="en-US" b="0" dirty="0" smtClean="0"/>
              <a:t>In its initial application, </a:t>
            </a:r>
          </a:p>
          <a:p>
            <a:pPr lvl="1">
              <a:buFont typeface="Calibri" panose="020F0502020204030204" pitchFamily="34" charset="0"/>
              <a:buChar char="−"/>
            </a:pPr>
            <a:r>
              <a:rPr lang="en-US" dirty="0" smtClean="0"/>
              <a:t>ATFM need not involve complicated processes</a:t>
            </a:r>
          </a:p>
          <a:p>
            <a:pPr lvl="1">
              <a:buFont typeface="Calibri" panose="020F0502020204030204" pitchFamily="34" charset="0"/>
              <a:buChar char="−"/>
            </a:pPr>
            <a:r>
              <a:rPr lang="en-US" dirty="0" smtClean="0"/>
              <a:t>The goal is to collaborate with system stakeholders and to communicate operational information to all stakeholders in a timely manner</a:t>
            </a:r>
          </a:p>
          <a:p>
            <a:r>
              <a:rPr lang="en-US" b="0" dirty="0"/>
              <a:t>The ultimate goal of international ATFM is to achieve, over a region or a sub-region, the creation of a seamless ATM service</a:t>
            </a:r>
            <a:endParaRPr lang="en-US" sz="2400" b="0" dirty="0"/>
          </a:p>
          <a:p>
            <a:endParaRPr lang="en-US" dirty="0" smtClean="0"/>
          </a:p>
        </p:txBody>
      </p:sp>
      <p:sp>
        <p:nvSpPr>
          <p:cNvPr id="4" name="Slide Number Placeholder 3"/>
          <p:cNvSpPr>
            <a:spLocks noGrp="1"/>
          </p:cNvSpPr>
          <p:nvPr>
            <p:ph type="sldNum" sz="quarter" idx="12"/>
          </p:nvPr>
        </p:nvSpPr>
        <p:spPr/>
        <p:txBody>
          <a:bodyPr/>
          <a:lstStyle/>
          <a:p>
            <a:fld id="{3FF909EE-2C65-48BC-95E5-26F3591A45A6}" type="slidenum">
              <a:rPr lang="en-CA" smtClean="0"/>
              <a:t>134</a:t>
            </a:fld>
            <a:endParaRPr lang="en-CA"/>
          </a:p>
        </p:txBody>
      </p:sp>
    </p:spTree>
    <p:extLst>
      <p:ext uri="{BB962C8B-B14F-4D97-AF65-F5344CB8AC3E}">
        <p14:creationId xmlns:p14="http://schemas.microsoft.com/office/powerpoint/2010/main" val="334408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135</a:t>
            </a:fld>
            <a:endParaRPr lang="en-CA"/>
          </a:p>
        </p:txBody>
      </p:sp>
      <p:sp>
        <p:nvSpPr>
          <p:cNvPr id="5" name="Content Placeholder 8"/>
          <p:cNvSpPr txBox="1">
            <a:spLocks/>
          </p:cNvSpPr>
          <p:nvPr/>
        </p:nvSpPr>
        <p:spPr>
          <a:xfrm>
            <a:off x="457200" y="2924944"/>
            <a:ext cx="8229600" cy="32012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smtClean="0">
                <a:effectLst>
                  <a:outerShdw blurRad="38100" dist="38100" dir="2700000" algn="tl">
                    <a:srgbClr val="000000">
                      <a:alpha val="43137"/>
                    </a:srgbClr>
                  </a:outerShdw>
                </a:effectLst>
              </a:rPr>
              <a:t>Chapter 6</a:t>
            </a:r>
            <a:endParaRPr lang="en-GB"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711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6</a:t>
            </a:r>
            <a:endParaRPr lang="en-GB" dirty="0"/>
          </a:p>
        </p:txBody>
      </p:sp>
      <p:sp>
        <p:nvSpPr>
          <p:cNvPr id="4" name="Content Placeholder 3"/>
          <p:cNvSpPr>
            <a:spLocks noGrp="1"/>
          </p:cNvSpPr>
          <p:nvPr>
            <p:ph idx="1"/>
          </p:nvPr>
        </p:nvSpPr>
        <p:spPr/>
        <p:txBody>
          <a:bodyPr>
            <a:normAutofit fontScale="92500" lnSpcReduction="20000"/>
          </a:bodyPr>
          <a:lstStyle/>
          <a:p>
            <a:r>
              <a:rPr lang="en-US" dirty="0" smtClean="0"/>
              <a:t>ATFM measures</a:t>
            </a:r>
          </a:p>
          <a:p>
            <a:pPr lvl="1">
              <a:buFont typeface="Calibri" panose="020F0502020204030204" pitchFamily="34" charset="0"/>
              <a:buChar char="−"/>
            </a:pPr>
            <a:r>
              <a:rPr lang="en-US" dirty="0" smtClean="0"/>
              <a:t>What are ATFM measures and how are they established and applied?</a:t>
            </a:r>
          </a:p>
          <a:p>
            <a:pPr lvl="1">
              <a:buFont typeface="Calibri" panose="020F0502020204030204" pitchFamily="34" charset="0"/>
              <a:buChar char="−"/>
            </a:pPr>
            <a:r>
              <a:rPr lang="en-US" dirty="0" smtClean="0"/>
              <a:t>Types of ATFM measures</a:t>
            </a:r>
          </a:p>
          <a:p>
            <a:pPr lvl="1">
              <a:buFont typeface="Calibri" panose="020F0502020204030204" pitchFamily="34" charset="0"/>
              <a:buChar char="−"/>
            </a:pPr>
            <a:r>
              <a:rPr lang="en-US" dirty="0" smtClean="0"/>
              <a:t>ATFM measure approval authority</a:t>
            </a:r>
          </a:p>
          <a:p>
            <a:pPr lvl="1">
              <a:buFont typeface="Calibri" panose="020F0502020204030204" pitchFamily="34" charset="0"/>
              <a:buChar char="−"/>
            </a:pPr>
            <a:r>
              <a:rPr lang="en-US" dirty="0" smtClean="0"/>
              <a:t>ATFM measures processing</a:t>
            </a:r>
          </a:p>
          <a:p>
            <a:pPr lvl="1">
              <a:buFont typeface="Calibri" panose="020F0502020204030204" pitchFamily="34" charset="0"/>
              <a:buChar char="−"/>
            </a:pPr>
            <a:r>
              <a:rPr lang="en-US" dirty="0" smtClean="0"/>
              <a:t>Application of ATFM solutions</a:t>
            </a:r>
          </a:p>
          <a:p>
            <a:pPr lvl="1">
              <a:buFont typeface="Calibri" panose="020F0502020204030204" pitchFamily="34" charset="0"/>
              <a:buChar char="−"/>
            </a:pPr>
            <a:r>
              <a:rPr lang="en-US" dirty="0" smtClean="0"/>
              <a:t>ATFM efficiency calculation</a:t>
            </a:r>
          </a:p>
          <a:p>
            <a:pPr lvl="1">
              <a:buFont typeface="Calibri" panose="020F0502020204030204" pitchFamily="34" charset="0"/>
              <a:buChar char="−"/>
            </a:pPr>
            <a:r>
              <a:rPr lang="en-US" dirty="0" smtClean="0"/>
              <a:t>Principles of delay analysis</a:t>
            </a:r>
          </a:p>
          <a:p>
            <a:pPr lvl="1">
              <a:buFont typeface="Calibri" panose="020F0502020204030204" pitchFamily="34" charset="0"/>
              <a:buChar char="−"/>
            </a:pPr>
            <a:r>
              <a:rPr lang="en-US" dirty="0" smtClean="0"/>
              <a:t>Attribution and accountability for ATFM measures</a:t>
            </a:r>
          </a:p>
          <a:p>
            <a:pPr lvl="1">
              <a:buFont typeface="Calibri" panose="020F0502020204030204" pitchFamily="34" charset="0"/>
              <a:buChar char="−"/>
            </a:pPr>
            <a:r>
              <a:rPr lang="en-US" dirty="0" smtClean="0"/>
              <a:t>Reporting</a:t>
            </a:r>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136</a:t>
            </a:fld>
            <a:endParaRPr lang="en-CA"/>
          </a:p>
        </p:txBody>
      </p:sp>
    </p:spTree>
    <p:extLst>
      <p:ext uri="{BB962C8B-B14F-4D97-AF65-F5344CB8AC3E}">
        <p14:creationId xmlns:p14="http://schemas.microsoft.com/office/powerpoint/2010/main" val="56964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Chapter 6. ATFM measures</a:t>
            </a:r>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137</a:t>
            </a:fld>
            <a:endParaRPr lang="en-CA"/>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741682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35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manage it?</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138</a:t>
            </a:fld>
            <a:endParaRPr lang="en-CA"/>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542788855"/>
              </p:ext>
            </p:extLst>
          </p:nvPr>
        </p:nvGraphicFramePr>
        <p:xfrm>
          <a:off x="395536" y="1772816"/>
          <a:ext cx="8229600" cy="4713288"/>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3790256" y="2564805"/>
            <a:ext cx="2736304" cy="936104"/>
          </a:xfrm>
          <a:prstGeom prst="ellipse">
            <a:avLst/>
          </a:prstGeom>
          <a:solidFill>
            <a:schemeClr val="accent2">
              <a:lumMod val="40000"/>
              <a:lumOff val="60000"/>
              <a:alpha val="2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rved Down Arrow 6"/>
          <p:cNvSpPr/>
          <p:nvPr/>
        </p:nvSpPr>
        <p:spPr>
          <a:xfrm rot="1823505">
            <a:off x="5947854" y="2388625"/>
            <a:ext cx="2304256" cy="900100"/>
          </a:xfrm>
          <a:prstGeom prst="curved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3616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6" presetClass="emph" presetSubtype="0" repeatCount="indefinite" fill="hold" grpId="1" nodeType="withEffect">
                                  <p:stCondLst>
                                    <p:cond delay="0"/>
                                  </p:stCondLst>
                                  <p:endCondLst>
                                    <p:cond evt="onNext" delay="0">
                                      <p:tgtEl>
                                        <p:sldTgt/>
                                      </p:tgtEl>
                                    </p:cond>
                                  </p:endCondLst>
                                  <p:childTnLst>
                                    <p:animEffect transition="out" filter="fade">
                                      <p:cBhvr>
                                        <p:cTn id="8" dur="1000" tmFilter="0, 0; .2, .5; .8, .5; 1, 0"/>
                                        <p:tgtEl>
                                          <p:spTgt spid="6"/>
                                        </p:tgtEl>
                                      </p:cBhvr>
                                    </p:animEffect>
                                    <p:animScale>
                                      <p:cBhvr>
                                        <p:cTn id="9" dur="500" autoRev="1" fill="hold"/>
                                        <p:tgtEl>
                                          <p:spTgt spid="6"/>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manage it</a:t>
            </a:r>
            <a:r>
              <a:rPr lang="en-US" dirty="0" smtClean="0"/>
              <a:t>? (cont’d)</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139</a:t>
            </a:fld>
            <a:endParaRPr lang="en-CA"/>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209525784"/>
              </p:ext>
            </p:extLst>
          </p:nvPr>
        </p:nvGraphicFramePr>
        <p:xfrm>
          <a:off x="395536" y="1772816"/>
          <a:ext cx="8229600" cy="471328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774032" y="3356893"/>
            <a:ext cx="6696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73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14</a:t>
            </a:fld>
            <a:endParaRPr lang="en-CA" dirty="0"/>
          </a:p>
        </p:txBody>
      </p:sp>
      <p:sp>
        <p:nvSpPr>
          <p:cNvPr id="3" name="Rounded Rectangle 2"/>
          <p:cNvSpPr/>
          <p:nvPr/>
        </p:nvSpPr>
        <p:spPr>
          <a:xfrm>
            <a:off x="1907704" y="1810172"/>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Others</a:t>
            </a:r>
            <a:endParaRPr lang="en-GB" dirty="0">
              <a:effectLst>
                <a:outerShdw blurRad="38100" dist="38100" dir="2700000" algn="tl">
                  <a:srgbClr val="000000">
                    <a:alpha val="43137"/>
                  </a:srgbClr>
                </a:outerShdw>
              </a:effectLst>
            </a:endParaRPr>
          </a:p>
        </p:txBody>
      </p:sp>
      <p:sp>
        <p:nvSpPr>
          <p:cNvPr id="4" name="Oval 3"/>
          <p:cNvSpPr/>
          <p:nvPr/>
        </p:nvSpPr>
        <p:spPr>
          <a:xfrm>
            <a:off x="3167844" y="2835399"/>
            <a:ext cx="2808312" cy="1512168"/>
          </a:xfrm>
          <a:prstGeom prst="ellipse">
            <a:avLst/>
          </a:prstGeom>
          <a:solidFill>
            <a:srgbClr val="FF99CC"/>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To increase </a:t>
            </a:r>
          </a:p>
          <a:p>
            <a:pPr algn="ctr"/>
            <a:r>
              <a:rPr lang="en-US" sz="2400" dirty="0" smtClean="0">
                <a:effectLst>
                  <a:outerShdw blurRad="38100" dist="38100" dir="2700000" algn="tl">
                    <a:srgbClr val="000000">
                      <a:alpha val="43137"/>
                    </a:srgbClr>
                  </a:outerShdw>
                </a:effectLst>
              </a:rPr>
              <a:t>Airspace Capacity</a:t>
            </a:r>
          </a:p>
        </p:txBody>
      </p:sp>
      <p:sp>
        <p:nvSpPr>
          <p:cNvPr id="5" name="Rounded Rectangle 4"/>
          <p:cNvSpPr/>
          <p:nvPr/>
        </p:nvSpPr>
        <p:spPr>
          <a:xfrm>
            <a:off x="5652120" y="1844824"/>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Separation</a:t>
            </a:r>
          </a:p>
          <a:p>
            <a:pPr algn="ctr"/>
            <a:r>
              <a:rPr lang="en-US" dirty="0" smtClean="0">
                <a:effectLst>
                  <a:outerShdw blurRad="38100" dist="38100" dir="2700000" algn="tl">
                    <a:srgbClr val="000000">
                      <a:alpha val="43137"/>
                    </a:srgbClr>
                  </a:outerShdw>
                </a:effectLst>
              </a:rPr>
              <a:t>Standards</a:t>
            </a:r>
            <a:endParaRPr lang="en-GB" dirty="0">
              <a:effectLst>
                <a:outerShdw blurRad="38100" dist="38100" dir="2700000" algn="tl">
                  <a:srgbClr val="000000">
                    <a:alpha val="43137"/>
                  </a:srgbClr>
                </a:outerShdw>
              </a:effectLst>
            </a:endParaRPr>
          </a:p>
        </p:txBody>
      </p:sp>
      <p:sp>
        <p:nvSpPr>
          <p:cNvPr id="6" name="Rounded Rectangle 5"/>
          <p:cNvSpPr/>
          <p:nvPr/>
        </p:nvSpPr>
        <p:spPr>
          <a:xfrm>
            <a:off x="1115616" y="3120958"/>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ATC</a:t>
            </a:r>
          </a:p>
          <a:p>
            <a:pPr algn="ctr"/>
            <a:r>
              <a:rPr lang="en-US" dirty="0" smtClean="0">
                <a:effectLst>
                  <a:outerShdw blurRad="38100" dist="38100" dir="2700000" algn="tl">
                    <a:srgbClr val="000000">
                      <a:alpha val="43137"/>
                    </a:srgbClr>
                  </a:outerShdw>
                </a:effectLst>
              </a:rPr>
              <a:t>Procedures</a:t>
            </a:r>
            <a:endParaRPr lang="en-GB" dirty="0">
              <a:effectLst>
                <a:outerShdw blurRad="38100" dist="38100" dir="2700000" algn="tl">
                  <a:srgbClr val="000000">
                    <a:alpha val="43137"/>
                  </a:srgbClr>
                </a:outerShdw>
              </a:effectLst>
            </a:endParaRPr>
          </a:p>
        </p:txBody>
      </p:sp>
      <p:sp>
        <p:nvSpPr>
          <p:cNvPr id="7" name="Rounded Rectangle 6"/>
          <p:cNvSpPr/>
          <p:nvPr/>
        </p:nvSpPr>
        <p:spPr>
          <a:xfrm>
            <a:off x="6648748" y="3120030"/>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PBN</a:t>
            </a:r>
          </a:p>
        </p:txBody>
      </p:sp>
      <p:sp>
        <p:nvSpPr>
          <p:cNvPr id="8" name="Rounded Rectangle 7"/>
          <p:cNvSpPr/>
          <p:nvPr/>
        </p:nvSpPr>
        <p:spPr>
          <a:xfrm>
            <a:off x="3851920" y="1340768"/>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CNS</a:t>
            </a:r>
          </a:p>
          <a:p>
            <a:pPr algn="ctr"/>
            <a:r>
              <a:rPr lang="en-US" dirty="0" smtClean="0">
                <a:effectLst>
                  <a:outerShdw blurRad="38100" dist="38100" dir="2700000" algn="tl">
                    <a:srgbClr val="000000">
                      <a:alpha val="43137"/>
                    </a:srgbClr>
                  </a:outerShdw>
                </a:effectLst>
              </a:rPr>
              <a:t>Capability</a:t>
            </a:r>
          </a:p>
        </p:txBody>
      </p:sp>
      <p:sp>
        <p:nvSpPr>
          <p:cNvPr id="9" name="Rounded Rectangle 8"/>
          <p:cNvSpPr/>
          <p:nvPr/>
        </p:nvSpPr>
        <p:spPr>
          <a:xfrm>
            <a:off x="1586073" y="4329099"/>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ATM System</a:t>
            </a:r>
          </a:p>
          <a:p>
            <a:pPr algn="ctr"/>
            <a:r>
              <a:rPr lang="en-US" dirty="0" smtClean="0">
                <a:effectLst>
                  <a:outerShdw blurRad="38100" dist="38100" dir="2700000" algn="tl">
                    <a:srgbClr val="000000">
                      <a:alpha val="43137"/>
                    </a:srgbClr>
                  </a:outerShdw>
                </a:effectLst>
              </a:rPr>
              <a:t>Capability</a:t>
            </a:r>
            <a:endParaRPr lang="en-GB" dirty="0">
              <a:effectLst>
                <a:outerShdw blurRad="38100" dist="38100" dir="2700000" algn="tl">
                  <a:srgbClr val="000000">
                    <a:alpha val="43137"/>
                  </a:srgbClr>
                </a:outerShdw>
              </a:effectLst>
            </a:endParaRPr>
          </a:p>
        </p:txBody>
      </p:sp>
      <p:sp>
        <p:nvSpPr>
          <p:cNvPr id="10" name="Rounded Rectangle 9"/>
          <p:cNvSpPr/>
          <p:nvPr/>
        </p:nvSpPr>
        <p:spPr>
          <a:xfrm>
            <a:off x="3176743" y="5120712"/>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Airspace</a:t>
            </a:r>
          </a:p>
          <a:p>
            <a:pPr algn="ctr"/>
            <a:r>
              <a:rPr lang="en-US" dirty="0" smtClean="0">
                <a:effectLst>
                  <a:outerShdw blurRad="38100" dist="38100" dir="2700000" algn="tl">
                    <a:srgbClr val="000000">
                      <a:alpha val="43137"/>
                    </a:srgbClr>
                  </a:outerShdw>
                </a:effectLst>
              </a:rPr>
              <a:t>Design</a:t>
            </a:r>
          </a:p>
        </p:txBody>
      </p:sp>
      <p:sp>
        <p:nvSpPr>
          <p:cNvPr id="11" name="Rounded Rectangle 10"/>
          <p:cNvSpPr/>
          <p:nvPr/>
        </p:nvSpPr>
        <p:spPr>
          <a:xfrm>
            <a:off x="6648748" y="4241757"/>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FUA</a:t>
            </a:r>
            <a:endParaRPr lang="en-GB" dirty="0">
              <a:effectLst>
                <a:outerShdw blurRad="38100" dist="38100" dir="2700000" algn="tl">
                  <a:srgbClr val="000000">
                    <a:alpha val="43137"/>
                  </a:srgbClr>
                </a:outerShdw>
              </a:effectLst>
            </a:endParaRPr>
          </a:p>
        </p:txBody>
      </p:sp>
      <p:sp>
        <p:nvSpPr>
          <p:cNvPr id="12" name="Rounded Rectangle 11"/>
          <p:cNvSpPr/>
          <p:nvPr/>
        </p:nvSpPr>
        <p:spPr>
          <a:xfrm>
            <a:off x="5063816" y="5121187"/>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AIDC</a:t>
            </a:r>
            <a:endParaRPr lang="en-GB" dirty="0">
              <a:effectLst>
                <a:outerShdw blurRad="38100" dist="38100" dir="2700000" algn="tl">
                  <a:srgbClr val="000000">
                    <a:alpha val="43137"/>
                  </a:srgbClr>
                </a:outerShdw>
              </a:effectLst>
            </a:endParaRPr>
          </a:p>
        </p:txBody>
      </p:sp>
      <p:sp>
        <p:nvSpPr>
          <p:cNvPr id="13" name="Notched Right Arrow 12"/>
          <p:cNvSpPr/>
          <p:nvPr/>
        </p:nvSpPr>
        <p:spPr>
          <a:xfrm rot="3175818">
            <a:off x="3217481" y="2703678"/>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Notched Right Arrow 13"/>
          <p:cNvSpPr/>
          <p:nvPr/>
        </p:nvSpPr>
        <p:spPr>
          <a:xfrm rot="5400000">
            <a:off x="4336883" y="2224218"/>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Notched Right Arrow 14"/>
          <p:cNvSpPr/>
          <p:nvPr/>
        </p:nvSpPr>
        <p:spPr>
          <a:xfrm rot="7775519">
            <a:off x="5220072" y="2511363"/>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Notched Right Arrow 15"/>
          <p:cNvSpPr/>
          <p:nvPr/>
        </p:nvSpPr>
        <p:spPr>
          <a:xfrm rot="10581791">
            <a:off x="6096365" y="3308104"/>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Notched Right Arrow 16"/>
          <p:cNvSpPr/>
          <p:nvPr/>
        </p:nvSpPr>
        <p:spPr>
          <a:xfrm rot="12081883">
            <a:off x="6020335" y="4185549"/>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Notched Right Arrow 17"/>
          <p:cNvSpPr/>
          <p:nvPr/>
        </p:nvSpPr>
        <p:spPr>
          <a:xfrm rot="14866907">
            <a:off x="5286002" y="4676382"/>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Notched Right Arrow 18"/>
          <p:cNvSpPr/>
          <p:nvPr/>
        </p:nvSpPr>
        <p:spPr>
          <a:xfrm rot="17527018">
            <a:off x="4006280" y="4676260"/>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Notched Right Arrow 19"/>
          <p:cNvSpPr/>
          <p:nvPr/>
        </p:nvSpPr>
        <p:spPr>
          <a:xfrm rot="18991490">
            <a:off x="3099035" y="4232601"/>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Notched Right Arrow 20"/>
          <p:cNvSpPr/>
          <p:nvPr/>
        </p:nvSpPr>
        <p:spPr>
          <a:xfrm rot="21441237">
            <a:off x="2660891" y="3429465"/>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6868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140</a:t>
            </a:fld>
            <a:endParaRPr lang="en-CA"/>
          </a:p>
        </p:txBody>
      </p:sp>
      <p:sp>
        <p:nvSpPr>
          <p:cNvPr id="5" name="Title 1"/>
          <p:cNvSpPr>
            <a:spLocks noGrp="1"/>
          </p:cNvSpPr>
          <p:nvPr>
            <p:ph type="title"/>
          </p:nvPr>
        </p:nvSpPr>
        <p:spPr/>
        <p:txBody>
          <a:bodyPr/>
          <a:lstStyle/>
          <a:p>
            <a:r>
              <a:rPr lang="en-US" dirty="0"/>
              <a:t>How do you manage it</a:t>
            </a:r>
            <a:r>
              <a:rPr lang="en-US" dirty="0" smtClean="0"/>
              <a:t>? (cont’d)</a:t>
            </a:r>
            <a:endParaRPr lang="en-GB" dirty="0"/>
          </a:p>
        </p:txBody>
      </p:sp>
      <p:sp>
        <p:nvSpPr>
          <p:cNvPr id="6" name="Content Placeholder 2"/>
          <p:cNvSpPr>
            <a:spLocks noGrp="1"/>
          </p:cNvSpPr>
          <p:nvPr>
            <p:ph idx="1"/>
          </p:nvPr>
        </p:nvSpPr>
        <p:spPr>
          <a:xfrm>
            <a:off x="463703" y="1627241"/>
            <a:ext cx="4762872" cy="2304256"/>
          </a:xfrm>
        </p:spPr>
        <p:txBody>
          <a:bodyPr>
            <a:normAutofit fontScale="92500" lnSpcReduction="10000"/>
          </a:bodyPr>
          <a:lstStyle/>
          <a:p>
            <a:r>
              <a:rPr lang="en-US" dirty="0" smtClean="0"/>
              <a:t>Pre-Flight</a:t>
            </a:r>
          </a:p>
          <a:p>
            <a:pPr lvl="1">
              <a:buFont typeface="Calibri" panose="020F0502020204030204" pitchFamily="34" charset="0"/>
              <a:buChar char="−"/>
            </a:pPr>
            <a:r>
              <a:rPr lang="en-US" dirty="0" smtClean="0"/>
              <a:t>Rerouting</a:t>
            </a:r>
          </a:p>
          <a:p>
            <a:pPr lvl="1">
              <a:buFont typeface="Calibri" panose="020F0502020204030204" pitchFamily="34" charset="0"/>
              <a:buChar char="−"/>
            </a:pPr>
            <a:r>
              <a:rPr lang="en-US" dirty="0" smtClean="0"/>
              <a:t>Ground Delay Program</a:t>
            </a:r>
          </a:p>
          <a:p>
            <a:pPr lvl="1">
              <a:buFont typeface="Calibri" panose="020F0502020204030204" pitchFamily="34" charset="0"/>
              <a:buChar char="−"/>
            </a:pPr>
            <a:r>
              <a:rPr lang="en-US" dirty="0" smtClean="0"/>
              <a:t>Ground Stop</a:t>
            </a:r>
          </a:p>
          <a:p>
            <a:pPr lvl="1">
              <a:buFont typeface="Calibri" panose="020F0502020204030204" pitchFamily="34" charset="0"/>
              <a:buChar char="−"/>
            </a:pPr>
            <a:r>
              <a:rPr lang="en-US" dirty="0" smtClean="0"/>
              <a:t>Minutes in Trail</a:t>
            </a:r>
          </a:p>
          <a:p>
            <a:pPr marL="457200" lvl="1" indent="0">
              <a:buNone/>
            </a:pPr>
            <a:endParaRPr lang="en-US" dirty="0" smtClean="0"/>
          </a:p>
        </p:txBody>
      </p:sp>
      <p:pic>
        <p:nvPicPr>
          <p:cNvPr id="7" name="Picture 4" descr="airplanes,airports,jets,places,planes,transportation,trav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559" y="1627240"/>
            <a:ext cx="2304256" cy="2304256"/>
          </a:xfrm>
          <a:prstGeom prst="rect">
            <a:avLst/>
          </a:prstGeom>
          <a:solidFill>
            <a:schemeClr val="bg1">
              <a:lumMod val="95000"/>
            </a:schemeClr>
          </a:solidFill>
          <a:scene3d>
            <a:camera prst="orthographicFront"/>
            <a:lightRig rig="threePt" dir="t"/>
          </a:scene3d>
          <a:sp3d>
            <a:bevelT/>
          </a:sp3d>
          <a:extLst/>
        </p:spPr>
      </p:pic>
      <p:pic>
        <p:nvPicPr>
          <p:cNvPr id="8" name="Picture 6" descr="airplanes,jets,pla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790" y="4145961"/>
            <a:ext cx="2306335" cy="2306335"/>
          </a:xfrm>
          <a:prstGeom prst="rect">
            <a:avLst/>
          </a:prstGeom>
          <a:solidFill>
            <a:schemeClr val="bg1">
              <a:lumMod val="95000"/>
            </a:schemeClr>
          </a:solidFill>
          <a:scene3d>
            <a:camera prst="orthographicFront"/>
            <a:lightRig rig="threePt" dir="t"/>
          </a:scene3d>
          <a:sp3d>
            <a:bevelT/>
          </a:sp3d>
          <a:extLst/>
        </p:spPr>
      </p:pic>
      <p:sp>
        <p:nvSpPr>
          <p:cNvPr id="9" name="Content Placeholder 2"/>
          <p:cNvSpPr txBox="1">
            <a:spLocks/>
          </p:cNvSpPr>
          <p:nvPr/>
        </p:nvSpPr>
        <p:spPr>
          <a:xfrm>
            <a:off x="4357718" y="4138371"/>
            <a:ext cx="4762872" cy="23042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In-Flight</a:t>
            </a:r>
          </a:p>
          <a:p>
            <a:pPr lvl="1">
              <a:buFont typeface="Calibri" panose="020F0502020204030204" pitchFamily="34" charset="0"/>
              <a:buChar char="−"/>
            </a:pPr>
            <a:r>
              <a:rPr lang="en-US" dirty="0" smtClean="0"/>
              <a:t>Rerouting</a:t>
            </a:r>
          </a:p>
          <a:p>
            <a:pPr lvl="1">
              <a:buFont typeface="Calibri" panose="020F0502020204030204" pitchFamily="34" charset="0"/>
              <a:buChar char="−"/>
            </a:pPr>
            <a:r>
              <a:rPr lang="en-US" dirty="0" smtClean="0"/>
              <a:t>Miles in Trail</a:t>
            </a:r>
          </a:p>
          <a:p>
            <a:pPr lvl="1">
              <a:buFont typeface="Calibri" panose="020F0502020204030204" pitchFamily="34" charset="0"/>
              <a:buChar char="−"/>
            </a:pPr>
            <a:r>
              <a:rPr lang="en-US" dirty="0" smtClean="0"/>
              <a:t>Fix Balancing</a:t>
            </a:r>
          </a:p>
          <a:p>
            <a:pPr lvl="1">
              <a:buFont typeface="Calibri" panose="020F0502020204030204" pitchFamily="34" charset="0"/>
              <a:buChar char="−"/>
            </a:pPr>
            <a:r>
              <a:rPr lang="en-US" dirty="0" smtClean="0"/>
              <a:t>Airborne Holding</a:t>
            </a:r>
          </a:p>
          <a:p>
            <a:pPr marL="457200" lvl="1" indent="0">
              <a:buFont typeface="Arial" pitchFamily="34" charset="0"/>
              <a:buNone/>
            </a:pPr>
            <a:endParaRPr lang="en-US" dirty="0" smtClean="0"/>
          </a:p>
        </p:txBody>
      </p:sp>
    </p:spTree>
    <p:extLst>
      <p:ext uri="{BB962C8B-B14F-4D97-AF65-F5344CB8AC3E}">
        <p14:creationId xmlns:p14="http://schemas.microsoft.com/office/powerpoint/2010/main" val="195463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Rerouting </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141</a:t>
            </a:fld>
            <a:endParaRPr lang="en-CA"/>
          </a:p>
        </p:txBody>
      </p:sp>
      <p:sp>
        <p:nvSpPr>
          <p:cNvPr id="5" name="Content Placeholder 2"/>
          <p:cNvSpPr>
            <a:spLocks noGrp="1"/>
          </p:cNvSpPr>
          <p:nvPr>
            <p:ph idx="1"/>
          </p:nvPr>
        </p:nvSpPr>
        <p:spPr>
          <a:xfrm>
            <a:off x="457200" y="1708921"/>
            <a:ext cx="8229600" cy="4713387"/>
          </a:xfrm>
        </p:spPr>
        <p:txBody>
          <a:bodyPr/>
          <a:lstStyle/>
          <a:p>
            <a:endParaRPr lang="en-GB" dirty="0"/>
          </a:p>
        </p:txBody>
      </p:sp>
      <p:grpSp>
        <p:nvGrpSpPr>
          <p:cNvPr id="6" name="Group 5"/>
          <p:cNvGrpSpPr/>
          <p:nvPr/>
        </p:nvGrpSpPr>
        <p:grpSpPr>
          <a:xfrm>
            <a:off x="467544" y="1735519"/>
            <a:ext cx="8424936" cy="4824536"/>
            <a:chOff x="467544" y="1439374"/>
            <a:chExt cx="8424936" cy="4824536"/>
          </a:xfrm>
        </p:grpSpPr>
        <p:grpSp>
          <p:nvGrpSpPr>
            <p:cNvPr id="7" name="Group 6"/>
            <p:cNvGrpSpPr/>
            <p:nvPr/>
          </p:nvGrpSpPr>
          <p:grpSpPr>
            <a:xfrm>
              <a:off x="467544" y="1439374"/>
              <a:ext cx="8424936" cy="4824536"/>
              <a:chOff x="395536" y="1340768"/>
              <a:chExt cx="8424936" cy="4824536"/>
            </a:xfrm>
          </p:grpSpPr>
          <p:sp>
            <p:nvSpPr>
              <p:cNvPr id="12" name="Rectangle 11"/>
              <p:cNvSpPr/>
              <p:nvPr/>
            </p:nvSpPr>
            <p:spPr>
              <a:xfrm>
                <a:off x="395536" y="1340768"/>
                <a:ext cx="8424936" cy="482453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1704438" y="2898288"/>
                <a:ext cx="5472608" cy="3168352"/>
              </a:xfrm>
              <a:prstGeom prst="rect">
                <a:avLst/>
              </a:prstGeom>
              <a:solidFill>
                <a:schemeClr val="tx2">
                  <a:lumMod val="60000"/>
                  <a:lumOff val="40000"/>
                </a:schemeClr>
              </a:solidFill>
              <a:ln w="25400" cmpd="sng">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 name="Straight Connector 13"/>
              <p:cNvCxnSpPr/>
              <p:nvPr/>
            </p:nvCxnSpPr>
            <p:spPr>
              <a:xfrm flipH="1">
                <a:off x="7203443" y="2636912"/>
                <a:ext cx="1617029" cy="1027045"/>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44" y="1340768"/>
                <a:ext cx="1236894" cy="1557520"/>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039113" y="1519918"/>
              <a:ext cx="1008112" cy="369332"/>
            </a:xfrm>
            <a:prstGeom prst="rect">
              <a:avLst/>
            </a:prstGeom>
            <a:noFill/>
          </p:spPr>
          <p:txBody>
            <a:bodyPr wrap="square" rtlCol="0">
              <a:spAutoFit/>
            </a:bodyPr>
            <a:lstStyle/>
            <a:p>
              <a:r>
                <a:rPr lang="en-US" dirty="0" smtClean="0">
                  <a:solidFill>
                    <a:prstClr val="white"/>
                  </a:solidFill>
                </a:rPr>
                <a:t>Sector B</a:t>
              </a:r>
              <a:endParaRPr lang="en-GB" dirty="0">
                <a:solidFill>
                  <a:prstClr val="white"/>
                </a:solidFill>
              </a:endParaRPr>
            </a:p>
          </p:txBody>
        </p:sp>
        <p:sp>
          <p:nvSpPr>
            <p:cNvPr id="9" name="TextBox 8"/>
            <p:cNvSpPr txBox="1"/>
            <p:nvPr/>
          </p:nvSpPr>
          <p:spPr>
            <a:xfrm>
              <a:off x="1907704" y="3140968"/>
              <a:ext cx="1008112" cy="369332"/>
            </a:xfrm>
            <a:prstGeom prst="rect">
              <a:avLst/>
            </a:prstGeom>
            <a:noFill/>
          </p:spPr>
          <p:txBody>
            <a:bodyPr wrap="square" rtlCol="0">
              <a:spAutoFit/>
            </a:bodyPr>
            <a:lstStyle/>
            <a:p>
              <a:r>
                <a:rPr lang="en-US" dirty="0" smtClean="0">
                  <a:solidFill>
                    <a:prstClr val="white"/>
                  </a:solidFill>
                </a:rPr>
                <a:t>Sector A</a:t>
              </a:r>
              <a:endParaRPr lang="en-GB" dirty="0">
                <a:solidFill>
                  <a:prstClr val="white"/>
                </a:solidFill>
              </a:endParaRPr>
            </a:p>
          </p:txBody>
        </p:sp>
        <p:sp>
          <p:nvSpPr>
            <p:cNvPr id="10" name="TextBox 9"/>
            <p:cNvSpPr txBox="1"/>
            <p:nvPr/>
          </p:nvSpPr>
          <p:spPr>
            <a:xfrm>
              <a:off x="567909" y="5789414"/>
              <a:ext cx="1008112" cy="369332"/>
            </a:xfrm>
            <a:prstGeom prst="rect">
              <a:avLst/>
            </a:prstGeom>
            <a:noFill/>
          </p:spPr>
          <p:txBody>
            <a:bodyPr wrap="square" rtlCol="0">
              <a:spAutoFit/>
            </a:bodyPr>
            <a:lstStyle/>
            <a:p>
              <a:r>
                <a:rPr lang="en-US" dirty="0" smtClean="0">
                  <a:solidFill>
                    <a:prstClr val="white"/>
                  </a:solidFill>
                </a:rPr>
                <a:t>Sector C</a:t>
              </a:r>
              <a:endParaRPr lang="en-GB" dirty="0">
                <a:solidFill>
                  <a:prstClr val="white"/>
                </a:solidFill>
              </a:endParaRPr>
            </a:p>
          </p:txBody>
        </p:sp>
        <p:sp>
          <p:nvSpPr>
            <p:cNvPr id="11" name="TextBox 10"/>
            <p:cNvSpPr txBox="1"/>
            <p:nvPr/>
          </p:nvSpPr>
          <p:spPr>
            <a:xfrm>
              <a:off x="7740352" y="5793302"/>
              <a:ext cx="1008112" cy="369332"/>
            </a:xfrm>
            <a:prstGeom prst="rect">
              <a:avLst/>
            </a:prstGeom>
            <a:noFill/>
          </p:spPr>
          <p:txBody>
            <a:bodyPr wrap="square" rtlCol="0">
              <a:spAutoFit/>
            </a:bodyPr>
            <a:lstStyle/>
            <a:p>
              <a:r>
                <a:rPr lang="en-US" dirty="0" smtClean="0">
                  <a:solidFill>
                    <a:prstClr val="white"/>
                  </a:solidFill>
                </a:rPr>
                <a:t>Sector D</a:t>
              </a:r>
              <a:endParaRPr lang="en-GB" dirty="0">
                <a:solidFill>
                  <a:prstClr val="white"/>
                </a:solidFill>
              </a:endParaRPr>
            </a:p>
          </p:txBody>
        </p:sp>
      </p:grpSp>
      <p:cxnSp>
        <p:nvCxnSpPr>
          <p:cNvPr id="16" name="Straight Connector 15"/>
          <p:cNvCxnSpPr/>
          <p:nvPr/>
        </p:nvCxnSpPr>
        <p:spPr>
          <a:xfrm>
            <a:off x="503548" y="5301799"/>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9552" y="3666962"/>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99" y="3292321"/>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44408" y="5492760"/>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85581" y="3754340"/>
            <a:ext cx="1211863" cy="369332"/>
          </a:xfrm>
          <a:prstGeom prst="rect">
            <a:avLst/>
          </a:prstGeom>
          <a:noFill/>
        </p:spPr>
        <p:txBody>
          <a:bodyPr wrap="square" rtlCol="0">
            <a:spAutoFit/>
          </a:bodyPr>
          <a:lstStyle/>
          <a:p>
            <a:r>
              <a:rPr lang="en-US" dirty="0" smtClean="0">
                <a:solidFill>
                  <a:srgbClr val="C0504D">
                    <a:lumMod val="40000"/>
                    <a:lumOff val="60000"/>
                  </a:srgbClr>
                </a:solidFill>
              </a:rPr>
              <a:t>Airway xxx</a:t>
            </a:r>
            <a:endParaRPr lang="en-GB" dirty="0">
              <a:solidFill>
                <a:srgbClr val="C0504D">
                  <a:lumMod val="40000"/>
                  <a:lumOff val="60000"/>
                </a:srgbClr>
              </a:solidFill>
            </a:endParaRPr>
          </a:p>
        </p:txBody>
      </p:sp>
      <p:sp>
        <p:nvSpPr>
          <p:cNvPr id="21" name="TextBox 20"/>
          <p:cNvSpPr txBox="1"/>
          <p:nvPr/>
        </p:nvSpPr>
        <p:spPr>
          <a:xfrm>
            <a:off x="614275" y="5301799"/>
            <a:ext cx="1211863" cy="646331"/>
          </a:xfrm>
          <a:prstGeom prst="rect">
            <a:avLst/>
          </a:prstGeom>
          <a:noFill/>
        </p:spPr>
        <p:txBody>
          <a:bodyPr wrap="square" rtlCol="0">
            <a:spAutoFit/>
          </a:bodyPr>
          <a:lstStyle/>
          <a:p>
            <a:r>
              <a:rPr lang="en-US" dirty="0" smtClean="0">
                <a:solidFill>
                  <a:srgbClr val="C0504D">
                    <a:lumMod val="40000"/>
                    <a:lumOff val="60000"/>
                  </a:srgbClr>
                </a:solidFill>
              </a:rPr>
              <a:t>Airway </a:t>
            </a:r>
            <a:r>
              <a:rPr lang="en-US" dirty="0" err="1" smtClean="0">
                <a:solidFill>
                  <a:srgbClr val="C0504D">
                    <a:lumMod val="40000"/>
                    <a:lumOff val="60000"/>
                  </a:srgbClr>
                </a:solidFill>
              </a:rPr>
              <a:t>yyy</a:t>
            </a:r>
            <a:endParaRPr lang="en-US" dirty="0" smtClean="0">
              <a:solidFill>
                <a:srgbClr val="C0504D">
                  <a:lumMod val="40000"/>
                  <a:lumOff val="60000"/>
                </a:srgbClr>
              </a:solidFill>
            </a:endParaRPr>
          </a:p>
          <a:p>
            <a:endParaRPr lang="en-GB" dirty="0">
              <a:solidFill>
                <a:srgbClr val="C0504D">
                  <a:lumMod val="40000"/>
                  <a:lumOff val="60000"/>
                </a:srgbClr>
              </a:solidFill>
            </a:endParaRPr>
          </a:p>
        </p:txBody>
      </p:sp>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99" y="3293039"/>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47173" y="5484412"/>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ight Bracket 23"/>
          <p:cNvSpPr/>
          <p:nvPr/>
        </p:nvSpPr>
        <p:spPr>
          <a:xfrm rot="16200000">
            <a:off x="3861475" y="-1032290"/>
            <a:ext cx="1476720" cy="8063850"/>
          </a:xfrm>
          <a:prstGeom prst="rightBracket">
            <a:avLst>
              <a:gd name="adj" fmla="val 220634"/>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5"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2373657">
            <a:off x="2071950" y="4461696"/>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6075924" y="3337859"/>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8974609">
            <a:off x="5491301" y="4159161"/>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rot="13060170">
            <a:off x="4589564" y="3274055"/>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8961918">
            <a:off x="1978445" y="5526535"/>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8761538">
            <a:off x="3939215" y="4683724"/>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14264679">
            <a:off x="4599424" y="4083365"/>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7094311">
            <a:off x="2719756" y="4141431"/>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rot="10800000">
            <a:off x="5301222" y="5795490"/>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3335864">
            <a:off x="5688572" y="4851895"/>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12872073">
            <a:off x="3566667" y="5555223"/>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7"/>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79282">
            <a:off x="6317256" y="4232362"/>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64679">
            <a:off x="4834764" y="4694116"/>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66339">
            <a:off x="3050943" y="4696425"/>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35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8.33333E-7 2.59259E-6 L -0.89305 -0.06158 " pathEditMode="relative" rAng="0" ptsTypes="AA">
                                      <p:cBhvr>
                                        <p:cTn id="6" dur="3000" fill="hold"/>
                                        <p:tgtEl>
                                          <p:spTgt spid="23"/>
                                        </p:tgtEl>
                                        <p:attrNameLst>
                                          <p:attrName>ppt_x</p:attrName>
                                          <p:attrName>ppt_y</p:attrName>
                                        </p:attrNameLst>
                                      </p:cBhvr>
                                      <p:rCtr x="-44653" y="-3079"/>
                                    </p:animMotion>
                                  </p:childTnLst>
                                </p:cTn>
                              </p:par>
                              <p:par>
                                <p:cTn id="7" presetID="42" presetClass="path" presetSubtype="0" repeatCount="indefinite" accel="50000" decel="50000" fill="hold" nodeType="withEffect">
                                  <p:stCondLst>
                                    <p:cond delay="0"/>
                                  </p:stCondLst>
                                  <p:childTnLst>
                                    <p:animMotion origin="layout" path="M -1.38889E-6 4.81481E-6 L 0.88837 0.08217 " pathEditMode="relative" rAng="0" ptsTypes="AA">
                                      <p:cBhvr>
                                        <p:cTn id="8" dur="3000" fill="hold"/>
                                        <p:tgtEl>
                                          <p:spTgt spid="18"/>
                                        </p:tgtEl>
                                        <p:attrNameLst>
                                          <p:attrName>ppt_x</p:attrName>
                                          <p:attrName>ppt_y</p:attrName>
                                        </p:attrNameLst>
                                      </p:cBhvr>
                                      <p:rCtr x="44410" y="4097"/>
                                    </p:animMotion>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 calcmode="lin" valueType="num">
                                      <p:cBhvr>
                                        <p:cTn id="15" dur="500" fill="hold"/>
                                        <p:tgtEl>
                                          <p:spTgt spid="28"/>
                                        </p:tgtEl>
                                        <p:attrNameLst>
                                          <p:attrName>style.rotation</p:attrName>
                                        </p:attrNameLst>
                                      </p:cBhvr>
                                      <p:tavLst>
                                        <p:tav tm="0">
                                          <p:val>
                                            <p:fltVal val="360"/>
                                          </p:val>
                                        </p:tav>
                                        <p:tav tm="100000">
                                          <p:val>
                                            <p:fltVal val="0"/>
                                          </p:val>
                                        </p:tav>
                                      </p:tavLst>
                                    </p:anim>
                                    <p:animEffect transition="in" filter="fade">
                                      <p:cBhvr>
                                        <p:cTn id="16" dur="500"/>
                                        <p:tgtEl>
                                          <p:spTgt spid="2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 calcmode="lin" valueType="num">
                                      <p:cBhvr>
                                        <p:cTn id="21" dur="500" fill="hold"/>
                                        <p:tgtEl>
                                          <p:spTgt spid="26"/>
                                        </p:tgtEl>
                                        <p:attrNameLst>
                                          <p:attrName>style.rotation</p:attrName>
                                        </p:attrNameLst>
                                      </p:cBhvr>
                                      <p:tavLst>
                                        <p:tav tm="0">
                                          <p:val>
                                            <p:fltVal val="360"/>
                                          </p:val>
                                        </p:tav>
                                        <p:tav tm="100000">
                                          <p:val>
                                            <p:fltVal val="0"/>
                                          </p:val>
                                        </p:tav>
                                      </p:tavLst>
                                    </p:anim>
                                    <p:animEffect transition="in" filter="fade">
                                      <p:cBhvr>
                                        <p:cTn id="22" dur="500"/>
                                        <p:tgtEl>
                                          <p:spTgt spid="26"/>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 calcmode="lin" valueType="num">
                                      <p:cBhvr>
                                        <p:cTn id="27" dur="500" fill="hold"/>
                                        <p:tgtEl>
                                          <p:spTgt spid="25"/>
                                        </p:tgtEl>
                                        <p:attrNameLst>
                                          <p:attrName>style.rotation</p:attrName>
                                        </p:attrNameLst>
                                      </p:cBhvr>
                                      <p:tavLst>
                                        <p:tav tm="0">
                                          <p:val>
                                            <p:fltVal val="360"/>
                                          </p:val>
                                        </p:tav>
                                        <p:tav tm="100000">
                                          <p:val>
                                            <p:fltVal val="0"/>
                                          </p:val>
                                        </p:tav>
                                      </p:tavLst>
                                    </p:anim>
                                    <p:animEffect transition="in" filter="fade">
                                      <p:cBhvr>
                                        <p:cTn id="28" dur="500"/>
                                        <p:tgtEl>
                                          <p:spTgt spid="25"/>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 calcmode="lin" valueType="num">
                                      <p:cBhvr>
                                        <p:cTn id="33" dur="500" fill="hold"/>
                                        <p:tgtEl>
                                          <p:spTgt spid="32"/>
                                        </p:tgtEl>
                                        <p:attrNameLst>
                                          <p:attrName>style.rotation</p:attrName>
                                        </p:attrNameLst>
                                      </p:cBhvr>
                                      <p:tavLst>
                                        <p:tav tm="0">
                                          <p:val>
                                            <p:fltVal val="360"/>
                                          </p:val>
                                        </p:tav>
                                        <p:tav tm="100000">
                                          <p:val>
                                            <p:fltVal val="0"/>
                                          </p:val>
                                        </p:tav>
                                      </p:tavLst>
                                    </p:anim>
                                    <p:animEffect transition="in" filter="fade">
                                      <p:cBhvr>
                                        <p:cTn id="34" dur="500"/>
                                        <p:tgtEl>
                                          <p:spTgt spid="32"/>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 calcmode="lin" valueType="num">
                                      <p:cBhvr>
                                        <p:cTn id="39" dur="500" fill="hold"/>
                                        <p:tgtEl>
                                          <p:spTgt spid="38"/>
                                        </p:tgtEl>
                                        <p:attrNameLst>
                                          <p:attrName>style.rotation</p:attrName>
                                        </p:attrNameLst>
                                      </p:cBhvr>
                                      <p:tavLst>
                                        <p:tav tm="0">
                                          <p:val>
                                            <p:fltVal val="360"/>
                                          </p:val>
                                        </p:tav>
                                        <p:tav tm="100000">
                                          <p:val>
                                            <p:fltVal val="0"/>
                                          </p:val>
                                        </p:tav>
                                      </p:tavLst>
                                    </p:anim>
                                    <p:animEffect transition="in" filter="fade">
                                      <p:cBhvr>
                                        <p:cTn id="40" dur="500"/>
                                        <p:tgtEl>
                                          <p:spTgt spid="38"/>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 calcmode="lin" valueType="num">
                                      <p:cBhvr>
                                        <p:cTn id="45" dur="500" fill="hold"/>
                                        <p:tgtEl>
                                          <p:spTgt spid="30"/>
                                        </p:tgtEl>
                                        <p:attrNameLst>
                                          <p:attrName>style.rotation</p:attrName>
                                        </p:attrNameLst>
                                      </p:cBhvr>
                                      <p:tavLst>
                                        <p:tav tm="0">
                                          <p:val>
                                            <p:fltVal val="360"/>
                                          </p:val>
                                        </p:tav>
                                        <p:tav tm="100000">
                                          <p:val>
                                            <p:fltVal val="0"/>
                                          </p:val>
                                        </p:tav>
                                      </p:tavLst>
                                    </p:anim>
                                    <p:animEffect transition="in" filter="fade">
                                      <p:cBhvr>
                                        <p:cTn id="46" dur="500"/>
                                        <p:tgtEl>
                                          <p:spTgt spid="30"/>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 calcmode="lin" valueType="num">
                                      <p:cBhvr>
                                        <p:cTn id="51" dur="500" fill="hold"/>
                                        <p:tgtEl>
                                          <p:spTgt spid="31"/>
                                        </p:tgtEl>
                                        <p:attrNameLst>
                                          <p:attrName>style.rotation</p:attrName>
                                        </p:attrNameLst>
                                      </p:cBhvr>
                                      <p:tavLst>
                                        <p:tav tm="0">
                                          <p:val>
                                            <p:fltVal val="360"/>
                                          </p:val>
                                        </p:tav>
                                        <p:tav tm="100000">
                                          <p:val>
                                            <p:fltVal val="0"/>
                                          </p:val>
                                        </p:tav>
                                      </p:tavLst>
                                    </p:anim>
                                    <p:animEffect transition="in" filter="fade">
                                      <p:cBhvr>
                                        <p:cTn id="52" dur="500"/>
                                        <p:tgtEl>
                                          <p:spTgt spid="31"/>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style.rotation</p:attrName>
                                        </p:attrNameLst>
                                      </p:cBhvr>
                                      <p:tavLst>
                                        <p:tav tm="0">
                                          <p:val>
                                            <p:fltVal val="360"/>
                                          </p:val>
                                        </p:tav>
                                        <p:tav tm="100000">
                                          <p:val>
                                            <p:fltVal val="0"/>
                                          </p:val>
                                        </p:tav>
                                      </p:tavLst>
                                    </p:anim>
                                    <p:animEffect transition="in" filter="fade">
                                      <p:cBhvr>
                                        <p:cTn id="58" dur="500"/>
                                        <p:tgtEl>
                                          <p:spTgt spid="27"/>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 calcmode="lin" valueType="num">
                                      <p:cBhvr>
                                        <p:cTn id="63" dur="500" fill="hold"/>
                                        <p:tgtEl>
                                          <p:spTgt spid="36"/>
                                        </p:tgtEl>
                                        <p:attrNameLst>
                                          <p:attrName>style.rotation</p:attrName>
                                        </p:attrNameLst>
                                      </p:cBhvr>
                                      <p:tavLst>
                                        <p:tav tm="0">
                                          <p:val>
                                            <p:fltVal val="360"/>
                                          </p:val>
                                        </p:tav>
                                        <p:tav tm="100000">
                                          <p:val>
                                            <p:fltVal val="0"/>
                                          </p:val>
                                        </p:tav>
                                      </p:tavLst>
                                    </p:anim>
                                    <p:animEffect transition="in" filter="fade">
                                      <p:cBhvr>
                                        <p:cTn id="64" dur="500"/>
                                        <p:tgtEl>
                                          <p:spTgt spid="36"/>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 calcmode="lin" valueType="num">
                                      <p:cBhvr>
                                        <p:cTn id="69" dur="500" fill="hold"/>
                                        <p:tgtEl>
                                          <p:spTgt spid="34"/>
                                        </p:tgtEl>
                                        <p:attrNameLst>
                                          <p:attrName>style.rotation</p:attrName>
                                        </p:attrNameLst>
                                      </p:cBhvr>
                                      <p:tavLst>
                                        <p:tav tm="0">
                                          <p:val>
                                            <p:fltVal val="360"/>
                                          </p:val>
                                        </p:tav>
                                        <p:tav tm="100000">
                                          <p:val>
                                            <p:fltVal val="0"/>
                                          </p:val>
                                        </p:tav>
                                      </p:tavLst>
                                    </p:anim>
                                    <p:animEffect transition="in" filter="fade">
                                      <p:cBhvr>
                                        <p:cTn id="70" dur="500"/>
                                        <p:tgtEl>
                                          <p:spTgt spid="34"/>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 calcmode="lin" valueType="num">
                                      <p:cBhvr>
                                        <p:cTn id="75" dur="500" fill="hold"/>
                                        <p:tgtEl>
                                          <p:spTgt spid="37"/>
                                        </p:tgtEl>
                                        <p:attrNameLst>
                                          <p:attrName>style.rotation</p:attrName>
                                        </p:attrNameLst>
                                      </p:cBhvr>
                                      <p:tavLst>
                                        <p:tav tm="0">
                                          <p:val>
                                            <p:fltVal val="360"/>
                                          </p:val>
                                        </p:tav>
                                        <p:tav tm="100000">
                                          <p:val>
                                            <p:fltVal val="0"/>
                                          </p:val>
                                        </p:tav>
                                      </p:tavLst>
                                    </p:anim>
                                    <p:animEffect transition="in" filter="fade">
                                      <p:cBhvr>
                                        <p:cTn id="76" dur="500"/>
                                        <p:tgtEl>
                                          <p:spTgt spid="37"/>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 calcmode="lin" valueType="num">
                                      <p:cBhvr>
                                        <p:cTn id="81" dur="500" fill="hold"/>
                                        <p:tgtEl>
                                          <p:spTgt spid="33"/>
                                        </p:tgtEl>
                                        <p:attrNameLst>
                                          <p:attrName>style.rotation</p:attrName>
                                        </p:attrNameLst>
                                      </p:cBhvr>
                                      <p:tavLst>
                                        <p:tav tm="0">
                                          <p:val>
                                            <p:fltVal val="360"/>
                                          </p:val>
                                        </p:tav>
                                        <p:tav tm="100000">
                                          <p:val>
                                            <p:fltVal val="0"/>
                                          </p:val>
                                        </p:tav>
                                      </p:tavLst>
                                    </p:anim>
                                    <p:animEffect transition="in" filter="fade">
                                      <p:cBhvr>
                                        <p:cTn id="82" dur="500"/>
                                        <p:tgtEl>
                                          <p:spTgt spid="33"/>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 calcmode="lin" valueType="num">
                                      <p:cBhvr>
                                        <p:cTn id="87" dur="500" fill="hold"/>
                                        <p:tgtEl>
                                          <p:spTgt spid="35"/>
                                        </p:tgtEl>
                                        <p:attrNameLst>
                                          <p:attrName>style.rotation</p:attrName>
                                        </p:attrNameLst>
                                      </p:cBhvr>
                                      <p:tavLst>
                                        <p:tav tm="0">
                                          <p:val>
                                            <p:fltVal val="360"/>
                                          </p:val>
                                        </p:tav>
                                        <p:tav tm="100000">
                                          <p:val>
                                            <p:fltVal val="0"/>
                                          </p:val>
                                        </p:tav>
                                      </p:tavLst>
                                    </p:anim>
                                    <p:animEffect transition="in" filter="fade">
                                      <p:cBhvr>
                                        <p:cTn id="88" dur="500"/>
                                        <p:tgtEl>
                                          <p:spTgt spid="35"/>
                                        </p:tgtEl>
                                      </p:cBhvr>
                                    </p:animEffect>
                                  </p:childTnLst>
                                </p:cTn>
                              </p:par>
                              <p:par>
                                <p:cTn id="89" presetID="49" presetClass="entr" presetSubtype="0" decel="100000"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 calcmode="lin" valueType="num">
                                      <p:cBhvr>
                                        <p:cTn id="93" dur="500" fill="hold"/>
                                        <p:tgtEl>
                                          <p:spTgt spid="29"/>
                                        </p:tgtEl>
                                        <p:attrNameLst>
                                          <p:attrName>style.rotation</p:attrName>
                                        </p:attrNameLst>
                                      </p:cBhvr>
                                      <p:tavLst>
                                        <p:tav tm="0">
                                          <p:val>
                                            <p:fltVal val="360"/>
                                          </p:val>
                                        </p:tav>
                                        <p:tav tm="100000">
                                          <p:val>
                                            <p:fltVal val="0"/>
                                          </p:val>
                                        </p:tav>
                                      </p:tavLst>
                                    </p:anim>
                                    <p:animEffect transition="in" filter="fade">
                                      <p:cBhvr>
                                        <p:cTn id="94" dur="5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par>
                                <p:cTn id="99" presetID="26" presetClass="emph" presetSubtype="0" repeatCount="indefinite" fill="hold" grpId="1" nodeType="withEffect">
                                  <p:stCondLst>
                                    <p:cond delay="0"/>
                                  </p:stCondLst>
                                  <p:endCondLst>
                                    <p:cond evt="onNext" delay="0">
                                      <p:tgtEl>
                                        <p:sldTgt/>
                                      </p:tgtEl>
                                    </p:cond>
                                  </p:endCondLst>
                                  <p:childTnLst>
                                    <p:animEffect transition="out" filter="fade">
                                      <p:cBhvr>
                                        <p:cTn id="100" dur="1000" tmFilter="0, 0; .2, .5; .8, .5; 1, 0"/>
                                        <p:tgtEl>
                                          <p:spTgt spid="24"/>
                                        </p:tgtEl>
                                      </p:cBhvr>
                                    </p:animEffect>
                                    <p:animScale>
                                      <p:cBhvr>
                                        <p:cTn id="101" dur="500" autoRev="1" fill="hold"/>
                                        <p:tgtEl>
                                          <p:spTgt spid="24"/>
                                        </p:tgtEl>
                                      </p:cBhvr>
                                      <p:by x="105000" y="105000"/>
                                    </p:animScale>
                                  </p:childTnLst>
                                </p:cTn>
                              </p:par>
                            </p:childTnLst>
                          </p:cTn>
                        </p:par>
                      </p:childTnLst>
                    </p:cTn>
                  </p:par>
                  <p:par>
                    <p:cTn id="102" fill="hold">
                      <p:stCondLst>
                        <p:cond delay="indefinite"/>
                      </p:stCondLst>
                      <p:childTnLst>
                        <p:par>
                          <p:cTn id="103" fill="hold">
                            <p:stCondLst>
                              <p:cond delay="0"/>
                            </p:stCondLst>
                            <p:childTnLst>
                              <p:par>
                                <p:cTn id="104" presetID="42" presetClass="path" presetSubtype="0" repeatCount="indefinite" accel="50000" decel="50000" fill="hold" nodeType="clickEffect">
                                  <p:stCondLst>
                                    <p:cond delay="0"/>
                                  </p:stCondLst>
                                  <p:childTnLst>
                                    <p:animMotion origin="layout" path="M -3.61111E-6 -1.85185E-6 L -0.8927 -0.06227 " pathEditMode="relative" rAng="0" ptsTypes="AA">
                                      <p:cBhvr>
                                        <p:cTn id="105" dur="3000" fill="hold"/>
                                        <p:tgtEl>
                                          <p:spTgt spid="19"/>
                                        </p:tgtEl>
                                        <p:attrNameLst>
                                          <p:attrName>ppt_x</p:attrName>
                                          <p:attrName>ppt_y</p:attrName>
                                        </p:attrNameLst>
                                      </p:cBhvr>
                                      <p:rCtr x="-44635" y="-3125"/>
                                    </p:animMotion>
                                  </p:childTnLst>
                                </p:cTn>
                              </p:par>
                              <p:par>
                                <p:cTn id="106" presetID="37" presetClass="path" presetSubtype="0" repeatCount="indefinite" accel="50000" decel="50000" fill="hold" nodeType="withEffect">
                                  <p:stCondLst>
                                    <p:cond delay="0"/>
                                  </p:stCondLst>
                                  <p:childTnLst>
                                    <p:animMotion origin="layout" path="M -1.38889E-6 -1.48148E-6 L 0.22934 -0.18333 C 0.27761 -0.22407 0.34965 -0.24606 0.42448 -0.24606 C 0.5099 -0.24606 0.57847 -0.22407 0.62691 -0.18333 L 0.8566 -1.48148E-6 " pathEditMode="relative" rAng="0" ptsTypes="FffFF">
                                      <p:cBhvr>
                                        <p:cTn id="107" dur="3000" fill="hold"/>
                                        <p:tgtEl>
                                          <p:spTgt spid="22"/>
                                        </p:tgtEl>
                                        <p:attrNameLst>
                                          <p:attrName>ppt_x</p:attrName>
                                          <p:attrName>ppt_y</p:attrName>
                                        </p:attrNameLst>
                                      </p:cBhvr>
                                      <p:rCtr x="42830" y="-1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Delay Program (GDP)</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142</a:t>
            </a:fld>
            <a:endParaRPr lang="en-CA"/>
          </a:p>
        </p:txBody>
      </p:sp>
      <p:sp>
        <p:nvSpPr>
          <p:cNvPr id="5" name="Rectangle 4"/>
          <p:cNvSpPr/>
          <p:nvPr/>
        </p:nvSpPr>
        <p:spPr>
          <a:xfrm>
            <a:off x="2330014" y="2145743"/>
            <a:ext cx="6498111" cy="30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endCxn id="15" idx="0"/>
          </p:cNvCxnSpPr>
          <p:nvPr/>
        </p:nvCxnSpPr>
        <p:spPr>
          <a:xfrm>
            <a:off x="2690935" y="2450544"/>
            <a:ext cx="5764427" cy="0"/>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370925" y="3517344"/>
            <a:ext cx="33981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370925" y="2755344"/>
            <a:ext cx="33981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465925" y="3517344"/>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6465925" y="2755344"/>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484725" y="3525582"/>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4484725" y="2755344"/>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2528754" y="2755344"/>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528754" y="3525582"/>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rot="16200000">
            <a:off x="8379162" y="2260044"/>
            <a:ext cx="533400" cy="381000"/>
          </a:xfrm>
          <a:prstGeom prst="rect">
            <a:avLst/>
          </a:prstGeom>
          <a:noFill/>
        </p:spPr>
        <p:txBody>
          <a:bodyPr wrap="square" rtlCol="0">
            <a:spAutoFit/>
          </a:bodyPr>
          <a:lstStyle/>
          <a:p>
            <a:r>
              <a:rPr lang="en-US" dirty="0" smtClean="0">
                <a:solidFill>
                  <a:schemeClr val="bg1"/>
                </a:solidFill>
              </a:rPr>
              <a:t>34L</a:t>
            </a:r>
            <a:endParaRPr lang="en-GB" dirty="0">
              <a:solidFill>
                <a:schemeClr val="bg1"/>
              </a:solidFill>
            </a:endParaRPr>
          </a:p>
        </p:txBody>
      </p:sp>
      <p:sp>
        <p:nvSpPr>
          <p:cNvPr id="16" name="TextBox 15"/>
          <p:cNvSpPr txBox="1"/>
          <p:nvPr/>
        </p:nvSpPr>
        <p:spPr>
          <a:xfrm rot="5400000">
            <a:off x="2191001" y="2342078"/>
            <a:ext cx="609601" cy="369332"/>
          </a:xfrm>
          <a:prstGeom prst="rect">
            <a:avLst/>
          </a:prstGeom>
          <a:noFill/>
        </p:spPr>
        <p:txBody>
          <a:bodyPr wrap="square" rtlCol="0">
            <a:spAutoFit/>
          </a:bodyPr>
          <a:lstStyle/>
          <a:p>
            <a:r>
              <a:rPr lang="en-US" dirty="0" smtClean="0">
                <a:solidFill>
                  <a:schemeClr val="bg1"/>
                </a:solidFill>
              </a:rPr>
              <a:t>16R</a:t>
            </a:r>
            <a:endParaRPr lang="en-GB" dirty="0">
              <a:solidFill>
                <a:schemeClr val="bg1"/>
              </a:solidFill>
            </a:endParaRPr>
          </a:p>
        </p:txBody>
      </p:sp>
      <p:grpSp>
        <p:nvGrpSpPr>
          <p:cNvPr id="17" name="Group 16"/>
          <p:cNvGrpSpPr/>
          <p:nvPr/>
        </p:nvGrpSpPr>
        <p:grpSpPr>
          <a:xfrm>
            <a:off x="2311135" y="4326196"/>
            <a:ext cx="6525227" cy="820695"/>
            <a:chOff x="1314965" y="5838052"/>
            <a:chExt cx="6409037" cy="820695"/>
          </a:xfrm>
        </p:grpSpPr>
        <p:sp>
          <p:nvSpPr>
            <p:cNvPr id="18" name="Rectangle 17"/>
            <p:cNvSpPr/>
            <p:nvPr/>
          </p:nvSpPr>
          <p:spPr>
            <a:xfrm>
              <a:off x="1314965" y="6163447"/>
              <a:ext cx="6409037"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364113" y="5972947"/>
              <a:ext cx="359889"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314965" y="5972947"/>
              <a:ext cx="359889"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nip Same Side Corner Rectangle 20"/>
            <p:cNvSpPr/>
            <p:nvPr/>
          </p:nvSpPr>
          <p:spPr>
            <a:xfrm>
              <a:off x="4178644" y="5838052"/>
              <a:ext cx="803190" cy="609600"/>
            </a:xfrm>
            <a:prstGeom prst="snip2SameRect">
              <a:avLst>
                <a:gd name="adj1" fmla="val 38289"/>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5116537">
            <a:off x="7125943" y="4189273"/>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4"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917633">
            <a:off x="4987764" y="4072844"/>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rotWithShape="1">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0800000">
            <a:off x="6079491" y="3208366"/>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7"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8346866">
            <a:off x="5986032" y="4301768"/>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8"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7713881" y="4209801"/>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4"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0800000">
            <a:off x="3054858" y="3208366"/>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9"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4056891">
            <a:off x="4194659" y="3546607"/>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8"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2177539" y="2703722"/>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8"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4258698" y="4209285"/>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9"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5400000">
            <a:off x="6502995" y="4170094"/>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9"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5215824">
            <a:off x="3738902" y="4223006"/>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oup 32"/>
          <p:cNvGrpSpPr/>
          <p:nvPr/>
        </p:nvGrpSpPr>
        <p:grpSpPr>
          <a:xfrm>
            <a:off x="434155" y="4035879"/>
            <a:ext cx="1016332" cy="1997757"/>
            <a:chOff x="685801" y="2206952"/>
            <a:chExt cx="2388192" cy="4651048"/>
          </a:xfrm>
          <a:effectLst>
            <a:outerShdw blurRad="50800" dist="50800" dir="5400000" algn="ctr" rotWithShape="0">
              <a:srgbClr val="000000">
                <a:alpha val="98000"/>
              </a:srgbClr>
            </a:outerShdw>
          </a:effectLst>
        </p:grpSpPr>
        <p:sp>
          <p:nvSpPr>
            <p:cNvPr id="34" name="Cube 33"/>
            <p:cNvSpPr/>
            <p:nvPr/>
          </p:nvSpPr>
          <p:spPr>
            <a:xfrm>
              <a:off x="1169290" y="3216010"/>
              <a:ext cx="1421510" cy="3641990"/>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ube 34"/>
            <p:cNvSpPr/>
            <p:nvPr/>
          </p:nvSpPr>
          <p:spPr>
            <a:xfrm>
              <a:off x="914400" y="2961786"/>
              <a:ext cx="1977426" cy="619614"/>
            </a:xfrm>
            <a:prstGeom prst="cube">
              <a:avLst>
                <a:gd name="adj" fmla="val 5766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Manual Operation 35"/>
            <p:cNvSpPr/>
            <p:nvPr/>
          </p:nvSpPr>
          <p:spPr>
            <a:xfrm>
              <a:off x="838200" y="2418482"/>
              <a:ext cx="1977426" cy="846119"/>
            </a:xfrm>
            <a:prstGeom prst="flowChartManualOperation">
              <a:avLst/>
            </a:prstGeom>
            <a:solidFill>
              <a:srgbClr val="00B0F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flipH="1" flipV="1">
              <a:off x="1447800" y="2592322"/>
              <a:ext cx="152400" cy="672279"/>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064252" y="2592322"/>
              <a:ext cx="133350" cy="67228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Cube 38"/>
            <p:cNvSpPr/>
            <p:nvPr/>
          </p:nvSpPr>
          <p:spPr>
            <a:xfrm>
              <a:off x="685801" y="2206952"/>
              <a:ext cx="2388192" cy="423059"/>
            </a:xfrm>
            <a:prstGeom prst="cube">
              <a:avLst>
                <a:gd name="adj" fmla="val 5766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Lightning Bolt 39"/>
          <p:cNvSpPr/>
          <p:nvPr/>
        </p:nvSpPr>
        <p:spPr>
          <a:xfrm rot="6503664">
            <a:off x="953350" y="3148058"/>
            <a:ext cx="1009824" cy="5999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loud Callout 40"/>
          <p:cNvSpPr/>
          <p:nvPr/>
        </p:nvSpPr>
        <p:spPr>
          <a:xfrm rot="1074982">
            <a:off x="5017228" y="2377687"/>
            <a:ext cx="2679883" cy="1296144"/>
          </a:xfrm>
          <a:prstGeom prst="cloudCallout">
            <a:avLst>
              <a:gd name="adj1" fmla="val 13048"/>
              <a:gd name="adj2" fmla="val 111810"/>
            </a:avLst>
          </a:prstGeom>
          <a:solidFill>
            <a:schemeClr val="accent6">
              <a:lumMod val="40000"/>
              <a:lumOff val="60000"/>
            </a:schemeClr>
          </a:solidFill>
          <a:ln>
            <a:solidFill>
              <a:schemeClr val="tx2">
                <a:lumMod val="75000"/>
              </a:schemeClr>
            </a:solidFill>
          </a:ln>
          <a:effectLst>
            <a:outerShdw blurRad="50800" dist="50800" dir="5400000" algn="ctr" rotWithShape="0">
              <a:srgbClr val="000000">
                <a:alpha val="9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CTOT will be 1040Z</a:t>
            </a:r>
            <a:endParaRPr lang="en-GB" b="1" dirty="0">
              <a:solidFill>
                <a:srgbClr val="FF0000"/>
              </a:solidFill>
            </a:endParaRPr>
          </a:p>
        </p:txBody>
      </p:sp>
      <p:sp>
        <p:nvSpPr>
          <p:cNvPr id="42" name="Oval Callout 41"/>
          <p:cNvSpPr/>
          <p:nvPr/>
        </p:nvSpPr>
        <p:spPr>
          <a:xfrm>
            <a:off x="3290919" y="5194863"/>
            <a:ext cx="2232248" cy="1008112"/>
          </a:xfrm>
          <a:prstGeom prst="wedgeEllipseCallout">
            <a:avLst>
              <a:gd name="adj1" fmla="val 37625"/>
              <a:gd name="adj2" fmla="val -121743"/>
            </a:avLst>
          </a:prstGeom>
          <a:solidFill>
            <a:schemeClr val="accent1">
              <a:lumMod val="20000"/>
              <a:lumOff val="80000"/>
            </a:schemeClr>
          </a:solidFill>
          <a:ln>
            <a:solidFill>
              <a:schemeClr val="tx2">
                <a:lumMod val="75000"/>
              </a:schemeClr>
            </a:solidFill>
          </a:ln>
          <a:effectLst>
            <a:outerShdw blurRad="50800" dist="50800" dir="5400000" algn="ctr" rotWithShape="0">
              <a:srgbClr val="000000">
                <a:alpha val="9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CTOT will be 1015Z</a:t>
            </a:r>
            <a:endParaRPr lang="en-GB" b="1" dirty="0">
              <a:solidFill>
                <a:srgbClr val="FF0000"/>
              </a:solidFill>
            </a:endParaRPr>
          </a:p>
        </p:txBody>
      </p:sp>
      <p:sp>
        <p:nvSpPr>
          <p:cNvPr id="43" name="Cloud Callout 42"/>
          <p:cNvSpPr/>
          <p:nvPr/>
        </p:nvSpPr>
        <p:spPr>
          <a:xfrm rot="20564897">
            <a:off x="2064213" y="2135583"/>
            <a:ext cx="2679883" cy="1296144"/>
          </a:xfrm>
          <a:prstGeom prst="cloudCallout">
            <a:avLst>
              <a:gd name="adj1" fmla="val 1002"/>
              <a:gd name="adj2" fmla="val 132546"/>
            </a:avLst>
          </a:prstGeom>
          <a:solidFill>
            <a:schemeClr val="accent6">
              <a:lumMod val="40000"/>
              <a:lumOff val="60000"/>
            </a:schemeClr>
          </a:solidFill>
          <a:ln>
            <a:solidFill>
              <a:schemeClr val="tx2">
                <a:lumMod val="75000"/>
              </a:schemeClr>
            </a:solidFill>
          </a:ln>
          <a:effectLst>
            <a:outerShdw blurRad="50800" dist="50800" dir="5400000" algn="ctr" rotWithShape="0">
              <a:srgbClr val="000000">
                <a:alpha val="9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CTOT will be 1023Z</a:t>
            </a:r>
            <a:endParaRPr lang="en-GB" b="1" dirty="0">
              <a:solidFill>
                <a:srgbClr val="FF0000"/>
              </a:solidFill>
            </a:endParaRPr>
          </a:p>
        </p:txBody>
      </p:sp>
      <p:sp>
        <p:nvSpPr>
          <p:cNvPr id="44" name="テキスト ボックス 38"/>
          <p:cNvSpPr txBox="1"/>
          <p:nvPr/>
        </p:nvSpPr>
        <p:spPr>
          <a:xfrm>
            <a:off x="6012160" y="5733256"/>
            <a:ext cx="3079048" cy="369332"/>
          </a:xfrm>
          <a:prstGeom prst="rect">
            <a:avLst/>
          </a:prstGeom>
          <a:noFill/>
        </p:spPr>
        <p:txBody>
          <a:bodyPr wrap="none" rtlCol="0">
            <a:spAutoFit/>
          </a:bodyPr>
          <a:lstStyle/>
          <a:p>
            <a:r>
              <a:rPr kumimoji="1" lang="en-US" altLang="ja-JP" i="1" dirty="0" smtClean="0"/>
              <a:t>CTOT: Calculated Take Off Time</a:t>
            </a:r>
          </a:p>
        </p:txBody>
      </p:sp>
    </p:spTree>
    <p:extLst>
      <p:ext uri="{BB962C8B-B14F-4D97-AF65-F5344CB8AC3E}">
        <p14:creationId xmlns:p14="http://schemas.microsoft.com/office/powerpoint/2010/main" val="49215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40"/>
                                        </p:tgtEl>
                                      </p:cBhvr>
                                    </p:animEffect>
                                    <p:animScale>
                                      <p:cBhvr>
                                        <p:cTn id="7" dur="250" autoRev="1" fill="hold"/>
                                        <p:tgtEl>
                                          <p:spTgt spid="40"/>
                                        </p:tgtEl>
                                      </p:cBhvr>
                                      <p:by x="105000" y="105000"/>
                                    </p:animScale>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2" grpId="0" animBg="1"/>
      <p:bldP spid="4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Delay Program (GDP</a:t>
            </a:r>
            <a:r>
              <a:rPr lang="en-US" dirty="0" smtClean="0"/>
              <a:t>) (cont’d)</a:t>
            </a:r>
            <a:endParaRPr lang="en-GB" dirty="0"/>
          </a:p>
        </p:txBody>
      </p:sp>
      <p:sp>
        <p:nvSpPr>
          <p:cNvPr id="3" name="Content Placeholder 2"/>
          <p:cNvSpPr>
            <a:spLocks noGrp="1"/>
          </p:cNvSpPr>
          <p:nvPr>
            <p:ph idx="1"/>
          </p:nvPr>
        </p:nvSpPr>
        <p:spPr>
          <a:xfrm>
            <a:off x="467544" y="1844824"/>
            <a:ext cx="8229600" cy="3960440"/>
          </a:xfrm>
        </p:spPr>
        <p:txBody>
          <a:bodyPr>
            <a:normAutofit fontScale="92500" lnSpcReduction="10000"/>
          </a:bodyPr>
          <a:lstStyle/>
          <a:p>
            <a:pPr>
              <a:spcAft>
                <a:spcPts val="600"/>
              </a:spcAft>
            </a:pPr>
            <a:r>
              <a:rPr lang="en-US" b="0" dirty="0"/>
              <a:t>GDP minimize airborne holding</a:t>
            </a:r>
          </a:p>
          <a:p>
            <a:pPr>
              <a:spcAft>
                <a:spcPts val="600"/>
              </a:spcAft>
            </a:pPr>
            <a:r>
              <a:rPr lang="en-US" b="0" dirty="0"/>
              <a:t>GDP shall be carried out in a planned manner (at least a few hours prior to the over capacity) </a:t>
            </a:r>
          </a:p>
          <a:p>
            <a:r>
              <a:rPr lang="en-US" b="0" dirty="0"/>
              <a:t>Delays have great impact on AUs</a:t>
            </a:r>
          </a:p>
          <a:p>
            <a:r>
              <a:rPr lang="en-US" b="0" dirty="0"/>
              <a:t>CTOT or TSAT have to be informed AUs as early as possible</a:t>
            </a:r>
          </a:p>
          <a:p>
            <a:r>
              <a:rPr lang="en-US" b="0" dirty="0"/>
              <a:t>CTOT or TSAT may be modified with AUs coordination</a:t>
            </a:r>
          </a:p>
          <a:p>
            <a:endParaRPr lang="en-GB" dirty="0"/>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143</a:t>
            </a:fld>
            <a:endParaRPr lang="en-CA"/>
          </a:p>
        </p:txBody>
      </p:sp>
      <p:sp>
        <p:nvSpPr>
          <p:cNvPr id="5" name="正方形/長方形 4"/>
          <p:cNvSpPr/>
          <p:nvPr/>
        </p:nvSpPr>
        <p:spPr>
          <a:xfrm>
            <a:off x="5004048" y="5661248"/>
            <a:ext cx="3960440" cy="646331"/>
          </a:xfrm>
          <a:prstGeom prst="rect">
            <a:avLst/>
          </a:prstGeom>
        </p:spPr>
        <p:txBody>
          <a:bodyPr wrap="square">
            <a:spAutoFit/>
          </a:bodyPr>
          <a:lstStyle/>
          <a:p>
            <a:r>
              <a:rPr kumimoji="1" lang="en-US" altLang="ja-JP" i="1" dirty="0"/>
              <a:t>CTOT: Calculated Take Off Time</a:t>
            </a:r>
          </a:p>
          <a:p>
            <a:r>
              <a:rPr kumimoji="1" lang="en-US" altLang="ja-JP" i="1" dirty="0"/>
              <a:t>TSAT:  Target Start-up Approval </a:t>
            </a:r>
            <a:r>
              <a:rPr kumimoji="1" lang="en-US" altLang="ja-JP" i="1" dirty="0" smtClean="0"/>
              <a:t>Time</a:t>
            </a:r>
            <a:endParaRPr lang="ja-JP" altLang="en-US" dirty="0"/>
          </a:p>
        </p:txBody>
      </p:sp>
    </p:spTree>
    <p:extLst>
      <p:ext uri="{BB962C8B-B14F-4D97-AF65-F5344CB8AC3E}">
        <p14:creationId xmlns:p14="http://schemas.microsoft.com/office/powerpoint/2010/main" val="179790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Stop</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144</a:t>
            </a:fld>
            <a:endParaRPr lang="en-CA"/>
          </a:p>
        </p:txBody>
      </p:sp>
      <p:sp>
        <p:nvSpPr>
          <p:cNvPr id="5" name="Rectangle 4"/>
          <p:cNvSpPr/>
          <p:nvPr/>
        </p:nvSpPr>
        <p:spPr>
          <a:xfrm>
            <a:off x="2330014" y="2145743"/>
            <a:ext cx="6498111" cy="30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endCxn id="15" idx="0"/>
          </p:cNvCxnSpPr>
          <p:nvPr/>
        </p:nvCxnSpPr>
        <p:spPr>
          <a:xfrm>
            <a:off x="2690935" y="2450544"/>
            <a:ext cx="5764427" cy="0"/>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370925" y="3517344"/>
            <a:ext cx="33981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370925" y="2755344"/>
            <a:ext cx="33981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465925" y="3517344"/>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6465925" y="2755344"/>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484725" y="3525582"/>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4484725" y="2755344"/>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2528754" y="2755344"/>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528754" y="3525582"/>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rot="16200000">
            <a:off x="8379162" y="2260044"/>
            <a:ext cx="533400" cy="381000"/>
          </a:xfrm>
          <a:prstGeom prst="rect">
            <a:avLst/>
          </a:prstGeom>
          <a:noFill/>
        </p:spPr>
        <p:txBody>
          <a:bodyPr wrap="square" rtlCol="0">
            <a:spAutoFit/>
          </a:bodyPr>
          <a:lstStyle/>
          <a:p>
            <a:r>
              <a:rPr lang="en-US" dirty="0" smtClean="0">
                <a:solidFill>
                  <a:schemeClr val="bg1"/>
                </a:solidFill>
              </a:rPr>
              <a:t>34L</a:t>
            </a:r>
            <a:endParaRPr lang="en-GB" dirty="0">
              <a:solidFill>
                <a:schemeClr val="bg1"/>
              </a:solidFill>
            </a:endParaRPr>
          </a:p>
        </p:txBody>
      </p:sp>
      <p:sp>
        <p:nvSpPr>
          <p:cNvPr id="16" name="TextBox 15"/>
          <p:cNvSpPr txBox="1"/>
          <p:nvPr/>
        </p:nvSpPr>
        <p:spPr>
          <a:xfrm rot="5400000">
            <a:off x="2191001" y="2342078"/>
            <a:ext cx="609601" cy="369332"/>
          </a:xfrm>
          <a:prstGeom prst="rect">
            <a:avLst/>
          </a:prstGeom>
          <a:noFill/>
        </p:spPr>
        <p:txBody>
          <a:bodyPr wrap="square" rtlCol="0">
            <a:spAutoFit/>
          </a:bodyPr>
          <a:lstStyle/>
          <a:p>
            <a:r>
              <a:rPr lang="en-US" dirty="0" smtClean="0">
                <a:solidFill>
                  <a:schemeClr val="bg1"/>
                </a:solidFill>
              </a:rPr>
              <a:t>16R</a:t>
            </a:r>
            <a:endParaRPr lang="en-GB" dirty="0">
              <a:solidFill>
                <a:schemeClr val="bg1"/>
              </a:solidFill>
            </a:endParaRPr>
          </a:p>
        </p:txBody>
      </p:sp>
      <p:grpSp>
        <p:nvGrpSpPr>
          <p:cNvPr id="17" name="Group 16"/>
          <p:cNvGrpSpPr/>
          <p:nvPr/>
        </p:nvGrpSpPr>
        <p:grpSpPr>
          <a:xfrm>
            <a:off x="2311135" y="4326196"/>
            <a:ext cx="6525227" cy="820695"/>
            <a:chOff x="1314965" y="5838052"/>
            <a:chExt cx="6409037" cy="820695"/>
          </a:xfrm>
        </p:grpSpPr>
        <p:sp>
          <p:nvSpPr>
            <p:cNvPr id="18" name="Rectangle 17"/>
            <p:cNvSpPr/>
            <p:nvPr/>
          </p:nvSpPr>
          <p:spPr>
            <a:xfrm>
              <a:off x="1314965" y="6163447"/>
              <a:ext cx="6409037"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364113" y="5972947"/>
              <a:ext cx="359889"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314965" y="5972947"/>
              <a:ext cx="359889"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nip Same Side Corner Rectangle 20"/>
            <p:cNvSpPr/>
            <p:nvPr/>
          </p:nvSpPr>
          <p:spPr>
            <a:xfrm>
              <a:off x="4178644" y="5838052"/>
              <a:ext cx="803190" cy="609600"/>
            </a:xfrm>
            <a:prstGeom prst="snip2SameRect">
              <a:avLst>
                <a:gd name="adj1" fmla="val 38289"/>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5116537">
            <a:off x="7125943" y="4189273"/>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4"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917633">
            <a:off x="4987764" y="4072844"/>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rotWithShape="1">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0800000">
            <a:off x="6079491" y="3208366"/>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7"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8346866">
            <a:off x="5986032" y="4301768"/>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8"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7713881" y="4209801"/>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4"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0800000">
            <a:off x="3054858" y="3208366"/>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9"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4056891">
            <a:off x="4194659" y="3546607"/>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8"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2177539" y="2703722"/>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8"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4258698" y="4209285"/>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9"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5400000">
            <a:off x="6502995" y="4170094"/>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9"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5215824">
            <a:off x="3738902" y="4223006"/>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oup 32"/>
          <p:cNvGrpSpPr/>
          <p:nvPr/>
        </p:nvGrpSpPr>
        <p:grpSpPr>
          <a:xfrm>
            <a:off x="434155" y="4035879"/>
            <a:ext cx="1016332" cy="1997757"/>
            <a:chOff x="685801" y="2206952"/>
            <a:chExt cx="2388192" cy="4651048"/>
          </a:xfrm>
          <a:effectLst>
            <a:outerShdw blurRad="50800" dist="50800" dir="5400000" algn="ctr" rotWithShape="0">
              <a:srgbClr val="000000">
                <a:alpha val="98000"/>
              </a:srgbClr>
            </a:outerShdw>
          </a:effectLst>
        </p:grpSpPr>
        <p:sp>
          <p:nvSpPr>
            <p:cNvPr id="34" name="Cube 33"/>
            <p:cNvSpPr/>
            <p:nvPr/>
          </p:nvSpPr>
          <p:spPr>
            <a:xfrm>
              <a:off x="1169290" y="3216010"/>
              <a:ext cx="1421510" cy="3641990"/>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ube 34"/>
            <p:cNvSpPr/>
            <p:nvPr/>
          </p:nvSpPr>
          <p:spPr>
            <a:xfrm>
              <a:off x="914400" y="2961786"/>
              <a:ext cx="1977426" cy="619614"/>
            </a:xfrm>
            <a:prstGeom prst="cube">
              <a:avLst>
                <a:gd name="adj" fmla="val 5766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Manual Operation 35"/>
            <p:cNvSpPr/>
            <p:nvPr/>
          </p:nvSpPr>
          <p:spPr>
            <a:xfrm>
              <a:off x="838200" y="2418482"/>
              <a:ext cx="1977426" cy="846119"/>
            </a:xfrm>
            <a:prstGeom prst="flowChartManualOperation">
              <a:avLst/>
            </a:prstGeom>
            <a:solidFill>
              <a:srgbClr val="00B0F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flipH="1" flipV="1">
              <a:off x="1447800" y="2592322"/>
              <a:ext cx="152400" cy="672279"/>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064252" y="2592322"/>
              <a:ext cx="133350" cy="67228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Cube 38"/>
            <p:cNvSpPr/>
            <p:nvPr/>
          </p:nvSpPr>
          <p:spPr>
            <a:xfrm>
              <a:off x="685801" y="2206952"/>
              <a:ext cx="2388192" cy="423059"/>
            </a:xfrm>
            <a:prstGeom prst="cube">
              <a:avLst>
                <a:gd name="adj" fmla="val 5766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Lightning Bolt 39"/>
          <p:cNvSpPr/>
          <p:nvPr/>
        </p:nvSpPr>
        <p:spPr>
          <a:xfrm rot="6503664">
            <a:off x="953350" y="3148058"/>
            <a:ext cx="1009824" cy="5999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loud Callout 40"/>
          <p:cNvSpPr/>
          <p:nvPr/>
        </p:nvSpPr>
        <p:spPr>
          <a:xfrm rot="1074982">
            <a:off x="5017228" y="2377687"/>
            <a:ext cx="2679883" cy="1296144"/>
          </a:xfrm>
          <a:prstGeom prst="cloudCallout">
            <a:avLst>
              <a:gd name="adj1" fmla="val 13048"/>
              <a:gd name="adj2" fmla="val 111810"/>
            </a:avLst>
          </a:prstGeom>
          <a:solidFill>
            <a:schemeClr val="accent6">
              <a:lumMod val="40000"/>
              <a:lumOff val="60000"/>
            </a:schemeClr>
          </a:solidFill>
          <a:ln>
            <a:solidFill>
              <a:schemeClr val="tx2">
                <a:lumMod val="75000"/>
              </a:schemeClr>
            </a:solidFill>
          </a:ln>
          <a:effectLst>
            <a:outerShdw blurRad="50800" dist="50800" dir="5400000" algn="ctr" rotWithShape="0">
              <a:srgbClr val="000000">
                <a:alpha val="9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HOLD, CTOT unknown</a:t>
            </a:r>
            <a:endParaRPr lang="en-GB" b="1" dirty="0">
              <a:solidFill>
                <a:srgbClr val="FF0000"/>
              </a:solidFill>
            </a:endParaRPr>
          </a:p>
        </p:txBody>
      </p:sp>
      <p:sp>
        <p:nvSpPr>
          <p:cNvPr id="42" name="Oval Callout 41"/>
          <p:cNvSpPr/>
          <p:nvPr/>
        </p:nvSpPr>
        <p:spPr>
          <a:xfrm>
            <a:off x="3290919" y="5194863"/>
            <a:ext cx="2232248" cy="1008112"/>
          </a:xfrm>
          <a:prstGeom prst="wedgeEllipseCallout">
            <a:avLst>
              <a:gd name="adj1" fmla="val 37625"/>
              <a:gd name="adj2" fmla="val -121743"/>
            </a:avLst>
          </a:prstGeom>
          <a:solidFill>
            <a:schemeClr val="accent1">
              <a:lumMod val="20000"/>
              <a:lumOff val="80000"/>
            </a:schemeClr>
          </a:solidFill>
          <a:ln>
            <a:solidFill>
              <a:schemeClr val="tx2">
                <a:lumMod val="75000"/>
              </a:schemeClr>
            </a:solidFill>
          </a:ln>
          <a:effectLst>
            <a:outerShdw blurRad="50800" dist="50800" dir="5400000" algn="ctr" rotWithShape="0">
              <a:srgbClr val="000000">
                <a:alpha val="9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Hold, CTOT unknown</a:t>
            </a:r>
            <a:endParaRPr lang="en-GB" b="1" dirty="0">
              <a:solidFill>
                <a:srgbClr val="FF0000"/>
              </a:solidFill>
            </a:endParaRPr>
          </a:p>
        </p:txBody>
      </p:sp>
      <p:sp>
        <p:nvSpPr>
          <p:cNvPr id="43" name="Cloud Callout 42"/>
          <p:cNvSpPr/>
          <p:nvPr/>
        </p:nvSpPr>
        <p:spPr>
          <a:xfrm rot="20564897">
            <a:off x="2077912" y="2462363"/>
            <a:ext cx="2679883" cy="1296144"/>
          </a:xfrm>
          <a:prstGeom prst="cloudCallout">
            <a:avLst>
              <a:gd name="adj1" fmla="val 4434"/>
              <a:gd name="adj2" fmla="val 104740"/>
            </a:avLst>
          </a:prstGeom>
          <a:solidFill>
            <a:schemeClr val="accent6">
              <a:lumMod val="40000"/>
              <a:lumOff val="60000"/>
            </a:schemeClr>
          </a:solidFill>
          <a:ln>
            <a:solidFill>
              <a:schemeClr val="tx2">
                <a:lumMod val="75000"/>
              </a:schemeClr>
            </a:solidFill>
          </a:ln>
          <a:effectLst>
            <a:outerShdw blurRad="50800" dist="50800" dir="5400000" algn="ctr" rotWithShape="0">
              <a:srgbClr val="000000">
                <a:alpha val="9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HOLD, CTOT unknown</a:t>
            </a:r>
            <a:endParaRPr lang="en-GB" b="1" dirty="0">
              <a:solidFill>
                <a:srgbClr val="FF0000"/>
              </a:solidFill>
            </a:endParaRPr>
          </a:p>
        </p:txBody>
      </p:sp>
      <p:sp>
        <p:nvSpPr>
          <p:cNvPr id="45" name="正方形/長方形 2"/>
          <p:cNvSpPr/>
          <p:nvPr/>
        </p:nvSpPr>
        <p:spPr>
          <a:xfrm>
            <a:off x="5399584" y="5733256"/>
            <a:ext cx="3744416" cy="369332"/>
          </a:xfrm>
          <a:prstGeom prst="rect">
            <a:avLst/>
          </a:prstGeom>
        </p:spPr>
        <p:txBody>
          <a:bodyPr wrap="square">
            <a:spAutoFit/>
          </a:bodyPr>
          <a:lstStyle/>
          <a:p>
            <a:r>
              <a:rPr kumimoji="1" lang="en-US" altLang="ja-JP" i="1" dirty="0"/>
              <a:t>CTOT: Calculated Take Off </a:t>
            </a:r>
            <a:r>
              <a:rPr kumimoji="1" lang="en-US" altLang="ja-JP" i="1" dirty="0" smtClean="0"/>
              <a:t>Time</a:t>
            </a:r>
            <a:endParaRPr kumimoji="1" lang="en-US" altLang="ja-JP" i="1" dirty="0"/>
          </a:p>
        </p:txBody>
      </p:sp>
    </p:spTree>
    <p:extLst>
      <p:ext uri="{BB962C8B-B14F-4D97-AF65-F5344CB8AC3E}">
        <p14:creationId xmlns:p14="http://schemas.microsoft.com/office/powerpoint/2010/main" val="342717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a:t>
            </a:r>
            <a:r>
              <a:rPr lang="en-US" dirty="0" smtClean="0"/>
              <a:t>Stop (cont’d)</a:t>
            </a:r>
            <a:endParaRPr lang="en-GB" dirty="0"/>
          </a:p>
        </p:txBody>
      </p:sp>
      <p:sp>
        <p:nvSpPr>
          <p:cNvPr id="3" name="Content Placeholder 2"/>
          <p:cNvSpPr>
            <a:spLocks noGrp="1"/>
          </p:cNvSpPr>
          <p:nvPr>
            <p:ph idx="1"/>
          </p:nvPr>
        </p:nvSpPr>
        <p:spPr/>
        <p:txBody>
          <a:bodyPr>
            <a:normAutofit fontScale="92500" lnSpcReduction="10000"/>
          </a:bodyPr>
          <a:lstStyle/>
          <a:p>
            <a:r>
              <a:rPr lang="en-US" b="0" dirty="0"/>
              <a:t>Ground Stop is typically used:</a:t>
            </a:r>
          </a:p>
          <a:p>
            <a:pPr lvl="1">
              <a:buFont typeface="Calibri" panose="020F0502020204030204" pitchFamily="34" charset="0"/>
              <a:buChar char="−"/>
            </a:pPr>
            <a:r>
              <a:rPr lang="en-US" dirty="0"/>
              <a:t>In cases destination airports are unavailable due to significant WX or due to accident/incident</a:t>
            </a:r>
          </a:p>
          <a:p>
            <a:pPr lvl="1">
              <a:buFont typeface="Calibri" panose="020F0502020204030204" pitchFamily="34" charset="0"/>
              <a:buChar char="−"/>
            </a:pPr>
            <a:r>
              <a:rPr lang="en-US" dirty="0"/>
              <a:t>To preclude extended periods of in-flight holding</a:t>
            </a:r>
          </a:p>
          <a:p>
            <a:pPr lvl="1">
              <a:buFont typeface="Calibri" panose="020F0502020204030204" pitchFamily="34" charset="0"/>
              <a:buChar char="−"/>
            </a:pPr>
            <a:r>
              <a:rPr lang="en-US" dirty="0"/>
              <a:t>To preclude sector reaching near saturation levels or airport gridlock</a:t>
            </a:r>
          </a:p>
          <a:p>
            <a:pPr lvl="1">
              <a:buFont typeface="Calibri" panose="020F0502020204030204" pitchFamily="34" charset="0"/>
              <a:buChar char="−"/>
            </a:pPr>
            <a:r>
              <a:rPr lang="en-US" dirty="0"/>
              <a:t>In the event of a facility is unable to provide ATC services due to unforeseen circumstances</a:t>
            </a:r>
          </a:p>
          <a:p>
            <a:pPr lvl="1">
              <a:buFont typeface="Calibri" panose="020F0502020204030204" pitchFamily="34" charset="0"/>
              <a:buChar char="−"/>
            </a:pPr>
            <a:r>
              <a:rPr lang="en-US" dirty="0"/>
              <a:t>In cases routings are unavailable due to severe WX or catastrophic events</a:t>
            </a:r>
          </a:p>
          <a:p>
            <a:r>
              <a:rPr lang="en-US" b="0" dirty="0"/>
              <a:t>AUs need further information as soon as possible</a:t>
            </a:r>
          </a:p>
        </p:txBody>
      </p:sp>
      <p:sp>
        <p:nvSpPr>
          <p:cNvPr id="4" name="Slide Number Placeholder 3"/>
          <p:cNvSpPr>
            <a:spLocks noGrp="1"/>
          </p:cNvSpPr>
          <p:nvPr>
            <p:ph type="sldNum" sz="quarter" idx="12"/>
          </p:nvPr>
        </p:nvSpPr>
        <p:spPr/>
        <p:txBody>
          <a:bodyPr/>
          <a:lstStyle/>
          <a:p>
            <a:fld id="{3FF909EE-2C65-48BC-95E5-26F3591A45A6}" type="slidenum">
              <a:rPr lang="en-CA" smtClean="0"/>
              <a:t>145</a:t>
            </a:fld>
            <a:endParaRPr lang="en-CA"/>
          </a:p>
        </p:txBody>
      </p:sp>
    </p:spTree>
    <p:extLst>
      <p:ext uri="{BB962C8B-B14F-4D97-AF65-F5344CB8AC3E}">
        <p14:creationId xmlns:p14="http://schemas.microsoft.com/office/powerpoint/2010/main" val="420613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Minutes in Trail (MINIT)</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146</a:t>
            </a:fld>
            <a:endParaRPr lang="en-CA"/>
          </a:p>
        </p:txBody>
      </p:sp>
      <p:sp>
        <p:nvSpPr>
          <p:cNvPr id="5" name="Rectangle 4"/>
          <p:cNvSpPr/>
          <p:nvPr/>
        </p:nvSpPr>
        <p:spPr>
          <a:xfrm>
            <a:off x="264790" y="1916832"/>
            <a:ext cx="8640960" cy="446449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505150" y="1916832"/>
            <a:ext cx="5387330" cy="446449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3505150" y="1952836"/>
            <a:ext cx="0" cy="4392488"/>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4830" y="2056202"/>
            <a:ext cx="1512168" cy="707886"/>
          </a:xfrm>
          <a:prstGeom prst="rect">
            <a:avLst/>
          </a:prstGeom>
          <a:noFill/>
        </p:spPr>
        <p:txBody>
          <a:bodyPr wrap="square" rtlCol="0">
            <a:spAutoFit/>
          </a:bodyPr>
          <a:lstStyle/>
          <a:p>
            <a:r>
              <a:rPr lang="en-US" sz="2000" dirty="0" smtClean="0">
                <a:solidFill>
                  <a:schemeClr val="bg1"/>
                </a:solidFill>
              </a:rPr>
              <a:t>Sector A</a:t>
            </a:r>
          </a:p>
          <a:p>
            <a:r>
              <a:rPr lang="en-US" sz="2000" u="sng" dirty="0" smtClean="0">
                <a:solidFill>
                  <a:schemeClr val="bg1"/>
                </a:solidFill>
              </a:rPr>
              <a:t>surveillance</a:t>
            </a:r>
            <a:endParaRPr lang="en-GB" sz="2000" u="sng" dirty="0">
              <a:solidFill>
                <a:schemeClr val="bg1"/>
              </a:solidFill>
            </a:endParaRPr>
          </a:p>
        </p:txBody>
      </p:sp>
      <p:sp>
        <p:nvSpPr>
          <p:cNvPr id="9" name="TextBox 8"/>
          <p:cNvSpPr txBox="1"/>
          <p:nvPr/>
        </p:nvSpPr>
        <p:spPr>
          <a:xfrm>
            <a:off x="3721174" y="2056202"/>
            <a:ext cx="1944216" cy="707886"/>
          </a:xfrm>
          <a:prstGeom prst="rect">
            <a:avLst/>
          </a:prstGeom>
          <a:noFill/>
        </p:spPr>
        <p:txBody>
          <a:bodyPr wrap="square" rtlCol="0">
            <a:spAutoFit/>
          </a:bodyPr>
          <a:lstStyle/>
          <a:p>
            <a:r>
              <a:rPr lang="en-US" sz="2000" dirty="0" smtClean="0">
                <a:solidFill>
                  <a:schemeClr val="bg1"/>
                </a:solidFill>
              </a:rPr>
              <a:t>Sector B</a:t>
            </a:r>
          </a:p>
          <a:p>
            <a:r>
              <a:rPr lang="en-US" sz="2000" u="sng" dirty="0" smtClean="0">
                <a:solidFill>
                  <a:srgbClr val="FF0000"/>
                </a:solidFill>
              </a:rPr>
              <a:t>Non-surveillance</a:t>
            </a:r>
            <a:endParaRPr lang="en-GB" sz="2000" u="sng" dirty="0">
              <a:solidFill>
                <a:srgbClr val="FF0000"/>
              </a:solidFill>
            </a:endParaRPr>
          </a:p>
        </p:txBody>
      </p:sp>
      <p:cxnSp>
        <p:nvCxnSpPr>
          <p:cNvPr id="10" name="Straight Connector 9"/>
          <p:cNvCxnSpPr/>
          <p:nvPr/>
        </p:nvCxnSpPr>
        <p:spPr>
          <a:xfrm>
            <a:off x="552822" y="3730857"/>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8851" y="3818235"/>
            <a:ext cx="1211863" cy="369332"/>
          </a:xfrm>
          <a:prstGeom prst="rect">
            <a:avLst/>
          </a:prstGeom>
          <a:noFill/>
        </p:spPr>
        <p:txBody>
          <a:bodyPr wrap="square" rtlCol="0">
            <a:spAutoFit/>
          </a:bodyPr>
          <a:lstStyle/>
          <a:p>
            <a:r>
              <a:rPr lang="en-US" dirty="0" smtClean="0">
                <a:solidFill>
                  <a:schemeClr val="accent2">
                    <a:lumMod val="40000"/>
                    <a:lumOff val="60000"/>
                  </a:schemeClr>
                </a:solidFill>
              </a:rPr>
              <a:t>Airway xxx</a:t>
            </a:r>
            <a:endParaRPr lang="en-GB" dirty="0">
              <a:solidFill>
                <a:schemeClr val="accent2">
                  <a:lumMod val="40000"/>
                  <a:lumOff val="60000"/>
                </a:schemeClr>
              </a:solidFill>
            </a:endParaRPr>
          </a:p>
        </p:txBody>
      </p: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656" y="3427710"/>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Brace 12"/>
          <p:cNvSpPr/>
          <p:nvPr/>
        </p:nvSpPr>
        <p:spPr>
          <a:xfrm rot="5602205">
            <a:off x="2690636" y="3526588"/>
            <a:ext cx="648072" cy="1575960"/>
          </a:xfrm>
          <a:prstGeom prst="rightBrace">
            <a:avLst>
              <a:gd name="adj1" fmla="val 8333"/>
              <a:gd name="adj2" fmla="val 49573"/>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rot="152547">
            <a:off x="2597730" y="4743458"/>
            <a:ext cx="833883" cy="369332"/>
          </a:xfrm>
          <a:prstGeom prst="rect">
            <a:avLst/>
          </a:prstGeom>
          <a:noFill/>
        </p:spPr>
        <p:txBody>
          <a:bodyPr wrap="none" rtlCol="0">
            <a:spAutoFit/>
          </a:bodyPr>
          <a:lstStyle/>
          <a:p>
            <a:r>
              <a:rPr lang="en-US" b="1" dirty="0" smtClean="0">
                <a:solidFill>
                  <a:srgbClr val="FF0000"/>
                </a:solidFill>
              </a:rPr>
              <a:t>10MIN</a:t>
            </a:r>
            <a:endParaRPr lang="en-GB" b="1" dirty="0">
              <a:solidFill>
                <a:srgbClr val="FF0000"/>
              </a:solidFill>
            </a:endParaRPr>
          </a:p>
        </p:txBody>
      </p:sp>
      <p:pic>
        <p:nvPicPr>
          <p:cNvPr id="15"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432988" y="3551863"/>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44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4.16667E-6 3.33333E-6 L 0.53559 0.05879 " pathEditMode="relative" rAng="0" ptsTypes="AA">
                                      <p:cBhvr>
                                        <p:cTn id="6" dur="2000" fill="hold"/>
                                        <p:tgtEl>
                                          <p:spTgt spid="12"/>
                                        </p:tgtEl>
                                        <p:attrNameLst>
                                          <p:attrName>ppt_x</p:attrName>
                                          <p:attrName>ppt_y</p:attrName>
                                        </p:attrNameLst>
                                      </p:cBhvr>
                                      <p:rCtr x="26771" y="2940"/>
                                    </p:animMotion>
                                  </p:childTnLst>
                                </p:cTn>
                              </p:par>
                              <p:par>
                                <p:cTn id="7" presetID="42" presetClass="path" presetSubtype="0" repeatCount="indefinite" accel="50000" decel="50000" fill="hold" nodeType="withEffect">
                                  <p:stCondLst>
                                    <p:cond delay="0"/>
                                  </p:stCondLst>
                                  <p:childTnLst>
                                    <p:animMotion origin="layout" path="M 5.55556E-7 4.81481E-6 L 0.54826 0.06134 " pathEditMode="relative" rAng="0" ptsTypes="AA">
                                      <p:cBhvr>
                                        <p:cTn id="8" dur="2000" fill="hold"/>
                                        <p:tgtEl>
                                          <p:spTgt spid="15"/>
                                        </p:tgtEl>
                                        <p:attrNameLst>
                                          <p:attrName>ppt_x</p:attrName>
                                          <p:attrName>ppt_y</p:attrName>
                                        </p:attrNameLst>
                                      </p:cBhvr>
                                      <p:rCtr x="27413"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Minutes in Trail (MINIT</a:t>
            </a:r>
            <a:r>
              <a:rPr lang="en-US" dirty="0" smtClean="0"/>
              <a:t>) (cont’d)</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147</a:t>
            </a:fld>
            <a:endParaRPr lang="en-CA"/>
          </a:p>
        </p:txBody>
      </p:sp>
      <p:sp>
        <p:nvSpPr>
          <p:cNvPr id="5" name="Content Placeholder 2"/>
          <p:cNvSpPr>
            <a:spLocks noGrp="1"/>
          </p:cNvSpPr>
          <p:nvPr>
            <p:ph idx="1"/>
          </p:nvPr>
        </p:nvSpPr>
        <p:spPr>
          <a:xfrm>
            <a:off x="427055" y="1819054"/>
            <a:ext cx="8229600" cy="4713387"/>
          </a:xfrm>
        </p:spPr>
        <p:txBody>
          <a:bodyPr/>
          <a:lstStyle/>
          <a:p>
            <a:endParaRPr lang="en-GB"/>
          </a:p>
        </p:txBody>
      </p:sp>
      <p:sp>
        <p:nvSpPr>
          <p:cNvPr id="6" name="Rectangle 5"/>
          <p:cNvSpPr/>
          <p:nvPr/>
        </p:nvSpPr>
        <p:spPr>
          <a:xfrm>
            <a:off x="437399" y="1819054"/>
            <a:ext cx="8280920" cy="4752528"/>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517719" y="2287106"/>
            <a:ext cx="4680520" cy="3816424"/>
          </a:xfrm>
          <a:prstGeom prst="ellipse">
            <a:avLst/>
          </a:prstGeom>
          <a:solidFill>
            <a:schemeClr val="tx2">
              <a:lumMod val="40000"/>
              <a:lumOff val="60000"/>
            </a:schemeClr>
          </a:solidFill>
          <a:ln w="5080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7" idx="1"/>
          </p:cNvCxnSpPr>
          <p:nvPr/>
        </p:nvCxnSpPr>
        <p:spPr>
          <a:xfrm flipH="1" flipV="1">
            <a:off x="1717519" y="1855058"/>
            <a:ext cx="2485646" cy="990950"/>
          </a:xfrm>
          <a:prstGeom prst="line">
            <a:avLst/>
          </a:prstGeom>
          <a:ln w="508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37399" y="5618316"/>
            <a:ext cx="3934190" cy="233186"/>
          </a:xfrm>
          <a:prstGeom prst="line">
            <a:avLst/>
          </a:prstGeom>
          <a:ln w="508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90127" y="1819054"/>
            <a:ext cx="1728192" cy="715277"/>
          </a:xfrm>
          <a:prstGeom prst="line">
            <a:avLst/>
          </a:prstGeom>
          <a:ln w="508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1415" y="2102440"/>
            <a:ext cx="1224136" cy="400110"/>
          </a:xfrm>
          <a:prstGeom prst="rect">
            <a:avLst/>
          </a:prstGeom>
          <a:noFill/>
        </p:spPr>
        <p:txBody>
          <a:bodyPr wrap="square" rtlCol="0">
            <a:spAutoFit/>
          </a:bodyPr>
          <a:lstStyle/>
          <a:p>
            <a:r>
              <a:rPr lang="en-US" sz="2000" dirty="0" smtClean="0">
                <a:solidFill>
                  <a:schemeClr val="bg1"/>
                </a:solidFill>
              </a:rPr>
              <a:t>Sector A</a:t>
            </a:r>
            <a:endParaRPr lang="en-GB" sz="2000" dirty="0">
              <a:solidFill>
                <a:schemeClr val="bg1"/>
              </a:solidFill>
            </a:endParaRPr>
          </a:p>
        </p:txBody>
      </p:sp>
      <p:sp>
        <p:nvSpPr>
          <p:cNvPr id="12" name="TextBox 11"/>
          <p:cNvSpPr txBox="1"/>
          <p:nvPr/>
        </p:nvSpPr>
        <p:spPr>
          <a:xfrm>
            <a:off x="4829887" y="2558659"/>
            <a:ext cx="2160240" cy="461665"/>
          </a:xfrm>
          <a:prstGeom prst="rect">
            <a:avLst/>
          </a:prstGeom>
          <a:noFill/>
        </p:spPr>
        <p:txBody>
          <a:bodyPr wrap="square" rtlCol="0">
            <a:spAutoFit/>
          </a:bodyPr>
          <a:lstStyle/>
          <a:p>
            <a:r>
              <a:rPr lang="en-US" sz="2400" dirty="0" smtClean="0">
                <a:solidFill>
                  <a:schemeClr val="bg1"/>
                </a:solidFill>
              </a:rPr>
              <a:t>Approach X</a:t>
            </a:r>
            <a:endParaRPr lang="en-GB" sz="2400" dirty="0">
              <a:solidFill>
                <a:schemeClr val="bg1"/>
              </a:solidFill>
            </a:endParaRPr>
          </a:p>
        </p:txBody>
      </p:sp>
      <p:sp>
        <p:nvSpPr>
          <p:cNvPr id="13" name="TextBox 12"/>
          <p:cNvSpPr txBox="1"/>
          <p:nvPr/>
        </p:nvSpPr>
        <p:spPr>
          <a:xfrm>
            <a:off x="7663004" y="5995518"/>
            <a:ext cx="1044116" cy="400110"/>
          </a:xfrm>
          <a:prstGeom prst="rect">
            <a:avLst/>
          </a:prstGeom>
          <a:noFill/>
        </p:spPr>
        <p:txBody>
          <a:bodyPr wrap="square" rtlCol="0">
            <a:spAutoFit/>
          </a:bodyPr>
          <a:lstStyle/>
          <a:p>
            <a:r>
              <a:rPr lang="en-US" sz="2000" dirty="0" smtClean="0">
                <a:solidFill>
                  <a:schemeClr val="bg1"/>
                </a:solidFill>
              </a:rPr>
              <a:t>Sector B</a:t>
            </a:r>
            <a:endParaRPr lang="en-GB" sz="2000" dirty="0">
              <a:solidFill>
                <a:schemeClr val="bg1"/>
              </a:solidFill>
            </a:endParaRPr>
          </a:p>
        </p:txBody>
      </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48219">
            <a:off x="5754595" y="3940927"/>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5627431" y="3589199"/>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126031" y="3954703"/>
            <a:ext cx="504056" cy="77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278431" y="4107103"/>
            <a:ext cx="504056" cy="77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4-Point Star 17"/>
          <p:cNvSpPr/>
          <p:nvPr/>
        </p:nvSpPr>
        <p:spPr>
          <a:xfrm>
            <a:off x="2840126" y="4721019"/>
            <a:ext cx="240432" cy="21321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4-Point Star 18"/>
          <p:cNvSpPr/>
          <p:nvPr/>
        </p:nvSpPr>
        <p:spPr>
          <a:xfrm>
            <a:off x="3293708" y="3259214"/>
            <a:ext cx="240432" cy="213214"/>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2602228" y="3501715"/>
            <a:ext cx="1863824" cy="400110"/>
          </a:xfrm>
          <a:prstGeom prst="rect">
            <a:avLst/>
          </a:prstGeom>
          <a:noFill/>
        </p:spPr>
        <p:txBody>
          <a:bodyPr wrap="square" rtlCol="0">
            <a:spAutoFit/>
          </a:bodyPr>
          <a:lstStyle/>
          <a:p>
            <a:r>
              <a:rPr lang="en-US" sz="2000" dirty="0" smtClean="0">
                <a:solidFill>
                  <a:schemeClr val="bg1"/>
                </a:solidFill>
              </a:rPr>
              <a:t>Way Point CC</a:t>
            </a:r>
            <a:endParaRPr lang="en-GB" sz="2000" dirty="0">
              <a:solidFill>
                <a:schemeClr val="bg1"/>
              </a:solidFill>
            </a:endParaRPr>
          </a:p>
        </p:txBody>
      </p:sp>
      <p:sp>
        <p:nvSpPr>
          <p:cNvPr id="21" name="TextBox 20"/>
          <p:cNvSpPr txBox="1"/>
          <p:nvPr/>
        </p:nvSpPr>
        <p:spPr>
          <a:xfrm>
            <a:off x="2028430" y="4302733"/>
            <a:ext cx="1863824" cy="400110"/>
          </a:xfrm>
          <a:prstGeom prst="rect">
            <a:avLst/>
          </a:prstGeom>
          <a:noFill/>
        </p:spPr>
        <p:txBody>
          <a:bodyPr wrap="square" rtlCol="0">
            <a:spAutoFit/>
          </a:bodyPr>
          <a:lstStyle/>
          <a:p>
            <a:r>
              <a:rPr lang="en-US" sz="2000" dirty="0" smtClean="0">
                <a:solidFill>
                  <a:schemeClr val="bg1"/>
                </a:solidFill>
              </a:rPr>
              <a:t>Way Point DD</a:t>
            </a:r>
            <a:endParaRPr lang="en-GB" sz="2000" dirty="0">
              <a:solidFill>
                <a:schemeClr val="bg1"/>
              </a:solidFill>
            </a:endParaRPr>
          </a:p>
        </p:txBody>
      </p:sp>
      <p:sp>
        <p:nvSpPr>
          <p:cNvPr id="22" name="Rounded Rectangular Callout 21"/>
          <p:cNvSpPr/>
          <p:nvPr/>
        </p:nvSpPr>
        <p:spPr>
          <a:xfrm>
            <a:off x="2309607" y="5436297"/>
            <a:ext cx="2664296" cy="959331"/>
          </a:xfrm>
          <a:prstGeom prst="wedgeRoundRectCallout">
            <a:avLst>
              <a:gd name="adj1" fmla="val -25123"/>
              <a:gd name="adj2" fmla="val -99339"/>
              <a:gd name="adj3" fmla="val 16667"/>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60C"/>
                </a:solidFill>
              </a:rPr>
              <a:t>Only for Way Point DD, 3min separation</a:t>
            </a:r>
            <a:endParaRPr lang="en-GB" b="1" dirty="0">
              <a:solidFill>
                <a:srgbClr val="00060C"/>
              </a:solidFill>
            </a:endParaRPr>
          </a:p>
        </p:txBody>
      </p:sp>
    </p:spTree>
    <p:extLst>
      <p:ext uri="{BB962C8B-B14F-4D97-AF65-F5344CB8AC3E}">
        <p14:creationId xmlns:p14="http://schemas.microsoft.com/office/powerpoint/2010/main" val="384725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2500"/>
                                  </p:stCondLst>
                                  <p:childTnLst>
                                    <p:animMotion origin="layout" path="M -3.88889E-6 -1.11111E-6 L -0.61423 0.12593 " pathEditMode="relative" rAng="0" ptsTypes="AA">
                                      <p:cBhvr>
                                        <p:cTn id="6" dur="5000" fill="hold"/>
                                        <p:tgtEl>
                                          <p:spTgt spid="14"/>
                                        </p:tgtEl>
                                        <p:attrNameLst>
                                          <p:attrName>ppt_x</p:attrName>
                                          <p:attrName>ppt_y</p:attrName>
                                        </p:attrNameLst>
                                      </p:cBhvr>
                                      <p:rCtr x="-30712" y="6296"/>
                                    </p:animMotion>
                                  </p:childTnLst>
                                </p:cTn>
                              </p:par>
                              <p:par>
                                <p:cTn id="7" presetID="42" presetClass="path" presetSubtype="0" repeatCount="indefinite" accel="50000" decel="50000" fill="hold" nodeType="withEffect">
                                  <p:stCondLst>
                                    <p:cond delay="0"/>
                                  </p:stCondLst>
                                  <p:childTnLst>
                                    <p:animMotion origin="layout" path="M -1.38889E-6 -4.81481E-6 L -0.59861 -0.18912 " pathEditMode="relative" rAng="0" ptsTypes="AA">
                                      <p:cBhvr>
                                        <p:cTn id="8" dur="3000" fill="hold"/>
                                        <p:tgtEl>
                                          <p:spTgt spid="15"/>
                                        </p:tgtEl>
                                        <p:attrNameLst>
                                          <p:attrName>ppt_x</p:attrName>
                                          <p:attrName>ppt_y</p:attrName>
                                        </p:attrNameLst>
                                      </p:cBhvr>
                                      <p:rCtr x="-29931" y="-9468"/>
                                    </p:animMotion>
                                  </p:childTnLst>
                                </p:cTn>
                              </p:par>
                              <p:par>
                                <p:cTn id="9" presetID="42" presetClass="path" presetSubtype="0" repeatCount="indefinite" accel="50000" decel="50000" fill="hold" nodeType="withEffect">
                                  <p:stCondLst>
                                    <p:cond delay="1500"/>
                                  </p:stCondLst>
                                  <p:endCondLst>
                                    <p:cond evt="onNext" delay="0">
                                      <p:tgtEl>
                                        <p:sldTgt/>
                                      </p:tgtEl>
                                    </p:cond>
                                  </p:endCondLst>
                                  <p:childTnLst>
                                    <p:animMotion origin="layout" path="M 4.72222E-6 -4.81481E-6 L -0.59844 -0.14907 " pathEditMode="relative" rAng="0" ptsTypes="AA">
                                      <p:cBhvr>
                                        <p:cTn id="10" dur="3000" fill="hold"/>
                                        <p:tgtEl>
                                          <p:spTgt spid="15"/>
                                        </p:tgtEl>
                                        <p:attrNameLst>
                                          <p:attrName>ppt_x</p:attrName>
                                          <p:attrName>ppt_y</p:attrName>
                                        </p:attrNameLst>
                                      </p:cBhvr>
                                      <p:rCtr x="-29931" y="-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b="0" dirty="0"/>
              <a:t>MINIT is expressed as the number of minutes required between successive aircraft</a:t>
            </a:r>
          </a:p>
          <a:p>
            <a:pPr>
              <a:spcAft>
                <a:spcPts val="600"/>
              </a:spcAft>
            </a:pPr>
            <a:r>
              <a:rPr lang="en-US" b="0" dirty="0"/>
              <a:t> MINIT is normally used in airspace without surveillance, or from surveillance to non-surveillance</a:t>
            </a:r>
          </a:p>
          <a:p>
            <a:r>
              <a:rPr lang="en-US" b="0" dirty="0"/>
              <a:t>MINIT is also used when the spacing interval is such that it would be difficult for a sector controller to measure it in terms of miles</a:t>
            </a:r>
            <a:endParaRPr lang="en-GB" b="0" dirty="0"/>
          </a:p>
        </p:txBody>
      </p:sp>
      <p:sp>
        <p:nvSpPr>
          <p:cNvPr id="4" name="Slide Number Placeholder 3"/>
          <p:cNvSpPr>
            <a:spLocks noGrp="1"/>
          </p:cNvSpPr>
          <p:nvPr>
            <p:ph type="sldNum" sz="quarter" idx="12"/>
          </p:nvPr>
        </p:nvSpPr>
        <p:spPr/>
        <p:txBody>
          <a:bodyPr/>
          <a:lstStyle/>
          <a:p>
            <a:fld id="{3FF909EE-2C65-48BC-95E5-26F3591A45A6}" type="slidenum">
              <a:rPr lang="en-CA" smtClean="0"/>
              <a:t>148</a:t>
            </a:fld>
            <a:endParaRPr lang="en-CA"/>
          </a:p>
        </p:txBody>
      </p:sp>
      <p:sp>
        <p:nvSpPr>
          <p:cNvPr id="5" name="Title 1"/>
          <p:cNvSpPr>
            <a:spLocks noGrp="1"/>
          </p:cNvSpPr>
          <p:nvPr>
            <p:ph type="title"/>
          </p:nvPr>
        </p:nvSpPr>
        <p:spPr/>
        <p:txBody>
          <a:bodyPr/>
          <a:lstStyle/>
          <a:p>
            <a:r>
              <a:rPr lang="en-US" dirty="0"/>
              <a:t>Minutes in Trail (MINIT</a:t>
            </a:r>
            <a:r>
              <a:rPr lang="en-US" dirty="0" smtClean="0"/>
              <a:t>) (cont’d)</a:t>
            </a:r>
            <a:endParaRPr lang="en-GB" dirty="0"/>
          </a:p>
        </p:txBody>
      </p:sp>
    </p:spTree>
    <p:extLst>
      <p:ext uri="{BB962C8B-B14F-4D97-AF65-F5344CB8AC3E}">
        <p14:creationId xmlns:p14="http://schemas.microsoft.com/office/powerpoint/2010/main" val="12063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 in Trail (MINIT)</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149</a:t>
            </a:fld>
            <a:endParaRPr lang="en-CA"/>
          </a:p>
        </p:txBody>
      </p:sp>
      <p:sp>
        <p:nvSpPr>
          <p:cNvPr id="5" name="Content Placeholder 2"/>
          <p:cNvSpPr>
            <a:spLocks noGrp="1"/>
          </p:cNvSpPr>
          <p:nvPr>
            <p:ph idx="1"/>
          </p:nvPr>
        </p:nvSpPr>
        <p:spPr>
          <a:xfrm>
            <a:off x="477888" y="1727214"/>
            <a:ext cx="8229600" cy="4713387"/>
          </a:xfrm>
        </p:spPr>
        <p:txBody>
          <a:bodyPr/>
          <a:lstStyle/>
          <a:p>
            <a:endParaRPr lang="en-GB" dirty="0"/>
          </a:p>
        </p:txBody>
      </p:sp>
      <p:grpSp>
        <p:nvGrpSpPr>
          <p:cNvPr id="6" name="Group 5"/>
          <p:cNvGrpSpPr/>
          <p:nvPr/>
        </p:nvGrpSpPr>
        <p:grpSpPr>
          <a:xfrm>
            <a:off x="488232" y="1753812"/>
            <a:ext cx="8424936" cy="4824536"/>
            <a:chOff x="467544" y="1439374"/>
            <a:chExt cx="8424936" cy="4824536"/>
          </a:xfrm>
        </p:grpSpPr>
        <p:grpSp>
          <p:nvGrpSpPr>
            <p:cNvPr id="7" name="Group 6"/>
            <p:cNvGrpSpPr/>
            <p:nvPr/>
          </p:nvGrpSpPr>
          <p:grpSpPr>
            <a:xfrm>
              <a:off x="467544" y="1439374"/>
              <a:ext cx="8424936" cy="4824536"/>
              <a:chOff x="395536" y="1340768"/>
              <a:chExt cx="8424936" cy="4824536"/>
            </a:xfrm>
          </p:grpSpPr>
          <p:sp>
            <p:nvSpPr>
              <p:cNvPr id="12" name="Rectangle 11"/>
              <p:cNvSpPr/>
              <p:nvPr/>
            </p:nvSpPr>
            <p:spPr>
              <a:xfrm>
                <a:off x="395536" y="1340768"/>
                <a:ext cx="8424936" cy="482453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1704438" y="2898288"/>
                <a:ext cx="5472608" cy="3168352"/>
              </a:xfrm>
              <a:prstGeom prst="rect">
                <a:avLst/>
              </a:prstGeom>
              <a:solidFill>
                <a:schemeClr val="tx2">
                  <a:lumMod val="60000"/>
                  <a:lumOff val="40000"/>
                </a:schemeClr>
              </a:solidFill>
              <a:ln w="25400" cmpd="sng">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 name="Straight Connector 13"/>
              <p:cNvCxnSpPr/>
              <p:nvPr/>
            </p:nvCxnSpPr>
            <p:spPr>
              <a:xfrm flipH="1">
                <a:off x="7203443" y="2636912"/>
                <a:ext cx="1617029" cy="1027045"/>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44" y="1340768"/>
                <a:ext cx="1236894" cy="1557520"/>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039113" y="1519918"/>
              <a:ext cx="1008112" cy="369332"/>
            </a:xfrm>
            <a:prstGeom prst="rect">
              <a:avLst/>
            </a:prstGeom>
            <a:noFill/>
          </p:spPr>
          <p:txBody>
            <a:bodyPr wrap="square" rtlCol="0">
              <a:spAutoFit/>
            </a:bodyPr>
            <a:lstStyle/>
            <a:p>
              <a:r>
                <a:rPr lang="en-US" dirty="0" smtClean="0">
                  <a:solidFill>
                    <a:prstClr val="white"/>
                  </a:solidFill>
                </a:rPr>
                <a:t>Sector B</a:t>
              </a:r>
              <a:endParaRPr lang="en-GB" dirty="0">
                <a:solidFill>
                  <a:prstClr val="white"/>
                </a:solidFill>
              </a:endParaRPr>
            </a:p>
          </p:txBody>
        </p:sp>
        <p:sp>
          <p:nvSpPr>
            <p:cNvPr id="9" name="TextBox 8"/>
            <p:cNvSpPr txBox="1"/>
            <p:nvPr/>
          </p:nvSpPr>
          <p:spPr>
            <a:xfrm>
              <a:off x="1907704" y="3140968"/>
              <a:ext cx="1008112" cy="369332"/>
            </a:xfrm>
            <a:prstGeom prst="rect">
              <a:avLst/>
            </a:prstGeom>
            <a:noFill/>
          </p:spPr>
          <p:txBody>
            <a:bodyPr wrap="square" rtlCol="0">
              <a:spAutoFit/>
            </a:bodyPr>
            <a:lstStyle/>
            <a:p>
              <a:r>
                <a:rPr lang="en-US" dirty="0" smtClean="0">
                  <a:solidFill>
                    <a:prstClr val="white"/>
                  </a:solidFill>
                </a:rPr>
                <a:t>Sector A</a:t>
              </a:r>
              <a:endParaRPr lang="en-GB" dirty="0">
                <a:solidFill>
                  <a:prstClr val="white"/>
                </a:solidFill>
              </a:endParaRPr>
            </a:p>
          </p:txBody>
        </p:sp>
        <p:sp>
          <p:nvSpPr>
            <p:cNvPr id="10" name="TextBox 9"/>
            <p:cNvSpPr txBox="1"/>
            <p:nvPr/>
          </p:nvSpPr>
          <p:spPr>
            <a:xfrm>
              <a:off x="567909" y="5789414"/>
              <a:ext cx="1008112" cy="369332"/>
            </a:xfrm>
            <a:prstGeom prst="rect">
              <a:avLst/>
            </a:prstGeom>
            <a:noFill/>
          </p:spPr>
          <p:txBody>
            <a:bodyPr wrap="square" rtlCol="0">
              <a:spAutoFit/>
            </a:bodyPr>
            <a:lstStyle/>
            <a:p>
              <a:r>
                <a:rPr lang="en-US" dirty="0" smtClean="0">
                  <a:solidFill>
                    <a:prstClr val="white"/>
                  </a:solidFill>
                </a:rPr>
                <a:t>Sector C</a:t>
              </a:r>
              <a:endParaRPr lang="en-GB" dirty="0">
                <a:solidFill>
                  <a:prstClr val="white"/>
                </a:solidFill>
              </a:endParaRPr>
            </a:p>
          </p:txBody>
        </p:sp>
        <p:sp>
          <p:nvSpPr>
            <p:cNvPr id="11" name="TextBox 10"/>
            <p:cNvSpPr txBox="1"/>
            <p:nvPr/>
          </p:nvSpPr>
          <p:spPr>
            <a:xfrm>
              <a:off x="7740352" y="5793302"/>
              <a:ext cx="1008112" cy="369332"/>
            </a:xfrm>
            <a:prstGeom prst="rect">
              <a:avLst/>
            </a:prstGeom>
            <a:noFill/>
          </p:spPr>
          <p:txBody>
            <a:bodyPr wrap="square" rtlCol="0">
              <a:spAutoFit/>
            </a:bodyPr>
            <a:lstStyle/>
            <a:p>
              <a:r>
                <a:rPr lang="en-US" dirty="0" smtClean="0">
                  <a:solidFill>
                    <a:prstClr val="white"/>
                  </a:solidFill>
                </a:rPr>
                <a:t>Sector D</a:t>
              </a:r>
              <a:endParaRPr lang="en-GB" dirty="0">
                <a:solidFill>
                  <a:prstClr val="white"/>
                </a:solidFill>
              </a:endParaRPr>
            </a:p>
          </p:txBody>
        </p:sp>
      </p:grpSp>
      <p:cxnSp>
        <p:nvCxnSpPr>
          <p:cNvPr id="16" name="Straight Connector 15"/>
          <p:cNvCxnSpPr/>
          <p:nvPr/>
        </p:nvCxnSpPr>
        <p:spPr>
          <a:xfrm>
            <a:off x="524236" y="5320092"/>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0240" y="3685255"/>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424" y="3366241"/>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65096" y="5511053"/>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06269" y="3772633"/>
            <a:ext cx="1211863" cy="369332"/>
          </a:xfrm>
          <a:prstGeom prst="rect">
            <a:avLst/>
          </a:prstGeom>
          <a:noFill/>
        </p:spPr>
        <p:txBody>
          <a:bodyPr wrap="square" rtlCol="0">
            <a:spAutoFit/>
          </a:bodyPr>
          <a:lstStyle/>
          <a:p>
            <a:r>
              <a:rPr lang="en-US" dirty="0" smtClean="0">
                <a:solidFill>
                  <a:schemeClr val="accent2">
                    <a:lumMod val="40000"/>
                    <a:lumOff val="60000"/>
                  </a:schemeClr>
                </a:solidFill>
              </a:rPr>
              <a:t>Airway xxx</a:t>
            </a:r>
            <a:endParaRPr lang="en-GB" dirty="0">
              <a:solidFill>
                <a:schemeClr val="accent2">
                  <a:lumMod val="40000"/>
                  <a:lumOff val="60000"/>
                </a:schemeClr>
              </a:solidFill>
            </a:endParaRPr>
          </a:p>
        </p:txBody>
      </p:sp>
      <p:sp>
        <p:nvSpPr>
          <p:cNvPr id="21" name="TextBox 20"/>
          <p:cNvSpPr txBox="1"/>
          <p:nvPr/>
        </p:nvSpPr>
        <p:spPr>
          <a:xfrm>
            <a:off x="634963" y="5320092"/>
            <a:ext cx="1211863" cy="646331"/>
          </a:xfrm>
          <a:prstGeom prst="rect">
            <a:avLst/>
          </a:prstGeom>
          <a:noFill/>
        </p:spPr>
        <p:txBody>
          <a:bodyPr wrap="square" rtlCol="0">
            <a:spAutoFit/>
          </a:bodyPr>
          <a:lstStyle/>
          <a:p>
            <a:r>
              <a:rPr lang="en-US" dirty="0" smtClean="0">
                <a:solidFill>
                  <a:schemeClr val="accent2">
                    <a:lumMod val="40000"/>
                    <a:lumOff val="60000"/>
                  </a:schemeClr>
                </a:solidFill>
              </a:rPr>
              <a:t>Airway </a:t>
            </a:r>
            <a:r>
              <a:rPr lang="en-US" dirty="0" err="1" smtClean="0">
                <a:solidFill>
                  <a:schemeClr val="accent2">
                    <a:lumMod val="40000"/>
                    <a:lumOff val="60000"/>
                  </a:schemeClr>
                </a:solidFill>
              </a:rPr>
              <a:t>yyy</a:t>
            </a:r>
            <a:endParaRPr lang="en-US" dirty="0" smtClean="0">
              <a:solidFill>
                <a:schemeClr val="accent2">
                  <a:lumMod val="40000"/>
                  <a:lumOff val="60000"/>
                </a:schemeClr>
              </a:solidFill>
            </a:endParaRPr>
          </a:p>
          <a:p>
            <a:endParaRPr lang="en-GB" dirty="0">
              <a:solidFill>
                <a:schemeClr val="accent2">
                  <a:lumMod val="40000"/>
                  <a:lumOff val="60000"/>
                </a:schemeClr>
              </a:solidFill>
            </a:endParaRPr>
          </a:p>
        </p:txBody>
      </p:sp>
      <p:pic>
        <p:nvPicPr>
          <p:cNvPr id="22" name="Picture 5"/>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2828331" y="3494285"/>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67861" y="5502705"/>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Cloud Callout 23"/>
          <p:cNvSpPr/>
          <p:nvPr/>
        </p:nvSpPr>
        <p:spPr>
          <a:xfrm>
            <a:off x="2235288" y="1671358"/>
            <a:ext cx="3224336" cy="1639974"/>
          </a:xfrm>
          <a:prstGeom prst="cloudCallout">
            <a:avLst>
              <a:gd name="adj1" fmla="val -59827"/>
              <a:gd name="adj2" fmla="val 63080"/>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60C"/>
                </a:solidFill>
              </a:rPr>
              <a:t>Normally, </a:t>
            </a:r>
          </a:p>
          <a:p>
            <a:pPr algn="ctr"/>
            <a:r>
              <a:rPr lang="en-US" b="1" dirty="0" smtClean="0">
                <a:solidFill>
                  <a:srgbClr val="00060C"/>
                </a:solidFill>
              </a:rPr>
              <a:t>15NM from Sector C to Sector A</a:t>
            </a:r>
            <a:endParaRPr lang="en-GB" b="1" dirty="0">
              <a:solidFill>
                <a:srgbClr val="00060C"/>
              </a:solidFill>
            </a:endParaRPr>
          </a:p>
        </p:txBody>
      </p:sp>
      <p:sp>
        <p:nvSpPr>
          <p:cNvPr id="25" name="Right Brace 24"/>
          <p:cNvSpPr/>
          <p:nvPr/>
        </p:nvSpPr>
        <p:spPr>
          <a:xfrm rot="5602205">
            <a:off x="2085979" y="3504996"/>
            <a:ext cx="648072" cy="1575960"/>
          </a:xfrm>
          <a:prstGeom prst="rightBrace">
            <a:avLst>
              <a:gd name="adj1" fmla="val 8333"/>
              <a:gd name="adj2" fmla="val 49573"/>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p:cNvSpPr txBox="1"/>
          <p:nvPr/>
        </p:nvSpPr>
        <p:spPr>
          <a:xfrm rot="152547">
            <a:off x="2023530" y="4639578"/>
            <a:ext cx="772969" cy="369332"/>
          </a:xfrm>
          <a:prstGeom prst="rect">
            <a:avLst/>
          </a:prstGeom>
          <a:noFill/>
        </p:spPr>
        <p:txBody>
          <a:bodyPr wrap="none" rtlCol="0">
            <a:spAutoFit/>
          </a:bodyPr>
          <a:lstStyle/>
          <a:p>
            <a:r>
              <a:rPr lang="en-US" b="1" dirty="0" smtClean="0">
                <a:solidFill>
                  <a:srgbClr val="FF0000"/>
                </a:solidFill>
              </a:rPr>
              <a:t>30NM</a:t>
            </a:r>
            <a:endParaRPr lang="en-GB" b="1" dirty="0">
              <a:solidFill>
                <a:srgbClr val="FF0000"/>
              </a:solidFill>
            </a:endParaRPr>
          </a:p>
        </p:txBody>
      </p:sp>
    </p:spTree>
    <p:extLst>
      <p:ext uri="{BB962C8B-B14F-4D97-AF65-F5344CB8AC3E}">
        <p14:creationId xmlns:p14="http://schemas.microsoft.com/office/powerpoint/2010/main" val="9962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8.33333E-7 2.59259E-6 L -0.89305 -0.06158 " pathEditMode="relative" rAng="0" ptsTypes="AA">
                                      <p:cBhvr>
                                        <p:cTn id="6" dur="5000" fill="hold"/>
                                        <p:tgtEl>
                                          <p:spTgt spid="23"/>
                                        </p:tgtEl>
                                        <p:attrNameLst>
                                          <p:attrName>ppt_x</p:attrName>
                                          <p:attrName>ppt_y</p:attrName>
                                        </p:attrNameLst>
                                      </p:cBhvr>
                                      <p:rCtr x="-44653" y="-3079"/>
                                    </p:animMotion>
                                  </p:childTnLst>
                                </p:cTn>
                              </p:par>
                              <p:par>
                                <p:cTn id="7" presetID="42" presetClass="path" presetSubtype="0" repeatCount="indefinite" accel="50000" decel="50000" fill="hold" nodeType="withEffect">
                                  <p:stCondLst>
                                    <p:cond delay="0"/>
                                  </p:stCondLst>
                                  <p:endCondLst>
                                    <p:cond evt="onNext" delay="0">
                                      <p:tgtEl>
                                        <p:sldTgt/>
                                      </p:tgtEl>
                                    </p:cond>
                                  </p:endCondLst>
                                  <p:childTnLst>
                                    <p:animMotion origin="layout" path="M -1.38889E-6 4.81481E-6 L 0.88837 0.08217 " pathEditMode="relative" rAng="0" ptsTypes="AA">
                                      <p:cBhvr>
                                        <p:cTn id="8" dur="5000" fill="hold"/>
                                        <p:tgtEl>
                                          <p:spTgt spid="18"/>
                                        </p:tgtEl>
                                        <p:attrNameLst>
                                          <p:attrName>ppt_x</p:attrName>
                                          <p:attrName>ppt_y</p:attrName>
                                        </p:attrNameLst>
                                      </p:cBhvr>
                                      <p:rCtr x="44410" y="4097"/>
                                    </p:animMotion>
                                  </p:childTnLst>
                                </p:cTn>
                              </p:par>
                              <p:par>
                                <p:cTn id="9" presetID="42" presetClass="path" presetSubtype="0" repeatCount="indefinite" accel="50000" decel="50000" fill="hold" nodeType="withEffect">
                                  <p:stCondLst>
                                    <p:cond delay="0"/>
                                  </p:stCondLst>
                                  <p:endCondLst>
                                    <p:cond evt="onNext" delay="0">
                                      <p:tgtEl>
                                        <p:sldTgt/>
                                      </p:tgtEl>
                                    </p:cond>
                                  </p:endCondLst>
                                  <p:childTnLst>
                                    <p:animMotion origin="layout" path="M -0.00382 0.00023 L 0.88611 0.08426 " pathEditMode="relative" rAng="0" ptsTypes="AA">
                                      <p:cBhvr>
                                        <p:cTn id="10" dur="5000" fill="hold"/>
                                        <p:tgtEl>
                                          <p:spTgt spid="22"/>
                                        </p:tgtEl>
                                        <p:attrNameLst>
                                          <p:attrName>ppt_x</p:attrName>
                                          <p:attrName>ppt_y</p:attrName>
                                        </p:attrNameLst>
                                      </p:cBhvr>
                                      <p:rCtr x="44497" y="4190"/>
                                    </p:animMotion>
                                  </p:childTnLst>
                                </p:cTn>
                              </p:par>
                              <p:par>
                                <p:cTn id="11" presetID="42" presetClass="path" presetSubtype="0" repeatCount="indefinite" accel="50000" decel="50000" fill="hold" nodeType="withEffect">
                                  <p:stCondLst>
                                    <p:cond delay="2500"/>
                                  </p:stCondLst>
                                  <p:childTnLst>
                                    <p:animMotion origin="layout" path="M -3.61111E-6 -1.85185E-6 L -0.8927 -0.06227 " pathEditMode="relative" rAng="0" ptsTypes="AA">
                                      <p:cBhvr>
                                        <p:cTn id="12" dur="5000" fill="hold"/>
                                        <p:tgtEl>
                                          <p:spTgt spid="19"/>
                                        </p:tgtEl>
                                        <p:attrNameLst>
                                          <p:attrName>ppt_x</p:attrName>
                                          <p:attrName>ppt_y</p:attrName>
                                        </p:attrNameLst>
                                      </p:cBhvr>
                                      <p:rCtr x="-44635" y="-3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15</a:t>
            </a:fld>
            <a:endParaRPr lang="en-CA" dirty="0"/>
          </a:p>
        </p:txBody>
      </p:sp>
      <p:sp>
        <p:nvSpPr>
          <p:cNvPr id="3" name="Content Placeholder 2"/>
          <p:cNvSpPr txBox="1">
            <a:spLocks/>
          </p:cNvSpPr>
          <p:nvPr/>
        </p:nvSpPr>
        <p:spPr>
          <a:xfrm>
            <a:off x="457200" y="1412776"/>
            <a:ext cx="8229600" cy="47133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3600" dirty="0" smtClean="0"/>
              <a:t>ATFM can optimize airspace capacity</a:t>
            </a:r>
          </a:p>
          <a:p>
            <a:pPr>
              <a:spcAft>
                <a:spcPts val="600"/>
              </a:spcAft>
            </a:pPr>
            <a:r>
              <a:rPr lang="en-US" sz="3600" dirty="0" smtClean="0"/>
              <a:t>However, ATFM is </a:t>
            </a:r>
            <a:r>
              <a:rPr lang="en-US" sz="3600" i="1" u="sng" dirty="0" smtClean="0"/>
              <a:t>NOT</a:t>
            </a:r>
            <a:r>
              <a:rPr lang="en-US" sz="3600" dirty="0" smtClean="0"/>
              <a:t> a magic word to increase airspace capacity</a:t>
            </a:r>
          </a:p>
          <a:p>
            <a:pPr>
              <a:spcAft>
                <a:spcPts val="600"/>
              </a:spcAft>
            </a:pPr>
            <a:r>
              <a:rPr lang="en-US" sz="3600" dirty="0" smtClean="0"/>
              <a:t>ATFM is a tool to manage capacity</a:t>
            </a:r>
          </a:p>
          <a:p>
            <a:r>
              <a:rPr lang="en-US" sz="3600" dirty="0" smtClean="0"/>
              <a:t>ATFM is very useful and helpful in case of unexpected runway closure and significant meteorological events</a:t>
            </a:r>
            <a:endParaRPr lang="en-GB" dirty="0"/>
          </a:p>
        </p:txBody>
      </p:sp>
    </p:spTree>
    <p:extLst>
      <p:ext uri="{BB962C8B-B14F-4D97-AF65-F5344CB8AC3E}">
        <p14:creationId xmlns:p14="http://schemas.microsoft.com/office/powerpoint/2010/main" val="378478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 in Trail (MINIT</a:t>
            </a:r>
            <a:r>
              <a:rPr lang="en-US" dirty="0" smtClean="0"/>
              <a:t>) (cont’d)</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150</a:t>
            </a:fld>
            <a:endParaRPr lang="en-CA"/>
          </a:p>
        </p:txBody>
      </p:sp>
      <p:sp>
        <p:nvSpPr>
          <p:cNvPr id="5" name="Content Placeholder 2"/>
          <p:cNvSpPr>
            <a:spLocks noGrp="1"/>
          </p:cNvSpPr>
          <p:nvPr>
            <p:ph idx="1"/>
          </p:nvPr>
        </p:nvSpPr>
        <p:spPr>
          <a:xfrm>
            <a:off x="457200" y="1804469"/>
            <a:ext cx="8229600" cy="4713387"/>
          </a:xfrm>
        </p:spPr>
        <p:txBody>
          <a:bodyPr/>
          <a:lstStyle/>
          <a:p>
            <a:endParaRPr lang="en-GB"/>
          </a:p>
        </p:txBody>
      </p:sp>
      <p:sp>
        <p:nvSpPr>
          <p:cNvPr id="6" name="Rectangle 5"/>
          <p:cNvSpPr/>
          <p:nvPr/>
        </p:nvSpPr>
        <p:spPr>
          <a:xfrm>
            <a:off x="467544" y="1804469"/>
            <a:ext cx="8280920" cy="4752528"/>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547864" y="2272521"/>
            <a:ext cx="4680520" cy="3816424"/>
          </a:xfrm>
          <a:prstGeom prst="ellipse">
            <a:avLst/>
          </a:prstGeom>
          <a:solidFill>
            <a:schemeClr val="tx2">
              <a:lumMod val="40000"/>
              <a:lumOff val="60000"/>
            </a:schemeClr>
          </a:solidFill>
          <a:ln w="5080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7" idx="1"/>
          </p:cNvCxnSpPr>
          <p:nvPr/>
        </p:nvCxnSpPr>
        <p:spPr>
          <a:xfrm flipH="1" flipV="1">
            <a:off x="1747664" y="1840473"/>
            <a:ext cx="2485646" cy="990950"/>
          </a:xfrm>
          <a:prstGeom prst="line">
            <a:avLst/>
          </a:prstGeom>
          <a:ln w="508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67544" y="5603731"/>
            <a:ext cx="3934190" cy="233186"/>
          </a:xfrm>
          <a:prstGeom prst="line">
            <a:avLst/>
          </a:prstGeom>
          <a:ln w="508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020272" y="1804469"/>
            <a:ext cx="1728192" cy="715277"/>
          </a:xfrm>
          <a:prstGeom prst="line">
            <a:avLst/>
          </a:prstGeom>
          <a:ln w="508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1560" y="2087855"/>
            <a:ext cx="1224136" cy="400110"/>
          </a:xfrm>
          <a:prstGeom prst="rect">
            <a:avLst/>
          </a:prstGeom>
          <a:noFill/>
        </p:spPr>
        <p:txBody>
          <a:bodyPr wrap="square" rtlCol="0">
            <a:spAutoFit/>
          </a:bodyPr>
          <a:lstStyle/>
          <a:p>
            <a:r>
              <a:rPr lang="en-US" sz="2000" dirty="0" smtClean="0">
                <a:solidFill>
                  <a:schemeClr val="bg1"/>
                </a:solidFill>
              </a:rPr>
              <a:t>Sector A</a:t>
            </a:r>
            <a:endParaRPr lang="en-GB" sz="2000" dirty="0">
              <a:solidFill>
                <a:schemeClr val="bg1"/>
              </a:solidFill>
            </a:endParaRPr>
          </a:p>
        </p:txBody>
      </p:sp>
      <p:sp>
        <p:nvSpPr>
          <p:cNvPr id="12" name="TextBox 11"/>
          <p:cNvSpPr txBox="1"/>
          <p:nvPr/>
        </p:nvSpPr>
        <p:spPr>
          <a:xfrm>
            <a:off x="4860032" y="2544074"/>
            <a:ext cx="2160240" cy="461665"/>
          </a:xfrm>
          <a:prstGeom prst="rect">
            <a:avLst/>
          </a:prstGeom>
          <a:noFill/>
        </p:spPr>
        <p:txBody>
          <a:bodyPr wrap="square" rtlCol="0">
            <a:spAutoFit/>
          </a:bodyPr>
          <a:lstStyle/>
          <a:p>
            <a:r>
              <a:rPr lang="en-US" sz="2400" dirty="0" smtClean="0">
                <a:solidFill>
                  <a:schemeClr val="bg1"/>
                </a:solidFill>
              </a:rPr>
              <a:t>Approach X</a:t>
            </a:r>
            <a:endParaRPr lang="en-GB" sz="2400" dirty="0">
              <a:solidFill>
                <a:schemeClr val="bg1"/>
              </a:solidFill>
            </a:endParaRPr>
          </a:p>
        </p:txBody>
      </p:sp>
      <p:sp>
        <p:nvSpPr>
          <p:cNvPr id="13" name="TextBox 12"/>
          <p:cNvSpPr txBox="1"/>
          <p:nvPr/>
        </p:nvSpPr>
        <p:spPr>
          <a:xfrm>
            <a:off x="7693149" y="5980933"/>
            <a:ext cx="1044116" cy="400110"/>
          </a:xfrm>
          <a:prstGeom prst="rect">
            <a:avLst/>
          </a:prstGeom>
          <a:noFill/>
        </p:spPr>
        <p:txBody>
          <a:bodyPr wrap="square" rtlCol="0">
            <a:spAutoFit/>
          </a:bodyPr>
          <a:lstStyle/>
          <a:p>
            <a:r>
              <a:rPr lang="en-US" sz="2000" dirty="0" smtClean="0">
                <a:solidFill>
                  <a:schemeClr val="bg1"/>
                </a:solidFill>
              </a:rPr>
              <a:t>Sector B</a:t>
            </a:r>
            <a:endParaRPr lang="en-GB" sz="2000" dirty="0">
              <a:solidFill>
                <a:schemeClr val="bg1"/>
              </a:solidFill>
            </a:endParaRPr>
          </a:p>
        </p:txBody>
      </p:sp>
      <p:cxnSp>
        <p:nvCxnSpPr>
          <p:cNvPr id="14" name="Straight Connector 13"/>
          <p:cNvCxnSpPr/>
          <p:nvPr/>
        </p:nvCxnSpPr>
        <p:spPr>
          <a:xfrm>
            <a:off x="611560" y="3005739"/>
            <a:ext cx="4752528" cy="247113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1806">
            <a:off x="1188873" y="3192440"/>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571368">
            <a:off x="2603138" y="3879415"/>
            <a:ext cx="774700" cy="77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4-Point Star 16"/>
          <p:cNvSpPr/>
          <p:nvPr/>
        </p:nvSpPr>
        <p:spPr>
          <a:xfrm>
            <a:off x="5298926" y="5341442"/>
            <a:ext cx="308012" cy="270870"/>
          </a:xfrm>
          <a:prstGeom prst="star4">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loud Callout 17"/>
          <p:cNvSpPr/>
          <p:nvPr/>
        </p:nvSpPr>
        <p:spPr>
          <a:xfrm>
            <a:off x="467544" y="4792325"/>
            <a:ext cx="3368352" cy="1639974"/>
          </a:xfrm>
          <a:prstGeom prst="cloudCallout">
            <a:avLst>
              <a:gd name="adj1" fmla="val -21719"/>
              <a:gd name="adj2" fmla="val -100125"/>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60C"/>
                </a:solidFill>
              </a:rPr>
              <a:t>Normally, </a:t>
            </a:r>
          </a:p>
          <a:p>
            <a:pPr algn="ctr"/>
            <a:r>
              <a:rPr lang="en-US" b="1" dirty="0" smtClean="0">
                <a:solidFill>
                  <a:srgbClr val="00060C"/>
                </a:solidFill>
              </a:rPr>
              <a:t>10NM from Sector A to Approach X</a:t>
            </a:r>
            <a:endParaRPr lang="en-GB" b="1" dirty="0">
              <a:solidFill>
                <a:srgbClr val="00060C"/>
              </a:solidFill>
            </a:endParaRPr>
          </a:p>
        </p:txBody>
      </p:sp>
      <p:sp>
        <p:nvSpPr>
          <p:cNvPr id="19" name="Right Brace 18"/>
          <p:cNvSpPr/>
          <p:nvPr/>
        </p:nvSpPr>
        <p:spPr>
          <a:xfrm rot="17894881">
            <a:off x="2191168" y="2645315"/>
            <a:ext cx="648072" cy="1575960"/>
          </a:xfrm>
          <a:prstGeom prst="rightBrace">
            <a:avLst>
              <a:gd name="adj1" fmla="val 8333"/>
              <a:gd name="adj2" fmla="val 49573"/>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rot="1640212">
            <a:off x="2408828" y="2821073"/>
            <a:ext cx="772969" cy="369332"/>
          </a:xfrm>
          <a:prstGeom prst="rect">
            <a:avLst/>
          </a:prstGeom>
          <a:noFill/>
        </p:spPr>
        <p:txBody>
          <a:bodyPr wrap="none" rtlCol="0">
            <a:spAutoFit/>
          </a:bodyPr>
          <a:lstStyle/>
          <a:p>
            <a:r>
              <a:rPr lang="en-US" b="1" dirty="0" smtClean="0">
                <a:solidFill>
                  <a:srgbClr val="FF0000"/>
                </a:solidFill>
              </a:rPr>
              <a:t>20NM</a:t>
            </a:r>
            <a:endParaRPr lang="en-GB" b="1" dirty="0">
              <a:solidFill>
                <a:srgbClr val="FF0000"/>
              </a:solidFill>
            </a:endParaRPr>
          </a:p>
        </p:txBody>
      </p:sp>
    </p:spTree>
    <p:extLst>
      <p:ext uri="{BB962C8B-B14F-4D97-AF65-F5344CB8AC3E}">
        <p14:creationId xmlns:p14="http://schemas.microsoft.com/office/powerpoint/2010/main" val="169818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0" dirty="0"/>
              <a:t>MIT is expressed as the number of miles required between aircraft (in addition to the minimum longitudinal requirements)</a:t>
            </a:r>
          </a:p>
          <a:p>
            <a:r>
              <a:rPr lang="en-US" b="0" dirty="0"/>
              <a:t>MIT can be carried out without a planned manner (compared with GDP) </a:t>
            </a:r>
          </a:p>
          <a:p>
            <a:r>
              <a:rPr lang="en-US" b="0" dirty="0"/>
              <a:t>MIT may increase the workload of the other sectors</a:t>
            </a:r>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151</a:t>
            </a:fld>
            <a:endParaRPr lang="en-CA"/>
          </a:p>
        </p:txBody>
      </p:sp>
      <p:sp>
        <p:nvSpPr>
          <p:cNvPr id="5" name="Title 1"/>
          <p:cNvSpPr>
            <a:spLocks noGrp="1"/>
          </p:cNvSpPr>
          <p:nvPr>
            <p:ph type="title"/>
          </p:nvPr>
        </p:nvSpPr>
        <p:spPr/>
        <p:txBody>
          <a:bodyPr/>
          <a:lstStyle/>
          <a:p>
            <a:r>
              <a:rPr lang="en-US" dirty="0"/>
              <a:t>Miles in Trail (MINIT</a:t>
            </a:r>
            <a:r>
              <a:rPr lang="en-US" dirty="0" smtClean="0"/>
              <a:t>) (cont’d)</a:t>
            </a:r>
            <a:endParaRPr lang="en-GB" dirty="0"/>
          </a:p>
        </p:txBody>
      </p:sp>
    </p:spTree>
    <p:extLst>
      <p:ext uri="{BB962C8B-B14F-4D97-AF65-F5344CB8AC3E}">
        <p14:creationId xmlns:p14="http://schemas.microsoft.com/office/powerpoint/2010/main" val="18102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Airborne Holding</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152</a:t>
            </a:fld>
            <a:endParaRPr lang="en-CA"/>
          </a:p>
        </p:txBody>
      </p:sp>
      <p:sp>
        <p:nvSpPr>
          <p:cNvPr id="5" name="Content Placeholder 2"/>
          <p:cNvSpPr>
            <a:spLocks noGrp="1"/>
          </p:cNvSpPr>
          <p:nvPr>
            <p:ph idx="1"/>
          </p:nvPr>
        </p:nvSpPr>
        <p:spPr>
          <a:xfrm>
            <a:off x="509228" y="1808820"/>
            <a:ext cx="8229600" cy="4713387"/>
          </a:xfrm>
        </p:spPr>
        <p:txBody>
          <a:bodyPr/>
          <a:lstStyle/>
          <a:p>
            <a:endParaRPr lang="en-GB"/>
          </a:p>
        </p:txBody>
      </p:sp>
      <p:sp>
        <p:nvSpPr>
          <p:cNvPr id="6" name="Rectangle 5"/>
          <p:cNvSpPr/>
          <p:nvPr/>
        </p:nvSpPr>
        <p:spPr>
          <a:xfrm>
            <a:off x="519572" y="1808820"/>
            <a:ext cx="8280920" cy="4752528"/>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599892" y="2276872"/>
            <a:ext cx="4680520" cy="3816424"/>
          </a:xfrm>
          <a:prstGeom prst="ellipse">
            <a:avLst/>
          </a:prstGeom>
          <a:solidFill>
            <a:schemeClr val="tx2">
              <a:lumMod val="40000"/>
              <a:lumOff val="60000"/>
            </a:schemeClr>
          </a:solidFill>
          <a:ln w="5080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7" idx="1"/>
          </p:cNvCxnSpPr>
          <p:nvPr/>
        </p:nvCxnSpPr>
        <p:spPr>
          <a:xfrm flipH="1" flipV="1">
            <a:off x="1799692" y="1844824"/>
            <a:ext cx="2485646" cy="990950"/>
          </a:xfrm>
          <a:prstGeom prst="line">
            <a:avLst/>
          </a:prstGeom>
          <a:ln w="508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19572" y="5608082"/>
            <a:ext cx="3934190" cy="233186"/>
          </a:xfrm>
          <a:prstGeom prst="line">
            <a:avLst/>
          </a:prstGeom>
          <a:ln w="508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072300" y="1808820"/>
            <a:ext cx="1728192" cy="715277"/>
          </a:xfrm>
          <a:prstGeom prst="line">
            <a:avLst/>
          </a:prstGeom>
          <a:ln w="508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3588" y="2092206"/>
            <a:ext cx="1224136" cy="400110"/>
          </a:xfrm>
          <a:prstGeom prst="rect">
            <a:avLst/>
          </a:prstGeom>
          <a:noFill/>
        </p:spPr>
        <p:txBody>
          <a:bodyPr wrap="square" rtlCol="0">
            <a:spAutoFit/>
          </a:bodyPr>
          <a:lstStyle/>
          <a:p>
            <a:r>
              <a:rPr lang="en-US" sz="2000" dirty="0" smtClean="0">
                <a:solidFill>
                  <a:schemeClr val="bg1"/>
                </a:solidFill>
              </a:rPr>
              <a:t>Sector A</a:t>
            </a:r>
            <a:endParaRPr lang="en-GB" sz="2000" dirty="0">
              <a:solidFill>
                <a:schemeClr val="bg1"/>
              </a:solidFill>
            </a:endParaRPr>
          </a:p>
        </p:txBody>
      </p:sp>
      <p:sp>
        <p:nvSpPr>
          <p:cNvPr id="12" name="TextBox 11"/>
          <p:cNvSpPr txBox="1"/>
          <p:nvPr/>
        </p:nvSpPr>
        <p:spPr>
          <a:xfrm>
            <a:off x="4912060" y="2548425"/>
            <a:ext cx="2160240" cy="461665"/>
          </a:xfrm>
          <a:prstGeom prst="rect">
            <a:avLst/>
          </a:prstGeom>
          <a:noFill/>
        </p:spPr>
        <p:txBody>
          <a:bodyPr wrap="square" rtlCol="0">
            <a:spAutoFit/>
          </a:bodyPr>
          <a:lstStyle/>
          <a:p>
            <a:r>
              <a:rPr lang="en-US" sz="2400" dirty="0" smtClean="0">
                <a:solidFill>
                  <a:schemeClr val="bg1"/>
                </a:solidFill>
              </a:rPr>
              <a:t>Approach X</a:t>
            </a:r>
            <a:endParaRPr lang="en-GB" sz="2400" dirty="0">
              <a:solidFill>
                <a:schemeClr val="bg1"/>
              </a:solidFill>
            </a:endParaRPr>
          </a:p>
        </p:txBody>
      </p:sp>
      <p:sp>
        <p:nvSpPr>
          <p:cNvPr id="13" name="TextBox 12"/>
          <p:cNvSpPr txBox="1"/>
          <p:nvPr/>
        </p:nvSpPr>
        <p:spPr>
          <a:xfrm>
            <a:off x="7745177" y="5985284"/>
            <a:ext cx="1044116" cy="400110"/>
          </a:xfrm>
          <a:prstGeom prst="rect">
            <a:avLst/>
          </a:prstGeom>
          <a:noFill/>
        </p:spPr>
        <p:txBody>
          <a:bodyPr wrap="square" rtlCol="0">
            <a:spAutoFit/>
          </a:bodyPr>
          <a:lstStyle/>
          <a:p>
            <a:r>
              <a:rPr lang="en-US" sz="2000" dirty="0" smtClean="0">
                <a:solidFill>
                  <a:schemeClr val="bg1"/>
                </a:solidFill>
              </a:rPr>
              <a:t>Sector B</a:t>
            </a:r>
            <a:endParaRPr lang="en-GB" sz="2000" dirty="0">
              <a:solidFill>
                <a:schemeClr val="bg1"/>
              </a:solidFill>
            </a:endParaRPr>
          </a:p>
        </p:txBody>
      </p:sp>
      <p:grpSp>
        <p:nvGrpSpPr>
          <p:cNvPr id="14" name="Group 13"/>
          <p:cNvGrpSpPr/>
          <p:nvPr/>
        </p:nvGrpSpPr>
        <p:grpSpPr>
          <a:xfrm>
            <a:off x="1171051" y="2672916"/>
            <a:ext cx="1664518" cy="914400"/>
            <a:chOff x="-1929369" y="-315416"/>
            <a:chExt cx="1664518" cy="914400"/>
          </a:xfrm>
          <a:solidFill>
            <a:schemeClr val="bg1">
              <a:lumMod val="85000"/>
            </a:schemeClr>
          </a:solidFill>
        </p:grpSpPr>
        <p:sp>
          <p:nvSpPr>
            <p:cNvPr id="15" name="Rectangle 14"/>
            <p:cNvSpPr/>
            <p:nvPr/>
          </p:nvSpPr>
          <p:spPr>
            <a:xfrm>
              <a:off x="-1554310" y="-315416"/>
              <a:ext cx="9144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929369" y="-315416"/>
              <a:ext cx="1664518" cy="914400"/>
              <a:chOff x="-1938758" y="188640"/>
              <a:chExt cx="1664518" cy="914400"/>
            </a:xfrm>
            <a:grpFill/>
          </p:grpSpPr>
          <p:sp>
            <p:nvSpPr>
              <p:cNvPr id="17" name="Oval 16"/>
              <p:cNvSpPr/>
              <p:nvPr/>
            </p:nvSpPr>
            <p:spPr>
              <a:xfrm>
                <a:off x="-1938758" y="18864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188640" y="18864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01" y="3196791"/>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4345369" y="4577941"/>
            <a:ext cx="1664518" cy="914400"/>
            <a:chOff x="-1929369" y="-315416"/>
            <a:chExt cx="1664518" cy="914400"/>
          </a:xfrm>
          <a:solidFill>
            <a:schemeClr val="bg1">
              <a:lumMod val="85000"/>
            </a:schemeClr>
          </a:solidFill>
        </p:grpSpPr>
        <p:sp>
          <p:nvSpPr>
            <p:cNvPr id="21" name="Rectangle 20"/>
            <p:cNvSpPr/>
            <p:nvPr/>
          </p:nvSpPr>
          <p:spPr>
            <a:xfrm>
              <a:off x="-1554310" y="-315416"/>
              <a:ext cx="9144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p:cNvGrpSpPr/>
            <p:nvPr/>
          </p:nvGrpSpPr>
          <p:grpSpPr>
            <a:xfrm>
              <a:off x="-1929369" y="-315416"/>
              <a:ext cx="1664518" cy="914400"/>
              <a:chOff x="-1938758" y="188640"/>
              <a:chExt cx="1664518" cy="914400"/>
            </a:xfrm>
            <a:grpFill/>
          </p:grpSpPr>
          <p:sp>
            <p:nvSpPr>
              <p:cNvPr id="23" name="Oval 22"/>
              <p:cNvSpPr/>
              <p:nvPr/>
            </p:nvSpPr>
            <p:spPr>
              <a:xfrm>
                <a:off x="-1938758" y="18864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1188640" y="18864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4285338" y="4185084"/>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44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Airborne </a:t>
            </a:r>
            <a:r>
              <a:rPr lang="en-US" dirty="0" smtClean="0"/>
              <a:t>Holding (cont’d)</a:t>
            </a:r>
            <a:endParaRPr lang="en-GB" dirty="0"/>
          </a:p>
        </p:txBody>
      </p:sp>
      <p:sp>
        <p:nvSpPr>
          <p:cNvPr id="3" name="Content Placeholder 2"/>
          <p:cNvSpPr>
            <a:spLocks noGrp="1"/>
          </p:cNvSpPr>
          <p:nvPr>
            <p:ph idx="1"/>
          </p:nvPr>
        </p:nvSpPr>
        <p:spPr/>
        <p:txBody>
          <a:bodyPr>
            <a:normAutofit fontScale="92500"/>
          </a:bodyPr>
          <a:lstStyle/>
          <a:p>
            <a:pPr>
              <a:spcAft>
                <a:spcPts val="600"/>
              </a:spcAft>
            </a:pPr>
            <a:r>
              <a:rPr lang="en-US" b="0" dirty="0"/>
              <a:t>Airborne Holding is generally used to cope with short notice demand and capacity imbalances</a:t>
            </a:r>
          </a:p>
          <a:p>
            <a:pPr>
              <a:spcAft>
                <a:spcPts val="600"/>
              </a:spcAft>
            </a:pPr>
            <a:r>
              <a:rPr lang="en-US" b="0" dirty="0"/>
              <a:t>Airborne Holding is complementary to ground delay </a:t>
            </a:r>
            <a:r>
              <a:rPr lang="en-US" b="0" dirty="0" err="1"/>
              <a:t>programmes</a:t>
            </a:r>
            <a:r>
              <a:rPr lang="en-US" b="0" dirty="0"/>
              <a:t> and ground stops</a:t>
            </a:r>
          </a:p>
          <a:p>
            <a:r>
              <a:rPr lang="en-US" b="0" dirty="0"/>
              <a:t>Airborne Holding generates high workload for ATC and pilots</a:t>
            </a:r>
          </a:p>
          <a:p>
            <a:r>
              <a:rPr lang="en-US" b="0" dirty="0"/>
              <a:t>Consideration must be given to reducing sector capacity during airborne holding periods</a:t>
            </a:r>
            <a:endParaRPr lang="en-GB" b="0" dirty="0"/>
          </a:p>
        </p:txBody>
      </p:sp>
      <p:sp>
        <p:nvSpPr>
          <p:cNvPr id="4" name="Slide Number Placeholder 3"/>
          <p:cNvSpPr>
            <a:spLocks noGrp="1"/>
          </p:cNvSpPr>
          <p:nvPr>
            <p:ph type="sldNum" sz="quarter" idx="12"/>
          </p:nvPr>
        </p:nvSpPr>
        <p:spPr/>
        <p:txBody>
          <a:bodyPr/>
          <a:lstStyle/>
          <a:p>
            <a:fld id="{3FF909EE-2C65-48BC-95E5-26F3591A45A6}" type="slidenum">
              <a:rPr lang="en-CA" smtClean="0"/>
              <a:t>153</a:t>
            </a:fld>
            <a:endParaRPr lang="en-CA"/>
          </a:p>
        </p:txBody>
      </p:sp>
    </p:spTree>
    <p:extLst>
      <p:ext uri="{BB962C8B-B14F-4D97-AF65-F5344CB8AC3E}">
        <p14:creationId xmlns:p14="http://schemas.microsoft.com/office/powerpoint/2010/main" val="347886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ATFM efficiency calculation</a:t>
            </a:r>
            <a:endParaRPr lang="en-GB" dirty="0"/>
          </a:p>
        </p:txBody>
      </p:sp>
      <p:sp>
        <p:nvSpPr>
          <p:cNvPr id="3" name="Content Placeholder 2"/>
          <p:cNvSpPr>
            <a:spLocks noGrp="1"/>
          </p:cNvSpPr>
          <p:nvPr>
            <p:ph idx="1"/>
          </p:nvPr>
        </p:nvSpPr>
        <p:spPr/>
        <p:txBody>
          <a:bodyPr/>
          <a:lstStyle/>
          <a:p>
            <a:r>
              <a:rPr lang="en-US" dirty="0" smtClean="0"/>
              <a:t>ATFM measures should be based on the principle set down in this guidance material</a:t>
            </a:r>
          </a:p>
          <a:p>
            <a:r>
              <a:rPr lang="en-US" dirty="0" smtClean="0"/>
              <a:t>Delays have a great impact on AUs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154</a:t>
            </a:fld>
            <a:endParaRPr lang="en-CA"/>
          </a:p>
        </p:txBody>
      </p:sp>
    </p:spTree>
    <p:extLst>
      <p:ext uri="{BB962C8B-B14F-4D97-AF65-F5344CB8AC3E}">
        <p14:creationId xmlns:p14="http://schemas.microsoft.com/office/powerpoint/2010/main" val="393717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Attribution and accountability for ATFM measures</a:t>
            </a:r>
            <a:endParaRPr lang="en-GB" sz="2800" dirty="0"/>
          </a:p>
        </p:txBody>
      </p:sp>
      <p:sp>
        <p:nvSpPr>
          <p:cNvPr id="3" name="Content Placeholder 2"/>
          <p:cNvSpPr>
            <a:spLocks noGrp="1"/>
          </p:cNvSpPr>
          <p:nvPr>
            <p:ph idx="1"/>
          </p:nvPr>
        </p:nvSpPr>
        <p:spPr/>
        <p:txBody>
          <a:bodyPr/>
          <a:lstStyle/>
          <a:p>
            <a:r>
              <a:rPr lang="en-US" dirty="0" smtClean="0"/>
              <a:t>All ATFM actors must share a common understanding of the reasons for ATFM measures and of the entity that should be held accountable for them</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155</a:t>
            </a:fld>
            <a:endParaRPr lang="en-CA"/>
          </a:p>
        </p:txBody>
      </p:sp>
    </p:spTree>
    <p:extLst>
      <p:ext uri="{BB962C8B-B14F-4D97-AF65-F5344CB8AC3E}">
        <p14:creationId xmlns:p14="http://schemas.microsoft.com/office/powerpoint/2010/main" val="225275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Chapter 6</a:t>
            </a:r>
            <a:endParaRPr lang="en-GB" dirty="0"/>
          </a:p>
        </p:txBody>
      </p:sp>
      <p:sp>
        <p:nvSpPr>
          <p:cNvPr id="3" name="Content Placeholder 2"/>
          <p:cNvSpPr>
            <a:spLocks noGrp="1"/>
          </p:cNvSpPr>
          <p:nvPr>
            <p:ph idx="1"/>
          </p:nvPr>
        </p:nvSpPr>
        <p:spPr/>
        <p:txBody>
          <a:bodyPr/>
          <a:lstStyle/>
          <a:p>
            <a:r>
              <a:rPr lang="en-US" dirty="0" smtClean="0"/>
              <a:t>ATFM measures</a:t>
            </a:r>
          </a:p>
          <a:p>
            <a:pPr lvl="1">
              <a:buFont typeface="Calibri" panose="020F0502020204030204" pitchFamily="34" charset="0"/>
              <a:buChar char="−"/>
            </a:pPr>
            <a:r>
              <a:rPr lang="en-US" dirty="0" smtClean="0"/>
              <a:t>Strategic</a:t>
            </a:r>
          </a:p>
          <a:p>
            <a:pPr lvl="1">
              <a:buFont typeface="Calibri" panose="020F0502020204030204" pitchFamily="34" charset="0"/>
              <a:buChar char="−"/>
            </a:pPr>
            <a:r>
              <a:rPr lang="en-US" dirty="0" smtClean="0"/>
              <a:t>Pre-Tactical</a:t>
            </a:r>
          </a:p>
          <a:p>
            <a:pPr lvl="1">
              <a:buFont typeface="Calibri" panose="020F0502020204030204" pitchFamily="34" charset="0"/>
              <a:buChar char="−"/>
            </a:pPr>
            <a:r>
              <a:rPr lang="en-US" dirty="0" smtClean="0"/>
              <a:t>Tactical</a:t>
            </a:r>
          </a:p>
          <a:p>
            <a:r>
              <a:rPr lang="en-US" dirty="0" smtClean="0"/>
              <a:t>All ATFM actors must share a common understanding of the reasons for ATFM measures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156</a:t>
            </a:fld>
            <a:endParaRPr lang="en-CA"/>
          </a:p>
        </p:txBody>
      </p:sp>
    </p:spTree>
    <p:extLst>
      <p:ext uri="{BB962C8B-B14F-4D97-AF65-F5344CB8AC3E}">
        <p14:creationId xmlns:p14="http://schemas.microsoft.com/office/powerpoint/2010/main" val="427629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157</a:t>
            </a:fld>
            <a:endParaRPr lang="en-CA"/>
          </a:p>
        </p:txBody>
      </p:sp>
      <p:sp>
        <p:nvSpPr>
          <p:cNvPr id="5" name="Content Placeholder 8"/>
          <p:cNvSpPr txBox="1">
            <a:spLocks/>
          </p:cNvSpPr>
          <p:nvPr/>
        </p:nvSpPr>
        <p:spPr>
          <a:xfrm>
            <a:off x="457200" y="2924944"/>
            <a:ext cx="8229600" cy="32012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smtClean="0">
                <a:effectLst>
                  <a:outerShdw blurRad="38100" dist="38100" dir="2700000" algn="tl">
                    <a:srgbClr val="000000">
                      <a:alpha val="43137"/>
                    </a:srgbClr>
                  </a:outerShdw>
                </a:effectLst>
              </a:rPr>
              <a:t>Chapter 7</a:t>
            </a:r>
            <a:endParaRPr lang="en-GB"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749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7</a:t>
            </a:r>
            <a:endParaRPr lang="en-GB" dirty="0"/>
          </a:p>
        </p:txBody>
      </p:sp>
      <p:sp>
        <p:nvSpPr>
          <p:cNvPr id="4" name="Content Placeholder 3"/>
          <p:cNvSpPr>
            <a:spLocks noGrp="1"/>
          </p:cNvSpPr>
          <p:nvPr>
            <p:ph idx="1"/>
          </p:nvPr>
        </p:nvSpPr>
        <p:spPr/>
        <p:txBody>
          <a:bodyPr/>
          <a:lstStyle/>
          <a:p>
            <a:r>
              <a:rPr lang="en-US" dirty="0" smtClean="0"/>
              <a:t>Data exchange</a:t>
            </a:r>
          </a:p>
          <a:p>
            <a:pPr lvl="1">
              <a:buFont typeface="Calibri" panose="020F0502020204030204" pitchFamily="34" charset="0"/>
              <a:buChar char="−"/>
            </a:pPr>
            <a:r>
              <a:rPr lang="en-US" dirty="0" smtClean="0"/>
              <a:t>What data and information are exchanged in an ATFM service?</a:t>
            </a:r>
          </a:p>
          <a:p>
            <a:pPr lvl="1">
              <a:buFont typeface="Calibri" panose="020F0502020204030204" pitchFamily="34" charset="0"/>
              <a:buChar char="−"/>
            </a:pPr>
            <a:r>
              <a:rPr lang="en-US" dirty="0" smtClean="0"/>
              <a:t>Benefits of data exchange</a:t>
            </a:r>
          </a:p>
          <a:p>
            <a:pPr lvl="1">
              <a:buFont typeface="Calibri" panose="020F0502020204030204" pitchFamily="34" charset="0"/>
              <a:buChar char="−"/>
            </a:pPr>
            <a:r>
              <a:rPr lang="en-US" dirty="0" smtClean="0"/>
              <a:t>Data exchange policy</a:t>
            </a:r>
          </a:p>
          <a:p>
            <a:pPr lvl="1">
              <a:buFont typeface="Calibri" panose="020F0502020204030204" pitchFamily="34" charset="0"/>
              <a:buChar char="−"/>
            </a:pPr>
            <a:r>
              <a:rPr lang="en-US" dirty="0" smtClean="0"/>
              <a:t>International data exchange specifications</a:t>
            </a:r>
          </a:p>
          <a:p>
            <a:pPr lvl="1">
              <a:buFont typeface="Calibri" panose="020F0502020204030204" pitchFamily="34" charset="0"/>
              <a:buChar char="−"/>
            </a:pPr>
            <a:r>
              <a:rPr lang="en-US" dirty="0" smtClean="0"/>
              <a:t>Data type description and harmonization</a:t>
            </a:r>
          </a:p>
          <a:p>
            <a:pPr lvl="1">
              <a:buFont typeface="Calibri" panose="020F0502020204030204" pitchFamily="34" charset="0"/>
              <a:buChar char="−"/>
            </a:pPr>
            <a:r>
              <a:rPr lang="en-US" dirty="0" smtClean="0"/>
              <a:t>ATFM tools</a:t>
            </a:r>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158</a:t>
            </a:fld>
            <a:endParaRPr lang="en-CA"/>
          </a:p>
        </p:txBody>
      </p:sp>
    </p:spTree>
    <p:extLst>
      <p:ext uri="{BB962C8B-B14F-4D97-AF65-F5344CB8AC3E}">
        <p14:creationId xmlns:p14="http://schemas.microsoft.com/office/powerpoint/2010/main" val="53129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Chapter 7. Data exchange</a:t>
            </a:r>
            <a:endParaRPr lang="en-GB" dirty="0"/>
          </a:p>
        </p:txBody>
      </p:sp>
      <p:sp>
        <p:nvSpPr>
          <p:cNvPr id="4" name="Content Placeholder 3"/>
          <p:cNvSpPr>
            <a:spLocks noGrp="1"/>
          </p:cNvSpPr>
          <p:nvPr>
            <p:ph idx="1"/>
          </p:nvPr>
        </p:nvSpPr>
        <p:spPr/>
        <p:txBody>
          <a:bodyPr/>
          <a:lstStyle/>
          <a:p>
            <a:r>
              <a:rPr lang="en-US" b="0" dirty="0"/>
              <a:t>The cooperation and coordination of ATFM activities between States must be enhanced</a:t>
            </a:r>
          </a:p>
          <a:p>
            <a:pPr lvl="1">
              <a:buFont typeface="Calibri" panose="020F0502020204030204" pitchFamily="34" charset="0"/>
              <a:buChar char="−"/>
            </a:pPr>
            <a:r>
              <a:rPr lang="en-US" dirty="0"/>
              <a:t>Therefore States should ensure that operational data from ANSPs are exchanged not only within the regions but also across regional boundaries</a:t>
            </a:r>
          </a:p>
          <a:p>
            <a:pPr lvl="1">
              <a:buFont typeface="Calibri" panose="020F0502020204030204" pitchFamily="34" charset="0"/>
              <a:buChar char="−"/>
            </a:pPr>
            <a:r>
              <a:rPr lang="en-US" dirty="0"/>
              <a:t>So that more efficient traffic flows can be achieved </a:t>
            </a:r>
            <a:endParaRPr lang="en-GB" dirty="0"/>
          </a:p>
          <a:p>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159</a:t>
            </a:fld>
            <a:endParaRPr lang="en-CA"/>
          </a:p>
        </p:txBody>
      </p:sp>
      <p:pic>
        <p:nvPicPr>
          <p:cNvPr id="5" name="Picture 6" descr="C:\Users\HTakata\AppData\Local\Microsoft\Windows\Temporary Internet Files\Content.IE5\XYCKM3WP\dglxasset[2].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372199" y="4717508"/>
            <a:ext cx="1944217" cy="214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54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kumimoji="1" lang="en-US" altLang="ja-JP" dirty="0"/>
              <a:t>What is ATFM?</a:t>
            </a:r>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16</a:t>
            </a:fld>
            <a:endParaRPr lang="en-CA" dirty="0"/>
          </a:p>
        </p:txBody>
      </p:sp>
      <p:sp>
        <p:nvSpPr>
          <p:cNvPr id="5" name="コンテンツ プレースホルダー 2"/>
          <p:cNvSpPr>
            <a:spLocks noGrp="1"/>
          </p:cNvSpPr>
          <p:nvPr>
            <p:ph idx="1"/>
          </p:nvPr>
        </p:nvSpPr>
        <p:spPr>
          <a:xfrm>
            <a:off x="385192" y="1844824"/>
            <a:ext cx="8229600" cy="4713387"/>
          </a:xfrm>
        </p:spPr>
        <p:txBody>
          <a:bodyPr/>
          <a:lstStyle/>
          <a:p>
            <a:r>
              <a:rPr kumimoji="1" lang="en-US" altLang="ja-JP" dirty="0" smtClean="0"/>
              <a:t>ATFM is</a:t>
            </a:r>
          </a:p>
          <a:p>
            <a:pPr marL="0" indent="0">
              <a:buNone/>
            </a:pPr>
            <a:r>
              <a:rPr kumimoji="1" lang="en-US" altLang="ja-JP" dirty="0"/>
              <a:t>	</a:t>
            </a:r>
            <a:r>
              <a:rPr kumimoji="1" lang="en-US" altLang="ja-JP" dirty="0" smtClean="0"/>
              <a:t>demand/capacity balancing</a:t>
            </a:r>
            <a:endParaRPr kumimoji="1" lang="ja-JP" altLang="en-US" dirty="0"/>
          </a:p>
        </p:txBody>
      </p:sp>
      <p:pic>
        <p:nvPicPr>
          <p:cNvPr id="6" name="図 3"/>
          <p:cNvPicPr>
            <a:picLocks noChangeAspect="1"/>
          </p:cNvPicPr>
          <p:nvPr/>
        </p:nvPicPr>
        <p:blipFill>
          <a:blip r:embed="rId2"/>
          <a:stretch>
            <a:fillRect/>
          </a:stretch>
        </p:blipFill>
        <p:spPr>
          <a:xfrm>
            <a:off x="3851920" y="3212976"/>
            <a:ext cx="4511362" cy="3061281"/>
          </a:xfrm>
          <a:prstGeom prst="rect">
            <a:avLst/>
          </a:prstGeom>
        </p:spPr>
      </p:pic>
      <p:sp>
        <p:nvSpPr>
          <p:cNvPr id="7" name="テキスト ボックス 4"/>
          <p:cNvSpPr txBox="1"/>
          <p:nvPr/>
        </p:nvSpPr>
        <p:spPr>
          <a:xfrm>
            <a:off x="4499992" y="5013176"/>
            <a:ext cx="979054" cy="369332"/>
          </a:xfrm>
          <a:prstGeom prst="rect">
            <a:avLst/>
          </a:prstGeom>
          <a:noFill/>
        </p:spPr>
        <p:txBody>
          <a:bodyPr wrap="none" rtlCol="0">
            <a:spAutoFit/>
          </a:bodyPr>
          <a:lstStyle/>
          <a:p>
            <a:r>
              <a:rPr kumimoji="1" lang="en-US" altLang="ja-JP" dirty="0" smtClean="0"/>
              <a:t>Demand</a:t>
            </a:r>
            <a:endParaRPr kumimoji="1" lang="ja-JP" altLang="en-US" dirty="0"/>
          </a:p>
        </p:txBody>
      </p:sp>
      <p:sp>
        <p:nvSpPr>
          <p:cNvPr id="8" name="テキスト ボックス 5"/>
          <p:cNvSpPr txBox="1"/>
          <p:nvPr/>
        </p:nvSpPr>
        <p:spPr>
          <a:xfrm>
            <a:off x="7020272" y="5589240"/>
            <a:ext cx="982548" cy="369332"/>
          </a:xfrm>
          <a:prstGeom prst="rect">
            <a:avLst/>
          </a:prstGeom>
          <a:noFill/>
        </p:spPr>
        <p:txBody>
          <a:bodyPr wrap="none" rtlCol="0">
            <a:spAutoFit/>
          </a:bodyPr>
          <a:lstStyle/>
          <a:p>
            <a:r>
              <a:rPr kumimoji="1" lang="en-US" altLang="ja-JP" dirty="0" smtClean="0"/>
              <a:t>Capacity</a:t>
            </a:r>
            <a:endParaRPr kumimoji="1" lang="ja-JP" altLang="en-US" dirty="0"/>
          </a:p>
        </p:txBody>
      </p:sp>
    </p:spTree>
    <p:extLst>
      <p:ext uri="{BB962C8B-B14F-4D97-AF65-F5344CB8AC3E}">
        <p14:creationId xmlns:p14="http://schemas.microsoft.com/office/powerpoint/2010/main" val="27319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Exchange</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160</a:t>
            </a:fld>
            <a:endParaRPr lang="en-CA"/>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792088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05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ATFM tools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161</a:t>
            </a:fld>
            <a:endParaRPr lang="en-CA"/>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772816"/>
            <a:ext cx="8964488" cy="3309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67544" y="5757534"/>
            <a:ext cx="1800200" cy="605161"/>
          </a:xfrm>
          <a:prstGeom prst="round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AMAN</a:t>
            </a:r>
            <a:endParaRPr lang="en-GB" dirty="0">
              <a:solidFill>
                <a:schemeClr val="tx1"/>
              </a:solidFill>
            </a:endParaRPr>
          </a:p>
        </p:txBody>
      </p:sp>
      <p:sp>
        <p:nvSpPr>
          <p:cNvPr id="7" name="Rounded Rectangle 6"/>
          <p:cNvSpPr/>
          <p:nvPr/>
        </p:nvSpPr>
        <p:spPr>
          <a:xfrm>
            <a:off x="2555776" y="5754458"/>
            <a:ext cx="1800200" cy="605161"/>
          </a:xfrm>
          <a:prstGeom prst="round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DMAN</a:t>
            </a:r>
            <a:endParaRPr lang="en-GB" dirty="0">
              <a:solidFill>
                <a:schemeClr val="tx1"/>
              </a:solidFill>
            </a:endParaRPr>
          </a:p>
        </p:txBody>
      </p:sp>
      <p:sp>
        <p:nvSpPr>
          <p:cNvPr id="8" name="Cloud Callout 7"/>
          <p:cNvSpPr/>
          <p:nvPr/>
        </p:nvSpPr>
        <p:spPr>
          <a:xfrm>
            <a:off x="5292080" y="5442098"/>
            <a:ext cx="3168352" cy="1277562"/>
          </a:xfrm>
          <a:prstGeom prst="cloudCallout">
            <a:avLst>
              <a:gd name="adj1" fmla="val -75581"/>
              <a:gd name="adj2" fmla="val 18639"/>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 achieve further capacity and efficiency benefits</a:t>
            </a:r>
            <a:endParaRPr lang="en-GB" dirty="0">
              <a:solidFill>
                <a:schemeClr val="tx1"/>
              </a:solidFill>
            </a:endParaRPr>
          </a:p>
        </p:txBody>
      </p:sp>
    </p:spTree>
    <p:extLst>
      <p:ext uri="{BB962C8B-B14F-4D97-AF65-F5344CB8AC3E}">
        <p14:creationId xmlns:p14="http://schemas.microsoft.com/office/powerpoint/2010/main" val="136632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Chapter 7</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Data exchange is the sharing of information required for the effective provision of ATFM service</a:t>
            </a:r>
          </a:p>
          <a:p>
            <a:r>
              <a:rPr lang="en-US" dirty="0" smtClean="0"/>
              <a:t>Data sharing and exchange enables common situational awareness</a:t>
            </a:r>
          </a:p>
          <a:p>
            <a:r>
              <a:rPr lang="en-US" dirty="0" smtClean="0"/>
              <a:t>It optimizes contingency responses to unforeseen events and system disruptions</a:t>
            </a:r>
          </a:p>
          <a:p>
            <a:r>
              <a:rPr lang="en-US" dirty="0" smtClean="0"/>
              <a:t>Depending on the size and complexity of ATFM service, ATFM tools may be implemented to enable partial automation of ATFM</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162</a:t>
            </a:fld>
            <a:endParaRPr lang="en-CA"/>
          </a:p>
        </p:txBody>
      </p:sp>
    </p:spTree>
    <p:extLst>
      <p:ext uri="{BB962C8B-B14F-4D97-AF65-F5344CB8AC3E}">
        <p14:creationId xmlns:p14="http://schemas.microsoft.com/office/powerpoint/2010/main" val="192026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163</a:t>
            </a:fld>
            <a:endParaRPr lang="en-CA"/>
          </a:p>
        </p:txBody>
      </p:sp>
      <p:sp>
        <p:nvSpPr>
          <p:cNvPr id="5" name="Content Placeholder 8"/>
          <p:cNvSpPr txBox="1">
            <a:spLocks/>
          </p:cNvSpPr>
          <p:nvPr/>
        </p:nvSpPr>
        <p:spPr>
          <a:xfrm>
            <a:off x="457200" y="2924944"/>
            <a:ext cx="8229600" cy="32012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smtClean="0">
                <a:effectLst>
                  <a:outerShdw blurRad="38100" dist="38100" dir="2700000" algn="tl">
                    <a:srgbClr val="000000">
                      <a:alpha val="43137"/>
                    </a:srgbClr>
                  </a:outerShdw>
                </a:effectLst>
              </a:rPr>
              <a:t>Chapter 8</a:t>
            </a:r>
            <a:endParaRPr lang="en-GB"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044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8</a:t>
            </a:r>
            <a:endParaRPr lang="en-GB" dirty="0"/>
          </a:p>
        </p:txBody>
      </p:sp>
      <p:sp>
        <p:nvSpPr>
          <p:cNvPr id="4" name="Content Placeholder 3"/>
          <p:cNvSpPr>
            <a:spLocks noGrp="1"/>
          </p:cNvSpPr>
          <p:nvPr>
            <p:ph idx="1"/>
          </p:nvPr>
        </p:nvSpPr>
        <p:spPr/>
        <p:txBody>
          <a:bodyPr/>
          <a:lstStyle/>
          <a:p>
            <a:r>
              <a:rPr lang="en-US" dirty="0" smtClean="0"/>
              <a:t>ATFM communication</a:t>
            </a:r>
          </a:p>
          <a:p>
            <a:pPr lvl="1">
              <a:buFont typeface="Calibri" panose="020F0502020204030204" pitchFamily="34" charset="0"/>
              <a:buChar char="−"/>
            </a:pPr>
            <a:r>
              <a:rPr lang="en-US" dirty="0" smtClean="0"/>
              <a:t>Communication</a:t>
            </a:r>
          </a:p>
          <a:p>
            <a:pPr lvl="1">
              <a:buFont typeface="Calibri" panose="020F0502020204030204" pitchFamily="34" charset="0"/>
              <a:buChar char="−"/>
            </a:pPr>
            <a:r>
              <a:rPr lang="en-US" dirty="0" smtClean="0"/>
              <a:t>Stakeholder ATFM communication</a:t>
            </a:r>
          </a:p>
          <a:p>
            <a:pPr lvl="1">
              <a:buFont typeface="Calibri" panose="020F0502020204030204" pitchFamily="34" charset="0"/>
              <a:buChar char="−"/>
            </a:pPr>
            <a:r>
              <a:rPr lang="en-US" dirty="0" smtClean="0"/>
              <a:t>ATFM communication oversight</a:t>
            </a:r>
          </a:p>
          <a:p>
            <a:pPr lvl="1">
              <a:buFont typeface="Calibri" panose="020F0502020204030204" pitchFamily="34" charset="0"/>
              <a:buChar char="−"/>
            </a:pPr>
            <a:r>
              <a:rPr lang="en-US" dirty="0" smtClean="0"/>
              <a:t>Communicating ATFM information</a:t>
            </a:r>
          </a:p>
          <a:p>
            <a:pPr lvl="1">
              <a:buFont typeface="Calibri" panose="020F0502020204030204" pitchFamily="34" charset="0"/>
              <a:buChar char="−"/>
            </a:pPr>
            <a:r>
              <a:rPr lang="en-US" dirty="0" smtClean="0"/>
              <a:t>ATFM web pages</a:t>
            </a:r>
          </a:p>
          <a:p>
            <a:pPr lvl="1">
              <a:buFont typeface="Calibri" panose="020F0502020204030204" pitchFamily="34" charset="0"/>
              <a:buChar char="−"/>
            </a:pPr>
            <a:r>
              <a:rPr lang="en-US" dirty="0" smtClean="0"/>
              <a:t>ATFM terminology</a:t>
            </a:r>
          </a:p>
          <a:p>
            <a:pPr marL="457200" lvl="1" indent="0">
              <a:buNone/>
            </a:pPr>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164</a:t>
            </a:fld>
            <a:endParaRPr lang="en-CA"/>
          </a:p>
        </p:txBody>
      </p:sp>
    </p:spTree>
    <p:extLst>
      <p:ext uri="{BB962C8B-B14F-4D97-AF65-F5344CB8AC3E}">
        <p14:creationId xmlns:p14="http://schemas.microsoft.com/office/powerpoint/2010/main" val="112265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Chapter 8. ATFM communication</a:t>
            </a:r>
            <a:endParaRPr lang="en-GB" dirty="0"/>
          </a:p>
        </p:txBody>
      </p:sp>
      <p:sp>
        <p:nvSpPr>
          <p:cNvPr id="4" name="Content Placeholder 3"/>
          <p:cNvSpPr>
            <a:spLocks noGrp="1"/>
          </p:cNvSpPr>
          <p:nvPr>
            <p:ph idx="1"/>
          </p:nvPr>
        </p:nvSpPr>
        <p:spPr/>
        <p:txBody>
          <a:bodyPr/>
          <a:lstStyle/>
          <a:p>
            <a:r>
              <a:rPr lang="en-US" b="0" dirty="0"/>
              <a:t>The communication and exchange of operational information among stakeholders on a real-time basis forms the </a:t>
            </a:r>
            <a:r>
              <a:rPr lang="en-US" b="0" u="sng" dirty="0"/>
              <a:t>backbone of ATFM</a:t>
            </a:r>
          </a:p>
          <a:p>
            <a:pPr lvl="2">
              <a:buFont typeface="Calibri" panose="020F0502020204030204" pitchFamily="34" charset="0"/>
              <a:buChar char="−"/>
            </a:pPr>
            <a:r>
              <a:rPr lang="en-US" sz="2800" dirty="0"/>
              <a:t>Telephone calls</a:t>
            </a:r>
          </a:p>
          <a:p>
            <a:pPr lvl="2">
              <a:buFont typeface="Calibri" panose="020F0502020204030204" pitchFamily="34" charset="0"/>
              <a:buChar char="−"/>
            </a:pPr>
            <a:r>
              <a:rPr lang="en-US" sz="2800" dirty="0"/>
              <a:t>Web conferences</a:t>
            </a:r>
          </a:p>
          <a:p>
            <a:pPr lvl="2">
              <a:buFont typeface="Calibri" panose="020F0502020204030204" pitchFamily="34" charset="0"/>
              <a:buChar char="−"/>
            </a:pPr>
            <a:r>
              <a:rPr lang="en-US" sz="2800" dirty="0"/>
              <a:t>E-mail messages</a:t>
            </a:r>
          </a:p>
          <a:p>
            <a:pPr lvl="2">
              <a:buFont typeface="Calibri" panose="020F0502020204030204" pitchFamily="34" charset="0"/>
              <a:buChar char="−"/>
            </a:pPr>
            <a:r>
              <a:rPr lang="en-US" sz="2800" dirty="0"/>
              <a:t>Electronic data exchange </a:t>
            </a:r>
          </a:p>
          <a:p>
            <a:pPr lvl="2">
              <a:buFont typeface="Calibri" panose="020F0502020204030204" pitchFamily="34" charset="0"/>
              <a:buChar char="−"/>
            </a:pPr>
            <a:r>
              <a:rPr lang="en-US" sz="2800" dirty="0"/>
              <a:t>Web page displays</a:t>
            </a:r>
            <a:endParaRPr lang="en-GB" sz="2800" dirty="0"/>
          </a:p>
        </p:txBody>
      </p:sp>
      <p:sp>
        <p:nvSpPr>
          <p:cNvPr id="2" name="Slide Number Placeholder 1"/>
          <p:cNvSpPr>
            <a:spLocks noGrp="1"/>
          </p:cNvSpPr>
          <p:nvPr>
            <p:ph type="sldNum" sz="quarter" idx="12"/>
          </p:nvPr>
        </p:nvSpPr>
        <p:spPr/>
        <p:txBody>
          <a:bodyPr/>
          <a:lstStyle/>
          <a:p>
            <a:fld id="{3FF909EE-2C65-48BC-95E5-26F3591A45A6}" type="slidenum">
              <a:rPr lang="en-CA" smtClean="0"/>
              <a:t>165</a:t>
            </a:fld>
            <a:endParaRPr lang="en-CA"/>
          </a:p>
        </p:txBody>
      </p:sp>
      <p:pic>
        <p:nvPicPr>
          <p:cNvPr id="5" name="Picture 4" descr="C:\Users\HTakata\AppData\Local\Microsoft\Windows\Temporary Internet Files\Content.IE5\XYCKM3WP\MC9004393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429000"/>
            <a:ext cx="2670076" cy="267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7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Chapter 8</a:t>
            </a:r>
            <a:endParaRPr lang="en-GB" dirty="0"/>
          </a:p>
        </p:txBody>
      </p:sp>
      <p:sp>
        <p:nvSpPr>
          <p:cNvPr id="3" name="Content Placeholder 2"/>
          <p:cNvSpPr>
            <a:spLocks noGrp="1"/>
          </p:cNvSpPr>
          <p:nvPr>
            <p:ph idx="1"/>
          </p:nvPr>
        </p:nvSpPr>
        <p:spPr/>
        <p:txBody>
          <a:bodyPr/>
          <a:lstStyle/>
          <a:p>
            <a:r>
              <a:rPr lang="en-US" dirty="0" smtClean="0"/>
              <a:t>The communication an exchange of operational information among stakeholders on a real-time basis forms the backbone of ATFM</a:t>
            </a:r>
          </a:p>
          <a:p>
            <a:r>
              <a:rPr lang="en-US" dirty="0" smtClean="0"/>
              <a:t>There is a requirement for AUs and ATFM unit to communicate and exchange information for the purpose of CDM and information dissemination</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166</a:t>
            </a:fld>
            <a:endParaRPr lang="en-CA"/>
          </a:p>
        </p:txBody>
      </p:sp>
    </p:spTree>
    <p:extLst>
      <p:ext uri="{BB962C8B-B14F-4D97-AF65-F5344CB8AC3E}">
        <p14:creationId xmlns:p14="http://schemas.microsoft.com/office/powerpoint/2010/main" val="32806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Appendixes</a:t>
            </a:r>
            <a:endParaRPr lang="en-GB" dirty="0"/>
          </a:p>
        </p:txBody>
      </p:sp>
      <p:sp>
        <p:nvSpPr>
          <p:cNvPr id="3" name="Content Placeholder 2"/>
          <p:cNvSpPr>
            <a:spLocks noGrp="1"/>
          </p:cNvSpPr>
          <p:nvPr>
            <p:ph idx="1"/>
          </p:nvPr>
        </p:nvSpPr>
        <p:spPr/>
        <p:txBody>
          <a:bodyPr>
            <a:normAutofit fontScale="62500" lnSpcReduction="20000"/>
          </a:bodyPr>
          <a:lstStyle/>
          <a:p>
            <a:r>
              <a:rPr lang="en-US" dirty="0"/>
              <a:t>Appendix A.</a:t>
            </a:r>
          </a:p>
          <a:p>
            <a:pPr lvl="1">
              <a:buFont typeface="Calibri" panose="020F0502020204030204" pitchFamily="34" charset="0"/>
              <a:buChar char="−"/>
            </a:pPr>
            <a:r>
              <a:rPr lang="en-US" dirty="0"/>
              <a:t>Sample of international ATFM operations planning telephone conference format</a:t>
            </a:r>
          </a:p>
          <a:p>
            <a:r>
              <a:rPr lang="en-US" dirty="0"/>
              <a:t>Appendix B.</a:t>
            </a:r>
          </a:p>
          <a:p>
            <a:pPr lvl="1">
              <a:buFont typeface="Calibri" panose="020F0502020204030204" pitchFamily="34" charset="0"/>
              <a:buChar char="−"/>
            </a:pPr>
            <a:r>
              <a:rPr lang="en-US" dirty="0"/>
              <a:t>Sample of ATFM data exchange agreement</a:t>
            </a:r>
          </a:p>
          <a:p>
            <a:r>
              <a:rPr lang="en-US" dirty="0"/>
              <a:t>Appendix C.</a:t>
            </a:r>
          </a:p>
          <a:p>
            <a:pPr lvl="1">
              <a:buFont typeface="Calibri" panose="020F0502020204030204" pitchFamily="34" charset="0"/>
              <a:buChar char="−"/>
            </a:pPr>
            <a:r>
              <a:rPr lang="en-US" dirty="0"/>
              <a:t>Determining airport acceptance rate (FAA)</a:t>
            </a:r>
          </a:p>
          <a:p>
            <a:r>
              <a:rPr lang="en-US" dirty="0"/>
              <a:t>Appendix D.</a:t>
            </a:r>
          </a:p>
          <a:p>
            <a:pPr lvl="1">
              <a:buFont typeface="Calibri" panose="020F0502020204030204" pitchFamily="34" charset="0"/>
              <a:buChar char="−"/>
            </a:pPr>
            <a:r>
              <a:rPr lang="en-US" dirty="0"/>
              <a:t>Determining sector capacity (FAA)</a:t>
            </a:r>
          </a:p>
          <a:p>
            <a:r>
              <a:rPr lang="en-US" dirty="0"/>
              <a:t>Appendix E.</a:t>
            </a:r>
          </a:p>
          <a:p>
            <a:pPr lvl="1">
              <a:buFont typeface="Calibri" panose="020F0502020204030204" pitchFamily="34" charset="0"/>
              <a:buChar char="−"/>
            </a:pPr>
            <a:r>
              <a:rPr lang="en-US" dirty="0"/>
              <a:t>Example of capacity planning and assessment process (Euro Control)</a:t>
            </a:r>
          </a:p>
          <a:p>
            <a:r>
              <a:rPr lang="en-US" dirty="0"/>
              <a:t>Appendix F.</a:t>
            </a:r>
          </a:p>
          <a:p>
            <a:pPr lvl="1">
              <a:buFont typeface="Calibri" panose="020F0502020204030204" pitchFamily="34" charset="0"/>
              <a:buChar char="−"/>
            </a:pPr>
            <a:r>
              <a:rPr lang="en-US" dirty="0"/>
              <a:t>Example of planning process for ATFM implementation</a:t>
            </a:r>
          </a:p>
          <a:p>
            <a:r>
              <a:rPr lang="en-US" dirty="0"/>
              <a:t>Appendix G.</a:t>
            </a:r>
          </a:p>
          <a:p>
            <a:pPr lvl="1">
              <a:buFont typeface="Calibri" panose="020F0502020204030204" pitchFamily="34" charset="0"/>
              <a:buChar char="−"/>
            </a:pPr>
            <a:r>
              <a:rPr lang="en-US" dirty="0"/>
              <a:t>Template of letter of agreement between flight management units</a:t>
            </a:r>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167</a:t>
            </a:fld>
            <a:endParaRPr lang="en-CA"/>
          </a:p>
        </p:txBody>
      </p:sp>
    </p:spTree>
    <p:extLst>
      <p:ext uri="{BB962C8B-B14F-4D97-AF65-F5344CB8AC3E}">
        <p14:creationId xmlns:p14="http://schemas.microsoft.com/office/powerpoint/2010/main" val="32088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Quiz</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168</a:t>
            </a:fld>
            <a:endParaRPr lang="en-CA"/>
          </a:p>
        </p:txBody>
      </p:sp>
      <p:pic>
        <p:nvPicPr>
          <p:cNvPr id="5" name="Picture 5" descr="C:\Users\HTakata\AppData\Local\Microsoft\Windows\Temporary Internet Files\Content.IE5\XYCKM3WP\MC900448745[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16832"/>
            <a:ext cx="5760640" cy="384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02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169</a:t>
            </a:fld>
            <a:endParaRPr lang="en-CA"/>
          </a:p>
        </p:txBody>
      </p:sp>
      <p:sp>
        <p:nvSpPr>
          <p:cNvPr id="5" name="Content Placeholder 2"/>
          <p:cNvSpPr>
            <a:spLocks noGrp="1"/>
          </p:cNvSpPr>
          <p:nvPr>
            <p:ph idx="1"/>
          </p:nvPr>
        </p:nvSpPr>
        <p:spPr>
          <a:xfrm>
            <a:off x="323528" y="2564904"/>
            <a:ext cx="8003232" cy="3561259"/>
          </a:xfrm>
        </p:spPr>
        <p:txBody>
          <a:bodyPr/>
          <a:lstStyle/>
          <a:p>
            <a:pPr marL="0" indent="0">
              <a:buNone/>
            </a:pPr>
            <a:r>
              <a:rPr lang="en-US" sz="4000" dirty="0" smtClean="0"/>
              <a:t>   </a:t>
            </a:r>
            <a:r>
              <a:rPr lang="en-US" sz="4000" b="1" dirty="0" smtClean="0">
                <a:effectLst>
                  <a:outerShdw blurRad="50800" dist="38100" dir="2700000" algn="tl" rotWithShape="0">
                    <a:prstClr val="black">
                      <a:alpha val="40000"/>
                    </a:prstClr>
                  </a:outerShdw>
                </a:effectLst>
              </a:rPr>
              <a:t>ATFM has nothing to do with CDM</a:t>
            </a: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16611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Demand vs Capacity</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17</a:t>
            </a:fld>
            <a:endParaRPr lang="en-CA" dirty="0"/>
          </a:p>
        </p:txBody>
      </p:sp>
      <p:sp>
        <p:nvSpPr>
          <p:cNvPr id="5" name="コンテンツ プレースホルダー 2"/>
          <p:cNvSpPr>
            <a:spLocks noGrp="1"/>
          </p:cNvSpPr>
          <p:nvPr>
            <p:ph idx="1"/>
          </p:nvPr>
        </p:nvSpPr>
        <p:spPr>
          <a:xfrm>
            <a:off x="529208" y="1844824"/>
            <a:ext cx="8229600" cy="4514145"/>
          </a:xfrm>
        </p:spPr>
        <p:txBody>
          <a:bodyPr>
            <a:normAutofit/>
          </a:bodyPr>
          <a:lstStyle/>
          <a:p>
            <a:pPr marL="0" indent="0">
              <a:buNone/>
            </a:pPr>
            <a:r>
              <a:rPr kumimoji="1" lang="en-US" altLang="ja-JP" sz="4400" dirty="0" smtClean="0"/>
              <a:t>Demand=80, Capacity=100</a:t>
            </a:r>
          </a:p>
          <a:p>
            <a:pPr marL="0" indent="0">
              <a:buNone/>
            </a:pPr>
            <a:r>
              <a:rPr kumimoji="1" lang="en-US" altLang="ja-JP" sz="4400" dirty="0" smtClean="0"/>
              <a:t>80/100=</a:t>
            </a:r>
            <a:r>
              <a:rPr kumimoji="1" lang="en-US" altLang="ja-JP" sz="4400" b="1" u="sng" dirty="0" smtClean="0"/>
              <a:t>80%</a:t>
            </a:r>
            <a:endParaRPr kumimoji="1" lang="ja-JP" altLang="en-US" sz="4400" b="1" u="sng" dirty="0"/>
          </a:p>
        </p:txBody>
      </p:sp>
      <p:pic>
        <p:nvPicPr>
          <p:cNvPr id="6" name="図 4"/>
          <p:cNvPicPr>
            <a:picLocks noChangeAspect="1"/>
          </p:cNvPicPr>
          <p:nvPr/>
        </p:nvPicPr>
        <p:blipFill>
          <a:blip r:embed="rId2"/>
          <a:stretch>
            <a:fillRect/>
          </a:stretch>
        </p:blipFill>
        <p:spPr>
          <a:xfrm>
            <a:off x="3923928" y="3445782"/>
            <a:ext cx="4511362" cy="3061281"/>
          </a:xfrm>
          <a:prstGeom prst="rect">
            <a:avLst/>
          </a:prstGeom>
        </p:spPr>
      </p:pic>
      <p:sp>
        <p:nvSpPr>
          <p:cNvPr id="7" name="円/楕円 6"/>
          <p:cNvSpPr/>
          <p:nvPr/>
        </p:nvSpPr>
        <p:spPr>
          <a:xfrm>
            <a:off x="6732240" y="4957950"/>
            <a:ext cx="864096" cy="842392"/>
          </a:xfrm>
          <a:prstGeom prst="ellipse">
            <a:avLst/>
          </a:prstGeom>
          <a:solidFill>
            <a:srgbClr val="FFC000"/>
          </a:solidFill>
          <a:ln>
            <a:noFill/>
          </a:ln>
          <a:scene3d>
            <a:camera prst="orthographicFront"/>
            <a:lightRig rig="threePt" dir="t"/>
          </a:scene3d>
          <a:sp3d>
            <a:bevelT w="508000" h="5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outerShdw blurRad="38100" dist="38100" dir="2700000" algn="tl">
                  <a:srgbClr val="000000">
                    <a:alpha val="43137"/>
                  </a:srgbClr>
                </a:outerShdw>
              </a:effectLst>
            </a:endParaRPr>
          </a:p>
        </p:txBody>
      </p:sp>
      <p:sp>
        <p:nvSpPr>
          <p:cNvPr id="8" name="円/楕円 5"/>
          <p:cNvSpPr/>
          <p:nvPr/>
        </p:nvSpPr>
        <p:spPr>
          <a:xfrm>
            <a:off x="4716016" y="4597910"/>
            <a:ext cx="620837" cy="573276"/>
          </a:xfrm>
          <a:prstGeom prst="ellipse">
            <a:avLst/>
          </a:prstGeom>
          <a:solidFill>
            <a:schemeClr val="accent3">
              <a:lumMod val="60000"/>
              <a:lumOff val="40000"/>
            </a:schemeClr>
          </a:solidFill>
          <a:ln>
            <a:noFill/>
          </a:ln>
          <a:scene3d>
            <a:camera prst="orthographicFront"/>
            <a:lightRig rig="threePt" dir="t"/>
          </a:scene3d>
          <a:sp3d>
            <a:bevelT w="444500" h="444500"/>
          </a:sp3d>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dirty="0"/>
          </a:p>
        </p:txBody>
      </p:sp>
      <p:sp>
        <p:nvSpPr>
          <p:cNvPr id="9" name="円/楕円 7"/>
          <p:cNvSpPr/>
          <p:nvPr/>
        </p:nvSpPr>
        <p:spPr>
          <a:xfrm>
            <a:off x="4572000" y="5029958"/>
            <a:ext cx="1005816" cy="216024"/>
          </a:xfrm>
          <a:custGeom>
            <a:avLst/>
            <a:gdLst/>
            <a:ahLst/>
            <a:cxnLst/>
            <a:rect l="l" t="t" r="r" b="b"/>
            <a:pathLst>
              <a:path w="1005816" h="216024">
                <a:moveTo>
                  <a:pt x="0" y="0"/>
                </a:moveTo>
                <a:lnTo>
                  <a:pt x="1005816" y="0"/>
                </a:lnTo>
                <a:lnTo>
                  <a:pt x="905512" y="86897"/>
                </a:lnTo>
                <a:cubicBezTo>
                  <a:pt x="790586" y="168421"/>
                  <a:pt x="652042" y="216024"/>
                  <a:pt x="502908" y="216024"/>
                </a:cubicBezTo>
                <a:cubicBezTo>
                  <a:pt x="353775" y="216024"/>
                  <a:pt x="215230" y="168421"/>
                  <a:pt x="100305" y="86897"/>
                </a:cubicBezTo>
                <a:close/>
              </a:path>
            </a:pathLst>
          </a:custGeom>
          <a:solidFill>
            <a:srgbClr val="040404"/>
          </a:solidFill>
          <a:ln>
            <a:solidFill>
              <a:srgbClr val="00060C"/>
            </a:solid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outerShdw blurRad="38100" dist="38100" dir="2700000" algn="tl">
                  <a:srgbClr val="000000">
                    <a:alpha val="43137"/>
                  </a:srgbClr>
                </a:outerShdw>
              </a:effectLst>
            </a:endParaRPr>
          </a:p>
        </p:txBody>
      </p:sp>
      <p:cxnSp>
        <p:nvCxnSpPr>
          <p:cNvPr id="10" name="直線コネクタ 20"/>
          <p:cNvCxnSpPr/>
          <p:nvPr/>
        </p:nvCxnSpPr>
        <p:spPr>
          <a:xfrm flipV="1">
            <a:off x="4570852" y="3949838"/>
            <a:ext cx="505204"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cxnSp>
        <p:nvCxnSpPr>
          <p:cNvPr id="11" name="直線コネクタ 21"/>
          <p:cNvCxnSpPr/>
          <p:nvPr/>
        </p:nvCxnSpPr>
        <p:spPr>
          <a:xfrm>
            <a:off x="5076056" y="3949838"/>
            <a:ext cx="502908"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cxnSp>
        <p:nvCxnSpPr>
          <p:cNvPr id="12" name="直線コネクタ 22"/>
          <p:cNvCxnSpPr/>
          <p:nvPr/>
        </p:nvCxnSpPr>
        <p:spPr>
          <a:xfrm flipH="1">
            <a:off x="5076056" y="3949838"/>
            <a:ext cx="1148"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sp>
        <p:nvSpPr>
          <p:cNvPr id="13" name="円/楕円 7"/>
          <p:cNvSpPr/>
          <p:nvPr/>
        </p:nvSpPr>
        <p:spPr>
          <a:xfrm>
            <a:off x="6660232" y="5678030"/>
            <a:ext cx="1005816" cy="216024"/>
          </a:xfrm>
          <a:custGeom>
            <a:avLst/>
            <a:gdLst/>
            <a:ahLst/>
            <a:cxnLst/>
            <a:rect l="l" t="t" r="r" b="b"/>
            <a:pathLst>
              <a:path w="1005816" h="216024">
                <a:moveTo>
                  <a:pt x="0" y="0"/>
                </a:moveTo>
                <a:lnTo>
                  <a:pt x="1005816" y="0"/>
                </a:lnTo>
                <a:lnTo>
                  <a:pt x="905512" y="86897"/>
                </a:lnTo>
                <a:cubicBezTo>
                  <a:pt x="790586" y="168421"/>
                  <a:pt x="652042" y="216024"/>
                  <a:pt x="502908" y="216024"/>
                </a:cubicBezTo>
                <a:cubicBezTo>
                  <a:pt x="353775" y="216024"/>
                  <a:pt x="215230" y="168421"/>
                  <a:pt x="100305" y="86897"/>
                </a:cubicBezTo>
                <a:close/>
              </a:path>
            </a:pathLst>
          </a:custGeom>
          <a:solidFill>
            <a:srgbClr val="040404"/>
          </a:solidFill>
          <a:ln>
            <a:solidFill>
              <a:srgbClr val="00060C"/>
            </a:solid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outerShdw blurRad="38100" dist="38100" dir="2700000" algn="tl">
                  <a:srgbClr val="000000">
                    <a:alpha val="43137"/>
                  </a:srgbClr>
                </a:outerShdw>
              </a:effectLst>
            </a:endParaRPr>
          </a:p>
        </p:txBody>
      </p:sp>
      <p:cxnSp>
        <p:nvCxnSpPr>
          <p:cNvPr id="14" name="直線コネクタ 25"/>
          <p:cNvCxnSpPr/>
          <p:nvPr/>
        </p:nvCxnSpPr>
        <p:spPr>
          <a:xfrm flipV="1">
            <a:off x="6659084" y="4597910"/>
            <a:ext cx="505204"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cxnSp>
        <p:nvCxnSpPr>
          <p:cNvPr id="15" name="直線コネクタ 26"/>
          <p:cNvCxnSpPr/>
          <p:nvPr/>
        </p:nvCxnSpPr>
        <p:spPr>
          <a:xfrm>
            <a:off x="7164288" y="4597910"/>
            <a:ext cx="502908"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cxnSp>
        <p:nvCxnSpPr>
          <p:cNvPr id="16" name="直線コネクタ 27"/>
          <p:cNvCxnSpPr/>
          <p:nvPr/>
        </p:nvCxnSpPr>
        <p:spPr>
          <a:xfrm flipH="1">
            <a:off x="7164288" y="4597910"/>
            <a:ext cx="1148"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sp>
        <p:nvSpPr>
          <p:cNvPr id="17" name="テキスト ボックス 28"/>
          <p:cNvSpPr txBox="1"/>
          <p:nvPr/>
        </p:nvSpPr>
        <p:spPr>
          <a:xfrm>
            <a:off x="4572000" y="5245982"/>
            <a:ext cx="979054" cy="369332"/>
          </a:xfrm>
          <a:prstGeom prst="rect">
            <a:avLst/>
          </a:prstGeom>
          <a:noFill/>
        </p:spPr>
        <p:txBody>
          <a:bodyPr wrap="none" rtlCol="0">
            <a:spAutoFit/>
          </a:bodyPr>
          <a:lstStyle/>
          <a:p>
            <a:r>
              <a:rPr kumimoji="1" lang="en-US" altLang="ja-JP" dirty="0" smtClean="0"/>
              <a:t>Demand</a:t>
            </a:r>
            <a:endParaRPr kumimoji="1" lang="ja-JP" altLang="en-US" dirty="0"/>
          </a:p>
        </p:txBody>
      </p:sp>
      <p:sp>
        <p:nvSpPr>
          <p:cNvPr id="18" name="テキスト ボックス 29"/>
          <p:cNvSpPr txBox="1"/>
          <p:nvPr/>
        </p:nvSpPr>
        <p:spPr>
          <a:xfrm>
            <a:off x="7092280" y="5822046"/>
            <a:ext cx="982548" cy="369332"/>
          </a:xfrm>
          <a:prstGeom prst="rect">
            <a:avLst/>
          </a:prstGeom>
          <a:noFill/>
        </p:spPr>
        <p:txBody>
          <a:bodyPr wrap="none" rtlCol="0">
            <a:spAutoFit/>
          </a:bodyPr>
          <a:lstStyle/>
          <a:p>
            <a:r>
              <a:rPr kumimoji="1" lang="en-US" altLang="ja-JP" dirty="0" smtClean="0"/>
              <a:t>Capacity</a:t>
            </a:r>
            <a:endParaRPr kumimoji="1" lang="ja-JP" altLang="en-US" dirty="0"/>
          </a:p>
        </p:txBody>
      </p:sp>
      <p:grpSp>
        <p:nvGrpSpPr>
          <p:cNvPr id="19" name="Group 18"/>
          <p:cNvGrpSpPr/>
          <p:nvPr/>
        </p:nvGrpSpPr>
        <p:grpSpPr>
          <a:xfrm>
            <a:off x="755576" y="4235082"/>
            <a:ext cx="3240360" cy="1872208"/>
            <a:chOff x="1070841" y="4400444"/>
            <a:chExt cx="2045326" cy="1085525"/>
          </a:xfrm>
        </p:grpSpPr>
        <p:pic>
          <p:nvPicPr>
            <p:cNvPr id="20"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flipH="1">
              <a:off x="2555776" y="4797152"/>
              <a:ext cx="560391" cy="48116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070841" y="4400444"/>
              <a:ext cx="1563138" cy="1085525"/>
              <a:chOff x="876300" y="2325524"/>
              <a:chExt cx="2971800" cy="2627476"/>
            </a:xfrm>
          </p:grpSpPr>
          <p:sp>
            <p:nvSpPr>
              <p:cNvPr id="22" name="Flowchart: Magnetic Disk 21"/>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Magnetic Disk 22"/>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85601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1.</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170</a:t>
            </a:fld>
            <a:endParaRPr lang="en-CA"/>
          </a:p>
        </p:txBody>
      </p:sp>
      <p:pic>
        <p:nvPicPr>
          <p:cNvPr id="5" name="Picture 6" descr="C:\Users\HTakata\AppData\Local\Microsoft\Windows\Temporary Internet Files\Content.IE5\6PCBC6JZ\MC90044874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844824"/>
            <a:ext cx="3179618" cy="2119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4399369"/>
            <a:ext cx="8240319" cy="707886"/>
          </a:xfrm>
          <a:prstGeom prst="rect">
            <a:avLst/>
          </a:prstGeom>
          <a:noFill/>
        </p:spPr>
        <p:txBody>
          <a:bodyPr wrap="none" rtlCol="0">
            <a:spAutoFit/>
          </a:bodyPr>
          <a:lstStyle/>
          <a:p>
            <a:r>
              <a:rPr lang="en-US" sz="4000" b="1" i="1" dirty="0" smtClean="0">
                <a:solidFill>
                  <a:srgbClr val="1B4177"/>
                </a:solidFill>
                <a:effectLst>
                  <a:outerShdw blurRad="50800" dist="38100" dir="2700000" algn="tl" rotWithShape="0">
                    <a:prstClr val="black">
                      <a:alpha val="40000"/>
                    </a:prstClr>
                  </a:outerShdw>
                </a:effectLst>
              </a:rPr>
              <a:t>ATFM can </a:t>
            </a:r>
            <a:r>
              <a:rPr lang="en-US" sz="4000" b="1" i="1" u="sng" dirty="0" smtClean="0">
                <a:solidFill>
                  <a:srgbClr val="1B4177"/>
                </a:solidFill>
                <a:effectLst>
                  <a:outerShdw blurRad="50800" dist="38100" dir="2700000" algn="tl" rotWithShape="0">
                    <a:prstClr val="black">
                      <a:alpha val="40000"/>
                    </a:prstClr>
                  </a:outerShdw>
                </a:effectLst>
              </a:rPr>
              <a:t>NOT</a:t>
            </a:r>
            <a:r>
              <a:rPr lang="en-US" sz="4000" b="1" i="1" dirty="0">
                <a:solidFill>
                  <a:srgbClr val="1B4177"/>
                </a:solidFill>
                <a:effectLst>
                  <a:outerShdw blurRad="50800" dist="38100" dir="2700000" algn="tl" rotWithShape="0">
                    <a:prstClr val="black">
                      <a:alpha val="40000"/>
                    </a:prstClr>
                  </a:outerShdw>
                </a:effectLst>
              </a:rPr>
              <a:t> </a:t>
            </a:r>
            <a:r>
              <a:rPr lang="en-US" sz="4000" b="1" i="1" dirty="0" smtClean="0">
                <a:solidFill>
                  <a:srgbClr val="1B4177"/>
                </a:solidFill>
                <a:effectLst>
                  <a:outerShdw blurRad="50800" dist="38100" dir="2700000" algn="tl" rotWithShape="0">
                    <a:prstClr val="black">
                      <a:alpha val="40000"/>
                    </a:prstClr>
                  </a:outerShdw>
                </a:effectLst>
              </a:rPr>
              <a:t>be done without CDM</a:t>
            </a:r>
            <a:endParaRPr lang="en-GB" sz="4000" b="1" i="1" dirty="0">
              <a:solidFill>
                <a:srgbClr val="1B4177"/>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70266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171</a:t>
            </a:fld>
            <a:endParaRPr lang="en-CA"/>
          </a:p>
        </p:txBody>
      </p:sp>
      <p:sp>
        <p:nvSpPr>
          <p:cNvPr id="5" name="Content Placeholder 2"/>
          <p:cNvSpPr>
            <a:spLocks noGrp="1"/>
          </p:cNvSpPr>
          <p:nvPr>
            <p:ph idx="1"/>
          </p:nvPr>
        </p:nvSpPr>
        <p:spPr>
          <a:xfrm>
            <a:off x="457200" y="1916832"/>
            <a:ext cx="8229600" cy="4464496"/>
          </a:xfrm>
        </p:spPr>
        <p:txBody>
          <a:bodyPr>
            <a:normAutofit fontScale="92500" lnSpcReduction="10000"/>
          </a:bodyPr>
          <a:lstStyle/>
          <a:p>
            <a:pPr marL="0" indent="0">
              <a:buNone/>
            </a:pPr>
            <a:r>
              <a:rPr lang="en-US" sz="4000" dirty="0" smtClean="0">
                <a:effectLst>
                  <a:outerShdw blurRad="50800" dist="38100" dir="2700000" algn="tl" rotWithShape="0">
                    <a:prstClr val="black">
                      <a:alpha val="40000"/>
                    </a:prstClr>
                  </a:outerShdw>
                </a:effectLst>
              </a:rPr>
              <a:t>What are ATFM objectives?</a:t>
            </a:r>
          </a:p>
          <a:p>
            <a:pPr marL="0" indent="0">
              <a:buNone/>
            </a:pPr>
            <a:r>
              <a:rPr lang="en-US" sz="4000" dirty="0" smtClean="0">
                <a:effectLst>
                  <a:outerShdw blurRad="50800" dist="38100" dir="2700000" algn="tl" rotWithShape="0">
                    <a:prstClr val="black">
                      <a:alpha val="40000"/>
                    </a:prstClr>
                  </a:outerShdw>
                </a:effectLst>
              </a:rPr>
              <a:t>Choose correct answers</a:t>
            </a:r>
          </a:p>
          <a:p>
            <a:pPr marL="0" indent="0">
              <a:buNone/>
            </a:pPr>
            <a:endParaRPr lang="en-US" dirty="0" smtClean="0">
              <a:effectLst>
                <a:outerShdw blurRad="50800" dist="38100" dir="2700000" algn="tl" rotWithShape="0">
                  <a:prstClr val="black">
                    <a:alpha val="40000"/>
                  </a:prstClr>
                </a:outerShdw>
              </a:effectLst>
            </a:endParaRPr>
          </a:p>
          <a:p>
            <a:pPr marL="457200" lvl="1" indent="0">
              <a:buNone/>
            </a:pPr>
            <a:r>
              <a:rPr lang="en-US" sz="3200" dirty="0" smtClean="0">
                <a:effectLst>
                  <a:outerShdw blurRad="50800" dist="38100" dir="2700000" algn="tl" rotWithShape="0">
                    <a:prstClr val="black">
                      <a:alpha val="40000"/>
                    </a:prstClr>
                  </a:outerShdw>
                </a:effectLst>
              </a:rPr>
              <a:t>  a.  Enhance </a:t>
            </a:r>
            <a:r>
              <a:rPr lang="en-US" sz="3200" dirty="0">
                <a:effectLst>
                  <a:outerShdw blurRad="50800" dist="38100" dir="2700000" algn="tl" rotWithShape="0">
                    <a:prstClr val="black">
                      <a:alpha val="40000"/>
                    </a:prstClr>
                  </a:outerShdw>
                </a:effectLst>
              </a:rPr>
              <a:t>the safety </a:t>
            </a:r>
          </a:p>
          <a:p>
            <a:pPr marL="457200" lvl="1" indent="0">
              <a:buNone/>
            </a:pPr>
            <a:r>
              <a:rPr lang="en-US" sz="3200" dirty="0" smtClean="0">
                <a:effectLst>
                  <a:outerShdw blurRad="50800" dist="38100" dir="2700000" algn="tl" rotWithShape="0">
                    <a:prstClr val="black">
                      <a:alpha val="40000"/>
                    </a:prstClr>
                  </a:outerShdw>
                </a:effectLst>
              </a:rPr>
              <a:t>  b.  Reduce </a:t>
            </a:r>
            <a:r>
              <a:rPr lang="en-US" sz="3200" dirty="0">
                <a:effectLst>
                  <a:outerShdw blurRad="50800" dist="38100" dir="2700000" algn="tl" rotWithShape="0">
                    <a:prstClr val="black">
                      <a:alpha val="40000"/>
                    </a:prstClr>
                  </a:outerShdw>
                </a:effectLst>
              </a:rPr>
              <a:t>ATC workload</a:t>
            </a:r>
          </a:p>
          <a:p>
            <a:pPr marL="457200" lvl="1" indent="0">
              <a:buNone/>
            </a:pPr>
            <a:r>
              <a:rPr lang="en-US" sz="3200" dirty="0" smtClean="0">
                <a:effectLst>
                  <a:outerShdw blurRad="50800" dist="38100" dir="2700000" algn="tl" rotWithShape="0">
                    <a:prstClr val="black">
                      <a:alpha val="40000"/>
                    </a:prstClr>
                  </a:outerShdw>
                </a:effectLst>
              </a:rPr>
              <a:t>  c.  Optimize </a:t>
            </a:r>
            <a:r>
              <a:rPr lang="en-US" sz="3200" dirty="0">
                <a:effectLst>
                  <a:outerShdw blurRad="50800" dist="38100" dir="2700000" algn="tl" rotWithShape="0">
                    <a:prstClr val="black">
                      <a:alpha val="40000"/>
                    </a:prstClr>
                  </a:outerShdw>
                </a:effectLst>
              </a:rPr>
              <a:t>airspace capacity</a:t>
            </a:r>
          </a:p>
          <a:p>
            <a:pPr marL="457200" lvl="1" indent="0">
              <a:buNone/>
            </a:pPr>
            <a:r>
              <a:rPr lang="en-US" sz="3200" dirty="0" smtClean="0">
                <a:effectLst>
                  <a:outerShdw blurRad="50800" dist="38100" dir="2700000" algn="tl" rotWithShape="0">
                    <a:prstClr val="black">
                      <a:alpha val="40000"/>
                    </a:prstClr>
                  </a:outerShdw>
                </a:effectLst>
              </a:rPr>
              <a:t>  d.  Maximiz</a:t>
            </a:r>
            <a:r>
              <a:rPr lang="en-US" sz="3200" dirty="0" smtClean="0">
                <a:effectLst>
                  <a:outerShdw blurRad="38100" dist="38100" dir="2700000" algn="tl">
                    <a:srgbClr val="000000">
                      <a:alpha val="43137"/>
                    </a:srgbClr>
                  </a:outerShdw>
                </a:effectLst>
              </a:rPr>
              <a:t>e</a:t>
            </a:r>
            <a:r>
              <a:rPr lang="en-US" sz="3200" dirty="0" smtClean="0"/>
              <a:t> </a:t>
            </a:r>
            <a:r>
              <a:rPr lang="en-US" sz="3200" dirty="0">
                <a:effectLst>
                  <a:outerShdw blurRad="50800" dist="38100" dir="2700000" algn="tl" rotWithShape="0">
                    <a:prstClr val="black">
                      <a:alpha val="40000"/>
                    </a:prstClr>
                  </a:outerShdw>
                </a:effectLst>
              </a:rPr>
              <a:t>operational benefits and global </a:t>
            </a:r>
            <a:r>
              <a:rPr lang="en-US" sz="3200" dirty="0" smtClean="0">
                <a:effectLst>
                  <a:outerShdw blurRad="50800" dist="38100" dir="2700000" algn="tl" rotWithShape="0">
                    <a:prstClr val="black">
                      <a:alpha val="40000"/>
                    </a:prstClr>
                  </a:outerShdw>
                </a:effectLst>
              </a:rPr>
              <a:t>      efficiency</a:t>
            </a:r>
            <a:endParaRPr lang="en-US" sz="3200" dirty="0">
              <a:effectLst>
                <a:outerShdw blurRad="50800" dist="38100" dir="2700000" algn="tl" rotWithShape="0">
                  <a:prstClr val="black">
                    <a:alpha val="40000"/>
                  </a:prstClr>
                </a:outerShdw>
              </a:effectLst>
            </a:endParaRPr>
          </a:p>
          <a:p>
            <a:pPr lvl="2">
              <a:buFont typeface="Wingdings" panose="05000000000000000000" pitchFamily="2" charset="2"/>
              <a:buChar char="q"/>
            </a:pPr>
            <a:endParaRPr lang="en-US" dirty="0"/>
          </a:p>
        </p:txBody>
      </p:sp>
    </p:spTree>
    <p:extLst>
      <p:ext uri="{BB962C8B-B14F-4D97-AF65-F5344CB8AC3E}">
        <p14:creationId xmlns:p14="http://schemas.microsoft.com/office/powerpoint/2010/main" val="179491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2.</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172</a:t>
            </a:fld>
            <a:endParaRPr lang="en-CA"/>
          </a:p>
        </p:txBody>
      </p:sp>
      <p:sp>
        <p:nvSpPr>
          <p:cNvPr id="5" name="Content Placeholder 4"/>
          <p:cNvSpPr>
            <a:spLocks noGrp="1"/>
          </p:cNvSpPr>
          <p:nvPr>
            <p:ph idx="1"/>
          </p:nvPr>
        </p:nvSpPr>
        <p:spPr>
          <a:xfrm>
            <a:off x="755576" y="1865521"/>
            <a:ext cx="8229600" cy="3311676"/>
          </a:xfrm>
          <a:prstGeom prst="rect">
            <a:avLst/>
          </a:prstGeom>
        </p:spPr>
        <p:txBody>
          <a:bodyPr>
            <a:spAutoFit/>
          </a:bodyPr>
          <a:lstStyle/>
          <a:p>
            <a:pPr marL="457200" lvl="1" indent="0">
              <a:spcAft>
                <a:spcPts val="1200"/>
              </a:spcAft>
              <a:buNone/>
            </a:pPr>
            <a:r>
              <a:rPr lang="en-US" sz="3200" dirty="0"/>
              <a:t> </a:t>
            </a:r>
            <a:r>
              <a:rPr lang="en-US" sz="3200" dirty="0">
                <a:effectLst>
                  <a:outerShdw blurRad="50800" dist="38100" dir="2700000" algn="tl" rotWithShape="0">
                    <a:prstClr val="black">
                      <a:alpha val="40000"/>
                    </a:prstClr>
                  </a:outerShdw>
                </a:effectLst>
              </a:rPr>
              <a:t>a.  Enhance the safety </a:t>
            </a:r>
          </a:p>
          <a:p>
            <a:pPr marL="457200" lvl="1" indent="0">
              <a:spcAft>
                <a:spcPts val="1200"/>
              </a:spcAft>
              <a:buNone/>
            </a:pPr>
            <a:r>
              <a:rPr lang="en-US" sz="3200" dirty="0" smtClean="0">
                <a:effectLst>
                  <a:outerShdw blurRad="50800" dist="38100" dir="2700000" algn="tl" rotWithShape="0">
                    <a:prstClr val="black">
                      <a:alpha val="40000"/>
                    </a:prstClr>
                  </a:outerShdw>
                </a:effectLst>
              </a:rPr>
              <a:t> b</a:t>
            </a:r>
            <a:r>
              <a:rPr lang="en-US" sz="3200" dirty="0">
                <a:effectLst>
                  <a:outerShdw blurRad="50800" dist="38100" dir="2700000" algn="tl" rotWithShape="0">
                    <a:prstClr val="black">
                      <a:alpha val="40000"/>
                    </a:prstClr>
                  </a:outerShdw>
                </a:effectLst>
              </a:rPr>
              <a:t>.  Reduce ATC workload</a:t>
            </a:r>
          </a:p>
          <a:p>
            <a:pPr marL="457200" lvl="1" indent="0">
              <a:spcAft>
                <a:spcPts val="1200"/>
              </a:spcAft>
              <a:buNone/>
            </a:pPr>
            <a:r>
              <a:rPr lang="en-US" sz="3200" dirty="0" smtClean="0">
                <a:effectLst>
                  <a:outerShdw blurRad="50800" dist="38100" dir="2700000" algn="tl" rotWithShape="0">
                    <a:prstClr val="black">
                      <a:alpha val="40000"/>
                    </a:prstClr>
                  </a:outerShdw>
                </a:effectLst>
              </a:rPr>
              <a:t> c</a:t>
            </a:r>
            <a:r>
              <a:rPr lang="en-US" sz="3200" dirty="0">
                <a:effectLst>
                  <a:outerShdw blurRad="50800" dist="38100" dir="2700000" algn="tl" rotWithShape="0">
                    <a:prstClr val="black">
                      <a:alpha val="40000"/>
                    </a:prstClr>
                  </a:outerShdw>
                </a:effectLst>
              </a:rPr>
              <a:t>.  Optimize airspace capacity</a:t>
            </a:r>
          </a:p>
          <a:p>
            <a:pPr marL="457200" lvl="1" indent="0">
              <a:spcAft>
                <a:spcPts val="1200"/>
              </a:spcAft>
              <a:buNone/>
            </a:pPr>
            <a:r>
              <a:rPr lang="en-US" sz="3200" dirty="0" smtClean="0">
                <a:effectLst>
                  <a:outerShdw blurRad="50800" dist="38100" dir="2700000" algn="tl" rotWithShape="0">
                    <a:prstClr val="black">
                      <a:alpha val="40000"/>
                    </a:prstClr>
                  </a:outerShdw>
                </a:effectLst>
              </a:rPr>
              <a:t> </a:t>
            </a:r>
            <a:r>
              <a:rPr lang="en-US" sz="3200" dirty="0">
                <a:effectLst>
                  <a:outerShdw blurRad="50800" dist="38100" dir="2700000" algn="tl" rotWithShape="0">
                    <a:prstClr val="black">
                      <a:alpha val="40000"/>
                    </a:prstClr>
                  </a:outerShdw>
                </a:effectLst>
              </a:rPr>
              <a:t>d.  Maximize operational benefits and global    efficiency</a:t>
            </a:r>
            <a:endParaRPr lang="en-GB" dirty="0">
              <a:effectLst>
                <a:outerShdw blurRad="50800" dist="38100" dir="2700000" algn="tl" rotWithShape="0">
                  <a:prstClr val="black">
                    <a:alpha val="40000"/>
                  </a:prstClr>
                </a:outerShdw>
              </a:effectLst>
            </a:endParaRPr>
          </a:p>
        </p:txBody>
      </p:sp>
      <p:pic>
        <p:nvPicPr>
          <p:cNvPr id="6" name="Picture 3" descr="C:\Users\HTakata\AppData\Local\Microsoft\Windows\Temporary Internet Files\Content.IE5\IXCT58K5\dglxasset[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92483"/>
            <a:ext cx="1039788" cy="10397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HTakata\AppData\Local\Microsoft\Windows\Temporary Internet Files\Content.IE5\IXCT58K5\dglxasset[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364777"/>
            <a:ext cx="1039788" cy="1039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HTakata\AppData\Local\Microsoft\Windows\Temporary Internet Files\Content.IE5\IXCT58K5\dglxasset[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161665"/>
            <a:ext cx="1039788" cy="10397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HTakata\AppData\Local\Microsoft\Windows\Temporary Internet Files\Content.IE5\IXCT58K5\dglxasset[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953753"/>
            <a:ext cx="1039788" cy="10397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67744" y="5373216"/>
            <a:ext cx="4478309" cy="646331"/>
          </a:xfrm>
          <a:prstGeom prst="rect">
            <a:avLst/>
          </a:prstGeom>
          <a:noFill/>
        </p:spPr>
        <p:txBody>
          <a:bodyPr wrap="none" rtlCol="0">
            <a:spAutoFit/>
          </a:bodyPr>
          <a:lstStyle/>
          <a:p>
            <a:r>
              <a:rPr lang="en-US" sz="3600" b="1" i="1" u="sng" dirty="0" smtClean="0">
                <a:solidFill>
                  <a:srgbClr val="1B4177"/>
                </a:solidFill>
                <a:effectLst>
                  <a:outerShdw blurRad="50800" dist="38100" dir="2700000" algn="tl" rotWithShape="0">
                    <a:prstClr val="black">
                      <a:alpha val="40000"/>
                    </a:prstClr>
                  </a:outerShdw>
                </a:effectLst>
              </a:rPr>
              <a:t>All of them are correct</a:t>
            </a:r>
            <a:endParaRPr lang="en-GB" sz="3600" b="1" i="1" u="sng" dirty="0">
              <a:solidFill>
                <a:srgbClr val="1B4177"/>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93644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173</a:t>
            </a:fld>
            <a:endParaRPr lang="en-CA"/>
          </a:p>
        </p:txBody>
      </p:sp>
      <p:sp>
        <p:nvSpPr>
          <p:cNvPr id="5" name="Content Placeholder 2"/>
          <p:cNvSpPr>
            <a:spLocks noGrp="1"/>
          </p:cNvSpPr>
          <p:nvPr>
            <p:ph idx="1"/>
          </p:nvPr>
        </p:nvSpPr>
        <p:spPr>
          <a:xfrm>
            <a:off x="683568" y="2564904"/>
            <a:ext cx="8003232" cy="3561259"/>
          </a:xfrm>
        </p:spPr>
        <p:txBody>
          <a:bodyPr/>
          <a:lstStyle/>
          <a:p>
            <a:pPr marL="0" indent="0">
              <a:buNone/>
            </a:pPr>
            <a:r>
              <a:rPr lang="en-US" sz="4000" dirty="0" smtClean="0"/>
              <a:t>  </a:t>
            </a:r>
            <a:r>
              <a:rPr lang="en-US" sz="4000"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Airspace is a common resource for all users</a:t>
            </a: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79679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3.</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174</a:t>
            </a:fld>
            <a:endParaRPr lang="en-CA"/>
          </a:p>
        </p:txBody>
      </p:sp>
      <p:sp>
        <p:nvSpPr>
          <p:cNvPr id="6" name="TextBox 5"/>
          <p:cNvSpPr txBox="1"/>
          <p:nvPr/>
        </p:nvSpPr>
        <p:spPr>
          <a:xfrm>
            <a:off x="179406" y="4431274"/>
            <a:ext cx="9081076" cy="1323439"/>
          </a:xfrm>
          <a:prstGeom prst="rect">
            <a:avLst/>
          </a:prstGeom>
          <a:noFill/>
        </p:spPr>
        <p:txBody>
          <a:bodyPr wrap="none" rtlCol="0">
            <a:spAutoFit/>
          </a:bodyPr>
          <a:lstStyle/>
          <a:p>
            <a:r>
              <a:rPr lang="en-US" altLang="ja-JP" sz="4000" b="1" i="1" dirty="0" smtClean="0">
                <a:solidFill>
                  <a:schemeClr val="tx2">
                    <a:lumMod val="75000"/>
                  </a:schemeClr>
                </a:solidFill>
                <a:effectLst>
                  <a:outerShdw blurRad="50800" dist="38100" dir="2700000" algn="tl" rotWithShape="0">
                    <a:prstClr val="black">
                      <a:alpha val="40000"/>
                    </a:prstClr>
                  </a:outerShdw>
                </a:effectLst>
              </a:rPr>
              <a:t>Airspace is a common resource for all</a:t>
            </a:r>
          </a:p>
          <a:p>
            <a:r>
              <a:rPr lang="en-US" altLang="ja-JP" sz="4000" b="1" i="1" dirty="0">
                <a:solidFill>
                  <a:schemeClr val="tx2">
                    <a:lumMod val="75000"/>
                  </a:schemeClr>
                </a:solidFill>
                <a:effectLst>
                  <a:outerShdw blurRad="50800" dist="38100" dir="2700000" algn="tl" rotWithShape="0">
                    <a:prstClr val="black">
                      <a:alpha val="40000"/>
                    </a:prstClr>
                  </a:outerShdw>
                </a:effectLst>
              </a:rPr>
              <a:t>u</a:t>
            </a:r>
            <a:r>
              <a:rPr lang="en-US" altLang="ja-JP" sz="4000" b="1" i="1" dirty="0" smtClean="0">
                <a:solidFill>
                  <a:schemeClr val="tx2">
                    <a:lumMod val="75000"/>
                  </a:schemeClr>
                </a:solidFill>
                <a:effectLst>
                  <a:outerShdw blurRad="50800" dist="38100" dir="2700000" algn="tl" rotWithShape="0">
                    <a:prstClr val="black">
                      <a:alpha val="40000"/>
                    </a:prstClr>
                  </a:outerShdw>
                </a:effectLst>
              </a:rPr>
              <a:t>sers and ensure equity and transparency</a:t>
            </a:r>
            <a:endParaRPr lang="en-US" altLang="ja-JP" sz="4000" b="1" i="1" dirty="0">
              <a:solidFill>
                <a:schemeClr val="tx2">
                  <a:lumMod val="75000"/>
                </a:schemeClr>
              </a:solidFill>
              <a:effectLst>
                <a:outerShdw blurRad="50800" dist="38100" dir="2700000" algn="tl" rotWithShape="0">
                  <a:prstClr val="black">
                    <a:alpha val="40000"/>
                  </a:prstClr>
                </a:outerShdw>
              </a:effectLst>
            </a:endParaRPr>
          </a:p>
        </p:txBody>
      </p:sp>
      <p:pic>
        <p:nvPicPr>
          <p:cNvPr id="7" name="図 1"/>
          <p:cNvPicPr>
            <a:picLocks noChangeAspect="1"/>
          </p:cNvPicPr>
          <p:nvPr/>
        </p:nvPicPr>
        <p:blipFill>
          <a:blip r:embed="rId2"/>
          <a:stretch>
            <a:fillRect/>
          </a:stretch>
        </p:blipFill>
        <p:spPr>
          <a:xfrm>
            <a:off x="2742584" y="1916832"/>
            <a:ext cx="3810000" cy="2252508"/>
          </a:xfrm>
          <a:prstGeom prst="rect">
            <a:avLst/>
          </a:prstGeom>
        </p:spPr>
      </p:pic>
    </p:spTree>
    <p:extLst>
      <p:ext uri="{BB962C8B-B14F-4D97-AF65-F5344CB8AC3E}">
        <p14:creationId xmlns:p14="http://schemas.microsoft.com/office/powerpoint/2010/main" val="362715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4.</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175</a:t>
            </a:fld>
            <a:endParaRPr lang="en-CA"/>
          </a:p>
        </p:txBody>
      </p:sp>
      <p:sp>
        <p:nvSpPr>
          <p:cNvPr id="5" name="Content Placeholder 2"/>
          <p:cNvSpPr>
            <a:spLocks noGrp="1"/>
          </p:cNvSpPr>
          <p:nvPr>
            <p:ph idx="1"/>
          </p:nvPr>
        </p:nvSpPr>
        <p:spPr>
          <a:xfrm>
            <a:off x="683568" y="2564904"/>
            <a:ext cx="8003232" cy="3561259"/>
          </a:xfrm>
        </p:spPr>
        <p:txBody>
          <a:bodyPr/>
          <a:lstStyle/>
          <a:p>
            <a:pPr marL="0" indent="0">
              <a:buNone/>
            </a:pPr>
            <a:r>
              <a:rPr lang="en-US" sz="4000" dirty="0" smtClean="0"/>
              <a:t>  </a:t>
            </a:r>
            <a:r>
              <a:rPr lang="en-US" sz="4000"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ATFM information must inform AUs as early as possible</a:t>
            </a: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1563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4.</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176</a:t>
            </a:fld>
            <a:endParaRPr lang="en-CA"/>
          </a:p>
        </p:txBody>
      </p:sp>
      <p:sp>
        <p:nvSpPr>
          <p:cNvPr id="6" name="TextBox 5"/>
          <p:cNvSpPr txBox="1"/>
          <p:nvPr/>
        </p:nvSpPr>
        <p:spPr>
          <a:xfrm>
            <a:off x="539552" y="3953316"/>
            <a:ext cx="8403134" cy="2246769"/>
          </a:xfrm>
          <a:prstGeom prst="rect">
            <a:avLst/>
          </a:prstGeom>
          <a:noFill/>
        </p:spPr>
        <p:txBody>
          <a:bodyPr wrap="none" rtlCol="0">
            <a:spAutoFit/>
          </a:bodyPr>
          <a:lstStyle/>
          <a:p>
            <a:r>
              <a:rPr lang="en-US" altLang="ja-JP" sz="2800" b="1" i="1" dirty="0" smtClean="0">
                <a:solidFill>
                  <a:schemeClr val="tx2">
                    <a:lumMod val="75000"/>
                  </a:schemeClr>
                </a:solidFill>
                <a:effectLst>
                  <a:outerShdw blurRad="50800" dist="38100" dir="2700000" algn="tl" rotWithShape="0">
                    <a:prstClr val="black">
                      <a:alpha val="40000"/>
                    </a:prstClr>
                  </a:outerShdw>
                </a:effectLst>
              </a:rPr>
              <a:t>Their route networks and schedules are built upon </a:t>
            </a:r>
          </a:p>
          <a:p>
            <a:r>
              <a:rPr lang="en-US" altLang="ja-JP" sz="2800" b="1" i="1" dirty="0" smtClean="0">
                <a:solidFill>
                  <a:schemeClr val="tx2">
                    <a:lumMod val="75000"/>
                  </a:schemeClr>
                </a:solidFill>
                <a:effectLst>
                  <a:outerShdw blurRad="50800" dist="38100" dir="2700000" algn="tl" rotWithShape="0">
                    <a:prstClr val="black">
                      <a:alpha val="40000"/>
                    </a:prstClr>
                  </a:outerShdw>
                </a:effectLst>
              </a:rPr>
              <a:t>connections. </a:t>
            </a:r>
          </a:p>
          <a:p>
            <a:r>
              <a:rPr lang="en-US" altLang="ja-JP" sz="2800" b="1" i="1" dirty="0" smtClean="0">
                <a:solidFill>
                  <a:schemeClr val="tx2">
                    <a:lumMod val="75000"/>
                  </a:schemeClr>
                </a:solidFill>
                <a:effectLst>
                  <a:outerShdw blurRad="50800" dist="38100" dir="2700000" algn="tl" rotWithShape="0">
                    <a:prstClr val="black">
                      <a:alpha val="40000"/>
                    </a:prstClr>
                  </a:outerShdw>
                </a:effectLst>
              </a:rPr>
              <a:t>The reliability of these connections enables passengers </a:t>
            </a:r>
          </a:p>
          <a:p>
            <a:r>
              <a:rPr lang="en-US" altLang="ja-JP" sz="2800" b="1" i="1" dirty="0" smtClean="0">
                <a:solidFill>
                  <a:schemeClr val="tx2">
                    <a:lumMod val="75000"/>
                  </a:schemeClr>
                </a:solidFill>
                <a:effectLst>
                  <a:outerShdw blurRad="50800" dist="38100" dir="2700000" algn="tl" rotWithShape="0">
                    <a:prstClr val="black">
                      <a:alpha val="40000"/>
                    </a:prstClr>
                  </a:outerShdw>
                </a:effectLst>
              </a:rPr>
              <a:t>to board connecting flights, ensures that aircraft are </a:t>
            </a:r>
          </a:p>
          <a:p>
            <a:r>
              <a:rPr lang="en-US" altLang="ja-JP" sz="2800" b="1" i="1" dirty="0" smtClean="0">
                <a:solidFill>
                  <a:schemeClr val="tx2">
                    <a:lumMod val="75000"/>
                  </a:schemeClr>
                </a:solidFill>
                <a:effectLst>
                  <a:outerShdw blurRad="50800" dist="38100" dir="2700000" algn="tl" rotWithShape="0">
                    <a:prstClr val="black">
                      <a:alpha val="40000"/>
                    </a:prstClr>
                  </a:outerShdw>
                </a:effectLst>
              </a:rPr>
              <a:t>available for the next leg of flight.</a:t>
            </a:r>
          </a:p>
        </p:txBody>
      </p:sp>
      <p:pic>
        <p:nvPicPr>
          <p:cNvPr id="7" name="図 1"/>
          <p:cNvPicPr>
            <a:picLocks noChangeAspect="1"/>
          </p:cNvPicPr>
          <p:nvPr/>
        </p:nvPicPr>
        <p:blipFill>
          <a:blip r:embed="rId2"/>
          <a:stretch>
            <a:fillRect/>
          </a:stretch>
        </p:blipFill>
        <p:spPr>
          <a:xfrm>
            <a:off x="2742584" y="1700808"/>
            <a:ext cx="3810000" cy="2252508"/>
          </a:xfrm>
          <a:prstGeom prst="rect">
            <a:avLst/>
          </a:prstGeom>
        </p:spPr>
      </p:pic>
    </p:spTree>
    <p:extLst>
      <p:ext uri="{BB962C8B-B14F-4D97-AF65-F5344CB8AC3E}">
        <p14:creationId xmlns:p14="http://schemas.microsoft.com/office/powerpoint/2010/main" val="77042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5.</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177</a:t>
            </a:fld>
            <a:endParaRPr lang="en-CA"/>
          </a:p>
        </p:txBody>
      </p:sp>
      <p:sp>
        <p:nvSpPr>
          <p:cNvPr id="5" name="Content Placeholder 2"/>
          <p:cNvSpPr>
            <a:spLocks noGrp="1"/>
          </p:cNvSpPr>
          <p:nvPr>
            <p:ph idx="1"/>
          </p:nvPr>
        </p:nvSpPr>
        <p:spPr>
          <a:xfrm>
            <a:off x="683568" y="2564904"/>
            <a:ext cx="8003232" cy="3561259"/>
          </a:xfrm>
        </p:spPr>
        <p:txBody>
          <a:bodyPr/>
          <a:lstStyle/>
          <a:p>
            <a:pPr marL="0" indent="0">
              <a:buNone/>
            </a:pPr>
            <a:r>
              <a:rPr lang="en-US" sz="4000" dirty="0" smtClean="0"/>
              <a:t>  </a:t>
            </a:r>
            <a:r>
              <a:rPr lang="en-US" sz="4000"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ATFM measures should be kept to </a:t>
            </a:r>
            <a:r>
              <a:rPr lang="en-US" sz="4000" dirty="0" smtClean="0">
                <a:effectLst>
                  <a:outerShdw blurRad="50800" dist="38100" dir="2700000" algn="tl" rotWithShape="0">
                    <a:prstClr val="black">
                      <a:alpha val="40000"/>
                    </a:prstClr>
                  </a:outerShdw>
                </a:effectLst>
              </a:rPr>
              <a:t>the minimum</a:t>
            </a:r>
            <a:endParaRPr lang="en-US" sz="4000" b="1" dirty="0" smtClean="0">
              <a:effectLst>
                <a:outerShdw blurRad="50800" dist="38100" dir="2700000" algn="tl" rotWithShape="0">
                  <a:prstClr val="black">
                    <a:alpha val="40000"/>
                  </a:prstClr>
                </a:outerShdw>
              </a:effectLst>
            </a:endParaRP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1563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5.</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178</a:t>
            </a:fld>
            <a:endParaRPr lang="en-CA"/>
          </a:p>
        </p:txBody>
      </p:sp>
      <p:pic>
        <p:nvPicPr>
          <p:cNvPr id="5" name="図 1"/>
          <p:cNvPicPr>
            <a:picLocks noChangeAspect="1"/>
          </p:cNvPicPr>
          <p:nvPr/>
        </p:nvPicPr>
        <p:blipFill>
          <a:blip r:embed="rId2"/>
          <a:stretch>
            <a:fillRect/>
          </a:stretch>
        </p:blipFill>
        <p:spPr>
          <a:xfrm>
            <a:off x="2627784" y="1700808"/>
            <a:ext cx="3810000" cy="2252508"/>
          </a:xfrm>
          <a:prstGeom prst="rect">
            <a:avLst/>
          </a:prstGeom>
        </p:spPr>
      </p:pic>
      <p:sp>
        <p:nvSpPr>
          <p:cNvPr id="6" name="TextBox 5"/>
          <p:cNvSpPr txBox="1"/>
          <p:nvPr/>
        </p:nvSpPr>
        <p:spPr>
          <a:xfrm>
            <a:off x="683568" y="4149080"/>
            <a:ext cx="9036496" cy="1815882"/>
          </a:xfrm>
          <a:prstGeom prst="rect">
            <a:avLst/>
          </a:prstGeom>
          <a:noFill/>
        </p:spPr>
        <p:txBody>
          <a:bodyPr wrap="square" rtlCol="0">
            <a:spAutoFit/>
          </a:bodyPr>
          <a:lstStyle/>
          <a:p>
            <a:r>
              <a:rPr kumimoji="1" lang="en-US" altLang="ja-JP" sz="3600" b="1" i="1" dirty="0" smtClean="0">
                <a:solidFill>
                  <a:srgbClr val="1F497D"/>
                </a:solidFill>
                <a:effectLst>
                  <a:outerShdw blurRad="50800" dist="38100" dir="2700000" algn="tl" rotWithShape="0">
                    <a:prstClr val="black">
                      <a:alpha val="40000"/>
                    </a:prstClr>
                  </a:outerShdw>
                </a:effectLst>
              </a:rPr>
              <a:t>ATFM measures should be kept to the minimum</a:t>
            </a:r>
            <a:endParaRPr kumimoji="1" lang="ja-JP" altLang="en-US" sz="3600" b="1" i="1" dirty="0">
              <a:solidFill>
                <a:srgbClr val="1F497D"/>
              </a:solidFill>
              <a:effectLst>
                <a:outerShdw blurRad="50800" dist="38100" dir="2700000" algn="tl" rotWithShape="0">
                  <a:prstClr val="black">
                    <a:alpha val="40000"/>
                  </a:prstClr>
                </a:outerShdw>
              </a:effectLst>
            </a:endParaRPr>
          </a:p>
          <a:p>
            <a:endParaRPr kumimoji="1" lang="en-US" altLang="ja-JP" sz="4000" b="1" dirty="0">
              <a:solidFill>
                <a:srgbClr val="1F497D"/>
              </a:solidFill>
            </a:endParaRPr>
          </a:p>
        </p:txBody>
      </p:sp>
    </p:spTree>
    <p:extLst>
      <p:ext uri="{BB962C8B-B14F-4D97-AF65-F5344CB8AC3E}">
        <p14:creationId xmlns:p14="http://schemas.microsoft.com/office/powerpoint/2010/main" val="67477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6.</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179</a:t>
            </a:fld>
            <a:endParaRPr lang="en-CA"/>
          </a:p>
        </p:txBody>
      </p:sp>
      <p:sp>
        <p:nvSpPr>
          <p:cNvPr id="5" name="Content Placeholder 2"/>
          <p:cNvSpPr>
            <a:spLocks noGrp="1"/>
          </p:cNvSpPr>
          <p:nvPr>
            <p:ph idx="1"/>
          </p:nvPr>
        </p:nvSpPr>
        <p:spPr>
          <a:xfrm>
            <a:off x="683568" y="2564904"/>
            <a:ext cx="8003232" cy="3561259"/>
          </a:xfrm>
        </p:spPr>
        <p:txBody>
          <a:bodyPr/>
          <a:lstStyle/>
          <a:p>
            <a:pPr marL="0" indent="0">
              <a:buNone/>
            </a:pPr>
            <a:r>
              <a:rPr lang="en-US" sz="4000" dirty="0" smtClean="0"/>
              <a:t>  </a:t>
            </a:r>
            <a:r>
              <a:rPr lang="en-US" sz="4000"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AUs personnel doesn’t have to have enough ATFM</a:t>
            </a: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58023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Demand vs </a:t>
            </a:r>
            <a:r>
              <a:rPr kumimoji="1" lang="en-US" altLang="ja-JP" dirty="0" smtClean="0"/>
              <a:t>Capacity (cont’d)</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18</a:t>
            </a:fld>
            <a:endParaRPr lang="en-CA" dirty="0"/>
          </a:p>
        </p:txBody>
      </p:sp>
      <p:sp>
        <p:nvSpPr>
          <p:cNvPr id="5" name="コンテンツ プレースホルダー 2"/>
          <p:cNvSpPr>
            <a:spLocks noGrp="1"/>
          </p:cNvSpPr>
          <p:nvPr>
            <p:ph idx="1"/>
          </p:nvPr>
        </p:nvSpPr>
        <p:spPr>
          <a:xfrm>
            <a:off x="385192" y="1772816"/>
            <a:ext cx="8507288" cy="4501441"/>
          </a:xfrm>
        </p:spPr>
        <p:txBody>
          <a:bodyPr>
            <a:normAutofit/>
          </a:bodyPr>
          <a:lstStyle/>
          <a:p>
            <a:pPr marL="0" indent="0">
              <a:buNone/>
            </a:pPr>
            <a:r>
              <a:rPr kumimoji="1" lang="en-US" altLang="ja-JP" sz="4400" dirty="0" smtClean="0"/>
              <a:t>Demand=125, Capacity=100</a:t>
            </a:r>
          </a:p>
          <a:p>
            <a:pPr marL="0" indent="0">
              <a:buNone/>
            </a:pPr>
            <a:r>
              <a:rPr kumimoji="1" lang="en-US" altLang="ja-JP" sz="4400" dirty="0" smtClean="0"/>
              <a:t>125/100=</a:t>
            </a:r>
            <a:r>
              <a:rPr kumimoji="1" lang="en-US" altLang="ja-JP" sz="4400" b="1" u="sng" dirty="0" smtClean="0">
                <a:solidFill>
                  <a:srgbClr val="FF0000"/>
                </a:solidFill>
              </a:rPr>
              <a:t>125% </a:t>
            </a:r>
            <a:r>
              <a:rPr kumimoji="1" lang="en-US" altLang="ja-JP" b="1" u="sng" dirty="0" smtClean="0">
                <a:solidFill>
                  <a:srgbClr val="FF0000"/>
                </a:solidFill>
              </a:rPr>
              <a:t>(exceeding capacity by 25%)</a:t>
            </a:r>
            <a:endParaRPr kumimoji="1" lang="ja-JP" altLang="en-US" b="1" u="sng" dirty="0">
              <a:solidFill>
                <a:srgbClr val="FF0000"/>
              </a:solidFill>
            </a:endParaRPr>
          </a:p>
        </p:txBody>
      </p:sp>
      <p:pic>
        <p:nvPicPr>
          <p:cNvPr id="6" name="図 4"/>
          <p:cNvPicPr>
            <a:picLocks noChangeAspect="1"/>
          </p:cNvPicPr>
          <p:nvPr/>
        </p:nvPicPr>
        <p:blipFill>
          <a:blip r:embed="rId2"/>
          <a:stretch>
            <a:fillRect/>
          </a:stretch>
        </p:blipFill>
        <p:spPr>
          <a:xfrm flipH="1">
            <a:off x="4644008" y="3361070"/>
            <a:ext cx="4176464" cy="3061281"/>
          </a:xfrm>
          <a:prstGeom prst="rect">
            <a:avLst/>
          </a:prstGeom>
        </p:spPr>
      </p:pic>
      <p:sp>
        <p:nvSpPr>
          <p:cNvPr id="7" name="円/楕円 6"/>
          <p:cNvSpPr/>
          <p:nvPr/>
        </p:nvSpPr>
        <p:spPr>
          <a:xfrm>
            <a:off x="7452320" y="4513198"/>
            <a:ext cx="648072" cy="554360"/>
          </a:xfrm>
          <a:prstGeom prst="ellipse">
            <a:avLst/>
          </a:prstGeom>
          <a:solidFill>
            <a:srgbClr val="FFC000"/>
          </a:solidFill>
          <a:ln>
            <a:noFill/>
          </a:ln>
          <a:scene3d>
            <a:camera prst="orthographicFront"/>
            <a:lightRig rig="threePt" dir="t"/>
          </a:scene3d>
          <a:sp3d>
            <a:bevelT w="508000" h="5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outerShdw blurRad="38100" dist="38100" dir="2700000" algn="tl">
                  <a:srgbClr val="000000">
                    <a:alpha val="43137"/>
                  </a:srgbClr>
                </a:outerShdw>
              </a:effectLst>
            </a:endParaRPr>
          </a:p>
        </p:txBody>
      </p:sp>
      <p:sp>
        <p:nvSpPr>
          <p:cNvPr id="8" name="円/楕円 5"/>
          <p:cNvSpPr/>
          <p:nvPr/>
        </p:nvSpPr>
        <p:spPr>
          <a:xfrm>
            <a:off x="5364088" y="4945246"/>
            <a:ext cx="936104" cy="789300"/>
          </a:xfrm>
          <a:prstGeom prst="ellipse">
            <a:avLst/>
          </a:prstGeom>
          <a:solidFill>
            <a:schemeClr val="accent3">
              <a:lumMod val="60000"/>
              <a:lumOff val="40000"/>
            </a:schemeClr>
          </a:solidFill>
          <a:ln>
            <a:noFill/>
          </a:ln>
          <a:scene3d>
            <a:camera prst="orthographicFront"/>
            <a:lightRig rig="threePt" dir="t"/>
          </a:scene3d>
          <a:sp3d>
            <a:bevelT w="444500" h="444500"/>
          </a:sp3d>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dirty="0"/>
          </a:p>
        </p:txBody>
      </p:sp>
      <p:sp>
        <p:nvSpPr>
          <p:cNvPr id="9" name="円/楕円 7"/>
          <p:cNvSpPr/>
          <p:nvPr/>
        </p:nvSpPr>
        <p:spPr>
          <a:xfrm>
            <a:off x="5292080" y="5593318"/>
            <a:ext cx="1005816" cy="216024"/>
          </a:xfrm>
          <a:custGeom>
            <a:avLst/>
            <a:gdLst/>
            <a:ahLst/>
            <a:cxnLst/>
            <a:rect l="l" t="t" r="r" b="b"/>
            <a:pathLst>
              <a:path w="1005816" h="216024">
                <a:moveTo>
                  <a:pt x="0" y="0"/>
                </a:moveTo>
                <a:lnTo>
                  <a:pt x="1005816" y="0"/>
                </a:lnTo>
                <a:lnTo>
                  <a:pt x="905512" y="86897"/>
                </a:lnTo>
                <a:cubicBezTo>
                  <a:pt x="790586" y="168421"/>
                  <a:pt x="652042" y="216024"/>
                  <a:pt x="502908" y="216024"/>
                </a:cubicBezTo>
                <a:cubicBezTo>
                  <a:pt x="353775" y="216024"/>
                  <a:pt x="215230" y="168421"/>
                  <a:pt x="100305" y="86897"/>
                </a:cubicBezTo>
                <a:close/>
              </a:path>
            </a:pathLst>
          </a:custGeom>
          <a:solidFill>
            <a:srgbClr val="00060C"/>
          </a:solidFill>
          <a:ln>
            <a:solidFill>
              <a:srgbClr val="00060C"/>
            </a:solid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outerShdw blurRad="38100" dist="38100" dir="2700000" algn="tl">
                  <a:srgbClr val="000000">
                    <a:alpha val="43137"/>
                  </a:srgbClr>
                </a:outerShdw>
              </a:effectLst>
            </a:endParaRPr>
          </a:p>
        </p:txBody>
      </p:sp>
      <p:cxnSp>
        <p:nvCxnSpPr>
          <p:cNvPr id="10" name="直線コネクタ 20"/>
          <p:cNvCxnSpPr/>
          <p:nvPr/>
        </p:nvCxnSpPr>
        <p:spPr>
          <a:xfrm flipV="1">
            <a:off x="5290932" y="4513198"/>
            <a:ext cx="505204"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cxnSp>
        <p:nvCxnSpPr>
          <p:cNvPr id="11" name="直線コネクタ 21"/>
          <p:cNvCxnSpPr/>
          <p:nvPr/>
        </p:nvCxnSpPr>
        <p:spPr>
          <a:xfrm>
            <a:off x="5796136" y="4513198"/>
            <a:ext cx="502908"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cxnSp>
        <p:nvCxnSpPr>
          <p:cNvPr id="12" name="直線コネクタ 22"/>
          <p:cNvCxnSpPr/>
          <p:nvPr/>
        </p:nvCxnSpPr>
        <p:spPr>
          <a:xfrm flipH="1">
            <a:off x="5796136" y="4513198"/>
            <a:ext cx="1148"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sp>
        <p:nvSpPr>
          <p:cNvPr id="13" name="円/楕円 7"/>
          <p:cNvSpPr/>
          <p:nvPr/>
        </p:nvSpPr>
        <p:spPr>
          <a:xfrm>
            <a:off x="7236296" y="4945246"/>
            <a:ext cx="1005816" cy="216024"/>
          </a:xfrm>
          <a:custGeom>
            <a:avLst/>
            <a:gdLst/>
            <a:ahLst/>
            <a:cxnLst/>
            <a:rect l="l" t="t" r="r" b="b"/>
            <a:pathLst>
              <a:path w="1005816" h="216024">
                <a:moveTo>
                  <a:pt x="0" y="0"/>
                </a:moveTo>
                <a:lnTo>
                  <a:pt x="1005816" y="0"/>
                </a:lnTo>
                <a:lnTo>
                  <a:pt x="905512" y="86897"/>
                </a:lnTo>
                <a:cubicBezTo>
                  <a:pt x="790586" y="168421"/>
                  <a:pt x="652042" y="216024"/>
                  <a:pt x="502908" y="216024"/>
                </a:cubicBezTo>
                <a:cubicBezTo>
                  <a:pt x="353775" y="216024"/>
                  <a:pt x="215230" y="168421"/>
                  <a:pt x="100305" y="86897"/>
                </a:cubicBezTo>
                <a:close/>
              </a:path>
            </a:pathLst>
          </a:custGeom>
          <a:solidFill>
            <a:srgbClr val="00060C"/>
          </a:solidFill>
          <a:ln>
            <a:solidFill>
              <a:srgbClr val="00060C"/>
            </a:solid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outerShdw blurRad="38100" dist="38100" dir="2700000" algn="tl">
                  <a:srgbClr val="000000">
                    <a:alpha val="43137"/>
                  </a:srgbClr>
                </a:outerShdw>
              </a:effectLst>
            </a:endParaRPr>
          </a:p>
        </p:txBody>
      </p:sp>
      <p:cxnSp>
        <p:nvCxnSpPr>
          <p:cNvPr id="14" name="直線コネクタ 25"/>
          <p:cNvCxnSpPr/>
          <p:nvPr/>
        </p:nvCxnSpPr>
        <p:spPr>
          <a:xfrm flipV="1">
            <a:off x="7235148" y="3865126"/>
            <a:ext cx="505204"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cxnSp>
        <p:nvCxnSpPr>
          <p:cNvPr id="15" name="直線コネクタ 26"/>
          <p:cNvCxnSpPr/>
          <p:nvPr/>
        </p:nvCxnSpPr>
        <p:spPr>
          <a:xfrm>
            <a:off x="7740352" y="3865126"/>
            <a:ext cx="502908"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cxnSp>
        <p:nvCxnSpPr>
          <p:cNvPr id="16" name="直線コネクタ 27"/>
          <p:cNvCxnSpPr/>
          <p:nvPr/>
        </p:nvCxnSpPr>
        <p:spPr>
          <a:xfrm flipH="1">
            <a:off x="7740352" y="3865126"/>
            <a:ext cx="1148" cy="1080120"/>
          </a:xfrm>
          <a:prstGeom prst="line">
            <a:avLst/>
          </a:prstGeom>
          <a:ln>
            <a:solidFill>
              <a:srgbClr val="00060C"/>
            </a:solidFill>
          </a:ln>
        </p:spPr>
        <p:style>
          <a:lnRef idx="2">
            <a:schemeClr val="accent1"/>
          </a:lnRef>
          <a:fillRef idx="0">
            <a:schemeClr val="accent1"/>
          </a:fillRef>
          <a:effectRef idx="1">
            <a:schemeClr val="accent1"/>
          </a:effectRef>
          <a:fontRef idx="minor">
            <a:schemeClr val="tx1"/>
          </a:fontRef>
        </p:style>
      </p:cxnSp>
      <p:sp>
        <p:nvSpPr>
          <p:cNvPr id="17" name="テキスト ボックス 18"/>
          <p:cNvSpPr txBox="1"/>
          <p:nvPr/>
        </p:nvSpPr>
        <p:spPr>
          <a:xfrm>
            <a:off x="4932040" y="5809342"/>
            <a:ext cx="979054" cy="369332"/>
          </a:xfrm>
          <a:prstGeom prst="rect">
            <a:avLst/>
          </a:prstGeom>
          <a:noFill/>
        </p:spPr>
        <p:txBody>
          <a:bodyPr wrap="none" rtlCol="0">
            <a:spAutoFit/>
          </a:bodyPr>
          <a:lstStyle/>
          <a:p>
            <a:r>
              <a:rPr kumimoji="1" lang="en-US" altLang="ja-JP" dirty="0" smtClean="0"/>
              <a:t>Demand</a:t>
            </a:r>
            <a:endParaRPr kumimoji="1" lang="ja-JP" altLang="en-US" dirty="0"/>
          </a:p>
        </p:txBody>
      </p:sp>
      <p:sp>
        <p:nvSpPr>
          <p:cNvPr id="18" name="テキスト ボックス 23"/>
          <p:cNvSpPr txBox="1"/>
          <p:nvPr/>
        </p:nvSpPr>
        <p:spPr>
          <a:xfrm>
            <a:off x="7380312" y="5233278"/>
            <a:ext cx="982548" cy="369332"/>
          </a:xfrm>
          <a:prstGeom prst="rect">
            <a:avLst/>
          </a:prstGeom>
          <a:noFill/>
        </p:spPr>
        <p:txBody>
          <a:bodyPr wrap="none" rtlCol="0">
            <a:spAutoFit/>
          </a:bodyPr>
          <a:lstStyle/>
          <a:p>
            <a:r>
              <a:rPr kumimoji="1" lang="en-US" altLang="ja-JP" dirty="0" smtClean="0"/>
              <a:t>Capacity</a:t>
            </a:r>
            <a:endParaRPr kumimoji="1" lang="ja-JP" altLang="en-US" dirty="0"/>
          </a:p>
        </p:txBody>
      </p:sp>
      <p:grpSp>
        <p:nvGrpSpPr>
          <p:cNvPr id="19" name="Group 18"/>
          <p:cNvGrpSpPr/>
          <p:nvPr/>
        </p:nvGrpSpPr>
        <p:grpSpPr>
          <a:xfrm>
            <a:off x="464717" y="3971345"/>
            <a:ext cx="3672408" cy="1869420"/>
            <a:chOff x="1634986" y="4701352"/>
            <a:chExt cx="1525591" cy="765062"/>
          </a:xfrm>
        </p:grpSpPr>
        <p:pic>
          <p:nvPicPr>
            <p:cNvPr id="20"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1634986" y="4841154"/>
              <a:ext cx="616508" cy="48116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2159136" y="4701352"/>
              <a:ext cx="1001441" cy="765062"/>
              <a:chOff x="6019800" y="1295400"/>
              <a:chExt cx="2971800" cy="2477924"/>
            </a:xfrm>
          </p:grpSpPr>
          <p:sp>
            <p:nvSpPr>
              <p:cNvPr id="22" name="Flowchart: Magnetic Disk 21"/>
              <p:cNvSpPr/>
              <p:nvPr/>
            </p:nvSpPr>
            <p:spPr>
              <a:xfrm>
                <a:off x="6019800" y="1295400"/>
                <a:ext cx="2971800" cy="2477924"/>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22"/>
              <p:cNvSpPr/>
              <p:nvPr/>
            </p:nvSpPr>
            <p:spPr>
              <a:xfrm>
                <a:off x="6024785" y="1803163"/>
                <a:ext cx="2948299" cy="931516"/>
              </a:xfrm>
              <a:custGeom>
                <a:avLst/>
                <a:gdLst>
                  <a:gd name="connsiteX0" fmla="*/ 0 w 2948299"/>
                  <a:gd name="connsiteY0" fmla="*/ 0 h 931516"/>
                  <a:gd name="connsiteX1" fmla="*/ 273465 w 2948299"/>
                  <a:gd name="connsiteY1" fmla="*/ 572568 h 931516"/>
                  <a:gd name="connsiteX2" fmla="*/ 427290 w 2948299"/>
                  <a:gd name="connsiteY2" fmla="*/ 350377 h 931516"/>
                  <a:gd name="connsiteX3" fmla="*/ 854579 w 2948299"/>
                  <a:gd name="connsiteY3" fmla="*/ 931491 h 931516"/>
                  <a:gd name="connsiteX4" fmla="*/ 1743342 w 2948299"/>
                  <a:gd name="connsiteY4" fmla="*/ 324740 h 931516"/>
                  <a:gd name="connsiteX5" fmla="*/ 2290273 w 2948299"/>
                  <a:gd name="connsiteY5" fmla="*/ 538385 h 931516"/>
                  <a:gd name="connsiteX6" fmla="*/ 2948299 w 2948299"/>
                  <a:gd name="connsiteY6" fmla="*/ 25637 h 93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99" h="931516">
                    <a:moveTo>
                      <a:pt x="0" y="0"/>
                    </a:moveTo>
                    <a:cubicBezTo>
                      <a:pt x="101125" y="257086"/>
                      <a:pt x="202250" y="514172"/>
                      <a:pt x="273465" y="572568"/>
                    </a:cubicBezTo>
                    <a:cubicBezTo>
                      <a:pt x="344680" y="630964"/>
                      <a:pt x="330438" y="290556"/>
                      <a:pt x="427290" y="350377"/>
                    </a:cubicBezTo>
                    <a:cubicBezTo>
                      <a:pt x="524142" y="410198"/>
                      <a:pt x="635237" y="935764"/>
                      <a:pt x="854579" y="931491"/>
                    </a:cubicBezTo>
                    <a:cubicBezTo>
                      <a:pt x="1073921" y="927218"/>
                      <a:pt x="1504060" y="390258"/>
                      <a:pt x="1743342" y="324740"/>
                    </a:cubicBezTo>
                    <a:cubicBezTo>
                      <a:pt x="1982624" y="259222"/>
                      <a:pt x="2089447" y="588235"/>
                      <a:pt x="2290273" y="538385"/>
                    </a:cubicBezTo>
                    <a:cubicBezTo>
                      <a:pt x="2491099" y="488535"/>
                      <a:pt x="2942602" y="-72639"/>
                      <a:pt x="2948299" y="25637"/>
                    </a:cubicBezTo>
                  </a:path>
                </a:pathLst>
              </a:custGeom>
              <a:noFill/>
              <a:effectLst>
                <a:glow rad="63500">
                  <a:schemeClr val="accent1">
                    <a:satMod val="175000"/>
                    <a:alpha val="40000"/>
                  </a:schemeClr>
                </a:glow>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Connector 23"/>
              <p:cNvSpPr/>
              <p:nvPr/>
            </p:nvSpPr>
            <p:spPr>
              <a:xfrm>
                <a:off x="6821324" y="2800528"/>
                <a:ext cx="76200" cy="101837"/>
              </a:xfrm>
              <a:prstGeom prst="flowChartConnector">
                <a:avLst/>
              </a:prstGeom>
              <a:pattFill prst="pct50">
                <a:fgClr>
                  <a:schemeClr val="accent1"/>
                </a:fgClr>
                <a:bgClr>
                  <a:schemeClr val="bg1"/>
                </a:bgClr>
              </a:patt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24"/>
              <p:cNvSpPr/>
              <p:nvPr/>
            </p:nvSpPr>
            <p:spPr>
              <a:xfrm>
                <a:off x="6672913" y="3048000"/>
                <a:ext cx="373022" cy="517269"/>
              </a:xfrm>
              <a:custGeom>
                <a:avLst/>
                <a:gdLst>
                  <a:gd name="connsiteX0" fmla="*/ 256942 w 633296"/>
                  <a:gd name="connsiteY0" fmla="*/ 102 h 1034538"/>
                  <a:gd name="connsiteX1" fmla="*/ 568 w 633296"/>
                  <a:gd name="connsiteY1" fmla="*/ 692311 h 1034538"/>
                  <a:gd name="connsiteX2" fmla="*/ 325308 w 633296"/>
                  <a:gd name="connsiteY2" fmla="*/ 1034143 h 1034538"/>
                  <a:gd name="connsiteX3" fmla="*/ 632957 w 633296"/>
                  <a:gd name="connsiteY3" fmla="*/ 743586 h 1034538"/>
                  <a:gd name="connsiteX4" fmla="*/ 256942 w 633296"/>
                  <a:gd name="connsiteY4" fmla="*/ 102 h 10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96" h="1034538">
                    <a:moveTo>
                      <a:pt x="256942" y="102"/>
                    </a:moveTo>
                    <a:cubicBezTo>
                      <a:pt x="151544" y="-8444"/>
                      <a:pt x="-10826" y="519971"/>
                      <a:pt x="568" y="692311"/>
                    </a:cubicBezTo>
                    <a:cubicBezTo>
                      <a:pt x="11962" y="864651"/>
                      <a:pt x="219910" y="1025597"/>
                      <a:pt x="325308" y="1034143"/>
                    </a:cubicBezTo>
                    <a:cubicBezTo>
                      <a:pt x="430706" y="1042689"/>
                      <a:pt x="642927" y="911653"/>
                      <a:pt x="632957" y="743586"/>
                    </a:cubicBezTo>
                    <a:cubicBezTo>
                      <a:pt x="622987" y="575519"/>
                      <a:pt x="362340" y="8648"/>
                      <a:pt x="256942" y="102"/>
                    </a:cubicBezTo>
                    <a:close/>
                  </a:path>
                </a:pathLst>
              </a:custGeom>
              <a:gradFill>
                <a:gsLst>
                  <a:gs pos="0">
                    <a:schemeClr val="bg1">
                      <a:lumMod val="0"/>
                      <a:lumOff val="100000"/>
                    </a:schemeClr>
                  </a:gs>
                  <a:gs pos="50000">
                    <a:schemeClr val="accent1">
                      <a:tint val="44500"/>
                      <a:satMod val="160000"/>
                    </a:schemeClr>
                  </a:gs>
                  <a:gs pos="100000">
                    <a:schemeClr val="accent1">
                      <a:tint val="23500"/>
                      <a:satMod val="160000"/>
                    </a:schemeClr>
                  </a:gs>
                </a:gsLst>
                <a:path path="circle">
                  <a:fillToRect l="50000" t="50000" r="50000" b="50000"/>
                </a:path>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19551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6.</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180</a:t>
            </a:fld>
            <a:endParaRPr lang="en-CA"/>
          </a:p>
        </p:txBody>
      </p:sp>
      <p:pic>
        <p:nvPicPr>
          <p:cNvPr id="5" name="Picture 6" descr="C:\Users\HTakata\AppData\Local\Microsoft\Windows\Temporary Internet Files\Content.IE5\6PCBC6JZ\MC90044874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844824"/>
            <a:ext cx="3179618" cy="2119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3789040"/>
            <a:ext cx="8895897" cy="2554545"/>
          </a:xfrm>
          <a:prstGeom prst="rect">
            <a:avLst/>
          </a:prstGeom>
          <a:noFill/>
        </p:spPr>
        <p:txBody>
          <a:bodyPr wrap="none" rtlCol="0">
            <a:spAutoFit/>
          </a:bodyPr>
          <a:lstStyle/>
          <a:p>
            <a:r>
              <a:rPr lang="en-US" altLang="ja-JP" sz="4000" b="1" i="1" dirty="0" smtClean="0">
                <a:solidFill>
                  <a:schemeClr val="tx2">
                    <a:lumMod val="75000"/>
                  </a:schemeClr>
                </a:solidFill>
                <a:effectLst>
                  <a:outerShdw blurRad="50800" dist="38100" dir="2700000" algn="tl" rotWithShape="0">
                    <a:prstClr val="black">
                      <a:alpha val="40000"/>
                    </a:prstClr>
                  </a:outerShdw>
                </a:effectLst>
              </a:rPr>
              <a:t>Not only ATFM personnel but also all </a:t>
            </a:r>
            <a:br>
              <a:rPr lang="en-US" altLang="ja-JP" sz="4000" b="1" i="1" dirty="0" smtClean="0">
                <a:solidFill>
                  <a:schemeClr val="tx2">
                    <a:lumMod val="75000"/>
                  </a:schemeClr>
                </a:solidFill>
                <a:effectLst>
                  <a:outerShdw blurRad="50800" dist="38100" dir="2700000" algn="tl" rotWithShape="0">
                    <a:prstClr val="black">
                      <a:alpha val="40000"/>
                    </a:prstClr>
                  </a:outerShdw>
                </a:effectLst>
              </a:rPr>
            </a:br>
            <a:r>
              <a:rPr lang="en-US" altLang="ja-JP" sz="4000" b="1" i="1" dirty="0" smtClean="0">
                <a:solidFill>
                  <a:schemeClr val="tx2">
                    <a:lumMod val="75000"/>
                  </a:schemeClr>
                </a:solidFill>
                <a:effectLst>
                  <a:outerShdw blurRad="50800" dist="38100" dir="2700000" algn="tl" rotWithShape="0">
                    <a:prstClr val="black">
                      <a:alpha val="40000"/>
                    </a:prstClr>
                  </a:outerShdw>
                </a:effectLst>
              </a:rPr>
              <a:t>stakeholders involved must be trained to</a:t>
            </a:r>
          </a:p>
          <a:p>
            <a:r>
              <a:rPr lang="en-US" altLang="ja-JP" sz="4000" b="1" i="1" dirty="0" smtClean="0">
                <a:solidFill>
                  <a:schemeClr val="tx2">
                    <a:lumMod val="75000"/>
                  </a:schemeClr>
                </a:solidFill>
                <a:effectLst>
                  <a:outerShdw blurRad="50800" dist="38100" dir="2700000" algn="tl" rotWithShape="0">
                    <a:prstClr val="black">
                      <a:alpha val="40000"/>
                    </a:prstClr>
                  </a:outerShdw>
                </a:effectLst>
              </a:rPr>
              <a:t>Enable the provision of an efficient ATFM</a:t>
            </a:r>
          </a:p>
          <a:p>
            <a:r>
              <a:rPr lang="en-US" altLang="ja-JP" sz="4000" b="1" i="1" dirty="0" smtClean="0">
                <a:solidFill>
                  <a:schemeClr val="tx2">
                    <a:lumMod val="75000"/>
                  </a:schemeClr>
                </a:solidFill>
                <a:effectLst>
                  <a:outerShdw blurRad="50800" dist="38100" dir="2700000" algn="tl" rotWithShape="0">
                    <a:prstClr val="black">
                      <a:alpha val="40000"/>
                    </a:prstClr>
                  </a:outerShdw>
                </a:effectLst>
              </a:rPr>
              <a:t>service</a:t>
            </a:r>
            <a:endParaRPr lang="en-US" altLang="ja-JP" sz="4000" b="1" i="1" dirty="0">
              <a:solidFill>
                <a:schemeClr val="tx2">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79916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7.</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181</a:t>
            </a:fld>
            <a:endParaRPr lang="en-CA"/>
          </a:p>
        </p:txBody>
      </p:sp>
      <p:sp>
        <p:nvSpPr>
          <p:cNvPr id="5" name="Content Placeholder 2"/>
          <p:cNvSpPr>
            <a:spLocks noGrp="1"/>
          </p:cNvSpPr>
          <p:nvPr>
            <p:ph idx="1"/>
          </p:nvPr>
        </p:nvSpPr>
        <p:spPr>
          <a:xfrm>
            <a:off x="683568" y="2564904"/>
            <a:ext cx="8003232" cy="3561259"/>
          </a:xfrm>
        </p:spPr>
        <p:txBody>
          <a:bodyPr/>
          <a:lstStyle/>
          <a:p>
            <a:pPr marL="0" indent="0">
              <a:buNone/>
            </a:pPr>
            <a:r>
              <a:rPr lang="en-US" sz="4000" dirty="0" smtClean="0">
                <a:effectLst>
                  <a:outerShdw blurRad="50800" dist="38100" dir="2700000" algn="tl" rotWithShape="0">
                    <a:prstClr val="black">
                      <a:alpha val="40000"/>
                    </a:prstClr>
                  </a:outerShdw>
                </a:effectLst>
              </a:rPr>
              <a:t>Capacity assessment is not necessary to manage Demand</a:t>
            </a: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809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7.</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182</a:t>
            </a:fld>
            <a:endParaRPr lang="en-CA"/>
          </a:p>
        </p:txBody>
      </p:sp>
      <p:pic>
        <p:nvPicPr>
          <p:cNvPr id="5" name="Picture 6" descr="C:\Users\HTakata\AppData\Local\Microsoft\Windows\Temporary Internet Files\Content.IE5\6PCBC6JZ\MC90044874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844824"/>
            <a:ext cx="3179618" cy="2119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3789040"/>
            <a:ext cx="8481296" cy="1323439"/>
          </a:xfrm>
          <a:prstGeom prst="rect">
            <a:avLst/>
          </a:prstGeom>
          <a:noFill/>
        </p:spPr>
        <p:txBody>
          <a:bodyPr wrap="none" rtlCol="0">
            <a:spAutoFit/>
          </a:bodyPr>
          <a:lstStyle/>
          <a:p>
            <a:r>
              <a:rPr lang="en-US" altLang="ja-JP" sz="4000" dirty="0" smtClean="0">
                <a:solidFill>
                  <a:schemeClr val="tx2">
                    <a:lumMod val="75000"/>
                  </a:schemeClr>
                </a:solidFill>
                <a:effectLst>
                  <a:outerShdw blurRad="50800" dist="38100" dir="2700000" algn="tl" rotWithShape="0">
                    <a:prstClr val="black">
                      <a:alpha val="40000"/>
                    </a:prstClr>
                  </a:outerShdw>
                </a:effectLst>
              </a:rPr>
              <a:t>We need to know Capacity, then we can</a:t>
            </a:r>
          </a:p>
          <a:p>
            <a:r>
              <a:rPr lang="en-US" altLang="ja-JP" sz="4000" dirty="0" smtClean="0">
                <a:solidFill>
                  <a:schemeClr val="tx2">
                    <a:lumMod val="75000"/>
                  </a:schemeClr>
                </a:solidFill>
                <a:effectLst>
                  <a:outerShdw blurRad="50800" dist="38100" dir="2700000" algn="tl" rotWithShape="0">
                    <a:prstClr val="black">
                      <a:alpha val="40000"/>
                    </a:prstClr>
                  </a:outerShdw>
                </a:effectLst>
              </a:rPr>
              <a:t>manage Demand</a:t>
            </a:r>
            <a:endParaRPr lang="en-US" altLang="ja-JP" sz="4000" dirty="0">
              <a:solidFill>
                <a:schemeClr val="tx2">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5149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8.</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183</a:t>
            </a:fld>
            <a:endParaRPr lang="en-CA"/>
          </a:p>
        </p:txBody>
      </p:sp>
      <p:sp>
        <p:nvSpPr>
          <p:cNvPr id="5" name="Content Placeholder 2"/>
          <p:cNvSpPr>
            <a:spLocks noGrp="1"/>
          </p:cNvSpPr>
          <p:nvPr>
            <p:ph idx="1"/>
          </p:nvPr>
        </p:nvSpPr>
        <p:spPr>
          <a:xfrm>
            <a:off x="683568" y="2564904"/>
            <a:ext cx="8003232" cy="3561259"/>
          </a:xfrm>
        </p:spPr>
        <p:txBody>
          <a:bodyPr/>
          <a:lstStyle/>
          <a:p>
            <a:pPr marL="0" indent="0">
              <a:buNone/>
            </a:pPr>
            <a:r>
              <a:rPr lang="en-US" sz="4000" dirty="0" smtClean="0"/>
              <a:t>  </a:t>
            </a:r>
            <a:r>
              <a:rPr lang="en-US" sz="4000"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ATC capacities are static value</a:t>
            </a: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809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8.</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184</a:t>
            </a:fld>
            <a:endParaRPr lang="en-CA"/>
          </a:p>
        </p:txBody>
      </p:sp>
      <p:pic>
        <p:nvPicPr>
          <p:cNvPr id="5" name="Picture 6" descr="C:\Users\HTakata\AppData\Local\Microsoft\Windows\Temporary Internet Files\Content.IE5\6PCBC6JZ\MC90044874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844824"/>
            <a:ext cx="3179618" cy="2119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4399369"/>
            <a:ext cx="7592784" cy="1323439"/>
          </a:xfrm>
          <a:prstGeom prst="rect">
            <a:avLst/>
          </a:prstGeom>
          <a:noFill/>
        </p:spPr>
        <p:txBody>
          <a:bodyPr wrap="none" rtlCol="0">
            <a:spAutoFit/>
          </a:bodyPr>
          <a:lstStyle/>
          <a:p>
            <a:r>
              <a:rPr lang="en-US" altLang="ja-JP" sz="4000" dirty="0">
                <a:solidFill>
                  <a:schemeClr val="tx2">
                    <a:lumMod val="75000"/>
                  </a:schemeClr>
                </a:solidFill>
                <a:effectLst>
                  <a:outerShdw blurRad="50800" dist="38100" dir="2700000" algn="tl" rotWithShape="0">
                    <a:prstClr val="black">
                      <a:alpha val="40000"/>
                    </a:prstClr>
                  </a:outerShdw>
                </a:effectLst>
              </a:rPr>
              <a:t>ATC capacities are </a:t>
            </a:r>
            <a:r>
              <a:rPr lang="en-US" altLang="ja-JP" sz="4000" b="1" i="1" u="sng" dirty="0">
                <a:solidFill>
                  <a:schemeClr val="tx2">
                    <a:lumMod val="75000"/>
                  </a:schemeClr>
                </a:solidFill>
                <a:effectLst>
                  <a:outerShdw blurRad="50800" dist="38100" dir="2700000" algn="tl" rotWithShape="0">
                    <a:prstClr val="black">
                      <a:alpha val="40000"/>
                    </a:prstClr>
                  </a:outerShdw>
                </a:effectLst>
              </a:rPr>
              <a:t>NOT</a:t>
            </a:r>
            <a:r>
              <a:rPr lang="en-US" altLang="ja-JP" sz="4000" dirty="0">
                <a:solidFill>
                  <a:schemeClr val="tx2">
                    <a:lumMod val="75000"/>
                  </a:schemeClr>
                </a:solidFill>
                <a:effectLst>
                  <a:outerShdw blurRad="50800" dist="38100" dir="2700000" algn="tl" rotWithShape="0">
                    <a:prstClr val="black">
                      <a:alpha val="40000"/>
                    </a:prstClr>
                  </a:outerShdw>
                </a:effectLst>
              </a:rPr>
              <a:t> static </a:t>
            </a:r>
            <a:r>
              <a:rPr lang="en-US" altLang="ja-JP" sz="4000" dirty="0" smtClean="0">
                <a:solidFill>
                  <a:schemeClr val="tx2">
                    <a:lumMod val="75000"/>
                  </a:schemeClr>
                </a:solidFill>
                <a:effectLst>
                  <a:outerShdw blurRad="50800" dist="38100" dir="2700000" algn="tl" rotWithShape="0">
                    <a:prstClr val="black">
                      <a:alpha val="40000"/>
                    </a:prstClr>
                  </a:outerShdw>
                </a:effectLst>
              </a:rPr>
              <a:t>values</a:t>
            </a:r>
          </a:p>
          <a:p>
            <a:endParaRPr lang="en-US" altLang="ja-JP" sz="4000" dirty="0">
              <a:solidFill>
                <a:schemeClr val="tx2">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96137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9.</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185</a:t>
            </a:fld>
            <a:endParaRPr lang="en-CA"/>
          </a:p>
        </p:txBody>
      </p:sp>
      <p:sp>
        <p:nvSpPr>
          <p:cNvPr id="5" name="Content Placeholder 2"/>
          <p:cNvSpPr>
            <a:spLocks noGrp="1"/>
          </p:cNvSpPr>
          <p:nvPr>
            <p:ph idx="1"/>
          </p:nvPr>
        </p:nvSpPr>
        <p:spPr>
          <a:xfrm>
            <a:off x="683568" y="2636912"/>
            <a:ext cx="8003232" cy="3561259"/>
          </a:xfrm>
        </p:spPr>
        <p:txBody>
          <a:bodyPr>
            <a:normAutofit/>
          </a:bodyPr>
          <a:lstStyle/>
          <a:p>
            <a:pPr marL="0" indent="0">
              <a:buNone/>
            </a:pPr>
            <a:r>
              <a:rPr kumimoji="1" lang="en-US" altLang="ja-JP" sz="4000" b="1" dirty="0" smtClean="0">
                <a:solidFill>
                  <a:schemeClr val="tx2">
                    <a:lumMod val="75000"/>
                  </a:schemeClr>
                </a:solidFill>
                <a:effectLst>
                  <a:outerShdw blurRad="50800" dist="38100" dir="2700000" algn="tl" rotWithShape="0">
                    <a:prstClr val="black">
                      <a:alpha val="40000"/>
                    </a:prstClr>
                  </a:outerShdw>
                </a:effectLst>
              </a:rPr>
              <a:t>Post</a:t>
            </a:r>
            <a:r>
              <a:rPr kumimoji="1" lang="en-US" altLang="ja-JP" sz="4000" b="1" dirty="0">
                <a:solidFill>
                  <a:schemeClr val="tx2">
                    <a:lumMod val="75000"/>
                  </a:schemeClr>
                </a:solidFill>
                <a:effectLst>
                  <a:outerShdw blurRad="50800" dist="38100" dir="2700000" algn="tl" rotWithShape="0">
                    <a:prstClr val="black">
                      <a:alpha val="40000"/>
                    </a:prstClr>
                  </a:outerShdw>
                </a:effectLst>
              </a:rPr>
              <a:t>-operations analysis </a:t>
            </a:r>
            <a:r>
              <a:rPr kumimoji="1" lang="en-US" altLang="ja-JP" sz="4000" b="1" dirty="0" smtClean="0">
                <a:solidFill>
                  <a:schemeClr val="tx2">
                    <a:lumMod val="75000"/>
                  </a:schemeClr>
                </a:solidFill>
                <a:effectLst>
                  <a:outerShdw blurRad="50800" dist="38100" dir="2700000" algn="tl" rotWithShape="0">
                    <a:prstClr val="black">
                      <a:alpha val="40000"/>
                    </a:prstClr>
                  </a:outerShdw>
                </a:effectLst>
              </a:rPr>
              <a:t>is very important to improve the quality and accuracy of ATFM</a:t>
            </a:r>
          </a:p>
          <a:p>
            <a:pPr marL="0" indent="0">
              <a:buNone/>
            </a:pPr>
            <a:endParaRPr lang="en-US" b="1" dirty="0">
              <a:solidFill>
                <a:schemeClr val="tx2">
                  <a:lumMod val="75000"/>
                </a:schemeClr>
              </a:solidFill>
              <a:effectLst>
                <a:outerShdw blurRad="50800" dist="38100" dir="2700000" algn="tl" rotWithShape="0">
                  <a:prstClr val="black">
                    <a:alpha val="40000"/>
                  </a:prstClr>
                </a:outerShdw>
              </a:effectLst>
            </a:endParaRPr>
          </a:p>
          <a:p>
            <a:pPr marL="0" indent="0">
              <a:buNone/>
            </a:pPr>
            <a:r>
              <a:rPr lang="en-US" b="1" dirty="0" smtClean="0">
                <a:solidFill>
                  <a:schemeClr val="tx2">
                    <a:lumMod val="75000"/>
                  </a:schemeClr>
                </a:solidFill>
                <a:effectLst>
                  <a:outerShdw blurRad="50800" dist="38100" dir="2700000" algn="tl" rotWithShape="0">
                    <a:prstClr val="black">
                      <a:alpha val="40000"/>
                    </a:prstClr>
                  </a:outerShdw>
                </a:effectLst>
              </a:rPr>
              <a:t>                           </a:t>
            </a:r>
            <a:r>
              <a:rPr lang="en-US" sz="4000" b="1" dirty="0" smtClean="0">
                <a:solidFill>
                  <a:schemeClr val="tx2">
                    <a:lumMod val="75000"/>
                  </a:schemeClr>
                </a:solidFill>
                <a:effectLst>
                  <a:outerShdw blurRad="50800" dist="38100" dir="2700000" algn="tl" rotWithShape="0">
                    <a:prstClr val="black">
                      <a:alpha val="40000"/>
                    </a:prstClr>
                  </a:outerShdw>
                </a:effectLst>
              </a:rPr>
              <a:t>True or False?</a:t>
            </a:r>
            <a:endParaRPr lang="en-GB" sz="4000" b="1" dirty="0">
              <a:solidFill>
                <a:schemeClr val="tx2">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6820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9.</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186</a:t>
            </a:fld>
            <a:endParaRPr lang="en-CA"/>
          </a:p>
        </p:txBody>
      </p:sp>
      <p:pic>
        <p:nvPicPr>
          <p:cNvPr id="5" name="図 1"/>
          <p:cNvPicPr>
            <a:picLocks noChangeAspect="1"/>
          </p:cNvPicPr>
          <p:nvPr/>
        </p:nvPicPr>
        <p:blipFill>
          <a:blip r:embed="rId2"/>
          <a:stretch>
            <a:fillRect/>
          </a:stretch>
        </p:blipFill>
        <p:spPr>
          <a:xfrm>
            <a:off x="2627784" y="1700808"/>
            <a:ext cx="3810000" cy="2252508"/>
          </a:xfrm>
          <a:prstGeom prst="rect">
            <a:avLst/>
          </a:prstGeom>
        </p:spPr>
      </p:pic>
      <p:sp>
        <p:nvSpPr>
          <p:cNvPr id="6" name="TextBox 5"/>
          <p:cNvSpPr txBox="1"/>
          <p:nvPr/>
        </p:nvSpPr>
        <p:spPr>
          <a:xfrm>
            <a:off x="127575" y="3573016"/>
            <a:ext cx="9036496" cy="2923877"/>
          </a:xfrm>
          <a:prstGeom prst="rect">
            <a:avLst/>
          </a:prstGeom>
          <a:noFill/>
        </p:spPr>
        <p:txBody>
          <a:bodyPr wrap="square" rtlCol="0">
            <a:spAutoFit/>
          </a:bodyPr>
          <a:lstStyle/>
          <a:p>
            <a:r>
              <a:rPr kumimoji="1" lang="en-US" altLang="ja-JP" sz="3600" i="1" dirty="0" smtClean="0">
                <a:solidFill>
                  <a:srgbClr val="1F497D"/>
                </a:solidFill>
                <a:effectLst>
                  <a:outerShdw blurRad="50800" dist="38100" dir="2700000" algn="tl" rotWithShape="0">
                    <a:prstClr val="black">
                      <a:alpha val="40000"/>
                    </a:prstClr>
                  </a:outerShdw>
                </a:effectLst>
              </a:rPr>
              <a:t>Post</a:t>
            </a:r>
            <a:r>
              <a:rPr kumimoji="1" lang="en-US" altLang="ja-JP" sz="3600" i="1" dirty="0">
                <a:solidFill>
                  <a:srgbClr val="1F497D"/>
                </a:solidFill>
                <a:effectLst>
                  <a:outerShdw blurRad="50800" dist="38100" dir="2700000" algn="tl" rotWithShape="0">
                    <a:prstClr val="black">
                      <a:alpha val="40000"/>
                    </a:prstClr>
                  </a:outerShdw>
                </a:effectLst>
              </a:rPr>
              <a:t>-operations analysis is </a:t>
            </a:r>
            <a:r>
              <a:rPr kumimoji="1" lang="en-US" altLang="ja-JP" sz="3600" b="1" i="1" dirty="0">
                <a:solidFill>
                  <a:srgbClr val="1F497D"/>
                </a:solidFill>
                <a:effectLst>
                  <a:outerShdw blurRad="50800" dist="38100" dir="2700000" algn="tl" rotWithShape="0">
                    <a:prstClr val="black">
                      <a:alpha val="40000"/>
                    </a:prstClr>
                  </a:outerShdw>
                </a:effectLst>
              </a:rPr>
              <a:t>very </a:t>
            </a:r>
            <a:r>
              <a:rPr kumimoji="1" lang="en-US" altLang="ja-JP" sz="3600" b="1" i="1" dirty="0" smtClean="0">
                <a:solidFill>
                  <a:srgbClr val="1F497D"/>
                </a:solidFill>
                <a:effectLst>
                  <a:outerShdw blurRad="50800" dist="38100" dir="2700000" algn="tl" rotWithShape="0">
                    <a:prstClr val="black">
                      <a:alpha val="40000"/>
                    </a:prstClr>
                  </a:outerShdw>
                </a:effectLst>
              </a:rPr>
              <a:t>important</a:t>
            </a:r>
          </a:p>
          <a:p>
            <a:r>
              <a:rPr kumimoji="1" lang="en-US" altLang="ja-JP" sz="3600" i="1" dirty="0" smtClean="0">
                <a:solidFill>
                  <a:srgbClr val="1F497D"/>
                </a:solidFill>
                <a:effectLst>
                  <a:outerShdw blurRad="50800" dist="38100" dir="2700000" algn="tl" rotWithShape="0">
                    <a:prstClr val="black">
                      <a:alpha val="40000"/>
                    </a:prstClr>
                  </a:outerShdw>
                </a:effectLst>
              </a:rPr>
              <a:t> </a:t>
            </a:r>
            <a:r>
              <a:rPr kumimoji="1" lang="en-US" altLang="ja-JP" sz="3600" i="1" dirty="0">
                <a:solidFill>
                  <a:srgbClr val="1F497D"/>
                </a:solidFill>
                <a:effectLst>
                  <a:outerShdw blurRad="50800" dist="38100" dir="2700000" algn="tl" rotWithShape="0">
                    <a:prstClr val="black">
                      <a:alpha val="40000"/>
                    </a:prstClr>
                  </a:outerShdw>
                </a:effectLst>
              </a:rPr>
              <a:t>to </a:t>
            </a:r>
            <a:r>
              <a:rPr kumimoji="1" lang="en-US" altLang="ja-JP" sz="3600" b="1" i="1" dirty="0">
                <a:solidFill>
                  <a:srgbClr val="1F497D"/>
                </a:solidFill>
                <a:effectLst>
                  <a:outerShdw blurRad="50800" dist="38100" dir="2700000" algn="tl" rotWithShape="0">
                    <a:prstClr val="black">
                      <a:alpha val="40000"/>
                    </a:prstClr>
                  </a:outerShdw>
                </a:effectLst>
              </a:rPr>
              <a:t>improve the quality and accuracy </a:t>
            </a:r>
            <a:r>
              <a:rPr kumimoji="1" lang="en-US" altLang="ja-JP" sz="3600" i="1" dirty="0" smtClean="0">
                <a:solidFill>
                  <a:srgbClr val="1F497D"/>
                </a:solidFill>
                <a:effectLst>
                  <a:outerShdw blurRad="50800" dist="38100" dir="2700000" algn="tl" rotWithShape="0">
                    <a:prstClr val="black">
                      <a:alpha val="40000"/>
                    </a:prstClr>
                  </a:outerShdw>
                </a:effectLst>
              </a:rPr>
              <a:t>of ATFM</a:t>
            </a:r>
          </a:p>
          <a:p>
            <a:r>
              <a:rPr kumimoji="1" lang="en-US" altLang="ja-JP" sz="3600" b="1" i="1" dirty="0">
                <a:solidFill>
                  <a:srgbClr val="1F497D"/>
                </a:solidFill>
                <a:effectLst>
                  <a:outerShdw blurRad="50800" dist="38100" dir="2700000" algn="tl" rotWithShape="0">
                    <a:prstClr val="black">
                      <a:alpha val="40000"/>
                    </a:prstClr>
                  </a:outerShdw>
                </a:effectLst>
              </a:rPr>
              <a:t>All stakeholders </a:t>
            </a:r>
            <a:r>
              <a:rPr kumimoji="1" lang="en-US" altLang="ja-JP" sz="3600" i="1" dirty="0">
                <a:solidFill>
                  <a:srgbClr val="1F497D"/>
                </a:solidFill>
                <a:effectLst>
                  <a:outerShdw blurRad="50800" dist="38100" dir="2700000" algn="tl" rotWithShape="0">
                    <a:prstClr val="black">
                      <a:alpha val="40000"/>
                    </a:prstClr>
                  </a:outerShdw>
                </a:effectLst>
              </a:rPr>
              <a:t>within the ATFM service should provide </a:t>
            </a:r>
            <a:r>
              <a:rPr kumimoji="1" lang="en-US" altLang="ja-JP" sz="3600" b="1" i="1" dirty="0">
                <a:solidFill>
                  <a:srgbClr val="1F497D"/>
                </a:solidFill>
                <a:effectLst>
                  <a:outerShdw blurRad="50800" dist="38100" dir="2700000" algn="tl" rotWithShape="0">
                    <a:prstClr val="black">
                      <a:alpha val="40000"/>
                    </a:prstClr>
                  </a:outerShdw>
                </a:effectLst>
              </a:rPr>
              <a:t>feedback</a:t>
            </a:r>
            <a:endParaRPr kumimoji="1" lang="ja-JP" altLang="en-US" sz="3600" b="1" i="1" dirty="0">
              <a:solidFill>
                <a:srgbClr val="1F497D"/>
              </a:solidFill>
              <a:effectLst>
                <a:outerShdw blurRad="50800" dist="38100" dir="2700000" algn="tl" rotWithShape="0">
                  <a:prstClr val="black">
                    <a:alpha val="40000"/>
                  </a:prstClr>
                </a:outerShdw>
              </a:effectLst>
            </a:endParaRPr>
          </a:p>
          <a:p>
            <a:endParaRPr kumimoji="1" lang="en-US" altLang="ja-JP" sz="4000" b="1" dirty="0">
              <a:solidFill>
                <a:srgbClr val="1F497D"/>
              </a:solidFill>
            </a:endParaRPr>
          </a:p>
        </p:txBody>
      </p:sp>
    </p:spTree>
    <p:extLst>
      <p:ext uri="{BB962C8B-B14F-4D97-AF65-F5344CB8AC3E}">
        <p14:creationId xmlns:p14="http://schemas.microsoft.com/office/powerpoint/2010/main" val="95480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10.</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187</a:t>
            </a:fld>
            <a:endParaRPr lang="en-CA"/>
          </a:p>
        </p:txBody>
      </p:sp>
      <p:sp>
        <p:nvSpPr>
          <p:cNvPr id="5" name="Content Placeholder 2"/>
          <p:cNvSpPr>
            <a:spLocks noGrp="1"/>
          </p:cNvSpPr>
          <p:nvPr>
            <p:ph idx="1"/>
          </p:nvPr>
        </p:nvSpPr>
        <p:spPr>
          <a:xfrm>
            <a:off x="683568" y="2564904"/>
            <a:ext cx="8003232" cy="3561259"/>
          </a:xfrm>
        </p:spPr>
        <p:txBody>
          <a:bodyPr/>
          <a:lstStyle/>
          <a:p>
            <a:pPr marL="0" indent="0">
              <a:buNone/>
            </a:pPr>
            <a:r>
              <a:rPr lang="en-US" sz="4000" dirty="0" smtClean="0"/>
              <a:t>  </a:t>
            </a:r>
            <a:r>
              <a:rPr lang="en-US" sz="4000" dirty="0" smtClean="0">
                <a:effectLst>
                  <a:outerShdw blurRad="50800" dist="38100" dir="2700000" algn="tl" rotWithShape="0">
                    <a:prstClr val="black">
                      <a:alpha val="40000"/>
                    </a:prstClr>
                  </a:outerShdw>
                </a:effectLst>
              </a:rPr>
              <a:t> In its initial application, ATFM can be simple information sharing </a:t>
            </a:r>
            <a:endParaRPr lang="en-US" sz="4000" b="1" dirty="0" smtClean="0">
              <a:effectLst>
                <a:outerShdw blurRad="50800" dist="38100" dir="2700000" algn="tl" rotWithShape="0">
                  <a:prstClr val="black">
                    <a:alpha val="40000"/>
                  </a:prstClr>
                </a:outerShdw>
              </a:effectLst>
            </a:endParaRP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809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10.</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188</a:t>
            </a:fld>
            <a:endParaRPr lang="en-CA"/>
          </a:p>
        </p:txBody>
      </p:sp>
      <p:pic>
        <p:nvPicPr>
          <p:cNvPr id="5" name="図 1"/>
          <p:cNvPicPr>
            <a:picLocks noChangeAspect="1"/>
          </p:cNvPicPr>
          <p:nvPr/>
        </p:nvPicPr>
        <p:blipFill>
          <a:blip r:embed="rId3"/>
          <a:stretch>
            <a:fillRect/>
          </a:stretch>
        </p:blipFill>
        <p:spPr>
          <a:xfrm>
            <a:off x="2627784" y="1700808"/>
            <a:ext cx="3810000" cy="2252508"/>
          </a:xfrm>
          <a:prstGeom prst="rect">
            <a:avLst/>
          </a:prstGeom>
        </p:spPr>
      </p:pic>
      <p:sp>
        <p:nvSpPr>
          <p:cNvPr id="6" name="TextBox 5"/>
          <p:cNvSpPr txBox="1"/>
          <p:nvPr/>
        </p:nvSpPr>
        <p:spPr>
          <a:xfrm>
            <a:off x="467544" y="3789040"/>
            <a:ext cx="9036496" cy="1815882"/>
          </a:xfrm>
          <a:prstGeom prst="rect">
            <a:avLst/>
          </a:prstGeom>
          <a:noFill/>
        </p:spPr>
        <p:txBody>
          <a:bodyPr wrap="square" rtlCol="0">
            <a:spAutoFit/>
          </a:bodyPr>
          <a:lstStyle/>
          <a:p>
            <a:r>
              <a:rPr kumimoji="1" lang="en-US" altLang="ja-JP" sz="3600" b="1" i="1" dirty="0" smtClean="0">
                <a:solidFill>
                  <a:srgbClr val="1F497D"/>
                </a:solidFill>
                <a:effectLst>
                  <a:outerShdw blurRad="38100" dist="38100" dir="2700000" algn="tl">
                    <a:srgbClr val="000000">
                      <a:alpha val="43137"/>
                    </a:srgbClr>
                  </a:outerShdw>
                </a:effectLst>
              </a:rPr>
              <a:t>In its initial application, ATFM need not involve complicated processes</a:t>
            </a:r>
            <a:endParaRPr kumimoji="1" lang="ja-JP" altLang="en-US" sz="3600" b="1" i="1" dirty="0">
              <a:solidFill>
                <a:srgbClr val="1F497D"/>
              </a:solidFill>
              <a:effectLst>
                <a:outerShdw blurRad="38100" dist="38100" dir="2700000" algn="tl">
                  <a:srgbClr val="000000">
                    <a:alpha val="43137"/>
                  </a:srgbClr>
                </a:outerShdw>
              </a:effectLst>
            </a:endParaRPr>
          </a:p>
          <a:p>
            <a:endParaRPr kumimoji="1" lang="en-US" altLang="ja-JP" sz="4000" b="1" dirty="0">
              <a:solidFill>
                <a:srgbClr val="1F497D"/>
              </a:solidFill>
            </a:endParaRPr>
          </a:p>
        </p:txBody>
      </p:sp>
    </p:spTree>
    <p:extLst>
      <p:ext uri="{BB962C8B-B14F-4D97-AF65-F5344CB8AC3E}">
        <p14:creationId xmlns:p14="http://schemas.microsoft.com/office/powerpoint/2010/main" val="268167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11.</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189</a:t>
            </a:fld>
            <a:endParaRPr lang="en-CA"/>
          </a:p>
        </p:txBody>
      </p:sp>
      <p:sp>
        <p:nvSpPr>
          <p:cNvPr id="5" name="Content Placeholder 2"/>
          <p:cNvSpPr>
            <a:spLocks noGrp="1"/>
          </p:cNvSpPr>
          <p:nvPr>
            <p:ph idx="1"/>
          </p:nvPr>
        </p:nvSpPr>
        <p:spPr>
          <a:xfrm>
            <a:off x="683568" y="2564904"/>
            <a:ext cx="8003232" cy="3561259"/>
          </a:xfrm>
        </p:spPr>
        <p:txBody>
          <a:bodyPr>
            <a:normAutofit/>
          </a:bodyPr>
          <a:lstStyle/>
          <a:p>
            <a:pPr marL="0" indent="0">
              <a:buNone/>
            </a:pPr>
            <a:r>
              <a:rPr lang="en-US" sz="4000" dirty="0" smtClean="0"/>
              <a:t>  </a:t>
            </a:r>
            <a:r>
              <a:rPr lang="en-US" sz="4000" dirty="0" smtClean="0">
                <a:effectLst>
                  <a:outerShdw blurRad="50800" dist="38100" dir="2700000" algn="tl" rotWithShape="0">
                    <a:prstClr val="black">
                      <a:alpha val="40000"/>
                    </a:prstClr>
                  </a:outerShdw>
                </a:effectLst>
              </a:rPr>
              <a:t> ATFM measures may </a:t>
            </a:r>
            <a:r>
              <a:rPr lang="en-US" sz="4000" u="sng" dirty="0" smtClean="0">
                <a:effectLst>
                  <a:outerShdw blurRad="50800" dist="38100" dir="2700000" algn="tl" rotWithShape="0">
                    <a:prstClr val="black">
                      <a:alpha val="40000"/>
                    </a:prstClr>
                  </a:outerShdw>
                </a:effectLst>
              </a:rPr>
              <a:t>only</a:t>
            </a:r>
            <a:r>
              <a:rPr lang="en-US" sz="4000" dirty="0" smtClean="0">
                <a:effectLst>
                  <a:outerShdw blurRad="50800" dist="38100" dir="2700000" algn="tl" rotWithShape="0">
                    <a:prstClr val="black">
                      <a:alpha val="40000"/>
                    </a:prstClr>
                  </a:outerShdw>
                </a:effectLst>
              </a:rPr>
              <a:t> be required during certain periods of time when demand exceeds capacity </a:t>
            </a:r>
            <a:endParaRPr lang="en-US" sz="4000" b="1" dirty="0" smtClean="0">
              <a:effectLst>
                <a:outerShdw blurRad="50800" dist="38100" dir="2700000" algn="tl" rotWithShape="0">
                  <a:prstClr val="black">
                    <a:alpha val="40000"/>
                  </a:prstClr>
                </a:outerShdw>
              </a:effectLst>
            </a:endParaRP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65226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Demand vs Capacity (cont’d)</a:t>
            </a:r>
            <a:endParaRPr lang="en-GB" dirty="0"/>
          </a:p>
        </p:txBody>
      </p:sp>
      <p:sp>
        <p:nvSpPr>
          <p:cNvPr id="3" name="Content Placeholder 2"/>
          <p:cNvSpPr>
            <a:spLocks noGrp="1"/>
          </p:cNvSpPr>
          <p:nvPr>
            <p:ph idx="1"/>
          </p:nvPr>
        </p:nvSpPr>
        <p:spPr/>
        <p:txBody>
          <a:bodyPr>
            <a:normAutofit/>
          </a:bodyPr>
          <a:lstStyle/>
          <a:p>
            <a:pPr marL="0" indent="0">
              <a:buNone/>
            </a:pPr>
            <a:r>
              <a:rPr kumimoji="1" lang="en-US" altLang="ja-JP" sz="2700" dirty="0"/>
              <a:t>Demand=125, Current Capacity=100</a:t>
            </a:r>
          </a:p>
          <a:p>
            <a:pPr marL="0" indent="0">
              <a:buNone/>
            </a:pPr>
            <a:r>
              <a:rPr kumimoji="1" lang="en-US" altLang="ja-JP" sz="2700" dirty="0"/>
              <a:t>125/100=</a:t>
            </a:r>
            <a:r>
              <a:rPr kumimoji="1" lang="en-US" altLang="ja-JP" sz="2700" u="sng" dirty="0">
                <a:solidFill>
                  <a:srgbClr val="FF0000"/>
                </a:solidFill>
              </a:rPr>
              <a:t>125% (exceeding capacity by 25%)</a:t>
            </a:r>
          </a:p>
          <a:p>
            <a:pPr marL="0" indent="0">
              <a:buNone/>
            </a:pPr>
            <a:r>
              <a:rPr kumimoji="1" lang="en-US" altLang="ja-JP" sz="2700" dirty="0">
                <a:solidFill>
                  <a:schemeClr val="tx2">
                    <a:lumMod val="60000"/>
                    <a:lumOff val="40000"/>
                  </a:schemeClr>
                </a:solidFill>
              </a:rPr>
              <a:t>Enhance capacity </a:t>
            </a:r>
          </a:p>
          <a:p>
            <a:pPr marL="0" indent="0">
              <a:spcBef>
                <a:spcPts val="0"/>
              </a:spcBef>
              <a:buNone/>
            </a:pPr>
            <a:r>
              <a:rPr kumimoji="1" lang="en-US" altLang="ja-JP" sz="2700" dirty="0">
                <a:solidFill>
                  <a:schemeClr val="tx2">
                    <a:lumMod val="60000"/>
                    <a:lumOff val="40000"/>
                  </a:schemeClr>
                </a:solidFill>
              </a:rPr>
              <a:t>		by introducing reduced separation </a:t>
            </a:r>
            <a:r>
              <a:rPr kumimoji="1" lang="en-US" altLang="ja-JP" sz="2700" dirty="0" smtClean="0">
                <a:solidFill>
                  <a:schemeClr val="tx2">
                    <a:lumMod val="60000"/>
                    <a:lumOff val="40000"/>
                  </a:schemeClr>
                </a:solidFill>
              </a:rPr>
              <a:t>minima</a:t>
            </a:r>
            <a:endParaRPr kumimoji="1" lang="en-US" altLang="ja-JP" sz="2700" dirty="0">
              <a:solidFill>
                <a:schemeClr val="tx2">
                  <a:lumMod val="60000"/>
                  <a:lumOff val="40000"/>
                </a:schemeClr>
              </a:solidFill>
            </a:endParaRPr>
          </a:p>
          <a:p>
            <a:pPr marL="0" indent="0">
              <a:spcBef>
                <a:spcPts val="0"/>
              </a:spcBef>
              <a:buNone/>
            </a:pPr>
            <a:r>
              <a:rPr kumimoji="1" lang="en-US" altLang="ja-JP" sz="2700" dirty="0">
                <a:solidFill>
                  <a:schemeClr val="tx2">
                    <a:lumMod val="60000"/>
                    <a:lumOff val="40000"/>
                  </a:schemeClr>
                </a:solidFill>
              </a:rPr>
              <a:t>			</a:t>
            </a:r>
            <a:endParaRPr lang="en-GB" sz="2700" dirty="0"/>
          </a:p>
          <a:p>
            <a:pPr marL="0" indent="0">
              <a:buNone/>
            </a:pP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19</a:t>
            </a:fld>
            <a:endParaRPr lang="en-CA"/>
          </a:p>
        </p:txBody>
      </p:sp>
    </p:spTree>
    <p:extLst>
      <p:ext uri="{BB962C8B-B14F-4D97-AF65-F5344CB8AC3E}">
        <p14:creationId xmlns:p14="http://schemas.microsoft.com/office/powerpoint/2010/main" val="393513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11.</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190</a:t>
            </a:fld>
            <a:endParaRPr lang="en-CA"/>
          </a:p>
        </p:txBody>
      </p:sp>
      <p:pic>
        <p:nvPicPr>
          <p:cNvPr id="5" name="図 1"/>
          <p:cNvPicPr>
            <a:picLocks noChangeAspect="1"/>
          </p:cNvPicPr>
          <p:nvPr/>
        </p:nvPicPr>
        <p:blipFill>
          <a:blip r:embed="rId3"/>
          <a:stretch>
            <a:fillRect/>
          </a:stretch>
        </p:blipFill>
        <p:spPr>
          <a:xfrm>
            <a:off x="2627784" y="1700808"/>
            <a:ext cx="3810000" cy="2252508"/>
          </a:xfrm>
          <a:prstGeom prst="rect">
            <a:avLst/>
          </a:prstGeom>
        </p:spPr>
      </p:pic>
      <p:sp>
        <p:nvSpPr>
          <p:cNvPr id="6" name="TextBox 5"/>
          <p:cNvSpPr txBox="1"/>
          <p:nvPr/>
        </p:nvSpPr>
        <p:spPr>
          <a:xfrm>
            <a:off x="107504" y="3789040"/>
            <a:ext cx="9036496" cy="2369880"/>
          </a:xfrm>
          <a:prstGeom prst="rect">
            <a:avLst/>
          </a:prstGeom>
          <a:noFill/>
        </p:spPr>
        <p:txBody>
          <a:bodyPr wrap="square" rtlCol="0">
            <a:spAutoFit/>
          </a:bodyPr>
          <a:lstStyle/>
          <a:p>
            <a:r>
              <a:rPr kumimoji="1" lang="en-US" altLang="ja-JP" sz="3600" b="1" i="1" dirty="0" smtClean="0">
                <a:solidFill>
                  <a:srgbClr val="1F497D"/>
                </a:solidFill>
                <a:effectLst>
                  <a:outerShdw blurRad="38100" dist="38100" dir="2700000" algn="tl">
                    <a:srgbClr val="000000">
                      <a:alpha val="43137"/>
                    </a:srgbClr>
                  </a:outerShdw>
                </a:effectLst>
              </a:rPr>
              <a:t>Yes, and ATFM </a:t>
            </a:r>
            <a:r>
              <a:rPr kumimoji="1" lang="en-US" altLang="ja-JP" sz="3600" b="1" i="1" dirty="0">
                <a:solidFill>
                  <a:srgbClr val="1F497D"/>
                </a:solidFill>
                <a:effectLst>
                  <a:outerShdw blurRad="38100" dist="38100" dir="2700000" algn="tl">
                    <a:srgbClr val="000000">
                      <a:alpha val="43137"/>
                    </a:srgbClr>
                  </a:outerShdw>
                </a:effectLst>
              </a:rPr>
              <a:t>measures should be kept to the minimum</a:t>
            </a:r>
            <a:endParaRPr kumimoji="1" lang="ja-JP" altLang="en-US" sz="3600" b="1" i="1" dirty="0">
              <a:solidFill>
                <a:srgbClr val="1F497D"/>
              </a:solidFill>
              <a:effectLst>
                <a:outerShdw blurRad="38100" dist="38100" dir="2700000" algn="tl">
                  <a:srgbClr val="000000">
                    <a:alpha val="43137"/>
                  </a:srgbClr>
                </a:outerShdw>
              </a:effectLst>
            </a:endParaRPr>
          </a:p>
          <a:p>
            <a:r>
              <a:rPr kumimoji="1" lang="en-US" altLang="ja-JP" sz="3600" dirty="0" smtClean="0">
                <a:solidFill>
                  <a:srgbClr val="1F497D"/>
                </a:solidFill>
                <a:latin typeface="+mj-lt"/>
              </a:rPr>
              <a:t> </a:t>
            </a:r>
            <a:endParaRPr kumimoji="1" lang="ja-JP" altLang="en-US" sz="3600" dirty="0">
              <a:solidFill>
                <a:srgbClr val="1F497D"/>
              </a:solidFill>
              <a:latin typeface="+mj-lt"/>
            </a:endParaRPr>
          </a:p>
          <a:p>
            <a:endParaRPr kumimoji="1" lang="en-US" altLang="ja-JP" sz="4000" b="1" dirty="0">
              <a:solidFill>
                <a:srgbClr val="1F497D"/>
              </a:solidFill>
            </a:endParaRPr>
          </a:p>
        </p:txBody>
      </p:sp>
    </p:spTree>
    <p:extLst>
      <p:ext uri="{BB962C8B-B14F-4D97-AF65-F5344CB8AC3E}">
        <p14:creationId xmlns:p14="http://schemas.microsoft.com/office/powerpoint/2010/main" val="365500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12.</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191</a:t>
            </a:fld>
            <a:endParaRPr lang="en-CA"/>
          </a:p>
        </p:txBody>
      </p:sp>
      <p:sp>
        <p:nvSpPr>
          <p:cNvPr id="5" name="Content Placeholder 2"/>
          <p:cNvSpPr>
            <a:spLocks noGrp="1"/>
          </p:cNvSpPr>
          <p:nvPr>
            <p:ph idx="1"/>
          </p:nvPr>
        </p:nvSpPr>
        <p:spPr>
          <a:xfrm>
            <a:off x="683568" y="2564904"/>
            <a:ext cx="8003232" cy="3561259"/>
          </a:xfrm>
        </p:spPr>
        <p:txBody>
          <a:bodyPr>
            <a:normAutofit/>
          </a:bodyPr>
          <a:lstStyle/>
          <a:p>
            <a:pPr marL="0" indent="0">
              <a:buNone/>
            </a:pPr>
            <a:r>
              <a:rPr lang="en-US" sz="4000" dirty="0" smtClean="0"/>
              <a:t>  </a:t>
            </a:r>
            <a:r>
              <a:rPr lang="en-US" sz="4000" dirty="0" smtClean="0">
                <a:effectLst>
                  <a:outerShdw blurRad="50800" dist="38100" dir="2700000" algn="tl" rotWithShape="0">
                    <a:prstClr val="black">
                      <a:alpha val="40000"/>
                    </a:prstClr>
                  </a:outerShdw>
                </a:effectLst>
              </a:rPr>
              <a:t> ANSP doesn’t have to inform AUs  the reason for ATFM measures</a:t>
            </a: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65226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12.</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192</a:t>
            </a:fld>
            <a:endParaRPr lang="en-CA"/>
          </a:p>
        </p:txBody>
      </p:sp>
      <p:pic>
        <p:nvPicPr>
          <p:cNvPr id="5" name="Picture 6" descr="C:\Users\HTakata\AppData\Local\Microsoft\Windows\Temporary Internet Files\Content.IE5\6PCBC6JZ\MC90044874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844824"/>
            <a:ext cx="3179618" cy="2119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4399369"/>
            <a:ext cx="8456674" cy="2554545"/>
          </a:xfrm>
          <a:prstGeom prst="rect">
            <a:avLst/>
          </a:prstGeom>
          <a:noFill/>
        </p:spPr>
        <p:txBody>
          <a:bodyPr wrap="none" rtlCol="0">
            <a:spAutoFit/>
          </a:bodyPr>
          <a:lstStyle/>
          <a:p>
            <a:r>
              <a:rPr lang="en-US" altLang="ja-JP" sz="4000" b="1" i="1" dirty="0" smtClean="0">
                <a:solidFill>
                  <a:schemeClr val="tx2">
                    <a:lumMod val="75000"/>
                  </a:schemeClr>
                </a:solidFill>
                <a:effectLst>
                  <a:outerShdw blurRad="50800" dist="38100" dir="2700000" algn="tl" rotWithShape="0">
                    <a:prstClr val="black">
                      <a:alpha val="40000"/>
                    </a:prstClr>
                  </a:outerShdw>
                </a:effectLst>
              </a:rPr>
              <a:t>All ATFM actors must share a common </a:t>
            </a:r>
          </a:p>
          <a:p>
            <a:r>
              <a:rPr lang="en-US" altLang="ja-JP" sz="4000" b="1" i="1" dirty="0">
                <a:solidFill>
                  <a:schemeClr val="tx2">
                    <a:lumMod val="75000"/>
                  </a:schemeClr>
                </a:solidFill>
                <a:effectLst>
                  <a:outerShdw blurRad="50800" dist="38100" dir="2700000" algn="tl" rotWithShape="0">
                    <a:prstClr val="black">
                      <a:alpha val="40000"/>
                    </a:prstClr>
                  </a:outerShdw>
                </a:effectLst>
              </a:rPr>
              <a:t>u</a:t>
            </a:r>
            <a:r>
              <a:rPr lang="en-US" altLang="ja-JP" sz="4000" b="1" i="1" dirty="0" smtClean="0">
                <a:solidFill>
                  <a:schemeClr val="tx2">
                    <a:lumMod val="75000"/>
                  </a:schemeClr>
                </a:solidFill>
                <a:effectLst>
                  <a:outerShdw blurRad="50800" dist="38100" dir="2700000" algn="tl" rotWithShape="0">
                    <a:prstClr val="black">
                      <a:alpha val="40000"/>
                    </a:prstClr>
                  </a:outerShdw>
                </a:effectLst>
              </a:rPr>
              <a:t>nderstanding of the reasons for ATFM</a:t>
            </a:r>
          </a:p>
          <a:p>
            <a:r>
              <a:rPr lang="en-US" altLang="ja-JP" sz="4000" b="1" i="1" dirty="0" smtClean="0">
                <a:solidFill>
                  <a:schemeClr val="tx2">
                    <a:lumMod val="75000"/>
                  </a:schemeClr>
                </a:solidFill>
                <a:effectLst>
                  <a:outerShdw blurRad="50800" dist="38100" dir="2700000" algn="tl" rotWithShape="0">
                    <a:prstClr val="black">
                      <a:alpha val="40000"/>
                    </a:prstClr>
                  </a:outerShdw>
                </a:effectLst>
              </a:rPr>
              <a:t>measures</a:t>
            </a:r>
          </a:p>
          <a:p>
            <a:endParaRPr lang="en-US" altLang="ja-JP" sz="4000" dirty="0">
              <a:solidFill>
                <a:schemeClr val="tx2">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822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13.</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193</a:t>
            </a:fld>
            <a:endParaRPr lang="en-CA"/>
          </a:p>
        </p:txBody>
      </p:sp>
      <p:sp>
        <p:nvSpPr>
          <p:cNvPr id="5" name="Content Placeholder 2"/>
          <p:cNvSpPr>
            <a:spLocks noGrp="1"/>
          </p:cNvSpPr>
          <p:nvPr>
            <p:ph idx="1"/>
          </p:nvPr>
        </p:nvSpPr>
        <p:spPr>
          <a:xfrm>
            <a:off x="683568" y="2564904"/>
            <a:ext cx="8003232" cy="3561259"/>
          </a:xfrm>
        </p:spPr>
        <p:txBody>
          <a:bodyPr/>
          <a:lstStyle/>
          <a:p>
            <a:pPr marL="0" indent="0">
              <a:buNone/>
            </a:pPr>
            <a:r>
              <a:rPr lang="en-US" sz="4000" dirty="0" smtClean="0"/>
              <a:t>  </a:t>
            </a:r>
            <a:r>
              <a:rPr lang="en-US" sz="4000" dirty="0" smtClean="0">
                <a:effectLst>
                  <a:outerShdw blurRad="50800" dist="38100" dir="2700000" algn="tl" rotWithShape="0">
                    <a:prstClr val="black">
                      <a:alpha val="40000"/>
                    </a:prstClr>
                  </a:outerShdw>
                </a:effectLst>
              </a:rPr>
              <a:t> Data sharing and exchange enables common situational awareness</a:t>
            </a:r>
            <a:endParaRPr lang="en-US" sz="4000" b="1" dirty="0" smtClean="0">
              <a:effectLst>
                <a:outerShdw blurRad="50800" dist="38100" dir="2700000" algn="tl" rotWithShape="0">
                  <a:prstClr val="black">
                    <a:alpha val="40000"/>
                  </a:prstClr>
                </a:outerShdw>
              </a:effectLst>
            </a:endParaRP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65226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13.</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194</a:t>
            </a:fld>
            <a:endParaRPr lang="en-CA"/>
          </a:p>
        </p:txBody>
      </p:sp>
      <p:pic>
        <p:nvPicPr>
          <p:cNvPr id="5" name="図 1"/>
          <p:cNvPicPr>
            <a:picLocks noChangeAspect="1"/>
          </p:cNvPicPr>
          <p:nvPr/>
        </p:nvPicPr>
        <p:blipFill>
          <a:blip r:embed="rId3"/>
          <a:stretch>
            <a:fillRect/>
          </a:stretch>
        </p:blipFill>
        <p:spPr>
          <a:xfrm>
            <a:off x="2627784" y="1700808"/>
            <a:ext cx="3810000" cy="2252508"/>
          </a:xfrm>
          <a:prstGeom prst="rect">
            <a:avLst/>
          </a:prstGeom>
        </p:spPr>
      </p:pic>
      <p:sp>
        <p:nvSpPr>
          <p:cNvPr id="6" name="TextBox 5"/>
          <p:cNvSpPr txBox="1"/>
          <p:nvPr/>
        </p:nvSpPr>
        <p:spPr>
          <a:xfrm>
            <a:off x="107504" y="3789040"/>
            <a:ext cx="9036496" cy="2369880"/>
          </a:xfrm>
          <a:prstGeom prst="rect">
            <a:avLst/>
          </a:prstGeom>
          <a:noFill/>
        </p:spPr>
        <p:txBody>
          <a:bodyPr wrap="square" rtlCol="0">
            <a:spAutoFit/>
          </a:bodyPr>
          <a:lstStyle/>
          <a:p>
            <a:r>
              <a:rPr kumimoji="1" lang="en-US" altLang="ja-JP" sz="3600" b="1" i="1" dirty="0" smtClean="0">
                <a:solidFill>
                  <a:srgbClr val="1F497D"/>
                </a:solidFill>
                <a:effectLst>
                  <a:outerShdw blurRad="38100" dist="38100" dir="2700000" algn="tl">
                    <a:srgbClr val="000000">
                      <a:alpha val="43137"/>
                    </a:srgbClr>
                  </a:outerShdw>
                </a:effectLst>
                <a:latin typeface="+mj-lt"/>
              </a:rPr>
              <a:t>Data sharing or exchange is very important </a:t>
            </a:r>
          </a:p>
          <a:p>
            <a:r>
              <a:rPr kumimoji="1" lang="en-US" altLang="ja-JP" sz="3600" b="1" i="1" dirty="0" smtClean="0">
                <a:solidFill>
                  <a:srgbClr val="1F497D"/>
                </a:solidFill>
                <a:effectLst>
                  <a:outerShdw blurRad="38100" dist="38100" dir="2700000" algn="tl">
                    <a:srgbClr val="000000">
                      <a:alpha val="43137"/>
                    </a:srgbClr>
                  </a:outerShdw>
                </a:effectLst>
                <a:latin typeface="+mj-lt"/>
              </a:rPr>
              <a:t>for ATFM and can be the first step of ATFM</a:t>
            </a:r>
            <a:endParaRPr kumimoji="1" lang="ja-JP" altLang="en-US" sz="3600" b="1" i="1" dirty="0">
              <a:solidFill>
                <a:srgbClr val="1F497D"/>
              </a:solidFill>
              <a:effectLst>
                <a:outerShdw blurRad="38100" dist="38100" dir="2700000" algn="tl">
                  <a:srgbClr val="000000">
                    <a:alpha val="43137"/>
                  </a:srgbClr>
                </a:outerShdw>
              </a:effectLst>
              <a:latin typeface="+mj-lt"/>
            </a:endParaRPr>
          </a:p>
          <a:p>
            <a:r>
              <a:rPr kumimoji="1" lang="en-US" altLang="ja-JP" sz="3600" b="1" i="1" dirty="0" smtClean="0">
                <a:solidFill>
                  <a:srgbClr val="1F497D"/>
                </a:solidFill>
                <a:effectLst>
                  <a:outerShdw blurRad="38100" dist="38100" dir="2700000" algn="tl">
                    <a:srgbClr val="000000">
                      <a:alpha val="43137"/>
                    </a:srgbClr>
                  </a:outerShdw>
                </a:effectLst>
                <a:latin typeface="+mj-lt"/>
              </a:rPr>
              <a:t> </a:t>
            </a:r>
            <a:endParaRPr kumimoji="1" lang="ja-JP" altLang="en-US" sz="3600" b="1" i="1" dirty="0">
              <a:solidFill>
                <a:srgbClr val="1F497D"/>
              </a:solidFill>
              <a:effectLst>
                <a:outerShdw blurRad="38100" dist="38100" dir="2700000" algn="tl">
                  <a:srgbClr val="000000">
                    <a:alpha val="43137"/>
                  </a:srgbClr>
                </a:outerShdw>
              </a:effectLst>
              <a:latin typeface="+mj-lt"/>
            </a:endParaRPr>
          </a:p>
          <a:p>
            <a:endParaRPr kumimoji="1" lang="en-US" altLang="ja-JP" sz="4000" b="1" dirty="0">
              <a:solidFill>
                <a:srgbClr val="1F497D"/>
              </a:solidFill>
            </a:endParaRPr>
          </a:p>
        </p:txBody>
      </p:sp>
    </p:spTree>
    <p:extLst>
      <p:ext uri="{BB962C8B-B14F-4D97-AF65-F5344CB8AC3E}">
        <p14:creationId xmlns:p14="http://schemas.microsoft.com/office/powerpoint/2010/main" val="418766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14.</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195</a:t>
            </a:fld>
            <a:endParaRPr lang="en-CA"/>
          </a:p>
        </p:txBody>
      </p:sp>
      <p:sp>
        <p:nvSpPr>
          <p:cNvPr id="5" name="Content Placeholder 2"/>
          <p:cNvSpPr>
            <a:spLocks noGrp="1"/>
          </p:cNvSpPr>
          <p:nvPr>
            <p:ph idx="1"/>
          </p:nvPr>
        </p:nvSpPr>
        <p:spPr>
          <a:xfrm>
            <a:off x="683568" y="2564904"/>
            <a:ext cx="8003232" cy="3561259"/>
          </a:xfrm>
        </p:spPr>
        <p:txBody>
          <a:bodyPr>
            <a:normAutofit/>
          </a:bodyPr>
          <a:lstStyle/>
          <a:p>
            <a:pPr marL="0" indent="0">
              <a:buNone/>
            </a:pPr>
            <a:r>
              <a:rPr lang="en-US" sz="4000" dirty="0" smtClean="0"/>
              <a:t>  </a:t>
            </a:r>
            <a:r>
              <a:rPr lang="en-US" sz="4000" dirty="0" smtClean="0">
                <a:effectLst>
                  <a:outerShdw blurRad="50800" dist="38100" dir="2700000" algn="tl" rotWithShape="0">
                    <a:prstClr val="black">
                      <a:alpha val="40000"/>
                    </a:prstClr>
                  </a:outerShdw>
                </a:effectLst>
              </a:rPr>
              <a:t> This workshop was useful for you</a:t>
            </a:r>
          </a:p>
          <a:p>
            <a:pPr marL="0" indent="0">
              <a:buNone/>
            </a:pPr>
            <a:endParaRPr lang="en-US" sz="4000" b="1" dirty="0">
              <a:effectLst>
                <a:outerShdw blurRad="50800" dist="38100" dir="2700000" algn="tl" rotWithShape="0">
                  <a:prstClr val="black">
                    <a:alpha val="40000"/>
                  </a:prstClr>
                </a:outerShdw>
              </a:effectLst>
            </a:endParaRPr>
          </a:p>
          <a:p>
            <a:pPr marL="0" indent="0">
              <a:buNone/>
            </a:pPr>
            <a:endParaRPr lang="en-US" b="1" dirty="0">
              <a:effectLst>
                <a:outerShdw blurRad="50800" dist="38100" dir="2700000" algn="tl" rotWithShape="0">
                  <a:prstClr val="black">
                    <a:alpha val="40000"/>
                  </a:prstClr>
                </a:outerShdw>
              </a:effectLst>
            </a:endParaRPr>
          </a:p>
          <a:p>
            <a:pPr marL="0" indent="0">
              <a:buNone/>
            </a:pPr>
            <a:r>
              <a:rPr lang="en-US" b="1" dirty="0" smtClean="0">
                <a:effectLst>
                  <a:outerShdw blurRad="50800" dist="38100" dir="2700000" algn="tl" rotWithShape="0">
                    <a:prstClr val="black">
                      <a:alpha val="40000"/>
                    </a:prstClr>
                  </a:outerShdw>
                </a:effectLst>
              </a:rPr>
              <a:t>                           </a:t>
            </a:r>
            <a:r>
              <a:rPr lang="en-US" sz="4000" b="1" dirty="0" smtClean="0">
                <a:effectLst>
                  <a:outerShdw blurRad="50800" dist="38100" dir="2700000" algn="tl" rotWithShape="0">
                    <a:prstClr val="black">
                      <a:alpha val="40000"/>
                    </a:prstClr>
                  </a:outerShdw>
                </a:effectLst>
              </a:rPr>
              <a:t>True or False?</a:t>
            </a:r>
            <a:endParaRPr lang="en-GB"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2859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14.</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196</a:t>
            </a:fld>
            <a:endParaRPr lang="en-CA"/>
          </a:p>
        </p:txBody>
      </p:sp>
      <p:pic>
        <p:nvPicPr>
          <p:cNvPr id="5" name="図 1"/>
          <p:cNvPicPr>
            <a:picLocks noChangeAspect="1"/>
          </p:cNvPicPr>
          <p:nvPr/>
        </p:nvPicPr>
        <p:blipFill>
          <a:blip r:embed="rId2"/>
          <a:stretch>
            <a:fillRect/>
          </a:stretch>
        </p:blipFill>
        <p:spPr>
          <a:xfrm>
            <a:off x="2627784" y="1700808"/>
            <a:ext cx="3810000" cy="2252508"/>
          </a:xfrm>
          <a:prstGeom prst="rect">
            <a:avLst/>
          </a:prstGeom>
        </p:spPr>
      </p:pic>
      <p:sp>
        <p:nvSpPr>
          <p:cNvPr id="6" name="TextBox 5"/>
          <p:cNvSpPr txBox="1"/>
          <p:nvPr/>
        </p:nvSpPr>
        <p:spPr>
          <a:xfrm>
            <a:off x="3131840" y="4365104"/>
            <a:ext cx="2520280" cy="707886"/>
          </a:xfrm>
          <a:prstGeom prst="rect">
            <a:avLst/>
          </a:prstGeom>
          <a:noFill/>
        </p:spPr>
        <p:txBody>
          <a:bodyPr wrap="square" rtlCol="0">
            <a:spAutoFit/>
          </a:bodyPr>
          <a:lstStyle/>
          <a:p>
            <a:r>
              <a:rPr kumimoji="1" lang="en-US" altLang="ja-JP" sz="4000" b="1" i="1" dirty="0" smtClean="0">
                <a:solidFill>
                  <a:srgbClr val="1F497D"/>
                </a:solidFill>
                <a:effectLst>
                  <a:outerShdw blurRad="38100" dist="38100" dir="2700000" algn="tl">
                    <a:srgbClr val="000000">
                      <a:alpha val="43137"/>
                    </a:srgbClr>
                  </a:outerShdw>
                </a:effectLst>
                <a:latin typeface="+mj-lt"/>
              </a:rPr>
              <a:t>I hope so…</a:t>
            </a:r>
            <a:endParaRPr kumimoji="1" lang="en-US" altLang="ja-JP" sz="4000" b="1" dirty="0">
              <a:solidFill>
                <a:srgbClr val="1F497D"/>
              </a:solidFill>
            </a:endParaRPr>
          </a:p>
        </p:txBody>
      </p:sp>
    </p:spTree>
    <p:extLst>
      <p:ext uri="{BB962C8B-B14F-4D97-AF65-F5344CB8AC3E}">
        <p14:creationId xmlns:p14="http://schemas.microsoft.com/office/powerpoint/2010/main" val="149896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524625"/>
            <a:ext cx="2133600" cy="333375"/>
          </a:xfrm>
        </p:spPr>
        <p:txBody>
          <a:bodyPr/>
          <a:lstStyle/>
          <a:p>
            <a:fld id="{3FF909EE-2C65-48BC-95E5-26F3591A45A6}" type="slidenum">
              <a:rPr lang="en-CA" smtClean="0"/>
              <a:t>197</a:t>
            </a:fld>
            <a:endParaRPr lang="en-CA"/>
          </a:p>
        </p:txBody>
      </p:sp>
    </p:spTree>
    <p:extLst>
      <p:ext uri="{BB962C8B-B14F-4D97-AF65-F5344CB8AC3E}">
        <p14:creationId xmlns:p14="http://schemas.microsoft.com/office/powerpoint/2010/main" val="183506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a:t>
            </a:r>
            <a:r>
              <a:rPr lang="en-US" dirty="0"/>
              <a:t>Plan</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2</a:t>
            </a:fld>
            <a:endParaRPr lang="en-CA" dirty="0"/>
          </a:p>
        </p:txBody>
      </p:sp>
      <p:sp>
        <p:nvSpPr>
          <p:cNvPr id="6" name="Text Box 4"/>
          <p:cNvSpPr txBox="1">
            <a:spLocks noChangeArrowheads="1"/>
          </p:cNvSpPr>
          <p:nvPr/>
        </p:nvSpPr>
        <p:spPr bwMode="auto">
          <a:xfrm flipH="1">
            <a:off x="395536" y="5498830"/>
            <a:ext cx="1440160" cy="769441"/>
          </a:xfrm>
          <a:prstGeom prst="rect">
            <a:avLst/>
          </a:prstGeom>
          <a:noFill/>
          <a:ln w="9525">
            <a:noFill/>
            <a:miter lim="800000"/>
            <a:headEnd/>
            <a:tailEnd/>
          </a:ln>
          <a:effectLst/>
        </p:spPr>
        <p:txBody>
          <a:bodyPr wrap="square">
            <a:spAutoFit/>
            <a:scene3d>
              <a:camera prst="orthographicFront"/>
              <a:lightRig rig="threePt" dir="t"/>
            </a:scene3d>
            <a:sp3d extrusionH="57150">
              <a:bevelT w="38100" h="38100" prst="relaxedInset"/>
            </a:sp3d>
          </a:bodyPr>
          <a:lstStyle/>
          <a:p>
            <a:r>
              <a:rPr lang="en-US" sz="4400" dirty="0">
                <a:solidFill>
                  <a:srgbClr val="C00000"/>
                </a:solidFill>
                <a:latin typeface="Franklin Gothic Medium Cond" pitchFamily="34" charset="0"/>
              </a:rPr>
              <a:t>You</a:t>
            </a:r>
            <a:endParaRPr lang="en-US" sz="4800" dirty="0">
              <a:solidFill>
                <a:srgbClr val="C00000"/>
              </a:solidFill>
              <a:latin typeface="Franklin Gothic Medium Cond" pitchFamily="34" charset="0"/>
            </a:endParaRPr>
          </a:p>
        </p:txBody>
      </p:sp>
      <p:grpSp>
        <p:nvGrpSpPr>
          <p:cNvPr id="7" name="Group 62"/>
          <p:cNvGrpSpPr/>
          <p:nvPr/>
        </p:nvGrpSpPr>
        <p:grpSpPr>
          <a:xfrm>
            <a:off x="1328923" y="4990569"/>
            <a:ext cx="4350331" cy="1612651"/>
            <a:chOff x="609600" y="5321549"/>
            <a:chExt cx="5963973" cy="1993651"/>
          </a:xfrm>
        </p:grpSpPr>
        <p:pic>
          <p:nvPicPr>
            <p:cNvPr id="8" name="Picture 7" descr="Right foot.png"/>
            <p:cNvPicPr>
              <a:picLocks noChangeAspect="1"/>
            </p:cNvPicPr>
            <p:nvPr/>
          </p:nvPicPr>
          <p:blipFill>
            <a:blip r:embed="rId2" cstate="print"/>
            <a:stretch>
              <a:fillRect/>
            </a:stretch>
          </p:blipFill>
          <p:spPr>
            <a:xfrm>
              <a:off x="609600" y="5321549"/>
              <a:ext cx="1536508" cy="1993651"/>
            </a:xfrm>
            <a:prstGeom prst="rect">
              <a:avLst/>
            </a:prstGeom>
          </p:spPr>
        </p:pic>
        <p:grpSp>
          <p:nvGrpSpPr>
            <p:cNvPr id="9" name="Group 35"/>
            <p:cNvGrpSpPr/>
            <p:nvPr/>
          </p:nvGrpSpPr>
          <p:grpSpPr>
            <a:xfrm>
              <a:off x="1828800" y="5772685"/>
              <a:ext cx="4744773" cy="799031"/>
              <a:chOff x="1828800" y="5620285"/>
              <a:chExt cx="4744773" cy="799031"/>
            </a:xfrm>
          </p:grpSpPr>
          <p:sp>
            <p:nvSpPr>
              <p:cNvPr id="10" name="TextBox 9"/>
              <p:cNvSpPr txBox="1"/>
              <p:nvPr/>
            </p:nvSpPr>
            <p:spPr>
              <a:xfrm>
                <a:off x="2178822" y="5620285"/>
                <a:ext cx="4394751" cy="799031"/>
              </a:xfrm>
              <a:prstGeom prst="rect">
                <a:avLst/>
              </a:prstGeom>
              <a:noFill/>
            </p:spPr>
            <p:txBody>
              <a:bodyPr wrap="none" rtlCol="0">
                <a:spAutoFit/>
              </a:bodyPr>
              <a:lstStyle/>
              <a:p>
                <a:r>
                  <a:rPr lang="en-US" sz="3200" dirty="0" smtClean="0">
                    <a:solidFill>
                      <a:srgbClr val="1B4177"/>
                    </a:solidFill>
                    <a:latin typeface="Calibri" pitchFamily="34" charset="0"/>
                  </a:rPr>
                  <a:t>Warm-up</a:t>
                </a:r>
                <a:r>
                  <a:rPr lang="en-US" sz="3600" dirty="0" smtClean="0">
                    <a:solidFill>
                      <a:srgbClr val="1B4177"/>
                    </a:solidFill>
                    <a:latin typeface="Calibri" pitchFamily="34" charset="0"/>
                  </a:rPr>
                  <a:t> </a:t>
                </a:r>
                <a:r>
                  <a:rPr lang="en-US" sz="3200" dirty="0" smtClean="0">
                    <a:solidFill>
                      <a:srgbClr val="1B4177"/>
                    </a:solidFill>
                    <a:latin typeface="Calibri" pitchFamily="34" charset="0"/>
                  </a:rPr>
                  <a:t>Exercise</a:t>
                </a:r>
                <a:endParaRPr lang="en-US" sz="3200" dirty="0">
                  <a:solidFill>
                    <a:srgbClr val="1B4177"/>
                  </a:solidFill>
                  <a:latin typeface="Calibri" pitchFamily="34" charset="0"/>
                </a:endParaRPr>
              </a:p>
            </p:txBody>
          </p:sp>
          <p:grpSp>
            <p:nvGrpSpPr>
              <p:cNvPr id="11" name="Group 34"/>
              <p:cNvGrpSpPr/>
              <p:nvPr/>
            </p:nvGrpSpPr>
            <p:grpSpPr>
              <a:xfrm>
                <a:off x="1828800" y="5867400"/>
                <a:ext cx="304800" cy="304800"/>
                <a:chOff x="8001000" y="4419600"/>
                <a:chExt cx="304800" cy="304800"/>
              </a:xfrm>
            </p:grpSpPr>
            <p:sp>
              <p:nvSpPr>
                <p:cNvPr id="12" name="Oval 11"/>
                <p:cNvSpPr/>
                <p:nvPr/>
              </p:nvSpPr>
              <p:spPr>
                <a:xfrm>
                  <a:off x="8001000" y="4419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itchFamily="34" charset="0"/>
                  </a:endParaRPr>
                </a:p>
              </p:txBody>
            </p:sp>
            <p:sp>
              <p:nvSpPr>
                <p:cNvPr id="13" name="Oval 12"/>
                <p:cNvSpPr/>
                <p:nvPr/>
              </p:nvSpPr>
              <p:spPr>
                <a:xfrm>
                  <a:off x="8077200" y="44958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itchFamily="34" charset="0"/>
                  </a:endParaRPr>
                </a:p>
              </p:txBody>
            </p:sp>
          </p:grpSp>
        </p:grpSp>
      </p:grpSp>
      <p:grpSp>
        <p:nvGrpSpPr>
          <p:cNvPr id="14" name="Group 64"/>
          <p:cNvGrpSpPr/>
          <p:nvPr/>
        </p:nvGrpSpPr>
        <p:grpSpPr>
          <a:xfrm>
            <a:off x="3241083" y="3747751"/>
            <a:ext cx="2798738" cy="1612651"/>
            <a:chOff x="3048000" y="3733800"/>
            <a:chExt cx="3836855" cy="1993651"/>
          </a:xfrm>
        </p:grpSpPr>
        <p:pic>
          <p:nvPicPr>
            <p:cNvPr id="15" name="Picture 14" descr="Right foot.png"/>
            <p:cNvPicPr>
              <a:picLocks noChangeAspect="1"/>
            </p:cNvPicPr>
            <p:nvPr/>
          </p:nvPicPr>
          <p:blipFill>
            <a:blip r:embed="rId2" cstate="print"/>
            <a:stretch>
              <a:fillRect/>
            </a:stretch>
          </p:blipFill>
          <p:spPr>
            <a:xfrm>
              <a:off x="3048000" y="3733800"/>
              <a:ext cx="1536508" cy="1993651"/>
            </a:xfrm>
            <a:prstGeom prst="rect">
              <a:avLst/>
            </a:prstGeom>
          </p:spPr>
        </p:pic>
        <p:grpSp>
          <p:nvGrpSpPr>
            <p:cNvPr id="16" name="Group 36"/>
            <p:cNvGrpSpPr/>
            <p:nvPr/>
          </p:nvGrpSpPr>
          <p:grpSpPr>
            <a:xfrm>
              <a:off x="4114800" y="4212639"/>
              <a:ext cx="2770055" cy="799031"/>
              <a:chOff x="1828800" y="5584239"/>
              <a:chExt cx="2770055" cy="799031"/>
            </a:xfrm>
          </p:grpSpPr>
          <p:sp>
            <p:nvSpPr>
              <p:cNvPr id="17" name="TextBox 16"/>
              <p:cNvSpPr txBox="1"/>
              <p:nvPr/>
            </p:nvSpPr>
            <p:spPr>
              <a:xfrm>
                <a:off x="2178864" y="5584239"/>
                <a:ext cx="2419991" cy="799031"/>
              </a:xfrm>
              <a:prstGeom prst="rect">
                <a:avLst/>
              </a:prstGeom>
              <a:noFill/>
            </p:spPr>
            <p:txBody>
              <a:bodyPr wrap="none" rtlCol="0">
                <a:spAutoFit/>
              </a:bodyPr>
              <a:lstStyle/>
              <a:p>
                <a:r>
                  <a:rPr lang="en-US" sz="3200" dirty="0" smtClean="0">
                    <a:solidFill>
                      <a:srgbClr val="1B4177"/>
                    </a:solidFill>
                    <a:latin typeface="Calibri" pitchFamily="34" charset="0"/>
                  </a:rPr>
                  <a:t>Doc</a:t>
                </a:r>
                <a:r>
                  <a:rPr lang="en-US" sz="3600" dirty="0" smtClean="0">
                    <a:solidFill>
                      <a:srgbClr val="1B4177"/>
                    </a:solidFill>
                    <a:latin typeface="Calibri" pitchFamily="34" charset="0"/>
                  </a:rPr>
                  <a:t> </a:t>
                </a:r>
                <a:r>
                  <a:rPr lang="en-US" sz="3200" dirty="0" smtClean="0">
                    <a:solidFill>
                      <a:srgbClr val="1B4177"/>
                    </a:solidFill>
                    <a:latin typeface="Calibri" pitchFamily="34" charset="0"/>
                  </a:rPr>
                  <a:t>9971</a:t>
                </a:r>
                <a:endParaRPr lang="en-US" sz="3200" dirty="0">
                  <a:solidFill>
                    <a:srgbClr val="1B4177"/>
                  </a:solidFill>
                  <a:latin typeface="Calibri" pitchFamily="34" charset="0"/>
                </a:endParaRPr>
              </a:p>
            </p:txBody>
          </p:sp>
          <p:grpSp>
            <p:nvGrpSpPr>
              <p:cNvPr id="18" name="Group 38"/>
              <p:cNvGrpSpPr/>
              <p:nvPr/>
            </p:nvGrpSpPr>
            <p:grpSpPr>
              <a:xfrm>
                <a:off x="1828800" y="5867400"/>
                <a:ext cx="304800" cy="304800"/>
                <a:chOff x="8001000" y="4419600"/>
                <a:chExt cx="304800" cy="304800"/>
              </a:xfrm>
            </p:grpSpPr>
            <p:sp>
              <p:nvSpPr>
                <p:cNvPr id="19" name="Oval 18"/>
                <p:cNvSpPr/>
                <p:nvPr/>
              </p:nvSpPr>
              <p:spPr>
                <a:xfrm>
                  <a:off x="8001000" y="4419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itchFamily="34" charset="0"/>
                  </a:endParaRPr>
                </a:p>
              </p:txBody>
            </p:sp>
            <p:sp>
              <p:nvSpPr>
                <p:cNvPr id="20" name="Oval 19"/>
                <p:cNvSpPr/>
                <p:nvPr/>
              </p:nvSpPr>
              <p:spPr>
                <a:xfrm>
                  <a:off x="8077200" y="44958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itchFamily="34" charset="0"/>
                  </a:endParaRPr>
                </a:p>
              </p:txBody>
            </p:sp>
          </p:grpSp>
        </p:grpSp>
      </p:grpSp>
      <p:grpSp>
        <p:nvGrpSpPr>
          <p:cNvPr id="21" name="Group 66"/>
          <p:cNvGrpSpPr/>
          <p:nvPr/>
        </p:nvGrpSpPr>
        <p:grpSpPr>
          <a:xfrm>
            <a:off x="4869188" y="2372077"/>
            <a:ext cx="1953927" cy="1612651"/>
            <a:chOff x="5334000" y="1981200"/>
            <a:chExt cx="2678687" cy="1993651"/>
          </a:xfrm>
        </p:grpSpPr>
        <p:pic>
          <p:nvPicPr>
            <p:cNvPr id="22" name="Picture 21" descr="Right foot.png"/>
            <p:cNvPicPr>
              <a:picLocks noChangeAspect="1"/>
            </p:cNvPicPr>
            <p:nvPr/>
          </p:nvPicPr>
          <p:blipFill>
            <a:blip r:embed="rId2" cstate="print"/>
            <a:stretch>
              <a:fillRect/>
            </a:stretch>
          </p:blipFill>
          <p:spPr>
            <a:xfrm>
              <a:off x="5334000" y="1981200"/>
              <a:ext cx="1536508" cy="1993651"/>
            </a:xfrm>
            <a:prstGeom prst="rect">
              <a:avLst/>
            </a:prstGeom>
          </p:spPr>
        </p:pic>
        <p:grpSp>
          <p:nvGrpSpPr>
            <p:cNvPr id="23" name="Group 41"/>
            <p:cNvGrpSpPr/>
            <p:nvPr/>
          </p:nvGrpSpPr>
          <p:grpSpPr>
            <a:xfrm>
              <a:off x="6400800" y="2530275"/>
              <a:ext cx="1611887" cy="722932"/>
              <a:chOff x="1828800" y="5664655"/>
              <a:chExt cx="1611887" cy="722932"/>
            </a:xfrm>
          </p:grpSpPr>
          <p:sp>
            <p:nvSpPr>
              <p:cNvPr id="24" name="TextBox 23"/>
              <p:cNvSpPr txBox="1"/>
              <p:nvPr/>
            </p:nvSpPr>
            <p:spPr>
              <a:xfrm>
                <a:off x="2161246" y="5664655"/>
                <a:ext cx="1279441" cy="722932"/>
              </a:xfrm>
              <a:prstGeom prst="rect">
                <a:avLst/>
              </a:prstGeom>
              <a:noFill/>
            </p:spPr>
            <p:txBody>
              <a:bodyPr wrap="none" rtlCol="0">
                <a:spAutoFit/>
              </a:bodyPr>
              <a:lstStyle/>
              <a:p>
                <a:r>
                  <a:rPr lang="en-US" sz="3200" dirty="0" smtClean="0">
                    <a:solidFill>
                      <a:srgbClr val="1B4177"/>
                    </a:solidFill>
                    <a:latin typeface="Calibri" pitchFamily="34" charset="0"/>
                  </a:rPr>
                  <a:t>Quiz</a:t>
                </a:r>
                <a:endParaRPr lang="en-US" sz="3200" dirty="0">
                  <a:solidFill>
                    <a:srgbClr val="1B4177"/>
                  </a:solidFill>
                  <a:latin typeface="Calibri" pitchFamily="34" charset="0"/>
                </a:endParaRPr>
              </a:p>
            </p:txBody>
          </p:sp>
          <p:grpSp>
            <p:nvGrpSpPr>
              <p:cNvPr id="25" name="Group 43"/>
              <p:cNvGrpSpPr/>
              <p:nvPr/>
            </p:nvGrpSpPr>
            <p:grpSpPr>
              <a:xfrm>
                <a:off x="1828800" y="5867400"/>
                <a:ext cx="304800" cy="304800"/>
                <a:chOff x="8001000" y="4419600"/>
                <a:chExt cx="304800" cy="304800"/>
              </a:xfrm>
            </p:grpSpPr>
            <p:sp>
              <p:nvSpPr>
                <p:cNvPr id="26" name="Oval 25"/>
                <p:cNvSpPr/>
                <p:nvPr/>
              </p:nvSpPr>
              <p:spPr>
                <a:xfrm>
                  <a:off x="8001000" y="4419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itchFamily="34" charset="0"/>
                  </a:endParaRPr>
                </a:p>
              </p:txBody>
            </p:sp>
            <p:sp>
              <p:nvSpPr>
                <p:cNvPr id="27" name="Oval 26"/>
                <p:cNvSpPr/>
                <p:nvPr/>
              </p:nvSpPr>
              <p:spPr>
                <a:xfrm>
                  <a:off x="8077200" y="44958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itchFamily="34" charset="0"/>
                  </a:endParaRPr>
                </a:p>
              </p:txBody>
            </p:sp>
          </p:grpSp>
        </p:grpSp>
      </p:grpSp>
      <p:grpSp>
        <p:nvGrpSpPr>
          <p:cNvPr id="28" name="Group 65"/>
          <p:cNvGrpSpPr/>
          <p:nvPr/>
        </p:nvGrpSpPr>
        <p:grpSpPr>
          <a:xfrm>
            <a:off x="1325078" y="1981733"/>
            <a:ext cx="3115969" cy="1407218"/>
            <a:chOff x="887667" y="1719938"/>
            <a:chExt cx="4271756" cy="1739683"/>
          </a:xfrm>
        </p:grpSpPr>
        <p:pic>
          <p:nvPicPr>
            <p:cNvPr id="29" name="Picture 28" descr="Left foot.png"/>
            <p:cNvPicPr>
              <a:picLocks noChangeAspect="1"/>
            </p:cNvPicPr>
            <p:nvPr/>
          </p:nvPicPr>
          <p:blipFill>
            <a:blip r:embed="rId3" cstate="print"/>
            <a:stretch>
              <a:fillRect/>
            </a:stretch>
          </p:blipFill>
          <p:spPr>
            <a:xfrm rot="504674">
              <a:off x="3394344" y="1719938"/>
              <a:ext cx="1765079" cy="1739683"/>
            </a:xfrm>
            <a:prstGeom prst="rect">
              <a:avLst/>
            </a:prstGeom>
          </p:spPr>
        </p:pic>
        <p:grpSp>
          <p:nvGrpSpPr>
            <p:cNvPr id="30" name="Group 56"/>
            <p:cNvGrpSpPr/>
            <p:nvPr/>
          </p:nvGrpSpPr>
          <p:grpSpPr>
            <a:xfrm>
              <a:off x="887667" y="2055716"/>
              <a:ext cx="3105669" cy="722932"/>
              <a:chOff x="1009131" y="2055716"/>
              <a:chExt cx="3105669" cy="722932"/>
            </a:xfrm>
          </p:grpSpPr>
          <p:sp>
            <p:nvSpPr>
              <p:cNvPr id="31" name="TextBox 30"/>
              <p:cNvSpPr txBox="1"/>
              <p:nvPr/>
            </p:nvSpPr>
            <p:spPr>
              <a:xfrm>
                <a:off x="1009131" y="2055716"/>
                <a:ext cx="2701548" cy="722932"/>
              </a:xfrm>
              <a:prstGeom prst="rect">
                <a:avLst/>
              </a:prstGeom>
              <a:noFill/>
            </p:spPr>
            <p:txBody>
              <a:bodyPr wrap="none" rtlCol="0">
                <a:spAutoFit/>
              </a:bodyPr>
              <a:lstStyle/>
              <a:p>
                <a:r>
                  <a:rPr lang="en-US" sz="3200" dirty="0" smtClean="0">
                    <a:solidFill>
                      <a:srgbClr val="1B4177"/>
                    </a:solidFill>
                    <a:latin typeface="Calibri" pitchFamily="34" charset="0"/>
                  </a:rPr>
                  <a:t>Case study</a:t>
                </a:r>
                <a:endParaRPr lang="en-US" sz="3200" dirty="0">
                  <a:solidFill>
                    <a:srgbClr val="1B4177"/>
                  </a:solidFill>
                  <a:latin typeface="Calibri" pitchFamily="34" charset="0"/>
                </a:endParaRPr>
              </a:p>
            </p:txBody>
          </p:sp>
          <p:grpSp>
            <p:nvGrpSpPr>
              <p:cNvPr id="32" name="Group 53"/>
              <p:cNvGrpSpPr/>
              <p:nvPr/>
            </p:nvGrpSpPr>
            <p:grpSpPr>
              <a:xfrm>
                <a:off x="3810000" y="2362200"/>
                <a:ext cx="304800" cy="304800"/>
                <a:chOff x="8001000" y="4419600"/>
                <a:chExt cx="304800" cy="304800"/>
              </a:xfrm>
            </p:grpSpPr>
            <p:sp>
              <p:nvSpPr>
                <p:cNvPr id="33" name="Oval 32"/>
                <p:cNvSpPr/>
                <p:nvPr/>
              </p:nvSpPr>
              <p:spPr>
                <a:xfrm>
                  <a:off x="8001000" y="4419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itchFamily="34" charset="0"/>
                  </a:endParaRPr>
                </a:p>
              </p:txBody>
            </p:sp>
            <p:sp>
              <p:nvSpPr>
                <p:cNvPr id="34" name="Oval 33"/>
                <p:cNvSpPr/>
                <p:nvPr/>
              </p:nvSpPr>
              <p:spPr>
                <a:xfrm>
                  <a:off x="8077200" y="44958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itchFamily="34" charset="0"/>
                  </a:endParaRPr>
                </a:p>
              </p:txBody>
            </p:sp>
          </p:grpSp>
        </p:grpSp>
      </p:grpSp>
      <p:grpSp>
        <p:nvGrpSpPr>
          <p:cNvPr id="35" name="Group 63"/>
          <p:cNvGrpSpPr/>
          <p:nvPr/>
        </p:nvGrpSpPr>
        <p:grpSpPr>
          <a:xfrm>
            <a:off x="-45197" y="3368819"/>
            <a:ext cx="3054432" cy="1407218"/>
            <a:chOff x="-900252" y="3322178"/>
            <a:chExt cx="4187393" cy="1739683"/>
          </a:xfrm>
        </p:grpSpPr>
        <p:pic>
          <p:nvPicPr>
            <p:cNvPr id="36" name="Picture 35" descr="Left foot.png"/>
            <p:cNvPicPr>
              <a:picLocks noChangeAspect="1"/>
            </p:cNvPicPr>
            <p:nvPr/>
          </p:nvPicPr>
          <p:blipFill>
            <a:blip r:embed="rId3" cstate="print"/>
            <a:stretch>
              <a:fillRect/>
            </a:stretch>
          </p:blipFill>
          <p:spPr>
            <a:xfrm rot="504674">
              <a:off x="1522062" y="3322178"/>
              <a:ext cx="1765079" cy="1739683"/>
            </a:xfrm>
            <a:prstGeom prst="rect">
              <a:avLst/>
            </a:prstGeom>
          </p:spPr>
        </p:pic>
        <p:grpSp>
          <p:nvGrpSpPr>
            <p:cNvPr id="37" name="Group 57"/>
            <p:cNvGrpSpPr/>
            <p:nvPr/>
          </p:nvGrpSpPr>
          <p:grpSpPr>
            <a:xfrm>
              <a:off x="-900252" y="3719056"/>
              <a:ext cx="2683788" cy="722932"/>
              <a:chOff x="1431012" y="2118856"/>
              <a:chExt cx="2683788" cy="722932"/>
            </a:xfrm>
          </p:grpSpPr>
          <p:sp>
            <p:nvSpPr>
              <p:cNvPr id="38" name="TextBox 37"/>
              <p:cNvSpPr txBox="1"/>
              <p:nvPr/>
            </p:nvSpPr>
            <p:spPr>
              <a:xfrm>
                <a:off x="1431012" y="2118856"/>
                <a:ext cx="2237591" cy="722932"/>
              </a:xfrm>
              <a:prstGeom prst="rect">
                <a:avLst/>
              </a:prstGeom>
              <a:noFill/>
            </p:spPr>
            <p:txBody>
              <a:bodyPr wrap="none" rtlCol="0">
                <a:spAutoFit/>
              </a:bodyPr>
              <a:lstStyle/>
              <a:p>
                <a:r>
                  <a:rPr lang="en-US" sz="3200" dirty="0" smtClean="0">
                    <a:solidFill>
                      <a:srgbClr val="1B4177"/>
                    </a:solidFill>
                    <a:latin typeface="Calibri" pitchFamily="34" charset="0"/>
                  </a:rPr>
                  <a:t>Principle</a:t>
                </a:r>
              </a:p>
            </p:txBody>
          </p:sp>
          <p:grpSp>
            <p:nvGrpSpPr>
              <p:cNvPr id="39" name="Group 59"/>
              <p:cNvGrpSpPr/>
              <p:nvPr/>
            </p:nvGrpSpPr>
            <p:grpSpPr>
              <a:xfrm>
                <a:off x="3810000" y="2362200"/>
                <a:ext cx="304800" cy="304800"/>
                <a:chOff x="8001000" y="4419600"/>
                <a:chExt cx="304800" cy="304800"/>
              </a:xfrm>
            </p:grpSpPr>
            <p:sp>
              <p:nvSpPr>
                <p:cNvPr id="40" name="Oval 39"/>
                <p:cNvSpPr/>
                <p:nvPr/>
              </p:nvSpPr>
              <p:spPr>
                <a:xfrm>
                  <a:off x="8001000" y="4419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itchFamily="34" charset="0"/>
                  </a:endParaRPr>
                </a:p>
              </p:txBody>
            </p:sp>
            <p:sp>
              <p:nvSpPr>
                <p:cNvPr id="41" name="Oval 40"/>
                <p:cNvSpPr/>
                <p:nvPr/>
              </p:nvSpPr>
              <p:spPr>
                <a:xfrm>
                  <a:off x="8077200" y="44958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itchFamily="34" charset="0"/>
                  </a:endParaRPr>
                </a:p>
              </p:txBody>
            </p:sp>
          </p:grpSp>
        </p:grpSp>
      </p:grpSp>
      <p:grpSp>
        <p:nvGrpSpPr>
          <p:cNvPr id="42" name="Group 56"/>
          <p:cNvGrpSpPr/>
          <p:nvPr/>
        </p:nvGrpSpPr>
        <p:grpSpPr>
          <a:xfrm>
            <a:off x="6114129" y="4662352"/>
            <a:ext cx="3109929" cy="1448565"/>
            <a:chOff x="6172200" y="4263228"/>
            <a:chExt cx="3235708" cy="1790798"/>
          </a:xfrm>
        </p:grpSpPr>
        <p:grpSp>
          <p:nvGrpSpPr>
            <p:cNvPr id="43" name="Group 29"/>
            <p:cNvGrpSpPr/>
            <p:nvPr/>
          </p:nvGrpSpPr>
          <p:grpSpPr>
            <a:xfrm>
              <a:off x="6172200" y="4263228"/>
              <a:ext cx="2590800" cy="1790798"/>
              <a:chOff x="5867400" y="1676400"/>
              <a:chExt cx="2590800" cy="1790798"/>
            </a:xfrm>
          </p:grpSpPr>
          <p:cxnSp>
            <p:nvCxnSpPr>
              <p:cNvPr id="45" name="Straight Connector 44"/>
              <p:cNvCxnSpPr/>
              <p:nvPr/>
            </p:nvCxnSpPr>
            <p:spPr>
              <a:xfrm rot="5400000">
                <a:off x="4972795" y="2571799"/>
                <a:ext cx="1790004" cy="79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67400" y="1676400"/>
                <a:ext cx="2590800" cy="15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6248400" y="4668988"/>
              <a:ext cx="3159508" cy="1331718"/>
            </a:xfrm>
            <a:prstGeom prst="rect">
              <a:avLst/>
            </a:prstGeom>
            <a:noFill/>
          </p:spPr>
          <p:txBody>
            <a:bodyPr wrap="square" rtlCol="0">
              <a:spAutoFit/>
            </a:bodyPr>
            <a:lstStyle/>
            <a:p>
              <a:r>
                <a:rPr lang="en-US" sz="3200" dirty="0" smtClean="0">
                  <a:solidFill>
                    <a:srgbClr val="1B4177"/>
                  </a:solidFill>
                  <a:latin typeface="Calibri" pitchFamily="34" charset="0"/>
                </a:rPr>
                <a:t>ATFM Lecture:</a:t>
              </a:r>
            </a:p>
            <a:p>
              <a:r>
                <a:rPr lang="en-US" sz="3200" dirty="0" smtClean="0">
                  <a:solidFill>
                    <a:srgbClr val="1B4177"/>
                  </a:solidFill>
                  <a:latin typeface="Calibri" pitchFamily="34" charset="0"/>
                </a:rPr>
                <a:t>1 day </a:t>
              </a:r>
              <a:endParaRPr lang="en-US" sz="3200" dirty="0">
                <a:solidFill>
                  <a:srgbClr val="1B4177"/>
                </a:solidFill>
                <a:latin typeface="Calibri" pitchFamily="34" charset="0"/>
              </a:endParaRPr>
            </a:p>
          </p:txBody>
        </p:sp>
      </p:grpSp>
      <p:sp>
        <p:nvSpPr>
          <p:cNvPr id="47" name="Oval 46"/>
          <p:cNvSpPr/>
          <p:nvPr/>
        </p:nvSpPr>
        <p:spPr>
          <a:xfrm>
            <a:off x="5930758" y="869944"/>
            <a:ext cx="2547257" cy="2286000"/>
          </a:xfrm>
          <a:prstGeom prst="ellipse">
            <a:avLst/>
          </a:prstGeom>
          <a:solidFill>
            <a:srgbClr val="CCFF99"/>
          </a:solidFill>
          <a:ln w="76200">
            <a:noFill/>
          </a:ln>
          <a:effectLst>
            <a:glow rad="139700">
              <a:schemeClr val="bg1">
                <a:lumMod val="65000"/>
                <a:alpha val="40000"/>
              </a:schemeClr>
            </a:glow>
            <a:outerShdw blurRad="266700" dist="342900" dir="5400000" rotWithShape="0">
              <a:prstClr val="black">
                <a:alpha val="15000"/>
              </a:prstClr>
            </a:outerShdw>
          </a:effectLst>
          <a:scene3d>
            <a:camera prst="perspectiveRelaxed" fov="1800000">
              <a:rot lat="17373601" lon="0" rev="0"/>
            </a:camera>
            <a:lightRig rig="balanced" dir="t"/>
          </a:scene3d>
          <a:sp3d extrusionH="317500" prstMaterial="clear">
            <a:bevelT prst="convex"/>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48" name="TextBox 47"/>
          <p:cNvSpPr txBox="1"/>
          <p:nvPr/>
        </p:nvSpPr>
        <p:spPr>
          <a:xfrm>
            <a:off x="6465241" y="1177816"/>
            <a:ext cx="1478289" cy="1323439"/>
          </a:xfrm>
          <a:prstGeom prst="rect">
            <a:avLst/>
          </a:prstGeom>
          <a:noFill/>
          <a:effectLst>
            <a:reflection blurRad="6350" stA="50000" endA="300" endPos="38500" dist="50800" dir="5400000" sy="-100000" algn="bl" rotWithShape="0"/>
          </a:effectLst>
          <a:scene3d>
            <a:camera prst="isometricOffAxis2Left"/>
            <a:lightRig rig="soft" dir="t"/>
          </a:scene3d>
        </p:spPr>
        <p:txBody>
          <a:bodyPr wrap="none" rtlCol="0">
            <a:spAutoFit/>
            <a:sp3d extrusionH="82550">
              <a:extrusionClr>
                <a:schemeClr val="bg1"/>
              </a:extrusionClr>
            </a:sp3d>
          </a:bodyPr>
          <a:lstStyle/>
          <a:p>
            <a:pPr algn="ctr"/>
            <a:r>
              <a:rPr lang="en-US" sz="8000" dirty="0" smtClean="0">
                <a:solidFill>
                  <a:prstClr val="white">
                    <a:lumMod val="50000"/>
                  </a:prstClr>
                </a:solidFill>
                <a:effectLst>
                  <a:reflection blurRad="6350" stA="55000" endA="300" endPos="45500" dir="5400000" sy="-100000" algn="bl" rotWithShape="0"/>
                </a:effectLst>
                <a:latin typeface="Gill Sans MT Condensed" pitchFamily="34" charset="0"/>
              </a:rPr>
              <a:t>Goal</a:t>
            </a:r>
            <a:endParaRPr lang="en-US" sz="8000" dirty="0">
              <a:solidFill>
                <a:prstClr val="white">
                  <a:lumMod val="50000"/>
                </a:prstClr>
              </a:solidFill>
              <a:effectLst>
                <a:reflection blurRad="6350" stA="55000" endA="300" endPos="45500" dir="5400000" sy="-100000" algn="bl" rotWithShape="0"/>
              </a:effectLst>
              <a:latin typeface="Gill Sans MT Condensed" pitchFamily="34" charset="0"/>
            </a:endParaRPr>
          </a:p>
        </p:txBody>
      </p:sp>
    </p:spTree>
    <p:extLst>
      <p:ext uri="{BB962C8B-B14F-4D97-AF65-F5344CB8AC3E}">
        <p14:creationId xmlns:p14="http://schemas.microsoft.com/office/powerpoint/2010/main" val="379807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anim calcmode="lin" valueType="num">
                                      <p:cBhvr>
                                        <p:cTn id="33" dur="500" fill="hold"/>
                                        <p:tgtEl>
                                          <p:spTgt spid="42"/>
                                        </p:tgtEl>
                                        <p:attrNameLst>
                                          <p:attrName>ppt_x</p:attrName>
                                        </p:attrNameLst>
                                      </p:cBhvr>
                                      <p:tavLst>
                                        <p:tav tm="0">
                                          <p:val>
                                            <p:strVal val="#ppt_x"/>
                                          </p:val>
                                        </p:tav>
                                        <p:tav tm="100000">
                                          <p:val>
                                            <p:strVal val="#ppt_x"/>
                                          </p:val>
                                        </p:tav>
                                      </p:tavLst>
                                    </p:anim>
                                    <p:anim calcmode="lin" valueType="num">
                                      <p:cBhvr>
                                        <p:cTn id="3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solidFill>
                  <a:schemeClr val="tx2">
                    <a:lumMod val="60000"/>
                    <a:lumOff val="40000"/>
                  </a:schemeClr>
                </a:solidFill>
              </a:rPr>
              <a:t>Introducing Reduced separation minima</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20</a:t>
            </a:fld>
            <a:endParaRPr lang="en-CA"/>
          </a:p>
        </p:txBody>
      </p:sp>
      <p:sp>
        <p:nvSpPr>
          <p:cNvPr id="5" name="Content Placeholder 2"/>
          <p:cNvSpPr>
            <a:spLocks noGrp="1"/>
          </p:cNvSpPr>
          <p:nvPr>
            <p:ph idx="1"/>
          </p:nvPr>
        </p:nvSpPr>
        <p:spPr>
          <a:xfrm>
            <a:off x="481859" y="1677986"/>
            <a:ext cx="8229600" cy="4713387"/>
          </a:xfrm>
        </p:spPr>
        <p:txBody>
          <a:bodyPr/>
          <a:lstStyle/>
          <a:p>
            <a:endParaRPr lang="en-GB" dirty="0"/>
          </a:p>
        </p:txBody>
      </p:sp>
      <p:grpSp>
        <p:nvGrpSpPr>
          <p:cNvPr id="6" name="Group 5"/>
          <p:cNvGrpSpPr/>
          <p:nvPr/>
        </p:nvGrpSpPr>
        <p:grpSpPr>
          <a:xfrm>
            <a:off x="492203" y="1704584"/>
            <a:ext cx="8424936" cy="4824536"/>
            <a:chOff x="467544" y="1439374"/>
            <a:chExt cx="8424936" cy="4824536"/>
          </a:xfrm>
        </p:grpSpPr>
        <p:grpSp>
          <p:nvGrpSpPr>
            <p:cNvPr id="7" name="Group 6"/>
            <p:cNvGrpSpPr/>
            <p:nvPr/>
          </p:nvGrpSpPr>
          <p:grpSpPr>
            <a:xfrm>
              <a:off x="467544" y="1439374"/>
              <a:ext cx="8424936" cy="4824536"/>
              <a:chOff x="395536" y="1340768"/>
              <a:chExt cx="8424936" cy="4824536"/>
            </a:xfrm>
          </p:grpSpPr>
          <p:sp>
            <p:nvSpPr>
              <p:cNvPr id="12" name="Rectangle 11"/>
              <p:cNvSpPr/>
              <p:nvPr/>
            </p:nvSpPr>
            <p:spPr>
              <a:xfrm>
                <a:off x="395536" y="1340768"/>
                <a:ext cx="8424936" cy="482453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1704438" y="2898288"/>
                <a:ext cx="5472608" cy="3168352"/>
              </a:xfrm>
              <a:prstGeom prst="rect">
                <a:avLst/>
              </a:prstGeom>
              <a:solidFill>
                <a:schemeClr val="tx2">
                  <a:lumMod val="60000"/>
                  <a:lumOff val="40000"/>
                </a:schemeClr>
              </a:solidFill>
              <a:ln w="25400" cmpd="sng">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FF0000"/>
                  </a:solidFill>
                </a:endParaRPr>
              </a:p>
            </p:txBody>
          </p:sp>
          <p:cxnSp>
            <p:nvCxnSpPr>
              <p:cNvPr id="14" name="Straight Connector 13"/>
              <p:cNvCxnSpPr/>
              <p:nvPr/>
            </p:nvCxnSpPr>
            <p:spPr>
              <a:xfrm flipH="1">
                <a:off x="7203443" y="2636912"/>
                <a:ext cx="1617029" cy="1027045"/>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44" y="1340768"/>
                <a:ext cx="1236894" cy="1557520"/>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039113" y="1519918"/>
              <a:ext cx="1008112" cy="369332"/>
            </a:xfrm>
            <a:prstGeom prst="rect">
              <a:avLst/>
            </a:prstGeom>
            <a:noFill/>
          </p:spPr>
          <p:txBody>
            <a:bodyPr wrap="square" rtlCol="0">
              <a:spAutoFit/>
            </a:bodyPr>
            <a:lstStyle/>
            <a:p>
              <a:r>
                <a:rPr lang="en-US" dirty="0" smtClean="0">
                  <a:solidFill>
                    <a:prstClr val="white"/>
                  </a:solidFill>
                </a:rPr>
                <a:t>Sector B</a:t>
              </a:r>
              <a:endParaRPr lang="en-GB" dirty="0">
                <a:solidFill>
                  <a:prstClr val="white"/>
                </a:solidFill>
              </a:endParaRPr>
            </a:p>
          </p:txBody>
        </p:sp>
        <p:sp>
          <p:nvSpPr>
            <p:cNvPr id="9" name="TextBox 8"/>
            <p:cNvSpPr txBox="1"/>
            <p:nvPr/>
          </p:nvSpPr>
          <p:spPr>
            <a:xfrm>
              <a:off x="1907704" y="3140968"/>
              <a:ext cx="1008112" cy="369332"/>
            </a:xfrm>
            <a:prstGeom prst="rect">
              <a:avLst/>
            </a:prstGeom>
            <a:noFill/>
          </p:spPr>
          <p:txBody>
            <a:bodyPr wrap="square" rtlCol="0">
              <a:spAutoFit/>
            </a:bodyPr>
            <a:lstStyle/>
            <a:p>
              <a:r>
                <a:rPr lang="en-US" dirty="0" smtClean="0">
                  <a:solidFill>
                    <a:prstClr val="white"/>
                  </a:solidFill>
                </a:rPr>
                <a:t>Sector A</a:t>
              </a:r>
              <a:endParaRPr lang="en-GB" dirty="0">
                <a:solidFill>
                  <a:prstClr val="white"/>
                </a:solidFill>
              </a:endParaRPr>
            </a:p>
          </p:txBody>
        </p:sp>
        <p:sp>
          <p:nvSpPr>
            <p:cNvPr id="10" name="TextBox 9"/>
            <p:cNvSpPr txBox="1"/>
            <p:nvPr/>
          </p:nvSpPr>
          <p:spPr>
            <a:xfrm>
              <a:off x="567909" y="5789414"/>
              <a:ext cx="1008112" cy="369332"/>
            </a:xfrm>
            <a:prstGeom prst="rect">
              <a:avLst/>
            </a:prstGeom>
            <a:noFill/>
          </p:spPr>
          <p:txBody>
            <a:bodyPr wrap="square" rtlCol="0">
              <a:spAutoFit/>
            </a:bodyPr>
            <a:lstStyle/>
            <a:p>
              <a:r>
                <a:rPr lang="en-US" dirty="0" smtClean="0">
                  <a:solidFill>
                    <a:prstClr val="white"/>
                  </a:solidFill>
                </a:rPr>
                <a:t>Sector C</a:t>
              </a:r>
              <a:endParaRPr lang="en-GB" dirty="0">
                <a:solidFill>
                  <a:prstClr val="white"/>
                </a:solidFill>
              </a:endParaRPr>
            </a:p>
          </p:txBody>
        </p:sp>
        <p:sp>
          <p:nvSpPr>
            <p:cNvPr id="11" name="TextBox 10"/>
            <p:cNvSpPr txBox="1"/>
            <p:nvPr/>
          </p:nvSpPr>
          <p:spPr>
            <a:xfrm>
              <a:off x="7740352" y="5793302"/>
              <a:ext cx="1008112" cy="369332"/>
            </a:xfrm>
            <a:prstGeom prst="rect">
              <a:avLst/>
            </a:prstGeom>
            <a:noFill/>
          </p:spPr>
          <p:txBody>
            <a:bodyPr wrap="square" rtlCol="0">
              <a:spAutoFit/>
            </a:bodyPr>
            <a:lstStyle/>
            <a:p>
              <a:r>
                <a:rPr lang="en-US" dirty="0" smtClean="0">
                  <a:solidFill>
                    <a:prstClr val="white"/>
                  </a:solidFill>
                </a:rPr>
                <a:t>Sector D</a:t>
              </a:r>
              <a:endParaRPr lang="en-GB" dirty="0">
                <a:solidFill>
                  <a:prstClr val="white"/>
                </a:solidFill>
              </a:endParaRPr>
            </a:p>
          </p:txBody>
        </p:sp>
      </p:grpSp>
      <p:cxnSp>
        <p:nvCxnSpPr>
          <p:cNvPr id="16" name="Straight Connector 15"/>
          <p:cNvCxnSpPr/>
          <p:nvPr/>
        </p:nvCxnSpPr>
        <p:spPr>
          <a:xfrm>
            <a:off x="528207" y="5270864"/>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4211" y="3636027"/>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58" y="3261386"/>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69067" y="5461825"/>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10240" y="3723405"/>
            <a:ext cx="1211863" cy="369332"/>
          </a:xfrm>
          <a:prstGeom prst="rect">
            <a:avLst/>
          </a:prstGeom>
          <a:noFill/>
        </p:spPr>
        <p:txBody>
          <a:bodyPr wrap="square" rtlCol="0">
            <a:spAutoFit/>
          </a:bodyPr>
          <a:lstStyle/>
          <a:p>
            <a:r>
              <a:rPr lang="en-US" dirty="0" smtClean="0">
                <a:solidFill>
                  <a:schemeClr val="accent2">
                    <a:lumMod val="40000"/>
                    <a:lumOff val="60000"/>
                  </a:schemeClr>
                </a:solidFill>
              </a:rPr>
              <a:t>Airway xxx</a:t>
            </a:r>
            <a:endParaRPr lang="en-GB" dirty="0">
              <a:solidFill>
                <a:schemeClr val="accent2">
                  <a:lumMod val="40000"/>
                  <a:lumOff val="60000"/>
                </a:schemeClr>
              </a:solidFill>
            </a:endParaRPr>
          </a:p>
        </p:txBody>
      </p:sp>
      <p:sp>
        <p:nvSpPr>
          <p:cNvPr id="21" name="TextBox 20"/>
          <p:cNvSpPr txBox="1"/>
          <p:nvPr/>
        </p:nvSpPr>
        <p:spPr>
          <a:xfrm>
            <a:off x="638934" y="5270864"/>
            <a:ext cx="1211863" cy="646331"/>
          </a:xfrm>
          <a:prstGeom prst="rect">
            <a:avLst/>
          </a:prstGeom>
          <a:noFill/>
        </p:spPr>
        <p:txBody>
          <a:bodyPr wrap="square" rtlCol="0">
            <a:spAutoFit/>
          </a:bodyPr>
          <a:lstStyle/>
          <a:p>
            <a:r>
              <a:rPr lang="en-US" dirty="0" smtClean="0">
                <a:solidFill>
                  <a:schemeClr val="accent2">
                    <a:lumMod val="40000"/>
                    <a:lumOff val="60000"/>
                  </a:schemeClr>
                </a:solidFill>
              </a:rPr>
              <a:t>Airway </a:t>
            </a:r>
            <a:r>
              <a:rPr lang="en-US" dirty="0" err="1" smtClean="0">
                <a:solidFill>
                  <a:schemeClr val="accent2">
                    <a:lumMod val="40000"/>
                    <a:lumOff val="60000"/>
                  </a:schemeClr>
                </a:solidFill>
              </a:rPr>
              <a:t>yyy</a:t>
            </a:r>
            <a:endParaRPr lang="en-US" dirty="0" smtClean="0">
              <a:solidFill>
                <a:schemeClr val="accent2">
                  <a:lumMod val="40000"/>
                  <a:lumOff val="60000"/>
                </a:schemeClr>
              </a:solidFill>
            </a:endParaRPr>
          </a:p>
          <a:p>
            <a:endParaRPr lang="en-GB" dirty="0">
              <a:solidFill>
                <a:schemeClr val="accent2">
                  <a:lumMod val="40000"/>
                  <a:lumOff val="60000"/>
                </a:schemeClr>
              </a:solidFill>
            </a:endParaRPr>
          </a:p>
        </p:txBody>
      </p:sp>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58" y="3262104"/>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71832" y="5453477"/>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ight Brace 23"/>
          <p:cNvSpPr/>
          <p:nvPr/>
        </p:nvSpPr>
        <p:spPr>
          <a:xfrm rot="5602205">
            <a:off x="2037474" y="2937884"/>
            <a:ext cx="648072" cy="2605545"/>
          </a:xfrm>
          <a:prstGeom prst="rightBrace">
            <a:avLst>
              <a:gd name="adj1" fmla="val 8333"/>
              <a:gd name="adj2" fmla="val 49573"/>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p:cNvSpPr txBox="1"/>
          <p:nvPr/>
        </p:nvSpPr>
        <p:spPr>
          <a:xfrm rot="152547">
            <a:off x="2296139" y="4616592"/>
            <a:ext cx="1366143" cy="400110"/>
          </a:xfrm>
          <a:prstGeom prst="rect">
            <a:avLst/>
          </a:prstGeom>
          <a:noFill/>
        </p:spPr>
        <p:txBody>
          <a:bodyPr wrap="none" rtlCol="0">
            <a:spAutoFit/>
          </a:bodyPr>
          <a:lstStyle/>
          <a:p>
            <a:r>
              <a:rPr lang="en-US" sz="2000" b="1" dirty="0" smtClean="0">
                <a:solidFill>
                  <a:srgbClr val="FF0000"/>
                </a:solidFill>
              </a:rPr>
              <a:t>10 minutes</a:t>
            </a:r>
            <a:endParaRPr lang="en-GB" sz="2000" b="1" dirty="0">
              <a:solidFill>
                <a:srgbClr val="FF0000"/>
              </a:solidFill>
            </a:endParaRPr>
          </a:p>
        </p:txBody>
      </p:sp>
      <p:sp>
        <p:nvSpPr>
          <p:cNvPr id="26" name="TextBox 25"/>
          <p:cNvSpPr txBox="1"/>
          <p:nvPr/>
        </p:nvSpPr>
        <p:spPr>
          <a:xfrm rot="152547">
            <a:off x="3629090" y="4689917"/>
            <a:ext cx="1101584" cy="400110"/>
          </a:xfrm>
          <a:prstGeom prst="rect">
            <a:avLst/>
          </a:prstGeom>
          <a:noFill/>
        </p:spPr>
        <p:txBody>
          <a:bodyPr wrap="none" rtlCol="0">
            <a:spAutoFit/>
          </a:bodyPr>
          <a:lstStyle/>
          <a:p>
            <a:r>
              <a:rPr lang="en-US" sz="2000" b="1" dirty="0" smtClean="0">
                <a:solidFill>
                  <a:srgbClr val="FF0000"/>
                </a:solidFill>
              </a:rPr>
              <a:t>-&gt; 50NM</a:t>
            </a:r>
            <a:endParaRPr lang="en-GB" sz="2000" b="1" dirty="0">
              <a:solidFill>
                <a:srgbClr val="FF0000"/>
              </a:solidFill>
            </a:endParaRPr>
          </a:p>
        </p:txBody>
      </p:sp>
    </p:spTree>
    <p:extLst>
      <p:ext uri="{BB962C8B-B14F-4D97-AF65-F5344CB8AC3E}">
        <p14:creationId xmlns:p14="http://schemas.microsoft.com/office/powerpoint/2010/main" val="281059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8.33333E-7 2.59259E-6 L -0.89305 -0.06158 " pathEditMode="relative" rAng="0" ptsTypes="AA">
                                      <p:cBhvr>
                                        <p:cTn id="6" dur="5000" fill="hold"/>
                                        <p:tgtEl>
                                          <p:spTgt spid="23"/>
                                        </p:tgtEl>
                                        <p:attrNameLst>
                                          <p:attrName>ppt_x</p:attrName>
                                          <p:attrName>ppt_y</p:attrName>
                                        </p:attrNameLst>
                                      </p:cBhvr>
                                      <p:rCtr x="-44653" y="-3079"/>
                                    </p:animMotion>
                                  </p:childTnLst>
                                </p:cTn>
                              </p:par>
                              <p:par>
                                <p:cTn id="7" presetID="42" presetClass="path" presetSubtype="0" repeatCount="indefinite" accel="50000" decel="50000" fill="hold" nodeType="withEffect">
                                  <p:stCondLst>
                                    <p:cond delay="0"/>
                                  </p:stCondLst>
                                  <p:childTnLst>
                                    <p:animMotion origin="layout" path="M -1.38889E-6 4.81481E-6 L 0.88837 0.08217 " pathEditMode="relative" rAng="0" ptsTypes="AA">
                                      <p:cBhvr>
                                        <p:cTn id="8" dur="5000" fill="hold"/>
                                        <p:tgtEl>
                                          <p:spTgt spid="18"/>
                                        </p:tgtEl>
                                        <p:attrNameLst>
                                          <p:attrName>ppt_x</p:attrName>
                                          <p:attrName>ppt_y</p:attrName>
                                        </p:attrNameLst>
                                      </p:cBhvr>
                                      <p:rCtr x="44410" y="4097"/>
                                    </p:animMotion>
                                  </p:childTnLst>
                                </p:cTn>
                              </p:par>
                              <p:par>
                                <p:cTn id="9" presetID="42" presetClass="path" presetSubtype="0" repeatCount="indefinite" accel="50000" decel="50000" fill="hold" nodeType="withEffect">
                                  <p:stCondLst>
                                    <p:cond delay="2500"/>
                                  </p:stCondLst>
                                  <p:childTnLst>
                                    <p:animMotion origin="layout" path="M -3.61111E-6 -1.85185E-6 L -0.8927 -0.06227 " pathEditMode="relative" rAng="0" ptsTypes="AA">
                                      <p:cBhvr>
                                        <p:cTn id="10" dur="5000" fill="hold"/>
                                        <p:tgtEl>
                                          <p:spTgt spid="19"/>
                                        </p:tgtEl>
                                        <p:attrNameLst>
                                          <p:attrName>ppt_x</p:attrName>
                                          <p:attrName>ppt_y</p:attrName>
                                        </p:attrNameLst>
                                      </p:cBhvr>
                                      <p:rCtr x="-44635" y="-3125"/>
                                    </p:animMotion>
                                  </p:childTnLst>
                                </p:cTn>
                              </p:par>
                              <p:par>
                                <p:cTn id="11" presetID="42" presetClass="path" presetSubtype="0" repeatCount="indefinite" accel="50000" decel="50000" fill="hold" nodeType="withEffect">
                                  <p:stCondLst>
                                    <p:cond delay="2500"/>
                                  </p:stCondLst>
                                  <p:childTnLst>
                                    <p:animMotion origin="layout" path="M -0.00382 0.00023 L 0.88611 0.08426 " pathEditMode="relative" rAng="0" ptsTypes="AA">
                                      <p:cBhvr>
                                        <p:cTn id="12" dur="5000" fill="hold"/>
                                        <p:tgtEl>
                                          <p:spTgt spid="22"/>
                                        </p:tgtEl>
                                        <p:attrNameLst>
                                          <p:attrName>ppt_x</p:attrName>
                                          <p:attrName>ppt_y</p:attrName>
                                        </p:attrNameLst>
                                      </p:cBhvr>
                                      <p:rCtr x="44497" y="4190"/>
                                    </p:animMotion>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 calcmode="lin" valueType="num">
                                      <p:cBhvr>
                                        <p:cTn id="17" dur="10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26">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Demand vs Capacity (cont’d)</a:t>
            </a:r>
            <a:endParaRPr lang="en-GB" dirty="0"/>
          </a:p>
        </p:txBody>
      </p:sp>
      <p:sp>
        <p:nvSpPr>
          <p:cNvPr id="3" name="Content Placeholder 2"/>
          <p:cNvSpPr>
            <a:spLocks noGrp="1"/>
          </p:cNvSpPr>
          <p:nvPr>
            <p:ph idx="1"/>
          </p:nvPr>
        </p:nvSpPr>
        <p:spPr/>
        <p:txBody>
          <a:bodyPr>
            <a:normAutofit/>
          </a:bodyPr>
          <a:lstStyle/>
          <a:p>
            <a:pPr marL="0" indent="0">
              <a:buNone/>
            </a:pPr>
            <a:r>
              <a:rPr kumimoji="1" lang="en-US" altLang="ja-JP" sz="2700" dirty="0"/>
              <a:t>Demand=125, Current Capacity=100</a:t>
            </a:r>
          </a:p>
          <a:p>
            <a:pPr marL="0" indent="0">
              <a:buNone/>
            </a:pPr>
            <a:r>
              <a:rPr kumimoji="1" lang="en-US" altLang="ja-JP" sz="2700" dirty="0"/>
              <a:t>125/100=</a:t>
            </a:r>
            <a:r>
              <a:rPr kumimoji="1" lang="en-US" altLang="ja-JP" sz="2700" u="sng" dirty="0">
                <a:solidFill>
                  <a:srgbClr val="FF0000"/>
                </a:solidFill>
              </a:rPr>
              <a:t>125% (exceeding capacity by 25%)</a:t>
            </a:r>
          </a:p>
          <a:p>
            <a:pPr marL="0" indent="0">
              <a:buNone/>
            </a:pPr>
            <a:r>
              <a:rPr kumimoji="1" lang="en-US" altLang="ja-JP" sz="2700" dirty="0">
                <a:solidFill>
                  <a:schemeClr val="tx2">
                    <a:lumMod val="60000"/>
                    <a:lumOff val="40000"/>
                  </a:schemeClr>
                </a:solidFill>
              </a:rPr>
              <a:t>Enhance capacity </a:t>
            </a:r>
          </a:p>
          <a:p>
            <a:pPr marL="0" indent="0">
              <a:spcBef>
                <a:spcPts val="0"/>
              </a:spcBef>
              <a:buNone/>
            </a:pPr>
            <a:r>
              <a:rPr kumimoji="1" lang="en-US" altLang="ja-JP" sz="2700" dirty="0">
                <a:solidFill>
                  <a:schemeClr val="tx2">
                    <a:lumMod val="60000"/>
                    <a:lumOff val="40000"/>
                  </a:schemeClr>
                </a:solidFill>
              </a:rPr>
              <a:t>		by introducing reduced separation </a:t>
            </a:r>
            <a:r>
              <a:rPr kumimoji="1" lang="en-US" altLang="ja-JP" sz="2700" dirty="0" smtClean="0">
                <a:solidFill>
                  <a:schemeClr val="tx2">
                    <a:lumMod val="60000"/>
                    <a:lumOff val="40000"/>
                  </a:schemeClr>
                </a:solidFill>
              </a:rPr>
              <a:t>minima</a:t>
            </a:r>
            <a:endParaRPr kumimoji="1" lang="en-US" altLang="ja-JP" sz="2700" dirty="0">
              <a:solidFill>
                <a:schemeClr val="tx2">
                  <a:lumMod val="60000"/>
                  <a:lumOff val="40000"/>
                </a:schemeClr>
              </a:solidFill>
            </a:endParaRPr>
          </a:p>
          <a:p>
            <a:pPr marL="0" indent="0">
              <a:spcBef>
                <a:spcPts val="0"/>
              </a:spcBef>
              <a:buNone/>
            </a:pPr>
            <a:r>
              <a:rPr kumimoji="1" lang="en-US" altLang="ja-JP" sz="2700" dirty="0">
                <a:solidFill>
                  <a:schemeClr val="tx2">
                    <a:lumMod val="60000"/>
                    <a:lumOff val="40000"/>
                  </a:schemeClr>
                </a:solidFill>
              </a:rPr>
              <a:t>			</a:t>
            </a:r>
            <a:r>
              <a:rPr kumimoji="1" lang="en-US" altLang="ja-JP" sz="2700" i="1" dirty="0">
                <a:solidFill>
                  <a:schemeClr val="tx2">
                    <a:lumMod val="60000"/>
                    <a:lumOff val="40000"/>
                  </a:schemeClr>
                </a:solidFill>
              </a:rPr>
              <a:t>or</a:t>
            </a:r>
            <a:r>
              <a:rPr kumimoji="1" lang="en-US" altLang="ja-JP" sz="2700" dirty="0">
                <a:solidFill>
                  <a:schemeClr val="tx2">
                    <a:lumMod val="60000"/>
                    <a:lumOff val="40000"/>
                  </a:schemeClr>
                </a:solidFill>
              </a:rPr>
              <a:t> </a:t>
            </a:r>
          </a:p>
          <a:p>
            <a:pPr marL="0" indent="0">
              <a:spcBef>
                <a:spcPts val="0"/>
              </a:spcBef>
              <a:buNone/>
            </a:pPr>
            <a:r>
              <a:rPr kumimoji="1" lang="en-US" altLang="ja-JP" sz="2700" dirty="0">
                <a:solidFill>
                  <a:schemeClr val="tx2">
                    <a:lumMod val="60000"/>
                    <a:lumOff val="40000"/>
                  </a:schemeClr>
                </a:solidFill>
              </a:rPr>
              <a:t>		by introducing PBN    </a:t>
            </a:r>
            <a:r>
              <a:rPr kumimoji="1" lang="en-US" altLang="ja-JP" sz="1600" i="1" dirty="0" err="1">
                <a:solidFill>
                  <a:schemeClr val="tx2">
                    <a:lumMod val="60000"/>
                    <a:lumOff val="40000"/>
                  </a:schemeClr>
                </a:solidFill>
              </a:rPr>
              <a:t>PBN</a:t>
            </a:r>
            <a:r>
              <a:rPr kumimoji="1" lang="en-US" altLang="ja-JP" sz="1600" i="1" dirty="0">
                <a:solidFill>
                  <a:schemeClr val="tx2">
                    <a:lumMod val="60000"/>
                    <a:lumOff val="40000"/>
                  </a:schemeClr>
                </a:solidFill>
              </a:rPr>
              <a:t>: Performance Based Navigation</a:t>
            </a:r>
          </a:p>
          <a:p>
            <a:pPr marL="0" indent="0">
              <a:spcBef>
                <a:spcPts val="0"/>
              </a:spcBef>
              <a:buNone/>
            </a:pPr>
            <a:r>
              <a:rPr kumimoji="1" lang="en-US" altLang="ja-JP" i="1" dirty="0">
                <a:solidFill>
                  <a:schemeClr val="tx2">
                    <a:lumMod val="60000"/>
                    <a:lumOff val="40000"/>
                  </a:schemeClr>
                </a:solidFill>
              </a:rPr>
              <a:t>			</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21</a:t>
            </a:fld>
            <a:endParaRPr lang="en-CA"/>
          </a:p>
        </p:txBody>
      </p:sp>
    </p:spTree>
    <p:extLst>
      <p:ext uri="{BB962C8B-B14F-4D97-AF65-F5344CB8AC3E}">
        <p14:creationId xmlns:p14="http://schemas.microsoft.com/office/powerpoint/2010/main" val="7317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anim calcmode="lin" valueType="num">
                                      <p:cBhvr>
                                        <p:cTn id="1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648072"/>
          </a:xfrm>
        </p:spPr>
        <p:txBody>
          <a:bodyPr/>
          <a:lstStyle/>
          <a:p>
            <a:r>
              <a:rPr kumimoji="1" lang="en-US" altLang="ja-JP" dirty="0">
                <a:solidFill>
                  <a:schemeClr val="tx2">
                    <a:lumMod val="60000"/>
                    <a:lumOff val="40000"/>
                  </a:schemeClr>
                </a:solidFill>
              </a:rPr>
              <a:t>Introducing PBN  </a:t>
            </a:r>
            <a:br>
              <a:rPr kumimoji="1" lang="en-US" altLang="ja-JP" dirty="0">
                <a:solidFill>
                  <a:schemeClr val="tx2">
                    <a:lumMod val="60000"/>
                    <a:lumOff val="40000"/>
                  </a:schemeClr>
                </a:solidFill>
              </a:rPr>
            </a:br>
            <a:r>
              <a:rPr kumimoji="1" lang="en-US" altLang="ja-JP" sz="2400" i="1" dirty="0" err="1">
                <a:solidFill>
                  <a:schemeClr val="tx2">
                    <a:lumMod val="60000"/>
                    <a:lumOff val="40000"/>
                  </a:schemeClr>
                </a:solidFill>
              </a:rPr>
              <a:t>PBN</a:t>
            </a:r>
            <a:r>
              <a:rPr kumimoji="1" lang="en-US" altLang="ja-JP" sz="2400" i="1" dirty="0">
                <a:solidFill>
                  <a:schemeClr val="tx2">
                    <a:lumMod val="60000"/>
                    <a:lumOff val="40000"/>
                  </a:schemeClr>
                </a:solidFill>
              </a:rPr>
              <a:t>: Performance Based Navigation</a:t>
            </a:r>
            <a:endParaRPr lang="en-GB" sz="2400" dirty="0"/>
          </a:p>
        </p:txBody>
      </p:sp>
      <p:sp>
        <p:nvSpPr>
          <p:cNvPr id="4" name="Slide Number Placeholder 3"/>
          <p:cNvSpPr>
            <a:spLocks noGrp="1"/>
          </p:cNvSpPr>
          <p:nvPr>
            <p:ph type="sldNum" sz="quarter" idx="12"/>
          </p:nvPr>
        </p:nvSpPr>
        <p:spPr/>
        <p:txBody>
          <a:bodyPr/>
          <a:lstStyle/>
          <a:p>
            <a:fld id="{3FF909EE-2C65-48BC-95E5-26F3591A45A6}" type="slidenum">
              <a:rPr lang="en-CA" smtClean="0"/>
              <a:t>22</a:t>
            </a:fld>
            <a:endParaRPr lang="en-CA"/>
          </a:p>
        </p:txBody>
      </p:sp>
      <p:sp>
        <p:nvSpPr>
          <p:cNvPr id="5" name="Content Placeholder 2"/>
          <p:cNvSpPr>
            <a:spLocks noGrp="1"/>
          </p:cNvSpPr>
          <p:nvPr>
            <p:ph idx="1"/>
          </p:nvPr>
        </p:nvSpPr>
        <p:spPr>
          <a:xfrm>
            <a:off x="493204" y="1677986"/>
            <a:ext cx="8229600" cy="4713387"/>
          </a:xfrm>
        </p:spPr>
        <p:txBody>
          <a:bodyPr/>
          <a:lstStyle/>
          <a:p>
            <a:endParaRPr lang="en-GB" dirty="0"/>
          </a:p>
        </p:txBody>
      </p:sp>
      <p:grpSp>
        <p:nvGrpSpPr>
          <p:cNvPr id="6" name="Group 5"/>
          <p:cNvGrpSpPr/>
          <p:nvPr/>
        </p:nvGrpSpPr>
        <p:grpSpPr>
          <a:xfrm>
            <a:off x="503548" y="1704584"/>
            <a:ext cx="8424936" cy="4824536"/>
            <a:chOff x="467544" y="1439374"/>
            <a:chExt cx="8424936" cy="4824536"/>
          </a:xfrm>
        </p:grpSpPr>
        <p:grpSp>
          <p:nvGrpSpPr>
            <p:cNvPr id="7" name="Group 6"/>
            <p:cNvGrpSpPr/>
            <p:nvPr/>
          </p:nvGrpSpPr>
          <p:grpSpPr>
            <a:xfrm>
              <a:off x="467544" y="1439374"/>
              <a:ext cx="8424936" cy="4824536"/>
              <a:chOff x="395536" y="1340768"/>
              <a:chExt cx="8424936" cy="4824536"/>
            </a:xfrm>
          </p:grpSpPr>
          <p:sp>
            <p:nvSpPr>
              <p:cNvPr id="12" name="Rectangle 11"/>
              <p:cNvSpPr/>
              <p:nvPr/>
            </p:nvSpPr>
            <p:spPr>
              <a:xfrm>
                <a:off x="395536" y="1340768"/>
                <a:ext cx="8424936" cy="482453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1704438" y="2898288"/>
                <a:ext cx="5472608" cy="3168352"/>
              </a:xfrm>
              <a:prstGeom prst="rect">
                <a:avLst/>
              </a:prstGeom>
              <a:solidFill>
                <a:schemeClr val="tx2">
                  <a:lumMod val="60000"/>
                  <a:lumOff val="40000"/>
                </a:schemeClr>
              </a:solidFill>
              <a:ln w="25400" cmpd="sng">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 name="Straight Connector 13"/>
              <p:cNvCxnSpPr/>
              <p:nvPr/>
            </p:nvCxnSpPr>
            <p:spPr>
              <a:xfrm flipH="1">
                <a:off x="7203443" y="2636912"/>
                <a:ext cx="1617029" cy="1027045"/>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44" y="1340768"/>
                <a:ext cx="1236894" cy="1557520"/>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039113" y="1519918"/>
              <a:ext cx="1008112" cy="369332"/>
            </a:xfrm>
            <a:prstGeom prst="rect">
              <a:avLst/>
            </a:prstGeom>
            <a:noFill/>
          </p:spPr>
          <p:txBody>
            <a:bodyPr wrap="square" rtlCol="0">
              <a:spAutoFit/>
            </a:bodyPr>
            <a:lstStyle/>
            <a:p>
              <a:r>
                <a:rPr lang="en-US" dirty="0" smtClean="0">
                  <a:solidFill>
                    <a:prstClr val="white"/>
                  </a:solidFill>
                </a:rPr>
                <a:t>Sector B</a:t>
              </a:r>
              <a:endParaRPr lang="en-GB" dirty="0">
                <a:solidFill>
                  <a:prstClr val="white"/>
                </a:solidFill>
              </a:endParaRPr>
            </a:p>
          </p:txBody>
        </p:sp>
        <p:sp>
          <p:nvSpPr>
            <p:cNvPr id="9" name="TextBox 8"/>
            <p:cNvSpPr txBox="1"/>
            <p:nvPr/>
          </p:nvSpPr>
          <p:spPr>
            <a:xfrm>
              <a:off x="1907704" y="3140968"/>
              <a:ext cx="1008112" cy="369332"/>
            </a:xfrm>
            <a:prstGeom prst="rect">
              <a:avLst/>
            </a:prstGeom>
            <a:noFill/>
          </p:spPr>
          <p:txBody>
            <a:bodyPr wrap="square" rtlCol="0">
              <a:spAutoFit/>
            </a:bodyPr>
            <a:lstStyle/>
            <a:p>
              <a:r>
                <a:rPr lang="en-US" dirty="0" smtClean="0">
                  <a:solidFill>
                    <a:prstClr val="white"/>
                  </a:solidFill>
                </a:rPr>
                <a:t>Sector A</a:t>
              </a:r>
              <a:endParaRPr lang="en-GB" dirty="0">
                <a:solidFill>
                  <a:prstClr val="white"/>
                </a:solidFill>
              </a:endParaRPr>
            </a:p>
          </p:txBody>
        </p:sp>
        <p:sp>
          <p:nvSpPr>
            <p:cNvPr id="10" name="TextBox 9"/>
            <p:cNvSpPr txBox="1"/>
            <p:nvPr/>
          </p:nvSpPr>
          <p:spPr>
            <a:xfrm>
              <a:off x="567909" y="5789414"/>
              <a:ext cx="1008112" cy="369332"/>
            </a:xfrm>
            <a:prstGeom prst="rect">
              <a:avLst/>
            </a:prstGeom>
            <a:noFill/>
          </p:spPr>
          <p:txBody>
            <a:bodyPr wrap="square" rtlCol="0">
              <a:spAutoFit/>
            </a:bodyPr>
            <a:lstStyle/>
            <a:p>
              <a:r>
                <a:rPr lang="en-US" dirty="0" smtClean="0">
                  <a:solidFill>
                    <a:prstClr val="white"/>
                  </a:solidFill>
                </a:rPr>
                <a:t>Sector C</a:t>
              </a:r>
              <a:endParaRPr lang="en-GB" dirty="0">
                <a:solidFill>
                  <a:prstClr val="white"/>
                </a:solidFill>
              </a:endParaRPr>
            </a:p>
          </p:txBody>
        </p:sp>
        <p:sp>
          <p:nvSpPr>
            <p:cNvPr id="11" name="TextBox 10"/>
            <p:cNvSpPr txBox="1"/>
            <p:nvPr/>
          </p:nvSpPr>
          <p:spPr>
            <a:xfrm>
              <a:off x="7740352" y="5793302"/>
              <a:ext cx="1008112" cy="369332"/>
            </a:xfrm>
            <a:prstGeom prst="rect">
              <a:avLst/>
            </a:prstGeom>
            <a:noFill/>
          </p:spPr>
          <p:txBody>
            <a:bodyPr wrap="square" rtlCol="0">
              <a:spAutoFit/>
            </a:bodyPr>
            <a:lstStyle/>
            <a:p>
              <a:r>
                <a:rPr lang="en-US" dirty="0" smtClean="0">
                  <a:solidFill>
                    <a:prstClr val="white"/>
                  </a:solidFill>
                </a:rPr>
                <a:t>Sector D</a:t>
              </a:r>
              <a:endParaRPr lang="en-GB" dirty="0">
                <a:solidFill>
                  <a:prstClr val="white"/>
                </a:solidFill>
              </a:endParaRPr>
            </a:p>
          </p:txBody>
        </p:sp>
      </p:grpSp>
      <p:cxnSp>
        <p:nvCxnSpPr>
          <p:cNvPr id="16" name="Straight Connector 15"/>
          <p:cNvCxnSpPr/>
          <p:nvPr/>
        </p:nvCxnSpPr>
        <p:spPr>
          <a:xfrm>
            <a:off x="539552" y="4212033"/>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99" y="3837392"/>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304335" y="4447246"/>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85581" y="4299411"/>
            <a:ext cx="1211863" cy="369332"/>
          </a:xfrm>
          <a:prstGeom prst="rect">
            <a:avLst/>
          </a:prstGeom>
          <a:noFill/>
        </p:spPr>
        <p:txBody>
          <a:bodyPr wrap="square" rtlCol="0">
            <a:spAutoFit/>
          </a:bodyPr>
          <a:lstStyle/>
          <a:p>
            <a:r>
              <a:rPr lang="en-US" dirty="0" smtClean="0">
                <a:solidFill>
                  <a:schemeClr val="accent2">
                    <a:lumMod val="40000"/>
                    <a:lumOff val="60000"/>
                  </a:schemeClr>
                </a:solidFill>
              </a:rPr>
              <a:t>Airway xxx</a:t>
            </a:r>
            <a:endParaRPr lang="en-GB" dirty="0">
              <a:solidFill>
                <a:schemeClr val="accent2">
                  <a:lumMod val="40000"/>
                  <a:lumOff val="60000"/>
                </a:schemeClr>
              </a:solidFill>
            </a:endParaRPr>
          </a:p>
        </p:txBody>
      </p:sp>
      <p:pic>
        <p:nvPicPr>
          <p:cNvPr id="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99" y="3838110"/>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83177" y="4453373"/>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80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8.33333E-7 2.59259E-6 L -0.89305 -0.06158 " pathEditMode="relative" rAng="0" ptsTypes="AA">
                                      <p:cBhvr>
                                        <p:cTn id="6" dur="5000" fill="hold"/>
                                        <p:tgtEl>
                                          <p:spTgt spid="21"/>
                                        </p:tgtEl>
                                        <p:attrNameLst>
                                          <p:attrName>ppt_x</p:attrName>
                                          <p:attrName>ppt_y</p:attrName>
                                        </p:attrNameLst>
                                      </p:cBhvr>
                                      <p:rCtr x="-44653" y="-3079"/>
                                    </p:animMotion>
                                  </p:childTnLst>
                                </p:cTn>
                              </p:par>
                              <p:par>
                                <p:cTn id="7" presetID="42" presetClass="path" presetSubtype="0" repeatCount="indefinite" accel="50000" decel="50000" fill="hold" nodeType="withEffect">
                                  <p:stCondLst>
                                    <p:cond delay="0"/>
                                  </p:stCondLst>
                                  <p:endCondLst>
                                    <p:cond evt="onNext" delay="0">
                                      <p:tgtEl>
                                        <p:sldTgt/>
                                      </p:tgtEl>
                                    </p:cond>
                                  </p:endCondLst>
                                  <p:childTnLst>
                                    <p:animMotion origin="layout" path="M -1.38889E-6 4.81481E-6 L 0.88837 0.08217 " pathEditMode="relative" rAng="0" ptsTypes="AA">
                                      <p:cBhvr>
                                        <p:cTn id="8" dur="5000" fill="hold"/>
                                        <p:tgtEl>
                                          <p:spTgt spid="17"/>
                                        </p:tgtEl>
                                        <p:attrNameLst>
                                          <p:attrName>ppt_x</p:attrName>
                                          <p:attrName>ppt_y</p:attrName>
                                        </p:attrNameLst>
                                      </p:cBhvr>
                                      <p:rCtr x="44410" y="4097"/>
                                    </p:animMotion>
                                  </p:childTnLst>
                                </p:cTn>
                              </p:par>
                              <p:par>
                                <p:cTn id="9" presetID="42" presetClass="path" presetSubtype="0" repeatCount="indefinite" accel="50000" decel="50000" fill="hold" nodeType="withEffect">
                                  <p:stCondLst>
                                    <p:cond delay="2500"/>
                                  </p:stCondLst>
                                  <p:childTnLst>
                                    <p:animMotion origin="layout" path="M -3.61111E-6 -1.85185E-6 L -0.8927 -0.06227 " pathEditMode="relative" rAng="0" ptsTypes="AA">
                                      <p:cBhvr>
                                        <p:cTn id="10" dur="5000" fill="hold"/>
                                        <p:tgtEl>
                                          <p:spTgt spid="18"/>
                                        </p:tgtEl>
                                        <p:attrNameLst>
                                          <p:attrName>ppt_x</p:attrName>
                                          <p:attrName>ppt_y</p:attrName>
                                        </p:attrNameLst>
                                      </p:cBhvr>
                                      <p:rCtr x="-44635" y="-3125"/>
                                    </p:animMotion>
                                  </p:childTnLst>
                                </p:cTn>
                              </p:par>
                              <p:par>
                                <p:cTn id="11" presetID="42" presetClass="path" presetSubtype="0" repeatCount="indefinite" accel="50000" decel="50000" fill="hold" nodeType="withEffect">
                                  <p:stCondLst>
                                    <p:cond delay="2500"/>
                                  </p:stCondLst>
                                  <p:endCondLst>
                                    <p:cond evt="onNext" delay="0">
                                      <p:tgtEl>
                                        <p:sldTgt/>
                                      </p:tgtEl>
                                    </p:cond>
                                  </p:endCondLst>
                                  <p:childTnLst>
                                    <p:animMotion origin="layout" path="M -0.00382 0.00023 L 0.88611 0.08426 " pathEditMode="relative" rAng="0" ptsTypes="AA">
                                      <p:cBhvr>
                                        <p:cTn id="12" dur="5000" fill="hold"/>
                                        <p:tgtEl>
                                          <p:spTgt spid="20"/>
                                        </p:tgtEl>
                                        <p:attrNameLst>
                                          <p:attrName>ppt_x</p:attrName>
                                          <p:attrName>ppt_y</p:attrName>
                                        </p:attrNameLst>
                                      </p:cBhvr>
                                      <p:rCtr x="44497"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648072"/>
          </a:xfrm>
        </p:spPr>
        <p:txBody>
          <a:bodyPr/>
          <a:lstStyle/>
          <a:p>
            <a:r>
              <a:rPr kumimoji="1" lang="en-US" altLang="ja-JP" dirty="0">
                <a:solidFill>
                  <a:schemeClr val="tx2">
                    <a:lumMod val="60000"/>
                    <a:lumOff val="40000"/>
                  </a:schemeClr>
                </a:solidFill>
              </a:rPr>
              <a:t>Introducing PBN  </a:t>
            </a:r>
            <a:br>
              <a:rPr kumimoji="1" lang="en-US" altLang="ja-JP" dirty="0">
                <a:solidFill>
                  <a:schemeClr val="tx2">
                    <a:lumMod val="60000"/>
                    <a:lumOff val="40000"/>
                  </a:schemeClr>
                </a:solidFill>
              </a:rPr>
            </a:br>
            <a:r>
              <a:rPr kumimoji="1" lang="en-US" altLang="ja-JP" sz="2400" i="1" dirty="0" err="1">
                <a:solidFill>
                  <a:schemeClr val="tx2">
                    <a:lumMod val="60000"/>
                    <a:lumOff val="40000"/>
                  </a:schemeClr>
                </a:solidFill>
              </a:rPr>
              <a:t>PBN</a:t>
            </a:r>
            <a:r>
              <a:rPr kumimoji="1" lang="en-US" altLang="ja-JP" sz="2400" i="1" dirty="0">
                <a:solidFill>
                  <a:schemeClr val="tx2">
                    <a:lumMod val="60000"/>
                    <a:lumOff val="40000"/>
                  </a:schemeClr>
                </a:solidFill>
              </a:rPr>
              <a:t>: Performance Based Navigation</a:t>
            </a:r>
            <a:endParaRPr lang="en-GB" sz="2400" dirty="0"/>
          </a:p>
        </p:txBody>
      </p:sp>
      <p:sp>
        <p:nvSpPr>
          <p:cNvPr id="4" name="Slide Number Placeholder 3"/>
          <p:cNvSpPr>
            <a:spLocks noGrp="1"/>
          </p:cNvSpPr>
          <p:nvPr>
            <p:ph type="sldNum" sz="quarter" idx="12"/>
          </p:nvPr>
        </p:nvSpPr>
        <p:spPr/>
        <p:txBody>
          <a:bodyPr/>
          <a:lstStyle/>
          <a:p>
            <a:fld id="{3FF909EE-2C65-48BC-95E5-26F3591A45A6}" type="slidenum">
              <a:rPr lang="en-CA" smtClean="0"/>
              <a:t>23</a:t>
            </a:fld>
            <a:endParaRPr lang="en-CA"/>
          </a:p>
        </p:txBody>
      </p:sp>
      <p:sp>
        <p:nvSpPr>
          <p:cNvPr id="5" name="Content Placeholder 2"/>
          <p:cNvSpPr>
            <a:spLocks noGrp="1"/>
          </p:cNvSpPr>
          <p:nvPr>
            <p:ph idx="1"/>
          </p:nvPr>
        </p:nvSpPr>
        <p:spPr>
          <a:xfrm>
            <a:off x="434712" y="1691656"/>
            <a:ext cx="8229600" cy="4713387"/>
          </a:xfrm>
        </p:spPr>
        <p:txBody>
          <a:bodyPr/>
          <a:lstStyle/>
          <a:p>
            <a:endParaRPr lang="en-GB" dirty="0"/>
          </a:p>
        </p:txBody>
      </p:sp>
      <p:grpSp>
        <p:nvGrpSpPr>
          <p:cNvPr id="6" name="Group 5"/>
          <p:cNvGrpSpPr/>
          <p:nvPr/>
        </p:nvGrpSpPr>
        <p:grpSpPr>
          <a:xfrm>
            <a:off x="445056" y="1718254"/>
            <a:ext cx="8424936" cy="4824536"/>
            <a:chOff x="467544" y="1439374"/>
            <a:chExt cx="8424936" cy="4824536"/>
          </a:xfrm>
        </p:grpSpPr>
        <p:grpSp>
          <p:nvGrpSpPr>
            <p:cNvPr id="7" name="Group 6"/>
            <p:cNvGrpSpPr/>
            <p:nvPr/>
          </p:nvGrpSpPr>
          <p:grpSpPr>
            <a:xfrm>
              <a:off x="467544" y="1439374"/>
              <a:ext cx="8424936" cy="4824536"/>
              <a:chOff x="395536" y="1340768"/>
              <a:chExt cx="8424936" cy="4824536"/>
            </a:xfrm>
          </p:grpSpPr>
          <p:sp>
            <p:nvSpPr>
              <p:cNvPr id="12" name="Rectangle 11"/>
              <p:cNvSpPr/>
              <p:nvPr/>
            </p:nvSpPr>
            <p:spPr>
              <a:xfrm>
                <a:off x="395536" y="1340768"/>
                <a:ext cx="8424936" cy="482453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1704438" y="2898288"/>
                <a:ext cx="5472608" cy="3168352"/>
              </a:xfrm>
              <a:prstGeom prst="rect">
                <a:avLst/>
              </a:prstGeom>
              <a:solidFill>
                <a:schemeClr val="tx2">
                  <a:lumMod val="60000"/>
                  <a:lumOff val="40000"/>
                </a:schemeClr>
              </a:solidFill>
              <a:ln w="25400" cmpd="sng">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 name="Straight Connector 13"/>
              <p:cNvCxnSpPr/>
              <p:nvPr/>
            </p:nvCxnSpPr>
            <p:spPr>
              <a:xfrm flipH="1">
                <a:off x="7203443" y="2636912"/>
                <a:ext cx="1617029" cy="1027045"/>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44" y="1340768"/>
                <a:ext cx="1236894" cy="1557520"/>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039113" y="1519918"/>
              <a:ext cx="1008112" cy="369332"/>
            </a:xfrm>
            <a:prstGeom prst="rect">
              <a:avLst/>
            </a:prstGeom>
            <a:noFill/>
          </p:spPr>
          <p:txBody>
            <a:bodyPr wrap="square" rtlCol="0">
              <a:spAutoFit/>
            </a:bodyPr>
            <a:lstStyle/>
            <a:p>
              <a:r>
                <a:rPr lang="en-US" dirty="0" smtClean="0">
                  <a:solidFill>
                    <a:prstClr val="white"/>
                  </a:solidFill>
                </a:rPr>
                <a:t>Sector B</a:t>
              </a:r>
              <a:endParaRPr lang="en-GB" dirty="0">
                <a:solidFill>
                  <a:prstClr val="white"/>
                </a:solidFill>
              </a:endParaRPr>
            </a:p>
          </p:txBody>
        </p:sp>
        <p:sp>
          <p:nvSpPr>
            <p:cNvPr id="9" name="TextBox 8"/>
            <p:cNvSpPr txBox="1"/>
            <p:nvPr/>
          </p:nvSpPr>
          <p:spPr>
            <a:xfrm>
              <a:off x="1907704" y="3140968"/>
              <a:ext cx="1008112" cy="369332"/>
            </a:xfrm>
            <a:prstGeom prst="rect">
              <a:avLst/>
            </a:prstGeom>
            <a:noFill/>
          </p:spPr>
          <p:txBody>
            <a:bodyPr wrap="square" rtlCol="0">
              <a:spAutoFit/>
            </a:bodyPr>
            <a:lstStyle/>
            <a:p>
              <a:r>
                <a:rPr lang="en-US" dirty="0" smtClean="0">
                  <a:solidFill>
                    <a:prstClr val="white"/>
                  </a:solidFill>
                </a:rPr>
                <a:t>Sector A</a:t>
              </a:r>
              <a:endParaRPr lang="en-GB" dirty="0">
                <a:solidFill>
                  <a:prstClr val="white"/>
                </a:solidFill>
              </a:endParaRPr>
            </a:p>
          </p:txBody>
        </p:sp>
        <p:sp>
          <p:nvSpPr>
            <p:cNvPr id="10" name="TextBox 9"/>
            <p:cNvSpPr txBox="1"/>
            <p:nvPr/>
          </p:nvSpPr>
          <p:spPr>
            <a:xfrm>
              <a:off x="567909" y="5789414"/>
              <a:ext cx="1008112" cy="369332"/>
            </a:xfrm>
            <a:prstGeom prst="rect">
              <a:avLst/>
            </a:prstGeom>
            <a:noFill/>
          </p:spPr>
          <p:txBody>
            <a:bodyPr wrap="square" rtlCol="0">
              <a:spAutoFit/>
            </a:bodyPr>
            <a:lstStyle/>
            <a:p>
              <a:r>
                <a:rPr lang="en-US" dirty="0" smtClean="0">
                  <a:solidFill>
                    <a:prstClr val="white"/>
                  </a:solidFill>
                </a:rPr>
                <a:t>Sector C</a:t>
              </a:r>
              <a:endParaRPr lang="en-GB" dirty="0">
                <a:solidFill>
                  <a:prstClr val="white"/>
                </a:solidFill>
              </a:endParaRPr>
            </a:p>
          </p:txBody>
        </p:sp>
        <p:sp>
          <p:nvSpPr>
            <p:cNvPr id="11" name="TextBox 10"/>
            <p:cNvSpPr txBox="1"/>
            <p:nvPr/>
          </p:nvSpPr>
          <p:spPr>
            <a:xfrm>
              <a:off x="7740352" y="5793302"/>
              <a:ext cx="1008112" cy="369332"/>
            </a:xfrm>
            <a:prstGeom prst="rect">
              <a:avLst/>
            </a:prstGeom>
            <a:noFill/>
          </p:spPr>
          <p:txBody>
            <a:bodyPr wrap="square" rtlCol="0">
              <a:spAutoFit/>
            </a:bodyPr>
            <a:lstStyle/>
            <a:p>
              <a:r>
                <a:rPr lang="en-US" dirty="0" smtClean="0">
                  <a:solidFill>
                    <a:prstClr val="white"/>
                  </a:solidFill>
                </a:rPr>
                <a:t>Sector D</a:t>
              </a:r>
              <a:endParaRPr lang="en-GB" dirty="0">
                <a:solidFill>
                  <a:prstClr val="white"/>
                </a:solidFill>
              </a:endParaRPr>
            </a:p>
          </p:txBody>
        </p:sp>
      </p:grpSp>
      <p:cxnSp>
        <p:nvCxnSpPr>
          <p:cNvPr id="16" name="Straight Connector 15"/>
          <p:cNvCxnSpPr/>
          <p:nvPr/>
        </p:nvCxnSpPr>
        <p:spPr>
          <a:xfrm>
            <a:off x="481060" y="5284534"/>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7064" y="3649697"/>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11" y="3275056"/>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21920" y="5475495"/>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63092" y="3737075"/>
            <a:ext cx="1898187" cy="369332"/>
          </a:xfrm>
          <a:prstGeom prst="rect">
            <a:avLst/>
          </a:prstGeom>
          <a:noFill/>
        </p:spPr>
        <p:txBody>
          <a:bodyPr wrap="square" rtlCol="0">
            <a:spAutoFit/>
          </a:bodyPr>
          <a:lstStyle/>
          <a:p>
            <a:r>
              <a:rPr lang="en-US" dirty="0" smtClean="0">
                <a:solidFill>
                  <a:schemeClr val="accent2">
                    <a:lumMod val="40000"/>
                    <a:lumOff val="60000"/>
                  </a:schemeClr>
                </a:solidFill>
              </a:rPr>
              <a:t>PBN route xxx</a:t>
            </a:r>
            <a:endParaRPr lang="en-GB" dirty="0">
              <a:solidFill>
                <a:schemeClr val="accent2">
                  <a:lumMod val="40000"/>
                  <a:lumOff val="60000"/>
                </a:schemeClr>
              </a:solidFill>
            </a:endParaRPr>
          </a:p>
        </p:txBody>
      </p:sp>
      <p:sp>
        <p:nvSpPr>
          <p:cNvPr id="21" name="TextBox 20"/>
          <p:cNvSpPr txBox="1"/>
          <p:nvPr/>
        </p:nvSpPr>
        <p:spPr>
          <a:xfrm>
            <a:off x="591787" y="5284534"/>
            <a:ext cx="1653469" cy="369332"/>
          </a:xfrm>
          <a:prstGeom prst="rect">
            <a:avLst/>
          </a:prstGeom>
          <a:noFill/>
        </p:spPr>
        <p:txBody>
          <a:bodyPr wrap="square" rtlCol="0">
            <a:spAutoFit/>
          </a:bodyPr>
          <a:lstStyle/>
          <a:p>
            <a:r>
              <a:rPr lang="en-US" dirty="0" smtClean="0">
                <a:solidFill>
                  <a:schemeClr val="accent2">
                    <a:lumMod val="40000"/>
                    <a:lumOff val="60000"/>
                  </a:schemeClr>
                </a:solidFill>
              </a:rPr>
              <a:t>PBN route  </a:t>
            </a:r>
            <a:r>
              <a:rPr lang="en-US" dirty="0" err="1" smtClean="0">
                <a:solidFill>
                  <a:schemeClr val="accent2">
                    <a:lumMod val="40000"/>
                    <a:lumOff val="60000"/>
                  </a:schemeClr>
                </a:solidFill>
              </a:rPr>
              <a:t>yyy</a:t>
            </a:r>
            <a:endParaRPr lang="en-GB" dirty="0">
              <a:solidFill>
                <a:schemeClr val="accent2">
                  <a:lumMod val="40000"/>
                  <a:lumOff val="60000"/>
                </a:schemeClr>
              </a:solidFill>
            </a:endParaRPr>
          </a:p>
        </p:txBody>
      </p:sp>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11" y="3275774"/>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24685" y="5467147"/>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80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8.33333E-7 2.59259E-6 L -0.89305 -0.06158 " pathEditMode="relative" rAng="0" ptsTypes="AA">
                                      <p:cBhvr>
                                        <p:cTn id="6" dur="5000" fill="hold"/>
                                        <p:tgtEl>
                                          <p:spTgt spid="23"/>
                                        </p:tgtEl>
                                        <p:attrNameLst>
                                          <p:attrName>ppt_x</p:attrName>
                                          <p:attrName>ppt_y</p:attrName>
                                        </p:attrNameLst>
                                      </p:cBhvr>
                                      <p:rCtr x="-44653" y="-3079"/>
                                    </p:animMotion>
                                  </p:childTnLst>
                                </p:cTn>
                              </p:par>
                              <p:par>
                                <p:cTn id="7" presetID="42" presetClass="path" presetSubtype="0" repeatCount="indefinite" accel="50000" decel="50000" fill="hold" nodeType="withEffect">
                                  <p:stCondLst>
                                    <p:cond delay="0"/>
                                  </p:stCondLst>
                                  <p:endCondLst>
                                    <p:cond evt="onNext" delay="0">
                                      <p:tgtEl>
                                        <p:sldTgt/>
                                      </p:tgtEl>
                                    </p:cond>
                                  </p:endCondLst>
                                  <p:childTnLst>
                                    <p:animMotion origin="layout" path="M -1.38889E-6 4.81481E-6 L 0.88837 0.08217 " pathEditMode="relative" rAng="0" ptsTypes="AA">
                                      <p:cBhvr>
                                        <p:cTn id="8" dur="5000" fill="hold"/>
                                        <p:tgtEl>
                                          <p:spTgt spid="18"/>
                                        </p:tgtEl>
                                        <p:attrNameLst>
                                          <p:attrName>ppt_x</p:attrName>
                                          <p:attrName>ppt_y</p:attrName>
                                        </p:attrNameLst>
                                      </p:cBhvr>
                                      <p:rCtr x="44410" y="4097"/>
                                    </p:animMotion>
                                  </p:childTnLst>
                                </p:cTn>
                              </p:par>
                              <p:par>
                                <p:cTn id="9" presetID="42" presetClass="path" presetSubtype="0" repeatCount="indefinite" accel="50000" decel="50000" fill="hold" nodeType="withEffect">
                                  <p:stCondLst>
                                    <p:cond delay="2500"/>
                                  </p:stCondLst>
                                  <p:childTnLst>
                                    <p:animMotion origin="layout" path="M -3.61111E-6 -1.85185E-6 L -0.8927 -0.06227 " pathEditMode="relative" rAng="0" ptsTypes="AA">
                                      <p:cBhvr>
                                        <p:cTn id="10" dur="5000" fill="hold"/>
                                        <p:tgtEl>
                                          <p:spTgt spid="19"/>
                                        </p:tgtEl>
                                        <p:attrNameLst>
                                          <p:attrName>ppt_x</p:attrName>
                                          <p:attrName>ppt_y</p:attrName>
                                        </p:attrNameLst>
                                      </p:cBhvr>
                                      <p:rCtr x="-44635" y="-3125"/>
                                    </p:animMotion>
                                  </p:childTnLst>
                                </p:cTn>
                              </p:par>
                              <p:par>
                                <p:cTn id="11" presetID="42" presetClass="path" presetSubtype="0" repeatCount="indefinite" accel="50000" decel="50000" fill="hold" nodeType="withEffect">
                                  <p:stCondLst>
                                    <p:cond delay="2500"/>
                                  </p:stCondLst>
                                  <p:childTnLst>
                                    <p:animMotion origin="layout" path="M -0.00382 0.00023 L 0.88611 0.08426 " pathEditMode="relative" rAng="0" ptsTypes="AA">
                                      <p:cBhvr>
                                        <p:cTn id="12" dur="5000" fill="hold"/>
                                        <p:tgtEl>
                                          <p:spTgt spid="22"/>
                                        </p:tgtEl>
                                        <p:attrNameLst>
                                          <p:attrName>ppt_x</p:attrName>
                                          <p:attrName>ppt_y</p:attrName>
                                        </p:attrNameLst>
                                      </p:cBhvr>
                                      <p:rCtr x="44497"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Demand vs Capacity (cont’d)</a:t>
            </a:r>
            <a:endParaRPr lang="en-GB" dirty="0"/>
          </a:p>
        </p:txBody>
      </p:sp>
      <p:sp>
        <p:nvSpPr>
          <p:cNvPr id="3" name="Content Placeholder 2"/>
          <p:cNvSpPr>
            <a:spLocks noGrp="1"/>
          </p:cNvSpPr>
          <p:nvPr>
            <p:ph idx="1"/>
          </p:nvPr>
        </p:nvSpPr>
        <p:spPr/>
        <p:txBody>
          <a:bodyPr>
            <a:normAutofit/>
          </a:bodyPr>
          <a:lstStyle/>
          <a:p>
            <a:pPr marL="0" indent="0">
              <a:buNone/>
            </a:pPr>
            <a:r>
              <a:rPr kumimoji="1" lang="en-US" altLang="ja-JP" sz="2700" dirty="0"/>
              <a:t>Demand=125, Current Capacity=100</a:t>
            </a:r>
          </a:p>
          <a:p>
            <a:pPr marL="0" indent="0">
              <a:buNone/>
            </a:pPr>
            <a:r>
              <a:rPr kumimoji="1" lang="en-US" altLang="ja-JP" sz="2700" dirty="0"/>
              <a:t>125/100=</a:t>
            </a:r>
            <a:r>
              <a:rPr kumimoji="1" lang="en-US" altLang="ja-JP" sz="2700" u="sng" dirty="0">
                <a:solidFill>
                  <a:srgbClr val="FF0000"/>
                </a:solidFill>
              </a:rPr>
              <a:t>125% (exceeding capacity by 25%)</a:t>
            </a:r>
          </a:p>
          <a:p>
            <a:pPr marL="0" indent="0">
              <a:buNone/>
            </a:pPr>
            <a:r>
              <a:rPr kumimoji="1" lang="en-US" altLang="ja-JP" sz="2700" dirty="0">
                <a:solidFill>
                  <a:schemeClr val="tx2">
                    <a:lumMod val="60000"/>
                    <a:lumOff val="40000"/>
                  </a:schemeClr>
                </a:solidFill>
              </a:rPr>
              <a:t>Enhance capacity </a:t>
            </a:r>
          </a:p>
          <a:p>
            <a:pPr marL="0" indent="0">
              <a:spcBef>
                <a:spcPts val="0"/>
              </a:spcBef>
              <a:buNone/>
            </a:pPr>
            <a:r>
              <a:rPr kumimoji="1" lang="en-US" altLang="ja-JP" sz="2700" dirty="0">
                <a:solidFill>
                  <a:schemeClr val="tx2">
                    <a:lumMod val="60000"/>
                    <a:lumOff val="40000"/>
                  </a:schemeClr>
                </a:solidFill>
              </a:rPr>
              <a:t>		by introducing reduced separation </a:t>
            </a:r>
            <a:r>
              <a:rPr kumimoji="1" lang="en-US" altLang="ja-JP" sz="2700" dirty="0" smtClean="0">
                <a:solidFill>
                  <a:schemeClr val="tx2">
                    <a:lumMod val="60000"/>
                    <a:lumOff val="40000"/>
                  </a:schemeClr>
                </a:solidFill>
              </a:rPr>
              <a:t>minima</a:t>
            </a:r>
            <a:endParaRPr kumimoji="1" lang="en-US" altLang="ja-JP" sz="2700" dirty="0">
              <a:solidFill>
                <a:schemeClr val="tx2">
                  <a:lumMod val="60000"/>
                  <a:lumOff val="40000"/>
                </a:schemeClr>
              </a:solidFill>
            </a:endParaRPr>
          </a:p>
          <a:p>
            <a:pPr marL="0" indent="0">
              <a:spcBef>
                <a:spcPts val="0"/>
              </a:spcBef>
              <a:buNone/>
            </a:pPr>
            <a:r>
              <a:rPr kumimoji="1" lang="en-US" altLang="ja-JP" sz="2700" dirty="0">
                <a:solidFill>
                  <a:schemeClr val="tx2">
                    <a:lumMod val="60000"/>
                    <a:lumOff val="40000"/>
                  </a:schemeClr>
                </a:solidFill>
              </a:rPr>
              <a:t>			</a:t>
            </a:r>
            <a:r>
              <a:rPr kumimoji="1" lang="en-US" altLang="ja-JP" sz="2700" i="1" dirty="0">
                <a:solidFill>
                  <a:schemeClr val="tx2">
                    <a:lumMod val="60000"/>
                    <a:lumOff val="40000"/>
                  </a:schemeClr>
                </a:solidFill>
              </a:rPr>
              <a:t>or</a:t>
            </a:r>
            <a:r>
              <a:rPr kumimoji="1" lang="en-US" altLang="ja-JP" sz="2700" dirty="0">
                <a:solidFill>
                  <a:schemeClr val="tx2">
                    <a:lumMod val="60000"/>
                    <a:lumOff val="40000"/>
                  </a:schemeClr>
                </a:solidFill>
              </a:rPr>
              <a:t> </a:t>
            </a:r>
          </a:p>
          <a:p>
            <a:pPr marL="0" indent="0">
              <a:spcBef>
                <a:spcPts val="0"/>
              </a:spcBef>
              <a:buNone/>
            </a:pPr>
            <a:r>
              <a:rPr kumimoji="1" lang="en-US" altLang="ja-JP" sz="2700" dirty="0">
                <a:solidFill>
                  <a:schemeClr val="tx2">
                    <a:lumMod val="60000"/>
                    <a:lumOff val="40000"/>
                  </a:schemeClr>
                </a:solidFill>
              </a:rPr>
              <a:t>		by introducing PBN    </a:t>
            </a:r>
            <a:r>
              <a:rPr kumimoji="1" lang="en-US" altLang="ja-JP" sz="1600" i="1" dirty="0" err="1">
                <a:solidFill>
                  <a:schemeClr val="tx2">
                    <a:lumMod val="60000"/>
                    <a:lumOff val="40000"/>
                  </a:schemeClr>
                </a:solidFill>
              </a:rPr>
              <a:t>PBN</a:t>
            </a:r>
            <a:r>
              <a:rPr kumimoji="1" lang="en-US" altLang="ja-JP" sz="1600" i="1" dirty="0">
                <a:solidFill>
                  <a:schemeClr val="tx2">
                    <a:lumMod val="60000"/>
                    <a:lumOff val="40000"/>
                  </a:schemeClr>
                </a:solidFill>
              </a:rPr>
              <a:t>: Performance Based Navigation</a:t>
            </a:r>
          </a:p>
          <a:p>
            <a:pPr marL="0" indent="0">
              <a:spcBef>
                <a:spcPts val="0"/>
              </a:spcBef>
              <a:buNone/>
            </a:pPr>
            <a:r>
              <a:rPr kumimoji="1" lang="en-US" altLang="ja-JP" sz="2700" i="1" dirty="0">
                <a:solidFill>
                  <a:schemeClr val="tx2">
                    <a:lumMod val="60000"/>
                    <a:lumOff val="40000"/>
                  </a:schemeClr>
                </a:solidFill>
              </a:rPr>
              <a:t>			or</a:t>
            </a:r>
          </a:p>
          <a:p>
            <a:pPr marL="0" indent="0">
              <a:spcBef>
                <a:spcPts val="0"/>
              </a:spcBef>
              <a:buNone/>
            </a:pPr>
            <a:r>
              <a:rPr kumimoji="1" lang="en-US" altLang="ja-JP" sz="2700" i="1" dirty="0">
                <a:solidFill>
                  <a:schemeClr val="tx2">
                    <a:lumMod val="60000"/>
                    <a:lumOff val="40000"/>
                  </a:schemeClr>
                </a:solidFill>
              </a:rPr>
              <a:t>		</a:t>
            </a:r>
            <a:r>
              <a:rPr kumimoji="1" lang="en-US" altLang="ja-JP" sz="2700" dirty="0">
                <a:solidFill>
                  <a:schemeClr val="tx2">
                    <a:lumMod val="60000"/>
                    <a:lumOff val="40000"/>
                  </a:schemeClr>
                </a:solidFill>
              </a:rPr>
              <a:t>by introducing </a:t>
            </a:r>
            <a:r>
              <a:rPr kumimoji="1" lang="en-US" altLang="ja-JP" sz="2800" dirty="0">
                <a:solidFill>
                  <a:schemeClr val="tx2">
                    <a:lumMod val="60000"/>
                    <a:lumOff val="40000"/>
                  </a:schemeClr>
                </a:solidFill>
              </a:rPr>
              <a:t>FUA</a:t>
            </a:r>
            <a:r>
              <a:rPr kumimoji="1" lang="en-US" altLang="ja-JP" sz="1600" i="1" dirty="0">
                <a:solidFill>
                  <a:schemeClr val="tx2">
                    <a:lumMod val="60000"/>
                    <a:lumOff val="40000"/>
                  </a:schemeClr>
                </a:solidFill>
              </a:rPr>
              <a:t>    </a:t>
            </a:r>
            <a:r>
              <a:rPr kumimoji="1" lang="en-US" altLang="ja-JP" sz="1600" i="1" dirty="0" err="1">
                <a:solidFill>
                  <a:schemeClr val="tx2">
                    <a:lumMod val="60000"/>
                    <a:lumOff val="40000"/>
                  </a:schemeClr>
                </a:solidFill>
              </a:rPr>
              <a:t>FUA</a:t>
            </a:r>
            <a:r>
              <a:rPr kumimoji="1" lang="en-US" altLang="ja-JP" sz="1600" i="1" dirty="0">
                <a:solidFill>
                  <a:schemeClr val="tx2">
                    <a:lumMod val="60000"/>
                    <a:lumOff val="40000"/>
                  </a:schemeClr>
                </a:solidFill>
              </a:rPr>
              <a:t>: Flexible Use of Airspace</a:t>
            </a:r>
          </a:p>
          <a:p>
            <a:pPr marL="0" indent="0">
              <a:buNone/>
            </a:pP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24</a:t>
            </a:fld>
            <a:endParaRPr lang="en-CA"/>
          </a:p>
        </p:txBody>
      </p:sp>
    </p:spTree>
    <p:extLst>
      <p:ext uri="{BB962C8B-B14F-4D97-AF65-F5344CB8AC3E}">
        <p14:creationId xmlns:p14="http://schemas.microsoft.com/office/powerpoint/2010/main" val="7317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1000"/>
                                        <p:tgtEl>
                                          <p:spTgt spid="3">
                                            <p:txEl>
                                              <p:pRg st="7" end="7"/>
                                            </p:txEl>
                                          </p:spTgt>
                                        </p:tgtEl>
                                      </p:cBhvr>
                                    </p:animEffect>
                                    <p:anim calcmode="lin" valueType="num">
                                      <p:cBhvr>
                                        <p:cTn id="1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648072"/>
          </a:xfrm>
        </p:spPr>
        <p:txBody>
          <a:bodyPr/>
          <a:lstStyle/>
          <a:p>
            <a:r>
              <a:rPr kumimoji="1" lang="en-US" altLang="ja-JP" dirty="0">
                <a:solidFill>
                  <a:schemeClr val="tx2">
                    <a:lumMod val="60000"/>
                    <a:lumOff val="40000"/>
                  </a:schemeClr>
                </a:solidFill>
              </a:rPr>
              <a:t>Introducing </a:t>
            </a:r>
            <a:r>
              <a:rPr kumimoji="1" lang="en-US" altLang="ja-JP" dirty="0" smtClean="0">
                <a:solidFill>
                  <a:schemeClr val="tx2">
                    <a:lumMod val="60000"/>
                    <a:lumOff val="40000"/>
                  </a:schemeClr>
                </a:solidFill>
              </a:rPr>
              <a:t>FUA  </a:t>
            </a:r>
            <a:r>
              <a:rPr kumimoji="1" lang="en-US" altLang="ja-JP" dirty="0">
                <a:solidFill>
                  <a:schemeClr val="tx2">
                    <a:lumMod val="60000"/>
                    <a:lumOff val="40000"/>
                  </a:schemeClr>
                </a:solidFill>
              </a:rPr>
              <a:t/>
            </a:r>
            <a:br>
              <a:rPr kumimoji="1" lang="en-US" altLang="ja-JP" dirty="0">
                <a:solidFill>
                  <a:schemeClr val="tx2">
                    <a:lumMod val="60000"/>
                    <a:lumOff val="40000"/>
                  </a:schemeClr>
                </a:solidFill>
              </a:rPr>
            </a:br>
            <a:r>
              <a:rPr kumimoji="1" lang="en-US" altLang="ja-JP" sz="2400" i="1" dirty="0" err="1" smtClean="0">
                <a:solidFill>
                  <a:schemeClr val="tx2">
                    <a:lumMod val="60000"/>
                    <a:lumOff val="40000"/>
                  </a:schemeClr>
                </a:solidFill>
              </a:rPr>
              <a:t>FUA</a:t>
            </a:r>
            <a:r>
              <a:rPr kumimoji="1" lang="en-US" altLang="ja-JP" sz="2400" i="1" dirty="0" smtClean="0">
                <a:solidFill>
                  <a:schemeClr val="tx2">
                    <a:lumMod val="60000"/>
                    <a:lumOff val="40000"/>
                  </a:schemeClr>
                </a:solidFill>
              </a:rPr>
              <a:t>: Flexible Use of Airspace</a:t>
            </a:r>
            <a:endParaRPr lang="en-GB" sz="2400" dirty="0"/>
          </a:p>
        </p:txBody>
      </p:sp>
      <p:sp>
        <p:nvSpPr>
          <p:cNvPr id="4" name="Slide Number Placeholder 3"/>
          <p:cNvSpPr>
            <a:spLocks noGrp="1"/>
          </p:cNvSpPr>
          <p:nvPr>
            <p:ph type="sldNum" sz="quarter" idx="12"/>
          </p:nvPr>
        </p:nvSpPr>
        <p:spPr/>
        <p:txBody>
          <a:bodyPr/>
          <a:lstStyle/>
          <a:p>
            <a:fld id="{3FF909EE-2C65-48BC-95E5-26F3591A45A6}" type="slidenum">
              <a:rPr lang="en-CA" smtClean="0"/>
              <a:t>25</a:t>
            </a:fld>
            <a:endParaRPr lang="en-CA"/>
          </a:p>
        </p:txBody>
      </p:sp>
      <p:sp>
        <p:nvSpPr>
          <p:cNvPr id="5" name="Content Placeholder 2"/>
          <p:cNvSpPr>
            <a:spLocks noGrp="1"/>
          </p:cNvSpPr>
          <p:nvPr>
            <p:ph idx="1"/>
          </p:nvPr>
        </p:nvSpPr>
        <p:spPr>
          <a:xfrm>
            <a:off x="457200" y="1677986"/>
            <a:ext cx="8229600" cy="4713387"/>
          </a:xfrm>
        </p:spPr>
        <p:txBody>
          <a:bodyPr/>
          <a:lstStyle/>
          <a:p>
            <a:endParaRPr lang="en-GB" dirty="0"/>
          </a:p>
        </p:txBody>
      </p:sp>
      <p:grpSp>
        <p:nvGrpSpPr>
          <p:cNvPr id="6" name="Group 5"/>
          <p:cNvGrpSpPr/>
          <p:nvPr/>
        </p:nvGrpSpPr>
        <p:grpSpPr>
          <a:xfrm>
            <a:off x="467544" y="1704584"/>
            <a:ext cx="8424936" cy="4824536"/>
            <a:chOff x="467544" y="1439374"/>
            <a:chExt cx="8424936" cy="4824536"/>
          </a:xfrm>
        </p:grpSpPr>
        <p:grpSp>
          <p:nvGrpSpPr>
            <p:cNvPr id="7" name="Group 6"/>
            <p:cNvGrpSpPr/>
            <p:nvPr/>
          </p:nvGrpSpPr>
          <p:grpSpPr>
            <a:xfrm>
              <a:off x="467544" y="1439374"/>
              <a:ext cx="8424936" cy="4824536"/>
              <a:chOff x="395536" y="1340768"/>
              <a:chExt cx="8424936" cy="4824536"/>
            </a:xfrm>
          </p:grpSpPr>
          <p:sp>
            <p:nvSpPr>
              <p:cNvPr id="12" name="Rectangle 11"/>
              <p:cNvSpPr/>
              <p:nvPr/>
            </p:nvSpPr>
            <p:spPr>
              <a:xfrm>
                <a:off x="395536" y="1340768"/>
                <a:ext cx="8424936" cy="4824536"/>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Rectangle 12"/>
              <p:cNvSpPr/>
              <p:nvPr/>
            </p:nvSpPr>
            <p:spPr>
              <a:xfrm>
                <a:off x="1704438" y="2898288"/>
                <a:ext cx="5472608" cy="3168352"/>
              </a:xfrm>
              <a:prstGeom prst="rect">
                <a:avLst/>
              </a:prstGeom>
              <a:solidFill>
                <a:schemeClr val="tx2">
                  <a:lumMod val="60000"/>
                  <a:lumOff val="40000"/>
                </a:schemeClr>
              </a:solidFill>
              <a:ln w="25400" cmpd="sng">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 name="Straight Connector 13"/>
              <p:cNvCxnSpPr/>
              <p:nvPr/>
            </p:nvCxnSpPr>
            <p:spPr>
              <a:xfrm flipH="1">
                <a:off x="7203443" y="2636912"/>
                <a:ext cx="1617029" cy="1027045"/>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44" y="1340768"/>
                <a:ext cx="1236894" cy="1557520"/>
              </a:xfrm>
              <a:prstGeom prst="line">
                <a:avLst/>
              </a:prstGeom>
              <a:ln w="158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039113" y="1519918"/>
              <a:ext cx="1008112" cy="369332"/>
            </a:xfrm>
            <a:prstGeom prst="rect">
              <a:avLst/>
            </a:prstGeom>
            <a:noFill/>
          </p:spPr>
          <p:txBody>
            <a:bodyPr wrap="square" rtlCol="0">
              <a:spAutoFit/>
            </a:bodyPr>
            <a:lstStyle/>
            <a:p>
              <a:r>
                <a:rPr lang="en-US" dirty="0" smtClean="0">
                  <a:solidFill>
                    <a:prstClr val="white"/>
                  </a:solidFill>
                </a:rPr>
                <a:t>Sector B</a:t>
              </a:r>
              <a:endParaRPr lang="en-GB" dirty="0">
                <a:solidFill>
                  <a:prstClr val="white"/>
                </a:solidFill>
              </a:endParaRPr>
            </a:p>
          </p:txBody>
        </p:sp>
        <p:sp>
          <p:nvSpPr>
            <p:cNvPr id="9" name="TextBox 8"/>
            <p:cNvSpPr txBox="1"/>
            <p:nvPr/>
          </p:nvSpPr>
          <p:spPr>
            <a:xfrm>
              <a:off x="1907704" y="3140968"/>
              <a:ext cx="1008112" cy="369332"/>
            </a:xfrm>
            <a:prstGeom prst="rect">
              <a:avLst/>
            </a:prstGeom>
            <a:noFill/>
          </p:spPr>
          <p:txBody>
            <a:bodyPr wrap="square" rtlCol="0">
              <a:spAutoFit/>
            </a:bodyPr>
            <a:lstStyle/>
            <a:p>
              <a:r>
                <a:rPr lang="en-US" dirty="0" smtClean="0">
                  <a:solidFill>
                    <a:prstClr val="white"/>
                  </a:solidFill>
                </a:rPr>
                <a:t>Sector A</a:t>
              </a:r>
              <a:endParaRPr lang="en-GB" dirty="0">
                <a:solidFill>
                  <a:prstClr val="white"/>
                </a:solidFill>
              </a:endParaRPr>
            </a:p>
          </p:txBody>
        </p:sp>
        <p:sp>
          <p:nvSpPr>
            <p:cNvPr id="10" name="TextBox 9"/>
            <p:cNvSpPr txBox="1"/>
            <p:nvPr/>
          </p:nvSpPr>
          <p:spPr>
            <a:xfrm>
              <a:off x="567909" y="5789414"/>
              <a:ext cx="1008112" cy="369332"/>
            </a:xfrm>
            <a:prstGeom prst="rect">
              <a:avLst/>
            </a:prstGeom>
            <a:noFill/>
          </p:spPr>
          <p:txBody>
            <a:bodyPr wrap="square" rtlCol="0">
              <a:spAutoFit/>
            </a:bodyPr>
            <a:lstStyle/>
            <a:p>
              <a:r>
                <a:rPr lang="en-US" dirty="0" smtClean="0">
                  <a:solidFill>
                    <a:prstClr val="white"/>
                  </a:solidFill>
                </a:rPr>
                <a:t>Sector C</a:t>
              </a:r>
              <a:endParaRPr lang="en-GB" dirty="0">
                <a:solidFill>
                  <a:prstClr val="white"/>
                </a:solidFill>
              </a:endParaRPr>
            </a:p>
          </p:txBody>
        </p:sp>
        <p:sp>
          <p:nvSpPr>
            <p:cNvPr id="11" name="TextBox 10"/>
            <p:cNvSpPr txBox="1"/>
            <p:nvPr/>
          </p:nvSpPr>
          <p:spPr>
            <a:xfrm>
              <a:off x="7740352" y="5793302"/>
              <a:ext cx="1008112" cy="369332"/>
            </a:xfrm>
            <a:prstGeom prst="rect">
              <a:avLst/>
            </a:prstGeom>
            <a:noFill/>
          </p:spPr>
          <p:txBody>
            <a:bodyPr wrap="square" rtlCol="0">
              <a:spAutoFit/>
            </a:bodyPr>
            <a:lstStyle/>
            <a:p>
              <a:r>
                <a:rPr lang="en-US" dirty="0" smtClean="0">
                  <a:solidFill>
                    <a:prstClr val="white"/>
                  </a:solidFill>
                </a:rPr>
                <a:t>Sector D</a:t>
              </a:r>
              <a:endParaRPr lang="en-GB" dirty="0">
                <a:solidFill>
                  <a:prstClr val="white"/>
                </a:solidFill>
              </a:endParaRPr>
            </a:p>
          </p:txBody>
        </p:sp>
      </p:grpSp>
      <p:cxnSp>
        <p:nvCxnSpPr>
          <p:cNvPr id="16" name="Straight Connector 15"/>
          <p:cNvCxnSpPr/>
          <p:nvPr/>
        </p:nvCxnSpPr>
        <p:spPr>
          <a:xfrm>
            <a:off x="503548" y="4212033"/>
            <a:ext cx="8352928" cy="634247"/>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95" y="3837392"/>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68331" y="4447246"/>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49577" y="4299411"/>
            <a:ext cx="1211863" cy="369332"/>
          </a:xfrm>
          <a:prstGeom prst="rect">
            <a:avLst/>
          </a:prstGeom>
          <a:noFill/>
        </p:spPr>
        <p:txBody>
          <a:bodyPr wrap="square" rtlCol="0">
            <a:spAutoFit/>
          </a:bodyPr>
          <a:lstStyle/>
          <a:p>
            <a:r>
              <a:rPr lang="en-US" dirty="0" smtClean="0">
                <a:solidFill>
                  <a:schemeClr val="accent2">
                    <a:lumMod val="40000"/>
                    <a:lumOff val="60000"/>
                  </a:schemeClr>
                </a:solidFill>
              </a:rPr>
              <a:t>Airway xxx</a:t>
            </a:r>
            <a:endParaRPr lang="en-GB" dirty="0">
              <a:solidFill>
                <a:schemeClr val="accent2">
                  <a:lumMod val="40000"/>
                  <a:lumOff val="60000"/>
                </a:schemeClr>
              </a:solidFill>
            </a:endParaRPr>
          </a:p>
        </p:txBody>
      </p:sp>
      <p:pic>
        <p:nvPicPr>
          <p:cNvPr id="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95" y="3838110"/>
            <a:ext cx="774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247173" y="4453373"/>
            <a:ext cx="7747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1776446" y="5278386"/>
            <a:ext cx="7116034" cy="1250734"/>
          </a:xfrm>
          <a:prstGeom prst="rect">
            <a:avLst/>
          </a:prstGeom>
          <a:solidFill>
            <a:srgbClr val="FFCCFF"/>
          </a:solidFill>
          <a:ln>
            <a:solidFill>
              <a:srgbClr val="FF0000"/>
            </a:solidFill>
            <a:prstDash val="dash"/>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23" name="TextBox 22"/>
          <p:cNvSpPr txBox="1"/>
          <p:nvPr/>
        </p:nvSpPr>
        <p:spPr>
          <a:xfrm>
            <a:off x="1866211" y="5422402"/>
            <a:ext cx="2692853" cy="369332"/>
          </a:xfrm>
          <a:prstGeom prst="rect">
            <a:avLst/>
          </a:prstGeom>
          <a:noFill/>
        </p:spPr>
        <p:txBody>
          <a:bodyPr wrap="none" rtlCol="0">
            <a:spAutoFit/>
          </a:bodyPr>
          <a:lstStyle/>
          <a:p>
            <a:r>
              <a:rPr lang="en-US" b="1" u="sng" dirty="0" smtClean="0"/>
              <a:t>Military Training Air Space</a:t>
            </a:r>
            <a:endParaRPr lang="en-GB" b="1" u="sng" dirty="0"/>
          </a:p>
        </p:txBody>
      </p:sp>
    </p:spTree>
    <p:extLst>
      <p:ext uri="{BB962C8B-B14F-4D97-AF65-F5344CB8AC3E}">
        <p14:creationId xmlns:p14="http://schemas.microsoft.com/office/powerpoint/2010/main" val="312735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8.33333E-7 2.59259E-6 L -0.89305 -0.06158 " pathEditMode="relative" rAng="0" ptsTypes="AA">
                                      <p:cBhvr>
                                        <p:cTn id="6" dur="5000" fill="hold"/>
                                        <p:tgtEl>
                                          <p:spTgt spid="21"/>
                                        </p:tgtEl>
                                        <p:attrNameLst>
                                          <p:attrName>ppt_x</p:attrName>
                                          <p:attrName>ppt_y</p:attrName>
                                        </p:attrNameLst>
                                      </p:cBhvr>
                                      <p:rCtr x="-44653" y="-3079"/>
                                    </p:animMotion>
                                  </p:childTnLst>
                                </p:cTn>
                              </p:par>
                              <p:par>
                                <p:cTn id="7" presetID="42" presetClass="path" presetSubtype="0" repeatCount="indefinite" accel="50000" decel="50000" fill="hold" nodeType="withEffect">
                                  <p:stCondLst>
                                    <p:cond delay="0"/>
                                  </p:stCondLst>
                                  <p:childTnLst>
                                    <p:animMotion origin="layout" path="M -1.38889E-6 4.81481E-6 L 0.88837 0.08217 " pathEditMode="relative" rAng="0" ptsTypes="AA">
                                      <p:cBhvr>
                                        <p:cTn id="8" dur="5000" fill="hold"/>
                                        <p:tgtEl>
                                          <p:spTgt spid="17"/>
                                        </p:tgtEl>
                                        <p:attrNameLst>
                                          <p:attrName>ppt_x</p:attrName>
                                          <p:attrName>ppt_y</p:attrName>
                                        </p:attrNameLst>
                                      </p:cBhvr>
                                      <p:rCtr x="44410" y="4097"/>
                                    </p:animMotion>
                                  </p:childTnLst>
                                </p:cTn>
                              </p:par>
                              <p:par>
                                <p:cTn id="9" presetID="42" presetClass="path" presetSubtype="0" repeatCount="indefinite" accel="50000" decel="50000" fill="hold" nodeType="withEffect">
                                  <p:stCondLst>
                                    <p:cond delay="2500"/>
                                  </p:stCondLst>
                                  <p:childTnLst>
                                    <p:animMotion origin="layout" path="M -3.61111E-6 -1.85185E-6 L -0.8927 -0.06227 " pathEditMode="relative" rAng="0" ptsTypes="AA">
                                      <p:cBhvr>
                                        <p:cTn id="10" dur="5000" fill="hold"/>
                                        <p:tgtEl>
                                          <p:spTgt spid="18"/>
                                        </p:tgtEl>
                                        <p:attrNameLst>
                                          <p:attrName>ppt_x</p:attrName>
                                          <p:attrName>ppt_y</p:attrName>
                                        </p:attrNameLst>
                                      </p:cBhvr>
                                      <p:rCtr x="-44635" y="-3125"/>
                                    </p:animMotion>
                                  </p:childTnLst>
                                </p:cTn>
                              </p:par>
                              <p:par>
                                <p:cTn id="11" presetID="42" presetClass="path" presetSubtype="0" repeatCount="indefinite" accel="50000" decel="50000" fill="hold" nodeType="withEffect">
                                  <p:stCondLst>
                                    <p:cond delay="2500"/>
                                  </p:stCondLst>
                                  <p:childTnLst>
                                    <p:animMotion origin="layout" path="M -0.00382 0.00023 L 0.88611 0.08426 " pathEditMode="relative" rAng="0" ptsTypes="AA">
                                      <p:cBhvr>
                                        <p:cTn id="12" dur="5000" fill="hold"/>
                                        <p:tgtEl>
                                          <p:spTgt spid="20"/>
                                        </p:tgtEl>
                                        <p:attrNameLst>
                                          <p:attrName>ppt_x</p:attrName>
                                          <p:attrName>ppt_y</p:attrName>
                                        </p:attrNameLst>
                                      </p:cBhvr>
                                      <p:rCtr x="44497" y="4190"/>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26</a:t>
            </a:fld>
            <a:endParaRPr lang="en-CA" dirty="0"/>
          </a:p>
        </p:txBody>
      </p:sp>
      <p:sp>
        <p:nvSpPr>
          <p:cNvPr id="3" name="Rounded Rectangle 2"/>
          <p:cNvSpPr/>
          <p:nvPr/>
        </p:nvSpPr>
        <p:spPr>
          <a:xfrm>
            <a:off x="1907704" y="1810172"/>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Others</a:t>
            </a:r>
            <a:endParaRPr lang="en-GB" dirty="0">
              <a:effectLst>
                <a:outerShdw blurRad="38100" dist="38100" dir="2700000" algn="tl">
                  <a:srgbClr val="000000">
                    <a:alpha val="43137"/>
                  </a:srgbClr>
                </a:outerShdw>
              </a:effectLst>
            </a:endParaRPr>
          </a:p>
        </p:txBody>
      </p:sp>
      <p:sp>
        <p:nvSpPr>
          <p:cNvPr id="4" name="Oval 3"/>
          <p:cNvSpPr/>
          <p:nvPr/>
        </p:nvSpPr>
        <p:spPr>
          <a:xfrm>
            <a:off x="3167844" y="2835399"/>
            <a:ext cx="2808312" cy="1512168"/>
          </a:xfrm>
          <a:prstGeom prst="ellipse">
            <a:avLst/>
          </a:prstGeom>
          <a:solidFill>
            <a:srgbClr val="FF99CC"/>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To increase </a:t>
            </a:r>
          </a:p>
          <a:p>
            <a:pPr algn="ctr"/>
            <a:r>
              <a:rPr lang="en-US" sz="2400" dirty="0" smtClean="0">
                <a:effectLst>
                  <a:outerShdw blurRad="38100" dist="38100" dir="2700000" algn="tl">
                    <a:srgbClr val="000000">
                      <a:alpha val="43137"/>
                    </a:srgbClr>
                  </a:outerShdw>
                </a:effectLst>
              </a:rPr>
              <a:t>Airspace Capacity</a:t>
            </a:r>
          </a:p>
        </p:txBody>
      </p:sp>
      <p:sp>
        <p:nvSpPr>
          <p:cNvPr id="5" name="Rounded Rectangle 4"/>
          <p:cNvSpPr/>
          <p:nvPr/>
        </p:nvSpPr>
        <p:spPr>
          <a:xfrm>
            <a:off x="5652120" y="1844824"/>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Separation</a:t>
            </a:r>
          </a:p>
          <a:p>
            <a:pPr algn="ctr"/>
            <a:r>
              <a:rPr lang="en-US" dirty="0" smtClean="0">
                <a:effectLst>
                  <a:outerShdw blurRad="38100" dist="38100" dir="2700000" algn="tl">
                    <a:srgbClr val="000000">
                      <a:alpha val="43137"/>
                    </a:srgbClr>
                  </a:outerShdw>
                </a:effectLst>
              </a:rPr>
              <a:t>Standards</a:t>
            </a:r>
            <a:endParaRPr lang="en-GB" dirty="0">
              <a:effectLst>
                <a:outerShdw blurRad="38100" dist="38100" dir="2700000" algn="tl">
                  <a:srgbClr val="000000">
                    <a:alpha val="43137"/>
                  </a:srgbClr>
                </a:outerShdw>
              </a:effectLst>
            </a:endParaRPr>
          </a:p>
        </p:txBody>
      </p:sp>
      <p:sp>
        <p:nvSpPr>
          <p:cNvPr id="6" name="Rounded Rectangle 5"/>
          <p:cNvSpPr/>
          <p:nvPr/>
        </p:nvSpPr>
        <p:spPr>
          <a:xfrm>
            <a:off x="1115616" y="3120958"/>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ATC</a:t>
            </a:r>
          </a:p>
          <a:p>
            <a:pPr algn="ctr"/>
            <a:r>
              <a:rPr lang="en-US" dirty="0" smtClean="0">
                <a:effectLst>
                  <a:outerShdw blurRad="38100" dist="38100" dir="2700000" algn="tl">
                    <a:srgbClr val="000000">
                      <a:alpha val="43137"/>
                    </a:srgbClr>
                  </a:outerShdw>
                </a:effectLst>
              </a:rPr>
              <a:t>Procedures</a:t>
            </a:r>
            <a:endParaRPr lang="en-GB" dirty="0">
              <a:effectLst>
                <a:outerShdw blurRad="38100" dist="38100" dir="2700000" algn="tl">
                  <a:srgbClr val="000000">
                    <a:alpha val="43137"/>
                  </a:srgbClr>
                </a:outerShdw>
              </a:effectLst>
            </a:endParaRPr>
          </a:p>
        </p:txBody>
      </p:sp>
      <p:sp>
        <p:nvSpPr>
          <p:cNvPr id="7" name="Rounded Rectangle 6"/>
          <p:cNvSpPr/>
          <p:nvPr/>
        </p:nvSpPr>
        <p:spPr>
          <a:xfrm>
            <a:off x="6648748" y="3120030"/>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PBN</a:t>
            </a:r>
          </a:p>
        </p:txBody>
      </p:sp>
      <p:sp>
        <p:nvSpPr>
          <p:cNvPr id="8" name="Rounded Rectangle 7"/>
          <p:cNvSpPr/>
          <p:nvPr/>
        </p:nvSpPr>
        <p:spPr>
          <a:xfrm>
            <a:off x="3851920" y="1340768"/>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CNS</a:t>
            </a:r>
          </a:p>
          <a:p>
            <a:pPr algn="ctr"/>
            <a:r>
              <a:rPr lang="en-US" dirty="0" smtClean="0">
                <a:effectLst>
                  <a:outerShdw blurRad="38100" dist="38100" dir="2700000" algn="tl">
                    <a:srgbClr val="000000">
                      <a:alpha val="43137"/>
                    </a:srgbClr>
                  </a:outerShdw>
                </a:effectLst>
              </a:rPr>
              <a:t>Capability</a:t>
            </a:r>
          </a:p>
        </p:txBody>
      </p:sp>
      <p:sp>
        <p:nvSpPr>
          <p:cNvPr id="9" name="Rounded Rectangle 8"/>
          <p:cNvSpPr/>
          <p:nvPr/>
        </p:nvSpPr>
        <p:spPr>
          <a:xfrm>
            <a:off x="1586073" y="4329099"/>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ATM System</a:t>
            </a:r>
          </a:p>
          <a:p>
            <a:pPr algn="ctr"/>
            <a:r>
              <a:rPr lang="en-US" dirty="0" smtClean="0">
                <a:effectLst>
                  <a:outerShdw blurRad="38100" dist="38100" dir="2700000" algn="tl">
                    <a:srgbClr val="000000">
                      <a:alpha val="43137"/>
                    </a:srgbClr>
                  </a:outerShdw>
                </a:effectLst>
              </a:rPr>
              <a:t>Capability</a:t>
            </a:r>
            <a:endParaRPr lang="en-GB" dirty="0">
              <a:effectLst>
                <a:outerShdw blurRad="38100" dist="38100" dir="2700000" algn="tl">
                  <a:srgbClr val="000000">
                    <a:alpha val="43137"/>
                  </a:srgbClr>
                </a:outerShdw>
              </a:effectLst>
            </a:endParaRPr>
          </a:p>
        </p:txBody>
      </p:sp>
      <p:sp>
        <p:nvSpPr>
          <p:cNvPr id="10" name="Rounded Rectangle 9"/>
          <p:cNvSpPr/>
          <p:nvPr/>
        </p:nvSpPr>
        <p:spPr>
          <a:xfrm>
            <a:off x="3176743" y="5120712"/>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Airspace</a:t>
            </a:r>
          </a:p>
          <a:p>
            <a:pPr algn="ctr"/>
            <a:r>
              <a:rPr lang="en-US" dirty="0" smtClean="0">
                <a:effectLst>
                  <a:outerShdw blurRad="38100" dist="38100" dir="2700000" algn="tl">
                    <a:srgbClr val="000000">
                      <a:alpha val="43137"/>
                    </a:srgbClr>
                  </a:outerShdw>
                </a:effectLst>
              </a:rPr>
              <a:t>Design</a:t>
            </a:r>
          </a:p>
        </p:txBody>
      </p:sp>
      <p:sp>
        <p:nvSpPr>
          <p:cNvPr id="11" name="Rounded Rectangle 10"/>
          <p:cNvSpPr/>
          <p:nvPr/>
        </p:nvSpPr>
        <p:spPr>
          <a:xfrm>
            <a:off x="6648748" y="4241757"/>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FUA</a:t>
            </a:r>
            <a:endParaRPr lang="en-GB" dirty="0">
              <a:effectLst>
                <a:outerShdw blurRad="38100" dist="38100" dir="2700000" algn="tl">
                  <a:srgbClr val="000000">
                    <a:alpha val="43137"/>
                  </a:srgbClr>
                </a:outerShdw>
              </a:effectLst>
            </a:endParaRPr>
          </a:p>
        </p:txBody>
      </p:sp>
      <p:sp>
        <p:nvSpPr>
          <p:cNvPr id="12" name="Rounded Rectangle 11"/>
          <p:cNvSpPr/>
          <p:nvPr/>
        </p:nvSpPr>
        <p:spPr>
          <a:xfrm>
            <a:off x="5063816" y="5121187"/>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AIDC</a:t>
            </a:r>
            <a:endParaRPr lang="en-GB" dirty="0">
              <a:effectLst>
                <a:outerShdw blurRad="38100" dist="38100" dir="2700000" algn="tl">
                  <a:srgbClr val="000000">
                    <a:alpha val="43137"/>
                  </a:srgbClr>
                </a:outerShdw>
              </a:effectLst>
            </a:endParaRPr>
          </a:p>
        </p:txBody>
      </p:sp>
      <p:sp>
        <p:nvSpPr>
          <p:cNvPr id="13" name="Notched Right Arrow 12"/>
          <p:cNvSpPr/>
          <p:nvPr/>
        </p:nvSpPr>
        <p:spPr>
          <a:xfrm rot="3175818">
            <a:off x="3217481" y="2703678"/>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Notched Right Arrow 13"/>
          <p:cNvSpPr/>
          <p:nvPr/>
        </p:nvSpPr>
        <p:spPr>
          <a:xfrm rot="5400000">
            <a:off x="4336883" y="2224218"/>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Notched Right Arrow 14"/>
          <p:cNvSpPr/>
          <p:nvPr/>
        </p:nvSpPr>
        <p:spPr>
          <a:xfrm rot="7775519">
            <a:off x="5220072" y="2511363"/>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Notched Right Arrow 15"/>
          <p:cNvSpPr/>
          <p:nvPr/>
        </p:nvSpPr>
        <p:spPr>
          <a:xfrm rot="10581791">
            <a:off x="6096365" y="3308104"/>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Notched Right Arrow 16"/>
          <p:cNvSpPr/>
          <p:nvPr/>
        </p:nvSpPr>
        <p:spPr>
          <a:xfrm rot="12081883">
            <a:off x="6020335" y="4185549"/>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Notched Right Arrow 17"/>
          <p:cNvSpPr/>
          <p:nvPr/>
        </p:nvSpPr>
        <p:spPr>
          <a:xfrm rot="14866907">
            <a:off x="5286002" y="4676382"/>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Notched Right Arrow 18"/>
          <p:cNvSpPr/>
          <p:nvPr/>
        </p:nvSpPr>
        <p:spPr>
          <a:xfrm rot="17527018">
            <a:off x="4006280" y="4676260"/>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Notched Right Arrow 19"/>
          <p:cNvSpPr/>
          <p:nvPr/>
        </p:nvSpPr>
        <p:spPr>
          <a:xfrm rot="18991490">
            <a:off x="3099035" y="4232601"/>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Notched Right Arrow 20"/>
          <p:cNvSpPr/>
          <p:nvPr/>
        </p:nvSpPr>
        <p:spPr>
          <a:xfrm rot="21441237">
            <a:off x="2660891" y="3429465"/>
            <a:ext cx="432048" cy="324036"/>
          </a:xfrm>
          <a:prstGeom prst="notchedRightArrow">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374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Demand vs Capacity (cont’d)</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kumimoji="1" lang="en-US" altLang="ja-JP" dirty="0"/>
              <a:t>Demand=125, Current Capacity=100</a:t>
            </a:r>
          </a:p>
          <a:p>
            <a:pPr marL="0" indent="0">
              <a:buNone/>
            </a:pPr>
            <a:r>
              <a:rPr kumimoji="1" lang="en-US" altLang="ja-JP" dirty="0"/>
              <a:t>125/100=</a:t>
            </a:r>
            <a:r>
              <a:rPr kumimoji="1" lang="en-US" altLang="ja-JP" u="sng" dirty="0">
                <a:solidFill>
                  <a:srgbClr val="FF0000"/>
                </a:solidFill>
              </a:rPr>
              <a:t>125% (exceeding capacity by 25%)</a:t>
            </a:r>
          </a:p>
          <a:p>
            <a:pPr marL="0" indent="0">
              <a:buNone/>
            </a:pPr>
            <a:r>
              <a:rPr kumimoji="1" lang="en-US" altLang="ja-JP" dirty="0">
                <a:solidFill>
                  <a:schemeClr val="tx2">
                    <a:lumMod val="60000"/>
                    <a:lumOff val="40000"/>
                  </a:schemeClr>
                </a:solidFill>
              </a:rPr>
              <a:t>Enhance capacity </a:t>
            </a:r>
          </a:p>
          <a:p>
            <a:pPr marL="0" indent="0">
              <a:spcBef>
                <a:spcPts val="0"/>
              </a:spcBef>
              <a:buNone/>
            </a:pPr>
            <a:r>
              <a:rPr kumimoji="1" lang="en-US" altLang="ja-JP" dirty="0">
                <a:solidFill>
                  <a:schemeClr val="tx2">
                    <a:lumMod val="60000"/>
                    <a:lumOff val="40000"/>
                  </a:schemeClr>
                </a:solidFill>
              </a:rPr>
              <a:t>		by introducing reduced separation </a:t>
            </a:r>
            <a:r>
              <a:rPr kumimoji="1" lang="en-US" altLang="ja-JP" dirty="0" smtClean="0">
                <a:solidFill>
                  <a:schemeClr val="tx2">
                    <a:lumMod val="60000"/>
                    <a:lumOff val="40000"/>
                  </a:schemeClr>
                </a:solidFill>
              </a:rPr>
              <a:t>minima</a:t>
            </a:r>
            <a:endParaRPr kumimoji="1" lang="en-US" altLang="ja-JP" dirty="0">
              <a:solidFill>
                <a:schemeClr val="tx2">
                  <a:lumMod val="60000"/>
                  <a:lumOff val="40000"/>
                </a:schemeClr>
              </a:solidFill>
            </a:endParaRPr>
          </a:p>
          <a:p>
            <a:pPr marL="0" indent="0">
              <a:spcBef>
                <a:spcPts val="0"/>
              </a:spcBef>
              <a:buNone/>
            </a:pPr>
            <a:r>
              <a:rPr kumimoji="1" lang="en-US" altLang="ja-JP" dirty="0">
                <a:solidFill>
                  <a:schemeClr val="tx2">
                    <a:lumMod val="60000"/>
                    <a:lumOff val="40000"/>
                  </a:schemeClr>
                </a:solidFill>
              </a:rPr>
              <a:t>			</a:t>
            </a:r>
            <a:r>
              <a:rPr kumimoji="1" lang="en-US" altLang="ja-JP" i="1" dirty="0">
                <a:solidFill>
                  <a:schemeClr val="tx2">
                    <a:lumMod val="60000"/>
                    <a:lumOff val="40000"/>
                  </a:schemeClr>
                </a:solidFill>
              </a:rPr>
              <a:t>or</a:t>
            </a:r>
            <a:r>
              <a:rPr kumimoji="1" lang="en-US" altLang="ja-JP" dirty="0">
                <a:solidFill>
                  <a:schemeClr val="tx2">
                    <a:lumMod val="60000"/>
                    <a:lumOff val="40000"/>
                  </a:schemeClr>
                </a:solidFill>
              </a:rPr>
              <a:t> </a:t>
            </a:r>
          </a:p>
          <a:p>
            <a:pPr marL="0" indent="0">
              <a:spcBef>
                <a:spcPts val="0"/>
              </a:spcBef>
              <a:buNone/>
            </a:pPr>
            <a:r>
              <a:rPr kumimoji="1" lang="en-US" altLang="ja-JP" dirty="0">
                <a:solidFill>
                  <a:schemeClr val="tx2">
                    <a:lumMod val="60000"/>
                    <a:lumOff val="40000"/>
                  </a:schemeClr>
                </a:solidFill>
              </a:rPr>
              <a:t>		by introducing PBN    </a:t>
            </a:r>
            <a:r>
              <a:rPr kumimoji="1" lang="en-US" altLang="ja-JP" sz="1800" i="1" dirty="0" err="1">
                <a:solidFill>
                  <a:schemeClr val="tx2">
                    <a:lumMod val="60000"/>
                    <a:lumOff val="40000"/>
                  </a:schemeClr>
                </a:solidFill>
              </a:rPr>
              <a:t>PBN</a:t>
            </a:r>
            <a:r>
              <a:rPr kumimoji="1" lang="en-US" altLang="ja-JP" sz="1800" i="1" dirty="0">
                <a:solidFill>
                  <a:schemeClr val="tx2">
                    <a:lumMod val="60000"/>
                    <a:lumOff val="40000"/>
                  </a:schemeClr>
                </a:solidFill>
              </a:rPr>
              <a:t>: Performance Based Navigation</a:t>
            </a:r>
          </a:p>
          <a:p>
            <a:pPr marL="0" indent="0">
              <a:spcBef>
                <a:spcPts val="0"/>
              </a:spcBef>
              <a:buNone/>
            </a:pPr>
            <a:r>
              <a:rPr kumimoji="1" lang="en-US" altLang="ja-JP" i="1" dirty="0">
                <a:solidFill>
                  <a:schemeClr val="tx2">
                    <a:lumMod val="60000"/>
                    <a:lumOff val="40000"/>
                  </a:schemeClr>
                </a:solidFill>
              </a:rPr>
              <a:t>			or</a:t>
            </a:r>
          </a:p>
          <a:p>
            <a:pPr marL="0" indent="0">
              <a:spcBef>
                <a:spcPts val="0"/>
              </a:spcBef>
              <a:buNone/>
            </a:pPr>
            <a:r>
              <a:rPr kumimoji="1" lang="en-US" altLang="ja-JP" i="1" dirty="0">
                <a:solidFill>
                  <a:schemeClr val="tx2">
                    <a:lumMod val="60000"/>
                    <a:lumOff val="40000"/>
                  </a:schemeClr>
                </a:solidFill>
              </a:rPr>
              <a:t>		</a:t>
            </a:r>
            <a:r>
              <a:rPr kumimoji="1" lang="en-US" altLang="ja-JP" dirty="0">
                <a:solidFill>
                  <a:schemeClr val="tx2">
                    <a:lumMod val="60000"/>
                    <a:lumOff val="40000"/>
                  </a:schemeClr>
                </a:solidFill>
              </a:rPr>
              <a:t>by introducing FUA</a:t>
            </a:r>
            <a:r>
              <a:rPr kumimoji="1" lang="en-US" altLang="ja-JP" i="1" dirty="0">
                <a:solidFill>
                  <a:schemeClr val="tx2">
                    <a:lumMod val="60000"/>
                    <a:lumOff val="40000"/>
                  </a:schemeClr>
                </a:solidFill>
              </a:rPr>
              <a:t>    </a:t>
            </a:r>
            <a:r>
              <a:rPr kumimoji="1" lang="en-US" altLang="ja-JP" sz="1800" i="1" dirty="0" err="1">
                <a:solidFill>
                  <a:schemeClr val="tx2">
                    <a:lumMod val="60000"/>
                    <a:lumOff val="40000"/>
                  </a:schemeClr>
                </a:solidFill>
              </a:rPr>
              <a:t>FUA</a:t>
            </a:r>
            <a:r>
              <a:rPr kumimoji="1" lang="en-US" altLang="ja-JP" sz="1800" i="1" dirty="0">
                <a:solidFill>
                  <a:schemeClr val="tx2">
                    <a:lumMod val="60000"/>
                    <a:lumOff val="40000"/>
                  </a:schemeClr>
                </a:solidFill>
              </a:rPr>
              <a:t>: Flexible Use of Airspace</a:t>
            </a:r>
          </a:p>
          <a:p>
            <a:pPr marL="0" indent="0">
              <a:buNone/>
            </a:pPr>
            <a:r>
              <a:rPr kumimoji="1" lang="en-US" altLang="ja-JP" dirty="0">
                <a:solidFill>
                  <a:srgbClr val="002060"/>
                </a:solidFill>
              </a:rPr>
              <a:t>Demand Management</a:t>
            </a:r>
          </a:p>
          <a:p>
            <a:pPr marL="0" indent="0">
              <a:buNone/>
            </a:pPr>
            <a:r>
              <a:rPr kumimoji="1" lang="en-US" altLang="ja-JP" dirty="0">
                <a:solidFill>
                  <a:srgbClr val="002060"/>
                </a:solidFill>
              </a:rPr>
              <a:t>		by introducing </a:t>
            </a:r>
            <a:r>
              <a:rPr kumimoji="1" lang="en-US" altLang="ja-JP" u="sng" dirty="0">
                <a:solidFill>
                  <a:srgbClr val="002060"/>
                </a:solidFill>
              </a:rPr>
              <a:t>ATFM</a:t>
            </a:r>
          </a:p>
          <a:p>
            <a:pPr marL="0" indent="0">
              <a:buNone/>
            </a:pP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27</a:t>
            </a:fld>
            <a:endParaRPr lang="en-CA"/>
          </a:p>
        </p:txBody>
      </p:sp>
    </p:spTree>
    <p:extLst>
      <p:ext uri="{BB962C8B-B14F-4D97-AF65-F5344CB8AC3E}">
        <p14:creationId xmlns:p14="http://schemas.microsoft.com/office/powerpoint/2010/main" val="7317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3">
                                            <p:txEl>
                                              <p:pRg st="8" end="8"/>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 calcmode="lin" valueType="num">
                                      <p:cBhvr>
                                        <p:cTn id="1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1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 9971</a:t>
            </a:r>
            <a:br>
              <a:rPr lang="en-US" dirty="0"/>
            </a:br>
            <a:r>
              <a:rPr lang="en-US" sz="2800" dirty="0"/>
              <a:t>Manual on Collaborative Air Traffic Flow Management</a:t>
            </a:r>
            <a:endParaRPr lang="en-GB" sz="2800" dirty="0"/>
          </a:p>
        </p:txBody>
      </p:sp>
      <p:sp>
        <p:nvSpPr>
          <p:cNvPr id="4" name="Slide Number Placeholder 3"/>
          <p:cNvSpPr>
            <a:spLocks noGrp="1"/>
          </p:cNvSpPr>
          <p:nvPr>
            <p:ph type="sldNum" sz="quarter" idx="12"/>
          </p:nvPr>
        </p:nvSpPr>
        <p:spPr/>
        <p:txBody>
          <a:bodyPr/>
          <a:lstStyle/>
          <a:p>
            <a:fld id="{3FF909EE-2C65-48BC-95E5-26F3591A45A6}" type="slidenum">
              <a:rPr lang="en-CA" smtClean="0"/>
              <a:t>28</a:t>
            </a:fld>
            <a:endParaRPr lang="en-CA"/>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492896"/>
            <a:ext cx="2930702" cy="3800106"/>
          </a:xfrm>
          <a:prstGeom prst="rect">
            <a:avLst/>
          </a:prstGeom>
          <a:noFill/>
          <a:ln>
            <a:noFill/>
          </a:ln>
          <a:effectLst>
            <a:outerShdw sx="1000" sy="1000" algn="ctr" rotWithShape="0">
              <a:schemeClr val="bg1">
                <a:lumMod val="65000"/>
              </a:schemeClr>
            </a:outerShdw>
            <a:reflection blurRad="12700" stA="99000" endPos="18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132856"/>
            <a:ext cx="3101975" cy="1600200"/>
          </a:xfrm>
          <a:prstGeom prst="rect">
            <a:avLst/>
          </a:prstGeom>
          <a:noFill/>
          <a:ln>
            <a:noFill/>
          </a:ln>
          <a:effectLst>
            <a:outerShdw blurRad="50800" dist="50800" dir="2700000" algn="ctr" rotWithShape="0">
              <a:schemeClr val="bg1">
                <a:lumMod val="65000"/>
                <a:alpha val="7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259632" y="2716932"/>
            <a:ext cx="720080" cy="432048"/>
          </a:xfrm>
          <a:prstGeom prst="ellipse">
            <a:avLst/>
          </a:prstGeom>
          <a:noFill/>
          <a:ln w="47625" cap="rnd">
            <a:solidFill>
              <a:srgbClr val="FF0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urved Up Arrow 7"/>
          <p:cNvSpPr/>
          <p:nvPr/>
        </p:nvSpPr>
        <p:spPr>
          <a:xfrm>
            <a:off x="1749976" y="3209794"/>
            <a:ext cx="4176464" cy="941739"/>
          </a:xfrm>
          <a:prstGeom prst="curved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3995936" y="5085184"/>
            <a:ext cx="5025119" cy="830997"/>
          </a:xfrm>
          <a:prstGeom prst="rect">
            <a:avLst/>
          </a:prstGeom>
          <a:noFill/>
        </p:spPr>
        <p:txBody>
          <a:bodyPr wrap="square" rtlCol="0">
            <a:spAutoFit/>
          </a:bodyPr>
          <a:lstStyle/>
          <a:p>
            <a:r>
              <a:rPr lang="en-US" sz="2400" dirty="0" smtClean="0"/>
              <a:t>With Doc No.       : Global Document</a:t>
            </a:r>
          </a:p>
          <a:p>
            <a:r>
              <a:rPr lang="en-US" sz="2400" dirty="0" smtClean="0"/>
              <a:t>Without Doc No. : Regional Document</a:t>
            </a:r>
            <a:endParaRPr lang="en-GB" sz="2400" dirty="0"/>
          </a:p>
        </p:txBody>
      </p:sp>
    </p:spTree>
    <p:extLst>
      <p:ext uri="{BB962C8B-B14F-4D97-AF65-F5344CB8AC3E}">
        <p14:creationId xmlns:p14="http://schemas.microsoft.com/office/powerpoint/2010/main" val="380094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 9971</a:t>
            </a:r>
            <a:endParaRPr lang="en-GB" dirty="0"/>
          </a:p>
        </p:txBody>
      </p:sp>
      <p:sp>
        <p:nvSpPr>
          <p:cNvPr id="3" name="Content Placeholder 2"/>
          <p:cNvSpPr>
            <a:spLocks noGrp="1"/>
          </p:cNvSpPr>
          <p:nvPr>
            <p:ph idx="1"/>
          </p:nvPr>
        </p:nvSpPr>
        <p:spPr/>
        <p:txBody>
          <a:bodyPr>
            <a:normAutofit fontScale="92500"/>
          </a:bodyPr>
          <a:lstStyle/>
          <a:p>
            <a:pPr>
              <a:spcBef>
                <a:spcPts val="2400"/>
              </a:spcBef>
              <a:buFont typeface="Wingdings" pitchFamily="2" charset="2"/>
              <a:buChar char="Ø"/>
            </a:pPr>
            <a:r>
              <a:rPr lang="en-US" dirty="0"/>
              <a:t>Doc 9971 has been published in 2012 with only Part 1 – Collaborative Decision Making (CDM)</a:t>
            </a:r>
          </a:p>
          <a:p>
            <a:pPr>
              <a:spcBef>
                <a:spcPts val="2400"/>
              </a:spcBef>
              <a:buFont typeface="Wingdings" pitchFamily="2" charset="2"/>
              <a:buChar char="Ø"/>
            </a:pPr>
            <a:r>
              <a:rPr lang="en-US" dirty="0"/>
              <a:t>Doc9971 Part 2 – Air Traffic Flow Management (ATFM) </a:t>
            </a:r>
          </a:p>
          <a:p>
            <a:pPr>
              <a:spcBef>
                <a:spcPts val="2400"/>
              </a:spcBef>
              <a:buFont typeface="Wingdings" pitchFamily="2" charset="2"/>
              <a:buChar char="Ø"/>
            </a:pPr>
            <a:r>
              <a:rPr lang="en-US" dirty="0"/>
              <a:t>This document was created by “ATFM coordination team” led by ICAO HQ                 (Brazil, </a:t>
            </a:r>
            <a:r>
              <a:rPr lang="en-US" dirty="0" smtClean="0"/>
              <a:t>EUROCONTROL, </a:t>
            </a:r>
            <a:r>
              <a:rPr lang="en-US" dirty="0"/>
              <a:t>FAA, Hong Kong, India, Japan, Russia, Thailand, IATA, CANSO, ICAO ROs)</a:t>
            </a:r>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29</a:t>
            </a:fld>
            <a:endParaRPr lang="en-CA"/>
          </a:p>
        </p:txBody>
      </p:sp>
    </p:spTree>
    <p:extLst>
      <p:ext uri="{BB962C8B-B14F-4D97-AF65-F5344CB8AC3E}">
        <p14:creationId xmlns:p14="http://schemas.microsoft.com/office/powerpoint/2010/main" val="186972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Exercise</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3</a:t>
            </a:fld>
            <a:endParaRPr lang="en-CA" dirty="0"/>
          </a:p>
        </p:txBody>
      </p:sp>
      <p:sp>
        <p:nvSpPr>
          <p:cNvPr id="5" name="TextBox 4"/>
          <p:cNvSpPr txBox="1"/>
          <p:nvPr/>
        </p:nvSpPr>
        <p:spPr>
          <a:xfrm>
            <a:off x="899592" y="2276872"/>
            <a:ext cx="7573484" cy="1046440"/>
          </a:xfrm>
          <a:prstGeom prst="rect">
            <a:avLst/>
          </a:prstGeom>
          <a:noFill/>
        </p:spPr>
        <p:txBody>
          <a:bodyPr wrap="none" rtlCol="0">
            <a:spAutoFit/>
          </a:bodyPr>
          <a:lstStyle/>
          <a:p>
            <a:r>
              <a:rPr lang="en-US" sz="4400" b="1" dirty="0" smtClean="0">
                <a:solidFill>
                  <a:srgbClr val="1B4177"/>
                </a:solidFill>
                <a:effectLst>
                  <a:outerShdw blurRad="38100" dist="38100" dir="2700000" algn="tl">
                    <a:srgbClr val="000000">
                      <a:alpha val="43137"/>
                    </a:srgbClr>
                  </a:outerShdw>
                </a:effectLst>
              </a:rPr>
              <a:t>    “ Water Taps and Containers”</a:t>
            </a:r>
          </a:p>
          <a:p>
            <a:endParaRPr lang="en-GB" b="1" dirty="0"/>
          </a:p>
        </p:txBody>
      </p:sp>
      <p:pic>
        <p:nvPicPr>
          <p:cNvPr id="6" name="Picture 2" descr="C:\Users\HTakata\AppData\Local\Microsoft\Windows\Temporary Internet Files\Content.IE5\6PCBC6JZ\MC900252233[1].wmf">
            <a:hlinkClick r:id="rId2" action="ppaction://hlinksldjump"/>
          </p:cNvPr>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6551582" y="4005064"/>
            <a:ext cx="1569292" cy="122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9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 </a:t>
            </a:r>
            <a:r>
              <a:rPr lang="en-US" dirty="0" smtClean="0"/>
              <a:t>9971 (cont’d)</a:t>
            </a:r>
            <a:endParaRPr lang="en-GB" dirty="0"/>
          </a:p>
        </p:txBody>
      </p:sp>
      <p:sp>
        <p:nvSpPr>
          <p:cNvPr id="3" name="Content Placeholder 2"/>
          <p:cNvSpPr>
            <a:spLocks noGrp="1"/>
          </p:cNvSpPr>
          <p:nvPr>
            <p:ph idx="1"/>
          </p:nvPr>
        </p:nvSpPr>
        <p:spPr/>
        <p:txBody>
          <a:bodyPr>
            <a:normAutofit fontScale="77500" lnSpcReduction="20000"/>
          </a:bodyPr>
          <a:lstStyle/>
          <a:p>
            <a:pPr>
              <a:spcBef>
                <a:spcPts val="1800"/>
              </a:spcBef>
              <a:buFont typeface="Wingdings" panose="05000000000000000000" pitchFamily="2" charset="2"/>
              <a:buChar char="Ø"/>
            </a:pPr>
            <a:r>
              <a:rPr lang="en-US" dirty="0"/>
              <a:t>Doc 9971 is intended to for the following stakeholders;</a:t>
            </a:r>
          </a:p>
          <a:p>
            <a:pPr lvl="1">
              <a:spcBef>
                <a:spcPts val="1800"/>
              </a:spcBef>
              <a:buFont typeface="Calibri" panose="020F0502020204030204" pitchFamily="34" charset="0"/>
              <a:buChar char="−"/>
            </a:pPr>
            <a:r>
              <a:rPr lang="en-US" dirty="0"/>
              <a:t>Air navigation service providers</a:t>
            </a:r>
          </a:p>
          <a:p>
            <a:pPr lvl="1">
              <a:buFont typeface="Calibri" panose="020F0502020204030204" pitchFamily="34" charset="0"/>
              <a:buChar char="−"/>
            </a:pPr>
            <a:r>
              <a:rPr lang="en-US" dirty="0"/>
              <a:t>Airspace users</a:t>
            </a:r>
          </a:p>
          <a:p>
            <a:pPr lvl="1">
              <a:buFont typeface="Calibri" panose="020F0502020204030204" pitchFamily="34" charset="0"/>
              <a:buChar char="−"/>
            </a:pPr>
            <a:r>
              <a:rPr lang="en-US" dirty="0"/>
              <a:t>Airline operation centers</a:t>
            </a:r>
          </a:p>
          <a:p>
            <a:pPr lvl="1">
              <a:buFont typeface="Calibri" panose="020F0502020204030204" pitchFamily="34" charset="0"/>
              <a:buChar char="−"/>
            </a:pPr>
            <a:r>
              <a:rPr lang="en-US" dirty="0"/>
              <a:t>Airport operators</a:t>
            </a:r>
          </a:p>
          <a:p>
            <a:pPr lvl="1">
              <a:buFont typeface="Calibri" panose="020F0502020204030204" pitchFamily="34" charset="0"/>
              <a:buChar char="−"/>
            </a:pPr>
            <a:r>
              <a:rPr lang="en-US" dirty="0"/>
              <a:t>Airport ground handlers</a:t>
            </a:r>
          </a:p>
          <a:p>
            <a:pPr lvl="1">
              <a:buFont typeface="Calibri" panose="020F0502020204030204" pitchFamily="34" charset="0"/>
              <a:buChar char="−"/>
            </a:pPr>
            <a:r>
              <a:rPr lang="en-US" dirty="0"/>
              <a:t>Airport slot coordinators</a:t>
            </a:r>
          </a:p>
          <a:p>
            <a:pPr lvl="1">
              <a:buFont typeface="Calibri" panose="020F0502020204030204" pitchFamily="34" charset="0"/>
              <a:buChar char="−"/>
            </a:pPr>
            <a:r>
              <a:rPr lang="en-US" dirty="0"/>
              <a:t>Regulators</a:t>
            </a:r>
          </a:p>
          <a:p>
            <a:pPr lvl="1">
              <a:buFont typeface="Calibri" panose="020F0502020204030204" pitchFamily="34" charset="0"/>
              <a:buChar char="−"/>
            </a:pPr>
            <a:r>
              <a:rPr lang="en-US" dirty="0"/>
              <a:t>Military authorities</a:t>
            </a:r>
          </a:p>
          <a:p>
            <a:pPr lvl="1">
              <a:buFont typeface="Calibri" panose="020F0502020204030204" pitchFamily="34" charset="0"/>
              <a:buChar char="−"/>
            </a:pPr>
            <a:r>
              <a:rPr lang="en-US" dirty="0"/>
              <a:t>Security authorities</a:t>
            </a:r>
          </a:p>
          <a:p>
            <a:pPr lvl="1">
              <a:buFont typeface="Calibri" panose="020F0502020204030204" pitchFamily="34" charset="0"/>
              <a:buChar char="−"/>
            </a:pPr>
            <a:r>
              <a:rPr lang="en-US" dirty="0"/>
              <a:t>Meteorological agencies</a:t>
            </a:r>
          </a:p>
          <a:p>
            <a:pPr lvl="1">
              <a:buFont typeface="Calibri" panose="020F0502020204030204" pitchFamily="34" charset="0"/>
              <a:buChar char="−"/>
            </a:pPr>
            <a:r>
              <a:rPr lang="en-US" dirty="0"/>
              <a:t>Industries related to aviation</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30</a:t>
            </a:fld>
            <a:endParaRPr lang="en-CA"/>
          </a:p>
        </p:txBody>
      </p:sp>
      <p:pic>
        <p:nvPicPr>
          <p:cNvPr id="5" name="Picture 7" descr="C:\Users\HTakata\AppData\Local\Microsoft\Windows\Temporary Internet Files\Content.IE5\IXCT58K5\dglxasset[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476515"/>
            <a:ext cx="4389424" cy="312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48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spcBef>
                <a:spcPts val="1800"/>
              </a:spcBef>
              <a:buFont typeface="Wingdings" pitchFamily="2" charset="2"/>
              <a:buChar char="Ø"/>
            </a:pPr>
            <a:r>
              <a:rPr lang="en-US" sz="4500" dirty="0"/>
              <a:t>Doc 9971 shows basic ideas of ATFM</a:t>
            </a:r>
          </a:p>
          <a:p>
            <a:pPr lvl="1">
              <a:spcBef>
                <a:spcPts val="1800"/>
              </a:spcBef>
              <a:buFont typeface="Calibri" pitchFamily="34" charset="0"/>
              <a:buChar char="−"/>
            </a:pPr>
            <a:r>
              <a:rPr lang="en-US" dirty="0"/>
              <a:t>What is the starting point regarding the development of an ATFM service?</a:t>
            </a:r>
          </a:p>
          <a:p>
            <a:pPr lvl="1">
              <a:buFont typeface="Calibri" pitchFamily="34" charset="0"/>
              <a:buChar char="−"/>
            </a:pPr>
            <a:r>
              <a:rPr lang="en-US" u="sng" dirty="0"/>
              <a:t>What are the foundational objectives and principles of ATFM?</a:t>
            </a:r>
          </a:p>
          <a:p>
            <a:pPr lvl="1">
              <a:buFont typeface="Calibri" pitchFamily="34" charset="0"/>
              <a:buChar char="−"/>
            </a:pPr>
            <a:r>
              <a:rPr lang="en-US" u="sng" dirty="0"/>
              <a:t>What are the benefits of implementing an ATFM service?</a:t>
            </a:r>
          </a:p>
          <a:p>
            <a:pPr lvl="1">
              <a:buFont typeface="Calibri" pitchFamily="34" charset="0"/>
              <a:buChar char="−"/>
            </a:pPr>
            <a:r>
              <a:rPr lang="en-US" dirty="0"/>
              <a:t>How does an ATFM service operate?</a:t>
            </a:r>
          </a:p>
          <a:p>
            <a:pPr lvl="1">
              <a:buFont typeface="Calibri" pitchFamily="34" charset="0"/>
              <a:buChar char="−"/>
            </a:pPr>
            <a:r>
              <a:rPr lang="en-US" dirty="0"/>
              <a:t>How is an ATFM service structured and organized?</a:t>
            </a:r>
          </a:p>
          <a:p>
            <a:pPr lvl="1">
              <a:buFont typeface="Calibri" pitchFamily="34" charset="0"/>
              <a:buChar char="−"/>
            </a:pPr>
            <a:r>
              <a:rPr lang="en-US" u="sng" dirty="0"/>
              <a:t>What are the roles and responsibilities of the stakeholders in the ATFM service?</a:t>
            </a:r>
          </a:p>
          <a:p>
            <a:pPr lvl="1">
              <a:buFont typeface="Calibri" pitchFamily="34" charset="0"/>
              <a:buChar char="−"/>
            </a:pPr>
            <a:r>
              <a:rPr lang="en-US" dirty="0"/>
              <a:t>How is the capacity of an airspace sector and airport determined?</a:t>
            </a:r>
          </a:p>
          <a:p>
            <a:pPr lvl="1">
              <a:buFont typeface="Calibri" pitchFamily="34" charset="0"/>
              <a:buChar char="−"/>
            </a:pPr>
            <a:r>
              <a:rPr lang="en-US" dirty="0"/>
              <a:t>How are ATFM processed applied in order to balance the demand and capacity within its area of responsibility?</a:t>
            </a:r>
          </a:p>
          <a:p>
            <a:pPr lvl="1">
              <a:buFont typeface="Calibri" pitchFamily="34" charset="0"/>
              <a:buChar char="−"/>
            </a:pPr>
            <a:r>
              <a:rPr lang="en-US" dirty="0"/>
              <a:t>How is an ATFM service implemented?</a:t>
            </a:r>
          </a:p>
          <a:p>
            <a:pPr lvl="1">
              <a:buFont typeface="Calibri" pitchFamily="34" charset="0"/>
              <a:buChar char="−"/>
            </a:pPr>
            <a:r>
              <a:rPr lang="en-US" u="sng" dirty="0"/>
              <a:t>What are ATFM Measures and how are they established and applied?</a:t>
            </a:r>
          </a:p>
          <a:p>
            <a:pPr lvl="1">
              <a:buFont typeface="Calibri" pitchFamily="34" charset="0"/>
              <a:buChar char="−"/>
            </a:pPr>
            <a:r>
              <a:rPr lang="en-US" dirty="0"/>
              <a:t>What data and information are exchanged in an ATFM service?</a:t>
            </a:r>
          </a:p>
          <a:p>
            <a:pPr lvl="1">
              <a:buFont typeface="Calibri" pitchFamily="34" charset="0"/>
              <a:buChar char="−"/>
            </a:pPr>
            <a:r>
              <a:rPr lang="en-US" dirty="0"/>
              <a:t>What terminology/phraseology is used in ATFM?</a:t>
            </a:r>
          </a:p>
          <a:p>
            <a:pPr lvl="1">
              <a:buFont typeface="Calibri" pitchFamily="34" charset="0"/>
              <a:buChar char="−"/>
            </a:pPr>
            <a:r>
              <a:rPr lang="en-US" dirty="0"/>
              <a:t>What resources are available to States regarding the various aspects of ATFM?</a:t>
            </a:r>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31</a:t>
            </a:fld>
            <a:endParaRPr lang="en-CA"/>
          </a:p>
        </p:txBody>
      </p:sp>
      <p:sp>
        <p:nvSpPr>
          <p:cNvPr id="5" name="Title 1"/>
          <p:cNvSpPr>
            <a:spLocks noGrp="1"/>
          </p:cNvSpPr>
          <p:nvPr>
            <p:ph type="title"/>
          </p:nvPr>
        </p:nvSpPr>
        <p:spPr/>
        <p:txBody>
          <a:bodyPr/>
          <a:lstStyle/>
          <a:p>
            <a:r>
              <a:rPr lang="en-US" dirty="0"/>
              <a:t>Doc </a:t>
            </a:r>
            <a:r>
              <a:rPr lang="en-US" dirty="0" smtClean="0"/>
              <a:t>9971 (cont’d)</a:t>
            </a:r>
            <a:endParaRPr lang="en-GB" dirty="0"/>
          </a:p>
        </p:txBody>
      </p:sp>
    </p:spTree>
    <p:extLst>
      <p:ext uri="{BB962C8B-B14F-4D97-AF65-F5344CB8AC3E}">
        <p14:creationId xmlns:p14="http://schemas.microsoft.com/office/powerpoint/2010/main" val="192325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 9971 (cont’d)</a:t>
            </a:r>
            <a:endParaRPr lang="en-GB"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sz="4500" dirty="0"/>
              <a:t>In addition, as Appendix</a:t>
            </a:r>
          </a:p>
          <a:p>
            <a:pPr lvl="1">
              <a:buFont typeface="Calibri" pitchFamily="34" charset="0"/>
              <a:buChar char="−"/>
            </a:pPr>
            <a:r>
              <a:rPr lang="en-US" dirty="0"/>
              <a:t>Sample of international ATFM operations planning telephone conference format</a:t>
            </a:r>
          </a:p>
          <a:p>
            <a:pPr lvl="1">
              <a:buFont typeface="Calibri" pitchFamily="34" charset="0"/>
              <a:buChar char="−"/>
            </a:pPr>
            <a:r>
              <a:rPr lang="en-US" dirty="0"/>
              <a:t>Sample of ATFM data exchange agreement</a:t>
            </a:r>
          </a:p>
          <a:p>
            <a:pPr lvl="1">
              <a:buFont typeface="Calibri" pitchFamily="34" charset="0"/>
              <a:buChar char="−"/>
            </a:pPr>
            <a:r>
              <a:rPr lang="en-US" dirty="0"/>
              <a:t>Determining airport acceptance rate (FAA)</a:t>
            </a:r>
          </a:p>
          <a:p>
            <a:pPr lvl="1">
              <a:buFont typeface="Calibri" pitchFamily="34" charset="0"/>
              <a:buChar char="−"/>
            </a:pPr>
            <a:r>
              <a:rPr lang="en-US" dirty="0"/>
              <a:t>Determining sector capacity (FAA)</a:t>
            </a:r>
          </a:p>
          <a:p>
            <a:pPr lvl="1">
              <a:buFont typeface="Calibri" pitchFamily="34" charset="0"/>
              <a:buChar char="−"/>
            </a:pPr>
            <a:r>
              <a:rPr lang="en-US" dirty="0"/>
              <a:t>Example of capacity planning and assessment process (Euro Control)</a:t>
            </a:r>
          </a:p>
          <a:p>
            <a:pPr lvl="1">
              <a:buFont typeface="Calibri" pitchFamily="34" charset="0"/>
              <a:buChar char="−"/>
            </a:pPr>
            <a:r>
              <a:rPr lang="en-US" dirty="0"/>
              <a:t>Example of planning process for ATFM implementation</a:t>
            </a:r>
          </a:p>
          <a:p>
            <a:pPr lvl="1">
              <a:buFont typeface="Calibri" pitchFamily="34" charset="0"/>
              <a:buChar char="−"/>
            </a:pPr>
            <a:r>
              <a:rPr lang="en-US" dirty="0"/>
              <a:t>Template of letter of agreement between flight management units</a:t>
            </a:r>
          </a:p>
        </p:txBody>
      </p:sp>
      <p:sp>
        <p:nvSpPr>
          <p:cNvPr id="4" name="Slide Number Placeholder 3"/>
          <p:cNvSpPr>
            <a:spLocks noGrp="1"/>
          </p:cNvSpPr>
          <p:nvPr>
            <p:ph type="sldNum" sz="quarter" idx="12"/>
          </p:nvPr>
        </p:nvSpPr>
        <p:spPr/>
        <p:txBody>
          <a:bodyPr/>
          <a:lstStyle/>
          <a:p>
            <a:fld id="{3FF909EE-2C65-48BC-95E5-26F3591A45A6}" type="slidenum">
              <a:rPr lang="en-CA" smtClean="0"/>
              <a:t>32</a:t>
            </a:fld>
            <a:endParaRPr lang="en-CA"/>
          </a:p>
        </p:txBody>
      </p:sp>
    </p:spTree>
    <p:extLst>
      <p:ext uri="{BB962C8B-B14F-4D97-AF65-F5344CB8AC3E}">
        <p14:creationId xmlns:p14="http://schemas.microsoft.com/office/powerpoint/2010/main" val="388055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 9971 (cont’d)</a:t>
            </a:r>
            <a:endParaRPr lang="en-GB" dirty="0"/>
          </a:p>
        </p:txBody>
      </p:sp>
      <p:sp>
        <p:nvSpPr>
          <p:cNvPr id="3" name="Content Placeholder 2"/>
          <p:cNvSpPr>
            <a:spLocks noGrp="1"/>
          </p:cNvSpPr>
          <p:nvPr>
            <p:ph idx="1"/>
          </p:nvPr>
        </p:nvSpPr>
        <p:spPr/>
        <p:txBody>
          <a:bodyPr>
            <a:normAutofit fontScale="92500" lnSpcReduction="10000"/>
          </a:bodyPr>
          <a:lstStyle/>
          <a:p>
            <a:r>
              <a:rPr lang="en-US" dirty="0"/>
              <a:t>Chapter 1.    Introduction</a:t>
            </a:r>
          </a:p>
          <a:p>
            <a:r>
              <a:rPr lang="en-US" dirty="0"/>
              <a:t>Chapter 2.    The ATFM service</a:t>
            </a:r>
          </a:p>
          <a:p>
            <a:r>
              <a:rPr lang="en-US" dirty="0"/>
              <a:t>Chapter 3.    ATFM structure and organization</a:t>
            </a:r>
          </a:p>
          <a:p>
            <a:r>
              <a:rPr lang="en-US" dirty="0"/>
              <a:t>Chapter 4.    Capacity, demand and ATFM phases</a:t>
            </a:r>
          </a:p>
          <a:p>
            <a:r>
              <a:rPr lang="en-US" dirty="0"/>
              <a:t>Chapter 5.    ATFM implementation</a:t>
            </a:r>
          </a:p>
          <a:p>
            <a:r>
              <a:rPr lang="en-US" dirty="0"/>
              <a:t>Chapter 6.    ATFM measures</a:t>
            </a:r>
          </a:p>
          <a:p>
            <a:r>
              <a:rPr lang="en-US" dirty="0"/>
              <a:t>Chapter 7.    Data exchange</a:t>
            </a:r>
          </a:p>
          <a:p>
            <a:r>
              <a:rPr lang="en-US" dirty="0"/>
              <a:t>Chapter 8.    ATFM communication</a:t>
            </a:r>
          </a:p>
          <a:p>
            <a:r>
              <a:rPr lang="en-US" dirty="0"/>
              <a:t>Appendix A.-G.</a:t>
            </a:r>
            <a:endParaRPr lang="en-GB" dirty="0"/>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33</a:t>
            </a:fld>
            <a:endParaRPr lang="en-CA"/>
          </a:p>
        </p:txBody>
      </p:sp>
    </p:spTree>
    <p:extLst>
      <p:ext uri="{BB962C8B-B14F-4D97-AF65-F5344CB8AC3E}">
        <p14:creationId xmlns:p14="http://schemas.microsoft.com/office/powerpoint/2010/main" val="372522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34</a:t>
            </a:fld>
            <a:endParaRPr lang="en-CA"/>
          </a:p>
        </p:txBody>
      </p:sp>
      <p:sp>
        <p:nvSpPr>
          <p:cNvPr id="5" name="Content Placeholder 8"/>
          <p:cNvSpPr txBox="1">
            <a:spLocks/>
          </p:cNvSpPr>
          <p:nvPr/>
        </p:nvSpPr>
        <p:spPr>
          <a:xfrm>
            <a:off x="457200" y="2924944"/>
            <a:ext cx="8229600" cy="32012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smtClean="0">
                <a:effectLst>
                  <a:outerShdw blurRad="38100" dist="38100" dir="2700000" algn="tl">
                    <a:srgbClr val="000000">
                      <a:alpha val="43137"/>
                    </a:srgbClr>
                  </a:outerShdw>
                </a:effectLst>
              </a:rPr>
              <a:t>Chapter 1</a:t>
            </a:r>
            <a:endParaRPr lang="en-GB"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522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1</a:t>
            </a:r>
            <a:endParaRPr lang="en-GB" dirty="0"/>
          </a:p>
        </p:txBody>
      </p:sp>
      <p:sp>
        <p:nvSpPr>
          <p:cNvPr id="4" name="Content Placeholder 3"/>
          <p:cNvSpPr>
            <a:spLocks noGrp="1"/>
          </p:cNvSpPr>
          <p:nvPr>
            <p:ph idx="1"/>
          </p:nvPr>
        </p:nvSpPr>
        <p:spPr/>
        <p:txBody>
          <a:bodyPr/>
          <a:lstStyle/>
          <a:p>
            <a:r>
              <a:rPr lang="en-US" sz="4000" dirty="0" smtClean="0"/>
              <a:t>Introduction</a:t>
            </a:r>
          </a:p>
          <a:p>
            <a:pPr marL="0" indent="0">
              <a:buNone/>
            </a:pPr>
            <a:endParaRPr lang="en-US" dirty="0" smtClean="0"/>
          </a:p>
          <a:p>
            <a:pPr lvl="1">
              <a:buFont typeface="Calibri" panose="020F0502020204030204" pitchFamily="34" charset="0"/>
              <a:buChar char="−"/>
            </a:pPr>
            <a:r>
              <a:rPr lang="en-US" sz="3200" dirty="0" smtClean="0"/>
              <a:t>ATFM philosophy</a:t>
            </a:r>
          </a:p>
          <a:p>
            <a:pPr lvl="1">
              <a:buFont typeface="Calibri" panose="020F0502020204030204" pitchFamily="34" charset="0"/>
              <a:buChar char="−"/>
            </a:pPr>
            <a:r>
              <a:rPr lang="en-US" sz="3200" dirty="0" smtClean="0"/>
              <a:t>ATFM objective and principles</a:t>
            </a:r>
          </a:p>
          <a:p>
            <a:pPr lvl="1">
              <a:buFont typeface="Calibri" panose="020F0502020204030204" pitchFamily="34" charset="0"/>
              <a:buChar char="−"/>
            </a:pPr>
            <a:r>
              <a:rPr lang="en-US" sz="3200" dirty="0" smtClean="0"/>
              <a:t>ATFM benefits</a:t>
            </a:r>
            <a:endParaRPr lang="en-GB" sz="3200" dirty="0"/>
          </a:p>
        </p:txBody>
      </p:sp>
      <p:sp>
        <p:nvSpPr>
          <p:cNvPr id="2" name="Slide Number Placeholder 1"/>
          <p:cNvSpPr>
            <a:spLocks noGrp="1"/>
          </p:cNvSpPr>
          <p:nvPr>
            <p:ph type="sldNum" sz="quarter" idx="12"/>
          </p:nvPr>
        </p:nvSpPr>
        <p:spPr/>
        <p:txBody>
          <a:bodyPr/>
          <a:lstStyle/>
          <a:p>
            <a:fld id="{3FF909EE-2C65-48BC-95E5-26F3591A45A6}" type="slidenum">
              <a:rPr lang="en-CA" smtClean="0"/>
              <a:t>35</a:t>
            </a:fld>
            <a:endParaRPr lang="en-CA"/>
          </a:p>
        </p:txBody>
      </p:sp>
    </p:spTree>
    <p:extLst>
      <p:ext uri="{BB962C8B-B14F-4D97-AF65-F5344CB8AC3E}">
        <p14:creationId xmlns:p14="http://schemas.microsoft.com/office/powerpoint/2010/main" val="85202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 Introduction</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4000" dirty="0" smtClean="0"/>
              <a:t>ATFM philosophy</a:t>
            </a:r>
            <a:endParaRPr lang="en-US" dirty="0"/>
          </a:p>
          <a:p>
            <a:pPr lvl="1">
              <a:buFont typeface="Calibri" panose="020F0502020204030204" pitchFamily="34" charset="0"/>
              <a:buChar char="−"/>
            </a:pPr>
            <a:r>
              <a:rPr lang="en-US" sz="3200" dirty="0" smtClean="0"/>
              <a:t>ATFM is an enabler of air traffic management (ATM) efficiency and effectiveness.</a:t>
            </a:r>
          </a:p>
          <a:p>
            <a:pPr lvl="1">
              <a:buFont typeface="Calibri" panose="020F0502020204030204" pitchFamily="34" charset="0"/>
              <a:buChar char="−"/>
            </a:pPr>
            <a:r>
              <a:rPr lang="en-US" sz="3200" dirty="0" smtClean="0"/>
              <a:t>It contributes to the safety, efficiency, cost effectiveness, and environmental sustainability of an ATM system.</a:t>
            </a:r>
          </a:p>
          <a:p>
            <a:pPr lvl="1">
              <a:buFont typeface="Calibri" panose="020F0502020204030204" pitchFamily="34" charset="0"/>
              <a:buChar char="−"/>
            </a:pP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36</a:t>
            </a:fld>
            <a:endParaRPr lang="en-CA"/>
          </a:p>
        </p:txBody>
      </p:sp>
    </p:spTree>
    <p:extLst>
      <p:ext uri="{BB962C8B-B14F-4D97-AF65-F5344CB8AC3E}">
        <p14:creationId xmlns:p14="http://schemas.microsoft.com/office/powerpoint/2010/main" val="963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Chapter 1. </a:t>
            </a:r>
            <a:r>
              <a:rPr lang="en-US" dirty="0" smtClean="0"/>
              <a:t>Introduction (cont’d)</a:t>
            </a:r>
            <a:endParaRPr lang="en-GB" dirty="0"/>
          </a:p>
        </p:txBody>
      </p:sp>
      <p:sp>
        <p:nvSpPr>
          <p:cNvPr id="4" name="Content Placeholder 3"/>
          <p:cNvSpPr>
            <a:spLocks noGrp="1"/>
          </p:cNvSpPr>
          <p:nvPr>
            <p:ph idx="1"/>
          </p:nvPr>
        </p:nvSpPr>
        <p:spPr/>
        <p:txBody>
          <a:bodyPr/>
          <a:lstStyle/>
          <a:p>
            <a:pPr>
              <a:spcBef>
                <a:spcPts val="3000"/>
              </a:spcBef>
              <a:buFont typeface="Wingdings" pitchFamily="2" charset="2"/>
              <a:buChar char="Ø"/>
            </a:pPr>
            <a:r>
              <a:rPr lang="en-US" sz="4000" dirty="0"/>
              <a:t>The objectives of ATFM are to:</a:t>
            </a:r>
          </a:p>
          <a:p>
            <a:pPr lvl="1">
              <a:spcBef>
                <a:spcPts val="3000"/>
              </a:spcBef>
              <a:buFont typeface="Calibri" pitchFamily="34" charset="0"/>
              <a:buChar char="−"/>
            </a:pPr>
            <a:r>
              <a:rPr lang="en-US" sz="3200" dirty="0"/>
              <a:t>Enhance the safety </a:t>
            </a:r>
          </a:p>
          <a:p>
            <a:pPr lvl="1">
              <a:buFont typeface="Calibri" pitchFamily="34" charset="0"/>
              <a:buChar char="−"/>
            </a:pPr>
            <a:r>
              <a:rPr lang="en-US" sz="3200" dirty="0"/>
              <a:t>Reduce ATC workload</a:t>
            </a:r>
          </a:p>
          <a:p>
            <a:pPr lvl="1">
              <a:buFont typeface="Calibri" pitchFamily="34" charset="0"/>
              <a:buChar char="−"/>
            </a:pPr>
            <a:r>
              <a:rPr lang="en-US" sz="3200" dirty="0"/>
              <a:t>Optimize airspace capacity</a:t>
            </a:r>
          </a:p>
          <a:p>
            <a:pPr lvl="1">
              <a:buFont typeface="Calibri" pitchFamily="34" charset="0"/>
              <a:buChar char="−"/>
            </a:pPr>
            <a:r>
              <a:rPr lang="en-US" sz="3200" dirty="0"/>
              <a:t>Maximize operational benefits and global efficiency</a:t>
            </a:r>
          </a:p>
          <a:p>
            <a:pPr marL="0" indent="0">
              <a:buNone/>
            </a:pPr>
            <a:endParaRPr lang="en-GB" dirty="0"/>
          </a:p>
          <a:p>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37</a:t>
            </a:fld>
            <a:endParaRPr lang="en-CA"/>
          </a:p>
        </p:txBody>
      </p:sp>
      <p:pic>
        <p:nvPicPr>
          <p:cNvPr id="5" name="Picture 4" descr="C:\Users\HTakata\AppData\Local\Microsoft\Windows\Temporary Internet Files\Content.IE5\6PCBC6JZ\MC90043932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5" y="2492896"/>
            <a:ext cx="2334419" cy="211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44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 </a:t>
            </a:r>
            <a:r>
              <a:rPr lang="en-US" dirty="0" smtClean="0"/>
              <a:t>Introduction (cont’d)</a:t>
            </a:r>
            <a:endParaRPr lang="en-GB" dirty="0"/>
          </a:p>
        </p:txBody>
      </p:sp>
      <p:sp>
        <p:nvSpPr>
          <p:cNvPr id="3" name="Content Placeholder 2"/>
          <p:cNvSpPr>
            <a:spLocks noGrp="1"/>
          </p:cNvSpPr>
          <p:nvPr>
            <p:ph idx="1"/>
          </p:nvPr>
        </p:nvSpPr>
        <p:spPr/>
        <p:txBody>
          <a:bodyPr>
            <a:normAutofit fontScale="92500" lnSpcReduction="20000"/>
          </a:bodyPr>
          <a:lstStyle/>
          <a:p>
            <a:pPr>
              <a:spcBef>
                <a:spcPts val="2400"/>
              </a:spcBef>
              <a:buFont typeface="Wingdings" pitchFamily="2" charset="2"/>
              <a:buChar char="Ø"/>
            </a:pPr>
            <a:r>
              <a:rPr lang="en-US" sz="3600" dirty="0"/>
              <a:t>Keys to the successful implementation</a:t>
            </a:r>
          </a:p>
          <a:p>
            <a:pPr lvl="1">
              <a:spcBef>
                <a:spcPts val="1800"/>
              </a:spcBef>
              <a:buFont typeface="Calibri" pitchFamily="34" charset="0"/>
              <a:buChar char="−"/>
            </a:pPr>
            <a:r>
              <a:rPr lang="en-US" sz="3200" b="1" dirty="0"/>
              <a:t>The CDM process is a key enabler of an ATFM strategy</a:t>
            </a:r>
          </a:p>
          <a:p>
            <a:pPr lvl="1">
              <a:spcBef>
                <a:spcPts val="1800"/>
              </a:spcBef>
              <a:buFont typeface="Calibri" pitchFamily="34" charset="0"/>
              <a:buChar char="−"/>
            </a:pPr>
            <a:r>
              <a:rPr lang="en-US" sz="3200" b="1" dirty="0"/>
              <a:t>Achieving a robust coordination among aviation stakeholders (CDM)</a:t>
            </a:r>
          </a:p>
          <a:p>
            <a:pPr lvl="2">
              <a:spcBef>
                <a:spcPts val="600"/>
              </a:spcBef>
            </a:pPr>
            <a:r>
              <a:rPr lang="en-US" dirty="0"/>
              <a:t>All the stakeholders work together to</a:t>
            </a:r>
          </a:p>
          <a:p>
            <a:pPr marL="914400" lvl="2" indent="0">
              <a:spcBef>
                <a:spcPts val="600"/>
              </a:spcBef>
              <a:buNone/>
            </a:pPr>
            <a:r>
              <a:rPr lang="en-US" dirty="0"/>
              <a:t>    improve the overall performance of </a:t>
            </a:r>
          </a:p>
          <a:p>
            <a:pPr marL="914400" lvl="2" indent="0">
              <a:spcBef>
                <a:spcPts val="600"/>
              </a:spcBef>
              <a:buNone/>
            </a:pPr>
            <a:r>
              <a:rPr lang="en-US" dirty="0"/>
              <a:t>    the ATM system</a:t>
            </a:r>
          </a:p>
          <a:p>
            <a:pPr lvl="2">
              <a:spcBef>
                <a:spcPts val="600"/>
              </a:spcBef>
            </a:pPr>
            <a:r>
              <a:rPr lang="en-US" dirty="0"/>
              <a:t>Such coordination will take place </a:t>
            </a:r>
          </a:p>
          <a:p>
            <a:pPr marL="914400" lvl="2" indent="0">
              <a:spcBef>
                <a:spcPts val="600"/>
              </a:spcBef>
              <a:buNone/>
            </a:pPr>
            <a:r>
              <a:rPr lang="en-US" dirty="0"/>
              <a:t>    within a FIR, between FIRs,</a:t>
            </a:r>
          </a:p>
          <a:p>
            <a:pPr marL="914400" lvl="2" indent="0">
              <a:spcBef>
                <a:spcPts val="600"/>
              </a:spcBef>
              <a:buNone/>
            </a:pPr>
            <a:r>
              <a:rPr lang="en-US" dirty="0"/>
              <a:t>    and ultimately, between regions</a:t>
            </a:r>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38</a:t>
            </a:fld>
            <a:endParaRPr lang="en-CA"/>
          </a:p>
        </p:txBody>
      </p:sp>
      <p:pic>
        <p:nvPicPr>
          <p:cNvPr id="5" name="Picture 2" descr="C:\Users\HTakata\AppData\Local\Microsoft\Windows\Temporary Internet Files\Content.IE5\IXCT58K5\MC9004396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844670"/>
            <a:ext cx="3458910" cy="301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4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HTakata\AppData\Local\Microsoft\Windows\Temporary Internet Files\Content.IE5\IXCT58K5\MC900438808[1].jpg"/>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245000"/>
                    </a14:imgEffect>
                  </a14:imgLayer>
                </a14:imgProps>
              </a:ext>
              <a:ext uri="{28A0092B-C50C-407E-A947-70E740481C1C}">
                <a14:useLocalDpi xmlns:a14="http://schemas.microsoft.com/office/drawing/2010/main" val="0"/>
              </a:ext>
            </a:extLst>
          </a:blip>
          <a:srcRect/>
          <a:stretch>
            <a:fillRect/>
          </a:stretch>
        </p:blipFill>
        <p:spPr bwMode="auto">
          <a:xfrm>
            <a:off x="323528" y="1700808"/>
            <a:ext cx="8496944" cy="4752528"/>
          </a:xfrm>
          <a:prstGeom prst="rect">
            <a:avLst/>
          </a:prstGeom>
          <a:blipFill>
            <a:blip r:embed="rId5">
              <a:alphaModFix amt="0"/>
              <a:lum bright="70000" contrast="-70000"/>
            </a:blip>
            <a:tile tx="0" ty="0" sx="100000" sy="100000" flip="none" algn="tl"/>
          </a:blipFill>
          <a:extLst/>
        </p:spPr>
      </p:pic>
      <p:sp>
        <p:nvSpPr>
          <p:cNvPr id="3" name="Content Placeholder 2"/>
          <p:cNvSpPr>
            <a:spLocks noGrp="1"/>
          </p:cNvSpPr>
          <p:nvPr>
            <p:ph idx="1"/>
          </p:nvPr>
        </p:nvSpPr>
        <p:spPr/>
        <p:txBody>
          <a:bodyPr>
            <a:normAutofit fontScale="85000" lnSpcReduction="10000"/>
          </a:bodyPr>
          <a:lstStyle/>
          <a:p>
            <a:pPr>
              <a:spcBef>
                <a:spcPts val="2400"/>
              </a:spcBef>
              <a:buFont typeface="Wingdings" pitchFamily="2" charset="2"/>
              <a:buChar char="Ø"/>
            </a:pPr>
            <a:r>
              <a:rPr lang="en-US" sz="4200" dirty="0"/>
              <a:t>Keys to the successful implementation</a:t>
            </a:r>
          </a:p>
          <a:p>
            <a:pPr lvl="1">
              <a:spcBef>
                <a:spcPts val="1800"/>
              </a:spcBef>
              <a:buFont typeface="Calibri" pitchFamily="34" charset="0"/>
              <a:buChar char="−"/>
            </a:pPr>
            <a:r>
              <a:rPr lang="en-US" sz="3800" b="1" dirty="0"/>
              <a:t>ATFM and its applications should </a:t>
            </a:r>
            <a:r>
              <a:rPr lang="en-US" sz="3800" b="1" i="1" u="sng" dirty="0"/>
              <a:t>NOT</a:t>
            </a:r>
            <a:r>
              <a:rPr lang="en-US" sz="3800" b="1" dirty="0"/>
              <a:t> be restricted to one State or FIR </a:t>
            </a:r>
          </a:p>
          <a:p>
            <a:pPr lvl="2">
              <a:spcBef>
                <a:spcPts val="1800"/>
              </a:spcBef>
            </a:pPr>
            <a:r>
              <a:rPr lang="en-US" dirty="0"/>
              <a:t>because of their far-reaching effects on the flow of traffic elsewhere</a:t>
            </a:r>
          </a:p>
          <a:p>
            <a:pPr lvl="2">
              <a:spcBef>
                <a:spcPts val="1800"/>
              </a:spcBef>
            </a:pPr>
            <a:r>
              <a:rPr lang="en-US" dirty="0"/>
              <a:t>PANS-ATM, Doc 4444 states that ATFM should be implemented on the basis of a regional air navigation agreement or, when appropriate, as a multilateral agreement</a:t>
            </a:r>
          </a:p>
          <a:p>
            <a:pPr lvl="1">
              <a:spcBef>
                <a:spcPts val="1800"/>
              </a:spcBef>
              <a:buFont typeface="Calibri" pitchFamily="34" charset="0"/>
              <a:buChar char="−"/>
            </a:pPr>
            <a:r>
              <a:rPr lang="en-US" sz="3800" b="1" dirty="0"/>
              <a:t>Airspace is a common resource for all users and ensure equity and transparency</a:t>
            </a:r>
            <a:endParaRPr lang="en-GB" sz="3800" b="1" dirty="0"/>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39</a:t>
            </a:fld>
            <a:endParaRPr lang="en-CA"/>
          </a:p>
        </p:txBody>
      </p:sp>
      <p:sp>
        <p:nvSpPr>
          <p:cNvPr id="5" name="Title 1"/>
          <p:cNvSpPr>
            <a:spLocks noGrp="1"/>
          </p:cNvSpPr>
          <p:nvPr>
            <p:ph type="title"/>
          </p:nvPr>
        </p:nvSpPr>
        <p:spPr/>
        <p:txBody>
          <a:bodyPr/>
          <a:lstStyle/>
          <a:p>
            <a:r>
              <a:rPr lang="en-US" dirty="0"/>
              <a:t>Chapter 1. </a:t>
            </a:r>
            <a:r>
              <a:rPr lang="en-US" dirty="0" smtClean="0"/>
              <a:t>Introduction (cont’d)</a:t>
            </a:r>
            <a:endParaRPr lang="en-GB" dirty="0"/>
          </a:p>
        </p:txBody>
      </p:sp>
    </p:spTree>
    <p:extLst>
      <p:ext uri="{BB962C8B-B14F-4D97-AF65-F5344CB8AC3E}">
        <p14:creationId xmlns:p14="http://schemas.microsoft.com/office/powerpoint/2010/main" val="105160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Taps and Containers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4</a:t>
            </a:fld>
            <a:endParaRPr lang="en-CA" dirty="0"/>
          </a:p>
        </p:txBody>
      </p:sp>
      <p:sp>
        <p:nvSpPr>
          <p:cNvPr id="5" name="Down Arrow 4"/>
          <p:cNvSpPr/>
          <p:nvPr/>
        </p:nvSpPr>
        <p:spPr>
          <a:xfrm>
            <a:off x="6710387" y="2140813"/>
            <a:ext cx="222476" cy="26340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Down Arrow 5"/>
          <p:cNvSpPr/>
          <p:nvPr/>
        </p:nvSpPr>
        <p:spPr>
          <a:xfrm>
            <a:off x="5749576" y="3067188"/>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C:\Users\HTakata\AppData\Local\Microsoft\Windows\Temporary Internet Files\Content.IE5\6PCBC6JZ\MC900252233[1].wmf">
            <a:hlinkClick r:id="rId2" action="ppaction://hlinksldjump"/>
          </p:cNvPr>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6696576" y="1665806"/>
            <a:ext cx="831196" cy="648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5685657" y="2725493"/>
            <a:ext cx="616508" cy="481168"/>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flipH="1">
            <a:off x="2948108" y="5020590"/>
            <a:ext cx="148015"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a:off x="4106948" y="4231757"/>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C:\Users\HTakata\AppData\Local\Microsoft\Windows\Temporary Internet Files\Content.IE5\6PCBC6JZ\MC900252233[1].wmf">
            <a:hlinkClick r:id="rId4" action="ppaction://hlinksldjump"/>
          </p:cNvPr>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094779" y="3887731"/>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2883681" y="4714988"/>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735747" y="5763450"/>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Takata\AppData\Local\Microsoft\Windows\Temporary Internet Files\Content.IE5\6PCBC6JZ\MC900252233[1].wmf">
            <a:hlinkClick r:id="rId5" action="ppaction://hlinksldjump"/>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126023" y="3799785"/>
            <a:ext cx="560392" cy="48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flipH="1">
            <a:off x="7821609" y="5059123"/>
            <a:ext cx="560391" cy="4811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612749" y="3194167"/>
            <a:ext cx="1581301" cy="1607232"/>
            <a:chOff x="876300" y="2325524"/>
            <a:chExt cx="2971800" cy="2627476"/>
          </a:xfrm>
        </p:grpSpPr>
        <p:sp>
          <p:nvSpPr>
            <p:cNvPr id="17" name="Flowchart: Magnetic Disk 16"/>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Magnetic Disk 17"/>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p:cNvGrpSpPr/>
          <p:nvPr/>
        </p:nvGrpSpPr>
        <p:grpSpPr>
          <a:xfrm>
            <a:off x="1268465" y="5254075"/>
            <a:ext cx="2004138" cy="1125244"/>
            <a:chOff x="876300" y="2325524"/>
            <a:chExt cx="2971800" cy="2627476"/>
          </a:xfrm>
        </p:grpSpPr>
        <p:sp>
          <p:nvSpPr>
            <p:cNvPr id="20" name="Flowchart: Magnetic Disk 19"/>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Magnetic Disk 20"/>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p:cNvGrpSpPr/>
          <p:nvPr/>
        </p:nvGrpSpPr>
        <p:grpSpPr>
          <a:xfrm>
            <a:off x="6214664" y="2579891"/>
            <a:ext cx="1036408" cy="690046"/>
            <a:chOff x="876300" y="2325524"/>
            <a:chExt cx="2971800" cy="2627476"/>
          </a:xfrm>
        </p:grpSpPr>
        <p:sp>
          <p:nvSpPr>
            <p:cNvPr id="23" name="Flowchart: Magnetic Disk 22"/>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Magnetic Disk 23"/>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Group 24"/>
          <p:cNvGrpSpPr/>
          <p:nvPr/>
        </p:nvGrpSpPr>
        <p:grpSpPr>
          <a:xfrm>
            <a:off x="3407831" y="4575186"/>
            <a:ext cx="1001441" cy="765062"/>
            <a:chOff x="6019800" y="1295400"/>
            <a:chExt cx="2971800" cy="2477924"/>
          </a:xfrm>
        </p:grpSpPr>
        <p:sp>
          <p:nvSpPr>
            <p:cNvPr id="26" name="Flowchart: Magnetic Disk 25"/>
            <p:cNvSpPr/>
            <p:nvPr/>
          </p:nvSpPr>
          <p:spPr>
            <a:xfrm>
              <a:off x="6019800" y="1295400"/>
              <a:ext cx="2971800" cy="2477924"/>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26"/>
            <p:cNvSpPr/>
            <p:nvPr/>
          </p:nvSpPr>
          <p:spPr>
            <a:xfrm>
              <a:off x="6024785" y="1803163"/>
              <a:ext cx="2948299" cy="931516"/>
            </a:xfrm>
            <a:custGeom>
              <a:avLst/>
              <a:gdLst>
                <a:gd name="connsiteX0" fmla="*/ 0 w 2948299"/>
                <a:gd name="connsiteY0" fmla="*/ 0 h 931516"/>
                <a:gd name="connsiteX1" fmla="*/ 273465 w 2948299"/>
                <a:gd name="connsiteY1" fmla="*/ 572568 h 931516"/>
                <a:gd name="connsiteX2" fmla="*/ 427290 w 2948299"/>
                <a:gd name="connsiteY2" fmla="*/ 350377 h 931516"/>
                <a:gd name="connsiteX3" fmla="*/ 854579 w 2948299"/>
                <a:gd name="connsiteY3" fmla="*/ 931491 h 931516"/>
                <a:gd name="connsiteX4" fmla="*/ 1743342 w 2948299"/>
                <a:gd name="connsiteY4" fmla="*/ 324740 h 931516"/>
                <a:gd name="connsiteX5" fmla="*/ 2290273 w 2948299"/>
                <a:gd name="connsiteY5" fmla="*/ 538385 h 931516"/>
                <a:gd name="connsiteX6" fmla="*/ 2948299 w 2948299"/>
                <a:gd name="connsiteY6" fmla="*/ 25637 h 93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99" h="931516">
                  <a:moveTo>
                    <a:pt x="0" y="0"/>
                  </a:moveTo>
                  <a:cubicBezTo>
                    <a:pt x="101125" y="257086"/>
                    <a:pt x="202250" y="514172"/>
                    <a:pt x="273465" y="572568"/>
                  </a:cubicBezTo>
                  <a:cubicBezTo>
                    <a:pt x="344680" y="630964"/>
                    <a:pt x="330438" y="290556"/>
                    <a:pt x="427290" y="350377"/>
                  </a:cubicBezTo>
                  <a:cubicBezTo>
                    <a:pt x="524142" y="410198"/>
                    <a:pt x="635237" y="935764"/>
                    <a:pt x="854579" y="931491"/>
                  </a:cubicBezTo>
                  <a:cubicBezTo>
                    <a:pt x="1073921" y="927218"/>
                    <a:pt x="1504060" y="390258"/>
                    <a:pt x="1743342" y="324740"/>
                  </a:cubicBezTo>
                  <a:cubicBezTo>
                    <a:pt x="1982624" y="259222"/>
                    <a:pt x="2089447" y="588235"/>
                    <a:pt x="2290273" y="538385"/>
                  </a:cubicBezTo>
                  <a:cubicBezTo>
                    <a:pt x="2491099" y="488535"/>
                    <a:pt x="2942602" y="-72639"/>
                    <a:pt x="2948299" y="25637"/>
                  </a:cubicBezTo>
                </a:path>
              </a:pathLst>
            </a:custGeom>
            <a:noFill/>
            <a:effectLst>
              <a:glow rad="63500">
                <a:schemeClr val="accent1">
                  <a:satMod val="175000"/>
                  <a:alpha val="40000"/>
                </a:schemeClr>
              </a:glow>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Connector 27"/>
            <p:cNvSpPr/>
            <p:nvPr/>
          </p:nvSpPr>
          <p:spPr>
            <a:xfrm>
              <a:off x="6821324" y="2800528"/>
              <a:ext cx="76200" cy="101837"/>
            </a:xfrm>
            <a:prstGeom prst="flowChartConnector">
              <a:avLst/>
            </a:prstGeom>
            <a:pattFill prst="pct50">
              <a:fgClr>
                <a:schemeClr val="accent1"/>
              </a:fgClr>
              <a:bgClr>
                <a:schemeClr val="bg1"/>
              </a:bgClr>
            </a:patt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28"/>
            <p:cNvSpPr/>
            <p:nvPr/>
          </p:nvSpPr>
          <p:spPr>
            <a:xfrm>
              <a:off x="6672913" y="3048000"/>
              <a:ext cx="373022" cy="517269"/>
            </a:xfrm>
            <a:custGeom>
              <a:avLst/>
              <a:gdLst>
                <a:gd name="connsiteX0" fmla="*/ 256942 w 633296"/>
                <a:gd name="connsiteY0" fmla="*/ 102 h 1034538"/>
                <a:gd name="connsiteX1" fmla="*/ 568 w 633296"/>
                <a:gd name="connsiteY1" fmla="*/ 692311 h 1034538"/>
                <a:gd name="connsiteX2" fmla="*/ 325308 w 633296"/>
                <a:gd name="connsiteY2" fmla="*/ 1034143 h 1034538"/>
                <a:gd name="connsiteX3" fmla="*/ 632957 w 633296"/>
                <a:gd name="connsiteY3" fmla="*/ 743586 h 1034538"/>
                <a:gd name="connsiteX4" fmla="*/ 256942 w 633296"/>
                <a:gd name="connsiteY4" fmla="*/ 102 h 10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96" h="1034538">
                  <a:moveTo>
                    <a:pt x="256942" y="102"/>
                  </a:moveTo>
                  <a:cubicBezTo>
                    <a:pt x="151544" y="-8444"/>
                    <a:pt x="-10826" y="519971"/>
                    <a:pt x="568" y="692311"/>
                  </a:cubicBezTo>
                  <a:cubicBezTo>
                    <a:pt x="11962" y="864651"/>
                    <a:pt x="219910" y="1025597"/>
                    <a:pt x="325308" y="1034143"/>
                  </a:cubicBezTo>
                  <a:cubicBezTo>
                    <a:pt x="430706" y="1042689"/>
                    <a:pt x="642927" y="911653"/>
                    <a:pt x="632957" y="743586"/>
                  </a:cubicBezTo>
                  <a:cubicBezTo>
                    <a:pt x="622987" y="575519"/>
                    <a:pt x="362340" y="8648"/>
                    <a:pt x="256942" y="102"/>
                  </a:cubicBezTo>
                  <a:close/>
                </a:path>
              </a:pathLst>
            </a:custGeom>
            <a:gradFill>
              <a:gsLst>
                <a:gs pos="0">
                  <a:schemeClr val="bg1">
                    <a:lumMod val="0"/>
                    <a:lumOff val="100000"/>
                  </a:schemeClr>
                </a:gs>
                <a:gs pos="50000">
                  <a:schemeClr val="accent1">
                    <a:tint val="44500"/>
                    <a:satMod val="160000"/>
                  </a:schemeClr>
                </a:gs>
                <a:gs pos="100000">
                  <a:schemeClr val="accent1">
                    <a:tint val="23500"/>
                    <a:satMod val="160000"/>
                  </a:schemeClr>
                </a:gs>
              </a:gsLst>
              <a:path path="circle">
                <a:fillToRect l="50000" t="50000" r="50000" b="50000"/>
              </a:path>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p:cNvGrpSpPr/>
          <p:nvPr/>
        </p:nvGrpSpPr>
        <p:grpSpPr>
          <a:xfrm>
            <a:off x="6336674" y="4662415"/>
            <a:ext cx="1563138" cy="1085525"/>
            <a:chOff x="876300" y="2325524"/>
            <a:chExt cx="2971800" cy="2627476"/>
          </a:xfrm>
        </p:grpSpPr>
        <p:sp>
          <p:nvSpPr>
            <p:cNvPr id="31" name="Flowchart: Magnetic Disk 30"/>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lowchart: Magnetic Disk 31"/>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3290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repeatCount="indefinite" fill="hold" grpId="0" nodeType="with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xit" presetSubtype="0" repeatCount="indefinite" fill="hold" grpId="0" nodeType="withEffect">
                                  <p:stCondLst>
                                    <p:cond delay="0"/>
                                  </p:stCondLst>
                                  <p:childTnLst>
                                    <p:animEffect transition="out" filter="fade">
                                      <p:cBhvr>
                                        <p:cTn id="11" dur="800"/>
                                        <p:tgtEl>
                                          <p:spTgt spid="6"/>
                                        </p:tgtEl>
                                      </p:cBhvr>
                                    </p:animEffect>
                                    <p:anim calcmode="lin" valueType="num">
                                      <p:cBhvr>
                                        <p:cTn id="12" dur="800"/>
                                        <p:tgtEl>
                                          <p:spTgt spid="6"/>
                                        </p:tgtEl>
                                        <p:attrNameLst>
                                          <p:attrName>ppt_x</p:attrName>
                                        </p:attrNameLst>
                                      </p:cBhvr>
                                      <p:tavLst>
                                        <p:tav tm="0">
                                          <p:val>
                                            <p:strVal val="ppt_x"/>
                                          </p:val>
                                        </p:tav>
                                        <p:tav tm="100000">
                                          <p:val>
                                            <p:strVal val="ppt_x"/>
                                          </p:val>
                                        </p:tav>
                                      </p:tavLst>
                                    </p:anim>
                                    <p:anim calcmode="lin" valueType="num">
                                      <p:cBhvr>
                                        <p:cTn id="13" dur="800"/>
                                        <p:tgtEl>
                                          <p:spTgt spid="6"/>
                                        </p:tgtEl>
                                        <p:attrNameLst>
                                          <p:attrName>ppt_y</p:attrName>
                                        </p:attrNameLst>
                                      </p:cBhvr>
                                      <p:tavLst>
                                        <p:tav tm="0">
                                          <p:val>
                                            <p:strVal val="ppt_y"/>
                                          </p:val>
                                        </p:tav>
                                        <p:tav tm="100000">
                                          <p:val>
                                            <p:strVal val="ppt_y+.1"/>
                                          </p:val>
                                        </p:tav>
                                      </p:tavLst>
                                    </p:anim>
                                    <p:set>
                                      <p:cBhvr>
                                        <p:cTn id="14" dur="1" fill="hold">
                                          <p:stCondLst>
                                            <p:cond delay="799"/>
                                          </p:stCondLst>
                                        </p:cTn>
                                        <p:tgtEl>
                                          <p:spTgt spid="6"/>
                                        </p:tgtEl>
                                        <p:attrNameLst>
                                          <p:attrName>style.visibility</p:attrName>
                                        </p:attrNameLst>
                                      </p:cBhvr>
                                      <p:to>
                                        <p:strVal val="hidden"/>
                                      </p:to>
                                    </p:set>
                                  </p:childTnLst>
                                </p:cTn>
                              </p:par>
                              <p:par>
                                <p:cTn id="15" presetID="42" presetClass="exit" presetSubtype="0" repeatCount="indefinite" fill="hold" grpId="0" nodeType="withEffect">
                                  <p:stCondLst>
                                    <p:cond delay="0"/>
                                  </p:stCondLst>
                                  <p:childTnLst>
                                    <p:animEffect transition="out" filter="fade">
                                      <p:cBhvr>
                                        <p:cTn id="16" dur="700"/>
                                        <p:tgtEl>
                                          <p:spTgt spid="10"/>
                                        </p:tgtEl>
                                      </p:cBhvr>
                                    </p:animEffect>
                                    <p:anim calcmode="lin" valueType="num">
                                      <p:cBhvr>
                                        <p:cTn id="17" dur="700"/>
                                        <p:tgtEl>
                                          <p:spTgt spid="10"/>
                                        </p:tgtEl>
                                        <p:attrNameLst>
                                          <p:attrName>ppt_x</p:attrName>
                                        </p:attrNameLst>
                                      </p:cBhvr>
                                      <p:tavLst>
                                        <p:tav tm="0">
                                          <p:val>
                                            <p:strVal val="ppt_x"/>
                                          </p:val>
                                        </p:tav>
                                        <p:tav tm="100000">
                                          <p:val>
                                            <p:strVal val="ppt_x"/>
                                          </p:val>
                                        </p:tav>
                                      </p:tavLst>
                                    </p:anim>
                                    <p:anim calcmode="lin" valueType="num">
                                      <p:cBhvr>
                                        <p:cTn id="18" dur="700"/>
                                        <p:tgtEl>
                                          <p:spTgt spid="10"/>
                                        </p:tgtEl>
                                        <p:attrNameLst>
                                          <p:attrName>ppt_y</p:attrName>
                                        </p:attrNameLst>
                                      </p:cBhvr>
                                      <p:tavLst>
                                        <p:tav tm="0">
                                          <p:val>
                                            <p:strVal val="ppt_y"/>
                                          </p:val>
                                        </p:tav>
                                        <p:tav tm="100000">
                                          <p:val>
                                            <p:strVal val="ppt_y+.1"/>
                                          </p:val>
                                        </p:tav>
                                      </p:tavLst>
                                    </p:anim>
                                    <p:set>
                                      <p:cBhvr>
                                        <p:cTn id="19" dur="1" fill="hold">
                                          <p:stCondLst>
                                            <p:cond delay="699"/>
                                          </p:stCondLst>
                                        </p:cTn>
                                        <p:tgtEl>
                                          <p:spTgt spid="10"/>
                                        </p:tgtEl>
                                        <p:attrNameLst>
                                          <p:attrName>style.visibility</p:attrName>
                                        </p:attrNameLst>
                                      </p:cBhvr>
                                      <p:to>
                                        <p:strVal val="hidden"/>
                                      </p:to>
                                    </p:set>
                                  </p:childTnLst>
                                </p:cTn>
                              </p:par>
                              <p:par>
                                <p:cTn id="20" presetID="42" presetClass="exit" presetSubtype="0" repeatCount="indefinite" fill="hold" grpId="0" nodeType="withEffect">
                                  <p:stCondLst>
                                    <p:cond delay="0"/>
                                  </p:stCondLst>
                                  <p:childTnLst>
                                    <p:animEffect transition="out" filter="fade">
                                      <p:cBhvr>
                                        <p:cTn id="21" dur="1200"/>
                                        <p:tgtEl>
                                          <p:spTgt spid="9"/>
                                        </p:tgtEl>
                                      </p:cBhvr>
                                    </p:animEffect>
                                    <p:anim calcmode="lin" valueType="num">
                                      <p:cBhvr>
                                        <p:cTn id="22" dur="1200"/>
                                        <p:tgtEl>
                                          <p:spTgt spid="9"/>
                                        </p:tgtEl>
                                        <p:attrNameLst>
                                          <p:attrName>ppt_x</p:attrName>
                                        </p:attrNameLst>
                                      </p:cBhvr>
                                      <p:tavLst>
                                        <p:tav tm="0">
                                          <p:val>
                                            <p:strVal val="ppt_x"/>
                                          </p:val>
                                        </p:tav>
                                        <p:tav tm="100000">
                                          <p:val>
                                            <p:strVal val="ppt_x"/>
                                          </p:val>
                                        </p:tav>
                                      </p:tavLst>
                                    </p:anim>
                                    <p:anim calcmode="lin" valueType="num">
                                      <p:cBhvr>
                                        <p:cTn id="23" dur="1200"/>
                                        <p:tgtEl>
                                          <p:spTgt spid="9"/>
                                        </p:tgtEl>
                                        <p:attrNameLst>
                                          <p:attrName>ppt_y</p:attrName>
                                        </p:attrNameLst>
                                      </p:cBhvr>
                                      <p:tavLst>
                                        <p:tav tm="0">
                                          <p:val>
                                            <p:strVal val="ppt_y"/>
                                          </p:val>
                                        </p:tav>
                                        <p:tav tm="100000">
                                          <p:val>
                                            <p:strVal val="ppt_y+.1"/>
                                          </p:val>
                                        </p:tav>
                                      </p:tavLst>
                                    </p:anim>
                                    <p:set>
                                      <p:cBhvr>
                                        <p:cTn id="24" dur="1" fill="hold">
                                          <p:stCondLst>
                                            <p:cond delay="11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40</a:t>
            </a:fld>
            <a:endParaRPr lang="en-CA"/>
          </a:p>
        </p:txBody>
      </p:sp>
      <p:sp>
        <p:nvSpPr>
          <p:cNvPr id="6" name="Content Placeholder 8"/>
          <p:cNvSpPr>
            <a:spLocks noGrp="1"/>
          </p:cNvSpPr>
          <p:nvPr>
            <p:ph idx="1"/>
          </p:nvPr>
        </p:nvSpPr>
        <p:spPr>
          <a:xfrm>
            <a:off x="457200" y="2924944"/>
            <a:ext cx="8229600" cy="3201219"/>
          </a:xfrm>
        </p:spPr>
        <p:txBody>
          <a:bodyPr>
            <a:normAutofit/>
          </a:bodyPr>
          <a:lstStyle/>
          <a:p>
            <a:pPr marL="0" indent="0" algn="ctr">
              <a:buNone/>
            </a:pPr>
            <a:r>
              <a:rPr lang="en-US" sz="6000" b="1" dirty="0" smtClean="0">
                <a:effectLst>
                  <a:outerShdw blurRad="38100" dist="38100" dir="2700000" algn="tl">
                    <a:srgbClr val="000000">
                      <a:alpha val="43137"/>
                    </a:srgbClr>
                  </a:outerShdw>
                </a:effectLst>
              </a:rPr>
              <a:t>Case Study</a:t>
            </a:r>
          </a:p>
          <a:p>
            <a:pPr marL="0" indent="0" algn="ctr">
              <a:buNone/>
            </a:pPr>
            <a:r>
              <a:rPr lang="en-US" sz="6000" b="1" dirty="0" smtClean="0">
                <a:effectLst>
                  <a:outerShdw blurRad="38100" dist="38100" dir="2700000" algn="tl">
                    <a:srgbClr val="000000">
                      <a:alpha val="43137"/>
                    </a:srgbClr>
                  </a:outerShdw>
                </a:effectLst>
              </a:rPr>
              <a:t>(ATFM)</a:t>
            </a:r>
            <a:endParaRPr lang="en-GB"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65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41</a:t>
            </a:fld>
            <a:endParaRPr lang="en-CA"/>
          </a:p>
        </p:txBody>
      </p:sp>
      <p:sp>
        <p:nvSpPr>
          <p:cNvPr id="5" name="Content Placeholder 3"/>
          <p:cNvSpPr>
            <a:spLocks noGrp="1"/>
          </p:cNvSpPr>
          <p:nvPr>
            <p:ph idx="1"/>
          </p:nvPr>
        </p:nvSpPr>
        <p:spPr>
          <a:xfrm>
            <a:off x="467544" y="1506096"/>
            <a:ext cx="2972480" cy="1766637"/>
          </a:xfrm>
          <a:prstGeom prst="rect">
            <a:avLst/>
          </a:prstGeom>
        </p:spPr>
        <p:txBody>
          <a:bodyPr wrap="none">
            <a:spAutoFit/>
          </a:bodyPr>
          <a:lstStyle/>
          <a:p>
            <a:pPr marL="0" indent="0">
              <a:buNone/>
            </a:pPr>
            <a:r>
              <a:rPr lang="en-US" dirty="0"/>
              <a:t>EOBT </a:t>
            </a:r>
            <a:r>
              <a:rPr lang="en-US" dirty="0" smtClean="0"/>
              <a:t>1000z</a:t>
            </a:r>
          </a:p>
          <a:p>
            <a:pPr marL="0" indent="0">
              <a:buNone/>
            </a:pPr>
            <a:r>
              <a:rPr lang="en-US" dirty="0" smtClean="0"/>
              <a:t>Take off 1015z</a:t>
            </a:r>
          </a:p>
          <a:p>
            <a:pPr marL="0" indent="0">
              <a:buNone/>
            </a:pPr>
            <a:r>
              <a:rPr lang="en-US" dirty="0" smtClean="0"/>
              <a:t>ETA (</a:t>
            </a:r>
            <a:r>
              <a:rPr lang="en-US" dirty="0" err="1" smtClean="0"/>
              <a:t>Dest</a:t>
            </a:r>
            <a:r>
              <a:rPr lang="en-US" dirty="0" smtClean="0"/>
              <a:t>) 1300z</a:t>
            </a: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930" y="3841137"/>
            <a:ext cx="3347070" cy="201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343" y="2928911"/>
            <a:ext cx="836768" cy="85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4959180" y="3586951"/>
            <a:ext cx="936104" cy="36996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9" name="グループ化 1491"/>
          <p:cNvGrpSpPr>
            <a:grpSpLocks noChangeAspect="1"/>
          </p:cNvGrpSpPr>
          <p:nvPr/>
        </p:nvGrpSpPr>
        <p:grpSpPr bwMode="auto">
          <a:xfrm>
            <a:off x="337743" y="3841137"/>
            <a:ext cx="2664296" cy="1503118"/>
            <a:chOff x="1323975" y="3560763"/>
            <a:chExt cx="1058863" cy="596900"/>
          </a:xfrm>
        </p:grpSpPr>
        <p:sp>
          <p:nvSpPr>
            <p:cNvPr id="10" name="Freeform 6"/>
            <p:cNvSpPr>
              <a:spLocks/>
            </p:cNvSpPr>
            <p:nvPr/>
          </p:nvSpPr>
          <p:spPr bwMode="auto">
            <a:xfrm rot="21429375" flipH="1">
              <a:off x="1323975" y="3860800"/>
              <a:ext cx="1058863" cy="296863"/>
            </a:xfrm>
            <a:custGeom>
              <a:avLst/>
              <a:gdLst>
                <a:gd name="T0" fmla="*/ 0 w 894"/>
                <a:gd name="T1" fmla="*/ 2147483647 h 323"/>
                <a:gd name="T2" fmla="*/ 2147483647 w 894"/>
                <a:gd name="T3" fmla="*/ 0 h 323"/>
                <a:gd name="T4" fmla="*/ 2147483647 w 894"/>
                <a:gd name="T5" fmla="*/ 2147483647 h 323"/>
                <a:gd name="T6" fmla="*/ 2147483647 w 894"/>
                <a:gd name="T7" fmla="*/ 2147483647 h 323"/>
                <a:gd name="T8" fmla="*/ 0 w 894"/>
                <a:gd name="T9" fmla="*/ 2147483647 h 323"/>
                <a:gd name="T10" fmla="*/ 0 60000 65536"/>
                <a:gd name="T11" fmla="*/ 0 60000 65536"/>
                <a:gd name="T12" fmla="*/ 0 60000 65536"/>
                <a:gd name="T13" fmla="*/ 0 60000 65536"/>
                <a:gd name="T14" fmla="*/ 0 60000 65536"/>
                <a:gd name="T15" fmla="*/ 0 w 894"/>
                <a:gd name="T16" fmla="*/ 0 h 323"/>
                <a:gd name="T17" fmla="*/ 894 w 894"/>
                <a:gd name="T18" fmla="*/ 323 h 323"/>
              </a:gdLst>
              <a:ahLst/>
              <a:cxnLst>
                <a:cxn ang="T10">
                  <a:pos x="T0" y="T1"/>
                </a:cxn>
                <a:cxn ang="T11">
                  <a:pos x="T2" y="T3"/>
                </a:cxn>
                <a:cxn ang="T12">
                  <a:pos x="T4" y="T5"/>
                </a:cxn>
                <a:cxn ang="T13">
                  <a:pos x="T6" y="T7"/>
                </a:cxn>
                <a:cxn ang="T14">
                  <a:pos x="T8" y="T9"/>
                </a:cxn>
              </a:cxnLst>
              <a:rect l="T15" t="T16" r="T17" b="T18"/>
              <a:pathLst>
                <a:path w="894" h="323">
                  <a:moveTo>
                    <a:pt x="0" y="252"/>
                  </a:moveTo>
                  <a:lnTo>
                    <a:pt x="808" y="0"/>
                  </a:lnTo>
                  <a:lnTo>
                    <a:pt x="894" y="36"/>
                  </a:lnTo>
                  <a:lnTo>
                    <a:pt x="145" y="323"/>
                  </a:lnTo>
                  <a:lnTo>
                    <a:pt x="0" y="252"/>
                  </a:lnTo>
                  <a:close/>
                </a:path>
              </a:pathLst>
            </a:custGeom>
            <a:solidFill>
              <a:schemeClr val="bg2"/>
            </a:solidFill>
            <a:ln w="3175">
              <a:solidFill>
                <a:schemeClr val="tx1"/>
              </a:solidFill>
              <a:round/>
              <a:headEnd/>
              <a:tailEnd/>
            </a:ln>
          </p:spPr>
          <p:txBody>
            <a:bodyPr/>
            <a:lstStyle/>
            <a:p>
              <a:endParaRPr lang="ja-JP" altLang="en-US"/>
            </a:p>
          </p:txBody>
        </p:sp>
        <p:grpSp>
          <p:nvGrpSpPr>
            <p:cNvPr id="11" name="Group 7"/>
            <p:cNvGrpSpPr>
              <a:grpSpLocks/>
            </p:cNvGrpSpPr>
            <p:nvPr/>
          </p:nvGrpSpPr>
          <p:grpSpPr bwMode="auto">
            <a:xfrm rot="21429375" flipH="1">
              <a:off x="2078008" y="4041557"/>
              <a:ext cx="214294" cy="69562"/>
              <a:chOff x="3287" y="3179"/>
              <a:chExt cx="180" cy="78"/>
            </a:xfrm>
          </p:grpSpPr>
          <p:sp>
            <p:nvSpPr>
              <p:cNvPr id="20" name="Freeform 8"/>
              <p:cNvSpPr>
                <a:spLocks/>
              </p:cNvSpPr>
              <p:nvPr/>
            </p:nvSpPr>
            <p:spPr bwMode="auto">
              <a:xfrm>
                <a:off x="3287" y="317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21" name="Freeform 9"/>
              <p:cNvSpPr>
                <a:spLocks/>
              </p:cNvSpPr>
              <p:nvPr/>
            </p:nvSpPr>
            <p:spPr bwMode="auto">
              <a:xfrm>
                <a:off x="3308" y="318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22" name="Freeform 10"/>
              <p:cNvSpPr>
                <a:spLocks/>
              </p:cNvSpPr>
              <p:nvPr/>
            </p:nvSpPr>
            <p:spPr bwMode="auto">
              <a:xfrm>
                <a:off x="3327" y="319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23" name="Freeform 11"/>
              <p:cNvSpPr>
                <a:spLocks/>
              </p:cNvSpPr>
              <p:nvPr/>
            </p:nvSpPr>
            <p:spPr bwMode="auto">
              <a:xfrm>
                <a:off x="3356" y="321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24" name="Freeform 12"/>
              <p:cNvSpPr>
                <a:spLocks/>
              </p:cNvSpPr>
              <p:nvPr/>
            </p:nvSpPr>
            <p:spPr bwMode="auto">
              <a:xfrm>
                <a:off x="3377" y="322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25" name="Freeform 13"/>
              <p:cNvSpPr>
                <a:spLocks/>
              </p:cNvSpPr>
              <p:nvPr/>
            </p:nvSpPr>
            <p:spPr bwMode="auto">
              <a:xfrm>
                <a:off x="3396" y="323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grpSp>
        <p:grpSp>
          <p:nvGrpSpPr>
            <p:cNvPr id="12" name="Group 14"/>
            <p:cNvGrpSpPr>
              <a:grpSpLocks/>
            </p:cNvGrpSpPr>
            <p:nvPr/>
          </p:nvGrpSpPr>
          <p:grpSpPr bwMode="auto">
            <a:xfrm rot="21429375" flipH="1">
              <a:off x="1332502" y="3894242"/>
              <a:ext cx="118494" cy="39187"/>
              <a:chOff x="3287" y="3179"/>
              <a:chExt cx="180" cy="78"/>
            </a:xfrm>
          </p:grpSpPr>
          <p:sp>
            <p:nvSpPr>
              <p:cNvPr id="14" name="Freeform 15"/>
              <p:cNvSpPr>
                <a:spLocks/>
              </p:cNvSpPr>
              <p:nvPr/>
            </p:nvSpPr>
            <p:spPr bwMode="auto">
              <a:xfrm>
                <a:off x="3287" y="317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15" name="Freeform 16"/>
              <p:cNvSpPr>
                <a:spLocks/>
              </p:cNvSpPr>
              <p:nvPr/>
            </p:nvSpPr>
            <p:spPr bwMode="auto">
              <a:xfrm>
                <a:off x="3308" y="318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16" name="Freeform 17"/>
              <p:cNvSpPr>
                <a:spLocks/>
              </p:cNvSpPr>
              <p:nvPr/>
            </p:nvSpPr>
            <p:spPr bwMode="auto">
              <a:xfrm>
                <a:off x="3327" y="319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17" name="Freeform 18"/>
              <p:cNvSpPr>
                <a:spLocks/>
              </p:cNvSpPr>
              <p:nvPr/>
            </p:nvSpPr>
            <p:spPr bwMode="auto">
              <a:xfrm>
                <a:off x="3356" y="321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18" name="Freeform 19"/>
              <p:cNvSpPr>
                <a:spLocks/>
              </p:cNvSpPr>
              <p:nvPr/>
            </p:nvSpPr>
            <p:spPr bwMode="auto">
              <a:xfrm>
                <a:off x="3377" y="322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19" name="Freeform 20"/>
              <p:cNvSpPr>
                <a:spLocks/>
              </p:cNvSpPr>
              <p:nvPr/>
            </p:nvSpPr>
            <p:spPr bwMode="auto">
              <a:xfrm>
                <a:off x="3396" y="323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grpSp>
        <p:pic>
          <p:nvPicPr>
            <p:cNvPr id="13" name="Picture 21" descr="in0004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4788" y="3560763"/>
              <a:ext cx="5889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Content Placeholder 3"/>
          <p:cNvSpPr txBox="1">
            <a:spLocks/>
          </p:cNvSpPr>
          <p:nvPr/>
        </p:nvSpPr>
        <p:spPr>
          <a:xfrm>
            <a:off x="472340" y="5405202"/>
            <a:ext cx="2943434" cy="1175706"/>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Push back 1000z</a:t>
            </a:r>
          </a:p>
          <a:p>
            <a:pPr marL="0" indent="0">
              <a:buFont typeface="Arial" pitchFamily="34" charset="0"/>
              <a:buNone/>
            </a:pPr>
            <a:r>
              <a:rPr lang="en-US" dirty="0" smtClean="0"/>
              <a:t>Take off 1015z</a:t>
            </a:r>
            <a:endParaRPr lang="en-GB" dirty="0"/>
          </a:p>
        </p:txBody>
      </p:sp>
      <p:sp>
        <p:nvSpPr>
          <p:cNvPr id="27" name="Content Placeholder 3"/>
          <p:cNvSpPr txBox="1">
            <a:spLocks/>
          </p:cNvSpPr>
          <p:nvPr/>
        </p:nvSpPr>
        <p:spPr>
          <a:xfrm>
            <a:off x="6185305" y="5875701"/>
            <a:ext cx="2581156" cy="58477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Landing 1330z</a:t>
            </a:r>
            <a:endParaRPr lang="en-GB" dirty="0"/>
          </a:p>
        </p:txBody>
      </p:sp>
      <p:sp>
        <p:nvSpPr>
          <p:cNvPr id="28" name="Oval Callout 27"/>
          <p:cNvSpPr/>
          <p:nvPr/>
        </p:nvSpPr>
        <p:spPr>
          <a:xfrm>
            <a:off x="5895284" y="1726686"/>
            <a:ext cx="2520280" cy="1418249"/>
          </a:xfrm>
          <a:prstGeom prst="wedgeEllipseCallout">
            <a:avLst>
              <a:gd name="adj1" fmla="val -52810"/>
              <a:gd name="adj2" fmla="val 91459"/>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Airborne Holding</a:t>
            </a:r>
          </a:p>
          <a:p>
            <a:pPr algn="ctr"/>
            <a:r>
              <a:rPr lang="en-US" dirty="0" smtClean="0">
                <a:effectLst>
                  <a:outerShdw blurRad="38100" dist="38100" dir="2700000" algn="tl">
                    <a:srgbClr val="000000">
                      <a:alpha val="43137"/>
                    </a:srgbClr>
                  </a:outerShdw>
                </a:effectLst>
              </a:rPr>
              <a:t>For</a:t>
            </a:r>
          </a:p>
          <a:p>
            <a:pPr algn="ctr"/>
            <a:r>
              <a:rPr lang="en-US" u="sng" dirty="0" smtClean="0">
                <a:effectLst>
                  <a:outerShdw blurRad="38100" dist="38100" dir="2700000" algn="tl">
                    <a:srgbClr val="000000">
                      <a:alpha val="43137"/>
                    </a:srgbClr>
                  </a:outerShdw>
                </a:effectLst>
              </a:rPr>
              <a:t>30min</a:t>
            </a:r>
            <a:endParaRPr lang="en-GB"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968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 calcmode="lin" valueType="num">
                                      <p:cBhvr additive="base">
                                        <p:cTn id="14"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ircle(in)">
                                      <p:cBhvr>
                                        <p:cTn id="31" dur="20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80">
                                          <p:stCondLst>
                                            <p:cond delay="0"/>
                                          </p:stCondLst>
                                        </p:cTn>
                                        <p:tgtEl>
                                          <p:spTgt spid="27"/>
                                        </p:tgtEl>
                                      </p:cBhvr>
                                    </p:animEffect>
                                    <p:anim calcmode="lin" valueType="num">
                                      <p:cBhvr>
                                        <p:cTn id="3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2" dur="26">
                                          <p:stCondLst>
                                            <p:cond delay="650"/>
                                          </p:stCondLst>
                                        </p:cTn>
                                        <p:tgtEl>
                                          <p:spTgt spid="27"/>
                                        </p:tgtEl>
                                      </p:cBhvr>
                                      <p:to x="100000" y="60000"/>
                                    </p:animScale>
                                    <p:animScale>
                                      <p:cBhvr>
                                        <p:cTn id="43" dur="166" decel="50000">
                                          <p:stCondLst>
                                            <p:cond delay="676"/>
                                          </p:stCondLst>
                                        </p:cTn>
                                        <p:tgtEl>
                                          <p:spTgt spid="27"/>
                                        </p:tgtEl>
                                      </p:cBhvr>
                                      <p:to x="100000" y="100000"/>
                                    </p:animScale>
                                    <p:animScale>
                                      <p:cBhvr>
                                        <p:cTn id="44" dur="26">
                                          <p:stCondLst>
                                            <p:cond delay="1312"/>
                                          </p:stCondLst>
                                        </p:cTn>
                                        <p:tgtEl>
                                          <p:spTgt spid="27"/>
                                        </p:tgtEl>
                                      </p:cBhvr>
                                      <p:to x="100000" y="80000"/>
                                    </p:animScale>
                                    <p:animScale>
                                      <p:cBhvr>
                                        <p:cTn id="45" dur="166" decel="50000">
                                          <p:stCondLst>
                                            <p:cond delay="1338"/>
                                          </p:stCondLst>
                                        </p:cTn>
                                        <p:tgtEl>
                                          <p:spTgt spid="27"/>
                                        </p:tgtEl>
                                      </p:cBhvr>
                                      <p:to x="100000" y="100000"/>
                                    </p:animScale>
                                    <p:animScale>
                                      <p:cBhvr>
                                        <p:cTn id="46" dur="26">
                                          <p:stCondLst>
                                            <p:cond delay="1642"/>
                                          </p:stCondLst>
                                        </p:cTn>
                                        <p:tgtEl>
                                          <p:spTgt spid="27"/>
                                        </p:tgtEl>
                                      </p:cBhvr>
                                      <p:to x="100000" y="90000"/>
                                    </p:animScale>
                                    <p:animScale>
                                      <p:cBhvr>
                                        <p:cTn id="47" dur="166" decel="50000">
                                          <p:stCondLst>
                                            <p:cond delay="1668"/>
                                          </p:stCondLst>
                                        </p:cTn>
                                        <p:tgtEl>
                                          <p:spTgt spid="27"/>
                                        </p:tgtEl>
                                      </p:cBhvr>
                                      <p:to x="100000" y="100000"/>
                                    </p:animScale>
                                    <p:animScale>
                                      <p:cBhvr>
                                        <p:cTn id="48" dur="26">
                                          <p:stCondLst>
                                            <p:cond delay="1808"/>
                                          </p:stCondLst>
                                        </p:cTn>
                                        <p:tgtEl>
                                          <p:spTgt spid="27"/>
                                        </p:tgtEl>
                                      </p:cBhvr>
                                      <p:to x="100000" y="95000"/>
                                    </p:animScale>
                                    <p:animScale>
                                      <p:cBhvr>
                                        <p:cTn id="49"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42</a:t>
            </a:fld>
            <a:endParaRPr lang="en-CA"/>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117" y="4004367"/>
            <a:ext cx="374332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a:spLocks noGrp="1"/>
          </p:cNvSpPr>
          <p:nvPr>
            <p:ph idx="1"/>
          </p:nvPr>
        </p:nvSpPr>
        <p:spPr>
          <a:xfrm>
            <a:off x="450581" y="1582978"/>
            <a:ext cx="2972480" cy="1766637"/>
          </a:xfrm>
          <a:prstGeom prst="rect">
            <a:avLst/>
          </a:prstGeom>
        </p:spPr>
        <p:txBody>
          <a:bodyPr wrap="none">
            <a:spAutoFit/>
          </a:bodyPr>
          <a:lstStyle/>
          <a:p>
            <a:pPr marL="0" indent="0">
              <a:buNone/>
            </a:pPr>
            <a:r>
              <a:rPr lang="en-US" dirty="0"/>
              <a:t>EOBT </a:t>
            </a:r>
            <a:r>
              <a:rPr lang="en-US" dirty="0" smtClean="0"/>
              <a:t>1000z</a:t>
            </a:r>
          </a:p>
          <a:p>
            <a:pPr marL="0" indent="0">
              <a:buNone/>
            </a:pPr>
            <a:r>
              <a:rPr lang="en-US" dirty="0" smtClean="0"/>
              <a:t>Take off 1015z</a:t>
            </a:r>
          </a:p>
          <a:p>
            <a:pPr marL="0" indent="0">
              <a:buNone/>
            </a:pPr>
            <a:r>
              <a:rPr lang="en-US" dirty="0" smtClean="0"/>
              <a:t>ETA (</a:t>
            </a:r>
            <a:r>
              <a:rPr lang="en-US" dirty="0" err="1" smtClean="0"/>
              <a:t>Dest</a:t>
            </a:r>
            <a:r>
              <a:rPr lang="en-US" dirty="0" smtClean="0"/>
              <a:t>) 1300z</a:t>
            </a:r>
            <a:endParaRPr lang="en-GB" dirty="0"/>
          </a:p>
        </p:txBody>
      </p:sp>
      <p:grpSp>
        <p:nvGrpSpPr>
          <p:cNvPr id="7" name="グループ化 1491"/>
          <p:cNvGrpSpPr>
            <a:grpSpLocks noChangeAspect="1"/>
          </p:cNvGrpSpPr>
          <p:nvPr/>
        </p:nvGrpSpPr>
        <p:grpSpPr bwMode="auto">
          <a:xfrm>
            <a:off x="320780" y="3918019"/>
            <a:ext cx="2664296" cy="1503118"/>
            <a:chOff x="1323975" y="3560763"/>
            <a:chExt cx="1058863" cy="596900"/>
          </a:xfrm>
        </p:grpSpPr>
        <p:sp>
          <p:nvSpPr>
            <p:cNvPr id="8" name="Freeform 6"/>
            <p:cNvSpPr>
              <a:spLocks/>
            </p:cNvSpPr>
            <p:nvPr/>
          </p:nvSpPr>
          <p:spPr bwMode="auto">
            <a:xfrm rot="21429375" flipH="1">
              <a:off x="1323975" y="3860800"/>
              <a:ext cx="1058863" cy="296863"/>
            </a:xfrm>
            <a:custGeom>
              <a:avLst/>
              <a:gdLst>
                <a:gd name="T0" fmla="*/ 0 w 894"/>
                <a:gd name="T1" fmla="*/ 2147483647 h 323"/>
                <a:gd name="T2" fmla="*/ 2147483647 w 894"/>
                <a:gd name="T3" fmla="*/ 0 h 323"/>
                <a:gd name="T4" fmla="*/ 2147483647 w 894"/>
                <a:gd name="T5" fmla="*/ 2147483647 h 323"/>
                <a:gd name="T6" fmla="*/ 2147483647 w 894"/>
                <a:gd name="T7" fmla="*/ 2147483647 h 323"/>
                <a:gd name="T8" fmla="*/ 0 w 894"/>
                <a:gd name="T9" fmla="*/ 2147483647 h 323"/>
                <a:gd name="T10" fmla="*/ 0 60000 65536"/>
                <a:gd name="T11" fmla="*/ 0 60000 65536"/>
                <a:gd name="T12" fmla="*/ 0 60000 65536"/>
                <a:gd name="T13" fmla="*/ 0 60000 65536"/>
                <a:gd name="T14" fmla="*/ 0 60000 65536"/>
                <a:gd name="T15" fmla="*/ 0 w 894"/>
                <a:gd name="T16" fmla="*/ 0 h 323"/>
                <a:gd name="T17" fmla="*/ 894 w 894"/>
                <a:gd name="T18" fmla="*/ 323 h 323"/>
              </a:gdLst>
              <a:ahLst/>
              <a:cxnLst>
                <a:cxn ang="T10">
                  <a:pos x="T0" y="T1"/>
                </a:cxn>
                <a:cxn ang="T11">
                  <a:pos x="T2" y="T3"/>
                </a:cxn>
                <a:cxn ang="T12">
                  <a:pos x="T4" y="T5"/>
                </a:cxn>
                <a:cxn ang="T13">
                  <a:pos x="T6" y="T7"/>
                </a:cxn>
                <a:cxn ang="T14">
                  <a:pos x="T8" y="T9"/>
                </a:cxn>
              </a:cxnLst>
              <a:rect l="T15" t="T16" r="T17" b="T18"/>
              <a:pathLst>
                <a:path w="894" h="323">
                  <a:moveTo>
                    <a:pt x="0" y="252"/>
                  </a:moveTo>
                  <a:lnTo>
                    <a:pt x="808" y="0"/>
                  </a:lnTo>
                  <a:lnTo>
                    <a:pt x="894" y="36"/>
                  </a:lnTo>
                  <a:lnTo>
                    <a:pt x="145" y="323"/>
                  </a:lnTo>
                  <a:lnTo>
                    <a:pt x="0" y="252"/>
                  </a:lnTo>
                  <a:close/>
                </a:path>
              </a:pathLst>
            </a:custGeom>
            <a:solidFill>
              <a:schemeClr val="bg2"/>
            </a:solidFill>
            <a:ln w="3175">
              <a:solidFill>
                <a:schemeClr val="tx1"/>
              </a:solidFill>
              <a:round/>
              <a:headEnd/>
              <a:tailEnd/>
            </a:ln>
          </p:spPr>
          <p:txBody>
            <a:bodyPr/>
            <a:lstStyle/>
            <a:p>
              <a:endParaRPr lang="ja-JP" altLang="en-US"/>
            </a:p>
          </p:txBody>
        </p:sp>
        <p:grpSp>
          <p:nvGrpSpPr>
            <p:cNvPr id="9" name="Group 7"/>
            <p:cNvGrpSpPr>
              <a:grpSpLocks/>
            </p:cNvGrpSpPr>
            <p:nvPr/>
          </p:nvGrpSpPr>
          <p:grpSpPr bwMode="auto">
            <a:xfrm rot="21429375" flipH="1">
              <a:off x="2078008" y="4041557"/>
              <a:ext cx="214294" cy="69562"/>
              <a:chOff x="3287" y="3179"/>
              <a:chExt cx="180" cy="78"/>
            </a:xfrm>
          </p:grpSpPr>
          <p:sp>
            <p:nvSpPr>
              <p:cNvPr id="18" name="Freeform 8"/>
              <p:cNvSpPr>
                <a:spLocks/>
              </p:cNvSpPr>
              <p:nvPr/>
            </p:nvSpPr>
            <p:spPr bwMode="auto">
              <a:xfrm>
                <a:off x="3287" y="317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19" name="Freeform 9"/>
              <p:cNvSpPr>
                <a:spLocks/>
              </p:cNvSpPr>
              <p:nvPr/>
            </p:nvSpPr>
            <p:spPr bwMode="auto">
              <a:xfrm>
                <a:off x="3308" y="318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20" name="Freeform 10"/>
              <p:cNvSpPr>
                <a:spLocks/>
              </p:cNvSpPr>
              <p:nvPr/>
            </p:nvSpPr>
            <p:spPr bwMode="auto">
              <a:xfrm>
                <a:off x="3327" y="319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21" name="Freeform 11"/>
              <p:cNvSpPr>
                <a:spLocks/>
              </p:cNvSpPr>
              <p:nvPr/>
            </p:nvSpPr>
            <p:spPr bwMode="auto">
              <a:xfrm>
                <a:off x="3356" y="321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22" name="Freeform 12"/>
              <p:cNvSpPr>
                <a:spLocks/>
              </p:cNvSpPr>
              <p:nvPr/>
            </p:nvSpPr>
            <p:spPr bwMode="auto">
              <a:xfrm>
                <a:off x="3377" y="322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23" name="Freeform 13"/>
              <p:cNvSpPr>
                <a:spLocks/>
              </p:cNvSpPr>
              <p:nvPr/>
            </p:nvSpPr>
            <p:spPr bwMode="auto">
              <a:xfrm>
                <a:off x="3396" y="323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grpSp>
        <p:grpSp>
          <p:nvGrpSpPr>
            <p:cNvPr id="10" name="Group 14"/>
            <p:cNvGrpSpPr>
              <a:grpSpLocks/>
            </p:cNvGrpSpPr>
            <p:nvPr/>
          </p:nvGrpSpPr>
          <p:grpSpPr bwMode="auto">
            <a:xfrm rot="21429375" flipH="1">
              <a:off x="1332502" y="3894242"/>
              <a:ext cx="118494" cy="39187"/>
              <a:chOff x="3287" y="3179"/>
              <a:chExt cx="180" cy="78"/>
            </a:xfrm>
          </p:grpSpPr>
          <p:sp>
            <p:nvSpPr>
              <p:cNvPr id="12" name="Freeform 15"/>
              <p:cNvSpPr>
                <a:spLocks/>
              </p:cNvSpPr>
              <p:nvPr/>
            </p:nvSpPr>
            <p:spPr bwMode="auto">
              <a:xfrm>
                <a:off x="3287" y="317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13" name="Freeform 16"/>
              <p:cNvSpPr>
                <a:spLocks/>
              </p:cNvSpPr>
              <p:nvPr/>
            </p:nvSpPr>
            <p:spPr bwMode="auto">
              <a:xfrm>
                <a:off x="3308" y="318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14" name="Freeform 17"/>
              <p:cNvSpPr>
                <a:spLocks/>
              </p:cNvSpPr>
              <p:nvPr/>
            </p:nvSpPr>
            <p:spPr bwMode="auto">
              <a:xfrm>
                <a:off x="3327" y="3199"/>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15" name="Freeform 18"/>
              <p:cNvSpPr>
                <a:spLocks/>
              </p:cNvSpPr>
              <p:nvPr/>
            </p:nvSpPr>
            <p:spPr bwMode="auto">
              <a:xfrm>
                <a:off x="3356" y="321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16" name="Freeform 19"/>
              <p:cNvSpPr>
                <a:spLocks/>
              </p:cNvSpPr>
              <p:nvPr/>
            </p:nvSpPr>
            <p:spPr bwMode="auto">
              <a:xfrm>
                <a:off x="3377" y="322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sp>
            <p:nvSpPr>
              <p:cNvPr id="17" name="Freeform 20"/>
              <p:cNvSpPr>
                <a:spLocks/>
              </p:cNvSpPr>
              <p:nvPr/>
            </p:nvSpPr>
            <p:spPr bwMode="auto">
              <a:xfrm>
                <a:off x="3396" y="3232"/>
                <a:ext cx="71" cy="25"/>
              </a:xfrm>
              <a:custGeom>
                <a:avLst/>
                <a:gdLst>
                  <a:gd name="T0" fmla="*/ 0 w 1285"/>
                  <a:gd name="T1" fmla="*/ 0 h 450"/>
                  <a:gd name="T2" fmla="*/ 0 w 1285"/>
                  <a:gd name="T3" fmla="*/ 0 h 450"/>
                  <a:gd name="T4" fmla="*/ 0 w 1285"/>
                  <a:gd name="T5" fmla="*/ 0 h 450"/>
                  <a:gd name="T6" fmla="*/ 0 w 1285"/>
                  <a:gd name="T7" fmla="*/ 0 h 450"/>
                  <a:gd name="T8" fmla="*/ 0 w 1285"/>
                  <a:gd name="T9" fmla="*/ 0 h 450"/>
                  <a:gd name="T10" fmla="*/ 0 60000 65536"/>
                  <a:gd name="T11" fmla="*/ 0 60000 65536"/>
                  <a:gd name="T12" fmla="*/ 0 60000 65536"/>
                  <a:gd name="T13" fmla="*/ 0 60000 65536"/>
                  <a:gd name="T14" fmla="*/ 0 60000 65536"/>
                  <a:gd name="T15" fmla="*/ 0 w 1285"/>
                  <a:gd name="T16" fmla="*/ 0 h 450"/>
                  <a:gd name="T17" fmla="*/ 1285 w 1285"/>
                  <a:gd name="T18" fmla="*/ 450 h 450"/>
                </a:gdLst>
                <a:ahLst/>
                <a:cxnLst>
                  <a:cxn ang="T10">
                    <a:pos x="T0" y="T1"/>
                  </a:cxn>
                  <a:cxn ang="T11">
                    <a:pos x="T2" y="T3"/>
                  </a:cxn>
                  <a:cxn ang="T12">
                    <a:pos x="T4" y="T5"/>
                  </a:cxn>
                  <a:cxn ang="T13">
                    <a:pos x="T6" y="T7"/>
                  </a:cxn>
                  <a:cxn ang="T14">
                    <a:pos x="T8" y="T9"/>
                  </a:cxn>
                </a:cxnLst>
                <a:rect l="T15" t="T16" r="T17" b="T18"/>
                <a:pathLst>
                  <a:path w="1285" h="450">
                    <a:moveTo>
                      <a:pt x="0" y="357"/>
                    </a:moveTo>
                    <a:lnTo>
                      <a:pt x="1141" y="0"/>
                    </a:lnTo>
                    <a:lnTo>
                      <a:pt x="1285" y="43"/>
                    </a:lnTo>
                    <a:lnTo>
                      <a:pt x="217" y="450"/>
                    </a:lnTo>
                    <a:lnTo>
                      <a:pt x="0" y="357"/>
                    </a:lnTo>
                    <a:close/>
                  </a:path>
                </a:pathLst>
              </a:custGeom>
              <a:solidFill>
                <a:schemeClr val="bg1"/>
              </a:solidFill>
              <a:ln w="3175">
                <a:solidFill>
                  <a:schemeClr val="tx1"/>
                </a:solidFill>
                <a:round/>
                <a:headEnd/>
                <a:tailEnd/>
              </a:ln>
            </p:spPr>
            <p:txBody>
              <a:bodyPr/>
              <a:lstStyle/>
              <a:p>
                <a:endParaRPr lang="ja-JP" altLang="en-US"/>
              </a:p>
            </p:txBody>
          </p:sp>
        </p:grpSp>
        <p:pic>
          <p:nvPicPr>
            <p:cNvPr id="11" name="Picture 21" descr="in0004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788" y="3560763"/>
              <a:ext cx="5889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Content Placeholder 3"/>
          <p:cNvSpPr txBox="1">
            <a:spLocks/>
          </p:cNvSpPr>
          <p:nvPr/>
        </p:nvSpPr>
        <p:spPr>
          <a:xfrm>
            <a:off x="455377" y="5482084"/>
            <a:ext cx="2943434" cy="1175706"/>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Push back 1000z</a:t>
            </a:r>
          </a:p>
          <a:p>
            <a:pPr marL="0" indent="0">
              <a:buFont typeface="Arial" pitchFamily="34" charset="0"/>
              <a:buNone/>
            </a:pPr>
            <a:r>
              <a:rPr lang="en-US" dirty="0" smtClean="0"/>
              <a:t>Take off 1015z</a:t>
            </a:r>
            <a:endParaRPr lang="en-GB" dirty="0"/>
          </a:p>
        </p:txBody>
      </p:sp>
      <p:sp>
        <p:nvSpPr>
          <p:cNvPr id="25" name="Content Placeholder 3"/>
          <p:cNvSpPr txBox="1">
            <a:spLocks/>
          </p:cNvSpPr>
          <p:nvPr/>
        </p:nvSpPr>
        <p:spPr>
          <a:xfrm>
            <a:off x="6168342" y="5952583"/>
            <a:ext cx="2581156" cy="58477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Landing 1330z</a:t>
            </a:r>
            <a:endParaRPr lang="en-GB" dirty="0"/>
          </a:p>
        </p:txBody>
      </p:sp>
      <p:sp>
        <p:nvSpPr>
          <p:cNvPr id="26" name="TextBox 25"/>
          <p:cNvSpPr txBox="1"/>
          <p:nvPr/>
        </p:nvSpPr>
        <p:spPr>
          <a:xfrm>
            <a:off x="3227715" y="5493780"/>
            <a:ext cx="1430200" cy="523220"/>
          </a:xfrm>
          <a:prstGeom prst="rect">
            <a:avLst/>
          </a:prstGeom>
          <a:noFill/>
        </p:spPr>
        <p:txBody>
          <a:bodyPr wrap="none" rtlCol="0">
            <a:spAutoFit/>
          </a:bodyPr>
          <a:lstStyle/>
          <a:p>
            <a:r>
              <a:rPr lang="en-US" sz="2800" b="1" dirty="0" smtClean="0">
                <a:solidFill>
                  <a:srgbClr val="FF0000"/>
                </a:solidFill>
              </a:rPr>
              <a:t>-&gt; 1030z</a:t>
            </a:r>
            <a:endParaRPr lang="en-GB" sz="2800" b="1" dirty="0">
              <a:solidFill>
                <a:srgbClr val="FF0000"/>
              </a:solidFill>
            </a:endParaRPr>
          </a:p>
        </p:txBody>
      </p:sp>
      <p:sp>
        <p:nvSpPr>
          <p:cNvPr id="27" name="TextBox 26"/>
          <p:cNvSpPr txBox="1"/>
          <p:nvPr/>
        </p:nvSpPr>
        <p:spPr>
          <a:xfrm>
            <a:off x="2971575" y="6069937"/>
            <a:ext cx="1430200" cy="523220"/>
          </a:xfrm>
          <a:prstGeom prst="rect">
            <a:avLst/>
          </a:prstGeom>
          <a:noFill/>
        </p:spPr>
        <p:txBody>
          <a:bodyPr wrap="none" rtlCol="0">
            <a:spAutoFit/>
          </a:bodyPr>
          <a:lstStyle/>
          <a:p>
            <a:r>
              <a:rPr lang="en-US" sz="2800" b="1" dirty="0" smtClean="0">
                <a:solidFill>
                  <a:srgbClr val="FF0000"/>
                </a:solidFill>
              </a:rPr>
              <a:t>-&gt; 1045z</a:t>
            </a:r>
            <a:endParaRPr lang="en-GB" sz="2800" b="1" dirty="0">
              <a:solidFill>
                <a:srgbClr val="FF0000"/>
              </a:solidFill>
            </a:endParaRPr>
          </a:p>
        </p:txBody>
      </p:sp>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967" y="3918019"/>
            <a:ext cx="3347070" cy="201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380" y="3005793"/>
            <a:ext cx="836768" cy="85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Connector 29"/>
          <p:cNvCxnSpPr/>
          <p:nvPr/>
        </p:nvCxnSpPr>
        <p:spPr>
          <a:xfrm>
            <a:off x="4942217" y="3663833"/>
            <a:ext cx="936104" cy="36996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40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anim calcmode="lin" valueType="num">
                                      <p:cBhvr>
                                        <p:cTn id="23" dur="2000" fill="hold"/>
                                        <p:tgtEl>
                                          <p:spTgt spid="26"/>
                                        </p:tgtEl>
                                        <p:attrNameLst>
                                          <p:attrName>style.rotation</p:attrName>
                                        </p:attrNameLst>
                                      </p:cBhvr>
                                      <p:tavLst>
                                        <p:tav tm="0">
                                          <p:val>
                                            <p:fltVal val="720"/>
                                          </p:val>
                                        </p:tav>
                                        <p:tav tm="100000">
                                          <p:val>
                                            <p:fltVal val="0"/>
                                          </p:val>
                                        </p:tav>
                                      </p:tavLst>
                                    </p:anim>
                                    <p:anim calcmode="lin" valueType="num">
                                      <p:cBhvr>
                                        <p:cTn id="24" dur="2000" fill="hold"/>
                                        <p:tgtEl>
                                          <p:spTgt spid="26"/>
                                        </p:tgtEl>
                                        <p:attrNameLst>
                                          <p:attrName>ppt_h</p:attrName>
                                        </p:attrNameLst>
                                      </p:cBhvr>
                                      <p:tavLst>
                                        <p:tav tm="0">
                                          <p:val>
                                            <p:fltVal val="0"/>
                                          </p:val>
                                        </p:tav>
                                        <p:tav tm="100000">
                                          <p:val>
                                            <p:strVal val="#ppt_h"/>
                                          </p:val>
                                        </p:tav>
                                      </p:tavLst>
                                    </p:anim>
                                    <p:anim calcmode="lin" valueType="num">
                                      <p:cBhvr>
                                        <p:cTn id="25"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000"/>
                                        <p:tgtEl>
                                          <p:spTgt spid="27"/>
                                        </p:tgtEl>
                                      </p:cBhvr>
                                    </p:animEffect>
                                    <p:anim calcmode="lin" valueType="num">
                                      <p:cBhvr>
                                        <p:cTn id="31" dur="2000" fill="hold"/>
                                        <p:tgtEl>
                                          <p:spTgt spid="27"/>
                                        </p:tgtEl>
                                        <p:attrNameLst>
                                          <p:attrName>style.rotation</p:attrName>
                                        </p:attrNameLst>
                                      </p:cBhvr>
                                      <p:tavLst>
                                        <p:tav tm="0">
                                          <p:val>
                                            <p:fltVal val="720"/>
                                          </p:val>
                                        </p:tav>
                                        <p:tav tm="100000">
                                          <p:val>
                                            <p:fltVal val="0"/>
                                          </p:val>
                                        </p:tav>
                                      </p:tavLst>
                                    </p:anim>
                                    <p:anim calcmode="lin" valueType="num">
                                      <p:cBhvr>
                                        <p:cTn id="32" dur="2000" fill="hold"/>
                                        <p:tgtEl>
                                          <p:spTgt spid="27"/>
                                        </p:tgtEl>
                                        <p:attrNameLst>
                                          <p:attrName>ppt_h</p:attrName>
                                        </p:attrNameLst>
                                      </p:cBhvr>
                                      <p:tavLst>
                                        <p:tav tm="0">
                                          <p:val>
                                            <p:fltVal val="0"/>
                                          </p:val>
                                        </p:tav>
                                        <p:tav tm="100000">
                                          <p:val>
                                            <p:strVal val="#ppt_h"/>
                                          </p:val>
                                        </p:tav>
                                      </p:tavLst>
                                    </p:anim>
                                    <p:anim calcmode="lin" valueType="num">
                                      <p:cBhvr>
                                        <p:cTn id="33" dur="2000" fill="hold"/>
                                        <p:tgtEl>
                                          <p:spTgt spid="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43</a:t>
            </a:fld>
            <a:endParaRPr lang="en-CA"/>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778" y="3854020"/>
            <a:ext cx="3084762" cy="162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047" y="2291522"/>
            <a:ext cx="2182056" cy="131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492" y="1678469"/>
            <a:ext cx="545515" cy="55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2824959" y="2052755"/>
            <a:ext cx="936104" cy="36996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098" y="1668181"/>
            <a:ext cx="2656496" cy="1938992"/>
          </a:xfrm>
          <a:prstGeom prst="rect">
            <a:avLst/>
          </a:prstGeom>
          <a:noFill/>
        </p:spPr>
        <p:txBody>
          <a:bodyPr wrap="none" rtlCol="0">
            <a:spAutoFit/>
          </a:bodyPr>
          <a:lstStyle/>
          <a:p>
            <a:r>
              <a:rPr lang="en-US" sz="2000" i="1" u="sng" dirty="0" smtClean="0"/>
              <a:t>Case 1</a:t>
            </a:r>
          </a:p>
          <a:p>
            <a:r>
              <a:rPr lang="en-US" sz="2000" dirty="0" smtClean="0"/>
              <a:t>EOBT 1000z</a:t>
            </a:r>
          </a:p>
          <a:p>
            <a:r>
              <a:rPr lang="en-US" sz="2000" dirty="0" smtClean="0"/>
              <a:t>Push back </a:t>
            </a:r>
            <a:r>
              <a:rPr lang="en-US" sz="2000" b="1" dirty="0" smtClean="0"/>
              <a:t>1000z</a:t>
            </a:r>
          </a:p>
          <a:p>
            <a:r>
              <a:rPr lang="en-US" sz="2000" dirty="0" smtClean="0"/>
              <a:t>Take off </a:t>
            </a:r>
            <a:r>
              <a:rPr lang="en-US" sz="2000" b="1" dirty="0" smtClean="0"/>
              <a:t>1015z</a:t>
            </a:r>
          </a:p>
          <a:p>
            <a:r>
              <a:rPr lang="en-US" sz="2000" dirty="0" smtClean="0"/>
              <a:t>Airborne holding </a:t>
            </a:r>
            <a:r>
              <a:rPr lang="en-US" sz="2000" b="1" dirty="0" smtClean="0"/>
              <a:t>30min</a:t>
            </a:r>
          </a:p>
          <a:p>
            <a:r>
              <a:rPr lang="en-US" sz="2000" dirty="0" smtClean="0"/>
              <a:t>Landing </a:t>
            </a:r>
            <a:r>
              <a:rPr lang="en-US" sz="2000" u="sng" dirty="0" smtClean="0"/>
              <a:t>1330z</a:t>
            </a:r>
            <a:endParaRPr lang="en-GB" sz="2000" u="sng" dirty="0"/>
          </a:p>
        </p:txBody>
      </p:sp>
      <p:sp>
        <p:nvSpPr>
          <p:cNvPr id="10" name="TextBox 9"/>
          <p:cNvSpPr txBox="1"/>
          <p:nvPr/>
        </p:nvSpPr>
        <p:spPr>
          <a:xfrm>
            <a:off x="305098" y="3805655"/>
            <a:ext cx="2536272" cy="1938992"/>
          </a:xfrm>
          <a:prstGeom prst="rect">
            <a:avLst/>
          </a:prstGeom>
          <a:noFill/>
        </p:spPr>
        <p:txBody>
          <a:bodyPr wrap="none" rtlCol="0">
            <a:spAutoFit/>
          </a:bodyPr>
          <a:lstStyle/>
          <a:p>
            <a:r>
              <a:rPr lang="en-US" sz="2000" i="1" u="sng" dirty="0" smtClean="0"/>
              <a:t>Case 2</a:t>
            </a:r>
          </a:p>
          <a:p>
            <a:r>
              <a:rPr lang="en-US" sz="2000" dirty="0" smtClean="0"/>
              <a:t>EOBT 1000z</a:t>
            </a:r>
          </a:p>
          <a:p>
            <a:r>
              <a:rPr lang="en-US" sz="2000" dirty="0" smtClean="0"/>
              <a:t>Push back </a:t>
            </a:r>
            <a:r>
              <a:rPr lang="en-US" sz="2000" b="1" dirty="0" smtClean="0">
                <a:solidFill>
                  <a:srgbClr val="FF0000"/>
                </a:solidFill>
              </a:rPr>
              <a:t>1030z</a:t>
            </a:r>
          </a:p>
          <a:p>
            <a:r>
              <a:rPr lang="en-US" sz="2000" dirty="0" smtClean="0"/>
              <a:t>Take off </a:t>
            </a:r>
            <a:r>
              <a:rPr lang="en-US" sz="2000" b="1" dirty="0" smtClean="0">
                <a:solidFill>
                  <a:srgbClr val="FF0000"/>
                </a:solidFill>
              </a:rPr>
              <a:t>1045z</a:t>
            </a:r>
          </a:p>
          <a:p>
            <a:r>
              <a:rPr lang="en-US" sz="2000" dirty="0" smtClean="0"/>
              <a:t>Airborne holding </a:t>
            </a:r>
            <a:r>
              <a:rPr lang="en-US" sz="2000" b="1" dirty="0" smtClean="0">
                <a:solidFill>
                  <a:srgbClr val="FF0000"/>
                </a:solidFill>
              </a:rPr>
              <a:t>0min</a:t>
            </a:r>
          </a:p>
          <a:p>
            <a:r>
              <a:rPr lang="en-US" sz="2000" dirty="0" smtClean="0"/>
              <a:t>Landing </a:t>
            </a:r>
            <a:r>
              <a:rPr lang="en-US" sz="2000" u="sng" dirty="0" smtClean="0"/>
              <a:t>1330z</a:t>
            </a:r>
            <a:endParaRPr lang="en-GB" sz="2000" u="sng" dirty="0"/>
          </a:p>
        </p:txBody>
      </p:sp>
      <p:sp>
        <p:nvSpPr>
          <p:cNvPr id="11" name="TextBox 10"/>
          <p:cNvSpPr txBox="1"/>
          <p:nvPr/>
        </p:nvSpPr>
        <p:spPr>
          <a:xfrm>
            <a:off x="4792973" y="5560701"/>
            <a:ext cx="4272516" cy="1015663"/>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Airlines : Save FUEL, Cut CO2 emission</a:t>
            </a:r>
          </a:p>
          <a:p>
            <a:r>
              <a:rPr lang="en-US" sz="2000" b="1" dirty="0" smtClean="0">
                <a:effectLst>
                  <a:outerShdw blurRad="38100" dist="38100" dir="2700000" algn="tl">
                    <a:srgbClr val="000000">
                      <a:alpha val="43137"/>
                    </a:srgbClr>
                  </a:outerShdw>
                </a:effectLst>
              </a:rPr>
              <a:t>ATC : Reduce workload</a:t>
            </a:r>
          </a:p>
          <a:p>
            <a:r>
              <a:rPr lang="en-US" sz="2000" b="1" dirty="0" smtClean="0">
                <a:effectLst>
                  <a:outerShdw blurRad="38100" dist="38100" dir="2700000" algn="tl">
                    <a:srgbClr val="000000">
                      <a:alpha val="43137"/>
                    </a:srgbClr>
                  </a:outerShdw>
                </a:effectLst>
              </a:rPr>
              <a:t>Overall : Enhance safety and efficiency</a:t>
            </a:r>
            <a:endParaRPr lang="en-GB" sz="2000" b="1" dirty="0">
              <a:effectLst>
                <a:outerShdw blurRad="38100" dist="38100" dir="2700000" algn="tl">
                  <a:srgbClr val="000000">
                    <a:alpha val="43137"/>
                  </a:srgbClr>
                </a:outerShdw>
              </a:effectLst>
            </a:endParaRPr>
          </a:p>
        </p:txBody>
      </p:sp>
      <p:grpSp>
        <p:nvGrpSpPr>
          <p:cNvPr id="12" name="Group 11"/>
          <p:cNvGrpSpPr/>
          <p:nvPr/>
        </p:nvGrpSpPr>
        <p:grpSpPr>
          <a:xfrm>
            <a:off x="3539688" y="4332315"/>
            <a:ext cx="2353119" cy="1116468"/>
            <a:chOff x="1255974" y="3293186"/>
            <a:chExt cx="6684100" cy="3001148"/>
          </a:xfrm>
        </p:grpSpPr>
        <p:sp>
          <p:nvSpPr>
            <p:cNvPr id="13" name="Rectangle 12"/>
            <p:cNvSpPr/>
            <p:nvPr/>
          </p:nvSpPr>
          <p:spPr>
            <a:xfrm>
              <a:off x="1433726" y="3293186"/>
              <a:ext cx="6498111" cy="30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1794647" y="3588250"/>
              <a:ext cx="5791757" cy="1"/>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474637" y="4655051"/>
              <a:ext cx="33981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474637" y="3893051"/>
              <a:ext cx="33981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569637" y="4655051"/>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5569637"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88437" y="4663289"/>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3588437"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1632466"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632466" y="4663289"/>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p:nvPr/>
          </p:nvGrpSpPr>
          <p:grpSpPr>
            <a:xfrm>
              <a:off x="1414847" y="5463903"/>
              <a:ext cx="6525227" cy="820695"/>
              <a:chOff x="1314965" y="5838052"/>
              <a:chExt cx="6409037" cy="820695"/>
            </a:xfrm>
          </p:grpSpPr>
          <p:sp>
            <p:nvSpPr>
              <p:cNvPr id="30" name="Rectangle 29"/>
              <p:cNvSpPr/>
              <p:nvPr/>
            </p:nvSpPr>
            <p:spPr>
              <a:xfrm>
                <a:off x="1314965" y="6163447"/>
                <a:ext cx="6409037" cy="304800"/>
              </a:xfrm>
              <a:prstGeom prst="rect">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7364113" y="5972947"/>
                <a:ext cx="359889" cy="685800"/>
              </a:xfrm>
              <a:prstGeom prst="rect">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314965" y="5972947"/>
                <a:ext cx="359889" cy="685800"/>
              </a:xfrm>
              <a:prstGeom prst="rect">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nip Same Side Corner Rectangle 32"/>
              <p:cNvSpPr/>
              <p:nvPr/>
            </p:nvSpPr>
            <p:spPr>
              <a:xfrm>
                <a:off x="4178644" y="5838052"/>
                <a:ext cx="803190" cy="609600"/>
              </a:xfrm>
              <a:prstGeom prst="snip2SameRect">
                <a:avLst>
                  <a:gd name="adj1" fmla="val 38289"/>
                  <a:gd name="adj2" fmla="val 0"/>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Picture 5"/>
            <p:cNvPicPr>
              <a:picLocks noChangeAspect="1" noChangeArrowheads="1"/>
            </p:cNvPicPr>
            <p:nvPr/>
          </p:nvPicPr>
          <p:blipFill>
            <a:blip r:embed="rId6" cstate="print">
              <a:biLevel thresh="75000"/>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917633">
              <a:off x="4091476" y="5210551"/>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8"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6695672" y="5362471"/>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8"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281251" y="3841429"/>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8"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3362410" y="5346992"/>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9" cstate="print">
              <a:extLst>
                <a:ext uri="{BEBA8EAE-BF5A-486C-A8C5-ECC9F3942E4B}">
                  <a14:imgProps xmlns:a14="http://schemas.microsoft.com/office/drawing/2010/main">
                    <a14:imgLayer r:embed="rId7">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5215824">
              <a:off x="2842614" y="5360713"/>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rotWithShape="1">
            <a:blip r:embed="rId10" cstate="print">
              <a:biLevel thresh="75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5874652">
              <a:off x="1258223" y="4359057"/>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 name="Oval Callout 33"/>
          <p:cNvSpPr/>
          <p:nvPr/>
        </p:nvSpPr>
        <p:spPr>
          <a:xfrm>
            <a:off x="3071039" y="5744647"/>
            <a:ext cx="1092016" cy="612648"/>
          </a:xfrm>
          <a:prstGeom prst="wedgeEllipseCallout">
            <a:avLst>
              <a:gd name="adj1" fmla="val 49419"/>
              <a:gd name="adj2" fmla="val -125964"/>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30min</a:t>
            </a:r>
            <a:endParaRPr lang="en-GB" dirty="0">
              <a:effectLst>
                <a:outerShdw blurRad="38100" dist="38100" dir="2700000" algn="tl">
                  <a:srgbClr val="000000">
                    <a:alpha val="43137"/>
                  </a:srgbClr>
                </a:outerShdw>
              </a:effectLst>
            </a:endParaRPr>
          </a:p>
        </p:txBody>
      </p:sp>
      <p:sp>
        <p:nvSpPr>
          <p:cNvPr id="35" name="Oval Callout 34"/>
          <p:cNvSpPr/>
          <p:nvPr/>
        </p:nvSpPr>
        <p:spPr>
          <a:xfrm>
            <a:off x="4431815" y="1678469"/>
            <a:ext cx="1092016" cy="612648"/>
          </a:xfrm>
          <a:prstGeom prst="wedgeEllipseCallout">
            <a:avLst>
              <a:gd name="adj1" fmla="val -126567"/>
              <a:gd name="adj2" fmla="val 37203"/>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30min</a:t>
            </a:r>
            <a:endParaRPr lang="en-GB" dirty="0">
              <a:effectLst>
                <a:outerShdw blurRad="38100" dist="38100" dir="2700000" algn="tl">
                  <a:srgbClr val="000000">
                    <a:alpha val="43137"/>
                  </a:srgbClr>
                </a:outerShdw>
              </a:effectLst>
            </a:endParaRPr>
          </a:p>
        </p:txBody>
      </p:sp>
      <p:sp>
        <p:nvSpPr>
          <p:cNvPr id="36" name="Wave 35"/>
          <p:cNvSpPr/>
          <p:nvPr/>
        </p:nvSpPr>
        <p:spPr>
          <a:xfrm rot="878691">
            <a:off x="6075624" y="2500309"/>
            <a:ext cx="2720158" cy="1223785"/>
          </a:xfrm>
          <a:prstGeom prst="wave">
            <a:avLst/>
          </a:prstGeom>
          <a:solidFill>
            <a:schemeClr val="accent6">
              <a:lumMod val="60000"/>
              <a:lumOff val="40000"/>
              <a:alpha val="6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ATFM</a:t>
            </a:r>
            <a:endParaRPr lang="en-GB"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559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childTnLst>
                          </p:cTn>
                        </p:par>
                        <p:par>
                          <p:cTn id="19" fill="hold">
                            <p:stCondLst>
                              <p:cond delay="500"/>
                            </p:stCondLst>
                            <p:childTnLst>
                              <p:par>
                                <p:cTn id="20" presetID="31"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1000" fill="hold"/>
                                        <p:tgtEl>
                                          <p:spTgt spid="34"/>
                                        </p:tgtEl>
                                        <p:attrNameLst>
                                          <p:attrName>ppt_w</p:attrName>
                                        </p:attrNameLst>
                                      </p:cBhvr>
                                      <p:tavLst>
                                        <p:tav tm="0">
                                          <p:val>
                                            <p:fltVal val="0"/>
                                          </p:val>
                                        </p:tav>
                                        <p:tav tm="100000">
                                          <p:val>
                                            <p:strVal val="#ppt_w"/>
                                          </p:val>
                                        </p:tav>
                                      </p:tavLst>
                                    </p:anim>
                                    <p:anim calcmode="lin" valueType="num">
                                      <p:cBhvr>
                                        <p:cTn id="23" dur="1000" fill="hold"/>
                                        <p:tgtEl>
                                          <p:spTgt spid="34"/>
                                        </p:tgtEl>
                                        <p:attrNameLst>
                                          <p:attrName>ppt_h</p:attrName>
                                        </p:attrNameLst>
                                      </p:cBhvr>
                                      <p:tavLst>
                                        <p:tav tm="0">
                                          <p:val>
                                            <p:fltVal val="0"/>
                                          </p:val>
                                        </p:tav>
                                        <p:tav tm="100000">
                                          <p:val>
                                            <p:strVal val="#ppt_h"/>
                                          </p:val>
                                        </p:tav>
                                      </p:tavLst>
                                    </p:anim>
                                    <p:anim calcmode="lin" valueType="num">
                                      <p:cBhvr>
                                        <p:cTn id="24" dur="1000" fill="hold"/>
                                        <p:tgtEl>
                                          <p:spTgt spid="34"/>
                                        </p:tgtEl>
                                        <p:attrNameLst>
                                          <p:attrName>style.rotation</p:attrName>
                                        </p:attrNameLst>
                                      </p:cBhvr>
                                      <p:tavLst>
                                        <p:tav tm="0">
                                          <p:val>
                                            <p:fltVal val="90"/>
                                          </p:val>
                                        </p:tav>
                                        <p:tav tm="100000">
                                          <p:val>
                                            <p:fltVal val="0"/>
                                          </p:val>
                                        </p:tav>
                                      </p:tavLst>
                                    </p:anim>
                                    <p:animEffect transition="in" filter="fade">
                                      <p:cBhvr>
                                        <p:cTn id="25" dur="10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fade">
                                      <p:cBhvr>
                                        <p:cTn id="38" dur="500"/>
                                        <p:tgtEl>
                                          <p:spTgt spid="9">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childTnLst>
                          </p:cTn>
                        </p:par>
                        <p:par>
                          <p:cTn id="42" fill="hold">
                            <p:stCondLst>
                              <p:cond delay="500"/>
                            </p:stCondLst>
                            <p:childTnLst>
                              <p:par>
                                <p:cTn id="43" presetID="31"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1000" fill="hold"/>
                                        <p:tgtEl>
                                          <p:spTgt spid="35"/>
                                        </p:tgtEl>
                                        <p:attrNameLst>
                                          <p:attrName>ppt_w</p:attrName>
                                        </p:attrNameLst>
                                      </p:cBhvr>
                                      <p:tavLst>
                                        <p:tav tm="0">
                                          <p:val>
                                            <p:fltVal val="0"/>
                                          </p:val>
                                        </p:tav>
                                        <p:tav tm="100000">
                                          <p:val>
                                            <p:strVal val="#ppt_w"/>
                                          </p:val>
                                        </p:tav>
                                      </p:tavLst>
                                    </p:anim>
                                    <p:anim calcmode="lin" valueType="num">
                                      <p:cBhvr>
                                        <p:cTn id="46" dur="1000" fill="hold"/>
                                        <p:tgtEl>
                                          <p:spTgt spid="35"/>
                                        </p:tgtEl>
                                        <p:attrNameLst>
                                          <p:attrName>ppt_h</p:attrName>
                                        </p:attrNameLst>
                                      </p:cBhvr>
                                      <p:tavLst>
                                        <p:tav tm="0">
                                          <p:val>
                                            <p:fltVal val="0"/>
                                          </p:val>
                                        </p:tav>
                                        <p:tav tm="100000">
                                          <p:val>
                                            <p:strVal val="#ppt_h"/>
                                          </p:val>
                                        </p:tav>
                                      </p:tavLst>
                                    </p:anim>
                                    <p:anim calcmode="lin" valueType="num">
                                      <p:cBhvr>
                                        <p:cTn id="47" dur="1000" fill="hold"/>
                                        <p:tgtEl>
                                          <p:spTgt spid="35"/>
                                        </p:tgtEl>
                                        <p:attrNameLst>
                                          <p:attrName>style.rotation</p:attrName>
                                        </p:attrNameLst>
                                      </p:cBhvr>
                                      <p:tavLst>
                                        <p:tav tm="0">
                                          <p:val>
                                            <p:fltVal val="90"/>
                                          </p:val>
                                        </p:tav>
                                        <p:tav tm="100000">
                                          <p:val>
                                            <p:fltVal val="0"/>
                                          </p:val>
                                        </p:tav>
                                      </p:tavLst>
                                    </p:anim>
                                    <p:animEffect transition="in" filter="fade">
                                      <p:cBhvr>
                                        <p:cTn id="48" dur="10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5" end="5"/>
                                            </p:txEl>
                                          </p:spTgt>
                                        </p:tgtEl>
                                        <p:attrNameLst>
                                          <p:attrName>style.visibility</p:attrName>
                                        </p:attrNameLst>
                                      </p:cBhvr>
                                      <p:to>
                                        <p:strVal val="visible"/>
                                      </p:to>
                                    </p:set>
                                    <p:animEffect transition="in" filter="fade">
                                      <p:cBhvr>
                                        <p:cTn id="53" dur="500"/>
                                        <p:tgtEl>
                                          <p:spTgt spid="9">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0">
                                            <p:txEl>
                                              <p:pRg st="5" end="5"/>
                                            </p:txEl>
                                          </p:spTgt>
                                        </p:tgtEl>
                                        <p:attrNameLst>
                                          <p:attrName>style.visibility</p:attrName>
                                        </p:attrNameLst>
                                      </p:cBhvr>
                                      <p:to>
                                        <p:strVal val="visible"/>
                                      </p:to>
                                    </p:set>
                                    <p:animEffect transition="in" filter="fade">
                                      <p:cBhvr>
                                        <p:cTn id="56" dur="500"/>
                                        <p:tgtEl>
                                          <p:spTgt spid="10">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p:cTn id="6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6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1">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1" fill="hold">
                                          <p:stCondLst>
                                            <p:cond delay="0"/>
                                          </p:stCondLst>
                                        </p:cTn>
                                        <p:tgtEl>
                                          <p:spTgt spid="11">
                                            <p:txEl>
                                              <p:pRg st="1" end="1"/>
                                            </p:txEl>
                                          </p:spTgt>
                                        </p:tgtEl>
                                        <p:attrNameLst>
                                          <p:attrName>style.visibility</p:attrName>
                                        </p:attrNameLst>
                                      </p:cBhvr>
                                      <p:to>
                                        <p:strVal val="visible"/>
                                      </p:to>
                                    </p:set>
                                    <p:anim calcmode="lin" valueType="num">
                                      <p:cBhvr>
                                        <p:cTn id="70"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72"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1">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11">
                                            <p:txEl>
                                              <p:pRg st="2" end="2"/>
                                            </p:txEl>
                                          </p:spTgt>
                                        </p:tgtEl>
                                        <p:attrNameLst>
                                          <p:attrName>style.visibility</p:attrName>
                                        </p:attrNameLst>
                                      </p:cBhvr>
                                      <p:to>
                                        <p:strVal val="visible"/>
                                      </p:to>
                                    </p:set>
                                    <p:anim calcmode="lin" valueType="num">
                                      <p:cBhvr>
                                        <p:cTn id="79"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81"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1">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1000" fill="hold"/>
                                        <p:tgtEl>
                                          <p:spTgt spid="36"/>
                                        </p:tgtEl>
                                        <p:attrNameLst>
                                          <p:attrName>ppt_w</p:attrName>
                                        </p:attrNameLst>
                                      </p:cBhvr>
                                      <p:tavLst>
                                        <p:tav tm="0">
                                          <p:val>
                                            <p:fltVal val="0"/>
                                          </p:val>
                                        </p:tav>
                                        <p:tav tm="100000">
                                          <p:val>
                                            <p:strVal val="#ppt_w"/>
                                          </p:val>
                                        </p:tav>
                                      </p:tavLst>
                                    </p:anim>
                                    <p:anim calcmode="lin" valueType="num">
                                      <p:cBhvr>
                                        <p:cTn id="89" dur="1000" fill="hold"/>
                                        <p:tgtEl>
                                          <p:spTgt spid="36"/>
                                        </p:tgtEl>
                                        <p:attrNameLst>
                                          <p:attrName>ppt_h</p:attrName>
                                        </p:attrNameLst>
                                      </p:cBhvr>
                                      <p:tavLst>
                                        <p:tav tm="0">
                                          <p:val>
                                            <p:fltVal val="0"/>
                                          </p:val>
                                        </p:tav>
                                        <p:tav tm="100000">
                                          <p:val>
                                            <p:strVal val="#ppt_h"/>
                                          </p:val>
                                        </p:tav>
                                      </p:tavLst>
                                    </p:anim>
                                    <p:anim calcmode="lin" valueType="num">
                                      <p:cBhvr>
                                        <p:cTn id="90" dur="1000" fill="hold"/>
                                        <p:tgtEl>
                                          <p:spTgt spid="36"/>
                                        </p:tgtEl>
                                        <p:attrNameLst>
                                          <p:attrName>style.rotation</p:attrName>
                                        </p:attrNameLst>
                                      </p:cBhvr>
                                      <p:tavLst>
                                        <p:tav tm="0">
                                          <p:val>
                                            <p:fltVal val="90"/>
                                          </p:val>
                                        </p:tav>
                                        <p:tav tm="100000">
                                          <p:val>
                                            <p:fltVal val="0"/>
                                          </p:val>
                                        </p:tav>
                                      </p:tavLst>
                                    </p:anim>
                                    <p:animEffect transition="in" filter="fade">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44</a:t>
            </a:fld>
            <a:endParaRPr lang="en-CA"/>
          </a:p>
        </p:txBody>
      </p:sp>
      <p:sp>
        <p:nvSpPr>
          <p:cNvPr id="5" name="Content Placeholder 8"/>
          <p:cNvSpPr>
            <a:spLocks noGrp="1"/>
          </p:cNvSpPr>
          <p:nvPr>
            <p:ph idx="1"/>
          </p:nvPr>
        </p:nvSpPr>
        <p:spPr>
          <a:xfrm>
            <a:off x="457200" y="2924944"/>
            <a:ext cx="8229600" cy="3201219"/>
          </a:xfrm>
        </p:spPr>
        <p:txBody>
          <a:bodyPr>
            <a:normAutofit/>
          </a:bodyPr>
          <a:lstStyle/>
          <a:p>
            <a:pPr marL="0" indent="0" algn="ctr">
              <a:buNone/>
            </a:pPr>
            <a:r>
              <a:rPr lang="en-US" sz="6000" b="1" dirty="0" smtClean="0">
                <a:effectLst>
                  <a:outerShdw blurRad="38100" dist="38100" dir="2700000" algn="tl">
                    <a:srgbClr val="000000">
                      <a:alpha val="43137"/>
                    </a:srgbClr>
                  </a:outerShdw>
                </a:effectLst>
              </a:rPr>
              <a:t>Case Study</a:t>
            </a:r>
          </a:p>
          <a:p>
            <a:pPr marL="0" indent="0" algn="ctr">
              <a:buNone/>
            </a:pPr>
            <a:r>
              <a:rPr lang="en-US" sz="6000" b="1" dirty="0" smtClean="0">
                <a:effectLst>
                  <a:outerShdw blurRad="38100" dist="38100" dir="2700000" algn="tl">
                    <a:srgbClr val="000000">
                      <a:alpha val="43137"/>
                    </a:srgbClr>
                  </a:outerShdw>
                </a:effectLst>
              </a:rPr>
              <a:t>(A-CDM)</a:t>
            </a:r>
            <a:endParaRPr lang="en-GB"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980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45</a:t>
            </a:fld>
            <a:endParaRPr lang="en-CA"/>
          </a:p>
        </p:txBody>
      </p:sp>
      <p:sp>
        <p:nvSpPr>
          <p:cNvPr id="5" name="Content Placeholder 4"/>
          <p:cNvSpPr txBox="1">
            <a:spLocks/>
          </p:cNvSpPr>
          <p:nvPr/>
        </p:nvSpPr>
        <p:spPr>
          <a:xfrm>
            <a:off x="457200" y="1268760"/>
            <a:ext cx="8229600" cy="48574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EOBT 1000z        No.10 Departure sequence</a:t>
            </a:r>
          </a:p>
          <a:p>
            <a:pPr marL="0" indent="0">
              <a:buFont typeface="Arial" pitchFamily="34" charset="0"/>
              <a:buNone/>
            </a:pPr>
            <a:r>
              <a:rPr lang="en-US" sz="2800" smtClean="0"/>
              <a:t>Push Back 1000z  </a:t>
            </a:r>
          </a:p>
          <a:p>
            <a:pPr marL="0" indent="0">
              <a:buFont typeface="Arial" pitchFamily="34" charset="0"/>
              <a:buNone/>
            </a:pPr>
            <a:r>
              <a:rPr lang="en-US" sz="2800" smtClean="0"/>
              <a:t>Taxiing 5min </a:t>
            </a:r>
          </a:p>
          <a:p>
            <a:pPr marL="0" indent="0">
              <a:buFont typeface="Arial" pitchFamily="34" charset="0"/>
              <a:buNone/>
            </a:pPr>
            <a:r>
              <a:rPr lang="en-US" sz="2800" smtClean="0"/>
              <a:t>Line up 25min</a:t>
            </a:r>
          </a:p>
          <a:p>
            <a:endParaRPr lang="en-GB" dirty="0"/>
          </a:p>
        </p:txBody>
      </p:sp>
      <p:sp>
        <p:nvSpPr>
          <p:cNvPr id="6" name="Rectangle 5"/>
          <p:cNvSpPr/>
          <p:nvPr/>
        </p:nvSpPr>
        <p:spPr>
          <a:xfrm>
            <a:off x="1433726" y="3293186"/>
            <a:ext cx="6498111" cy="30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a:endCxn id="16" idx="0"/>
          </p:cNvCxnSpPr>
          <p:nvPr/>
        </p:nvCxnSpPr>
        <p:spPr>
          <a:xfrm>
            <a:off x="1794647" y="3588251"/>
            <a:ext cx="5764427" cy="0"/>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474637" y="4655051"/>
            <a:ext cx="33981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474637" y="3893051"/>
            <a:ext cx="33981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569637" y="4655051"/>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5569637"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588437" y="4663289"/>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3588437"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1632466"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632466" y="4663289"/>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rot="16200000">
            <a:off x="7482874" y="3397751"/>
            <a:ext cx="533400" cy="381000"/>
          </a:xfrm>
          <a:prstGeom prst="rect">
            <a:avLst/>
          </a:prstGeom>
          <a:noFill/>
        </p:spPr>
        <p:txBody>
          <a:bodyPr wrap="square" rtlCol="0">
            <a:spAutoFit/>
          </a:bodyPr>
          <a:lstStyle/>
          <a:p>
            <a:r>
              <a:rPr lang="en-US" dirty="0" smtClean="0">
                <a:solidFill>
                  <a:schemeClr val="bg1"/>
                </a:solidFill>
              </a:rPr>
              <a:t>34L</a:t>
            </a:r>
            <a:endParaRPr lang="en-GB" dirty="0">
              <a:solidFill>
                <a:schemeClr val="bg1"/>
              </a:solidFill>
            </a:endParaRPr>
          </a:p>
        </p:txBody>
      </p:sp>
      <p:sp>
        <p:nvSpPr>
          <p:cNvPr id="17" name="TextBox 16"/>
          <p:cNvSpPr txBox="1"/>
          <p:nvPr/>
        </p:nvSpPr>
        <p:spPr>
          <a:xfrm rot="5400000">
            <a:off x="1294713" y="3479785"/>
            <a:ext cx="609601" cy="369332"/>
          </a:xfrm>
          <a:prstGeom prst="rect">
            <a:avLst/>
          </a:prstGeom>
          <a:noFill/>
        </p:spPr>
        <p:txBody>
          <a:bodyPr wrap="square" rtlCol="0">
            <a:spAutoFit/>
          </a:bodyPr>
          <a:lstStyle/>
          <a:p>
            <a:r>
              <a:rPr lang="en-US" dirty="0" smtClean="0">
                <a:solidFill>
                  <a:schemeClr val="bg1"/>
                </a:solidFill>
              </a:rPr>
              <a:t>16R</a:t>
            </a:r>
            <a:endParaRPr lang="en-GB" dirty="0">
              <a:solidFill>
                <a:schemeClr val="bg1"/>
              </a:solidFill>
            </a:endParaRPr>
          </a:p>
        </p:txBody>
      </p:sp>
      <p:grpSp>
        <p:nvGrpSpPr>
          <p:cNvPr id="18" name="Group 17"/>
          <p:cNvGrpSpPr/>
          <p:nvPr/>
        </p:nvGrpSpPr>
        <p:grpSpPr>
          <a:xfrm>
            <a:off x="1414847" y="5463903"/>
            <a:ext cx="6525227" cy="820695"/>
            <a:chOff x="1314965" y="5838052"/>
            <a:chExt cx="6409037" cy="820695"/>
          </a:xfrm>
          <a:solidFill>
            <a:srgbClr val="00060C"/>
          </a:solidFill>
        </p:grpSpPr>
        <p:sp>
          <p:nvSpPr>
            <p:cNvPr id="19" name="Rectangle 18"/>
            <p:cNvSpPr/>
            <p:nvPr/>
          </p:nvSpPr>
          <p:spPr>
            <a:xfrm>
              <a:off x="1314965" y="6163447"/>
              <a:ext cx="6409037"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364113" y="5972947"/>
              <a:ext cx="359889"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314965" y="5972947"/>
              <a:ext cx="359889"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nip Same Side Corner Rectangle 21"/>
            <p:cNvSpPr/>
            <p:nvPr/>
          </p:nvSpPr>
          <p:spPr>
            <a:xfrm>
              <a:off x="4178644" y="5838052"/>
              <a:ext cx="803190" cy="609600"/>
            </a:xfrm>
            <a:prstGeom prst="snip2SameRect">
              <a:avLst>
                <a:gd name="adj1" fmla="val 3828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5"/>
          <p:cNvPicPr>
            <a:picLocks noChangeAspect="1" noChangeArrowheads="1"/>
          </p:cNvPicPr>
          <p:nvPr/>
        </p:nvPicPr>
        <p:blipFill>
          <a:blip r:embed="rId2" cstate="print">
            <a:biLevel thresh="75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5988320">
            <a:off x="3250709" y="4756528"/>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4" cstate="print">
            <a:biLevel thresh="75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917633">
            <a:off x="4091476" y="5210551"/>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rotWithShape="1">
          <a:blip r:embed="rId5" cstate="print">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0800000">
            <a:off x="2827461" y="4324493"/>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7" cstate="print">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6817593" y="5347508"/>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4" cstate="print">
            <a:biLevel thresh="75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0800000">
            <a:off x="1683437" y="4362277"/>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7" cstate="print">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281251" y="3841429"/>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7" cstate="print">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3362410" y="5346992"/>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8" cstate="print">
            <a:extLst>
              <a:ext uri="{BEBA8EAE-BF5A-486C-A8C5-ECC9F3942E4B}">
                <a14:imgProps xmlns:a14="http://schemas.microsoft.com/office/drawing/2010/main">
                  <a14:imgLayer r:embed="rId3">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5215824">
            <a:off x="2842614" y="5360713"/>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rotWithShape="1">
          <a:blip r:embed="rId5" cstate="print">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0800000">
            <a:off x="3770336" y="4315249"/>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9047" y="4291844"/>
            <a:ext cx="5794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rotWithShape="1">
          <a:blip r:embed="rId5" cstate="print">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0800000">
            <a:off x="3252508" y="4352723"/>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rotWithShape="1">
          <a:blip r:embed="rId5" cstate="print">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5874652">
            <a:off x="1258223" y="4359057"/>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4" cstate="print">
            <a:biLevel thresh="75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0800000">
            <a:off x="4342768" y="4336399"/>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4676860" y="2267744"/>
            <a:ext cx="2615844" cy="584775"/>
          </a:xfrm>
          <a:prstGeom prst="rect">
            <a:avLst/>
          </a:prstGeom>
          <a:noFill/>
        </p:spPr>
        <p:txBody>
          <a:bodyPr wrap="none" rtlCol="0">
            <a:spAutoFit/>
          </a:bodyPr>
          <a:lstStyle/>
          <a:p>
            <a:r>
              <a:rPr lang="en-US" sz="3200" b="1" u="sng" dirty="0" smtClean="0">
                <a:solidFill>
                  <a:srgbClr val="FF0000"/>
                </a:solidFill>
              </a:rPr>
              <a:t>Take off 1030z</a:t>
            </a:r>
            <a:endParaRPr lang="en-GB" sz="3200" b="1" u="sng" dirty="0">
              <a:solidFill>
                <a:srgbClr val="FF0000"/>
              </a:solidFill>
            </a:endParaRPr>
          </a:p>
        </p:txBody>
      </p:sp>
    </p:spTree>
    <p:extLst>
      <p:ext uri="{BB962C8B-B14F-4D97-AF65-F5344CB8AC3E}">
        <p14:creationId xmlns:p14="http://schemas.microsoft.com/office/powerpoint/2010/main" val="100640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38889E-6 -1.85185E-6 L -0.00347 -0.04907 " pathEditMode="relative" rAng="0" ptsTypes="AA">
                                      <p:cBhvr>
                                        <p:cTn id="13" dur="2000" fill="hold"/>
                                        <p:tgtEl>
                                          <p:spTgt spid="30"/>
                                        </p:tgtEl>
                                        <p:attrNameLst>
                                          <p:attrName>ppt_x</p:attrName>
                                          <p:attrName>ppt_y</p:attrName>
                                        </p:attrNameLst>
                                      </p:cBhvr>
                                      <p:rCtr x="-174" y="-2454"/>
                                    </p:animMotion>
                                  </p:childTnLst>
                                </p:cTn>
                              </p:par>
                            </p:childTnLst>
                          </p:cTn>
                        </p:par>
                        <p:par>
                          <p:cTn id="14" fill="hold">
                            <p:stCondLst>
                              <p:cond delay="2000"/>
                            </p:stCondLst>
                            <p:childTnLst>
                              <p:par>
                                <p:cTn id="15" presetID="8" presetClass="emph" presetSubtype="0" fill="hold" nodeType="afterEffect">
                                  <p:stCondLst>
                                    <p:cond delay="0"/>
                                  </p:stCondLst>
                                  <p:childTnLst>
                                    <p:animRot by="-5400000">
                                      <p:cBhvr>
                                        <p:cTn id="16" dur="2000" fill="hold"/>
                                        <p:tgtEl>
                                          <p:spTgt spid="30"/>
                                        </p:tgtEl>
                                        <p:attrNameLst>
                                          <p:attrName>r</p:attrName>
                                        </p:attrNameLst>
                                      </p:cBhvr>
                                    </p:animRot>
                                  </p:childTnLst>
                                </p:cTn>
                              </p:par>
                            </p:childTnLst>
                          </p:cTn>
                        </p:par>
                        <p:par>
                          <p:cTn id="17" fill="hold">
                            <p:stCondLst>
                              <p:cond delay="4000"/>
                            </p:stCondLst>
                            <p:childTnLst>
                              <p:par>
                                <p:cTn id="18" presetID="42" presetClass="path" presetSubtype="0" accel="50000" decel="50000" fill="hold" nodeType="afterEffect">
                                  <p:stCondLst>
                                    <p:cond delay="0"/>
                                  </p:stCondLst>
                                  <p:childTnLst>
                                    <p:animMotion origin="layout" path="M -0.00347 -0.04907 L 0.25643 -0.05949 " pathEditMode="relative" rAng="0" ptsTypes="AA">
                                      <p:cBhvr>
                                        <p:cTn id="19" dur="2000" fill="hold"/>
                                        <p:tgtEl>
                                          <p:spTgt spid="30"/>
                                        </p:tgtEl>
                                        <p:attrNameLst>
                                          <p:attrName>ppt_x</p:attrName>
                                          <p:attrName>ppt_y</p:attrName>
                                        </p:attrNameLst>
                                      </p:cBhvr>
                                      <p:rCtr x="12986" y="-532"/>
                                    </p:animMotion>
                                  </p:childTnLst>
                                </p:cTn>
                              </p:par>
                            </p:childTnLst>
                          </p:cTn>
                        </p:par>
                        <p:par>
                          <p:cTn id="20" fill="hold">
                            <p:stCondLst>
                              <p:cond delay="6000"/>
                            </p:stCondLst>
                            <p:childTnLst>
                              <p:par>
                                <p:cTn id="21" presetID="8" presetClass="emph" presetSubtype="0" fill="hold" nodeType="afterEffect">
                                  <p:stCondLst>
                                    <p:cond delay="0"/>
                                  </p:stCondLst>
                                  <p:childTnLst>
                                    <p:animRot by="-5400000">
                                      <p:cBhvr>
                                        <p:cTn id="22" dur="2000" fill="hold"/>
                                        <p:tgtEl>
                                          <p:spTgt spid="30"/>
                                        </p:tgtEl>
                                        <p:attrNameLst>
                                          <p:attrName>r</p:attrName>
                                        </p:attrNameLst>
                                      </p:cBhvr>
                                    </p:animRot>
                                  </p:childTnLst>
                                </p:cTn>
                              </p:par>
                            </p:childTnLst>
                          </p:cTn>
                        </p:par>
                        <p:par>
                          <p:cTn id="23" fill="hold">
                            <p:stCondLst>
                              <p:cond delay="8000"/>
                            </p:stCondLst>
                            <p:childTnLst>
                              <p:par>
                                <p:cTn id="24" presetID="42" presetClass="path" presetSubtype="0" accel="50000" decel="50000" fill="hold" nodeType="afterEffect">
                                  <p:stCondLst>
                                    <p:cond delay="0"/>
                                  </p:stCondLst>
                                  <p:childTnLst>
                                    <p:animMotion origin="layout" path="M 0.25643 -0.05949 L 0.25643 -0.1331 " pathEditMode="relative" rAng="0" ptsTypes="AA">
                                      <p:cBhvr>
                                        <p:cTn id="25" dur="2000" fill="hold"/>
                                        <p:tgtEl>
                                          <p:spTgt spid="30"/>
                                        </p:tgtEl>
                                        <p:attrNameLst>
                                          <p:attrName>ppt_x</p:attrName>
                                          <p:attrName>ppt_y</p:attrName>
                                        </p:attrNameLst>
                                      </p:cBhvr>
                                      <p:rCtr x="0" y="-3681"/>
                                    </p:animMotion>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5">
                                            <p:txEl>
                                              <p:pRg st="2" end="2"/>
                                            </p:txEl>
                                          </p:spTgt>
                                        </p:tgtEl>
                                      </p:cBhvr>
                                    </p:animEffect>
                                  </p:childTnLst>
                                </p:cTn>
                              </p:par>
                            </p:childTnLst>
                          </p:cTn>
                        </p:par>
                        <p:par>
                          <p:cTn id="32" fill="hold">
                            <p:stCondLst>
                              <p:cond delay="10500"/>
                            </p:stCondLst>
                            <p:childTnLst>
                              <p:par>
                                <p:cTn id="33" presetID="53" presetClass="entr" presetSubtype="16" fill="hold" nodeType="after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36">
                                            <p:txEl>
                                              <p:pRg st="0" end="0"/>
                                            </p:txEl>
                                          </p:spTgt>
                                        </p:tgtEl>
                                        <p:attrNameLst>
                                          <p:attrName>style.visibility</p:attrName>
                                        </p:attrNameLst>
                                      </p:cBhvr>
                                      <p:to>
                                        <p:strVal val="visible"/>
                                      </p:to>
                                    </p:set>
                                    <p:anim calcmode="lin" valueType="num">
                                      <p:cBhvr>
                                        <p:cTn id="42" dur="10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3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46</a:t>
            </a:fld>
            <a:endParaRPr lang="en-CA"/>
          </a:p>
        </p:txBody>
      </p:sp>
      <p:sp>
        <p:nvSpPr>
          <p:cNvPr id="3" name="Content Placeholder 4"/>
          <p:cNvSpPr txBox="1">
            <a:spLocks/>
          </p:cNvSpPr>
          <p:nvPr/>
        </p:nvSpPr>
        <p:spPr>
          <a:xfrm>
            <a:off x="457200" y="1268760"/>
            <a:ext cx="8229600" cy="48574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EOBT 1000z        No.10 Departure sequence</a:t>
            </a:r>
          </a:p>
          <a:p>
            <a:pPr marL="0" indent="0">
              <a:buFont typeface="Arial" pitchFamily="34" charset="0"/>
              <a:buNone/>
            </a:pPr>
            <a:r>
              <a:rPr lang="en-US" sz="2800" smtClean="0"/>
              <a:t>Push Back 1000z  </a:t>
            </a:r>
          </a:p>
          <a:p>
            <a:pPr marL="0" indent="0">
              <a:buFont typeface="Arial" pitchFamily="34" charset="0"/>
              <a:buNone/>
            </a:pPr>
            <a:r>
              <a:rPr lang="en-US" sz="2800" smtClean="0"/>
              <a:t>Taxiing 5min </a:t>
            </a:r>
          </a:p>
          <a:p>
            <a:pPr marL="0" indent="0">
              <a:buFont typeface="Arial" pitchFamily="34" charset="0"/>
              <a:buNone/>
            </a:pPr>
            <a:r>
              <a:rPr lang="en-US" sz="2800" smtClean="0"/>
              <a:t>Line up 25min</a:t>
            </a:r>
          </a:p>
          <a:p>
            <a:endParaRPr lang="en-GB" dirty="0"/>
          </a:p>
        </p:txBody>
      </p:sp>
      <p:sp>
        <p:nvSpPr>
          <p:cNvPr id="4" name="TextBox 3"/>
          <p:cNvSpPr txBox="1"/>
          <p:nvPr/>
        </p:nvSpPr>
        <p:spPr>
          <a:xfrm>
            <a:off x="4676860" y="2267744"/>
            <a:ext cx="2615844" cy="584775"/>
          </a:xfrm>
          <a:prstGeom prst="rect">
            <a:avLst/>
          </a:prstGeom>
          <a:noFill/>
        </p:spPr>
        <p:txBody>
          <a:bodyPr wrap="none" rtlCol="0">
            <a:spAutoFit/>
          </a:bodyPr>
          <a:lstStyle/>
          <a:p>
            <a:r>
              <a:rPr lang="en-US" sz="3200" b="1" u="sng" dirty="0" smtClean="0">
                <a:solidFill>
                  <a:srgbClr val="FF0000"/>
                </a:solidFill>
              </a:rPr>
              <a:t>Take off 1030z</a:t>
            </a:r>
            <a:endParaRPr lang="en-GB" sz="3200" b="1" u="sng" dirty="0">
              <a:solidFill>
                <a:srgbClr val="FF0000"/>
              </a:solidFill>
            </a:endParaRPr>
          </a:p>
        </p:txBody>
      </p:sp>
      <p:sp>
        <p:nvSpPr>
          <p:cNvPr id="5" name="TextBox 4"/>
          <p:cNvSpPr txBox="1"/>
          <p:nvPr/>
        </p:nvSpPr>
        <p:spPr>
          <a:xfrm>
            <a:off x="2955783" y="1760548"/>
            <a:ext cx="1428596" cy="523220"/>
          </a:xfrm>
          <a:prstGeom prst="rect">
            <a:avLst/>
          </a:prstGeom>
          <a:noFill/>
        </p:spPr>
        <p:txBody>
          <a:bodyPr wrap="none" rtlCol="0">
            <a:spAutoFit/>
          </a:bodyPr>
          <a:lstStyle/>
          <a:p>
            <a:r>
              <a:rPr lang="en-US" sz="2800" b="1" dirty="0" smtClean="0">
                <a:solidFill>
                  <a:srgbClr val="FF0000"/>
                </a:solidFill>
              </a:rPr>
              <a:t>-&gt; 1020z</a:t>
            </a:r>
            <a:endParaRPr lang="en-GB" sz="2800" b="1" dirty="0">
              <a:solidFill>
                <a:srgbClr val="FF0000"/>
              </a:solidFill>
            </a:endParaRPr>
          </a:p>
        </p:txBody>
      </p:sp>
      <p:sp>
        <p:nvSpPr>
          <p:cNvPr id="6" name="TextBox 5"/>
          <p:cNvSpPr txBox="1"/>
          <p:nvPr/>
        </p:nvSpPr>
        <p:spPr>
          <a:xfrm>
            <a:off x="2316552" y="2267744"/>
            <a:ext cx="1311578" cy="523220"/>
          </a:xfrm>
          <a:prstGeom prst="rect">
            <a:avLst/>
          </a:prstGeom>
          <a:noFill/>
        </p:spPr>
        <p:txBody>
          <a:bodyPr wrap="none" rtlCol="0">
            <a:spAutoFit/>
          </a:bodyPr>
          <a:lstStyle/>
          <a:p>
            <a:r>
              <a:rPr lang="en-US" sz="2800" b="1" dirty="0" smtClean="0">
                <a:solidFill>
                  <a:srgbClr val="FF0000"/>
                </a:solidFill>
              </a:rPr>
              <a:t>-&gt; 4min</a:t>
            </a:r>
            <a:endParaRPr lang="en-GB" sz="2800" b="1" dirty="0">
              <a:solidFill>
                <a:srgbClr val="FF0000"/>
              </a:solidFill>
            </a:endParaRPr>
          </a:p>
        </p:txBody>
      </p:sp>
      <p:sp>
        <p:nvSpPr>
          <p:cNvPr id="7" name="TextBox 6"/>
          <p:cNvSpPr txBox="1"/>
          <p:nvPr/>
        </p:nvSpPr>
        <p:spPr>
          <a:xfrm>
            <a:off x="2607444" y="2769966"/>
            <a:ext cx="1311578" cy="523220"/>
          </a:xfrm>
          <a:prstGeom prst="rect">
            <a:avLst/>
          </a:prstGeom>
          <a:noFill/>
        </p:spPr>
        <p:txBody>
          <a:bodyPr wrap="none" rtlCol="0">
            <a:spAutoFit/>
          </a:bodyPr>
          <a:lstStyle/>
          <a:p>
            <a:r>
              <a:rPr lang="en-US" sz="2800" b="1" dirty="0" smtClean="0">
                <a:solidFill>
                  <a:srgbClr val="FF0000"/>
                </a:solidFill>
              </a:rPr>
              <a:t>-&gt; 6min</a:t>
            </a:r>
            <a:endParaRPr lang="en-GB" sz="2800" b="1" dirty="0">
              <a:solidFill>
                <a:srgbClr val="FF0000"/>
              </a:solidFill>
            </a:endParaRPr>
          </a:p>
        </p:txBody>
      </p:sp>
      <p:sp>
        <p:nvSpPr>
          <p:cNvPr id="8" name="Rectangle 7"/>
          <p:cNvSpPr/>
          <p:nvPr/>
        </p:nvSpPr>
        <p:spPr>
          <a:xfrm>
            <a:off x="1433726" y="3293186"/>
            <a:ext cx="6498111" cy="30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endCxn id="18" idx="0"/>
          </p:cNvCxnSpPr>
          <p:nvPr/>
        </p:nvCxnSpPr>
        <p:spPr>
          <a:xfrm>
            <a:off x="1794647" y="3588251"/>
            <a:ext cx="5764427" cy="0"/>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474637" y="4655051"/>
            <a:ext cx="33981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474637" y="3893051"/>
            <a:ext cx="33981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569637" y="4655051"/>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5569637"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588437" y="4663289"/>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3588437"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1632466"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632466" y="4663289"/>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rot="16200000">
            <a:off x="7482874" y="3397751"/>
            <a:ext cx="533400" cy="381000"/>
          </a:xfrm>
          <a:prstGeom prst="rect">
            <a:avLst/>
          </a:prstGeom>
          <a:noFill/>
        </p:spPr>
        <p:txBody>
          <a:bodyPr wrap="square" rtlCol="0">
            <a:spAutoFit/>
          </a:bodyPr>
          <a:lstStyle/>
          <a:p>
            <a:r>
              <a:rPr lang="en-US" dirty="0" smtClean="0">
                <a:solidFill>
                  <a:schemeClr val="bg1"/>
                </a:solidFill>
              </a:rPr>
              <a:t>34L</a:t>
            </a:r>
            <a:endParaRPr lang="en-GB" dirty="0">
              <a:solidFill>
                <a:schemeClr val="bg1"/>
              </a:solidFill>
            </a:endParaRPr>
          </a:p>
        </p:txBody>
      </p:sp>
      <p:sp>
        <p:nvSpPr>
          <p:cNvPr id="19" name="TextBox 18"/>
          <p:cNvSpPr txBox="1"/>
          <p:nvPr/>
        </p:nvSpPr>
        <p:spPr>
          <a:xfrm rot="5400000">
            <a:off x="1294713" y="3479785"/>
            <a:ext cx="609601" cy="369332"/>
          </a:xfrm>
          <a:prstGeom prst="rect">
            <a:avLst/>
          </a:prstGeom>
          <a:noFill/>
        </p:spPr>
        <p:txBody>
          <a:bodyPr wrap="square" rtlCol="0">
            <a:spAutoFit/>
          </a:bodyPr>
          <a:lstStyle/>
          <a:p>
            <a:r>
              <a:rPr lang="en-US" dirty="0" smtClean="0">
                <a:solidFill>
                  <a:schemeClr val="bg1"/>
                </a:solidFill>
              </a:rPr>
              <a:t>16R</a:t>
            </a:r>
            <a:endParaRPr lang="en-GB" dirty="0">
              <a:solidFill>
                <a:schemeClr val="bg1"/>
              </a:solidFill>
            </a:endParaRPr>
          </a:p>
        </p:txBody>
      </p:sp>
      <p:grpSp>
        <p:nvGrpSpPr>
          <p:cNvPr id="20" name="Group 19"/>
          <p:cNvGrpSpPr/>
          <p:nvPr/>
        </p:nvGrpSpPr>
        <p:grpSpPr>
          <a:xfrm>
            <a:off x="1414847" y="5463903"/>
            <a:ext cx="6525227" cy="820695"/>
            <a:chOff x="1314965" y="5838052"/>
            <a:chExt cx="6409037" cy="820695"/>
          </a:xfrm>
          <a:solidFill>
            <a:srgbClr val="00060C"/>
          </a:solidFill>
        </p:grpSpPr>
        <p:sp>
          <p:nvSpPr>
            <p:cNvPr id="21" name="Rectangle 20"/>
            <p:cNvSpPr/>
            <p:nvPr/>
          </p:nvSpPr>
          <p:spPr>
            <a:xfrm>
              <a:off x="1314965" y="6163447"/>
              <a:ext cx="6409037"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364113" y="5972947"/>
              <a:ext cx="359889"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314965" y="5972947"/>
              <a:ext cx="359889"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nip Same Side Corner Rectangle 23"/>
            <p:cNvSpPr/>
            <p:nvPr/>
          </p:nvSpPr>
          <p:spPr>
            <a:xfrm>
              <a:off x="4178644" y="5838052"/>
              <a:ext cx="803190" cy="609600"/>
            </a:xfrm>
            <a:prstGeom prst="snip2SameRect">
              <a:avLst>
                <a:gd name="adj1" fmla="val 3828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5"/>
          <p:cNvPicPr>
            <a:picLocks noChangeAspect="1" noChangeArrowheads="1"/>
          </p:cNvPicPr>
          <p:nvPr/>
        </p:nvPicPr>
        <p:blipFill>
          <a:blip r:embed="rId2" cstate="print">
            <a:biLevel thresh="75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917633">
            <a:off x="4091476" y="5210551"/>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4" cstate="print">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6695672" y="5362471"/>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4" cstate="print">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281251" y="3841429"/>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4" cstate="print">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3362410" y="5346992"/>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5" cstate="print">
            <a:extLst>
              <a:ext uri="{BEBA8EAE-BF5A-486C-A8C5-ECC9F3942E4B}">
                <a14:imgProps xmlns:a14="http://schemas.microsoft.com/office/drawing/2010/main">
                  <a14:imgLayer r:embed="rId3">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5215824">
            <a:off x="2842614" y="5360713"/>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rotWithShape="1">
          <a:blip r:embed="rId6" cstate="print">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5874652">
            <a:off x="1258223" y="4359057"/>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74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15" presetClass="entr" presetSubtype="0" fill="hold"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44" dur="10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38889E-6 -1.85185E-6 L -0.00347 -0.04907 " pathEditMode="relative" rAng="0" ptsTypes="AA">
                                      <p:cBhvr>
                                        <p:cTn id="56" dur="2000" fill="hold"/>
                                        <p:tgtEl>
                                          <p:spTgt spid="29"/>
                                        </p:tgtEl>
                                        <p:attrNameLst>
                                          <p:attrName>ppt_x</p:attrName>
                                          <p:attrName>ppt_y</p:attrName>
                                        </p:attrNameLst>
                                      </p:cBhvr>
                                      <p:rCtr x="-174" y="-2454"/>
                                    </p:animMotion>
                                  </p:childTnLst>
                                </p:cTn>
                              </p:par>
                            </p:childTnLst>
                          </p:cTn>
                        </p:par>
                        <p:par>
                          <p:cTn id="57" fill="hold">
                            <p:stCondLst>
                              <p:cond delay="2000"/>
                            </p:stCondLst>
                            <p:childTnLst>
                              <p:par>
                                <p:cTn id="58" presetID="8" presetClass="emph" presetSubtype="0" fill="hold" nodeType="afterEffect">
                                  <p:stCondLst>
                                    <p:cond delay="0"/>
                                  </p:stCondLst>
                                  <p:childTnLst>
                                    <p:animRot by="5400000">
                                      <p:cBhvr>
                                        <p:cTn id="59" dur="2000" fill="hold"/>
                                        <p:tgtEl>
                                          <p:spTgt spid="29"/>
                                        </p:tgtEl>
                                        <p:attrNameLst>
                                          <p:attrName>r</p:attrName>
                                        </p:attrNameLst>
                                      </p:cBhvr>
                                    </p:animRot>
                                  </p:childTnLst>
                                </p:cTn>
                              </p:par>
                            </p:childTnLst>
                          </p:cTn>
                        </p:par>
                        <p:par>
                          <p:cTn id="60" fill="hold">
                            <p:stCondLst>
                              <p:cond delay="4000"/>
                            </p:stCondLst>
                            <p:childTnLst>
                              <p:par>
                                <p:cTn id="61" presetID="42" presetClass="path" presetSubtype="0" accel="50000" decel="50000" fill="hold" nodeType="afterEffect">
                                  <p:stCondLst>
                                    <p:cond delay="0"/>
                                  </p:stCondLst>
                                  <p:childTnLst>
                                    <p:animMotion origin="layout" path="M -0.00347 -0.04908 L -0.16129 -0.05602 " pathEditMode="relative" rAng="0" ptsTypes="AA">
                                      <p:cBhvr>
                                        <p:cTn id="62" dur="2000" fill="hold"/>
                                        <p:tgtEl>
                                          <p:spTgt spid="29"/>
                                        </p:tgtEl>
                                        <p:attrNameLst>
                                          <p:attrName>ppt_x</p:attrName>
                                          <p:attrName>ppt_y</p:attrName>
                                        </p:attrNameLst>
                                      </p:cBhvr>
                                      <p:rCtr x="-7899" y="-347"/>
                                    </p:animMotion>
                                  </p:childTnLst>
                                </p:cTn>
                              </p:par>
                            </p:childTnLst>
                          </p:cTn>
                        </p:par>
                        <p:par>
                          <p:cTn id="63" fill="hold">
                            <p:stCondLst>
                              <p:cond delay="6000"/>
                            </p:stCondLst>
                            <p:childTnLst>
                              <p:par>
                                <p:cTn id="64" presetID="8" presetClass="emph" presetSubtype="0" fill="hold" nodeType="afterEffect">
                                  <p:stCondLst>
                                    <p:cond delay="0"/>
                                  </p:stCondLst>
                                  <p:childTnLst>
                                    <p:animRot by="5400000">
                                      <p:cBhvr>
                                        <p:cTn id="65" dur="2000" fill="hold"/>
                                        <p:tgtEl>
                                          <p:spTgt spid="29"/>
                                        </p:tgtEl>
                                        <p:attrNameLst>
                                          <p:attrName>r</p:attrName>
                                        </p:attrNameLst>
                                      </p:cBhvr>
                                    </p:animRot>
                                  </p:childTnLst>
                                </p:cTn>
                              </p:par>
                            </p:childTnLst>
                          </p:cTn>
                        </p:par>
                        <p:par>
                          <p:cTn id="66" fill="hold">
                            <p:stCondLst>
                              <p:cond delay="8000"/>
                            </p:stCondLst>
                            <p:childTnLst>
                              <p:par>
                                <p:cTn id="67" presetID="42" presetClass="path" presetSubtype="0" accel="50000" decel="50000" fill="hold" nodeType="afterEffect">
                                  <p:stCondLst>
                                    <p:cond delay="0"/>
                                  </p:stCondLst>
                                  <p:childTnLst>
                                    <p:animMotion origin="layout" path="M -0.16129 -0.05602 L -0.16129 -0.09792 " pathEditMode="relative" rAng="0" ptsTypes="AA">
                                      <p:cBhvr>
                                        <p:cTn id="68" dur="2000" fill="hold"/>
                                        <p:tgtEl>
                                          <p:spTgt spid="29"/>
                                        </p:tgtEl>
                                        <p:attrNameLst>
                                          <p:attrName>ppt_x</p:attrName>
                                          <p:attrName>ppt_y</p:attrName>
                                        </p:attrNameLst>
                                      </p:cBhvr>
                                      <p:rCtr x="0"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47</a:t>
            </a:fld>
            <a:endParaRPr lang="en-CA"/>
          </a:p>
        </p:txBody>
      </p:sp>
      <p:grpSp>
        <p:nvGrpSpPr>
          <p:cNvPr id="3" name="Group 2"/>
          <p:cNvGrpSpPr/>
          <p:nvPr/>
        </p:nvGrpSpPr>
        <p:grpSpPr>
          <a:xfrm>
            <a:off x="3874910" y="1282453"/>
            <a:ext cx="4858053" cy="1896370"/>
            <a:chOff x="1255974" y="3293186"/>
            <a:chExt cx="6684100" cy="3001148"/>
          </a:xfrm>
        </p:grpSpPr>
        <p:sp>
          <p:nvSpPr>
            <p:cNvPr id="4" name="Rectangle 3"/>
            <p:cNvSpPr/>
            <p:nvPr/>
          </p:nvSpPr>
          <p:spPr>
            <a:xfrm>
              <a:off x="1433726" y="3293186"/>
              <a:ext cx="6498111" cy="30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endCxn id="14" idx="0"/>
            </p:cNvCxnSpPr>
            <p:nvPr/>
          </p:nvCxnSpPr>
          <p:spPr>
            <a:xfrm>
              <a:off x="1794647" y="3588251"/>
              <a:ext cx="5796376" cy="0"/>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474637" y="4655051"/>
              <a:ext cx="33981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474637" y="3893051"/>
              <a:ext cx="33981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569637" y="4655051"/>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5569637"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588437" y="4663289"/>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3588437"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1632466"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632466" y="4663289"/>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rot="16200000">
              <a:off x="7482875" y="3429698"/>
              <a:ext cx="533400" cy="317105"/>
            </a:xfrm>
            <a:prstGeom prst="rect">
              <a:avLst/>
            </a:prstGeom>
            <a:noFill/>
          </p:spPr>
          <p:txBody>
            <a:bodyPr wrap="square" rtlCol="0">
              <a:spAutoFit/>
            </a:bodyPr>
            <a:lstStyle/>
            <a:p>
              <a:r>
                <a:rPr lang="en-US" sz="1000" dirty="0" smtClean="0">
                  <a:solidFill>
                    <a:schemeClr val="bg1"/>
                  </a:solidFill>
                </a:rPr>
                <a:t>34L</a:t>
              </a:r>
              <a:endParaRPr lang="en-GB" sz="1000" dirty="0">
                <a:solidFill>
                  <a:schemeClr val="bg1"/>
                </a:solidFill>
              </a:endParaRPr>
            </a:p>
          </p:txBody>
        </p:sp>
        <p:sp>
          <p:nvSpPr>
            <p:cNvPr id="15" name="TextBox 14"/>
            <p:cNvSpPr txBox="1"/>
            <p:nvPr/>
          </p:nvSpPr>
          <p:spPr>
            <a:xfrm rot="5400000">
              <a:off x="1294714" y="3495989"/>
              <a:ext cx="609601" cy="336925"/>
            </a:xfrm>
            <a:prstGeom prst="rect">
              <a:avLst/>
            </a:prstGeom>
            <a:noFill/>
          </p:spPr>
          <p:txBody>
            <a:bodyPr wrap="square" rtlCol="0">
              <a:spAutoFit/>
            </a:bodyPr>
            <a:lstStyle/>
            <a:p>
              <a:r>
                <a:rPr lang="en-US" sz="1100" dirty="0" smtClean="0">
                  <a:solidFill>
                    <a:schemeClr val="bg1"/>
                  </a:solidFill>
                </a:rPr>
                <a:t>16R</a:t>
              </a:r>
              <a:endParaRPr lang="en-GB" sz="1100" dirty="0">
                <a:solidFill>
                  <a:schemeClr val="bg1"/>
                </a:solidFill>
              </a:endParaRPr>
            </a:p>
          </p:txBody>
        </p:sp>
        <p:grpSp>
          <p:nvGrpSpPr>
            <p:cNvPr id="16" name="Group 15"/>
            <p:cNvGrpSpPr/>
            <p:nvPr/>
          </p:nvGrpSpPr>
          <p:grpSpPr>
            <a:xfrm>
              <a:off x="1414847" y="5463903"/>
              <a:ext cx="6525227" cy="820695"/>
              <a:chOff x="1314965" y="5838052"/>
              <a:chExt cx="6409037" cy="820695"/>
            </a:xfrm>
          </p:grpSpPr>
          <p:sp>
            <p:nvSpPr>
              <p:cNvPr id="30" name="Rectangle 29"/>
              <p:cNvSpPr/>
              <p:nvPr/>
            </p:nvSpPr>
            <p:spPr>
              <a:xfrm>
                <a:off x="1314965" y="6163447"/>
                <a:ext cx="6409037" cy="304800"/>
              </a:xfrm>
              <a:prstGeom prst="rect">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7364113" y="5972947"/>
                <a:ext cx="359889" cy="685800"/>
              </a:xfrm>
              <a:prstGeom prst="rect">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314965" y="5972947"/>
                <a:ext cx="359889" cy="685800"/>
              </a:xfrm>
              <a:prstGeom prst="rect">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nip Same Side Corner Rectangle 32"/>
              <p:cNvSpPr/>
              <p:nvPr/>
            </p:nvSpPr>
            <p:spPr>
              <a:xfrm>
                <a:off x="4178644" y="5838052"/>
                <a:ext cx="803190" cy="609600"/>
              </a:xfrm>
              <a:prstGeom prst="snip2SameRect">
                <a:avLst>
                  <a:gd name="adj1" fmla="val 38289"/>
                  <a:gd name="adj2" fmla="val 0"/>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5"/>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5988320">
              <a:off x="3250709" y="4756528"/>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5" cstate="print">
              <a:biLevel thresh="75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917633">
              <a:off x="4091476" y="5210551"/>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rotWithShape="1">
            <a:blip r:embed="rId6" cstate="print">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0800000">
              <a:off x="2827461" y="4324493"/>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8"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6817593" y="5347508"/>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9" cstate="print">
              <a:biLevel thresh="75000"/>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0800000">
              <a:off x="1683437" y="4362277"/>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8"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281251" y="3841429"/>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8"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3362410" y="5346992"/>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11" cstate="print">
              <a:extLst>
                <a:ext uri="{BEBA8EAE-BF5A-486C-A8C5-ECC9F3942E4B}">
                  <a14:imgProps xmlns:a14="http://schemas.microsoft.com/office/drawing/2010/main">
                    <a14:imgLayer r:embed="rId4">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5215824">
              <a:off x="2842614" y="5360713"/>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rotWithShape="1">
            <a:blip r:embed="rId6" cstate="print">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0800000">
              <a:off x="3770336" y="4315249"/>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19047" y="4291844"/>
              <a:ext cx="5794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rotWithShape="1">
            <a:blip r:embed="rId6" cstate="print">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0800000">
              <a:off x="3252508" y="4352723"/>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rotWithShape="1">
            <a:blip r:embed="rId13" cstate="print">
              <a:biLevel thresh="75000"/>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5874652">
              <a:off x="1258223" y="4359057"/>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9" cstate="print">
              <a:biLevel thresh="75000"/>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0800000">
              <a:off x="4342768" y="4336399"/>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up 33"/>
          <p:cNvGrpSpPr/>
          <p:nvPr/>
        </p:nvGrpSpPr>
        <p:grpSpPr>
          <a:xfrm>
            <a:off x="3867331" y="3283486"/>
            <a:ext cx="4901729" cy="1870132"/>
            <a:chOff x="1255974" y="3293186"/>
            <a:chExt cx="6684100" cy="3001148"/>
          </a:xfrm>
        </p:grpSpPr>
        <p:sp>
          <p:nvSpPr>
            <p:cNvPr id="35" name="Rectangle 34"/>
            <p:cNvSpPr/>
            <p:nvPr/>
          </p:nvSpPr>
          <p:spPr>
            <a:xfrm>
              <a:off x="1433726" y="3293186"/>
              <a:ext cx="6498111" cy="30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p:cNvCxnSpPr>
              <a:endCxn id="45" idx="0"/>
            </p:cNvCxnSpPr>
            <p:nvPr/>
          </p:nvCxnSpPr>
          <p:spPr>
            <a:xfrm>
              <a:off x="1794647" y="3588250"/>
              <a:ext cx="5791757" cy="1"/>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474637" y="4655051"/>
              <a:ext cx="33981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474637" y="3893051"/>
              <a:ext cx="33981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5569637" y="4655051"/>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5569637"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3588437" y="4663289"/>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a:off x="3588437"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p:cNvSpPr/>
            <p:nvPr/>
          </p:nvSpPr>
          <p:spPr>
            <a:xfrm>
              <a:off x="1632466" y="3893051"/>
              <a:ext cx="1752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1632466" y="4663289"/>
              <a:ext cx="17526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rot="16200000">
              <a:off x="7482873" y="3425082"/>
              <a:ext cx="533399" cy="326340"/>
            </a:xfrm>
            <a:prstGeom prst="rect">
              <a:avLst/>
            </a:prstGeom>
            <a:noFill/>
          </p:spPr>
          <p:txBody>
            <a:bodyPr wrap="square" rtlCol="0">
              <a:spAutoFit/>
            </a:bodyPr>
            <a:lstStyle/>
            <a:p>
              <a:r>
                <a:rPr lang="en-US" sz="1050" dirty="0" smtClean="0">
                  <a:solidFill>
                    <a:schemeClr val="bg1"/>
                  </a:solidFill>
                </a:rPr>
                <a:t>34L</a:t>
              </a:r>
              <a:endParaRPr lang="en-GB" sz="1050" dirty="0">
                <a:solidFill>
                  <a:schemeClr val="bg1"/>
                </a:solidFill>
              </a:endParaRPr>
            </a:p>
          </p:txBody>
        </p:sp>
        <p:sp>
          <p:nvSpPr>
            <p:cNvPr id="46" name="TextBox 45"/>
            <p:cNvSpPr txBox="1"/>
            <p:nvPr/>
          </p:nvSpPr>
          <p:spPr>
            <a:xfrm rot="5400000">
              <a:off x="1294713" y="3496336"/>
              <a:ext cx="609600" cy="336228"/>
            </a:xfrm>
            <a:prstGeom prst="rect">
              <a:avLst/>
            </a:prstGeom>
            <a:noFill/>
          </p:spPr>
          <p:txBody>
            <a:bodyPr wrap="square" rtlCol="0">
              <a:spAutoFit/>
            </a:bodyPr>
            <a:lstStyle/>
            <a:p>
              <a:r>
                <a:rPr lang="en-US" sz="1100" dirty="0" smtClean="0">
                  <a:solidFill>
                    <a:schemeClr val="bg1"/>
                  </a:solidFill>
                </a:rPr>
                <a:t>16R</a:t>
              </a:r>
              <a:endParaRPr lang="en-GB" sz="1100" dirty="0">
                <a:solidFill>
                  <a:schemeClr val="bg1"/>
                </a:solidFill>
              </a:endParaRPr>
            </a:p>
          </p:txBody>
        </p:sp>
        <p:grpSp>
          <p:nvGrpSpPr>
            <p:cNvPr id="47" name="Group 46"/>
            <p:cNvGrpSpPr/>
            <p:nvPr/>
          </p:nvGrpSpPr>
          <p:grpSpPr>
            <a:xfrm>
              <a:off x="1414847" y="5463903"/>
              <a:ext cx="6525227" cy="820695"/>
              <a:chOff x="1314965" y="5838052"/>
              <a:chExt cx="6409037" cy="820695"/>
            </a:xfrm>
          </p:grpSpPr>
          <p:sp>
            <p:nvSpPr>
              <p:cNvPr id="54" name="Rectangle 53"/>
              <p:cNvSpPr/>
              <p:nvPr/>
            </p:nvSpPr>
            <p:spPr>
              <a:xfrm>
                <a:off x="1314965" y="6163447"/>
                <a:ext cx="6409037" cy="304800"/>
              </a:xfrm>
              <a:prstGeom prst="rect">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364113" y="5972947"/>
                <a:ext cx="359889" cy="685800"/>
              </a:xfrm>
              <a:prstGeom prst="rect">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1314965" y="5972947"/>
                <a:ext cx="359889" cy="685800"/>
              </a:xfrm>
              <a:prstGeom prst="rect">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Snip Same Side Corner Rectangle 56"/>
              <p:cNvSpPr/>
              <p:nvPr/>
            </p:nvSpPr>
            <p:spPr>
              <a:xfrm>
                <a:off x="4178644" y="5838052"/>
                <a:ext cx="803190" cy="609600"/>
              </a:xfrm>
              <a:prstGeom prst="snip2SameRect">
                <a:avLst>
                  <a:gd name="adj1" fmla="val 38289"/>
                  <a:gd name="adj2" fmla="val 0"/>
                </a:avLst>
              </a:prstGeom>
              <a:solidFill>
                <a:srgbClr val="000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8" name="Picture 5"/>
            <p:cNvPicPr>
              <a:picLocks noChangeAspect="1" noChangeArrowheads="1"/>
            </p:cNvPicPr>
            <p:nvPr/>
          </p:nvPicPr>
          <p:blipFill>
            <a:blip r:embed="rId15" cstate="print">
              <a:biLevel thresh="75000"/>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917633">
              <a:off x="4091476" y="5210551"/>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p:cNvPicPr>
              <a:picLocks noChangeAspect="1" noChangeArrowheads="1"/>
            </p:cNvPicPr>
            <p:nvPr/>
          </p:nvPicPr>
          <p:blipFill>
            <a:blip r:embed="rId17" cstate="print">
              <a:biLevel thresh="75000"/>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6695672" y="5362471"/>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5"/>
            <p:cNvPicPr>
              <a:picLocks noChangeAspect="1" noChangeArrowheads="1"/>
            </p:cNvPicPr>
            <p:nvPr/>
          </p:nvPicPr>
          <p:blipFill>
            <a:blip r:embed="rId17" cstate="print">
              <a:biLevel thresh="75000"/>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281251" y="3841429"/>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17" cstate="print">
              <a:biLevel thresh="75000"/>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3362410" y="5346992"/>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18" cstate="print">
              <a:extLst>
                <a:ext uri="{BEBA8EAE-BF5A-486C-A8C5-ECC9F3942E4B}">
                  <a14:imgProps xmlns:a14="http://schemas.microsoft.com/office/drawing/2010/main">
                    <a14:imgLayer r:embed="rId16">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5215824">
              <a:off x="2842614" y="5360713"/>
              <a:ext cx="502584" cy="5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p:cNvPicPr>
              <a:picLocks noChangeAspect="1" noChangeArrowheads="1"/>
            </p:cNvPicPr>
            <p:nvPr/>
          </p:nvPicPr>
          <p:blipFill rotWithShape="1">
            <a:blip r:embed="rId19" cstate="print">
              <a:biLevel thresh="75000"/>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val="0"/>
                </a:ext>
              </a:extLst>
            </a:blip>
            <a:srcRect l="-3752" t="-649" r="12146" b="649"/>
            <a:stretch/>
          </p:blipFill>
          <p:spPr bwMode="auto">
            <a:xfrm rot="15874652">
              <a:off x="1258223" y="4359057"/>
              <a:ext cx="548640" cy="55313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8" name="TextBox 57"/>
          <p:cNvSpPr txBox="1"/>
          <p:nvPr/>
        </p:nvSpPr>
        <p:spPr>
          <a:xfrm>
            <a:off x="683568" y="1409532"/>
            <a:ext cx="2342308" cy="1631216"/>
          </a:xfrm>
          <a:prstGeom prst="rect">
            <a:avLst/>
          </a:prstGeom>
          <a:noFill/>
        </p:spPr>
        <p:txBody>
          <a:bodyPr wrap="none" rtlCol="0">
            <a:spAutoFit/>
          </a:bodyPr>
          <a:lstStyle/>
          <a:p>
            <a:r>
              <a:rPr lang="en-US" sz="2000" i="1" u="sng" dirty="0" smtClean="0"/>
              <a:t>Case 1</a:t>
            </a:r>
          </a:p>
          <a:p>
            <a:r>
              <a:rPr lang="en-US" sz="2000" dirty="0" smtClean="0"/>
              <a:t>EOBT 1000z</a:t>
            </a:r>
          </a:p>
          <a:p>
            <a:r>
              <a:rPr lang="en-US" sz="2000" dirty="0" smtClean="0"/>
              <a:t>No.10 </a:t>
            </a:r>
            <a:r>
              <a:rPr lang="en-US" sz="2000" dirty="0" err="1" smtClean="0"/>
              <a:t>Dep</a:t>
            </a:r>
            <a:r>
              <a:rPr lang="en-US" sz="2000" dirty="0" smtClean="0"/>
              <a:t> sequence</a:t>
            </a:r>
          </a:p>
          <a:p>
            <a:r>
              <a:rPr lang="en-US" sz="2000" dirty="0" smtClean="0"/>
              <a:t>Take off 1030z</a:t>
            </a:r>
          </a:p>
          <a:p>
            <a:r>
              <a:rPr lang="en-US" sz="2000" dirty="0" smtClean="0"/>
              <a:t>Push back </a:t>
            </a:r>
            <a:r>
              <a:rPr lang="en-US" sz="2000" b="1" dirty="0" smtClean="0"/>
              <a:t>1000z</a:t>
            </a:r>
            <a:endParaRPr lang="en-GB" sz="2000" b="1" dirty="0"/>
          </a:p>
        </p:txBody>
      </p:sp>
      <p:sp>
        <p:nvSpPr>
          <p:cNvPr id="59" name="TextBox 58"/>
          <p:cNvSpPr txBox="1"/>
          <p:nvPr/>
        </p:nvSpPr>
        <p:spPr>
          <a:xfrm>
            <a:off x="683567" y="3350436"/>
            <a:ext cx="2342308" cy="1631216"/>
          </a:xfrm>
          <a:prstGeom prst="rect">
            <a:avLst/>
          </a:prstGeom>
          <a:noFill/>
        </p:spPr>
        <p:txBody>
          <a:bodyPr wrap="none" rtlCol="0">
            <a:spAutoFit/>
          </a:bodyPr>
          <a:lstStyle/>
          <a:p>
            <a:r>
              <a:rPr lang="en-US" sz="2000" i="1" u="sng" dirty="0" smtClean="0"/>
              <a:t>Case 2</a:t>
            </a:r>
          </a:p>
          <a:p>
            <a:r>
              <a:rPr lang="en-US" sz="2000" dirty="0" smtClean="0"/>
              <a:t>EOBT 1000z</a:t>
            </a:r>
          </a:p>
          <a:p>
            <a:r>
              <a:rPr lang="en-US" sz="2000" dirty="0" smtClean="0"/>
              <a:t>No.10 </a:t>
            </a:r>
            <a:r>
              <a:rPr lang="en-US" sz="2000" dirty="0" err="1" smtClean="0"/>
              <a:t>Dep</a:t>
            </a:r>
            <a:r>
              <a:rPr lang="en-US" sz="2000" dirty="0" smtClean="0"/>
              <a:t> sequence</a:t>
            </a:r>
          </a:p>
          <a:p>
            <a:r>
              <a:rPr lang="en-US" sz="2000" dirty="0" smtClean="0"/>
              <a:t>Take off 1030z</a:t>
            </a:r>
          </a:p>
          <a:p>
            <a:r>
              <a:rPr lang="en-US" sz="2000" dirty="0" smtClean="0"/>
              <a:t>Push back </a:t>
            </a:r>
            <a:r>
              <a:rPr lang="en-US" sz="2000" b="1" dirty="0" smtClean="0">
                <a:solidFill>
                  <a:srgbClr val="FF0000"/>
                </a:solidFill>
              </a:rPr>
              <a:t>1020z</a:t>
            </a:r>
            <a:endParaRPr lang="en-GB" sz="2000" b="1" dirty="0">
              <a:solidFill>
                <a:srgbClr val="FF0000"/>
              </a:solidFill>
            </a:endParaRPr>
          </a:p>
        </p:txBody>
      </p:sp>
      <p:sp>
        <p:nvSpPr>
          <p:cNvPr id="60" name="TextBox 59"/>
          <p:cNvSpPr txBox="1"/>
          <p:nvPr/>
        </p:nvSpPr>
        <p:spPr>
          <a:xfrm>
            <a:off x="683567" y="5351379"/>
            <a:ext cx="5086457" cy="1200329"/>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Airlines : Save FUEL, Cut CO2 emission</a:t>
            </a:r>
          </a:p>
          <a:p>
            <a:r>
              <a:rPr lang="en-US" sz="2400" b="1" dirty="0" smtClean="0">
                <a:solidFill>
                  <a:schemeClr val="accent1">
                    <a:lumMod val="75000"/>
                  </a:schemeClr>
                </a:solidFill>
                <a:effectLst>
                  <a:outerShdw blurRad="38100" dist="38100" dir="2700000" algn="tl">
                    <a:srgbClr val="000000">
                      <a:alpha val="43137"/>
                    </a:srgbClr>
                  </a:outerShdw>
                </a:effectLst>
              </a:rPr>
              <a:t>ATC : Reduce workload</a:t>
            </a:r>
          </a:p>
          <a:p>
            <a:r>
              <a:rPr lang="en-US" sz="2400" b="1" dirty="0" smtClean="0">
                <a:solidFill>
                  <a:schemeClr val="accent1">
                    <a:lumMod val="75000"/>
                  </a:schemeClr>
                </a:solidFill>
                <a:effectLst>
                  <a:outerShdw blurRad="38100" dist="38100" dir="2700000" algn="tl">
                    <a:srgbClr val="000000">
                      <a:alpha val="43137"/>
                    </a:srgbClr>
                  </a:outerShdw>
                </a:effectLst>
              </a:rPr>
              <a:t>Overall : Enhance safety and efficiency</a:t>
            </a:r>
            <a:endParaRPr lang="en-GB" sz="2400" b="1" dirty="0">
              <a:solidFill>
                <a:schemeClr val="accent1">
                  <a:lumMod val="75000"/>
                </a:schemeClr>
              </a:solidFill>
              <a:effectLst>
                <a:outerShdw blurRad="38100" dist="38100" dir="2700000" algn="tl">
                  <a:srgbClr val="000000">
                    <a:alpha val="43137"/>
                  </a:srgbClr>
                </a:outerShdw>
              </a:effectLst>
            </a:endParaRPr>
          </a:p>
        </p:txBody>
      </p:sp>
      <p:sp>
        <p:nvSpPr>
          <p:cNvPr id="61" name="Wave 60"/>
          <p:cNvSpPr/>
          <p:nvPr/>
        </p:nvSpPr>
        <p:spPr>
          <a:xfrm rot="878691">
            <a:off x="5084965" y="3606659"/>
            <a:ext cx="2720158" cy="1223785"/>
          </a:xfrm>
          <a:prstGeom prst="wave">
            <a:avLst/>
          </a:prstGeom>
          <a:solidFill>
            <a:schemeClr val="accent6">
              <a:lumMod val="60000"/>
              <a:lumOff val="40000"/>
              <a:alpha val="6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A-CDM &amp; DMAN</a:t>
            </a:r>
            <a:endParaRPr lang="en-GB"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591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xEl>
                                              <p:pRg st="1" end="1"/>
                                            </p:txEl>
                                          </p:spTgt>
                                        </p:tgtEl>
                                        <p:attrNameLst>
                                          <p:attrName>style.visibility</p:attrName>
                                        </p:attrNameLst>
                                      </p:cBhvr>
                                      <p:to>
                                        <p:strVal val="visible"/>
                                      </p:to>
                                    </p:set>
                                    <p:animEffect transition="in" filter="fade">
                                      <p:cBhvr>
                                        <p:cTn id="7" dur="500"/>
                                        <p:tgtEl>
                                          <p:spTgt spid="5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9">
                                            <p:txEl>
                                              <p:pRg st="1" end="1"/>
                                            </p:txEl>
                                          </p:spTgt>
                                        </p:tgtEl>
                                        <p:attrNameLst>
                                          <p:attrName>style.visibility</p:attrName>
                                        </p:attrNameLst>
                                      </p:cBhvr>
                                      <p:to>
                                        <p:strVal val="visible"/>
                                      </p:to>
                                    </p:set>
                                    <p:animEffect transition="in" filter="fade">
                                      <p:cBhvr>
                                        <p:cTn id="10" dur="500"/>
                                        <p:tgtEl>
                                          <p:spTgt spid="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8">
                                            <p:txEl>
                                              <p:pRg st="2" end="2"/>
                                            </p:txEl>
                                          </p:spTgt>
                                        </p:tgtEl>
                                        <p:attrNameLst>
                                          <p:attrName>style.visibility</p:attrName>
                                        </p:attrNameLst>
                                      </p:cBhvr>
                                      <p:to>
                                        <p:strVal val="visible"/>
                                      </p:to>
                                    </p:set>
                                    <p:animEffect transition="in" filter="fade">
                                      <p:cBhvr>
                                        <p:cTn id="15" dur="500"/>
                                        <p:tgtEl>
                                          <p:spTgt spid="5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9">
                                            <p:txEl>
                                              <p:pRg st="2" end="2"/>
                                            </p:txEl>
                                          </p:spTgt>
                                        </p:tgtEl>
                                        <p:attrNameLst>
                                          <p:attrName>style.visibility</p:attrName>
                                        </p:attrNameLst>
                                      </p:cBhvr>
                                      <p:to>
                                        <p:strVal val="visible"/>
                                      </p:to>
                                    </p:set>
                                    <p:animEffect transition="in" filter="fade">
                                      <p:cBhvr>
                                        <p:cTn id="18" dur="500"/>
                                        <p:tgtEl>
                                          <p:spTgt spid="5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8">
                                            <p:txEl>
                                              <p:pRg st="3" end="3"/>
                                            </p:txEl>
                                          </p:spTgt>
                                        </p:tgtEl>
                                        <p:attrNameLst>
                                          <p:attrName>style.visibility</p:attrName>
                                        </p:attrNameLst>
                                      </p:cBhvr>
                                      <p:to>
                                        <p:strVal val="visible"/>
                                      </p:to>
                                    </p:set>
                                    <p:animEffect transition="in" filter="fade">
                                      <p:cBhvr>
                                        <p:cTn id="23" dur="500"/>
                                        <p:tgtEl>
                                          <p:spTgt spid="58">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9">
                                            <p:txEl>
                                              <p:pRg st="3" end="3"/>
                                            </p:txEl>
                                          </p:spTgt>
                                        </p:tgtEl>
                                        <p:attrNameLst>
                                          <p:attrName>style.visibility</p:attrName>
                                        </p:attrNameLst>
                                      </p:cBhvr>
                                      <p:to>
                                        <p:strVal val="visible"/>
                                      </p:to>
                                    </p:set>
                                    <p:animEffect transition="in" filter="fade">
                                      <p:cBhvr>
                                        <p:cTn id="26" dur="500"/>
                                        <p:tgtEl>
                                          <p:spTgt spid="5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8">
                                            <p:txEl>
                                              <p:pRg st="4" end="4"/>
                                            </p:txEl>
                                          </p:spTgt>
                                        </p:tgtEl>
                                        <p:attrNameLst>
                                          <p:attrName>style.visibility</p:attrName>
                                        </p:attrNameLst>
                                      </p:cBhvr>
                                      <p:to>
                                        <p:strVal val="visible"/>
                                      </p:to>
                                    </p:set>
                                    <p:animEffect transition="in" filter="fade">
                                      <p:cBhvr>
                                        <p:cTn id="31" dur="500"/>
                                        <p:tgtEl>
                                          <p:spTgt spid="58">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xEl>
                                              <p:pRg st="4" end="4"/>
                                            </p:txEl>
                                          </p:spTgt>
                                        </p:tgtEl>
                                        <p:attrNameLst>
                                          <p:attrName>style.visibility</p:attrName>
                                        </p:attrNameLst>
                                      </p:cBhvr>
                                      <p:to>
                                        <p:strVal val="visible"/>
                                      </p:to>
                                    </p:set>
                                    <p:animEffect transition="in" filter="fade">
                                      <p:cBhvr>
                                        <p:cTn id="34" dur="500"/>
                                        <p:tgtEl>
                                          <p:spTgt spid="5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60">
                                            <p:txEl>
                                              <p:pRg st="0" end="0"/>
                                            </p:txEl>
                                          </p:spTgt>
                                        </p:tgtEl>
                                        <p:attrNameLst>
                                          <p:attrName>style.visibility</p:attrName>
                                        </p:attrNameLst>
                                      </p:cBhvr>
                                      <p:to>
                                        <p:strVal val="visible"/>
                                      </p:to>
                                    </p:set>
                                    <p:anim calcmode="lin" valueType="num">
                                      <p:cBhvr>
                                        <p:cTn id="39" dur="500" fill="hold"/>
                                        <p:tgtEl>
                                          <p:spTgt spid="6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0">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6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60">
                                            <p:txEl>
                                              <p:pRg st="1" end="1"/>
                                            </p:txEl>
                                          </p:spTgt>
                                        </p:tgtEl>
                                        <p:attrNameLst>
                                          <p:attrName>style.visibility</p:attrName>
                                        </p:attrNameLst>
                                      </p:cBhvr>
                                      <p:to>
                                        <p:strVal val="visible"/>
                                      </p:to>
                                    </p:set>
                                    <p:anim calcmode="lin" valueType="num">
                                      <p:cBhvr>
                                        <p:cTn id="48" dur="500" fill="hold"/>
                                        <p:tgtEl>
                                          <p:spTgt spid="6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60">
                                            <p:txEl>
                                              <p:pRg st="1" end="1"/>
                                            </p:txEl>
                                          </p:spTgt>
                                        </p:tgtEl>
                                        <p:attrNameLst>
                                          <p:attrName>ppt_y</p:attrName>
                                        </p:attrNameLst>
                                      </p:cBhvr>
                                      <p:tavLst>
                                        <p:tav tm="0">
                                          <p:val>
                                            <p:strVal val="#ppt_y"/>
                                          </p:val>
                                        </p:tav>
                                        <p:tav tm="100000">
                                          <p:val>
                                            <p:strVal val="#ppt_y"/>
                                          </p:val>
                                        </p:tav>
                                      </p:tavLst>
                                    </p:anim>
                                    <p:anim calcmode="lin" valueType="num">
                                      <p:cBhvr>
                                        <p:cTn id="50" dur="500" fill="hold"/>
                                        <p:tgtEl>
                                          <p:spTgt spid="6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6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6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nodeType="clickEffect">
                                  <p:stCondLst>
                                    <p:cond delay="0"/>
                                  </p:stCondLst>
                                  <p:iterate type="lt">
                                    <p:tmPct val="10000"/>
                                  </p:iterate>
                                  <p:childTnLst>
                                    <p:set>
                                      <p:cBhvr>
                                        <p:cTn id="56" dur="1" fill="hold">
                                          <p:stCondLst>
                                            <p:cond delay="0"/>
                                          </p:stCondLst>
                                        </p:cTn>
                                        <p:tgtEl>
                                          <p:spTgt spid="60">
                                            <p:txEl>
                                              <p:pRg st="2" end="2"/>
                                            </p:txEl>
                                          </p:spTgt>
                                        </p:tgtEl>
                                        <p:attrNameLst>
                                          <p:attrName>style.visibility</p:attrName>
                                        </p:attrNameLst>
                                      </p:cBhvr>
                                      <p:to>
                                        <p:strVal val="visible"/>
                                      </p:to>
                                    </p:set>
                                    <p:anim calcmode="lin" valueType="num">
                                      <p:cBhvr>
                                        <p:cTn id="57" dur="500" fill="hold"/>
                                        <p:tgtEl>
                                          <p:spTgt spid="6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60">
                                            <p:txEl>
                                              <p:pRg st="2" end="2"/>
                                            </p:txEl>
                                          </p:spTgt>
                                        </p:tgtEl>
                                        <p:attrNameLst>
                                          <p:attrName>ppt_y</p:attrName>
                                        </p:attrNameLst>
                                      </p:cBhvr>
                                      <p:tavLst>
                                        <p:tav tm="0">
                                          <p:val>
                                            <p:strVal val="#ppt_y"/>
                                          </p:val>
                                        </p:tav>
                                        <p:tav tm="100000">
                                          <p:val>
                                            <p:strVal val="#ppt_y"/>
                                          </p:val>
                                        </p:tav>
                                      </p:tavLst>
                                    </p:anim>
                                    <p:anim calcmode="lin" valueType="num">
                                      <p:cBhvr>
                                        <p:cTn id="59" dur="500" fill="hold"/>
                                        <p:tgtEl>
                                          <p:spTgt spid="6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6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60">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ATFM benefits</a:t>
            </a:r>
            <a:endParaRPr lang="en-GB" dirty="0"/>
          </a:p>
        </p:txBody>
      </p:sp>
      <p:sp>
        <p:nvSpPr>
          <p:cNvPr id="4" name="Content Placeholder 3"/>
          <p:cNvSpPr>
            <a:spLocks noGrp="1"/>
          </p:cNvSpPr>
          <p:nvPr>
            <p:ph idx="1"/>
          </p:nvPr>
        </p:nvSpPr>
        <p:spPr>
          <a:xfrm>
            <a:off x="251520" y="1772816"/>
            <a:ext cx="8712968" cy="4680520"/>
          </a:xfrm>
        </p:spPr>
        <p:txBody>
          <a:bodyPr/>
          <a:lstStyle/>
          <a:p>
            <a:pPr>
              <a:buFont typeface="Wingdings" panose="05000000000000000000" pitchFamily="2" charset="2"/>
              <a:buChar char="Ø"/>
            </a:pPr>
            <a:r>
              <a:rPr lang="en-US" dirty="0" smtClean="0"/>
              <a:t>Operational and societal:</a:t>
            </a:r>
          </a:p>
          <a:p>
            <a:pPr lvl="1">
              <a:buFont typeface="Calibri" panose="020F0502020204030204" pitchFamily="34" charset="0"/>
              <a:buChar char="−"/>
            </a:pPr>
            <a:r>
              <a:rPr lang="en-US" dirty="0" smtClean="0"/>
              <a:t>Enhanced ATM system safety</a:t>
            </a:r>
          </a:p>
          <a:p>
            <a:pPr lvl="1">
              <a:buFont typeface="Calibri" panose="020F0502020204030204" pitchFamily="34" charset="0"/>
              <a:buChar char="−"/>
            </a:pPr>
            <a:r>
              <a:rPr lang="en-US" dirty="0" smtClean="0"/>
              <a:t>Increased operational efficiency and predictability</a:t>
            </a:r>
          </a:p>
          <a:p>
            <a:pPr lvl="1">
              <a:buFont typeface="Calibri" panose="020F0502020204030204" pitchFamily="34" charset="0"/>
              <a:buChar char="−"/>
            </a:pPr>
            <a:r>
              <a:rPr lang="en-US" dirty="0" smtClean="0"/>
              <a:t>Effective management of capacity and demand</a:t>
            </a:r>
          </a:p>
          <a:p>
            <a:pPr lvl="1">
              <a:buFont typeface="Calibri" panose="020F0502020204030204" pitchFamily="34" charset="0"/>
              <a:buChar char="−"/>
            </a:pPr>
            <a:r>
              <a:rPr lang="en-US" dirty="0" smtClean="0"/>
              <a:t>Increased situational awareness among stakeholders</a:t>
            </a:r>
          </a:p>
          <a:p>
            <a:pPr lvl="1">
              <a:buFont typeface="Calibri" panose="020F0502020204030204" pitchFamily="34" charset="0"/>
              <a:buChar char="−"/>
            </a:pPr>
            <a:r>
              <a:rPr lang="en-US" dirty="0" smtClean="0"/>
              <a:t>Reduced fuel burn and operating costs (greenhouse gas emissions)</a:t>
            </a:r>
          </a:p>
          <a:p>
            <a:pPr lvl="1">
              <a:buFont typeface="Calibri" panose="020F0502020204030204" pitchFamily="34" charset="0"/>
              <a:buChar char="−"/>
            </a:pPr>
            <a:r>
              <a:rPr lang="en-US" dirty="0" smtClean="0"/>
              <a:t>Effective management of irregular operations</a:t>
            </a:r>
          </a:p>
          <a:p>
            <a:pPr lvl="1">
              <a:buFont typeface="Calibri" panose="020F0502020204030204" pitchFamily="34" charset="0"/>
              <a:buChar char="−"/>
            </a:pPr>
            <a:r>
              <a:rPr lang="en-US" dirty="0" smtClean="0"/>
              <a:t>And more…</a:t>
            </a:r>
            <a:endParaRPr lang="en-GB" dirty="0" smtClean="0"/>
          </a:p>
          <a:p>
            <a:pPr marL="0" indent="0">
              <a:buNone/>
            </a:pPr>
            <a:endParaRPr lang="en-US" dirty="0" smtClean="0"/>
          </a:p>
        </p:txBody>
      </p:sp>
      <p:sp>
        <p:nvSpPr>
          <p:cNvPr id="2" name="Slide Number Placeholder 1"/>
          <p:cNvSpPr>
            <a:spLocks noGrp="1"/>
          </p:cNvSpPr>
          <p:nvPr>
            <p:ph type="sldNum" sz="quarter" idx="12"/>
          </p:nvPr>
        </p:nvSpPr>
        <p:spPr/>
        <p:txBody>
          <a:bodyPr/>
          <a:lstStyle/>
          <a:p>
            <a:fld id="{3FF909EE-2C65-48BC-95E5-26F3591A45A6}" type="slidenum">
              <a:rPr lang="en-CA" smtClean="0"/>
              <a:t>48</a:t>
            </a:fld>
            <a:endParaRPr lang="en-CA"/>
          </a:p>
        </p:txBody>
      </p:sp>
    </p:spTree>
    <p:extLst>
      <p:ext uri="{BB962C8B-B14F-4D97-AF65-F5344CB8AC3E}">
        <p14:creationId xmlns:p14="http://schemas.microsoft.com/office/powerpoint/2010/main" val="171844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Chapter 1</a:t>
            </a:r>
            <a:endParaRPr lang="en-GB" dirty="0"/>
          </a:p>
        </p:txBody>
      </p:sp>
      <p:sp>
        <p:nvSpPr>
          <p:cNvPr id="3" name="Content Placeholder 2"/>
          <p:cNvSpPr>
            <a:spLocks noGrp="1"/>
          </p:cNvSpPr>
          <p:nvPr>
            <p:ph idx="1"/>
          </p:nvPr>
        </p:nvSpPr>
        <p:spPr>
          <a:xfrm>
            <a:off x="457200" y="1772816"/>
            <a:ext cx="8507288" cy="4680520"/>
          </a:xfrm>
        </p:spPr>
        <p:txBody>
          <a:bodyPr/>
          <a:lstStyle/>
          <a:p>
            <a:pPr>
              <a:buFont typeface="Wingdings" panose="05000000000000000000" pitchFamily="2" charset="2"/>
              <a:buChar char="Ø"/>
            </a:pPr>
            <a:r>
              <a:rPr lang="en-US" dirty="0" smtClean="0"/>
              <a:t>The objectives of ATFM</a:t>
            </a:r>
          </a:p>
          <a:p>
            <a:pPr lvl="1">
              <a:buFont typeface="Calibri" panose="020F0502020204030204" pitchFamily="34" charset="0"/>
              <a:buChar char="−"/>
            </a:pPr>
            <a:r>
              <a:rPr lang="en-US" dirty="0" smtClean="0"/>
              <a:t>Enhance the safety</a:t>
            </a:r>
          </a:p>
          <a:p>
            <a:pPr lvl="1">
              <a:buFont typeface="Calibri" panose="020F0502020204030204" pitchFamily="34" charset="0"/>
              <a:buChar char="−"/>
            </a:pPr>
            <a:r>
              <a:rPr lang="en-US" dirty="0" smtClean="0"/>
              <a:t>Reduce ATC workload</a:t>
            </a:r>
          </a:p>
          <a:p>
            <a:pPr lvl="1">
              <a:buFont typeface="Calibri" panose="020F0502020204030204" pitchFamily="34" charset="0"/>
              <a:buChar char="−"/>
            </a:pPr>
            <a:r>
              <a:rPr lang="en-US" dirty="0" smtClean="0"/>
              <a:t>Optimize airspace capacity</a:t>
            </a:r>
          </a:p>
          <a:p>
            <a:pPr lvl="1">
              <a:buFont typeface="Calibri" panose="020F0502020204030204" pitchFamily="34" charset="0"/>
              <a:buChar char="−"/>
            </a:pPr>
            <a:r>
              <a:rPr lang="en-US" dirty="0" smtClean="0"/>
              <a:t>Maximize operational benefits and global efficiency</a:t>
            </a:r>
          </a:p>
          <a:p>
            <a:pPr>
              <a:buFont typeface="Wingdings" panose="05000000000000000000" pitchFamily="2" charset="2"/>
              <a:buChar char="Ø"/>
            </a:pPr>
            <a:r>
              <a:rPr lang="en-US" dirty="0" smtClean="0"/>
              <a:t>Keys to the successful implementation</a:t>
            </a:r>
          </a:p>
          <a:p>
            <a:pPr lvl="1">
              <a:buFont typeface="Calibri" panose="020F0502020204030204" pitchFamily="34" charset="0"/>
              <a:buChar char="−"/>
            </a:pPr>
            <a:r>
              <a:rPr lang="en-US" dirty="0" smtClean="0"/>
              <a:t>CDM process is a key enabler of ATFM strategy</a:t>
            </a:r>
          </a:p>
          <a:p>
            <a:pPr lvl="1">
              <a:buFont typeface="Calibri" panose="020F0502020204030204" pitchFamily="34" charset="0"/>
              <a:buChar char="−"/>
            </a:pPr>
            <a:r>
              <a:rPr lang="en-US" dirty="0" smtClean="0"/>
              <a:t>Airspace is a common resource for all users and ensure equity and transparency</a:t>
            </a:r>
          </a:p>
          <a:p>
            <a:pPr marL="457200" lvl="1" indent="0">
              <a:buNone/>
            </a:pP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49</a:t>
            </a:fld>
            <a:endParaRPr lang="en-CA"/>
          </a:p>
        </p:txBody>
      </p:sp>
    </p:spTree>
    <p:extLst>
      <p:ext uri="{BB962C8B-B14F-4D97-AF65-F5344CB8AC3E}">
        <p14:creationId xmlns:p14="http://schemas.microsoft.com/office/powerpoint/2010/main" val="18971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5</a:t>
            </a:fld>
            <a:endParaRPr lang="en-CA" dirty="0"/>
          </a:p>
        </p:txBody>
      </p:sp>
      <p:sp>
        <p:nvSpPr>
          <p:cNvPr id="5" name="Title 1"/>
          <p:cNvSpPr>
            <a:spLocks noGrp="1"/>
          </p:cNvSpPr>
          <p:nvPr>
            <p:ph type="title"/>
          </p:nvPr>
        </p:nvSpPr>
        <p:spPr/>
        <p:txBody>
          <a:bodyPr/>
          <a:lstStyle/>
          <a:p>
            <a:r>
              <a:rPr lang="en-US" dirty="0"/>
              <a:t>Water Taps and Containers</a:t>
            </a:r>
            <a:endParaRPr lang="en-GB" dirty="0"/>
          </a:p>
        </p:txBody>
      </p:sp>
      <p:sp>
        <p:nvSpPr>
          <p:cNvPr id="6" name="Down Arrow 5"/>
          <p:cNvSpPr/>
          <p:nvPr/>
        </p:nvSpPr>
        <p:spPr>
          <a:xfrm>
            <a:off x="6710387" y="2140813"/>
            <a:ext cx="222476" cy="26340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p:cNvSpPr/>
          <p:nvPr/>
        </p:nvSpPr>
        <p:spPr>
          <a:xfrm>
            <a:off x="5749576" y="3067188"/>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descr="C:\Users\HTakata\AppData\Local\Microsoft\Windows\Temporary Internet Files\Content.IE5\6PCBC6JZ\MC900252233[1].wmf">
            <a:hlinkClick r:id="rId3" action="ppaction://hlinksldjump"/>
          </p:cNvPr>
          <p:cNvPicPr>
            <a:picLocks noChangeAspect="1" noChangeArrowheads="1"/>
          </p:cNvPicPr>
          <p:nvPr/>
        </p:nvPicPr>
        <p:blipFill>
          <a:blip r:embed="rId4" cstate="print">
            <a:lum bright="-20000" contrast="40000"/>
            <a:extLst>
              <a:ext uri="{28A0092B-C50C-407E-A947-70E740481C1C}">
                <a14:useLocalDpi xmlns:a14="http://schemas.microsoft.com/office/drawing/2010/main" val="0"/>
              </a:ext>
            </a:extLst>
          </a:blip>
          <a:srcRect/>
          <a:stretch>
            <a:fillRect/>
          </a:stretch>
        </p:blipFill>
        <p:spPr bwMode="auto">
          <a:xfrm>
            <a:off x="6696576" y="1665806"/>
            <a:ext cx="831196" cy="6487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Takata\AppData\Local\Microsoft\Windows\Temporary Internet Files\Content.IE5\6PCBC6JZ\MC900252233[1].wmf"/>
          <p:cNvPicPr>
            <a:picLocks noChangeAspect="1" noChangeArrowheads="1"/>
          </p:cNvPicPr>
          <p:nvPr/>
        </p:nvPicPr>
        <p:blipFill>
          <a:blip r:embed="rId4" cstate="print">
            <a:lum bright="20000" contrast="-20000"/>
            <a:extLst>
              <a:ext uri="{28A0092B-C50C-407E-A947-70E740481C1C}">
                <a14:useLocalDpi xmlns:a14="http://schemas.microsoft.com/office/drawing/2010/main" val="0"/>
              </a:ext>
            </a:extLst>
          </a:blip>
          <a:srcRect/>
          <a:stretch>
            <a:fillRect/>
          </a:stretch>
        </p:blipFill>
        <p:spPr bwMode="auto">
          <a:xfrm>
            <a:off x="5685657" y="2725493"/>
            <a:ext cx="616508" cy="481168"/>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p:cNvSpPr/>
          <p:nvPr/>
        </p:nvSpPr>
        <p:spPr>
          <a:xfrm flipH="1">
            <a:off x="2948108" y="5020590"/>
            <a:ext cx="148015"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a:off x="4106948" y="4231757"/>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2" descr="C:\Users\HTakata\AppData\Local\Microsoft\Windows\Temporary Internet Files\Content.IE5\6PCBC6JZ\MC900252233[1].wmf">
            <a:hlinkClick r:id="rId5" action="ppaction://hlinksldjump"/>
          </p:cNvPr>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094779" y="3887731"/>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Takata\AppData\Local\Microsoft\Windows\Temporary Internet Files\Content.IE5\6PCBC6JZ\MC900252233[1].wmf"/>
          <p:cNvPicPr>
            <a:picLocks noChangeAspect="1" noChangeArrowheads="1"/>
          </p:cNvPicPr>
          <p:nvPr/>
        </p:nvPicPr>
        <p:blipFill>
          <a:blip r:embed="rId4" cstate="print">
            <a:lum bright="20000" contrast="-20000"/>
            <a:extLst>
              <a:ext uri="{28A0092B-C50C-407E-A947-70E740481C1C}">
                <a14:useLocalDpi xmlns:a14="http://schemas.microsoft.com/office/drawing/2010/main" val="0"/>
              </a:ext>
            </a:extLst>
          </a:blip>
          <a:srcRect/>
          <a:stretch>
            <a:fillRect/>
          </a:stretch>
        </p:blipFill>
        <p:spPr bwMode="auto">
          <a:xfrm>
            <a:off x="2883681" y="4714988"/>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Takata\AppData\Local\Microsoft\Windows\Temporary Internet Files\Content.IE5\6PCBC6JZ\MC900252233[1].wmf"/>
          <p:cNvPicPr>
            <a:picLocks noChangeAspect="1" noChangeArrowheads="1"/>
          </p:cNvPicPr>
          <p:nvPr/>
        </p:nvPicPr>
        <p:blipFill>
          <a:blip r:embed="rId4" cstate="print">
            <a:lum bright="20000" contrast="-20000"/>
            <a:extLst>
              <a:ext uri="{28A0092B-C50C-407E-A947-70E740481C1C}">
                <a14:useLocalDpi xmlns:a14="http://schemas.microsoft.com/office/drawing/2010/main" val="0"/>
              </a:ext>
            </a:extLst>
          </a:blip>
          <a:srcRect/>
          <a:stretch>
            <a:fillRect/>
          </a:stretch>
        </p:blipFill>
        <p:spPr bwMode="auto">
          <a:xfrm>
            <a:off x="735747" y="5763450"/>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HTakata\AppData\Local\Microsoft\Windows\Temporary Internet Files\Content.IE5\6PCBC6JZ\MC900252233[1].wmf">
            <a:hlinkClick r:id="rId6" action="ppaction://hlinksldjump"/>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126023" y="3799785"/>
            <a:ext cx="560392" cy="4811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HTakata\AppData\Local\Microsoft\Windows\Temporary Internet Files\Content.IE5\6PCBC6JZ\MC900252233[1].wmf"/>
          <p:cNvPicPr>
            <a:picLocks noChangeAspect="1" noChangeArrowheads="1"/>
          </p:cNvPicPr>
          <p:nvPr/>
        </p:nvPicPr>
        <p:blipFill>
          <a:blip r:embed="rId4" cstate="print">
            <a:lum bright="20000" contrast="-20000"/>
            <a:extLst>
              <a:ext uri="{28A0092B-C50C-407E-A947-70E740481C1C}">
                <a14:useLocalDpi xmlns:a14="http://schemas.microsoft.com/office/drawing/2010/main" val="0"/>
              </a:ext>
            </a:extLst>
          </a:blip>
          <a:srcRect/>
          <a:stretch>
            <a:fillRect/>
          </a:stretch>
        </p:blipFill>
        <p:spPr bwMode="auto">
          <a:xfrm flipH="1">
            <a:off x="7821609" y="5059123"/>
            <a:ext cx="560391" cy="48116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612749" y="3194167"/>
            <a:ext cx="1581301" cy="1607232"/>
            <a:chOff x="876300" y="2325524"/>
            <a:chExt cx="2971800" cy="2627476"/>
          </a:xfrm>
        </p:grpSpPr>
        <p:sp>
          <p:nvSpPr>
            <p:cNvPr id="18" name="Flowchart: Magnetic Disk 17"/>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lowchart: Magnetic Disk 18"/>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p:cNvGrpSpPr/>
          <p:nvPr/>
        </p:nvGrpSpPr>
        <p:grpSpPr>
          <a:xfrm>
            <a:off x="1268465" y="5254075"/>
            <a:ext cx="2004138" cy="1125244"/>
            <a:chOff x="876300" y="2325524"/>
            <a:chExt cx="2971800" cy="2627476"/>
          </a:xfrm>
        </p:grpSpPr>
        <p:sp>
          <p:nvSpPr>
            <p:cNvPr id="21" name="Flowchart: Magnetic Disk 20"/>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Magnetic Disk 21"/>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 name="Group 22"/>
          <p:cNvGrpSpPr/>
          <p:nvPr/>
        </p:nvGrpSpPr>
        <p:grpSpPr>
          <a:xfrm>
            <a:off x="6214664" y="2579891"/>
            <a:ext cx="1036408" cy="690046"/>
            <a:chOff x="876300" y="2325524"/>
            <a:chExt cx="2971800" cy="2627476"/>
          </a:xfrm>
        </p:grpSpPr>
        <p:sp>
          <p:nvSpPr>
            <p:cNvPr id="24" name="Flowchart: Magnetic Disk 23"/>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Magnetic Disk 24"/>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p:cNvGrpSpPr/>
          <p:nvPr/>
        </p:nvGrpSpPr>
        <p:grpSpPr>
          <a:xfrm>
            <a:off x="3407831" y="4575186"/>
            <a:ext cx="1001441" cy="765062"/>
            <a:chOff x="6019800" y="1295400"/>
            <a:chExt cx="2971800" cy="2477924"/>
          </a:xfrm>
        </p:grpSpPr>
        <p:sp>
          <p:nvSpPr>
            <p:cNvPr id="27" name="Flowchart: Magnetic Disk 26"/>
            <p:cNvSpPr/>
            <p:nvPr/>
          </p:nvSpPr>
          <p:spPr>
            <a:xfrm>
              <a:off x="6019800" y="1295400"/>
              <a:ext cx="2971800" cy="2477924"/>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27"/>
            <p:cNvSpPr/>
            <p:nvPr/>
          </p:nvSpPr>
          <p:spPr>
            <a:xfrm>
              <a:off x="6024785" y="1803163"/>
              <a:ext cx="2948299" cy="931516"/>
            </a:xfrm>
            <a:custGeom>
              <a:avLst/>
              <a:gdLst>
                <a:gd name="connsiteX0" fmla="*/ 0 w 2948299"/>
                <a:gd name="connsiteY0" fmla="*/ 0 h 931516"/>
                <a:gd name="connsiteX1" fmla="*/ 273465 w 2948299"/>
                <a:gd name="connsiteY1" fmla="*/ 572568 h 931516"/>
                <a:gd name="connsiteX2" fmla="*/ 427290 w 2948299"/>
                <a:gd name="connsiteY2" fmla="*/ 350377 h 931516"/>
                <a:gd name="connsiteX3" fmla="*/ 854579 w 2948299"/>
                <a:gd name="connsiteY3" fmla="*/ 931491 h 931516"/>
                <a:gd name="connsiteX4" fmla="*/ 1743342 w 2948299"/>
                <a:gd name="connsiteY4" fmla="*/ 324740 h 931516"/>
                <a:gd name="connsiteX5" fmla="*/ 2290273 w 2948299"/>
                <a:gd name="connsiteY5" fmla="*/ 538385 h 931516"/>
                <a:gd name="connsiteX6" fmla="*/ 2948299 w 2948299"/>
                <a:gd name="connsiteY6" fmla="*/ 25637 h 93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99" h="931516">
                  <a:moveTo>
                    <a:pt x="0" y="0"/>
                  </a:moveTo>
                  <a:cubicBezTo>
                    <a:pt x="101125" y="257086"/>
                    <a:pt x="202250" y="514172"/>
                    <a:pt x="273465" y="572568"/>
                  </a:cubicBezTo>
                  <a:cubicBezTo>
                    <a:pt x="344680" y="630964"/>
                    <a:pt x="330438" y="290556"/>
                    <a:pt x="427290" y="350377"/>
                  </a:cubicBezTo>
                  <a:cubicBezTo>
                    <a:pt x="524142" y="410198"/>
                    <a:pt x="635237" y="935764"/>
                    <a:pt x="854579" y="931491"/>
                  </a:cubicBezTo>
                  <a:cubicBezTo>
                    <a:pt x="1073921" y="927218"/>
                    <a:pt x="1504060" y="390258"/>
                    <a:pt x="1743342" y="324740"/>
                  </a:cubicBezTo>
                  <a:cubicBezTo>
                    <a:pt x="1982624" y="259222"/>
                    <a:pt x="2089447" y="588235"/>
                    <a:pt x="2290273" y="538385"/>
                  </a:cubicBezTo>
                  <a:cubicBezTo>
                    <a:pt x="2491099" y="488535"/>
                    <a:pt x="2942602" y="-72639"/>
                    <a:pt x="2948299" y="25637"/>
                  </a:cubicBezTo>
                </a:path>
              </a:pathLst>
            </a:custGeom>
            <a:noFill/>
            <a:effectLst>
              <a:glow rad="63500">
                <a:schemeClr val="accent1">
                  <a:satMod val="175000"/>
                  <a:alpha val="40000"/>
                </a:schemeClr>
              </a:glow>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lowchart: Connector 28"/>
            <p:cNvSpPr/>
            <p:nvPr/>
          </p:nvSpPr>
          <p:spPr>
            <a:xfrm>
              <a:off x="6821324" y="2800528"/>
              <a:ext cx="76200" cy="101837"/>
            </a:xfrm>
            <a:prstGeom prst="flowChartConnector">
              <a:avLst/>
            </a:prstGeom>
            <a:pattFill prst="pct50">
              <a:fgClr>
                <a:schemeClr val="accent1"/>
              </a:fgClr>
              <a:bgClr>
                <a:schemeClr val="bg1"/>
              </a:bgClr>
            </a:patt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reeform 29"/>
            <p:cNvSpPr/>
            <p:nvPr/>
          </p:nvSpPr>
          <p:spPr>
            <a:xfrm>
              <a:off x="6672913" y="3048000"/>
              <a:ext cx="373022" cy="517269"/>
            </a:xfrm>
            <a:custGeom>
              <a:avLst/>
              <a:gdLst>
                <a:gd name="connsiteX0" fmla="*/ 256942 w 633296"/>
                <a:gd name="connsiteY0" fmla="*/ 102 h 1034538"/>
                <a:gd name="connsiteX1" fmla="*/ 568 w 633296"/>
                <a:gd name="connsiteY1" fmla="*/ 692311 h 1034538"/>
                <a:gd name="connsiteX2" fmla="*/ 325308 w 633296"/>
                <a:gd name="connsiteY2" fmla="*/ 1034143 h 1034538"/>
                <a:gd name="connsiteX3" fmla="*/ 632957 w 633296"/>
                <a:gd name="connsiteY3" fmla="*/ 743586 h 1034538"/>
                <a:gd name="connsiteX4" fmla="*/ 256942 w 633296"/>
                <a:gd name="connsiteY4" fmla="*/ 102 h 10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96" h="1034538">
                  <a:moveTo>
                    <a:pt x="256942" y="102"/>
                  </a:moveTo>
                  <a:cubicBezTo>
                    <a:pt x="151544" y="-8444"/>
                    <a:pt x="-10826" y="519971"/>
                    <a:pt x="568" y="692311"/>
                  </a:cubicBezTo>
                  <a:cubicBezTo>
                    <a:pt x="11962" y="864651"/>
                    <a:pt x="219910" y="1025597"/>
                    <a:pt x="325308" y="1034143"/>
                  </a:cubicBezTo>
                  <a:cubicBezTo>
                    <a:pt x="430706" y="1042689"/>
                    <a:pt x="642927" y="911653"/>
                    <a:pt x="632957" y="743586"/>
                  </a:cubicBezTo>
                  <a:cubicBezTo>
                    <a:pt x="622987" y="575519"/>
                    <a:pt x="362340" y="8648"/>
                    <a:pt x="256942" y="102"/>
                  </a:cubicBezTo>
                  <a:close/>
                </a:path>
              </a:pathLst>
            </a:custGeom>
            <a:gradFill>
              <a:gsLst>
                <a:gs pos="0">
                  <a:schemeClr val="bg1">
                    <a:lumMod val="0"/>
                    <a:lumOff val="100000"/>
                  </a:schemeClr>
                </a:gs>
                <a:gs pos="50000">
                  <a:schemeClr val="accent1">
                    <a:tint val="44500"/>
                    <a:satMod val="160000"/>
                  </a:schemeClr>
                </a:gs>
                <a:gs pos="100000">
                  <a:schemeClr val="accent1">
                    <a:tint val="23500"/>
                    <a:satMod val="160000"/>
                  </a:schemeClr>
                </a:gs>
              </a:gsLst>
              <a:path path="circle">
                <a:fillToRect l="50000" t="50000" r="50000" b="50000"/>
              </a:path>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p:cNvGrpSpPr/>
          <p:nvPr/>
        </p:nvGrpSpPr>
        <p:grpSpPr>
          <a:xfrm>
            <a:off x="6336674" y="4662415"/>
            <a:ext cx="1563138" cy="1085525"/>
            <a:chOff x="876300" y="2325524"/>
            <a:chExt cx="2971800" cy="2627476"/>
          </a:xfrm>
        </p:grpSpPr>
        <p:sp>
          <p:nvSpPr>
            <p:cNvPr id="32" name="Flowchart: Magnetic Disk 31"/>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lowchart: Magnetic Disk 32"/>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Oval 33">
            <a:hlinkClick r:id="rId7" action="ppaction://hlinksldjump"/>
          </p:cNvPr>
          <p:cNvSpPr/>
          <p:nvPr/>
        </p:nvSpPr>
        <p:spPr>
          <a:xfrm>
            <a:off x="2819400" y="4156639"/>
            <a:ext cx="2105523" cy="1513091"/>
          </a:xfrm>
          <a:prstGeom prst="ellipse">
            <a:avLst/>
          </a:prstGeom>
          <a:solidFill>
            <a:schemeClr val="accent2">
              <a:lumMod val="20000"/>
              <a:lumOff val="80000"/>
              <a:alpha val="21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a:off x="7759714" y="6059952"/>
            <a:ext cx="622735" cy="369332"/>
          </a:xfrm>
          <a:prstGeom prst="rect">
            <a:avLst/>
          </a:prstGeom>
          <a:noFill/>
        </p:spPr>
        <p:txBody>
          <a:bodyPr wrap="none" rtlCol="0">
            <a:spAutoFit/>
          </a:bodyPr>
          <a:lstStyle/>
          <a:p>
            <a:r>
              <a:rPr lang="en-US" dirty="0" smtClean="0">
                <a:hlinkClick r:id="rId8" action="ppaction://hlinksldjump"/>
              </a:rPr>
              <a:t>Next</a:t>
            </a:r>
            <a:endParaRPr lang="en-GB" dirty="0"/>
          </a:p>
        </p:txBody>
      </p:sp>
    </p:spTree>
    <p:extLst>
      <p:ext uri="{BB962C8B-B14F-4D97-AF65-F5344CB8AC3E}">
        <p14:creationId xmlns:p14="http://schemas.microsoft.com/office/powerpoint/2010/main" val="248974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repeatCount="indefinite" fill="hold" grpId="0" nodeType="with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42" presetClass="exit" presetSubtype="0" repeatCount="indefinite" fill="hold" grpId="0" nodeType="withEffect">
                                  <p:stCondLst>
                                    <p:cond delay="0"/>
                                  </p:stCondLst>
                                  <p:childTnLst>
                                    <p:animEffect transition="out" filter="fade">
                                      <p:cBhvr>
                                        <p:cTn id="11" dur="800"/>
                                        <p:tgtEl>
                                          <p:spTgt spid="7"/>
                                        </p:tgtEl>
                                      </p:cBhvr>
                                    </p:animEffect>
                                    <p:anim calcmode="lin" valueType="num">
                                      <p:cBhvr>
                                        <p:cTn id="12" dur="800"/>
                                        <p:tgtEl>
                                          <p:spTgt spid="7"/>
                                        </p:tgtEl>
                                        <p:attrNameLst>
                                          <p:attrName>ppt_x</p:attrName>
                                        </p:attrNameLst>
                                      </p:cBhvr>
                                      <p:tavLst>
                                        <p:tav tm="0">
                                          <p:val>
                                            <p:strVal val="ppt_x"/>
                                          </p:val>
                                        </p:tav>
                                        <p:tav tm="100000">
                                          <p:val>
                                            <p:strVal val="ppt_x"/>
                                          </p:val>
                                        </p:tav>
                                      </p:tavLst>
                                    </p:anim>
                                    <p:anim calcmode="lin" valueType="num">
                                      <p:cBhvr>
                                        <p:cTn id="13" dur="800"/>
                                        <p:tgtEl>
                                          <p:spTgt spid="7"/>
                                        </p:tgtEl>
                                        <p:attrNameLst>
                                          <p:attrName>ppt_y</p:attrName>
                                        </p:attrNameLst>
                                      </p:cBhvr>
                                      <p:tavLst>
                                        <p:tav tm="0">
                                          <p:val>
                                            <p:strVal val="ppt_y"/>
                                          </p:val>
                                        </p:tav>
                                        <p:tav tm="100000">
                                          <p:val>
                                            <p:strVal val="ppt_y+.1"/>
                                          </p:val>
                                        </p:tav>
                                      </p:tavLst>
                                    </p:anim>
                                    <p:set>
                                      <p:cBhvr>
                                        <p:cTn id="14" dur="1" fill="hold">
                                          <p:stCondLst>
                                            <p:cond delay="799"/>
                                          </p:stCondLst>
                                        </p:cTn>
                                        <p:tgtEl>
                                          <p:spTgt spid="7"/>
                                        </p:tgtEl>
                                        <p:attrNameLst>
                                          <p:attrName>style.visibility</p:attrName>
                                        </p:attrNameLst>
                                      </p:cBhvr>
                                      <p:to>
                                        <p:strVal val="hidden"/>
                                      </p:to>
                                    </p:set>
                                  </p:childTnLst>
                                </p:cTn>
                              </p:par>
                              <p:par>
                                <p:cTn id="15" presetID="42" presetClass="exit" presetSubtype="0" repeatCount="indefinite" fill="hold" grpId="0" nodeType="withEffect">
                                  <p:stCondLst>
                                    <p:cond delay="0"/>
                                  </p:stCondLst>
                                  <p:childTnLst>
                                    <p:animEffect transition="out" filter="fade">
                                      <p:cBhvr>
                                        <p:cTn id="16" dur="700"/>
                                        <p:tgtEl>
                                          <p:spTgt spid="11"/>
                                        </p:tgtEl>
                                      </p:cBhvr>
                                    </p:animEffect>
                                    <p:anim calcmode="lin" valueType="num">
                                      <p:cBhvr>
                                        <p:cTn id="17" dur="700"/>
                                        <p:tgtEl>
                                          <p:spTgt spid="11"/>
                                        </p:tgtEl>
                                        <p:attrNameLst>
                                          <p:attrName>ppt_x</p:attrName>
                                        </p:attrNameLst>
                                      </p:cBhvr>
                                      <p:tavLst>
                                        <p:tav tm="0">
                                          <p:val>
                                            <p:strVal val="ppt_x"/>
                                          </p:val>
                                        </p:tav>
                                        <p:tav tm="100000">
                                          <p:val>
                                            <p:strVal val="ppt_x"/>
                                          </p:val>
                                        </p:tav>
                                      </p:tavLst>
                                    </p:anim>
                                    <p:anim calcmode="lin" valueType="num">
                                      <p:cBhvr>
                                        <p:cTn id="18" dur="700"/>
                                        <p:tgtEl>
                                          <p:spTgt spid="11"/>
                                        </p:tgtEl>
                                        <p:attrNameLst>
                                          <p:attrName>ppt_y</p:attrName>
                                        </p:attrNameLst>
                                      </p:cBhvr>
                                      <p:tavLst>
                                        <p:tav tm="0">
                                          <p:val>
                                            <p:strVal val="ppt_y"/>
                                          </p:val>
                                        </p:tav>
                                        <p:tav tm="100000">
                                          <p:val>
                                            <p:strVal val="ppt_y+.1"/>
                                          </p:val>
                                        </p:tav>
                                      </p:tavLst>
                                    </p:anim>
                                    <p:set>
                                      <p:cBhvr>
                                        <p:cTn id="19" dur="1" fill="hold">
                                          <p:stCondLst>
                                            <p:cond delay="699"/>
                                          </p:stCondLst>
                                        </p:cTn>
                                        <p:tgtEl>
                                          <p:spTgt spid="11"/>
                                        </p:tgtEl>
                                        <p:attrNameLst>
                                          <p:attrName>style.visibility</p:attrName>
                                        </p:attrNameLst>
                                      </p:cBhvr>
                                      <p:to>
                                        <p:strVal val="hidden"/>
                                      </p:to>
                                    </p:set>
                                  </p:childTnLst>
                                </p:cTn>
                              </p:par>
                              <p:par>
                                <p:cTn id="20" presetID="42" presetClass="exit" presetSubtype="0" repeatCount="indefinite" fill="hold" grpId="0" nodeType="withEffect">
                                  <p:stCondLst>
                                    <p:cond delay="0"/>
                                  </p:stCondLst>
                                  <p:childTnLst>
                                    <p:animEffect transition="out" filter="fade">
                                      <p:cBhvr>
                                        <p:cTn id="21" dur="1200"/>
                                        <p:tgtEl>
                                          <p:spTgt spid="10"/>
                                        </p:tgtEl>
                                      </p:cBhvr>
                                    </p:animEffect>
                                    <p:anim calcmode="lin" valueType="num">
                                      <p:cBhvr>
                                        <p:cTn id="22" dur="1200"/>
                                        <p:tgtEl>
                                          <p:spTgt spid="10"/>
                                        </p:tgtEl>
                                        <p:attrNameLst>
                                          <p:attrName>ppt_x</p:attrName>
                                        </p:attrNameLst>
                                      </p:cBhvr>
                                      <p:tavLst>
                                        <p:tav tm="0">
                                          <p:val>
                                            <p:strVal val="ppt_x"/>
                                          </p:val>
                                        </p:tav>
                                        <p:tav tm="100000">
                                          <p:val>
                                            <p:strVal val="ppt_x"/>
                                          </p:val>
                                        </p:tav>
                                      </p:tavLst>
                                    </p:anim>
                                    <p:anim calcmode="lin" valueType="num">
                                      <p:cBhvr>
                                        <p:cTn id="23" dur="1200"/>
                                        <p:tgtEl>
                                          <p:spTgt spid="10"/>
                                        </p:tgtEl>
                                        <p:attrNameLst>
                                          <p:attrName>ppt_y</p:attrName>
                                        </p:attrNameLst>
                                      </p:cBhvr>
                                      <p:tavLst>
                                        <p:tav tm="0">
                                          <p:val>
                                            <p:strVal val="ppt_y"/>
                                          </p:val>
                                        </p:tav>
                                        <p:tav tm="100000">
                                          <p:val>
                                            <p:strVal val="ppt_y+.1"/>
                                          </p:val>
                                        </p:tav>
                                      </p:tavLst>
                                    </p:anim>
                                    <p:set>
                                      <p:cBhvr>
                                        <p:cTn id="24" dur="1" fill="hold">
                                          <p:stCondLst>
                                            <p:cond delay="1199"/>
                                          </p:stCondLst>
                                        </p:cTn>
                                        <p:tgtEl>
                                          <p:spTgt spid="10"/>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26" presetClass="emph" presetSubtype="0" repeatCount="indefinite" fill="hold" grpId="1" nodeType="withEffect">
                                  <p:stCondLst>
                                    <p:cond delay="0"/>
                                  </p:stCondLst>
                                  <p:childTnLst>
                                    <p:animEffect transition="out" filter="fade">
                                      <p:cBhvr>
                                        <p:cTn id="29" dur="500" tmFilter="0, 0; .2, .5; .8, .5; 1, 0"/>
                                        <p:tgtEl>
                                          <p:spTgt spid="34"/>
                                        </p:tgtEl>
                                      </p:cBhvr>
                                    </p:animEffect>
                                    <p:animScale>
                                      <p:cBhvr>
                                        <p:cTn id="30"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34" grpId="0" animBg="1"/>
      <p:bldP spid="34"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50</a:t>
            </a:fld>
            <a:endParaRPr lang="en-CA"/>
          </a:p>
        </p:txBody>
      </p:sp>
      <p:sp>
        <p:nvSpPr>
          <p:cNvPr id="3" name="Content Placeholder 8"/>
          <p:cNvSpPr txBox="1">
            <a:spLocks/>
          </p:cNvSpPr>
          <p:nvPr/>
        </p:nvSpPr>
        <p:spPr>
          <a:xfrm>
            <a:off x="457200" y="2924944"/>
            <a:ext cx="8229600" cy="32012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smtClean="0">
                <a:effectLst>
                  <a:outerShdw blurRad="38100" dist="38100" dir="2700000" algn="tl">
                    <a:srgbClr val="000000">
                      <a:alpha val="43137"/>
                    </a:srgbClr>
                  </a:outerShdw>
                </a:effectLst>
              </a:rPr>
              <a:t>Chapter 2</a:t>
            </a:r>
            <a:endParaRPr lang="en-GB"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3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2</a:t>
            </a:r>
            <a:br>
              <a:rPr lang="en-US" dirty="0" smtClean="0"/>
            </a:br>
            <a:endParaRPr lang="en-GB" dirty="0"/>
          </a:p>
        </p:txBody>
      </p:sp>
      <p:sp>
        <p:nvSpPr>
          <p:cNvPr id="4" name="Content Placeholder 3"/>
          <p:cNvSpPr>
            <a:spLocks noGrp="1"/>
          </p:cNvSpPr>
          <p:nvPr>
            <p:ph idx="1"/>
          </p:nvPr>
        </p:nvSpPr>
        <p:spPr/>
        <p:txBody>
          <a:bodyPr/>
          <a:lstStyle/>
          <a:p>
            <a:r>
              <a:rPr lang="en-US" dirty="0" smtClean="0"/>
              <a:t>The ATFM service</a:t>
            </a:r>
          </a:p>
          <a:p>
            <a:pPr lvl="1">
              <a:buFont typeface="Calibri" panose="020F0502020204030204" pitchFamily="34" charset="0"/>
              <a:buChar char="−"/>
            </a:pPr>
            <a:r>
              <a:rPr lang="en-US" dirty="0" smtClean="0"/>
              <a:t>How does an ATFM service operate?</a:t>
            </a:r>
          </a:p>
          <a:p>
            <a:pPr lvl="1">
              <a:buFont typeface="Calibri" panose="020F0502020204030204" pitchFamily="34" charset="0"/>
              <a:buChar char="−"/>
            </a:pPr>
            <a:r>
              <a:rPr lang="en-US" dirty="0" smtClean="0"/>
              <a:t>Collaborative Decision Making (CDM) in the context of ATFM</a:t>
            </a:r>
          </a:p>
          <a:p>
            <a:pPr lvl="1">
              <a:buFont typeface="Calibri" panose="020F0502020204030204" pitchFamily="34" charset="0"/>
              <a:buChar char="−"/>
            </a:pPr>
            <a:r>
              <a:rPr lang="en-US" dirty="0" smtClean="0"/>
              <a:t>CDM organization and structure</a:t>
            </a:r>
          </a:p>
          <a:p>
            <a:pPr lvl="1">
              <a:buFont typeface="Calibri" panose="020F0502020204030204" pitchFamily="34" charset="0"/>
              <a:buChar char="−"/>
            </a:pPr>
            <a:r>
              <a:rPr lang="en-US" dirty="0" smtClean="0"/>
              <a:t>CDM requirements and benefits</a:t>
            </a:r>
          </a:p>
          <a:p>
            <a:pPr lvl="1">
              <a:buFont typeface="Calibri" panose="020F0502020204030204" pitchFamily="34" charset="0"/>
              <a:buChar char="−"/>
            </a:pPr>
            <a:r>
              <a:rPr lang="en-US" dirty="0" smtClean="0"/>
              <a:t>ATFM, CDM, and Civil/Military coordination</a:t>
            </a:r>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51</a:t>
            </a:fld>
            <a:endParaRPr lang="en-CA"/>
          </a:p>
        </p:txBody>
      </p:sp>
    </p:spTree>
    <p:extLst>
      <p:ext uri="{BB962C8B-B14F-4D97-AF65-F5344CB8AC3E}">
        <p14:creationId xmlns:p14="http://schemas.microsoft.com/office/powerpoint/2010/main" val="128898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Chapter 2. The ATFM service</a:t>
            </a:r>
            <a:endParaRPr lang="en-GB" dirty="0"/>
          </a:p>
        </p:txBody>
      </p:sp>
      <p:sp>
        <p:nvSpPr>
          <p:cNvPr id="4" name="Content Placeholder 3"/>
          <p:cNvSpPr>
            <a:spLocks noGrp="1"/>
          </p:cNvSpPr>
          <p:nvPr>
            <p:ph idx="1"/>
          </p:nvPr>
        </p:nvSpPr>
        <p:spPr/>
        <p:txBody>
          <a:bodyPr/>
          <a:lstStyle/>
          <a:p>
            <a:r>
              <a:rPr lang="en-US" b="0" dirty="0"/>
              <a:t>“</a:t>
            </a:r>
            <a:r>
              <a:rPr lang="en-US" b="0" i="1" dirty="0"/>
              <a:t>first come, first serve</a:t>
            </a:r>
            <a:r>
              <a:rPr lang="en-US" b="0" dirty="0"/>
              <a:t>” and “</a:t>
            </a:r>
            <a:r>
              <a:rPr lang="en-US" b="0" i="1" dirty="0"/>
              <a:t>equitable access to airspace</a:t>
            </a:r>
            <a:r>
              <a:rPr lang="en-US" b="0" dirty="0"/>
              <a:t>” have traditionally been very important</a:t>
            </a:r>
          </a:p>
          <a:p>
            <a:r>
              <a:rPr lang="en-US" b="0" dirty="0"/>
              <a:t>To support global ATM evolution, priorities can be changed such as “</a:t>
            </a:r>
            <a:r>
              <a:rPr lang="en-US" b="0" i="1" dirty="0"/>
              <a:t>most capable, best served</a:t>
            </a:r>
            <a:r>
              <a:rPr lang="en-US" b="0" dirty="0"/>
              <a:t>”</a:t>
            </a:r>
          </a:p>
          <a:p>
            <a:r>
              <a:rPr lang="en-US" b="0" dirty="0"/>
              <a:t>“</a:t>
            </a:r>
            <a:r>
              <a:rPr lang="en-US" b="0" i="1" dirty="0"/>
              <a:t>equitable access to airspace</a:t>
            </a:r>
            <a:r>
              <a:rPr lang="en-US" b="0" dirty="0"/>
              <a:t>” may be viewed on a longer time scale than the short time “</a:t>
            </a:r>
            <a:r>
              <a:rPr lang="en-US" b="0" i="1" dirty="0"/>
              <a:t>first come, first serve</a:t>
            </a:r>
            <a:r>
              <a:rPr lang="en-US" b="0" dirty="0"/>
              <a:t>” model</a:t>
            </a:r>
            <a:endParaRPr lang="en-GB" b="0" dirty="0"/>
          </a:p>
        </p:txBody>
      </p:sp>
      <p:sp>
        <p:nvSpPr>
          <p:cNvPr id="2" name="Slide Number Placeholder 1"/>
          <p:cNvSpPr>
            <a:spLocks noGrp="1"/>
          </p:cNvSpPr>
          <p:nvPr>
            <p:ph type="sldNum" sz="quarter" idx="12"/>
          </p:nvPr>
        </p:nvSpPr>
        <p:spPr/>
        <p:txBody>
          <a:bodyPr/>
          <a:lstStyle/>
          <a:p>
            <a:fld id="{3FF909EE-2C65-48BC-95E5-26F3591A45A6}" type="slidenum">
              <a:rPr lang="en-CA" smtClean="0"/>
              <a:t>52</a:t>
            </a:fld>
            <a:endParaRPr lang="en-CA"/>
          </a:p>
        </p:txBody>
      </p:sp>
    </p:spTree>
    <p:extLst>
      <p:ext uri="{BB962C8B-B14F-4D97-AF65-F5344CB8AC3E}">
        <p14:creationId xmlns:p14="http://schemas.microsoft.com/office/powerpoint/2010/main" val="360141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53</a:t>
            </a:fld>
            <a:endParaRPr lang="en-CA"/>
          </a:p>
        </p:txBody>
      </p:sp>
      <p:sp>
        <p:nvSpPr>
          <p:cNvPr id="5" name="Content Placeholder 8"/>
          <p:cNvSpPr txBox="1">
            <a:spLocks/>
          </p:cNvSpPr>
          <p:nvPr/>
        </p:nvSpPr>
        <p:spPr>
          <a:xfrm>
            <a:off x="457200" y="2924944"/>
            <a:ext cx="8229600" cy="32012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smtClean="0">
                <a:effectLst>
                  <a:outerShdw blurRad="38100" dist="38100" dir="2700000" algn="tl">
                    <a:srgbClr val="000000">
                      <a:alpha val="43137"/>
                    </a:srgbClr>
                  </a:outerShdw>
                </a:effectLst>
              </a:rPr>
              <a:t>Case Study</a:t>
            </a:r>
          </a:p>
          <a:p>
            <a:pPr marL="0" indent="0" algn="ctr">
              <a:buFont typeface="Arial" pitchFamily="34" charset="0"/>
              <a:buNone/>
            </a:pPr>
            <a:r>
              <a:rPr lang="en-US" sz="4800" b="1" smtClean="0">
                <a:effectLst>
                  <a:outerShdw blurRad="38100" dist="38100" dir="2700000" algn="tl">
                    <a:srgbClr val="000000">
                      <a:alpha val="43137"/>
                    </a:srgbClr>
                  </a:outerShdw>
                </a:effectLst>
              </a:rPr>
              <a:t>(Most capable, Best served)</a:t>
            </a:r>
            <a:endParaRPr lang="en-GB"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556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54</a:t>
            </a:fld>
            <a:endParaRPr lang="en-CA"/>
          </a:p>
        </p:txBody>
      </p:sp>
      <p:cxnSp>
        <p:nvCxnSpPr>
          <p:cNvPr id="3" name="Straight Connector 2"/>
          <p:cNvCxnSpPr/>
          <p:nvPr/>
        </p:nvCxnSpPr>
        <p:spPr>
          <a:xfrm flipV="1">
            <a:off x="822960" y="1828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822960" y="1371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20646" y="22860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22960" y="27432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22960" y="3657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22960" y="4114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320" y="1629884"/>
            <a:ext cx="739305" cy="369332"/>
          </a:xfrm>
          <a:prstGeom prst="rect">
            <a:avLst/>
          </a:prstGeom>
          <a:noFill/>
        </p:spPr>
        <p:txBody>
          <a:bodyPr wrap="none" rtlCol="0">
            <a:spAutoFit/>
          </a:bodyPr>
          <a:lstStyle/>
          <a:p>
            <a:r>
              <a:rPr lang="en-US" b="1" dirty="0" smtClean="0">
                <a:solidFill>
                  <a:schemeClr val="accent1"/>
                </a:solidFill>
              </a:rPr>
              <a:t>FL330</a:t>
            </a:r>
            <a:endParaRPr lang="en-GB" b="1" dirty="0">
              <a:solidFill>
                <a:schemeClr val="accent1"/>
              </a:solidFill>
            </a:endParaRPr>
          </a:p>
        </p:txBody>
      </p:sp>
      <p:sp>
        <p:nvSpPr>
          <p:cNvPr id="10" name="TextBox 9"/>
          <p:cNvSpPr txBox="1"/>
          <p:nvPr/>
        </p:nvSpPr>
        <p:spPr>
          <a:xfrm>
            <a:off x="60961" y="1186934"/>
            <a:ext cx="739305" cy="369332"/>
          </a:xfrm>
          <a:prstGeom prst="rect">
            <a:avLst/>
          </a:prstGeom>
          <a:noFill/>
        </p:spPr>
        <p:txBody>
          <a:bodyPr wrap="none" rtlCol="0">
            <a:spAutoFit/>
          </a:bodyPr>
          <a:lstStyle/>
          <a:p>
            <a:r>
              <a:rPr lang="en-US" b="1" dirty="0" smtClean="0">
                <a:solidFill>
                  <a:schemeClr val="accent1"/>
                </a:solidFill>
              </a:rPr>
              <a:t>FL340</a:t>
            </a:r>
            <a:endParaRPr lang="en-GB" b="1" dirty="0">
              <a:solidFill>
                <a:schemeClr val="accent1"/>
              </a:solidFill>
            </a:endParaRPr>
          </a:p>
        </p:txBody>
      </p:sp>
      <p:sp>
        <p:nvSpPr>
          <p:cNvPr id="11" name="TextBox 10"/>
          <p:cNvSpPr txBox="1"/>
          <p:nvPr/>
        </p:nvSpPr>
        <p:spPr>
          <a:xfrm>
            <a:off x="59553" y="2492571"/>
            <a:ext cx="739305" cy="369332"/>
          </a:xfrm>
          <a:prstGeom prst="rect">
            <a:avLst/>
          </a:prstGeom>
          <a:noFill/>
        </p:spPr>
        <p:txBody>
          <a:bodyPr wrap="none" rtlCol="0">
            <a:spAutoFit/>
          </a:bodyPr>
          <a:lstStyle/>
          <a:p>
            <a:r>
              <a:rPr lang="en-US" b="1" dirty="0" smtClean="0">
                <a:solidFill>
                  <a:schemeClr val="accent1"/>
                </a:solidFill>
              </a:rPr>
              <a:t>FL310</a:t>
            </a:r>
            <a:endParaRPr lang="en-GB" b="1" dirty="0">
              <a:solidFill>
                <a:schemeClr val="accent1"/>
              </a:solidFill>
            </a:endParaRPr>
          </a:p>
        </p:txBody>
      </p:sp>
      <p:sp>
        <p:nvSpPr>
          <p:cNvPr id="12" name="TextBox 11"/>
          <p:cNvSpPr txBox="1"/>
          <p:nvPr/>
        </p:nvSpPr>
        <p:spPr>
          <a:xfrm>
            <a:off x="65111" y="2981764"/>
            <a:ext cx="739305" cy="369332"/>
          </a:xfrm>
          <a:prstGeom prst="rect">
            <a:avLst/>
          </a:prstGeom>
          <a:noFill/>
        </p:spPr>
        <p:txBody>
          <a:bodyPr wrap="none" rtlCol="0">
            <a:spAutoFit/>
          </a:bodyPr>
          <a:lstStyle/>
          <a:p>
            <a:r>
              <a:rPr lang="en-US" b="1" dirty="0" smtClean="0">
                <a:solidFill>
                  <a:schemeClr val="accent1"/>
                </a:solidFill>
              </a:rPr>
              <a:t>FL300</a:t>
            </a:r>
            <a:endParaRPr lang="en-GB" b="1" dirty="0">
              <a:solidFill>
                <a:schemeClr val="accent1"/>
              </a:solidFill>
            </a:endParaRPr>
          </a:p>
        </p:txBody>
      </p:sp>
      <p:sp>
        <p:nvSpPr>
          <p:cNvPr id="13" name="TextBox 12"/>
          <p:cNvSpPr txBox="1"/>
          <p:nvPr/>
        </p:nvSpPr>
        <p:spPr>
          <a:xfrm>
            <a:off x="60961" y="3493946"/>
            <a:ext cx="739305" cy="369332"/>
          </a:xfrm>
          <a:prstGeom prst="rect">
            <a:avLst/>
          </a:prstGeom>
          <a:noFill/>
        </p:spPr>
        <p:txBody>
          <a:bodyPr wrap="none" rtlCol="0">
            <a:spAutoFit/>
          </a:bodyPr>
          <a:lstStyle/>
          <a:p>
            <a:r>
              <a:rPr lang="en-US" b="1" dirty="0" smtClean="0">
                <a:solidFill>
                  <a:schemeClr val="accent1"/>
                </a:solidFill>
              </a:rPr>
              <a:t>FL290</a:t>
            </a:r>
            <a:endParaRPr lang="en-GB" b="1" dirty="0">
              <a:solidFill>
                <a:schemeClr val="accent1"/>
              </a:solidFill>
            </a:endParaRPr>
          </a:p>
        </p:txBody>
      </p:sp>
      <p:sp>
        <p:nvSpPr>
          <p:cNvPr id="14" name="TextBox 13"/>
          <p:cNvSpPr txBox="1"/>
          <p:nvPr/>
        </p:nvSpPr>
        <p:spPr>
          <a:xfrm>
            <a:off x="51767" y="3988297"/>
            <a:ext cx="739305" cy="369332"/>
          </a:xfrm>
          <a:prstGeom prst="rect">
            <a:avLst/>
          </a:prstGeom>
          <a:noFill/>
        </p:spPr>
        <p:txBody>
          <a:bodyPr wrap="none" rtlCol="0">
            <a:spAutoFit/>
          </a:bodyPr>
          <a:lstStyle/>
          <a:p>
            <a:r>
              <a:rPr lang="en-US" b="1" dirty="0" smtClean="0">
                <a:solidFill>
                  <a:schemeClr val="accent1"/>
                </a:solidFill>
              </a:rPr>
              <a:t>FL280</a:t>
            </a:r>
            <a:endParaRPr lang="en-GB" b="1" dirty="0">
              <a:solidFill>
                <a:schemeClr val="accent1"/>
              </a:solidFill>
            </a:endParaRPr>
          </a:p>
        </p:txBody>
      </p:sp>
      <p:sp>
        <p:nvSpPr>
          <p:cNvPr id="15" name="TextBox 14"/>
          <p:cNvSpPr txBox="1"/>
          <p:nvPr/>
        </p:nvSpPr>
        <p:spPr>
          <a:xfrm>
            <a:off x="65111" y="2051080"/>
            <a:ext cx="739305" cy="369332"/>
          </a:xfrm>
          <a:prstGeom prst="rect">
            <a:avLst/>
          </a:prstGeom>
          <a:noFill/>
        </p:spPr>
        <p:txBody>
          <a:bodyPr wrap="none" rtlCol="0">
            <a:spAutoFit/>
          </a:bodyPr>
          <a:lstStyle/>
          <a:p>
            <a:r>
              <a:rPr lang="en-US" b="1" dirty="0" smtClean="0">
                <a:solidFill>
                  <a:schemeClr val="accent1"/>
                </a:solidFill>
              </a:rPr>
              <a:t>FL320</a:t>
            </a:r>
            <a:endParaRPr lang="en-GB" b="1" dirty="0">
              <a:solidFill>
                <a:schemeClr val="accent1"/>
              </a:solidFill>
            </a:endParaRPr>
          </a:p>
        </p:txBody>
      </p:sp>
      <p:cxnSp>
        <p:nvCxnSpPr>
          <p:cNvPr id="16" name="Straight Connector 15"/>
          <p:cNvCxnSpPr/>
          <p:nvPr/>
        </p:nvCxnSpPr>
        <p:spPr>
          <a:xfrm flipV="1">
            <a:off x="822960" y="32004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7"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3376477" y="3392701"/>
            <a:ext cx="950886" cy="5718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sp>
        <p:nvSpPr>
          <p:cNvPr id="21" name="TextBox 20"/>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sp>
        <p:nvSpPr>
          <p:cNvPr id="22" name="TextBox 21"/>
          <p:cNvSpPr txBox="1"/>
          <p:nvPr/>
        </p:nvSpPr>
        <p:spPr>
          <a:xfrm>
            <a:off x="3851920" y="37740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pic>
        <p:nvPicPr>
          <p:cNvPr id="23"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2730017" y="5690878"/>
            <a:ext cx="950886" cy="5718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2756051" y="5302657"/>
            <a:ext cx="913444" cy="237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2725912" y="4859975"/>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710310" y="479134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sp>
        <p:nvSpPr>
          <p:cNvPr id="27" name="TextBox 26"/>
          <p:cNvSpPr txBox="1"/>
          <p:nvPr/>
        </p:nvSpPr>
        <p:spPr>
          <a:xfrm>
            <a:off x="3681656" y="5311679"/>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sp>
        <p:nvSpPr>
          <p:cNvPr id="28" name="TextBox 27"/>
          <p:cNvSpPr txBox="1"/>
          <p:nvPr/>
        </p:nvSpPr>
        <p:spPr>
          <a:xfrm>
            <a:off x="3735926" y="57921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sp>
        <p:nvSpPr>
          <p:cNvPr id="29" name="TextBox 28"/>
          <p:cNvSpPr txBox="1"/>
          <p:nvPr/>
        </p:nvSpPr>
        <p:spPr>
          <a:xfrm>
            <a:off x="-38852" y="4816476"/>
            <a:ext cx="2546723" cy="646331"/>
          </a:xfrm>
          <a:prstGeom prst="rect">
            <a:avLst/>
          </a:prstGeom>
          <a:noFill/>
        </p:spPr>
        <p:txBody>
          <a:bodyPr wrap="none" rtlCol="0">
            <a:spAutoFit/>
          </a:bodyPr>
          <a:lstStyle/>
          <a:p>
            <a:r>
              <a:rPr lang="en-GB" dirty="0" smtClean="0"/>
              <a:t>ATC separation Minimum</a:t>
            </a:r>
          </a:p>
          <a:p>
            <a:r>
              <a:rPr lang="en-GB" dirty="0" smtClean="0"/>
              <a:t>(Oceanic with ADS) </a:t>
            </a:r>
            <a:endParaRPr lang="en-US" dirty="0" smtClean="0"/>
          </a:p>
        </p:txBody>
      </p:sp>
      <p:sp>
        <p:nvSpPr>
          <p:cNvPr id="30" name="TextBox 29"/>
          <p:cNvSpPr txBox="1"/>
          <p:nvPr/>
        </p:nvSpPr>
        <p:spPr>
          <a:xfrm>
            <a:off x="4585059" y="4780108"/>
            <a:ext cx="772969" cy="369332"/>
          </a:xfrm>
          <a:prstGeom prst="rect">
            <a:avLst/>
          </a:prstGeom>
          <a:noFill/>
        </p:spPr>
        <p:txBody>
          <a:bodyPr wrap="none" rtlCol="0">
            <a:spAutoFit/>
          </a:bodyPr>
          <a:lstStyle/>
          <a:p>
            <a:r>
              <a:rPr lang="en-US" b="1" dirty="0" smtClean="0"/>
              <a:t>30NM</a:t>
            </a:r>
            <a:endParaRPr lang="en-GB" b="1" dirty="0"/>
          </a:p>
        </p:txBody>
      </p:sp>
      <p:sp>
        <p:nvSpPr>
          <p:cNvPr id="31" name="TextBox 30"/>
          <p:cNvSpPr txBox="1"/>
          <p:nvPr/>
        </p:nvSpPr>
        <p:spPr>
          <a:xfrm>
            <a:off x="4610625" y="5311679"/>
            <a:ext cx="772969" cy="369332"/>
          </a:xfrm>
          <a:prstGeom prst="rect">
            <a:avLst/>
          </a:prstGeom>
          <a:noFill/>
        </p:spPr>
        <p:txBody>
          <a:bodyPr wrap="none" rtlCol="0">
            <a:spAutoFit/>
          </a:bodyPr>
          <a:lstStyle/>
          <a:p>
            <a:r>
              <a:rPr lang="en-US" b="1" dirty="0" smtClean="0"/>
              <a:t>50NM</a:t>
            </a:r>
            <a:endParaRPr lang="en-GB" b="1" dirty="0"/>
          </a:p>
        </p:txBody>
      </p:sp>
      <p:sp>
        <p:nvSpPr>
          <p:cNvPr id="32" name="TextBox 31"/>
          <p:cNvSpPr txBox="1"/>
          <p:nvPr/>
        </p:nvSpPr>
        <p:spPr>
          <a:xfrm>
            <a:off x="4585059" y="5790903"/>
            <a:ext cx="1193340" cy="369332"/>
          </a:xfrm>
          <a:prstGeom prst="rect">
            <a:avLst/>
          </a:prstGeom>
          <a:noFill/>
        </p:spPr>
        <p:txBody>
          <a:bodyPr wrap="none" rtlCol="0">
            <a:spAutoFit/>
          </a:bodyPr>
          <a:lstStyle/>
          <a:p>
            <a:r>
              <a:rPr lang="en-US" b="1" dirty="0" smtClean="0"/>
              <a:t>10minutes</a:t>
            </a:r>
            <a:endParaRPr lang="en-GB" b="1" dirty="0"/>
          </a:p>
        </p:txBody>
      </p:sp>
      <p:sp>
        <p:nvSpPr>
          <p:cNvPr id="33" name="Right Brace 32"/>
          <p:cNvSpPr/>
          <p:nvPr/>
        </p:nvSpPr>
        <p:spPr>
          <a:xfrm rot="16200000">
            <a:off x="2575751" y="1344811"/>
            <a:ext cx="632545" cy="2063811"/>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Right Brace 33"/>
          <p:cNvSpPr/>
          <p:nvPr/>
        </p:nvSpPr>
        <p:spPr>
          <a:xfrm rot="16200000">
            <a:off x="5089112" y="1042197"/>
            <a:ext cx="632545" cy="3447455"/>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4496930" y="2052446"/>
            <a:ext cx="1816908" cy="369332"/>
          </a:xfrm>
          <a:prstGeom prst="rect">
            <a:avLst/>
          </a:prstGeom>
          <a:solidFill>
            <a:schemeClr val="accent2">
              <a:lumMod val="20000"/>
              <a:lumOff val="80000"/>
            </a:schemeClr>
          </a:solidFill>
        </p:spPr>
        <p:txBody>
          <a:bodyPr wrap="none" rtlCol="0">
            <a:spAutoFit/>
          </a:bodyPr>
          <a:lstStyle/>
          <a:p>
            <a:r>
              <a:rPr lang="en-US" b="1" dirty="0" smtClean="0"/>
              <a:t>8minutes/65NM</a:t>
            </a:r>
            <a:endParaRPr lang="en-GB" b="1" dirty="0"/>
          </a:p>
        </p:txBody>
      </p:sp>
      <p:sp>
        <p:nvSpPr>
          <p:cNvPr id="36" name="TextBox 35"/>
          <p:cNvSpPr txBox="1"/>
          <p:nvPr/>
        </p:nvSpPr>
        <p:spPr>
          <a:xfrm>
            <a:off x="2061196" y="1644057"/>
            <a:ext cx="1764009" cy="369332"/>
          </a:xfrm>
          <a:prstGeom prst="rect">
            <a:avLst/>
          </a:prstGeom>
          <a:solidFill>
            <a:schemeClr val="accent2">
              <a:lumMod val="20000"/>
              <a:lumOff val="80000"/>
            </a:schemeClr>
          </a:solidFill>
        </p:spPr>
        <p:txBody>
          <a:bodyPr wrap="none" rtlCol="0">
            <a:spAutoFit/>
          </a:bodyPr>
          <a:lstStyle/>
          <a:p>
            <a:r>
              <a:rPr lang="en-US" b="1" dirty="0" smtClean="0"/>
              <a:t>5minutes/40NM</a:t>
            </a:r>
            <a:endParaRPr lang="en-GB" b="1" dirty="0"/>
          </a:p>
        </p:txBody>
      </p:sp>
      <p:pic>
        <p:nvPicPr>
          <p:cNvPr id="37"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040454" y="4850468"/>
            <a:ext cx="1012106" cy="1431914"/>
          </a:xfrm>
          <a:prstGeom prst="rect">
            <a:avLst/>
          </a:prstGeom>
          <a:noFill/>
          <a:ln>
            <a:noFill/>
          </a:ln>
          <a:effectLst/>
          <a:scene3d>
            <a:camera prst="orthographicFront"/>
            <a:lightRig rig="threePt" dir="t"/>
          </a:scene3d>
          <a:sp3d>
            <a:bevelT w="0" h="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Callout 37"/>
          <p:cNvSpPr/>
          <p:nvPr/>
        </p:nvSpPr>
        <p:spPr>
          <a:xfrm>
            <a:off x="5103268" y="3495457"/>
            <a:ext cx="2421140" cy="1355011"/>
          </a:xfrm>
          <a:prstGeom prst="wedgeEllipseCallout">
            <a:avLst>
              <a:gd name="adj1" fmla="val -77847"/>
              <a:gd name="adj2" fmla="val -41536"/>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Request climb to </a:t>
            </a:r>
            <a:r>
              <a:rPr lang="en-US" sz="2400" b="1" dirty="0" smtClean="0">
                <a:effectLst>
                  <a:outerShdw blurRad="38100" dist="38100" dir="2700000" algn="tl">
                    <a:srgbClr val="000000">
                      <a:alpha val="43137"/>
                    </a:srgbClr>
                  </a:outerShdw>
                </a:effectLst>
              </a:rPr>
              <a:t>FL320</a:t>
            </a:r>
          </a:p>
        </p:txBody>
      </p:sp>
      <p:sp>
        <p:nvSpPr>
          <p:cNvPr id="39" name="Oval Callout 38"/>
          <p:cNvSpPr/>
          <p:nvPr/>
        </p:nvSpPr>
        <p:spPr>
          <a:xfrm>
            <a:off x="6156176" y="5443125"/>
            <a:ext cx="1800200" cy="819575"/>
          </a:xfrm>
          <a:prstGeom prst="wedgeEllipseCallout">
            <a:avLst>
              <a:gd name="adj1" fmla="val 60932"/>
              <a:gd name="adj2" fmla="val -30474"/>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Unable!</a:t>
            </a:r>
            <a:endParaRPr lang="en-GB"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140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5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8"/>
                                        </p:tgtEl>
                                        <p:attrNameLst>
                                          <p:attrName>ppt_w</p:attrName>
                                        </p:attrNameLst>
                                      </p:cBhvr>
                                      <p:tavLst>
                                        <p:tav tm="0">
                                          <p:val>
                                            <p:strVal val="#ppt_w*.05"/>
                                          </p:val>
                                        </p:tav>
                                        <p:tav tm="100000">
                                          <p:val>
                                            <p:strVal val="#ppt_w"/>
                                          </p:val>
                                        </p:tav>
                                      </p:tavLst>
                                    </p:anim>
                                    <p:anim calcmode="lin" valueType="num">
                                      <p:cBhvr>
                                        <p:cTn id="10" dur="500" fill="hold"/>
                                        <p:tgtEl>
                                          <p:spTgt spid="18"/>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8"/>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8"/>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25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22"/>
                                        </p:tgtEl>
                                        <p:attrNameLst>
                                          <p:attrName>ppt_w</p:attrName>
                                        </p:attrNameLst>
                                      </p:cBhvr>
                                      <p:tavLst>
                                        <p:tav tm="0">
                                          <p:val>
                                            <p:strVal val="#ppt_w*.05"/>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22"/>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22"/>
                                        </p:tgtEl>
                                      </p:cBhvr>
                                    </p:animEffect>
                                  </p:childTnLst>
                                </p:cTn>
                              </p:par>
                            </p:childTnLst>
                          </p:cTn>
                        </p:par>
                        <p:par>
                          <p:cTn id="25" fill="hold">
                            <p:stCondLst>
                              <p:cond delay="500"/>
                            </p:stCondLst>
                            <p:childTnLst>
                              <p:par>
                                <p:cTn id="26" presetID="25"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9"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0"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31" dur="500" fill="hold"/>
                                        <p:tgtEl>
                                          <p:spTgt spid="19"/>
                                        </p:tgtEl>
                                        <p:attrNameLst>
                                          <p:attrName>ppt_h</p:attrName>
                                        </p:attrNameLst>
                                      </p:cBhvr>
                                      <p:tavLst>
                                        <p:tav tm="0">
                                          <p:val>
                                            <p:strVal val="#ppt_h"/>
                                          </p:val>
                                        </p:tav>
                                        <p:tav tm="100000">
                                          <p:val>
                                            <p:strVal val="#ppt_h"/>
                                          </p:val>
                                        </p:tav>
                                      </p:tavLst>
                                    </p:anim>
                                    <p:anim calcmode="lin" valueType="num">
                                      <p:cBhvr>
                                        <p:cTn id="32"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3"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4"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35" dur="500" decel="50000">
                                          <p:stCondLst>
                                            <p:cond delay="0"/>
                                          </p:stCondLst>
                                        </p:cTn>
                                        <p:tgtEl>
                                          <p:spTgt spid="19"/>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25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9" dur="25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0" dur="250" accel="50000" fill="hold">
                                          <p:stCondLst>
                                            <p:cond delay="250"/>
                                          </p:stCondLst>
                                        </p:cTn>
                                        <p:tgtEl>
                                          <p:spTgt spid="20"/>
                                        </p:tgtEl>
                                        <p:attrNameLst>
                                          <p:attrName>ppt_w</p:attrName>
                                        </p:attrNameLst>
                                      </p:cBhvr>
                                      <p:tavLst>
                                        <p:tav tm="0">
                                          <p:val>
                                            <p:strVal val="#ppt_w*.05"/>
                                          </p:val>
                                        </p:tav>
                                        <p:tav tm="100000">
                                          <p:val>
                                            <p:strVal val="#ppt_w"/>
                                          </p:val>
                                        </p:tav>
                                      </p:tavLst>
                                    </p:anim>
                                    <p:anim calcmode="lin" valueType="num">
                                      <p:cBhvr>
                                        <p:cTn id="41" dur="500" fill="hold"/>
                                        <p:tgtEl>
                                          <p:spTgt spid="20"/>
                                        </p:tgtEl>
                                        <p:attrNameLst>
                                          <p:attrName>ppt_h</p:attrName>
                                        </p:attrNameLst>
                                      </p:cBhvr>
                                      <p:tavLst>
                                        <p:tav tm="0">
                                          <p:val>
                                            <p:strVal val="#ppt_h"/>
                                          </p:val>
                                        </p:tav>
                                        <p:tav tm="100000">
                                          <p:val>
                                            <p:strVal val="#ppt_h"/>
                                          </p:val>
                                        </p:tav>
                                      </p:tavLst>
                                    </p:anim>
                                    <p:anim calcmode="lin" valueType="num">
                                      <p:cBhvr>
                                        <p:cTn id="42" dur="25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3" dur="25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4" dur="250" accel="50000" fill="hold">
                                          <p:stCondLst>
                                            <p:cond delay="250"/>
                                          </p:stCondLst>
                                        </p:cTn>
                                        <p:tgtEl>
                                          <p:spTgt spid="20"/>
                                        </p:tgtEl>
                                        <p:attrNameLst>
                                          <p:attrName>ppt_y</p:attrName>
                                        </p:attrNameLst>
                                      </p:cBhvr>
                                      <p:tavLst>
                                        <p:tav tm="0">
                                          <p:val>
                                            <p:strVal val="#ppt_y+.1"/>
                                          </p:val>
                                        </p:tav>
                                        <p:tav tm="100000">
                                          <p:val>
                                            <p:strVal val="#ppt_y"/>
                                          </p:val>
                                        </p:tav>
                                      </p:tavLst>
                                    </p:anim>
                                    <p:animEffect transition="in" filter="fade">
                                      <p:cBhvr>
                                        <p:cTn id="45" dur="500" decel="50000">
                                          <p:stCondLst>
                                            <p:cond delay="0"/>
                                          </p:stCondLst>
                                        </p:cTn>
                                        <p:tgtEl>
                                          <p:spTgt spid="20"/>
                                        </p:tgtEl>
                                      </p:cBhvr>
                                    </p:animEffect>
                                  </p:childTnLst>
                                </p:cTn>
                              </p:par>
                            </p:childTnLst>
                          </p:cTn>
                        </p:par>
                        <p:par>
                          <p:cTn id="46" fill="hold">
                            <p:stCondLst>
                              <p:cond delay="1000"/>
                            </p:stCondLst>
                            <p:childTnLst>
                              <p:par>
                                <p:cTn id="47" presetID="25"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25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0" dur="25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1" dur="250" accel="50000" fill="hold">
                                          <p:stCondLst>
                                            <p:cond delay="250"/>
                                          </p:stCondLst>
                                        </p:cTn>
                                        <p:tgtEl>
                                          <p:spTgt spid="17"/>
                                        </p:tgtEl>
                                        <p:attrNameLst>
                                          <p:attrName>ppt_w</p:attrName>
                                        </p:attrNameLst>
                                      </p:cBhvr>
                                      <p:tavLst>
                                        <p:tav tm="0">
                                          <p:val>
                                            <p:strVal val="#ppt_w*.05"/>
                                          </p:val>
                                        </p:tav>
                                        <p:tav tm="100000">
                                          <p:val>
                                            <p:strVal val="#ppt_w"/>
                                          </p:val>
                                        </p:tav>
                                      </p:tavLst>
                                    </p:anim>
                                    <p:anim calcmode="lin" valueType="num">
                                      <p:cBhvr>
                                        <p:cTn id="52" dur="500" fill="hold"/>
                                        <p:tgtEl>
                                          <p:spTgt spid="17"/>
                                        </p:tgtEl>
                                        <p:attrNameLst>
                                          <p:attrName>ppt_h</p:attrName>
                                        </p:attrNameLst>
                                      </p:cBhvr>
                                      <p:tavLst>
                                        <p:tav tm="0">
                                          <p:val>
                                            <p:strVal val="#ppt_h"/>
                                          </p:val>
                                        </p:tav>
                                        <p:tav tm="100000">
                                          <p:val>
                                            <p:strVal val="#ppt_h"/>
                                          </p:val>
                                        </p:tav>
                                      </p:tavLst>
                                    </p:anim>
                                    <p:anim calcmode="lin" valueType="num">
                                      <p:cBhvr>
                                        <p:cTn id="53" dur="25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4" dur="25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5" dur="250" accel="50000" fill="hold">
                                          <p:stCondLst>
                                            <p:cond delay="250"/>
                                          </p:stCondLst>
                                        </p:cTn>
                                        <p:tgtEl>
                                          <p:spTgt spid="17"/>
                                        </p:tgtEl>
                                        <p:attrNameLst>
                                          <p:attrName>ppt_y</p:attrName>
                                        </p:attrNameLst>
                                      </p:cBhvr>
                                      <p:tavLst>
                                        <p:tav tm="0">
                                          <p:val>
                                            <p:strVal val="#ppt_y+.1"/>
                                          </p:val>
                                        </p:tav>
                                        <p:tav tm="100000">
                                          <p:val>
                                            <p:strVal val="#ppt_y"/>
                                          </p:val>
                                        </p:tav>
                                      </p:tavLst>
                                    </p:anim>
                                    <p:animEffect transition="in" filter="fade">
                                      <p:cBhvr>
                                        <p:cTn id="56" dur="500" decel="50000">
                                          <p:stCondLst>
                                            <p:cond delay="0"/>
                                          </p:stCondLst>
                                        </p:cTn>
                                        <p:tgtEl>
                                          <p:spTgt spid="17"/>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25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60" dur="25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61" dur="250" accel="50000" fill="hold">
                                          <p:stCondLst>
                                            <p:cond delay="250"/>
                                          </p:stCondLst>
                                        </p:cTn>
                                        <p:tgtEl>
                                          <p:spTgt spid="21"/>
                                        </p:tgtEl>
                                        <p:attrNameLst>
                                          <p:attrName>ppt_w</p:attrName>
                                        </p:attrNameLst>
                                      </p:cBhvr>
                                      <p:tavLst>
                                        <p:tav tm="0">
                                          <p:val>
                                            <p:strVal val="#ppt_w*.05"/>
                                          </p:val>
                                        </p:tav>
                                        <p:tav tm="100000">
                                          <p:val>
                                            <p:strVal val="#ppt_w"/>
                                          </p:val>
                                        </p:tav>
                                      </p:tavLst>
                                    </p:anim>
                                    <p:anim calcmode="lin" valueType="num">
                                      <p:cBhvr>
                                        <p:cTn id="62" dur="500" fill="hold"/>
                                        <p:tgtEl>
                                          <p:spTgt spid="21"/>
                                        </p:tgtEl>
                                        <p:attrNameLst>
                                          <p:attrName>ppt_h</p:attrName>
                                        </p:attrNameLst>
                                      </p:cBhvr>
                                      <p:tavLst>
                                        <p:tav tm="0">
                                          <p:val>
                                            <p:strVal val="#ppt_h"/>
                                          </p:val>
                                        </p:tav>
                                        <p:tav tm="100000">
                                          <p:val>
                                            <p:strVal val="#ppt_h"/>
                                          </p:val>
                                        </p:tav>
                                      </p:tavLst>
                                    </p:anim>
                                    <p:anim calcmode="lin" valueType="num">
                                      <p:cBhvr>
                                        <p:cTn id="63" dur="25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64" dur="25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65" dur="250" accel="50000" fill="hold">
                                          <p:stCondLst>
                                            <p:cond delay="250"/>
                                          </p:stCondLst>
                                        </p:cTn>
                                        <p:tgtEl>
                                          <p:spTgt spid="21"/>
                                        </p:tgtEl>
                                        <p:attrNameLst>
                                          <p:attrName>ppt_y</p:attrName>
                                        </p:attrNameLst>
                                      </p:cBhvr>
                                      <p:tavLst>
                                        <p:tav tm="0">
                                          <p:val>
                                            <p:strVal val="#ppt_y+.1"/>
                                          </p:val>
                                        </p:tav>
                                        <p:tav tm="100000">
                                          <p:val>
                                            <p:strVal val="#ppt_y"/>
                                          </p:val>
                                        </p:tav>
                                      </p:tavLst>
                                    </p:anim>
                                    <p:animEffect transition="in" filter="fade">
                                      <p:cBhvr>
                                        <p:cTn id="66" dur="500" decel="50000">
                                          <p:stCondLst>
                                            <p:cond delay="0"/>
                                          </p:stCondLst>
                                        </p:cTn>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 calcmode="lin" valueType="num">
                                      <p:cBhvr>
                                        <p:cTn id="73" dur="500" fill="hold"/>
                                        <p:tgtEl>
                                          <p:spTgt spid="38"/>
                                        </p:tgtEl>
                                        <p:attrNameLst>
                                          <p:attrName>style.rotation</p:attrName>
                                        </p:attrNameLst>
                                      </p:cBhvr>
                                      <p:tavLst>
                                        <p:tav tm="0">
                                          <p:val>
                                            <p:fltVal val="360"/>
                                          </p:val>
                                        </p:tav>
                                        <p:tav tm="100000">
                                          <p:val>
                                            <p:fltVal val="0"/>
                                          </p:val>
                                        </p:tav>
                                      </p:tavLst>
                                    </p:anim>
                                    <p:animEffect transition="in" filter="fad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childTnLst>
                          </p:cTn>
                        </p:par>
                        <p:par>
                          <p:cTn id="80" fill="hold">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down)">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arn(inVertical)">
                                      <p:cBhvr>
                                        <p:cTn id="88" dur="500"/>
                                        <p:tgtEl>
                                          <p:spTgt spid="35"/>
                                        </p:tgtEl>
                                      </p:cBhvr>
                                    </p:animEffect>
                                  </p:childTnLst>
                                </p:cTn>
                              </p:par>
                            </p:childTnLst>
                          </p:cTn>
                        </p:par>
                        <p:par>
                          <p:cTn id="89" fill="hold">
                            <p:stCondLst>
                              <p:cond delay="500"/>
                            </p:stCondLst>
                            <p:childTnLst>
                              <p:par>
                                <p:cTn id="90" presetID="16" presetClass="entr" presetSubtype="21"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barn(inVertical)">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anim calcmode="lin" valueType="num">
                                      <p:cBhvr>
                                        <p:cTn id="98" dur="1000" fill="hold"/>
                                        <p:tgtEl>
                                          <p:spTgt spid="37"/>
                                        </p:tgtEl>
                                        <p:attrNameLst>
                                          <p:attrName>ppt_x</p:attrName>
                                        </p:attrNameLst>
                                      </p:cBhvr>
                                      <p:tavLst>
                                        <p:tav tm="0">
                                          <p:val>
                                            <p:strVal val="#ppt_x"/>
                                          </p:val>
                                        </p:tav>
                                        <p:tav tm="100000">
                                          <p:val>
                                            <p:strVal val="#ppt_x"/>
                                          </p:val>
                                        </p:tav>
                                      </p:tavLst>
                                    </p:anim>
                                    <p:anim calcmode="lin" valueType="num">
                                      <p:cBhvr>
                                        <p:cTn id="99" dur="1000" fill="hold"/>
                                        <p:tgtEl>
                                          <p:spTgt spid="37"/>
                                        </p:tgtEl>
                                        <p:attrNameLst>
                                          <p:attrName>ppt_y</p:attrName>
                                        </p:attrNameLst>
                                      </p:cBhvr>
                                      <p:tavLst>
                                        <p:tav tm="0">
                                          <p:val>
                                            <p:strVal val="#ppt_y+.1"/>
                                          </p:val>
                                        </p:tav>
                                        <p:tav tm="100000">
                                          <p:val>
                                            <p:strVal val="#ppt_y"/>
                                          </p:val>
                                        </p:tav>
                                      </p:tavLst>
                                    </p:anim>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33" grpId="0" animBg="1"/>
      <p:bldP spid="34" grpId="0" animBg="1"/>
      <p:bldP spid="35" grpId="0" animBg="1"/>
      <p:bldP spid="36" grpId="0" animBg="1"/>
      <p:bldP spid="38" grpId="0" animBg="1"/>
      <p:bldP spid="3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55</a:t>
            </a:fld>
            <a:endParaRPr lang="en-CA"/>
          </a:p>
        </p:txBody>
      </p:sp>
      <p:cxnSp>
        <p:nvCxnSpPr>
          <p:cNvPr id="3" name="Straight Connector 2"/>
          <p:cNvCxnSpPr/>
          <p:nvPr/>
        </p:nvCxnSpPr>
        <p:spPr>
          <a:xfrm flipV="1">
            <a:off x="822960" y="1828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822960" y="1371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20646" y="22860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22960" y="27432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22960" y="3657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22960" y="4114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320" y="1629884"/>
            <a:ext cx="739305" cy="369332"/>
          </a:xfrm>
          <a:prstGeom prst="rect">
            <a:avLst/>
          </a:prstGeom>
          <a:noFill/>
        </p:spPr>
        <p:txBody>
          <a:bodyPr wrap="none" rtlCol="0">
            <a:spAutoFit/>
          </a:bodyPr>
          <a:lstStyle/>
          <a:p>
            <a:r>
              <a:rPr lang="en-US" b="1" dirty="0" smtClean="0">
                <a:solidFill>
                  <a:schemeClr val="accent1"/>
                </a:solidFill>
              </a:rPr>
              <a:t>FL330</a:t>
            </a:r>
            <a:endParaRPr lang="en-GB" b="1" dirty="0">
              <a:solidFill>
                <a:schemeClr val="accent1"/>
              </a:solidFill>
            </a:endParaRPr>
          </a:p>
        </p:txBody>
      </p:sp>
      <p:sp>
        <p:nvSpPr>
          <p:cNvPr id="10" name="TextBox 9"/>
          <p:cNvSpPr txBox="1"/>
          <p:nvPr/>
        </p:nvSpPr>
        <p:spPr>
          <a:xfrm>
            <a:off x="60961" y="1186934"/>
            <a:ext cx="739305" cy="369332"/>
          </a:xfrm>
          <a:prstGeom prst="rect">
            <a:avLst/>
          </a:prstGeom>
          <a:noFill/>
        </p:spPr>
        <p:txBody>
          <a:bodyPr wrap="none" rtlCol="0">
            <a:spAutoFit/>
          </a:bodyPr>
          <a:lstStyle/>
          <a:p>
            <a:r>
              <a:rPr lang="en-US" b="1" dirty="0" smtClean="0">
                <a:solidFill>
                  <a:schemeClr val="accent1"/>
                </a:solidFill>
              </a:rPr>
              <a:t>FL340</a:t>
            </a:r>
            <a:endParaRPr lang="en-GB" b="1" dirty="0">
              <a:solidFill>
                <a:schemeClr val="accent1"/>
              </a:solidFill>
            </a:endParaRPr>
          </a:p>
        </p:txBody>
      </p:sp>
      <p:sp>
        <p:nvSpPr>
          <p:cNvPr id="11" name="TextBox 10"/>
          <p:cNvSpPr txBox="1"/>
          <p:nvPr/>
        </p:nvSpPr>
        <p:spPr>
          <a:xfrm>
            <a:off x="59553" y="2492571"/>
            <a:ext cx="739305" cy="369332"/>
          </a:xfrm>
          <a:prstGeom prst="rect">
            <a:avLst/>
          </a:prstGeom>
          <a:noFill/>
        </p:spPr>
        <p:txBody>
          <a:bodyPr wrap="none" rtlCol="0">
            <a:spAutoFit/>
          </a:bodyPr>
          <a:lstStyle/>
          <a:p>
            <a:r>
              <a:rPr lang="en-US" b="1" dirty="0" smtClean="0">
                <a:solidFill>
                  <a:schemeClr val="accent1"/>
                </a:solidFill>
              </a:rPr>
              <a:t>FL310</a:t>
            </a:r>
            <a:endParaRPr lang="en-GB" b="1" dirty="0">
              <a:solidFill>
                <a:schemeClr val="accent1"/>
              </a:solidFill>
            </a:endParaRPr>
          </a:p>
        </p:txBody>
      </p:sp>
      <p:sp>
        <p:nvSpPr>
          <p:cNvPr id="12" name="TextBox 11"/>
          <p:cNvSpPr txBox="1"/>
          <p:nvPr/>
        </p:nvSpPr>
        <p:spPr>
          <a:xfrm>
            <a:off x="65111" y="2981764"/>
            <a:ext cx="739305" cy="369332"/>
          </a:xfrm>
          <a:prstGeom prst="rect">
            <a:avLst/>
          </a:prstGeom>
          <a:noFill/>
        </p:spPr>
        <p:txBody>
          <a:bodyPr wrap="none" rtlCol="0">
            <a:spAutoFit/>
          </a:bodyPr>
          <a:lstStyle/>
          <a:p>
            <a:r>
              <a:rPr lang="en-US" b="1" dirty="0" smtClean="0">
                <a:solidFill>
                  <a:schemeClr val="accent1"/>
                </a:solidFill>
              </a:rPr>
              <a:t>FL300</a:t>
            </a:r>
            <a:endParaRPr lang="en-GB" b="1" dirty="0">
              <a:solidFill>
                <a:schemeClr val="accent1"/>
              </a:solidFill>
            </a:endParaRPr>
          </a:p>
        </p:txBody>
      </p:sp>
      <p:sp>
        <p:nvSpPr>
          <p:cNvPr id="13" name="TextBox 12"/>
          <p:cNvSpPr txBox="1"/>
          <p:nvPr/>
        </p:nvSpPr>
        <p:spPr>
          <a:xfrm>
            <a:off x="60961" y="3493946"/>
            <a:ext cx="739305" cy="369332"/>
          </a:xfrm>
          <a:prstGeom prst="rect">
            <a:avLst/>
          </a:prstGeom>
          <a:noFill/>
        </p:spPr>
        <p:txBody>
          <a:bodyPr wrap="none" rtlCol="0">
            <a:spAutoFit/>
          </a:bodyPr>
          <a:lstStyle/>
          <a:p>
            <a:r>
              <a:rPr lang="en-US" b="1" dirty="0" smtClean="0">
                <a:solidFill>
                  <a:schemeClr val="accent1"/>
                </a:solidFill>
              </a:rPr>
              <a:t>FL290</a:t>
            </a:r>
            <a:endParaRPr lang="en-GB" b="1" dirty="0">
              <a:solidFill>
                <a:schemeClr val="accent1"/>
              </a:solidFill>
            </a:endParaRPr>
          </a:p>
        </p:txBody>
      </p:sp>
      <p:sp>
        <p:nvSpPr>
          <p:cNvPr id="14" name="TextBox 13"/>
          <p:cNvSpPr txBox="1"/>
          <p:nvPr/>
        </p:nvSpPr>
        <p:spPr>
          <a:xfrm>
            <a:off x="51767" y="3988297"/>
            <a:ext cx="739305" cy="369332"/>
          </a:xfrm>
          <a:prstGeom prst="rect">
            <a:avLst/>
          </a:prstGeom>
          <a:noFill/>
        </p:spPr>
        <p:txBody>
          <a:bodyPr wrap="none" rtlCol="0">
            <a:spAutoFit/>
          </a:bodyPr>
          <a:lstStyle/>
          <a:p>
            <a:r>
              <a:rPr lang="en-US" b="1" dirty="0" smtClean="0">
                <a:solidFill>
                  <a:schemeClr val="accent1"/>
                </a:solidFill>
              </a:rPr>
              <a:t>FL280</a:t>
            </a:r>
            <a:endParaRPr lang="en-GB" b="1" dirty="0">
              <a:solidFill>
                <a:schemeClr val="accent1"/>
              </a:solidFill>
            </a:endParaRPr>
          </a:p>
        </p:txBody>
      </p:sp>
      <p:sp>
        <p:nvSpPr>
          <p:cNvPr id="15" name="TextBox 14"/>
          <p:cNvSpPr txBox="1"/>
          <p:nvPr/>
        </p:nvSpPr>
        <p:spPr>
          <a:xfrm>
            <a:off x="65111" y="2051080"/>
            <a:ext cx="739305" cy="369332"/>
          </a:xfrm>
          <a:prstGeom prst="rect">
            <a:avLst/>
          </a:prstGeom>
          <a:noFill/>
        </p:spPr>
        <p:txBody>
          <a:bodyPr wrap="none" rtlCol="0">
            <a:spAutoFit/>
          </a:bodyPr>
          <a:lstStyle/>
          <a:p>
            <a:r>
              <a:rPr lang="en-US" b="1" dirty="0" smtClean="0">
                <a:solidFill>
                  <a:schemeClr val="accent1"/>
                </a:solidFill>
              </a:rPr>
              <a:t>FL320</a:t>
            </a:r>
            <a:endParaRPr lang="en-GB" b="1" dirty="0">
              <a:solidFill>
                <a:schemeClr val="accent1"/>
              </a:solidFill>
            </a:endParaRPr>
          </a:p>
        </p:txBody>
      </p:sp>
      <p:cxnSp>
        <p:nvCxnSpPr>
          <p:cNvPr id="16" name="Straight Connector 15"/>
          <p:cNvCxnSpPr/>
          <p:nvPr/>
        </p:nvCxnSpPr>
        <p:spPr>
          <a:xfrm flipV="1">
            <a:off x="822960" y="32004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7" name="Picture 3" descr="C:\Users\HTakata\AppData\Local\Microsoft\Windows\Temporary Internet Files\Content.IE5\IXCT58K5\MC900367404[1].wmf"/>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HTakata\AppData\Local\Microsoft\Windows\Temporary Internet Files\Content.IE5\6PCBC6JZ\MC900367416[1].wmf"/>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3376477" y="3392701"/>
            <a:ext cx="950886" cy="5718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HTakata\AppData\Local\Microsoft\Windows\Temporary Internet Files\Content.IE5\IXCT58K5\MC9003674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sp>
        <p:nvSpPr>
          <p:cNvPr id="21" name="TextBox 20"/>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sp>
        <p:nvSpPr>
          <p:cNvPr id="22" name="TextBox 21"/>
          <p:cNvSpPr txBox="1"/>
          <p:nvPr/>
        </p:nvSpPr>
        <p:spPr>
          <a:xfrm>
            <a:off x="3851920" y="37740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pic>
        <p:nvPicPr>
          <p:cNvPr id="23" name="Picture 4" descr="C:\Users\HTakata\AppData\Local\Microsoft\Windows\Temporary Internet Files\Content.IE5\6PCBC6JZ\MC900367416[1].wmf"/>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2730017" y="5690878"/>
            <a:ext cx="950886" cy="5718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HTakata\AppData\Local\Microsoft\Windows\Temporary Internet Files\Content.IE5\IXCT58K5\MC900367404[1].wmf"/>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2756051" y="5302657"/>
            <a:ext cx="913444" cy="237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HTakata\AppData\Local\Microsoft\Windows\Temporary Internet Files\Content.IE5\IXCT58K5\MC9003674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3286" flipH="1">
            <a:off x="2725912" y="4859975"/>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710310" y="479134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sp>
        <p:nvSpPr>
          <p:cNvPr id="27" name="TextBox 26"/>
          <p:cNvSpPr txBox="1"/>
          <p:nvPr/>
        </p:nvSpPr>
        <p:spPr>
          <a:xfrm>
            <a:off x="3681656" y="5311679"/>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sp>
        <p:nvSpPr>
          <p:cNvPr id="28" name="TextBox 27"/>
          <p:cNvSpPr txBox="1"/>
          <p:nvPr/>
        </p:nvSpPr>
        <p:spPr>
          <a:xfrm>
            <a:off x="3735926" y="57921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sp>
        <p:nvSpPr>
          <p:cNvPr id="29" name="TextBox 28"/>
          <p:cNvSpPr txBox="1"/>
          <p:nvPr/>
        </p:nvSpPr>
        <p:spPr>
          <a:xfrm>
            <a:off x="-38852" y="4816476"/>
            <a:ext cx="2546723" cy="646331"/>
          </a:xfrm>
          <a:prstGeom prst="rect">
            <a:avLst/>
          </a:prstGeom>
          <a:noFill/>
        </p:spPr>
        <p:txBody>
          <a:bodyPr wrap="none" rtlCol="0">
            <a:spAutoFit/>
          </a:bodyPr>
          <a:lstStyle/>
          <a:p>
            <a:r>
              <a:rPr lang="en-GB" dirty="0" smtClean="0"/>
              <a:t>ATC separation Minimum</a:t>
            </a:r>
          </a:p>
          <a:p>
            <a:r>
              <a:rPr lang="en-GB" dirty="0" smtClean="0"/>
              <a:t>(Oceanic with ADS) </a:t>
            </a:r>
            <a:endParaRPr lang="en-US" dirty="0" smtClean="0"/>
          </a:p>
        </p:txBody>
      </p:sp>
      <p:sp>
        <p:nvSpPr>
          <p:cNvPr id="30" name="TextBox 29"/>
          <p:cNvSpPr txBox="1"/>
          <p:nvPr/>
        </p:nvSpPr>
        <p:spPr>
          <a:xfrm>
            <a:off x="4585059" y="4780108"/>
            <a:ext cx="772969" cy="369332"/>
          </a:xfrm>
          <a:prstGeom prst="rect">
            <a:avLst/>
          </a:prstGeom>
          <a:noFill/>
        </p:spPr>
        <p:txBody>
          <a:bodyPr wrap="none" rtlCol="0">
            <a:spAutoFit/>
          </a:bodyPr>
          <a:lstStyle/>
          <a:p>
            <a:r>
              <a:rPr lang="en-US" b="1" dirty="0" smtClean="0"/>
              <a:t>30NM</a:t>
            </a:r>
            <a:endParaRPr lang="en-GB" b="1" dirty="0"/>
          </a:p>
        </p:txBody>
      </p:sp>
      <p:sp>
        <p:nvSpPr>
          <p:cNvPr id="31" name="TextBox 30"/>
          <p:cNvSpPr txBox="1"/>
          <p:nvPr/>
        </p:nvSpPr>
        <p:spPr>
          <a:xfrm>
            <a:off x="4610625" y="5311679"/>
            <a:ext cx="772969" cy="369332"/>
          </a:xfrm>
          <a:prstGeom prst="rect">
            <a:avLst/>
          </a:prstGeom>
          <a:noFill/>
        </p:spPr>
        <p:txBody>
          <a:bodyPr wrap="none" rtlCol="0">
            <a:spAutoFit/>
          </a:bodyPr>
          <a:lstStyle/>
          <a:p>
            <a:r>
              <a:rPr lang="en-US" b="1" dirty="0" smtClean="0"/>
              <a:t>50NM</a:t>
            </a:r>
            <a:endParaRPr lang="en-GB" b="1" dirty="0"/>
          </a:p>
        </p:txBody>
      </p:sp>
      <p:sp>
        <p:nvSpPr>
          <p:cNvPr id="32" name="TextBox 31"/>
          <p:cNvSpPr txBox="1"/>
          <p:nvPr/>
        </p:nvSpPr>
        <p:spPr>
          <a:xfrm>
            <a:off x="4585059" y="5790903"/>
            <a:ext cx="1193340" cy="369332"/>
          </a:xfrm>
          <a:prstGeom prst="rect">
            <a:avLst/>
          </a:prstGeom>
          <a:noFill/>
        </p:spPr>
        <p:txBody>
          <a:bodyPr wrap="none" rtlCol="0">
            <a:spAutoFit/>
          </a:bodyPr>
          <a:lstStyle/>
          <a:p>
            <a:r>
              <a:rPr lang="en-US" b="1" dirty="0" smtClean="0"/>
              <a:t>10minutes</a:t>
            </a:r>
            <a:endParaRPr lang="en-GB" b="1" dirty="0"/>
          </a:p>
        </p:txBody>
      </p:sp>
      <p:sp>
        <p:nvSpPr>
          <p:cNvPr id="33" name="Right Brace 32"/>
          <p:cNvSpPr/>
          <p:nvPr/>
        </p:nvSpPr>
        <p:spPr>
          <a:xfrm rot="16200000">
            <a:off x="2575751" y="1344811"/>
            <a:ext cx="632545" cy="2063811"/>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Right Brace 33"/>
          <p:cNvSpPr/>
          <p:nvPr/>
        </p:nvSpPr>
        <p:spPr>
          <a:xfrm rot="16200000">
            <a:off x="5089112" y="1042197"/>
            <a:ext cx="632545" cy="3447455"/>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4496930" y="2052446"/>
            <a:ext cx="1816908" cy="369332"/>
          </a:xfrm>
          <a:prstGeom prst="rect">
            <a:avLst/>
          </a:prstGeom>
          <a:solidFill>
            <a:schemeClr val="accent2">
              <a:lumMod val="20000"/>
              <a:lumOff val="80000"/>
            </a:schemeClr>
          </a:solidFill>
        </p:spPr>
        <p:txBody>
          <a:bodyPr wrap="none" rtlCol="0">
            <a:spAutoFit/>
          </a:bodyPr>
          <a:lstStyle/>
          <a:p>
            <a:r>
              <a:rPr lang="en-US" b="1" dirty="0" smtClean="0"/>
              <a:t>8minutes/65NM</a:t>
            </a:r>
            <a:endParaRPr lang="en-GB" b="1" dirty="0"/>
          </a:p>
        </p:txBody>
      </p:sp>
      <p:sp>
        <p:nvSpPr>
          <p:cNvPr id="36" name="TextBox 35"/>
          <p:cNvSpPr txBox="1"/>
          <p:nvPr/>
        </p:nvSpPr>
        <p:spPr>
          <a:xfrm>
            <a:off x="2061196" y="1644057"/>
            <a:ext cx="1764009" cy="369332"/>
          </a:xfrm>
          <a:prstGeom prst="rect">
            <a:avLst/>
          </a:prstGeom>
          <a:solidFill>
            <a:schemeClr val="accent2">
              <a:lumMod val="20000"/>
              <a:lumOff val="80000"/>
            </a:schemeClr>
          </a:solidFill>
        </p:spPr>
        <p:txBody>
          <a:bodyPr wrap="none" rtlCol="0">
            <a:spAutoFit/>
          </a:bodyPr>
          <a:lstStyle/>
          <a:p>
            <a:r>
              <a:rPr lang="en-US" b="1" dirty="0" smtClean="0"/>
              <a:t>5minutes/40NM</a:t>
            </a:r>
            <a:endParaRPr lang="en-GB" b="1" dirty="0"/>
          </a:p>
        </p:txBody>
      </p:sp>
      <p:pic>
        <p:nvPicPr>
          <p:cNvPr id="37"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040454" y="4850468"/>
            <a:ext cx="1012106" cy="1431914"/>
          </a:xfrm>
          <a:prstGeom prst="rect">
            <a:avLst/>
          </a:prstGeom>
          <a:noFill/>
          <a:ln>
            <a:noFill/>
          </a:ln>
          <a:effectLst/>
          <a:scene3d>
            <a:camera prst="orthographicFront"/>
            <a:lightRig rig="threePt" dir="t"/>
          </a:scene3d>
          <a:sp3d>
            <a:bevelT w="0" h="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Callout 37"/>
          <p:cNvSpPr/>
          <p:nvPr/>
        </p:nvSpPr>
        <p:spPr>
          <a:xfrm>
            <a:off x="5103268" y="3495457"/>
            <a:ext cx="2421140" cy="1355011"/>
          </a:xfrm>
          <a:prstGeom prst="wedgeEllipseCallout">
            <a:avLst>
              <a:gd name="adj1" fmla="val -77847"/>
              <a:gd name="adj2" fmla="val -41536"/>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Request climb to </a:t>
            </a:r>
            <a:r>
              <a:rPr lang="en-US" sz="2400" b="1" dirty="0" smtClean="0">
                <a:effectLst>
                  <a:outerShdw blurRad="38100" dist="38100" dir="2700000" algn="tl">
                    <a:srgbClr val="000000">
                      <a:alpha val="43137"/>
                    </a:srgbClr>
                  </a:outerShdw>
                </a:effectLst>
              </a:rPr>
              <a:t>FL320</a:t>
            </a:r>
          </a:p>
        </p:txBody>
      </p:sp>
      <p:sp>
        <p:nvSpPr>
          <p:cNvPr id="39" name="Oval Callout 38"/>
          <p:cNvSpPr/>
          <p:nvPr/>
        </p:nvSpPr>
        <p:spPr>
          <a:xfrm>
            <a:off x="6156176" y="5443125"/>
            <a:ext cx="1800200" cy="819575"/>
          </a:xfrm>
          <a:prstGeom prst="wedgeEllipseCallout">
            <a:avLst>
              <a:gd name="adj1" fmla="val 60932"/>
              <a:gd name="adj2" fmla="val -30474"/>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Climb to FL300</a:t>
            </a:r>
            <a:endParaRPr lang="en-GB" sz="2400" b="1" dirty="0">
              <a:effectLst>
                <a:outerShdw blurRad="38100" dist="38100" dir="2700000" algn="tl">
                  <a:srgbClr val="000000">
                    <a:alpha val="43137"/>
                  </a:srgbClr>
                </a:outerShdw>
              </a:effectLst>
            </a:endParaRPr>
          </a:p>
        </p:txBody>
      </p:sp>
      <p:grpSp>
        <p:nvGrpSpPr>
          <p:cNvPr id="40" name="Group 39"/>
          <p:cNvGrpSpPr/>
          <p:nvPr/>
        </p:nvGrpSpPr>
        <p:grpSpPr>
          <a:xfrm>
            <a:off x="3333967" y="3386596"/>
            <a:ext cx="1299708" cy="750654"/>
            <a:chOff x="1404393" y="4143355"/>
            <a:chExt cx="1299708" cy="750654"/>
          </a:xfrm>
        </p:grpSpPr>
        <p:pic>
          <p:nvPicPr>
            <p:cNvPr id="41" name="Picture 4" descr="C:\Users\HTakata\AppData\Local\Microsoft\Windows\Temporary Internet Files\Content.IE5\6PCBC6JZ\MC900367416[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1404393" y="4143355"/>
              <a:ext cx="950886" cy="57182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879836" y="4524677"/>
              <a:ext cx="824265" cy="369332"/>
            </a:xfrm>
            <a:prstGeom prst="rect">
              <a:avLst/>
            </a:prstGeom>
            <a:noFill/>
          </p:spPr>
          <p:txBody>
            <a:bodyPr wrap="none" rtlCol="0">
              <a:spAutoFit/>
            </a:bodyPr>
            <a:lstStyle/>
            <a:p>
              <a:r>
                <a:rPr lang="en-US" b="1" dirty="0" smtClean="0">
                  <a:solidFill>
                    <a:srgbClr val="FF0000"/>
                  </a:solidFill>
                </a:rPr>
                <a:t>RNP10</a:t>
              </a:r>
              <a:endParaRPr lang="en-GB" b="1" dirty="0">
                <a:solidFill>
                  <a:srgbClr val="FF0000"/>
                </a:solidFill>
              </a:endParaRPr>
            </a:p>
          </p:txBody>
        </p:sp>
      </p:grpSp>
    </p:spTree>
    <p:extLst>
      <p:ext uri="{BB962C8B-B14F-4D97-AF65-F5344CB8AC3E}">
        <p14:creationId xmlns:p14="http://schemas.microsoft.com/office/powerpoint/2010/main" val="119915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2.77778E-7 3.7037E-7 L 0.00139 -0.0588 " pathEditMode="relative" rAng="0" ptsTypes="AA">
                                      <p:cBhvr>
                                        <p:cTn id="33" dur="2000" fill="hold"/>
                                        <p:tgtEl>
                                          <p:spTgt spid="40"/>
                                        </p:tgtEl>
                                        <p:attrNameLst>
                                          <p:attrName>ppt_x</p:attrName>
                                          <p:attrName>ppt_y</p:attrName>
                                        </p:attrNameLst>
                                      </p:cBhvr>
                                      <p:rCtr x="69" y="-29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8" grpId="0" animBg="1"/>
      <p:bldP spid="3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56</a:t>
            </a:fld>
            <a:endParaRPr lang="en-CA"/>
          </a:p>
        </p:txBody>
      </p:sp>
      <p:cxnSp>
        <p:nvCxnSpPr>
          <p:cNvPr id="3" name="Straight Connector 2"/>
          <p:cNvCxnSpPr/>
          <p:nvPr/>
        </p:nvCxnSpPr>
        <p:spPr>
          <a:xfrm flipV="1">
            <a:off x="822960" y="1828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822960" y="1371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20646" y="22860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22960" y="27432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22960" y="3657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22960" y="4114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320" y="1629884"/>
            <a:ext cx="739305" cy="369332"/>
          </a:xfrm>
          <a:prstGeom prst="rect">
            <a:avLst/>
          </a:prstGeom>
          <a:noFill/>
        </p:spPr>
        <p:txBody>
          <a:bodyPr wrap="none" rtlCol="0">
            <a:spAutoFit/>
          </a:bodyPr>
          <a:lstStyle/>
          <a:p>
            <a:r>
              <a:rPr lang="en-US" b="1" dirty="0" smtClean="0">
                <a:solidFill>
                  <a:schemeClr val="accent1"/>
                </a:solidFill>
              </a:rPr>
              <a:t>FL330</a:t>
            </a:r>
            <a:endParaRPr lang="en-GB" b="1" dirty="0">
              <a:solidFill>
                <a:schemeClr val="accent1"/>
              </a:solidFill>
            </a:endParaRPr>
          </a:p>
        </p:txBody>
      </p:sp>
      <p:sp>
        <p:nvSpPr>
          <p:cNvPr id="10" name="TextBox 9"/>
          <p:cNvSpPr txBox="1"/>
          <p:nvPr/>
        </p:nvSpPr>
        <p:spPr>
          <a:xfrm>
            <a:off x="60961" y="1186934"/>
            <a:ext cx="739305" cy="369332"/>
          </a:xfrm>
          <a:prstGeom prst="rect">
            <a:avLst/>
          </a:prstGeom>
          <a:noFill/>
        </p:spPr>
        <p:txBody>
          <a:bodyPr wrap="none" rtlCol="0">
            <a:spAutoFit/>
          </a:bodyPr>
          <a:lstStyle/>
          <a:p>
            <a:r>
              <a:rPr lang="en-US" b="1" dirty="0" smtClean="0">
                <a:solidFill>
                  <a:schemeClr val="accent1"/>
                </a:solidFill>
              </a:rPr>
              <a:t>FL340</a:t>
            </a:r>
            <a:endParaRPr lang="en-GB" b="1" dirty="0">
              <a:solidFill>
                <a:schemeClr val="accent1"/>
              </a:solidFill>
            </a:endParaRPr>
          </a:p>
        </p:txBody>
      </p:sp>
      <p:sp>
        <p:nvSpPr>
          <p:cNvPr id="11" name="TextBox 10"/>
          <p:cNvSpPr txBox="1"/>
          <p:nvPr/>
        </p:nvSpPr>
        <p:spPr>
          <a:xfrm>
            <a:off x="59553" y="2492571"/>
            <a:ext cx="739305" cy="369332"/>
          </a:xfrm>
          <a:prstGeom prst="rect">
            <a:avLst/>
          </a:prstGeom>
          <a:noFill/>
        </p:spPr>
        <p:txBody>
          <a:bodyPr wrap="none" rtlCol="0">
            <a:spAutoFit/>
          </a:bodyPr>
          <a:lstStyle/>
          <a:p>
            <a:r>
              <a:rPr lang="en-US" b="1" dirty="0" smtClean="0">
                <a:solidFill>
                  <a:schemeClr val="accent1"/>
                </a:solidFill>
              </a:rPr>
              <a:t>FL310</a:t>
            </a:r>
            <a:endParaRPr lang="en-GB" b="1" dirty="0">
              <a:solidFill>
                <a:schemeClr val="accent1"/>
              </a:solidFill>
            </a:endParaRPr>
          </a:p>
        </p:txBody>
      </p:sp>
      <p:sp>
        <p:nvSpPr>
          <p:cNvPr id="12" name="TextBox 11"/>
          <p:cNvSpPr txBox="1"/>
          <p:nvPr/>
        </p:nvSpPr>
        <p:spPr>
          <a:xfrm>
            <a:off x="65111" y="2981764"/>
            <a:ext cx="739305" cy="369332"/>
          </a:xfrm>
          <a:prstGeom prst="rect">
            <a:avLst/>
          </a:prstGeom>
          <a:noFill/>
        </p:spPr>
        <p:txBody>
          <a:bodyPr wrap="none" rtlCol="0">
            <a:spAutoFit/>
          </a:bodyPr>
          <a:lstStyle/>
          <a:p>
            <a:r>
              <a:rPr lang="en-US" b="1" dirty="0" smtClean="0">
                <a:solidFill>
                  <a:schemeClr val="accent1"/>
                </a:solidFill>
              </a:rPr>
              <a:t>FL300</a:t>
            </a:r>
            <a:endParaRPr lang="en-GB" b="1" dirty="0">
              <a:solidFill>
                <a:schemeClr val="accent1"/>
              </a:solidFill>
            </a:endParaRPr>
          </a:p>
        </p:txBody>
      </p:sp>
      <p:sp>
        <p:nvSpPr>
          <p:cNvPr id="13" name="TextBox 12"/>
          <p:cNvSpPr txBox="1"/>
          <p:nvPr/>
        </p:nvSpPr>
        <p:spPr>
          <a:xfrm>
            <a:off x="60961" y="3493946"/>
            <a:ext cx="739305" cy="369332"/>
          </a:xfrm>
          <a:prstGeom prst="rect">
            <a:avLst/>
          </a:prstGeom>
          <a:noFill/>
        </p:spPr>
        <p:txBody>
          <a:bodyPr wrap="none" rtlCol="0">
            <a:spAutoFit/>
          </a:bodyPr>
          <a:lstStyle/>
          <a:p>
            <a:r>
              <a:rPr lang="en-US" b="1" dirty="0" smtClean="0">
                <a:solidFill>
                  <a:schemeClr val="accent1"/>
                </a:solidFill>
              </a:rPr>
              <a:t>FL290</a:t>
            </a:r>
            <a:endParaRPr lang="en-GB" b="1" dirty="0">
              <a:solidFill>
                <a:schemeClr val="accent1"/>
              </a:solidFill>
            </a:endParaRPr>
          </a:p>
        </p:txBody>
      </p:sp>
      <p:sp>
        <p:nvSpPr>
          <p:cNvPr id="14" name="TextBox 13"/>
          <p:cNvSpPr txBox="1"/>
          <p:nvPr/>
        </p:nvSpPr>
        <p:spPr>
          <a:xfrm>
            <a:off x="51767" y="3988297"/>
            <a:ext cx="739305" cy="369332"/>
          </a:xfrm>
          <a:prstGeom prst="rect">
            <a:avLst/>
          </a:prstGeom>
          <a:noFill/>
        </p:spPr>
        <p:txBody>
          <a:bodyPr wrap="none" rtlCol="0">
            <a:spAutoFit/>
          </a:bodyPr>
          <a:lstStyle/>
          <a:p>
            <a:r>
              <a:rPr lang="en-US" b="1" dirty="0" smtClean="0">
                <a:solidFill>
                  <a:schemeClr val="accent1"/>
                </a:solidFill>
              </a:rPr>
              <a:t>FL280</a:t>
            </a:r>
            <a:endParaRPr lang="en-GB" b="1" dirty="0">
              <a:solidFill>
                <a:schemeClr val="accent1"/>
              </a:solidFill>
            </a:endParaRPr>
          </a:p>
        </p:txBody>
      </p:sp>
      <p:sp>
        <p:nvSpPr>
          <p:cNvPr id="15" name="TextBox 14"/>
          <p:cNvSpPr txBox="1"/>
          <p:nvPr/>
        </p:nvSpPr>
        <p:spPr>
          <a:xfrm>
            <a:off x="65111" y="2051080"/>
            <a:ext cx="739305" cy="369332"/>
          </a:xfrm>
          <a:prstGeom prst="rect">
            <a:avLst/>
          </a:prstGeom>
          <a:noFill/>
        </p:spPr>
        <p:txBody>
          <a:bodyPr wrap="none" rtlCol="0">
            <a:spAutoFit/>
          </a:bodyPr>
          <a:lstStyle/>
          <a:p>
            <a:r>
              <a:rPr lang="en-US" b="1" dirty="0" smtClean="0">
                <a:solidFill>
                  <a:schemeClr val="accent1"/>
                </a:solidFill>
              </a:rPr>
              <a:t>FL320</a:t>
            </a:r>
            <a:endParaRPr lang="en-GB" b="1" dirty="0">
              <a:solidFill>
                <a:schemeClr val="accent1"/>
              </a:solidFill>
            </a:endParaRPr>
          </a:p>
        </p:txBody>
      </p:sp>
      <p:cxnSp>
        <p:nvCxnSpPr>
          <p:cNvPr id="16" name="Straight Connector 15"/>
          <p:cNvCxnSpPr/>
          <p:nvPr/>
        </p:nvCxnSpPr>
        <p:spPr>
          <a:xfrm flipV="1">
            <a:off x="822960" y="32004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7"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3376477" y="3392701"/>
            <a:ext cx="950886" cy="5718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sp>
        <p:nvSpPr>
          <p:cNvPr id="21" name="TextBox 20"/>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sp>
        <p:nvSpPr>
          <p:cNvPr id="22" name="TextBox 21"/>
          <p:cNvSpPr txBox="1"/>
          <p:nvPr/>
        </p:nvSpPr>
        <p:spPr>
          <a:xfrm>
            <a:off x="3851920" y="37740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pic>
        <p:nvPicPr>
          <p:cNvPr id="23"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2730017" y="5690878"/>
            <a:ext cx="950886" cy="5718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2756051" y="5302657"/>
            <a:ext cx="913444" cy="237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2725912" y="4859975"/>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710310" y="479134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sp>
        <p:nvSpPr>
          <p:cNvPr id="27" name="TextBox 26"/>
          <p:cNvSpPr txBox="1"/>
          <p:nvPr/>
        </p:nvSpPr>
        <p:spPr>
          <a:xfrm>
            <a:off x="3681656" y="5311679"/>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sp>
        <p:nvSpPr>
          <p:cNvPr id="28" name="TextBox 27"/>
          <p:cNvSpPr txBox="1"/>
          <p:nvPr/>
        </p:nvSpPr>
        <p:spPr>
          <a:xfrm>
            <a:off x="3735926" y="57921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sp>
        <p:nvSpPr>
          <p:cNvPr id="29" name="TextBox 28"/>
          <p:cNvSpPr txBox="1"/>
          <p:nvPr/>
        </p:nvSpPr>
        <p:spPr>
          <a:xfrm>
            <a:off x="-38852" y="4816476"/>
            <a:ext cx="2546723" cy="646331"/>
          </a:xfrm>
          <a:prstGeom prst="rect">
            <a:avLst/>
          </a:prstGeom>
          <a:noFill/>
        </p:spPr>
        <p:txBody>
          <a:bodyPr wrap="none" rtlCol="0">
            <a:spAutoFit/>
          </a:bodyPr>
          <a:lstStyle/>
          <a:p>
            <a:r>
              <a:rPr lang="en-GB" dirty="0" smtClean="0"/>
              <a:t>ATC separation Minimum</a:t>
            </a:r>
          </a:p>
          <a:p>
            <a:r>
              <a:rPr lang="en-GB" dirty="0" smtClean="0"/>
              <a:t>(Oceanic with ADS) </a:t>
            </a:r>
            <a:endParaRPr lang="en-US" dirty="0" smtClean="0"/>
          </a:p>
        </p:txBody>
      </p:sp>
      <p:sp>
        <p:nvSpPr>
          <p:cNvPr id="30" name="TextBox 29"/>
          <p:cNvSpPr txBox="1"/>
          <p:nvPr/>
        </p:nvSpPr>
        <p:spPr>
          <a:xfrm>
            <a:off x="4585059" y="4780108"/>
            <a:ext cx="772969" cy="369332"/>
          </a:xfrm>
          <a:prstGeom prst="rect">
            <a:avLst/>
          </a:prstGeom>
          <a:noFill/>
        </p:spPr>
        <p:txBody>
          <a:bodyPr wrap="none" rtlCol="0">
            <a:spAutoFit/>
          </a:bodyPr>
          <a:lstStyle/>
          <a:p>
            <a:r>
              <a:rPr lang="en-US" b="1" dirty="0" smtClean="0"/>
              <a:t>30NM</a:t>
            </a:r>
            <a:endParaRPr lang="en-GB" b="1" dirty="0"/>
          </a:p>
        </p:txBody>
      </p:sp>
      <p:sp>
        <p:nvSpPr>
          <p:cNvPr id="31" name="TextBox 30"/>
          <p:cNvSpPr txBox="1"/>
          <p:nvPr/>
        </p:nvSpPr>
        <p:spPr>
          <a:xfrm>
            <a:off x="4610625" y="5311679"/>
            <a:ext cx="772969" cy="369332"/>
          </a:xfrm>
          <a:prstGeom prst="rect">
            <a:avLst/>
          </a:prstGeom>
          <a:noFill/>
        </p:spPr>
        <p:txBody>
          <a:bodyPr wrap="none" rtlCol="0">
            <a:spAutoFit/>
          </a:bodyPr>
          <a:lstStyle/>
          <a:p>
            <a:r>
              <a:rPr lang="en-US" b="1" dirty="0" smtClean="0"/>
              <a:t>50NM</a:t>
            </a:r>
            <a:endParaRPr lang="en-GB" b="1" dirty="0"/>
          </a:p>
        </p:txBody>
      </p:sp>
      <p:sp>
        <p:nvSpPr>
          <p:cNvPr id="32" name="TextBox 31"/>
          <p:cNvSpPr txBox="1"/>
          <p:nvPr/>
        </p:nvSpPr>
        <p:spPr>
          <a:xfrm>
            <a:off x="4585059" y="5790903"/>
            <a:ext cx="1193340" cy="369332"/>
          </a:xfrm>
          <a:prstGeom prst="rect">
            <a:avLst/>
          </a:prstGeom>
          <a:noFill/>
        </p:spPr>
        <p:txBody>
          <a:bodyPr wrap="none" rtlCol="0">
            <a:spAutoFit/>
          </a:bodyPr>
          <a:lstStyle/>
          <a:p>
            <a:r>
              <a:rPr lang="en-US" b="1" dirty="0" smtClean="0"/>
              <a:t>10minutes</a:t>
            </a:r>
            <a:endParaRPr lang="en-GB" b="1" dirty="0"/>
          </a:p>
        </p:txBody>
      </p:sp>
      <p:sp>
        <p:nvSpPr>
          <p:cNvPr id="33" name="Right Brace 32"/>
          <p:cNvSpPr/>
          <p:nvPr/>
        </p:nvSpPr>
        <p:spPr>
          <a:xfrm rot="16200000">
            <a:off x="2575751" y="1344811"/>
            <a:ext cx="632545" cy="2063811"/>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Right Brace 33"/>
          <p:cNvSpPr/>
          <p:nvPr/>
        </p:nvSpPr>
        <p:spPr>
          <a:xfrm rot="16200000">
            <a:off x="5089112" y="1042197"/>
            <a:ext cx="632545" cy="3447455"/>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4496930" y="2052446"/>
            <a:ext cx="1816908" cy="369332"/>
          </a:xfrm>
          <a:prstGeom prst="rect">
            <a:avLst/>
          </a:prstGeom>
          <a:solidFill>
            <a:schemeClr val="accent2">
              <a:lumMod val="20000"/>
              <a:lumOff val="80000"/>
            </a:schemeClr>
          </a:solidFill>
        </p:spPr>
        <p:txBody>
          <a:bodyPr wrap="none" rtlCol="0">
            <a:spAutoFit/>
          </a:bodyPr>
          <a:lstStyle/>
          <a:p>
            <a:r>
              <a:rPr lang="en-US" b="1" dirty="0" smtClean="0"/>
              <a:t>8minutes/65NM</a:t>
            </a:r>
            <a:endParaRPr lang="en-GB" b="1" dirty="0"/>
          </a:p>
        </p:txBody>
      </p:sp>
      <p:sp>
        <p:nvSpPr>
          <p:cNvPr id="36" name="TextBox 35"/>
          <p:cNvSpPr txBox="1"/>
          <p:nvPr/>
        </p:nvSpPr>
        <p:spPr>
          <a:xfrm>
            <a:off x="2061196" y="1644057"/>
            <a:ext cx="1764009" cy="369332"/>
          </a:xfrm>
          <a:prstGeom prst="rect">
            <a:avLst/>
          </a:prstGeom>
          <a:solidFill>
            <a:schemeClr val="accent2">
              <a:lumMod val="20000"/>
              <a:lumOff val="80000"/>
            </a:schemeClr>
          </a:solidFill>
        </p:spPr>
        <p:txBody>
          <a:bodyPr wrap="none" rtlCol="0">
            <a:spAutoFit/>
          </a:bodyPr>
          <a:lstStyle/>
          <a:p>
            <a:r>
              <a:rPr lang="en-US" b="1" dirty="0" smtClean="0"/>
              <a:t>5minutes/40NM</a:t>
            </a:r>
            <a:endParaRPr lang="en-GB" b="1" dirty="0"/>
          </a:p>
        </p:txBody>
      </p:sp>
      <p:pic>
        <p:nvPicPr>
          <p:cNvPr id="37"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040454" y="4850468"/>
            <a:ext cx="1012106" cy="1431914"/>
          </a:xfrm>
          <a:prstGeom prst="rect">
            <a:avLst/>
          </a:prstGeom>
          <a:noFill/>
          <a:ln>
            <a:noFill/>
          </a:ln>
          <a:effectLst/>
          <a:scene3d>
            <a:camera prst="orthographicFront"/>
            <a:lightRig rig="threePt" dir="t"/>
          </a:scene3d>
          <a:sp3d>
            <a:bevelT w="0" h="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Callout 37"/>
          <p:cNvSpPr/>
          <p:nvPr/>
        </p:nvSpPr>
        <p:spPr>
          <a:xfrm>
            <a:off x="5103268" y="3495457"/>
            <a:ext cx="2421140" cy="1355011"/>
          </a:xfrm>
          <a:prstGeom prst="wedgeEllipseCallout">
            <a:avLst>
              <a:gd name="adj1" fmla="val -77847"/>
              <a:gd name="adj2" fmla="val -41536"/>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Request climb to </a:t>
            </a:r>
            <a:r>
              <a:rPr lang="en-US" sz="2400" b="1" dirty="0" smtClean="0">
                <a:effectLst>
                  <a:outerShdw blurRad="38100" dist="38100" dir="2700000" algn="tl">
                    <a:srgbClr val="000000">
                      <a:alpha val="43137"/>
                    </a:srgbClr>
                  </a:outerShdw>
                </a:effectLst>
              </a:rPr>
              <a:t>FL320</a:t>
            </a:r>
          </a:p>
        </p:txBody>
      </p:sp>
      <p:sp>
        <p:nvSpPr>
          <p:cNvPr id="39" name="Oval Callout 38"/>
          <p:cNvSpPr/>
          <p:nvPr/>
        </p:nvSpPr>
        <p:spPr>
          <a:xfrm>
            <a:off x="6156176" y="5443125"/>
            <a:ext cx="1800200" cy="819575"/>
          </a:xfrm>
          <a:prstGeom prst="wedgeEllipseCallout">
            <a:avLst>
              <a:gd name="adj1" fmla="val 60932"/>
              <a:gd name="adj2" fmla="val -30474"/>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Climb to FL320</a:t>
            </a:r>
            <a:endParaRPr lang="en-GB" sz="2400" b="1" dirty="0">
              <a:effectLst>
                <a:outerShdw blurRad="38100" dist="38100" dir="2700000" algn="tl">
                  <a:srgbClr val="000000">
                    <a:alpha val="43137"/>
                  </a:srgbClr>
                </a:outerShdw>
              </a:effectLst>
            </a:endParaRPr>
          </a:p>
        </p:txBody>
      </p:sp>
      <p:grpSp>
        <p:nvGrpSpPr>
          <p:cNvPr id="40" name="Group 39"/>
          <p:cNvGrpSpPr/>
          <p:nvPr/>
        </p:nvGrpSpPr>
        <p:grpSpPr>
          <a:xfrm>
            <a:off x="3333967" y="3386596"/>
            <a:ext cx="1182688" cy="750654"/>
            <a:chOff x="1404393" y="4143355"/>
            <a:chExt cx="1182688" cy="750654"/>
          </a:xfrm>
        </p:grpSpPr>
        <p:pic>
          <p:nvPicPr>
            <p:cNvPr id="41"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1404393" y="4143355"/>
              <a:ext cx="950886" cy="57182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879836" y="4524677"/>
              <a:ext cx="707245" cy="369332"/>
            </a:xfrm>
            <a:prstGeom prst="rect">
              <a:avLst/>
            </a:prstGeom>
            <a:noFill/>
          </p:spPr>
          <p:txBody>
            <a:bodyPr wrap="none" rtlCol="0">
              <a:spAutoFit/>
            </a:bodyPr>
            <a:lstStyle/>
            <a:p>
              <a:r>
                <a:rPr lang="en-US" b="1" dirty="0" smtClean="0">
                  <a:solidFill>
                    <a:srgbClr val="FF0000"/>
                  </a:solidFill>
                </a:rPr>
                <a:t>RNP4</a:t>
              </a:r>
              <a:endParaRPr lang="en-GB" b="1" dirty="0">
                <a:solidFill>
                  <a:srgbClr val="FF0000"/>
                </a:solidFill>
              </a:endParaRPr>
            </a:p>
          </p:txBody>
        </p:sp>
      </p:grpSp>
    </p:spTree>
    <p:extLst>
      <p:ext uri="{BB962C8B-B14F-4D97-AF65-F5344CB8AC3E}">
        <p14:creationId xmlns:p14="http://schemas.microsoft.com/office/powerpoint/2010/main" val="133713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33333E-6 3.7037E-7 L 3.33333E-6 -0.19537 " pathEditMode="relative" rAng="0" ptsTypes="AA">
                                      <p:cBhvr>
                                        <p:cTn id="33" dur="2000" fill="hold"/>
                                        <p:tgtEl>
                                          <p:spTgt spid="40"/>
                                        </p:tgtEl>
                                        <p:attrNameLst>
                                          <p:attrName>ppt_x</p:attrName>
                                          <p:attrName>ppt_y</p:attrName>
                                        </p:attrNameLst>
                                      </p:cBhvr>
                                      <p:rCtr x="0" y="-9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8" grpId="0" animBg="1"/>
      <p:bldP spid="3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57</a:t>
            </a:fld>
            <a:endParaRPr lang="en-CA"/>
          </a:p>
        </p:txBody>
      </p:sp>
      <p:cxnSp>
        <p:nvCxnSpPr>
          <p:cNvPr id="3" name="Straight Connector 2"/>
          <p:cNvCxnSpPr/>
          <p:nvPr/>
        </p:nvCxnSpPr>
        <p:spPr>
          <a:xfrm flipV="1">
            <a:off x="822960" y="1828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822960" y="1371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20646" y="22860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22960" y="27432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22960" y="3657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22960" y="4114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320" y="1629884"/>
            <a:ext cx="739305" cy="369332"/>
          </a:xfrm>
          <a:prstGeom prst="rect">
            <a:avLst/>
          </a:prstGeom>
          <a:noFill/>
        </p:spPr>
        <p:txBody>
          <a:bodyPr wrap="none" rtlCol="0">
            <a:spAutoFit/>
          </a:bodyPr>
          <a:lstStyle/>
          <a:p>
            <a:r>
              <a:rPr lang="en-US" b="1" dirty="0" smtClean="0">
                <a:solidFill>
                  <a:schemeClr val="accent1"/>
                </a:solidFill>
              </a:rPr>
              <a:t>FL330</a:t>
            </a:r>
            <a:endParaRPr lang="en-GB" b="1" dirty="0">
              <a:solidFill>
                <a:schemeClr val="accent1"/>
              </a:solidFill>
            </a:endParaRPr>
          </a:p>
        </p:txBody>
      </p:sp>
      <p:sp>
        <p:nvSpPr>
          <p:cNvPr id="10" name="TextBox 9"/>
          <p:cNvSpPr txBox="1"/>
          <p:nvPr/>
        </p:nvSpPr>
        <p:spPr>
          <a:xfrm>
            <a:off x="60961" y="1186934"/>
            <a:ext cx="739305" cy="369332"/>
          </a:xfrm>
          <a:prstGeom prst="rect">
            <a:avLst/>
          </a:prstGeom>
          <a:noFill/>
        </p:spPr>
        <p:txBody>
          <a:bodyPr wrap="none" rtlCol="0">
            <a:spAutoFit/>
          </a:bodyPr>
          <a:lstStyle/>
          <a:p>
            <a:r>
              <a:rPr lang="en-US" b="1" dirty="0" smtClean="0">
                <a:solidFill>
                  <a:schemeClr val="accent1"/>
                </a:solidFill>
              </a:rPr>
              <a:t>FL340</a:t>
            </a:r>
            <a:endParaRPr lang="en-GB" b="1" dirty="0">
              <a:solidFill>
                <a:schemeClr val="accent1"/>
              </a:solidFill>
            </a:endParaRPr>
          </a:p>
        </p:txBody>
      </p:sp>
      <p:sp>
        <p:nvSpPr>
          <p:cNvPr id="11" name="TextBox 10"/>
          <p:cNvSpPr txBox="1"/>
          <p:nvPr/>
        </p:nvSpPr>
        <p:spPr>
          <a:xfrm>
            <a:off x="59553" y="2492571"/>
            <a:ext cx="739305" cy="369332"/>
          </a:xfrm>
          <a:prstGeom prst="rect">
            <a:avLst/>
          </a:prstGeom>
          <a:noFill/>
        </p:spPr>
        <p:txBody>
          <a:bodyPr wrap="none" rtlCol="0">
            <a:spAutoFit/>
          </a:bodyPr>
          <a:lstStyle/>
          <a:p>
            <a:r>
              <a:rPr lang="en-US" b="1" dirty="0" smtClean="0">
                <a:solidFill>
                  <a:schemeClr val="accent1"/>
                </a:solidFill>
              </a:rPr>
              <a:t>FL310</a:t>
            </a:r>
            <a:endParaRPr lang="en-GB" b="1" dirty="0">
              <a:solidFill>
                <a:schemeClr val="accent1"/>
              </a:solidFill>
            </a:endParaRPr>
          </a:p>
        </p:txBody>
      </p:sp>
      <p:sp>
        <p:nvSpPr>
          <p:cNvPr id="12" name="TextBox 11"/>
          <p:cNvSpPr txBox="1"/>
          <p:nvPr/>
        </p:nvSpPr>
        <p:spPr>
          <a:xfrm>
            <a:off x="65111" y="2981764"/>
            <a:ext cx="739305" cy="369332"/>
          </a:xfrm>
          <a:prstGeom prst="rect">
            <a:avLst/>
          </a:prstGeom>
          <a:noFill/>
        </p:spPr>
        <p:txBody>
          <a:bodyPr wrap="none" rtlCol="0">
            <a:spAutoFit/>
          </a:bodyPr>
          <a:lstStyle/>
          <a:p>
            <a:r>
              <a:rPr lang="en-US" b="1" dirty="0" smtClean="0">
                <a:solidFill>
                  <a:schemeClr val="accent1"/>
                </a:solidFill>
              </a:rPr>
              <a:t>FL300</a:t>
            </a:r>
            <a:endParaRPr lang="en-GB" b="1" dirty="0">
              <a:solidFill>
                <a:schemeClr val="accent1"/>
              </a:solidFill>
            </a:endParaRPr>
          </a:p>
        </p:txBody>
      </p:sp>
      <p:sp>
        <p:nvSpPr>
          <p:cNvPr id="13" name="TextBox 12"/>
          <p:cNvSpPr txBox="1"/>
          <p:nvPr/>
        </p:nvSpPr>
        <p:spPr>
          <a:xfrm>
            <a:off x="60961" y="3493946"/>
            <a:ext cx="739305" cy="369332"/>
          </a:xfrm>
          <a:prstGeom prst="rect">
            <a:avLst/>
          </a:prstGeom>
          <a:noFill/>
        </p:spPr>
        <p:txBody>
          <a:bodyPr wrap="none" rtlCol="0">
            <a:spAutoFit/>
          </a:bodyPr>
          <a:lstStyle/>
          <a:p>
            <a:r>
              <a:rPr lang="en-US" b="1" dirty="0" smtClean="0">
                <a:solidFill>
                  <a:schemeClr val="accent1"/>
                </a:solidFill>
              </a:rPr>
              <a:t>FL290</a:t>
            </a:r>
            <a:endParaRPr lang="en-GB" b="1" dirty="0">
              <a:solidFill>
                <a:schemeClr val="accent1"/>
              </a:solidFill>
            </a:endParaRPr>
          </a:p>
        </p:txBody>
      </p:sp>
      <p:sp>
        <p:nvSpPr>
          <p:cNvPr id="14" name="TextBox 13"/>
          <p:cNvSpPr txBox="1"/>
          <p:nvPr/>
        </p:nvSpPr>
        <p:spPr>
          <a:xfrm>
            <a:off x="51767" y="3988297"/>
            <a:ext cx="739305" cy="369332"/>
          </a:xfrm>
          <a:prstGeom prst="rect">
            <a:avLst/>
          </a:prstGeom>
          <a:noFill/>
        </p:spPr>
        <p:txBody>
          <a:bodyPr wrap="none" rtlCol="0">
            <a:spAutoFit/>
          </a:bodyPr>
          <a:lstStyle/>
          <a:p>
            <a:r>
              <a:rPr lang="en-US" b="1" dirty="0" smtClean="0">
                <a:solidFill>
                  <a:schemeClr val="accent1"/>
                </a:solidFill>
              </a:rPr>
              <a:t>FL280</a:t>
            </a:r>
            <a:endParaRPr lang="en-GB" b="1" dirty="0">
              <a:solidFill>
                <a:schemeClr val="accent1"/>
              </a:solidFill>
            </a:endParaRPr>
          </a:p>
        </p:txBody>
      </p:sp>
      <p:sp>
        <p:nvSpPr>
          <p:cNvPr id="15" name="TextBox 14"/>
          <p:cNvSpPr txBox="1"/>
          <p:nvPr/>
        </p:nvSpPr>
        <p:spPr>
          <a:xfrm>
            <a:off x="65111" y="2051080"/>
            <a:ext cx="739305" cy="369332"/>
          </a:xfrm>
          <a:prstGeom prst="rect">
            <a:avLst/>
          </a:prstGeom>
          <a:noFill/>
        </p:spPr>
        <p:txBody>
          <a:bodyPr wrap="none" rtlCol="0">
            <a:spAutoFit/>
          </a:bodyPr>
          <a:lstStyle/>
          <a:p>
            <a:r>
              <a:rPr lang="en-US" b="1" dirty="0" smtClean="0">
                <a:solidFill>
                  <a:schemeClr val="accent1"/>
                </a:solidFill>
              </a:rPr>
              <a:t>FL320</a:t>
            </a:r>
            <a:endParaRPr lang="en-GB" b="1" dirty="0">
              <a:solidFill>
                <a:schemeClr val="accent1"/>
              </a:solidFill>
            </a:endParaRPr>
          </a:p>
        </p:txBody>
      </p:sp>
      <p:cxnSp>
        <p:nvCxnSpPr>
          <p:cNvPr id="16" name="Straight Connector 15"/>
          <p:cNvCxnSpPr/>
          <p:nvPr/>
        </p:nvCxnSpPr>
        <p:spPr>
          <a:xfrm flipV="1">
            <a:off x="822960" y="32004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123728" y="3052252"/>
            <a:ext cx="913444" cy="575032"/>
            <a:chOff x="1429674" y="2624259"/>
            <a:chExt cx="913444" cy="575032"/>
          </a:xfrm>
        </p:grpSpPr>
        <p:pic>
          <p:nvPicPr>
            <p:cNvPr id="18"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grpSp>
      <p:grpSp>
        <p:nvGrpSpPr>
          <p:cNvPr id="20" name="Group 19"/>
          <p:cNvGrpSpPr/>
          <p:nvPr/>
        </p:nvGrpSpPr>
        <p:grpSpPr>
          <a:xfrm>
            <a:off x="4783673" y="3069035"/>
            <a:ext cx="913444" cy="609577"/>
            <a:chOff x="6672390" y="3047488"/>
            <a:chExt cx="913444" cy="609577"/>
          </a:xfrm>
        </p:grpSpPr>
        <p:pic>
          <p:nvPicPr>
            <p:cNvPr id="21"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grpSp>
        <p:nvGrpSpPr>
          <p:cNvPr id="23" name="Group 22"/>
          <p:cNvGrpSpPr/>
          <p:nvPr/>
        </p:nvGrpSpPr>
        <p:grpSpPr>
          <a:xfrm>
            <a:off x="3616999" y="1556266"/>
            <a:ext cx="1383064" cy="750654"/>
            <a:chOff x="3376477" y="3392701"/>
            <a:chExt cx="1383064" cy="750654"/>
          </a:xfrm>
        </p:grpSpPr>
        <p:pic>
          <p:nvPicPr>
            <p:cNvPr id="24"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3376477" y="3392701"/>
              <a:ext cx="950886" cy="57182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851920" y="37740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grpSp>
      <p:pic>
        <p:nvPicPr>
          <p:cNvPr id="26"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2730017" y="5690878"/>
            <a:ext cx="950886" cy="5718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2756051" y="5302657"/>
            <a:ext cx="913444" cy="2378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2725912" y="4859975"/>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710310" y="479134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sp>
        <p:nvSpPr>
          <p:cNvPr id="30" name="TextBox 29"/>
          <p:cNvSpPr txBox="1"/>
          <p:nvPr/>
        </p:nvSpPr>
        <p:spPr>
          <a:xfrm>
            <a:off x="3681656" y="5311679"/>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sp>
        <p:nvSpPr>
          <p:cNvPr id="31" name="TextBox 30"/>
          <p:cNvSpPr txBox="1"/>
          <p:nvPr/>
        </p:nvSpPr>
        <p:spPr>
          <a:xfrm>
            <a:off x="3735926" y="57921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sp>
        <p:nvSpPr>
          <p:cNvPr id="32" name="TextBox 31"/>
          <p:cNvSpPr txBox="1"/>
          <p:nvPr/>
        </p:nvSpPr>
        <p:spPr>
          <a:xfrm>
            <a:off x="-38852" y="4816476"/>
            <a:ext cx="2546723" cy="646331"/>
          </a:xfrm>
          <a:prstGeom prst="rect">
            <a:avLst/>
          </a:prstGeom>
          <a:noFill/>
        </p:spPr>
        <p:txBody>
          <a:bodyPr wrap="none" rtlCol="0">
            <a:spAutoFit/>
          </a:bodyPr>
          <a:lstStyle/>
          <a:p>
            <a:r>
              <a:rPr lang="en-GB" dirty="0" smtClean="0"/>
              <a:t>ATC separation Minimum</a:t>
            </a:r>
          </a:p>
          <a:p>
            <a:r>
              <a:rPr lang="en-GB" dirty="0" smtClean="0"/>
              <a:t>(Oceanic with ADS) </a:t>
            </a:r>
            <a:endParaRPr lang="en-US" dirty="0" smtClean="0"/>
          </a:p>
        </p:txBody>
      </p:sp>
      <p:sp>
        <p:nvSpPr>
          <p:cNvPr id="33" name="TextBox 32"/>
          <p:cNvSpPr txBox="1"/>
          <p:nvPr/>
        </p:nvSpPr>
        <p:spPr>
          <a:xfrm>
            <a:off x="4585059" y="4780108"/>
            <a:ext cx="772969" cy="369332"/>
          </a:xfrm>
          <a:prstGeom prst="rect">
            <a:avLst/>
          </a:prstGeom>
          <a:noFill/>
        </p:spPr>
        <p:txBody>
          <a:bodyPr wrap="none" rtlCol="0">
            <a:spAutoFit/>
          </a:bodyPr>
          <a:lstStyle/>
          <a:p>
            <a:r>
              <a:rPr lang="en-US" b="1" dirty="0" smtClean="0"/>
              <a:t>30NM</a:t>
            </a:r>
            <a:endParaRPr lang="en-GB" b="1" dirty="0"/>
          </a:p>
        </p:txBody>
      </p:sp>
      <p:sp>
        <p:nvSpPr>
          <p:cNvPr id="34" name="TextBox 33"/>
          <p:cNvSpPr txBox="1"/>
          <p:nvPr/>
        </p:nvSpPr>
        <p:spPr>
          <a:xfrm>
            <a:off x="4610625" y="5311679"/>
            <a:ext cx="772969" cy="369332"/>
          </a:xfrm>
          <a:prstGeom prst="rect">
            <a:avLst/>
          </a:prstGeom>
          <a:noFill/>
        </p:spPr>
        <p:txBody>
          <a:bodyPr wrap="none" rtlCol="0">
            <a:spAutoFit/>
          </a:bodyPr>
          <a:lstStyle/>
          <a:p>
            <a:r>
              <a:rPr lang="en-US" b="1" dirty="0" smtClean="0"/>
              <a:t>50NM</a:t>
            </a:r>
            <a:endParaRPr lang="en-GB" b="1" dirty="0"/>
          </a:p>
        </p:txBody>
      </p:sp>
      <p:sp>
        <p:nvSpPr>
          <p:cNvPr id="35" name="TextBox 34"/>
          <p:cNvSpPr txBox="1"/>
          <p:nvPr/>
        </p:nvSpPr>
        <p:spPr>
          <a:xfrm>
            <a:off x="4585059" y="5790903"/>
            <a:ext cx="1193340" cy="369332"/>
          </a:xfrm>
          <a:prstGeom prst="rect">
            <a:avLst/>
          </a:prstGeom>
          <a:noFill/>
        </p:spPr>
        <p:txBody>
          <a:bodyPr wrap="none" rtlCol="0">
            <a:spAutoFit/>
          </a:bodyPr>
          <a:lstStyle/>
          <a:p>
            <a:r>
              <a:rPr lang="en-US" b="1" dirty="0" smtClean="0"/>
              <a:t>10minutes</a:t>
            </a:r>
            <a:endParaRPr lang="en-GB" b="1" dirty="0"/>
          </a:p>
        </p:txBody>
      </p:sp>
      <p:grpSp>
        <p:nvGrpSpPr>
          <p:cNvPr id="36" name="Group 35"/>
          <p:cNvGrpSpPr/>
          <p:nvPr/>
        </p:nvGrpSpPr>
        <p:grpSpPr>
          <a:xfrm>
            <a:off x="1850611" y="2156799"/>
            <a:ext cx="913444" cy="575032"/>
            <a:chOff x="1429674" y="2624259"/>
            <a:chExt cx="913444" cy="575032"/>
          </a:xfrm>
        </p:grpSpPr>
        <p:pic>
          <p:nvPicPr>
            <p:cNvPr id="37"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grpSp>
      <p:grpSp>
        <p:nvGrpSpPr>
          <p:cNvPr id="39" name="Group 38"/>
          <p:cNvGrpSpPr/>
          <p:nvPr/>
        </p:nvGrpSpPr>
        <p:grpSpPr>
          <a:xfrm>
            <a:off x="6987938" y="3514108"/>
            <a:ext cx="913444" cy="609577"/>
            <a:chOff x="6672390" y="3047488"/>
            <a:chExt cx="913444" cy="609577"/>
          </a:xfrm>
        </p:grpSpPr>
        <p:pic>
          <p:nvPicPr>
            <p:cNvPr id="40"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grpSp>
        <p:nvGrpSpPr>
          <p:cNvPr id="42" name="Group 41"/>
          <p:cNvGrpSpPr/>
          <p:nvPr/>
        </p:nvGrpSpPr>
        <p:grpSpPr>
          <a:xfrm>
            <a:off x="4204809" y="2596561"/>
            <a:ext cx="913444" cy="609577"/>
            <a:chOff x="6672390" y="3047488"/>
            <a:chExt cx="913444" cy="609577"/>
          </a:xfrm>
        </p:grpSpPr>
        <p:pic>
          <p:nvPicPr>
            <p:cNvPr id="43"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grpSp>
        <p:nvGrpSpPr>
          <p:cNvPr id="45" name="Group 44"/>
          <p:cNvGrpSpPr/>
          <p:nvPr/>
        </p:nvGrpSpPr>
        <p:grpSpPr>
          <a:xfrm>
            <a:off x="6856340" y="2153015"/>
            <a:ext cx="913444" cy="609577"/>
            <a:chOff x="6672390" y="3047488"/>
            <a:chExt cx="913444" cy="609577"/>
          </a:xfrm>
        </p:grpSpPr>
        <p:pic>
          <p:nvPicPr>
            <p:cNvPr id="46"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sp>
        <p:nvSpPr>
          <p:cNvPr id="48" name="Oval Callout 47"/>
          <p:cNvSpPr/>
          <p:nvPr/>
        </p:nvSpPr>
        <p:spPr>
          <a:xfrm>
            <a:off x="2075310" y="1005134"/>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FL340</a:t>
            </a:r>
          </a:p>
        </p:txBody>
      </p:sp>
      <p:sp>
        <p:nvSpPr>
          <p:cNvPr id="49" name="Right Brace 48"/>
          <p:cNvSpPr/>
          <p:nvPr/>
        </p:nvSpPr>
        <p:spPr>
          <a:xfrm rot="16200000" flipH="1">
            <a:off x="2897845" y="1855386"/>
            <a:ext cx="379811" cy="1952365"/>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2075310" y="3124614"/>
            <a:ext cx="1764009" cy="369332"/>
          </a:xfrm>
          <a:prstGeom prst="rect">
            <a:avLst/>
          </a:prstGeom>
          <a:solidFill>
            <a:schemeClr val="accent2">
              <a:lumMod val="20000"/>
              <a:lumOff val="80000"/>
            </a:schemeClr>
          </a:solidFill>
        </p:spPr>
        <p:txBody>
          <a:bodyPr wrap="none" rtlCol="0">
            <a:spAutoFit/>
          </a:bodyPr>
          <a:lstStyle/>
          <a:p>
            <a:r>
              <a:rPr lang="en-US" b="1" dirty="0" smtClean="0"/>
              <a:t>4minutes/35NM</a:t>
            </a:r>
            <a:endParaRPr lang="en-GB" b="1" dirty="0"/>
          </a:p>
        </p:txBody>
      </p:sp>
      <p:sp>
        <p:nvSpPr>
          <p:cNvPr id="51" name="Oval Callout 50"/>
          <p:cNvSpPr/>
          <p:nvPr/>
        </p:nvSpPr>
        <p:spPr>
          <a:xfrm>
            <a:off x="5092039" y="1536641"/>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FL320</a:t>
            </a:r>
          </a:p>
        </p:txBody>
      </p:sp>
      <p:sp>
        <p:nvSpPr>
          <p:cNvPr id="52" name="Oval Callout 51"/>
          <p:cNvSpPr/>
          <p:nvPr/>
        </p:nvSpPr>
        <p:spPr>
          <a:xfrm>
            <a:off x="7565290" y="1148570"/>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FL330</a:t>
            </a:r>
          </a:p>
        </p:txBody>
      </p:sp>
      <p:sp>
        <p:nvSpPr>
          <p:cNvPr id="53" name="Oval Callout 52"/>
          <p:cNvSpPr/>
          <p:nvPr/>
        </p:nvSpPr>
        <p:spPr>
          <a:xfrm>
            <a:off x="7504482" y="2449734"/>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FL310</a:t>
            </a:r>
          </a:p>
        </p:txBody>
      </p:sp>
      <p:grpSp>
        <p:nvGrpSpPr>
          <p:cNvPr id="54" name="Group 53"/>
          <p:cNvGrpSpPr/>
          <p:nvPr/>
        </p:nvGrpSpPr>
        <p:grpSpPr>
          <a:xfrm rot="19425595">
            <a:off x="7405199" y="4350230"/>
            <a:ext cx="913444" cy="575032"/>
            <a:chOff x="1429674" y="2624259"/>
            <a:chExt cx="913444" cy="575032"/>
          </a:xfrm>
        </p:grpSpPr>
        <p:pic>
          <p:nvPicPr>
            <p:cNvPr id="55"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grpSp>
      <p:sp>
        <p:nvSpPr>
          <p:cNvPr id="57" name="Right Brace 56"/>
          <p:cNvSpPr/>
          <p:nvPr/>
        </p:nvSpPr>
        <p:spPr>
          <a:xfrm rot="16200000" flipH="1">
            <a:off x="5791437" y="1905270"/>
            <a:ext cx="387093" cy="2446300"/>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Right Brace 57"/>
          <p:cNvSpPr/>
          <p:nvPr/>
        </p:nvSpPr>
        <p:spPr>
          <a:xfrm rot="16200000">
            <a:off x="5589367" y="-353035"/>
            <a:ext cx="478999" cy="3472850"/>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Right Brace 58"/>
          <p:cNvSpPr/>
          <p:nvPr/>
        </p:nvSpPr>
        <p:spPr>
          <a:xfrm rot="16200000" flipH="1">
            <a:off x="6011719" y="3109034"/>
            <a:ext cx="498092" cy="2158067"/>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TextBox 59"/>
          <p:cNvSpPr txBox="1"/>
          <p:nvPr/>
        </p:nvSpPr>
        <p:spPr>
          <a:xfrm>
            <a:off x="5834517" y="4464752"/>
            <a:ext cx="772969" cy="369332"/>
          </a:xfrm>
          <a:prstGeom prst="rect">
            <a:avLst/>
          </a:prstGeom>
          <a:solidFill>
            <a:schemeClr val="accent2">
              <a:lumMod val="20000"/>
              <a:lumOff val="80000"/>
            </a:schemeClr>
          </a:solidFill>
        </p:spPr>
        <p:txBody>
          <a:bodyPr wrap="none" rtlCol="0">
            <a:spAutoFit/>
          </a:bodyPr>
          <a:lstStyle/>
          <a:p>
            <a:r>
              <a:rPr lang="en-US" b="1" dirty="0" smtClean="0"/>
              <a:t>40NM</a:t>
            </a:r>
            <a:endParaRPr lang="en-GB" b="1" dirty="0"/>
          </a:p>
        </p:txBody>
      </p:sp>
      <p:sp>
        <p:nvSpPr>
          <p:cNvPr id="61" name="TextBox 60"/>
          <p:cNvSpPr txBox="1"/>
          <p:nvPr/>
        </p:nvSpPr>
        <p:spPr>
          <a:xfrm>
            <a:off x="5553090" y="3385021"/>
            <a:ext cx="772969" cy="369332"/>
          </a:xfrm>
          <a:prstGeom prst="rect">
            <a:avLst/>
          </a:prstGeom>
          <a:solidFill>
            <a:schemeClr val="accent2">
              <a:lumMod val="20000"/>
              <a:lumOff val="80000"/>
            </a:schemeClr>
          </a:solidFill>
        </p:spPr>
        <p:txBody>
          <a:bodyPr wrap="none" rtlCol="0">
            <a:spAutoFit/>
          </a:bodyPr>
          <a:lstStyle/>
          <a:p>
            <a:r>
              <a:rPr lang="en-US" b="1" dirty="0" smtClean="0"/>
              <a:t>45NM</a:t>
            </a:r>
            <a:endParaRPr lang="en-GB" b="1" dirty="0"/>
          </a:p>
        </p:txBody>
      </p:sp>
      <p:sp>
        <p:nvSpPr>
          <p:cNvPr id="62" name="TextBox 61"/>
          <p:cNvSpPr txBox="1"/>
          <p:nvPr/>
        </p:nvSpPr>
        <p:spPr>
          <a:xfrm>
            <a:off x="4636148" y="670050"/>
            <a:ext cx="1764009" cy="369332"/>
          </a:xfrm>
          <a:prstGeom prst="rect">
            <a:avLst/>
          </a:prstGeom>
          <a:solidFill>
            <a:schemeClr val="accent2">
              <a:lumMod val="20000"/>
              <a:lumOff val="80000"/>
            </a:schemeClr>
          </a:solidFill>
        </p:spPr>
        <p:txBody>
          <a:bodyPr wrap="none" rtlCol="0">
            <a:spAutoFit/>
          </a:bodyPr>
          <a:lstStyle/>
          <a:p>
            <a:r>
              <a:rPr lang="en-US" b="1" dirty="0" smtClean="0"/>
              <a:t>9minutes/72NM</a:t>
            </a:r>
            <a:endParaRPr lang="en-GB" b="1" dirty="0"/>
          </a:p>
        </p:txBody>
      </p:sp>
      <p:cxnSp>
        <p:nvCxnSpPr>
          <p:cNvPr id="63" name="Straight Arrow Connector 62"/>
          <p:cNvCxnSpPr/>
          <p:nvPr/>
        </p:nvCxnSpPr>
        <p:spPr>
          <a:xfrm flipV="1">
            <a:off x="5778399" y="4190243"/>
            <a:ext cx="2808312" cy="1723121"/>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64" name="Multiply 63"/>
          <p:cNvSpPr/>
          <p:nvPr/>
        </p:nvSpPr>
        <p:spPr>
          <a:xfrm>
            <a:off x="2298373" y="1016779"/>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65" name="Multiply 64"/>
          <p:cNvSpPr/>
          <p:nvPr/>
        </p:nvSpPr>
        <p:spPr>
          <a:xfrm>
            <a:off x="7789760" y="2455341"/>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66" name="Multiply 65"/>
          <p:cNvSpPr/>
          <p:nvPr/>
        </p:nvSpPr>
        <p:spPr>
          <a:xfrm>
            <a:off x="5359204" y="1510373"/>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67" name="Multiply 66"/>
          <p:cNvSpPr/>
          <p:nvPr/>
        </p:nvSpPr>
        <p:spPr>
          <a:xfrm>
            <a:off x="7902328" y="1168257"/>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68" name="TextBox 67"/>
          <p:cNvSpPr txBox="1"/>
          <p:nvPr/>
        </p:nvSpPr>
        <p:spPr>
          <a:xfrm>
            <a:off x="8077473" y="4592764"/>
            <a:ext cx="739305" cy="369332"/>
          </a:xfrm>
          <a:prstGeom prst="rect">
            <a:avLst/>
          </a:prstGeom>
          <a:noFill/>
        </p:spPr>
        <p:txBody>
          <a:bodyPr wrap="none" rtlCol="0">
            <a:spAutoFit/>
          </a:bodyPr>
          <a:lstStyle/>
          <a:p>
            <a:r>
              <a:rPr lang="en-US" b="1" dirty="0" smtClean="0">
                <a:solidFill>
                  <a:schemeClr val="accent1"/>
                </a:solidFill>
              </a:rPr>
              <a:t>FL280</a:t>
            </a:r>
            <a:endParaRPr lang="en-GB" b="1" dirty="0">
              <a:solidFill>
                <a:schemeClr val="accent1"/>
              </a:solidFill>
            </a:endParaRPr>
          </a:p>
        </p:txBody>
      </p:sp>
    </p:spTree>
    <p:extLst>
      <p:ext uri="{BB962C8B-B14F-4D97-AF65-F5344CB8AC3E}">
        <p14:creationId xmlns:p14="http://schemas.microsoft.com/office/powerpoint/2010/main" val="343075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0" dur="1000" fill="hold"/>
                                        <p:tgtEl>
                                          <p:spTgt spid="2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21" dur="1000" fill="hold"/>
                                        <p:tgtEl>
                                          <p:spTgt spid="3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6"/>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32" dur="1000" fill="hold"/>
                                        <p:tgtEl>
                                          <p:spTgt spid="4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5"/>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43" dur="1000" fill="hold"/>
                                        <p:tgtEl>
                                          <p:spTgt spid="4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2"/>
                                        </p:tgtEl>
                                      </p:cBhvr>
                                    </p:animEffect>
                                  </p:childTnLst>
                                </p:cTn>
                              </p:par>
                              <p:par>
                                <p:cTn id="48" presetID="25"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3" dur="1000" fill="hold"/>
                                        <p:tgtEl>
                                          <p:spTgt spid="1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7"/>
                                        </p:tgtEl>
                                      </p:cBhvr>
                                    </p:animEffect>
                                  </p:childTnLst>
                                </p:cTn>
                              </p:par>
                            </p:childTnLst>
                          </p:cTn>
                        </p:par>
                        <p:par>
                          <p:cTn id="58" fill="hold">
                            <p:stCondLst>
                              <p:cond delay="4000"/>
                            </p:stCondLst>
                            <p:childTnLst>
                              <p:par>
                                <p:cTn id="59" presetID="25"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64" dur="1000" fill="hold"/>
                                        <p:tgtEl>
                                          <p:spTgt spid="20"/>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0"/>
                                        </p:tgtEl>
                                      </p:cBhvr>
                                    </p:animEffect>
                                  </p:childTnLst>
                                </p:cTn>
                              </p:par>
                              <p:par>
                                <p:cTn id="69" presetID="25"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74" dur="1000" fill="hold"/>
                                        <p:tgtEl>
                                          <p:spTgt spid="39"/>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fltVal val="0"/>
                                          </p:val>
                                        </p:tav>
                                        <p:tav tm="100000">
                                          <p:val>
                                            <p:strVal val="#ppt_h"/>
                                          </p:val>
                                        </p:tav>
                                      </p:tavLst>
                                    </p:anim>
                                    <p:animEffect transition="in" filter="fade">
                                      <p:cBhvr>
                                        <p:cTn id="85" dur="500"/>
                                        <p:tgtEl>
                                          <p:spTgt spid="4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1" nodeType="click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down)">
                                      <p:cBhvr>
                                        <p:cTn id="90" dur="500"/>
                                        <p:tgtEl>
                                          <p:spTgt spid="49"/>
                                        </p:tgtEl>
                                      </p:cBhvr>
                                    </p:animEffect>
                                  </p:childTnLst>
                                </p:cTn>
                              </p:par>
                            </p:childTnLst>
                          </p:cTn>
                        </p:par>
                        <p:par>
                          <p:cTn id="91" fill="hold">
                            <p:stCondLst>
                              <p:cond delay="500"/>
                            </p:stCondLst>
                            <p:childTnLst>
                              <p:par>
                                <p:cTn id="92" presetID="22" presetClass="entr" presetSubtype="4" fill="hold" grpId="1"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64"/>
                                        </p:tgtEl>
                                        <p:attrNameLst>
                                          <p:attrName>style.visibility</p:attrName>
                                        </p:attrNameLst>
                                      </p:cBhvr>
                                      <p:to>
                                        <p:strVal val="visible"/>
                                      </p:to>
                                    </p:set>
                                    <p:anim calcmode="lin" valueType="num">
                                      <p:cBhvr>
                                        <p:cTn id="99" dur="500" fill="hold"/>
                                        <p:tgtEl>
                                          <p:spTgt spid="64"/>
                                        </p:tgtEl>
                                        <p:attrNameLst>
                                          <p:attrName>ppt_w</p:attrName>
                                        </p:attrNameLst>
                                      </p:cBhvr>
                                      <p:tavLst>
                                        <p:tav tm="0">
                                          <p:val>
                                            <p:fltVal val="0"/>
                                          </p:val>
                                        </p:tav>
                                        <p:tav tm="100000">
                                          <p:val>
                                            <p:strVal val="#ppt_w"/>
                                          </p:val>
                                        </p:tav>
                                      </p:tavLst>
                                    </p:anim>
                                    <p:anim calcmode="lin" valueType="num">
                                      <p:cBhvr>
                                        <p:cTn id="100" dur="500" fill="hold"/>
                                        <p:tgtEl>
                                          <p:spTgt spid="64"/>
                                        </p:tgtEl>
                                        <p:attrNameLst>
                                          <p:attrName>ppt_h</p:attrName>
                                        </p:attrNameLst>
                                      </p:cBhvr>
                                      <p:tavLst>
                                        <p:tav tm="0">
                                          <p:val>
                                            <p:fltVal val="0"/>
                                          </p:val>
                                        </p:tav>
                                        <p:tav tm="100000">
                                          <p:val>
                                            <p:strVal val="#ppt_h"/>
                                          </p:val>
                                        </p:tav>
                                      </p:tavLst>
                                    </p:anim>
                                    <p:animEffect transition="in" filter="fade">
                                      <p:cBhvr>
                                        <p:cTn id="101" dur="500"/>
                                        <p:tgtEl>
                                          <p:spTgt spid="6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49"/>
                                        </p:tgtEl>
                                      </p:cBhvr>
                                    </p:animEffect>
                                    <p:set>
                                      <p:cBhvr>
                                        <p:cTn id="106" dur="1" fill="hold">
                                          <p:stCondLst>
                                            <p:cond delay="499"/>
                                          </p:stCondLst>
                                        </p:cTn>
                                        <p:tgtEl>
                                          <p:spTgt spid="49"/>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50"/>
                                        </p:tgtEl>
                                      </p:cBhvr>
                                    </p:animEffect>
                                    <p:set>
                                      <p:cBhvr>
                                        <p:cTn id="109" dur="1" fill="hold">
                                          <p:stCondLst>
                                            <p:cond delay="499"/>
                                          </p:stCondLst>
                                        </p:cTn>
                                        <p:tgtEl>
                                          <p:spTgt spid="50"/>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fltVal val="0"/>
                                          </p:val>
                                        </p:tav>
                                        <p:tav tm="100000">
                                          <p:val>
                                            <p:strVal val="#ppt_w"/>
                                          </p:val>
                                        </p:tav>
                                      </p:tavLst>
                                    </p:anim>
                                    <p:anim calcmode="lin" valueType="num">
                                      <p:cBhvr>
                                        <p:cTn id="115" dur="500" fill="hold"/>
                                        <p:tgtEl>
                                          <p:spTgt spid="51"/>
                                        </p:tgtEl>
                                        <p:attrNameLst>
                                          <p:attrName>ppt_h</p:attrName>
                                        </p:attrNameLst>
                                      </p:cBhvr>
                                      <p:tavLst>
                                        <p:tav tm="0">
                                          <p:val>
                                            <p:fltVal val="0"/>
                                          </p:val>
                                        </p:tav>
                                        <p:tav tm="100000">
                                          <p:val>
                                            <p:strVal val="#ppt_h"/>
                                          </p:val>
                                        </p:tav>
                                      </p:tavLst>
                                    </p:anim>
                                    <p:animEffect transition="in" filter="fade">
                                      <p:cBhvr>
                                        <p:cTn id="116" dur="500"/>
                                        <p:tgtEl>
                                          <p:spTgt spid="51"/>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wipe(down)">
                                      <p:cBhvr>
                                        <p:cTn id="121" dur="500"/>
                                        <p:tgtEl>
                                          <p:spTgt spid="57"/>
                                        </p:tgtEl>
                                      </p:cBhvr>
                                    </p:animEffect>
                                  </p:childTnLst>
                                </p:cTn>
                              </p:par>
                            </p:childTnLst>
                          </p:cTn>
                        </p:par>
                        <p:par>
                          <p:cTn id="122" fill="hold">
                            <p:stCondLst>
                              <p:cond delay="500"/>
                            </p:stCondLst>
                            <p:childTnLst>
                              <p:par>
                                <p:cTn id="123" presetID="22" presetClass="entr" presetSubtype="4" fill="hold" grpId="0" nodeType="afterEffect">
                                  <p:stCondLst>
                                    <p:cond delay="0"/>
                                  </p:stCondLst>
                                  <p:childTnLst>
                                    <p:set>
                                      <p:cBhvr>
                                        <p:cTn id="124" dur="1" fill="hold">
                                          <p:stCondLst>
                                            <p:cond delay="0"/>
                                          </p:stCondLst>
                                        </p:cTn>
                                        <p:tgtEl>
                                          <p:spTgt spid="61"/>
                                        </p:tgtEl>
                                        <p:attrNameLst>
                                          <p:attrName>style.visibility</p:attrName>
                                        </p:attrNameLst>
                                      </p:cBhvr>
                                      <p:to>
                                        <p:strVal val="visible"/>
                                      </p:to>
                                    </p:set>
                                    <p:animEffect transition="in" filter="wipe(down)">
                                      <p:cBhvr>
                                        <p:cTn id="125" dur="500"/>
                                        <p:tgtEl>
                                          <p:spTgt spid="61"/>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66"/>
                                        </p:tgtEl>
                                        <p:attrNameLst>
                                          <p:attrName>style.visibility</p:attrName>
                                        </p:attrNameLst>
                                      </p:cBhvr>
                                      <p:to>
                                        <p:strVal val="visible"/>
                                      </p:to>
                                    </p:set>
                                    <p:anim calcmode="lin" valueType="num">
                                      <p:cBhvr>
                                        <p:cTn id="130" dur="500" fill="hold"/>
                                        <p:tgtEl>
                                          <p:spTgt spid="66"/>
                                        </p:tgtEl>
                                        <p:attrNameLst>
                                          <p:attrName>ppt_w</p:attrName>
                                        </p:attrNameLst>
                                      </p:cBhvr>
                                      <p:tavLst>
                                        <p:tav tm="0">
                                          <p:val>
                                            <p:fltVal val="0"/>
                                          </p:val>
                                        </p:tav>
                                        <p:tav tm="100000">
                                          <p:val>
                                            <p:strVal val="#ppt_w"/>
                                          </p:val>
                                        </p:tav>
                                      </p:tavLst>
                                    </p:anim>
                                    <p:anim calcmode="lin" valueType="num">
                                      <p:cBhvr>
                                        <p:cTn id="131" dur="500" fill="hold"/>
                                        <p:tgtEl>
                                          <p:spTgt spid="66"/>
                                        </p:tgtEl>
                                        <p:attrNameLst>
                                          <p:attrName>ppt_h</p:attrName>
                                        </p:attrNameLst>
                                      </p:cBhvr>
                                      <p:tavLst>
                                        <p:tav tm="0">
                                          <p:val>
                                            <p:fltVal val="0"/>
                                          </p:val>
                                        </p:tav>
                                        <p:tav tm="100000">
                                          <p:val>
                                            <p:strVal val="#ppt_h"/>
                                          </p:val>
                                        </p:tav>
                                      </p:tavLst>
                                    </p:anim>
                                    <p:animEffect transition="in" filter="fade">
                                      <p:cBhvr>
                                        <p:cTn id="132" dur="500"/>
                                        <p:tgtEl>
                                          <p:spTgt spid="6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57"/>
                                        </p:tgtEl>
                                      </p:cBhvr>
                                    </p:animEffect>
                                    <p:set>
                                      <p:cBhvr>
                                        <p:cTn id="137" dur="1" fill="hold">
                                          <p:stCondLst>
                                            <p:cond delay="499"/>
                                          </p:stCondLst>
                                        </p:cTn>
                                        <p:tgtEl>
                                          <p:spTgt spid="57"/>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61"/>
                                        </p:tgtEl>
                                      </p:cBhvr>
                                    </p:animEffect>
                                    <p:set>
                                      <p:cBhvr>
                                        <p:cTn id="140" dur="1" fill="hold">
                                          <p:stCondLst>
                                            <p:cond delay="499"/>
                                          </p:stCondLst>
                                        </p:cTn>
                                        <p:tgtEl>
                                          <p:spTgt spid="61"/>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500" fill="hold"/>
                                        <p:tgtEl>
                                          <p:spTgt spid="52"/>
                                        </p:tgtEl>
                                        <p:attrNameLst>
                                          <p:attrName>ppt_w</p:attrName>
                                        </p:attrNameLst>
                                      </p:cBhvr>
                                      <p:tavLst>
                                        <p:tav tm="0">
                                          <p:val>
                                            <p:fltVal val="0"/>
                                          </p:val>
                                        </p:tav>
                                        <p:tav tm="100000">
                                          <p:val>
                                            <p:strVal val="#ppt_w"/>
                                          </p:val>
                                        </p:tav>
                                      </p:tavLst>
                                    </p:anim>
                                    <p:anim calcmode="lin" valueType="num">
                                      <p:cBhvr>
                                        <p:cTn id="146" dur="500" fill="hold"/>
                                        <p:tgtEl>
                                          <p:spTgt spid="52"/>
                                        </p:tgtEl>
                                        <p:attrNameLst>
                                          <p:attrName>ppt_h</p:attrName>
                                        </p:attrNameLst>
                                      </p:cBhvr>
                                      <p:tavLst>
                                        <p:tav tm="0">
                                          <p:val>
                                            <p:fltVal val="0"/>
                                          </p:val>
                                        </p:tav>
                                        <p:tav tm="100000">
                                          <p:val>
                                            <p:strVal val="#ppt_h"/>
                                          </p:val>
                                        </p:tav>
                                      </p:tavLst>
                                    </p:anim>
                                    <p:animEffect transition="in" filter="fade">
                                      <p:cBhvr>
                                        <p:cTn id="147" dur="500"/>
                                        <p:tgtEl>
                                          <p:spTgt spid="5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wipe(down)">
                                      <p:cBhvr>
                                        <p:cTn id="152" dur="500"/>
                                        <p:tgtEl>
                                          <p:spTgt spid="58"/>
                                        </p:tgtEl>
                                      </p:cBhvr>
                                    </p:animEffect>
                                  </p:childTnLst>
                                </p:cTn>
                              </p:par>
                            </p:childTnLst>
                          </p:cTn>
                        </p:par>
                        <p:par>
                          <p:cTn id="153" fill="hold">
                            <p:stCondLst>
                              <p:cond delay="500"/>
                            </p:stCondLst>
                            <p:childTnLst>
                              <p:par>
                                <p:cTn id="154" presetID="22" presetClass="entr" presetSubtype="4"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wipe(down)">
                                      <p:cBhvr>
                                        <p:cTn id="156" dur="500"/>
                                        <p:tgtEl>
                                          <p:spTgt spid="62"/>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67"/>
                                        </p:tgtEl>
                                        <p:attrNameLst>
                                          <p:attrName>style.visibility</p:attrName>
                                        </p:attrNameLst>
                                      </p:cBhvr>
                                      <p:to>
                                        <p:strVal val="visible"/>
                                      </p:to>
                                    </p:set>
                                    <p:anim calcmode="lin" valueType="num">
                                      <p:cBhvr>
                                        <p:cTn id="161" dur="500" fill="hold"/>
                                        <p:tgtEl>
                                          <p:spTgt spid="67"/>
                                        </p:tgtEl>
                                        <p:attrNameLst>
                                          <p:attrName>ppt_w</p:attrName>
                                        </p:attrNameLst>
                                      </p:cBhvr>
                                      <p:tavLst>
                                        <p:tav tm="0">
                                          <p:val>
                                            <p:fltVal val="0"/>
                                          </p:val>
                                        </p:tav>
                                        <p:tav tm="100000">
                                          <p:val>
                                            <p:strVal val="#ppt_w"/>
                                          </p:val>
                                        </p:tav>
                                      </p:tavLst>
                                    </p:anim>
                                    <p:anim calcmode="lin" valueType="num">
                                      <p:cBhvr>
                                        <p:cTn id="162" dur="500" fill="hold"/>
                                        <p:tgtEl>
                                          <p:spTgt spid="67"/>
                                        </p:tgtEl>
                                        <p:attrNameLst>
                                          <p:attrName>ppt_h</p:attrName>
                                        </p:attrNameLst>
                                      </p:cBhvr>
                                      <p:tavLst>
                                        <p:tav tm="0">
                                          <p:val>
                                            <p:fltVal val="0"/>
                                          </p:val>
                                        </p:tav>
                                        <p:tav tm="100000">
                                          <p:val>
                                            <p:strVal val="#ppt_h"/>
                                          </p:val>
                                        </p:tav>
                                      </p:tavLst>
                                    </p:anim>
                                    <p:animEffect transition="in" filter="fade">
                                      <p:cBhvr>
                                        <p:cTn id="163" dur="500"/>
                                        <p:tgtEl>
                                          <p:spTgt spid="67"/>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1" nodeType="clickEffect">
                                  <p:stCondLst>
                                    <p:cond delay="0"/>
                                  </p:stCondLst>
                                  <p:childTnLst>
                                    <p:animEffect transition="out" filter="fade">
                                      <p:cBhvr>
                                        <p:cTn id="167" dur="500"/>
                                        <p:tgtEl>
                                          <p:spTgt spid="58"/>
                                        </p:tgtEl>
                                      </p:cBhvr>
                                    </p:animEffect>
                                    <p:set>
                                      <p:cBhvr>
                                        <p:cTn id="168" dur="1" fill="hold">
                                          <p:stCondLst>
                                            <p:cond delay="499"/>
                                          </p:stCondLst>
                                        </p:cTn>
                                        <p:tgtEl>
                                          <p:spTgt spid="58"/>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62"/>
                                        </p:tgtEl>
                                      </p:cBhvr>
                                    </p:animEffect>
                                    <p:set>
                                      <p:cBhvr>
                                        <p:cTn id="171" dur="1" fill="hold">
                                          <p:stCondLst>
                                            <p:cond delay="499"/>
                                          </p:stCondLst>
                                        </p:cTn>
                                        <p:tgtEl>
                                          <p:spTgt spid="62"/>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grpId="0" nodeType="clickEffect">
                                  <p:stCondLst>
                                    <p:cond delay="0"/>
                                  </p:stCondLst>
                                  <p:childTnLst>
                                    <p:set>
                                      <p:cBhvr>
                                        <p:cTn id="175" dur="1" fill="hold">
                                          <p:stCondLst>
                                            <p:cond delay="0"/>
                                          </p:stCondLst>
                                        </p:cTn>
                                        <p:tgtEl>
                                          <p:spTgt spid="53"/>
                                        </p:tgtEl>
                                        <p:attrNameLst>
                                          <p:attrName>style.visibility</p:attrName>
                                        </p:attrNameLst>
                                      </p:cBhvr>
                                      <p:to>
                                        <p:strVal val="visible"/>
                                      </p:to>
                                    </p:set>
                                    <p:anim calcmode="lin" valueType="num">
                                      <p:cBhvr>
                                        <p:cTn id="176" dur="500" fill="hold"/>
                                        <p:tgtEl>
                                          <p:spTgt spid="53"/>
                                        </p:tgtEl>
                                        <p:attrNameLst>
                                          <p:attrName>ppt_w</p:attrName>
                                        </p:attrNameLst>
                                      </p:cBhvr>
                                      <p:tavLst>
                                        <p:tav tm="0">
                                          <p:val>
                                            <p:fltVal val="0"/>
                                          </p:val>
                                        </p:tav>
                                        <p:tav tm="100000">
                                          <p:val>
                                            <p:strVal val="#ppt_w"/>
                                          </p:val>
                                        </p:tav>
                                      </p:tavLst>
                                    </p:anim>
                                    <p:anim calcmode="lin" valueType="num">
                                      <p:cBhvr>
                                        <p:cTn id="177" dur="500" fill="hold"/>
                                        <p:tgtEl>
                                          <p:spTgt spid="53"/>
                                        </p:tgtEl>
                                        <p:attrNameLst>
                                          <p:attrName>ppt_h</p:attrName>
                                        </p:attrNameLst>
                                      </p:cBhvr>
                                      <p:tavLst>
                                        <p:tav tm="0">
                                          <p:val>
                                            <p:fltVal val="0"/>
                                          </p:val>
                                        </p:tav>
                                        <p:tav tm="100000">
                                          <p:val>
                                            <p:strVal val="#ppt_h"/>
                                          </p:val>
                                        </p:tav>
                                      </p:tavLst>
                                    </p:anim>
                                    <p:animEffect transition="in" filter="fade">
                                      <p:cBhvr>
                                        <p:cTn id="178" dur="500"/>
                                        <p:tgtEl>
                                          <p:spTgt spid="53"/>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59"/>
                                        </p:tgtEl>
                                        <p:attrNameLst>
                                          <p:attrName>style.visibility</p:attrName>
                                        </p:attrNameLst>
                                      </p:cBhvr>
                                      <p:to>
                                        <p:strVal val="visible"/>
                                      </p:to>
                                    </p:set>
                                    <p:animEffect transition="in" filter="wipe(down)">
                                      <p:cBhvr>
                                        <p:cTn id="183" dur="500"/>
                                        <p:tgtEl>
                                          <p:spTgt spid="59"/>
                                        </p:tgtEl>
                                      </p:cBhvr>
                                    </p:animEffect>
                                  </p:childTnLst>
                                </p:cTn>
                              </p:par>
                            </p:childTnLst>
                          </p:cTn>
                        </p:par>
                        <p:par>
                          <p:cTn id="184" fill="hold">
                            <p:stCondLst>
                              <p:cond delay="500"/>
                            </p:stCondLst>
                            <p:childTnLst>
                              <p:par>
                                <p:cTn id="185" presetID="22" presetClass="entr" presetSubtype="4" fill="hold" grpId="0" nodeType="afterEffect">
                                  <p:stCondLst>
                                    <p:cond delay="0"/>
                                  </p:stCondLst>
                                  <p:childTnLst>
                                    <p:set>
                                      <p:cBhvr>
                                        <p:cTn id="186" dur="1" fill="hold">
                                          <p:stCondLst>
                                            <p:cond delay="0"/>
                                          </p:stCondLst>
                                        </p:cTn>
                                        <p:tgtEl>
                                          <p:spTgt spid="60"/>
                                        </p:tgtEl>
                                        <p:attrNameLst>
                                          <p:attrName>style.visibility</p:attrName>
                                        </p:attrNameLst>
                                      </p:cBhvr>
                                      <p:to>
                                        <p:strVal val="visible"/>
                                      </p:to>
                                    </p:set>
                                    <p:animEffect transition="in" filter="wipe(down)">
                                      <p:cBhvr>
                                        <p:cTn id="187" dur="500"/>
                                        <p:tgtEl>
                                          <p:spTgt spid="60"/>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0" nodeType="clickEffect">
                                  <p:stCondLst>
                                    <p:cond delay="0"/>
                                  </p:stCondLst>
                                  <p:childTnLst>
                                    <p:set>
                                      <p:cBhvr>
                                        <p:cTn id="191" dur="1" fill="hold">
                                          <p:stCondLst>
                                            <p:cond delay="0"/>
                                          </p:stCondLst>
                                        </p:cTn>
                                        <p:tgtEl>
                                          <p:spTgt spid="65"/>
                                        </p:tgtEl>
                                        <p:attrNameLst>
                                          <p:attrName>style.visibility</p:attrName>
                                        </p:attrNameLst>
                                      </p:cBhvr>
                                      <p:to>
                                        <p:strVal val="visible"/>
                                      </p:to>
                                    </p:set>
                                    <p:anim calcmode="lin" valueType="num">
                                      <p:cBhvr>
                                        <p:cTn id="192" dur="500" fill="hold"/>
                                        <p:tgtEl>
                                          <p:spTgt spid="65"/>
                                        </p:tgtEl>
                                        <p:attrNameLst>
                                          <p:attrName>ppt_w</p:attrName>
                                        </p:attrNameLst>
                                      </p:cBhvr>
                                      <p:tavLst>
                                        <p:tav tm="0">
                                          <p:val>
                                            <p:fltVal val="0"/>
                                          </p:val>
                                        </p:tav>
                                        <p:tav tm="100000">
                                          <p:val>
                                            <p:strVal val="#ppt_w"/>
                                          </p:val>
                                        </p:tav>
                                      </p:tavLst>
                                    </p:anim>
                                    <p:anim calcmode="lin" valueType="num">
                                      <p:cBhvr>
                                        <p:cTn id="193" dur="500" fill="hold"/>
                                        <p:tgtEl>
                                          <p:spTgt spid="65"/>
                                        </p:tgtEl>
                                        <p:attrNameLst>
                                          <p:attrName>ppt_h</p:attrName>
                                        </p:attrNameLst>
                                      </p:cBhvr>
                                      <p:tavLst>
                                        <p:tav tm="0">
                                          <p:val>
                                            <p:fltVal val="0"/>
                                          </p:val>
                                        </p:tav>
                                        <p:tav tm="100000">
                                          <p:val>
                                            <p:strVal val="#ppt_h"/>
                                          </p:val>
                                        </p:tav>
                                      </p:tavLst>
                                    </p:anim>
                                    <p:animEffect transition="in" filter="fade">
                                      <p:cBhvr>
                                        <p:cTn id="194" dur="500"/>
                                        <p:tgtEl>
                                          <p:spTgt spid="65"/>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xit" presetSubtype="0" fill="hold" grpId="1" nodeType="clickEffect">
                                  <p:stCondLst>
                                    <p:cond delay="0"/>
                                  </p:stCondLst>
                                  <p:childTnLst>
                                    <p:animEffect transition="out" filter="fade">
                                      <p:cBhvr>
                                        <p:cTn id="198" dur="500"/>
                                        <p:tgtEl>
                                          <p:spTgt spid="59"/>
                                        </p:tgtEl>
                                      </p:cBhvr>
                                    </p:animEffect>
                                    <p:set>
                                      <p:cBhvr>
                                        <p:cTn id="199" dur="1" fill="hold">
                                          <p:stCondLst>
                                            <p:cond delay="499"/>
                                          </p:stCondLst>
                                        </p:cTn>
                                        <p:tgtEl>
                                          <p:spTgt spid="59"/>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60"/>
                                        </p:tgtEl>
                                      </p:cBhvr>
                                    </p:animEffect>
                                    <p:set>
                                      <p:cBhvr>
                                        <p:cTn id="202" dur="1" fill="hold">
                                          <p:stCondLst>
                                            <p:cond delay="499"/>
                                          </p:stCondLst>
                                        </p:cTn>
                                        <p:tgtEl>
                                          <p:spTgt spid="60"/>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53" presetClass="entr" presetSubtype="16" fill="hold" nodeType="clickEffect">
                                  <p:stCondLst>
                                    <p:cond delay="0"/>
                                  </p:stCondLst>
                                  <p:childTnLst>
                                    <p:set>
                                      <p:cBhvr>
                                        <p:cTn id="206" dur="1" fill="hold">
                                          <p:stCondLst>
                                            <p:cond delay="0"/>
                                          </p:stCondLst>
                                        </p:cTn>
                                        <p:tgtEl>
                                          <p:spTgt spid="54"/>
                                        </p:tgtEl>
                                        <p:attrNameLst>
                                          <p:attrName>style.visibility</p:attrName>
                                        </p:attrNameLst>
                                      </p:cBhvr>
                                      <p:to>
                                        <p:strVal val="visible"/>
                                      </p:to>
                                    </p:set>
                                    <p:anim calcmode="lin" valueType="num">
                                      <p:cBhvr>
                                        <p:cTn id="207" dur="500" fill="hold"/>
                                        <p:tgtEl>
                                          <p:spTgt spid="54"/>
                                        </p:tgtEl>
                                        <p:attrNameLst>
                                          <p:attrName>ppt_w</p:attrName>
                                        </p:attrNameLst>
                                      </p:cBhvr>
                                      <p:tavLst>
                                        <p:tav tm="0">
                                          <p:val>
                                            <p:fltVal val="0"/>
                                          </p:val>
                                        </p:tav>
                                        <p:tav tm="100000">
                                          <p:val>
                                            <p:strVal val="#ppt_w"/>
                                          </p:val>
                                        </p:tav>
                                      </p:tavLst>
                                    </p:anim>
                                    <p:anim calcmode="lin" valueType="num">
                                      <p:cBhvr>
                                        <p:cTn id="208" dur="500" fill="hold"/>
                                        <p:tgtEl>
                                          <p:spTgt spid="54"/>
                                        </p:tgtEl>
                                        <p:attrNameLst>
                                          <p:attrName>ppt_h</p:attrName>
                                        </p:attrNameLst>
                                      </p:cBhvr>
                                      <p:tavLst>
                                        <p:tav tm="0">
                                          <p:val>
                                            <p:fltVal val="0"/>
                                          </p:val>
                                        </p:tav>
                                        <p:tav tm="100000">
                                          <p:val>
                                            <p:strVal val="#ppt_h"/>
                                          </p:val>
                                        </p:tav>
                                      </p:tavLst>
                                    </p:anim>
                                    <p:animEffect transition="in" filter="fade">
                                      <p:cBhvr>
                                        <p:cTn id="209" dur="500"/>
                                        <p:tgtEl>
                                          <p:spTgt spid="54"/>
                                        </p:tgtEl>
                                      </p:cBhvr>
                                    </p:animEffect>
                                  </p:childTnLst>
                                </p:cTn>
                              </p:par>
                              <p:par>
                                <p:cTn id="210" presetID="53" presetClass="entr" presetSubtype="16" fill="hold" nodeType="withEffect">
                                  <p:stCondLst>
                                    <p:cond delay="0"/>
                                  </p:stCondLst>
                                  <p:childTnLst>
                                    <p:set>
                                      <p:cBhvr>
                                        <p:cTn id="211" dur="1" fill="hold">
                                          <p:stCondLst>
                                            <p:cond delay="0"/>
                                          </p:stCondLst>
                                        </p:cTn>
                                        <p:tgtEl>
                                          <p:spTgt spid="63"/>
                                        </p:tgtEl>
                                        <p:attrNameLst>
                                          <p:attrName>style.visibility</p:attrName>
                                        </p:attrNameLst>
                                      </p:cBhvr>
                                      <p:to>
                                        <p:strVal val="visible"/>
                                      </p:to>
                                    </p:set>
                                    <p:anim calcmode="lin" valueType="num">
                                      <p:cBhvr>
                                        <p:cTn id="212" dur="500" fill="hold"/>
                                        <p:tgtEl>
                                          <p:spTgt spid="63"/>
                                        </p:tgtEl>
                                        <p:attrNameLst>
                                          <p:attrName>ppt_w</p:attrName>
                                        </p:attrNameLst>
                                      </p:cBhvr>
                                      <p:tavLst>
                                        <p:tav tm="0">
                                          <p:val>
                                            <p:fltVal val="0"/>
                                          </p:val>
                                        </p:tav>
                                        <p:tav tm="100000">
                                          <p:val>
                                            <p:strVal val="#ppt_w"/>
                                          </p:val>
                                        </p:tav>
                                      </p:tavLst>
                                    </p:anim>
                                    <p:anim calcmode="lin" valueType="num">
                                      <p:cBhvr>
                                        <p:cTn id="213" dur="500" fill="hold"/>
                                        <p:tgtEl>
                                          <p:spTgt spid="63"/>
                                        </p:tgtEl>
                                        <p:attrNameLst>
                                          <p:attrName>ppt_h</p:attrName>
                                        </p:attrNameLst>
                                      </p:cBhvr>
                                      <p:tavLst>
                                        <p:tav tm="0">
                                          <p:val>
                                            <p:fltVal val="0"/>
                                          </p:val>
                                        </p:tav>
                                        <p:tav tm="100000">
                                          <p:val>
                                            <p:strVal val="#ppt_h"/>
                                          </p:val>
                                        </p:tav>
                                      </p:tavLst>
                                    </p:anim>
                                    <p:animEffect transition="in" filter="fade">
                                      <p:cBhvr>
                                        <p:cTn id="214" dur="500"/>
                                        <p:tgtEl>
                                          <p:spTgt spid="63"/>
                                        </p:tgtEl>
                                      </p:cBhvr>
                                    </p:animEffect>
                                  </p:childTnLst>
                                </p:cTn>
                              </p:par>
                            </p:childTnLst>
                          </p:cTn>
                        </p:par>
                      </p:childTnLst>
                    </p:cTn>
                  </p:par>
                  <p:par>
                    <p:cTn id="215" fill="hold">
                      <p:stCondLst>
                        <p:cond delay="indefinite"/>
                      </p:stCondLst>
                      <p:childTnLst>
                        <p:par>
                          <p:cTn id="216" fill="hold">
                            <p:stCondLst>
                              <p:cond delay="0"/>
                            </p:stCondLst>
                            <p:childTnLst>
                              <p:par>
                                <p:cTn id="217" presetID="45" presetClass="entr" presetSubtype="0" fill="hold" grpId="0" nodeType="clickEffect">
                                  <p:stCondLst>
                                    <p:cond delay="0"/>
                                  </p:stCondLst>
                                  <p:childTnLst>
                                    <p:set>
                                      <p:cBhvr>
                                        <p:cTn id="218" dur="1" fill="hold">
                                          <p:stCondLst>
                                            <p:cond delay="0"/>
                                          </p:stCondLst>
                                        </p:cTn>
                                        <p:tgtEl>
                                          <p:spTgt spid="68"/>
                                        </p:tgtEl>
                                        <p:attrNameLst>
                                          <p:attrName>style.visibility</p:attrName>
                                        </p:attrNameLst>
                                      </p:cBhvr>
                                      <p:to>
                                        <p:strVal val="visible"/>
                                      </p:to>
                                    </p:set>
                                    <p:animEffect transition="in" filter="fade">
                                      <p:cBhvr>
                                        <p:cTn id="219" dur="2000"/>
                                        <p:tgtEl>
                                          <p:spTgt spid="68"/>
                                        </p:tgtEl>
                                      </p:cBhvr>
                                    </p:animEffect>
                                    <p:anim calcmode="lin" valueType="num">
                                      <p:cBhvr>
                                        <p:cTn id="220" dur="2000" fill="hold"/>
                                        <p:tgtEl>
                                          <p:spTgt spid="68"/>
                                        </p:tgtEl>
                                        <p:attrNameLst>
                                          <p:attrName>ppt_w</p:attrName>
                                        </p:attrNameLst>
                                      </p:cBhvr>
                                      <p:tavLst>
                                        <p:tav tm="0" fmla="#ppt_w*sin(2.5*pi*$)">
                                          <p:val>
                                            <p:fltVal val="0"/>
                                          </p:val>
                                        </p:tav>
                                        <p:tav tm="100000">
                                          <p:val>
                                            <p:fltVal val="1"/>
                                          </p:val>
                                        </p:tav>
                                      </p:tavLst>
                                    </p:anim>
                                    <p:anim calcmode="lin" valueType="num">
                                      <p:cBhvr>
                                        <p:cTn id="221" dur="2000" fill="hold"/>
                                        <p:tgtEl>
                                          <p:spTgt spid="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49" grpId="1" animBg="1"/>
      <p:bldP spid="50" grpId="0" animBg="1"/>
      <p:bldP spid="50" grpId="1" animBg="1"/>
      <p:bldP spid="51" grpId="0" animBg="1"/>
      <p:bldP spid="52" grpId="0" animBg="1"/>
      <p:bldP spid="53" grpId="0"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4" grpId="0" animBg="1"/>
      <p:bldP spid="65" grpId="0" animBg="1"/>
      <p:bldP spid="66" grpId="0" animBg="1"/>
      <p:bldP spid="67" grpId="0" animBg="1"/>
      <p:bldP spid="6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58</a:t>
            </a:fld>
            <a:endParaRPr lang="en-CA"/>
          </a:p>
        </p:txBody>
      </p:sp>
      <p:cxnSp>
        <p:nvCxnSpPr>
          <p:cNvPr id="3" name="Straight Connector 2"/>
          <p:cNvCxnSpPr/>
          <p:nvPr/>
        </p:nvCxnSpPr>
        <p:spPr>
          <a:xfrm flipV="1">
            <a:off x="822960" y="1828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822960" y="1371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20646" y="22860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22960" y="27432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22960" y="3657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22960" y="4114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320" y="1629884"/>
            <a:ext cx="739305" cy="369332"/>
          </a:xfrm>
          <a:prstGeom prst="rect">
            <a:avLst/>
          </a:prstGeom>
          <a:noFill/>
        </p:spPr>
        <p:txBody>
          <a:bodyPr wrap="none" rtlCol="0">
            <a:spAutoFit/>
          </a:bodyPr>
          <a:lstStyle/>
          <a:p>
            <a:r>
              <a:rPr lang="en-US" b="1" dirty="0" smtClean="0">
                <a:solidFill>
                  <a:schemeClr val="accent1"/>
                </a:solidFill>
              </a:rPr>
              <a:t>FL330</a:t>
            </a:r>
            <a:endParaRPr lang="en-GB" b="1" dirty="0">
              <a:solidFill>
                <a:schemeClr val="accent1"/>
              </a:solidFill>
            </a:endParaRPr>
          </a:p>
        </p:txBody>
      </p:sp>
      <p:sp>
        <p:nvSpPr>
          <p:cNvPr id="10" name="TextBox 9"/>
          <p:cNvSpPr txBox="1"/>
          <p:nvPr/>
        </p:nvSpPr>
        <p:spPr>
          <a:xfrm>
            <a:off x="60961" y="1186934"/>
            <a:ext cx="739305" cy="369332"/>
          </a:xfrm>
          <a:prstGeom prst="rect">
            <a:avLst/>
          </a:prstGeom>
          <a:noFill/>
        </p:spPr>
        <p:txBody>
          <a:bodyPr wrap="none" rtlCol="0">
            <a:spAutoFit/>
          </a:bodyPr>
          <a:lstStyle/>
          <a:p>
            <a:r>
              <a:rPr lang="en-US" b="1" dirty="0" smtClean="0">
                <a:solidFill>
                  <a:schemeClr val="accent1"/>
                </a:solidFill>
              </a:rPr>
              <a:t>FL340</a:t>
            </a:r>
            <a:endParaRPr lang="en-GB" b="1" dirty="0">
              <a:solidFill>
                <a:schemeClr val="accent1"/>
              </a:solidFill>
            </a:endParaRPr>
          </a:p>
        </p:txBody>
      </p:sp>
      <p:sp>
        <p:nvSpPr>
          <p:cNvPr id="11" name="TextBox 10"/>
          <p:cNvSpPr txBox="1"/>
          <p:nvPr/>
        </p:nvSpPr>
        <p:spPr>
          <a:xfrm>
            <a:off x="59553" y="2492571"/>
            <a:ext cx="739305" cy="369332"/>
          </a:xfrm>
          <a:prstGeom prst="rect">
            <a:avLst/>
          </a:prstGeom>
          <a:noFill/>
        </p:spPr>
        <p:txBody>
          <a:bodyPr wrap="none" rtlCol="0">
            <a:spAutoFit/>
          </a:bodyPr>
          <a:lstStyle/>
          <a:p>
            <a:r>
              <a:rPr lang="en-US" b="1" dirty="0" smtClean="0">
                <a:solidFill>
                  <a:schemeClr val="accent1"/>
                </a:solidFill>
              </a:rPr>
              <a:t>FL310</a:t>
            </a:r>
            <a:endParaRPr lang="en-GB" b="1" dirty="0">
              <a:solidFill>
                <a:schemeClr val="accent1"/>
              </a:solidFill>
            </a:endParaRPr>
          </a:p>
        </p:txBody>
      </p:sp>
      <p:sp>
        <p:nvSpPr>
          <p:cNvPr id="12" name="TextBox 11"/>
          <p:cNvSpPr txBox="1"/>
          <p:nvPr/>
        </p:nvSpPr>
        <p:spPr>
          <a:xfrm>
            <a:off x="65111" y="2981764"/>
            <a:ext cx="739305" cy="369332"/>
          </a:xfrm>
          <a:prstGeom prst="rect">
            <a:avLst/>
          </a:prstGeom>
          <a:noFill/>
        </p:spPr>
        <p:txBody>
          <a:bodyPr wrap="none" rtlCol="0">
            <a:spAutoFit/>
          </a:bodyPr>
          <a:lstStyle/>
          <a:p>
            <a:r>
              <a:rPr lang="en-US" b="1" dirty="0" smtClean="0">
                <a:solidFill>
                  <a:schemeClr val="accent1"/>
                </a:solidFill>
              </a:rPr>
              <a:t>FL300</a:t>
            </a:r>
            <a:endParaRPr lang="en-GB" b="1" dirty="0">
              <a:solidFill>
                <a:schemeClr val="accent1"/>
              </a:solidFill>
            </a:endParaRPr>
          </a:p>
        </p:txBody>
      </p:sp>
      <p:sp>
        <p:nvSpPr>
          <p:cNvPr id="13" name="TextBox 12"/>
          <p:cNvSpPr txBox="1"/>
          <p:nvPr/>
        </p:nvSpPr>
        <p:spPr>
          <a:xfrm>
            <a:off x="60961" y="3493946"/>
            <a:ext cx="739305" cy="369332"/>
          </a:xfrm>
          <a:prstGeom prst="rect">
            <a:avLst/>
          </a:prstGeom>
          <a:noFill/>
        </p:spPr>
        <p:txBody>
          <a:bodyPr wrap="none" rtlCol="0">
            <a:spAutoFit/>
          </a:bodyPr>
          <a:lstStyle/>
          <a:p>
            <a:r>
              <a:rPr lang="en-US" b="1" dirty="0" smtClean="0">
                <a:solidFill>
                  <a:schemeClr val="accent1"/>
                </a:solidFill>
              </a:rPr>
              <a:t>FL290</a:t>
            </a:r>
            <a:endParaRPr lang="en-GB" b="1" dirty="0">
              <a:solidFill>
                <a:schemeClr val="accent1"/>
              </a:solidFill>
            </a:endParaRPr>
          </a:p>
        </p:txBody>
      </p:sp>
      <p:sp>
        <p:nvSpPr>
          <p:cNvPr id="14" name="TextBox 13"/>
          <p:cNvSpPr txBox="1"/>
          <p:nvPr/>
        </p:nvSpPr>
        <p:spPr>
          <a:xfrm>
            <a:off x="51767" y="3988297"/>
            <a:ext cx="739305" cy="369332"/>
          </a:xfrm>
          <a:prstGeom prst="rect">
            <a:avLst/>
          </a:prstGeom>
          <a:noFill/>
        </p:spPr>
        <p:txBody>
          <a:bodyPr wrap="none" rtlCol="0">
            <a:spAutoFit/>
          </a:bodyPr>
          <a:lstStyle/>
          <a:p>
            <a:r>
              <a:rPr lang="en-US" b="1" dirty="0" smtClean="0">
                <a:solidFill>
                  <a:schemeClr val="accent1"/>
                </a:solidFill>
              </a:rPr>
              <a:t>FL280</a:t>
            </a:r>
            <a:endParaRPr lang="en-GB" b="1" dirty="0">
              <a:solidFill>
                <a:schemeClr val="accent1"/>
              </a:solidFill>
            </a:endParaRPr>
          </a:p>
        </p:txBody>
      </p:sp>
      <p:sp>
        <p:nvSpPr>
          <p:cNvPr id="15" name="TextBox 14"/>
          <p:cNvSpPr txBox="1"/>
          <p:nvPr/>
        </p:nvSpPr>
        <p:spPr>
          <a:xfrm>
            <a:off x="65111" y="2051080"/>
            <a:ext cx="739305" cy="369332"/>
          </a:xfrm>
          <a:prstGeom prst="rect">
            <a:avLst/>
          </a:prstGeom>
          <a:noFill/>
        </p:spPr>
        <p:txBody>
          <a:bodyPr wrap="none" rtlCol="0">
            <a:spAutoFit/>
          </a:bodyPr>
          <a:lstStyle/>
          <a:p>
            <a:r>
              <a:rPr lang="en-US" b="1" dirty="0" smtClean="0">
                <a:solidFill>
                  <a:schemeClr val="accent1"/>
                </a:solidFill>
              </a:rPr>
              <a:t>FL320</a:t>
            </a:r>
            <a:endParaRPr lang="en-GB" b="1" dirty="0">
              <a:solidFill>
                <a:schemeClr val="accent1"/>
              </a:solidFill>
            </a:endParaRPr>
          </a:p>
        </p:txBody>
      </p:sp>
      <p:cxnSp>
        <p:nvCxnSpPr>
          <p:cNvPr id="16" name="Straight Connector 15"/>
          <p:cNvCxnSpPr/>
          <p:nvPr/>
        </p:nvCxnSpPr>
        <p:spPr>
          <a:xfrm flipV="1">
            <a:off x="822960" y="32004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123728" y="3052252"/>
            <a:ext cx="913444" cy="575032"/>
            <a:chOff x="1429674" y="2624259"/>
            <a:chExt cx="913444" cy="575032"/>
          </a:xfrm>
        </p:grpSpPr>
        <p:pic>
          <p:nvPicPr>
            <p:cNvPr id="18"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grpSp>
      <p:grpSp>
        <p:nvGrpSpPr>
          <p:cNvPr id="20" name="Group 19"/>
          <p:cNvGrpSpPr/>
          <p:nvPr/>
        </p:nvGrpSpPr>
        <p:grpSpPr>
          <a:xfrm>
            <a:off x="4783673" y="3069035"/>
            <a:ext cx="913444" cy="609577"/>
            <a:chOff x="6672390" y="3047488"/>
            <a:chExt cx="913444" cy="609577"/>
          </a:xfrm>
        </p:grpSpPr>
        <p:pic>
          <p:nvPicPr>
            <p:cNvPr id="21"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grpSp>
        <p:nvGrpSpPr>
          <p:cNvPr id="23" name="Group 22"/>
          <p:cNvGrpSpPr/>
          <p:nvPr/>
        </p:nvGrpSpPr>
        <p:grpSpPr>
          <a:xfrm>
            <a:off x="3616999" y="1556266"/>
            <a:ext cx="1383064" cy="750654"/>
            <a:chOff x="3376477" y="3392701"/>
            <a:chExt cx="1383064" cy="750654"/>
          </a:xfrm>
        </p:grpSpPr>
        <p:pic>
          <p:nvPicPr>
            <p:cNvPr id="24"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3376477" y="3392701"/>
              <a:ext cx="950886" cy="57182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851920" y="37740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grpSp>
      <p:pic>
        <p:nvPicPr>
          <p:cNvPr id="26"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2730017" y="5690878"/>
            <a:ext cx="950886" cy="5718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2756051" y="5302657"/>
            <a:ext cx="913444" cy="2378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2725912" y="4859975"/>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710310" y="479134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sp>
        <p:nvSpPr>
          <p:cNvPr id="30" name="TextBox 29"/>
          <p:cNvSpPr txBox="1"/>
          <p:nvPr/>
        </p:nvSpPr>
        <p:spPr>
          <a:xfrm>
            <a:off x="3681656" y="5311679"/>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sp>
        <p:nvSpPr>
          <p:cNvPr id="31" name="TextBox 30"/>
          <p:cNvSpPr txBox="1"/>
          <p:nvPr/>
        </p:nvSpPr>
        <p:spPr>
          <a:xfrm>
            <a:off x="3735926" y="57921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sp>
        <p:nvSpPr>
          <p:cNvPr id="32" name="TextBox 31"/>
          <p:cNvSpPr txBox="1"/>
          <p:nvPr/>
        </p:nvSpPr>
        <p:spPr>
          <a:xfrm>
            <a:off x="-38852" y="4816476"/>
            <a:ext cx="2546723" cy="646331"/>
          </a:xfrm>
          <a:prstGeom prst="rect">
            <a:avLst/>
          </a:prstGeom>
          <a:noFill/>
        </p:spPr>
        <p:txBody>
          <a:bodyPr wrap="none" rtlCol="0">
            <a:spAutoFit/>
          </a:bodyPr>
          <a:lstStyle/>
          <a:p>
            <a:r>
              <a:rPr lang="en-GB" dirty="0" smtClean="0"/>
              <a:t>ATC separation Minimum</a:t>
            </a:r>
          </a:p>
          <a:p>
            <a:r>
              <a:rPr lang="en-GB" dirty="0" smtClean="0"/>
              <a:t>(Oceanic with ADS) </a:t>
            </a:r>
            <a:endParaRPr lang="en-US" dirty="0" smtClean="0"/>
          </a:p>
        </p:txBody>
      </p:sp>
      <p:sp>
        <p:nvSpPr>
          <p:cNvPr id="33" name="TextBox 32"/>
          <p:cNvSpPr txBox="1"/>
          <p:nvPr/>
        </p:nvSpPr>
        <p:spPr>
          <a:xfrm>
            <a:off x="4585059" y="4780108"/>
            <a:ext cx="772969" cy="369332"/>
          </a:xfrm>
          <a:prstGeom prst="rect">
            <a:avLst/>
          </a:prstGeom>
          <a:noFill/>
        </p:spPr>
        <p:txBody>
          <a:bodyPr wrap="none" rtlCol="0">
            <a:spAutoFit/>
          </a:bodyPr>
          <a:lstStyle/>
          <a:p>
            <a:r>
              <a:rPr lang="en-US" b="1" dirty="0" smtClean="0"/>
              <a:t>30NM</a:t>
            </a:r>
            <a:endParaRPr lang="en-GB" b="1" dirty="0"/>
          </a:p>
        </p:txBody>
      </p:sp>
      <p:sp>
        <p:nvSpPr>
          <p:cNvPr id="34" name="TextBox 33"/>
          <p:cNvSpPr txBox="1"/>
          <p:nvPr/>
        </p:nvSpPr>
        <p:spPr>
          <a:xfrm>
            <a:off x="4610625" y="5311679"/>
            <a:ext cx="772969" cy="369332"/>
          </a:xfrm>
          <a:prstGeom prst="rect">
            <a:avLst/>
          </a:prstGeom>
          <a:noFill/>
        </p:spPr>
        <p:txBody>
          <a:bodyPr wrap="none" rtlCol="0">
            <a:spAutoFit/>
          </a:bodyPr>
          <a:lstStyle/>
          <a:p>
            <a:r>
              <a:rPr lang="en-US" b="1" dirty="0" smtClean="0"/>
              <a:t>50NM</a:t>
            </a:r>
            <a:endParaRPr lang="en-GB" b="1" dirty="0"/>
          </a:p>
        </p:txBody>
      </p:sp>
      <p:sp>
        <p:nvSpPr>
          <p:cNvPr id="35" name="TextBox 34"/>
          <p:cNvSpPr txBox="1"/>
          <p:nvPr/>
        </p:nvSpPr>
        <p:spPr>
          <a:xfrm>
            <a:off x="4585059" y="5790903"/>
            <a:ext cx="1193340" cy="369332"/>
          </a:xfrm>
          <a:prstGeom prst="rect">
            <a:avLst/>
          </a:prstGeom>
          <a:noFill/>
        </p:spPr>
        <p:txBody>
          <a:bodyPr wrap="none" rtlCol="0">
            <a:spAutoFit/>
          </a:bodyPr>
          <a:lstStyle/>
          <a:p>
            <a:r>
              <a:rPr lang="en-US" b="1" dirty="0" smtClean="0"/>
              <a:t>10minutes</a:t>
            </a:r>
            <a:endParaRPr lang="en-GB" b="1" dirty="0"/>
          </a:p>
        </p:txBody>
      </p:sp>
      <p:grpSp>
        <p:nvGrpSpPr>
          <p:cNvPr id="36" name="Group 35"/>
          <p:cNvGrpSpPr/>
          <p:nvPr/>
        </p:nvGrpSpPr>
        <p:grpSpPr>
          <a:xfrm>
            <a:off x="1850611" y="2156799"/>
            <a:ext cx="913444" cy="575032"/>
            <a:chOff x="1429674" y="2624259"/>
            <a:chExt cx="913444" cy="575032"/>
          </a:xfrm>
        </p:grpSpPr>
        <p:pic>
          <p:nvPicPr>
            <p:cNvPr id="37"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grpSp>
      <p:grpSp>
        <p:nvGrpSpPr>
          <p:cNvPr id="39" name="Group 38"/>
          <p:cNvGrpSpPr/>
          <p:nvPr/>
        </p:nvGrpSpPr>
        <p:grpSpPr>
          <a:xfrm>
            <a:off x="6987938" y="3514108"/>
            <a:ext cx="913444" cy="609577"/>
            <a:chOff x="6672390" y="3047488"/>
            <a:chExt cx="913444" cy="609577"/>
          </a:xfrm>
        </p:grpSpPr>
        <p:pic>
          <p:nvPicPr>
            <p:cNvPr id="40"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grpSp>
        <p:nvGrpSpPr>
          <p:cNvPr id="42" name="Group 41"/>
          <p:cNvGrpSpPr/>
          <p:nvPr/>
        </p:nvGrpSpPr>
        <p:grpSpPr>
          <a:xfrm>
            <a:off x="4204809" y="2596561"/>
            <a:ext cx="913444" cy="609577"/>
            <a:chOff x="6672390" y="3047488"/>
            <a:chExt cx="913444" cy="609577"/>
          </a:xfrm>
        </p:grpSpPr>
        <p:pic>
          <p:nvPicPr>
            <p:cNvPr id="43"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grpSp>
        <p:nvGrpSpPr>
          <p:cNvPr id="45" name="Group 44"/>
          <p:cNvGrpSpPr/>
          <p:nvPr/>
        </p:nvGrpSpPr>
        <p:grpSpPr>
          <a:xfrm>
            <a:off x="6856340" y="2153015"/>
            <a:ext cx="913444" cy="609577"/>
            <a:chOff x="6672390" y="3047488"/>
            <a:chExt cx="913444" cy="609577"/>
          </a:xfrm>
        </p:grpSpPr>
        <p:pic>
          <p:nvPicPr>
            <p:cNvPr id="46"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sp>
        <p:nvSpPr>
          <p:cNvPr id="48" name="Oval Callout 47"/>
          <p:cNvSpPr/>
          <p:nvPr/>
        </p:nvSpPr>
        <p:spPr>
          <a:xfrm>
            <a:off x="2075310" y="1005134"/>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FL340</a:t>
            </a:r>
          </a:p>
        </p:txBody>
      </p:sp>
      <p:sp>
        <p:nvSpPr>
          <p:cNvPr id="49" name="Oval Callout 48"/>
          <p:cNvSpPr/>
          <p:nvPr/>
        </p:nvSpPr>
        <p:spPr>
          <a:xfrm>
            <a:off x="5092039" y="1536641"/>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FL320</a:t>
            </a:r>
          </a:p>
        </p:txBody>
      </p:sp>
      <p:sp>
        <p:nvSpPr>
          <p:cNvPr id="50" name="Oval Callout 49"/>
          <p:cNvSpPr/>
          <p:nvPr/>
        </p:nvSpPr>
        <p:spPr>
          <a:xfrm>
            <a:off x="7565290" y="1148570"/>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FL330</a:t>
            </a:r>
          </a:p>
        </p:txBody>
      </p:sp>
      <p:sp>
        <p:nvSpPr>
          <p:cNvPr id="51" name="Oval Callout 50"/>
          <p:cNvSpPr/>
          <p:nvPr/>
        </p:nvSpPr>
        <p:spPr>
          <a:xfrm>
            <a:off x="7504482" y="2449734"/>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FL310</a:t>
            </a:r>
          </a:p>
        </p:txBody>
      </p:sp>
      <p:grpSp>
        <p:nvGrpSpPr>
          <p:cNvPr id="52" name="Group 51"/>
          <p:cNvGrpSpPr/>
          <p:nvPr/>
        </p:nvGrpSpPr>
        <p:grpSpPr>
          <a:xfrm rot="19425595">
            <a:off x="7445606" y="4378177"/>
            <a:ext cx="913444" cy="575032"/>
            <a:chOff x="1429674" y="2624259"/>
            <a:chExt cx="913444" cy="575032"/>
          </a:xfrm>
        </p:grpSpPr>
        <p:pic>
          <p:nvPicPr>
            <p:cNvPr id="53"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grpSp>
      <p:cxnSp>
        <p:nvCxnSpPr>
          <p:cNvPr id="55" name="Straight Arrow Connector 54"/>
          <p:cNvCxnSpPr/>
          <p:nvPr/>
        </p:nvCxnSpPr>
        <p:spPr>
          <a:xfrm flipV="1">
            <a:off x="5778399" y="4190243"/>
            <a:ext cx="2808312" cy="1723121"/>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56" name="Multiply 55"/>
          <p:cNvSpPr/>
          <p:nvPr/>
        </p:nvSpPr>
        <p:spPr>
          <a:xfrm>
            <a:off x="2298373" y="1016779"/>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57" name="Multiply 56"/>
          <p:cNvSpPr/>
          <p:nvPr/>
        </p:nvSpPr>
        <p:spPr>
          <a:xfrm>
            <a:off x="7789760" y="2455341"/>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58" name="Multiply 57"/>
          <p:cNvSpPr/>
          <p:nvPr/>
        </p:nvSpPr>
        <p:spPr>
          <a:xfrm>
            <a:off x="5359204" y="1510373"/>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59" name="Multiply 58"/>
          <p:cNvSpPr/>
          <p:nvPr/>
        </p:nvSpPr>
        <p:spPr>
          <a:xfrm>
            <a:off x="7902328" y="1168257"/>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60" name="TextBox 59"/>
          <p:cNvSpPr txBox="1"/>
          <p:nvPr/>
        </p:nvSpPr>
        <p:spPr>
          <a:xfrm>
            <a:off x="8077473" y="4584953"/>
            <a:ext cx="739305" cy="369332"/>
          </a:xfrm>
          <a:prstGeom prst="rect">
            <a:avLst/>
          </a:prstGeom>
          <a:noFill/>
        </p:spPr>
        <p:txBody>
          <a:bodyPr wrap="none" rtlCol="0">
            <a:spAutoFit/>
          </a:bodyPr>
          <a:lstStyle/>
          <a:p>
            <a:r>
              <a:rPr lang="en-US" b="1" dirty="0" smtClean="0">
                <a:solidFill>
                  <a:schemeClr val="accent1"/>
                </a:solidFill>
              </a:rPr>
              <a:t>FL280</a:t>
            </a:r>
            <a:endParaRPr lang="en-GB" b="1" dirty="0">
              <a:solidFill>
                <a:schemeClr val="accent1"/>
              </a:solidFill>
            </a:endParaRPr>
          </a:p>
        </p:txBody>
      </p:sp>
      <p:grpSp>
        <p:nvGrpSpPr>
          <p:cNvPr id="61" name="Group 60"/>
          <p:cNvGrpSpPr/>
          <p:nvPr/>
        </p:nvGrpSpPr>
        <p:grpSpPr>
          <a:xfrm>
            <a:off x="3645574" y="1548383"/>
            <a:ext cx="1182688" cy="750654"/>
            <a:chOff x="3376477" y="3392701"/>
            <a:chExt cx="1182688" cy="750654"/>
          </a:xfrm>
        </p:grpSpPr>
        <p:pic>
          <p:nvPicPr>
            <p:cNvPr id="62"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3376477" y="3392701"/>
              <a:ext cx="950886" cy="571822"/>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3851920" y="3774023"/>
              <a:ext cx="707245" cy="369332"/>
            </a:xfrm>
            <a:prstGeom prst="rect">
              <a:avLst/>
            </a:prstGeom>
            <a:noFill/>
          </p:spPr>
          <p:txBody>
            <a:bodyPr wrap="none" rtlCol="0">
              <a:spAutoFit/>
            </a:bodyPr>
            <a:lstStyle/>
            <a:p>
              <a:r>
                <a:rPr lang="en-US" b="1" dirty="0" smtClean="0">
                  <a:solidFill>
                    <a:srgbClr val="FF0000"/>
                  </a:solidFill>
                </a:rPr>
                <a:t>RNP4</a:t>
              </a:r>
            </a:p>
          </p:txBody>
        </p:sp>
      </p:grpSp>
      <p:sp>
        <p:nvSpPr>
          <p:cNvPr id="64" name="TextBox 63"/>
          <p:cNvSpPr txBox="1"/>
          <p:nvPr/>
        </p:nvSpPr>
        <p:spPr>
          <a:xfrm>
            <a:off x="8091085" y="4921974"/>
            <a:ext cx="739305" cy="369332"/>
          </a:xfrm>
          <a:prstGeom prst="rect">
            <a:avLst/>
          </a:prstGeom>
          <a:noFill/>
        </p:spPr>
        <p:txBody>
          <a:bodyPr wrap="none" rtlCol="0">
            <a:spAutoFit/>
          </a:bodyPr>
          <a:lstStyle/>
          <a:p>
            <a:r>
              <a:rPr lang="en-US" b="1" dirty="0" smtClean="0">
                <a:solidFill>
                  <a:schemeClr val="accent1"/>
                </a:solidFill>
              </a:rPr>
              <a:t>FL300</a:t>
            </a:r>
            <a:endParaRPr lang="en-GB" b="1" dirty="0">
              <a:solidFill>
                <a:schemeClr val="accent1"/>
              </a:solidFill>
            </a:endParaRPr>
          </a:p>
        </p:txBody>
      </p:sp>
    </p:spTree>
    <p:extLst>
      <p:ext uri="{BB962C8B-B14F-4D97-AF65-F5344CB8AC3E}">
        <p14:creationId xmlns:p14="http://schemas.microsoft.com/office/powerpoint/2010/main" val="217945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56"/>
                                        </p:tgtEl>
                                      </p:cBhvr>
                                    </p:animEffect>
                                    <p:set>
                                      <p:cBhvr>
                                        <p:cTn id="19" dur="1" fill="hold">
                                          <p:stCondLst>
                                            <p:cond delay="499"/>
                                          </p:stCondLst>
                                        </p:cTn>
                                        <p:tgtEl>
                                          <p:spTgt spid="56"/>
                                        </p:tgtEl>
                                        <p:attrNameLst>
                                          <p:attrName>style.visibility</p:attrName>
                                        </p:attrNameLst>
                                      </p:cBhvr>
                                      <p:to>
                                        <p:strVal val="hidden"/>
                                      </p:to>
                                    </p:set>
                                  </p:childTnLst>
                                </p:cTn>
                              </p:par>
                            </p:childTnLst>
                          </p:cTn>
                        </p:par>
                        <p:par>
                          <p:cTn id="20" fill="hold">
                            <p:stCondLst>
                              <p:cond delay="500"/>
                            </p:stCondLst>
                            <p:childTnLst>
                              <p:par>
                                <p:cTn id="21" presetID="42" presetClass="path" presetSubtype="0" accel="50000" decel="50000" fill="hold" nodeType="afterEffect">
                                  <p:stCondLst>
                                    <p:cond delay="0"/>
                                  </p:stCondLst>
                                  <p:childTnLst>
                                    <p:animMotion origin="layout" path="M 3.05556E-6 -1.48148E-6 L 0.00364 -0.1294 " pathEditMode="relative" rAng="0" ptsTypes="AA">
                                      <p:cBhvr>
                                        <p:cTn id="22" dur="2000" fill="hold"/>
                                        <p:tgtEl>
                                          <p:spTgt spid="36"/>
                                        </p:tgtEl>
                                        <p:attrNameLst>
                                          <p:attrName>ppt_x</p:attrName>
                                          <p:attrName>ppt_y</p:attrName>
                                        </p:attrNameLst>
                                      </p:cBhvr>
                                      <p:rCtr x="174" y="-6481"/>
                                    </p:animMotion>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9"/>
                                        </p:tgtEl>
                                      </p:cBhvr>
                                    </p:animEffect>
                                    <p:set>
                                      <p:cBhvr>
                                        <p:cTn id="27" dur="1" fill="hold">
                                          <p:stCondLst>
                                            <p:cond delay="499"/>
                                          </p:stCondLst>
                                        </p:cTn>
                                        <p:tgtEl>
                                          <p:spTgt spid="49"/>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58"/>
                                        </p:tgtEl>
                                      </p:cBhvr>
                                    </p:animEffect>
                                    <p:set>
                                      <p:cBhvr>
                                        <p:cTn id="30" dur="1" fill="hold">
                                          <p:stCondLst>
                                            <p:cond delay="499"/>
                                          </p:stCondLst>
                                        </p:cTn>
                                        <p:tgtEl>
                                          <p:spTgt spid="58"/>
                                        </p:tgtEl>
                                        <p:attrNameLst>
                                          <p:attrName>style.visibility</p:attrName>
                                        </p:attrNameLst>
                                      </p:cBhvr>
                                      <p:to>
                                        <p:strVal val="hidden"/>
                                      </p:to>
                                    </p:set>
                                  </p:childTnLst>
                                </p:cTn>
                              </p:par>
                            </p:childTnLst>
                          </p:cTn>
                        </p:par>
                        <p:par>
                          <p:cTn id="31" fill="hold">
                            <p:stCondLst>
                              <p:cond delay="500"/>
                            </p:stCondLst>
                            <p:childTnLst>
                              <p:par>
                                <p:cTn id="32" presetID="42" presetClass="path" presetSubtype="0" accel="50000" decel="50000" fill="hold" nodeType="afterEffect">
                                  <p:stCondLst>
                                    <p:cond delay="0"/>
                                  </p:stCondLst>
                                  <p:childTnLst>
                                    <p:animMotion origin="layout" path="M -2.22222E-6 1.85185E-6 L -0.00191 -0.07014 " pathEditMode="relative" rAng="0" ptsTypes="AA">
                                      <p:cBhvr>
                                        <p:cTn id="33" dur="2000" fill="hold"/>
                                        <p:tgtEl>
                                          <p:spTgt spid="42"/>
                                        </p:tgtEl>
                                        <p:attrNameLst>
                                          <p:attrName>ppt_x</p:attrName>
                                          <p:attrName>ppt_y</p:attrName>
                                        </p:attrNameLst>
                                      </p:cBhvr>
                                      <p:rCtr x="-104" y="-3519"/>
                                    </p:animMotion>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50"/>
                                        </p:tgtEl>
                                      </p:cBhvr>
                                    </p:animEffect>
                                    <p:set>
                                      <p:cBhvr>
                                        <p:cTn id="38" dur="1" fill="hold">
                                          <p:stCondLst>
                                            <p:cond delay="499"/>
                                          </p:stCondLst>
                                        </p:cTn>
                                        <p:tgtEl>
                                          <p:spTgt spid="50"/>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59"/>
                                        </p:tgtEl>
                                      </p:cBhvr>
                                    </p:animEffect>
                                    <p:set>
                                      <p:cBhvr>
                                        <p:cTn id="41" dur="1" fill="hold">
                                          <p:stCondLst>
                                            <p:cond delay="499"/>
                                          </p:stCondLst>
                                        </p:cTn>
                                        <p:tgtEl>
                                          <p:spTgt spid="59"/>
                                        </p:tgtEl>
                                        <p:attrNameLst>
                                          <p:attrName>style.visibility</p:attrName>
                                        </p:attrNameLst>
                                      </p:cBhvr>
                                      <p:to>
                                        <p:strVal val="hidden"/>
                                      </p:to>
                                    </p:set>
                                  </p:childTnLst>
                                </p:cTn>
                              </p:par>
                            </p:childTnLst>
                          </p:cTn>
                        </p:par>
                        <p:par>
                          <p:cTn id="42" fill="hold">
                            <p:stCondLst>
                              <p:cond delay="500"/>
                            </p:stCondLst>
                            <p:childTnLst>
                              <p:par>
                                <p:cTn id="43" presetID="42" presetClass="path" presetSubtype="0" accel="50000" decel="50000" fill="hold" nodeType="afterEffect">
                                  <p:stCondLst>
                                    <p:cond delay="0"/>
                                  </p:stCondLst>
                                  <p:childTnLst>
                                    <p:animMotion origin="layout" path="M -2.77778E-6 -3.33333E-6 L -0.00034 -0.06828 " pathEditMode="relative" rAng="0" ptsTypes="AA">
                                      <p:cBhvr>
                                        <p:cTn id="44" dur="2000" fill="hold"/>
                                        <p:tgtEl>
                                          <p:spTgt spid="45"/>
                                        </p:tgtEl>
                                        <p:attrNameLst>
                                          <p:attrName>ppt_x</p:attrName>
                                          <p:attrName>ppt_y</p:attrName>
                                        </p:attrNameLst>
                                      </p:cBhvr>
                                      <p:rCtr x="-17" y="-3426"/>
                                    </p:animMotion>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1"/>
                                        </p:tgtEl>
                                      </p:cBhvr>
                                    </p:animEffect>
                                    <p:set>
                                      <p:cBhvr>
                                        <p:cTn id="49" dur="1" fill="hold">
                                          <p:stCondLst>
                                            <p:cond delay="499"/>
                                          </p:stCondLst>
                                        </p:cTn>
                                        <p:tgtEl>
                                          <p:spTgt spid="51"/>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57"/>
                                        </p:tgtEl>
                                      </p:cBhvr>
                                    </p:animEffect>
                                    <p:set>
                                      <p:cBhvr>
                                        <p:cTn id="52" dur="1" fill="hold">
                                          <p:stCondLst>
                                            <p:cond delay="499"/>
                                          </p:stCondLst>
                                        </p:cTn>
                                        <p:tgtEl>
                                          <p:spTgt spid="57"/>
                                        </p:tgtEl>
                                        <p:attrNameLst>
                                          <p:attrName>style.visibility</p:attrName>
                                        </p:attrNameLst>
                                      </p:cBhvr>
                                      <p:to>
                                        <p:strVal val="hidden"/>
                                      </p:to>
                                    </p:set>
                                  </p:childTnLst>
                                </p:cTn>
                              </p:par>
                            </p:childTnLst>
                          </p:cTn>
                        </p:par>
                        <p:par>
                          <p:cTn id="53" fill="hold">
                            <p:stCondLst>
                              <p:cond delay="500"/>
                            </p:stCondLst>
                            <p:childTnLst>
                              <p:par>
                                <p:cTn id="54" presetID="42" presetClass="path" presetSubtype="0" accel="50000" decel="50000" fill="hold" nodeType="afterEffect">
                                  <p:stCondLst>
                                    <p:cond delay="0"/>
                                  </p:stCondLst>
                                  <p:childTnLst>
                                    <p:animMotion origin="layout" path="M -2.5E-6 -4.44444E-6 L 0.00087 -0.13055 " pathEditMode="relative" rAng="0" ptsTypes="AA">
                                      <p:cBhvr>
                                        <p:cTn id="55" dur="2000" fill="hold"/>
                                        <p:tgtEl>
                                          <p:spTgt spid="39"/>
                                        </p:tgtEl>
                                        <p:attrNameLst>
                                          <p:attrName>ppt_x</p:attrName>
                                          <p:attrName>ppt_y</p:attrName>
                                        </p:attrNameLst>
                                      </p:cBhvr>
                                      <p:rCtr x="35" y="-6528"/>
                                    </p:animMotion>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60"/>
                                        </p:tgtEl>
                                      </p:cBhvr>
                                    </p:animEffect>
                                    <p:set>
                                      <p:cBhvr>
                                        <p:cTn id="60" dur="1" fill="hold">
                                          <p:stCondLst>
                                            <p:cond delay="499"/>
                                          </p:stCondLst>
                                        </p:cTn>
                                        <p:tgtEl>
                                          <p:spTgt spid="60"/>
                                        </p:tgtEl>
                                        <p:attrNameLst>
                                          <p:attrName>style.visibility</p:attrName>
                                        </p:attrNameLst>
                                      </p:cBhvr>
                                      <p:to>
                                        <p:strVal val="hidden"/>
                                      </p:to>
                                    </p:set>
                                  </p:childTnLst>
                                </p:cTn>
                              </p:par>
                            </p:childTnLst>
                          </p:cTn>
                        </p:par>
                        <p:par>
                          <p:cTn id="61" fill="hold">
                            <p:stCondLst>
                              <p:cond delay="500"/>
                            </p:stCondLst>
                            <p:childTnLst>
                              <p:par>
                                <p:cTn id="62" presetID="45" presetClass="entr" presetSubtype="0" fill="hold" grpId="0" nodeType="afterEffect">
                                  <p:stCondLst>
                                    <p:cond delay="50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2000"/>
                                        <p:tgtEl>
                                          <p:spTgt spid="64"/>
                                        </p:tgtEl>
                                      </p:cBhvr>
                                    </p:animEffect>
                                    <p:anim calcmode="lin" valueType="num">
                                      <p:cBhvr>
                                        <p:cTn id="65" dur="2000" fill="hold"/>
                                        <p:tgtEl>
                                          <p:spTgt spid="64"/>
                                        </p:tgtEl>
                                        <p:attrNameLst>
                                          <p:attrName>ppt_w</p:attrName>
                                        </p:attrNameLst>
                                      </p:cBhvr>
                                      <p:tavLst>
                                        <p:tav tm="0" fmla="#ppt_w*sin(2.5*pi*$)">
                                          <p:val>
                                            <p:fltVal val="0"/>
                                          </p:val>
                                        </p:tav>
                                        <p:tav tm="100000">
                                          <p:val>
                                            <p:fltVal val="1"/>
                                          </p:val>
                                        </p:tav>
                                      </p:tavLst>
                                    </p:anim>
                                    <p:anim calcmode="lin" valueType="num">
                                      <p:cBhvr>
                                        <p:cTn id="66" dur="2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6" grpId="0" animBg="1"/>
      <p:bldP spid="57" grpId="0" animBg="1"/>
      <p:bldP spid="58" grpId="0" animBg="1"/>
      <p:bldP spid="59" grpId="0" animBg="1"/>
      <p:bldP spid="60" grpId="0"/>
      <p:bldP spid="6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59</a:t>
            </a:fld>
            <a:endParaRPr lang="en-CA"/>
          </a:p>
        </p:txBody>
      </p:sp>
      <p:cxnSp>
        <p:nvCxnSpPr>
          <p:cNvPr id="3" name="Straight Connector 2"/>
          <p:cNvCxnSpPr/>
          <p:nvPr/>
        </p:nvCxnSpPr>
        <p:spPr>
          <a:xfrm flipV="1">
            <a:off x="822960" y="1828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822960" y="1371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20646" y="22860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22960" y="27432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22960" y="36576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22960" y="41148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320" y="1629884"/>
            <a:ext cx="739305" cy="369332"/>
          </a:xfrm>
          <a:prstGeom prst="rect">
            <a:avLst/>
          </a:prstGeom>
          <a:noFill/>
        </p:spPr>
        <p:txBody>
          <a:bodyPr wrap="none" rtlCol="0">
            <a:spAutoFit/>
          </a:bodyPr>
          <a:lstStyle/>
          <a:p>
            <a:r>
              <a:rPr lang="en-US" b="1" dirty="0" smtClean="0">
                <a:solidFill>
                  <a:schemeClr val="accent1"/>
                </a:solidFill>
              </a:rPr>
              <a:t>FL330</a:t>
            </a:r>
            <a:endParaRPr lang="en-GB" b="1" dirty="0">
              <a:solidFill>
                <a:schemeClr val="accent1"/>
              </a:solidFill>
            </a:endParaRPr>
          </a:p>
        </p:txBody>
      </p:sp>
      <p:sp>
        <p:nvSpPr>
          <p:cNvPr id="10" name="TextBox 9"/>
          <p:cNvSpPr txBox="1"/>
          <p:nvPr/>
        </p:nvSpPr>
        <p:spPr>
          <a:xfrm>
            <a:off x="60961" y="1186934"/>
            <a:ext cx="739305" cy="369332"/>
          </a:xfrm>
          <a:prstGeom prst="rect">
            <a:avLst/>
          </a:prstGeom>
          <a:noFill/>
        </p:spPr>
        <p:txBody>
          <a:bodyPr wrap="none" rtlCol="0">
            <a:spAutoFit/>
          </a:bodyPr>
          <a:lstStyle/>
          <a:p>
            <a:r>
              <a:rPr lang="en-US" b="1" dirty="0" smtClean="0">
                <a:solidFill>
                  <a:schemeClr val="accent1"/>
                </a:solidFill>
              </a:rPr>
              <a:t>FL340</a:t>
            </a:r>
            <a:endParaRPr lang="en-GB" b="1" dirty="0">
              <a:solidFill>
                <a:schemeClr val="accent1"/>
              </a:solidFill>
            </a:endParaRPr>
          </a:p>
        </p:txBody>
      </p:sp>
      <p:sp>
        <p:nvSpPr>
          <p:cNvPr id="11" name="TextBox 10"/>
          <p:cNvSpPr txBox="1"/>
          <p:nvPr/>
        </p:nvSpPr>
        <p:spPr>
          <a:xfrm>
            <a:off x="59553" y="2492571"/>
            <a:ext cx="739305" cy="369332"/>
          </a:xfrm>
          <a:prstGeom prst="rect">
            <a:avLst/>
          </a:prstGeom>
          <a:noFill/>
        </p:spPr>
        <p:txBody>
          <a:bodyPr wrap="none" rtlCol="0">
            <a:spAutoFit/>
          </a:bodyPr>
          <a:lstStyle/>
          <a:p>
            <a:r>
              <a:rPr lang="en-US" b="1" dirty="0" smtClean="0">
                <a:solidFill>
                  <a:schemeClr val="accent1"/>
                </a:solidFill>
              </a:rPr>
              <a:t>FL310</a:t>
            </a:r>
            <a:endParaRPr lang="en-GB" b="1" dirty="0">
              <a:solidFill>
                <a:schemeClr val="accent1"/>
              </a:solidFill>
            </a:endParaRPr>
          </a:p>
        </p:txBody>
      </p:sp>
      <p:sp>
        <p:nvSpPr>
          <p:cNvPr id="12" name="TextBox 11"/>
          <p:cNvSpPr txBox="1"/>
          <p:nvPr/>
        </p:nvSpPr>
        <p:spPr>
          <a:xfrm>
            <a:off x="65111" y="2981764"/>
            <a:ext cx="739305" cy="369332"/>
          </a:xfrm>
          <a:prstGeom prst="rect">
            <a:avLst/>
          </a:prstGeom>
          <a:noFill/>
        </p:spPr>
        <p:txBody>
          <a:bodyPr wrap="none" rtlCol="0">
            <a:spAutoFit/>
          </a:bodyPr>
          <a:lstStyle/>
          <a:p>
            <a:r>
              <a:rPr lang="en-US" b="1" dirty="0" smtClean="0">
                <a:solidFill>
                  <a:schemeClr val="accent1"/>
                </a:solidFill>
              </a:rPr>
              <a:t>FL300</a:t>
            </a:r>
            <a:endParaRPr lang="en-GB" b="1" dirty="0">
              <a:solidFill>
                <a:schemeClr val="accent1"/>
              </a:solidFill>
            </a:endParaRPr>
          </a:p>
        </p:txBody>
      </p:sp>
      <p:sp>
        <p:nvSpPr>
          <p:cNvPr id="13" name="TextBox 12"/>
          <p:cNvSpPr txBox="1"/>
          <p:nvPr/>
        </p:nvSpPr>
        <p:spPr>
          <a:xfrm>
            <a:off x="60961" y="3493946"/>
            <a:ext cx="739305" cy="369332"/>
          </a:xfrm>
          <a:prstGeom prst="rect">
            <a:avLst/>
          </a:prstGeom>
          <a:noFill/>
        </p:spPr>
        <p:txBody>
          <a:bodyPr wrap="none" rtlCol="0">
            <a:spAutoFit/>
          </a:bodyPr>
          <a:lstStyle/>
          <a:p>
            <a:r>
              <a:rPr lang="en-US" b="1" dirty="0" smtClean="0">
                <a:solidFill>
                  <a:schemeClr val="accent1"/>
                </a:solidFill>
              </a:rPr>
              <a:t>FL290</a:t>
            </a:r>
            <a:endParaRPr lang="en-GB" b="1" dirty="0">
              <a:solidFill>
                <a:schemeClr val="accent1"/>
              </a:solidFill>
            </a:endParaRPr>
          </a:p>
        </p:txBody>
      </p:sp>
      <p:sp>
        <p:nvSpPr>
          <p:cNvPr id="14" name="TextBox 13"/>
          <p:cNvSpPr txBox="1"/>
          <p:nvPr/>
        </p:nvSpPr>
        <p:spPr>
          <a:xfrm>
            <a:off x="51767" y="3988297"/>
            <a:ext cx="739305" cy="369332"/>
          </a:xfrm>
          <a:prstGeom prst="rect">
            <a:avLst/>
          </a:prstGeom>
          <a:noFill/>
        </p:spPr>
        <p:txBody>
          <a:bodyPr wrap="none" rtlCol="0">
            <a:spAutoFit/>
          </a:bodyPr>
          <a:lstStyle/>
          <a:p>
            <a:r>
              <a:rPr lang="en-US" b="1" dirty="0" smtClean="0">
                <a:solidFill>
                  <a:schemeClr val="accent1"/>
                </a:solidFill>
              </a:rPr>
              <a:t>FL280</a:t>
            </a:r>
            <a:endParaRPr lang="en-GB" b="1" dirty="0">
              <a:solidFill>
                <a:schemeClr val="accent1"/>
              </a:solidFill>
            </a:endParaRPr>
          </a:p>
        </p:txBody>
      </p:sp>
      <p:sp>
        <p:nvSpPr>
          <p:cNvPr id="15" name="TextBox 14"/>
          <p:cNvSpPr txBox="1"/>
          <p:nvPr/>
        </p:nvSpPr>
        <p:spPr>
          <a:xfrm>
            <a:off x="65111" y="2051080"/>
            <a:ext cx="739305" cy="369332"/>
          </a:xfrm>
          <a:prstGeom prst="rect">
            <a:avLst/>
          </a:prstGeom>
          <a:noFill/>
        </p:spPr>
        <p:txBody>
          <a:bodyPr wrap="none" rtlCol="0">
            <a:spAutoFit/>
          </a:bodyPr>
          <a:lstStyle/>
          <a:p>
            <a:r>
              <a:rPr lang="en-US" b="1" dirty="0" smtClean="0">
                <a:solidFill>
                  <a:schemeClr val="accent1"/>
                </a:solidFill>
              </a:rPr>
              <a:t>FL320</a:t>
            </a:r>
            <a:endParaRPr lang="en-GB" b="1" dirty="0">
              <a:solidFill>
                <a:schemeClr val="accent1"/>
              </a:solidFill>
            </a:endParaRPr>
          </a:p>
        </p:txBody>
      </p:sp>
      <p:cxnSp>
        <p:nvCxnSpPr>
          <p:cNvPr id="16" name="Straight Connector 15"/>
          <p:cNvCxnSpPr/>
          <p:nvPr/>
        </p:nvCxnSpPr>
        <p:spPr>
          <a:xfrm flipV="1">
            <a:off x="822960" y="32004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123728" y="3052252"/>
            <a:ext cx="913444" cy="575032"/>
            <a:chOff x="1429674" y="2624259"/>
            <a:chExt cx="913444" cy="575032"/>
          </a:xfrm>
        </p:grpSpPr>
        <p:pic>
          <p:nvPicPr>
            <p:cNvPr id="18"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grpSp>
      <p:grpSp>
        <p:nvGrpSpPr>
          <p:cNvPr id="20" name="Group 19"/>
          <p:cNvGrpSpPr/>
          <p:nvPr/>
        </p:nvGrpSpPr>
        <p:grpSpPr>
          <a:xfrm>
            <a:off x="4783673" y="3069035"/>
            <a:ext cx="913444" cy="609577"/>
            <a:chOff x="6672390" y="3047488"/>
            <a:chExt cx="913444" cy="609577"/>
          </a:xfrm>
        </p:grpSpPr>
        <p:pic>
          <p:nvPicPr>
            <p:cNvPr id="21"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grpSp>
        <p:nvGrpSpPr>
          <p:cNvPr id="23" name="Group 22"/>
          <p:cNvGrpSpPr/>
          <p:nvPr/>
        </p:nvGrpSpPr>
        <p:grpSpPr>
          <a:xfrm>
            <a:off x="3616999" y="1556266"/>
            <a:ext cx="1383064" cy="750654"/>
            <a:chOff x="3376477" y="3392701"/>
            <a:chExt cx="1383064" cy="750654"/>
          </a:xfrm>
        </p:grpSpPr>
        <p:pic>
          <p:nvPicPr>
            <p:cNvPr id="24"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3376477" y="3392701"/>
              <a:ext cx="950886" cy="57182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851920" y="37740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grpSp>
      <p:pic>
        <p:nvPicPr>
          <p:cNvPr id="26"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2730017" y="5690878"/>
            <a:ext cx="950886" cy="5718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2756051" y="5302657"/>
            <a:ext cx="913444" cy="2378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2725912" y="4859975"/>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710310" y="479134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sp>
        <p:nvSpPr>
          <p:cNvPr id="30" name="TextBox 29"/>
          <p:cNvSpPr txBox="1"/>
          <p:nvPr/>
        </p:nvSpPr>
        <p:spPr>
          <a:xfrm>
            <a:off x="3681656" y="5311679"/>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sp>
        <p:nvSpPr>
          <p:cNvPr id="31" name="TextBox 30"/>
          <p:cNvSpPr txBox="1"/>
          <p:nvPr/>
        </p:nvSpPr>
        <p:spPr>
          <a:xfrm>
            <a:off x="3735926" y="57921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sp>
        <p:nvSpPr>
          <p:cNvPr id="32" name="TextBox 31"/>
          <p:cNvSpPr txBox="1"/>
          <p:nvPr/>
        </p:nvSpPr>
        <p:spPr>
          <a:xfrm>
            <a:off x="-38852" y="4816476"/>
            <a:ext cx="2546723" cy="646331"/>
          </a:xfrm>
          <a:prstGeom prst="rect">
            <a:avLst/>
          </a:prstGeom>
          <a:noFill/>
        </p:spPr>
        <p:txBody>
          <a:bodyPr wrap="none" rtlCol="0">
            <a:spAutoFit/>
          </a:bodyPr>
          <a:lstStyle/>
          <a:p>
            <a:r>
              <a:rPr lang="en-GB" dirty="0" smtClean="0"/>
              <a:t>ATC separation Minimum</a:t>
            </a:r>
          </a:p>
          <a:p>
            <a:r>
              <a:rPr lang="en-GB" dirty="0" smtClean="0"/>
              <a:t>(Oceanic with ADS) </a:t>
            </a:r>
            <a:endParaRPr lang="en-US" dirty="0" smtClean="0"/>
          </a:p>
        </p:txBody>
      </p:sp>
      <p:sp>
        <p:nvSpPr>
          <p:cNvPr id="33" name="TextBox 32"/>
          <p:cNvSpPr txBox="1"/>
          <p:nvPr/>
        </p:nvSpPr>
        <p:spPr>
          <a:xfrm>
            <a:off x="4585059" y="4780108"/>
            <a:ext cx="772969" cy="369332"/>
          </a:xfrm>
          <a:prstGeom prst="rect">
            <a:avLst/>
          </a:prstGeom>
          <a:noFill/>
        </p:spPr>
        <p:txBody>
          <a:bodyPr wrap="none" rtlCol="0">
            <a:spAutoFit/>
          </a:bodyPr>
          <a:lstStyle/>
          <a:p>
            <a:r>
              <a:rPr lang="en-US" b="1" dirty="0" smtClean="0"/>
              <a:t>30NM</a:t>
            </a:r>
            <a:endParaRPr lang="en-GB" b="1" dirty="0"/>
          </a:p>
        </p:txBody>
      </p:sp>
      <p:sp>
        <p:nvSpPr>
          <p:cNvPr id="34" name="TextBox 33"/>
          <p:cNvSpPr txBox="1"/>
          <p:nvPr/>
        </p:nvSpPr>
        <p:spPr>
          <a:xfrm>
            <a:off x="4610625" y="5311679"/>
            <a:ext cx="772969" cy="369332"/>
          </a:xfrm>
          <a:prstGeom prst="rect">
            <a:avLst/>
          </a:prstGeom>
          <a:noFill/>
        </p:spPr>
        <p:txBody>
          <a:bodyPr wrap="none" rtlCol="0">
            <a:spAutoFit/>
          </a:bodyPr>
          <a:lstStyle/>
          <a:p>
            <a:r>
              <a:rPr lang="en-US" b="1" dirty="0" smtClean="0"/>
              <a:t>50NM</a:t>
            </a:r>
            <a:endParaRPr lang="en-GB" b="1" dirty="0"/>
          </a:p>
        </p:txBody>
      </p:sp>
      <p:sp>
        <p:nvSpPr>
          <p:cNvPr id="35" name="TextBox 34"/>
          <p:cNvSpPr txBox="1"/>
          <p:nvPr/>
        </p:nvSpPr>
        <p:spPr>
          <a:xfrm>
            <a:off x="4585059" y="5790903"/>
            <a:ext cx="1193340" cy="369332"/>
          </a:xfrm>
          <a:prstGeom prst="rect">
            <a:avLst/>
          </a:prstGeom>
          <a:noFill/>
        </p:spPr>
        <p:txBody>
          <a:bodyPr wrap="none" rtlCol="0">
            <a:spAutoFit/>
          </a:bodyPr>
          <a:lstStyle/>
          <a:p>
            <a:r>
              <a:rPr lang="en-US" b="1" dirty="0" smtClean="0"/>
              <a:t>10minutes</a:t>
            </a:r>
            <a:endParaRPr lang="en-GB" b="1" dirty="0"/>
          </a:p>
        </p:txBody>
      </p:sp>
      <p:grpSp>
        <p:nvGrpSpPr>
          <p:cNvPr id="36" name="Group 35"/>
          <p:cNvGrpSpPr/>
          <p:nvPr/>
        </p:nvGrpSpPr>
        <p:grpSpPr>
          <a:xfrm>
            <a:off x="1850611" y="2156799"/>
            <a:ext cx="913444" cy="575032"/>
            <a:chOff x="1429674" y="2624259"/>
            <a:chExt cx="913444" cy="575032"/>
          </a:xfrm>
        </p:grpSpPr>
        <p:pic>
          <p:nvPicPr>
            <p:cNvPr id="37"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grpSp>
      <p:grpSp>
        <p:nvGrpSpPr>
          <p:cNvPr id="39" name="Group 38"/>
          <p:cNvGrpSpPr/>
          <p:nvPr/>
        </p:nvGrpSpPr>
        <p:grpSpPr>
          <a:xfrm>
            <a:off x="6987938" y="3514108"/>
            <a:ext cx="913444" cy="609577"/>
            <a:chOff x="6672390" y="3047488"/>
            <a:chExt cx="913444" cy="609577"/>
          </a:xfrm>
        </p:grpSpPr>
        <p:pic>
          <p:nvPicPr>
            <p:cNvPr id="40"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grpSp>
        <p:nvGrpSpPr>
          <p:cNvPr id="42" name="Group 41"/>
          <p:cNvGrpSpPr/>
          <p:nvPr/>
        </p:nvGrpSpPr>
        <p:grpSpPr>
          <a:xfrm>
            <a:off x="4204809" y="2596561"/>
            <a:ext cx="913444" cy="609577"/>
            <a:chOff x="6672390" y="3047488"/>
            <a:chExt cx="913444" cy="609577"/>
          </a:xfrm>
        </p:grpSpPr>
        <p:pic>
          <p:nvPicPr>
            <p:cNvPr id="43"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grpSp>
        <p:nvGrpSpPr>
          <p:cNvPr id="45" name="Group 44"/>
          <p:cNvGrpSpPr/>
          <p:nvPr/>
        </p:nvGrpSpPr>
        <p:grpSpPr>
          <a:xfrm>
            <a:off x="6856340" y="2153015"/>
            <a:ext cx="913444" cy="609577"/>
            <a:chOff x="6672390" y="3047488"/>
            <a:chExt cx="913444" cy="609577"/>
          </a:xfrm>
        </p:grpSpPr>
        <p:pic>
          <p:nvPicPr>
            <p:cNvPr id="46" name="Picture 3" descr="C:\Users\HTakata\AppData\Local\Microsoft\Windows\Temporary Internet Files\Content.IE5\IXCT58K5\MC900367404[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3286" flipH="1">
              <a:off x="6672390" y="3047488"/>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716979" y="3287733"/>
              <a:ext cx="824265" cy="369332"/>
            </a:xfrm>
            <a:prstGeom prst="rect">
              <a:avLst/>
            </a:prstGeom>
            <a:noFill/>
          </p:spPr>
          <p:txBody>
            <a:bodyPr wrap="none" rtlCol="0">
              <a:spAutoFit/>
            </a:bodyPr>
            <a:lstStyle/>
            <a:p>
              <a:r>
                <a:rPr lang="en-US" b="1" dirty="0" smtClean="0">
                  <a:solidFill>
                    <a:schemeClr val="accent3">
                      <a:lumMod val="50000"/>
                    </a:schemeClr>
                  </a:solidFill>
                </a:rPr>
                <a:t>RNP10</a:t>
              </a:r>
              <a:endParaRPr lang="en-GB" b="1" dirty="0">
                <a:solidFill>
                  <a:schemeClr val="accent3">
                    <a:lumMod val="50000"/>
                  </a:schemeClr>
                </a:solidFill>
              </a:endParaRPr>
            </a:p>
          </p:txBody>
        </p:sp>
      </p:grpSp>
      <p:sp>
        <p:nvSpPr>
          <p:cNvPr id="48" name="Oval Callout 47"/>
          <p:cNvSpPr/>
          <p:nvPr/>
        </p:nvSpPr>
        <p:spPr>
          <a:xfrm>
            <a:off x="2075310" y="1005134"/>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FL340</a:t>
            </a:r>
          </a:p>
        </p:txBody>
      </p:sp>
      <p:sp>
        <p:nvSpPr>
          <p:cNvPr id="49" name="Oval Callout 48"/>
          <p:cNvSpPr/>
          <p:nvPr/>
        </p:nvSpPr>
        <p:spPr>
          <a:xfrm>
            <a:off x="5092039" y="1536641"/>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FL320</a:t>
            </a:r>
          </a:p>
        </p:txBody>
      </p:sp>
      <p:sp>
        <p:nvSpPr>
          <p:cNvPr id="50" name="Oval Callout 49"/>
          <p:cNvSpPr/>
          <p:nvPr/>
        </p:nvSpPr>
        <p:spPr>
          <a:xfrm>
            <a:off x="7565290" y="1148570"/>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FL330</a:t>
            </a:r>
          </a:p>
        </p:txBody>
      </p:sp>
      <p:sp>
        <p:nvSpPr>
          <p:cNvPr id="51" name="Oval Callout 50"/>
          <p:cNvSpPr/>
          <p:nvPr/>
        </p:nvSpPr>
        <p:spPr>
          <a:xfrm>
            <a:off x="7504482" y="2449734"/>
            <a:ext cx="1484956" cy="911449"/>
          </a:xfrm>
          <a:prstGeom prst="wedgeEllipseCallout">
            <a:avLst>
              <a:gd name="adj1" fmla="val -43851"/>
              <a:gd name="adj2" fmla="val 692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 </a:t>
            </a:r>
            <a:r>
              <a:rPr lang="en-US" sz="2400" b="1" dirty="0" smtClean="0">
                <a:effectLst>
                  <a:outerShdw blurRad="38100" dist="38100" dir="2700000" algn="tl">
                    <a:srgbClr val="000000">
                      <a:alpha val="43137"/>
                    </a:srgbClr>
                  </a:outerShdw>
                </a:effectLst>
              </a:rPr>
              <a:t>FL310</a:t>
            </a:r>
          </a:p>
        </p:txBody>
      </p:sp>
      <p:grpSp>
        <p:nvGrpSpPr>
          <p:cNvPr id="52" name="Group 51"/>
          <p:cNvGrpSpPr/>
          <p:nvPr/>
        </p:nvGrpSpPr>
        <p:grpSpPr>
          <a:xfrm rot="19425595">
            <a:off x="7445606" y="4378177"/>
            <a:ext cx="913444" cy="575032"/>
            <a:chOff x="1429674" y="2624259"/>
            <a:chExt cx="913444" cy="575032"/>
          </a:xfrm>
        </p:grpSpPr>
        <p:pic>
          <p:nvPicPr>
            <p:cNvPr id="53"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1429674" y="2624259"/>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1532773" y="282995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grpSp>
      <p:cxnSp>
        <p:nvCxnSpPr>
          <p:cNvPr id="55" name="Straight Arrow Connector 54"/>
          <p:cNvCxnSpPr/>
          <p:nvPr/>
        </p:nvCxnSpPr>
        <p:spPr>
          <a:xfrm flipV="1">
            <a:off x="5778399" y="4190243"/>
            <a:ext cx="2808312" cy="1723121"/>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56" name="Multiply 55"/>
          <p:cNvSpPr/>
          <p:nvPr/>
        </p:nvSpPr>
        <p:spPr>
          <a:xfrm>
            <a:off x="2298373" y="1016779"/>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57" name="Multiply 56"/>
          <p:cNvSpPr/>
          <p:nvPr/>
        </p:nvSpPr>
        <p:spPr>
          <a:xfrm>
            <a:off x="7789760" y="2455341"/>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58" name="Multiply 57"/>
          <p:cNvSpPr/>
          <p:nvPr/>
        </p:nvSpPr>
        <p:spPr>
          <a:xfrm>
            <a:off x="5359204" y="1510373"/>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59" name="Multiply 58"/>
          <p:cNvSpPr/>
          <p:nvPr/>
        </p:nvSpPr>
        <p:spPr>
          <a:xfrm>
            <a:off x="7902328" y="1168257"/>
            <a:ext cx="914400" cy="914400"/>
          </a:xfrm>
          <a:prstGeom prst="mathMultiply">
            <a:avLst/>
          </a:prstGeom>
          <a:solidFill>
            <a:srgbClr val="FF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60" name="TextBox 59"/>
          <p:cNvSpPr txBox="1"/>
          <p:nvPr/>
        </p:nvSpPr>
        <p:spPr>
          <a:xfrm>
            <a:off x="8077473" y="4584953"/>
            <a:ext cx="739305" cy="369332"/>
          </a:xfrm>
          <a:prstGeom prst="rect">
            <a:avLst/>
          </a:prstGeom>
          <a:noFill/>
        </p:spPr>
        <p:txBody>
          <a:bodyPr wrap="none" rtlCol="0">
            <a:spAutoFit/>
          </a:bodyPr>
          <a:lstStyle/>
          <a:p>
            <a:r>
              <a:rPr lang="en-US" b="1" dirty="0" smtClean="0">
                <a:solidFill>
                  <a:schemeClr val="accent1"/>
                </a:solidFill>
              </a:rPr>
              <a:t>FL280</a:t>
            </a:r>
            <a:endParaRPr lang="en-GB" b="1" dirty="0">
              <a:solidFill>
                <a:schemeClr val="accent1"/>
              </a:solidFill>
            </a:endParaRPr>
          </a:p>
        </p:txBody>
      </p:sp>
      <p:sp>
        <p:nvSpPr>
          <p:cNvPr id="61" name="TextBox 60"/>
          <p:cNvSpPr txBox="1"/>
          <p:nvPr/>
        </p:nvSpPr>
        <p:spPr>
          <a:xfrm>
            <a:off x="7620223" y="4807986"/>
            <a:ext cx="739305" cy="369332"/>
          </a:xfrm>
          <a:prstGeom prst="rect">
            <a:avLst/>
          </a:prstGeom>
          <a:noFill/>
        </p:spPr>
        <p:txBody>
          <a:bodyPr wrap="none" rtlCol="0">
            <a:spAutoFit/>
          </a:bodyPr>
          <a:lstStyle/>
          <a:p>
            <a:r>
              <a:rPr lang="en-US" b="1" dirty="0" smtClean="0">
                <a:solidFill>
                  <a:schemeClr val="accent1"/>
                </a:solidFill>
              </a:rPr>
              <a:t>FL300</a:t>
            </a:r>
            <a:endParaRPr lang="en-GB" b="1" dirty="0">
              <a:solidFill>
                <a:schemeClr val="accent1"/>
              </a:solidFill>
            </a:endParaRPr>
          </a:p>
        </p:txBody>
      </p:sp>
      <p:grpSp>
        <p:nvGrpSpPr>
          <p:cNvPr id="62" name="Group 61"/>
          <p:cNvGrpSpPr/>
          <p:nvPr/>
        </p:nvGrpSpPr>
        <p:grpSpPr>
          <a:xfrm>
            <a:off x="3876353" y="3797636"/>
            <a:ext cx="1383064" cy="750654"/>
            <a:chOff x="3376477" y="3392701"/>
            <a:chExt cx="1383064" cy="750654"/>
          </a:xfrm>
        </p:grpSpPr>
        <p:pic>
          <p:nvPicPr>
            <p:cNvPr id="63" name="Picture 4" descr="C:\Users\HTakata\AppData\Local\Microsoft\Windows\Temporary Internet Files\Content.IE5\6PCBC6JZ\MC900367416[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3376477" y="3392701"/>
              <a:ext cx="950886" cy="571822"/>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3851920" y="3774023"/>
              <a:ext cx="907621" cy="369332"/>
            </a:xfrm>
            <a:prstGeom prst="rect">
              <a:avLst/>
            </a:prstGeom>
            <a:noFill/>
          </p:spPr>
          <p:txBody>
            <a:bodyPr wrap="none" rtlCol="0">
              <a:spAutoFit/>
            </a:bodyPr>
            <a:lstStyle/>
            <a:p>
              <a:r>
                <a:rPr lang="en-US" b="1" dirty="0" smtClean="0">
                  <a:solidFill>
                    <a:srgbClr val="FF0000"/>
                  </a:solidFill>
                </a:rPr>
                <a:t>No ADS</a:t>
              </a:r>
              <a:endParaRPr lang="en-GB" b="1" dirty="0">
                <a:solidFill>
                  <a:srgbClr val="FF0000"/>
                </a:solidFill>
              </a:endParaRPr>
            </a:p>
          </p:txBody>
        </p:sp>
      </p:grpSp>
      <p:grpSp>
        <p:nvGrpSpPr>
          <p:cNvPr id="65" name="Group 64"/>
          <p:cNvGrpSpPr/>
          <p:nvPr/>
        </p:nvGrpSpPr>
        <p:grpSpPr>
          <a:xfrm rot="19425595">
            <a:off x="6537994" y="4877547"/>
            <a:ext cx="957061" cy="725398"/>
            <a:chOff x="514074" y="2416983"/>
            <a:chExt cx="957061" cy="725398"/>
          </a:xfrm>
        </p:grpSpPr>
        <p:pic>
          <p:nvPicPr>
            <p:cNvPr id="66" name="Picture 3" descr="C:\Users\HTakata\AppData\Local\Microsoft\Windows\Temporary Internet Files\Content.IE5\IXCT58K5\MC900367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3286" flipH="1">
              <a:off x="514074" y="2416983"/>
              <a:ext cx="913444" cy="237883"/>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63890" y="2773049"/>
              <a:ext cx="707245" cy="369332"/>
            </a:xfrm>
            <a:prstGeom prst="rect">
              <a:avLst/>
            </a:prstGeom>
            <a:noFill/>
          </p:spPr>
          <p:txBody>
            <a:bodyPr wrap="none" rtlCol="0">
              <a:spAutoFit/>
            </a:bodyPr>
            <a:lstStyle/>
            <a:p>
              <a:r>
                <a:rPr lang="en-US" b="1" dirty="0" smtClean="0">
                  <a:solidFill>
                    <a:schemeClr val="tx2"/>
                  </a:solidFill>
                </a:rPr>
                <a:t>RNP4</a:t>
              </a:r>
              <a:endParaRPr lang="en-GB" b="1" dirty="0">
                <a:solidFill>
                  <a:schemeClr val="tx2"/>
                </a:solidFill>
              </a:endParaRPr>
            </a:p>
          </p:txBody>
        </p:sp>
      </p:grpSp>
      <p:cxnSp>
        <p:nvCxnSpPr>
          <p:cNvPr id="68" name="Straight Arrow Connector 67"/>
          <p:cNvCxnSpPr/>
          <p:nvPr/>
        </p:nvCxnSpPr>
        <p:spPr>
          <a:xfrm flipV="1">
            <a:off x="5820023" y="4159914"/>
            <a:ext cx="2808312" cy="1723121"/>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3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56"/>
                                        </p:tgtEl>
                                      </p:cBhvr>
                                    </p:animEffect>
                                    <p:set>
                                      <p:cBhvr>
                                        <p:cTn id="19" dur="1" fill="hold">
                                          <p:stCondLst>
                                            <p:cond delay="499"/>
                                          </p:stCondLst>
                                        </p:cTn>
                                        <p:tgtEl>
                                          <p:spTgt spid="56"/>
                                        </p:tgtEl>
                                        <p:attrNameLst>
                                          <p:attrName>style.visibility</p:attrName>
                                        </p:attrNameLst>
                                      </p:cBhvr>
                                      <p:to>
                                        <p:strVal val="hidden"/>
                                      </p:to>
                                    </p:set>
                                  </p:childTnLst>
                                </p:cTn>
                              </p:par>
                            </p:childTnLst>
                          </p:cTn>
                        </p:par>
                        <p:par>
                          <p:cTn id="20" fill="hold">
                            <p:stCondLst>
                              <p:cond delay="500"/>
                            </p:stCondLst>
                            <p:childTnLst>
                              <p:par>
                                <p:cTn id="21" presetID="42" presetClass="path" presetSubtype="0" accel="50000" decel="50000" fill="hold" nodeType="afterEffect">
                                  <p:stCondLst>
                                    <p:cond delay="0"/>
                                  </p:stCondLst>
                                  <p:childTnLst>
                                    <p:animMotion origin="layout" path="M 3.05556E-6 -1.48148E-6 L 0.00364 -0.1294 " pathEditMode="relative" rAng="0" ptsTypes="AA">
                                      <p:cBhvr>
                                        <p:cTn id="22" dur="2000" fill="hold"/>
                                        <p:tgtEl>
                                          <p:spTgt spid="36"/>
                                        </p:tgtEl>
                                        <p:attrNameLst>
                                          <p:attrName>ppt_x</p:attrName>
                                          <p:attrName>ppt_y</p:attrName>
                                        </p:attrNameLst>
                                      </p:cBhvr>
                                      <p:rCtr x="174" y="-6481"/>
                                    </p:animMotion>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9"/>
                                        </p:tgtEl>
                                      </p:cBhvr>
                                    </p:animEffect>
                                    <p:set>
                                      <p:cBhvr>
                                        <p:cTn id="27" dur="1" fill="hold">
                                          <p:stCondLst>
                                            <p:cond delay="499"/>
                                          </p:stCondLst>
                                        </p:cTn>
                                        <p:tgtEl>
                                          <p:spTgt spid="49"/>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58"/>
                                        </p:tgtEl>
                                      </p:cBhvr>
                                    </p:animEffect>
                                    <p:set>
                                      <p:cBhvr>
                                        <p:cTn id="30" dur="1" fill="hold">
                                          <p:stCondLst>
                                            <p:cond delay="499"/>
                                          </p:stCondLst>
                                        </p:cTn>
                                        <p:tgtEl>
                                          <p:spTgt spid="58"/>
                                        </p:tgtEl>
                                        <p:attrNameLst>
                                          <p:attrName>style.visibility</p:attrName>
                                        </p:attrNameLst>
                                      </p:cBhvr>
                                      <p:to>
                                        <p:strVal val="hidden"/>
                                      </p:to>
                                    </p:set>
                                  </p:childTnLst>
                                </p:cTn>
                              </p:par>
                            </p:childTnLst>
                          </p:cTn>
                        </p:par>
                        <p:par>
                          <p:cTn id="31" fill="hold">
                            <p:stCondLst>
                              <p:cond delay="500"/>
                            </p:stCondLst>
                            <p:childTnLst>
                              <p:par>
                                <p:cTn id="32" presetID="42" presetClass="path" presetSubtype="0" accel="50000" decel="50000" fill="hold" nodeType="afterEffect">
                                  <p:stCondLst>
                                    <p:cond delay="0"/>
                                  </p:stCondLst>
                                  <p:childTnLst>
                                    <p:animMotion origin="layout" path="M -2.22222E-6 1.85185E-6 L -0.00191 -0.07014 " pathEditMode="relative" rAng="0" ptsTypes="AA">
                                      <p:cBhvr>
                                        <p:cTn id="33" dur="2000" fill="hold"/>
                                        <p:tgtEl>
                                          <p:spTgt spid="42"/>
                                        </p:tgtEl>
                                        <p:attrNameLst>
                                          <p:attrName>ppt_x</p:attrName>
                                          <p:attrName>ppt_y</p:attrName>
                                        </p:attrNameLst>
                                      </p:cBhvr>
                                      <p:rCtr x="-104" y="-3519"/>
                                    </p:animMotion>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50"/>
                                        </p:tgtEl>
                                      </p:cBhvr>
                                    </p:animEffect>
                                    <p:set>
                                      <p:cBhvr>
                                        <p:cTn id="38" dur="1" fill="hold">
                                          <p:stCondLst>
                                            <p:cond delay="499"/>
                                          </p:stCondLst>
                                        </p:cTn>
                                        <p:tgtEl>
                                          <p:spTgt spid="50"/>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59"/>
                                        </p:tgtEl>
                                      </p:cBhvr>
                                    </p:animEffect>
                                    <p:set>
                                      <p:cBhvr>
                                        <p:cTn id="41" dur="1" fill="hold">
                                          <p:stCondLst>
                                            <p:cond delay="499"/>
                                          </p:stCondLst>
                                        </p:cTn>
                                        <p:tgtEl>
                                          <p:spTgt spid="59"/>
                                        </p:tgtEl>
                                        <p:attrNameLst>
                                          <p:attrName>style.visibility</p:attrName>
                                        </p:attrNameLst>
                                      </p:cBhvr>
                                      <p:to>
                                        <p:strVal val="hidden"/>
                                      </p:to>
                                    </p:set>
                                  </p:childTnLst>
                                </p:cTn>
                              </p:par>
                            </p:childTnLst>
                          </p:cTn>
                        </p:par>
                        <p:par>
                          <p:cTn id="42" fill="hold">
                            <p:stCondLst>
                              <p:cond delay="500"/>
                            </p:stCondLst>
                            <p:childTnLst>
                              <p:par>
                                <p:cTn id="43" presetID="42" presetClass="path" presetSubtype="0" accel="50000" decel="50000" fill="hold" nodeType="afterEffect">
                                  <p:stCondLst>
                                    <p:cond delay="0"/>
                                  </p:stCondLst>
                                  <p:childTnLst>
                                    <p:animMotion origin="layout" path="M -2.77778E-6 -3.33333E-6 L -0.00034 -0.06828 " pathEditMode="relative" rAng="0" ptsTypes="AA">
                                      <p:cBhvr>
                                        <p:cTn id="44" dur="2000" fill="hold"/>
                                        <p:tgtEl>
                                          <p:spTgt spid="45"/>
                                        </p:tgtEl>
                                        <p:attrNameLst>
                                          <p:attrName>ppt_x</p:attrName>
                                          <p:attrName>ppt_y</p:attrName>
                                        </p:attrNameLst>
                                      </p:cBhvr>
                                      <p:rCtr x="-17" y="-3426"/>
                                    </p:animMotion>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1"/>
                                        </p:tgtEl>
                                      </p:cBhvr>
                                    </p:animEffect>
                                    <p:set>
                                      <p:cBhvr>
                                        <p:cTn id="49" dur="1" fill="hold">
                                          <p:stCondLst>
                                            <p:cond delay="499"/>
                                          </p:stCondLst>
                                        </p:cTn>
                                        <p:tgtEl>
                                          <p:spTgt spid="51"/>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57"/>
                                        </p:tgtEl>
                                      </p:cBhvr>
                                    </p:animEffect>
                                    <p:set>
                                      <p:cBhvr>
                                        <p:cTn id="52" dur="1" fill="hold">
                                          <p:stCondLst>
                                            <p:cond delay="499"/>
                                          </p:stCondLst>
                                        </p:cTn>
                                        <p:tgtEl>
                                          <p:spTgt spid="57"/>
                                        </p:tgtEl>
                                        <p:attrNameLst>
                                          <p:attrName>style.visibility</p:attrName>
                                        </p:attrNameLst>
                                      </p:cBhvr>
                                      <p:to>
                                        <p:strVal val="hidden"/>
                                      </p:to>
                                    </p:set>
                                  </p:childTnLst>
                                </p:cTn>
                              </p:par>
                            </p:childTnLst>
                          </p:cTn>
                        </p:par>
                        <p:par>
                          <p:cTn id="53" fill="hold">
                            <p:stCondLst>
                              <p:cond delay="500"/>
                            </p:stCondLst>
                            <p:childTnLst>
                              <p:par>
                                <p:cTn id="54" presetID="42" presetClass="path" presetSubtype="0" accel="50000" decel="50000" fill="hold" nodeType="afterEffect">
                                  <p:stCondLst>
                                    <p:cond delay="0"/>
                                  </p:stCondLst>
                                  <p:childTnLst>
                                    <p:animMotion origin="layout" path="M -2.5E-6 -4.44444E-6 L 0.00087 -0.13055 " pathEditMode="relative" rAng="0" ptsTypes="AA">
                                      <p:cBhvr>
                                        <p:cTn id="55" dur="2000" fill="hold"/>
                                        <p:tgtEl>
                                          <p:spTgt spid="39"/>
                                        </p:tgtEl>
                                        <p:attrNameLst>
                                          <p:attrName>ppt_x</p:attrName>
                                          <p:attrName>ppt_y</p:attrName>
                                        </p:attrNameLst>
                                      </p:cBhvr>
                                      <p:rCtr x="35" y="-6528"/>
                                    </p:animMotion>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52"/>
                                        </p:tgtEl>
                                      </p:cBhvr>
                                    </p:animEffect>
                                    <p:set>
                                      <p:cBhvr>
                                        <p:cTn id="60" dur="1" fill="hold">
                                          <p:stCondLst>
                                            <p:cond delay="499"/>
                                          </p:stCondLst>
                                        </p:cTn>
                                        <p:tgtEl>
                                          <p:spTgt spid="52"/>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60"/>
                                        </p:tgtEl>
                                      </p:cBhvr>
                                    </p:animEffect>
                                    <p:set>
                                      <p:cBhvr>
                                        <p:cTn id="63" dur="1" fill="hold">
                                          <p:stCondLst>
                                            <p:cond delay="499"/>
                                          </p:stCondLst>
                                        </p:cTn>
                                        <p:tgtEl>
                                          <p:spTgt spid="6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55"/>
                                        </p:tgtEl>
                                      </p:cBhvr>
                                    </p:animEffect>
                                    <p:set>
                                      <p:cBhvr>
                                        <p:cTn id="66" dur="1" fill="hold">
                                          <p:stCondLst>
                                            <p:cond delay="499"/>
                                          </p:stCondLst>
                                        </p:cTn>
                                        <p:tgtEl>
                                          <p:spTgt spid="55"/>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childTnLst>
                          </p:cTn>
                        </p:par>
                        <p:par>
                          <p:cTn id="71" fill="hold">
                            <p:stCondLst>
                              <p:cond delay="1500"/>
                            </p:stCondLst>
                            <p:childTnLst>
                              <p:par>
                                <p:cTn id="72" presetID="10" presetClass="entr" presetSubtype="0" fill="hold" nodeType="afterEffect">
                                  <p:stCondLst>
                                    <p:cond delay="50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childTnLst>
                          </p:cTn>
                        </p:par>
                        <p:par>
                          <p:cTn id="75" fill="hold">
                            <p:stCondLst>
                              <p:cond delay="2500"/>
                            </p:stCondLst>
                            <p:childTnLst>
                              <p:par>
                                <p:cTn id="76" presetID="10" presetClass="entr" presetSubtype="0" fill="hold" grpId="0" nodeType="afterEffect">
                                  <p:stCondLst>
                                    <p:cond delay="50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6" grpId="0" animBg="1"/>
      <p:bldP spid="57" grpId="0" animBg="1"/>
      <p:bldP spid="58" grpId="0" animBg="1"/>
      <p:bldP spid="59" grpId="0" animBg="1"/>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6</a:t>
            </a:fld>
            <a:endParaRPr lang="en-CA" dirty="0"/>
          </a:p>
        </p:txBody>
      </p:sp>
      <p:sp>
        <p:nvSpPr>
          <p:cNvPr id="5" name="Down Arrow 4"/>
          <p:cNvSpPr/>
          <p:nvPr/>
        </p:nvSpPr>
        <p:spPr>
          <a:xfrm>
            <a:off x="6710387" y="2140813"/>
            <a:ext cx="222476" cy="26340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Down Arrow 5"/>
          <p:cNvSpPr/>
          <p:nvPr/>
        </p:nvSpPr>
        <p:spPr>
          <a:xfrm>
            <a:off x="5749576" y="3067188"/>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C:\Users\HTakata\AppData\Local\Microsoft\Windows\Temporary Internet Files\Content.IE5\6PCBC6JZ\MC900252233[1].wmf"/>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6696576" y="1665806"/>
            <a:ext cx="831196" cy="648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5685657" y="2725493"/>
            <a:ext cx="616508" cy="481168"/>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flipH="1">
            <a:off x="2948108" y="5020590"/>
            <a:ext cx="148015"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a:off x="4106948" y="4231757"/>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C:\Users\HTakata\AppData\Local\Microsoft\Windows\Temporary Internet Files\Content.IE5\6PCBC6JZ\MC900252233[1].wmf"/>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094779" y="3887731"/>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2883681" y="4714988"/>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735747" y="5763450"/>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Takata\AppData\Local\Microsoft\Windows\Temporary Internet Files\Content.IE5\6PCBC6JZ\MC90025223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126023" y="3799785"/>
            <a:ext cx="560392" cy="48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flipH="1">
            <a:off x="7821609" y="5059123"/>
            <a:ext cx="560391" cy="4811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612749" y="3194167"/>
            <a:ext cx="1581301" cy="1607232"/>
            <a:chOff x="876300" y="2325524"/>
            <a:chExt cx="2971800" cy="2627476"/>
          </a:xfrm>
        </p:grpSpPr>
        <p:sp>
          <p:nvSpPr>
            <p:cNvPr id="17" name="Flowchart: Magnetic Disk 16"/>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Magnetic Disk 17"/>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p:cNvGrpSpPr/>
          <p:nvPr/>
        </p:nvGrpSpPr>
        <p:grpSpPr>
          <a:xfrm>
            <a:off x="1268465" y="5254075"/>
            <a:ext cx="2004138" cy="1125244"/>
            <a:chOff x="876300" y="2325524"/>
            <a:chExt cx="2971800" cy="2627476"/>
          </a:xfrm>
        </p:grpSpPr>
        <p:sp>
          <p:nvSpPr>
            <p:cNvPr id="20" name="Flowchart: Magnetic Disk 19"/>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Magnetic Disk 20"/>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p:cNvGrpSpPr/>
          <p:nvPr/>
        </p:nvGrpSpPr>
        <p:grpSpPr>
          <a:xfrm>
            <a:off x="6214664" y="2579891"/>
            <a:ext cx="1036408" cy="690046"/>
            <a:chOff x="876300" y="2325524"/>
            <a:chExt cx="2971800" cy="2627476"/>
          </a:xfrm>
        </p:grpSpPr>
        <p:sp>
          <p:nvSpPr>
            <p:cNvPr id="23" name="Flowchart: Magnetic Disk 22"/>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Magnetic Disk 23"/>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Group 24"/>
          <p:cNvGrpSpPr/>
          <p:nvPr/>
        </p:nvGrpSpPr>
        <p:grpSpPr>
          <a:xfrm>
            <a:off x="3407831" y="4575186"/>
            <a:ext cx="1001441" cy="765062"/>
            <a:chOff x="6019800" y="1295400"/>
            <a:chExt cx="2971800" cy="2477924"/>
          </a:xfrm>
        </p:grpSpPr>
        <p:sp>
          <p:nvSpPr>
            <p:cNvPr id="26" name="Flowchart: Magnetic Disk 25"/>
            <p:cNvSpPr/>
            <p:nvPr/>
          </p:nvSpPr>
          <p:spPr>
            <a:xfrm>
              <a:off x="6019800" y="1295400"/>
              <a:ext cx="2971800" cy="2477924"/>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26"/>
            <p:cNvSpPr/>
            <p:nvPr/>
          </p:nvSpPr>
          <p:spPr>
            <a:xfrm>
              <a:off x="6024785" y="1803163"/>
              <a:ext cx="2948299" cy="931516"/>
            </a:xfrm>
            <a:custGeom>
              <a:avLst/>
              <a:gdLst>
                <a:gd name="connsiteX0" fmla="*/ 0 w 2948299"/>
                <a:gd name="connsiteY0" fmla="*/ 0 h 931516"/>
                <a:gd name="connsiteX1" fmla="*/ 273465 w 2948299"/>
                <a:gd name="connsiteY1" fmla="*/ 572568 h 931516"/>
                <a:gd name="connsiteX2" fmla="*/ 427290 w 2948299"/>
                <a:gd name="connsiteY2" fmla="*/ 350377 h 931516"/>
                <a:gd name="connsiteX3" fmla="*/ 854579 w 2948299"/>
                <a:gd name="connsiteY3" fmla="*/ 931491 h 931516"/>
                <a:gd name="connsiteX4" fmla="*/ 1743342 w 2948299"/>
                <a:gd name="connsiteY4" fmla="*/ 324740 h 931516"/>
                <a:gd name="connsiteX5" fmla="*/ 2290273 w 2948299"/>
                <a:gd name="connsiteY5" fmla="*/ 538385 h 931516"/>
                <a:gd name="connsiteX6" fmla="*/ 2948299 w 2948299"/>
                <a:gd name="connsiteY6" fmla="*/ 25637 h 93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99" h="931516">
                  <a:moveTo>
                    <a:pt x="0" y="0"/>
                  </a:moveTo>
                  <a:cubicBezTo>
                    <a:pt x="101125" y="257086"/>
                    <a:pt x="202250" y="514172"/>
                    <a:pt x="273465" y="572568"/>
                  </a:cubicBezTo>
                  <a:cubicBezTo>
                    <a:pt x="344680" y="630964"/>
                    <a:pt x="330438" y="290556"/>
                    <a:pt x="427290" y="350377"/>
                  </a:cubicBezTo>
                  <a:cubicBezTo>
                    <a:pt x="524142" y="410198"/>
                    <a:pt x="635237" y="935764"/>
                    <a:pt x="854579" y="931491"/>
                  </a:cubicBezTo>
                  <a:cubicBezTo>
                    <a:pt x="1073921" y="927218"/>
                    <a:pt x="1504060" y="390258"/>
                    <a:pt x="1743342" y="324740"/>
                  </a:cubicBezTo>
                  <a:cubicBezTo>
                    <a:pt x="1982624" y="259222"/>
                    <a:pt x="2089447" y="588235"/>
                    <a:pt x="2290273" y="538385"/>
                  </a:cubicBezTo>
                  <a:cubicBezTo>
                    <a:pt x="2491099" y="488535"/>
                    <a:pt x="2942602" y="-72639"/>
                    <a:pt x="2948299" y="25637"/>
                  </a:cubicBezTo>
                </a:path>
              </a:pathLst>
            </a:custGeom>
            <a:noFill/>
            <a:effectLst>
              <a:glow rad="63500">
                <a:schemeClr val="accent1">
                  <a:satMod val="175000"/>
                  <a:alpha val="40000"/>
                </a:schemeClr>
              </a:glow>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Connector 27"/>
            <p:cNvSpPr/>
            <p:nvPr/>
          </p:nvSpPr>
          <p:spPr>
            <a:xfrm>
              <a:off x="6821324" y="2800528"/>
              <a:ext cx="76200" cy="101837"/>
            </a:xfrm>
            <a:prstGeom prst="flowChartConnector">
              <a:avLst/>
            </a:prstGeom>
            <a:pattFill prst="pct50">
              <a:fgClr>
                <a:schemeClr val="accent1"/>
              </a:fgClr>
              <a:bgClr>
                <a:schemeClr val="bg1"/>
              </a:bgClr>
            </a:patt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28"/>
            <p:cNvSpPr/>
            <p:nvPr/>
          </p:nvSpPr>
          <p:spPr>
            <a:xfrm>
              <a:off x="6672913" y="3048000"/>
              <a:ext cx="373022" cy="517269"/>
            </a:xfrm>
            <a:custGeom>
              <a:avLst/>
              <a:gdLst>
                <a:gd name="connsiteX0" fmla="*/ 256942 w 633296"/>
                <a:gd name="connsiteY0" fmla="*/ 102 h 1034538"/>
                <a:gd name="connsiteX1" fmla="*/ 568 w 633296"/>
                <a:gd name="connsiteY1" fmla="*/ 692311 h 1034538"/>
                <a:gd name="connsiteX2" fmla="*/ 325308 w 633296"/>
                <a:gd name="connsiteY2" fmla="*/ 1034143 h 1034538"/>
                <a:gd name="connsiteX3" fmla="*/ 632957 w 633296"/>
                <a:gd name="connsiteY3" fmla="*/ 743586 h 1034538"/>
                <a:gd name="connsiteX4" fmla="*/ 256942 w 633296"/>
                <a:gd name="connsiteY4" fmla="*/ 102 h 10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96" h="1034538">
                  <a:moveTo>
                    <a:pt x="256942" y="102"/>
                  </a:moveTo>
                  <a:cubicBezTo>
                    <a:pt x="151544" y="-8444"/>
                    <a:pt x="-10826" y="519971"/>
                    <a:pt x="568" y="692311"/>
                  </a:cubicBezTo>
                  <a:cubicBezTo>
                    <a:pt x="11962" y="864651"/>
                    <a:pt x="219910" y="1025597"/>
                    <a:pt x="325308" y="1034143"/>
                  </a:cubicBezTo>
                  <a:cubicBezTo>
                    <a:pt x="430706" y="1042689"/>
                    <a:pt x="642927" y="911653"/>
                    <a:pt x="632957" y="743586"/>
                  </a:cubicBezTo>
                  <a:cubicBezTo>
                    <a:pt x="622987" y="575519"/>
                    <a:pt x="362340" y="8648"/>
                    <a:pt x="256942" y="102"/>
                  </a:cubicBezTo>
                  <a:close/>
                </a:path>
              </a:pathLst>
            </a:custGeom>
            <a:gradFill>
              <a:gsLst>
                <a:gs pos="0">
                  <a:schemeClr val="bg1">
                    <a:lumMod val="0"/>
                    <a:lumOff val="100000"/>
                  </a:schemeClr>
                </a:gs>
                <a:gs pos="50000">
                  <a:schemeClr val="accent1">
                    <a:tint val="44500"/>
                    <a:satMod val="160000"/>
                  </a:schemeClr>
                </a:gs>
                <a:gs pos="100000">
                  <a:schemeClr val="accent1">
                    <a:tint val="23500"/>
                    <a:satMod val="160000"/>
                  </a:schemeClr>
                </a:gs>
              </a:gsLst>
              <a:path path="circle">
                <a:fillToRect l="50000" t="50000" r="50000" b="50000"/>
              </a:path>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p:cNvGrpSpPr/>
          <p:nvPr/>
        </p:nvGrpSpPr>
        <p:grpSpPr>
          <a:xfrm>
            <a:off x="6336674" y="4662415"/>
            <a:ext cx="1563138" cy="1085525"/>
            <a:chOff x="876300" y="2325524"/>
            <a:chExt cx="2971800" cy="2627476"/>
          </a:xfrm>
        </p:grpSpPr>
        <p:sp>
          <p:nvSpPr>
            <p:cNvPr id="31" name="Flowchart: Magnetic Disk 30"/>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lowchart: Magnetic Disk 31"/>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 name="Group 32"/>
          <p:cNvGrpSpPr/>
          <p:nvPr/>
        </p:nvGrpSpPr>
        <p:grpSpPr>
          <a:xfrm>
            <a:off x="879543" y="2477175"/>
            <a:ext cx="2004138" cy="1125244"/>
            <a:chOff x="876300" y="2325524"/>
            <a:chExt cx="2971800" cy="2627476"/>
          </a:xfrm>
        </p:grpSpPr>
        <p:sp>
          <p:nvSpPr>
            <p:cNvPr id="34" name="Flowchart: Magnetic Disk 33"/>
            <p:cNvSpPr/>
            <p:nvPr/>
          </p:nvSpPr>
          <p:spPr>
            <a:xfrm>
              <a:off x="876300" y="2325524"/>
              <a:ext cx="2971800" cy="1752600"/>
            </a:xfrm>
            <a:prstGeom prst="flowChartMagneticDisk">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Flowchart: Magnetic Disk 34"/>
            <p:cNvSpPr/>
            <p:nvPr/>
          </p:nvSpPr>
          <p:spPr>
            <a:xfrm>
              <a:off x="876300" y="3200400"/>
              <a:ext cx="2971800" cy="1752600"/>
            </a:xfrm>
            <a:prstGeom prst="flowChartMagneticDisk">
              <a:avLst/>
            </a:prstGeom>
            <a:pattFill prst="pct25">
              <a:fgClr>
                <a:schemeClr val="accent1"/>
              </a:fgClr>
              <a:bgClr>
                <a:schemeClr val="bg1"/>
              </a:bgClr>
            </a:patt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Left-Right Arrow 35"/>
          <p:cNvSpPr/>
          <p:nvPr/>
        </p:nvSpPr>
        <p:spPr>
          <a:xfrm rot="1909242">
            <a:off x="2362549" y="3844685"/>
            <a:ext cx="1467145" cy="522806"/>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p:cNvSpPr txBox="1"/>
          <p:nvPr/>
        </p:nvSpPr>
        <p:spPr>
          <a:xfrm>
            <a:off x="702796" y="1371600"/>
            <a:ext cx="5048305" cy="584775"/>
          </a:xfrm>
          <a:prstGeom prst="rect">
            <a:avLst/>
          </a:prstGeom>
          <a:noFill/>
        </p:spPr>
        <p:txBody>
          <a:bodyPr wrap="none" rtlCol="0">
            <a:spAutoFit/>
          </a:bodyPr>
          <a:lstStyle/>
          <a:p>
            <a:r>
              <a:rPr lang="en-US" sz="3200" b="1" dirty="0" smtClean="0"/>
              <a:t> </a:t>
            </a:r>
            <a:r>
              <a:rPr lang="en-US" sz="3200" b="1" dirty="0" smtClean="0">
                <a:effectLst>
                  <a:outerShdw blurRad="38100" dist="38100" dir="2700000" algn="tl">
                    <a:srgbClr val="000000">
                      <a:alpha val="43137"/>
                    </a:srgbClr>
                  </a:outerShdw>
                </a:effectLst>
              </a:rPr>
              <a:t>Change to a Large Container</a:t>
            </a:r>
            <a:endParaRPr lang="en-GB" sz="3200" b="1" dirty="0">
              <a:effectLst>
                <a:outerShdw blurRad="38100" dist="38100" dir="2700000" algn="tl">
                  <a:srgbClr val="000000">
                    <a:alpha val="43137"/>
                  </a:srgbClr>
                </a:outerShdw>
              </a:effectLst>
            </a:endParaRPr>
          </a:p>
        </p:txBody>
      </p:sp>
      <p:sp>
        <p:nvSpPr>
          <p:cNvPr id="38" name="TextBox 37"/>
          <p:cNvSpPr txBox="1"/>
          <p:nvPr/>
        </p:nvSpPr>
        <p:spPr>
          <a:xfrm>
            <a:off x="7759714" y="6059952"/>
            <a:ext cx="622286" cy="369332"/>
          </a:xfrm>
          <a:prstGeom prst="rect">
            <a:avLst/>
          </a:prstGeom>
          <a:noFill/>
        </p:spPr>
        <p:txBody>
          <a:bodyPr wrap="none" rtlCol="0">
            <a:spAutoFit/>
          </a:bodyPr>
          <a:lstStyle/>
          <a:p>
            <a:r>
              <a:rPr lang="en-US" dirty="0" smtClean="0">
                <a:hlinkClick r:id="rId3" action="ppaction://hlinksldjump"/>
              </a:rPr>
              <a:t>Back</a:t>
            </a:r>
            <a:endParaRPr lang="en-GB" dirty="0"/>
          </a:p>
        </p:txBody>
      </p:sp>
    </p:spTree>
    <p:extLst>
      <p:ext uri="{BB962C8B-B14F-4D97-AF65-F5344CB8AC3E}">
        <p14:creationId xmlns:p14="http://schemas.microsoft.com/office/powerpoint/2010/main" val="88724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repeatCount="indefinite" fill="hold" grpId="0" nodeType="with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xit" presetSubtype="0" repeatCount="indefinite" fill="hold" grpId="0" nodeType="withEffect">
                                  <p:stCondLst>
                                    <p:cond delay="0"/>
                                  </p:stCondLst>
                                  <p:childTnLst>
                                    <p:animEffect transition="out" filter="fade">
                                      <p:cBhvr>
                                        <p:cTn id="11" dur="800"/>
                                        <p:tgtEl>
                                          <p:spTgt spid="6"/>
                                        </p:tgtEl>
                                      </p:cBhvr>
                                    </p:animEffect>
                                    <p:anim calcmode="lin" valueType="num">
                                      <p:cBhvr>
                                        <p:cTn id="12" dur="800"/>
                                        <p:tgtEl>
                                          <p:spTgt spid="6"/>
                                        </p:tgtEl>
                                        <p:attrNameLst>
                                          <p:attrName>ppt_x</p:attrName>
                                        </p:attrNameLst>
                                      </p:cBhvr>
                                      <p:tavLst>
                                        <p:tav tm="0">
                                          <p:val>
                                            <p:strVal val="ppt_x"/>
                                          </p:val>
                                        </p:tav>
                                        <p:tav tm="100000">
                                          <p:val>
                                            <p:strVal val="ppt_x"/>
                                          </p:val>
                                        </p:tav>
                                      </p:tavLst>
                                    </p:anim>
                                    <p:anim calcmode="lin" valueType="num">
                                      <p:cBhvr>
                                        <p:cTn id="13" dur="800"/>
                                        <p:tgtEl>
                                          <p:spTgt spid="6"/>
                                        </p:tgtEl>
                                        <p:attrNameLst>
                                          <p:attrName>ppt_y</p:attrName>
                                        </p:attrNameLst>
                                      </p:cBhvr>
                                      <p:tavLst>
                                        <p:tav tm="0">
                                          <p:val>
                                            <p:strVal val="ppt_y"/>
                                          </p:val>
                                        </p:tav>
                                        <p:tav tm="100000">
                                          <p:val>
                                            <p:strVal val="ppt_y+.1"/>
                                          </p:val>
                                        </p:tav>
                                      </p:tavLst>
                                    </p:anim>
                                    <p:set>
                                      <p:cBhvr>
                                        <p:cTn id="14" dur="1" fill="hold">
                                          <p:stCondLst>
                                            <p:cond delay="799"/>
                                          </p:stCondLst>
                                        </p:cTn>
                                        <p:tgtEl>
                                          <p:spTgt spid="6"/>
                                        </p:tgtEl>
                                        <p:attrNameLst>
                                          <p:attrName>style.visibility</p:attrName>
                                        </p:attrNameLst>
                                      </p:cBhvr>
                                      <p:to>
                                        <p:strVal val="hidden"/>
                                      </p:to>
                                    </p:set>
                                  </p:childTnLst>
                                </p:cTn>
                              </p:par>
                              <p:par>
                                <p:cTn id="15" presetID="42" presetClass="exit" presetSubtype="0" repeatCount="indefinite" fill="hold" grpId="0" nodeType="withEffect">
                                  <p:stCondLst>
                                    <p:cond delay="0"/>
                                  </p:stCondLst>
                                  <p:childTnLst>
                                    <p:animEffect transition="out" filter="fade">
                                      <p:cBhvr>
                                        <p:cTn id="16" dur="700"/>
                                        <p:tgtEl>
                                          <p:spTgt spid="10"/>
                                        </p:tgtEl>
                                      </p:cBhvr>
                                    </p:animEffect>
                                    <p:anim calcmode="lin" valueType="num">
                                      <p:cBhvr>
                                        <p:cTn id="17" dur="700"/>
                                        <p:tgtEl>
                                          <p:spTgt spid="10"/>
                                        </p:tgtEl>
                                        <p:attrNameLst>
                                          <p:attrName>ppt_x</p:attrName>
                                        </p:attrNameLst>
                                      </p:cBhvr>
                                      <p:tavLst>
                                        <p:tav tm="0">
                                          <p:val>
                                            <p:strVal val="ppt_x"/>
                                          </p:val>
                                        </p:tav>
                                        <p:tav tm="100000">
                                          <p:val>
                                            <p:strVal val="ppt_x"/>
                                          </p:val>
                                        </p:tav>
                                      </p:tavLst>
                                    </p:anim>
                                    <p:anim calcmode="lin" valueType="num">
                                      <p:cBhvr>
                                        <p:cTn id="18" dur="700"/>
                                        <p:tgtEl>
                                          <p:spTgt spid="10"/>
                                        </p:tgtEl>
                                        <p:attrNameLst>
                                          <p:attrName>ppt_y</p:attrName>
                                        </p:attrNameLst>
                                      </p:cBhvr>
                                      <p:tavLst>
                                        <p:tav tm="0">
                                          <p:val>
                                            <p:strVal val="ppt_y"/>
                                          </p:val>
                                        </p:tav>
                                        <p:tav tm="100000">
                                          <p:val>
                                            <p:strVal val="ppt_y+.1"/>
                                          </p:val>
                                        </p:tav>
                                      </p:tavLst>
                                    </p:anim>
                                    <p:set>
                                      <p:cBhvr>
                                        <p:cTn id="19" dur="1" fill="hold">
                                          <p:stCondLst>
                                            <p:cond delay="699"/>
                                          </p:stCondLst>
                                        </p:cTn>
                                        <p:tgtEl>
                                          <p:spTgt spid="10"/>
                                        </p:tgtEl>
                                        <p:attrNameLst>
                                          <p:attrName>style.visibility</p:attrName>
                                        </p:attrNameLst>
                                      </p:cBhvr>
                                      <p:to>
                                        <p:strVal val="hidden"/>
                                      </p:to>
                                    </p:set>
                                  </p:childTnLst>
                                </p:cTn>
                              </p:par>
                              <p:par>
                                <p:cTn id="20" presetID="42" presetClass="exit" presetSubtype="0" repeatCount="indefinite" fill="hold" grpId="0" nodeType="withEffect">
                                  <p:stCondLst>
                                    <p:cond delay="0"/>
                                  </p:stCondLst>
                                  <p:childTnLst>
                                    <p:animEffect transition="out" filter="fade">
                                      <p:cBhvr>
                                        <p:cTn id="21" dur="1200"/>
                                        <p:tgtEl>
                                          <p:spTgt spid="9"/>
                                        </p:tgtEl>
                                      </p:cBhvr>
                                    </p:animEffect>
                                    <p:anim calcmode="lin" valueType="num">
                                      <p:cBhvr>
                                        <p:cTn id="22" dur="1200"/>
                                        <p:tgtEl>
                                          <p:spTgt spid="9"/>
                                        </p:tgtEl>
                                        <p:attrNameLst>
                                          <p:attrName>ppt_x</p:attrName>
                                        </p:attrNameLst>
                                      </p:cBhvr>
                                      <p:tavLst>
                                        <p:tav tm="0">
                                          <p:val>
                                            <p:strVal val="ppt_x"/>
                                          </p:val>
                                        </p:tav>
                                        <p:tav tm="100000">
                                          <p:val>
                                            <p:strVal val="ppt_x"/>
                                          </p:val>
                                        </p:tav>
                                      </p:tavLst>
                                    </p:anim>
                                    <p:anim calcmode="lin" valueType="num">
                                      <p:cBhvr>
                                        <p:cTn id="23" dur="1200"/>
                                        <p:tgtEl>
                                          <p:spTgt spid="9"/>
                                        </p:tgtEl>
                                        <p:attrNameLst>
                                          <p:attrName>ppt_y</p:attrName>
                                        </p:attrNameLst>
                                      </p:cBhvr>
                                      <p:tavLst>
                                        <p:tav tm="0">
                                          <p:val>
                                            <p:strVal val="ppt_y"/>
                                          </p:val>
                                        </p:tav>
                                        <p:tav tm="100000">
                                          <p:val>
                                            <p:strVal val="ppt_y+.1"/>
                                          </p:val>
                                        </p:tav>
                                      </p:tavLst>
                                    </p:anim>
                                    <p:set>
                                      <p:cBhvr>
                                        <p:cTn id="24" dur="1" fill="hold">
                                          <p:stCondLst>
                                            <p:cond delay="1199"/>
                                          </p:stCondLst>
                                        </p:cTn>
                                        <p:tgtEl>
                                          <p:spTgt spid="9"/>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36" grpId="0" animBg="1"/>
      <p:bldP spid="3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do you need for ATFM service</a:t>
            </a:r>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60</a:t>
            </a:fld>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52267"/>
            <a:ext cx="3966164" cy="357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75048" y="1724819"/>
            <a:ext cx="856895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800" b="1" dirty="0" smtClean="0">
                <a:solidFill>
                  <a:srgbClr val="1B4177"/>
                </a:solidFill>
              </a:rPr>
              <a:t>ATFM Service relies on a number of supporting systems, processes and operational data in order to function effectively</a:t>
            </a:r>
            <a:endParaRPr lang="en-US" altLang="en-US" sz="2800" b="1" dirty="0">
              <a:solidFill>
                <a:srgbClr val="1B4177"/>
              </a:solidFill>
            </a:endParaRPr>
          </a:p>
        </p:txBody>
      </p:sp>
      <p:sp>
        <p:nvSpPr>
          <p:cNvPr id="7" name="TextBox 6"/>
          <p:cNvSpPr txBox="1">
            <a:spLocks noChangeArrowheads="1"/>
          </p:cNvSpPr>
          <p:nvPr/>
        </p:nvSpPr>
        <p:spPr bwMode="auto">
          <a:xfrm>
            <a:off x="3851920" y="3252267"/>
            <a:ext cx="474154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Tx/>
              <a:buAutoNum type="arabicPeriod"/>
            </a:pPr>
            <a:r>
              <a:rPr lang="en-US" altLang="en-US" sz="2400" dirty="0" smtClean="0">
                <a:solidFill>
                  <a:srgbClr val="1B4177"/>
                </a:solidFill>
              </a:rPr>
              <a:t>ATM resources</a:t>
            </a:r>
            <a:endParaRPr lang="en-US" altLang="en-US" sz="2400" dirty="0">
              <a:solidFill>
                <a:srgbClr val="1B4177"/>
              </a:solidFill>
            </a:endParaRPr>
          </a:p>
          <a:p>
            <a:pPr eaLnBrk="1" hangingPunct="1">
              <a:buFontTx/>
              <a:buAutoNum type="arabicPeriod"/>
            </a:pPr>
            <a:r>
              <a:rPr lang="en-US" altLang="en-US" sz="2400" dirty="0" smtClean="0">
                <a:solidFill>
                  <a:srgbClr val="1B4177"/>
                </a:solidFill>
              </a:rPr>
              <a:t>Traffic demand</a:t>
            </a:r>
            <a:endParaRPr lang="en-US" altLang="en-US" sz="2400" dirty="0">
              <a:solidFill>
                <a:srgbClr val="1B4177"/>
              </a:solidFill>
            </a:endParaRPr>
          </a:p>
          <a:p>
            <a:pPr eaLnBrk="1" hangingPunct="1">
              <a:buFontTx/>
              <a:buAutoNum type="arabicPeriod"/>
            </a:pPr>
            <a:r>
              <a:rPr lang="en-US" altLang="en-US" sz="2400" dirty="0" smtClean="0">
                <a:solidFill>
                  <a:srgbClr val="1B4177"/>
                </a:solidFill>
              </a:rPr>
              <a:t>Tactical, dynamic traffic situation</a:t>
            </a:r>
          </a:p>
          <a:p>
            <a:pPr eaLnBrk="1" hangingPunct="1">
              <a:buFontTx/>
              <a:buAutoNum type="arabicPeriod"/>
            </a:pPr>
            <a:r>
              <a:rPr lang="en-US" altLang="en-US" sz="2400" dirty="0" smtClean="0">
                <a:solidFill>
                  <a:srgbClr val="1B4177"/>
                </a:solidFill>
              </a:rPr>
              <a:t>Meteorological situation</a:t>
            </a:r>
          </a:p>
          <a:p>
            <a:pPr eaLnBrk="1" hangingPunct="1">
              <a:buFontTx/>
              <a:buAutoNum type="arabicPeriod"/>
            </a:pPr>
            <a:r>
              <a:rPr lang="en-US" altLang="en-US" sz="2400" dirty="0" smtClean="0">
                <a:solidFill>
                  <a:srgbClr val="1B4177"/>
                </a:solidFill>
              </a:rPr>
              <a:t>Airspace status</a:t>
            </a:r>
          </a:p>
          <a:p>
            <a:pPr eaLnBrk="1" hangingPunct="1">
              <a:buFontTx/>
              <a:buAutoNum type="arabicPeriod"/>
            </a:pPr>
            <a:r>
              <a:rPr lang="en-US" altLang="en-US" sz="2400" dirty="0" smtClean="0">
                <a:solidFill>
                  <a:srgbClr val="1B4177"/>
                </a:solidFill>
              </a:rPr>
              <a:t>ATFM tools</a:t>
            </a:r>
          </a:p>
          <a:p>
            <a:pPr eaLnBrk="1" hangingPunct="1">
              <a:buFontTx/>
              <a:buAutoNum type="arabicPeriod"/>
            </a:pPr>
            <a:r>
              <a:rPr lang="en-US" altLang="en-US" sz="2400" dirty="0" smtClean="0">
                <a:solidFill>
                  <a:srgbClr val="1B4177"/>
                </a:solidFill>
              </a:rPr>
              <a:t>Institutional arrangement</a:t>
            </a:r>
            <a:endParaRPr lang="en-US" altLang="en-US" sz="2400" dirty="0">
              <a:solidFill>
                <a:srgbClr val="1B4177"/>
              </a:solidFill>
            </a:endParaRPr>
          </a:p>
        </p:txBody>
      </p:sp>
    </p:spTree>
    <p:extLst>
      <p:ext uri="{BB962C8B-B14F-4D97-AF65-F5344CB8AC3E}">
        <p14:creationId xmlns:p14="http://schemas.microsoft.com/office/powerpoint/2010/main" val="13347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500"/>
                                        <p:tgtEl>
                                          <p:spTgt spid="7">
                                            <p:txEl>
                                              <p:pRg st="2" end="2"/>
                                            </p:txEl>
                                          </p:spTgt>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left)">
                                      <p:cBhvr>
                                        <p:cTn id="29" dur="500"/>
                                        <p:tgtEl>
                                          <p:spTgt spid="7">
                                            <p:txEl>
                                              <p:pRg st="3" end="3"/>
                                            </p:txEl>
                                          </p:spTgt>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left)">
                                      <p:cBhvr>
                                        <p:cTn id="33" dur="500"/>
                                        <p:tgtEl>
                                          <p:spTgt spid="7">
                                            <p:txEl>
                                              <p:pRg st="4" end="4"/>
                                            </p:txEl>
                                          </p:spTgt>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left)">
                                      <p:cBhvr>
                                        <p:cTn id="37" dur="500"/>
                                        <p:tgtEl>
                                          <p:spTgt spid="7">
                                            <p:txEl>
                                              <p:pRg st="5" end="5"/>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wipe(left)">
                                      <p:cBhvr>
                                        <p:cTn id="4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ATM resources</a:t>
            </a:r>
            <a:endParaRPr lang="en-GB" dirty="0"/>
          </a:p>
        </p:txBody>
      </p:sp>
      <p:sp>
        <p:nvSpPr>
          <p:cNvPr id="4" name="Content Placeholder 3"/>
          <p:cNvSpPr>
            <a:spLocks noGrp="1"/>
          </p:cNvSpPr>
          <p:nvPr>
            <p:ph idx="1"/>
          </p:nvPr>
        </p:nvSpPr>
        <p:spPr/>
        <p:txBody>
          <a:bodyPr/>
          <a:lstStyle/>
          <a:p>
            <a:r>
              <a:rPr lang="en-US" b="0" dirty="0"/>
              <a:t>ATFM recognizes that airspace and airports are </a:t>
            </a:r>
            <a:r>
              <a:rPr lang="en-US" dirty="0"/>
              <a:t>common</a:t>
            </a:r>
            <a:r>
              <a:rPr lang="en-US" b="0" dirty="0"/>
              <a:t> resources shared by all AUs and that </a:t>
            </a:r>
            <a:r>
              <a:rPr lang="en-US" dirty="0"/>
              <a:t>equity</a:t>
            </a:r>
            <a:r>
              <a:rPr lang="en-US" b="0" dirty="0"/>
              <a:t> and </a:t>
            </a:r>
            <a:r>
              <a:rPr lang="en-US" dirty="0"/>
              <a:t>transparency</a:t>
            </a:r>
            <a:r>
              <a:rPr lang="en-US" b="0" dirty="0"/>
              <a:t> must be maintained to the highest standard</a:t>
            </a:r>
            <a:endParaRPr lang="en-GB" b="0" dirty="0"/>
          </a:p>
          <a:p>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61</a:t>
            </a:fld>
            <a:endParaRPr lang="en-CA"/>
          </a:p>
        </p:txBody>
      </p:sp>
      <p:pic>
        <p:nvPicPr>
          <p:cNvPr id="5" name="Picture 2" descr="C:\Users\HTakata\AppData\Local\Microsoft\Windows\Temporary Internet Files\Content.IE5\IXCT58K5\MC9004393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694980"/>
            <a:ext cx="2880320" cy="27583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HTakata\AppData\Local\Microsoft\Windows\Temporary Internet Files\Content.IE5\BO156597\MC9004352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992140"/>
            <a:ext cx="1412820" cy="153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00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Traffic demand</a:t>
            </a:r>
            <a:endParaRPr lang="en-GB" dirty="0"/>
          </a:p>
        </p:txBody>
      </p:sp>
      <p:sp>
        <p:nvSpPr>
          <p:cNvPr id="4" name="Content Placeholder 3"/>
          <p:cNvSpPr>
            <a:spLocks noGrp="1"/>
          </p:cNvSpPr>
          <p:nvPr>
            <p:ph idx="1"/>
          </p:nvPr>
        </p:nvSpPr>
        <p:spPr/>
        <p:txBody>
          <a:bodyPr/>
          <a:lstStyle/>
          <a:p>
            <a:pPr>
              <a:spcAft>
                <a:spcPts val="1200"/>
              </a:spcAft>
            </a:pPr>
            <a:r>
              <a:rPr lang="en-US" dirty="0"/>
              <a:t>Data should be aggregated from all available operational data sources</a:t>
            </a:r>
          </a:p>
          <a:p>
            <a:pPr lvl="1">
              <a:spcBef>
                <a:spcPts val="0"/>
              </a:spcBef>
              <a:spcAft>
                <a:spcPts val="1200"/>
              </a:spcAft>
              <a:buFont typeface="Calibri" panose="020F0502020204030204" pitchFamily="34" charset="0"/>
              <a:buChar char="−"/>
            </a:pPr>
            <a:r>
              <a:rPr lang="en-US" dirty="0"/>
              <a:t>Airline schedules</a:t>
            </a:r>
          </a:p>
          <a:p>
            <a:pPr lvl="1">
              <a:spcBef>
                <a:spcPts val="0"/>
              </a:spcBef>
              <a:buFont typeface="Calibri" panose="020F0502020204030204" pitchFamily="34" charset="0"/>
              <a:buChar char="−"/>
            </a:pPr>
            <a:r>
              <a:rPr lang="en-US" dirty="0"/>
              <a:t>Flight plan data</a:t>
            </a:r>
          </a:p>
          <a:p>
            <a:pPr lvl="1">
              <a:buFont typeface="Calibri" panose="020F0502020204030204" pitchFamily="34" charset="0"/>
              <a:buChar char="−"/>
            </a:pPr>
            <a:r>
              <a:rPr lang="en-US" dirty="0"/>
              <a:t>Airport slot management systems</a:t>
            </a:r>
          </a:p>
          <a:p>
            <a:pPr lvl="1">
              <a:buFont typeface="Calibri" panose="020F0502020204030204" pitchFamily="34" charset="0"/>
              <a:buChar char="−"/>
            </a:pPr>
            <a:r>
              <a:rPr lang="en-US" dirty="0"/>
              <a:t>ATM operational systems </a:t>
            </a:r>
          </a:p>
          <a:p>
            <a:pPr lvl="1">
              <a:buFont typeface="Calibri" panose="020F0502020204030204" pitchFamily="34" charset="0"/>
              <a:buChar char="−"/>
            </a:pPr>
            <a:r>
              <a:rPr lang="en-US" dirty="0"/>
              <a:t>AU intentions</a:t>
            </a:r>
          </a:p>
          <a:p>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62</a:t>
            </a:fld>
            <a:endParaRPr lang="en-CA"/>
          </a:p>
        </p:txBody>
      </p:sp>
      <p:pic>
        <p:nvPicPr>
          <p:cNvPr id="5" name="Picture 8" descr="C:\Users\HTakata\AppData\Local\Microsoft\Windows\Temporary Internet Files\Content.IE5\IXCT58K5\MC91021635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656" y="3573016"/>
            <a:ext cx="3137598" cy="2733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27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Tactical, dynamic traffic situation</a:t>
            </a:r>
            <a:endParaRPr lang="en-GB" dirty="0"/>
          </a:p>
        </p:txBody>
      </p:sp>
      <p:sp>
        <p:nvSpPr>
          <p:cNvPr id="3" name="Content Placeholder 2"/>
          <p:cNvSpPr>
            <a:spLocks noGrp="1"/>
          </p:cNvSpPr>
          <p:nvPr>
            <p:ph idx="1"/>
          </p:nvPr>
        </p:nvSpPr>
        <p:spPr/>
        <p:txBody>
          <a:bodyPr/>
          <a:lstStyle/>
          <a:p>
            <a:r>
              <a:rPr lang="en-US" dirty="0"/>
              <a:t>Accurate and timely data derived from surveillance and flight information , to increase the accuracy of short to medium term prediction</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63</a:t>
            </a:fld>
            <a:endParaRPr lang="en-CA"/>
          </a:p>
        </p:txBody>
      </p:sp>
      <p:pic>
        <p:nvPicPr>
          <p:cNvPr id="5" name="Picture 3" descr="C:\Users\HTakata\AppData\Local\Microsoft\Windows\Temporary Internet Files\Content.IE5\BO156597\MC90043925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188" y="3717032"/>
            <a:ext cx="2790106" cy="27901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HTakata\AppData\Local\Microsoft\Windows\Temporary Internet Files\Content.IE5\BO156597\MC90043979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90140" flipH="1">
            <a:off x="5111766" y="3217642"/>
            <a:ext cx="1987319" cy="370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89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Meteorological situation</a:t>
            </a:r>
            <a:endParaRPr lang="en-GB" dirty="0"/>
          </a:p>
        </p:txBody>
      </p:sp>
      <p:sp>
        <p:nvSpPr>
          <p:cNvPr id="3" name="Content Placeholder 2"/>
          <p:cNvSpPr>
            <a:spLocks noGrp="1"/>
          </p:cNvSpPr>
          <p:nvPr>
            <p:ph idx="1"/>
          </p:nvPr>
        </p:nvSpPr>
        <p:spPr/>
        <p:txBody>
          <a:bodyPr/>
          <a:lstStyle/>
          <a:p>
            <a:r>
              <a:rPr lang="en-US" dirty="0"/>
              <a:t>The integration and display of a variety of meteorological data for ATFM planning and operation execution</a:t>
            </a:r>
          </a:p>
          <a:p>
            <a:pPr lvl="1">
              <a:buFont typeface="Calibri" panose="020F0502020204030204" pitchFamily="34" charset="0"/>
              <a:buChar char="−"/>
            </a:pPr>
            <a:r>
              <a:rPr lang="en-US" dirty="0"/>
              <a:t>Forecast WX</a:t>
            </a:r>
          </a:p>
          <a:p>
            <a:pPr lvl="1">
              <a:buFont typeface="Calibri" panose="020F0502020204030204" pitchFamily="34" charset="0"/>
              <a:buChar char="−"/>
            </a:pPr>
            <a:r>
              <a:rPr lang="en-US" dirty="0"/>
              <a:t>Dynamic WX</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64</a:t>
            </a:fld>
            <a:endParaRPr lang="en-CA"/>
          </a:p>
        </p:txBody>
      </p:sp>
      <p:pic>
        <p:nvPicPr>
          <p:cNvPr id="5" name="Picture 3" descr="C:\Users\HTakata\AppData\Local\Microsoft\Windows\Temporary Internet Files\Content.IE5\IXCT58K5\MC9002124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501008"/>
            <a:ext cx="3069514" cy="2283930"/>
          </a:xfrm>
          <a:prstGeom prst="rect">
            <a:avLst/>
          </a:prstGeom>
          <a:solidFill>
            <a:schemeClr val="bg1">
              <a:lumMod val="85000"/>
            </a:schemeClr>
          </a:solidFill>
          <a:scene3d>
            <a:camera prst="orthographicFront"/>
            <a:lightRig rig="threePt" dir="t"/>
          </a:scene3d>
          <a:sp3d>
            <a:bevelT w="101600" h="101600"/>
          </a:sp3d>
          <a:extLst/>
        </p:spPr>
      </p:pic>
    </p:spTree>
    <p:extLst>
      <p:ext uri="{BB962C8B-B14F-4D97-AF65-F5344CB8AC3E}">
        <p14:creationId xmlns:p14="http://schemas.microsoft.com/office/powerpoint/2010/main" val="70911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Airspace status</a:t>
            </a:r>
            <a:endParaRPr lang="en-GB" dirty="0"/>
          </a:p>
        </p:txBody>
      </p:sp>
      <p:sp>
        <p:nvSpPr>
          <p:cNvPr id="3" name="Content Placeholder 2"/>
          <p:cNvSpPr>
            <a:spLocks noGrp="1"/>
          </p:cNvSpPr>
          <p:nvPr>
            <p:ph idx="1"/>
          </p:nvPr>
        </p:nvSpPr>
        <p:spPr/>
        <p:txBody>
          <a:bodyPr/>
          <a:lstStyle/>
          <a:p>
            <a:r>
              <a:rPr lang="en-US" dirty="0"/>
              <a:t>The airspace status and the availability of restricted or reserved airspace resources that affect the flows of air traffic</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65</a:t>
            </a:fld>
            <a:endParaRPr lang="en-CA"/>
          </a:p>
        </p:txBody>
      </p:sp>
      <p:pic>
        <p:nvPicPr>
          <p:cNvPr id="5" name="Picture 2" descr="C:\Users\HTakata\AppData\Local\Microsoft\Windows\Temporary Internet Files\Content.IE5\6PCBC6JZ\MC9000367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573016"/>
            <a:ext cx="2880320" cy="2320792"/>
          </a:xfrm>
          <a:prstGeom prst="rect">
            <a:avLst/>
          </a:prstGeom>
          <a:solidFill>
            <a:schemeClr val="accent5">
              <a:lumMod val="20000"/>
              <a:lumOff val="80000"/>
            </a:schemeClr>
          </a:solidFill>
          <a:scene3d>
            <a:camera prst="orthographicFront"/>
            <a:lightRig rig="threePt" dir="t"/>
          </a:scene3d>
          <a:sp3d>
            <a:bevelT w="101600" h="101600"/>
          </a:sp3d>
          <a:extLst/>
        </p:spPr>
      </p:pic>
    </p:spTree>
    <p:extLst>
      <p:ext uri="{BB962C8B-B14F-4D97-AF65-F5344CB8AC3E}">
        <p14:creationId xmlns:p14="http://schemas.microsoft.com/office/powerpoint/2010/main" val="380906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ATFM tools</a:t>
            </a:r>
            <a:endParaRPr lang="en-GB" dirty="0"/>
          </a:p>
        </p:txBody>
      </p:sp>
      <p:sp>
        <p:nvSpPr>
          <p:cNvPr id="3" name="Content Placeholder 2"/>
          <p:cNvSpPr>
            <a:spLocks noGrp="1"/>
          </p:cNvSpPr>
          <p:nvPr>
            <p:ph idx="1"/>
          </p:nvPr>
        </p:nvSpPr>
        <p:spPr>
          <a:xfrm>
            <a:off x="457200" y="1844824"/>
            <a:ext cx="8229600" cy="4608512"/>
          </a:xfrm>
        </p:spPr>
        <p:txBody>
          <a:bodyPr/>
          <a:lstStyle/>
          <a:p>
            <a:r>
              <a:rPr lang="en-US" dirty="0"/>
              <a:t>Tools that enable common situational awareness through the sharing of data and operational information among stakeholders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66</a:t>
            </a:fld>
            <a:endParaRPr lang="en-CA"/>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874" y="3428999"/>
            <a:ext cx="6339576" cy="307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6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arrangements</a:t>
            </a:r>
            <a:endParaRPr lang="en-GB" dirty="0"/>
          </a:p>
        </p:txBody>
      </p:sp>
      <p:sp>
        <p:nvSpPr>
          <p:cNvPr id="3" name="Content Placeholder 2"/>
          <p:cNvSpPr>
            <a:spLocks noGrp="1"/>
          </p:cNvSpPr>
          <p:nvPr>
            <p:ph idx="1"/>
          </p:nvPr>
        </p:nvSpPr>
        <p:spPr>
          <a:xfrm>
            <a:off x="457200" y="1916832"/>
            <a:ext cx="8229600" cy="4536504"/>
          </a:xfrm>
        </p:spPr>
        <p:txBody>
          <a:bodyPr/>
          <a:lstStyle/>
          <a:p>
            <a:r>
              <a:rPr lang="en-US" dirty="0"/>
              <a:t>Formalized agreements between all ATFM stakeholders in the relevant area and appropriate arrangements with adjacent ATFM units</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67</a:t>
            </a:fld>
            <a:endParaRPr lang="en-CA"/>
          </a:p>
        </p:txBody>
      </p:sp>
      <p:pic>
        <p:nvPicPr>
          <p:cNvPr id="5" name="Picture 2" descr="C:\Users\HTakata\AppData\Local\Microsoft\Windows\Temporary Internet Files\Content.IE5\6PCBC6JZ\MC9004393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645024"/>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9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ATFM service operate?</a:t>
            </a:r>
            <a:endParaRPr lang="en-GB" dirty="0"/>
          </a:p>
        </p:txBody>
      </p:sp>
      <p:sp>
        <p:nvSpPr>
          <p:cNvPr id="3" name="Content Placeholder 2"/>
          <p:cNvSpPr>
            <a:spLocks noGrp="1"/>
          </p:cNvSpPr>
          <p:nvPr>
            <p:ph idx="1"/>
          </p:nvPr>
        </p:nvSpPr>
        <p:spPr>
          <a:xfrm>
            <a:off x="457200" y="1844824"/>
            <a:ext cx="8229600" cy="4608512"/>
          </a:xfrm>
        </p:spPr>
        <p:txBody>
          <a:bodyPr/>
          <a:lstStyle/>
          <a:p>
            <a:r>
              <a:rPr lang="en-US" dirty="0"/>
              <a:t>ATFM itself and information regarding ATFM must inform AUs as early as possible</a:t>
            </a:r>
            <a:endParaRPr lang="en-GB" dirty="0"/>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68</a:t>
            </a:fld>
            <a:endParaRPr lang="en-CA"/>
          </a:p>
        </p:txBody>
      </p:sp>
      <p:sp>
        <p:nvSpPr>
          <p:cNvPr id="5" name="Rounded Rectangle 4"/>
          <p:cNvSpPr/>
          <p:nvPr/>
        </p:nvSpPr>
        <p:spPr>
          <a:xfrm>
            <a:off x="928589" y="3417347"/>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ATFM</a:t>
            </a:r>
            <a:endParaRPr lang="en-GB" dirty="0">
              <a:effectLst>
                <a:outerShdw blurRad="38100" dist="38100" dir="2700000" algn="tl">
                  <a:srgbClr val="000000">
                    <a:alpha val="43137"/>
                  </a:srgbClr>
                </a:outerShdw>
              </a:effectLst>
            </a:endParaRPr>
          </a:p>
        </p:txBody>
      </p:sp>
      <p:sp>
        <p:nvSpPr>
          <p:cNvPr id="6" name="Rounded Rectangle 5"/>
          <p:cNvSpPr/>
          <p:nvPr/>
        </p:nvSpPr>
        <p:spPr>
          <a:xfrm>
            <a:off x="5938192" y="3209664"/>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AUs</a:t>
            </a:r>
            <a:endParaRPr lang="en-GB" dirty="0">
              <a:effectLst>
                <a:outerShdw blurRad="38100" dist="38100" dir="2700000" algn="tl">
                  <a:srgbClr val="000000">
                    <a:alpha val="43137"/>
                  </a:srgbClr>
                </a:outerShdw>
              </a:effectLst>
            </a:endParaRPr>
          </a:p>
        </p:txBody>
      </p:sp>
      <p:pic>
        <p:nvPicPr>
          <p:cNvPr id="7" name="Picture 2" descr="C:\Users\HTakata\AppData\Local\Microsoft\Windows\Temporary Internet Files\Content.IE5\6PCBC6JZ\MC9004393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535678"/>
            <a:ext cx="1944216" cy="194421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928589" y="4713491"/>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Information of ATFM</a:t>
            </a:r>
            <a:endParaRPr lang="en-GB" dirty="0">
              <a:effectLst>
                <a:outerShdw blurRad="38100" dist="38100" dir="2700000" algn="tl">
                  <a:srgbClr val="000000">
                    <a:alpha val="43137"/>
                  </a:srgbClr>
                </a:outerShdw>
              </a:effectLst>
            </a:endParaRPr>
          </a:p>
        </p:txBody>
      </p:sp>
      <p:sp>
        <p:nvSpPr>
          <p:cNvPr id="9" name="Cloud Callout 8"/>
          <p:cNvSpPr/>
          <p:nvPr/>
        </p:nvSpPr>
        <p:spPr>
          <a:xfrm>
            <a:off x="5018881" y="4356763"/>
            <a:ext cx="3672408" cy="2129544"/>
          </a:xfrm>
          <a:prstGeom prst="cloudCallout">
            <a:avLst>
              <a:gd name="adj1" fmla="val -52216"/>
              <a:gd name="adj2" fmla="val -59160"/>
            </a:avLst>
          </a:prstGeom>
          <a:solidFill>
            <a:schemeClr val="bg1">
              <a:lumMod val="85000"/>
            </a:schemeClr>
          </a:solidFill>
          <a:ln>
            <a:solidFill>
              <a:schemeClr val="tx2">
                <a:lumMod val="75000"/>
              </a:schemeClr>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effectLst>
                  <a:outerShdw blurRad="38100" dist="38100" dir="2700000" algn="tl">
                    <a:srgbClr val="000000">
                      <a:alpha val="43137"/>
                    </a:srgbClr>
                  </a:outerShdw>
                </a:effectLst>
              </a:rPr>
              <a:t>As early as possible</a:t>
            </a:r>
            <a:endParaRPr lang="en-GB" sz="3200" dirty="0">
              <a:effectLst>
                <a:outerShdw blurRad="38100" dist="38100" dir="2700000" algn="tl">
                  <a:srgbClr val="000000">
                    <a:alpha val="43137"/>
                  </a:srgbClr>
                </a:outerShdw>
              </a:effectLst>
            </a:endParaRPr>
          </a:p>
        </p:txBody>
      </p:sp>
      <p:pic>
        <p:nvPicPr>
          <p:cNvPr id="10" name="Picture 2" descr="C:\Users\HTakata\AppData\Local\Microsoft\Windows\Temporary Internet Files\Content.IE5\6PCBC6JZ\MC9004398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3512">
            <a:off x="3933402" y="2918984"/>
            <a:ext cx="1788815" cy="178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4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does an ATFM service operate</a:t>
            </a:r>
            <a:r>
              <a:rPr lang="en-US" sz="3200" dirty="0" smtClean="0"/>
              <a:t>? (cont’d)</a:t>
            </a:r>
            <a:endParaRPr lang="en-GB" sz="3200" dirty="0"/>
          </a:p>
        </p:txBody>
      </p:sp>
      <p:sp>
        <p:nvSpPr>
          <p:cNvPr id="3" name="Content Placeholder 2"/>
          <p:cNvSpPr>
            <a:spLocks noGrp="1"/>
          </p:cNvSpPr>
          <p:nvPr>
            <p:ph idx="1"/>
          </p:nvPr>
        </p:nvSpPr>
        <p:spPr>
          <a:xfrm>
            <a:off x="457200" y="1916832"/>
            <a:ext cx="8229600" cy="4536504"/>
          </a:xfrm>
        </p:spPr>
        <p:txBody>
          <a:bodyPr/>
          <a:lstStyle/>
          <a:p>
            <a:r>
              <a:rPr lang="en-US" dirty="0"/>
              <a:t>A strategy should collaboratively be agreed upon in advance</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69</a:t>
            </a:fld>
            <a:endParaRPr lang="en-CA"/>
          </a:p>
        </p:txBody>
      </p:sp>
      <p:sp>
        <p:nvSpPr>
          <p:cNvPr id="5" name="Rounded Rectangle 4"/>
          <p:cNvSpPr/>
          <p:nvPr/>
        </p:nvSpPr>
        <p:spPr>
          <a:xfrm>
            <a:off x="3695174" y="3032956"/>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ATFM</a:t>
            </a:r>
            <a:endParaRPr lang="en-GB" dirty="0">
              <a:effectLst>
                <a:outerShdw blurRad="38100" dist="38100" dir="2700000" algn="tl">
                  <a:srgbClr val="000000">
                    <a:alpha val="43137"/>
                  </a:srgbClr>
                </a:outerShdw>
              </a:effectLst>
            </a:endParaRPr>
          </a:p>
        </p:txBody>
      </p:sp>
      <p:sp>
        <p:nvSpPr>
          <p:cNvPr id="6" name="Rounded Rectangle 5"/>
          <p:cNvSpPr/>
          <p:nvPr/>
        </p:nvSpPr>
        <p:spPr>
          <a:xfrm>
            <a:off x="5206176" y="5283510"/>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AUs</a:t>
            </a:r>
            <a:endParaRPr lang="en-GB" dirty="0">
              <a:effectLst>
                <a:outerShdw blurRad="38100" dist="38100" dir="2700000" algn="tl">
                  <a:srgbClr val="000000">
                    <a:alpha val="43137"/>
                  </a:srgbClr>
                </a:outerShdw>
              </a:effectLst>
            </a:endParaRPr>
          </a:p>
        </p:txBody>
      </p:sp>
      <p:sp>
        <p:nvSpPr>
          <p:cNvPr id="7" name="Rounded Rectangle 6"/>
          <p:cNvSpPr/>
          <p:nvPr/>
        </p:nvSpPr>
        <p:spPr>
          <a:xfrm>
            <a:off x="2266871" y="5283510"/>
            <a:ext cx="1440160" cy="792088"/>
          </a:xfrm>
          <a:prstGeom prst="roundRect">
            <a:avLst/>
          </a:prstGeom>
          <a:solidFill>
            <a:schemeClr val="tx2">
              <a:lumMod val="60000"/>
              <a:lumOff val="40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ATS</a:t>
            </a:r>
          </a:p>
          <a:p>
            <a:pPr algn="ctr"/>
            <a:r>
              <a:rPr lang="en-US" dirty="0" smtClean="0">
                <a:effectLst>
                  <a:outerShdw blurRad="38100" dist="38100" dir="2700000" algn="tl">
                    <a:srgbClr val="000000">
                      <a:alpha val="43137"/>
                    </a:srgbClr>
                  </a:outerShdw>
                </a:effectLst>
              </a:rPr>
              <a:t>Facilities</a:t>
            </a:r>
            <a:endParaRPr lang="en-GB" dirty="0">
              <a:effectLst>
                <a:outerShdw blurRad="38100" dist="38100" dir="2700000" algn="tl">
                  <a:srgbClr val="000000">
                    <a:alpha val="43137"/>
                  </a:srgbClr>
                </a:outerShdw>
              </a:effectLst>
            </a:endParaRPr>
          </a:p>
        </p:txBody>
      </p:sp>
      <p:pic>
        <p:nvPicPr>
          <p:cNvPr id="8" name="Picture 9" descr="C:\Users\HTakata\AppData\Local\Microsoft\Windows\Temporary Internet Files\Content.IE5\6PCBC6JZ\MC90043524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904" y="3626160"/>
            <a:ext cx="33147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1" presetClass="emph" presetSubtype="0" fill="hold" grpId="1" nodeType="afterEffect">
                                  <p:stCondLst>
                                    <p:cond delay="0"/>
                                  </p:stCondLst>
                                  <p:childTnLst>
                                    <p:animClr clrSpc="hsl" dir="cw">
                                      <p:cBhvr override="childStyle">
                                        <p:cTn id="10" dur="500" fill="hold"/>
                                        <p:tgtEl>
                                          <p:spTgt spid="5"/>
                                        </p:tgtEl>
                                        <p:attrNameLst>
                                          <p:attrName>style.color</p:attrName>
                                        </p:attrNameLst>
                                      </p:cBhvr>
                                      <p:by>
                                        <p:hsl h="7200000" s="0" l="0"/>
                                      </p:by>
                                    </p:animClr>
                                    <p:animClr clrSpc="hsl" dir="cw">
                                      <p:cBhvr>
                                        <p:cTn id="11" dur="500" fill="hold"/>
                                        <p:tgtEl>
                                          <p:spTgt spid="5"/>
                                        </p:tgtEl>
                                        <p:attrNameLst>
                                          <p:attrName>fillcolor</p:attrName>
                                        </p:attrNameLst>
                                      </p:cBhvr>
                                      <p:by>
                                        <p:hsl h="7200000" s="0" l="0"/>
                                      </p:by>
                                    </p:animClr>
                                    <p:animClr clrSpc="hsl" dir="cw">
                                      <p:cBhvr>
                                        <p:cTn id="12" dur="500" fill="hold"/>
                                        <p:tgtEl>
                                          <p:spTgt spid="5"/>
                                        </p:tgtEl>
                                        <p:attrNameLst>
                                          <p:attrName>stroke.color</p:attrName>
                                        </p:attrNameLst>
                                      </p:cBhvr>
                                      <p:by>
                                        <p:hsl h="7200000" s="0" l="0"/>
                                      </p:by>
                                    </p:animClr>
                                    <p:set>
                                      <p:cBhvr>
                                        <p:cTn id="13" dur="500" fill="hold"/>
                                        <p:tgtEl>
                                          <p:spTgt spid="5"/>
                                        </p:tgtEl>
                                        <p:attrNameLst>
                                          <p:attrName>fill.type</p:attrName>
                                        </p:attrNameLst>
                                      </p:cBhvr>
                                      <p:to>
                                        <p:strVal val="solid"/>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p:stCondLst>
                              <p:cond delay="2500"/>
                            </p:stCondLst>
                            <p:childTnLst>
                              <p:par>
                                <p:cTn id="19" presetID="21" presetClass="emph" presetSubtype="0" fill="hold" grpId="1" nodeType="afterEffect">
                                  <p:stCondLst>
                                    <p:cond delay="0"/>
                                  </p:stCondLst>
                                  <p:childTnLst>
                                    <p:animClr clrSpc="hsl" dir="cw">
                                      <p:cBhvr override="childStyle">
                                        <p:cTn id="20" dur="500" fill="hold"/>
                                        <p:tgtEl>
                                          <p:spTgt spid="6"/>
                                        </p:tgtEl>
                                        <p:attrNameLst>
                                          <p:attrName>style.color</p:attrName>
                                        </p:attrNameLst>
                                      </p:cBhvr>
                                      <p:by>
                                        <p:hsl h="7200000" s="0" l="0"/>
                                      </p:by>
                                    </p:animClr>
                                    <p:animClr clrSpc="hsl" dir="cw">
                                      <p:cBhvr>
                                        <p:cTn id="21" dur="500" fill="hold"/>
                                        <p:tgtEl>
                                          <p:spTgt spid="6"/>
                                        </p:tgtEl>
                                        <p:attrNameLst>
                                          <p:attrName>fillcolor</p:attrName>
                                        </p:attrNameLst>
                                      </p:cBhvr>
                                      <p:by>
                                        <p:hsl h="7200000" s="0" l="0"/>
                                      </p:by>
                                    </p:animClr>
                                    <p:animClr clrSpc="hsl" dir="cw">
                                      <p:cBhvr>
                                        <p:cTn id="22" dur="500" fill="hold"/>
                                        <p:tgtEl>
                                          <p:spTgt spid="6"/>
                                        </p:tgtEl>
                                        <p:attrNameLst>
                                          <p:attrName>stroke.color</p:attrName>
                                        </p:attrNameLst>
                                      </p:cBhvr>
                                      <p:by>
                                        <p:hsl h="7200000" s="0" l="0"/>
                                      </p:by>
                                    </p:animClr>
                                    <p:set>
                                      <p:cBhvr>
                                        <p:cTn id="23" dur="500" fill="hold"/>
                                        <p:tgtEl>
                                          <p:spTgt spid="6"/>
                                        </p:tgtEl>
                                        <p:attrNameLst>
                                          <p:attrName>fill.type</p:attrName>
                                        </p:attrNameLst>
                                      </p:cBhvr>
                                      <p:to>
                                        <p:strVal val="solid"/>
                                      </p:to>
                                    </p:se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4000"/>
                            </p:stCondLst>
                            <p:childTnLst>
                              <p:par>
                                <p:cTn id="29" presetID="21" presetClass="emph" presetSubtype="0" fill="hold" grpId="1" nodeType="afterEffect">
                                  <p:stCondLst>
                                    <p:cond delay="0"/>
                                  </p:stCondLst>
                                  <p:childTnLst>
                                    <p:animClr clrSpc="hsl" dir="cw">
                                      <p:cBhvr override="childStyle">
                                        <p:cTn id="30" dur="500" fill="hold"/>
                                        <p:tgtEl>
                                          <p:spTgt spid="7"/>
                                        </p:tgtEl>
                                        <p:attrNameLst>
                                          <p:attrName>style.color</p:attrName>
                                        </p:attrNameLst>
                                      </p:cBhvr>
                                      <p:by>
                                        <p:hsl h="7200000" s="0" l="0"/>
                                      </p:by>
                                    </p:animClr>
                                    <p:animClr clrSpc="hsl" dir="cw">
                                      <p:cBhvr>
                                        <p:cTn id="31" dur="500" fill="hold"/>
                                        <p:tgtEl>
                                          <p:spTgt spid="7"/>
                                        </p:tgtEl>
                                        <p:attrNameLst>
                                          <p:attrName>fillcolor</p:attrName>
                                        </p:attrNameLst>
                                      </p:cBhvr>
                                      <p:by>
                                        <p:hsl h="7200000" s="0" l="0"/>
                                      </p:by>
                                    </p:animClr>
                                    <p:animClr clrSpc="hsl" dir="cw">
                                      <p:cBhvr>
                                        <p:cTn id="32" dur="500" fill="hold"/>
                                        <p:tgtEl>
                                          <p:spTgt spid="7"/>
                                        </p:tgtEl>
                                        <p:attrNameLst>
                                          <p:attrName>stroke.color</p:attrName>
                                        </p:attrNameLst>
                                      </p:cBhvr>
                                      <p:by>
                                        <p:hsl h="7200000" s="0" l="0"/>
                                      </p:by>
                                    </p:animClr>
                                    <p:set>
                                      <p:cBhvr>
                                        <p:cTn id="33"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7</a:t>
            </a:fld>
            <a:endParaRPr lang="en-CA" dirty="0"/>
          </a:p>
        </p:txBody>
      </p:sp>
      <p:sp>
        <p:nvSpPr>
          <p:cNvPr id="5" name="Down Arrow 4"/>
          <p:cNvSpPr/>
          <p:nvPr/>
        </p:nvSpPr>
        <p:spPr>
          <a:xfrm>
            <a:off x="6710387" y="2140813"/>
            <a:ext cx="222476" cy="26340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Down Arrow 5"/>
          <p:cNvSpPr/>
          <p:nvPr/>
        </p:nvSpPr>
        <p:spPr>
          <a:xfrm>
            <a:off x="5749576" y="3067188"/>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C:\Users\HTakata\AppData\Local\Microsoft\Windows\Temporary Internet Files\Content.IE5\6PCBC6JZ\MC900252233[1].wmf"/>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6696576" y="1665806"/>
            <a:ext cx="831196" cy="648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5685657" y="2725493"/>
            <a:ext cx="616508" cy="481168"/>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flipH="1">
            <a:off x="2948108" y="5020590"/>
            <a:ext cx="148015"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a:off x="4106948" y="4231757"/>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C:\Users\HTakata\AppData\Local\Microsoft\Windows\Temporary Internet Files\Content.IE5\6PCBC6JZ\MC900252233[1].wmf"/>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094779" y="3887731"/>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2883681" y="4714988"/>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735747" y="5763450"/>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Takata\AppData\Local\Microsoft\Windows\Temporary Internet Files\Content.IE5\6PCBC6JZ\MC90025223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126023" y="3799785"/>
            <a:ext cx="560392" cy="48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flipH="1">
            <a:off x="7821609" y="5059123"/>
            <a:ext cx="560391" cy="4811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612749" y="3194167"/>
            <a:ext cx="1581301" cy="1607232"/>
            <a:chOff x="876300" y="2325524"/>
            <a:chExt cx="2971800" cy="2627476"/>
          </a:xfrm>
        </p:grpSpPr>
        <p:sp>
          <p:nvSpPr>
            <p:cNvPr id="17" name="Flowchart: Magnetic Disk 16"/>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Magnetic Disk 17"/>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p:cNvGrpSpPr/>
          <p:nvPr/>
        </p:nvGrpSpPr>
        <p:grpSpPr>
          <a:xfrm>
            <a:off x="1268465" y="5254075"/>
            <a:ext cx="2004138" cy="1125244"/>
            <a:chOff x="876300" y="2325524"/>
            <a:chExt cx="2971800" cy="2627476"/>
          </a:xfrm>
        </p:grpSpPr>
        <p:sp>
          <p:nvSpPr>
            <p:cNvPr id="20" name="Flowchart: Magnetic Disk 19"/>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Magnetic Disk 20"/>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p:cNvGrpSpPr/>
          <p:nvPr/>
        </p:nvGrpSpPr>
        <p:grpSpPr>
          <a:xfrm>
            <a:off x="6214664" y="2579891"/>
            <a:ext cx="1036408" cy="690046"/>
            <a:chOff x="876300" y="2325524"/>
            <a:chExt cx="2971800" cy="2627476"/>
          </a:xfrm>
        </p:grpSpPr>
        <p:sp>
          <p:nvSpPr>
            <p:cNvPr id="23" name="Flowchart: Magnetic Disk 22"/>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Magnetic Disk 23"/>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Group 24"/>
          <p:cNvGrpSpPr/>
          <p:nvPr/>
        </p:nvGrpSpPr>
        <p:grpSpPr>
          <a:xfrm>
            <a:off x="3407831" y="4575186"/>
            <a:ext cx="1001441" cy="765062"/>
            <a:chOff x="6019800" y="1295400"/>
            <a:chExt cx="2971800" cy="2477924"/>
          </a:xfrm>
        </p:grpSpPr>
        <p:sp>
          <p:nvSpPr>
            <p:cNvPr id="26" name="Flowchart: Magnetic Disk 25"/>
            <p:cNvSpPr/>
            <p:nvPr/>
          </p:nvSpPr>
          <p:spPr>
            <a:xfrm>
              <a:off x="6019800" y="1295400"/>
              <a:ext cx="2971800" cy="2477924"/>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26"/>
            <p:cNvSpPr/>
            <p:nvPr/>
          </p:nvSpPr>
          <p:spPr>
            <a:xfrm>
              <a:off x="6024785" y="1803163"/>
              <a:ext cx="2948299" cy="931516"/>
            </a:xfrm>
            <a:custGeom>
              <a:avLst/>
              <a:gdLst>
                <a:gd name="connsiteX0" fmla="*/ 0 w 2948299"/>
                <a:gd name="connsiteY0" fmla="*/ 0 h 931516"/>
                <a:gd name="connsiteX1" fmla="*/ 273465 w 2948299"/>
                <a:gd name="connsiteY1" fmla="*/ 572568 h 931516"/>
                <a:gd name="connsiteX2" fmla="*/ 427290 w 2948299"/>
                <a:gd name="connsiteY2" fmla="*/ 350377 h 931516"/>
                <a:gd name="connsiteX3" fmla="*/ 854579 w 2948299"/>
                <a:gd name="connsiteY3" fmla="*/ 931491 h 931516"/>
                <a:gd name="connsiteX4" fmla="*/ 1743342 w 2948299"/>
                <a:gd name="connsiteY4" fmla="*/ 324740 h 931516"/>
                <a:gd name="connsiteX5" fmla="*/ 2290273 w 2948299"/>
                <a:gd name="connsiteY5" fmla="*/ 538385 h 931516"/>
                <a:gd name="connsiteX6" fmla="*/ 2948299 w 2948299"/>
                <a:gd name="connsiteY6" fmla="*/ 25637 h 93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99" h="931516">
                  <a:moveTo>
                    <a:pt x="0" y="0"/>
                  </a:moveTo>
                  <a:cubicBezTo>
                    <a:pt x="101125" y="257086"/>
                    <a:pt x="202250" y="514172"/>
                    <a:pt x="273465" y="572568"/>
                  </a:cubicBezTo>
                  <a:cubicBezTo>
                    <a:pt x="344680" y="630964"/>
                    <a:pt x="330438" y="290556"/>
                    <a:pt x="427290" y="350377"/>
                  </a:cubicBezTo>
                  <a:cubicBezTo>
                    <a:pt x="524142" y="410198"/>
                    <a:pt x="635237" y="935764"/>
                    <a:pt x="854579" y="931491"/>
                  </a:cubicBezTo>
                  <a:cubicBezTo>
                    <a:pt x="1073921" y="927218"/>
                    <a:pt x="1504060" y="390258"/>
                    <a:pt x="1743342" y="324740"/>
                  </a:cubicBezTo>
                  <a:cubicBezTo>
                    <a:pt x="1982624" y="259222"/>
                    <a:pt x="2089447" y="588235"/>
                    <a:pt x="2290273" y="538385"/>
                  </a:cubicBezTo>
                  <a:cubicBezTo>
                    <a:pt x="2491099" y="488535"/>
                    <a:pt x="2942602" y="-72639"/>
                    <a:pt x="2948299" y="25637"/>
                  </a:cubicBezTo>
                </a:path>
              </a:pathLst>
            </a:custGeom>
            <a:noFill/>
            <a:effectLst>
              <a:glow rad="63500">
                <a:schemeClr val="accent1">
                  <a:satMod val="175000"/>
                  <a:alpha val="40000"/>
                </a:schemeClr>
              </a:glow>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Connector 27"/>
            <p:cNvSpPr/>
            <p:nvPr/>
          </p:nvSpPr>
          <p:spPr>
            <a:xfrm>
              <a:off x="6821324" y="2800528"/>
              <a:ext cx="76200" cy="101837"/>
            </a:xfrm>
            <a:prstGeom prst="flowChartConnector">
              <a:avLst/>
            </a:prstGeom>
            <a:pattFill prst="pct50">
              <a:fgClr>
                <a:schemeClr val="accent1"/>
              </a:fgClr>
              <a:bgClr>
                <a:schemeClr val="bg1"/>
              </a:bgClr>
            </a:patt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28"/>
            <p:cNvSpPr/>
            <p:nvPr/>
          </p:nvSpPr>
          <p:spPr>
            <a:xfrm>
              <a:off x="6672913" y="3048000"/>
              <a:ext cx="373022" cy="517269"/>
            </a:xfrm>
            <a:custGeom>
              <a:avLst/>
              <a:gdLst>
                <a:gd name="connsiteX0" fmla="*/ 256942 w 633296"/>
                <a:gd name="connsiteY0" fmla="*/ 102 h 1034538"/>
                <a:gd name="connsiteX1" fmla="*/ 568 w 633296"/>
                <a:gd name="connsiteY1" fmla="*/ 692311 h 1034538"/>
                <a:gd name="connsiteX2" fmla="*/ 325308 w 633296"/>
                <a:gd name="connsiteY2" fmla="*/ 1034143 h 1034538"/>
                <a:gd name="connsiteX3" fmla="*/ 632957 w 633296"/>
                <a:gd name="connsiteY3" fmla="*/ 743586 h 1034538"/>
                <a:gd name="connsiteX4" fmla="*/ 256942 w 633296"/>
                <a:gd name="connsiteY4" fmla="*/ 102 h 10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96" h="1034538">
                  <a:moveTo>
                    <a:pt x="256942" y="102"/>
                  </a:moveTo>
                  <a:cubicBezTo>
                    <a:pt x="151544" y="-8444"/>
                    <a:pt x="-10826" y="519971"/>
                    <a:pt x="568" y="692311"/>
                  </a:cubicBezTo>
                  <a:cubicBezTo>
                    <a:pt x="11962" y="864651"/>
                    <a:pt x="219910" y="1025597"/>
                    <a:pt x="325308" y="1034143"/>
                  </a:cubicBezTo>
                  <a:cubicBezTo>
                    <a:pt x="430706" y="1042689"/>
                    <a:pt x="642927" y="911653"/>
                    <a:pt x="632957" y="743586"/>
                  </a:cubicBezTo>
                  <a:cubicBezTo>
                    <a:pt x="622987" y="575519"/>
                    <a:pt x="362340" y="8648"/>
                    <a:pt x="256942" y="102"/>
                  </a:cubicBezTo>
                  <a:close/>
                </a:path>
              </a:pathLst>
            </a:custGeom>
            <a:gradFill>
              <a:gsLst>
                <a:gs pos="0">
                  <a:schemeClr val="bg1">
                    <a:lumMod val="0"/>
                    <a:lumOff val="100000"/>
                  </a:schemeClr>
                </a:gs>
                <a:gs pos="50000">
                  <a:schemeClr val="accent1">
                    <a:tint val="44500"/>
                    <a:satMod val="160000"/>
                  </a:schemeClr>
                </a:gs>
                <a:gs pos="100000">
                  <a:schemeClr val="accent1">
                    <a:tint val="23500"/>
                    <a:satMod val="160000"/>
                  </a:schemeClr>
                </a:gs>
              </a:gsLst>
              <a:path path="circle">
                <a:fillToRect l="50000" t="50000" r="50000" b="50000"/>
              </a:path>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p:cNvGrpSpPr/>
          <p:nvPr/>
        </p:nvGrpSpPr>
        <p:grpSpPr>
          <a:xfrm>
            <a:off x="6336674" y="4662415"/>
            <a:ext cx="1563138" cy="1085525"/>
            <a:chOff x="876300" y="2325524"/>
            <a:chExt cx="2971800" cy="2627476"/>
          </a:xfrm>
        </p:grpSpPr>
        <p:sp>
          <p:nvSpPr>
            <p:cNvPr id="31" name="Flowchart: Magnetic Disk 30"/>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lowchart: Magnetic Disk 31"/>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3" name="Picture 2" descr="C:\Users\HTakata\AppData\Local\Microsoft\Windows\Temporary Internet Files\Content.IE5\6PCBC6JZ\MC900252233[1].wmf"/>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450703" y="2809657"/>
            <a:ext cx="1571412" cy="1226445"/>
          </a:xfrm>
          <a:prstGeom prst="rect">
            <a:avLst/>
          </a:prstGeom>
          <a:noFill/>
          <a:effectLst>
            <a:outerShdw blurRad="50800" dist="50800" dir="5400000" algn="ctr" rotWithShape="0">
              <a:schemeClr val="bg1">
                <a:lumMod val="85000"/>
              </a:schemeClr>
            </a:outerShdw>
          </a:effectLst>
          <a:extLst>
            <a:ext uri="{909E8E84-426E-40DD-AFC4-6F175D3DCCD1}">
              <a14:hiddenFill xmlns:a14="http://schemas.microsoft.com/office/drawing/2010/main">
                <a:solidFill>
                  <a:srgbClr val="FFFFFF"/>
                </a:solidFill>
              </a14:hiddenFill>
            </a:ext>
          </a:extLst>
        </p:spPr>
      </p:pic>
      <p:sp>
        <p:nvSpPr>
          <p:cNvPr id="34" name="Curved Left Arrow 33"/>
          <p:cNvSpPr/>
          <p:nvPr/>
        </p:nvSpPr>
        <p:spPr>
          <a:xfrm>
            <a:off x="2512492" y="2751590"/>
            <a:ext cx="685800" cy="621542"/>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Curved Left Arrow 34"/>
          <p:cNvSpPr/>
          <p:nvPr/>
        </p:nvSpPr>
        <p:spPr>
          <a:xfrm flipH="1" flipV="1">
            <a:off x="1309466" y="2685118"/>
            <a:ext cx="750835" cy="547931"/>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TextBox 35"/>
          <p:cNvSpPr txBox="1"/>
          <p:nvPr/>
        </p:nvSpPr>
        <p:spPr>
          <a:xfrm>
            <a:off x="556816" y="1956375"/>
            <a:ext cx="4041491"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Manage the Green Tap</a:t>
            </a:r>
            <a:endParaRPr lang="en-GB" sz="3200" b="1" dirty="0">
              <a:effectLst>
                <a:outerShdw blurRad="38100" dist="38100" dir="2700000" algn="tl">
                  <a:srgbClr val="000000">
                    <a:alpha val="43137"/>
                  </a:srgbClr>
                </a:outerShdw>
              </a:effectLst>
            </a:endParaRPr>
          </a:p>
        </p:txBody>
      </p:sp>
      <p:sp>
        <p:nvSpPr>
          <p:cNvPr id="37" name="Oval 36"/>
          <p:cNvSpPr/>
          <p:nvPr/>
        </p:nvSpPr>
        <p:spPr>
          <a:xfrm>
            <a:off x="3724810" y="3650944"/>
            <a:ext cx="1368924" cy="954742"/>
          </a:xfrm>
          <a:prstGeom prst="ellipse">
            <a:avLst/>
          </a:prstGeom>
          <a:solidFill>
            <a:schemeClr val="accent2">
              <a:lumMod val="20000"/>
              <a:lumOff val="80000"/>
              <a:alpha val="21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p:cNvSpPr txBox="1"/>
          <p:nvPr/>
        </p:nvSpPr>
        <p:spPr>
          <a:xfrm>
            <a:off x="7759714" y="6059952"/>
            <a:ext cx="622286" cy="369332"/>
          </a:xfrm>
          <a:prstGeom prst="rect">
            <a:avLst/>
          </a:prstGeom>
          <a:noFill/>
        </p:spPr>
        <p:txBody>
          <a:bodyPr wrap="none" rtlCol="0">
            <a:spAutoFit/>
          </a:bodyPr>
          <a:lstStyle/>
          <a:p>
            <a:r>
              <a:rPr lang="en-US" dirty="0" smtClean="0">
                <a:hlinkClick r:id="rId3" action="ppaction://hlinksldjump"/>
              </a:rPr>
              <a:t>Back</a:t>
            </a:r>
            <a:endParaRPr lang="en-GB" dirty="0"/>
          </a:p>
        </p:txBody>
      </p:sp>
    </p:spTree>
    <p:extLst>
      <p:ext uri="{BB962C8B-B14F-4D97-AF65-F5344CB8AC3E}">
        <p14:creationId xmlns:p14="http://schemas.microsoft.com/office/powerpoint/2010/main" val="12865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repeatCount="indefinite" fill="hold" grpId="0" nodeType="with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xit" presetSubtype="0" repeatCount="indefinite" fill="hold" grpId="0" nodeType="withEffect">
                                  <p:stCondLst>
                                    <p:cond delay="0"/>
                                  </p:stCondLst>
                                  <p:childTnLst>
                                    <p:animEffect transition="out" filter="fade">
                                      <p:cBhvr>
                                        <p:cTn id="11" dur="800"/>
                                        <p:tgtEl>
                                          <p:spTgt spid="6"/>
                                        </p:tgtEl>
                                      </p:cBhvr>
                                    </p:animEffect>
                                    <p:anim calcmode="lin" valueType="num">
                                      <p:cBhvr>
                                        <p:cTn id="12" dur="800"/>
                                        <p:tgtEl>
                                          <p:spTgt spid="6"/>
                                        </p:tgtEl>
                                        <p:attrNameLst>
                                          <p:attrName>ppt_x</p:attrName>
                                        </p:attrNameLst>
                                      </p:cBhvr>
                                      <p:tavLst>
                                        <p:tav tm="0">
                                          <p:val>
                                            <p:strVal val="ppt_x"/>
                                          </p:val>
                                        </p:tav>
                                        <p:tav tm="100000">
                                          <p:val>
                                            <p:strVal val="ppt_x"/>
                                          </p:val>
                                        </p:tav>
                                      </p:tavLst>
                                    </p:anim>
                                    <p:anim calcmode="lin" valueType="num">
                                      <p:cBhvr>
                                        <p:cTn id="13" dur="800"/>
                                        <p:tgtEl>
                                          <p:spTgt spid="6"/>
                                        </p:tgtEl>
                                        <p:attrNameLst>
                                          <p:attrName>ppt_y</p:attrName>
                                        </p:attrNameLst>
                                      </p:cBhvr>
                                      <p:tavLst>
                                        <p:tav tm="0">
                                          <p:val>
                                            <p:strVal val="ppt_y"/>
                                          </p:val>
                                        </p:tav>
                                        <p:tav tm="100000">
                                          <p:val>
                                            <p:strVal val="ppt_y+.1"/>
                                          </p:val>
                                        </p:tav>
                                      </p:tavLst>
                                    </p:anim>
                                    <p:set>
                                      <p:cBhvr>
                                        <p:cTn id="14" dur="1" fill="hold">
                                          <p:stCondLst>
                                            <p:cond delay="799"/>
                                          </p:stCondLst>
                                        </p:cTn>
                                        <p:tgtEl>
                                          <p:spTgt spid="6"/>
                                        </p:tgtEl>
                                        <p:attrNameLst>
                                          <p:attrName>style.visibility</p:attrName>
                                        </p:attrNameLst>
                                      </p:cBhvr>
                                      <p:to>
                                        <p:strVal val="hidden"/>
                                      </p:to>
                                    </p:set>
                                  </p:childTnLst>
                                </p:cTn>
                              </p:par>
                              <p:par>
                                <p:cTn id="15" presetID="42" presetClass="exit" presetSubtype="0" repeatCount="indefinite" fill="hold" grpId="0" nodeType="withEffect">
                                  <p:stCondLst>
                                    <p:cond delay="0"/>
                                  </p:stCondLst>
                                  <p:endCondLst>
                                    <p:cond evt="onNext" delay="0">
                                      <p:tgtEl>
                                        <p:sldTgt/>
                                      </p:tgtEl>
                                    </p:cond>
                                  </p:endCondLst>
                                  <p:childTnLst>
                                    <p:animEffect transition="out" filter="fade">
                                      <p:cBhvr>
                                        <p:cTn id="16" dur="700"/>
                                        <p:tgtEl>
                                          <p:spTgt spid="10"/>
                                        </p:tgtEl>
                                      </p:cBhvr>
                                    </p:animEffect>
                                    <p:anim calcmode="lin" valueType="num">
                                      <p:cBhvr>
                                        <p:cTn id="17" dur="700"/>
                                        <p:tgtEl>
                                          <p:spTgt spid="10"/>
                                        </p:tgtEl>
                                        <p:attrNameLst>
                                          <p:attrName>ppt_x</p:attrName>
                                        </p:attrNameLst>
                                      </p:cBhvr>
                                      <p:tavLst>
                                        <p:tav tm="0">
                                          <p:val>
                                            <p:strVal val="ppt_x"/>
                                          </p:val>
                                        </p:tav>
                                        <p:tav tm="100000">
                                          <p:val>
                                            <p:strVal val="ppt_x"/>
                                          </p:val>
                                        </p:tav>
                                      </p:tavLst>
                                    </p:anim>
                                    <p:anim calcmode="lin" valueType="num">
                                      <p:cBhvr>
                                        <p:cTn id="18" dur="700"/>
                                        <p:tgtEl>
                                          <p:spTgt spid="10"/>
                                        </p:tgtEl>
                                        <p:attrNameLst>
                                          <p:attrName>ppt_y</p:attrName>
                                        </p:attrNameLst>
                                      </p:cBhvr>
                                      <p:tavLst>
                                        <p:tav tm="0">
                                          <p:val>
                                            <p:strVal val="ppt_y"/>
                                          </p:val>
                                        </p:tav>
                                        <p:tav tm="100000">
                                          <p:val>
                                            <p:strVal val="ppt_y+.1"/>
                                          </p:val>
                                        </p:tav>
                                      </p:tavLst>
                                    </p:anim>
                                    <p:set>
                                      <p:cBhvr>
                                        <p:cTn id="19" dur="1" fill="hold">
                                          <p:stCondLst>
                                            <p:cond delay="699"/>
                                          </p:stCondLst>
                                        </p:cTn>
                                        <p:tgtEl>
                                          <p:spTgt spid="10"/>
                                        </p:tgtEl>
                                        <p:attrNameLst>
                                          <p:attrName>style.visibility</p:attrName>
                                        </p:attrNameLst>
                                      </p:cBhvr>
                                      <p:to>
                                        <p:strVal val="hidden"/>
                                      </p:to>
                                    </p:set>
                                  </p:childTnLst>
                                </p:cTn>
                              </p:par>
                              <p:par>
                                <p:cTn id="20" presetID="42" presetClass="exit" presetSubtype="0" repeatCount="indefinite" fill="hold" grpId="0" nodeType="withEffect">
                                  <p:stCondLst>
                                    <p:cond delay="0"/>
                                  </p:stCondLst>
                                  <p:childTnLst>
                                    <p:animEffect transition="out" filter="fade">
                                      <p:cBhvr>
                                        <p:cTn id="21" dur="1200"/>
                                        <p:tgtEl>
                                          <p:spTgt spid="9"/>
                                        </p:tgtEl>
                                      </p:cBhvr>
                                    </p:animEffect>
                                    <p:anim calcmode="lin" valueType="num">
                                      <p:cBhvr>
                                        <p:cTn id="22" dur="1200"/>
                                        <p:tgtEl>
                                          <p:spTgt spid="9"/>
                                        </p:tgtEl>
                                        <p:attrNameLst>
                                          <p:attrName>ppt_x</p:attrName>
                                        </p:attrNameLst>
                                      </p:cBhvr>
                                      <p:tavLst>
                                        <p:tav tm="0">
                                          <p:val>
                                            <p:strVal val="ppt_x"/>
                                          </p:val>
                                        </p:tav>
                                        <p:tav tm="100000">
                                          <p:val>
                                            <p:strVal val="ppt_x"/>
                                          </p:val>
                                        </p:tav>
                                      </p:tavLst>
                                    </p:anim>
                                    <p:anim calcmode="lin" valueType="num">
                                      <p:cBhvr>
                                        <p:cTn id="23" dur="1200"/>
                                        <p:tgtEl>
                                          <p:spTgt spid="9"/>
                                        </p:tgtEl>
                                        <p:attrNameLst>
                                          <p:attrName>ppt_y</p:attrName>
                                        </p:attrNameLst>
                                      </p:cBhvr>
                                      <p:tavLst>
                                        <p:tav tm="0">
                                          <p:val>
                                            <p:strVal val="ppt_y"/>
                                          </p:val>
                                        </p:tav>
                                        <p:tav tm="100000">
                                          <p:val>
                                            <p:strVal val="ppt_y+.1"/>
                                          </p:val>
                                        </p:tav>
                                      </p:tavLst>
                                    </p:anim>
                                    <p:set>
                                      <p:cBhvr>
                                        <p:cTn id="24" dur="1" fill="hold">
                                          <p:stCondLst>
                                            <p:cond delay="1199"/>
                                          </p:stCondLst>
                                        </p:cTn>
                                        <p:tgtEl>
                                          <p:spTgt spid="9"/>
                                        </p:tgtEl>
                                        <p:attrNameLst>
                                          <p:attrName>style.visibility</p:attrName>
                                        </p:attrNameLst>
                                      </p:cBhvr>
                                      <p:to>
                                        <p:strVal val="hidden"/>
                                      </p:to>
                                    </p:se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26" presetClass="emph" presetSubtype="0" repeatCount="indefinite" fill="hold" grpId="1" nodeType="withEffect">
                                  <p:stCondLst>
                                    <p:cond delay="0"/>
                                  </p:stCondLst>
                                  <p:childTnLst>
                                    <p:animEffect transition="out" filter="fade">
                                      <p:cBhvr>
                                        <p:cTn id="51" dur="500" tmFilter="0, 0; .2, .5; .8, .5; 1, 0"/>
                                        <p:tgtEl>
                                          <p:spTgt spid="37"/>
                                        </p:tgtEl>
                                      </p:cBhvr>
                                    </p:animEffect>
                                    <p:animScale>
                                      <p:cBhvr>
                                        <p:cTn id="52"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0" grpId="1" animBg="1"/>
      <p:bldP spid="34" grpId="0" animBg="1"/>
      <p:bldP spid="35" grpId="0" animBg="1"/>
      <p:bldP spid="36" grpId="0"/>
      <p:bldP spid="37" grpId="0" animBg="1"/>
      <p:bldP spid="37"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dirty="0"/>
              <a:t>ATFM measures should;</a:t>
            </a:r>
          </a:p>
          <a:p>
            <a:pPr lvl="1">
              <a:spcAft>
                <a:spcPts val="1200"/>
              </a:spcAft>
              <a:buFont typeface="Calibri" panose="020F0502020204030204" pitchFamily="34" charset="0"/>
              <a:buChar char="−"/>
            </a:pPr>
            <a:r>
              <a:rPr lang="en-US" dirty="0"/>
              <a:t>be kept to the minimum and, whenever possible, be applied selectively only to that part of the system that is constrained</a:t>
            </a:r>
          </a:p>
          <a:p>
            <a:pPr lvl="1">
              <a:spcAft>
                <a:spcPts val="1200"/>
              </a:spcAft>
              <a:buFont typeface="Calibri" panose="020F0502020204030204" pitchFamily="34" charset="0"/>
              <a:buChar char="−"/>
            </a:pPr>
            <a:r>
              <a:rPr lang="en-US" dirty="0"/>
              <a:t>be established and coordinated so as to avoid , if at all possible, having cumulative or contradictory effects on the same flights</a:t>
            </a:r>
            <a:endParaRPr lang="en-GB" dirty="0"/>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70</a:t>
            </a:fld>
            <a:endParaRPr lang="en-CA"/>
          </a:p>
        </p:txBody>
      </p:sp>
      <p:sp>
        <p:nvSpPr>
          <p:cNvPr id="5" name="Title 1"/>
          <p:cNvSpPr>
            <a:spLocks noGrp="1"/>
          </p:cNvSpPr>
          <p:nvPr>
            <p:ph type="title"/>
          </p:nvPr>
        </p:nvSpPr>
        <p:spPr/>
        <p:txBody>
          <a:bodyPr/>
          <a:lstStyle/>
          <a:p>
            <a:r>
              <a:rPr lang="en-US" sz="3200" dirty="0"/>
              <a:t>How does an ATFM service operate</a:t>
            </a:r>
            <a:r>
              <a:rPr lang="en-US" sz="3200" dirty="0" smtClean="0"/>
              <a:t>? (cont’d)</a:t>
            </a:r>
            <a:endParaRPr lang="en-GB" sz="3200" dirty="0"/>
          </a:p>
        </p:txBody>
      </p:sp>
    </p:spTree>
    <p:extLst>
      <p:ext uri="{BB962C8B-B14F-4D97-AF65-F5344CB8AC3E}">
        <p14:creationId xmlns:p14="http://schemas.microsoft.com/office/powerpoint/2010/main" val="113218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536504"/>
          </a:xfrm>
        </p:spPr>
        <p:txBody>
          <a:bodyPr/>
          <a:lstStyle/>
          <a:p>
            <a:r>
              <a:rPr lang="en-US" dirty="0"/>
              <a:t>Automated tools should be implemented if needed and utilized to allow for effective collaboration and dissemination of </a:t>
            </a:r>
            <a:r>
              <a:rPr lang="en-GB" dirty="0"/>
              <a:t>ATFM information</a:t>
            </a:r>
            <a:endParaRPr 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71</a:t>
            </a:fld>
            <a:endParaRPr lang="en-CA"/>
          </a:p>
        </p:txBody>
      </p:sp>
      <p:sp>
        <p:nvSpPr>
          <p:cNvPr id="5" name="Title 1"/>
          <p:cNvSpPr>
            <a:spLocks noGrp="1"/>
          </p:cNvSpPr>
          <p:nvPr>
            <p:ph type="title"/>
          </p:nvPr>
        </p:nvSpPr>
        <p:spPr/>
        <p:txBody>
          <a:bodyPr/>
          <a:lstStyle/>
          <a:p>
            <a:r>
              <a:rPr lang="en-US" sz="3200" dirty="0"/>
              <a:t>How does an ATFM service operate</a:t>
            </a:r>
            <a:r>
              <a:rPr lang="en-US" sz="3200" dirty="0" smtClean="0"/>
              <a:t>? (cont’d)</a:t>
            </a:r>
            <a:endParaRPr lang="en-GB" sz="3200" dirty="0"/>
          </a:p>
        </p:txBody>
      </p:sp>
      <p:pic>
        <p:nvPicPr>
          <p:cNvPr id="6" name="Picture 2" descr="C:\Users\HTakata\AppData\Local\Microsoft\Windows\Temporary Internet Files\Content.IE5\XYCKM3WP\dglxasset[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645024"/>
            <a:ext cx="3428578" cy="298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8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dirty="0"/>
              <a:t>CDM should;</a:t>
            </a:r>
          </a:p>
          <a:p>
            <a:pPr lvl="1">
              <a:spcAft>
                <a:spcPts val="1200"/>
              </a:spcAft>
              <a:buFont typeface="Calibri" panose="020F0502020204030204" pitchFamily="34" charset="0"/>
              <a:buChar char="−"/>
            </a:pPr>
            <a:r>
              <a:rPr lang="en-US" dirty="0"/>
              <a:t>be utilized to manage flows of traffic through all components of the ATM system</a:t>
            </a:r>
          </a:p>
          <a:p>
            <a:pPr lvl="1">
              <a:spcAft>
                <a:spcPts val="600"/>
              </a:spcAft>
              <a:buFont typeface="Calibri" panose="020F0502020204030204" pitchFamily="34" charset="0"/>
              <a:buChar char="−"/>
            </a:pPr>
            <a:r>
              <a:rPr lang="en-US" dirty="0"/>
              <a:t>Occur within and between regions where significant traffic flows force them                           to interact with each other</a:t>
            </a:r>
          </a:p>
        </p:txBody>
      </p:sp>
      <p:sp>
        <p:nvSpPr>
          <p:cNvPr id="4" name="Slide Number Placeholder 3"/>
          <p:cNvSpPr>
            <a:spLocks noGrp="1"/>
          </p:cNvSpPr>
          <p:nvPr>
            <p:ph type="sldNum" sz="quarter" idx="12"/>
          </p:nvPr>
        </p:nvSpPr>
        <p:spPr/>
        <p:txBody>
          <a:bodyPr/>
          <a:lstStyle/>
          <a:p>
            <a:fld id="{3FF909EE-2C65-48BC-95E5-26F3591A45A6}" type="slidenum">
              <a:rPr lang="en-CA" smtClean="0"/>
              <a:t>72</a:t>
            </a:fld>
            <a:endParaRPr lang="en-CA"/>
          </a:p>
        </p:txBody>
      </p:sp>
      <p:sp>
        <p:nvSpPr>
          <p:cNvPr id="5" name="Title 1"/>
          <p:cNvSpPr>
            <a:spLocks noGrp="1"/>
          </p:cNvSpPr>
          <p:nvPr>
            <p:ph type="title"/>
          </p:nvPr>
        </p:nvSpPr>
        <p:spPr/>
        <p:txBody>
          <a:bodyPr/>
          <a:lstStyle/>
          <a:p>
            <a:r>
              <a:rPr lang="en-US" sz="3200" dirty="0"/>
              <a:t>How does an ATFM service operate</a:t>
            </a:r>
            <a:r>
              <a:rPr lang="en-US" sz="3200" dirty="0" smtClean="0"/>
              <a:t>? (cont’d)</a:t>
            </a:r>
            <a:endParaRPr lang="en-GB" sz="3200" dirty="0"/>
          </a:p>
        </p:txBody>
      </p:sp>
      <p:pic>
        <p:nvPicPr>
          <p:cNvPr id="6" name="Picture 2" descr="C:\Users\HTakata\AppData\Local\Microsoft\Windows\Temporary Internet Files\Content.IE5\IXCT58K5\MC9004396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182" y="4221088"/>
            <a:ext cx="3312368" cy="288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31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608512"/>
          </a:xfrm>
        </p:spPr>
        <p:txBody>
          <a:bodyPr/>
          <a:lstStyle/>
          <a:p>
            <a:r>
              <a:rPr lang="en-US" dirty="0"/>
              <a:t>ATFM planning should, as much as possible, focus on regional ATFM and be prioritized for the appropriate major traffic flows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73</a:t>
            </a:fld>
            <a:endParaRPr lang="en-CA"/>
          </a:p>
        </p:txBody>
      </p:sp>
      <p:sp>
        <p:nvSpPr>
          <p:cNvPr id="5" name="Title 1"/>
          <p:cNvSpPr>
            <a:spLocks noGrp="1"/>
          </p:cNvSpPr>
          <p:nvPr>
            <p:ph type="title"/>
          </p:nvPr>
        </p:nvSpPr>
        <p:spPr/>
        <p:txBody>
          <a:bodyPr/>
          <a:lstStyle/>
          <a:p>
            <a:r>
              <a:rPr lang="en-US" sz="3200" dirty="0"/>
              <a:t>How does an ATFM service operate</a:t>
            </a:r>
            <a:r>
              <a:rPr lang="en-US" sz="3200" dirty="0" smtClean="0"/>
              <a:t>? (cont’d)</a:t>
            </a:r>
            <a:endParaRPr lang="en-GB" sz="3200" dirty="0"/>
          </a:p>
        </p:txBody>
      </p:sp>
      <p:pic>
        <p:nvPicPr>
          <p:cNvPr id="6" name="Picture 6" descr="C:\Users\HTakata\AppData\Local\Microsoft\Windows\Temporary Internet Files\Content.IE5\IXCT58K5\MC9004388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645023"/>
            <a:ext cx="3332704" cy="2243741"/>
          </a:xfrm>
          <a:prstGeom prst="rect">
            <a:avLst/>
          </a:prstGeom>
          <a:blipFill>
            <a:blip r:embed="rId4">
              <a:alphaModFix amt="0"/>
            </a:blip>
            <a:tile tx="0" ty="0" sx="100000" sy="100000" flip="none" algn="tl"/>
          </a:blipFill>
          <a:extLst/>
        </p:spPr>
      </p:pic>
    </p:spTree>
    <p:extLst>
      <p:ext uri="{BB962C8B-B14F-4D97-AF65-F5344CB8AC3E}">
        <p14:creationId xmlns:p14="http://schemas.microsoft.com/office/powerpoint/2010/main" val="61339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ATFM traffic data analysis can yield significant strategic benefits in terms of future ATM systems and procedure improvements</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74</a:t>
            </a:fld>
            <a:endParaRPr lang="en-CA"/>
          </a:p>
        </p:txBody>
      </p:sp>
      <p:sp>
        <p:nvSpPr>
          <p:cNvPr id="5" name="Title 1"/>
          <p:cNvSpPr>
            <a:spLocks noGrp="1"/>
          </p:cNvSpPr>
          <p:nvPr>
            <p:ph type="title"/>
          </p:nvPr>
        </p:nvSpPr>
        <p:spPr/>
        <p:txBody>
          <a:bodyPr/>
          <a:lstStyle/>
          <a:p>
            <a:r>
              <a:rPr lang="en-US" sz="3200" dirty="0"/>
              <a:t>How does an ATFM service operate</a:t>
            </a:r>
            <a:r>
              <a:rPr lang="en-US" sz="3200" dirty="0" smtClean="0"/>
              <a:t>? (cont’d)</a:t>
            </a:r>
            <a:endParaRPr lang="en-GB" sz="32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429000"/>
            <a:ext cx="4392488" cy="306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7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dirty="0"/>
              <a:t>States may choose to prioritize or exempt certain classes of flight from ATFM measures</a:t>
            </a:r>
          </a:p>
          <a:p>
            <a:pPr lvl="1">
              <a:spcAft>
                <a:spcPts val="600"/>
              </a:spcAft>
              <a:buFont typeface="Calibri" panose="020F0502020204030204" pitchFamily="34" charset="0"/>
              <a:buChar char="−"/>
            </a:pPr>
            <a:r>
              <a:rPr lang="en-US" dirty="0"/>
              <a:t>Examples of such flights include but are not limited to;</a:t>
            </a:r>
          </a:p>
          <a:p>
            <a:pPr lvl="2"/>
            <a:r>
              <a:rPr lang="en-US" dirty="0"/>
              <a:t>Flights experiencing an emergency</a:t>
            </a:r>
          </a:p>
          <a:p>
            <a:pPr lvl="2"/>
            <a:r>
              <a:rPr lang="en-US" dirty="0"/>
              <a:t>Flights on search and rescue or fire fighting missions</a:t>
            </a:r>
          </a:p>
          <a:p>
            <a:pPr lvl="2"/>
            <a:r>
              <a:rPr lang="en-US" dirty="0"/>
              <a:t>Urgent medical evacuation flights</a:t>
            </a:r>
          </a:p>
          <a:p>
            <a:pPr lvl="2"/>
            <a:r>
              <a:rPr lang="en-US" dirty="0"/>
              <a:t>Flights with ‘Head of State’ status</a:t>
            </a:r>
          </a:p>
          <a:p>
            <a:pPr lvl="2"/>
            <a:r>
              <a:rPr lang="en-US" dirty="0"/>
              <a:t>Other flights specifically identified by State authorities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75</a:t>
            </a:fld>
            <a:endParaRPr lang="en-CA"/>
          </a:p>
        </p:txBody>
      </p:sp>
      <p:sp>
        <p:nvSpPr>
          <p:cNvPr id="5" name="Title 1"/>
          <p:cNvSpPr>
            <a:spLocks noGrp="1"/>
          </p:cNvSpPr>
          <p:nvPr>
            <p:ph type="title"/>
          </p:nvPr>
        </p:nvSpPr>
        <p:spPr/>
        <p:txBody>
          <a:bodyPr/>
          <a:lstStyle/>
          <a:p>
            <a:r>
              <a:rPr lang="en-US" sz="3200" dirty="0"/>
              <a:t>How does an ATFM service operate</a:t>
            </a:r>
            <a:r>
              <a:rPr lang="en-US" sz="3200" dirty="0" smtClean="0"/>
              <a:t>? (cont’d)</a:t>
            </a:r>
            <a:endParaRPr lang="en-GB" sz="3200" dirty="0"/>
          </a:p>
        </p:txBody>
      </p:sp>
    </p:spTree>
    <p:extLst>
      <p:ext uri="{BB962C8B-B14F-4D97-AF65-F5344CB8AC3E}">
        <p14:creationId xmlns:p14="http://schemas.microsoft.com/office/powerpoint/2010/main" val="4245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CDM in the context of ATFM</a:t>
            </a:r>
            <a:endParaRPr lang="en-GB" dirty="0"/>
          </a:p>
        </p:txBody>
      </p:sp>
      <p:sp>
        <p:nvSpPr>
          <p:cNvPr id="3" name="Content Placeholder 2"/>
          <p:cNvSpPr>
            <a:spLocks noGrp="1"/>
          </p:cNvSpPr>
          <p:nvPr>
            <p:ph idx="1"/>
          </p:nvPr>
        </p:nvSpPr>
        <p:spPr/>
        <p:txBody>
          <a:bodyPr/>
          <a:lstStyle/>
          <a:p>
            <a:pPr>
              <a:spcAft>
                <a:spcPts val="600"/>
              </a:spcAft>
            </a:pPr>
            <a:r>
              <a:rPr lang="en-US" b="0" dirty="0"/>
              <a:t>The CDM process is a key enabler of an ATFM strategy</a:t>
            </a:r>
          </a:p>
          <a:p>
            <a:pPr marL="0" indent="0">
              <a:spcAft>
                <a:spcPts val="600"/>
              </a:spcAft>
              <a:buNone/>
            </a:pPr>
            <a:endParaRPr lang="en-US" b="0" dirty="0"/>
          </a:p>
          <a:p>
            <a:pPr>
              <a:spcAft>
                <a:spcPts val="1200"/>
              </a:spcAft>
            </a:pPr>
            <a:r>
              <a:rPr lang="en-US" b="0" dirty="0"/>
              <a:t>CDM is not an objective in itself</a:t>
            </a:r>
          </a:p>
          <a:p>
            <a:pPr>
              <a:spcAft>
                <a:spcPts val="1200"/>
              </a:spcAft>
            </a:pPr>
            <a:r>
              <a:rPr lang="en-US" b="0" dirty="0"/>
              <a:t>CDM ensures that decisions are taken </a:t>
            </a:r>
            <a:r>
              <a:rPr lang="en-US" dirty="0"/>
              <a:t>transparently </a:t>
            </a:r>
            <a:r>
              <a:rPr lang="en-US" b="0" dirty="0"/>
              <a:t>and are based on </a:t>
            </a:r>
            <a:r>
              <a:rPr lang="en-US" dirty="0"/>
              <a:t>the best information </a:t>
            </a:r>
            <a:r>
              <a:rPr lang="en-US" b="0" dirty="0"/>
              <a:t>available as provided by the participants </a:t>
            </a:r>
            <a:r>
              <a:rPr lang="en-US" dirty="0"/>
              <a:t>in a timely and accurate manner</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76</a:t>
            </a:fld>
            <a:endParaRPr lang="en-CA"/>
          </a:p>
        </p:txBody>
      </p:sp>
      <p:pic>
        <p:nvPicPr>
          <p:cNvPr id="5" name="Picture 7" descr="C:\Users\HTakata\AppData\Local\Microsoft\Windows\Temporary Internet Files\Content.IE5\6PCBC6JZ\MC9004387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375" y="2564904"/>
            <a:ext cx="2341165" cy="141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CDM organization and structure</a:t>
            </a:r>
            <a:endParaRPr lang="en-GB" dirty="0"/>
          </a:p>
        </p:txBody>
      </p:sp>
      <p:sp>
        <p:nvSpPr>
          <p:cNvPr id="3" name="Content Placeholder 2"/>
          <p:cNvSpPr>
            <a:spLocks noGrp="1"/>
          </p:cNvSpPr>
          <p:nvPr>
            <p:ph idx="1"/>
          </p:nvPr>
        </p:nvSpPr>
        <p:spPr/>
        <p:txBody>
          <a:bodyPr>
            <a:normAutofit/>
          </a:bodyPr>
          <a:lstStyle/>
          <a:p>
            <a:r>
              <a:rPr lang="en-US" sz="2800" b="0" dirty="0"/>
              <a:t>The structure must be designed to ensure that the affected stakeholders, ANSPs and AUs alike, can discuss airspace, capacity and demand issues through regular meeting sessions and formulate plan that take all pertinent aspects and points of view into account</a:t>
            </a:r>
            <a:endParaRPr lang="en-GB" sz="2800" b="0" dirty="0"/>
          </a:p>
        </p:txBody>
      </p:sp>
      <p:sp>
        <p:nvSpPr>
          <p:cNvPr id="4" name="Slide Number Placeholder 3"/>
          <p:cNvSpPr>
            <a:spLocks noGrp="1"/>
          </p:cNvSpPr>
          <p:nvPr>
            <p:ph type="sldNum" sz="quarter" idx="12"/>
          </p:nvPr>
        </p:nvSpPr>
        <p:spPr/>
        <p:txBody>
          <a:bodyPr/>
          <a:lstStyle/>
          <a:p>
            <a:fld id="{3FF909EE-2C65-48BC-95E5-26F3591A45A6}" type="slidenum">
              <a:rPr lang="en-CA" smtClean="0"/>
              <a:t>77</a:t>
            </a:fld>
            <a:endParaRPr lang="en-CA"/>
          </a:p>
        </p:txBody>
      </p:sp>
      <p:pic>
        <p:nvPicPr>
          <p:cNvPr id="5" name="Picture 4" descr="C:\Users\HTakata\AppData\Local\Microsoft\Windows\Temporary Internet Files\Content.IE5\XYCKM3WP\MC9004393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077072"/>
            <a:ext cx="24482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0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CDM organization and </a:t>
            </a:r>
            <a:r>
              <a:rPr lang="en-US" dirty="0" smtClean="0"/>
              <a:t>structure (cont’d)</a:t>
            </a:r>
            <a:endParaRPr lang="en-GB" dirty="0"/>
          </a:p>
        </p:txBody>
      </p:sp>
      <p:sp>
        <p:nvSpPr>
          <p:cNvPr id="3" name="Content Placeholder 2"/>
          <p:cNvSpPr>
            <a:spLocks noGrp="1"/>
          </p:cNvSpPr>
          <p:nvPr>
            <p:ph idx="1"/>
          </p:nvPr>
        </p:nvSpPr>
        <p:spPr/>
        <p:txBody>
          <a:bodyPr/>
          <a:lstStyle/>
          <a:p>
            <a:pPr>
              <a:spcAft>
                <a:spcPts val="1200"/>
              </a:spcAft>
            </a:pPr>
            <a:r>
              <a:rPr lang="en-US" dirty="0"/>
              <a:t>Frequent tactical briefings and conferences</a:t>
            </a:r>
          </a:p>
          <a:p>
            <a:pPr lvl="1">
              <a:spcBef>
                <a:spcPts val="0"/>
              </a:spcBef>
              <a:spcAft>
                <a:spcPts val="1200"/>
              </a:spcAft>
              <a:buFont typeface="Calibri" panose="020F0502020204030204" pitchFamily="34" charset="0"/>
              <a:buChar char="−"/>
            </a:pPr>
            <a:r>
              <a:rPr lang="en-US" dirty="0"/>
              <a:t>Provide an overview of the current ATM situation</a:t>
            </a:r>
          </a:p>
          <a:p>
            <a:pPr lvl="1">
              <a:spcBef>
                <a:spcPts val="0"/>
              </a:spcBef>
              <a:buFont typeface="Calibri" panose="020F0502020204030204" pitchFamily="34" charset="0"/>
              <a:buChar char="−"/>
            </a:pPr>
            <a:r>
              <a:rPr lang="en-US" dirty="0"/>
              <a:t>Discuss any issues and provide an outlook of operations for the coming period</a:t>
            </a:r>
          </a:p>
          <a:p>
            <a:pPr lvl="1">
              <a:buFont typeface="Calibri" panose="020F0502020204030204" pitchFamily="34" charset="0"/>
              <a:buChar char="−"/>
            </a:pPr>
            <a:r>
              <a:rPr lang="en-US" dirty="0"/>
              <a:t>Occur at least daily, may more frequently depending on the traffic and capacity situation</a:t>
            </a:r>
          </a:p>
          <a:p>
            <a:pPr lvl="1">
              <a:buFont typeface="Calibri" panose="020F0502020204030204" pitchFamily="34" charset="0"/>
              <a:buChar char="−"/>
            </a:pPr>
            <a:r>
              <a:rPr lang="en-US" dirty="0"/>
              <a:t>Participants should include involved ATFM and ATS units, AUs, military authorities and airport authorities</a:t>
            </a:r>
            <a:endParaRPr lang="en-GB" dirty="0"/>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78</a:t>
            </a:fld>
            <a:endParaRPr lang="en-CA"/>
          </a:p>
        </p:txBody>
      </p:sp>
    </p:spTree>
    <p:extLst>
      <p:ext uri="{BB962C8B-B14F-4D97-AF65-F5344CB8AC3E}">
        <p14:creationId xmlns:p14="http://schemas.microsoft.com/office/powerpoint/2010/main" val="411473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ATFM daily plan (ADP)</a:t>
            </a:r>
          </a:p>
          <a:p>
            <a:pPr lvl="1">
              <a:buFont typeface="Calibri" panose="020F0502020204030204" pitchFamily="34" charset="0"/>
              <a:buChar char="−"/>
            </a:pPr>
            <a:r>
              <a:rPr lang="en-US" dirty="0"/>
              <a:t>The output of daily conferences by the ATFM unit</a:t>
            </a:r>
          </a:p>
          <a:p>
            <a:pPr lvl="1">
              <a:buFont typeface="Calibri" panose="020F0502020204030204" pitchFamily="34" charset="0"/>
              <a:buChar char="−"/>
            </a:pPr>
            <a:r>
              <a:rPr lang="en-US" dirty="0"/>
              <a:t>The objective is to develop strategic and tactical outlooks that can be used by Stakeholders as a planning forecast</a:t>
            </a:r>
          </a:p>
          <a:p>
            <a:pPr lvl="1">
              <a:buFont typeface="Calibri" panose="020F0502020204030204" pitchFamily="34" charset="0"/>
              <a:buChar char="−"/>
            </a:pPr>
            <a:r>
              <a:rPr lang="en-US" dirty="0"/>
              <a:t>ADP should be a proposed set of tactical ATFM</a:t>
            </a:r>
          </a:p>
          <a:p>
            <a:pPr lvl="1">
              <a:buFont typeface="Calibri" panose="020F0502020204030204" pitchFamily="34" charset="0"/>
              <a:buChar char="−"/>
            </a:pPr>
            <a:r>
              <a:rPr lang="en-US" dirty="0"/>
              <a:t>ADP should evolve throughout the day and be periodically updated and published</a:t>
            </a:r>
          </a:p>
          <a:p>
            <a:pPr marL="457200" lvl="1" indent="0">
              <a:buNone/>
            </a:pP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79</a:t>
            </a:fld>
            <a:endParaRPr lang="en-CA"/>
          </a:p>
        </p:txBody>
      </p:sp>
      <p:sp>
        <p:nvSpPr>
          <p:cNvPr id="5" name="Title 1"/>
          <p:cNvSpPr>
            <a:spLocks noGrp="1"/>
          </p:cNvSpPr>
          <p:nvPr>
            <p:ph type="title"/>
          </p:nvPr>
        </p:nvSpPr>
        <p:spPr/>
        <p:txBody>
          <a:bodyPr/>
          <a:lstStyle/>
          <a:p>
            <a:r>
              <a:rPr lang="en-US" dirty="0"/>
              <a:t>CDM organization and </a:t>
            </a:r>
            <a:r>
              <a:rPr lang="en-US" dirty="0" smtClean="0"/>
              <a:t>structure (cont’d)</a:t>
            </a:r>
            <a:endParaRPr lang="en-GB" dirty="0"/>
          </a:p>
        </p:txBody>
      </p:sp>
    </p:spTree>
    <p:extLst>
      <p:ext uri="{BB962C8B-B14F-4D97-AF65-F5344CB8AC3E}">
        <p14:creationId xmlns:p14="http://schemas.microsoft.com/office/powerpoint/2010/main" val="151535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8</a:t>
            </a:fld>
            <a:endParaRPr lang="en-CA" dirty="0"/>
          </a:p>
        </p:txBody>
      </p:sp>
      <p:sp>
        <p:nvSpPr>
          <p:cNvPr id="5" name="Down Arrow 4"/>
          <p:cNvSpPr/>
          <p:nvPr/>
        </p:nvSpPr>
        <p:spPr>
          <a:xfrm>
            <a:off x="6710387" y="2140813"/>
            <a:ext cx="222476" cy="26340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Down Arrow 5"/>
          <p:cNvSpPr/>
          <p:nvPr/>
        </p:nvSpPr>
        <p:spPr>
          <a:xfrm>
            <a:off x="5749576" y="3067188"/>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C:\Users\HTakata\AppData\Local\Microsoft\Windows\Temporary Internet Files\Content.IE5\6PCBC6JZ\MC900252233[1].wmf"/>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6696576" y="1665806"/>
            <a:ext cx="831196" cy="648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5685657" y="2725493"/>
            <a:ext cx="616508" cy="481168"/>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a:off x="6498948" y="4156639"/>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flipH="1">
            <a:off x="2948108" y="5020590"/>
            <a:ext cx="148015"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a:off x="4106948" y="4231757"/>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2" descr="C:\Users\HTakata\AppData\Local\Microsoft\Windows\Temporary Internet Files\Content.IE5\6PCBC6JZ\MC900252233[1].wmf"/>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094779" y="3887731"/>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2883681" y="4714988"/>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735747" y="5763450"/>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HTakata\AppData\Local\Microsoft\Windows\Temporary Internet Files\Content.IE5\6PCBC6JZ\MC90025223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126023" y="3799785"/>
            <a:ext cx="560392" cy="4811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HTakata\AppData\Local\Microsoft\Windows\Temporary Internet Files\Content.IE5\6PCBC6JZ\MC900252233[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flipH="1">
            <a:off x="7821609" y="5059123"/>
            <a:ext cx="560391" cy="48116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612749" y="3194167"/>
            <a:ext cx="1581301" cy="1607232"/>
            <a:chOff x="876300" y="2325524"/>
            <a:chExt cx="2971800" cy="2627476"/>
          </a:xfrm>
        </p:grpSpPr>
        <p:sp>
          <p:nvSpPr>
            <p:cNvPr id="18" name="Flowchart: Magnetic Disk 17"/>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lowchart: Magnetic Disk 18"/>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p:cNvGrpSpPr/>
          <p:nvPr/>
        </p:nvGrpSpPr>
        <p:grpSpPr>
          <a:xfrm>
            <a:off x="1268465" y="5254075"/>
            <a:ext cx="2004138" cy="1125244"/>
            <a:chOff x="876300" y="2325524"/>
            <a:chExt cx="2971800" cy="2627476"/>
          </a:xfrm>
        </p:grpSpPr>
        <p:sp>
          <p:nvSpPr>
            <p:cNvPr id="21" name="Flowchart: Magnetic Disk 20"/>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Magnetic Disk 21"/>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 name="Group 22"/>
          <p:cNvGrpSpPr/>
          <p:nvPr/>
        </p:nvGrpSpPr>
        <p:grpSpPr>
          <a:xfrm>
            <a:off x="6214664" y="2579891"/>
            <a:ext cx="1036408" cy="690046"/>
            <a:chOff x="876300" y="2325524"/>
            <a:chExt cx="2971800" cy="2627476"/>
          </a:xfrm>
        </p:grpSpPr>
        <p:sp>
          <p:nvSpPr>
            <p:cNvPr id="24" name="Flowchart: Magnetic Disk 23"/>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Magnetic Disk 24"/>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p:cNvGrpSpPr/>
          <p:nvPr/>
        </p:nvGrpSpPr>
        <p:grpSpPr>
          <a:xfrm>
            <a:off x="3407831" y="4575186"/>
            <a:ext cx="1001441" cy="765062"/>
            <a:chOff x="6019800" y="1295400"/>
            <a:chExt cx="2971800" cy="2477924"/>
          </a:xfrm>
        </p:grpSpPr>
        <p:sp>
          <p:nvSpPr>
            <p:cNvPr id="27" name="Flowchart: Magnetic Disk 26"/>
            <p:cNvSpPr/>
            <p:nvPr/>
          </p:nvSpPr>
          <p:spPr>
            <a:xfrm>
              <a:off x="6019800" y="1295400"/>
              <a:ext cx="2971800" cy="2477924"/>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27"/>
            <p:cNvSpPr/>
            <p:nvPr/>
          </p:nvSpPr>
          <p:spPr>
            <a:xfrm>
              <a:off x="6024785" y="1803163"/>
              <a:ext cx="2948299" cy="931516"/>
            </a:xfrm>
            <a:custGeom>
              <a:avLst/>
              <a:gdLst>
                <a:gd name="connsiteX0" fmla="*/ 0 w 2948299"/>
                <a:gd name="connsiteY0" fmla="*/ 0 h 931516"/>
                <a:gd name="connsiteX1" fmla="*/ 273465 w 2948299"/>
                <a:gd name="connsiteY1" fmla="*/ 572568 h 931516"/>
                <a:gd name="connsiteX2" fmla="*/ 427290 w 2948299"/>
                <a:gd name="connsiteY2" fmla="*/ 350377 h 931516"/>
                <a:gd name="connsiteX3" fmla="*/ 854579 w 2948299"/>
                <a:gd name="connsiteY3" fmla="*/ 931491 h 931516"/>
                <a:gd name="connsiteX4" fmla="*/ 1743342 w 2948299"/>
                <a:gd name="connsiteY4" fmla="*/ 324740 h 931516"/>
                <a:gd name="connsiteX5" fmla="*/ 2290273 w 2948299"/>
                <a:gd name="connsiteY5" fmla="*/ 538385 h 931516"/>
                <a:gd name="connsiteX6" fmla="*/ 2948299 w 2948299"/>
                <a:gd name="connsiteY6" fmla="*/ 25637 h 93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99" h="931516">
                  <a:moveTo>
                    <a:pt x="0" y="0"/>
                  </a:moveTo>
                  <a:cubicBezTo>
                    <a:pt x="101125" y="257086"/>
                    <a:pt x="202250" y="514172"/>
                    <a:pt x="273465" y="572568"/>
                  </a:cubicBezTo>
                  <a:cubicBezTo>
                    <a:pt x="344680" y="630964"/>
                    <a:pt x="330438" y="290556"/>
                    <a:pt x="427290" y="350377"/>
                  </a:cubicBezTo>
                  <a:cubicBezTo>
                    <a:pt x="524142" y="410198"/>
                    <a:pt x="635237" y="935764"/>
                    <a:pt x="854579" y="931491"/>
                  </a:cubicBezTo>
                  <a:cubicBezTo>
                    <a:pt x="1073921" y="927218"/>
                    <a:pt x="1504060" y="390258"/>
                    <a:pt x="1743342" y="324740"/>
                  </a:cubicBezTo>
                  <a:cubicBezTo>
                    <a:pt x="1982624" y="259222"/>
                    <a:pt x="2089447" y="588235"/>
                    <a:pt x="2290273" y="538385"/>
                  </a:cubicBezTo>
                  <a:cubicBezTo>
                    <a:pt x="2491099" y="488535"/>
                    <a:pt x="2942602" y="-72639"/>
                    <a:pt x="2948299" y="25637"/>
                  </a:cubicBezTo>
                </a:path>
              </a:pathLst>
            </a:custGeom>
            <a:noFill/>
            <a:effectLst>
              <a:glow rad="63500">
                <a:schemeClr val="accent1">
                  <a:satMod val="175000"/>
                  <a:alpha val="40000"/>
                </a:schemeClr>
              </a:glow>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lowchart: Connector 28"/>
            <p:cNvSpPr/>
            <p:nvPr/>
          </p:nvSpPr>
          <p:spPr>
            <a:xfrm>
              <a:off x="6821324" y="2800528"/>
              <a:ext cx="76200" cy="101837"/>
            </a:xfrm>
            <a:prstGeom prst="flowChartConnector">
              <a:avLst/>
            </a:prstGeom>
            <a:pattFill prst="pct50">
              <a:fgClr>
                <a:schemeClr val="accent1"/>
              </a:fgClr>
              <a:bgClr>
                <a:schemeClr val="bg1"/>
              </a:bgClr>
            </a:patt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reeform 29"/>
            <p:cNvSpPr/>
            <p:nvPr/>
          </p:nvSpPr>
          <p:spPr>
            <a:xfrm>
              <a:off x="6672913" y="3048000"/>
              <a:ext cx="373022" cy="517269"/>
            </a:xfrm>
            <a:custGeom>
              <a:avLst/>
              <a:gdLst>
                <a:gd name="connsiteX0" fmla="*/ 256942 w 633296"/>
                <a:gd name="connsiteY0" fmla="*/ 102 h 1034538"/>
                <a:gd name="connsiteX1" fmla="*/ 568 w 633296"/>
                <a:gd name="connsiteY1" fmla="*/ 692311 h 1034538"/>
                <a:gd name="connsiteX2" fmla="*/ 325308 w 633296"/>
                <a:gd name="connsiteY2" fmla="*/ 1034143 h 1034538"/>
                <a:gd name="connsiteX3" fmla="*/ 632957 w 633296"/>
                <a:gd name="connsiteY3" fmla="*/ 743586 h 1034538"/>
                <a:gd name="connsiteX4" fmla="*/ 256942 w 633296"/>
                <a:gd name="connsiteY4" fmla="*/ 102 h 10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96" h="1034538">
                  <a:moveTo>
                    <a:pt x="256942" y="102"/>
                  </a:moveTo>
                  <a:cubicBezTo>
                    <a:pt x="151544" y="-8444"/>
                    <a:pt x="-10826" y="519971"/>
                    <a:pt x="568" y="692311"/>
                  </a:cubicBezTo>
                  <a:cubicBezTo>
                    <a:pt x="11962" y="864651"/>
                    <a:pt x="219910" y="1025597"/>
                    <a:pt x="325308" y="1034143"/>
                  </a:cubicBezTo>
                  <a:cubicBezTo>
                    <a:pt x="430706" y="1042689"/>
                    <a:pt x="642927" y="911653"/>
                    <a:pt x="632957" y="743586"/>
                  </a:cubicBezTo>
                  <a:cubicBezTo>
                    <a:pt x="622987" y="575519"/>
                    <a:pt x="362340" y="8648"/>
                    <a:pt x="256942" y="102"/>
                  </a:cubicBezTo>
                  <a:close/>
                </a:path>
              </a:pathLst>
            </a:custGeom>
            <a:gradFill>
              <a:gsLst>
                <a:gs pos="0">
                  <a:schemeClr val="bg1">
                    <a:lumMod val="0"/>
                    <a:lumOff val="100000"/>
                  </a:schemeClr>
                </a:gs>
                <a:gs pos="50000">
                  <a:schemeClr val="accent1">
                    <a:tint val="44500"/>
                    <a:satMod val="160000"/>
                  </a:schemeClr>
                </a:gs>
                <a:gs pos="100000">
                  <a:schemeClr val="accent1">
                    <a:tint val="23500"/>
                    <a:satMod val="160000"/>
                  </a:schemeClr>
                </a:gs>
              </a:gsLst>
              <a:path path="circle">
                <a:fillToRect l="50000" t="50000" r="50000" b="50000"/>
              </a:path>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p:cNvGrpSpPr/>
          <p:nvPr/>
        </p:nvGrpSpPr>
        <p:grpSpPr>
          <a:xfrm>
            <a:off x="6336674" y="4662415"/>
            <a:ext cx="1563138" cy="1085525"/>
            <a:chOff x="876300" y="2325524"/>
            <a:chExt cx="2971800" cy="2627476"/>
          </a:xfrm>
        </p:grpSpPr>
        <p:sp>
          <p:nvSpPr>
            <p:cNvPr id="32" name="Flowchart: Magnetic Disk 31"/>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lowchart: Magnetic Disk 32"/>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4" name="Picture 2" descr="C:\Users\HTakata\AppData\Local\Microsoft\Windows\Temporary Internet Files\Content.IE5\6PCBC6JZ\MC900252233[1].wmf"/>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93004" y="2930194"/>
            <a:ext cx="1571412" cy="1226445"/>
          </a:xfrm>
          <a:prstGeom prst="rect">
            <a:avLst/>
          </a:prstGeom>
          <a:noFill/>
          <a:effectLst>
            <a:outerShdw blurRad="50800" dist="50800" dir="5400000" algn="ctr" rotWithShape="0">
              <a:schemeClr val="bg1">
                <a:lumMod val="85000"/>
              </a:schemeClr>
            </a:outerShdw>
          </a:effectLst>
          <a:extLst>
            <a:ext uri="{909E8E84-426E-40DD-AFC4-6F175D3DCCD1}">
              <a14:hiddenFill xmlns:a14="http://schemas.microsoft.com/office/drawing/2010/main">
                <a:solidFill>
                  <a:srgbClr val="FFFFFF"/>
                </a:solidFill>
              </a14:hiddenFill>
            </a:ext>
          </a:extLst>
        </p:spPr>
      </p:pic>
      <p:pic>
        <p:nvPicPr>
          <p:cNvPr id="35" name="Picture 2" descr="C:\Users\HTakata\AppData\Local\Microsoft\Windows\Temporary Internet Files\Content.IE5\6PCBC6JZ\MC90025223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611920" y="2957485"/>
            <a:ext cx="1374276" cy="1226445"/>
          </a:xfrm>
          <a:prstGeom prst="rect">
            <a:avLst/>
          </a:prstGeom>
          <a:noFill/>
          <a:effectLst>
            <a:outerShdw blurRad="50800" dist="50800" dir="5400000" algn="ctr" rotWithShape="0">
              <a:schemeClr val="bg1">
                <a:lumMod val="85000"/>
              </a:schemeClr>
            </a:outerShdw>
          </a:effectLst>
          <a:extLst>
            <a:ext uri="{909E8E84-426E-40DD-AFC4-6F175D3DCCD1}">
              <a14:hiddenFill xmlns:a14="http://schemas.microsoft.com/office/drawing/2010/main">
                <a:solidFill>
                  <a:srgbClr val="FFFFFF"/>
                </a:solidFill>
              </a14:hiddenFill>
            </a:ext>
          </a:extLst>
        </p:spPr>
      </p:pic>
      <p:sp>
        <p:nvSpPr>
          <p:cNvPr id="36" name="Curved Left Arrow 35"/>
          <p:cNvSpPr/>
          <p:nvPr/>
        </p:nvSpPr>
        <p:spPr>
          <a:xfrm flipH="1" flipV="1">
            <a:off x="2358343" y="2897160"/>
            <a:ext cx="750835" cy="547931"/>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Curved Left Arrow 36"/>
          <p:cNvSpPr/>
          <p:nvPr/>
        </p:nvSpPr>
        <p:spPr>
          <a:xfrm>
            <a:off x="3515187" y="2897160"/>
            <a:ext cx="685800" cy="621542"/>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quot;No&quot; Symbol 37"/>
          <p:cNvSpPr/>
          <p:nvPr/>
        </p:nvSpPr>
        <p:spPr>
          <a:xfrm>
            <a:off x="762202" y="2942598"/>
            <a:ext cx="1371600" cy="1104877"/>
          </a:xfrm>
          <a:prstGeom prst="noSmoking">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 name="TextBox 38"/>
          <p:cNvSpPr txBox="1"/>
          <p:nvPr/>
        </p:nvSpPr>
        <p:spPr>
          <a:xfrm>
            <a:off x="656614" y="1735647"/>
            <a:ext cx="4723986" cy="1077218"/>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Use the Blue Tap</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    instead of the Green Tap</a:t>
            </a:r>
            <a:endParaRPr lang="en-GB" sz="3200" b="1" dirty="0">
              <a:effectLst>
                <a:outerShdw blurRad="38100" dist="38100" dir="2700000" algn="tl">
                  <a:srgbClr val="000000">
                    <a:alpha val="43137"/>
                  </a:srgbClr>
                </a:outerShdw>
              </a:effectLst>
            </a:endParaRPr>
          </a:p>
        </p:txBody>
      </p:sp>
      <p:sp>
        <p:nvSpPr>
          <p:cNvPr id="40" name="Curved Up Arrow 39"/>
          <p:cNvSpPr/>
          <p:nvPr/>
        </p:nvSpPr>
        <p:spPr>
          <a:xfrm>
            <a:off x="4711288" y="4231757"/>
            <a:ext cx="1414736" cy="4572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1" name="TextBox 40"/>
          <p:cNvSpPr txBox="1"/>
          <p:nvPr/>
        </p:nvSpPr>
        <p:spPr>
          <a:xfrm>
            <a:off x="7759714" y="6059952"/>
            <a:ext cx="622286" cy="369332"/>
          </a:xfrm>
          <a:prstGeom prst="rect">
            <a:avLst/>
          </a:prstGeom>
          <a:noFill/>
        </p:spPr>
        <p:txBody>
          <a:bodyPr wrap="none" rtlCol="0">
            <a:spAutoFit/>
          </a:bodyPr>
          <a:lstStyle/>
          <a:p>
            <a:r>
              <a:rPr lang="en-US" dirty="0" smtClean="0">
                <a:hlinkClick r:id="rId3" action="ppaction://hlinksldjump"/>
              </a:rPr>
              <a:t>Back</a:t>
            </a:r>
            <a:endParaRPr lang="en-GB" dirty="0"/>
          </a:p>
        </p:txBody>
      </p:sp>
    </p:spTree>
    <p:extLst>
      <p:ext uri="{BB962C8B-B14F-4D97-AF65-F5344CB8AC3E}">
        <p14:creationId xmlns:p14="http://schemas.microsoft.com/office/powerpoint/2010/main" val="422994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repeatCount="indefinite" fill="hold" grpId="0" nodeType="with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xit" presetSubtype="0" repeatCount="indefinite" fill="hold" grpId="0" nodeType="withEffect">
                                  <p:stCondLst>
                                    <p:cond delay="0"/>
                                  </p:stCondLst>
                                  <p:childTnLst>
                                    <p:animEffect transition="out" filter="fade">
                                      <p:cBhvr>
                                        <p:cTn id="11" dur="800"/>
                                        <p:tgtEl>
                                          <p:spTgt spid="6"/>
                                        </p:tgtEl>
                                      </p:cBhvr>
                                    </p:animEffect>
                                    <p:anim calcmode="lin" valueType="num">
                                      <p:cBhvr>
                                        <p:cTn id="12" dur="800"/>
                                        <p:tgtEl>
                                          <p:spTgt spid="6"/>
                                        </p:tgtEl>
                                        <p:attrNameLst>
                                          <p:attrName>ppt_x</p:attrName>
                                        </p:attrNameLst>
                                      </p:cBhvr>
                                      <p:tavLst>
                                        <p:tav tm="0">
                                          <p:val>
                                            <p:strVal val="ppt_x"/>
                                          </p:val>
                                        </p:tav>
                                        <p:tav tm="100000">
                                          <p:val>
                                            <p:strVal val="ppt_x"/>
                                          </p:val>
                                        </p:tav>
                                      </p:tavLst>
                                    </p:anim>
                                    <p:anim calcmode="lin" valueType="num">
                                      <p:cBhvr>
                                        <p:cTn id="13" dur="800"/>
                                        <p:tgtEl>
                                          <p:spTgt spid="6"/>
                                        </p:tgtEl>
                                        <p:attrNameLst>
                                          <p:attrName>ppt_y</p:attrName>
                                        </p:attrNameLst>
                                      </p:cBhvr>
                                      <p:tavLst>
                                        <p:tav tm="0">
                                          <p:val>
                                            <p:strVal val="ppt_y"/>
                                          </p:val>
                                        </p:tav>
                                        <p:tav tm="100000">
                                          <p:val>
                                            <p:strVal val="ppt_y+.1"/>
                                          </p:val>
                                        </p:tav>
                                      </p:tavLst>
                                    </p:anim>
                                    <p:set>
                                      <p:cBhvr>
                                        <p:cTn id="14" dur="1" fill="hold">
                                          <p:stCondLst>
                                            <p:cond delay="799"/>
                                          </p:stCondLst>
                                        </p:cTn>
                                        <p:tgtEl>
                                          <p:spTgt spid="6"/>
                                        </p:tgtEl>
                                        <p:attrNameLst>
                                          <p:attrName>style.visibility</p:attrName>
                                        </p:attrNameLst>
                                      </p:cBhvr>
                                      <p:to>
                                        <p:strVal val="hidden"/>
                                      </p:to>
                                    </p:set>
                                  </p:childTnLst>
                                </p:cTn>
                              </p:par>
                              <p:par>
                                <p:cTn id="15" presetID="42" presetClass="exit" presetSubtype="0" repeatCount="indefinite" fill="hold" grpId="0" nodeType="withEffect">
                                  <p:stCondLst>
                                    <p:cond delay="0"/>
                                  </p:stCondLst>
                                  <p:endCondLst>
                                    <p:cond evt="onNext" delay="0">
                                      <p:tgtEl>
                                        <p:sldTgt/>
                                      </p:tgtEl>
                                    </p:cond>
                                  </p:endCondLst>
                                  <p:childTnLst>
                                    <p:animEffect transition="out" filter="fade">
                                      <p:cBhvr>
                                        <p:cTn id="16" dur="700"/>
                                        <p:tgtEl>
                                          <p:spTgt spid="11"/>
                                        </p:tgtEl>
                                      </p:cBhvr>
                                    </p:animEffect>
                                    <p:anim calcmode="lin" valueType="num">
                                      <p:cBhvr>
                                        <p:cTn id="17" dur="700"/>
                                        <p:tgtEl>
                                          <p:spTgt spid="11"/>
                                        </p:tgtEl>
                                        <p:attrNameLst>
                                          <p:attrName>ppt_x</p:attrName>
                                        </p:attrNameLst>
                                      </p:cBhvr>
                                      <p:tavLst>
                                        <p:tav tm="0">
                                          <p:val>
                                            <p:strVal val="ppt_x"/>
                                          </p:val>
                                        </p:tav>
                                        <p:tav tm="100000">
                                          <p:val>
                                            <p:strVal val="ppt_x"/>
                                          </p:val>
                                        </p:tav>
                                      </p:tavLst>
                                    </p:anim>
                                    <p:anim calcmode="lin" valueType="num">
                                      <p:cBhvr>
                                        <p:cTn id="18" dur="700"/>
                                        <p:tgtEl>
                                          <p:spTgt spid="11"/>
                                        </p:tgtEl>
                                        <p:attrNameLst>
                                          <p:attrName>ppt_y</p:attrName>
                                        </p:attrNameLst>
                                      </p:cBhvr>
                                      <p:tavLst>
                                        <p:tav tm="0">
                                          <p:val>
                                            <p:strVal val="ppt_y"/>
                                          </p:val>
                                        </p:tav>
                                        <p:tav tm="100000">
                                          <p:val>
                                            <p:strVal val="ppt_y+.1"/>
                                          </p:val>
                                        </p:tav>
                                      </p:tavLst>
                                    </p:anim>
                                    <p:set>
                                      <p:cBhvr>
                                        <p:cTn id="19" dur="1" fill="hold">
                                          <p:stCondLst>
                                            <p:cond delay="699"/>
                                          </p:stCondLst>
                                        </p:cTn>
                                        <p:tgtEl>
                                          <p:spTgt spid="11"/>
                                        </p:tgtEl>
                                        <p:attrNameLst>
                                          <p:attrName>style.visibility</p:attrName>
                                        </p:attrNameLst>
                                      </p:cBhvr>
                                      <p:to>
                                        <p:strVal val="hidden"/>
                                      </p:to>
                                    </p:set>
                                  </p:childTnLst>
                                </p:cTn>
                              </p:par>
                              <p:par>
                                <p:cTn id="20" presetID="42" presetClass="exit" presetSubtype="0" repeatCount="indefinite" fill="hold" grpId="0" nodeType="withEffect">
                                  <p:stCondLst>
                                    <p:cond delay="0"/>
                                  </p:stCondLst>
                                  <p:childTnLst>
                                    <p:animEffect transition="out" filter="fade">
                                      <p:cBhvr>
                                        <p:cTn id="21" dur="1200"/>
                                        <p:tgtEl>
                                          <p:spTgt spid="10"/>
                                        </p:tgtEl>
                                      </p:cBhvr>
                                    </p:animEffect>
                                    <p:anim calcmode="lin" valueType="num">
                                      <p:cBhvr>
                                        <p:cTn id="22" dur="1200"/>
                                        <p:tgtEl>
                                          <p:spTgt spid="10"/>
                                        </p:tgtEl>
                                        <p:attrNameLst>
                                          <p:attrName>ppt_x</p:attrName>
                                        </p:attrNameLst>
                                      </p:cBhvr>
                                      <p:tavLst>
                                        <p:tav tm="0">
                                          <p:val>
                                            <p:strVal val="ppt_x"/>
                                          </p:val>
                                        </p:tav>
                                        <p:tav tm="100000">
                                          <p:val>
                                            <p:strVal val="ppt_x"/>
                                          </p:val>
                                        </p:tav>
                                      </p:tavLst>
                                    </p:anim>
                                    <p:anim calcmode="lin" valueType="num">
                                      <p:cBhvr>
                                        <p:cTn id="23" dur="1200"/>
                                        <p:tgtEl>
                                          <p:spTgt spid="10"/>
                                        </p:tgtEl>
                                        <p:attrNameLst>
                                          <p:attrName>ppt_y</p:attrName>
                                        </p:attrNameLst>
                                      </p:cBhvr>
                                      <p:tavLst>
                                        <p:tav tm="0">
                                          <p:val>
                                            <p:strVal val="ppt_y"/>
                                          </p:val>
                                        </p:tav>
                                        <p:tav tm="100000">
                                          <p:val>
                                            <p:strVal val="ppt_y+.1"/>
                                          </p:val>
                                        </p:tav>
                                      </p:tavLst>
                                    </p:anim>
                                    <p:set>
                                      <p:cBhvr>
                                        <p:cTn id="24" dur="1" fill="hold">
                                          <p:stCondLst>
                                            <p:cond delay="1199"/>
                                          </p:stCondLst>
                                        </p:cTn>
                                        <p:tgtEl>
                                          <p:spTgt spid="10"/>
                                        </p:tgtEl>
                                        <p:attrNameLst>
                                          <p:attrName>style.visibility</p:attrName>
                                        </p:attrNameLst>
                                      </p:cBhvr>
                                      <p:to>
                                        <p:strVal val="hidden"/>
                                      </p:to>
                                    </p:set>
                                  </p:childTnLst>
                                </p:cTn>
                              </p:par>
                              <p:par>
                                <p:cTn id="25" presetID="10" presetClass="entr"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Effect transition="in" filter="fade">
                                      <p:cBhvr>
                                        <p:cTn id="32" dur="500"/>
                                        <p:tgtEl>
                                          <p:spTgt spid="34"/>
                                        </p:tgtEl>
                                      </p:cBhvr>
                                    </p:animEffect>
                                  </p:childTnLst>
                                </p:cTn>
                              </p:par>
                              <p:par>
                                <p:cTn id="33" presetID="53" presetClass="entr" presetSubtype="16"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par>
                                <p:cTn id="58" presetID="42" presetClass="exit" presetSubtype="0" repeatCount="indefinite" fill="hold" grpId="0" nodeType="withEffect">
                                  <p:stCondLst>
                                    <p:cond delay="0"/>
                                  </p:stCondLst>
                                  <p:childTnLst>
                                    <p:animEffect transition="out" filter="fade">
                                      <p:cBhvr>
                                        <p:cTn id="59" dur="1000"/>
                                        <p:tgtEl>
                                          <p:spTgt spid="9"/>
                                        </p:tgtEl>
                                      </p:cBhvr>
                                    </p:animEffect>
                                    <p:anim calcmode="lin" valueType="num">
                                      <p:cBhvr>
                                        <p:cTn id="60" dur="1000"/>
                                        <p:tgtEl>
                                          <p:spTgt spid="9"/>
                                        </p:tgtEl>
                                        <p:attrNameLst>
                                          <p:attrName>ppt_x</p:attrName>
                                        </p:attrNameLst>
                                      </p:cBhvr>
                                      <p:tavLst>
                                        <p:tav tm="0">
                                          <p:val>
                                            <p:strVal val="ppt_x"/>
                                          </p:val>
                                        </p:tav>
                                        <p:tav tm="100000">
                                          <p:val>
                                            <p:strVal val="ppt_x"/>
                                          </p:val>
                                        </p:tav>
                                      </p:tavLst>
                                    </p:anim>
                                    <p:anim calcmode="lin" valueType="num">
                                      <p:cBhvr>
                                        <p:cTn id="61" dur="1000"/>
                                        <p:tgtEl>
                                          <p:spTgt spid="9"/>
                                        </p:tgtEl>
                                        <p:attrNameLst>
                                          <p:attrName>ppt_y</p:attrName>
                                        </p:attrNameLst>
                                      </p:cBhvr>
                                      <p:tavLst>
                                        <p:tav tm="0">
                                          <p:val>
                                            <p:strVal val="ppt_y"/>
                                          </p:val>
                                        </p:tav>
                                        <p:tav tm="100000">
                                          <p:val>
                                            <p:strVal val="ppt_y+.1"/>
                                          </p:val>
                                        </p:tav>
                                      </p:tavLst>
                                    </p:anim>
                                    <p:set>
                                      <p:cBhvr>
                                        <p:cTn id="62" dur="1" fill="hold">
                                          <p:stCondLst>
                                            <p:cond delay="999"/>
                                          </p:stCondLst>
                                        </p:cTn>
                                        <p:tgtEl>
                                          <p:spTgt spid="9"/>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 presetClass="entr" presetSubtype="0" fill="hold" grpId="1" nodeType="withEffect">
                                  <p:stCondLst>
                                    <p:cond delay="0"/>
                                  </p:stCondLst>
                                  <p:childTnLst>
                                    <p:set>
                                      <p:cBhvr>
                                        <p:cTn id="67" dur="1" fill="hold">
                                          <p:stCondLst>
                                            <p:cond delay="0"/>
                                          </p:stCondLst>
                                        </p:cTn>
                                        <p:tgtEl>
                                          <p:spTgt spid="40"/>
                                        </p:tgtEl>
                                        <p:attrNameLst>
                                          <p:attrName>style.visibility</p:attrName>
                                        </p:attrNameLst>
                                      </p:cBhvr>
                                      <p:to>
                                        <p:strVal val="visible"/>
                                      </p:to>
                                    </p:set>
                                  </p:childTnLst>
                                </p:cTn>
                              </p:par>
                              <p:par>
                                <p:cTn id="68" presetID="26" presetClass="emph" presetSubtype="0" repeatCount="indefinite" fill="hold" grpId="0" nodeType="withEffect">
                                  <p:stCondLst>
                                    <p:cond delay="0"/>
                                  </p:stCondLst>
                                  <p:childTnLst>
                                    <p:animEffect transition="out" filter="fade">
                                      <p:cBhvr>
                                        <p:cTn id="69" dur="1000" tmFilter="0, 0; .2, .5; .8, .5; 1, 0"/>
                                        <p:tgtEl>
                                          <p:spTgt spid="40"/>
                                        </p:tgtEl>
                                      </p:cBhvr>
                                    </p:animEffect>
                                    <p:animScale>
                                      <p:cBhvr>
                                        <p:cTn id="70" dur="50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9" grpId="1" animBg="1"/>
      <p:bldP spid="10" grpId="0" animBg="1"/>
      <p:bldP spid="11" grpId="0" animBg="1"/>
      <p:bldP spid="11" grpId="1" animBg="1"/>
      <p:bldP spid="36" grpId="0" animBg="1"/>
      <p:bldP spid="37" grpId="0" animBg="1"/>
      <p:bldP spid="38" grpId="0" animBg="1"/>
      <p:bldP spid="39" grpId="0"/>
      <p:bldP spid="40" grpId="0" animBg="1"/>
      <p:bldP spid="40"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dirty="0"/>
              <a:t>ATFM daily plan (ADP</a:t>
            </a:r>
            <a:r>
              <a:rPr lang="en-US" dirty="0" smtClean="0"/>
              <a:t>) (cont’d)</a:t>
            </a:r>
            <a:endParaRPr lang="en-US" dirty="0"/>
          </a:p>
          <a:p>
            <a:pPr lvl="1">
              <a:spcAft>
                <a:spcPts val="600"/>
              </a:spcAft>
              <a:buFont typeface="Calibri" panose="020F0502020204030204" pitchFamily="34" charset="0"/>
              <a:buChar char="−"/>
            </a:pPr>
            <a:r>
              <a:rPr lang="en-US" dirty="0"/>
              <a:t>Feedback and review received from ANSPs, AUs, and from the ATFM unit itself represent very important input for further improvement of the pre-tactical planning</a:t>
            </a:r>
          </a:p>
          <a:p>
            <a:pPr lvl="1">
              <a:buFont typeface="Calibri" panose="020F0502020204030204" pitchFamily="34" charset="0"/>
              <a:buChar char="−"/>
            </a:pPr>
            <a:r>
              <a:rPr lang="en-US" dirty="0"/>
              <a:t>ATFM unit identify reason(s) for ATFM measures and determine corrective actions to                   avoid reoccurrence</a:t>
            </a:r>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80</a:t>
            </a:fld>
            <a:endParaRPr lang="en-CA"/>
          </a:p>
        </p:txBody>
      </p:sp>
      <p:sp>
        <p:nvSpPr>
          <p:cNvPr id="5" name="Title 1"/>
          <p:cNvSpPr>
            <a:spLocks noGrp="1"/>
          </p:cNvSpPr>
          <p:nvPr>
            <p:ph type="title"/>
          </p:nvPr>
        </p:nvSpPr>
        <p:spPr/>
        <p:txBody>
          <a:bodyPr/>
          <a:lstStyle/>
          <a:p>
            <a:r>
              <a:rPr lang="en-US" dirty="0"/>
              <a:t>CDM organization and </a:t>
            </a:r>
            <a:r>
              <a:rPr lang="en-US" dirty="0" smtClean="0"/>
              <a:t>structure (cont’d)</a:t>
            </a:r>
            <a:endParaRPr lang="en-GB" dirty="0"/>
          </a:p>
        </p:txBody>
      </p:sp>
      <p:pic>
        <p:nvPicPr>
          <p:cNvPr id="6" name="Picture 3" descr="C:\Users\HTakata\AppData\Local\Microsoft\Windows\Temporary Internet Files\Content.IE5\BO156597\dglxasse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735905"/>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5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dirty="0"/>
              <a:t>Periodic and event-specific CDM conferences</a:t>
            </a:r>
          </a:p>
          <a:p>
            <a:pPr lvl="1">
              <a:spcAft>
                <a:spcPts val="600"/>
              </a:spcAft>
              <a:buFont typeface="Calibri" panose="020F0502020204030204" pitchFamily="34" charset="0"/>
              <a:buChar char="−"/>
            </a:pPr>
            <a:r>
              <a:rPr lang="en-US" dirty="0"/>
              <a:t>In addition to the daily conferences</a:t>
            </a:r>
          </a:p>
          <a:p>
            <a:pPr lvl="1">
              <a:buFont typeface="Calibri" panose="020F0502020204030204" pitchFamily="34" charset="0"/>
              <a:buChar char="−"/>
            </a:pPr>
            <a:r>
              <a:rPr lang="en-US" dirty="0"/>
              <a:t>The objective should be to ensure that the chosen ATFM measures are decided through a CDM process and agreed to by all affective stakeholders </a:t>
            </a:r>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81</a:t>
            </a:fld>
            <a:endParaRPr lang="en-CA"/>
          </a:p>
        </p:txBody>
      </p:sp>
      <p:sp>
        <p:nvSpPr>
          <p:cNvPr id="5" name="Title 1"/>
          <p:cNvSpPr>
            <a:spLocks noGrp="1"/>
          </p:cNvSpPr>
          <p:nvPr>
            <p:ph type="title"/>
          </p:nvPr>
        </p:nvSpPr>
        <p:spPr/>
        <p:txBody>
          <a:bodyPr/>
          <a:lstStyle/>
          <a:p>
            <a:r>
              <a:rPr lang="en-US" dirty="0"/>
              <a:t>CDM organization and </a:t>
            </a:r>
            <a:r>
              <a:rPr lang="en-US" dirty="0" smtClean="0"/>
              <a:t>structure (cont’d)</a:t>
            </a:r>
            <a:endParaRPr lang="en-GB" dirty="0"/>
          </a:p>
        </p:txBody>
      </p:sp>
      <p:pic>
        <p:nvPicPr>
          <p:cNvPr id="6" name="Picture 20" descr="C:\Users\DTaylor\Downloads\PPP_IPEOB_CLP_Modern_Business_Team_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553975"/>
            <a:ext cx="3096344" cy="269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65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CDM requirements and benefits</a:t>
            </a:r>
            <a:endParaRPr lang="en-GB" dirty="0"/>
          </a:p>
        </p:txBody>
      </p:sp>
      <p:sp>
        <p:nvSpPr>
          <p:cNvPr id="3" name="Content Placeholder 2"/>
          <p:cNvSpPr>
            <a:spLocks noGrp="1"/>
          </p:cNvSpPr>
          <p:nvPr>
            <p:ph idx="1"/>
          </p:nvPr>
        </p:nvSpPr>
        <p:spPr/>
        <p:txBody>
          <a:bodyPr>
            <a:normAutofit lnSpcReduction="10000"/>
          </a:bodyPr>
          <a:lstStyle/>
          <a:p>
            <a:r>
              <a:rPr lang="en-US" dirty="0"/>
              <a:t>The involved stakeholders will gain the necessary situational awareness</a:t>
            </a:r>
          </a:p>
          <a:p>
            <a:r>
              <a:rPr lang="en-US" dirty="0"/>
              <a:t>This will ensure that the optimum measures are applied in any given situation</a:t>
            </a:r>
          </a:p>
          <a:p>
            <a:r>
              <a:rPr lang="en-US" dirty="0"/>
              <a:t>CDM conferences provide stakeholders with the opportunity;</a:t>
            </a:r>
          </a:p>
          <a:p>
            <a:pPr lvl="1">
              <a:buFont typeface="Calibri" panose="020F0502020204030204" pitchFamily="34" charset="0"/>
              <a:buChar char="−"/>
            </a:pPr>
            <a:r>
              <a:rPr lang="en-US" dirty="0"/>
              <a:t> to propose enhancements from which they could benefit</a:t>
            </a:r>
          </a:p>
          <a:p>
            <a:pPr lvl="1">
              <a:buFont typeface="Calibri" panose="020F0502020204030204" pitchFamily="34" charset="0"/>
              <a:buChar char="−"/>
            </a:pPr>
            <a:r>
              <a:rPr lang="en-US" dirty="0"/>
              <a:t>To monitor the equity of the flow management process</a:t>
            </a:r>
          </a:p>
        </p:txBody>
      </p:sp>
      <p:sp>
        <p:nvSpPr>
          <p:cNvPr id="4" name="Slide Number Placeholder 3"/>
          <p:cNvSpPr>
            <a:spLocks noGrp="1"/>
          </p:cNvSpPr>
          <p:nvPr>
            <p:ph type="sldNum" sz="quarter" idx="12"/>
          </p:nvPr>
        </p:nvSpPr>
        <p:spPr/>
        <p:txBody>
          <a:bodyPr/>
          <a:lstStyle/>
          <a:p>
            <a:fld id="{3FF909EE-2C65-48BC-95E5-26F3591A45A6}" type="slidenum">
              <a:rPr lang="en-CA" smtClean="0"/>
              <a:t>82</a:t>
            </a:fld>
            <a:endParaRPr lang="en-CA"/>
          </a:p>
        </p:txBody>
      </p:sp>
    </p:spTree>
    <p:extLst>
      <p:ext uri="{BB962C8B-B14F-4D97-AF65-F5344CB8AC3E}">
        <p14:creationId xmlns:p14="http://schemas.microsoft.com/office/powerpoint/2010/main" val="105020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Chapter 2</a:t>
            </a:r>
            <a:endParaRPr lang="en-GB" dirty="0"/>
          </a:p>
        </p:txBody>
      </p:sp>
      <p:sp>
        <p:nvSpPr>
          <p:cNvPr id="3" name="Content Placeholder 2"/>
          <p:cNvSpPr>
            <a:spLocks noGrp="1"/>
          </p:cNvSpPr>
          <p:nvPr>
            <p:ph idx="1"/>
          </p:nvPr>
        </p:nvSpPr>
        <p:spPr>
          <a:xfrm>
            <a:off x="251520" y="1772816"/>
            <a:ext cx="8784976" cy="4680520"/>
          </a:xfrm>
        </p:spPr>
        <p:txBody>
          <a:bodyPr>
            <a:noAutofit/>
          </a:bodyPr>
          <a:lstStyle/>
          <a:p>
            <a:r>
              <a:rPr lang="en-US" sz="2800" dirty="0" smtClean="0"/>
              <a:t>ATFM information must inform AUs as early as possible</a:t>
            </a:r>
          </a:p>
          <a:p>
            <a:r>
              <a:rPr lang="en-US" sz="2800" dirty="0" smtClean="0"/>
              <a:t>A strategy should collaboratively be agreed upon in advance</a:t>
            </a:r>
          </a:p>
          <a:p>
            <a:r>
              <a:rPr lang="en-US" sz="2800" dirty="0" smtClean="0"/>
              <a:t>ATFM measures should be kept to the minimum</a:t>
            </a:r>
          </a:p>
          <a:p>
            <a:r>
              <a:rPr lang="en-US" sz="2800" dirty="0" smtClean="0"/>
              <a:t>ATFM traffic data analysis is important in terms of future ATFM operation improvements</a:t>
            </a:r>
          </a:p>
          <a:p>
            <a:r>
              <a:rPr lang="en-US" sz="2800" dirty="0" smtClean="0"/>
              <a:t>CDM process is a key enabler of ATFM</a:t>
            </a:r>
          </a:p>
          <a:p>
            <a:r>
              <a:rPr lang="en-US" sz="2800" dirty="0" smtClean="0"/>
              <a:t>CDM decisions are taken transparently with the best information in a timely and accurate manner</a:t>
            </a:r>
            <a:endParaRPr lang="en-GB" sz="2800" dirty="0"/>
          </a:p>
        </p:txBody>
      </p:sp>
      <p:sp>
        <p:nvSpPr>
          <p:cNvPr id="4" name="Slide Number Placeholder 3"/>
          <p:cNvSpPr>
            <a:spLocks noGrp="1"/>
          </p:cNvSpPr>
          <p:nvPr>
            <p:ph type="sldNum" sz="quarter" idx="12"/>
          </p:nvPr>
        </p:nvSpPr>
        <p:spPr/>
        <p:txBody>
          <a:bodyPr/>
          <a:lstStyle/>
          <a:p>
            <a:fld id="{3FF909EE-2C65-48BC-95E5-26F3591A45A6}" type="slidenum">
              <a:rPr lang="en-CA" smtClean="0"/>
              <a:t>83</a:t>
            </a:fld>
            <a:endParaRPr lang="en-CA"/>
          </a:p>
        </p:txBody>
      </p:sp>
    </p:spTree>
    <p:extLst>
      <p:ext uri="{BB962C8B-B14F-4D97-AF65-F5344CB8AC3E}">
        <p14:creationId xmlns:p14="http://schemas.microsoft.com/office/powerpoint/2010/main" val="102500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84</a:t>
            </a:fld>
            <a:endParaRPr lang="en-CA"/>
          </a:p>
        </p:txBody>
      </p:sp>
      <p:sp>
        <p:nvSpPr>
          <p:cNvPr id="5" name="Content Placeholder 8"/>
          <p:cNvSpPr txBox="1">
            <a:spLocks/>
          </p:cNvSpPr>
          <p:nvPr/>
        </p:nvSpPr>
        <p:spPr>
          <a:xfrm>
            <a:off x="457200" y="2924944"/>
            <a:ext cx="8229600" cy="32012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smtClean="0">
                <a:effectLst>
                  <a:outerShdw blurRad="38100" dist="38100" dir="2700000" algn="tl">
                    <a:srgbClr val="000000">
                      <a:alpha val="43137"/>
                    </a:srgbClr>
                  </a:outerShdw>
                </a:effectLst>
              </a:rPr>
              <a:t>Chapter 3</a:t>
            </a:r>
            <a:endParaRPr lang="en-GB"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824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3</a:t>
            </a:r>
            <a:endParaRPr lang="en-GB" dirty="0"/>
          </a:p>
        </p:txBody>
      </p:sp>
      <p:sp>
        <p:nvSpPr>
          <p:cNvPr id="4" name="Content Placeholder 3"/>
          <p:cNvSpPr>
            <a:spLocks noGrp="1"/>
          </p:cNvSpPr>
          <p:nvPr>
            <p:ph idx="1"/>
          </p:nvPr>
        </p:nvSpPr>
        <p:spPr/>
        <p:txBody>
          <a:bodyPr/>
          <a:lstStyle/>
          <a:p>
            <a:r>
              <a:rPr lang="en-US" dirty="0" smtClean="0"/>
              <a:t>ATFM structure and organization</a:t>
            </a:r>
          </a:p>
          <a:p>
            <a:pPr lvl="1">
              <a:buFont typeface="Calibri" panose="020F0502020204030204" pitchFamily="34" charset="0"/>
              <a:buChar char="−"/>
            </a:pPr>
            <a:r>
              <a:rPr lang="en-US" dirty="0" smtClean="0"/>
              <a:t>How is an ATFM service structured and organized?</a:t>
            </a:r>
          </a:p>
          <a:p>
            <a:pPr lvl="1">
              <a:buFont typeface="Calibri" panose="020F0502020204030204" pitchFamily="34" charset="0"/>
              <a:buChar char="−"/>
            </a:pPr>
            <a:r>
              <a:rPr lang="en-US" dirty="0" smtClean="0"/>
              <a:t>Roles and responsibilities of stakeholders in an ATFM service</a:t>
            </a:r>
          </a:p>
          <a:p>
            <a:pPr lvl="1">
              <a:buFont typeface="Calibri" panose="020F0502020204030204" pitchFamily="34" charset="0"/>
              <a:buChar char="−"/>
            </a:pPr>
            <a:r>
              <a:rPr lang="en-US" dirty="0" smtClean="0"/>
              <a:t>Training requirements for the stakeholders in an ATFM service</a:t>
            </a:r>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85</a:t>
            </a:fld>
            <a:endParaRPr lang="en-CA"/>
          </a:p>
        </p:txBody>
      </p:sp>
    </p:spTree>
    <p:extLst>
      <p:ext uri="{BB962C8B-B14F-4D97-AF65-F5344CB8AC3E}">
        <p14:creationId xmlns:p14="http://schemas.microsoft.com/office/powerpoint/2010/main" val="174288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Chapter 3. ATFM structure and organization</a:t>
            </a:r>
            <a:endParaRPr lang="en-GB" sz="3200" dirty="0"/>
          </a:p>
        </p:txBody>
      </p:sp>
      <p:sp>
        <p:nvSpPr>
          <p:cNvPr id="2" name="Slide Number Placeholder 1"/>
          <p:cNvSpPr>
            <a:spLocks noGrp="1"/>
          </p:cNvSpPr>
          <p:nvPr>
            <p:ph type="sldNum" sz="quarter" idx="12"/>
          </p:nvPr>
        </p:nvSpPr>
        <p:spPr/>
        <p:txBody>
          <a:bodyPr/>
          <a:lstStyle/>
          <a:p>
            <a:fld id="{3FF909EE-2C65-48BC-95E5-26F3591A45A6}" type="slidenum">
              <a:rPr lang="en-CA" smtClean="0"/>
              <a:t>86</a:t>
            </a:fld>
            <a:endParaRPr lang="en-CA"/>
          </a:p>
        </p:txBody>
      </p:sp>
      <p:sp>
        <p:nvSpPr>
          <p:cNvPr id="5" name="TextBox 4"/>
          <p:cNvSpPr txBox="1"/>
          <p:nvPr/>
        </p:nvSpPr>
        <p:spPr>
          <a:xfrm>
            <a:off x="170755" y="5517232"/>
            <a:ext cx="8883329" cy="646331"/>
          </a:xfrm>
          <a:prstGeom prst="rect">
            <a:avLst/>
          </a:prstGeom>
          <a:noFill/>
        </p:spPr>
        <p:txBody>
          <a:bodyPr wrap="none" rtlCol="0">
            <a:spAutoFit/>
          </a:bodyPr>
          <a:lstStyle/>
          <a:p>
            <a:r>
              <a:rPr lang="en-US" dirty="0" smtClean="0"/>
              <a:t>Flow management unit (FMU) provides ATFM service for a specific set of ATS units</a:t>
            </a:r>
          </a:p>
          <a:p>
            <a:r>
              <a:rPr lang="en-US" dirty="0" smtClean="0"/>
              <a:t>Flow management positions (FMPs) at specific ATS units responsible for the day-to-day ATFM</a:t>
            </a:r>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816"/>
            <a:ext cx="9020218" cy="327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55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ATFM Center</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87</a:t>
            </a:fld>
            <a:endParaRPr lang="en-CA"/>
          </a:p>
        </p:txBody>
      </p:sp>
      <p:sp>
        <p:nvSpPr>
          <p:cNvPr id="7" name="Content Placeholder 2"/>
          <p:cNvSpPr>
            <a:spLocks noGrp="1"/>
          </p:cNvSpPr>
          <p:nvPr>
            <p:ph idx="1"/>
          </p:nvPr>
        </p:nvSpPr>
        <p:spPr>
          <a:xfrm>
            <a:off x="2678197" y="1988840"/>
            <a:ext cx="5987008" cy="4713387"/>
          </a:xfrm>
          <a:noFill/>
        </p:spPr>
        <p:txBody>
          <a:bodyPr>
            <a:normAutofit fontScale="62500" lnSpcReduction="20000"/>
          </a:bodyPr>
          <a:lstStyle/>
          <a:p>
            <a:pPr>
              <a:buFont typeface="Calibri" panose="020F0502020204030204" pitchFamily="34" charset="0"/>
              <a:buChar char="−"/>
            </a:pPr>
            <a:r>
              <a:rPr lang="en-US" b="0" dirty="0" smtClean="0"/>
              <a:t>Traffic management coordination</a:t>
            </a:r>
          </a:p>
          <a:p>
            <a:pPr>
              <a:buFont typeface="Calibri" panose="020F0502020204030204" pitchFamily="34" charset="0"/>
              <a:buChar char="−"/>
            </a:pPr>
            <a:r>
              <a:rPr lang="en-US" b="0" dirty="0" smtClean="0"/>
              <a:t>Traffic planning</a:t>
            </a:r>
          </a:p>
          <a:p>
            <a:pPr>
              <a:buFont typeface="Calibri" panose="020F0502020204030204" pitchFamily="34" charset="0"/>
              <a:buChar char="−"/>
            </a:pPr>
            <a:r>
              <a:rPr lang="en-US" b="0" dirty="0" smtClean="0"/>
              <a:t>Meteorological briefing/forecasting coordination</a:t>
            </a:r>
          </a:p>
          <a:p>
            <a:pPr>
              <a:buFont typeface="Calibri" panose="020F0502020204030204" pitchFamily="34" charset="0"/>
              <a:buChar char="−"/>
            </a:pPr>
            <a:r>
              <a:rPr lang="en-US" b="0" dirty="0" smtClean="0"/>
              <a:t>NOTAM/messaging coordination</a:t>
            </a:r>
          </a:p>
          <a:p>
            <a:pPr>
              <a:buFont typeface="Calibri" panose="020F0502020204030204" pitchFamily="34" charset="0"/>
              <a:buChar char="−"/>
            </a:pPr>
            <a:r>
              <a:rPr lang="en-US" b="0" dirty="0" smtClean="0"/>
              <a:t>Flight calibration/flight check coordination</a:t>
            </a:r>
          </a:p>
          <a:p>
            <a:pPr>
              <a:buFont typeface="Calibri" panose="020F0502020204030204" pitchFamily="34" charset="0"/>
              <a:buChar char="−"/>
            </a:pPr>
            <a:r>
              <a:rPr lang="en-US" b="0" dirty="0" smtClean="0"/>
              <a:t>Airspace user liaison</a:t>
            </a:r>
          </a:p>
          <a:p>
            <a:pPr>
              <a:buFont typeface="Calibri" panose="020F0502020204030204" pitchFamily="34" charset="0"/>
              <a:buChar char="−"/>
            </a:pPr>
            <a:r>
              <a:rPr lang="en-US" b="0" dirty="0" smtClean="0"/>
              <a:t>Military liaison</a:t>
            </a:r>
          </a:p>
          <a:p>
            <a:pPr>
              <a:buFont typeface="Calibri" panose="020F0502020204030204" pitchFamily="34" charset="0"/>
              <a:buChar char="−"/>
            </a:pPr>
            <a:r>
              <a:rPr lang="en-US" b="0" dirty="0" smtClean="0"/>
              <a:t>Information technology coordination and operational data management</a:t>
            </a:r>
          </a:p>
          <a:p>
            <a:pPr>
              <a:buFont typeface="Calibri" panose="020F0502020204030204" pitchFamily="34" charset="0"/>
              <a:buChar char="−"/>
            </a:pPr>
            <a:r>
              <a:rPr lang="en-US" b="0" dirty="0" smtClean="0"/>
              <a:t>Technical operations coordination (concerning infrastructure and systems such as NAVAIDs, radar, VHF communication sites, </a:t>
            </a:r>
            <a:r>
              <a:rPr lang="en-US" b="0" dirty="0" err="1" smtClean="0"/>
              <a:t>etc</a:t>
            </a:r>
            <a:r>
              <a:rPr lang="en-US" b="0" dirty="0" smtClean="0"/>
              <a:t>)</a:t>
            </a:r>
          </a:p>
          <a:p>
            <a:pPr>
              <a:buFont typeface="Calibri" panose="020F0502020204030204" pitchFamily="34" charset="0"/>
              <a:buChar char="−"/>
            </a:pPr>
            <a:r>
              <a:rPr lang="en-US" b="0" dirty="0" smtClean="0"/>
              <a:t>Crisis management coordination</a:t>
            </a:r>
          </a:p>
          <a:p>
            <a:pPr>
              <a:buFont typeface="Calibri" panose="020F0502020204030204" pitchFamily="34" charset="0"/>
              <a:buChar char="−"/>
            </a:pPr>
            <a:r>
              <a:rPr lang="en-US" b="0" dirty="0" smtClean="0"/>
              <a:t>Operations analysis</a:t>
            </a:r>
            <a:endParaRPr lang="en-GB" b="0" dirty="0"/>
          </a:p>
        </p:txBody>
      </p:sp>
      <p:sp>
        <p:nvSpPr>
          <p:cNvPr id="8" name="Content Placeholder 3"/>
          <p:cNvSpPr txBox="1">
            <a:spLocks/>
          </p:cNvSpPr>
          <p:nvPr/>
        </p:nvSpPr>
        <p:spPr>
          <a:xfrm>
            <a:off x="373941" y="1988840"/>
            <a:ext cx="2098576" cy="1040979"/>
          </a:xfrm>
          <a:prstGeom prst="roundRect">
            <a:avLst/>
          </a:prstGeom>
          <a:solidFill>
            <a:schemeClr val="tx2">
              <a:lumMod val="60000"/>
              <a:lumOff val="40000"/>
            </a:schemeClr>
          </a:solidFill>
          <a:ln w="25400" cap="flat" cmpd="sng" algn="ctr">
            <a:noFill/>
            <a:prstDash val="solid"/>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chemeClr val="lt1"/>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chemeClr val="lt1"/>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chemeClr val="lt1"/>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dirty="0" smtClean="0">
                <a:effectLst>
                  <a:outerShdw blurRad="38100" dist="38100" dir="2700000" algn="tl">
                    <a:srgbClr val="000000">
                      <a:alpha val="43137"/>
                    </a:srgbClr>
                  </a:outerShdw>
                </a:effectLst>
              </a:rPr>
              <a:t>ATFM Center</a:t>
            </a:r>
          </a:p>
        </p:txBody>
      </p:sp>
    </p:spTree>
    <p:extLst>
      <p:ext uri="{BB962C8B-B14F-4D97-AF65-F5344CB8AC3E}">
        <p14:creationId xmlns:p14="http://schemas.microsoft.com/office/powerpoint/2010/main" val="245302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 FMU</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88</a:t>
            </a:fld>
            <a:endParaRPr lang="en-CA" dirty="0"/>
          </a:p>
        </p:txBody>
      </p:sp>
      <p:sp>
        <p:nvSpPr>
          <p:cNvPr id="5" name="Content Placeholder 2"/>
          <p:cNvSpPr>
            <a:spLocks noGrp="1"/>
          </p:cNvSpPr>
          <p:nvPr>
            <p:ph idx="1"/>
          </p:nvPr>
        </p:nvSpPr>
        <p:spPr>
          <a:xfrm>
            <a:off x="2656384" y="1844824"/>
            <a:ext cx="5987008" cy="4713387"/>
          </a:xfrm>
        </p:spPr>
        <p:txBody>
          <a:bodyPr>
            <a:normAutofit fontScale="85000" lnSpcReduction="20000"/>
          </a:bodyPr>
          <a:lstStyle/>
          <a:p>
            <a:pPr>
              <a:buFont typeface="Calibri" panose="020F0502020204030204" pitchFamily="34" charset="0"/>
              <a:buChar char="−"/>
            </a:pPr>
            <a:r>
              <a:rPr lang="en-US" b="0" dirty="0" smtClean="0"/>
              <a:t>Approach control coordination</a:t>
            </a:r>
          </a:p>
          <a:p>
            <a:pPr>
              <a:buFont typeface="Calibri" panose="020F0502020204030204" pitchFamily="34" charset="0"/>
              <a:buChar char="−"/>
            </a:pPr>
            <a:r>
              <a:rPr lang="en-US" b="0" dirty="0" smtClean="0"/>
              <a:t>Departure control coordination</a:t>
            </a:r>
          </a:p>
          <a:p>
            <a:pPr>
              <a:buFont typeface="Calibri" panose="020F0502020204030204" pitchFamily="34" charset="0"/>
              <a:buChar char="−"/>
            </a:pPr>
            <a:r>
              <a:rPr lang="en-US" b="0" dirty="0" err="1" smtClean="0"/>
              <a:t>Enroute</a:t>
            </a:r>
            <a:r>
              <a:rPr lang="en-US" b="0" dirty="0" smtClean="0"/>
              <a:t> coordination</a:t>
            </a:r>
          </a:p>
          <a:p>
            <a:pPr>
              <a:buFont typeface="Calibri" panose="020F0502020204030204" pitchFamily="34" charset="0"/>
              <a:buChar char="−"/>
            </a:pPr>
            <a:r>
              <a:rPr lang="en-US" b="0" dirty="0" smtClean="0"/>
              <a:t>Meteorological briefing/forecasting coordination</a:t>
            </a:r>
          </a:p>
          <a:p>
            <a:pPr>
              <a:buFont typeface="Calibri" panose="020F0502020204030204" pitchFamily="34" charset="0"/>
              <a:buChar char="−"/>
            </a:pPr>
            <a:r>
              <a:rPr lang="en-US" b="0" dirty="0" smtClean="0"/>
              <a:t>Airspace user liaison</a:t>
            </a:r>
          </a:p>
          <a:p>
            <a:pPr>
              <a:buFont typeface="Calibri" panose="020F0502020204030204" pitchFamily="34" charset="0"/>
              <a:buChar char="−"/>
            </a:pPr>
            <a:r>
              <a:rPr lang="en-US" b="0" dirty="0" smtClean="0"/>
              <a:t>Military liaison</a:t>
            </a:r>
          </a:p>
          <a:p>
            <a:pPr>
              <a:buFont typeface="Calibri" panose="020F0502020204030204" pitchFamily="34" charset="0"/>
              <a:buChar char="−"/>
            </a:pPr>
            <a:r>
              <a:rPr lang="en-US" b="0" dirty="0" smtClean="0"/>
              <a:t>Airport coordination</a:t>
            </a:r>
          </a:p>
          <a:p>
            <a:pPr>
              <a:buFont typeface="Calibri" panose="020F0502020204030204" pitchFamily="34" charset="0"/>
              <a:buChar char="−"/>
            </a:pPr>
            <a:r>
              <a:rPr lang="en-US" b="0" dirty="0" smtClean="0"/>
              <a:t>Post-operations analysis</a:t>
            </a:r>
          </a:p>
          <a:p>
            <a:pPr>
              <a:buFont typeface="Calibri" panose="020F0502020204030204" pitchFamily="34" charset="0"/>
              <a:buChar char="−"/>
            </a:pPr>
            <a:r>
              <a:rPr lang="en-US" b="0" dirty="0" smtClean="0"/>
              <a:t>Additional support functions (information technology coordination, crisis management coordination)</a:t>
            </a:r>
          </a:p>
        </p:txBody>
      </p:sp>
      <p:sp>
        <p:nvSpPr>
          <p:cNvPr id="6" name="Content Placeholder 3"/>
          <p:cNvSpPr txBox="1">
            <a:spLocks/>
          </p:cNvSpPr>
          <p:nvPr/>
        </p:nvSpPr>
        <p:spPr>
          <a:xfrm>
            <a:off x="352128" y="1844824"/>
            <a:ext cx="2098576" cy="1040979"/>
          </a:xfrm>
          <a:prstGeom prst="roundRect">
            <a:avLst/>
          </a:prstGeom>
          <a:solidFill>
            <a:schemeClr val="tx2">
              <a:lumMod val="60000"/>
              <a:lumOff val="40000"/>
            </a:schemeClr>
          </a:solidFill>
          <a:ln w="25400" cap="flat" cmpd="sng" algn="ctr">
            <a:noFill/>
            <a:prstDash val="solid"/>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chemeClr val="lt1"/>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chemeClr val="lt1"/>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chemeClr val="lt1"/>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dirty="0" smtClean="0">
                <a:effectLst>
                  <a:outerShdw blurRad="38100" dist="38100" dir="2700000" algn="tl">
                    <a:srgbClr val="000000">
                      <a:alpha val="43137"/>
                    </a:srgbClr>
                  </a:outerShdw>
                </a:effectLst>
              </a:rPr>
              <a:t>ACC</a:t>
            </a:r>
          </a:p>
          <a:p>
            <a:pPr marL="0" indent="0" algn="ctr">
              <a:buFont typeface="Arial" pitchFamily="34" charset="0"/>
              <a:buNone/>
            </a:pPr>
            <a:r>
              <a:rPr lang="en-US" dirty="0" smtClean="0">
                <a:effectLst>
                  <a:outerShdw blurRad="38100" dist="38100" dir="2700000" algn="tl">
                    <a:srgbClr val="000000">
                      <a:alpha val="43137"/>
                    </a:srgbClr>
                  </a:outerShdw>
                </a:effectLst>
              </a:rPr>
              <a:t>FMU</a:t>
            </a:r>
          </a:p>
        </p:txBody>
      </p:sp>
    </p:spTree>
    <p:extLst>
      <p:ext uri="{BB962C8B-B14F-4D97-AF65-F5344CB8AC3E}">
        <p14:creationId xmlns:p14="http://schemas.microsoft.com/office/powerpoint/2010/main" val="279234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FMP</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89</a:t>
            </a:fld>
            <a:endParaRPr lang="en-CA"/>
          </a:p>
        </p:txBody>
      </p:sp>
      <p:sp>
        <p:nvSpPr>
          <p:cNvPr id="5" name="Content Placeholder 2"/>
          <p:cNvSpPr>
            <a:spLocks noGrp="1"/>
          </p:cNvSpPr>
          <p:nvPr>
            <p:ph idx="1"/>
          </p:nvPr>
        </p:nvSpPr>
        <p:spPr>
          <a:xfrm>
            <a:off x="2699792" y="2123762"/>
            <a:ext cx="5987008" cy="4713387"/>
          </a:xfrm>
        </p:spPr>
        <p:txBody>
          <a:bodyPr>
            <a:normAutofit/>
          </a:bodyPr>
          <a:lstStyle/>
          <a:p>
            <a:pPr>
              <a:spcAft>
                <a:spcPts val="600"/>
              </a:spcAft>
              <a:buFont typeface="Calibri" panose="020F0502020204030204" pitchFamily="34" charset="0"/>
              <a:buChar char="−"/>
            </a:pPr>
            <a:r>
              <a:rPr lang="en-US" sz="2800" b="0" dirty="0" smtClean="0"/>
              <a:t>The approach control unit FMP coordinates with the FMP at an ACC</a:t>
            </a:r>
          </a:p>
          <a:p>
            <a:pPr>
              <a:spcAft>
                <a:spcPts val="600"/>
              </a:spcAft>
              <a:buFont typeface="Calibri" panose="020F0502020204030204" pitchFamily="34" charset="0"/>
              <a:buChar char="−"/>
            </a:pPr>
            <a:r>
              <a:rPr lang="en-US" sz="2800" b="0" dirty="0" smtClean="0"/>
              <a:t>This duty can be assigned to an existing position in the approach control unit or it may require one or more dedicated positions (depending on the workload)</a:t>
            </a:r>
          </a:p>
        </p:txBody>
      </p:sp>
      <p:sp>
        <p:nvSpPr>
          <p:cNvPr id="6" name="Content Placeholder 3"/>
          <p:cNvSpPr txBox="1">
            <a:spLocks/>
          </p:cNvSpPr>
          <p:nvPr/>
        </p:nvSpPr>
        <p:spPr>
          <a:xfrm>
            <a:off x="395536" y="2123762"/>
            <a:ext cx="2098576" cy="1040979"/>
          </a:xfrm>
          <a:prstGeom prst="roundRect">
            <a:avLst/>
          </a:prstGeom>
          <a:solidFill>
            <a:schemeClr val="tx2">
              <a:lumMod val="60000"/>
              <a:lumOff val="40000"/>
            </a:schemeClr>
          </a:solidFill>
          <a:ln w="25400" cap="flat" cmpd="sng" algn="ctr">
            <a:noFill/>
            <a:prstDash val="solid"/>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chemeClr val="lt1"/>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chemeClr val="lt1"/>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chemeClr val="lt1"/>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dirty="0" smtClean="0">
                <a:effectLst>
                  <a:outerShdw blurRad="38100" dist="38100" dir="2700000" algn="tl">
                    <a:srgbClr val="000000">
                      <a:alpha val="43137"/>
                    </a:srgbClr>
                  </a:outerShdw>
                </a:effectLst>
              </a:rPr>
              <a:t>Approach FMP</a:t>
            </a:r>
          </a:p>
        </p:txBody>
      </p:sp>
    </p:spTree>
    <p:extLst>
      <p:ext uri="{BB962C8B-B14F-4D97-AF65-F5344CB8AC3E}">
        <p14:creationId xmlns:p14="http://schemas.microsoft.com/office/powerpoint/2010/main" val="157552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9</a:t>
            </a:fld>
            <a:endParaRPr lang="en-CA" dirty="0"/>
          </a:p>
        </p:txBody>
      </p:sp>
      <p:sp>
        <p:nvSpPr>
          <p:cNvPr id="5" name="Down Arrow 4"/>
          <p:cNvSpPr/>
          <p:nvPr/>
        </p:nvSpPr>
        <p:spPr>
          <a:xfrm>
            <a:off x="6710387" y="2140813"/>
            <a:ext cx="222476" cy="26340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Down Arrow 5"/>
          <p:cNvSpPr/>
          <p:nvPr/>
        </p:nvSpPr>
        <p:spPr>
          <a:xfrm>
            <a:off x="5749576" y="3067188"/>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C:\Users\HTakata\AppData\Local\Microsoft\Windows\Temporary Internet Files\Content.IE5\6PCBC6JZ\MC900252233[1].wmf"/>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6696576" y="1665806"/>
            <a:ext cx="831196" cy="648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5685657" y="2725493"/>
            <a:ext cx="616508" cy="481168"/>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flipH="1">
            <a:off x="2948108" y="5020590"/>
            <a:ext cx="148015"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a:off x="4106948" y="4231757"/>
            <a:ext cx="162753" cy="2174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C:\Users\HTakata\AppData\Local\Microsoft\Windows\Temporary Internet Files\Content.IE5\6PCBC6JZ\MC900252233[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094779" y="3887731"/>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2883681" y="4714988"/>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735747" y="5763450"/>
            <a:ext cx="616508" cy="48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Takata\AppData\Local\Microsoft\Windows\Temporary Internet Files\Content.IE5\6PCBC6JZ\MC900252233[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126023" y="3799785"/>
            <a:ext cx="560392" cy="48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HTakata\AppData\Local\Microsoft\Windows\Temporary Internet Files\Content.IE5\6PCBC6JZ\MC900252233[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flipH="1">
            <a:off x="7821609" y="5059123"/>
            <a:ext cx="560391" cy="4811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612749" y="3194167"/>
            <a:ext cx="1581301" cy="1607232"/>
            <a:chOff x="876300" y="2325524"/>
            <a:chExt cx="2971800" cy="2627476"/>
          </a:xfrm>
        </p:grpSpPr>
        <p:sp>
          <p:nvSpPr>
            <p:cNvPr id="17" name="Flowchart: Magnetic Disk 16"/>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Magnetic Disk 17"/>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p:cNvGrpSpPr/>
          <p:nvPr/>
        </p:nvGrpSpPr>
        <p:grpSpPr>
          <a:xfrm>
            <a:off x="1268465" y="5254075"/>
            <a:ext cx="2004138" cy="1125244"/>
            <a:chOff x="876300" y="2325524"/>
            <a:chExt cx="2971800" cy="2627476"/>
          </a:xfrm>
        </p:grpSpPr>
        <p:sp>
          <p:nvSpPr>
            <p:cNvPr id="20" name="Flowchart: Magnetic Disk 19"/>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Magnetic Disk 20"/>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p:cNvGrpSpPr/>
          <p:nvPr/>
        </p:nvGrpSpPr>
        <p:grpSpPr>
          <a:xfrm>
            <a:off x="6214664" y="2579891"/>
            <a:ext cx="1036408" cy="690046"/>
            <a:chOff x="876300" y="2325524"/>
            <a:chExt cx="2971800" cy="2627476"/>
          </a:xfrm>
        </p:grpSpPr>
        <p:sp>
          <p:nvSpPr>
            <p:cNvPr id="23" name="Flowchart: Magnetic Disk 22"/>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Magnetic Disk 23"/>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Group 24"/>
          <p:cNvGrpSpPr/>
          <p:nvPr/>
        </p:nvGrpSpPr>
        <p:grpSpPr>
          <a:xfrm>
            <a:off x="3407831" y="4575186"/>
            <a:ext cx="1001441" cy="765062"/>
            <a:chOff x="6019800" y="1295400"/>
            <a:chExt cx="2971800" cy="2477924"/>
          </a:xfrm>
        </p:grpSpPr>
        <p:sp>
          <p:nvSpPr>
            <p:cNvPr id="26" name="Flowchart: Magnetic Disk 25"/>
            <p:cNvSpPr/>
            <p:nvPr/>
          </p:nvSpPr>
          <p:spPr>
            <a:xfrm>
              <a:off x="6019800" y="1295400"/>
              <a:ext cx="2971800" cy="2477924"/>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26"/>
            <p:cNvSpPr/>
            <p:nvPr/>
          </p:nvSpPr>
          <p:spPr>
            <a:xfrm>
              <a:off x="6024785" y="1803163"/>
              <a:ext cx="2948299" cy="931516"/>
            </a:xfrm>
            <a:custGeom>
              <a:avLst/>
              <a:gdLst>
                <a:gd name="connsiteX0" fmla="*/ 0 w 2948299"/>
                <a:gd name="connsiteY0" fmla="*/ 0 h 931516"/>
                <a:gd name="connsiteX1" fmla="*/ 273465 w 2948299"/>
                <a:gd name="connsiteY1" fmla="*/ 572568 h 931516"/>
                <a:gd name="connsiteX2" fmla="*/ 427290 w 2948299"/>
                <a:gd name="connsiteY2" fmla="*/ 350377 h 931516"/>
                <a:gd name="connsiteX3" fmla="*/ 854579 w 2948299"/>
                <a:gd name="connsiteY3" fmla="*/ 931491 h 931516"/>
                <a:gd name="connsiteX4" fmla="*/ 1743342 w 2948299"/>
                <a:gd name="connsiteY4" fmla="*/ 324740 h 931516"/>
                <a:gd name="connsiteX5" fmla="*/ 2290273 w 2948299"/>
                <a:gd name="connsiteY5" fmla="*/ 538385 h 931516"/>
                <a:gd name="connsiteX6" fmla="*/ 2948299 w 2948299"/>
                <a:gd name="connsiteY6" fmla="*/ 25637 h 93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99" h="931516">
                  <a:moveTo>
                    <a:pt x="0" y="0"/>
                  </a:moveTo>
                  <a:cubicBezTo>
                    <a:pt x="101125" y="257086"/>
                    <a:pt x="202250" y="514172"/>
                    <a:pt x="273465" y="572568"/>
                  </a:cubicBezTo>
                  <a:cubicBezTo>
                    <a:pt x="344680" y="630964"/>
                    <a:pt x="330438" y="290556"/>
                    <a:pt x="427290" y="350377"/>
                  </a:cubicBezTo>
                  <a:cubicBezTo>
                    <a:pt x="524142" y="410198"/>
                    <a:pt x="635237" y="935764"/>
                    <a:pt x="854579" y="931491"/>
                  </a:cubicBezTo>
                  <a:cubicBezTo>
                    <a:pt x="1073921" y="927218"/>
                    <a:pt x="1504060" y="390258"/>
                    <a:pt x="1743342" y="324740"/>
                  </a:cubicBezTo>
                  <a:cubicBezTo>
                    <a:pt x="1982624" y="259222"/>
                    <a:pt x="2089447" y="588235"/>
                    <a:pt x="2290273" y="538385"/>
                  </a:cubicBezTo>
                  <a:cubicBezTo>
                    <a:pt x="2491099" y="488535"/>
                    <a:pt x="2942602" y="-72639"/>
                    <a:pt x="2948299" y="25637"/>
                  </a:cubicBezTo>
                </a:path>
              </a:pathLst>
            </a:custGeom>
            <a:noFill/>
            <a:effectLst>
              <a:glow rad="63500">
                <a:schemeClr val="accent1">
                  <a:satMod val="175000"/>
                  <a:alpha val="40000"/>
                </a:schemeClr>
              </a:glow>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Connector 27"/>
            <p:cNvSpPr/>
            <p:nvPr/>
          </p:nvSpPr>
          <p:spPr>
            <a:xfrm>
              <a:off x="6821324" y="2800528"/>
              <a:ext cx="76200" cy="101837"/>
            </a:xfrm>
            <a:prstGeom prst="flowChartConnector">
              <a:avLst/>
            </a:prstGeom>
            <a:pattFill prst="pct50">
              <a:fgClr>
                <a:schemeClr val="accent1"/>
              </a:fgClr>
              <a:bgClr>
                <a:schemeClr val="bg1"/>
              </a:bgClr>
            </a:patt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28"/>
            <p:cNvSpPr/>
            <p:nvPr/>
          </p:nvSpPr>
          <p:spPr>
            <a:xfrm>
              <a:off x="6672913" y="3048000"/>
              <a:ext cx="373022" cy="517269"/>
            </a:xfrm>
            <a:custGeom>
              <a:avLst/>
              <a:gdLst>
                <a:gd name="connsiteX0" fmla="*/ 256942 w 633296"/>
                <a:gd name="connsiteY0" fmla="*/ 102 h 1034538"/>
                <a:gd name="connsiteX1" fmla="*/ 568 w 633296"/>
                <a:gd name="connsiteY1" fmla="*/ 692311 h 1034538"/>
                <a:gd name="connsiteX2" fmla="*/ 325308 w 633296"/>
                <a:gd name="connsiteY2" fmla="*/ 1034143 h 1034538"/>
                <a:gd name="connsiteX3" fmla="*/ 632957 w 633296"/>
                <a:gd name="connsiteY3" fmla="*/ 743586 h 1034538"/>
                <a:gd name="connsiteX4" fmla="*/ 256942 w 633296"/>
                <a:gd name="connsiteY4" fmla="*/ 102 h 10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96" h="1034538">
                  <a:moveTo>
                    <a:pt x="256942" y="102"/>
                  </a:moveTo>
                  <a:cubicBezTo>
                    <a:pt x="151544" y="-8444"/>
                    <a:pt x="-10826" y="519971"/>
                    <a:pt x="568" y="692311"/>
                  </a:cubicBezTo>
                  <a:cubicBezTo>
                    <a:pt x="11962" y="864651"/>
                    <a:pt x="219910" y="1025597"/>
                    <a:pt x="325308" y="1034143"/>
                  </a:cubicBezTo>
                  <a:cubicBezTo>
                    <a:pt x="430706" y="1042689"/>
                    <a:pt x="642927" y="911653"/>
                    <a:pt x="632957" y="743586"/>
                  </a:cubicBezTo>
                  <a:cubicBezTo>
                    <a:pt x="622987" y="575519"/>
                    <a:pt x="362340" y="8648"/>
                    <a:pt x="256942" y="102"/>
                  </a:cubicBezTo>
                  <a:close/>
                </a:path>
              </a:pathLst>
            </a:custGeom>
            <a:gradFill>
              <a:gsLst>
                <a:gs pos="0">
                  <a:schemeClr val="bg1">
                    <a:lumMod val="0"/>
                    <a:lumOff val="100000"/>
                  </a:schemeClr>
                </a:gs>
                <a:gs pos="50000">
                  <a:schemeClr val="accent1">
                    <a:tint val="44500"/>
                    <a:satMod val="160000"/>
                  </a:schemeClr>
                </a:gs>
                <a:gs pos="100000">
                  <a:schemeClr val="accent1">
                    <a:tint val="23500"/>
                    <a:satMod val="160000"/>
                  </a:schemeClr>
                </a:gs>
              </a:gsLst>
              <a:path path="circle">
                <a:fillToRect l="50000" t="50000" r="50000" b="50000"/>
              </a:path>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p:cNvGrpSpPr/>
          <p:nvPr/>
        </p:nvGrpSpPr>
        <p:grpSpPr>
          <a:xfrm>
            <a:off x="6336674" y="4662415"/>
            <a:ext cx="1563138" cy="1085525"/>
            <a:chOff x="876300" y="2325524"/>
            <a:chExt cx="2971800" cy="2627476"/>
          </a:xfrm>
        </p:grpSpPr>
        <p:sp>
          <p:nvSpPr>
            <p:cNvPr id="31" name="Flowchart: Magnetic Disk 30"/>
            <p:cNvSpPr/>
            <p:nvPr/>
          </p:nvSpPr>
          <p:spPr>
            <a:xfrm>
              <a:off x="876300" y="2325524"/>
              <a:ext cx="2971800" cy="1752600"/>
            </a:xfrm>
            <a:prstGeom prst="flowChartMagneticDisk">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lowchart: Magnetic Disk 31"/>
            <p:cNvSpPr/>
            <p:nvPr/>
          </p:nvSpPr>
          <p:spPr>
            <a:xfrm>
              <a:off x="876300" y="3200400"/>
              <a:ext cx="2971800" cy="1752600"/>
            </a:xfrm>
            <a:prstGeom prst="flowChartMagneticDisk">
              <a:avLst/>
            </a:prstGeom>
            <a:pattFill prst="pct25">
              <a:fgClr>
                <a:schemeClr val="accent1"/>
              </a:fgClr>
              <a:bgClr>
                <a:schemeClr val="bg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3" name="Picture 2" descr="C:\Users\HTakata\AppData\Local\Microsoft\Windows\Temporary Internet Files\Content.IE5\6PCBC6JZ\MC900252233[1].wmf"/>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1438182" y="2940491"/>
            <a:ext cx="1571412" cy="1226445"/>
          </a:xfrm>
          <a:prstGeom prst="rect">
            <a:avLst/>
          </a:prstGeom>
          <a:noFill/>
          <a:effectLst>
            <a:outerShdw blurRad="50800" dist="50800" dir="5400000" algn="ctr" rotWithShape="0">
              <a:schemeClr val="bg1">
                <a:lumMod val="85000"/>
              </a:schemeClr>
            </a:outerShdw>
          </a:effectLst>
          <a:extLst>
            <a:ext uri="{909E8E84-426E-40DD-AFC4-6F175D3DCCD1}">
              <a14:hiddenFill xmlns:a14="http://schemas.microsoft.com/office/drawing/2010/main">
                <a:solidFill>
                  <a:srgbClr val="FFFFFF"/>
                </a:solidFill>
              </a14:hiddenFill>
            </a:ext>
          </a:extLst>
        </p:spPr>
      </p:pic>
      <p:sp>
        <p:nvSpPr>
          <p:cNvPr id="34" name="Curved Left Arrow 33"/>
          <p:cNvSpPr/>
          <p:nvPr/>
        </p:nvSpPr>
        <p:spPr>
          <a:xfrm>
            <a:off x="2499971" y="2882424"/>
            <a:ext cx="685800" cy="621542"/>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Curved Left Arrow 34"/>
          <p:cNvSpPr/>
          <p:nvPr/>
        </p:nvSpPr>
        <p:spPr>
          <a:xfrm flipH="1" flipV="1">
            <a:off x="1296945" y="2815952"/>
            <a:ext cx="750835" cy="547931"/>
          </a:xfrm>
          <a:prstGeom prst="curved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TextBox 35"/>
          <p:cNvSpPr txBox="1"/>
          <p:nvPr/>
        </p:nvSpPr>
        <p:spPr>
          <a:xfrm>
            <a:off x="702796" y="1371600"/>
            <a:ext cx="4123629" cy="1077218"/>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Manage the Brown Tap</a:t>
            </a:r>
          </a:p>
          <a:p>
            <a:r>
              <a:rPr lang="en-US" sz="3200" b="1" dirty="0" smtClean="0">
                <a:effectLst>
                  <a:outerShdw blurRad="38100" dist="38100" dir="2700000" algn="tl">
                    <a:srgbClr val="000000">
                      <a:alpha val="43137"/>
                    </a:srgbClr>
                  </a:outerShdw>
                </a:effectLst>
              </a:rPr>
              <a:t>                 (Original one)</a:t>
            </a:r>
            <a:endParaRPr lang="en-GB" sz="3200" b="1" dirty="0">
              <a:effectLst>
                <a:outerShdw blurRad="38100" dist="38100" dir="2700000" algn="tl">
                  <a:srgbClr val="000000">
                    <a:alpha val="43137"/>
                  </a:srgbClr>
                </a:outerShdw>
              </a:effectLst>
            </a:endParaRPr>
          </a:p>
        </p:txBody>
      </p:sp>
      <p:sp>
        <p:nvSpPr>
          <p:cNvPr id="37" name="Oval 36"/>
          <p:cNvSpPr/>
          <p:nvPr/>
        </p:nvSpPr>
        <p:spPr>
          <a:xfrm>
            <a:off x="6452685" y="1601210"/>
            <a:ext cx="1368924" cy="954742"/>
          </a:xfrm>
          <a:prstGeom prst="ellipse">
            <a:avLst/>
          </a:prstGeom>
          <a:solidFill>
            <a:schemeClr val="accent2">
              <a:lumMod val="20000"/>
              <a:lumOff val="80000"/>
              <a:alpha val="21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p:cNvSpPr txBox="1"/>
          <p:nvPr/>
        </p:nvSpPr>
        <p:spPr>
          <a:xfrm>
            <a:off x="7759714" y="6059952"/>
            <a:ext cx="622286" cy="369332"/>
          </a:xfrm>
          <a:prstGeom prst="rect">
            <a:avLst/>
          </a:prstGeom>
          <a:noFill/>
        </p:spPr>
        <p:txBody>
          <a:bodyPr wrap="none" rtlCol="0">
            <a:spAutoFit/>
          </a:bodyPr>
          <a:lstStyle/>
          <a:p>
            <a:r>
              <a:rPr lang="en-US" dirty="0" smtClean="0">
                <a:hlinkClick r:id="rId4" action="ppaction://hlinksldjump"/>
              </a:rPr>
              <a:t>Back</a:t>
            </a:r>
            <a:endParaRPr lang="en-GB" dirty="0"/>
          </a:p>
        </p:txBody>
      </p:sp>
    </p:spTree>
    <p:extLst>
      <p:ext uri="{BB962C8B-B14F-4D97-AF65-F5344CB8AC3E}">
        <p14:creationId xmlns:p14="http://schemas.microsoft.com/office/powerpoint/2010/main" val="94871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repeatCount="indefinite" fill="hold" grpId="0" nodeType="withEffect">
                                  <p:stCondLst>
                                    <p:cond delay="0"/>
                                  </p:stCondLst>
                                  <p:endCondLst>
                                    <p:cond evt="onNext" delay="0">
                                      <p:tgtEl>
                                        <p:sldTgt/>
                                      </p:tgtEl>
                                    </p:cond>
                                  </p:end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xit" presetSubtype="0" repeatCount="indefinite" fill="hold" grpId="0" nodeType="withEffect">
                                  <p:stCondLst>
                                    <p:cond delay="0"/>
                                  </p:stCondLst>
                                  <p:endCondLst>
                                    <p:cond evt="onNext" delay="0">
                                      <p:tgtEl>
                                        <p:sldTgt/>
                                      </p:tgtEl>
                                    </p:cond>
                                  </p:endCondLst>
                                  <p:childTnLst>
                                    <p:animEffect transition="out" filter="fade">
                                      <p:cBhvr>
                                        <p:cTn id="11" dur="800"/>
                                        <p:tgtEl>
                                          <p:spTgt spid="6"/>
                                        </p:tgtEl>
                                      </p:cBhvr>
                                    </p:animEffect>
                                    <p:anim calcmode="lin" valueType="num">
                                      <p:cBhvr>
                                        <p:cTn id="12" dur="800"/>
                                        <p:tgtEl>
                                          <p:spTgt spid="6"/>
                                        </p:tgtEl>
                                        <p:attrNameLst>
                                          <p:attrName>ppt_x</p:attrName>
                                        </p:attrNameLst>
                                      </p:cBhvr>
                                      <p:tavLst>
                                        <p:tav tm="0">
                                          <p:val>
                                            <p:strVal val="ppt_x"/>
                                          </p:val>
                                        </p:tav>
                                        <p:tav tm="100000">
                                          <p:val>
                                            <p:strVal val="ppt_x"/>
                                          </p:val>
                                        </p:tav>
                                      </p:tavLst>
                                    </p:anim>
                                    <p:anim calcmode="lin" valueType="num">
                                      <p:cBhvr>
                                        <p:cTn id="13" dur="800"/>
                                        <p:tgtEl>
                                          <p:spTgt spid="6"/>
                                        </p:tgtEl>
                                        <p:attrNameLst>
                                          <p:attrName>ppt_y</p:attrName>
                                        </p:attrNameLst>
                                      </p:cBhvr>
                                      <p:tavLst>
                                        <p:tav tm="0">
                                          <p:val>
                                            <p:strVal val="ppt_y"/>
                                          </p:val>
                                        </p:tav>
                                        <p:tav tm="100000">
                                          <p:val>
                                            <p:strVal val="ppt_y+.1"/>
                                          </p:val>
                                        </p:tav>
                                      </p:tavLst>
                                    </p:anim>
                                    <p:set>
                                      <p:cBhvr>
                                        <p:cTn id="14" dur="1" fill="hold">
                                          <p:stCondLst>
                                            <p:cond delay="799"/>
                                          </p:stCondLst>
                                        </p:cTn>
                                        <p:tgtEl>
                                          <p:spTgt spid="6"/>
                                        </p:tgtEl>
                                        <p:attrNameLst>
                                          <p:attrName>style.visibility</p:attrName>
                                        </p:attrNameLst>
                                      </p:cBhvr>
                                      <p:to>
                                        <p:strVal val="hidden"/>
                                      </p:to>
                                    </p:set>
                                  </p:childTnLst>
                                </p:cTn>
                              </p:par>
                              <p:par>
                                <p:cTn id="15" presetID="42" presetClass="exit" presetSubtype="0" repeatCount="indefinite" fill="hold" grpId="0" nodeType="withEffect">
                                  <p:stCondLst>
                                    <p:cond delay="0"/>
                                  </p:stCondLst>
                                  <p:endCondLst>
                                    <p:cond evt="onNext" delay="0">
                                      <p:tgtEl>
                                        <p:sldTgt/>
                                      </p:tgtEl>
                                    </p:cond>
                                  </p:endCondLst>
                                  <p:childTnLst>
                                    <p:animEffect transition="out" filter="fade">
                                      <p:cBhvr>
                                        <p:cTn id="16" dur="700"/>
                                        <p:tgtEl>
                                          <p:spTgt spid="10"/>
                                        </p:tgtEl>
                                      </p:cBhvr>
                                    </p:animEffect>
                                    <p:anim calcmode="lin" valueType="num">
                                      <p:cBhvr>
                                        <p:cTn id="17" dur="700"/>
                                        <p:tgtEl>
                                          <p:spTgt spid="10"/>
                                        </p:tgtEl>
                                        <p:attrNameLst>
                                          <p:attrName>ppt_x</p:attrName>
                                        </p:attrNameLst>
                                      </p:cBhvr>
                                      <p:tavLst>
                                        <p:tav tm="0">
                                          <p:val>
                                            <p:strVal val="ppt_x"/>
                                          </p:val>
                                        </p:tav>
                                        <p:tav tm="100000">
                                          <p:val>
                                            <p:strVal val="ppt_x"/>
                                          </p:val>
                                        </p:tav>
                                      </p:tavLst>
                                    </p:anim>
                                    <p:anim calcmode="lin" valueType="num">
                                      <p:cBhvr>
                                        <p:cTn id="18" dur="700"/>
                                        <p:tgtEl>
                                          <p:spTgt spid="10"/>
                                        </p:tgtEl>
                                        <p:attrNameLst>
                                          <p:attrName>ppt_y</p:attrName>
                                        </p:attrNameLst>
                                      </p:cBhvr>
                                      <p:tavLst>
                                        <p:tav tm="0">
                                          <p:val>
                                            <p:strVal val="ppt_y"/>
                                          </p:val>
                                        </p:tav>
                                        <p:tav tm="100000">
                                          <p:val>
                                            <p:strVal val="ppt_y+.1"/>
                                          </p:val>
                                        </p:tav>
                                      </p:tavLst>
                                    </p:anim>
                                    <p:set>
                                      <p:cBhvr>
                                        <p:cTn id="19" dur="1" fill="hold">
                                          <p:stCondLst>
                                            <p:cond delay="699"/>
                                          </p:stCondLst>
                                        </p:cTn>
                                        <p:tgtEl>
                                          <p:spTgt spid="10"/>
                                        </p:tgtEl>
                                        <p:attrNameLst>
                                          <p:attrName>style.visibility</p:attrName>
                                        </p:attrNameLst>
                                      </p:cBhvr>
                                      <p:to>
                                        <p:strVal val="hidden"/>
                                      </p:to>
                                    </p:set>
                                  </p:childTnLst>
                                </p:cTn>
                              </p:par>
                              <p:par>
                                <p:cTn id="20" presetID="42" presetClass="exit" presetSubtype="0" repeatCount="indefinite" fill="hold" grpId="0" nodeType="withEffect">
                                  <p:stCondLst>
                                    <p:cond delay="0"/>
                                  </p:stCondLst>
                                  <p:endCondLst>
                                    <p:cond evt="onNext" delay="0">
                                      <p:tgtEl>
                                        <p:sldTgt/>
                                      </p:tgtEl>
                                    </p:cond>
                                  </p:endCondLst>
                                  <p:childTnLst>
                                    <p:animEffect transition="out" filter="fade">
                                      <p:cBhvr>
                                        <p:cTn id="21" dur="1200"/>
                                        <p:tgtEl>
                                          <p:spTgt spid="9"/>
                                        </p:tgtEl>
                                      </p:cBhvr>
                                    </p:animEffect>
                                    <p:anim calcmode="lin" valueType="num">
                                      <p:cBhvr>
                                        <p:cTn id="22" dur="1200"/>
                                        <p:tgtEl>
                                          <p:spTgt spid="9"/>
                                        </p:tgtEl>
                                        <p:attrNameLst>
                                          <p:attrName>ppt_x</p:attrName>
                                        </p:attrNameLst>
                                      </p:cBhvr>
                                      <p:tavLst>
                                        <p:tav tm="0">
                                          <p:val>
                                            <p:strVal val="ppt_x"/>
                                          </p:val>
                                        </p:tav>
                                        <p:tav tm="100000">
                                          <p:val>
                                            <p:strVal val="ppt_x"/>
                                          </p:val>
                                        </p:tav>
                                      </p:tavLst>
                                    </p:anim>
                                    <p:anim calcmode="lin" valueType="num">
                                      <p:cBhvr>
                                        <p:cTn id="23" dur="1200"/>
                                        <p:tgtEl>
                                          <p:spTgt spid="9"/>
                                        </p:tgtEl>
                                        <p:attrNameLst>
                                          <p:attrName>ppt_y</p:attrName>
                                        </p:attrNameLst>
                                      </p:cBhvr>
                                      <p:tavLst>
                                        <p:tav tm="0">
                                          <p:val>
                                            <p:strVal val="ppt_y"/>
                                          </p:val>
                                        </p:tav>
                                        <p:tav tm="100000">
                                          <p:val>
                                            <p:strVal val="ppt_y+.1"/>
                                          </p:val>
                                        </p:tav>
                                      </p:tavLst>
                                    </p:anim>
                                    <p:set>
                                      <p:cBhvr>
                                        <p:cTn id="24" dur="1" fill="hold">
                                          <p:stCondLst>
                                            <p:cond delay="1199"/>
                                          </p:stCondLst>
                                        </p:cTn>
                                        <p:tgtEl>
                                          <p:spTgt spid="9"/>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10" presetClass="exit" presetSubtype="0" fill="hold" grpId="1" nodeType="with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26" presetClass="emph" presetSubtype="0" repeatCount="indefinite" fill="hold" grpId="1" nodeType="withEffect">
                                  <p:stCondLst>
                                    <p:cond delay="0"/>
                                  </p:stCondLst>
                                  <p:childTnLst>
                                    <p:animEffect transition="out" filter="fade">
                                      <p:cBhvr>
                                        <p:cTn id="58" dur="500" tmFilter="0, 0; .2, .5; .8, .5; 1, 0"/>
                                        <p:tgtEl>
                                          <p:spTgt spid="37"/>
                                        </p:tgtEl>
                                      </p:cBhvr>
                                    </p:animEffect>
                                    <p:animScale>
                                      <p:cBhvr>
                                        <p:cTn id="59"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animBg="1"/>
      <p:bldP spid="10" grpId="0" animBg="1"/>
      <p:bldP spid="10" grpId="1" animBg="1"/>
      <p:bldP spid="34" grpId="0" animBg="1"/>
      <p:bldP spid="35" grpId="0" animBg="1"/>
      <p:bldP spid="36" grpId="0"/>
      <p:bldP spid="37" grpId="0" animBg="1"/>
      <p:bldP spid="37"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 FMP</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90</a:t>
            </a:fld>
            <a:endParaRPr lang="en-CA"/>
          </a:p>
        </p:txBody>
      </p:sp>
      <p:sp>
        <p:nvSpPr>
          <p:cNvPr id="7" name="Content Placeholder 2"/>
          <p:cNvSpPr>
            <a:spLocks noGrp="1"/>
          </p:cNvSpPr>
          <p:nvPr>
            <p:ph idx="1"/>
          </p:nvPr>
        </p:nvSpPr>
        <p:spPr>
          <a:xfrm>
            <a:off x="2719935" y="2115451"/>
            <a:ext cx="5987008" cy="4713387"/>
          </a:xfrm>
        </p:spPr>
        <p:txBody>
          <a:bodyPr>
            <a:normAutofit/>
          </a:bodyPr>
          <a:lstStyle/>
          <a:p>
            <a:pPr>
              <a:spcAft>
                <a:spcPts val="600"/>
              </a:spcAft>
              <a:buFont typeface="Calibri" panose="020F0502020204030204" pitchFamily="34" charset="0"/>
              <a:buChar char="−"/>
            </a:pPr>
            <a:r>
              <a:rPr lang="en-US" sz="2800" b="0" dirty="0" smtClean="0"/>
              <a:t>The control tower FMP coordinates with the FMP at the approach control unit</a:t>
            </a:r>
          </a:p>
          <a:p>
            <a:pPr>
              <a:spcAft>
                <a:spcPts val="600"/>
              </a:spcAft>
              <a:buFont typeface="Calibri" panose="020F0502020204030204" pitchFamily="34" charset="0"/>
              <a:buChar char="−"/>
            </a:pPr>
            <a:r>
              <a:rPr lang="en-US" sz="2800" b="0" dirty="0" smtClean="0"/>
              <a:t>This duty can be assigned to an existing position in the approach control unit or it may require a dedicated position</a:t>
            </a:r>
          </a:p>
        </p:txBody>
      </p:sp>
      <p:sp>
        <p:nvSpPr>
          <p:cNvPr id="8" name="Content Placeholder 3"/>
          <p:cNvSpPr txBox="1">
            <a:spLocks/>
          </p:cNvSpPr>
          <p:nvPr/>
        </p:nvSpPr>
        <p:spPr>
          <a:xfrm>
            <a:off x="415679" y="2115451"/>
            <a:ext cx="2098576" cy="1040979"/>
          </a:xfrm>
          <a:prstGeom prst="roundRect">
            <a:avLst/>
          </a:prstGeom>
          <a:solidFill>
            <a:schemeClr val="tx2">
              <a:lumMod val="60000"/>
              <a:lumOff val="40000"/>
            </a:schemeClr>
          </a:solidFill>
          <a:ln w="25400" cap="flat" cmpd="sng" algn="ctr">
            <a:noFill/>
            <a:prstDash val="solid"/>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chemeClr val="lt1"/>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chemeClr val="lt1"/>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chemeClr val="lt1"/>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dirty="0" smtClean="0">
                <a:effectLst>
                  <a:outerShdw blurRad="38100" dist="38100" dir="2700000" algn="tl">
                    <a:srgbClr val="000000">
                      <a:alpha val="43137"/>
                    </a:srgbClr>
                  </a:outerShdw>
                </a:effectLst>
              </a:rPr>
              <a:t>Tower</a:t>
            </a:r>
          </a:p>
          <a:p>
            <a:pPr marL="0" indent="0" algn="ctr">
              <a:buFont typeface="Arial" pitchFamily="34" charset="0"/>
              <a:buNone/>
            </a:pPr>
            <a:r>
              <a:rPr lang="en-US" dirty="0" smtClean="0">
                <a:effectLst>
                  <a:outerShdw blurRad="38100" dist="38100" dir="2700000" algn="tl">
                    <a:srgbClr val="000000">
                      <a:alpha val="43137"/>
                    </a:srgbClr>
                  </a:outerShdw>
                </a:effectLst>
              </a:rPr>
              <a:t>FMP</a:t>
            </a:r>
          </a:p>
        </p:txBody>
      </p:sp>
    </p:spTree>
    <p:extLst>
      <p:ext uri="{BB962C8B-B14F-4D97-AF65-F5344CB8AC3E}">
        <p14:creationId xmlns:p14="http://schemas.microsoft.com/office/powerpoint/2010/main" val="249291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FMU/FMP duties</a:t>
            </a:r>
            <a:endParaRPr lang="en-GB" dirty="0"/>
          </a:p>
        </p:txBody>
      </p:sp>
      <p:sp>
        <p:nvSpPr>
          <p:cNvPr id="3" name="Content Placeholder 2"/>
          <p:cNvSpPr>
            <a:spLocks noGrp="1"/>
          </p:cNvSpPr>
          <p:nvPr>
            <p:ph idx="1"/>
          </p:nvPr>
        </p:nvSpPr>
        <p:spPr/>
        <p:txBody>
          <a:bodyPr>
            <a:normAutofit fontScale="85000" lnSpcReduction="10000"/>
          </a:bodyPr>
          <a:lstStyle/>
          <a:p>
            <a:pPr>
              <a:buFont typeface="Calibri" panose="020F0502020204030204" pitchFamily="34" charset="0"/>
              <a:buChar char="−"/>
            </a:pPr>
            <a:r>
              <a:rPr lang="en-US" b="0" dirty="0"/>
              <a:t>Creating and distributing the ATFM daily plan</a:t>
            </a:r>
          </a:p>
          <a:p>
            <a:pPr>
              <a:buFont typeface="Calibri" panose="020F0502020204030204" pitchFamily="34" charset="0"/>
              <a:buChar char="−"/>
            </a:pPr>
            <a:r>
              <a:rPr lang="en-US" b="0" dirty="0"/>
              <a:t>Collecting all relevant information</a:t>
            </a:r>
          </a:p>
          <a:p>
            <a:pPr>
              <a:buFont typeface="Calibri" panose="020F0502020204030204" pitchFamily="34" charset="0"/>
              <a:buChar char="−"/>
            </a:pPr>
            <a:r>
              <a:rPr lang="en-US" b="0" dirty="0"/>
              <a:t>Analyzing and distributing all relevant information</a:t>
            </a:r>
          </a:p>
          <a:p>
            <a:pPr>
              <a:buFont typeface="Calibri" panose="020F0502020204030204" pitchFamily="34" charset="0"/>
              <a:buChar char="−"/>
            </a:pPr>
            <a:r>
              <a:rPr lang="en-US" b="0" dirty="0"/>
              <a:t>Documenting a complete description of all ATFM measures</a:t>
            </a:r>
          </a:p>
          <a:p>
            <a:pPr>
              <a:buFont typeface="Calibri" panose="020F0502020204030204" pitchFamily="34" charset="0"/>
              <a:buChar char="−"/>
            </a:pPr>
            <a:r>
              <a:rPr lang="en-US" b="0" dirty="0"/>
              <a:t>Coordinating procedures with the affected stakeholders</a:t>
            </a:r>
          </a:p>
          <a:p>
            <a:pPr>
              <a:buFont typeface="Calibri" panose="020F0502020204030204" pitchFamily="34" charset="0"/>
              <a:buChar char="−"/>
            </a:pPr>
            <a:r>
              <a:rPr lang="en-US" b="0" dirty="0"/>
              <a:t>Creating a structure for information dissemination</a:t>
            </a:r>
          </a:p>
          <a:p>
            <a:pPr>
              <a:buFont typeface="Calibri" panose="020F0502020204030204" pitchFamily="34" charset="0"/>
              <a:buChar char="−"/>
            </a:pPr>
            <a:r>
              <a:rPr lang="en-US" b="0" dirty="0"/>
              <a:t>Conducting daily telephone and/or web conferences</a:t>
            </a:r>
          </a:p>
          <a:p>
            <a:pPr>
              <a:buFont typeface="Calibri" panose="020F0502020204030204" pitchFamily="34" charset="0"/>
              <a:buChar char="−"/>
            </a:pPr>
            <a:r>
              <a:rPr lang="en-US" b="0" dirty="0"/>
              <a:t>Continuously monitoring the ATM system</a:t>
            </a:r>
          </a:p>
          <a:p>
            <a:pPr marL="0" indent="0">
              <a:buNone/>
            </a:pPr>
            <a:endParaRPr lang="en-GB" b="0" dirty="0"/>
          </a:p>
        </p:txBody>
      </p:sp>
      <p:sp>
        <p:nvSpPr>
          <p:cNvPr id="4" name="Slide Number Placeholder 3"/>
          <p:cNvSpPr>
            <a:spLocks noGrp="1"/>
          </p:cNvSpPr>
          <p:nvPr>
            <p:ph type="sldNum" sz="quarter" idx="12"/>
          </p:nvPr>
        </p:nvSpPr>
        <p:spPr/>
        <p:txBody>
          <a:bodyPr/>
          <a:lstStyle/>
          <a:p>
            <a:fld id="{3FF909EE-2C65-48BC-95E5-26F3591A45A6}" type="slidenum">
              <a:rPr lang="en-CA" smtClean="0"/>
              <a:t>91</a:t>
            </a:fld>
            <a:endParaRPr lang="en-CA"/>
          </a:p>
        </p:txBody>
      </p:sp>
    </p:spTree>
    <p:extLst>
      <p:ext uri="{BB962C8B-B14F-4D97-AF65-F5344CB8AC3E}">
        <p14:creationId xmlns:p14="http://schemas.microsoft.com/office/powerpoint/2010/main" val="35580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613176" y="2927758"/>
            <a:ext cx="4530824" cy="3453569"/>
          </a:xfrm>
          <a:prstGeom prst="rect">
            <a:avLst/>
          </a:prstGeom>
          <a:solidFill>
            <a:schemeClr val="bg1"/>
          </a:solidFill>
          <a:ln w="444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0080" y="2927759"/>
            <a:ext cx="4505672" cy="3453569"/>
          </a:xfrm>
          <a:prstGeom prst="rect">
            <a:avLst/>
          </a:prstGeom>
          <a:solidFill>
            <a:schemeClr val="bg1"/>
          </a:solidFill>
          <a:ln w="444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dirty="0" smtClean="0"/>
              <a:t>Example of ATFM organizational structure</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92</a:t>
            </a:fld>
            <a:endParaRPr lang="en-CA"/>
          </a:p>
        </p:txBody>
      </p:sp>
      <p:sp>
        <p:nvSpPr>
          <p:cNvPr id="5" name="Content Placeholder 3"/>
          <p:cNvSpPr txBox="1">
            <a:spLocks/>
          </p:cNvSpPr>
          <p:nvPr/>
        </p:nvSpPr>
        <p:spPr>
          <a:xfrm>
            <a:off x="3563888" y="1772816"/>
            <a:ext cx="2098576" cy="1040979"/>
          </a:xfrm>
          <a:prstGeom prst="roundRect">
            <a:avLst/>
          </a:prstGeom>
          <a:solidFill>
            <a:schemeClr val="tx2">
              <a:lumMod val="60000"/>
              <a:lumOff val="40000"/>
            </a:schemeClr>
          </a:solidFill>
          <a:ln w="25400" cap="flat" cmpd="sng" algn="ctr">
            <a:noFill/>
            <a:prstDash val="solid"/>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chemeClr val="lt1"/>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chemeClr val="lt1"/>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chemeClr val="lt1"/>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dirty="0" smtClean="0">
                <a:effectLst>
                  <a:outerShdw blurRad="38100" dist="38100" dir="2700000" algn="tl">
                    <a:srgbClr val="000000">
                      <a:alpha val="43137"/>
                    </a:srgbClr>
                  </a:outerShdw>
                </a:effectLst>
              </a:rPr>
              <a:t>ATFM Center</a:t>
            </a:r>
          </a:p>
        </p:txBody>
      </p:sp>
      <p:sp>
        <p:nvSpPr>
          <p:cNvPr id="6" name="Content Placeholder 3"/>
          <p:cNvSpPr txBox="1">
            <a:spLocks/>
          </p:cNvSpPr>
          <p:nvPr/>
        </p:nvSpPr>
        <p:spPr>
          <a:xfrm>
            <a:off x="2339752" y="3233863"/>
            <a:ext cx="2098576" cy="1040979"/>
          </a:xfrm>
          <a:prstGeom prst="roundRect">
            <a:avLst/>
          </a:prstGeom>
          <a:solidFill>
            <a:schemeClr val="tx2">
              <a:lumMod val="60000"/>
              <a:lumOff val="40000"/>
            </a:schemeClr>
          </a:solidFill>
          <a:ln w="25400" cap="flat" cmpd="sng" algn="ctr">
            <a:noFill/>
            <a:prstDash val="solid"/>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chemeClr val="lt1"/>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chemeClr val="lt1"/>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chemeClr val="lt1"/>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dirty="0" smtClean="0">
                <a:effectLst>
                  <a:outerShdw blurRad="38100" dist="38100" dir="2700000" algn="tl">
                    <a:srgbClr val="000000">
                      <a:alpha val="43137"/>
                    </a:srgbClr>
                  </a:outerShdw>
                </a:effectLst>
              </a:rPr>
              <a:t>ACC</a:t>
            </a:r>
          </a:p>
        </p:txBody>
      </p:sp>
      <p:sp>
        <p:nvSpPr>
          <p:cNvPr id="7" name="Content Placeholder 3"/>
          <p:cNvSpPr txBox="1">
            <a:spLocks/>
          </p:cNvSpPr>
          <p:nvPr/>
        </p:nvSpPr>
        <p:spPr>
          <a:xfrm>
            <a:off x="107504" y="3233863"/>
            <a:ext cx="2098576" cy="1040979"/>
          </a:xfrm>
          <a:prstGeom prst="roundRect">
            <a:avLst/>
          </a:prstGeom>
          <a:solidFill>
            <a:schemeClr val="tx2">
              <a:lumMod val="60000"/>
              <a:lumOff val="40000"/>
            </a:schemeClr>
          </a:solidFill>
          <a:ln w="25400" cap="flat" cmpd="sng" algn="ctr">
            <a:noFill/>
            <a:prstDash val="solid"/>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chemeClr val="lt1"/>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chemeClr val="lt1"/>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chemeClr val="lt1"/>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dirty="0" smtClean="0">
                <a:effectLst>
                  <a:outerShdw blurRad="38100" dist="38100" dir="2700000" algn="tl">
                    <a:srgbClr val="000000">
                      <a:alpha val="43137"/>
                    </a:srgbClr>
                  </a:outerShdw>
                </a:effectLst>
              </a:rPr>
              <a:t>Approach</a:t>
            </a:r>
          </a:p>
        </p:txBody>
      </p:sp>
      <p:sp>
        <p:nvSpPr>
          <p:cNvPr id="8" name="Content Placeholder 3"/>
          <p:cNvSpPr txBox="1">
            <a:spLocks/>
          </p:cNvSpPr>
          <p:nvPr/>
        </p:nvSpPr>
        <p:spPr>
          <a:xfrm>
            <a:off x="107504" y="4383914"/>
            <a:ext cx="2098576" cy="1040979"/>
          </a:xfrm>
          <a:prstGeom prst="roundRect">
            <a:avLst/>
          </a:prstGeom>
          <a:solidFill>
            <a:schemeClr val="tx2">
              <a:lumMod val="60000"/>
              <a:lumOff val="40000"/>
            </a:schemeClr>
          </a:solidFill>
          <a:ln w="25400" cap="flat" cmpd="sng" algn="ctr">
            <a:noFill/>
            <a:prstDash val="solid"/>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chemeClr val="lt1"/>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chemeClr val="lt1"/>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chemeClr val="lt1"/>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dirty="0" smtClean="0">
                <a:effectLst>
                  <a:outerShdw blurRad="38100" dist="38100" dir="2700000" algn="tl">
                    <a:srgbClr val="000000">
                      <a:alpha val="43137"/>
                    </a:srgbClr>
                  </a:outerShdw>
                </a:effectLst>
              </a:rPr>
              <a:t>Tower</a:t>
            </a:r>
          </a:p>
        </p:txBody>
      </p:sp>
      <p:sp>
        <p:nvSpPr>
          <p:cNvPr id="9" name="Content Placeholder 3"/>
          <p:cNvSpPr txBox="1">
            <a:spLocks/>
          </p:cNvSpPr>
          <p:nvPr/>
        </p:nvSpPr>
        <p:spPr>
          <a:xfrm>
            <a:off x="4698713" y="3247964"/>
            <a:ext cx="2098576" cy="1040979"/>
          </a:xfrm>
          <a:prstGeom prst="roundRect">
            <a:avLst/>
          </a:prstGeom>
          <a:solidFill>
            <a:schemeClr val="accent3">
              <a:lumMod val="60000"/>
              <a:lumOff val="40000"/>
            </a:schemeClr>
          </a:solidFill>
          <a:ln w="25400" cap="flat" cmpd="sng" algn="ctr">
            <a:noFill/>
            <a:prstDash val="solid"/>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chemeClr val="lt1"/>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chemeClr val="lt1"/>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chemeClr val="lt1"/>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dirty="0" smtClean="0">
                <a:effectLst>
                  <a:outerShdw blurRad="38100" dist="38100" dir="2700000" algn="tl">
                    <a:srgbClr val="000000">
                      <a:alpha val="43137"/>
                    </a:srgbClr>
                  </a:outerShdw>
                </a:effectLst>
              </a:rPr>
              <a:t>ACC</a:t>
            </a:r>
          </a:p>
        </p:txBody>
      </p:sp>
      <p:sp>
        <p:nvSpPr>
          <p:cNvPr id="12" name="Content Placeholder 3"/>
          <p:cNvSpPr txBox="1">
            <a:spLocks/>
          </p:cNvSpPr>
          <p:nvPr/>
        </p:nvSpPr>
        <p:spPr>
          <a:xfrm>
            <a:off x="6932413" y="3247964"/>
            <a:ext cx="2098576" cy="1040979"/>
          </a:xfrm>
          <a:prstGeom prst="roundRect">
            <a:avLst/>
          </a:prstGeom>
          <a:solidFill>
            <a:schemeClr val="accent3">
              <a:lumMod val="60000"/>
              <a:lumOff val="40000"/>
            </a:schemeClr>
          </a:solidFill>
          <a:ln w="25400" cap="flat" cmpd="sng" algn="ctr">
            <a:noFill/>
            <a:prstDash val="solid"/>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chemeClr val="lt1"/>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chemeClr val="lt1"/>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chemeClr val="lt1"/>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dirty="0" smtClean="0">
                <a:effectLst>
                  <a:outerShdw blurRad="38100" dist="38100" dir="2700000" algn="tl">
                    <a:srgbClr val="000000">
                      <a:alpha val="43137"/>
                    </a:srgbClr>
                  </a:outerShdw>
                </a:effectLst>
              </a:rPr>
              <a:t>Approach</a:t>
            </a:r>
          </a:p>
        </p:txBody>
      </p:sp>
      <p:sp>
        <p:nvSpPr>
          <p:cNvPr id="13" name="Content Placeholder 3"/>
          <p:cNvSpPr txBox="1">
            <a:spLocks/>
          </p:cNvSpPr>
          <p:nvPr/>
        </p:nvSpPr>
        <p:spPr>
          <a:xfrm>
            <a:off x="6927404" y="4396345"/>
            <a:ext cx="2098576" cy="1040979"/>
          </a:xfrm>
          <a:prstGeom prst="roundRect">
            <a:avLst/>
          </a:prstGeom>
          <a:solidFill>
            <a:schemeClr val="accent3">
              <a:lumMod val="60000"/>
              <a:lumOff val="40000"/>
            </a:schemeClr>
          </a:solidFill>
          <a:ln w="25400" cap="flat" cmpd="sng" algn="ctr">
            <a:noFill/>
            <a:prstDash val="solid"/>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chemeClr val="lt1"/>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chemeClr val="lt1"/>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chemeClr val="lt1"/>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dirty="0" smtClean="0">
                <a:effectLst>
                  <a:outerShdw blurRad="38100" dist="38100" dir="2700000" algn="tl">
                    <a:srgbClr val="000000">
                      <a:alpha val="43137"/>
                    </a:srgbClr>
                  </a:outerShdw>
                </a:effectLst>
              </a:rPr>
              <a:t>Tower</a:t>
            </a:r>
          </a:p>
        </p:txBody>
      </p:sp>
      <p:cxnSp>
        <p:nvCxnSpPr>
          <p:cNvPr id="15" name="Elbow Connector 14"/>
          <p:cNvCxnSpPr>
            <a:stCxn id="5" idx="2"/>
            <a:endCxn id="7" idx="0"/>
          </p:cNvCxnSpPr>
          <p:nvPr/>
        </p:nvCxnSpPr>
        <p:spPr>
          <a:xfrm rot="5400000">
            <a:off x="2674950" y="1295637"/>
            <a:ext cx="420068" cy="3456384"/>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0"/>
          </p:cNvCxnSpPr>
          <p:nvPr/>
        </p:nvCxnSpPr>
        <p:spPr>
          <a:xfrm flipV="1">
            <a:off x="3389040" y="3080811"/>
            <a:ext cx="0" cy="1530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156792" y="4215538"/>
            <a:ext cx="0" cy="1530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1"/>
            <a:endCxn id="7" idx="3"/>
          </p:cNvCxnSpPr>
          <p:nvPr/>
        </p:nvCxnSpPr>
        <p:spPr>
          <a:xfrm flipH="1">
            <a:off x="2206080" y="3754353"/>
            <a:ext cx="1336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3"/>
            <a:endCxn id="12" idx="1"/>
          </p:cNvCxnSpPr>
          <p:nvPr/>
        </p:nvCxnSpPr>
        <p:spPr>
          <a:xfrm>
            <a:off x="6797289" y="3768454"/>
            <a:ext cx="1351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837312" y="3082481"/>
            <a:ext cx="0" cy="1530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0"/>
          </p:cNvCxnSpPr>
          <p:nvPr/>
        </p:nvCxnSpPr>
        <p:spPr>
          <a:xfrm flipV="1">
            <a:off x="7976692" y="4227969"/>
            <a:ext cx="0" cy="168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5" idx="2"/>
            <a:endCxn id="12" idx="0"/>
          </p:cNvCxnSpPr>
          <p:nvPr/>
        </p:nvCxnSpPr>
        <p:spPr>
          <a:xfrm rot="16200000" flipH="1">
            <a:off x="6080354" y="1346616"/>
            <a:ext cx="434169" cy="33685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45" name="Rounded Rectangular Callout 44"/>
          <p:cNvSpPr/>
          <p:nvPr/>
        </p:nvSpPr>
        <p:spPr>
          <a:xfrm>
            <a:off x="107504" y="1798894"/>
            <a:ext cx="1666528" cy="792088"/>
          </a:xfrm>
          <a:prstGeom prst="wedgeRoundRectCallout">
            <a:avLst>
              <a:gd name="adj1" fmla="val -3247"/>
              <a:gd name="adj2" fmla="val 111341"/>
              <a:gd name="adj3" fmla="val 16667"/>
            </a:avLst>
          </a:prstGeom>
          <a:solidFill>
            <a:schemeClr val="bg2">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60C"/>
                </a:solidFill>
              </a:rPr>
              <a:t>High</a:t>
            </a:r>
          </a:p>
          <a:p>
            <a:pPr algn="ctr"/>
            <a:r>
              <a:rPr lang="en-US" b="1" dirty="0">
                <a:solidFill>
                  <a:srgbClr val="00060C"/>
                </a:solidFill>
              </a:rPr>
              <a:t>w</a:t>
            </a:r>
            <a:r>
              <a:rPr lang="en-US" b="1" dirty="0" smtClean="0">
                <a:solidFill>
                  <a:srgbClr val="00060C"/>
                </a:solidFill>
              </a:rPr>
              <a:t>orkload</a:t>
            </a:r>
          </a:p>
          <a:p>
            <a:pPr algn="ctr"/>
            <a:r>
              <a:rPr lang="en-US" b="1" dirty="0" smtClean="0">
                <a:solidFill>
                  <a:srgbClr val="00060C"/>
                </a:solidFill>
              </a:rPr>
              <a:t>facilities</a:t>
            </a:r>
            <a:endParaRPr lang="en-GB" b="1" dirty="0">
              <a:solidFill>
                <a:srgbClr val="00060C"/>
              </a:solidFill>
            </a:endParaRPr>
          </a:p>
        </p:txBody>
      </p:sp>
      <p:sp>
        <p:nvSpPr>
          <p:cNvPr id="46" name="Rounded Rectangular Callout 45"/>
          <p:cNvSpPr/>
          <p:nvPr/>
        </p:nvSpPr>
        <p:spPr>
          <a:xfrm>
            <a:off x="7344099" y="1772816"/>
            <a:ext cx="1666528" cy="792088"/>
          </a:xfrm>
          <a:prstGeom prst="wedgeRoundRectCallout">
            <a:avLst>
              <a:gd name="adj1" fmla="val -48267"/>
              <a:gd name="adj2" fmla="val 118741"/>
              <a:gd name="adj3" fmla="val 16667"/>
            </a:avLst>
          </a:prstGeom>
          <a:solidFill>
            <a:schemeClr val="bg2">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60C"/>
                </a:solidFill>
              </a:rPr>
              <a:t>Low</a:t>
            </a:r>
          </a:p>
          <a:p>
            <a:pPr algn="ctr"/>
            <a:r>
              <a:rPr lang="en-US" b="1" dirty="0" smtClean="0">
                <a:solidFill>
                  <a:srgbClr val="00060C"/>
                </a:solidFill>
              </a:rPr>
              <a:t>Workload</a:t>
            </a:r>
          </a:p>
          <a:p>
            <a:pPr algn="ctr"/>
            <a:r>
              <a:rPr lang="en-US" b="1" dirty="0" smtClean="0">
                <a:solidFill>
                  <a:srgbClr val="00060C"/>
                </a:solidFill>
              </a:rPr>
              <a:t>facilities</a:t>
            </a:r>
            <a:endParaRPr lang="en-GB" b="1" dirty="0">
              <a:solidFill>
                <a:srgbClr val="00060C"/>
              </a:solidFill>
            </a:endParaRPr>
          </a:p>
        </p:txBody>
      </p:sp>
      <p:sp>
        <p:nvSpPr>
          <p:cNvPr id="47" name="TextBox 46"/>
          <p:cNvSpPr txBox="1"/>
          <p:nvPr/>
        </p:nvSpPr>
        <p:spPr>
          <a:xfrm>
            <a:off x="493060" y="5661247"/>
            <a:ext cx="3693383" cy="461665"/>
          </a:xfrm>
          <a:prstGeom prst="rect">
            <a:avLst/>
          </a:prstGeom>
          <a:noFill/>
        </p:spPr>
        <p:txBody>
          <a:bodyPr wrap="none" rtlCol="0">
            <a:spAutoFit/>
          </a:bodyPr>
          <a:lstStyle/>
          <a:p>
            <a:r>
              <a:rPr lang="en-US" sz="2400" b="1" dirty="0" smtClean="0">
                <a:solidFill>
                  <a:srgbClr val="FF0000"/>
                </a:solidFill>
              </a:rPr>
              <a:t>may require dedicated staff</a:t>
            </a:r>
            <a:endParaRPr lang="en-GB" sz="2400" b="1" dirty="0">
              <a:solidFill>
                <a:srgbClr val="FF0000"/>
              </a:solidFill>
            </a:endParaRPr>
          </a:p>
        </p:txBody>
      </p:sp>
      <p:sp>
        <p:nvSpPr>
          <p:cNvPr id="48" name="TextBox 47"/>
          <p:cNvSpPr txBox="1"/>
          <p:nvPr/>
        </p:nvSpPr>
        <p:spPr>
          <a:xfrm>
            <a:off x="4698713" y="5476580"/>
            <a:ext cx="4308295" cy="830997"/>
          </a:xfrm>
          <a:prstGeom prst="rect">
            <a:avLst/>
          </a:prstGeom>
          <a:noFill/>
        </p:spPr>
        <p:txBody>
          <a:bodyPr wrap="none" rtlCol="0">
            <a:spAutoFit/>
          </a:bodyPr>
          <a:lstStyle/>
          <a:p>
            <a:r>
              <a:rPr lang="en-US" sz="2400" b="1" dirty="0" smtClean="0">
                <a:solidFill>
                  <a:srgbClr val="FF0000"/>
                </a:solidFill>
              </a:rPr>
              <a:t>can be assigned to</a:t>
            </a:r>
          </a:p>
          <a:p>
            <a:r>
              <a:rPr lang="en-US" sz="2400" b="1" dirty="0" smtClean="0">
                <a:solidFill>
                  <a:srgbClr val="FF0000"/>
                </a:solidFill>
              </a:rPr>
              <a:t>an existing position </a:t>
            </a:r>
            <a:r>
              <a:rPr lang="en-US" b="1" dirty="0" smtClean="0">
                <a:solidFill>
                  <a:srgbClr val="FF0000"/>
                </a:solidFill>
              </a:rPr>
              <a:t>(ACC supervisor)</a:t>
            </a:r>
            <a:endParaRPr lang="en-GB" b="1" dirty="0">
              <a:solidFill>
                <a:srgbClr val="FF0000"/>
              </a:solidFill>
            </a:endParaRPr>
          </a:p>
        </p:txBody>
      </p:sp>
    </p:spTree>
    <p:extLst>
      <p:ext uri="{BB962C8B-B14F-4D97-AF65-F5344CB8AC3E}">
        <p14:creationId xmlns:p14="http://schemas.microsoft.com/office/powerpoint/2010/main" val="283058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par>
                          <p:cTn id="25" fill="hold">
                            <p:stCondLst>
                              <p:cond delay="0"/>
                            </p:stCondLst>
                            <p:childTnLst>
                              <p:par>
                                <p:cTn id="26" presetID="42"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45" grpId="0" animBg="1"/>
      <p:bldP spid="46" grpId="0" animBg="1"/>
      <p:bldP spid="47" grpId="0"/>
      <p:bldP spid="4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HTakata\AppData\Local\Microsoft\Windows\Temporary Internet Files\Content.IE5\XYCKM3WP\MC9004392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255478"/>
            <a:ext cx="1880628" cy="22102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kumimoji="1" lang="en-US" altLang="ja-JP" dirty="0"/>
              <a:t>Training requirements</a:t>
            </a:r>
            <a:endParaRPr lang="en-GB" dirty="0"/>
          </a:p>
        </p:txBody>
      </p:sp>
      <p:sp>
        <p:nvSpPr>
          <p:cNvPr id="3" name="Content Placeholder 2"/>
          <p:cNvSpPr>
            <a:spLocks noGrp="1"/>
          </p:cNvSpPr>
          <p:nvPr>
            <p:ph idx="1"/>
          </p:nvPr>
        </p:nvSpPr>
        <p:spPr>
          <a:xfrm>
            <a:off x="323528" y="1844824"/>
            <a:ext cx="8229600" cy="3528392"/>
          </a:xfrm>
        </p:spPr>
        <p:txBody>
          <a:bodyPr>
            <a:normAutofit fontScale="92500" lnSpcReduction="10000"/>
          </a:bodyPr>
          <a:lstStyle/>
          <a:p>
            <a:pPr>
              <a:buFont typeface="Wingdings" charset="2"/>
              <a:buChar char="Ø"/>
            </a:pPr>
            <a:r>
              <a:rPr kumimoji="1" lang="en-US" altLang="ja-JP" dirty="0"/>
              <a:t>FMU/FMP personnel</a:t>
            </a:r>
          </a:p>
          <a:p>
            <a:pPr lvl="1">
              <a:spcAft>
                <a:spcPts val="600"/>
              </a:spcAft>
              <a:buFont typeface="Arial"/>
              <a:buChar char="•"/>
            </a:pPr>
            <a:r>
              <a:rPr kumimoji="1" lang="en-US" altLang="ja-JP" dirty="0"/>
              <a:t>Standardized and recurrent training in order to maintain their competency level in a constantly changing environment</a:t>
            </a:r>
          </a:p>
          <a:p>
            <a:pPr>
              <a:spcAft>
                <a:spcPts val="600"/>
              </a:spcAft>
              <a:buFont typeface="Wingdings" charset="2"/>
              <a:buChar char="Ø"/>
            </a:pPr>
            <a:r>
              <a:rPr kumimoji="1" lang="en-US" altLang="ja-JP" dirty="0"/>
              <a:t>Other ATFM stakeholders</a:t>
            </a:r>
          </a:p>
          <a:p>
            <a:pPr lvl="1">
              <a:buFont typeface="Arial"/>
              <a:buChar char="•"/>
            </a:pPr>
            <a:r>
              <a:rPr kumimoji="1" lang="en-US" altLang="ja-JP" dirty="0"/>
              <a:t>All stakeholders involved in the ATFM system must have the knowledge required to carry out their respective responsibilities</a:t>
            </a:r>
          </a:p>
        </p:txBody>
      </p:sp>
      <p:sp>
        <p:nvSpPr>
          <p:cNvPr id="4" name="Slide Number Placeholder 3"/>
          <p:cNvSpPr>
            <a:spLocks noGrp="1"/>
          </p:cNvSpPr>
          <p:nvPr>
            <p:ph type="sldNum" sz="quarter" idx="12"/>
          </p:nvPr>
        </p:nvSpPr>
        <p:spPr/>
        <p:txBody>
          <a:bodyPr/>
          <a:lstStyle/>
          <a:p>
            <a:fld id="{3FF909EE-2C65-48BC-95E5-26F3591A45A6}" type="slidenum">
              <a:rPr lang="en-CA" smtClean="0"/>
              <a:t>93</a:t>
            </a:fld>
            <a:endParaRPr lang="en-CA"/>
          </a:p>
        </p:txBody>
      </p:sp>
    </p:spTree>
    <p:extLst>
      <p:ext uri="{BB962C8B-B14F-4D97-AF65-F5344CB8AC3E}">
        <p14:creationId xmlns:p14="http://schemas.microsoft.com/office/powerpoint/2010/main" val="314280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Chapter 3</a:t>
            </a:r>
            <a:endParaRPr lang="en-GB" dirty="0"/>
          </a:p>
        </p:txBody>
      </p:sp>
      <p:sp>
        <p:nvSpPr>
          <p:cNvPr id="3" name="Content Placeholder 2"/>
          <p:cNvSpPr>
            <a:spLocks noGrp="1"/>
          </p:cNvSpPr>
          <p:nvPr>
            <p:ph idx="1"/>
          </p:nvPr>
        </p:nvSpPr>
        <p:spPr/>
        <p:txBody>
          <a:bodyPr/>
          <a:lstStyle/>
          <a:p>
            <a:r>
              <a:rPr lang="en-US" dirty="0" smtClean="0"/>
              <a:t>Each State will ensure that an ATFM organizational structure that meets the needs of the aviation community is developed.</a:t>
            </a:r>
          </a:p>
          <a:p>
            <a:r>
              <a:rPr lang="en-US" dirty="0" smtClean="0"/>
              <a:t>Not only ATFM personnel but also all stakeholders involved must be trained to enable the provision of an efficient ATFM service.</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94</a:t>
            </a:fld>
            <a:endParaRPr lang="en-CA"/>
          </a:p>
        </p:txBody>
      </p:sp>
    </p:spTree>
    <p:extLst>
      <p:ext uri="{BB962C8B-B14F-4D97-AF65-F5344CB8AC3E}">
        <p14:creationId xmlns:p14="http://schemas.microsoft.com/office/powerpoint/2010/main" val="139987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95</a:t>
            </a:fld>
            <a:endParaRPr lang="en-CA"/>
          </a:p>
        </p:txBody>
      </p:sp>
      <p:sp>
        <p:nvSpPr>
          <p:cNvPr id="5" name="Content Placeholder 8"/>
          <p:cNvSpPr txBox="1">
            <a:spLocks/>
          </p:cNvSpPr>
          <p:nvPr/>
        </p:nvSpPr>
        <p:spPr>
          <a:xfrm>
            <a:off x="457200" y="2924944"/>
            <a:ext cx="8229600" cy="32012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smtClean="0">
                <a:effectLst>
                  <a:outerShdw blurRad="38100" dist="38100" dir="2700000" algn="tl">
                    <a:srgbClr val="000000">
                      <a:alpha val="43137"/>
                    </a:srgbClr>
                  </a:outerShdw>
                </a:effectLst>
              </a:rPr>
              <a:t>Chapter 4</a:t>
            </a:r>
            <a:endParaRPr lang="en-GB"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893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4</a:t>
            </a:r>
            <a:endParaRPr lang="en-GB" dirty="0"/>
          </a:p>
        </p:txBody>
      </p:sp>
      <p:sp>
        <p:nvSpPr>
          <p:cNvPr id="4" name="Content Placeholder 3"/>
          <p:cNvSpPr>
            <a:spLocks noGrp="1"/>
          </p:cNvSpPr>
          <p:nvPr>
            <p:ph idx="1"/>
          </p:nvPr>
        </p:nvSpPr>
        <p:spPr/>
        <p:txBody>
          <a:bodyPr/>
          <a:lstStyle/>
          <a:p>
            <a:r>
              <a:rPr lang="en-US" dirty="0" smtClean="0"/>
              <a:t>Capacity, demand and ATFM phases</a:t>
            </a:r>
          </a:p>
          <a:p>
            <a:pPr lvl="1">
              <a:buFont typeface="Calibri" panose="020F0502020204030204" pitchFamily="34" charset="0"/>
              <a:buChar char="−"/>
            </a:pPr>
            <a:r>
              <a:rPr lang="en-US" dirty="0" smtClean="0"/>
              <a:t>How is the capacity of an airspace sector and airport determined?</a:t>
            </a:r>
          </a:p>
          <a:p>
            <a:pPr lvl="1">
              <a:buFont typeface="Calibri" panose="020F0502020204030204" pitchFamily="34" charset="0"/>
              <a:buChar char="−"/>
            </a:pPr>
            <a:r>
              <a:rPr lang="en-US" dirty="0" smtClean="0"/>
              <a:t>How are ATFM processed applied in order to balance demand/capacity within a given area?</a:t>
            </a:r>
          </a:p>
          <a:p>
            <a:pPr marL="457200" lvl="1" indent="0">
              <a:buNone/>
            </a:pPr>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96</a:t>
            </a:fld>
            <a:endParaRPr lang="en-CA"/>
          </a:p>
        </p:txBody>
      </p:sp>
    </p:spTree>
    <p:extLst>
      <p:ext uri="{BB962C8B-B14F-4D97-AF65-F5344CB8AC3E}">
        <p14:creationId xmlns:p14="http://schemas.microsoft.com/office/powerpoint/2010/main" val="293497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Chapter 4. Capacity, demand and ATFM phases</a:t>
            </a:r>
            <a:endParaRPr lang="en-GB" sz="2800" dirty="0"/>
          </a:p>
        </p:txBody>
      </p:sp>
      <p:sp>
        <p:nvSpPr>
          <p:cNvPr id="4" name="Content Placeholder 3"/>
          <p:cNvSpPr>
            <a:spLocks noGrp="1"/>
          </p:cNvSpPr>
          <p:nvPr>
            <p:ph idx="1"/>
          </p:nvPr>
        </p:nvSpPr>
        <p:spPr/>
        <p:txBody>
          <a:bodyPr/>
          <a:lstStyle/>
          <a:p>
            <a:pPr>
              <a:buFont typeface="Wingdings" charset="2"/>
              <a:buChar char="Ø"/>
            </a:pPr>
            <a:r>
              <a:rPr lang="en-US" dirty="0"/>
              <a:t>Capacity</a:t>
            </a:r>
          </a:p>
          <a:p>
            <a:pPr lvl="1">
              <a:buFont typeface="Arial"/>
              <a:buChar char="•"/>
            </a:pPr>
            <a:r>
              <a:rPr lang="en-US" altLang="ja-JP" dirty="0"/>
              <a:t>Capacity defines the </a:t>
            </a:r>
            <a:r>
              <a:rPr lang="en-US" altLang="ja-JP" b="1" dirty="0"/>
              <a:t>maximum number</a:t>
            </a:r>
            <a:r>
              <a:rPr lang="en-US" altLang="ja-JP" dirty="0"/>
              <a:t> of flights which can </a:t>
            </a:r>
            <a:r>
              <a:rPr lang="en-US" altLang="ja-JP" b="1" dirty="0"/>
              <a:t>safely </a:t>
            </a:r>
            <a:r>
              <a:rPr lang="en-US" altLang="ja-JP" dirty="0"/>
              <a:t>managed</a:t>
            </a:r>
          </a:p>
          <a:p>
            <a:pPr lvl="2">
              <a:buFont typeface="Calibri" panose="020F0502020204030204" pitchFamily="34" charset="0"/>
              <a:buChar char="−"/>
            </a:pPr>
            <a:r>
              <a:rPr lang="en-US" dirty="0"/>
              <a:t>Air space capacity (sector capacity)</a:t>
            </a:r>
          </a:p>
          <a:p>
            <a:pPr lvl="2">
              <a:spcAft>
                <a:spcPts val="600"/>
              </a:spcAft>
              <a:buFont typeface="Calibri" panose="020F0502020204030204" pitchFamily="34" charset="0"/>
              <a:buChar char="−"/>
            </a:pPr>
            <a:r>
              <a:rPr lang="en-US" dirty="0"/>
              <a:t>Airport capacity (Airport Acceptance Rate(AAR))</a:t>
            </a:r>
          </a:p>
          <a:p>
            <a:pPr>
              <a:spcAft>
                <a:spcPts val="600"/>
              </a:spcAft>
              <a:buFont typeface="Wingdings" charset="2"/>
              <a:buChar char="Ø"/>
            </a:pPr>
            <a:r>
              <a:rPr lang="en-GB" dirty="0"/>
              <a:t>Demand</a:t>
            </a:r>
          </a:p>
          <a:p>
            <a:pPr lvl="1">
              <a:buFont typeface="Arial"/>
              <a:buChar char="•"/>
            </a:pPr>
            <a:r>
              <a:rPr lang="en-GB" dirty="0"/>
              <a:t>Demand defines the traffic volume in a certain air space</a:t>
            </a:r>
          </a:p>
          <a:p>
            <a:endParaRPr lang="en-GB" dirty="0"/>
          </a:p>
        </p:txBody>
      </p:sp>
      <p:sp>
        <p:nvSpPr>
          <p:cNvPr id="2" name="Slide Number Placeholder 1"/>
          <p:cNvSpPr>
            <a:spLocks noGrp="1"/>
          </p:cNvSpPr>
          <p:nvPr>
            <p:ph type="sldNum" sz="quarter" idx="12"/>
          </p:nvPr>
        </p:nvSpPr>
        <p:spPr/>
        <p:txBody>
          <a:bodyPr/>
          <a:lstStyle/>
          <a:p>
            <a:fld id="{3FF909EE-2C65-48BC-95E5-26F3591A45A6}" type="slidenum">
              <a:rPr lang="en-CA" smtClean="0"/>
              <a:t>97</a:t>
            </a:fld>
            <a:endParaRPr lang="en-CA"/>
          </a:p>
        </p:txBody>
      </p:sp>
    </p:spTree>
    <p:extLst>
      <p:ext uri="{BB962C8B-B14F-4D97-AF65-F5344CB8AC3E}">
        <p14:creationId xmlns:p14="http://schemas.microsoft.com/office/powerpoint/2010/main" val="204970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a:t>
            </a:r>
            <a:endParaRPr lang="en-GB" dirty="0"/>
          </a:p>
        </p:txBody>
      </p:sp>
      <p:sp>
        <p:nvSpPr>
          <p:cNvPr id="3" name="Content Placeholder 2"/>
          <p:cNvSpPr>
            <a:spLocks noGrp="1"/>
          </p:cNvSpPr>
          <p:nvPr>
            <p:ph idx="1"/>
          </p:nvPr>
        </p:nvSpPr>
        <p:spPr/>
        <p:txBody>
          <a:bodyPr/>
          <a:lstStyle/>
          <a:p>
            <a:r>
              <a:rPr lang="en-US" dirty="0"/>
              <a:t>The capacity of an ATM system depends on many factors</a:t>
            </a:r>
          </a:p>
          <a:p>
            <a:pPr lvl="1">
              <a:buFont typeface="Calibri" panose="020F0502020204030204" pitchFamily="34" charset="0"/>
              <a:buChar char="−"/>
            </a:pPr>
            <a:r>
              <a:rPr lang="en-US" dirty="0"/>
              <a:t>Traffic density and complexity</a:t>
            </a:r>
          </a:p>
          <a:p>
            <a:pPr lvl="1">
              <a:buFont typeface="Calibri" panose="020F0502020204030204" pitchFamily="34" charset="0"/>
              <a:buChar char="−"/>
            </a:pPr>
            <a:r>
              <a:rPr lang="en-US" dirty="0"/>
              <a:t>ATS route structure</a:t>
            </a:r>
          </a:p>
          <a:p>
            <a:pPr lvl="1">
              <a:buFont typeface="Calibri" panose="020F0502020204030204" pitchFamily="34" charset="0"/>
              <a:buChar char="−"/>
            </a:pPr>
            <a:r>
              <a:rPr lang="en-US" dirty="0"/>
              <a:t>Capabilities of the aircraft</a:t>
            </a:r>
          </a:p>
          <a:p>
            <a:pPr lvl="1">
              <a:buFont typeface="Calibri" panose="020F0502020204030204" pitchFamily="34" charset="0"/>
              <a:buChar char="−"/>
            </a:pPr>
            <a:r>
              <a:rPr lang="en-US" dirty="0"/>
              <a:t>Weather-related factors</a:t>
            </a:r>
          </a:p>
          <a:p>
            <a:pPr lvl="1">
              <a:buFont typeface="Calibri" panose="020F0502020204030204" pitchFamily="34" charset="0"/>
              <a:buChar char="−"/>
            </a:pPr>
            <a:r>
              <a:rPr lang="en-US" dirty="0"/>
              <a:t>Controller equipment and workload</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98</a:t>
            </a:fld>
            <a:endParaRPr lang="en-CA"/>
          </a:p>
        </p:txBody>
      </p:sp>
    </p:spTree>
    <p:extLst>
      <p:ext uri="{BB962C8B-B14F-4D97-AF65-F5344CB8AC3E}">
        <p14:creationId xmlns:p14="http://schemas.microsoft.com/office/powerpoint/2010/main" val="406764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HTakata\AppData\Local\Microsoft\Windows\Temporary Internet Files\Content.IE5\BO156597\MC9004392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9530" y="4005064"/>
            <a:ext cx="2594470" cy="2518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Capacity (cont’d)</a:t>
            </a:r>
            <a:endParaRPr lang="en-GB" dirty="0"/>
          </a:p>
        </p:txBody>
      </p:sp>
      <p:sp>
        <p:nvSpPr>
          <p:cNvPr id="3" name="Content Placeholder 2"/>
          <p:cNvSpPr>
            <a:spLocks noGrp="1"/>
          </p:cNvSpPr>
          <p:nvPr>
            <p:ph idx="1"/>
          </p:nvPr>
        </p:nvSpPr>
        <p:spPr/>
        <p:txBody>
          <a:bodyPr/>
          <a:lstStyle/>
          <a:p>
            <a:pPr>
              <a:spcAft>
                <a:spcPts val="600"/>
              </a:spcAft>
            </a:pPr>
            <a:r>
              <a:rPr lang="en-US" b="0" dirty="0"/>
              <a:t>The number of aircraft provided with air traffic control service shall not exceed that which can be </a:t>
            </a:r>
            <a:r>
              <a:rPr lang="en-US" dirty="0"/>
              <a:t>safely handled </a:t>
            </a:r>
            <a:r>
              <a:rPr lang="en-US" b="0" dirty="0"/>
              <a:t>by the ATS unit concerned under the prevailing circumstances</a:t>
            </a:r>
          </a:p>
          <a:p>
            <a:pPr>
              <a:spcAft>
                <a:spcPts val="600"/>
              </a:spcAft>
            </a:pPr>
            <a:r>
              <a:rPr lang="en-US" b="0" dirty="0"/>
              <a:t>The appropriate ATS authority should assess and declare the ATC capacity for control sectors </a:t>
            </a:r>
            <a:r>
              <a:rPr lang="en-US" b="0" dirty="0" smtClean="0"/>
              <a:t>and for </a:t>
            </a:r>
            <a:r>
              <a:rPr lang="en-US" b="0" dirty="0"/>
              <a:t>airports</a:t>
            </a:r>
            <a:endParaRPr lang="en-GB" b="0" dirty="0"/>
          </a:p>
          <a:p>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t>99</a:t>
            </a:fld>
            <a:endParaRPr lang="en-CA"/>
          </a:p>
        </p:txBody>
      </p:sp>
    </p:spTree>
    <p:extLst>
      <p:ext uri="{BB962C8B-B14F-4D97-AF65-F5344CB8AC3E}">
        <p14:creationId xmlns:p14="http://schemas.microsoft.com/office/powerpoint/2010/main" val="302818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759200A1BA2B4A94F3BF4BD2BB1997" ma:contentTypeVersion="0" ma:contentTypeDescription="Create a new document." ma:contentTypeScope="" ma:versionID="218114dea264001ee426663895c64b2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257CB1-BFBA-4589-84BD-347C46962D4A}"/>
</file>

<file path=customXml/itemProps2.xml><?xml version="1.0" encoding="utf-8"?>
<ds:datastoreItem xmlns:ds="http://schemas.openxmlformats.org/officeDocument/2006/customXml" ds:itemID="{786A0E47-6C76-43EA-8887-4067E3F6EF1C}"/>
</file>

<file path=customXml/itemProps3.xml><?xml version="1.0" encoding="utf-8"?>
<ds:datastoreItem xmlns:ds="http://schemas.openxmlformats.org/officeDocument/2006/customXml" ds:itemID="{D628DF7D-9524-4B1B-A3C9-DEA9950CB4F7}"/>
</file>

<file path=docProps/app.xml><?xml version="1.0" encoding="utf-8"?>
<Properties xmlns="http://schemas.openxmlformats.org/officeDocument/2006/extended-properties" xmlns:vt="http://schemas.openxmlformats.org/officeDocument/2006/docPropsVTypes">
  <Template/>
  <TotalTime>10962</TotalTime>
  <Words>6511</Words>
  <Application>Microsoft Office PowerPoint</Application>
  <PresentationFormat>On-screen Show (4:3)</PresentationFormat>
  <Paragraphs>1490</Paragraphs>
  <Slides>197</Slides>
  <Notes>64</Notes>
  <HiddenSlides>0</HiddenSlides>
  <MMClips>0</MMClips>
  <ScaleCrop>false</ScaleCrop>
  <HeadingPairs>
    <vt:vector size="4" baseType="variant">
      <vt:variant>
        <vt:lpstr>Theme</vt:lpstr>
      </vt:variant>
      <vt:variant>
        <vt:i4>1</vt:i4>
      </vt:variant>
      <vt:variant>
        <vt:lpstr>Slide Titles</vt:lpstr>
      </vt:variant>
      <vt:variant>
        <vt:i4>197</vt:i4>
      </vt:variant>
    </vt:vector>
  </HeadingPairs>
  <TitlesOfParts>
    <vt:vector size="198" baseType="lpstr">
      <vt:lpstr>Office Theme</vt:lpstr>
      <vt:lpstr>Lecture on ATFM/CDM</vt:lpstr>
      <vt:lpstr>Lecture Plan</vt:lpstr>
      <vt:lpstr>Warm-up Exercise</vt:lpstr>
      <vt:lpstr>Water Taps and Containers</vt:lpstr>
      <vt:lpstr>Water Taps and Containers</vt:lpstr>
      <vt:lpstr>PowerPoint Presentation</vt:lpstr>
      <vt:lpstr>PowerPoint Presentation</vt:lpstr>
      <vt:lpstr>PowerPoint Presentation</vt:lpstr>
      <vt:lpstr>PowerPoint Presentation</vt:lpstr>
      <vt:lpstr>PowerPoint Presentation</vt:lpstr>
      <vt:lpstr>PowerPoint Presentation</vt:lpstr>
      <vt:lpstr>Principle</vt:lpstr>
      <vt:lpstr>PowerPoint Presentation</vt:lpstr>
      <vt:lpstr>PowerPoint Presentation</vt:lpstr>
      <vt:lpstr>PowerPoint Presentation</vt:lpstr>
      <vt:lpstr>What is ATFM?</vt:lpstr>
      <vt:lpstr>Demand vs Capacity</vt:lpstr>
      <vt:lpstr>Demand vs Capacity (cont’d)</vt:lpstr>
      <vt:lpstr>Demand vs Capacity (cont’d)</vt:lpstr>
      <vt:lpstr>Introducing Reduced separation minima</vt:lpstr>
      <vt:lpstr>Demand vs Capacity (cont’d)</vt:lpstr>
      <vt:lpstr>Introducing PBN   PBN: Performance Based Navigation</vt:lpstr>
      <vt:lpstr>Introducing PBN   PBN: Performance Based Navigation</vt:lpstr>
      <vt:lpstr>Demand vs Capacity (cont’d)</vt:lpstr>
      <vt:lpstr>Introducing FUA   FUA: Flexible Use of Airspace</vt:lpstr>
      <vt:lpstr>PowerPoint Presentation</vt:lpstr>
      <vt:lpstr>Demand vs Capacity (cont’d)</vt:lpstr>
      <vt:lpstr>Doc 9971 Manual on Collaborative Air Traffic Flow Management</vt:lpstr>
      <vt:lpstr>Doc 9971</vt:lpstr>
      <vt:lpstr>Doc 9971 (cont’d)</vt:lpstr>
      <vt:lpstr>Doc 9971 (cont’d)</vt:lpstr>
      <vt:lpstr>Doc 9971 (cont’d)</vt:lpstr>
      <vt:lpstr>Doc 9971 (cont’d)</vt:lpstr>
      <vt:lpstr>PowerPoint Presentation</vt:lpstr>
      <vt:lpstr>Chapter 1</vt:lpstr>
      <vt:lpstr>Chapter 1. Introduction</vt:lpstr>
      <vt:lpstr>Chapter 1. Introduction (cont’d)</vt:lpstr>
      <vt:lpstr>Chapter 1. Introduction (cont’d)</vt:lpstr>
      <vt:lpstr>Chapter 1. Introduction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ATFM benefits</vt:lpstr>
      <vt:lpstr>Summary of Chapter 1</vt:lpstr>
      <vt:lpstr>PowerPoint Presentation</vt:lpstr>
      <vt:lpstr>Chapter 2 </vt:lpstr>
      <vt:lpstr>Chapter 2. The ATFM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need for ATFM service</vt:lpstr>
      <vt:lpstr>ATM resources</vt:lpstr>
      <vt:lpstr>Traffic demand</vt:lpstr>
      <vt:lpstr>Tactical, dynamic traffic situation</vt:lpstr>
      <vt:lpstr>Meteorological situation</vt:lpstr>
      <vt:lpstr>Airspace status</vt:lpstr>
      <vt:lpstr>ATFM tools</vt:lpstr>
      <vt:lpstr>Institutional arrangements</vt:lpstr>
      <vt:lpstr>How does an ATFM service operate?</vt:lpstr>
      <vt:lpstr>How does an ATFM service operate? (cont’d)</vt:lpstr>
      <vt:lpstr>How does an ATFM service operate? (cont’d)</vt:lpstr>
      <vt:lpstr>How does an ATFM service operate? (cont’d)</vt:lpstr>
      <vt:lpstr>How does an ATFM service operate? (cont’d)</vt:lpstr>
      <vt:lpstr>How does an ATFM service operate? (cont’d)</vt:lpstr>
      <vt:lpstr>How does an ATFM service operate? (cont’d)</vt:lpstr>
      <vt:lpstr>How does an ATFM service operate? (cont’d)</vt:lpstr>
      <vt:lpstr>CDM in the context of ATFM</vt:lpstr>
      <vt:lpstr>CDM organization and structure</vt:lpstr>
      <vt:lpstr>CDM organization and structure (cont’d)</vt:lpstr>
      <vt:lpstr>CDM organization and structure (cont’d)</vt:lpstr>
      <vt:lpstr>CDM organization and structure (cont’d)</vt:lpstr>
      <vt:lpstr>CDM organization and structure (cont’d)</vt:lpstr>
      <vt:lpstr>CDM requirements and benefits</vt:lpstr>
      <vt:lpstr>Summary of Chapter 2</vt:lpstr>
      <vt:lpstr>PowerPoint Presentation</vt:lpstr>
      <vt:lpstr>Chapter 3</vt:lpstr>
      <vt:lpstr>Chapter 3. ATFM structure and organization</vt:lpstr>
      <vt:lpstr>ATFM Center</vt:lpstr>
      <vt:lpstr>ACC FMU</vt:lpstr>
      <vt:lpstr>Approach FMP</vt:lpstr>
      <vt:lpstr>Tower FMP</vt:lpstr>
      <vt:lpstr>FMU/FMP duties</vt:lpstr>
      <vt:lpstr>Example of ATFM organizational structure</vt:lpstr>
      <vt:lpstr>Training requirements</vt:lpstr>
      <vt:lpstr>Summary of Chapter 3</vt:lpstr>
      <vt:lpstr>PowerPoint Presentation</vt:lpstr>
      <vt:lpstr>Chapter 4</vt:lpstr>
      <vt:lpstr>Chapter 4. Capacity, demand and ATFM phases</vt:lpstr>
      <vt:lpstr>Capacity</vt:lpstr>
      <vt:lpstr>Capacity (cont’d)</vt:lpstr>
      <vt:lpstr>Capacity (cont’d)</vt:lpstr>
      <vt:lpstr>Airspace capacity</vt:lpstr>
      <vt:lpstr>Traffic complexity</vt:lpstr>
      <vt:lpstr>Traffic complexity (cont’d)</vt:lpstr>
      <vt:lpstr>Traffic complexity (cont’d)</vt:lpstr>
      <vt:lpstr>Other factors for Airspace capacity </vt:lpstr>
      <vt:lpstr>Airspace capacity</vt:lpstr>
      <vt:lpstr> Airport capacity</vt:lpstr>
      <vt:lpstr>Airport capacity factors</vt:lpstr>
      <vt:lpstr>Weather impact  (Sector A)</vt:lpstr>
      <vt:lpstr>Weather impact  (Sector B)</vt:lpstr>
      <vt:lpstr>Variability of capacity</vt:lpstr>
      <vt:lpstr>Variability of capacity (cont’d)</vt:lpstr>
      <vt:lpstr>Demand</vt:lpstr>
      <vt:lpstr>Balancing demand and capacity</vt:lpstr>
      <vt:lpstr>Post Operations Analysis</vt:lpstr>
      <vt:lpstr>Post Operations Analysis (cont’d)</vt:lpstr>
      <vt:lpstr>Post Operations Analysis (cont’d)</vt:lpstr>
      <vt:lpstr>Summary of Chapter 4</vt:lpstr>
      <vt:lpstr>PowerPoint Presentation</vt:lpstr>
      <vt:lpstr>Chapter 5</vt:lpstr>
      <vt:lpstr>Chapter 5. ATFM implementation</vt:lpstr>
      <vt:lpstr>ATFM Implementation</vt:lpstr>
      <vt:lpstr>ATFM Implementation (cont’d)</vt:lpstr>
      <vt:lpstr>ATFM development: Initial steps</vt:lpstr>
      <vt:lpstr>ATFM development: Initial steps (cont’d)</vt:lpstr>
      <vt:lpstr>ATFM development: Initial steps (cont’d)</vt:lpstr>
      <vt:lpstr>ATFM development: Initial steps (cont’d)</vt:lpstr>
      <vt:lpstr>ATFM development: Initial steps (cont’d)</vt:lpstr>
      <vt:lpstr>ATFM development: Initial steps (cont’d)</vt:lpstr>
      <vt:lpstr>ATFM development: Initial steps (cont’d)</vt:lpstr>
      <vt:lpstr>ATFM development: Initial steps (cont’d)</vt:lpstr>
      <vt:lpstr>ATFM development: Initial steps (cont’d)</vt:lpstr>
      <vt:lpstr>International ATFM Service</vt:lpstr>
      <vt:lpstr>Summary of Chapter 5</vt:lpstr>
      <vt:lpstr>PowerPoint Presentation</vt:lpstr>
      <vt:lpstr>Chapter 6</vt:lpstr>
      <vt:lpstr>Chapter 6. ATFM measures</vt:lpstr>
      <vt:lpstr>How do you manage it?</vt:lpstr>
      <vt:lpstr>How do you manage it? (cont’d)</vt:lpstr>
      <vt:lpstr>How do you manage it? (cont’d)</vt:lpstr>
      <vt:lpstr>Rerouting </vt:lpstr>
      <vt:lpstr>Ground Delay Program (GDP)</vt:lpstr>
      <vt:lpstr>Ground Delay Program (GDP) (cont’d)</vt:lpstr>
      <vt:lpstr>Ground Stop</vt:lpstr>
      <vt:lpstr>Ground Stop (cont’d)</vt:lpstr>
      <vt:lpstr>Minutes in Trail (MINIT)</vt:lpstr>
      <vt:lpstr>Minutes in Trail (MINIT) (cont’d)</vt:lpstr>
      <vt:lpstr>Minutes in Trail (MINIT) (cont’d)</vt:lpstr>
      <vt:lpstr>Miles in Trail (MINIT)</vt:lpstr>
      <vt:lpstr>Miles in Trail (MINIT) (cont’d)</vt:lpstr>
      <vt:lpstr>Miles in Trail (MINIT) (cont’d)</vt:lpstr>
      <vt:lpstr>Airborne Holding</vt:lpstr>
      <vt:lpstr>Airborne Holding (cont’d)</vt:lpstr>
      <vt:lpstr>ATFM efficiency calculation</vt:lpstr>
      <vt:lpstr>Attribution and accountability for ATFM measures</vt:lpstr>
      <vt:lpstr>Summary of Chapter 6</vt:lpstr>
      <vt:lpstr>PowerPoint Presentation</vt:lpstr>
      <vt:lpstr>Chapter 7</vt:lpstr>
      <vt:lpstr>Chapter 7. Data exchange</vt:lpstr>
      <vt:lpstr>Data Exchange</vt:lpstr>
      <vt:lpstr>ATFM tools</vt:lpstr>
      <vt:lpstr>Summary of Chapter 7</vt:lpstr>
      <vt:lpstr>PowerPoint Presentation</vt:lpstr>
      <vt:lpstr>Chapter 8</vt:lpstr>
      <vt:lpstr>Chapter 8. ATFM communication</vt:lpstr>
      <vt:lpstr>Summary of Chapter 8</vt:lpstr>
      <vt:lpstr>Appendixes</vt:lpstr>
      <vt:lpstr>Review Quiz</vt:lpstr>
      <vt:lpstr>Question 1.</vt:lpstr>
      <vt:lpstr>Answer 1.</vt:lpstr>
      <vt:lpstr>Question 2.</vt:lpstr>
      <vt:lpstr>Answer 2.</vt:lpstr>
      <vt:lpstr>Question 3.</vt:lpstr>
      <vt:lpstr>Answer 3.</vt:lpstr>
      <vt:lpstr>Question 4.</vt:lpstr>
      <vt:lpstr>Answer 4.</vt:lpstr>
      <vt:lpstr>Question 5.</vt:lpstr>
      <vt:lpstr>Answer 5.</vt:lpstr>
      <vt:lpstr>Question 6.</vt:lpstr>
      <vt:lpstr>Answer 6.</vt:lpstr>
      <vt:lpstr>Question 7.</vt:lpstr>
      <vt:lpstr>Answer 7.</vt:lpstr>
      <vt:lpstr>Question 8.</vt:lpstr>
      <vt:lpstr>Answer 8.</vt:lpstr>
      <vt:lpstr>Question 9.</vt:lpstr>
      <vt:lpstr>Answer 9.</vt:lpstr>
      <vt:lpstr>Question 10.</vt:lpstr>
      <vt:lpstr>Answer 10.</vt:lpstr>
      <vt:lpstr>Question 11.</vt:lpstr>
      <vt:lpstr>Answer 11.</vt:lpstr>
      <vt:lpstr>Question 12.</vt:lpstr>
      <vt:lpstr>Answer 12.</vt:lpstr>
      <vt:lpstr>Question 13.</vt:lpstr>
      <vt:lpstr>Answer 13.</vt:lpstr>
      <vt:lpstr>Question 14.</vt:lpstr>
      <vt:lpstr>Answer 14.</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Takata, Hiroyuki</cp:lastModifiedBy>
  <cp:revision>724</cp:revision>
  <cp:lastPrinted>2014-06-02T11:21:20Z</cp:lastPrinted>
  <dcterms:created xsi:type="dcterms:W3CDTF">2013-08-20T15:49:37Z</dcterms:created>
  <dcterms:modified xsi:type="dcterms:W3CDTF">2014-10-30T00:03:44Z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0x010100A4759200A1BA2B4A94F3BF4BD2BB1997</vt:lpwstr>
  </property>
</Properties>
</file>