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5"/>
  </p:sldMasterIdLst>
  <p:notesMasterIdLst>
    <p:notesMasterId r:id="rId23"/>
  </p:notesMasterIdLst>
  <p:sldIdLst>
    <p:sldId id="274" r:id="rId6"/>
    <p:sldId id="279" r:id="rId7"/>
    <p:sldId id="282" r:id="rId8"/>
    <p:sldId id="286" r:id="rId9"/>
    <p:sldId id="283" r:id="rId10"/>
    <p:sldId id="280" r:id="rId11"/>
    <p:sldId id="281" r:id="rId12"/>
    <p:sldId id="284" r:id="rId13"/>
    <p:sldId id="268" r:id="rId14"/>
    <p:sldId id="287" r:id="rId15"/>
    <p:sldId id="271" r:id="rId16"/>
    <p:sldId id="278" r:id="rId17"/>
    <p:sldId id="285" r:id="rId18"/>
    <p:sldId id="272" r:id="rId19"/>
    <p:sldId id="273" r:id="rId20"/>
    <p:sldId id="288" r:id="rId21"/>
    <p:sldId id="289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usavi, Maha" initials="MM" lastIdx="7" clrIdx="0"/>
  <p:cmAuthor id="1" name="Flanagan, Dawn" initials="FD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A4"/>
    <a:srgbClr val="020A0E"/>
    <a:srgbClr val="279DD9"/>
    <a:srgbClr val="CC8004"/>
    <a:srgbClr val="F37021"/>
    <a:srgbClr val="A74233"/>
    <a:srgbClr val="5A6870"/>
    <a:srgbClr val="C40075"/>
    <a:srgbClr val="7B0052"/>
    <a:srgbClr val="006E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15" autoAdjust="0"/>
  </p:normalViewPr>
  <p:slideViewPr>
    <p:cSldViewPr>
      <p:cViewPr>
        <p:scale>
          <a:sx n="110" d="100"/>
          <a:sy n="110" d="100"/>
        </p:scale>
        <p:origin x="-658" y="-1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70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7" Type="http://schemas.openxmlformats.org/officeDocument/2006/relationships/theme" Target="theme/theme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81FBF-7C06-48FC-8DE1-36CF045B1811}" type="datetimeFigureOut">
              <a:rPr lang="en-GB" smtClean="0"/>
              <a:t>08/10/2017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6E96F-3B01-48FA-BD08-74020CA4F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67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222EF-A224-4665-B923-C187254E06F5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82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222EF-A224-4665-B923-C187254E06F5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96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222EF-A224-4665-B923-C187254E06F5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12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222EF-A224-4665-B923-C187254E06F5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96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222EF-A224-4665-B923-C187254E06F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741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/>
              <a:t>Since 2009, ICAO has been working with important stakeholders, such as CAAs, industry, </a:t>
            </a:r>
            <a:r>
              <a:rPr lang="en-US" dirty="0" smtClean="0"/>
              <a:t>international organizations, ANSPs</a:t>
            </a:r>
            <a:r>
              <a:rPr lang="en-US" dirty="0"/>
              <a:t>, training </a:t>
            </a:r>
            <a:r>
              <a:rPr lang="en-US" dirty="0" err="1"/>
              <a:t>centres</a:t>
            </a:r>
            <a:r>
              <a:rPr lang="en-US" dirty="0"/>
              <a:t> and universities to discuss how to address the impending shortage and how to inspire the next generation of aviation professionals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These organizations have been supporting the NGAP </a:t>
            </a:r>
            <a:r>
              <a:rPr lang="en-US" dirty="0" err="1" smtClean="0"/>
              <a:t>programme</a:t>
            </a:r>
            <a:r>
              <a:rPr lang="en-US" dirty="0" smtClean="0"/>
              <a:t> in various ways, ranging from the provision of technical experts (i.e. ATCOs and ATSEPs for the development of training manuals) to hosting regional and/or global symposia.  Support from these organizations have been critical to the </a:t>
            </a:r>
            <a:r>
              <a:rPr lang="en-US" dirty="0" err="1" smtClean="0"/>
              <a:t>programme</a:t>
            </a:r>
            <a:r>
              <a:rPr lang="en-US" dirty="0" smtClean="0"/>
              <a:t>, as the work is fully supported by a voluntary workforce.  </a:t>
            </a:r>
          </a:p>
          <a:p>
            <a:pPr algn="just"/>
            <a:r>
              <a:rPr lang="en-US" dirty="0" smtClean="0"/>
              <a:t>This is just an example of some of the organizations</a:t>
            </a:r>
            <a:r>
              <a:rPr lang="en-US" baseline="0" dirty="0" smtClean="0"/>
              <a:t> that have been helping us through the years.  Support keeps growing.  In fact right now we are working with UNESCO, and UNW to promote NGAP issues.</a:t>
            </a:r>
            <a:endParaRPr lang="en-US" dirty="0"/>
          </a:p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222EF-A224-4665-B923-C187254E06F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613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6E96F-3B01-48FA-BD08-74020CA4F78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503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important for</a:t>
            </a:r>
            <a:r>
              <a:rPr lang="en-US" baseline="0" dirty="0" smtClean="0"/>
              <a:t> us to get the word out.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6E96F-3B01-48FA-BD08-74020CA4F78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937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222EF-A224-4665-B923-C187254E06F5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531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222EF-A224-4665-B923-C187254E06F5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514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 panose="020B0604020202020204" pitchFamily="34" charset="0"/>
              <a:buChar char="•"/>
            </a:pPr>
            <a:r>
              <a:rPr lang="en-US" dirty="0" smtClean="0"/>
              <a:t>On November,</a:t>
            </a:r>
            <a:r>
              <a:rPr lang="en-US" baseline="0" dirty="0" smtClean="0"/>
              <a:t> we will also have the ICAO Global NGAP Summit in Montreal.</a:t>
            </a:r>
          </a:p>
          <a:p>
            <a:pPr marL="168244" indent="-168244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68244" indent="-168244">
              <a:buFont typeface="Arial" panose="020B0604020202020204" pitchFamily="34" charset="0"/>
              <a:buChar char="•"/>
            </a:pPr>
            <a:r>
              <a:rPr lang="en-US" dirty="0" smtClean="0"/>
              <a:t>This event will be supported by UNESCO</a:t>
            </a:r>
            <a:r>
              <a:rPr lang="en-US" baseline="0" dirty="0" smtClean="0"/>
              <a:t>.</a:t>
            </a:r>
          </a:p>
          <a:p>
            <a:pPr marL="168244" indent="-168244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68244" indent="-168244">
              <a:buFont typeface="Arial" panose="020B0604020202020204" pitchFamily="34" charset="0"/>
              <a:buChar char="•"/>
            </a:pPr>
            <a:r>
              <a:rPr lang="en-US" dirty="0" smtClean="0"/>
              <a:t>This event will provide</a:t>
            </a:r>
            <a:r>
              <a:rPr lang="en-US" baseline="0" dirty="0" smtClean="0"/>
              <a:t> </a:t>
            </a:r>
            <a:r>
              <a:rPr lang="en-US" dirty="0" smtClean="0"/>
              <a:t>a unique opportunity to promote coordination and cooperation amongst the aviation community</a:t>
            </a:r>
            <a:r>
              <a:rPr lang="en-US" baseline="0" dirty="0" smtClean="0"/>
              <a:t> and </a:t>
            </a:r>
            <a:r>
              <a:rPr lang="en-US" dirty="0" smtClean="0"/>
              <a:t>education sectors for the development of strategies and tools to engage and retain the next generation of aviation professionals. </a:t>
            </a:r>
          </a:p>
          <a:p>
            <a:endParaRPr lang="en-US" dirty="0" smtClean="0"/>
          </a:p>
          <a:p>
            <a:pPr marL="168244" indent="-168244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CB25D-C394-4E29-A7A4-F58CD500C0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16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6E96F-3B01-48FA-BD08-74020CA4F78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835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48014"/>
            <a:ext cx="2133600" cy="273844"/>
          </a:xfrm>
        </p:spPr>
        <p:txBody>
          <a:bodyPr/>
          <a:lstStyle/>
          <a:p>
            <a:fld id="{60D3C204-BFC8-40DF-BCA5-4BA5280D0F4D}" type="datetimeFigureOut">
              <a:rPr lang="en-CA" smtClean="0"/>
              <a:t>08/10/2017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48014"/>
            <a:ext cx="2895600" cy="273844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48014"/>
            <a:ext cx="2133600" cy="273844"/>
          </a:xfrm>
        </p:spPr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7574"/>
            <a:ext cx="2057400" cy="3744416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5A687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7574"/>
            <a:ext cx="6019800" cy="374441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08/10/2017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08/10/2017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39799"/>
            <a:ext cx="9217023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4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08/10/2017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48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08/10/2017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32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08/10/2017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12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08/10/2017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46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08/10/2017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" y="1599883"/>
            <a:ext cx="9142286" cy="329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41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08/10/2017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356"/>
            <a:ext cx="9144000" cy="41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83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08/10/2017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654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76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8229600" cy="28869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08/10/2017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08/10/2017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08/10/2017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1670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27734"/>
            <a:ext cx="4040188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51670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27734"/>
            <a:ext cx="4041775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08/10/2017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31589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1590"/>
            <a:ext cx="5111750" cy="3447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03127"/>
            <a:ext cx="3008313" cy="257554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08/10/2017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08/10/2017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8290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9582"/>
            <a:ext cx="5486400" cy="2868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07954"/>
            <a:ext cx="5486400" cy="324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08/10/2017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3"/>
            <a:ext cx="8229600" cy="7560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A6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51670"/>
            <a:ext cx="8229600" cy="29409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08/10/2017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94008"/>
            <a:ext cx="9144000" cy="249492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9143981" cy="98107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0D3C204-BFC8-40DF-BCA5-4BA5280D0F4D}" type="datetimeFigureOut">
              <a:rPr lang="en-CA" smtClean="0"/>
              <a:pPr/>
              <a:t>08/10/2017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94008"/>
            <a:ext cx="2895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Footer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4" r:id="rId7"/>
    <p:sldLayoutId id="2147483657" r:id="rId8"/>
    <p:sldLayoutId id="2147483658" r:id="rId9"/>
    <p:sldLayoutId id="2147483659" r:id="rId10"/>
    <p:sldLayoutId id="2147483660" r:id="rId11"/>
    <p:sldLayoutId id="2147483668" r:id="rId12"/>
    <p:sldLayoutId id="2147483666" r:id="rId13"/>
    <p:sldLayoutId id="2147483661" r:id="rId14"/>
    <p:sldLayoutId id="2147483663" r:id="rId15"/>
    <p:sldLayoutId id="2147483664" r:id="rId16"/>
    <p:sldLayoutId id="2147483665" r:id="rId17"/>
    <p:sldLayoutId id="2147483667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54A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9DD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www.icao.int/publications/journalsreports/2016/icao_training_report_vol6_no2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ao.int/Meetings/NGAPGS-Montreal/Pages/default.asp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AGSGmZ9tqW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1"/>
          <p:cNvSpPr>
            <a:spLocks/>
          </p:cNvSpPr>
          <p:nvPr/>
        </p:nvSpPr>
        <p:spPr bwMode="auto">
          <a:xfrm>
            <a:off x="251520" y="3921038"/>
            <a:ext cx="4103687" cy="88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3000"/>
              </a:lnSpc>
              <a:tabLst>
                <a:tab pos="1255713" algn="l"/>
              </a:tabLst>
              <a:defRPr/>
            </a:pPr>
            <a:r>
              <a:rPr lang="en-US" sz="2000" spc="-20" dirty="0" smtClean="0">
                <a:solidFill>
                  <a:prstClr val="white"/>
                </a:solidFill>
              </a:rPr>
              <a:t>Michiel Vreedenburgh</a:t>
            </a:r>
          </a:p>
          <a:p>
            <a:pPr>
              <a:lnSpc>
                <a:spcPts val="3000"/>
              </a:lnSpc>
              <a:tabLst>
                <a:tab pos="1255713" algn="l"/>
              </a:tabLst>
              <a:defRPr/>
            </a:pPr>
            <a:r>
              <a:rPr lang="en-US" sz="2000" spc="-20" dirty="0" smtClean="0">
                <a:solidFill>
                  <a:prstClr val="white"/>
                </a:solidFill>
              </a:rPr>
              <a:t>Chief, Implementation </a:t>
            </a:r>
            <a:r>
              <a:rPr lang="en-US" sz="2000" spc="-20" dirty="0" smtClean="0">
                <a:solidFill>
                  <a:prstClr val="white"/>
                </a:solidFill>
              </a:rPr>
              <a:t>– ANB</a:t>
            </a:r>
            <a:endParaRPr lang="en-US" sz="2000" spc="-20" dirty="0">
              <a:solidFill>
                <a:prstClr val="white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292080" y="3939902"/>
            <a:ext cx="3695800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000"/>
              </a:lnSpc>
              <a:tabLst>
                <a:tab pos="1255713" algn="l"/>
              </a:tabLst>
              <a:defRPr/>
            </a:pPr>
            <a:r>
              <a:rPr lang="en-US" sz="2000" spc="-20" dirty="0">
                <a:solidFill>
                  <a:prstClr val="white"/>
                </a:solidFill>
              </a:rPr>
              <a:t>Astana, Republic of Kazakhstan</a:t>
            </a:r>
          </a:p>
          <a:p>
            <a:pPr algn="l">
              <a:lnSpc>
                <a:spcPts val="3000"/>
              </a:lnSpc>
              <a:tabLst>
                <a:tab pos="1255713" algn="l"/>
              </a:tabLst>
              <a:defRPr/>
            </a:pPr>
            <a:r>
              <a:rPr lang="en-US" sz="2000" spc="-20" dirty="0" smtClean="0">
                <a:solidFill>
                  <a:prstClr val="white"/>
                </a:solidFill>
              </a:rPr>
              <a:t>10 October 2017</a:t>
            </a:r>
            <a:endParaRPr lang="en-US" sz="2000" spc="-20" dirty="0">
              <a:solidFill>
                <a:prstClr val="white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0847" y="1059582"/>
            <a:ext cx="7057457" cy="225024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600"/>
              </a:lnSpc>
              <a:tabLst>
                <a:tab pos="1255713" algn="l"/>
              </a:tabLst>
              <a:defRPr/>
            </a:pPr>
            <a:r>
              <a:rPr lang="en-GB" sz="6000" spc="-20" dirty="0" smtClean="0">
                <a:solidFill>
                  <a:prstClr val="white"/>
                </a:solidFill>
              </a:rPr>
              <a:t>NGAP</a:t>
            </a:r>
            <a:endParaRPr lang="en-US" sz="2000" spc="-20" dirty="0" smtClean="0">
              <a:solidFill>
                <a:prstClr val="white"/>
              </a:solidFill>
            </a:endParaRPr>
          </a:p>
          <a:p>
            <a:pPr algn="l">
              <a:lnSpc>
                <a:spcPts val="3600"/>
              </a:lnSpc>
              <a:tabLst>
                <a:tab pos="1255713" algn="l"/>
              </a:tabLst>
              <a:defRPr/>
            </a:pPr>
            <a:r>
              <a:rPr lang="en-US" sz="4000" spc="-20" dirty="0" smtClean="0">
                <a:solidFill>
                  <a:prstClr val="white"/>
                </a:solidFill>
              </a:rPr>
              <a:t>Attracting</a:t>
            </a:r>
            <a:r>
              <a:rPr lang="en-US" sz="4000" spc="-20" dirty="0">
                <a:solidFill>
                  <a:prstClr val="white"/>
                </a:solidFill>
              </a:rPr>
              <a:t>, </a:t>
            </a:r>
            <a:r>
              <a:rPr lang="en-US" sz="4000" spc="-20" dirty="0" smtClean="0">
                <a:solidFill>
                  <a:prstClr val="white"/>
                </a:solidFill>
              </a:rPr>
              <a:t>educating, training </a:t>
            </a:r>
            <a:r>
              <a:rPr lang="en-US" sz="4000" spc="-20" dirty="0">
                <a:solidFill>
                  <a:prstClr val="white"/>
                </a:solidFill>
              </a:rPr>
              <a:t>and retaining aviation </a:t>
            </a:r>
            <a:r>
              <a:rPr lang="en-US" sz="4000" spc="-20" dirty="0" smtClean="0">
                <a:solidFill>
                  <a:prstClr val="white"/>
                </a:solidFill>
              </a:rPr>
              <a:t>professionals</a:t>
            </a:r>
          </a:p>
          <a:p>
            <a:pPr algn="l">
              <a:lnSpc>
                <a:spcPts val="3600"/>
              </a:lnSpc>
              <a:tabLst>
                <a:tab pos="1255713" algn="l"/>
              </a:tabLst>
              <a:defRPr/>
            </a:pPr>
            <a:r>
              <a:rPr lang="en-US" sz="2400" b="1" spc="-20" dirty="0" smtClean="0">
                <a:solidFill>
                  <a:prstClr val="white"/>
                </a:solidFill>
              </a:rPr>
              <a:t>www.icao.int/ngap</a:t>
            </a:r>
            <a:r>
              <a:rPr lang="en-US" sz="4000" spc="-20" dirty="0" smtClean="0">
                <a:solidFill>
                  <a:prstClr val="white"/>
                </a:solidFill>
              </a:rPr>
              <a:t> </a:t>
            </a:r>
            <a:endParaRPr lang="en-US" sz="4000" spc="-2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27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8" name="Picture 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148" y="1707654"/>
            <a:ext cx="1900284" cy="23314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3558"/>
            <a:ext cx="8229600" cy="857250"/>
          </a:xfrm>
        </p:spPr>
        <p:txBody>
          <a:bodyPr/>
          <a:lstStyle/>
          <a:p>
            <a:r>
              <a:rPr lang="en-US" b="1" dirty="0" smtClean="0"/>
              <a:t>NGAP Outreach and Promotion</a:t>
            </a:r>
            <a:endParaRPr lang="en-GB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35646"/>
            <a:ext cx="2637515" cy="2738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 descr="https://www.icao.int/publications/PublishingImages/TrainingReport/COVER_icaotrainingreportv6n2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-4800600"/>
            <a:ext cx="161925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icao.int/publications/PublishingImages/TrainingReport/COVER_icaotrainingreportv6n2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-4648200"/>
            <a:ext cx="161925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icao.int/publications/PublishingImages/TrainingReport/COVER_icaotrainingreportv6n2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-4495800"/>
            <a:ext cx="161925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23678"/>
            <a:ext cx="1892293" cy="2493373"/>
          </a:xfrm>
          <a:prstGeom prst="rect">
            <a:avLst/>
          </a:prstGeom>
        </p:spPr>
      </p:pic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280" y="2931790"/>
            <a:ext cx="2744944" cy="180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43758"/>
            <a:ext cx="1618646" cy="19809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28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43558"/>
            <a:ext cx="8229600" cy="648072"/>
          </a:xfrm>
        </p:spPr>
        <p:txBody>
          <a:bodyPr/>
          <a:lstStyle/>
          <a:p>
            <a:r>
              <a:rPr lang="en-US" sz="4000" b="1" dirty="0" smtClean="0"/>
              <a:t>NGAP </a:t>
            </a:r>
            <a:r>
              <a:rPr lang="en-US" sz="4000" b="1" dirty="0" err="1" smtClean="0"/>
              <a:t>Programme</a:t>
            </a:r>
            <a:r>
              <a:rPr lang="en-US" sz="4000" b="1" dirty="0" smtClean="0"/>
              <a:t> Work Plan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63638"/>
            <a:ext cx="8229600" cy="3456384"/>
          </a:xfrm>
        </p:spPr>
        <p:txBody>
          <a:bodyPr>
            <a:noAutofit/>
          </a:bodyPr>
          <a:lstStyle/>
          <a:p>
            <a:r>
              <a:rPr lang="en-US" sz="1600" dirty="0"/>
              <a:t>Outreach </a:t>
            </a:r>
            <a:r>
              <a:rPr lang="en-US" sz="1600" dirty="0" smtClean="0"/>
              <a:t>activities and communication </a:t>
            </a:r>
            <a:r>
              <a:rPr lang="en-US" sz="1600" dirty="0"/>
              <a:t>media/products including:</a:t>
            </a:r>
          </a:p>
          <a:p>
            <a:pPr lvl="1"/>
            <a:r>
              <a:rPr lang="en-US" sz="1600" dirty="0"/>
              <a:t>W</a:t>
            </a:r>
            <a:r>
              <a:rPr lang="en-US" sz="1600" dirty="0" smtClean="0"/>
              <a:t>ebsite</a:t>
            </a:r>
            <a:r>
              <a:rPr lang="en-US" sz="1600" dirty="0"/>
              <a:t>; </a:t>
            </a:r>
            <a:r>
              <a:rPr lang="en-US" sz="1600" dirty="0" smtClean="0"/>
              <a:t>Newsletters; </a:t>
            </a:r>
            <a:r>
              <a:rPr lang="en-US" sz="1600" dirty="0"/>
              <a:t>NGAP </a:t>
            </a:r>
            <a:r>
              <a:rPr lang="en-US" sz="1600" dirty="0" smtClean="0"/>
              <a:t>articles </a:t>
            </a:r>
            <a:r>
              <a:rPr lang="en-US" sz="1600" dirty="0"/>
              <a:t>in ICAO Training </a:t>
            </a:r>
            <a:r>
              <a:rPr lang="en-US" sz="1600" dirty="0" smtClean="0"/>
              <a:t>Reports; </a:t>
            </a:r>
            <a:endParaRPr lang="en-US" sz="1600" dirty="0"/>
          </a:p>
          <a:p>
            <a:pPr lvl="1"/>
            <a:r>
              <a:rPr lang="en-US" sz="1600" dirty="0" smtClean="0"/>
              <a:t>Presentations </a:t>
            </a:r>
            <a:r>
              <a:rPr lang="en-US" sz="1600" dirty="0"/>
              <a:t>at regional conferences/events around the world</a:t>
            </a:r>
          </a:p>
          <a:p>
            <a:r>
              <a:rPr lang="en-US" sz="1600" dirty="0" smtClean="0"/>
              <a:t>Dream Soar Initiative – summer 2017</a:t>
            </a:r>
            <a:endParaRPr lang="en-US" sz="1600" dirty="0"/>
          </a:p>
          <a:p>
            <a:r>
              <a:rPr lang="en-US" sz="1600" dirty="0" smtClean="0"/>
              <a:t>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</a:t>
            </a:r>
            <a:r>
              <a:rPr lang="en-US" sz="1600" dirty="0"/>
              <a:t>NGAP </a:t>
            </a:r>
            <a:r>
              <a:rPr lang="en-US" sz="1600" dirty="0" smtClean="0"/>
              <a:t>Global Summit </a:t>
            </a:r>
            <a:r>
              <a:rPr lang="en-US" sz="1600" smtClean="0"/>
              <a:t>– November </a:t>
            </a:r>
            <a:r>
              <a:rPr lang="en-US" sz="1600" dirty="0" smtClean="0"/>
              <a:t>2017</a:t>
            </a:r>
          </a:p>
          <a:p>
            <a:r>
              <a:rPr lang="en-US" sz="1600" dirty="0"/>
              <a:t>Fundamentals of the Air Transport </a:t>
            </a:r>
            <a:r>
              <a:rPr lang="en-US" sz="1600" dirty="0" smtClean="0"/>
              <a:t>System course - 2017</a:t>
            </a:r>
          </a:p>
          <a:p>
            <a:r>
              <a:rPr lang="en-US" sz="1600" dirty="0" smtClean="0"/>
              <a:t>Aviation Training and Education Directory - 2017</a:t>
            </a:r>
            <a:endParaRPr lang="en-US" sz="1600" dirty="0"/>
          </a:p>
          <a:p>
            <a:r>
              <a:rPr lang="en-US" sz="1600" dirty="0" smtClean="0"/>
              <a:t>Update </a:t>
            </a:r>
            <a:r>
              <a:rPr lang="en-US" sz="1600" dirty="0"/>
              <a:t>of Doc. 9956 </a:t>
            </a:r>
            <a:r>
              <a:rPr lang="en-US" sz="1600" dirty="0" smtClean="0"/>
              <a:t>aviation personnel forecasts – 2018</a:t>
            </a:r>
          </a:p>
          <a:p>
            <a:r>
              <a:rPr lang="en-US" sz="1600" dirty="0" smtClean="0"/>
              <a:t>Guidance for States to develop a national NGAP Strategy and Action Plan – 2018</a:t>
            </a:r>
          </a:p>
          <a:p>
            <a:r>
              <a:rPr lang="en-US" sz="1600" dirty="0"/>
              <a:t>Collaboration with </a:t>
            </a:r>
            <a:r>
              <a:rPr lang="en-US" sz="1600" dirty="0" smtClean="0"/>
              <a:t>IPTA </a:t>
            </a:r>
            <a:r>
              <a:rPr lang="en-US" sz="1600" dirty="0"/>
              <a:t>to create outreach videos, gather data on pathways, barriers, and best outreach practices for pilot careers</a:t>
            </a:r>
          </a:p>
          <a:p>
            <a:pPr algn="just"/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70281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1710"/>
            <a:ext cx="8229600" cy="323782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600" dirty="0" smtClean="0"/>
              <a:t>Gather aviation and education sectors</a:t>
            </a:r>
          </a:p>
          <a:p>
            <a:pPr>
              <a:lnSpc>
                <a:spcPct val="110000"/>
              </a:lnSpc>
            </a:pPr>
            <a:r>
              <a:rPr lang="en-US" sz="1600" dirty="0" smtClean="0"/>
              <a:t>Promote NGAP including STEM and gender equality</a:t>
            </a:r>
          </a:p>
          <a:p>
            <a:pPr>
              <a:lnSpc>
                <a:spcPct val="110000"/>
              </a:lnSpc>
            </a:pPr>
            <a:r>
              <a:rPr lang="en-US" sz="1600" dirty="0" smtClean="0"/>
              <a:t>Supported by </a:t>
            </a:r>
            <a:r>
              <a:rPr lang="en-US" sz="1600" b="1" dirty="0" smtClean="0"/>
              <a:t>UNESCO </a:t>
            </a:r>
            <a:r>
              <a:rPr lang="en-US" sz="1600" dirty="0" smtClean="0"/>
              <a:t>and</a:t>
            </a:r>
            <a:r>
              <a:rPr lang="en-US" sz="1600" b="1" dirty="0" smtClean="0"/>
              <a:t> UNWOMEN</a:t>
            </a:r>
          </a:p>
          <a:p>
            <a:pPr>
              <a:lnSpc>
                <a:spcPct val="110000"/>
              </a:lnSpc>
            </a:pPr>
            <a:r>
              <a:rPr lang="en-US" sz="1600" dirty="0" smtClean="0"/>
              <a:t>Events:</a:t>
            </a:r>
          </a:p>
          <a:p>
            <a:pPr lvl="1">
              <a:lnSpc>
                <a:spcPct val="110000"/>
              </a:lnSpc>
            </a:pPr>
            <a:r>
              <a:rPr lang="en-US" sz="1200" dirty="0" smtClean="0">
                <a:solidFill>
                  <a:srgbClr val="0054A4"/>
                </a:solidFill>
              </a:rPr>
              <a:t>Summit with panels</a:t>
            </a:r>
          </a:p>
          <a:p>
            <a:pPr lvl="1">
              <a:lnSpc>
                <a:spcPct val="110000"/>
              </a:lnSpc>
            </a:pPr>
            <a:r>
              <a:rPr lang="en-US" sz="1200" dirty="0" smtClean="0">
                <a:solidFill>
                  <a:srgbClr val="0054A4"/>
                </a:solidFill>
              </a:rPr>
              <a:t>Model ICAO Forum for students</a:t>
            </a:r>
          </a:p>
          <a:p>
            <a:pPr lvl="1">
              <a:lnSpc>
                <a:spcPct val="110000"/>
              </a:lnSpc>
            </a:pPr>
            <a:r>
              <a:rPr lang="en-US" sz="1200" dirty="0" smtClean="0">
                <a:solidFill>
                  <a:srgbClr val="0054A4"/>
                </a:solidFill>
              </a:rPr>
              <a:t>Speed mentoring for students</a:t>
            </a:r>
          </a:p>
          <a:p>
            <a:pPr lvl="1">
              <a:lnSpc>
                <a:spcPct val="110000"/>
              </a:lnSpc>
            </a:pPr>
            <a:r>
              <a:rPr lang="en-US" sz="1200" dirty="0" smtClean="0">
                <a:solidFill>
                  <a:srgbClr val="0054A4"/>
                </a:solidFill>
              </a:rPr>
              <a:t>Exhibition and careers fair for students</a:t>
            </a:r>
          </a:p>
          <a:p>
            <a:pPr>
              <a:lnSpc>
                <a:spcPct val="110000"/>
              </a:lnSpc>
            </a:pPr>
            <a:r>
              <a:rPr lang="en-US" sz="1600" dirty="0" smtClean="0">
                <a:hlinkClick r:id="rId3"/>
              </a:rPr>
              <a:t>https</a:t>
            </a:r>
            <a:r>
              <a:rPr lang="en-US" sz="1600" dirty="0">
                <a:hlinkClick r:id="rId3"/>
              </a:rPr>
              <a:t>://</a:t>
            </a:r>
            <a:r>
              <a:rPr lang="en-US" sz="1600" dirty="0" smtClean="0">
                <a:hlinkClick r:id="rId3"/>
              </a:rPr>
              <a:t>www.icao.int/Meetings/NGAPGS-Montreal/Pages/default.aspx</a:t>
            </a:r>
            <a:r>
              <a:rPr lang="en-US" sz="1600" dirty="0" smtClean="0"/>
              <a:t> </a:t>
            </a:r>
            <a:endParaRPr lang="en-US" sz="1600" dirty="0"/>
          </a:p>
          <a:p>
            <a:pPr lvl="1">
              <a:lnSpc>
                <a:spcPct val="110000"/>
              </a:lnSpc>
            </a:pPr>
            <a:endParaRPr lang="en-GB" sz="1100" dirty="0">
              <a:solidFill>
                <a:srgbClr val="0054A4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94008"/>
            <a:ext cx="2133600" cy="249492"/>
          </a:xfrm>
        </p:spPr>
        <p:txBody>
          <a:bodyPr/>
          <a:lstStyle/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894008"/>
            <a:ext cx="2133600" cy="249492"/>
          </a:xfrm>
        </p:spPr>
        <p:txBody>
          <a:bodyPr/>
          <a:lstStyle/>
          <a:p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1026" name="Picture 2" descr="https://www.icao.int/Meetings/NGAPGS-Montreal/PublishingImages/NGAP-SUMMIT_bann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045"/>
            <a:ext cx="9144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13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Promoting STEM and Gender Equality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endParaRPr lang="en-GB" sz="4800" b="1" dirty="0"/>
          </a:p>
        </p:txBody>
      </p:sp>
      <p:pic>
        <p:nvPicPr>
          <p:cNvPr id="4" name="Content Placeholder 3" descr="https://gallery.mailchimp.com/a1922495d02d247634262cd13/images/7c4cab1f-a504-485f-8284-efa609601326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51670"/>
            <a:ext cx="3096344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" t="2760"/>
          <a:stretch/>
        </p:blipFill>
        <p:spPr bwMode="auto">
          <a:xfrm>
            <a:off x="5004048" y="1851670"/>
            <a:ext cx="3359612" cy="2376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428077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Dreams Soar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4299942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YAAPA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5074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NGAP Tomorrow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69672"/>
            <a:ext cx="8229600" cy="288696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Unite aviation</a:t>
            </a:r>
            <a:r>
              <a:rPr lang="en-US" sz="2000" dirty="0"/>
              <a:t> </a:t>
            </a:r>
            <a:r>
              <a:rPr lang="en-US" sz="2000" dirty="0" smtClean="0"/>
              <a:t>and education sectors to implement NGAP strategies and plans at national levels</a:t>
            </a:r>
          </a:p>
          <a:p>
            <a:r>
              <a:rPr lang="en-US" sz="2000" dirty="0"/>
              <a:t>Regions to drive </a:t>
            </a:r>
            <a:r>
              <a:rPr lang="en-US" sz="2000" dirty="0" smtClean="0"/>
              <a:t>outreach activities, </a:t>
            </a:r>
            <a:r>
              <a:rPr lang="en-US" sz="2000" dirty="0"/>
              <a:t>coordinated by the ICAO Regional Offices, </a:t>
            </a:r>
            <a:r>
              <a:rPr lang="en-US" sz="2000" dirty="0" smtClean="0"/>
              <a:t>supported by the ICAO global NGAP </a:t>
            </a:r>
            <a:r>
              <a:rPr lang="en-US" sz="2000" dirty="0" err="1" smtClean="0"/>
              <a:t>Programme</a:t>
            </a:r>
            <a:endParaRPr lang="en-US" sz="2000" dirty="0" smtClean="0"/>
          </a:p>
          <a:p>
            <a:r>
              <a:rPr lang="en-GB" sz="2000" dirty="0" smtClean="0"/>
              <a:t>Assist States with </a:t>
            </a:r>
            <a:r>
              <a:rPr lang="en-GB" sz="2000" dirty="0"/>
              <a:t>guidance and tools </a:t>
            </a:r>
            <a:r>
              <a:rPr lang="en-GB" sz="2000" dirty="0" smtClean="0"/>
              <a:t>to attract and engage </a:t>
            </a:r>
            <a:r>
              <a:rPr lang="en-GB" sz="2000" dirty="0"/>
              <a:t>the next generation and </a:t>
            </a:r>
            <a:r>
              <a:rPr lang="en-GB" sz="2000" dirty="0" smtClean="0"/>
              <a:t>promote </a:t>
            </a:r>
            <a:r>
              <a:rPr lang="en-GB" sz="2000" dirty="0"/>
              <a:t>aviation </a:t>
            </a:r>
            <a:r>
              <a:rPr lang="en-GB" sz="2000" dirty="0" smtClean="0"/>
              <a:t>careers to youth </a:t>
            </a:r>
            <a:endParaRPr lang="en-GB" sz="20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546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2" descr="Y:\Documents\AST\NGAP\Youtube contest\YOUTUBE phot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" y="1815667"/>
            <a:ext cx="4129523" cy="291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36096" y="1635646"/>
            <a:ext cx="2592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279DD9"/>
                </a:solidFill>
              </a:rPr>
              <a:t>THANK YOU!</a:t>
            </a:r>
            <a:endParaRPr lang="en-GB" sz="6000" b="1" dirty="0">
              <a:solidFill>
                <a:srgbClr val="27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91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69672"/>
            <a:ext cx="8229600" cy="2886968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How to attract, </a:t>
            </a:r>
            <a:r>
              <a:rPr lang="en-US" sz="2000" dirty="0" smtClean="0"/>
              <a:t>educate, train </a:t>
            </a:r>
            <a:r>
              <a:rPr lang="en-US" sz="2000" dirty="0"/>
              <a:t>and retain aviation </a:t>
            </a:r>
            <a:r>
              <a:rPr lang="en-US" sz="2000" dirty="0" smtClean="0"/>
              <a:t>professionals?</a:t>
            </a:r>
          </a:p>
          <a:p>
            <a:r>
              <a:rPr lang="en-US" sz="2000" dirty="0" smtClean="0"/>
              <a:t>What changes does the </a:t>
            </a:r>
            <a:r>
              <a:rPr lang="en-US" sz="2000" dirty="0"/>
              <a:t>aviation </a:t>
            </a:r>
            <a:r>
              <a:rPr lang="en-US" sz="2000" dirty="0" smtClean="0"/>
              <a:t>sector need </a:t>
            </a:r>
            <a:r>
              <a:rPr lang="en-US" sz="2000" dirty="0"/>
              <a:t>to </a:t>
            </a:r>
            <a:r>
              <a:rPr lang="en-US" sz="2000" dirty="0" smtClean="0"/>
              <a:t>make, to </a:t>
            </a:r>
            <a:r>
              <a:rPr lang="en-US" sz="2000" dirty="0"/>
              <a:t>how they do </a:t>
            </a:r>
            <a:r>
              <a:rPr lang="en-US" sz="2000" dirty="0" smtClean="0"/>
              <a:t>business, in </a:t>
            </a:r>
            <a:r>
              <a:rPr lang="en-US" sz="2000" dirty="0"/>
              <a:t>order to attract and retain </a:t>
            </a:r>
            <a:r>
              <a:rPr lang="en-US" sz="2000" dirty="0" smtClean="0"/>
              <a:t>enough competent </a:t>
            </a:r>
            <a:r>
              <a:rPr lang="en-US" sz="2000" dirty="0"/>
              <a:t>personnel? </a:t>
            </a:r>
          </a:p>
          <a:p>
            <a:r>
              <a:rPr lang="en-US" sz="2000" dirty="0" smtClean="0"/>
              <a:t>What links does industry need with education </a:t>
            </a:r>
            <a:r>
              <a:rPr lang="en-US" sz="2000" dirty="0"/>
              <a:t>bodies in order to promote aviation careers to students/youth? </a:t>
            </a:r>
          </a:p>
          <a:p>
            <a:r>
              <a:rPr lang="en-US" sz="2000" dirty="0" smtClean="0"/>
              <a:t>How to address the </a:t>
            </a:r>
            <a:r>
              <a:rPr lang="en-US" sz="2000" dirty="0"/>
              <a:t>challenge </a:t>
            </a:r>
            <a:r>
              <a:rPr lang="en-US" sz="2000" dirty="0" smtClean="0"/>
              <a:t>of the </a:t>
            </a:r>
            <a:r>
              <a:rPr lang="en-US" sz="2000" dirty="0"/>
              <a:t>attraction of personnel to work in other organizations, countries and </a:t>
            </a:r>
            <a:r>
              <a:rPr lang="en-US" sz="2000" dirty="0" smtClean="0"/>
              <a:t>industries?</a:t>
            </a:r>
            <a:endParaRPr lang="en-US" sz="2000" dirty="0"/>
          </a:p>
          <a:p>
            <a:r>
              <a:rPr lang="en-US" sz="2000" dirty="0" smtClean="0"/>
              <a:t>What </a:t>
            </a:r>
            <a:r>
              <a:rPr lang="en-US" sz="2000" dirty="0"/>
              <a:t>more can ICAO do to support States with NGAP implementation? </a:t>
            </a:r>
          </a:p>
          <a:p>
            <a:r>
              <a:rPr lang="en-US" sz="2000" dirty="0" smtClean="0"/>
              <a:t>How </a:t>
            </a:r>
            <a:r>
              <a:rPr lang="en-US" sz="2000" dirty="0"/>
              <a:t>can the benefit of the ICAO NGAP </a:t>
            </a:r>
            <a:r>
              <a:rPr lang="en-US" sz="2000" dirty="0" err="1"/>
              <a:t>programme</a:t>
            </a:r>
            <a:r>
              <a:rPr lang="en-US" sz="2000" dirty="0"/>
              <a:t> be measured?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999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NGAP Summit video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youtu.be/AGSGmZ9tqWQ</a:t>
            </a:r>
            <a:r>
              <a:rPr lang="en-GB" dirty="0" smtClean="0"/>
              <a:t>   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8842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 txBox="1">
            <a:spLocks/>
          </p:cNvSpPr>
          <p:nvPr/>
        </p:nvSpPr>
        <p:spPr>
          <a:xfrm>
            <a:off x="323528" y="987574"/>
            <a:ext cx="8352928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/>
              <a:t>Next Generation of Aviation Professionals</a:t>
            </a:r>
            <a:endParaRPr lang="en-CA" sz="2800" b="1" i="1" dirty="0">
              <a:solidFill>
                <a:srgbClr val="8C99A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46108" y="1707656"/>
            <a:ext cx="7702356" cy="22502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Since 2008, ICAO, IATA, Airbus and Boeing have forecast a shortage </a:t>
            </a:r>
            <a:r>
              <a:rPr lang="en-US" sz="2000" dirty="0"/>
              <a:t>of aviation </a:t>
            </a:r>
            <a:r>
              <a:rPr lang="en-US" sz="2000" dirty="0" smtClean="0"/>
              <a:t>professionals</a:t>
            </a:r>
          </a:p>
          <a:p>
            <a:pPr lvl="1"/>
            <a:r>
              <a:rPr lang="en-US" sz="1600" dirty="0" smtClean="0"/>
              <a:t>pilots, air traffic controllers, aircraft technicians</a:t>
            </a:r>
            <a:endParaRPr lang="en-US" sz="1600" dirty="0"/>
          </a:p>
          <a:p>
            <a:r>
              <a:rPr lang="en-US" sz="2000" dirty="0" smtClean="0"/>
              <a:t>NGAP Initiative established by ICAO in 2009 with a Task Force</a:t>
            </a:r>
          </a:p>
          <a:p>
            <a:r>
              <a:rPr lang="en-US" sz="2000" dirty="0" smtClean="0"/>
              <a:t>Upgraded by ICAO in 2015 to the NGAP </a:t>
            </a:r>
            <a:r>
              <a:rPr lang="en-US" sz="2000" dirty="0" err="1" smtClean="0"/>
              <a:t>Programme</a:t>
            </a:r>
            <a:r>
              <a:rPr lang="en-US" sz="2000" dirty="0" smtClean="0"/>
              <a:t> </a:t>
            </a:r>
            <a:endParaRPr lang="en-US" sz="2400" dirty="0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>
                <a:solidFill>
                  <a:prstClr val="white"/>
                </a:solidFill>
              </a:rPr>
              <a:pPr/>
              <a:t>2</a:t>
            </a:fld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6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1046108" y="987574"/>
            <a:ext cx="7283878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NGAP: </a:t>
            </a:r>
            <a:r>
              <a:rPr lang="en-US" sz="3600" b="1" i="1" dirty="0" smtClean="0">
                <a:solidFill>
                  <a:schemeClr val="accent5"/>
                </a:solidFill>
              </a:rPr>
              <a:t>Vision and Mission</a:t>
            </a:r>
            <a:endParaRPr lang="en-CA" sz="3600" b="1" i="1" dirty="0">
              <a:solidFill>
                <a:schemeClr val="accent5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57920" y="1779662"/>
            <a:ext cx="7283878" cy="22502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NGAP Vision</a:t>
            </a:r>
          </a:p>
          <a:p>
            <a:r>
              <a:rPr lang="en-US" sz="1800" dirty="0">
                <a:solidFill>
                  <a:schemeClr val="tx1"/>
                </a:solidFill>
              </a:rPr>
              <a:t>A global aviation community that has </a:t>
            </a:r>
            <a:r>
              <a:rPr lang="en-US" sz="1800" b="1" u="sng" dirty="0">
                <a:solidFill>
                  <a:srgbClr val="FF0000"/>
                </a:solidFill>
              </a:rPr>
              <a:t>sufficient competent human resources</a:t>
            </a:r>
            <a:r>
              <a:rPr lang="en-US" sz="1800" dirty="0">
                <a:solidFill>
                  <a:schemeClr val="tx1"/>
                </a:solidFill>
              </a:rPr>
              <a:t> to support a safe, secure and sustainable air transportation system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/>
              <a:t>NGAP Mission</a:t>
            </a:r>
          </a:p>
          <a:p>
            <a:r>
              <a:rPr lang="en-US" sz="1800" dirty="0">
                <a:solidFill>
                  <a:schemeClr val="tx1"/>
                </a:solidFill>
              </a:rPr>
              <a:t>To develop strategies, best practices, tools, standards and guidelines as applicable and to facilitate information sharing activities that assist the global aviation community in </a:t>
            </a:r>
            <a:r>
              <a:rPr lang="en-US" sz="1800" b="1" u="sng" dirty="0">
                <a:solidFill>
                  <a:srgbClr val="FF0000"/>
                </a:solidFill>
              </a:rPr>
              <a:t>attracting, </a:t>
            </a:r>
            <a:r>
              <a:rPr lang="en-US" sz="1800" b="1" u="sng" dirty="0" smtClean="0">
                <a:solidFill>
                  <a:srgbClr val="FF0000"/>
                </a:solidFill>
              </a:rPr>
              <a:t>educating</a:t>
            </a:r>
            <a:r>
              <a:rPr lang="en-US" sz="1800" b="1" u="sng" dirty="0">
                <a:solidFill>
                  <a:srgbClr val="FF0000"/>
                </a:solidFill>
              </a:rPr>
              <a:t>, </a:t>
            </a:r>
            <a:r>
              <a:rPr lang="en-US" sz="1800" b="1" u="sng" dirty="0" smtClean="0">
                <a:solidFill>
                  <a:srgbClr val="FF0000"/>
                </a:solidFill>
              </a:rPr>
              <a:t>training and </a:t>
            </a:r>
            <a:r>
              <a:rPr lang="en-US" sz="1800" b="1" u="sng" dirty="0">
                <a:solidFill>
                  <a:srgbClr val="FF0000"/>
                </a:solidFill>
              </a:rPr>
              <a:t>retaining</a:t>
            </a:r>
            <a:r>
              <a:rPr lang="en-US" sz="1800" dirty="0">
                <a:solidFill>
                  <a:schemeClr val="tx1"/>
                </a:solidFill>
              </a:rPr>
              <a:t> the next generation of aviation professionals.</a:t>
            </a:r>
            <a:endParaRPr lang="en-US" sz="18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959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9" y="1779662"/>
            <a:ext cx="8951653" cy="290409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87574"/>
            <a:ext cx="8640960" cy="857250"/>
          </a:xfrm>
        </p:spPr>
        <p:txBody>
          <a:bodyPr/>
          <a:lstStyle/>
          <a:p>
            <a:r>
              <a:rPr lang="en-US" sz="4000" b="1" dirty="0" smtClean="0"/>
              <a:t>NGAP Partner Organizations</a:t>
            </a:r>
            <a:endParaRPr lang="en-GB" sz="4000" b="1" dirty="0"/>
          </a:p>
        </p:txBody>
      </p:sp>
      <p:sp>
        <p:nvSpPr>
          <p:cNvPr id="10" name="Rectangle 9"/>
          <p:cNvSpPr/>
          <p:nvPr/>
        </p:nvSpPr>
        <p:spPr>
          <a:xfrm>
            <a:off x="6588224" y="1668659"/>
            <a:ext cx="2555776" cy="687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41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en-US" sz="4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ICAO Assembly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sz="2000" dirty="0" smtClean="0"/>
              <a:t>NGAP </a:t>
            </a:r>
            <a:r>
              <a:rPr lang="en-US" sz="2000" dirty="0" err="1" smtClean="0"/>
              <a:t>Programme</a:t>
            </a:r>
            <a:r>
              <a:rPr lang="en-US" sz="2000" dirty="0" smtClean="0"/>
              <a:t> supported and Resolution adopted:</a:t>
            </a:r>
          </a:p>
          <a:p>
            <a:pPr lvl="1" algn="just"/>
            <a:r>
              <a:rPr lang="en-GB" sz="1800" i="1" dirty="0"/>
              <a:t>Urges  </a:t>
            </a:r>
            <a:r>
              <a:rPr lang="en-GB" sz="1800" dirty="0"/>
              <a:t>Member  States  to  work  with  the  aviation  community  to  identify  long-term  human resources needs and establish strategies to </a:t>
            </a:r>
            <a:r>
              <a:rPr lang="en-GB" sz="1800" b="1" u="sng" dirty="0">
                <a:solidFill>
                  <a:srgbClr val="FF0000"/>
                </a:solidFill>
              </a:rPr>
              <a:t>attract, educate and retain </a:t>
            </a:r>
            <a:r>
              <a:rPr lang="en-GB" sz="1800" dirty="0"/>
              <a:t>in the sector aviation professionals, considering gender </a:t>
            </a:r>
            <a:r>
              <a:rPr lang="en-GB" sz="1800" dirty="0" smtClean="0"/>
              <a:t>equality</a:t>
            </a:r>
          </a:p>
          <a:p>
            <a:pPr lvl="1" algn="just"/>
            <a:r>
              <a:rPr lang="en-GB" sz="1800" i="1" dirty="0"/>
              <a:t>Encourages </a:t>
            </a:r>
            <a:r>
              <a:rPr lang="en-GB" sz="1800" dirty="0"/>
              <a:t>Member States to </a:t>
            </a:r>
            <a:r>
              <a:rPr lang="en-GB" sz="1800" b="1" u="sng" dirty="0">
                <a:solidFill>
                  <a:srgbClr val="FF0000"/>
                </a:solidFill>
              </a:rPr>
              <a:t>promote best practices </a:t>
            </a:r>
            <a:r>
              <a:rPr lang="en-GB" sz="1800" dirty="0"/>
              <a:t>that focus on meeting the needs and values of  the  next  generation  of  aviation  professionals  to  enable  employee  productivity,  performance, recruitment, retention, and safety</a:t>
            </a:r>
            <a:r>
              <a:rPr lang="en-GB" sz="1800" dirty="0" smtClean="0"/>
              <a:t>;</a:t>
            </a:r>
          </a:p>
          <a:p>
            <a:pPr lvl="1" algn="just"/>
            <a:r>
              <a:rPr lang="en-GB" sz="1800" i="1" dirty="0"/>
              <a:t>Encourages </a:t>
            </a:r>
            <a:r>
              <a:rPr lang="en-GB" sz="1800" dirty="0"/>
              <a:t>Member States, international and regional organizations, academia and industry to </a:t>
            </a:r>
            <a:r>
              <a:rPr lang="en-GB" sz="1800" b="1" u="sng" dirty="0">
                <a:solidFill>
                  <a:srgbClr val="FF0000"/>
                </a:solidFill>
              </a:rPr>
              <a:t>support  the  NGAP  Programme</a:t>
            </a:r>
            <a:r>
              <a:rPr lang="en-GB" sz="1800" dirty="0"/>
              <a:t>,  as  one  of  the  integral  elements  of  capacity building,  by  providing technical expertise and guidance, and resources (human, financial and data) to help achieve the Programme’s objectives.</a:t>
            </a:r>
          </a:p>
        </p:txBody>
      </p:sp>
    </p:spTree>
    <p:extLst>
      <p:ext uri="{BB962C8B-B14F-4D97-AF65-F5344CB8AC3E}">
        <p14:creationId xmlns:p14="http://schemas.microsoft.com/office/powerpoint/2010/main" val="53540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Pilot Forecast 2017-2036</a:t>
            </a:r>
            <a:endParaRPr lang="en-GB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443" y="1905000"/>
            <a:ext cx="6051114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Boeing Company "Pilot and Technician Outlook 2017-2036"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621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Technician Forecast 2017-2036</a:t>
            </a:r>
            <a:endParaRPr lang="en-GB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929" y="1905000"/>
            <a:ext cx="6130142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Boeing Company "Pilot and Technician Outlook 2017-2036"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4592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NGAP </a:t>
            </a:r>
            <a:r>
              <a:rPr lang="en-US" b="1" dirty="0" err="1" smtClean="0"/>
              <a:t>Programme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2015 the ICAO Council recognized importance of the NGAP Initiative and elevated it to an ICAO </a:t>
            </a:r>
            <a:r>
              <a:rPr lang="en-US" sz="2800" dirty="0" err="1" smtClean="0"/>
              <a:t>Programme</a:t>
            </a:r>
            <a:endParaRPr lang="en-US" sz="2800" dirty="0" smtClean="0"/>
          </a:p>
          <a:p>
            <a:r>
              <a:rPr lang="en-US" sz="2800" dirty="0" smtClean="0"/>
              <a:t>NGAP </a:t>
            </a:r>
            <a:r>
              <a:rPr lang="en-US" sz="2800" dirty="0" err="1" smtClean="0"/>
              <a:t>Programme</a:t>
            </a:r>
            <a:r>
              <a:rPr lang="en-US" sz="2800" dirty="0"/>
              <a:t> </a:t>
            </a:r>
            <a:r>
              <a:rPr lang="en-US" sz="2800" dirty="0" smtClean="0"/>
              <a:t>has been incorporated into the ICAO Business Plan and the Global Aviation Safety and Global Air Navigation Plans.</a:t>
            </a:r>
            <a:endParaRPr lang="en-GB" sz="2800" dirty="0"/>
          </a:p>
        </p:txBody>
      </p:sp>
      <p:pic>
        <p:nvPicPr>
          <p:cNvPr id="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74"/>
          <a:stretch/>
        </p:blipFill>
        <p:spPr bwMode="auto">
          <a:xfrm>
            <a:off x="-262206" y="1"/>
            <a:ext cx="9514726" cy="519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696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43558"/>
            <a:ext cx="8229600" cy="857250"/>
          </a:xfrm>
        </p:spPr>
        <p:txBody>
          <a:bodyPr/>
          <a:lstStyle/>
          <a:p>
            <a:r>
              <a:rPr lang="en-US" b="1" dirty="0" smtClean="0"/>
              <a:t>NGAP </a:t>
            </a:r>
            <a:r>
              <a:rPr lang="en-US" b="1" dirty="0" err="1" smtClean="0"/>
              <a:t>Programme</a:t>
            </a:r>
            <a:r>
              <a:rPr lang="en-US" b="1" dirty="0" smtClean="0"/>
              <a:t> Today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63638"/>
            <a:ext cx="8229600" cy="2886968"/>
          </a:xfrm>
        </p:spPr>
        <p:txBody>
          <a:bodyPr>
            <a:noAutofit/>
          </a:bodyPr>
          <a:lstStyle/>
          <a:p>
            <a:r>
              <a:rPr lang="en-US" sz="2000" dirty="0" smtClean="0"/>
              <a:t>support </a:t>
            </a:r>
            <a:r>
              <a:rPr lang="en-US" sz="2000" dirty="0"/>
              <a:t>outreach for attracting </a:t>
            </a:r>
            <a:r>
              <a:rPr lang="en-US" sz="2000" dirty="0" smtClean="0"/>
              <a:t>youth, </a:t>
            </a:r>
            <a:r>
              <a:rPr lang="en-US" sz="2000" dirty="0"/>
              <a:t>from </a:t>
            </a:r>
            <a:r>
              <a:rPr lang="en-US" sz="2000" dirty="0" smtClean="0"/>
              <a:t>pre-school </a:t>
            </a:r>
            <a:r>
              <a:rPr lang="en-US" sz="2000" dirty="0"/>
              <a:t>to university, into aviation </a:t>
            </a:r>
            <a:r>
              <a:rPr lang="en-US" sz="2000" dirty="0" smtClean="0"/>
              <a:t>education and professions, </a:t>
            </a:r>
            <a:r>
              <a:rPr lang="en-US" sz="2000" dirty="0"/>
              <a:t>by promoting career opportunities, at global, regional and national </a:t>
            </a:r>
            <a:r>
              <a:rPr lang="en-US" sz="2000" dirty="0" smtClean="0"/>
              <a:t>levels</a:t>
            </a:r>
            <a:endParaRPr lang="en-US" sz="2000" dirty="0"/>
          </a:p>
          <a:p>
            <a:r>
              <a:rPr lang="en-US" sz="2000" dirty="0" smtClean="0"/>
              <a:t>resourced </a:t>
            </a:r>
            <a:r>
              <a:rPr lang="en-US" sz="2000" dirty="0"/>
              <a:t>by </a:t>
            </a:r>
            <a:r>
              <a:rPr lang="en-US" sz="2000" dirty="0" smtClean="0"/>
              <a:t>voluntary contributions from States, international organizations, service providers and industry</a:t>
            </a:r>
            <a:r>
              <a:rPr lang="en-US" sz="2000" dirty="0"/>
              <a:t>, </a:t>
            </a:r>
            <a:r>
              <a:rPr lang="en-US" sz="2000" dirty="0" smtClean="0"/>
              <a:t>academia and training institutions</a:t>
            </a:r>
          </a:p>
          <a:p>
            <a:r>
              <a:rPr lang="en-US" sz="2000" dirty="0" smtClean="0"/>
              <a:t>3 </a:t>
            </a:r>
            <a:r>
              <a:rPr lang="en-US" sz="2000" dirty="0"/>
              <a:t>working groups </a:t>
            </a:r>
            <a:r>
              <a:rPr lang="en-US" sz="2000" dirty="0" smtClean="0"/>
              <a:t>– Outreach, Implementation, Strategies and Planning </a:t>
            </a:r>
            <a:endParaRPr lang="en-US" sz="20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9756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3980C1B434B64285CE17B85417250C" ma:contentTypeVersion="1" ma:contentTypeDescription="Create a new document." ma:contentTypeScope="" ma:versionID="35841ff4dfc99a2f6bf01b6a9f51c8d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F269A07-CC9A-4C95-AA69-0D03C6E088E9}"/>
</file>

<file path=customXml/itemProps2.xml><?xml version="1.0" encoding="utf-8"?>
<ds:datastoreItem xmlns:ds="http://schemas.openxmlformats.org/officeDocument/2006/customXml" ds:itemID="{03C8064A-FE1B-4553-971F-9893CE694533}"/>
</file>

<file path=customXml/itemProps3.xml><?xml version="1.0" encoding="utf-8"?>
<ds:datastoreItem xmlns:ds="http://schemas.openxmlformats.org/officeDocument/2006/customXml" ds:itemID="{F0D0B93F-A1DA-4F90-858D-EEDF81D19ED6}"/>
</file>

<file path=customXml/itemProps4.xml><?xml version="1.0" encoding="utf-8"?>
<ds:datastoreItem xmlns:ds="http://schemas.openxmlformats.org/officeDocument/2006/customXml" ds:itemID="{EEA0A4F0-AB91-4B01-9FE3-4728BD3A51A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</TotalTime>
  <Words>960</Words>
  <Application>Microsoft Office PowerPoint</Application>
  <PresentationFormat>On-screen Show (16:9)</PresentationFormat>
  <Paragraphs>101</Paragraphs>
  <Slides>17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NGAP Partner Organizations</vt:lpstr>
      <vt:lpstr>39th ICAO Assembly</vt:lpstr>
      <vt:lpstr>Pilot Forecast 2017-2036</vt:lpstr>
      <vt:lpstr>Technician Forecast 2017-2036</vt:lpstr>
      <vt:lpstr>NGAP Programme</vt:lpstr>
      <vt:lpstr>NGAP Programme Today</vt:lpstr>
      <vt:lpstr>NGAP Outreach and Promotion</vt:lpstr>
      <vt:lpstr>NGAP Programme Work Plan</vt:lpstr>
      <vt:lpstr>PowerPoint Presentation</vt:lpstr>
      <vt:lpstr>Promoting STEM and Gender Equality </vt:lpstr>
      <vt:lpstr>NGAP Tomorrow</vt:lpstr>
      <vt:lpstr> </vt:lpstr>
      <vt:lpstr>Questions?</vt:lpstr>
      <vt:lpstr>NGAP Summit video </vt:lpstr>
    </vt:vector>
  </TitlesOfParts>
  <Company>I.C.A.O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Philbin, Anthony</dc:creator>
  <cp:lastModifiedBy>Vreedenburgh, Michiel</cp:lastModifiedBy>
  <cp:revision>86</cp:revision>
  <dcterms:created xsi:type="dcterms:W3CDTF">2013-08-20T15:49:37Z</dcterms:created>
  <dcterms:modified xsi:type="dcterms:W3CDTF">2017-10-09T01:12:26Z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0x010100ED3980C1B434B64285CE17B85417250C</vt:lpwstr>
  </property>
  <property fmtid="{D5CDD505-2E9C-101B-9397-08002B2CF9AE}" pid="3" name="_dlc_DocIdItemGuid">
    <vt:lpwstr>239e8d59-7da3-4c6d-b6cf-d47dae6d4541</vt:lpwstr>
  </property>
</Properties>
</file>