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modernComment_105_E3B02019.xml" ContentType="application/vnd.ms-powerpoint.comments+xml"/>
  <Override PartName="/ppt/comments/modernComment_109_300FDB6B.xml" ContentType="application/vnd.ms-powerpoint.comments+xml"/>
  <Override PartName="/ppt/comments/modernComment_10B_27F8B07D.xml" ContentType="application/vnd.ms-powerpoint.comments+xml"/>
  <Override PartName="/ppt/comments/modernComment_10E_48C56EF2.xml" ContentType="application/vnd.ms-powerpoint.comments+xml"/>
  <Override PartName="/ppt/comments/modernComment_110_20851129.xml" ContentType="application/vnd.ms-powerpoint.comments+xml"/>
  <Override PartName="/ppt/comments/modernComment_119_414661C3.xml" ContentType="application/vnd.ms-powerpoint.comments+xml"/>
  <Override PartName="/ppt/comments/modernComment_11A_B0F57610.xml" ContentType="application/vnd.ms-powerpoint.comments+xml"/>
  <Override PartName="/ppt/authors.xml" ContentType="application/vnd.ms-powerpoint.authors+xml"/>
  <Override PartName="/ppt/comments/modernComment_114_DA5605FF.xml" ContentType="application/vnd.ms-powerpoint.comments+xml"/>
  <Override PartName="/ppt/comments/modernComment_116_B6C3684A.xml" ContentType="application/vnd.ms-powerpoint.comments+xml"/>
  <Override PartName="/ppt/comments/modernComment_117_CC922076.xml" ContentType="application/vnd.ms-powerpoint.comments+xml"/>
  <Override PartName="/ppt/comments/modernComment_112_B0D0E121.xml" ContentType="application/vnd.ms-powerpoint.comments+xml"/>
  <Override PartName="/ppt/comments/modernComment_118_11B7C25F.xml" ContentType="application/vnd.ms-powerpoint.comments+xml"/>
  <Override PartName="/ppt/theme/theme1.xml" ContentType="application/vnd.openxmlformats-officedocument.theme+xml"/>
  <Override PartName="/ppt/comments/modernComment_101_98B42841.xml" ContentType="application/vnd.ms-powerpoint.comment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261" r:id="rId3"/>
    <p:sldId id="265" r:id="rId4"/>
    <p:sldId id="267" r:id="rId5"/>
    <p:sldId id="270" r:id="rId6"/>
    <p:sldId id="272" r:id="rId7"/>
    <p:sldId id="274" r:id="rId8"/>
    <p:sldId id="276" r:id="rId9"/>
    <p:sldId id="278" r:id="rId10"/>
    <p:sldId id="279" r:id="rId11"/>
    <p:sldId id="280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2D8441-762B-E02C-5E4C-8E3CEF0AF6B0}" name="NAV CANADA" initials="FA" userId="NAV CANAD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3" autoAdjust="0"/>
    <p:restoredTop sz="94660"/>
  </p:normalViewPr>
  <p:slideViewPr>
    <p:cSldViewPr snapToGrid="0">
      <p:cViewPr>
        <p:scale>
          <a:sx n="160" d="100"/>
          <a:sy n="160" d="100"/>
        </p:scale>
        <p:origin x="3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omments/modernComment_101_98B4284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C6F8043-1704-446B-96E3-39A5DEBFB2D5}" authorId="{952D8441-762B-E02C-5E4C-8E3CEF0AF6B0}" created="2024-11-05T17:50:31.567">
    <pc:sldMkLst xmlns:pc="http://schemas.microsoft.com/office/powerpoint/2013/main/command">
      <pc:docMk/>
      <pc:sldMk cId="2561943617" sldId="257"/>
    </pc:sldMkLst>
    <p188:txBody>
      <a:bodyPr/>
      <a:lstStyle/>
      <a:p>
        <a:r>
          <a:rPr lang="en-CA"/>
          <a:t>Using the list of frequency bands in Section 7-I, it was updated: 
- label: HF Search and rescue (for 3 023 and 5 680 kHz) 
- Icon for UAT + label: SSR/UAT/ADS-B
- Label: PSR/ GB-DAA1 215–1 350 MHz
- L1 icon moved a bit to right  (1 559–1 626.5 MHz)
- Icon and Label for WAIC, on Com bar I 4200-4400 MHz
- Label:  C2 Link Icon on Com Bar in 5000-5250 Mhz
- Icon and Arrow-Label: ASDE in 24 GHz
-Icon and Label for  FOD in 92–95 GHz and FOD  &amp; EFVS in 95–100 GHz </a:t>
        </a:r>
      </a:p>
    </p188:txBody>
  </p188:cm>
</p188:cmLst>
</file>

<file path=ppt/comments/modernComment_105_E3B0201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F7358C6-E7D7-4552-B313-30935F859993}" authorId="{952D8441-762B-E02C-5E4C-8E3CEF0AF6B0}" created="2024-11-05T18:41:48.95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19970585" sldId="261"/>
      <ac:spMk id="13" creationId="{D59D97E1-18B5-EFDE-FB6C-1688D179F973}"/>
      <ac:txMk cp="10" len="1">
        <ac:context len="30" hash="4250318729"/>
      </ac:txMk>
    </ac:txMkLst>
    <p188:pos x="1108053" y="221100"/>
    <p188:txBody>
      <a:bodyPr/>
      <a:lstStyle/>
      <a:p>
        <a:r>
          <a:rPr lang="en-CA"/>
          <a:t>Modified figure 7-1 : footnotes deleted as per FSM-19 discussions</a:t>
        </a:r>
      </a:p>
    </p188:txBody>
  </p188:cm>
</p188:cmLst>
</file>

<file path=ppt/comments/modernComment_109_300FDB6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730991E-0CF2-4FE8-A819-EC128929F9E5}" authorId="{952D8441-762B-E02C-5E4C-8E3CEF0AF6B0}" created="2024-11-05T18:44:55.0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06345579" sldId="265"/>
      <ac:spMk id="7" creationId="{034A0E66-6174-BE30-06D8-0F9D22C5D90F}"/>
      <ac:txMk cp="9" len="11">
        <ac:context len="40" hash="1062181423"/>
      </ac:txMk>
    </ac:txMkLst>
    <p188:txBody>
      <a:bodyPr/>
      <a:lstStyle/>
      <a:p>
        <a:r>
          <a:rPr lang="en-CA"/>
          <a:t>Figure 7-2 updated: footnotes deleted as per FSM-19 discussions</a:t>
        </a:r>
      </a:p>
    </p188:txBody>
  </p188:cm>
</p188:cmLst>
</file>

<file path=ppt/comments/modernComment_10B_27F8B07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942A2CE-CC37-4EFB-AE2A-5F3D0D77D824}" authorId="{952D8441-762B-E02C-5E4C-8E3CEF0AF6B0}" created="2024-11-05T18:45:40.17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70609533" sldId="267"/>
      <ac:spMk id="7" creationId="{0FB7D41B-2512-FACA-0097-AB7C4E6E1D2E}"/>
      <ac:txMk cp="10" len="1">
        <ac:context len="30" hash="1555367810"/>
      </ac:txMk>
    </ac:txMkLst>
    <p188:pos x="1136625" y="222911"/>
    <p188:txBody>
      <a:bodyPr/>
      <a:lstStyle/>
      <a:p>
        <a:r>
          <a:rPr lang="en-CA"/>
          <a:t>Figure 7-3 updated: footnotes deleted as per FSM-19 discussions</a:t>
        </a:r>
      </a:p>
    </p188:txBody>
  </p188:cm>
</p188:cmLst>
</file>

<file path=ppt/comments/modernComment_10E_48C56E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C50B55-F0CD-4137-A01D-4A2D7FF05F2D}" authorId="{952D8441-762B-E02C-5E4C-8E3CEF0AF6B0}" created="2024-11-05T18:47:24.39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20898546" sldId="270"/>
      <ac:spMk id="6" creationId="{07B7BFB8-A9D3-A023-1FFE-678FA42A5B30}"/>
      <ac:txMk cp="10" len="1">
        <ac:context len="29" hash="2829592292"/>
      </ac:txMk>
    </ac:txMkLst>
    <p188:pos x="1135126" y="223003"/>
    <p188:txBody>
      <a:bodyPr/>
      <a:lstStyle/>
      <a:p>
        <a:r>
          <a:rPr lang="en-CA"/>
          <a:t>Figure 7-4 updated: footnotes deleted as per FSM-19 discussions</a:t>
        </a:r>
      </a:p>
    </p188:txBody>
  </p188:cm>
</p188:cmLst>
</file>

<file path=ppt/comments/modernComment_110_2085112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A263BB-F040-4DCD-97BE-E73E92E24C39}" authorId="{952D8441-762B-E02C-5E4C-8E3CEF0AF6B0}" created="2024-11-05T18:48:29.68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45591593" sldId="272"/>
      <ac:spMk id="7" creationId="{5B1FDFAA-E2E1-83CC-9649-1539068BD7C3}"/>
      <ac:txMk cp="10" len="1">
        <ac:context len="31" hash="2465170098"/>
      </ac:txMk>
    </ac:txMkLst>
    <p188:pos x="2656977" y="224298"/>
    <p188:txBody>
      <a:bodyPr/>
      <a:lstStyle/>
      <a:p>
        <a:r>
          <a:rPr lang="en-CA"/>
          <a:t>Figure 7-5 updated: footnotes deleted as per FSM-19 discussions</a:t>
        </a:r>
      </a:p>
    </p188:txBody>
  </p188:cm>
</p188:cmLst>
</file>

<file path=ppt/comments/modernComment_112_B0D0E12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8A802BA-10F5-470E-820D-91243A1BEF56}" authorId="{952D8441-762B-E02C-5E4C-8E3CEF0AF6B0}" created="2024-11-05T18:49:06.72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66479137" sldId="274"/>
      <ac:spMk id="7" creationId="{E5805F52-A933-3909-8076-994027F4BB22}"/>
      <ac:txMk cp="10" len="1">
        <ac:context len="31" hash="672855660"/>
      </ac:txMk>
    </ac:txMkLst>
    <p188:pos x="1134086" y="222746"/>
    <p188:txBody>
      <a:bodyPr/>
      <a:lstStyle/>
      <a:p>
        <a:r>
          <a:rPr lang="en-CA"/>
          <a:t>Figure 7-6 updated: footnotes deleted as per FSM-19 discussions</a:t>
        </a:r>
      </a:p>
    </p188:txBody>
  </p188:cm>
</p188:cmLst>
</file>

<file path=ppt/comments/modernComment_114_DA5605F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E0358E-D1A1-40FA-94A9-857FE6FF89CE}" authorId="{952D8441-762B-E02C-5E4C-8E3CEF0AF6B0}" created="2024-11-05T18:50:39.14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63070719" sldId="276"/>
      <ac:spMk id="6" creationId="{542C2C40-BFE6-BABC-A412-60B28859FDC9}"/>
      <ac:txMk cp="10" len="1">
        <ac:context len="32" hash="1297851990"/>
      </ac:txMk>
    </ac:txMkLst>
    <p188:pos x="1132227" y="220961"/>
    <p188:txBody>
      <a:bodyPr/>
      <a:lstStyle/>
      <a:p>
        <a:r>
          <a:rPr lang="en-CA"/>
          <a:t>Figure 7-7 updated: footnotes deleted as per FSM-19 discussions</a:t>
        </a:r>
      </a:p>
    </p188:txBody>
  </p188:cm>
</p188:cmLst>
</file>

<file path=ppt/comments/modernComment_116_B6C3684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D04F71-52EE-4A57-95CE-9886C0FC0419}" authorId="{952D8441-762B-E02C-5E4C-8E3CEF0AF6B0}" created="2024-11-05T19:08:31.619">
    <pc:sldMkLst xmlns:pc="http://schemas.microsoft.com/office/powerpoint/2013/main/command">
      <pc:docMk/>
      <pc:sldMk cId="3066259530" sldId="278"/>
    </pc:sldMkLst>
    <p188:txBody>
      <a:bodyPr/>
      <a:lstStyle/>
      <a:p>
        <a:r>
          <a:rPr lang="en-CA"/>
          <a:t>New Figure 7-8.  8 500-10 000 MHz:
to cover the 9 000–9 500 MHz allocated to ARNS/RNS    for  systems:
    -  Precision approach radar
    -  Airborne weather radar
    -  ASDE
</a:t>
        </a:r>
      </a:p>
    </p188:txBody>
  </p188:cm>
</p188:cmLst>
</file>

<file path=ppt/comments/modernComment_117_CC9220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35B0A28-74F7-4E86-8BCA-50FF888BFF05}" authorId="{952D8441-762B-E02C-5E4C-8E3CEF0AF6B0}" created="2024-11-05T19:21:18.61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32128630" sldId="279"/>
      <ac:spMk id="5" creationId="{E1A31000-5FA7-BBD8-8158-0042A266826D}"/>
      <ac:txMk cp="10" len="1">
        <ac:context len="32" hash="602161742"/>
      </ac:txMk>
    </ac:txMkLst>
    <p188:pos x="2656114" y="250802"/>
    <p188:txBody>
      <a:bodyPr/>
      <a:lstStyle/>
      <a:p>
        <a:r>
          <a:rPr lang="en-CA"/>
          <a:t>New Figure 7-9.  12.75 –15.70 GHz to cover: 
- 13.25–13.4 GHz allocated to ARNS for Airborne Doppler radar, and 
- 15.4–15.7 GHz allocated to ARNS/RLS  for ASDE/other systems</a:t>
        </a:r>
      </a:p>
    </p188:txBody>
  </p188:cm>
</p188:cmLst>
</file>

<file path=ppt/comments/modernComment_118_11B7C2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93B231E-34E5-476E-8C78-38D3ED389BD9}" authorId="{952D8441-762B-E02C-5E4C-8E3CEF0AF6B0}" created="2024-11-04T14:25:09.621">
    <pc:sldMkLst xmlns:pc="http://schemas.microsoft.com/office/powerpoint/2013/main/command">
      <pc:docMk/>
      <pc:sldMk cId="297255519" sldId="280"/>
    </pc:sldMkLst>
    <p188:txBody>
      <a:bodyPr/>
      <a:lstStyle/>
      <a:p>
        <a:r>
          <a:rPr lang="en-CA"/>
          <a:t>New Figure 7-10.  19.7 –24.65 GHz to cover: 
   - the 19.7–20.2 GHz allocated to FIXED SATELLITE (s-E) for CNPC/    UAS.
   - 24.25–24.65 GHz allocated to  RNS for ASDE</a:t>
        </a:r>
      </a:p>
    </p188:txBody>
  </p188:cm>
</p188:cmLst>
</file>

<file path=ppt/comments/modernComment_119_414661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CDA9B2F-0B97-4B60-BC2A-033DB8CFED4B}" authorId="{952D8441-762B-E02C-5E4C-8E3CEF0AF6B0}" created="2024-11-04T14:19:29.688">
    <pc:sldMkLst xmlns:pc="http://schemas.microsoft.com/office/powerpoint/2013/main/command">
      <pc:docMk/>
      <pc:sldMk cId="1095131587" sldId="281"/>
    </pc:sldMkLst>
    <p188:txBody>
      <a:bodyPr/>
      <a:lstStyle/>
      <a:p>
        <a:r>
          <a:rPr lang="en-CA"/>
          <a:t>New Figure 7-11.  31.5 –34.2 GHz to cover the 31.8–33.4 GHz  allocated to RNS  for ASDE/ enhanced flight vision system (EFVS).</a:t>
        </a:r>
      </a:p>
    </p188:txBody>
  </p188:cm>
</p188:cmLst>
</file>

<file path=ppt/comments/modernComment_11A_B0F576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27D31F7-BC29-4A98-A5AB-BB089C668835}" authorId="{952D8441-762B-E02C-5E4C-8E3CEF0AF6B0}" created="2024-11-05T19:45:49.3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68876560" sldId="282"/>
      <ac:spMk id="5" creationId="{D6F355A6-0B36-E566-4148-46F0BBD92AEA}"/>
      <ac:txMk cp="0" len="28">
        <ac:context len="29" hash="648986752"/>
      </ac:txMk>
    </ac:txMkLst>
    <p188:pos x="4403212" y="252568"/>
    <p188:txBody>
      <a:bodyPr/>
      <a:lstStyle/>
      <a:p>
        <a:r>
          <a:rPr lang="en-CA"/>
          <a:t>New Figure 7-12.    94 – 102 GHz to cover 
- the 92–95 GHz  allocated to RLS  for Foreign Object Debris (FOD) Detection
-the 95–100 GHz allocated to RNS/ RLS for FOD and enhanced flight vision system (EFVS)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FFB9-F4CC-63DA-6B96-92FABFBF7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FB9A1-BF49-6978-1883-868CF4878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C175D-4319-28D3-B2AD-BF7F3971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09B9-244B-4A50-8386-8EAFAC381568}" type="datetimeFigureOut">
              <a:rPr lang="en-CA" smtClean="0"/>
              <a:t>2024-11-08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8397-8D33-79B2-D68E-EC16F5DE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3589B-7829-EDD5-EB77-5121F701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3D7-13F1-4D53-A57F-9D8A255F6F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200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94E8-FAD8-D405-66C7-FCB1422C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BCB4B-5930-1FF0-31EF-1670C855D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67992-B1F2-DD3D-372E-5A535E37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09B9-244B-4A50-8386-8EAFAC381568}" type="datetimeFigureOut">
              <a:rPr lang="en-CA" smtClean="0"/>
              <a:t>2024-11-08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2CF65-EA90-CEC8-BF69-7FFE692C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ABC90-B936-FA5B-CDD5-8DF8BAA8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3D7-13F1-4D53-A57F-9D8A255F6F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94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8ED25-0FCA-C6BE-FE81-56241F163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F51D2-31EC-78FE-AB46-A6F05047F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FD32D-05FB-BE86-364C-9D6EA69A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09B9-244B-4A50-8386-8EAFAC381568}" type="datetimeFigureOut">
              <a:rPr lang="en-CA" smtClean="0"/>
              <a:t>2024-11-08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7B06F-0C00-C943-4FFD-C031D913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5AA3C-DA27-9CE2-C699-4B1E1115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3D7-13F1-4D53-A57F-9D8A255F6F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482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AFFA5-8CCC-B577-7A2C-F843EECF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983F9-F480-EC38-2D57-A15180793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F5AA5-6E58-3550-AC36-4E842BEE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09B9-244B-4A50-8386-8EAFAC381568}" type="datetimeFigureOut">
              <a:rPr lang="en-CA" smtClean="0"/>
              <a:t>2024-11-08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C34BE-7CCB-A68A-8C7B-4AE62D5C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DF80F-1E33-B4A3-0AE2-2AB8784E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3D7-13F1-4D53-A57F-9D8A255F6F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277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47CC-21D0-886E-BC1E-FDFC265E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4C846-294B-4F0C-E74D-388D50AF3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20A45-EF96-BEB7-54B3-CF2B082B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09B9-244B-4A50-8386-8EAFAC381568}" type="datetimeFigureOut">
              <a:rPr lang="en-CA" smtClean="0"/>
              <a:t>2024-11-08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44393-60BF-4570-42A1-8ADA2C3B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29C4-FD9B-989D-47B6-4F468F84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3D7-13F1-4D53-A57F-9D8A255F6F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334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4076-7243-D88E-05F0-AA7CE38D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1B9AF-E25A-21F5-76CF-AE123344A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C74D8-042F-2DBC-41CA-416E3D3FB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DE6E9-6DD4-A49F-E142-078CEC9A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09B9-244B-4A50-8386-8EAFAC381568}" type="datetimeFigureOut">
              <a:rPr lang="en-CA" smtClean="0"/>
              <a:t>2024-11-08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901D1-FA0D-CD20-D550-417AB085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B49D3-254A-AF2E-E58A-FEEFCD3D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3D7-13F1-4D53-A57F-9D8A255F6F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97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24B3-82CA-4650-3AA4-948C1D46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83872-2C61-C068-04A4-0B9252520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C00D9-45AF-F803-FFC3-56F84569E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3A175-6FB9-31F2-FB43-6078C8A1E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9AF9A-EBE2-9F5B-2C0C-035A51C8F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8BE58-82FD-E467-AA49-EC64C16E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09B9-244B-4A50-8386-8EAFAC381568}" type="datetimeFigureOut">
              <a:rPr lang="en-CA" smtClean="0"/>
              <a:t>2024-11-08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CFED0F-B6EB-6F06-47EF-4E3171FE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594C8-CE5B-A72B-05EE-CE070E6D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3D7-13F1-4D53-A57F-9D8A255F6F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85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9C79-C04C-BAED-8AF4-AF4117C4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F4FEE-9D9A-568D-D327-DC803026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09B9-244B-4A50-8386-8EAFAC381568}" type="datetimeFigureOut">
              <a:rPr lang="en-CA" smtClean="0"/>
              <a:t>2024-11-08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471B0-8F42-E466-3DBE-52DA3249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A8433-4C45-2C18-7F1C-2BE855F4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3D7-13F1-4D53-A57F-9D8A255F6F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61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83CA5-ADF4-BEE1-D024-D7C70EDB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09B9-244B-4A50-8386-8EAFAC381568}" type="datetimeFigureOut">
              <a:rPr lang="en-CA" smtClean="0"/>
              <a:t>2024-11-08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886E94-F693-357A-15F5-06DDE9A4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181A2-47EC-1077-3AA3-577E5F4D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3D7-13F1-4D53-A57F-9D8A255F6F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434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FCA8-1CB5-4C5F-A6B6-F0459811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95B5C-A6E2-B451-5EFF-ACB67947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060A0-A949-05C8-3A52-00DF67EDE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72005-E34C-966F-45B3-9E4ECC7B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09B9-244B-4A50-8386-8EAFAC381568}" type="datetimeFigureOut">
              <a:rPr lang="en-CA" smtClean="0"/>
              <a:t>2024-11-08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CB3E7-EE49-25EA-1EEA-CDE4A1FA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2E323-9E31-89EB-A14A-30B21B04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3D7-13F1-4D53-A57F-9D8A255F6F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370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C8EA-7732-BED4-C95E-674FABB1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0300E-7A14-5ACA-6342-CB4C94048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9B6CA-1664-5588-8182-926B1BBDB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5E373-7D1C-F5A3-E289-54784F35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09B9-244B-4A50-8386-8EAFAC381568}" type="datetimeFigureOut">
              <a:rPr lang="en-CA" smtClean="0"/>
              <a:t>2024-11-08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6F588-3DA3-6D88-09D8-DA74AAE98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0A451-3F52-3824-2381-D7382FFE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3D7-13F1-4D53-A57F-9D8A255F6F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69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B2A74-018B-384B-EC3C-96F69DE3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C313A-87E5-7974-17A4-3282F668A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93165-397A-918F-BBD9-C1C2B5DC6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09B9-244B-4A50-8386-8EAFAC381568}" type="datetimeFigureOut">
              <a:rPr lang="en-CA" smtClean="0"/>
              <a:t>2024-11-08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83B04-46AB-68DF-575B-19066201C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DE392-1255-DF43-F17E-267BA52C1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373D7-13F1-4D53-A57F-9D8A255F6F50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FDD03-761E-C4A5-26BD-0A4E1C89E0F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961563" y="63500"/>
            <a:ext cx="2217737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 CANADA Proprietary / Propriété exclusive </a:t>
            </a:r>
          </a:p>
        </p:txBody>
      </p:sp>
    </p:spTree>
    <p:extLst>
      <p:ext uri="{BB962C8B-B14F-4D97-AF65-F5344CB8AC3E}">
        <p14:creationId xmlns:p14="http://schemas.microsoft.com/office/powerpoint/2010/main" val="244353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microsoft.com/office/2018/10/relationships/comments" Target="../comments/modernComment_101_98B428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8/10/relationships/comments" Target="../comments/modernComment_117_CC9220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18_11B7C25F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18/10/relationships/comments" Target="../comments/modernComment_119_414661C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8/10/relationships/comments" Target="../comments/modernComment_11A_B0F576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05_E3B020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8/10/relationships/comments" Target="../comments/modernComment_109_300FDB6B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0B_27F8B07D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10E_48C56EF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10_208511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112_B0D0E1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8/10/relationships/comments" Target="../comments/modernComment_114_DA5605FF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8/10/relationships/comments" Target="../comments/modernComment_116_B6C3684A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FDE7F0-991E-9BE3-457D-70D909CD2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52" y="656272"/>
            <a:ext cx="7694295" cy="554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0B499F-DCB3-EB82-6C3E-3E22DD634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563" y="4856139"/>
            <a:ext cx="266737" cy="1524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DF72C1-B95A-95D2-C74D-FC3C42D2D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494" y="4856140"/>
            <a:ext cx="266737" cy="152421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7EF220-C824-04DC-06A9-C7A3CCD6A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9763947" y="5024778"/>
            <a:ext cx="45719" cy="2191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0A5C99-721F-F144-3425-11B873BD3B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4836371" y="4805685"/>
            <a:ext cx="45719" cy="2533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07C5C4-B8CE-661D-8A61-C7630B47DFA4}"/>
              </a:ext>
            </a:extLst>
          </p:cNvPr>
          <p:cNvSpPr txBox="1"/>
          <p:nvPr/>
        </p:nvSpPr>
        <p:spPr>
          <a:xfrm>
            <a:off x="4538517" y="4701486"/>
            <a:ext cx="40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dirty="0"/>
              <a:t>SSR</a:t>
            </a:r>
          </a:p>
          <a:p>
            <a:r>
              <a:rPr lang="en-CA" sz="600" dirty="0"/>
              <a:t>UAT ADS-B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3CD7D34-5475-711E-3C02-195BCDE04E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6361" y="4895602"/>
            <a:ext cx="82074" cy="1524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140758-1747-7DB9-94C5-B2C3A4982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066041">
            <a:off x="8176652" y="5058452"/>
            <a:ext cx="86421" cy="11522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1F0E93A-3C9D-4E1F-DBAF-C2D894A0D97F}"/>
              </a:ext>
            </a:extLst>
          </p:cNvPr>
          <p:cNvSpPr txBox="1"/>
          <p:nvPr/>
        </p:nvSpPr>
        <p:spPr>
          <a:xfrm>
            <a:off x="5103108" y="4776280"/>
            <a:ext cx="4914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700" dirty="0"/>
              <a:t>PSR/ </a:t>
            </a:r>
          </a:p>
          <a:p>
            <a:r>
              <a:rPr lang="en-CA" sz="700" dirty="0"/>
              <a:t>GB-DAA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C83D6-3A96-ECF6-3D47-3FE2CAE311D8}"/>
              </a:ext>
            </a:extLst>
          </p:cNvPr>
          <p:cNvSpPr txBox="1"/>
          <p:nvPr/>
        </p:nvSpPr>
        <p:spPr>
          <a:xfrm>
            <a:off x="6044648" y="1737868"/>
            <a:ext cx="1124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GB" sz="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Search and rescue</a:t>
            </a:r>
            <a:endParaRPr lang="en-CA" sz="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682CC6-42C6-0133-0310-6B347F1B19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8017" y="4635786"/>
            <a:ext cx="136283" cy="179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D9975F-3890-8879-B955-064725609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147" y="4639303"/>
            <a:ext cx="260372" cy="14878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201188-C0A7-3744-1816-11842CA8F9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6145" y="4141916"/>
            <a:ext cx="92427" cy="20025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6EF479E-C030-2200-3BE6-95168E9E6F00}"/>
              </a:ext>
            </a:extLst>
          </p:cNvPr>
          <p:cNvSpPr txBox="1"/>
          <p:nvPr/>
        </p:nvSpPr>
        <p:spPr>
          <a:xfrm>
            <a:off x="6232256" y="3997187"/>
            <a:ext cx="46107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WAIC</a:t>
            </a:r>
            <a:endParaRPr lang="en-CA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391B5F-A087-8D6C-0618-B224B298688A}"/>
              </a:ext>
            </a:extLst>
          </p:cNvPr>
          <p:cNvSpPr txBox="1"/>
          <p:nvPr/>
        </p:nvSpPr>
        <p:spPr>
          <a:xfrm>
            <a:off x="7244112" y="4007831"/>
            <a:ext cx="5498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800" dirty="0"/>
              <a:t>/ C2 Link </a:t>
            </a:r>
            <a:endParaRPr lang="en-C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86481F-B9A6-B334-5F43-65E9A6B44822}"/>
              </a:ext>
            </a:extLst>
          </p:cNvPr>
          <p:cNvSpPr txBox="1"/>
          <p:nvPr/>
        </p:nvSpPr>
        <p:spPr>
          <a:xfrm>
            <a:off x="7183934" y="4126731"/>
            <a:ext cx="5498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800" dirty="0"/>
              <a:t>/ C2 Link </a:t>
            </a:r>
            <a:endParaRPr lang="en-CA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BF8E8C8-61C3-F3AA-ECBB-5540AEDB3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9827457" y="5024778"/>
            <a:ext cx="45719" cy="21910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8B58C7D-8821-0BB9-A273-189579B57FCE}"/>
              </a:ext>
            </a:extLst>
          </p:cNvPr>
          <p:cNvSpPr txBox="1"/>
          <p:nvPr/>
        </p:nvSpPr>
        <p:spPr>
          <a:xfrm>
            <a:off x="9255189" y="5067461"/>
            <a:ext cx="445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EFVS</a:t>
            </a:r>
            <a:endParaRPr lang="en-CA" sz="8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D259DAF-A9A7-152A-15AE-BE7E2FACEB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3444247">
            <a:off x="9612533" y="5072110"/>
            <a:ext cx="86449" cy="2195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85107F9-6F71-7DFE-F850-017C84AF2872}"/>
              </a:ext>
            </a:extLst>
          </p:cNvPr>
          <p:cNvSpPr txBox="1"/>
          <p:nvPr/>
        </p:nvSpPr>
        <p:spPr>
          <a:xfrm>
            <a:off x="9532429" y="5162555"/>
            <a:ext cx="3990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FOD</a:t>
            </a:r>
            <a:endParaRPr lang="en-CA" sz="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DE90EF-C925-C968-E29A-3A2CC4B731E8}"/>
              </a:ext>
            </a:extLst>
          </p:cNvPr>
          <p:cNvSpPr txBox="1"/>
          <p:nvPr/>
        </p:nvSpPr>
        <p:spPr>
          <a:xfrm>
            <a:off x="3875425" y="6336484"/>
            <a:ext cx="6113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i="0" u="none" strike="noStrike" baseline="0" dirty="0">
                <a:latin typeface="CIDFont+F9"/>
              </a:rPr>
              <a:t>Figure 3-2. Overview of spectrum allocation to aeronautical services</a:t>
            </a:r>
            <a:endParaRPr lang="en-CA" sz="1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4A089-985C-BF59-344F-288600BBF29C}"/>
              </a:ext>
            </a:extLst>
          </p:cNvPr>
          <p:cNvSpPr txBox="1"/>
          <p:nvPr/>
        </p:nvSpPr>
        <p:spPr>
          <a:xfrm>
            <a:off x="9313368" y="5104083"/>
            <a:ext cx="33657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8231B-2006-6E85-B625-CB0FB6C94EDC}"/>
              </a:ext>
            </a:extLst>
          </p:cNvPr>
          <p:cNvSpPr txBox="1"/>
          <p:nvPr/>
        </p:nvSpPr>
        <p:spPr>
          <a:xfrm>
            <a:off x="9412510" y="5218855"/>
            <a:ext cx="519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EFVS/ FOD</a:t>
            </a:r>
          </a:p>
        </p:txBody>
      </p:sp>
    </p:spTree>
    <p:extLst>
      <p:ext uri="{BB962C8B-B14F-4D97-AF65-F5344CB8AC3E}">
        <p14:creationId xmlns:p14="http://schemas.microsoft.com/office/powerpoint/2010/main" val="25619436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A31000-5FA7-BBD8-8158-0042A266826D}"/>
              </a:ext>
            </a:extLst>
          </p:cNvPr>
          <p:cNvSpPr txBox="1"/>
          <p:nvPr/>
        </p:nvSpPr>
        <p:spPr>
          <a:xfrm>
            <a:off x="3161212" y="5183347"/>
            <a:ext cx="611341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Figure 7-9.    12.75 –15.70 GHz</a:t>
            </a:r>
            <a:endParaRPr lang="en-CA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DBEF7-FBFA-CFC8-BEAE-E1E3B5279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325393"/>
            <a:ext cx="11302648" cy="4808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627A1F-099B-9D1C-CDB8-ACB1C24F2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56" y="5702335"/>
            <a:ext cx="7178023" cy="8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286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63DE6A3-5E50-AD24-D98E-66768F61945F}"/>
              </a:ext>
            </a:extLst>
          </p:cNvPr>
          <p:cNvSpPr txBox="1"/>
          <p:nvPr/>
        </p:nvSpPr>
        <p:spPr>
          <a:xfrm>
            <a:off x="3040857" y="4711228"/>
            <a:ext cx="611028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Figure 7-10.    19.7 –24.65 GHz</a:t>
            </a:r>
            <a:endParaRPr lang="en-CA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75801-C0A2-C63D-41A9-87B2AC04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35" y="339897"/>
            <a:ext cx="11216640" cy="4309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116D7-B539-87E2-B8CF-AF65A1159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35" y="5460895"/>
            <a:ext cx="8249801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55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83A5D76D-CB7B-05D0-1095-B1605EF40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987" y="5073241"/>
            <a:ext cx="401002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it-IT" sz="1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Figure 7-11.    31.5–34.2GHz</a:t>
            </a:r>
            <a:endParaRPr lang="en-CA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B76974-7920-2C43-531F-204FF4A0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37" y="6117286"/>
            <a:ext cx="5153744" cy="323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4815E2-26B2-B266-3201-1FE3BCCCB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404" y="644435"/>
            <a:ext cx="10492954" cy="422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315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F355A6-0B36-E566-4148-46F0BBD92AEA}"/>
              </a:ext>
            </a:extLst>
          </p:cNvPr>
          <p:cNvSpPr txBox="1"/>
          <p:nvPr/>
        </p:nvSpPr>
        <p:spPr>
          <a:xfrm>
            <a:off x="3347417" y="4850655"/>
            <a:ext cx="6113720" cy="36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Figure 7-12.    94 – 102 GHz</a:t>
            </a:r>
            <a:endParaRPr lang="en-CA" sz="1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B916D-7A1C-252D-94FE-5BCA2A8F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1" y="5822179"/>
            <a:ext cx="6363588" cy="647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715F0E-4271-480C-89E1-B554D3B8E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65" y="560597"/>
            <a:ext cx="11241069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765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4B72A0-BC9E-995D-8257-860E36844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283" y="866417"/>
            <a:ext cx="9021434" cy="51251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C1CB90-39A2-B08D-E129-E288D64CF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311" y="2449285"/>
            <a:ext cx="142895" cy="24863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9D97E1-18B5-EFDE-FB6C-1688D179F973}"/>
              </a:ext>
            </a:extLst>
          </p:cNvPr>
          <p:cNvSpPr txBox="1"/>
          <p:nvPr/>
        </p:nvSpPr>
        <p:spPr>
          <a:xfrm>
            <a:off x="4850295" y="6024842"/>
            <a:ext cx="5398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Figure 7-1.    70–1 606.5 kHz</a:t>
            </a:r>
          </a:p>
        </p:txBody>
      </p:sp>
    </p:spTree>
    <p:extLst>
      <p:ext uri="{BB962C8B-B14F-4D97-AF65-F5344CB8AC3E}">
        <p14:creationId xmlns:p14="http://schemas.microsoft.com/office/powerpoint/2010/main" val="38199705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4DEC59-B1CB-774D-F565-F7F4399AD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1987"/>
            <a:ext cx="12192000" cy="5354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1EB80-18B9-2A26-CAF8-30DEE0C58CF2}"/>
              </a:ext>
            </a:extLst>
          </p:cNvPr>
          <p:cNvSpPr txBox="1"/>
          <p:nvPr/>
        </p:nvSpPr>
        <p:spPr>
          <a:xfrm>
            <a:off x="4349159" y="6106012"/>
            <a:ext cx="6115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dirty="0">
                <a:effectLst/>
                <a:ea typeface="SimSun" panose="02010600030101010101" pitchFamily="2" charset="-122"/>
              </a:rPr>
              <a:t>Figure 7-2.    2 400</a:t>
            </a:r>
            <a:r>
              <a:rPr lang="zh-CN" sz="1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lang="fr-CA" sz="1800" dirty="0">
                <a:effectLst/>
                <a:ea typeface="SimSun" panose="02010600030101010101" pitchFamily="2" charset="-122"/>
              </a:rPr>
              <a:t>22 250 kHz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63455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E17E7-88BD-0642-2868-0D4CF6CE3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64" y="643180"/>
            <a:ext cx="10874347" cy="53779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0B8B22-4014-5FD4-29AA-B707702FE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9517" y="3347634"/>
            <a:ext cx="623030" cy="891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7D41B-2512-FACA-0097-AB7C4E6E1D2E}"/>
              </a:ext>
            </a:extLst>
          </p:cNvPr>
          <p:cNvSpPr txBox="1"/>
          <p:nvPr/>
        </p:nvSpPr>
        <p:spPr>
          <a:xfrm>
            <a:off x="4932336" y="6111521"/>
            <a:ext cx="6114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fr-CA" sz="1800" dirty="0">
                <a:effectLst/>
                <a:ea typeface="SimSun" panose="02010600030101010101" pitchFamily="2" charset="-122"/>
              </a:rPr>
              <a:t>Figure 7-3.    100</a:t>
            </a:r>
            <a:r>
              <a:rPr lang="zh-CN" sz="1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lang="fr-CA" sz="1800" dirty="0">
                <a:effectLst/>
                <a:ea typeface="SimSun" panose="02010600030101010101" pitchFamily="2" charset="-122"/>
              </a:rPr>
              <a:t>146 MHz</a:t>
            </a:r>
            <a:r>
              <a:rPr lang="en-GB" sz="1600" dirty="0">
                <a:effectLst/>
                <a:ea typeface="SimSun" panose="02010600030101010101" pitchFamily="2" charset="-122"/>
              </a:rPr>
              <a:t> </a:t>
            </a:r>
            <a:r>
              <a:rPr lang="en-CA" dirty="0">
                <a:effectLst/>
              </a:rPr>
              <a:t> </a:t>
            </a:r>
            <a:r>
              <a:rPr lang="en-GB" sz="1600" dirty="0">
                <a:effectLst/>
                <a:ea typeface="SimSun" panose="02010600030101010101" pitchFamily="2" charset="-122"/>
              </a:rPr>
              <a:t> </a:t>
            </a:r>
            <a:endParaRPr lang="en-CA" sz="20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06095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B7BFB8-A9D3-A023-1FFE-678FA42A5B30}"/>
              </a:ext>
            </a:extLst>
          </p:cNvPr>
          <p:cNvSpPr txBox="1"/>
          <p:nvPr/>
        </p:nvSpPr>
        <p:spPr>
          <a:xfrm>
            <a:off x="4506132" y="5794339"/>
            <a:ext cx="6114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Figure 7-4.    942</a:t>
            </a:r>
            <a:r>
              <a:rPr lang="zh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lang="fr-CA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1 427 MHz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772E4-DC16-DE04-6D5B-BFC50AD84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8" y="1049055"/>
            <a:ext cx="11488032" cy="448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985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AB5642-8F7D-6002-2333-1DEA0FD5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28" y="731519"/>
            <a:ext cx="10665754" cy="5136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77A7DD-3E57-271E-5003-B23D3D6FC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35" y="3885171"/>
            <a:ext cx="933352" cy="798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1FDFAA-E2E1-83CC-9649-1539068BD7C3}"/>
              </a:ext>
            </a:extLst>
          </p:cNvPr>
          <p:cNvSpPr txBox="1"/>
          <p:nvPr/>
        </p:nvSpPr>
        <p:spPr>
          <a:xfrm>
            <a:off x="2770429" y="6014270"/>
            <a:ext cx="6114552" cy="25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tabLst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fr-CA" sz="1800" dirty="0">
                <a:effectLst/>
                <a:ea typeface="SimSun" panose="02010600030101010101" pitchFamily="2" charset="-122"/>
              </a:rPr>
              <a:t>Figure 7-5.    1 452</a:t>
            </a:r>
            <a:r>
              <a:rPr lang="zh-CN" sz="1800" dirty="0">
                <a:effectLst/>
                <a:ea typeface="SimSun" panose="02010600030101010101" pitchFamily="2" charset="-122"/>
              </a:rPr>
              <a:t>–</a:t>
            </a:r>
            <a:r>
              <a:rPr lang="fr-CA" sz="1800" dirty="0">
                <a:effectLst/>
                <a:ea typeface="SimSun" panose="02010600030101010101" pitchFamily="2" charset="-122"/>
              </a:rPr>
              <a:t>1 670 MHz</a:t>
            </a:r>
            <a:endParaRPr lang="en-CA" sz="18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55915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07256-820D-34FF-F784-CFB314E03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68" y="854212"/>
            <a:ext cx="10432111" cy="49996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004871-C082-4B4C-35A0-959E15B85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88" y="854212"/>
            <a:ext cx="204976" cy="2747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805F52-A933-3909-8076-994027F4BB22}"/>
              </a:ext>
            </a:extLst>
          </p:cNvPr>
          <p:cNvSpPr txBox="1"/>
          <p:nvPr/>
        </p:nvSpPr>
        <p:spPr>
          <a:xfrm>
            <a:off x="4440804" y="5949454"/>
            <a:ext cx="6114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dirty="0">
                <a:effectLst/>
                <a:ea typeface="SimSun" panose="02010600030101010101" pitchFamily="2" charset="-122"/>
              </a:rPr>
              <a:t>Figure 7-6.    2 500</a:t>
            </a:r>
            <a:r>
              <a:rPr lang="zh-CN" sz="1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lang="fr-CA" sz="1800" dirty="0">
                <a:effectLst/>
                <a:ea typeface="SimSun" panose="02010600030101010101" pitchFamily="2" charset="-122"/>
              </a:rPr>
              <a:t>4 800 MHz</a:t>
            </a: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ABBFC2-98BA-586F-F919-444B57FA3FC4}"/>
              </a:ext>
            </a:extLst>
          </p:cNvPr>
          <p:cNvSpPr txBox="1"/>
          <p:nvPr/>
        </p:nvSpPr>
        <p:spPr>
          <a:xfrm>
            <a:off x="5657353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58229-621C-3E3D-5F0E-CF81E676FD5F}"/>
              </a:ext>
            </a:extLst>
          </p:cNvPr>
          <p:cNvSpPr txBox="1"/>
          <p:nvPr/>
        </p:nvSpPr>
        <p:spPr>
          <a:xfrm>
            <a:off x="7195930" y="5136543"/>
            <a:ext cx="2926080" cy="64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64791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08CA29-8F59-8986-9A14-B3BA3505D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020343"/>
            <a:ext cx="11003159" cy="4625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6833AA-725D-DBAF-8CD7-48B97340A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524" y="3820417"/>
            <a:ext cx="228632" cy="266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2C2C40-BFE6-BABC-A412-60B28859FDC9}"/>
              </a:ext>
            </a:extLst>
          </p:cNvPr>
          <p:cNvSpPr txBox="1"/>
          <p:nvPr/>
        </p:nvSpPr>
        <p:spPr>
          <a:xfrm>
            <a:off x="5025225" y="5766884"/>
            <a:ext cx="3315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dirty="0">
                <a:effectLst/>
                <a:ea typeface="SimSun" panose="02010600030101010101" pitchFamily="2" charset="-122"/>
              </a:rPr>
              <a:t>Figure 7-7.    </a:t>
            </a:r>
            <a:r>
              <a:rPr lang="en-GB" sz="1800" dirty="0">
                <a:effectLst/>
                <a:ea typeface="SimSun" panose="02010600030101010101" pitchFamily="2" charset="-122"/>
              </a:rPr>
              <a:t>4 800–5 830 MHz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30707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9893D11-9A1E-AF31-0BCD-16F80F94B490}"/>
              </a:ext>
            </a:extLst>
          </p:cNvPr>
          <p:cNvSpPr txBox="1"/>
          <p:nvPr/>
        </p:nvSpPr>
        <p:spPr>
          <a:xfrm>
            <a:off x="3140869" y="4438986"/>
            <a:ext cx="611028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Figure 7-8.</a:t>
            </a:r>
            <a:r>
              <a:rPr lang="en-CA" sz="1800" kern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  </a:t>
            </a:r>
            <a:r>
              <a:rPr lang="en-CA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8 500-10 000 MHz</a:t>
            </a:r>
            <a:endParaRPr lang="en-CA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01750-B52E-A873-B178-A3FA1F3D2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5396537"/>
            <a:ext cx="5058066" cy="1258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21847-B7FD-52A1-1E8A-A3BE119C6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" y="459565"/>
            <a:ext cx="11765280" cy="37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595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1B833C-78FE-4AAD-9126-9FB04417B30B}"/>
</file>

<file path=customXml/itemProps2.xml><?xml version="1.0" encoding="utf-8"?>
<ds:datastoreItem xmlns:ds="http://schemas.openxmlformats.org/officeDocument/2006/customXml" ds:itemID="{5097C623-2286-4575-823F-CE5B0BFD7F29}"/>
</file>

<file path=customXml/itemProps3.xml><?xml version="1.0" encoding="utf-8"?>
<ds:datastoreItem xmlns:ds="http://schemas.openxmlformats.org/officeDocument/2006/customXml" ds:itemID="{9E0A350A-2AB2-4B0C-A51A-855EAC2BA4C5}"/>
</file>

<file path=docProps/app.xml><?xml version="1.0" encoding="utf-8"?>
<Properties xmlns="http://schemas.openxmlformats.org/officeDocument/2006/extended-properties" xmlns:vt="http://schemas.openxmlformats.org/officeDocument/2006/docPropsVTypes">
  <TotalTime>12743</TotalTime>
  <Words>120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CIDFont+F9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 CANADA</dc:creator>
  <cp:lastModifiedBy>NAV CANADA</cp:lastModifiedBy>
  <cp:revision>35</cp:revision>
  <dcterms:created xsi:type="dcterms:W3CDTF">2024-09-19T14:20:59Z</dcterms:created>
  <dcterms:modified xsi:type="dcterms:W3CDTF">2024-11-08T15:57:04Z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be7761-2aac-44f7-8abe-d090d72647bf_Enabled">
    <vt:lpwstr>true</vt:lpwstr>
  </property>
  <property fmtid="{D5CDD505-2E9C-101B-9397-08002B2CF9AE}" pid="3" name="MSIP_Label_2cbe7761-2aac-44f7-8abe-d090d72647bf_SetDate">
    <vt:lpwstr>2024-09-19T16:43:27Z</vt:lpwstr>
  </property>
  <property fmtid="{D5CDD505-2E9C-101B-9397-08002B2CF9AE}" pid="4" name="MSIP_Label_2cbe7761-2aac-44f7-8abe-d090d72647bf_Method">
    <vt:lpwstr>Standard</vt:lpwstr>
  </property>
  <property fmtid="{D5CDD505-2E9C-101B-9397-08002B2CF9AE}" pid="5" name="MSIP_Label_2cbe7761-2aac-44f7-8abe-d090d72647bf_Name">
    <vt:lpwstr>Proprietary Files</vt:lpwstr>
  </property>
  <property fmtid="{D5CDD505-2E9C-101B-9397-08002B2CF9AE}" pid="6" name="MSIP_Label_2cbe7761-2aac-44f7-8abe-d090d72647bf_SiteId">
    <vt:lpwstr>6ddf65e7-9232-4a19-bb68-a2dbf5ea5a74</vt:lpwstr>
  </property>
  <property fmtid="{D5CDD505-2E9C-101B-9397-08002B2CF9AE}" pid="7" name="MSIP_Label_2cbe7761-2aac-44f7-8abe-d090d72647bf_ActionId">
    <vt:lpwstr>7245a2a0-bd36-4e9a-9c38-95bf33028618</vt:lpwstr>
  </property>
  <property fmtid="{D5CDD505-2E9C-101B-9397-08002B2CF9AE}" pid="8" name="MSIP_Label_2cbe7761-2aac-44f7-8abe-d090d72647bf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NAV CANADA Proprietary / Propriété exclusive </vt:lpwstr>
  </property>
  <property fmtid="{D5CDD505-2E9C-101B-9397-08002B2CF9AE}" pid="11" name="ContentTypeId">
    <vt:lpwstr>0x010100B372B09A9A77C4438999FF1325BEF759</vt:lpwstr>
  </property>
</Properties>
</file>