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128" r:id="rId3"/>
    <p:sldId id="2121" r:id="rId4"/>
    <p:sldId id="2125" r:id="rId5"/>
    <p:sldId id="2126" r:id="rId6"/>
    <p:sldId id="21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AA32C-60FD-4D62-9BE1-45A6E0B4119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80A76-3990-4A8B-9A4D-85939221C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1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 Project</a:t>
            </a:r>
          </a:p>
          <a:p>
            <a:r>
              <a:rPr lang="en-US" dirty="0">
                <a:solidFill>
                  <a:schemeClr val="tx1"/>
                </a:solidFill>
              </a:rPr>
              <a:t>RWY3 (On-track)</a:t>
            </a:r>
          </a:p>
          <a:p>
            <a:r>
              <a:rPr lang="en-US" dirty="0">
                <a:solidFill>
                  <a:schemeClr val="tx1"/>
                </a:solidFill>
              </a:rPr>
              <a:t>60 sec departure (On-track)</a:t>
            </a:r>
          </a:p>
          <a:p>
            <a:r>
              <a:rPr lang="en-US" dirty="0">
                <a:solidFill>
                  <a:schemeClr val="tx1"/>
                </a:solidFill>
              </a:rPr>
              <a:t>ICAO RECAT (Delay)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Reduced spacing (On-track)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A9CA-F1FB-4AF9-9B7F-3FC9170DDA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91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 Project</a:t>
            </a:r>
          </a:p>
          <a:p>
            <a:r>
              <a:rPr lang="en-US" dirty="0">
                <a:solidFill>
                  <a:schemeClr val="tx1"/>
                </a:solidFill>
              </a:rPr>
              <a:t>RWY3 (On-track)</a:t>
            </a:r>
          </a:p>
          <a:p>
            <a:r>
              <a:rPr lang="en-US" dirty="0">
                <a:solidFill>
                  <a:schemeClr val="tx1"/>
                </a:solidFill>
              </a:rPr>
              <a:t>60 sec departure (On-track)</a:t>
            </a:r>
          </a:p>
          <a:p>
            <a:r>
              <a:rPr lang="en-US" dirty="0">
                <a:solidFill>
                  <a:schemeClr val="tx1"/>
                </a:solidFill>
              </a:rPr>
              <a:t>ICAO RECAT (Delay)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Reduced spacing (On-track)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0A9CA-F1FB-4AF9-9B7F-3FC9170DDA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2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B1DA9-60D8-445F-A286-10B3F11AD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DC8F5-E30C-48D4-B558-ED2BF3F71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B482-2C61-4581-802B-4EA9B932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A4698-AE5D-4212-82B2-46553FFE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58AA6-B0D6-4D32-8DC7-85B9AED8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8715-BD2C-406A-82FB-5D217A295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2873C-1FDB-4D0F-92D1-6666D51F7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042D-8344-4B0B-BF1C-62777394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879FA-CFF6-4A76-B5BA-B18B90BC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567E0-5CFD-4EE2-B22D-E682D7E0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941BED-AD3A-4447-9C30-779E990A4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9431F-A987-44A8-AC77-DC417CEF2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AA4E4-F46F-4032-A917-93A83CBA6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8FE2-BDA2-43FF-ACB2-0808FD69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597F1-8097-48B4-99DF-77CF72DD9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39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9144001" cy="6858000"/>
          </a:xfrm>
        </p:grpSpPr>
        <p:pic>
          <p:nvPicPr>
            <p:cNvPr id="5" name="Picture 7" descr="CAAS_flightrail_LR.tif"/>
            <p:cNvPicPr>
              <a:picLocks noChangeAspect="1"/>
            </p:cNvPicPr>
            <p:nvPr userDrawn="1"/>
          </p:nvPicPr>
          <p:blipFill>
            <a:blip r:embed="rId2"/>
            <a:srcRect l="24515" t="4256"/>
            <a:stretch>
              <a:fillRect/>
            </a:stretch>
          </p:blipFill>
          <p:spPr bwMode="auto">
            <a:xfrm flipH="1">
              <a:off x="-1" y="0"/>
              <a:ext cx="914400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CAAS_PP_cover01.pn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676775"/>
              <a:ext cx="9144000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3741" y="2130428"/>
            <a:ext cx="10972800" cy="952119"/>
          </a:xfrm>
        </p:spPr>
        <p:txBody>
          <a:bodyPr>
            <a:noAutofit/>
          </a:bodyPr>
          <a:lstStyle>
            <a:lvl1pPr algn="r">
              <a:defRPr sz="27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Cover slide - Insert title of presentation </a:t>
            </a:r>
            <a:br>
              <a:rPr lang="en-US" dirty="0"/>
            </a:br>
            <a:r>
              <a:rPr lang="en-US" dirty="0"/>
              <a:t>(max 2 lines)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082547"/>
            <a:ext cx="8803341" cy="386797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fld id="{B4B3210F-1AA9-47E7-AB15-DE38B86D929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279217" y="3468688"/>
            <a:ext cx="4267200" cy="444500"/>
          </a:xfrm>
        </p:spPr>
        <p:txBody>
          <a:bodyPr/>
          <a:lstStyle>
            <a:lvl1pPr algn="r">
              <a:buNone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3271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215C-F13A-4652-AD76-3DA1D1F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B2549-1427-46A4-A8FF-E584ABC9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F8AE8-BD86-4AC9-91A5-11FF56D6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B390D-52D5-436A-BD62-F9A627DC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92A90-7C0B-45E2-BCC2-6ECA5B67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9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8989-94B1-4D73-8755-FDC580F4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52C7-C7C4-4C11-B735-0CD7F6E98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F2D28-E050-4D85-9029-7C5D54E4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BA0FE-7549-458A-B643-985EC0C9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D3A3F-43C0-46A0-B5A4-44205D9A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719F6-D290-4A39-9112-06557D57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A5FF-A1AB-423B-80A4-1A266566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DD72-2754-421C-A690-07948F9B5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CD3C9-A8B5-4882-82E3-D7C8E54C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4D827-811F-401E-BD70-504E1567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228BA-EEDF-49FD-8F92-BFED1830A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2C76-3CFC-4310-8CC4-8CD12045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0C303-235E-458F-B0FB-C6919B5F2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5B818-E1F3-4E2C-BF3D-7F9AD9F6E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7EFE6-FC34-4B5E-96AB-450BA23B2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406D4-0D64-4F4B-A322-36F2DBDC5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6CC352-F352-4191-B195-5DB5117A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0204BC-1282-41E2-8A46-A08DFC2DE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E8B48-3CAE-477C-8561-AD629A00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1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DD423-D539-4B7E-94F2-160DDF95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CE586-181E-499A-A8EA-9EFBBE38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C4BC3-4F37-4807-8A1A-CA8041321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3DCA1-E158-4772-AFD5-CD98BF1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0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881E08-4564-4F7D-9464-3091F7F1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128FA-8671-4673-B8C1-D8C2DFFF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3510A-B71D-46CD-A4FF-7A9E75C0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9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61B3-C286-41EA-B168-7055897D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71A59-4E10-4B4B-BDBD-7E2BC4C15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E66FA-D89D-462E-87ED-AE77F1D69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75B82-5DA9-4E97-90C7-124F125B3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5384B-A4A3-4D8F-ACEB-4A1826F8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9DAF3-CF37-482D-8E07-00DD94F2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C5A1-48AF-477A-ACD5-DA2D03A45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661617-E3A5-49BB-B279-D70AE88F48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3EB31-F003-44EF-B1A2-D99078171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3441A-2F81-400C-BA7D-A1F5A26EA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AEC1-BD9A-4FD3-BB7A-D90E0A324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5A486-AE9D-4181-854C-5C3A1F38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D910A-4807-40A4-8FA6-2CB80D14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D2E84-0D4F-4F3C-85EC-7A0F18B4F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02722-BC8C-40A4-98A1-3950266E3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FE2C2-5EA1-4357-9A43-E68E21AE82A5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1656C-E8F1-42A5-9D8D-1B8F0D05E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209A7-8766-4E18-AE27-3C722FD1A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5073-FD10-44B4-B333-FEB52B3A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4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57E6-B620-4D4B-B78A-685B4B47A9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SG" dirty="0"/>
              <a:t>Establishment of ICAO Future VHF Sub-Group (FVSG) under CP-DCIWG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1DB3D-94B4-4614-BD9D-5594E925B5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G" dirty="0"/>
              <a:t>FVSG Rapporteur</a:t>
            </a:r>
          </a:p>
          <a:p>
            <a:r>
              <a:rPr lang="en-SG" dirty="0"/>
              <a:t>FSMP WG/11 IP02</a:t>
            </a:r>
          </a:p>
          <a:p>
            <a:r>
              <a:rPr lang="en-SG" dirty="0"/>
              <a:t>1 – 12 March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1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7BAD4C-2561-4D9E-A402-91524B1341A0}"/>
              </a:ext>
            </a:extLst>
          </p:cNvPr>
          <p:cNvSpPr txBox="1">
            <a:spLocks/>
          </p:cNvSpPr>
          <p:nvPr/>
        </p:nvSpPr>
        <p:spPr bwMode="auto">
          <a:xfrm>
            <a:off x="939571" y="1321035"/>
            <a:ext cx="10103847" cy="316823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SG" b="1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Outline of Presentation</a:t>
            </a:r>
          </a:p>
          <a:p>
            <a:pPr lvl="0" algn="just">
              <a:defRPr/>
            </a:pPr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Establishment of the Future VHF Sub-Group (FVSG) under Project Team – Terrestrial (PT-T) of the Data Communications Infrastructure Working Group (DCIWG)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Operational/Technical Constraints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Objective and Terms of Reference (</a:t>
            </a:r>
            <a:r>
              <a:rPr lang="en-SG" sz="1600" dirty="0" err="1">
                <a:latin typeface="Arial" panose="020B0604020202020204" pitchFamily="34" charset="0"/>
                <a:cs typeface="Arial" panose="020B0604020202020204" pitchFamily="34" charset="0"/>
              </a:rPr>
              <a:t>ToRs</a:t>
            </a: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) of FVSG</a:t>
            </a:r>
          </a:p>
          <a:p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FVSG Tentative Work Program</a:t>
            </a:r>
          </a:p>
          <a:p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SG" dirty="0">
                <a:latin typeface="Arial" panose="020B0604020202020204" pitchFamily="34" charset="0"/>
                <a:cs typeface="Arial" panose="020B0604020202020204" pitchFamily="34" charset="0"/>
              </a:rPr>
              <a:t>Space-based VHF – Tentative timelines of ICAO/ITU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sz="1600" dirty="0">
                <a:latin typeface="Arial" panose="020B0604020202020204" pitchFamily="34" charset="0"/>
                <a:cs typeface="Arial" panose="020B0604020202020204" pitchFamily="34" charset="0"/>
              </a:rPr>
              <a:t>Coordination works between FSMP &amp; FVSG/DCIWG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3CB732-6FA5-4945-99C7-2CD745CEB0F5}"/>
              </a:ext>
            </a:extLst>
          </p:cNvPr>
          <p:cNvSpPr txBox="1">
            <a:spLocks/>
          </p:cNvSpPr>
          <p:nvPr/>
        </p:nvSpPr>
        <p:spPr bwMode="auto">
          <a:xfrm>
            <a:off x="939571" y="4868091"/>
            <a:ext cx="10103847" cy="79079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Action for FSMP: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note the information in this presentation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8C1516-8F14-4C53-95F5-C27497906AC9}"/>
              </a:ext>
            </a:extLst>
          </p:cNvPr>
          <p:cNvSpPr txBox="1">
            <a:spLocks/>
          </p:cNvSpPr>
          <p:nvPr/>
        </p:nvSpPr>
        <p:spPr bwMode="auto">
          <a:xfrm>
            <a:off x="0" y="369441"/>
            <a:ext cx="12192000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06C2A4-D7B1-4343-BCC4-785DFD64F410}"/>
              </a:ext>
            </a:extLst>
          </p:cNvPr>
          <p:cNvSpPr txBox="1">
            <a:spLocks/>
          </p:cNvSpPr>
          <p:nvPr/>
        </p:nvSpPr>
        <p:spPr bwMode="auto">
          <a:xfrm>
            <a:off x="1053395" y="2447167"/>
            <a:ext cx="10094528" cy="1706251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Aeronautical Spectrum 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faces increasing competition and co-existence demands -&gt; promising solutions involve re-use of existing aeronautical spectrum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air-ground communications technologies more likely </a:t>
            </a: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industry support and regional/global adoption if solutions involve minimal/no change to </a:t>
            </a:r>
            <a:r>
              <a:rPr lang="en-SG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aircraft equipage and installation</a:t>
            </a:r>
            <a:endParaRPr kumimoji="0" lang="en-SG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72CDCCB-14B0-48D0-A1E1-BC342FD8759A}"/>
              </a:ext>
            </a:extLst>
          </p:cNvPr>
          <p:cNvSpPr txBox="1">
            <a:spLocks/>
          </p:cNvSpPr>
          <p:nvPr/>
        </p:nvSpPr>
        <p:spPr bwMode="auto">
          <a:xfrm>
            <a:off x="1044076" y="1263780"/>
            <a:ext cx="10103847" cy="100747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Background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Advancements in satellite and communications technologies enabled improvements and enhancements to existing aeronautical air-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communications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BBDF767A-0D3D-4B19-ACD5-5A35F94057E5}"/>
              </a:ext>
            </a:extLst>
          </p:cNvPr>
          <p:cNvSpPr txBox="1">
            <a:spLocks/>
          </p:cNvSpPr>
          <p:nvPr/>
        </p:nvSpPr>
        <p:spPr bwMode="auto">
          <a:xfrm>
            <a:off x="1053395" y="4329333"/>
            <a:ext cx="10094529" cy="228248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en-SG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</a:t>
            </a: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FVSG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Emerging communications technologies, such as space-based VHF and Advanced VHF datalink, are regularly presented </a:t>
            </a: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ICAO Data Communications Infrastructure Working Group (DCIWG) meetings in recent years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DCIWG, in Oct 2020, approved the setup of a new FVSG to study deeper into these future VHF technologies, to facilitate global/regional </a:t>
            </a: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and to 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</a:t>
            </a:r>
            <a:r>
              <a:rPr kumimoji="0" lang="en-SG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interoperability</a:t>
            </a:r>
            <a:r>
              <a: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existing CNS infrastructures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FVSG will report to Project Team – T (PT-T) of the DCIWG.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3F1A5D-644B-4506-8DFF-DF70582B4283}"/>
              </a:ext>
            </a:extLst>
          </p:cNvPr>
          <p:cNvSpPr txBox="1">
            <a:spLocks/>
          </p:cNvSpPr>
          <p:nvPr/>
        </p:nvSpPr>
        <p:spPr>
          <a:xfrm>
            <a:off x="152400" y="63583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3210F-1AA9-47E7-AB15-DE38B86D92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CBE3AA-670F-4690-9230-DF84DCF90D0B}"/>
              </a:ext>
            </a:extLst>
          </p:cNvPr>
          <p:cNvSpPr txBox="1">
            <a:spLocks/>
          </p:cNvSpPr>
          <p:nvPr/>
        </p:nvSpPr>
        <p:spPr bwMode="auto">
          <a:xfrm>
            <a:off x="0" y="369441"/>
            <a:ext cx="12192000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lvl="0">
              <a:defRPr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of ICAO Future VHF Sub-Group (FVSG)</a:t>
            </a:r>
          </a:p>
        </p:txBody>
      </p:sp>
    </p:spTree>
    <p:extLst>
      <p:ext uri="{BB962C8B-B14F-4D97-AF65-F5344CB8AC3E}">
        <p14:creationId xmlns:p14="http://schemas.microsoft.com/office/powerpoint/2010/main" val="88638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F06C2A4-D7B1-4343-BCC4-785DFD64F410}"/>
              </a:ext>
            </a:extLst>
          </p:cNvPr>
          <p:cNvSpPr txBox="1">
            <a:spLocks/>
          </p:cNvSpPr>
          <p:nvPr/>
        </p:nvSpPr>
        <p:spPr bwMode="auto">
          <a:xfrm>
            <a:off x="766916" y="2504990"/>
            <a:ext cx="10589342" cy="39835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Scopes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and, as necessary, develop Proposals for Amendment (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and Change Proposals (CPs) to ICAO provisions, such as Annex 10, as related to future aeronautical communication technologies to be operated in the VHF frequency band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required SARPs validation reports and in developing any necessary ICAO guidance materials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reference to ITU WRC-2023 Agenda Item 1.7, the FVSG will also provide necessary technical inputs and materials supporting the works of ICAO DCIWG and ICAO FSMP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future ICAO activities in support of the implementation of the new aeronautical VHF communication technologies 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72CDCCB-14B0-48D0-A1E1-BC342FD8759A}"/>
              </a:ext>
            </a:extLst>
          </p:cNvPr>
          <p:cNvSpPr txBox="1">
            <a:spLocks/>
          </p:cNvSpPr>
          <p:nvPr/>
        </p:nvSpPr>
        <p:spPr bwMode="auto">
          <a:xfrm>
            <a:off x="766916" y="1263780"/>
            <a:ext cx="10589342" cy="105738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Objective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ims to develop ICAO provisions which are necessary to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global/regional adoptions of future aeronautical communication technologies operating in VHF frequency band</a:t>
            </a: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3F1A5D-644B-4506-8DFF-DF70582B4283}"/>
              </a:ext>
            </a:extLst>
          </p:cNvPr>
          <p:cNvSpPr txBox="1">
            <a:spLocks/>
          </p:cNvSpPr>
          <p:nvPr/>
        </p:nvSpPr>
        <p:spPr>
          <a:xfrm>
            <a:off x="152400" y="63583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3210F-1AA9-47E7-AB15-DE38B86D929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CBE3AA-670F-4690-9230-DF84DCF90D0B}"/>
              </a:ext>
            </a:extLst>
          </p:cNvPr>
          <p:cNvSpPr txBox="1">
            <a:spLocks/>
          </p:cNvSpPr>
          <p:nvPr/>
        </p:nvSpPr>
        <p:spPr bwMode="auto">
          <a:xfrm>
            <a:off x="0" y="369441"/>
            <a:ext cx="12192000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lvl="0">
              <a:defRPr/>
            </a:pP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Establishment of ICAO Future VHF Sub-Group (FVSG)</a:t>
            </a:r>
          </a:p>
        </p:txBody>
      </p:sp>
    </p:spTree>
    <p:extLst>
      <p:ext uri="{BB962C8B-B14F-4D97-AF65-F5344CB8AC3E}">
        <p14:creationId xmlns:p14="http://schemas.microsoft.com/office/powerpoint/2010/main" val="10354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B6348D9-4DCF-4260-BEFD-9DBECC0995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13620"/>
              </p:ext>
            </p:extLst>
          </p:nvPr>
        </p:nvGraphicFramePr>
        <p:xfrm>
          <a:off x="206476" y="897877"/>
          <a:ext cx="11779047" cy="5935572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031481">
                  <a:extLst>
                    <a:ext uri="{9D8B030D-6E8A-4147-A177-3AD203B41FA5}">
                      <a16:colId xmlns:a16="http://schemas.microsoft.com/office/drawing/2014/main" val="1410783882"/>
                    </a:ext>
                  </a:extLst>
                </a:gridCol>
                <a:gridCol w="4538494">
                  <a:extLst>
                    <a:ext uri="{9D8B030D-6E8A-4147-A177-3AD203B41FA5}">
                      <a16:colId xmlns:a16="http://schemas.microsoft.com/office/drawing/2014/main" val="4242048026"/>
                    </a:ext>
                  </a:extLst>
                </a:gridCol>
                <a:gridCol w="6209072">
                  <a:extLst>
                    <a:ext uri="{9D8B030D-6E8A-4147-A177-3AD203B41FA5}">
                      <a16:colId xmlns:a16="http://schemas.microsoft.com/office/drawing/2014/main" val="1071509527"/>
                    </a:ext>
                  </a:extLst>
                </a:gridCol>
              </a:tblGrid>
              <a:tr h="38182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Topics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383625944"/>
                  </a:ext>
                </a:extLst>
              </a:tr>
              <a:tr h="398612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FVSG Working Arrangements</a:t>
                      </a:r>
                      <a:endParaRPr lang="en-US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Meeting Report Review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 Item Review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347864132"/>
                  </a:ext>
                </a:extLst>
              </a:tr>
              <a:tr h="474281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Review of VHF SARPs and Guidance Materials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Annex 10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ICAO Annexes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SARPs Validation Plans and Reports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Guidance Materials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EUROCAE/ RTCA documents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250658661"/>
                  </a:ext>
                </a:extLst>
              </a:tr>
              <a:tr h="462119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Space-based VHF Technology Developments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CAA Singapore Technical Feasibility Studies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Eurocontrol</a:t>
                      </a: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/Spain/Indra Technology Developments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3663296889"/>
                  </a:ext>
                </a:extLst>
              </a:tr>
              <a:tr h="535087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Space-based VHF Operational Matters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Impact to Avionics (if any)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Airlines Engineering/Ops (e.g. VHF antenna config on aircraft)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Flight Crew Training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Operational Approval (if any)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714390581"/>
                  </a:ext>
                </a:extLst>
              </a:tr>
              <a:tr h="774021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Space-based VHF Spectrum Compatibility Studies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coordination with CP-DCIWG, liaison with FSMP - providing technical information, supporting ICAO Positions for WRC-23, as necessary, recommending updates to the Spectrum Handbook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u="none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Communicate ITU WP5B Input Documents with CP WGs and PTs 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307559727"/>
                  </a:ext>
                </a:extLst>
              </a:tr>
              <a:tr h="920724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Space-based VHF – Outreach and Liaison Activities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ANSPs, State Regulators, Radio Regulators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ICAO Regional Offices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Coordination with RTCA/EUROCAE, AEEC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ICAO Panels – e.g. OPDLWG, SASP, ATMOPS, FLTOPSP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2299844934"/>
                  </a:ext>
                </a:extLst>
              </a:tr>
              <a:tr h="542151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Other potential VHF Technologies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Advanced VDL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VHF relays on high altitude platforms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584787847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Other Business</a:t>
                      </a:r>
                    </a:p>
                  </a:txBody>
                  <a:tcPr marL="182880" marR="1828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u="non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Business cases</a:t>
                      </a:r>
                    </a:p>
                  </a:txBody>
                  <a:tcPr marL="182880" marR="182880" marT="0" marB="0" anchor="ctr"/>
                </a:tc>
                <a:extLst>
                  <a:ext uri="{0D108BD9-81ED-4DB2-BD59-A6C34878D82A}">
                    <a16:rowId xmlns:a16="http://schemas.microsoft.com/office/drawing/2014/main" val="185000977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C06DFC76-87B5-4CA3-8F26-6B9E3B88E1D4}"/>
              </a:ext>
            </a:extLst>
          </p:cNvPr>
          <p:cNvSpPr txBox="1">
            <a:spLocks/>
          </p:cNvSpPr>
          <p:nvPr/>
        </p:nvSpPr>
        <p:spPr bwMode="auto">
          <a:xfrm>
            <a:off x="0" y="103970"/>
            <a:ext cx="12192000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FVSG Tentative Work Program</a:t>
            </a:r>
          </a:p>
        </p:txBody>
      </p:sp>
    </p:spTree>
    <p:extLst>
      <p:ext uri="{BB962C8B-B14F-4D97-AF65-F5344CB8AC3E}">
        <p14:creationId xmlns:p14="http://schemas.microsoft.com/office/powerpoint/2010/main" val="2705958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57AF851-7D21-4DCC-9E18-BABE247DFD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974612"/>
              </p:ext>
            </p:extLst>
          </p:nvPr>
        </p:nvGraphicFramePr>
        <p:xfrm>
          <a:off x="275688" y="1059427"/>
          <a:ext cx="11442696" cy="551018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85182">
                  <a:extLst>
                    <a:ext uri="{9D8B030D-6E8A-4147-A177-3AD203B41FA5}">
                      <a16:colId xmlns:a16="http://schemas.microsoft.com/office/drawing/2014/main" val="4006618009"/>
                    </a:ext>
                  </a:extLst>
                </a:gridCol>
                <a:gridCol w="1446745">
                  <a:extLst>
                    <a:ext uri="{9D8B030D-6E8A-4147-A177-3AD203B41FA5}">
                      <a16:colId xmlns:a16="http://schemas.microsoft.com/office/drawing/2014/main" val="1696791147"/>
                    </a:ext>
                  </a:extLst>
                </a:gridCol>
                <a:gridCol w="1284093">
                  <a:extLst>
                    <a:ext uri="{9D8B030D-6E8A-4147-A177-3AD203B41FA5}">
                      <a16:colId xmlns:a16="http://schemas.microsoft.com/office/drawing/2014/main" val="2147813093"/>
                    </a:ext>
                  </a:extLst>
                </a:gridCol>
                <a:gridCol w="1506669">
                  <a:extLst>
                    <a:ext uri="{9D8B030D-6E8A-4147-A177-3AD203B41FA5}">
                      <a16:colId xmlns:a16="http://schemas.microsoft.com/office/drawing/2014/main" val="3755064098"/>
                    </a:ext>
                  </a:extLst>
                </a:gridCol>
                <a:gridCol w="1506669">
                  <a:extLst>
                    <a:ext uri="{9D8B030D-6E8A-4147-A177-3AD203B41FA5}">
                      <a16:colId xmlns:a16="http://schemas.microsoft.com/office/drawing/2014/main" val="4103167616"/>
                    </a:ext>
                  </a:extLst>
                </a:gridCol>
                <a:gridCol w="2338092">
                  <a:extLst>
                    <a:ext uri="{9D8B030D-6E8A-4147-A177-3AD203B41FA5}">
                      <a16:colId xmlns:a16="http://schemas.microsoft.com/office/drawing/2014/main" val="2387526175"/>
                    </a:ext>
                  </a:extLst>
                </a:gridCol>
                <a:gridCol w="675246">
                  <a:extLst>
                    <a:ext uri="{9D8B030D-6E8A-4147-A177-3AD203B41FA5}">
                      <a16:colId xmlns:a16="http://schemas.microsoft.com/office/drawing/2014/main" val="3887027514"/>
                    </a:ext>
                  </a:extLst>
                </a:gridCol>
              </a:tblGrid>
              <a:tr h="340249">
                <a:tc>
                  <a:txBody>
                    <a:bodyPr/>
                    <a:lstStyle/>
                    <a:p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Meetings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274310"/>
                  </a:ext>
                </a:extLst>
              </a:tr>
              <a:tr h="525840">
                <a:tc>
                  <a:txBody>
                    <a:bodyPr/>
                    <a:lstStyle/>
                    <a:p>
                      <a:r>
                        <a:rPr lang="en-SG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ITU-R WP 5B</a:t>
                      </a:r>
                    </a:p>
                    <a:p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AI 1.7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SG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Agenda Item 1.7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44550"/>
                  </a:ext>
                </a:extLst>
              </a:tr>
              <a:tr h="864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Discussions (Technical and Compatibility Studies)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982756"/>
                  </a:ext>
                </a:extLst>
              </a:tr>
              <a:tr h="878223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FSMP 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1914"/>
                  </a:ext>
                </a:extLst>
              </a:tr>
              <a:tr h="76533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CP-DCIWG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WRC-23 AI 1.7</a:t>
                      </a:r>
                    </a:p>
                    <a:p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36610"/>
                  </a:ext>
                </a:extLst>
              </a:tr>
              <a:tr h="617846">
                <a:tc>
                  <a:txBody>
                    <a:bodyPr/>
                    <a:lstStyle/>
                    <a:p>
                      <a:r>
                        <a:rPr lang="en-SG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ICAO CP-DCIWG FVSG</a:t>
                      </a:r>
                      <a:endParaRPr lang="en-SG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Meetings or as required</a:t>
                      </a: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324142"/>
                  </a:ext>
                </a:extLst>
              </a:tr>
              <a:tr h="9858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SG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ITU-R Regional Groups </a:t>
                      </a:r>
                    </a:p>
                    <a:p>
                      <a:pPr marL="0" algn="l" defTabSz="914400" rtl="0" eaLnBrk="1" latinLnBrk="0" hangingPunct="1"/>
                      <a:r>
                        <a:rPr lang="en-SG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(e.g. CITEL, CEPT, APT, etc.)</a:t>
                      </a:r>
                    </a:p>
                    <a:p>
                      <a:pPr marL="0" algn="l" defTabSz="914400" rtl="0" eaLnBrk="1" latinLnBrk="0" hangingPunct="1"/>
                      <a:r>
                        <a:rPr lang="en-SG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 of Meetings varies for different regions</a:t>
                      </a:r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5468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FA3F81-E8D1-4B26-88E2-BA920FD69560}"/>
              </a:ext>
            </a:extLst>
          </p:cNvPr>
          <p:cNvSpPr txBox="1"/>
          <p:nvPr/>
        </p:nvSpPr>
        <p:spPr>
          <a:xfrm>
            <a:off x="2977697" y="2825547"/>
            <a:ext cx="7607822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Multi-States collaboration on technical contributions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9C3B6-12CB-46E0-B83B-59DEF6E75F0A}"/>
              </a:ext>
            </a:extLst>
          </p:cNvPr>
          <p:cNvSpPr txBox="1"/>
          <p:nvPr/>
        </p:nvSpPr>
        <p:spPr>
          <a:xfrm>
            <a:off x="2977696" y="2441587"/>
            <a:ext cx="7607823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b="1" dirty="0">
                <a:latin typeface="Arial" panose="020B0604020202020204" pitchFamily="34" charset="0"/>
                <a:cs typeface="Arial" panose="020B0604020202020204" pitchFamily="34" charset="0"/>
              </a:rPr>
              <a:t>In-band and Adjacent bands compatibility studies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40EFE-90F2-4505-9481-410951DE8F01}"/>
              </a:ext>
            </a:extLst>
          </p:cNvPr>
          <p:cNvSpPr txBox="1"/>
          <p:nvPr/>
        </p:nvSpPr>
        <p:spPr>
          <a:xfrm>
            <a:off x="2977697" y="1756498"/>
            <a:ext cx="463247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draft CPM text, liaison statements with ICAO</a:t>
            </a:r>
          </a:p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technical and sharing compatibility studies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8D68ED-EC27-446D-84F8-914494830223}"/>
              </a:ext>
            </a:extLst>
          </p:cNvPr>
          <p:cNvSpPr txBox="1">
            <a:spLocks/>
          </p:cNvSpPr>
          <p:nvPr/>
        </p:nvSpPr>
        <p:spPr bwMode="auto">
          <a:xfrm>
            <a:off x="0" y="103970"/>
            <a:ext cx="12192000" cy="71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SG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Space-based VHF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Tentative Timelines of ICAO/ITU Activities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F7B3C592-8099-4813-B6E6-2C71D3361F23}"/>
              </a:ext>
            </a:extLst>
          </p:cNvPr>
          <p:cNvSpPr/>
          <p:nvPr/>
        </p:nvSpPr>
        <p:spPr>
          <a:xfrm>
            <a:off x="4287143" y="1415601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B22BC3CB-C5C0-4399-9B02-16D56F8D3D7D}"/>
              </a:ext>
            </a:extLst>
          </p:cNvPr>
          <p:cNvSpPr/>
          <p:nvPr/>
        </p:nvSpPr>
        <p:spPr>
          <a:xfrm>
            <a:off x="5466094" y="1422513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A0DE37C3-ACFC-4F05-AA72-052CBD225224}"/>
              </a:ext>
            </a:extLst>
          </p:cNvPr>
          <p:cNvSpPr/>
          <p:nvPr/>
        </p:nvSpPr>
        <p:spPr>
          <a:xfrm>
            <a:off x="6881019" y="1405600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id="{298F8A55-28D1-4FF6-912D-94D839F93FE0}"/>
              </a:ext>
            </a:extLst>
          </p:cNvPr>
          <p:cNvSpPr/>
          <p:nvPr/>
        </p:nvSpPr>
        <p:spPr>
          <a:xfrm>
            <a:off x="8400896" y="1414467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DA1178-6ADF-42EE-8E24-C8404FB508AA}"/>
              </a:ext>
            </a:extLst>
          </p:cNvPr>
          <p:cNvSpPr txBox="1"/>
          <p:nvPr/>
        </p:nvSpPr>
        <p:spPr>
          <a:xfrm>
            <a:off x="7787148" y="1755364"/>
            <a:ext cx="114880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draft CPM text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id="{74268BA0-FAB3-4407-8E5B-20A47439D253}"/>
              </a:ext>
            </a:extLst>
          </p:cNvPr>
          <p:cNvSpPr/>
          <p:nvPr/>
        </p:nvSpPr>
        <p:spPr>
          <a:xfrm>
            <a:off x="9234282" y="1421426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0D12BC-5EC9-4DB3-916A-C1F05EBFCF7E}"/>
              </a:ext>
            </a:extLst>
          </p:cNvPr>
          <p:cNvSpPr txBox="1"/>
          <p:nvPr/>
        </p:nvSpPr>
        <p:spPr>
          <a:xfrm>
            <a:off x="9051546" y="1751016"/>
            <a:ext cx="601447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CPM 23-2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4C23B1B1-A5A5-49BA-B5B3-DF11BCA300C1}"/>
              </a:ext>
            </a:extLst>
          </p:cNvPr>
          <p:cNvSpPr/>
          <p:nvPr/>
        </p:nvSpPr>
        <p:spPr>
          <a:xfrm>
            <a:off x="9920773" y="1422513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931A83-63DA-4C86-9509-6997CF9EDBF0}"/>
              </a:ext>
            </a:extLst>
          </p:cNvPr>
          <p:cNvSpPr txBox="1"/>
          <p:nvPr/>
        </p:nvSpPr>
        <p:spPr>
          <a:xfrm>
            <a:off x="9748944" y="1746974"/>
            <a:ext cx="792608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 WP 5B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AF2E5B9E-4A32-414A-8D43-C1C7FEED89D5}"/>
              </a:ext>
            </a:extLst>
          </p:cNvPr>
          <p:cNvSpPr/>
          <p:nvPr/>
        </p:nvSpPr>
        <p:spPr>
          <a:xfrm>
            <a:off x="11213073" y="1454389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71835717-42E9-43D5-9F20-7C32B0D0CCAC}"/>
              </a:ext>
            </a:extLst>
          </p:cNvPr>
          <p:cNvSpPr/>
          <p:nvPr/>
        </p:nvSpPr>
        <p:spPr>
          <a:xfrm>
            <a:off x="3495646" y="3235893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680A3AF7-65B9-45E9-8931-AD77778BC81B}"/>
              </a:ext>
            </a:extLst>
          </p:cNvPr>
          <p:cNvSpPr/>
          <p:nvPr/>
        </p:nvSpPr>
        <p:spPr>
          <a:xfrm>
            <a:off x="4886911" y="3235893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C6AA9137-3DF5-49B4-AC6A-A8800CC38B97}"/>
              </a:ext>
            </a:extLst>
          </p:cNvPr>
          <p:cNvSpPr/>
          <p:nvPr/>
        </p:nvSpPr>
        <p:spPr>
          <a:xfrm>
            <a:off x="6278176" y="3235893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70B22261-F5F7-4E4B-A148-9FABAF5472AA}"/>
              </a:ext>
            </a:extLst>
          </p:cNvPr>
          <p:cNvSpPr/>
          <p:nvPr/>
        </p:nvSpPr>
        <p:spPr>
          <a:xfrm>
            <a:off x="7787148" y="3212577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EE981230-9DB8-4684-8445-E457038AC123}"/>
              </a:ext>
            </a:extLst>
          </p:cNvPr>
          <p:cNvSpPr/>
          <p:nvPr/>
        </p:nvSpPr>
        <p:spPr>
          <a:xfrm>
            <a:off x="9178413" y="3212577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7C3D14D3-0EE4-4616-BA12-BEFEEB9CE984}"/>
              </a:ext>
            </a:extLst>
          </p:cNvPr>
          <p:cNvSpPr/>
          <p:nvPr/>
        </p:nvSpPr>
        <p:spPr>
          <a:xfrm>
            <a:off x="10305578" y="3223819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9C264D-DC99-4957-9661-9FE2E383389A}"/>
              </a:ext>
            </a:extLst>
          </p:cNvPr>
          <p:cNvSpPr txBox="1"/>
          <p:nvPr/>
        </p:nvSpPr>
        <p:spPr>
          <a:xfrm>
            <a:off x="9178413" y="3502097"/>
            <a:ext cx="1407106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ICAO Positions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B4DACC2-B609-4E90-BD46-B98025D027E5}"/>
              </a:ext>
            </a:extLst>
          </p:cNvPr>
          <p:cNvSpPr txBox="1"/>
          <p:nvPr/>
        </p:nvSpPr>
        <p:spPr>
          <a:xfrm>
            <a:off x="2977695" y="3509874"/>
            <a:ext cx="6073851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Discuss draft CPM text, develop liaison statements with ITU-R,</a:t>
            </a:r>
          </a:p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technical and sharing compatibility studies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90043DF-BDB4-4E97-A5B5-965C44C4C8B1}"/>
              </a:ext>
            </a:extLst>
          </p:cNvPr>
          <p:cNvSpPr/>
          <p:nvPr/>
        </p:nvSpPr>
        <p:spPr>
          <a:xfrm>
            <a:off x="4139937" y="4081159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121A32B3-345F-4E32-A1F8-8743DCEBC490}"/>
              </a:ext>
            </a:extLst>
          </p:cNvPr>
          <p:cNvSpPr/>
          <p:nvPr/>
        </p:nvSpPr>
        <p:spPr>
          <a:xfrm>
            <a:off x="6773143" y="4100746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8342144B-33CF-4FF4-A421-146DA8ED7A8E}"/>
              </a:ext>
            </a:extLst>
          </p:cNvPr>
          <p:cNvSpPr/>
          <p:nvPr/>
        </p:nvSpPr>
        <p:spPr>
          <a:xfrm>
            <a:off x="9652993" y="4100746"/>
            <a:ext cx="235974" cy="191914"/>
          </a:xfrm>
          <a:prstGeom prst="star5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515D575-E6F3-4EF8-9FC5-357CE543583A}"/>
              </a:ext>
            </a:extLst>
          </p:cNvPr>
          <p:cNvSpPr txBox="1"/>
          <p:nvPr/>
        </p:nvSpPr>
        <p:spPr>
          <a:xfrm>
            <a:off x="2977696" y="5702811"/>
            <a:ext cx="6984969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 Regional Positions for WRC-23 Agenda Items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800919-5A1B-4982-AFB3-3D216217B0E4}"/>
              </a:ext>
            </a:extLst>
          </p:cNvPr>
          <p:cNvSpPr txBox="1"/>
          <p:nvPr/>
        </p:nvSpPr>
        <p:spPr>
          <a:xfrm>
            <a:off x="3801507" y="4335814"/>
            <a:ext cx="1085404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draft SARPs </a:t>
            </a:r>
            <a:r>
              <a:rPr lang="en-SG" sz="1200" dirty="0" err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PfAs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92EE87-D99C-4B2A-B202-2FEC15F0B83E}"/>
              </a:ext>
            </a:extLst>
          </p:cNvPr>
          <p:cNvSpPr txBox="1"/>
          <p:nvPr/>
        </p:nvSpPr>
        <p:spPr>
          <a:xfrm>
            <a:off x="5857874" y="4335815"/>
            <a:ext cx="192927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a matured version of SARPs </a:t>
            </a:r>
            <a:r>
              <a:rPr lang="en-SG" sz="1200" b="1" dirty="0" err="1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PfA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A84874-470F-4155-AE67-125E80CEF87E}"/>
              </a:ext>
            </a:extLst>
          </p:cNvPr>
          <p:cNvSpPr txBox="1"/>
          <p:nvPr/>
        </p:nvSpPr>
        <p:spPr>
          <a:xfrm>
            <a:off x="8023122" y="4336304"/>
            <a:ext cx="3000210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SG" sz="1200" b="1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Initiate ICAO SARPs Approval Process</a:t>
            </a:r>
            <a:endParaRPr lang="en-US" sz="1200" b="1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8BD46EC-18E1-4EC4-968E-94DE3D489DB6}"/>
              </a:ext>
            </a:extLst>
          </p:cNvPr>
          <p:cNvSpPr txBox="1"/>
          <p:nvPr/>
        </p:nvSpPr>
        <p:spPr>
          <a:xfrm>
            <a:off x="2969231" y="4895086"/>
            <a:ext cx="7607823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As required, provide input to ICAO liaison statements with FSMP in coordination with CP-DCIWG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0CE6952-B586-4FB8-B8B7-C396995DAAB2}"/>
              </a:ext>
            </a:extLst>
          </p:cNvPr>
          <p:cNvSpPr txBox="1"/>
          <p:nvPr/>
        </p:nvSpPr>
        <p:spPr>
          <a:xfrm>
            <a:off x="2969230" y="5256875"/>
            <a:ext cx="4512337" cy="27699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SG" sz="1200" dirty="0">
                <a:latin typeface="Arial" panose="020B0604020202020204" pitchFamily="34" charset="0"/>
                <a:cs typeface="Arial" panose="020B0604020202020204" pitchFamily="34" charset="0"/>
              </a:rPr>
              <a:t>Draft SARPs </a:t>
            </a:r>
            <a:r>
              <a:rPr lang="en-SG" sz="1200" dirty="0" err="1">
                <a:latin typeface="Arial" panose="020B0604020202020204" pitchFamily="34" charset="0"/>
                <a:cs typeface="Arial" panose="020B0604020202020204" pitchFamily="34" charset="0"/>
              </a:rPr>
              <a:t>PfAs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21BA36-E18A-47CC-9615-673E966A6691}"/>
              </a:ext>
            </a:extLst>
          </p:cNvPr>
          <p:cNvSpPr txBox="1"/>
          <p:nvPr/>
        </p:nvSpPr>
        <p:spPr>
          <a:xfrm>
            <a:off x="9690717" y="6044298"/>
            <a:ext cx="1992789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SG" sz="1200" dirty="0">
                <a:solidFill>
                  <a:schemeClr val="dk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Finalise Regional Positions for WRC-23</a:t>
            </a:r>
            <a:endParaRPr lang="en-US" sz="1200" dirty="0">
              <a:solidFill>
                <a:schemeClr val="dk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A57213-3B53-43C8-A684-F0B3FDDE09E1}"/>
</file>

<file path=customXml/itemProps2.xml><?xml version="1.0" encoding="utf-8"?>
<ds:datastoreItem xmlns:ds="http://schemas.openxmlformats.org/officeDocument/2006/customXml" ds:itemID="{36036CAF-7D31-4BDE-A5A8-1821AD42F47C}"/>
</file>

<file path=customXml/itemProps3.xml><?xml version="1.0" encoding="utf-8"?>
<ds:datastoreItem xmlns:ds="http://schemas.openxmlformats.org/officeDocument/2006/customXml" ds:itemID="{E3725A34-897B-4A03-B14C-7D6FD275DA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812</Words>
  <Application>Microsoft Macintosh PowerPoint</Application>
  <PresentationFormat>Widescreen</PresentationFormat>
  <Paragraphs>129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Establishment of ICAO Future VHF Sub-Group (FVSG) under CP-DCIWG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VHF Sub-Group (FVSG)</dc:title>
  <dc:creator>John CHONG (CAAS)</dc:creator>
  <cp:lastModifiedBy>Jonasson, Loftur</cp:lastModifiedBy>
  <cp:revision>48</cp:revision>
  <dcterms:created xsi:type="dcterms:W3CDTF">2021-02-08T09:45:37Z</dcterms:created>
  <dcterms:modified xsi:type="dcterms:W3CDTF">2021-02-17T20:43:38Z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f9331f7-95a2-472a-92bc-d73219eb516b_Enabled">
    <vt:lpwstr>True</vt:lpwstr>
  </property>
  <property fmtid="{D5CDD505-2E9C-101B-9397-08002B2CF9AE}" pid="3" name="MSIP_Label_3f9331f7-95a2-472a-92bc-d73219eb516b_SiteId">
    <vt:lpwstr>0b11c524-9a1c-4e1b-84cb-6336aefc2243</vt:lpwstr>
  </property>
  <property fmtid="{D5CDD505-2E9C-101B-9397-08002B2CF9AE}" pid="4" name="MSIP_Label_3f9331f7-95a2-472a-92bc-d73219eb516b_Owner">
    <vt:lpwstr>John_CHONG@caas.gov.sg</vt:lpwstr>
  </property>
  <property fmtid="{D5CDD505-2E9C-101B-9397-08002B2CF9AE}" pid="5" name="MSIP_Label_3f9331f7-95a2-472a-92bc-d73219eb516b_SetDate">
    <vt:lpwstr>2021-02-08T09:47:21.3525953Z</vt:lpwstr>
  </property>
  <property fmtid="{D5CDD505-2E9C-101B-9397-08002B2CF9AE}" pid="6" name="MSIP_Label_3f9331f7-95a2-472a-92bc-d73219eb516b_Name">
    <vt:lpwstr>CONFIDENTIAL</vt:lpwstr>
  </property>
  <property fmtid="{D5CDD505-2E9C-101B-9397-08002B2CF9AE}" pid="7" name="MSIP_Label_3f9331f7-95a2-472a-92bc-d73219eb516b_Application">
    <vt:lpwstr>Microsoft Azure Information Protection</vt:lpwstr>
  </property>
  <property fmtid="{D5CDD505-2E9C-101B-9397-08002B2CF9AE}" pid="8" name="MSIP_Label_3f9331f7-95a2-472a-92bc-d73219eb516b_ActionId">
    <vt:lpwstr>37cf984b-c5d8-48a5-9d63-ba43c7dec07d</vt:lpwstr>
  </property>
  <property fmtid="{D5CDD505-2E9C-101B-9397-08002B2CF9AE}" pid="9" name="MSIP_Label_3f9331f7-95a2-472a-92bc-d73219eb516b_Extended_MSFT_Method">
    <vt:lpwstr>Automatic</vt:lpwstr>
  </property>
  <property fmtid="{D5CDD505-2E9C-101B-9397-08002B2CF9AE}" pid="10" name="MSIP_Label_4f288355-fb4c-44cd-b9ca-40cfc2aee5f8_Enabled">
    <vt:lpwstr>True</vt:lpwstr>
  </property>
  <property fmtid="{D5CDD505-2E9C-101B-9397-08002B2CF9AE}" pid="11" name="MSIP_Label_4f288355-fb4c-44cd-b9ca-40cfc2aee5f8_SiteId">
    <vt:lpwstr>0b11c524-9a1c-4e1b-84cb-6336aefc2243</vt:lpwstr>
  </property>
  <property fmtid="{D5CDD505-2E9C-101B-9397-08002B2CF9AE}" pid="12" name="MSIP_Label_4f288355-fb4c-44cd-b9ca-40cfc2aee5f8_Owner">
    <vt:lpwstr>John_CHONG@caas.gov.sg</vt:lpwstr>
  </property>
  <property fmtid="{D5CDD505-2E9C-101B-9397-08002B2CF9AE}" pid="13" name="MSIP_Label_4f288355-fb4c-44cd-b9ca-40cfc2aee5f8_SetDate">
    <vt:lpwstr>2021-02-08T09:47:21.3525953Z</vt:lpwstr>
  </property>
  <property fmtid="{D5CDD505-2E9C-101B-9397-08002B2CF9AE}" pid="14" name="MSIP_Label_4f288355-fb4c-44cd-b9ca-40cfc2aee5f8_Name">
    <vt:lpwstr>NON-SENSITIVE</vt:lpwstr>
  </property>
  <property fmtid="{D5CDD505-2E9C-101B-9397-08002B2CF9AE}" pid="15" name="MSIP_Label_4f288355-fb4c-44cd-b9ca-40cfc2aee5f8_Application">
    <vt:lpwstr>Microsoft Azure Information Protection</vt:lpwstr>
  </property>
  <property fmtid="{D5CDD505-2E9C-101B-9397-08002B2CF9AE}" pid="16" name="MSIP_Label_4f288355-fb4c-44cd-b9ca-40cfc2aee5f8_ActionId">
    <vt:lpwstr>37cf984b-c5d8-48a5-9d63-ba43c7dec07d</vt:lpwstr>
  </property>
  <property fmtid="{D5CDD505-2E9C-101B-9397-08002B2CF9AE}" pid="17" name="MSIP_Label_4f288355-fb4c-44cd-b9ca-40cfc2aee5f8_Parent">
    <vt:lpwstr>3f9331f7-95a2-472a-92bc-d73219eb516b</vt:lpwstr>
  </property>
  <property fmtid="{D5CDD505-2E9C-101B-9397-08002B2CF9AE}" pid="18" name="MSIP_Label_4f288355-fb4c-44cd-b9ca-40cfc2aee5f8_Extended_MSFT_Method">
    <vt:lpwstr>Automatic</vt:lpwstr>
  </property>
  <property fmtid="{D5CDD505-2E9C-101B-9397-08002B2CF9AE}" pid="19" name="Sensitivity">
    <vt:lpwstr>CONFIDENTIAL NON-SENSITIVE</vt:lpwstr>
  </property>
  <property fmtid="{D5CDD505-2E9C-101B-9397-08002B2CF9AE}" pid="20" name="ContentTypeId">
    <vt:lpwstr>0x010100B372B09A9A77C4438999FF1325BEF759</vt:lpwstr>
  </property>
</Properties>
</file>