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94" r:id="rId3"/>
    <p:sldId id="509" r:id="rId4"/>
    <p:sldId id="501" r:id="rId5"/>
    <p:sldId id="539" r:id="rId6"/>
    <p:sldId id="520" r:id="rId7"/>
    <p:sldId id="545" r:id="rId8"/>
    <p:sldId id="538" r:id="rId9"/>
    <p:sldId id="543" r:id="rId10"/>
    <p:sldId id="536" r:id="rId11"/>
    <p:sldId id="547" r:id="rId12"/>
    <p:sldId id="413" r:id="rId13"/>
  </p:sldIdLst>
  <p:sldSz cx="9144000" cy="6858000" type="screen4x3"/>
  <p:notesSz cx="7099300" cy="10234613"/>
  <p:defaultTextStyle>
    <a:defPPr>
      <a:defRPr lang="ja-JP"/>
    </a:defPPr>
    <a:lvl1pPr algn="l" rtl="0" fontAlgn="base">
      <a:spcBef>
        <a:spcPct val="0"/>
      </a:spcBef>
      <a:spcAft>
        <a:spcPct val="0"/>
      </a:spcAft>
      <a:defRPr kumimoji="1" sz="20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0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0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0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66FF"/>
    <a:srgbClr val="9999FF"/>
    <a:srgbClr val="FFFF99"/>
    <a:srgbClr val="FFFFCC"/>
    <a:srgbClr val="DDDDDD"/>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93" autoAdjust="0"/>
    <p:restoredTop sz="94899" autoAdjust="0"/>
  </p:normalViewPr>
  <p:slideViewPr>
    <p:cSldViewPr>
      <p:cViewPr varScale="1">
        <p:scale>
          <a:sx n="128" d="100"/>
          <a:sy n="128" d="100"/>
        </p:scale>
        <p:origin x="1176"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52" d="100"/>
          <a:sy n="52" d="100"/>
        </p:scale>
        <p:origin x="2587"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TATSUMORI Shunichi" userId="3bf345f8f3574498" providerId="LiveId" clId="{841E0B13-D647-4C32-9A1A-10EA70F7EA88}"/>
    <pc:docChg chg="custSel modSld modMainMaster">
      <pc:chgData name="FUTATSUMORI Shunichi" userId="3bf345f8f3574498" providerId="LiveId" clId="{841E0B13-D647-4C32-9A1A-10EA70F7EA88}" dt="2020-08-12T01:28:08.980" v="267" actId="20577"/>
      <pc:docMkLst>
        <pc:docMk/>
      </pc:docMkLst>
      <pc:sldChg chg="modSp mod">
        <pc:chgData name="FUTATSUMORI Shunichi" userId="3bf345f8f3574498" providerId="LiveId" clId="{841E0B13-D647-4C32-9A1A-10EA70F7EA88}" dt="2020-08-12T00:50:24.297" v="241" actId="20577"/>
        <pc:sldMkLst>
          <pc:docMk/>
          <pc:sldMk cId="0" sldId="256"/>
        </pc:sldMkLst>
        <pc:spChg chg="mod">
          <ac:chgData name="FUTATSUMORI Shunichi" userId="3bf345f8f3574498" providerId="LiveId" clId="{841E0B13-D647-4C32-9A1A-10EA70F7EA88}" dt="2020-08-12T00:48:05.418" v="16" actId="20577"/>
          <ac:spMkLst>
            <pc:docMk/>
            <pc:sldMk cId="0" sldId="256"/>
            <ac:spMk id="3075" creationId="{00000000-0000-0000-0000-000000000000}"/>
          </ac:spMkLst>
        </pc:spChg>
        <pc:spChg chg="mod">
          <ac:chgData name="FUTATSUMORI Shunichi" userId="3bf345f8f3574498" providerId="LiveId" clId="{841E0B13-D647-4C32-9A1A-10EA70F7EA88}" dt="2020-08-12T00:50:24.297" v="241" actId="20577"/>
          <ac:spMkLst>
            <pc:docMk/>
            <pc:sldMk cId="0" sldId="256"/>
            <ac:spMk id="3078" creationId="{00000000-0000-0000-0000-000000000000}"/>
          </ac:spMkLst>
        </pc:spChg>
      </pc:sldChg>
      <pc:sldChg chg="modSp mod">
        <pc:chgData name="FUTATSUMORI Shunichi" userId="3bf345f8f3574498" providerId="LiveId" clId="{841E0B13-D647-4C32-9A1A-10EA70F7EA88}" dt="2020-08-12T01:28:08.980" v="267" actId="20577"/>
        <pc:sldMkLst>
          <pc:docMk/>
          <pc:sldMk cId="0" sldId="413"/>
        </pc:sldMkLst>
        <pc:spChg chg="mod">
          <ac:chgData name="FUTATSUMORI Shunichi" userId="3bf345f8f3574498" providerId="LiveId" clId="{841E0B13-D647-4C32-9A1A-10EA70F7EA88}" dt="2020-08-12T01:28:08.980" v="267" actId="20577"/>
          <ac:spMkLst>
            <pc:docMk/>
            <pc:sldMk cId="0" sldId="413"/>
            <ac:spMk id="12" creationId="{00000000-0000-0000-0000-000000000000}"/>
          </ac:spMkLst>
        </pc:spChg>
      </pc:sldChg>
      <pc:sldMasterChg chg="modSp mod">
        <pc:chgData name="FUTATSUMORI Shunichi" userId="3bf345f8f3574498" providerId="LiveId" clId="{841E0B13-D647-4C32-9A1A-10EA70F7EA88}" dt="2020-08-12T01:24:42.502" v="253" actId="20577"/>
        <pc:sldMasterMkLst>
          <pc:docMk/>
          <pc:sldMasterMk cId="0" sldId="2147483648"/>
        </pc:sldMasterMkLst>
        <pc:spChg chg="mod">
          <ac:chgData name="FUTATSUMORI Shunichi" userId="3bf345f8f3574498" providerId="LiveId" clId="{841E0B13-D647-4C32-9A1A-10EA70F7EA88}" dt="2020-08-12T01:24:42.502" v="253" actId="20577"/>
          <ac:spMkLst>
            <pc:docMk/>
            <pc:sldMasterMk cId="0" sldId="2147483648"/>
            <ac:spMk id="1045" creationId="{00000000-0000-0000-0000-000000000000}"/>
          </ac:spMkLst>
        </pc:spChg>
      </pc:sldMasterChg>
    </pc:docChg>
  </pc:docChgLst>
  <pc:docChgLst>
    <pc:chgData name="FUTATSUMORI Shunichi" userId="3bf345f8f3574498" providerId="LiveId" clId="{4F4FCC34-839C-4F8C-B2E3-ABC60E3E8BB0}"/>
    <pc:docChg chg="modSld modMainMaster modNotesMaster modHandout">
      <pc:chgData name="FUTATSUMORI Shunichi" userId="3bf345f8f3574498" providerId="LiveId" clId="{4F4FCC34-839C-4F8C-B2E3-ABC60E3E8BB0}" dt="2019-10-03T08:01:00.499" v="6"/>
      <pc:docMkLst>
        <pc:docMk/>
      </pc:docMkLst>
      <pc:sldChg chg="modSp">
        <pc:chgData name="FUTATSUMORI Shunichi" userId="3bf345f8f3574498" providerId="LiveId" clId="{4F4FCC34-839C-4F8C-B2E3-ABC60E3E8BB0}" dt="2019-10-03T08:00:22.838" v="3"/>
        <pc:sldMkLst>
          <pc:docMk/>
          <pc:sldMk cId="0" sldId="256"/>
        </pc:sldMkLst>
        <pc:spChg chg="mod">
          <ac:chgData name="FUTATSUMORI Shunichi" userId="3bf345f8f3574498" providerId="LiveId" clId="{4F4FCC34-839C-4F8C-B2E3-ABC60E3E8BB0}" dt="2019-10-03T08:00:22.838" v="3"/>
          <ac:spMkLst>
            <pc:docMk/>
            <pc:sldMk cId="0" sldId="256"/>
            <ac:spMk id="3074" creationId="{00000000-0000-0000-0000-000000000000}"/>
          </ac:spMkLst>
        </pc:spChg>
      </pc:sldChg>
      <pc:sldMasterChg chg="modSp">
        <pc:chgData name="FUTATSUMORI Shunichi" userId="3bf345f8f3574498" providerId="LiveId" clId="{4F4FCC34-839C-4F8C-B2E3-ABC60E3E8BB0}" dt="2019-10-03T08:00:41.219" v="5" actId="20577"/>
        <pc:sldMasterMkLst>
          <pc:docMk/>
          <pc:sldMasterMk cId="0" sldId="2147483648"/>
        </pc:sldMasterMkLst>
        <pc:spChg chg="mod">
          <ac:chgData name="FUTATSUMORI Shunichi" userId="3bf345f8f3574498" providerId="LiveId" clId="{4F4FCC34-839C-4F8C-B2E3-ABC60E3E8BB0}" dt="2019-10-03T08:00:41.219" v="5" actId="20577"/>
          <ac:spMkLst>
            <pc:docMk/>
            <pc:sldMasterMk cId="0" sldId="2147483648"/>
            <ac:spMk id="1044" creationId="{00000000-0000-0000-0000-000000000000}"/>
          </ac:spMkLst>
        </pc:spChg>
      </pc:sldMasterChg>
    </pc:docChg>
  </pc:docChgLst>
  <pc:docChgLst>
    <pc:chgData name="FUTATSUMORI Shunichi" userId="3bf345f8f3574498" providerId="LiveId" clId="{30E0BB57-24A5-4EB6-BFD1-536BEDB84AF5}"/>
    <pc:docChg chg="delSld modSld modMainMaster">
      <pc:chgData name="FUTATSUMORI Shunichi" userId="3bf345f8f3574498" providerId="LiveId" clId="{30E0BB57-24A5-4EB6-BFD1-536BEDB84AF5}" dt="2020-08-14T06:08:27.216" v="11" actId="20577"/>
      <pc:docMkLst>
        <pc:docMk/>
      </pc:docMkLst>
      <pc:sldChg chg="modSp mod">
        <pc:chgData name="FUTATSUMORI Shunichi" userId="3bf345f8f3574498" providerId="LiveId" clId="{30E0BB57-24A5-4EB6-BFD1-536BEDB84AF5}" dt="2020-08-14T06:08:13.701" v="8" actId="6549"/>
        <pc:sldMkLst>
          <pc:docMk/>
          <pc:sldMk cId="0" sldId="256"/>
        </pc:sldMkLst>
        <pc:spChg chg="mod">
          <ac:chgData name="FUTATSUMORI Shunichi" userId="3bf345f8f3574498" providerId="LiveId" clId="{30E0BB57-24A5-4EB6-BFD1-536BEDB84AF5}" dt="2020-08-14T06:08:13.701" v="8" actId="6549"/>
          <ac:spMkLst>
            <pc:docMk/>
            <pc:sldMk cId="0" sldId="256"/>
            <ac:spMk id="3075" creationId="{00000000-0000-0000-0000-000000000000}"/>
          </ac:spMkLst>
        </pc:spChg>
        <pc:spChg chg="mod">
          <ac:chgData name="FUTATSUMORI Shunichi" userId="3bf345f8f3574498" providerId="LiveId" clId="{30E0BB57-24A5-4EB6-BFD1-536BEDB84AF5}" dt="2020-08-14T06:08:08.885" v="5" actId="6549"/>
          <ac:spMkLst>
            <pc:docMk/>
            <pc:sldMk cId="0" sldId="256"/>
            <ac:spMk id="3078" creationId="{00000000-0000-0000-0000-000000000000}"/>
          </ac:spMkLst>
        </pc:spChg>
      </pc:sldChg>
      <pc:sldChg chg="del">
        <pc:chgData name="FUTATSUMORI Shunichi" userId="3bf345f8f3574498" providerId="LiveId" clId="{30E0BB57-24A5-4EB6-BFD1-536BEDB84AF5}" dt="2020-08-14T06:07:58.050" v="0" actId="47"/>
        <pc:sldMkLst>
          <pc:docMk/>
          <pc:sldMk cId="1152378058" sldId="526"/>
        </pc:sldMkLst>
      </pc:sldChg>
      <pc:sldChg chg="del">
        <pc:chgData name="FUTATSUMORI Shunichi" userId="3bf345f8f3574498" providerId="LiveId" clId="{30E0BB57-24A5-4EB6-BFD1-536BEDB84AF5}" dt="2020-08-14T06:07:58.050" v="0" actId="47"/>
        <pc:sldMkLst>
          <pc:docMk/>
          <pc:sldMk cId="3808057093" sldId="527"/>
        </pc:sldMkLst>
      </pc:sldChg>
      <pc:sldChg chg="del">
        <pc:chgData name="FUTATSUMORI Shunichi" userId="3bf345f8f3574498" providerId="LiveId" clId="{30E0BB57-24A5-4EB6-BFD1-536BEDB84AF5}" dt="2020-08-14T06:07:58.050" v="0" actId="47"/>
        <pc:sldMkLst>
          <pc:docMk/>
          <pc:sldMk cId="2802889171" sldId="528"/>
        </pc:sldMkLst>
      </pc:sldChg>
      <pc:sldChg chg="del">
        <pc:chgData name="FUTATSUMORI Shunichi" userId="3bf345f8f3574498" providerId="LiveId" clId="{30E0BB57-24A5-4EB6-BFD1-536BEDB84AF5}" dt="2020-08-14T06:07:58.050" v="0" actId="47"/>
        <pc:sldMkLst>
          <pc:docMk/>
          <pc:sldMk cId="4108782807" sldId="529"/>
        </pc:sldMkLst>
      </pc:sldChg>
      <pc:sldChg chg="del">
        <pc:chgData name="FUTATSUMORI Shunichi" userId="3bf345f8f3574498" providerId="LiveId" clId="{30E0BB57-24A5-4EB6-BFD1-536BEDB84AF5}" dt="2020-08-14T06:07:58.050" v="0" actId="47"/>
        <pc:sldMkLst>
          <pc:docMk/>
          <pc:sldMk cId="2168427415" sldId="530"/>
        </pc:sldMkLst>
      </pc:sldChg>
      <pc:sldChg chg="del">
        <pc:chgData name="FUTATSUMORI Shunichi" userId="3bf345f8f3574498" providerId="LiveId" clId="{30E0BB57-24A5-4EB6-BFD1-536BEDB84AF5}" dt="2020-08-14T06:07:58.050" v="0" actId="47"/>
        <pc:sldMkLst>
          <pc:docMk/>
          <pc:sldMk cId="284125089" sldId="531"/>
        </pc:sldMkLst>
      </pc:sldChg>
      <pc:sldChg chg="del">
        <pc:chgData name="FUTATSUMORI Shunichi" userId="3bf345f8f3574498" providerId="LiveId" clId="{30E0BB57-24A5-4EB6-BFD1-536BEDB84AF5}" dt="2020-08-14T06:07:58.050" v="0" actId="47"/>
        <pc:sldMkLst>
          <pc:docMk/>
          <pc:sldMk cId="1059533581" sldId="532"/>
        </pc:sldMkLst>
      </pc:sldChg>
      <pc:sldChg chg="del">
        <pc:chgData name="FUTATSUMORI Shunichi" userId="3bf345f8f3574498" providerId="LiveId" clId="{30E0BB57-24A5-4EB6-BFD1-536BEDB84AF5}" dt="2020-08-14T06:07:58.050" v="0" actId="47"/>
        <pc:sldMkLst>
          <pc:docMk/>
          <pc:sldMk cId="3339503170" sldId="533"/>
        </pc:sldMkLst>
      </pc:sldChg>
      <pc:sldChg chg="del">
        <pc:chgData name="FUTATSUMORI Shunichi" userId="3bf345f8f3574498" providerId="LiveId" clId="{30E0BB57-24A5-4EB6-BFD1-536BEDB84AF5}" dt="2020-08-14T06:07:58.050" v="0" actId="47"/>
        <pc:sldMkLst>
          <pc:docMk/>
          <pc:sldMk cId="221228985" sldId="534"/>
        </pc:sldMkLst>
      </pc:sldChg>
      <pc:sldChg chg="del">
        <pc:chgData name="FUTATSUMORI Shunichi" userId="3bf345f8f3574498" providerId="LiveId" clId="{30E0BB57-24A5-4EB6-BFD1-536BEDB84AF5}" dt="2020-08-14T06:07:58.050" v="0" actId="47"/>
        <pc:sldMkLst>
          <pc:docMk/>
          <pc:sldMk cId="504881235" sldId="535"/>
        </pc:sldMkLst>
      </pc:sldChg>
      <pc:sldChg chg="del">
        <pc:chgData name="FUTATSUMORI Shunichi" userId="3bf345f8f3574498" providerId="LiveId" clId="{30E0BB57-24A5-4EB6-BFD1-536BEDB84AF5}" dt="2020-08-14T06:07:58.050" v="0" actId="47"/>
        <pc:sldMkLst>
          <pc:docMk/>
          <pc:sldMk cId="3335643837" sldId="548"/>
        </pc:sldMkLst>
      </pc:sldChg>
      <pc:sldMasterChg chg="modSp mod">
        <pc:chgData name="FUTATSUMORI Shunichi" userId="3bf345f8f3574498" providerId="LiveId" clId="{30E0BB57-24A5-4EB6-BFD1-536BEDB84AF5}" dt="2020-08-14T06:08:27.216" v="11" actId="20577"/>
        <pc:sldMasterMkLst>
          <pc:docMk/>
          <pc:sldMasterMk cId="0" sldId="2147483648"/>
        </pc:sldMasterMkLst>
        <pc:spChg chg="mod">
          <ac:chgData name="FUTATSUMORI Shunichi" userId="3bf345f8f3574498" providerId="LiveId" clId="{30E0BB57-24A5-4EB6-BFD1-536BEDB84AF5}" dt="2020-08-14T06:08:27.216" v="11" actId="20577"/>
          <ac:spMkLst>
            <pc:docMk/>
            <pc:sldMasterMk cId="0" sldId="2147483648"/>
            <ac:spMk id="1045" creationId="{00000000-0000-0000-0000-000000000000}"/>
          </ac:spMkLst>
        </pc:spChg>
      </pc:sldMasterChg>
    </pc:docChg>
  </pc:docChgLst>
  <pc:docChgLst>
    <pc:chgData name="FUTATSUMORI Shunichi" userId="3bf345f8f3574498" providerId="LiveId" clId="{FC560D95-AD03-4839-B032-346793904109}"/>
    <pc:docChg chg="undo custSel addSld delSld modSld sldOrd modMainMaster">
      <pc:chgData name="FUTATSUMORI Shunichi" userId="3bf345f8f3574498" providerId="LiveId" clId="{FC560D95-AD03-4839-B032-346793904109}" dt="2019-10-08T07:22:01.206" v="1727" actId="114"/>
      <pc:docMkLst>
        <pc:docMk/>
      </pc:docMkLst>
      <pc:sldChg chg="addSp modSp ord">
        <pc:chgData name="FUTATSUMORI Shunichi" userId="3bf345f8f3574498" providerId="LiveId" clId="{FC560D95-AD03-4839-B032-346793904109}" dt="2019-10-07T12:26:29.324" v="1562" actId="20577"/>
        <pc:sldMkLst>
          <pc:docMk/>
          <pc:sldMk cId="0" sldId="413"/>
        </pc:sldMkLst>
        <pc:spChg chg="add mod">
          <ac:chgData name="FUTATSUMORI Shunichi" userId="3bf345f8f3574498" providerId="LiveId" clId="{FC560D95-AD03-4839-B032-346793904109}" dt="2019-10-07T11:50:56.511" v="697" actId="20577"/>
          <ac:spMkLst>
            <pc:docMk/>
            <pc:sldMk cId="0" sldId="413"/>
            <ac:spMk id="3" creationId="{8B9616A0-A9D9-42A0-96D1-896B58756046}"/>
          </ac:spMkLst>
        </pc:spChg>
        <pc:spChg chg="mod">
          <ac:chgData name="FUTATSUMORI Shunichi" userId="3bf345f8f3574498" providerId="LiveId" clId="{FC560D95-AD03-4839-B032-346793904109}" dt="2019-10-07T12:08:39.050" v="879" actId="20577"/>
          <ac:spMkLst>
            <pc:docMk/>
            <pc:sldMk cId="0" sldId="413"/>
            <ac:spMk id="4" creationId="{00000000-0000-0000-0000-000000000000}"/>
          </ac:spMkLst>
        </pc:spChg>
        <pc:spChg chg="mod">
          <ac:chgData name="FUTATSUMORI Shunichi" userId="3bf345f8f3574498" providerId="LiveId" clId="{FC560D95-AD03-4839-B032-346793904109}" dt="2019-10-07T11:50:51.587" v="695" actId="1036"/>
          <ac:spMkLst>
            <pc:docMk/>
            <pc:sldMk cId="0" sldId="413"/>
            <ac:spMk id="6" creationId="{00000000-0000-0000-0000-000000000000}"/>
          </ac:spMkLst>
        </pc:spChg>
        <pc:spChg chg="mod">
          <ac:chgData name="FUTATSUMORI Shunichi" userId="3bf345f8f3574498" providerId="LiveId" clId="{FC560D95-AD03-4839-B032-346793904109}" dt="2019-10-07T11:44:47.077" v="353" actId="14100"/>
          <ac:spMkLst>
            <pc:docMk/>
            <pc:sldMk cId="0" sldId="413"/>
            <ac:spMk id="10" creationId="{00000000-0000-0000-0000-000000000000}"/>
          </ac:spMkLst>
        </pc:spChg>
        <pc:spChg chg="mod">
          <ac:chgData name="FUTATSUMORI Shunichi" userId="3bf345f8f3574498" providerId="LiveId" clId="{FC560D95-AD03-4839-B032-346793904109}" dt="2019-10-07T12:26:29.324" v="1562" actId="20577"/>
          <ac:spMkLst>
            <pc:docMk/>
            <pc:sldMk cId="0" sldId="413"/>
            <ac:spMk id="12" creationId="{00000000-0000-0000-0000-000000000000}"/>
          </ac:spMkLst>
        </pc:spChg>
        <pc:spChg chg="mod">
          <ac:chgData name="FUTATSUMORI Shunichi" userId="3bf345f8f3574498" providerId="LiveId" clId="{FC560D95-AD03-4839-B032-346793904109}" dt="2019-10-07T12:16:24.473" v="1158" actId="20577"/>
          <ac:spMkLst>
            <pc:docMk/>
            <pc:sldMk cId="0" sldId="413"/>
            <ac:spMk id="13" creationId="{00000000-0000-0000-0000-000000000000}"/>
          </ac:spMkLst>
        </pc:spChg>
        <pc:spChg chg="mod">
          <ac:chgData name="FUTATSUMORI Shunichi" userId="3bf345f8f3574498" providerId="LiveId" clId="{FC560D95-AD03-4839-B032-346793904109}" dt="2019-10-07T12:15:06.817" v="1146" actId="20577"/>
          <ac:spMkLst>
            <pc:docMk/>
            <pc:sldMk cId="0" sldId="413"/>
            <ac:spMk id="14" creationId="{00000000-0000-0000-0000-000000000000}"/>
          </ac:spMkLst>
        </pc:spChg>
      </pc:sldChg>
      <pc:sldChg chg="addSp modSp">
        <pc:chgData name="FUTATSUMORI Shunichi" userId="3bf345f8f3574498" providerId="LiveId" clId="{FC560D95-AD03-4839-B032-346793904109}" dt="2019-10-07T09:54:33.969" v="220" actId="1038"/>
        <pc:sldMkLst>
          <pc:docMk/>
          <pc:sldMk cId="37953466" sldId="536"/>
        </pc:sldMkLst>
        <pc:spChg chg="add mod">
          <ac:chgData name="FUTATSUMORI Shunichi" userId="3bf345f8f3574498" providerId="LiveId" clId="{FC560D95-AD03-4839-B032-346793904109}" dt="2019-10-07T09:54:08.479" v="183" actId="1038"/>
          <ac:spMkLst>
            <pc:docMk/>
            <pc:sldMk cId="37953466" sldId="536"/>
            <ac:spMk id="25" creationId="{F61801AD-60FB-4C18-92A8-E66734A2A692}"/>
          </ac:spMkLst>
        </pc:spChg>
        <pc:spChg chg="add mod">
          <ac:chgData name="FUTATSUMORI Shunichi" userId="3bf345f8f3574498" providerId="LiveId" clId="{FC560D95-AD03-4839-B032-346793904109}" dt="2019-10-07T09:54:04.138" v="182" actId="1037"/>
          <ac:spMkLst>
            <pc:docMk/>
            <pc:sldMk cId="37953466" sldId="536"/>
            <ac:spMk id="26" creationId="{A0E23344-CB1D-42D2-80FA-37270E8AFE08}"/>
          </ac:spMkLst>
        </pc:spChg>
        <pc:spChg chg="add mod">
          <ac:chgData name="FUTATSUMORI Shunichi" userId="3bf345f8f3574498" providerId="LiveId" clId="{FC560D95-AD03-4839-B032-346793904109}" dt="2019-10-07T09:54:33.969" v="220" actId="1038"/>
          <ac:spMkLst>
            <pc:docMk/>
            <pc:sldMk cId="37953466" sldId="536"/>
            <ac:spMk id="31" creationId="{3C24713A-2B89-4C60-ACA6-436A2FD0E5DE}"/>
          </ac:spMkLst>
        </pc:spChg>
        <pc:cxnChg chg="add mod">
          <ac:chgData name="FUTATSUMORI Shunichi" userId="3bf345f8f3574498" providerId="LiveId" clId="{FC560D95-AD03-4839-B032-346793904109}" dt="2019-10-07T09:54:21.957" v="185" actId="14100"/>
          <ac:cxnSpMkLst>
            <pc:docMk/>
            <pc:sldMk cId="37953466" sldId="536"/>
            <ac:cxnSpMk id="27" creationId="{73FBCF03-8B7B-44B4-B8AB-E217F3EF75A7}"/>
          </ac:cxnSpMkLst>
        </pc:cxnChg>
        <pc:cxnChg chg="add mod">
          <ac:chgData name="FUTATSUMORI Shunichi" userId="3bf345f8f3574498" providerId="LiveId" clId="{FC560D95-AD03-4839-B032-346793904109}" dt="2019-10-07T09:54:17.812" v="184" actId="14100"/>
          <ac:cxnSpMkLst>
            <pc:docMk/>
            <pc:sldMk cId="37953466" sldId="536"/>
            <ac:cxnSpMk id="28" creationId="{4D262D3D-B2A4-4A09-AE71-518B25470F96}"/>
          </ac:cxnSpMkLst>
        </pc:cxnChg>
      </pc:sldChg>
      <pc:sldChg chg="addSp modSp">
        <pc:chgData name="FUTATSUMORI Shunichi" userId="3bf345f8f3574498" providerId="LiveId" clId="{FC560D95-AD03-4839-B032-346793904109}" dt="2019-10-07T09:53:35.594" v="173" actId="1038"/>
        <pc:sldMkLst>
          <pc:docMk/>
          <pc:sldMk cId="604841537" sldId="538"/>
        </pc:sldMkLst>
        <pc:spChg chg="add mod">
          <ac:chgData name="FUTATSUMORI Shunichi" userId="3bf345f8f3574498" providerId="LiveId" clId="{FC560D95-AD03-4839-B032-346793904109}" dt="2019-10-07T09:52:42.374" v="109" actId="1036"/>
          <ac:spMkLst>
            <pc:docMk/>
            <pc:sldMk cId="604841537" sldId="538"/>
            <ac:spMk id="22" creationId="{1C567A96-3280-448D-9E11-C8898CB411AC}"/>
          </ac:spMkLst>
        </pc:spChg>
        <pc:spChg chg="add mod">
          <ac:chgData name="FUTATSUMORI Shunichi" userId="3bf345f8f3574498" providerId="LiveId" clId="{FC560D95-AD03-4839-B032-346793904109}" dt="2019-10-07T09:53:15.207" v="166" actId="1038"/>
          <ac:spMkLst>
            <pc:docMk/>
            <pc:sldMk cId="604841537" sldId="538"/>
            <ac:spMk id="23" creationId="{67944F07-98D3-440C-9F50-9A52145E46E8}"/>
          </ac:spMkLst>
        </pc:spChg>
        <pc:picChg chg="ord">
          <ac:chgData name="FUTATSUMORI Shunichi" userId="3bf345f8f3574498" providerId="LiveId" clId="{FC560D95-AD03-4839-B032-346793904109}" dt="2019-10-07T09:52:25.728" v="98" actId="167"/>
          <ac:picMkLst>
            <pc:docMk/>
            <pc:sldMk cId="604841537" sldId="538"/>
            <ac:picMk id="26" creationId="{4BECF2D3-B945-4F2E-A1E2-8E3BD640AECD}"/>
          </ac:picMkLst>
        </pc:picChg>
        <pc:cxnChg chg="add mod">
          <ac:chgData name="FUTATSUMORI Shunichi" userId="3bf345f8f3574498" providerId="LiveId" clId="{FC560D95-AD03-4839-B032-346793904109}" dt="2019-10-07T09:53:35.594" v="173" actId="1038"/>
          <ac:cxnSpMkLst>
            <pc:docMk/>
            <pc:sldMk cId="604841537" sldId="538"/>
            <ac:cxnSpMk id="24" creationId="{12BAD801-6AB7-45BD-AC01-91300B83F542}"/>
          </ac:cxnSpMkLst>
        </pc:cxnChg>
      </pc:sldChg>
      <pc:sldChg chg="modSp">
        <pc:chgData name="FUTATSUMORI Shunichi" userId="3bf345f8f3574498" providerId="LiveId" clId="{FC560D95-AD03-4839-B032-346793904109}" dt="2019-10-07T09:46:00.755" v="1" actId="1037"/>
        <pc:sldMkLst>
          <pc:docMk/>
          <pc:sldMk cId="2351600549" sldId="539"/>
        </pc:sldMkLst>
        <pc:spChg chg="mod">
          <ac:chgData name="FUTATSUMORI Shunichi" userId="3bf345f8f3574498" providerId="LiveId" clId="{FC560D95-AD03-4839-B032-346793904109}" dt="2019-10-07T09:46:00.755" v="1" actId="1037"/>
          <ac:spMkLst>
            <pc:docMk/>
            <pc:sldMk cId="2351600549" sldId="539"/>
            <ac:spMk id="15" creationId="{0D456F17-CEB9-4ED7-AA38-9C618E19931F}"/>
          </ac:spMkLst>
        </pc:spChg>
      </pc:sldChg>
      <pc:sldChg chg="del">
        <pc:chgData name="FUTATSUMORI Shunichi" userId="3bf345f8f3574498" providerId="LiveId" clId="{FC560D95-AD03-4839-B032-346793904109}" dt="2019-10-07T10:24:22.061" v="221" actId="2696"/>
        <pc:sldMkLst>
          <pc:docMk/>
          <pc:sldMk cId="720220909" sldId="546"/>
        </pc:sldMkLst>
      </pc:sldChg>
      <pc:sldChg chg="addSp delSp modSp add">
        <pc:chgData name="FUTATSUMORI Shunichi" userId="3bf345f8f3574498" providerId="LiveId" clId="{FC560D95-AD03-4839-B032-346793904109}" dt="2019-10-08T07:22:01.206" v="1727" actId="114"/>
        <pc:sldMkLst>
          <pc:docMk/>
          <pc:sldMk cId="3335643837" sldId="548"/>
        </pc:sldMkLst>
        <pc:spChg chg="mod">
          <ac:chgData name="FUTATSUMORI Shunichi" userId="3bf345f8f3574498" providerId="LiveId" clId="{FC560D95-AD03-4839-B032-346793904109}" dt="2019-10-08T07:14:36.979" v="1623" actId="115"/>
          <ac:spMkLst>
            <pc:docMk/>
            <pc:sldMk cId="3335643837" sldId="548"/>
            <ac:spMk id="2" creationId="{2498CFE7-BBB3-46D3-8177-E79E116551CC}"/>
          </ac:spMkLst>
        </pc:spChg>
        <pc:spChg chg="del">
          <ac:chgData name="FUTATSUMORI Shunichi" userId="3bf345f8f3574498" providerId="LiveId" clId="{FC560D95-AD03-4839-B032-346793904109}" dt="2019-10-08T07:14:14.970" v="1569" actId="478"/>
          <ac:spMkLst>
            <pc:docMk/>
            <pc:sldMk cId="3335643837" sldId="548"/>
            <ac:spMk id="3" creationId="{D433065D-E6A0-4192-B2CC-11E3B05ABDCB}"/>
          </ac:spMkLst>
        </pc:spChg>
        <pc:spChg chg="add mod">
          <ac:chgData name="FUTATSUMORI Shunichi" userId="3bf345f8f3574498" providerId="LiveId" clId="{FC560D95-AD03-4839-B032-346793904109}" dt="2019-10-08T07:22:01.206" v="1727" actId="114"/>
          <ac:spMkLst>
            <pc:docMk/>
            <pc:sldMk cId="3335643837" sldId="548"/>
            <ac:spMk id="5" creationId="{D712CB23-25C5-40ED-A08F-AA65C0C67FB3}"/>
          </ac:spMkLst>
        </pc:spChg>
        <pc:graphicFrameChg chg="add mod">
          <ac:chgData name="FUTATSUMORI Shunichi" userId="3bf345f8f3574498" providerId="LiveId" clId="{FC560D95-AD03-4839-B032-346793904109}" dt="2019-10-08T07:16:33.938" v="1653" actId="14100"/>
          <ac:graphicFrameMkLst>
            <pc:docMk/>
            <pc:sldMk cId="3335643837" sldId="548"/>
            <ac:graphicFrameMk id="4" creationId="{6F04D35F-6035-44F8-BF2B-2AEEB202E255}"/>
          </ac:graphicFrameMkLst>
        </pc:graphicFrameChg>
      </pc:sldChg>
      <pc:sldMasterChg chg="modSp">
        <pc:chgData name="FUTATSUMORI Shunichi" userId="3bf345f8f3574498" providerId="LiveId" clId="{FC560D95-AD03-4839-B032-346793904109}" dt="2019-10-07T12:27:23.775" v="1567"/>
        <pc:sldMasterMkLst>
          <pc:docMk/>
          <pc:sldMasterMk cId="0" sldId="2147483648"/>
        </pc:sldMasterMkLst>
        <pc:spChg chg="mod">
          <ac:chgData name="FUTATSUMORI Shunichi" userId="3bf345f8f3574498" providerId="LiveId" clId="{FC560D95-AD03-4839-B032-346793904109}" dt="2019-10-07T12:27:23.775" v="1567"/>
          <ac:spMkLst>
            <pc:docMk/>
            <pc:sldMasterMk cId="0" sldId="2147483648"/>
            <ac:spMk id="1044" creationId="{00000000-0000-0000-0000-000000000000}"/>
          </ac:spMkLst>
        </pc:spChg>
      </pc:sldMasterChg>
    </pc:docChg>
  </pc:docChgLst>
  <pc:docChgLst>
    <pc:chgData name="FUTATSUMORI Shunichi" userId="3bf345f8f3574498" providerId="LiveId" clId="{5E59062C-B2D0-4DFC-9BCB-248791581340}"/>
    <pc:docChg chg="modNotesMaster modHandout">
      <pc:chgData name="FUTATSUMORI Shunichi" userId="3bf345f8f3574498" providerId="LiveId" clId="{5E59062C-B2D0-4DFC-9BCB-248791581340}" dt="2020-08-12T01:29:27.365"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hunichi%20FUTATSUMORI\Desktop\&#26032;&#12375;&#12356;&#12501;&#12457;&#12523;&#12480;&#12540;\IPL_inside_total.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unichi%20FUTATSUMORI\Desktop\&#26032;&#12375;&#12356;&#12501;&#12457;&#12523;&#12480;&#12540;\IPL_inside_total.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1492143798766"/>
          <c:y val="4.2456399802816527E-2"/>
          <c:w val="0.86042980487167608"/>
          <c:h val="0.76810934800662611"/>
        </c:manualLayout>
      </c:layout>
      <c:barChart>
        <c:barDir val="col"/>
        <c:grouping val="clustered"/>
        <c:varyColors val="0"/>
        <c:ser>
          <c:idx val="1"/>
          <c:order val="0"/>
          <c:spPr>
            <a:solidFill>
              <a:srgbClr val="FFC000"/>
            </a:solidFill>
            <a:ln>
              <a:noFill/>
            </a:ln>
            <a:effectLst/>
          </c:spPr>
          <c:invertIfNegative val="0"/>
          <c:cat>
            <c:numRef>
              <c:f>IPL_inside_total!$A$52:$A$132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cat>
          <c:val>
            <c:numRef>
              <c:f>IPL_inside_total!$B$52:$B$132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9.7579999999999993E-3</c:v>
                </c:pt>
                <c:pt idx="23">
                  <c:v>2.9274000000000001E-2</c:v>
                </c:pt>
                <c:pt idx="24">
                  <c:v>6.6531999999999994E-2</c:v>
                </c:pt>
                <c:pt idx="25">
                  <c:v>0.16766</c:v>
                </c:pt>
                <c:pt idx="26">
                  <c:v>0.240402</c:v>
                </c:pt>
                <c:pt idx="27">
                  <c:v>0.196934</c:v>
                </c:pt>
                <c:pt idx="28">
                  <c:v>0.36281999999999998</c:v>
                </c:pt>
                <c:pt idx="29">
                  <c:v>0.90394600000000003</c:v>
                </c:pt>
                <c:pt idx="30">
                  <c:v>1.2916049999999999</c:v>
                </c:pt>
                <c:pt idx="31">
                  <c:v>1.6100699999999999</c:v>
                </c:pt>
                <c:pt idx="32">
                  <c:v>2.6541760000000001</c:v>
                </c:pt>
                <c:pt idx="33">
                  <c:v>2.930949</c:v>
                </c:pt>
                <c:pt idx="34">
                  <c:v>3.5714290000000002</c:v>
                </c:pt>
                <c:pt idx="35">
                  <c:v>4.6510179999999997</c:v>
                </c:pt>
                <c:pt idx="36">
                  <c:v>5.5594000000000001</c:v>
                </c:pt>
                <c:pt idx="37">
                  <c:v>6.4580229999999998</c:v>
                </c:pt>
                <c:pt idx="38">
                  <c:v>6.3710880000000003</c:v>
                </c:pt>
                <c:pt idx="39">
                  <c:v>6.5041520000000004</c:v>
                </c:pt>
                <c:pt idx="40">
                  <c:v>6.7596340000000001</c:v>
                </c:pt>
                <c:pt idx="41">
                  <c:v>6.5573769999999998</c:v>
                </c:pt>
                <c:pt idx="42">
                  <c:v>6.293024</c:v>
                </c:pt>
                <c:pt idx="43">
                  <c:v>5.1451279999999997</c:v>
                </c:pt>
                <c:pt idx="44">
                  <c:v>4.6554539999999998</c:v>
                </c:pt>
                <c:pt idx="45">
                  <c:v>4.7965010000000001</c:v>
                </c:pt>
                <c:pt idx="46">
                  <c:v>3.8464269999999998</c:v>
                </c:pt>
                <c:pt idx="47">
                  <c:v>3.1961889999999999</c:v>
                </c:pt>
                <c:pt idx="48">
                  <c:v>2.362323</c:v>
                </c:pt>
                <c:pt idx="49">
                  <c:v>2.158293</c:v>
                </c:pt>
                <c:pt idx="50">
                  <c:v>2.2061950000000001</c:v>
                </c:pt>
                <c:pt idx="51">
                  <c:v>1.2969269999999999</c:v>
                </c:pt>
                <c:pt idx="52">
                  <c:v>1.126606</c:v>
                </c:pt>
                <c:pt idx="53">
                  <c:v>1.1363639999999999</c:v>
                </c:pt>
                <c:pt idx="54">
                  <c:v>0.69459199999999999</c:v>
                </c:pt>
                <c:pt idx="55">
                  <c:v>0.901285</c:v>
                </c:pt>
                <c:pt idx="56">
                  <c:v>0.33532000000000001</c:v>
                </c:pt>
                <c:pt idx="57">
                  <c:v>0.63693100000000002</c:v>
                </c:pt>
                <c:pt idx="58">
                  <c:v>0.48878700000000003</c:v>
                </c:pt>
                <c:pt idx="59">
                  <c:v>0.16499900000000001</c:v>
                </c:pt>
                <c:pt idx="60">
                  <c:v>0.219111</c:v>
                </c:pt>
                <c:pt idx="61">
                  <c:v>0.410723</c:v>
                </c:pt>
                <c:pt idx="62">
                  <c:v>4.258E-2</c:v>
                </c:pt>
                <c:pt idx="63">
                  <c:v>1.2418999999999999E-2</c:v>
                </c:pt>
                <c:pt idx="64">
                  <c:v>0.16322500000000001</c:v>
                </c:pt>
                <c:pt idx="65">
                  <c:v>9.9353999999999998E-2</c:v>
                </c:pt>
                <c:pt idx="66">
                  <c:v>0.15435399999999999</c:v>
                </c:pt>
                <c:pt idx="67">
                  <c:v>0.272337</c:v>
                </c:pt>
                <c:pt idx="68">
                  <c:v>8.0725000000000005E-2</c:v>
                </c:pt>
                <c:pt idx="69">
                  <c:v>4.4354999999999999E-2</c:v>
                </c:pt>
                <c:pt idx="70">
                  <c:v>3.3709000000000003E-2</c:v>
                </c:pt>
                <c:pt idx="71">
                  <c:v>4.3466999999999999E-2</c:v>
                </c:pt>
                <c:pt idx="72">
                  <c:v>2.129E-2</c:v>
                </c:pt>
                <c:pt idx="73">
                  <c:v>2.0403000000000001E-2</c:v>
                </c:pt>
                <c:pt idx="74">
                  <c:v>1.5081000000000001E-2</c:v>
                </c:pt>
                <c:pt idx="75">
                  <c:v>1.6854999999999998E-2</c:v>
                </c:pt>
                <c:pt idx="76">
                  <c:v>6.2100000000000002E-3</c:v>
                </c:pt>
                <c:pt idx="77">
                  <c:v>4.4349999999999997E-3</c:v>
                </c:pt>
                <c:pt idx="78">
                  <c:v>1.774E-3</c:v>
                </c:pt>
                <c:pt idx="79">
                  <c:v>0</c:v>
                </c:pt>
                <c:pt idx="80">
                  <c:v>0</c:v>
                </c:pt>
              </c:numCache>
            </c:numRef>
          </c:val>
          <c:extLst>
            <c:ext xmlns:c16="http://schemas.microsoft.com/office/drawing/2014/chart" uri="{C3380CC4-5D6E-409C-BE32-E72D297353CC}">
              <c16:uniqueId val="{00000000-3E14-4E91-8DCB-656880A65C94}"/>
            </c:ext>
          </c:extLst>
        </c:ser>
        <c:dLbls>
          <c:showLegendKey val="0"/>
          <c:showVal val="0"/>
          <c:showCatName val="0"/>
          <c:showSerName val="0"/>
          <c:showPercent val="0"/>
          <c:showBubbleSize val="0"/>
        </c:dLbls>
        <c:gapWidth val="0"/>
        <c:axId val="1499928816"/>
        <c:axId val="1492574208"/>
      </c:barChart>
      <c:catAx>
        <c:axId val="1499928816"/>
        <c:scaling>
          <c:orientation val="minMax"/>
        </c:scaling>
        <c:delete val="0"/>
        <c:axPos val="b"/>
        <c:title>
          <c:tx>
            <c:rich>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800">
                    <a:latin typeface="Arial" panose="020B0604020202020204" pitchFamily="34" charset="0"/>
                    <a:cs typeface="Arial" panose="020B0604020202020204" pitchFamily="34" charset="0"/>
                  </a:rPr>
                  <a:t>Interference</a:t>
                </a:r>
                <a:r>
                  <a:rPr lang="en-US" altLang="ja-JP" sz="1800" baseline="0">
                    <a:latin typeface="Arial" panose="020B0604020202020204" pitchFamily="34" charset="0"/>
                    <a:cs typeface="Arial" panose="020B0604020202020204" pitchFamily="34" charset="0"/>
                  </a:rPr>
                  <a:t> pass loss (dB)</a:t>
                </a:r>
                <a:endParaRPr lang="ja-JP" altLang="en-US" sz="18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2574208"/>
        <c:crosses val="autoZero"/>
        <c:auto val="0"/>
        <c:lblAlgn val="ctr"/>
        <c:lblOffset val="100"/>
        <c:tickLblSkip val="10"/>
        <c:noMultiLvlLbl val="0"/>
      </c:catAx>
      <c:valAx>
        <c:axId val="1492574208"/>
        <c:scaling>
          <c:orientation val="minMax"/>
          <c:max val="8"/>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800">
                    <a:latin typeface="Arial" panose="020B0604020202020204" pitchFamily="34" charset="0"/>
                    <a:cs typeface="Arial" panose="020B0604020202020204" pitchFamily="34" charset="0"/>
                  </a:rPr>
                  <a:t>Probability</a:t>
                </a:r>
                <a:r>
                  <a:rPr lang="en-US" altLang="ja-JP" sz="1800" baseline="0">
                    <a:latin typeface="Arial" panose="020B0604020202020204" pitchFamily="34" charset="0"/>
                    <a:cs typeface="Arial" panose="020B0604020202020204" pitchFamily="34" charset="0"/>
                  </a:rPr>
                  <a:t> (%)</a:t>
                </a:r>
                <a:endParaRPr lang="ja-JP" altLang="en-US" sz="1800">
                  <a:latin typeface="Arial" panose="020B0604020202020204" pitchFamily="34" charset="0"/>
                  <a:cs typeface="Arial" panose="020B0604020202020204" pitchFamily="34" charset="0"/>
                </a:endParaRPr>
              </a:p>
            </c:rich>
          </c:tx>
          <c:layout>
            <c:manualLayout>
              <c:xMode val="edge"/>
              <c:yMode val="edge"/>
              <c:x val="1.6591251885369532E-2"/>
              <c:y val="0.25302681073495253"/>
            </c:manualLayout>
          </c:layout>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928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1492143798766"/>
          <c:y val="4.2456399802816527E-2"/>
          <c:w val="0.86042980487167608"/>
          <c:h val="0.76810934800662611"/>
        </c:manualLayout>
      </c:layout>
      <c:barChart>
        <c:barDir val="col"/>
        <c:grouping val="clustered"/>
        <c:varyColors val="0"/>
        <c:ser>
          <c:idx val="1"/>
          <c:order val="0"/>
          <c:spPr>
            <a:solidFill>
              <a:srgbClr val="FFC000"/>
            </a:solidFill>
            <a:ln>
              <a:noFill/>
            </a:ln>
            <a:effectLst/>
          </c:spPr>
          <c:invertIfNegative val="0"/>
          <c:cat>
            <c:numRef>
              <c:f>'IPL_inside_total (3)'!$A$52:$A$132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cat>
          <c:val>
            <c:numRef>
              <c:f>'IPL_inside_total (3)'!$B$52:$B$132</c:f>
              <c:numCache>
                <c:formatCode>General</c:formatCode>
                <c:ptCount val="81"/>
                <c:pt idx="0">
                  <c:v>0</c:v>
                </c:pt>
                <c:pt idx="1">
                  <c:v>0</c:v>
                </c:pt>
                <c:pt idx="2">
                  <c:v>0</c:v>
                </c:pt>
                <c:pt idx="3">
                  <c:v>0</c:v>
                </c:pt>
                <c:pt idx="4">
                  <c:v>0</c:v>
                </c:pt>
                <c:pt idx="5">
                  <c:v>0.15754599999999999</c:v>
                </c:pt>
                <c:pt idx="6">
                  <c:v>0.29247699999999999</c:v>
                </c:pt>
                <c:pt idx="7">
                  <c:v>0.130409</c:v>
                </c:pt>
                <c:pt idx="8">
                  <c:v>0.182421</c:v>
                </c:pt>
                <c:pt idx="9">
                  <c:v>0.19900499999999999</c:v>
                </c:pt>
                <c:pt idx="10">
                  <c:v>0.25553999999999999</c:v>
                </c:pt>
                <c:pt idx="11">
                  <c:v>0.59023099999999995</c:v>
                </c:pt>
                <c:pt idx="12">
                  <c:v>0.55555600000000005</c:v>
                </c:pt>
                <c:pt idx="13">
                  <c:v>0.50580400000000003</c:v>
                </c:pt>
                <c:pt idx="14">
                  <c:v>0.42288599999999998</c:v>
                </c:pt>
                <c:pt idx="15">
                  <c:v>0.59098399999999995</c:v>
                </c:pt>
                <c:pt idx="16">
                  <c:v>0.68596400000000002</c:v>
                </c:pt>
                <c:pt idx="17">
                  <c:v>0.82541799999999999</c:v>
                </c:pt>
                <c:pt idx="18">
                  <c:v>1.42771</c:v>
                </c:pt>
                <c:pt idx="19">
                  <c:v>1.466154</c:v>
                </c:pt>
                <c:pt idx="20">
                  <c:v>1.2701640000000001</c:v>
                </c:pt>
                <c:pt idx="21">
                  <c:v>1.444294</c:v>
                </c:pt>
                <c:pt idx="22">
                  <c:v>1.423187</c:v>
                </c:pt>
                <c:pt idx="23">
                  <c:v>1.6410370000000001</c:v>
                </c:pt>
                <c:pt idx="24">
                  <c:v>1.617669</c:v>
                </c:pt>
                <c:pt idx="25">
                  <c:v>1.9154230000000001</c:v>
                </c:pt>
                <c:pt idx="26">
                  <c:v>2.7046589999999999</c:v>
                </c:pt>
                <c:pt idx="27">
                  <c:v>2.8938640000000002</c:v>
                </c:pt>
                <c:pt idx="28">
                  <c:v>3.2082009999999999</c:v>
                </c:pt>
                <c:pt idx="29">
                  <c:v>3.507463</c:v>
                </c:pt>
                <c:pt idx="30">
                  <c:v>3.801447</c:v>
                </c:pt>
                <c:pt idx="31">
                  <c:v>3.9582389999999998</c:v>
                </c:pt>
                <c:pt idx="32">
                  <c:v>4.2085030000000003</c:v>
                </c:pt>
                <c:pt idx="33">
                  <c:v>4.1195539999999999</c:v>
                </c:pt>
                <c:pt idx="34">
                  <c:v>4.3622800000000002</c:v>
                </c:pt>
                <c:pt idx="35">
                  <c:v>4.3592639999999996</c:v>
                </c:pt>
                <c:pt idx="36">
                  <c:v>4.8303929999999999</c:v>
                </c:pt>
                <c:pt idx="37">
                  <c:v>3.9416549999999999</c:v>
                </c:pt>
                <c:pt idx="38">
                  <c:v>3.9680390000000001</c:v>
                </c:pt>
                <c:pt idx="39">
                  <c:v>3.6129959999999999</c:v>
                </c:pt>
                <c:pt idx="40">
                  <c:v>3.7102369999999998</c:v>
                </c:pt>
                <c:pt idx="41">
                  <c:v>3.0717620000000001</c:v>
                </c:pt>
                <c:pt idx="42">
                  <c:v>2.8742649999999998</c:v>
                </c:pt>
                <c:pt idx="43">
                  <c:v>2.7039049999999998</c:v>
                </c:pt>
                <c:pt idx="44">
                  <c:v>2.3925830000000001</c:v>
                </c:pt>
                <c:pt idx="45">
                  <c:v>2.234283</c:v>
                </c:pt>
                <c:pt idx="46">
                  <c:v>1.719433</c:v>
                </c:pt>
                <c:pt idx="47">
                  <c:v>1.4510780000000001</c:v>
                </c:pt>
                <c:pt idx="48">
                  <c:v>1.4186639999999999</c:v>
                </c:pt>
                <c:pt idx="49">
                  <c:v>1.145786</c:v>
                </c:pt>
                <c:pt idx="50">
                  <c:v>0.987487</c:v>
                </c:pt>
                <c:pt idx="51">
                  <c:v>0.84275599999999995</c:v>
                </c:pt>
                <c:pt idx="52">
                  <c:v>0.60153800000000002</c:v>
                </c:pt>
                <c:pt idx="53">
                  <c:v>0.58721500000000004</c:v>
                </c:pt>
                <c:pt idx="54">
                  <c:v>0.378411</c:v>
                </c:pt>
                <c:pt idx="55">
                  <c:v>0.52766500000000005</c:v>
                </c:pt>
                <c:pt idx="56">
                  <c:v>0.25780199999999998</c:v>
                </c:pt>
                <c:pt idx="57">
                  <c:v>0.29172300000000001</c:v>
                </c:pt>
                <c:pt idx="58">
                  <c:v>0.336198</c:v>
                </c:pt>
                <c:pt idx="59">
                  <c:v>0.17111399999999999</c:v>
                </c:pt>
                <c:pt idx="60">
                  <c:v>0.144731</c:v>
                </c:pt>
                <c:pt idx="61">
                  <c:v>0.31961400000000001</c:v>
                </c:pt>
                <c:pt idx="62">
                  <c:v>0.111563</c:v>
                </c:pt>
                <c:pt idx="63">
                  <c:v>3.0152000000000002E-2</c:v>
                </c:pt>
                <c:pt idx="64">
                  <c:v>3.9197999999999997E-2</c:v>
                </c:pt>
                <c:pt idx="65">
                  <c:v>3.8443999999999999E-2</c:v>
                </c:pt>
                <c:pt idx="66">
                  <c:v>9.4979999999999995E-2</c:v>
                </c:pt>
                <c:pt idx="67">
                  <c:v>0.20955799999999999</c:v>
                </c:pt>
                <c:pt idx="68">
                  <c:v>8.2165000000000002E-2</c:v>
                </c:pt>
                <c:pt idx="69">
                  <c:v>3.3167000000000002E-2</c:v>
                </c:pt>
                <c:pt idx="70">
                  <c:v>2.3368E-2</c:v>
                </c:pt>
                <c:pt idx="71">
                  <c:v>2.2613999999999999E-2</c:v>
                </c:pt>
                <c:pt idx="72">
                  <c:v>1.9598999999999998E-2</c:v>
                </c:pt>
                <c:pt idx="73">
                  <c:v>1.1306999999999999E-2</c:v>
                </c:pt>
                <c:pt idx="74">
                  <c:v>1.7337999999999999E-2</c:v>
                </c:pt>
                <c:pt idx="75">
                  <c:v>9.7990000000000004E-3</c:v>
                </c:pt>
                <c:pt idx="76">
                  <c:v>6.7840000000000001E-3</c:v>
                </c:pt>
                <c:pt idx="77">
                  <c:v>4.5230000000000001E-3</c:v>
                </c:pt>
                <c:pt idx="78">
                  <c:v>7.54E-4</c:v>
                </c:pt>
                <c:pt idx="79">
                  <c:v>0</c:v>
                </c:pt>
                <c:pt idx="80">
                  <c:v>0</c:v>
                </c:pt>
              </c:numCache>
            </c:numRef>
          </c:val>
          <c:extLst>
            <c:ext xmlns:c16="http://schemas.microsoft.com/office/drawing/2014/chart" uri="{C3380CC4-5D6E-409C-BE32-E72D297353CC}">
              <c16:uniqueId val="{00000000-4EEA-44B2-932A-4CC9D02F6BAE}"/>
            </c:ext>
          </c:extLst>
        </c:ser>
        <c:dLbls>
          <c:showLegendKey val="0"/>
          <c:showVal val="0"/>
          <c:showCatName val="0"/>
          <c:showSerName val="0"/>
          <c:showPercent val="0"/>
          <c:showBubbleSize val="0"/>
        </c:dLbls>
        <c:gapWidth val="0"/>
        <c:axId val="1499928816"/>
        <c:axId val="1492574208"/>
      </c:barChart>
      <c:catAx>
        <c:axId val="1499928816"/>
        <c:scaling>
          <c:orientation val="minMax"/>
        </c:scaling>
        <c:delete val="0"/>
        <c:axPos val="b"/>
        <c:title>
          <c:tx>
            <c:rich>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800">
                    <a:latin typeface="Arial" panose="020B0604020202020204" pitchFamily="34" charset="0"/>
                    <a:cs typeface="Arial" panose="020B0604020202020204" pitchFamily="34" charset="0"/>
                  </a:rPr>
                  <a:t>Interference</a:t>
                </a:r>
                <a:r>
                  <a:rPr lang="en-US" altLang="ja-JP" sz="1800" baseline="0">
                    <a:latin typeface="Arial" panose="020B0604020202020204" pitchFamily="34" charset="0"/>
                    <a:cs typeface="Arial" panose="020B0604020202020204" pitchFamily="34" charset="0"/>
                  </a:rPr>
                  <a:t> pass loss (dB)</a:t>
                </a:r>
                <a:endParaRPr lang="ja-JP" altLang="en-US" sz="18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2574208"/>
        <c:crosses val="autoZero"/>
        <c:auto val="0"/>
        <c:lblAlgn val="ctr"/>
        <c:lblOffset val="100"/>
        <c:tickLblSkip val="10"/>
        <c:noMultiLvlLbl val="0"/>
      </c:catAx>
      <c:valAx>
        <c:axId val="1492574208"/>
        <c:scaling>
          <c:orientation val="minMax"/>
          <c:max val="8"/>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800">
                    <a:latin typeface="Arial" panose="020B0604020202020204" pitchFamily="34" charset="0"/>
                    <a:cs typeface="Arial" panose="020B0604020202020204" pitchFamily="34" charset="0"/>
                  </a:rPr>
                  <a:t>Probability</a:t>
                </a:r>
                <a:r>
                  <a:rPr lang="en-US" altLang="ja-JP" sz="1800" baseline="0">
                    <a:latin typeface="Arial" panose="020B0604020202020204" pitchFamily="34" charset="0"/>
                    <a:cs typeface="Arial" panose="020B0604020202020204" pitchFamily="34" charset="0"/>
                  </a:rPr>
                  <a:t> (%)</a:t>
                </a:r>
                <a:endParaRPr lang="ja-JP" altLang="en-US" sz="1800">
                  <a:latin typeface="Arial" panose="020B0604020202020204" pitchFamily="34" charset="0"/>
                  <a:cs typeface="Arial" panose="020B0604020202020204" pitchFamily="34" charset="0"/>
                </a:endParaRPr>
              </a:p>
            </c:rich>
          </c:tx>
          <c:layout>
            <c:manualLayout>
              <c:xMode val="edge"/>
              <c:yMode val="edge"/>
              <c:x val="1.6591251885369532E-2"/>
              <c:y val="0.25302681073495253"/>
            </c:manualLayout>
          </c:layout>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928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076860" cy="511650"/>
          </a:xfrm>
          <a:prstGeom prst="rect">
            <a:avLst/>
          </a:prstGeom>
          <a:noFill/>
          <a:ln w="9525">
            <a:noFill/>
            <a:miter lim="800000"/>
            <a:headEnd/>
            <a:tailEnd/>
          </a:ln>
        </p:spPr>
        <p:txBody>
          <a:bodyPr vert="horz" wrap="square" lIns="94565" tIns="47283" rIns="94565" bIns="47283" numCol="1" anchor="t" anchorCtr="0" compatLnSpc="1">
            <a:prstTxWarp prst="textNoShape">
              <a:avLst/>
            </a:prstTxWarp>
          </a:bodyPr>
          <a:lstStyle>
            <a:lvl1pPr>
              <a:defRPr sz="1300">
                <a:ea typeface="ＭＳ Ｐゴシック" pitchFamily="50" charset="-128"/>
              </a:defRPr>
            </a:lvl1pPr>
          </a:lstStyle>
          <a:p>
            <a:pPr>
              <a:defRPr/>
            </a:pPr>
            <a:endParaRPr lang="en-US" altLang="ja-JP"/>
          </a:p>
        </p:txBody>
      </p:sp>
      <p:sp>
        <p:nvSpPr>
          <p:cNvPr id="3075" name="Rectangle 3"/>
          <p:cNvSpPr>
            <a:spLocks noGrp="1" noChangeArrowheads="1"/>
          </p:cNvSpPr>
          <p:nvPr>
            <p:ph type="dt" sz="quarter" idx="1"/>
          </p:nvPr>
        </p:nvSpPr>
        <p:spPr bwMode="auto">
          <a:xfrm>
            <a:off x="4020784" y="2"/>
            <a:ext cx="3076860" cy="511650"/>
          </a:xfrm>
          <a:prstGeom prst="rect">
            <a:avLst/>
          </a:prstGeom>
          <a:noFill/>
          <a:ln w="9525">
            <a:noFill/>
            <a:miter lim="800000"/>
            <a:headEnd/>
            <a:tailEnd/>
          </a:ln>
        </p:spPr>
        <p:txBody>
          <a:bodyPr vert="horz" wrap="square" lIns="94565" tIns="47283" rIns="94565" bIns="47283" numCol="1" anchor="t" anchorCtr="0" compatLnSpc="1">
            <a:prstTxWarp prst="textNoShape">
              <a:avLst/>
            </a:prstTxWarp>
          </a:bodyPr>
          <a:lstStyle>
            <a:lvl1pPr algn="r">
              <a:defRPr sz="1300">
                <a:ea typeface="ＭＳ Ｐゴシック" pitchFamily="50" charset="-128"/>
              </a:defRPr>
            </a:lvl1pPr>
          </a:lstStyle>
          <a:p>
            <a:pPr>
              <a:defRPr/>
            </a:pPr>
            <a:endParaRPr lang="en-US" altLang="ja-JP"/>
          </a:p>
        </p:txBody>
      </p:sp>
      <p:sp>
        <p:nvSpPr>
          <p:cNvPr id="3076" name="Rectangle 4"/>
          <p:cNvSpPr>
            <a:spLocks noGrp="1" noChangeArrowheads="1"/>
          </p:cNvSpPr>
          <p:nvPr>
            <p:ph type="ftr" sz="quarter" idx="2"/>
          </p:nvPr>
        </p:nvSpPr>
        <p:spPr bwMode="auto">
          <a:xfrm>
            <a:off x="1" y="9721333"/>
            <a:ext cx="3076860" cy="511649"/>
          </a:xfrm>
          <a:prstGeom prst="rect">
            <a:avLst/>
          </a:prstGeom>
          <a:noFill/>
          <a:ln w="9525">
            <a:noFill/>
            <a:miter lim="800000"/>
            <a:headEnd/>
            <a:tailEnd/>
          </a:ln>
        </p:spPr>
        <p:txBody>
          <a:bodyPr vert="horz" wrap="square" lIns="94565" tIns="47283" rIns="94565" bIns="47283" numCol="1" anchor="b" anchorCtr="0" compatLnSpc="1">
            <a:prstTxWarp prst="textNoShape">
              <a:avLst/>
            </a:prstTxWarp>
          </a:bodyPr>
          <a:lstStyle>
            <a:lvl1pPr>
              <a:defRPr sz="1300">
                <a:ea typeface="ＭＳ Ｐゴシック" pitchFamily="50" charset="-128"/>
              </a:defRPr>
            </a:lvl1pPr>
          </a:lstStyle>
          <a:p>
            <a:pPr>
              <a:defRPr/>
            </a:pPr>
            <a:endParaRPr lang="en-US" altLang="ja-JP"/>
          </a:p>
        </p:txBody>
      </p:sp>
      <p:sp>
        <p:nvSpPr>
          <p:cNvPr id="3077" name="Rectangle 5"/>
          <p:cNvSpPr>
            <a:spLocks noGrp="1" noChangeArrowheads="1"/>
          </p:cNvSpPr>
          <p:nvPr>
            <p:ph type="sldNum" sz="quarter" idx="3"/>
          </p:nvPr>
        </p:nvSpPr>
        <p:spPr bwMode="auto">
          <a:xfrm>
            <a:off x="4020784" y="9721333"/>
            <a:ext cx="3076860" cy="511649"/>
          </a:xfrm>
          <a:prstGeom prst="rect">
            <a:avLst/>
          </a:prstGeom>
          <a:noFill/>
          <a:ln w="9525">
            <a:noFill/>
            <a:miter lim="800000"/>
            <a:headEnd/>
            <a:tailEnd/>
          </a:ln>
        </p:spPr>
        <p:txBody>
          <a:bodyPr vert="horz" wrap="square" lIns="94565" tIns="47283" rIns="94565" bIns="47283" numCol="1" anchor="b" anchorCtr="0" compatLnSpc="1">
            <a:prstTxWarp prst="textNoShape">
              <a:avLst/>
            </a:prstTxWarp>
          </a:bodyPr>
          <a:lstStyle>
            <a:lvl1pPr algn="r">
              <a:defRPr sz="1300">
                <a:ea typeface="ＭＳ Ｐゴシック" pitchFamily="50" charset="-128"/>
              </a:defRPr>
            </a:lvl1pPr>
          </a:lstStyle>
          <a:p>
            <a:pPr>
              <a:defRPr/>
            </a:pPr>
            <a:fld id="{202A31DB-7F83-47EF-BECD-A4D2D8B58FF9}" type="slidenum">
              <a:rPr lang="en-US" altLang="ja-JP"/>
              <a:pPr>
                <a:defRPr/>
              </a:pPr>
              <a:t>‹#›</a:t>
            </a:fld>
            <a:endParaRPr lang="en-US" altLang="ja-JP"/>
          </a:p>
        </p:txBody>
      </p:sp>
    </p:spTree>
    <p:extLst>
      <p:ext uri="{BB962C8B-B14F-4D97-AF65-F5344CB8AC3E}">
        <p14:creationId xmlns:p14="http://schemas.microsoft.com/office/powerpoint/2010/main" val="131155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76860" cy="511650"/>
          </a:xfrm>
          <a:prstGeom prst="rect">
            <a:avLst/>
          </a:prstGeom>
          <a:noFill/>
          <a:ln w="9525">
            <a:noFill/>
            <a:miter lim="800000"/>
            <a:headEnd/>
            <a:tailEnd/>
          </a:ln>
        </p:spPr>
        <p:txBody>
          <a:bodyPr vert="horz" wrap="square" lIns="94565" tIns="47283" rIns="94565" bIns="47283" numCol="1" anchor="t" anchorCtr="0" compatLnSpc="1">
            <a:prstTxWarp prst="textNoShape">
              <a:avLst/>
            </a:prstTxWarp>
          </a:bodyPr>
          <a:lstStyle>
            <a:lvl1pPr>
              <a:defRPr sz="1300">
                <a:ea typeface="ＭＳ Ｐゴシック" pitchFamily="50" charset="-128"/>
              </a:defRPr>
            </a:lvl1pPr>
          </a:lstStyle>
          <a:p>
            <a:pPr>
              <a:defRPr/>
            </a:pPr>
            <a:endParaRPr lang="en-US" altLang="ja-JP"/>
          </a:p>
        </p:txBody>
      </p:sp>
      <p:sp>
        <p:nvSpPr>
          <p:cNvPr id="7171" name="Rectangle 3"/>
          <p:cNvSpPr>
            <a:spLocks noGrp="1" noChangeArrowheads="1"/>
          </p:cNvSpPr>
          <p:nvPr>
            <p:ph type="dt" idx="1"/>
          </p:nvPr>
        </p:nvSpPr>
        <p:spPr bwMode="auto">
          <a:xfrm>
            <a:off x="4020784" y="2"/>
            <a:ext cx="3076860" cy="511650"/>
          </a:xfrm>
          <a:prstGeom prst="rect">
            <a:avLst/>
          </a:prstGeom>
          <a:noFill/>
          <a:ln w="9525">
            <a:noFill/>
            <a:miter lim="800000"/>
            <a:headEnd/>
            <a:tailEnd/>
          </a:ln>
        </p:spPr>
        <p:txBody>
          <a:bodyPr vert="horz" wrap="square" lIns="94565" tIns="47283" rIns="94565" bIns="47283" numCol="1" anchor="t" anchorCtr="0" compatLnSpc="1">
            <a:prstTxWarp prst="textNoShape">
              <a:avLst/>
            </a:prstTxWarp>
          </a:bodyPr>
          <a:lstStyle>
            <a:lvl1pPr algn="r">
              <a:defRPr sz="1300">
                <a:ea typeface="ＭＳ Ｐゴシック" pitchFamily="50" charset="-128"/>
              </a:defRPr>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995363" y="768350"/>
            <a:ext cx="5111750" cy="383381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10431" y="4861484"/>
            <a:ext cx="5678447" cy="4604840"/>
          </a:xfrm>
          <a:prstGeom prst="rect">
            <a:avLst/>
          </a:prstGeom>
          <a:noFill/>
          <a:ln w="9525">
            <a:noFill/>
            <a:miter lim="800000"/>
            <a:headEnd/>
            <a:tailEnd/>
          </a:ln>
        </p:spPr>
        <p:txBody>
          <a:bodyPr vert="horz" wrap="square" lIns="94565" tIns="47283" rIns="94565" bIns="4728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7174" name="Rectangle 6"/>
          <p:cNvSpPr>
            <a:spLocks noGrp="1" noChangeArrowheads="1"/>
          </p:cNvSpPr>
          <p:nvPr>
            <p:ph type="ftr" sz="quarter" idx="4"/>
          </p:nvPr>
        </p:nvSpPr>
        <p:spPr bwMode="auto">
          <a:xfrm>
            <a:off x="1" y="9721333"/>
            <a:ext cx="3076860" cy="511649"/>
          </a:xfrm>
          <a:prstGeom prst="rect">
            <a:avLst/>
          </a:prstGeom>
          <a:noFill/>
          <a:ln w="9525">
            <a:noFill/>
            <a:miter lim="800000"/>
            <a:headEnd/>
            <a:tailEnd/>
          </a:ln>
        </p:spPr>
        <p:txBody>
          <a:bodyPr vert="horz" wrap="square" lIns="94565" tIns="47283" rIns="94565" bIns="47283" numCol="1" anchor="b" anchorCtr="0" compatLnSpc="1">
            <a:prstTxWarp prst="textNoShape">
              <a:avLst/>
            </a:prstTxWarp>
          </a:bodyPr>
          <a:lstStyle>
            <a:lvl1pPr>
              <a:defRPr sz="1300">
                <a:ea typeface="ＭＳ Ｐゴシック" pitchFamily="50" charset="-128"/>
              </a:defRPr>
            </a:lvl1pPr>
          </a:lstStyle>
          <a:p>
            <a:pPr>
              <a:defRPr/>
            </a:pPr>
            <a:endParaRPr lang="en-US" altLang="ja-JP"/>
          </a:p>
        </p:txBody>
      </p:sp>
      <p:sp>
        <p:nvSpPr>
          <p:cNvPr id="7175" name="Rectangle 7"/>
          <p:cNvSpPr>
            <a:spLocks noGrp="1" noChangeArrowheads="1"/>
          </p:cNvSpPr>
          <p:nvPr>
            <p:ph type="sldNum" sz="quarter" idx="5"/>
          </p:nvPr>
        </p:nvSpPr>
        <p:spPr bwMode="auto">
          <a:xfrm>
            <a:off x="4020784" y="9721333"/>
            <a:ext cx="3076860" cy="511649"/>
          </a:xfrm>
          <a:prstGeom prst="rect">
            <a:avLst/>
          </a:prstGeom>
          <a:noFill/>
          <a:ln w="9525">
            <a:noFill/>
            <a:miter lim="800000"/>
            <a:headEnd/>
            <a:tailEnd/>
          </a:ln>
        </p:spPr>
        <p:txBody>
          <a:bodyPr vert="horz" wrap="square" lIns="94565" tIns="47283" rIns="94565" bIns="47283" numCol="1" anchor="b" anchorCtr="0" compatLnSpc="1">
            <a:prstTxWarp prst="textNoShape">
              <a:avLst/>
            </a:prstTxWarp>
          </a:bodyPr>
          <a:lstStyle>
            <a:lvl1pPr algn="r">
              <a:defRPr sz="1300">
                <a:ea typeface="ＭＳ Ｐゴシック" pitchFamily="50" charset="-128"/>
              </a:defRPr>
            </a:lvl1pPr>
          </a:lstStyle>
          <a:p>
            <a:pPr>
              <a:defRPr/>
            </a:pPr>
            <a:fld id="{161DE502-51BF-499D-B1AF-F5DE6513D55F}" type="slidenum">
              <a:rPr lang="en-US" altLang="ja-JP"/>
              <a:pPr>
                <a:defRPr/>
              </a:pPr>
              <a:t>‹#›</a:t>
            </a:fld>
            <a:endParaRPr lang="en-US" altLang="ja-JP"/>
          </a:p>
        </p:txBody>
      </p:sp>
    </p:spTree>
    <p:extLst>
      <p:ext uri="{BB962C8B-B14F-4D97-AF65-F5344CB8AC3E}">
        <p14:creationId xmlns:p14="http://schemas.microsoft.com/office/powerpoint/2010/main" val="3041661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6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6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6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6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506F25D-5988-4893-9C92-2108940E9F28}" type="slidenum">
              <a:rPr lang="en-US" altLang="ja-JP" smtClean="0">
                <a:ea typeface="ＭＳ Ｐゴシック" charset="-128"/>
              </a:rPr>
              <a:pPr/>
              <a:t>1</a:t>
            </a:fld>
            <a:endParaRPr lang="en-US" altLang="ja-JP" dirty="0">
              <a:ea typeface="ＭＳ Ｐゴシック" charset="-128"/>
            </a:endParaRPr>
          </a:p>
        </p:txBody>
      </p:sp>
      <p:sp>
        <p:nvSpPr>
          <p:cNvPr id="23555"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eaLnBrk="1" hangingPunct="1">
              <a:defRPr/>
            </a:pPr>
            <a:r>
              <a:rPr lang="en-US" altLang="ja-JP" sz="1300" dirty="0"/>
              <a:t>Thank you Mr. Chairman.</a:t>
            </a:r>
          </a:p>
          <a:p>
            <a:pPr eaLnBrk="1" hangingPunct="1">
              <a:defRPr/>
            </a:pPr>
            <a:r>
              <a:rPr lang="en-US" altLang="ja-JP" sz="1300" dirty="0"/>
              <a:t>Good afternoon ladies and gentleman.</a:t>
            </a:r>
          </a:p>
          <a:p>
            <a:pPr eaLnBrk="1" hangingPunct="1">
              <a:defRPr/>
            </a:pPr>
            <a:r>
              <a:rPr lang="en-US" altLang="ja-JP" sz="1300" dirty="0"/>
              <a:t>My name is Shunichi Futatsumori of Electronic Navigation Research Institute, Japan.</a:t>
            </a:r>
          </a:p>
          <a:p>
            <a:pPr eaLnBrk="1" hangingPunct="1">
              <a:defRPr/>
            </a:pPr>
            <a:endParaRPr lang="en-US" altLang="ja-JP" sz="1300" dirty="0"/>
          </a:p>
          <a:p>
            <a:pPr eaLnBrk="1" hangingPunct="1">
              <a:defRPr/>
            </a:pPr>
            <a:r>
              <a:rPr lang="en-US" altLang="ja-JP" sz="1300" dirty="0"/>
              <a:t>Today, I would like to present a paper entitled</a:t>
            </a:r>
          </a:p>
          <a:p>
            <a:pPr eaLnBrk="1" hangingPunct="1">
              <a:defRPr/>
            </a:pPr>
            <a:r>
              <a:rPr lang="en-US" altLang="ja-JP" sz="1300" dirty="0"/>
              <a:t>“</a:t>
            </a:r>
            <a:r>
              <a:rPr lang="en-US" altLang="ja-JP" sz="1300" b="1" dirty="0"/>
              <a:t>Measurement of Radiation Power from an Aircraft FMCW Radar Altimeter for Investigating Spectrum-Sharing Conditions with Wireless Avionics Intra-Communication Systems</a:t>
            </a:r>
            <a:r>
              <a:rPr lang="en-US" altLang="ja-JP" sz="1300" dirty="0"/>
              <a:t>” </a:t>
            </a:r>
          </a:p>
          <a:p>
            <a:pPr eaLnBrk="1" hangingPunct="1">
              <a:defRPr/>
            </a:pPr>
            <a:endParaRPr lang="en-US" altLang="ja-JP" sz="1300" dirty="0"/>
          </a:p>
          <a:p>
            <a:pPr eaLnBrk="1" hangingPunct="1">
              <a:defRPr/>
            </a:pPr>
            <a:endParaRPr lang="en-US" altLang="ja-JP" sz="1000" dirty="0">
              <a:latin typeface="+mn-ea"/>
              <a:ea typeface="+mn-ea"/>
            </a:endParaRPr>
          </a:p>
        </p:txBody>
      </p:sp>
    </p:spTree>
    <p:extLst>
      <p:ext uri="{BB962C8B-B14F-4D97-AF65-F5344CB8AC3E}">
        <p14:creationId xmlns:p14="http://schemas.microsoft.com/office/powerpoint/2010/main" val="322717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24761">
              <a:defRPr/>
            </a:pPr>
            <a:r>
              <a:rPr lang="en-US" altLang="ja-JP" sz="1300" dirty="0">
                <a:latin typeface="+mn-ea"/>
              </a:rPr>
              <a:t>First of all, I would like to start with </a:t>
            </a:r>
            <a:r>
              <a:rPr lang="en-US" altLang="ja-JP" sz="1300" dirty="0"/>
              <a:t>the contents of this presentation.</a:t>
            </a:r>
          </a:p>
          <a:p>
            <a:pPr>
              <a:defRPr/>
            </a:pPr>
            <a:r>
              <a:rPr lang="en-US" altLang="ja-JP" sz="1300" dirty="0"/>
              <a:t>First, I will briefly introduce the background and objectives.</a:t>
            </a:r>
          </a:p>
          <a:p>
            <a:pPr>
              <a:defRPr/>
            </a:pPr>
            <a:r>
              <a:rPr lang="en-US" altLang="ja-JP" sz="1300" dirty="0"/>
              <a:t>This includes the “</a:t>
            </a:r>
            <a:r>
              <a:rPr lang="en-US" altLang="ja-JP" sz="1300" b="1" dirty="0"/>
              <a:t>Electromagnetic compatibility (EMC) issue between aircraft radio altimeter and Wireless Avionics Intra-Communication (WAIC) devices at 4 GHz band</a:t>
            </a:r>
            <a:r>
              <a:rPr lang="en-US" altLang="ja-JP" sz="1300" dirty="0"/>
              <a:t>”.</a:t>
            </a:r>
          </a:p>
          <a:p>
            <a:pPr>
              <a:defRPr/>
            </a:pPr>
            <a:endParaRPr lang="en-US" altLang="ja-JP" sz="1300" dirty="0"/>
          </a:p>
          <a:p>
            <a:pPr>
              <a:defRPr/>
            </a:pPr>
            <a:r>
              <a:rPr lang="en-US" altLang="ja-JP" sz="1300" dirty="0"/>
              <a:t>Second, I will explain the results of</a:t>
            </a:r>
          </a:p>
          <a:p>
            <a:pPr>
              <a:defRPr/>
            </a:pPr>
            <a:r>
              <a:rPr lang="en-US" altLang="ja-JP" sz="1300" b="1" dirty="0"/>
              <a:t>“Radio altimeter radiation power measurement” </a:t>
            </a:r>
            <a:r>
              <a:rPr lang="en-US" altLang="ja-JP" sz="1300" dirty="0"/>
              <a:t>which is using</a:t>
            </a:r>
          </a:p>
          <a:p>
            <a:pPr defTabSz="965606">
              <a:defRPr/>
            </a:pPr>
            <a:r>
              <a:rPr lang="en-US" altLang="ja-JP" sz="1300" b="1" dirty="0"/>
              <a:t>“Beechcraft B300 aircraft”</a:t>
            </a:r>
            <a:r>
              <a:rPr lang="en-US" altLang="ja-JP" sz="1300" dirty="0"/>
              <a:t>.</a:t>
            </a:r>
          </a:p>
          <a:p>
            <a:pPr defTabSz="965606">
              <a:defRPr/>
            </a:pPr>
            <a:endParaRPr lang="en-US" altLang="ja-JP" sz="1300" dirty="0"/>
          </a:p>
          <a:p>
            <a:pPr>
              <a:defRPr/>
            </a:pPr>
            <a:r>
              <a:rPr lang="en-US" altLang="ja-JP" sz="1300" dirty="0"/>
              <a:t>After that, I will discuss about</a:t>
            </a:r>
          </a:p>
          <a:p>
            <a:pPr>
              <a:defRPr/>
            </a:pPr>
            <a:r>
              <a:rPr lang="en-US" altLang="ja-JP" sz="1300" dirty="0"/>
              <a:t>“</a:t>
            </a:r>
            <a:r>
              <a:rPr lang="en-US" altLang="ja-JP" sz="1300" b="1" dirty="0"/>
              <a:t>Point source power estimation for investigation of spectrum sharing conditions</a:t>
            </a:r>
            <a:r>
              <a:rPr lang="en-US" altLang="ja-JP" sz="1300" dirty="0"/>
              <a:t>”</a:t>
            </a:r>
          </a:p>
          <a:p>
            <a:pPr>
              <a:defRPr/>
            </a:pPr>
            <a:r>
              <a:rPr lang="en-US" altLang="ja-JP" sz="1300" dirty="0"/>
              <a:t>which estimates</a:t>
            </a:r>
            <a:r>
              <a:rPr lang="ja-JP" altLang="en-US" sz="1300" dirty="0"/>
              <a:t> </a:t>
            </a:r>
            <a:r>
              <a:rPr lang="en-US" altLang="ja-JP" sz="1300" dirty="0"/>
              <a:t>“</a:t>
            </a:r>
            <a:r>
              <a:rPr lang="en-US" altLang="ja-JP" sz="1300" b="1" dirty="0"/>
              <a:t>Maximum point source power from the radio altimeter</a:t>
            </a:r>
            <a:r>
              <a:rPr lang="en-US" altLang="ja-JP" sz="1300" dirty="0"/>
              <a:t>”.</a:t>
            </a:r>
          </a:p>
          <a:p>
            <a:pPr>
              <a:defRPr/>
            </a:pPr>
            <a:endParaRPr lang="en-US" altLang="ja-JP" sz="1300" dirty="0"/>
          </a:p>
          <a:p>
            <a:pPr>
              <a:defRPr/>
            </a:pPr>
            <a:r>
              <a:rPr lang="en-US" altLang="ja-JP" sz="1300" dirty="0"/>
              <a:t>Finally, I will summarize with our conclusions.</a:t>
            </a:r>
          </a:p>
        </p:txBody>
      </p:sp>
      <p:sp>
        <p:nvSpPr>
          <p:cNvPr id="4" name="スライド番号プレースホルダ 3"/>
          <p:cNvSpPr>
            <a:spLocks noGrp="1"/>
          </p:cNvSpPr>
          <p:nvPr>
            <p:ph type="sldNum" sz="quarter" idx="10"/>
          </p:nvPr>
        </p:nvSpPr>
        <p:spPr/>
        <p:txBody>
          <a:bodyPr/>
          <a:lstStyle/>
          <a:p>
            <a:pPr>
              <a:defRPr/>
            </a:pPr>
            <a:fld id="{161DE502-51BF-499D-B1AF-F5DE6513D55F}" type="slidenum">
              <a:rPr lang="en-US" altLang="ja-JP" smtClean="0"/>
              <a:pPr>
                <a:defRPr/>
              </a:pPr>
              <a:t>2</a:t>
            </a:fld>
            <a:endParaRPr lang="en-US" altLang="ja-JP" dirty="0"/>
          </a:p>
        </p:txBody>
      </p:sp>
    </p:spTree>
    <p:extLst>
      <p:ext uri="{BB962C8B-B14F-4D97-AF65-F5344CB8AC3E}">
        <p14:creationId xmlns:p14="http://schemas.microsoft.com/office/powerpoint/2010/main" val="240457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the overview of the measurement.</a:t>
            </a:r>
          </a:p>
          <a:p>
            <a:r>
              <a:rPr kumimoji="1" lang="en-US" altLang="ja-JP" baseline="0" dirty="0"/>
              <a:t>Measurement was carried out at Sendai Airport, which locate north west of Japan.</a:t>
            </a:r>
          </a:p>
          <a:p>
            <a:r>
              <a:rPr kumimoji="1" lang="en-US" altLang="ja-JP" baseline="0" dirty="0"/>
              <a:t>Measurement antenna is moving each point and obtain data.</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61DE502-51BF-499D-B1AF-F5DE6513D55F}" type="slidenum">
              <a:rPr lang="en-US" altLang="ja-JP" smtClean="0"/>
              <a:pPr>
                <a:defRPr/>
              </a:pPr>
              <a:t>6</a:t>
            </a:fld>
            <a:endParaRPr lang="en-US" altLang="ja-JP"/>
          </a:p>
        </p:txBody>
      </p:sp>
    </p:spTree>
    <p:extLst>
      <p:ext uri="{BB962C8B-B14F-4D97-AF65-F5344CB8AC3E}">
        <p14:creationId xmlns:p14="http://schemas.microsoft.com/office/powerpoint/2010/main" val="394825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300" dirty="0"/>
              <a:t>I would now like to conclude this presentation.</a:t>
            </a:r>
          </a:p>
          <a:p>
            <a:r>
              <a:rPr lang="en-US" altLang="ja-JP" sz="1300" dirty="0"/>
              <a:t>We discussed </a:t>
            </a:r>
          </a:p>
          <a:p>
            <a:r>
              <a:rPr lang="en-US" altLang="ja-JP" sz="1300" dirty="0"/>
              <a:t>“</a:t>
            </a:r>
            <a:r>
              <a:rPr lang="en-US" altLang="ja-JP" sz="1300" b="1" dirty="0"/>
              <a:t>Large-scale numerical analysis to estimate the EMF created by PEDs inside aircraft</a:t>
            </a:r>
            <a:r>
              <a:rPr lang="en-US" altLang="ja-JP" sz="1300" dirty="0"/>
              <a:t>.”</a:t>
            </a:r>
          </a:p>
          <a:p>
            <a:endParaRPr lang="en-US" altLang="ja-JP" sz="1300" dirty="0"/>
          </a:p>
          <a:p>
            <a:r>
              <a:rPr lang="en-US" altLang="ja-JP" sz="1300" dirty="0"/>
              <a:t>We confirmed following:</a:t>
            </a:r>
          </a:p>
          <a:p>
            <a:endParaRPr lang="en-US" altLang="ja-JP" sz="1300" dirty="0"/>
          </a:p>
          <a:p>
            <a:r>
              <a:rPr lang="en-US" altLang="ja-JP" sz="1300" dirty="0"/>
              <a:t>Future works is a </a:t>
            </a:r>
          </a:p>
          <a:p>
            <a:endParaRPr kumimoji="1" lang="en-US" altLang="ja-JP" dirty="0"/>
          </a:p>
        </p:txBody>
      </p:sp>
      <p:sp>
        <p:nvSpPr>
          <p:cNvPr id="4" name="スライド番号プレースホルダ 3"/>
          <p:cNvSpPr>
            <a:spLocks noGrp="1"/>
          </p:cNvSpPr>
          <p:nvPr>
            <p:ph type="sldNum" sz="quarter" idx="10"/>
          </p:nvPr>
        </p:nvSpPr>
        <p:spPr/>
        <p:txBody>
          <a:bodyPr/>
          <a:lstStyle/>
          <a:p>
            <a:pPr>
              <a:defRPr/>
            </a:pPr>
            <a:fld id="{390020D6-7454-4F2D-AE37-65EB7F3F652A}" type="slidenum">
              <a:rPr lang="en-US" altLang="ja-JP" smtClean="0"/>
              <a:pPr>
                <a:defRPr/>
              </a:pPr>
              <a:t>12</a:t>
            </a:fld>
            <a:endParaRPr lang="en-US" altLang="ja-JP"/>
          </a:p>
        </p:txBody>
      </p:sp>
    </p:spTree>
    <p:extLst>
      <p:ext uri="{BB962C8B-B14F-4D97-AF65-F5344CB8AC3E}">
        <p14:creationId xmlns:p14="http://schemas.microsoft.com/office/powerpoint/2010/main" val="356924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1"/>
          <p:cNvSpPr>
            <a:spLocks noChangeArrowheads="1"/>
          </p:cNvSpPr>
          <p:nvPr/>
        </p:nvSpPr>
        <p:spPr bwMode="gray">
          <a:xfrm>
            <a:off x="0" y="3356992"/>
            <a:ext cx="9144000" cy="3003005"/>
          </a:xfrm>
          <a:prstGeom prst="rect">
            <a:avLst/>
          </a:prstGeom>
          <a:gradFill rotWithShape="1">
            <a:gsLst>
              <a:gs pos="0">
                <a:srgbClr val="C0C0C0">
                  <a:gamma/>
                  <a:tint val="27451"/>
                  <a:invGamma/>
                </a:srgbClr>
              </a:gs>
              <a:gs pos="100000">
                <a:srgbClr val="C0C0C0"/>
              </a:gs>
            </a:gsLst>
            <a:lin ang="0" scaled="1"/>
          </a:gra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5122" name="Rectangle 2"/>
          <p:cNvSpPr>
            <a:spLocks noGrp="1" noChangeArrowheads="1"/>
          </p:cNvSpPr>
          <p:nvPr>
            <p:ph type="ctrTitle"/>
          </p:nvPr>
        </p:nvSpPr>
        <p:spPr bwMode="auto">
          <a:xfrm>
            <a:off x="381000" y="914401"/>
            <a:ext cx="8305800" cy="2370584"/>
          </a:xfrm>
        </p:spPr>
        <p:txBody>
          <a:bodyPr/>
          <a:lstStyle>
            <a:lvl1pPr>
              <a:defRPr sz="4800"/>
            </a:lvl1pPr>
          </a:lstStyle>
          <a:p>
            <a:r>
              <a:rPr lang="ja-JP" altLang="en-US"/>
              <a:t>マスタ タイトルの書式設定</a:t>
            </a:r>
          </a:p>
        </p:txBody>
      </p:sp>
      <p:sp>
        <p:nvSpPr>
          <p:cNvPr id="5" name="Date Placeholder 4"/>
          <p:cNvSpPr>
            <a:spLocks noGrp="1" noChangeArrowheads="1"/>
          </p:cNvSpPr>
          <p:nvPr>
            <p:ph type="dt" sz="half" idx="10"/>
          </p:nvPr>
        </p:nvSpPr>
        <p:spPr bwMode="auto">
          <a:xfrm>
            <a:off x="7467600" y="6324600"/>
            <a:ext cx="1600200" cy="360363"/>
          </a:xfrm>
          <a:prstGeom prst="rect">
            <a:avLst/>
          </a:prstGeom>
          <a:ln>
            <a:miter lim="800000"/>
            <a:headEnd/>
            <a:tailEnd/>
          </a:ln>
        </p:spPr>
        <p:txBody>
          <a:bodyPr vert="horz" wrap="square" lIns="91440" tIns="45720" rIns="91440" bIns="45720" numCol="1" anchor="ctr" anchorCtr="1" compatLnSpc="1">
            <a:prstTxWarp prst="textNoShape">
              <a:avLst/>
            </a:prstTxWarp>
          </a:bodyPr>
          <a:lstStyle>
            <a:lvl1pPr algn="ctr">
              <a:defRPr sz="1400" dirty="0" smtClean="0">
                <a:ea typeface="ＭＳ Ｐゴシック" pitchFamily="50" charset="-128"/>
              </a:defRPr>
            </a:lvl1pPr>
          </a:lstStyle>
          <a:p>
            <a:pPr>
              <a:defRPr/>
            </a:pPr>
            <a:r>
              <a:rPr lang="en-US" altLang="ja-JP" dirty="0"/>
              <a:t>2013/12/04</a:t>
            </a:r>
          </a:p>
        </p:txBody>
      </p:sp>
      <p:sp>
        <p:nvSpPr>
          <p:cNvPr id="6" name="Footer Placeholder 5"/>
          <p:cNvSpPr>
            <a:spLocks noGrp="1" noChangeArrowheads="1"/>
          </p:cNvSpPr>
          <p:nvPr>
            <p:ph type="ftr" sz="quarter" idx="11"/>
          </p:nvPr>
        </p:nvSpPr>
        <p:spPr bwMode="auto">
          <a:xfrm>
            <a:off x="3122613" y="5275263"/>
            <a:ext cx="2895600" cy="287337"/>
          </a:xfrm>
          <a:prstGeom prst="rect">
            <a:avLst/>
          </a:prstGeom>
          <a:ln>
            <a:miter lim="800000"/>
            <a:headEnd/>
            <a:tailEnd/>
          </a:ln>
        </p:spPr>
        <p:txBody>
          <a:bodyPr vert="horz" wrap="square" lIns="91440" tIns="45720" rIns="91440" bIns="45720" numCol="1" anchor="ctr" anchorCtr="1"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7" name="Rectangle 15"/>
          <p:cNvSpPr>
            <a:spLocks noGrp="1" noChangeArrowheads="1"/>
          </p:cNvSpPr>
          <p:nvPr>
            <p:ph type="sldNum" sz="quarter" idx="12"/>
          </p:nvPr>
        </p:nvSpPr>
        <p:spPr bwMode="auto">
          <a:xfrm>
            <a:off x="84138" y="6343650"/>
            <a:ext cx="1439862" cy="488950"/>
          </a:xfrm>
          <a:prstGeom prst="rect">
            <a:avLst/>
          </a:prstGeom>
          <a:ln>
            <a:miter lim="800000"/>
            <a:headEnd/>
            <a:tailEnd/>
          </a:ln>
        </p:spPr>
        <p:txBody>
          <a:bodyPr vert="horz" wrap="square" lIns="91440" tIns="45720" rIns="91440" bIns="45720" numCol="1" anchor="b" anchorCtr="1" compatLnSpc="1">
            <a:prstTxWarp prst="textNoShape">
              <a:avLst/>
            </a:prstTxWarp>
            <a:spAutoFit/>
          </a:bodyPr>
          <a:lstStyle>
            <a:lvl1pPr>
              <a:defRPr kumimoji="0" sz="2600" b="1" smtClean="0">
                <a:ea typeface="ＭＳ Ｐゴシック" pitchFamily="50" charset="-128"/>
              </a:defRPr>
            </a:lvl1pPr>
          </a:lstStyle>
          <a:p>
            <a:pPr>
              <a:defRPr/>
            </a:pPr>
            <a:fld id="{397AADEA-1D9B-4ECB-893B-5E9D6270C0A4}" type="slidenum">
              <a:rPr lang="en-US" altLang="ja-JP" smtClean="0"/>
              <a:pPr>
                <a:defRPr/>
              </a:pPr>
              <a:t>‹#›</a:t>
            </a:fld>
            <a:r>
              <a:rPr lang="en-US" altLang="ja-JP" dirty="0"/>
              <a:t>/15</a:t>
            </a:r>
          </a:p>
        </p:txBody>
      </p:sp>
      <p:sp>
        <p:nvSpPr>
          <p:cNvPr id="3" name="Rectangle 10"/>
          <p:cNvSpPr>
            <a:spLocks noChangeArrowheads="1"/>
          </p:cNvSpPr>
          <p:nvPr/>
        </p:nvSpPr>
        <p:spPr bwMode="gray">
          <a:xfrm>
            <a:off x="0" y="838200"/>
            <a:ext cx="9144000" cy="3382888"/>
          </a:xfrm>
          <a:prstGeom prst="rect">
            <a:avLst/>
          </a:prstGeom>
          <a:gradFill rotWithShape="1">
            <a:gsLst>
              <a:gs pos="0">
                <a:schemeClr val="accent2"/>
              </a:gs>
              <a:gs pos="100000">
                <a:schemeClr val="accent2">
                  <a:gamma/>
                  <a:shade val="46275"/>
                  <a:invGamma/>
                </a:schemeClr>
              </a:gs>
            </a:gsLst>
            <a:lin ang="0" scaled="1"/>
          </a:gradFill>
          <a:ln w="9525">
            <a:noFill/>
            <a:miter lim="800000"/>
            <a:headEnd/>
            <a:tailEnd/>
          </a:ln>
          <a:effectLst/>
        </p:spPr>
        <p:txBody>
          <a:bodyPr wrap="none" anchor="ctr"/>
          <a:lstStyle/>
          <a:p>
            <a:pPr algn="ctr">
              <a:defRPr/>
            </a:pPr>
            <a:endParaRPr lang="ja-JP" altLang="ja-JP" sz="1800">
              <a:ea typeface="ＭＳ Ｐゴシック" pitchFamily="50"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30175"/>
            <a:ext cx="2209800" cy="60356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52400" y="130175"/>
            <a:ext cx="6477000" cy="60356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gray">
          <a:xfrm>
            <a:off x="0" y="6353175"/>
            <a:ext cx="9144000" cy="76200"/>
          </a:xfrm>
          <a:prstGeom prst="rect">
            <a:avLst/>
          </a:prstGeom>
          <a:gradFill rotWithShape="1">
            <a:gsLst>
              <a:gs pos="0">
                <a:schemeClr val="accent2"/>
              </a:gs>
              <a:gs pos="100000">
                <a:schemeClr val="accent2">
                  <a:gamma/>
                  <a:shade val="46275"/>
                  <a:invGamma/>
                </a:schemeClr>
              </a:gs>
            </a:gsLst>
            <a:lin ang="0" scaled="1"/>
          </a:gra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1039" name="Rectangle 15"/>
          <p:cNvSpPr>
            <a:spLocks noChangeArrowheads="1"/>
          </p:cNvSpPr>
          <p:nvPr/>
        </p:nvSpPr>
        <p:spPr bwMode="gray">
          <a:xfrm>
            <a:off x="0" y="0"/>
            <a:ext cx="9144000" cy="765175"/>
          </a:xfrm>
          <a:prstGeom prst="rect">
            <a:avLst/>
          </a:prstGeom>
          <a:gradFill rotWithShape="1">
            <a:gsLst>
              <a:gs pos="0">
                <a:schemeClr val="accent2"/>
              </a:gs>
              <a:gs pos="100000">
                <a:schemeClr val="accent2">
                  <a:gamma/>
                  <a:shade val="46275"/>
                  <a:invGamma/>
                </a:schemeClr>
              </a:gs>
            </a:gsLst>
            <a:lin ang="0" scaled="1"/>
          </a:gra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1028" name="Rectangle 2"/>
          <p:cNvSpPr>
            <a:spLocks noGrp="1" noChangeArrowheads="1"/>
          </p:cNvSpPr>
          <p:nvPr>
            <p:ph type="title"/>
          </p:nvPr>
        </p:nvSpPr>
        <p:spPr bwMode="gray">
          <a:xfrm>
            <a:off x="152400" y="130175"/>
            <a:ext cx="8839200" cy="490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3"/>
          <p:cNvSpPr>
            <a:spLocks noGrp="1" noChangeArrowheads="1"/>
          </p:cNvSpPr>
          <p:nvPr>
            <p:ph type="body" idx="1"/>
          </p:nvPr>
        </p:nvSpPr>
        <p:spPr bwMode="gray">
          <a:xfrm>
            <a:off x="457200" y="1020763"/>
            <a:ext cx="8229600" cy="5145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0" name="Rectangle 16"/>
          <p:cNvSpPr>
            <a:spLocks noChangeArrowheads="1"/>
          </p:cNvSpPr>
          <p:nvPr/>
        </p:nvSpPr>
        <p:spPr bwMode="gray">
          <a:xfrm>
            <a:off x="0" y="765175"/>
            <a:ext cx="9144000" cy="71438"/>
          </a:xfrm>
          <a:prstGeom prst="rect">
            <a:avLst/>
          </a:prstGeom>
          <a:solidFill>
            <a:srgbClr val="C0C0C0"/>
          </a:soli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1044" name="Rectangle 20"/>
          <p:cNvSpPr>
            <a:spLocks noChangeArrowheads="1"/>
          </p:cNvSpPr>
          <p:nvPr/>
        </p:nvSpPr>
        <p:spPr bwMode="auto">
          <a:xfrm>
            <a:off x="9525" y="6425526"/>
            <a:ext cx="1152525" cy="430887"/>
          </a:xfrm>
          <a:prstGeom prst="rect">
            <a:avLst/>
          </a:prstGeom>
          <a:noFill/>
          <a:ln w="9525">
            <a:noFill/>
            <a:miter lim="800000"/>
            <a:headEnd/>
            <a:tailEnd/>
          </a:ln>
          <a:effectLst/>
        </p:spPr>
        <p:txBody>
          <a:bodyPr anchor="b" anchorCtr="1">
            <a:spAutoFit/>
          </a:bodyPr>
          <a:lstStyle/>
          <a:p>
            <a:pPr>
              <a:defRPr/>
            </a:pPr>
            <a:fld id="{6E4F1643-7B5B-4031-807B-FE88C9B17672}" type="slidenum">
              <a:rPr kumimoji="0" lang="en-US" altLang="ja-JP" sz="2200" b="1" smtClean="0">
                <a:ea typeface="ＭＳ Ｐゴシック" pitchFamily="50" charset="-128"/>
              </a:rPr>
              <a:pPr>
                <a:defRPr/>
              </a:pPr>
              <a:t>‹#›</a:t>
            </a:fld>
            <a:r>
              <a:rPr kumimoji="0" lang="en-US" altLang="ja-JP" sz="2200" b="1" dirty="0">
                <a:ea typeface="ＭＳ Ｐゴシック" pitchFamily="50" charset="-128"/>
              </a:rPr>
              <a:t>/12</a:t>
            </a:r>
          </a:p>
        </p:txBody>
      </p:sp>
      <p:sp>
        <p:nvSpPr>
          <p:cNvPr id="1045" name="Rectangle 21"/>
          <p:cNvSpPr>
            <a:spLocks noChangeArrowheads="1"/>
          </p:cNvSpPr>
          <p:nvPr/>
        </p:nvSpPr>
        <p:spPr bwMode="auto">
          <a:xfrm>
            <a:off x="7696200" y="6486525"/>
            <a:ext cx="1447800" cy="304800"/>
          </a:xfrm>
          <a:prstGeom prst="rect">
            <a:avLst/>
          </a:prstGeom>
          <a:noFill/>
          <a:ln w="9525">
            <a:noFill/>
            <a:miter lim="800000"/>
            <a:headEnd/>
            <a:tailEnd/>
          </a:ln>
          <a:effectLst/>
        </p:spPr>
        <p:txBody>
          <a:bodyPr anchor="ctr" anchorCtr="1"/>
          <a:lstStyle/>
          <a:p>
            <a:pPr algn="ctr">
              <a:defRPr/>
            </a:pPr>
            <a:r>
              <a:rPr lang="ja-JP" altLang="en-US" sz="1400" dirty="0">
                <a:ea typeface="ＭＳ Ｐゴシック" pitchFamily="50" charset="-128"/>
              </a:rPr>
              <a:t>20</a:t>
            </a:r>
            <a:r>
              <a:rPr lang="en-US" altLang="ja-JP" sz="1400" dirty="0">
                <a:ea typeface="ＭＳ Ｐゴシック" pitchFamily="50" charset="-128"/>
              </a:rPr>
              <a:t>20/08</a:t>
            </a:r>
          </a:p>
        </p:txBody>
      </p:sp>
      <p:grpSp>
        <p:nvGrpSpPr>
          <p:cNvPr id="1033" name="グループ化 8"/>
          <p:cNvGrpSpPr>
            <a:grpSpLocks/>
          </p:cNvGrpSpPr>
          <p:nvPr userDrawn="1"/>
        </p:nvGrpSpPr>
        <p:grpSpPr bwMode="auto">
          <a:xfrm>
            <a:off x="2786063" y="6450013"/>
            <a:ext cx="3502104" cy="387350"/>
            <a:chOff x="5377975" y="6335210"/>
            <a:chExt cx="3502607" cy="387245"/>
          </a:xfrm>
        </p:grpSpPr>
        <p:grpSp>
          <p:nvGrpSpPr>
            <p:cNvPr id="1034" name="グループ化 5"/>
            <p:cNvGrpSpPr>
              <a:grpSpLocks/>
            </p:cNvGrpSpPr>
            <p:nvPr/>
          </p:nvGrpSpPr>
          <p:grpSpPr bwMode="auto">
            <a:xfrm>
              <a:off x="5377975" y="6335210"/>
              <a:ext cx="3502607" cy="387245"/>
              <a:chOff x="5377975" y="6335210"/>
              <a:chExt cx="3502607" cy="387245"/>
            </a:xfrm>
          </p:grpSpPr>
          <p:pic>
            <p:nvPicPr>
              <p:cNvPr id="1036" name="Picture 2" descr="C:\Users\Admin\Desktop\my desk\mm120\名刺テンプレート\ENRIシンボル2.bmp"/>
              <p:cNvPicPr>
                <a:picLocks noChangeAspect="1" noChangeArrowheads="1"/>
              </p:cNvPicPr>
              <p:nvPr/>
            </p:nvPicPr>
            <p:blipFill>
              <a:blip r:embed="rId14" cstate="print"/>
              <a:srcRect/>
              <a:stretch>
                <a:fillRect/>
              </a:stretch>
            </p:blipFill>
            <p:spPr bwMode="auto">
              <a:xfrm>
                <a:off x="5377975" y="6335210"/>
                <a:ext cx="432804" cy="387245"/>
              </a:xfrm>
              <a:prstGeom prst="rect">
                <a:avLst/>
              </a:prstGeom>
              <a:noFill/>
              <a:ln w="9525">
                <a:noFill/>
                <a:miter lim="800000"/>
                <a:headEnd/>
                <a:tailEnd/>
              </a:ln>
            </p:spPr>
          </p:pic>
          <p:sp>
            <p:nvSpPr>
              <p:cNvPr id="15" name="テキスト ボックス 4"/>
              <p:cNvSpPr txBox="1">
                <a:spLocks noChangeArrowheads="1"/>
              </p:cNvSpPr>
              <p:nvPr/>
            </p:nvSpPr>
            <p:spPr bwMode="auto">
              <a:xfrm>
                <a:off x="5786021" y="6357429"/>
                <a:ext cx="3094561" cy="323077"/>
              </a:xfrm>
              <a:prstGeom prst="rect">
                <a:avLst/>
              </a:prstGeom>
              <a:noFill/>
              <a:ln w="9525">
                <a:noFill/>
                <a:miter lim="800000"/>
                <a:headEnd/>
                <a:tailEnd/>
              </a:ln>
            </p:spPr>
            <p:txBody>
              <a:bodyPr wrap="none">
                <a:spAutoFit/>
              </a:bodyPr>
              <a:lstStyle/>
              <a:p>
                <a:pPr>
                  <a:defRPr/>
                </a:pPr>
                <a:r>
                  <a:rPr lang="en-US" altLang="ja-JP" sz="500" b="1" i="1" dirty="0">
                    <a:latin typeface="Verdana" pitchFamily="34" charset="0"/>
                    <a:ea typeface="ＭＳ Ｐゴシック" pitchFamily="50" charset="-128"/>
                  </a:rPr>
                  <a:t>National Institute of Maritime, Port and Aviation Technology</a:t>
                </a:r>
                <a:br>
                  <a:rPr lang="en-US" altLang="ja-JP" sz="1000" b="1" i="1" dirty="0">
                    <a:latin typeface="Verdana" pitchFamily="34" charset="0"/>
                    <a:ea typeface="ＭＳ Ｐゴシック" pitchFamily="50" charset="-128"/>
                  </a:rPr>
                </a:br>
                <a:r>
                  <a:rPr lang="en-US" altLang="ja-JP" sz="1000" b="1" i="1" dirty="0">
                    <a:latin typeface="Verdana" pitchFamily="34" charset="0"/>
                    <a:ea typeface="ＭＳ Ｐゴシック" pitchFamily="50" charset="-128"/>
                  </a:rPr>
                  <a:t>Electronic Navigation Research Institute</a:t>
                </a:r>
                <a:endParaRPr lang="ja-JP" altLang="en-US" sz="1000" b="1" i="1" dirty="0">
                  <a:latin typeface="Verdana" pitchFamily="34" charset="0"/>
                  <a:ea typeface="GulimChe" pitchFamily="49" charset="-127"/>
                  <a:cs typeface="Verdana" pitchFamily="34" charset="0"/>
                </a:endParaRPr>
              </a:p>
            </p:txBody>
          </p:sp>
        </p:grpSp>
        <p:cxnSp>
          <p:nvCxnSpPr>
            <p:cNvPr id="13" name="直線コネクタ 12"/>
            <p:cNvCxnSpPr/>
            <p:nvPr/>
          </p:nvCxnSpPr>
          <p:spPr>
            <a:xfrm>
              <a:off x="5720702" y="6670914"/>
              <a:ext cx="3158749" cy="3371"/>
            </a:xfrm>
            <a:prstGeom prst="line">
              <a:avLst/>
            </a:prstGeom>
            <a:ln w="12700">
              <a:gradFill flip="none" rotWithShape="1">
                <a:gsLst>
                  <a:gs pos="0">
                    <a:schemeClr val="tx2">
                      <a:lumMod val="20000"/>
                      <a:lumOff val="80000"/>
                    </a:schemeClr>
                  </a:gs>
                  <a:gs pos="25000">
                    <a:schemeClr val="tx2">
                      <a:lumMod val="60000"/>
                      <a:lumOff val="40000"/>
                    </a:schemeClr>
                  </a:gs>
                  <a:gs pos="35000">
                    <a:schemeClr val="tx2">
                      <a:lumMod val="60000"/>
                      <a:lumOff val="40000"/>
                    </a:schemeClr>
                  </a:gs>
                </a:gsLst>
                <a:lin ang="0" scaled="1"/>
                <a:tileRect/>
              </a:gradFill>
            </a:ln>
            <a:effectLst>
              <a:outerShdw dist="25400" dir="42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767" r:id="rId1"/>
    <p:sldLayoutId id="2147483768"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Arial" charset="0"/>
          <a:ea typeface="ＭＳ Ｐゴシック" pitchFamily="50" charset="-128"/>
        </a:defRPr>
      </a:lvl2pPr>
      <a:lvl3pPr algn="ctr" rtl="0" eaLnBrk="0" fontAlgn="base" hangingPunct="0">
        <a:spcBef>
          <a:spcPct val="0"/>
        </a:spcBef>
        <a:spcAft>
          <a:spcPct val="0"/>
        </a:spcAft>
        <a:defRPr kumimoji="1" sz="3200">
          <a:solidFill>
            <a:schemeClr val="bg1"/>
          </a:solidFill>
          <a:latin typeface="Arial" charset="0"/>
          <a:ea typeface="ＭＳ Ｐゴシック" pitchFamily="50" charset="-128"/>
        </a:defRPr>
      </a:lvl3pPr>
      <a:lvl4pPr algn="ctr" rtl="0" eaLnBrk="0" fontAlgn="base" hangingPunct="0">
        <a:spcBef>
          <a:spcPct val="0"/>
        </a:spcBef>
        <a:spcAft>
          <a:spcPct val="0"/>
        </a:spcAft>
        <a:defRPr kumimoji="1" sz="3200">
          <a:solidFill>
            <a:schemeClr val="bg1"/>
          </a:solidFill>
          <a:latin typeface="Arial" charset="0"/>
          <a:ea typeface="ＭＳ Ｐゴシック" pitchFamily="50" charset="-128"/>
        </a:defRPr>
      </a:lvl4pPr>
      <a:lvl5pPr algn="ctr" rtl="0" eaLnBrk="0" fontAlgn="base" hangingPunct="0">
        <a:spcBef>
          <a:spcPct val="0"/>
        </a:spcBef>
        <a:spcAft>
          <a:spcPct val="0"/>
        </a:spcAft>
        <a:defRPr kumimoji="1" sz="3200">
          <a:solidFill>
            <a:schemeClr val="bg1"/>
          </a:solidFill>
          <a:latin typeface="Arial" charset="0"/>
          <a:ea typeface="ＭＳ Ｐゴシック" pitchFamily="50" charset="-128"/>
        </a:defRPr>
      </a:lvl5pPr>
      <a:lvl6pPr marL="457200" algn="ctr" rtl="0" fontAlgn="base">
        <a:spcBef>
          <a:spcPct val="0"/>
        </a:spcBef>
        <a:spcAft>
          <a:spcPct val="0"/>
        </a:spcAft>
        <a:defRPr kumimoji="1" sz="3200">
          <a:solidFill>
            <a:schemeClr val="bg1"/>
          </a:solidFill>
          <a:latin typeface="Arial" charset="0"/>
          <a:ea typeface="ＭＳ Ｐゴシック" pitchFamily="50" charset="-128"/>
        </a:defRPr>
      </a:lvl6pPr>
      <a:lvl7pPr marL="914400" algn="ctr" rtl="0" fontAlgn="base">
        <a:spcBef>
          <a:spcPct val="0"/>
        </a:spcBef>
        <a:spcAft>
          <a:spcPct val="0"/>
        </a:spcAft>
        <a:defRPr kumimoji="1" sz="3200">
          <a:solidFill>
            <a:schemeClr val="bg1"/>
          </a:solidFill>
          <a:latin typeface="Arial" charset="0"/>
          <a:ea typeface="ＭＳ Ｐゴシック" pitchFamily="50" charset="-128"/>
        </a:defRPr>
      </a:lvl7pPr>
      <a:lvl8pPr marL="1371600" algn="ctr" rtl="0" fontAlgn="base">
        <a:spcBef>
          <a:spcPct val="0"/>
        </a:spcBef>
        <a:spcAft>
          <a:spcPct val="0"/>
        </a:spcAft>
        <a:defRPr kumimoji="1" sz="3200">
          <a:solidFill>
            <a:schemeClr val="bg1"/>
          </a:solidFill>
          <a:latin typeface="Arial" charset="0"/>
          <a:ea typeface="ＭＳ Ｐゴシック" pitchFamily="50" charset="-128"/>
        </a:defRPr>
      </a:lvl8pPr>
      <a:lvl9pPr marL="1828800" algn="ctr" rtl="0" fontAlgn="base">
        <a:spcBef>
          <a:spcPct val="0"/>
        </a:spcBef>
        <a:spcAft>
          <a:spcPct val="0"/>
        </a:spcAft>
        <a:defRPr kumimoji="1" sz="3200">
          <a:solidFill>
            <a:schemeClr val="bg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146914"/>
            <a:ext cx="9144000" cy="2727012"/>
          </a:xfrm>
        </p:spPr>
        <p:txBody>
          <a:bodyPr/>
          <a:lstStyle/>
          <a:p>
            <a:pPr>
              <a:lnSpc>
                <a:spcPts val="6000"/>
              </a:lnSpc>
            </a:pPr>
            <a:r>
              <a:rPr lang="en-US" altLang="ja-JP" sz="3600" i="1" u="sng" dirty="0"/>
              <a:t>Interference Path Loss Measurement at Wireless Avionics Intra-Communication Band using Beechcraft B300 Aircraft</a:t>
            </a:r>
          </a:p>
        </p:txBody>
      </p:sp>
      <p:sp>
        <p:nvSpPr>
          <p:cNvPr id="3075" name="Rectangle 4"/>
          <p:cNvSpPr>
            <a:spLocks noGrp="1" noChangeArrowheads="1"/>
          </p:cNvSpPr>
          <p:nvPr>
            <p:ph type="dt" sz="quarter" idx="10"/>
          </p:nvPr>
        </p:nvSpPr>
        <p:spPr>
          <a:xfrm>
            <a:off x="7467600" y="6453013"/>
            <a:ext cx="1600200" cy="360363"/>
          </a:xfrm>
          <a:noFill/>
        </p:spPr>
        <p:txBody>
          <a:bodyPr/>
          <a:lstStyle/>
          <a:p>
            <a:r>
              <a:rPr lang="en-US" altLang="ja-JP" dirty="0">
                <a:ea typeface="ＭＳ Ｐゴシック" charset="-128"/>
              </a:rPr>
              <a:t>2020/08</a:t>
            </a:r>
          </a:p>
        </p:txBody>
      </p:sp>
      <p:sp>
        <p:nvSpPr>
          <p:cNvPr id="3078" name="Rectangle 8"/>
          <p:cNvSpPr>
            <a:spLocks noChangeArrowheads="1"/>
          </p:cNvSpPr>
          <p:nvPr/>
        </p:nvSpPr>
        <p:spPr bwMode="auto">
          <a:xfrm>
            <a:off x="0" y="908720"/>
            <a:ext cx="9144000" cy="523220"/>
          </a:xfrm>
          <a:prstGeom prst="rect">
            <a:avLst/>
          </a:prstGeom>
          <a:noFill/>
          <a:ln w="9525">
            <a:noFill/>
            <a:miter lim="800000"/>
            <a:headEnd/>
            <a:tailEnd/>
          </a:ln>
        </p:spPr>
        <p:txBody>
          <a:bodyPr>
            <a:spAutoFit/>
          </a:bodyPr>
          <a:lstStyle/>
          <a:p>
            <a:pPr algn="ctr"/>
            <a:r>
              <a:rPr lang="en-US" altLang="ja-JP" sz="1400" b="1" i="1" dirty="0">
                <a:solidFill>
                  <a:schemeClr val="bg1"/>
                </a:solidFill>
                <a:latin typeface="Verdana" pitchFamily="34" charset="0"/>
                <a:ea typeface="Verdana" pitchFamily="34" charset="0"/>
                <a:cs typeface="Verdana" pitchFamily="34" charset="0"/>
              </a:rPr>
              <a:t>ICAO Frequency Spectrum Management Panel (FSMP) 10</a:t>
            </a:r>
            <a:r>
              <a:rPr lang="en-US" altLang="ja-JP" sz="1400" b="1" i="1" baseline="30000" dirty="0">
                <a:solidFill>
                  <a:schemeClr val="bg1"/>
                </a:solidFill>
                <a:latin typeface="Verdana" pitchFamily="34" charset="0"/>
                <a:ea typeface="Verdana" pitchFamily="34" charset="0"/>
                <a:cs typeface="Verdana" pitchFamily="34" charset="0"/>
              </a:rPr>
              <a:t>th</a:t>
            </a:r>
            <a:r>
              <a:rPr lang="en-US" altLang="ja-JP" sz="1400" b="1" i="1" dirty="0">
                <a:solidFill>
                  <a:schemeClr val="bg1"/>
                </a:solidFill>
                <a:latin typeface="Verdana" pitchFamily="34" charset="0"/>
                <a:ea typeface="Verdana" pitchFamily="34" charset="0"/>
                <a:cs typeface="Verdana" pitchFamily="34" charset="0"/>
              </a:rPr>
              <a:t> Working Group Meeting, Virtual Meeting, August 2020</a:t>
            </a:r>
            <a:endParaRPr lang="ja-JP" altLang="en-US" sz="1400" b="1" i="1" dirty="0">
              <a:solidFill>
                <a:schemeClr val="bg1"/>
              </a:solidFill>
              <a:latin typeface="Verdana" pitchFamily="34" charset="0"/>
              <a:cs typeface="Verdana" pitchFamily="34" charset="0"/>
            </a:endParaRPr>
          </a:p>
        </p:txBody>
      </p:sp>
      <p:pic>
        <p:nvPicPr>
          <p:cNvPr id="3079" name="Picture 2" descr="C:\Users\Admin\Desktop\my desk\mm120\名刺テンプレート\ENRIシンボル2.bmp"/>
          <p:cNvPicPr>
            <a:picLocks noChangeAspect="1" noChangeArrowheads="1"/>
          </p:cNvPicPr>
          <p:nvPr/>
        </p:nvPicPr>
        <p:blipFill>
          <a:blip r:embed="rId3" cstate="print"/>
          <a:srcRect/>
          <a:stretch>
            <a:fillRect/>
          </a:stretch>
        </p:blipFill>
        <p:spPr bwMode="auto">
          <a:xfrm>
            <a:off x="8345488" y="214313"/>
            <a:ext cx="512762" cy="458787"/>
          </a:xfrm>
          <a:prstGeom prst="rect">
            <a:avLst/>
          </a:prstGeom>
          <a:noFill/>
          <a:ln w="9525">
            <a:noFill/>
            <a:miter lim="800000"/>
            <a:headEnd/>
            <a:tailEnd/>
          </a:ln>
        </p:spPr>
      </p:pic>
      <p:sp>
        <p:nvSpPr>
          <p:cNvPr id="3080" name="テキスト ボックス 4"/>
          <p:cNvSpPr txBox="1">
            <a:spLocks noChangeArrowheads="1"/>
          </p:cNvSpPr>
          <p:nvPr/>
        </p:nvSpPr>
        <p:spPr bwMode="auto">
          <a:xfrm>
            <a:off x="2430463" y="179388"/>
            <a:ext cx="4856162" cy="493712"/>
          </a:xfrm>
          <a:prstGeom prst="rect">
            <a:avLst/>
          </a:prstGeom>
          <a:noFill/>
          <a:ln w="9525">
            <a:noFill/>
            <a:miter lim="800000"/>
            <a:headEnd/>
            <a:tailEnd/>
          </a:ln>
        </p:spPr>
        <p:txBody>
          <a:bodyPr wrap="none">
            <a:spAutoFit/>
          </a:bodyPr>
          <a:lstStyle/>
          <a:p>
            <a:r>
              <a:rPr lang="en-US" altLang="ja-JP" sz="1000" b="1" i="1" dirty="0">
                <a:latin typeface="Verdana" pitchFamily="34" charset="0"/>
              </a:rPr>
              <a:t>National Institute of Maritime, Port and Aviation Technology</a:t>
            </a:r>
            <a:br>
              <a:rPr lang="en-US" altLang="ja-JP" sz="1600" b="1" i="1" dirty="0">
                <a:latin typeface="Verdana" pitchFamily="34" charset="0"/>
              </a:rPr>
            </a:br>
            <a:r>
              <a:rPr lang="en-US" altLang="ja-JP" sz="1600" b="1" i="1" dirty="0">
                <a:latin typeface="Verdana" pitchFamily="34" charset="0"/>
              </a:rPr>
              <a:t>Electronic Navigation Research Institute</a:t>
            </a:r>
            <a:endParaRPr lang="ja-JP" altLang="en-US" sz="1600" b="1" i="1" dirty="0">
              <a:latin typeface="Verdana" pitchFamily="34" charset="0"/>
              <a:ea typeface="GulimChe" pitchFamily="49" charset="-127"/>
              <a:cs typeface="Verdana" pitchFamily="34" charset="0"/>
            </a:endParaRPr>
          </a:p>
        </p:txBody>
      </p:sp>
      <p:sp>
        <p:nvSpPr>
          <p:cNvPr id="9" name="Rectangle 5">
            <a:extLst>
              <a:ext uri="{FF2B5EF4-FFF2-40B4-BE49-F238E27FC236}">
                <a16:creationId xmlns:a16="http://schemas.microsoft.com/office/drawing/2014/main" id="{B77F6C43-2BA5-4BDB-9A1D-53D400302BEB}"/>
              </a:ext>
            </a:extLst>
          </p:cNvPr>
          <p:cNvSpPr>
            <a:spLocks noChangeArrowheads="1"/>
          </p:cNvSpPr>
          <p:nvPr/>
        </p:nvSpPr>
        <p:spPr bwMode="auto">
          <a:xfrm>
            <a:off x="0" y="5373216"/>
            <a:ext cx="9144000" cy="461665"/>
          </a:xfrm>
          <a:prstGeom prst="rect">
            <a:avLst/>
          </a:prstGeom>
          <a:noFill/>
          <a:ln w="9525">
            <a:noFill/>
            <a:miter lim="800000"/>
            <a:headEnd/>
            <a:tailEnd/>
          </a:ln>
        </p:spPr>
        <p:txBody>
          <a:bodyPr>
            <a:spAutoFit/>
          </a:bodyPr>
          <a:lstStyle/>
          <a:p>
            <a:pPr algn="ctr"/>
            <a:r>
              <a:rPr lang="en-US" altLang="ja-JP" sz="2400" dirty="0"/>
              <a:t>Electronic Navigation Research Institute</a:t>
            </a:r>
            <a:endParaRPr lang="ja-JP" altLang="en-US" sz="2400" dirty="0"/>
          </a:p>
        </p:txBody>
      </p:sp>
      <p:sp>
        <p:nvSpPr>
          <p:cNvPr id="11" name="Rectangle 6">
            <a:extLst>
              <a:ext uri="{FF2B5EF4-FFF2-40B4-BE49-F238E27FC236}">
                <a16:creationId xmlns:a16="http://schemas.microsoft.com/office/drawing/2014/main" id="{B45B50A2-EE5D-4651-BC18-CBAAF6B2AD51}"/>
              </a:ext>
            </a:extLst>
          </p:cNvPr>
          <p:cNvSpPr>
            <a:spLocks noChangeArrowheads="1"/>
          </p:cNvSpPr>
          <p:nvPr/>
        </p:nvSpPr>
        <p:spPr bwMode="auto">
          <a:xfrm>
            <a:off x="0" y="4653136"/>
            <a:ext cx="9144000" cy="461665"/>
          </a:xfrm>
          <a:prstGeom prst="rect">
            <a:avLst/>
          </a:prstGeom>
          <a:noFill/>
          <a:ln w="9525">
            <a:noFill/>
            <a:miter lim="800000"/>
            <a:headEnd/>
            <a:tailEnd/>
          </a:ln>
        </p:spPr>
        <p:txBody>
          <a:bodyPr>
            <a:spAutoFit/>
          </a:bodyPr>
          <a:lstStyle/>
          <a:p>
            <a:pPr algn="ctr"/>
            <a:r>
              <a:rPr lang="en-US" altLang="ja-JP" sz="2400" dirty="0"/>
              <a:t>S. Futatsumori</a:t>
            </a:r>
            <a:endParaRPr lang="ja-JP" altLang="en-US" sz="2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1F2FA-B009-46F1-8B47-0F9795AB8EFD}"/>
              </a:ext>
            </a:extLst>
          </p:cNvPr>
          <p:cNvSpPr>
            <a:spLocks noGrp="1"/>
          </p:cNvSpPr>
          <p:nvPr>
            <p:ph type="title"/>
          </p:nvPr>
        </p:nvSpPr>
        <p:spPr/>
        <p:txBody>
          <a:bodyPr/>
          <a:lstStyle/>
          <a:p>
            <a:r>
              <a:rPr lang="en-US" altLang="ja-JP" sz="3600" u="sng" dirty="0"/>
              <a:t>Measurement results: outside cabin 1</a:t>
            </a:r>
            <a:endParaRPr kumimoji="1" lang="ja-JP" altLang="en-US" sz="3600" u="sng" dirty="0"/>
          </a:p>
        </p:txBody>
      </p:sp>
      <p:graphicFrame>
        <p:nvGraphicFramePr>
          <p:cNvPr id="4" name="表 3">
            <a:extLst>
              <a:ext uri="{FF2B5EF4-FFF2-40B4-BE49-F238E27FC236}">
                <a16:creationId xmlns:a16="http://schemas.microsoft.com/office/drawing/2014/main" id="{E9D72658-DAB1-47B2-937C-7360B478004A}"/>
              </a:ext>
            </a:extLst>
          </p:cNvPr>
          <p:cNvGraphicFramePr>
            <a:graphicFrameLocks noGrp="1"/>
          </p:cNvGraphicFramePr>
          <p:nvPr/>
        </p:nvGraphicFramePr>
        <p:xfrm>
          <a:off x="251520" y="813776"/>
          <a:ext cx="5256584" cy="5532120"/>
        </p:xfrm>
        <a:graphic>
          <a:graphicData uri="http://schemas.openxmlformats.org/drawingml/2006/table">
            <a:tbl>
              <a:tblPr firstRow="1" bandRow="1">
                <a:tableStyleId>{EB344D84-9AFB-497E-A393-DC336BA19D2E}</a:tableStyleId>
              </a:tblPr>
              <a:tblGrid>
                <a:gridCol w="432048">
                  <a:extLst>
                    <a:ext uri="{9D8B030D-6E8A-4147-A177-3AD203B41FA5}">
                      <a16:colId xmlns:a16="http://schemas.microsoft.com/office/drawing/2014/main" val="1331152772"/>
                    </a:ext>
                  </a:extLst>
                </a:gridCol>
                <a:gridCol w="2088232">
                  <a:extLst>
                    <a:ext uri="{9D8B030D-6E8A-4147-A177-3AD203B41FA5}">
                      <a16:colId xmlns:a16="http://schemas.microsoft.com/office/drawing/2014/main" val="2317824552"/>
                    </a:ext>
                  </a:extLst>
                </a:gridCol>
                <a:gridCol w="1368152">
                  <a:extLst>
                    <a:ext uri="{9D8B030D-6E8A-4147-A177-3AD203B41FA5}">
                      <a16:colId xmlns:a16="http://schemas.microsoft.com/office/drawing/2014/main" val="2029413530"/>
                    </a:ext>
                  </a:extLst>
                </a:gridCol>
                <a:gridCol w="1368152">
                  <a:extLst>
                    <a:ext uri="{9D8B030D-6E8A-4147-A177-3AD203B41FA5}">
                      <a16:colId xmlns:a16="http://schemas.microsoft.com/office/drawing/2014/main" val="671095974"/>
                    </a:ext>
                  </a:extLst>
                </a:gridCol>
              </a:tblGrid>
              <a:tr h="191512">
                <a:tc>
                  <a:txBody>
                    <a:bodyPr/>
                    <a:lstStyle/>
                    <a:p>
                      <a:pPr algn="ctr"/>
                      <a:r>
                        <a:rPr kumimoji="1" lang="en-US" altLang="ja-JP" sz="1050" b="0" dirty="0">
                          <a:solidFill>
                            <a:schemeClr val="tx1"/>
                          </a:solidFill>
                        </a:rPr>
                        <a:t>No</a:t>
                      </a:r>
                      <a:endParaRPr kumimoji="1" lang="ja-JP" altLang="en-US" sz="1050" b="0" dirty="0">
                        <a:solidFill>
                          <a:schemeClr val="tx1"/>
                        </a:solidFill>
                      </a:endParaRPr>
                    </a:p>
                  </a:txBody>
                  <a:tcPr/>
                </a:tc>
                <a:tc>
                  <a:txBody>
                    <a:bodyPr/>
                    <a:lstStyle/>
                    <a:p>
                      <a:pPr algn="ctr"/>
                      <a:r>
                        <a:rPr kumimoji="1" lang="en-US" altLang="ja-JP" sz="1050" b="0" dirty="0">
                          <a:solidFill>
                            <a:schemeClr val="tx1"/>
                          </a:solidFill>
                        </a:rPr>
                        <a:t>Transmitting antenna location</a:t>
                      </a:r>
                      <a:endParaRPr kumimoji="1" lang="ja-JP" altLang="en-US" sz="1050" b="0" dirty="0">
                        <a:solidFill>
                          <a:schemeClr val="tx1"/>
                        </a:solidFill>
                      </a:endParaRPr>
                    </a:p>
                  </a:txBody>
                  <a:tcPr/>
                </a:tc>
                <a:tc>
                  <a:txBody>
                    <a:bodyPr/>
                    <a:lstStyle/>
                    <a:p>
                      <a:pPr algn="ctr"/>
                      <a:r>
                        <a:rPr kumimoji="1" lang="en-US" altLang="ja-JP" sz="1050" b="0" dirty="0">
                          <a:solidFill>
                            <a:schemeClr val="tx1"/>
                          </a:solidFill>
                        </a:rPr>
                        <a:t>IPL minimum (dB)</a:t>
                      </a:r>
                      <a:endParaRPr kumimoji="1" lang="ja-JP" altLang="en-US" sz="1050" b="0" dirty="0">
                        <a:solidFill>
                          <a:schemeClr val="tx1"/>
                        </a:solidFill>
                      </a:endParaRPr>
                    </a:p>
                  </a:txBody>
                  <a:tcPr/>
                </a:tc>
                <a:tc>
                  <a:txBody>
                    <a:bodyPr/>
                    <a:lstStyle/>
                    <a:p>
                      <a:pPr algn="ctr"/>
                      <a:r>
                        <a:rPr kumimoji="1" lang="en-US" altLang="ja-JP" sz="1050" b="0" dirty="0">
                          <a:solidFill>
                            <a:schemeClr val="tx1"/>
                          </a:solidFill>
                        </a:rPr>
                        <a:t>IPL median (dB)</a:t>
                      </a:r>
                      <a:endParaRPr kumimoji="1" lang="ja-JP" altLang="en-US" sz="1050" b="0" dirty="0">
                        <a:solidFill>
                          <a:schemeClr val="tx1"/>
                        </a:solidFill>
                      </a:endParaRPr>
                    </a:p>
                  </a:txBody>
                  <a:tcPr/>
                </a:tc>
                <a:extLst>
                  <a:ext uri="{0D108BD9-81ED-4DB2-BD59-A6C34878D82A}">
                    <a16:rowId xmlns:a16="http://schemas.microsoft.com/office/drawing/2014/main" val="2110415572"/>
                  </a:ext>
                </a:extLst>
              </a:tr>
              <a:tr h="191512">
                <a:tc>
                  <a:txBody>
                    <a:bodyPr/>
                    <a:lstStyle/>
                    <a:p>
                      <a:pPr algn="ctr"/>
                      <a:r>
                        <a:rPr kumimoji="1" lang="en-US" altLang="ja-JP" sz="1050" dirty="0">
                          <a:solidFill>
                            <a:schemeClr val="tx1"/>
                          </a:solidFill>
                        </a:rPr>
                        <a:t>A</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Nose </a:t>
                      </a:r>
                      <a:r>
                        <a:rPr kumimoji="1" lang="en-US" altLang="ja-JP" sz="1050" dirty="0" err="1">
                          <a:solidFill>
                            <a:schemeClr val="tx1"/>
                          </a:solidFill>
                        </a:rPr>
                        <a:t>radome</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74.8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83.5</a:t>
                      </a:r>
                      <a:endParaRPr kumimoji="1" lang="ja-JP" altLang="en-US" sz="1050" dirty="0">
                        <a:solidFill>
                          <a:schemeClr val="tx1"/>
                        </a:solidFill>
                      </a:endParaRPr>
                    </a:p>
                  </a:txBody>
                  <a:tcPr/>
                </a:tc>
                <a:extLst>
                  <a:ext uri="{0D108BD9-81ED-4DB2-BD59-A6C34878D82A}">
                    <a16:rowId xmlns:a16="http://schemas.microsoft.com/office/drawing/2014/main" val="1709356006"/>
                  </a:ext>
                </a:extLst>
              </a:tr>
              <a:tr h="0">
                <a:tc>
                  <a:txBody>
                    <a:bodyPr/>
                    <a:lstStyle/>
                    <a:p>
                      <a:pPr algn="ctr"/>
                      <a:r>
                        <a:rPr kumimoji="1" lang="en-US" altLang="ja-JP" sz="1050" dirty="0">
                          <a:solidFill>
                            <a:schemeClr val="tx1"/>
                          </a:solidFill>
                        </a:rPr>
                        <a:t>B</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Left wingtip  (outside) </a:t>
                      </a:r>
                    </a:p>
                  </a:txBody>
                  <a:tcPr/>
                </a:tc>
                <a:tc>
                  <a:txBody>
                    <a:bodyPr/>
                    <a:lstStyle/>
                    <a:p>
                      <a:pPr algn="ctr"/>
                      <a:r>
                        <a:rPr kumimoji="1" lang="en-US" altLang="ja-JP" sz="1050" dirty="0">
                          <a:solidFill>
                            <a:schemeClr val="tx1"/>
                          </a:solidFill>
                        </a:rPr>
                        <a:t>80.1</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93.3</a:t>
                      </a:r>
                      <a:endParaRPr kumimoji="1" lang="ja-JP" altLang="en-US" sz="1050" dirty="0">
                        <a:solidFill>
                          <a:schemeClr val="tx1"/>
                        </a:solidFill>
                      </a:endParaRPr>
                    </a:p>
                  </a:txBody>
                  <a:tcPr/>
                </a:tc>
                <a:extLst>
                  <a:ext uri="{0D108BD9-81ED-4DB2-BD59-A6C34878D82A}">
                    <a16:rowId xmlns:a16="http://schemas.microsoft.com/office/drawing/2014/main" val="295687786"/>
                  </a:ext>
                </a:extLst>
              </a:tr>
              <a:tr h="191512">
                <a:tc>
                  <a:txBody>
                    <a:bodyPr/>
                    <a:lstStyle/>
                    <a:p>
                      <a:pPr algn="ctr"/>
                      <a:r>
                        <a:rPr kumimoji="1" lang="en-US" altLang="ja-JP" sz="1050" dirty="0">
                          <a:solidFill>
                            <a:schemeClr val="tx1"/>
                          </a:solidFill>
                        </a:rPr>
                        <a:t>C</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Left wingtip  (inside) </a:t>
                      </a:r>
                    </a:p>
                  </a:txBody>
                  <a:tcPr/>
                </a:tc>
                <a:tc>
                  <a:txBody>
                    <a:bodyPr/>
                    <a:lstStyle/>
                    <a:p>
                      <a:pPr algn="ctr"/>
                      <a:r>
                        <a:rPr kumimoji="1" lang="en-US" altLang="ja-JP" sz="1050" dirty="0">
                          <a:solidFill>
                            <a:schemeClr val="tx1"/>
                          </a:solidFill>
                        </a:rPr>
                        <a:t>70.8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85.7</a:t>
                      </a:r>
                      <a:endParaRPr kumimoji="1" lang="ja-JP" altLang="en-US" sz="1050" dirty="0">
                        <a:solidFill>
                          <a:schemeClr val="tx1"/>
                        </a:solidFill>
                      </a:endParaRPr>
                    </a:p>
                  </a:txBody>
                  <a:tcPr/>
                </a:tc>
                <a:extLst>
                  <a:ext uri="{0D108BD9-81ED-4DB2-BD59-A6C34878D82A}">
                    <a16:rowId xmlns:a16="http://schemas.microsoft.com/office/drawing/2014/main" val="2681872538"/>
                  </a:ext>
                </a:extLst>
              </a:tr>
              <a:tr h="191512">
                <a:tc>
                  <a:txBody>
                    <a:bodyPr/>
                    <a:lstStyle/>
                    <a:p>
                      <a:pPr algn="ctr"/>
                      <a:r>
                        <a:rPr kumimoji="1" lang="en-US" altLang="ja-JP" sz="1050" dirty="0">
                          <a:solidFill>
                            <a:schemeClr val="tx1"/>
                          </a:solidFill>
                        </a:rPr>
                        <a:t>D</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Left engine  (forward outside) </a:t>
                      </a:r>
                    </a:p>
                  </a:txBody>
                  <a:tcPr/>
                </a:tc>
                <a:tc>
                  <a:txBody>
                    <a:bodyPr/>
                    <a:lstStyle/>
                    <a:p>
                      <a:pPr algn="ctr"/>
                      <a:r>
                        <a:rPr kumimoji="1" lang="en-US" altLang="ja-JP" sz="1050" dirty="0">
                          <a:solidFill>
                            <a:schemeClr val="tx1"/>
                          </a:solidFill>
                        </a:rPr>
                        <a:t>79.0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90.4</a:t>
                      </a:r>
                      <a:endParaRPr kumimoji="1" lang="ja-JP" altLang="en-US" sz="1050" dirty="0">
                        <a:solidFill>
                          <a:schemeClr val="tx1"/>
                        </a:solidFill>
                      </a:endParaRPr>
                    </a:p>
                  </a:txBody>
                  <a:tcPr/>
                </a:tc>
                <a:extLst>
                  <a:ext uri="{0D108BD9-81ED-4DB2-BD59-A6C34878D82A}">
                    <a16:rowId xmlns:a16="http://schemas.microsoft.com/office/drawing/2014/main" val="135031543"/>
                  </a:ext>
                </a:extLst>
              </a:tr>
              <a:tr h="191512">
                <a:tc>
                  <a:txBody>
                    <a:bodyPr/>
                    <a:lstStyle/>
                    <a:p>
                      <a:pPr algn="ctr"/>
                      <a:r>
                        <a:rPr kumimoji="1" lang="en-US" altLang="ja-JP" sz="1050" dirty="0">
                          <a:solidFill>
                            <a:schemeClr val="tx1"/>
                          </a:solidFill>
                        </a:rPr>
                        <a:t>E</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 Left engine  (forward inside) </a:t>
                      </a:r>
                    </a:p>
                  </a:txBody>
                  <a:tcPr/>
                </a:tc>
                <a:tc>
                  <a:txBody>
                    <a:bodyPr/>
                    <a:lstStyle/>
                    <a:p>
                      <a:pPr algn="ctr"/>
                      <a:r>
                        <a:rPr kumimoji="1" lang="en-US" altLang="ja-JP" sz="1050" dirty="0">
                          <a:solidFill>
                            <a:schemeClr val="tx1"/>
                          </a:solidFill>
                        </a:rPr>
                        <a:t>60.0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76.8</a:t>
                      </a:r>
                      <a:endParaRPr kumimoji="1" lang="ja-JP" altLang="en-US" sz="1050" dirty="0">
                        <a:solidFill>
                          <a:schemeClr val="tx1"/>
                        </a:solidFill>
                      </a:endParaRPr>
                    </a:p>
                  </a:txBody>
                  <a:tcPr/>
                </a:tc>
                <a:extLst>
                  <a:ext uri="{0D108BD9-81ED-4DB2-BD59-A6C34878D82A}">
                    <a16:rowId xmlns:a16="http://schemas.microsoft.com/office/drawing/2014/main" val="2175909289"/>
                  </a:ext>
                </a:extLst>
              </a:tr>
              <a:tr h="191512">
                <a:tc>
                  <a:txBody>
                    <a:bodyPr/>
                    <a:lstStyle/>
                    <a:p>
                      <a:pPr algn="ctr"/>
                      <a:r>
                        <a:rPr kumimoji="1" lang="en-US" altLang="ja-JP" sz="1050" dirty="0">
                          <a:solidFill>
                            <a:schemeClr val="tx1"/>
                          </a:solidFill>
                        </a:rPr>
                        <a:t>F</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Left engine  (back outside) </a:t>
                      </a:r>
                    </a:p>
                  </a:txBody>
                  <a:tcPr/>
                </a:tc>
                <a:tc>
                  <a:txBody>
                    <a:bodyPr/>
                    <a:lstStyle/>
                    <a:p>
                      <a:pPr algn="ctr"/>
                      <a:r>
                        <a:rPr kumimoji="1" lang="en-US" altLang="ja-JP" sz="1050" dirty="0">
                          <a:solidFill>
                            <a:schemeClr val="tx1"/>
                          </a:solidFill>
                        </a:rPr>
                        <a:t>81.7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93.7</a:t>
                      </a:r>
                      <a:endParaRPr kumimoji="1" lang="ja-JP" altLang="en-US" sz="1050" dirty="0">
                        <a:solidFill>
                          <a:schemeClr val="tx1"/>
                        </a:solidFill>
                      </a:endParaRPr>
                    </a:p>
                  </a:txBody>
                  <a:tcPr/>
                </a:tc>
                <a:extLst>
                  <a:ext uri="{0D108BD9-81ED-4DB2-BD59-A6C34878D82A}">
                    <a16:rowId xmlns:a16="http://schemas.microsoft.com/office/drawing/2014/main" val="2222848121"/>
                  </a:ext>
                </a:extLst>
              </a:tr>
              <a:tr h="191512">
                <a:tc>
                  <a:txBody>
                    <a:bodyPr/>
                    <a:lstStyle/>
                    <a:p>
                      <a:pPr algn="ctr"/>
                      <a:r>
                        <a:rPr kumimoji="1" lang="en-US" altLang="ja-JP" sz="1050" dirty="0">
                          <a:solidFill>
                            <a:schemeClr val="tx1"/>
                          </a:solidFill>
                        </a:rPr>
                        <a:t>G</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Left engine  (back inside) </a:t>
                      </a:r>
                    </a:p>
                  </a:txBody>
                  <a:tcPr/>
                </a:tc>
                <a:tc>
                  <a:txBody>
                    <a:bodyPr/>
                    <a:lstStyle/>
                    <a:p>
                      <a:pPr algn="ctr"/>
                      <a:r>
                        <a:rPr kumimoji="1" lang="en-US" altLang="ja-JP" sz="1050" dirty="0">
                          <a:solidFill>
                            <a:schemeClr val="tx1"/>
                          </a:solidFill>
                        </a:rPr>
                        <a:t>75.2</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86.2</a:t>
                      </a:r>
                      <a:endParaRPr kumimoji="1" lang="ja-JP" altLang="en-US" sz="1050" dirty="0">
                        <a:solidFill>
                          <a:schemeClr val="tx1"/>
                        </a:solidFill>
                      </a:endParaRPr>
                    </a:p>
                  </a:txBody>
                  <a:tcPr/>
                </a:tc>
                <a:extLst>
                  <a:ext uri="{0D108BD9-81ED-4DB2-BD59-A6C34878D82A}">
                    <a16:rowId xmlns:a16="http://schemas.microsoft.com/office/drawing/2014/main" val="1606831234"/>
                  </a:ext>
                </a:extLst>
              </a:tr>
              <a:tr h="191512">
                <a:tc>
                  <a:txBody>
                    <a:bodyPr/>
                    <a:lstStyle/>
                    <a:p>
                      <a:pPr algn="ctr"/>
                      <a:r>
                        <a:rPr kumimoji="1" lang="en-US" altLang="ja-JP" sz="1050" dirty="0">
                          <a:solidFill>
                            <a:schemeClr val="tx1"/>
                          </a:solidFill>
                        </a:rPr>
                        <a:t>H</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engine (forward inside)</a:t>
                      </a:r>
                    </a:p>
                  </a:txBody>
                  <a:tcPr/>
                </a:tc>
                <a:tc>
                  <a:txBody>
                    <a:bodyPr/>
                    <a:lstStyle/>
                    <a:p>
                      <a:pPr algn="ctr"/>
                      <a:r>
                        <a:rPr kumimoji="1" lang="en-US" altLang="ja-JP" sz="1050" dirty="0">
                          <a:solidFill>
                            <a:schemeClr val="tx1"/>
                          </a:solidFill>
                        </a:rPr>
                        <a:t>63.2</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75.6</a:t>
                      </a:r>
                      <a:endParaRPr kumimoji="1" lang="ja-JP" altLang="en-US" sz="1050" dirty="0">
                        <a:solidFill>
                          <a:schemeClr val="tx1"/>
                        </a:solidFill>
                      </a:endParaRPr>
                    </a:p>
                  </a:txBody>
                  <a:tcPr/>
                </a:tc>
                <a:extLst>
                  <a:ext uri="{0D108BD9-81ED-4DB2-BD59-A6C34878D82A}">
                    <a16:rowId xmlns:a16="http://schemas.microsoft.com/office/drawing/2014/main" val="1974286683"/>
                  </a:ext>
                </a:extLst>
              </a:tr>
              <a:tr h="191512">
                <a:tc>
                  <a:txBody>
                    <a:bodyPr/>
                    <a:lstStyle/>
                    <a:p>
                      <a:pPr algn="ctr"/>
                      <a:r>
                        <a:rPr kumimoji="1" lang="en-US" altLang="ja-JP" sz="1050" dirty="0">
                          <a:solidFill>
                            <a:schemeClr val="tx1"/>
                          </a:solidFill>
                        </a:rPr>
                        <a:t>I</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engine (forward outside) </a:t>
                      </a:r>
                    </a:p>
                  </a:txBody>
                  <a:tcPr/>
                </a:tc>
                <a:tc>
                  <a:txBody>
                    <a:bodyPr/>
                    <a:lstStyle/>
                    <a:p>
                      <a:pPr algn="ctr"/>
                      <a:r>
                        <a:rPr kumimoji="1" lang="en-US" altLang="ja-JP" sz="1050" dirty="0">
                          <a:solidFill>
                            <a:schemeClr val="tx1"/>
                          </a:solidFill>
                        </a:rPr>
                        <a:t>75.7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90.7</a:t>
                      </a:r>
                      <a:endParaRPr kumimoji="1" lang="ja-JP" altLang="en-US" sz="1050" dirty="0">
                        <a:solidFill>
                          <a:schemeClr val="tx1"/>
                        </a:solidFill>
                      </a:endParaRPr>
                    </a:p>
                  </a:txBody>
                  <a:tcPr/>
                </a:tc>
                <a:extLst>
                  <a:ext uri="{0D108BD9-81ED-4DB2-BD59-A6C34878D82A}">
                    <a16:rowId xmlns:a16="http://schemas.microsoft.com/office/drawing/2014/main" val="268718369"/>
                  </a:ext>
                </a:extLst>
              </a:tr>
              <a:tr h="191512">
                <a:tc>
                  <a:txBody>
                    <a:bodyPr/>
                    <a:lstStyle/>
                    <a:p>
                      <a:pPr algn="ctr"/>
                      <a:r>
                        <a:rPr kumimoji="1" lang="en-US" altLang="ja-JP" sz="1050" dirty="0">
                          <a:solidFill>
                            <a:schemeClr val="tx1"/>
                          </a:solidFill>
                        </a:rPr>
                        <a:t>J</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engine (back inside) </a:t>
                      </a:r>
                    </a:p>
                  </a:txBody>
                  <a:tcPr/>
                </a:tc>
                <a:tc>
                  <a:txBody>
                    <a:bodyPr/>
                    <a:lstStyle/>
                    <a:p>
                      <a:pPr algn="ctr"/>
                      <a:r>
                        <a:rPr kumimoji="1" lang="en-US" altLang="ja-JP" sz="1050" dirty="0">
                          <a:solidFill>
                            <a:schemeClr val="tx1"/>
                          </a:solidFill>
                        </a:rPr>
                        <a:t>70.6</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83.0</a:t>
                      </a:r>
                      <a:endParaRPr kumimoji="1" lang="ja-JP" altLang="en-US" sz="1050" dirty="0">
                        <a:solidFill>
                          <a:schemeClr val="tx1"/>
                        </a:solidFill>
                      </a:endParaRPr>
                    </a:p>
                  </a:txBody>
                  <a:tcPr/>
                </a:tc>
                <a:extLst>
                  <a:ext uri="{0D108BD9-81ED-4DB2-BD59-A6C34878D82A}">
                    <a16:rowId xmlns:a16="http://schemas.microsoft.com/office/drawing/2014/main" val="1994971462"/>
                  </a:ext>
                </a:extLst>
              </a:tr>
              <a:tr h="191512">
                <a:tc>
                  <a:txBody>
                    <a:bodyPr/>
                    <a:lstStyle/>
                    <a:p>
                      <a:pPr algn="ctr"/>
                      <a:r>
                        <a:rPr kumimoji="1" lang="en-US" altLang="ja-JP" sz="1050" dirty="0">
                          <a:solidFill>
                            <a:schemeClr val="tx1"/>
                          </a:solidFill>
                        </a:rPr>
                        <a:t>K</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engine (back outside) </a:t>
                      </a:r>
                    </a:p>
                  </a:txBody>
                  <a:tcPr/>
                </a:tc>
                <a:tc>
                  <a:txBody>
                    <a:bodyPr/>
                    <a:lstStyle/>
                    <a:p>
                      <a:pPr algn="ctr"/>
                      <a:r>
                        <a:rPr kumimoji="1" lang="en-US" altLang="ja-JP" sz="1050" dirty="0">
                          <a:solidFill>
                            <a:schemeClr val="tx1"/>
                          </a:solidFill>
                        </a:rPr>
                        <a:t>81.0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96.3</a:t>
                      </a:r>
                      <a:endParaRPr kumimoji="1" lang="ja-JP" altLang="en-US" sz="1050" dirty="0">
                        <a:solidFill>
                          <a:schemeClr val="tx1"/>
                        </a:solidFill>
                      </a:endParaRPr>
                    </a:p>
                  </a:txBody>
                  <a:tcPr/>
                </a:tc>
                <a:extLst>
                  <a:ext uri="{0D108BD9-81ED-4DB2-BD59-A6C34878D82A}">
                    <a16:rowId xmlns:a16="http://schemas.microsoft.com/office/drawing/2014/main" val="3755159552"/>
                  </a:ext>
                </a:extLst>
              </a:tr>
              <a:tr h="191512">
                <a:tc>
                  <a:txBody>
                    <a:bodyPr/>
                    <a:lstStyle/>
                    <a:p>
                      <a:pPr algn="ctr"/>
                      <a:r>
                        <a:rPr kumimoji="1" lang="en-US" altLang="ja-JP" sz="1050" dirty="0">
                          <a:solidFill>
                            <a:schemeClr val="tx1"/>
                          </a:solidFill>
                        </a:rPr>
                        <a:t>L</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wingtip  (inside) </a:t>
                      </a:r>
                    </a:p>
                  </a:txBody>
                  <a:tcPr/>
                </a:tc>
                <a:tc>
                  <a:txBody>
                    <a:bodyPr/>
                    <a:lstStyle/>
                    <a:p>
                      <a:pPr algn="ctr"/>
                      <a:r>
                        <a:rPr kumimoji="1" lang="en-US" altLang="ja-JP" sz="1050" dirty="0">
                          <a:solidFill>
                            <a:schemeClr val="tx1"/>
                          </a:solidFill>
                        </a:rPr>
                        <a:t>65.7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86.2</a:t>
                      </a:r>
                      <a:endParaRPr kumimoji="1" lang="ja-JP" altLang="en-US" sz="1050" dirty="0">
                        <a:solidFill>
                          <a:schemeClr val="tx1"/>
                        </a:solidFill>
                      </a:endParaRPr>
                    </a:p>
                  </a:txBody>
                  <a:tcPr/>
                </a:tc>
                <a:extLst>
                  <a:ext uri="{0D108BD9-81ED-4DB2-BD59-A6C34878D82A}">
                    <a16:rowId xmlns:a16="http://schemas.microsoft.com/office/drawing/2014/main" val="2057381907"/>
                  </a:ext>
                </a:extLst>
              </a:tr>
              <a:tr h="191512">
                <a:tc>
                  <a:txBody>
                    <a:bodyPr/>
                    <a:lstStyle/>
                    <a:p>
                      <a:pPr algn="ctr"/>
                      <a:r>
                        <a:rPr kumimoji="1" lang="en-US" altLang="ja-JP" sz="1050" dirty="0">
                          <a:solidFill>
                            <a:schemeClr val="tx1"/>
                          </a:solidFill>
                        </a:rPr>
                        <a:t>M</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wingtip  (outside) </a:t>
                      </a:r>
                    </a:p>
                  </a:txBody>
                  <a:tcPr/>
                </a:tc>
                <a:tc>
                  <a:txBody>
                    <a:bodyPr/>
                    <a:lstStyle/>
                    <a:p>
                      <a:pPr algn="ctr"/>
                      <a:r>
                        <a:rPr kumimoji="1" lang="en-US" altLang="ja-JP" sz="1050" dirty="0">
                          <a:solidFill>
                            <a:schemeClr val="tx1"/>
                          </a:solidFill>
                        </a:rPr>
                        <a:t>76.0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93.6</a:t>
                      </a:r>
                      <a:endParaRPr kumimoji="1" lang="ja-JP" altLang="en-US" sz="1050" dirty="0">
                        <a:solidFill>
                          <a:schemeClr val="tx1"/>
                        </a:solidFill>
                      </a:endParaRPr>
                    </a:p>
                  </a:txBody>
                  <a:tcPr/>
                </a:tc>
                <a:extLst>
                  <a:ext uri="{0D108BD9-81ED-4DB2-BD59-A6C34878D82A}">
                    <a16:rowId xmlns:a16="http://schemas.microsoft.com/office/drawing/2014/main" val="2695047562"/>
                  </a:ext>
                </a:extLst>
              </a:tr>
              <a:tr h="191512">
                <a:tc>
                  <a:txBody>
                    <a:bodyPr/>
                    <a:lstStyle/>
                    <a:p>
                      <a:pPr algn="ctr"/>
                      <a:r>
                        <a:rPr kumimoji="1" lang="en-US" altLang="ja-JP" sz="1050" dirty="0">
                          <a:solidFill>
                            <a:schemeClr val="tx1"/>
                          </a:solidFill>
                        </a:rPr>
                        <a:t>N</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Left rear fuselage</a:t>
                      </a:r>
                    </a:p>
                  </a:txBody>
                  <a:tcPr/>
                </a:tc>
                <a:tc>
                  <a:txBody>
                    <a:bodyPr/>
                    <a:lstStyle/>
                    <a:p>
                      <a:pPr algn="ctr"/>
                      <a:r>
                        <a:rPr kumimoji="1" lang="en-US" altLang="ja-JP" sz="1050" dirty="0">
                          <a:solidFill>
                            <a:schemeClr val="tx1"/>
                          </a:solidFill>
                        </a:rPr>
                        <a:t>67.2</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78.3</a:t>
                      </a:r>
                      <a:endParaRPr kumimoji="1" lang="ja-JP" altLang="en-US" sz="1050" dirty="0">
                        <a:solidFill>
                          <a:schemeClr val="tx1"/>
                        </a:solidFill>
                      </a:endParaRPr>
                    </a:p>
                  </a:txBody>
                  <a:tcPr/>
                </a:tc>
                <a:extLst>
                  <a:ext uri="{0D108BD9-81ED-4DB2-BD59-A6C34878D82A}">
                    <a16:rowId xmlns:a16="http://schemas.microsoft.com/office/drawing/2014/main" val="3759827128"/>
                  </a:ext>
                </a:extLst>
              </a:tr>
              <a:tr h="191512">
                <a:tc>
                  <a:txBody>
                    <a:bodyPr/>
                    <a:lstStyle/>
                    <a:p>
                      <a:pPr algn="ctr"/>
                      <a:r>
                        <a:rPr kumimoji="1" lang="en-US" altLang="ja-JP" sz="1050" dirty="0">
                          <a:solidFill>
                            <a:schemeClr val="tx1"/>
                          </a:solidFill>
                        </a:rPr>
                        <a:t>O</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Right rear fuselage</a:t>
                      </a:r>
                    </a:p>
                  </a:txBody>
                  <a:tcPr/>
                </a:tc>
                <a:tc>
                  <a:txBody>
                    <a:bodyPr/>
                    <a:lstStyle/>
                    <a:p>
                      <a:pPr algn="ctr"/>
                      <a:r>
                        <a:rPr kumimoji="1" lang="en-US" altLang="ja-JP" sz="1050" dirty="0">
                          <a:solidFill>
                            <a:schemeClr val="tx1"/>
                          </a:solidFill>
                        </a:rPr>
                        <a:t>66.0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80.0</a:t>
                      </a:r>
                      <a:endParaRPr kumimoji="1" lang="ja-JP" altLang="en-US" sz="1050" dirty="0">
                        <a:solidFill>
                          <a:schemeClr val="tx1"/>
                        </a:solidFill>
                      </a:endParaRPr>
                    </a:p>
                  </a:txBody>
                  <a:tcPr/>
                </a:tc>
                <a:extLst>
                  <a:ext uri="{0D108BD9-81ED-4DB2-BD59-A6C34878D82A}">
                    <a16:rowId xmlns:a16="http://schemas.microsoft.com/office/drawing/2014/main" val="2944784529"/>
                  </a:ext>
                </a:extLst>
              </a:tr>
              <a:tr h="0">
                <a:tc>
                  <a:txBody>
                    <a:bodyPr/>
                    <a:lstStyle/>
                    <a:p>
                      <a:pPr algn="ctr"/>
                      <a:r>
                        <a:rPr kumimoji="1" lang="en-US" altLang="ja-JP" sz="1050" dirty="0">
                          <a:solidFill>
                            <a:schemeClr val="tx1"/>
                          </a:solidFill>
                        </a:rPr>
                        <a:t>P</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Tail</a:t>
                      </a:r>
                    </a:p>
                  </a:txBody>
                  <a:tcPr/>
                </a:tc>
                <a:tc>
                  <a:txBody>
                    <a:bodyPr/>
                    <a:lstStyle/>
                    <a:p>
                      <a:pPr algn="ctr"/>
                      <a:r>
                        <a:rPr kumimoji="1" lang="en-US" altLang="ja-JP" sz="1050" dirty="0">
                          <a:solidFill>
                            <a:schemeClr val="tx1"/>
                          </a:solidFill>
                        </a:rPr>
                        <a:t>70.8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84.3</a:t>
                      </a:r>
                      <a:endParaRPr kumimoji="1" lang="ja-JP" altLang="en-US" sz="1050" dirty="0">
                        <a:solidFill>
                          <a:schemeClr val="tx1"/>
                        </a:solidFill>
                      </a:endParaRPr>
                    </a:p>
                  </a:txBody>
                  <a:tcPr/>
                </a:tc>
                <a:extLst>
                  <a:ext uri="{0D108BD9-81ED-4DB2-BD59-A6C34878D82A}">
                    <a16:rowId xmlns:a16="http://schemas.microsoft.com/office/drawing/2014/main" val="1827569974"/>
                  </a:ext>
                </a:extLst>
              </a:tr>
              <a:tr h="191512">
                <a:tc>
                  <a:txBody>
                    <a:bodyPr/>
                    <a:lstStyle/>
                    <a:p>
                      <a:pPr algn="ctr"/>
                      <a:r>
                        <a:rPr kumimoji="1" lang="en-US" altLang="ja-JP" sz="1050" dirty="0">
                          <a:solidFill>
                            <a:schemeClr val="tx1"/>
                          </a:solidFill>
                        </a:rPr>
                        <a:t>Q</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Nose landing gear light</a:t>
                      </a:r>
                    </a:p>
                  </a:txBody>
                  <a:tcPr/>
                </a:tc>
                <a:tc>
                  <a:txBody>
                    <a:bodyPr/>
                    <a:lstStyle/>
                    <a:p>
                      <a:pPr algn="ctr"/>
                      <a:r>
                        <a:rPr kumimoji="1" lang="en-US" altLang="ja-JP" sz="1050" dirty="0">
                          <a:solidFill>
                            <a:schemeClr val="tx1"/>
                          </a:solidFill>
                        </a:rPr>
                        <a:t>73.7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81.9</a:t>
                      </a:r>
                      <a:endParaRPr kumimoji="1" lang="ja-JP" altLang="en-US" sz="1050" dirty="0">
                        <a:solidFill>
                          <a:schemeClr val="tx1"/>
                        </a:solidFill>
                      </a:endParaRPr>
                    </a:p>
                  </a:txBody>
                  <a:tcPr/>
                </a:tc>
                <a:extLst>
                  <a:ext uri="{0D108BD9-81ED-4DB2-BD59-A6C34878D82A}">
                    <a16:rowId xmlns:a16="http://schemas.microsoft.com/office/drawing/2014/main" val="3671462437"/>
                  </a:ext>
                </a:extLst>
              </a:tr>
              <a:tr h="191512">
                <a:tc>
                  <a:txBody>
                    <a:bodyPr/>
                    <a:lstStyle/>
                    <a:p>
                      <a:pPr algn="ctr"/>
                      <a:r>
                        <a:rPr kumimoji="1" lang="en-US" altLang="ja-JP" sz="1050" dirty="0">
                          <a:solidFill>
                            <a:schemeClr val="tx1"/>
                          </a:solidFill>
                        </a:rPr>
                        <a:t>R</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Nose landing gear</a:t>
                      </a:r>
                    </a:p>
                  </a:txBody>
                  <a:tcPr/>
                </a:tc>
                <a:tc>
                  <a:txBody>
                    <a:bodyPr/>
                    <a:lstStyle/>
                    <a:p>
                      <a:pPr algn="ctr"/>
                      <a:r>
                        <a:rPr kumimoji="1" lang="en-US" altLang="ja-JP" sz="1050" dirty="0">
                          <a:solidFill>
                            <a:schemeClr val="tx1"/>
                          </a:solidFill>
                        </a:rPr>
                        <a:t>73.9</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86.1</a:t>
                      </a:r>
                      <a:endParaRPr kumimoji="1" lang="ja-JP" altLang="en-US" sz="1050" dirty="0">
                        <a:solidFill>
                          <a:schemeClr val="tx1"/>
                        </a:solidFill>
                      </a:endParaRPr>
                    </a:p>
                  </a:txBody>
                  <a:tcPr/>
                </a:tc>
                <a:extLst>
                  <a:ext uri="{0D108BD9-81ED-4DB2-BD59-A6C34878D82A}">
                    <a16:rowId xmlns:a16="http://schemas.microsoft.com/office/drawing/2014/main" val="3924160040"/>
                  </a:ext>
                </a:extLst>
              </a:tr>
              <a:tr h="0">
                <a:tc>
                  <a:txBody>
                    <a:bodyPr/>
                    <a:lstStyle/>
                    <a:p>
                      <a:pPr algn="ctr"/>
                      <a:r>
                        <a:rPr kumimoji="1" lang="en-US" altLang="ja-JP" sz="1050" dirty="0">
                          <a:solidFill>
                            <a:schemeClr val="tx1"/>
                          </a:solidFill>
                        </a:rPr>
                        <a:t>S</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Main landing gear (right) </a:t>
                      </a:r>
                    </a:p>
                  </a:txBody>
                  <a:tcPr/>
                </a:tc>
                <a:tc>
                  <a:txBody>
                    <a:bodyPr/>
                    <a:lstStyle/>
                    <a:p>
                      <a:pPr algn="ctr"/>
                      <a:r>
                        <a:rPr kumimoji="1" lang="en-US" altLang="ja-JP" sz="1050" dirty="0">
                          <a:solidFill>
                            <a:srgbClr val="FF0000"/>
                          </a:solidFill>
                        </a:rPr>
                        <a:t>55.0</a:t>
                      </a:r>
                      <a:endParaRPr kumimoji="1" lang="ja-JP" altLang="en-US" sz="1050" dirty="0">
                        <a:solidFill>
                          <a:srgbClr val="FF0000"/>
                        </a:solidFill>
                      </a:endParaRPr>
                    </a:p>
                  </a:txBody>
                  <a:tcPr/>
                </a:tc>
                <a:tc>
                  <a:txBody>
                    <a:bodyPr/>
                    <a:lstStyle/>
                    <a:p>
                      <a:pPr algn="ctr"/>
                      <a:r>
                        <a:rPr kumimoji="1" lang="en-US" altLang="ja-JP" sz="1050" dirty="0">
                          <a:solidFill>
                            <a:srgbClr val="FF0000"/>
                          </a:solidFill>
                        </a:rPr>
                        <a:t>64.9</a:t>
                      </a:r>
                      <a:endParaRPr kumimoji="1" lang="ja-JP" altLang="en-US" sz="1050" dirty="0">
                        <a:solidFill>
                          <a:srgbClr val="FF0000"/>
                        </a:solidFill>
                      </a:endParaRPr>
                    </a:p>
                  </a:txBody>
                  <a:tcPr/>
                </a:tc>
                <a:extLst>
                  <a:ext uri="{0D108BD9-81ED-4DB2-BD59-A6C34878D82A}">
                    <a16:rowId xmlns:a16="http://schemas.microsoft.com/office/drawing/2014/main" val="3467299364"/>
                  </a:ext>
                </a:extLst>
              </a:tr>
              <a:tr h="0">
                <a:tc>
                  <a:txBody>
                    <a:bodyPr/>
                    <a:lstStyle/>
                    <a:p>
                      <a:pPr algn="ctr"/>
                      <a:r>
                        <a:rPr kumimoji="1" lang="en-US" altLang="ja-JP" sz="1050" dirty="0">
                          <a:solidFill>
                            <a:schemeClr val="tx1"/>
                          </a:solidFill>
                        </a:rPr>
                        <a:t>T</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 Main landing gear (left) </a:t>
                      </a:r>
                    </a:p>
                  </a:txBody>
                  <a:tcPr/>
                </a:tc>
                <a:tc>
                  <a:txBody>
                    <a:bodyPr/>
                    <a:lstStyle/>
                    <a:p>
                      <a:pPr algn="ctr"/>
                      <a:r>
                        <a:rPr kumimoji="1" lang="en-US" altLang="ja-JP" sz="1050" dirty="0">
                          <a:solidFill>
                            <a:schemeClr val="tx1"/>
                          </a:solidFill>
                        </a:rPr>
                        <a:t>61.4</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75.1</a:t>
                      </a:r>
                      <a:endParaRPr kumimoji="1" lang="ja-JP" altLang="en-US" sz="1050" dirty="0">
                        <a:solidFill>
                          <a:schemeClr val="tx1"/>
                        </a:solidFill>
                      </a:endParaRPr>
                    </a:p>
                  </a:txBody>
                  <a:tcPr/>
                </a:tc>
                <a:extLst>
                  <a:ext uri="{0D108BD9-81ED-4DB2-BD59-A6C34878D82A}">
                    <a16:rowId xmlns:a16="http://schemas.microsoft.com/office/drawing/2014/main" val="4115486615"/>
                  </a:ext>
                </a:extLst>
              </a:tr>
              <a:tr h="0">
                <a:tc>
                  <a:txBody>
                    <a:bodyPr/>
                    <a:lstStyle/>
                    <a:p>
                      <a:pPr algn="ct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Total</a:t>
                      </a:r>
                    </a:p>
                  </a:txBody>
                  <a:tcPr/>
                </a:tc>
                <a:tc>
                  <a:txBody>
                    <a:bodyPr/>
                    <a:lstStyle/>
                    <a:p>
                      <a:pPr algn="ctr"/>
                      <a:r>
                        <a:rPr kumimoji="1" lang="en-US" altLang="ja-JP" sz="1050" dirty="0">
                          <a:solidFill>
                            <a:schemeClr val="tx1"/>
                          </a:solidFill>
                        </a:rPr>
                        <a:t>55.0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89.4</a:t>
                      </a:r>
                      <a:endParaRPr kumimoji="1" lang="ja-JP" altLang="en-US" sz="1050" dirty="0">
                        <a:solidFill>
                          <a:schemeClr val="tx1"/>
                        </a:solidFill>
                      </a:endParaRPr>
                    </a:p>
                  </a:txBody>
                  <a:tcPr/>
                </a:tc>
                <a:extLst>
                  <a:ext uri="{0D108BD9-81ED-4DB2-BD59-A6C34878D82A}">
                    <a16:rowId xmlns:a16="http://schemas.microsoft.com/office/drawing/2014/main" val="465409592"/>
                  </a:ext>
                </a:extLst>
              </a:tr>
            </a:tbl>
          </a:graphicData>
        </a:graphic>
      </p:graphicFrame>
      <p:pic>
        <p:nvPicPr>
          <p:cNvPr id="53" name="図 52">
            <a:extLst>
              <a:ext uri="{FF2B5EF4-FFF2-40B4-BE49-F238E27FC236}">
                <a16:creationId xmlns:a16="http://schemas.microsoft.com/office/drawing/2014/main" id="{4880F13A-6B7A-428F-9849-C6DB8CED2C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72" b="28936"/>
          <a:stretch/>
        </p:blipFill>
        <p:spPr>
          <a:xfrm rot="21540000">
            <a:off x="5567494" y="1625204"/>
            <a:ext cx="3405506" cy="4078645"/>
          </a:xfrm>
          <a:prstGeom prst="rect">
            <a:avLst/>
          </a:prstGeom>
        </p:spPr>
      </p:pic>
      <p:sp>
        <p:nvSpPr>
          <p:cNvPr id="54" name="正方形/長方形 53">
            <a:extLst>
              <a:ext uri="{FF2B5EF4-FFF2-40B4-BE49-F238E27FC236}">
                <a16:creationId xmlns:a16="http://schemas.microsoft.com/office/drawing/2014/main" id="{5890EDE7-1E27-4E8F-BA36-5E80CAAA2464}"/>
              </a:ext>
            </a:extLst>
          </p:cNvPr>
          <p:cNvSpPr/>
          <p:nvPr/>
        </p:nvSpPr>
        <p:spPr>
          <a:xfrm>
            <a:off x="7238810" y="2849841"/>
            <a:ext cx="279243" cy="261610"/>
          </a:xfrm>
          <a:prstGeom prst="rect">
            <a:avLst/>
          </a:prstGeom>
        </p:spPr>
        <p:txBody>
          <a:bodyPr wrap="none">
            <a:spAutoFit/>
          </a:bodyPr>
          <a:lstStyle/>
          <a:p>
            <a:pPr algn="ctr"/>
            <a:r>
              <a:rPr lang="en-US" altLang="ja-JP" sz="1050" dirty="0">
                <a:solidFill>
                  <a:srgbClr val="FF0000"/>
                </a:solidFill>
              </a:rPr>
              <a:t>A</a:t>
            </a:r>
            <a:endParaRPr lang="ja-JP" altLang="en-US" sz="1050" dirty="0">
              <a:solidFill>
                <a:srgbClr val="FF0000"/>
              </a:solidFill>
            </a:endParaRPr>
          </a:p>
        </p:txBody>
      </p:sp>
      <p:sp>
        <p:nvSpPr>
          <p:cNvPr id="55" name="正方形/長方形 54">
            <a:extLst>
              <a:ext uri="{FF2B5EF4-FFF2-40B4-BE49-F238E27FC236}">
                <a16:creationId xmlns:a16="http://schemas.microsoft.com/office/drawing/2014/main" id="{68800A15-64E5-43FF-909A-74D5E90CAD1E}"/>
              </a:ext>
            </a:extLst>
          </p:cNvPr>
          <p:cNvSpPr/>
          <p:nvPr/>
        </p:nvSpPr>
        <p:spPr>
          <a:xfrm>
            <a:off x="5732179" y="3811250"/>
            <a:ext cx="279243" cy="261610"/>
          </a:xfrm>
          <a:prstGeom prst="rect">
            <a:avLst/>
          </a:prstGeom>
        </p:spPr>
        <p:txBody>
          <a:bodyPr wrap="none">
            <a:spAutoFit/>
          </a:bodyPr>
          <a:lstStyle/>
          <a:p>
            <a:pPr algn="ctr"/>
            <a:r>
              <a:rPr lang="en-US" altLang="ja-JP" sz="1050" dirty="0">
                <a:solidFill>
                  <a:srgbClr val="FF0000"/>
                </a:solidFill>
              </a:rPr>
              <a:t>B</a:t>
            </a:r>
            <a:endParaRPr lang="ja-JP" altLang="en-US" sz="1050" dirty="0">
              <a:solidFill>
                <a:srgbClr val="FF0000"/>
              </a:solidFill>
            </a:endParaRPr>
          </a:p>
        </p:txBody>
      </p:sp>
      <p:sp>
        <p:nvSpPr>
          <p:cNvPr id="56" name="正方形/長方形 55">
            <a:extLst>
              <a:ext uri="{FF2B5EF4-FFF2-40B4-BE49-F238E27FC236}">
                <a16:creationId xmlns:a16="http://schemas.microsoft.com/office/drawing/2014/main" id="{D5081BA3-43EB-4095-ADD0-1E13697F990E}"/>
              </a:ext>
            </a:extLst>
          </p:cNvPr>
          <p:cNvSpPr/>
          <p:nvPr/>
        </p:nvSpPr>
        <p:spPr>
          <a:xfrm>
            <a:off x="5883338" y="3810011"/>
            <a:ext cx="287258" cy="261610"/>
          </a:xfrm>
          <a:prstGeom prst="rect">
            <a:avLst/>
          </a:prstGeom>
        </p:spPr>
        <p:txBody>
          <a:bodyPr wrap="none">
            <a:spAutoFit/>
          </a:bodyPr>
          <a:lstStyle/>
          <a:p>
            <a:pPr algn="ctr"/>
            <a:r>
              <a:rPr lang="en-US" altLang="ja-JP" sz="1050" dirty="0">
                <a:solidFill>
                  <a:srgbClr val="FF0000"/>
                </a:solidFill>
              </a:rPr>
              <a:t>C</a:t>
            </a:r>
            <a:endParaRPr lang="ja-JP" altLang="en-US" sz="1050" dirty="0">
              <a:solidFill>
                <a:srgbClr val="FF0000"/>
              </a:solidFill>
            </a:endParaRPr>
          </a:p>
        </p:txBody>
      </p:sp>
      <p:sp>
        <p:nvSpPr>
          <p:cNvPr id="57" name="正方形/長方形 56">
            <a:extLst>
              <a:ext uri="{FF2B5EF4-FFF2-40B4-BE49-F238E27FC236}">
                <a16:creationId xmlns:a16="http://schemas.microsoft.com/office/drawing/2014/main" id="{7FD92386-D555-4DC2-87F7-3264EAEE60A6}"/>
              </a:ext>
            </a:extLst>
          </p:cNvPr>
          <p:cNvSpPr/>
          <p:nvPr/>
        </p:nvSpPr>
        <p:spPr>
          <a:xfrm>
            <a:off x="6661061" y="3636423"/>
            <a:ext cx="271228" cy="261610"/>
          </a:xfrm>
          <a:prstGeom prst="rect">
            <a:avLst/>
          </a:prstGeom>
        </p:spPr>
        <p:txBody>
          <a:bodyPr wrap="none">
            <a:spAutoFit/>
          </a:bodyPr>
          <a:lstStyle/>
          <a:p>
            <a:pPr algn="ctr"/>
            <a:r>
              <a:rPr lang="en-US" altLang="ja-JP" sz="1050" dirty="0">
                <a:solidFill>
                  <a:srgbClr val="FF0000"/>
                </a:solidFill>
              </a:rPr>
              <a:t>F</a:t>
            </a:r>
            <a:endParaRPr lang="ja-JP" altLang="en-US" sz="1050" dirty="0">
              <a:solidFill>
                <a:srgbClr val="FF0000"/>
              </a:solidFill>
            </a:endParaRPr>
          </a:p>
        </p:txBody>
      </p:sp>
      <p:sp>
        <p:nvSpPr>
          <p:cNvPr id="58" name="正方形/長方形 57">
            <a:extLst>
              <a:ext uri="{FF2B5EF4-FFF2-40B4-BE49-F238E27FC236}">
                <a16:creationId xmlns:a16="http://schemas.microsoft.com/office/drawing/2014/main" id="{6188E62C-6D2E-48FD-ABA3-C64F3500E766}"/>
              </a:ext>
            </a:extLst>
          </p:cNvPr>
          <p:cNvSpPr/>
          <p:nvPr/>
        </p:nvSpPr>
        <p:spPr>
          <a:xfrm>
            <a:off x="6933809" y="3636423"/>
            <a:ext cx="293670" cy="261610"/>
          </a:xfrm>
          <a:prstGeom prst="rect">
            <a:avLst/>
          </a:prstGeom>
        </p:spPr>
        <p:txBody>
          <a:bodyPr wrap="none">
            <a:spAutoFit/>
          </a:bodyPr>
          <a:lstStyle/>
          <a:p>
            <a:pPr algn="ctr"/>
            <a:r>
              <a:rPr lang="en-US" altLang="ja-JP" sz="1050" dirty="0">
                <a:solidFill>
                  <a:srgbClr val="FF0000"/>
                </a:solidFill>
              </a:rPr>
              <a:t>G</a:t>
            </a:r>
            <a:endParaRPr lang="ja-JP" altLang="en-US" sz="1050" dirty="0">
              <a:solidFill>
                <a:srgbClr val="FF0000"/>
              </a:solidFill>
            </a:endParaRPr>
          </a:p>
        </p:txBody>
      </p:sp>
      <p:sp>
        <p:nvSpPr>
          <p:cNvPr id="59" name="正方形/長方形 58">
            <a:extLst>
              <a:ext uri="{FF2B5EF4-FFF2-40B4-BE49-F238E27FC236}">
                <a16:creationId xmlns:a16="http://schemas.microsoft.com/office/drawing/2014/main" id="{35756314-578A-472B-B422-6EC87B8F8832}"/>
              </a:ext>
            </a:extLst>
          </p:cNvPr>
          <p:cNvSpPr/>
          <p:nvPr/>
        </p:nvSpPr>
        <p:spPr>
          <a:xfrm>
            <a:off x="6658830" y="3376337"/>
            <a:ext cx="287258" cy="261610"/>
          </a:xfrm>
          <a:prstGeom prst="rect">
            <a:avLst/>
          </a:prstGeom>
        </p:spPr>
        <p:txBody>
          <a:bodyPr wrap="none">
            <a:spAutoFit/>
          </a:bodyPr>
          <a:lstStyle/>
          <a:p>
            <a:pPr algn="ctr"/>
            <a:r>
              <a:rPr lang="en-US" altLang="ja-JP" sz="1050" dirty="0">
                <a:solidFill>
                  <a:srgbClr val="FF0000"/>
                </a:solidFill>
              </a:rPr>
              <a:t>D</a:t>
            </a:r>
            <a:endParaRPr lang="ja-JP" altLang="en-US" sz="1050" dirty="0">
              <a:solidFill>
                <a:srgbClr val="FF0000"/>
              </a:solidFill>
            </a:endParaRPr>
          </a:p>
        </p:txBody>
      </p:sp>
      <p:sp>
        <p:nvSpPr>
          <p:cNvPr id="60" name="正方形/長方形 59">
            <a:extLst>
              <a:ext uri="{FF2B5EF4-FFF2-40B4-BE49-F238E27FC236}">
                <a16:creationId xmlns:a16="http://schemas.microsoft.com/office/drawing/2014/main" id="{B9669DE4-5E19-45CB-9BD9-2A9DA43618A4}"/>
              </a:ext>
            </a:extLst>
          </p:cNvPr>
          <p:cNvSpPr/>
          <p:nvPr/>
        </p:nvSpPr>
        <p:spPr>
          <a:xfrm>
            <a:off x="6944458" y="3376337"/>
            <a:ext cx="279243" cy="261610"/>
          </a:xfrm>
          <a:prstGeom prst="rect">
            <a:avLst/>
          </a:prstGeom>
        </p:spPr>
        <p:txBody>
          <a:bodyPr wrap="none">
            <a:spAutoFit/>
          </a:bodyPr>
          <a:lstStyle/>
          <a:p>
            <a:pPr algn="ctr"/>
            <a:r>
              <a:rPr lang="en-US" altLang="ja-JP" sz="1050" dirty="0">
                <a:solidFill>
                  <a:srgbClr val="FF0000"/>
                </a:solidFill>
              </a:rPr>
              <a:t>E</a:t>
            </a:r>
            <a:endParaRPr lang="ja-JP" altLang="en-US" sz="1050" dirty="0">
              <a:solidFill>
                <a:srgbClr val="FF0000"/>
              </a:solidFill>
            </a:endParaRPr>
          </a:p>
        </p:txBody>
      </p:sp>
      <p:sp>
        <p:nvSpPr>
          <p:cNvPr id="61" name="正方形/長方形 60">
            <a:extLst>
              <a:ext uri="{FF2B5EF4-FFF2-40B4-BE49-F238E27FC236}">
                <a16:creationId xmlns:a16="http://schemas.microsoft.com/office/drawing/2014/main" id="{31E05447-FD06-4F5F-BBD1-07F092F71FB2}"/>
              </a:ext>
            </a:extLst>
          </p:cNvPr>
          <p:cNvSpPr/>
          <p:nvPr/>
        </p:nvSpPr>
        <p:spPr>
          <a:xfrm>
            <a:off x="7535052" y="3612541"/>
            <a:ext cx="255198" cy="261610"/>
          </a:xfrm>
          <a:prstGeom prst="rect">
            <a:avLst/>
          </a:prstGeom>
        </p:spPr>
        <p:txBody>
          <a:bodyPr wrap="none">
            <a:spAutoFit/>
          </a:bodyPr>
          <a:lstStyle/>
          <a:p>
            <a:pPr algn="ctr"/>
            <a:r>
              <a:rPr lang="en-US" altLang="ja-JP" sz="1050" dirty="0">
                <a:solidFill>
                  <a:srgbClr val="FF0000"/>
                </a:solidFill>
              </a:rPr>
              <a:t>J</a:t>
            </a:r>
            <a:endParaRPr lang="ja-JP" altLang="en-US" sz="1050" dirty="0">
              <a:solidFill>
                <a:srgbClr val="FF0000"/>
              </a:solidFill>
            </a:endParaRPr>
          </a:p>
        </p:txBody>
      </p:sp>
      <p:sp>
        <p:nvSpPr>
          <p:cNvPr id="62" name="正方形/長方形 61">
            <a:extLst>
              <a:ext uri="{FF2B5EF4-FFF2-40B4-BE49-F238E27FC236}">
                <a16:creationId xmlns:a16="http://schemas.microsoft.com/office/drawing/2014/main" id="{2EA8F520-B7D9-4505-AC7E-AAA0E4829DDF}"/>
              </a:ext>
            </a:extLst>
          </p:cNvPr>
          <p:cNvSpPr/>
          <p:nvPr/>
        </p:nvSpPr>
        <p:spPr>
          <a:xfrm>
            <a:off x="7807533" y="3612541"/>
            <a:ext cx="279243" cy="261610"/>
          </a:xfrm>
          <a:prstGeom prst="rect">
            <a:avLst/>
          </a:prstGeom>
        </p:spPr>
        <p:txBody>
          <a:bodyPr wrap="none">
            <a:spAutoFit/>
          </a:bodyPr>
          <a:lstStyle/>
          <a:p>
            <a:pPr algn="ctr"/>
            <a:r>
              <a:rPr lang="en-US" altLang="ja-JP" sz="1050" dirty="0">
                <a:solidFill>
                  <a:srgbClr val="FF0000"/>
                </a:solidFill>
              </a:rPr>
              <a:t>K</a:t>
            </a:r>
            <a:endParaRPr lang="ja-JP" altLang="en-US" sz="1050" dirty="0">
              <a:solidFill>
                <a:srgbClr val="FF0000"/>
              </a:solidFill>
            </a:endParaRPr>
          </a:p>
        </p:txBody>
      </p:sp>
      <p:sp>
        <p:nvSpPr>
          <p:cNvPr id="63" name="正方形/長方形 62">
            <a:extLst>
              <a:ext uri="{FF2B5EF4-FFF2-40B4-BE49-F238E27FC236}">
                <a16:creationId xmlns:a16="http://schemas.microsoft.com/office/drawing/2014/main" id="{F5FB0F7A-7CA3-4ED6-8DA3-CA18C3EEAB8B}"/>
              </a:ext>
            </a:extLst>
          </p:cNvPr>
          <p:cNvSpPr/>
          <p:nvPr/>
        </p:nvSpPr>
        <p:spPr>
          <a:xfrm>
            <a:off x="7506015" y="3352455"/>
            <a:ext cx="287258" cy="261610"/>
          </a:xfrm>
          <a:prstGeom prst="rect">
            <a:avLst/>
          </a:prstGeom>
        </p:spPr>
        <p:txBody>
          <a:bodyPr wrap="none">
            <a:spAutoFit/>
          </a:bodyPr>
          <a:lstStyle/>
          <a:p>
            <a:pPr algn="ctr"/>
            <a:r>
              <a:rPr lang="en-US" altLang="ja-JP" sz="1050" dirty="0">
                <a:solidFill>
                  <a:srgbClr val="FF0000"/>
                </a:solidFill>
              </a:rPr>
              <a:t>H</a:t>
            </a:r>
            <a:endParaRPr lang="ja-JP" altLang="en-US" sz="1050" dirty="0">
              <a:solidFill>
                <a:srgbClr val="FF0000"/>
              </a:solidFill>
            </a:endParaRPr>
          </a:p>
        </p:txBody>
      </p:sp>
      <p:sp>
        <p:nvSpPr>
          <p:cNvPr id="64" name="正方形/長方形 63">
            <a:extLst>
              <a:ext uri="{FF2B5EF4-FFF2-40B4-BE49-F238E27FC236}">
                <a16:creationId xmlns:a16="http://schemas.microsoft.com/office/drawing/2014/main" id="{5D553D7B-4A8C-4933-96DE-151D0B2F5890}"/>
              </a:ext>
            </a:extLst>
          </p:cNvPr>
          <p:cNvSpPr/>
          <p:nvPr/>
        </p:nvSpPr>
        <p:spPr>
          <a:xfrm>
            <a:off x="7839023" y="3352455"/>
            <a:ext cx="223138" cy="261610"/>
          </a:xfrm>
          <a:prstGeom prst="rect">
            <a:avLst/>
          </a:prstGeom>
        </p:spPr>
        <p:txBody>
          <a:bodyPr wrap="none">
            <a:spAutoFit/>
          </a:bodyPr>
          <a:lstStyle/>
          <a:p>
            <a:pPr algn="ctr"/>
            <a:r>
              <a:rPr lang="en-US" altLang="ja-JP" sz="1050" dirty="0">
                <a:solidFill>
                  <a:srgbClr val="FF0000"/>
                </a:solidFill>
              </a:rPr>
              <a:t>I</a:t>
            </a:r>
            <a:endParaRPr lang="ja-JP" altLang="en-US" sz="1050" dirty="0">
              <a:solidFill>
                <a:srgbClr val="FF0000"/>
              </a:solidFill>
            </a:endParaRPr>
          </a:p>
        </p:txBody>
      </p:sp>
      <p:sp>
        <p:nvSpPr>
          <p:cNvPr id="65" name="正方形/長方形 64">
            <a:extLst>
              <a:ext uri="{FF2B5EF4-FFF2-40B4-BE49-F238E27FC236}">
                <a16:creationId xmlns:a16="http://schemas.microsoft.com/office/drawing/2014/main" id="{4067DA9A-D6FC-47D6-9717-DC8A871812B6}"/>
              </a:ext>
            </a:extLst>
          </p:cNvPr>
          <p:cNvSpPr/>
          <p:nvPr/>
        </p:nvSpPr>
        <p:spPr>
          <a:xfrm>
            <a:off x="8568546" y="3787665"/>
            <a:ext cx="263214" cy="261610"/>
          </a:xfrm>
          <a:prstGeom prst="rect">
            <a:avLst/>
          </a:prstGeom>
        </p:spPr>
        <p:txBody>
          <a:bodyPr wrap="none">
            <a:spAutoFit/>
          </a:bodyPr>
          <a:lstStyle/>
          <a:p>
            <a:pPr algn="ctr"/>
            <a:r>
              <a:rPr lang="en-US" altLang="ja-JP" sz="1050" dirty="0">
                <a:solidFill>
                  <a:srgbClr val="FF0000"/>
                </a:solidFill>
              </a:rPr>
              <a:t>L</a:t>
            </a:r>
            <a:endParaRPr lang="ja-JP" altLang="en-US" sz="1050" dirty="0">
              <a:solidFill>
                <a:srgbClr val="FF0000"/>
              </a:solidFill>
            </a:endParaRPr>
          </a:p>
        </p:txBody>
      </p:sp>
      <p:sp>
        <p:nvSpPr>
          <p:cNvPr id="66" name="正方形/長方形 65">
            <a:extLst>
              <a:ext uri="{FF2B5EF4-FFF2-40B4-BE49-F238E27FC236}">
                <a16:creationId xmlns:a16="http://schemas.microsoft.com/office/drawing/2014/main" id="{E8AE52E3-A983-41C6-A6E8-B3BF7D2AAE16}"/>
              </a:ext>
            </a:extLst>
          </p:cNvPr>
          <p:cNvSpPr/>
          <p:nvPr/>
        </p:nvSpPr>
        <p:spPr>
          <a:xfrm>
            <a:off x="7258331" y="5442129"/>
            <a:ext cx="279243" cy="261610"/>
          </a:xfrm>
          <a:prstGeom prst="rect">
            <a:avLst/>
          </a:prstGeom>
        </p:spPr>
        <p:txBody>
          <a:bodyPr wrap="none">
            <a:spAutoFit/>
          </a:bodyPr>
          <a:lstStyle/>
          <a:p>
            <a:pPr algn="ctr"/>
            <a:r>
              <a:rPr lang="en-US" altLang="ja-JP" sz="1050" dirty="0">
                <a:solidFill>
                  <a:srgbClr val="FF0000"/>
                </a:solidFill>
              </a:rPr>
              <a:t>P</a:t>
            </a:r>
            <a:endParaRPr lang="ja-JP" altLang="en-US" sz="1050" dirty="0">
              <a:solidFill>
                <a:srgbClr val="FF0000"/>
              </a:solidFill>
            </a:endParaRPr>
          </a:p>
        </p:txBody>
      </p:sp>
      <p:sp>
        <p:nvSpPr>
          <p:cNvPr id="67" name="正方形/長方形 66">
            <a:extLst>
              <a:ext uri="{FF2B5EF4-FFF2-40B4-BE49-F238E27FC236}">
                <a16:creationId xmlns:a16="http://schemas.microsoft.com/office/drawing/2014/main" id="{92AC9981-4B76-4CB5-90BA-93A3590BF0B8}"/>
              </a:ext>
            </a:extLst>
          </p:cNvPr>
          <p:cNvSpPr/>
          <p:nvPr/>
        </p:nvSpPr>
        <p:spPr>
          <a:xfrm>
            <a:off x="7058177" y="4610025"/>
            <a:ext cx="287258" cy="261610"/>
          </a:xfrm>
          <a:prstGeom prst="rect">
            <a:avLst/>
          </a:prstGeom>
        </p:spPr>
        <p:txBody>
          <a:bodyPr wrap="none">
            <a:spAutoFit/>
          </a:bodyPr>
          <a:lstStyle/>
          <a:p>
            <a:pPr algn="ctr"/>
            <a:r>
              <a:rPr lang="en-US" altLang="ja-JP" sz="1050" dirty="0">
                <a:solidFill>
                  <a:srgbClr val="FF0000"/>
                </a:solidFill>
              </a:rPr>
              <a:t>N</a:t>
            </a:r>
            <a:endParaRPr lang="ja-JP" altLang="en-US" sz="1050" dirty="0">
              <a:solidFill>
                <a:srgbClr val="FF0000"/>
              </a:solidFill>
            </a:endParaRPr>
          </a:p>
        </p:txBody>
      </p:sp>
      <p:sp>
        <p:nvSpPr>
          <p:cNvPr id="68" name="正方形/長方形 67">
            <a:extLst>
              <a:ext uri="{FF2B5EF4-FFF2-40B4-BE49-F238E27FC236}">
                <a16:creationId xmlns:a16="http://schemas.microsoft.com/office/drawing/2014/main" id="{3FB14625-F8DE-4D2B-9DCB-68939549EC49}"/>
              </a:ext>
            </a:extLst>
          </p:cNvPr>
          <p:cNvSpPr/>
          <p:nvPr/>
        </p:nvSpPr>
        <p:spPr>
          <a:xfrm>
            <a:off x="7420070" y="4610025"/>
            <a:ext cx="293670" cy="261610"/>
          </a:xfrm>
          <a:prstGeom prst="rect">
            <a:avLst/>
          </a:prstGeom>
        </p:spPr>
        <p:txBody>
          <a:bodyPr wrap="none">
            <a:spAutoFit/>
          </a:bodyPr>
          <a:lstStyle/>
          <a:p>
            <a:pPr algn="ctr"/>
            <a:r>
              <a:rPr lang="en-US" altLang="ja-JP" sz="1050" dirty="0">
                <a:solidFill>
                  <a:srgbClr val="FF0000"/>
                </a:solidFill>
              </a:rPr>
              <a:t>O</a:t>
            </a:r>
            <a:endParaRPr lang="ja-JP" altLang="en-US" sz="1050" dirty="0">
              <a:solidFill>
                <a:srgbClr val="FF0000"/>
              </a:solidFill>
            </a:endParaRPr>
          </a:p>
        </p:txBody>
      </p:sp>
      <p:sp>
        <p:nvSpPr>
          <p:cNvPr id="69" name="正方形/長方形 68">
            <a:extLst>
              <a:ext uri="{FF2B5EF4-FFF2-40B4-BE49-F238E27FC236}">
                <a16:creationId xmlns:a16="http://schemas.microsoft.com/office/drawing/2014/main" id="{F04421AE-EE0D-4915-84F2-3D900B0F462F}"/>
              </a:ext>
            </a:extLst>
          </p:cNvPr>
          <p:cNvSpPr/>
          <p:nvPr/>
        </p:nvSpPr>
        <p:spPr>
          <a:xfrm>
            <a:off x="8764249" y="3793029"/>
            <a:ext cx="301686" cy="261610"/>
          </a:xfrm>
          <a:prstGeom prst="rect">
            <a:avLst/>
          </a:prstGeom>
        </p:spPr>
        <p:txBody>
          <a:bodyPr wrap="none">
            <a:spAutoFit/>
          </a:bodyPr>
          <a:lstStyle/>
          <a:p>
            <a:pPr algn="ctr"/>
            <a:r>
              <a:rPr lang="en-US" altLang="ja-JP" sz="1050" dirty="0">
                <a:solidFill>
                  <a:srgbClr val="FF0000"/>
                </a:solidFill>
              </a:rPr>
              <a:t>M</a:t>
            </a:r>
            <a:endParaRPr lang="ja-JP" altLang="en-US" sz="1050" dirty="0">
              <a:solidFill>
                <a:srgbClr val="FF0000"/>
              </a:solidFill>
            </a:endParaRPr>
          </a:p>
        </p:txBody>
      </p:sp>
      <p:sp>
        <p:nvSpPr>
          <p:cNvPr id="70" name="正方形/長方形 69">
            <a:extLst>
              <a:ext uri="{FF2B5EF4-FFF2-40B4-BE49-F238E27FC236}">
                <a16:creationId xmlns:a16="http://schemas.microsoft.com/office/drawing/2014/main" id="{95662B8B-1322-45DC-ABCD-074417493311}"/>
              </a:ext>
            </a:extLst>
          </p:cNvPr>
          <p:cNvSpPr/>
          <p:nvPr/>
        </p:nvSpPr>
        <p:spPr>
          <a:xfrm>
            <a:off x="6155346" y="2379901"/>
            <a:ext cx="288862" cy="253916"/>
          </a:xfrm>
          <a:prstGeom prst="rect">
            <a:avLst/>
          </a:prstGeom>
        </p:spPr>
        <p:txBody>
          <a:bodyPr wrap="none">
            <a:spAutoFit/>
          </a:bodyPr>
          <a:lstStyle/>
          <a:p>
            <a:pPr algn="ctr"/>
            <a:r>
              <a:rPr lang="en-US" altLang="ja-JP" sz="1050" dirty="0">
                <a:solidFill>
                  <a:srgbClr val="FF0000"/>
                </a:solidFill>
              </a:rPr>
              <a:t>Q</a:t>
            </a:r>
            <a:endParaRPr lang="ja-JP" altLang="en-US" sz="1050" dirty="0">
              <a:solidFill>
                <a:srgbClr val="FF0000"/>
              </a:solidFill>
            </a:endParaRPr>
          </a:p>
        </p:txBody>
      </p:sp>
      <p:sp>
        <p:nvSpPr>
          <p:cNvPr id="71" name="正方形/長方形 70">
            <a:extLst>
              <a:ext uri="{FF2B5EF4-FFF2-40B4-BE49-F238E27FC236}">
                <a16:creationId xmlns:a16="http://schemas.microsoft.com/office/drawing/2014/main" id="{69201EB1-A75A-4C03-98E0-C326E13D02BF}"/>
              </a:ext>
            </a:extLst>
          </p:cNvPr>
          <p:cNvSpPr/>
          <p:nvPr/>
        </p:nvSpPr>
        <p:spPr>
          <a:xfrm>
            <a:off x="6161758" y="2518981"/>
            <a:ext cx="282450" cy="253916"/>
          </a:xfrm>
          <a:prstGeom prst="rect">
            <a:avLst/>
          </a:prstGeom>
        </p:spPr>
        <p:txBody>
          <a:bodyPr wrap="none">
            <a:spAutoFit/>
          </a:bodyPr>
          <a:lstStyle/>
          <a:p>
            <a:pPr algn="ctr"/>
            <a:r>
              <a:rPr lang="en-US" altLang="ja-JP" sz="1050" dirty="0">
                <a:solidFill>
                  <a:srgbClr val="FF0000"/>
                </a:solidFill>
              </a:rPr>
              <a:t>R</a:t>
            </a:r>
            <a:endParaRPr lang="ja-JP" altLang="en-US" sz="1050" dirty="0">
              <a:solidFill>
                <a:srgbClr val="FF0000"/>
              </a:solidFill>
            </a:endParaRPr>
          </a:p>
        </p:txBody>
      </p:sp>
      <p:sp>
        <p:nvSpPr>
          <p:cNvPr id="72" name="正方形/長方形 71">
            <a:extLst>
              <a:ext uri="{FF2B5EF4-FFF2-40B4-BE49-F238E27FC236}">
                <a16:creationId xmlns:a16="http://schemas.microsoft.com/office/drawing/2014/main" id="{73647B7D-9CC7-4E80-91F0-1441AFF53BE4}"/>
              </a:ext>
            </a:extLst>
          </p:cNvPr>
          <p:cNvSpPr/>
          <p:nvPr/>
        </p:nvSpPr>
        <p:spPr>
          <a:xfrm>
            <a:off x="6969876" y="2492200"/>
            <a:ext cx="266420" cy="253916"/>
          </a:xfrm>
          <a:prstGeom prst="rect">
            <a:avLst/>
          </a:prstGeom>
        </p:spPr>
        <p:txBody>
          <a:bodyPr wrap="none">
            <a:spAutoFit/>
          </a:bodyPr>
          <a:lstStyle/>
          <a:p>
            <a:pPr algn="ctr"/>
            <a:r>
              <a:rPr lang="en-US" altLang="ja-JP" sz="1050" dirty="0">
                <a:solidFill>
                  <a:srgbClr val="FF0000"/>
                </a:solidFill>
              </a:rPr>
              <a:t>T</a:t>
            </a:r>
            <a:endParaRPr lang="ja-JP" altLang="en-US" sz="1050" dirty="0">
              <a:solidFill>
                <a:srgbClr val="FF0000"/>
              </a:solidFill>
            </a:endParaRPr>
          </a:p>
        </p:txBody>
      </p:sp>
      <p:sp>
        <p:nvSpPr>
          <p:cNvPr id="73" name="正方形/長方形 72">
            <a:extLst>
              <a:ext uri="{FF2B5EF4-FFF2-40B4-BE49-F238E27FC236}">
                <a16:creationId xmlns:a16="http://schemas.microsoft.com/office/drawing/2014/main" id="{93620376-635F-4310-918E-E367AE5A761D}"/>
              </a:ext>
            </a:extLst>
          </p:cNvPr>
          <p:cNvSpPr/>
          <p:nvPr/>
        </p:nvSpPr>
        <p:spPr>
          <a:xfrm>
            <a:off x="6856939" y="2496240"/>
            <a:ext cx="274434" cy="253916"/>
          </a:xfrm>
          <a:prstGeom prst="rect">
            <a:avLst/>
          </a:prstGeom>
        </p:spPr>
        <p:txBody>
          <a:bodyPr wrap="none">
            <a:spAutoFit/>
          </a:bodyPr>
          <a:lstStyle/>
          <a:p>
            <a:pPr algn="ctr"/>
            <a:r>
              <a:rPr lang="en-US" altLang="ja-JP" sz="1050" dirty="0">
                <a:solidFill>
                  <a:srgbClr val="FF0000"/>
                </a:solidFill>
              </a:rPr>
              <a:t>S</a:t>
            </a:r>
            <a:endParaRPr lang="ja-JP" altLang="en-US" sz="1050" dirty="0">
              <a:solidFill>
                <a:srgbClr val="FF0000"/>
              </a:solidFill>
            </a:endParaRPr>
          </a:p>
        </p:txBody>
      </p:sp>
      <p:sp>
        <p:nvSpPr>
          <p:cNvPr id="25" name="楕円 24">
            <a:extLst>
              <a:ext uri="{FF2B5EF4-FFF2-40B4-BE49-F238E27FC236}">
                <a16:creationId xmlns:a16="http://schemas.microsoft.com/office/drawing/2014/main" id="{F61801AD-60FB-4C18-92A8-E66734A2A692}"/>
              </a:ext>
            </a:extLst>
          </p:cNvPr>
          <p:cNvSpPr/>
          <p:nvPr/>
        </p:nvSpPr>
        <p:spPr>
          <a:xfrm>
            <a:off x="7344320" y="435561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A0E23344-CB1D-42D2-80FA-37270E8AFE08}"/>
              </a:ext>
            </a:extLst>
          </p:cNvPr>
          <p:cNvSpPr/>
          <p:nvPr/>
        </p:nvSpPr>
        <p:spPr>
          <a:xfrm>
            <a:off x="7525134" y="245976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 name="直線矢印コネクタ 26">
            <a:extLst>
              <a:ext uri="{FF2B5EF4-FFF2-40B4-BE49-F238E27FC236}">
                <a16:creationId xmlns:a16="http://schemas.microsoft.com/office/drawing/2014/main" id="{73FBCF03-8B7B-44B4-B8AB-E217F3EF75A7}"/>
              </a:ext>
            </a:extLst>
          </p:cNvPr>
          <p:cNvCxnSpPr>
            <a:cxnSpLocks/>
          </p:cNvCxnSpPr>
          <p:nvPr/>
        </p:nvCxnSpPr>
        <p:spPr>
          <a:xfrm flipV="1">
            <a:off x="6588224" y="2567769"/>
            <a:ext cx="936910" cy="3237495"/>
          </a:xfrm>
          <a:prstGeom prst="straightConnector1">
            <a:avLst/>
          </a:prstGeom>
          <a:ln w="285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D262D3D-B2A4-4A09-AE71-518B25470F96}"/>
              </a:ext>
            </a:extLst>
          </p:cNvPr>
          <p:cNvCxnSpPr>
            <a:cxnSpLocks/>
          </p:cNvCxnSpPr>
          <p:nvPr/>
        </p:nvCxnSpPr>
        <p:spPr>
          <a:xfrm flipV="1">
            <a:off x="6658830" y="4414524"/>
            <a:ext cx="608791" cy="1390740"/>
          </a:xfrm>
          <a:prstGeom prst="straightConnector1">
            <a:avLst/>
          </a:prstGeom>
          <a:ln w="285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31" name="Rectangle 6">
            <a:extLst>
              <a:ext uri="{FF2B5EF4-FFF2-40B4-BE49-F238E27FC236}">
                <a16:creationId xmlns:a16="http://schemas.microsoft.com/office/drawing/2014/main" id="{3C24713A-2B89-4C60-ACA6-436A2FD0E5DE}"/>
              </a:ext>
            </a:extLst>
          </p:cNvPr>
          <p:cNvSpPr>
            <a:spLocks noChangeArrowheads="1"/>
          </p:cNvSpPr>
          <p:nvPr/>
        </p:nvSpPr>
        <p:spPr bwMode="gray">
          <a:xfrm>
            <a:off x="5544627" y="5878127"/>
            <a:ext cx="3563877" cy="287177"/>
          </a:xfrm>
          <a:prstGeom prst="rect">
            <a:avLst/>
          </a:prstGeom>
          <a:solidFill>
            <a:schemeClr val="bg1"/>
          </a:solidFill>
          <a:ln w="9525">
            <a:noFill/>
            <a:miter lim="800000"/>
            <a:headEnd/>
            <a:tailEnd/>
          </a:ln>
          <a:effectLst/>
        </p:spPr>
        <p:txBody>
          <a:bodyPr/>
          <a:lstStyle/>
          <a:p>
            <a:pPr algn="ctr">
              <a:lnSpc>
                <a:spcPct val="90000"/>
              </a:lnSpc>
              <a:spcBef>
                <a:spcPct val="20000"/>
              </a:spcBef>
              <a:buClr>
                <a:schemeClr val="accent2"/>
              </a:buClr>
            </a:pPr>
            <a:r>
              <a:rPr lang="en-US" altLang="ja-JP" sz="1600" dirty="0">
                <a:solidFill>
                  <a:schemeClr val="accent2"/>
                </a:solidFill>
              </a:rPr>
              <a:t>Radio altimeter receiving antenna</a:t>
            </a:r>
          </a:p>
        </p:txBody>
      </p:sp>
    </p:spTree>
    <p:extLst>
      <p:ext uri="{BB962C8B-B14F-4D97-AF65-F5344CB8AC3E}">
        <p14:creationId xmlns:p14="http://schemas.microsoft.com/office/powerpoint/2010/main" val="3795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D70836EB-479A-4262-B3A3-8CF2BFE6E87C}"/>
              </a:ext>
            </a:extLst>
          </p:cNvPr>
          <p:cNvGraphicFramePr>
            <a:graphicFrameLocks/>
          </p:cNvGraphicFramePr>
          <p:nvPr>
            <p:extLst>
              <p:ext uri="{D42A27DB-BD31-4B8C-83A1-F6EECF244321}">
                <p14:modId xmlns:p14="http://schemas.microsoft.com/office/powerpoint/2010/main" val="3614209330"/>
              </p:ext>
            </p:extLst>
          </p:nvPr>
        </p:nvGraphicFramePr>
        <p:xfrm>
          <a:off x="323528" y="1688615"/>
          <a:ext cx="8352928" cy="383626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0A2861C6-0D15-420E-9C94-E3410291AB65}"/>
              </a:ext>
            </a:extLst>
          </p:cNvPr>
          <p:cNvSpPr>
            <a:spLocks noGrp="1"/>
          </p:cNvSpPr>
          <p:nvPr>
            <p:ph type="title"/>
          </p:nvPr>
        </p:nvSpPr>
        <p:spPr/>
        <p:txBody>
          <a:bodyPr/>
          <a:lstStyle/>
          <a:p>
            <a:r>
              <a:rPr lang="en-US" altLang="ja-JP" u="sng" dirty="0"/>
              <a:t>Measurement results: outside cabin 2</a:t>
            </a:r>
            <a:endParaRPr kumimoji="1" lang="ja-JP" altLang="en-US" dirty="0"/>
          </a:p>
        </p:txBody>
      </p:sp>
      <p:cxnSp>
        <p:nvCxnSpPr>
          <p:cNvPr id="5" name="直線矢印コネクタ 4">
            <a:extLst>
              <a:ext uri="{FF2B5EF4-FFF2-40B4-BE49-F238E27FC236}">
                <a16:creationId xmlns:a16="http://schemas.microsoft.com/office/drawing/2014/main" id="{7631ED24-EE52-48AE-B815-0104A46F099E}"/>
              </a:ext>
            </a:extLst>
          </p:cNvPr>
          <p:cNvCxnSpPr>
            <a:cxnSpLocks/>
          </p:cNvCxnSpPr>
          <p:nvPr/>
        </p:nvCxnSpPr>
        <p:spPr>
          <a:xfrm>
            <a:off x="1639550" y="2624718"/>
            <a:ext cx="0" cy="2160241"/>
          </a:xfrm>
          <a:prstGeom prst="straightConnector1">
            <a:avLst/>
          </a:prstGeom>
          <a:ln w="381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0F508B10-B693-42E0-B722-28B6746808C6}"/>
              </a:ext>
            </a:extLst>
          </p:cNvPr>
          <p:cNvSpPr/>
          <p:nvPr/>
        </p:nvSpPr>
        <p:spPr>
          <a:xfrm>
            <a:off x="1030490" y="1844824"/>
            <a:ext cx="1741310" cy="707886"/>
          </a:xfrm>
          <a:prstGeom prst="rect">
            <a:avLst/>
          </a:prstGeom>
        </p:spPr>
        <p:txBody>
          <a:bodyPr wrap="none">
            <a:spAutoFit/>
          </a:bodyPr>
          <a:lstStyle/>
          <a:p>
            <a:pPr algn="ctr"/>
            <a:r>
              <a:rPr lang="en-US" altLang="ja-JP" dirty="0">
                <a:solidFill>
                  <a:schemeClr val="accent2"/>
                </a:solidFill>
              </a:rPr>
              <a:t>IPL minimum:</a:t>
            </a:r>
          </a:p>
          <a:p>
            <a:pPr algn="ctr"/>
            <a:r>
              <a:rPr lang="en-US" altLang="ja-JP" dirty="0">
                <a:solidFill>
                  <a:schemeClr val="accent2"/>
                </a:solidFill>
              </a:rPr>
              <a:t>55.0 dB</a:t>
            </a:r>
            <a:endParaRPr lang="ja-JP" altLang="en-US" dirty="0">
              <a:solidFill>
                <a:schemeClr val="accent2"/>
              </a:solidFill>
            </a:endParaRPr>
          </a:p>
        </p:txBody>
      </p:sp>
      <p:cxnSp>
        <p:nvCxnSpPr>
          <p:cNvPr id="7" name="直線矢印コネクタ 6">
            <a:extLst>
              <a:ext uri="{FF2B5EF4-FFF2-40B4-BE49-F238E27FC236}">
                <a16:creationId xmlns:a16="http://schemas.microsoft.com/office/drawing/2014/main" id="{7B63EB24-B6AA-4255-98E3-A359EA4AA3F7}"/>
              </a:ext>
            </a:extLst>
          </p:cNvPr>
          <p:cNvCxnSpPr>
            <a:cxnSpLocks/>
          </p:cNvCxnSpPr>
          <p:nvPr/>
        </p:nvCxnSpPr>
        <p:spPr>
          <a:xfrm>
            <a:off x="4644008" y="2048654"/>
            <a:ext cx="0" cy="2736305"/>
          </a:xfrm>
          <a:prstGeom prst="straightConnector1">
            <a:avLst/>
          </a:prstGeom>
          <a:ln w="381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C968479C-4EEA-4C04-9A4A-BC97368249B3}"/>
              </a:ext>
            </a:extLst>
          </p:cNvPr>
          <p:cNvSpPr/>
          <p:nvPr/>
        </p:nvSpPr>
        <p:spPr>
          <a:xfrm>
            <a:off x="3995936" y="1340768"/>
            <a:ext cx="1542538" cy="707886"/>
          </a:xfrm>
          <a:prstGeom prst="rect">
            <a:avLst/>
          </a:prstGeom>
        </p:spPr>
        <p:txBody>
          <a:bodyPr wrap="none">
            <a:spAutoFit/>
          </a:bodyPr>
          <a:lstStyle/>
          <a:p>
            <a:pPr algn="ctr"/>
            <a:r>
              <a:rPr lang="en-US" altLang="ja-JP" dirty="0">
                <a:solidFill>
                  <a:schemeClr val="accent2"/>
                </a:solidFill>
              </a:rPr>
              <a:t>IPL median:</a:t>
            </a:r>
          </a:p>
          <a:p>
            <a:pPr algn="ctr"/>
            <a:r>
              <a:rPr lang="en-US" altLang="ja-JP" dirty="0">
                <a:solidFill>
                  <a:schemeClr val="accent2"/>
                </a:solidFill>
              </a:rPr>
              <a:t>89.4 dB</a:t>
            </a:r>
            <a:endParaRPr lang="ja-JP" altLang="en-US" dirty="0">
              <a:solidFill>
                <a:schemeClr val="accent2"/>
              </a:solidFill>
            </a:endParaRPr>
          </a:p>
        </p:txBody>
      </p:sp>
      <p:sp>
        <p:nvSpPr>
          <p:cNvPr id="9" name="正方形/長方形 8">
            <a:extLst>
              <a:ext uri="{FF2B5EF4-FFF2-40B4-BE49-F238E27FC236}">
                <a16:creationId xmlns:a16="http://schemas.microsoft.com/office/drawing/2014/main" id="{AA01C621-9A9C-4508-89E9-78818D91F010}"/>
              </a:ext>
            </a:extLst>
          </p:cNvPr>
          <p:cNvSpPr/>
          <p:nvPr/>
        </p:nvSpPr>
        <p:spPr>
          <a:xfrm>
            <a:off x="224408" y="5589240"/>
            <a:ext cx="8668072" cy="590931"/>
          </a:xfrm>
          <a:prstGeom prst="rect">
            <a:avLst/>
          </a:prstGeom>
        </p:spPr>
        <p:txBody>
          <a:bodyPr wrap="square">
            <a:spAutoFit/>
          </a:bodyPr>
          <a:lstStyle/>
          <a:p>
            <a:pPr>
              <a:lnSpc>
                <a:spcPct val="90000"/>
              </a:lnSpc>
              <a:spcBef>
                <a:spcPct val="20000"/>
              </a:spcBef>
              <a:buClr>
                <a:schemeClr val="accent2"/>
              </a:buClr>
            </a:pPr>
            <a:r>
              <a:rPr lang="en-US" altLang="ja-JP" sz="1800" dirty="0">
                <a:solidFill>
                  <a:schemeClr val="accent2"/>
                </a:solidFill>
              </a:rPr>
              <a:t>Total measurement data 112,761 points</a:t>
            </a:r>
            <a:r>
              <a:rPr lang="en-US" altLang="ja-JP" sz="1800" dirty="0"/>
              <a:t>: 17 (transmitting antenna location)</a:t>
            </a:r>
            <a:r>
              <a:rPr lang="ja-JP" altLang="en-US" sz="1800" dirty="0"/>
              <a:t>　</a:t>
            </a:r>
            <a:r>
              <a:rPr lang="en-US" altLang="ja-JP" sz="1800" dirty="0"/>
              <a:t>x 201 (Frequency domain) x 11 (time domain) x 3 (transmitting antenna axis) </a:t>
            </a:r>
            <a:endParaRPr lang="en-US" altLang="ja-JP" sz="500" dirty="0"/>
          </a:p>
        </p:txBody>
      </p:sp>
      <p:sp>
        <p:nvSpPr>
          <p:cNvPr id="10" name="Rectangle 4">
            <a:extLst>
              <a:ext uri="{FF2B5EF4-FFF2-40B4-BE49-F238E27FC236}">
                <a16:creationId xmlns:a16="http://schemas.microsoft.com/office/drawing/2014/main" id="{CF81BD9A-1653-4C00-8179-3D8F59FD5246}"/>
              </a:ext>
            </a:extLst>
          </p:cNvPr>
          <p:cNvSpPr>
            <a:spLocks noChangeArrowheads="1"/>
          </p:cNvSpPr>
          <p:nvPr/>
        </p:nvSpPr>
        <p:spPr bwMode="gray">
          <a:xfrm>
            <a:off x="201488" y="836712"/>
            <a:ext cx="8763000" cy="432048"/>
          </a:xfrm>
          <a:prstGeom prst="rect">
            <a:avLst/>
          </a:prstGeom>
          <a:noFill/>
          <a:ln w="9525">
            <a:noFill/>
            <a:miter lim="800000"/>
            <a:headEnd/>
            <a:tailEnd/>
          </a:ln>
        </p:spPr>
        <p:txBody>
          <a:bodyPr/>
          <a:lstStyle/>
          <a:p>
            <a:pPr marL="342900" indent="-342900">
              <a:spcBef>
                <a:spcPct val="20000"/>
              </a:spcBef>
              <a:buFontTx/>
              <a:buBlip>
                <a:blip r:embed="rId3"/>
              </a:buBlip>
            </a:pPr>
            <a:r>
              <a:rPr lang="en-US" altLang="ja-JP" sz="2800" dirty="0"/>
              <a:t>IPL probability</a:t>
            </a:r>
            <a:endParaRPr lang="ja-JP" altLang="en-US" sz="2800" dirty="0"/>
          </a:p>
        </p:txBody>
      </p:sp>
    </p:spTree>
    <p:extLst>
      <p:ext uri="{BB962C8B-B14F-4D97-AF65-F5344CB8AC3E}">
        <p14:creationId xmlns:p14="http://schemas.microsoft.com/office/powerpoint/2010/main" val="352766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u="sng" dirty="0"/>
              <a:t>Conclusions</a:t>
            </a:r>
            <a:endParaRPr kumimoji="1" lang="ja-JP" altLang="en-US" sz="3600" u="sng" dirty="0"/>
          </a:p>
        </p:txBody>
      </p:sp>
      <p:sp>
        <p:nvSpPr>
          <p:cNvPr id="4" name="Rectangle 16"/>
          <p:cNvSpPr>
            <a:spLocks noChangeArrowheads="1"/>
          </p:cNvSpPr>
          <p:nvPr/>
        </p:nvSpPr>
        <p:spPr bwMode="auto">
          <a:xfrm>
            <a:off x="304800" y="1916832"/>
            <a:ext cx="8610600" cy="685800"/>
          </a:xfrm>
          <a:prstGeom prst="rect">
            <a:avLst/>
          </a:prstGeom>
          <a:solidFill>
            <a:srgbClr val="FFFFCC"/>
          </a:solidFill>
          <a:ln w="28575">
            <a:solidFill>
              <a:srgbClr val="6969CD"/>
            </a:solidFill>
            <a:miter lim="800000"/>
            <a:headEnd/>
            <a:tailEnd/>
          </a:ln>
          <a:effectLst/>
        </p:spPr>
        <p:txBody>
          <a:bodyPr wrap="square" anchor="ctr"/>
          <a:lstStyle/>
          <a:p>
            <a:pPr algn="ctr">
              <a:spcBef>
                <a:spcPct val="20000"/>
              </a:spcBef>
              <a:buClr>
                <a:schemeClr val="tx1"/>
              </a:buClr>
              <a:buSzPct val="75000"/>
              <a:buFont typeface="Wingdings" pitchFamily="2" charset="2"/>
              <a:buNone/>
            </a:pPr>
            <a:r>
              <a:rPr lang="en-US" altLang="ja-JP" dirty="0"/>
              <a:t>The </a:t>
            </a:r>
            <a:r>
              <a:rPr lang="en-US" altLang="ja-JP" u="sng" dirty="0">
                <a:solidFill>
                  <a:schemeClr val="accent2"/>
                </a:solidFill>
              </a:rPr>
              <a:t>minimum IPL with the  transmitting antenna inside cabin</a:t>
            </a:r>
            <a:r>
              <a:rPr lang="en-US" altLang="ja-JP" dirty="0">
                <a:solidFill>
                  <a:schemeClr val="accent2"/>
                </a:solidFill>
              </a:rPr>
              <a:t> </a:t>
            </a:r>
            <a:r>
              <a:rPr lang="en-US" altLang="ja-JP" dirty="0"/>
              <a:t>was </a:t>
            </a:r>
            <a:r>
              <a:rPr lang="en-US" altLang="ja-JP" u="sng" dirty="0">
                <a:solidFill>
                  <a:schemeClr val="accent2"/>
                </a:solidFill>
              </a:rPr>
              <a:t>72.8 dB</a:t>
            </a:r>
            <a:r>
              <a:rPr lang="en-US" altLang="ja-JP" dirty="0"/>
              <a:t>, which was not to small compared with that of Airbus A321(74.4 dB)*.</a:t>
            </a:r>
          </a:p>
        </p:txBody>
      </p:sp>
      <p:sp>
        <p:nvSpPr>
          <p:cNvPr id="5" name="Rectangle 4"/>
          <p:cNvSpPr txBox="1">
            <a:spLocks noChangeArrowheads="1"/>
          </p:cNvSpPr>
          <p:nvPr/>
        </p:nvSpPr>
        <p:spPr bwMode="gray">
          <a:xfrm>
            <a:off x="228600" y="944563"/>
            <a:ext cx="4267200" cy="427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Blip>
                <a:blip r:embed="rId3"/>
              </a:buBlip>
              <a:defRPr/>
            </a:pPr>
            <a:r>
              <a:rPr lang="en-US" altLang="ja-JP" sz="2400" kern="0" dirty="0"/>
              <a:t>Conclusions</a:t>
            </a:r>
            <a:endParaRPr lang="ja-JP" altLang="en-US" sz="2400" kern="0" dirty="0"/>
          </a:p>
        </p:txBody>
      </p:sp>
      <p:sp>
        <p:nvSpPr>
          <p:cNvPr id="6" name="Rectangle 5"/>
          <p:cNvSpPr>
            <a:spLocks noChangeArrowheads="1"/>
          </p:cNvSpPr>
          <p:nvPr/>
        </p:nvSpPr>
        <p:spPr bwMode="gray">
          <a:xfrm>
            <a:off x="228600" y="5013176"/>
            <a:ext cx="4267200" cy="427038"/>
          </a:xfrm>
          <a:prstGeom prst="rect">
            <a:avLst/>
          </a:prstGeom>
          <a:noFill/>
          <a:ln w="9525">
            <a:noFill/>
            <a:miter lim="800000"/>
            <a:headEnd/>
            <a:tailEnd/>
          </a:ln>
          <a:effectLst/>
        </p:spPr>
        <p:txBody>
          <a:bodyPr/>
          <a:lstStyle/>
          <a:p>
            <a:pPr marL="342900" indent="-342900">
              <a:spcBef>
                <a:spcPct val="20000"/>
              </a:spcBef>
              <a:buFontTx/>
              <a:buBlip>
                <a:blip r:embed="rId3"/>
              </a:buBlip>
            </a:pPr>
            <a:r>
              <a:rPr lang="en-US" altLang="ja-JP" sz="2400" dirty="0"/>
              <a:t>Future works</a:t>
            </a:r>
            <a:endParaRPr lang="ja-JP" altLang="en-US" sz="2400" dirty="0"/>
          </a:p>
        </p:txBody>
      </p:sp>
      <p:sp>
        <p:nvSpPr>
          <p:cNvPr id="10" name="Rectangle 15"/>
          <p:cNvSpPr>
            <a:spLocks noChangeArrowheads="1"/>
          </p:cNvSpPr>
          <p:nvPr/>
        </p:nvSpPr>
        <p:spPr bwMode="gray">
          <a:xfrm>
            <a:off x="381000" y="1447800"/>
            <a:ext cx="8763000" cy="325016"/>
          </a:xfrm>
          <a:prstGeom prst="rect">
            <a:avLst/>
          </a:prstGeom>
          <a:noFill/>
          <a:ln w="9525">
            <a:noFill/>
            <a:miter lim="800000"/>
            <a:headEnd/>
            <a:tailEnd/>
          </a:ln>
          <a:effectLst/>
        </p:spPr>
        <p:txBody>
          <a:bodyPr/>
          <a:lstStyle/>
          <a:p>
            <a:pPr marL="609600" indent="-609600">
              <a:lnSpc>
                <a:spcPct val="90000"/>
              </a:lnSpc>
              <a:spcBef>
                <a:spcPct val="20000"/>
              </a:spcBef>
              <a:buClr>
                <a:schemeClr val="accent2"/>
              </a:buClr>
              <a:buFont typeface="Wingdings" pitchFamily="2" charset="2"/>
              <a:buChar char="Ø"/>
            </a:pPr>
            <a:r>
              <a:rPr lang="en-US" altLang="ja-JP" dirty="0"/>
              <a:t>IPL of Beechcraft B300 aircraft is measured at WAIC frequency band.</a:t>
            </a:r>
          </a:p>
        </p:txBody>
      </p:sp>
      <p:sp>
        <p:nvSpPr>
          <p:cNvPr id="13" name="Rectangle 20"/>
          <p:cNvSpPr>
            <a:spLocks noChangeArrowheads="1"/>
          </p:cNvSpPr>
          <p:nvPr/>
        </p:nvSpPr>
        <p:spPr bwMode="auto">
          <a:xfrm>
            <a:off x="304800" y="4204434"/>
            <a:ext cx="8610600" cy="685800"/>
          </a:xfrm>
          <a:prstGeom prst="rect">
            <a:avLst/>
          </a:prstGeom>
          <a:solidFill>
            <a:srgbClr val="FFFFCC"/>
          </a:solidFill>
          <a:ln w="28575">
            <a:solidFill>
              <a:srgbClr val="6969CD"/>
            </a:solidFill>
            <a:miter lim="800000"/>
            <a:headEnd/>
            <a:tailEnd/>
          </a:ln>
          <a:effectLst/>
        </p:spPr>
        <p:txBody>
          <a:bodyPr wrap="square" anchor="ctr"/>
          <a:lstStyle/>
          <a:p>
            <a:pPr algn="ctr">
              <a:spcBef>
                <a:spcPct val="20000"/>
              </a:spcBef>
              <a:buClr>
                <a:schemeClr val="tx1"/>
              </a:buClr>
              <a:buSzPct val="75000"/>
              <a:buFont typeface="Wingdings" pitchFamily="2" charset="2"/>
              <a:buNone/>
            </a:pPr>
            <a:r>
              <a:rPr lang="en-US" altLang="ja-JP" dirty="0">
                <a:solidFill>
                  <a:schemeClr val="tx2"/>
                </a:solidFill>
              </a:rPr>
              <a:t>Even if the transmitting antenna and the radio altimeter antenna are close, </a:t>
            </a:r>
            <a:r>
              <a:rPr lang="en-US" altLang="ja-JP" u="sng" dirty="0">
                <a:solidFill>
                  <a:schemeClr val="accent2"/>
                </a:solidFill>
              </a:rPr>
              <a:t>minimum IPL more than 65 dB </a:t>
            </a:r>
            <a:r>
              <a:rPr lang="en-US" altLang="ja-JP" dirty="0">
                <a:solidFill>
                  <a:schemeClr val="tx2"/>
                </a:solidFill>
              </a:rPr>
              <a:t>is obtained with </a:t>
            </a:r>
            <a:r>
              <a:rPr lang="en-US" altLang="ja-JP" u="sng" dirty="0">
                <a:solidFill>
                  <a:schemeClr val="accent2"/>
                </a:solidFill>
              </a:rPr>
              <a:t>non line of sight conditions</a:t>
            </a:r>
            <a:r>
              <a:rPr lang="en-US" altLang="ja-JP" dirty="0">
                <a:solidFill>
                  <a:schemeClr val="tx2"/>
                </a:solidFill>
              </a:rPr>
              <a:t>.</a:t>
            </a:r>
          </a:p>
        </p:txBody>
      </p:sp>
      <p:sp>
        <p:nvSpPr>
          <p:cNvPr id="12" name="Rectangle 15"/>
          <p:cNvSpPr>
            <a:spLocks noChangeArrowheads="1"/>
          </p:cNvSpPr>
          <p:nvPr/>
        </p:nvSpPr>
        <p:spPr bwMode="gray">
          <a:xfrm>
            <a:off x="395536" y="5517232"/>
            <a:ext cx="8686800" cy="685800"/>
          </a:xfrm>
          <a:prstGeom prst="rect">
            <a:avLst/>
          </a:prstGeom>
          <a:noFill/>
          <a:ln w="9525">
            <a:noFill/>
            <a:miter lim="800000"/>
            <a:headEnd/>
            <a:tailEnd/>
          </a:ln>
          <a:effectLst/>
        </p:spPr>
        <p:txBody>
          <a:bodyPr/>
          <a:lstStyle/>
          <a:p>
            <a:pPr marL="609600" indent="-609600">
              <a:lnSpc>
                <a:spcPct val="90000"/>
              </a:lnSpc>
              <a:spcBef>
                <a:spcPct val="20000"/>
              </a:spcBef>
              <a:buClr>
                <a:schemeClr val="accent2"/>
              </a:buClr>
              <a:buFont typeface="Wingdings" pitchFamily="2" charset="2"/>
              <a:buChar char="Ø"/>
            </a:pPr>
            <a:r>
              <a:rPr lang="en-US" altLang="ja-JP" dirty="0"/>
              <a:t>We will carry out additional measurements employing other measurement parameters.</a:t>
            </a:r>
          </a:p>
        </p:txBody>
      </p:sp>
      <p:sp>
        <p:nvSpPr>
          <p:cNvPr id="14" name="Rectangle 20"/>
          <p:cNvSpPr>
            <a:spLocks noChangeArrowheads="1"/>
          </p:cNvSpPr>
          <p:nvPr/>
        </p:nvSpPr>
        <p:spPr bwMode="auto">
          <a:xfrm>
            <a:off x="280718" y="3356992"/>
            <a:ext cx="8626510" cy="685800"/>
          </a:xfrm>
          <a:prstGeom prst="rect">
            <a:avLst/>
          </a:prstGeom>
          <a:solidFill>
            <a:srgbClr val="FFFFCC"/>
          </a:solidFill>
          <a:ln w="28575">
            <a:solidFill>
              <a:srgbClr val="6969CD"/>
            </a:solidFill>
            <a:miter lim="800000"/>
            <a:headEnd/>
            <a:tailEnd/>
          </a:ln>
          <a:effectLst/>
        </p:spPr>
        <p:txBody>
          <a:bodyPr wrap="square" anchor="ctr"/>
          <a:lstStyle/>
          <a:p>
            <a:pPr algn="ctr">
              <a:spcBef>
                <a:spcPct val="20000"/>
              </a:spcBef>
              <a:buClr>
                <a:schemeClr val="tx1"/>
              </a:buClr>
              <a:buSzPct val="75000"/>
              <a:buFont typeface="Wingdings" pitchFamily="2" charset="2"/>
              <a:buNone/>
            </a:pPr>
            <a:r>
              <a:rPr lang="en-US" altLang="ja-JP" dirty="0"/>
              <a:t>The </a:t>
            </a:r>
            <a:r>
              <a:rPr lang="en-US" altLang="ja-JP" u="sng" dirty="0">
                <a:solidFill>
                  <a:schemeClr val="accent2"/>
                </a:solidFill>
              </a:rPr>
              <a:t>minimum IPL with the transmitting antenna outside cabin</a:t>
            </a:r>
            <a:r>
              <a:rPr lang="en-US" altLang="ja-JP" dirty="0">
                <a:solidFill>
                  <a:schemeClr val="accent2"/>
                </a:solidFill>
              </a:rPr>
              <a:t> </a:t>
            </a:r>
            <a:r>
              <a:rPr lang="en-US" altLang="ja-JP" dirty="0"/>
              <a:t>was </a:t>
            </a:r>
            <a:r>
              <a:rPr lang="en-US" altLang="ja-JP" u="sng" dirty="0">
                <a:solidFill>
                  <a:schemeClr val="accent2"/>
                </a:solidFill>
              </a:rPr>
              <a:t>55.0 dB</a:t>
            </a:r>
            <a:r>
              <a:rPr lang="en-US" altLang="ja-JP" dirty="0"/>
              <a:t>, which was measured with almost line of sight conditions and 3 m distance.</a:t>
            </a:r>
          </a:p>
        </p:txBody>
      </p:sp>
      <p:sp>
        <p:nvSpPr>
          <p:cNvPr id="3" name="正方形/長方形 2">
            <a:extLst>
              <a:ext uri="{FF2B5EF4-FFF2-40B4-BE49-F238E27FC236}">
                <a16:creationId xmlns:a16="http://schemas.microsoft.com/office/drawing/2014/main" id="{8B9616A0-A9D9-42A0-96D1-896B58756046}"/>
              </a:ext>
            </a:extLst>
          </p:cNvPr>
          <p:cNvSpPr/>
          <p:nvPr/>
        </p:nvSpPr>
        <p:spPr>
          <a:xfrm>
            <a:off x="280718" y="2654453"/>
            <a:ext cx="8710881" cy="646331"/>
          </a:xfrm>
          <a:prstGeom prst="rect">
            <a:avLst/>
          </a:prstGeom>
        </p:spPr>
        <p:txBody>
          <a:bodyPr wrap="square">
            <a:spAutoFit/>
          </a:bodyPr>
          <a:lstStyle/>
          <a:p>
            <a:r>
              <a:rPr lang="en-US" altLang="ja-JP" sz="1800" dirty="0"/>
              <a:t>*ACP-WGF29/IP13, "Interference Path Loss Measurements in the Radio Altimeter Band onboard an Airbus A321", Sep. 2013.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u="sng" dirty="0"/>
              <a:t>Contents</a:t>
            </a:r>
            <a:endParaRPr kumimoji="1" lang="ja-JP" altLang="en-US" sz="3600" u="sng" dirty="0"/>
          </a:p>
        </p:txBody>
      </p:sp>
      <p:sp>
        <p:nvSpPr>
          <p:cNvPr id="11" name="Rectangle 4">
            <a:extLst>
              <a:ext uri="{FF2B5EF4-FFF2-40B4-BE49-F238E27FC236}">
                <a16:creationId xmlns:a16="http://schemas.microsoft.com/office/drawing/2014/main" id="{BBD607BE-D902-4372-B3AF-0A89B9313715}"/>
              </a:ext>
            </a:extLst>
          </p:cNvPr>
          <p:cNvSpPr>
            <a:spLocks noChangeArrowheads="1"/>
          </p:cNvSpPr>
          <p:nvPr/>
        </p:nvSpPr>
        <p:spPr bwMode="gray">
          <a:xfrm>
            <a:off x="285750" y="1052736"/>
            <a:ext cx="8701088" cy="427038"/>
          </a:xfrm>
          <a:prstGeom prst="rect">
            <a:avLst/>
          </a:prstGeom>
          <a:noFill/>
          <a:ln w="9525">
            <a:noFill/>
            <a:miter lim="800000"/>
            <a:headEnd/>
            <a:tailEnd/>
          </a:ln>
        </p:spPr>
        <p:txBody>
          <a:bodyPr/>
          <a:lstStyle/>
          <a:p>
            <a:pPr marL="342900" indent="-342900">
              <a:spcBef>
                <a:spcPct val="20000"/>
              </a:spcBef>
              <a:buFontTx/>
              <a:buBlip>
                <a:blip r:embed="rId3"/>
              </a:buBlip>
            </a:pPr>
            <a:r>
              <a:rPr lang="en-US" altLang="ja-JP" sz="2800" dirty="0"/>
              <a:t>Aircraft under measurement</a:t>
            </a:r>
          </a:p>
        </p:txBody>
      </p:sp>
      <p:sp>
        <p:nvSpPr>
          <p:cNvPr id="15" name="Rectangle 4">
            <a:extLst>
              <a:ext uri="{FF2B5EF4-FFF2-40B4-BE49-F238E27FC236}">
                <a16:creationId xmlns:a16="http://schemas.microsoft.com/office/drawing/2014/main" id="{071097EC-7BBC-49AA-82DE-E5FC4176C93D}"/>
              </a:ext>
            </a:extLst>
          </p:cNvPr>
          <p:cNvSpPr>
            <a:spLocks noChangeArrowheads="1"/>
          </p:cNvSpPr>
          <p:nvPr/>
        </p:nvSpPr>
        <p:spPr bwMode="gray">
          <a:xfrm>
            <a:off x="285750" y="3866058"/>
            <a:ext cx="8629650" cy="427038"/>
          </a:xfrm>
          <a:prstGeom prst="rect">
            <a:avLst/>
          </a:prstGeom>
          <a:noFill/>
          <a:ln w="9525">
            <a:noFill/>
            <a:miter lim="800000"/>
            <a:headEnd/>
            <a:tailEnd/>
          </a:ln>
        </p:spPr>
        <p:txBody>
          <a:bodyPr/>
          <a:lstStyle/>
          <a:p>
            <a:pPr marL="342900" indent="-342900">
              <a:spcBef>
                <a:spcPct val="20000"/>
              </a:spcBef>
              <a:buFontTx/>
              <a:buBlip>
                <a:blip r:embed="rId3"/>
              </a:buBlip>
            </a:pPr>
            <a:r>
              <a:rPr lang="en-US" altLang="ja-JP" sz="2800" dirty="0"/>
              <a:t>Measurement results</a:t>
            </a:r>
            <a:endParaRPr lang="ja-JP" altLang="en-US" sz="2800" dirty="0"/>
          </a:p>
        </p:txBody>
      </p:sp>
      <p:sp>
        <p:nvSpPr>
          <p:cNvPr id="16" name="Rectangle 4">
            <a:extLst>
              <a:ext uri="{FF2B5EF4-FFF2-40B4-BE49-F238E27FC236}">
                <a16:creationId xmlns:a16="http://schemas.microsoft.com/office/drawing/2014/main" id="{6F491414-D21B-4802-93D5-CD6147DEDFF2}"/>
              </a:ext>
            </a:extLst>
          </p:cNvPr>
          <p:cNvSpPr>
            <a:spLocks noChangeArrowheads="1"/>
          </p:cNvSpPr>
          <p:nvPr/>
        </p:nvSpPr>
        <p:spPr bwMode="gray">
          <a:xfrm>
            <a:off x="285750" y="2204864"/>
            <a:ext cx="8880196" cy="427038"/>
          </a:xfrm>
          <a:prstGeom prst="rect">
            <a:avLst/>
          </a:prstGeom>
          <a:noFill/>
          <a:ln w="9525">
            <a:noFill/>
            <a:miter lim="800000"/>
            <a:headEnd/>
            <a:tailEnd/>
          </a:ln>
        </p:spPr>
        <p:txBody>
          <a:bodyPr/>
          <a:lstStyle/>
          <a:p>
            <a:pPr marL="342900" indent="-342900">
              <a:spcBef>
                <a:spcPct val="20000"/>
              </a:spcBef>
              <a:buFontTx/>
              <a:buBlip>
                <a:blip r:embed="rId3"/>
              </a:buBlip>
            </a:pPr>
            <a:r>
              <a:rPr lang="en-US" altLang="ja-JP" sz="2800" dirty="0"/>
              <a:t>Interference path loss (IPL) measurement conditions</a:t>
            </a:r>
            <a:endParaRPr lang="ja-JP" altLang="en-US" sz="2800" dirty="0"/>
          </a:p>
        </p:txBody>
      </p:sp>
      <p:sp>
        <p:nvSpPr>
          <p:cNvPr id="17" name="Rectangle 15">
            <a:extLst>
              <a:ext uri="{FF2B5EF4-FFF2-40B4-BE49-F238E27FC236}">
                <a16:creationId xmlns:a16="http://schemas.microsoft.com/office/drawing/2014/main" id="{F17D7E24-DE56-44D3-9A38-F4C328EC9643}"/>
              </a:ext>
            </a:extLst>
          </p:cNvPr>
          <p:cNvSpPr>
            <a:spLocks noChangeArrowheads="1"/>
          </p:cNvSpPr>
          <p:nvPr/>
        </p:nvSpPr>
        <p:spPr bwMode="gray">
          <a:xfrm>
            <a:off x="476253" y="2847926"/>
            <a:ext cx="8636001" cy="381000"/>
          </a:xfrm>
          <a:prstGeom prst="rect">
            <a:avLst/>
          </a:prstGeom>
          <a:noFill/>
          <a:ln w="9525">
            <a:noFill/>
            <a:miter lim="800000"/>
            <a:headEnd/>
            <a:tailEnd/>
          </a:ln>
        </p:spPr>
        <p:txBody>
          <a:bodyPr/>
          <a:lstStyle/>
          <a:p>
            <a:pPr marL="609600" indent="-609600">
              <a:lnSpc>
                <a:spcPct val="90000"/>
              </a:lnSpc>
              <a:spcBef>
                <a:spcPct val="20000"/>
              </a:spcBef>
              <a:buClr>
                <a:schemeClr val="accent2"/>
              </a:buClr>
              <a:buFont typeface="Wingdings" pitchFamily="2" charset="2"/>
              <a:buChar char="Ø"/>
            </a:pPr>
            <a:r>
              <a:rPr lang="en-US" altLang="ja-JP" sz="2400" dirty="0"/>
              <a:t>Measurement set-up and overview</a:t>
            </a:r>
            <a:endParaRPr lang="ja-JP" altLang="en-US" sz="2400" dirty="0"/>
          </a:p>
        </p:txBody>
      </p:sp>
      <p:sp>
        <p:nvSpPr>
          <p:cNvPr id="18" name="Rectangle 15">
            <a:extLst>
              <a:ext uri="{FF2B5EF4-FFF2-40B4-BE49-F238E27FC236}">
                <a16:creationId xmlns:a16="http://schemas.microsoft.com/office/drawing/2014/main" id="{EC044702-8076-4DF1-B9D7-BAB3F0A352DA}"/>
              </a:ext>
            </a:extLst>
          </p:cNvPr>
          <p:cNvSpPr>
            <a:spLocks noChangeArrowheads="1"/>
          </p:cNvSpPr>
          <p:nvPr/>
        </p:nvSpPr>
        <p:spPr bwMode="gray">
          <a:xfrm>
            <a:off x="479146" y="1679848"/>
            <a:ext cx="8686800" cy="381000"/>
          </a:xfrm>
          <a:prstGeom prst="rect">
            <a:avLst/>
          </a:prstGeom>
          <a:noFill/>
          <a:ln w="9525">
            <a:noFill/>
            <a:miter lim="800000"/>
            <a:headEnd/>
            <a:tailEnd/>
          </a:ln>
        </p:spPr>
        <p:txBody>
          <a:bodyPr/>
          <a:lstStyle/>
          <a:p>
            <a:pPr marL="609600" indent="-609600">
              <a:lnSpc>
                <a:spcPct val="90000"/>
              </a:lnSpc>
              <a:spcBef>
                <a:spcPct val="20000"/>
              </a:spcBef>
              <a:buClr>
                <a:schemeClr val="accent2"/>
              </a:buClr>
              <a:buFont typeface="Wingdings" pitchFamily="2" charset="2"/>
              <a:buChar char="Ø"/>
            </a:pPr>
            <a:r>
              <a:rPr lang="en-US" altLang="ja-JP" sz="2400" dirty="0"/>
              <a:t>Specification of onboard radio altimeter</a:t>
            </a:r>
            <a:endParaRPr lang="ja-JP" altLang="en-US" sz="2400" dirty="0"/>
          </a:p>
        </p:txBody>
      </p:sp>
      <p:sp>
        <p:nvSpPr>
          <p:cNvPr id="19" name="Rectangle 15">
            <a:extLst>
              <a:ext uri="{FF2B5EF4-FFF2-40B4-BE49-F238E27FC236}">
                <a16:creationId xmlns:a16="http://schemas.microsoft.com/office/drawing/2014/main" id="{DBBCEB54-DC97-490F-B272-F68C57602C38}"/>
              </a:ext>
            </a:extLst>
          </p:cNvPr>
          <p:cNvSpPr>
            <a:spLocks noChangeArrowheads="1"/>
          </p:cNvSpPr>
          <p:nvPr/>
        </p:nvSpPr>
        <p:spPr bwMode="gray">
          <a:xfrm>
            <a:off x="487864" y="3368288"/>
            <a:ext cx="8636001" cy="381000"/>
          </a:xfrm>
          <a:prstGeom prst="rect">
            <a:avLst/>
          </a:prstGeom>
          <a:noFill/>
          <a:ln w="9525">
            <a:noFill/>
            <a:miter lim="800000"/>
            <a:headEnd/>
            <a:tailEnd/>
          </a:ln>
        </p:spPr>
        <p:txBody>
          <a:bodyPr/>
          <a:lstStyle/>
          <a:p>
            <a:pPr marL="609600" indent="-609600">
              <a:lnSpc>
                <a:spcPct val="90000"/>
              </a:lnSpc>
              <a:spcBef>
                <a:spcPct val="20000"/>
              </a:spcBef>
              <a:buClr>
                <a:schemeClr val="accent2"/>
              </a:buClr>
              <a:buFont typeface="Wingdings" pitchFamily="2" charset="2"/>
              <a:buChar char="Ø"/>
            </a:pPr>
            <a:r>
              <a:rPr lang="en-US" altLang="ja-JP" sz="2400" dirty="0"/>
              <a:t>Antenna locations</a:t>
            </a:r>
            <a:endParaRPr lang="ja-JP" altLang="en-US" sz="2400" dirty="0"/>
          </a:p>
        </p:txBody>
      </p:sp>
      <p:sp>
        <p:nvSpPr>
          <p:cNvPr id="21" name="Rectangle 15">
            <a:extLst>
              <a:ext uri="{FF2B5EF4-FFF2-40B4-BE49-F238E27FC236}">
                <a16:creationId xmlns:a16="http://schemas.microsoft.com/office/drawing/2014/main" id="{FA68184A-C2C5-48C8-9D21-B857AC16872F}"/>
              </a:ext>
            </a:extLst>
          </p:cNvPr>
          <p:cNvSpPr>
            <a:spLocks noChangeArrowheads="1"/>
          </p:cNvSpPr>
          <p:nvPr/>
        </p:nvSpPr>
        <p:spPr bwMode="gray">
          <a:xfrm>
            <a:off x="467544" y="4543862"/>
            <a:ext cx="8636001" cy="381000"/>
          </a:xfrm>
          <a:prstGeom prst="rect">
            <a:avLst/>
          </a:prstGeom>
          <a:noFill/>
          <a:ln w="9525">
            <a:noFill/>
            <a:miter lim="800000"/>
            <a:headEnd/>
            <a:tailEnd/>
          </a:ln>
        </p:spPr>
        <p:txBody>
          <a:bodyPr/>
          <a:lstStyle/>
          <a:p>
            <a:pPr marL="609600" indent="-609600">
              <a:lnSpc>
                <a:spcPct val="90000"/>
              </a:lnSpc>
              <a:spcBef>
                <a:spcPct val="20000"/>
              </a:spcBef>
              <a:buClr>
                <a:schemeClr val="accent2"/>
              </a:buClr>
              <a:buFont typeface="Wingdings" pitchFamily="2" charset="2"/>
              <a:buChar char="Ø"/>
            </a:pPr>
            <a:r>
              <a:rPr lang="en-US" altLang="ja-JP" sz="2400" dirty="0"/>
              <a:t>Inside cabin</a:t>
            </a:r>
            <a:endParaRPr lang="ja-JP" altLang="en-US" sz="2400" dirty="0"/>
          </a:p>
        </p:txBody>
      </p:sp>
      <p:sp>
        <p:nvSpPr>
          <p:cNvPr id="22" name="Rectangle 15">
            <a:extLst>
              <a:ext uri="{FF2B5EF4-FFF2-40B4-BE49-F238E27FC236}">
                <a16:creationId xmlns:a16="http://schemas.microsoft.com/office/drawing/2014/main" id="{91054267-0C41-47A3-9233-139AE21F23F2}"/>
              </a:ext>
            </a:extLst>
          </p:cNvPr>
          <p:cNvSpPr>
            <a:spLocks noChangeArrowheads="1"/>
          </p:cNvSpPr>
          <p:nvPr/>
        </p:nvSpPr>
        <p:spPr bwMode="gray">
          <a:xfrm>
            <a:off x="479155" y="5064224"/>
            <a:ext cx="8636001" cy="381000"/>
          </a:xfrm>
          <a:prstGeom prst="rect">
            <a:avLst/>
          </a:prstGeom>
          <a:noFill/>
          <a:ln w="9525">
            <a:noFill/>
            <a:miter lim="800000"/>
            <a:headEnd/>
            <a:tailEnd/>
          </a:ln>
        </p:spPr>
        <p:txBody>
          <a:bodyPr/>
          <a:lstStyle/>
          <a:p>
            <a:pPr marL="609600" indent="-609600">
              <a:lnSpc>
                <a:spcPct val="90000"/>
              </a:lnSpc>
              <a:spcBef>
                <a:spcPct val="20000"/>
              </a:spcBef>
              <a:buClr>
                <a:schemeClr val="accent2"/>
              </a:buClr>
              <a:buFont typeface="Wingdings" pitchFamily="2" charset="2"/>
              <a:buChar char="Ø"/>
            </a:pPr>
            <a:r>
              <a:rPr lang="en-US" altLang="ja-JP" sz="2400" dirty="0"/>
              <a:t>Outside cabin</a:t>
            </a:r>
            <a:endParaRPr lang="ja-JP"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u="sng" dirty="0"/>
              <a:t>Aircraft under measurement</a:t>
            </a:r>
            <a:endParaRPr kumimoji="1" lang="ja-JP" altLang="en-US" sz="3600" u="sng" dirty="0"/>
          </a:p>
        </p:txBody>
      </p:sp>
      <p:sp>
        <p:nvSpPr>
          <p:cNvPr id="17" name="Rectangle 4">
            <a:extLst>
              <a:ext uri="{FF2B5EF4-FFF2-40B4-BE49-F238E27FC236}">
                <a16:creationId xmlns:a16="http://schemas.microsoft.com/office/drawing/2014/main" id="{DCA2B8EE-7FAF-46CE-87F5-5D95E5EA88C9}"/>
              </a:ext>
            </a:extLst>
          </p:cNvPr>
          <p:cNvSpPr>
            <a:spLocks noChangeArrowheads="1"/>
          </p:cNvSpPr>
          <p:nvPr/>
        </p:nvSpPr>
        <p:spPr bwMode="gray">
          <a:xfrm>
            <a:off x="228600" y="841722"/>
            <a:ext cx="8763000" cy="427038"/>
          </a:xfrm>
          <a:prstGeom prst="rect">
            <a:avLst/>
          </a:prstGeom>
          <a:noFill/>
          <a:ln w="9525">
            <a:noFill/>
            <a:miter lim="800000"/>
            <a:headEnd/>
            <a:tailEnd/>
          </a:ln>
        </p:spPr>
        <p:txBody>
          <a:bodyPr/>
          <a:lstStyle/>
          <a:p>
            <a:pPr marL="342900" indent="-342900">
              <a:spcBef>
                <a:spcPct val="20000"/>
              </a:spcBef>
              <a:buFontTx/>
              <a:buBlip>
                <a:blip r:embed="rId2"/>
              </a:buBlip>
            </a:pPr>
            <a:r>
              <a:rPr lang="en-US" altLang="ja-JP" sz="2800" dirty="0"/>
              <a:t>Beechcraft B300(King Air B350)</a:t>
            </a:r>
            <a:endParaRPr lang="ja-JP" altLang="en-US" sz="2800" dirty="0"/>
          </a:p>
        </p:txBody>
      </p:sp>
      <p:pic>
        <p:nvPicPr>
          <p:cNvPr id="20" name="図 19">
            <a:extLst>
              <a:ext uri="{FF2B5EF4-FFF2-40B4-BE49-F238E27FC236}">
                <a16:creationId xmlns:a16="http://schemas.microsoft.com/office/drawing/2014/main" id="{BA9CFA92-6D7E-4243-B1A4-278AAA44D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516288"/>
            <a:ext cx="8136904" cy="4577008"/>
          </a:xfrm>
          <a:prstGeom prst="rect">
            <a:avLst/>
          </a:prstGeom>
        </p:spPr>
      </p:pic>
    </p:spTree>
    <p:extLst>
      <p:ext uri="{BB962C8B-B14F-4D97-AF65-F5344CB8AC3E}">
        <p14:creationId xmlns:p14="http://schemas.microsoft.com/office/powerpoint/2010/main" val="212177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u="sng" dirty="0"/>
              <a:t>Radio altimeter</a:t>
            </a:r>
            <a:endParaRPr kumimoji="1" lang="ja-JP" altLang="en-US" sz="3600" u="sng" dirty="0"/>
          </a:p>
        </p:txBody>
      </p:sp>
      <p:pic>
        <p:nvPicPr>
          <p:cNvPr id="5" name="図 4">
            <a:extLst>
              <a:ext uri="{FF2B5EF4-FFF2-40B4-BE49-F238E27FC236}">
                <a16:creationId xmlns:a16="http://schemas.microsoft.com/office/drawing/2014/main" id="{1D35304F-74F7-4858-8668-991FCBD17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367984"/>
            <a:ext cx="5033874" cy="2853104"/>
          </a:xfrm>
          <a:prstGeom prst="rect">
            <a:avLst/>
          </a:prstGeom>
        </p:spPr>
      </p:pic>
      <p:sp>
        <p:nvSpPr>
          <p:cNvPr id="8" name="テキスト ボックス 7">
            <a:extLst>
              <a:ext uri="{FF2B5EF4-FFF2-40B4-BE49-F238E27FC236}">
                <a16:creationId xmlns:a16="http://schemas.microsoft.com/office/drawing/2014/main" id="{1FE929B2-CD5A-48DB-8CC5-F35C11B2556E}"/>
              </a:ext>
            </a:extLst>
          </p:cNvPr>
          <p:cNvSpPr txBox="1"/>
          <p:nvPr/>
        </p:nvSpPr>
        <p:spPr>
          <a:xfrm>
            <a:off x="1259632" y="3369186"/>
            <a:ext cx="1589711" cy="707886"/>
          </a:xfrm>
          <a:prstGeom prst="rect">
            <a:avLst/>
          </a:prstGeom>
          <a:solidFill>
            <a:schemeClr val="bg1"/>
          </a:solidFill>
        </p:spPr>
        <p:txBody>
          <a:bodyPr wrap="square" rtlCol="0">
            <a:spAutoFit/>
          </a:bodyPr>
          <a:lstStyle/>
          <a:p>
            <a:pPr algn="ctr"/>
            <a:r>
              <a:rPr lang="en-US" altLang="ja-JP" dirty="0"/>
              <a:t>Transmitting antenna</a:t>
            </a:r>
            <a:endParaRPr kumimoji="1" lang="ja-JP" altLang="en-US" dirty="0"/>
          </a:p>
        </p:txBody>
      </p:sp>
      <p:sp>
        <p:nvSpPr>
          <p:cNvPr id="9" name="テキスト ボックス 8">
            <a:extLst>
              <a:ext uri="{FF2B5EF4-FFF2-40B4-BE49-F238E27FC236}">
                <a16:creationId xmlns:a16="http://schemas.microsoft.com/office/drawing/2014/main" id="{A320D021-D0DF-46D9-B46A-4F3AEEC0D128}"/>
              </a:ext>
            </a:extLst>
          </p:cNvPr>
          <p:cNvSpPr txBox="1"/>
          <p:nvPr/>
        </p:nvSpPr>
        <p:spPr>
          <a:xfrm>
            <a:off x="3793568" y="3369186"/>
            <a:ext cx="1570520" cy="707886"/>
          </a:xfrm>
          <a:prstGeom prst="rect">
            <a:avLst/>
          </a:prstGeom>
          <a:solidFill>
            <a:schemeClr val="bg1"/>
          </a:solidFill>
        </p:spPr>
        <p:txBody>
          <a:bodyPr wrap="square" rtlCol="0">
            <a:spAutoFit/>
          </a:bodyPr>
          <a:lstStyle/>
          <a:p>
            <a:pPr algn="ctr"/>
            <a:r>
              <a:rPr lang="en-US" altLang="ja-JP" dirty="0"/>
              <a:t>Receiving antenna</a:t>
            </a:r>
            <a:endParaRPr kumimoji="1" lang="ja-JP" altLang="en-US" dirty="0"/>
          </a:p>
        </p:txBody>
      </p:sp>
      <p:pic>
        <p:nvPicPr>
          <p:cNvPr id="11" name="図 10">
            <a:extLst>
              <a:ext uri="{FF2B5EF4-FFF2-40B4-BE49-F238E27FC236}">
                <a16:creationId xmlns:a16="http://schemas.microsoft.com/office/drawing/2014/main" id="{6642AC2C-4E2F-452D-8BB4-AAEDB589F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54643" y="1786317"/>
            <a:ext cx="3024335" cy="1701189"/>
          </a:xfrm>
          <a:prstGeom prst="rect">
            <a:avLst/>
          </a:prstGeom>
        </p:spPr>
      </p:pic>
      <p:graphicFrame>
        <p:nvGraphicFramePr>
          <p:cNvPr id="16" name="表 15"/>
          <p:cNvGraphicFramePr>
            <a:graphicFrameLocks noGrp="1"/>
          </p:cNvGraphicFramePr>
          <p:nvPr/>
        </p:nvGraphicFramePr>
        <p:xfrm>
          <a:off x="1043608" y="4317072"/>
          <a:ext cx="7056784" cy="1920240"/>
        </p:xfrm>
        <a:graphic>
          <a:graphicData uri="http://schemas.openxmlformats.org/drawingml/2006/table">
            <a:tbl>
              <a:tblPr>
                <a:tableStyleId>{9D7B26C5-4107-4FEC-AEDC-1716B250A1EF}</a:tableStyleId>
              </a:tblPr>
              <a:tblGrid>
                <a:gridCol w="3593435">
                  <a:extLst>
                    <a:ext uri="{9D8B030D-6E8A-4147-A177-3AD203B41FA5}">
                      <a16:colId xmlns:a16="http://schemas.microsoft.com/office/drawing/2014/main" val="20000"/>
                    </a:ext>
                  </a:extLst>
                </a:gridCol>
                <a:gridCol w="3463349">
                  <a:extLst>
                    <a:ext uri="{9D8B030D-6E8A-4147-A177-3AD203B41FA5}">
                      <a16:colId xmlns:a16="http://schemas.microsoft.com/office/drawing/2014/main" val="20001"/>
                    </a:ext>
                  </a:extLst>
                </a:gridCol>
              </a:tblGrid>
              <a:tr h="144780">
                <a:tc>
                  <a:txBody>
                    <a:bodyPr/>
                    <a:lstStyle/>
                    <a:p>
                      <a:pPr algn="ctr">
                        <a:spcAft>
                          <a:spcPts val="0"/>
                        </a:spcAft>
                      </a:pPr>
                      <a:r>
                        <a:rPr lang="en-US" altLang="ja-JP" sz="1800" dirty="0">
                          <a:effectLst/>
                          <a:latin typeface="+mn-lt"/>
                        </a:rPr>
                        <a:t>Manufacture</a:t>
                      </a:r>
                      <a:endParaRPr lang="ja-JP" sz="1800" dirty="0">
                        <a:effectLst/>
                        <a:latin typeface="+mn-lt"/>
                        <a:ea typeface="SimSun"/>
                      </a:endParaRPr>
                    </a:p>
                  </a:txBody>
                  <a:tcPr marL="68580" marR="68580" marT="0" marB="0" anchor="ctr"/>
                </a:tc>
                <a:tc>
                  <a:txBody>
                    <a:bodyPr/>
                    <a:lstStyle/>
                    <a:p>
                      <a:pPr algn="ctr">
                        <a:spcAft>
                          <a:spcPts val="0"/>
                        </a:spcAft>
                      </a:pPr>
                      <a:r>
                        <a:rPr lang="en-US" sz="1800" dirty="0">
                          <a:effectLst/>
                          <a:latin typeface="+mn-lt"/>
                        </a:rPr>
                        <a:t>Rockwell Collins</a:t>
                      </a:r>
                      <a:endParaRPr lang="ja-JP" sz="1800" dirty="0">
                        <a:effectLst/>
                        <a:latin typeface="+mn-lt"/>
                        <a:ea typeface="SimSun"/>
                      </a:endParaRPr>
                    </a:p>
                  </a:txBody>
                  <a:tcPr marL="68580" marR="68580" marT="0" marB="0" anchor="ctr"/>
                </a:tc>
                <a:extLst>
                  <a:ext uri="{0D108BD9-81ED-4DB2-BD59-A6C34878D82A}">
                    <a16:rowId xmlns:a16="http://schemas.microsoft.com/office/drawing/2014/main" val="10000"/>
                  </a:ext>
                </a:extLst>
              </a:tr>
              <a:tr h="84455">
                <a:tc>
                  <a:txBody>
                    <a:bodyPr/>
                    <a:lstStyle/>
                    <a:p>
                      <a:pPr algn="ctr">
                        <a:spcAft>
                          <a:spcPts val="0"/>
                        </a:spcAft>
                      </a:pPr>
                      <a:r>
                        <a:rPr lang="en-US" altLang="ja-JP" sz="1800" dirty="0">
                          <a:effectLst/>
                          <a:latin typeface="+mn-lt"/>
                          <a:ea typeface="SimSun"/>
                        </a:rPr>
                        <a:t>Model</a:t>
                      </a:r>
                      <a:endParaRPr lang="ja-JP" sz="1800" dirty="0">
                        <a:effectLst/>
                        <a:latin typeface="+mn-lt"/>
                        <a:ea typeface="SimSun"/>
                      </a:endParaRPr>
                    </a:p>
                  </a:txBody>
                  <a:tcPr marL="68580" marR="68580" marT="0" marB="0" anchor="ctr"/>
                </a:tc>
                <a:tc>
                  <a:txBody>
                    <a:bodyPr/>
                    <a:lstStyle/>
                    <a:p>
                      <a:pPr algn="ctr">
                        <a:spcAft>
                          <a:spcPts val="0"/>
                        </a:spcAft>
                      </a:pPr>
                      <a:r>
                        <a:rPr lang="en-US" sz="1800">
                          <a:effectLst/>
                          <a:latin typeface="+mn-lt"/>
                        </a:rPr>
                        <a:t>ALT-1000</a:t>
                      </a:r>
                      <a:endParaRPr lang="ja-JP" sz="1800">
                        <a:effectLst/>
                        <a:latin typeface="+mn-lt"/>
                        <a:ea typeface="SimSun"/>
                      </a:endParaRPr>
                    </a:p>
                  </a:txBody>
                  <a:tcPr marL="68580" marR="68580" marT="0" marB="0" anchor="ctr"/>
                </a:tc>
                <a:extLst>
                  <a:ext uri="{0D108BD9-81ED-4DB2-BD59-A6C34878D82A}">
                    <a16:rowId xmlns:a16="http://schemas.microsoft.com/office/drawing/2014/main" val="10001"/>
                  </a:ext>
                </a:extLst>
              </a:tr>
              <a:tr h="26670">
                <a:tc>
                  <a:txBody>
                    <a:bodyPr/>
                    <a:lstStyle/>
                    <a:p>
                      <a:pPr algn="ctr">
                        <a:spcAft>
                          <a:spcPts val="0"/>
                        </a:spcAft>
                      </a:pPr>
                      <a:r>
                        <a:rPr lang="en-US" altLang="ja-JP" sz="1800" dirty="0">
                          <a:effectLst/>
                          <a:latin typeface="+mn-lt"/>
                          <a:ea typeface="SimSun"/>
                        </a:rPr>
                        <a:t>Center frequency </a:t>
                      </a:r>
                      <a:endParaRPr lang="ja-JP" sz="1800" dirty="0">
                        <a:effectLst/>
                        <a:latin typeface="+mn-lt"/>
                        <a:ea typeface="SimSun"/>
                      </a:endParaRPr>
                    </a:p>
                  </a:txBody>
                  <a:tcPr marL="68580" marR="68580" marT="0" marB="0" anchor="ctr"/>
                </a:tc>
                <a:tc>
                  <a:txBody>
                    <a:bodyPr/>
                    <a:lstStyle/>
                    <a:p>
                      <a:pPr algn="ctr">
                        <a:spcAft>
                          <a:spcPts val="0"/>
                        </a:spcAft>
                      </a:pPr>
                      <a:r>
                        <a:rPr lang="en-US" sz="1800">
                          <a:effectLst/>
                          <a:latin typeface="+mn-lt"/>
                        </a:rPr>
                        <a:t>4.3 GHz</a:t>
                      </a:r>
                      <a:endParaRPr lang="ja-JP" sz="1800">
                        <a:effectLst/>
                        <a:latin typeface="+mn-lt"/>
                        <a:ea typeface="SimSun"/>
                      </a:endParaRPr>
                    </a:p>
                  </a:txBody>
                  <a:tcPr marL="68580" marR="68580" marT="0" marB="0" anchor="ctr"/>
                </a:tc>
                <a:extLst>
                  <a:ext uri="{0D108BD9-81ED-4DB2-BD59-A6C34878D82A}">
                    <a16:rowId xmlns:a16="http://schemas.microsoft.com/office/drawing/2014/main" val="10002"/>
                  </a:ext>
                </a:extLst>
              </a:tr>
              <a:tr h="71755">
                <a:tc>
                  <a:txBody>
                    <a:bodyPr/>
                    <a:lstStyle/>
                    <a:p>
                      <a:pPr algn="ctr">
                        <a:spcAft>
                          <a:spcPts val="0"/>
                        </a:spcAft>
                      </a:pPr>
                      <a:r>
                        <a:rPr lang="en-US" altLang="ja-JP" sz="1800" dirty="0">
                          <a:effectLst/>
                          <a:latin typeface="+mn-lt"/>
                          <a:ea typeface="+mn-ea"/>
                        </a:rPr>
                        <a:t>Bandwidth</a:t>
                      </a:r>
                      <a:endParaRPr lang="ja-JP" sz="1800" dirty="0">
                        <a:effectLst/>
                        <a:latin typeface="+mn-lt"/>
                        <a:ea typeface="SimSun"/>
                      </a:endParaRPr>
                    </a:p>
                  </a:txBody>
                  <a:tcPr marL="68580" marR="68580" marT="0" marB="0" anchor="ctr"/>
                </a:tc>
                <a:tc>
                  <a:txBody>
                    <a:bodyPr/>
                    <a:lstStyle/>
                    <a:p>
                      <a:pPr algn="ctr">
                        <a:spcAft>
                          <a:spcPts val="0"/>
                        </a:spcAft>
                      </a:pPr>
                      <a:r>
                        <a:rPr lang="en-US" sz="1800" dirty="0">
                          <a:effectLst/>
                          <a:latin typeface="+mn-lt"/>
                        </a:rPr>
                        <a:t>100 MHz</a:t>
                      </a:r>
                      <a:endParaRPr lang="ja-JP" sz="1800" dirty="0">
                        <a:effectLst/>
                        <a:latin typeface="+mn-lt"/>
                        <a:ea typeface="SimSun"/>
                      </a:endParaRPr>
                    </a:p>
                  </a:txBody>
                  <a:tcPr marL="68580" marR="68580" marT="0" marB="0" anchor="ctr"/>
                </a:tc>
                <a:extLst>
                  <a:ext uri="{0D108BD9-81ED-4DB2-BD59-A6C34878D82A}">
                    <a16:rowId xmlns:a16="http://schemas.microsoft.com/office/drawing/2014/main" val="10003"/>
                  </a:ext>
                </a:extLst>
              </a:tr>
              <a:tr h="47625">
                <a:tc>
                  <a:txBody>
                    <a:bodyPr/>
                    <a:lstStyle/>
                    <a:p>
                      <a:pPr algn="ctr">
                        <a:spcAft>
                          <a:spcPts val="0"/>
                        </a:spcAft>
                      </a:pPr>
                      <a:r>
                        <a:rPr lang="en-US" altLang="ja-JP" sz="1800" dirty="0">
                          <a:effectLst/>
                          <a:latin typeface="+mn-lt"/>
                        </a:rPr>
                        <a:t>Transmitting power</a:t>
                      </a:r>
                      <a:endParaRPr lang="ja-JP" sz="1800" dirty="0">
                        <a:effectLst/>
                        <a:latin typeface="+mn-lt"/>
                        <a:ea typeface="SimSun"/>
                      </a:endParaRPr>
                    </a:p>
                  </a:txBody>
                  <a:tcPr marL="68580" marR="68580" marT="0" marB="0" anchor="ctr"/>
                </a:tc>
                <a:tc>
                  <a:txBody>
                    <a:bodyPr/>
                    <a:lstStyle/>
                    <a:p>
                      <a:pPr algn="ctr">
                        <a:spcAft>
                          <a:spcPts val="0"/>
                        </a:spcAft>
                      </a:pPr>
                      <a:r>
                        <a:rPr lang="en-US" sz="1800" dirty="0">
                          <a:effectLst/>
                          <a:latin typeface="+mn-lt"/>
                        </a:rPr>
                        <a:t>27 </a:t>
                      </a:r>
                      <a:r>
                        <a:rPr lang="en-US" sz="1800" dirty="0" err="1">
                          <a:effectLst/>
                          <a:latin typeface="+mn-lt"/>
                        </a:rPr>
                        <a:t>dBm</a:t>
                      </a:r>
                      <a:endParaRPr lang="ja-JP" sz="1800" dirty="0">
                        <a:effectLst/>
                        <a:latin typeface="+mn-lt"/>
                        <a:ea typeface="SimSun"/>
                      </a:endParaRPr>
                    </a:p>
                  </a:txBody>
                  <a:tcPr marL="68580" marR="68580" marT="0" marB="0" anchor="ctr"/>
                </a:tc>
                <a:extLst>
                  <a:ext uri="{0D108BD9-81ED-4DB2-BD59-A6C34878D82A}">
                    <a16:rowId xmlns:a16="http://schemas.microsoft.com/office/drawing/2014/main" val="10004"/>
                  </a:ext>
                </a:extLst>
              </a:tr>
              <a:tr h="76200">
                <a:tc>
                  <a:txBody>
                    <a:bodyPr/>
                    <a:lstStyle/>
                    <a:p>
                      <a:pPr algn="ctr">
                        <a:spcAft>
                          <a:spcPts val="0"/>
                        </a:spcAft>
                      </a:pPr>
                      <a:r>
                        <a:rPr lang="en-US" altLang="ja-JP" sz="1800" dirty="0">
                          <a:effectLst/>
                          <a:latin typeface="+mn-lt"/>
                          <a:ea typeface="+mn-ea"/>
                        </a:rPr>
                        <a:t>Ranging</a:t>
                      </a:r>
                      <a:r>
                        <a:rPr lang="en-US" altLang="ja-JP" sz="1800" baseline="0" dirty="0">
                          <a:effectLst/>
                          <a:latin typeface="+mn-lt"/>
                          <a:ea typeface="+mn-ea"/>
                        </a:rPr>
                        <a:t> method</a:t>
                      </a:r>
                      <a:endParaRPr lang="ja-JP" sz="1800" dirty="0">
                        <a:effectLst/>
                        <a:latin typeface="+mn-lt"/>
                        <a:ea typeface="SimSun"/>
                      </a:endParaRPr>
                    </a:p>
                  </a:txBody>
                  <a:tcPr marL="68580" marR="68580" marT="0" marB="0" anchor="ctr"/>
                </a:tc>
                <a:tc>
                  <a:txBody>
                    <a:bodyPr/>
                    <a:lstStyle/>
                    <a:p>
                      <a:pPr algn="ctr">
                        <a:spcAft>
                          <a:spcPts val="0"/>
                        </a:spcAft>
                      </a:pPr>
                      <a:r>
                        <a:rPr lang="en-US" sz="1800" dirty="0">
                          <a:effectLst/>
                          <a:latin typeface="+mn-lt"/>
                        </a:rPr>
                        <a:t>FMCW</a:t>
                      </a:r>
                      <a:endParaRPr lang="ja-JP" sz="1800" dirty="0">
                        <a:effectLst/>
                        <a:latin typeface="+mn-lt"/>
                        <a:ea typeface="SimSun"/>
                      </a:endParaRPr>
                    </a:p>
                  </a:txBody>
                  <a:tcPr marL="68580" marR="68580" marT="0" marB="0" anchor="ctr"/>
                </a:tc>
                <a:extLst>
                  <a:ext uri="{0D108BD9-81ED-4DB2-BD59-A6C34878D82A}">
                    <a16:rowId xmlns:a16="http://schemas.microsoft.com/office/drawing/2014/main" val="10005"/>
                  </a:ext>
                </a:extLst>
              </a:tr>
              <a:tr h="62230">
                <a:tc>
                  <a:txBody>
                    <a:bodyPr/>
                    <a:lstStyle/>
                    <a:p>
                      <a:pPr algn="ctr">
                        <a:spcAft>
                          <a:spcPts val="0"/>
                        </a:spcAft>
                      </a:pPr>
                      <a:r>
                        <a:rPr lang="en-US" altLang="ja-JP" sz="1800" dirty="0">
                          <a:effectLst/>
                          <a:latin typeface="+mn-lt"/>
                          <a:ea typeface="+mn-ea"/>
                        </a:rPr>
                        <a:t>Antenna</a:t>
                      </a:r>
                      <a:r>
                        <a:rPr lang="en-US" altLang="ja-JP" sz="1800" baseline="0" dirty="0">
                          <a:effectLst/>
                          <a:latin typeface="+mn-lt"/>
                          <a:ea typeface="+mn-ea"/>
                        </a:rPr>
                        <a:t> gain</a:t>
                      </a:r>
                      <a:endParaRPr lang="ja-JP" sz="1800" dirty="0">
                        <a:effectLst/>
                        <a:latin typeface="+mn-lt"/>
                        <a:ea typeface="SimSun"/>
                      </a:endParaRPr>
                    </a:p>
                  </a:txBody>
                  <a:tcPr marL="68580" marR="68580" marT="0" marB="0" anchor="ctr"/>
                </a:tc>
                <a:tc>
                  <a:txBody>
                    <a:bodyPr/>
                    <a:lstStyle/>
                    <a:p>
                      <a:pPr algn="ctr">
                        <a:spcAft>
                          <a:spcPts val="0"/>
                        </a:spcAft>
                      </a:pPr>
                      <a:r>
                        <a:rPr lang="en-US" sz="1800" dirty="0">
                          <a:effectLst/>
                          <a:latin typeface="+mn-lt"/>
                        </a:rPr>
                        <a:t>9.5 </a:t>
                      </a:r>
                      <a:r>
                        <a:rPr lang="en-US" sz="1800" dirty="0" err="1">
                          <a:effectLst/>
                          <a:latin typeface="+mn-lt"/>
                        </a:rPr>
                        <a:t>dBi</a:t>
                      </a:r>
                      <a:r>
                        <a:rPr lang="en-US" sz="1800" baseline="0" dirty="0">
                          <a:effectLst/>
                          <a:latin typeface="+mn-lt"/>
                        </a:rPr>
                        <a:t> (Linear polarization)</a:t>
                      </a:r>
                      <a:endParaRPr lang="ja-JP" sz="1800" dirty="0">
                        <a:effectLst/>
                        <a:latin typeface="+mn-lt"/>
                        <a:ea typeface="SimSun"/>
                      </a:endParaRPr>
                    </a:p>
                  </a:txBody>
                  <a:tcPr marL="68580" marR="68580" marT="0" marB="0" anchor="ctr"/>
                </a:tc>
                <a:extLst>
                  <a:ext uri="{0D108BD9-81ED-4DB2-BD59-A6C34878D82A}">
                    <a16:rowId xmlns:a16="http://schemas.microsoft.com/office/drawing/2014/main" val="10006"/>
                  </a:ext>
                </a:extLst>
              </a:tr>
            </a:tbl>
          </a:graphicData>
        </a:graphic>
      </p:graphicFrame>
      <p:sp>
        <p:nvSpPr>
          <p:cNvPr id="17" name="Rectangle 4">
            <a:extLst>
              <a:ext uri="{FF2B5EF4-FFF2-40B4-BE49-F238E27FC236}">
                <a16:creationId xmlns:a16="http://schemas.microsoft.com/office/drawing/2014/main" id="{DCA2B8EE-7FAF-46CE-87F5-5D95E5EA88C9}"/>
              </a:ext>
            </a:extLst>
          </p:cNvPr>
          <p:cNvSpPr>
            <a:spLocks noChangeArrowheads="1"/>
          </p:cNvSpPr>
          <p:nvPr/>
        </p:nvSpPr>
        <p:spPr bwMode="gray">
          <a:xfrm>
            <a:off x="228600" y="841722"/>
            <a:ext cx="8763000" cy="427038"/>
          </a:xfrm>
          <a:prstGeom prst="rect">
            <a:avLst/>
          </a:prstGeom>
          <a:noFill/>
          <a:ln w="9525">
            <a:noFill/>
            <a:miter lim="800000"/>
            <a:headEnd/>
            <a:tailEnd/>
          </a:ln>
        </p:spPr>
        <p:txBody>
          <a:bodyPr/>
          <a:lstStyle/>
          <a:p>
            <a:pPr marL="342900" indent="-342900">
              <a:spcBef>
                <a:spcPct val="20000"/>
              </a:spcBef>
              <a:buFontTx/>
              <a:buBlip>
                <a:blip r:embed="rId4"/>
              </a:buBlip>
            </a:pPr>
            <a:r>
              <a:rPr lang="en-US" altLang="ja-JP" sz="2800" dirty="0"/>
              <a:t>FMCW radio altimeter</a:t>
            </a:r>
            <a:endParaRPr lang="ja-JP" altLang="en-US" sz="2800" dirty="0"/>
          </a:p>
        </p:txBody>
      </p:sp>
      <p:cxnSp>
        <p:nvCxnSpPr>
          <p:cNvPr id="15" name="直線矢印コネクタ 14">
            <a:extLst>
              <a:ext uri="{FF2B5EF4-FFF2-40B4-BE49-F238E27FC236}">
                <a16:creationId xmlns:a16="http://schemas.microsoft.com/office/drawing/2014/main" id="{FD55BAB9-8D5B-41EE-B79F-48B94F94595F}"/>
              </a:ext>
            </a:extLst>
          </p:cNvPr>
          <p:cNvCxnSpPr>
            <a:cxnSpLocks/>
          </p:cNvCxnSpPr>
          <p:nvPr/>
        </p:nvCxnSpPr>
        <p:spPr>
          <a:xfrm flipH="1" flipV="1">
            <a:off x="3491880" y="2793122"/>
            <a:ext cx="1008112" cy="472118"/>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214D851B-4ACB-497E-8E15-8ADFCED47EC4}"/>
              </a:ext>
            </a:extLst>
          </p:cNvPr>
          <p:cNvCxnSpPr>
            <a:cxnSpLocks/>
          </p:cNvCxnSpPr>
          <p:nvPr/>
        </p:nvCxnSpPr>
        <p:spPr>
          <a:xfrm flipV="1">
            <a:off x="1979712" y="2421860"/>
            <a:ext cx="845985" cy="851342"/>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29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670E6-417F-4958-81AE-982DBAA96FA2}"/>
              </a:ext>
            </a:extLst>
          </p:cNvPr>
          <p:cNvSpPr>
            <a:spLocks noGrp="1"/>
          </p:cNvSpPr>
          <p:nvPr>
            <p:ph type="title"/>
          </p:nvPr>
        </p:nvSpPr>
        <p:spPr/>
        <p:txBody>
          <a:bodyPr/>
          <a:lstStyle/>
          <a:p>
            <a:r>
              <a:rPr kumimoji="1" lang="en-US" altLang="ja-JP" sz="3600" u="sng" dirty="0"/>
              <a:t>Measurement set-up</a:t>
            </a:r>
            <a:endParaRPr kumimoji="1" lang="ja-JP" altLang="en-US" sz="3600" u="sng" dirty="0"/>
          </a:p>
        </p:txBody>
      </p:sp>
      <p:sp>
        <p:nvSpPr>
          <p:cNvPr id="4" name="Rectangle 4">
            <a:extLst>
              <a:ext uri="{FF2B5EF4-FFF2-40B4-BE49-F238E27FC236}">
                <a16:creationId xmlns:a16="http://schemas.microsoft.com/office/drawing/2014/main" id="{EED03D0D-5EE4-4DF2-A2A7-D3B68DE82997}"/>
              </a:ext>
            </a:extLst>
          </p:cNvPr>
          <p:cNvSpPr>
            <a:spLocks noChangeArrowheads="1"/>
          </p:cNvSpPr>
          <p:nvPr/>
        </p:nvSpPr>
        <p:spPr bwMode="gray">
          <a:xfrm>
            <a:off x="201488" y="836712"/>
            <a:ext cx="8763000" cy="432048"/>
          </a:xfrm>
          <a:prstGeom prst="rect">
            <a:avLst/>
          </a:prstGeom>
          <a:noFill/>
          <a:ln w="9525">
            <a:noFill/>
            <a:miter lim="800000"/>
            <a:headEnd/>
            <a:tailEnd/>
          </a:ln>
        </p:spPr>
        <p:txBody>
          <a:bodyPr/>
          <a:lstStyle/>
          <a:p>
            <a:pPr marL="342900" indent="-342900">
              <a:spcBef>
                <a:spcPct val="20000"/>
              </a:spcBef>
              <a:buFontTx/>
              <a:buBlip>
                <a:blip r:embed="rId2"/>
              </a:buBlip>
            </a:pPr>
            <a:r>
              <a:rPr lang="en-US" altLang="ja-JP" sz="2800" dirty="0"/>
              <a:t>IPL measurement set-up</a:t>
            </a:r>
            <a:endParaRPr lang="ja-JP" altLang="en-US" sz="2800" dirty="0"/>
          </a:p>
        </p:txBody>
      </p:sp>
      <p:sp>
        <p:nvSpPr>
          <p:cNvPr id="5" name="Rectangle 6">
            <a:extLst>
              <a:ext uri="{FF2B5EF4-FFF2-40B4-BE49-F238E27FC236}">
                <a16:creationId xmlns:a16="http://schemas.microsoft.com/office/drawing/2014/main" id="{12D7A093-44FF-48C5-AC0B-E54B46C667A3}"/>
              </a:ext>
            </a:extLst>
          </p:cNvPr>
          <p:cNvSpPr>
            <a:spLocks noChangeArrowheads="1"/>
          </p:cNvSpPr>
          <p:nvPr/>
        </p:nvSpPr>
        <p:spPr bwMode="gray">
          <a:xfrm>
            <a:off x="323528" y="2276872"/>
            <a:ext cx="8668072" cy="591005"/>
          </a:xfrm>
          <a:prstGeom prst="rect">
            <a:avLst/>
          </a:prstGeom>
          <a:noFill/>
          <a:ln w="9525">
            <a:noFill/>
            <a:miter lim="800000"/>
            <a:headEnd/>
            <a:tailEnd/>
          </a:ln>
          <a:effectLst/>
        </p:spPr>
        <p:txBody>
          <a:bodyPr/>
          <a:lstStyle/>
          <a:p>
            <a:pPr marL="609600" indent="-609600">
              <a:lnSpc>
                <a:spcPct val="90000"/>
              </a:lnSpc>
              <a:spcBef>
                <a:spcPct val="20000"/>
              </a:spcBef>
              <a:buClr>
                <a:schemeClr val="accent2"/>
              </a:buClr>
              <a:buFont typeface="Wingdings" pitchFamily="2" charset="2"/>
              <a:buChar char="Ø"/>
            </a:pPr>
            <a:r>
              <a:rPr lang="en-US" altLang="ja-JP" sz="1800" dirty="0"/>
              <a:t>IPL measurements are carried out based on the procedure described in DO-307A - Aircraft Design and Certification for Portable Electronic Device (PED).</a:t>
            </a:r>
          </a:p>
        </p:txBody>
      </p:sp>
      <p:sp>
        <p:nvSpPr>
          <p:cNvPr id="6" name="Rectangle 6">
            <a:extLst>
              <a:ext uri="{FF2B5EF4-FFF2-40B4-BE49-F238E27FC236}">
                <a16:creationId xmlns:a16="http://schemas.microsoft.com/office/drawing/2014/main" id="{C1FE504A-79D2-45E7-A53F-4AAAA86CFDF3}"/>
              </a:ext>
            </a:extLst>
          </p:cNvPr>
          <p:cNvSpPr>
            <a:spLocks noChangeArrowheads="1"/>
          </p:cNvSpPr>
          <p:nvPr/>
        </p:nvSpPr>
        <p:spPr bwMode="gray">
          <a:xfrm>
            <a:off x="323528" y="2996952"/>
            <a:ext cx="8820472" cy="591005"/>
          </a:xfrm>
          <a:prstGeom prst="rect">
            <a:avLst/>
          </a:prstGeom>
          <a:noFill/>
          <a:ln w="9525">
            <a:noFill/>
            <a:miter lim="800000"/>
            <a:headEnd/>
            <a:tailEnd/>
          </a:ln>
          <a:effectLst/>
        </p:spPr>
        <p:txBody>
          <a:bodyPr/>
          <a:lstStyle/>
          <a:p>
            <a:pPr marL="609600" indent="-609600">
              <a:lnSpc>
                <a:spcPct val="90000"/>
              </a:lnSpc>
              <a:spcBef>
                <a:spcPct val="20000"/>
              </a:spcBef>
              <a:buClr>
                <a:schemeClr val="accent2"/>
              </a:buClr>
              <a:buFont typeface="Wingdings" pitchFamily="2" charset="2"/>
              <a:buChar char="Ø"/>
            </a:pPr>
            <a:r>
              <a:rPr lang="en-US" altLang="ja-JP" sz="1800" dirty="0"/>
              <a:t>The all cable loss, transmitting antenna return loss are calibrated at IPL calculation. </a:t>
            </a:r>
          </a:p>
        </p:txBody>
      </p:sp>
      <p:sp>
        <p:nvSpPr>
          <p:cNvPr id="7" name="Rectangle 6">
            <a:extLst>
              <a:ext uri="{FF2B5EF4-FFF2-40B4-BE49-F238E27FC236}">
                <a16:creationId xmlns:a16="http://schemas.microsoft.com/office/drawing/2014/main" id="{91451295-B17D-4444-A64B-CC68DA0D7556}"/>
              </a:ext>
            </a:extLst>
          </p:cNvPr>
          <p:cNvSpPr>
            <a:spLocks noChangeArrowheads="1"/>
          </p:cNvSpPr>
          <p:nvPr/>
        </p:nvSpPr>
        <p:spPr bwMode="gray">
          <a:xfrm>
            <a:off x="323528" y="1397835"/>
            <a:ext cx="8784976" cy="951045"/>
          </a:xfrm>
          <a:prstGeom prst="rect">
            <a:avLst/>
          </a:prstGeom>
          <a:noFill/>
          <a:ln w="9525">
            <a:noFill/>
            <a:miter lim="800000"/>
            <a:headEnd/>
            <a:tailEnd/>
          </a:ln>
          <a:effectLst/>
        </p:spPr>
        <p:txBody>
          <a:bodyPr/>
          <a:lstStyle/>
          <a:p>
            <a:pPr marL="609600" indent="-609600">
              <a:lnSpc>
                <a:spcPct val="90000"/>
              </a:lnSpc>
              <a:spcBef>
                <a:spcPct val="20000"/>
              </a:spcBef>
              <a:buClr>
                <a:schemeClr val="accent2"/>
              </a:buClr>
              <a:buFont typeface="Wingdings" pitchFamily="2" charset="2"/>
              <a:buChar char="Ø"/>
            </a:pPr>
            <a:r>
              <a:rPr lang="en-US" altLang="ja-JP" sz="1800" dirty="0"/>
              <a:t>The path loss between the transmitting antenna and the receiving antenna are measured using the signal generator and spectrum analyzer. The number of the antenna location is 20 points (outside cabin) and 17 points (inside cabin). </a:t>
            </a:r>
          </a:p>
        </p:txBody>
      </p:sp>
      <p:sp>
        <p:nvSpPr>
          <p:cNvPr id="8" name="Rectangle 7">
            <a:extLst>
              <a:ext uri="{FF2B5EF4-FFF2-40B4-BE49-F238E27FC236}">
                <a16:creationId xmlns:a16="http://schemas.microsoft.com/office/drawing/2014/main" id="{6F9F52D7-E138-4DDE-BF13-D7684C51CFE9}"/>
              </a:ext>
            </a:extLst>
          </p:cNvPr>
          <p:cNvSpPr>
            <a:spLocks noChangeArrowheads="1"/>
          </p:cNvSpPr>
          <p:nvPr/>
        </p:nvSpPr>
        <p:spPr bwMode="auto">
          <a:xfrm>
            <a:off x="1357171" y="3724677"/>
            <a:ext cx="2998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1600" dirty="0">
                <a:latin typeface="Arial" panose="020B0604020202020204" pitchFamily="34" charset="0"/>
              </a:rPr>
              <a:t>Transmitting antenna </a:t>
            </a:r>
          </a:p>
          <a:p>
            <a:pPr algn="ctr">
              <a:spcBef>
                <a:spcPct val="0"/>
              </a:spcBef>
              <a:buFontTx/>
              <a:buNone/>
            </a:pPr>
            <a:r>
              <a:rPr lang="en-US" altLang="ja-JP" sz="1600" dirty="0">
                <a:latin typeface="Arial" panose="020B0604020202020204" pitchFamily="34" charset="0"/>
              </a:rPr>
              <a:t>(Standard dipole antenna)</a:t>
            </a:r>
          </a:p>
        </p:txBody>
      </p:sp>
      <p:cxnSp>
        <p:nvCxnSpPr>
          <p:cNvPr id="14" name="直線コネクタ 13">
            <a:extLst>
              <a:ext uri="{FF2B5EF4-FFF2-40B4-BE49-F238E27FC236}">
                <a16:creationId xmlns:a16="http://schemas.microsoft.com/office/drawing/2014/main" id="{F75193E5-6E23-4FDA-91A7-A8566A3790E6}"/>
              </a:ext>
            </a:extLst>
          </p:cNvPr>
          <p:cNvCxnSpPr/>
          <p:nvPr/>
        </p:nvCxnSpPr>
        <p:spPr>
          <a:xfrm flipH="1" flipV="1">
            <a:off x="1809007" y="5679844"/>
            <a:ext cx="5182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0D456F17-CEB9-4ED7-AA38-9C618E19931F}"/>
              </a:ext>
            </a:extLst>
          </p:cNvPr>
          <p:cNvSpPr/>
          <p:nvPr/>
        </p:nvSpPr>
        <p:spPr>
          <a:xfrm>
            <a:off x="3851920" y="5385423"/>
            <a:ext cx="1219200" cy="572568"/>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ja-JP" sz="1600" dirty="0">
                <a:solidFill>
                  <a:schemeClr val="tx1"/>
                </a:solidFill>
                <a:latin typeface="Arial" pitchFamily="34" charset="0"/>
                <a:cs typeface="Arial" pitchFamily="34" charset="0"/>
              </a:rPr>
              <a:t>Widows</a:t>
            </a:r>
          </a:p>
          <a:p>
            <a:pPr algn="ctr">
              <a:defRPr/>
            </a:pPr>
            <a:r>
              <a:rPr lang="en-US" altLang="ja-JP" sz="1600" dirty="0">
                <a:solidFill>
                  <a:schemeClr val="tx1"/>
                </a:solidFill>
                <a:latin typeface="Arial" pitchFamily="34" charset="0"/>
                <a:cs typeface="Arial" pitchFamily="34" charset="0"/>
              </a:rPr>
              <a:t>Computer</a:t>
            </a:r>
            <a:endParaRPr lang="ja-JP" altLang="en-US" sz="1600" dirty="0">
              <a:solidFill>
                <a:schemeClr val="tx1"/>
              </a:solidFill>
              <a:latin typeface="Arial" pitchFamily="34" charset="0"/>
              <a:cs typeface="Arial" pitchFamily="34" charset="0"/>
            </a:endParaRPr>
          </a:p>
        </p:txBody>
      </p:sp>
      <p:sp>
        <p:nvSpPr>
          <p:cNvPr id="16" name="Rectangle 7">
            <a:extLst>
              <a:ext uri="{FF2B5EF4-FFF2-40B4-BE49-F238E27FC236}">
                <a16:creationId xmlns:a16="http://schemas.microsoft.com/office/drawing/2014/main" id="{F7EAB6EF-517A-481A-BB12-20FC0B905B27}"/>
              </a:ext>
            </a:extLst>
          </p:cNvPr>
          <p:cNvSpPr>
            <a:spLocks noChangeArrowheads="1"/>
          </p:cNvSpPr>
          <p:nvPr/>
        </p:nvSpPr>
        <p:spPr bwMode="auto">
          <a:xfrm>
            <a:off x="5292080" y="5724545"/>
            <a:ext cx="13681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1600" dirty="0">
                <a:latin typeface="Arial" panose="020B0604020202020204" pitchFamily="34" charset="0"/>
              </a:rPr>
              <a:t>Ethernet</a:t>
            </a:r>
          </a:p>
          <a:p>
            <a:pPr algn="ctr">
              <a:spcBef>
                <a:spcPct val="0"/>
              </a:spcBef>
              <a:buFontTx/>
              <a:buNone/>
            </a:pPr>
            <a:r>
              <a:rPr lang="en-US" altLang="ja-JP" sz="1600" dirty="0">
                <a:latin typeface="Arial" panose="020B0604020202020204" pitchFamily="34" charset="0"/>
              </a:rPr>
              <a:t>100BASE-T</a:t>
            </a:r>
          </a:p>
        </p:txBody>
      </p:sp>
      <p:sp>
        <p:nvSpPr>
          <p:cNvPr id="18" name="Rectangle 7">
            <a:extLst>
              <a:ext uri="{FF2B5EF4-FFF2-40B4-BE49-F238E27FC236}">
                <a16:creationId xmlns:a16="http://schemas.microsoft.com/office/drawing/2014/main" id="{95F5B7BA-819E-4783-94B6-0EA33A175458}"/>
              </a:ext>
            </a:extLst>
          </p:cNvPr>
          <p:cNvSpPr>
            <a:spLocks noChangeArrowheads="1"/>
          </p:cNvSpPr>
          <p:nvPr/>
        </p:nvSpPr>
        <p:spPr bwMode="auto">
          <a:xfrm>
            <a:off x="4788024" y="3717032"/>
            <a:ext cx="26495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1600" dirty="0">
                <a:latin typeface="Arial" panose="020B0604020202020204" pitchFamily="34" charset="0"/>
              </a:rPr>
              <a:t>Receiving antenna </a:t>
            </a:r>
          </a:p>
          <a:p>
            <a:pPr algn="ctr">
              <a:spcBef>
                <a:spcPct val="0"/>
              </a:spcBef>
              <a:buFontTx/>
              <a:buNone/>
            </a:pPr>
            <a:r>
              <a:rPr lang="en-US" altLang="ja-JP" sz="1600" dirty="0">
                <a:latin typeface="Arial" panose="020B0604020202020204" pitchFamily="34" charset="0"/>
              </a:rPr>
              <a:t>(radio altimeter antenna)</a:t>
            </a:r>
          </a:p>
        </p:txBody>
      </p:sp>
      <p:cxnSp>
        <p:nvCxnSpPr>
          <p:cNvPr id="21" name="直線コネクタ 20">
            <a:extLst>
              <a:ext uri="{FF2B5EF4-FFF2-40B4-BE49-F238E27FC236}">
                <a16:creationId xmlns:a16="http://schemas.microsoft.com/office/drawing/2014/main" id="{175EDD84-8E5D-4337-AA82-3BD285197FDD}"/>
              </a:ext>
            </a:extLst>
          </p:cNvPr>
          <p:cNvCxnSpPr/>
          <p:nvPr/>
        </p:nvCxnSpPr>
        <p:spPr>
          <a:xfrm flipV="1">
            <a:off x="537679" y="4738049"/>
            <a:ext cx="3176592" cy="8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9938A3C0-571E-4F7F-B908-05DEE911C9FC}"/>
              </a:ext>
            </a:extLst>
          </p:cNvPr>
          <p:cNvGrpSpPr/>
          <p:nvPr/>
        </p:nvGrpSpPr>
        <p:grpSpPr>
          <a:xfrm>
            <a:off x="3563769" y="4384215"/>
            <a:ext cx="304512" cy="357188"/>
            <a:chOff x="2596015" y="2371703"/>
            <a:chExt cx="571500" cy="670362"/>
          </a:xfrm>
        </p:grpSpPr>
        <p:sp>
          <p:nvSpPr>
            <p:cNvPr id="25" name="二等辺三角形 24">
              <a:extLst>
                <a:ext uri="{FF2B5EF4-FFF2-40B4-BE49-F238E27FC236}">
                  <a16:creationId xmlns:a16="http://schemas.microsoft.com/office/drawing/2014/main" id="{82BE6165-9051-4ADB-B0A1-F79DBAF6AA41}"/>
                </a:ext>
              </a:extLst>
            </p:cNvPr>
            <p:cNvSpPr/>
            <p:nvPr/>
          </p:nvSpPr>
          <p:spPr>
            <a:xfrm flipV="1">
              <a:off x="2596015" y="2371703"/>
              <a:ext cx="571500" cy="357188"/>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6" name="直線コネクタ 25">
              <a:extLst>
                <a:ext uri="{FF2B5EF4-FFF2-40B4-BE49-F238E27FC236}">
                  <a16:creationId xmlns:a16="http://schemas.microsoft.com/office/drawing/2014/main" id="{79AE3EB7-87DB-4E60-864F-0144C4446792}"/>
                </a:ext>
              </a:extLst>
            </p:cNvPr>
            <p:cNvCxnSpPr/>
            <p:nvPr/>
          </p:nvCxnSpPr>
          <p:spPr>
            <a:xfrm>
              <a:off x="2881765" y="2371703"/>
              <a:ext cx="0" cy="67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4DBE3448-5E86-42DD-91F6-9E165EBE0E89}"/>
              </a:ext>
            </a:extLst>
          </p:cNvPr>
          <p:cNvGrpSpPr/>
          <p:nvPr/>
        </p:nvGrpSpPr>
        <p:grpSpPr>
          <a:xfrm>
            <a:off x="4969355" y="4384215"/>
            <a:ext cx="304512" cy="357188"/>
            <a:chOff x="2596015" y="2371703"/>
            <a:chExt cx="571500" cy="670362"/>
          </a:xfrm>
        </p:grpSpPr>
        <p:sp>
          <p:nvSpPr>
            <p:cNvPr id="28" name="二等辺三角形 27">
              <a:extLst>
                <a:ext uri="{FF2B5EF4-FFF2-40B4-BE49-F238E27FC236}">
                  <a16:creationId xmlns:a16="http://schemas.microsoft.com/office/drawing/2014/main" id="{AAFA42DC-FD04-4389-A9DA-D0A948B5F065}"/>
                </a:ext>
              </a:extLst>
            </p:cNvPr>
            <p:cNvSpPr/>
            <p:nvPr/>
          </p:nvSpPr>
          <p:spPr>
            <a:xfrm flipV="1">
              <a:off x="2596015" y="2371703"/>
              <a:ext cx="571500" cy="357188"/>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9" name="直線コネクタ 28">
              <a:extLst>
                <a:ext uri="{FF2B5EF4-FFF2-40B4-BE49-F238E27FC236}">
                  <a16:creationId xmlns:a16="http://schemas.microsoft.com/office/drawing/2014/main" id="{02BC08AE-ECF3-4124-9A57-147BE93E0354}"/>
                </a:ext>
              </a:extLst>
            </p:cNvPr>
            <p:cNvCxnSpPr/>
            <p:nvPr/>
          </p:nvCxnSpPr>
          <p:spPr>
            <a:xfrm>
              <a:off x="2881765" y="2371703"/>
              <a:ext cx="0" cy="67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直線コネクタ 30">
            <a:extLst>
              <a:ext uri="{FF2B5EF4-FFF2-40B4-BE49-F238E27FC236}">
                <a16:creationId xmlns:a16="http://schemas.microsoft.com/office/drawing/2014/main" id="{8007BA8B-62FB-4949-AF6E-601584A5C8F7}"/>
              </a:ext>
            </a:extLst>
          </p:cNvPr>
          <p:cNvCxnSpPr/>
          <p:nvPr/>
        </p:nvCxnSpPr>
        <p:spPr>
          <a:xfrm flipV="1">
            <a:off x="5121611" y="4730704"/>
            <a:ext cx="1623224" cy="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3DA9B00-7623-466E-8A9E-F50DE6B28523}"/>
              </a:ext>
            </a:extLst>
          </p:cNvPr>
          <p:cNvCxnSpPr/>
          <p:nvPr/>
        </p:nvCxnSpPr>
        <p:spPr>
          <a:xfrm flipV="1">
            <a:off x="6985434" y="4870437"/>
            <a:ext cx="0" cy="811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074C4C5B-0532-4889-A6BB-3DF2D9C8ED90}"/>
              </a:ext>
            </a:extLst>
          </p:cNvPr>
          <p:cNvSpPr/>
          <p:nvPr/>
        </p:nvSpPr>
        <p:spPr>
          <a:xfrm>
            <a:off x="5858171" y="4456223"/>
            <a:ext cx="3178325" cy="549639"/>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ja-JP" sz="1600" dirty="0">
                <a:solidFill>
                  <a:schemeClr val="tx1"/>
                </a:solidFill>
                <a:latin typeface="Arial" pitchFamily="34" charset="0"/>
                <a:cs typeface="Arial" pitchFamily="34" charset="0"/>
              </a:rPr>
              <a:t>Spectrum analyzer</a:t>
            </a:r>
          </a:p>
          <a:p>
            <a:pPr algn="ctr">
              <a:defRPr/>
            </a:pPr>
            <a:r>
              <a:rPr lang="en-US" altLang="ja-JP" sz="1600" dirty="0">
                <a:solidFill>
                  <a:schemeClr val="tx1"/>
                </a:solidFill>
                <a:latin typeface="Arial" pitchFamily="34" charset="0"/>
                <a:cs typeface="Arial" pitchFamily="34" charset="0"/>
              </a:rPr>
              <a:t>(Keysight technologies N9912A)</a:t>
            </a:r>
          </a:p>
        </p:txBody>
      </p:sp>
      <p:cxnSp>
        <p:nvCxnSpPr>
          <p:cNvPr id="39" name="直線コネクタ 38">
            <a:extLst>
              <a:ext uri="{FF2B5EF4-FFF2-40B4-BE49-F238E27FC236}">
                <a16:creationId xmlns:a16="http://schemas.microsoft.com/office/drawing/2014/main" id="{B63C3EDB-7899-497F-8855-4767DBEB314B}"/>
              </a:ext>
            </a:extLst>
          </p:cNvPr>
          <p:cNvCxnSpPr/>
          <p:nvPr/>
        </p:nvCxnSpPr>
        <p:spPr>
          <a:xfrm flipV="1">
            <a:off x="1805960" y="4870437"/>
            <a:ext cx="0" cy="811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2CA6F7F-BE33-4F04-A2DA-CF9792970CEE}"/>
              </a:ext>
            </a:extLst>
          </p:cNvPr>
          <p:cNvSpPr/>
          <p:nvPr/>
        </p:nvSpPr>
        <p:spPr>
          <a:xfrm>
            <a:off x="72811" y="4473689"/>
            <a:ext cx="2803374" cy="558598"/>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ja-JP" sz="1600" dirty="0">
                <a:solidFill>
                  <a:schemeClr val="tx1"/>
                </a:solidFill>
                <a:latin typeface="Arial" pitchFamily="34" charset="0"/>
                <a:cs typeface="Arial" pitchFamily="34" charset="0"/>
              </a:rPr>
              <a:t>Signal generator</a:t>
            </a:r>
          </a:p>
          <a:p>
            <a:pPr algn="ctr">
              <a:defRPr/>
            </a:pPr>
            <a:r>
              <a:rPr lang="en-US" altLang="ja-JP" sz="1600" dirty="0">
                <a:solidFill>
                  <a:schemeClr val="tx1"/>
                </a:solidFill>
                <a:latin typeface="Arial" pitchFamily="34" charset="0"/>
                <a:cs typeface="Arial" pitchFamily="34" charset="0"/>
              </a:rPr>
              <a:t>(</a:t>
            </a:r>
            <a:r>
              <a:rPr lang="en-US" altLang="ja-JP" sz="1600" dirty="0" err="1">
                <a:solidFill>
                  <a:schemeClr val="tx1"/>
                </a:solidFill>
                <a:latin typeface="Arial" pitchFamily="34" charset="0"/>
                <a:cs typeface="Arial" pitchFamily="34" charset="0"/>
              </a:rPr>
              <a:t>Rhode&amp;Schwarz</a:t>
            </a:r>
            <a:r>
              <a:rPr lang="en-US" altLang="ja-JP" sz="1600" dirty="0">
                <a:solidFill>
                  <a:schemeClr val="tx1"/>
                </a:solidFill>
                <a:latin typeface="Arial" pitchFamily="34" charset="0"/>
                <a:cs typeface="Arial" pitchFamily="34" charset="0"/>
              </a:rPr>
              <a:t> SMB100A)</a:t>
            </a:r>
            <a:endParaRPr lang="ja-JP" altLang="en-US" sz="1600" dirty="0">
              <a:solidFill>
                <a:schemeClr val="tx1"/>
              </a:solidFill>
              <a:latin typeface="Arial" pitchFamily="34" charset="0"/>
              <a:cs typeface="Arial" pitchFamily="34" charset="0"/>
            </a:endParaRPr>
          </a:p>
        </p:txBody>
      </p:sp>
      <p:cxnSp>
        <p:nvCxnSpPr>
          <p:cNvPr id="41" name="直線矢印コネクタ 40">
            <a:extLst>
              <a:ext uri="{FF2B5EF4-FFF2-40B4-BE49-F238E27FC236}">
                <a16:creationId xmlns:a16="http://schemas.microsoft.com/office/drawing/2014/main" id="{13DED7C3-EFE5-4099-AC3A-9ED222E823CF}"/>
              </a:ext>
            </a:extLst>
          </p:cNvPr>
          <p:cNvCxnSpPr>
            <a:cxnSpLocks/>
          </p:cNvCxnSpPr>
          <p:nvPr/>
        </p:nvCxnSpPr>
        <p:spPr>
          <a:xfrm>
            <a:off x="4067944" y="4508274"/>
            <a:ext cx="720080" cy="0"/>
          </a:xfrm>
          <a:prstGeom prst="straightConnector1">
            <a:avLst/>
          </a:prstGeom>
          <a:ln w="76200">
            <a:solidFill>
              <a:schemeClr val="tx2">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Rectangle 7">
            <a:extLst>
              <a:ext uri="{FF2B5EF4-FFF2-40B4-BE49-F238E27FC236}">
                <a16:creationId xmlns:a16="http://schemas.microsoft.com/office/drawing/2014/main" id="{0401990C-D45F-4D72-B745-BC90ADF0ADBD}"/>
              </a:ext>
            </a:extLst>
          </p:cNvPr>
          <p:cNvSpPr>
            <a:spLocks noChangeArrowheads="1"/>
          </p:cNvSpPr>
          <p:nvPr/>
        </p:nvSpPr>
        <p:spPr bwMode="auto">
          <a:xfrm>
            <a:off x="3707904" y="4674622"/>
            <a:ext cx="1368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1600" dirty="0">
                <a:latin typeface="Arial" panose="020B0604020202020204" pitchFamily="34" charset="0"/>
              </a:rPr>
              <a:t>Pass loss</a:t>
            </a:r>
          </a:p>
        </p:txBody>
      </p:sp>
    </p:spTree>
    <p:extLst>
      <p:ext uri="{BB962C8B-B14F-4D97-AF65-F5344CB8AC3E}">
        <p14:creationId xmlns:p14="http://schemas.microsoft.com/office/powerpoint/2010/main" val="235160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20EE068-5A5C-4BFA-9FB9-535B167C4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3456384" cy="2592288"/>
          </a:xfrm>
          <a:prstGeom prst="rect">
            <a:avLst/>
          </a:prstGeom>
        </p:spPr>
      </p:pic>
      <p:sp>
        <p:nvSpPr>
          <p:cNvPr id="2" name="タイトル 1"/>
          <p:cNvSpPr>
            <a:spLocks noGrp="1"/>
          </p:cNvSpPr>
          <p:nvPr>
            <p:ph type="title"/>
          </p:nvPr>
        </p:nvSpPr>
        <p:spPr/>
        <p:txBody>
          <a:bodyPr/>
          <a:lstStyle/>
          <a:p>
            <a:r>
              <a:rPr lang="en-US" altLang="ja-JP" sz="3600" u="sng" dirty="0"/>
              <a:t>Overview of measurement</a:t>
            </a:r>
            <a:endParaRPr kumimoji="1" lang="ja-JP" altLang="en-US" sz="3600" u="sng" dirty="0"/>
          </a:p>
        </p:txBody>
      </p:sp>
      <p:cxnSp>
        <p:nvCxnSpPr>
          <p:cNvPr id="5" name="直線矢印コネクタ 4">
            <a:extLst>
              <a:ext uri="{FF2B5EF4-FFF2-40B4-BE49-F238E27FC236}">
                <a16:creationId xmlns:a16="http://schemas.microsoft.com/office/drawing/2014/main" id="{1084081C-F8CF-4856-991B-87BC9CA5FB24}"/>
              </a:ext>
            </a:extLst>
          </p:cNvPr>
          <p:cNvCxnSpPr>
            <a:cxnSpLocks/>
          </p:cNvCxnSpPr>
          <p:nvPr/>
        </p:nvCxnSpPr>
        <p:spPr>
          <a:xfrm flipH="1" flipV="1">
            <a:off x="3062784" y="5270861"/>
            <a:ext cx="384200" cy="462395"/>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BD9B45D-AFA3-4AAE-BCEC-F40BAD3F07AB}"/>
              </a:ext>
            </a:extLst>
          </p:cNvPr>
          <p:cNvSpPr txBox="1"/>
          <p:nvPr/>
        </p:nvSpPr>
        <p:spPr>
          <a:xfrm>
            <a:off x="1740001" y="5817606"/>
            <a:ext cx="2255935" cy="432242"/>
          </a:xfrm>
          <a:prstGeom prst="rect">
            <a:avLst/>
          </a:prstGeom>
          <a:solidFill>
            <a:schemeClr val="bg1"/>
          </a:solidFill>
        </p:spPr>
        <p:txBody>
          <a:bodyPr wrap="square" rtlCol="0">
            <a:spAutoFit/>
          </a:bodyPr>
          <a:lstStyle/>
          <a:p>
            <a:pPr algn="ctr"/>
            <a:r>
              <a:rPr kumimoji="1" lang="en-US" altLang="ja-JP" dirty="0">
                <a:latin typeface="Arial" panose="020B0604020202020204" pitchFamily="34" charset="0"/>
                <a:cs typeface="Arial" panose="020B0604020202020204" pitchFamily="34" charset="0"/>
              </a:rPr>
              <a:t>Beechcraft B300</a:t>
            </a:r>
            <a:endParaRPr kumimoji="1" lang="ja-JP" altLang="en-US" dirty="0">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DCA2B8EE-7FAF-46CE-87F5-5D95E5EA88C9}"/>
              </a:ext>
            </a:extLst>
          </p:cNvPr>
          <p:cNvSpPr>
            <a:spLocks noChangeArrowheads="1"/>
          </p:cNvSpPr>
          <p:nvPr/>
        </p:nvSpPr>
        <p:spPr bwMode="gray">
          <a:xfrm>
            <a:off x="228600" y="841722"/>
            <a:ext cx="8763000" cy="427038"/>
          </a:xfrm>
          <a:prstGeom prst="rect">
            <a:avLst/>
          </a:prstGeom>
          <a:noFill/>
          <a:ln w="9525">
            <a:noFill/>
            <a:miter lim="800000"/>
            <a:headEnd/>
            <a:tailEnd/>
          </a:ln>
        </p:spPr>
        <p:txBody>
          <a:bodyPr/>
          <a:lstStyle/>
          <a:p>
            <a:pPr marL="342900" indent="-342900">
              <a:spcBef>
                <a:spcPct val="20000"/>
              </a:spcBef>
              <a:buFontTx/>
              <a:buBlip>
                <a:blip r:embed="rId4"/>
              </a:buBlip>
            </a:pPr>
            <a:r>
              <a:rPr lang="en-US" altLang="ja-JP" sz="2800" dirty="0"/>
              <a:t>Conditions</a:t>
            </a:r>
            <a:endParaRPr lang="ja-JP" altLang="en-US" sz="2800" dirty="0"/>
          </a:p>
        </p:txBody>
      </p:sp>
      <p:sp>
        <p:nvSpPr>
          <p:cNvPr id="13" name="Rectangle 6">
            <a:extLst>
              <a:ext uri="{FF2B5EF4-FFF2-40B4-BE49-F238E27FC236}">
                <a16:creationId xmlns:a16="http://schemas.microsoft.com/office/drawing/2014/main" id="{8AA247AA-EF92-42B9-A68F-6A9EA5F1C507}"/>
              </a:ext>
            </a:extLst>
          </p:cNvPr>
          <p:cNvSpPr>
            <a:spLocks noChangeArrowheads="1"/>
          </p:cNvSpPr>
          <p:nvPr/>
        </p:nvSpPr>
        <p:spPr bwMode="gray">
          <a:xfrm>
            <a:off x="323528" y="1412776"/>
            <a:ext cx="8784976" cy="2334579"/>
          </a:xfrm>
          <a:prstGeom prst="rect">
            <a:avLst/>
          </a:prstGeom>
          <a:noFill/>
          <a:ln w="9525">
            <a:noFill/>
            <a:miter lim="800000"/>
            <a:headEnd/>
            <a:tailEnd/>
          </a:ln>
          <a:effectLst/>
        </p:spPr>
        <p:txBody>
          <a:bodyPr/>
          <a:lstStyle/>
          <a:p>
            <a:pPr marL="609600" indent="-609600">
              <a:lnSpc>
                <a:spcPct val="90000"/>
              </a:lnSpc>
              <a:spcBef>
                <a:spcPct val="20000"/>
              </a:spcBef>
              <a:buClr>
                <a:schemeClr val="accent2"/>
              </a:buClr>
              <a:buFont typeface="Wingdings" pitchFamily="2" charset="2"/>
              <a:buChar char="Ø"/>
            </a:pPr>
            <a:r>
              <a:rPr lang="en-US" altLang="ja-JP" sz="1800" dirty="0"/>
              <a:t>Location and date: Sendai Airport, 5</a:t>
            </a:r>
            <a:r>
              <a:rPr lang="en-US" altLang="ja-JP" sz="1800" baseline="30000" dirty="0"/>
              <a:t>th</a:t>
            </a:r>
            <a:r>
              <a:rPr lang="en-US" altLang="ja-JP" sz="1800" dirty="0"/>
              <a:t> August 2019</a:t>
            </a:r>
          </a:p>
          <a:p>
            <a:pPr marL="609600" indent="-609600">
              <a:lnSpc>
                <a:spcPct val="90000"/>
              </a:lnSpc>
              <a:spcBef>
                <a:spcPct val="20000"/>
              </a:spcBef>
              <a:buClr>
                <a:schemeClr val="accent2"/>
              </a:buClr>
              <a:buFont typeface="Wingdings" pitchFamily="2" charset="2"/>
              <a:buChar char="Ø"/>
            </a:pPr>
            <a:endParaRPr lang="en-US" altLang="ja-JP" sz="500" dirty="0"/>
          </a:p>
          <a:p>
            <a:pPr marL="609600" indent="-609600">
              <a:lnSpc>
                <a:spcPct val="90000"/>
              </a:lnSpc>
              <a:spcBef>
                <a:spcPct val="20000"/>
              </a:spcBef>
              <a:buClr>
                <a:schemeClr val="accent2"/>
              </a:buClr>
              <a:buFont typeface="Wingdings" pitchFamily="2" charset="2"/>
              <a:buChar char="Ø"/>
            </a:pPr>
            <a:r>
              <a:rPr lang="en-US" altLang="ja-JP" sz="1800" dirty="0"/>
              <a:t>Tarmac conditions: dry</a:t>
            </a:r>
          </a:p>
          <a:p>
            <a:pPr marL="609600" indent="-609600">
              <a:lnSpc>
                <a:spcPct val="90000"/>
              </a:lnSpc>
              <a:spcBef>
                <a:spcPct val="20000"/>
              </a:spcBef>
              <a:buClr>
                <a:schemeClr val="accent2"/>
              </a:buClr>
              <a:buFont typeface="Wingdings" pitchFamily="2" charset="2"/>
              <a:buChar char="Ø"/>
            </a:pPr>
            <a:endParaRPr lang="en-US" altLang="ja-JP" sz="500" dirty="0"/>
          </a:p>
          <a:p>
            <a:pPr marL="609600" indent="-609600">
              <a:lnSpc>
                <a:spcPct val="90000"/>
              </a:lnSpc>
              <a:spcBef>
                <a:spcPct val="20000"/>
              </a:spcBef>
              <a:buClr>
                <a:schemeClr val="accent2"/>
              </a:buClr>
              <a:buFont typeface="Wingdings" pitchFamily="2" charset="2"/>
              <a:buChar char="Ø"/>
            </a:pPr>
            <a:r>
              <a:rPr lang="en-US" altLang="ja-JP" sz="1800" dirty="0"/>
              <a:t>Measurement frequency band: 4,000 MHz-4,600 MHz (201 points)</a:t>
            </a:r>
          </a:p>
          <a:p>
            <a:pPr marL="609600" indent="-609600">
              <a:lnSpc>
                <a:spcPct val="90000"/>
              </a:lnSpc>
              <a:spcBef>
                <a:spcPct val="20000"/>
              </a:spcBef>
              <a:buClr>
                <a:schemeClr val="accent2"/>
              </a:buClr>
              <a:buFont typeface="Wingdings" pitchFamily="2" charset="2"/>
              <a:buChar char="Ø"/>
            </a:pPr>
            <a:endParaRPr lang="en-US" altLang="ja-JP" sz="500" dirty="0"/>
          </a:p>
          <a:p>
            <a:pPr marL="609600" indent="-609600">
              <a:lnSpc>
                <a:spcPct val="90000"/>
              </a:lnSpc>
              <a:spcBef>
                <a:spcPct val="20000"/>
              </a:spcBef>
              <a:buClr>
                <a:schemeClr val="accent2"/>
              </a:buClr>
              <a:buFont typeface="Wingdings" pitchFamily="2" charset="2"/>
              <a:buChar char="Ø"/>
            </a:pPr>
            <a:r>
              <a:rPr lang="en-US" altLang="ja-JP" sz="1800" dirty="0"/>
              <a:t>Transmitting antenna: Standard dipole antenna</a:t>
            </a:r>
          </a:p>
          <a:p>
            <a:pPr marL="609600" indent="-609600">
              <a:lnSpc>
                <a:spcPct val="90000"/>
              </a:lnSpc>
              <a:spcBef>
                <a:spcPct val="20000"/>
              </a:spcBef>
              <a:buClr>
                <a:schemeClr val="accent2"/>
              </a:buClr>
              <a:buFont typeface="Wingdings" pitchFamily="2" charset="2"/>
              <a:buChar char="Ø"/>
            </a:pPr>
            <a:endParaRPr lang="en-US" altLang="ja-JP" sz="500" dirty="0"/>
          </a:p>
          <a:p>
            <a:pPr marL="609600" indent="-609600">
              <a:lnSpc>
                <a:spcPct val="90000"/>
              </a:lnSpc>
              <a:spcBef>
                <a:spcPct val="20000"/>
              </a:spcBef>
              <a:buClr>
                <a:schemeClr val="accent2"/>
              </a:buClr>
              <a:buFont typeface="Wingdings" pitchFamily="2" charset="2"/>
              <a:buChar char="Ø"/>
            </a:pPr>
            <a:r>
              <a:rPr lang="en-US" altLang="ja-JP" sz="1800" dirty="0"/>
              <a:t>Transmitting antenna polarization: three orthogonal axis</a:t>
            </a:r>
          </a:p>
          <a:p>
            <a:pPr marL="609600" indent="-609600">
              <a:lnSpc>
                <a:spcPct val="90000"/>
              </a:lnSpc>
              <a:spcBef>
                <a:spcPct val="20000"/>
              </a:spcBef>
              <a:buClr>
                <a:schemeClr val="accent2"/>
              </a:buClr>
              <a:buFont typeface="Wingdings" pitchFamily="2" charset="2"/>
              <a:buChar char="Ø"/>
            </a:pPr>
            <a:endParaRPr lang="en-US" altLang="ja-JP" sz="500" dirty="0"/>
          </a:p>
          <a:p>
            <a:pPr marL="609600" indent="-609600">
              <a:lnSpc>
                <a:spcPct val="90000"/>
              </a:lnSpc>
              <a:spcBef>
                <a:spcPct val="20000"/>
              </a:spcBef>
              <a:buClr>
                <a:schemeClr val="accent2"/>
              </a:buClr>
              <a:buFont typeface="Wingdings" pitchFamily="2" charset="2"/>
              <a:buChar char="Ø"/>
            </a:pPr>
            <a:r>
              <a:rPr lang="en-US" altLang="ja-JP" sz="1800" dirty="0"/>
              <a:t>Measurement dynamic range: Approximately 120 dB</a:t>
            </a:r>
          </a:p>
          <a:p>
            <a:pPr marL="609600" indent="-609600">
              <a:lnSpc>
                <a:spcPct val="90000"/>
              </a:lnSpc>
              <a:spcBef>
                <a:spcPct val="20000"/>
              </a:spcBef>
              <a:buClr>
                <a:schemeClr val="accent2"/>
              </a:buClr>
              <a:buFont typeface="Wingdings" pitchFamily="2" charset="2"/>
              <a:buChar char="Ø"/>
            </a:pPr>
            <a:endParaRPr lang="en-US" altLang="ja-JP" sz="1800" dirty="0"/>
          </a:p>
        </p:txBody>
      </p:sp>
      <p:pic>
        <p:nvPicPr>
          <p:cNvPr id="16" name="図 15">
            <a:extLst>
              <a:ext uri="{FF2B5EF4-FFF2-40B4-BE49-F238E27FC236}">
                <a16:creationId xmlns:a16="http://schemas.microsoft.com/office/drawing/2014/main" id="{87CEDF78-B088-42DC-89BE-663C623AB3D2}"/>
              </a:ext>
            </a:extLst>
          </p:cNvPr>
          <p:cNvPicPr>
            <a:picLocks noChangeAspect="1"/>
          </p:cNvPicPr>
          <p:nvPr/>
        </p:nvPicPr>
        <p:blipFill>
          <a:blip r:embed="rId5"/>
          <a:stretch>
            <a:fillRect/>
          </a:stretch>
        </p:blipFill>
        <p:spPr>
          <a:xfrm>
            <a:off x="4924467" y="3717029"/>
            <a:ext cx="3456385" cy="2592289"/>
          </a:xfrm>
          <a:prstGeom prst="rect">
            <a:avLst/>
          </a:prstGeom>
        </p:spPr>
      </p:pic>
    </p:spTree>
    <p:extLst>
      <p:ext uri="{BB962C8B-B14F-4D97-AF65-F5344CB8AC3E}">
        <p14:creationId xmlns:p14="http://schemas.microsoft.com/office/powerpoint/2010/main" val="291350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14A57-5453-42B4-A389-C79ABEA236AB}"/>
              </a:ext>
            </a:extLst>
          </p:cNvPr>
          <p:cNvSpPr>
            <a:spLocks noGrp="1"/>
          </p:cNvSpPr>
          <p:nvPr>
            <p:ph type="title"/>
          </p:nvPr>
        </p:nvSpPr>
        <p:spPr/>
        <p:txBody>
          <a:bodyPr/>
          <a:lstStyle/>
          <a:p>
            <a:r>
              <a:rPr lang="en-US" altLang="ja-JP" sz="3600" u="sng" dirty="0"/>
              <a:t>Antenna location</a:t>
            </a:r>
            <a:endParaRPr kumimoji="1" lang="ja-JP" altLang="en-US" sz="3600" u="sng" dirty="0"/>
          </a:p>
        </p:txBody>
      </p:sp>
      <p:pic>
        <p:nvPicPr>
          <p:cNvPr id="3" name="Picture 2">
            <a:extLst>
              <a:ext uri="{FF2B5EF4-FFF2-40B4-BE49-F238E27FC236}">
                <a16:creationId xmlns:a16="http://schemas.microsoft.com/office/drawing/2014/main" id="{7E2F7FB0-C4A0-4E5D-97F9-5A3E904E2EC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contrast="16000"/>
                    </a14:imgEffect>
                  </a14:imgLayer>
                </a14:imgProps>
              </a:ext>
            </a:extLst>
          </a:blip>
          <a:srcRect/>
          <a:stretch>
            <a:fillRect/>
          </a:stretch>
        </p:blipFill>
        <p:spPr bwMode="auto">
          <a:xfrm rot="5400000">
            <a:off x="-406540" y="2776109"/>
            <a:ext cx="5127378" cy="1651017"/>
          </a:xfrm>
          <a:prstGeom prst="rect">
            <a:avLst/>
          </a:prstGeom>
          <a:noFill/>
          <a:ln w="9525">
            <a:noFill/>
            <a:miter lim="800000"/>
            <a:headEnd/>
            <a:tailEnd/>
          </a:ln>
        </p:spPr>
      </p:pic>
      <p:sp>
        <p:nvSpPr>
          <p:cNvPr id="4" name="正方形/長方形 3">
            <a:extLst>
              <a:ext uri="{FF2B5EF4-FFF2-40B4-BE49-F238E27FC236}">
                <a16:creationId xmlns:a16="http://schemas.microsoft.com/office/drawing/2014/main" id="{F39F1C5A-6294-4CE6-BFCB-1F366B2EA9A7}"/>
              </a:ext>
            </a:extLst>
          </p:cNvPr>
          <p:cNvSpPr/>
          <p:nvPr/>
        </p:nvSpPr>
        <p:spPr>
          <a:xfrm>
            <a:off x="1844541" y="2422653"/>
            <a:ext cx="274434" cy="253916"/>
          </a:xfrm>
          <a:prstGeom prst="rect">
            <a:avLst/>
          </a:prstGeom>
        </p:spPr>
        <p:txBody>
          <a:bodyPr wrap="none">
            <a:spAutoFit/>
          </a:bodyPr>
          <a:lstStyle/>
          <a:p>
            <a:pPr algn="ctr"/>
            <a:r>
              <a:rPr lang="en-US" altLang="ja-JP" sz="1050" dirty="0">
                <a:solidFill>
                  <a:srgbClr val="FF0000"/>
                </a:solidFill>
              </a:rPr>
              <a:t>B</a:t>
            </a:r>
            <a:endParaRPr lang="ja-JP" altLang="en-US" sz="1050" dirty="0">
              <a:solidFill>
                <a:srgbClr val="FF0000"/>
              </a:solidFill>
            </a:endParaRPr>
          </a:p>
        </p:txBody>
      </p:sp>
      <p:sp>
        <p:nvSpPr>
          <p:cNvPr id="5" name="正方形/長方形 4">
            <a:extLst>
              <a:ext uri="{FF2B5EF4-FFF2-40B4-BE49-F238E27FC236}">
                <a16:creationId xmlns:a16="http://schemas.microsoft.com/office/drawing/2014/main" id="{3D525CC5-E4BF-475F-AF00-DE7C007B0DE2}"/>
              </a:ext>
            </a:extLst>
          </p:cNvPr>
          <p:cNvSpPr/>
          <p:nvPr/>
        </p:nvSpPr>
        <p:spPr>
          <a:xfrm>
            <a:off x="1816190" y="2918851"/>
            <a:ext cx="282450" cy="253916"/>
          </a:xfrm>
          <a:prstGeom prst="rect">
            <a:avLst/>
          </a:prstGeom>
        </p:spPr>
        <p:txBody>
          <a:bodyPr wrap="none">
            <a:spAutoFit/>
          </a:bodyPr>
          <a:lstStyle/>
          <a:p>
            <a:pPr algn="ctr"/>
            <a:r>
              <a:rPr lang="en-US" altLang="ja-JP" sz="1050" dirty="0">
                <a:solidFill>
                  <a:srgbClr val="FF0000"/>
                </a:solidFill>
              </a:rPr>
              <a:t>D</a:t>
            </a:r>
            <a:endParaRPr lang="ja-JP" altLang="en-US" sz="1050" dirty="0">
              <a:solidFill>
                <a:srgbClr val="FF0000"/>
              </a:solidFill>
            </a:endParaRPr>
          </a:p>
        </p:txBody>
      </p:sp>
      <p:sp>
        <p:nvSpPr>
          <p:cNvPr id="6" name="正方形/長方形 5">
            <a:extLst>
              <a:ext uri="{FF2B5EF4-FFF2-40B4-BE49-F238E27FC236}">
                <a16:creationId xmlns:a16="http://schemas.microsoft.com/office/drawing/2014/main" id="{16E27EE0-8D0D-45B0-B28F-56E20EDB692C}"/>
              </a:ext>
            </a:extLst>
          </p:cNvPr>
          <p:cNvSpPr/>
          <p:nvPr/>
        </p:nvSpPr>
        <p:spPr>
          <a:xfrm>
            <a:off x="1805818" y="3443135"/>
            <a:ext cx="288862" cy="253916"/>
          </a:xfrm>
          <a:prstGeom prst="rect">
            <a:avLst/>
          </a:prstGeom>
        </p:spPr>
        <p:txBody>
          <a:bodyPr wrap="none">
            <a:spAutoFit/>
          </a:bodyPr>
          <a:lstStyle/>
          <a:p>
            <a:pPr algn="ctr"/>
            <a:r>
              <a:rPr lang="en-US" altLang="ja-JP" sz="1050" dirty="0">
                <a:solidFill>
                  <a:srgbClr val="FF0000"/>
                </a:solidFill>
              </a:rPr>
              <a:t>G</a:t>
            </a:r>
            <a:endParaRPr lang="ja-JP" altLang="en-US" sz="1050" dirty="0">
              <a:solidFill>
                <a:srgbClr val="FF0000"/>
              </a:solidFill>
            </a:endParaRPr>
          </a:p>
        </p:txBody>
      </p:sp>
      <p:sp>
        <p:nvSpPr>
          <p:cNvPr id="7" name="正方形/長方形 6">
            <a:extLst>
              <a:ext uri="{FF2B5EF4-FFF2-40B4-BE49-F238E27FC236}">
                <a16:creationId xmlns:a16="http://schemas.microsoft.com/office/drawing/2014/main" id="{0AA1CCDC-F200-4178-8989-9DEBD1587003}"/>
              </a:ext>
            </a:extLst>
          </p:cNvPr>
          <p:cNvSpPr/>
          <p:nvPr/>
        </p:nvSpPr>
        <p:spPr>
          <a:xfrm>
            <a:off x="1815633" y="4202950"/>
            <a:ext cx="274434" cy="253916"/>
          </a:xfrm>
          <a:prstGeom prst="rect">
            <a:avLst/>
          </a:prstGeom>
        </p:spPr>
        <p:txBody>
          <a:bodyPr wrap="none">
            <a:spAutoFit/>
          </a:bodyPr>
          <a:lstStyle/>
          <a:p>
            <a:pPr algn="ctr"/>
            <a:r>
              <a:rPr lang="en-US" altLang="ja-JP" sz="1050" dirty="0">
                <a:solidFill>
                  <a:srgbClr val="FF0000"/>
                </a:solidFill>
              </a:rPr>
              <a:t>K</a:t>
            </a:r>
            <a:endParaRPr lang="ja-JP" altLang="en-US" sz="1050" dirty="0">
              <a:solidFill>
                <a:srgbClr val="FF0000"/>
              </a:solidFill>
            </a:endParaRPr>
          </a:p>
        </p:txBody>
      </p:sp>
      <p:sp>
        <p:nvSpPr>
          <p:cNvPr id="8" name="正方形/長方形 7">
            <a:extLst>
              <a:ext uri="{FF2B5EF4-FFF2-40B4-BE49-F238E27FC236}">
                <a16:creationId xmlns:a16="http://schemas.microsoft.com/office/drawing/2014/main" id="{9E265B62-593C-4C86-9F34-58DAA9908570}"/>
              </a:ext>
            </a:extLst>
          </p:cNvPr>
          <p:cNvSpPr/>
          <p:nvPr/>
        </p:nvSpPr>
        <p:spPr>
          <a:xfrm>
            <a:off x="1811131" y="4448794"/>
            <a:ext cx="260007" cy="253916"/>
          </a:xfrm>
          <a:prstGeom prst="rect">
            <a:avLst/>
          </a:prstGeom>
        </p:spPr>
        <p:txBody>
          <a:bodyPr wrap="none">
            <a:spAutoFit/>
          </a:bodyPr>
          <a:lstStyle/>
          <a:p>
            <a:pPr algn="ctr"/>
            <a:r>
              <a:rPr lang="en-US" altLang="ja-JP" sz="1050" dirty="0">
                <a:solidFill>
                  <a:srgbClr val="FF0000"/>
                </a:solidFill>
              </a:rPr>
              <a:t>L</a:t>
            </a:r>
            <a:endParaRPr lang="ja-JP" altLang="en-US" sz="1050" dirty="0">
              <a:solidFill>
                <a:srgbClr val="FF0000"/>
              </a:solidFill>
            </a:endParaRPr>
          </a:p>
        </p:txBody>
      </p:sp>
      <p:sp>
        <p:nvSpPr>
          <p:cNvPr id="9" name="正方形/長方形 8">
            <a:extLst>
              <a:ext uri="{FF2B5EF4-FFF2-40B4-BE49-F238E27FC236}">
                <a16:creationId xmlns:a16="http://schemas.microsoft.com/office/drawing/2014/main" id="{B83FCA62-61C8-41C7-8B6F-A450C1015A36}"/>
              </a:ext>
            </a:extLst>
          </p:cNvPr>
          <p:cNvSpPr/>
          <p:nvPr/>
        </p:nvSpPr>
        <p:spPr>
          <a:xfrm>
            <a:off x="1799183" y="4804923"/>
            <a:ext cx="282449" cy="253916"/>
          </a:xfrm>
          <a:prstGeom prst="rect">
            <a:avLst/>
          </a:prstGeom>
        </p:spPr>
        <p:txBody>
          <a:bodyPr wrap="none">
            <a:spAutoFit/>
          </a:bodyPr>
          <a:lstStyle/>
          <a:p>
            <a:pPr algn="ctr"/>
            <a:r>
              <a:rPr lang="en-US" altLang="ja-JP" sz="1050" dirty="0">
                <a:solidFill>
                  <a:srgbClr val="FF0000"/>
                </a:solidFill>
              </a:rPr>
              <a:t>N</a:t>
            </a:r>
            <a:endParaRPr lang="ja-JP" altLang="en-US" sz="1050" dirty="0">
              <a:solidFill>
                <a:srgbClr val="FF0000"/>
              </a:solidFill>
            </a:endParaRPr>
          </a:p>
        </p:txBody>
      </p:sp>
      <p:sp>
        <p:nvSpPr>
          <p:cNvPr id="10" name="正方形/長方形 9">
            <a:extLst>
              <a:ext uri="{FF2B5EF4-FFF2-40B4-BE49-F238E27FC236}">
                <a16:creationId xmlns:a16="http://schemas.microsoft.com/office/drawing/2014/main" id="{B0BC23C2-AEF4-4FB2-8B69-5EF3AD8710D9}"/>
              </a:ext>
            </a:extLst>
          </p:cNvPr>
          <p:cNvSpPr/>
          <p:nvPr/>
        </p:nvSpPr>
        <p:spPr>
          <a:xfrm>
            <a:off x="1790313" y="5297823"/>
            <a:ext cx="274434" cy="253916"/>
          </a:xfrm>
          <a:prstGeom prst="rect">
            <a:avLst/>
          </a:prstGeom>
        </p:spPr>
        <p:txBody>
          <a:bodyPr wrap="none">
            <a:spAutoFit/>
          </a:bodyPr>
          <a:lstStyle/>
          <a:p>
            <a:pPr algn="ctr"/>
            <a:r>
              <a:rPr lang="en-US" altLang="ja-JP" sz="1050" dirty="0">
                <a:solidFill>
                  <a:srgbClr val="FF0000"/>
                </a:solidFill>
              </a:rPr>
              <a:t>P</a:t>
            </a:r>
            <a:endParaRPr lang="ja-JP" altLang="en-US" sz="1050" dirty="0">
              <a:solidFill>
                <a:srgbClr val="FF0000"/>
              </a:solidFill>
            </a:endParaRPr>
          </a:p>
        </p:txBody>
      </p:sp>
      <p:sp>
        <p:nvSpPr>
          <p:cNvPr id="11" name="正方形/長方形 10">
            <a:extLst>
              <a:ext uri="{FF2B5EF4-FFF2-40B4-BE49-F238E27FC236}">
                <a16:creationId xmlns:a16="http://schemas.microsoft.com/office/drawing/2014/main" id="{79DA962F-780B-459B-8DF4-8F0563E9F7FC}"/>
              </a:ext>
            </a:extLst>
          </p:cNvPr>
          <p:cNvSpPr/>
          <p:nvPr/>
        </p:nvSpPr>
        <p:spPr>
          <a:xfrm>
            <a:off x="2188338" y="2422653"/>
            <a:ext cx="282450" cy="253916"/>
          </a:xfrm>
          <a:prstGeom prst="rect">
            <a:avLst/>
          </a:prstGeom>
        </p:spPr>
        <p:txBody>
          <a:bodyPr wrap="none">
            <a:spAutoFit/>
          </a:bodyPr>
          <a:lstStyle/>
          <a:p>
            <a:pPr algn="ctr"/>
            <a:r>
              <a:rPr lang="en-US" altLang="ja-JP" sz="1050" dirty="0">
                <a:solidFill>
                  <a:srgbClr val="FF0000"/>
                </a:solidFill>
              </a:rPr>
              <a:t>C</a:t>
            </a:r>
            <a:endParaRPr lang="ja-JP" altLang="en-US" sz="1050" dirty="0">
              <a:solidFill>
                <a:srgbClr val="FF0000"/>
              </a:solidFill>
            </a:endParaRPr>
          </a:p>
        </p:txBody>
      </p:sp>
      <p:sp>
        <p:nvSpPr>
          <p:cNvPr id="12" name="正方形/長方形 11">
            <a:extLst>
              <a:ext uri="{FF2B5EF4-FFF2-40B4-BE49-F238E27FC236}">
                <a16:creationId xmlns:a16="http://schemas.microsoft.com/office/drawing/2014/main" id="{B041DFA2-6557-438A-BE25-08E02226B629}"/>
              </a:ext>
            </a:extLst>
          </p:cNvPr>
          <p:cNvSpPr/>
          <p:nvPr/>
        </p:nvSpPr>
        <p:spPr>
          <a:xfrm>
            <a:off x="2168004" y="3199145"/>
            <a:ext cx="274435" cy="253916"/>
          </a:xfrm>
          <a:prstGeom prst="rect">
            <a:avLst/>
          </a:prstGeom>
        </p:spPr>
        <p:txBody>
          <a:bodyPr wrap="none">
            <a:spAutoFit/>
          </a:bodyPr>
          <a:lstStyle/>
          <a:p>
            <a:pPr algn="ctr"/>
            <a:r>
              <a:rPr lang="en-US" altLang="ja-JP" sz="1050" dirty="0">
                <a:solidFill>
                  <a:srgbClr val="FF0000"/>
                </a:solidFill>
              </a:rPr>
              <a:t>E</a:t>
            </a:r>
            <a:endParaRPr lang="ja-JP" altLang="en-US" sz="1050" dirty="0">
              <a:solidFill>
                <a:srgbClr val="FF0000"/>
              </a:solidFill>
            </a:endParaRPr>
          </a:p>
        </p:txBody>
      </p:sp>
      <p:sp>
        <p:nvSpPr>
          <p:cNvPr id="13" name="正方形/長方形 12">
            <a:extLst>
              <a:ext uri="{FF2B5EF4-FFF2-40B4-BE49-F238E27FC236}">
                <a16:creationId xmlns:a16="http://schemas.microsoft.com/office/drawing/2014/main" id="{05A759F2-3D50-4D39-949E-4356BDF77E2B}"/>
              </a:ext>
            </a:extLst>
          </p:cNvPr>
          <p:cNvSpPr/>
          <p:nvPr/>
        </p:nvSpPr>
        <p:spPr>
          <a:xfrm>
            <a:off x="2156783" y="4448794"/>
            <a:ext cx="296876" cy="253916"/>
          </a:xfrm>
          <a:prstGeom prst="rect">
            <a:avLst/>
          </a:prstGeom>
        </p:spPr>
        <p:txBody>
          <a:bodyPr wrap="none">
            <a:spAutoFit/>
          </a:bodyPr>
          <a:lstStyle/>
          <a:p>
            <a:pPr algn="ctr"/>
            <a:r>
              <a:rPr lang="en-US" altLang="ja-JP" sz="1050" dirty="0">
                <a:solidFill>
                  <a:srgbClr val="FF0000"/>
                </a:solidFill>
              </a:rPr>
              <a:t>M</a:t>
            </a:r>
            <a:endParaRPr lang="ja-JP" altLang="en-US" sz="1050" dirty="0">
              <a:solidFill>
                <a:srgbClr val="FF0000"/>
              </a:solidFill>
            </a:endParaRPr>
          </a:p>
        </p:txBody>
      </p:sp>
      <p:sp>
        <p:nvSpPr>
          <p:cNvPr id="14" name="正方形/長方形 13">
            <a:extLst>
              <a:ext uri="{FF2B5EF4-FFF2-40B4-BE49-F238E27FC236}">
                <a16:creationId xmlns:a16="http://schemas.microsoft.com/office/drawing/2014/main" id="{61434520-631E-4180-BE03-AE0EF1D5E028}"/>
              </a:ext>
            </a:extLst>
          </p:cNvPr>
          <p:cNvSpPr/>
          <p:nvPr/>
        </p:nvSpPr>
        <p:spPr>
          <a:xfrm>
            <a:off x="2163100" y="4804923"/>
            <a:ext cx="288862" cy="253916"/>
          </a:xfrm>
          <a:prstGeom prst="rect">
            <a:avLst/>
          </a:prstGeom>
        </p:spPr>
        <p:txBody>
          <a:bodyPr wrap="none">
            <a:spAutoFit/>
          </a:bodyPr>
          <a:lstStyle/>
          <a:p>
            <a:pPr algn="ctr"/>
            <a:r>
              <a:rPr lang="en-US" altLang="ja-JP" sz="1050" dirty="0">
                <a:solidFill>
                  <a:srgbClr val="FF0000"/>
                </a:solidFill>
              </a:rPr>
              <a:t>O</a:t>
            </a:r>
            <a:endParaRPr lang="ja-JP" altLang="en-US" sz="1050" dirty="0">
              <a:solidFill>
                <a:srgbClr val="FF0000"/>
              </a:solidFill>
            </a:endParaRPr>
          </a:p>
        </p:txBody>
      </p:sp>
      <p:sp>
        <p:nvSpPr>
          <p:cNvPr id="15" name="正方形/長方形 14">
            <a:extLst>
              <a:ext uri="{FF2B5EF4-FFF2-40B4-BE49-F238E27FC236}">
                <a16:creationId xmlns:a16="http://schemas.microsoft.com/office/drawing/2014/main" id="{06C6FD86-EB63-4F55-8DE8-023114D3D5A3}"/>
              </a:ext>
            </a:extLst>
          </p:cNvPr>
          <p:cNvSpPr/>
          <p:nvPr/>
        </p:nvSpPr>
        <p:spPr>
          <a:xfrm>
            <a:off x="2169539" y="5304262"/>
            <a:ext cx="288862" cy="253916"/>
          </a:xfrm>
          <a:prstGeom prst="rect">
            <a:avLst/>
          </a:prstGeom>
        </p:spPr>
        <p:txBody>
          <a:bodyPr wrap="none">
            <a:spAutoFit/>
          </a:bodyPr>
          <a:lstStyle/>
          <a:p>
            <a:pPr algn="ctr"/>
            <a:r>
              <a:rPr lang="en-US" altLang="ja-JP" sz="1050" dirty="0">
                <a:solidFill>
                  <a:srgbClr val="FF0000"/>
                </a:solidFill>
              </a:rPr>
              <a:t>Q</a:t>
            </a:r>
            <a:endParaRPr lang="ja-JP" altLang="en-US" sz="1050" dirty="0">
              <a:solidFill>
                <a:srgbClr val="FF0000"/>
              </a:solidFill>
            </a:endParaRPr>
          </a:p>
        </p:txBody>
      </p:sp>
      <p:sp>
        <p:nvSpPr>
          <p:cNvPr id="16" name="正方形/長方形 15">
            <a:extLst>
              <a:ext uri="{FF2B5EF4-FFF2-40B4-BE49-F238E27FC236}">
                <a16:creationId xmlns:a16="http://schemas.microsoft.com/office/drawing/2014/main" id="{2F5D239C-685F-480A-AC2D-823D871AF4E5}"/>
              </a:ext>
            </a:extLst>
          </p:cNvPr>
          <p:cNvSpPr/>
          <p:nvPr/>
        </p:nvSpPr>
        <p:spPr>
          <a:xfrm>
            <a:off x="2007461" y="2088713"/>
            <a:ext cx="274434" cy="253916"/>
          </a:xfrm>
          <a:prstGeom prst="rect">
            <a:avLst/>
          </a:prstGeom>
        </p:spPr>
        <p:txBody>
          <a:bodyPr wrap="none">
            <a:spAutoFit/>
          </a:bodyPr>
          <a:lstStyle/>
          <a:p>
            <a:pPr algn="ctr"/>
            <a:r>
              <a:rPr lang="en-US" altLang="ja-JP" sz="1050" dirty="0">
                <a:solidFill>
                  <a:srgbClr val="FF0000"/>
                </a:solidFill>
              </a:rPr>
              <a:t>A</a:t>
            </a:r>
            <a:endParaRPr lang="ja-JP" altLang="en-US" sz="1050" dirty="0">
              <a:solidFill>
                <a:srgbClr val="FF0000"/>
              </a:solidFill>
            </a:endParaRPr>
          </a:p>
        </p:txBody>
      </p:sp>
      <p:sp>
        <p:nvSpPr>
          <p:cNvPr id="17" name="正方形/長方形 16">
            <a:extLst>
              <a:ext uri="{FF2B5EF4-FFF2-40B4-BE49-F238E27FC236}">
                <a16:creationId xmlns:a16="http://schemas.microsoft.com/office/drawing/2014/main" id="{7CEE5DB0-BAA9-4ED5-9BD7-088F323CC3B1}"/>
              </a:ext>
            </a:extLst>
          </p:cNvPr>
          <p:cNvSpPr/>
          <p:nvPr/>
        </p:nvSpPr>
        <p:spPr>
          <a:xfrm>
            <a:off x="1823479" y="3203317"/>
            <a:ext cx="266420" cy="253916"/>
          </a:xfrm>
          <a:prstGeom prst="rect">
            <a:avLst/>
          </a:prstGeom>
        </p:spPr>
        <p:txBody>
          <a:bodyPr wrap="none">
            <a:spAutoFit/>
          </a:bodyPr>
          <a:lstStyle/>
          <a:p>
            <a:pPr algn="ctr"/>
            <a:r>
              <a:rPr lang="en-US" altLang="ja-JP" sz="1050" dirty="0">
                <a:solidFill>
                  <a:srgbClr val="FF0000"/>
                </a:solidFill>
              </a:rPr>
              <a:t>F</a:t>
            </a:r>
            <a:endParaRPr lang="ja-JP" altLang="en-US" sz="1050" dirty="0">
              <a:solidFill>
                <a:srgbClr val="FF0000"/>
              </a:solidFill>
            </a:endParaRPr>
          </a:p>
        </p:txBody>
      </p:sp>
      <p:sp>
        <p:nvSpPr>
          <p:cNvPr id="18" name="正方形/長方形 17">
            <a:extLst>
              <a:ext uri="{FF2B5EF4-FFF2-40B4-BE49-F238E27FC236}">
                <a16:creationId xmlns:a16="http://schemas.microsoft.com/office/drawing/2014/main" id="{9FF44C7E-CA98-4BD8-A2A5-27613A8A794B}"/>
              </a:ext>
            </a:extLst>
          </p:cNvPr>
          <p:cNvSpPr/>
          <p:nvPr/>
        </p:nvSpPr>
        <p:spPr>
          <a:xfrm>
            <a:off x="1809024" y="3707804"/>
            <a:ext cx="282450" cy="253916"/>
          </a:xfrm>
          <a:prstGeom prst="rect">
            <a:avLst/>
          </a:prstGeom>
        </p:spPr>
        <p:txBody>
          <a:bodyPr wrap="none">
            <a:spAutoFit/>
          </a:bodyPr>
          <a:lstStyle/>
          <a:p>
            <a:pPr algn="ctr"/>
            <a:r>
              <a:rPr lang="en-US" altLang="ja-JP" sz="1050" dirty="0">
                <a:solidFill>
                  <a:srgbClr val="FF0000"/>
                </a:solidFill>
              </a:rPr>
              <a:t>H</a:t>
            </a:r>
            <a:endParaRPr lang="ja-JP" altLang="en-US" sz="1050" dirty="0">
              <a:solidFill>
                <a:srgbClr val="FF0000"/>
              </a:solidFill>
            </a:endParaRPr>
          </a:p>
        </p:txBody>
      </p:sp>
      <p:sp>
        <p:nvSpPr>
          <p:cNvPr id="19" name="正方形/長方形 18">
            <a:extLst>
              <a:ext uri="{FF2B5EF4-FFF2-40B4-BE49-F238E27FC236}">
                <a16:creationId xmlns:a16="http://schemas.microsoft.com/office/drawing/2014/main" id="{A592858D-585B-44F1-ABA1-85BBD0467BB7}"/>
              </a:ext>
            </a:extLst>
          </p:cNvPr>
          <p:cNvSpPr/>
          <p:nvPr/>
        </p:nvSpPr>
        <p:spPr>
          <a:xfrm>
            <a:off x="2201788" y="3945934"/>
            <a:ext cx="221536" cy="253916"/>
          </a:xfrm>
          <a:prstGeom prst="rect">
            <a:avLst/>
          </a:prstGeom>
        </p:spPr>
        <p:txBody>
          <a:bodyPr wrap="none">
            <a:spAutoFit/>
          </a:bodyPr>
          <a:lstStyle/>
          <a:p>
            <a:pPr algn="ctr"/>
            <a:r>
              <a:rPr lang="en-US" altLang="ja-JP" sz="1050" dirty="0">
                <a:solidFill>
                  <a:srgbClr val="FF0000"/>
                </a:solidFill>
              </a:rPr>
              <a:t>I</a:t>
            </a:r>
            <a:endParaRPr lang="ja-JP" altLang="en-US" sz="1050" dirty="0">
              <a:solidFill>
                <a:srgbClr val="FF0000"/>
              </a:solidFill>
            </a:endParaRPr>
          </a:p>
        </p:txBody>
      </p:sp>
      <p:sp>
        <p:nvSpPr>
          <p:cNvPr id="20" name="正方形/長方形 19">
            <a:extLst>
              <a:ext uri="{FF2B5EF4-FFF2-40B4-BE49-F238E27FC236}">
                <a16:creationId xmlns:a16="http://schemas.microsoft.com/office/drawing/2014/main" id="{8B021AFE-DCCA-42A2-8407-6557AB86023D}"/>
              </a:ext>
            </a:extLst>
          </p:cNvPr>
          <p:cNvSpPr/>
          <p:nvPr/>
        </p:nvSpPr>
        <p:spPr>
          <a:xfrm>
            <a:off x="1824574" y="3942936"/>
            <a:ext cx="251992" cy="253916"/>
          </a:xfrm>
          <a:prstGeom prst="rect">
            <a:avLst/>
          </a:prstGeom>
        </p:spPr>
        <p:txBody>
          <a:bodyPr wrap="none">
            <a:spAutoFit/>
          </a:bodyPr>
          <a:lstStyle/>
          <a:p>
            <a:pPr algn="ctr"/>
            <a:r>
              <a:rPr lang="en-US" altLang="ja-JP" sz="1050" dirty="0">
                <a:solidFill>
                  <a:srgbClr val="FF0000"/>
                </a:solidFill>
              </a:rPr>
              <a:t>J</a:t>
            </a:r>
            <a:endParaRPr lang="ja-JP" altLang="en-US" sz="1050" dirty="0">
              <a:solidFill>
                <a:srgbClr val="FF0000"/>
              </a:solidFill>
            </a:endParaRPr>
          </a:p>
        </p:txBody>
      </p:sp>
      <p:pic>
        <p:nvPicPr>
          <p:cNvPr id="21" name="図 20">
            <a:extLst>
              <a:ext uri="{FF2B5EF4-FFF2-40B4-BE49-F238E27FC236}">
                <a16:creationId xmlns:a16="http://schemas.microsoft.com/office/drawing/2014/main" id="{186683D3-6218-488C-B52C-59B15E8D8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72" b="28936"/>
          <a:stretch/>
        </p:blipFill>
        <p:spPr>
          <a:xfrm rot="21540000">
            <a:off x="5111388" y="1625204"/>
            <a:ext cx="3405506" cy="4078645"/>
          </a:xfrm>
          <a:prstGeom prst="rect">
            <a:avLst/>
          </a:prstGeom>
        </p:spPr>
      </p:pic>
      <p:sp>
        <p:nvSpPr>
          <p:cNvPr id="22" name="正方形/長方形 21">
            <a:extLst>
              <a:ext uri="{FF2B5EF4-FFF2-40B4-BE49-F238E27FC236}">
                <a16:creationId xmlns:a16="http://schemas.microsoft.com/office/drawing/2014/main" id="{249FB8EA-73B0-4A6C-A4AA-98503F21A724}"/>
              </a:ext>
            </a:extLst>
          </p:cNvPr>
          <p:cNvSpPr/>
          <p:nvPr/>
        </p:nvSpPr>
        <p:spPr>
          <a:xfrm>
            <a:off x="6782704" y="2849841"/>
            <a:ext cx="279243" cy="261610"/>
          </a:xfrm>
          <a:prstGeom prst="rect">
            <a:avLst/>
          </a:prstGeom>
        </p:spPr>
        <p:txBody>
          <a:bodyPr wrap="none">
            <a:spAutoFit/>
          </a:bodyPr>
          <a:lstStyle/>
          <a:p>
            <a:pPr algn="ctr"/>
            <a:r>
              <a:rPr lang="en-US" altLang="ja-JP" sz="1050" dirty="0">
                <a:solidFill>
                  <a:srgbClr val="FF0000"/>
                </a:solidFill>
              </a:rPr>
              <a:t>A</a:t>
            </a:r>
            <a:endParaRPr lang="ja-JP" altLang="en-US" sz="1050" dirty="0">
              <a:solidFill>
                <a:srgbClr val="FF0000"/>
              </a:solidFill>
            </a:endParaRPr>
          </a:p>
        </p:txBody>
      </p:sp>
      <p:sp>
        <p:nvSpPr>
          <p:cNvPr id="23" name="正方形/長方形 22">
            <a:extLst>
              <a:ext uri="{FF2B5EF4-FFF2-40B4-BE49-F238E27FC236}">
                <a16:creationId xmlns:a16="http://schemas.microsoft.com/office/drawing/2014/main" id="{B53B5248-4E09-4FF1-A7D3-57EE19113FFC}"/>
              </a:ext>
            </a:extLst>
          </p:cNvPr>
          <p:cNvSpPr/>
          <p:nvPr/>
        </p:nvSpPr>
        <p:spPr>
          <a:xfrm>
            <a:off x="5276073" y="3811250"/>
            <a:ext cx="279243" cy="261610"/>
          </a:xfrm>
          <a:prstGeom prst="rect">
            <a:avLst/>
          </a:prstGeom>
        </p:spPr>
        <p:txBody>
          <a:bodyPr wrap="none">
            <a:spAutoFit/>
          </a:bodyPr>
          <a:lstStyle/>
          <a:p>
            <a:pPr algn="ctr"/>
            <a:r>
              <a:rPr lang="en-US" altLang="ja-JP" sz="1050" dirty="0">
                <a:solidFill>
                  <a:srgbClr val="FF0000"/>
                </a:solidFill>
              </a:rPr>
              <a:t>B</a:t>
            </a:r>
            <a:endParaRPr lang="ja-JP" altLang="en-US" sz="1050" dirty="0">
              <a:solidFill>
                <a:srgbClr val="FF0000"/>
              </a:solidFill>
            </a:endParaRPr>
          </a:p>
        </p:txBody>
      </p:sp>
      <p:sp>
        <p:nvSpPr>
          <p:cNvPr id="24" name="正方形/長方形 23">
            <a:extLst>
              <a:ext uri="{FF2B5EF4-FFF2-40B4-BE49-F238E27FC236}">
                <a16:creationId xmlns:a16="http://schemas.microsoft.com/office/drawing/2014/main" id="{36DA15EA-D0F7-4D52-9250-CD0D130902EF}"/>
              </a:ext>
            </a:extLst>
          </p:cNvPr>
          <p:cNvSpPr/>
          <p:nvPr/>
        </p:nvSpPr>
        <p:spPr>
          <a:xfrm>
            <a:off x="5427232" y="3810011"/>
            <a:ext cx="287258" cy="261610"/>
          </a:xfrm>
          <a:prstGeom prst="rect">
            <a:avLst/>
          </a:prstGeom>
        </p:spPr>
        <p:txBody>
          <a:bodyPr wrap="none">
            <a:spAutoFit/>
          </a:bodyPr>
          <a:lstStyle/>
          <a:p>
            <a:pPr algn="ctr"/>
            <a:r>
              <a:rPr lang="en-US" altLang="ja-JP" sz="1050" dirty="0">
                <a:solidFill>
                  <a:srgbClr val="FF0000"/>
                </a:solidFill>
              </a:rPr>
              <a:t>C</a:t>
            </a:r>
            <a:endParaRPr lang="ja-JP" altLang="en-US" sz="1050" dirty="0">
              <a:solidFill>
                <a:srgbClr val="FF0000"/>
              </a:solidFill>
            </a:endParaRPr>
          </a:p>
        </p:txBody>
      </p:sp>
      <p:sp>
        <p:nvSpPr>
          <p:cNvPr id="25" name="正方形/長方形 24">
            <a:extLst>
              <a:ext uri="{FF2B5EF4-FFF2-40B4-BE49-F238E27FC236}">
                <a16:creationId xmlns:a16="http://schemas.microsoft.com/office/drawing/2014/main" id="{EA90864E-358D-4F17-94D4-D1E9D6EDE9D5}"/>
              </a:ext>
            </a:extLst>
          </p:cNvPr>
          <p:cNvSpPr/>
          <p:nvPr/>
        </p:nvSpPr>
        <p:spPr>
          <a:xfrm>
            <a:off x="6204955" y="3636423"/>
            <a:ext cx="271228" cy="261610"/>
          </a:xfrm>
          <a:prstGeom prst="rect">
            <a:avLst/>
          </a:prstGeom>
        </p:spPr>
        <p:txBody>
          <a:bodyPr wrap="none">
            <a:spAutoFit/>
          </a:bodyPr>
          <a:lstStyle/>
          <a:p>
            <a:pPr algn="ctr"/>
            <a:r>
              <a:rPr lang="en-US" altLang="ja-JP" sz="1050" dirty="0">
                <a:solidFill>
                  <a:srgbClr val="FF0000"/>
                </a:solidFill>
              </a:rPr>
              <a:t>F</a:t>
            </a:r>
            <a:endParaRPr lang="ja-JP" altLang="en-US" sz="1050" dirty="0">
              <a:solidFill>
                <a:srgbClr val="FF0000"/>
              </a:solidFill>
            </a:endParaRPr>
          </a:p>
        </p:txBody>
      </p:sp>
      <p:sp>
        <p:nvSpPr>
          <p:cNvPr id="26" name="正方形/長方形 25">
            <a:extLst>
              <a:ext uri="{FF2B5EF4-FFF2-40B4-BE49-F238E27FC236}">
                <a16:creationId xmlns:a16="http://schemas.microsoft.com/office/drawing/2014/main" id="{D9ED2C12-2A3B-4D5C-B49B-093F00876C41}"/>
              </a:ext>
            </a:extLst>
          </p:cNvPr>
          <p:cNvSpPr/>
          <p:nvPr/>
        </p:nvSpPr>
        <p:spPr>
          <a:xfrm>
            <a:off x="6477703" y="3636423"/>
            <a:ext cx="293670" cy="261610"/>
          </a:xfrm>
          <a:prstGeom prst="rect">
            <a:avLst/>
          </a:prstGeom>
        </p:spPr>
        <p:txBody>
          <a:bodyPr wrap="none">
            <a:spAutoFit/>
          </a:bodyPr>
          <a:lstStyle/>
          <a:p>
            <a:pPr algn="ctr"/>
            <a:r>
              <a:rPr lang="en-US" altLang="ja-JP" sz="1050" dirty="0">
                <a:solidFill>
                  <a:srgbClr val="FF0000"/>
                </a:solidFill>
              </a:rPr>
              <a:t>G</a:t>
            </a:r>
            <a:endParaRPr lang="ja-JP" altLang="en-US" sz="1050" dirty="0">
              <a:solidFill>
                <a:srgbClr val="FF0000"/>
              </a:solidFill>
            </a:endParaRPr>
          </a:p>
        </p:txBody>
      </p:sp>
      <p:sp>
        <p:nvSpPr>
          <p:cNvPr id="27" name="正方形/長方形 26">
            <a:extLst>
              <a:ext uri="{FF2B5EF4-FFF2-40B4-BE49-F238E27FC236}">
                <a16:creationId xmlns:a16="http://schemas.microsoft.com/office/drawing/2014/main" id="{D5038832-B14E-42ED-9D3F-B93A2694B2F9}"/>
              </a:ext>
            </a:extLst>
          </p:cNvPr>
          <p:cNvSpPr/>
          <p:nvPr/>
        </p:nvSpPr>
        <p:spPr>
          <a:xfrm>
            <a:off x="6202724" y="3376337"/>
            <a:ext cx="287258" cy="261610"/>
          </a:xfrm>
          <a:prstGeom prst="rect">
            <a:avLst/>
          </a:prstGeom>
        </p:spPr>
        <p:txBody>
          <a:bodyPr wrap="none">
            <a:spAutoFit/>
          </a:bodyPr>
          <a:lstStyle/>
          <a:p>
            <a:pPr algn="ctr"/>
            <a:r>
              <a:rPr lang="en-US" altLang="ja-JP" sz="1050" dirty="0">
                <a:solidFill>
                  <a:srgbClr val="FF0000"/>
                </a:solidFill>
              </a:rPr>
              <a:t>D</a:t>
            </a:r>
            <a:endParaRPr lang="ja-JP" altLang="en-US" sz="1050" dirty="0">
              <a:solidFill>
                <a:srgbClr val="FF0000"/>
              </a:solidFill>
            </a:endParaRPr>
          </a:p>
        </p:txBody>
      </p:sp>
      <p:sp>
        <p:nvSpPr>
          <p:cNvPr id="28" name="正方形/長方形 27">
            <a:extLst>
              <a:ext uri="{FF2B5EF4-FFF2-40B4-BE49-F238E27FC236}">
                <a16:creationId xmlns:a16="http://schemas.microsoft.com/office/drawing/2014/main" id="{77D97E4A-CDEF-409E-938E-DF6E778E6542}"/>
              </a:ext>
            </a:extLst>
          </p:cNvPr>
          <p:cNvSpPr/>
          <p:nvPr/>
        </p:nvSpPr>
        <p:spPr>
          <a:xfrm>
            <a:off x="6488352" y="3376337"/>
            <a:ext cx="279243" cy="261610"/>
          </a:xfrm>
          <a:prstGeom prst="rect">
            <a:avLst/>
          </a:prstGeom>
        </p:spPr>
        <p:txBody>
          <a:bodyPr wrap="none">
            <a:spAutoFit/>
          </a:bodyPr>
          <a:lstStyle/>
          <a:p>
            <a:pPr algn="ctr"/>
            <a:r>
              <a:rPr lang="en-US" altLang="ja-JP" sz="1050" dirty="0">
                <a:solidFill>
                  <a:srgbClr val="FF0000"/>
                </a:solidFill>
              </a:rPr>
              <a:t>E</a:t>
            </a:r>
            <a:endParaRPr lang="ja-JP" altLang="en-US" sz="1050" dirty="0">
              <a:solidFill>
                <a:srgbClr val="FF0000"/>
              </a:solidFill>
            </a:endParaRPr>
          </a:p>
        </p:txBody>
      </p:sp>
      <p:sp>
        <p:nvSpPr>
          <p:cNvPr id="29" name="正方形/長方形 28">
            <a:extLst>
              <a:ext uri="{FF2B5EF4-FFF2-40B4-BE49-F238E27FC236}">
                <a16:creationId xmlns:a16="http://schemas.microsoft.com/office/drawing/2014/main" id="{B21A8EB2-8C36-4835-A55E-1908B0082BC8}"/>
              </a:ext>
            </a:extLst>
          </p:cNvPr>
          <p:cNvSpPr/>
          <p:nvPr/>
        </p:nvSpPr>
        <p:spPr>
          <a:xfrm>
            <a:off x="7078946" y="3612541"/>
            <a:ext cx="255198" cy="261610"/>
          </a:xfrm>
          <a:prstGeom prst="rect">
            <a:avLst/>
          </a:prstGeom>
        </p:spPr>
        <p:txBody>
          <a:bodyPr wrap="none">
            <a:spAutoFit/>
          </a:bodyPr>
          <a:lstStyle/>
          <a:p>
            <a:pPr algn="ctr"/>
            <a:r>
              <a:rPr lang="en-US" altLang="ja-JP" sz="1050" dirty="0">
                <a:solidFill>
                  <a:srgbClr val="FF0000"/>
                </a:solidFill>
              </a:rPr>
              <a:t>J</a:t>
            </a:r>
            <a:endParaRPr lang="ja-JP" altLang="en-US" sz="1050" dirty="0">
              <a:solidFill>
                <a:srgbClr val="FF0000"/>
              </a:solidFill>
            </a:endParaRPr>
          </a:p>
        </p:txBody>
      </p:sp>
      <p:sp>
        <p:nvSpPr>
          <p:cNvPr id="30" name="正方形/長方形 29">
            <a:extLst>
              <a:ext uri="{FF2B5EF4-FFF2-40B4-BE49-F238E27FC236}">
                <a16:creationId xmlns:a16="http://schemas.microsoft.com/office/drawing/2014/main" id="{E3D0961D-8261-4482-8D40-7911977A0F64}"/>
              </a:ext>
            </a:extLst>
          </p:cNvPr>
          <p:cNvSpPr/>
          <p:nvPr/>
        </p:nvSpPr>
        <p:spPr>
          <a:xfrm>
            <a:off x="7351427" y="3612541"/>
            <a:ext cx="279243" cy="261610"/>
          </a:xfrm>
          <a:prstGeom prst="rect">
            <a:avLst/>
          </a:prstGeom>
        </p:spPr>
        <p:txBody>
          <a:bodyPr wrap="none">
            <a:spAutoFit/>
          </a:bodyPr>
          <a:lstStyle/>
          <a:p>
            <a:pPr algn="ctr"/>
            <a:r>
              <a:rPr lang="en-US" altLang="ja-JP" sz="1050" dirty="0">
                <a:solidFill>
                  <a:srgbClr val="FF0000"/>
                </a:solidFill>
              </a:rPr>
              <a:t>K</a:t>
            </a:r>
            <a:endParaRPr lang="ja-JP" altLang="en-US" sz="1050" dirty="0">
              <a:solidFill>
                <a:srgbClr val="FF0000"/>
              </a:solidFill>
            </a:endParaRPr>
          </a:p>
        </p:txBody>
      </p:sp>
      <p:sp>
        <p:nvSpPr>
          <p:cNvPr id="31" name="正方形/長方形 30">
            <a:extLst>
              <a:ext uri="{FF2B5EF4-FFF2-40B4-BE49-F238E27FC236}">
                <a16:creationId xmlns:a16="http://schemas.microsoft.com/office/drawing/2014/main" id="{3996D7DB-831B-4EBF-ACF3-122E1C495D90}"/>
              </a:ext>
            </a:extLst>
          </p:cNvPr>
          <p:cNvSpPr/>
          <p:nvPr/>
        </p:nvSpPr>
        <p:spPr>
          <a:xfrm>
            <a:off x="7049909" y="3352455"/>
            <a:ext cx="287258" cy="261610"/>
          </a:xfrm>
          <a:prstGeom prst="rect">
            <a:avLst/>
          </a:prstGeom>
        </p:spPr>
        <p:txBody>
          <a:bodyPr wrap="none">
            <a:spAutoFit/>
          </a:bodyPr>
          <a:lstStyle/>
          <a:p>
            <a:pPr algn="ctr"/>
            <a:r>
              <a:rPr lang="en-US" altLang="ja-JP" sz="1050" dirty="0">
                <a:solidFill>
                  <a:srgbClr val="FF0000"/>
                </a:solidFill>
              </a:rPr>
              <a:t>H</a:t>
            </a:r>
            <a:endParaRPr lang="ja-JP" altLang="en-US" sz="1050" dirty="0">
              <a:solidFill>
                <a:srgbClr val="FF0000"/>
              </a:solidFill>
            </a:endParaRPr>
          </a:p>
        </p:txBody>
      </p:sp>
      <p:sp>
        <p:nvSpPr>
          <p:cNvPr id="32" name="正方形/長方形 31">
            <a:extLst>
              <a:ext uri="{FF2B5EF4-FFF2-40B4-BE49-F238E27FC236}">
                <a16:creationId xmlns:a16="http://schemas.microsoft.com/office/drawing/2014/main" id="{47715E17-F79E-4689-9719-49C7136CFBC6}"/>
              </a:ext>
            </a:extLst>
          </p:cNvPr>
          <p:cNvSpPr/>
          <p:nvPr/>
        </p:nvSpPr>
        <p:spPr>
          <a:xfrm>
            <a:off x="7382917" y="3352455"/>
            <a:ext cx="223138" cy="261610"/>
          </a:xfrm>
          <a:prstGeom prst="rect">
            <a:avLst/>
          </a:prstGeom>
        </p:spPr>
        <p:txBody>
          <a:bodyPr wrap="none">
            <a:spAutoFit/>
          </a:bodyPr>
          <a:lstStyle/>
          <a:p>
            <a:pPr algn="ctr"/>
            <a:r>
              <a:rPr lang="en-US" altLang="ja-JP" sz="1050" dirty="0">
                <a:solidFill>
                  <a:srgbClr val="FF0000"/>
                </a:solidFill>
              </a:rPr>
              <a:t>I</a:t>
            </a:r>
            <a:endParaRPr lang="ja-JP" altLang="en-US" sz="1050" dirty="0">
              <a:solidFill>
                <a:srgbClr val="FF0000"/>
              </a:solidFill>
            </a:endParaRPr>
          </a:p>
        </p:txBody>
      </p:sp>
      <p:sp>
        <p:nvSpPr>
          <p:cNvPr id="33" name="正方形/長方形 32">
            <a:extLst>
              <a:ext uri="{FF2B5EF4-FFF2-40B4-BE49-F238E27FC236}">
                <a16:creationId xmlns:a16="http://schemas.microsoft.com/office/drawing/2014/main" id="{D24592FF-0EDA-4A0E-AFB7-C7ABDFEB79B6}"/>
              </a:ext>
            </a:extLst>
          </p:cNvPr>
          <p:cNvSpPr/>
          <p:nvPr/>
        </p:nvSpPr>
        <p:spPr>
          <a:xfrm>
            <a:off x="8112440" y="3787665"/>
            <a:ext cx="263214" cy="261610"/>
          </a:xfrm>
          <a:prstGeom prst="rect">
            <a:avLst/>
          </a:prstGeom>
        </p:spPr>
        <p:txBody>
          <a:bodyPr wrap="none">
            <a:spAutoFit/>
          </a:bodyPr>
          <a:lstStyle/>
          <a:p>
            <a:pPr algn="ctr"/>
            <a:r>
              <a:rPr lang="en-US" altLang="ja-JP" sz="1050" dirty="0">
                <a:solidFill>
                  <a:srgbClr val="FF0000"/>
                </a:solidFill>
              </a:rPr>
              <a:t>L</a:t>
            </a:r>
            <a:endParaRPr lang="ja-JP" altLang="en-US" sz="1050" dirty="0">
              <a:solidFill>
                <a:srgbClr val="FF0000"/>
              </a:solidFill>
            </a:endParaRPr>
          </a:p>
        </p:txBody>
      </p:sp>
      <p:sp>
        <p:nvSpPr>
          <p:cNvPr id="34" name="正方形/長方形 33">
            <a:extLst>
              <a:ext uri="{FF2B5EF4-FFF2-40B4-BE49-F238E27FC236}">
                <a16:creationId xmlns:a16="http://schemas.microsoft.com/office/drawing/2014/main" id="{8C2688E5-B4A7-474D-820A-F1E3CCA81357}"/>
              </a:ext>
            </a:extLst>
          </p:cNvPr>
          <p:cNvSpPr/>
          <p:nvPr/>
        </p:nvSpPr>
        <p:spPr>
          <a:xfrm>
            <a:off x="6802225" y="5442129"/>
            <a:ext cx="279243" cy="261610"/>
          </a:xfrm>
          <a:prstGeom prst="rect">
            <a:avLst/>
          </a:prstGeom>
        </p:spPr>
        <p:txBody>
          <a:bodyPr wrap="none">
            <a:spAutoFit/>
          </a:bodyPr>
          <a:lstStyle/>
          <a:p>
            <a:pPr algn="ctr"/>
            <a:r>
              <a:rPr lang="en-US" altLang="ja-JP" sz="1050" dirty="0">
                <a:solidFill>
                  <a:srgbClr val="FF0000"/>
                </a:solidFill>
              </a:rPr>
              <a:t>P</a:t>
            </a:r>
            <a:endParaRPr lang="ja-JP" altLang="en-US" sz="1050" dirty="0">
              <a:solidFill>
                <a:srgbClr val="FF0000"/>
              </a:solidFill>
            </a:endParaRPr>
          </a:p>
        </p:txBody>
      </p:sp>
      <p:sp>
        <p:nvSpPr>
          <p:cNvPr id="35" name="正方形/長方形 34">
            <a:extLst>
              <a:ext uri="{FF2B5EF4-FFF2-40B4-BE49-F238E27FC236}">
                <a16:creationId xmlns:a16="http://schemas.microsoft.com/office/drawing/2014/main" id="{615B48A1-BEC7-41D4-9E93-55D5337B8F0D}"/>
              </a:ext>
            </a:extLst>
          </p:cNvPr>
          <p:cNvSpPr/>
          <p:nvPr/>
        </p:nvSpPr>
        <p:spPr>
          <a:xfrm>
            <a:off x="6602071" y="4610025"/>
            <a:ext cx="287258" cy="261610"/>
          </a:xfrm>
          <a:prstGeom prst="rect">
            <a:avLst/>
          </a:prstGeom>
        </p:spPr>
        <p:txBody>
          <a:bodyPr wrap="none">
            <a:spAutoFit/>
          </a:bodyPr>
          <a:lstStyle/>
          <a:p>
            <a:pPr algn="ctr"/>
            <a:r>
              <a:rPr lang="en-US" altLang="ja-JP" sz="1050" dirty="0">
                <a:solidFill>
                  <a:srgbClr val="FF0000"/>
                </a:solidFill>
              </a:rPr>
              <a:t>N</a:t>
            </a:r>
            <a:endParaRPr lang="ja-JP" altLang="en-US" sz="1050" dirty="0">
              <a:solidFill>
                <a:srgbClr val="FF0000"/>
              </a:solidFill>
            </a:endParaRPr>
          </a:p>
        </p:txBody>
      </p:sp>
      <p:sp>
        <p:nvSpPr>
          <p:cNvPr id="36" name="正方形/長方形 35">
            <a:extLst>
              <a:ext uri="{FF2B5EF4-FFF2-40B4-BE49-F238E27FC236}">
                <a16:creationId xmlns:a16="http://schemas.microsoft.com/office/drawing/2014/main" id="{08048DA1-EFC4-4B60-897F-CF72357D1CAF}"/>
              </a:ext>
            </a:extLst>
          </p:cNvPr>
          <p:cNvSpPr/>
          <p:nvPr/>
        </p:nvSpPr>
        <p:spPr>
          <a:xfrm>
            <a:off x="6963964" y="4610025"/>
            <a:ext cx="293670" cy="261610"/>
          </a:xfrm>
          <a:prstGeom prst="rect">
            <a:avLst/>
          </a:prstGeom>
        </p:spPr>
        <p:txBody>
          <a:bodyPr wrap="none">
            <a:spAutoFit/>
          </a:bodyPr>
          <a:lstStyle/>
          <a:p>
            <a:pPr algn="ctr"/>
            <a:r>
              <a:rPr lang="en-US" altLang="ja-JP" sz="1050" dirty="0">
                <a:solidFill>
                  <a:srgbClr val="FF0000"/>
                </a:solidFill>
              </a:rPr>
              <a:t>O</a:t>
            </a:r>
            <a:endParaRPr lang="ja-JP" altLang="en-US" sz="1050" dirty="0">
              <a:solidFill>
                <a:srgbClr val="FF0000"/>
              </a:solidFill>
            </a:endParaRPr>
          </a:p>
        </p:txBody>
      </p:sp>
      <p:sp>
        <p:nvSpPr>
          <p:cNvPr id="37" name="正方形/長方形 36">
            <a:extLst>
              <a:ext uri="{FF2B5EF4-FFF2-40B4-BE49-F238E27FC236}">
                <a16:creationId xmlns:a16="http://schemas.microsoft.com/office/drawing/2014/main" id="{B6635D44-A4CC-44AA-9550-AA6E559FCBD3}"/>
              </a:ext>
            </a:extLst>
          </p:cNvPr>
          <p:cNvSpPr/>
          <p:nvPr/>
        </p:nvSpPr>
        <p:spPr>
          <a:xfrm>
            <a:off x="8308143" y="3793029"/>
            <a:ext cx="301686" cy="261610"/>
          </a:xfrm>
          <a:prstGeom prst="rect">
            <a:avLst/>
          </a:prstGeom>
        </p:spPr>
        <p:txBody>
          <a:bodyPr wrap="none">
            <a:spAutoFit/>
          </a:bodyPr>
          <a:lstStyle/>
          <a:p>
            <a:pPr algn="ctr"/>
            <a:r>
              <a:rPr lang="en-US" altLang="ja-JP" sz="1050" dirty="0">
                <a:solidFill>
                  <a:srgbClr val="FF0000"/>
                </a:solidFill>
              </a:rPr>
              <a:t>M</a:t>
            </a:r>
            <a:endParaRPr lang="ja-JP" altLang="en-US" sz="1050" dirty="0">
              <a:solidFill>
                <a:srgbClr val="FF0000"/>
              </a:solidFill>
            </a:endParaRPr>
          </a:p>
        </p:txBody>
      </p:sp>
      <p:sp>
        <p:nvSpPr>
          <p:cNvPr id="38" name="正方形/長方形 37">
            <a:extLst>
              <a:ext uri="{FF2B5EF4-FFF2-40B4-BE49-F238E27FC236}">
                <a16:creationId xmlns:a16="http://schemas.microsoft.com/office/drawing/2014/main" id="{E66DD007-40C0-447B-A761-3AFE305F7DF8}"/>
              </a:ext>
            </a:extLst>
          </p:cNvPr>
          <p:cNvSpPr/>
          <p:nvPr/>
        </p:nvSpPr>
        <p:spPr>
          <a:xfrm>
            <a:off x="5699240" y="2379901"/>
            <a:ext cx="288862" cy="253916"/>
          </a:xfrm>
          <a:prstGeom prst="rect">
            <a:avLst/>
          </a:prstGeom>
        </p:spPr>
        <p:txBody>
          <a:bodyPr wrap="none">
            <a:spAutoFit/>
          </a:bodyPr>
          <a:lstStyle/>
          <a:p>
            <a:pPr algn="ctr"/>
            <a:r>
              <a:rPr lang="en-US" altLang="ja-JP" sz="1050" dirty="0">
                <a:solidFill>
                  <a:srgbClr val="FF0000"/>
                </a:solidFill>
              </a:rPr>
              <a:t>Q</a:t>
            </a:r>
            <a:endParaRPr lang="ja-JP" altLang="en-US" sz="1050" dirty="0">
              <a:solidFill>
                <a:srgbClr val="FF0000"/>
              </a:solidFill>
            </a:endParaRPr>
          </a:p>
        </p:txBody>
      </p:sp>
      <p:sp>
        <p:nvSpPr>
          <p:cNvPr id="39" name="正方形/長方形 38">
            <a:extLst>
              <a:ext uri="{FF2B5EF4-FFF2-40B4-BE49-F238E27FC236}">
                <a16:creationId xmlns:a16="http://schemas.microsoft.com/office/drawing/2014/main" id="{180FB955-79A2-4E12-8987-D442221A5924}"/>
              </a:ext>
            </a:extLst>
          </p:cNvPr>
          <p:cNvSpPr/>
          <p:nvPr/>
        </p:nvSpPr>
        <p:spPr>
          <a:xfrm>
            <a:off x="5705652" y="2518981"/>
            <a:ext cx="282450" cy="253916"/>
          </a:xfrm>
          <a:prstGeom prst="rect">
            <a:avLst/>
          </a:prstGeom>
        </p:spPr>
        <p:txBody>
          <a:bodyPr wrap="none">
            <a:spAutoFit/>
          </a:bodyPr>
          <a:lstStyle/>
          <a:p>
            <a:pPr algn="ctr"/>
            <a:r>
              <a:rPr lang="en-US" altLang="ja-JP" sz="1050" dirty="0">
                <a:solidFill>
                  <a:srgbClr val="FF0000"/>
                </a:solidFill>
              </a:rPr>
              <a:t>R</a:t>
            </a:r>
            <a:endParaRPr lang="ja-JP" altLang="en-US" sz="1050" dirty="0">
              <a:solidFill>
                <a:srgbClr val="FF0000"/>
              </a:solidFill>
            </a:endParaRPr>
          </a:p>
        </p:txBody>
      </p:sp>
      <p:sp>
        <p:nvSpPr>
          <p:cNvPr id="40" name="正方形/長方形 39">
            <a:extLst>
              <a:ext uri="{FF2B5EF4-FFF2-40B4-BE49-F238E27FC236}">
                <a16:creationId xmlns:a16="http://schemas.microsoft.com/office/drawing/2014/main" id="{A1A5D045-B238-422F-9EC7-4E85F258740A}"/>
              </a:ext>
            </a:extLst>
          </p:cNvPr>
          <p:cNvSpPr/>
          <p:nvPr/>
        </p:nvSpPr>
        <p:spPr>
          <a:xfrm>
            <a:off x="6513770" y="2492200"/>
            <a:ext cx="266420" cy="253916"/>
          </a:xfrm>
          <a:prstGeom prst="rect">
            <a:avLst/>
          </a:prstGeom>
        </p:spPr>
        <p:txBody>
          <a:bodyPr wrap="none">
            <a:spAutoFit/>
          </a:bodyPr>
          <a:lstStyle/>
          <a:p>
            <a:pPr algn="ctr"/>
            <a:r>
              <a:rPr lang="en-US" altLang="ja-JP" sz="1050" dirty="0">
                <a:solidFill>
                  <a:srgbClr val="FF0000"/>
                </a:solidFill>
              </a:rPr>
              <a:t>T</a:t>
            </a:r>
            <a:endParaRPr lang="ja-JP" altLang="en-US" sz="1050" dirty="0">
              <a:solidFill>
                <a:srgbClr val="FF0000"/>
              </a:solidFill>
            </a:endParaRPr>
          </a:p>
        </p:txBody>
      </p:sp>
      <p:sp>
        <p:nvSpPr>
          <p:cNvPr id="41" name="正方形/長方形 40">
            <a:extLst>
              <a:ext uri="{FF2B5EF4-FFF2-40B4-BE49-F238E27FC236}">
                <a16:creationId xmlns:a16="http://schemas.microsoft.com/office/drawing/2014/main" id="{3A5892B3-A4D2-4A48-9560-3FB7C4172F8F}"/>
              </a:ext>
            </a:extLst>
          </p:cNvPr>
          <p:cNvSpPr/>
          <p:nvPr/>
        </p:nvSpPr>
        <p:spPr>
          <a:xfrm>
            <a:off x="6400833" y="2496240"/>
            <a:ext cx="274434" cy="253916"/>
          </a:xfrm>
          <a:prstGeom prst="rect">
            <a:avLst/>
          </a:prstGeom>
        </p:spPr>
        <p:txBody>
          <a:bodyPr wrap="none">
            <a:spAutoFit/>
          </a:bodyPr>
          <a:lstStyle/>
          <a:p>
            <a:pPr algn="ctr"/>
            <a:r>
              <a:rPr lang="en-US" altLang="ja-JP" sz="1050" dirty="0">
                <a:solidFill>
                  <a:srgbClr val="FF0000"/>
                </a:solidFill>
              </a:rPr>
              <a:t>S</a:t>
            </a:r>
            <a:endParaRPr lang="ja-JP" altLang="en-US" sz="1050" dirty="0">
              <a:solidFill>
                <a:srgbClr val="FF0000"/>
              </a:solidFill>
            </a:endParaRPr>
          </a:p>
        </p:txBody>
      </p:sp>
      <p:cxnSp>
        <p:nvCxnSpPr>
          <p:cNvPr id="42" name="直線コネクタ 41">
            <a:extLst>
              <a:ext uri="{FF2B5EF4-FFF2-40B4-BE49-F238E27FC236}">
                <a16:creationId xmlns:a16="http://schemas.microsoft.com/office/drawing/2014/main" id="{B4A193F6-608E-4781-A32E-FB3080B23137}"/>
              </a:ext>
            </a:extLst>
          </p:cNvPr>
          <p:cNvCxnSpPr>
            <a:cxnSpLocks/>
          </p:cNvCxnSpPr>
          <p:nvPr/>
        </p:nvCxnSpPr>
        <p:spPr>
          <a:xfrm>
            <a:off x="4427984" y="909312"/>
            <a:ext cx="0" cy="5328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3" name="Rectangle 6">
            <a:extLst>
              <a:ext uri="{FF2B5EF4-FFF2-40B4-BE49-F238E27FC236}">
                <a16:creationId xmlns:a16="http://schemas.microsoft.com/office/drawing/2014/main" id="{C46C2FC7-2BE3-438D-97BC-1B56E7B8D4D1}"/>
              </a:ext>
            </a:extLst>
          </p:cNvPr>
          <p:cNvSpPr>
            <a:spLocks noChangeArrowheads="1"/>
          </p:cNvSpPr>
          <p:nvPr/>
        </p:nvSpPr>
        <p:spPr bwMode="gray">
          <a:xfrm>
            <a:off x="4572000" y="908720"/>
            <a:ext cx="3203837" cy="288028"/>
          </a:xfrm>
          <a:prstGeom prst="rect">
            <a:avLst/>
          </a:prstGeom>
          <a:noFill/>
          <a:ln w="9525">
            <a:noFill/>
            <a:miter lim="800000"/>
            <a:headEnd/>
            <a:tailEnd/>
          </a:ln>
          <a:effectLst/>
        </p:spPr>
        <p:txBody>
          <a:bodyPr/>
          <a:lstStyle/>
          <a:p>
            <a:pPr>
              <a:lnSpc>
                <a:spcPct val="90000"/>
              </a:lnSpc>
              <a:spcBef>
                <a:spcPct val="20000"/>
              </a:spcBef>
              <a:buClr>
                <a:schemeClr val="accent2"/>
              </a:buClr>
            </a:pPr>
            <a:r>
              <a:rPr lang="en-US" altLang="ja-JP" sz="1800" dirty="0"/>
              <a:t>Outside cabin: 20 points</a:t>
            </a:r>
          </a:p>
        </p:txBody>
      </p:sp>
      <p:sp>
        <p:nvSpPr>
          <p:cNvPr id="45" name="Rectangle 6">
            <a:extLst>
              <a:ext uri="{FF2B5EF4-FFF2-40B4-BE49-F238E27FC236}">
                <a16:creationId xmlns:a16="http://schemas.microsoft.com/office/drawing/2014/main" id="{DA5C5D23-4F9C-494D-9309-F40C740EAE40}"/>
              </a:ext>
            </a:extLst>
          </p:cNvPr>
          <p:cNvSpPr>
            <a:spLocks noChangeArrowheads="1"/>
          </p:cNvSpPr>
          <p:nvPr/>
        </p:nvSpPr>
        <p:spPr bwMode="gray">
          <a:xfrm>
            <a:off x="72011" y="908724"/>
            <a:ext cx="3203837" cy="288028"/>
          </a:xfrm>
          <a:prstGeom prst="rect">
            <a:avLst/>
          </a:prstGeom>
          <a:solidFill>
            <a:schemeClr val="bg1"/>
          </a:solidFill>
          <a:ln w="9525">
            <a:noFill/>
            <a:miter lim="800000"/>
            <a:headEnd/>
            <a:tailEnd/>
          </a:ln>
          <a:effectLst/>
        </p:spPr>
        <p:txBody>
          <a:bodyPr/>
          <a:lstStyle/>
          <a:p>
            <a:pPr>
              <a:lnSpc>
                <a:spcPct val="90000"/>
              </a:lnSpc>
              <a:spcBef>
                <a:spcPct val="20000"/>
              </a:spcBef>
              <a:buClr>
                <a:schemeClr val="accent2"/>
              </a:buClr>
            </a:pPr>
            <a:r>
              <a:rPr lang="en-US" altLang="ja-JP" sz="1800" dirty="0"/>
              <a:t>Inside cabin: 17 points</a:t>
            </a:r>
          </a:p>
        </p:txBody>
      </p:sp>
      <p:sp>
        <p:nvSpPr>
          <p:cNvPr id="46" name="楕円 45">
            <a:extLst>
              <a:ext uri="{FF2B5EF4-FFF2-40B4-BE49-F238E27FC236}">
                <a16:creationId xmlns:a16="http://schemas.microsoft.com/office/drawing/2014/main" id="{BE95927F-64F0-454C-AE64-9900B02A384E}"/>
              </a:ext>
            </a:extLst>
          </p:cNvPr>
          <p:cNvSpPr/>
          <p:nvPr/>
        </p:nvSpPr>
        <p:spPr>
          <a:xfrm>
            <a:off x="2137858" y="4882412"/>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a:extLst>
              <a:ext uri="{FF2B5EF4-FFF2-40B4-BE49-F238E27FC236}">
                <a16:creationId xmlns:a16="http://schemas.microsoft.com/office/drawing/2014/main" id="{1C0E6E97-ACEA-43FE-A63D-41F425A86455}"/>
              </a:ext>
            </a:extLst>
          </p:cNvPr>
          <p:cNvSpPr/>
          <p:nvPr/>
        </p:nvSpPr>
        <p:spPr>
          <a:xfrm>
            <a:off x="6901882" y="435561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楕円 47">
            <a:extLst>
              <a:ext uri="{FF2B5EF4-FFF2-40B4-BE49-F238E27FC236}">
                <a16:creationId xmlns:a16="http://schemas.microsoft.com/office/drawing/2014/main" id="{236D9D82-64B9-4B59-8E1B-40DECFB46B01}"/>
              </a:ext>
            </a:extLst>
          </p:cNvPr>
          <p:cNvSpPr/>
          <p:nvPr/>
        </p:nvSpPr>
        <p:spPr>
          <a:xfrm>
            <a:off x="7101792" y="245976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F812D299-9D31-44CF-BF1C-46E0AC07B5A2}"/>
              </a:ext>
            </a:extLst>
          </p:cNvPr>
          <p:cNvCxnSpPr>
            <a:cxnSpLocks/>
          </p:cNvCxnSpPr>
          <p:nvPr/>
        </p:nvCxnSpPr>
        <p:spPr>
          <a:xfrm flipV="1">
            <a:off x="4868738" y="2567768"/>
            <a:ext cx="2233054" cy="1630579"/>
          </a:xfrm>
          <a:prstGeom prst="straightConnector1">
            <a:avLst/>
          </a:prstGeom>
          <a:ln w="285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51" name="Rectangle 6">
            <a:extLst>
              <a:ext uri="{FF2B5EF4-FFF2-40B4-BE49-F238E27FC236}">
                <a16:creationId xmlns:a16="http://schemas.microsoft.com/office/drawing/2014/main" id="{71C70EF8-46E2-4D20-83F8-EC2BEBED2C31}"/>
              </a:ext>
            </a:extLst>
          </p:cNvPr>
          <p:cNvSpPr>
            <a:spLocks noChangeArrowheads="1"/>
          </p:cNvSpPr>
          <p:nvPr/>
        </p:nvSpPr>
        <p:spPr bwMode="gray">
          <a:xfrm>
            <a:off x="2808323" y="4221088"/>
            <a:ext cx="3203837" cy="766024"/>
          </a:xfrm>
          <a:prstGeom prst="rect">
            <a:avLst/>
          </a:prstGeom>
          <a:solidFill>
            <a:schemeClr val="bg1"/>
          </a:solidFill>
          <a:ln w="9525">
            <a:noFill/>
            <a:miter lim="800000"/>
            <a:headEnd/>
            <a:tailEnd/>
          </a:ln>
          <a:effectLst/>
        </p:spPr>
        <p:txBody>
          <a:bodyPr/>
          <a:lstStyle/>
          <a:p>
            <a:pPr algn="ctr">
              <a:lnSpc>
                <a:spcPct val="90000"/>
              </a:lnSpc>
              <a:spcBef>
                <a:spcPct val="20000"/>
              </a:spcBef>
              <a:buClr>
                <a:schemeClr val="accent2"/>
              </a:buClr>
            </a:pPr>
            <a:r>
              <a:rPr lang="en-US" altLang="ja-JP" sz="1600" dirty="0">
                <a:solidFill>
                  <a:schemeClr val="accent2"/>
                </a:solidFill>
              </a:rPr>
              <a:t>Radio altimeter receiving antenna (bottom of the fuselage, 10 cm offset to center)</a:t>
            </a:r>
          </a:p>
        </p:txBody>
      </p:sp>
      <p:cxnSp>
        <p:nvCxnSpPr>
          <p:cNvPr id="55" name="直線矢印コネクタ 54">
            <a:extLst>
              <a:ext uri="{FF2B5EF4-FFF2-40B4-BE49-F238E27FC236}">
                <a16:creationId xmlns:a16="http://schemas.microsoft.com/office/drawing/2014/main" id="{0139ACC4-7AC2-415E-82DE-983F7EE7070A}"/>
              </a:ext>
            </a:extLst>
          </p:cNvPr>
          <p:cNvCxnSpPr>
            <a:cxnSpLocks/>
            <a:stCxn id="51" idx="3"/>
          </p:cNvCxnSpPr>
          <p:nvPr/>
        </p:nvCxnSpPr>
        <p:spPr>
          <a:xfrm flipV="1">
            <a:off x="6012160" y="4414524"/>
            <a:ext cx="832119" cy="189576"/>
          </a:xfrm>
          <a:prstGeom prst="straightConnector1">
            <a:avLst/>
          </a:prstGeom>
          <a:ln w="285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557C2C58-10FE-40C3-A20A-CF36136388A1}"/>
              </a:ext>
            </a:extLst>
          </p:cNvPr>
          <p:cNvCxnSpPr>
            <a:cxnSpLocks/>
            <a:stCxn id="51" idx="1"/>
            <a:endCxn id="14" idx="0"/>
          </p:cNvCxnSpPr>
          <p:nvPr/>
        </p:nvCxnSpPr>
        <p:spPr>
          <a:xfrm flipH="1">
            <a:off x="2307531" y="4604100"/>
            <a:ext cx="500792" cy="200823"/>
          </a:xfrm>
          <a:prstGeom prst="straightConnector1">
            <a:avLst/>
          </a:prstGeom>
          <a:ln w="285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29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4BECF2D3-B945-4F2E-A1E2-8E3BD640AEC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contrast="16000"/>
                    </a14:imgEffect>
                  </a14:imgLayer>
                </a14:imgProps>
              </a:ext>
            </a:extLst>
          </a:blip>
          <a:srcRect/>
          <a:stretch>
            <a:fillRect/>
          </a:stretch>
        </p:blipFill>
        <p:spPr bwMode="auto">
          <a:xfrm rot="5400000">
            <a:off x="4783202" y="2776109"/>
            <a:ext cx="5127378" cy="1651017"/>
          </a:xfrm>
          <a:prstGeom prst="rect">
            <a:avLst/>
          </a:prstGeom>
          <a:noFill/>
          <a:ln w="9525">
            <a:noFill/>
            <a:miter lim="800000"/>
            <a:headEnd/>
            <a:tailEnd/>
          </a:ln>
        </p:spPr>
      </p:pic>
      <p:sp>
        <p:nvSpPr>
          <p:cNvPr id="2" name="タイトル 1">
            <a:extLst>
              <a:ext uri="{FF2B5EF4-FFF2-40B4-BE49-F238E27FC236}">
                <a16:creationId xmlns:a16="http://schemas.microsoft.com/office/drawing/2014/main" id="{589E6394-B6CD-4D30-AC8A-DD2537C124EE}"/>
              </a:ext>
            </a:extLst>
          </p:cNvPr>
          <p:cNvSpPr>
            <a:spLocks noGrp="1"/>
          </p:cNvSpPr>
          <p:nvPr>
            <p:ph type="title"/>
          </p:nvPr>
        </p:nvSpPr>
        <p:spPr/>
        <p:txBody>
          <a:bodyPr/>
          <a:lstStyle/>
          <a:p>
            <a:r>
              <a:rPr lang="en-US" altLang="ja-JP" sz="3600" u="sng" dirty="0"/>
              <a:t>Measurement results: inside cabin 1</a:t>
            </a:r>
            <a:endParaRPr kumimoji="1" lang="ja-JP" altLang="en-US" sz="3600" dirty="0"/>
          </a:p>
        </p:txBody>
      </p:sp>
      <p:graphicFrame>
        <p:nvGraphicFramePr>
          <p:cNvPr id="4" name="表 3">
            <a:extLst>
              <a:ext uri="{FF2B5EF4-FFF2-40B4-BE49-F238E27FC236}">
                <a16:creationId xmlns:a16="http://schemas.microsoft.com/office/drawing/2014/main" id="{DF0CFE98-7AB5-4E16-9B77-1DF7EB10697D}"/>
              </a:ext>
            </a:extLst>
          </p:cNvPr>
          <p:cNvGraphicFramePr>
            <a:graphicFrameLocks noGrp="1"/>
          </p:cNvGraphicFramePr>
          <p:nvPr/>
        </p:nvGraphicFramePr>
        <p:xfrm>
          <a:off x="251520" y="908720"/>
          <a:ext cx="5256584" cy="4777740"/>
        </p:xfrm>
        <a:graphic>
          <a:graphicData uri="http://schemas.openxmlformats.org/drawingml/2006/table">
            <a:tbl>
              <a:tblPr firstRow="1" bandRow="1">
                <a:tableStyleId>{EB344D84-9AFB-497E-A393-DC336BA19D2E}</a:tableStyleId>
              </a:tblPr>
              <a:tblGrid>
                <a:gridCol w="432048">
                  <a:extLst>
                    <a:ext uri="{9D8B030D-6E8A-4147-A177-3AD203B41FA5}">
                      <a16:colId xmlns:a16="http://schemas.microsoft.com/office/drawing/2014/main" val="1331152772"/>
                    </a:ext>
                  </a:extLst>
                </a:gridCol>
                <a:gridCol w="2088232">
                  <a:extLst>
                    <a:ext uri="{9D8B030D-6E8A-4147-A177-3AD203B41FA5}">
                      <a16:colId xmlns:a16="http://schemas.microsoft.com/office/drawing/2014/main" val="2317824552"/>
                    </a:ext>
                  </a:extLst>
                </a:gridCol>
                <a:gridCol w="1368152">
                  <a:extLst>
                    <a:ext uri="{9D8B030D-6E8A-4147-A177-3AD203B41FA5}">
                      <a16:colId xmlns:a16="http://schemas.microsoft.com/office/drawing/2014/main" val="2029413530"/>
                    </a:ext>
                  </a:extLst>
                </a:gridCol>
                <a:gridCol w="1368152">
                  <a:extLst>
                    <a:ext uri="{9D8B030D-6E8A-4147-A177-3AD203B41FA5}">
                      <a16:colId xmlns:a16="http://schemas.microsoft.com/office/drawing/2014/main" val="671095974"/>
                    </a:ext>
                  </a:extLst>
                </a:gridCol>
              </a:tblGrid>
              <a:tr h="191512">
                <a:tc>
                  <a:txBody>
                    <a:bodyPr/>
                    <a:lstStyle/>
                    <a:p>
                      <a:pPr algn="ctr"/>
                      <a:r>
                        <a:rPr kumimoji="1" lang="en-US" altLang="ja-JP" sz="1050" b="0" dirty="0">
                          <a:solidFill>
                            <a:schemeClr val="tx1"/>
                          </a:solidFill>
                        </a:rPr>
                        <a:t>No</a:t>
                      </a:r>
                      <a:endParaRPr kumimoji="1" lang="ja-JP" altLang="en-US" sz="1050" b="0" dirty="0">
                        <a:solidFill>
                          <a:schemeClr val="tx1"/>
                        </a:solidFill>
                      </a:endParaRPr>
                    </a:p>
                  </a:txBody>
                  <a:tcPr/>
                </a:tc>
                <a:tc>
                  <a:txBody>
                    <a:bodyPr/>
                    <a:lstStyle/>
                    <a:p>
                      <a:pPr algn="ctr"/>
                      <a:r>
                        <a:rPr kumimoji="1" lang="en-US" altLang="ja-JP" sz="1050" b="0" dirty="0">
                          <a:solidFill>
                            <a:schemeClr val="tx1"/>
                          </a:solidFill>
                        </a:rPr>
                        <a:t>Transmitting antenna location</a:t>
                      </a:r>
                      <a:endParaRPr kumimoji="1" lang="ja-JP" altLang="en-US" sz="1050" b="0" dirty="0">
                        <a:solidFill>
                          <a:schemeClr val="tx1"/>
                        </a:solidFill>
                      </a:endParaRPr>
                    </a:p>
                  </a:txBody>
                  <a:tcPr/>
                </a:tc>
                <a:tc>
                  <a:txBody>
                    <a:bodyPr/>
                    <a:lstStyle/>
                    <a:p>
                      <a:pPr algn="ctr"/>
                      <a:r>
                        <a:rPr kumimoji="1" lang="en-US" altLang="ja-JP" sz="1050" b="0" dirty="0">
                          <a:solidFill>
                            <a:schemeClr val="tx1"/>
                          </a:solidFill>
                        </a:rPr>
                        <a:t>IPL minimum (dB)</a:t>
                      </a:r>
                      <a:endParaRPr kumimoji="1" lang="ja-JP" altLang="en-US" sz="1050" b="0" dirty="0">
                        <a:solidFill>
                          <a:schemeClr val="tx1"/>
                        </a:solidFill>
                      </a:endParaRPr>
                    </a:p>
                  </a:txBody>
                  <a:tcPr/>
                </a:tc>
                <a:tc>
                  <a:txBody>
                    <a:bodyPr/>
                    <a:lstStyle/>
                    <a:p>
                      <a:pPr algn="ctr"/>
                      <a:r>
                        <a:rPr kumimoji="1" lang="en-US" altLang="ja-JP" sz="1050" b="0" dirty="0">
                          <a:solidFill>
                            <a:schemeClr val="tx1"/>
                          </a:solidFill>
                        </a:rPr>
                        <a:t>IPL median (dB)</a:t>
                      </a:r>
                      <a:endParaRPr kumimoji="1" lang="ja-JP" altLang="en-US" sz="1050" b="0" dirty="0">
                        <a:solidFill>
                          <a:schemeClr val="tx1"/>
                        </a:solidFill>
                      </a:endParaRPr>
                    </a:p>
                  </a:txBody>
                  <a:tcPr/>
                </a:tc>
                <a:extLst>
                  <a:ext uri="{0D108BD9-81ED-4DB2-BD59-A6C34878D82A}">
                    <a16:rowId xmlns:a16="http://schemas.microsoft.com/office/drawing/2014/main" val="2110415572"/>
                  </a:ext>
                </a:extLst>
              </a:tr>
              <a:tr h="191512">
                <a:tc>
                  <a:txBody>
                    <a:bodyPr/>
                    <a:lstStyle/>
                    <a:p>
                      <a:pPr algn="ctr"/>
                      <a:r>
                        <a:rPr kumimoji="1" lang="en-US" altLang="ja-JP" sz="1050" dirty="0">
                          <a:solidFill>
                            <a:schemeClr val="tx1"/>
                          </a:solidFill>
                        </a:rPr>
                        <a:t>A</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Cockpit  (center) </a:t>
                      </a:r>
                    </a:p>
                  </a:txBody>
                  <a:tcPr/>
                </a:tc>
                <a:tc>
                  <a:txBody>
                    <a:bodyPr/>
                    <a:lstStyle/>
                    <a:p>
                      <a:pPr algn="ctr"/>
                      <a:r>
                        <a:rPr kumimoji="1" lang="en-US" altLang="ja-JP" sz="1050" dirty="0">
                          <a:solidFill>
                            <a:schemeClr val="tx1"/>
                          </a:solidFill>
                        </a:rPr>
                        <a:t>81.0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91.3</a:t>
                      </a:r>
                      <a:endParaRPr kumimoji="1" lang="ja-JP" altLang="en-US" sz="1050" dirty="0">
                        <a:solidFill>
                          <a:schemeClr val="tx1"/>
                        </a:solidFill>
                      </a:endParaRPr>
                    </a:p>
                  </a:txBody>
                  <a:tcPr/>
                </a:tc>
                <a:extLst>
                  <a:ext uri="{0D108BD9-81ED-4DB2-BD59-A6C34878D82A}">
                    <a16:rowId xmlns:a16="http://schemas.microsoft.com/office/drawing/2014/main" val="1709356006"/>
                  </a:ext>
                </a:extLst>
              </a:tr>
              <a:tr h="0">
                <a:tc>
                  <a:txBody>
                    <a:bodyPr/>
                    <a:lstStyle/>
                    <a:p>
                      <a:pPr algn="ctr"/>
                      <a:r>
                        <a:rPr kumimoji="1" lang="en-US" altLang="ja-JP" sz="1050" dirty="0">
                          <a:solidFill>
                            <a:schemeClr val="tx1"/>
                          </a:solidFill>
                        </a:rPr>
                        <a:t>B</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Cockpit  (left seat) </a:t>
                      </a:r>
                    </a:p>
                  </a:txBody>
                  <a:tcPr/>
                </a:tc>
                <a:tc>
                  <a:txBody>
                    <a:bodyPr/>
                    <a:lstStyle/>
                    <a:p>
                      <a:pPr algn="ctr"/>
                      <a:r>
                        <a:rPr kumimoji="1" lang="en-US" altLang="ja-JP" sz="1050" dirty="0">
                          <a:solidFill>
                            <a:schemeClr val="tx1"/>
                          </a:solidFill>
                        </a:rPr>
                        <a:t>79.7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89.3</a:t>
                      </a:r>
                      <a:endParaRPr kumimoji="1" lang="ja-JP" altLang="en-US" sz="1050" dirty="0">
                        <a:solidFill>
                          <a:schemeClr val="tx1"/>
                        </a:solidFill>
                      </a:endParaRPr>
                    </a:p>
                  </a:txBody>
                  <a:tcPr/>
                </a:tc>
                <a:extLst>
                  <a:ext uri="{0D108BD9-81ED-4DB2-BD59-A6C34878D82A}">
                    <a16:rowId xmlns:a16="http://schemas.microsoft.com/office/drawing/2014/main" val="295687786"/>
                  </a:ext>
                </a:extLst>
              </a:tr>
              <a:tr h="191512">
                <a:tc>
                  <a:txBody>
                    <a:bodyPr/>
                    <a:lstStyle/>
                    <a:p>
                      <a:pPr algn="ctr"/>
                      <a:r>
                        <a:rPr kumimoji="1" lang="en-US" altLang="ja-JP" sz="1050" dirty="0">
                          <a:solidFill>
                            <a:schemeClr val="tx1"/>
                          </a:solidFill>
                        </a:rPr>
                        <a:t>C</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Cockpit  (right seat) </a:t>
                      </a:r>
                    </a:p>
                  </a:txBody>
                  <a:tcPr/>
                </a:tc>
                <a:tc>
                  <a:txBody>
                    <a:bodyPr/>
                    <a:lstStyle/>
                    <a:p>
                      <a:pPr algn="ctr"/>
                      <a:r>
                        <a:rPr kumimoji="1" lang="en-US" altLang="ja-JP" sz="1050" dirty="0">
                          <a:solidFill>
                            <a:schemeClr val="tx1"/>
                          </a:solidFill>
                        </a:rPr>
                        <a:t>79.2</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88.9</a:t>
                      </a:r>
                      <a:endParaRPr kumimoji="1" lang="ja-JP" altLang="en-US" sz="1050" dirty="0">
                        <a:solidFill>
                          <a:schemeClr val="tx1"/>
                        </a:solidFill>
                      </a:endParaRPr>
                    </a:p>
                  </a:txBody>
                  <a:tcPr/>
                </a:tc>
                <a:extLst>
                  <a:ext uri="{0D108BD9-81ED-4DB2-BD59-A6C34878D82A}">
                    <a16:rowId xmlns:a16="http://schemas.microsoft.com/office/drawing/2014/main" val="2681872538"/>
                  </a:ext>
                </a:extLst>
              </a:tr>
              <a:tr h="191512">
                <a:tc>
                  <a:txBody>
                    <a:bodyPr/>
                    <a:lstStyle/>
                    <a:p>
                      <a:pPr algn="ctr"/>
                      <a:r>
                        <a:rPr kumimoji="1" lang="en-US" altLang="ja-JP" sz="1050" dirty="0">
                          <a:solidFill>
                            <a:schemeClr val="tx1"/>
                          </a:solidFill>
                        </a:rPr>
                        <a:t>D</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(2</a:t>
                      </a:r>
                      <a:r>
                        <a:rPr lang="en-US" altLang="ja-JP" sz="1050" baseline="30000" dirty="0"/>
                        <a:t>nd</a:t>
                      </a:r>
                      <a:r>
                        <a:rPr lang="en-US" altLang="ja-JP" sz="1050" dirty="0"/>
                        <a:t> row) </a:t>
                      </a:r>
                    </a:p>
                  </a:txBody>
                  <a:tcPr/>
                </a:tc>
                <a:tc>
                  <a:txBody>
                    <a:bodyPr/>
                    <a:lstStyle/>
                    <a:p>
                      <a:pPr algn="ctr"/>
                      <a:r>
                        <a:rPr kumimoji="1" lang="en-US" altLang="ja-JP" sz="1050" dirty="0">
                          <a:solidFill>
                            <a:schemeClr val="tx1"/>
                          </a:solidFill>
                        </a:rPr>
                        <a:t>83.7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95.2</a:t>
                      </a:r>
                      <a:endParaRPr kumimoji="1" lang="ja-JP" altLang="en-US" sz="1050" dirty="0">
                        <a:solidFill>
                          <a:schemeClr val="tx1"/>
                        </a:solidFill>
                      </a:endParaRPr>
                    </a:p>
                  </a:txBody>
                  <a:tcPr/>
                </a:tc>
                <a:extLst>
                  <a:ext uri="{0D108BD9-81ED-4DB2-BD59-A6C34878D82A}">
                    <a16:rowId xmlns:a16="http://schemas.microsoft.com/office/drawing/2014/main" val="135031543"/>
                  </a:ext>
                </a:extLst>
              </a:tr>
              <a:tr h="191512">
                <a:tc>
                  <a:txBody>
                    <a:bodyPr/>
                    <a:lstStyle/>
                    <a:p>
                      <a:pPr algn="ctr"/>
                      <a:r>
                        <a:rPr kumimoji="1" lang="en-US" altLang="ja-JP" sz="1050" dirty="0">
                          <a:solidFill>
                            <a:schemeClr val="tx1"/>
                          </a:solidFill>
                        </a:rPr>
                        <a:t>E</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Right window  (3</a:t>
                      </a:r>
                      <a:r>
                        <a:rPr lang="en-US" altLang="ja-JP" sz="1050" baseline="30000" dirty="0"/>
                        <a:t>rd</a:t>
                      </a:r>
                      <a:r>
                        <a:rPr lang="en-US" altLang="ja-JP" sz="1050" dirty="0"/>
                        <a:t> row) </a:t>
                      </a:r>
                    </a:p>
                  </a:txBody>
                  <a:tcPr/>
                </a:tc>
                <a:tc>
                  <a:txBody>
                    <a:bodyPr/>
                    <a:lstStyle/>
                    <a:p>
                      <a:pPr algn="ctr"/>
                      <a:r>
                        <a:rPr kumimoji="1" lang="en-US" altLang="ja-JP" sz="1050" dirty="0">
                          <a:solidFill>
                            <a:schemeClr val="tx1"/>
                          </a:solidFill>
                        </a:rPr>
                        <a:t>81.7</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94.4</a:t>
                      </a:r>
                      <a:endParaRPr kumimoji="1" lang="ja-JP" altLang="en-US" sz="1050" dirty="0">
                        <a:solidFill>
                          <a:schemeClr val="tx1"/>
                        </a:solidFill>
                      </a:endParaRPr>
                    </a:p>
                  </a:txBody>
                  <a:tcPr/>
                </a:tc>
                <a:extLst>
                  <a:ext uri="{0D108BD9-81ED-4DB2-BD59-A6C34878D82A}">
                    <a16:rowId xmlns:a16="http://schemas.microsoft.com/office/drawing/2014/main" val="2175909289"/>
                  </a:ext>
                </a:extLst>
              </a:tr>
              <a:tr h="191512">
                <a:tc>
                  <a:txBody>
                    <a:bodyPr/>
                    <a:lstStyle/>
                    <a:p>
                      <a:pPr algn="ctr"/>
                      <a:r>
                        <a:rPr kumimoji="1" lang="en-US" altLang="ja-JP" sz="1050" dirty="0">
                          <a:solidFill>
                            <a:schemeClr val="tx1"/>
                          </a:solidFill>
                        </a:rPr>
                        <a:t>F</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(3</a:t>
                      </a:r>
                      <a:r>
                        <a:rPr lang="en-US" altLang="ja-JP" sz="1050" baseline="30000" dirty="0"/>
                        <a:t>rd</a:t>
                      </a:r>
                      <a:r>
                        <a:rPr lang="en-US" altLang="ja-JP" sz="1050" dirty="0"/>
                        <a:t> row) </a:t>
                      </a:r>
                    </a:p>
                  </a:txBody>
                  <a:tcPr/>
                </a:tc>
                <a:tc>
                  <a:txBody>
                    <a:bodyPr/>
                    <a:lstStyle/>
                    <a:p>
                      <a:pPr algn="ctr"/>
                      <a:r>
                        <a:rPr kumimoji="1" lang="en-US" altLang="ja-JP" sz="1050" dirty="0">
                          <a:solidFill>
                            <a:schemeClr val="tx1"/>
                          </a:solidFill>
                        </a:rPr>
                        <a:t>83.9</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94.8</a:t>
                      </a:r>
                      <a:endParaRPr kumimoji="1" lang="ja-JP" altLang="en-US" sz="1050" dirty="0">
                        <a:solidFill>
                          <a:schemeClr val="tx1"/>
                        </a:solidFill>
                      </a:endParaRPr>
                    </a:p>
                  </a:txBody>
                  <a:tcPr/>
                </a:tc>
                <a:extLst>
                  <a:ext uri="{0D108BD9-81ED-4DB2-BD59-A6C34878D82A}">
                    <a16:rowId xmlns:a16="http://schemas.microsoft.com/office/drawing/2014/main" val="2222848121"/>
                  </a:ext>
                </a:extLst>
              </a:tr>
              <a:tr h="191512">
                <a:tc>
                  <a:txBody>
                    <a:bodyPr/>
                    <a:lstStyle/>
                    <a:p>
                      <a:pPr algn="ctr"/>
                      <a:r>
                        <a:rPr kumimoji="1" lang="en-US" altLang="ja-JP" sz="1050" dirty="0">
                          <a:solidFill>
                            <a:schemeClr val="tx1"/>
                          </a:solidFill>
                        </a:rPr>
                        <a:t>G</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(4</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82.9</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91.2</a:t>
                      </a:r>
                      <a:endParaRPr kumimoji="1" lang="ja-JP" altLang="en-US" sz="1050" dirty="0">
                        <a:solidFill>
                          <a:schemeClr val="tx1"/>
                        </a:solidFill>
                      </a:endParaRPr>
                    </a:p>
                  </a:txBody>
                  <a:tcPr/>
                </a:tc>
                <a:extLst>
                  <a:ext uri="{0D108BD9-81ED-4DB2-BD59-A6C34878D82A}">
                    <a16:rowId xmlns:a16="http://schemas.microsoft.com/office/drawing/2014/main" val="1606831234"/>
                  </a:ext>
                </a:extLst>
              </a:tr>
              <a:tr h="191512">
                <a:tc>
                  <a:txBody>
                    <a:bodyPr/>
                    <a:lstStyle/>
                    <a:p>
                      <a:pPr algn="ctr"/>
                      <a:r>
                        <a:rPr kumimoji="1" lang="en-US" altLang="ja-JP" sz="1050" dirty="0">
                          <a:solidFill>
                            <a:schemeClr val="tx1"/>
                          </a:solidFill>
                        </a:rPr>
                        <a:t>H</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(5</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79.6</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90.1</a:t>
                      </a:r>
                      <a:endParaRPr kumimoji="1" lang="ja-JP" altLang="en-US" sz="1050" dirty="0">
                        <a:solidFill>
                          <a:schemeClr val="tx1"/>
                        </a:solidFill>
                      </a:endParaRPr>
                    </a:p>
                  </a:txBody>
                  <a:tcPr/>
                </a:tc>
                <a:extLst>
                  <a:ext uri="{0D108BD9-81ED-4DB2-BD59-A6C34878D82A}">
                    <a16:rowId xmlns:a16="http://schemas.microsoft.com/office/drawing/2014/main" val="1974286683"/>
                  </a:ext>
                </a:extLst>
              </a:tr>
              <a:tr h="191512">
                <a:tc>
                  <a:txBody>
                    <a:bodyPr/>
                    <a:lstStyle/>
                    <a:p>
                      <a:pPr algn="ctr"/>
                      <a:r>
                        <a:rPr kumimoji="1" lang="en-US" altLang="ja-JP" sz="1050" dirty="0">
                          <a:solidFill>
                            <a:schemeClr val="tx1"/>
                          </a:solidFill>
                        </a:rPr>
                        <a:t>I</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Right window  (6</a:t>
                      </a:r>
                      <a:r>
                        <a:rPr lang="en-US" altLang="ja-JP" sz="1050" baseline="30000" dirty="0"/>
                        <a:t>th</a:t>
                      </a:r>
                      <a:r>
                        <a:rPr lang="en-US" altLang="ja-JP" sz="1050" dirty="0"/>
                        <a:t> row) </a:t>
                      </a:r>
                    </a:p>
                  </a:txBody>
                  <a:tcPr/>
                </a:tc>
                <a:tc>
                  <a:txBody>
                    <a:bodyPr/>
                    <a:lstStyle/>
                    <a:p>
                      <a:pPr algn="ctr"/>
                      <a:r>
                        <a:rPr kumimoji="1" lang="en-US" altLang="ja-JP" sz="1050" dirty="0">
                          <a:solidFill>
                            <a:srgbClr val="FF0000"/>
                          </a:solidFill>
                        </a:rPr>
                        <a:t>72.8</a:t>
                      </a:r>
                      <a:endParaRPr kumimoji="1" lang="ja-JP" altLang="en-US" sz="1050" dirty="0">
                        <a:solidFill>
                          <a:srgbClr val="FF0000"/>
                        </a:solidFill>
                      </a:endParaRPr>
                    </a:p>
                  </a:txBody>
                  <a:tcPr/>
                </a:tc>
                <a:tc>
                  <a:txBody>
                    <a:bodyPr/>
                    <a:lstStyle/>
                    <a:p>
                      <a:pPr algn="ctr"/>
                      <a:r>
                        <a:rPr kumimoji="1" lang="en-US" altLang="ja-JP" sz="1050" dirty="0">
                          <a:solidFill>
                            <a:srgbClr val="FF0000"/>
                          </a:solidFill>
                        </a:rPr>
                        <a:t>85.5</a:t>
                      </a:r>
                      <a:endParaRPr kumimoji="1" lang="ja-JP" altLang="en-US" sz="1050" dirty="0">
                        <a:solidFill>
                          <a:srgbClr val="FF0000"/>
                        </a:solidFill>
                      </a:endParaRPr>
                    </a:p>
                  </a:txBody>
                  <a:tcPr/>
                </a:tc>
                <a:extLst>
                  <a:ext uri="{0D108BD9-81ED-4DB2-BD59-A6C34878D82A}">
                    <a16:rowId xmlns:a16="http://schemas.microsoft.com/office/drawing/2014/main" val="268718369"/>
                  </a:ext>
                </a:extLst>
              </a:tr>
              <a:tr h="191512">
                <a:tc>
                  <a:txBody>
                    <a:bodyPr/>
                    <a:lstStyle/>
                    <a:p>
                      <a:pPr algn="ctr"/>
                      <a:r>
                        <a:rPr kumimoji="1" lang="en-US" altLang="ja-JP" sz="1050" dirty="0">
                          <a:solidFill>
                            <a:schemeClr val="tx1"/>
                          </a:solidFill>
                        </a:rPr>
                        <a:t>J</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(6</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78.8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89.5</a:t>
                      </a:r>
                      <a:endParaRPr kumimoji="1" lang="ja-JP" altLang="en-US" sz="1050" dirty="0">
                        <a:solidFill>
                          <a:schemeClr val="tx1"/>
                        </a:solidFill>
                      </a:endParaRPr>
                    </a:p>
                  </a:txBody>
                  <a:tcPr/>
                </a:tc>
                <a:extLst>
                  <a:ext uri="{0D108BD9-81ED-4DB2-BD59-A6C34878D82A}">
                    <a16:rowId xmlns:a16="http://schemas.microsoft.com/office/drawing/2014/main" val="1994971462"/>
                  </a:ext>
                </a:extLst>
              </a:tr>
              <a:tr h="191512">
                <a:tc>
                  <a:txBody>
                    <a:bodyPr/>
                    <a:lstStyle/>
                    <a:p>
                      <a:pPr algn="ctr"/>
                      <a:r>
                        <a:rPr kumimoji="1" lang="en-US" altLang="ja-JP" sz="1050" dirty="0">
                          <a:solidFill>
                            <a:schemeClr val="tx1"/>
                          </a:solidFill>
                        </a:rPr>
                        <a:t>K</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(7</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77.8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89.9</a:t>
                      </a:r>
                      <a:endParaRPr kumimoji="1" lang="ja-JP" altLang="en-US" sz="1050" dirty="0">
                        <a:solidFill>
                          <a:schemeClr val="tx1"/>
                        </a:solidFill>
                      </a:endParaRPr>
                    </a:p>
                  </a:txBody>
                  <a:tcPr/>
                </a:tc>
                <a:extLst>
                  <a:ext uri="{0D108BD9-81ED-4DB2-BD59-A6C34878D82A}">
                    <a16:rowId xmlns:a16="http://schemas.microsoft.com/office/drawing/2014/main" val="3755159552"/>
                  </a:ext>
                </a:extLst>
              </a:tr>
              <a:tr h="191512">
                <a:tc>
                  <a:txBody>
                    <a:bodyPr/>
                    <a:lstStyle/>
                    <a:p>
                      <a:pPr algn="ctr"/>
                      <a:r>
                        <a:rPr kumimoji="1" lang="en-US" altLang="ja-JP" sz="1050" dirty="0">
                          <a:solidFill>
                            <a:schemeClr val="tx1"/>
                          </a:solidFill>
                        </a:rPr>
                        <a:t>L</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(8</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75.8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87.5</a:t>
                      </a:r>
                      <a:endParaRPr kumimoji="1" lang="ja-JP" altLang="en-US" sz="1050" dirty="0">
                        <a:solidFill>
                          <a:schemeClr val="tx1"/>
                        </a:solidFill>
                      </a:endParaRPr>
                    </a:p>
                  </a:txBody>
                  <a:tcPr/>
                </a:tc>
                <a:extLst>
                  <a:ext uri="{0D108BD9-81ED-4DB2-BD59-A6C34878D82A}">
                    <a16:rowId xmlns:a16="http://schemas.microsoft.com/office/drawing/2014/main" val="2057381907"/>
                  </a:ext>
                </a:extLst>
              </a:tr>
              <a:tr h="191512">
                <a:tc>
                  <a:txBody>
                    <a:bodyPr/>
                    <a:lstStyle/>
                    <a:p>
                      <a:pPr algn="ctr"/>
                      <a:r>
                        <a:rPr kumimoji="1" lang="en-US" altLang="ja-JP" sz="1050" dirty="0">
                          <a:solidFill>
                            <a:schemeClr val="tx1"/>
                          </a:solidFill>
                        </a:rPr>
                        <a:t>M</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Right window  (8</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74.9</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88.1</a:t>
                      </a:r>
                      <a:endParaRPr kumimoji="1" lang="ja-JP" altLang="en-US" sz="1050" dirty="0">
                        <a:solidFill>
                          <a:schemeClr val="tx1"/>
                        </a:solidFill>
                      </a:endParaRPr>
                    </a:p>
                  </a:txBody>
                  <a:tcPr/>
                </a:tc>
                <a:extLst>
                  <a:ext uri="{0D108BD9-81ED-4DB2-BD59-A6C34878D82A}">
                    <a16:rowId xmlns:a16="http://schemas.microsoft.com/office/drawing/2014/main" val="2695047562"/>
                  </a:ext>
                </a:extLst>
              </a:tr>
              <a:tr h="191512">
                <a:tc>
                  <a:txBody>
                    <a:bodyPr/>
                    <a:lstStyle/>
                    <a:p>
                      <a:pPr algn="ctr"/>
                      <a:r>
                        <a:rPr kumimoji="1" lang="en-US" altLang="ja-JP" sz="1050" dirty="0">
                          <a:solidFill>
                            <a:schemeClr val="tx1"/>
                          </a:solidFill>
                        </a:rPr>
                        <a:t>N</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Cabin door</a:t>
                      </a:r>
                    </a:p>
                  </a:txBody>
                  <a:tcPr/>
                </a:tc>
                <a:tc>
                  <a:txBody>
                    <a:bodyPr/>
                    <a:lstStyle/>
                    <a:p>
                      <a:pPr algn="ctr"/>
                      <a:r>
                        <a:rPr kumimoji="1" lang="en-US" altLang="ja-JP" sz="1050" dirty="0">
                          <a:solidFill>
                            <a:schemeClr val="tx1"/>
                          </a:solidFill>
                        </a:rPr>
                        <a:t>83.2</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93.2</a:t>
                      </a:r>
                      <a:endParaRPr kumimoji="1" lang="ja-JP" altLang="en-US" sz="1050" dirty="0">
                        <a:solidFill>
                          <a:schemeClr val="tx1"/>
                        </a:solidFill>
                      </a:endParaRPr>
                    </a:p>
                  </a:txBody>
                  <a:tcPr/>
                </a:tc>
                <a:extLst>
                  <a:ext uri="{0D108BD9-81ED-4DB2-BD59-A6C34878D82A}">
                    <a16:rowId xmlns:a16="http://schemas.microsoft.com/office/drawing/2014/main" val="3759827128"/>
                  </a:ext>
                </a:extLst>
              </a:tr>
              <a:tr h="191512">
                <a:tc>
                  <a:txBody>
                    <a:bodyPr/>
                    <a:lstStyle/>
                    <a:p>
                      <a:pPr algn="ctr"/>
                      <a:r>
                        <a:rPr kumimoji="1" lang="en-US" altLang="ja-JP" sz="1050" dirty="0">
                          <a:solidFill>
                            <a:schemeClr val="tx1"/>
                          </a:solidFill>
                        </a:rPr>
                        <a:t>O</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Right window  (9</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78.8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88.2</a:t>
                      </a:r>
                      <a:endParaRPr kumimoji="1" lang="ja-JP" altLang="en-US" sz="1050" dirty="0">
                        <a:solidFill>
                          <a:schemeClr val="tx1"/>
                        </a:solidFill>
                      </a:endParaRPr>
                    </a:p>
                  </a:txBody>
                  <a:tcPr/>
                </a:tc>
                <a:extLst>
                  <a:ext uri="{0D108BD9-81ED-4DB2-BD59-A6C34878D82A}">
                    <a16:rowId xmlns:a16="http://schemas.microsoft.com/office/drawing/2014/main" val="2944784529"/>
                  </a:ext>
                </a:extLst>
              </a:tr>
              <a:tr h="125730">
                <a:tc>
                  <a:txBody>
                    <a:bodyPr/>
                    <a:lstStyle/>
                    <a:p>
                      <a:pPr algn="ctr"/>
                      <a:r>
                        <a:rPr kumimoji="1" lang="en-US" altLang="ja-JP" sz="1050" dirty="0">
                          <a:solidFill>
                            <a:schemeClr val="tx1"/>
                          </a:solidFill>
                        </a:rPr>
                        <a:t>P</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Left window  (10</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82.0</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92.5</a:t>
                      </a:r>
                      <a:endParaRPr kumimoji="1" lang="ja-JP" altLang="en-US" sz="1050" dirty="0">
                        <a:solidFill>
                          <a:schemeClr val="tx1"/>
                        </a:solidFill>
                      </a:endParaRPr>
                    </a:p>
                  </a:txBody>
                  <a:tcPr/>
                </a:tc>
                <a:extLst>
                  <a:ext uri="{0D108BD9-81ED-4DB2-BD59-A6C34878D82A}">
                    <a16:rowId xmlns:a16="http://schemas.microsoft.com/office/drawing/2014/main" val="1827569974"/>
                  </a:ext>
                </a:extLst>
              </a:tr>
              <a:tr h="125730">
                <a:tc>
                  <a:txBody>
                    <a:bodyPr/>
                    <a:lstStyle/>
                    <a:p>
                      <a:pPr algn="ctr"/>
                      <a:r>
                        <a:rPr kumimoji="1" lang="en-US" altLang="ja-JP" sz="1050" dirty="0">
                          <a:solidFill>
                            <a:schemeClr val="tx1"/>
                          </a:solidFill>
                        </a:rPr>
                        <a:t>Q</a:t>
                      </a: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t>Q: Right window  (10</a:t>
                      </a:r>
                      <a:r>
                        <a:rPr lang="en-US" altLang="ja-JP" sz="1050" baseline="30000" dirty="0"/>
                        <a:t>th</a:t>
                      </a:r>
                      <a:r>
                        <a:rPr lang="en-US" altLang="ja-JP" sz="1050" dirty="0"/>
                        <a:t> row) </a:t>
                      </a:r>
                    </a:p>
                  </a:txBody>
                  <a:tcPr/>
                </a:tc>
                <a:tc>
                  <a:txBody>
                    <a:bodyPr/>
                    <a:lstStyle/>
                    <a:p>
                      <a:pPr algn="ctr"/>
                      <a:r>
                        <a:rPr kumimoji="1" lang="en-US" altLang="ja-JP" sz="1050" dirty="0">
                          <a:solidFill>
                            <a:schemeClr val="tx1"/>
                          </a:solidFill>
                        </a:rPr>
                        <a:t>82.5</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91.9</a:t>
                      </a:r>
                      <a:endParaRPr kumimoji="1" lang="ja-JP" altLang="en-US" sz="1050" dirty="0">
                        <a:solidFill>
                          <a:schemeClr val="tx1"/>
                        </a:solidFill>
                      </a:endParaRPr>
                    </a:p>
                  </a:txBody>
                  <a:tcPr/>
                </a:tc>
                <a:extLst>
                  <a:ext uri="{0D108BD9-81ED-4DB2-BD59-A6C34878D82A}">
                    <a16:rowId xmlns:a16="http://schemas.microsoft.com/office/drawing/2014/main" val="975607172"/>
                  </a:ext>
                </a:extLst>
              </a:tr>
              <a:tr h="0">
                <a:tc>
                  <a:txBody>
                    <a:bodyPr/>
                    <a:lstStyle/>
                    <a:p>
                      <a:pPr algn="ctr"/>
                      <a:endParaRPr kumimoji="1" lang="ja-JP" altLang="en-US" sz="105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rPr>
                        <a:t>Total</a:t>
                      </a:r>
                    </a:p>
                  </a:txBody>
                  <a:tcPr/>
                </a:tc>
                <a:tc>
                  <a:txBody>
                    <a:bodyPr/>
                    <a:lstStyle/>
                    <a:p>
                      <a:pPr algn="ctr"/>
                      <a:r>
                        <a:rPr kumimoji="1" lang="en-US" altLang="ja-JP" sz="1050" dirty="0">
                          <a:solidFill>
                            <a:schemeClr val="tx1"/>
                          </a:solidFill>
                        </a:rPr>
                        <a:t>72.8</a:t>
                      </a:r>
                      <a:endParaRPr kumimoji="1" lang="ja-JP" altLang="en-US" sz="1050" dirty="0">
                        <a:solidFill>
                          <a:schemeClr val="tx1"/>
                        </a:solidFill>
                      </a:endParaRPr>
                    </a:p>
                  </a:txBody>
                  <a:tcPr/>
                </a:tc>
                <a:tc>
                  <a:txBody>
                    <a:bodyPr/>
                    <a:lstStyle/>
                    <a:p>
                      <a:pPr algn="ctr"/>
                      <a:r>
                        <a:rPr kumimoji="1" lang="en-US" altLang="ja-JP" sz="1050" dirty="0">
                          <a:solidFill>
                            <a:schemeClr val="tx1"/>
                          </a:solidFill>
                        </a:rPr>
                        <a:t>90.9</a:t>
                      </a:r>
                      <a:endParaRPr kumimoji="1" lang="ja-JP" altLang="en-US" sz="1050" dirty="0">
                        <a:solidFill>
                          <a:schemeClr val="tx1"/>
                        </a:solidFill>
                      </a:endParaRPr>
                    </a:p>
                  </a:txBody>
                  <a:tcPr/>
                </a:tc>
                <a:extLst>
                  <a:ext uri="{0D108BD9-81ED-4DB2-BD59-A6C34878D82A}">
                    <a16:rowId xmlns:a16="http://schemas.microsoft.com/office/drawing/2014/main" val="465409592"/>
                  </a:ext>
                </a:extLst>
              </a:tr>
            </a:tbl>
          </a:graphicData>
        </a:graphic>
      </p:graphicFrame>
      <p:sp>
        <p:nvSpPr>
          <p:cNvPr id="27" name="正方形/長方形 26">
            <a:extLst>
              <a:ext uri="{FF2B5EF4-FFF2-40B4-BE49-F238E27FC236}">
                <a16:creationId xmlns:a16="http://schemas.microsoft.com/office/drawing/2014/main" id="{29DF3C97-6236-4AE0-B2C7-F235363CAAA3}"/>
              </a:ext>
            </a:extLst>
          </p:cNvPr>
          <p:cNvSpPr/>
          <p:nvPr/>
        </p:nvSpPr>
        <p:spPr>
          <a:xfrm>
            <a:off x="7034283" y="2422653"/>
            <a:ext cx="274434" cy="253916"/>
          </a:xfrm>
          <a:prstGeom prst="rect">
            <a:avLst/>
          </a:prstGeom>
        </p:spPr>
        <p:txBody>
          <a:bodyPr wrap="none">
            <a:spAutoFit/>
          </a:bodyPr>
          <a:lstStyle/>
          <a:p>
            <a:pPr algn="ctr"/>
            <a:r>
              <a:rPr lang="en-US" altLang="ja-JP" sz="1050" dirty="0">
                <a:solidFill>
                  <a:srgbClr val="FF0000"/>
                </a:solidFill>
              </a:rPr>
              <a:t>B</a:t>
            </a:r>
            <a:endParaRPr lang="ja-JP" altLang="en-US" sz="1050" dirty="0">
              <a:solidFill>
                <a:srgbClr val="FF0000"/>
              </a:solidFill>
            </a:endParaRPr>
          </a:p>
        </p:txBody>
      </p:sp>
      <p:sp>
        <p:nvSpPr>
          <p:cNvPr id="28" name="正方形/長方形 27">
            <a:extLst>
              <a:ext uri="{FF2B5EF4-FFF2-40B4-BE49-F238E27FC236}">
                <a16:creationId xmlns:a16="http://schemas.microsoft.com/office/drawing/2014/main" id="{2B2953DC-5B8D-4B4D-A4B6-37D2D627CC98}"/>
              </a:ext>
            </a:extLst>
          </p:cNvPr>
          <p:cNvSpPr/>
          <p:nvPr/>
        </p:nvSpPr>
        <p:spPr>
          <a:xfrm>
            <a:off x="7005932" y="2918851"/>
            <a:ext cx="282450" cy="253916"/>
          </a:xfrm>
          <a:prstGeom prst="rect">
            <a:avLst/>
          </a:prstGeom>
        </p:spPr>
        <p:txBody>
          <a:bodyPr wrap="none">
            <a:spAutoFit/>
          </a:bodyPr>
          <a:lstStyle/>
          <a:p>
            <a:pPr algn="ctr"/>
            <a:r>
              <a:rPr lang="en-US" altLang="ja-JP" sz="1050" dirty="0">
                <a:solidFill>
                  <a:srgbClr val="FF0000"/>
                </a:solidFill>
              </a:rPr>
              <a:t>D</a:t>
            </a:r>
            <a:endParaRPr lang="ja-JP" altLang="en-US" sz="1050" dirty="0">
              <a:solidFill>
                <a:srgbClr val="FF0000"/>
              </a:solidFill>
            </a:endParaRPr>
          </a:p>
        </p:txBody>
      </p:sp>
      <p:sp>
        <p:nvSpPr>
          <p:cNvPr id="29" name="正方形/長方形 28">
            <a:extLst>
              <a:ext uri="{FF2B5EF4-FFF2-40B4-BE49-F238E27FC236}">
                <a16:creationId xmlns:a16="http://schemas.microsoft.com/office/drawing/2014/main" id="{4EAAC3C1-1FC2-4B7D-A90E-37C5A208CBFF}"/>
              </a:ext>
            </a:extLst>
          </p:cNvPr>
          <p:cNvSpPr/>
          <p:nvPr/>
        </p:nvSpPr>
        <p:spPr>
          <a:xfrm>
            <a:off x="6995560" y="3443135"/>
            <a:ext cx="288862" cy="253916"/>
          </a:xfrm>
          <a:prstGeom prst="rect">
            <a:avLst/>
          </a:prstGeom>
        </p:spPr>
        <p:txBody>
          <a:bodyPr wrap="none">
            <a:spAutoFit/>
          </a:bodyPr>
          <a:lstStyle/>
          <a:p>
            <a:pPr algn="ctr"/>
            <a:r>
              <a:rPr lang="en-US" altLang="ja-JP" sz="1050" dirty="0">
                <a:solidFill>
                  <a:srgbClr val="FF0000"/>
                </a:solidFill>
              </a:rPr>
              <a:t>G</a:t>
            </a:r>
            <a:endParaRPr lang="ja-JP" altLang="en-US" sz="1050" dirty="0">
              <a:solidFill>
                <a:srgbClr val="FF0000"/>
              </a:solidFill>
            </a:endParaRPr>
          </a:p>
        </p:txBody>
      </p:sp>
      <p:sp>
        <p:nvSpPr>
          <p:cNvPr id="30" name="正方形/長方形 29">
            <a:extLst>
              <a:ext uri="{FF2B5EF4-FFF2-40B4-BE49-F238E27FC236}">
                <a16:creationId xmlns:a16="http://schemas.microsoft.com/office/drawing/2014/main" id="{B56A8FC6-B8F7-4D5F-8207-75544994551B}"/>
              </a:ext>
            </a:extLst>
          </p:cNvPr>
          <p:cNvSpPr/>
          <p:nvPr/>
        </p:nvSpPr>
        <p:spPr>
          <a:xfrm>
            <a:off x="7005375" y="4202950"/>
            <a:ext cx="274434" cy="253916"/>
          </a:xfrm>
          <a:prstGeom prst="rect">
            <a:avLst/>
          </a:prstGeom>
        </p:spPr>
        <p:txBody>
          <a:bodyPr wrap="none">
            <a:spAutoFit/>
          </a:bodyPr>
          <a:lstStyle/>
          <a:p>
            <a:pPr algn="ctr"/>
            <a:r>
              <a:rPr lang="en-US" altLang="ja-JP" sz="1050" dirty="0">
                <a:solidFill>
                  <a:srgbClr val="FF0000"/>
                </a:solidFill>
              </a:rPr>
              <a:t>K</a:t>
            </a:r>
            <a:endParaRPr lang="ja-JP" altLang="en-US" sz="1050" dirty="0">
              <a:solidFill>
                <a:srgbClr val="FF0000"/>
              </a:solidFill>
            </a:endParaRPr>
          </a:p>
        </p:txBody>
      </p:sp>
      <p:sp>
        <p:nvSpPr>
          <p:cNvPr id="31" name="正方形/長方形 30">
            <a:extLst>
              <a:ext uri="{FF2B5EF4-FFF2-40B4-BE49-F238E27FC236}">
                <a16:creationId xmlns:a16="http://schemas.microsoft.com/office/drawing/2014/main" id="{27C9667E-D0DC-419C-9DA1-A0DEA9B68FA3}"/>
              </a:ext>
            </a:extLst>
          </p:cNvPr>
          <p:cNvSpPr/>
          <p:nvPr/>
        </p:nvSpPr>
        <p:spPr>
          <a:xfrm>
            <a:off x="7000873" y="4448794"/>
            <a:ext cx="260007" cy="253916"/>
          </a:xfrm>
          <a:prstGeom prst="rect">
            <a:avLst/>
          </a:prstGeom>
        </p:spPr>
        <p:txBody>
          <a:bodyPr wrap="none">
            <a:spAutoFit/>
          </a:bodyPr>
          <a:lstStyle/>
          <a:p>
            <a:pPr algn="ctr"/>
            <a:r>
              <a:rPr lang="en-US" altLang="ja-JP" sz="1050" dirty="0">
                <a:solidFill>
                  <a:srgbClr val="FF0000"/>
                </a:solidFill>
              </a:rPr>
              <a:t>L</a:t>
            </a:r>
            <a:endParaRPr lang="ja-JP" altLang="en-US" sz="1050" dirty="0">
              <a:solidFill>
                <a:srgbClr val="FF0000"/>
              </a:solidFill>
            </a:endParaRPr>
          </a:p>
        </p:txBody>
      </p:sp>
      <p:sp>
        <p:nvSpPr>
          <p:cNvPr id="32" name="正方形/長方形 31">
            <a:extLst>
              <a:ext uri="{FF2B5EF4-FFF2-40B4-BE49-F238E27FC236}">
                <a16:creationId xmlns:a16="http://schemas.microsoft.com/office/drawing/2014/main" id="{F9FD4186-7350-4690-A124-03D9E51EADCD}"/>
              </a:ext>
            </a:extLst>
          </p:cNvPr>
          <p:cNvSpPr/>
          <p:nvPr/>
        </p:nvSpPr>
        <p:spPr>
          <a:xfrm>
            <a:off x="6988925" y="4804923"/>
            <a:ext cx="282449" cy="253916"/>
          </a:xfrm>
          <a:prstGeom prst="rect">
            <a:avLst/>
          </a:prstGeom>
        </p:spPr>
        <p:txBody>
          <a:bodyPr wrap="none">
            <a:spAutoFit/>
          </a:bodyPr>
          <a:lstStyle/>
          <a:p>
            <a:pPr algn="ctr"/>
            <a:r>
              <a:rPr lang="en-US" altLang="ja-JP" sz="1050" dirty="0">
                <a:solidFill>
                  <a:srgbClr val="FF0000"/>
                </a:solidFill>
              </a:rPr>
              <a:t>N</a:t>
            </a:r>
            <a:endParaRPr lang="ja-JP" altLang="en-US" sz="1050" dirty="0">
              <a:solidFill>
                <a:srgbClr val="FF0000"/>
              </a:solidFill>
            </a:endParaRPr>
          </a:p>
        </p:txBody>
      </p:sp>
      <p:sp>
        <p:nvSpPr>
          <p:cNvPr id="33" name="正方形/長方形 32">
            <a:extLst>
              <a:ext uri="{FF2B5EF4-FFF2-40B4-BE49-F238E27FC236}">
                <a16:creationId xmlns:a16="http://schemas.microsoft.com/office/drawing/2014/main" id="{C4DA47F2-85B7-4176-A603-CFA6A836DF87}"/>
              </a:ext>
            </a:extLst>
          </p:cNvPr>
          <p:cNvSpPr/>
          <p:nvPr/>
        </p:nvSpPr>
        <p:spPr>
          <a:xfrm>
            <a:off x="6980055" y="5297823"/>
            <a:ext cx="274434" cy="253916"/>
          </a:xfrm>
          <a:prstGeom prst="rect">
            <a:avLst/>
          </a:prstGeom>
        </p:spPr>
        <p:txBody>
          <a:bodyPr wrap="none">
            <a:spAutoFit/>
          </a:bodyPr>
          <a:lstStyle/>
          <a:p>
            <a:pPr algn="ctr"/>
            <a:r>
              <a:rPr lang="en-US" altLang="ja-JP" sz="1050" dirty="0">
                <a:solidFill>
                  <a:srgbClr val="FF0000"/>
                </a:solidFill>
              </a:rPr>
              <a:t>P</a:t>
            </a:r>
            <a:endParaRPr lang="ja-JP" altLang="en-US" sz="1050" dirty="0">
              <a:solidFill>
                <a:srgbClr val="FF0000"/>
              </a:solidFill>
            </a:endParaRPr>
          </a:p>
        </p:txBody>
      </p:sp>
      <p:sp>
        <p:nvSpPr>
          <p:cNvPr id="34" name="正方形/長方形 33">
            <a:extLst>
              <a:ext uri="{FF2B5EF4-FFF2-40B4-BE49-F238E27FC236}">
                <a16:creationId xmlns:a16="http://schemas.microsoft.com/office/drawing/2014/main" id="{F16A099F-0366-4059-991E-EEA539B68DF9}"/>
              </a:ext>
            </a:extLst>
          </p:cNvPr>
          <p:cNvSpPr/>
          <p:nvPr/>
        </p:nvSpPr>
        <p:spPr>
          <a:xfrm>
            <a:off x="7378080" y="2422653"/>
            <a:ext cx="282450" cy="253916"/>
          </a:xfrm>
          <a:prstGeom prst="rect">
            <a:avLst/>
          </a:prstGeom>
        </p:spPr>
        <p:txBody>
          <a:bodyPr wrap="none">
            <a:spAutoFit/>
          </a:bodyPr>
          <a:lstStyle/>
          <a:p>
            <a:pPr algn="ctr"/>
            <a:r>
              <a:rPr lang="en-US" altLang="ja-JP" sz="1050" dirty="0">
                <a:solidFill>
                  <a:srgbClr val="FF0000"/>
                </a:solidFill>
              </a:rPr>
              <a:t>C</a:t>
            </a:r>
            <a:endParaRPr lang="ja-JP" altLang="en-US" sz="1050" dirty="0">
              <a:solidFill>
                <a:srgbClr val="FF0000"/>
              </a:solidFill>
            </a:endParaRPr>
          </a:p>
        </p:txBody>
      </p:sp>
      <p:sp>
        <p:nvSpPr>
          <p:cNvPr id="35" name="正方形/長方形 34">
            <a:extLst>
              <a:ext uri="{FF2B5EF4-FFF2-40B4-BE49-F238E27FC236}">
                <a16:creationId xmlns:a16="http://schemas.microsoft.com/office/drawing/2014/main" id="{E842692F-BB99-4066-9781-99EEE80753E2}"/>
              </a:ext>
            </a:extLst>
          </p:cNvPr>
          <p:cNvSpPr/>
          <p:nvPr/>
        </p:nvSpPr>
        <p:spPr>
          <a:xfrm>
            <a:off x="7357746" y="3199145"/>
            <a:ext cx="274435" cy="253916"/>
          </a:xfrm>
          <a:prstGeom prst="rect">
            <a:avLst/>
          </a:prstGeom>
        </p:spPr>
        <p:txBody>
          <a:bodyPr wrap="none">
            <a:spAutoFit/>
          </a:bodyPr>
          <a:lstStyle/>
          <a:p>
            <a:pPr algn="ctr"/>
            <a:r>
              <a:rPr lang="en-US" altLang="ja-JP" sz="1050" dirty="0">
                <a:solidFill>
                  <a:srgbClr val="FF0000"/>
                </a:solidFill>
              </a:rPr>
              <a:t>E</a:t>
            </a:r>
            <a:endParaRPr lang="ja-JP" altLang="en-US" sz="1050" dirty="0">
              <a:solidFill>
                <a:srgbClr val="FF0000"/>
              </a:solidFill>
            </a:endParaRPr>
          </a:p>
        </p:txBody>
      </p:sp>
      <p:sp>
        <p:nvSpPr>
          <p:cNvPr id="36" name="正方形/長方形 35">
            <a:extLst>
              <a:ext uri="{FF2B5EF4-FFF2-40B4-BE49-F238E27FC236}">
                <a16:creationId xmlns:a16="http://schemas.microsoft.com/office/drawing/2014/main" id="{9F654386-8FA6-4A0B-A456-57F70F00E710}"/>
              </a:ext>
            </a:extLst>
          </p:cNvPr>
          <p:cNvSpPr/>
          <p:nvPr/>
        </p:nvSpPr>
        <p:spPr>
          <a:xfrm>
            <a:off x="7346525" y="4448794"/>
            <a:ext cx="296876" cy="253916"/>
          </a:xfrm>
          <a:prstGeom prst="rect">
            <a:avLst/>
          </a:prstGeom>
        </p:spPr>
        <p:txBody>
          <a:bodyPr wrap="none">
            <a:spAutoFit/>
          </a:bodyPr>
          <a:lstStyle/>
          <a:p>
            <a:pPr algn="ctr"/>
            <a:r>
              <a:rPr lang="en-US" altLang="ja-JP" sz="1050" dirty="0">
                <a:solidFill>
                  <a:srgbClr val="FF0000"/>
                </a:solidFill>
              </a:rPr>
              <a:t>M</a:t>
            </a:r>
            <a:endParaRPr lang="ja-JP" altLang="en-US" sz="1050" dirty="0">
              <a:solidFill>
                <a:srgbClr val="FF0000"/>
              </a:solidFill>
            </a:endParaRPr>
          </a:p>
        </p:txBody>
      </p:sp>
      <p:sp>
        <p:nvSpPr>
          <p:cNvPr id="37" name="正方形/長方形 36">
            <a:extLst>
              <a:ext uri="{FF2B5EF4-FFF2-40B4-BE49-F238E27FC236}">
                <a16:creationId xmlns:a16="http://schemas.microsoft.com/office/drawing/2014/main" id="{BD7E0862-BDCB-494C-8EAA-53CC9BDA79DC}"/>
              </a:ext>
            </a:extLst>
          </p:cNvPr>
          <p:cNvSpPr/>
          <p:nvPr/>
        </p:nvSpPr>
        <p:spPr>
          <a:xfrm>
            <a:off x="7352842" y="4804923"/>
            <a:ext cx="288862" cy="253916"/>
          </a:xfrm>
          <a:prstGeom prst="rect">
            <a:avLst/>
          </a:prstGeom>
        </p:spPr>
        <p:txBody>
          <a:bodyPr wrap="none">
            <a:spAutoFit/>
          </a:bodyPr>
          <a:lstStyle/>
          <a:p>
            <a:pPr algn="ctr"/>
            <a:r>
              <a:rPr lang="en-US" altLang="ja-JP" sz="1050" dirty="0">
                <a:solidFill>
                  <a:srgbClr val="FF0000"/>
                </a:solidFill>
              </a:rPr>
              <a:t>O</a:t>
            </a:r>
            <a:endParaRPr lang="ja-JP" altLang="en-US" sz="1050" dirty="0">
              <a:solidFill>
                <a:srgbClr val="FF0000"/>
              </a:solidFill>
            </a:endParaRPr>
          </a:p>
        </p:txBody>
      </p:sp>
      <p:sp>
        <p:nvSpPr>
          <p:cNvPr id="38" name="正方形/長方形 37">
            <a:extLst>
              <a:ext uri="{FF2B5EF4-FFF2-40B4-BE49-F238E27FC236}">
                <a16:creationId xmlns:a16="http://schemas.microsoft.com/office/drawing/2014/main" id="{3337E9B3-00F5-4CBE-8D86-5C01B9BCBEC1}"/>
              </a:ext>
            </a:extLst>
          </p:cNvPr>
          <p:cNvSpPr/>
          <p:nvPr/>
        </p:nvSpPr>
        <p:spPr>
          <a:xfrm>
            <a:off x="7359281" y="5304262"/>
            <a:ext cx="288862" cy="253916"/>
          </a:xfrm>
          <a:prstGeom prst="rect">
            <a:avLst/>
          </a:prstGeom>
        </p:spPr>
        <p:txBody>
          <a:bodyPr wrap="none">
            <a:spAutoFit/>
          </a:bodyPr>
          <a:lstStyle/>
          <a:p>
            <a:pPr algn="ctr"/>
            <a:r>
              <a:rPr lang="en-US" altLang="ja-JP" sz="1050" dirty="0">
                <a:solidFill>
                  <a:srgbClr val="FF0000"/>
                </a:solidFill>
              </a:rPr>
              <a:t>Q</a:t>
            </a:r>
            <a:endParaRPr lang="ja-JP" altLang="en-US" sz="1050" dirty="0">
              <a:solidFill>
                <a:srgbClr val="FF0000"/>
              </a:solidFill>
            </a:endParaRPr>
          </a:p>
        </p:txBody>
      </p:sp>
      <p:sp>
        <p:nvSpPr>
          <p:cNvPr id="39" name="正方形/長方形 38">
            <a:extLst>
              <a:ext uri="{FF2B5EF4-FFF2-40B4-BE49-F238E27FC236}">
                <a16:creationId xmlns:a16="http://schemas.microsoft.com/office/drawing/2014/main" id="{FCD4DCB1-BA2D-4368-9ED2-DD3D6ED93D2C}"/>
              </a:ext>
            </a:extLst>
          </p:cNvPr>
          <p:cNvSpPr/>
          <p:nvPr/>
        </p:nvSpPr>
        <p:spPr>
          <a:xfrm>
            <a:off x="7197203" y="2088713"/>
            <a:ext cx="274434" cy="253916"/>
          </a:xfrm>
          <a:prstGeom prst="rect">
            <a:avLst/>
          </a:prstGeom>
        </p:spPr>
        <p:txBody>
          <a:bodyPr wrap="none">
            <a:spAutoFit/>
          </a:bodyPr>
          <a:lstStyle/>
          <a:p>
            <a:pPr algn="ctr"/>
            <a:r>
              <a:rPr lang="en-US" altLang="ja-JP" sz="1050" dirty="0">
                <a:solidFill>
                  <a:srgbClr val="FF0000"/>
                </a:solidFill>
              </a:rPr>
              <a:t>A</a:t>
            </a:r>
            <a:endParaRPr lang="ja-JP" altLang="en-US" sz="1050" dirty="0">
              <a:solidFill>
                <a:srgbClr val="FF0000"/>
              </a:solidFill>
            </a:endParaRPr>
          </a:p>
        </p:txBody>
      </p:sp>
      <p:sp>
        <p:nvSpPr>
          <p:cNvPr id="40" name="正方形/長方形 39">
            <a:extLst>
              <a:ext uri="{FF2B5EF4-FFF2-40B4-BE49-F238E27FC236}">
                <a16:creationId xmlns:a16="http://schemas.microsoft.com/office/drawing/2014/main" id="{64F7E196-35AD-4D46-A557-E9236B32DE62}"/>
              </a:ext>
            </a:extLst>
          </p:cNvPr>
          <p:cNvSpPr/>
          <p:nvPr/>
        </p:nvSpPr>
        <p:spPr>
          <a:xfrm>
            <a:off x="7013221" y="3203317"/>
            <a:ext cx="266420" cy="253916"/>
          </a:xfrm>
          <a:prstGeom prst="rect">
            <a:avLst/>
          </a:prstGeom>
        </p:spPr>
        <p:txBody>
          <a:bodyPr wrap="none">
            <a:spAutoFit/>
          </a:bodyPr>
          <a:lstStyle/>
          <a:p>
            <a:pPr algn="ctr"/>
            <a:r>
              <a:rPr lang="en-US" altLang="ja-JP" sz="1050" dirty="0">
                <a:solidFill>
                  <a:srgbClr val="FF0000"/>
                </a:solidFill>
              </a:rPr>
              <a:t>F</a:t>
            </a:r>
            <a:endParaRPr lang="ja-JP" altLang="en-US" sz="1050" dirty="0">
              <a:solidFill>
                <a:srgbClr val="FF0000"/>
              </a:solidFill>
            </a:endParaRPr>
          </a:p>
        </p:txBody>
      </p:sp>
      <p:sp>
        <p:nvSpPr>
          <p:cNvPr id="41" name="正方形/長方形 40">
            <a:extLst>
              <a:ext uri="{FF2B5EF4-FFF2-40B4-BE49-F238E27FC236}">
                <a16:creationId xmlns:a16="http://schemas.microsoft.com/office/drawing/2014/main" id="{42755F59-8456-4095-9CAA-B1B6E1C561A9}"/>
              </a:ext>
            </a:extLst>
          </p:cNvPr>
          <p:cNvSpPr/>
          <p:nvPr/>
        </p:nvSpPr>
        <p:spPr>
          <a:xfrm>
            <a:off x="6998766" y="3707804"/>
            <a:ext cx="282450" cy="253916"/>
          </a:xfrm>
          <a:prstGeom prst="rect">
            <a:avLst/>
          </a:prstGeom>
        </p:spPr>
        <p:txBody>
          <a:bodyPr wrap="none">
            <a:spAutoFit/>
          </a:bodyPr>
          <a:lstStyle/>
          <a:p>
            <a:pPr algn="ctr"/>
            <a:r>
              <a:rPr lang="en-US" altLang="ja-JP" sz="1050" dirty="0">
                <a:solidFill>
                  <a:srgbClr val="FF0000"/>
                </a:solidFill>
              </a:rPr>
              <a:t>H</a:t>
            </a:r>
            <a:endParaRPr lang="ja-JP" altLang="en-US" sz="1050" dirty="0">
              <a:solidFill>
                <a:srgbClr val="FF0000"/>
              </a:solidFill>
            </a:endParaRPr>
          </a:p>
        </p:txBody>
      </p:sp>
      <p:sp>
        <p:nvSpPr>
          <p:cNvPr id="42" name="正方形/長方形 41">
            <a:extLst>
              <a:ext uri="{FF2B5EF4-FFF2-40B4-BE49-F238E27FC236}">
                <a16:creationId xmlns:a16="http://schemas.microsoft.com/office/drawing/2014/main" id="{C36077F2-8285-4459-BC6D-5D2107BEA75D}"/>
              </a:ext>
            </a:extLst>
          </p:cNvPr>
          <p:cNvSpPr/>
          <p:nvPr/>
        </p:nvSpPr>
        <p:spPr>
          <a:xfrm>
            <a:off x="7391530" y="3945934"/>
            <a:ext cx="221536" cy="253916"/>
          </a:xfrm>
          <a:prstGeom prst="rect">
            <a:avLst/>
          </a:prstGeom>
        </p:spPr>
        <p:txBody>
          <a:bodyPr wrap="none">
            <a:spAutoFit/>
          </a:bodyPr>
          <a:lstStyle/>
          <a:p>
            <a:pPr algn="ctr"/>
            <a:r>
              <a:rPr lang="en-US" altLang="ja-JP" sz="1050" dirty="0">
                <a:solidFill>
                  <a:srgbClr val="FF0000"/>
                </a:solidFill>
              </a:rPr>
              <a:t>I</a:t>
            </a:r>
            <a:endParaRPr lang="ja-JP" altLang="en-US" sz="1050" dirty="0">
              <a:solidFill>
                <a:srgbClr val="FF0000"/>
              </a:solidFill>
            </a:endParaRPr>
          </a:p>
        </p:txBody>
      </p:sp>
      <p:sp>
        <p:nvSpPr>
          <p:cNvPr id="43" name="正方形/長方形 42">
            <a:extLst>
              <a:ext uri="{FF2B5EF4-FFF2-40B4-BE49-F238E27FC236}">
                <a16:creationId xmlns:a16="http://schemas.microsoft.com/office/drawing/2014/main" id="{3AB5B37E-4ADC-4DD1-86D3-0B1FBBD9D443}"/>
              </a:ext>
            </a:extLst>
          </p:cNvPr>
          <p:cNvSpPr/>
          <p:nvPr/>
        </p:nvSpPr>
        <p:spPr>
          <a:xfrm>
            <a:off x="7014316" y="3942936"/>
            <a:ext cx="251992" cy="253916"/>
          </a:xfrm>
          <a:prstGeom prst="rect">
            <a:avLst/>
          </a:prstGeom>
        </p:spPr>
        <p:txBody>
          <a:bodyPr wrap="none">
            <a:spAutoFit/>
          </a:bodyPr>
          <a:lstStyle/>
          <a:p>
            <a:pPr algn="ctr"/>
            <a:r>
              <a:rPr lang="en-US" altLang="ja-JP" sz="1050" dirty="0">
                <a:solidFill>
                  <a:srgbClr val="FF0000"/>
                </a:solidFill>
              </a:rPr>
              <a:t>J</a:t>
            </a:r>
            <a:endParaRPr lang="ja-JP" altLang="en-US" sz="1050" dirty="0">
              <a:solidFill>
                <a:srgbClr val="FF0000"/>
              </a:solidFill>
            </a:endParaRPr>
          </a:p>
        </p:txBody>
      </p:sp>
      <p:sp>
        <p:nvSpPr>
          <p:cNvPr id="22" name="楕円 21">
            <a:extLst>
              <a:ext uri="{FF2B5EF4-FFF2-40B4-BE49-F238E27FC236}">
                <a16:creationId xmlns:a16="http://schemas.microsoft.com/office/drawing/2014/main" id="{1C567A96-3280-448D-9E11-C8898CB411AC}"/>
              </a:ext>
            </a:extLst>
          </p:cNvPr>
          <p:cNvSpPr/>
          <p:nvPr/>
        </p:nvSpPr>
        <p:spPr>
          <a:xfrm>
            <a:off x="7322552" y="488925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Rectangle 6">
            <a:extLst>
              <a:ext uri="{FF2B5EF4-FFF2-40B4-BE49-F238E27FC236}">
                <a16:creationId xmlns:a16="http://schemas.microsoft.com/office/drawing/2014/main" id="{67944F07-98D3-440C-9F50-9A52145E46E8}"/>
              </a:ext>
            </a:extLst>
          </p:cNvPr>
          <p:cNvSpPr>
            <a:spLocks noChangeArrowheads="1"/>
          </p:cNvSpPr>
          <p:nvPr/>
        </p:nvSpPr>
        <p:spPr bwMode="gray">
          <a:xfrm>
            <a:off x="3384387" y="5878127"/>
            <a:ext cx="3563877" cy="287177"/>
          </a:xfrm>
          <a:prstGeom prst="rect">
            <a:avLst/>
          </a:prstGeom>
          <a:solidFill>
            <a:schemeClr val="bg1"/>
          </a:solidFill>
          <a:ln w="9525">
            <a:noFill/>
            <a:miter lim="800000"/>
            <a:headEnd/>
            <a:tailEnd/>
          </a:ln>
          <a:effectLst/>
        </p:spPr>
        <p:txBody>
          <a:bodyPr/>
          <a:lstStyle/>
          <a:p>
            <a:pPr algn="ctr">
              <a:lnSpc>
                <a:spcPct val="90000"/>
              </a:lnSpc>
              <a:spcBef>
                <a:spcPct val="20000"/>
              </a:spcBef>
              <a:buClr>
                <a:schemeClr val="accent2"/>
              </a:buClr>
            </a:pPr>
            <a:r>
              <a:rPr lang="en-US" altLang="ja-JP" sz="1600" dirty="0">
                <a:solidFill>
                  <a:schemeClr val="accent2"/>
                </a:solidFill>
              </a:rPr>
              <a:t>Radio altimeter receiving antenna</a:t>
            </a:r>
          </a:p>
        </p:txBody>
      </p:sp>
      <p:cxnSp>
        <p:nvCxnSpPr>
          <p:cNvPr id="24" name="直線矢印コネクタ 23">
            <a:extLst>
              <a:ext uri="{FF2B5EF4-FFF2-40B4-BE49-F238E27FC236}">
                <a16:creationId xmlns:a16="http://schemas.microsoft.com/office/drawing/2014/main" id="{12BAD801-6AB7-45BD-AC01-91300B83F542}"/>
              </a:ext>
            </a:extLst>
          </p:cNvPr>
          <p:cNvCxnSpPr>
            <a:cxnSpLocks/>
          </p:cNvCxnSpPr>
          <p:nvPr/>
        </p:nvCxnSpPr>
        <p:spPr>
          <a:xfrm flipV="1">
            <a:off x="5723715" y="4985400"/>
            <a:ext cx="1584589" cy="819864"/>
          </a:xfrm>
          <a:prstGeom prst="straightConnector1">
            <a:avLst/>
          </a:prstGeom>
          <a:ln w="285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84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14A57-5453-42B4-A389-C79ABEA236AB}"/>
              </a:ext>
            </a:extLst>
          </p:cNvPr>
          <p:cNvSpPr>
            <a:spLocks noGrp="1"/>
          </p:cNvSpPr>
          <p:nvPr>
            <p:ph type="title"/>
          </p:nvPr>
        </p:nvSpPr>
        <p:spPr/>
        <p:txBody>
          <a:bodyPr/>
          <a:lstStyle/>
          <a:p>
            <a:r>
              <a:rPr lang="en-US" altLang="ja-JP" sz="3600" u="sng" dirty="0"/>
              <a:t>Measurement results: inside cabin 2</a:t>
            </a:r>
            <a:endParaRPr kumimoji="1" lang="ja-JP" altLang="en-US" sz="3600" u="sng" dirty="0"/>
          </a:p>
        </p:txBody>
      </p:sp>
      <p:graphicFrame>
        <p:nvGraphicFramePr>
          <p:cNvPr id="6" name="グラフ 5">
            <a:extLst>
              <a:ext uri="{FF2B5EF4-FFF2-40B4-BE49-F238E27FC236}">
                <a16:creationId xmlns:a16="http://schemas.microsoft.com/office/drawing/2014/main" id="{253EAA12-3E49-4288-8CC8-DEE227BF6E4C}"/>
              </a:ext>
            </a:extLst>
          </p:cNvPr>
          <p:cNvGraphicFramePr>
            <a:graphicFrameLocks/>
          </p:cNvGraphicFramePr>
          <p:nvPr>
            <p:extLst>
              <p:ext uri="{D42A27DB-BD31-4B8C-83A1-F6EECF244321}">
                <p14:modId xmlns:p14="http://schemas.microsoft.com/office/powerpoint/2010/main" val="402049934"/>
              </p:ext>
            </p:extLst>
          </p:nvPr>
        </p:nvGraphicFramePr>
        <p:xfrm>
          <a:off x="323528" y="1688614"/>
          <a:ext cx="8352928" cy="383626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a:extLst>
              <a:ext uri="{FF2B5EF4-FFF2-40B4-BE49-F238E27FC236}">
                <a16:creationId xmlns:a16="http://schemas.microsoft.com/office/drawing/2014/main" id="{B8E1F635-E24D-4828-B1C6-BC1B0B7C8E37}"/>
              </a:ext>
            </a:extLst>
          </p:cNvPr>
          <p:cNvCxnSpPr>
            <a:cxnSpLocks/>
          </p:cNvCxnSpPr>
          <p:nvPr/>
        </p:nvCxnSpPr>
        <p:spPr>
          <a:xfrm>
            <a:off x="3203848" y="2624718"/>
            <a:ext cx="0" cy="2160241"/>
          </a:xfrm>
          <a:prstGeom prst="straightConnector1">
            <a:avLst/>
          </a:prstGeom>
          <a:ln w="381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EAD5FF3F-C4DC-4497-B375-08B96A09BCF7}"/>
              </a:ext>
            </a:extLst>
          </p:cNvPr>
          <p:cNvSpPr/>
          <p:nvPr/>
        </p:nvSpPr>
        <p:spPr>
          <a:xfrm>
            <a:off x="2339752" y="1844824"/>
            <a:ext cx="1741310" cy="707886"/>
          </a:xfrm>
          <a:prstGeom prst="rect">
            <a:avLst/>
          </a:prstGeom>
        </p:spPr>
        <p:txBody>
          <a:bodyPr wrap="none">
            <a:spAutoFit/>
          </a:bodyPr>
          <a:lstStyle/>
          <a:p>
            <a:pPr algn="ctr"/>
            <a:r>
              <a:rPr lang="en-US" altLang="ja-JP" dirty="0">
                <a:solidFill>
                  <a:schemeClr val="accent2"/>
                </a:solidFill>
              </a:rPr>
              <a:t>IPL minimum:</a:t>
            </a:r>
          </a:p>
          <a:p>
            <a:pPr algn="ctr"/>
            <a:r>
              <a:rPr lang="en-US" altLang="ja-JP" dirty="0">
                <a:solidFill>
                  <a:schemeClr val="accent2"/>
                </a:solidFill>
              </a:rPr>
              <a:t>72.8 dB</a:t>
            </a:r>
            <a:endParaRPr lang="ja-JP" altLang="en-US" dirty="0">
              <a:solidFill>
                <a:schemeClr val="accent2"/>
              </a:solidFill>
            </a:endParaRPr>
          </a:p>
        </p:txBody>
      </p:sp>
      <p:cxnSp>
        <p:nvCxnSpPr>
          <p:cNvPr id="11" name="直線矢印コネクタ 10">
            <a:extLst>
              <a:ext uri="{FF2B5EF4-FFF2-40B4-BE49-F238E27FC236}">
                <a16:creationId xmlns:a16="http://schemas.microsoft.com/office/drawing/2014/main" id="{2DE17F1E-961D-4B82-9103-46D72CB7D57E}"/>
              </a:ext>
            </a:extLst>
          </p:cNvPr>
          <p:cNvCxnSpPr>
            <a:cxnSpLocks/>
          </p:cNvCxnSpPr>
          <p:nvPr/>
        </p:nvCxnSpPr>
        <p:spPr>
          <a:xfrm>
            <a:off x="4788024" y="2048654"/>
            <a:ext cx="0" cy="2736305"/>
          </a:xfrm>
          <a:prstGeom prst="straightConnector1">
            <a:avLst/>
          </a:prstGeom>
          <a:ln w="381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2D9C7CB4-643C-4FCE-9C59-8B95A4AA1B9A}"/>
              </a:ext>
            </a:extLst>
          </p:cNvPr>
          <p:cNvSpPr/>
          <p:nvPr/>
        </p:nvSpPr>
        <p:spPr>
          <a:xfrm>
            <a:off x="4023314" y="1340768"/>
            <a:ext cx="1542538" cy="707886"/>
          </a:xfrm>
          <a:prstGeom prst="rect">
            <a:avLst/>
          </a:prstGeom>
        </p:spPr>
        <p:txBody>
          <a:bodyPr wrap="none">
            <a:spAutoFit/>
          </a:bodyPr>
          <a:lstStyle/>
          <a:p>
            <a:pPr algn="ctr"/>
            <a:r>
              <a:rPr lang="en-US" altLang="ja-JP" dirty="0">
                <a:solidFill>
                  <a:schemeClr val="accent2"/>
                </a:solidFill>
              </a:rPr>
              <a:t>IPL median:</a:t>
            </a:r>
          </a:p>
          <a:p>
            <a:pPr algn="ctr"/>
            <a:r>
              <a:rPr lang="en-US" altLang="ja-JP" dirty="0">
                <a:solidFill>
                  <a:schemeClr val="accent2"/>
                </a:solidFill>
              </a:rPr>
              <a:t>90.9 dB</a:t>
            </a:r>
            <a:endParaRPr lang="ja-JP" altLang="en-US" dirty="0">
              <a:solidFill>
                <a:schemeClr val="accent2"/>
              </a:solidFill>
            </a:endParaRPr>
          </a:p>
        </p:txBody>
      </p:sp>
      <p:sp>
        <p:nvSpPr>
          <p:cNvPr id="14" name="正方形/長方形 13">
            <a:extLst>
              <a:ext uri="{FF2B5EF4-FFF2-40B4-BE49-F238E27FC236}">
                <a16:creationId xmlns:a16="http://schemas.microsoft.com/office/drawing/2014/main" id="{B5E6AAE6-0258-417E-9054-3FF7D4AE628E}"/>
              </a:ext>
            </a:extLst>
          </p:cNvPr>
          <p:cNvSpPr/>
          <p:nvPr/>
        </p:nvSpPr>
        <p:spPr>
          <a:xfrm>
            <a:off x="224408" y="5589240"/>
            <a:ext cx="8668072" cy="590931"/>
          </a:xfrm>
          <a:prstGeom prst="rect">
            <a:avLst/>
          </a:prstGeom>
        </p:spPr>
        <p:txBody>
          <a:bodyPr wrap="square">
            <a:spAutoFit/>
          </a:bodyPr>
          <a:lstStyle/>
          <a:p>
            <a:pPr>
              <a:lnSpc>
                <a:spcPct val="90000"/>
              </a:lnSpc>
              <a:spcBef>
                <a:spcPct val="20000"/>
              </a:spcBef>
              <a:buClr>
                <a:schemeClr val="accent2"/>
              </a:buClr>
            </a:pPr>
            <a:r>
              <a:rPr lang="en-US" altLang="ja-JP" sz="1800" dirty="0">
                <a:solidFill>
                  <a:schemeClr val="accent2"/>
                </a:solidFill>
              </a:rPr>
              <a:t>Total measurement data 132,660 points</a:t>
            </a:r>
            <a:r>
              <a:rPr lang="en-US" altLang="ja-JP" sz="1800" dirty="0"/>
              <a:t>: 20 (transmitting antenna location)</a:t>
            </a:r>
            <a:r>
              <a:rPr lang="ja-JP" altLang="en-US" sz="1800" dirty="0"/>
              <a:t>　</a:t>
            </a:r>
            <a:r>
              <a:rPr lang="en-US" altLang="ja-JP" sz="1800" dirty="0"/>
              <a:t>x 201 (Frequency domain) x 11 (time domain) x 3 (transmitting antenna axis) </a:t>
            </a:r>
            <a:endParaRPr lang="en-US" altLang="ja-JP" sz="500" dirty="0"/>
          </a:p>
        </p:txBody>
      </p:sp>
      <p:sp>
        <p:nvSpPr>
          <p:cNvPr id="15" name="Rectangle 4">
            <a:extLst>
              <a:ext uri="{FF2B5EF4-FFF2-40B4-BE49-F238E27FC236}">
                <a16:creationId xmlns:a16="http://schemas.microsoft.com/office/drawing/2014/main" id="{8102A0DD-AC80-496A-B5A5-C8E01756D8F5}"/>
              </a:ext>
            </a:extLst>
          </p:cNvPr>
          <p:cNvSpPr>
            <a:spLocks noChangeArrowheads="1"/>
          </p:cNvSpPr>
          <p:nvPr/>
        </p:nvSpPr>
        <p:spPr bwMode="gray">
          <a:xfrm>
            <a:off x="201488" y="836712"/>
            <a:ext cx="8763000" cy="432048"/>
          </a:xfrm>
          <a:prstGeom prst="rect">
            <a:avLst/>
          </a:prstGeom>
          <a:noFill/>
          <a:ln w="9525">
            <a:noFill/>
            <a:miter lim="800000"/>
            <a:headEnd/>
            <a:tailEnd/>
          </a:ln>
        </p:spPr>
        <p:txBody>
          <a:bodyPr/>
          <a:lstStyle/>
          <a:p>
            <a:pPr marL="342900" indent="-342900">
              <a:spcBef>
                <a:spcPct val="20000"/>
              </a:spcBef>
              <a:buFontTx/>
              <a:buBlip>
                <a:blip r:embed="rId3"/>
              </a:buBlip>
            </a:pPr>
            <a:r>
              <a:rPr lang="en-US" altLang="ja-JP" sz="2800" dirty="0"/>
              <a:t>IPL probability</a:t>
            </a:r>
            <a:endParaRPr lang="ja-JP" altLang="en-US" sz="2800" dirty="0"/>
          </a:p>
        </p:txBody>
      </p:sp>
    </p:spTree>
    <p:extLst>
      <p:ext uri="{BB962C8B-B14F-4D97-AF65-F5344CB8AC3E}">
        <p14:creationId xmlns:p14="http://schemas.microsoft.com/office/powerpoint/2010/main" val="2863152432"/>
      </p:ext>
    </p:extLst>
  </p:cSld>
  <p:clrMapOvr>
    <a:masterClrMapping/>
  </p:clrMapOvr>
</p:sld>
</file>

<file path=ppt/theme/theme1.xml><?xml version="1.0" encoding="utf-8"?>
<a:theme xmlns:a="http://schemas.openxmlformats.org/drawingml/2006/main" name="s-cool7">
  <a:themeElements>
    <a:clrScheme name="s-cool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ol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ol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ol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ol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ol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ol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ol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ol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ol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ol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ol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ol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ol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A1D9C0-9B61-46CC-BA7A-6EBC492CED08}"/>
</file>

<file path=customXml/itemProps2.xml><?xml version="1.0" encoding="utf-8"?>
<ds:datastoreItem xmlns:ds="http://schemas.openxmlformats.org/officeDocument/2006/customXml" ds:itemID="{8113C855-1DF5-4B8C-A3B6-1858642B0D7E}"/>
</file>

<file path=customXml/itemProps3.xml><?xml version="1.0" encoding="utf-8"?>
<ds:datastoreItem xmlns:ds="http://schemas.openxmlformats.org/officeDocument/2006/customXml" ds:itemID="{72176F1F-7CE5-4039-838F-B31E948B909E}"/>
</file>

<file path=docProps/app.xml><?xml version="1.0" encoding="utf-8"?>
<Properties xmlns="http://schemas.openxmlformats.org/officeDocument/2006/extended-properties" xmlns:vt="http://schemas.openxmlformats.org/officeDocument/2006/docPropsVTypes">
  <Template>D:\研究\【参考】PowerPointデザインテンプレート\s-cool7.pot</Template>
  <TotalTime>58118</TotalTime>
  <Words>1250</Words>
  <Application>Microsoft Macintosh PowerPoint</Application>
  <PresentationFormat>On-screen Show (4:3)</PresentationFormat>
  <Paragraphs>371</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Verdana</vt:lpstr>
      <vt:lpstr>Wingdings</vt:lpstr>
      <vt:lpstr>s-cool7</vt:lpstr>
      <vt:lpstr>Interference Path Loss Measurement at Wireless Avionics Intra-Communication Band using Beechcraft B300 Aircraft</vt:lpstr>
      <vt:lpstr>Contents</vt:lpstr>
      <vt:lpstr>Aircraft under measurement</vt:lpstr>
      <vt:lpstr>Radio altimeter</vt:lpstr>
      <vt:lpstr>Measurement set-up</vt:lpstr>
      <vt:lpstr>Overview of measurement</vt:lpstr>
      <vt:lpstr>Antenna location</vt:lpstr>
      <vt:lpstr>Measurement results: inside cabin 1</vt:lpstr>
      <vt:lpstr>Measurement results: inside cabin 2</vt:lpstr>
      <vt:lpstr>Measurement results: outside cabin 1</vt:lpstr>
      <vt:lpstr>Measurement results: outside cabin 2</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Shunichi FUTATSUMORI</dc:creator>
  <cp:lastModifiedBy>Jonasson, Loftur</cp:lastModifiedBy>
  <cp:revision>3516</cp:revision>
  <cp:lastPrinted>2020-08-12T01:30:05Z</cp:lastPrinted>
  <dcterms:created xsi:type="dcterms:W3CDTF">2006-03-09T09:13:37Z</dcterms:created>
  <dcterms:modified xsi:type="dcterms:W3CDTF">2020-08-14T12:10:58Z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