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comment1.xml" ContentType="application/vnd.openxmlformats-officedocument.presentationml.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4"/>
  </p:sldMasterIdLst>
  <p:notesMasterIdLst>
    <p:notesMasterId r:id="rId31"/>
  </p:notesMasterIdLst>
  <p:sldIdLst>
    <p:sldId id="541" r:id="rId5"/>
    <p:sldId id="528" r:id="rId6"/>
    <p:sldId id="525" r:id="rId7"/>
    <p:sldId id="505" r:id="rId8"/>
    <p:sldId id="506" r:id="rId9"/>
    <p:sldId id="507" r:id="rId10"/>
    <p:sldId id="511" r:id="rId11"/>
    <p:sldId id="513" r:id="rId12"/>
    <p:sldId id="515" r:id="rId13"/>
    <p:sldId id="508" r:id="rId14"/>
    <p:sldId id="510" r:id="rId15"/>
    <p:sldId id="523" r:id="rId16"/>
    <p:sldId id="514" r:id="rId17"/>
    <p:sldId id="531" r:id="rId18"/>
    <p:sldId id="527" r:id="rId19"/>
    <p:sldId id="526" r:id="rId20"/>
    <p:sldId id="535" r:id="rId21"/>
    <p:sldId id="536" r:id="rId22"/>
    <p:sldId id="518" r:id="rId23"/>
    <p:sldId id="537" r:id="rId24"/>
    <p:sldId id="540" r:id="rId25"/>
    <p:sldId id="539" r:id="rId26"/>
    <p:sldId id="258" r:id="rId27"/>
    <p:sldId id="529" r:id="rId28"/>
    <p:sldId id="532" r:id="rId29"/>
    <p:sldId id="533" r:id="rId30"/>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e Woerfel" initials="RW" lastIdx="9" clrIdx="0">
    <p:extLst>
      <p:ext uri="{19B8F6BF-5375-455C-9EA6-DF929625EA0E}">
        <p15:presenceInfo xmlns:p15="http://schemas.microsoft.com/office/powerpoint/2012/main" userId="dee88f9aeed5131e" providerId="Windows Live"/>
      </p:ext>
    </p:extLst>
  </p:cmAuthor>
  <p:cmAuthor id="2" name="michael neale" initials="m" lastIdx="16" clrIdx="1">
    <p:extLst>
      <p:ext uri="{19B8F6BF-5375-455C-9EA6-DF929625EA0E}">
        <p15:presenceInfo xmlns:p15="http://schemas.microsoft.com/office/powerpoint/2012/main" userId="michael ne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0202"/>
    <a:srgbClr val="5A6870"/>
    <a:srgbClr val="279DD9"/>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605" autoAdjust="0"/>
    <p:restoredTop sz="95748" autoAdjust="0"/>
  </p:normalViewPr>
  <p:slideViewPr>
    <p:cSldViewPr>
      <p:cViewPr varScale="1">
        <p:scale>
          <a:sx n="110" d="100"/>
          <a:sy n="110" d="100"/>
        </p:scale>
        <p:origin x="2346" y="114"/>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86" d="100"/>
          <a:sy n="86" d="100"/>
        </p:scale>
        <p:origin x="3738"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8-03T15:53:45.813" idx="4">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1F8B64-2609-4EF0-8A84-FD69AD05FB03}" type="doc">
      <dgm:prSet loTypeId="urn:microsoft.com/office/officeart/2005/8/layout/vList6" loCatId="list" qsTypeId="urn:microsoft.com/office/officeart/2005/8/quickstyle/simple1" qsCatId="simple" csTypeId="urn:microsoft.com/office/officeart/2005/8/colors/colorful2" csCatId="colorful" phldr="1"/>
      <dgm:spPr/>
      <dgm:t>
        <a:bodyPr/>
        <a:lstStyle/>
        <a:p>
          <a:endParaRPr lang="de-DE"/>
        </a:p>
      </dgm:t>
    </dgm:pt>
    <dgm:pt modelId="{777F2C7C-C63E-4A20-9932-E3BF55294E6A}">
      <dgm:prSet phldrT="[Text]"/>
      <dgm:spPr/>
      <dgm:t>
        <a:bodyPr/>
        <a:lstStyle/>
        <a:p>
          <a:r>
            <a:rPr lang="en-US" noProof="0" dirty="0"/>
            <a:t>FSS C2 Link budgets</a:t>
          </a:r>
        </a:p>
      </dgm:t>
    </dgm:pt>
    <dgm:pt modelId="{AD466DAA-B3AC-47DC-BD39-89C8827945B2}" type="parTrans" cxnId="{F2EC70A7-60DA-4DAF-AD37-81E94B454751}">
      <dgm:prSet/>
      <dgm:spPr/>
      <dgm:t>
        <a:bodyPr/>
        <a:lstStyle/>
        <a:p>
          <a:endParaRPr lang="en-US" noProof="0" dirty="0"/>
        </a:p>
      </dgm:t>
    </dgm:pt>
    <dgm:pt modelId="{4663F8F7-2CBD-457D-959E-1D81528FC3FC}" type="sibTrans" cxnId="{F2EC70A7-60DA-4DAF-AD37-81E94B454751}">
      <dgm:prSet/>
      <dgm:spPr/>
      <dgm:t>
        <a:bodyPr/>
        <a:lstStyle/>
        <a:p>
          <a:endParaRPr lang="en-US" noProof="0" dirty="0"/>
        </a:p>
      </dgm:t>
    </dgm:pt>
    <dgm:pt modelId="{B5CD160C-8C0B-451B-9E05-0EF8B8DFC54D}">
      <dgm:prSet phldrT="[Text]" custT="1"/>
      <dgm:spPr/>
      <dgm:t>
        <a:bodyPr/>
        <a:lstStyle/>
        <a:p>
          <a:r>
            <a:rPr lang="en-US" sz="1400" noProof="0" dirty="0"/>
            <a:t>Philosophy</a:t>
          </a:r>
        </a:p>
      </dgm:t>
    </dgm:pt>
    <dgm:pt modelId="{77A4E133-BBC4-4A1A-B349-4740415A6E8E}" type="parTrans" cxnId="{65834233-3BBD-4682-9FAE-2271FA547E22}">
      <dgm:prSet/>
      <dgm:spPr/>
      <dgm:t>
        <a:bodyPr/>
        <a:lstStyle/>
        <a:p>
          <a:endParaRPr lang="en-US" noProof="0" dirty="0"/>
        </a:p>
      </dgm:t>
    </dgm:pt>
    <dgm:pt modelId="{548ADE03-ECEE-4EF6-B3CD-61166100BBC9}" type="sibTrans" cxnId="{65834233-3BBD-4682-9FAE-2271FA547E22}">
      <dgm:prSet/>
      <dgm:spPr/>
      <dgm:t>
        <a:bodyPr/>
        <a:lstStyle/>
        <a:p>
          <a:endParaRPr lang="en-US" noProof="0" dirty="0"/>
        </a:p>
      </dgm:t>
    </dgm:pt>
    <dgm:pt modelId="{B5647122-0728-45DF-AB44-5E3B1F58612C}">
      <dgm:prSet phldrT="[Text]" custT="1"/>
      <dgm:spPr/>
      <dgm:t>
        <a:bodyPr/>
        <a:lstStyle/>
        <a:p>
          <a:r>
            <a:rPr lang="en-US" sz="1400" noProof="0" dirty="0"/>
            <a:t>Why we need link budgets</a:t>
          </a:r>
        </a:p>
      </dgm:t>
    </dgm:pt>
    <dgm:pt modelId="{65648233-30CD-4213-B00A-8C577441E977}" type="parTrans" cxnId="{7CA27064-3DB1-4AF7-986B-0AA62D9B6292}">
      <dgm:prSet/>
      <dgm:spPr/>
      <dgm:t>
        <a:bodyPr/>
        <a:lstStyle/>
        <a:p>
          <a:endParaRPr lang="en-US" noProof="0" dirty="0"/>
        </a:p>
      </dgm:t>
    </dgm:pt>
    <dgm:pt modelId="{594DDD83-5236-4EBF-ADFA-EBF1710362E5}" type="sibTrans" cxnId="{7CA27064-3DB1-4AF7-986B-0AA62D9B6292}">
      <dgm:prSet/>
      <dgm:spPr/>
      <dgm:t>
        <a:bodyPr/>
        <a:lstStyle/>
        <a:p>
          <a:endParaRPr lang="en-US" noProof="0" dirty="0"/>
        </a:p>
      </dgm:t>
    </dgm:pt>
    <dgm:pt modelId="{660AD736-E25A-46B0-ABC0-68E7119DDFA7}">
      <dgm:prSet phldrT="[Text]"/>
      <dgm:spPr/>
      <dgm:t>
        <a:bodyPr/>
        <a:lstStyle/>
        <a:p>
          <a:r>
            <a:rPr lang="en-US" noProof="0" dirty="0"/>
            <a:t>Required Link Performance</a:t>
          </a:r>
        </a:p>
        <a:p>
          <a:r>
            <a:rPr lang="en-US" noProof="0" dirty="0"/>
            <a:t> vs.</a:t>
          </a:r>
        </a:p>
        <a:p>
          <a:r>
            <a:rPr lang="en-US" noProof="0" dirty="0"/>
            <a:t>Achieved Link Performance</a:t>
          </a:r>
        </a:p>
      </dgm:t>
    </dgm:pt>
    <dgm:pt modelId="{B0033DF8-F6CE-4C6C-98B5-9C2BB16A2B67}" type="parTrans" cxnId="{810CD744-C073-45CA-AE15-B731214AC86A}">
      <dgm:prSet/>
      <dgm:spPr/>
      <dgm:t>
        <a:bodyPr/>
        <a:lstStyle/>
        <a:p>
          <a:endParaRPr lang="en-US" noProof="0" dirty="0"/>
        </a:p>
      </dgm:t>
    </dgm:pt>
    <dgm:pt modelId="{3A09D2CD-3DD4-42CF-9449-FD5588136AB4}" type="sibTrans" cxnId="{810CD744-C073-45CA-AE15-B731214AC86A}">
      <dgm:prSet/>
      <dgm:spPr/>
      <dgm:t>
        <a:bodyPr/>
        <a:lstStyle/>
        <a:p>
          <a:endParaRPr lang="en-US" noProof="0" dirty="0"/>
        </a:p>
      </dgm:t>
    </dgm:pt>
    <dgm:pt modelId="{350CB088-4A98-483B-BAFF-D8036D8FAC36}">
      <dgm:prSet phldrT="[Text]" custT="1"/>
      <dgm:spPr/>
      <dgm:t>
        <a:bodyPr/>
        <a:lstStyle/>
        <a:p>
          <a:r>
            <a:rPr lang="en-US" sz="1400" noProof="0" dirty="0"/>
            <a:t>Operational / safety requirements</a:t>
          </a:r>
        </a:p>
      </dgm:t>
    </dgm:pt>
    <dgm:pt modelId="{4AE5EE79-DF49-4304-8C7C-27F17B55639A}" type="parTrans" cxnId="{67B7299B-7267-44BF-A961-7ACB77463D57}">
      <dgm:prSet/>
      <dgm:spPr/>
      <dgm:t>
        <a:bodyPr/>
        <a:lstStyle/>
        <a:p>
          <a:endParaRPr lang="en-US" noProof="0" dirty="0"/>
        </a:p>
      </dgm:t>
    </dgm:pt>
    <dgm:pt modelId="{018AD8BB-E3A9-426B-B649-EA3322656E31}" type="sibTrans" cxnId="{67B7299B-7267-44BF-A961-7ACB77463D57}">
      <dgm:prSet/>
      <dgm:spPr/>
      <dgm:t>
        <a:bodyPr/>
        <a:lstStyle/>
        <a:p>
          <a:endParaRPr lang="en-US" noProof="0" dirty="0"/>
        </a:p>
      </dgm:t>
    </dgm:pt>
    <dgm:pt modelId="{538170D2-4F0A-4923-B2F4-8E4D8691F62E}">
      <dgm:prSet phldrT="[Text]" custT="1"/>
      <dgm:spPr/>
      <dgm:t>
        <a:bodyPr/>
        <a:lstStyle/>
        <a:p>
          <a:r>
            <a:rPr lang="en-US" sz="1400" noProof="0" dirty="0"/>
            <a:t>Basis for SARPs / specifications</a:t>
          </a:r>
        </a:p>
      </dgm:t>
    </dgm:pt>
    <dgm:pt modelId="{57454B0B-3343-4D68-8152-B3D4404D8A35}" type="parTrans" cxnId="{FB4F9C0C-AF78-4A89-9EEF-63A6A661BE38}">
      <dgm:prSet/>
      <dgm:spPr/>
      <dgm:t>
        <a:bodyPr/>
        <a:lstStyle/>
        <a:p>
          <a:endParaRPr lang="en-US" noProof="0" dirty="0"/>
        </a:p>
      </dgm:t>
    </dgm:pt>
    <dgm:pt modelId="{04A73F24-C8AD-4648-BE37-3ABF630EFADA}" type="sibTrans" cxnId="{FB4F9C0C-AF78-4A89-9EEF-63A6A661BE38}">
      <dgm:prSet/>
      <dgm:spPr/>
      <dgm:t>
        <a:bodyPr/>
        <a:lstStyle/>
        <a:p>
          <a:endParaRPr lang="en-US" noProof="0" dirty="0"/>
        </a:p>
      </dgm:t>
    </dgm:pt>
    <dgm:pt modelId="{B3DBEE13-FD13-4317-A94D-DCB102EF60B4}">
      <dgm:prSet phldrT="[Text]"/>
      <dgm:spPr/>
      <dgm:t>
        <a:bodyPr/>
        <a:lstStyle/>
        <a:p>
          <a:r>
            <a:rPr lang="en-US" noProof="0" dirty="0"/>
            <a:t>C2 Link Parameter Inputs</a:t>
          </a:r>
        </a:p>
      </dgm:t>
    </dgm:pt>
    <dgm:pt modelId="{D5633AC5-1794-4EFD-BFB3-F7AF82EFBB4E}" type="parTrans" cxnId="{A38E3506-E30F-43F6-9E30-04076CF1D9D8}">
      <dgm:prSet/>
      <dgm:spPr/>
      <dgm:t>
        <a:bodyPr/>
        <a:lstStyle/>
        <a:p>
          <a:endParaRPr lang="en-US" noProof="0" dirty="0"/>
        </a:p>
      </dgm:t>
    </dgm:pt>
    <dgm:pt modelId="{3189C22B-4C7B-498E-AAA5-7F75E9C76F0C}" type="sibTrans" cxnId="{A38E3506-E30F-43F6-9E30-04076CF1D9D8}">
      <dgm:prSet/>
      <dgm:spPr/>
      <dgm:t>
        <a:bodyPr/>
        <a:lstStyle/>
        <a:p>
          <a:endParaRPr lang="en-US" noProof="0" dirty="0"/>
        </a:p>
      </dgm:t>
    </dgm:pt>
    <dgm:pt modelId="{8249A211-F605-4D51-A91F-5595845A9941}">
      <dgm:prSet phldrT="[Text]" custT="1"/>
      <dgm:spPr/>
      <dgm:t>
        <a:bodyPr/>
        <a:lstStyle/>
        <a:p>
          <a:r>
            <a:rPr lang="en-US" sz="1400" noProof="0" dirty="0"/>
            <a:t>FSS based C2 Link: Data rate independent link budget formula</a:t>
          </a:r>
        </a:p>
      </dgm:t>
    </dgm:pt>
    <dgm:pt modelId="{AAC9D982-FA9F-4A0B-8D4D-66CA75D246F7}" type="parTrans" cxnId="{FF89B1F0-C630-4344-B659-D7D226B75B18}">
      <dgm:prSet/>
      <dgm:spPr/>
      <dgm:t>
        <a:bodyPr/>
        <a:lstStyle/>
        <a:p>
          <a:endParaRPr lang="en-US" noProof="0" dirty="0"/>
        </a:p>
      </dgm:t>
    </dgm:pt>
    <dgm:pt modelId="{96B298C0-D864-4284-8AE4-A7E11A6BC11E}" type="sibTrans" cxnId="{FF89B1F0-C630-4344-B659-D7D226B75B18}">
      <dgm:prSet/>
      <dgm:spPr/>
      <dgm:t>
        <a:bodyPr/>
        <a:lstStyle/>
        <a:p>
          <a:endParaRPr lang="en-US" noProof="0" dirty="0"/>
        </a:p>
      </dgm:t>
    </dgm:pt>
    <dgm:pt modelId="{845AD458-1FBC-482D-A104-2378EA0AA443}">
      <dgm:prSet phldrT="[Text]" custT="1"/>
      <dgm:spPr/>
      <dgm:t>
        <a:bodyPr/>
        <a:lstStyle/>
        <a:p>
          <a:r>
            <a:rPr lang="en-US" sz="1400" noProof="0" dirty="0"/>
            <a:t>Satellite link overview</a:t>
          </a:r>
        </a:p>
      </dgm:t>
    </dgm:pt>
    <dgm:pt modelId="{79E0D49C-453F-420E-834E-D6BFCC7BDF56}" type="parTrans" cxnId="{B632DB47-B9CA-45A4-8CF4-1166D7B28388}">
      <dgm:prSet/>
      <dgm:spPr/>
      <dgm:t>
        <a:bodyPr/>
        <a:lstStyle/>
        <a:p>
          <a:endParaRPr lang="en-US" noProof="0" dirty="0"/>
        </a:p>
      </dgm:t>
    </dgm:pt>
    <dgm:pt modelId="{8DA6856D-3CB0-4DB1-8B13-6C4D668EDDB0}" type="sibTrans" cxnId="{B632DB47-B9CA-45A4-8CF4-1166D7B28388}">
      <dgm:prSet/>
      <dgm:spPr/>
      <dgm:t>
        <a:bodyPr/>
        <a:lstStyle/>
        <a:p>
          <a:endParaRPr lang="en-US" noProof="0" dirty="0"/>
        </a:p>
      </dgm:t>
    </dgm:pt>
    <dgm:pt modelId="{5E41E10E-978D-499E-9DD5-7300F604C8F7}">
      <dgm:prSet phldrT="[Text]" custT="1"/>
      <dgm:spPr/>
      <dgm:t>
        <a:bodyPr/>
        <a:lstStyle/>
        <a:p>
          <a:r>
            <a:rPr lang="en-US" sz="1400" noProof="0" dirty="0"/>
            <a:t>General key parameters and their sources</a:t>
          </a:r>
        </a:p>
      </dgm:t>
    </dgm:pt>
    <dgm:pt modelId="{FB6F9183-BD16-4F39-B35E-556E92D03017}" type="parTrans" cxnId="{8EBD9CD9-C082-455B-9394-0C7F3E509A8C}">
      <dgm:prSet/>
      <dgm:spPr/>
      <dgm:t>
        <a:bodyPr/>
        <a:lstStyle/>
        <a:p>
          <a:endParaRPr lang="en-US" noProof="0" dirty="0"/>
        </a:p>
      </dgm:t>
    </dgm:pt>
    <dgm:pt modelId="{C2669E27-8E09-4709-8C8B-2F14BC6256B8}" type="sibTrans" cxnId="{8EBD9CD9-C082-455B-9394-0C7F3E509A8C}">
      <dgm:prSet/>
      <dgm:spPr/>
      <dgm:t>
        <a:bodyPr/>
        <a:lstStyle/>
        <a:p>
          <a:endParaRPr lang="en-US" noProof="0" dirty="0"/>
        </a:p>
      </dgm:t>
    </dgm:pt>
    <dgm:pt modelId="{8B63EF51-3793-49DE-966F-F1C1309BD968}">
      <dgm:prSet phldrT="[Text]" custT="1"/>
      <dgm:spPr/>
      <dgm:t>
        <a:bodyPr/>
        <a:lstStyle/>
        <a:p>
          <a:r>
            <a:rPr lang="en-US" sz="1400" noProof="0" dirty="0"/>
            <a:t>Input parameter variations</a:t>
          </a:r>
        </a:p>
      </dgm:t>
    </dgm:pt>
    <dgm:pt modelId="{7BED5984-DD96-4863-B514-8EA48C2F6465}" type="parTrans" cxnId="{3045B495-E8DC-40E3-9265-095668F94B7D}">
      <dgm:prSet/>
      <dgm:spPr/>
      <dgm:t>
        <a:bodyPr/>
        <a:lstStyle/>
        <a:p>
          <a:endParaRPr lang="en-US" noProof="0" dirty="0"/>
        </a:p>
      </dgm:t>
    </dgm:pt>
    <dgm:pt modelId="{BDE9668A-5143-47E7-B37F-A80B85C1CE44}" type="sibTrans" cxnId="{3045B495-E8DC-40E3-9265-095668F94B7D}">
      <dgm:prSet/>
      <dgm:spPr/>
      <dgm:t>
        <a:bodyPr/>
        <a:lstStyle/>
        <a:p>
          <a:endParaRPr lang="en-US" noProof="0" dirty="0"/>
        </a:p>
      </dgm:t>
    </dgm:pt>
    <dgm:pt modelId="{28FC2D67-E308-427E-A152-74EE2C3033CC}">
      <dgm:prSet phldrT="[Text]"/>
      <dgm:spPr/>
      <dgm:t>
        <a:bodyPr/>
        <a:lstStyle/>
        <a:p>
          <a:r>
            <a:rPr lang="en-US" noProof="0" dirty="0"/>
            <a:t>Link Performance Analysis (Part 1)</a:t>
          </a:r>
        </a:p>
      </dgm:t>
    </dgm:pt>
    <dgm:pt modelId="{C8BF9E27-F52B-478F-B2B8-8228BF83C677}" type="parTrans" cxnId="{C712AE91-0B7B-4ED2-B99A-47C69D91D347}">
      <dgm:prSet/>
      <dgm:spPr/>
      <dgm:t>
        <a:bodyPr/>
        <a:lstStyle/>
        <a:p>
          <a:endParaRPr lang="en-US" noProof="0" dirty="0"/>
        </a:p>
      </dgm:t>
    </dgm:pt>
    <dgm:pt modelId="{B1781BC9-A327-436A-B011-B7C40C1D0A81}" type="sibTrans" cxnId="{C712AE91-0B7B-4ED2-B99A-47C69D91D347}">
      <dgm:prSet/>
      <dgm:spPr/>
      <dgm:t>
        <a:bodyPr/>
        <a:lstStyle/>
        <a:p>
          <a:endParaRPr lang="en-US" noProof="0" dirty="0"/>
        </a:p>
      </dgm:t>
    </dgm:pt>
    <dgm:pt modelId="{3D52FF26-4159-4B2E-B049-E220796FE818}">
      <dgm:prSet phldrT="[Text]"/>
      <dgm:spPr/>
      <dgm:t>
        <a:bodyPr/>
        <a:lstStyle/>
        <a:p>
          <a:r>
            <a:rPr lang="en-US" noProof="0" dirty="0"/>
            <a:t>Link Performance Results (Part 1)</a:t>
          </a:r>
        </a:p>
      </dgm:t>
    </dgm:pt>
    <dgm:pt modelId="{5F30033F-BAFD-4397-AB27-CFA105AABA94}" type="parTrans" cxnId="{678C54B9-72E7-49BA-96AD-874021B220E4}">
      <dgm:prSet/>
      <dgm:spPr/>
      <dgm:t>
        <a:bodyPr/>
        <a:lstStyle/>
        <a:p>
          <a:endParaRPr lang="en-US" noProof="0" dirty="0"/>
        </a:p>
      </dgm:t>
    </dgm:pt>
    <dgm:pt modelId="{DFF89408-89B8-49D1-8CBD-E33FFBD0995C}" type="sibTrans" cxnId="{678C54B9-72E7-49BA-96AD-874021B220E4}">
      <dgm:prSet/>
      <dgm:spPr/>
      <dgm:t>
        <a:bodyPr/>
        <a:lstStyle/>
        <a:p>
          <a:endParaRPr lang="en-US" noProof="0" dirty="0"/>
        </a:p>
      </dgm:t>
    </dgm:pt>
    <dgm:pt modelId="{30F355A5-D1F7-4BC0-9EC2-D23FD12F466B}">
      <dgm:prSet phldrT="[Text]" custT="1"/>
      <dgm:spPr/>
      <dgm:t>
        <a:bodyPr/>
        <a:lstStyle/>
        <a:p>
          <a:r>
            <a:rPr lang="en-US" sz="1400" noProof="0" dirty="0"/>
            <a:t>Compliance checks of input parameters</a:t>
          </a:r>
        </a:p>
      </dgm:t>
    </dgm:pt>
    <dgm:pt modelId="{19CFC87D-1713-4B6A-858A-EAC1BBFD9B63}" type="parTrans" cxnId="{485F7940-3A48-4C0A-8370-96D9A32B665C}">
      <dgm:prSet/>
      <dgm:spPr/>
      <dgm:t>
        <a:bodyPr/>
        <a:lstStyle/>
        <a:p>
          <a:endParaRPr lang="en-US" noProof="0" dirty="0"/>
        </a:p>
      </dgm:t>
    </dgm:pt>
    <dgm:pt modelId="{60CDCE41-EE25-4FEF-92B5-713DAB47BB6E}" type="sibTrans" cxnId="{485F7940-3A48-4C0A-8370-96D9A32B665C}">
      <dgm:prSet/>
      <dgm:spPr/>
      <dgm:t>
        <a:bodyPr/>
        <a:lstStyle/>
        <a:p>
          <a:endParaRPr lang="en-US" noProof="0" dirty="0"/>
        </a:p>
      </dgm:t>
    </dgm:pt>
    <dgm:pt modelId="{2E3F2F35-84EE-48CD-A927-2CE26088FD15}">
      <dgm:prSet phldrT="[Text]" custT="1"/>
      <dgm:spPr/>
      <dgm:t>
        <a:bodyPr/>
        <a:lstStyle/>
        <a:p>
          <a:r>
            <a:rPr lang="en-US" sz="1400" noProof="0" dirty="0"/>
            <a:t>Link budget calculations (clear sky conditions, time invariant losses)</a:t>
          </a:r>
        </a:p>
      </dgm:t>
    </dgm:pt>
    <dgm:pt modelId="{923DC04D-5766-45B4-A578-30AF762B1470}" type="parTrans" cxnId="{0F86CBB4-8977-4FF4-8BF4-FABF5E83C12A}">
      <dgm:prSet/>
      <dgm:spPr/>
      <dgm:t>
        <a:bodyPr/>
        <a:lstStyle/>
        <a:p>
          <a:endParaRPr lang="en-US" noProof="0" dirty="0"/>
        </a:p>
      </dgm:t>
    </dgm:pt>
    <dgm:pt modelId="{FD640AA8-6F0F-4E97-87A3-F42EF1E356F9}" type="sibTrans" cxnId="{0F86CBB4-8977-4FF4-8BF4-FABF5E83C12A}">
      <dgm:prSet/>
      <dgm:spPr/>
      <dgm:t>
        <a:bodyPr/>
        <a:lstStyle/>
        <a:p>
          <a:endParaRPr lang="en-US" noProof="0" dirty="0"/>
        </a:p>
      </dgm:t>
    </dgm:pt>
    <dgm:pt modelId="{26E5FDAA-8F38-493A-B29C-17D606715563}">
      <dgm:prSet phldrT="[Text]" custT="1"/>
      <dgm:spPr/>
      <dgm:t>
        <a:bodyPr/>
        <a:lstStyle/>
        <a:p>
          <a:r>
            <a:rPr lang="en-US" sz="1400" noProof="0" dirty="0"/>
            <a:t>Derivation of driving link parameters</a:t>
          </a:r>
        </a:p>
      </dgm:t>
    </dgm:pt>
    <dgm:pt modelId="{58728ACE-661F-4E7E-9CE8-DF9095EFECE9}" type="parTrans" cxnId="{E6CA54D7-A654-4B26-993B-EF8A378814F1}">
      <dgm:prSet/>
      <dgm:spPr/>
      <dgm:t>
        <a:bodyPr/>
        <a:lstStyle/>
        <a:p>
          <a:endParaRPr lang="en-US" noProof="0" dirty="0"/>
        </a:p>
      </dgm:t>
    </dgm:pt>
    <dgm:pt modelId="{6809A80F-C3AA-4774-AB04-E4521D048EC8}" type="sibTrans" cxnId="{E6CA54D7-A654-4B26-993B-EF8A378814F1}">
      <dgm:prSet/>
      <dgm:spPr/>
      <dgm:t>
        <a:bodyPr/>
        <a:lstStyle/>
        <a:p>
          <a:endParaRPr lang="en-US" noProof="0" dirty="0"/>
        </a:p>
      </dgm:t>
    </dgm:pt>
    <dgm:pt modelId="{ED69A11F-8781-47AE-B8F0-A067161D4067}">
      <dgm:prSet phldrT="[Text]" custT="1"/>
      <dgm:spPr/>
      <dgm:t>
        <a:bodyPr/>
        <a:lstStyle/>
        <a:p>
          <a:r>
            <a:rPr lang="en-US" sz="1400" noProof="0" dirty="0"/>
            <a:t>Parameter dependent feasibilities for full C2 Link connections</a:t>
          </a:r>
        </a:p>
      </dgm:t>
    </dgm:pt>
    <dgm:pt modelId="{BA4730CE-BA0D-4193-98F2-F163A56691D6}" type="parTrans" cxnId="{D7810340-5BB3-4A13-934B-C1AA78726946}">
      <dgm:prSet/>
      <dgm:spPr/>
      <dgm:t>
        <a:bodyPr/>
        <a:lstStyle/>
        <a:p>
          <a:endParaRPr lang="en-US" noProof="0" dirty="0"/>
        </a:p>
      </dgm:t>
    </dgm:pt>
    <dgm:pt modelId="{43C2AA96-6A40-49E8-99BE-3366704A86F5}" type="sibTrans" cxnId="{D7810340-5BB3-4A13-934B-C1AA78726946}">
      <dgm:prSet/>
      <dgm:spPr/>
      <dgm:t>
        <a:bodyPr/>
        <a:lstStyle/>
        <a:p>
          <a:endParaRPr lang="en-US" noProof="0" dirty="0"/>
        </a:p>
      </dgm:t>
    </dgm:pt>
    <dgm:pt modelId="{7889E8C2-AB3B-4863-BBE9-61547DA9C08A}">
      <dgm:prSet phldrT="[Text]" custT="1"/>
      <dgm:spPr/>
      <dgm:t>
        <a:bodyPr/>
        <a:lstStyle/>
        <a:p>
          <a:r>
            <a:rPr lang="en-US" sz="1400" noProof="0" dirty="0"/>
            <a:t>Statistical evaluation of the large number of link budget results</a:t>
          </a:r>
        </a:p>
      </dgm:t>
    </dgm:pt>
    <dgm:pt modelId="{B2EFBB2E-A707-476C-BB8B-07C7DE88CB2C}" type="parTrans" cxnId="{965F40EA-117D-4481-BF67-71E67359D4F4}">
      <dgm:prSet/>
      <dgm:spPr/>
      <dgm:t>
        <a:bodyPr/>
        <a:lstStyle/>
        <a:p>
          <a:endParaRPr lang="en-US" noProof="0" dirty="0"/>
        </a:p>
      </dgm:t>
    </dgm:pt>
    <dgm:pt modelId="{FCFDC4BE-8741-41D1-9121-4D85913D1DE6}" type="sibTrans" cxnId="{965F40EA-117D-4481-BF67-71E67359D4F4}">
      <dgm:prSet/>
      <dgm:spPr/>
      <dgm:t>
        <a:bodyPr/>
        <a:lstStyle/>
        <a:p>
          <a:endParaRPr lang="en-US" noProof="0" dirty="0"/>
        </a:p>
      </dgm:t>
    </dgm:pt>
    <dgm:pt modelId="{DCFB1FBA-0050-4F88-A43C-0C5401528E89}">
      <dgm:prSet phldrT="[Text]" custT="1"/>
      <dgm:spPr/>
      <dgm:t>
        <a:bodyPr/>
        <a:lstStyle/>
        <a:p>
          <a:r>
            <a:rPr lang="en-US" sz="1400" noProof="0" dirty="0"/>
            <a:t>Next Steps: sensitivity analyses of the results</a:t>
          </a:r>
        </a:p>
      </dgm:t>
    </dgm:pt>
    <dgm:pt modelId="{F5037DDC-A86F-41E6-AD69-EAC5D271E6D3}" type="parTrans" cxnId="{E595DCEA-5DB0-4A1D-A9A6-B118E2917A61}">
      <dgm:prSet/>
      <dgm:spPr/>
      <dgm:t>
        <a:bodyPr/>
        <a:lstStyle/>
        <a:p>
          <a:endParaRPr lang="de-DE"/>
        </a:p>
      </dgm:t>
    </dgm:pt>
    <dgm:pt modelId="{E016B4BD-6243-4A6C-B6D9-9ED545FC5F88}" type="sibTrans" cxnId="{E595DCEA-5DB0-4A1D-A9A6-B118E2917A61}">
      <dgm:prSet/>
      <dgm:spPr/>
      <dgm:t>
        <a:bodyPr/>
        <a:lstStyle/>
        <a:p>
          <a:endParaRPr lang="de-DE"/>
        </a:p>
      </dgm:t>
    </dgm:pt>
    <dgm:pt modelId="{AFE46230-971B-49C1-B0D5-8B88BC904C2E}" type="pres">
      <dgm:prSet presAssocID="{261F8B64-2609-4EF0-8A84-FD69AD05FB03}" presName="Name0" presStyleCnt="0">
        <dgm:presLayoutVars>
          <dgm:dir/>
          <dgm:animLvl val="lvl"/>
          <dgm:resizeHandles/>
        </dgm:presLayoutVars>
      </dgm:prSet>
      <dgm:spPr/>
    </dgm:pt>
    <dgm:pt modelId="{A56A41EA-4223-40AF-9783-811DFCF5B3AD}" type="pres">
      <dgm:prSet presAssocID="{777F2C7C-C63E-4A20-9932-E3BF55294E6A}" presName="linNode" presStyleCnt="0"/>
      <dgm:spPr/>
    </dgm:pt>
    <dgm:pt modelId="{FF67A9BA-CA6E-419B-B76C-0E32F935F3C3}" type="pres">
      <dgm:prSet presAssocID="{777F2C7C-C63E-4A20-9932-E3BF55294E6A}" presName="parentShp" presStyleLbl="node1" presStyleIdx="0" presStyleCnt="5" custScaleX="89815" custLinFactNeighborX="0">
        <dgm:presLayoutVars>
          <dgm:bulletEnabled val="1"/>
        </dgm:presLayoutVars>
      </dgm:prSet>
      <dgm:spPr/>
    </dgm:pt>
    <dgm:pt modelId="{4A694506-DA0B-4066-ADF3-6E004A72E8F2}" type="pres">
      <dgm:prSet presAssocID="{777F2C7C-C63E-4A20-9932-E3BF55294E6A}" presName="childShp" presStyleLbl="bgAccFollowNode1" presStyleIdx="0" presStyleCnt="5" custScaleX="106790" custScaleY="68496">
        <dgm:presLayoutVars>
          <dgm:bulletEnabled val="1"/>
        </dgm:presLayoutVars>
      </dgm:prSet>
      <dgm:spPr/>
    </dgm:pt>
    <dgm:pt modelId="{D9C48C6C-3490-486E-9304-27372F33439C}" type="pres">
      <dgm:prSet presAssocID="{4663F8F7-2CBD-457D-959E-1D81528FC3FC}" presName="spacing" presStyleCnt="0"/>
      <dgm:spPr/>
    </dgm:pt>
    <dgm:pt modelId="{79D25A62-AC42-4BFD-94D4-E11AA4886D12}" type="pres">
      <dgm:prSet presAssocID="{660AD736-E25A-46B0-ABC0-68E7119DDFA7}" presName="linNode" presStyleCnt="0"/>
      <dgm:spPr/>
    </dgm:pt>
    <dgm:pt modelId="{0775D7E9-929B-4D05-BCA4-451116DDC269}" type="pres">
      <dgm:prSet presAssocID="{660AD736-E25A-46B0-ABC0-68E7119DDFA7}" presName="parentShp" presStyleLbl="node1" presStyleIdx="1" presStyleCnt="5" custScaleX="89815" custLinFactNeighborX="0">
        <dgm:presLayoutVars>
          <dgm:bulletEnabled val="1"/>
        </dgm:presLayoutVars>
      </dgm:prSet>
      <dgm:spPr/>
    </dgm:pt>
    <dgm:pt modelId="{01AF6C72-A3BD-44A3-8DC3-15DEC4D2249F}" type="pres">
      <dgm:prSet presAssocID="{660AD736-E25A-46B0-ABC0-68E7119DDFA7}" presName="childShp" presStyleLbl="bgAccFollowNode1" presStyleIdx="1" presStyleCnt="5" custScaleX="106790">
        <dgm:presLayoutVars>
          <dgm:bulletEnabled val="1"/>
        </dgm:presLayoutVars>
      </dgm:prSet>
      <dgm:spPr/>
    </dgm:pt>
    <dgm:pt modelId="{9B632C15-9584-4305-9E67-9B56EBD6CB25}" type="pres">
      <dgm:prSet presAssocID="{3A09D2CD-3DD4-42CF-9449-FD5588136AB4}" presName="spacing" presStyleCnt="0"/>
      <dgm:spPr/>
    </dgm:pt>
    <dgm:pt modelId="{07A23034-A5C5-4792-A3D6-DB2144666950}" type="pres">
      <dgm:prSet presAssocID="{B3DBEE13-FD13-4317-A94D-DCB102EF60B4}" presName="linNode" presStyleCnt="0"/>
      <dgm:spPr/>
    </dgm:pt>
    <dgm:pt modelId="{1AE6F594-D886-49B8-BA64-814F556DB731}" type="pres">
      <dgm:prSet presAssocID="{B3DBEE13-FD13-4317-A94D-DCB102EF60B4}" presName="parentShp" presStyleLbl="node1" presStyleIdx="2" presStyleCnt="5" custScaleX="89815" custLinFactNeighborX="0">
        <dgm:presLayoutVars>
          <dgm:bulletEnabled val="1"/>
        </dgm:presLayoutVars>
      </dgm:prSet>
      <dgm:spPr/>
    </dgm:pt>
    <dgm:pt modelId="{158ECB72-D5DA-4AFB-B7A1-89C44A469BB7}" type="pres">
      <dgm:prSet presAssocID="{B3DBEE13-FD13-4317-A94D-DCB102EF60B4}" presName="childShp" presStyleLbl="bgAccFollowNode1" presStyleIdx="2" presStyleCnt="5" custScaleX="106790">
        <dgm:presLayoutVars>
          <dgm:bulletEnabled val="1"/>
        </dgm:presLayoutVars>
      </dgm:prSet>
      <dgm:spPr/>
    </dgm:pt>
    <dgm:pt modelId="{424552D7-55CC-40F4-98EE-9887964B77B5}" type="pres">
      <dgm:prSet presAssocID="{3189C22B-4C7B-498E-AAA5-7F75E9C76F0C}" presName="spacing" presStyleCnt="0"/>
      <dgm:spPr/>
    </dgm:pt>
    <dgm:pt modelId="{6B0BF707-8263-476B-85E8-01C7D1CFB57F}" type="pres">
      <dgm:prSet presAssocID="{28FC2D67-E308-427E-A152-74EE2C3033CC}" presName="linNode" presStyleCnt="0"/>
      <dgm:spPr/>
    </dgm:pt>
    <dgm:pt modelId="{89335E01-E11A-4A19-B4A1-9B22DD6C0EFD}" type="pres">
      <dgm:prSet presAssocID="{28FC2D67-E308-427E-A152-74EE2C3033CC}" presName="parentShp" presStyleLbl="node1" presStyleIdx="3" presStyleCnt="5" custScaleX="89815" custLinFactNeighborX="0">
        <dgm:presLayoutVars>
          <dgm:bulletEnabled val="1"/>
        </dgm:presLayoutVars>
      </dgm:prSet>
      <dgm:spPr/>
    </dgm:pt>
    <dgm:pt modelId="{5AC86EBD-A751-4C07-A224-C5D33C4CA9BC}" type="pres">
      <dgm:prSet presAssocID="{28FC2D67-E308-427E-A152-74EE2C3033CC}" presName="childShp" presStyleLbl="bgAccFollowNode1" presStyleIdx="3" presStyleCnt="5" custScaleX="106790">
        <dgm:presLayoutVars>
          <dgm:bulletEnabled val="1"/>
        </dgm:presLayoutVars>
      </dgm:prSet>
      <dgm:spPr/>
    </dgm:pt>
    <dgm:pt modelId="{752931FC-CA34-4203-AFEC-743711A716BF}" type="pres">
      <dgm:prSet presAssocID="{B1781BC9-A327-436A-B011-B7C40C1D0A81}" presName="spacing" presStyleCnt="0"/>
      <dgm:spPr/>
    </dgm:pt>
    <dgm:pt modelId="{1CDFCE26-9423-41EA-B83F-AD82BDF55392}" type="pres">
      <dgm:prSet presAssocID="{3D52FF26-4159-4B2E-B049-E220796FE818}" presName="linNode" presStyleCnt="0"/>
      <dgm:spPr/>
    </dgm:pt>
    <dgm:pt modelId="{1A68FB04-725D-4701-8023-D54765C64689}" type="pres">
      <dgm:prSet presAssocID="{3D52FF26-4159-4B2E-B049-E220796FE818}" presName="parentShp" presStyleLbl="node1" presStyleIdx="4" presStyleCnt="5" custScaleX="89815" custLinFactNeighborX="-1445" custLinFactNeighborY="-1135">
        <dgm:presLayoutVars>
          <dgm:bulletEnabled val="1"/>
        </dgm:presLayoutVars>
      </dgm:prSet>
      <dgm:spPr/>
    </dgm:pt>
    <dgm:pt modelId="{21D91567-AE2E-4B78-8E2E-C4ACED847D5F}" type="pres">
      <dgm:prSet presAssocID="{3D52FF26-4159-4B2E-B049-E220796FE818}" presName="childShp" presStyleLbl="bgAccFollowNode1" presStyleIdx="4" presStyleCnt="5" custScaleX="106790">
        <dgm:presLayoutVars>
          <dgm:bulletEnabled val="1"/>
        </dgm:presLayoutVars>
      </dgm:prSet>
      <dgm:spPr/>
    </dgm:pt>
  </dgm:ptLst>
  <dgm:cxnLst>
    <dgm:cxn modelId="{A38E3506-E30F-43F6-9E30-04076CF1D9D8}" srcId="{261F8B64-2609-4EF0-8A84-FD69AD05FB03}" destId="{B3DBEE13-FD13-4317-A94D-DCB102EF60B4}" srcOrd="2" destOrd="0" parTransId="{D5633AC5-1794-4EFD-BFB3-F7AF82EFBB4E}" sibTransId="{3189C22B-4C7B-498E-AAA5-7F75E9C76F0C}"/>
    <dgm:cxn modelId="{FB4F9C0C-AF78-4A89-9EEF-63A6A661BE38}" srcId="{660AD736-E25A-46B0-ABC0-68E7119DDFA7}" destId="{538170D2-4F0A-4923-B2F4-8E4D8691F62E}" srcOrd="1" destOrd="0" parTransId="{57454B0B-3343-4D68-8152-B3D4404D8A35}" sibTransId="{04A73F24-C8AD-4648-BE37-3ABF630EFADA}"/>
    <dgm:cxn modelId="{32227910-18EB-4AB9-BB7E-9ADC10AA8286}" type="presOf" srcId="{5E41E10E-978D-499E-9DD5-7300F604C8F7}" destId="{158ECB72-D5DA-4AFB-B7A1-89C44A469BB7}" srcOrd="0" destOrd="1" presId="urn:microsoft.com/office/officeart/2005/8/layout/vList6"/>
    <dgm:cxn modelId="{0FF11F15-EEA3-477B-BCF7-F85B43827AAF}" type="presOf" srcId="{ED69A11F-8781-47AE-B8F0-A067161D4067}" destId="{21D91567-AE2E-4B78-8E2E-C4ACED847D5F}" srcOrd="0" destOrd="0" presId="urn:microsoft.com/office/officeart/2005/8/layout/vList6"/>
    <dgm:cxn modelId="{D8C4681B-8AA5-435B-AAB8-7AF9711F1C86}" type="presOf" srcId="{660AD736-E25A-46B0-ABC0-68E7119DDFA7}" destId="{0775D7E9-929B-4D05-BCA4-451116DDC269}" srcOrd="0" destOrd="0" presId="urn:microsoft.com/office/officeart/2005/8/layout/vList6"/>
    <dgm:cxn modelId="{1EE92228-191D-4F84-939B-01E4B4B4BE43}" type="presOf" srcId="{2E3F2F35-84EE-48CD-A927-2CE26088FD15}" destId="{5AC86EBD-A751-4C07-A224-C5D33C4CA9BC}" srcOrd="0" destOrd="1" presId="urn:microsoft.com/office/officeart/2005/8/layout/vList6"/>
    <dgm:cxn modelId="{65834233-3BBD-4682-9FAE-2271FA547E22}" srcId="{777F2C7C-C63E-4A20-9932-E3BF55294E6A}" destId="{B5CD160C-8C0B-451B-9E05-0EF8B8DFC54D}" srcOrd="0" destOrd="0" parTransId="{77A4E133-BBC4-4A1A-B349-4740415A6E8E}" sibTransId="{548ADE03-ECEE-4EF6-B3CD-61166100BBC9}"/>
    <dgm:cxn modelId="{12E2883E-C171-4320-9015-C25AD7E73B52}" type="presOf" srcId="{845AD458-1FBC-482D-A104-2378EA0AA443}" destId="{158ECB72-D5DA-4AFB-B7A1-89C44A469BB7}" srcOrd="0" destOrd="0" presId="urn:microsoft.com/office/officeart/2005/8/layout/vList6"/>
    <dgm:cxn modelId="{D7810340-5BB3-4A13-934B-C1AA78726946}" srcId="{3D52FF26-4159-4B2E-B049-E220796FE818}" destId="{ED69A11F-8781-47AE-B8F0-A067161D4067}" srcOrd="0" destOrd="0" parTransId="{BA4730CE-BA0D-4193-98F2-F163A56691D6}" sibTransId="{43C2AA96-6A40-49E8-99BE-3366704A86F5}"/>
    <dgm:cxn modelId="{014A7240-FA91-4493-AD35-CC8501BE88CD}" type="presOf" srcId="{B5647122-0728-45DF-AB44-5E3B1F58612C}" destId="{4A694506-DA0B-4066-ADF3-6E004A72E8F2}" srcOrd="0" destOrd="1" presId="urn:microsoft.com/office/officeart/2005/8/layout/vList6"/>
    <dgm:cxn modelId="{485F7940-3A48-4C0A-8370-96D9A32B665C}" srcId="{28FC2D67-E308-427E-A152-74EE2C3033CC}" destId="{30F355A5-D1F7-4BC0-9EC2-D23FD12F466B}" srcOrd="0" destOrd="0" parTransId="{19CFC87D-1713-4B6A-858A-EAC1BBFD9B63}" sibTransId="{60CDCE41-EE25-4FEF-92B5-713DAB47BB6E}"/>
    <dgm:cxn modelId="{6C6BB043-0E1E-4E2D-8F6D-558C57E0F9EA}" type="presOf" srcId="{7889E8C2-AB3B-4863-BBE9-61547DA9C08A}" destId="{21D91567-AE2E-4B78-8E2E-C4ACED847D5F}" srcOrd="0" destOrd="1" presId="urn:microsoft.com/office/officeart/2005/8/layout/vList6"/>
    <dgm:cxn modelId="{7CA27064-3DB1-4AF7-986B-0AA62D9B6292}" srcId="{777F2C7C-C63E-4A20-9932-E3BF55294E6A}" destId="{B5647122-0728-45DF-AB44-5E3B1F58612C}" srcOrd="1" destOrd="0" parTransId="{65648233-30CD-4213-B00A-8C577441E977}" sibTransId="{594DDD83-5236-4EBF-ADFA-EBF1710362E5}"/>
    <dgm:cxn modelId="{810CD744-C073-45CA-AE15-B731214AC86A}" srcId="{261F8B64-2609-4EF0-8A84-FD69AD05FB03}" destId="{660AD736-E25A-46B0-ABC0-68E7119DDFA7}" srcOrd="1" destOrd="0" parTransId="{B0033DF8-F6CE-4C6C-98B5-9C2BB16A2B67}" sibTransId="{3A09D2CD-3DD4-42CF-9449-FD5588136AB4}"/>
    <dgm:cxn modelId="{B632DB47-B9CA-45A4-8CF4-1166D7B28388}" srcId="{B3DBEE13-FD13-4317-A94D-DCB102EF60B4}" destId="{845AD458-1FBC-482D-A104-2378EA0AA443}" srcOrd="0" destOrd="0" parTransId="{79E0D49C-453F-420E-834E-D6BFCC7BDF56}" sibTransId="{8DA6856D-3CB0-4DB1-8B13-6C4D668EDDB0}"/>
    <dgm:cxn modelId="{1CDF6683-1FA6-4D68-ACD6-9F3AC01CCCDC}" type="presOf" srcId="{261F8B64-2609-4EF0-8A84-FD69AD05FB03}" destId="{AFE46230-971B-49C1-B0D5-8B88BC904C2E}" srcOrd="0" destOrd="0" presId="urn:microsoft.com/office/officeart/2005/8/layout/vList6"/>
    <dgm:cxn modelId="{F572218C-66BB-46B1-BF1D-613FEE108958}" type="presOf" srcId="{DCFB1FBA-0050-4F88-A43C-0C5401528E89}" destId="{21D91567-AE2E-4B78-8E2E-C4ACED847D5F}" srcOrd="0" destOrd="2" presId="urn:microsoft.com/office/officeart/2005/8/layout/vList6"/>
    <dgm:cxn modelId="{C712AE91-0B7B-4ED2-B99A-47C69D91D347}" srcId="{261F8B64-2609-4EF0-8A84-FD69AD05FB03}" destId="{28FC2D67-E308-427E-A152-74EE2C3033CC}" srcOrd="3" destOrd="0" parTransId="{C8BF9E27-F52B-478F-B2B8-8228BF83C677}" sibTransId="{B1781BC9-A327-436A-B011-B7C40C1D0A81}"/>
    <dgm:cxn modelId="{62F65C93-EB95-433F-9E9F-D064ABF37602}" type="presOf" srcId="{3D52FF26-4159-4B2E-B049-E220796FE818}" destId="{1A68FB04-725D-4701-8023-D54765C64689}" srcOrd="0" destOrd="0" presId="urn:microsoft.com/office/officeart/2005/8/layout/vList6"/>
    <dgm:cxn modelId="{A5B99095-0681-41F9-933C-B06E6AEA46D8}" type="presOf" srcId="{777F2C7C-C63E-4A20-9932-E3BF55294E6A}" destId="{FF67A9BA-CA6E-419B-B76C-0E32F935F3C3}" srcOrd="0" destOrd="0" presId="urn:microsoft.com/office/officeart/2005/8/layout/vList6"/>
    <dgm:cxn modelId="{3045B495-E8DC-40E3-9265-095668F94B7D}" srcId="{B3DBEE13-FD13-4317-A94D-DCB102EF60B4}" destId="{8B63EF51-3793-49DE-966F-F1C1309BD968}" srcOrd="2" destOrd="0" parTransId="{7BED5984-DD96-4863-B514-8EA48C2F6465}" sibTransId="{BDE9668A-5143-47E7-B37F-A80B85C1CE44}"/>
    <dgm:cxn modelId="{2C405998-2808-4A3E-9420-629B839C0181}" type="presOf" srcId="{8B63EF51-3793-49DE-966F-F1C1309BD968}" destId="{158ECB72-D5DA-4AFB-B7A1-89C44A469BB7}" srcOrd="0" destOrd="2" presId="urn:microsoft.com/office/officeart/2005/8/layout/vList6"/>
    <dgm:cxn modelId="{67B7299B-7267-44BF-A961-7ACB77463D57}" srcId="{660AD736-E25A-46B0-ABC0-68E7119DDFA7}" destId="{350CB088-4A98-483B-BAFF-D8036D8FAC36}" srcOrd="0" destOrd="0" parTransId="{4AE5EE79-DF49-4304-8C7C-27F17B55639A}" sibTransId="{018AD8BB-E3A9-426B-B649-EA3322656E31}"/>
    <dgm:cxn modelId="{FD31B3A5-9F19-464D-86A3-70D035C9F0AB}" type="presOf" srcId="{350CB088-4A98-483B-BAFF-D8036D8FAC36}" destId="{01AF6C72-A3BD-44A3-8DC3-15DEC4D2249F}" srcOrd="0" destOrd="0" presId="urn:microsoft.com/office/officeart/2005/8/layout/vList6"/>
    <dgm:cxn modelId="{F2EC70A7-60DA-4DAF-AD37-81E94B454751}" srcId="{261F8B64-2609-4EF0-8A84-FD69AD05FB03}" destId="{777F2C7C-C63E-4A20-9932-E3BF55294E6A}" srcOrd="0" destOrd="0" parTransId="{AD466DAA-B3AC-47DC-BD39-89C8827945B2}" sibTransId="{4663F8F7-2CBD-457D-959E-1D81528FC3FC}"/>
    <dgm:cxn modelId="{63B498B3-BB46-480F-AFB2-408EBC6FD443}" type="presOf" srcId="{538170D2-4F0A-4923-B2F4-8E4D8691F62E}" destId="{01AF6C72-A3BD-44A3-8DC3-15DEC4D2249F}" srcOrd="0" destOrd="1" presId="urn:microsoft.com/office/officeart/2005/8/layout/vList6"/>
    <dgm:cxn modelId="{0F86CBB4-8977-4FF4-8BF4-FABF5E83C12A}" srcId="{28FC2D67-E308-427E-A152-74EE2C3033CC}" destId="{2E3F2F35-84EE-48CD-A927-2CE26088FD15}" srcOrd="1" destOrd="0" parTransId="{923DC04D-5766-45B4-A578-30AF762B1470}" sibTransId="{FD640AA8-6F0F-4E97-87A3-F42EF1E356F9}"/>
    <dgm:cxn modelId="{038EF6B6-3193-4CC8-9D52-51B04B7902C0}" type="presOf" srcId="{28FC2D67-E308-427E-A152-74EE2C3033CC}" destId="{89335E01-E11A-4A19-B4A1-9B22DD6C0EFD}" srcOrd="0" destOrd="0" presId="urn:microsoft.com/office/officeart/2005/8/layout/vList6"/>
    <dgm:cxn modelId="{678C54B9-72E7-49BA-96AD-874021B220E4}" srcId="{261F8B64-2609-4EF0-8A84-FD69AD05FB03}" destId="{3D52FF26-4159-4B2E-B049-E220796FE818}" srcOrd="4" destOrd="0" parTransId="{5F30033F-BAFD-4397-AB27-CFA105AABA94}" sibTransId="{DFF89408-89B8-49D1-8CBD-E33FFBD0995C}"/>
    <dgm:cxn modelId="{2B6CD2C0-DA3E-4B73-8704-5EBD2A2C4820}" type="presOf" srcId="{30F355A5-D1F7-4BC0-9EC2-D23FD12F466B}" destId="{5AC86EBD-A751-4C07-A224-C5D33C4CA9BC}" srcOrd="0" destOrd="0" presId="urn:microsoft.com/office/officeart/2005/8/layout/vList6"/>
    <dgm:cxn modelId="{32E023C5-4FA7-439D-ADA2-786AAEC0239C}" type="presOf" srcId="{B3DBEE13-FD13-4317-A94D-DCB102EF60B4}" destId="{1AE6F594-D886-49B8-BA64-814F556DB731}" srcOrd="0" destOrd="0" presId="urn:microsoft.com/office/officeart/2005/8/layout/vList6"/>
    <dgm:cxn modelId="{5F21F2C9-C410-4A6A-A09F-1657985A0807}" type="presOf" srcId="{26E5FDAA-8F38-493A-B29C-17D606715563}" destId="{5AC86EBD-A751-4C07-A224-C5D33C4CA9BC}" srcOrd="0" destOrd="2" presId="urn:microsoft.com/office/officeart/2005/8/layout/vList6"/>
    <dgm:cxn modelId="{63FFF1CB-E6ED-4F13-876E-1C41DCBDF157}" type="presOf" srcId="{8249A211-F605-4D51-A91F-5595845A9941}" destId="{01AF6C72-A3BD-44A3-8DC3-15DEC4D2249F}" srcOrd="0" destOrd="2" presId="urn:microsoft.com/office/officeart/2005/8/layout/vList6"/>
    <dgm:cxn modelId="{E6CA54D7-A654-4B26-993B-EF8A378814F1}" srcId="{28FC2D67-E308-427E-A152-74EE2C3033CC}" destId="{26E5FDAA-8F38-493A-B29C-17D606715563}" srcOrd="2" destOrd="0" parTransId="{58728ACE-661F-4E7E-9CE8-DF9095EFECE9}" sibTransId="{6809A80F-C3AA-4774-AB04-E4521D048EC8}"/>
    <dgm:cxn modelId="{8EBD9CD9-C082-455B-9394-0C7F3E509A8C}" srcId="{B3DBEE13-FD13-4317-A94D-DCB102EF60B4}" destId="{5E41E10E-978D-499E-9DD5-7300F604C8F7}" srcOrd="1" destOrd="0" parTransId="{FB6F9183-BD16-4F39-B35E-556E92D03017}" sibTransId="{C2669E27-8E09-4709-8C8B-2F14BC6256B8}"/>
    <dgm:cxn modelId="{FAB678E1-BB57-463B-A740-A295191C6F89}" type="presOf" srcId="{B5CD160C-8C0B-451B-9E05-0EF8B8DFC54D}" destId="{4A694506-DA0B-4066-ADF3-6E004A72E8F2}" srcOrd="0" destOrd="0" presId="urn:microsoft.com/office/officeart/2005/8/layout/vList6"/>
    <dgm:cxn modelId="{965F40EA-117D-4481-BF67-71E67359D4F4}" srcId="{3D52FF26-4159-4B2E-B049-E220796FE818}" destId="{7889E8C2-AB3B-4863-BBE9-61547DA9C08A}" srcOrd="1" destOrd="0" parTransId="{B2EFBB2E-A707-476C-BB8B-07C7DE88CB2C}" sibTransId="{FCFDC4BE-8741-41D1-9121-4D85913D1DE6}"/>
    <dgm:cxn modelId="{E595DCEA-5DB0-4A1D-A9A6-B118E2917A61}" srcId="{3D52FF26-4159-4B2E-B049-E220796FE818}" destId="{DCFB1FBA-0050-4F88-A43C-0C5401528E89}" srcOrd="2" destOrd="0" parTransId="{F5037DDC-A86F-41E6-AD69-EAC5D271E6D3}" sibTransId="{E016B4BD-6243-4A6C-B6D9-9ED545FC5F88}"/>
    <dgm:cxn modelId="{FF89B1F0-C630-4344-B659-D7D226B75B18}" srcId="{660AD736-E25A-46B0-ABC0-68E7119DDFA7}" destId="{8249A211-F605-4D51-A91F-5595845A9941}" srcOrd="2" destOrd="0" parTransId="{AAC9D982-FA9F-4A0B-8D4D-66CA75D246F7}" sibTransId="{96B298C0-D864-4284-8AE4-A7E11A6BC11E}"/>
    <dgm:cxn modelId="{0AB224FD-3018-4E8E-A6A3-C310F1825677}" type="presParOf" srcId="{AFE46230-971B-49C1-B0D5-8B88BC904C2E}" destId="{A56A41EA-4223-40AF-9783-811DFCF5B3AD}" srcOrd="0" destOrd="0" presId="urn:microsoft.com/office/officeart/2005/8/layout/vList6"/>
    <dgm:cxn modelId="{AD19630C-07EE-48E1-8A41-07C26220E785}" type="presParOf" srcId="{A56A41EA-4223-40AF-9783-811DFCF5B3AD}" destId="{FF67A9BA-CA6E-419B-B76C-0E32F935F3C3}" srcOrd="0" destOrd="0" presId="urn:microsoft.com/office/officeart/2005/8/layout/vList6"/>
    <dgm:cxn modelId="{6DA3D9F6-F7B0-479E-91B0-7FF0D6769EA0}" type="presParOf" srcId="{A56A41EA-4223-40AF-9783-811DFCF5B3AD}" destId="{4A694506-DA0B-4066-ADF3-6E004A72E8F2}" srcOrd="1" destOrd="0" presId="urn:microsoft.com/office/officeart/2005/8/layout/vList6"/>
    <dgm:cxn modelId="{400DE261-D3E2-41DC-8966-616DC63268E7}" type="presParOf" srcId="{AFE46230-971B-49C1-B0D5-8B88BC904C2E}" destId="{D9C48C6C-3490-486E-9304-27372F33439C}" srcOrd="1" destOrd="0" presId="urn:microsoft.com/office/officeart/2005/8/layout/vList6"/>
    <dgm:cxn modelId="{C0ED2050-6620-41D2-AEC7-525D6BBFB4CF}" type="presParOf" srcId="{AFE46230-971B-49C1-B0D5-8B88BC904C2E}" destId="{79D25A62-AC42-4BFD-94D4-E11AA4886D12}" srcOrd="2" destOrd="0" presId="urn:microsoft.com/office/officeart/2005/8/layout/vList6"/>
    <dgm:cxn modelId="{4DCED083-77EF-4888-9705-E45E1783F67A}" type="presParOf" srcId="{79D25A62-AC42-4BFD-94D4-E11AA4886D12}" destId="{0775D7E9-929B-4D05-BCA4-451116DDC269}" srcOrd="0" destOrd="0" presId="urn:microsoft.com/office/officeart/2005/8/layout/vList6"/>
    <dgm:cxn modelId="{B2754669-F812-4FDA-AC43-123CEDF2CFAA}" type="presParOf" srcId="{79D25A62-AC42-4BFD-94D4-E11AA4886D12}" destId="{01AF6C72-A3BD-44A3-8DC3-15DEC4D2249F}" srcOrd="1" destOrd="0" presId="urn:microsoft.com/office/officeart/2005/8/layout/vList6"/>
    <dgm:cxn modelId="{025F2F2A-C515-46ED-85B2-763572759052}" type="presParOf" srcId="{AFE46230-971B-49C1-B0D5-8B88BC904C2E}" destId="{9B632C15-9584-4305-9E67-9B56EBD6CB25}" srcOrd="3" destOrd="0" presId="urn:microsoft.com/office/officeart/2005/8/layout/vList6"/>
    <dgm:cxn modelId="{40B1A7F8-CCC5-4CF9-8D80-2043BDF9C24E}" type="presParOf" srcId="{AFE46230-971B-49C1-B0D5-8B88BC904C2E}" destId="{07A23034-A5C5-4792-A3D6-DB2144666950}" srcOrd="4" destOrd="0" presId="urn:microsoft.com/office/officeart/2005/8/layout/vList6"/>
    <dgm:cxn modelId="{A06980A0-903A-4361-BF53-981E79256243}" type="presParOf" srcId="{07A23034-A5C5-4792-A3D6-DB2144666950}" destId="{1AE6F594-D886-49B8-BA64-814F556DB731}" srcOrd="0" destOrd="0" presId="urn:microsoft.com/office/officeart/2005/8/layout/vList6"/>
    <dgm:cxn modelId="{A583A4F2-69DE-4CBF-8E88-ACBBBB1309E8}" type="presParOf" srcId="{07A23034-A5C5-4792-A3D6-DB2144666950}" destId="{158ECB72-D5DA-4AFB-B7A1-89C44A469BB7}" srcOrd="1" destOrd="0" presId="urn:microsoft.com/office/officeart/2005/8/layout/vList6"/>
    <dgm:cxn modelId="{87B490FB-452C-4128-8520-A6AF78D49FA6}" type="presParOf" srcId="{AFE46230-971B-49C1-B0D5-8B88BC904C2E}" destId="{424552D7-55CC-40F4-98EE-9887964B77B5}" srcOrd="5" destOrd="0" presId="urn:microsoft.com/office/officeart/2005/8/layout/vList6"/>
    <dgm:cxn modelId="{CC17D3D1-FB21-49C1-A467-80FB889BF989}" type="presParOf" srcId="{AFE46230-971B-49C1-B0D5-8B88BC904C2E}" destId="{6B0BF707-8263-476B-85E8-01C7D1CFB57F}" srcOrd="6" destOrd="0" presId="urn:microsoft.com/office/officeart/2005/8/layout/vList6"/>
    <dgm:cxn modelId="{2B1B09FD-2A50-4E3E-BE3A-B40F8BC6B12C}" type="presParOf" srcId="{6B0BF707-8263-476B-85E8-01C7D1CFB57F}" destId="{89335E01-E11A-4A19-B4A1-9B22DD6C0EFD}" srcOrd="0" destOrd="0" presId="urn:microsoft.com/office/officeart/2005/8/layout/vList6"/>
    <dgm:cxn modelId="{2D72EDA0-A7D8-4234-AB2D-3BB8CFEDF138}" type="presParOf" srcId="{6B0BF707-8263-476B-85E8-01C7D1CFB57F}" destId="{5AC86EBD-A751-4C07-A224-C5D33C4CA9BC}" srcOrd="1" destOrd="0" presId="urn:microsoft.com/office/officeart/2005/8/layout/vList6"/>
    <dgm:cxn modelId="{3ABCF138-D093-4E5A-B6B1-983B83B5B933}" type="presParOf" srcId="{AFE46230-971B-49C1-B0D5-8B88BC904C2E}" destId="{752931FC-CA34-4203-AFEC-743711A716BF}" srcOrd="7" destOrd="0" presId="urn:microsoft.com/office/officeart/2005/8/layout/vList6"/>
    <dgm:cxn modelId="{3DEDEF35-85B4-4154-9302-676E6AD230C6}" type="presParOf" srcId="{AFE46230-971B-49C1-B0D5-8B88BC904C2E}" destId="{1CDFCE26-9423-41EA-B83F-AD82BDF55392}" srcOrd="8" destOrd="0" presId="urn:microsoft.com/office/officeart/2005/8/layout/vList6"/>
    <dgm:cxn modelId="{DDDCB3DC-A231-4BFE-95D0-0E76E1FDA798}" type="presParOf" srcId="{1CDFCE26-9423-41EA-B83F-AD82BDF55392}" destId="{1A68FB04-725D-4701-8023-D54765C64689}" srcOrd="0" destOrd="0" presId="urn:microsoft.com/office/officeart/2005/8/layout/vList6"/>
    <dgm:cxn modelId="{796DEC22-40F6-4F73-A0E7-7D5C9B093055}" type="presParOf" srcId="{1CDFCE26-9423-41EA-B83F-AD82BDF55392}" destId="{21D91567-AE2E-4B78-8E2E-C4ACED847D5F}"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0454A6-D906-49CB-8DD6-97FB67CFF7CC}"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de-DE"/>
        </a:p>
      </dgm:t>
    </dgm:pt>
    <dgm:pt modelId="{2D855E93-49DD-4187-BB50-18FDA6044811}">
      <dgm:prSet phldrT="[Text]"/>
      <dgm:spPr>
        <a:solidFill>
          <a:schemeClr val="accent1"/>
        </a:solidFill>
      </dgm:spPr>
      <dgm:t>
        <a:bodyPr/>
        <a:lstStyle/>
        <a:p>
          <a:r>
            <a:rPr lang="en-US" dirty="0"/>
            <a:t>Link budget analysis needs to confirm that the Required Link Performance can be Achieved</a:t>
          </a:r>
          <a:endParaRPr lang="de-DE" dirty="0"/>
        </a:p>
      </dgm:t>
    </dgm:pt>
    <dgm:pt modelId="{DC575647-B993-43C1-8803-771375D259A6}" type="parTrans" cxnId="{9A778699-4F07-44AE-BF1C-F0B08460B1D7}">
      <dgm:prSet/>
      <dgm:spPr/>
      <dgm:t>
        <a:bodyPr/>
        <a:lstStyle/>
        <a:p>
          <a:endParaRPr lang="de-DE"/>
        </a:p>
      </dgm:t>
    </dgm:pt>
    <dgm:pt modelId="{BB052520-BC8F-456E-80E5-73D2C5763FE3}" type="sibTrans" cxnId="{9A778699-4F07-44AE-BF1C-F0B08460B1D7}">
      <dgm:prSet/>
      <dgm:spPr/>
      <dgm:t>
        <a:bodyPr/>
        <a:lstStyle/>
        <a:p>
          <a:endParaRPr lang="de-DE"/>
        </a:p>
      </dgm:t>
    </dgm:pt>
    <dgm:pt modelId="{FAD5BFF5-86EC-40F3-B428-E6C3E44A3A40}">
      <dgm:prSet phldrT="[Text]"/>
      <dgm:spPr/>
      <dgm:t>
        <a:bodyPr/>
        <a:lstStyle/>
        <a:p>
          <a:r>
            <a:rPr lang="en-US" dirty="0"/>
            <a:t>Need to define the minimum performance values of the C2 Link characteristics in the SARPs</a:t>
          </a:r>
          <a:endParaRPr lang="de-DE" dirty="0"/>
        </a:p>
      </dgm:t>
    </dgm:pt>
    <dgm:pt modelId="{31ADBD16-4798-41B7-BC2C-477C01DDFA3C}" type="parTrans" cxnId="{E9D2C16D-1BB6-4E44-B77F-6637DF1CB04D}">
      <dgm:prSet/>
      <dgm:spPr/>
      <dgm:t>
        <a:bodyPr/>
        <a:lstStyle/>
        <a:p>
          <a:endParaRPr lang="de-DE"/>
        </a:p>
      </dgm:t>
    </dgm:pt>
    <dgm:pt modelId="{D5843800-969E-470B-8ABD-FBA912E909DD}" type="sibTrans" cxnId="{E9D2C16D-1BB6-4E44-B77F-6637DF1CB04D}">
      <dgm:prSet/>
      <dgm:spPr/>
      <dgm:t>
        <a:bodyPr/>
        <a:lstStyle/>
        <a:p>
          <a:endParaRPr lang="de-DE"/>
        </a:p>
      </dgm:t>
    </dgm:pt>
    <dgm:pt modelId="{8CB8565A-E6BA-489E-8A4B-CB02B69256B1}">
      <dgm:prSet phldrT="[Text]"/>
      <dgm:spPr/>
      <dgm:t>
        <a:bodyPr/>
        <a:lstStyle/>
        <a:p>
          <a:r>
            <a:rPr lang="en-US" dirty="0"/>
            <a:t>Need to define any technical boundary conditions in the SARPs</a:t>
          </a:r>
          <a:endParaRPr lang="de-DE" dirty="0"/>
        </a:p>
      </dgm:t>
    </dgm:pt>
    <dgm:pt modelId="{8B8729E8-61FF-42D7-AF94-319779CFABF4}" type="parTrans" cxnId="{44B96D9B-AE12-4611-9D22-9711FEE8468F}">
      <dgm:prSet/>
      <dgm:spPr/>
      <dgm:t>
        <a:bodyPr/>
        <a:lstStyle/>
        <a:p>
          <a:endParaRPr lang="de-DE"/>
        </a:p>
      </dgm:t>
    </dgm:pt>
    <dgm:pt modelId="{24B55845-6B57-47F7-B53E-C0F4A7DCB054}" type="sibTrans" cxnId="{44B96D9B-AE12-4611-9D22-9711FEE8468F}">
      <dgm:prSet/>
      <dgm:spPr/>
      <dgm:t>
        <a:bodyPr/>
        <a:lstStyle/>
        <a:p>
          <a:endParaRPr lang="de-DE"/>
        </a:p>
      </dgm:t>
    </dgm:pt>
    <dgm:pt modelId="{A4BD4F5C-6935-45EC-9A04-B326F9985540}">
      <dgm:prSet phldrT="[Text]"/>
      <dgm:spPr/>
      <dgm:t>
        <a:bodyPr/>
        <a:lstStyle/>
        <a:p>
          <a:r>
            <a:rPr lang="en-US" dirty="0"/>
            <a:t>Need to define any operational boundary conditions in the SARPs</a:t>
          </a:r>
          <a:endParaRPr lang="de-DE" dirty="0"/>
        </a:p>
      </dgm:t>
    </dgm:pt>
    <dgm:pt modelId="{71CC9866-4076-41A6-8246-EE2550B6D107}" type="parTrans" cxnId="{F2A3D001-AFC2-4BE5-85E1-706E765D1BF4}">
      <dgm:prSet/>
      <dgm:spPr/>
      <dgm:t>
        <a:bodyPr/>
        <a:lstStyle/>
        <a:p>
          <a:endParaRPr lang="de-DE"/>
        </a:p>
      </dgm:t>
    </dgm:pt>
    <dgm:pt modelId="{4750732D-0F0F-4E80-BC7D-39A2DBD299C5}" type="sibTrans" cxnId="{F2A3D001-AFC2-4BE5-85E1-706E765D1BF4}">
      <dgm:prSet/>
      <dgm:spPr/>
      <dgm:t>
        <a:bodyPr/>
        <a:lstStyle/>
        <a:p>
          <a:endParaRPr lang="de-DE"/>
        </a:p>
      </dgm:t>
    </dgm:pt>
    <dgm:pt modelId="{9EE91DB7-C9E4-4932-A487-B02576D086DC}">
      <dgm:prSet/>
      <dgm:spPr/>
      <dgm:t>
        <a:bodyPr/>
        <a:lstStyle/>
        <a:p>
          <a:endParaRPr lang="en-US"/>
        </a:p>
      </dgm:t>
    </dgm:pt>
    <dgm:pt modelId="{538ECFED-931C-42C8-BA5C-DAAFC78A435B}" type="parTrans" cxnId="{9F912A2D-5443-499D-8163-D7D06754A4B2}">
      <dgm:prSet/>
      <dgm:spPr/>
      <dgm:t>
        <a:bodyPr/>
        <a:lstStyle/>
        <a:p>
          <a:endParaRPr lang="de-DE"/>
        </a:p>
      </dgm:t>
    </dgm:pt>
    <dgm:pt modelId="{F6D24117-AF27-49F8-B9AF-8B5F0EC80CCA}" type="sibTrans" cxnId="{9F912A2D-5443-499D-8163-D7D06754A4B2}">
      <dgm:prSet/>
      <dgm:spPr/>
      <dgm:t>
        <a:bodyPr/>
        <a:lstStyle/>
        <a:p>
          <a:endParaRPr lang="de-DE"/>
        </a:p>
      </dgm:t>
    </dgm:pt>
    <dgm:pt modelId="{59FC7926-2B05-4D99-AC2B-12C1F1BC9F6B}">
      <dgm:prSet/>
      <dgm:spPr/>
      <dgm:t>
        <a:bodyPr/>
        <a:lstStyle/>
        <a:p>
          <a:endParaRPr lang="de-DE"/>
        </a:p>
      </dgm:t>
    </dgm:pt>
    <dgm:pt modelId="{8C5CA1FC-5035-4C17-B97A-4219436305C6}" type="parTrans" cxnId="{1B1DB6F2-7B7E-4562-AA24-92AF4CC6F066}">
      <dgm:prSet/>
      <dgm:spPr/>
      <dgm:t>
        <a:bodyPr/>
        <a:lstStyle/>
        <a:p>
          <a:endParaRPr lang="de-DE"/>
        </a:p>
      </dgm:t>
    </dgm:pt>
    <dgm:pt modelId="{1BE9583A-3097-4225-B858-264340CE7A1C}" type="sibTrans" cxnId="{1B1DB6F2-7B7E-4562-AA24-92AF4CC6F066}">
      <dgm:prSet/>
      <dgm:spPr/>
      <dgm:t>
        <a:bodyPr/>
        <a:lstStyle/>
        <a:p>
          <a:endParaRPr lang="de-DE"/>
        </a:p>
      </dgm:t>
    </dgm:pt>
    <dgm:pt modelId="{886A93C0-16A0-479F-853D-AF961E3AE598}" type="pres">
      <dgm:prSet presAssocID="{EA0454A6-D906-49CB-8DD6-97FB67CFF7CC}" presName="composite" presStyleCnt="0">
        <dgm:presLayoutVars>
          <dgm:chMax val="1"/>
          <dgm:dir/>
          <dgm:resizeHandles val="exact"/>
        </dgm:presLayoutVars>
      </dgm:prSet>
      <dgm:spPr/>
    </dgm:pt>
    <dgm:pt modelId="{7106E6D6-1431-41F6-9631-4AADEB856776}" type="pres">
      <dgm:prSet presAssocID="{2D855E93-49DD-4187-BB50-18FDA6044811}" presName="roof" presStyleLbl="dkBgShp" presStyleIdx="0" presStyleCnt="2"/>
      <dgm:spPr/>
    </dgm:pt>
    <dgm:pt modelId="{7E7B4459-9600-424F-BF0F-CA7F51BFF590}" type="pres">
      <dgm:prSet presAssocID="{2D855E93-49DD-4187-BB50-18FDA6044811}" presName="pillars" presStyleCnt="0"/>
      <dgm:spPr/>
    </dgm:pt>
    <dgm:pt modelId="{610DC92D-F231-4D77-9296-4FAED3B9EC37}" type="pres">
      <dgm:prSet presAssocID="{2D855E93-49DD-4187-BB50-18FDA6044811}" presName="pillar1" presStyleLbl="node1" presStyleIdx="0" presStyleCnt="3">
        <dgm:presLayoutVars>
          <dgm:bulletEnabled val="1"/>
        </dgm:presLayoutVars>
      </dgm:prSet>
      <dgm:spPr/>
    </dgm:pt>
    <dgm:pt modelId="{6D88EA73-419B-4B14-87C2-897A8336E6F0}" type="pres">
      <dgm:prSet presAssocID="{8CB8565A-E6BA-489E-8A4B-CB02B69256B1}" presName="pillarX" presStyleLbl="node1" presStyleIdx="1" presStyleCnt="3">
        <dgm:presLayoutVars>
          <dgm:bulletEnabled val="1"/>
        </dgm:presLayoutVars>
      </dgm:prSet>
      <dgm:spPr/>
    </dgm:pt>
    <dgm:pt modelId="{983CE81D-F848-43D4-B2FF-DB73FBA2ED96}" type="pres">
      <dgm:prSet presAssocID="{A4BD4F5C-6935-45EC-9A04-B326F9985540}" presName="pillarX" presStyleLbl="node1" presStyleIdx="2" presStyleCnt="3">
        <dgm:presLayoutVars>
          <dgm:bulletEnabled val="1"/>
        </dgm:presLayoutVars>
      </dgm:prSet>
      <dgm:spPr/>
    </dgm:pt>
    <dgm:pt modelId="{C7A893A0-9CD2-4340-9A96-7E731D887B16}" type="pres">
      <dgm:prSet presAssocID="{2D855E93-49DD-4187-BB50-18FDA6044811}" presName="base" presStyleLbl="dkBgShp" presStyleIdx="1" presStyleCnt="2"/>
      <dgm:spPr/>
    </dgm:pt>
  </dgm:ptLst>
  <dgm:cxnLst>
    <dgm:cxn modelId="{F2A3D001-AFC2-4BE5-85E1-706E765D1BF4}" srcId="{2D855E93-49DD-4187-BB50-18FDA6044811}" destId="{A4BD4F5C-6935-45EC-9A04-B326F9985540}" srcOrd="2" destOrd="0" parTransId="{71CC9866-4076-41A6-8246-EE2550B6D107}" sibTransId="{4750732D-0F0F-4E80-BC7D-39A2DBD299C5}"/>
    <dgm:cxn modelId="{9F912A2D-5443-499D-8163-D7D06754A4B2}" srcId="{EA0454A6-D906-49CB-8DD6-97FB67CFF7CC}" destId="{9EE91DB7-C9E4-4932-A487-B02576D086DC}" srcOrd="1" destOrd="0" parTransId="{538ECFED-931C-42C8-BA5C-DAAFC78A435B}" sibTransId="{F6D24117-AF27-49F8-B9AF-8B5F0EC80CCA}"/>
    <dgm:cxn modelId="{38D4AE41-5EAC-4F3D-BEB7-8A53BF2516D4}" type="presOf" srcId="{8CB8565A-E6BA-489E-8A4B-CB02B69256B1}" destId="{6D88EA73-419B-4B14-87C2-897A8336E6F0}" srcOrd="0" destOrd="0" presId="urn:microsoft.com/office/officeart/2005/8/layout/hList3"/>
    <dgm:cxn modelId="{E9D2C16D-1BB6-4E44-B77F-6637DF1CB04D}" srcId="{2D855E93-49DD-4187-BB50-18FDA6044811}" destId="{FAD5BFF5-86EC-40F3-B428-E6C3E44A3A40}" srcOrd="0" destOrd="0" parTransId="{31ADBD16-4798-41B7-BC2C-477C01DDFA3C}" sibTransId="{D5843800-969E-470B-8ABD-FBA912E909DD}"/>
    <dgm:cxn modelId="{597AA392-50BB-4EF5-A741-CFDDF0069BDF}" type="presOf" srcId="{EA0454A6-D906-49CB-8DD6-97FB67CFF7CC}" destId="{886A93C0-16A0-479F-853D-AF961E3AE598}" srcOrd="0" destOrd="0" presId="urn:microsoft.com/office/officeart/2005/8/layout/hList3"/>
    <dgm:cxn modelId="{9A778699-4F07-44AE-BF1C-F0B08460B1D7}" srcId="{EA0454A6-D906-49CB-8DD6-97FB67CFF7CC}" destId="{2D855E93-49DD-4187-BB50-18FDA6044811}" srcOrd="0" destOrd="0" parTransId="{DC575647-B993-43C1-8803-771375D259A6}" sibTransId="{BB052520-BC8F-456E-80E5-73D2C5763FE3}"/>
    <dgm:cxn modelId="{44B96D9B-AE12-4611-9D22-9711FEE8468F}" srcId="{2D855E93-49DD-4187-BB50-18FDA6044811}" destId="{8CB8565A-E6BA-489E-8A4B-CB02B69256B1}" srcOrd="1" destOrd="0" parTransId="{8B8729E8-61FF-42D7-AF94-319779CFABF4}" sibTransId="{24B55845-6B57-47F7-B53E-C0F4A7DCB054}"/>
    <dgm:cxn modelId="{D915C4BB-B2B5-41B2-B977-13F700CF5784}" type="presOf" srcId="{A4BD4F5C-6935-45EC-9A04-B326F9985540}" destId="{983CE81D-F848-43D4-B2FF-DB73FBA2ED96}" srcOrd="0" destOrd="0" presId="urn:microsoft.com/office/officeart/2005/8/layout/hList3"/>
    <dgm:cxn modelId="{2694BAE9-6C58-405E-AC7A-7206D5BDE633}" type="presOf" srcId="{2D855E93-49DD-4187-BB50-18FDA6044811}" destId="{7106E6D6-1431-41F6-9631-4AADEB856776}" srcOrd="0" destOrd="0" presId="urn:microsoft.com/office/officeart/2005/8/layout/hList3"/>
    <dgm:cxn modelId="{1B1DB6F2-7B7E-4562-AA24-92AF4CC6F066}" srcId="{EA0454A6-D906-49CB-8DD6-97FB67CFF7CC}" destId="{59FC7926-2B05-4D99-AC2B-12C1F1BC9F6B}" srcOrd="2" destOrd="0" parTransId="{8C5CA1FC-5035-4C17-B97A-4219436305C6}" sibTransId="{1BE9583A-3097-4225-B858-264340CE7A1C}"/>
    <dgm:cxn modelId="{13F80BF6-5C4C-47C8-A6D4-EE1C896AFA70}" type="presOf" srcId="{FAD5BFF5-86EC-40F3-B428-E6C3E44A3A40}" destId="{610DC92D-F231-4D77-9296-4FAED3B9EC37}" srcOrd="0" destOrd="0" presId="urn:microsoft.com/office/officeart/2005/8/layout/hList3"/>
    <dgm:cxn modelId="{A9EFB6D1-7BC1-472E-A018-C67D4A7C3D5F}" type="presParOf" srcId="{886A93C0-16A0-479F-853D-AF961E3AE598}" destId="{7106E6D6-1431-41F6-9631-4AADEB856776}" srcOrd="0" destOrd="0" presId="urn:microsoft.com/office/officeart/2005/8/layout/hList3"/>
    <dgm:cxn modelId="{BACE2CCA-7B57-4B62-AED2-957D9BA859D4}" type="presParOf" srcId="{886A93C0-16A0-479F-853D-AF961E3AE598}" destId="{7E7B4459-9600-424F-BF0F-CA7F51BFF590}" srcOrd="1" destOrd="0" presId="urn:microsoft.com/office/officeart/2005/8/layout/hList3"/>
    <dgm:cxn modelId="{CFF14597-0581-45AF-B95A-B664F6A47548}" type="presParOf" srcId="{7E7B4459-9600-424F-BF0F-CA7F51BFF590}" destId="{610DC92D-F231-4D77-9296-4FAED3B9EC37}" srcOrd="0" destOrd="0" presId="urn:microsoft.com/office/officeart/2005/8/layout/hList3"/>
    <dgm:cxn modelId="{A59CBF4D-8CA9-4E34-9F43-6F71FE7C0E7F}" type="presParOf" srcId="{7E7B4459-9600-424F-BF0F-CA7F51BFF590}" destId="{6D88EA73-419B-4B14-87C2-897A8336E6F0}" srcOrd="1" destOrd="0" presId="urn:microsoft.com/office/officeart/2005/8/layout/hList3"/>
    <dgm:cxn modelId="{98FB8967-A4CE-4B5A-97D6-CABAEC062C56}" type="presParOf" srcId="{7E7B4459-9600-424F-BF0F-CA7F51BFF590}" destId="{983CE81D-F848-43D4-B2FF-DB73FBA2ED96}" srcOrd="2" destOrd="0" presId="urn:microsoft.com/office/officeart/2005/8/layout/hList3"/>
    <dgm:cxn modelId="{D7BBB830-3EF9-477C-A8E7-C4BC858CDF0C}" type="presParOf" srcId="{886A93C0-16A0-479F-853D-AF961E3AE598}" destId="{C7A893A0-9CD2-4340-9A96-7E731D887B16}"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17D6A2-C5B8-4F51-86E3-79F08ED0D12B}"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de-DE"/>
        </a:p>
      </dgm:t>
    </dgm:pt>
    <dgm:pt modelId="{CF474E75-459D-40EA-BAD0-EF66B66B90D7}">
      <dgm:prSet phldrT="[Text]" custT="1"/>
      <dgm:spPr/>
      <dgm:t>
        <a:bodyPr/>
        <a:lstStyle/>
        <a:p>
          <a:r>
            <a:rPr lang="en-US" sz="1500" noProof="0" dirty="0"/>
            <a:t>Input selection</a:t>
          </a:r>
        </a:p>
      </dgm:t>
    </dgm:pt>
    <dgm:pt modelId="{63D4D73A-1471-4220-B4A9-11418AADB637}" type="parTrans" cxnId="{C37051F0-C692-4474-AD29-A895C168E554}">
      <dgm:prSet/>
      <dgm:spPr/>
      <dgm:t>
        <a:bodyPr/>
        <a:lstStyle/>
        <a:p>
          <a:endParaRPr lang="en-US" noProof="0" dirty="0"/>
        </a:p>
      </dgm:t>
    </dgm:pt>
    <dgm:pt modelId="{45395BE2-F4D0-49D0-83E2-E7D3EE364934}" type="sibTrans" cxnId="{C37051F0-C692-4474-AD29-A895C168E554}">
      <dgm:prSet/>
      <dgm:spPr/>
      <dgm:t>
        <a:bodyPr/>
        <a:lstStyle/>
        <a:p>
          <a:endParaRPr lang="en-US" noProof="0" dirty="0"/>
        </a:p>
      </dgm:t>
    </dgm:pt>
    <dgm:pt modelId="{0A283391-031C-4E5D-9D87-F6953FA03E04}">
      <dgm:prSet phldrT="[Text]" custT="1"/>
      <dgm:spPr/>
      <dgm:t>
        <a:bodyPr/>
        <a:lstStyle/>
        <a:p>
          <a:r>
            <a:rPr lang="en-US" sz="1000" noProof="0" dirty="0"/>
            <a:t>See previous slides summarizing all input parameter variations (1920)</a:t>
          </a:r>
        </a:p>
      </dgm:t>
    </dgm:pt>
    <dgm:pt modelId="{391AAD43-AF11-43FA-ACB7-9C76C76F7E60}" type="parTrans" cxnId="{E767B100-3BEA-41F0-B919-FF63D7E216F3}">
      <dgm:prSet/>
      <dgm:spPr/>
      <dgm:t>
        <a:bodyPr/>
        <a:lstStyle/>
        <a:p>
          <a:endParaRPr lang="en-US" noProof="0" dirty="0"/>
        </a:p>
      </dgm:t>
    </dgm:pt>
    <dgm:pt modelId="{E49B0BB0-BA6C-444F-86B4-0E19FC881CE3}" type="sibTrans" cxnId="{E767B100-3BEA-41F0-B919-FF63D7E216F3}">
      <dgm:prSet/>
      <dgm:spPr/>
      <dgm:t>
        <a:bodyPr/>
        <a:lstStyle/>
        <a:p>
          <a:endParaRPr lang="en-US" noProof="0" dirty="0"/>
        </a:p>
      </dgm:t>
    </dgm:pt>
    <dgm:pt modelId="{8B07B042-A9D8-4011-B95C-F3B2548BA2B2}">
      <dgm:prSet phldrT="[Text]" custT="1"/>
      <dgm:spPr/>
      <dgm:t>
        <a:bodyPr/>
        <a:lstStyle/>
        <a:p>
          <a:r>
            <a:rPr lang="en-US" sz="1000" noProof="0" dirty="0"/>
            <a:t>Ku band: 1440 input variations </a:t>
          </a:r>
          <a:r>
            <a:rPr lang="en-US" sz="800" noProof="0" dirty="0">
              <a:sym typeface="Wingdings" panose="05000000000000000000" pitchFamily="2" charset="2"/>
            </a:rPr>
            <a:t></a:t>
          </a:r>
          <a:r>
            <a:rPr lang="en-US" sz="1000" noProof="0" dirty="0">
              <a:sym typeface="Wingdings" panose="05000000000000000000" pitchFamily="2" charset="2"/>
            </a:rPr>
            <a:t> 720 C2 Link connections with forward link and return link, each</a:t>
          </a:r>
          <a:endParaRPr lang="en-US" sz="1000" noProof="0" dirty="0"/>
        </a:p>
      </dgm:t>
    </dgm:pt>
    <dgm:pt modelId="{98446595-C03E-40B9-AE24-F0770FE42FED}" type="parTrans" cxnId="{D73077B3-DFCE-4622-BB2A-D3726C5841B7}">
      <dgm:prSet/>
      <dgm:spPr/>
      <dgm:t>
        <a:bodyPr/>
        <a:lstStyle/>
        <a:p>
          <a:endParaRPr lang="en-US" noProof="0" dirty="0"/>
        </a:p>
      </dgm:t>
    </dgm:pt>
    <dgm:pt modelId="{883AB58B-FF62-4EF9-9800-3E3DEC479C05}" type="sibTrans" cxnId="{D73077B3-DFCE-4622-BB2A-D3726C5841B7}">
      <dgm:prSet/>
      <dgm:spPr/>
      <dgm:t>
        <a:bodyPr/>
        <a:lstStyle/>
        <a:p>
          <a:endParaRPr lang="en-US" noProof="0" dirty="0"/>
        </a:p>
      </dgm:t>
    </dgm:pt>
    <dgm:pt modelId="{A141ADB7-BA8F-40BE-93EC-2A4CE801033F}">
      <dgm:prSet phldrT="[Text]" custT="1"/>
      <dgm:spPr/>
      <dgm:t>
        <a:bodyPr/>
        <a:lstStyle/>
        <a:p>
          <a:r>
            <a:rPr lang="en-US" sz="1500" noProof="0" dirty="0"/>
            <a:t>Waveform</a:t>
          </a:r>
        </a:p>
      </dgm:t>
    </dgm:pt>
    <dgm:pt modelId="{3DBB93E2-6C75-433B-9E9C-F3C7BF75DCB4}" type="parTrans" cxnId="{DC26DE92-D2C1-4D6C-9B1C-C16A127D31BC}">
      <dgm:prSet/>
      <dgm:spPr/>
      <dgm:t>
        <a:bodyPr/>
        <a:lstStyle/>
        <a:p>
          <a:endParaRPr lang="en-US" noProof="0" dirty="0"/>
        </a:p>
      </dgm:t>
    </dgm:pt>
    <dgm:pt modelId="{7823D806-C0D5-469E-BDE8-65CEA3860E28}" type="sibTrans" cxnId="{DC26DE92-D2C1-4D6C-9B1C-C16A127D31BC}">
      <dgm:prSet/>
      <dgm:spPr/>
      <dgm:t>
        <a:bodyPr/>
        <a:lstStyle/>
        <a:p>
          <a:endParaRPr lang="en-US" noProof="0" dirty="0"/>
        </a:p>
      </dgm:t>
    </dgm:pt>
    <dgm:pt modelId="{34F69AE9-3306-4D06-98BE-B0F4F4B19151}">
      <dgm:prSet phldrT="[Text]" custT="1"/>
      <dgm:spPr/>
      <dgm:t>
        <a:bodyPr/>
        <a:lstStyle/>
        <a:p>
          <a:r>
            <a:rPr lang="en-US" sz="1000" noProof="0" dirty="0"/>
            <a:t>Max. data rates r</a:t>
          </a:r>
          <a:r>
            <a:rPr lang="en-US" sz="1000" baseline="-25000" noProof="0" dirty="0"/>
            <a:t>B</a:t>
          </a:r>
          <a:r>
            <a:rPr lang="en-US" sz="1000" baseline="0" noProof="0" dirty="0"/>
            <a:t> = 30 kbps (FW), 300 kbps (RT) </a:t>
          </a:r>
          <a:r>
            <a:rPr lang="en-US" sz="1000" baseline="30000" noProof="0" dirty="0"/>
            <a:t>Note</a:t>
          </a:r>
          <a:r>
            <a:rPr lang="en-US" sz="1000" baseline="0" noProof="0" dirty="0"/>
            <a:t> </a:t>
          </a:r>
          <a:r>
            <a:rPr lang="en-US" sz="1000" baseline="30000" noProof="0" dirty="0"/>
            <a:t>1</a:t>
          </a:r>
        </a:p>
      </dgm:t>
    </dgm:pt>
    <dgm:pt modelId="{920EDCC4-786F-4533-9DE9-329A93FCBB96}" type="parTrans" cxnId="{A9BD3C43-9664-42E7-93B1-AC7EAB952DF3}">
      <dgm:prSet/>
      <dgm:spPr/>
      <dgm:t>
        <a:bodyPr/>
        <a:lstStyle/>
        <a:p>
          <a:endParaRPr lang="en-US" noProof="0" dirty="0"/>
        </a:p>
      </dgm:t>
    </dgm:pt>
    <dgm:pt modelId="{B8F5DA21-08A1-4620-B9D1-8CD99602BBFD}" type="sibTrans" cxnId="{A9BD3C43-9664-42E7-93B1-AC7EAB952DF3}">
      <dgm:prSet/>
      <dgm:spPr/>
      <dgm:t>
        <a:bodyPr/>
        <a:lstStyle/>
        <a:p>
          <a:endParaRPr lang="en-US" noProof="0" dirty="0"/>
        </a:p>
      </dgm:t>
    </dgm:pt>
    <dgm:pt modelId="{B0DA9FDF-6695-4755-813D-B3CAA2E32A1E}">
      <dgm:prSet phldrT="[Text]" custT="1"/>
      <dgm:spPr/>
      <dgm:t>
        <a:bodyPr/>
        <a:lstStyle/>
        <a:p>
          <a:r>
            <a:rPr lang="en-US" sz="1000" noProof="0" dirty="0"/>
            <a:t>Signal bandwidth = r</a:t>
          </a:r>
          <a:r>
            <a:rPr lang="en-US" sz="1000" baseline="-25000" noProof="0" dirty="0"/>
            <a:t>B</a:t>
          </a:r>
          <a:r>
            <a:rPr lang="en-US" sz="1000" noProof="0" dirty="0"/>
            <a:t> * (1Hz/bit / (1/3)) * (1 + r</a:t>
          </a:r>
          <a:r>
            <a:rPr lang="en-US" sz="1000" baseline="-25000" noProof="0" dirty="0"/>
            <a:t>off</a:t>
          </a:r>
          <a:r>
            <a:rPr lang="en-US" sz="1000" noProof="0" dirty="0"/>
            <a:t>) = 103.5 kHz (FW), 1035 kHz (RT) </a:t>
          </a:r>
          <a:r>
            <a:rPr lang="en-US" sz="1000" baseline="30000" noProof="0" dirty="0"/>
            <a:t>Note 3</a:t>
          </a:r>
        </a:p>
      </dgm:t>
    </dgm:pt>
    <dgm:pt modelId="{0FEA6EA4-0867-492D-A1B1-78C7E11CF2E8}" type="parTrans" cxnId="{7D54F399-C3F8-4678-8610-DAA78EB0213D}">
      <dgm:prSet/>
      <dgm:spPr/>
      <dgm:t>
        <a:bodyPr/>
        <a:lstStyle/>
        <a:p>
          <a:endParaRPr lang="en-US" noProof="0" dirty="0"/>
        </a:p>
      </dgm:t>
    </dgm:pt>
    <dgm:pt modelId="{7312E2FE-6578-47A5-B9CD-6144CCFF96A5}" type="sibTrans" cxnId="{7D54F399-C3F8-4678-8610-DAA78EB0213D}">
      <dgm:prSet/>
      <dgm:spPr/>
      <dgm:t>
        <a:bodyPr/>
        <a:lstStyle/>
        <a:p>
          <a:endParaRPr lang="en-US" noProof="0" dirty="0"/>
        </a:p>
      </dgm:t>
    </dgm:pt>
    <dgm:pt modelId="{0D1A53A0-62E6-4BFE-9238-885C0F66D357}">
      <dgm:prSet phldrT="[Text]" custT="1"/>
      <dgm:spPr/>
      <dgm:t>
        <a:bodyPr/>
        <a:lstStyle/>
        <a:p>
          <a:endParaRPr lang="en-US" sz="1500" noProof="0" dirty="0"/>
        </a:p>
        <a:p>
          <a:r>
            <a:rPr lang="en-US" sz="1500" noProof="0" dirty="0"/>
            <a:t>Uplink (link 1 and 3) limit checks</a:t>
          </a:r>
        </a:p>
      </dgm:t>
    </dgm:pt>
    <dgm:pt modelId="{CF3A4ACE-E567-4D86-AED7-0B96A4B08138}" type="parTrans" cxnId="{75A7CA14-3A46-453A-BEA6-C2CCA7A7EEFF}">
      <dgm:prSet/>
      <dgm:spPr/>
      <dgm:t>
        <a:bodyPr/>
        <a:lstStyle/>
        <a:p>
          <a:endParaRPr lang="en-US" noProof="0" dirty="0"/>
        </a:p>
      </dgm:t>
    </dgm:pt>
    <dgm:pt modelId="{41F54510-E946-419B-87A2-115A5C6BCC31}" type="sibTrans" cxnId="{75A7CA14-3A46-453A-BEA6-C2CCA7A7EEFF}">
      <dgm:prSet/>
      <dgm:spPr/>
      <dgm:t>
        <a:bodyPr/>
        <a:lstStyle/>
        <a:p>
          <a:endParaRPr lang="en-US" noProof="0" dirty="0"/>
        </a:p>
      </dgm:t>
    </dgm:pt>
    <dgm:pt modelId="{286AA1BC-08B9-4E4E-871C-583F7279395B}">
      <dgm:prSet phldrT="[Text]" custT="1"/>
      <dgm:spPr/>
      <dgm:t>
        <a:bodyPr/>
        <a:lstStyle/>
        <a:p>
          <a:r>
            <a:rPr lang="en-US" sz="1000" noProof="0" dirty="0"/>
            <a:t>Ku band: Uplink EIRP against off-axis PFD limits mask a) and b) from Example 2 Res 155 (Rev.WRC-19)</a:t>
          </a:r>
        </a:p>
      </dgm:t>
    </dgm:pt>
    <dgm:pt modelId="{97B4CC9D-6937-4B87-B8E0-B974473C3E20}" type="parTrans" cxnId="{3603331F-903D-4F52-9A85-74831792DD01}">
      <dgm:prSet/>
      <dgm:spPr/>
      <dgm:t>
        <a:bodyPr/>
        <a:lstStyle/>
        <a:p>
          <a:endParaRPr lang="en-US" noProof="0" dirty="0"/>
        </a:p>
      </dgm:t>
    </dgm:pt>
    <dgm:pt modelId="{4990C7D1-3E0F-4AF8-9C2B-0F257CB00EE9}" type="sibTrans" cxnId="{3603331F-903D-4F52-9A85-74831792DD01}">
      <dgm:prSet/>
      <dgm:spPr/>
      <dgm:t>
        <a:bodyPr/>
        <a:lstStyle/>
        <a:p>
          <a:endParaRPr lang="en-US" noProof="0" dirty="0"/>
        </a:p>
      </dgm:t>
    </dgm:pt>
    <dgm:pt modelId="{3D77D9D2-5FF0-4804-B5D8-3511B7676B34}">
      <dgm:prSet phldrT="[Text]" custT="1"/>
      <dgm:spPr/>
      <dgm:t>
        <a:bodyPr/>
        <a:lstStyle/>
        <a:p>
          <a:r>
            <a:rPr lang="en-US" sz="1000" noProof="0" dirty="0"/>
            <a:t>Ku band: Uplink EIRP against off-axis EIRP limits from Recommendation ITU-R S.728</a:t>
          </a:r>
        </a:p>
      </dgm:t>
    </dgm:pt>
    <dgm:pt modelId="{B3644BF9-24CC-430A-8183-1A2E5B47AEA4}" type="parTrans" cxnId="{84A20BF8-C2C6-41EE-8207-BC2E8E6E1F36}">
      <dgm:prSet/>
      <dgm:spPr/>
      <dgm:t>
        <a:bodyPr/>
        <a:lstStyle/>
        <a:p>
          <a:endParaRPr lang="en-US" noProof="0" dirty="0"/>
        </a:p>
      </dgm:t>
    </dgm:pt>
    <dgm:pt modelId="{1F081101-E769-45CB-9C67-F088B1EAAFCF}" type="sibTrans" cxnId="{84A20BF8-C2C6-41EE-8207-BC2E8E6E1F36}">
      <dgm:prSet/>
      <dgm:spPr/>
      <dgm:t>
        <a:bodyPr/>
        <a:lstStyle/>
        <a:p>
          <a:endParaRPr lang="en-US" noProof="0" dirty="0"/>
        </a:p>
      </dgm:t>
    </dgm:pt>
    <dgm:pt modelId="{22E55892-E863-4A85-99C2-4EA9EAB1FEF7}">
      <dgm:prSet phldrT="[Text]" custT="1"/>
      <dgm:spPr/>
      <dgm:t>
        <a:bodyPr/>
        <a:lstStyle/>
        <a:p>
          <a:r>
            <a:rPr lang="en-US" sz="1000" noProof="0" dirty="0"/>
            <a:t>Ka band: Uplink EIRP against off-axis EIRP limits from Recommendation ITU-R S.524</a:t>
          </a:r>
        </a:p>
      </dgm:t>
    </dgm:pt>
    <dgm:pt modelId="{4C9491D6-93B7-4B2A-A851-4320EBAD1122}" type="parTrans" cxnId="{74A0C725-446C-4520-94CC-44D78988DADD}">
      <dgm:prSet/>
      <dgm:spPr/>
      <dgm:t>
        <a:bodyPr/>
        <a:lstStyle/>
        <a:p>
          <a:endParaRPr lang="en-US" noProof="0" dirty="0"/>
        </a:p>
      </dgm:t>
    </dgm:pt>
    <dgm:pt modelId="{3FB62B2D-3AF3-4A16-9A33-F3C9A06A0934}" type="sibTrans" cxnId="{74A0C725-446C-4520-94CC-44D78988DADD}">
      <dgm:prSet/>
      <dgm:spPr/>
      <dgm:t>
        <a:bodyPr/>
        <a:lstStyle/>
        <a:p>
          <a:endParaRPr lang="en-US" noProof="0" dirty="0"/>
        </a:p>
      </dgm:t>
    </dgm:pt>
    <dgm:pt modelId="{60932CC9-427B-40A5-AF3D-86A1A2473BF7}">
      <dgm:prSet phldrT="[Text]" custT="1"/>
      <dgm:spPr/>
      <dgm:t>
        <a:bodyPr/>
        <a:lstStyle/>
        <a:p>
          <a:r>
            <a:rPr lang="en-US" sz="1000" noProof="0" dirty="0"/>
            <a:t>All: Uplink EIRP against downlink PFD limit (Ku band) or downlink coordination limit (Ku / Ka band) via the uplink-downlink transmission gain based on the satellite gain</a:t>
          </a:r>
        </a:p>
      </dgm:t>
    </dgm:pt>
    <dgm:pt modelId="{779EA313-FF18-4DEC-A2B5-4BE525D9B29A}" type="parTrans" cxnId="{9CC40667-F056-4434-8C35-85E8A7DB175B}">
      <dgm:prSet/>
      <dgm:spPr/>
      <dgm:t>
        <a:bodyPr/>
        <a:lstStyle/>
        <a:p>
          <a:endParaRPr lang="en-US" noProof="0" dirty="0"/>
        </a:p>
      </dgm:t>
    </dgm:pt>
    <dgm:pt modelId="{1CFB7FE7-1EF5-4D0E-BD9E-A319818D3A5C}" type="sibTrans" cxnId="{9CC40667-F056-4434-8C35-85E8A7DB175B}">
      <dgm:prSet/>
      <dgm:spPr/>
      <dgm:t>
        <a:bodyPr/>
        <a:lstStyle/>
        <a:p>
          <a:endParaRPr lang="en-US" noProof="0" dirty="0"/>
        </a:p>
      </dgm:t>
    </dgm:pt>
    <dgm:pt modelId="{0D9DFE50-03C4-4985-A6F3-51EC643A1D05}">
      <dgm:prSet phldrT="[Text]" custT="1"/>
      <dgm:spPr/>
      <dgm:t>
        <a:bodyPr/>
        <a:lstStyle/>
        <a:p>
          <a:r>
            <a:rPr lang="en-US" sz="1000" noProof="0" dirty="0"/>
            <a:t>MODCOD = BPSK-1/3, Roll-off-factor r</a:t>
          </a:r>
          <a:r>
            <a:rPr lang="en-US" sz="1000" baseline="-25000" noProof="0" dirty="0"/>
            <a:t>off</a:t>
          </a:r>
          <a:r>
            <a:rPr lang="en-US" sz="1000" noProof="0" dirty="0"/>
            <a:t> = 15% </a:t>
          </a:r>
          <a:r>
            <a:rPr lang="en-US" sz="1000" baseline="30000" noProof="0" dirty="0"/>
            <a:t>Note 2</a:t>
          </a:r>
          <a:endParaRPr lang="en-US" sz="1000" noProof="0" dirty="0"/>
        </a:p>
      </dgm:t>
    </dgm:pt>
    <dgm:pt modelId="{57E176D4-0DD3-4757-857E-BE9AFFD65FA5}" type="parTrans" cxnId="{2D1F4BAD-FEC2-45F2-8759-8C9D1C8D91DB}">
      <dgm:prSet/>
      <dgm:spPr/>
      <dgm:t>
        <a:bodyPr/>
        <a:lstStyle/>
        <a:p>
          <a:endParaRPr lang="en-US" noProof="0" dirty="0"/>
        </a:p>
      </dgm:t>
    </dgm:pt>
    <dgm:pt modelId="{DF41AA5D-C6E3-40B1-82D0-0532CA6F07E2}" type="sibTrans" cxnId="{2D1F4BAD-FEC2-45F2-8759-8C9D1C8D91DB}">
      <dgm:prSet/>
      <dgm:spPr/>
      <dgm:t>
        <a:bodyPr/>
        <a:lstStyle/>
        <a:p>
          <a:endParaRPr lang="en-US" noProof="0" dirty="0"/>
        </a:p>
      </dgm:t>
    </dgm:pt>
    <dgm:pt modelId="{38E25071-4B62-43BD-81F1-22D5395408D1}">
      <dgm:prSet phldrT="[Text]" custT="1"/>
      <dgm:spPr/>
      <dgm:t>
        <a:bodyPr/>
        <a:lstStyle/>
        <a:p>
          <a:r>
            <a:rPr lang="en-US" sz="1000" noProof="0" dirty="0"/>
            <a:t>Ka band: 480 input variations </a:t>
          </a:r>
          <a:r>
            <a:rPr lang="en-US" sz="800" noProof="0" dirty="0">
              <a:sym typeface="Wingdings" panose="05000000000000000000" pitchFamily="2" charset="2"/>
            </a:rPr>
            <a:t></a:t>
          </a:r>
          <a:r>
            <a:rPr lang="en-US" sz="1000" noProof="0" dirty="0">
              <a:sym typeface="Wingdings" panose="05000000000000000000" pitchFamily="2" charset="2"/>
            </a:rPr>
            <a:t> 240 C2 Link connections with forward link and return link, each</a:t>
          </a:r>
          <a:endParaRPr lang="en-US" sz="1000" noProof="0" dirty="0"/>
        </a:p>
      </dgm:t>
    </dgm:pt>
    <dgm:pt modelId="{9568A400-2C90-4081-9385-F25BE46C0ABF}" type="parTrans" cxnId="{ABDC4227-D48C-42A9-8B69-45EDCE5E5D8F}">
      <dgm:prSet/>
      <dgm:spPr/>
      <dgm:t>
        <a:bodyPr/>
        <a:lstStyle/>
        <a:p>
          <a:endParaRPr lang="de-DE"/>
        </a:p>
      </dgm:t>
    </dgm:pt>
    <dgm:pt modelId="{BDD819C3-408D-4C33-80E9-38F658D7A89B}" type="sibTrans" cxnId="{ABDC4227-D48C-42A9-8B69-45EDCE5E5D8F}">
      <dgm:prSet/>
      <dgm:spPr/>
      <dgm:t>
        <a:bodyPr/>
        <a:lstStyle/>
        <a:p>
          <a:endParaRPr lang="de-DE"/>
        </a:p>
      </dgm:t>
    </dgm:pt>
    <dgm:pt modelId="{89F14994-E956-4DDB-8E31-7377C054CBC5}">
      <dgm:prSet phldrT="[Text]" custT="1"/>
      <dgm:spPr/>
      <dgm:t>
        <a:bodyPr/>
        <a:lstStyle/>
        <a:p>
          <a:r>
            <a:rPr lang="en-US" sz="1000" noProof="0" dirty="0"/>
            <a:t>All: Uplink EIRP against system internal limits (terminal performance, satellite SFD limit)</a:t>
          </a:r>
        </a:p>
      </dgm:t>
    </dgm:pt>
    <dgm:pt modelId="{2E02CDCC-3216-403B-A126-987A49BC5D2A}" type="parTrans" cxnId="{6E525144-9C6C-4FBB-919D-A69F3FBB76C6}">
      <dgm:prSet/>
      <dgm:spPr/>
      <dgm:t>
        <a:bodyPr/>
        <a:lstStyle/>
        <a:p>
          <a:endParaRPr lang="de-DE"/>
        </a:p>
      </dgm:t>
    </dgm:pt>
    <dgm:pt modelId="{28FD018C-5C32-42EB-9E8F-4D9654C4EE05}" type="sibTrans" cxnId="{6E525144-9C6C-4FBB-919D-A69F3FBB76C6}">
      <dgm:prSet/>
      <dgm:spPr/>
      <dgm:t>
        <a:bodyPr/>
        <a:lstStyle/>
        <a:p>
          <a:endParaRPr lang="de-DE"/>
        </a:p>
      </dgm:t>
    </dgm:pt>
    <dgm:pt modelId="{46E3D186-B6BE-476F-8BF2-2C45AEA1EB43}" type="pres">
      <dgm:prSet presAssocID="{9C17D6A2-C5B8-4F51-86E3-79F08ED0D12B}" presName="linearFlow" presStyleCnt="0">
        <dgm:presLayoutVars>
          <dgm:dir/>
          <dgm:animLvl val="lvl"/>
          <dgm:resizeHandles val="exact"/>
        </dgm:presLayoutVars>
      </dgm:prSet>
      <dgm:spPr/>
    </dgm:pt>
    <dgm:pt modelId="{71FF9DFE-7C62-4361-8BD8-AABDA8BCAE99}" type="pres">
      <dgm:prSet presAssocID="{CF474E75-459D-40EA-BAD0-EF66B66B90D7}" presName="composite" presStyleCnt="0"/>
      <dgm:spPr/>
    </dgm:pt>
    <dgm:pt modelId="{3F20EA67-7D42-4237-B41A-666F82E0463A}" type="pres">
      <dgm:prSet presAssocID="{CF474E75-459D-40EA-BAD0-EF66B66B90D7}" presName="parentText" presStyleLbl="alignNode1" presStyleIdx="0" presStyleCnt="3">
        <dgm:presLayoutVars>
          <dgm:chMax val="1"/>
          <dgm:bulletEnabled val="1"/>
        </dgm:presLayoutVars>
      </dgm:prSet>
      <dgm:spPr/>
    </dgm:pt>
    <dgm:pt modelId="{C80AD65E-D717-462E-9F78-5703BB88CA5B}" type="pres">
      <dgm:prSet presAssocID="{CF474E75-459D-40EA-BAD0-EF66B66B90D7}" presName="descendantText" presStyleLbl="alignAcc1" presStyleIdx="0" presStyleCnt="3">
        <dgm:presLayoutVars>
          <dgm:bulletEnabled val="1"/>
        </dgm:presLayoutVars>
      </dgm:prSet>
      <dgm:spPr/>
    </dgm:pt>
    <dgm:pt modelId="{1FB25ED2-22C8-4D06-91E2-281040702C80}" type="pres">
      <dgm:prSet presAssocID="{45395BE2-F4D0-49D0-83E2-E7D3EE364934}" presName="sp" presStyleCnt="0"/>
      <dgm:spPr/>
    </dgm:pt>
    <dgm:pt modelId="{BB5AF0E9-DBBA-44AA-9940-33C33D572558}" type="pres">
      <dgm:prSet presAssocID="{A141ADB7-BA8F-40BE-93EC-2A4CE801033F}" presName="composite" presStyleCnt="0"/>
      <dgm:spPr/>
    </dgm:pt>
    <dgm:pt modelId="{23864C47-BE80-4743-8F77-C7038D0730DF}" type="pres">
      <dgm:prSet presAssocID="{A141ADB7-BA8F-40BE-93EC-2A4CE801033F}" presName="parentText" presStyleLbl="alignNode1" presStyleIdx="1" presStyleCnt="3">
        <dgm:presLayoutVars>
          <dgm:chMax val="1"/>
          <dgm:bulletEnabled val="1"/>
        </dgm:presLayoutVars>
      </dgm:prSet>
      <dgm:spPr/>
    </dgm:pt>
    <dgm:pt modelId="{107B40F3-211D-4E18-8418-8427A3A8D274}" type="pres">
      <dgm:prSet presAssocID="{A141ADB7-BA8F-40BE-93EC-2A4CE801033F}" presName="descendantText" presStyleLbl="alignAcc1" presStyleIdx="1" presStyleCnt="3">
        <dgm:presLayoutVars>
          <dgm:bulletEnabled val="1"/>
        </dgm:presLayoutVars>
      </dgm:prSet>
      <dgm:spPr/>
    </dgm:pt>
    <dgm:pt modelId="{5F809B0C-E2FB-4E19-B910-1B1583916EEF}" type="pres">
      <dgm:prSet presAssocID="{7823D806-C0D5-469E-BDE8-65CEA3860E28}" presName="sp" presStyleCnt="0"/>
      <dgm:spPr/>
    </dgm:pt>
    <dgm:pt modelId="{C81C6E91-C788-437A-B97A-FE776AACCDEB}" type="pres">
      <dgm:prSet presAssocID="{0D1A53A0-62E6-4BFE-9238-885C0F66D357}" presName="composite" presStyleCnt="0"/>
      <dgm:spPr/>
    </dgm:pt>
    <dgm:pt modelId="{A55F48DB-D087-4EDC-9C3E-104A5D347D95}" type="pres">
      <dgm:prSet presAssocID="{0D1A53A0-62E6-4BFE-9238-885C0F66D357}" presName="parentText" presStyleLbl="alignNode1" presStyleIdx="2" presStyleCnt="3">
        <dgm:presLayoutVars>
          <dgm:chMax val="1"/>
          <dgm:bulletEnabled val="1"/>
        </dgm:presLayoutVars>
      </dgm:prSet>
      <dgm:spPr/>
    </dgm:pt>
    <dgm:pt modelId="{A0A8FC36-ACBF-427F-B0D8-014CC13A2373}" type="pres">
      <dgm:prSet presAssocID="{0D1A53A0-62E6-4BFE-9238-885C0F66D357}" presName="descendantText" presStyleLbl="alignAcc1" presStyleIdx="2" presStyleCnt="3">
        <dgm:presLayoutVars>
          <dgm:bulletEnabled val="1"/>
        </dgm:presLayoutVars>
      </dgm:prSet>
      <dgm:spPr/>
    </dgm:pt>
  </dgm:ptLst>
  <dgm:cxnLst>
    <dgm:cxn modelId="{E767B100-3BEA-41F0-B919-FF63D7E216F3}" srcId="{CF474E75-459D-40EA-BAD0-EF66B66B90D7}" destId="{0A283391-031C-4E5D-9D87-F6953FA03E04}" srcOrd="0" destOrd="0" parTransId="{391AAD43-AF11-43FA-ACB7-9C76C76F7E60}" sibTransId="{E49B0BB0-BA6C-444F-86B4-0E19FC881CE3}"/>
    <dgm:cxn modelId="{7C11A404-6CD3-4C15-95BB-15EDAD2CE0DE}" type="presOf" srcId="{22E55892-E863-4A85-99C2-4EA9EAB1FEF7}" destId="{A0A8FC36-ACBF-427F-B0D8-014CC13A2373}" srcOrd="0" destOrd="2" presId="urn:microsoft.com/office/officeart/2005/8/layout/chevron2"/>
    <dgm:cxn modelId="{75A7CA14-3A46-453A-BEA6-C2CCA7A7EEFF}" srcId="{9C17D6A2-C5B8-4F51-86E3-79F08ED0D12B}" destId="{0D1A53A0-62E6-4BFE-9238-885C0F66D357}" srcOrd="2" destOrd="0" parTransId="{CF3A4ACE-E567-4D86-AED7-0B96A4B08138}" sibTransId="{41F54510-E946-419B-87A2-115A5C6BCC31}"/>
    <dgm:cxn modelId="{3E6D9B15-6281-4494-9939-DEA5F6072E52}" type="presOf" srcId="{34F69AE9-3306-4D06-98BE-B0F4F4B19151}" destId="{107B40F3-211D-4E18-8418-8427A3A8D274}" srcOrd="0" destOrd="0" presId="urn:microsoft.com/office/officeart/2005/8/layout/chevron2"/>
    <dgm:cxn modelId="{3603331F-903D-4F52-9A85-74831792DD01}" srcId="{0D1A53A0-62E6-4BFE-9238-885C0F66D357}" destId="{286AA1BC-08B9-4E4E-871C-583F7279395B}" srcOrd="0" destOrd="0" parTransId="{97B4CC9D-6937-4B87-B8E0-B974473C3E20}" sibTransId="{4990C7D1-3E0F-4AF8-9C2B-0F257CB00EE9}"/>
    <dgm:cxn modelId="{74A0C725-446C-4520-94CC-44D78988DADD}" srcId="{0D1A53A0-62E6-4BFE-9238-885C0F66D357}" destId="{22E55892-E863-4A85-99C2-4EA9EAB1FEF7}" srcOrd="2" destOrd="0" parTransId="{4C9491D6-93B7-4B2A-A851-4320EBAD1122}" sibTransId="{3FB62B2D-3AF3-4A16-9A33-F3C9A06A0934}"/>
    <dgm:cxn modelId="{ABDC4227-D48C-42A9-8B69-45EDCE5E5D8F}" srcId="{CF474E75-459D-40EA-BAD0-EF66B66B90D7}" destId="{38E25071-4B62-43BD-81F1-22D5395408D1}" srcOrd="2" destOrd="0" parTransId="{9568A400-2C90-4081-9385-F25BE46C0ABF}" sibTransId="{BDD819C3-408D-4C33-80E9-38F658D7A89B}"/>
    <dgm:cxn modelId="{4235662B-5EF5-4BA8-9321-02843419AB8A}" type="presOf" srcId="{0D9DFE50-03C4-4985-A6F3-51EC643A1D05}" destId="{107B40F3-211D-4E18-8418-8427A3A8D274}" srcOrd="0" destOrd="1" presId="urn:microsoft.com/office/officeart/2005/8/layout/chevron2"/>
    <dgm:cxn modelId="{C856A638-AEE4-47AF-8B1A-5CA1E7B9382E}" type="presOf" srcId="{60932CC9-427B-40A5-AF3D-86A1A2473BF7}" destId="{A0A8FC36-ACBF-427F-B0D8-014CC13A2373}" srcOrd="0" destOrd="4" presId="urn:microsoft.com/office/officeart/2005/8/layout/chevron2"/>
    <dgm:cxn modelId="{76747D61-0DF2-4C43-968D-FDD378750EC8}" type="presOf" srcId="{CF474E75-459D-40EA-BAD0-EF66B66B90D7}" destId="{3F20EA67-7D42-4237-B41A-666F82E0463A}" srcOrd="0" destOrd="0" presId="urn:microsoft.com/office/officeart/2005/8/layout/chevron2"/>
    <dgm:cxn modelId="{A9BD3C43-9664-42E7-93B1-AC7EAB952DF3}" srcId="{A141ADB7-BA8F-40BE-93EC-2A4CE801033F}" destId="{34F69AE9-3306-4D06-98BE-B0F4F4B19151}" srcOrd="0" destOrd="0" parTransId="{920EDCC4-786F-4533-9DE9-329A93FCBB96}" sibTransId="{B8F5DA21-08A1-4620-B9D1-8CD99602BBFD}"/>
    <dgm:cxn modelId="{6E525144-9C6C-4FBB-919D-A69F3FBB76C6}" srcId="{0D1A53A0-62E6-4BFE-9238-885C0F66D357}" destId="{89F14994-E956-4DDB-8E31-7377C054CBC5}" srcOrd="3" destOrd="0" parTransId="{2E02CDCC-3216-403B-A126-987A49BC5D2A}" sibTransId="{28FD018C-5C32-42EB-9E8F-4D9654C4EE05}"/>
    <dgm:cxn modelId="{9CC40667-F056-4434-8C35-85E8A7DB175B}" srcId="{0D1A53A0-62E6-4BFE-9238-885C0F66D357}" destId="{60932CC9-427B-40A5-AF3D-86A1A2473BF7}" srcOrd="4" destOrd="0" parTransId="{779EA313-FF18-4DEC-A2B5-4BE525D9B29A}" sibTransId="{1CFB7FE7-1EF5-4D0E-BD9E-A319818D3A5C}"/>
    <dgm:cxn modelId="{9BD52E4A-841B-4401-BEE6-22CF5E7EFB36}" type="presOf" srcId="{8B07B042-A9D8-4011-B95C-F3B2548BA2B2}" destId="{C80AD65E-D717-462E-9F78-5703BB88CA5B}" srcOrd="0" destOrd="1" presId="urn:microsoft.com/office/officeart/2005/8/layout/chevron2"/>
    <dgm:cxn modelId="{6C07FB4A-7CBC-419A-A06D-9A96FA757004}" type="presOf" srcId="{0A283391-031C-4E5D-9D87-F6953FA03E04}" destId="{C80AD65E-D717-462E-9F78-5703BB88CA5B}" srcOrd="0" destOrd="0" presId="urn:microsoft.com/office/officeart/2005/8/layout/chevron2"/>
    <dgm:cxn modelId="{4CC4604D-8F9F-4FD9-A606-FCAA867F5590}" type="presOf" srcId="{286AA1BC-08B9-4E4E-871C-583F7279395B}" destId="{A0A8FC36-ACBF-427F-B0D8-014CC13A2373}" srcOrd="0" destOrd="0" presId="urn:microsoft.com/office/officeart/2005/8/layout/chevron2"/>
    <dgm:cxn modelId="{EBE14474-B108-43A7-9BFB-DB514ABEB80E}" type="presOf" srcId="{38E25071-4B62-43BD-81F1-22D5395408D1}" destId="{C80AD65E-D717-462E-9F78-5703BB88CA5B}" srcOrd="0" destOrd="2" presId="urn:microsoft.com/office/officeart/2005/8/layout/chevron2"/>
    <dgm:cxn modelId="{B5B44C74-4ED1-4C29-A866-8F5C0C2E47B9}" type="presOf" srcId="{9C17D6A2-C5B8-4F51-86E3-79F08ED0D12B}" destId="{46E3D186-B6BE-476F-8BF2-2C45AEA1EB43}" srcOrd="0" destOrd="0" presId="urn:microsoft.com/office/officeart/2005/8/layout/chevron2"/>
    <dgm:cxn modelId="{3B2CAA8C-F506-47E0-9B76-0DEF2A3425E7}" type="presOf" srcId="{B0DA9FDF-6695-4755-813D-B3CAA2E32A1E}" destId="{107B40F3-211D-4E18-8418-8427A3A8D274}" srcOrd="0" destOrd="2" presId="urn:microsoft.com/office/officeart/2005/8/layout/chevron2"/>
    <dgm:cxn modelId="{DC26DE92-D2C1-4D6C-9B1C-C16A127D31BC}" srcId="{9C17D6A2-C5B8-4F51-86E3-79F08ED0D12B}" destId="{A141ADB7-BA8F-40BE-93EC-2A4CE801033F}" srcOrd="1" destOrd="0" parTransId="{3DBB93E2-6C75-433B-9E9C-F3C7BF75DCB4}" sibTransId="{7823D806-C0D5-469E-BDE8-65CEA3860E28}"/>
    <dgm:cxn modelId="{7D54F399-C3F8-4678-8610-DAA78EB0213D}" srcId="{A141ADB7-BA8F-40BE-93EC-2A4CE801033F}" destId="{B0DA9FDF-6695-4755-813D-B3CAA2E32A1E}" srcOrd="2" destOrd="0" parTransId="{0FEA6EA4-0867-492D-A1B1-78C7E11CF2E8}" sibTransId="{7312E2FE-6578-47A5-B9CD-6144CCFF96A5}"/>
    <dgm:cxn modelId="{0B6A109B-F122-4019-9C50-D963C25B894D}" type="presOf" srcId="{3D77D9D2-5FF0-4804-B5D8-3511B7676B34}" destId="{A0A8FC36-ACBF-427F-B0D8-014CC13A2373}" srcOrd="0" destOrd="1" presId="urn:microsoft.com/office/officeart/2005/8/layout/chevron2"/>
    <dgm:cxn modelId="{2D1F4BAD-FEC2-45F2-8759-8C9D1C8D91DB}" srcId="{A141ADB7-BA8F-40BE-93EC-2A4CE801033F}" destId="{0D9DFE50-03C4-4985-A6F3-51EC643A1D05}" srcOrd="1" destOrd="0" parTransId="{57E176D4-0DD3-4757-857E-BE9AFFD65FA5}" sibTransId="{DF41AA5D-C6E3-40B1-82D0-0532CA6F07E2}"/>
    <dgm:cxn modelId="{D73077B3-DFCE-4622-BB2A-D3726C5841B7}" srcId="{CF474E75-459D-40EA-BAD0-EF66B66B90D7}" destId="{8B07B042-A9D8-4011-B95C-F3B2548BA2B2}" srcOrd="1" destOrd="0" parTransId="{98446595-C03E-40B9-AE24-F0770FE42FED}" sibTransId="{883AB58B-FF62-4EF9-9800-3E3DEC479C05}"/>
    <dgm:cxn modelId="{4E1366D3-319F-4BC6-B04E-C2FBA18A0D08}" type="presOf" srcId="{0D1A53A0-62E6-4BFE-9238-885C0F66D357}" destId="{A55F48DB-D087-4EDC-9C3E-104A5D347D95}" srcOrd="0" destOrd="0" presId="urn:microsoft.com/office/officeart/2005/8/layout/chevron2"/>
    <dgm:cxn modelId="{37C6D6DE-C809-4BED-BCD5-1C76BB35E0BD}" type="presOf" srcId="{A141ADB7-BA8F-40BE-93EC-2A4CE801033F}" destId="{23864C47-BE80-4743-8F77-C7038D0730DF}" srcOrd="0" destOrd="0" presId="urn:microsoft.com/office/officeart/2005/8/layout/chevron2"/>
    <dgm:cxn modelId="{774834E7-0AA3-43DA-9691-914A4A42010B}" type="presOf" srcId="{89F14994-E956-4DDB-8E31-7377C054CBC5}" destId="{A0A8FC36-ACBF-427F-B0D8-014CC13A2373}" srcOrd="0" destOrd="3" presId="urn:microsoft.com/office/officeart/2005/8/layout/chevron2"/>
    <dgm:cxn modelId="{C37051F0-C692-4474-AD29-A895C168E554}" srcId="{9C17D6A2-C5B8-4F51-86E3-79F08ED0D12B}" destId="{CF474E75-459D-40EA-BAD0-EF66B66B90D7}" srcOrd="0" destOrd="0" parTransId="{63D4D73A-1471-4220-B4A9-11418AADB637}" sibTransId="{45395BE2-F4D0-49D0-83E2-E7D3EE364934}"/>
    <dgm:cxn modelId="{84A20BF8-C2C6-41EE-8207-BC2E8E6E1F36}" srcId="{0D1A53A0-62E6-4BFE-9238-885C0F66D357}" destId="{3D77D9D2-5FF0-4804-B5D8-3511B7676B34}" srcOrd="1" destOrd="0" parTransId="{B3644BF9-24CC-430A-8183-1A2E5B47AEA4}" sibTransId="{1F081101-E769-45CB-9C67-F088B1EAAFCF}"/>
    <dgm:cxn modelId="{82D32ADF-5BF7-4F39-B00B-06E7AD313F10}" type="presParOf" srcId="{46E3D186-B6BE-476F-8BF2-2C45AEA1EB43}" destId="{71FF9DFE-7C62-4361-8BD8-AABDA8BCAE99}" srcOrd="0" destOrd="0" presId="urn:microsoft.com/office/officeart/2005/8/layout/chevron2"/>
    <dgm:cxn modelId="{D428390B-AC85-4764-A8D4-A88AC09A02C9}" type="presParOf" srcId="{71FF9DFE-7C62-4361-8BD8-AABDA8BCAE99}" destId="{3F20EA67-7D42-4237-B41A-666F82E0463A}" srcOrd="0" destOrd="0" presId="urn:microsoft.com/office/officeart/2005/8/layout/chevron2"/>
    <dgm:cxn modelId="{193831A5-6BA3-438E-873A-CA775E8DA2AE}" type="presParOf" srcId="{71FF9DFE-7C62-4361-8BD8-AABDA8BCAE99}" destId="{C80AD65E-D717-462E-9F78-5703BB88CA5B}" srcOrd="1" destOrd="0" presId="urn:microsoft.com/office/officeart/2005/8/layout/chevron2"/>
    <dgm:cxn modelId="{3508FBE2-528F-46CA-A276-89EFC8DF9F56}" type="presParOf" srcId="{46E3D186-B6BE-476F-8BF2-2C45AEA1EB43}" destId="{1FB25ED2-22C8-4D06-91E2-281040702C80}" srcOrd="1" destOrd="0" presId="urn:microsoft.com/office/officeart/2005/8/layout/chevron2"/>
    <dgm:cxn modelId="{5F73F15A-C2BD-4349-9417-A3FF4AE936DB}" type="presParOf" srcId="{46E3D186-B6BE-476F-8BF2-2C45AEA1EB43}" destId="{BB5AF0E9-DBBA-44AA-9940-33C33D572558}" srcOrd="2" destOrd="0" presId="urn:microsoft.com/office/officeart/2005/8/layout/chevron2"/>
    <dgm:cxn modelId="{33B04C6F-2220-4782-BF93-FD4D9506331A}" type="presParOf" srcId="{BB5AF0E9-DBBA-44AA-9940-33C33D572558}" destId="{23864C47-BE80-4743-8F77-C7038D0730DF}" srcOrd="0" destOrd="0" presId="urn:microsoft.com/office/officeart/2005/8/layout/chevron2"/>
    <dgm:cxn modelId="{B1220A70-D5E4-47C6-8733-E7E2FCABBA52}" type="presParOf" srcId="{BB5AF0E9-DBBA-44AA-9940-33C33D572558}" destId="{107B40F3-211D-4E18-8418-8427A3A8D274}" srcOrd="1" destOrd="0" presId="urn:microsoft.com/office/officeart/2005/8/layout/chevron2"/>
    <dgm:cxn modelId="{5F1BF0F6-951E-498B-8E0D-B3EEA38FBDE2}" type="presParOf" srcId="{46E3D186-B6BE-476F-8BF2-2C45AEA1EB43}" destId="{5F809B0C-E2FB-4E19-B910-1B1583916EEF}" srcOrd="3" destOrd="0" presId="urn:microsoft.com/office/officeart/2005/8/layout/chevron2"/>
    <dgm:cxn modelId="{25039F0A-9A3F-4E1F-B15A-18B5C38F5F47}" type="presParOf" srcId="{46E3D186-B6BE-476F-8BF2-2C45AEA1EB43}" destId="{C81C6E91-C788-437A-B97A-FE776AACCDEB}" srcOrd="4" destOrd="0" presId="urn:microsoft.com/office/officeart/2005/8/layout/chevron2"/>
    <dgm:cxn modelId="{9F587575-7834-44CB-B857-1B04353F0376}" type="presParOf" srcId="{C81C6E91-C788-437A-B97A-FE776AACCDEB}" destId="{A55F48DB-D087-4EDC-9C3E-104A5D347D95}" srcOrd="0" destOrd="0" presId="urn:microsoft.com/office/officeart/2005/8/layout/chevron2"/>
    <dgm:cxn modelId="{EA565211-D7FD-4126-91C5-14306604B9AE}" type="presParOf" srcId="{C81C6E91-C788-437A-B97A-FE776AACCDEB}" destId="{A0A8FC36-ACBF-427F-B0D8-014CC13A237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17D6A2-C5B8-4F51-86E3-79F08ED0D12B}"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de-DE"/>
        </a:p>
      </dgm:t>
    </dgm:pt>
    <dgm:pt modelId="{CF474E75-459D-40EA-BAD0-EF66B66B90D7}">
      <dgm:prSet phldrT="[Text]"/>
      <dgm:spPr/>
      <dgm:t>
        <a:bodyPr/>
        <a:lstStyle/>
        <a:p>
          <a:r>
            <a:rPr lang="en-US" noProof="0" dirty="0"/>
            <a:t>Start uplink calculations</a:t>
          </a:r>
        </a:p>
      </dgm:t>
    </dgm:pt>
    <dgm:pt modelId="{63D4D73A-1471-4220-B4A9-11418AADB637}" type="parTrans" cxnId="{C37051F0-C692-4474-AD29-A895C168E554}">
      <dgm:prSet/>
      <dgm:spPr/>
      <dgm:t>
        <a:bodyPr/>
        <a:lstStyle/>
        <a:p>
          <a:endParaRPr lang="en-US" noProof="0" dirty="0"/>
        </a:p>
      </dgm:t>
    </dgm:pt>
    <dgm:pt modelId="{45395BE2-F4D0-49D0-83E2-E7D3EE364934}" type="sibTrans" cxnId="{C37051F0-C692-4474-AD29-A895C168E554}">
      <dgm:prSet/>
      <dgm:spPr/>
      <dgm:t>
        <a:bodyPr/>
        <a:lstStyle/>
        <a:p>
          <a:endParaRPr lang="en-US" noProof="0" dirty="0"/>
        </a:p>
      </dgm:t>
    </dgm:pt>
    <dgm:pt modelId="{0A283391-031C-4E5D-9D87-F6953FA03E04}">
      <dgm:prSet phldrT="[Text]" custT="1"/>
      <dgm:spPr/>
      <dgm:t>
        <a:bodyPr/>
        <a:lstStyle/>
        <a:p>
          <a:r>
            <a:rPr lang="en-US" sz="1000" noProof="0" dirty="0"/>
            <a:t>Ku band uplink EIRP: Minimum from uplink PFD mask or S.728 EIRP, from EIRP limit for needed input backoff (IBO) versus saturation, from terminal EIRP (capability) limit and finally from satellite downlink PFD limit reversely transferred to the uplink via the satellite gain</a:t>
          </a:r>
        </a:p>
      </dgm:t>
    </dgm:pt>
    <dgm:pt modelId="{391AAD43-AF11-43FA-ACB7-9C76C76F7E60}" type="parTrans" cxnId="{E767B100-3BEA-41F0-B919-FF63D7E216F3}">
      <dgm:prSet/>
      <dgm:spPr/>
      <dgm:t>
        <a:bodyPr/>
        <a:lstStyle/>
        <a:p>
          <a:endParaRPr lang="en-US" noProof="0" dirty="0"/>
        </a:p>
      </dgm:t>
    </dgm:pt>
    <dgm:pt modelId="{E49B0BB0-BA6C-444F-86B4-0E19FC881CE3}" type="sibTrans" cxnId="{E767B100-3BEA-41F0-B919-FF63D7E216F3}">
      <dgm:prSet/>
      <dgm:spPr/>
      <dgm:t>
        <a:bodyPr/>
        <a:lstStyle/>
        <a:p>
          <a:endParaRPr lang="en-US" noProof="0" dirty="0"/>
        </a:p>
      </dgm:t>
    </dgm:pt>
    <dgm:pt modelId="{8B07B042-A9D8-4011-B95C-F3B2548BA2B2}">
      <dgm:prSet phldrT="[Text]" custT="1"/>
      <dgm:spPr/>
      <dgm:t>
        <a:bodyPr/>
        <a:lstStyle/>
        <a:p>
          <a:r>
            <a:rPr lang="en-US" sz="1000" noProof="0" dirty="0"/>
            <a:t>Ka band uplink EIRP: Minimum from S.524 EIRP, from EIRP limit for needed input backoff (IBO) versus saturation, from terminal EIRP (capability) limit and finally from satellite downlink EIRPSD limit reversely transferred to the uplink via the satellite gain</a:t>
          </a:r>
        </a:p>
      </dgm:t>
    </dgm:pt>
    <dgm:pt modelId="{98446595-C03E-40B9-AE24-F0770FE42FED}" type="parTrans" cxnId="{D73077B3-DFCE-4622-BB2A-D3726C5841B7}">
      <dgm:prSet/>
      <dgm:spPr/>
      <dgm:t>
        <a:bodyPr/>
        <a:lstStyle/>
        <a:p>
          <a:endParaRPr lang="en-US" noProof="0" dirty="0"/>
        </a:p>
      </dgm:t>
    </dgm:pt>
    <dgm:pt modelId="{883AB58B-FF62-4EF9-9800-3E3DEC479C05}" type="sibTrans" cxnId="{D73077B3-DFCE-4622-BB2A-D3726C5841B7}">
      <dgm:prSet/>
      <dgm:spPr/>
      <dgm:t>
        <a:bodyPr/>
        <a:lstStyle/>
        <a:p>
          <a:endParaRPr lang="en-US" noProof="0" dirty="0"/>
        </a:p>
      </dgm:t>
    </dgm:pt>
    <dgm:pt modelId="{A141ADB7-BA8F-40BE-93EC-2A4CE801033F}">
      <dgm:prSet phldrT="[Text]"/>
      <dgm:spPr/>
      <dgm:t>
        <a:bodyPr/>
        <a:lstStyle/>
        <a:p>
          <a:r>
            <a:rPr lang="en-US" noProof="0" dirty="0"/>
            <a:t>Uplink losses, impairments</a:t>
          </a:r>
        </a:p>
      </dgm:t>
    </dgm:pt>
    <dgm:pt modelId="{3DBB93E2-6C75-433B-9E9C-F3C7BF75DCB4}" type="parTrans" cxnId="{DC26DE92-D2C1-4D6C-9B1C-C16A127D31BC}">
      <dgm:prSet/>
      <dgm:spPr/>
      <dgm:t>
        <a:bodyPr/>
        <a:lstStyle/>
        <a:p>
          <a:endParaRPr lang="en-US" noProof="0" dirty="0"/>
        </a:p>
      </dgm:t>
    </dgm:pt>
    <dgm:pt modelId="{7823D806-C0D5-469E-BDE8-65CEA3860E28}" type="sibTrans" cxnId="{DC26DE92-D2C1-4D6C-9B1C-C16A127D31BC}">
      <dgm:prSet/>
      <dgm:spPr/>
      <dgm:t>
        <a:bodyPr/>
        <a:lstStyle/>
        <a:p>
          <a:endParaRPr lang="en-US" noProof="0" dirty="0"/>
        </a:p>
      </dgm:t>
    </dgm:pt>
    <dgm:pt modelId="{34F69AE9-3306-4D06-98BE-B0F4F4B19151}">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Free Space loss for different AES distances (elevation dependent) and for GES distance fixed @ 10° elevation (worst case)</a:t>
          </a:r>
        </a:p>
      </dgm:t>
    </dgm:pt>
    <dgm:pt modelId="{920EDCC4-786F-4533-9DE9-329A93FCBB96}" type="parTrans" cxnId="{A9BD3C43-9664-42E7-93B1-AC7EAB952DF3}">
      <dgm:prSet/>
      <dgm:spPr/>
      <dgm:t>
        <a:bodyPr/>
        <a:lstStyle/>
        <a:p>
          <a:endParaRPr lang="en-US" noProof="0" dirty="0"/>
        </a:p>
      </dgm:t>
    </dgm:pt>
    <dgm:pt modelId="{B8F5DA21-08A1-4620-B9D1-8CD99602BBFD}" type="sibTrans" cxnId="{A9BD3C43-9664-42E7-93B1-AC7EAB952DF3}">
      <dgm:prSet/>
      <dgm:spPr/>
      <dgm:t>
        <a:bodyPr/>
        <a:lstStyle/>
        <a:p>
          <a:endParaRPr lang="en-US" noProof="0" dirty="0"/>
        </a:p>
      </dgm:t>
    </dgm:pt>
    <dgm:pt modelId="{0D1A53A0-62E6-4BFE-9238-885C0F66D357}">
      <dgm:prSet phldrT="[Text]"/>
      <dgm:spPr/>
      <dgm:t>
        <a:bodyPr/>
        <a:lstStyle/>
        <a:p>
          <a:r>
            <a:rPr lang="en-US" noProof="0" dirty="0"/>
            <a:t>Satellite payload gain</a:t>
          </a:r>
        </a:p>
      </dgm:t>
    </dgm:pt>
    <dgm:pt modelId="{CF3A4ACE-E567-4D86-AED7-0B96A4B08138}" type="parTrans" cxnId="{75A7CA14-3A46-453A-BEA6-C2CCA7A7EEFF}">
      <dgm:prSet/>
      <dgm:spPr/>
      <dgm:t>
        <a:bodyPr/>
        <a:lstStyle/>
        <a:p>
          <a:endParaRPr lang="en-US" noProof="0" dirty="0"/>
        </a:p>
      </dgm:t>
    </dgm:pt>
    <dgm:pt modelId="{41F54510-E946-419B-87A2-115A5C6BCC31}" type="sibTrans" cxnId="{75A7CA14-3A46-453A-BEA6-C2CCA7A7EEFF}">
      <dgm:prSet/>
      <dgm:spPr/>
      <dgm:t>
        <a:bodyPr/>
        <a:lstStyle/>
        <a:p>
          <a:endParaRPr lang="en-US" noProof="0" dirty="0"/>
        </a:p>
      </dgm:t>
    </dgm:pt>
    <dgm:pt modelId="{286AA1BC-08B9-4E4E-871C-583F7279395B}">
      <dgm:prSet phldrT="[Text]" custT="1"/>
      <dgm:spPr/>
      <dgm:t>
        <a:bodyPr/>
        <a:lstStyle/>
        <a:p>
          <a:r>
            <a:rPr lang="en-US" sz="1000" noProof="0" dirty="0"/>
            <a:t>Calculation of input power flux density (IPFD) and IBO</a:t>
          </a:r>
        </a:p>
      </dgm:t>
    </dgm:pt>
    <dgm:pt modelId="{97B4CC9D-6937-4B87-B8E0-B974473C3E20}" type="parTrans" cxnId="{3603331F-903D-4F52-9A85-74831792DD01}">
      <dgm:prSet/>
      <dgm:spPr/>
      <dgm:t>
        <a:bodyPr/>
        <a:lstStyle/>
        <a:p>
          <a:endParaRPr lang="en-US" noProof="0" dirty="0"/>
        </a:p>
      </dgm:t>
    </dgm:pt>
    <dgm:pt modelId="{4990C7D1-3E0F-4AF8-9C2B-0F257CB00EE9}" type="sibTrans" cxnId="{3603331F-903D-4F52-9A85-74831792DD01}">
      <dgm:prSet/>
      <dgm:spPr/>
      <dgm:t>
        <a:bodyPr/>
        <a:lstStyle/>
        <a:p>
          <a:endParaRPr lang="en-US" noProof="0" dirty="0"/>
        </a:p>
      </dgm:t>
    </dgm:pt>
    <dgm:pt modelId="{A41B8169-7E75-4623-A246-9977FDEE0345}">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Earth station EIRP tolerance / pointing loss / radome loss (dB):</a:t>
          </a:r>
        </a:p>
      </dgm:t>
    </dgm:pt>
    <dgm:pt modelId="{C74B5987-5A73-4C91-87F1-A6F352385D4E}" type="parTrans" cxnId="{45EF6F78-2DC8-4433-9A0B-3DF68A800077}">
      <dgm:prSet/>
      <dgm:spPr/>
      <dgm:t>
        <a:bodyPr/>
        <a:lstStyle/>
        <a:p>
          <a:endParaRPr lang="de-DE"/>
        </a:p>
      </dgm:t>
    </dgm:pt>
    <dgm:pt modelId="{31548500-1C6C-4F37-B8B2-EBEBBE47D7D7}" type="sibTrans" cxnId="{45EF6F78-2DC8-4433-9A0B-3DF68A800077}">
      <dgm:prSet/>
      <dgm:spPr/>
      <dgm:t>
        <a:bodyPr/>
        <a:lstStyle/>
        <a:p>
          <a:endParaRPr lang="de-DE"/>
        </a:p>
      </dgm:t>
    </dgm:pt>
    <dgm:pt modelId="{3AB65908-BA0A-4060-8D8C-4255F7719DFF}">
      <dgm:prSet phldrT="[Text]" custT="1"/>
      <dgm:spPr/>
      <dgm:t>
        <a:bodyPr/>
        <a:lstStyle/>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Ku band: 0.5 dB up to 1 dB depending on the version of the AES or GES</a:t>
          </a:r>
        </a:p>
      </dgm:t>
    </dgm:pt>
    <dgm:pt modelId="{A3601F14-BECF-4E05-AAB2-18A3DB7F6E84}" type="parTrans" cxnId="{630048AA-3729-429F-9A72-B69B06342872}">
      <dgm:prSet/>
      <dgm:spPr/>
      <dgm:t>
        <a:bodyPr/>
        <a:lstStyle/>
        <a:p>
          <a:endParaRPr lang="de-DE"/>
        </a:p>
      </dgm:t>
    </dgm:pt>
    <dgm:pt modelId="{668E434E-4E71-4007-9993-25455A0910B2}" type="sibTrans" cxnId="{630048AA-3729-429F-9A72-B69B06342872}">
      <dgm:prSet/>
      <dgm:spPr/>
      <dgm:t>
        <a:bodyPr/>
        <a:lstStyle/>
        <a:p>
          <a:endParaRPr lang="de-DE"/>
        </a:p>
      </dgm:t>
    </dgm:pt>
    <dgm:pt modelId="{AE5452F9-94FD-44BF-857E-517FA372F032}">
      <dgm:prSet phldrT="[Text]" custT="1"/>
      <dgm:spPr/>
      <dgm:t>
        <a:bodyPr/>
        <a:lstStyle/>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Ka band: 0.5 dB up to 2 dB depending on the version of the AES or GES</a:t>
          </a:r>
        </a:p>
      </dgm:t>
    </dgm:pt>
    <dgm:pt modelId="{59B22F0D-FFAB-45EF-8C40-91023AA57273}" type="parTrans" cxnId="{89913A08-07BA-4BA5-A09B-AE934C87F9A5}">
      <dgm:prSet/>
      <dgm:spPr/>
      <dgm:t>
        <a:bodyPr/>
        <a:lstStyle/>
        <a:p>
          <a:endParaRPr lang="de-DE"/>
        </a:p>
      </dgm:t>
    </dgm:pt>
    <dgm:pt modelId="{0A00BEEF-BFB7-4711-883C-A197629D5500}" type="sibTrans" cxnId="{89913A08-07BA-4BA5-A09B-AE934C87F9A5}">
      <dgm:prSet/>
      <dgm:spPr/>
      <dgm:t>
        <a:bodyPr/>
        <a:lstStyle/>
        <a:p>
          <a:endParaRPr lang="de-DE"/>
        </a:p>
      </dgm:t>
    </dgm:pt>
    <dgm:pt modelId="{8BD16969-4D6D-4F63-898A-2724ED5220C2}">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Polarization loss of co-polarized signal = 0.5 dB plus cross polarization interference (XPD = 25 dB)</a:t>
          </a:r>
        </a:p>
      </dgm:t>
    </dgm:pt>
    <dgm:pt modelId="{7503F95C-64CC-4B25-9A29-476177CF6480}" type="parTrans" cxnId="{A8650C08-5CE1-4754-BFE0-A6AAD5D9F316}">
      <dgm:prSet/>
      <dgm:spPr/>
      <dgm:t>
        <a:bodyPr/>
        <a:lstStyle/>
        <a:p>
          <a:endParaRPr lang="de-DE"/>
        </a:p>
      </dgm:t>
    </dgm:pt>
    <dgm:pt modelId="{046AE30D-ED95-4F1F-A6DB-24255E5ADD3F}" type="sibTrans" cxnId="{A8650C08-5CE1-4754-BFE0-A6AAD5D9F316}">
      <dgm:prSet/>
      <dgm:spPr/>
      <dgm:t>
        <a:bodyPr/>
        <a:lstStyle/>
        <a:p>
          <a:endParaRPr lang="de-DE"/>
        </a:p>
      </dgm:t>
    </dgm:pt>
    <dgm:pt modelId="{5CADC046-BB11-4082-BA03-5AC366BC276E}">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Satellite receive gain versus center of beam: -5 dB</a:t>
          </a:r>
        </a:p>
      </dgm:t>
    </dgm:pt>
    <dgm:pt modelId="{2F7C38F0-21F3-4424-9D77-187964BEED49}" type="parTrans" cxnId="{9059FF49-A083-4B90-A061-002A8ED65360}">
      <dgm:prSet/>
      <dgm:spPr/>
      <dgm:t>
        <a:bodyPr/>
        <a:lstStyle/>
        <a:p>
          <a:endParaRPr lang="de-DE"/>
        </a:p>
      </dgm:t>
    </dgm:pt>
    <dgm:pt modelId="{1E7BB6B5-B63E-49D2-AFC3-E555E165FC00}" type="sibTrans" cxnId="{9059FF49-A083-4B90-A061-002A8ED65360}">
      <dgm:prSet/>
      <dgm:spPr/>
      <dgm:t>
        <a:bodyPr/>
        <a:lstStyle/>
        <a:p>
          <a:endParaRPr lang="de-DE"/>
        </a:p>
      </dgm:t>
    </dgm:pt>
    <dgm:pt modelId="{D32A69A7-9167-4233-BBE6-93EF43C81459}">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Time invariant interference: </a:t>
          </a:r>
          <a:r>
            <a:rPr lang="en-US" sz="1000" kern="1200" noProof="0" dirty="0">
              <a:solidFill>
                <a:srgbClr val="279DD9">
                  <a:hueOff val="0"/>
                  <a:satOff val="0"/>
                  <a:lumOff val="0"/>
                  <a:alphaOff val="0"/>
                </a:srgbClr>
              </a:solidFill>
              <a:latin typeface="Calibri"/>
              <a:ea typeface="+mn-ea"/>
              <a:cs typeface="+mn-cs"/>
              <a:sym typeface="Symbol" panose="05050102010706020507" pitchFamily="18" charset="2"/>
            </a:rPr>
            <a:t>T/T = 32% from </a:t>
          </a:r>
          <a:r>
            <a:rPr lang="en-US" sz="1000" kern="1200" dirty="0"/>
            <a:t>S.1432-1</a:t>
          </a:r>
          <a:endParaRPr lang="en-US" sz="1000" kern="1200" noProof="0" dirty="0">
            <a:solidFill>
              <a:srgbClr val="279DD9">
                <a:hueOff val="0"/>
                <a:satOff val="0"/>
                <a:lumOff val="0"/>
                <a:alphaOff val="0"/>
              </a:srgbClr>
            </a:solidFill>
            <a:latin typeface="Calibri"/>
            <a:ea typeface="+mn-ea"/>
            <a:cs typeface="+mn-cs"/>
          </a:endParaRPr>
        </a:p>
      </dgm:t>
    </dgm:pt>
    <dgm:pt modelId="{CCB54109-0A98-4AFC-BABE-1EEE477E66A5}" type="parTrans" cxnId="{7CC8B537-F1D0-4867-817E-1AFA2C7DF5D8}">
      <dgm:prSet/>
      <dgm:spPr/>
      <dgm:t>
        <a:bodyPr/>
        <a:lstStyle/>
        <a:p>
          <a:endParaRPr lang="en-US"/>
        </a:p>
      </dgm:t>
    </dgm:pt>
    <dgm:pt modelId="{7BE46C4F-CAAC-471E-84C3-177C3B1F99C3}" type="sibTrans" cxnId="{7CC8B537-F1D0-4867-817E-1AFA2C7DF5D8}">
      <dgm:prSet/>
      <dgm:spPr/>
      <dgm:t>
        <a:bodyPr/>
        <a:lstStyle/>
        <a:p>
          <a:endParaRPr lang="en-US"/>
        </a:p>
      </dgm:t>
    </dgm:pt>
    <dgm:pt modelId="{68CDE698-A80E-4E0C-AD09-442EEA9E6E81}">
      <dgm:prSet phldrT="[Text]" custT="1"/>
      <dgm:spPr/>
      <dgm:t>
        <a:bodyPr/>
        <a:lstStyle/>
        <a:p>
          <a:r>
            <a:rPr lang="en-US" sz="1000" noProof="0" dirty="0"/>
            <a:t>IBO setting based on intermodulation and gain compression requirements</a:t>
          </a:r>
        </a:p>
      </dgm:t>
    </dgm:pt>
    <dgm:pt modelId="{1C26AB13-B17E-45E5-B913-6A612A42536B}" type="parTrans" cxnId="{61107DCB-2920-41DC-979F-D580B5352449}">
      <dgm:prSet/>
      <dgm:spPr/>
      <dgm:t>
        <a:bodyPr/>
        <a:lstStyle/>
        <a:p>
          <a:endParaRPr lang="en-US"/>
        </a:p>
      </dgm:t>
    </dgm:pt>
    <dgm:pt modelId="{833D8D97-5A9E-46F6-9334-F27F46AE1135}" type="sibTrans" cxnId="{61107DCB-2920-41DC-979F-D580B5352449}">
      <dgm:prSet/>
      <dgm:spPr/>
      <dgm:t>
        <a:bodyPr/>
        <a:lstStyle/>
        <a:p>
          <a:endParaRPr lang="en-US"/>
        </a:p>
      </dgm:t>
    </dgm:pt>
    <dgm:pt modelId="{EA11E191-F46A-4396-93DB-26C07BDBC6DB}">
      <dgm:prSet phldrT="[Text]" custT="1"/>
      <dgm:spPr/>
      <dgm:t>
        <a:bodyPr/>
        <a:lstStyle/>
        <a:p>
          <a:r>
            <a:rPr lang="en-US" sz="1000" noProof="0" dirty="0"/>
            <a:t>Satellite gain tolerance: ±0.75 dB</a:t>
          </a:r>
        </a:p>
      </dgm:t>
    </dgm:pt>
    <dgm:pt modelId="{38AC073F-3639-4FAB-B72E-681450403222}" type="parTrans" cxnId="{3B16B45A-2607-432A-95AA-5EF8064C052A}">
      <dgm:prSet/>
      <dgm:spPr/>
      <dgm:t>
        <a:bodyPr/>
        <a:lstStyle/>
        <a:p>
          <a:endParaRPr lang="en-US"/>
        </a:p>
      </dgm:t>
    </dgm:pt>
    <dgm:pt modelId="{D8D3C11F-46E1-4028-86D2-DECEE5AB4707}" type="sibTrans" cxnId="{3B16B45A-2607-432A-95AA-5EF8064C052A}">
      <dgm:prSet/>
      <dgm:spPr/>
      <dgm:t>
        <a:bodyPr/>
        <a:lstStyle/>
        <a:p>
          <a:endParaRPr lang="en-US"/>
        </a:p>
      </dgm:t>
    </dgm:pt>
    <dgm:pt modelId="{FF793159-420C-4BA9-8A85-1141D0AAC6D6}">
      <dgm:prSet phldrT="[Text]" custT="1"/>
      <dgm:spPr/>
      <dgm:t>
        <a:bodyPr/>
        <a:lstStyle/>
        <a:p>
          <a:r>
            <a:rPr lang="en-US" sz="1000" noProof="0" dirty="0"/>
            <a:t>Total satellite gain for downlink EIRP</a:t>
          </a:r>
        </a:p>
      </dgm:t>
    </dgm:pt>
    <dgm:pt modelId="{A9228BE4-405A-4C95-9CE2-21EE665B0135}" type="parTrans" cxnId="{8D3E3391-D877-477E-A5BD-93D6973150B6}">
      <dgm:prSet/>
      <dgm:spPr/>
      <dgm:t>
        <a:bodyPr/>
        <a:lstStyle/>
        <a:p>
          <a:endParaRPr lang="en-US"/>
        </a:p>
      </dgm:t>
    </dgm:pt>
    <dgm:pt modelId="{9847209E-7E0D-4527-BB0F-E381AF74EE0B}" type="sibTrans" cxnId="{8D3E3391-D877-477E-A5BD-93D6973150B6}">
      <dgm:prSet/>
      <dgm:spPr/>
      <dgm:t>
        <a:bodyPr/>
        <a:lstStyle/>
        <a:p>
          <a:endParaRPr lang="en-US"/>
        </a:p>
      </dgm:t>
    </dgm:pt>
    <dgm:pt modelId="{46E3D186-B6BE-476F-8BF2-2C45AEA1EB43}" type="pres">
      <dgm:prSet presAssocID="{9C17D6A2-C5B8-4F51-86E3-79F08ED0D12B}" presName="linearFlow" presStyleCnt="0">
        <dgm:presLayoutVars>
          <dgm:dir/>
          <dgm:animLvl val="lvl"/>
          <dgm:resizeHandles val="exact"/>
        </dgm:presLayoutVars>
      </dgm:prSet>
      <dgm:spPr/>
    </dgm:pt>
    <dgm:pt modelId="{71FF9DFE-7C62-4361-8BD8-AABDA8BCAE99}" type="pres">
      <dgm:prSet presAssocID="{CF474E75-459D-40EA-BAD0-EF66B66B90D7}" presName="composite" presStyleCnt="0"/>
      <dgm:spPr/>
    </dgm:pt>
    <dgm:pt modelId="{3F20EA67-7D42-4237-B41A-666F82E0463A}" type="pres">
      <dgm:prSet presAssocID="{CF474E75-459D-40EA-BAD0-EF66B66B90D7}" presName="parentText" presStyleLbl="alignNode1" presStyleIdx="0" presStyleCnt="3">
        <dgm:presLayoutVars>
          <dgm:chMax val="1"/>
          <dgm:bulletEnabled val="1"/>
        </dgm:presLayoutVars>
      </dgm:prSet>
      <dgm:spPr/>
    </dgm:pt>
    <dgm:pt modelId="{C80AD65E-D717-462E-9F78-5703BB88CA5B}" type="pres">
      <dgm:prSet presAssocID="{CF474E75-459D-40EA-BAD0-EF66B66B90D7}" presName="descendantText" presStyleLbl="alignAcc1" presStyleIdx="0" presStyleCnt="3">
        <dgm:presLayoutVars>
          <dgm:bulletEnabled val="1"/>
        </dgm:presLayoutVars>
      </dgm:prSet>
      <dgm:spPr/>
    </dgm:pt>
    <dgm:pt modelId="{1FB25ED2-22C8-4D06-91E2-281040702C80}" type="pres">
      <dgm:prSet presAssocID="{45395BE2-F4D0-49D0-83E2-E7D3EE364934}" presName="sp" presStyleCnt="0"/>
      <dgm:spPr/>
    </dgm:pt>
    <dgm:pt modelId="{BB5AF0E9-DBBA-44AA-9940-33C33D572558}" type="pres">
      <dgm:prSet presAssocID="{A141ADB7-BA8F-40BE-93EC-2A4CE801033F}" presName="composite" presStyleCnt="0"/>
      <dgm:spPr/>
    </dgm:pt>
    <dgm:pt modelId="{23864C47-BE80-4743-8F77-C7038D0730DF}" type="pres">
      <dgm:prSet presAssocID="{A141ADB7-BA8F-40BE-93EC-2A4CE801033F}" presName="parentText" presStyleLbl="alignNode1" presStyleIdx="1" presStyleCnt="3">
        <dgm:presLayoutVars>
          <dgm:chMax val="1"/>
          <dgm:bulletEnabled val="1"/>
        </dgm:presLayoutVars>
      </dgm:prSet>
      <dgm:spPr/>
    </dgm:pt>
    <dgm:pt modelId="{107B40F3-211D-4E18-8418-8427A3A8D274}" type="pres">
      <dgm:prSet presAssocID="{A141ADB7-BA8F-40BE-93EC-2A4CE801033F}" presName="descendantText" presStyleLbl="alignAcc1" presStyleIdx="1" presStyleCnt="3" custScaleY="112023">
        <dgm:presLayoutVars>
          <dgm:bulletEnabled val="1"/>
        </dgm:presLayoutVars>
      </dgm:prSet>
      <dgm:spPr/>
    </dgm:pt>
    <dgm:pt modelId="{5F809B0C-E2FB-4E19-B910-1B1583916EEF}" type="pres">
      <dgm:prSet presAssocID="{7823D806-C0D5-469E-BDE8-65CEA3860E28}" presName="sp" presStyleCnt="0"/>
      <dgm:spPr/>
    </dgm:pt>
    <dgm:pt modelId="{C81C6E91-C788-437A-B97A-FE776AACCDEB}" type="pres">
      <dgm:prSet presAssocID="{0D1A53A0-62E6-4BFE-9238-885C0F66D357}" presName="composite" presStyleCnt="0"/>
      <dgm:spPr/>
    </dgm:pt>
    <dgm:pt modelId="{A55F48DB-D087-4EDC-9C3E-104A5D347D95}" type="pres">
      <dgm:prSet presAssocID="{0D1A53A0-62E6-4BFE-9238-885C0F66D357}" presName="parentText" presStyleLbl="alignNode1" presStyleIdx="2" presStyleCnt="3">
        <dgm:presLayoutVars>
          <dgm:chMax val="1"/>
          <dgm:bulletEnabled val="1"/>
        </dgm:presLayoutVars>
      </dgm:prSet>
      <dgm:spPr/>
    </dgm:pt>
    <dgm:pt modelId="{A0A8FC36-ACBF-427F-B0D8-014CC13A2373}" type="pres">
      <dgm:prSet presAssocID="{0D1A53A0-62E6-4BFE-9238-885C0F66D357}" presName="descendantText" presStyleLbl="alignAcc1" presStyleIdx="2" presStyleCnt="3">
        <dgm:presLayoutVars>
          <dgm:bulletEnabled val="1"/>
        </dgm:presLayoutVars>
      </dgm:prSet>
      <dgm:spPr/>
    </dgm:pt>
  </dgm:ptLst>
  <dgm:cxnLst>
    <dgm:cxn modelId="{E767B100-3BEA-41F0-B919-FF63D7E216F3}" srcId="{CF474E75-459D-40EA-BAD0-EF66B66B90D7}" destId="{0A283391-031C-4E5D-9D87-F6953FA03E04}" srcOrd="0" destOrd="0" parTransId="{391AAD43-AF11-43FA-ACB7-9C76C76F7E60}" sibTransId="{E49B0BB0-BA6C-444F-86B4-0E19FC881CE3}"/>
    <dgm:cxn modelId="{48F85404-79FD-4C11-89AB-2102AC255373}" type="presOf" srcId="{5CADC046-BB11-4082-BA03-5AC366BC276E}" destId="{107B40F3-211D-4E18-8418-8427A3A8D274}" srcOrd="0" destOrd="5" presId="urn:microsoft.com/office/officeart/2005/8/layout/chevron2"/>
    <dgm:cxn modelId="{A8650C08-5CE1-4754-BFE0-A6AAD5D9F316}" srcId="{A141ADB7-BA8F-40BE-93EC-2A4CE801033F}" destId="{8BD16969-4D6D-4F63-898A-2724ED5220C2}" srcOrd="2" destOrd="0" parTransId="{7503F95C-64CC-4B25-9A29-476177CF6480}" sibTransId="{046AE30D-ED95-4F1F-A6DB-24255E5ADD3F}"/>
    <dgm:cxn modelId="{89913A08-07BA-4BA5-A09B-AE934C87F9A5}" srcId="{A41B8169-7E75-4623-A246-9977FDEE0345}" destId="{AE5452F9-94FD-44BF-857E-517FA372F032}" srcOrd="1" destOrd="0" parTransId="{59B22F0D-FFAB-45EF-8C40-91023AA57273}" sibTransId="{0A00BEEF-BFB7-4711-883C-A197629D5500}"/>
    <dgm:cxn modelId="{75A7CA14-3A46-453A-BEA6-C2CCA7A7EEFF}" srcId="{9C17D6A2-C5B8-4F51-86E3-79F08ED0D12B}" destId="{0D1A53A0-62E6-4BFE-9238-885C0F66D357}" srcOrd="2" destOrd="0" parTransId="{CF3A4ACE-E567-4D86-AED7-0B96A4B08138}" sibTransId="{41F54510-E946-419B-87A2-115A5C6BCC31}"/>
    <dgm:cxn modelId="{3E6D9B15-6281-4494-9939-DEA5F6072E52}" type="presOf" srcId="{34F69AE9-3306-4D06-98BE-B0F4F4B19151}" destId="{107B40F3-211D-4E18-8418-8427A3A8D274}" srcOrd="0" destOrd="3" presId="urn:microsoft.com/office/officeart/2005/8/layout/chevron2"/>
    <dgm:cxn modelId="{3603331F-903D-4F52-9A85-74831792DD01}" srcId="{0D1A53A0-62E6-4BFE-9238-885C0F66D357}" destId="{286AA1BC-08B9-4E4E-871C-583F7279395B}" srcOrd="0" destOrd="0" parTransId="{97B4CC9D-6937-4B87-B8E0-B974473C3E20}" sibTransId="{4990C7D1-3E0F-4AF8-9C2B-0F257CB00EE9}"/>
    <dgm:cxn modelId="{79C05E2A-037A-4E86-8D79-D88B043127EA}" type="presOf" srcId="{8BD16969-4D6D-4F63-898A-2724ED5220C2}" destId="{107B40F3-211D-4E18-8418-8427A3A8D274}" srcOrd="0" destOrd="4" presId="urn:microsoft.com/office/officeart/2005/8/layout/chevron2"/>
    <dgm:cxn modelId="{7CC8B537-F1D0-4867-817E-1AFA2C7DF5D8}" srcId="{A141ADB7-BA8F-40BE-93EC-2A4CE801033F}" destId="{D32A69A7-9167-4233-BBE6-93EF43C81459}" srcOrd="4" destOrd="0" parTransId="{CCB54109-0A98-4AFC-BABE-1EEE477E66A5}" sibTransId="{7BE46C4F-CAAC-471E-84C3-177C3B1F99C3}"/>
    <dgm:cxn modelId="{2588E75E-21E1-4C94-A4A8-BB83E0144B61}" type="presOf" srcId="{68CDE698-A80E-4E0C-AD09-442EEA9E6E81}" destId="{A0A8FC36-ACBF-427F-B0D8-014CC13A2373}" srcOrd="0" destOrd="1" presId="urn:microsoft.com/office/officeart/2005/8/layout/chevron2"/>
    <dgm:cxn modelId="{76747D61-0DF2-4C43-968D-FDD378750EC8}" type="presOf" srcId="{CF474E75-459D-40EA-BAD0-EF66B66B90D7}" destId="{3F20EA67-7D42-4237-B41A-666F82E0463A}" srcOrd="0" destOrd="0" presId="urn:microsoft.com/office/officeart/2005/8/layout/chevron2"/>
    <dgm:cxn modelId="{A9BD3C43-9664-42E7-93B1-AC7EAB952DF3}" srcId="{A141ADB7-BA8F-40BE-93EC-2A4CE801033F}" destId="{34F69AE9-3306-4D06-98BE-B0F4F4B19151}" srcOrd="1" destOrd="0" parTransId="{920EDCC4-786F-4533-9DE9-329A93FCBB96}" sibTransId="{B8F5DA21-08A1-4620-B9D1-8CD99602BBFD}"/>
    <dgm:cxn modelId="{F07FC845-D792-4311-B86F-053BB3587AD8}" type="presOf" srcId="{EA11E191-F46A-4396-93DB-26C07BDBC6DB}" destId="{A0A8FC36-ACBF-427F-B0D8-014CC13A2373}" srcOrd="0" destOrd="2" presId="urn:microsoft.com/office/officeart/2005/8/layout/chevron2"/>
    <dgm:cxn modelId="{9059FF49-A083-4B90-A061-002A8ED65360}" srcId="{A141ADB7-BA8F-40BE-93EC-2A4CE801033F}" destId="{5CADC046-BB11-4082-BA03-5AC366BC276E}" srcOrd="3" destOrd="0" parTransId="{2F7C38F0-21F3-4424-9D77-187964BEED49}" sibTransId="{1E7BB6B5-B63E-49D2-AFC3-E555E165FC00}"/>
    <dgm:cxn modelId="{9BD52E4A-841B-4401-BEE6-22CF5E7EFB36}" type="presOf" srcId="{8B07B042-A9D8-4011-B95C-F3B2548BA2B2}" destId="{C80AD65E-D717-462E-9F78-5703BB88CA5B}" srcOrd="0" destOrd="1" presId="urn:microsoft.com/office/officeart/2005/8/layout/chevron2"/>
    <dgm:cxn modelId="{6C07FB4A-7CBC-419A-A06D-9A96FA757004}" type="presOf" srcId="{0A283391-031C-4E5D-9D87-F6953FA03E04}" destId="{C80AD65E-D717-462E-9F78-5703BB88CA5B}" srcOrd="0" destOrd="0" presId="urn:microsoft.com/office/officeart/2005/8/layout/chevron2"/>
    <dgm:cxn modelId="{4CC4604D-8F9F-4FD9-A606-FCAA867F5590}" type="presOf" srcId="{286AA1BC-08B9-4E4E-871C-583F7279395B}" destId="{A0A8FC36-ACBF-427F-B0D8-014CC13A2373}" srcOrd="0" destOrd="0" presId="urn:microsoft.com/office/officeart/2005/8/layout/chevron2"/>
    <dgm:cxn modelId="{F2F41472-1F4B-4BB9-8695-A7FAA662DD0C}" type="presOf" srcId="{A41B8169-7E75-4623-A246-9977FDEE0345}" destId="{107B40F3-211D-4E18-8418-8427A3A8D274}" srcOrd="0" destOrd="0" presId="urn:microsoft.com/office/officeart/2005/8/layout/chevron2"/>
    <dgm:cxn modelId="{B5B44C74-4ED1-4C29-A866-8F5C0C2E47B9}" type="presOf" srcId="{9C17D6A2-C5B8-4F51-86E3-79F08ED0D12B}" destId="{46E3D186-B6BE-476F-8BF2-2C45AEA1EB43}" srcOrd="0" destOrd="0" presId="urn:microsoft.com/office/officeart/2005/8/layout/chevron2"/>
    <dgm:cxn modelId="{45EF6F78-2DC8-4433-9A0B-3DF68A800077}" srcId="{A141ADB7-BA8F-40BE-93EC-2A4CE801033F}" destId="{A41B8169-7E75-4623-A246-9977FDEE0345}" srcOrd="0" destOrd="0" parTransId="{C74B5987-5A73-4C91-87F1-A6F352385D4E}" sibTransId="{31548500-1C6C-4F37-B8B2-EBEBBE47D7D7}"/>
    <dgm:cxn modelId="{2E7A477A-AD87-4FBD-A938-A7BA6CB06FFD}" type="presOf" srcId="{AE5452F9-94FD-44BF-857E-517FA372F032}" destId="{107B40F3-211D-4E18-8418-8427A3A8D274}" srcOrd="0" destOrd="2" presId="urn:microsoft.com/office/officeart/2005/8/layout/chevron2"/>
    <dgm:cxn modelId="{3B16B45A-2607-432A-95AA-5EF8064C052A}" srcId="{0D1A53A0-62E6-4BFE-9238-885C0F66D357}" destId="{EA11E191-F46A-4396-93DB-26C07BDBC6DB}" srcOrd="2" destOrd="0" parTransId="{38AC073F-3639-4FAB-B72E-681450403222}" sibTransId="{D8D3C11F-46E1-4028-86D2-DECEE5AB4707}"/>
    <dgm:cxn modelId="{8D3E3391-D877-477E-A5BD-93D6973150B6}" srcId="{0D1A53A0-62E6-4BFE-9238-885C0F66D357}" destId="{FF793159-420C-4BA9-8A85-1141D0AAC6D6}" srcOrd="3" destOrd="0" parTransId="{A9228BE4-405A-4C95-9CE2-21EE665B0135}" sibTransId="{9847209E-7E0D-4527-BB0F-E381AF74EE0B}"/>
    <dgm:cxn modelId="{DC26DE92-D2C1-4D6C-9B1C-C16A127D31BC}" srcId="{9C17D6A2-C5B8-4F51-86E3-79F08ED0D12B}" destId="{A141ADB7-BA8F-40BE-93EC-2A4CE801033F}" srcOrd="1" destOrd="0" parTransId="{3DBB93E2-6C75-433B-9E9C-F3C7BF75DCB4}" sibTransId="{7823D806-C0D5-469E-BDE8-65CEA3860E28}"/>
    <dgm:cxn modelId="{EDD57B9A-0E6B-4BDF-BAF6-371DCC772415}" type="presOf" srcId="{D32A69A7-9167-4233-BBE6-93EF43C81459}" destId="{107B40F3-211D-4E18-8418-8427A3A8D274}" srcOrd="0" destOrd="6" presId="urn:microsoft.com/office/officeart/2005/8/layout/chevron2"/>
    <dgm:cxn modelId="{630048AA-3729-429F-9A72-B69B06342872}" srcId="{A41B8169-7E75-4623-A246-9977FDEE0345}" destId="{3AB65908-BA0A-4060-8D8C-4255F7719DFF}" srcOrd="0" destOrd="0" parTransId="{A3601F14-BECF-4E05-AAB2-18A3DB7F6E84}" sibTransId="{668E434E-4E71-4007-9993-25455A0910B2}"/>
    <dgm:cxn modelId="{D73077B3-DFCE-4622-BB2A-D3726C5841B7}" srcId="{CF474E75-459D-40EA-BAD0-EF66B66B90D7}" destId="{8B07B042-A9D8-4011-B95C-F3B2548BA2B2}" srcOrd="1" destOrd="0" parTransId="{98446595-C03E-40B9-AE24-F0770FE42FED}" sibTransId="{883AB58B-FF62-4EF9-9800-3E3DEC479C05}"/>
    <dgm:cxn modelId="{61107DCB-2920-41DC-979F-D580B5352449}" srcId="{0D1A53A0-62E6-4BFE-9238-885C0F66D357}" destId="{68CDE698-A80E-4E0C-AD09-442EEA9E6E81}" srcOrd="1" destOrd="0" parTransId="{1C26AB13-B17E-45E5-B913-6A612A42536B}" sibTransId="{833D8D97-5A9E-46F6-9334-F27F46AE1135}"/>
    <dgm:cxn modelId="{9A71B8CC-0583-4D7C-A3B3-A7B9103AE6BA}" type="presOf" srcId="{FF793159-420C-4BA9-8A85-1141D0AAC6D6}" destId="{A0A8FC36-ACBF-427F-B0D8-014CC13A2373}" srcOrd="0" destOrd="3" presId="urn:microsoft.com/office/officeart/2005/8/layout/chevron2"/>
    <dgm:cxn modelId="{4E1366D3-319F-4BC6-B04E-C2FBA18A0D08}" type="presOf" srcId="{0D1A53A0-62E6-4BFE-9238-885C0F66D357}" destId="{A55F48DB-D087-4EDC-9C3E-104A5D347D95}" srcOrd="0" destOrd="0" presId="urn:microsoft.com/office/officeart/2005/8/layout/chevron2"/>
    <dgm:cxn modelId="{37C6D6DE-C809-4BED-BCD5-1C76BB35E0BD}" type="presOf" srcId="{A141ADB7-BA8F-40BE-93EC-2A4CE801033F}" destId="{23864C47-BE80-4743-8F77-C7038D0730DF}" srcOrd="0" destOrd="0" presId="urn:microsoft.com/office/officeart/2005/8/layout/chevron2"/>
    <dgm:cxn modelId="{C37051F0-C692-4474-AD29-A895C168E554}" srcId="{9C17D6A2-C5B8-4F51-86E3-79F08ED0D12B}" destId="{CF474E75-459D-40EA-BAD0-EF66B66B90D7}" srcOrd="0" destOrd="0" parTransId="{63D4D73A-1471-4220-B4A9-11418AADB637}" sibTransId="{45395BE2-F4D0-49D0-83E2-E7D3EE364934}"/>
    <dgm:cxn modelId="{82E218FD-1A53-4F3C-BC7C-E99B61CE7291}" type="presOf" srcId="{3AB65908-BA0A-4060-8D8C-4255F7719DFF}" destId="{107B40F3-211D-4E18-8418-8427A3A8D274}" srcOrd="0" destOrd="1" presId="urn:microsoft.com/office/officeart/2005/8/layout/chevron2"/>
    <dgm:cxn modelId="{82D32ADF-5BF7-4F39-B00B-06E7AD313F10}" type="presParOf" srcId="{46E3D186-B6BE-476F-8BF2-2C45AEA1EB43}" destId="{71FF9DFE-7C62-4361-8BD8-AABDA8BCAE99}" srcOrd="0" destOrd="0" presId="urn:microsoft.com/office/officeart/2005/8/layout/chevron2"/>
    <dgm:cxn modelId="{D428390B-AC85-4764-A8D4-A88AC09A02C9}" type="presParOf" srcId="{71FF9DFE-7C62-4361-8BD8-AABDA8BCAE99}" destId="{3F20EA67-7D42-4237-B41A-666F82E0463A}" srcOrd="0" destOrd="0" presId="urn:microsoft.com/office/officeart/2005/8/layout/chevron2"/>
    <dgm:cxn modelId="{193831A5-6BA3-438E-873A-CA775E8DA2AE}" type="presParOf" srcId="{71FF9DFE-7C62-4361-8BD8-AABDA8BCAE99}" destId="{C80AD65E-D717-462E-9F78-5703BB88CA5B}" srcOrd="1" destOrd="0" presId="urn:microsoft.com/office/officeart/2005/8/layout/chevron2"/>
    <dgm:cxn modelId="{3508FBE2-528F-46CA-A276-89EFC8DF9F56}" type="presParOf" srcId="{46E3D186-B6BE-476F-8BF2-2C45AEA1EB43}" destId="{1FB25ED2-22C8-4D06-91E2-281040702C80}" srcOrd="1" destOrd="0" presId="urn:microsoft.com/office/officeart/2005/8/layout/chevron2"/>
    <dgm:cxn modelId="{5F73F15A-C2BD-4349-9417-A3FF4AE936DB}" type="presParOf" srcId="{46E3D186-B6BE-476F-8BF2-2C45AEA1EB43}" destId="{BB5AF0E9-DBBA-44AA-9940-33C33D572558}" srcOrd="2" destOrd="0" presId="urn:microsoft.com/office/officeart/2005/8/layout/chevron2"/>
    <dgm:cxn modelId="{33B04C6F-2220-4782-BF93-FD4D9506331A}" type="presParOf" srcId="{BB5AF0E9-DBBA-44AA-9940-33C33D572558}" destId="{23864C47-BE80-4743-8F77-C7038D0730DF}" srcOrd="0" destOrd="0" presId="urn:microsoft.com/office/officeart/2005/8/layout/chevron2"/>
    <dgm:cxn modelId="{B1220A70-D5E4-47C6-8733-E7E2FCABBA52}" type="presParOf" srcId="{BB5AF0E9-DBBA-44AA-9940-33C33D572558}" destId="{107B40F3-211D-4E18-8418-8427A3A8D274}" srcOrd="1" destOrd="0" presId="urn:microsoft.com/office/officeart/2005/8/layout/chevron2"/>
    <dgm:cxn modelId="{5F1BF0F6-951E-498B-8E0D-B3EEA38FBDE2}" type="presParOf" srcId="{46E3D186-B6BE-476F-8BF2-2C45AEA1EB43}" destId="{5F809B0C-E2FB-4E19-B910-1B1583916EEF}" srcOrd="3" destOrd="0" presId="urn:microsoft.com/office/officeart/2005/8/layout/chevron2"/>
    <dgm:cxn modelId="{25039F0A-9A3F-4E1F-B15A-18B5C38F5F47}" type="presParOf" srcId="{46E3D186-B6BE-476F-8BF2-2C45AEA1EB43}" destId="{C81C6E91-C788-437A-B97A-FE776AACCDEB}" srcOrd="4" destOrd="0" presId="urn:microsoft.com/office/officeart/2005/8/layout/chevron2"/>
    <dgm:cxn modelId="{9F587575-7834-44CB-B857-1B04353F0376}" type="presParOf" srcId="{C81C6E91-C788-437A-B97A-FE776AACCDEB}" destId="{A55F48DB-D087-4EDC-9C3E-104A5D347D95}" srcOrd="0" destOrd="0" presId="urn:microsoft.com/office/officeart/2005/8/layout/chevron2"/>
    <dgm:cxn modelId="{EA565211-D7FD-4126-91C5-14306604B9AE}" type="presParOf" srcId="{C81C6E91-C788-437A-B97A-FE776AACCDEB}" destId="{A0A8FC36-ACBF-427F-B0D8-014CC13A237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C17D6A2-C5B8-4F51-86E3-79F08ED0D12B}"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de-DE"/>
        </a:p>
      </dgm:t>
    </dgm:pt>
    <dgm:pt modelId="{CF474E75-459D-40EA-BAD0-EF66B66B90D7}">
      <dgm:prSet phldrT="[Text]" custT="1"/>
      <dgm:spPr/>
      <dgm:t>
        <a:bodyPr/>
        <a:lstStyle/>
        <a:p>
          <a:endParaRPr lang="en-US" sz="500" noProof="0" dirty="0"/>
        </a:p>
        <a:p>
          <a:r>
            <a:rPr lang="en-US" sz="1300" noProof="0" dirty="0"/>
            <a:t>Downlink (link 2 and 4) losses, impairments</a:t>
          </a:r>
        </a:p>
      </dgm:t>
    </dgm:pt>
    <dgm:pt modelId="{63D4D73A-1471-4220-B4A9-11418AADB637}" type="parTrans" cxnId="{C37051F0-C692-4474-AD29-A895C168E554}">
      <dgm:prSet/>
      <dgm:spPr/>
      <dgm:t>
        <a:bodyPr/>
        <a:lstStyle/>
        <a:p>
          <a:endParaRPr lang="en-US" noProof="0" dirty="0"/>
        </a:p>
      </dgm:t>
    </dgm:pt>
    <dgm:pt modelId="{45395BE2-F4D0-49D0-83E2-E7D3EE364934}" type="sibTrans" cxnId="{C37051F0-C692-4474-AD29-A895C168E554}">
      <dgm:prSet/>
      <dgm:spPr/>
      <dgm:t>
        <a:bodyPr/>
        <a:lstStyle/>
        <a:p>
          <a:endParaRPr lang="en-US" noProof="0" dirty="0"/>
        </a:p>
      </dgm:t>
    </dgm:pt>
    <dgm:pt modelId="{0A283391-031C-4E5D-9D87-F6953FA03E04}">
      <dgm:prSet phldrT="[Text]" custT="1"/>
      <dgm:spPr/>
      <dgm:t>
        <a:bodyPr/>
        <a:lstStyle/>
        <a:p>
          <a:r>
            <a:rPr lang="en-US" sz="1000" noProof="0" dirty="0"/>
            <a:t>Satellite transmit gain versus center of beam: -5 dB</a:t>
          </a:r>
        </a:p>
      </dgm:t>
    </dgm:pt>
    <dgm:pt modelId="{391AAD43-AF11-43FA-ACB7-9C76C76F7E60}" type="parTrans" cxnId="{E767B100-3BEA-41F0-B919-FF63D7E216F3}">
      <dgm:prSet/>
      <dgm:spPr/>
      <dgm:t>
        <a:bodyPr/>
        <a:lstStyle/>
        <a:p>
          <a:endParaRPr lang="en-US" noProof="0" dirty="0"/>
        </a:p>
      </dgm:t>
    </dgm:pt>
    <dgm:pt modelId="{E49B0BB0-BA6C-444F-86B4-0E19FC881CE3}" type="sibTrans" cxnId="{E767B100-3BEA-41F0-B919-FF63D7E216F3}">
      <dgm:prSet/>
      <dgm:spPr/>
      <dgm:t>
        <a:bodyPr/>
        <a:lstStyle/>
        <a:p>
          <a:endParaRPr lang="en-US" noProof="0" dirty="0"/>
        </a:p>
      </dgm:t>
    </dgm:pt>
    <dgm:pt modelId="{A141ADB7-BA8F-40BE-93EC-2A4CE801033F}">
      <dgm:prSet phldrT="[Text]"/>
      <dgm:spPr/>
      <dgm:t>
        <a:bodyPr/>
        <a:lstStyle/>
        <a:p>
          <a:r>
            <a:rPr lang="en-US" noProof="0" dirty="0"/>
            <a:t>E</a:t>
          </a:r>
          <a:r>
            <a:rPr lang="en-US" baseline="-25000" noProof="0" dirty="0"/>
            <a:t>S</a:t>
          </a:r>
          <a:r>
            <a:rPr lang="en-US" noProof="0" dirty="0"/>
            <a:t>/N</a:t>
          </a:r>
          <a:r>
            <a:rPr lang="en-US" baseline="-25000" noProof="0" dirty="0"/>
            <a:t>0</a:t>
          </a:r>
          <a:r>
            <a:rPr lang="en-US" noProof="0" dirty="0"/>
            <a:t> aggregations</a:t>
          </a:r>
        </a:p>
      </dgm:t>
    </dgm:pt>
    <dgm:pt modelId="{3DBB93E2-6C75-433B-9E9C-F3C7BF75DCB4}" type="parTrans" cxnId="{DC26DE92-D2C1-4D6C-9B1C-C16A127D31BC}">
      <dgm:prSet/>
      <dgm:spPr/>
      <dgm:t>
        <a:bodyPr/>
        <a:lstStyle/>
        <a:p>
          <a:endParaRPr lang="en-US" noProof="0" dirty="0"/>
        </a:p>
      </dgm:t>
    </dgm:pt>
    <dgm:pt modelId="{7823D806-C0D5-469E-BDE8-65CEA3860E28}" type="sibTrans" cxnId="{DC26DE92-D2C1-4D6C-9B1C-C16A127D31BC}">
      <dgm:prSet/>
      <dgm:spPr/>
      <dgm:t>
        <a:bodyPr/>
        <a:lstStyle/>
        <a:p>
          <a:endParaRPr lang="en-US" noProof="0" dirty="0"/>
        </a:p>
      </dgm:t>
    </dgm:pt>
    <dgm:pt modelId="{34F69AE9-3306-4D06-98BE-B0F4F4B19151}">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Required 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a:t>
          </a:r>
          <a:r>
            <a:rPr lang="en-US" sz="1000" kern="1200" baseline="-25000" noProof="0" dirty="0">
              <a:solidFill>
                <a:srgbClr val="279DD9">
                  <a:hueOff val="0"/>
                  <a:satOff val="0"/>
                  <a:lumOff val="0"/>
                  <a:alphaOff val="0"/>
                </a:srgbClr>
              </a:solidFill>
              <a:latin typeface="Calibri"/>
              <a:ea typeface="+mn-ea"/>
              <a:cs typeface="+mn-cs"/>
            </a:rPr>
            <a:t>required</a:t>
          </a:r>
          <a:r>
            <a:rPr lang="en-US" sz="1000" kern="1200" noProof="0" dirty="0">
              <a:solidFill>
                <a:srgbClr val="279DD9">
                  <a:hueOff val="0"/>
                  <a:satOff val="0"/>
                  <a:lumOff val="0"/>
                  <a:alphaOff val="0"/>
                </a:srgbClr>
              </a:solidFill>
              <a:latin typeface="Calibri"/>
              <a:ea typeface="+mn-ea"/>
              <a:cs typeface="+mn-cs"/>
            </a:rPr>
            <a:t> &gt; 0 dB (including 1 dB system margin)</a:t>
          </a:r>
        </a:p>
      </dgm:t>
    </dgm:pt>
    <dgm:pt modelId="{920EDCC4-786F-4533-9DE9-329A93FCBB96}" type="parTrans" cxnId="{A9BD3C43-9664-42E7-93B1-AC7EAB952DF3}">
      <dgm:prSet/>
      <dgm:spPr/>
      <dgm:t>
        <a:bodyPr/>
        <a:lstStyle/>
        <a:p>
          <a:endParaRPr lang="en-US" noProof="0" dirty="0"/>
        </a:p>
      </dgm:t>
    </dgm:pt>
    <dgm:pt modelId="{B8F5DA21-08A1-4620-B9D1-8CD99602BBFD}" type="sibTrans" cxnId="{A9BD3C43-9664-42E7-93B1-AC7EAB952DF3}">
      <dgm:prSet/>
      <dgm:spPr/>
      <dgm:t>
        <a:bodyPr/>
        <a:lstStyle/>
        <a:p>
          <a:endParaRPr lang="en-US" noProof="0" dirty="0"/>
        </a:p>
      </dgm:t>
    </dgm:pt>
    <dgm:pt modelId="{0D1A53A0-62E6-4BFE-9238-885C0F66D357}">
      <dgm:prSet phldrT="[Text]"/>
      <dgm:spPr/>
      <dgm:t>
        <a:bodyPr/>
        <a:lstStyle/>
        <a:p>
          <a:r>
            <a:rPr lang="en-US" noProof="0" dirty="0"/>
            <a:t>C2 Link performance</a:t>
          </a:r>
        </a:p>
      </dgm:t>
    </dgm:pt>
    <dgm:pt modelId="{CF3A4ACE-E567-4D86-AED7-0B96A4B08138}" type="parTrans" cxnId="{75A7CA14-3A46-453A-BEA6-C2CCA7A7EEFF}">
      <dgm:prSet/>
      <dgm:spPr/>
      <dgm:t>
        <a:bodyPr/>
        <a:lstStyle/>
        <a:p>
          <a:endParaRPr lang="en-US" noProof="0" dirty="0"/>
        </a:p>
      </dgm:t>
    </dgm:pt>
    <dgm:pt modelId="{41F54510-E946-419B-87A2-115A5C6BCC31}" type="sibTrans" cxnId="{75A7CA14-3A46-453A-BEA6-C2CCA7A7EEFF}">
      <dgm:prSet/>
      <dgm:spPr/>
      <dgm:t>
        <a:bodyPr/>
        <a:lstStyle/>
        <a:p>
          <a:endParaRPr lang="en-US" noProof="0" dirty="0"/>
        </a:p>
      </dgm:t>
    </dgm:pt>
    <dgm:pt modelId="{286AA1BC-08B9-4E4E-871C-583F7279395B}">
      <dgm:prSet phldrT="[Text]" custT="1"/>
      <dgm:spPr/>
      <dgm:t>
        <a:bodyPr/>
        <a:lstStyle/>
        <a:p>
          <a:r>
            <a:rPr lang="en-US" sz="1000" noProof="0" dirty="0"/>
            <a:t>Success will be achieved when the complete C2 Link connection comprising the forward link (link 1 and 2) AND the return link (link 3 and 4) both provide positive link margins of the </a:t>
          </a:r>
          <a:r>
            <a:rPr lang="en-US" sz="1000" noProof="0" dirty="0">
              <a:solidFill>
                <a:srgbClr val="279DD9">
                  <a:hueOff val="0"/>
                  <a:satOff val="0"/>
                  <a:lumOff val="0"/>
                  <a:alphaOff val="0"/>
                </a:srgbClr>
              </a:solidFill>
              <a:latin typeface="Calibri"/>
              <a:ea typeface="+mn-ea"/>
              <a:cs typeface="+mn-cs"/>
            </a:rPr>
            <a:t>E</a:t>
          </a:r>
          <a:r>
            <a:rPr lang="en-US" sz="1000" baseline="-25000" noProof="0" dirty="0">
              <a:solidFill>
                <a:srgbClr val="279DD9">
                  <a:hueOff val="0"/>
                  <a:satOff val="0"/>
                  <a:lumOff val="0"/>
                  <a:alphaOff val="0"/>
                </a:srgbClr>
              </a:solidFill>
              <a:latin typeface="Calibri"/>
              <a:ea typeface="+mn-ea"/>
              <a:cs typeface="+mn-cs"/>
            </a:rPr>
            <a:t>S</a:t>
          </a:r>
          <a:r>
            <a:rPr lang="en-US" sz="1000" noProof="0" dirty="0">
              <a:solidFill>
                <a:srgbClr val="279DD9">
                  <a:hueOff val="0"/>
                  <a:satOff val="0"/>
                  <a:lumOff val="0"/>
                  <a:alphaOff val="0"/>
                </a:srgbClr>
              </a:solidFill>
              <a:latin typeface="Calibri"/>
              <a:ea typeface="+mn-ea"/>
              <a:cs typeface="+mn-cs"/>
            </a:rPr>
            <a:t>/N</a:t>
          </a:r>
          <a:r>
            <a:rPr lang="en-US" sz="1000" baseline="-25000" noProof="0" dirty="0">
              <a:solidFill>
                <a:srgbClr val="279DD9">
                  <a:hueOff val="0"/>
                  <a:satOff val="0"/>
                  <a:lumOff val="0"/>
                  <a:alphaOff val="0"/>
                </a:srgbClr>
              </a:solidFill>
              <a:latin typeface="Calibri"/>
              <a:ea typeface="+mn-ea"/>
              <a:cs typeface="+mn-cs"/>
            </a:rPr>
            <a:t>0 total</a:t>
          </a:r>
          <a:r>
            <a:rPr lang="en-US" sz="1000" noProof="0" dirty="0">
              <a:solidFill>
                <a:srgbClr val="279DD9">
                  <a:hueOff val="0"/>
                  <a:satOff val="0"/>
                  <a:lumOff val="0"/>
                  <a:alphaOff val="0"/>
                </a:srgbClr>
              </a:solidFill>
              <a:latin typeface="Calibri"/>
              <a:ea typeface="+mn-ea"/>
              <a:cs typeface="+mn-cs"/>
            </a:rPr>
            <a:t> compared to the E</a:t>
          </a:r>
          <a:r>
            <a:rPr lang="en-US" sz="1000" baseline="-25000" noProof="0" dirty="0">
              <a:solidFill>
                <a:srgbClr val="279DD9">
                  <a:hueOff val="0"/>
                  <a:satOff val="0"/>
                  <a:lumOff val="0"/>
                  <a:alphaOff val="0"/>
                </a:srgbClr>
              </a:solidFill>
              <a:latin typeface="Calibri"/>
              <a:ea typeface="+mn-ea"/>
              <a:cs typeface="+mn-cs"/>
            </a:rPr>
            <a:t>S</a:t>
          </a:r>
          <a:r>
            <a:rPr lang="en-US" sz="1000" noProof="0" dirty="0">
              <a:solidFill>
                <a:srgbClr val="279DD9">
                  <a:hueOff val="0"/>
                  <a:satOff val="0"/>
                  <a:lumOff val="0"/>
                  <a:alphaOff val="0"/>
                </a:srgbClr>
              </a:solidFill>
              <a:latin typeface="Calibri"/>
              <a:ea typeface="+mn-ea"/>
              <a:cs typeface="+mn-cs"/>
            </a:rPr>
            <a:t>/N</a:t>
          </a:r>
          <a:r>
            <a:rPr lang="en-US" sz="1000" baseline="-25000" noProof="0" dirty="0">
              <a:solidFill>
                <a:srgbClr val="279DD9">
                  <a:hueOff val="0"/>
                  <a:satOff val="0"/>
                  <a:lumOff val="0"/>
                  <a:alphaOff val="0"/>
                </a:srgbClr>
              </a:solidFill>
              <a:latin typeface="Calibri"/>
              <a:ea typeface="+mn-ea"/>
              <a:cs typeface="+mn-cs"/>
            </a:rPr>
            <a:t>0 required</a:t>
          </a:r>
          <a:endParaRPr lang="en-US" sz="1000" baseline="-25000" noProof="0" dirty="0"/>
        </a:p>
      </dgm:t>
    </dgm:pt>
    <dgm:pt modelId="{97B4CC9D-6937-4B87-B8E0-B974473C3E20}" type="parTrans" cxnId="{3603331F-903D-4F52-9A85-74831792DD01}">
      <dgm:prSet/>
      <dgm:spPr/>
      <dgm:t>
        <a:bodyPr/>
        <a:lstStyle/>
        <a:p>
          <a:endParaRPr lang="en-US" noProof="0" dirty="0"/>
        </a:p>
      </dgm:t>
    </dgm:pt>
    <dgm:pt modelId="{4990C7D1-3E0F-4AF8-9C2B-0F257CB00EE9}" type="sibTrans" cxnId="{3603331F-903D-4F52-9A85-74831792DD01}">
      <dgm:prSet/>
      <dgm:spPr/>
      <dgm:t>
        <a:bodyPr/>
        <a:lstStyle/>
        <a:p>
          <a:endParaRPr lang="en-US" noProof="0" dirty="0"/>
        </a:p>
      </dgm:t>
    </dgm:pt>
    <dgm:pt modelId="{A41B8169-7E75-4623-A246-9977FDEE0345}">
      <dgm:prSet phldrT="[Text]" custT="1"/>
      <dgm:spPr/>
      <dgm: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Achieved 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a:t>
          </a:r>
          <a:r>
            <a:rPr lang="en-US" sz="1000" kern="1200" baseline="-25000" noProof="0" dirty="0">
              <a:solidFill>
                <a:srgbClr val="279DD9">
                  <a:hueOff val="0"/>
                  <a:satOff val="0"/>
                  <a:lumOff val="0"/>
                  <a:alphaOff val="0"/>
                </a:srgbClr>
              </a:solidFill>
              <a:latin typeface="Calibri"/>
              <a:ea typeface="+mn-ea"/>
              <a:cs typeface="+mn-cs"/>
            </a:rPr>
            <a:t>total</a:t>
          </a:r>
          <a:r>
            <a:rPr lang="en-US" sz="1000" kern="1200" noProof="0" dirty="0">
              <a:solidFill>
                <a:srgbClr val="279DD9">
                  <a:hueOff val="0"/>
                  <a:satOff val="0"/>
                  <a:lumOff val="0"/>
                  <a:alphaOff val="0"/>
                </a:srgbClr>
              </a:solidFill>
              <a:latin typeface="Calibri"/>
              <a:ea typeface="+mn-ea"/>
              <a:cs typeface="+mn-cs"/>
            </a:rPr>
            <a:t> based on combination of:</a:t>
          </a:r>
        </a:p>
      </dgm:t>
    </dgm:pt>
    <dgm:pt modelId="{C74B5987-5A73-4C91-87F1-A6F352385D4E}" type="parTrans" cxnId="{45EF6F78-2DC8-4433-9A0B-3DF68A800077}">
      <dgm:prSet/>
      <dgm:spPr/>
      <dgm:t>
        <a:bodyPr/>
        <a:lstStyle/>
        <a:p>
          <a:endParaRPr lang="de-DE"/>
        </a:p>
      </dgm:t>
    </dgm:pt>
    <dgm:pt modelId="{31548500-1C6C-4F37-B8B2-EBEBBE47D7D7}" type="sibTrans" cxnId="{45EF6F78-2DC8-4433-9A0B-3DF68A800077}">
      <dgm:prSet/>
      <dgm:spPr/>
      <dgm:t>
        <a:bodyPr/>
        <a:lstStyle/>
        <a:p>
          <a:endParaRPr lang="de-DE"/>
        </a:p>
      </dgm:t>
    </dgm:pt>
    <dgm:pt modelId="{3AB65908-BA0A-4060-8D8C-4255F7719DFF}">
      <dgm:prSet phldrT="[Text]" custT="1"/>
      <dgm:spPr/>
      <dgm:t>
        <a:bodyPr/>
        <a:lstStyle/>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/(N+I)</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uplink </a:t>
          </a:r>
        </a:p>
      </dgm:t>
    </dgm:pt>
    <dgm:pt modelId="{A3601F14-BECF-4E05-AAB2-18A3DB7F6E84}" type="parTrans" cxnId="{630048AA-3729-429F-9A72-B69B06342872}">
      <dgm:prSet/>
      <dgm:spPr/>
      <dgm:t>
        <a:bodyPr/>
        <a:lstStyle/>
        <a:p>
          <a:endParaRPr lang="de-DE"/>
        </a:p>
      </dgm:t>
    </dgm:pt>
    <dgm:pt modelId="{668E434E-4E71-4007-9993-25455A0910B2}" type="sibTrans" cxnId="{630048AA-3729-429F-9A72-B69B06342872}">
      <dgm:prSet/>
      <dgm:spPr/>
      <dgm:t>
        <a:bodyPr/>
        <a:lstStyle/>
        <a:p>
          <a:endParaRPr lang="de-DE"/>
        </a:p>
      </dgm:t>
    </dgm:pt>
    <dgm:pt modelId="{AE5452F9-94FD-44BF-857E-517FA372F032}">
      <dgm:prSet phldrT="[Text]" custT="1"/>
      <dgm:spPr/>
      <dgm:t>
        <a:bodyPr/>
        <a:lstStyle/>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/N+I)</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downlink</a:t>
          </a:r>
        </a:p>
      </dgm:t>
    </dgm:pt>
    <dgm:pt modelId="{59B22F0D-FFAB-45EF-8C40-91023AA57273}" type="parTrans" cxnId="{89913A08-07BA-4BA5-A09B-AE934C87F9A5}">
      <dgm:prSet/>
      <dgm:spPr/>
      <dgm:t>
        <a:bodyPr/>
        <a:lstStyle/>
        <a:p>
          <a:endParaRPr lang="de-DE"/>
        </a:p>
      </dgm:t>
    </dgm:pt>
    <dgm:pt modelId="{0A00BEEF-BFB7-4711-883C-A197629D5500}" type="sibTrans" cxnId="{89913A08-07BA-4BA5-A09B-AE934C87F9A5}">
      <dgm:prSet/>
      <dgm:spPr/>
      <dgm:t>
        <a:bodyPr/>
        <a:lstStyle/>
        <a:p>
          <a:endParaRPr lang="de-DE"/>
        </a:p>
      </dgm:t>
    </dgm:pt>
    <dgm:pt modelId="{FF793159-420C-4BA9-8A85-1141D0AAC6D6}">
      <dgm:prSet phldrT="[Text]" custT="1"/>
      <dgm:spPr/>
      <dgm:t>
        <a:bodyPr/>
        <a:lstStyle/>
        <a:p>
          <a:r>
            <a:rPr lang="en-US" sz="1000" noProof="0" dirty="0"/>
            <a:t>Determining the driving link budget elements:</a:t>
          </a:r>
        </a:p>
      </dgm:t>
    </dgm:pt>
    <dgm:pt modelId="{A9228BE4-405A-4C95-9CE2-21EE665B0135}" type="parTrans" cxnId="{8D3E3391-D877-477E-A5BD-93D6973150B6}">
      <dgm:prSet/>
      <dgm:spPr/>
      <dgm:t>
        <a:bodyPr/>
        <a:lstStyle/>
        <a:p>
          <a:endParaRPr lang="de-DE"/>
        </a:p>
      </dgm:t>
    </dgm:pt>
    <dgm:pt modelId="{9847209E-7E0D-4527-BB0F-E381AF74EE0B}" type="sibTrans" cxnId="{8D3E3391-D877-477E-A5BD-93D6973150B6}">
      <dgm:prSet/>
      <dgm:spPr/>
      <dgm:t>
        <a:bodyPr/>
        <a:lstStyle/>
        <a:p>
          <a:endParaRPr lang="de-DE"/>
        </a:p>
      </dgm:t>
    </dgm:pt>
    <dgm:pt modelId="{D2554076-6650-44F8-A356-7BF91BDE9F38}">
      <dgm:prSet custT="1"/>
      <dgm:spPr/>
      <dgm:t>
        <a:bodyPr/>
        <a:lstStyle/>
        <a:p>
          <a:r>
            <a:rPr lang="en-US" sz="1000" noProof="0" dirty="0"/>
            <a:t>Free Space loss </a:t>
          </a:r>
          <a:r>
            <a:rPr lang="en-US" sz="1000" noProof="0" dirty="0">
              <a:solidFill>
                <a:srgbClr val="279DD9">
                  <a:hueOff val="0"/>
                  <a:satOff val="0"/>
                  <a:lumOff val="0"/>
                  <a:alphaOff val="0"/>
                </a:srgbClr>
              </a:solidFill>
              <a:latin typeface="Calibri"/>
              <a:ea typeface="+mn-ea"/>
              <a:cs typeface="+mn-cs"/>
            </a:rPr>
            <a:t>for different AES distances (elevation dependent) and for GES distance fixed @ 10° elevation (worst case)</a:t>
          </a:r>
          <a:endParaRPr lang="en-US" sz="1000" noProof="0" dirty="0"/>
        </a:p>
      </dgm:t>
    </dgm:pt>
    <dgm:pt modelId="{7B5EE73D-BE51-44F7-ACD6-8DF5B84FA2A0}" type="parTrans" cxnId="{F02EAC96-4DB7-4698-894A-15E24D04DCFB}">
      <dgm:prSet/>
      <dgm:spPr/>
      <dgm:t>
        <a:bodyPr/>
        <a:lstStyle/>
        <a:p>
          <a:endParaRPr lang="de-DE"/>
        </a:p>
      </dgm:t>
    </dgm:pt>
    <dgm:pt modelId="{EB812388-7DFB-455D-9B1B-557F10A14D6C}" type="sibTrans" cxnId="{F02EAC96-4DB7-4698-894A-15E24D04DCFB}">
      <dgm:prSet/>
      <dgm:spPr/>
      <dgm:t>
        <a:bodyPr/>
        <a:lstStyle/>
        <a:p>
          <a:endParaRPr lang="de-DE"/>
        </a:p>
      </dgm:t>
    </dgm:pt>
    <dgm:pt modelId="{42E812F5-9128-456E-92B1-29D2E56F615B}">
      <dgm:prSet custT="1"/>
      <dgm:spPr/>
      <dgm:t>
        <a:bodyPr/>
        <a:lstStyle/>
        <a:p>
          <a:r>
            <a:rPr lang="en-US" sz="1000" noProof="0" dirty="0"/>
            <a:t>Cross polarization interference (XPD = 25 dB)</a:t>
          </a:r>
        </a:p>
      </dgm:t>
    </dgm:pt>
    <dgm:pt modelId="{7ED50534-7B51-4CA2-AD88-7371C9505A58}" type="parTrans" cxnId="{95312D9B-2FFE-4094-B8FB-F37B3B8E6515}">
      <dgm:prSet/>
      <dgm:spPr/>
      <dgm:t>
        <a:bodyPr/>
        <a:lstStyle/>
        <a:p>
          <a:endParaRPr lang="de-DE"/>
        </a:p>
      </dgm:t>
    </dgm:pt>
    <dgm:pt modelId="{3B27EDCA-0CF3-4BB7-ADE9-AAB84D3C002B}" type="sibTrans" cxnId="{95312D9B-2FFE-4094-B8FB-F37B3B8E6515}">
      <dgm:prSet/>
      <dgm:spPr/>
      <dgm:t>
        <a:bodyPr/>
        <a:lstStyle/>
        <a:p>
          <a:endParaRPr lang="de-DE"/>
        </a:p>
      </dgm:t>
    </dgm:pt>
    <dgm:pt modelId="{8D693597-1EDC-4D01-B166-AEF04B3222D3}">
      <dgm:prSet custT="1"/>
      <dgm:spPr/>
      <dgm:t>
        <a:bodyPr/>
        <a:lstStyle/>
        <a:p>
          <a:r>
            <a:rPr lang="en-US" sz="1000" noProof="0" dirty="0"/>
            <a:t>Time invariant interference: </a:t>
          </a:r>
          <a:r>
            <a:rPr lang="en-US" sz="1000" noProof="0" dirty="0">
              <a:sym typeface="Symbol" panose="05050102010706020507" pitchFamily="18" charset="2"/>
            </a:rPr>
            <a:t></a:t>
          </a:r>
          <a:r>
            <a:rPr lang="en-US" sz="1000" noProof="0" dirty="0"/>
            <a:t>T/T = 32% </a:t>
          </a:r>
          <a:r>
            <a:rPr lang="en-US" sz="1000" noProof="0" dirty="0">
              <a:solidFill>
                <a:srgbClr val="279DD9">
                  <a:hueOff val="0"/>
                  <a:satOff val="0"/>
                  <a:lumOff val="0"/>
                  <a:alphaOff val="0"/>
                </a:srgbClr>
              </a:solidFill>
              <a:latin typeface="Calibri"/>
              <a:ea typeface="+mn-ea"/>
              <a:cs typeface="+mn-cs"/>
              <a:sym typeface="Symbol" panose="05050102010706020507" pitchFamily="18" charset="2"/>
            </a:rPr>
            <a:t>from </a:t>
          </a:r>
          <a:r>
            <a:rPr lang="en-US" sz="1000" dirty="0"/>
            <a:t>S.1432-1</a:t>
          </a:r>
          <a:endParaRPr lang="en-US" sz="1000" noProof="0" dirty="0"/>
        </a:p>
      </dgm:t>
    </dgm:pt>
    <dgm:pt modelId="{44FDF890-A8F3-4AA2-8C89-E0630255AD16}" type="parTrans" cxnId="{AE2D5F3E-B98C-4518-B002-4020EC7889D9}">
      <dgm:prSet/>
      <dgm:spPr/>
      <dgm:t>
        <a:bodyPr/>
        <a:lstStyle/>
        <a:p>
          <a:endParaRPr lang="de-DE"/>
        </a:p>
      </dgm:t>
    </dgm:pt>
    <dgm:pt modelId="{8C1AE8D8-E776-48B8-9B27-6D480E641149}" type="sibTrans" cxnId="{AE2D5F3E-B98C-4518-B002-4020EC7889D9}">
      <dgm:prSet/>
      <dgm:spPr/>
      <dgm:t>
        <a:bodyPr/>
        <a:lstStyle/>
        <a:p>
          <a:endParaRPr lang="de-DE"/>
        </a:p>
      </dgm:t>
    </dgm:pt>
    <dgm:pt modelId="{EE431607-2A41-48D0-82C8-8ECB06CC4757}">
      <dgm:prSet custT="1"/>
      <dgm:spPr/>
      <dgm:t>
        <a:bodyPr/>
        <a:lstStyle/>
        <a:p>
          <a:r>
            <a:rPr lang="en-US" sz="1000" noProof="0" dirty="0"/>
            <a:t>Earth station EIRP tolerance/ pointing loss / radome loss (dB):</a:t>
          </a:r>
        </a:p>
      </dgm:t>
    </dgm:pt>
    <dgm:pt modelId="{CB7D22C6-7ADB-4952-A82E-82EDD2334A5C}" type="parTrans" cxnId="{7D5D7562-F80B-420A-A01F-B4D5A03F691C}">
      <dgm:prSet/>
      <dgm:spPr/>
      <dgm:t>
        <a:bodyPr/>
        <a:lstStyle/>
        <a:p>
          <a:endParaRPr lang="de-DE"/>
        </a:p>
      </dgm:t>
    </dgm:pt>
    <dgm:pt modelId="{DA5CD34B-6093-4AED-A961-131FA694A18F}" type="sibTrans" cxnId="{7D5D7562-F80B-420A-A01F-B4D5A03F691C}">
      <dgm:prSet/>
      <dgm:spPr/>
      <dgm:t>
        <a:bodyPr/>
        <a:lstStyle/>
        <a:p>
          <a:endParaRPr lang="de-DE"/>
        </a:p>
      </dgm:t>
    </dgm:pt>
    <dgm:pt modelId="{B6E694EE-8F62-47E5-A9BC-3E6C721DF258}">
      <dgm:prSet custT="1"/>
      <dgm:spPr/>
      <dgm:t>
        <a:bodyPr/>
        <a:lstStyle/>
        <a:p>
          <a:r>
            <a:rPr lang="en-US" sz="1000" noProof="0" dirty="0"/>
            <a:t>Ku band: 0.3 dB up to 2.4 dB </a:t>
          </a:r>
          <a:r>
            <a:rPr lang="en-US" sz="1000" noProof="0" dirty="0">
              <a:solidFill>
                <a:srgbClr val="279DD9">
                  <a:hueOff val="0"/>
                  <a:satOff val="0"/>
                  <a:lumOff val="0"/>
                  <a:alphaOff val="0"/>
                </a:srgbClr>
              </a:solidFill>
              <a:latin typeface="Calibri"/>
              <a:ea typeface="+mn-ea"/>
              <a:cs typeface="+mn-cs"/>
            </a:rPr>
            <a:t>depending on the version of the AES or GES</a:t>
          </a:r>
          <a:endParaRPr lang="en-US" sz="1000" noProof="0" dirty="0"/>
        </a:p>
      </dgm:t>
    </dgm:pt>
    <dgm:pt modelId="{C7FA6F60-AC17-4ED2-A999-C33BE57047FC}" type="parTrans" cxnId="{3F689A0B-3009-4DF5-95DD-9E3E19070091}">
      <dgm:prSet/>
      <dgm:spPr/>
      <dgm:t>
        <a:bodyPr/>
        <a:lstStyle/>
        <a:p>
          <a:endParaRPr lang="de-DE"/>
        </a:p>
      </dgm:t>
    </dgm:pt>
    <dgm:pt modelId="{BA2872EC-3CBB-423E-B592-6EB13DBDE477}" type="sibTrans" cxnId="{3F689A0B-3009-4DF5-95DD-9E3E19070091}">
      <dgm:prSet/>
      <dgm:spPr/>
      <dgm:t>
        <a:bodyPr/>
        <a:lstStyle/>
        <a:p>
          <a:endParaRPr lang="de-DE"/>
        </a:p>
      </dgm:t>
    </dgm:pt>
    <dgm:pt modelId="{AAAB4DD9-4042-4B96-A6E6-F8A053FE3F54}">
      <dgm:prSet custT="1"/>
      <dgm:spPr/>
      <dgm:t>
        <a:bodyPr/>
        <a:lstStyle/>
        <a:p>
          <a:r>
            <a:rPr lang="en-US" sz="1000" noProof="0" dirty="0"/>
            <a:t>Ka band: 0.1 dB up to 2 dB </a:t>
          </a:r>
          <a:r>
            <a:rPr lang="en-US" sz="1000" noProof="0" dirty="0">
              <a:solidFill>
                <a:srgbClr val="279DD9">
                  <a:hueOff val="0"/>
                  <a:satOff val="0"/>
                  <a:lumOff val="0"/>
                  <a:alphaOff val="0"/>
                </a:srgbClr>
              </a:solidFill>
              <a:latin typeface="Calibri"/>
              <a:ea typeface="+mn-ea"/>
              <a:cs typeface="+mn-cs"/>
            </a:rPr>
            <a:t>depending on the version of the AES or GES</a:t>
          </a:r>
          <a:endParaRPr lang="en-US" sz="1000" noProof="0" dirty="0"/>
        </a:p>
      </dgm:t>
    </dgm:pt>
    <dgm:pt modelId="{61ED9E72-36E6-4DC9-B532-02E8500C78F9}" type="parTrans" cxnId="{3C92CDD8-EC61-4CC4-A33E-C0AC2B9CAD1C}">
      <dgm:prSet/>
      <dgm:spPr/>
      <dgm:t>
        <a:bodyPr/>
        <a:lstStyle/>
        <a:p>
          <a:endParaRPr lang="de-DE"/>
        </a:p>
      </dgm:t>
    </dgm:pt>
    <dgm:pt modelId="{749C93C4-3D62-4602-9E56-E1D27204F8E0}" type="sibTrans" cxnId="{3C92CDD8-EC61-4CC4-A33E-C0AC2B9CAD1C}">
      <dgm:prSet/>
      <dgm:spPr/>
      <dgm:t>
        <a:bodyPr/>
        <a:lstStyle/>
        <a:p>
          <a:endParaRPr lang="de-DE"/>
        </a:p>
      </dgm:t>
    </dgm:pt>
    <dgm:pt modelId="{47546C89-42A6-4069-BC62-1C98C5D0D7B8}">
      <dgm:prSet phldrT="[Text]" custT="1"/>
      <dgm:spPr/>
      <dgm:t>
        <a:bodyPr/>
        <a:lstStyle/>
        <a:p>
          <a:pPr marL="271463" lvl="1" indent="-90488" algn="l" defTabSz="444500">
            <a:lnSpc>
              <a:spcPct val="90000"/>
            </a:lnSpc>
            <a:spcBef>
              <a:spcPct val="0"/>
            </a:spcBef>
            <a:spcAft>
              <a:spcPct val="15000"/>
            </a:spcAft>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intermodulation</a:t>
          </a:r>
        </a:p>
      </dgm:t>
    </dgm:pt>
    <dgm:pt modelId="{8BE80030-13B9-48AE-ADA4-92E50FFA58AF}" type="parTrans" cxnId="{DFEF7990-A22B-4972-9B18-14D79F86AEF4}">
      <dgm:prSet/>
      <dgm:spPr/>
      <dgm:t>
        <a:bodyPr/>
        <a:lstStyle/>
        <a:p>
          <a:endParaRPr lang="en-US"/>
        </a:p>
      </dgm:t>
    </dgm:pt>
    <dgm:pt modelId="{3ABB2CBB-0BD3-4F90-BFA5-9564D161703C}" type="sibTrans" cxnId="{DFEF7990-A22B-4972-9B18-14D79F86AEF4}">
      <dgm:prSet/>
      <dgm:spPr/>
      <dgm:t>
        <a:bodyPr/>
        <a:lstStyle/>
        <a:p>
          <a:endParaRPr lang="en-US"/>
        </a:p>
      </dgm:t>
    </dgm:pt>
    <dgm:pt modelId="{CF6AA1BA-94D4-4BB2-84DF-1A7669A7EF1A}">
      <dgm:prSet phldrT="[Text]" custT="1"/>
      <dgm:spPr/>
      <dgm:t>
        <a:bodyPr/>
        <a:lstStyle/>
        <a:p>
          <a:pPr marL="271463" lvl="1" indent="-90488" algn="l" defTabSz="444500">
            <a:lnSpc>
              <a:spcPct val="90000"/>
            </a:lnSpc>
            <a:spcBef>
              <a:spcPct val="0"/>
            </a:spcBef>
            <a:spcAft>
              <a:spcPct val="15000"/>
            </a:spcAft>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polarization</a:t>
          </a:r>
        </a:p>
      </dgm:t>
    </dgm:pt>
    <dgm:pt modelId="{F5C310F9-2F01-4D1E-AD1D-721B01D1B871}" type="parTrans" cxnId="{350DF92A-6DB1-4FAB-A1B7-0FE7B83AF431}">
      <dgm:prSet/>
      <dgm:spPr/>
      <dgm:t>
        <a:bodyPr/>
        <a:lstStyle/>
        <a:p>
          <a:endParaRPr lang="en-US"/>
        </a:p>
      </dgm:t>
    </dgm:pt>
    <dgm:pt modelId="{C8C64539-4F59-45EA-AC83-F8CAC9C0D3BB}" type="sibTrans" cxnId="{350DF92A-6DB1-4FAB-A1B7-0FE7B83AF431}">
      <dgm:prSet/>
      <dgm:spPr/>
      <dgm:t>
        <a:bodyPr/>
        <a:lstStyle/>
        <a:p>
          <a:endParaRPr lang="en-US"/>
        </a:p>
      </dgm:t>
    </dgm:pt>
    <dgm:pt modelId="{379B43F3-5BC2-4DDF-AAE3-CF9509AD26F6}">
      <dgm:prSet custT="1"/>
      <dgm:spPr/>
      <dgm:t>
        <a:bodyPr/>
        <a:lstStyle/>
        <a:p>
          <a:r>
            <a:rPr lang="en-US" sz="1000" noProof="0" dirty="0"/>
            <a:t>Highest share of transponder resource: power driven versus bandwidth driven</a:t>
          </a:r>
        </a:p>
      </dgm:t>
    </dgm:pt>
    <dgm:pt modelId="{06AE2A32-5127-45A2-B82E-44BCBAC017F1}" type="parTrans" cxnId="{56FCCFDF-597B-493F-A1FF-F2BC9BA74AF1}">
      <dgm:prSet/>
      <dgm:spPr/>
      <dgm:t>
        <a:bodyPr/>
        <a:lstStyle/>
        <a:p>
          <a:endParaRPr lang="de-DE"/>
        </a:p>
      </dgm:t>
    </dgm:pt>
    <dgm:pt modelId="{51B3B71C-67A6-4E53-8C20-054CDAB81315}" type="sibTrans" cxnId="{56FCCFDF-597B-493F-A1FF-F2BC9BA74AF1}">
      <dgm:prSet/>
      <dgm:spPr/>
      <dgm:t>
        <a:bodyPr/>
        <a:lstStyle/>
        <a:p>
          <a:endParaRPr lang="de-DE"/>
        </a:p>
      </dgm:t>
    </dgm:pt>
    <dgm:pt modelId="{5B874ADB-8C85-42C1-A3F3-A1C32E7B1EE1}">
      <dgm:prSet custT="1"/>
      <dgm:spPr/>
      <dgm:t>
        <a:bodyPr/>
        <a:lstStyle/>
        <a:p>
          <a:r>
            <a:rPr lang="en-US" sz="1000" noProof="0" dirty="0"/>
            <a:t>Smallest E</a:t>
          </a:r>
          <a:r>
            <a:rPr lang="en-US" sz="1000" baseline="-25000" noProof="0" dirty="0"/>
            <a:t>S</a:t>
          </a:r>
          <a:r>
            <a:rPr lang="en-US" sz="1000" noProof="0" dirty="0"/>
            <a:t>/N</a:t>
          </a:r>
          <a:r>
            <a:rPr lang="en-US" sz="1000" baseline="-25000" noProof="0" dirty="0"/>
            <a:t>0</a:t>
          </a:r>
          <a:r>
            <a:rPr lang="en-US" sz="1000" noProof="0" dirty="0"/>
            <a:t> margin for: uplink / downlink / intermodulation</a:t>
          </a:r>
        </a:p>
      </dgm:t>
    </dgm:pt>
    <dgm:pt modelId="{A47EAB3E-83C2-4170-AA34-9788471DD06B}" type="parTrans" cxnId="{F32A6A52-4F23-4AE6-A88F-9418DD7BB487}">
      <dgm:prSet/>
      <dgm:spPr/>
      <dgm:t>
        <a:bodyPr/>
        <a:lstStyle/>
        <a:p>
          <a:endParaRPr lang="de-DE"/>
        </a:p>
      </dgm:t>
    </dgm:pt>
    <dgm:pt modelId="{64FB8632-CBAB-405A-A5F9-E55BF6A45D66}" type="sibTrans" cxnId="{F32A6A52-4F23-4AE6-A88F-9418DD7BB487}">
      <dgm:prSet/>
      <dgm:spPr/>
      <dgm:t>
        <a:bodyPr/>
        <a:lstStyle/>
        <a:p>
          <a:endParaRPr lang="de-DE"/>
        </a:p>
      </dgm:t>
    </dgm:pt>
    <dgm:pt modelId="{79493EFC-0F21-4509-A39A-250D71293037}">
      <dgm:prSet phldrT="[Text]" custT="1"/>
      <dgm:spPr/>
      <dgm:t>
        <a:bodyPr/>
        <a:lstStyle/>
        <a:p>
          <a:r>
            <a:rPr lang="en-US" sz="1000" noProof="0" dirty="0"/>
            <a:t>First limiting parameter for uplink EIRP: PFD mask / terminal capability / satellite IBO / downlink PFD</a:t>
          </a:r>
        </a:p>
      </dgm:t>
    </dgm:pt>
    <dgm:pt modelId="{B6B796A1-3755-451B-82EB-3104E87133A6}" type="parTrans" cxnId="{0DB1DD11-ACC4-4D06-B018-55C72D47FC39}">
      <dgm:prSet/>
      <dgm:spPr/>
      <dgm:t>
        <a:bodyPr/>
        <a:lstStyle/>
        <a:p>
          <a:endParaRPr lang="en-US"/>
        </a:p>
      </dgm:t>
    </dgm:pt>
    <dgm:pt modelId="{52DC632E-54B3-4B11-8A99-71E0F6958755}" type="sibTrans" cxnId="{0DB1DD11-ACC4-4D06-B018-55C72D47FC39}">
      <dgm:prSet/>
      <dgm:spPr/>
      <dgm:t>
        <a:bodyPr/>
        <a:lstStyle/>
        <a:p>
          <a:endParaRPr lang="en-US"/>
        </a:p>
      </dgm:t>
    </dgm:pt>
    <dgm:pt modelId="{46E3D186-B6BE-476F-8BF2-2C45AEA1EB43}" type="pres">
      <dgm:prSet presAssocID="{9C17D6A2-C5B8-4F51-86E3-79F08ED0D12B}" presName="linearFlow" presStyleCnt="0">
        <dgm:presLayoutVars>
          <dgm:dir/>
          <dgm:animLvl val="lvl"/>
          <dgm:resizeHandles val="exact"/>
        </dgm:presLayoutVars>
      </dgm:prSet>
      <dgm:spPr/>
    </dgm:pt>
    <dgm:pt modelId="{71FF9DFE-7C62-4361-8BD8-AABDA8BCAE99}" type="pres">
      <dgm:prSet presAssocID="{CF474E75-459D-40EA-BAD0-EF66B66B90D7}" presName="composite" presStyleCnt="0"/>
      <dgm:spPr/>
    </dgm:pt>
    <dgm:pt modelId="{3F20EA67-7D42-4237-B41A-666F82E0463A}" type="pres">
      <dgm:prSet presAssocID="{CF474E75-459D-40EA-BAD0-EF66B66B90D7}" presName="parentText" presStyleLbl="alignNode1" presStyleIdx="0" presStyleCnt="3">
        <dgm:presLayoutVars>
          <dgm:chMax val="1"/>
          <dgm:bulletEnabled val="1"/>
        </dgm:presLayoutVars>
      </dgm:prSet>
      <dgm:spPr/>
    </dgm:pt>
    <dgm:pt modelId="{C80AD65E-D717-462E-9F78-5703BB88CA5B}" type="pres">
      <dgm:prSet presAssocID="{CF474E75-459D-40EA-BAD0-EF66B66B90D7}" presName="descendantText" presStyleLbl="alignAcc1" presStyleIdx="0" presStyleCnt="3" custScaleY="113774">
        <dgm:presLayoutVars>
          <dgm:bulletEnabled val="1"/>
        </dgm:presLayoutVars>
      </dgm:prSet>
      <dgm:spPr/>
    </dgm:pt>
    <dgm:pt modelId="{1FB25ED2-22C8-4D06-91E2-281040702C80}" type="pres">
      <dgm:prSet presAssocID="{45395BE2-F4D0-49D0-83E2-E7D3EE364934}" presName="sp" presStyleCnt="0"/>
      <dgm:spPr/>
    </dgm:pt>
    <dgm:pt modelId="{BB5AF0E9-DBBA-44AA-9940-33C33D572558}" type="pres">
      <dgm:prSet presAssocID="{A141ADB7-BA8F-40BE-93EC-2A4CE801033F}" presName="composite" presStyleCnt="0"/>
      <dgm:spPr/>
    </dgm:pt>
    <dgm:pt modelId="{23864C47-BE80-4743-8F77-C7038D0730DF}" type="pres">
      <dgm:prSet presAssocID="{A141ADB7-BA8F-40BE-93EC-2A4CE801033F}" presName="parentText" presStyleLbl="alignNode1" presStyleIdx="1" presStyleCnt="3">
        <dgm:presLayoutVars>
          <dgm:chMax val="1"/>
          <dgm:bulletEnabled val="1"/>
        </dgm:presLayoutVars>
      </dgm:prSet>
      <dgm:spPr/>
    </dgm:pt>
    <dgm:pt modelId="{107B40F3-211D-4E18-8418-8427A3A8D274}" type="pres">
      <dgm:prSet presAssocID="{A141ADB7-BA8F-40BE-93EC-2A4CE801033F}" presName="descendantText" presStyleLbl="alignAcc1" presStyleIdx="1" presStyleCnt="3" custScaleY="102293">
        <dgm:presLayoutVars>
          <dgm:bulletEnabled val="1"/>
        </dgm:presLayoutVars>
      </dgm:prSet>
      <dgm:spPr/>
    </dgm:pt>
    <dgm:pt modelId="{5F809B0C-E2FB-4E19-B910-1B1583916EEF}" type="pres">
      <dgm:prSet presAssocID="{7823D806-C0D5-469E-BDE8-65CEA3860E28}" presName="sp" presStyleCnt="0"/>
      <dgm:spPr/>
    </dgm:pt>
    <dgm:pt modelId="{C81C6E91-C788-437A-B97A-FE776AACCDEB}" type="pres">
      <dgm:prSet presAssocID="{0D1A53A0-62E6-4BFE-9238-885C0F66D357}" presName="composite" presStyleCnt="0"/>
      <dgm:spPr/>
    </dgm:pt>
    <dgm:pt modelId="{A55F48DB-D087-4EDC-9C3E-104A5D347D95}" type="pres">
      <dgm:prSet presAssocID="{0D1A53A0-62E6-4BFE-9238-885C0F66D357}" presName="parentText" presStyleLbl="alignNode1" presStyleIdx="2" presStyleCnt="3">
        <dgm:presLayoutVars>
          <dgm:chMax val="1"/>
          <dgm:bulletEnabled val="1"/>
        </dgm:presLayoutVars>
      </dgm:prSet>
      <dgm:spPr/>
    </dgm:pt>
    <dgm:pt modelId="{A0A8FC36-ACBF-427F-B0D8-014CC13A2373}" type="pres">
      <dgm:prSet presAssocID="{0D1A53A0-62E6-4BFE-9238-885C0F66D357}" presName="descendantText" presStyleLbl="alignAcc1" presStyleIdx="2" presStyleCnt="3">
        <dgm:presLayoutVars>
          <dgm:bulletEnabled val="1"/>
        </dgm:presLayoutVars>
      </dgm:prSet>
      <dgm:spPr/>
    </dgm:pt>
  </dgm:ptLst>
  <dgm:cxnLst>
    <dgm:cxn modelId="{E767B100-3BEA-41F0-B919-FF63D7E216F3}" srcId="{CF474E75-459D-40EA-BAD0-EF66B66B90D7}" destId="{0A283391-031C-4E5D-9D87-F6953FA03E04}" srcOrd="0" destOrd="0" parTransId="{391AAD43-AF11-43FA-ACB7-9C76C76F7E60}" sibTransId="{E49B0BB0-BA6C-444F-86B4-0E19FC881CE3}"/>
    <dgm:cxn modelId="{89913A08-07BA-4BA5-A09B-AE934C87F9A5}" srcId="{A41B8169-7E75-4623-A246-9977FDEE0345}" destId="{AE5452F9-94FD-44BF-857E-517FA372F032}" srcOrd="1" destOrd="0" parTransId="{59B22F0D-FFAB-45EF-8C40-91023AA57273}" sibTransId="{0A00BEEF-BFB7-4711-883C-A197629D5500}"/>
    <dgm:cxn modelId="{D8BBCE0A-953A-4312-8CCE-919E5105FB30}" type="presOf" srcId="{EE431607-2A41-48D0-82C8-8ECB06CC4757}" destId="{C80AD65E-D717-462E-9F78-5703BB88CA5B}" srcOrd="0" destOrd="4" presId="urn:microsoft.com/office/officeart/2005/8/layout/chevron2"/>
    <dgm:cxn modelId="{3F689A0B-3009-4DF5-95DD-9E3E19070091}" srcId="{EE431607-2A41-48D0-82C8-8ECB06CC4757}" destId="{B6E694EE-8F62-47E5-A9BC-3E6C721DF258}" srcOrd="0" destOrd="0" parTransId="{C7FA6F60-AC17-4ED2-A999-C33BE57047FC}" sibTransId="{BA2872EC-3CBB-423E-B592-6EB13DBDE477}"/>
    <dgm:cxn modelId="{0DB1DD11-ACC4-4D06-B018-55C72D47FC39}" srcId="{FF793159-420C-4BA9-8A85-1141D0AAC6D6}" destId="{79493EFC-0F21-4509-A39A-250D71293037}" srcOrd="0" destOrd="0" parTransId="{B6B796A1-3755-451B-82EB-3104E87133A6}" sibTransId="{52DC632E-54B3-4B11-8A99-71E0F6958755}"/>
    <dgm:cxn modelId="{75A7CA14-3A46-453A-BEA6-C2CCA7A7EEFF}" srcId="{9C17D6A2-C5B8-4F51-86E3-79F08ED0D12B}" destId="{0D1A53A0-62E6-4BFE-9238-885C0F66D357}" srcOrd="2" destOrd="0" parTransId="{CF3A4ACE-E567-4D86-AED7-0B96A4B08138}" sibTransId="{41F54510-E946-419B-87A2-115A5C6BCC31}"/>
    <dgm:cxn modelId="{3E6D9B15-6281-4494-9939-DEA5F6072E52}" type="presOf" srcId="{34F69AE9-3306-4D06-98BE-B0F4F4B19151}" destId="{107B40F3-211D-4E18-8418-8427A3A8D274}" srcOrd="0" destOrd="5" presId="urn:microsoft.com/office/officeart/2005/8/layout/chevron2"/>
    <dgm:cxn modelId="{3603331F-903D-4F52-9A85-74831792DD01}" srcId="{0D1A53A0-62E6-4BFE-9238-885C0F66D357}" destId="{286AA1BC-08B9-4E4E-871C-583F7279395B}" srcOrd="0" destOrd="0" parTransId="{97B4CC9D-6937-4B87-B8E0-B974473C3E20}" sibTransId="{4990C7D1-3E0F-4AF8-9C2B-0F257CB00EE9}"/>
    <dgm:cxn modelId="{350DF92A-6DB1-4FAB-A1B7-0FE7B83AF431}" srcId="{A41B8169-7E75-4623-A246-9977FDEE0345}" destId="{CF6AA1BA-94D4-4BB2-84DF-1A7669A7EF1A}" srcOrd="3" destOrd="0" parTransId="{F5C310F9-2F01-4D1E-AD1D-721B01D1B871}" sibTransId="{C8C64539-4F59-45EA-AC83-F8CAC9C0D3BB}"/>
    <dgm:cxn modelId="{016A312E-13FA-42E1-B981-4F535E530F1D}" type="presOf" srcId="{5B874ADB-8C85-42C1-A3F3-A1C32E7B1EE1}" destId="{A0A8FC36-ACBF-427F-B0D8-014CC13A2373}" srcOrd="0" destOrd="4" presId="urn:microsoft.com/office/officeart/2005/8/layout/chevron2"/>
    <dgm:cxn modelId="{AE2D5F3E-B98C-4518-B002-4020EC7889D9}" srcId="{CF474E75-459D-40EA-BAD0-EF66B66B90D7}" destId="{8D693597-1EDC-4D01-B166-AEF04B3222D3}" srcOrd="3" destOrd="0" parTransId="{44FDF890-A8F3-4AA2-8C89-E0630255AD16}" sibTransId="{8C1AE8D8-E776-48B8-9B27-6D480E641149}"/>
    <dgm:cxn modelId="{76747D61-0DF2-4C43-968D-FDD378750EC8}" type="presOf" srcId="{CF474E75-459D-40EA-BAD0-EF66B66B90D7}" destId="{3F20EA67-7D42-4237-B41A-666F82E0463A}" srcOrd="0" destOrd="0" presId="urn:microsoft.com/office/officeart/2005/8/layout/chevron2"/>
    <dgm:cxn modelId="{7D5D7562-F80B-420A-A01F-B4D5A03F691C}" srcId="{CF474E75-459D-40EA-BAD0-EF66B66B90D7}" destId="{EE431607-2A41-48D0-82C8-8ECB06CC4757}" srcOrd="4" destOrd="0" parTransId="{CB7D22C6-7ADB-4952-A82E-82EDD2334A5C}" sibTransId="{DA5CD34B-6093-4AED-A961-131FA694A18F}"/>
    <dgm:cxn modelId="{A9BD3C43-9664-42E7-93B1-AC7EAB952DF3}" srcId="{A141ADB7-BA8F-40BE-93EC-2A4CE801033F}" destId="{34F69AE9-3306-4D06-98BE-B0F4F4B19151}" srcOrd="1" destOrd="0" parTransId="{920EDCC4-786F-4533-9DE9-329A93FCBB96}" sibTransId="{B8F5DA21-08A1-4620-B9D1-8CD99602BBFD}"/>
    <dgm:cxn modelId="{BD4CD369-A995-468B-B979-D6A94728C7B9}" type="presOf" srcId="{AAAB4DD9-4042-4B96-A6E6-F8A053FE3F54}" destId="{C80AD65E-D717-462E-9F78-5703BB88CA5B}" srcOrd="0" destOrd="6" presId="urn:microsoft.com/office/officeart/2005/8/layout/chevron2"/>
    <dgm:cxn modelId="{6C07FB4A-7CBC-419A-A06D-9A96FA757004}" type="presOf" srcId="{0A283391-031C-4E5D-9D87-F6953FA03E04}" destId="{C80AD65E-D717-462E-9F78-5703BB88CA5B}" srcOrd="0" destOrd="0" presId="urn:microsoft.com/office/officeart/2005/8/layout/chevron2"/>
    <dgm:cxn modelId="{4CC4604D-8F9F-4FD9-A606-FCAA867F5590}" type="presOf" srcId="{286AA1BC-08B9-4E4E-871C-583F7279395B}" destId="{A0A8FC36-ACBF-427F-B0D8-014CC13A2373}" srcOrd="0" destOrd="0" presId="urn:microsoft.com/office/officeart/2005/8/layout/chevron2"/>
    <dgm:cxn modelId="{F2F41472-1F4B-4BB9-8695-A7FAA662DD0C}" type="presOf" srcId="{A41B8169-7E75-4623-A246-9977FDEE0345}" destId="{107B40F3-211D-4E18-8418-8427A3A8D274}" srcOrd="0" destOrd="0" presId="urn:microsoft.com/office/officeart/2005/8/layout/chevron2"/>
    <dgm:cxn modelId="{F32A6A52-4F23-4AE6-A88F-9418DD7BB487}" srcId="{FF793159-420C-4BA9-8A85-1141D0AAC6D6}" destId="{5B874ADB-8C85-42C1-A3F3-A1C32E7B1EE1}" srcOrd="2" destOrd="0" parTransId="{A47EAB3E-83C2-4170-AA34-9788471DD06B}" sibTransId="{64FB8632-CBAB-405A-A5F9-E55BF6A45D66}"/>
    <dgm:cxn modelId="{B5B44C74-4ED1-4C29-A866-8F5C0C2E47B9}" type="presOf" srcId="{9C17D6A2-C5B8-4F51-86E3-79F08ED0D12B}" destId="{46E3D186-B6BE-476F-8BF2-2C45AEA1EB43}" srcOrd="0" destOrd="0" presId="urn:microsoft.com/office/officeart/2005/8/layout/chevron2"/>
    <dgm:cxn modelId="{B5833575-DFDA-4459-9225-668FA87B9D71}" type="presOf" srcId="{CF6AA1BA-94D4-4BB2-84DF-1A7669A7EF1A}" destId="{107B40F3-211D-4E18-8418-8427A3A8D274}" srcOrd="0" destOrd="4" presId="urn:microsoft.com/office/officeart/2005/8/layout/chevron2"/>
    <dgm:cxn modelId="{97C66775-0EE3-48C1-9C9A-611CFEADB83E}" type="presOf" srcId="{42E812F5-9128-456E-92B1-29D2E56F615B}" destId="{C80AD65E-D717-462E-9F78-5703BB88CA5B}" srcOrd="0" destOrd="2" presId="urn:microsoft.com/office/officeart/2005/8/layout/chevron2"/>
    <dgm:cxn modelId="{45EF6F78-2DC8-4433-9A0B-3DF68A800077}" srcId="{A141ADB7-BA8F-40BE-93EC-2A4CE801033F}" destId="{A41B8169-7E75-4623-A246-9977FDEE0345}" srcOrd="0" destOrd="0" parTransId="{C74B5987-5A73-4C91-87F1-A6F352385D4E}" sibTransId="{31548500-1C6C-4F37-B8B2-EBEBBE47D7D7}"/>
    <dgm:cxn modelId="{2E7A477A-AD87-4FBD-A938-A7BA6CB06FFD}" type="presOf" srcId="{AE5452F9-94FD-44BF-857E-517FA372F032}" destId="{107B40F3-211D-4E18-8418-8427A3A8D274}" srcOrd="0" destOrd="2" presId="urn:microsoft.com/office/officeart/2005/8/layout/chevron2"/>
    <dgm:cxn modelId="{DFEF7990-A22B-4972-9B18-14D79F86AEF4}" srcId="{A41B8169-7E75-4623-A246-9977FDEE0345}" destId="{47546C89-42A6-4069-BC62-1C98C5D0D7B8}" srcOrd="2" destOrd="0" parTransId="{8BE80030-13B9-48AE-ADA4-92E50FFA58AF}" sibTransId="{3ABB2CBB-0BD3-4F90-BFA5-9564D161703C}"/>
    <dgm:cxn modelId="{8D3E3391-D877-477E-A5BD-93D6973150B6}" srcId="{0D1A53A0-62E6-4BFE-9238-885C0F66D357}" destId="{FF793159-420C-4BA9-8A85-1141D0AAC6D6}" srcOrd="1" destOrd="0" parTransId="{A9228BE4-405A-4C95-9CE2-21EE665B0135}" sibTransId="{9847209E-7E0D-4527-BB0F-E381AF74EE0B}"/>
    <dgm:cxn modelId="{DC26DE92-D2C1-4D6C-9B1C-C16A127D31BC}" srcId="{9C17D6A2-C5B8-4F51-86E3-79F08ED0D12B}" destId="{A141ADB7-BA8F-40BE-93EC-2A4CE801033F}" srcOrd="1" destOrd="0" parTransId="{3DBB93E2-6C75-433B-9E9C-F3C7BF75DCB4}" sibTransId="{7823D806-C0D5-469E-BDE8-65CEA3860E28}"/>
    <dgm:cxn modelId="{F02EAC96-4DB7-4698-894A-15E24D04DCFB}" srcId="{CF474E75-459D-40EA-BAD0-EF66B66B90D7}" destId="{D2554076-6650-44F8-A356-7BF91BDE9F38}" srcOrd="1" destOrd="0" parTransId="{7B5EE73D-BE51-44F7-ACD6-8DF5B84FA2A0}" sibTransId="{EB812388-7DFB-455D-9B1B-557F10A14D6C}"/>
    <dgm:cxn modelId="{2206B796-BEB4-4654-A058-87BC0D88A832}" type="presOf" srcId="{379B43F3-5BC2-4DDF-AAE3-CF9509AD26F6}" destId="{A0A8FC36-ACBF-427F-B0D8-014CC13A2373}" srcOrd="0" destOrd="3" presId="urn:microsoft.com/office/officeart/2005/8/layout/chevron2"/>
    <dgm:cxn modelId="{95312D9B-2FFE-4094-B8FB-F37B3B8E6515}" srcId="{CF474E75-459D-40EA-BAD0-EF66B66B90D7}" destId="{42E812F5-9128-456E-92B1-29D2E56F615B}" srcOrd="2" destOrd="0" parTransId="{7ED50534-7B51-4CA2-AD88-7371C9505A58}" sibTransId="{3B27EDCA-0CF3-4BB7-ADE9-AAB84D3C002B}"/>
    <dgm:cxn modelId="{630048AA-3729-429F-9A72-B69B06342872}" srcId="{A41B8169-7E75-4623-A246-9977FDEE0345}" destId="{3AB65908-BA0A-4060-8D8C-4255F7719DFF}" srcOrd="0" destOrd="0" parTransId="{A3601F14-BECF-4E05-AAB2-18A3DB7F6E84}" sibTransId="{668E434E-4E71-4007-9993-25455A0910B2}"/>
    <dgm:cxn modelId="{1B805AC0-7085-411A-8128-431A4444499F}" type="presOf" srcId="{8D693597-1EDC-4D01-B166-AEF04B3222D3}" destId="{C80AD65E-D717-462E-9F78-5703BB88CA5B}" srcOrd="0" destOrd="3" presId="urn:microsoft.com/office/officeart/2005/8/layout/chevron2"/>
    <dgm:cxn modelId="{FFAC7BC2-BD47-4B95-AD86-93620C601301}" type="presOf" srcId="{79493EFC-0F21-4509-A39A-250D71293037}" destId="{A0A8FC36-ACBF-427F-B0D8-014CC13A2373}" srcOrd="0" destOrd="2" presId="urn:microsoft.com/office/officeart/2005/8/layout/chevron2"/>
    <dgm:cxn modelId="{6A92A5C8-BF41-4F1E-9BCE-03B574228178}" type="presOf" srcId="{47546C89-42A6-4069-BC62-1C98C5D0D7B8}" destId="{107B40F3-211D-4E18-8418-8427A3A8D274}" srcOrd="0" destOrd="3" presId="urn:microsoft.com/office/officeart/2005/8/layout/chevron2"/>
    <dgm:cxn modelId="{9A71B8CC-0583-4D7C-A3B3-A7B9103AE6BA}" type="presOf" srcId="{FF793159-420C-4BA9-8A85-1141D0AAC6D6}" destId="{A0A8FC36-ACBF-427F-B0D8-014CC13A2373}" srcOrd="0" destOrd="1" presId="urn:microsoft.com/office/officeart/2005/8/layout/chevron2"/>
    <dgm:cxn modelId="{CF1575D1-2A5E-4DAA-AC91-9A22DD1A23DC}" type="presOf" srcId="{B6E694EE-8F62-47E5-A9BC-3E6C721DF258}" destId="{C80AD65E-D717-462E-9F78-5703BB88CA5B}" srcOrd="0" destOrd="5" presId="urn:microsoft.com/office/officeart/2005/8/layout/chevron2"/>
    <dgm:cxn modelId="{4E1366D3-319F-4BC6-B04E-C2FBA18A0D08}" type="presOf" srcId="{0D1A53A0-62E6-4BFE-9238-885C0F66D357}" destId="{A55F48DB-D087-4EDC-9C3E-104A5D347D95}" srcOrd="0" destOrd="0" presId="urn:microsoft.com/office/officeart/2005/8/layout/chevron2"/>
    <dgm:cxn modelId="{3C92CDD8-EC61-4CC4-A33E-C0AC2B9CAD1C}" srcId="{EE431607-2A41-48D0-82C8-8ECB06CC4757}" destId="{AAAB4DD9-4042-4B96-A6E6-F8A053FE3F54}" srcOrd="1" destOrd="0" parTransId="{61ED9E72-36E6-4DC9-B532-02E8500C78F9}" sibTransId="{749C93C4-3D62-4602-9E56-E1D27204F8E0}"/>
    <dgm:cxn modelId="{37C6D6DE-C809-4BED-BCD5-1C76BB35E0BD}" type="presOf" srcId="{A141ADB7-BA8F-40BE-93EC-2A4CE801033F}" destId="{23864C47-BE80-4743-8F77-C7038D0730DF}" srcOrd="0" destOrd="0" presId="urn:microsoft.com/office/officeart/2005/8/layout/chevron2"/>
    <dgm:cxn modelId="{56FCCFDF-597B-493F-A1FF-F2BC9BA74AF1}" srcId="{FF793159-420C-4BA9-8A85-1141D0AAC6D6}" destId="{379B43F3-5BC2-4DDF-AAE3-CF9509AD26F6}" srcOrd="1" destOrd="0" parTransId="{06AE2A32-5127-45A2-B82E-44BCBAC017F1}" sibTransId="{51B3B71C-67A6-4E53-8C20-054CDAB81315}"/>
    <dgm:cxn modelId="{C37051F0-C692-4474-AD29-A895C168E554}" srcId="{9C17D6A2-C5B8-4F51-86E3-79F08ED0D12B}" destId="{CF474E75-459D-40EA-BAD0-EF66B66B90D7}" srcOrd="0" destOrd="0" parTransId="{63D4D73A-1471-4220-B4A9-11418AADB637}" sibTransId="{45395BE2-F4D0-49D0-83E2-E7D3EE364934}"/>
    <dgm:cxn modelId="{041A89F6-4F65-4ED9-977B-D63DBB2D1458}" type="presOf" srcId="{D2554076-6650-44F8-A356-7BF91BDE9F38}" destId="{C80AD65E-D717-462E-9F78-5703BB88CA5B}" srcOrd="0" destOrd="1" presId="urn:microsoft.com/office/officeart/2005/8/layout/chevron2"/>
    <dgm:cxn modelId="{82E218FD-1A53-4F3C-BC7C-E99B61CE7291}" type="presOf" srcId="{3AB65908-BA0A-4060-8D8C-4255F7719DFF}" destId="{107B40F3-211D-4E18-8418-8427A3A8D274}" srcOrd="0" destOrd="1" presId="urn:microsoft.com/office/officeart/2005/8/layout/chevron2"/>
    <dgm:cxn modelId="{82D32ADF-5BF7-4F39-B00B-06E7AD313F10}" type="presParOf" srcId="{46E3D186-B6BE-476F-8BF2-2C45AEA1EB43}" destId="{71FF9DFE-7C62-4361-8BD8-AABDA8BCAE99}" srcOrd="0" destOrd="0" presId="urn:microsoft.com/office/officeart/2005/8/layout/chevron2"/>
    <dgm:cxn modelId="{D428390B-AC85-4764-A8D4-A88AC09A02C9}" type="presParOf" srcId="{71FF9DFE-7C62-4361-8BD8-AABDA8BCAE99}" destId="{3F20EA67-7D42-4237-B41A-666F82E0463A}" srcOrd="0" destOrd="0" presId="urn:microsoft.com/office/officeart/2005/8/layout/chevron2"/>
    <dgm:cxn modelId="{193831A5-6BA3-438E-873A-CA775E8DA2AE}" type="presParOf" srcId="{71FF9DFE-7C62-4361-8BD8-AABDA8BCAE99}" destId="{C80AD65E-D717-462E-9F78-5703BB88CA5B}" srcOrd="1" destOrd="0" presId="urn:microsoft.com/office/officeart/2005/8/layout/chevron2"/>
    <dgm:cxn modelId="{3508FBE2-528F-46CA-A276-89EFC8DF9F56}" type="presParOf" srcId="{46E3D186-B6BE-476F-8BF2-2C45AEA1EB43}" destId="{1FB25ED2-22C8-4D06-91E2-281040702C80}" srcOrd="1" destOrd="0" presId="urn:microsoft.com/office/officeart/2005/8/layout/chevron2"/>
    <dgm:cxn modelId="{5F73F15A-C2BD-4349-9417-A3FF4AE936DB}" type="presParOf" srcId="{46E3D186-B6BE-476F-8BF2-2C45AEA1EB43}" destId="{BB5AF0E9-DBBA-44AA-9940-33C33D572558}" srcOrd="2" destOrd="0" presId="urn:microsoft.com/office/officeart/2005/8/layout/chevron2"/>
    <dgm:cxn modelId="{33B04C6F-2220-4782-BF93-FD4D9506331A}" type="presParOf" srcId="{BB5AF0E9-DBBA-44AA-9940-33C33D572558}" destId="{23864C47-BE80-4743-8F77-C7038D0730DF}" srcOrd="0" destOrd="0" presId="urn:microsoft.com/office/officeart/2005/8/layout/chevron2"/>
    <dgm:cxn modelId="{B1220A70-D5E4-47C6-8733-E7E2FCABBA52}" type="presParOf" srcId="{BB5AF0E9-DBBA-44AA-9940-33C33D572558}" destId="{107B40F3-211D-4E18-8418-8427A3A8D274}" srcOrd="1" destOrd="0" presId="urn:microsoft.com/office/officeart/2005/8/layout/chevron2"/>
    <dgm:cxn modelId="{5F1BF0F6-951E-498B-8E0D-B3EEA38FBDE2}" type="presParOf" srcId="{46E3D186-B6BE-476F-8BF2-2C45AEA1EB43}" destId="{5F809B0C-E2FB-4E19-B910-1B1583916EEF}" srcOrd="3" destOrd="0" presId="urn:microsoft.com/office/officeart/2005/8/layout/chevron2"/>
    <dgm:cxn modelId="{25039F0A-9A3F-4E1F-B15A-18B5C38F5F47}" type="presParOf" srcId="{46E3D186-B6BE-476F-8BF2-2C45AEA1EB43}" destId="{C81C6E91-C788-437A-B97A-FE776AACCDEB}" srcOrd="4" destOrd="0" presId="urn:microsoft.com/office/officeart/2005/8/layout/chevron2"/>
    <dgm:cxn modelId="{9F587575-7834-44CB-B857-1B04353F0376}" type="presParOf" srcId="{C81C6E91-C788-437A-B97A-FE776AACCDEB}" destId="{A55F48DB-D087-4EDC-9C3E-104A5D347D95}" srcOrd="0" destOrd="0" presId="urn:microsoft.com/office/officeart/2005/8/layout/chevron2"/>
    <dgm:cxn modelId="{EA565211-D7FD-4126-91C5-14306604B9AE}" type="presParOf" srcId="{C81C6E91-C788-437A-B97A-FE776AACCDEB}" destId="{A0A8FC36-ACBF-427F-B0D8-014CC13A237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694506-DA0B-4066-ADF3-6E004A72E8F2}">
      <dsp:nvSpPr>
        <dsp:cNvPr id="0" name=""/>
        <dsp:cNvSpPr/>
      </dsp:nvSpPr>
      <dsp:spPr>
        <a:xfrm>
          <a:off x="2983941" y="135915"/>
          <a:ext cx="5321858" cy="584164"/>
        </a:xfrm>
        <a:prstGeom prst="rightArrow">
          <a:avLst>
            <a:gd name="adj1" fmla="val 75000"/>
            <a:gd name="adj2" fmla="val 50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noProof="0" dirty="0"/>
            <a:t>Philosophy</a:t>
          </a:r>
        </a:p>
        <a:p>
          <a:pPr marL="114300" lvl="1" indent="-114300" algn="l" defTabSz="622300">
            <a:lnSpc>
              <a:spcPct val="90000"/>
            </a:lnSpc>
            <a:spcBef>
              <a:spcPct val="0"/>
            </a:spcBef>
            <a:spcAft>
              <a:spcPct val="15000"/>
            </a:spcAft>
            <a:buChar char="•"/>
          </a:pPr>
          <a:r>
            <a:rPr lang="en-US" sz="1400" kern="1200" noProof="0" dirty="0"/>
            <a:t>Why we need link budgets</a:t>
          </a:r>
        </a:p>
      </dsp:txBody>
      <dsp:txXfrm>
        <a:off x="2983941" y="208936"/>
        <a:ext cx="5102797" cy="438123"/>
      </dsp:txXfrm>
    </dsp:sp>
    <dsp:sp modelId="{FF67A9BA-CA6E-419B-B76C-0E32F935F3C3}">
      <dsp:nvSpPr>
        <dsp:cNvPr id="0" name=""/>
        <dsp:cNvSpPr/>
      </dsp:nvSpPr>
      <dsp:spPr>
        <a:xfrm>
          <a:off x="0" y="1575"/>
          <a:ext cx="2983941" cy="85284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kern="1200" noProof="0" dirty="0"/>
            <a:t>FSS C2 Link budgets</a:t>
          </a:r>
        </a:p>
      </dsp:txBody>
      <dsp:txXfrm>
        <a:off x="41632" y="43207"/>
        <a:ext cx="2900677" cy="769580"/>
      </dsp:txXfrm>
    </dsp:sp>
    <dsp:sp modelId="{01AF6C72-A3BD-44A3-8DC3-15DEC4D2249F}">
      <dsp:nvSpPr>
        <dsp:cNvPr id="0" name=""/>
        <dsp:cNvSpPr/>
      </dsp:nvSpPr>
      <dsp:spPr>
        <a:xfrm>
          <a:off x="2983941" y="939704"/>
          <a:ext cx="5321858" cy="852844"/>
        </a:xfrm>
        <a:prstGeom prst="rightArrow">
          <a:avLst>
            <a:gd name="adj1" fmla="val 75000"/>
            <a:gd name="adj2" fmla="val 50000"/>
          </a:avLst>
        </a:prstGeom>
        <a:solidFill>
          <a:schemeClr val="accent2">
            <a:tint val="40000"/>
            <a:alpha val="90000"/>
            <a:hueOff val="-1706259"/>
            <a:satOff val="-6599"/>
            <a:lumOff val="-1549"/>
            <a:alphaOff val="0"/>
          </a:schemeClr>
        </a:solidFill>
        <a:ln w="25400" cap="flat" cmpd="sng" algn="ctr">
          <a:solidFill>
            <a:schemeClr val="accent2">
              <a:tint val="40000"/>
              <a:alpha val="90000"/>
              <a:hueOff val="-1706259"/>
              <a:satOff val="-6599"/>
              <a:lumOff val="-15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noProof="0" dirty="0"/>
            <a:t>Operational / safety requirements</a:t>
          </a:r>
        </a:p>
        <a:p>
          <a:pPr marL="114300" lvl="1" indent="-114300" algn="l" defTabSz="622300">
            <a:lnSpc>
              <a:spcPct val="90000"/>
            </a:lnSpc>
            <a:spcBef>
              <a:spcPct val="0"/>
            </a:spcBef>
            <a:spcAft>
              <a:spcPct val="15000"/>
            </a:spcAft>
            <a:buChar char="•"/>
          </a:pPr>
          <a:r>
            <a:rPr lang="en-US" sz="1400" kern="1200" noProof="0" dirty="0"/>
            <a:t>Basis for SARPs / specifications</a:t>
          </a:r>
        </a:p>
        <a:p>
          <a:pPr marL="114300" lvl="1" indent="-114300" algn="l" defTabSz="622300">
            <a:lnSpc>
              <a:spcPct val="90000"/>
            </a:lnSpc>
            <a:spcBef>
              <a:spcPct val="0"/>
            </a:spcBef>
            <a:spcAft>
              <a:spcPct val="15000"/>
            </a:spcAft>
            <a:buChar char="•"/>
          </a:pPr>
          <a:r>
            <a:rPr lang="en-US" sz="1400" kern="1200" noProof="0" dirty="0"/>
            <a:t>FSS based C2 Link: Data rate independent link budget formula</a:t>
          </a:r>
        </a:p>
      </dsp:txBody>
      <dsp:txXfrm>
        <a:off x="2983941" y="1046310"/>
        <a:ext cx="5002042" cy="639633"/>
      </dsp:txXfrm>
    </dsp:sp>
    <dsp:sp modelId="{0775D7E9-929B-4D05-BCA4-451116DDC269}">
      <dsp:nvSpPr>
        <dsp:cNvPr id="0" name=""/>
        <dsp:cNvSpPr/>
      </dsp:nvSpPr>
      <dsp:spPr>
        <a:xfrm>
          <a:off x="0" y="939704"/>
          <a:ext cx="2983941" cy="852844"/>
        </a:xfrm>
        <a:prstGeom prst="roundRect">
          <a:avLst/>
        </a:prstGeom>
        <a:solidFill>
          <a:schemeClr val="accent2">
            <a:hueOff val="-1789236"/>
            <a:satOff val="-4174"/>
            <a:lumOff val="-68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kern="1200" noProof="0" dirty="0"/>
            <a:t>Required Link Performance</a:t>
          </a:r>
        </a:p>
        <a:p>
          <a:pPr marL="0" lvl="0" indent="0" algn="ctr" defTabSz="577850">
            <a:lnSpc>
              <a:spcPct val="90000"/>
            </a:lnSpc>
            <a:spcBef>
              <a:spcPct val="0"/>
            </a:spcBef>
            <a:spcAft>
              <a:spcPct val="35000"/>
            </a:spcAft>
            <a:buNone/>
          </a:pPr>
          <a:r>
            <a:rPr lang="en-US" sz="1300" kern="1200" noProof="0" dirty="0"/>
            <a:t> vs.</a:t>
          </a:r>
        </a:p>
        <a:p>
          <a:pPr marL="0" lvl="0" indent="0" algn="ctr" defTabSz="577850">
            <a:lnSpc>
              <a:spcPct val="90000"/>
            </a:lnSpc>
            <a:spcBef>
              <a:spcPct val="0"/>
            </a:spcBef>
            <a:spcAft>
              <a:spcPct val="35000"/>
            </a:spcAft>
            <a:buNone/>
          </a:pPr>
          <a:r>
            <a:rPr lang="en-US" sz="1300" kern="1200" noProof="0" dirty="0"/>
            <a:t>Achieved Link Performance</a:t>
          </a:r>
        </a:p>
      </dsp:txBody>
      <dsp:txXfrm>
        <a:off x="41632" y="981336"/>
        <a:ext cx="2900677" cy="769580"/>
      </dsp:txXfrm>
    </dsp:sp>
    <dsp:sp modelId="{158ECB72-D5DA-4AFB-B7A1-89C44A469BB7}">
      <dsp:nvSpPr>
        <dsp:cNvPr id="0" name=""/>
        <dsp:cNvSpPr/>
      </dsp:nvSpPr>
      <dsp:spPr>
        <a:xfrm>
          <a:off x="2983941" y="1877833"/>
          <a:ext cx="5321858" cy="852844"/>
        </a:xfrm>
        <a:prstGeom prst="rightArrow">
          <a:avLst>
            <a:gd name="adj1" fmla="val 75000"/>
            <a:gd name="adj2" fmla="val 50000"/>
          </a:avLst>
        </a:prstGeom>
        <a:solidFill>
          <a:schemeClr val="accent2">
            <a:tint val="40000"/>
            <a:alpha val="90000"/>
            <a:hueOff val="-3412518"/>
            <a:satOff val="-13199"/>
            <a:lumOff val="-3098"/>
            <a:alphaOff val="0"/>
          </a:schemeClr>
        </a:solidFill>
        <a:ln w="25400" cap="flat" cmpd="sng" algn="ctr">
          <a:solidFill>
            <a:schemeClr val="accent2">
              <a:tint val="40000"/>
              <a:alpha val="90000"/>
              <a:hueOff val="-3412518"/>
              <a:satOff val="-13199"/>
              <a:lumOff val="-30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noProof="0" dirty="0"/>
            <a:t>Satellite link overview</a:t>
          </a:r>
        </a:p>
        <a:p>
          <a:pPr marL="114300" lvl="1" indent="-114300" algn="l" defTabSz="622300">
            <a:lnSpc>
              <a:spcPct val="90000"/>
            </a:lnSpc>
            <a:spcBef>
              <a:spcPct val="0"/>
            </a:spcBef>
            <a:spcAft>
              <a:spcPct val="15000"/>
            </a:spcAft>
            <a:buChar char="•"/>
          </a:pPr>
          <a:r>
            <a:rPr lang="en-US" sz="1400" kern="1200" noProof="0" dirty="0"/>
            <a:t>General key parameters and their sources</a:t>
          </a:r>
        </a:p>
        <a:p>
          <a:pPr marL="114300" lvl="1" indent="-114300" algn="l" defTabSz="622300">
            <a:lnSpc>
              <a:spcPct val="90000"/>
            </a:lnSpc>
            <a:spcBef>
              <a:spcPct val="0"/>
            </a:spcBef>
            <a:spcAft>
              <a:spcPct val="15000"/>
            </a:spcAft>
            <a:buChar char="•"/>
          </a:pPr>
          <a:r>
            <a:rPr lang="en-US" sz="1400" kern="1200" noProof="0" dirty="0"/>
            <a:t>Input parameter variations</a:t>
          </a:r>
        </a:p>
      </dsp:txBody>
      <dsp:txXfrm>
        <a:off x="2983941" y="1984439"/>
        <a:ext cx="5002042" cy="639633"/>
      </dsp:txXfrm>
    </dsp:sp>
    <dsp:sp modelId="{1AE6F594-D886-49B8-BA64-814F556DB731}">
      <dsp:nvSpPr>
        <dsp:cNvPr id="0" name=""/>
        <dsp:cNvSpPr/>
      </dsp:nvSpPr>
      <dsp:spPr>
        <a:xfrm>
          <a:off x="0" y="1877833"/>
          <a:ext cx="2983941" cy="852844"/>
        </a:xfrm>
        <a:prstGeom prst="roundRect">
          <a:avLst/>
        </a:prstGeom>
        <a:solidFill>
          <a:schemeClr val="accent2">
            <a:hueOff val="-3578471"/>
            <a:satOff val="-8347"/>
            <a:lumOff val="-1362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kern="1200" noProof="0" dirty="0"/>
            <a:t>C2 Link Parameter Inputs</a:t>
          </a:r>
        </a:p>
      </dsp:txBody>
      <dsp:txXfrm>
        <a:off x="41632" y="1919465"/>
        <a:ext cx="2900677" cy="769580"/>
      </dsp:txXfrm>
    </dsp:sp>
    <dsp:sp modelId="{5AC86EBD-A751-4C07-A224-C5D33C4CA9BC}">
      <dsp:nvSpPr>
        <dsp:cNvPr id="0" name=""/>
        <dsp:cNvSpPr/>
      </dsp:nvSpPr>
      <dsp:spPr>
        <a:xfrm>
          <a:off x="2983941" y="2815962"/>
          <a:ext cx="5321858" cy="852844"/>
        </a:xfrm>
        <a:prstGeom prst="rightArrow">
          <a:avLst>
            <a:gd name="adj1" fmla="val 75000"/>
            <a:gd name="adj2" fmla="val 50000"/>
          </a:avLst>
        </a:prstGeom>
        <a:solidFill>
          <a:schemeClr val="accent2">
            <a:tint val="40000"/>
            <a:alpha val="90000"/>
            <a:hueOff val="-5118777"/>
            <a:satOff val="-19798"/>
            <a:lumOff val="-4647"/>
            <a:alphaOff val="0"/>
          </a:schemeClr>
        </a:solidFill>
        <a:ln w="25400" cap="flat" cmpd="sng" algn="ctr">
          <a:solidFill>
            <a:schemeClr val="accent2">
              <a:tint val="40000"/>
              <a:alpha val="90000"/>
              <a:hueOff val="-5118777"/>
              <a:satOff val="-19798"/>
              <a:lumOff val="-464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noProof="0" dirty="0"/>
            <a:t>Compliance checks of input parameters</a:t>
          </a:r>
        </a:p>
        <a:p>
          <a:pPr marL="114300" lvl="1" indent="-114300" algn="l" defTabSz="622300">
            <a:lnSpc>
              <a:spcPct val="90000"/>
            </a:lnSpc>
            <a:spcBef>
              <a:spcPct val="0"/>
            </a:spcBef>
            <a:spcAft>
              <a:spcPct val="15000"/>
            </a:spcAft>
            <a:buChar char="•"/>
          </a:pPr>
          <a:r>
            <a:rPr lang="en-US" sz="1400" kern="1200" noProof="0" dirty="0"/>
            <a:t>Link budget calculations (clear sky conditions, time invariant losses)</a:t>
          </a:r>
        </a:p>
        <a:p>
          <a:pPr marL="114300" lvl="1" indent="-114300" algn="l" defTabSz="622300">
            <a:lnSpc>
              <a:spcPct val="90000"/>
            </a:lnSpc>
            <a:spcBef>
              <a:spcPct val="0"/>
            </a:spcBef>
            <a:spcAft>
              <a:spcPct val="15000"/>
            </a:spcAft>
            <a:buChar char="•"/>
          </a:pPr>
          <a:r>
            <a:rPr lang="en-US" sz="1400" kern="1200" noProof="0" dirty="0"/>
            <a:t>Derivation of driving link parameters</a:t>
          </a:r>
        </a:p>
      </dsp:txBody>
      <dsp:txXfrm>
        <a:off x="2983941" y="2922568"/>
        <a:ext cx="5002042" cy="639633"/>
      </dsp:txXfrm>
    </dsp:sp>
    <dsp:sp modelId="{89335E01-E11A-4A19-B4A1-9B22DD6C0EFD}">
      <dsp:nvSpPr>
        <dsp:cNvPr id="0" name=""/>
        <dsp:cNvSpPr/>
      </dsp:nvSpPr>
      <dsp:spPr>
        <a:xfrm>
          <a:off x="0" y="2815962"/>
          <a:ext cx="2983941" cy="852844"/>
        </a:xfrm>
        <a:prstGeom prst="roundRect">
          <a:avLst/>
        </a:prstGeom>
        <a:solidFill>
          <a:schemeClr val="accent2">
            <a:hueOff val="-5367707"/>
            <a:satOff val="-12521"/>
            <a:lumOff val="-204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kern="1200" noProof="0" dirty="0"/>
            <a:t>Link Performance Analysis (Part 1)</a:t>
          </a:r>
        </a:p>
      </dsp:txBody>
      <dsp:txXfrm>
        <a:off x="41632" y="2857594"/>
        <a:ext cx="2900677" cy="769580"/>
      </dsp:txXfrm>
    </dsp:sp>
    <dsp:sp modelId="{21D91567-AE2E-4B78-8E2E-C4ACED847D5F}">
      <dsp:nvSpPr>
        <dsp:cNvPr id="0" name=""/>
        <dsp:cNvSpPr/>
      </dsp:nvSpPr>
      <dsp:spPr>
        <a:xfrm>
          <a:off x="2983941" y="3754092"/>
          <a:ext cx="5321858" cy="852844"/>
        </a:xfrm>
        <a:prstGeom prst="rightArrow">
          <a:avLst>
            <a:gd name="adj1" fmla="val 75000"/>
            <a:gd name="adj2" fmla="val 50000"/>
          </a:avLst>
        </a:prstGeom>
        <a:solidFill>
          <a:schemeClr val="accent2">
            <a:tint val="40000"/>
            <a:alpha val="90000"/>
            <a:hueOff val="-6825036"/>
            <a:satOff val="-26398"/>
            <a:lumOff val="-6196"/>
            <a:alphaOff val="0"/>
          </a:schemeClr>
        </a:solidFill>
        <a:ln w="25400" cap="flat" cmpd="sng" algn="ctr">
          <a:solidFill>
            <a:schemeClr val="accent2">
              <a:tint val="40000"/>
              <a:alpha val="90000"/>
              <a:hueOff val="-6825036"/>
              <a:satOff val="-26398"/>
              <a:lumOff val="-619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noProof="0" dirty="0"/>
            <a:t>Parameter dependent feasibilities for full C2 Link connections</a:t>
          </a:r>
        </a:p>
        <a:p>
          <a:pPr marL="114300" lvl="1" indent="-114300" algn="l" defTabSz="622300">
            <a:lnSpc>
              <a:spcPct val="90000"/>
            </a:lnSpc>
            <a:spcBef>
              <a:spcPct val="0"/>
            </a:spcBef>
            <a:spcAft>
              <a:spcPct val="15000"/>
            </a:spcAft>
            <a:buChar char="•"/>
          </a:pPr>
          <a:r>
            <a:rPr lang="en-US" sz="1400" kern="1200" noProof="0" dirty="0"/>
            <a:t>Statistical evaluation of the large number of link budget results</a:t>
          </a:r>
        </a:p>
        <a:p>
          <a:pPr marL="114300" lvl="1" indent="-114300" algn="l" defTabSz="622300">
            <a:lnSpc>
              <a:spcPct val="90000"/>
            </a:lnSpc>
            <a:spcBef>
              <a:spcPct val="0"/>
            </a:spcBef>
            <a:spcAft>
              <a:spcPct val="15000"/>
            </a:spcAft>
            <a:buChar char="•"/>
          </a:pPr>
          <a:r>
            <a:rPr lang="en-US" sz="1400" kern="1200" noProof="0" dirty="0"/>
            <a:t>Next Steps: sensitivity analyses of the results</a:t>
          </a:r>
        </a:p>
      </dsp:txBody>
      <dsp:txXfrm>
        <a:off x="2983941" y="3860698"/>
        <a:ext cx="5002042" cy="639633"/>
      </dsp:txXfrm>
    </dsp:sp>
    <dsp:sp modelId="{1A68FB04-725D-4701-8023-D54765C64689}">
      <dsp:nvSpPr>
        <dsp:cNvPr id="0" name=""/>
        <dsp:cNvSpPr/>
      </dsp:nvSpPr>
      <dsp:spPr>
        <a:xfrm>
          <a:off x="0" y="3744412"/>
          <a:ext cx="2983941" cy="852844"/>
        </a:xfrm>
        <a:prstGeom prst="roundRect">
          <a:avLst/>
        </a:prstGeom>
        <a:solidFill>
          <a:schemeClr val="accent2">
            <a:hueOff val="-7156942"/>
            <a:satOff val="-16694"/>
            <a:lumOff val="-272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marL="0" lvl="0" indent="0" algn="ctr" defTabSz="577850">
            <a:lnSpc>
              <a:spcPct val="90000"/>
            </a:lnSpc>
            <a:spcBef>
              <a:spcPct val="0"/>
            </a:spcBef>
            <a:spcAft>
              <a:spcPct val="35000"/>
            </a:spcAft>
            <a:buNone/>
          </a:pPr>
          <a:r>
            <a:rPr lang="en-US" sz="1300" kern="1200" noProof="0" dirty="0"/>
            <a:t>Link Performance Results (Part 1)</a:t>
          </a:r>
        </a:p>
      </dsp:txBody>
      <dsp:txXfrm>
        <a:off x="41632" y="3786044"/>
        <a:ext cx="2900677" cy="769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06E6D6-1431-41F6-9631-4AADEB856776}">
      <dsp:nvSpPr>
        <dsp:cNvPr id="0" name=""/>
        <dsp:cNvSpPr/>
      </dsp:nvSpPr>
      <dsp:spPr>
        <a:xfrm>
          <a:off x="0" y="0"/>
          <a:ext cx="8426964" cy="1339348"/>
        </a:xfrm>
        <a:prstGeom prst="rect">
          <a:avLst/>
        </a:prstGeom>
        <a:solidFill>
          <a:schemeClr val="accent1"/>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n-US" sz="3400" kern="1200" dirty="0"/>
            <a:t>Link budget analysis needs to confirm that the Required Link Performance can be Achieved</a:t>
          </a:r>
          <a:endParaRPr lang="de-DE" sz="3400" kern="1200" dirty="0"/>
        </a:p>
      </dsp:txBody>
      <dsp:txXfrm>
        <a:off x="0" y="0"/>
        <a:ext cx="8426964" cy="1339348"/>
      </dsp:txXfrm>
    </dsp:sp>
    <dsp:sp modelId="{610DC92D-F231-4D77-9296-4FAED3B9EC37}">
      <dsp:nvSpPr>
        <dsp:cNvPr id="0" name=""/>
        <dsp:cNvSpPr/>
      </dsp:nvSpPr>
      <dsp:spPr>
        <a:xfrm>
          <a:off x="4114" y="1339348"/>
          <a:ext cx="2806244" cy="281263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Need to define the minimum performance values of the C2 Link characteristics in the SARPs</a:t>
          </a:r>
          <a:endParaRPr lang="de-DE" sz="2600" kern="1200" dirty="0"/>
        </a:p>
      </dsp:txBody>
      <dsp:txXfrm>
        <a:off x="4114" y="1339348"/>
        <a:ext cx="2806244" cy="2812632"/>
      </dsp:txXfrm>
    </dsp:sp>
    <dsp:sp modelId="{6D88EA73-419B-4B14-87C2-897A8336E6F0}">
      <dsp:nvSpPr>
        <dsp:cNvPr id="0" name=""/>
        <dsp:cNvSpPr/>
      </dsp:nvSpPr>
      <dsp:spPr>
        <a:xfrm>
          <a:off x="2810359" y="1339348"/>
          <a:ext cx="2806244" cy="2812632"/>
        </a:xfrm>
        <a:prstGeom prst="rect">
          <a:avLst/>
        </a:prstGeom>
        <a:solidFill>
          <a:schemeClr val="accent2">
            <a:hueOff val="-3578471"/>
            <a:satOff val="-8347"/>
            <a:lumOff val="-1362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Need to define any technical boundary conditions in the SARPs</a:t>
          </a:r>
          <a:endParaRPr lang="de-DE" sz="2600" kern="1200" dirty="0"/>
        </a:p>
      </dsp:txBody>
      <dsp:txXfrm>
        <a:off x="2810359" y="1339348"/>
        <a:ext cx="2806244" cy="2812632"/>
      </dsp:txXfrm>
    </dsp:sp>
    <dsp:sp modelId="{983CE81D-F848-43D4-B2FF-DB73FBA2ED96}">
      <dsp:nvSpPr>
        <dsp:cNvPr id="0" name=""/>
        <dsp:cNvSpPr/>
      </dsp:nvSpPr>
      <dsp:spPr>
        <a:xfrm>
          <a:off x="5616604" y="1339348"/>
          <a:ext cx="2806244" cy="2812632"/>
        </a:xfrm>
        <a:prstGeom prst="rect">
          <a:avLst/>
        </a:prstGeom>
        <a:solidFill>
          <a:schemeClr val="accent2">
            <a:hueOff val="-7156942"/>
            <a:satOff val="-16694"/>
            <a:lumOff val="-272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Need to define any operational boundary conditions in the SARPs</a:t>
          </a:r>
          <a:endParaRPr lang="de-DE" sz="2600" kern="1200" dirty="0"/>
        </a:p>
      </dsp:txBody>
      <dsp:txXfrm>
        <a:off x="5616604" y="1339348"/>
        <a:ext cx="2806244" cy="2812632"/>
      </dsp:txXfrm>
    </dsp:sp>
    <dsp:sp modelId="{C7A893A0-9CD2-4340-9A96-7E731D887B16}">
      <dsp:nvSpPr>
        <dsp:cNvPr id="0" name=""/>
        <dsp:cNvSpPr/>
      </dsp:nvSpPr>
      <dsp:spPr>
        <a:xfrm>
          <a:off x="0" y="4151981"/>
          <a:ext cx="8426964" cy="312514"/>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0EA67-7D42-4237-B41A-666F82E0463A}">
      <dsp:nvSpPr>
        <dsp:cNvPr id="0" name=""/>
        <dsp:cNvSpPr/>
      </dsp:nvSpPr>
      <dsp:spPr>
        <a:xfrm rot="5400000">
          <a:off x="-235202" y="237830"/>
          <a:ext cx="1568016" cy="1097611"/>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Input selection</a:t>
          </a:r>
        </a:p>
      </dsp:txBody>
      <dsp:txXfrm rot="-5400000">
        <a:off x="1" y="551434"/>
        <a:ext cx="1097611" cy="470405"/>
      </dsp:txXfrm>
    </dsp:sp>
    <dsp:sp modelId="{C80AD65E-D717-462E-9F78-5703BB88CA5B}">
      <dsp:nvSpPr>
        <dsp:cNvPr id="0" name=""/>
        <dsp:cNvSpPr/>
      </dsp:nvSpPr>
      <dsp:spPr>
        <a:xfrm rot="5400000">
          <a:off x="3423576" y="-2323337"/>
          <a:ext cx="1019210" cy="5671140"/>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See previous slides summarizing all input parameter variations (1920)</a:t>
          </a:r>
        </a:p>
        <a:p>
          <a:pPr marL="57150" lvl="1" indent="-57150" algn="l" defTabSz="444500">
            <a:lnSpc>
              <a:spcPct val="90000"/>
            </a:lnSpc>
            <a:spcBef>
              <a:spcPct val="0"/>
            </a:spcBef>
            <a:spcAft>
              <a:spcPct val="15000"/>
            </a:spcAft>
            <a:buChar char="•"/>
          </a:pPr>
          <a:r>
            <a:rPr lang="en-US" sz="1000" kern="1200" noProof="0" dirty="0"/>
            <a:t>Ku band: 1440 input variations </a:t>
          </a:r>
          <a:r>
            <a:rPr lang="en-US" sz="800" kern="1200" noProof="0" dirty="0">
              <a:sym typeface="Wingdings" panose="05000000000000000000" pitchFamily="2" charset="2"/>
            </a:rPr>
            <a:t></a:t>
          </a:r>
          <a:r>
            <a:rPr lang="en-US" sz="1000" kern="1200" noProof="0" dirty="0">
              <a:sym typeface="Wingdings" panose="05000000000000000000" pitchFamily="2" charset="2"/>
            </a:rPr>
            <a:t> 720 C2 Link connections with forward link and return link, each</a:t>
          </a:r>
          <a:endParaRPr lang="en-US" sz="1000" kern="1200" noProof="0" dirty="0"/>
        </a:p>
        <a:p>
          <a:pPr marL="57150" lvl="1" indent="-57150" algn="l" defTabSz="444500">
            <a:lnSpc>
              <a:spcPct val="90000"/>
            </a:lnSpc>
            <a:spcBef>
              <a:spcPct val="0"/>
            </a:spcBef>
            <a:spcAft>
              <a:spcPct val="15000"/>
            </a:spcAft>
            <a:buChar char="•"/>
          </a:pPr>
          <a:r>
            <a:rPr lang="en-US" sz="1000" kern="1200" noProof="0" dirty="0"/>
            <a:t>Ka band: 480 input variations </a:t>
          </a:r>
          <a:r>
            <a:rPr lang="en-US" sz="800" kern="1200" noProof="0" dirty="0">
              <a:sym typeface="Wingdings" panose="05000000000000000000" pitchFamily="2" charset="2"/>
            </a:rPr>
            <a:t></a:t>
          </a:r>
          <a:r>
            <a:rPr lang="en-US" sz="1000" kern="1200" noProof="0" dirty="0">
              <a:sym typeface="Wingdings" panose="05000000000000000000" pitchFamily="2" charset="2"/>
            </a:rPr>
            <a:t> 240 C2 Link connections with forward link and return link, each</a:t>
          </a:r>
          <a:endParaRPr lang="en-US" sz="1000" kern="1200" noProof="0" dirty="0"/>
        </a:p>
      </dsp:txBody>
      <dsp:txXfrm rot="-5400000">
        <a:off x="1097611" y="52382"/>
        <a:ext cx="5621386" cy="919702"/>
      </dsp:txXfrm>
    </dsp:sp>
    <dsp:sp modelId="{23864C47-BE80-4743-8F77-C7038D0730DF}">
      <dsp:nvSpPr>
        <dsp:cNvPr id="0" name=""/>
        <dsp:cNvSpPr/>
      </dsp:nvSpPr>
      <dsp:spPr>
        <a:xfrm rot="5400000">
          <a:off x="-235202" y="1611434"/>
          <a:ext cx="1568016" cy="1097611"/>
        </a:xfrm>
        <a:prstGeom prst="chevron">
          <a:avLst/>
        </a:prstGeom>
        <a:solidFill>
          <a:schemeClr val="accent2">
            <a:hueOff val="-3578471"/>
            <a:satOff val="-8347"/>
            <a:lumOff val="-13627"/>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Waveform</a:t>
          </a:r>
        </a:p>
      </dsp:txBody>
      <dsp:txXfrm rot="-5400000">
        <a:off x="1" y="1925038"/>
        <a:ext cx="1097611" cy="470405"/>
      </dsp:txXfrm>
    </dsp:sp>
    <dsp:sp modelId="{107B40F3-211D-4E18-8418-8427A3A8D274}">
      <dsp:nvSpPr>
        <dsp:cNvPr id="0" name=""/>
        <dsp:cNvSpPr/>
      </dsp:nvSpPr>
      <dsp:spPr>
        <a:xfrm rot="5400000">
          <a:off x="3423576" y="-949733"/>
          <a:ext cx="1019210" cy="5671140"/>
        </a:xfrm>
        <a:prstGeom prst="round2SameRect">
          <a:avLst/>
        </a:prstGeom>
        <a:solidFill>
          <a:schemeClr val="lt1">
            <a:alpha val="90000"/>
            <a:hueOff val="0"/>
            <a:satOff val="0"/>
            <a:lumOff val="0"/>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Max. data rates r</a:t>
          </a:r>
          <a:r>
            <a:rPr lang="en-US" sz="1000" kern="1200" baseline="-25000" noProof="0" dirty="0"/>
            <a:t>B</a:t>
          </a:r>
          <a:r>
            <a:rPr lang="en-US" sz="1000" kern="1200" baseline="0" noProof="0" dirty="0"/>
            <a:t> = 30 kbps (FW), 300 kbps (RT) </a:t>
          </a:r>
          <a:r>
            <a:rPr lang="en-US" sz="1000" kern="1200" baseline="30000" noProof="0" dirty="0"/>
            <a:t>Note</a:t>
          </a:r>
          <a:r>
            <a:rPr lang="en-US" sz="1000" kern="1200" baseline="0" noProof="0" dirty="0"/>
            <a:t> </a:t>
          </a:r>
          <a:r>
            <a:rPr lang="en-US" sz="1000" kern="1200" baseline="30000" noProof="0" dirty="0"/>
            <a:t>1</a:t>
          </a:r>
        </a:p>
        <a:p>
          <a:pPr marL="57150" lvl="1" indent="-57150" algn="l" defTabSz="444500">
            <a:lnSpc>
              <a:spcPct val="90000"/>
            </a:lnSpc>
            <a:spcBef>
              <a:spcPct val="0"/>
            </a:spcBef>
            <a:spcAft>
              <a:spcPct val="15000"/>
            </a:spcAft>
            <a:buChar char="•"/>
          </a:pPr>
          <a:r>
            <a:rPr lang="en-US" sz="1000" kern="1200" noProof="0" dirty="0"/>
            <a:t>MODCOD = BPSK-1/3, Roll-off-factor r</a:t>
          </a:r>
          <a:r>
            <a:rPr lang="en-US" sz="1000" kern="1200" baseline="-25000" noProof="0" dirty="0"/>
            <a:t>off</a:t>
          </a:r>
          <a:r>
            <a:rPr lang="en-US" sz="1000" kern="1200" noProof="0" dirty="0"/>
            <a:t> = 15% </a:t>
          </a:r>
          <a:r>
            <a:rPr lang="en-US" sz="1000" kern="1200" baseline="30000" noProof="0" dirty="0"/>
            <a:t>Note 2</a:t>
          </a:r>
          <a:endParaRPr lang="en-US" sz="1000" kern="1200" noProof="0" dirty="0"/>
        </a:p>
        <a:p>
          <a:pPr marL="57150" lvl="1" indent="-57150" algn="l" defTabSz="444500">
            <a:lnSpc>
              <a:spcPct val="90000"/>
            </a:lnSpc>
            <a:spcBef>
              <a:spcPct val="0"/>
            </a:spcBef>
            <a:spcAft>
              <a:spcPct val="15000"/>
            </a:spcAft>
            <a:buChar char="•"/>
          </a:pPr>
          <a:r>
            <a:rPr lang="en-US" sz="1000" kern="1200" noProof="0" dirty="0"/>
            <a:t>Signal bandwidth = r</a:t>
          </a:r>
          <a:r>
            <a:rPr lang="en-US" sz="1000" kern="1200" baseline="-25000" noProof="0" dirty="0"/>
            <a:t>B</a:t>
          </a:r>
          <a:r>
            <a:rPr lang="en-US" sz="1000" kern="1200" noProof="0" dirty="0"/>
            <a:t> * (1Hz/bit / (1/3)) * (1 + r</a:t>
          </a:r>
          <a:r>
            <a:rPr lang="en-US" sz="1000" kern="1200" baseline="-25000" noProof="0" dirty="0"/>
            <a:t>off</a:t>
          </a:r>
          <a:r>
            <a:rPr lang="en-US" sz="1000" kern="1200" noProof="0" dirty="0"/>
            <a:t>) = 103.5 kHz (FW), 1035 kHz (RT) </a:t>
          </a:r>
          <a:r>
            <a:rPr lang="en-US" sz="1000" kern="1200" baseline="30000" noProof="0" dirty="0"/>
            <a:t>Note 3</a:t>
          </a:r>
        </a:p>
      </dsp:txBody>
      <dsp:txXfrm rot="-5400000">
        <a:off x="1097611" y="1425986"/>
        <a:ext cx="5621386" cy="919702"/>
      </dsp:txXfrm>
    </dsp:sp>
    <dsp:sp modelId="{A55F48DB-D087-4EDC-9C3E-104A5D347D95}">
      <dsp:nvSpPr>
        <dsp:cNvPr id="0" name=""/>
        <dsp:cNvSpPr/>
      </dsp:nvSpPr>
      <dsp:spPr>
        <a:xfrm rot="5400000">
          <a:off x="-235202" y="2985038"/>
          <a:ext cx="1568016" cy="1097611"/>
        </a:xfrm>
        <a:prstGeom prst="chevron">
          <a:avLst/>
        </a:prstGeom>
        <a:solidFill>
          <a:schemeClr val="accent2">
            <a:hueOff val="-7156942"/>
            <a:satOff val="-16694"/>
            <a:lumOff val="-27254"/>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endParaRPr lang="en-US" sz="1500" kern="1200" noProof="0" dirty="0"/>
        </a:p>
        <a:p>
          <a:pPr marL="0" lvl="0" indent="0" algn="ctr" defTabSz="666750">
            <a:lnSpc>
              <a:spcPct val="90000"/>
            </a:lnSpc>
            <a:spcBef>
              <a:spcPct val="0"/>
            </a:spcBef>
            <a:spcAft>
              <a:spcPct val="35000"/>
            </a:spcAft>
            <a:buNone/>
          </a:pPr>
          <a:r>
            <a:rPr lang="en-US" sz="1500" kern="1200" noProof="0" dirty="0"/>
            <a:t>Uplink (link 1 and 3) limit checks</a:t>
          </a:r>
        </a:p>
      </dsp:txBody>
      <dsp:txXfrm rot="-5400000">
        <a:off x="1" y="3298642"/>
        <a:ext cx="1097611" cy="470405"/>
      </dsp:txXfrm>
    </dsp:sp>
    <dsp:sp modelId="{A0A8FC36-ACBF-427F-B0D8-014CC13A2373}">
      <dsp:nvSpPr>
        <dsp:cNvPr id="0" name=""/>
        <dsp:cNvSpPr/>
      </dsp:nvSpPr>
      <dsp:spPr>
        <a:xfrm rot="5400000">
          <a:off x="3423308" y="424139"/>
          <a:ext cx="1019746" cy="5671140"/>
        </a:xfrm>
        <a:prstGeom prst="round2SameRect">
          <a:avLst/>
        </a:prstGeom>
        <a:solidFill>
          <a:schemeClr val="lt1">
            <a:alpha val="90000"/>
            <a:hueOff val="0"/>
            <a:satOff val="0"/>
            <a:lumOff val="0"/>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Ku band: Uplink EIRP against off-axis PFD limits mask a) and b) from Example 2 Res 155 (Rev.WRC-19)</a:t>
          </a:r>
        </a:p>
        <a:p>
          <a:pPr marL="57150" lvl="1" indent="-57150" algn="l" defTabSz="444500">
            <a:lnSpc>
              <a:spcPct val="90000"/>
            </a:lnSpc>
            <a:spcBef>
              <a:spcPct val="0"/>
            </a:spcBef>
            <a:spcAft>
              <a:spcPct val="15000"/>
            </a:spcAft>
            <a:buChar char="•"/>
          </a:pPr>
          <a:r>
            <a:rPr lang="en-US" sz="1000" kern="1200" noProof="0" dirty="0"/>
            <a:t>Ku band: Uplink EIRP against off-axis EIRP limits from Recommendation ITU-R S.728</a:t>
          </a:r>
        </a:p>
        <a:p>
          <a:pPr marL="57150" lvl="1" indent="-57150" algn="l" defTabSz="444500">
            <a:lnSpc>
              <a:spcPct val="90000"/>
            </a:lnSpc>
            <a:spcBef>
              <a:spcPct val="0"/>
            </a:spcBef>
            <a:spcAft>
              <a:spcPct val="15000"/>
            </a:spcAft>
            <a:buChar char="•"/>
          </a:pPr>
          <a:r>
            <a:rPr lang="en-US" sz="1000" kern="1200" noProof="0" dirty="0"/>
            <a:t>Ka band: Uplink EIRP against off-axis EIRP limits from Recommendation ITU-R S.524</a:t>
          </a:r>
        </a:p>
        <a:p>
          <a:pPr marL="57150" lvl="1" indent="-57150" algn="l" defTabSz="444500">
            <a:lnSpc>
              <a:spcPct val="90000"/>
            </a:lnSpc>
            <a:spcBef>
              <a:spcPct val="0"/>
            </a:spcBef>
            <a:spcAft>
              <a:spcPct val="15000"/>
            </a:spcAft>
            <a:buChar char="•"/>
          </a:pPr>
          <a:r>
            <a:rPr lang="en-US" sz="1000" kern="1200" noProof="0" dirty="0"/>
            <a:t>All: Uplink EIRP against system internal limits (terminal performance, satellite SFD limit)</a:t>
          </a:r>
        </a:p>
        <a:p>
          <a:pPr marL="57150" lvl="1" indent="-57150" algn="l" defTabSz="444500">
            <a:lnSpc>
              <a:spcPct val="90000"/>
            </a:lnSpc>
            <a:spcBef>
              <a:spcPct val="0"/>
            </a:spcBef>
            <a:spcAft>
              <a:spcPct val="15000"/>
            </a:spcAft>
            <a:buChar char="•"/>
          </a:pPr>
          <a:r>
            <a:rPr lang="en-US" sz="1000" kern="1200" noProof="0" dirty="0"/>
            <a:t>All: Uplink EIRP against downlink PFD limit (Ku band) or downlink coordination limit (Ku / Ka band) via the uplink-downlink transmission gain based on the satellite gain</a:t>
          </a:r>
        </a:p>
      </dsp:txBody>
      <dsp:txXfrm rot="-5400000">
        <a:off x="1097611" y="2799616"/>
        <a:ext cx="5621360" cy="9201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0EA67-7D42-4237-B41A-666F82E0463A}">
      <dsp:nvSpPr>
        <dsp:cNvPr id="0" name=""/>
        <dsp:cNvSpPr/>
      </dsp:nvSpPr>
      <dsp:spPr>
        <a:xfrm rot="5400000">
          <a:off x="-231725" y="236070"/>
          <a:ext cx="1544833" cy="1081383"/>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Start uplink calculations</a:t>
          </a:r>
        </a:p>
      </dsp:txBody>
      <dsp:txXfrm rot="-5400000">
        <a:off x="1" y="545037"/>
        <a:ext cx="1081383" cy="463450"/>
      </dsp:txXfrm>
    </dsp:sp>
    <dsp:sp modelId="{C80AD65E-D717-462E-9F78-5703BB88CA5B}">
      <dsp:nvSpPr>
        <dsp:cNvPr id="0" name=""/>
        <dsp:cNvSpPr/>
      </dsp:nvSpPr>
      <dsp:spPr>
        <a:xfrm rot="5400000">
          <a:off x="3999060" y="-2913331"/>
          <a:ext cx="1004141" cy="6839496"/>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Ku band uplink EIRP: Minimum from uplink PFD mask or S.728 EIRP, from EIRP limit for needed input backoff (IBO) versus saturation, from terminal EIRP (capability) limit and finally from satellite downlink PFD limit reversely transferred to the uplink via the satellite gain</a:t>
          </a:r>
        </a:p>
        <a:p>
          <a:pPr marL="57150" lvl="1" indent="-57150" algn="l" defTabSz="444500">
            <a:lnSpc>
              <a:spcPct val="90000"/>
            </a:lnSpc>
            <a:spcBef>
              <a:spcPct val="0"/>
            </a:spcBef>
            <a:spcAft>
              <a:spcPct val="15000"/>
            </a:spcAft>
            <a:buChar char="•"/>
          </a:pPr>
          <a:r>
            <a:rPr lang="en-US" sz="1000" kern="1200" noProof="0" dirty="0"/>
            <a:t>Ka band uplink EIRP: Minimum from S.524 EIRP, from EIRP limit for needed input backoff (IBO) versus saturation, from terminal EIRP (capability) limit and finally from satellite downlink EIRPSD limit reversely transferred to the uplink via the satellite gain</a:t>
          </a:r>
        </a:p>
      </dsp:txBody>
      <dsp:txXfrm rot="-5400000">
        <a:off x="1081383" y="53364"/>
        <a:ext cx="6790478" cy="906105"/>
      </dsp:txXfrm>
    </dsp:sp>
    <dsp:sp modelId="{23864C47-BE80-4743-8F77-C7038D0730DF}">
      <dsp:nvSpPr>
        <dsp:cNvPr id="0" name=""/>
        <dsp:cNvSpPr/>
      </dsp:nvSpPr>
      <dsp:spPr>
        <a:xfrm rot="5400000">
          <a:off x="-231725" y="1649730"/>
          <a:ext cx="1544833" cy="1081383"/>
        </a:xfrm>
        <a:prstGeom prst="chevron">
          <a:avLst/>
        </a:prstGeom>
        <a:solidFill>
          <a:schemeClr val="accent2">
            <a:hueOff val="-3578471"/>
            <a:satOff val="-8347"/>
            <a:lumOff val="-13627"/>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Uplink losses, impairments</a:t>
          </a:r>
        </a:p>
      </dsp:txBody>
      <dsp:txXfrm rot="-5400000">
        <a:off x="1" y="1958697"/>
        <a:ext cx="1081383" cy="463450"/>
      </dsp:txXfrm>
    </dsp:sp>
    <dsp:sp modelId="{107B40F3-211D-4E18-8418-8427A3A8D274}">
      <dsp:nvSpPr>
        <dsp:cNvPr id="0" name=""/>
        <dsp:cNvSpPr/>
      </dsp:nvSpPr>
      <dsp:spPr>
        <a:xfrm rot="5400000">
          <a:off x="3938696" y="-1499672"/>
          <a:ext cx="1124869" cy="6839496"/>
        </a:xfrm>
        <a:prstGeom prst="round2SameRect">
          <a:avLst/>
        </a:prstGeom>
        <a:solidFill>
          <a:schemeClr val="lt1">
            <a:alpha val="90000"/>
            <a:hueOff val="0"/>
            <a:satOff val="0"/>
            <a:lumOff val="0"/>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Earth station EIRP tolerance / pointing loss / radome loss (dB):</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Ku band: 0.5 dB up to 1 dB depending on the version of the AES or GES</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Ka band: 0.5 dB up to 2 dB depending on the version of the AES or GES</a:t>
          </a:r>
        </a:p>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Free Space loss for different AES distances (elevation dependent) and for GES distance fixed @ 10° elevation (worst case)</a:t>
          </a:r>
        </a:p>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Polarization loss of co-polarized signal = 0.5 dB plus cross polarization interference (XPD = 25 dB)</a:t>
          </a:r>
        </a:p>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Satellite receive gain versus center of beam: -5 dB</a:t>
          </a:r>
        </a:p>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Time invariant interference: </a:t>
          </a:r>
          <a:r>
            <a:rPr lang="en-US" sz="1000" kern="1200" noProof="0" dirty="0">
              <a:solidFill>
                <a:srgbClr val="279DD9">
                  <a:hueOff val="0"/>
                  <a:satOff val="0"/>
                  <a:lumOff val="0"/>
                  <a:alphaOff val="0"/>
                </a:srgbClr>
              </a:solidFill>
              <a:latin typeface="Calibri"/>
              <a:ea typeface="+mn-ea"/>
              <a:cs typeface="+mn-cs"/>
              <a:sym typeface="Symbol" panose="05050102010706020507" pitchFamily="18" charset="2"/>
            </a:rPr>
            <a:t>T/T = 32% from </a:t>
          </a:r>
          <a:r>
            <a:rPr lang="en-US" sz="1000" kern="1200" dirty="0"/>
            <a:t>S.1432-1</a:t>
          </a:r>
          <a:endParaRPr lang="en-US" sz="1000" kern="1200" noProof="0" dirty="0">
            <a:solidFill>
              <a:srgbClr val="279DD9">
                <a:hueOff val="0"/>
                <a:satOff val="0"/>
                <a:lumOff val="0"/>
                <a:alphaOff val="0"/>
              </a:srgbClr>
            </a:solidFill>
            <a:latin typeface="Calibri"/>
            <a:ea typeface="+mn-ea"/>
            <a:cs typeface="+mn-cs"/>
          </a:endParaRPr>
        </a:p>
      </dsp:txBody>
      <dsp:txXfrm rot="-5400000">
        <a:off x="1081383" y="1412553"/>
        <a:ext cx="6784584" cy="1015045"/>
      </dsp:txXfrm>
    </dsp:sp>
    <dsp:sp modelId="{A55F48DB-D087-4EDC-9C3E-104A5D347D95}">
      <dsp:nvSpPr>
        <dsp:cNvPr id="0" name=""/>
        <dsp:cNvSpPr/>
      </dsp:nvSpPr>
      <dsp:spPr>
        <a:xfrm rot="5400000">
          <a:off x="-231725" y="3003025"/>
          <a:ext cx="1544833" cy="1081383"/>
        </a:xfrm>
        <a:prstGeom prst="chevron">
          <a:avLst/>
        </a:prstGeom>
        <a:solidFill>
          <a:schemeClr val="accent2">
            <a:hueOff val="-7156942"/>
            <a:satOff val="-16694"/>
            <a:lumOff val="-27254"/>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Satellite payload gain</a:t>
          </a:r>
        </a:p>
      </dsp:txBody>
      <dsp:txXfrm rot="-5400000">
        <a:off x="1" y="3311992"/>
        <a:ext cx="1081383" cy="463450"/>
      </dsp:txXfrm>
    </dsp:sp>
    <dsp:sp modelId="{A0A8FC36-ACBF-427F-B0D8-014CC13A2373}">
      <dsp:nvSpPr>
        <dsp:cNvPr id="0" name=""/>
        <dsp:cNvSpPr/>
      </dsp:nvSpPr>
      <dsp:spPr>
        <a:xfrm rot="5400000">
          <a:off x="3999060" y="-146376"/>
          <a:ext cx="1004141" cy="6839496"/>
        </a:xfrm>
        <a:prstGeom prst="round2SameRect">
          <a:avLst/>
        </a:prstGeom>
        <a:solidFill>
          <a:schemeClr val="lt1">
            <a:alpha val="90000"/>
            <a:hueOff val="0"/>
            <a:satOff val="0"/>
            <a:lumOff val="0"/>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Calculation of input power flux density (IPFD) and IBO</a:t>
          </a:r>
        </a:p>
        <a:p>
          <a:pPr marL="57150" lvl="1" indent="-57150" algn="l" defTabSz="444500">
            <a:lnSpc>
              <a:spcPct val="90000"/>
            </a:lnSpc>
            <a:spcBef>
              <a:spcPct val="0"/>
            </a:spcBef>
            <a:spcAft>
              <a:spcPct val="15000"/>
            </a:spcAft>
            <a:buChar char="•"/>
          </a:pPr>
          <a:r>
            <a:rPr lang="en-US" sz="1000" kern="1200" noProof="0" dirty="0"/>
            <a:t>IBO setting based on intermodulation and gain compression requirements</a:t>
          </a:r>
        </a:p>
        <a:p>
          <a:pPr marL="57150" lvl="1" indent="-57150" algn="l" defTabSz="444500">
            <a:lnSpc>
              <a:spcPct val="90000"/>
            </a:lnSpc>
            <a:spcBef>
              <a:spcPct val="0"/>
            </a:spcBef>
            <a:spcAft>
              <a:spcPct val="15000"/>
            </a:spcAft>
            <a:buChar char="•"/>
          </a:pPr>
          <a:r>
            <a:rPr lang="en-US" sz="1000" kern="1200" noProof="0" dirty="0"/>
            <a:t>Satellite gain tolerance: ±0.75 dB</a:t>
          </a:r>
        </a:p>
        <a:p>
          <a:pPr marL="57150" lvl="1" indent="-57150" algn="l" defTabSz="444500">
            <a:lnSpc>
              <a:spcPct val="90000"/>
            </a:lnSpc>
            <a:spcBef>
              <a:spcPct val="0"/>
            </a:spcBef>
            <a:spcAft>
              <a:spcPct val="15000"/>
            </a:spcAft>
            <a:buChar char="•"/>
          </a:pPr>
          <a:r>
            <a:rPr lang="en-US" sz="1000" kern="1200" noProof="0" dirty="0"/>
            <a:t>Total satellite gain for downlink EIRP</a:t>
          </a:r>
        </a:p>
      </dsp:txBody>
      <dsp:txXfrm rot="-5400000">
        <a:off x="1081383" y="2820319"/>
        <a:ext cx="6790478" cy="9061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0EA67-7D42-4237-B41A-666F82E0463A}">
      <dsp:nvSpPr>
        <dsp:cNvPr id="0" name=""/>
        <dsp:cNvSpPr/>
      </dsp:nvSpPr>
      <dsp:spPr>
        <a:xfrm rot="5400000">
          <a:off x="-230776" y="302725"/>
          <a:ext cx="1538510" cy="1076957"/>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75" tIns="3175" rIns="3175" bIns="3175" numCol="1" spcCol="1270" anchor="ctr" anchorCtr="0">
          <a:noAutofit/>
        </a:bodyPr>
        <a:lstStyle/>
        <a:p>
          <a:pPr marL="0" lvl="0" indent="0" algn="ctr" defTabSz="222250">
            <a:lnSpc>
              <a:spcPct val="90000"/>
            </a:lnSpc>
            <a:spcBef>
              <a:spcPct val="0"/>
            </a:spcBef>
            <a:spcAft>
              <a:spcPct val="35000"/>
            </a:spcAft>
            <a:buNone/>
          </a:pPr>
          <a:endParaRPr lang="en-US" sz="500" kern="1200" noProof="0" dirty="0"/>
        </a:p>
        <a:p>
          <a:pPr marL="0" lvl="0" indent="0" algn="ctr" defTabSz="222250">
            <a:lnSpc>
              <a:spcPct val="90000"/>
            </a:lnSpc>
            <a:spcBef>
              <a:spcPct val="0"/>
            </a:spcBef>
            <a:spcAft>
              <a:spcPct val="35000"/>
            </a:spcAft>
            <a:buNone/>
          </a:pPr>
          <a:r>
            <a:rPr lang="en-US" sz="1300" kern="1200" noProof="0" dirty="0"/>
            <a:t>Downlink (link 2 and 4) losses, impairments</a:t>
          </a:r>
        </a:p>
      </dsp:txBody>
      <dsp:txXfrm rot="-5400000">
        <a:off x="1" y="610428"/>
        <a:ext cx="1076957" cy="461553"/>
      </dsp:txXfrm>
    </dsp:sp>
    <dsp:sp modelId="{C80AD65E-D717-462E-9F78-5703BB88CA5B}">
      <dsp:nvSpPr>
        <dsp:cNvPr id="0" name=""/>
        <dsp:cNvSpPr/>
      </dsp:nvSpPr>
      <dsp:spPr>
        <a:xfrm rot="5400000">
          <a:off x="3929731" y="-2849732"/>
          <a:ext cx="1138374" cy="6843922"/>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Satellite transmit gain versus center of beam: -5 dB</a:t>
          </a:r>
        </a:p>
        <a:p>
          <a:pPr marL="57150" lvl="1" indent="-57150" algn="l" defTabSz="444500">
            <a:lnSpc>
              <a:spcPct val="90000"/>
            </a:lnSpc>
            <a:spcBef>
              <a:spcPct val="0"/>
            </a:spcBef>
            <a:spcAft>
              <a:spcPct val="15000"/>
            </a:spcAft>
            <a:buChar char="•"/>
          </a:pPr>
          <a:r>
            <a:rPr lang="en-US" sz="1000" kern="1200" noProof="0" dirty="0"/>
            <a:t>Free Space loss </a:t>
          </a:r>
          <a:r>
            <a:rPr lang="en-US" sz="1000" kern="1200" noProof="0" dirty="0">
              <a:solidFill>
                <a:srgbClr val="279DD9">
                  <a:hueOff val="0"/>
                  <a:satOff val="0"/>
                  <a:lumOff val="0"/>
                  <a:alphaOff val="0"/>
                </a:srgbClr>
              </a:solidFill>
              <a:latin typeface="Calibri"/>
              <a:ea typeface="+mn-ea"/>
              <a:cs typeface="+mn-cs"/>
            </a:rPr>
            <a:t>for different AES distances (elevation dependent) and for GES distance fixed @ 10° elevation (worst case)</a:t>
          </a:r>
          <a:endParaRPr lang="en-US" sz="1000" kern="1200" noProof="0" dirty="0"/>
        </a:p>
        <a:p>
          <a:pPr marL="57150" lvl="1" indent="-57150" algn="l" defTabSz="444500">
            <a:lnSpc>
              <a:spcPct val="90000"/>
            </a:lnSpc>
            <a:spcBef>
              <a:spcPct val="0"/>
            </a:spcBef>
            <a:spcAft>
              <a:spcPct val="15000"/>
            </a:spcAft>
            <a:buChar char="•"/>
          </a:pPr>
          <a:r>
            <a:rPr lang="en-US" sz="1000" kern="1200" noProof="0" dirty="0"/>
            <a:t>Cross polarization interference (XPD = 25 dB)</a:t>
          </a:r>
        </a:p>
        <a:p>
          <a:pPr marL="57150" lvl="1" indent="-57150" algn="l" defTabSz="444500">
            <a:lnSpc>
              <a:spcPct val="90000"/>
            </a:lnSpc>
            <a:spcBef>
              <a:spcPct val="0"/>
            </a:spcBef>
            <a:spcAft>
              <a:spcPct val="15000"/>
            </a:spcAft>
            <a:buChar char="•"/>
          </a:pPr>
          <a:r>
            <a:rPr lang="en-US" sz="1000" kern="1200" noProof="0" dirty="0"/>
            <a:t>Time invariant interference: </a:t>
          </a:r>
          <a:r>
            <a:rPr lang="en-US" sz="1000" kern="1200" noProof="0" dirty="0">
              <a:sym typeface="Symbol" panose="05050102010706020507" pitchFamily="18" charset="2"/>
            </a:rPr>
            <a:t></a:t>
          </a:r>
          <a:r>
            <a:rPr lang="en-US" sz="1000" kern="1200" noProof="0" dirty="0"/>
            <a:t>T/T = 32% </a:t>
          </a:r>
          <a:r>
            <a:rPr lang="en-US" sz="1000" kern="1200" noProof="0" dirty="0">
              <a:solidFill>
                <a:srgbClr val="279DD9">
                  <a:hueOff val="0"/>
                  <a:satOff val="0"/>
                  <a:lumOff val="0"/>
                  <a:alphaOff val="0"/>
                </a:srgbClr>
              </a:solidFill>
              <a:latin typeface="Calibri"/>
              <a:ea typeface="+mn-ea"/>
              <a:cs typeface="+mn-cs"/>
              <a:sym typeface="Symbol" panose="05050102010706020507" pitchFamily="18" charset="2"/>
            </a:rPr>
            <a:t>from </a:t>
          </a:r>
          <a:r>
            <a:rPr lang="en-US" sz="1000" kern="1200" dirty="0"/>
            <a:t>S.1432-1</a:t>
          </a:r>
          <a:endParaRPr lang="en-US" sz="1000" kern="1200" noProof="0" dirty="0"/>
        </a:p>
        <a:p>
          <a:pPr marL="57150" lvl="1" indent="-57150" algn="l" defTabSz="444500">
            <a:lnSpc>
              <a:spcPct val="90000"/>
            </a:lnSpc>
            <a:spcBef>
              <a:spcPct val="0"/>
            </a:spcBef>
            <a:spcAft>
              <a:spcPct val="15000"/>
            </a:spcAft>
            <a:buChar char="•"/>
          </a:pPr>
          <a:r>
            <a:rPr lang="en-US" sz="1000" kern="1200" noProof="0" dirty="0"/>
            <a:t>Earth station EIRP tolerance/ pointing loss / radome loss (dB):</a:t>
          </a:r>
        </a:p>
        <a:p>
          <a:pPr marL="114300" lvl="2" indent="-57150" algn="l" defTabSz="444500">
            <a:lnSpc>
              <a:spcPct val="90000"/>
            </a:lnSpc>
            <a:spcBef>
              <a:spcPct val="0"/>
            </a:spcBef>
            <a:spcAft>
              <a:spcPct val="15000"/>
            </a:spcAft>
            <a:buChar char="•"/>
          </a:pPr>
          <a:r>
            <a:rPr lang="en-US" sz="1000" kern="1200" noProof="0" dirty="0"/>
            <a:t>Ku band: 0.3 dB up to 2.4 dB </a:t>
          </a:r>
          <a:r>
            <a:rPr lang="en-US" sz="1000" kern="1200" noProof="0" dirty="0">
              <a:solidFill>
                <a:srgbClr val="279DD9">
                  <a:hueOff val="0"/>
                  <a:satOff val="0"/>
                  <a:lumOff val="0"/>
                  <a:alphaOff val="0"/>
                </a:srgbClr>
              </a:solidFill>
              <a:latin typeface="Calibri"/>
              <a:ea typeface="+mn-ea"/>
              <a:cs typeface="+mn-cs"/>
            </a:rPr>
            <a:t>depending on the version of the AES or GES</a:t>
          </a:r>
          <a:endParaRPr lang="en-US" sz="1000" kern="1200" noProof="0" dirty="0"/>
        </a:p>
        <a:p>
          <a:pPr marL="114300" lvl="2" indent="-57150" algn="l" defTabSz="444500">
            <a:lnSpc>
              <a:spcPct val="90000"/>
            </a:lnSpc>
            <a:spcBef>
              <a:spcPct val="0"/>
            </a:spcBef>
            <a:spcAft>
              <a:spcPct val="15000"/>
            </a:spcAft>
            <a:buChar char="•"/>
          </a:pPr>
          <a:r>
            <a:rPr lang="en-US" sz="1000" kern="1200" noProof="0" dirty="0"/>
            <a:t>Ka band: 0.1 dB up to 2 dB </a:t>
          </a:r>
          <a:r>
            <a:rPr lang="en-US" sz="1000" kern="1200" noProof="0" dirty="0">
              <a:solidFill>
                <a:srgbClr val="279DD9">
                  <a:hueOff val="0"/>
                  <a:satOff val="0"/>
                  <a:lumOff val="0"/>
                  <a:alphaOff val="0"/>
                </a:srgbClr>
              </a:solidFill>
              <a:latin typeface="Calibri"/>
              <a:ea typeface="+mn-ea"/>
              <a:cs typeface="+mn-cs"/>
            </a:rPr>
            <a:t>depending on the version of the AES or GES</a:t>
          </a:r>
          <a:endParaRPr lang="en-US" sz="1000" kern="1200" noProof="0" dirty="0"/>
        </a:p>
      </dsp:txBody>
      <dsp:txXfrm rot="-5400000">
        <a:off x="1076958" y="58612"/>
        <a:ext cx="6788351" cy="1027232"/>
      </dsp:txXfrm>
    </dsp:sp>
    <dsp:sp modelId="{23864C47-BE80-4743-8F77-C7038D0730DF}">
      <dsp:nvSpPr>
        <dsp:cNvPr id="0" name=""/>
        <dsp:cNvSpPr/>
      </dsp:nvSpPr>
      <dsp:spPr>
        <a:xfrm rot="5400000">
          <a:off x="-230776" y="1661948"/>
          <a:ext cx="1538510" cy="1076957"/>
        </a:xfrm>
        <a:prstGeom prst="chevron">
          <a:avLst/>
        </a:prstGeom>
        <a:solidFill>
          <a:schemeClr val="accent2">
            <a:hueOff val="-3578471"/>
            <a:satOff val="-8347"/>
            <a:lumOff val="-13627"/>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E</a:t>
          </a:r>
          <a:r>
            <a:rPr lang="en-US" sz="1500" kern="1200" baseline="-25000" noProof="0" dirty="0"/>
            <a:t>S</a:t>
          </a:r>
          <a:r>
            <a:rPr lang="en-US" sz="1500" kern="1200" noProof="0" dirty="0"/>
            <a:t>/N</a:t>
          </a:r>
          <a:r>
            <a:rPr lang="en-US" sz="1500" kern="1200" baseline="-25000" noProof="0" dirty="0"/>
            <a:t>0</a:t>
          </a:r>
          <a:r>
            <a:rPr lang="en-US" sz="1500" kern="1200" noProof="0" dirty="0"/>
            <a:t> aggregations</a:t>
          </a:r>
        </a:p>
      </dsp:txBody>
      <dsp:txXfrm rot="-5400000">
        <a:off x="1" y="1969651"/>
        <a:ext cx="1076957" cy="461553"/>
      </dsp:txXfrm>
    </dsp:sp>
    <dsp:sp modelId="{107B40F3-211D-4E18-8418-8427A3A8D274}">
      <dsp:nvSpPr>
        <dsp:cNvPr id="0" name=""/>
        <dsp:cNvSpPr/>
      </dsp:nvSpPr>
      <dsp:spPr>
        <a:xfrm rot="5400000">
          <a:off x="3987437" y="-1490773"/>
          <a:ext cx="1022962" cy="6843922"/>
        </a:xfrm>
        <a:prstGeom prst="round2SameRect">
          <a:avLst/>
        </a:prstGeom>
        <a:solidFill>
          <a:schemeClr val="lt1">
            <a:alpha val="90000"/>
            <a:hueOff val="0"/>
            <a:satOff val="0"/>
            <a:lumOff val="0"/>
            <a:alphaOff val="0"/>
          </a:schemeClr>
        </a:solidFill>
        <a:ln w="25400" cap="flat" cmpd="sng" algn="ctr">
          <a:solidFill>
            <a:schemeClr val="accent2">
              <a:hueOff val="-3578471"/>
              <a:satOff val="-8347"/>
              <a:lumOff val="-1362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Achieved 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a:t>
          </a:r>
          <a:r>
            <a:rPr lang="en-US" sz="1000" kern="1200" baseline="-25000" noProof="0" dirty="0">
              <a:solidFill>
                <a:srgbClr val="279DD9">
                  <a:hueOff val="0"/>
                  <a:satOff val="0"/>
                  <a:lumOff val="0"/>
                  <a:alphaOff val="0"/>
                </a:srgbClr>
              </a:solidFill>
              <a:latin typeface="Calibri"/>
              <a:ea typeface="+mn-ea"/>
              <a:cs typeface="+mn-cs"/>
            </a:rPr>
            <a:t>total</a:t>
          </a:r>
          <a:r>
            <a:rPr lang="en-US" sz="1000" kern="1200" noProof="0" dirty="0">
              <a:solidFill>
                <a:srgbClr val="279DD9">
                  <a:hueOff val="0"/>
                  <a:satOff val="0"/>
                  <a:lumOff val="0"/>
                  <a:alphaOff val="0"/>
                </a:srgbClr>
              </a:solidFill>
              <a:latin typeface="Calibri"/>
              <a:ea typeface="+mn-ea"/>
              <a:cs typeface="+mn-cs"/>
            </a:rPr>
            <a:t> based on combination of:</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/(N+I)</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uplink </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/N+I)</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downlink</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intermodulation</a:t>
          </a:r>
        </a:p>
        <a:p>
          <a:pPr marL="271463" lvl="1" indent="-90488"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polarization</a:t>
          </a:r>
        </a:p>
        <a:p>
          <a:pPr marL="57150" lvl="1" indent="-57150" algn="l" defTabSz="444500">
            <a:lnSpc>
              <a:spcPct val="90000"/>
            </a:lnSpc>
            <a:spcBef>
              <a:spcPct val="0"/>
            </a:spcBef>
            <a:spcAft>
              <a:spcPct val="15000"/>
            </a:spcAft>
            <a:buChar char="•"/>
          </a:pPr>
          <a:r>
            <a:rPr lang="en-US" sz="1000" kern="1200" noProof="0" dirty="0">
              <a:solidFill>
                <a:srgbClr val="279DD9">
                  <a:hueOff val="0"/>
                  <a:satOff val="0"/>
                  <a:lumOff val="0"/>
                  <a:alphaOff val="0"/>
                </a:srgbClr>
              </a:solidFill>
              <a:latin typeface="Calibri"/>
              <a:ea typeface="+mn-ea"/>
              <a:cs typeface="+mn-cs"/>
            </a:rPr>
            <a:t>Required 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a:t>
          </a:r>
          <a:r>
            <a:rPr lang="en-US" sz="1000" kern="1200" noProof="0" dirty="0">
              <a:solidFill>
                <a:srgbClr val="279DD9">
                  <a:hueOff val="0"/>
                  <a:satOff val="0"/>
                  <a:lumOff val="0"/>
                  <a:alphaOff val="0"/>
                </a:srgbClr>
              </a:solidFill>
              <a:latin typeface="Calibri"/>
              <a:ea typeface="+mn-ea"/>
              <a:cs typeface="+mn-cs"/>
            </a:rPr>
            <a:t> </a:t>
          </a:r>
          <a:r>
            <a:rPr lang="en-US" sz="1000" kern="1200" baseline="-25000" noProof="0" dirty="0">
              <a:solidFill>
                <a:srgbClr val="279DD9">
                  <a:hueOff val="0"/>
                  <a:satOff val="0"/>
                  <a:lumOff val="0"/>
                  <a:alphaOff val="0"/>
                </a:srgbClr>
              </a:solidFill>
              <a:latin typeface="Calibri"/>
              <a:ea typeface="+mn-ea"/>
              <a:cs typeface="+mn-cs"/>
            </a:rPr>
            <a:t>required</a:t>
          </a:r>
          <a:r>
            <a:rPr lang="en-US" sz="1000" kern="1200" noProof="0" dirty="0">
              <a:solidFill>
                <a:srgbClr val="279DD9">
                  <a:hueOff val="0"/>
                  <a:satOff val="0"/>
                  <a:lumOff val="0"/>
                  <a:alphaOff val="0"/>
                </a:srgbClr>
              </a:solidFill>
              <a:latin typeface="Calibri"/>
              <a:ea typeface="+mn-ea"/>
              <a:cs typeface="+mn-cs"/>
            </a:rPr>
            <a:t> &gt; 0 dB (including 1 dB system margin)</a:t>
          </a:r>
        </a:p>
      </dsp:txBody>
      <dsp:txXfrm rot="-5400000">
        <a:off x="1076958" y="1469643"/>
        <a:ext cx="6793985" cy="923088"/>
      </dsp:txXfrm>
    </dsp:sp>
    <dsp:sp modelId="{A55F48DB-D087-4EDC-9C3E-104A5D347D95}">
      <dsp:nvSpPr>
        <dsp:cNvPr id="0" name=""/>
        <dsp:cNvSpPr/>
      </dsp:nvSpPr>
      <dsp:spPr>
        <a:xfrm rot="5400000">
          <a:off x="-230776" y="3009704"/>
          <a:ext cx="1538510" cy="1076957"/>
        </a:xfrm>
        <a:prstGeom prst="chevron">
          <a:avLst/>
        </a:prstGeom>
        <a:solidFill>
          <a:schemeClr val="accent2">
            <a:hueOff val="-7156942"/>
            <a:satOff val="-16694"/>
            <a:lumOff val="-27254"/>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noProof="0" dirty="0"/>
            <a:t>C2 Link performance</a:t>
          </a:r>
        </a:p>
      </dsp:txBody>
      <dsp:txXfrm rot="-5400000">
        <a:off x="1" y="3317407"/>
        <a:ext cx="1076957" cy="461553"/>
      </dsp:txXfrm>
    </dsp:sp>
    <dsp:sp modelId="{A0A8FC36-ACBF-427F-B0D8-014CC13A2373}">
      <dsp:nvSpPr>
        <dsp:cNvPr id="0" name=""/>
        <dsp:cNvSpPr/>
      </dsp:nvSpPr>
      <dsp:spPr>
        <a:xfrm rot="5400000">
          <a:off x="3998902" y="-143016"/>
          <a:ext cx="1000032" cy="6843922"/>
        </a:xfrm>
        <a:prstGeom prst="round2SameRect">
          <a:avLst/>
        </a:prstGeom>
        <a:solidFill>
          <a:schemeClr val="lt1">
            <a:alpha val="90000"/>
            <a:hueOff val="0"/>
            <a:satOff val="0"/>
            <a:lumOff val="0"/>
            <a:alphaOff val="0"/>
          </a:schemeClr>
        </a:solidFill>
        <a:ln w="25400" cap="flat" cmpd="sng" algn="ctr">
          <a:solidFill>
            <a:schemeClr val="accent2">
              <a:hueOff val="-7156942"/>
              <a:satOff val="-16694"/>
              <a:lumOff val="-2725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noProof="0" dirty="0"/>
            <a:t>Success will be achieved when the complete C2 Link connection comprising the forward link (link 1 and 2) AND the return link (link 3 and 4) both provide positive link margins of the </a:t>
          </a:r>
          <a:r>
            <a:rPr lang="en-US" sz="1000" kern="1200" noProof="0" dirty="0">
              <a:solidFill>
                <a:srgbClr val="279DD9">
                  <a:hueOff val="0"/>
                  <a:satOff val="0"/>
                  <a:lumOff val="0"/>
                  <a:alphaOff val="0"/>
                </a:srgbClr>
              </a:solidFill>
              <a:latin typeface="Calibri"/>
              <a:ea typeface="+mn-ea"/>
              <a:cs typeface="+mn-cs"/>
            </a:rPr>
            <a:t>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 total</a:t>
          </a:r>
          <a:r>
            <a:rPr lang="en-US" sz="1000" kern="1200" noProof="0" dirty="0">
              <a:solidFill>
                <a:srgbClr val="279DD9">
                  <a:hueOff val="0"/>
                  <a:satOff val="0"/>
                  <a:lumOff val="0"/>
                  <a:alphaOff val="0"/>
                </a:srgbClr>
              </a:solidFill>
              <a:latin typeface="Calibri"/>
              <a:ea typeface="+mn-ea"/>
              <a:cs typeface="+mn-cs"/>
            </a:rPr>
            <a:t> compared to the E</a:t>
          </a:r>
          <a:r>
            <a:rPr lang="en-US" sz="1000" kern="1200" baseline="-25000" noProof="0" dirty="0">
              <a:solidFill>
                <a:srgbClr val="279DD9">
                  <a:hueOff val="0"/>
                  <a:satOff val="0"/>
                  <a:lumOff val="0"/>
                  <a:alphaOff val="0"/>
                </a:srgbClr>
              </a:solidFill>
              <a:latin typeface="Calibri"/>
              <a:ea typeface="+mn-ea"/>
              <a:cs typeface="+mn-cs"/>
            </a:rPr>
            <a:t>S</a:t>
          </a:r>
          <a:r>
            <a:rPr lang="en-US" sz="1000" kern="1200" noProof="0" dirty="0">
              <a:solidFill>
                <a:srgbClr val="279DD9">
                  <a:hueOff val="0"/>
                  <a:satOff val="0"/>
                  <a:lumOff val="0"/>
                  <a:alphaOff val="0"/>
                </a:srgbClr>
              </a:solidFill>
              <a:latin typeface="Calibri"/>
              <a:ea typeface="+mn-ea"/>
              <a:cs typeface="+mn-cs"/>
            </a:rPr>
            <a:t>/N</a:t>
          </a:r>
          <a:r>
            <a:rPr lang="en-US" sz="1000" kern="1200" baseline="-25000" noProof="0" dirty="0">
              <a:solidFill>
                <a:srgbClr val="279DD9">
                  <a:hueOff val="0"/>
                  <a:satOff val="0"/>
                  <a:lumOff val="0"/>
                  <a:alphaOff val="0"/>
                </a:srgbClr>
              </a:solidFill>
              <a:latin typeface="Calibri"/>
              <a:ea typeface="+mn-ea"/>
              <a:cs typeface="+mn-cs"/>
            </a:rPr>
            <a:t>0 required</a:t>
          </a:r>
          <a:endParaRPr lang="en-US" sz="1000" kern="1200" baseline="-25000" noProof="0" dirty="0"/>
        </a:p>
        <a:p>
          <a:pPr marL="57150" lvl="1" indent="-57150" algn="l" defTabSz="444500">
            <a:lnSpc>
              <a:spcPct val="90000"/>
            </a:lnSpc>
            <a:spcBef>
              <a:spcPct val="0"/>
            </a:spcBef>
            <a:spcAft>
              <a:spcPct val="15000"/>
            </a:spcAft>
            <a:buChar char="•"/>
          </a:pPr>
          <a:r>
            <a:rPr lang="en-US" sz="1000" kern="1200" noProof="0" dirty="0"/>
            <a:t>Determining the driving link budget elements:</a:t>
          </a:r>
        </a:p>
        <a:p>
          <a:pPr marL="114300" lvl="2" indent="-57150" algn="l" defTabSz="444500">
            <a:lnSpc>
              <a:spcPct val="90000"/>
            </a:lnSpc>
            <a:spcBef>
              <a:spcPct val="0"/>
            </a:spcBef>
            <a:spcAft>
              <a:spcPct val="15000"/>
            </a:spcAft>
            <a:buChar char="•"/>
          </a:pPr>
          <a:r>
            <a:rPr lang="en-US" sz="1000" kern="1200" noProof="0" dirty="0"/>
            <a:t>First limiting parameter for uplink EIRP: PFD mask / terminal capability / satellite IBO / downlink PFD</a:t>
          </a:r>
        </a:p>
        <a:p>
          <a:pPr marL="114300" lvl="2" indent="-57150" algn="l" defTabSz="444500">
            <a:lnSpc>
              <a:spcPct val="90000"/>
            </a:lnSpc>
            <a:spcBef>
              <a:spcPct val="0"/>
            </a:spcBef>
            <a:spcAft>
              <a:spcPct val="15000"/>
            </a:spcAft>
            <a:buChar char="•"/>
          </a:pPr>
          <a:r>
            <a:rPr lang="en-US" sz="1000" kern="1200" noProof="0" dirty="0"/>
            <a:t>Highest share of transponder resource: power driven versus bandwidth driven</a:t>
          </a:r>
        </a:p>
        <a:p>
          <a:pPr marL="114300" lvl="2" indent="-57150" algn="l" defTabSz="444500">
            <a:lnSpc>
              <a:spcPct val="90000"/>
            </a:lnSpc>
            <a:spcBef>
              <a:spcPct val="0"/>
            </a:spcBef>
            <a:spcAft>
              <a:spcPct val="15000"/>
            </a:spcAft>
            <a:buChar char="•"/>
          </a:pPr>
          <a:r>
            <a:rPr lang="en-US" sz="1000" kern="1200" noProof="0" dirty="0"/>
            <a:t>Smallest E</a:t>
          </a:r>
          <a:r>
            <a:rPr lang="en-US" sz="1000" kern="1200" baseline="-25000" noProof="0" dirty="0"/>
            <a:t>S</a:t>
          </a:r>
          <a:r>
            <a:rPr lang="en-US" sz="1000" kern="1200" noProof="0" dirty="0"/>
            <a:t>/N</a:t>
          </a:r>
          <a:r>
            <a:rPr lang="en-US" sz="1000" kern="1200" baseline="-25000" noProof="0" dirty="0"/>
            <a:t>0</a:t>
          </a:r>
          <a:r>
            <a:rPr lang="en-US" sz="1000" kern="1200" noProof="0" dirty="0"/>
            <a:t> margin for: uplink / downlink / intermodulation</a:t>
          </a:r>
        </a:p>
      </dsp:txBody>
      <dsp:txXfrm rot="-5400000">
        <a:off x="1076957" y="2827747"/>
        <a:ext cx="6795104" cy="90239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8/12/2020</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12 August 2020</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lvl1pPr>
              <a:defRPr>
                <a:solidFill>
                  <a:schemeClr val="bg1"/>
                </a:solidFill>
              </a:defRPr>
            </a:lvl1pPr>
          </a:lstStyle>
          <a:p>
            <a:fld id="{3FF909EE-2C65-48BC-95E5-26F3591A45A6}" type="slidenum">
              <a:rPr lang="en-CA" smtClean="0"/>
              <a:pPr/>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12 August 2020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12 August 2020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12 August 2020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12 August 2020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12 August 2020</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12 August 2020</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12 August 2020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12 August 2020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12 August 2020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12 August 2020</a:t>
            </a:fld>
            <a:endParaRPr lang="en-CA" dirty="0"/>
          </a:p>
        </p:txBody>
      </p:sp>
      <p:sp>
        <p:nvSpPr>
          <p:cNvPr id="5" name="Footer Placeholder 4"/>
          <p:cNvSpPr>
            <a:spLocks noGrp="1"/>
          </p:cNvSpPr>
          <p:nvPr>
            <p:ph type="ftr" sz="quarter" idx="3"/>
          </p:nvPr>
        </p:nvSpPr>
        <p:spPr>
          <a:xfrm>
            <a:off x="3124200" y="6525344"/>
            <a:ext cx="2895600" cy="332656"/>
          </a:xfrm>
          <a:prstGeom prst="rect">
            <a:avLst/>
          </a:prstGeom>
        </p:spPr>
        <p:txBody>
          <a:bodyPr vert="horz" lIns="91440" tIns="45720" rIns="91440" bIns="45720" rtlCol="0" anchor="ctr"/>
          <a:lstStyle>
            <a:lvl1pPr algn="ctr">
              <a:defRPr sz="1000">
                <a:solidFill>
                  <a:schemeClr val="bg1"/>
                </a:solidFill>
                <a:latin typeface="Arial" pitchFamily="34" charset="0"/>
                <a:cs typeface="Arial" pitchFamily="34" charset="0"/>
              </a:defRPr>
            </a:lvl1pPr>
          </a:lstStyle>
          <a:p>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450703"/>
          </a:xfrm>
        </p:spPr>
        <p:txBody>
          <a:bodyPr/>
          <a:lstStyle/>
          <a:p>
            <a:r>
              <a:rPr lang="en-CA" dirty="0"/>
              <a:t>Ku and Ka Band FSS Characteristics and Link Budgets for support of RPAS</a:t>
            </a:r>
            <a:br>
              <a:rPr lang="en-CA" dirty="0"/>
            </a:br>
            <a:br>
              <a:rPr lang="en-US" sz="2000" dirty="0">
                <a:highlight>
                  <a:srgbClr val="FFFF00"/>
                </a:highlight>
              </a:rPr>
            </a:br>
            <a:br>
              <a:rPr lang="en-US" sz="6000" dirty="0"/>
            </a:br>
            <a:br>
              <a:rPr lang="en-CA" dirty="0"/>
            </a:br>
            <a:br>
              <a:rPr lang="en-CA" dirty="0"/>
            </a:br>
            <a:br>
              <a:rPr lang="en-CA" sz="2400" dirty="0"/>
            </a:br>
            <a:br>
              <a:rPr lang="en-CA" dirty="0"/>
            </a:br>
            <a:br>
              <a:rPr lang="en-CA" dirty="0"/>
            </a:br>
            <a:endParaRPr lang="en-CA" dirty="0"/>
          </a:p>
        </p:txBody>
      </p:sp>
      <p:sp>
        <p:nvSpPr>
          <p:cNvPr id="3" name="Subtitle 2"/>
          <p:cNvSpPr>
            <a:spLocks noGrp="1"/>
          </p:cNvSpPr>
          <p:nvPr>
            <p:ph type="subTitle" idx="1"/>
          </p:nvPr>
        </p:nvSpPr>
        <p:spPr>
          <a:xfrm>
            <a:off x="1371600" y="5157192"/>
            <a:ext cx="6400800" cy="697632"/>
          </a:xfrm>
        </p:spPr>
        <p:txBody>
          <a:bodyPr>
            <a:normAutofit/>
          </a:bodyPr>
          <a:lstStyle/>
          <a:p>
            <a:r>
              <a:rPr lang="en-CA" dirty="0"/>
              <a:t>FSMP WG/10 IP-02</a:t>
            </a:r>
          </a:p>
        </p:txBody>
      </p:sp>
    </p:spTree>
    <p:extLst>
      <p:ext uri="{BB962C8B-B14F-4D97-AF65-F5344CB8AC3E}">
        <p14:creationId xmlns:p14="http://schemas.microsoft.com/office/powerpoint/2010/main" val="960323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179512" y="980728"/>
            <a:ext cx="8822508" cy="576064"/>
          </a:xfrm>
        </p:spPr>
        <p:txBody>
          <a:bodyPr>
            <a:noAutofit/>
          </a:bodyPr>
          <a:lstStyle/>
          <a:p>
            <a:r>
              <a:rPr lang="en-US" sz="3600" dirty="0"/>
              <a:t>FSS Link Budgets – System Characteristics 1/2</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08767" y="1700808"/>
            <a:ext cx="8534400" cy="4680520"/>
          </a:xfrm>
        </p:spPr>
        <p:txBody>
          <a:bodyPr>
            <a:noAutofit/>
          </a:bodyPr>
          <a:lstStyle/>
          <a:p>
            <a:r>
              <a:rPr lang="en-US" sz="2400" dirty="0"/>
              <a:t>All satellite networks must go through a process of notification, assessment, coordination and recording with the ITU-R before they can be used</a:t>
            </a:r>
          </a:p>
          <a:p>
            <a:r>
              <a:rPr lang="en-US" sz="2400" dirty="0"/>
              <a:t>This process allows ITU-R, administrations and satellite operators to make sure that these networks will not cause harmful interference to recorded users of the same allocations or receive harmful interference from those recorded users</a:t>
            </a:r>
          </a:p>
          <a:p>
            <a:r>
              <a:rPr lang="en-US" sz="2400" dirty="0"/>
              <a:t>This recorded information is held within the ITU-R Master International Frequency Register (MIFR), which is an MS Access relational database updated and published every two weeks by the Radiocommunications Bureau (BR)</a:t>
            </a:r>
            <a:endParaRPr lang="en-US" sz="1800" strike="sngStrike"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1412555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08767" y="1700808"/>
            <a:ext cx="8534400" cy="4608512"/>
          </a:xfrm>
        </p:spPr>
        <p:txBody>
          <a:bodyPr>
            <a:noAutofit/>
          </a:bodyPr>
          <a:lstStyle/>
          <a:p>
            <a:r>
              <a:rPr lang="en-US" sz="2400" dirty="0"/>
              <a:t>To assist ITU-R and ICAO in their work related to Resolution 155 ITU-R has been using the MIFR to assess the “envelope” of characteristics of the FSS satellite networks that comply with Resolution 155 and to provide statistical information on the values of the parameters of those characteristics</a:t>
            </a:r>
          </a:p>
          <a:p>
            <a:r>
              <a:rPr lang="en-US" sz="2400" dirty="0"/>
              <a:t>ITU-R can then check that the proposed RPAS C2 Link characteristics parameter values are</a:t>
            </a:r>
            <a:r>
              <a:rPr lang="en-US" sz="2400" dirty="0">
                <a:solidFill>
                  <a:srgbClr val="FF0000"/>
                </a:solidFill>
              </a:rPr>
              <a:t> </a:t>
            </a:r>
            <a:r>
              <a:rPr lang="en-US" sz="2400" dirty="0"/>
              <a:t>inside the envelope of these notified and recorded parameter values </a:t>
            </a:r>
          </a:p>
          <a:p>
            <a:r>
              <a:rPr lang="en-US" sz="2400" dirty="0"/>
              <a:t>ICAO can then use those characteristics parameter values in their link budget analysis to check for adequately safe operation</a:t>
            </a:r>
          </a:p>
          <a:p>
            <a:pPr lvl="1">
              <a:buFont typeface="Arial" panose="020B0604020202020204" pitchFamily="34" charset="0"/>
              <a:buChar char="•"/>
            </a:pPr>
            <a:r>
              <a:rPr lang="en-US" sz="1800" dirty="0"/>
              <a:t>ITU-R WP5B/712 Annex 5 liaised to ICAO in FSMP WG/08 WP02 &gt; RPASP/13 WP/5</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effectLst/>
              <a:uLnTx/>
              <a:uFillTx/>
              <a:latin typeface="Arial"/>
              <a:ea typeface="+mn-ea"/>
              <a:cs typeface="+mn-cs"/>
            </a:endParaRPr>
          </a:p>
        </p:txBody>
      </p:sp>
      <p:sp>
        <p:nvSpPr>
          <p:cNvPr id="7" name="Title 1">
            <a:extLst>
              <a:ext uri="{FF2B5EF4-FFF2-40B4-BE49-F238E27FC236}">
                <a16:creationId xmlns:a16="http://schemas.microsoft.com/office/drawing/2014/main" id="{681AA960-56E2-4AFC-A31E-C2CB06965DB8}"/>
              </a:ext>
            </a:extLst>
          </p:cNvPr>
          <p:cNvSpPr>
            <a:spLocks noGrp="1"/>
          </p:cNvSpPr>
          <p:nvPr>
            <p:ph type="title"/>
          </p:nvPr>
        </p:nvSpPr>
        <p:spPr>
          <a:xfrm>
            <a:off x="179512" y="980728"/>
            <a:ext cx="8822508" cy="576064"/>
          </a:xfrm>
        </p:spPr>
        <p:txBody>
          <a:bodyPr>
            <a:noAutofit/>
          </a:bodyPr>
          <a:lstStyle/>
          <a:p>
            <a:r>
              <a:rPr lang="en-US" sz="3600" dirty="0"/>
              <a:t>FSS Link Budgets – System Characteristics 2/2</a:t>
            </a:r>
          </a:p>
        </p:txBody>
      </p:sp>
    </p:spTree>
    <p:extLst>
      <p:ext uri="{BB962C8B-B14F-4D97-AF65-F5344CB8AC3E}">
        <p14:creationId xmlns:p14="http://schemas.microsoft.com/office/powerpoint/2010/main" val="2383331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467544" y="758873"/>
            <a:ext cx="8305800" cy="545822"/>
          </a:xfrm>
        </p:spPr>
        <p:txBody>
          <a:bodyPr>
            <a:noAutofit/>
          </a:bodyPr>
          <a:lstStyle/>
          <a:p>
            <a:r>
              <a:rPr lang="en-US" sz="3600" dirty="0"/>
              <a:t>How do we use the MIFR Data?</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467544" y="1556792"/>
            <a:ext cx="8232220" cy="4182294"/>
          </a:xfrm>
        </p:spPr>
        <p:txBody>
          <a:bodyPr>
            <a:noAutofit/>
          </a:bodyPr>
          <a:lstStyle/>
          <a:p>
            <a:r>
              <a:rPr lang="en-US" sz="2000" dirty="0"/>
              <a:t>The filed FSS satellite networks according to the ITU-R MIFR cover a wide range (within their authorized envelope of operation) of characteristics parameter value variations </a:t>
            </a:r>
          </a:p>
          <a:p>
            <a:pPr lvl="1">
              <a:buFont typeface="Arial" panose="020B0604020202020204" pitchFamily="34" charset="0"/>
              <a:buChar char="•"/>
            </a:pPr>
            <a:r>
              <a:rPr lang="en-US" sz="1600" dirty="0"/>
              <a:t>Often beyond typical system realizations and providing a large envelope of characteristics parameter values</a:t>
            </a:r>
          </a:p>
          <a:p>
            <a:pPr lvl="1">
              <a:buFont typeface="Arial" panose="020B0604020202020204" pitchFamily="34" charset="0"/>
              <a:buChar char="•"/>
            </a:pPr>
            <a:r>
              <a:rPr lang="en-US" sz="1600" dirty="0"/>
              <a:t>Hence, a set of characteristics parameter values with a certain minimum or maximum performance inside the filing envelope needs to be derived</a:t>
            </a:r>
          </a:p>
          <a:p>
            <a:r>
              <a:rPr lang="en-US" sz="2000" dirty="0"/>
              <a:t>Assessing each of the thousands of satellite network filings is not effective and would not lead to:</a:t>
            </a:r>
          </a:p>
          <a:p>
            <a:pPr lvl="1">
              <a:buFont typeface="Arial" panose="020B0604020202020204" pitchFamily="34" charset="0"/>
              <a:buChar char="•"/>
            </a:pPr>
            <a:r>
              <a:rPr lang="en-US" sz="1600" dirty="0"/>
              <a:t>Maximizing the Achieved performance to provide a highly reliable link for safety of life applications fulfilling the RLP</a:t>
            </a:r>
          </a:p>
          <a:p>
            <a:pPr lvl="1">
              <a:buFont typeface="Arial" panose="020B0604020202020204" pitchFamily="34" charset="0"/>
              <a:buChar char="•"/>
            </a:pPr>
            <a:r>
              <a:rPr lang="en-US" sz="1600" dirty="0"/>
              <a:t>Maximizing the ability of the RPA to operate in different combinations of flight altitudes and latitudes, for different elevations (larger than a minimum recommended one)</a:t>
            </a:r>
          </a:p>
          <a:p>
            <a:pPr lvl="1">
              <a:buFont typeface="Arial" panose="020B0604020202020204" pitchFamily="34" charset="0"/>
              <a:buChar char="•"/>
            </a:pPr>
            <a:r>
              <a:rPr lang="en-US" sz="1600" dirty="0"/>
              <a:t>A comprehensive set of values (performance thresholds) for each of the characteristics in the SARPs not just a “go/no go” for each satellite network with no indication of the suitability of future satellite networks or the parameter values that were necessary to meet the RLP</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438917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01026" y="1353803"/>
            <a:ext cx="8807477" cy="5112568"/>
          </a:xfrm>
          <a:solidFill>
            <a:schemeClr val="bg1"/>
          </a:solidFill>
        </p:spPr>
        <p:txBody>
          <a:bodyPr>
            <a:noAutofit/>
          </a:bodyPr>
          <a:lstStyle/>
          <a:p>
            <a:r>
              <a:rPr lang="en-US" sz="2000" dirty="0"/>
              <a:t>MIFR: Parameters used in the link budget equation:</a:t>
            </a:r>
          </a:p>
          <a:p>
            <a:pPr lvl="1">
              <a:spcBef>
                <a:spcPts val="200"/>
              </a:spcBef>
              <a:buFont typeface="Arial" panose="020B0604020202020204" pitchFamily="34" charset="0"/>
              <a:buChar char="•"/>
            </a:pPr>
            <a:r>
              <a:rPr lang="en-US" sz="1800" dirty="0"/>
              <a:t>Antenna gains</a:t>
            </a:r>
          </a:p>
          <a:p>
            <a:pPr lvl="1">
              <a:spcBef>
                <a:spcPts val="200"/>
              </a:spcBef>
              <a:buFont typeface="Arial" panose="020B0604020202020204" pitchFamily="34" charset="0"/>
              <a:buChar char="•"/>
            </a:pPr>
            <a:r>
              <a:rPr lang="en-US" sz="1800" dirty="0"/>
              <a:t>Power / power density per reference bandwidth (satellite and Earth station)</a:t>
            </a:r>
          </a:p>
          <a:p>
            <a:pPr lvl="1">
              <a:spcBef>
                <a:spcPts val="200"/>
              </a:spcBef>
              <a:buFont typeface="Arial" panose="020B0604020202020204" pitchFamily="34" charset="0"/>
              <a:buChar char="•"/>
            </a:pPr>
            <a:r>
              <a:rPr lang="en-US" sz="1800" dirty="0"/>
              <a:t>Noise temperature</a:t>
            </a:r>
          </a:p>
          <a:p>
            <a:r>
              <a:rPr lang="en-US" sz="2000" dirty="0"/>
              <a:t>MIFR: Derived parameters used in the link budget equation:</a:t>
            </a:r>
          </a:p>
          <a:p>
            <a:pPr lvl="1">
              <a:spcBef>
                <a:spcPts val="200"/>
              </a:spcBef>
              <a:buFont typeface="Arial" panose="020B0604020202020204" pitchFamily="34" charset="0"/>
              <a:buChar char="•"/>
            </a:pPr>
            <a:r>
              <a:rPr lang="en-US" sz="1800" dirty="0"/>
              <a:t>EIRP / EIRPSD (from power and signal bandwidths in MIFR)</a:t>
            </a:r>
          </a:p>
          <a:p>
            <a:pPr lvl="1">
              <a:spcBef>
                <a:spcPts val="200"/>
              </a:spcBef>
              <a:buFont typeface="Arial" panose="020B0604020202020204" pitchFamily="34" charset="0"/>
              <a:buChar char="•"/>
            </a:pPr>
            <a:r>
              <a:rPr lang="en-US" sz="1800" dirty="0"/>
              <a:t>G/T (from antenna gain and receive noise temperature in MIFR)</a:t>
            </a:r>
          </a:p>
          <a:p>
            <a:pPr lvl="1">
              <a:spcBef>
                <a:spcPts val="200"/>
              </a:spcBef>
              <a:buFont typeface="Arial" panose="020B0604020202020204" pitchFamily="34" charset="0"/>
              <a:buChar char="•"/>
            </a:pPr>
            <a:r>
              <a:rPr lang="en-US" sz="1800" dirty="0"/>
              <a:t>Saturated Flux Densities</a:t>
            </a:r>
          </a:p>
          <a:p>
            <a:pPr>
              <a:spcBef>
                <a:spcPts val="200"/>
              </a:spcBef>
            </a:pPr>
            <a:r>
              <a:rPr lang="en-US" sz="2200" dirty="0"/>
              <a:t>Limits used in the link budget equations:</a:t>
            </a:r>
          </a:p>
          <a:p>
            <a:pPr lvl="1">
              <a:buFont typeface="Arial" panose="020B0604020202020204" pitchFamily="34" charset="0"/>
              <a:buChar char="•"/>
            </a:pPr>
            <a:r>
              <a:rPr lang="en-US" sz="1600" dirty="0"/>
              <a:t>Recommendations ITU-R S.524, S.728: </a:t>
            </a:r>
          </a:p>
          <a:p>
            <a:pPr lvl="2">
              <a:spcBef>
                <a:spcPts val="200"/>
              </a:spcBef>
            </a:pPr>
            <a:r>
              <a:rPr lang="en-US" sz="1400" dirty="0"/>
              <a:t>Off-axis EIRPSD for uplink from AES and GES in Ka band and Ku band, respectively</a:t>
            </a:r>
          </a:p>
          <a:p>
            <a:pPr lvl="1">
              <a:buFont typeface="Arial" panose="020B0604020202020204" pitchFamily="34" charset="0"/>
              <a:buChar char="•"/>
            </a:pPr>
            <a:r>
              <a:rPr lang="en-US" sz="1600" dirty="0"/>
              <a:t>ITU-RR, Appendix 7:</a:t>
            </a:r>
          </a:p>
          <a:p>
            <a:pPr lvl="2">
              <a:spcBef>
                <a:spcPts val="200"/>
              </a:spcBef>
            </a:pPr>
            <a:r>
              <a:rPr lang="en-US" sz="1400" dirty="0"/>
              <a:t>Antenna gain pattern for AES antenna (plus Capped Bessel model) and GES antenna</a:t>
            </a:r>
          </a:p>
          <a:p>
            <a:pPr lvl="1">
              <a:buFont typeface="Arial" panose="020B0604020202020204" pitchFamily="34" charset="0"/>
              <a:buChar char="•"/>
            </a:pPr>
            <a:r>
              <a:rPr lang="en-US" sz="1600" dirty="0"/>
              <a:t>Recommendations ITU-R S.1432: </a:t>
            </a:r>
          </a:p>
          <a:p>
            <a:pPr lvl="2">
              <a:spcBef>
                <a:spcPts val="200"/>
              </a:spcBef>
            </a:pPr>
            <a:r>
              <a:rPr lang="en-US" sz="1400" dirty="0"/>
              <a:t>Interference caused noise increase for both, uplink and downlink</a:t>
            </a:r>
          </a:p>
          <a:p>
            <a:pPr lvl="1">
              <a:buFont typeface="Arial" panose="020B0604020202020204" pitchFamily="34" charset="0"/>
              <a:buChar char="•"/>
            </a:pPr>
            <a:r>
              <a:rPr lang="en-US" sz="1600" dirty="0"/>
              <a:t>ITU-RR Article 21.16:</a:t>
            </a:r>
          </a:p>
          <a:p>
            <a:pPr lvl="2">
              <a:spcBef>
                <a:spcPts val="200"/>
              </a:spcBef>
            </a:pPr>
            <a:r>
              <a:rPr lang="en-US" sz="1400" dirty="0"/>
              <a:t>Satellite downlink PFD limits in Ku band</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effectLst/>
              <a:uLnTx/>
              <a:uFillTx/>
              <a:latin typeface="Arial"/>
              <a:ea typeface="+mn-ea"/>
              <a:cs typeface="+mn-cs"/>
            </a:endParaRPr>
          </a:p>
        </p:txBody>
      </p:sp>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0" y="720753"/>
            <a:ext cx="9144000" cy="576064"/>
          </a:xfrm>
        </p:spPr>
        <p:txBody>
          <a:bodyPr lIns="72000" rIns="36000">
            <a:noAutofit/>
          </a:bodyPr>
          <a:lstStyle/>
          <a:p>
            <a:r>
              <a:rPr lang="en-US" sz="3600" dirty="0"/>
              <a:t>FSS </a:t>
            </a:r>
            <a:r>
              <a:rPr lang="en-US" dirty="0"/>
              <a:t>Link Budgets – Key Link Parameters</a:t>
            </a:r>
            <a:endParaRPr lang="en-US" sz="3600" dirty="0"/>
          </a:p>
        </p:txBody>
      </p:sp>
    </p:spTree>
    <p:extLst>
      <p:ext uri="{BB962C8B-B14F-4D97-AF65-F5344CB8AC3E}">
        <p14:creationId xmlns:p14="http://schemas.microsoft.com/office/powerpoint/2010/main" val="3541711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280256" y="848663"/>
            <a:ext cx="8583488" cy="545822"/>
          </a:xfrm>
        </p:spPr>
        <p:txBody>
          <a:bodyPr>
            <a:noAutofit/>
          </a:bodyPr>
          <a:lstStyle/>
          <a:p>
            <a:r>
              <a:rPr lang="en-US" sz="3600" dirty="0"/>
              <a:t>FSS Link Budgets -</a:t>
            </a:r>
            <a:r>
              <a:rPr lang="en-US" dirty="0"/>
              <a:t> Link Parameter Values</a:t>
            </a:r>
            <a:endParaRPr lang="en-US" sz="3600" dirty="0"/>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95536" y="1484784"/>
            <a:ext cx="8185348" cy="4404439"/>
          </a:xfrm>
        </p:spPr>
        <p:txBody>
          <a:bodyPr>
            <a:noAutofit/>
          </a:bodyPr>
          <a:lstStyle/>
          <a:p>
            <a:r>
              <a:rPr lang="en-CA" sz="2400" dirty="0"/>
              <a:t>RPASP WGWHL/1 WG2 WP/5 contains the specific parameter values used (see back up slides 24-26)</a:t>
            </a:r>
          </a:p>
          <a:p>
            <a:r>
              <a:rPr lang="en-CA" sz="2400" dirty="0"/>
              <a:t>RPASP WGWHL/1 WG2 WP/5 explains how they were derived from the ITU-R MIFR data (see back up slides 24-26)</a:t>
            </a:r>
          </a:p>
          <a:p>
            <a:r>
              <a:rPr lang="en-CA" sz="2400" dirty="0"/>
              <a:t>Six sets of characteristics parameter values were chosen from within the ITU-R MIFR envelope</a:t>
            </a:r>
            <a:endParaRPr lang="en-US" sz="2400" dirty="0"/>
          </a:p>
          <a:p>
            <a:pPr lvl="1">
              <a:buFont typeface="Arial" panose="020B0604020202020204" pitchFamily="34" charset="0"/>
              <a:buChar char="•"/>
            </a:pPr>
            <a:r>
              <a:rPr lang="en-US" sz="1800" dirty="0"/>
              <a:t>Satellite, Low and High Gain</a:t>
            </a:r>
          </a:p>
          <a:p>
            <a:pPr lvl="1">
              <a:buFont typeface="Arial" panose="020B0604020202020204" pitchFamily="34" charset="0"/>
              <a:buChar char="•"/>
            </a:pPr>
            <a:r>
              <a:rPr lang="en-US" sz="1800" dirty="0"/>
              <a:t>RPS, Medium and Large Antenna</a:t>
            </a:r>
          </a:p>
          <a:p>
            <a:pPr lvl="1">
              <a:buFont typeface="Arial" panose="020B0604020202020204" pitchFamily="34" charset="0"/>
              <a:buChar char="•"/>
            </a:pPr>
            <a:r>
              <a:rPr lang="en-US" sz="1800" dirty="0"/>
              <a:t>RPA, Small and Medium (each with two patterns) Antenna</a:t>
            </a:r>
          </a:p>
          <a:p>
            <a:r>
              <a:rPr lang="en-US" sz="2400" dirty="0"/>
              <a:t>They maximized the link margin available to counteract rain and time varying interference</a:t>
            </a:r>
          </a:p>
          <a:p>
            <a:r>
              <a:rPr lang="en-US" sz="2400" dirty="0"/>
              <a:t>They ensured many of the satellite networks in the ITU-R MIFR could be used for RPAS</a:t>
            </a:r>
          </a:p>
          <a:p>
            <a:endParaRPr lang="en-US" sz="22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2937997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179512" y="836712"/>
            <a:ext cx="8695730" cy="1080120"/>
          </a:xfrm>
        </p:spPr>
        <p:txBody>
          <a:bodyPr>
            <a:noAutofit/>
          </a:bodyPr>
          <a:lstStyle/>
          <a:p>
            <a:r>
              <a:rPr lang="en-US" sz="3600" dirty="0"/>
              <a:t>FSS </a:t>
            </a:r>
            <a:r>
              <a:rPr lang="en-US" dirty="0"/>
              <a:t>Link Budgets –Summary of Link Parameter Variations</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effectLst/>
              <a:uLnTx/>
              <a:uFillTx/>
              <a:latin typeface="Arial"/>
              <a:ea typeface="+mn-ea"/>
              <a:cs typeface="+mn-cs"/>
            </a:endParaRPr>
          </a:p>
        </p:txBody>
      </p:sp>
      <p:grpSp>
        <p:nvGrpSpPr>
          <p:cNvPr id="13" name="Gruppieren 12">
            <a:extLst>
              <a:ext uri="{FF2B5EF4-FFF2-40B4-BE49-F238E27FC236}">
                <a16:creationId xmlns:a16="http://schemas.microsoft.com/office/drawing/2014/main" id="{83501E45-6342-49C2-BED8-05F5F419381B}"/>
              </a:ext>
            </a:extLst>
          </p:cNvPr>
          <p:cNvGrpSpPr/>
          <p:nvPr/>
        </p:nvGrpSpPr>
        <p:grpSpPr>
          <a:xfrm>
            <a:off x="683568" y="2060848"/>
            <a:ext cx="8003232" cy="4354300"/>
            <a:chOff x="683568" y="2060848"/>
            <a:chExt cx="8003232" cy="4354300"/>
          </a:xfrm>
        </p:grpSpPr>
        <p:pic>
          <p:nvPicPr>
            <p:cNvPr id="7" name="Grafik 6">
              <a:extLst>
                <a:ext uri="{FF2B5EF4-FFF2-40B4-BE49-F238E27FC236}">
                  <a16:creationId xmlns:a16="http://schemas.microsoft.com/office/drawing/2014/main" id="{B27FDCB6-65BD-4582-BE77-41BE1FCE0B0D}"/>
                </a:ext>
              </a:extLst>
            </p:cNvPr>
            <p:cNvPicPr/>
            <p:nvPr/>
          </p:nvPicPr>
          <p:blipFill rotWithShape="1">
            <a:blip r:embed="rId2">
              <a:extLst>
                <a:ext uri="{28A0092B-C50C-407E-A947-70E740481C1C}">
                  <a14:useLocalDpi xmlns:a14="http://schemas.microsoft.com/office/drawing/2010/main" val="0"/>
                </a:ext>
              </a:extLst>
            </a:blip>
            <a:srcRect l="8682" r="14324" b="10197"/>
            <a:stretch/>
          </p:blipFill>
          <p:spPr bwMode="auto">
            <a:xfrm>
              <a:off x="683568" y="2060848"/>
              <a:ext cx="7200800" cy="4354300"/>
            </a:xfrm>
            <a:prstGeom prst="rect">
              <a:avLst/>
            </a:prstGeom>
            <a:noFill/>
            <a:ln>
              <a:noFill/>
            </a:ln>
            <a:extLst>
              <a:ext uri="{53640926-AAD7-44D8-BBD7-CCE9431645EC}">
                <a14:shadowObscured xmlns:a14="http://schemas.microsoft.com/office/drawing/2010/main"/>
              </a:ext>
            </a:extLst>
          </p:spPr>
        </p:pic>
        <p:sp>
          <p:nvSpPr>
            <p:cNvPr id="3" name="Rechteck: abgerundete Ecken 2">
              <a:extLst>
                <a:ext uri="{FF2B5EF4-FFF2-40B4-BE49-F238E27FC236}">
                  <a16:creationId xmlns:a16="http://schemas.microsoft.com/office/drawing/2014/main" id="{D9482E81-78AE-4B62-A3FE-6E18ED0D757C}"/>
                </a:ext>
              </a:extLst>
            </p:cNvPr>
            <p:cNvSpPr/>
            <p:nvPr/>
          </p:nvSpPr>
          <p:spPr>
            <a:xfrm>
              <a:off x="899592" y="5544032"/>
              <a:ext cx="3672408" cy="43204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e-DE" sz="1400" dirty="0">
                  <a:solidFill>
                    <a:srgbClr val="C00000"/>
                  </a:solidFill>
                </a:rPr>
                <a:t>Example b) Res. 155 (Rev.WRC-19)</a:t>
              </a:r>
            </a:p>
          </p:txBody>
        </p:sp>
        <p:sp>
          <p:nvSpPr>
            <p:cNvPr id="6" name="Rechteck: abgerundete Ecken 5">
              <a:extLst>
                <a:ext uri="{FF2B5EF4-FFF2-40B4-BE49-F238E27FC236}">
                  <a16:creationId xmlns:a16="http://schemas.microsoft.com/office/drawing/2014/main" id="{E31EAF0F-1762-47E6-B2F5-E1E923FC3284}"/>
                </a:ext>
              </a:extLst>
            </p:cNvPr>
            <p:cNvSpPr/>
            <p:nvPr/>
          </p:nvSpPr>
          <p:spPr>
            <a:xfrm>
              <a:off x="5077036" y="2564904"/>
              <a:ext cx="3609764" cy="86409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e-DE" sz="1400" dirty="0">
                  <a:solidFill>
                    <a:srgbClr val="C00000"/>
                  </a:solidFill>
                </a:rPr>
                <a:t>Operational </a:t>
              </a:r>
              <a:br>
                <a:rPr lang="de-DE" sz="1400" dirty="0">
                  <a:solidFill>
                    <a:srgbClr val="C00000"/>
                  </a:solidFill>
                </a:rPr>
              </a:br>
              <a:r>
                <a:rPr lang="de-DE" sz="1400" dirty="0">
                  <a:solidFill>
                    <a:srgbClr val="C00000"/>
                  </a:solidFill>
                </a:rPr>
                <a:t>Inputs</a:t>
              </a:r>
            </a:p>
          </p:txBody>
        </p:sp>
        <p:sp>
          <p:nvSpPr>
            <p:cNvPr id="8" name="Rechteck: abgerundete Ecken 7">
              <a:extLst>
                <a:ext uri="{FF2B5EF4-FFF2-40B4-BE49-F238E27FC236}">
                  <a16:creationId xmlns:a16="http://schemas.microsoft.com/office/drawing/2014/main" id="{ECF4F150-F716-48B3-AE48-43C45966B34D}"/>
                </a:ext>
              </a:extLst>
            </p:cNvPr>
            <p:cNvSpPr/>
            <p:nvPr/>
          </p:nvSpPr>
          <p:spPr>
            <a:xfrm>
              <a:off x="2722495" y="4672917"/>
              <a:ext cx="3609764" cy="1564396"/>
            </a:xfrm>
            <a:custGeom>
              <a:avLst/>
              <a:gdLst>
                <a:gd name="connsiteX0" fmla="*/ 0 w 3609764"/>
                <a:gd name="connsiteY0" fmla="*/ 144019 h 864096"/>
                <a:gd name="connsiteX1" fmla="*/ 144019 w 3609764"/>
                <a:gd name="connsiteY1" fmla="*/ 0 h 864096"/>
                <a:gd name="connsiteX2" fmla="*/ 3465745 w 3609764"/>
                <a:gd name="connsiteY2" fmla="*/ 0 h 864096"/>
                <a:gd name="connsiteX3" fmla="*/ 3609764 w 3609764"/>
                <a:gd name="connsiteY3" fmla="*/ 144019 h 864096"/>
                <a:gd name="connsiteX4" fmla="*/ 3609764 w 3609764"/>
                <a:gd name="connsiteY4" fmla="*/ 720077 h 864096"/>
                <a:gd name="connsiteX5" fmla="*/ 3465745 w 3609764"/>
                <a:gd name="connsiteY5" fmla="*/ 864096 h 864096"/>
                <a:gd name="connsiteX6" fmla="*/ 144019 w 3609764"/>
                <a:gd name="connsiteY6" fmla="*/ 864096 h 864096"/>
                <a:gd name="connsiteX7" fmla="*/ 0 w 3609764"/>
                <a:gd name="connsiteY7" fmla="*/ 720077 h 864096"/>
                <a:gd name="connsiteX8" fmla="*/ 0 w 3609764"/>
                <a:gd name="connsiteY8" fmla="*/ 144019 h 864096"/>
                <a:gd name="connsiteX0" fmla="*/ 0 w 3609764"/>
                <a:gd name="connsiteY0" fmla="*/ 144019 h 864096"/>
                <a:gd name="connsiteX1" fmla="*/ 144019 w 3609764"/>
                <a:gd name="connsiteY1" fmla="*/ 0 h 864096"/>
                <a:gd name="connsiteX2" fmla="*/ 3465745 w 3609764"/>
                <a:gd name="connsiteY2" fmla="*/ 0 h 864096"/>
                <a:gd name="connsiteX3" fmla="*/ 3609764 w 3609764"/>
                <a:gd name="connsiteY3" fmla="*/ 144019 h 864096"/>
                <a:gd name="connsiteX4" fmla="*/ 3609764 w 3609764"/>
                <a:gd name="connsiteY4" fmla="*/ 720077 h 864096"/>
                <a:gd name="connsiteX5" fmla="*/ 3465745 w 3609764"/>
                <a:gd name="connsiteY5" fmla="*/ 864096 h 864096"/>
                <a:gd name="connsiteX6" fmla="*/ 1919079 w 3609764"/>
                <a:gd name="connsiteY6" fmla="*/ 853038 h 864096"/>
                <a:gd name="connsiteX7" fmla="*/ 144019 w 3609764"/>
                <a:gd name="connsiteY7" fmla="*/ 864096 h 864096"/>
                <a:gd name="connsiteX8" fmla="*/ 0 w 3609764"/>
                <a:gd name="connsiteY8" fmla="*/ 720077 h 864096"/>
                <a:gd name="connsiteX9" fmla="*/ 0 w 3609764"/>
                <a:gd name="connsiteY9" fmla="*/ 144019 h 864096"/>
                <a:gd name="connsiteX0" fmla="*/ 0 w 3609764"/>
                <a:gd name="connsiteY0" fmla="*/ 144019 h 864096"/>
                <a:gd name="connsiteX1" fmla="*/ 144019 w 3609764"/>
                <a:gd name="connsiteY1" fmla="*/ 0 h 864096"/>
                <a:gd name="connsiteX2" fmla="*/ 3465745 w 3609764"/>
                <a:gd name="connsiteY2" fmla="*/ 0 h 864096"/>
                <a:gd name="connsiteX3" fmla="*/ 3609764 w 3609764"/>
                <a:gd name="connsiteY3" fmla="*/ 144019 h 864096"/>
                <a:gd name="connsiteX4" fmla="*/ 3609764 w 3609764"/>
                <a:gd name="connsiteY4" fmla="*/ 720077 h 864096"/>
                <a:gd name="connsiteX5" fmla="*/ 3465745 w 3609764"/>
                <a:gd name="connsiteY5" fmla="*/ 864096 h 864096"/>
                <a:gd name="connsiteX6" fmla="*/ 2674453 w 3609764"/>
                <a:gd name="connsiteY6" fmla="*/ 853038 h 864096"/>
                <a:gd name="connsiteX7" fmla="*/ 1919079 w 3609764"/>
                <a:gd name="connsiteY7" fmla="*/ 853038 h 864096"/>
                <a:gd name="connsiteX8" fmla="*/ 144019 w 3609764"/>
                <a:gd name="connsiteY8" fmla="*/ 864096 h 864096"/>
                <a:gd name="connsiteX9" fmla="*/ 0 w 3609764"/>
                <a:gd name="connsiteY9" fmla="*/ 720077 h 864096"/>
                <a:gd name="connsiteX10" fmla="*/ 0 w 3609764"/>
                <a:gd name="connsiteY10" fmla="*/ 144019 h 864096"/>
                <a:gd name="connsiteX0" fmla="*/ 0 w 3609764"/>
                <a:gd name="connsiteY0" fmla="*/ 144019 h 864096"/>
                <a:gd name="connsiteX1" fmla="*/ 144019 w 3609764"/>
                <a:gd name="connsiteY1" fmla="*/ 0 h 864096"/>
                <a:gd name="connsiteX2" fmla="*/ 3465745 w 3609764"/>
                <a:gd name="connsiteY2" fmla="*/ 0 h 864096"/>
                <a:gd name="connsiteX3" fmla="*/ 3609764 w 3609764"/>
                <a:gd name="connsiteY3" fmla="*/ 144019 h 864096"/>
                <a:gd name="connsiteX4" fmla="*/ 3609764 w 3609764"/>
                <a:gd name="connsiteY4" fmla="*/ 720077 h 864096"/>
                <a:gd name="connsiteX5" fmla="*/ 3465745 w 3609764"/>
                <a:gd name="connsiteY5" fmla="*/ 864096 h 864096"/>
                <a:gd name="connsiteX6" fmla="*/ 3091896 w 3609764"/>
                <a:gd name="connsiteY6" fmla="*/ 853038 h 864096"/>
                <a:gd name="connsiteX7" fmla="*/ 2674453 w 3609764"/>
                <a:gd name="connsiteY7" fmla="*/ 853038 h 864096"/>
                <a:gd name="connsiteX8" fmla="*/ 1919079 w 3609764"/>
                <a:gd name="connsiteY8" fmla="*/ 853038 h 864096"/>
                <a:gd name="connsiteX9" fmla="*/ 144019 w 3609764"/>
                <a:gd name="connsiteY9" fmla="*/ 864096 h 864096"/>
                <a:gd name="connsiteX10" fmla="*/ 0 w 3609764"/>
                <a:gd name="connsiteY10" fmla="*/ 720077 h 864096"/>
                <a:gd name="connsiteX11" fmla="*/ 0 w 3609764"/>
                <a:gd name="connsiteY11" fmla="*/ 144019 h 864096"/>
                <a:gd name="connsiteX0" fmla="*/ 0 w 3609764"/>
                <a:gd name="connsiteY0" fmla="*/ 144019 h 1648168"/>
                <a:gd name="connsiteX1" fmla="*/ 144019 w 3609764"/>
                <a:gd name="connsiteY1" fmla="*/ 0 h 1648168"/>
                <a:gd name="connsiteX2" fmla="*/ 3465745 w 3609764"/>
                <a:gd name="connsiteY2" fmla="*/ 0 h 1648168"/>
                <a:gd name="connsiteX3" fmla="*/ 3609764 w 3609764"/>
                <a:gd name="connsiteY3" fmla="*/ 144019 h 1648168"/>
                <a:gd name="connsiteX4" fmla="*/ 3609764 w 3609764"/>
                <a:gd name="connsiteY4" fmla="*/ 720077 h 1648168"/>
                <a:gd name="connsiteX5" fmla="*/ 3465745 w 3609764"/>
                <a:gd name="connsiteY5" fmla="*/ 864096 h 1648168"/>
                <a:gd name="connsiteX6" fmla="*/ 3489461 w 3609764"/>
                <a:gd name="connsiteY6" fmla="*/ 1648168 h 1648168"/>
                <a:gd name="connsiteX7" fmla="*/ 2674453 w 3609764"/>
                <a:gd name="connsiteY7" fmla="*/ 853038 h 1648168"/>
                <a:gd name="connsiteX8" fmla="*/ 1919079 w 3609764"/>
                <a:gd name="connsiteY8" fmla="*/ 853038 h 1648168"/>
                <a:gd name="connsiteX9" fmla="*/ 144019 w 3609764"/>
                <a:gd name="connsiteY9" fmla="*/ 864096 h 1648168"/>
                <a:gd name="connsiteX10" fmla="*/ 0 w 3609764"/>
                <a:gd name="connsiteY10" fmla="*/ 720077 h 1648168"/>
                <a:gd name="connsiteX11" fmla="*/ 0 w 3609764"/>
                <a:gd name="connsiteY11" fmla="*/ 144019 h 1648168"/>
                <a:gd name="connsiteX0" fmla="*/ 0 w 3609764"/>
                <a:gd name="connsiteY0" fmla="*/ 144019 h 1658108"/>
                <a:gd name="connsiteX1" fmla="*/ 144019 w 3609764"/>
                <a:gd name="connsiteY1" fmla="*/ 0 h 1658108"/>
                <a:gd name="connsiteX2" fmla="*/ 3465745 w 3609764"/>
                <a:gd name="connsiteY2" fmla="*/ 0 h 1658108"/>
                <a:gd name="connsiteX3" fmla="*/ 3609764 w 3609764"/>
                <a:gd name="connsiteY3" fmla="*/ 144019 h 1658108"/>
                <a:gd name="connsiteX4" fmla="*/ 3609764 w 3609764"/>
                <a:gd name="connsiteY4" fmla="*/ 720077 h 1658108"/>
                <a:gd name="connsiteX5" fmla="*/ 3465745 w 3609764"/>
                <a:gd name="connsiteY5" fmla="*/ 864096 h 1658108"/>
                <a:gd name="connsiteX6" fmla="*/ 3489461 w 3609764"/>
                <a:gd name="connsiteY6" fmla="*/ 1648168 h 1658108"/>
                <a:gd name="connsiteX7" fmla="*/ 1929018 w 3609764"/>
                <a:gd name="connsiteY7" fmla="*/ 1658108 h 1658108"/>
                <a:gd name="connsiteX8" fmla="*/ 1919079 w 3609764"/>
                <a:gd name="connsiteY8" fmla="*/ 853038 h 1658108"/>
                <a:gd name="connsiteX9" fmla="*/ 144019 w 3609764"/>
                <a:gd name="connsiteY9" fmla="*/ 864096 h 1658108"/>
                <a:gd name="connsiteX10" fmla="*/ 0 w 3609764"/>
                <a:gd name="connsiteY10" fmla="*/ 720077 h 1658108"/>
                <a:gd name="connsiteX11" fmla="*/ 0 w 3609764"/>
                <a:gd name="connsiteY11" fmla="*/ 144019 h 1658108"/>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5745 w 3609764"/>
                <a:gd name="connsiteY5" fmla="*/ 864096 h 1665251"/>
                <a:gd name="connsiteX6" fmla="*/ 3489461 w 3609764"/>
                <a:gd name="connsiteY6" fmla="*/ 1648168 h 1665251"/>
                <a:gd name="connsiteX7" fmla="*/ 1921875 w 3609764"/>
                <a:gd name="connsiteY7" fmla="*/ 1665251 h 1665251"/>
                <a:gd name="connsiteX8" fmla="*/ 1919079 w 3609764"/>
                <a:gd name="connsiteY8" fmla="*/ 853038 h 1665251"/>
                <a:gd name="connsiteX9" fmla="*/ 144019 w 3609764"/>
                <a:gd name="connsiteY9" fmla="*/ 864096 h 1665251"/>
                <a:gd name="connsiteX10" fmla="*/ 0 w 3609764"/>
                <a:gd name="connsiteY10" fmla="*/ 720077 h 1665251"/>
                <a:gd name="connsiteX11" fmla="*/ 0 w 3609764"/>
                <a:gd name="connsiteY11" fmla="*/ 144019 h 1665251"/>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5745 w 3609764"/>
                <a:gd name="connsiteY5" fmla="*/ 864096 h 1665251"/>
                <a:gd name="connsiteX6" fmla="*/ 3213236 w 3609764"/>
                <a:gd name="connsiteY6" fmla="*/ 864737 h 1665251"/>
                <a:gd name="connsiteX7" fmla="*/ 1921875 w 3609764"/>
                <a:gd name="connsiteY7" fmla="*/ 1665251 h 1665251"/>
                <a:gd name="connsiteX8" fmla="*/ 1919079 w 3609764"/>
                <a:gd name="connsiteY8" fmla="*/ 853038 h 1665251"/>
                <a:gd name="connsiteX9" fmla="*/ 144019 w 3609764"/>
                <a:gd name="connsiteY9" fmla="*/ 864096 h 1665251"/>
                <a:gd name="connsiteX10" fmla="*/ 0 w 3609764"/>
                <a:gd name="connsiteY10" fmla="*/ 720077 h 1665251"/>
                <a:gd name="connsiteX11" fmla="*/ 0 w 3609764"/>
                <a:gd name="connsiteY11" fmla="*/ 144019 h 1665251"/>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5745 w 3609764"/>
                <a:gd name="connsiteY5" fmla="*/ 864096 h 1665251"/>
                <a:gd name="connsiteX6" fmla="*/ 3213236 w 3609764"/>
                <a:gd name="connsiteY6" fmla="*/ 864737 h 1665251"/>
                <a:gd name="connsiteX7" fmla="*/ 2673418 w 3609764"/>
                <a:gd name="connsiteY7" fmla="*/ 1196766 h 1665251"/>
                <a:gd name="connsiteX8" fmla="*/ 1921875 w 3609764"/>
                <a:gd name="connsiteY8" fmla="*/ 1665251 h 1665251"/>
                <a:gd name="connsiteX9" fmla="*/ 1919079 w 3609764"/>
                <a:gd name="connsiteY9" fmla="*/ 853038 h 1665251"/>
                <a:gd name="connsiteX10" fmla="*/ 144019 w 3609764"/>
                <a:gd name="connsiteY10" fmla="*/ 864096 h 1665251"/>
                <a:gd name="connsiteX11" fmla="*/ 0 w 3609764"/>
                <a:gd name="connsiteY11" fmla="*/ 720077 h 1665251"/>
                <a:gd name="connsiteX12" fmla="*/ 0 w 3609764"/>
                <a:gd name="connsiteY12" fmla="*/ 144019 h 1665251"/>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5745 w 3609764"/>
                <a:gd name="connsiteY5" fmla="*/ 864096 h 1665251"/>
                <a:gd name="connsiteX6" fmla="*/ 3213236 w 3609764"/>
                <a:gd name="connsiteY6" fmla="*/ 864737 h 1665251"/>
                <a:gd name="connsiteX7" fmla="*/ 3213962 w 3609764"/>
                <a:gd name="connsiteY7" fmla="*/ 1661110 h 1665251"/>
                <a:gd name="connsiteX8" fmla="*/ 1921875 w 3609764"/>
                <a:gd name="connsiteY8" fmla="*/ 1665251 h 1665251"/>
                <a:gd name="connsiteX9" fmla="*/ 1919079 w 3609764"/>
                <a:gd name="connsiteY9" fmla="*/ 853038 h 1665251"/>
                <a:gd name="connsiteX10" fmla="*/ 144019 w 3609764"/>
                <a:gd name="connsiteY10" fmla="*/ 864096 h 1665251"/>
                <a:gd name="connsiteX11" fmla="*/ 0 w 3609764"/>
                <a:gd name="connsiteY11" fmla="*/ 720077 h 1665251"/>
                <a:gd name="connsiteX12" fmla="*/ 0 w 3609764"/>
                <a:gd name="connsiteY12" fmla="*/ 144019 h 1665251"/>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8127 w 3609764"/>
                <a:gd name="connsiteY5" fmla="*/ 849809 h 1665251"/>
                <a:gd name="connsiteX6" fmla="*/ 3213236 w 3609764"/>
                <a:gd name="connsiteY6" fmla="*/ 864737 h 1665251"/>
                <a:gd name="connsiteX7" fmla="*/ 3213962 w 3609764"/>
                <a:gd name="connsiteY7" fmla="*/ 1661110 h 1665251"/>
                <a:gd name="connsiteX8" fmla="*/ 1921875 w 3609764"/>
                <a:gd name="connsiteY8" fmla="*/ 1665251 h 1665251"/>
                <a:gd name="connsiteX9" fmla="*/ 1919079 w 3609764"/>
                <a:gd name="connsiteY9" fmla="*/ 853038 h 1665251"/>
                <a:gd name="connsiteX10" fmla="*/ 144019 w 3609764"/>
                <a:gd name="connsiteY10" fmla="*/ 864096 h 1665251"/>
                <a:gd name="connsiteX11" fmla="*/ 0 w 3609764"/>
                <a:gd name="connsiteY11" fmla="*/ 720077 h 1665251"/>
                <a:gd name="connsiteX12" fmla="*/ 0 w 3609764"/>
                <a:gd name="connsiteY12" fmla="*/ 144019 h 1665251"/>
                <a:gd name="connsiteX0" fmla="*/ 0 w 3609764"/>
                <a:gd name="connsiteY0" fmla="*/ 144019 h 1665251"/>
                <a:gd name="connsiteX1" fmla="*/ 144019 w 3609764"/>
                <a:gd name="connsiteY1" fmla="*/ 0 h 1665251"/>
                <a:gd name="connsiteX2" fmla="*/ 3465745 w 3609764"/>
                <a:gd name="connsiteY2" fmla="*/ 0 h 1665251"/>
                <a:gd name="connsiteX3" fmla="*/ 3609764 w 3609764"/>
                <a:gd name="connsiteY3" fmla="*/ 144019 h 1665251"/>
                <a:gd name="connsiteX4" fmla="*/ 3609764 w 3609764"/>
                <a:gd name="connsiteY4" fmla="*/ 720077 h 1665251"/>
                <a:gd name="connsiteX5" fmla="*/ 3468127 w 3609764"/>
                <a:gd name="connsiteY5" fmla="*/ 849809 h 1665251"/>
                <a:gd name="connsiteX6" fmla="*/ 3215617 w 3609764"/>
                <a:gd name="connsiteY6" fmla="*/ 850449 h 1665251"/>
                <a:gd name="connsiteX7" fmla="*/ 3213962 w 3609764"/>
                <a:gd name="connsiteY7" fmla="*/ 1661110 h 1665251"/>
                <a:gd name="connsiteX8" fmla="*/ 1921875 w 3609764"/>
                <a:gd name="connsiteY8" fmla="*/ 1665251 h 1665251"/>
                <a:gd name="connsiteX9" fmla="*/ 1919079 w 3609764"/>
                <a:gd name="connsiteY9" fmla="*/ 853038 h 1665251"/>
                <a:gd name="connsiteX10" fmla="*/ 144019 w 3609764"/>
                <a:gd name="connsiteY10" fmla="*/ 864096 h 1665251"/>
                <a:gd name="connsiteX11" fmla="*/ 0 w 3609764"/>
                <a:gd name="connsiteY11" fmla="*/ 720077 h 1665251"/>
                <a:gd name="connsiteX12" fmla="*/ 0 w 3609764"/>
                <a:gd name="connsiteY12" fmla="*/ 144019 h 1665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609764" h="1665251">
                  <a:moveTo>
                    <a:pt x="0" y="144019"/>
                  </a:moveTo>
                  <a:cubicBezTo>
                    <a:pt x="0" y="64480"/>
                    <a:pt x="64480" y="0"/>
                    <a:pt x="144019" y="0"/>
                  </a:cubicBezTo>
                  <a:lnTo>
                    <a:pt x="3465745" y="0"/>
                  </a:lnTo>
                  <a:cubicBezTo>
                    <a:pt x="3545284" y="0"/>
                    <a:pt x="3609764" y="64480"/>
                    <a:pt x="3609764" y="144019"/>
                  </a:cubicBezTo>
                  <a:lnTo>
                    <a:pt x="3609764" y="720077"/>
                  </a:lnTo>
                  <a:cubicBezTo>
                    <a:pt x="3609764" y="799616"/>
                    <a:pt x="3547666" y="849809"/>
                    <a:pt x="3468127" y="849809"/>
                  </a:cubicBezTo>
                  <a:lnTo>
                    <a:pt x="3215617" y="850449"/>
                  </a:lnTo>
                  <a:cubicBezTo>
                    <a:pt x="3215065" y="1120669"/>
                    <a:pt x="3214514" y="1390890"/>
                    <a:pt x="3213962" y="1661110"/>
                  </a:cubicBezTo>
                  <a:lnTo>
                    <a:pt x="1921875" y="1665251"/>
                  </a:lnTo>
                  <a:lnTo>
                    <a:pt x="1919079" y="853038"/>
                  </a:lnTo>
                  <a:lnTo>
                    <a:pt x="144019" y="864096"/>
                  </a:lnTo>
                  <a:cubicBezTo>
                    <a:pt x="64480" y="864096"/>
                    <a:pt x="0" y="799616"/>
                    <a:pt x="0" y="720077"/>
                  </a:cubicBezTo>
                  <a:lnTo>
                    <a:pt x="0" y="144019"/>
                  </a:lnTo>
                  <a:close/>
                </a:path>
              </a:pathLst>
            </a:cu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defTabSz="419100"/>
              <a:endParaRPr lang="en-US" sz="1400" dirty="0">
                <a:solidFill>
                  <a:srgbClr val="C00000"/>
                </a:solidFill>
              </a:endParaRPr>
            </a:p>
            <a:p>
              <a:pPr algn="r" defTabSz="419100"/>
              <a:endParaRPr lang="en-US" sz="1400" dirty="0">
                <a:solidFill>
                  <a:srgbClr val="C00000"/>
                </a:solidFill>
              </a:endParaRPr>
            </a:p>
            <a:p>
              <a:pPr algn="r" defTabSz="419100"/>
              <a:r>
                <a:rPr lang="en-US" sz="1400" dirty="0">
                  <a:solidFill>
                    <a:srgbClr val="C00000"/>
                  </a:solidFill>
                </a:rPr>
                <a:t>Satellite 	 	</a:t>
              </a:r>
              <a:br>
                <a:rPr lang="en-US" sz="1400" dirty="0">
                  <a:solidFill>
                    <a:srgbClr val="C00000"/>
                  </a:solidFill>
                </a:rPr>
              </a:br>
              <a:r>
                <a:rPr lang="en-US" sz="1400" dirty="0">
                  <a:solidFill>
                    <a:srgbClr val="C00000"/>
                  </a:solidFill>
                </a:rPr>
                <a:t>Operations		</a:t>
              </a:r>
              <a:br>
                <a:rPr lang="en-US" sz="1400" dirty="0">
                  <a:solidFill>
                    <a:srgbClr val="C00000"/>
                  </a:solidFill>
                </a:rPr>
              </a:br>
              <a:r>
                <a:rPr lang="en-US" sz="1400" dirty="0">
                  <a:solidFill>
                    <a:srgbClr val="C00000"/>
                  </a:solidFill>
                </a:rPr>
                <a:t>Parameters		</a:t>
              </a:r>
            </a:p>
          </p:txBody>
        </p:sp>
      </p:grpSp>
    </p:spTree>
    <p:extLst>
      <p:ext uri="{BB962C8B-B14F-4D97-AF65-F5344CB8AC3E}">
        <p14:creationId xmlns:p14="http://schemas.microsoft.com/office/powerpoint/2010/main" val="3800929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69442" y="980728"/>
            <a:ext cx="8305800" cy="576064"/>
          </a:xfrm>
        </p:spPr>
        <p:txBody>
          <a:bodyPr>
            <a:noAutofit/>
          </a:bodyPr>
          <a:lstStyle/>
          <a:p>
            <a:r>
              <a:rPr lang="en-US" sz="3600" dirty="0"/>
              <a:t>FSS </a:t>
            </a:r>
            <a:r>
              <a:rPr lang="en-US" dirty="0"/>
              <a:t>Link Budgets – Calculation Flow And Main  Steps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7" name="Diagramm 6">
            <a:extLst>
              <a:ext uri="{FF2B5EF4-FFF2-40B4-BE49-F238E27FC236}">
                <a16:creationId xmlns:a16="http://schemas.microsoft.com/office/drawing/2014/main" id="{8039CE74-2053-4915-A517-BEC8955FBCE4}"/>
              </a:ext>
            </a:extLst>
          </p:cNvPr>
          <p:cNvGraphicFramePr/>
          <p:nvPr>
            <p:extLst>
              <p:ext uri="{D42A27DB-BD31-4B8C-83A1-F6EECF244321}">
                <p14:modId xmlns:p14="http://schemas.microsoft.com/office/powerpoint/2010/main" val="1616093597"/>
              </p:ext>
            </p:extLst>
          </p:nvPr>
        </p:nvGraphicFramePr>
        <p:xfrm>
          <a:off x="683568" y="2204864"/>
          <a:ext cx="6768752"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feld 8">
            <a:extLst>
              <a:ext uri="{FF2B5EF4-FFF2-40B4-BE49-F238E27FC236}">
                <a16:creationId xmlns:a16="http://schemas.microsoft.com/office/drawing/2014/main" id="{4531356F-D29D-4592-A1D6-C99C3FC92CCB}"/>
              </a:ext>
            </a:extLst>
          </p:cNvPr>
          <p:cNvSpPr txBox="1"/>
          <p:nvPr/>
        </p:nvSpPr>
        <p:spPr>
          <a:xfrm>
            <a:off x="7452320" y="4261445"/>
            <a:ext cx="1691680" cy="1384995"/>
          </a:xfrm>
          <a:prstGeom prst="rect">
            <a:avLst/>
          </a:prstGeom>
          <a:noFill/>
        </p:spPr>
        <p:txBody>
          <a:bodyPr wrap="square">
            <a:spAutoFit/>
          </a:bodyPr>
          <a:lstStyle/>
          <a:p>
            <a:pPr lvl="0"/>
            <a:r>
              <a:rPr lang="en-US" sz="1050" i="1" noProof="0" dirty="0">
                <a:solidFill>
                  <a:schemeClr val="accent1"/>
                </a:solidFill>
              </a:rPr>
              <a:t> Note 3. Using the formula in slide 9 avoids the need for data rates and bandwidths, but all the compliance checks against limits (per reference bandwidth) require to apply such inputs</a:t>
            </a:r>
            <a:endParaRPr lang="de-DE" sz="1050" i="1" dirty="0">
              <a:solidFill>
                <a:schemeClr val="accent1"/>
              </a:solidFill>
            </a:endParaRPr>
          </a:p>
        </p:txBody>
      </p:sp>
      <p:sp>
        <p:nvSpPr>
          <p:cNvPr id="6" name="Textfeld 8">
            <a:extLst>
              <a:ext uri="{FF2B5EF4-FFF2-40B4-BE49-F238E27FC236}">
                <a16:creationId xmlns:a16="http://schemas.microsoft.com/office/drawing/2014/main" id="{11966F22-0B01-4DFF-97FC-4EEF2F75E6C7}"/>
              </a:ext>
            </a:extLst>
          </p:cNvPr>
          <p:cNvSpPr txBox="1"/>
          <p:nvPr/>
        </p:nvSpPr>
        <p:spPr>
          <a:xfrm>
            <a:off x="7482800" y="2851919"/>
            <a:ext cx="1691680" cy="577081"/>
          </a:xfrm>
          <a:prstGeom prst="rect">
            <a:avLst/>
          </a:prstGeom>
          <a:noFill/>
        </p:spPr>
        <p:txBody>
          <a:bodyPr wrap="square">
            <a:spAutoFit/>
          </a:bodyPr>
          <a:lstStyle/>
          <a:p>
            <a:pPr lvl="0"/>
            <a:r>
              <a:rPr lang="en-US" sz="1050" i="1" noProof="0" dirty="0">
                <a:solidFill>
                  <a:schemeClr val="accent1"/>
                </a:solidFill>
              </a:rPr>
              <a:t>Note 1. Data rates are derived from RTCA DO-377 MASPS for C2 Link Systems</a:t>
            </a:r>
            <a:endParaRPr lang="de-DE" sz="1050" i="1" dirty="0">
              <a:solidFill>
                <a:schemeClr val="accent1"/>
              </a:solidFill>
            </a:endParaRPr>
          </a:p>
        </p:txBody>
      </p:sp>
      <p:sp>
        <p:nvSpPr>
          <p:cNvPr id="8" name="Textfeld 8">
            <a:extLst>
              <a:ext uri="{FF2B5EF4-FFF2-40B4-BE49-F238E27FC236}">
                <a16:creationId xmlns:a16="http://schemas.microsoft.com/office/drawing/2014/main" id="{20B5B79F-2215-49A9-B1A1-764059C7CB79}"/>
              </a:ext>
            </a:extLst>
          </p:cNvPr>
          <p:cNvSpPr txBox="1"/>
          <p:nvPr/>
        </p:nvSpPr>
        <p:spPr>
          <a:xfrm>
            <a:off x="7480840" y="3412766"/>
            <a:ext cx="1562999" cy="900246"/>
          </a:xfrm>
          <a:prstGeom prst="rect">
            <a:avLst/>
          </a:prstGeom>
          <a:noFill/>
        </p:spPr>
        <p:txBody>
          <a:bodyPr wrap="square">
            <a:spAutoFit/>
          </a:bodyPr>
          <a:lstStyle/>
          <a:p>
            <a:pPr lvl="0"/>
            <a:r>
              <a:rPr lang="en-US" sz="1050" i="1" noProof="0" dirty="0">
                <a:solidFill>
                  <a:schemeClr val="accent1"/>
                </a:solidFill>
              </a:rPr>
              <a:t>Note 2. Waveform/MODCOD chosen for good operation at low Es/No to maximize link margin</a:t>
            </a:r>
            <a:endParaRPr lang="de-DE" sz="1050" i="1" dirty="0">
              <a:solidFill>
                <a:schemeClr val="accent1"/>
              </a:solidFill>
            </a:endParaRPr>
          </a:p>
        </p:txBody>
      </p:sp>
    </p:spTree>
    <p:extLst>
      <p:ext uri="{BB962C8B-B14F-4D97-AF65-F5344CB8AC3E}">
        <p14:creationId xmlns:p14="http://schemas.microsoft.com/office/powerpoint/2010/main" val="4095887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69442" y="980728"/>
            <a:ext cx="8305800" cy="576064"/>
          </a:xfrm>
        </p:spPr>
        <p:txBody>
          <a:bodyPr>
            <a:noAutofit/>
          </a:bodyPr>
          <a:lstStyle/>
          <a:p>
            <a:r>
              <a:rPr lang="en-US" sz="3600" dirty="0"/>
              <a:t>FSS </a:t>
            </a:r>
            <a:r>
              <a:rPr lang="en-US" dirty="0"/>
              <a:t>Link Budgets – Calculation Flow And Main  Steps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7" name="Diagramm 6">
            <a:extLst>
              <a:ext uri="{FF2B5EF4-FFF2-40B4-BE49-F238E27FC236}">
                <a16:creationId xmlns:a16="http://schemas.microsoft.com/office/drawing/2014/main" id="{8039CE74-2053-4915-A517-BEC8955FBCE4}"/>
              </a:ext>
            </a:extLst>
          </p:cNvPr>
          <p:cNvGraphicFramePr/>
          <p:nvPr>
            <p:extLst>
              <p:ext uri="{D42A27DB-BD31-4B8C-83A1-F6EECF244321}">
                <p14:modId xmlns:p14="http://schemas.microsoft.com/office/powerpoint/2010/main" val="1454023068"/>
              </p:ext>
            </p:extLst>
          </p:nvPr>
        </p:nvGraphicFramePr>
        <p:xfrm>
          <a:off x="683568" y="2204864"/>
          <a:ext cx="792088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3643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69442" y="980728"/>
            <a:ext cx="8305800" cy="576064"/>
          </a:xfrm>
        </p:spPr>
        <p:txBody>
          <a:bodyPr>
            <a:noAutofit/>
          </a:bodyPr>
          <a:lstStyle/>
          <a:p>
            <a:r>
              <a:rPr lang="en-US" sz="3600" dirty="0"/>
              <a:t>FSS </a:t>
            </a:r>
            <a:r>
              <a:rPr lang="en-US" dirty="0"/>
              <a:t>Link Budgets – Calculation Flow And Main  Steps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7" name="Diagramm 6">
            <a:extLst>
              <a:ext uri="{FF2B5EF4-FFF2-40B4-BE49-F238E27FC236}">
                <a16:creationId xmlns:a16="http://schemas.microsoft.com/office/drawing/2014/main" id="{8039CE74-2053-4915-A517-BEC8955FBCE4}"/>
              </a:ext>
            </a:extLst>
          </p:cNvPr>
          <p:cNvGraphicFramePr/>
          <p:nvPr>
            <p:extLst>
              <p:ext uri="{D42A27DB-BD31-4B8C-83A1-F6EECF244321}">
                <p14:modId xmlns:p14="http://schemas.microsoft.com/office/powerpoint/2010/main" val="3992238740"/>
              </p:ext>
            </p:extLst>
          </p:nvPr>
        </p:nvGraphicFramePr>
        <p:xfrm>
          <a:off x="683568" y="2204864"/>
          <a:ext cx="7920880" cy="43204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0592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54229" y="710523"/>
            <a:ext cx="8305800" cy="720080"/>
          </a:xfrm>
        </p:spPr>
        <p:txBody>
          <a:bodyPr>
            <a:noAutofit/>
          </a:bodyPr>
          <a:lstStyle/>
          <a:p>
            <a:r>
              <a:rPr lang="en-US" dirty="0"/>
              <a:t>FSS C2 Link Budgets Results</a:t>
            </a:r>
            <a:endParaRPr lang="en-US" sz="3600" dirty="0"/>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542034" y="1368146"/>
            <a:ext cx="7966248" cy="828545"/>
          </a:xfrm>
        </p:spPr>
        <p:txBody>
          <a:bodyPr>
            <a:noAutofit/>
          </a:bodyPr>
          <a:lstStyle/>
          <a:p>
            <a:r>
              <a:rPr lang="en-US" sz="2400" dirty="0"/>
              <a:t>Success criteria: Positive link margins for forward link (link 1 and 2) AND return link (link 3 and 4)</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6" name="Tabelle 5">
            <a:extLst>
              <a:ext uri="{FF2B5EF4-FFF2-40B4-BE49-F238E27FC236}">
                <a16:creationId xmlns:a16="http://schemas.microsoft.com/office/drawing/2014/main" id="{06646A7C-5A8A-46B7-9D89-EAE824741342}"/>
              </a:ext>
            </a:extLst>
          </p:cNvPr>
          <p:cNvGraphicFramePr>
            <a:graphicFrameLocks noGrp="1"/>
          </p:cNvGraphicFramePr>
          <p:nvPr>
            <p:extLst>
              <p:ext uri="{D42A27DB-BD31-4B8C-83A1-F6EECF244321}">
                <p14:modId xmlns:p14="http://schemas.microsoft.com/office/powerpoint/2010/main" val="2792217588"/>
              </p:ext>
            </p:extLst>
          </p:nvPr>
        </p:nvGraphicFramePr>
        <p:xfrm>
          <a:off x="457200" y="2196691"/>
          <a:ext cx="8402828" cy="1554480"/>
        </p:xfrm>
        <a:graphic>
          <a:graphicData uri="http://schemas.openxmlformats.org/drawingml/2006/table">
            <a:tbl>
              <a:tblPr firstRow="1" firstCol="1" bandRow="1">
                <a:tableStyleId>{5C22544A-7EE6-4342-B048-85BDC9FD1C3A}</a:tableStyleId>
              </a:tblPr>
              <a:tblGrid>
                <a:gridCol w="2142750">
                  <a:extLst>
                    <a:ext uri="{9D8B030D-6E8A-4147-A177-3AD203B41FA5}">
                      <a16:colId xmlns:a16="http://schemas.microsoft.com/office/drawing/2014/main" val="3396799871"/>
                    </a:ext>
                  </a:extLst>
                </a:gridCol>
                <a:gridCol w="1677176">
                  <a:extLst>
                    <a:ext uri="{9D8B030D-6E8A-4147-A177-3AD203B41FA5}">
                      <a16:colId xmlns:a16="http://schemas.microsoft.com/office/drawing/2014/main" val="2843442610"/>
                    </a:ext>
                  </a:extLst>
                </a:gridCol>
                <a:gridCol w="1527634">
                  <a:extLst>
                    <a:ext uri="{9D8B030D-6E8A-4147-A177-3AD203B41FA5}">
                      <a16:colId xmlns:a16="http://schemas.microsoft.com/office/drawing/2014/main" val="2137449510"/>
                    </a:ext>
                  </a:extLst>
                </a:gridCol>
                <a:gridCol w="1527634">
                  <a:extLst>
                    <a:ext uri="{9D8B030D-6E8A-4147-A177-3AD203B41FA5}">
                      <a16:colId xmlns:a16="http://schemas.microsoft.com/office/drawing/2014/main" val="1809183513"/>
                    </a:ext>
                  </a:extLst>
                </a:gridCol>
                <a:gridCol w="1527634">
                  <a:extLst>
                    <a:ext uri="{9D8B030D-6E8A-4147-A177-3AD203B41FA5}">
                      <a16:colId xmlns:a16="http://schemas.microsoft.com/office/drawing/2014/main" val="394233186"/>
                    </a:ext>
                  </a:extLst>
                </a:gridCol>
              </a:tblGrid>
              <a:tr h="198120">
                <a:tc>
                  <a:txBody>
                    <a:bodyPr/>
                    <a:lstStyle/>
                    <a:p>
                      <a:endParaRPr lang="de-DE" sz="1400" dirty="0">
                        <a:effectLst/>
                        <a:latin typeface="+mn-lt"/>
                      </a:endParaRPr>
                    </a:p>
                  </a:txBody>
                  <a:tcPr marL="44450" marR="44450" marT="0"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gridSpan="4">
                  <a:txBody>
                    <a:bodyPr/>
                    <a:lstStyle/>
                    <a:p>
                      <a:pPr marL="457200" algn="ctr">
                        <a:spcBef>
                          <a:spcPts val="300"/>
                        </a:spcBef>
                        <a:spcAft>
                          <a:spcPts val="0"/>
                        </a:spcAft>
                      </a:pPr>
                      <a:r>
                        <a:rPr lang="en-US" sz="1600" spc="-25" dirty="0">
                          <a:effectLst/>
                          <a:latin typeface="+mn-lt"/>
                        </a:rPr>
                        <a:t>For C2 Link adapted transponder gain setting</a:t>
                      </a:r>
                      <a:endParaRPr lang="de-DE" sz="16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6198090"/>
                  </a:ext>
                </a:extLst>
              </a:tr>
              <a:tr h="228600">
                <a:tc>
                  <a:txBody>
                    <a:bodyPr/>
                    <a:lstStyle/>
                    <a:p>
                      <a:pPr marL="457200" algn="ctr">
                        <a:spcBef>
                          <a:spcPts val="300"/>
                        </a:spcBef>
                        <a:spcAft>
                          <a:spcPts val="0"/>
                        </a:spcAft>
                      </a:pPr>
                      <a:endParaRPr lang="de-DE" sz="1400" b="1" kern="1200" dirty="0">
                        <a:solidFill>
                          <a:schemeClr val="lt1"/>
                        </a:solidFill>
                        <a:effectLst/>
                        <a:latin typeface="+mn-lt"/>
                        <a:ea typeface="+mn-ea"/>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gridSpan="2">
                  <a:txBody>
                    <a:bodyPr/>
                    <a:lstStyle/>
                    <a:p>
                      <a:pPr marL="0" indent="0" algn="ctr">
                        <a:spcBef>
                          <a:spcPts val="300"/>
                        </a:spcBef>
                        <a:spcAft>
                          <a:spcPts val="0"/>
                        </a:spcAft>
                      </a:pPr>
                      <a:r>
                        <a:rPr lang="en-US" sz="1400" b="1" spc="-25" dirty="0">
                          <a:effectLst/>
                          <a:latin typeface="+mn-lt"/>
                        </a:rPr>
                        <a:t>AES antenna pattern per AP7</a:t>
                      </a:r>
                      <a:endParaRPr lang="de-DE" sz="1400" b="1"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hMerge="1">
                  <a:txBody>
                    <a:bodyPr/>
                    <a:lstStyle/>
                    <a:p>
                      <a:endParaRPr lang="de-DE"/>
                    </a:p>
                  </a:txBody>
                  <a:tcPr/>
                </a:tc>
                <a:tc gridSpan="2">
                  <a:txBody>
                    <a:bodyPr/>
                    <a:lstStyle/>
                    <a:p>
                      <a:pPr marL="0" indent="0" algn="ctr">
                        <a:spcBef>
                          <a:spcPts val="300"/>
                        </a:spcBef>
                        <a:spcAft>
                          <a:spcPts val="0"/>
                        </a:spcAft>
                      </a:pPr>
                      <a:r>
                        <a:rPr lang="en-US" sz="1400" b="1" spc="-25" dirty="0">
                          <a:effectLst/>
                          <a:latin typeface="+mn-lt"/>
                        </a:rPr>
                        <a:t>AES antenna pattern per Capped Bessel</a:t>
                      </a:r>
                      <a:endParaRPr lang="de-DE" sz="1400" b="1"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hMerge="1">
                  <a:txBody>
                    <a:bodyPr/>
                    <a:lstStyle/>
                    <a:p>
                      <a:endParaRPr lang="de-DE"/>
                    </a:p>
                  </a:txBody>
                  <a:tcPr/>
                </a:tc>
                <a:extLst>
                  <a:ext uri="{0D108BD9-81ED-4DB2-BD59-A6C34878D82A}">
                    <a16:rowId xmlns:a16="http://schemas.microsoft.com/office/drawing/2014/main" val="3932621188"/>
                  </a:ext>
                </a:extLst>
              </a:tr>
              <a:tr h="228600">
                <a:tc>
                  <a:txBody>
                    <a:bodyPr/>
                    <a:lstStyle/>
                    <a:p>
                      <a:pPr marL="457200" algn="ctr">
                        <a:spcBef>
                          <a:spcPts val="300"/>
                        </a:spcBef>
                        <a:spcAft>
                          <a:spcPts val="0"/>
                        </a:spcAft>
                      </a:pPr>
                      <a:r>
                        <a:rPr lang="en-US" sz="1400" spc="-25" dirty="0">
                          <a:effectLst/>
                          <a:latin typeface="+mn-lt"/>
                        </a:rPr>
                        <a:t> </a:t>
                      </a:r>
                      <a:endParaRPr lang="de-DE" sz="1400" spc="-25">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indent="0" algn="ctr">
                        <a:spcBef>
                          <a:spcPts val="300"/>
                        </a:spcBef>
                        <a:spcAft>
                          <a:spcPts val="0"/>
                        </a:spcAft>
                      </a:pPr>
                      <a:r>
                        <a:rPr lang="en-US" sz="1400" spc="-25" dirty="0">
                          <a:effectLst/>
                          <a:latin typeface="+mn-lt"/>
                        </a:rPr>
                        <a:t>Fulfillment rate for </a:t>
                      </a:r>
                      <a:endParaRPr lang="de-DE" sz="14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a:spcBef>
                          <a:spcPts val="300"/>
                        </a:spcBef>
                        <a:spcAft>
                          <a:spcPts val="0"/>
                        </a:spcAft>
                      </a:pPr>
                      <a:r>
                        <a:rPr lang="en-US" sz="1400" spc="-25" dirty="0">
                          <a:effectLst/>
                          <a:latin typeface="+mn-lt"/>
                        </a:rPr>
                        <a:t>No. of feasible links</a:t>
                      </a:r>
                      <a:endParaRPr lang="de-DE" sz="14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a:spcBef>
                          <a:spcPts val="300"/>
                        </a:spcBef>
                        <a:spcAft>
                          <a:spcPts val="0"/>
                        </a:spcAft>
                      </a:pPr>
                      <a:r>
                        <a:rPr lang="en-US" sz="1400" spc="-25" dirty="0">
                          <a:effectLst/>
                          <a:latin typeface="+mn-lt"/>
                        </a:rPr>
                        <a:t>Fulfillment rate for </a:t>
                      </a:r>
                      <a:endParaRPr lang="de-DE" sz="14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a:spcBef>
                          <a:spcPts val="300"/>
                        </a:spcBef>
                        <a:spcAft>
                          <a:spcPts val="0"/>
                        </a:spcAft>
                      </a:pPr>
                      <a:r>
                        <a:rPr lang="en-US" sz="1400" spc="-25" dirty="0">
                          <a:effectLst/>
                          <a:latin typeface="+mn-lt"/>
                        </a:rPr>
                        <a:t>No. of feasible links</a:t>
                      </a:r>
                      <a:endParaRPr lang="de-DE" sz="14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57600617"/>
                  </a:ext>
                </a:extLst>
              </a:tr>
              <a:tr h="182880">
                <a:tc>
                  <a:txBody>
                    <a:bodyPr/>
                    <a:lstStyle/>
                    <a:p>
                      <a:pPr>
                        <a:spcAft>
                          <a:spcPts val="0"/>
                        </a:spcAft>
                      </a:pPr>
                      <a:r>
                        <a:rPr lang="en-US" sz="1400" dirty="0">
                          <a:effectLst/>
                          <a:latin typeface="+mn-lt"/>
                        </a:rPr>
                        <a:t>Ku band low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spcAft>
                          <a:spcPts val="0"/>
                        </a:spcAft>
                      </a:pPr>
                      <a:r>
                        <a:rPr lang="en-US" sz="1400" dirty="0">
                          <a:effectLst/>
                          <a:latin typeface="+mn-lt"/>
                        </a:rPr>
                        <a:t>58.3%</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105 (from 180)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69.4%</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125 (from 180)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149294938"/>
                  </a:ext>
                </a:extLst>
              </a:tr>
              <a:tr h="182880">
                <a:tc>
                  <a:txBody>
                    <a:bodyPr/>
                    <a:lstStyle/>
                    <a:p>
                      <a:pPr>
                        <a:spcAft>
                          <a:spcPts val="0"/>
                        </a:spcAft>
                      </a:pPr>
                      <a:r>
                        <a:rPr lang="en-US" sz="1400" dirty="0">
                          <a:effectLst/>
                          <a:latin typeface="+mn-lt"/>
                        </a:rPr>
                        <a:t>Ku band high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spcAft>
                          <a:spcPts val="0"/>
                        </a:spcAft>
                      </a:pPr>
                      <a:r>
                        <a:rPr lang="en-US" sz="1400" dirty="0">
                          <a:effectLst/>
                          <a:latin typeface="+mn-lt"/>
                        </a:rPr>
                        <a:t>73.9%</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133 (from 180)</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81.7%</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147 (from 180)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048708755"/>
                  </a:ext>
                </a:extLst>
              </a:tr>
              <a:tr h="182880">
                <a:tc>
                  <a:txBody>
                    <a:bodyPr/>
                    <a:lstStyle/>
                    <a:p>
                      <a:pPr>
                        <a:spcAft>
                          <a:spcPts val="0"/>
                        </a:spcAft>
                      </a:pPr>
                      <a:r>
                        <a:rPr lang="en-US" sz="1400" dirty="0">
                          <a:effectLst/>
                          <a:latin typeface="+mn-lt"/>
                        </a:rPr>
                        <a:t>Ka band low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spcAft>
                          <a:spcPts val="0"/>
                        </a:spcAft>
                      </a:pPr>
                      <a:r>
                        <a:rPr lang="en-US" sz="1400" dirty="0">
                          <a:effectLst/>
                          <a:latin typeface="+mn-lt"/>
                        </a:rPr>
                        <a:t>100.0%</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60 (from 60)</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100.0%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60 (from 60)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099143056"/>
                  </a:ext>
                </a:extLst>
              </a:tr>
              <a:tr h="182880">
                <a:tc>
                  <a:txBody>
                    <a:bodyPr/>
                    <a:lstStyle/>
                    <a:p>
                      <a:pPr>
                        <a:spcAft>
                          <a:spcPts val="0"/>
                        </a:spcAft>
                      </a:pPr>
                      <a:r>
                        <a:rPr lang="en-US" sz="1400" dirty="0">
                          <a:effectLst/>
                          <a:latin typeface="+mn-lt"/>
                        </a:rPr>
                        <a:t>Ka band high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spcAft>
                          <a:spcPts val="0"/>
                        </a:spcAft>
                      </a:pPr>
                      <a:r>
                        <a:rPr lang="en-US" sz="1400" dirty="0">
                          <a:effectLst/>
                          <a:latin typeface="+mn-lt"/>
                        </a:rPr>
                        <a:t>100.0%</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60 (from 60)</a:t>
                      </a:r>
                      <a:endParaRPr lang="de-DE" sz="140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100.0%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algn="ctr">
                        <a:spcAft>
                          <a:spcPts val="0"/>
                        </a:spcAft>
                      </a:pPr>
                      <a:r>
                        <a:rPr lang="en-US" sz="1400" dirty="0">
                          <a:effectLst/>
                          <a:latin typeface="+mn-lt"/>
                        </a:rPr>
                        <a:t>60 (from 60)</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64214996"/>
                  </a:ext>
                </a:extLst>
              </a:tr>
            </a:tbl>
          </a:graphicData>
        </a:graphic>
      </p:graphicFrame>
      <p:graphicFrame>
        <p:nvGraphicFramePr>
          <p:cNvPr id="9" name="Tabelle 8">
            <a:extLst>
              <a:ext uri="{FF2B5EF4-FFF2-40B4-BE49-F238E27FC236}">
                <a16:creationId xmlns:a16="http://schemas.microsoft.com/office/drawing/2014/main" id="{395D1318-8DAC-45BD-9CF9-E5D6281B74EF}"/>
              </a:ext>
            </a:extLst>
          </p:cNvPr>
          <p:cNvGraphicFramePr>
            <a:graphicFrameLocks noGrp="1"/>
          </p:cNvGraphicFramePr>
          <p:nvPr>
            <p:extLst>
              <p:ext uri="{D42A27DB-BD31-4B8C-83A1-F6EECF244321}">
                <p14:modId xmlns:p14="http://schemas.microsoft.com/office/powerpoint/2010/main" val="3910876379"/>
              </p:ext>
            </p:extLst>
          </p:nvPr>
        </p:nvGraphicFramePr>
        <p:xfrm>
          <a:off x="457200" y="3890541"/>
          <a:ext cx="8418712" cy="2606040"/>
        </p:xfrm>
        <a:graphic>
          <a:graphicData uri="http://schemas.openxmlformats.org/drawingml/2006/table">
            <a:tbl>
              <a:tblPr firstRow="1" firstCol="1" bandRow="1">
                <a:tableStyleId>{5C22544A-7EE6-4342-B048-85BDC9FD1C3A}</a:tableStyleId>
              </a:tblPr>
              <a:tblGrid>
                <a:gridCol w="1571556">
                  <a:extLst>
                    <a:ext uri="{9D8B030D-6E8A-4147-A177-3AD203B41FA5}">
                      <a16:colId xmlns:a16="http://schemas.microsoft.com/office/drawing/2014/main" val="3396799871"/>
                    </a:ext>
                  </a:extLst>
                </a:gridCol>
                <a:gridCol w="1245101">
                  <a:extLst>
                    <a:ext uri="{9D8B030D-6E8A-4147-A177-3AD203B41FA5}">
                      <a16:colId xmlns:a16="http://schemas.microsoft.com/office/drawing/2014/main" val="2843442610"/>
                    </a:ext>
                  </a:extLst>
                </a:gridCol>
                <a:gridCol w="1120411">
                  <a:extLst>
                    <a:ext uri="{9D8B030D-6E8A-4147-A177-3AD203B41FA5}">
                      <a16:colId xmlns:a16="http://schemas.microsoft.com/office/drawing/2014/main" val="2137449510"/>
                    </a:ext>
                  </a:extLst>
                </a:gridCol>
                <a:gridCol w="1120411">
                  <a:extLst>
                    <a:ext uri="{9D8B030D-6E8A-4147-A177-3AD203B41FA5}">
                      <a16:colId xmlns:a16="http://schemas.microsoft.com/office/drawing/2014/main" val="1809183513"/>
                    </a:ext>
                  </a:extLst>
                </a:gridCol>
                <a:gridCol w="1120411">
                  <a:extLst>
                    <a:ext uri="{9D8B030D-6E8A-4147-A177-3AD203B41FA5}">
                      <a16:colId xmlns:a16="http://schemas.microsoft.com/office/drawing/2014/main" val="3380249342"/>
                    </a:ext>
                  </a:extLst>
                </a:gridCol>
                <a:gridCol w="1120411">
                  <a:extLst>
                    <a:ext uri="{9D8B030D-6E8A-4147-A177-3AD203B41FA5}">
                      <a16:colId xmlns:a16="http://schemas.microsoft.com/office/drawing/2014/main" val="888808911"/>
                    </a:ext>
                  </a:extLst>
                </a:gridCol>
                <a:gridCol w="1120411">
                  <a:extLst>
                    <a:ext uri="{9D8B030D-6E8A-4147-A177-3AD203B41FA5}">
                      <a16:colId xmlns:a16="http://schemas.microsoft.com/office/drawing/2014/main" val="394233186"/>
                    </a:ext>
                  </a:extLst>
                </a:gridCol>
              </a:tblGrid>
              <a:tr h="198120">
                <a:tc>
                  <a:txBody>
                    <a:bodyPr/>
                    <a:lstStyle/>
                    <a:p>
                      <a:endParaRPr lang="de-DE" sz="1400" dirty="0">
                        <a:effectLst/>
                        <a:latin typeface="+mn-lt"/>
                      </a:endParaRPr>
                    </a:p>
                  </a:txBody>
                  <a:tcPr marL="44450" marR="44450" marT="0" marB="0" anchor="b">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gridSpan="6">
                  <a:txBody>
                    <a:bodyPr/>
                    <a:lstStyle/>
                    <a:p>
                      <a:pPr marL="457200" algn="ctr">
                        <a:spcBef>
                          <a:spcPts val="300"/>
                        </a:spcBef>
                        <a:spcAft>
                          <a:spcPts val="0"/>
                        </a:spcAft>
                      </a:pPr>
                      <a:r>
                        <a:rPr lang="en-US" sz="1600" spc="-25" dirty="0">
                          <a:effectLst/>
                          <a:latin typeface="+mn-lt"/>
                        </a:rPr>
                        <a:t>Statistics of successful link budgets</a:t>
                      </a:r>
                      <a:endParaRPr lang="de-DE" sz="1600" spc="-25" dirty="0">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hMerge="1">
                  <a:txBody>
                    <a:bodyPr/>
                    <a:lstStyle/>
                    <a:p>
                      <a:endParaRPr lang="de-DE"/>
                    </a:p>
                  </a:txBody>
                  <a:tcPr>
                    <a:lnL w="12700" cap="flat" cmpd="sng" algn="ctr">
                      <a:solidFill>
                        <a:schemeClr val="accent1">
                          <a:lumMod val="20000"/>
                          <a:lumOff val="80000"/>
                        </a:schemeClr>
                      </a:solidFill>
                      <a:prstDash val="solid"/>
                      <a:round/>
                      <a:headEnd type="none" w="med" len="med"/>
                      <a:tailEnd type="none" w="med" len="med"/>
                    </a:lnL>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106198090"/>
                  </a:ext>
                </a:extLst>
              </a:tr>
              <a:tr h="228600">
                <a:tc>
                  <a:txBody>
                    <a:bodyPr/>
                    <a:lstStyle/>
                    <a:p>
                      <a:pPr marL="457200" algn="ctr">
                        <a:spcBef>
                          <a:spcPts val="300"/>
                        </a:spcBef>
                        <a:spcAft>
                          <a:spcPts val="0"/>
                        </a:spcAft>
                      </a:pPr>
                      <a:endParaRPr lang="de-DE" sz="1400" b="1" kern="1200" dirty="0">
                        <a:solidFill>
                          <a:schemeClr val="lt1"/>
                        </a:solidFill>
                        <a:effectLst/>
                        <a:latin typeface="+mn-lt"/>
                        <a:ea typeface="+mn-ea"/>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gridSpan="3">
                  <a:txBody>
                    <a:bodyPr/>
                    <a:lstStyle/>
                    <a:p>
                      <a:pPr marL="0" indent="0" algn="ctr" defTabSz="914400" rtl="0" eaLnBrk="1" latinLnBrk="0" hangingPunct="1">
                        <a:spcBef>
                          <a:spcPts val="300"/>
                        </a:spcBef>
                        <a:spcAft>
                          <a:spcPts val="0"/>
                        </a:spcAft>
                      </a:pPr>
                      <a:r>
                        <a:rPr lang="en-US" sz="1400" b="1" spc="-25" dirty="0">
                          <a:effectLst/>
                          <a:latin typeface="+mn-lt"/>
                        </a:rPr>
                        <a:t>AES antenna pattern per AP7 </a:t>
                      </a:r>
                      <a:endParaRPr lang="de-DE" sz="1400" b="1" kern="1200" dirty="0">
                        <a:solidFill>
                          <a:schemeClr val="dk1"/>
                        </a:solidFill>
                        <a:effectLst/>
                        <a:latin typeface="+mn-lt"/>
                        <a:ea typeface="Times New Roman" panose="02020603050405020304" pitchFamily="18" charset="0"/>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hMerge="1">
                  <a:txBody>
                    <a:bodyPr/>
                    <a:lstStyle/>
                    <a:p>
                      <a:pPr marL="0" algn="ctr" defTabSz="914400" rtl="0" eaLnBrk="1" latinLnBrk="0" hangingPunct="1">
                        <a:spcAft>
                          <a:spcPts val="0"/>
                        </a:spcAft>
                      </a:pPr>
                      <a:endParaRPr lang="de-DE" sz="1400" kern="1200" dirty="0">
                        <a:solidFill>
                          <a:schemeClr val="dk1"/>
                        </a:solidFill>
                        <a:effectLst/>
                        <a:latin typeface="+mn-lt"/>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B w="12700" cap="flat" cmpd="sng" algn="ctr">
                      <a:solidFill>
                        <a:schemeClr val="accent1">
                          <a:lumMod val="20000"/>
                          <a:lumOff val="80000"/>
                        </a:schemeClr>
                      </a:solidFill>
                      <a:prstDash val="solid"/>
                      <a:round/>
                      <a:headEnd type="none" w="med" len="med"/>
                      <a:tailEnd type="none" w="med" len="med"/>
                    </a:lnB>
                    <a:noFill/>
                  </a:tcPr>
                </a:tc>
                <a:tc hMerge="1">
                  <a:txBody>
                    <a:bodyPr/>
                    <a:lstStyle/>
                    <a:p>
                      <a:pPr marL="0" indent="0" algn="ctr" defTabSz="914400" rtl="0" eaLnBrk="1" latinLnBrk="0" hangingPunct="1">
                        <a:spcBef>
                          <a:spcPts val="300"/>
                        </a:spcBef>
                        <a:spcAft>
                          <a:spcPts val="0"/>
                        </a:spcAft>
                      </a:pPr>
                      <a:endParaRPr lang="de-DE" sz="1400" kern="1200" dirty="0">
                        <a:solidFill>
                          <a:schemeClr val="dk1"/>
                        </a:solidFill>
                        <a:effectLst/>
                        <a:latin typeface="+mn-lt"/>
                        <a:ea typeface="Times New Roman" panose="02020603050405020304" pitchFamily="18" charset="0"/>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gridSpan="3">
                  <a:txBody>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lang="en-US" sz="1400" b="1" spc="-25" dirty="0">
                          <a:effectLst/>
                          <a:latin typeface="+mn-lt"/>
                        </a:rPr>
                        <a:t>AES antenna pattern per Capped Bessel </a:t>
                      </a:r>
                      <a:endParaRPr lang="de-DE" sz="1400" b="1" spc="-25" dirty="0">
                        <a:effectLst/>
                        <a:latin typeface="+mn-lt"/>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hMerge="1">
                  <a:txBody>
                    <a:bodyPr/>
                    <a:lstStyle/>
                    <a:p>
                      <a:pPr marL="0" indent="0" algn="ctr" defTabSz="914400" rtl="0" eaLnBrk="1" latinLnBrk="0" hangingPunct="1">
                        <a:spcBef>
                          <a:spcPts val="300"/>
                        </a:spcBef>
                        <a:spcAft>
                          <a:spcPts val="0"/>
                        </a:spcAft>
                      </a:pPr>
                      <a:endParaRPr lang="de-DE" sz="1400" kern="1200" dirty="0">
                        <a:solidFill>
                          <a:schemeClr val="dk1"/>
                        </a:solidFill>
                        <a:effectLst/>
                        <a:latin typeface="+mn-lt"/>
                        <a:ea typeface="Times New Roman" panose="02020603050405020304" pitchFamily="18" charset="0"/>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hMerge="1">
                  <a:txBody>
                    <a:bodyPr/>
                    <a:lstStyle/>
                    <a:p>
                      <a:pPr marL="0" indent="0" algn="ctr" defTabSz="914400" rtl="0" eaLnBrk="1" latinLnBrk="0" hangingPunct="1">
                        <a:spcBef>
                          <a:spcPts val="300"/>
                        </a:spcBef>
                        <a:spcAft>
                          <a:spcPts val="0"/>
                        </a:spcAft>
                      </a:pPr>
                      <a:endParaRPr lang="de-DE" sz="1400" kern="1200" dirty="0">
                        <a:solidFill>
                          <a:schemeClr val="dk1"/>
                        </a:solidFill>
                        <a:effectLst/>
                        <a:latin typeface="+mn-lt"/>
                        <a:ea typeface="Times New Roman" panose="02020603050405020304" pitchFamily="18" charset="0"/>
                        <a:cs typeface="+mn-cs"/>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932621188"/>
                  </a:ext>
                </a:extLst>
              </a:tr>
              <a:tr h="228600">
                <a:tc>
                  <a:txBody>
                    <a:bodyPr/>
                    <a:lstStyle/>
                    <a:p>
                      <a:pPr marL="457200" algn="ctr">
                        <a:spcBef>
                          <a:spcPts val="300"/>
                        </a:spcBef>
                        <a:spcAft>
                          <a:spcPts val="0"/>
                        </a:spcAft>
                      </a:pPr>
                      <a:r>
                        <a:rPr lang="en-US" sz="1400" spc="-25" dirty="0">
                          <a:effectLst/>
                          <a:latin typeface="+mn-lt"/>
                        </a:rPr>
                        <a:t> </a:t>
                      </a:r>
                      <a:endParaRPr lang="de-DE" sz="1400" spc="-25">
                        <a:effectLst/>
                        <a:latin typeface="+mn-lt"/>
                        <a:ea typeface="Times New Roman" panose="02020603050405020304" pitchFamily="18" charset="0"/>
                        <a:cs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Minimum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Average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Maximum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Minimum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Average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indent="0" algn="ctr" defTabSz="914400" rtl="0" eaLnBrk="1" fontAlgn="ctr" latinLnBrk="0" hangingPunct="1">
                        <a:spcBef>
                          <a:spcPts val="300"/>
                        </a:spcBef>
                        <a:spcAft>
                          <a:spcPts val="0"/>
                        </a:spcAft>
                      </a:pPr>
                      <a:r>
                        <a:rPr lang="en-US" sz="1400" kern="1200" spc="-25" noProof="0" dirty="0">
                          <a:solidFill>
                            <a:schemeClr val="dk1"/>
                          </a:solidFill>
                          <a:effectLst/>
                          <a:latin typeface="+mn-lt"/>
                          <a:ea typeface="+mn-ea"/>
                          <a:cs typeface="+mn-cs"/>
                        </a:rPr>
                        <a:t>Maximum E2E link margin</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57600617"/>
                  </a:ext>
                </a:extLst>
              </a:tr>
              <a:tr h="182880">
                <a:tc>
                  <a:txBody>
                    <a:bodyPr/>
                    <a:lstStyle/>
                    <a:p>
                      <a:pPr>
                        <a:spcAft>
                          <a:spcPts val="0"/>
                        </a:spcAft>
                      </a:pPr>
                      <a:r>
                        <a:rPr lang="en-US" sz="1400" dirty="0">
                          <a:effectLst/>
                          <a:latin typeface="+mn-lt"/>
                        </a:rPr>
                        <a:t>Ku band low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0.1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11.7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15.5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0.1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11.6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en-US" sz="1400" kern="1200" noProof="0" dirty="0">
                          <a:solidFill>
                            <a:schemeClr val="dk1"/>
                          </a:solidFill>
                          <a:effectLst/>
                          <a:latin typeface="+mn-lt"/>
                          <a:ea typeface="+mn-ea"/>
                          <a:cs typeface="+mn-cs"/>
                        </a:rPr>
                        <a:t>15.5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149294938"/>
                  </a:ext>
                </a:extLst>
              </a:tr>
              <a:tr h="182880">
                <a:tc>
                  <a:txBody>
                    <a:bodyPr/>
                    <a:lstStyle/>
                    <a:p>
                      <a:pPr>
                        <a:spcAft>
                          <a:spcPts val="0"/>
                        </a:spcAft>
                      </a:pPr>
                      <a:r>
                        <a:rPr lang="en-US" sz="1400" dirty="0">
                          <a:effectLst/>
                          <a:latin typeface="+mn-lt"/>
                        </a:rPr>
                        <a:t>Ku band high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0.1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12.2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16.3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0.2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12.4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16.3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048708755"/>
                  </a:ext>
                </a:extLst>
              </a:tr>
              <a:tr h="182880">
                <a:tc>
                  <a:txBody>
                    <a:bodyPr/>
                    <a:lstStyle/>
                    <a:p>
                      <a:pPr>
                        <a:spcAft>
                          <a:spcPts val="0"/>
                        </a:spcAft>
                      </a:pPr>
                      <a:r>
                        <a:rPr lang="en-US" sz="1400" dirty="0">
                          <a:effectLst/>
                          <a:latin typeface="+mn-lt"/>
                        </a:rPr>
                        <a:t>Ka band low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3.7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9.8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13.3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2.0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9.6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13.3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099143056"/>
                  </a:ext>
                </a:extLst>
              </a:tr>
              <a:tr h="182880">
                <a:tc>
                  <a:txBody>
                    <a:bodyPr/>
                    <a:lstStyle/>
                    <a:p>
                      <a:pPr>
                        <a:spcAft>
                          <a:spcPts val="0"/>
                        </a:spcAft>
                      </a:pPr>
                      <a:r>
                        <a:rPr lang="en-US" sz="1400" dirty="0">
                          <a:effectLst/>
                          <a:latin typeface="+mn-lt"/>
                        </a:rPr>
                        <a:t>Ka band high gain satellite</a:t>
                      </a:r>
                      <a:endParaRPr lang="de-DE" sz="1400" dirty="0">
                        <a:effectLst/>
                        <a:latin typeface="+mn-lt"/>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11.6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12.9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14.5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a:solidFill>
                            <a:schemeClr val="dk1"/>
                          </a:solidFill>
                          <a:effectLst/>
                          <a:latin typeface="+mn-lt"/>
                          <a:ea typeface="+mn-ea"/>
                          <a:cs typeface="+mn-cs"/>
                        </a:rPr>
                        <a:t>10.0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12.5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tc>
                  <a:txBody>
                    <a:bodyPr/>
                    <a:lstStyle/>
                    <a:p>
                      <a:pPr marL="0" algn="ctr" defTabSz="914400" rtl="0" eaLnBrk="1" fontAlgn="ctr" latinLnBrk="0" hangingPunct="1">
                        <a:spcAft>
                          <a:spcPts val="0"/>
                        </a:spcAft>
                      </a:pPr>
                      <a:r>
                        <a:rPr lang="de-DE" sz="1400" kern="1200" dirty="0">
                          <a:solidFill>
                            <a:schemeClr val="dk1"/>
                          </a:solidFill>
                          <a:effectLst/>
                          <a:latin typeface="+mn-lt"/>
                          <a:ea typeface="+mn-ea"/>
                          <a:cs typeface="+mn-cs"/>
                        </a:rPr>
                        <a:t>14.5 dB</a:t>
                      </a:r>
                    </a:p>
                  </a:txBody>
                  <a:tcPr marL="0" marR="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64214996"/>
                  </a:ext>
                </a:extLst>
              </a:tr>
            </a:tbl>
          </a:graphicData>
        </a:graphic>
      </p:graphicFrame>
    </p:spTree>
    <p:extLst>
      <p:ext uri="{BB962C8B-B14F-4D97-AF65-F5344CB8AC3E}">
        <p14:creationId xmlns:p14="http://schemas.microsoft.com/office/powerpoint/2010/main" val="3187428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457200" y="850143"/>
            <a:ext cx="8305800" cy="545822"/>
          </a:xfrm>
        </p:spPr>
        <p:txBody>
          <a:bodyPr>
            <a:noAutofit/>
          </a:bodyPr>
          <a:lstStyle/>
          <a:p>
            <a:r>
              <a:rPr lang="en-US" sz="3600" dirty="0"/>
              <a:t>Content</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7" name="Diagramm 6">
            <a:extLst>
              <a:ext uri="{FF2B5EF4-FFF2-40B4-BE49-F238E27FC236}">
                <a16:creationId xmlns:a16="http://schemas.microsoft.com/office/drawing/2014/main" id="{723F177A-F939-4FF6-9273-C65C776A8079}"/>
              </a:ext>
            </a:extLst>
          </p:cNvPr>
          <p:cNvGraphicFramePr/>
          <p:nvPr>
            <p:extLst>
              <p:ext uri="{D42A27DB-BD31-4B8C-83A1-F6EECF244321}">
                <p14:modId xmlns:p14="http://schemas.microsoft.com/office/powerpoint/2010/main" val="84565922"/>
              </p:ext>
            </p:extLst>
          </p:nvPr>
        </p:nvGraphicFramePr>
        <p:xfrm>
          <a:off x="395536" y="1628800"/>
          <a:ext cx="8305800"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466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30192" y="718960"/>
            <a:ext cx="8305800" cy="1178964"/>
          </a:xfrm>
        </p:spPr>
        <p:txBody>
          <a:bodyPr>
            <a:noAutofit/>
          </a:bodyPr>
          <a:lstStyle/>
          <a:p>
            <a:r>
              <a:rPr lang="en-US" dirty="0"/>
              <a:t>FSS C2 Link Budgets – Conclusions on Performance defining Key Link Parameters</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533742" y="1889487"/>
            <a:ext cx="8305800" cy="4257989"/>
          </a:xfrm>
        </p:spPr>
        <p:txBody>
          <a:bodyPr>
            <a:noAutofit/>
          </a:bodyPr>
          <a:lstStyle/>
          <a:p>
            <a:r>
              <a:rPr lang="en-US" sz="2000" dirty="0"/>
              <a:t>Highest criticality from the combination of small AES antenna size and off-axis transmit limitations</a:t>
            </a:r>
          </a:p>
          <a:p>
            <a:pPr lvl="1">
              <a:spcBef>
                <a:spcPts val="200"/>
              </a:spcBef>
              <a:buFont typeface="Arial" panose="020B0604020202020204" pitchFamily="34" charset="0"/>
              <a:buChar char="•"/>
            </a:pPr>
            <a:r>
              <a:rPr lang="en-US" sz="1600" dirty="0"/>
              <a:t>On-Axis EIRPSD limited because of the off-axis EIRPSD limit due to the limited antenna angular gain discrimination;</a:t>
            </a:r>
          </a:p>
          <a:p>
            <a:pPr lvl="1">
              <a:spcBef>
                <a:spcPts val="200"/>
              </a:spcBef>
              <a:buFont typeface="Arial" panose="020B0604020202020204" pitchFamily="34" charset="0"/>
              <a:buChar char="•"/>
            </a:pPr>
            <a:r>
              <a:rPr lang="en-US" sz="1600" dirty="0"/>
              <a:t>Gain and G/T of small sized AES antennas in the lower half of the parameter envelope of typical FSS Earth stations in the MIFR;</a:t>
            </a:r>
          </a:p>
          <a:p>
            <a:pPr lvl="1">
              <a:spcBef>
                <a:spcPts val="200"/>
              </a:spcBef>
              <a:buFont typeface="Arial" panose="020B0604020202020204" pitchFamily="34" charset="0"/>
              <a:buChar char="•"/>
            </a:pPr>
            <a:r>
              <a:rPr lang="en-US" sz="1600" dirty="0"/>
              <a:t>To compensate a robust BPSK 1/3 waveform was chosen, but its less bandwidth efficient </a:t>
            </a:r>
            <a:r>
              <a:rPr lang="en-US" sz="1200" dirty="0">
                <a:sym typeface="Wingdings" panose="05000000000000000000" pitchFamily="2" charset="2"/>
              </a:rPr>
              <a:t></a:t>
            </a:r>
            <a:r>
              <a:rPr lang="en-US" sz="1600" dirty="0">
                <a:sym typeface="Wingdings" panose="05000000000000000000" pitchFamily="2" charset="2"/>
              </a:rPr>
              <a:t> no significant effect as the date rates are very small from the FSS point of view;</a:t>
            </a:r>
            <a:endParaRPr lang="en-US" sz="1600" dirty="0"/>
          </a:p>
          <a:p>
            <a:pPr lvl="1">
              <a:spcBef>
                <a:spcPts val="200"/>
              </a:spcBef>
              <a:buFont typeface="Arial" panose="020B0604020202020204" pitchFamily="34" charset="0"/>
              <a:buChar char="•"/>
            </a:pPr>
            <a:r>
              <a:rPr lang="en-US" sz="1600" dirty="0"/>
              <a:t>Out of all individual link budgets in 56.3% cases, the </a:t>
            </a:r>
            <a:r>
              <a:rPr lang="en-US" sz="1600" i="1" kern="1200" noProof="0" dirty="0">
                <a:solidFill>
                  <a:srgbClr val="279DD9">
                    <a:hueOff val="0"/>
                    <a:satOff val="0"/>
                    <a:lumOff val="0"/>
                    <a:alphaOff val="0"/>
                  </a:srgbClr>
                </a:solidFill>
                <a:latin typeface="Calibri"/>
                <a:ea typeface="+mn-ea"/>
                <a:cs typeface="+mn-cs"/>
              </a:rPr>
              <a:t>E</a:t>
            </a:r>
            <a:r>
              <a:rPr lang="en-US" sz="1600" i="1" kern="1200" baseline="-25000" noProof="0" dirty="0">
                <a:solidFill>
                  <a:srgbClr val="279DD9">
                    <a:hueOff val="0"/>
                    <a:satOff val="0"/>
                    <a:lumOff val="0"/>
                    <a:alphaOff val="0"/>
                  </a:srgbClr>
                </a:solidFill>
                <a:latin typeface="Calibri"/>
                <a:ea typeface="+mn-ea"/>
                <a:cs typeface="+mn-cs"/>
              </a:rPr>
              <a:t>S </a:t>
            </a:r>
            <a:r>
              <a:rPr lang="en-US" sz="1600" i="1" kern="1200" noProof="0" dirty="0">
                <a:solidFill>
                  <a:srgbClr val="279DD9">
                    <a:hueOff val="0"/>
                    <a:satOff val="0"/>
                    <a:lumOff val="0"/>
                    <a:alphaOff val="0"/>
                  </a:srgbClr>
                </a:solidFill>
                <a:latin typeface="Calibri"/>
                <a:ea typeface="+mn-ea"/>
                <a:cs typeface="+mn-cs"/>
              </a:rPr>
              <a:t>/(N+I)</a:t>
            </a:r>
            <a:r>
              <a:rPr lang="en-US" sz="1600" i="1" kern="1200" baseline="-25000" noProof="0" dirty="0">
                <a:solidFill>
                  <a:srgbClr val="279DD9">
                    <a:hueOff val="0"/>
                    <a:satOff val="0"/>
                    <a:lumOff val="0"/>
                    <a:alphaOff val="0"/>
                  </a:srgbClr>
                </a:solidFill>
                <a:latin typeface="Calibri"/>
                <a:ea typeface="+mn-ea"/>
                <a:cs typeface="+mn-cs"/>
              </a:rPr>
              <a:t>0</a:t>
            </a:r>
            <a:r>
              <a:rPr lang="en-US" sz="1600" i="1" kern="1200" noProof="0" dirty="0">
                <a:solidFill>
                  <a:srgbClr val="279DD9">
                    <a:hueOff val="0"/>
                    <a:satOff val="0"/>
                    <a:lumOff val="0"/>
                    <a:alphaOff val="0"/>
                  </a:srgbClr>
                </a:solidFill>
                <a:latin typeface="Calibri"/>
                <a:ea typeface="+mn-ea"/>
                <a:cs typeface="+mn-cs"/>
              </a:rPr>
              <a:t> total</a:t>
            </a:r>
            <a:r>
              <a:rPr lang="en-US" sz="1600" kern="1200" noProof="0" dirty="0">
                <a:solidFill>
                  <a:srgbClr val="279DD9">
                    <a:hueOff val="0"/>
                    <a:satOff val="0"/>
                    <a:lumOff val="0"/>
                    <a:alphaOff val="0"/>
                  </a:srgbClr>
                </a:solidFill>
                <a:latin typeface="Calibri"/>
                <a:ea typeface="+mn-ea"/>
                <a:cs typeface="+mn-cs"/>
              </a:rPr>
              <a:t> </a:t>
            </a:r>
            <a:r>
              <a:rPr lang="en-US" sz="1600" dirty="0"/>
              <a:t>is driven by the </a:t>
            </a:r>
            <a:r>
              <a:rPr lang="en-US" sz="1600" i="1" kern="1200" noProof="0" dirty="0">
                <a:solidFill>
                  <a:srgbClr val="279DD9">
                    <a:hueOff val="0"/>
                    <a:satOff val="0"/>
                    <a:lumOff val="0"/>
                    <a:alphaOff val="0"/>
                  </a:srgbClr>
                </a:solidFill>
                <a:latin typeface="Calibri"/>
                <a:ea typeface="+mn-ea"/>
                <a:cs typeface="+mn-cs"/>
              </a:rPr>
              <a:t>E</a:t>
            </a:r>
            <a:r>
              <a:rPr lang="en-US" sz="1600" i="1" kern="1200" baseline="-25000" noProof="0" dirty="0">
                <a:solidFill>
                  <a:srgbClr val="279DD9">
                    <a:hueOff val="0"/>
                    <a:satOff val="0"/>
                    <a:lumOff val="0"/>
                    <a:alphaOff val="0"/>
                  </a:srgbClr>
                </a:solidFill>
                <a:latin typeface="Calibri"/>
                <a:ea typeface="+mn-ea"/>
                <a:cs typeface="+mn-cs"/>
              </a:rPr>
              <a:t>S </a:t>
            </a:r>
            <a:r>
              <a:rPr lang="en-US" sz="1600" i="1" kern="1200" noProof="0" dirty="0">
                <a:solidFill>
                  <a:srgbClr val="279DD9">
                    <a:hueOff val="0"/>
                    <a:satOff val="0"/>
                    <a:lumOff val="0"/>
                    <a:alphaOff val="0"/>
                  </a:srgbClr>
                </a:solidFill>
                <a:latin typeface="Calibri"/>
                <a:ea typeface="+mn-ea"/>
                <a:cs typeface="+mn-cs"/>
              </a:rPr>
              <a:t>/(N+I)</a:t>
            </a:r>
            <a:r>
              <a:rPr lang="en-US" sz="1600" i="1" kern="1200" baseline="-25000" noProof="0" dirty="0">
                <a:solidFill>
                  <a:srgbClr val="279DD9">
                    <a:hueOff val="0"/>
                    <a:satOff val="0"/>
                    <a:lumOff val="0"/>
                    <a:alphaOff val="0"/>
                  </a:srgbClr>
                </a:solidFill>
                <a:latin typeface="Calibri"/>
                <a:ea typeface="+mn-ea"/>
                <a:cs typeface="+mn-cs"/>
              </a:rPr>
              <a:t>0</a:t>
            </a:r>
            <a:r>
              <a:rPr lang="en-US" sz="1600" i="1" kern="1200" noProof="0" dirty="0">
                <a:solidFill>
                  <a:srgbClr val="279DD9">
                    <a:hueOff val="0"/>
                    <a:satOff val="0"/>
                    <a:lumOff val="0"/>
                    <a:alphaOff val="0"/>
                  </a:srgbClr>
                </a:solidFill>
                <a:latin typeface="Calibri"/>
                <a:ea typeface="+mn-ea"/>
                <a:cs typeface="+mn-cs"/>
              </a:rPr>
              <a:t> uplink</a:t>
            </a:r>
            <a:r>
              <a:rPr lang="en-US" sz="1600" kern="1200" noProof="0" dirty="0">
                <a:solidFill>
                  <a:srgbClr val="279DD9">
                    <a:hueOff val="0"/>
                    <a:satOff val="0"/>
                    <a:lumOff val="0"/>
                    <a:alphaOff val="0"/>
                  </a:srgbClr>
                </a:solidFill>
                <a:latin typeface="Calibri"/>
                <a:ea typeface="+mn-ea"/>
                <a:cs typeface="+mn-cs"/>
              </a:rPr>
              <a:t>, the rest from the </a:t>
            </a:r>
            <a:r>
              <a:rPr lang="en-US" sz="1600" i="1" kern="1200" noProof="0" dirty="0">
                <a:solidFill>
                  <a:srgbClr val="279DD9">
                    <a:hueOff val="0"/>
                    <a:satOff val="0"/>
                    <a:lumOff val="0"/>
                    <a:alphaOff val="0"/>
                  </a:srgbClr>
                </a:solidFill>
                <a:latin typeface="Calibri"/>
                <a:ea typeface="+mn-ea"/>
                <a:cs typeface="+mn-cs"/>
              </a:rPr>
              <a:t>E</a:t>
            </a:r>
            <a:r>
              <a:rPr lang="en-US" sz="1600" i="1" kern="1200" baseline="-25000" noProof="0" dirty="0">
                <a:solidFill>
                  <a:srgbClr val="279DD9">
                    <a:hueOff val="0"/>
                    <a:satOff val="0"/>
                    <a:lumOff val="0"/>
                    <a:alphaOff val="0"/>
                  </a:srgbClr>
                </a:solidFill>
                <a:latin typeface="Calibri"/>
                <a:ea typeface="+mn-ea"/>
                <a:cs typeface="+mn-cs"/>
              </a:rPr>
              <a:t>S </a:t>
            </a:r>
            <a:r>
              <a:rPr lang="en-US" sz="1600" i="1" kern="1200" noProof="0" dirty="0">
                <a:solidFill>
                  <a:srgbClr val="279DD9">
                    <a:hueOff val="0"/>
                    <a:satOff val="0"/>
                    <a:lumOff val="0"/>
                    <a:alphaOff val="0"/>
                  </a:srgbClr>
                </a:solidFill>
                <a:latin typeface="Calibri"/>
                <a:ea typeface="+mn-ea"/>
                <a:cs typeface="+mn-cs"/>
              </a:rPr>
              <a:t>/(N+I)</a:t>
            </a:r>
            <a:r>
              <a:rPr lang="en-US" sz="1600" i="1" kern="1200" baseline="-25000" noProof="0" dirty="0">
                <a:solidFill>
                  <a:srgbClr val="279DD9">
                    <a:hueOff val="0"/>
                    <a:satOff val="0"/>
                    <a:lumOff val="0"/>
                    <a:alphaOff val="0"/>
                  </a:srgbClr>
                </a:solidFill>
                <a:latin typeface="Calibri"/>
                <a:ea typeface="+mn-ea"/>
                <a:cs typeface="+mn-cs"/>
              </a:rPr>
              <a:t>0</a:t>
            </a:r>
            <a:r>
              <a:rPr lang="en-US" sz="1600" i="1" kern="1200" noProof="0" dirty="0">
                <a:solidFill>
                  <a:srgbClr val="279DD9">
                    <a:hueOff val="0"/>
                    <a:satOff val="0"/>
                    <a:lumOff val="0"/>
                    <a:alphaOff val="0"/>
                  </a:srgbClr>
                </a:solidFill>
                <a:latin typeface="Calibri"/>
                <a:ea typeface="+mn-ea"/>
                <a:cs typeface="+mn-cs"/>
              </a:rPr>
              <a:t> downlink </a:t>
            </a:r>
            <a:r>
              <a:rPr lang="en-US" sz="1600" dirty="0"/>
              <a:t>(see slide 21)</a:t>
            </a:r>
          </a:p>
          <a:p>
            <a:r>
              <a:rPr lang="en-US" sz="2000" dirty="0"/>
              <a:t>Typical RPA antenna sizes 0.8m (medium) and 1.2m (large) with ITU-R AP7 or Capped Bessel pattern and 55% efficiency</a:t>
            </a:r>
          </a:p>
          <a:p>
            <a:pPr lvl="1">
              <a:buFont typeface="Arial" panose="020B0604020202020204" pitchFamily="34" charset="0"/>
              <a:buChar char="•"/>
            </a:pPr>
            <a:r>
              <a:rPr lang="en-US" sz="1600" dirty="0"/>
              <a:t>covering planar antennas as well as dish-based antennas with 65% efficiency</a:t>
            </a:r>
          </a:p>
          <a:p>
            <a:pPr lvl="1">
              <a:buFont typeface="Arial" panose="020B0604020202020204" pitchFamily="34" charset="0"/>
              <a:buChar char="•"/>
            </a:pPr>
            <a:r>
              <a:rPr lang="en-US" sz="1600" dirty="0"/>
              <a:t>Capped Bessel pattern did not give as much improvement as expected because off-axis pattern was not optimized over the required range of angles to minimize off-axis gain and maximize on-axis gain</a:t>
            </a:r>
          </a:p>
          <a:p>
            <a:endParaRPr lang="en-US" sz="18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effectLst/>
              <a:uLnTx/>
              <a:uFillTx/>
              <a:latin typeface="Arial"/>
              <a:ea typeface="+mn-ea"/>
              <a:cs typeface="+mn-cs"/>
            </a:endParaRPr>
          </a:p>
        </p:txBody>
      </p:sp>
      <p:sp>
        <p:nvSpPr>
          <p:cNvPr id="6" name="Textfeld 5">
            <a:extLst>
              <a:ext uri="{FF2B5EF4-FFF2-40B4-BE49-F238E27FC236}">
                <a16:creationId xmlns:a16="http://schemas.microsoft.com/office/drawing/2014/main" id="{C162EB6D-575C-4F66-851C-DB8D71D24F9C}"/>
              </a:ext>
            </a:extLst>
          </p:cNvPr>
          <p:cNvSpPr txBox="1"/>
          <p:nvPr/>
        </p:nvSpPr>
        <p:spPr>
          <a:xfrm>
            <a:off x="5148244" y="6024365"/>
            <a:ext cx="3925126" cy="246221"/>
          </a:xfrm>
          <a:prstGeom prst="rect">
            <a:avLst/>
          </a:prstGeom>
          <a:noFill/>
        </p:spPr>
        <p:txBody>
          <a:bodyPr wrap="square">
            <a:spAutoFit/>
          </a:bodyPr>
          <a:lstStyle/>
          <a:p>
            <a:r>
              <a:rPr lang="en-US" sz="1000" dirty="0"/>
              <a:t>*</a:t>
            </a:r>
            <a:endParaRPr lang="de-DE" sz="1000" dirty="0"/>
          </a:p>
        </p:txBody>
      </p:sp>
    </p:spTree>
    <p:extLst>
      <p:ext uri="{BB962C8B-B14F-4D97-AF65-F5344CB8AC3E}">
        <p14:creationId xmlns:p14="http://schemas.microsoft.com/office/powerpoint/2010/main" val="11423308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54229" y="710523"/>
            <a:ext cx="8305800" cy="720080"/>
          </a:xfrm>
        </p:spPr>
        <p:txBody>
          <a:bodyPr>
            <a:noAutofit/>
          </a:bodyPr>
          <a:lstStyle/>
          <a:p>
            <a:r>
              <a:rPr lang="en-US" dirty="0"/>
              <a:t>FSS C2 Link Budgets – Conclusions on Results Dependencies</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533742" y="1819096"/>
            <a:ext cx="7966248" cy="1369768"/>
          </a:xfrm>
        </p:spPr>
        <p:txBody>
          <a:bodyPr>
            <a:noAutofit/>
          </a:bodyPr>
          <a:lstStyle/>
          <a:p>
            <a:r>
              <a:rPr lang="en-US" sz="1800" dirty="0"/>
              <a:t>When considering all C2 Link calculations (Part 1)</a:t>
            </a:r>
          </a:p>
          <a:p>
            <a:pPr lvl="1">
              <a:spcBef>
                <a:spcPts val="200"/>
              </a:spcBef>
              <a:buFont typeface="Arial" panose="020B0604020202020204" pitchFamily="34" charset="0"/>
              <a:buChar char="•"/>
            </a:pPr>
            <a:r>
              <a:rPr lang="en-US" sz="1600" dirty="0"/>
              <a:t>Inside the FSS link conditions the uplink (off-axis limitations) are more driving than the downlink.;</a:t>
            </a:r>
          </a:p>
          <a:p>
            <a:pPr lvl="1">
              <a:spcBef>
                <a:spcPts val="200"/>
              </a:spcBef>
              <a:buFont typeface="Arial" panose="020B0604020202020204" pitchFamily="34" charset="0"/>
              <a:buChar char="•"/>
            </a:pPr>
            <a:r>
              <a:rPr lang="en-US" sz="1600" dirty="0"/>
              <a:t>Impacts from satellite settings (IBO, gain settings) are small </a:t>
            </a:r>
            <a:r>
              <a:rPr lang="en-US" sz="1200" dirty="0">
                <a:sym typeface="Wingdings" panose="05000000000000000000" pitchFamily="2" charset="2"/>
              </a:rPr>
              <a:t></a:t>
            </a:r>
            <a:r>
              <a:rPr lang="en-US" sz="1600" dirty="0">
                <a:sym typeface="Wingdings" panose="05000000000000000000" pitchFamily="2" charset="2"/>
              </a:rPr>
              <a:t> capability for using backup satellites (nominal gain settings in table) without specific (Adapted) settings.</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effectLst/>
              <a:uLnTx/>
              <a:uFillTx/>
              <a:latin typeface="Arial"/>
              <a:ea typeface="+mn-ea"/>
              <a:cs typeface="+mn-cs"/>
            </a:endParaRPr>
          </a:p>
        </p:txBody>
      </p:sp>
      <p:graphicFrame>
        <p:nvGraphicFramePr>
          <p:cNvPr id="5" name="Tabelle 4">
            <a:extLst>
              <a:ext uri="{FF2B5EF4-FFF2-40B4-BE49-F238E27FC236}">
                <a16:creationId xmlns:a16="http://schemas.microsoft.com/office/drawing/2014/main" id="{3AE225D6-F832-412A-805C-442E63ADA05C}"/>
              </a:ext>
            </a:extLst>
          </p:cNvPr>
          <p:cNvGraphicFramePr>
            <a:graphicFrameLocks noGrp="1"/>
          </p:cNvGraphicFramePr>
          <p:nvPr>
            <p:extLst>
              <p:ext uri="{D42A27DB-BD31-4B8C-83A1-F6EECF244321}">
                <p14:modId xmlns:p14="http://schemas.microsoft.com/office/powerpoint/2010/main" val="2356107880"/>
              </p:ext>
            </p:extLst>
          </p:nvPr>
        </p:nvGraphicFramePr>
        <p:xfrm>
          <a:off x="402066" y="3249284"/>
          <a:ext cx="8229599" cy="3215640"/>
        </p:xfrm>
        <a:graphic>
          <a:graphicData uri="http://schemas.openxmlformats.org/drawingml/2006/table">
            <a:tbl>
              <a:tblPr>
                <a:tableStyleId>{5C22544A-7EE6-4342-B048-85BDC9FD1C3A}</a:tableStyleId>
              </a:tblPr>
              <a:tblGrid>
                <a:gridCol w="2369734">
                  <a:extLst>
                    <a:ext uri="{9D8B030D-6E8A-4147-A177-3AD203B41FA5}">
                      <a16:colId xmlns:a16="http://schemas.microsoft.com/office/drawing/2014/main" val="3935633543"/>
                    </a:ext>
                  </a:extLst>
                </a:gridCol>
                <a:gridCol w="2023893">
                  <a:extLst>
                    <a:ext uri="{9D8B030D-6E8A-4147-A177-3AD203B41FA5}">
                      <a16:colId xmlns:a16="http://schemas.microsoft.com/office/drawing/2014/main" val="2079314555"/>
                    </a:ext>
                  </a:extLst>
                </a:gridCol>
                <a:gridCol w="963218">
                  <a:extLst>
                    <a:ext uri="{9D8B030D-6E8A-4147-A177-3AD203B41FA5}">
                      <a16:colId xmlns:a16="http://schemas.microsoft.com/office/drawing/2014/main" val="4154034868"/>
                    </a:ext>
                  </a:extLst>
                </a:gridCol>
                <a:gridCol w="963218">
                  <a:extLst>
                    <a:ext uri="{9D8B030D-6E8A-4147-A177-3AD203B41FA5}">
                      <a16:colId xmlns:a16="http://schemas.microsoft.com/office/drawing/2014/main" val="1812373195"/>
                    </a:ext>
                  </a:extLst>
                </a:gridCol>
                <a:gridCol w="954768">
                  <a:extLst>
                    <a:ext uri="{9D8B030D-6E8A-4147-A177-3AD203B41FA5}">
                      <a16:colId xmlns:a16="http://schemas.microsoft.com/office/drawing/2014/main" val="890496482"/>
                    </a:ext>
                  </a:extLst>
                </a:gridCol>
                <a:gridCol w="954768">
                  <a:extLst>
                    <a:ext uri="{9D8B030D-6E8A-4147-A177-3AD203B41FA5}">
                      <a16:colId xmlns:a16="http://schemas.microsoft.com/office/drawing/2014/main" val="2406437250"/>
                    </a:ext>
                  </a:extLst>
                </a:gridCol>
              </a:tblGrid>
              <a:tr h="227198">
                <a:tc gridSpan="2">
                  <a:txBody>
                    <a:bodyPr/>
                    <a:lstStyle/>
                    <a:p>
                      <a:pPr marL="0" indent="0" algn="l" defTabSz="914400" rtl="0" eaLnBrk="1" fontAlgn="ctr" latinLnBrk="0" hangingPunct="1">
                        <a:spcBef>
                          <a:spcPts val="300"/>
                        </a:spcBef>
                        <a:spcAft>
                          <a:spcPts val="0"/>
                        </a:spcAft>
                      </a:pPr>
                      <a:r>
                        <a:rPr lang="en-US" sz="1600" b="1" kern="1200" spc="-25" noProof="0">
                          <a:solidFill>
                            <a:schemeClr val="lt1"/>
                          </a:solidFill>
                          <a:effectLst/>
                          <a:latin typeface="+mn-lt"/>
                          <a:ea typeface="+mn-ea"/>
                          <a:cs typeface="+mn-cs"/>
                        </a:rPr>
                        <a:t>Results on C2 Link connectivity basis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de-DE"/>
                    </a:p>
                  </a:txBody>
                  <a:tcPr/>
                </a:tc>
                <a:tc gridSpan="2">
                  <a:txBody>
                    <a:bodyPr/>
                    <a:lstStyle/>
                    <a:p>
                      <a:pPr marL="0" indent="0" algn="l" defTabSz="914400" rtl="0" eaLnBrk="1" fontAlgn="ctr" latinLnBrk="0" hangingPunct="1">
                        <a:spcBef>
                          <a:spcPts val="300"/>
                        </a:spcBef>
                        <a:spcAft>
                          <a:spcPts val="0"/>
                        </a:spcAft>
                      </a:pPr>
                      <a:r>
                        <a:rPr lang="en-US" sz="1600" b="1" kern="1200" spc="-25" noProof="0">
                          <a:solidFill>
                            <a:schemeClr val="lt1"/>
                          </a:solidFill>
                          <a:effectLst/>
                          <a:latin typeface="+mn-lt"/>
                          <a:ea typeface="+mn-ea"/>
                          <a:cs typeface="+mn-cs"/>
                        </a:rPr>
                        <a:t>Adapted Gain Setting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de-DE"/>
                    </a:p>
                  </a:txBody>
                  <a:tcPr/>
                </a:tc>
                <a:tc gridSpan="2">
                  <a:txBody>
                    <a:bodyPr/>
                    <a:lstStyle/>
                    <a:p>
                      <a:pPr marL="0" indent="0" algn="l" defTabSz="914400" rtl="0" eaLnBrk="1" fontAlgn="ctr" latinLnBrk="0" hangingPunct="1">
                        <a:spcBef>
                          <a:spcPts val="300"/>
                        </a:spcBef>
                        <a:spcAft>
                          <a:spcPts val="0"/>
                        </a:spcAft>
                      </a:pPr>
                      <a:r>
                        <a:rPr lang="en-US" sz="1600" b="1" kern="1200" spc="-25" noProof="0">
                          <a:solidFill>
                            <a:schemeClr val="lt1"/>
                          </a:solidFill>
                          <a:effectLst/>
                          <a:latin typeface="+mn-lt"/>
                          <a:ea typeface="+mn-ea"/>
                          <a:cs typeface="+mn-cs"/>
                        </a:rPr>
                        <a:t>Nominal Gain Setting</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de-DE"/>
                    </a:p>
                  </a:txBody>
                  <a:tcPr/>
                </a:tc>
                <a:extLst>
                  <a:ext uri="{0D108BD9-81ED-4DB2-BD59-A6C34878D82A}">
                    <a16:rowId xmlns:a16="http://schemas.microsoft.com/office/drawing/2014/main" val="1973102694"/>
                  </a:ext>
                </a:extLst>
              </a:tr>
              <a:tr h="196905">
                <a:tc>
                  <a:txBody>
                    <a:bodyPr/>
                    <a:lstStyle/>
                    <a:p>
                      <a:pPr marL="0" indent="0" algn="l" defTabSz="914400" rtl="0" eaLnBrk="1" fontAlgn="ctr" latinLnBrk="0" hangingPunct="1">
                        <a:spcBef>
                          <a:spcPts val="300"/>
                        </a:spcBef>
                        <a:spcAft>
                          <a:spcPts val="0"/>
                        </a:spcAft>
                      </a:pPr>
                      <a:r>
                        <a:rPr lang="en-US" sz="1400" b="1" kern="1200" spc="-25" noProof="0">
                          <a:solidFill>
                            <a:schemeClr val="lt1"/>
                          </a:solidFill>
                          <a:effectLst/>
                          <a:latin typeface="+mn-lt"/>
                          <a:ea typeface="+mn-ea"/>
                          <a:cs typeface="+mn-cs"/>
                        </a:rPr>
                        <a:t>End-to-End link budget results (AP 7 pattern)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l" fontAlgn="ctr"/>
                      <a:r>
                        <a:rPr lang="en-US" sz="1200" u="none" strike="noStrike" noProof="0">
                          <a:effectLst/>
                        </a:rPr>
                        <a:t> </a:t>
                      </a:r>
                      <a:endParaRPr lang="en-US" sz="1200" b="1" i="0" u="none" strike="noStrike" noProof="0">
                        <a:solidFill>
                          <a:srgbClr val="FF000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ctr"/>
                      <a:r>
                        <a:rPr lang="en-US" sz="1100" b="1" u="none" strike="noStrike" noProof="0" dirty="0">
                          <a:effectLst/>
                        </a:rPr>
                        <a:t>960</a:t>
                      </a:r>
                      <a:r>
                        <a:rPr lang="en-US" sz="1100" b="1" i="0" u="none" strike="noStrike" noProof="0" dirty="0">
                          <a:effectLst/>
                          <a:latin typeface="Calibri" panose="020F0502020204030204" pitchFamily="34" charset="0"/>
                        </a:rPr>
                        <a:t> C2 Link connections </a:t>
                      </a:r>
                      <a:br>
                        <a:rPr lang="en-US" sz="1100" b="1" i="0" u="none" strike="noStrike" noProof="0" dirty="0">
                          <a:effectLst/>
                          <a:latin typeface="Calibri" panose="020F0502020204030204" pitchFamily="34" charset="0"/>
                        </a:rPr>
                      </a:br>
                      <a:r>
                        <a:rPr lang="en-US" sz="1100" b="0" i="0" u="none" strike="noStrike" noProof="0" dirty="0">
                          <a:effectLst/>
                          <a:latin typeface="Calibri" panose="020F0502020204030204" pitchFamily="34" charset="0"/>
                        </a:rPr>
                        <a:t>(FL + RL)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de-DE" sz="1100" b="1" i="0" u="none" strike="noStrike" dirty="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fontAlgn="ctr"/>
                      <a:r>
                        <a:rPr lang="en-US" sz="1100" b="1" u="none" strike="noStrike" noProof="0" dirty="0">
                          <a:effectLst/>
                        </a:rPr>
                        <a:t>960</a:t>
                      </a:r>
                      <a:r>
                        <a:rPr lang="en-US" sz="1100" b="1" i="0" u="none" strike="noStrike" noProof="0" dirty="0">
                          <a:effectLst/>
                          <a:latin typeface="Calibri" panose="020F0502020204030204" pitchFamily="34" charset="0"/>
                        </a:rPr>
                        <a:t> C2 Link connections </a:t>
                      </a:r>
                      <a:br>
                        <a:rPr lang="en-US" sz="1100" b="1" i="0" u="none" strike="noStrike" noProof="0" dirty="0">
                          <a:effectLst/>
                          <a:latin typeface="Calibri" panose="020F0502020204030204" pitchFamily="34" charset="0"/>
                        </a:rPr>
                      </a:br>
                      <a:r>
                        <a:rPr lang="en-US" sz="1100" b="0" i="0" u="none" strike="noStrike" noProof="0" dirty="0">
                          <a:effectLst/>
                          <a:latin typeface="Calibri" panose="020F0502020204030204" pitchFamily="34" charset="0"/>
                        </a:rPr>
                        <a:t>(FL + RL)</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fontAlgn="ctr"/>
                      <a:endParaRPr lang="de-DE" sz="1100" b="1" i="0" u="none" strike="noStrike" dirty="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694941"/>
                  </a:ext>
                </a:extLst>
              </a:tr>
              <a:tr h="213360">
                <a:tc rowSpan="4">
                  <a:txBody>
                    <a:bodyPr/>
                    <a:lstStyle/>
                    <a:p>
                      <a:pPr marL="0" indent="0" algn="l" defTabSz="914400" rtl="0" eaLnBrk="1" fontAlgn="ctr" latinLnBrk="0" hangingPunct="1">
                        <a:spcBef>
                          <a:spcPts val="300"/>
                        </a:spcBef>
                        <a:spcAft>
                          <a:spcPts val="0"/>
                        </a:spcAft>
                      </a:pPr>
                      <a:r>
                        <a:rPr lang="en-US" sz="1400" b="1" kern="1200" spc="-25" noProof="0">
                          <a:solidFill>
                            <a:schemeClr val="lt1"/>
                          </a:solidFill>
                          <a:effectLst/>
                          <a:latin typeface="+mn-lt"/>
                          <a:ea typeface="+mn-ea"/>
                          <a:cs typeface="+mn-cs"/>
                        </a:rPr>
                        <a:t>First limiting parameter for uplink EIRP </a:t>
                      </a:r>
                      <a:r>
                        <a:rPr lang="en-US" sz="1400" b="0" kern="1200" spc="-25" noProof="0">
                          <a:solidFill>
                            <a:schemeClr val="lt1"/>
                          </a:solidFill>
                          <a:effectLst/>
                          <a:latin typeface="+mn-lt"/>
                          <a:ea typeface="+mn-ea"/>
                          <a:cs typeface="+mn-cs"/>
                        </a:rPr>
                        <a:t>(Link 1 and Link 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180975" indent="0" algn="l" fontAlgn="ctr"/>
                      <a:r>
                        <a:rPr lang="en-US" sz="1100" b="1" u="none" strike="noStrike" noProof="0">
                          <a:effectLst/>
                        </a:rPr>
                        <a:t>U/L mask </a:t>
                      </a:r>
                      <a:r>
                        <a:rPr lang="en-US" sz="1100" b="0" u="none" strike="noStrike" noProof="0">
                          <a:effectLst/>
                        </a:rPr>
                        <a:t>(Link 1, Link 3)</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342</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35.6%</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414</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43.1%</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5561426"/>
                  </a:ext>
                </a:extLst>
              </a:tr>
              <a:tr h="213360">
                <a:tc vMerge="1">
                  <a:txBody>
                    <a:bodyPr/>
                    <a:lstStyle/>
                    <a:p>
                      <a:endParaRPr lang="de-DE"/>
                    </a:p>
                  </a:txBody>
                  <a:tcPr/>
                </a:tc>
                <a:tc>
                  <a:txBody>
                    <a:bodyPr/>
                    <a:lstStyle/>
                    <a:p>
                      <a:pPr marL="180975" indent="0" algn="l" fontAlgn="ctr"/>
                      <a:r>
                        <a:rPr lang="en-US" sz="1100" b="1" u="none" strike="noStrike" noProof="0">
                          <a:effectLst/>
                        </a:rPr>
                        <a:t>U/L SGT power capability </a:t>
                      </a:r>
                      <a:r>
                        <a:rPr lang="en-US" sz="1100" b="0" u="none" strike="noStrike" noProof="0">
                          <a:effectLst/>
                        </a:rPr>
                        <a:t>(Link 3) </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0.0%</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0.0%</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273028"/>
                  </a:ext>
                </a:extLst>
              </a:tr>
              <a:tr h="213360">
                <a:tc vMerge="1">
                  <a:txBody>
                    <a:bodyPr/>
                    <a:lstStyle/>
                    <a:p>
                      <a:endParaRPr lang="de-DE"/>
                    </a:p>
                  </a:txBody>
                  <a:tcPr/>
                </a:tc>
                <a:tc>
                  <a:txBody>
                    <a:bodyPr/>
                    <a:lstStyle/>
                    <a:p>
                      <a:pPr marL="180975" indent="0" algn="l" fontAlgn="ctr"/>
                      <a:r>
                        <a:rPr lang="en-US" sz="1100" b="1" u="none" strike="noStrike" noProof="0">
                          <a:effectLst/>
                        </a:rPr>
                        <a:t>Satellite IBO</a:t>
                      </a:r>
                      <a:endParaRPr lang="en-US" sz="1100" b="1"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120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12.5%</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120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12.5%</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85053677"/>
                  </a:ext>
                </a:extLst>
              </a:tr>
              <a:tr h="213360">
                <a:tc vMerge="1">
                  <a:txBody>
                    <a:bodyPr/>
                    <a:lstStyle/>
                    <a:p>
                      <a:endParaRPr lang="de-DE"/>
                    </a:p>
                  </a:txBody>
                  <a:tcPr/>
                </a:tc>
                <a:tc>
                  <a:txBody>
                    <a:bodyPr/>
                    <a:lstStyle/>
                    <a:p>
                      <a:pPr marL="180975" indent="0" algn="l" fontAlgn="ctr"/>
                      <a:r>
                        <a:rPr lang="en-US" sz="1100" b="1" u="none" strike="noStrike" noProof="0" dirty="0">
                          <a:effectLst/>
                        </a:rPr>
                        <a:t>D/L Limit </a:t>
                      </a:r>
                    </a:p>
                    <a:p>
                      <a:pPr marL="180975" indent="0" algn="l" fontAlgn="ctr"/>
                      <a:r>
                        <a:rPr lang="en-US" sz="1100" b="0" u="none" strike="noStrike" noProof="0" dirty="0">
                          <a:effectLst/>
                        </a:rPr>
                        <a:t>(from Link 2, Link 4 reversely transferred to Link 1 and Link 3)</a:t>
                      </a:r>
                      <a:endParaRPr lang="en-US" sz="1100" b="0" i="0" u="none" strike="noStrike" noProof="0" dirty="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498</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51.9%</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426</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44.4%</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3049887"/>
                  </a:ext>
                </a:extLst>
              </a:tr>
              <a:tr h="213360">
                <a:tc rowSpan="2">
                  <a:txBody>
                    <a:bodyPr/>
                    <a:lstStyle/>
                    <a:p>
                      <a:pPr marL="0" indent="0" algn="l" defTabSz="914400" rtl="0" eaLnBrk="1" fontAlgn="ctr" latinLnBrk="0" hangingPunct="1">
                        <a:spcBef>
                          <a:spcPts val="300"/>
                        </a:spcBef>
                        <a:spcAft>
                          <a:spcPts val="0"/>
                        </a:spcAft>
                      </a:pPr>
                      <a:r>
                        <a:rPr lang="en-US" sz="1400" b="1" kern="1200" spc="-25" noProof="0" dirty="0">
                          <a:solidFill>
                            <a:schemeClr val="lt1"/>
                          </a:solidFill>
                          <a:effectLst/>
                          <a:latin typeface="+mn-lt"/>
                          <a:ea typeface="+mn-ea"/>
                          <a:cs typeface="+mn-cs"/>
                        </a:rPr>
                        <a:t>Highest share of transponder resource, power vs. bandwidth </a:t>
                      </a:r>
                      <a:r>
                        <a:rPr lang="en-US" sz="1400" b="0" kern="1200" spc="-25" noProof="0" dirty="0">
                          <a:solidFill>
                            <a:schemeClr val="lt1"/>
                          </a:solidFill>
                          <a:effectLst/>
                          <a:latin typeface="+mn-lt"/>
                          <a:ea typeface="+mn-ea"/>
                          <a:cs typeface="+mn-cs"/>
                        </a:rPr>
                        <a:t>(all links)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180975" indent="0" algn="l" fontAlgn="ctr"/>
                      <a:r>
                        <a:rPr lang="en-US" sz="1100" b="1" u="none" strike="noStrike" noProof="0">
                          <a:effectLst/>
                        </a:rPr>
                        <a:t>Power</a:t>
                      </a:r>
                      <a:endParaRPr lang="en-US" sz="1100" b="1"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426</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44.4%</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390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40.6%</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7167156"/>
                  </a:ext>
                </a:extLst>
              </a:tr>
              <a:tr h="213360">
                <a:tc vMerge="1">
                  <a:txBody>
                    <a:bodyPr/>
                    <a:lstStyle/>
                    <a:p>
                      <a:endParaRPr lang="de-DE"/>
                    </a:p>
                  </a:txBody>
                  <a:tcPr/>
                </a:tc>
                <a:tc>
                  <a:txBody>
                    <a:bodyPr/>
                    <a:lstStyle/>
                    <a:p>
                      <a:pPr marL="180975" indent="0" algn="l" fontAlgn="ctr"/>
                      <a:r>
                        <a:rPr lang="en-US" sz="1100" b="1" u="none" strike="noStrike" noProof="0">
                          <a:effectLst/>
                        </a:rPr>
                        <a:t>Bandwidth</a:t>
                      </a:r>
                      <a:endParaRPr lang="en-US" sz="1100" b="1"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534</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55.6%</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570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59.4%</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5149250"/>
                  </a:ext>
                </a:extLst>
              </a:tr>
              <a:tr h="213360">
                <a:tc rowSpan="3">
                  <a:txBody>
                    <a:bodyPr/>
                    <a:lstStyle/>
                    <a:p>
                      <a:pPr marL="0" indent="0" algn="l" defTabSz="914400" rtl="0" eaLnBrk="1" fontAlgn="ctr" latinLnBrk="0" hangingPunct="1">
                        <a:spcBef>
                          <a:spcPts val="300"/>
                        </a:spcBef>
                        <a:spcAft>
                          <a:spcPts val="0"/>
                        </a:spcAft>
                      </a:pPr>
                      <a:r>
                        <a:rPr lang="en-US" sz="1400" b="1" kern="1200" spc="-25" noProof="0" dirty="0">
                          <a:solidFill>
                            <a:schemeClr val="lt1"/>
                          </a:solidFill>
                          <a:effectLst/>
                          <a:latin typeface="+mn-lt"/>
                          <a:ea typeface="+mn-ea"/>
                          <a:cs typeface="+mn-cs"/>
                        </a:rPr>
                        <a:t>Smallest E</a:t>
                      </a:r>
                      <a:r>
                        <a:rPr lang="en-US" sz="1400" b="1" kern="1200" spc="-25" baseline="-25000" noProof="0" dirty="0">
                          <a:solidFill>
                            <a:schemeClr val="lt1"/>
                          </a:solidFill>
                          <a:effectLst/>
                          <a:latin typeface="+mn-lt"/>
                          <a:ea typeface="+mn-ea"/>
                          <a:cs typeface="+mn-cs"/>
                        </a:rPr>
                        <a:t>S</a:t>
                      </a:r>
                      <a:r>
                        <a:rPr lang="en-US" sz="1400" b="1" kern="1200" spc="-25" noProof="0" dirty="0">
                          <a:solidFill>
                            <a:schemeClr val="lt1"/>
                          </a:solidFill>
                          <a:effectLst/>
                          <a:latin typeface="+mn-lt"/>
                          <a:ea typeface="+mn-ea"/>
                          <a:cs typeface="+mn-cs"/>
                        </a:rPr>
                        <a:t>/N</a:t>
                      </a:r>
                      <a:r>
                        <a:rPr lang="en-US" sz="1400" b="1" kern="1200" spc="-25" baseline="-25000" noProof="0" dirty="0">
                          <a:solidFill>
                            <a:schemeClr val="lt1"/>
                          </a:solidFill>
                          <a:effectLst/>
                          <a:latin typeface="+mn-lt"/>
                          <a:ea typeface="+mn-ea"/>
                          <a:cs typeface="+mn-cs"/>
                        </a:rPr>
                        <a:t>0</a:t>
                      </a:r>
                      <a:r>
                        <a:rPr lang="en-US" sz="1400" b="1" kern="1200" spc="-25" noProof="0" dirty="0">
                          <a:solidFill>
                            <a:schemeClr val="lt1"/>
                          </a:solidFill>
                          <a:effectLst/>
                          <a:latin typeface="+mn-lt"/>
                          <a:ea typeface="+mn-ea"/>
                          <a:cs typeface="+mn-cs"/>
                        </a:rPr>
                        <a:t> margin for</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180975" indent="0" algn="l" fontAlgn="ctr"/>
                      <a:r>
                        <a:rPr lang="en-US" sz="1100" b="1" u="none" strike="noStrike" noProof="0" dirty="0">
                          <a:effectLst/>
                        </a:rPr>
                        <a:t>Uplink E</a:t>
                      </a:r>
                      <a:r>
                        <a:rPr lang="en-US" sz="1100" b="1" u="none" strike="noStrike" baseline="-25000" noProof="0" dirty="0">
                          <a:effectLst/>
                        </a:rPr>
                        <a:t>S</a:t>
                      </a:r>
                      <a:r>
                        <a:rPr lang="en-US" sz="1100" b="1" u="none" strike="noStrike" noProof="0" dirty="0">
                          <a:effectLst/>
                        </a:rPr>
                        <a:t>/N</a:t>
                      </a:r>
                      <a:r>
                        <a:rPr lang="en-US" sz="1100" b="1" u="none" strike="noStrike" baseline="-25000" noProof="0" dirty="0">
                          <a:effectLst/>
                        </a:rPr>
                        <a:t>0</a:t>
                      </a:r>
                      <a:endParaRPr lang="en-US" sz="1100" b="1" i="0" u="none" strike="noStrike" baseline="-25000" noProof="0" dirty="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540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56.3%</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480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50.0%</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271645"/>
                  </a:ext>
                </a:extLst>
              </a:tr>
              <a:tr h="213360">
                <a:tc vMerge="1">
                  <a:txBody>
                    <a:bodyPr/>
                    <a:lstStyle/>
                    <a:p>
                      <a:endParaRPr lang="de-DE"/>
                    </a:p>
                  </a:txBody>
                  <a:tcPr/>
                </a:tc>
                <a:tc>
                  <a:txBody>
                    <a:bodyPr/>
                    <a:lstStyle/>
                    <a:p>
                      <a:pPr marL="180975" indent="0" algn="l" fontAlgn="ctr"/>
                      <a:r>
                        <a:rPr lang="en-US" sz="1100" b="1" u="none" strike="noStrike" noProof="0">
                          <a:effectLst/>
                        </a:rPr>
                        <a:t>Intermodulation E</a:t>
                      </a:r>
                      <a:r>
                        <a:rPr lang="en-US" sz="1100" b="1" u="none" strike="noStrike" baseline="-25000" noProof="0">
                          <a:effectLst/>
                        </a:rPr>
                        <a:t>S</a:t>
                      </a:r>
                      <a:r>
                        <a:rPr lang="en-US" sz="1100" b="1" u="none" strike="noStrike" noProof="0">
                          <a:effectLst/>
                        </a:rPr>
                        <a:t>/N</a:t>
                      </a:r>
                      <a:r>
                        <a:rPr lang="en-US" sz="1100" b="1" u="none" strike="noStrike" baseline="-25000" noProof="0">
                          <a:effectLst/>
                        </a:rPr>
                        <a:t>0</a:t>
                      </a:r>
                      <a:endParaRPr lang="en-US" sz="1100" b="1" i="0" u="none" strike="noStrike" baseline="-25000"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0.0%</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0.0%</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5620423"/>
                  </a:ext>
                </a:extLst>
              </a:tr>
              <a:tr h="213360">
                <a:tc vMerge="1">
                  <a:txBody>
                    <a:bodyPr/>
                    <a:lstStyle/>
                    <a:p>
                      <a:endParaRPr lang="de-DE"/>
                    </a:p>
                  </a:txBody>
                  <a:tcPr/>
                </a:tc>
                <a:tc>
                  <a:txBody>
                    <a:bodyPr/>
                    <a:lstStyle/>
                    <a:p>
                      <a:pPr marL="180975" indent="0" algn="l" fontAlgn="ctr"/>
                      <a:r>
                        <a:rPr lang="en-US" sz="1100" b="1" u="none" strike="noStrike" noProof="0">
                          <a:effectLst/>
                        </a:rPr>
                        <a:t>Downlink E</a:t>
                      </a:r>
                      <a:r>
                        <a:rPr lang="en-US" sz="1100" b="1" u="none" strike="noStrike" baseline="-25000" noProof="0">
                          <a:effectLst/>
                        </a:rPr>
                        <a:t>S</a:t>
                      </a:r>
                      <a:r>
                        <a:rPr lang="en-US" sz="1100" b="1" u="none" strike="noStrike" noProof="0">
                          <a:effectLst/>
                        </a:rPr>
                        <a:t>/N</a:t>
                      </a:r>
                      <a:r>
                        <a:rPr lang="en-US" sz="1100" b="1" u="none" strike="noStrike" baseline="-25000" noProof="0">
                          <a:effectLst/>
                        </a:rPr>
                        <a:t>0</a:t>
                      </a:r>
                      <a:endParaRPr lang="en-US" sz="1100" b="1" i="0" u="none" strike="noStrike" baseline="-25000"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420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43.8%</a:t>
                      </a:r>
                      <a:endParaRPr lang="en-US" sz="1100" b="0" i="0" u="none" strike="noStrike" noProof="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a:effectLst/>
                        </a:rPr>
                        <a:t>480</a:t>
                      </a:r>
                      <a:endParaRPr lang="en-US" sz="1100" b="0" i="0" u="none" strike="noStrike" noProof="0">
                        <a:solidFill>
                          <a:srgbClr val="0000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noProof="0" dirty="0">
                          <a:effectLst/>
                        </a:rPr>
                        <a:t>50.0%</a:t>
                      </a:r>
                      <a:endParaRPr lang="en-US" sz="1100" b="0" i="0" u="none" strike="noStrike" noProof="0" dirty="0">
                        <a:effectLst/>
                        <a:latin typeface="Calibri" panose="020F0502020204030204" pitchFamily="34" charset="0"/>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2351"/>
                  </a:ext>
                </a:extLst>
              </a:tr>
            </a:tbl>
          </a:graphicData>
        </a:graphic>
      </p:graphicFrame>
    </p:spTree>
    <p:extLst>
      <p:ext uri="{BB962C8B-B14F-4D97-AF65-F5344CB8AC3E}">
        <p14:creationId xmlns:p14="http://schemas.microsoft.com/office/powerpoint/2010/main" val="1010617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54229" y="710523"/>
            <a:ext cx="8305800" cy="720080"/>
          </a:xfrm>
        </p:spPr>
        <p:txBody>
          <a:bodyPr>
            <a:noAutofit/>
          </a:bodyPr>
          <a:lstStyle/>
          <a:p>
            <a:r>
              <a:rPr lang="en-US" dirty="0"/>
              <a:t>FSS C2 Link Budgets – Next Steps</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77762" y="1430251"/>
            <a:ext cx="8482267" cy="5022733"/>
          </a:xfrm>
        </p:spPr>
        <p:txBody>
          <a:bodyPr>
            <a:noAutofit/>
          </a:bodyPr>
          <a:lstStyle/>
          <a:p>
            <a:r>
              <a:rPr lang="en-US" sz="2400" dirty="0"/>
              <a:t>Part 1 – “Clear Sky” link analysis</a:t>
            </a:r>
          </a:p>
          <a:p>
            <a:pPr lvl="1">
              <a:buFont typeface="Arial" panose="020B0604020202020204" pitchFamily="34" charset="0"/>
              <a:buChar char="•"/>
            </a:pPr>
            <a:r>
              <a:rPr lang="en-US" sz="2000" dirty="0"/>
              <a:t>Initial link analysis completed</a:t>
            </a:r>
          </a:p>
          <a:p>
            <a:pPr lvl="1">
              <a:buFont typeface="Arial" panose="020B0604020202020204" pitchFamily="34" charset="0"/>
              <a:buChar char="•"/>
            </a:pPr>
            <a:r>
              <a:rPr lang="en-US" sz="2000" dirty="0"/>
              <a:t>Validation of link analysis is now underway </a:t>
            </a:r>
          </a:p>
          <a:p>
            <a:r>
              <a:rPr lang="en-US" sz="2400" dirty="0"/>
              <a:t>Part 2 – Time varying rain and interference analysis</a:t>
            </a:r>
          </a:p>
          <a:p>
            <a:pPr lvl="1">
              <a:buFont typeface="Arial" panose="020B0604020202020204" pitchFamily="34" charset="0"/>
              <a:buChar char="•"/>
            </a:pPr>
            <a:r>
              <a:rPr lang="en-US" sz="2000" dirty="0"/>
              <a:t>Some of the links from Part 1 will not have enough “clear sky” link margin to compensate for the effects of time varying interference and rain so that the RLP can be achieved</a:t>
            </a:r>
          </a:p>
          <a:p>
            <a:pPr lvl="2"/>
            <a:r>
              <a:rPr lang="en-US" sz="1600" dirty="0"/>
              <a:t>Interruptions will be longer or more frequent than acceptable for safety</a:t>
            </a:r>
          </a:p>
          <a:p>
            <a:r>
              <a:rPr lang="en-US" sz="2400" dirty="0"/>
              <a:t>Analyze Part 1 and Part 2 to determine the characteristic parameter minimum values for the SARPs</a:t>
            </a:r>
          </a:p>
          <a:p>
            <a:pPr lvl="1">
              <a:buFont typeface="Arial" panose="020B0604020202020204" pitchFamily="34" charset="0"/>
              <a:buChar char="•"/>
            </a:pPr>
            <a:r>
              <a:rPr lang="en-US" sz="2000" dirty="0"/>
              <a:t>Relationship between results and key parameter variations based on a statistical evaluation to derive the parameter value limits</a:t>
            </a:r>
          </a:p>
          <a:p>
            <a:r>
              <a:rPr lang="en-US" sz="2400" dirty="0"/>
              <a:t>Include any operational and technical mitigations in the SARPs</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15904633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81000" y="882840"/>
            <a:ext cx="8305800" cy="576064"/>
          </a:xfrm>
        </p:spPr>
        <p:txBody>
          <a:bodyPr>
            <a:noAutofit/>
          </a:bodyPr>
          <a:lstStyle/>
          <a:p>
            <a:r>
              <a:rPr lang="en-US" dirty="0"/>
              <a:t>Satellite Parameter Values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effectLst/>
              <a:uLnTx/>
              <a:uFillTx/>
              <a:latin typeface="Arial"/>
              <a:ea typeface="+mn-ea"/>
              <a:cs typeface="+mn-cs"/>
            </a:endParaRPr>
          </a:p>
        </p:txBody>
      </p:sp>
      <p:pic>
        <p:nvPicPr>
          <p:cNvPr id="5" name="Picture 4">
            <a:extLst>
              <a:ext uri="{FF2B5EF4-FFF2-40B4-BE49-F238E27FC236}">
                <a16:creationId xmlns:a16="http://schemas.microsoft.com/office/drawing/2014/main" id="{F4E32803-A547-4D25-9F73-37582F5002DF}"/>
              </a:ext>
            </a:extLst>
          </p:cNvPr>
          <p:cNvPicPr>
            <a:picLocks noChangeAspect="1"/>
          </p:cNvPicPr>
          <p:nvPr/>
        </p:nvPicPr>
        <p:blipFill>
          <a:blip r:embed="rId2"/>
          <a:stretch>
            <a:fillRect/>
          </a:stretch>
        </p:blipFill>
        <p:spPr>
          <a:xfrm>
            <a:off x="1291644" y="1470249"/>
            <a:ext cx="5250532" cy="1913598"/>
          </a:xfrm>
          <a:prstGeom prst="rect">
            <a:avLst/>
          </a:prstGeom>
        </p:spPr>
      </p:pic>
      <p:pic>
        <p:nvPicPr>
          <p:cNvPr id="11" name="Picture 10">
            <a:extLst>
              <a:ext uri="{FF2B5EF4-FFF2-40B4-BE49-F238E27FC236}">
                <a16:creationId xmlns:a16="http://schemas.microsoft.com/office/drawing/2014/main" id="{113E338B-3E0A-4C1E-97E6-86ECD12775CB}"/>
              </a:ext>
            </a:extLst>
          </p:cNvPr>
          <p:cNvPicPr>
            <a:picLocks noChangeAspect="1"/>
          </p:cNvPicPr>
          <p:nvPr/>
        </p:nvPicPr>
        <p:blipFill>
          <a:blip r:embed="rId3"/>
          <a:stretch>
            <a:fillRect/>
          </a:stretch>
        </p:blipFill>
        <p:spPr>
          <a:xfrm>
            <a:off x="1225688" y="3380644"/>
            <a:ext cx="5250532" cy="1358307"/>
          </a:xfrm>
          <a:prstGeom prst="rect">
            <a:avLst/>
          </a:prstGeom>
        </p:spPr>
      </p:pic>
      <p:pic>
        <p:nvPicPr>
          <p:cNvPr id="13" name="Picture 12">
            <a:extLst>
              <a:ext uri="{FF2B5EF4-FFF2-40B4-BE49-F238E27FC236}">
                <a16:creationId xmlns:a16="http://schemas.microsoft.com/office/drawing/2014/main" id="{C24BC86E-EA4A-4BF2-9ED2-B6C2A24FB82F}"/>
              </a:ext>
            </a:extLst>
          </p:cNvPr>
          <p:cNvPicPr>
            <a:picLocks noChangeAspect="1"/>
          </p:cNvPicPr>
          <p:nvPr/>
        </p:nvPicPr>
        <p:blipFill>
          <a:blip r:embed="rId4"/>
          <a:stretch>
            <a:fillRect/>
          </a:stretch>
        </p:blipFill>
        <p:spPr>
          <a:xfrm>
            <a:off x="1219636" y="4800038"/>
            <a:ext cx="5326871" cy="1581290"/>
          </a:xfrm>
          <a:prstGeom prst="rect">
            <a:avLst/>
          </a:prstGeom>
        </p:spPr>
      </p:pic>
      <p:sp>
        <p:nvSpPr>
          <p:cNvPr id="7" name="Legende: Linie 6">
            <a:extLst>
              <a:ext uri="{FF2B5EF4-FFF2-40B4-BE49-F238E27FC236}">
                <a16:creationId xmlns:a16="http://schemas.microsoft.com/office/drawing/2014/main" id="{294F46FB-1FC3-425F-9BF0-CBDDF77EE909}"/>
              </a:ext>
            </a:extLst>
          </p:cNvPr>
          <p:cNvSpPr/>
          <p:nvPr/>
        </p:nvSpPr>
        <p:spPr>
          <a:xfrm>
            <a:off x="6851512" y="2990202"/>
            <a:ext cx="1896952" cy="1080120"/>
          </a:xfrm>
          <a:prstGeom prst="borderCallout1">
            <a:avLst>
              <a:gd name="adj1" fmla="val 27332"/>
              <a:gd name="adj2" fmla="val -414"/>
              <a:gd name="adj3" fmla="val -34389"/>
              <a:gd name="adj4" fmla="val -41594"/>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Based on MIFR data which gives the center of beam peak gains</a:t>
            </a:r>
          </a:p>
        </p:txBody>
      </p:sp>
      <p:cxnSp>
        <p:nvCxnSpPr>
          <p:cNvPr id="9" name="Gerader Verbinder 8">
            <a:extLst>
              <a:ext uri="{FF2B5EF4-FFF2-40B4-BE49-F238E27FC236}">
                <a16:creationId xmlns:a16="http://schemas.microsoft.com/office/drawing/2014/main" id="{1E79786F-322C-40AC-A7F7-94850218AA4E}"/>
              </a:ext>
            </a:extLst>
          </p:cNvPr>
          <p:cNvCxnSpPr/>
          <p:nvPr/>
        </p:nvCxnSpPr>
        <p:spPr>
          <a:xfrm flipV="1">
            <a:off x="6228184" y="3268597"/>
            <a:ext cx="623328" cy="1080120"/>
          </a:xfrm>
          <a:prstGeom prst="line">
            <a:avLst/>
          </a:prstGeom>
        </p:spPr>
        <p:style>
          <a:lnRef idx="2">
            <a:schemeClr val="accent6"/>
          </a:lnRef>
          <a:fillRef idx="1">
            <a:schemeClr val="lt1"/>
          </a:fillRef>
          <a:effectRef idx="0">
            <a:schemeClr val="accent6"/>
          </a:effectRef>
          <a:fontRef idx="minor">
            <a:schemeClr val="dk1"/>
          </a:fontRef>
        </p:style>
      </p:cxnSp>
      <p:cxnSp>
        <p:nvCxnSpPr>
          <p:cNvPr id="12" name="Gerader Verbinder 11">
            <a:extLst>
              <a:ext uri="{FF2B5EF4-FFF2-40B4-BE49-F238E27FC236}">
                <a16:creationId xmlns:a16="http://schemas.microsoft.com/office/drawing/2014/main" id="{979807A4-FBBF-4488-AEE3-99339C86DD85}"/>
              </a:ext>
            </a:extLst>
          </p:cNvPr>
          <p:cNvCxnSpPr/>
          <p:nvPr/>
        </p:nvCxnSpPr>
        <p:spPr>
          <a:xfrm flipV="1">
            <a:off x="6156176" y="3319557"/>
            <a:ext cx="695336" cy="2613336"/>
          </a:xfrm>
          <a:prstGeom prst="line">
            <a:avLst/>
          </a:prstGeom>
        </p:spPr>
        <p:style>
          <a:lnRef idx="2">
            <a:schemeClr val="accent6"/>
          </a:lnRef>
          <a:fillRef idx="1">
            <a:schemeClr val="lt1"/>
          </a:fillRef>
          <a:effectRef idx="0">
            <a:schemeClr val="accent6"/>
          </a:effectRef>
          <a:fontRef idx="minor">
            <a:schemeClr val="dk1"/>
          </a:fontRef>
        </p:style>
      </p:cxnSp>
    </p:spTree>
    <p:extLst>
      <p:ext uri="{BB962C8B-B14F-4D97-AF65-F5344CB8AC3E}">
        <p14:creationId xmlns:p14="http://schemas.microsoft.com/office/powerpoint/2010/main" val="14348329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81000" y="969222"/>
            <a:ext cx="8305800" cy="576064"/>
          </a:xfrm>
        </p:spPr>
        <p:txBody>
          <a:bodyPr>
            <a:noAutofit/>
          </a:bodyPr>
          <a:lstStyle/>
          <a:p>
            <a:r>
              <a:rPr lang="en-US" dirty="0"/>
              <a:t>GES Parameter Values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effectLst/>
              <a:uLnTx/>
              <a:uFillTx/>
              <a:latin typeface="Arial"/>
              <a:ea typeface="+mn-ea"/>
              <a:cs typeface="+mn-cs"/>
            </a:endParaRPr>
          </a:p>
        </p:txBody>
      </p:sp>
      <p:pic>
        <p:nvPicPr>
          <p:cNvPr id="6" name="Picture 5">
            <a:extLst>
              <a:ext uri="{FF2B5EF4-FFF2-40B4-BE49-F238E27FC236}">
                <a16:creationId xmlns:a16="http://schemas.microsoft.com/office/drawing/2014/main" id="{3224256B-17AE-43EC-9EAC-98EFEBF7E095}"/>
              </a:ext>
            </a:extLst>
          </p:cNvPr>
          <p:cNvPicPr>
            <a:picLocks noChangeAspect="1"/>
          </p:cNvPicPr>
          <p:nvPr/>
        </p:nvPicPr>
        <p:blipFill>
          <a:blip r:embed="rId2"/>
          <a:stretch>
            <a:fillRect/>
          </a:stretch>
        </p:blipFill>
        <p:spPr>
          <a:xfrm>
            <a:off x="1424723" y="1813562"/>
            <a:ext cx="6224256" cy="1905000"/>
          </a:xfrm>
          <a:prstGeom prst="rect">
            <a:avLst/>
          </a:prstGeom>
        </p:spPr>
      </p:pic>
      <p:pic>
        <p:nvPicPr>
          <p:cNvPr id="8" name="Picture 7">
            <a:extLst>
              <a:ext uri="{FF2B5EF4-FFF2-40B4-BE49-F238E27FC236}">
                <a16:creationId xmlns:a16="http://schemas.microsoft.com/office/drawing/2014/main" id="{4ED0BC56-8139-47A2-9C98-2F39F314BFCE}"/>
              </a:ext>
            </a:extLst>
          </p:cNvPr>
          <p:cNvPicPr>
            <a:picLocks noChangeAspect="1"/>
          </p:cNvPicPr>
          <p:nvPr/>
        </p:nvPicPr>
        <p:blipFill>
          <a:blip r:embed="rId3"/>
          <a:stretch>
            <a:fillRect/>
          </a:stretch>
        </p:blipFill>
        <p:spPr>
          <a:xfrm>
            <a:off x="1403790" y="4169453"/>
            <a:ext cx="6191250" cy="1905000"/>
          </a:xfrm>
          <a:prstGeom prst="rect">
            <a:avLst/>
          </a:prstGeom>
        </p:spPr>
      </p:pic>
    </p:spTree>
    <p:extLst>
      <p:ext uri="{BB962C8B-B14F-4D97-AF65-F5344CB8AC3E}">
        <p14:creationId xmlns:p14="http://schemas.microsoft.com/office/powerpoint/2010/main" val="889843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81000" y="918177"/>
            <a:ext cx="8305800" cy="576064"/>
          </a:xfrm>
        </p:spPr>
        <p:txBody>
          <a:bodyPr>
            <a:noAutofit/>
          </a:bodyPr>
          <a:lstStyle/>
          <a:p>
            <a:r>
              <a:rPr lang="en-US" dirty="0"/>
              <a:t>AES Parameter Values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effectLst/>
              <a:uLnTx/>
              <a:uFillTx/>
              <a:latin typeface="Arial"/>
              <a:ea typeface="+mn-ea"/>
              <a:cs typeface="+mn-cs"/>
            </a:endParaRPr>
          </a:p>
        </p:txBody>
      </p:sp>
      <p:pic>
        <p:nvPicPr>
          <p:cNvPr id="9" name="Picture 8">
            <a:extLst>
              <a:ext uri="{FF2B5EF4-FFF2-40B4-BE49-F238E27FC236}">
                <a16:creationId xmlns:a16="http://schemas.microsoft.com/office/drawing/2014/main" id="{D245F0D9-506B-4FD3-8B8C-579791F25BB7}"/>
              </a:ext>
            </a:extLst>
          </p:cNvPr>
          <p:cNvPicPr>
            <a:picLocks noChangeAspect="1"/>
          </p:cNvPicPr>
          <p:nvPr/>
        </p:nvPicPr>
        <p:blipFill>
          <a:blip r:embed="rId2"/>
          <a:stretch>
            <a:fillRect/>
          </a:stretch>
        </p:blipFill>
        <p:spPr>
          <a:xfrm>
            <a:off x="1438275" y="4005064"/>
            <a:ext cx="5114925" cy="1710157"/>
          </a:xfrm>
          <a:prstGeom prst="rect">
            <a:avLst/>
          </a:prstGeom>
        </p:spPr>
      </p:pic>
      <p:pic>
        <p:nvPicPr>
          <p:cNvPr id="5" name="Picture 4">
            <a:extLst>
              <a:ext uri="{FF2B5EF4-FFF2-40B4-BE49-F238E27FC236}">
                <a16:creationId xmlns:a16="http://schemas.microsoft.com/office/drawing/2014/main" id="{41161D05-B4D9-4505-BDE5-5C0A6FD61270}"/>
              </a:ext>
            </a:extLst>
          </p:cNvPr>
          <p:cNvPicPr>
            <a:picLocks noChangeAspect="1"/>
          </p:cNvPicPr>
          <p:nvPr/>
        </p:nvPicPr>
        <p:blipFill>
          <a:blip r:embed="rId3"/>
          <a:stretch>
            <a:fillRect/>
          </a:stretch>
        </p:blipFill>
        <p:spPr>
          <a:xfrm>
            <a:off x="1472974" y="1758572"/>
            <a:ext cx="4894652" cy="1821712"/>
          </a:xfrm>
          <a:prstGeom prst="rect">
            <a:avLst/>
          </a:prstGeom>
        </p:spPr>
      </p:pic>
      <p:sp>
        <p:nvSpPr>
          <p:cNvPr id="6" name="Legende: Linie 6">
            <a:extLst>
              <a:ext uri="{FF2B5EF4-FFF2-40B4-BE49-F238E27FC236}">
                <a16:creationId xmlns:a16="http://schemas.microsoft.com/office/drawing/2014/main" id="{CB973F67-EB29-45C6-9C5E-5A974C07B05D}"/>
              </a:ext>
            </a:extLst>
          </p:cNvPr>
          <p:cNvSpPr/>
          <p:nvPr/>
        </p:nvSpPr>
        <p:spPr>
          <a:xfrm>
            <a:off x="7092280" y="3356992"/>
            <a:ext cx="1896952" cy="1368152"/>
          </a:xfrm>
          <a:prstGeom prst="borderCallout1">
            <a:avLst>
              <a:gd name="adj1" fmla="val 27332"/>
              <a:gd name="adj2" fmla="val -414"/>
              <a:gd name="adj3" fmla="val -34389"/>
              <a:gd name="adj4" fmla="val -41594"/>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a:t>Based on the 10 - 50 percentile values because the RPA antenna is small</a:t>
            </a:r>
          </a:p>
        </p:txBody>
      </p:sp>
    </p:spTree>
    <p:extLst>
      <p:ext uri="{BB962C8B-B14F-4D97-AF65-F5344CB8AC3E}">
        <p14:creationId xmlns:p14="http://schemas.microsoft.com/office/powerpoint/2010/main" val="650400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457200" y="850143"/>
            <a:ext cx="8305800" cy="545822"/>
          </a:xfrm>
        </p:spPr>
        <p:txBody>
          <a:bodyPr>
            <a:noAutofit/>
          </a:bodyPr>
          <a:lstStyle/>
          <a:p>
            <a:r>
              <a:rPr lang="en-US" sz="3600" dirty="0"/>
              <a:t>Why do we need FSS Link Budgets?</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effectLst/>
              <a:uLnTx/>
              <a:uFillTx/>
              <a:latin typeface="Arial"/>
              <a:ea typeface="+mn-ea"/>
              <a:cs typeface="+mn-cs"/>
            </a:endParaRPr>
          </a:p>
        </p:txBody>
      </p:sp>
      <p:grpSp>
        <p:nvGrpSpPr>
          <p:cNvPr id="16" name="Gruppieren 15">
            <a:extLst>
              <a:ext uri="{FF2B5EF4-FFF2-40B4-BE49-F238E27FC236}">
                <a16:creationId xmlns:a16="http://schemas.microsoft.com/office/drawing/2014/main" id="{E7BBF371-E981-45E0-9E83-509D51ADC5E8}"/>
              </a:ext>
            </a:extLst>
          </p:cNvPr>
          <p:cNvGrpSpPr/>
          <p:nvPr/>
        </p:nvGrpSpPr>
        <p:grpSpPr>
          <a:xfrm>
            <a:off x="336036" y="1598345"/>
            <a:ext cx="8426964" cy="4464496"/>
            <a:chOff x="336036" y="1598345"/>
            <a:chExt cx="8426964" cy="4464496"/>
          </a:xfrm>
        </p:grpSpPr>
        <p:graphicFrame>
          <p:nvGraphicFramePr>
            <p:cNvPr id="7" name="Diagramm 6">
              <a:extLst>
                <a:ext uri="{FF2B5EF4-FFF2-40B4-BE49-F238E27FC236}">
                  <a16:creationId xmlns:a16="http://schemas.microsoft.com/office/drawing/2014/main" id="{307C8CED-8D53-4DDD-ACFF-BB4B1A06BE2A}"/>
                </a:ext>
              </a:extLst>
            </p:cNvPr>
            <p:cNvGraphicFramePr/>
            <p:nvPr>
              <p:extLst>
                <p:ext uri="{D42A27DB-BD31-4B8C-83A1-F6EECF244321}">
                  <p14:modId xmlns:p14="http://schemas.microsoft.com/office/powerpoint/2010/main" val="915402548"/>
                </p:ext>
              </p:extLst>
            </p:nvPr>
          </p:nvGraphicFramePr>
          <p:xfrm>
            <a:off x="336036" y="1598345"/>
            <a:ext cx="8426964"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Textfeld 14">
              <a:extLst>
                <a:ext uri="{FF2B5EF4-FFF2-40B4-BE49-F238E27FC236}">
                  <a16:creationId xmlns:a16="http://schemas.microsoft.com/office/drawing/2014/main" id="{63497D75-612D-456A-B79D-35FCBBF60D03}"/>
                </a:ext>
              </a:extLst>
            </p:cNvPr>
            <p:cNvSpPr txBox="1"/>
            <p:nvPr/>
          </p:nvSpPr>
          <p:spPr>
            <a:xfrm>
              <a:off x="336036" y="5724287"/>
              <a:ext cx="8426964" cy="338554"/>
            </a:xfrm>
            <a:prstGeom prst="rect">
              <a:avLst/>
            </a:prstGeom>
            <a:solidFill>
              <a:schemeClr val="accent1"/>
            </a:solidFill>
          </p:spPr>
          <p:txBody>
            <a:bodyPr wrap="square" rtlCol="0">
              <a:spAutoFit/>
            </a:bodyPr>
            <a:lstStyle/>
            <a:p>
              <a:pPr algn="ctr"/>
              <a:r>
                <a:rPr lang="de-DE" sz="1600" dirty="0">
                  <a:solidFill>
                    <a:schemeClr val="bg1"/>
                  </a:solidFill>
                </a:rPr>
                <a:t>This </a:t>
              </a:r>
              <a:r>
                <a:rPr lang="en-US" sz="1600" dirty="0">
                  <a:solidFill>
                    <a:schemeClr val="bg1"/>
                  </a:solidFill>
                </a:rPr>
                <a:t>should</a:t>
              </a:r>
              <a:r>
                <a:rPr lang="de-DE" sz="1600" dirty="0">
                  <a:solidFill>
                    <a:schemeClr val="bg1"/>
                  </a:solidFill>
                </a:rPr>
                <a:t> be carried out for nominal solutions but considering potential mitigations</a:t>
              </a:r>
            </a:p>
          </p:txBody>
        </p:sp>
      </p:grpSp>
    </p:spTree>
    <p:extLst>
      <p:ext uri="{BB962C8B-B14F-4D97-AF65-F5344CB8AC3E}">
        <p14:creationId xmlns:p14="http://schemas.microsoft.com/office/powerpoint/2010/main" val="326245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457200" y="850143"/>
            <a:ext cx="8305800" cy="545822"/>
          </a:xfrm>
        </p:spPr>
        <p:txBody>
          <a:bodyPr>
            <a:noAutofit/>
          </a:bodyPr>
          <a:lstStyle/>
          <a:p>
            <a:r>
              <a:rPr lang="en-US" sz="3600" dirty="0"/>
              <a:t>Why do we need FSS Link Budgets?</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457200" y="1628800"/>
            <a:ext cx="8229600" cy="4680520"/>
          </a:xfrm>
        </p:spPr>
        <p:txBody>
          <a:bodyPr>
            <a:noAutofit/>
          </a:bodyPr>
          <a:lstStyle/>
          <a:p>
            <a:r>
              <a:rPr lang="en-US" sz="2400" dirty="0"/>
              <a:t>Will the Fixed Satellite Service enable the C2 Link to </a:t>
            </a:r>
            <a:r>
              <a:rPr lang="en-US" sz="2400" u="sng" dirty="0"/>
              <a:t>Achieve</a:t>
            </a:r>
            <a:r>
              <a:rPr lang="en-US" sz="2400" dirty="0"/>
              <a:t> the </a:t>
            </a:r>
            <a:r>
              <a:rPr lang="en-US" sz="2400" u="sng" dirty="0"/>
              <a:t>Required</a:t>
            </a:r>
            <a:r>
              <a:rPr lang="en-US" sz="2400" dirty="0"/>
              <a:t> RLP?</a:t>
            </a:r>
          </a:p>
          <a:p>
            <a:pPr lvl="1">
              <a:buFont typeface="Arial" panose="020B0604020202020204" pitchFamily="34" charset="0"/>
              <a:buChar char="•"/>
            </a:pPr>
            <a:r>
              <a:rPr lang="en-US" sz="1600" dirty="0"/>
              <a:t>C2 Links using the FSS shall operate within the notified and recorded parameters of the satellite networks in accordance with Resolution 155 (Rev.WRC-19)</a:t>
            </a:r>
          </a:p>
          <a:p>
            <a:pPr lvl="1">
              <a:buFont typeface="Arial" panose="020B0604020202020204" pitchFamily="34" charset="0"/>
              <a:buChar char="•"/>
            </a:pPr>
            <a:r>
              <a:rPr lang="en-US" sz="1600" dirty="0"/>
              <a:t>Will the limitations imposed by FSS networks (transmitter power etc.) enable the C2 Link RLP to be achieved?</a:t>
            </a:r>
          </a:p>
          <a:p>
            <a:pPr lvl="1">
              <a:buFont typeface="Arial" panose="020B0604020202020204" pitchFamily="34" charset="0"/>
              <a:buChar char="•"/>
            </a:pPr>
            <a:r>
              <a:rPr lang="en-US" sz="1600" dirty="0"/>
              <a:t>Will C2 Link interruptions due to operational effects (e.g. weather, and/or potential coexistence or interference issues) allow the </a:t>
            </a:r>
            <a:r>
              <a:rPr lang="en-US" sz="1600" u="sng" dirty="0"/>
              <a:t>Required</a:t>
            </a:r>
            <a:r>
              <a:rPr lang="en-US" sz="1600" dirty="0"/>
              <a:t> C2 Link RLP to be </a:t>
            </a:r>
            <a:r>
              <a:rPr lang="en-US" sz="1600" u="sng" dirty="0"/>
              <a:t>Achieved</a:t>
            </a:r>
            <a:r>
              <a:rPr lang="en-US" sz="1600" dirty="0"/>
              <a:t>?</a:t>
            </a:r>
          </a:p>
          <a:p>
            <a:r>
              <a:rPr lang="en-US" sz="2400" dirty="0"/>
              <a:t>Can the satellite based C2 Link operate successfully under the conditions stipulated in Resolution 155 (Rev.WRC-19)?</a:t>
            </a:r>
          </a:p>
          <a:p>
            <a:pPr lvl="1">
              <a:buFont typeface="Arial" panose="020B0604020202020204" pitchFamily="34" charset="0"/>
              <a:buChar char="•"/>
            </a:pPr>
            <a:r>
              <a:rPr lang="en-US" sz="1600" dirty="0"/>
              <a:t>RLP conforming satellite links not causing more interference than coordinated/notified incumbent FSS applications</a:t>
            </a:r>
          </a:p>
          <a:p>
            <a:pPr lvl="1">
              <a:buFont typeface="Arial" panose="020B0604020202020204" pitchFamily="34" charset="0"/>
              <a:buChar char="•"/>
            </a:pPr>
            <a:r>
              <a:rPr lang="en-US" sz="1600" dirty="0"/>
              <a:t>RLP conforming satellite links not requiring more protection than coordinated/notified incumbent FSS applications</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4151550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81000" y="764704"/>
            <a:ext cx="8305800" cy="1172332"/>
          </a:xfrm>
        </p:spPr>
        <p:txBody>
          <a:bodyPr>
            <a:noAutofit/>
          </a:bodyPr>
          <a:lstStyle/>
          <a:p>
            <a:r>
              <a:rPr lang="en-US" sz="3600" dirty="0"/>
              <a:t>How do we determine the Required and Achieved Link Performance?</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316260" y="2042038"/>
            <a:ext cx="8511480" cy="4464496"/>
          </a:xfrm>
        </p:spPr>
        <p:txBody>
          <a:bodyPr>
            <a:noAutofit/>
          </a:bodyPr>
          <a:lstStyle/>
          <a:p>
            <a:r>
              <a:rPr lang="en-US" sz="2400" dirty="0"/>
              <a:t>The </a:t>
            </a:r>
            <a:r>
              <a:rPr lang="en-US" sz="2400" u="sng" dirty="0"/>
              <a:t>Required</a:t>
            </a:r>
            <a:r>
              <a:rPr lang="en-US" sz="2400" dirty="0"/>
              <a:t> C2 Link Performance (RLP) is based on safety considerations</a:t>
            </a:r>
          </a:p>
          <a:p>
            <a:pPr lvl="1">
              <a:buFont typeface="Arial" panose="020B0604020202020204" pitchFamily="34" charset="0"/>
              <a:buChar char="•"/>
            </a:pPr>
            <a:r>
              <a:rPr lang="en-US" sz="1600" dirty="0"/>
              <a:t>RTCA and EUROCAE are working on this topic</a:t>
            </a:r>
          </a:p>
          <a:p>
            <a:pPr lvl="1">
              <a:buFont typeface="Arial" panose="020B0604020202020204" pitchFamily="34" charset="0"/>
              <a:buChar char="•"/>
            </a:pPr>
            <a:r>
              <a:rPr lang="en-US" sz="1600" dirty="0"/>
              <a:t>Performance depends on class of airspace, phase of flight and pilot activities</a:t>
            </a:r>
          </a:p>
          <a:p>
            <a:r>
              <a:rPr lang="en-US" sz="2400" dirty="0"/>
              <a:t>The </a:t>
            </a:r>
            <a:r>
              <a:rPr lang="en-US" sz="2400" u="sng" dirty="0"/>
              <a:t>Achieved</a:t>
            </a:r>
            <a:r>
              <a:rPr lang="en-US" sz="2400" dirty="0"/>
              <a:t> C2 Link Performance is based on technical and operational considerations</a:t>
            </a:r>
          </a:p>
          <a:p>
            <a:pPr lvl="1">
              <a:buFont typeface="Arial" panose="020B0604020202020204" pitchFamily="34" charset="0"/>
              <a:buChar char="•"/>
            </a:pPr>
            <a:r>
              <a:rPr lang="en-US" sz="1600" dirty="0"/>
              <a:t>ICAO needs to make this analysis for the Ku and Ka Band FSS by developing link budgets</a:t>
            </a:r>
            <a:br>
              <a:rPr lang="en-US" sz="1600" dirty="0"/>
            </a:br>
            <a:endParaRPr lang="en-US" sz="1600" dirty="0"/>
          </a:p>
          <a:p>
            <a:r>
              <a:rPr lang="en-US" sz="2400" dirty="0"/>
              <a:t>If the </a:t>
            </a:r>
            <a:r>
              <a:rPr lang="en-US" sz="2400" u="sng" dirty="0"/>
              <a:t>Achieved</a:t>
            </a:r>
            <a:r>
              <a:rPr lang="en-US" sz="2400" dirty="0"/>
              <a:t> C2 Link Performance meets or exceeds the </a:t>
            </a:r>
            <a:r>
              <a:rPr lang="en-US" sz="2400" u="sng" dirty="0"/>
              <a:t>Required</a:t>
            </a:r>
            <a:r>
              <a:rPr lang="en-US" sz="2400" dirty="0"/>
              <a:t> C2 Link performance, then the C2 Link can be used to provide adequately safe RPAS operation</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2737543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419100" y="764704"/>
            <a:ext cx="8305800" cy="1080120"/>
          </a:xfrm>
        </p:spPr>
        <p:txBody>
          <a:bodyPr>
            <a:noAutofit/>
          </a:bodyPr>
          <a:lstStyle/>
          <a:p>
            <a:r>
              <a:rPr lang="en-US" sz="3600" dirty="0"/>
              <a:t>How do we determine the Achieved Link Performance?</a:t>
            </a:r>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402490" y="1974514"/>
            <a:ext cx="8417982" cy="4262797"/>
          </a:xfrm>
        </p:spPr>
        <p:txBody>
          <a:bodyPr>
            <a:noAutofit/>
          </a:bodyPr>
          <a:lstStyle/>
          <a:p>
            <a:r>
              <a:rPr lang="en-US" sz="2400" dirty="0"/>
              <a:t>Describe the C2 Link technical solution in sufficient detail to enable representative link budget analysis to show that meeting the RLP is possible under defined conditions</a:t>
            </a:r>
          </a:p>
          <a:p>
            <a:pPr lvl="1">
              <a:buFont typeface="Arial" panose="020B0604020202020204" pitchFamily="34" charset="0"/>
              <a:buChar char="•"/>
            </a:pPr>
            <a:r>
              <a:rPr lang="en-US" sz="1800" dirty="0"/>
              <a:t>Each RPAS Operator/C2SP will have to show they comply with specific safety requirements imposed by their Aviation Authority </a:t>
            </a:r>
          </a:p>
          <a:p>
            <a:pPr lvl="1">
              <a:buFont typeface="Arial" panose="020B0604020202020204" pitchFamily="34" charset="0"/>
              <a:buChar char="•"/>
            </a:pPr>
            <a:r>
              <a:rPr lang="en-US" sz="1800" dirty="0"/>
              <a:t>Mitigation measurements according to the Lost C2 Link procedure are to be considered/included for cases when the RLP and Lost C2 Link Decision Time is not met in order to control the situation to an adequate level of safety</a:t>
            </a:r>
          </a:p>
          <a:p>
            <a:pPr lvl="1">
              <a:buFont typeface="Arial" panose="020B0604020202020204" pitchFamily="34" charset="0"/>
              <a:buChar char="•"/>
            </a:pPr>
            <a:r>
              <a:rPr lang="en-US" sz="1800" dirty="0"/>
              <a:t>Include the minimum performance values of the C2 Link system parameters </a:t>
            </a:r>
          </a:p>
          <a:p>
            <a:pPr lvl="1">
              <a:buFont typeface="Arial" panose="020B0604020202020204" pitchFamily="34" charset="0"/>
              <a:buChar char="•"/>
            </a:pPr>
            <a:r>
              <a:rPr lang="en-US" sz="1800" dirty="0"/>
              <a:t>Include any operational limitations and/or mitigations</a:t>
            </a:r>
          </a:p>
          <a:p>
            <a:r>
              <a:rPr lang="en-US" sz="2400" dirty="0"/>
              <a:t>High level in the SARPs with supporting detail in the Manual on the C2 Link</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2546884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385905" y="843650"/>
            <a:ext cx="8305800" cy="1154333"/>
          </a:xfrm>
        </p:spPr>
        <p:txBody>
          <a:bodyPr>
            <a:noAutofit/>
          </a:bodyPr>
          <a:lstStyle/>
          <a:p>
            <a:r>
              <a:rPr lang="en-US" sz="3600" dirty="0"/>
              <a:t>FSS </a:t>
            </a:r>
            <a:r>
              <a:rPr lang="en-US" dirty="0"/>
              <a:t>Link Budgets for Achieved Link Performance – Main Principle</a:t>
            </a:r>
            <a:endParaRPr lang="en-US" sz="3600" dirty="0"/>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172957" y="2135062"/>
            <a:ext cx="8731696" cy="4116124"/>
          </a:xfrm>
        </p:spPr>
        <p:txBody>
          <a:bodyPr>
            <a:noAutofit/>
          </a:bodyPr>
          <a:lstStyle/>
          <a:p>
            <a:r>
              <a:rPr lang="en-US" sz="2400" dirty="0">
                <a:latin typeface="+mn-lt"/>
              </a:rPr>
              <a:t>What information is needed to perform link budget analysis?</a:t>
            </a:r>
          </a:p>
          <a:p>
            <a:r>
              <a:rPr lang="en-US" sz="2400" dirty="0">
                <a:latin typeface="+mn-lt"/>
              </a:rPr>
              <a:t>Basic link budget equation </a:t>
            </a:r>
            <a:r>
              <a:rPr lang="en-US" sz="1800" dirty="0">
                <a:latin typeface="+mn-lt"/>
                <a:sym typeface="Wingdings" panose="05000000000000000000" pitchFamily="2" charset="2"/>
              </a:rPr>
              <a:t></a:t>
            </a:r>
            <a:r>
              <a:rPr lang="en-US" sz="2400" dirty="0">
                <a:latin typeface="+mn-lt"/>
                <a:sym typeface="Wingdings" panose="05000000000000000000" pitchFamily="2" charset="2"/>
              </a:rPr>
              <a:t> Data rate independent</a:t>
            </a:r>
            <a:endParaRPr lang="en-US" sz="2400" dirty="0">
              <a:latin typeface="+mn-lt"/>
            </a:endParaRPr>
          </a:p>
          <a:p>
            <a:r>
              <a:rPr lang="en-US" sz="2400" dirty="0">
                <a:latin typeface="+mn-lt"/>
              </a:rPr>
              <a:t>E</a:t>
            </a:r>
            <a:r>
              <a:rPr lang="en-US" sz="2400" baseline="-25000" dirty="0">
                <a:latin typeface="+mn-lt"/>
              </a:rPr>
              <a:t>S</a:t>
            </a:r>
            <a:r>
              <a:rPr lang="en-US" sz="2400" dirty="0">
                <a:latin typeface="+mn-lt"/>
              </a:rPr>
              <a:t>/N</a:t>
            </a:r>
            <a:r>
              <a:rPr lang="en-US" sz="2400" baseline="-25000" dirty="0">
                <a:latin typeface="+mn-lt"/>
              </a:rPr>
              <a:t>0</a:t>
            </a:r>
            <a:r>
              <a:rPr lang="en-US" sz="2400" dirty="0">
                <a:latin typeface="+mn-lt"/>
              </a:rPr>
              <a:t> dB = EIRPSD dB - Path Loss dB</a:t>
            </a:r>
            <a:r>
              <a:rPr lang="en-US" sz="2400" dirty="0"/>
              <a:t> + G/T dB + 228.6 dB* </a:t>
            </a:r>
          </a:p>
          <a:p>
            <a:endParaRPr lang="en-US" sz="1400" dirty="0">
              <a:latin typeface="+mn-lt"/>
            </a:endParaRPr>
          </a:p>
          <a:p>
            <a:pPr lvl="1">
              <a:buFont typeface="Arial" panose="020B0604020202020204" pitchFamily="34" charset="0"/>
              <a:buChar char="•"/>
            </a:pPr>
            <a:r>
              <a:rPr lang="en-US" sz="1800" dirty="0"/>
              <a:t>E</a:t>
            </a:r>
            <a:r>
              <a:rPr lang="en-US" sz="1800" baseline="-25000" dirty="0"/>
              <a:t>S</a:t>
            </a:r>
            <a:r>
              <a:rPr lang="en-US" sz="1800" dirty="0"/>
              <a:t>/N</a:t>
            </a:r>
            <a:r>
              <a:rPr lang="en-US" sz="1800" baseline="-25000" dirty="0"/>
              <a:t>0</a:t>
            </a:r>
            <a:r>
              <a:rPr lang="en-US" sz="1800" dirty="0"/>
              <a:t> = Received Energy per Symbol compared to Noise Power in 1Hz</a:t>
            </a:r>
          </a:p>
          <a:p>
            <a:pPr lvl="2"/>
            <a:r>
              <a:rPr lang="en-US" sz="1600" dirty="0"/>
              <a:t>Signal entering the receiver demodulator (E</a:t>
            </a:r>
            <a:r>
              <a:rPr lang="en-US" sz="1600" baseline="-25000" dirty="0"/>
              <a:t>b</a:t>
            </a:r>
            <a:r>
              <a:rPr lang="en-US" sz="1600" dirty="0"/>
              <a:t>/N</a:t>
            </a:r>
            <a:r>
              <a:rPr lang="en-US" sz="1600" baseline="-25000" dirty="0"/>
              <a:t>0</a:t>
            </a:r>
            <a:r>
              <a:rPr lang="en-US" sz="1600" dirty="0"/>
              <a:t> comes out of the demodulator)</a:t>
            </a:r>
          </a:p>
          <a:p>
            <a:pPr lvl="1">
              <a:buFont typeface="Arial" panose="020B0604020202020204" pitchFamily="34" charset="0"/>
              <a:buChar char="•"/>
            </a:pPr>
            <a:r>
              <a:rPr lang="en-US" sz="1800" dirty="0"/>
              <a:t>EIRPSD = Transmitted Radiated Power (EIRP) in 1Hz (SD, Spectral Density)</a:t>
            </a:r>
          </a:p>
          <a:p>
            <a:pPr lvl="1">
              <a:buFont typeface="Arial" panose="020B0604020202020204" pitchFamily="34" charset="0"/>
              <a:buChar char="•"/>
            </a:pPr>
            <a:r>
              <a:rPr lang="en-US" sz="1800" dirty="0"/>
              <a:t>Using E</a:t>
            </a:r>
            <a:r>
              <a:rPr lang="en-US" sz="1800" baseline="-25000" dirty="0"/>
              <a:t>S</a:t>
            </a:r>
            <a:r>
              <a:rPr lang="en-US" sz="1800" dirty="0"/>
              <a:t>/N</a:t>
            </a:r>
            <a:r>
              <a:rPr lang="en-US" sz="1800" baseline="-25000" dirty="0"/>
              <a:t>0</a:t>
            </a:r>
            <a:r>
              <a:rPr lang="en-US" sz="1800" dirty="0"/>
              <a:t> and EIRPSD means analysis is independent of data/symbol rate</a:t>
            </a:r>
          </a:p>
          <a:p>
            <a:pPr lvl="1">
              <a:buFont typeface="Arial" panose="020B0604020202020204" pitchFamily="34" charset="0"/>
              <a:buChar char="•"/>
            </a:pPr>
            <a:r>
              <a:rPr lang="en-US" sz="1800" dirty="0"/>
              <a:t>Path Loss: </a:t>
            </a:r>
          </a:p>
          <a:p>
            <a:pPr lvl="2"/>
            <a:r>
              <a:rPr lang="en-US" sz="1400" dirty="0"/>
              <a:t>Part 1): for “clear-sky”, </a:t>
            </a:r>
            <a:r>
              <a:rPr lang="en-US" sz="1400" b="1" dirty="0">
                <a:solidFill>
                  <a:srgbClr val="006EB7"/>
                </a:solidFill>
                <a:latin typeface="+mn-lt"/>
              </a:rPr>
              <a:t>Path “Loss” </a:t>
            </a:r>
            <a:r>
              <a:rPr lang="en-US" sz="1400" dirty="0"/>
              <a:t>includes time-invariant effects like free-space loss, polarization losses, intermodulation impairments, fixed interference (FSS + terrestrial in general), satellite tolerances. </a:t>
            </a:r>
          </a:p>
          <a:p>
            <a:pPr lvl="2"/>
            <a:r>
              <a:rPr lang="en-US" sz="1400" dirty="0"/>
              <a:t>Part 2): additional atmospheric attenuation and time-variant interference will be included in the </a:t>
            </a:r>
            <a:r>
              <a:rPr lang="en-US" sz="1400" b="1" dirty="0">
                <a:solidFill>
                  <a:srgbClr val="006EB7"/>
                </a:solidFill>
                <a:latin typeface="+mn-lt"/>
              </a:rPr>
              <a:t>Path “Loss” </a:t>
            </a:r>
            <a:r>
              <a:rPr lang="en-US" sz="1400" dirty="0"/>
              <a:t>to determine the E</a:t>
            </a:r>
            <a:r>
              <a:rPr lang="en-US" sz="1400" baseline="-25000" dirty="0"/>
              <a:t>S</a:t>
            </a:r>
            <a:r>
              <a:rPr lang="en-US" sz="1400" dirty="0"/>
              <a:t>/N</a:t>
            </a:r>
            <a:r>
              <a:rPr lang="en-US" sz="1400" baseline="-25000" dirty="0"/>
              <a:t>0</a:t>
            </a:r>
            <a:r>
              <a:rPr lang="en-US" sz="1400" dirty="0"/>
              <a:t> and link availability for determining if the RLP can be met.</a:t>
            </a: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effectLst/>
              <a:uLnTx/>
              <a:uFillTx/>
              <a:latin typeface="Arial"/>
              <a:ea typeface="+mn-ea"/>
              <a:cs typeface="+mn-cs"/>
            </a:endParaRPr>
          </a:p>
        </p:txBody>
      </p:sp>
      <p:sp>
        <p:nvSpPr>
          <p:cNvPr id="6" name="Textfeld 5">
            <a:extLst>
              <a:ext uri="{FF2B5EF4-FFF2-40B4-BE49-F238E27FC236}">
                <a16:creationId xmlns:a16="http://schemas.microsoft.com/office/drawing/2014/main" id="{A6059EBF-F145-420F-8535-973F1C8ABB9A}"/>
              </a:ext>
            </a:extLst>
          </p:cNvPr>
          <p:cNvSpPr txBox="1"/>
          <p:nvPr/>
        </p:nvSpPr>
        <p:spPr>
          <a:xfrm>
            <a:off x="3131840" y="3444849"/>
            <a:ext cx="5494518" cy="276999"/>
          </a:xfrm>
          <a:prstGeom prst="rect">
            <a:avLst/>
          </a:prstGeom>
          <a:noFill/>
        </p:spPr>
        <p:txBody>
          <a:bodyPr wrap="square">
            <a:spAutoFit/>
          </a:bodyPr>
          <a:lstStyle/>
          <a:p>
            <a:pPr lvl="1"/>
            <a:r>
              <a:rPr lang="en-US" sz="1200" dirty="0"/>
              <a:t>* 228.6 (log of Boltzmann Constant) converts T (in G/T) to noise power in 1Hz</a:t>
            </a:r>
          </a:p>
        </p:txBody>
      </p:sp>
    </p:spTree>
    <p:extLst>
      <p:ext uri="{BB962C8B-B14F-4D97-AF65-F5344CB8AC3E}">
        <p14:creationId xmlns:p14="http://schemas.microsoft.com/office/powerpoint/2010/main" val="4282213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CDCC9D3-1C3D-4F3F-BBEE-D100FD9802FA}"/>
              </a:ext>
            </a:extLst>
          </p:cNvPr>
          <p:cNvPicPr>
            <a:picLocks noChangeAspect="1"/>
          </p:cNvPicPr>
          <p:nvPr/>
        </p:nvPicPr>
        <p:blipFill>
          <a:blip r:embed="rId2"/>
          <a:stretch>
            <a:fillRect/>
          </a:stretch>
        </p:blipFill>
        <p:spPr>
          <a:xfrm>
            <a:off x="1971829" y="1937795"/>
            <a:ext cx="5200339" cy="2438611"/>
          </a:xfrm>
          <a:prstGeom prst="rect">
            <a:avLst/>
          </a:prstGeom>
        </p:spPr>
      </p:pic>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569442" y="980728"/>
            <a:ext cx="8305800" cy="576064"/>
          </a:xfrm>
        </p:spPr>
        <p:txBody>
          <a:bodyPr>
            <a:noAutofit/>
          </a:bodyPr>
          <a:lstStyle/>
          <a:p>
            <a:r>
              <a:rPr lang="en-US" sz="3600" dirty="0"/>
              <a:t>FSS </a:t>
            </a:r>
            <a:r>
              <a:rPr lang="en-US" dirty="0"/>
              <a:t>Link Budgets – Link Definitions</a:t>
            </a:r>
            <a:endParaRPr lang="en-US" sz="3600" dirty="0"/>
          </a:p>
        </p:txBody>
      </p:sp>
      <p:sp>
        <p:nvSpPr>
          <p:cNvPr id="3" name="Content Placeholder 2">
            <a:extLst>
              <a:ext uri="{FF2B5EF4-FFF2-40B4-BE49-F238E27FC236}">
                <a16:creationId xmlns:a16="http://schemas.microsoft.com/office/drawing/2014/main" id="{D7C62616-8F1A-4330-ABDD-BC252687D219}"/>
              </a:ext>
            </a:extLst>
          </p:cNvPr>
          <p:cNvSpPr>
            <a:spLocks noGrp="1"/>
          </p:cNvSpPr>
          <p:nvPr>
            <p:ph idx="1"/>
          </p:nvPr>
        </p:nvSpPr>
        <p:spPr>
          <a:xfrm>
            <a:off x="710208" y="5026635"/>
            <a:ext cx="7976592" cy="1237595"/>
          </a:xfrm>
        </p:spPr>
        <p:txBody>
          <a:bodyPr>
            <a:noAutofit/>
          </a:bodyPr>
          <a:lstStyle/>
          <a:p>
            <a:pPr marL="285750" indent="-285750"/>
            <a:r>
              <a:rPr lang="en-US" sz="2400" dirty="0">
                <a:latin typeface="+mn-lt"/>
              </a:rPr>
              <a:t>Link 1 and 2 provide the Forward Link (i.e. telecommands)</a:t>
            </a:r>
          </a:p>
          <a:p>
            <a:pPr marL="285750" indent="-285750"/>
            <a:r>
              <a:rPr lang="en-US" sz="2400" dirty="0">
                <a:latin typeface="+mn-lt"/>
              </a:rPr>
              <a:t>Link 3 and 4 provide the Return Link (i.e. telemetry)</a:t>
            </a:r>
          </a:p>
          <a:p>
            <a:endParaRPr lang="en-US" sz="2800" dirty="0">
              <a:latin typeface="+mn-lt"/>
            </a:endParaRPr>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effectLst/>
              <a:uLnTx/>
              <a:uFillTx/>
              <a:latin typeface="Arial"/>
              <a:ea typeface="+mn-ea"/>
              <a:cs typeface="+mn-cs"/>
            </a:endParaRPr>
          </a:p>
        </p:txBody>
      </p:sp>
      <p:sp>
        <p:nvSpPr>
          <p:cNvPr id="10" name="TextBox 9">
            <a:extLst>
              <a:ext uri="{FF2B5EF4-FFF2-40B4-BE49-F238E27FC236}">
                <a16:creationId xmlns:a16="http://schemas.microsoft.com/office/drawing/2014/main" id="{BE9A8CAB-DFD9-4A3F-AB4F-8BD586FCFC86}"/>
              </a:ext>
            </a:extLst>
          </p:cNvPr>
          <p:cNvSpPr txBox="1"/>
          <p:nvPr/>
        </p:nvSpPr>
        <p:spPr>
          <a:xfrm>
            <a:off x="569442" y="3446868"/>
            <a:ext cx="1835383" cy="276999"/>
          </a:xfrm>
          <a:prstGeom prst="rect">
            <a:avLst/>
          </a:prstGeom>
          <a:noFill/>
        </p:spPr>
        <p:txBody>
          <a:bodyPr wrap="square" rtlCol="0">
            <a:spAutoFit/>
          </a:bodyPr>
          <a:lstStyle/>
          <a:p>
            <a:r>
              <a:rPr lang="en-US" sz="1200" dirty="0">
                <a:solidFill>
                  <a:srgbClr val="00B050"/>
                </a:solidFill>
              </a:rPr>
              <a:t>Edge of Coverage - EoC</a:t>
            </a:r>
          </a:p>
        </p:txBody>
      </p:sp>
      <p:sp>
        <p:nvSpPr>
          <p:cNvPr id="11" name="TextBox 10">
            <a:extLst>
              <a:ext uri="{FF2B5EF4-FFF2-40B4-BE49-F238E27FC236}">
                <a16:creationId xmlns:a16="http://schemas.microsoft.com/office/drawing/2014/main" id="{85E295A0-4366-4231-A4F4-322C8446E4E7}"/>
              </a:ext>
            </a:extLst>
          </p:cNvPr>
          <p:cNvSpPr txBox="1"/>
          <p:nvPr/>
        </p:nvSpPr>
        <p:spPr>
          <a:xfrm>
            <a:off x="3887922" y="3959753"/>
            <a:ext cx="1368152" cy="276999"/>
          </a:xfrm>
          <a:prstGeom prst="rect">
            <a:avLst/>
          </a:prstGeom>
          <a:noFill/>
        </p:spPr>
        <p:txBody>
          <a:bodyPr wrap="square" rtlCol="0">
            <a:spAutoFit/>
          </a:bodyPr>
          <a:lstStyle/>
          <a:p>
            <a:r>
              <a:rPr lang="en-US" sz="1200" dirty="0">
                <a:solidFill>
                  <a:srgbClr val="00B050"/>
                </a:solidFill>
              </a:rPr>
              <a:t>Center of Beam</a:t>
            </a:r>
          </a:p>
        </p:txBody>
      </p:sp>
      <p:sp>
        <p:nvSpPr>
          <p:cNvPr id="12" name="Oval 11">
            <a:extLst>
              <a:ext uri="{FF2B5EF4-FFF2-40B4-BE49-F238E27FC236}">
                <a16:creationId xmlns:a16="http://schemas.microsoft.com/office/drawing/2014/main" id="{64AFD013-CA6A-459E-A44A-3C39284E8650}"/>
              </a:ext>
            </a:extLst>
          </p:cNvPr>
          <p:cNvSpPr/>
          <p:nvPr/>
        </p:nvSpPr>
        <p:spPr>
          <a:xfrm>
            <a:off x="1511659" y="3518160"/>
            <a:ext cx="6120680" cy="1264513"/>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FB06D79F-0810-4930-8E56-07E71106C6D3}"/>
              </a:ext>
            </a:extLst>
          </p:cNvPr>
          <p:cNvPicPr>
            <a:picLocks noChangeAspect="1"/>
          </p:cNvPicPr>
          <p:nvPr/>
        </p:nvPicPr>
        <p:blipFill>
          <a:blip r:embed="rId3"/>
          <a:stretch>
            <a:fillRect/>
          </a:stretch>
        </p:blipFill>
        <p:spPr>
          <a:xfrm>
            <a:off x="6553200" y="1796657"/>
            <a:ext cx="2706859" cy="1237595"/>
          </a:xfrm>
          <a:prstGeom prst="rect">
            <a:avLst/>
          </a:prstGeom>
        </p:spPr>
      </p:pic>
    </p:spTree>
    <p:extLst>
      <p:ext uri="{BB962C8B-B14F-4D97-AF65-F5344CB8AC3E}">
        <p14:creationId xmlns:p14="http://schemas.microsoft.com/office/powerpoint/2010/main" val="2000818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E5F8-54FB-47BE-947E-5623BAC9BB6E}"/>
              </a:ext>
            </a:extLst>
          </p:cNvPr>
          <p:cNvSpPr>
            <a:spLocks noGrp="1"/>
          </p:cNvSpPr>
          <p:nvPr>
            <p:ph type="title"/>
          </p:nvPr>
        </p:nvSpPr>
        <p:spPr>
          <a:xfrm>
            <a:off x="76063" y="922323"/>
            <a:ext cx="8991873" cy="576064"/>
          </a:xfrm>
        </p:spPr>
        <p:txBody>
          <a:bodyPr>
            <a:noAutofit/>
          </a:bodyPr>
          <a:lstStyle/>
          <a:p>
            <a:r>
              <a:rPr lang="en-US" sz="3600" dirty="0"/>
              <a:t>FSS </a:t>
            </a:r>
            <a:r>
              <a:rPr lang="en-US" dirty="0"/>
              <a:t>Link Budgets – General Link Related Limits</a:t>
            </a:r>
            <a:endParaRPr lang="en-US" sz="3600" dirty="0"/>
          </a:p>
        </p:txBody>
      </p:sp>
      <p:sp>
        <p:nvSpPr>
          <p:cNvPr id="4" name="Slide Number Placeholder 3">
            <a:extLst>
              <a:ext uri="{FF2B5EF4-FFF2-40B4-BE49-F238E27FC236}">
                <a16:creationId xmlns:a16="http://schemas.microsoft.com/office/drawing/2014/main" id="{94EAFE38-F00A-4B48-9B50-F565830C320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95008BC-DA31-4D19-837B-EFA4386B05F5}" type="slidenum">
              <a:rPr kumimoji="0" lang="en-US" sz="1200" b="0" i="0" u="none" strike="noStrike" kern="1200" cap="none" spc="0" normalizeH="0" baseline="0" noProof="0" smtClean="0">
                <a:ln>
                  <a:noFill/>
                </a:ln>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effectLst/>
              <a:uLnTx/>
              <a:uFillTx/>
              <a:latin typeface="Arial"/>
              <a:ea typeface="+mn-ea"/>
              <a:cs typeface="+mn-cs"/>
            </a:endParaRPr>
          </a:p>
        </p:txBody>
      </p:sp>
      <p:pic>
        <p:nvPicPr>
          <p:cNvPr id="8" name="Picture 7">
            <a:extLst>
              <a:ext uri="{FF2B5EF4-FFF2-40B4-BE49-F238E27FC236}">
                <a16:creationId xmlns:a16="http://schemas.microsoft.com/office/drawing/2014/main" id="{10B27976-F38F-4BDA-A871-0975C54E3D27}"/>
              </a:ext>
            </a:extLst>
          </p:cNvPr>
          <p:cNvPicPr>
            <a:picLocks noChangeAspect="1"/>
          </p:cNvPicPr>
          <p:nvPr/>
        </p:nvPicPr>
        <p:blipFill>
          <a:blip r:embed="rId2"/>
          <a:stretch>
            <a:fillRect/>
          </a:stretch>
        </p:blipFill>
        <p:spPr>
          <a:xfrm>
            <a:off x="975619" y="1592321"/>
            <a:ext cx="7492633" cy="2591025"/>
          </a:xfrm>
          <a:prstGeom prst="rect">
            <a:avLst/>
          </a:prstGeom>
        </p:spPr>
      </p:pic>
      <p:sp>
        <p:nvSpPr>
          <p:cNvPr id="9" name="Content Placeholder 2">
            <a:extLst>
              <a:ext uri="{FF2B5EF4-FFF2-40B4-BE49-F238E27FC236}">
                <a16:creationId xmlns:a16="http://schemas.microsoft.com/office/drawing/2014/main" id="{FA91D111-D0DD-453E-A427-2C5F419559B5}"/>
              </a:ext>
            </a:extLst>
          </p:cNvPr>
          <p:cNvSpPr>
            <a:spLocks noGrp="1"/>
          </p:cNvSpPr>
          <p:nvPr>
            <p:ph idx="1"/>
          </p:nvPr>
        </p:nvSpPr>
        <p:spPr>
          <a:xfrm>
            <a:off x="569036" y="4218876"/>
            <a:ext cx="8305800" cy="2306468"/>
          </a:xfrm>
        </p:spPr>
        <p:txBody>
          <a:bodyPr>
            <a:noAutofit/>
          </a:bodyPr>
          <a:lstStyle/>
          <a:p>
            <a:r>
              <a:rPr lang="en-US" sz="2000" dirty="0">
                <a:latin typeface="+mn-lt"/>
              </a:rPr>
              <a:t>Uplinks 1 and 3 must meet the Off-Axis EIRP SD limits set by ITU-R</a:t>
            </a:r>
          </a:p>
          <a:p>
            <a:pPr lvl="1">
              <a:buFont typeface="Arial" panose="020B0604020202020204" pitchFamily="34" charset="0"/>
              <a:buChar char="•"/>
            </a:pPr>
            <a:r>
              <a:rPr lang="en-US" sz="1800" dirty="0"/>
              <a:t>ITU-R Article 22.26 and ITU-R Recommendation S.728 (Ku band); </a:t>
            </a:r>
            <a:br>
              <a:rPr lang="en-US" sz="1800" dirty="0"/>
            </a:br>
            <a:r>
              <a:rPr lang="en-US" sz="1200" b="1" dirty="0">
                <a:solidFill>
                  <a:srgbClr val="FFC000"/>
                </a:solidFill>
                <a:latin typeface="+mn-lt"/>
              </a:rPr>
              <a:t>*</a:t>
            </a:r>
            <a:r>
              <a:rPr lang="en-US" sz="1200" b="1" dirty="0">
                <a:latin typeface="+mn-lt"/>
              </a:rPr>
              <a:t>  </a:t>
            </a:r>
            <a:r>
              <a:rPr lang="en-US" sz="1200" b="1" dirty="0">
                <a:solidFill>
                  <a:srgbClr val="FFC000"/>
                </a:solidFill>
                <a:latin typeface="+mn-lt"/>
              </a:rPr>
              <a:t>Link 3 may also have PFD limitations for certain frequencies and in certain regions – Annex 2 to Resolution 155</a:t>
            </a:r>
            <a:endParaRPr lang="en-US" sz="1800" b="1" dirty="0">
              <a:solidFill>
                <a:srgbClr val="FFC000"/>
              </a:solidFill>
              <a:latin typeface="+mn-lt"/>
            </a:endParaRPr>
          </a:p>
          <a:p>
            <a:pPr lvl="1">
              <a:buFont typeface="Arial" panose="020B0604020202020204" pitchFamily="34" charset="0"/>
              <a:buChar char="•"/>
            </a:pPr>
            <a:r>
              <a:rPr lang="en-US" sz="1800" dirty="0"/>
              <a:t>ITU-R Article 22.32 and ITU-R Recommendation S.524 (Ka band)</a:t>
            </a:r>
          </a:p>
          <a:p>
            <a:r>
              <a:rPr lang="en-US" sz="2000" dirty="0"/>
              <a:t>Downlinks 2 and 4 must meet the PFD limits set by ITU-R</a:t>
            </a:r>
          </a:p>
          <a:p>
            <a:pPr lvl="1">
              <a:buFont typeface="Arial" panose="020B0604020202020204" pitchFamily="34" charset="0"/>
              <a:buChar char="•"/>
            </a:pPr>
            <a:r>
              <a:rPr lang="en-US" sz="1800" dirty="0"/>
              <a:t>ITU-R Article 21.16 for Ku Band</a:t>
            </a:r>
          </a:p>
          <a:p>
            <a:pPr lvl="1">
              <a:buFont typeface="Arial" panose="020B0604020202020204" pitchFamily="34" charset="0"/>
              <a:buChar char="•"/>
            </a:pPr>
            <a:r>
              <a:rPr lang="en-US" sz="1800" dirty="0"/>
              <a:t>No ITU-R limit in Ka Band so using coordination levels from the FCC</a:t>
            </a:r>
          </a:p>
        </p:txBody>
      </p:sp>
      <p:cxnSp>
        <p:nvCxnSpPr>
          <p:cNvPr id="10" name="Straight Arrow Connector 9">
            <a:extLst>
              <a:ext uri="{FF2B5EF4-FFF2-40B4-BE49-F238E27FC236}">
                <a16:creationId xmlns:a16="http://schemas.microsoft.com/office/drawing/2014/main" id="{6963A51F-01A8-47DF-85B4-57A51CD8B11E}"/>
              </a:ext>
            </a:extLst>
          </p:cNvPr>
          <p:cNvCxnSpPr/>
          <p:nvPr/>
        </p:nvCxnSpPr>
        <p:spPr>
          <a:xfrm>
            <a:off x="3059832" y="3441340"/>
            <a:ext cx="432048" cy="360040"/>
          </a:xfrm>
          <a:prstGeom prst="straightConnector1">
            <a:avLst/>
          </a:prstGeom>
          <a:ln>
            <a:solidFill>
              <a:srgbClr val="FFC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4AB5A8D-D7E0-4C23-BF66-C226425F905F}"/>
              </a:ext>
            </a:extLst>
          </p:cNvPr>
          <p:cNvSpPr txBox="1"/>
          <p:nvPr/>
        </p:nvSpPr>
        <p:spPr>
          <a:xfrm>
            <a:off x="899592" y="2254403"/>
            <a:ext cx="1656184" cy="769441"/>
          </a:xfrm>
          <a:prstGeom prst="rect">
            <a:avLst/>
          </a:prstGeom>
          <a:solidFill>
            <a:schemeClr val="bg1"/>
          </a:solidFill>
        </p:spPr>
        <p:txBody>
          <a:bodyPr wrap="square" rtlCol="0">
            <a:spAutoFit/>
          </a:bodyPr>
          <a:lstStyle/>
          <a:p>
            <a:r>
              <a:rPr lang="en-US" sz="1100" dirty="0">
                <a:solidFill>
                  <a:srgbClr val="020202"/>
                </a:solidFill>
              </a:rPr>
              <a:t>Off-Axis EIRPSD into adjacent satellites two or  more degrees away from satellite being used</a:t>
            </a:r>
          </a:p>
        </p:txBody>
      </p:sp>
      <p:sp>
        <p:nvSpPr>
          <p:cNvPr id="5" name="Rectangle 4">
            <a:extLst>
              <a:ext uri="{FF2B5EF4-FFF2-40B4-BE49-F238E27FC236}">
                <a16:creationId xmlns:a16="http://schemas.microsoft.com/office/drawing/2014/main" id="{A7F0C90B-360F-4899-A54D-D6C07FCBCF0C}"/>
              </a:ext>
            </a:extLst>
          </p:cNvPr>
          <p:cNvSpPr/>
          <p:nvPr/>
        </p:nvSpPr>
        <p:spPr>
          <a:xfrm>
            <a:off x="6084168" y="3801380"/>
            <a:ext cx="2304256" cy="2756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3552722"/>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7D0E71-EDDC-4198-BD78-AA6757A28AC1}">
  <ds:schemaRefs>
    <ds:schemaRef ds:uri="http://schemas.microsoft.com/office/2006/metadata/properties"/>
    <ds:schemaRef ds:uri="http://purl.org/dc/terms/"/>
    <ds:schemaRef ds:uri="http://schemas.microsoft.com/office/2006/documentManagement/types"/>
    <ds:schemaRef ds:uri="http://purl.org/dc/dcmitype/"/>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FA30F86-38F7-4A76-BAB3-28DD946CD23E}"/>
</file>

<file path=customXml/itemProps3.xml><?xml version="1.0" encoding="utf-8"?>
<ds:datastoreItem xmlns:ds="http://schemas.openxmlformats.org/officeDocument/2006/customXml" ds:itemID="{3D911145-46CC-44A1-A49A-227FEB6548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426</TotalTime>
  <Words>3446</Words>
  <Application>Microsoft Office PowerPoint</Application>
  <PresentationFormat>On-screen Show (4:3)</PresentationFormat>
  <Paragraphs>364</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Black</vt:lpstr>
      <vt:lpstr>Calibri</vt:lpstr>
      <vt:lpstr>Symbol</vt:lpstr>
      <vt:lpstr>Wingdings</vt:lpstr>
      <vt:lpstr>Office Theme</vt:lpstr>
      <vt:lpstr>Ku and Ka Band FSS Characteristics and Link Budgets for support of RPAS        </vt:lpstr>
      <vt:lpstr>Content</vt:lpstr>
      <vt:lpstr>Why do we need FSS Link Budgets?</vt:lpstr>
      <vt:lpstr>Why do we need FSS Link Budgets?</vt:lpstr>
      <vt:lpstr>How do we determine the Required and Achieved Link Performance?</vt:lpstr>
      <vt:lpstr>How do we determine the Achieved Link Performance?</vt:lpstr>
      <vt:lpstr>FSS Link Budgets for Achieved Link Performance – Main Principle</vt:lpstr>
      <vt:lpstr>FSS Link Budgets – Link Definitions</vt:lpstr>
      <vt:lpstr>FSS Link Budgets – General Link Related Limits</vt:lpstr>
      <vt:lpstr>FSS Link Budgets – System Characteristics 1/2</vt:lpstr>
      <vt:lpstr>FSS Link Budgets – System Characteristics 2/2</vt:lpstr>
      <vt:lpstr>How do we use the MIFR Data?</vt:lpstr>
      <vt:lpstr>FSS Link Budgets – Key Link Parameters</vt:lpstr>
      <vt:lpstr>FSS Link Budgets - Link Parameter Values</vt:lpstr>
      <vt:lpstr>FSS Link Budgets –Summary of Link Parameter Variations</vt:lpstr>
      <vt:lpstr>FSS Link Budgets – Calculation Flow And Main  Steps</vt:lpstr>
      <vt:lpstr>FSS Link Budgets – Calculation Flow And Main  Steps</vt:lpstr>
      <vt:lpstr>FSS Link Budgets – Calculation Flow And Main  Steps</vt:lpstr>
      <vt:lpstr>FSS C2 Link Budgets Results</vt:lpstr>
      <vt:lpstr>FSS C2 Link Budgets – Conclusions on Performance defining Key Link Parameters</vt:lpstr>
      <vt:lpstr>FSS C2 Link Budgets – Conclusions on Results Dependencies</vt:lpstr>
      <vt:lpstr>FSS C2 Link Budgets – Next Steps</vt:lpstr>
      <vt:lpstr>PowerPoint Presentation</vt:lpstr>
      <vt:lpstr>Satellite Parameter Values</vt:lpstr>
      <vt:lpstr>GES Parameter Values</vt:lpstr>
      <vt:lpstr>AES Parameter Values</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lastModifiedBy>michael neale</cp:lastModifiedBy>
  <cp:revision>646</cp:revision>
  <cp:lastPrinted>2020-08-03T22:58:39Z</cp:lastPrinted>
  <dcterms:created xsi:type="dcterms:W3CDTF">2013-08-20T15:49:37Z</dcterms:created>
  <dcterms:modified xsi:type="dcterms:W3CDTF">2020-08-12T16:19:27Z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ies>
</file>