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85" r:id="rId7"/>
    <p:sldId id="278" r:id="rId8"/>
    <p:sldId id="297" r:id="rId9"/>
    <p:sldId id="301" r:id="rId10"/>
    <p:sldId id="279" r:id="rId11"/>
    <p:sldId id="325" r:id="rId12"/>
    <p:sldId id="280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720"/>
    <a:srgbClr val="279DD9"/>
    <a:srgbClr val="666B23"/>
    <a:srgbClr val="F37021"/>
    <a:srgbClr val="C40075"/>
    <a:srgbClr val="5E6A24"/>
    <a:srgbClr val="CC8004"/>
    <a:srgbClr val="A74233"/>
    <a:srgbClr val="FF9933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9DA33-4C54-4779-921E-716C3D743C42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CC197-DD7C-4762-AB14-CFE1C0FA3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7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CC197-DD7C-4762-AB14-CFE1C0FA3C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1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CC197-DD7C-4762-AB14-CFE1C0FA3C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CC197-DD7C-4762-AB14-CFE1C0FA3C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7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72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2018-09-05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WRC-19/State%20Reporting%20Form.docx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179512" y="3939902"/>
            <a:ext cx="5472608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="1" baseline="0" dirty="0" smtClean="0">
                <a:solidFill>
                  <a:srgbClr val="00B050"/>
                </a:solidFill>
                <a:cs typeface="Arial" charset="0"/>
              </a:rPr>
              <a:t>François-Xavier SALAMBANGA</a:t>
            </a:r>
            <a:endParaRPr lang="en-GB" sz="3200" b="1" baseline="0" dirty="0">
              <a:solidFill>
                <a:srgbClr val="00B050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400" b="1" i="1" baseline="0" dirty="0" smtClean="0">
                <a:solidFill>
                  <a:srgbClr val="00B050"/>
                </a:solidFill>
                <a:cs typeface="Arial" charset="0"/>
              </a:rPr>
              <a:t>Regional</a:t>
            </a:r>
            <a:r>
              <a:rPr lang="en-US" sz="2400" b="1" i="1" dirty="0" smtClean="0">
                <a:solidFill>
                  <a:srgbClr val="00B050"/>
                </a:solidFill>
                <a:cs typeface="Arial" charset="0"/>
              </a:rPr>
              <a:t> Officer CNS ICAO WACAF-Dakar</a:t>
            </a:r>
            <a:endParaRPr lang="en-US" sz="2400" b="1" i="1" baseline="0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743" y="2787774"/>
            <a:ext cx="9145016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617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Aeronautical Frequency Management </a:t>
            </a:r>
            <a:r>
              <a:rPr lang="en-US" sz="3600" dirty="0">
                <a:solidFill>
                  <a:srgbClr val="0617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AFI </a:t>
            </a:r>
            <a:r>
              <a:rPr lang="en-US" sz="3600" dirty="0" smtClean="0">
                <a:solidFill>
                  <a:srgbClr val="0617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endParaRPr lang="en-US" sz="3600" b="1" spc="-20" dirty="0" smtClean="0">
              <a:solidFill>
                <a:srgbClr val="06172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743" y="1059582"/>
            <a:ext cx="9145015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3200" b="1" spc="-20" dirty="0">
                <a:solidFill>
                  <a:srgbClr val="FF0000"/>
                </a:solidFill>
              </a:rPr>
              <a:t>AFI Preparatory Workshop to ITU World Radiocommunication Conference 2019 (</a:t>
            </a:r>
            <a:r>
              <a:rPr lang="en-US" sz="3200" b="1" spc="-20" dirty="0" smtClean="0">
                <a:solidFill>
                  <a:srgbClr val="FF0000"/>
                </a:solidFill>
              </a:rPr>
              <a:t>WRC-19)</a:t>
            </a:r>
          </a:p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Johannesburg South Africa, 4-5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September, 2018</a:t>
            </a:r>
            <a:endParaRPr lang="en-US" sz="3200" b="1" i="1" spc="-2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483518"/>
            <a:ext cx="9036496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u="dbl" dirty="0" smtClean="0">
                <a:solidFill>
                  <a:srgbClr val="002060"/>
                </a:solidFill>
              </a:rPr>
              <a:t>Outline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1800" b="1" dirty="0" smtClean="0">
                <a:solidFill>
                  <a:srgbClr val="002060"/>
                </a:solidFill>
              </a:rPr>
              <a:t>Framework and Scope for Aeronautical Frequency Management in the AFI Region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b="1" dirty="0" smtClean="0">
                <a:solidFill>
                  <a:srgbClr val="002060"/>
                </a:solidFill>
              </a:rPr>
              <a:t>Frequency Assignment principles</a:t>
            </a:r>
            <a:endParaRPr lang="en-US" sz="1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1800" b="1" dirty="0" smtClean="0">
                <a:solidFill>
                  <a:srgbClr val="002060"/>
                </a:solidFill>
              </a:rPr>
              <a:t>Follow up and mitigation of interference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1800" b="1" dirty="0">
                <a:solidFill>
                  <a:srgbClr val="002060"/>
                </a:solidFill>
              </a:rPr>
              <a:t>Preparation of  ITU </a:t>
            </a:r>
            <a:r>
              <a:rPr lang="en-US" sz="1800" b="1" dirty="0">
                <a:solidFill>
                  <a:srgbClr val="002060"/>
                </a:solidFill>
              </a:rPr>
              <a:t>WRC-19</a:t>
            </a:r>
            <a:endParaRPr lang="en-GB" sz="1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1800" b="1" dirty="0" smtClean="0">
                <a:solidFill>
                  <a:srgbClr val="002060"/>
                </a:solidFill>
              </a:rPr>
              <a:t>Regional main challenges</a:t>
            </a:r>
            <a:endParaRPr lang="fr-FR" sz="1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1800" b="1" dirty="0" err="1" smtClean="0">
                <a:solidFill>
                  <a:srgbClr val="002060"/>
                </a:solidFill>
              </a:rPr>
              <a:t>Next</a:t>
            </a:r>
            <a:r>
              <a:rPr lang="fr-FR" sz="1800" b="1" dirty="0" smtClean="0">
                <a:solidFill>
                  <a:srgbClr val="002060"/>
                </a:solidFill>
              </a:rPr>
              <a:t> </a:t>
            </a:r>
            <a:r>
              <a:rPr lang="fr-FR" sz="1800" b="1" dirty="0" err="1" smtClean="0">
                <a:solidFill>
                  <a:srgbClr val="002060"/>
                </a:solidFill>
              </a:rPr>
              <a:t>Steps</a:t>
            </a: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75" y="2108449"/>
            <a:ext cx="329212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71550"/>
            <a:ext cx="9144000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u="dbl" dirty="0">
                <a:solidFill>
                  <a:srgbClr val="002060"/>
                </a:solidFill>
              </a:rPr>
              <a:t>Framework and Scope </a:t>
            </a:r>
            <a:endParaRPr lang="en-GB" sz="1800" b="1" u="dbl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AFI Planning and Implementation Regional Group (APIRG) regional framework</a:t>
            </a:r>
            <a:endParaRPr lang="en-US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AFI Frequency Management Group (AFI/FMG</a:t>
            </a:r>
            <a:r>
              <a:rPr lang="en-US" sz="1800" b="1" dirty="0" smtClean="0">
                <a:solidFill>
                  <a:srgbClr val="002060"/>
                </a:solidFill>
              </a:rPr>
              <a:t>): AFI Spectrum Project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of ICAO SARPs and Guidance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Material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and update AFI COM Lists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database</a:t>
            </a:r>
            <a:endParaRPr lang="fr-F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Develop AFI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regional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coordination strategies between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States and stakeholders</a:t>
            </a:r>
            <a:endParaRPr lang="fr-F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Coordinate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ATU and Regional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Telecommunication Regulators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associations WATRA,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CATRA, CRASA;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987574"/>
            <a:ext cx="9363538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u="dbl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States to submit their request after pre evaluation on Frequency finder to Regional Offices;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</a:rPr>
              <a:t>Regional </a:t>
            </a:r>
            <a:r>
              <a:rPr lang="en-US" sz="1800" b="1" dirty="0" smtClean="0">
                <a:solidFill>
                  <a:srgbClr val="002060"/>
                </a:solidFill>
              </a:rPr>
              <a:t>Offices cross check in the Data Base to prevent conflicting assignment within the region and with the neighboring Regions (EUR, MID);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Regional Offices maintain the regional </a:t>
            </a:r>
            <a:r>
              <a:rPr lang="en-US" sz="1800" b="1" dirty="0">
                <a:solidFill>
                  <a:srgbClr val="002060"/>
                </a:solidFill>
              </a:rPr>
              <a:t>D</a:t>
            </a:r>
            <a:r>
              <a:rPr lang="en-US" sz="1800" b="1" dirty="0" smtClean="0">
                <a:solidFill>
                  <a:srgbClr val="002060"/>
                </a:solidFill>
              </a:rPr>
              <a:t>ata Base enabling the update of the global Data Base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800" b="1" u="dbl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094" y="87502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u="db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Frequency Assignment principles</a:t>
            </a:r>
          </a:p>
        </p:txBody>
      </p:sp>
    </p:spTree>
    <p:extLst>
      <p:ext uri="{BB962C8B-B14F-4D97-AF65-F5344CB8AC3E}">
        <p14:creationId xmlns:p14="http://schemas.microsoft.com/office/powerpoint/2010/main" val="3963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15566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58600"/>
            <a:ext cx="9323512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dbl" dirty="0">
                <a:solidFill>
                  <a:srgbClr val="002060"/>
                </a:solidFill>
              </a:rPr>
              <a:t>Follow up and mitigation of </a:t>
            </a:r>
            <a:r>
              <a:rPr lang="en-US" sz="1800" b="1" u="dbl" dirty="0" smtClean="0">
                <a:solidFill>
                  <a:srgbClr val="002060"/>
                </a:solidFill>
              </a:rPr>
              <a:t>interference</a:t>
            </a:r>
            <a:endParaRPr lang="en-US" sz="1800" b="1" u="dbl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3" y="987574"/>
            <a:ext cx="871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61720"/>
                </a:solidFill>
              </a:rPr>
              <a:t>States/Organizations report occurrences to Regional Offices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61720"/>
                </a:solidFill>
              </a:rPr>
              <a:t>ICAO WACAF/ESAF assesse the occurrences and </a:t>
            </a:r>
            <a:r>
              <a:rPr lang="en-US" sz="2800" b="1" dirty="0">
                <a:solidFill>
                  <a:srgbClr val="061720"/>
                </a:solidFill>
              </a:rPr>
              <a:t>propose through Frequency Finder a </a:t>
            </a:r>
            <a:r>
              <a:rPr lang="en-US" sz="2800" b="1" dirty="0" smtClean="0">
                <a:solidFill>
                  <a:srgbClr val="061720"/>
                </a:solidFill>
              </a:rPr>
              <a:t>re-assignment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61720"/>
                </a:solidFill>
              </a:rPr>
              <a:t>The Data bases are updated after implementation and notification to the regional Office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101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-116662"/>
            <a:ext cx="5004048" cy="857250"/>
          </a:xfrm>
        </p:spPr>
        <p:txBody>
          <a:bodyPr anchor="ctr"/>
          <a:lstStyle/>
          <a:p>
            <a:pPr lvl="0">
              <a:spcBef>
                <a:spcPts val="0"/>
              </a:spcBef>
            </a:pPr>
            <a:r>
              <a:rPr lang="pt-BR" sz="1800" b="1" dirty="0">
                <a:solidFill>
                  <a:srgbClr val="061720"/>
                </a:solidFill>
                <a:ea typeface="+mn-ea"/>
                <a:cs typeface="+mn-cs"/>
              </a:rPr>
              <a:t>Preparation of  ITU WRC-19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CANSO AFRICA CONFERENCE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9080"/>
            <a:ext cx="1699877" cy="15327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75" y="3643440"/>
            <a:ext cx="1933541" cy="1308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50" y="752915"/>
            <a:ext cx="1587482" cy="10540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98" y="740588"/>
            <a:ext cx="1407818" cy="10558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34" y="3671767"/>
            <a:ext cx="1232149" cy="1251708"/>
          </a:xfrm>
          <a:prstGeom prst="rect">
            <a:avLst/>
          </a:prstGeom>
        </p:spPr>
      </p:pic>
      <p:sp>
        <p:nvSpPr>
          <p:cNvPr id="11" name="Content Placeholder 1">
            <a:hlinkClick r:id="rId8" action="ppaction://hlinkfile"/>
          </p:cNvPr>
          <p:cNvSpPr txBox="1">
            <a:spLocks/>
          </p:cNvSpPr>
          <p:nvPr/>
        </p:nvSpPr>
        <p:spPr bwMode="auto">
          <a:xfrm>
            <a:off x="1419332" y="928089"/>
            <a:ext cx="76431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ICAO Position disseminated to States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Reporting form developed for the follow up of 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Active participation in ATU preparatory meetings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ICAO ESAF/WACAF  attended the ATU 1</a:t>
            </a:r>
            <a:r>
              <a:rPr lang="en-US" altLang="en-US" b="1" baseline="30000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b="1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 and  2</a:t>
            </a:r>
            <a:r>
              <a:rPr lang="en-US" altLang="en-US" b="1" baseline="30000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nd</a:t>
            </a:r>
            <a:r>
              <a:rPr lang="en-US" altLang="en-US" b="1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 meetings and the ICAO position was considered as a working document position</a:t>
            </a:r>
          </a:p>
          <a:p>
            <a:pPr marL="273050" lvl="1"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anose="020B0600070205080204" pitchFamily="34" charset="-128"/>
                <a:cs typeface="ＭＳ Ｐゴシック" charset="0"/>
              </a:rPr>
              <a:t>Participation in Sub regional coordination meetings</a:t>
            </a:r>
            <a:endParaRPr lang="en-US" altLang="en-US" sz="2400" b="1" dirty="0">
              <a:ea typeface="ＭＳ Ｐゴシック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8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165" y="1059583"/>
            <a:ext cx="9133355" cy="38884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dbl" dirty="0">
                <a:solidFill>
                  <a:schemeClr val="accent6"/>
                </a:solidFill>
              </a:rPr>
              <a:t>Regional main challenges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C00000"/>
                </a:solidFill>
                <a:latin typeface="Candara"/>
                <a:ea typeface="ＭＳ Ｐゴシック" panose="020B0600070205080204" pitchFamily="34" charset="-128"/>
              </a:rPr>
              <a:t>Low pace of implementation of APIRG conclusion/Decisions on spectrum operation and protection;</a:t>
            </a:r>
            <a:endParaRPr lang="en-GB" altLang="en-US" sz="2400" b="1" dirty="0">
              <a:solidFill>
                <a:srgbClr val="C0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F0000"/>
                </a:solidFill>
                <a:latin typeface="Candara"/>
                <a:ea typeface="ＭＳ Ｐゴシック" panose="020B0600070205080204" pitchFamily="34" charset="-128"/>
              </a:rPr>
              <a:t>Although some successful coordination is noted in some States (South Africa, Senegal, Cameroon..) the pace of liaison of CAAS with the national Authority of Regulation of Telecommunication remains low</a:t>
            </a:r>
            <a:endParaRPr lang="en-GB" altLang="en-US" sz="2400" b="1" dirty="0">
              <a:solidFill>
                <a:srgbClr val="FF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37021"/>
                </a:solidFill>
                <a:latin typeface="Candara"/>
                <a:ea typeface="ＭＳ Ｐゴシック" panose="020B0600070205080204" pitchFamily="34" charset="-128"/>
              </a:rPr>
              <a:t>Low participation in spectrum related events: Meeting, Workshop, Seminars, National coordination meeting, ATU and sub regional preparatory meetings…</a:t>
            </a:r>
            <a:endParaRPr lang="fr-FR" sz="1800" b="1" dirty="0">
              <a:solidFill>
                <a:srgbClr val="F3702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47814"/>
            <a:ext cx="827584" cy="8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165" y="1059582"/>
            <a:ext cx="9024835" cy="38959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dbl" dirty="0">
                <a:solidFill>
                  <a:schemeClr val="accent6"/>
                </a:solidFill>
              </a:rPr>
              <a:t>Regional main challenges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C00000"/>
                </a:solidFill>
                <a:latin typeface="Candara"/>
                <a:ea typeface="ＭＳ Ｐゴシック" panose="020B0600070205080204" pitchFamily="34" charset="-128"/>
              </a:rPr>
              <a:t>Lack of systematic reporting of case of interference from non aeronautical users;</a:t>
            </a:r>
            <a:endParaRPr lang="en-GB" altLang="en-US" sz="2400" b="1" dirty="0">
              <a:solidFill>
                <a:srgbClr val="C0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F0000"/>
                </a:solidFill>
                <a:latin typeface="Candara"/>
                <a:ea typeface="ＭＳ Ｐゴシック" panose="020B0600070205080204" pitchFamily="34" charset="-128"/>
              </a:rPr>
              <a:t>Lack of coordination between CAAs and the operators (ANSPs, Airlines, Aerodromes operators…)</a:t>
            </a:r>
            <a:endParaRPr lang="en-GB" altLang="en-US" sz="2400" b="1" dirty="0">
              <a:solidFill>
                <a:srgbClr val="FF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37021"/>
                </a:solidFill>
                <a:latin typeface="Candara"/>
                <a:ea typeface="ＭＳ Ｐゴシック" panose="020B0600070205080204" pitchFamily="34" charset="-128"/>
              </a:rPr>
              <a:t>Insufficient education on the spectrum management </a:t>
            </a:r>
            <a:r>
              <a:rPr lang="en-GB" altLang="en-US" sz="2400" b="1" dirty="0" err="1" smtClean="0">
                <a:solidFill>
                  <a:srgbClr val="F37021"/>
                </a:solidFill>
                <a:latin typeface="Candara"/>
                <a:ea typeface="ＭＳ Ｐゴシック" panose="020B0600070205080204" pitchFamily="34" charset="-128"/>
              </a:rPr>
              <a:t>machenisms</a:t>
            </a:r>
            <a:endParaRPr lang="fr-FR" sz="1800" b="1" dirty="0">
              <a:solidFill>
                <a:srgbClr val="F37021"/>
              </a:solidFill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" r="12460" b="20826"/>
          <a:stretch/>
        </p:blipFill>
        <p:spPr>
          <a:xfrm>
            <a:off x="6345349" y="3330013"/>
            <a:ext cx="2547132" cy="13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9592" y="682548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278450" y="771550"/>
            <a:ext cx="9144000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endParaRPr lang="fr-FR" sz="1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3550" y="0"/>
            <a:ext cx="485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Next </a:t>
            </a:r>
            <a:r>
              <a:rPr lang="pt-BR" b="1" dirty="0" smtClean="0"/>
              <a:t>Steps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749457"/>
            <a:ext cx="90364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79D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ICAO will  continue the sensitization of States and stakeholders on the assignment operation and protection of aeronautical spectrum as scarce critical safety related resource 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617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CAAs to strengthen their collaboration with the national Authority of Regulation of Telecommunication and with the aeronautical spectrum users;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CAAs to ensure their effective participation in national coordination meetings on spectrum and make provision for the attendance of their representative to regional spectrum related events;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closer forthcoming event is the 3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ATU preparatory meeting for WRC-19 (Cairo, 17-21 September 2018)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7894"/>
            <a:ext cx="2131561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2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05AFE-1C1B-4EB6-862E-027CE649F33B}"/>
</file>

<file path=customXml/itemProps2.xml><?xml version="1.0" encoding="utf-8"?>
<ds:datastoreItem xmlns:ds="http://schemas.openxmlformats.org/officeDocument/2006/customXml" ds:itemID="{E383FA3E-891C-4707-AC07-B6A0C8853148}"/>
</file>

<file path=customXml/itemProps3.xml><?xml version="1.0" encoding="utf-8"?>
<ds:datastoreItem xmlns:ds="http://schemas.openxmlformats.org/officeDocument/2006/customXml" ds:itemID="{1D9C13E5-E380-41BE-99FD-664A74BB64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437</Words>
  <Application>Microsoft Office PowerPoint</Application>
  <PresentationFormat>Affichage à l'écran (16:9)</PresentationFormat>
  <Paragraphs>56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Candara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Preparation of  ITU WRC-19</vt:lpstr>
      <vt:lpstr>Présentation PowerPoint</vt:lpstr>
      <vt:lpstr>Présentation PowerPoint</vt:lpstr>
      <vt:lpstr>Présentation PowerPoint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155</cp:revision>
  <dcterms:created xsi:type="dcterms:W3CDTF">2013-08-20T15:49:37Z</dcterms:created>
  <dcterms:modified xsi:type="dcterms:W3CDTF">2018-09-05T14:42:39Z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