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2" r:id="rId5"/>
  </p:sldMasterIdLst>
  <p:notesMasterIdLst>
    <p:notesMasterId r:id="rId21"/>
  </p:notesMasterIdLst>
  <p:sldIdLst>
    <p:sldId id="382" r:id="rId6"/>
    <p:sldId id="429" r:id="rId7"/>
    <p:sldId id="383" r:id="rId8"/>
    <p:sldId id="380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8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4984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0996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4953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19937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74921" algn="l" defTabSz="909968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29905" algn="l" defTabSz="909968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84889" algn="l" defTabSz="909968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39873" algn="l" defTabSz="909968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CB9"/>
    <a:srgbClr val="54045C"/>
    <a:srgbClr val="0C45B8"/>
    <a:srgbClr val="093489"/>
    <a:srgbClr val="0000FF"/>
    <a:srgbClr val="009900"/>
    <a:srgbClr val="0C4FD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53303" autoAdjust="0"/>
  </p:normalViewPr>
  <p:slideViewPr>
    <p:cSldViewPr snapToGrid="0">
      <p:cViewPr varScale="1">
        <p:scale>
          <a:sx n="46" d="100"/>
          <a:sy n="46" d="100"/>
        </p:scale>
        <p:origin x="-170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75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98764" y="4227616"/>
            <a:ext cx="5973288" cy="484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A97B4F-F2BA-4334-96A1-AAEAB94F7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5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49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99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49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199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74921" algn="l" defTabSz="9099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9905" algn="l" defTabSz="9099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4889" algn="l" defTabSz="9099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9873" algn="l" defTabSz="9099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85E897B-73F3-49D6-A8B5-1AB1E9474017}" type="slidenum">
              <a:rPr lang="en-GB" sz="1200"/>
              <a:pPr eaLnBrk="1" hangingPunct="1"/>
              <a:t>1</a:t>
            </a:fld>
            <a:endParaRPr lang="en-GB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9AA4F5-9EFB-4438-AEAA-7E697A0C27EA}" type="slidenum">
              <a:rPr lang="en-GB" sz="1200"/>
              <a:pPr eaLnBrk="1" hangingPunct="1"/>
              <a:t>10</a:t>
            </a:fld>
            <a:endParaRPr lang="en-GB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6CE93B-D3C6-4372-BB40-0CF50AF0DA79}" type="slidenum">
              <a:rPr lang="en-GB" sz="1200"/>
              <a:pPr eaLnBrk="1" hangingPunct="1"/>
              <a:t>11</a:t>
            </a:fld>
            <a:endParaRPr lang="en-GB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B9D23B-5519-4A30-8644-EADD56C38591}" type="slidenum">
              <a:rPr lang="en-GB" sz="1200"/>
              <a:pPr eaLnBrk="1" hangingPunct="1"/>
              <a:t>12</a:t>
            </a:fld>
            <a:endParaRPr lang="en-GB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FDF5A6-72D8-4A0E-B64F-529C8C7F1753}" type="slidenum">
              <a:rPr lang="en-GB" sz="1200"/>
              <a:pPr eaLnBrk="1" hangingPunct="1"/>
              <a:t>13</a:t>
            </a:fld>
            <a:endParaRPr lang="en-GB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B6C2CE0-6799-4E67-B5A6-40ED998A5D12}" type="slidenum">
              <a:rPr lang="en-GB" sz="1200"/>
              <a:pPr eaLnBrk="1" hangingPunct="1"/>
              <a:t>14</a:t>
            </a:fld>
            <a:endParaRPr lang="en-GB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9E85A4-4A15-4732-B363-194E933D4581}" type="slidenum">
              <a:rPr lang="en-GB" sz="1200"/>
              <a:pPr eaLnBrk="1" hangingPunct="1"/>
              <a:t>15</a:t>
            </a:fld>
            <a:endParaRPr lang="en-GB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7B4F-F2BA-4334-96A1-AAEAB94F78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1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47881F-F4A3-4233-8CAA-0595B1269FA4}" type="slidenum">
              <a:rPr lang="en-GB" sz="1200"/>
              <a:pPr eaLnBrk="1" hangingPunct="1"/>
              <a:t>3</a:t>
            </a:fld>
            <a:endParaRPr lang="en-GB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5B7C02A-340A-4DFC-8C2E-908639BA4919}" type="slidenum">
              <a:rPr lang="en-GB" sz="1200"/>
              <a:pPr eaLnBrk="1" hangingPunct="1"/>
              <a:t>4</a:t>
            </a:fld>
            <a:endParaRPr lang="en-GB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endParaRPr lang="en-GB" sz="9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FDF8EC-4160-4616-BC27-C1C75D1E41F4}" type="slidenum">
              <a:rPr lang="en-GB" sz="1200"/>
              <a:pPr eaLnBrk="1" hangingPunct="1"/>
              <a:t>5</a:t>
            </a:fld>
            <a:endParaRPr lang="en-GB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4694F0-A04B-4D93-B12A-1F409F82BBFF}" type="slidenum">
              <a:rPr lang="en-GB" sz="1200"/>
              <a:pPr eaLnBrk="1" hangingPunct="1"/>
              <a:t>6</a:t>
            </a:fld>
            <a:endParaRPr lang="en-GB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2FA6B2-1BBE-4DC8-BBC2-2790FB29F8C4}" type="slidenum">
              <a:rPr lang="en-GB" sz="1200"/>
              <a:pPr eaLnBrk="1" hangingPunct="1"/>
              <a:t>7</a:t>
            </a:fld>
            <a:endParaRPr lang="en-GB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en-GB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76AF69-5DEA-4CE0-94DB-CB8E55A2ADA3}" type="slidenum">
              <a:rPr lang="en-GB" sz="1200"/>
              <a:pPr eaLnBrk="1" hangingPunct="1"/>
              <a:t>8</a:t>
            </a:fld>
            <a:endParaRPr lang="en-GB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927AFA-01D6-4D11-B3EB-31E027069B72}" type="slidenum">
              <a:rPr lang="en-GB" sz="1200"/>
              <a:pPr eaLnBrk="1" hangingPunct="1"/>
              <a:t>9</a:t>
            </a:fld>
            <a:endParaRPr lang="en-GB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984" indent="0" algn="ctr">
              <a:buNone/>
              <a:defRPr/>
            </a:lvl2pPr>
            <a:lvl3pPr marL="909968" indent="0" algn="ctr">
              <a:buNone/>
              <a:defRPr/>
            </a:lvl3pPr>
            <a:lvl4pPr marL="1364953" indent="0" algn="ctr">
              <a:buNone/>
              <a:defRPr/>
            </a:lvl4pPr>
            <a:lvl5pPr marL="1819937" indent="0" algn="ctr">
              <a:buNone/>
              <a:defRPr/>
            </a:lvl5pPr>
            <a:lvl6pPr marL="2274921" indent="0" algn="ctr">
              <a:buNone/>
              <a:defRPr/>
            </a:lvl6pPr>
            <a:lvl7pPr marL="2729905" indent="0" algn="ctr">
              <a:buNone/>
              <a:defRPr/>
            </a:lvl7pPr>
            <a:lvl8pPr marL="3184889" indent="0" algn="ctr">
              <a:buNone/>
              <a:defRPr/>
            </a:lvl8pPr>
            <a:lvl9pPr marL="36398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84584-057E-477D-B925-06B12A62C8BC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1C0D5-684F-4918-A702-DAFA55203F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8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073C1-543F-4B6F-A372-1E2E7E7586EC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72414-DB91-4176-A248-0C6646A740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6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1" y="228600"/>
            <a:ext cx="1981200" cy="60499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791200" cy="6049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CDE19-C3CE-4A3F-AFFE-211143C264D0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B4FBE-A348-4230-A1B7-49351A39F0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7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" y="6464299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97" tIns="45498" rIns="90997" bIns="45498"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" y="6413500"/>
            <a:ext cx="9144000" cy="0"/>
          </a:xfrm>
          <a:prstGeom prst="line">
            <a:avLst/>
          </a:prstGeom>
          <a:noFill/>
          <a:ln w="12700">
            <a:solidFill>
              <a:srgbClr val="E4B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97" tIns="45498" rIns="90997" bIns="45498"/>
          <a:lstStyle/>
          <a:p>
            <a:endParaRPr lang="en-GB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2752" y="520701"/>
            <a:ext cx="2928938" cy="1022350"/>
            <a:chOff x="976" y="884"/>
            <a:chExt cx="1845" cy="644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502" y="1206"/>
              <a:ext cx="1296" cy="0"/>
            </a:xfrm>
            <a:prstGeom prst="line">
              <a:avLst/>
            </a:prstGeom>
            <a:noFill/>
            <a:ln w="12700">
              <a:solidFill>
                <a:srgbClr val="E4B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593" y="1200"/>
              <a:ext cx="12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800" smtClean="0">
                  <a:latin typeface="Arial Narrow" pitchFamily="34" charset="0"/>
                </a:rPr>
                <a:t>A I R   T R A F F I C   O R G A N I Z A T I O N </a:t>
              </a:r>
            </a:p>
          </p:txBody>
        </p:sp>
        <p:pic>
          <p:nvPicPr>
            <p:cNvPr id="9" name="Picture 9" descr="FAA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" y="884"/>
              <a:ext cx="642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636" y="1042"/>
              <a:ext cx="464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>
                  <a:solidFill>
                    <a:srgbClr val="333399"/>
                  </a:solidFill>
                  <a:latin typeface="Californian FB"/>
                </a:rPr>
                <a:t>ato</a:t>
              </a:r>
            </a:p>
          </p:txBody>
        </p:sp>
      </p:grpSp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27"/>
            <a:ext cx="7772400" cy="14700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CA1CF-668C-47CE-B67C-E39E8E907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8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84" indent="0">
              <a:buNone/>
              <a:defRPr sz="1800"/>
            </a:lvl2pPr>
            <a:lvl3pPr marL="909968" indent="0">
              <a:buNone/>
              <a:defRPr sz="1600"/>
            </a:lvl3pPr>
            <a:lvl4pPr marL="1364953" indent="0">
              <a:buNone/>
              <a:defRPr sz="1400"/>
            </a:lvl4pPr>
            <a:lvl5pPr marL="1819937" indent="0">
              <a:buNone/>
              <a:defRPr sz="1400"/>
            </a:lvl5pPr>
            <a:lvl6pPr marL="2274921" indent="0">
              <a:buNone/>
              <a:defRPr sz="1400"/>
            </a:lvl6pPr>
            <a:lvl7pPr marL="2729905" indent="0">
              <a:buNone/>
              <a:defRPr sz="1400"/>
            </a:lvl7pPr>
            <a:lvl8pPr marL="3184889" indent="0">
              <a:buNone/>
              <a:defRPr sz="1400"/>
            </a:lvl8pPr>
            <a:lvl9pPr marL="363987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51D92-A297-413D-A3E0-B54A39CC9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4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9"/>
            <a:ext cx="4121150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17639"/>
            <a:ext cx="4122738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EC296-B681-401B-B4B7-966E2B5021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7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84" indent="0">
              <a:buNone/>
              <a:defRPr sz="2000" b="1"/>
            </a:lvl2pPr>
            <a:lvl3pPr marL="909968" indent="0">
              <a:buNone/>
              <a:defRPr sz="1800" b="1"/>
            </a:lvl3pPr>
            <a:lvl4pPr marL="1364953" indent="0">
              <a:buNone/>
              <a:defRPr sz="1600" b="1"/>
            </a:lvl4pPr>
            <a:lvl5pPr marL="1819937" indent="0">
              <a:buNone/>
              <a:defRPr sz="1600" b="1"/>
            </a:lvl5pPr>
            <a:lvl6pPr marL="2274921" indent="0">
              <a:buNone/>
              <a:defRPr sz="1600" b="1"/>
            </a:lvl6pPr>
            <a:lvl7pPr marL="2729905" indent="0">
              <a:buNone/>
              <a:defRPr sz="1600" b="1"/>
            </a:lvl7pPr>
            <a:lvl8pPr marL="3184889" indent="0">
              <a:buNone/>
              <a:defRPr sz="1600" b="1"/>
            </a:lvl8pPr>
            <a:lvl9pPr marL="36398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84" indent="0">
              <a:buNone/>
              <a:defRPr sz="2000" b="1"/>
            </a:lvl2pPr>
            <a:lvl3pPr marL="909968" indent="0">
              <a:buNone/>
              <a:defRPr sz="1800" b="1"/>
            </a:lvl3pPr>
            <a:lvl4pPr marL="1364953" indent="0">
              <a:buNone/>
              <a:defRPr sz="1600" b="1"/>
            </a:lvl4pPr>
            <a:lvl5pPr marL="1819937" indent="0">
              <a:buNone/>
              <a:defRPr sz="1600" b="1"/>
            </a:lvl5pPr>
            <a:lvl6pPr marL="2274921" indent="0">
              <a:buNone/>
              <a:defRPr sz="1600" b="1"/>
            </a:lvl6pPr>
            <a:lvl7pPr marL="2729905" indent="0">
              <a:buNone/>
              <a:defRPr sz="1600" b="1"/>
            </a:lvl7pPr>
            <a:lvl8pPr marL="3184889" indent="0">
              <a:buNone/>
              <a:defRPr sz="1600" b="1"/>
            </a:lvl8pPr>
            <a:lvl9pPr marL="36398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0CA2-065B-4211-AAB6-63E332302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3AFAE-4944-414B-9318-43A894F8DF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8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E1908-D62D-4196-930E-3AABE15EB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52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84" indent="0">
              <a:buNone/>
              <a:defRPr sz="1200"/>
            </a:lvl2pPr>
            <a:lvl3pPr marL="909968" indent="0">
              <a:buNone/>
              <a:defRPr sz="1000"/>
            </a:lvl3pPr>
            <a:lvl4pPr marL="1364953" indent="0">
              <a:buNone/>
              <a:defRPr sz="900"/>
            </a:lvl4pPr>
            <a:lvl5pPr marL="1819937" indent="0">
              <a:buNone/>
              <a:defRPr sz="900"/>
            </a:lvl5pPr>
            <a:lvl6pPr marL="2274921" indent="0">
              <a:buNone/>
              <a:defRPr sz="900"/>
            </a:lvl6pPr>
            <a:lvl7pPr marL="2729905" indent="0">
              <a:buNone/>
              <a:defRPr sz="900"/>
            </a:lvl7pPr>
            <a:lvl8pPr marL="3184889" indent="0">
              <a:buNone/>
              <a:defRPr sz="900"/>
            </a:lvl8pPr>
            <a:lvl9pPr marL="36398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A3A92-5064-4606-8C7B-F19D98A12A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87FD4-7D8F-4532-97FA-DCC696964ACD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7CD9B-AD57-47C9-9870-6E3972507C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20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4984" indent="0">
              <a:buNone/>
              <a:defRPr sz="2800"/>
            </a:lvl2pPr>
            <a:lvl3pPr marL="909968" indent="0">
              <a:buNone/>
              <a:defRPr sz="2400"/>
            </a:lvl3pPr>
            <a:lvl4pPr marL="1364953" indent="0">
              <a:buNone/>
              <a:defRPr sz="2000"/>
            </a:lvl4pPr>
            <a:lvl5pPr marL="1819937" indent="0">
              <a:buNone/>
              <a:defRPr sz="2000"/>
            </a:lvl5pPr>
            <a:lvl6pPr marL="2274921" indent="0">
              <a:buNone/>
              <a:defRPr sz="2000"/>
            </a:lvl6pPr>
            <a:lvl7pPr marL="2729905" indent="0">
              <a:buNone/>
              <a:defRPr sz="2000"/>
            </a:lvl7pPr>
            <a:lvl8pPr marL="3184889" indent="0">
              <a:buNone/>
              <a:defRPr sz="2000"/>
            </a:lvl8pPr>
            <a:lvl9pPr marL="3639873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4984" indent="0">
              <a:buNone/>
              <a:defRPr sz="1200"/>
            </a:lvl2pPr>
            <a:lvl3pPr marL="909968" indent="0">
              <a:buNone/>
              <a:defRPr sz="1000"/>
            </a:lvl3pPr>
            <a:lvl4pPr marL="1364953" indent="0">
              <a:buNone/>
              <a:defRPr sz="900"/>
            </a:lvl4pPr>
            <a:lvl5pPr marL="1819937" indent="0">
              <a:buNone/>
              <a:defRPr sz="900"/>
            </a:lvl5pPr>
            <a:lvl6pPr marL="2274921" indent="0">
              <a:buNone/>
              <a:defRPr sz="900"/>
            </a:lvl6pPr>
            <a:lvl7pPr marL="2729905" indent="0">
              <a:buNone/>
              <a:defRPr sz="900"/>
            </a:lvl7pPr>
            <a:lvl8pPr marL="3184889" indent="0">
              <a:buNone/>
              <a:defRPr sz="900"/>
            </a:lvl8pPr>
            <a:lvl9pPr marL="36398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8F4C8-F30F-49BC-99F4-D6EFD47DA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6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A62ED-9636-4F29-842E-A649326A4F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8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5" y="274639"/>
            <a:ext cx="2098675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274639"/>
            <a:ext cx="6145213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2A28B-81AF-4271-99FF-E3AB3FBD2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1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84" indent="0">
              <a:buNone/>
              <a:defRPr sz="1800"/>
            </a:lvl2pPr>
            <a:lvl3pPr marL="909968" indent="0">
              <a:buNone/>
              <a:defRPr sz="1600"/>
            </a:lvl3pPr>
            <a:lvl4pPr marL="1364953" indent="0">
              <a:buNone/>
              <a:defRPr sz="1400"/>
            </a:lvl4pPr>
            <a:lvl5pPr marL="1819937" indent="0">
              <a:buNone/>
              <a:defRPr sz="1400"/>
            </a:lvl5pPr>
            <a:lvl6pPr marL="2274921" indent="0">
              <a:buNone/>
              <a:defRPr sz="1400"/>
            </a:lvl6pPr>
            <a:lvl7pPr marL="2729905" indent="0">
              <a:buNone/>
              <a:defRPr sz="1400"/>
            </a:lvl7pPr>
            <a:lvl8pPr marL="3184889" indent="0">
              <a:buNone/>
              <a:defRPr sz="1400"/>
            </a:lvl8pPr>
            <a:lvl9pPr marL="363987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5508A-429C-41BF-830A-80E7F6438B12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E187F-0C32-46CB-9AED-E47AE5D969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5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752601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2" y="1752601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563CD-F80E-4F0F-B7C1-B95BFED7311E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8358-3678-4C8D-96E8-DDC45FB037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84" indent="0">
              <a:buNone/>
              <a:defRPr sz="2000" b="1"/>
            </a:lvl2pPr>
            <a:lvl3pPr marL="909968" indent="0">
              <a:buNone/>
              <a:defRPr sz="1800" b="1"/>
            </a:lvl3pPr>
            <a:lvl4pPr marL="1364953" indent="0">
              <a:buNone/>
              <a:defRPr sz="1600" b="1"/>
            </a:lvl4pPr>
            <a:lvl5pPr marL="1819937" indent="0">
              <a:buNone/>
              <a:defRPr sz="1600" b="1"/>
            </a:lvl5pPr>
            <a:lvl6pPr marL="2274921" indent="0">
              <a:buNone/>
              <a:defRPr sz="1600" b="1"/>
            </a:lvl6pPr>
            <a:lvl7pPr marL="2729905" indent="0">
              <a:buNone/>
              <a:defRPr sz="1600" b="1"/>
            </a:lvl7pPr>
            <a:lvl8pPr marL="3184889" indent="0">
              <a:buNone/>
              <a:defRPr sz="1600" b="1"/>
            </a:lvl8pPr>
            <a:lvl9pPr marL="36398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84" indent="0">
              <a:buNone/>
              <a:defRPr sz="2000" b="1"/>
            </a:lvl2pPr>
            <a:lvl3pPr marL="909968" indent="0">
              <a:buNone/>
              <a:defRPr sz="1800" b="1"/>
            </a:lvl3pPr>
            <a:lvl4pPr marL="1364953" indent="0">
              <a:buNone/>
              <a:defRPr sz="1600" b="1"/>
            </a:lvl4pPr>
            <a:lvl5pPr marL="1819937" indent="0">
              <a:buNone/>
              <a:defRPr sz="1600" b="1"/>
            </a:lvl5pPr>
            <a:lvl6pPr marL="2274921" indent="0">
              <a:buNone/>
              <a:defRPr sz="1600" b="1"/>
            </a:lvl6pPr>
            <a:lvl7pPr marL="2729905" indent="0">
              <a:buNone/>
              <a:defRPr sz="1600" b="1"/>
            </a:lvl7pPr>
            <a:lvl8pPr marL="3184889" indent="0">
              <a:buNone/>
              <a:defRPr sz="1600" b="1"/>
            </a:lvl8pPr>
            <a:lvl9pPr marL="36398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2810B-ED15-4F2C-8A70-9CF8C605B67D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CAC98-E320-4B03-B484-5AE89ADC5F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2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71543-71D2-4BE0-824C-ADC6EE23AE85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45D76-0805-4852-8BD7-723B022050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5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4DAC3-123D-464E-A71E-95B02EB62EB8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68E28-BEE3-4A62-B1EC-9BDD21070F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2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84" indent="0">
              <a:buNone/>
              <a:defRPr sz="1200"/>
            </a:lvl2pPr>
            <a:lvl3pPr marL="909968" indent="0">
              <a:buNone/>
              <a:defRPr sz="1000"/>
            </a:lvl3pPr>
            <a:lvl4pPr marL="1364953" indent="0">
              <a:buNone/>
              <a:defRPr sz="900"/>
            </a:lvl4pPr>
            <a:lvl5pPr marL="1819937" indent="0">
              <a:buNone/>
              <a:defRPr sz="900"/>
            </a:lvl5pPr>
            <a:lvl6pPr marL="2274921" indent="0">
              <a:buNone/>
              <a:defRPr sz="900"/>
            </a:lvl6pPr>
            <a:lvl7pPr marL="2729905" indent="0">
              <a:buNone/>
              <a:defRPr sz="900"/>
            </a:lvl7pPr>
            <a:lvl8pPr marL="3184889" indent="0">
              <a:buNone/>
              <a:defRPr sz="900"/>
            </a:lvl8pPr>
            <a:lvl9pPr marL="36398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48D39-B450-4052-B735-00A5CBBAF33F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3501C-DA83-4C6B-9C57-5224836906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4984" indent="0">
              <a:buNone/>
              <a:defRPr sz="2800"/>
            </a:lvl2pPr>
            <a:lvl3pPr marL="909968" indent="0">
              <a:buNone/>
              <a:defRPr sz="2400"/>
            </a:lvl3pPr>
            <a:lvl4pPr marL="1364953" indent="0">
              <a:buNone/>
              <a:defRPr sz="2000"/>
            </a:lvl4pPr>
            <a:lvl5pPr marL="1819937" indent="0">
              <a:buNone/>
              <a:defRPr sz="2000"/>
            </a:lvl5pPr>
            <a:lvl6pPr marL="2274921" indent="0">
              <a:buNone/>
              <a:defRPr sz="2000"/>
            </a:lvl6pPr>
            <a:lvl7pPr marL="2729905" indent="0">
              <a:buNone/>
              <a:defRPr sz="2000"/>
            </a:lvl7pPr>
            <a:lvl8pPr marL="3184889" indent="0">
              <a:buNone/>
              <a:defRPr sz="2000"/>
            </a:lvl8pPr>
            <a:lvl9pPr marL="363987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4984" indent="0">
              <a:buNone/>
              <a:defRPr sz="1200"/>
            </a:lvl2pPr>
            <a:lvl3pPr marL="909968" indent="0">
              <a:buNone/>
              <a:defRPr sz="1000"/>
            </a:lvl3pPr>
            <a:lvl4pPr marL="1364953" indent="0">
              <a:buNone/>
              <a:defRPr sz="900"/>
            </a:lvl4pPr>
            <a:lvl5pPr marL="1819937" indent="0">
              <a:buNone/>
              <a:defRPr sz="900"/>
            </a:lvl5pPr>
            <a:lvl6pPr marL="2274921" indent="0">
              <a:buNone/>
              <a:defRPr sz="900"/>
            </a:lvl6pPr>
            <a:lvl7pPr marL="2729905" indent="0">
              <a:buNone/>
              <a:defRPr sz="900"/>
            </a:lvl7pPr>
            <a:lvl8pPr marL="3184889" indent="0">
              <a:buNone/>
              <a:defRPr sz="900"/>
            </a:lvl8pPr>
            <a:lvl9pPr marL="36398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EA454-4447-4947-BE86-972638A7BD89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591CC-1AC8-4F25-BE24-E9BC6A5DA4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14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228600"/>
            <a:ext cx="7924800" cy="11430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97" tIns="45498" rIns="90997" bIns="454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752601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97" tIns="45498" rIns="90997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2819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7" tIns="45498" rIns="90997" bIns="4549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</a:defRPr>
            </a:lvl1pPr>
          </a:lstStyle>
          <a:p>
            <a:fld id="{04F8CB79-9BC9-43A7-AED7-0F9645C8FA95}" type="datetime1">
              <a:rPr lang="en-GB"/>
              <a:pPr/>
              <a:t>29/08/2018</a:t>
            </a:fld>
            <a:endParaRPr lang="en-GB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7" y="6381750"/>
            <a:ext cx="28956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997" tIns="45498" rIns="90997" bIns="45498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6" y="6381751"/>
            <a:ext cx="2133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997" tIns="45498" rIns="90997" bIns="454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</a:defRPr>
            </a:lvl1pPr>
          </a:lstStyle>
          <a:p>
            <a:fld id="{80106B24-DD9E-4D90-9023-EDBA3A81597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C5BC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C5BCE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C5BCE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C5BCE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C5BCE"/>
          </a:solidFill>
          <a:latin typeface="Arial Rounded MT Bold" pitchFamily="34" charset="0"/>
          <a:cs typeface="Arial" charset="0"/>
        </a:defRPr>
      </a:lvl5pPr>
      <a:lvl6pPr marL="454984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C5BCE"/>
          </a:solidFill>
          <a:latin typeface="Arial Rounded MT Bold" pitchFamily="34" charset="0"/>
          <a:cs typeface="Arial" charset="0"/>
        </a:defRPr>
      </a:lvl6pPr>
      <a:lvl7pPr marL="909968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C5BCE"/>
          </a:solidFill>
          <a:latin typeface="Arial Rounded MT Bold" pitchFamily="34" charset="0"/>
          <a:cs typeface="Arial" charset="0"/>
        </a:defRPr>
      </a:lvl7pPr>
      <a:lvl8pPr marL="1364953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C5BCE"/>
          </a:solidFill>
          <a:latin typeface="Arial Rounded MT Bold" pitchFamily="34" charset="0"/>
          <a:cs typeface="Arial" charset="0"/>
        </a:defRPr>
      </a:lvl8pPr>
      <a:lvl9pPr marL="1819937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C5BCE"/>
          </a:solidFill>
          <a:latin typeface="Arial Rounded MT Bold" pitchFamily="34" charset="0"/>
          <a:cs typeface="Arial" charset="0"/>
        </a:defRPr>
      </a:lvl9pPr>
    </p:titleStyle>
    <p:bodyStyle>
      <a:lvl1pPr marL="341239" indent="-3412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39350" indent="-28436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Arial Unicode MS" pitchFamily="34" charset="-128"/>
        <a:buChar char="✓"/>
        <a:defRPr sz="1600">
          <a:solidFill>
            <a:schemeClr val="tx1"/>
          </a:solidFill>
          <a:latin typeface="+mn-lt"/>
          <a:cs typeface="+mn-cs"/>
        </a:defRPr>
      </a:lvl2pPr>
      <a:lvl3pPr marL="1137460" indent="-227492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592445" indent="-227492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47429" indent="-227492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02413" indent="-2274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57397" indent="-2274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12381" indent="-2274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67366" indent="-2274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84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68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3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7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921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905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889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873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1" y="274638"/>
            <a:ext cx="812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97" tIns="45498" rIns="90997" bIns="454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540501"/>
            <a:ext cx="6858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7" tIns="45498" rIns="90997" bIns="4549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200" y="6515100"/>
            <a:ext cx="1409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7" tIns="45498" rIns="90997" bIns="4549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F4DC197B-B037-4B24-BCD9-228667F850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9"/>
            <a:ext cx="8396288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97" tIns="45498" rIns="90997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34" charset="0"/>
        </a:defRPr>
      </a:lvl5pPr>
      <a:lvl6pPr marL="454984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34" charset="0"/>
        </a:defRPr>
      </a:lvl6pPr>
      <a:lvl7pPr marL="909968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34" charset="0"/>
        </a:defRPr>
      </a:lvl7pPr>
      <a:lvl8pPr marL="1364953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34" charset="0"/>
        </a:defRPr>
      </a:lvl8pPr>
      <a:lvl9pPr marL="1819937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34" charset="0"/>
        </a:defRPr>
      </a:lvl9pPr>
    </p:titleStyle>
    <p:bodyStyle>
      <a:lvl1pPr marL="341239" indent="-3412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9350" indent="-28436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7460" indent="-227492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2445" indent="-227492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47429" indent="-227492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02413" indent="-2274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57397" indent="-2274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2381" indent="-2274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67366" indent="-2274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84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68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3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7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921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905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889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873" algn="l" defTabSz="9099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o.int/safety/ac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o.int/safety/FSM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46568" y="55563"/>
            <a:ext cx="7416609" cy="22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997" tIns="45498" rIns="90997" bIns="45498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ICAO Doc 9718 </a:t>
            </a:r>
          </a:p>
          <a:p>
            <a:pPr algn="ctr"/>
            <a:r>
              <a:rPr lang="en-GB" sz="28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Handbook </a:t>
            </a:r>
            <a:r>
              <a:rPr lang="en-GB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on Radio Frequency Spectrum Requirements for Civil Aviation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Vol. I - ICAO Spectrum Strategy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Vol. II - Frequency Planning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7666038" y="6230394"/>
            <a:ext cx="1528762" cy="5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>
            <a:spAutoFit/>
          </a:bodyPr>
          <a:lstStyle/>
          <a:p>
            <a:r>
              <a:rPr lang="en-GB" dirty="0" err="1">
                <a:solidFill>
                  <a:srgbClr val="0C45B8"/>
                </a:solidFill>
              </a:rPr>
              <a:t>Loftur</a:t>
            </a:r>
            <a:r>
              <a:rPr lang="en-GB" dirty="0">
                <a:solidFill>
                  <a:srgbClr val="0C45B8"/>
                </a:solidFill>
              </a:rPr>
              <a:t> </a:t>
            </a:r>
            <a:r>
              <a:rPr lang="en-GB" dirty="0" err="1">
                <a:solidFill>
                  <a:srgbClr val="0C45B8"/>
                </a:solidFill>
              </a:rPr>
              <a:t>Jónasson</a:t>
            </a:r>
            <a:endParaRPr lang="en-GB" dirty="0">
              <a:solidFill>
                <a:srgbClr val="0C45B8"/>
              </a:solidFill>
            </a:endParaRPr>
          </a:p>
          <a:p>
            <a:r>
              <a:rPr lang="en-GB" dirty="0">
                <a:solidFill>
                  <a:srgbClr val="0C45B8"/>
                </a:solidFill>
              </a:rPr>
              <a:t>ICAO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3310" y="2969216"/>
            <a:ext cx="2309246" cy="2569486"/>
          </a:xfrm>
          <a:prstGeom prst="rect">
            <a:avLst/>
          </a:prstGeom>
          <a:noFill/>
        </p:spPr>
        <p:txBody>
          <a:bodyPr wrap="square" lIns="90997" tIns="45498" rIns="90997" bIns="45498"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rgbClr val="0F3CB9"/>
                </a:solidFill>
                <a:latin typeface="Arial Narrow" pitchFamily="34" charset="0"/>
              </a:rPr>
              <a:t>WRC19 Preparatory Workshop</a:t>
            </a:r>
          </a:p>
          <a:p>
            <a:pPr>
              <a:defRPr/>
            </a:pPr>
            <a:endParaRPr lang="en-GB" sz="3200" b="1" dirty="0">
              <a:solidFill>
                <a:srgbClr val="0F3CB9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100" b="1" smtClean="0">
                <a:solidFill>
                  <a:srgbClr val="0F3CB9"/>
                </a:solidFill>
                <a:latin typeface="Arial Rounded MT Bold" pitchFamily="34" charset="0"/>
              </a:rPr>
              <a:t>Johannesburg</a:t>
            </a:r>
            <a:r>
              <a:rPr lang="en-GB" altLang="en-US" sz="1100" b="1" dirty="0">
                <a:solidFill>
                  <a:srgbClr val="0F3CB9"/>
                </a:solidFill>
                <a:latin typeface="Arial Rounded MT Bold" pitchFamily="34" charset="0"/>
              </a:rPr>
              <a:t>, South Africa</a:t>
            </a:r>
            <a:r>
              <a:rPr lang="en-GB" altLang="en-US" sz="1100" b="1">
                <a:solidFill>
                  <a:srgbClr val="0F3CB9"/>
                </a:solidFill>
                <a:latin typeface="Arial Rounded MT Bold" pitchFamily="34" charset="0"/>
              </a:rPr>
              <a:t>, </a:t>
            </a:r>
            <a:endParaRPr lang="en-GB" altLang="en-US" sz="1100" b="1" smtClean="0">
              <a:solidFill>
                <a:srgbClr val="0F3CB9"/>
              </a:solidFill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100" b="1" smtClean="0">
                <a:solidFill>
                  <a:srgbClr val="0F3CB9"/>
                </a:solidFill>
                <a:latin typeface="Arial Rounded MT Bold" pitchFamily="34" charset="0"/>
              </a:rPr>
              <a:t>4 </a:t>
            </a:r>
            <a:r>
              <a:rPr lang="en-GB" altLang="en-US" sz="1100" b="1" dirty="0">
                <a:solidFill>
                  <a:srgbClr val="0F3CB9"/>
                </a:solidFill>
                <a:latin typeface="Arial Rounded MT Bold" pitchFamily="34" charset="0"/>
              </a:rPr>
              <a:t>- 5 September 2018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" y="-155490"/>
            <a:ext cx="185722" cy="3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97" tIns="45498" rIns="90997" bIns="45498" anchor="ctr">
            <a:spAutoFit/>
          </a:bodyPr>
          <a:lstStyle/>
          <a:p>
            <a:endParaRPr lang="en-US"/>
          </a:p>
        </p:txBody>
      </p:sp>
      <p:graphicFrame>
        <p:nvGraphicFramePr>
          <p:cNvPr id="41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100651"/>
              </p:ext>
            </p:extLst>
          </p:nvPr>
        </p:nvGraphicFramePr>
        <p:xfrm>
          <a:off x="413312" y="2479734"/>
          <a:ext cx="5671025" cy="3713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Visio" r:id="rId4" imgW="11198361" imgH="7340490" progId="Visio.Drawing.11">
                  <p:embed/>
                </p:oleObj>
              </mc:Choice>
              <mc:Fallback>
                <p:oleObj name="Visio" r:id="rId4" imgW="11198361" imgH="734049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12" y="2479734"/>
                        <a:ext cx="5671025" cy="3713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689226"/>
            <a:ext cx="8763000" cy="1541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</a:rPr>
              <a:t>Interference model (co-frequency separation)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Conforms to the general methodology in Chapter 1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Model for establishing separation distances to prevent air-to-air interference:</a:t>
            </a:r>
          </a:p>
          <a:p>
            <a:pPr lvl="1" eaLnBrk="1" hangingPunct="1">
              <a:lnSpc>
                <a:spcPct val="90000"/>
              </a:lnSpc>
            </a:pPr>
            <a:endParaRPr lang="en-GB" sz="260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sz="260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sz="260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Minimum separation between stations A and B: </a:t>
            </a:r>
            <a:r>
              <a:rPr lang="en-GB" sz="2200" b="1">
                <a:solidFill>
                  <a:schemeClr val="tx2"/>
                </a:solidFill>
              </a:rPr>
              <a:t>Range A + Radio horizon A + Radio Horizon B +Range B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Frequency assignment planning </a:t>
            </a:r>
            <a:endParaRPr lang="en-US" sz="2800" dirty="0"/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323850" y="1709739"/>
            <a:ext cx="8763000" cy="7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>
                <a:solidFill>
                  <a:srgbClr val="0000FF"/>
                </a:solidFill>
              </a:rPr>
              <a:t>Chapter 2 (1)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1600" b="1">
                <a:solidFill>
                  <a:srgbClr val="0000FF"/>
                </a:solidFill>
              </a:rPr>
              <a:t>Frequency assignment planning criteria for VHF air-ground communication systems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383395-AC03-4C8C-8F8F-A1782F19B0F1}" type="slidenum">
              <a:rPr lang="en-GB" sz="1200">
                <a:solidFill>
                  <a:srgbClr val="000099"/>
                </a:solidFill>
              </a:rPr>
              <a:pPr eaLnBrk="1" hangingPunct="1"/>
              <a:t>10</a:t>
            </a:fld>
            <a:endParaRPr lang="en-GB" sz="1200">
              <a:solidFill>
                <a:srgbClr val="000099"/>
              </a:solidFill>
            </a:endParaRP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1" y="-155490"/>
            <a:ext cx="185722" cy="3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97" tIns="45498" rIns="90997" bIns="45498" anchor="ctr">
            <a:spAutoFit/>
          </a:bodyPr>
          <a:lstStyle/>
          <a:p>
            <a:endParaRPr lang="en-US"/>
          </a:p>
        </p:txBody>
      </p:sp>
      <p:graphicFrame>
        <p:nvGraphicFramePr>
          <p:cNvPr id="12296" name="Object 3"/>
          <p:cNvGraphicFramePr>
            <a:graphicFrameLocks noChangeAspect="1"/>
          </p:cNvGraphicFramePr>
          <p:nvPr/>
        </p:nvGraphicFramePr>
        <p:xfrm>
          <a:off x="1741488" y="4295775"/>
          <a:ext cx="408305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Visio" r:id="rId4" imgW="1388753" imgH="497070" progId="Visio.Drawing.11">
                  <p:embed/>
                </p:oleObj>
              </mc:Choice>
              <mc:Fallback>
                <p:oleObj name="Visio" r:id="rId4" imgW="1388753" imgH="49707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4295775"/>
                        <a:ext cx="408305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501901"/>
            <a:ext cx="8763000" cy="1541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tx2"/>
                </a:solidFill>
              </a:rPr>
              <a:t>Interference model (co-frequency)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>
                <a:solidFill>
                  <a:schemeClr val="tx2"/>
                </a:solidFill>
              </a:rPr>
              <a:t>Aeronautical </a:t>
            </a:r>
            <a:r>
              <a:rPr lang="en-GB" sz="2400" dirty="0">
                <a:solidFill>
                  <a:schemeClr val="tx2"/>
                </a:solidFill>
              </a:rPr>
              <a:t>broadcast stations (ATIS, VOLMET)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600" dirty="0">
                <a:solidFill>
                  <a:schemeClr val="tx2"/>
                </a:solidFill>
              </a:rPr>
              <a:t>Do not involve aircraft transmission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600" dirty="0">
                <a:solidFill>
                  <a:schemeClr val="tx2"/>
                </a:solidFill>
              </a:rPr>
              <a:t>Separation distances are </a:t>
            </a:r>
            <a:r>
              <a:rPr lang="en-GB" sz="2600" dirty="0" smtClean="0">
                <a:solidFill>
                  <a:schemeClr val="tx2"/>
                </a:solidFill>
              </a:rPr>
              <a:t>less</a:t>
            </a:r>
            <a:endParaRPr lang="en-GB" sz="2600" dirty="0">
              <a:solidFill>
                <a:schemeClr val="tx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Frequency assignment planning </a:t>
            </a:r>
            <a:endParaRPr lang="en-US" sz="2800" dirty="0"/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323850" y="1709739"/>
            <a:ext cx="8763000" cy="7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>
                <a:solidFill>
                  <a:srgbClr val="0000FF"/>
                </a:solidFill>
              </a:rPr>
              <a:t>Chapter 2 (2)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1600" b="1">
                <a:solidFill>
                  <a:srgbClr val="0000FF"/>
                </a:solidFill>
              </a:rPr>
              <a:t>Frequency assignment planning criteria for VHF air-ground communication systems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133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D8CC36-9B18-43AB-A799-C2572050293D}" type="slidenum">
              <a:rPr lang="en-GB" sz="1200">
                <a:solidFill>
                  <a:srgbClr val="000099"/>
                </a:solidFill>
              </a:rPr>
              <a:pPr eaLnBrk="1" hangingPunct="1"/>
              <a:t>11</a:t>
            </a:fld>
            <a:endParaRPr lang="en-GB" sz="1200">
              <a:solidFill>
                <a:srgbClr val="000099"/>
              </a:solidFill>
            </a:endParaRPr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1" y="-155490"/>
            <a:ext cx="185722" cy="3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97" tIns="45498" rIns="90997" bIns="45498" anchor="ctr">
            <a:spAutoFit/>
          </a:bodyPr>
          <a:lstStyle/>
          <a:p>
            <a:endParaRPr lang="en-US"/>
          </a:p>
        </p:txBody>
      </p:sp>
      <p:graphicFrame>
        <p:nvGraphicFramePr>
          <p:cNvPr id="133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490178"/>
              </p:ext>
            </p:extLst>
          </p:nvPr>
        </p:nvGraphicFramePr>
        <p:xfrm>
          <a:off x="2394334" y="4303319"/>
          <a:ext cx="6498841" cy="208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Visio" r:id="rId4" imgW="1690910" imgH="539057" progId="Visio.Drawing.11">
                  <p:embed/>
                </p:oleObj>
              </mc:Choice>
              <mc:Fallback>
                <p:oleObj name="Visio" r:id="rId4" imgW="1690910" imgH="53905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334" y="4303319"/>
                        <a:ext cx="6498841" cy="2081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501901"/>
            <a:ext cx="8763000" cy="1541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tx2"/>
                </a:solidFill>
              </a:rPr>
              <a:t>Frequency separation and channelling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>
                <a:solidFill>
                  <a:schemeClr val="tx2"/>
                </a:solidFill>
              </a:rPr>
              <a:t>25 kHz and 8.33 kHz channel spacing.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>
                <a:solidFill>
                  <a:schemeClr val="tx2"/>
                </a:solidFill>
              </a:rPr>
              <a:t>Special consideration for mixed environment where both are applied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tx2"/>
                </a:solidFill>
              </a:rPr>
              <a:t>Designated Operational Coverage (DOC)</a:t>
            </a:r>
            <a:endParaRPr lang="en-GB" sz="26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600" dirty="0">
                <a:solidFill>
                  <a:schemeClr val="tx2"/>
                </a:solidFill>
              </a:rPr>
              <a:t>Table of uniform values for DOC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>
                <a:solidFill>
                  <a:schemeClr val="tx2"/>
                </a:solidFill>
              </a:rPr>
              <a:t>Complies with common values used in most Regions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>
                <a:solidFill>
                  <a:schemeClr val="tx2"/>
                </a:solidFill>
              </a:rPr>
              <a:t>Area services ACC-FIS – are in many cases not specified </a:t>
            </a:r>
            <a:endParaRPr lang="en-GB" sz="2800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Frequency assignment planning </a:t>
            </a:r>
            <a:endParaRPr lang="en-US" sz="2800" dirty="0"/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23850" y="1709739"/>
            <a:ext cx="8763000" cy="7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>
                <a:solidFill>
                  <a:srgbClr val="0000FF"/>
                </a:solidFill>
              </a:rPr>
              <a:t>Chapter 2 (3)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1600" b="1">
                <a:solidFill>
                  <a:srgbClr val="0000FF"/>
                </a:solidFill>
              </a:rPr>
              <a:t>Frequency assignment planning criteria for VHF air-ground communication systems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143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60AE2E-E540-4DD1-BAF5-950798A35AAB}" type="slidenum">
              <a:rPr lang="en-GB" sz="1200">
                <a:solidFill>
                  <a:srgbClr val="000099"/>
                </a:solidFill>
              </a:rPr>
              <a:pPr eaLnBrk="1" hangingPunct="1"/>
              <a:t>12</a:t>
            </a:fld>
            <a:endParaRPr lang="en-GB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501901"/>
            <a:ext cx="8763000" cy="1541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</a:rPr>
              <a:t>Calculation of separation distances.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Methodology for establishing separation distances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Air/ground communications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Aeronautical broadcast communications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Aerodrome surface communications</a:t>
            </a:r>
          </a:p>
          <a:p>
            <a:pPr lvl="1" eaLnBrk="1" hangingPunct="1">
              <a:lnSpc>
                <a:spcPct val="90000"/>
              </a:lnSpc>
              <a:buFont typeface="Arial Unicode MS" pitchFamily="34" charset="-128"/>
              <a:buNone/>
            </a:pPr>
            <a:endParaRPr lang="en-GB" sz="260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>
                <a:solidFill>
                  <a:schemeClr val="tx2"/>
                </a:solidFill>
              </a:rPr>
              <a:t>For each of these types the Handbook clarifies the principles and method used when the separation distances were established. A summary of the results (25 kHz channel spacing) is on the next slide</a:t>
            </a:r>
          </a:p>
          <a:p>
            <a:pPr eaLnBrk="1" hangingPunct="1">
              <a:lnSpc>
                <a:spcPct val="90000"/>
              </a:lnSpc>
            </a:pPr>
            <a:endParaRPr lang="en-GB" sz="280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buFont typeface="Arial Unicode MS" pitchFamily="34" charset="-128"/>
              <a:buNone/>
            </a:pPr>
            <a:endParaRPr lang="en-GB" sz="28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Frequency assignment planning </a:t>
            </a:r>
            <a:endParaRPr lang="en-US" sz="2800" dirty="0"/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323850" y="1709739"/>
            <a:ext cx="8763000" cy="7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>
                <a:solidFill>
                  <a:srgbClr val="0000FF"/>
                </a:solidFill>
              </a:rPr>
              <a:t>Chapter 2 (4)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1600" b="1">
                <a:solidFill>
                  <a:srgbClr val="0000FF"/>
                </a:solidFill>
              </a:rPr>
              <a:t>Frequency assignment planning criteria for VHF air-ground communication systems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8AE65AA-394B-405A-99DC-1FA67891EE19}" type="slidenum">
              <a:rPr lang="en-GB" sz="1200">
                <a:solidFill>
                  <a:srgbClr val="000099"/>
                </a:solidFill>
              </a:rPr>
              <a:pPr eaLnBrk="1" hangingPunct="1"/>
              <a:t>13</a:t>
            </a:fld>
            <a:endParaRPr lang="en-GB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Frequency assignment planning </a:t>
            </a:r>
            <a:endParaRPr lang="en-US" sz="2800" dirty="0"/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323850" y="1658938"/>
            <a:ext cx="8763000" cy="7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>
                <a:solidFill>
                  <a:srgbClr val="0000FF"/>
                </a:solidFill>
              </a:rPr>
              <a:t>Chapter 2 (5)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1600" b="1">
                <a:solidFill>
                  <a:srgbClr val="0000FF"/>
                </a:solidFill>
              </a:rPr>
              <a:t>Frequency assignment planning criteria for VHF air-ground communication systems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5A7502-B996-4ADF-A24A-ED0A3265F983}" type="slidenum">
              <a:rPr lang="en-GB" sz="1200">
                <a:solidFill>
                  <a:srgbClr val="000099"/>
                </a:solidFill>
              </a:rPr>
              <a:pPr eaLnBrk="1" hangingPunct="1"/>
              <a:t>14</a:t>
            </a:fld>
            <a:endParaRPr lang="en-GB" sz="1200">
              <a:solidFill>
                <a:srgbClr val="000099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73498" y="2415358"/>
          <a:ext cx="5866544" cy="4265548"/>
        </p:xfrm>
        <a:graphic>
          <a:graphicData uri="http://schemas.openxmlformats.org/drawingml/2006/table">
            <a:tbl>
              <a:tblPr firstRow="1" firstCol="1" bandRow="1"/>
              <a:tblGrid>
                <a:gridCol w="454268"/>
                <a:gridCol w="454268"/>
                <a:gridCol w="365578"/>
                <a:gridCol w="372608"/>
                <a:gridCol w="414249"/>
                <a:gridCol w="414249"/>
                <a:gridCol w="369363"/>
                <a:gridCol w="421279"/>
                <a:gridCol w="421279"/>
                <a:gridCol w="421279"/>
                <a:gridCol w="421279"/>
                <a:gridCol w="461298"/>
                <a:gridCol w="461298"/>
                <a:gridCol w="414249"/>
              </a:tblGrid>
              <a:tr h="14985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VICTIM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Service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TWR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25/4000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AFIS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25/4000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AS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Surface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APP-U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150/450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APP- I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75/250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APP-L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50/120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ACC-U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Area/450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ACC-L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Area/250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FIS-U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Area/450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FIS- L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Area/250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VOLMET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260/450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ATIS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200/450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9"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INTERFER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TWR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156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156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212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AFIS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156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156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212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AS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(Note 2)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APP-U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394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APP-I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329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325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APP-L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212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212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394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329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268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394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329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394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329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394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394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ACC-U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(Note 1)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394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ACC-L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(Note 1)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329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FIS-U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(Note 1)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394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FIS-L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(Note 1)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273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329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VOLMET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394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ATIS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338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394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520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455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en-US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63" marR="8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501901"/>
            <a:ext cx="8763000" cy="1541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tx2"/>
                </a:solidFill>
              </a:rPr>
              <a:t>Future work will concentrate on developing harmonized and updated planning criteria for aeronautical radionavigation systems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tx2"/>
                </a:solidFill>
              </a:rPr>
              <a:t>The Handbook and other relevant material can be downloaded from the ACP website (Repository section) </a:t>
            </a:r>
            <a:r>
              <a:rPr lang="en-GB" sz="2800" dirty="0" smtClean="0">
                <a:solidFill>
                  <a:schemeClr val="tx2"/>
                </a:solidFill>
              </a:rPr>
              <a:t>at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chemeClr val="tx2"/>
                </a:solidFill>
                <a:hlinkClick r:id="rId3"/>
              </a:rPr>
              <a:t>http:/</a:t>
            </a:r>
            <a:r>
              <a:rPr lang="en-GB" sz="2800" dirty="0" smtClean="0">
                <a:solidFill>
                  <a:schemeClr val="tx2"/>
                </a:solidFill>
                <a:hlinkClick r:id="rId3"/>
              </a:rPr>
              <a:t>/www.icao.int/safety/fsmp</a:t>
            </a:r>
            <a:endParaRPr lang="en-GB" sz="2800" dirty="0">
              <a:solidFill>
                <a:schemeClr val="tx2"/>
              </a:solidFill>
            </a:endParaRPr>
          </a:p>
          <a:p>
            <a:pPr marL="454984" lvl="1" indent="0" eaLnBrk="1" hangingPunct="1">
              <a:lnSpc>
                <a:spcPct val="90000"/>
              </a:lnSpc>
              <a:buNone/>
            </a:pPr>
            <a:r>
              <a:rPr lang="en-GB" sz="2600" dirty="0">
                <a:solidFill>
                  <a:schemeClr val="tx2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i="1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Frequency assignment planning </a:t>
            </a:r>
            <a:endParaRPr lang="en-US" sz="2800" dirty="0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23850" y="1709738"/>
            <a:ext cx="8763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>
                <a:solidFill>
                  <a:srgbClr val="0000FF"/>
                </a:solidFill>
              </a:rPr>
              <a:t>Future work</a:t>
            </a:r>
            <a:endParaRPr lang="en-GB" sz="1600" b="1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1B6277-6615-4C87-9EBC-5832B660B88F}" type="slidenum">
              <a:rPr lang="en-GB" sz="1200">
                <a:solidFill>
                  <a:srgbClr val="000099"/>
                </a:solidFill>
              </a:rPr>
              <a:pPr eaLnBrk="1" hangingPunct="1"/>
              <a:t>15</a:t>
            </a:fld>
            <a:endParaRPr lang="en-GB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CD9B-AD57-47C9-9870-6E3972507CEF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82812"/>
              </p:ext>
            </p:extLst>
          </p:nvPr>
        </p:nvGraphicFramePr>
        <p:xfrm>
          <a:off x="35098" y="787401"/>
          <a:ext cx="9056423" cy="5930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Visio" r:id="rId4" imgW="11198361" imgH="7340490" progId="Visio.Drawing.11">
                  <p:embed/>
                </p:oleObj>
              </mc:Choice>
              <mc:Fallback>
                <p:oleObj name="Visio" r:id="rId4" imgW="11198361" imgH="734049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8" y="787401"/>
                        <a:ext cx="9056423" cy="5930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9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882" y="1326079"/>
            <a:ext cx="8384146" cy="507669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dirty="0" smtClean="0">
                <a:solidFill>
                  <a:srgbClr val="0F3CB9"/>
                </a:solidFill>
                <a:latin typeface="+mj-lt"/>
              </a:rPr>
              <a:t>Doc 9718  Volume </a:t>
            </a:r>
            <a:r>
              <a:rPr lang="en-GB" sz="2800" dirty="0">
                <a:solidFill>
                  <a:srgbClr val="0F3CB9"/>
                </a:solidFill>
                <a:latin typeface="+mj-lt"/>
              </a:rPr>
              <a:t>I </a:t>
            </a:r>
            <a:endParaRPr lang="en-GB" sz="2800" dirty="0" smtClean="0">
              <a:solidFill>
                <a:srgbClr val="0F3CB9"/>
              </a:solidFill>
              <a:latin typeface="+mj-lt"/>
            </a:endParaRP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Spectrum </a:t>
            </a:r>
            <a:r>
              <a:rPr lang="en-GB" sz="2600" dirty="0">
                <a:solidFill>
                  <a:schemeClr val="tx2"/>
                </a:solidFill>
                <a:latin typeface="+mj-lt"/>
              </a:rPr>
              <a:t>Strategy and Policies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dirty="0" smtClean="0">
                <a:solidFill>
                  <a:srgbClr val="0F3CB9"/>
                </a:solidFill>
                <a:latin typeface="+mj-lt"/>
              </a:rPr>
              <a:t>Doc 9718  Volume II 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Frequency </a:t>
            </a:r>
            <a:r>
              <a:rPr lang="en-GB" sz="2600" dirty="0">
                <a:solidFill>
                  <a:schemeClr val="tx2"/>
                </a:solidFill>
                <a:latin typeface="+mj-lt"/>
              </a:rPr>
              <a:t>Assignment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Planning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dirty="0" smtClean="0">
                <a:solidFill>
                  <a:schemeClr val="tx2"/>
                </a:solidFill>
              </a:rPr>
              <a:t>Doc 9718 </a:t>
            </a:r>
            <a:r>
              <a:rPr lang="en-GB" dirty="0">
                <a:solidFill>
                  <a:schemeClr val="tx2"/>
                </a:solidFill>
              </a:rPr>
              <a:t>and other relevant material can be </a:t>
            </a:r>
            <a:r>
              <a:rPr lang="en-GB" dirty="0" smtClean="0">
                <a:solidFill>
                  <a:schemeClr val="tx2"/>
                </a:solidFill>
              </a:rPr>
              <a:t>downloaded, free of charge, </a:t>
            </a:r>
            <a:r>
              <a:rPr lang="en-GB" dirty="0">
                <a:solidFill>
                  <a:schemeClr val="tx2"/>
                </a:solidFill>
              </a:rPr>
              <a:t>from the </a:t>
            </a:r>
            <a:r>
              <a:rPr lang="en-GB" dirty="0" smtClean="0">
                <a:solidFill>
                  <a:schemeClr val="tx2"/>
                </a:solidFill>
              </a:rPr>
              <a:t>FSMP </a:t>
            </a:r>
            <a:r>
              <a:rPr lang="en-GB" dirty="0">
                <a:solidFill>
                  <a:schemeClr val="tx2"/>
                </a:solidFill>
              </a:rPr>
              <a:t>website </a:t>
            </a:r>
            <a:r>
              <a:rPr lang="en-GB" dirty="0" smtClean="0">
                <a:solidFill>
                  <a:schemeClr val="tx2"/>
                </a:solidFill>
              </a:rPr>
              <a:t>(Documents </a:t>
            </a:r>
            <a:r>
              <a:rPr lang="en-GB" dirty="0">
                <a:solidFill>
                  <a:schemeClr val="tx2"/>
                </a:solidFill>
              </a:rPr>
              <a:t>section) at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400" dirty="0">
                <a:solidFill>
                  <a:schemeClr val="tx2"/>
                </a:solidFill>
                <a:hlinkClick r:id="rId3"/>
              </a:rPr>
              <a:t>http:/</a:t>
            </a:r>
            <a:r>
              <a:rPr lang="en-GB" sz="2400" dirty="0" smtClean="0">
                <a:solidFill>
                  <a:schemeClr val="tx2"/>
                </a:solidFill>
                <a:hlinkClick r:id="rId3"/>
              </a:rPr>
              <a:t>/www.icao.int/safety/fsmp</a:t>
            </a:r>
            <a:endParaRPr lang="en-GB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tx2"/>
                </a:solidFill>
              </a:rPr>
              <a:t>The latest Edition of Doc 9718 Volume I, </a:t>
            </a:r>
            <a:r>
              <a:rPr lang="en-GB" u="sng" dirty="0" smtClean="0">
                <a:solidFill>
                  <a:schemeClr val="tx2"/>
                </a:solidFill>
              </a:rPr>
              <a:t>second edition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tx2"/>
                </a:solidFill>
              </a:rPr>
              <a:t>is now available on FSMP website..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tx2"/>
                </a:solidFill>
              </a:rPr>
              <a:t>Volume II has also recently been updated (Amendment 1, September 2017).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454984" lvl="1" indent="0" eaLnBrk="1" hangingPunct="1">
              <a:lnSpc>
                <a:spcPct val="90000"/>
              </a:lnSpc>
              <a:buNone/>
            </a:pPr>
            <a:r>
              <a:rPr lang="en-GB" sz="2600" dirty="0">
                <a:solidFill>
                  <a:schemeClr val="tx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ACB71E1-40BD-4E2B-BCD5-2E65A917915B}" type="slidenum">
              <a:rPr lang="en-GB" sz="1200">
                <a:solidFill>
                  <a:srgbClr val="000099"/>
                </a:solidFill>
              </a:rPr>
              <a:pPr eaLnBrk="1" hangingPunct="1"/>
              <a:t>3</a:t>
            </a:fld>
            <a:endParaRPr lang="en-GB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801939"/>
            <a:ext cx="8763000" cy="1541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tx2"/>
                </a:solidFill>
              </a:rPr>
              <a:t>ICAO Spectrum </a:t>
            </a:r>
            <a:r>
              <a:rPr lang="en-GB" sz="2800" dirty="0" smtClean="0">
                <a:solidFill>
                  <a:schemeClr val="tx2"/>
                </a:solidFill>
              </a:rPr>
              <a:t>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 smtClean="0">
                <a:solidFill>
                  <a:schemeClr val="tx2"/>
                </a:solidFill>
              </a:rPr>
              <a:t>Long term spectrum use of current and future radio systems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tx2"/>
                </a:solidFill>
              </a:rPr>
              <a:t>ICAO </a:t>
            </a:r>
            <a:r>
              <a:rPr lang="en-GB" sz="2800" dirty="0">
                <a:solidFill>
                  <a:schemeClr val="tx2"/>
                </a:solidFill>
              </a:rPr>
              <a:t>Spectrum Policy </a:t>
            </a:r>
            <a:r>
              <a:rPr lang="en-GB" sz="2800" dirty="0" smtClean="0">
                <a:solidFill>
                  <a:schemeClr val="tx2"/>
                </a:solidFill>
              </a:rPr>
              <a:t>Statements</a:t>
            </a:r>
            <a:endParaRPr lang="en-GB" sz="28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600" dirty="0">
                <a:solidFill>
                  <a:schemeClr val="tx2"/>
                </a:solidFill>
              </a:rPr>
              <a:t>Specific actions to assist in meeting the Strategic Objectives </a:t>
            </a:r>
            <a:endParaRPr lang="en-GB" sz="2600" dirty="0"/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tx2"/>
                </a:solidFill>
              </a:rPr>
              <a:t>ICAO Position for future </a:t>
            </a:r>
            <a:r>
              <a:rPr lang="en-GB" sz="2800" dirty="0" smtClean="0">
                <a:solidFill>
                  <a:schemeClr val="tx2"/>
                </a:solidFill>
              </a:rPr>
              <a:t>WRC’s</a:t>
            </a:r>
            <a:endParaRPr lang="en-GB" sz="28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600" dirty="0">
                <a:solidFill>
                  <a:schemeClr val="tx2"/>
                </a:solidFill>
              </a:rPr>
              <a:t>Medium and long term availability of spectrum for aviation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</a:rPr>
              <a:t>Doc 9718   Volume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Spectrum Strategy and Policies</a:t>
            </a:r>
            <a:endParaRPr lang="en-US" sz="2800" dirty="0"/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323850" y="1709739"/>
            <a:ext cx="8763000" cy="7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>
                <a:solidFill>
                  <a:srgbClr val="0000FF"/>
                </a:solidFill>
              </a:rPr>
              <a:t>Overall ICAO Spectrum Policy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>
                <a:solidFill>
                  <a:srgbClr val="0000FF"/>
                </a:solidFill>
              </a:rPr>
              <a:t>(approved by Council)</a:t>
            </a:r>
            <a:endParaRPr lang="en-GB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852660-BE02-47EF-8BBC-165BF6A53425}" type="slidenum">
              <a:rPr lang="en-GB" sz="1200">
                <a:solidFill>
                  <a:srgbClr val="000099"/>
                </a:solidFill>
              </a:rPr>
              <a:pPr eaLnBrk="1" hangingPunct="1"/>
              <a:t>4</a:t>
            </a:fld>
            <a:endParaRPr lang="en-GB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652714"/>
            <a:ext cx="8763000" cy="1541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</a:rPr>
              <a:t>Role of ICAO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In ITU-R (Study Groups) and in Regional Telecommunication 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At ITU World Radiocommunication Conferences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In frequency coordination and registration (also ITU)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</a:rPr>
              <a:t>Role of the ITU and Regional Telecommunication 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Develop technical material (ITU-R Study Groups)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Amend Radio Regulations (at WRCs)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Spectrum Strategy and Policies</a:t>
            </a:r>
            <a:endParaRPr lang="en-US" sz="2800" dirty="0"/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100209" y="1671639"/>
            <a:ext cx="9086849" cy="7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 dirty="0">
                <a:solidFill>
                  <a:srgbClr val="0000FF"/>
                </a:solidFill>
              </a:rPr>
              <a:t>Background material in the Handbook, (Volume I) (1)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823266-431D-40B7-8458-6EA98FCA96BD}" type="slidenum">
              <a:rPr lang="en-GB" sz="1200">
                <a:solidFill>
                  <a:srgbClr val="000099"/>
                </a:solidFill>
              </a:rPr>
              <a:pPr eaLnBrk="1" hangingPunct="1"/>
              <a:t>5</a:t>
            </a:fld>
            <a:endParaRPr lang="en-GB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789608"/>
            <a:ext cx="8763000" cy="1541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597"/>
              </a:spcAft>
            </a:pPr>
            <a:r>
              <a:rPr lang="en-GB" sz="2400" dirty="0">
                <a:solidFill>
                  <a:srgbClr val="0F3CB9"/>
                </a:solidFill>
              </a:rPr>
              <a:t>Policy Statements on frequency allocations and technical details (Chapter 7), including:</a:t>
            </a:r>
          </a:p>
          <a:p>
            <a:pPr lvl="1" eaLnBrk="1" hangingPunct="1">
              <a:lnSpc>
                <a:spcPct val="90000"/>
              </a:lnSpc>
              <a:spcAft>
                <a:spcPts val="597"/>
              </a:spcAft>
            </a:pPr>
            <a:r>
              <a:rPr lang="en-GB" sz="2000" dirty="0">
                <a:solidFill>
                  <a:schemeClr val="tx2"/>
                </a:solidFill>
              </a:rPr>
              <a:t>Frequency allocations and footnotes in ITU Radio Regulations </a:t>
            </a:r>
          </a:p>
          <a:p>
            <a:pPr lvl="1" eaLnBrk="1" hangingPunct="1">
              <a:lnSpc>
                <a:spcPct val="90000"/>
              </a:lnSpc>
              <a:spcAft>
                <a:spcPts val="597"/>
              </a:spcAft>
            </a:pPr>
            <a:r>
              <a:rPr lang="en-GB" sz="2000" dirty="0">
                <a:solidFill>
                  <a:schemeClr val="tx2"/>
                </a:solidFill>
              </a:rPr>
              <a:t>Information on Aviation use </a:t>
            </a:r>
          </a:p>
          <a:p>
            <a:pPr lvl="1" eaLnBrk="1" hangingPunct="1">
              <a:lnSpc>
                <a:spcPct val="90000"/>
              </a:lnSpc>
              <a:spcAft>
                <a:spcPts val="597"/>
              </a:spcAft>
            </a:pPr>
            <a:r>
              <a:rPr lang="en-GB" sz="2000" dirty="0">
                <a:solidFill>
                  <a:schemeClr val="tx2"/>
                </a:solidFill>
              </a:rPr>
              <a:t>Commentary (specific comments on ITU and ICAO review In frequency coordination and registration (also ITU)</a:t>
            </a:r>
          </a:p>
          <a:p>
            <a:pPr eaLnBrk="1" hangingPunct="1">
              <a:lnSpc>
                <a:spcPct val="90000"/>
              </a:lnSpc>
              <a:spcAft>
                <a:spcPts val="597"/>
              </a:spcAft>
            </a:pPr>
            <a:r>
              <a:rPr lang="en-GB" sz="2400" dirty="0">
                <a:solidFill>
                  <a:srgbClr val="0F3CB9"/>
                </a:solidFill>
              </a:rPr>
              <a:t>Spectrum Strategy (Chapter 8</a:t>
            </a:r>
            <a:r>
              <a:rPr lang="en-GB" sz="2400" dirty="0" smtClean="0">
                <a:solidFill>
                  <a:srgbClr val="0F3CB9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597"/>
              </a:spcAft>
            </a:pPr>
            <a:endParaRPr lang="en-US" sz="2400" dirty="0">
              <a:solidFill>
                <a:srgbClr val="0F3CB9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597"/>
              </a:spcAft>
            </a:pPr>
            <a:r>
              <a:rPr lang="en-US" sz="2400" dirty="0" smtClean="0">
                <a:solidFill>
                  <a:srgbClr val="0F3CB9"/>
                </a:solidFill>
              </a:rPr>
              <a:t>ICAO Position for the next WRC (Appendix F)</a:t>
            </a:r>
            <a:endParaRPr lang="en-GB" sz="2400" dirty="0">
              <a:solidFill>
                <a:srgbClr val="0F3CB9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Spectrum Strategy and Policies</a:t>
            </a:r>
            <a:endParaRPr lang="en-US" sz="2800" dirty="0"/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112736" y="1684686"/>
            <a:ext cx="9086850" cy="7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 dirty="0">
                <a:solidFill>
                  <a:srgbClr val="0000FF"/>
                </a:solidFill>
              </a:rPr>
              <a:t>Background material in the Handbook, (Volume I) (2)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81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996B64-D352-486D-8298-7FD1FCDB354A}" type="slidenum">
              <a:rPr lang="en-GB" sz="1200">
                <a:solidFill>
                  <a:srgbClr val="000099"/>
                </a:solidFill>
              </a:rPr>
              <a:pPr eaLnBrk="1" hangingPunct="1"/>
              <a:t>6</a:t>
            </a:fld>
            <a:endParaRPr lang="en-GB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003" y="1924219"/>
            <a:ext cx="8763000" cy="15414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493"/>
              </a:spcBef>
              <a:buNone/>
            </a:pPr>
            <a:r>
              <a:rPr lang="en-US" sz="2800" dirty="0">
                <a:solidFill>
                  <a:srgbClr val="0F3CB9"/>
                </a:solidFill>
              </a:rPr>
              <a:t>Published </a:t>
            </a:r>
            <a:r>
              <a:rPr lang="en-US" sz="2800" dirty="0" smtClean="0">
                <a:solidFill>
                  <a:srgbClr val="0F3CB9"/>
                </a:solidFill>
              </a:rPr>
              <a:t>for the first time in 2013, updated in 2017</a:t>
            </a:r>
            <a:endParaRPr lang="en-GB" sz="2800" dirty="0">
              <a:solidFill>
                <a:srgbClr val="0F3CB9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1493"/>
              </a:spcBef>
              <a:buNone/>
            </a:pPr>
            <a:r>
              <a:rPr lang="en-GB" sz="2800" dirty="0">
                <a:solidFill>
                  <a:srgbClr val="0F3CB9"/>
                </a:solidFill>
              </a:rPr>
              <a:t>Provides globally harmonized frequency assignment planning criteria and guidance material to support the application of SARPs in Annex 10, Vol. V</a:t>
            </a:r>
          </a:p>
          <a:p>
            <a:pPr eaLnBrk="1" hangingPunct="1">
              <a:lnSpc>
                <a:spcPct val="90000"/>
              </a:lnSpc>
              <a:spcBef>
                <a:spcPts val="1493"/>
              </a:spcBef>
            </a:pPr>
            <a:r>
              <a:rPr lang="en-GB" sz="2400" dirty="0">
                <a:solidFill>
                  <a:schemeClr val="tx2"/>
                </a:solidFill>
              </a:rPr>
              <a:t>Developed in conjunction with the revisions to Annex 10, Vol. V</a:t>
            </a:r>
          </a:p>
          <a:p>
            <a:pPr eaLnBrk="1" hangingPunct="1">
              <a:lnSpc>
                <a:spcPct val="90000"/>
              </a:lnSpc>
              <a:spcBef>
                <a:spcPts val="1493"/>
              </a:spcBef>
            </a:pPr>
            <a:r>
              <a:rPr lang="en-GB" sz="2400" dirty="0">
                <a:solidFill>
                  <a:schemeClr val="tx2"/>
                </a:solidFill>
              </a:rPr>
              <a:t>Developed by ACP Working Group </a:t>
            </a:r>
            <a:r>
              <a:rPr lang="en-GB" sz="2400" dirty="0" smtClean="0">
                <a:solidFill>
                  <a:schemeClr val="tx2"/>
                </a:solidFill>
              </a:rPr>
              <a:t>F</a:t>
            </a:r>
            <a:endParaRPr lang="en-GB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493"/>
              </a:spcBef>
            </a:pPr>
            <a:r>
              <a:rPr lang="en-GB" sz="2400" b="1" dirty="0">
                <a:solidFill>
                  <a:schemeClr val="tx2"/>
                </a:solidFill>
              </a:rPr>
              <a:t>Implementation through Regional Air Navigation Agreement by PIRG</a:t>
            </a:r>
          </a:p>
          <a:p>
            <a:pPr eaLnBrk="1" hangingPunct="1">
              <a:lnSpc>
                <a:spcPct val="90000"/>
              </a:lnSpc>
              <a:spcBef>
                <a:spcPts val="1493"/>
              </a:spcBef>
            </a:pPr>
            <a:r>
              <a:rPr lang="en-GB" sz="2400" dirty="0">
                <a:solidFill>
                  <a:schemeClr val="tx2"/>
                </a:solidFill>
              </a:rPr>
              <a:t>To support the development of Global COM lists and the Global Air Navigation Plan  </a:t>
            </a:r>
            <a:endParaRPr lang="en-GB" sz="28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Frequency assignment planning </a:t>
            </a:r>
            <a:endParaRPr lang="en-US" sz="2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776ED4-B68F-490B-814A-AACA97775FDB}" type="slidenum">
              <a:rPr lang="en-GB" sz="1200">
                <a:solidFill>
                  <a:srgbClr val="000099"/>
                </a:solidFill>
              </a:rPr>
              <a:pPr eaLnBrk="1" hangingPunct="1"/>
              <a:t>7</a:t>
            </a:fld>
            <a:endParaRPr lang="en-GB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376489"/>
            <a:ext cx="8763000" cy="1541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</a:rPr>
              <a:t>General methodology for compatibility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General model for compatibility assessment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Based on: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Protection of desired signal at receiver input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Not to exceed maximum permissible distortion of receiver output signal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Frequency assignment planning </a:t>
            </a:r>
            <a:endParaRPr lang="en-US" sz="2800" dirty="0"/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323850" y="1709739"/>
            <a:ext cx="8763000" cy="7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2800" b="1">
                <a:solidFill>
                  <a:srgbClr val="0000FF"/>
                </a:solidFill>
              </a:rPr>
              <a:t>Chapter 1 (1) </a:t>
            </a:r>
            <a:r>
              <a:rPr lang="en-GB" sz="1800" b="1">
                <a:solidFill>
                  <a:srgbClr val="0000FF"/>
                </a:solidFill>
              </a:rPr>
              <a:t>General methodology</a:t>
            </a:r>
            <a:endParaRPr lang="en-GB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A22AAA-3016-4C23-8F92-7090A0F4D8C9}" type="slidenum">
              <a:rPr lang="en-GB" sz="1200">
                <a:solidFill>
                  <a:srgbClr val="000099"/>
                </a:solidFill>
              </a:rPr>
              <a:pPr eaLnBrk="1" hangingPunct="1"/>
              <a:t>8</a:t>
            </a:fld>
            <a:endParaRPr lang="en-GB" sz="1200">
              <a:solidFill>
                <a:srgbClr val="000099"/>
              </a:solidFill>
            </a:endParaRPr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1" y="-155490"/>
            <a:ext cx="185722" cy="3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97" tIns="45498" rIns="90997" bIns="45498" anchor="ctr">
            <a:spAutoFit/>
          </a:bodyPr>
          <a:lstStyle/>
          <a:p>
            <a:endParaRPr lang="en-US"/>
          </a:p>
        </p:txBody>
      </p:sp>
      <p:graphicFrame>
        <p:nvGraphicFramePr>
          <p:cNvPr id="10248" name="Object 3"/>
          <p:cNvGraphicFramePr>
            <a:graphicFrameLocks noChangeAspect="1"/>
          </p:cNvGraphicFramePr>
          <p:nvPr/>
        </p:nvGraphicFramePr>
        <p:xfrm>
          <a:off x="2981325" y="4497388"/>
          <a:ext cx="554355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Visio" r:id="rId4" imgW="5523948" imgH="2258280" progId="Visio.Drawing.11">
                  <p:embed/>
                </p:oleObj>
              </mc:Choice>
              <mc:Fallback>
                <p:oleObj name="Visio" r:id="rId4" imgW="5523948" imgH="22582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4497388"/>
                        <a:ext cx="5543550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325689"/>
            <a:ext cx="8763000" cy="1541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</a:rPr>
              <a:t>Propagation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Based on free space propagation</a:t>
            </a:r>
          </a:p>
          <a:p>
            <a:pPr marL="909968" lvl="2" indent="0" eaLnBrk="1" hangingPunct="1">
              <a:lnSpc>
                <a:spcPct val="90000"/>
              </a:lnSpc>
              <a:buNone/>
            </a:pPr>
            <a:r>
              <a:rPr lang="en-GB" sz="2600">
                <a:solidFill>
                  <a:schemeClr val="tx2"/>
                </a:solidFill>
              </a:rPr>
              <a:t>(Re. Recommendation ITU-R P.525)</a:t>
            </a:r>
            <a:endParaRPr lang="en-GB" sz="280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</a:rPr>
              <a:t>Propagation model does not accommodate certain phenomena which are difficult to predict such as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Changes in the refractive index of the atmosphere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>
                <a:solidFill>
                  <a:schemeClr val="tx2"/>
                </a:solidFill>
              </a:rPr>
              <a:t>Ducting 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/>
              <a:t>ITU has developed propagation curves for aeronautical communication and navigation systems (Recommendation ITU-R P.528)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457200"/>
            <a:ext cx="8201025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Doc 9718   Volume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Frequency assignment planning </a:t>
            </a:r>
            <a:endParaRPr lang="en-US" sz="2800" dirty="0"/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323850" y="1709739"/>
            <a:ext cx="8763000" cy="7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7" tIns="45498" rIns="90997" bIns="45498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GB" sz="2800" b="1">
                <a:solidFill>
                  <a:srgbClr val="0000FF"/>
                </a:solidFill>
              </a:rPr>
              <a:t>Chapter 1 (2) </a:t>
            </a:r>
            <a:r>
              <a:rPr lang="en-GB" sz="1800" b="1">
                <a:solidFill>
                  <a:srgbClr val="0000FF"/>
                </a:solidFill>
              </a:rPr>
              <a:t>General methodology</a:t>
            </a:r>
            <a:endParaRPr lang="en-GB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 b="1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3040" y="3113089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7" tIns="45498" rIns="90997" bIns="4549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0000FF"/>
                </a:solidFill>
              </a:rPr>
              <a:t> </a:t>
            </a:r>
            <a:endParaRPr lang="en-GB" sz="2800"/>
          </a:p>
        </p:txBody>
      </p:sp>
      <p:sp>
        <p:nvSpPr>
          <p:cNvPr id="112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50" indent="-284365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460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445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429" indent="-227492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413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397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381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366" indent="-22749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F39F0B-CC47-40D2-8780-BF5CB0630934}" type="slidenum">
              <a:rPr lang="en-GB" sz="1200">
                <a:solidFill>
                  <a:srgbClr val="000099"/>
                </a:solidFill>
              </a:rPr>
              <a:pPr eaLnBrk="1" hangingPunct="1"/>
              <a:t>9</a:t>
            </a:fld>
            <a:endParaRPr lang="en-GB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1" grpId="0"/>
    </p:bldLst>
  </p:timing>
</p:sld>
</file>

<file path=ppt/theme/theme1.xml><?xml version="1.0" encoding="utf-8"?>
<a:theme xmlns:a="http://schemas.openxmlformats.org/drawingml/2006/main" name="ACP-WGF24-RPW-IP10_Aeronautical Frequency Spectrum Management and ACP WG-F (r3)">
  <a:themeElements>
    <a:clrScheme name="1_DGCA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GCA_2">
      <a:majorFont>
        <a:latin typeface="Arial Rounded MT Bol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GCA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GCA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GCA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GCA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GCA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GCA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CA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CA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CA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CA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CA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GCA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une 1 2004 ato template">
  <a:themeElements>
    <a:clrScheme name="1_June 1 2004 ato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June 1 2004 ato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June 1 2004 at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une 1 2004 ato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une 1 2004 ato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une 1 2004 ato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une 1 2004 ato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une 1 2004 ato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une 1 2004 ato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une 1 2004 ato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une 1 2004 ato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une 1 2004 ato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une 1 2004 ato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une 1 2004 ato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766E8C-3575-435C-BDCA-5D534C5BA5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62C155-5CA2-4CFE-816C-F8A68D4485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D7EA10-7F4F-4543-AD79-07525E54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ACP-WGF24-RPW-IP10_Aeronautical Frequency Spectrum Management and ACP WG-F (r3)</Template>
  <TotalTime>10354</TotalTime>
  <Words>1026</Words>
  <Application>Microsoft Office PowerPoint</Application>
  <PresentationFormat>On-screen Show (4:3)</PresentationFormat>
  <Paragraphs>358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ACP-WGF24-RPW-IP10_Aeronautical Frequency Spectrum Management and ACP WG-F (r3)</vt:lpstr>
      <vt:lpstr>1_June 1 2004 ato template</vt:lpstr>
      <vt:lpstr>Visio</vt:lpstr>
      <vt:lpstr>PowerPoint Presentation</vt:lpstr>
      <vt:lpstr>PowerPoint Presentation</vt:lpstr>
      <vt:lpstr>Overview</vt:lpstr>
      <vt:lpstr>Doc 9718   Volume I Spectrum Strategy and Policies</vt:lpstr>
      <vt:lpstr>Doc 9718   Volume I Spectrum Strategy and Policies</vt:lpstr>
      <vt:lpstr>Doc 9718   Volume I Spectrum Strategy and Policies</vt:lpstr>
      <vt:lpstr>Doc 9718   Volume II Frequency assignment planning </vt:lpstr>
      <vt:lpstr>Doc 9718   Volume II Frequency assignment planning </vt:lpstr>
      <vt:lpstr>Doc 9718   Volume II Frequency assignment planning </vt:lpstr>
      <vt:lpstr>Doc 9718   Volume II Frequency assignment planning </vt:lpstr>
      <vt:lpstr>Doc 9718   Volume II Frequency assignment planning </vt:lpstr>
      <vt:lpstr>Doc 9718   Volume II Frequency assignment planning </vt:lpstr>
      <vt:lpstr>Doc 9718   Volume II Frequency assignment planning </vt:lpstr>
      <vt:lpstr>Doc 9718   Volume II Frequency assignment planning </vt:lpstr>
      <vt:lpstr>Doc 9718   Volume II Frequency assignment planning 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Aeronautical Radio Frequency Spectrum;  and updates to the  ICAO Position for the ITU World Radiocommunication Conference 2012 (WRC-12)</dc:title>
  <dc:creator>Loftur Jonasson</dc:creator>
  <cp:lastModifiedBy>Loftur</cp:lastModifiedBy>
  <cp:revision>152</cp:revision>
  <cp:lastPrinted>2014-03-04T16:18:51Z</cp:lastPrinted>
  <dcterms:created xsi:type="dcterms:W3CDTF">2011-04-28T19:19:29Z</dcterms:created>
  <dcterms:modified xsi:type="dcterms:W3CDTF">2018-08-29T13:38:52Z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