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342" r:id="rId6"/>
    <p:sldId id="341" r:id="rId7"/>
    <p:sldId id="343" r:id="rId8"/>
    <p:sldId id="344" r:id="rId9"/>
    <p:sldId id="345" r:id="rId10"/>
    <p:sldId id="346" r:id="rId11"/>
    <p:sldId id="347" r:id="rId12"/>
    <p:sldId id="350" r:id="rId13"/>
    <p:sldId id="352" r:id="rId14"/>
    <p:sldId id="351" r:id="rId15"/>
    <p:sldId id="348" r:id="rId16"/>
    <p:sldId id="349" r:id="rId17"/>
    <p:sldId id="354" r:id="rId18"/>
    <p:sldId id="355" r:id="rId19"/>
    <p:sldId id="356" r:id="rId20"/>
    <p:sldId id="357" r:id="rId21"/>
    <p:sldId id="358" r:id="rId22"/>
    <p:sldId id="339" r:id="rId23"/>
    <p:sldId id="340" r:id="rId24"/>
  </p:sldIdLst>
  <p:sldSz cx="9144000" cy="5143500" type="screen16x9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2">
          <p15:clr>
            <a:srgbClr val="A4A3A4"/>
          </p15:clr>
        </p15:guide>
        <p15:guide id="2" pos="8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080"/>
    <a:srgbClr val="139EEB"/>
    <a:srgbClr val="800040"/>
    <a:srgbClr val="FFFF0A"/>
    <a:srgbClr val="FFFFFF"/>
    <a:srgbClr val="81BB30"/>
    <a:srgbClr val="139EEC"/>
    <a:srgbClr val="95B3D7"/>
    <a:srgbClr val="CC66FF"/>
    <a:srgbClr val="FE9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4" autoAdjust="0"/>
    <p:restoredTop sz="94239" autoAdjust="0"/>
  </p:normalViewPr>
  <p:slideViewPr>
    <p:cSldViewPr snapToGrid="0" showGuides="1">
      <p:cViewPr varScale="1">
        <p:scale>
          <a:sx n="108" d="100"/>
          <a:sy n="108" d="100"/>
        </p:scale>
        <p:origin x="126" y="180"/>
      </p:cViewPr>
      <p:guideLst>
        <p:guide orient="horz" pos="422"/>
        <p:guide pos="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F163CA-893D-8D4F-8348-9D6CE7572CD0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noProof="0" smtClean="0"/>
              <a:t>Click to edit Master text styles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4"/>
            <a:r>
              <a:rPr lang="nl-B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6F58E2-C138-A847-A09A-EFB0AB52C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78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B6526-5784-474A-8B05-ECA514DACA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18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8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08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8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03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6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59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27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81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3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3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4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7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58E2-C138-A847-A09A-EFB0AB52C7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8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ont background light.psd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35" y="825013"/>
            <a:ext cx="6784022" cy="1467453"/>
          </a:xfrm>
        </p:spPr>
        <p:txBody>
          <a:bodyPr/>
          <a:lstStyle>
            <a:lvl1pPr algn="l">
              <a:lnSpc>
                <a:spcPts val="6500"/>
              </a:lnSpc>
              <a:defRPr sz="6000">
                <a:solidFill>
                  <a:srgbClr val="074080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title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535" y="2658223"/>
            <a:ext cx="6784022" cy="897787"/>
          </a:xfrm>
        </p:spPr>
        <p:txBody>
          <a:bodyPr/>
          <a:lstStyle>
            <a:lvl1pPr marL="0" indent="0" algn="l">
              <a:buNone/>
              <a:defRPr>
                <a:solidFill>
                  <a:srgbClr val="139EE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subtitle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endParaRPr lang="en-US" dirty="0"/>
          </a:p>
        </p:txBody>
      </p:sp>
      <p:grpSp>
        <p:nvGrpSpPr>
          <p:cNvPr id="13" name="Group 7"/>
          <p:cNvGrpSpPr>
            <a:grpSpLocks/>
          </p:cNvGrpSpPr>
          <p:nvPr userDrawn="1"/>
        </p:nvGrpSpPr>
        <p:grpSpPr bwMode="auto">
          <a:xfrm>
            <a:off x="8339328" y="3913628"/>
            <a:ext cx="813814" cy="813819"/>
            <a:chOff x="8569440" y="0"/>
            <a:chExt cx="570582" cy="570582"/>
          </a:xfrm>
        </p:grpSpPr>
        <p:sp>
          <p:nvSpPr>
            <p:cNvPr id="14" name="Rectangle 13"/>
            <p:cNvSpPr/>
            <p:nvPr/>
          </p:nvSpPr>
          <p:spPr>
            <a:xfrm>
              <a:off x="8569440" y="0"/>
              <a:ext cx="570582" cy="570582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Picture 9" descr="LOGO_ECTL2009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5834" y="48361"/>
              <a:ext cx="471832" cy="46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5797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4080"/>
                </a:solidFill>
              </a:defRPr>
            </a:lvl1pPr>
          </a:lstStyle>
          <a:p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title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0D2A-9B9C-AE4B-9F00-198C323E9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4481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4080"/>
                </a:solidFill>
              </a:defRPr>
            </a:lvl1pPr>
          </a:lstStyle>
          <a:p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title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9252"/>
            <a:ext cx="4040188" cy="47982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139EEB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text</a:t>
            </a:r>
            <a:r>
              <a:rPr lang="nl-BE" dirty="0" smtClean="0"/>
              <a:t> </a:t>
            </a:r>
            <a:r>
              <a:rPr lang="nl-BE" dirty="0" err="1" smtClean="0"/>
              <a:t>styles</a:t>
            </a:r>
            <a:endParaRPr lang="nl-B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094701"/>
            <a:ext cx="4040188" cy="24999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text</a:t>
            </a:r>
            <a:r>
              <a:rPr lang="nl-BE" dirty="0" smtClean="0"/>
              <a:t> </a:t>
            </a:r>
            <a:r>
              <a:rPr lang="nl-BE" dirty="0" err="1" smtClean="0"/>
              <a:t>styles</a:t>
            </a:r>
            <a:endParaRPr lang="nl-BE" dirty="0" smtClean="0"/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err="1" smtClean="0"/>
              <a:t>Third</a:t>
            </a:r>
            <a:r>
              <a:rPr lang="nl-BE" dirty="0" smtClean="0"/>
              <a:t>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9252"/>
            <a:ext cx="4041775" cy="47982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139EEB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text</a:t>
            </a:r>
            <a:r>
              <a:rPr lang="nl-BE" dirty="0" smtClean="0"/>
              <a:t> </a:t>
            </a:r>
            <a:r>
              <a:rPr lang="nl-BE" dirty="0" err="1" smtClean="0"/>
              <a:t>styles</a:t>
            </a:r>
            <a:endParaRPr lang="nl-B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2094701"/>
            <a:ext cx="4041775" cy="24999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text</a:t>
            </a:r>
            <a:r>
              <a:rPr lang="nl-BE" dirty="0" smtClean="0"/>
              <a:t> </a:t>
            </a:r>
            <a:r>
              <a:rPr lang="nl-BE" dirty="0" err="1" smtClean="0"/>
              <a:t>styles</a:t>
            </a:r>
            <a:endParaRPr lang="nl-BE" dirty="0" smtClean="0"/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err="1" smtClean="0"/>
              <a:t>Third</a:t>
            </a:r>
            <a:r>
              <a:rPr lang="nl-BE" dirty="0" smtClean="0"/>
              <a:t>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4-5/9/2018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Spectrum for Drones / UAS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5417-A87F-844C-9FA8-D034AFC58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83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title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4-5/9/2018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Spectrum for Drones / UAS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A9FA-F629-7340-9EFF-3EB352830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3258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4-5/9/2018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Spectrum for Drones / UAS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4E37-6F8F-6D46-889D-8979D848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553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8575" y="206375"/>
            <a:ext cx="79366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/>
              <a:t>Click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edit</a:t>
            </a:r>
            <a:r>
              <a:rPr lang="nl-BE" dirty="0"/>
              <a:t> Master </a:t>
            </a:r>
            <a:r>
              <a:rPr lang="nl-BE" dirty="0" err="1"/>
              <a:t>title</a:t>
            </a:r>
            <a:r>
              <a:rPr lang="nl-BE" dirty="0"/>
              <a:t> </a:t>
            </a:r>
            <a:r>
              <a:rPr lang="nl-BE" dirty="0" err="1"/>
              <a:t>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8575" y="1200150"/>
            <a:ext cx="793663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/>
              <a:t>Click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edit</a:t>
            </a:r>
            <a:r>
              <a:rPr lang="nl-BE" dirty="0"/>
              <a:t> Master </a:t>
            </a:r>
            <a:r>
              <a:rPr lang="nl-BE" dirty="0" err="1"/>
              <a:t>text</a:t>
            </a:r>
            <a:r>
              <a:rPr lang="nl-BE" dirty="0"/>
              <a:t> </a:t>
            </a:r>
            <a:r>
              <a:rPr lang="nl-BE" dirty="0" err="1"/>
              <a:t>styles</a:t>
            </a:r>
            <a:endParaRPr lang="nl-BE" dirty="0"/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 err="1"/>
              <a:t>Third</a:t>
            </a:r>
            <a:r>
              <a:rPr lang="nl-BE" dirty="0"/>
              <a:t> level</a:t>
            </a:r>
          </a:p>
          <a:p>
            <a:pPr lvl="3"/>
            <a:r>
              <a:rPr lang="nl-BE" dirty="0" err="1"/>
              <a:t>Fourth</a:t>
            </a:r>
            <a:r>
              <a:rPr lang="nl-BE" dirty="0"/>
              <a:t> level</a:t>
            </a:r>
          </a:p>
          <a:p>
            <a:pPr lvl="4"/>
            <a:r>
              <a:rPr lang="nl-BE" dirty="0" err="1"/>
              <a:t>Fifth</a:t>
            </a:r>
            <a:r>
              <a:rPr lang="nl-BE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8575" y="4803903"/>
            <a:ext cx="914400" cy="301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5635" y="4803903"/>
            <a:ext cx="5752730" cy="301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1039" y="4830922"/>
            <a:ext cx="7102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0A61C8-05D8-6A4A-9AD6-BFF9DB6E0A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8565357" y="0"/>
            <a:ext cx="569913" cy="569913"/>
            <a:chOff x="8569440" y="0"/>
            <a:chExt cx="570582" cy="570582"/>
          </a:xfrm>
        </p:grpSpPr>
        <p:sp>
          <p:nvSpPr>
            <p:cNvPr id="8" name="Rectangle 7"/>
            <p:cNvSpPr/>
            <p:nvPr/>
          </p:nvSpPr>
          <p:spPr>
            <a:xfrm>
              <a:off x="8569440" y="0"/>
              <a:ext cx="570582" cy="570582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9" descr="LOGO_ECTL2009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5834" y="48361"/>
              <a:ext cx="471832" cy="46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248575" y="4727448"/>
            <a:ext cx="8632677" cy="0"/>
          </a:xfrm>
          <a:prstGeom prst="line">
            <a:avLst/>
          </a:prstGeom>
          <a:ln w="9525">
            <a:solidFill>
              <a:srgbClr val="139E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transition spd="slow"/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Rounded MT Bold" panose="020F0704030504030204" pitchFamily="34" charset="0"/>
          <a:ea typeface="Arial Rounded MT Bold" panose="020F0704030504030204" pitchFamily="34" charset="0"/>
          <a:cs typeface="Arial Rounded MT Bold" panose="020F070403050403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139EE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139EE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139EEB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139EEB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139EEB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0533" y="564775"/>
            <a:ext cx="8811749" cy="2402543"/>
          </a:xfrm>
        </p:spPr>
        <p:txBody>
          <a:bodyPr/>
          <a:lstStyle/>
          <a:p>
            <a:r>
              <a:rPr lang="en-US" sz="3200" dirty="0"/>
              <a:t>ICAO REGIONAL PREPARATORY GROUP (RPG) ESAF and WACAF </a:t>
            </a:r>
            <a:r>
              <a:rPr lang="en-US" sz="3200" dirty="0" smtClean="0"/>
              <a:t>Regions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Spectrum </a:t>
            </a:r>
            <a:r>
              <a:rPr lang="en-US" sz="3600" dirty="0"/>
              <a:t>for Drones / </a:t>
            </a:r>
            <a:r>
              <a:rPr lang="en-US" sz="3600" dirty="0" smtClean="0"/>
              <a:t>UAS</a:t>
            </a:r>
            <a:endParaRPr lang="en-GB" sz="3600" dirty="0">
              <a:solidFill>
                <a:srgbClr val="07408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60533" y="3316667"/>
            <a:ext cx="6784022" cy="897787"/>
          </a:xfrm>
        </p:spPr>
        <p:txBody>
          <a:bodyPr/>
          <a:lstStyle/>
          <a:p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Current EUROCONTROL work programme on Drones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03694" y="4106877"/>
            <a:ext cx="3363367" cy="7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5000"/>
              </a:spcBef>
              <a:buClrTx/>
              <a:buFontTx/>
              <a:buNone/>
            </a:pPr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Raffi KHATCHERIAN</a:t>
            </a:r>
            <a:endParaRPr lang="en-GB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Bef>
                <a:spcPct val="25000"/>
              </a:spcBef>
              <a:buClrTx/>
              <a:buFontTx/>
              <a:buNone/>
            </a:pPr>
            <a:r>
              <a:rPr lang="en-GB" altLang="en-US" sz="1100" dirty="0" smtClean="0">
                <a:solidFill>
                  <a:schemeClr val="tx2">
                    <a:lumMod val="75000"/>
                  </a:schemeClr>
                </a:solidFill>
              </a:rPr>
              <a:t>Head of International Spectrum Management</a:t>
            </a:r>
            <a:endParaRPr lang="en-GB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 algn="r" eaLnBrk="1" hangingPunct="1">
              <a:spcBef>
                <a:spcPct val="2500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Johannesburg, South Africa, 4 – 5 September 2018</a:t>
            </a:r>
            <a:endParaRPr lang="en-GB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SESAR 2020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2406053" y="1362344"/>
            <a:ext cx="1477253" cy="2060347"/>
          </a:xfrm>
          <a:custGeom>
            <a:avLst/>
            <a:gdLst>
              <a:gd name="T0" fmla="*/ 696 w 1337"/>
              <a:gd name="T1" fmla="*/ 0 h 1960"/>
              <a:gd name="T2" fmla="*/ 1088 w 1337"/>
              <a:gd name="T3" fmla="*/ 507 h 1960"/>
              <a:gd name="T4" fmla="*/ 1273 w 1337"/>
              <a:gd name="T5" fmla="*/ 769 h 1960"/>
              <a:gd name="T6" fmla="*/ 1337 w 1337"/>
              <a:gd name="T7" fmla="*/ 865 h 1960"/>
              <a:gd name="T8" fmla="*/ 1273 w 1337"/>
              <a:gd name="T9" fmla="*/ 987 h 1960"/>
              <a:gd name="T10" fmla="*/ 1165 w 1337"/>
              <a:gd name="T11" fmla="*/ 1140 h 1960"/>
              <a:gd name="T12" fmla="*/ 1120 w 1337"/>
              <a:gd name="T13" fmla="*/ 1345 h 1960"/>
              <a:gd name="T14" fmla="*/ 1101 w 1337"/>
              <a:gd name="T15" fmla="*/ 1505 h 1960"/>
              <a:gd name="T16" fmla="*/ 1069 w 1337"/>
              <a:gd name="T17" fmla="*/ 1627 h 1960"/>
              <a:gd name="T18" fmla="*/ 595 w 1337"/>
              <a:gd name="T19" fmla="*/ 1768 h 1960"/>
              <a:gd name="T20" fmla="*/ 166 w 1337"/>
              <a:gd name="T21" fmla="*/ 1960 h 1960"/>
              <a:gd name="T22" fmla="*/ 96 w 1337"/>
              <a:gd name="T23" fmla="*/ 1921 h 1960"/>
              <a:gd name="T24" fmla="*/ 0 w 1337"/>
              <a:gd name="T25" fmla="*/ 1473 h 1960"/>
              <a:gd name="T26" fmla="*/ 38 w 1337"/>
              <a:gd name="T27" fmla="*/ 1064 h 1960"/>
              <a:gd name="T28" fmla="*/ 141 w 1337"/>
              <a:gd name="T29" fmla="*/ 667 h 1960"/>
              <a:gd name="T30" fmla="*/ 358 w 1337"/>
              <a:gd name="T31" fmla="*/ 308 h 1960"/>
              <a:gd name="T32" fmla="*/ 696 w 1337"/>
              <a:gd name="T33" fmla="*/ 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37" h="1960">
                <a:moveTo>
                  <a:pt x="696" y="0"/>
                </a:moveTo>
                <a:lnTo>
                  <a:pt x="1088" y="507"/>
                </a:lnTo>
                <a:lnTo>
                  <a:pt x="1273" y="769"/>
                </a:lnTo>
                <a:lnTo>
                  <a:pt x="1337" y="865"/>
                </a:lnTo>
                <a:lnTo>
                  <a:pt x="1273" y="987"/>
                </a:lnTo>
                <a:lnTo>
                  <a:pt x="1165" y="1140"/>
                </a:lnTo>
                <a:lnTo>
                  <a:pt x="1120" y="1345"/>
                </a:lnTo>
                <a:lnTo>
                  <a:pt x="1101" y="1505"/>
                </a:lnTo>
                <a:lnTo>
                  <a:pt x="1069" y="1627"/>
                </a:lnTo>
                <a:lnTo>
                  <a:pt x="595" y="1768"/>
                </a:lnTo>
                <a:lnTo>
                  <a:pt x="166" y="1960"/>
                </a:lnTo>
                <a:lnTo>
                  <a:pt x="96" y="1921"/>
                </a:lnTo>
                <a:lnTo>
                  <a:pt x="0" y="1473"/>
                </a:lnTo>
                <a:lnTo>
                  <a:pt x="38" y="1064"/>
                </a:lnTo>
                <a:lnTo>
                  <a:pt x="141" y="667"/>
                </a:lnTo>
                <a:lnTo>
                  <a:pt x="358" y="308"/>
                </a:lnTo>
                <a:lnTo>
                  <a:pt x="696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2504389" y="3098922"/>
            <a:ext cx="1823087" cy="1621998"/>
          </a:xfrm>
          <a:custGeom>
            <a:avLst/>
            <a:gdLst>
              <a:gd name="T0" fmla="*/ 1650 w 1650"/>
              <a:gd name="T1" fmla="*/ 434 h 1543"/>
              <a:gd name="T2" fmla="*/ 1632 w 1650"/>
              <a:gd name="T3" fmla="*/ 1543 h 1543"/>
              <a:gd name="T4" fmla="*/ 1543 w 1650"/>
              <a:gd name="T5" fmla="*/ 1524 h 1543"/>
              <a:gd name="T6" fmla="*/ 1178 w 1650"/>
              <a:gd name="T7" fmla="*/ 1447 h 1543"/>
              <a:gd name="T8" fmla="*/ 903 w 1650"/>
              <a:gd name="T9" fmla="*/ 1325 h 1543"/>
              <a:gd name="T10" fmla="*/ 596 w 1650"/>
              <a:gd name="T11" fmla="*/ 1165 h 1543"/>
              <a:gd name="T12" fmla="*/ 384 w 1650"/>
              <a:gd name="T13" fmla="*/ 967 h 1543"/>
              <a:gd name="T14" fmla="*/ 154 w 1650"/>
              <a:gd name="T15" fmla="*/ 679 h 1543"/>
              <a:gd name="T16" fmla="*/ 26 w 1650"/>
              <a:gd name="T17" fmla="*/ 429 h 1543"/>
              <a:gd name="T18" fmla="*/ 0 w 1650"/>
              <a:gd name="T19" fmla="*/ 308 h 1543"/>
              <a:gd name="T20" fmla="*/ 1018 w 1650"/>
              <a:gd name="T21" fmla="*/ 0 h 1543"/>
              <a:gd name="T22" fmla="*/ 1108 w 1650"/>
              <a:gd name="T23" fmla="*/ 96 h 1543"/>
              <a:gd name="T24" fmla="*/ 1216 w 1650"/>
              <a:gd name="T25" fmla="*/ 244 h 1543"/>
              <a:gd name="T26" fmla="*/ 1357 w 1650"/>
              <a:gd name="T27" fmla="*/ 340 h 1543"/>
              <a:gd name="T28" fmla="*/ 1581 w 1650"/>
              <a:gd name="T29" fmla="*/ 384 h 1543"/>
              <a:gd name="T30" fmla="*/ 1650 w 1650"/>
              <a:gd name="T31" fmla="*/ 389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50" h="1543">
                <a:moveTo>
                  <a:pt x="1650" y="434"/>
                </a:moveTo>
                <a:lnTo>
                  <a:pt x="1632" y="1543"/>
                </a:lnTo>
                <a:lnTo>
                  <a:pt x="1543" y="1524"/>
                </a:lnTo>
                <a:lnTo>
                  <a:pt x="1178" y="1447"/>
                </a:lnTo>
                <a:lnTo>
                  <a:pt x="903" y="1325"/>
                </a:lnTo>
                <a:lnTo>
                  <a:pt x="596" y="1165"/>
                </a:lnTo>
                <a:lnTo>
                  <a:pt x="384" y="967"/>
                </a:lnTo>
                <a:lnTo>
                  <a:pt x="154" y="679"/>
                </a:lnTo>
                <a:lnTo>
                  <a:pt x="26" y="429"/>
                </a:lnTo>
                <a:lnTo>
                  <a:pt x="0" y="308"/>
                </a:lnTo>
                <a:lnTo>
                  <a:pt x="1018" y="0"/>
                </a:lnTo>
                <a:lnTo>
                  <a:pt x="1108" y="96"/>
                </a:lnTo>
                <a:lnTo>
                  <a:pt x="1216" y="244"/>
                </a:lnTo>
                <a:lnTo>
                  <a:pt x="1357" y="340"/>
                </a:lnTo>
                <a:lnTo>
                  <a:pt x="1581" y="384"/>
                </a:lnTo>
                <a:lnTo>
                  <a:pt x="1650" y="389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321952" y="3078949"/>
            <a:ext cx="1760107" cy="1661943"/>
          </a:xfrm>
          <a:custGeom>
            <a:avLst/>
            <a:gdLst>
              <a:gd name="T0" fmla="*/ 640 w 1593"/>
              <a:gd name="T1" fmla="*/ 0 h 1581"/>
              <a:gd name="T2" fmla="*/ 1593 w 1593"/>
              <a:gd name="T3" fmla="*/ 317 h 1581"/>
              <a:gd name="T4" fmla="*/ 1593 w 1593"/>
              <a:gd name="T5" fmla="*/ 453 h 1581"/>
              <a:gd name="T6" fmla="*/ 1555 w 1593"/>
              <a:gd name="T7" fmla="*/ 608 h 1581"/>
              <a:gd name="T8" fmla="*/ 1427 w 1593"/>
              <a:gd name="T9" fmla="*/ 807 h 1581"/>
              <a:gd name="T10" fmla="*/ 1293 w 1593"/>
              <a:gd name="T11" fmla="*/ 992 h 1581"/>
              <a:gd name="T12" fmla="*/ 1075 w 1593"/>
              <a:gd name="T13" fmla="*/ 1191 h 1581"/>
              <a:gd name="T14" fmla="*/ 602 w 1593"/>
              <a:gd name="T15" fmla="*/ 1472 h 1581"/>
              <a:gd name="T16" fmla="*/ 314 w 1593"/>
              <a:gd name="T17" fmla="*/ 1530 h 1581"/>
              <a:gd name="T18" fmla="*/ 0 w 1593"/>
              <a:gd name="T19" fmla="*/ 1581 h 1581"/>
              <a:gd name="T20" fmla="*/ 0 w 1593"/>
              <a:gd name="T21" fmla="*/ 467 h 1581"/>
              <a:gd name="T22" fmla="*/ 122 w 1593"/>
              <a:gd name="T23" fmla="*/ 416 h 1581"/>
              <a:gd name="T24" fmla="*/ 307 w 1593"/>
              <a:gd name="T25" fmla="*/ 378 h 1581"/>
              <a:gd name="T26" fmla="*/ 423 w 1593"/>
              <a:gd name="T27" fmla="*/ 288 h 1581"/>
              <a:gd name="T28" fmla="*/ 551 w 1593"/>
              <a:gd name="T29" fmla="*/ 154 h 1581"/>
              <a:gd name="T30" fmla="*/ 640 w 1593"/>
              <a:gd name="T31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93" h="1581">
                <a:moveTo>
                  <a:pt x="640" y="0"/>
                </a:moveTo>
                <a:lnTo>
                  <a:pt x="1593" y="317"/>
                </a:lnTo>
                <a:lnTo>
                  <a:pt x="1593" y="453"/>
                </a:lnTo>
                <a:lnTo>
                  <a:pt x="1555" y="608"/>
                </a:lnTo>
                <a:lnTo>
                  <a:pt x="1427" y="807"/>
                </a:lnTo>
                <a:lnTo>
                  <a:pt x="1293" y="992"/>
                </a:lnTo>
                <a:lnTo>
                  <a:pt x="1075" y="1191"/>
                </a:lnTo>
                <a:lnTo>
                  <a:pt x="602" y="1472"/>
                </a:lnTo>
                <a:lnTo>
                  <a:pt x="314" y="1530"/>
                </a:lnTo>
                <a:lnTo>
                  <a:pt x="0" y="1581"/>
                </a:lnTo>
                <a:lnTo>
                  <a:pt x="0" y="467"/>
                </a:lnTo>
                <a:lnTo>
                  <a:pt x="122" y="416"/>
                </a:lnTo>
                <a:lnTo>
                  <a:pt x="307" y="378"/>
                </a:lnTo>
                <a:lnTo>
                  <a:pt x="423" y="288"/>
                </a:lnTo>
                <a:lnTo>
                  <a:pt x="551" y="154"/>
                </a:lnTo>
                <a:lnTo>
                  <a:pt x="64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781591" y="1370753"/>
            <a:ext cx="1457364" cy="2041425"/>
          </a:xfrm>
          <a:custGeom>
            <a:avLst/>
            <a:gdLst>
              <a:gd name="T0" fmla="*/ 1222 w 1319"/>
              <a:gd name="T1" fmla="*/ 1942 h 1942"/>
              <a:gd name="T2" fmla="*/ 315 w 1319"/>
              <a:gd name="T3" fmla="*/ 1670 h 1942"/>
              <a:gd name="T4" fmla="*/ 224 w 1319"/>
              <a:gd name="T5" fmla="*/ 1579 h 1942"/>
              <a:gd name="T6" fmla="*/ 211 w 1319"/>
              <a:gd name="T7" fmla="*/ 1305 h 1942"/>
              <a:gd name="T8" fmla="*/ 141 w 1319"/>
              <a:gd name="T9" fmla="*/ 1107 h 1942"/>
              <a:gd name="T10" fmla="*/ 39 w 1319"/>
              <a:gd name="T11" fmla="*/ 934 h 1942"/>
              <a:gd name="T12" fmla="*/ 0 w 1319"/>
              <a:gd name="T13" fmla="*/ 876 h 1942"/>
              <a:gd name="T14" fmla="*/ 640 w 1319"/>
              <a:gd name="T15" fmla="*/ 0 h 1942"/>
              <a:gd name="T16" fmla="*/ 755 w 1319"/>
              <a:gd name="T17" fmla="*/ 83 h 1942"/>
              <a:gd name="T18" fmla="*/ 922 w 1319"/>
              <a:gd name="T19" fmla="*/ 288 h 1942"/>
              <a:gd name="T20" fmla="*/ 1139 w 1319"/>
              <a:gd name="T21" fmla="*/ 627 h 1942"/>
              <a:gd name="T22" fmla="*/ 1261 w 1319"/>
              <a:gd name="T23" fmla="*/ 928 h 1942"/>
              <a:gd name="T24" fmla="*/ 1299 w 1319"/>
              <a:gd name="T25" fmla="*/ 1241 h 1942"/>
              <a:gd name="T26" fmla="*/ 1319 w 1319"/>
              <a:gd name="T27" fmla="*/ 1632 h 1942"/>
              <a:gd name="T28" fmla="*/ 1222 w 1319"/>
              <a:gd name="T29" fmla="*/ 1942 h 1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19" h="1942">
                <a:moveTo>
                  <a:pt x="1222" y="1942"/>
                </a:moveTo>
                <a:lnTo>
                  <a:pt x="315" y="1670"/>
                </a:lnTo>
                <a:lnTo>
                  <a:pt x="224" y="1579"/>
                </a:lnTo>
                <a:lnTo>
                  <a:pt x="211" y="1305"/>
                </a:lnTo>
                <a:lnTo>
                  <a:pt x="141" y="1107"/>
                </a:lnTo>
                <a:lnTo>
                  <a:pt x="39" y="934"/>
                </a:lnTo>
                <a:lnTo>
                  <a:pt x="0" y="876"/>
                </a:lnTo>
                <a:lnTo>
                  <a:pt x="640" y="0"/>
                </a:lnTo>
                <a:lnTo>
                  <a:pt x="755" y="83"/>
                </a:lnTo>
                <a:lnTo>
                  <a:pt x="922" y="288"/>
                </a:lnTo>
                <a:lnTo>
                  <a:pt x="1139" y="627"/>
                </a:lnTo>
                <a:lnTo>
                  <a:pt x="1261" y="928"/>
                </a:lnTo>
                <a:lnTo>
                  <a:pt x="1299" y="1241"/>
                </a:lnTo>
                <a:lnTo>
                  <a:pt x="1319" y="1632"/>
                </a:lnTo>
                <a:lnTo>
                  <a:pt x="1222" y="194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224784" y="980759"/>
            <a:ext cx="2154557" cy="1287716"/>
          </a:xfrm>
          <a:custGeom>
            <a:avLst/>
            <a:gdLst>
              <a:gd name="T0" fmla="*/ 1315 w 1950"/>
              <a:gd name="T1" fmla="*/ 1225 h 1225"/>
              <a:gd name="T2" fmla="*/ 1089 w 1950"/>
              <a:gd name="T3" fmla="*/ 1134 h 1225"/>
              <a:gd name="T4" fmla="*/ 816 w 1950"/>
              <a:gd name="T5" fmla="*/ 1179 h 1225"/>
              <a:gd name="T6" fmla="*/ 635 w 1950"/>
              <a:gd name="T7" fmla="*/ 1225 h 1225"/>
              <a:gd name="T8" fmla="*/ 0 w 1950"/>
              <a:gd name="T9" fmla="*/ 318 h 1225"/>
              <a:gd name="T10" fmla="*/ 136 w 1950"/>
              <a:gd name="T11" fmla="*/ 227 h 1225"/>
              <a:gd name="T12" fmla="*/ 635 w 1950"/>
              <a:gd name="T13" fmla="*/ 45 h 1225"/>
              <a:gd name="T14" fmla="*/ 1043 w 1950"/>
              <a:gd name="T15" fmla="*/ 0 h 1225"/>
              <a:gd name="T16" fmla="*/ 1452 w 1950"/>
              <a:gd name="T17" fmla="*/ 45 h 1225"/>
              <a:gd name="T18" fmla="*/ 1769 w 1950"/>
              <a:gd name="T19" fmla="*/ 181 h 1225"/>
              <a:gd name="T20" fmla="*/ 1950 w 1950"/>
              <a:gd name="T21" fmla="*/ 318 h 1225"/>
              <a:gd name="T22" fmla="*/ 1950 w 1950"/>
              <a:gd name="T23" fmla="*/ 499 h 1225"/>
              <a:gd name="T24" fmla="*/ 1406 w 1950"/>
              <a:gd name="T25" fmla="*/ 1225 h 1225"/>
              <a:gd name="T26" fmla="*/ 1361 w 1950"/>
              <a:gd name="T27" fmla="*/ 1225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50" h="1225">
                <a:moveTo>
                  <a:pt x="1315" y="1225"/>
                </a:moveTo>
                <a:lnTo>
                  <a:pt x="1089" y="1134"/>
                </a:lnTo>
                <a:lnTo>
                  <a:pt x="816" y="1179"/>
                </a:lnTo>
                <a:lnTo>
                  <a:pt x="635" y="1225"/>
                </a:lnTo>
                <a:lnTo>
                  <a:pt x="0" y="318"/>
                </a:lnTo>
                <a:lnTo>
                  <a:pt x="136" y="227"/>
                </a:lnTo>
                <a:lnTo>
                  <a:pt x="635" y="45"/>
                </a:lnTo>
                <a:lnTo>
                  <a:pt x="1043" y="0"/>
                </a:lnTo>
                <a:lnTo>
                  <a:pt x="1452" y="45"/>
                </a:lnTo>
                <a:lnTo>
                  <a:pt x="1769" y="181"/>
                </a:lnTo>
                <a:lnTo>
                  <a:pt x="1950" y="318"/>
                </a:lnTo>
                <a:lnTo>
                  <a:pt x="1950" y="499"/>
                </a:lnTo>
                <a:lnTo>
                  <a:pt x="1406" y="1225"/>
                </a:lnTo>
                <a:lnTo>
                  <a:pt x="1361" y="1225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" name="Picture 5" descr="whe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3185" y="916636"/>
            <a:ext cx="3998638" cy="38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789389" y="1310835"/>
            <a:ext cx="1059600" cy="54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dirty="0" smtClean="0"/>
              <a:t>CORUS</a:t>
            </a:r>
            <a:endParaRPr lang="en-US" altLang="en-US" sz="18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974906" y="2220121"/>
            <a:ext cx="1233070" cy="54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dirty="0"/>
              <a:t>PODIUM</a:t>
            </a:r>
            <a:endParaRPr lang="en-US" altLang="en-US" sz="18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470401" y="3619265"/>
            <a:ext cx="1197322" cy="54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dirty="0"/>
              <a:t>SECOPS</a:t>
            </a:r>
            <a:endParaRPr lang="en-US" altLang="en-US" sz="180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960712" y="3622418"/>
            <a:ext cx="1341349" cy="54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dirty="0"/>
              <a:t>DREAMS</a:t>
            </a:r>
            <a:endParaRPr lang="en-US" altLang="en-US" sz="18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504389" y="2220121"/>
            <a:ext cx="1284999" cy="54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dirty="0"/>
              <a:t>IMPETUS</a:t>
            </a:r>
            <a:endParaRPr lang="en-US" altLang="en-US" sz="1800" dirty="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643067" y="2545593"/>
            <a:ext cx="1284999" cy="54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dirty="0" smtClean="0"/>
              <a:t>U-space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7148319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83" y="1043354"/>
            <a:ext cx="4680817" cy="34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14" y="89144"/>
            <a:ext cx="7936637" cy="749056"/>
          </a:xfrm>
        </p:spPr>
        <p:txBody>
          <a:bodyPr/>
          <a:lstStyle/>
          <a:p>
            <a:r>
              <a:rPr lang="en-GB" altLang="en-US" dirty="0" smtClean="0"/>
              <a:t>U-space Blueprint /UTM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1" y="709247"/>
            <a:ext cx="4513385" cy="4009292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U1</a:t>
            </a:r>
            <a:r>
              <a:rPr lang="en-US" sz="1400" dirty="0"/>
              <a:t> </a:t>
            </a:r>
            <a:r>
              <a:rPr lang="en-US" sz="1400" dirty="0" smtClean="0"/>
              <a:t>- U-space </a:t>
            </a:r>
            <a:r>
              <a:rPr lang="en-US" sz="1400" dirty="0"/>
              <a:t>foundation services </a:t>
            </a:r>
            <a:r>
              <a:rPr lang="en-US" sz="1400" dirty="0" smtClean="0"/>
              <a:t>provide e-registration</a:t>
            </a:r>
            <a:r>
              <a:rPr lang="en-US" sz="1400" dirty="0"/>
              <a:t>, e-identification and </a:t>
            </a:r>
            <a:r>
              <a:rPr lang="en-US" sz="1400" dirty="0" smtClean="0"/>
              <a:t>geo awareness.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b="1" dirty="0"/>
              <a:t>U2</a:t>
            </a:r>
            <a:r>
              <a:rPr lang="en-US" sz="1400" dirty="0"/>
              <a:t> </a:t>
            </a:r>
            <a:r>
              <a:rPr lang="en-US" sz="1400" dirty="0" smtClean="0"/>
              <a:t>- U-space </a:t>
            </a:r>
            <a:r>
              <a:rPr lang="en-US" sz="1400" dirty="0"/>
              <a:t>initial services support </a:t>
            </a:r>
            <a:r>
              <a:rPr lang="en-US" sz="1400" dirty="0" smtClean="0"/>
              <a:t>the management </a:t>
            </a:r>
            <a:r>
              <a:rPr lang="en-US" sz="1400" dirty="0"/>
              <a:t>of drone operations and </a:t>
            </a:r>
            <a:r>
              <a:rPr lang="en-US" sz="1400" dirty="0" smtClean="0"/>
              <a:t>may include </a:t>
            </a:r>
            <a:r>
              <a:rPr lang="en-US" sz="1400" dirty="0"/>
              <a:t>flight planning, flight </a:t>
            </a:r>
            <a:r>
              <a:rPr lang="en-US" sz="1400" dirty="0" smtClean="0"/>
              <a:t>approval, tracking, airspace </a:t>
            </a:r>
            <a:r>
              <a:rPr lang="en-US" sz="1400" dirty="0"/>
              <a:t>dynamic information, and </a:t>
            </a:r>
            <a:r>
              <a:rPr lang="en-US" sz="1400" dirty="0" smtClean="0"/>
              <a:t>procedural interfaces </a:t>
            </a:r>
            <a:r>
              <a:rPr lang="en-US" sz="1400" dirty="0"/>
              <a:t>with air traffic control.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b="1" dirty="0"/>
              <a:t>U3</a:t>
            </a:r>
            <a:r>
              <a:rPr lang="en-US" sz="1400" dirty="0"/>
              <a:t> </a:t>
            </a:r>
            <a:r>
              <a:rPr lang="en-US" sz="1400" dirty="0" smtClean="0"/>
              <a:t>- U-space </a:t>
            </a:r>
            <a:r>
              <a:rPr lang="en-US" sz="1400" dirty="0"/>
              <a:t>advanced services support </a:t>
            </a:r>
            <a:r>
              <a:rPr lang="en-US" sz="1400" dirty="0" smtClean="0"/>
              <a:t>more complex </a:t>
            </a:r>
            <a:r>
              <a:rPr lang="en-US" sz="1400" dirty="0"/>
              <a:t>operations in dense areas </a:t>
            </a:r>
            <a:r>
              <a:rPr lang="en-US" sz="1400" dirty="0" smtClean="0"/>
              <a:t>and may </a:t>
            </a:r>
            <a:r>
              <a:rPr lang="en-US" sz="1400" dirty="0"/>
              <a:t>include capacity management </a:t>
            </a:r>
            <a:r>
              <a:rPr lang="en-US" sz="1400" dirty="0" smtClean="0"/>
              <a:t>and assistance </a:t>
            </a:r>
            <a:r>
              <a:rPr lang="en-US" sz="1400" dirty="0"/>
              <a:t>for conflict detection. Indeed, </a:t>
            </a:r>
            <a:r>
              <a:rPr lang="en-US" sz="1400" dirty="0" smtClean="0"/>
              <a:t>the availability </a:t>
            </a:r>
            <a:r>
              <a:rPr lang="en-US" sz="1400" dirty="0"/>
              <a:t>of automated ‘detect and avoid</a:t>
            </a:r>
            <a:r>
              <a:rPr lang="en-US" sz="1400" dirty="0" smtClean="0"/>
              <a:t>’ (</a:t>
            </a:r>
            <a:r>
              <a:rPr lang="en-US" sz="1400" dirty="0"/>
              <a:t>DAA) functionalities, in addition to </a:t>
            </a:r>
            <a:r>
              <a:rPr lang="en-US" sz="1400" dirty="0" smtClean="0"/>
              <a:t>more reliable </a:t>
            </a:r>
            <a:r>
              <a:rPr lang="en-US" sz="1400" dirty="0"/>
              <a:t>means of communication, will </a:t>
            </a:r>
            <a:r>
              <a:rPr lang="en-US" sz="1400" dirty="0" smtClean="0"/>
              <a:t>lead to </a:t>
            </a:r>
            <a:r>
              <a:rPr lang="en-US" sz="1400" dirty="0"/>
              <a:t>a significant increase of operations in </a:t>
            </a:r>
            <a:r>
              <a:rPr lang="en-US" sz="1400" dirty="0" smtClean="0"/>
              <a:t>all environments.</a:t>
            </a:r>
          </a:p>
          <a:p>
            <a:pPr marL="0" indent="0">
              <a:buNone/>
            </a:pPr>
            <a:r>
              <a:rPr lang="en-US" sz="1400" b="1" dirty="0"/>
              <a:t>U4</a:t>
            </a:r>
            <a:r>
              <a:rPr lang="en-US" sz="1400" dirty="0"/>
              <a:t> </a:t>
            </a:r>
            <a:r>
              <a:rPr lang="en-US" sz="1400" dirty="0" smtClean="0"/>
              <a:t>- U-space </a:t>
            </a:r>
            <a:r>
              <a:rPr lang="en-US" sz="1400" dirty="0"/>
              <a:t>full services, </a:t>
            </a:r>
            <a:r>
              <a:rPr lang="en-US" sz="1400" dirty="0" smtClean="0"/>
              <a:t>services offering </a:t>
            </a:r>
            <a:r>
              <a:rPr lang="en-US" sz="1400" dirty="0"/>
              <a:t>integrated interfaces with </a:t>
            </a:r>
            <a:r>
              <a:rPr lang="en-US" sz="1400" dirty="0" smtClean="0"/>
              <a:t>manned aviation</a:t>
            </a:r>
            <a:r>
              <a:rPr lang="en-US" sz="1400" dirty="0"/>
              <a:t>, support the full operational </a:t>
            </a:r>
            <a:r>
              <a:rPr lang="en-US" sz="1400" dirty="0" smtClean="0"/>
              <a:t>capability of </a:t>
            </a:r>
            <a:r>
              <a:rPr lang="en-US" sz="1400" dirty="0"/>
              <a:t>U-space and will rely on very high level </a:t>
            </a:r>
            <a:r>
              <a:rPr lang="en-US" sz="1400" dirty="0" smtClean="0"/>
              <a:t>of automation</a:t>
            </a:r>
            <a:r>
              <a:rPr lang="en-US" sz="1400" dirty="0"/>
              <a:t>, connectivity and </a:t>
            </a:r>
            <a:r>
              <a:rPr lang="en-US" sz="1400" dirty="0" err="1"/>
              <a:t>digitalisation</a:t>
            </a:r>
            <a:r>
              <a:rPr lang="en-US" sz="1400" dirty="0"/>
              <a:t> </a:t>
            </a:r>
            <a:r>
              <a:rPr lang="en-US" sz="1400" dirty="0" smtClean="0"/>
              <a:t>for both </a:t>
            </a:r>
            <a:r>
              <a:rPr lang="en-US" sz="1400" dirty="0"/>
              <a:t>the drone and the U-space system.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9207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91" y="925472"/>
            <a:ext cx="8675292" cy="35866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Concept of Operation for </a:t>
            </a:r>
            <a:r>
              <a:rPr lang="en-US" dirty="0" err="1"/>
              <a:t>EuRopean</a:t>
            </a:r>
            <a:r>
              <a:rPr lang="en-US" dirty="0"/>
              <a:t> UTM </a:t>
            </a:r>
            <a:r>
              <a:rPr lang="en-US" dirty="0" smtClean="0"/>
              <a:t>Systems (CORUS)</a:t>
            </a:r>
          </a:p>
          <a:p>
            <a:pPr marL="0" indent="0">
              <a:buNone/>
              <a:defRPr/>
            </a:pPr>
            <a:r>
              <a:rPr lang="en-US" dirty="0" smtClean="0"/>
              <a:t>CORUS </a:t>
            </a:r>
            <a:r>
              <a:rPr lang="en-US" dirty="0"/>
              <a:t>aims to address VLL airspace, also including the airspace </a:t>
            </a:r>
            <a:r>
              <a:rPr lang="en-US" dirty="0" smtClean="0"/>
              <a:t>around airports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Establish </a:t>
            </a:r>
            <a:r>
              <a:rPr lang="en-US" sz="1400" dirty="0"/>
              <a:t>and clearly describe a concept of operations. Develop clear use cases for nominal scenarios and describe how losses of safety in non-nominal situations (e.g. contingency, emergency …) can be minimized.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Address </a:t>
            </a:r>
            <a:r>
              <a:rPr lang="en-US" sz="1400" dirty="0"/>
              <a:t>drones operations in uncontrolled airspace as well as in and around controlled or protected airspace (e.g. airfields).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Develop </a:t>
            </a:r>
            <a:r>
              <a:rPr lang="en-US" sz="1400" dirty="0"/>
              <a:t>a concept enabling safe interaction with all different classes of airspace users taking into account contingencies and emergencies, and making clear any assumptions about the volumes of traffic.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Examine </a:t>
            </a:r>
            <a:r>
              <a:rPr lang="en-US" sz="1400" dirty="0"/>
              <a:t>non-aviation aspects, identifying key issues for society (e.g. safety and privacy, noise …) and offering solutions to ease social acceptance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Identify </a:t>
            </a:r>
            <a:r>
              <a:rPr lang="en-US" sz="1400" dirty="0"/>
              <a:t>necessary services and technical development, quantifying the level of safety and performance required and proposing an initial architecture description.</a:t>
            </a:r>
          </a:p>
          <a:p>
            <a:pPr lvl="1"/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2258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75" y="206376"/>
            <a:ext cx="7936637" cy="487892"/>
          </a:xfrm>
        </p:spPr>
        <p:txBody>
          <a:bodyPr/>
          <a:lstStyle/>
          <a:p>
            <a:r>
              <a:rPr lang="en-GB" dirty="0"/>
              <a:t>PODIUM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 Placeholder 17"/>
          <p:cNvSpPr txBox="1">
            <a:spLocks/>
          </p:cNvSpPr>
          <p:nvPr/>
        </p:nvSpPr>
        <p:spPr bwMode="auto">
          <a:xfrm>
            <a:off x="4457701" y="850106"/>
            <a:ext cx="3657598" cy="1743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139EE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139EE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139E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139EEB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139EEB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-214313">
              <a:defRPr/>
            </a:pPr>
            <a:r>
              <a:rPr lang="en-GB" b="1" dirty="0" smtClean="0">
                <a:solidFill>
                  <a:schemeClr val="tx2"/>
                </a:solidFill>
                <a:ea typeface="+mj-ea"/>
              </a:rPr>
              <a:t>U-space</a:t>
            </a:r>
            <a:r>
              <a:rPr lang="en-GB" dirty="0" smtClean="0"/>
              <a:t> blocks</a:t>
            </a:r>
          </a:p>
          <a:p>
            <a:pPr lvl="1">
              <a:defRPr/>
            </a:pPr>
            <a:r>
              <a:rPr lang="en-GB" sz="1500" dirty="0" smtClean="0"/>
              <a:t>Foundation U1</a:t>
            </a:r>
          </a:p>
          <a:p>
            <a:pPr lvl="1">
              <a:defRPr/>
            </a:pPr>
            <a:r>
              <a:rPr lang="en-GB" sz="1500" dirty="0" smtClean="0"/>
              <a:t>Initial U2</a:t>
            </a:r>
          </a:p>
          <a:p>
            <a:pPr lvl="1">
              <a:defRPr/>
            </a:pPr>
            <a:r>
              <a:rPr lang="en-GB" sz="1500" dirty="0" smtClean="0"/>
              <a:t>Some advanced U3</a:t>
            </a:r>
          </a:p>
          <a:p>
            <a:pPr marL="42863" indent="-214313">
              <a:defRPr/>
            </a:pPr>
            <a:r>
              <a:rPr lang="en-GB" dirty="0" smtClean="0"/>
              <a:t>Situational awareness</a:t>
            </a:r>
          </a:p>
          <a:p>
            <a:pPr marL="42863" indent="-214313">
              <a:defRPr/>
            </a:pPr>
            <a:r>
              <a:rPr lang="en-GB" dirty="0" smtClean="0"/>
              <a:t>Tracking: Mode-S, L-Band, GSM</a:t>
            </a:r>
            <a:endParaRPr lang="en-GB" dirty="0"/>
          </a:p>
        </p:txBody>
      </p:sp>
      <p:sp>
        <p:nvSpPr>
          <p:cNvPr id="8" name="Text Placeholder 17"/>
          <p:cNvSpPr txBox="1">
            <a:spLocks/>
          </p:cNvSpPr>
          <p:nvPr/>
        </p:nvSpPr>
        <p:spPr bwMode="auto">
          <a:xfrm>
            <a:off x="1227535" y="3136106"/>
            <a:ext cx="3130153" cy="1667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>
            <a:lvl1pPr marL="0" indent="0" eaLnBrk="1" hangingPunct="1">
              <a:spcBef>
                <a:spcPct val="20000"/>
              </a:spcBef>
              <a:buClr>
                <a:srgbClr val="3399CC"/>
              </a:buClr>
              <a:buFont typeface="Wingdings" pitchFamily="2" charset="2"/>
              <a:buNone/>
              <a:defRPr sz="2000" u="sng">
                <a:latin typeface="+mn-lt"/>
              </a:defRPr>
            </a:lvl1pPr>
            <a:lvl2pPr marL="742950" lvl="1" indent="-285750" eaLnBrk="1" hangingPunct="1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indent="0" eaLnBrk="1" hangingPunct="1">
              <a:spcBef>
                <a:spcPct val="20000"/>
              </a:spcBef>
              <a:buClr>
                <a:srgbClr val="3399CC"/>
              </a:buClr>
              <a:buFont typeface="Wingdings" pitchFamily="2" charset="2"/>
              <a:buNone/>
              <a:defRPr sz="1000">
                <a:latin typeface="+mn-lt"/>
              </a:defRPr>
            </a:lvl3pPr>
            <a:lvl4pPr indent="0" eaLnBrk="1" hangingPunct="1">
              <a:spcBef>
                <a:spcPct val="20000"/>
              </a:spcBef>
              <a:buClr>
                <a:srgbClr val="3399CC"/>
              </a:buClr>
              <a:buFont typeface="Wingdings" pitchFamily="2" charset="2"/>
              <a:buNone/>
              <a:defRPr sz="900">
                <a:latin typeface="+mn-lt"/>
              </a:defRPr>
            </a:lvl4pPr>
            <a:lvl5pPr indent="0" eaLnBrk="1" hangingPunct="1">
              <a:spcBef>
                <a:spcPct val="20000"/>
              </a:spcBef>
              <a:buClr>
                <a:srgbClr val="3399CC"/>
              </a:buClr>
              <a:buFont typeface="Wingdings" pitchFamily="2" charset="2"/>
              <a:buNone/>
              <a:defRPr sz="900">
                <a:latin typeface="+mn-lt"/>
              </a:defRPr>
            </a:lvl5pPr>
            <a:lvl6pPr indent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None/>
              <a:defRPr sz="900">
                <a:latin typeface="+mn-lt"/>
              </a:defRPr>
            </a:lvl6pPr>
            <a:lvl7pPr indent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None/>
              <a:defRPr sz="900">
                <a:latin typeface="+mn-lt"/>
              </a:defRPr>
            </a:lvl7pPr>
            <a:lvl8pPr indent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None/>
              <a:defRPr sz="900">
                <a:latin typeface="+mn-lt"/>
              </a:defRPr>
            </a:lvl8pPr>
            <a:lvl9pPr indent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None/>
              <a:defRPr sz="900">
                <a:latin typeface="+mn-lt"/>
              </a:defRPr>
            </a:lvl9pPr>
          </a:lstStyle>
          <a:p>
            <a:pPr marL="42863" indent="-214313">
              <a:buFont typeface="Arial" panose="020B0604020202020204" pitchFamily="34" charset="0"/>
              <a:buChar char="•"/>
              <a:defRPr/>
            </a:pPr>
            <a:r>
              <a:rPr lang="en-GB" sz="1500" u="none" dirty="0"/>
              <a:t>+185 drone flights</a:t>
            </a:r>
          </a:p>
          <a:p>
            <a:pPr marL="42863" indent="-214313">
              <a:buFont typeface="Arial" panose="020B0604020202020204" pitchFamily="34" charset="0"/>
              <a:buChar char="•"/>
              <a:defRPr/>
            </a:pPr>
            <a:r>
              <a:rPr lang="en-GB" sz="1500" u="none" dirty="0"/>
              <a:t>VLOS &amp; BVLOS</a:t>
            </a:r>
          </a:p>
          <a:p>
            <a:pPr marL="42863" indent="-214313">
              <a:buFont typeface="Arial" panose="020B0604020202020204" pitchFamily="34" charset="0"/>
              <a:buChar char="•"/>
              <a:defRPr/>
            </a:pPr>
            <a:r>
              <a:rPr lang="en-GB" sz="1500" u="none" dirty="0"/>
              <a:t>Urban &amp; rural, airport vicinity</a:t>
            </a:r>
          </a:p>
          <a:p>
            <a:pPr marL="42863" indent="-214313">
              <a:buFont typeface="Arial" panose="020B0604020202020204" pitchFamily="34" charset="0"/>
              <a:buChar char="•"/>
              <a:defRPr/>
            </a:pPr>
            <a:r>
              <a:rPr lang="en-GB" sz="1500" u="none" dirty="0"/>
              <a:t>Uncontrolled &amp; controlled A/S</a:t>
            </a:r>
          </a:p>
          <a:p>
            <a:pPr marL="42863" indent="-214313">
              <a:buFont typeface="Arial" panose="020B0604020202020204" pitchFamily="34" charset="0"/>
              <a:buChar char="•"/>
              <a:defRPr/>
            </a:pPr>
            <a:r>
              <a:rPr lang="en-GB" sz="1500" u="none" dirty="0"/>
              <a:t>Eelde (NL), Odense (DK), </a:t>
            </a:r>
          </a:p>
          <a:p>
            <a:pPr>
              <a:defRPr/>
            </a:pPr>
            <a:r>
              <a:rPr lang="en-GB" sz="1500" u="none" dirty="0"/>
              <a:t>    Paris &amp; Toulouse (FR)</a:t>
            </a:r>
          </a:p>
          <a:p>
            <a:pPr>
              <a:defRPr/>
            </a:pPr>
            <a:endParaRPr lang="en-GB" sz="1500" u="none" dirty="0"/>
          </a:p>
        </p:txBody>
      </p:sp>
      <p:sp>
        <p:nvSpPr>
          <p:cNvPr id="9" name="Text Placeholder 17"/>
          <p:cNvSpPr txBox="1">
            <a:spLocks/>
          </p:cNvSpPr>
          <p:nvPr/>
        </p:nvSpPr>
        <p:spPr bwMode="auto">
          <a:xfrm>
            <a:off x="4457700" y="2631281"/>
            <a:ext cx="3657599" cy="10489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150" indent="-28575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500"/>
              <a:t>EUROCONTROL (leader), Airbus, DSNA, DELAIR, Drones Paris Region, INAS, Naviair, NLR, Orange, Unifly, + 17 LTPs,  + 4 subcontractors</a:t>
            </a:r>
          </a:p>
        </p:txBody>
      </p:sp>
      <p:sp>
        <p:nvSpPr>
          <p:cNvPr id="10" name="Text Placeholder 17"/>
          <p:cNvSpPr txBox="1">
            <a:spLocks/>
          </p:cNvSpPr>
          <p:nvPr/>
        </p:nvSpPr>
        <p:spPr bwMode="auto">
          <a:xfrm>
            <a:off x="4457701" y="3719513"/>
            <a:ext cx="3657598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860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en-GB" altLang="en-US" sz="1500"/>
              <a:t>- Demo report = end 2019</a:t>
            </a:r>
          </a:p>
          <a:p>
            <a:pPr lvl="2" algn="ctr" eaLnBrk="1" hangingPunct="1">
              <a:buFont typeface="Wingdings" panose="05000000000000000000" pitchFamily="2" charset="2"/>
              <a:buNone/>
            </a:pPr>
            <a:r>
              <a:rPr lang="en-GB" altLang="en-US" sz="1500"/>
              <a:t>- Prep. &amp; Demos = 2018 – 2019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z="1500">
                <a:solidFill>
                  <a:srgbClr val="00B050"/>
                </a:solidFill>
              </a:rPr>
              <a:t>- Kick-Off = Jan 2018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500" b="1">
                <a:solidFill>
                  <a:srgbClr val="FFC000"/>
                </a:solidFill>
              </a:rPr>
              <a:t>- GA signature = 12 Dec 2017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916" y="1157288"/>
            <a:ext cx="3128963" cy="1940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29916" y="600076"/>
            <a:ext cx="60067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350" dirty="0"/>
              <a:t>Proving Operations of Drones with Initial UTM Management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350" dirty="0"/>
              <a:t>SESAR 2020 VLD</a:t>
            </a:r>
          </a:p>
        </p:txBody>
      </p:sp>
      <p:pic>
        <p:nvPicPr>
          <p:cNvPr id="13" name="Picture 12" descr="https://www.sesarju.eu/sites/default/files/images/projects/podium-logo-with-tagline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-20082"/>
            <a:ext cx="1911668" cy="902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9891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41" y="1953684"/>
            <a:ext cx="7936637" cy="2855384"/>
          </a:xfrm>
        </p:spPr>
        <p:txBody>
          <a:bodyPr/>
          <a:lstStyle/>
          <a:p>
            <a:r>
              <a:rPr lang="en-US" dirty="0"/>
              <a:t>The main objective of SECOPS is to define such an integrated security concept for drone operations that ensures that security risks in U-space are mitigated to an acceptable level, in particular: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Drones </a:t>
            </a:r>
            <a:r>
              <a:rPr lang="en-US" dirty="0"/>
              <a:t>do not divert from their intended mission, due to unexpected interference.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Drones </a:t>
            </a:r>
            <a:r>
              <a:rPr lang="en-US" dirty="0"/>
              <a:t>cannot deliberately be misused for illegal or dangerous activities.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Detect </a:t>
            </a:r>
            <a:r>
              <a:rPr lang="en-US" dirty="0"/>
              <a:t>and act when drones are misused (by the pilot or an external party).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https://www.sesarju.eu/sites/default/files/images/projects/SECOPS_LOGO_FINAL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133" y="0"/>
            <a:ext cx="3098800" cy="185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63385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the gap between the existing information used by traditional manned aviation and the needs of the new unmanned aviation;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/>
              <a:t>and simulate present and future real-world applications, to ensure that the system can be scaled as the market for drones grows and the number of applications increases;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/>
              <a:t>and validate the technologies related to information exchange that will make possible the implementation of the future U-space concept for the management of drones in Europe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https://www.sesarju.eu/sites/default/files/images/projects/dreams_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198" y="99482"/>
            <a:ext cx="2535767" cy="938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93842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IMPETUS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6" y="1200150"/>
            <a:ext cx="3214292" cy="3524250"/>
          </a:xfrm>
        </p:spPr>
        <p:txBody>
          <a:bodyPr/>
          <a:lstStyle/>
          <a:p>
            <a:r>
              <a:rPr lang="en-US" dirty="0"/>
              <a:t>Information Management Portal to Enable the </a:t>
            </a:r>
            <a:r>
              <a:rPr lang="en-US" dirty="0" err="1" smtClean="0"/>
              <a:t>inTegration</a:t>
            </a:r>
            <a:r>
              <a:rPr lang="en-US" dirty="0" smtClean="0"/>
              <a:t> </a:t>
            </a:r>
            <a:r>
              <a:rPr lang="en-US" dirty="0"/>
              <a:t>of Unmanned Systems - IMPETUS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Picture 10" descr="IMPETUS%20Solu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120" y="1073044"/>
            <a:ext cx="5516880" cy="3268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24059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Drone Critical Communications - DroC2om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08" y="1667933"/>
            <a:ext cx="7936637" cy="3010959"/>
          </a:xfrm>
        </p:spPr>
        <p:txBody>
          <a:bodyPr/>
          <a:lstStyle/>
          <a:p>
            <a:r>
              <a:rPr lang="en-US" dirty="0" smtClean="0"/>
              <a:t>DroC2om </a:t>
            </a:r>
            <a:r>
              <a:rPr lang="en-US" dirty="0"/>
              <a:t>project </a:t>
            </a:r>
            <a:r>
              <a:rPr lang="en-US" dirty="0" smtClean="0"/>
              <a:t>contributes </a:t>
            </a:r>
            <a:r>
              <a:rPr lang="en-US" dirty="0"/>
              <a:t>to the definition of integrated cellular-satellite data link specifications for UASs. </a:t>
            </a:r>
            <a:endParaRPr lang="en-US" dirty="0" smtClean="0"/>
          </a:p>
          <a:p>
            <a:r>
              <a:rPr lang="en-US" dirty="0" smtClean="0"/>
              <a:t>Design </a:t>
            </a:r>
            <a:r>
              <a:rPr lang="en-US" dirty="0"/>
              <a:t>a cellular-satellite system architecture concept, which ensures reliable and safe operation for remote controlled, semi-autonomous and fully autonomous small UAS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1190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5" y="1515533"/>
            <a:ext cx="7936637" cy="855134"/>
          </a:xfrm>
        </p:spPr>
        <p:txBody>
          <a:bodyPr/>
          <a:lstStyle/>
          <a:p>
            <a:r>
              <a:rPr lang="en-US" dirty="0"/>
              <a:t>Ground based technologies for a real-time unmanned aerial system traffic management system (UTMS) - CLASS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 descr="class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133" y="0"/>
            <a:ext cx="2253192" cy="128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4328"/>
            <a:ext cx="9144000" cy="21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69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41" y="1039283"/>
            <a:ext cx="7936637" cy="3394075"/>
          </a:xfrm>
        </p:spPr>
        <p:txBody>
          <a:bodyPr/>
          <a:lstStyle/>
          <a:p>
            <a:r>
              <a:rPr lang="en-US" dirty="0" smtClean="0"/>
              <a:t>UAS </a:t>
            </a:r>
            <a:r>
              <a:rPr lang="en-US" dirty="0"/>
              <a:t>integration is very complex as it affects all aspects of civil and military ATM </a:t>
            </a:r>
          </a:p>
          <a:p>
            <a:r>
              <a:rPr lang="en-US" dirty="0" smtClean="0"/>
              <a:t>EUROCONTROL </a:t>
            </a:r>
            <a:r>
              <a:rPr lang="en-US" dirty="0"/>
              <a:t>contributions in full support to EC, EASA, EDA, SJU, NATO, ICAO, </a:t>
            </a:r>
            <a:r>
              <a:rPr lang="en-US" dirty="0" smtClean="0"/>
              <a:t>JARUS</a:t>
            </a:r>
          </a:p>
          <a:p>
            <a:r>
              <a:rPr lang="en-US" dirty="0" smtClean="0"/>
              <a:t>ICAO and ITU have </a:t>
            </a:r>
            <a:r>
              <a:rPr lang="en-US" dirty="0"/>
              <a:t>a major role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3013075"/>
            <a:ext cx="9072563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844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UAS @ </a:t>
            </a:r>
            <a:r>
              <a:rPr lang="en-GB" dirty="0" smtClean="0"/>
              <a:t>EUROCONTROL (ECTL)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382835" y="1660526"/>
            <a:ext cx="5506796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Contribution to Research &amp; Development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590674" y="2776538"/>
            <a:ext cx="5905500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Support to Operations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174345" y="3892551"/>
            <a:ext cx="5321829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Support to Regulations &amp; Standards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869949" y="1492251"/>
            <a:ext cx="3086100" cy="3086100"/>
            <a:chOff x="793" y="570"/>
            <a:chExt cx="1944" cy="1944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793" y="570"/>
              <a:ext cx="1944" cy="1944"/>
            </a:xfrm>
            <a:custGeom>
              <a:avLst/>
              <a:gdLst>
                <a:gd name="G0" fmla="+- 2275 0 0"/>
                <a:gd name="G1" fmla="+- 21600 0 2275"/>
                <a:gd name="G2" fmla="+- 21600 0 227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75" y="10800"/>
                  </a:moveTo>
                  <a:cubicBezTo>
                    <a:pt x="2275" y="15508"/>
                    <a:pt x="6092" y="19325"/>
                    <a:pt x="10800" y="19325"/>
                  </a:cubicBezTo>
                  <a:cubicBezTo>
                    <a:pt x="15508" y="19325"/>
                    <a:pt x="19325" y="15508"/>
                    <a:pt x="19325" y="10800"/>
                  </a:cubicBezTo>
                  <a:cubicBezTo>
                    <a:pt x="19325" y="6092"/>
                    <a:pt x="15508" y="2275"/>
                    <a:pt x="10800" y="2275"/>
                  </a:cubicBezTo>
                  <a:cubicBezTo>
                    <a:pt x="6092" y="2275"/>
                    <a:pt x="2275" y="6092"/>
                    <a:pt x="2275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74001"/>
                  </a:schemeClr>
                </a:gs>
                <a:gs pos="50000">
                  <a:schemeClr val="bg1"/>
                </a:gs>
                <a:gs pos="100000">
                  <a:schemeClr val="hlink">
                    <a:alpha val="74001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custGeom>
              <a:avLst/>
              <a:gdLst>
                <a:gd name="G0" fmla="+- 694 0 0"/>
                <a:gd name="G1" fmla="+- 21600 0 694"/>
                <a:gd name="G2" fmla="+- 21600 0 69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94" y="10800"/>
                  </a:moveTo>
                  <a:cubicBezTo>
                    <a:pt x="694" y="16381"/>
                    <a:pt x="5219" y="20906"/>
                    <a:pt x="10800" y="20906"/>
                  </a:cubicBezTo>
                  <a:cubicBezTo>
                    <a:pt x="16381" y="20906"/>
                    <a:pt x="20906" y="16381"/>
                    <a:pt x="20906" y="10800"/>
                  </a:cubicBezTo>
                  <a:cubicBezTo>
                    <a:pt x="20906" y="5219"/>
                    <a:pt x="16381" y="694"/>
                    <a:pt x="10800" y="694"/>
                  </a:cubicBezTo>
                  <a:cubicBezTo>
                    <a:pt x="5219" y="694"/>
                    <a:pt x="694" y="5219"/>
                    <a:pt x="694" y="10800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976" y="753"/>
              <a:ext cx="1578" cy="157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05168" y="2639289"/>
            <a:ext cx="2215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UAS @ EUROCONTROL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7610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</a:t>
            </a:r>
            <a:r>
              <a:rPr lang="en-GB" dirty="0" smtClean="0"/>
              <a:t>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153" y="1143690"/>
            <a:ext cx="6213232" cy="35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6810" y="700605"/>
            <a:ext cx="3294459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CC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9CC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9CC"/>
              </a:buClr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50" dirty="0">
                <a:solidFill>
                  <a:srgbClr val="003366"/>
                </a:solidFill>
              </a:rPr>
              <a:t>Questions?</a:t>
            </a:r>
            <a:endParaRPr lang="en-GB" altLang="en-US" sz="285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5188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5" y="4114799"/>
            <a:ext cx="8776892" cy="4794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Focused </a:t>
            </a:r>
            <a:r>
              <a:rPr lang="en-US" dirty="0"/>
              <a:t>in the integration of large certifiable RPAS into controlled airspace</a:t>
            </a:r>
            <a:endParaRPr lang="en-GB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852737" y="2014009"/>
            <a:ext cx="4681538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VLL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R&amp;D Contribution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420937" y="1265237"/>
            <a:ext cx="4681538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IFR/VFR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628775" y="2692887"/>
            <a:ext cx="5905500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916112" y="3497263"/>
            <a:ext cx="5252550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en-GB" altLang="en-US" dirty="0"/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ECTL</a:t>
            </a:r>
            <a:r>
              <a:rPr lang="en-GB" altLang="en-US" dirty="0"/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en-GB" altLang="en-US" dirty="0"/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908050" y="1096963"/>
            <a:ext cx="3086100" cy="3086100"/>
            <a:chOff x="793" y="570"/>
            <a:chExt cx="1944" cy="1944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793" y="570"/>
              <a:ext cx="1944" cy="1944"/>
            </a:xfrm>
            <a:custGeom>
              <a:avLst/>
              <a:gdLst>
                <a:gd name="G0" fmla="+- 2275 0 0"/>
                <a:gd name="G1" fmla="+- 21600 0 2275"/>
                <a:gd name="G2" fmla="+- 21600 0 227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75" y="10800"/>
                  </a:moveTo>
                  <a:cubicBezTo>
                    <a:pt x="2275" y="15508"/>
                    <a:pt x="6092" y="19325"/>
                    <a:pt x="10800" y="19325"/>
                  </a:cubicBezTo>
                  <a:cubicBezTo>
                    <a:pt x="15508" y="19325"/>
                    <a:pt x="19325" y="15508"/>
                    <a:pt x="19325" y="10800"/>
                  </a:cubicBezTo>
                  <a:cubicBezTo>
                    <a:pt x="19325" y="6092"/>
                    <a:pt x="15508" y="2275"/>
                    <a:pt x="10800" y="2275"/>
                  </a:cubicBezTo>
                  <a:cubicBezTo>
                    <a:pt x="6092" y="2275"/>
                    <a:pt x="2275" y="6092"/>
                    <a:pt x="2275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74001"/>
                  </a:schemeClr>
                </a:gs>
                <a:gs pos="50000">
                  <a:schemeClr val="bg1"/>
                </a:gs>
                <a:gs pos="100000">
                  <a:schemeClr val="hlink">
                    <a:alpha val="74001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custGeom>
              <a:avLst/>
              <a:gdLst>
                <a:gd name="G0" fmla="+- 694 0 0"/>
                <a:gd name="G1" fmla="+- 21600 0 694"/>
                <a:gd name="G2" fmla="+- 21600 0 69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94" y="10800"/>
                  </a:moveTo>
                  <a:cubicBezTo>
                    <a:pt x="694" y="16381"/>
                    <a:pt x="5219" y="20906"/>
                    <a:pt x="10800" y="20906"/>
                  </a:cubicBezTo>
                  <a:cubicBezTo>
                    <a:pt x="16381" y="20906"/>
                    <a:pt x="20906" y="16381"/>
                    <a:pt x="20906" y="10800"/>
                  </a:cubicBezTo>
                  <a:cubicBezTo>
                    <a:pt x="20906" y="5219"/>
                    <a:pt x="16381" y="694"/>
                    <a:pt x="10800" y="694"/>
                  </a:cubicBezTo>
                  <a:cubicBezTo>
                    <a:pt x="5219" y="694"/>
                    <a:pt x="694" y="5219"/>
                    <a:pt x="694" y="10800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976" y="753"/>
              <a:ext cx="1578" cy="157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13404" y="2110612"/>
            <a:ext cx="2091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Contribution to Research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139702038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5" y="3360295"/>
            <a:ext cx="7936637" cy="1233930"/>
          </a:xfrm>
        </p:spPr>
        <p:txBody>
          <a:bodyPr/>
          <a:lstStyle/>
          <a:p>
            <a:r>
              <a:rPr lang="en-US" dirty="0" smtClean="0"/>
              <a:t>Protect </a:t>
            </a:r>
            <a:r>
              <a:rPr lang="en-US" dirty="0"/>
              <a:t>GAT flows from the risks induced by the increasing number of small </a:t>
            </a:r>
            <a:r>
              <a:rPr lang="en-US" dirty="0" smtClean="0"/>
              <a:t>UAVs, </a:t>
            </a:r>
            <a:r>
              <a:rPr lang="en-US" dirty="0"/>
              <a:t>to preserve the CNS network infrastructure against radio-congestion, and to ensure consistency of RPAS CNS with the aviation spectrum strategy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413000" y="1265242"/>
            <a:ext cx="4681538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IFR/VFR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620838" y="1958901"/>
            <a:ext cx="5905500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VLL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052108" y="2778107"/>
            <a:ext cx="5186363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VHL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900113" y="1096967"/>
            <a:ext cx="2670477" cy="2370641"/>
            <a:chOff x="793" y="570"/>
            <a:chExt cx="1944" cy="1944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793" y="570"/>
              <a:ext cx="1944" cy="1944"/>
            </a:xfrm>
            <a:custGeom>
              <a:avLst/>
              <a:gdLst>
                <a:gd name="G0" fmla="+- 2275 0 0"/>
                <a:gd name="G1" fmla="+- 21600 0 2275"/>
                <a:gd name="G2" fmla="+- 21600 0 227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75" y="10800"/>
                  </a:moveTo>
                  <a:cubicBezTo>
                    <a:pt x="2275" y="15508"/>
                    <a:pt x="6092" y="19325"/>
                    <a:pt x="10800" y="19325"/>
                  </a:cubicBezTo>
                  <a:cubicBezTo>
                    <a:pt x="15508" y="19325"/>
                    <a:pt x="19325" y="15508"/>
                    <a:pt x="19325" y="10800"/>
                  </a:cubicBezTo>
                  <a:cubicBezTo>
                    <a:pt x="19325" y="6092"/>
                    <a:pt x="15508" y="2275"/>
                    <a:pt x="10800" y="2275"/>
                  </a:cubicBezTo>
                  <a:cubicBezTo>
                    <a:pt x="6092" y="2275"/>
                    <a:pt x="2275" y="6092"/>
                    <a:pt x="2275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74001"/>
                  </a:schemeClr>
                </a:gs>
                <a:gs pos="50000">
                  <a:schemeClr val="bg1"/>
                </a:gs>
                <a:gs pos="100000">
                  <a:schemeClr val="hlink">
                    <a:alpha val="74001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custGeom>
              <a:avLst/>
              <a:gdLst>
                <a:gd name="G0" fmla="+- 694 0 0"/>
                <a:gd name="G1" fmla="+- 21600 0 694"/>
                <a:gd name="G2" fmla="+- 21600 0 69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94" y="10800"/>
                  </a:moveTo>
                  <a:cubicBezTo>
                    <a:pt x="694" y="16381"/>
                    <a:pt x="5219" y="20906"/>
                    <a:pt x="10800" y="20906"/>
                  </a:cubicBezTo>
                  <a:cubicBezTo>
                    <a:pt x="16381" y="20906"/>
                    <a:pt x="20906" y="16381"/>
                    <a:pt x="20906" y="10800"/>
                  </a:cubicBezTo>
                  <a:cubicBezTo>
                    <a:pt x="20906" y="5219"/>
                    <a:pt x="16381" y="694"/>
                    <a:pt x="10800" y="694"/>
                  </a:cubicBezTo>
                  <a:cubicBezTo>
                    <a:pt x="5219" y="694"/>
                    <a:pt x="694" y="5219"/>
                    <a:pt x="694" y="10800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976" y="753"/>
              <a:ext cx="1578" cy="157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57451" y="1936286"/>
            <a:ext cx="195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 to Operations</a:t>
            </a:r>
          </a:p>
        </p:txBody>
      </p:sp>
    </p:spTree>
    <p:extLst>
      <p:ext uri="{BB962C8B-B14F-4D97-AF65-F5344CB8AC3E}">
        <p14:creationId xmlns:p14="http://schemas.microsoft.com/office/powerpoint/2010/main" val="201512398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Regulations </a:t>
            </a:r>
            <a:r>
              <a:rPr lang="en-GB" dirty="0" smtClean="0"/>
              <a:t>&amp;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5" y="3191571"/>
            <a:ext cx="8649892" cy="14026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xpert </a:t>
            </a:r>
            <a:r>
              <a:rPr lang="en-US" dirty="0"/>
              <a:t>support to key international regulatory bodies (particularly JARUS, ICAO) and panels developing RPAS regulations and standards with a link to ATM such as </a:t>
            </a:r>
            <a:r>
              <a:rPr lang="en-US" dirty="0" smtClean="0"/>
              <a:t>EASA. </a:t>
            </a:r>
            <a:r>
              <a:rPr lang="en-US" dirty="0"/>
              <a:t>The Agency will also continue close cooperation with the Air Traffic Service Providers, Radio Regulators, IATA, ESA, </a:t>
            </a:r>
            <a:r>
              <a:rPr lang="en-US" dirty="0" err="1"/>
              <a:t>standardisation</a:t>
            </a:r>
            <a:r>
              <a:rPr lang="en-US" dirty="0"/>
              <a:t> </a:t>
            </a:r>
            <a:r>
              <a:rPr lang="en-US" dirty="0" err="1"/>
              <a:t>organisations</a:t>
            </a:r>
            <a:r>
              <a:rPr lang="en-US" dirty="0"/>
              <a:t>, as well as with </a:t>
            </a:r>
            <a:r>
              <a:rPr lang="en-US" dirty="0" smtClean="0"/>
              <a:t>NATO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522543" y="1058941"/>
            <a:ext cx="4681538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ICAO</a:t>
            </a:r>
            <a:r>
              <a:rPr lang="en-GB" altLang="en-US" dirty="0"/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SARPs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730381" y="1582984"/>
            <a:ext cx="5905500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JARUS regulatory</a:t>
            </a:r>
            <a:r>
              <a:rPr lang="en-GB" altLang="en-US" dirty="0"/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089949" y="2748924"/>
            <a:ext cx="5186363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EUROCAE standards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806581" y="2165259"/>
            <a:ext cx="5905500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EC/EASA Regulations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009656" y="890666"/>
            <a:ext cx="2861202" cy="2400300"/>
            <a:chOff x="793" y="570"/>
            <a:chExt cx="1944" cy="1944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793" y="570"/>
              <a:ext cx="1944" cy="1944"/>
            </a:xfrm>
            <a:custGeom>
              <a:avLst/>
              <a:gdLst>
                <a:gd name="G0" fmla="+- 2275 0 0"/>
                <a:gd name="G1" fmla="+- 21600 0 2275"/>
                <a:gd name="G2" fmla="+- 21600 0 227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75" y="10800"/>
                  </a:moveTo>
                  <a:cubicBezTo>
                    <a:pt x="2275" y="15508"/>
                    <a:pt x="6092" y="19325"/>
                    <a:pt x="10800" y="19325"/>
                  </a:cubicBezTo>
                  <a:cubicBezTo>
                    <a:pt x="15508" y="19325"/>
                    <a:pt x="19325" y="15508"/>
                    <a:pt x="19325" y="10800"/>
                  </a:cubicBezTo>
                  <a:cubicBezTo>
                    <a:pt x="19325" y="6092"/>
                    <a:pt x="15508" y="2275"/>
                    <a:pt x="10800" y="2275"/>
                  </a:cubicBezTo>
                  <a:cubicBezTo>
                    <a:pt x="6092" y="2275"/>
                    <a:pt x="2275" y="6092"/>
                    <a:pt x="2275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74001"/>
                  </a:schemeClr>
                </a:gs>
                <a:gs pos="50000">
                  <a:schemeClr val="bg1"/>
                </a:gs>
                <a:gs pos="100000">
                  <a:schemeClr val="hlink">
                    <a:alpha val="74001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custGeom>
              <a:avLst/>
              <a:gdLst>
                <a:gd name="G0" fmla="+- 694 0 0"/>
                <a:gd name="G1" fmla="+- 21600 0 694"/>
                <a:gd name="G2" fmla="+- 21600 0 69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94" y="10800"/>
                  </a:moveTo>
                  <a:cubicBezTo>
                    <a:pt x="694" y="16381"/>
                    <a:pt x="5219" y="20906"/>
                    <a:pt x="10800" y="20906"/>
                  </a:cubicBezTo>
                  <a:cubicBezTo>
                    <a:pt x="16381" y="20906"/>
                    <a:pt x="20906" y="16381"/>
                    <a:pt x="20906" y="10800"/>
                  </a:cubicBezTo>
                  <a:cubicBezTo>
                    <a:pt x="20906" y="5219"/>
                    <a:pt x="16381" y="694"/>
                    <a:pt x="10800" y="694"/>
                  </a:cubicBezTo>
                  <a:cubicBezTo>
                    <a:pt x="5219" y="694"/>
                    <a:pt x="694" y="5219"/>
                    <a:pt x="694" y="10800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976" y="753"/>
              <a:ext cx="1578" cy="157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46709" y="1582984"/>
            <a:ext cx="2059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 to Regulations &amp; Standards</a:t>
            </a:r>
          </a:p>
        </p:txBody>
      </p:sp>
    </p:spTree>
    <p:extLst>
      <p:ext uri="{BB962C8B-B14F-4D97-AF65-F5344CB8AC3E}">
        <p14:creationId xmlns:p14="http://schemas.microsoft.com/office/powerpoint/2010/main" val="83367428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75868" y="1631330"/>
            <a:ext cx="1851015" cy="1193481"/>
            <a:chOff x="894" y="1294"/>
            <a:chExt cx="734" cy="699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894" y="1294"/>
              <a:ext cx="734" cy="6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>
              <a:off x="894" y="1344"/>
              <a:ext cx="734" cy="59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800" dirty="0"/>
                <a:t>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Enable development of </a:t>
              </a:r>
              <a:r>
                <a:rPr lang="en-US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UAS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market</a:t>
              </a:r>
            </a:p>
          </p:txBody>
        </p: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2485231" y="1630476"/>
            <a:ext cx="1851015" cy="1639116"/>
            <a:chOff x="894" y="1294"/>
            <a:chExt cx="734" cy="960"/>
          </a:xfrm>
        </p:grpSpPr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>
              <a:off x="894" y="1294"/>
              <a:ext cx="734" cy="6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894" y="1297"/>
              <a:ext cx="734" cy="95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800" dirty="0"/>
                <a:t>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Address safety and Security</a:t>
              </a:r>
            </a:p>
            <a:p>
              <a:pPr algn="ctr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issues</a:t>
              </a:r>
            </a:p>
            <a:p>
              <a:pPr algn="ctr"/>
              <a:endParaRPr lang="en-US" altLang="en-US" dirty="0"/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4676775" y="1696652"/>
            <a:ext cx="1851015" cy="1193481"/>
            <a:chOff x="894" y="1294"/>
            <a:chExt cx="734" cy="699"/>
          </a:xfrm>
        </p:grpSpPr>
        <p:sp>
          <p:nvSpPr>
            <p:cNvPr id="28" name="AutoShape 15"/>
            <p:cNvSpPr>
              <a:spLocks noChangeArrowheads="1"/>
            </p:cNvSpPr>
            <p:nvPr/>
          </p:nvSpPr>
          <p:spPr bwMode="auto">
            <a:xfrm>
              <a:off x="894" y="1294"/>
              <a:ext cx="734" cy="6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AutoShape 16"/>
            <p:cNvSpPr>
              <a:spLocks noChangeArrowheads="1"/>
            </p:cNvSpPr>
            <p:nvPr/>
          </p:nvSpPr>
          <p:spPr bwMode="auto">
            <a:xfrm>
              <a:off x="894" y="1344"/>
              <a:ext cx="734" cy="4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800" dirty="0"/>
                <a:t>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Share expertise </a:t>
              </a:r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6686138" y="1695798"/>
            <a:ext cx="1851015" cy="1413737"/>
            <a:chOff x="894" y="1294"/>
            <a:chExt cx="734" cy="828"/>
          </a:xfrm>
        </p:grpSpPr>
        <p:sp>
          <p:nvSpPr>
            <p:cNvPr id="31" name="AutoShape 15"/>
            <p:cNvSpPr>
              <a:spLocks noChangeArrowheads="1"/>
            </p:cNvSpPr>
            <p:nvPr/>
          </p:nvSpPr>
          <p:spPr bwMode="auto">
            <a:xfrm>
              <a:off x="894" y="1294"/>
              <a:ext cx="734" cy="6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AutoShape 16"/>
            <p:cNvSpPr>
              <a:spLocks noChangeArrowheads="1"/>
            </p:cNvSpPr>
            <p:nvPr/>
          </p:nvSpPr>
          <p:spPr bwMode="auto">
            <a:xfrm>
              <a:off x="894" y="1344"/>
              <a:ext cx="734" cy="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800" dirty="0"/>
                <a:t>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Development of ATM UAS CONOPS</a:t>
              </a:r>
            </a:p>
            <a:p>
              <a:pPr algn="ctr"/>
              <a:endParaRPr lang="en-US" altLang="en-US" dirty="0"/>
            </a:p>
          </p:txBody>
        </p:sp>
      </p:grp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4676774" y="3138397"/>
            <a:ext cx="1851015" cy="1193481"/>
            <a:chOff x="894" y="1294"/>
            <a:chExt cx="734" cy="699"/>
          </a:xfrm>
        </p:grpSpPr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894" y="1294"/>
              <a:ext cx="734" cy="6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AutoShape 16"/>
            <p:cNvSpPr>
              <a:spLocks noChangeArrowheads="1"/>
            </p:cNvSpPr>
            <p:nvPr/>
          </p:nvSpPr>
          <p:spPr bwMode="auto">
            <a:xfrm>
              <a:off x="894" y="1344"/>
              <a:ext cx="734" cy="4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800" dirty="0"/>
                <a:t>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Support to States</a:t>
              </a:r>
            </a:p>
          </p:txBody>
        </p:sp>
      </p:grpSp>
      <p:grpSp>
        <p:nvGrpSpPr>
          <p:cNvPr id="36" name="Group 28"/>
          <p:cNvGrpSpPr>
            <a:grpSpLocks/>
          </p:cNvGrpSpPr>
          <p:nvPr/>
        </p:nvGrpSpPr>
        <p:grpSpPr bwMode="auto">
          <a:xfrm>
            <a:off x="6686137" y="3137543"/>
            <a:ext cx="1851015" cy="1413737"/>
            <a:chOff x="894" y="1294"/>
            <a:chExt cx="734" cy="828"/>
          </a:xfrm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894" y="1294"/>
              <a:ext cx="734" cy="6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AutoShape 16"/>
            <p:cNvSpPr>
              <a:spLocks noChangeArrowheads="1"/>
            </p:cNvSpPr>
            <p:nvPr/>
          </p:nvSpPr>
          <p:spPr bwMode="auto">
            <a:xfrm>
              <a:off x="894" y="1344"/>
              <a:ext cx="734" cy="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800" dirty="0"/>
                <a:t>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UAS treated like any other airspace user</a:t>
              </a:r>
            </a:p>
            <a:p>
              <a:pPr algn="ctr"/>
              <a:endParaRPr lang="en-US" altLang="en-US" dirty="0"/>
            </a:p>
          </p:txBody>
        </p:sp>
      </p:grpSp>
      <p:grpSp>
        <p:nvGrpSpPr>
          <p:cNvPr id="39" name="Group 28"/>
          <p:cNvGrpSpPr>
            <a:grpSpLocks/>
          </p:cNvGrpSpPr>
          <p:nvPr/>
        </p:nvGrpSpPr>
        <p:grpSpPr bwMode="auto">
          <a:xfrm>
            <a:off x="475868" y="3057269"/>
            <a:ext cx="1851015" cy="1797905"/>
            <a:chOff x="894" y="1250"/>
            <a:chExt cx="734" cy="1053"/>
          </a:xfrm>
        </p:grpSpPr>
        <p:sp>
          <p:nvSpPr>
            <p:cNvPr id="40" name="AutoShape 15"/>
            <p:cNvSpPr>
              <a:spLocks noChangeArrowheads="1"/>
            </p:cNvSpPr>
            <p:nvPr/>
          </p:nvSpPr>
          <p:spPr bwMode="auto">
            <a:xfrm>
              <a:off x="894" y="1294"/>
              <a:ext cx="734" cy="6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>
              <a:off x="894" y="1250"/>
              <a:ext cx="734" cy="105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800" dirty="0"/>
                <a:t> </a:t>
              </a:r>
              <a:r>
                <a:rPr lang="en-GB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Development </a:t>
              </a:r>
              <a:r>
                <a:rPr lang="en-US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relevant ATM guidelines</a:t>
              </a:r>
            </a:p>
            <a:p>
              <a:pPr algn="ctr"/>
              <a:endParaRPr lang="en-US" altLang="en-US" dirty="0"/>
            </a:p>
          </p:txBody>
        </p:sp>
      </p:grpSp>
      <p:grpSp>
        <p:nvGrpSpPr>
          <p:cNvPr id="42" name="Group 28"/>
          <p:cNvGrpSpPr>
            <a:grpSpLocks/>
          </p:cNvGrpSpPr>
          <p:nvPr/>
        </p:nvGrpSpPr>
        <p:grpSpPr bwMode="auto">
          <a:xfrm>
            <a:off x="2485231" y="3131541"/>
            <a:ext cx="1851015" cy="1413737"/>
            <a:chOff x="894" y="1294"/>
            <a:chExt cx="734" cy="828"/>
          </a:xfrm>
        </p:grpSpPr>
        <p:sp>
          <p:nvSpPr>
            <p:cNvPr id="43" name="AutoShape 15"/>
            <p:cNvSpPr>
              <a:spLocks noChangeArrowheads="1"/>
            </p:cNvSpPr>
            <p:nvPr/>
          </p:nvSpPr>
          <p:spPr bwMode="auto">
            <a:xfrm>
              <a:off x="894" y="1294"/>
              <a:ext cx="734" cy="6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AutoShape 16"/>
            <p:cNvSpPr>
              <a:spLocks noChangeArrowheads="1"/>
            </p:cNvSpPr>
            <p:nvPr/>
          </p:nvSpPr>
          <p:spPr bwMode="auto">
            <a:xfrm>
              <a:off x="894" y="1344"/>
              <a:ext cx="734" cy="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800" dirty="0"/>
                <a:t>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Network impact assessment</a:t>
              </a:r>
            </a:p>
            <a:p>
              <a:pPr algn="ctr"/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997296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12" y="216276"/>
            <a:ext cx="7133106" cy="450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2160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AIR and Flight rules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04078"/>
              </p:ext>
            </p:extLst>
          </p:nvPr>
        </p:nvGraphicFramePr>
        <p:xfrm>
          <a:off x="6309701" y="3336519"/>
          <a:ext cx="2822575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Visio" r:id="rId4" imgW="7163340" imgH="4193246" progId="Visio.Drawing.11">
                  <p:embed/>
                </p:oleObj>
              </mc:Choice>
              <mc:Fallback>
                <p:oleObj name="Visio" r:id="rId4" imgW="7163340" imgH="419324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701" y="3336519"/>
                        <a:ext cx="2822575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15386715"/>
              </p:ext>
            </p:extLst>
          </p:nvPr>
        </p:nvGraphicFramePr>
        <p:xfrm>
          <a:off x="92357" y="1048280"/>
          <a:ext cx="6119812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Visio" r:id="rId6" imgW="10386168" imgH="6787102" progId="Visio.Drawing.11">
                  <p:embed/>
                </p:oleObj>
              </mc:Choice>
              <mc:Fallback>
                <p:oleObj name="Visio" r:id="rId6" imgW="10386168" imgH="6787102" progId="Visio.Drawing.11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57" y="1048280"/>
                        <a:ext cx="6119812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89253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UAS Altitude Measurement &amp; Reference 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" y="1200150"/>
            <a:ext cx="9033933" cy="3394075"/>
          </a:xfrm>
        </p:spPr>
        <p:txBody>
          <a:bodyPr/>
          <a:lstStyle/>
          <a:p>
            <a:r>
              <a:rPr lang="en-US" dirty="0"/>
              <a:t>Two main sources of discrepancy concerning manned/ unmanned aviation:</a:t>
            </a:r>
          </a:p>
          <a:p>
            <a:pPr lvl="1"/>
            <a:r>
              <a:rPr lang="en-US" dirty="0"/>
              <a:t>Usage of different reference points</a:t>
            </a:r>
          </a:p>
          <a:p>
            <a:pPr lvl="1"/>
            <a:r>
              <a:rPr lang="en-US" dirty="0"/>
              <a:t>Usage of different equipment for elevation measurement</a:t>
            </a:r>
          </a:p>
          <a:p>
            <a:r>
              <a:rPr lang="en-US" dirty="0"/>
              <a:t>Two main areas of concern:</a:t>
            </a:r>
          </a:p>
          <a:p>
            <a:pPr lvl="1"/>
            <a:r>
              <a:rPr lang="en-US" dirty="0"/>
              <a:t>airspace close to the airports</a:t>
            </a:r>
          </a:p>
          <a:p>
            <a:pPr lvl="1"/>
            <a:r>
              <a:rPr lang="en-US" dirty="0"/>
              <a:t>upper limit of VLL (very low level) </a:t>
            </a:r>
            <a:r>
              <a:rPr lang="en-US" dirty="0" smtClean="0"/>
              <a:t>airspace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4-5/9/2018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Spectrum for Drones / 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0D2A-9B9C-AE4B-9F00-198C323E99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10788"/>
              </p:ext>
            </p:extLst>
          </p:nvPr>
        </p:nvGraphicFramePr>
        <p:xfrm>
          <a:off x="2243666" y="3253690"/>
          <a:ext cx="4275666" cy="157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Visio" r:id="rId4" imgW="8944853" imgH="3274803" progId="Visio.Drawing.11">
                  <p:embed/>
                </p:oleObj>
              </mc:Choice>
              <mc:Fallback>
                <p:oleObj name="Visio" r:id="rId4" imgW="8944853" imgH="327480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666" y="3253690"/>
                        <a:ext cx="4275666" cy="1570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20801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303B4F-E972-40CE-872D-CD53D6A9426C}"/>
</file>

<file path=customXml/itemProps2.xml><?xml version="1.0" encoding="utf-8"?>
<ds:datastoreItem xmlns:ds="http://schemas.openxmlformats.org/officeDocument/2006/customXml" ds:itemID="{BFAEF4AD-642F-4CCE-8FD1-681FB69BBC32}"/>
</file>

<file path=customXml/itemProps3.xml><?xml version="1.0" encoding="utf-8"?>
<ds:datastoreItem xmlns:ds="http://schemas.openxmlformats.org/officeDocument/2006/customXml" ds:itemID="{EED1D9D9-1489-44ED-90B3-C78FF99165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6906</TotalTime>
  <Words>1171</Words>
  <Application>Microsoft Office PowerPoint</Application>
  <PresentationFormat>On-screen Show (16:9)</PresentationFormat>
  <Paragraphs>188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Rounded MT Bold</vt:lpstr>
      <vt:lpstr>Calibri</vt:lpstr>
      <vt:lpstr>Wingdings</vt:lpstr>
      <vt:lpstr>ヒラギノ角ゴ Pro W3</vt:lpstr>
      <vt:lpstr>Office Theme</vt:lpstr>
      <vt:lpstr>Visio</vt:lpstr>
      <vt:lpstr>ICAO REGIONAL PREPARATORY GROUP (RPG) ESAF and WACAF Regions Spectrum for Drones / UAS</vt:lpstr>
      <vt:lpstr>UAS @ EUROCONTROL (ECTL)</vt:lpstr>
      <vt:lpstr>R&amp;D Contribution</vt:lpstr>
      <vt:lpstr>Operations</vt:lpstr>
      <vt:lpstr>Regulations &amp; Standards</vt:lpstr>
      <vt:lpstr>Objectives</vt:lpstr>
      <vt:lpstr>PowerPoint Presentation</vt:lpstr>
      <vt:lpstr>RULES of the AIR and Flight rules</vt:lpstr>
      <vt:lpstr>Small UAS Altitude Measurement &amp; Reference Point</vt:lpstr>
      <vt:lpstr>SESAR 2020</vt:lpstr>
      <vt:lpstr>U-space Blueprint /UTM</vt:lpstr>
      <vt:lpstr>CORUS </vt:lpstr>
      <vt:lpstr>PODIUM</vt:lpstr>
      <vt:lpstr>SECOPS</vt:lpstr>
      <vt:lpstr>DREAMS</vt:lpstr>
      <vt:lpstr>IMPETUS</vt:lpstr>
      <vt:lpstr>Drone Critical Communications - DroC2om</vt:lpstr>
      <vt:lpstr>CLASS</vt:lpstr>
      <vt:lpstr>Conclusion</vt:lpstr>
      <vt:lpstr>Thank You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ICAO RPG ESAF and WACAF Regions</dc:title>
  <dc:subject>Spectrum for Drones</dc:subject>
  <dc:creator>KHATCHERIAN Raffi</dc:creator>
  <cp:lastModifiedBy>KHATCHERIAN Raffi</cp:lastModifiedBy>
  <cp:revision>486</cp:revision>
  <cp:lastPrinted>2018-05-27T23:29:44Z</cp:lastPrinted>
  <dcterms:created xsi:type="dcterms:W3CDTF">2018-01-31T14:21:26Z</dcterms:created>
  <dcterms:modified xsi:type="dcterms:W3CDTF">2018-09-04T19:57:35Z</dcterms:modified>
  <cp:category>Spectrum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  <property fmtid="{D5CDD505-2E9C-101B-9397-08002B2CF9AE}" pid="3" name="ECBusinessArea">
    <vt:lpwstr>515;#Templates|89d62505-4da9-40e5-91c0-70d0576fe18a</vt:lpwstr>
  </property>
  <property fmtid="{D5CDD505-2E9C-101B-9397-08002B2CF9AE}" pid="4" name="ECKeywords">
    <vt:lpwstr/>
  </property>
</Properties>
</file>