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73" r:id="rId3"/>
    <p:sldId id="263" r:id="rId4"/>
    <p:sldId id="266" r:id="rId5"/>
    <p:sldId id="259" r:id="rId6"/>
    <p:sldId id="262" r:id="rId7"/>
    <p:sldId id="268" r:id="rId8"/>
    <p:sldId id="267" r:id="rId9"/>
    <p:sldId id="264" r:id="rId10"/>
    <p:sldId id="270" r:id="rId11"/>
    <p:sldId id="269" r:id="rId12"/>
    <p:sldId id="26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3D293-0452-4FC4-907A-8BC84297450A}" type="datetimeFigureOut">
              <a:rPr lang="en-US" smtClean="0"/>
              <a:t>27-Aug-18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89642-8BAC-4810-B148-7B46C823A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1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9642-8BAC-4810-B148-7B46C823AA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39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9642-8BAC-4810-B148-7B46C823AA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2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4 Sep 2018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79F81F-19AD-47B1-B004-3D306C79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07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Sep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F81F-19AD-47B1-B004-3D306C79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2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Sep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F81F-19AD-47B1-B004-3D306C79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Sep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F81F-19AD-47B1-B004-3D306C79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4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4 Sep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5C79F81F-19AD-47B1-B004-3D306C79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61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751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511030"/>
            <a:ext cx="3657600" cy="452401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511030"/>
            <a:ext cx="3657600" cy="452401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Sep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F81F-19AD-47B1-B004-3D306C79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Sep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F81F-19AD-47B1-B004-3D306C79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5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Sep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F81F-19AD-47B1-B004-3D306C79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6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Sep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F81F-19AD-47B1-B004-3D306C79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0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Sep 2018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79F81F-19AD-47B1-B004-3D306C7912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150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4 Sep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79F81F-19AD-47B1-B004-3D306C7912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229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3338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811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524000"/>
            <a:ext cx="7680960" cy="468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4 Sep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79F81F-19AD-47B1-B004-3D306C79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8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F8E52FE-A793-4429-8DC8-90675FE0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5464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Radio Altimeter Spectrum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9797B-4D8F-4ABD-A8AA-7ED63B0C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Sep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9705-EADE-47B9-BBE0-A6ACC1FD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F81F-19AD-47B1-B004-3D306C79129E}" type="slidenum">
              <a:rPr lang="en-US" smtClean="0"/>
              <a:t>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FFB658-63C1-460A-87C8-0986F555C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10"/>
          <a:stretch/>
        </p:blipFill>
        <p:spPr>
          <a:xfrm>
            <a:off x="1143832" y="2269549"/>
            <a:ext cx="6856335" cy="34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0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D2343-24B7-4653-AC80-B516DA74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Assessment of Radio Altimeter Performance During Interference</a:t>
            </a:r>
          </a:p>
        </p:txBody>
      </p:sp>
      <p:pic>
        <p:nvPicPr>
          <p:cNvPr id="33" name="Content Placeholder 32">
            <a:extLst>
              <a:ext uri="{FF2B5EF4-FFF2-40B4-BE49-F238E27FC236}">
                <a16:creationId xmlns:a16="http://schemas.microsoft.com/office/drawing/2014/main" id="{22DD584F-068F-4636-8BE0-5F6115254D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5081" y="1678529"/>
            <a:ext cx="3657600" cy="166478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2FD3B-80E7-4899-9A21-2CAEF582D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0" y="1667786"/>
            <a:ext cx="3657600" cy="45240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Preliminary ICAO studies provide best known impact at this time</a:t>
            </a:r>
          </a:p>
          <a:p>
            <a:pPr lvl="1"/>
            <a:r>
              <a:rPr lang="en-US" dirty="0"/>
              <a:t>Used parameters from ITU-R recommendation</a:t>
            </a:r>
          </a:p>
          <a:p>
            <a:pPr lvl="1"/>
            <a:r>
              <a:rPr lang="en-US" dirty="0"/>
              <a:t>Altimeters highly vulnerable to interference</a:t>
            </a:r>
          </a:p>
          <a:p>
            <a:pPr lvl="1"/>
            <a:r>
              <a:rPr lang="en-US" dirty="0"/>
              <a:t>Revealed current data is not fully coherent</a:t>
            </a:r>
          </a:p>
          <a:p>
            <a:r>
              <a:rPr lang="en-US" dirty="0"/>
              <a:t>Additional performance testing required</a:t>
            </a:r>
          </a:p>
          <a:p>
            <a:pPr lvl="1"/>
            <a:r>
              <a:rPr lang="en-US" dirty="0"/>
              <a:t>IATA has agreed to fund study</a:t>
            </a:r>
          </a:p>
          <a:p>
            <a:pPr lvl="1"/>
            <a:r>
              <a:rPr lang="en-US" dirty="0"/>
              <a:t>Will use equipment from the WAIC development process</a:t>
            </a:r>
          </a:p>
          <a:p>
            <a:pPr lvl="1"/>
            <a:r>
              <a:rPr lang="en-US" dirty="0"/>
              <a:t>Awaiting response from manufacturers</a:t>
            </a:r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B83148E-D5D7-4352-BFEC-B2762B523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47" y="3390268"/>
            <a:ext cx="3817184" cy="2771863"/>
          </a:xfrm>
          <a:prstGeom prst="rect">
            <a:avLst/>
          </a:prstGeom>
        </p:spPr>
      </p:pic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BB8979F0-9FB3-4F4B-8037-26C8B958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Sep 2018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73A604AB-4AF1-407E-AD92-C5B96510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F81F-19AD-47B1-B004-3D306C7912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>
            <a:extLst>
              <a:ext uri="{FF2B5EF4-FFF2-40B4-BE49-F238E27FC236}">
                <a16:creationId xmlns:a16="http://schemas.microsoft.com/office/drawing/2014/main" id="{4967F423-D21C-4F37-A0B7-750026A171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15AD71C-4D69-4587-809D-C42738F7D1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078" r="23879" b="-2"/>
          <a:stretch/>
        </p:blipFill>
        <p:spPr>
          <a:xfrm>
            <a:off x="143134" y="237744"/>
            <a:ext cx="3030025" cy="6382512"/>
          </a:xfrm>
          <a:prstGeom prst="rect">
            <a:avLst/>
          </a:prstGeom>
        </p:spPr>
      </p:pic>
      <p:sp>
        <p:nvSpPr>
          <p:cNvPr id="30" name="Rectangle 20">
            <a:extLst>
              <a:ext uri="{FF2B5EF4-FFF2-40B4-BE49-F238E27FC236}">
                <a16:creationId xmlns:a16="http://schemas.microsoft.com/office/drawing/2014/main" id="{BE7270DF-375F-4ECC-989A-D033E481AE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098" y="237744"/>
            <a:ext cx="5739733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C3120-74A1-472A-BFA1-BC944F25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894" y="642593"/>
            <a:ext cx="4710619" cy="17465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Radio Altimeter Protections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CD301-CCA7-45E7-A532-89CA47EE1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3894" y="2386584"/>
            <a:ext cx="4710619" cy="364845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Need to consider both in and out of band effects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band protection has been strengthened by WAIC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Adjacent band repurposing being considered by several nations</a:t>
            </a:r>
          </a:p>
          <a:p>
            <a:pPr>
              <a:lnSpc>
                <a:spcPct val="90000"/>
              </a:lnSpc>
            </a:pPr>
            <a:r>
              <a:rPr lang="en-US" dirty="0"/>
              <a:t>Operational scenarios critical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Helicopter ops most likely to be impacted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…but close proximity to ground provides a higher power reflected signal</a:t>
            </a:r>
          </a:p>
          <a:p>
            <a:pPr>
              <a:lnSpc>
                <a:spcPct val="90000"/>
              </a:lnSpc>
            </a:pPr>
            <a:r>
              <a:rPr lang="en-US" dirty="0"/>
              <a:t>Testing critical to identify core performance protection requirements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813695F-628A-47CA-BB58-F03729DB3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5290" y="6214535"/>
            <a:ext cx="2057400" cy="256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000"/>
              <a:t>4 Sep 2018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119A205-D664-4608-8B15-352DCE04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3518" y="6217920"/>
            <a:ext cx="1097280" cy="256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spcAft>
                <a:spcPts val="600"/>
              </a:spcAft>
            </a:pPr>
            <a:fld id="{5C79F81F-19AD-47B1-B004-3D306C79129E}" type="slidenum">
              <a:rPr lang="en-US" sz="1000">
                <a:solidFill>
                  <a:srgbClr val="FFFFFF"/>
                </a:solidFill>
              </a:rPr>
              <a:pPr algn="l" defTabSz="914400">
                <a:spcAft>
                  <a:spcPts val="600"/>
                </a:spcAft>
              </a:pPr>
              <a:t>11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7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3A0D-1320-4FF4-A89B-FCA66F6A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863B8-271E-4DB3-B9BB-1BB83B8D5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 altimeter spectrum critical to almost all classes of aviation</a:t>
            </a:r>
          </a:p>
          <a:p>
            <a:r>
              <a:rPr lang="en-US" dirty="0"/>
              <a:t>New demand for ‘mid-band’ spectrum places altimeters in a desirable location</a:t>
            </a:r>
          </a:p>
          <a:p>
            <a:r>
              <a:rPr lang="en-US" dirty="0"/>
              <a:t>There will continue to be attempts on the frequency band and to those adjacent</a:t>
            </a:r>
          </a:p>
          <a:p>
            <a:r>
              <a:rPr lang="en-US" dirty="0"/>
              <a:t>Aviation needs all the information available to ensure a robust defense of the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D4FC2-A50B-4EAC-84B1-CEC651E3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Sep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75503-B997-454F-B5C3-552EF3D0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F81F-19AD-47B1-B004-3D306C7912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1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C42E8C-5353-4A14-8F1E-BB9EC867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CAF3E-B4E0-4A29-A338-F56D9115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Sep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E4486-A4D2-4BDA-8096-71AF29197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F81F-19AD-47B1-B004-3D306C7912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3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151B0D-65E4-4ECF-8623-C6B26FF2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5B241-4A69-46E7-8D71-7D268666B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 altimeter operations and requirements</a:t>
            </a:r>
          </a:p>
          <a:p>
            <a:r>
              <a:rPr lang="en-US" dirty="0"/>
              <a:t>Spectrum used</a:t>
            </a:r>
          </a:p>
          <a:p>
            <a:r>
              <a:rPr lang="en-US" dirty="0"/>
              <a:t>Equipage and performance</a:t>
            </a:r>
          </a:p>
          <a:p>
            <a:r>
              <a:rPr lang="en-US" dirty="0"/>
              <a:t>Assessment of radio altimeter performance during interference</a:t>
            </a:r>
          </a:p>
          <a:p>
            <a:r>
              <a:rPr lang="en-US" dirty="0"/>
              <a:t>Protection of the radio altimeter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0628D8-CD20-474D-A3F9-F4B5456E0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Sep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97B79-5A6B-40EA-9BAD-ED35BCAB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F81F-19AD-47B1-B004-3D306C7912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967F423-D21C-4F37-A0B7-750026A171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4098" name="Picture 2" descr="https://upload.wikimedia.org/wikipedia/commons/7/7a/Transaero_b737-400_planform_ei-cxk_arp.jpg">
            <a:extLst>
              <a:ext uri="{FF2B5EF4-FFF2-40B4-BE49-F238E27FC236}">
                <a16:creationId xmlns:a16="http://schemas.microsoft.com/office/drawing/2014/main" id="{C068FEEB-2780-4683-8E8D-4B4A130998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29281" r="22712" b="28755"/>
          <a:stretch/>
        </p:blipFill>
        <p:spPr bwMode="auto">
          <a:xfrm rot="5400000">
            <a:off x="4336124" y="1990693"/>
            <a:ext cx="6382513" cy="28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91D1FF4-7F97-4936-9A4C-9FB71D8FB4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308" y="237744"/>
            <a:ext cx="573973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CA990-1A50-4588-BEAE-2A77045D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642594"/>
            <a:ext cx="4711446" cy="9437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Radio Altimeters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5819-6122-441B-A5AF-D618DCEA7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510" y="1503218"/>
            <a:ext cx="4711446" cy="45318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Radio altimeter a critical avionics systems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Developed to prevent Controlled Flight Into Terrain (CFIT)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Major source of accidents before </a:t>
            </a:r>
            <a:r>
              <a:rPr lang="en-US" sz="1600" dirty="0" err="1"/>
              <a:t>1970’s</a:t>
            </a:r>
            <a:r>
              <a:rPr lang="en-US" sz="1600" dirty="0"/>
              <a:t> implementation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Part of the Ground Proximity Warning System (</a:t>
            </a:r>
            <a:r>
              <a:rPr lang="en-US" dirty="0" err="1"/>
              <a:t>GPWS</a:t>
            </a:r>
            <a:r>
              <a:rPr lang="en-US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Modern systems combined with GPS to enhance safety (</a:t>
            </a:r>
            <a:r>
              <a:rPr lang="en-US" sz="1600" dirty="0" err="1"/>
              <a:t>eGPWS</a:t>
            </a:r>
            <a:r>
              <a:rPr lang="en-US" sz="16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Current usage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Core aircraft sensor system during the critical phases of flight (landing and takeoff in low/zero visibility weather)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Provides readings from -10 to 15000+ feet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Accuracy to 3 feet or less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Used by autopilot system to control altitude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EE41546A-2CAF-402D-BA50-C871AC40B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2098" y="6214535"/>
            <a:ext cx="1783080" cy="256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000"/>
              <a:t>4 Sep 2018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4E66913-0DCC-4280-BD5C-389B059C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1401" y="6217920"/>
            <a:ext cx="1097280" cy="256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5C79F81F-19AD-47B1-B004-3D306C79129E}" type="slidenum">
              <a:rPr lang="en-US" sz="10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7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619A2-CB5D-4F1F-BA2F-E1D3F21C9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ICAO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81FA6-3B0E-4CD0-9397-6B031C9F3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ICAO Annex 6 Part 1 Chapter 6 states: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‘</a:t>
            </a:r>
            <a:r>
              <a:rPr lang="en-US" i="1" dirty="0"/>
              <a:t>All turbine-engine </a:t>
            </a:r>
            <a:r>
              <a:rPr lang="en-US" i="1" dirty="0" err="1"/>
              <a:t>aeroplanes</a:t>
            </a:r>
            <a:r>
              <a:rPr lang="en-US" i="1" dirty="0"/>
              <a:t> of a maximum certificated take-off mass in excess of 15 000 kg or authorized to carry more than 30 passengers shall be equipped with a ground proximity warning system which has a forward looking terrain avoidance function</a:t>
            </a:r>
            <a:r>
              <a:rPr lang="en-US" dirty="0"/>
              <a:t>.’</a:t>
            </a:r>
          </a:p>
          <a:p>
            <a:pPr marL="0" indent="0">
              <a:buNone/>
            </a:pPr>
            <a:r>
              <a:rPr lang="en-US" dirty="0"/>
              <a:t>(other paragraphs have similar provisions for different weight categories of aircraft.)</a:t>
            </a:r>
            <a:br>
              <a:rPr lang="en-US" dirty="0"/>
            </a:b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55A6D9-AB23-40FE-AEBE-E0CD259B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Sep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D5F09-99CC-4339-BE85-878C2A57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F81F-19AD-47B1-B004-3D306C7912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9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967F423-D21C-4F37-A0B7-750026A171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074" name="Picture 2" descr="https://upload.wikimedia.org/wikipedia/commons/f/fa/B777%2C_B474%2C_and_A319%27s_at_SFO_International.jpg">
            <a:extLst>
              <a:ext uri="{FF2B5EF4-FFF2-40B4-BE49-F238E27FC236}">
                <a16:creationId xmlns:a16="http://schemas.microsoft.com/office/drawing/2014/main" id="{80DEDCDB-8C45-41CF-A897-F7B69CA8D2C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8" r="10768" b="-2"/>
          <a:stretch/>
        </p:blipFill>
        <p:spPr bwMode="auto">
          <a:xfrm>
            <a:off x="143134" y="237744"/>
            <a:ext cx="3030025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BE7270DF-375F-4ECC-989A-D033E481AE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098" y="237744"/>
            <a:ext cx="5739733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469A7-4E1C-454B-B61B-305EEA91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18" y="387433"/>
            <a:ext cx="5739733" cy="1158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Equipage and operation </a:t>
            </a:r>
            <a:br>
              <a:rPr lang="en-US" sz="3600" dirty="0"/>
            </a:br>
            <a:r>
              <a:rPr lang="en-US" sz="3600" dirty="0"/>
              <a:t>US National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45629-0512-47E4-9896-20D2EB005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23894" y="1695897"/>
            <a:ext cx="4710619" cy="4462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All FAA Part 135 helicopters are now required to have an operational radio altimeter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Approx. 22,000 operational civil rotorcraft*</a:t>
            </a:r>
          </a:p>
          <a:p>
            <a:pPr>
              <a:lnSpc>
                <a:spcPct val="90000"/>
              </a:lnSpc>
            </a:pPr>
            <a:r>
              <a:rPr lang="en-US" dirty="0"/>
              <a:t>Some FAA Part 91 aircraft require altimeters for certain operations such as Cat II ILS, etc.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Approx. 34,000 general aviation/private aircraft </a:t>
            </a:r>
          </a:p>
          <a:p>
            <a:pPr>
              <a:lnSpc>
                <a:spcPct val="90000"/>
              </a:lnSpc>
            </a:pPr>
            <a:r>
              <a:rPr lang="en-US" dirty="0"/>
              <a:t>All large passenger aircraft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Approx. 7000 US based civil aircraft*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Plus international carriers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5526E-6E23-4BA3-A7AC-3573C1C2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5290" y="6214535"/>
            <a:ext cx="2057400" cy="256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000"/>
              <a:t>4 Sep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23039-4A73-4718-887E-49D860A3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3518" y="6217920"/>
            <a:ext cx="1097280" cy="256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spcAft>
                <a:spcPts val="600"/>
              </a:spcAft>
            </a:pPr>
            <a:fld id="{5C79F81F-19AD-47B1-B004-3D306C79129E}" type="slidenum">
              <a:rPr lang="en-US" sz="1000">
                <a:solidFill>
                  <a:srgbClr val="FFFFFF"/>
                </a:solidFill>
              </a:rPr>
              <a:pPr algn="l" defTabSz="914400">
                <a:spcAft>
                  <a:spcPts val="600"/>
                </a:spcAft>
              </a:pPr>
              <a:t>5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0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A990-1A50-4588-BEAE-2A77045D0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Altimeter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5819-6122-441B-A5AF-D618DCEA7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113993"/>
          </a:xfrm>
        </p:spPr>
        <p:txBody>
          <a:bodyPr>
            <a:normAutofit/>
          </a:bodyPr>
          <a:lstStyle/>
          <a:p>
            <a:r>
              <a:rPr lang="en-US" dirty="0"/>
              <a:t>Altimeters operate within the 4200-4400 MHz ARNS allocation</a:t>
            </a:r>
          </a:p>
          <a:p>
            <a:pPr lvl="1"/>
            <a:r>
              <a:rPr lang="en-US" dirty="0"/>
              <a:t>Worldwide allocation</a:t>
            </a:r>
          </a:p>
          <a:p>
            <a:pPr lvl="1"/>
            <a:r>
              <a:rPr lang="en-US" dirty="0"/>
              <a:t>Traditionally almost no other users within the band</a:t>
            </a:r>
          </a:p>
          <a:p>
            <a:r>
              <a:rPr lang="en-US" dirty="0"/>
              <a:t>WAIC system recently allocated to the same band as an AM(R)S</a:t>
            </a:r>
          </a:p>
          <a:p>
            <a:pPr lvl="1"/>
            <a:r>
              <a:rPr lang="en-US" dirty="0"/>
              <a:t>Wireless Aircraft Intra Communications</a:t>
            </a:r>
          </a:p>
          <a:p>
            <a:pPr lvl="1"/>
            <a:r>
              <a:rPr lang="en-US" dirty="0"/>
              <a:t>WRC-15 primary allocation across whole band</a:t>
            </a:r>
          </a:p>
          <a:p>
            <a:pPr lvl="1"/>
            <a:r>
              <a:rPr lang="en-US" dirty="0"/>
              <a:t>Radio altimeters have primary status over WAIC systems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A7DF0A-3151-408B-B835-BDAB88641757}"/>
              </a:ext>
            </a:extLst>
          </p:cNvPr>
          <p:cNvCxnSpPr/>
          <p:nvPr/>
        </p:nvCxnSpPr>
        <p:spPr>
          <a:xfrm>
            <a:off x="3416513" y="5911389"/>
            <a:ext cx="0" cy="2426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4959E0-40F0-495F-A754-9EC7736C6A81}"/>
              </a:ext>
            </a:extLst>
          </p:cNvPr>
          <p:cNvCxnSpPr/>
          <p:nvPr/>
        </p:nvCxnSpPr>
        <p:spPr>
          <a:xfrm>
            <a:off x="5729894" y="5911389"/>
            <a:ext cx="0" cy="2426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4A630F5-4F26-4AF1-A045-361E56307D38}"/>
              </a:ext>
            </a:extLst>
          </p:cNvPr>
          <p:cNvSpPr/>
          <p:nvPr/>
        </p:nvSpPr>
        <p:spPr>
          <a:xfrm>
            <a:off x="3408563" y="4939618"/>
            <a:ext cx="2326873" cy="9607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ARNS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D3C7A7-278B-439A-9190-CB19BD567891}"/>
              </a:ext>
            </a:extLst>
          </p:cNvPr>
          <p:cNvSpPr/>
          <p:nvPr/>
        </p:nvSpPr>
        <p:spPr>
          <a:xfrm>
            <a:off x="5729894" y="4939618"/>
            <a:ext cx="1361149" cy="97177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chemeClr val="accent6">
                  <a:lumMod val="45000"/>
                  <a:lumOff val="55000"/>
                </a:schemeClr>
              </a:gs>
              <a:gs pos="100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MS (AMT)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7503B1-9A86-4368-84A7-CEF9AB5745DE}"/>
              </a:ext>
            </a:extLst>
          </p:cNvPr>
          <p:cNvSpPr/>
          <p:nvPr/>
        </p:nvSpPr>
        <p:spPr>
          <a:xfrm>
            <a:off x="1792295" y="4939618"/>
            <a:ext cx="1624218" cy="971771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1000">
                <a:schemeClr val="accent6">
                  <a:lumMod val="45000"/>
                  <a:lumOff val="55000"/>
                </a:schemeClr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FSS (s-e)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B9DE0D-5670-483D-AEA0-F2A15EA8FA52}"/>
              </a:ext>
            </a:extLst>
          </p:cNvPr>
          <p:cNvSpPr txBox="1"/>
          <p:nvPr/>
        </p:nvSpPr>
        <p:spPr>
          <a:xfrm>
            <a:off x="3092060" y="6083891"/>
            <a:ext cx="64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4200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652470-12FB-4A55-B67A-1690CF101B9B}"/>
              </a:ext>
            </a:extLst>
          </p:cNvPr>
          <p:cNvSpPr txBox="1"/>
          <p:nvPr/>
        </p:nvSpPr>
        <p:spPr>
          <a:xfrm>
            <a:off x="4103764" y="6327433"/>
            <a:ext cx="1167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Frequency (MHz)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EBFE3E-187A-46E6-8071-5726CA2E692D}"/>
              </a:ext>
            </a:extLst>
          </p:cNvPr>
          <p:cNvSpPr txBox="1"/>
          <p:nvPr/>
        </p:nvSpPr>
        <p:spPr>
          <a:xfrm>
            <a:off x="5414793" y="6102954"/>
            <a:ext cx="64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4400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BA887-6884-46F9-892B-078CAF8C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Sep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5CFF0-6909-4BC1-BEE9-1FEF2C49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F81F-19AD-47B1-B004-3D306C7912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48EE-8426-413A-AD01-CE19A86EB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Altimeter Technical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75FE4-F128-44C7-8F16-B3F56BFD8B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dirty="0"/>
              <a:t>Technical operation</a:t>
            </a:r>
          </a:p>
          <a:p>
            <a:pPr lvl="1"/>
            <a:r>
              <a:rPr lang="en-US" sz="1400" dirty="0"/>
              <a:t>Frequency Modulated Continuous Wave (FMCW) radar system for most civilian altimeters</a:t>
            </a:r>
          </a:p>
          <a:p>
            <a:pPr lvl="1"/>
            <a:r>
              <a:rPr lang="en-US" sz="1400" dirty="0"/>
              <a:t>Pulsed system used by state aircraft and helicopters</a:t>
            </a:r>
          </a:p>
          <a:p>
            <a:r>
              <a:rPr lang="en-US" sz="1600" dirty="0"/>
              <a:t>Both systems measure time from transmission of a radio signal from the aircraft to reception of the reflected signal</a:t>
            </a:r>
          </a:p>
          <a:p>
            <a:pPr lvl="1"/>
            <a:r>
              <a:rPr lang="en-US" sz="1400" dirty="0"/>
              <a:t>For FMCW, difference in transmitted signal and received generated a beat frequency that corresponds to a distance</a:t>
            </a:r>
          </a:p>
          <a:p>
            <a:r>
              <a:rPr lang="en-US" sz="1600" dirty="0"/>
              <a:t>Few standards that define altimeter system performance</a:t>
            </a:r>
          </a:p>
          <a:p>
            <a:pPr lvl="1"/>
            <a:r>
              <a:rPr lang="en-US" sz="1400" dirty="0"/>
              <a:t>ITU-R Rec </a:t>
            </a:r>
            <a:r>
              <a:rPr lang="en-US" sz="1400" dirty="0" err="1"/>
              <a:t>M.2059</a:t>
            </a:r>
            <a:r>
              <a:rPr lang="en-US" sz="1400" dirty="0"/>
              <a:t> - Operational and technical characteristics and protection criteria of radio altimeters utilizing the band 4 200-4 400 MHz</a:t>
            </a:r>
          </a:p>
          <a:p>
            <a:pPr lvl="1"/>
            <a:r>
              <a:rPr lang="en-US" sz="1400" dirty="0"/>
              <a:t>RTCA DO-155 – MOPS for Airborne Low Range Radar Altimeters</a:t>
            </a:r>
          </a:p>
          <a:p>
            <a:endParaRPr lang="en-US" sz="16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7353A-E20D-48F9-BAD1-34811C23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Sep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FD54B-617A-45CE-8008-152D65C0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F81F-19AD-47B1-B004-3D306C79129E}" type="slidenum">
              <a:rPr lang="en-US" smtClean="0"/>
              <a:t>7</a:t>
            </a:fld>
            <a:endParaRPr lang="en-US"/>
          </a:p>
        </p:txBody>
      </p:sp>
      <p:pic>
        <p:nvPicPr>
          <p:cNvPr id="2052" name="Picture 4" descr="Image result for radio altimeter">
            <a:extLst>
              <a:ext uri="{FF2B5EF4-FFF2-40B4-BE49-F238E27FC236}">
                <a16:creationId xmlns:a16="http://schemas.microsoft.com/office/drawing/2014/main" id="{0223F88E-A611-4D6A-A470-9A632D4B17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2" y="2480325"/>
            <a:ext cx="3932237" cy="241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5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51C8-C9A2-40D3-B792-CF5AF2EBB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Altimeter Technical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3E115-396F-4952-A211-E5C9A5987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FMCW altimeter sweeps most of the 200 MHz</a:t>
            </a:r>
          </a:p>
          <a:p>
            <a:pPr lvl="1"/>
            <a:r>
              <a:rPr lang="en-US" dirty="0"/>
              <a:t>Largest known bandwidth is 196 MHz (</a:t>
            </a:r>
            <a:r>
              <a:rPr lang="en-US" dirty="0" err="1"/>
              <a:t>40dB</a:t>
            </a:r>
            <a:r>
              <a:rPr lang="en-US" dirty="0"/>
              <a:t> B/W)</a:t>
            </a:r>
          </a:p>
          <a:p>
            <a:pPr lvl="1"/>
            <a:r>
              <a:rPr lang="en-US" dirty="0"/>
              <a:t>Transmit power between 0.1 and 100 watts</a:t>
            </a:r>
          </a:p>
          <a:p>
            <a:r>
              <a:rPr lang="en-US" dirty="0"/>
              <a:t>Protection criteria (as per ITU standard)</a:t>
            </a:r>
          </a:p>
          <a:p>
            <a:pPr lvl="1"/>
            <a:r>
              <a:rPr lang="en-US" dirty="0"/>
              <a:t>Desensitization: I/N = –6 dB</a:t>
            </a:r>
          </a:p>
          <a:p>
            <a:pPr lvl="1"/>
            <a:r>
              <a:rPr lang="en-US" dirty="0"/>
              <a:t>Front End Overload: I RF ≤ P T ,RF as defined in Tables 1 and 2</a:t>
            </a:r>
          </a:p>
          <a:p>
            <a:pPr lvl="1"/>
            <a:r>
              <a:rPr lang="en-US" dirty="0"/>
              <a:t>False Altitudes (for FMCW Altimeters only): ID &lt; </a:t>
            </a:r>
            <a:r>
              <a:rPr lang="en-US" dirty="0" err="1"/>
              <a:t>IT,FA</a:t>
            </a:r>
            <a:r>
              <a:rPr lang="en-US" dirty="0"/>
              <a:t>, where </a:t>
            </a:r>
            <a:r>
              <a:rPr lang="en-US" dirty="0" err="1"/>
              <a:t>IT,FA</a:t>
            </a:r>
            <a:r>
              <a:rPr lang="en-US" dirty="0"/>
              <a:t> = –143 dBm/100 Hz following the instantaneous altimeter local oscillator</a:t>
            </a:r>
          </a:p>
          <a:p>
            <a:pPr lvl="1"/>
            <a:r>
              <a:rPr lang="en-US" dirty="0"/>
              <a:t>6 dB safety margin applicability</a:t>
            </a:r>
          </a:p>
          <a:p>
            <a:r>
              <a:rPr lang="en-US" dirty="0"/>
              <a:t>Any interference that compromises the reported information can immediately affect aircraft safety systems</a:t>
            </a:r>
          </a:p>
          <a:p>
            <a:pPr lvl="1"/>
            <a:r>
              <a:rPr lang="en-US" dirty="0"/>
              <a:t>Autopilot function, </a:t>
            </a:r>
            <a:r>
              <a:rPr lang="en-US" dirty="0" err="1"/>
              <a:t>GPWS</a:t>
            </a:r>
            <a:r>
              <a:rPr lang="en-US" dirty="0"/>
              <a:t>, and HTAWS</a:t>
            </a:r>
          </a:p>
          <a:p>
            <a:pPr lvl="1"/>
            <a:r>
              <a:rPr lang="en-US" dirty="0"/>
              <a:t>Receiver adjacent channel isolation </a:t>
            </a:r>
            <a:r>
              <a:rPr lang="en-US" dirty="0" err="1"/>
              <a:t>rolloff</a:t>
            </a:r>
            <a:r>
              <a:rPr lang="en-US" dirty="0"/>
              <a:t> starts at band edge</a:t>
            </a:r>
          </a:p>
          <a:p>
            <a:pPr lvl="1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AAF993-92BE-466A-A646-126864CC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Sep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28463-1867-440C-806E-EDA45845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F81F-19AD-47B1-B004-3D306C7912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1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67F423-D21C-4F37-A0B7-750026A171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7" name="Picture 2" descr="mountain mountain range aircraft vehicle aviation flight helicopter atmosphere of earth geological phenomenon">
            <a:extLst>
              <a:ext uri="{FF2B5EF4-FFF2-40B4-BE49-F238E27FC236}">
                <a16:creationId xmlns:a16="http://schemas.microsoft.com/office/drawing/2014/main" id="{142FD8F0-AF46-4DB8-B778-721A253156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2" t="-1302" r="39238" b="1304"/>
          <a:stretch/>
        </p:blipFill>
        <p:spPr>
          <a:xfrm>
            <a:off x="5878028" y="237744"/>
            <a:ext cx="3093312" cy="63825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1D1FF4-7F97-4936-9A4C-9FB71D8FB4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308" y="237744"/>
            <a:ext cx="573973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469A7-4E1C-454B-B61B-305EEA91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45" y="462906"/>
            <a:ext cx="5107578" cy="13136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dirty="0"/>
              <a:t>Attempts to Change the Spectrum Neighborhood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F9C8-8C9E-40F5-BE58-3332140A3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998" y="2001712"/>
            <a:ext cx="5017967" cy="439338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US NTIA assessment in 2011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Mistook lack of US licenses for unused spectrum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 aviation industry and manufacturers required several years of pressure to drop proceeding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WRC-15 under AI 1.1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Several nations sought repurpose 3.7-4.2 and 4.4-4.9 GHz while at WRC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Required coordinated effort with ICAO, IATA and other aviation attendees to prevent changes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European </a:t>
            </a:r>
            <a:r>
              <a:rPr lang="en-US" sz="1600" dirty="0" err="1"/>
              <a:t>CEPT</a:t>
            </a:r>
            <a:r>
              <a:rPr lang="en-US" sz="1600" dirty="0"/>
              <a:t> work on </a:t>
            </a:r>
            <a:r>
              <a:rPr lang="en-US" sz="1600" dirty="0" err="1"/>
              <a:t>Ultra Wide</a:t>
            </a:r>
            <a:r>
              <a:rPr lang="en-US" sz="1600" dirty="0"/>
              <a:t> Band (</a:t>
            </a:r>
            <a:r>
              <a:rPr lang="en-US" sz="1600" dirty="0" err="1"/>
              <a:t>UWB</a:t>
            </a:r>
            <a:r>
              <a:rPr lang="en-US" sz="16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Would be implemented across whole 200 MHz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US FCC public proceeding for broadband in 3.7-4.2 GHz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Options for fixed/mobile broadband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957A0-BED0-4721-B5C9-67F6A97B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2098" y="6214535"/>
            <a:ext cx="1783080" cy="256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000"/>
              <a:t>4 Sep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1D826-BCF9-4941-B4E1-8E463C84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1401" y="6217920"/>
            <a:ext cx="1097280" cy="256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5C79F81F-19AD-47B1-B004-3D306C79129E}" type="slidenum">
              <a:rPr lang="en-US" sz="10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9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58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CC14A9-8B9C-4401-8883-9DC7FA1F6DA6}"/>
</file>

<file path=customXml/itemProps2.xml><?xml version="1.0" encoding="utf-8"?>
<ds:datastoreItem xmlns:ds="http://schemas.openxmlformats.org/officeDocument/2006/customXml" ds:itemID="{BBC534F3-33AE-4687-B361-AF51A1206FB6}"/>
</file>

<file path=customXml/itemProps3.xml><?xml version="1.0" encoding="utf-8"?>
<ds:datastoreItem xmlns:ds="http://schemas.openxmlformats.org/officeDocument/2006/customXml" ds:itemID="{AA42A4F2-04C8-4C42-9739-49235BB9A1EE}"/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1417</TotalTime>
  <Words>813</Words>
  <Application>Microsoft Office PowerPoint</Application>
  <PresentationFormat>On-screen Show (4:3)</PresentationFormat>
  <Paragraphs>129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Garamond</vt:lpstr>
      <vt:lpstr>Savon</vt:lpstr>
      <vt:lpstr>Radio Altimeter Spectrum</vt:lpstr>
      <vt:lpstr>Scope</vt:lpstr>
      <vt:lpstr>Radio Altimeters</vt:lpstr>
      <vt:lpstr>ICAO Requirements</vt:lpstr>
      <vt:lpstr>Equipage and operation  US National Example</vt:lpstr>
      <vt:lpstr>Radio Altimeter Spectrum</vt:lpstr>
      <vt:lpstr>Altimeter Technical Requirements</vt:lpstr>
      <vt:lpstr>Altimeter Technical Requirements</vt:lpstr>
      <vt:lpstr>Attempts to Change the Spectrum Neighborhood</vt:lpstr>
      <vt:lpstr>Assessment of Radio Altimeter Performance During Interference</vt:lpstr>
      <vt:lpstr>Radio Altimeter Protections</vt:lpstr>
      <vt:lpstr>Summary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Altimeter Interference</dc:title>
  <dc:creator>ASRI</dc:creator>
  <cp:lastModifiedBy>ASRI</cp:lastModifiedBy>
  <cp:revision>31</cp:revision>
  <dcterms:created xsi:type="dcterms:W3CDTF">2018-01-31T14:44:40Z</dcterms:created>
  <dcterms:modified xsi:type="dcterms:W3CDTF">2018-08-27T17:59:14Z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</Properties>
</file>