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0"/>
  </p:notesMasterIdLst>
  <p:sldIdLst>
    <p:sldId id="257" r:id="rId5"/>
    <p:sldId id="263" r:id="rId6"/>
    <p:sldId id="269" r:id="rId7"/>
    <p:sldId id="303" r:id="rId8"/>
    <p:sldId id="424" r:id="rId9"/>
    <p:sldId id="425" r:id="rId10"/>
    <p:sldId id="391" r:id="rId11"/>
    <p:sldId id="500" r:id="rId12"/>
    <p:sldId id="501" r:id="rId13"/>
    <p:sldId id="530" r:id="rId14"/>
    <p:sldId id="502" r:id="rId15"/>
    <p:sldId id="503" r:id="rId16"/>
    <p:sldId id="518" r:id="rId17"/>
    <p:sldId id="519" r:id="rId18"/>
    <p:sldId id="521" r:id="rId19"/>
    <p:sldId id="504" r:id="rId20"/>
    <p:sldId id="531" r:id="rId21"/>
    <p:sldId id="505" r:id="rId22"/>
    <p:sldId id="532" r:id="rId23"/>
    <p:sldId id="507" r:id="rId24"/>
    <p:sldId id="524" r:id="rId25"/>
    <p:sldId id="509" r:id="rId26"/>
    <p:sldId id="525" r:id="rId27"/>
    <p:sldId id="510" r:id="rId28"/>
    <p:sldId id="526" r:id="rId29"/>
    <p:sldId id="517" r:id="rId30"/>
    <p:sldId id="386" r:id="rId31"/>
    <p:sldId id="512" r:id="rId32"/>
    <p:sldId id="496" r:id="rId33"/>
    <p:sldId id="516" r:id="rId34"/>
    <p:sldId id="270" r:id="rId35"/>
    <p:sldId id="304" r:id="rId36"/>
    <p:sldId id="528" r:id="rId37"/>
    <p:sldId id="285" r:id="rId38"/>
    <p:sldId id="529" r:id="rId39"/>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162">
          <p15:clr>
            <a:srgbClr val="A4A3A4"/>
          </p15:clr>
        </p15:guide>
        <p15:guide id="2" pos="2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32A"/>
    <a:srgbClr val="887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96416" autoAdjust="0"/>
  </p:normalViewPr>
  <p:slideViewPr>
    <p:cSldViewPr snapToObjects="1">
      <p:cViewPr varScale="1">
        <p:scale>
          <a:sx n="112" d="100"/>
          <a:sy n="112" d="100"/>
        </p:scale>
        <p:origin x="1494" y="90"/>
      </p:cViewPr>
      <p:guideLst>
        <p:guide orient="horz" pos="1162"/>
        <p:guide pos="295"/>
      </p:guideLst>
    </p:cSldViewPr>
  </p:slideViewPr>
  <p:outlineViewPr>
    <p:cViewPr>
      <p:scale>
        <a:sx n="33" d="100"/>
        <a:sy n="33" d="100"/>
      </p:scale>
      <p:origin x="0" y="-51162"/>
    </p:cViewPr>
  </p:outlineViewPr>
  <p:notesTextViewPr>
    <p:cViewPr>
      <p:scale>
        <a:sx n="100" d="100"/>
        <a:sy n="100" d="100"/>
      </p:scale>
      <p:origin x="0" y="0"/>
    </p:cViewPr>
  </p:notesTextViewPr>
  <p:sorterViewPr>
    <p:cViewPr>
      <p:scale>
        <a:sx n="100" d="100"/>
        <a:sy n="100" d="100"/>
      </p:scale>
      <p:origin x="0" y="-2796"/>
    </p:cViewPr>
  </p:sorterViewPr>
  <p:notesViewPr>
    <p:cSldViewPr snapToObjects="1">
      <p:cViewPr varScale="1">
        <p:scale>
          <a:sx n="53" d="100"/>
          <a:sy n="53" d="100"/>
        </p:scale>
        <p:origin x="2934" y="9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41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4099" name="Rectangle 3"/>
          <p:cNvSpPr>
            <a:spLocks noGrp="1" noChangeArrowheads="1"/>
          </p:cNvSpPr>
          <p:nvPr>
            <p:ph type="dt" idx="1"/>
          </p:nvPr>
        </p:nvSpPr>
        <p:spPr bwMode="auto">
          <a:xfrm>
            <a:off x="3849688" y="0"/>
            <a:ext cx="2946400" cy="49641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6706"/>
            <a:ext cx="5438775" cy="446610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102" name="Rectangle 6"/>
          <p:cNvSpPr>
            <a:spLocks noGrp="1" noChangeArrowheads="1"/>
          </p:cNvSpPr>
          <p:nvPr>
            <p:ph type="ftr" sz="quarter" idx="4"/>
          </p:nvPr>
        </p:nvSpPr>
        <p:spPr bwMode="auto">
          <a:xfrm>
            <a:off x="0" y="9430218"/>
            <a:ext cx="2946400" cy="4964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4103" name="Rectangle 7"/>
          <p:cNvSpPr>
            <a:spLocks noGrp="1" noChangeArrowheads="1"/>
          </p:cNvSpPr>
          <p:nvPr>
            <p:ph type="sldNum" sz="quarter" idx="5"/>
          </p:nvPr>
        </p:nvSpPr>
        <p:spPr bwMode="auto">
          <a:xfrm>
            <a:off x="3849688" y="9430218"/>
            <a:ext cx="2946400" cy="4964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21DD3F07-E716-479C-BF74-2C45CF5E5E37}" type="slidenum">
              <a:rPr lang="fr-FR"/>
              <a:pPr>
                <a:defRPr/>
              </a:pPr>
              <a:t>‹#›</a:t>
            </a:fld>
            <a:endParaRPr lang="fr-FR"/>
          </a:p>
        </p:txBody>
      </p:sp>
    </p:spTree>
    <p:extLst>
      <p:ext uri="{BB962C8B-B14F-4D97-AF65-F5344CB8AC3E}">
        <p14:creationId xmlns:p14="http://schemas.microsoft.com/office/powerpoint/2010/main" val="209540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a:t>
            </a:fld>
            <a:endParaRPr lang="fr-FR"/>
          </a:p>
        </p:txBody>
      </p:sp>
    </p:spTree>
    <p:extLst>
      <p:ext uri="{BB962C8B-B14F-4D97-AF65-F5344CB8AC3E}">
        <p14:creationId xmlns:p14="http://schemas.microsoft.com/office/powerpoint/2010/main" val="2040939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r>
              <a:rPr lang="en-GB" dirty="0"/>
              <a:t>To oppose consideration of possible allocation to the space operation service in the frequency range 405.9 ‒ 406.2 MHz unless agreed ITU-R studies have proven aviation use of the EPIRBs operating in the frequency band 406 ‒ 406.1 MHz is protected in accordance with Resolution 205 (Rev. WRC-15) and RR No. 5.267. </a:t>
            </a:r>
          </a:p>
          <a:p>
            <a:r>
              <a:rPr lang="en-GB" dirty="0"/>
              <a:t>To oppose any new allocations to the space operations service in other frequency bands/ranges that could impact aviation systems unless agreed ITU-R studies have proven sharing and compatibility with those systems. </a:t>
            </a:r>
          </a:p>
          <a:p>
            <a:r>
              <a:rPr lang="en-GB" dirty="0"/>
              <a:t>To ensure that any change to the regulatory provisions and spectrum allocations resulting from this agenda item do not preclude the use of any particular allocations for space planes if the </a:t>
            </a:r>
            <a:r>
              <a:rPr lang="en-GB" dirty="0" err="1"/>
              <a:t>radiocommunication</a:t>
            </a:r>
            <a:r>
              <a:rPr lang="en-GB" dirty="0"/>
              <a:t> service is deemed appropriate for such use.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10</a:t>
            </a:fld>
            <a:endParaRPr lang="fr-FR"/>
          </a:p>
        </p:txBody>
      </p:sp>
    </p:spTree>
    <p:extLst>
      <p:ext uri="{BB962C8B-B14F-4D97-AF65-F5344CB8AC3E}">
        <p14:creationId xmlns:p14="http://schemas.microsoft.com/office/powerpoint/2010/main" val="30135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r>
              <a:rPr lang="en-GB" dirty="0"/>
              <a:t>To oppose consideration of possible allocation to the space operation service in the frequency range 405.9 ‒ 406.2 MHz unless agreed ITU-R studies have proven aviation use of the EPIRBs operating in the frequency band 406 ‒ 406.1 MHz is protected in accordance with Resolution 205 (Rev. WRC-15) and RR No. 5.267. </a:t>
            </a:r>
          </a:p>
          <a:p>
            <a:r>
              <a:rPr lang="en-GB" dirty="0"/>
              <a:t>To oppose any new allocations to the space operations service in other frequency bands/ranges that could impact aviation systems unless agreed ITU-R studies have proven sharing and compatibility with those systems. </a:t>
            </a:r>
          </a:p>
          <a:p>
            <a:r>
              <a:rPr lang="en-GB" dirty="0"/>
              <a:t>To ensure that any change to the regulatory provisions and spectrum allocations resulting from this agenda item do not preclude the use of any particular allocations for space planes if the </a:t>
            </a:r>
            <a:r>
              <a:rPr lang="en-GB" dirty="0" err="1"/>
              <a:t>radiocommunication</a:t>
            </a:r>
            <a:r>
              <a:rPr lang="en-GB" dirty="0"/>
              <a:t> service is deemed appropriate for such use.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11</a:t>
            </a:fld>
            <a:endParaRPr lang="fr-FR"/>
          </a:p>
        </p:txBody>
      </p:sp>
    </p:spTree>
    <p:extLst>
      <p:ext uri="{BB962C8B-B14F-4D97-AF65-F5344CB8AC3E}">
        <p14:creationId xmlns:p14="http://schemas.microsoft.com/office/powerpoint/2010/main" val="3246030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dirty="0"/>
              <a:t>To ensure that any change to the regulatory provisions and spectrum allocations resulting from this agenda item do not adversely impact on the capability of search and rescue aircraft to effectively communicate with vessels during disaster relief operations. </a:t>
            </a:r>
          </a:p>
          <a:p>
            <a:r>
              <a:rPr lang="en-GB" dirty="0"/>
              <a:t>To ensure that any regulatory provisions in response to this agenda item do not adversely impact SARPs compliance of aeronautical mobile-satellite (route) service satellite systems.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12</a:t>
            </a:fld>
            <a:endParaRPr lang="fr-FR"/>
          </a:p>
        </p:txBody>
      </p:sp>
    </p:spTree>
    <p:extLst>
      <p:ext uri="{BB962C8B-B14F-4D97-AF65-F5344CB8AC3E}">
        <p14:creationId xmlns:p14="http://schemas.microsoft.com/office/powerpoint/2010/main" val="2081247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dirty="0"/>
              <a:t>To ensure that any change to the regulatory provisions and spectrum allocations resulting from this agenda item do not adversely impact aviation systems, including the capability of search and rescue aircraft to effectively communicate with vessels during disaster relief operations.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solidFill>
                  <a:srgbClr val="000000"/>
                </a:solidFill>
              </a:rPr>
              <a:pPr>
                <a:defRPr/>
              </a:pPr>
              <a:t>13</a:t>
            </a:fld>
            <a:endParaRPr lang="fr-FR">
              <a:solidFill>
                <a:srgbClr val="000000"/>
              </a:solidFill>
            </a:endParaRPr>
          </a:p>
        </p:txBody>
      </p:sp>
    </p:spTree>
    <p:extLst>
      <p:ext uri="{BB962C8B-B14F-4D97-AF65-F5344CB8AC3E}">
        <p14:creationId xmlns:p14="http://schemas.microsoft.com/office/powerpoint/2010/main" val="1190161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dirty="0"/>
              <a:t>To ensure that any change to the regulatory provisions and spectrum allocations resulting from this agenda item do not adversely impact aviation systems, including the capability of search and rescue aircraft to effectively communicate with vessels during disaster relief operations.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solidFill>
                  <a:srgbClr val="000000"/>
                </a:solidFill>
              </a:rPr>
              <a:pPr>
                <a:defRPr/>
              </a:pPr>
              <a:t>14</a:t>
            </a:fld>
            <a:endParaRPr lang="fr-FR">
              <a:solidFill>
                <a:srgbClr val="000000"/>
              </a:solidFill>
            </a:endParaRPr>
          </a:p>
        </p:txBody>
      </p:sp>
    </p:spTree>
    <p:extLst>
      <p:ext uri="{BB962C8B-B14F-4D97-AF65-F5344CB8AC3E}">
        <p14:creationId xmlns:p14="http://schemas.microsoft.com/office/powerpoint/2010/main" val="3726737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dirty="0"/>
              <a:t>To ensure that any change to the regulatory provisions and spectrum allocations resulting from this agenda item do not adversely impact aviation systems, including the capability of search and rescue aircraft to effectively communicate with vessels during disaster relief operations.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solidFill>
                  <a:srgbClr val="000000"/>
                </a:solidFill>
              </a:rPr>
              <a:pPr>
                <a:defRPr/>
              </a:pPr>
              <a:t>15</a:t>
            </a:fld>
            <a:endParaRPr lang="fr-FR">
              <a:solidFill>
                <a:srgbClr val="000000"/>
              </a:solidFill>
            </a:endParaRPr>
          </a:p>
        </p:txBody>
      </p:sp>
    </p:spTree>
    <p:extLst>
      <p:ext uri="{BB962C8B-B14F-4D97-AF65-F5344CB8AC3E}">
        <p14:creationId xmlns:p14="http://schemas.microsoft.com/office/powerpoint/2010/main" val="1095756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ensure, on the basis of agreed ITU-R studies, that any regulatory actions within existing mobile-service bands do not impact existing aeronautical systems operating in accordance with the Radio Regulations.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16</a:t>
            </a:fld>
            <a:endParaRPr lang="fr-FR"/>
          </a:p>
        </p:txBody>
      </p:sp>
    </p:spTree>
    <p:extLst>
      <p:ext uri="{BB962C8B-B14F-4D97-AF65-F5344CB8AC3E}">
        <p14:creationId xmlns:p14="http://schemas.microsoft.com/office/powerpoint/2010/main" val="1325839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ensure, on the basis of agreed ITU-R studies, that any regulatory actions within existing mobile-service bands do not impact existing aeronautical systems operating in accordance with the Radio Regulations.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17</a:t>
            </a:fld>
            <a:endParaRPr lang="fr-FR"/>
          </a:p>
        </p:txBody>
      </p:sp>
    </p:spTree>
    <p:extLst>
      <p:ext uri="{BB962C8B-B14F-4D97-AF65-F5344CB8AC3E}">
        <p14:creationId xmlns:p14="http://schemas.microsoft.com/office/powerpoint/2010/main" val="3836195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dirty="0"/>
              <a:t>To ensure, on the basis of agreed ITU-R studies, that any regulatory actions within existing mobile-service bands do not impact existing aeronautical systems operating in accordance with the Radio Regulations.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18</a:t>
            </a:fld>
            <a:endParaRPr lang="fr-FR"/>
          </a:p>
        </p:txBody>
      </p:sp>
    </p:spTree>
    <p:extLst>
      <p:ext uri="{BB962C8B-B14F-4D97-AF65-F5344CB8AC3E}">
        <p14:creationId xmlns:p14="http://schemas.microsoft.com/office/powerpoint/2010/main" val="3599394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dirty="0"/>
              <a:t>To ensure, on the basis of agreed ITU-R studies, that any regulatory actions within existing mobile-service bands do not impact existing aeronautical systems operating in accordance with the Radio Regulations.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19</a:t>
            </a:fld>
            <a:endParaRPr lang="fr-FR"/>
          </a:p>
        </p:txBody>
      </p:sp>
    </p:spTree>
    <p:extLst>
      <p:ext uri="{BB962C8B-B14F-4D97-AF65-F5344CB8AC3E}">
        <p14:creationId xmlns:p14="http://schemas.microsoft.com/office/powerpoint/2010/main" val="3885698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a:t>
            </a:fld>
            <a:endParaRPr lang="fr-F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88" y="6188314"/>
            <a:ext cx="4237718" cy="2742469"/>
          </a:xfrm>
          <a:prstGeom prst="rect">
            <a:avLst/>
          </a:prstGeom>
        </p:spPr>
      </p:pic>
    </p:spTree>
    <p:extLst>
      <p:ext uri="{BB962C8B-B14F-4D97-AF65-F5344CB8AC3E}">
        <p14:creationId xmlns:p14="http://schemas.microsoft.com/office/powerpoint/2010/main" val="2429855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Clearly 24 GHz band is going to be difficult here as it is identified as a CEPT priority, even outside the WRC process.</a:t>
            </a:r>
          </a:p>
          <a:p>
            <a:endParaRPr lang="en-GB" dirty="0"/>
          </a:p>
          <a:p>
            <a:endParaRPr lang="en-GB" dirty="0"/>
          </a:p>
          <a:p>
            <a:endParaRPr lang="en-GB" dirty="0"/>
          </a:p>
          <a:p>
            <a:r>
              <a:rPr lang="en-GB" dirty="0"/>
              <a:t>ICAO position</a:t>
            </a:r>
          </a:p>
          <a:p>
            <a:endParaRPr lang="en-GB" dirty="0"/>
          </a:p>
          <a:p>
            <a:r>
              <a:rPr lang="en-GB" dirty="0"/>
              <a:t>To oppose any identification of a frequency band for IMT that could impact aviation systems, within a new or existing allocation to the mobile service in the frequency range 24.25 to 86 GHz, unless agreed ITU-R studies demonstrate no adverse impact to those systems.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20</a:t>
            </a:fld>
            <a:endParaRPr lang="fr-FR"/>
          </a:p>
        </p:txBody>
      </p:sp>
    </p:spTree>
    <p:extLst>
      <p:ext uri="{BB962C8B-B14F-4D97-AF65-F5344CB8AC3E}">
        <p14:creationId xmlns:p14="http://schemas.microsoft.com/office/powerpoint/2010/main" val="4139238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Clearly 24 GHz band is going to be difficult here as it is identified as a CEPT priority, even outside the WRC process.</a:t>
            </a:r>
          </a:p>
          <a:p>
            <a:endParaRPr lang="en-GB" dirty="0"/>
          </a:p>
          <a:p>
            <a:endParaRPr lang="en-GB" dirty="0"/>
          </a:p>
          <a:p>
            <a:endParaRPr lang="en-GB" dirty="0"/>
          </a:p>
          <a:p>
            <a:r>
              <a:rPr lang="en-GB" dirty="0"/>
              <a:t>ICAO position</a:t>
            </a:r>
          </a:p>
          <a:p>
            <a:endParaRPr lang="en-GB" dirty="0"/>
          </a:p>
          <a:p>
            <a:r>
              <a:rPr lang="en-GB" dirty="0"/>
              <a:t>To oppose any identification of a frequency band for IMT that could impact aviation systems, within a new or existing allocation to the mobile service in the frequency range 24.25 to 86 GHz, unless agreed ITU-R studies demonstrate no adverse impact to those systems.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21</a:t>
            </a:fld>
            <a:endParaRPr lang="fr-FR"/>
          </a:p>
        </p:txBody>
      </p:sp>
    </p:spTree>
    <p:extLst>
      <p:ext uri="{BB962C8B-B14F-4D97-AF65-F5344CB8AC3E}">
        <p14:creationId xmlns:p14="http://schemas.microsoft.com/office/powerpoint/2010/main" val="1997575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dirty="0"/>
              <a:t>If agreed ITU-R studies demonstrate there is no adverse impact on aeronautical systems including those used for the safe operation of the platform on which the HAPS resides, then support the use of fixed service allocations for HAPS provided that any regulatory actions taken within the existing allocations to the fixed service noted in Resolution </a:t>
            </a:r>
            <a:r>
              <a:rPr lang="en-GB" b="1" dirty="0"/>
              <a:t>160 (WRC-15) </a:t>
            </a:r>
            <a:r>
              <a:rPr lang="en-GB" dirty="0"/>
              <a:t>do not constrain the potential future use of those HAPS fixed links as part of aeronautical communication systems (e.g. VSAT enhancement).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22</a:t>
            </a:fld>
            <a:endParaRPr lang="fr-FR"/>
          </a:p>
        </p:txBody>
      </p:sp>
    </p:spTree>
    <p:extLst>
      <p:ext uri="{BB962C8B-B14F-4D97-AF65-F5344CB8AC3E}">
        <p14:creationId xmlns:p14="http://schemas.microsoft.com/office/powerpoint/2010/main" val="477814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dirty="0"/>
              <a:t>If agreed ITU-R studies demonstrate there is no adverse impact on aeronautical systems including those used for the safe operation of the platform on which the HAPS resides, then support the use of fixed service allocations for HAPS provided that any regulatory actions taken within the existing allocations to the fixed service noted in Resolution </a:t>
            </a:r>
            <a:r>
              <a:rPr lang="en-GB" b="1" dirty="0"/>
              <a:t>160 (WRC-15) </a:t>
            </a:r>
            <a:r>
              <a:rPr lang="en-GB" dirty="0"/>
              <a:t>do not constrain the potential future use of those HAPS fixed links as part of aeronautical communication systems (e.g. VSAT enhancement).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23</a:t>
            </a:fld>
            <a:endParaRPr lang="fr-FR"/>
          </a:p>
        </p:txBody>
      </p:sp>
    </p:spTree>
    <p:extLst>
      <p:ext uri="{BB962C8B-B14F-4D97-AF65-F5344CB8AC3E}">
        <p14:creationId xmlns:p14="http://schemas.microsoft.com/office/powerpoint/2010/main" val="3728771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Below 5350 still looking to possibility of outdoor use</a:t>
            </a:r>
          </a:p>
          <a:p>
            <a:endParaRPr lang="en-GB" dirty="0"/>
          </a:p>
          <a:p>
            <a:r>
              <a:rPr lang="en-GB" dirty="0"/>
              <a:t>Discussions over effectiveness of dynamic frequency selection against e.g. military radar systems in outer bands</a:t>
            </a:r>
          </a:p>
          <a:p>
            <a:endParaRPr lang="en-GB" dirty="0"/>
          </a:p>
          <a:p>
            <a:r>
              <a:rPr lang="en-GB" dirty="0"/>
              <a:t>ICAO position</a:t>
            </a:r>
          </a:p>
          <a:p>
            <a:endParaRPr lang="en-GB" dirty="0"/>
          </a:p>
          <a:p>
            <a:r>
              <a:rPr lang="en-GB" dirty="0"/>
              <a:t>To ensure, on the basis of agreed ITU-R studies, that any new provisions, or changes to existing regulatory provisions, in the frequency bands/ranges </a:t>
            </a:r>
            <a:r>
              <a:rPr lang="en-GB" dirty="0">
                <a:solidFill>
                  <a:srgbClr val="FFC000"/>
                </a:solidFill>
              </a:rPr>
              <a:t>5 150 ‒ 5 250 MHz (CEPT noting difficulties in current mitigations)</a:t>
            </a:r>
            <a:r>
              <a:rPr lang="en-GB" dirty="0">
                <a:solidFill>
                  <a:srgbClr val="92D050"/>
                </a:solidFill>
              </a:rPr>
              <a:t>, 5 350 ‒5 470 MHz (CEPT NOC) </a:t>
            </a:r>
            <a:r>
              <a:rPr lang="en-GB" dirty="0"/>
              <a:t>and </a:t>
            </a:r>
            <a:r>
              <a:rPr lang="en-GB" dirty="0">
                <a:solidFill>
                  <a:srgbClr val="FFC000"/>
                </a:solidFill>
              </a:rPr>
              <a:t>5 850 ‒ 5 925 MHz </a:t>
            </a:r>
            <a:r>
              <a:rPr lang="en-GB" dirty="0"/>
              <a:t>(</a:t>
            </a:r>
            <a:r>
              <a:rPr lang="en-GB" dirty="0">
                <a:solidFill>
                  <a:srgbClr val="FFC000"/>
                </a:solidFill>
              </a:rPr>
              <a:t>CEPT yet to decide position but noting difficulties in current mitigations</a:t>
            </a:r>
            <a:r>
              <a:rPr lang="en-GB" dirty="0"/>
              <a:t>) do not adversely impact aviation systems.</a:t>
            </a:r>
          </a:p>
          <a:p>
            <a:endParaRPr lang="en-GB"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24</a:t>
            </a:fld>
            <a:endParaRPr lang="fr-FR"/>
          </a:p>
        </p:txBody>
      </p:sp>
    </p:spTree>
    <p:extLst>
      <p:ext uri="{BB962C8B-B14F-4D97-AF65-F5344CB8AC3E}">
        <p14:creationId xmlns:p14="http://schemas.microsoft.com/office/powerpoint/2010/main" val="4011518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Below 5350 still looking to possibility of outdoor use</a:t>
            </a:r>
          </a:p>
          <a:p>
            <a:endParaRPr lang="en-GB" dirty="0"/>
          </a:p>
          <a:p>
            <a:r>
              <a:rPr lang="en-GB" dirty="0"/>
              <a:t>Discussions over effectiveness of dynamic frequency selection against e.g. military radar systems in outer bands</a:t>
            </a:r>
          </a:p>
          <a:p>
            <a:endParaRPr lang="en-GB" dirty="0"/>
          </a:p>
          <a:p>
            <a:r>
              <a:rPr lang="en-GB" dirty="0"/>
              <a:t>ICAO position</a:t>
            </a:r>
          </a:p>
          <a:p>
            <a:endParaRPr lang="en-GB" dirty="0"/>
          </a:p>
          <a:p>
            <a:r>
              <a:rPr lang="en-GB" dirty="0"/>
              <a:t>To ensure, on the basis of agreed ITU-R studies, that any new provisions, or changes to existing regulatory provisions, in the frequency bands/ranges </a:t>
            </a:r>
            <a:r>
              <a:rPr lang="en-GB" dirty="0">
                <a:solidFill>
                  <a:srgbClr val="FFC000"/>
                </a:solidFill>
              </a:rPr>
              <a:t>5 150 ‒ 5 250 MHz (CEPT noting difficulties in current mitigations)</a:t>
            </a:r>
            <a:r>
              <a:rPr lang="en-GB" dirty="0">
                <a:solidFill>
                  <a:srgbClr val="92D050"/>
                </a:solidFill>
              </a:rPr>
              <a:t>, 5 350 ‒5 470 MHz (CEPT NOC) </a:t>
            </a:r>
            <a:r>
              <a:rPr lang="en-GB" dirty="0"/>
              <a:t>and </a:t>
            </a:r>
            <a:r>
              <a:rPr lang="en-GB" dirty="0">
                <a:solidFill>
                  <a:srgbClr val="FFC000"/>
                </a:solidFill>
              </a:rPr>
              <a:t>5 850 ‒ 5 925 MHz </a:t>
            </a:r>
            <a:r>
              <a:rPr lang="en-GB" dirty="0"/>
              <a:t>(</a:t>
            </a:r>
            <a:r>
              <a:rPr lang="en-GB" dirty="0">
                <a:solidFill>
                  <a:srgbClr val="FFC000"/>
                </a:solidFill>
              </a:rPr>
              <a:t>CEPT yet to decide position but noting difficulties in current mitigations</a:t>
            </a:r>
            <a:r>
              <a:rPr lang="en-GB" dirty="0"/>
              <a:t>) do not adversely impact aviation systems.</a:t>
            </a:r>
          </a:p>
          <a:p>
            <a:endParaRPr lang="en-GB"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25</a:t>
            </a:fld>
            <a:endParaRPr lang="fr-FR"/>
          </a:p>
        </p:txBody>
      </p:sp>
    </p:spTree>
    <p:extLst>
      <p:ext uri="{BB962C8B-B14F-4D97-AF65-F5344CB8AC3E}">
        <p14:creationId xmlns:p14="http://schemas.microsoft.com/office/powerpoint/2010/main" val="3620200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detailed list of items to consider</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26</a:t>
            </a:fld>
            <a:endParaRPr lang="fr-FR"/>
          </a:p>
        </p:txBody>
      </p:sp>
    </p:spTree>
    <p:extLst>
      <p:ext uri="{BB962C8B-B14F-4D97-AF65-F5344CB8AC3E}">
        <p14:creationId xmlns:p14="http://schemas.microsoft.com/office/powerpoint/2010/main" val="73709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Issue A</a:t>
            </a:r>
          </a:p>
          <a:p>
            <a:r>
              <a:rPr lang="en-GB" dirty="0"/>
              <a:t>ICAO detailed list of footnotes to be deleted</a:t>
            </a:r>
          </a:p>
          <a:p>
            <a:endParaRPr lang="en-GB"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27</a:t>
            </a:fld>
            <a:endParaRPr lang="fr-FR"/>
          </a:p>
        </p:txBody>
      </p:sp>
    </p:spTree>
    <p:extLst>
      <p:ext uri="{BB962C8B-B14F-4D97-AF65-F5344CB8AC3E}">
        <p14:creationId xmlns:p14="http://schemas.microsoft.com/office/powerpoint/2010/main" val="1306928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dirty="0"/>
              <a:t>To oppose any new or changes to existing regulatory provisions in Article 21 of the ITU Radio Regulations for the frequency bands 3 700 ‒ 4 200 MHz and 5 925 ‒ 6 425 MHz unless it has been demonstrated through agreed ITU-R studies that there will be no impact from the potential introduction of new non-geostationary-satellites on aviation use in those bands. </a:t>
            </a:r>
          </a:p>
          <a:p>
            <a:r>
              <a:rPr lang="en-GB" dirty="0"/>
              <a:t>To oppose introduction of new non-geostationary-satellites in frequency bands near to the frequency band 4 200 ‒4 400 MHz unless aviation use of that band is ensured through agreed ITU-R studies.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28</a:t>
            </a:fld>
            <a:endParaRPr lang="fr-FR"/>
          </a:p>
        </p:txBody>
      </p:sp>
    </p:spTree>
    <p:extLst>
      <p:ext uri="{BB962C8B-B14F-4D97-AF65-F5344CB8AC3E}">
        <p14:creationId xmlns:p14="http://schemas.microsoft.com/office/powerpoint/2010/main" val="1995834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sz="1200" b="0" i="0" u="none" strike="noStrike" kern="1200" baseline="0" dirty="0">
                <a:solidFill>
                  <a:schemeClr val="tx1"/>
                </a:solidFill>
                <a:latin typeface="Arial" charset="0"/>
                <a:ea typeface="+mn-ea"/>
                <a:cs typeface="Arial" charset="0"/>
              </a:rPr>
              <a:t>To ensure that the protection of aeronautical systems is appropriately taken into account during the studies called for in response to Resolution </a:t>
            </a:r>
            <a:r>
              <a:rPr lang="en-GB" sz="1200" b="1" i="0" u="none" strike="noStrike" kern="1200" baseline="0" dirty="0">
                <a:solidFill>
                  <a:schemeClr val="tx1"/>
                </a:solidFill>
                <a:latin typeface="Arial" charset="0"/>
                <a:ea typeface="+mn-ea"/>
                <a:cs typeface="Arial" charset="0"/>
              </a:rPr>
              <a:t>958 (WRC-15)</a:t>
            </a:r>
            <a:r>
              <a:rPr lang="en-GB" sz="1200" b="0" i="0" u="none" strike="noStrike" kern="1200" baseline="0" dirty="0">
                <a:solidFill>
                  <a:schemeClr val="tx1"/>
                </a:solidFill>
                <a:latin typeface="Arial" charset="0"/>
                <a:ea typeface="+mn-ea"/>
                <a:cs typeface="Arial" charset="0"/>
              </a:rPr>
              <a:t>. </a:t>
            </a:r>
            <a:endParaRPr lang="en-GB" dirty="0"/>
          </a:p>
          <a:p>
            <a:endParaRPr lang="en-GB" dirty="0"/>
          </a:p>
          <a:p>
            <a:r>
              <a:rPr lang="en-GB" dirty="0"/>
              <a:t>ETSI standard for WPT in 19-21 kHz; 59-61 kHz; 79-90 kHz; 100-300 kHz; 6 765-6 795 kHz”</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29</a:t>
            </a:fld>
            <a:endParaRPr lang="fr-FR"/>
          </a:p>
        </p:txBody>
      </p:sp>
    </p:spTree>
    <p:extLst>
      <p:ext uri="{BB962C8B-B14F-4D97-AF65-F5344CB8AC3E}">
        <p14:creationId xmlns:p14="http://schemas.microsoft.com/office/powerpoint/2010/main" val="14991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a:p>
            <a:endParaRPr lang="en-GB" sz="1600" dirty="0"/>
          </a:p>
          <a:p>
            <a:endParaRPr lang="en-GB" sz="1600"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3</a:t>
            </a:fld>
            <a:endParaRPr lang="fr-FR"/>
          </a:p>
        </p:txBody>
      </p:sp>
    </p:spTree>
    <p:extLst>
      <p:ext uri="{BB962C8B-B14F-4D97-AF65-F5344CB8AC3E}">
        <p14:creationId xmlns:p14="http://schemas.microsoft.com/office/powerpoint/2010/main" val="2636355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30</a:t>
            </a:fld>
            <a:endParaRPr lang="fr-FR"/>
          </a:p>
        </p:txBody>
      </p:sp>
    </p:spTree>
    <p:extLst>
      <p:ext uri="{BB962C8B-B14F-4D97-AF65-F5344CB8AC3E}">
        <p14:creationId xmlns:p14="http://schemas.microsoft.com/office/powerpoint/2010/main" val="4233204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31</a:t>
            </a:fld>
            <a:endParaRPr lang="fr-FR"/>
          </a:p>
        </p:txBody>
      </p:sp>
    </p:spTree>
    <p:extLst>
      <p:ext uri="{BB962C8B-B14F-4D97-AF65-F5344CB8AC3E}">
        <p14:creationId xmlns:p14="http://schemas.microsoft.com/office/powerpoint/2010/main" val="949189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32</a:t>
            </a:fld>
            <a:endParaRPr lang="fr-FR"/>
          </a:p>
        </p:txBody>
      </p:sp>
    </p:spTree>
    <p:extLst>
      <p:ext uri="{BB962C8B-B14F-4D97-AF65-F5344CB8AC3E}">
        <p14:creationId xmlns:p14="http://schemas.microsoft.com/office/powerpoint/2010/main" val="3044549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33</a:t>
            </a:fld>
            <a:endParaRPr lang="fr-FR"/>
          </a:p>
        </p:txBody>
      </p:sp>
    </p:spTree>
    <p:extLst>
      <p:ext uri="{BB962C8B-B14F-4D97-AF65-F5344CB8AC3E}">
        <p14:creationId xmlns:p14="http://schemas.microsoft.com/office/powerpoint/2010/main" val="621039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34</a:t>
            </a:fld>
            <a:endParaRPr lang="fr-FR"/>
          </a:p>
        </p:txBody>
      </p:sp>
    </p:spTree>
    <p:extLst>
      <p:ext uri="{BB962C8B-B14F-4D97-AF65-F5344CB8AC3E}">
        <p14:creationId xmlns:p14="http://schemas.microsoft.com/office/powerpoint/2010/main" val="622072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a:p>
            <a:endParaRPr lang="en-GB" sz="1400"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4</a:t>
            </a:fld>
            <a:endParaRPr lang="fr-FR"/>
          </a:p>
        </p:txBody>
      </p:sp>
    </p:spTree>
    <p:extLst>
      <p:ext uri="{BB962C8B-B14F-4D97-AF65-F5344CB8AC3E}">
        <p14:creationId xmlns:p14="http://schemas.microsoft.com/office/powerpoint/2010/main" val="214919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solidFill>
                  <a:prstClr val="black"/>
                </a:solidFill>
              </a:rPr>
              <a:pPr>
                <a:defRPr/>
              </a:pPr>
              <a:t>5</a:t>
            </a:fld>
            <a:endParaRPr lang="fr-FR">
              <a:solidFill>
                <a:prstClr val="black"/>
              </a:solidFill>
            </a:endParaRPr>
          </a:p>
        </p:txBody>
      </p:sp>
    </p:spTree>
    <p:extLst>
      <p:ext uri="{BB962C8B-B14F-4D97-AF65-F5344CB8AC3E}">
        <p14:creationId xmlns:p14="http://schemas.microsoft.com/office/powerpoint/2010/main" val="325013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Close tie to ICAO requirements and SARPs</a:t>
            </a:r>
          </a:p>
          <a:p>
            <a:endParaRPr lang="en-GB"/>
          </a:p>
          <a:p>
            <a:r>
              <a:rPr lang="en-GB"/>
              <a:t>Still relatively</a:t>
            </a:r>
            <a:r>
              <a:rPr lang="en-GB" baseline="0"/>
              <a:t> open: developments are closely following meetings of groups like FSMP.</a:t>
            </a:r>
            <a:endParaRPr lang="en-GB"/>
          </a:p>
          <a:p>
            <a:endParaRPr lang="en-GB"/>
          </a:p>
          <a:p>
            <a:r>
              <a:rPr lang="en-GB"/>
              <a:t>May</a:t>
            </a:r>
            <a:r>
              <a:rPr lang="en-GB" baseline="0"/>
              <a:t> n</a:t>
            </a:r>
            <a:r>
              <a:rPr lang="en-GB"/>
              <a:t>eed</a:t>
            </a:r>
            <a:r>
              <a:rPr lang="en-GB" baseline="0"/>
              <a:t> to seek modification of the “no revised regulatory provisions” bullet, noting the “not necessarily”</a:t>
            </a:r>
            <a:endParaRPr lang="en-GB"/>
          </a:p>
          <a:p>
            <a:endParaRPr lang="en-GB"/>
          </a:p>
          <a:p>
            <a:endParaRPr lang="en-GB"/>
          </a:p>
          <a:p>
            <a:r>
              <a:rPr lang="en-GB"/>
              <a:t>ICAO:</a:t>
            </a:r>
          </a:p>
          <a:p>
            <a:r>
              <a:rPr lang="en-GB"/>
              <a:t>To support studies to identify any regulatory changes required for the implementation of GADSS in accordance with ICAO requirements, and action by WRC-19 to integrate those changes into the Radio Regulations.</a:t>
            </a:r>
          </a:p>
          <a:p>
            <a:endParaRPr lang="en-GB"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6</a:t>
            </a:fld>
            <a:endParaRPr lang="fr-FR"/>
          </a:p>
        </p:txBody>
      </p:sp>
    </p:spTree>
    <p:extLst>
      <p:ext uri="{BB962C8B-B14F-4D97-AF65-F5344CB8AC3E}">
        <p14:creationId xmlns:p14="http://schemas.microsoft.com/office/powerpoint/2010/main" val="325013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ICAO position</a:t>
            </a:r>
          </a:p>
          <a:p>
            <a:endParaRPr lang="en-GB" dirty="0"/>
          </a:p>
          <a:p>
            <a:r>
              <a:rPr lang="en-GB" dirty="0"/>
              <a:t>To support the studies called for by Resolution </a:t>
            </a:r>
            <a:r>
              <a:rPr lang="en-GB" b="1" dirty="0"/>
              <a:t>763 (WRC-15) </a:t>
            </a:r>
            <a:r>
              <a:rPr lang="en-GB" dirty="0"/>
              <a:t>noting that those studies need to be completed during this study cycle. </a:t>
            </a:r>
          </a:p>
          <a:p>
            <a:r>
              <a:rPr lang="en-GB" dirty="0"/>
              <a:t>If the results of studies indicate that additional spectrum and/or other regulatory measures are required, seek an agenda item for WRC-23.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7</a:t>
            </a:fld>
            <a:endParaRPr lang="fr-FR"/>
          </a:p>
        </p:txBody>
      </p:sp>
    </p:spTree>
    <p:extLst>
      <p:ext uri="{BB962C8B-B14F-4D97-AF65-F5344CB8AC3E}">
        <p14:creationId xmlns:p14="http://schemas.microsoft.com/office/powerpoint/2010/main" val="320511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8</a:t>
            </a:fld>
            <a:endParaRPr lang="fr-FR"/>
          </a:p>
        </p:txBody>
      </p:sp>
    </p:spTree>
    <p:extLst>
      <p:ext uri="{BB962C8B-B14F-4D97-AF65-F5344CB8AC3E}">
        <p14:creationId xmlns:p14="http://schemas.microsoft.com/office/powerpoint/2010/main" val="1282623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Nano / pico satellites</a:t>
            </a:r>
          </a:p>
          <a:p>
            <a:endParaRPr lang="en-GB"/>
          </a:p>
          <a:p>
            <a:endParaRPr lang="en-GB"/>
          </a:p>
          <a:p>
            <a:r>
              <a:rPr lang="en-GB"/>
              <a:t>ICAO position:</a:t>
            </a:r>
          </a:p>
          <a:p>
            <a:r>
              <a:rPr lang="en-GB"/>
              <a:t>To oppose consideration of possible allocation to the space operation service in the frequency range 405.9 ‒ 406.2 MHz unless agreed ITU-R studies have proven aviation use of the EPIRBs operating in the frequency band 406 ‒ 406.1 MHz is protected in accordance with Resolution 205 (Rev. WRC-15) and RR No. 5.267. </a:t>
            </a:r>
          </a:p>
          <a:p>
            <a:r>
              <a:rPr lang="en-GB"/>
              <a:t>To oppose any new allocations to the space operations service in other frequency bands/ranges that could impact aviation systems unless agreed ITU-R studies have proven sharing and compatibility with those systems. </a:t>
            </a:r>
          </a:p>
          <a:p>
            <a:r>
              <a:rPr lang="en-GB"/>
              <a:t>To ensure that any change to the regulatory provisions and spectrum allocations resulting from this agenda item do not preclude the use of any particular allocations for space planes if the radiocommunication service is deemed appropriate for such use. </a:t>
            </a:r>
            <a:endParaRPr lang="en-GB"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9</a:t>
            </a:fld>
            <a:endParaRPr lang="fr-FR"/>
          </a:p>
        </p:txBody>
      </p:sp>
    </p:spTree>
    <p:extLst>
      <p:ext uri="{BB962C8B-B14F-4D97-AF65-F5344CB8AC3E}">
        <p14:creationId xmlns:p14="http://schemas.microsoft.com/office/powerpoint/2010/main" val="134751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57A964A-920E-40F7-9366-060E1A89814F}"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1C5E86-FE6A-46A7-8B38-B62C3528CEE8}"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BC63302-0252-46E0-87B7-C66A3E6A6184}"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691480"/>
          </a:xfrm>
        </p:spPr>
        <p:txBody>
          <a:bodyPr/>
          <a:lstStyle/>
          <a:p>
            <a:r>
              <a:rPr lang="en-US" dirty="0"/>
              <a:t>Click to edit Master title style</a:t>
            </a:r>
            <a:endParaRPr lang="da-DK"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1B57F3-DB36-42C9-AC6D-6CD5F12F256E}"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F9520E5-5107-4441-A854-E037CDC9B697}"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42D89D9-AE48-4593-AA47-D2A7BEBAEF64}"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5DCB87EB-6C0D-47A3-9BDE-AE2BD71842E5}"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5C12E54-D77D-4F0C-A8F5-AB60F7DE251A}"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67C86A7-9DBF-485D-8523-E04D0AF575E6}"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928B038-1226-4DE5-A827-C43E652525D2}"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9F13FD6-D8E1-4257-BFA0-CE2D279F6BBC}"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Image2"/>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908720"/>
            <a:ext cx="82296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0D89E737-34A7-4700-B195-7C343D0D7EAA}" type="slidenum">
              <a:rPr lang="fr-FR"/>
              <a:pPr>
                <a:defRPr/>
              </a:pPr>
              <a:t>‹#›</a:t>
            </a:fld>
            <a:endParaRPr lang="fr-FR"/>
          </a:p>
        </p:txBody>
      </p:sp>
      <p:pic>
        <p:nvPicPr>
          <p:cNvPr id="2" name="Grafik 1"/>
          <p:cNvPicPr>
            <a:picLocks noChangeAspect="1"/>
          </p:cNvPicPr>
          <p:nvPr/>
        </p:nvPicPr>
        <p:blipFill rotWithShape="1">
          <a:blip r:embed="rId14" cstate="print">
            <a:extLst>
              <a:ext uri="{28A0092B-C50C-407E-A947-70E740481C1C}">
                <a14:useLocalDpi xmlns:a14="http://schemas.microsoft.com/office/drawing/2010/main" val="0"/>
              </a:ext>
            </a:extLst>
          </a:blip>
          <a:srcRect b="14121"/>
          <a:stretch/>
        </p:blipFill>
        <p:spPr>
          <a:xfrm>
            <a:off x="7128284" y="169573"/>
            <a:ext cx="1691680" cy="667139"/>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ept.org/ecc" TargetMode="External"/><Relationship Id="rId7" Type="http://schemas.openxmlformats.org/officeDocument/2006/relationships/hyperlink" Target="http://www.cept.org/ecc/groups/ecc/cpg/page/cept-briefs-and-ecps-for-wrc-19"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cept.org/ecc/groups/ecc/cpg/page/list-of-cept-coordinators-wrc-19/" TargetMode="External"/><Relationship Id="rId5" Type="http://schemas.openxmlformats.org/officeDocument/2006/relationships/hyperlink" Target="https://cept.org/files/4200/CPG%20role%20in%20WRC%20preparation%20process%2011oct13.pdf" TargetMode="External"/><Relationship Id="rId4" Type="http://schemas.openxmlformats.org/officeDocument/2006/relationships/hyperlink" Target="http://www.cept.org/ecc/groups/ecc/cp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1"/>
          <p:cNvPicPr>
            <a:picLocks noChangeAspect="1" noChangeArrowheads="1"/>
          </p:cNvPicPr>
          <p:nvPr/>
        </p:nvPicPr>
        <p:blipFill>
          <a:blip r:embed="rId3"/>
          <a:srcRect/>
          <a:stretch>
            <a:fillRect/>
          </a:stretch>
        </p:blipFill>
        <p:spPr bwMode="auto">
          <a:xfrm>
            <a:off x="0" y="-18902"/>
            <a:ext cx="9144000" cy="6876902"/>
          </a:xfrm>
          <a:prstGeom prst="rect">
            <a:avLst/>
          </a:prstGeom>
          <a:noFill/>
          <a:ln w="9525">
            <a:noFill/>
            <a:miter lim="800000"/>
            <a:headEnd/>
            <a:tailEnd/>
          </a:ln>
        </p:spPr>
      </p:pic>
      <p:sp>
        <p:nvSpPr>
          <p:cNvPr id="14338" name="Rectangle 3"/>
          <p:cNvSpPr>
            <a:spLocks noGrp="1" noChangeArrowheads="1"/>
          </p:cNvSpPr>
          <p:nvPr>
            <p:ph type="ctrTitle"/>
          </p:nvPr>
        </p:nvSpPr>
        <p:spPr>
          <a:xfrm>
            <a:off x="2991420" y="2813026"/>
            <a:ext cx="5889625" cy="1296144"/>
          </a:xfrm>
        </p:spPr>
        <p:txBody>
          <a:bodyPr/>
          <a:lstStyle/>
          <a:p>
            <a:pPr algn="r" eaLnBrk="1" hangingPunct="1"/>
            <a:r>
              <a:rPr lang="fr-FR" sz="3600" b="1" dirty="0" err="1">
                <a:solidFill>
                  <a:srgbClr val="887F6E"/>
                </a:solidFill>
              </a:rPr>
              <a:t>Status</a:t>
            </a:r>
            <a:r>
              <a:rPr lang="fr-FR" sz="3600" b="1" dirty="0">
                <a:solidFill>
                  <a:srgbClr val="887F6E"/>
                </a:solidFill>
              </a:rPr>
              <a:t> of CEPT </a:t>
            </a:r>
            <a:r>
              <a:rPr lang="fr-FR" sz="3600" b="1" dirty="0" err="1">
                <a:solidFill>
                  <a:srgbClr val="887F6E"/>
                </a:solidFill>
              </a:rPr>
              <a:t>preparations</a:t>
            </a:r>
            <a:r>
              <a:rPr lang="fr-FR" sz="3600" b="1" dirty="0">
                <a:solidFill>
                  <a:srgbClr val="887F6E"/>
                </a:solidFill>
              </a:rPr>
              <a:t> for WRC-19</a:t>
            </a:r>
          </a:p>
        </p:txBody>
      </p:sp>
      <p:sp>
        <p:nvSpPr>
          <p:cNvPr id="14339" name="Rectangle 4"/>
          <p:cNvSpPr>
            <a:spLocks noGrp="1" noChangeArrowheads="1"/>
          </p:cNvSpPr>
          <p:nvPr>
            <p:ph type="subTitle" idx="1"/>
          </p:nvPr>
        </p:nvSpPr>
        <p:spPr>
          <a:xfrm>
            <a:off x="2195513" y="4366295"/>
            <a:ext cx="6696967" cy="1150937"/>
          </a:xfrm>
        </p:spPr>
        <p:txBody>
          <a:bodyPr/>
          <a:lstStyle/>
          <a:p>
            <a:pPr algn="r" eaLnBrk="1" hangingPunct="1"/>
            <a:r>
              <a:rPr lang="en-GB" sz="1800" b="1" dirty="0"/>
              <a:t>John Mettrop, UK CAA</a:t>
            </a:r>
          </a:p>
          <a:p>
            <a:pPr algn="r" eaLnBrk="1" hangingPunct="1"/>
            <a:r>
              <a:rPr lang="en-GB" altLang="en-US" sz="1800" b="1" dirty="0"/>
              <a:t>ICAO NACC Preparatory Workshop for ITU WRC-19</a:t>
            </a:r>
          </a:p>
          <a:p>
            <a:pPr algn="r" eaLnBrk="1" hangingPunct="1"/>
            <a:r>
              <a:rPr lang="en-GB" altLang="en-US" sz="1800" b="1" dirty="0"/>
              <a:t>6/7 February 2018</a:t>
            </a:r>
          </a:p>
          <a:p>
            <a:pPr algn="r" eaLnBrk="1" hangingPunct="1"/>
            <a:endParaRPr lang="en-GB" sz="1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7237C9-FF75-479B-9DEE-1BD436063216}"/>
              </a:ext>
            </a:extLst>
          </p:cNvPr>
          <p:cNvPicPr>
            <a:picLocks noChangeAspect="1"/>
          </p:cNvPicPr>
          <p:nvPr/>
        </p:nvPicPr>
        <p:blipFill>
          <a:blip r:embed="rId3"/>
          <a:stretch>
            <a:fillRect/>
          </a:stretch>
        </p:blipFill>
        <p:spPr>
          <a:xfrm>
            <a:off x="8108384" y="5534729"/>
            <a:ext cx="1035615" cy="1308145"/>
          </a:xfrm>
          <a:prstGeom prst="rect">
            <a:avLst/>
          </a:prstGeom>
        </p:spPr>
      </p:pic>
      <p:sp>
        <p:nvSpPr>
          <p:cNvPr id="6" name="Rechthoek 6"/>
          <p:cNvSpPr/>
          <p:nvPr/>
        </p:nvSpPr>
        <p:spPr>
          <a:xfrm>
            <a:off x="2051720" y="6548688"/>
            <a:ext cx="5904656" cy="264688"/>
          </a:xfrm>
          <a:prstGeom prst="rect">
            <a:avLst/>
          </a:prstGeom>
        </p:spPr>
        <p:txBody>
          <a:bodyPr wrap="square">
            <a:spAutoFit/>
          </a:bodyPr>
          <a:lstStyle/>
          <a:p>
            <a:pPr marL="444500"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en-GB" sz="1400" i="1" dirty="0">
                <a:solidFill>
                  <a:schemeClr val="accent2"/>
                </a:solidFill>
                <a:cs typeface="Arial" pitchFamily="34" charset="0"/>
              </a:rPr>
              <a:t>Mr Jaap </a:t>
            </a:r>
            <a:r>
              <a:rPr lang="en-GB" sz="1400" i="1" dirty="0" err="1">
                <a:solidFill>
                  <a:schemeClr val="accent2"/>
                </a:solidFill>
                <a:cs typeface="Arial" pitchFamily="34" charset="0"/>
              </a:rPr>
              <a:t>Steenge</a:t>
            </a:r>
            <a:r>
              <a:rPr lang="en-GB" sz="1400" i="1" dirty="0">
                <a:solidFill>
                  <a:schemeClr val="accent2"/>
                </a:solidFill>
                <a:cs typeface="Arial" pitchFamily="34" charset="0"/>
              </a:rPr>
              <a:t> (The Netherlands)</a:t>
            </a:r>
          </a:p>
        </p:txBody>
      </p:sp>
      <p:sp>
        <p:nvSpPr>
          <p:cNvPr id="4" name="Titel 3"/>
          <p:cNvSpPr>
            <a:spLocks noGrp="1"/>
          </p:cNvSpPr>
          <p:nvPr>
            <p:ph type="title"/>
          </p:nvPr>
        </p:nvSpPr>
        <p:spPr/>
        <p:txBody>
          <a:bodyPr/>
          <a:lstStyle/>
          <a:p>
            <a:r>
              <a:rPr lang="en-GB" dirty="0">
                <a:cs typeface="Arial" pitchFamily="34" charset="0"/>
              </a:rPr>
              <a:t>Agenda Item 1.7 </a:t>
            </a:r>
            <a:r>
              <a:rPr lang="en-GB" sz="1600" dirty="0">
                <a:cs typeface="Arial" pitchFamily="34" charset="0"/>
              </a:rPr>
              <a:t>(approved  by CPG19#6)</a:t>
            </a:r>
            <a:endParaRPr lang="de-DE" sz="1600" dirty="0"/>
          </a:p>
        </p:txBody>
      </p:sp>
      <p:sp>
        <p:nvSpPr>
          <p:cNvPr id="2" name="Inhaltsplatzhalter 1"/>
          <p:cNvSpPr>
            <a:spLocks noGrp="1"/>
          </p:cNvSpPr>
          <p:nvPr>
            <p:ph idx="1"/>
          </p:nvPr>
        </p:nvSpPr>
        <p:spPr>
          <a:xfrm>
            <a:off x="341530" y="1752186"/>
            <a:ext cx="8460940" cy="4644516"/>
          </a:xfrm>
        </p:spPr>
        <p:txBody>
          <a:bodyPr/>
          <a:lstStyle/>
          <a:p>
            <a:pPr marL="0" indent="0">
              <a:buNone/>
            </a:pPr>
            <a:r>
              <a:rPr lang="en-US" sz="1800" b="1" dirty="0"/>
              <a:t>Preliminary CEPT position (continued):</a:t>
            </a:r>
          </a:p>
          <a:p>
            <a:pPr marL="0" indent="0">
              <a:buNone/>
            </a:pPr>
            <a:endParaRPr lang="en-US" sz="500" b="1" dirty="0"/>
          </a:p>
          <a:p>
            <a:pPr>
              <a:spcBef>
                <a:spcPts val="600"/>
              </a:spcBef>
              <a:buClr>
                <a:srgbClr val="FF0000"/>
              </a:buClr>
              <a:buFont typeface="Wingdings" panose="05000000000000000000" pitchFamily="2" charset="2"/>
              <a:buChar char="§"/>
            </a:pPr>
            <a:r>
              <a:rPr lang="en-GB" sz="1600" dirty="0"/>
              <a:t>CEPT is of the view that sharing between non-GSO satellites with short duration missions and the mobile service in the frequency bands 150.05-174 MHz is not feasible in the Earth-to-space direction as well as the space-to-Earth direction.</a:t>
            </a:r>
          </a:p>
          <a:p>
            <a:pPr>
              <a:spcBef>
                <a:spcPts val="600"/>
              </a:spcBef>
              <a:buClr>
                <a:srgbClr val="FF0000"/>
              </a:buClr>
              <a:buFont typeface="Wingdings" panose="05000000000000000000" pitchFamily="2" charset="2"/>
              <a:buChar char="§"/>
            </a:pPr>
            <a:r>
              <a:rPr lang="en-GB" sz="1600" dirty="0"/>
              <a:t>CEPT is of the view that consideration of the frequency band 154-156 MHz as candidate for operation of non-GSO satellites with short duration missions is not feasible due to difficulties in sharing with the incumbent services (the radiolocation service).</a:t>
            </a:r>
          </a:p>
          <a:p>
            <a:pPr>
              <a:spcBef>
                <a:spcPts val="600"/>
              </a:spcBef>
              <a:buClr>
                <a:srgbClr val="FF0000"/>
              </a:buClr>
              <a:buFont typeface="Wingdings" panose="05000000000000000000" pitchFamily="2" charset="2"/>
              <a:buChar char="§"/>
            </a:pPr>
            <a:r>
              <a:rPr lang="en-GB" sz="1600" dirty="0"/>
              <a:t>CEPT is of the view that sharing between non-GSO satellites with short duration missions and the radio astronomy service in the frequency bands 150.05-153 MHz and 406.1-410 MHz is not feasible in the Earth-to-space direction as well as the space-to-Earth direction.</a:t>
            </a:r>
          </a:p>
          <a:p>
            <a:pPr marL="0" indent="0">
              <a:buNone/>
            </a:pPr>
            <a:endParaRPr lang="de-DE" dirty="0"/>
          </a:p>
        </p:txBody>
      </p:sp>
    </p:spTree>
    <p:extLst>
      <p:ext uri="{BB962C8B-B14F-4D97-AF65-F5344CB8AC3E}">
        <p14:creationId xmlns:p14="http://schemas.microsoft.com/office/powerpoint/2010/main" val="3322385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7237C9-FF75-479B-9DEE-1BD436063216}"/>
              </a:ext>
            </a:extLst>
          </p:cNvPr>
          <p:cNvPicPr>
            <a:picLocks noChangeAspect="1"/>
          </p:cNvPicPr>
          <p:nvPr/>
        </p:nvPicPr>
        <p:blipFill>
          <a:blip r:embed="rId3"/>
          <a:stretch>
            <a:fillRect/>
          </a:stretch>
        </p:blipFill>
        <p:spPr>
          <a:xfrm>
            <a:off x="8108384" y="5534729"/>
            <a:ext cx="1035615" cy="1308145"/>
          </a:xfrm>
          <a:prstGeom prst="rect">
            <a:avLst/>
          </a:prstGeom>
        </p:spPr>
      </p:pic>
      <p:sp>
        <p:nvSpPr>
          <p:cNvPr id="6" name="Rechthoek 6"/>
          <p:cNvSpPr/>
          <p:nvPr/>
        </p:nvSpPr>
        <p:spPr>
          <a:xfrm>
            <a:off x="2051720" y="6548688"/>
            <a:ext cx="5904656" cy="264688"/>
          </a:xfrm>
          <a:prstGeom prst="rect">
            <a:avLst/>
          </a:prstGeom>
        </p:spPr>
        <p:txBody>
          <a:bodyPr wrap="square">
            <a:spAutoFit/>
          </a:bodyPr>
          <a:lstStyle/>
          <a:p>
            <a:pPr marL="444500"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en-GB" sz="1400" i="1" dirty="0">
                <a:solidFill>
                  <a:schemeClr val="accent2"/>
                </a:solidFill>
                <a:cs typeface="Arial" pitchFamily="34" charset="0"/>
              </a:rPr>
              <a:t>Mr Jaap </a:t>
            </a:r>
            <a:r>
              <a:rPr lang="en-GB" sz="1400" i="1" dirty="0" err="1">
                <a:solidFill>
                  <a:schemeClr val="accent2"/>
                </a:solidFill>
                <a:cs typeface="Arial" pitchFamily="34" charset="0"/>
              </a:rPr>
              <a:t>Steenge</a:t>
            </a:r>
            <a:r>
              <a:rPr lang="en-GB" sz="1400" i="1" dirty="0">
                <a:solidFill>
                  <a:schemeClr val="accent2"/>
                </a:solidFill>
                <a:cs typeface="Arial" pitchFamily="34" charset="0"/>
              </a:rPr>
              <a:t> (The Netherlands)</a:t>
            </a:r>
          </a:p>
        </p:txBody>
      </p:sp>
      <p:sp>
        <p:nvSpPr>
          <p:cNvPr id="4" name="Titel 3"/>
          <p:cNvSpPr>
            <a:spLocks noGrp="1"/>
          </p:cNvSpPr>
          <p:nvPr>
            <p:ph type="title"/>
          </p:nvPr>
        </p:nvSpPr>
        <p:spPr/>
        <p:txBody>
          <a:bodyPr/>
          <a:lstStyle/>
          <a:p>
            <a:r>
              <a:rPr lang="en-GB" dirty="0">
                <a:cs typeface="Arial" pitchFamily="34" charset="0"/>
              </a:rPr>
              <a:t>Agenda Item 1.7 </a:t>
            </a:r>
            <a:r>
              <a:rPr lang="en-GB" sz="1600" dirty="0">
                <a:cs typeface="Arial" pitchFamily="34" charset="0"/>
              </a:rPr>
              <a:t>(approved  by CPG19#6)</a:t>
            </a:r>
            <a:endParaRPr lang="de-DE" sz="1600" dirty="0"/>
          </a:p>
        </p:txBody>
      </p:sp>
      <p:sp>
        <p:nvSpPr>
          <p:cNvPr id="2" name="Inhaltsplatzhalter 1"/>
          <p:cNvSpPr>
            <a:spLocks noGrp="1"/>
          </p:cNvSpPr>
          <p:nvPr>
            <p:ph idx="1"/>
          </p:nvPr>
        </p:nvSpPr>
        <p:spPr>
          <a:xfrm>
            <a:off x="341530" y="1752186"/>
            <a:ext cx="8460940" cy="4644516"/>
          </a:xfrm>
        </p:spPr>
        <p:txBody>
          <a:bodyPr/>
          <a:lstStyle/>
          <a:p>
            <a:pPr marL="0" indent="0">
              <a:buNone/>
            </a:pPr>
            <a:r>
              <a:rPr lang="en-US" sz="1800" b="1" dirty="0"/>
              <a:t>Preliminary CEPT position (continued):</a:t>
            </a:r>
          </a:p>
          <a:p>
            <a:pPr marL="0" indent="0">
              <a:buNone/>
            </a:pPr>
            <a:endParaRPr lang="en-US" sz="500" b="1" dirty="0"/>
          </a:p>
          <a:p>
            <a:pPr>
              <a:spcBef>
                <a:spcPts val="600"/>
              </a:spcBef>
              <a:buClr>
                <a:srgbClr val="FF0000"/>
              </a:buClr>
              <a:buFont typeface="Wingdings" panose="05000000000000000000" pitchFamily="2" charset="2"/>
              <a:buChar char="§"/>
            </a:pPr>
            <a:r>
              <a:rPr lang="en-GB" sz="1600" dirty="0"/>
              <a:t>CEPT recognises that studies with regard to the bands 399.9-400.05 MHz and 401-403 MHz, if any, will have to take into account the considerations under Agenda item 1.2. In addition, CEPT is of the view that co-channel sharing between Earth-to-space links of non-GSO short duration missions and GSO Data Collection Systems is not feasible in the band 401-403 </a:t>
            </a:r>
            <a:r>
              <a:rPr lang="en-GB" sz="1600" dirty="0" err="1"/>
              <a:t>MHz.</a:t>
            </a:r>
            <a:r>
              <a:rPr lang="en-GB" sz="1600" dirty="0"/>
              <a:t> Concerning space to earth direction CEPT is of the view that the frequency band 401-403 MHz does not provide a solution to satisfy agenda item 1.7.</a:t>
            </a:r>
          </a:p>
          <a:p>
            <a:pPr>
              <a:spcBef>
                <a:spcPts val="600"/>
              </a:spcBef>
              <a:buClr>
                <a:srgbClr val="FF0000"/>
              </a:buClr>
              <a:buFont typeface="Wingdings" panose="05000000000000000000" pitchFamily="2" charset="2"/>
              <a:buChar char="§"/>
            </a:pPr>
            <a:r>
              <a:rPr lang="en-GB" sz="1600" dirty="0"/>
              <a:t>CEPT is of the view that any consideration of bands for use under this agenda item must exclude the 406-406.1 MHz COSPAS-SARSAT band as well as its adjacent 405.9-406 MHz and 406.1-406.2 MHz bands (see resolves 1 of Resolution 205 (WRC-15)).</a:t>
            </a:r>
          </a:p>
          <a:p>
            <a:pPr marL="0" indent="0">
              <a:buNone/>
            </a:pPr>
            <a:endParaRPr lang="de-DE" dirty="0"/>
          </a:p>
        </p:txBody>
      </p:sp>
    </p:spTree>
    <p:extLst>
      <p:ext uri="{BB962C8B-B14F-4D97-AF65-F5344CB8AC3E}">
        <p14:creationId xmlns:p14="http://schemas.microsoft.com/office/powerpoint/2010/main" val="2156041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07504" y="6565080"/>
            <a:ext cx="7416824" cy="264688"/>
          </a:xfrm>
          <a:prstGeom prst="rect">
            <a:avLst/>
          </a:prstGeom>
        </p:spPr>
        <p:txBody>
          <a:bodyPr wrap="square">
            <a:spAutoFit/>
          </a:bodyPr>
          <a:lstStyle/>
          <a:p>
            <a:pPr marL="0" lvl="2" indent="20638"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Talayeh</a:t>
            </a:r>
            <a:r>
              <a:rPr lang="fr-FR" sz="1400" i="1" dirty="0">
                <a:solidFill>
                  <a:schemeClr val="accent2"/>
                </a:solidFill>
                <a:cs typeface="Arial" pitchFamily="34" charset="0"/>
              </a:rPr>
              <a:t> </a:t>
            </a:r>
            <a:r>
              <a:rPr lang="fr-FR" sz="1400" i="1" dirty="0" err="1">
                <a:solidFill>
                  <a:schemeClr val="accent2"/>
                </a:solidFill>
                <a:cs typeface="Arial" pitchFamily="34" charset="0"/>
              </a:rPr>
              <a:t>Hezareh</a:t>
            </a:r>
            <a:r>
              <a:rPr lang="fr-FR" sz="1400" i="1" dirty="0">
                <a:solidFill>
                  <a:schemeClr val="accent2"/>
                </a:solidFill>
                <a:cs typeface="Arial" pitchFamily="34" charset="0"/>
              </a:rPr>
              <a:t> (Germany) </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1.8 </a:t>
            </a:r>
            <a:r>
              <a:rPr lang="en-GB" sz="1600" dirty="0">
                <a:solidFill>
                  <a:srgbClr val="FFFFFF"/>
                </a:solidFill>
                <a:cs typeface="Arial" pitchFamily="34" charset="0"/>
              </a:rPr>
              <a:t>(</a:t>
            </a:r>
            <a:r>
              <a:rPr lang="en-GB" sz="1600" dirty="0">
                <a:cs typeface="Arial" pitchFamily="34" charset="0"/>
              </a:rPr>
              <a:t>approved  by CPG19#6</a:t>
            </a:r>
            <a:r>
              <a:rPr lang="en-GB" sz="1600" dirty="0">
                <a:solidFill>
                  <a:srgbClr val="FFFFFF"/>
                </a:solidFill>
                <a:cs typeface="Arial" pitchFamily="34" charset="0"/>
              </a:rPr>
              <a:t>)</a:t>
            </a:r>
            <a:endParaRPr lang="de-DE" dirty="0"/>
          </a:p>
        </p:txBody>
      </p:sp>
      <p:sp>
        <p:nvSpPr>
          <p:cNvPr id="4" name="Inhaltsplatzhalter 3"/>
          <p:cNvSpPr>
            <a:spLocks noGrp="1"/>
          </p:cNvSpPr>
          <p:nvPr>
            <p:ph idx="1"/>
          </p:nvPr>
        </p:nvSpPr>
        <p:spPr/>
        <p:txBody>
          <a:bodyPr/>
          <a:lstStyle/>
          <a:p>
            <a:pPr marL="0" indent="0">
              <a:buNone/>
            </a:pPr>
            <a:r>
              <a:rPr lang="en-US" sz="1600" b="1" i="1" dirty="0"/>
              <a:t>Issue: </a:t>
            </a:r>
            <a:r>
              <a:rPr lang="en-GB" sz="1600" i="1" dirty="0"/>
              <a:t>to consider possible regulatory actions to support Global Maritime Distress Safety Systems (GMDSS) modernization and to support the introduction of additional satellite systems into the GMDSS, in accordance with Resolution </a:t>
            </a:r>
            <a:r>
              <a:rPr lang="en-GB" sz="1600" b="1" i="1" dirty="0"/>
              <a:t>359 (Rev.WRC-15)</a:t>
            </a:r>
            <a:r>
              <a:rPr lang="en-US" sz="1600" i="1" dirty="0"/>
              <a:t>;</a:t>
            </a:r>
          </a:p>
          <a:p>
            <a:pPr marL="0" indent="0">
              <a:buNone/>
            </a:pPr>
            <a:endParaRPr lang="en-US" sz="1000" dirty="0"/>
          </a:p>
          <a:p>
            <a:pPr marL="0" indent="0">
              <a:buNone/>
            </a:pPr>
            <a:r>
              <a:rPr lang="en-US" sz="1800" b="1" dirty="0"/>
              <a:t>Preliminary CEPT position:</a:t>
            </a:r>
          </a:p>
          <a:p>
            <a:pPr marL="0" indent="0">
              <a:buNone/>
            </a:pPr>
            <a:endParaRPr lang="en-GB" sz="500" dirty="0"/>
          </a:p>
          <a:p>
            <a:pPr marL="0" indent="0">
              <a:buNone/>
            </a:pPr>
            <a:r>
              <a:rPr lang="en-GB" sz="1600" b="1" dirty="0"/>
              <a:t>Issue A:</a:t>
            </a:r>
            <a:r>
              <a:rPr lang="en-GB" sz="1600" dirty="0"/>
              <a:t> </a:t>
            </a:r>
            <a:r>
              <a:rPr lang="en-GB" sz="1600" b="1" dirty="0"/>
              <a:t>Modernisation of GMDSS</a:t>
            </a:r>
            <a:endParaRPr lang="en-US" sz="1600" b="1" dirty="0"/>
          </a:p>
          <a:p>
            <a:pPr>
              <a:spcBef>
                <a:spcPts val="600"/>
              </a:spcBef>
              <a:buClr>
                <a:srgbClr val="C00000"/>
              </a:buClr>
            </a:pPr>
            <a:r>
              <a:rPr lang="en-GB" sz="1600" dirty="0"/>
              <a:t>CEPT supports the introduction of the HF NAVDAT frequencies, defined in the Recommendation ITU-R M.2058-0, in RR Appendix 17.</a:t>
            </a:r>
          </a:p>
          <a:p>
            <a:pPr>
              <a:spcBef>
                <a:spcPts val="600"/>
              </a:spcBef>
              <a:buClr>
                <a:srgbClr val="C00000"/>
              </a:buClr>
            </a:pPr>
            <a:r>
              <a:rPr lang="en-GB" sz="1600" dirty="0"/>
              <a:t>CEPT opposes of the introduction of the HF NAVDAT frequencies, defined in the Recommendation ITU-R M.2058-0, in RR Appendix 15 for this WRC.</a:t>
            </a:r>
          </a:p>
          <a:p>
            <a:pPr>
              <a:spcBef>
                <a:spcPts val="600"/>
              </a:spcBef>
              <a:buClr>
                <a:srgbClr val="C00000"/>
              </a:buClr>
            </a:pPr>
            <a:r>
              <a:rPr lang="en-GB" sz="1600" dirty="0"/>
              <a:t>Issue B: Regulatory action due to the introduction of additional satellite systems into the GMDSS by IMO</a:t>
            </a:r>
          </a:p>
          <a:p>
            <a:pPr>
              <a:spcBef>
                <a:spcPts val="600"/>
              </a:spcBef>
              <a:buClr>
                <a:srgbClr val="C00000"/>
              </a:buClr>
            </a:pPr>
            <a:r>
              <a:rPr lang="en-GB" sz="1600" dirty="0"/>
              <a:t>CEPT supports regulatory actions to introduce an additional satellite system into the GMDSS as follows:</a:t>
            </a:r>
          </a:p>
          <a:p>
            <a:pPr lvl="1">
              <a:spcBef>
                <a:spcPts val="300"/>
              </a:spcBef>
              <a:buClr>
                <a:srgbClr val="C00000"/>
              </a:buClr>
              <a:buFont typeface="Arial" panose="020B0604020202020204" pitchFamily="34" charset="0"/>
              <a:buChar char="•"/>
            </a:pPr>
            <a:r>
              <a:rPr lang="en-GB" sz="1200" dirty="0"/>
              <a:t>the frequency band 1621.35-1626.5 MHz used for GMDSS is allocated to the maritime mobile satellite service (for both space-to-Earth and Earth-to-space) on a primary basis</a:t>
            </a:r>
          </a:p>
          <a:p>
            <a:pPr lvl="1">
              <a:spcBef>
                <a:spcPts val="300"/>
              </a:spcBef>
              <a:buClr>
                <a:srgbClr val="C00000"/>
              </a:buClr>
              <a:buFont typeface="Arial" panose="020B0604020202020204" pitchFamily="34" charset="0"/>
              <a:buChar char="•"/>
            </a:pPr>
            <a:r>
              <a:rPr lang="en-GB" sz="1200" dirty="0"/>
              <a:t>Regulatory provisions are reinforced in order to ensure the protection of services operating in the </a:t>
            </a:r>
            <a:br>
              <a:rPr lang="en-GB" sz="1200" dirty="0"/>
            </a:br>
            <a:r>
              <a:rPr lang="en-GB" sz="1200" dirty="0"/>
              <a:t>frequency bands concerned and in adjacent frequency bands.</a:t>
            </a:r>
          </a:p>
          <a:p>
            <a:pPr>
              <a:spcBef>
                <a:spcPts val="600"/>
              </a:spcBef>
              <a:buClr>
                <a:srgbClr val="C00000"/>
              </a:buClr>
              <a:buFont typeface="Arial" panose="020B0604020202020204" pitchFamily="34" charset="0"/>
              <a:buChar char="•"/>
            </a:pPr>
            <a:endParaRPr lang="en-GB" sz="1600" dirty="0"/>
          </a:p>
          <a:p>
            <a:pPr marL="0" indent="0">
              <a:buNone/>
            </a:pPr>
            <a:endParaRPr lang="en-GB" sz="1000" dirty="0"/>
          </a:p>
          <a:p>
            <a:pPr marL="0" indent="0">
              <a:buNone/>
            </a:pPr>
            <a:endParaRPr lang="de-DE" sz="10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1848" y="5346758"/>
            <a:ext cx="1170368" cy="1558809"/>
          </a:xfrm>
          <a:prstGeom prst="rect">
            <a:avLst/>
          </a:prstGeom>
        </p:spPr>
      </p:pic>
    </p:spTree>
    <p:extLst>
      <p:ext uri="{BB962C8B-B14F-4D97-AF65-F5344CB8AC3E}">
        <p14:creationId xmlns:p14="http://schemas.microsoft.com/office/powerpoint/2010/main" val="3758760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667726" y="6522647"/>
            <a:ext cx="5287089" cy="264688"/>
          </a:xfrm>
          <a:prstGeom prst="rect">
            <a:avLst/>
          </a:prstGeom>
        </p:spPr>
        <p:txBody>
          <a:bodyPr wrap="square">
            <a:spAutoFit/>
          </a:bodyPr>
          <a:lstStyle/>
          <a:p>
            <a:pPr lvl="2" algn="r">
              <a:lnSpc>
                <a:spcPct val="80000"/>
              </a:lnSpc>
              <a:spcBef>
                <a:spcPts val="900"/>
              </a:spcBef>
              <a:defRPr/>
            </a:pPr>
            <a:r>
              <a:rPr lang="fr-FR" sz="1400" i="1" dirty="0">
                <a:solidFill>
                  <a:srgbClr val="333399"/>
                </a:solidFill>
              </a:rPr>
              <a:t>CEPT </a:t>
            </a:r>
            <a:r>
              <a:rPr lang="fr-FR" sz="1400" i="1" dirty="0" err="1">
                <a:solidFill>
                  <a:srgbClr val="333399"/>
                </a:solidFill>
              </a:rPr>
              <a:t>Coordinator</a:t>
            </a:r>
            <a:r>
              <a:rPr lang="fr-FR" sz="1400" i="1" dirty="0">
                <a:solidFill>
                  <a:srgbClr val="333399"/>
                </a:solidFill>
              </a:rPr>
              <a:t>: Heinrich Peters (Germany)</a:t>
            </a:r>
            <a:endParaRPr lang="en-GB" sz="1400" i="1" dirty="0">
              <a:solidFill>
                <a:srgbClr val="333399"/>
              </a:solidFill>
            </a:endParaRPr>
          </a:p>
        </p:txBody>
      </p:sp>
      <p:sp>
        <p:nvSpPr>
          <p:cNvPr id="3" name="Titel 2"/>
          <p:cNvSpPr>
            <a:spLocks noGrp="1"/>
          </p:cNvSpPr>
          <p:nvPr>
            <p:ph type="title"/>
          </p:nvPr>
        </p:nvSpPr>
        <p:spPr/>
        <p:txBody>
          <a:bodyPr/>
          <a:lstStyle/>
          <a:p>
            <a:r>
              <a:rPr lang="en-GB" dirty="0">
                <a:cs typeface="Arial" pitchFamily="34" charset="0"/>
              </a:rPr>
              <a:t>Agenda Item 1.9.1 </a:t>
            </a:r>
            <a:r>
              <a:rPr lang="en-GB" sz="1200" dirty="0">
                <a:solidFill>
                  <a:srgbClr val="FFFFFF"/>
                </a:solidFill>
                <a:cs typeface="Arial" pitchFamily="34" charset="0"/>
              </a:rPr>
              <a:t>(</a:t>
            </a:r>
            <a:r>
              <a:rPr lang="en-GB" sz="1200" dirty="0">
                <a:cs typeface="Arial" pitchFamily="34" charset="0"/>
              </a:rPr>
              <a:t>approved  by CPG19#6</a:t>
            </a:r>
            <a:r>
              <a:rPr lang="en-GB" sz="1200" dirty="0">
                <a:solidFill>
                  <a:srgbClr val="FFFFFF"/>
                </a:solidFill>
                <a:cs typeface="Arial" pitchFamily="34" charset="0"/>
              </a:rPr>
              <a:t>)</a:t>
            </a:r>
            <a:endParaRPr lang="de-DE" dirty="0"/>
          </a:p>
        </p:txBody>
      </p:sp>
      <p:sp>
        <p:nvSpPr>
          <p:cNvPr id="4" name="Inhaltsplatzhalter 3"/>
          <p:cNvSpPr>
            <a:spLocks noGrp="1"/>
          </p:cNvSpPr>
          <p:nvPr>
            <p:ph idx="1"/>
          </p:nvPr>
        </p:nvSpPr>
        <p:spPr>
          <a:xfrm>
            <a:off x="467544" y="1772816"/>
            <a:ext cx="8229600" cy="4795867"/>
          </a:xfrm>
        </p:spPr>
        <p:txBody>
          <a:bodyPr/>
          <a:lstStyle/>
          <a:p>
            <a:pPr marL="0" indent="0">
              <a:buNone/>
            </a:pPr>
            <a:r>
              <a:rPr lang="en-US" sz="1500" b="1" i="1" dirty="0"/>
              <a:t>Issue: </a:t>
            </a:r>
            <a:r>
              <a:rPr lang="en-GB" sz="1500" i="1" dirty="0"/>
              <a:t>to consider, based on the results of ITU-R studies: regulatory actions within the frequency band 156-162.05 MHz for autonomous maritime radio devices to protect the GMDSS and automatic identifications system (AIS), in accordance with Resolution </a:t>
            </a:r>
            <a:r>
              <a:rPr lang="en-GB" sz="1500" b="1" i="1" dirty="0"/>
              <a:t>362 (WRC-15)</a:t>
            </a:r>
            <a:r>
              <a:rPr lang="en-GB" sz="1500" i="1" dirty="0"/>
              <a:t>; </a:t>
            </a:r>
            <a:endParaRPr lang="en-US" sz="1500" i="1" dirty="0"/>
          </a:p>
          <a:p>
            <a:endParaRPr lang="en-US" sz="1500" dirty="0"/>
          </a:p>
          <a:p>
            <a:pPr marL="0" indent="0">
              <a:buNone/>
            </a:pPr>
            <a:r>
              <a:rPr lang="en-US" sz="1500" b="1" dirty="0"/>
              <a:t>Preliminary CEPT position:</a:t>
            </a:r>
          </a:p>
          <a:p>
            <a:pPr>
              <a:spcBef>
                <a:spcPts val="600"/>
              </a:spcBef>
              <a:buClr>
                <a:srgbClr val="C00000"/>
              </a:buClr>
            </a:pPr>
            <a:r>
              <a:rPr lang="en-GB" sz="1500" dirty="0"/>
              <a:t>CEPT is of the view that the operation of autonomous maritime radio devices needs to be harmonized and regulated.</a:t>
            </a:r>
          </a:p>
          <a:p>
            <a:pPr>
              <a:spcBef>
                <a:spcPts val="600"/>
              </a:spcBef>
              <a:buClr>
                <a:srgbClr val="C00000"/>
              </a:buClr>
            </a:pPr>
            <a:r>
              <a:rPr lang="en-GB" sz="1500" dirty="0"/>
              <a:t>CEPT is of the view that the operation of autonomous maritime radio devices shall not reduce the integrity of AIS and of GMDSS.</a:t>
            </a:r>
          </a:p>
          <a:p>
            <a:pPr>
              <a:spcBef>
                <a:spcPts val="600"/>
              </a:spcBef>
              <a:buClr>
                <a:srgbClr val="C00000"/>
              </a:buClr>
            </a:pPr>
            <a:r>
              <a:rPr lang="en-GB" sz="1500" dirty="0"/>
              <a:t>CEPT supports the identification of spectrum for autonomous maritime radio devices within the frequency band 156-162.05 </a:t>
            </a:r>
            <a:r>
              <a:rPr lang="en-GB" sz="1500" dirty="0" err="1"/>
              <a:t>MHz.</a:t>
            </a:r>
            <a:r>
              <a:rPr lang="en-GB" sz="1500" dirty="0"/>
              <a:t>.</a:t>
            </a:r>
          </a:p>
          <a:p>
            <a:pPr marL="0" indent="0">
              <a:buNone/>
            </a:pPr>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887" y="5486894"/>
            <a:ext cx="1017113" cy="1354520"/>
          </a:xfrm>
          <a:prstGeom prst="rect">
            <a:avLst/>
          </a:prstGeom>
        </p:spPr>
      </p:pic>
    </p:spTree>
    <p:extLst>
      <p:ext uri="{BB962C8B-B14F-4D97-AF65-F5344CB8AC3E}">
        <p14:creationId xmlns:p14="http://schemas.microsoft.com/office/powerpoint/2010/main" val="508741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3365215" y="6409198"/>
            <a:ext cx="4431516" cy="264688"/>
          </a:xfrm>
          <a:prstGeom prst="rect">
            <a:avLst/>
          </a:prstGeom>
        </p:spPr>
        <p:txBody>
          <a:bodyPr wrap="square">
            <a:spAutoFit/>
          </a:bodyPr>
          <a:lstStyle/>
          <a:p>
            <a:pPr lvl="2" algn="r">
              <a:lnSpc>
                <a:spcPct val="80000"/>
              </a:lnSpc>
              <a:spcBef>
                <a:spcPts val="900"/>
              </a:spcBef>
              <a:defRPr/>
            </a:pPr>
            <a:r>
              <a:rPr lang="fr-FR" sz="1400" i="1" dirty="0">
                <a:solidFill>
                  <a:srgbClr val="333399"/>
                </a:solidFill>
              </a:rPr>
              <a:t>CEPT </a:t>
            </a:r>
            <a:r>
              <a:rPr lang="fr-FR" sz="1400" i="1" dirty="0" err="1">
                <a:solidFill>
                  <a:srgbClr val="333399"/>
                </a:solidFill>
              </a:rPr>
              <a:t>Coordinator</a:t>
            </a:r>
            <a:r>
              <a:rPr lang="fr-FR" sz="1400" i="1" dirty="0">
                <a:solidFill>
                  <a:srgbClr val="333399"/>
                </a:solidFill>
              </a:rPr>
              <a:t>: Lars </a:t>
            </a:r>
            <a:r>
              <a:rPr lang="fr-FR" sz="1400" i="1" dirty="0" err="1">
                <a:solidFill>
                  <a:srgbClr val="333399"/>
                </a:solidFill>
              </a:rPr>
              <a:t>L</a:t>
            </a:r>
            <a:r>
              <a:rPr lang="fr-FR" sz="1400" i="1" dirty="0" err="1">
                <a:solidFill>
                  <a:srgbClr val="333399"/>
                </a:solidFill>
                <a:latin typeface="Cambria" panose="02040503050406030204" pitchFamily="18" charset="0"/>
              </a:rPr>
              <a:t>ø</a:t>
            </a:r>
            <a:r>
              <a:rPr lang="fr-FR" sz="1400" i="1" dirty="0" err="1">
                <a:solidFill>
                  <a:srgbClr val="333399"/>
                </a:solidFill>
                <a:latin typeface="Cambria Math" panose="02040503050406030204" pitchFamily="18" charset="0"/>
                <a:ea typeface="Cambria Math" panose="02040503050406030204" pitchFamily="18" charset="0"/>
              </a:rPr>
              <a:t>ge</a:t>
            </a:r>
            <a:endParaRPr lang="en-GB" sz="1400" i="1" dirty="0">
              <a:solidFill>
                <a:srgbClr val="333399"/>
              </a:solidFill>
            </a:endParaRPr>
          </a:p>
        </p:txBody>
      </p:sp>
      <p:sp>
        <p:nvSpPr>
          <p:cNvPr id="4" name="Titel 3"/>
          <p:cNvSpPr>
            <a:spLocks noGrp="1"/>
          </p:cNvSpPr>
          <p:nvPr>
            <p:ph type="title"/>
          </p:nvPr>
        </p:nvSpPr>
        <p:spPr/>
        <p:txBody>
          <a:bodyPr/>
          <a:lstStyle/>
          <a:p>
            <a:r>
              <a:rPr lang="en-GB" dirty="0">
                <a:cs typeface="Arial" pitchFamily="34" charset="0"/>
              </a:rPr>
              <a:t>Agenda Item 1.9.2 </a:t>
            </a:r>
            <a:r>
              <a:rPr lang="en-GB" sz="1200" dirty="0">
                <a:solidFill>
                  <a:srgbClr val="FFFFFF"/>
                </a:solidFill>
                <a:cs typeface="Arial" pitchFamily="34" charset="0"/>
              </a:rPr>
              <a:t>(</a:t>
            </a:r>
            <a:r>
              <a:rPr lang="en-GB" sz="1200" dirty="0">
                <a:cs typeface="Arial" pitchFamily="34" charset="0"/>
              </a:rPr>
              <a:t>approved  by CPG19#6</a:t>
            </a:r>
            <a:r>
              <a:rPr lang="en-GB" sz="1200" dirty="0">
                <a:solidFill>
                  <a:srgbClr val="FFFFFF"/>
                </a:solidFill>
                <a:cs typeface="Arial" pitchFamily="34" charset="0"/>
              </a:rPr>
              <a:t>)</a:t>
            </a:r>
            <a:endParaRPr lang="de-DE" dirty="0"/>
          </a:p>
        </p:txBody>
      </p:sp>
      <p:sp>
        <p:nvSpPr>
          <p:cNvPr id="5" name="Inhaltsplatzhalter 4"/>
          <p:cNvSpPr>
            <a:spLocks noGrp="1"/>
          </p:cNvSpPr>
          <p:nvPr>
            <p:ph idx="1"/>
          </p:nvPr>
        </p:nvSpPr>
        <p:spPr>
          <a:xfrm>
            <a:off x="467543" y="1772816"/>
            <a:ext cx="8364905" cy="4500500"/>
          </a:xfrm>
        </p:spPr>
        <p:txBody>
          <a:bodyPr/>
          <a:lstStyle/>
          <a:p>
            <a:pPr marL="0" indent="0">
              <a:buNone/>
            </a:pPr>
            <a:r>
              <a:rPr lang="en-US" sz="1600" b="1" i="1" dirty="0"/>
              <a:t>Issue: </a:t>
            </a:r>
            <a:r>
              <a:rPr lang="en-GB" sz="1600" i="1" dirty="0"/>
              <a:t>to consider possible regulatory actions, including spectrum allocations to the maritime mobile-satellite service (MMSS) Resolution 358 (WRC-12) to enable a new VHF data exchange system (VDES) satellite component in accordance with Resolution </a:t>
            </a:r>
            <a:r>
              <a:rPr lang="en-GB" sz="1600" b="1" i="1" dirty="0"/>
              <a:t>360 (Rev.WRC-15);</a:t>
            </a:r>
            <a:endParaRPr lang="en-US" sz="1600" b="1" i="1" dirty="0"/>
          </a:p>
          <a:p>
            <a:pPr marL="0" indent="0">
              <a:buNone/>
            </a:pPr>
            <a:endParaRPr lang="en-US" sz="1200" b="1" dirty="0"/>
          </a:p>
          <a:p>
            <a:pPr marL="0" indent="0">
              <a:buNone/>
            </a:pPr>
            <a:r>
              <a:rPr lang="en-US" sz="1600" b="1" dirty="0"/>
              <a:t>Preliminary CEPT position:</a:t>
            </a:r>
          </a:p>
          <a:p>
            <a:pPr>
              <a:buClr>
                <a:srgbClr val="FF0000"/>
              </a:buClr>
              <a:buFont typeface="Wingdings" panose="05000000000000000000" pitchFamily="2" charset="2"/>
              <a:buChar char="§"/>
            </a:pPr>
            <a:r>
              <a:rPr lang="en-GB" sz="1600" dirty="0"/>
              <a:t>CEPT supports sharing and compatibility studies between the proposed VDES satellite component (VDE-SAT) and the systems in the radiocommunication services allocated in the same and in adjacent frequency bands. </a:t>
            </a:r>
          </a:p>
          <a:p>
            <a:pPr>
              <a:buClr>
                <a:srgbClr val="FF0000"/>
              </a:buClr>
              <a:buFont typeface="Wingdings" panose="05000000000000000000" pitchFamily="2" charset="2"/>
              <a:buChar char="§"/>
            </a:pPr>
            <a:r>
              <a:rPr lang="en-GB" sz="1600" dirty="0"/>
              <a:t>CEPT is of the view that </a:t>
            </a:r>
            <a:r>
              <a:rPr lang="en-GB" sz="1600" dirty="0" err="1"/>
              <a:t>implementability</a:t>
            </a:r>
            <a:r>
              <a:rPr lang="en-GB" sz="1600" dirty="0"/>
              <a:t> of VDE-SAT and feasibility of its sharing and compatibility with the systems in the radiocommunication services allocated in the same and adjacent frequency bands without imposing any limitations on those services shall be confirmed by appropriate study results.</a:t>
            </a:r>
          </a:p>
        </p:txBody>
      </p:sp>
      <p:pic>
        <p:nvPicPr>
          <p:cNvPr id="7" name="Picture 2" descr="Image result for lars loge maritime">
            <a:extLst>
              <a:ext uri="{FF2B5EF4-FFF2-40B4-BE49-F238E27FC236}">
                <a16:creationId xmlns:a16="http://schemas.microsoft.com/office/drawing/2014/main" id="{F7BE51D7-69EB-471D-95BD-47DE3B3F0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014" y="5495783"/>
            <a:ext cx="1016986" cy="135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972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3365215" y="6409198"/>
            <a:ext cx="4431516" cy="264688"/>
          </a:xfrm>
          <a:prstGeom prst="rect">
            <a:avLst/>
          </a:prstGeom>
        </p:spPr>
        <p:txBody>
          <a:bodyPr wrap="square">
            <a:spAutoFit/>
          </a:bodyPr>
          <a:lstStyle/>
          <a:p>
            <a:pPr lvl="2" algn="r">
              <a:lnSpc>
                <a:spcPct val="80000"/>
              </a:lnSpc>
              <a:spcBef>
                <a:spcPts val="900"/>
              </a:spcBef>
              <a:defRPr/>
            </a:pPr>
            <a:r>
              <a:rPr lang="fr-FR" sz="1400" i="1" dirty="0">
                <a:solidFill>
                  <a:srgbClr val="333399"/>
                </a:solidFill>
              </a:rPr>
              <a:t>CEPT </a:t>
            </a:r>
            <a:r>
              <a:rPr lang="fr-FR" sz="1400" i="1" dirty="0" err="1">
                <a:solidFill>
                  <a:srgbClr val="333399"/>
                </a:solidFill>
              </a:rPr>
              <a:t>Coordinator</a:t>
            </a:r>
            <a:r>
              <a:rPr lang="fr-FR" sz="1400" i="1" dirty="0">
                <a:solidFill>
                  <a:srgbClr val="333399"/>
                </a:solidFill>
              </a:rPr>
              <a:t>: Lars </a:t>
            </a:r>
            <a:r>
              <a:rPr lang="fr-FR" sz="1400" i="1" dirty="0" err="1">
                <a:solidFill>
                  <a:srgbClr val="333399"/>
                </a:solidFill>
              </a:rPr>
              <a:t>L</a:t>
            </a:r>
            <a:r>
              <a:rPr lang="fr-FR" sz="1400" i="1" dirty="0" err="1">
                <a:solidFill>
                  <a:srgbClr val="333399"/>
                </a:solidFill>
                <a:latin typeface="Cambria" panose="02040503050406030204" pitchFamily="18" charset="0"/>
              </a:rPr>
              <a:t>ø</a:t>
            </a:r>
            <a:r>
              <a:rPr lang="fr-FR" sz="1400" i="1" dirty="0" err="1">
                <a:solidFill>
                  <a:srgbClr val="333399"/>
                </a:solidFill>
                <a:latin typeface="Cambria Math" panose="02040503050406030204" pitchFamily="18" charset="0"/>
                <a:ea typeface="Cambria Math" panose="02040503050406030204" pitchFamily="18" charset="0"/>
              </a:rPr>
              <a:t>ge</a:t>
            </a:r>
            <a:endParaRPr lang="en-GB" sz="1400" i="1" dirty="0">
              <a:solidFill>
                <a:srgbClr val="333399"/>
              </a:solidFill>
            </a:endParaRPr>
          </a:p>
        </p:txBody>
      </p:sp>
      <p:sp>
        <p:nvSpPr>
          <p:cNvPr id="4" name="Titel 3"/>
          <p:cNvSpPr>
            <a:spLocks noGrp="1"/>
          </p:cNvSpPr>
          <p:nvPr>
            <p:ph type="title"/>
          </p:nvPr>
        </p:nvSpPr>
        <p:spPr>
          <a:xfrm>
            <a:off x="457200" y="908720"/>
            <a:ext cx="8229600" cy="691480"/>
          </a:xfrm>
        </p:spPr>
        <p:txBody>
          <a:bodyPr/>
          <a:lstStyle/>
          <a:p>
            <a:r>
              <a:rPr lang="en-GB" dirty="0">
                <a:cs typeface="Arial" pitchFamily="34" charset="0"/>
              </a:rPr>
              <a:t>Agenda Item 1.9.2 </a:t>
            </a:r>
            <a:r>
              <a:rPr lang="en-GB" sz="1200" dirty="0">
                <a:solidFill>
                  <a:srgbClr val="FFFFFF"/>
                </a:solidFill>
                <a:cs typeface="Arial" pitchFamily="34" charset="0"/>
              </a:rPr>
              <a:t>(</a:t>
            </a:r>
            <a:r>
              <a:rPr lang="en-GB" sz="1200" dirty="0">
                <a:cs typeface="Arial" pitchFamily="34" charset="0"/>
              </a:rPr>
              <a:t>approved  by CPG19#6</a:t>
            </a:r>
            <a:r>
              <a:rPr lang="en-GB" sz="1200" dirty="0">
                <a:solidFill>
                  <a:srgbClr val="FFFFFF"/>
                </a:solidFill>
                <a:cs typeface="Arial" pitchFamily="34" charset="0"/>
              </a:rPr>
              <a:t>)</a:t>
            </a:r>
            <a:endParaRPr lang="de-DE" dirty="0"/>
          </a:p>
        </p:txBody>
      </p:sp>
      <p:sp>
        <p:nvSpPr>
          <p:cNvPr id="5" name="Inhaltsplatzhalter 4"/>
          <p:cNvSpPr>
            <a:spLocks noGrp="1"/>
          </p:cNvSpPr>
          <p:nvPr>
            <p:ph idx="1"/>
          </p:nvPr>
        </p:nvSpPr>
        <p:spPr>
          <a:xfrm>
            <a:off x="467543" y="1988840"/>
            <a:ext cx="8364905" cy="4284476"/>
          </a:xfrm>
        </p:spPr>
        <p:txBody>
          <a:bodyPr/>
          <a:lstStyle/>
          <a:p>
            <a:pPr marL="0" indent="0">
              <a:buNone/>
            </a:pPr>
            <a:r>
              <a:rPr lang="en-US" sz="1600" b="1" dirty="0"/>
              <a:t>Preliminary CEPT position (continued):</a:t>
            </a:r>
          </a:p>
          <a:p>
            <a:pPr marL="0" indent="0">
              <a:buNone/>
            </a:pPr>
            <a:endParaRPr lang="en-US" sz="1600" b="1" dirty="0"/>
          </a:p>
          <a:p>
            <a:pPr>
              <a:buClr>
                <a:srgbClr val="FF0000"/>
              </a:buClr>
              <a:buFont typeface="Wingdings" panose="05000000000000000000" pitchFamily="2" charset="2"/>
              <a:buChar char="§"/>
            </a:pPr>
            <a:r>
              <a:rPr lang="en-GB" sz="1600" dirty="0"/>
              <a:t>CEPT supports the introduction of a new secondary maritime mobile-satellite (space-to-Earth) service allocation within the frequency bands 160.9625-161.4875 MHz which is not channelized in RR Appendix 18 and the introduction of a new secondary maritime mobile-satellite (Earth-to-space) service allocation for the channels 24, 84, 25, 85, 26 and 86 of RR Appendix 18 using an appropriate </a:t>
            </a:r>
            <a:r>
              <a:rPr lang="en-GB" sz="1600" dirty="0" err="1"/>
              <a:t>pfd</a:t>
            </a:r>
            <a:r>
              <a:rPr lang="en-GB" sz="1600" dirty="0"/>
              <a:t> mask to protect incumbent services.</a:t>
            </a:r>
          </a:p>
          <a:p>
            <a:pPr>
              <a:buClr>
                <a:srgbClr val="FF0000"/>
              </a:buClr>
              <a:buFont typeface="Wingdings" panose="05000000000000000000" pitchFamily="2" charset="2"/>
              <a:buChar char="§"/>
            </a:pPr>
            <a:r>
              <a:rPr lang="en-GB" sz="1600" dirty="0"/>
              <a:t>With respect to the </a:t>
            </a:r>
            <a:r>
              <a:rPr lang="en-GB" sz="1600" dirty="0" err="1"/>
              <a:t>pfd</a:t>
            </a:r>
            <a:r>
              <a:rPr lang="en-GB" sz="1600" dirty="0"/>
              <a:t>-mask to be imposed on the VDE-SAT downlink, two views have been expressed. One view is based on the </a:t>
            </a:r>
            <a:r>
              <a:rPr lang="en-GB" sz="1600" dirty="0" err="1"/>
              <a:t>pfd</a:t>
            </a:r>
            <a:r>
              <a:rPr lang="en-GB" sz="1600" dirty="0"/>
              <a:t>-mask contained in Recommendation ITU-R M.2092-0, and one view is based on technical characteristics of land mobile service systems contained in Recommendation ITU-R M.1808</a:t>
            </a:r>
          </a:p>
          <a:p>
            <a:pPr marL="0" indent="0">
              <a:buNone/>
            </a:pPr>
            <a:endParaRPr lang="en-US" sz="1600" dirty="0"/>
          </a:p>
        </p:txBody>
      </p:sp>
      <p:pic>
        <p:nvPicPr>
          <p:cNvPr id="7" name="Picture 2" descr="Image result for lars loge maritime">
            <a:extLst>
              <a:ext uri="{FF2B5EF4-FFF2-40B4-BE49-F238E27FC236}">
                <a16:creationId xmlns:a16="http://schemas.microsoft.com/office/drawing/2014/main" id="{497CE3CB-CCFD-4BC1-AD89-0B2ED65CE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014" y="5495783"/>
            <a:ext cx="1016986" cy="135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072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620362" y="6401609"/>
            <a:ext cx="5148572" cy="437043"/>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co-Coordinator</a:t>
            </a:r>
            <a:r>
              <a:rPr lang="fr-FR" sz="1400" i="1" dirty="0">
                <a:solidFill>
                  <a:schemeClr val="accent2"/>
                </a:solidFill>
                <a:cs typeface="Arial" pitchFamily="34" charset="0"/>
              </a:rPr>
              <a:t>: Zaza </a:t>
            </a:r>
            <a:r>
              <a:rPr lang="fr-FR" sz="1400" i="1" dirty="0" err="1">
                <a:solidFill>
                  <a:schemeClr val="accent2"/>
                </a:solidFill>
                <a:cs typeface="Arial" pitchFamily="34" charset="0"/>
              </a:rPr>
              <a:t>Gonjilashvili</a:t>
            </a:r>
            <a:r>
              <a:rPr lang="fr-FR" sz="1400" i="1" dirty="0">
                <a:solidFill>
                  <a:schemeClr val="accent2"/>
                </a:solidFill>
                <a:cs typeface="Arial" pitchFamily="34" charset="0"/>
              </a:rPr>
              <a:t> (Georgia</a:t>
            </a:r>
            <a:r>
              <a:rPr lang="da-DK" sz="1400" i="1" dirty="0">
                <a:solidFill>
                  <a:schemeClr val="accent2"/>
                </a:solidFill>
                <a:latin typeface="Arial" pitchFamily="34" charset="0"/>
                <a:cs typeface="Arial" pitchFamily="34" charset="0"/>
              </a:rPr>
              <a:t>)</a:t>
            </a:r>
            <a:br>
              <a:rPr lang="da-DK" sz="1400" i="1" dirty="0">
                <a:solidFill>
                  <a:schemeClr val="accent2"/>
                </a:solidFill>
                <a:latin typeface="Arial" pitchFamily="34" charset="0"/>
                <a:cs typeface="Arial" pitchFamily="34" charset="0"/>
              </a:rPr>
            </a:br>
            <a:r>
              <a:rPr lang="da-DK" sz="1400" i="1" dirty="0">
                <a:solidFill>
                  <a:schemeClr val="accent2"/>
                </a:solidFill>
                <a:latin typeface="Arial" pitchFamily="34" charset="0"/>
                <a:cs typeface="Arial" pitchFamily="34" charset="0"/>
              </a:rPr>
              <a:t>Dirk Schattschneider (Germany)</a:t>
            </a:r>
            <a:endParaRPr lang="en-GB" sz="1400" i="1" dirty="0">
              <a:solidFill>
                <a:schemeClr val="accent2"/>
              </a:solidFill>
              <a:cs typeface="Arial" pitchFamily="34" charset="0"/>
            </a:endParaRPr>
          </a:p>
        </p:txBody>
      </p:sp>
      <p:sp>
        <p:nvSpPr>
          <p:cNvPr id="3" name="Titel 2"/>
          <p:cNvSpPr>
            <a:spLocks noGrp="1"/>
          </p:cNvSpPr>
          <p:nvPr>
            <p:ph type="title"/>
          </p:nvPr>
        </p:nvSpPr>
        <p:spPr>
          <a:xfrm>
            <a:off x="0" y="908720"/>
            <a:ext cx="9144000" cy="691480"/>
          </a:xfrm>
        </p:spPr>
        <p:txBody>
          <a:bodyPr/>
          <a:lstStyle/>
          <a:p>
            <a:r>
              <a:rPr lang="en-GB" dirty="0">
                <a:cs typeface="Arial" pitchFamily="34" charset="0"/>
              </a:rPr>
              <a:t>Agenda Item 1.11 </a:t>
            </a:r>
            <a:r>
              <a:rPr lang="en-GB" sz="1600" dirty="0">
                <a:cs typeface="Arial" pitchFamily="34" charset="0"/>
              </a:rPr>
              <a:t>(approved by CPG19#6)</a:t>
            </a:r>
            <a:endParaRPr lang="de-DE" sz="1600" dirty="0"/>
          </a:p>
        </p:txBody>
      </p:sp>
      <p:sp>
        <p:nvSpPr>
          <p:cNvPr id="4" name="Inhaltsplatzhalter 3"/>
          <p:cNvSpPr>
            <a:spLocks noGrp="1"/>
          </p:cNvSpPr>
          <p:nvPr>
            <p:ph idx="1"/>
          </p:nvPr>
        </p:nvSpPr>
        <p:spPr>
          <a:xfrm>
            <a:off x="457200" y="1600201"/>
            <a:ext cx="8229600" cy="4637112"/>
          </a:xfrm>
        </p:spPr>
        <p:txBody>
          <a:bodyPr/>
          <a:lstStyle/>
          <a:p>
            <a:pPr marL="0" indent="0" algn="just">
              <a:buNone/>
            </a:pPr>
            <a:r>
              <a:rPr lang="en-US" sz="1600" b="1" i="1" dirty="0"/>
              <a:t>Issue: </a:t>
            </a:r>
            <a:r>
              <a:rPr lang="en-GB" sz="1600" i="1" dirty="0"/>
              <a:t>to take necessary actions, as appropriate, to facilitate global or regional harmonized frequency bands to support railway radiocommunication systems between train and trackside within existing mobile service allocations, in accordance with Resolution </a:t>
            </a:r>
            <a:r>
              <a:rPr lang="en-GB" sz="1600" b="1" i="1" dirty="0"/>
              <a:t>236 (WRC-15)</a:t>
            </a:r>
            <a:r>
              <a:rPr lang="en-GB" sz="1600" i="1" dirty="0"/>
              <a:t>; </a:t>
            </a:r>
          </a:p>
          <a:p>
            <a:pPr marL="0" indent="0" algn="just">
              <a:buNone/>
            </a:pPr>
            <a:endParaRPr lang="en-US" sz="1200" i="1" dirty="0"/>
          </a:p>
          <a:p>
            <a:pPr marL="0" indent="0">
              <a:buNone/>
            </a:pPr>
            <a:r>
              <a:rPr lang="en-US" sz="1800" b="1" dirty="0"/>
              <a:t>Preliminary CEPT position:</a:t>
            </a:r>
          </a:p>
          <a:p>
            <a:pPr>
              <a:spcBef>
                <a:spcPts val="600"/>
              </a:spcBef>
              <a:buClr>
                <a:srgbClr val="FF0000"/>
              </a:buClr>
              <a:buFont typeface="Wingdings" panose="05000000000000000000" pitchFamily="2" charset="2"/>
              <a:buChar char="§"/>
            </a:pPr>
            <a:r>
              <a:rPr lang="en-GB" sz="1600" dirty="0"/>
              <a:t>CEPT is of the view that the harmonized use of frequencies for RSTT within existing mobile service allocations serves current and future demands of railway organisations on all operational levels. </a:t>
            </a:r>
          </a:p>
          <a:p>
            <a:pPr>
              <a:spcBef>
                <a:spcPts val="600"/>
              </a:spcBef>
              <a:buClr>
                <a:srgbClr val="FF0000"/>
              </a:buClr>
              <a:buFont typeface="Wingdings" panose="05000000000000000000" pitchFamily="2" charset="2"/>
              <a:buChar char="§"/>
            </a:pPr>
            <a:r>
              <a:rPr lang="en-GB" sz="1600" dirty="0"/>
              <a:t>CEPT is of the view that no change to the RR is needed in response to WRC-19 Agenda item 1.11, except suppression of Resolution 236 (WRC-15).</a:t>
            </a:r>
          </a:p>
          <a:p>
            <a:pPr marL="0" indent="0">
              <a:buNone/>
            </a:pPr>
            <a:endParaRPr lang="en-GB" sz="1400" dirty="0">
              <a:solidFill>
                <a:srgbClr val="002060"/>
              </a:solidFill>
            </a:endParaRPr>
          </a:p>
          <a:p>
            <a:pPr marL="0" indent="0">
              <a:buNone/>
            </a:pPr>
            <a:endParaRPr lang="en-GB" sz="1400" dirty="0">
              <a:solidFill>
                <a:srgbClr val="002060"/>
              </a:solidFill>
            </a:endParaRPr>
          </a:p>
          <a:p>
            <a:pPr marL="0" indent="0">
              <a:buNone/>
            </a:pPr>
            <a:r>
              <a:rPr lang="en-GB" sz="1400" dirty="0">
                <a:solidFill>
                  <a:srgbClr val="002060"/>
                </a:solidFill>
              </a:rPr>
              <a:t>*RSTT (railway radiocommunication systems between train and trackside systems)</a:t>
            </a:r>
            <a:br>
              <a:rPr lang="en-GB" sz="1400" dirty="0">
                <a:solidFill>
                  <a:srgbClr val="002060"/>
                </a:solidFill>
              </a:rPr>
            </a:br>
            <a:r>
              <a:rPr lang="en-GB" sz="1400" dirty="0">
                <a:solidFill>
                  <a:srgbClr val="002060"/>
                </a:solidFill>
              </a:rPr>
              <a:t> considered by CEPT: train radio, train positioning, train remote, train surveillance  </a:t>
            </a:r>
          </a:p>
          <a:p>
            <a:pPr marL="0" indent="0">
              <a:buNone/>
            </a:pPr>
            <a:endParaRPr lang="en-US" sz="15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2096" y="5232523"/>
            <a:ext cx="1211904" cy="1616857"/>
          </a:xfrm>
          <a:prstGeom prst="rect">
            <a:avLst/>
          </a:prstGeom>
        </p:spPr>
      </p:pic>
      <p:pic>
        <p:nvPicPr>
          <p:cNvPr id="5" name="Picture 4">
            <a:extLst>
              <a:ext uri="{FF2B5EF4-FFF2-40B4-BE49-F238E27FC236}">
                <a16:creationId xmlns:a16="http://schemas.microsoft.com/office/drawing/2014/main" id="{847FD973-BE39-46B4-BD1B-A1C73A24F8D6}"/>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6768244" y="5299437"/>
            <a:ext cx="1161687" cy="1549943"/>
          </a:xfrm>
          <a:prstGeom prst="rect">
            <a:avLst/>
          </a:prstGeom>
        </p:spPr>
      </p:pic>
    </p:spTree>
    <p:extLst>
      <p:ext uri="{BB962C8B-B14F-4D97-AF65-F5344CB8AC3E}">
        <p14:creationId xmlns:p14="http://schemas.microsoft.com/office/powerpoint/2010/main" val="3991335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620362" y="6401609"/>
            <a:ext cx="5148572" cy="437043"/>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co-Coordinator</a:t>
            </a:r>
            <a:r>
              <a:rPr lang="fr-FR" sz="1400" i="1" dirty="0">
                <a:solidFill>
                  <a:schemeClr val="accent2"/>
                </a:solidFill>
                <a:cs typeface="Arial" pitchFamily="34" charset="0"/>
              </a:rPr>
              <a:t>: Zaza </a:t>
            </a:r>
            <a:r>
              <a:rPr lang="fr-FR" sz="1400" i="1" dirty="0" err="1">
                <a:solidFill>
                  <a:schemeClr val="accent2"/>
                </a:solidFill>
                <a:cs typeface="Arial" pitchFamily="34" charset="0"/>
              </a:rPr>
              <a:t>Gonjilashvili</a:t>
            </a:r>
            <a:r>
              <a:rPr lang="fr-FR" sz="1400" i="1" dirty="0">
                <a:solidFill>
                  <a:schemeClr val="accent2"/>
                </a:solidFill>
                <a:cs typeface="Arial" pitchFamily="34" charset="0"/>
              </a:rPr>
              <a:t> (Georgia</a:t>
            </a:r>
            <a:r>
              <a:rPr lang="da-DK" sz="1400" i="1" dirty="0">
                <a:solidFill>
                  <a:schemeClr val="accent2"/>
                </a:solidFill>
                <a:latin typeface="Arial" pitchFamily="34" charset="0"/>
                <a:cs typeface="Arial" pitchFamily="34" charset="0"/>
              </a:rPr>
              <a:t>)</a:t>
            </a:r>
            <a:br>
              <a:rPr lang="da-DK" sz="1400" i="1" dirty="0">
                <a:solidFill>
                  <a:schemeClr val="accent2"/>
                </a:solidFill>
                <a:latin typeface="Arial" pitchFamily="34" charset="0"/>
                <a:cs typeface="Arial" pitchFamily="34" charset="0"/>
              </a:rPr>
            </a:br>
            <a:r>
              <a:rPr lang="da-DK" sz="1400" i="1" dirty="0">
                <a:solidFill>
                  <a:schemeClr val="accent2"/>
                </a:solidFill>
                <a:latin typeface="Arial" pitchFamily="34" charset="0"/>
                <a:cs typeface="Arial" pitchFamily="34" charset="0"/>
              </a:rPr>
              <a:t>Dirk Schattschneider (Germany)</a:t>
            </a:r>
            <a:endParaRPr lang="en-GB" sz="1400" i="1" dirty="0">
              <a:solidFill>
                <a:schemeClr val="accent2"/>
              </a:solidFill>
              <a:cs typeface="Arial" pitchFamily="34" charset="0"/>
            </a:endParaRPr>
          </a:p>
        </p:txBody>
      </p:sp>
      <p:sp>
        <p:nvSpPr>
          <p:cNvPr id="3" name="Titel 2"/>
          <p:cNvSpPr>
            <a:spLocks noGrp="1"/>
          </p:cNvSpPr>
          <p:nvPr>
            <p:ph type="title"/>
          </p:nvPr>
        </p:nvSpPr>
        <p:spPr>
          <a:xfrm>
            <a:off x="0" y="908720"/>
            <a:ext cx="9144000" cy="691480"/>
          </a:xfrm>
        </p:spPr>
        <p:txBody>
          <a:bodyPr/>
          <a:lstStyle/>
          <a:p>
            <a:r>
              <a:rPr lang="en-GB" dirty="0">
                <a:cs typeface="Arial" pitchFamily="34" charset="0"/>
              </a:rPr>
              <a:t>Agenda Item 1.11 </a:t>
            </a:r>
            <a:r>
              <a:rPr lang="en-GB" sz="1600" dirty="0">
                <a:cs typeface="Arial" pitchFamily="34" charset="0"/>
              </a:rPr>
              <a:t>(approved by CPG19#6)</a:t>
            </a:r>
            <a:endParaRPr lang="de-DE" sz="1600" dirty="0"/>
          </a:p>
        </p:txBody>
      </p:sp>
      <p:sp>
        <p:nvSpPr>
          <p:cNvPr id="4" name="Inhaltsplatzhalter 3"/>
          <p:cNvSpPr>
            <a:spLocks noGrp="1"/>
          </p:cNvSpPr>
          <p:nvPr>
            <p:ph idx="1"/>
          </p:nvPr>
        </p:nvSpPr>
        <p:spPr>
          <a:xfrm>
            <a:off x="457200" y="1600201"/>
            <a:ext cx="8229600" cy="4637112"/>
          </a:xfrm>
        </p:spPr>
        <p:txBody>
          <a:bodyPr/>
          <a:lstStyle/>
          <a:p>
            <a:pPr marL="0" indent="0" algn="just">
              <a:buNone/>
            </a:pPr>
            <a:r>
              <a:rPr lang="en-US" sz="1600" b="1" i="1" dirty="0"/>
              <a:t>Issue: </a:t>
            </a:r>
            <a:r>
              <a:rPr lang="en-GB" sz="1600" i="1" dirty="0"/>
              <a:t>to take necessary actions, as appropriate, to facilitate global or regional harmonized frequency bands to support railway radiocommunication systems between train and trackside within existing mobile service allocations, in accordance with Resolution </a:t>
            </a:r>
            <a:r>
              <a:rPr lang="en-GB" sz="1600" b="1" i="1" dirty="0"/>
              <a:t>236 (WRC-15)</a:t>
            </a:r>
            <a:r>
              <a:rPr lang="en-GB" sz="1600" i="1" dirty="0"/>
              <a:t>; </a:t>
            </a:r>
          </a:p>
          <a:p>
            <a:pPr marL="0" indent="0" algn="just">
              <a:buNone/>
            </a:pPr>
            <a:endParaRPr lang="en-US" sz="1200" i="1" dirty="0"/>
          </a:p>
          <a:p>
            <a:pPr marL="0" indent="0">
              <a:buNone/>
            </a:pPr>
            <a:r>
              <a:rPr lang="en-US" sz="1800" b="1" dirty="0"/>
              <a:t>Preliminary CEPT position:</a:t>
            </a:r>
          </a:p>
          <a:p>
            <a:pPr>
              <a:spcBef>
                <a:spcPts val="600"/>
              </a:spcBef>
              <a:buClr>
                <a:srgbClr val="FF0000"/>
              </a:buClr>
              <a:buFont typeface="Wingdings" panose="05000000000000000000" pitchFamily="2" charset="2"/>
              <a:buChar char="§"/>
            </a:pPr>
            <a:r>
              <a:rPr lang="en-GB" sz="1600" dirty="0"/>
              <a:t>CEPT is of the view that harmonisation of frequencies for RSTT can be achieved through the course of ITU-R study group work by an applicable ITU-R Recommendation and/or Reports (e.g. non-mandatory Recommendation ITU-R M.[RSTT_FRQ_HARMONISATION] containing regional harmonisation measures). In this regard, CEPT highlights its existing framework for RSTT train radio on the basis of GSM-R, which serves interoperable cross-border railway operations. CEPT recognizes that there are other standards/technologies and frequency bands providing for RSTT. In addition, CEPT is of the view that Agenda item 1.11 does not cover the provision of public communication services for passengers</a:t>
            </a:r>
          </a:p>
          <a:p>
            <a:pPr>
              <a:buClr>
                <a:srgbClr val="FF0000"/>
              </a:buClr>
              <a:buFont typeface="Wingdings" panose="05000000000000000000" pitchFamily="2" charset="2"/>
              <a:buChar char="§"/>
            </a:pPr>
            <a:r>
              <a:rPr lang="en-GB" sz="500" dirty="0"/>
              <a:t>.</a:t>
            </a:r>
          </a:p>
          <a:p>
            <a:pPr marL="0" indent="0">
              <a:buNone/>
            </a:pPr>
            <a:endParaRPr lang="en-GB" sz="1400" dirty="0">
              <a:solidFill>
                <a:srgbClr val="002060"/>
              </a:solidFill>
            </a:endParaRPr>
          </a:p>
          <a:p>
            <a:pPr marL="0" indent="0">
              <a:buNone/>
            </a:pPr>
            <a:r>
              <a:rPr lang="en-GB" sz="1400" dirty="0">
                <a:solidFill>
                  <a:srgbClr val="002060"/>
                </a:solidFill>
              </a:rPr>
              <a:t>*RSTT (railway radiocommunication systems between train and trackside systems)</a:t>
            </a:r>
            <a:br>
              <a:rPr lang="en-GB" sz="1400" dirty="0">
                <a:solidFill>
                  <a:srgbClr val="002060"/>
                </a:solidFill>
              </a:rPr>
            </a:br>
            <a:r>
              <a:rPr lang="en-GB" sz="1400" dirty="0">
                <a:solidFill>
                  <a:srgbClr val="002060"/>
                </a:solidFill>
              </a:rPr>
              <a:t> considered by CEPT: train radio, train positioning, train remote, train surveillance  </a:t>
            </a:r>
          </a:p>
          <a:p>
            <a:pPr marL="0" indent="0">
              <a:buNone/>
            </a:pPr>
            <a:endParaRPr lang="en-US" sz="15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2096" y="5232523"/>
            <a:ext cx="1211904" cy="1616857"/>
          </a:xfrm>
          <a:prstGeom prst="rect">
            <a:avLst/>
          </a:prstGeom>
        </p:spPr>
      </p:pic>
      <p:pic>
        <p:nvPicPr>
          <p:cNvPr id="5" name="Picture 4">
            <a:extLst>
              <a:ext uri="{FF2B5EF4-FFF2-40B4-BE49-F238E27FC236}">
                <a16:creationId xmlns:a16="http://schemas.microsoft.com/office/drawing/2014/main" id="{847FD973-BE39-46B4-BD1B-A1C73A24F8D6}"/>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6768244" y="5299437"/>
            <a:ext cx="1161687" cy="1549943"/>
          </a:xfrm>
          <a:prstGeom prst="rect">
            <a:avLst/>
          </a:prstGeom>
        </p:spPr>
      </p:pic>
    </p:spTree>
    <p:extLst>
      <p:ext uri="{BB962C8B-B14F-4D97-AF65-F5344CB8AC3E}">
        <p14:creationId xmlns:p14="http://schemas.microsoft.com/office/powerpoint/2010/main" val="1212381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0" y="6334780"/>
            <a:ext cx="6834041" cy="523220"/>
          </a:xfrm>
          <a:prstGeom prst="rect">
            <a:avLst/>
          </a:prstGeom>
        </p:spPr>
        <p:txBody>
          <a:bodyPr wrap="square" lIns="0" rIns="0">
            <a:spAutoFit/>
          </a:bodyPr>
          <a:lstStyle/>
          <a:p>
            <a:pPr algn="r"/>
            <a:r>
              <a:rPr lang="fr-FR" sz="1400" i="1" dirty="0">
                <a:solidFill>
                  <a:schemeClr val="accent2"/>
                </a:solidFill>
                <a:cs typeface="Arial" pitchFamily="34" charset="0"/>
              </a:rPr>
              <a:t>CEPT </a:t>
            </a:r>
            <a:r>
              <a:rPr lang="fr-FR" sz="1400" i="1" dirty="0" err="1">
                <a:solidFill>
                  <a:schemeClr val="accent2"/>
                </a:solidFill>
                <a:cs typeface="Arial" pitchFamily="34" charset="0"/>
              </a:rPr>
              <a:t>co-Coordinators</a:t>
            </a:r>
            <a:r>
              <a:rPr lang="fr-FR" sz="1400" i="1" dirty="0">
                <a:solidFill>
                  <a:schemeClr val="accent2"/>
                </a:solidFill>
                <a:cs typeface="Arial" pitchFamily="34" charset="0"/>
              </a:rPr>
              <a:t>:  </a:t>
            </a:r>
            <a:r>
              <a:rPr lang="en-GB" sz="1400" i="1" dirty="0" err="1">
                <a:solidFill>
                  <a:schemeClr val="accent2"/>
                </a:solidFill>
                <a:cs typeface="Arial" pitchFamily="34" charset="0"/>
              </a:rPr>
              <a:t>Andrianilana</a:t>
            </a:r>
            <a:r>
              <a:rPr lang="en-GB" sz="1400" i="1" dirty="0">
                <a:solidFill>
                  <a:schemeClr val="accent2"/>
                </a:solidFill>
                <a:cs typeface="Arial" pitchFamily="34" charset="0"/>
              </a:rPr>
              <a:t> </a:t>
            </a:r>
            <a:r>
              <a:rPr lang="en-GB" sz="1400" i="1" dirty="0" err="1">
                <a:solidFill>
                  <a:schemeClr val="accent2"/>
                </a:solidFill>
                <a:cs typeface="Arial" pitchFamily="34" charset="0"/>
              </a:rPr>
              <a:t>Rakotondradalo</a:t>
            </a:r>
            <a:r>
              <a:rPr lang="en-GB" sz="1400" i="1" dirty="0">
                <a:solidFill>
                  <a:schemeClr val="accent2"/>
                </a:solidFill>
                <a:cs typeface="Arial" pitchFamily="34" charset="0"/>
              </a:rPr>
              <a:t> (France)</a:t>
            </a:r>
            <a:br>
              <a:rPr lang="en-GB" sz="1400" i="1" dirty="0">
                <a:solidFill>
                  <a:schemeClr val="accent2"/>
                </a:solidFill>
                <a:cs typeface="Arial" pitchFamily="34" charset="0"/>
              </a:rPr>
            </a:br>
            <a:r>
              <a:rPr lang="en-GB" sz="1400" i="1" dirty="0">
                <a:solidFill>
                  <a:schemeClr val="accent2"/>
                </a:solidFill>
                <a:cs typeface="Arial" pitchFamily="34" charset="0"/>
              </a:rPr>
              <a:t> Tobias </a:t>
            </a:r>
            <a:r>
              <a:rPr lang="en-GB" sz="1400" i="1" dirty="0" err="1">
                <a:solidFill>
                  <a:schemeClr val="accent2"/>
                </a:solidFill>
                <a:cs typeface="Arial" pitchFamily="34" charset="0"/>
              </a:rPr>
              <a:t>Vieracker</a:t>
            </a:r>
            <a:r>
              <a:rPr lang="en-GB" sz="1400" i="1" dirty="0">
                <a:solidFill>
                  <a:schemeClr val="accent2"/>
                </a:solidFill>
                <a:cs typeface="Arial" pitchFamily="34" charset="0"/>
              </a:rPr>
              <a:t> (Germany)</a:t>
            </a:r>
          </a:p>
        </p:txBody>
      </p:sp>
      <p:sp>
        <p:nvSpPr>
          <p:cNvPr id="3" name="Titel 2"/>
          <p:cNvSpPr>
            <a:spLocks noGrp="1"/>
          </p:cNvSpPr>
          <p:nvPr>
            <p:ph type="title"/>
          </p:nvPr>
        </p:nvSpPr>
        <p:spPr>
          <a:xfrm>
            <a:off x="0" y="908720"/>
            <a:ext cx="9144000" cy="691480"/>
          </a:xfrm>
        </p:spPr>
        <p:txBody>
          <a:bodyPr/>
          <a:lstStyle/>
          <a:p>
            <a:r>
              <a:rPr lang="en-GB" dirty="0">
                <a:cs typeface="Arial" pitchFamily="34" charset="0"/>
              </a:rPr>
              <a:t>Agenda Item 1.12 </a:t>
            </a:r>
            <a:r>
              <a:rPr lang="en-GB" sz="1600" dirty="0">
                <a:cs typeface="Arial" pitchFamily="34" charset="0"/>
              </a:rPr>
              <a:t>(approved by CPG19#6)</a:t>
            </a:r>
            <a:endParaRPr lang="de-DE" sz="16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027876" y="5403272"/>
            <a:ext cx="1116124" cy="1382719"/>
          </a:xfrm>
          <a:prstGeom prst="rect">
            <a:avLst/>
          </a:prstGeom>
        </p:spPr>
      </p:pic>
      <p:pic>
        <p:nvPicPr>
          <p:cNvPr id="8" name="Content Placeholder 3">
            <a:extLst>
              <a:ext uri="{FF2B5EF4-FFF2-40B4-BE49-F238E27FC236}">
                <a16:creationId xmlns:a16="http://schemas.microsoft.com/office/drawing/2014/main" id="{213F646E-CD27-4C5D-AEC3-421A5F4E5291}"/>
              </a:ext>
            </a:extLst>
          </p:cNvPr>
          <p:cNvPicPr>
            <a:picLocks noChangeAspect="1"/>
          </p:cNvPicPr>
          <p:nvPr/>
        </p:nvPicPr>
        <p:blipFill rotWithShape="1">
          <a:blip r:embed="rId4">
            <a:clrChange>
              <a:clrFrom>
                <a:srgbClr val="000000"/>
              </a:clrFrom>
              <a:clrTo>
                <a:srgbClr val="000000">
                  <a:alpha val="0"/>
                </a:srgbClr>
              </a:clrTo>
            </a:clrChange>
          </a:blip>
          <a:srcRect t="13190"/>
          <a:stretch/>
        </p:blipFill>
        <p:spPr bwMode="auto">
          <a:xfrm>
            <a:off x="6834041" y="5403272"/>
            <a:ext cx="1193835" cy="1382719"/>
          </a:xfrm>
          <a:prstGeom prst="rect">
            <a:avLst/>
          </a:prstGeom>
          <a:noFill/>
          <a:ln w="9525">
            <a:noFill/>
            <a:miter lim="800000"/>
            <a:headEnd/>
            <a:tailEnd/>
          </a:ln>
        </p:spPr>
      </p:pic>
      <p:sp>
        <p:nvSpPr>
          <p:cNvPr id="11" name="Inhaltsplatzhalter 3">
            <a:extLst>
              <a:ext uri="{FF2B5EF4-FFF2-40B4-BE49-F238E27FC236}">
                <a16:creationId xmlns:a16="http://schemas.microsoft.com/office/drawing/2014/main" id="{F1C1D9FA-62F3-4028-9780-6545AB597ACB}"/>
              </a:ext>
            </a:extLst>
          </p:cNvPr>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pPr marL="0" indent="0" algn="just">
              <a:buFontTx/>
              <a:buNone/>
            </a:pPr>
            <a:r>
              <a:rPr lang="en-US" sz="1600" b="1" i="1" kern="0" dirty="0"/>
              <a:t>Issue: </a:t>
            </a:r>
            <a:r>
              <a:rPr lang="en-GB" sz="1600" i="1" kern="0" dirty="0"/>
              <a:t>to consider possible global or regional harmonized frequency bands, to the maximum extent possible, for the implementation of evolving Intelligent Transport Systems (ITS) under existing mobile-service allocations, in accordance with Resolution </a:t>
            </a:r>
            <a:r>
              <a:rPr lang="en-GB" sz="1600" b="1" i="1" kern="0" dirty="0"/>
              <a:t>237 (WRC-15)</a:t>
            </a:r>
            <a:r>
              <a:rPr lang="en-US" sz="1600" i="1" kern="0" dirty="0"/>
              <a:t>;</a:t>
            </a:r>
          </a:p>
          <a:p>
            <a:pPr marL="0" indent="0">
              <a:buFontTx/>
              <a:buNone/>
            </a:pPr>
            <a:endParaRPr lang="en-US" sz="1000" kern="0" dirty="0"/>
          </a:p>
          <a:p>
            <a:pPr marL="0" indent="0">
              <a:buFontTx/>
              <a:buNone/>
            </a:pPr>
            <a:r>
              <a:rPr lang="en-US" sz="1800" b="1" kern="0" dirty="0"/>
              <a:t>Preliminary CEPT position:</a:t>
            </a:r>
          </a:p>
          <a:p>
            <a:pPr>
              <a:buClr>
                <a:srgbClr val="FF0000"/>
              </a:buClr>
              <a:buFont typeface="Wingdings" panose="05000000000000000000" pitchFamily="2" charset="2"/>
              <a:buChar char="§"/>
            </a:pPr>
            <a:endParaRPr lang="en-GB" sz="500" kern="0" dirty="0"/>
          </a:p>
          <a:p>
            <a:pPr>
              <a:spcBef>
                <a:spcPts val="600"/>
              </a:spcBef>
              <a:buClr>
                <a:srgbClr val="FF0000"/>
              </a:buClr>
              <a:buFont typeface="Wingdings" panose="05000000000000000000" pitchFamily="2" charset="2"/>
              <a:buChar char="§"/>
            </a:pPr>
            <a:r>
              <a:rPr lang="en-GB" sz="1600" kern="0" dirty="0"/>
              <a:t>CEPT is of the view that its existing regional harmonisation measures for ITS in the band 5 855-5 925 MHz are sufficient and no changes to the RR are required in response to WRC-19 Agenda item 1.12 except the suppression of Resolution 237 (WRC-15). CEPT is developing a revision of its existing harmonisation framework for ITS around 63-64 GHz. </a:t>
            </a:r>
          </a:p>
          <a:p>
            <a:pPr>
              <a:spcBef>
                <a:spcPts val="600"/>
              </a:spcBef>
              <a:buClr>
                <a:srgbClr val="FF0000"/>
              </a:buClr>
              <a:buFont typeface="Wingdings" panose="05000000000000000000" pitchFamily="2" charset="2"/>
              <a:buChar char="§"/>
            </a:pPr>
            <a:r>
              <a:rPr lang="en-GB" sz="1600" kern="0" dirty="0"/>
              <a:t>CEPT is of the view that harmonisation measures for ITS at ITU-R level can be achieved through the course of ITU-R study group work by applicable ITU-R Recommendations (e.g. Recommendation ITU-R M.[ITS_FRQ]). </a:t>
            </a:r>
          </a:p>
        </p:txBody>
      </p:sp>
    </p:spTree>
    <p:extLst>
      <p:ext uri="{BB962C8B-B14F-4D97-AF65-F5344CB8AC3E}">
        <p14:creationId xmlns:p14="http://schemas.microsoft.com/office/powerpoint/2010/main" val="2107237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0" y="6334780"/>
            <a:ext cx="6834041" cy="523220"/>
          </a:xfrm>
          <a:prstGeom prst="rect">
            <a:avLst/>
          </a:prstGeom>
        </p:spPr>
        <p:txBody>
          <a:bodyPr wrap="square" lIns="0" rIns="0">
            <a:spAutoFit/>
          </a:bodyPr>
          <a:lstStyle/>
          <a:p>
            <a:pPr algn="r"/>
            <a:r>
              <a:rPr lang="fr-FR" sz="1400" i="1" dirty="0">
                <a:solidFill>
                  <a:schemeClr val="accent2"/>
                </a:solidFill>
                <a:cs typeface="Arial" pitchFamily="34" charset="0"/>
              </a:rPr>
              <a:t>CEPT </a:t>
            </a:r>
            <a:r>
              <a:rPr lang="fr-FR" sz="1400" i="1" dirty="0" err="1">
                <a:solidFill>
                  <a:schemeClr val="accent2"/>
                </a:solidFill>
                <a:cs typeface="Arial" pitchFamily="34" charset="0"/>
              </a:rPr>
              <a:t>co-Coordinators</a:t>
            </a:r>
            <a:r>
              <a:rPr lang="fr-FR" sz="1400" i="1" dirty="0">
                <a:solidFill>
                  <a:schemeClr val="accent2"/>
                </a:solidFill>
                <a:cs typeface="Arial" pitchFamily="34" charset="0"/>
              </a:rPr>
              <a:t>:  </a:t>
            </a:r>
            <a:r>
              <a:rPr lang="en-GB" sz="1400" i="1" dirty="0" err="1">
                <a:solidFill>
                  <a:schemeClr val="accent2"/>
                </a:solidFill>
                <a:cs typeface="Arial" pitchFamily="34" charset="0"/>
              </a:rPr>
              <a:t>Andrianilana</a:t>
            </a:r>
            <a:r>
              <a:rPr lang="en-GB" sz="1400" i="1" dirty="0">
                <a:solidFill>
                  <a:schemeClr val="accent2"/>
                </a:solidFill>
                <a:cs typeface="Arial" pitchFamily="34" charset="0"/>
              </a:rPr>
              <a:t> </a:t>
            </a:r>
            <a:r>
              <a:rPr lang="en-GB" sz="1400" i="1" dirty="0" err="1">
                <a:solidFill>
                  <a:schemeClr val="accent2"/>
                </a:solidFill>
                <a:cs typeface="Arial" pitchFamily="34" charset="0"/>
              </a:rPr>
              <a:t>Rakotondradalo</a:t>
            </a:r>
            <a:r>
              <a:rPr lang="en-GB" sz="1400" i="1" dirty="0">
                <a:solidFill>
                  <a:schemeClr val="accent2"/>
                </a:solidFill>
                <a:cs typeface="Arial" pitchFamily="34" charset="0"/>
              </a:rPr>
              <a:t> (France)</a:t>
            </a:r>
            <a:br>
              <a:rPr lang="en-GB" sz="1400" i="1" dirty="0">
                <a:solidFill>
                  <a:schemeClr val="accent2"/>
                </a:solidFill>
                <a:cs typeface="Arial" pitchFamily="34" charset="0"/>
              </a:rPr>
            </a:br>
            <a:r>
              <a:rPr lang="en-GB" sz="1400" i="1" dirty="0">
                <a:solidFill>
                  <a:schemeClr val="accent2"/>
                </a:solidFill>
                <a:cs typeface="Arial" pitchFamily="34" charset="0"/>
              </a:rPr>
              <a:t> Tobias </a:t>
            </a:r>
            <a:r>
              <a:rPr lang="en-GB" sz="1400" i="1" dirty="0" err="1">
                <a:solidFill>
                  <a:schemeClr val="accent2"/>
                </a:solidFill>
                <a:cs typeface="Arial" pitchFamily="34" charset="0"/>
              </a:rPr>
              <a:t>Vieracker</a:t>
            </a:r>
            <a:r>
              <a:rPr lang="en-GB" sz="1400" i="1" dirty="0">
                <a:solidFill>
                  <a:schemeClr val="accent2"/>
                </a:solidFill>
                <a:cs typeface="Arial" pitchFamily="34" charset="0"/>
              </a:rPr>
              <a:t> (Germany)</a:t>
            </a:r>
          </a:p>
        </p:txBody>
      </p:sp>
      <p:sp>
        <p:nvSpPr>
          <p:cNvPr id="3" name="Titel 2"/>
          <p:cNvSpPr>
            <a:spLocks noGrp="1"/>
          </p:cNvSpPr>
          <p:nvPr>
            <p:ph type="title"/>
          </p:nvPr>
        </p:nvSpPr>
        <p:spPr>
          <a:xfrm>
            <a:off x="0" y="908720"/>
            <a:ext cx="9144000" cy="691480"/>
          </a:xfrm>
        </p:spPr>
        <p:txBody>
          <a:bodyPr/>
          <a:lstStyle/>
          <a:p>
            <a:r>
              <a:rPr lang="en-GB" dirty="0">
                <a:cs typeface="Arial" pitchFamily="34" charset="0"/>
              </a:rPr>
              <a:t>Agenda Item 1.12 </a:t>
            </a:r>
            <a:r>
              <a:rPr lang="en-GB" sz="1600" dirty="0">
                <a:cs typeface="Arial" pitchFamily="34" charset="0"/>
              </a:rPr>
              <a:t>(approved by CPG19#6)</a:t>
            </a:r>
            <a:endParaRPr lang="de-DE" sz="16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027876" y="5403272"/>
            <a:ext cx="1116124" cy="1382719"/>
          </a:xfrm>
          <a:prstGeom prst="rect">
            <a:avLst/>
          </a:prstGeom>
        </p:spPr>
      </p:pic>
      <p:pic>
        <p:nvPicPr>
          <p:cNvPr id="8" name="Content Placeholder 3">
            <a:extLst>
              <a:ext uri="{FF2B5EF4-FFF2-40B4-BE49-F238E27FC236}">
                <a16:creationId xmlns:a16="http://schemas.microsoft.com/office/drawing/2014/main" id="{213F646E-CD27-4C5D-AEC3-421A5F4E5291}"/>
              </a:ext>
            </a:extLst>
          </p:cNvPr>
          <p:cNvPicPr>
            <a:picLocks noChangeAspect="1"/>
          </p:cNvPicPr>
          <p:nvPr/>
        </p:nvPicPr>
        <p:blipFill rotWithShape="1">
          <a:blip r:embed="rId4">
            <a:clrChange>
              <a:clrFrom>
                <a:srgbClr val="000000"/>
              </a:clrFrom>
              <a:clrTo>
                <a:srgbClr val="000000">
                  <a:alpha val="0"/>
                </a:srgbClr>
              </a:clrTo>
            </a:clrChange>
          </a:blip>
          <a:srcRect t="13190"/>
          <a:stretch/>
        </p:blipFill>
        <p:spPr bwMode="auto">
          <a:xfrm>
            <a:off x="6834041" y="5403272"/>
            <a:ext cx="1193835" cy="1382719"/>
          </a:xfrm>
          <a:prstGeom prst="rect">
            <a:avLst/>
          </a:prstGeom>
          <a:noFill/>
          <a:ln w="9525">
            <a:noFill/>
            <a:miter lim="800000"/>
            <a:headEnd/>
            <a:tailEnd/>
          </a:ln>
        </p:spPr>
      </p:pic>
      <p:sp>
        <p:nvSpPr>
          <p:cNvPr id="11" name="Inhaltsplatzhalter 3">
            <a:extLst>
              <a:ext uri="{FF2B5EF4-FFF2-40B4-BE49-F238E27FC236}">
                <a16:creationId xmlns:a16="http://schemas.microsoft.com/office/drawing/2014/main" id="{F1C1D9FA-62F3-4028-9780-6545AB597ACB}"/>
              </a:ext>
            </a:extLst>
          </p:cNvPr>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pPr marL="0" indent="0" algn="just">
              <a:buFontTx/>
              <a:buNone/>
            </a:pPr>
            <a:r>
              <a:rPr lang="en-US" sz="1600" b="1" i="1" kern="0" dirty="0"/>
              <a:t>Issue: </a:t>
            </a:r>
            <a:r>
              <a:rPr lang="en-GB" sz="1600" i="1" kern="0" dirty="0"/>
              <a:t>to consider possible global or regional harmonized frequency bands, to the maximum extent possible, for the implementation of evolving Intelligent Transport Systems (ITS) under existing mobile-service allocations, in accordance with Resolution </a:t>
            </a:r>
            <a:r>
              <a:rPr lang="en-GB" sz="1600" b="1" i="1" kern="0" dirty="0"/>
              <a:t>237 (WRC-15)</a:t>
            </a:r>
            <a:r>
              <a:rPr lang="en-US" sz="1600" i="1" kern="0" dirty="0"/>
              <a:t>;</a:t>
            </a:r>
          </a:p>
          <a:p>
            <a:pPr marL="0" indent="0">
              <a:buFontTx/>
              <a:buNone/>
            </a:pPr>
            <a:endParaRPr lang="en-US" sz="1000" kern="0" dirty="0"/>
          </a:p>
          <a:p>
            <a:pPr marL="0" indent="0">
              <a:buFontTx/>
              <a:buNone/>
            </a:pPr>
            <a:r>
              <a:rPr lang="en-US" sz="1800" b="1" kern="0" dirty="0"/>
              <a:t>Preliminary CEPT position:</a:t>
            </a:r>
          </a:p>
          <a:p>
            <a:pPr>
              <a:buClr>
                <a:srgbClr val="FF0000"/>
              </a:buClr>
              <a:buFont typeface="Wingdings" panose="05000000000000000000" pitchFamily="2" charset="2"/>
              <a:buChar char="§"/>
            </a:pPr>
            <a:endParaRPr lang="en-GB" sz="500" kern="0" dirty="0"/>
          </a:p>
          <a:p>
            <a:pPr>
              <a:spcBef>
                <a:spcPts val="600"/>
              </a:spcBef>
              <a:buClr>
                <a:srgbClr val="FF0000"/>
              </a:buClr>
              <a:buFont typeface="Wingdings" panose="05000000000000000000" pitchFamily="2" charset="2"/>
              <a:buChar char="§"/>
            </a:pPr>
            <a:r>
              <a:rPr lang="en-GB" sz="1600" kern="0" dirty="0"/>
              <a:t>CEPT is also of the view that harmonisation of ITS under AI 1.12 is limited to the exchange of information to improve traffic management and to assist driving safety. </a:t>
            </a:r>
          </a:p>
          <a:p>
            <a:pPr>
              <a:spcBef>
                <a:spcPts val="600"/>
              </a:spcBef>
              <a:buClr>
                <a:srgbClr val="FF0000"/>
              </a:buClr>
              <a:buFont typeface="Wingdings" panose="05000000000000000000" pitchFamily="2" charset="2"/>
              <a:buChar char="§"/>
            </a:pPr>
            <a:r>
              <a:rPr lang="en-GB" sz="1600" kern="0" dirty="0"/>
              <a:t>In addition, CEPT is of the view that Road tolling (also known as Electronic Toll Collection (ETC)) in 5 795 5 815 MHz is not part of Agenda Item 1.12. </a:t>
            </a:r>
          </a:p>
        </p:txBody>
      </p:sp>
    </p:spTree>
    <p:extLst>
      <p:ext uri="{BB962C8B-B14F-4D97-AF65-F5344CB8AC3E}">
        <p14:creationId xmlns:p14="http://schemas.microsoft.com/office/powerpoint/2010/main" val="1677061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body" idx="1"/>
          </p:nvPr>
        </p:nvSpPr>
        <p:spPr>
          <a:xfrm>
            <a:off x="469900" y="1839913"/>
            <a:ext cx="8229600" cy="4425950"/>
          </a:xfrm>
        </p:spPr>
        <p:txBody>
          <a:bodyPr/>
          <a:lstStyle/>
          <a:p>
            <a:pPr eaLnBrk="1" hangingPunct="1">
              <a:buClr>
                <a:srgbClr val="C00000"/>
              </a:buClr>
              <a:defRPr/>
            </a:pPr>
            <a:r>
              <a:rPr lang="en-GB" sz="2000" dirty="0"/>
              <a:t>The Conference Preparatory Group (CPG19) of CEPT/ECC is responsible for developing the ECPs and Briefs for WRC-19 and RA-19</a:t>
            </a:r>
          </a:p>
          <a:p>
            <a:pPr eaLnBrk="1" hangingPunct="1">
              <a:lnSpc>
                <a:spcPct val="80000"/>
              </a:lnSpc>
              <a:defRPr/>
            </a:pPr>
            <a:endParaRPr lang="en-GB" sz="1800" dirty="0"/>
          </a:p>
          <a:p>
            <a:pPr eaLnBrk="1" hangingPunct="1">
              <a:lnSpc>
                <a:spcPct val="80000"/>
              </a:lnSpc>
              <a:buClr>
                <a:srgbClr val="C00000"/>
              </a:buClr>
              <a:defRPr/>
            </a:pPr>
            <a:r>
              <a:rPr lang="en-GB" sz="2000" dirty="0"/>
              <a:t>The CPG management team has been confirmed</a:t>
            </a:r>
            <a:r>
              <a:rPr lang="en-GB" dirty="0"/>
              <a:t>:</a:t>
            </a:r>
          </a:p>
          <a:p>
            <a:pPr eaLnBrk="1" hangingPunct="1">
              <a:lnSpc>
                <a:spcPct val="80000"/>
              </a:lnSpc>
              <a:buClr>
                <a:srgbClr val="C00000"/>
              </a:buClr>
              <a:defRPr/>
            </a:pPr>
            <a:endParaRPr lang="en-GB" dirty="0"/>
          </a:p>
          <a:p>
            <a:pPr eaLnBrk="1" hangingPunct="1">
              <a:lnSpc>
                <a:spcPct val="80000"/>
              </a:lnSpc>
              <a:buClr>
                <a:srgbClr val="C00000"/>
              </a:buClr>
              <a:defRPr/>
            </a:pPr>
            <a:endParaRPr lang="en-GB" sz="2000" dirty="0"/>
          </a:p>
          <a:p>
            <a:pPr marL="682625" lvl="1" indent="-342900" eaLnBrk="1" hangingPunct="1">
              <a:lnSpc>
                <a:spcPct val="80000"/>
              </a:lnSpc>
              <a:buClr>
                <a:srgbClr val="C00000"/>
              </a:buClr>
              <a:buFont typeface="Arial" panose="020B0604020202020204" pitchFamily="34" charset="0"/>
              <a:buChar char="•"/>
              <a:tabLst>
                <a:tab pos="2605088" algn="l"/>
              </a:tabLst>
              <a:defRPr/>
            </a:pPr>
            <a:r>
              <a:rPr lang="en-GB" dirty="0"/>
              <a:t>Chairman: 	Alexander </a:t>
            </a:r>
            <a:r>
              <a:rPr lang="en-US" dirty="0"/>
              <a:t>Kühn, Germany </a:t>
            </a:r>
          </a:p>
          <a:p>
            <a:pPr marL="682625" lvl="1" indent="-342900" eaLnBrk="1" hangingPunct="1">
              <a:lnSpc>
                <a:spcPct val="80000"/>
              </a:lnSpc>
              <a:buClr>
                <a:srgbClr val="C00000"/>
              </a:buClr>
              <a:buFont typeface="Arial" panose="020B0604020202020204" pitchFamily="34" charset="0"/>
              <a:buChar char="•"/>
              <a:tabLst>
                <a:tab pos="2605088" algn="l"/>
              </a:tabLst>
              <a:defRPr/>
            </a:pPr>
            <a:r>
              <a:rPr lang="en-GB" dirty="0"/>
              <a:t>Vice-Chairmen:  </a:t>
            </a:r>
            <a:r>
              <a:rPr lang="en-GB" dirty="0" err="1"/>
              <a:t>Gerlof</a:t>
            </a:r>
            <a:r>
              <a:rPr lang="en-GB" dirty="0"/>
              <a:t> Osinga, The Netherlands</a:t>
            </a:r>
          </a:p>
          <a:p>
            <a:pPr marL="339725" lvl="1" indent="0" eaLnBrk="1" hangingPunct="1">
              <a:lnSpc>
                <a:spcPct val="80000"/>
              </a:lnSpc>
              <a:buClr>
                <a:srgbClr val="C00000"/>
              </a:buClr>
              <a:buNone/>
              <a:tabLst>
                <a:tab pos="2605088" algn="l"/>
              </a:tabLst>
              <a:defRPr/>
            </a:pPr>
            <a:r>
              <a:rPr lang="en-GB" dirty="0"/>
              <a:t>	Alexandre Kholod</a:t>
            </a:r>
            <a:r>
              <a:rPr lang="en-US" dirty="0"/>
              <a:t>, Switzerland</a:t>
            </a:r>
          </a:p>
          <a:p>
            <a:pPr marL="682625" lvl="1" indent="-342900" eaLnBrk="1" hangingPunct="1">
              <a:lnSpc>
                <a:spcPct val="80000"/>
              </a:lnSpc>
              <a:buClr>
                <a:srgbClr val="C00000"/>
              </a:buClr>
              <a:buFont typeface="Arial" panose="020B0604020202020204" pitchFamily="34" charset="0"/>
              <a:buChar char="•"/>
              <a:tabLst>
                <a:tab pos="2605088" algn="l"/>
              </a:tabLst>
              <a:defRPr/>
            </a:pPr>
            <a:endParaRPr lang="en-US" dirty="0">
              <a:ea typeface="+mn-ea"/>
            </a:endParaRPr>
          </a:p>
          <a:p>
            <a:pPr marL="682625" lvl="1" indent="-342900" eaLnBrk="1" hangingPunct="1">
              <a:lnSpc>
                <a:spcPct val="80000"/>
              </a:lnSpc>
              <a:buClr>
                <a:srgbClr val="C00000"/>
              </a:buClr>
              <a:buFont typeface="Arial" panose="020B0604020202020204" pitchFamily="34" charset="0"/>
              <a:buChar char="•"/>
              <a:tabLst>
                <a:tab pos="2605088" algn="l"/>
              </a:tabLst>
              <a:defRPr/>
            </a:pPr>
            <a:r>
              <a:rPr lang="en-US" dirty="0"/>
              <a:t>Secretary: 	Karsten Buckwitz, Germany</a:t>
            </a:r>
          </a:p>
          <a:p>
            <a:pPr lvl="6">
              <a:lnSpc>
                <a:spcPct val="80000"/>
              </a:lnSpc>
              <a:buClr>
                <a:srgbClr val="C00000"/>
              </a:buClr>
              <a:buFont typeface="Wingdings" pitchFamily="2" charset="2"/>
              <a:buChar char="§"/>
              <a:defRPr/>
            </a:pPr>
            <a:endParaRPr lang="en-US" sz="2200" dirty="0"/>
          </a:p>
          <a:p>
            <a:pPr eaLnBrk="1" hangingPunct="1">
              <a:lnSpc>
                <a:spcPct val="80000"/>
              </a:lnSpc>
              <a:defRPr/>
            </a:pPr>
            <a:endParaRPr lang="en-US" dirty="0"/>
          </a:p>
          <a:p>
            <a:pPr marL="0" indent="0" eaLnBrk="1" hangingPunct="1">
              <a:lnSpc>
                <a:spcPct val="80000"/>
              </a:lnSpc>
              <a:buFontTx/>
              <a:buNone/>
              <a:defRPr/>
            </a:pPr>
            <a:endParaRPr lang="en-GB" dirty="0"/>
          </a:p>
          <a:p>
            <a:pPr eaLnBrk="1" hangingPunct="1">
              <a:lnSpc>
                <a:spcPct val="80000"/>
              </a:lnSpc>
              <a:buFontTx/>
              <a:buNone/>
              <a:defRPr/>
            </a:pPr>
            <a:endParaRPr lang="en-GB" dirty="0"/>
          </a:p>
          <a:p>
            <a:pPr eaLnBrk="1" hangingPunct="1">
              <a:lnSpc>
                <a:spcPct val="80000"/>
              </a:lnSpc>
              <a:buFontTx/>
              <a:buNone/>
              <a:defRPr/>
            </a:pPr>
            <a:endParaRPr lang="en-GB" dirty="0"/>
          </a:p>
          <a:p>
            <a:pPr lvl="1" eaLnBrk="1" hangingPunct="1">
              <a:lnSpc>
                <a:spcPct val="80000"/>
              </a:lnSpc>
              <a:defRPr/>
            </a:pPr>
            <a:endParaRPr lang="en-GB" sz="2400" dirty="0"/>
          </a:p>
          <a:p>
            <a:pPr eaLnBrk="1" hangingPunct="1">
              <a:lnSpc>
                <a:spcPct val="80000"/>
              </a:lnSpc>
              <a:buFontTx/>
              <a:buNone/>
              <a:defRPr/>
            </a:pPr>
            <a:endParaRPr lang="en-GB" dirty="0"/>
          </a:p>
          <a:p>
            <a:pPr eaLnBrk="1" hangingPunct="1">
              <a:lnSpc>
                <a:spcPct val="80000"/>
              </a:lnSpc>
              <a:buFontTx/>
              <a:buNone/>
              <a:defRPr/>
            </a:pPr>
            <a:endParaRPr lang="en-GB" u="sng" dirty="0"/>
          </a:p>
          <a:p>
            <a:pPr eaLnBrk="1" hangingPunct="1">
              <a:lnSpc>
                <a:spcPct val="80000"/>
              </a:lnSpc>
              <a:buFontTx/>
              <a:buNone/>
              <a:defRPr/>
            </a:pPr>
            <a:endParaRPr lang="en-GB" dirty="0"/>
          </a:p>
          <a:p>
            <a:pPr eaLnBrk="1" hangingPunct="1">
              <a:lnSpc>
                <a:spcPct val="80000"/>
              </a:lnSpc>
              <a:buFontTx/>
              <a:buNone/>
              <a:defRPr/>
            </a:pPr>
            <a:endParaRPr lang="fr-FR" dirty="0"/>
          </a:p>
          <a:p>
            <a:pPr eaLnBrk="1" hangingPunct="1">
              <a:lnSpc>
                <a:spcPct val="80000"/>
              </a:lnSpc>
              <a:buFontTx/>
              <a:buNone/>
              <a:defRPr/>
            </a:pPr>
            <a:r>
              <a:rPr lang="fr-FR" sz="800" dirty="0"/>
              <a:t> </a:t>
            </a:r>
          </a:p>
          <a:p>
            <a:pPr eaLnBrk="1" hangingPunct="1">
              <a:lnSpc>
                <a:spcPct val="80000"/>
              </a:lnSpc>
              <a:defRPr/>
            </a:pPr>
            <a:endParaRPr lang="fr-FR" sz="8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40" y="3296483"/>
            <a:ext cx="855472" cy="1140629"/>
          </a:xfrm>
          <a:prstGeom prst="rect">
            <a:avLst/>
          </a:prstGeom>
        </p:spPr>
      </p:pic>
      <p:sp>
        <p:nvSpPr>
          <p:cNvPr id="5" name="Titel 4"/>
          <p:cNvSpPr>
            <a:spLocks noGrp="1"/>
          </p:cNvSpPr>
          <p:nvPr>
            <p:ph type="title"/>
          </p:nvPr>
        </p:nvSpPr>
        <p:spPr/>
        <p:txBody>
          <a:bodyPr/>
          <a:lstStyle/>
          <a:p>
            <a:r>
              <a:rPr lang="fr-FR" dirty="0"/>
              <a:t>Structure of CPG19</a:t>
            </a:r>
            <a:endParaRPr lang="de-DE" dirty="0"/>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641" y="3609020"/>
            <a:ext cx="855767" cy="1141694"/>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9082" y="5085184"/>
            <a:ext cx="855472" cy="1140629"/>
          </a:xfrm>
          <a:prstGeom prst="rect">
            <a:avLst/>
          </a:prstGeom>
        </p:spPr>
      </p:pic>
      <p:pic>
        <p:nvPicPr>
          <p:cNvPr id="4" name="Picture 3">
            <a:extLst>
              <a:ext uri="{FF2B5EF4-FFF2-40B4-BE49-F238E27FC236}">
                <a16:creationId xmlns:a16="http://schemas.microsoft.com/office/drawing/2014/main" id="{448D9320-D39A-4D10-B1EA-7E4B10C87FD4}"/>
              </a:ext>
            </a:extLst>
          </p:cNvPr>
          <p:cNvPicPr>
            <a:picLocks noChangeAspect="1"/>
          </p:cNvPicPr>
          <p:nvPr/>
        </p:nvPicPr>
        <p:blipFill rotWithShape="1">
          <a:blip r:embed="rId6"/>
          <a:srcRect l="34821" r="12619"/>
          <a:stretch/>
        </p:blipFill>
        <p:spPr>
          <a:xfrm>
            <a:off x="8249449" y="3956223"/>
            <a:ext cx="900101" cy="114169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07898" y="6541603"/>
            <a:ext cx="5696450" cy="307777"/>
          </a:xfrm>
          <a:prstGeom prst="rect">
            <a:avLst/>
          </a:prstGeom>
        </p:spPr>
        <p:txBody>
          <a:bodyPr wrap="square">
            <a:spAutoFit/>
          </a:bodyPr>
          <a:lstStyle/>
          <a:p>
            <a:pPr marL="0" lvl="2" algn="r">
              <a:spcBef>
                <a:spcPts val="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Robert Cooper (United </a:t>
            </a:r>
            <a:r>
              <a:rPr lang="fr-FR" sz="1400" i="1" dirty="0" err="1">
                <a:solidFill>
                  <a:schemeClr val="accent2"/>
                </a:solidFill>
                <a:cs typeface="Arial" pitchFamily="34" charset="0"/>
              </a:rPr>
              <a:t>Kingdom</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1480" y="5350673"/>
            <a:ext cx="1152128" cy="1536171"/>
          </a:xfrm>
          <a:prstGeom prst="rect">
            <a:avLst/>
          </a:prstGeom>
        </p:spPr>
      </p:pic>
      <p:sp>
        <p:nvSpPr>
          <p:cNvPr id="4" name="Titel 3"/>
          <p:cNvSpPr>
            <a:spLocks noGrp="1"/>
          </p:cNvSpPr>
          <p:nvPr>
            <p:ph type="title"/>
          </p:nvPr>
        </p:nvSpPr>
        <p:spPr/>
        <p:txBody>
          <a:bodyPr/>
          <a:lstStyle/>
          <a:p>
            <a:r>
              <a:rPr lang="en-GB" dirty="0">
                <a:cs typeface="Arial" pitchFamily="34" charset="0"/>
              </a:rPr>
              <a:t>Agenda Item 1.13 </a:t>
            </a:r>
            <a:r>
              <a:rPr lang="en-GB" sz="1600" dirty="0">
                <a:cs typeface="Arial" pitchFamily="34" charset="0"/>
              </a:rPr>
              <a:t>(approved  by CPG19#6)</a:t>
            </a:r>
            <a:endParaRPr lang="de-DE" sz="1600" dirty="0"/>
          </a:p>
        </p:txBody>
      </p:sp>
      <p:sp>
        <p:nvSpPr>
          <p:cNvPr id="7" name="Inhaltsplatzhalter 6"/>
          <p:cNvSpPr>
            <a:spLocks noGrp="1"/>
          </p:cNvSpPr>
          <p:nvPr>
            <p:ph idx="1"/>
          </p:nvPr>
        </p:nvSpPr>
        <p:spPr>
          <a:xfrm>
            <a:off x="467544" y="1592796"/>
            <a:ext cx="8280920" cy="4525963"/>
          </a:xfrm>
        </p:spPr>
        <p:txBody>
          <a:bodyPr/>
          <a:lstStyle/>
          <a:p>
            <a:pPr marL="0" indent="0">
              <a:buNone/>
            </a:pPr>
            <a:r>
              <a:rPr lang="en-US" sz="1600" b="1" i="1" dirty="0"/>
              <a:t>Issue: </a:t>
            </a:r>
            <a:r>
              <a:rPr lang="en-GB" sz="1600" i="1" dirty="0"/>
              <a:t>to consider identification of frequency bands for the future development of International Mobile Telecommunications (IMT), including possible additional allocations to the mobile service on a primary basis, in accordance with Resolution </a:t>
            </a:r>
            <a:r>
              <a:rPr lang="en-GB" sz="1600" b="1" i="1" dirty="0"/>
              <a:t>238 (WRC-15);</a:t>
            </a:r>
            <a:endParaRPr lang="en-US" sz="1600" b="1" i="1" dirty="0"/>
          </a:p>
          <a:p>
            <a:endParaRPr lang="en-US" sz="1000" dirty="0"/>
          </a:p>
          <a:p>
            <a:pPr marL="0" indent="0">
              <a:buNone/>
            </a:pPr>
            <a:r>
              <a:rPr lang="en-US" sz="1800" b="1" dirty="0"/>
              <a:t>Preliminary CEPT position:</a:t>
            </a:r>
          </a:p>
          <a:p>
            <a:pPr>
              <a:spcBef>
                <a:spcPts val="600"/>
              </a:spcBef>
              <a:buClr>
                <a:srgbClr val="FF0000"/>
              </a:buClr>
              <a:buFont typeface="Wingdings" panose="05000000000000000000" pitchFamily="2" charset="2"/>
              <a:buChar char="§"/>
            </a:pPr>
            <a:r>
              <a:rPr lang="en-GB" sz="1500" dirty="0"/>
              <a:t>CEPT supports the results of the ITU-R studies  on IMT spectrum needs in the range 24.25-86 GHz. CEPT supports sharing and compatibility studies for the bands listed in Resolves 2 of Resolution 238 (24.25-27.5 GHz, 31.8-33.4 GHz, 37-43.5 GHz, 45.5-50.2 GHz, 50.4-52.6 GHz, 66-76 GHz and 81-86 GHz), with the focus on the frequency bands 24.25-27.5 GHz, 40.5-43.5 GHz and 66-71 GHz. </a:t>
            </a:r>
          </a:p>
          <a:p>
            <a:pPr>
              <a:spcBef>
                <a:spcPts val="600"/>
              </a:spcBef>
              <a:buClr>
                <a:srgbClr val="FF0000"/>
              </a:buClr>
              <a:buFont typeface="Wingdings" panose="05000000000000000000" pitchFamily="2" charset="2"/>
              <a:buChar char="§"/>
            </a:pPr>
            <a:r>
              <a:rPr lang="en-GB" sz="1500" dirty="0"/>
              <a:t>CEPT supports the identification of global bands for IMT among the bands listed in resolves to invite ITU R 2 of Resolution 238, taking into account the results of sharing and compatibility studies with existing services. Bands outside those listed in resolves to invite ITU-R 2 of Resolution 238 are not supported for consideration under this Agenda item. </a:t>
            </a:r>
          </a:p>
          <a:p>
            <a:pPr lvl="1">
              <a:spcBef>
                <a:spcPts val="600"/>
              </a:spcBef>
              <a:buClr>
                <a:srgbClr val="FF0000"/>
              </a:buClr>
              <a:buFont typeface="Wingdings" panose="05000000000000000000" pitchFamily="2" charset="2"/>
              <a:buChar char="§"/>
            </a:pPr>
            <a:r>
              <a:rPr lang="en-GB" sz="1100" dirty="0"/>
              <a:t>CEPT is in the process of harmonising the 24.25-27.5 GHz band for Europe for 5G before WRC-19 through the adoption of a harmonisation decision (ECC Decision (18)FF). CEPT is promoting the band for worldwide harmonisation by an IMT identification. Hence the 24.25-27.5 GHz is a clear priority within CEPT. CEPT studies have assumed an individual authorisation regime. Studies need to take into account the compatibility with and protection of all </a:t>
            </a:r>
            <a:br>
              <a:rPr lang="en-GB" sz="1100" dirty="0"/>
            </a:br>
            <a:r>
              <a:rPr lang="en-GB" sz="1100" dirty="0"/>
              <a:t>existing services, including their future deployments, in the same and adjacent frequency bands; in particular</a:t>
            </a:r>
            <a:br>
              <a:rPr lang="en-GB" sz="1100" dirty="0"/>
            </a:br>
            <a:r>
              <a:rPr lang="en-GB" sz="1100" dirty="0"/>
              <a:t>the protection of passive services from unwanted emissions of IMT-2020 equipment as well as current and </a:t>
            </a:r>
            <a:br>
              <a:rPr lang="en-GB" sz="1100" dirty="0"/>
            </a:br>
            <a:r>
              <a:rPr lang="en-GB" sz="1100" dirty="0"/>
              <a:t>future EESS/SRS earth stations should be addressed</a:t>
            </a:r>
          </a:p>
          <a:p>
            <a:pPr marL="0" indent="0">
              <a:buNone/>
            </a:pPr>
            <a:endParaRPr lang="en-GB" sz="1500" dirty="0"/>
          </a:p>
          <a:p>
            <a:pPr marL="0" indent="0">
              <a:buNone/>
            </a:pPr>
            <a:endParaRPr lang="en-GB" sz="1500" dirty="0"/>
          </a:p>
        </p:txBody>
      </p:sp>
    </p:spTree>
    <p:extLst>
      <p:ext uri="{BB962C8B-B14F-4D97-AF65-F5344CB8AC3E}">
        <p14:creationId xmlns:p14="http://schemas.microsoft.com/office/powerpoint/2010/main" val="2142228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123728" y="6544620"/>
            <a:ext cx="5696450" cy="307777"/>
          </a:xfrm>
          <a:prstGeom prst="rect">
            <a:avLst/>
          </a:prstGeom>
        </p:spPr>
        <p:txBody>
          <a:bodyPr wrap="square">
            <a:spAutoFit/>
          </a:bodyPr>
          <a:lstStyle/>
          <a:p>
            <a:pPr marL="0" lvl="2" algn="r">
              <a:spcBef>
                <a:spcPts val="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Robert Cooper (United </a:t>
            </a:r>
            <a:r>
              <a:rPr lang="fr-FR" sz="1400" i="1" dirty="0" err="1">
                <a:solidFill>
                  <a:schemeClr val="accent2"/>
                </a:solidFill>
                <a:cs typeface="Arial" pitchFamily="34" charset="0"/>
              </a:rPr>
              <a:t>Kingdom</a:t>
            </a:r>
            <a:r>
              <a:rPr lang="fr-FR" sz="1400" i="1" dirty="0">
                <a:solidFill>
                  <a:schemeClr val="accent2"/>
                </a:solidFill>
                <a:cs typeface="Arial" pitchFamily="34" charset="0"/>
              </a:rPr>
              <a:t>) </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1872" y="5323600"/>
            <a:ext cx="1152128" cy="1536171"/>
          </a:xfrm>
          <a:prstGeom prst="rect">
            <a:avLst/>
          </a:prstGeom>
        </p:spPr>
      </p:pic>
      <p:sp>
        <p:nvSpPr>
          <p:cNvPr id="4" name="Titel 3"/>
          <p:cNvSpPr>
            <a:spLocks noGrp="1"/>
          </p:cNvSpPr>
          <p:nvPr>
            <p:ph type="title"/>
          </p:nvPr>
        </p:nvSpPr>
        <p:spPr/>
        <p:txBody>
          <a:bodyPr/>
          <a:lstStyle/>
          <a:p>
            <a:r>
              <a:rPr lang="en-GB" dirty="0">
                <a:cs typeface="Arial" pitchFamily="34" charset="0"/>
              </a:rPr>
              <a:t>Agenda Item 1.13 </a:t>
            </a:r>
            <a:r>
              <a:rPr lang="en-GB" sz="1600" dirty="0">
                <a:cs typeface="Arial" pitchFamily="34" charset="0"/>
              </a:rPr>
              <a:t>(approved  by CPG19#6)</a:t>
            </a:r>
            <a:endParaRPr lang="de-DE" sz="1600" dirty="0"/>
          </a:p>
        </p:txBody>
      </p:sp>
      <p:sp>
        <p:nvSpPr>
          <p:cNvPr id="7" name="Inhaltsplatzhalter 6"/>
          <p:cNvSpPr>
            <a:spLocks noGrp="1"/>
          </p:cNvSpPr>
          <p:nvPr>
            <p:ph idx="1"/>
          </p:nvPr>
        </p:nvSpPr>
        <p:spPr>
          <a:xfrm>
            <a:off x="467544" y="1988840"/>
            <a:ext cx="8280920" cy="4129919"/>
          </a:xfrm>
        </p:spPr>
        <p:txBody>
          <a:bodyPr/>
          <a:lstStyle/>
          <a:p>
            <a:pPr marL="0" indent="0">
              <a:buNone/>
            </a:pPr>
            <a:r>
              <a:rPr lang="en-US" sz="1800" b="1" dirty="0"/>
              <a:t>Preliminary CEPT position (continued):</a:t>
            </a:r>
          </a:p>
          <a:p>
            <a:pPr marL="0" indent="0">
              <a:buNone/>
            </a:pPr>
            <a:endParaRPr lang="en-US" sz="500" b="1" dirty="0"/>
          </a:p>
          <a:p>
            <a:pPr>
              <a:buClr>
                <a:srgbClr val="FF0000"/>
              </a:buClr>
              <a:buFont typeface="Wingdings" panose="05000000000000000000" pitchFamily="2" charset="2"/>
              <a:buChar char="§"/>
            </a:pPr>
            <a:r>
              <a:rPr lang="en-GB" sz="1500" dirty="0"/>
              <a:t>The following band s are not supported for the IMT identification:</a:t>
            </a:r>
          </a:p>
          <a:p>
            <a:pPr lvl="1">
              <a:buClr>
                <a:srgbClr val="FF0000"/>
              </a:buClr>
              <a:buFont typeface="Wingdings" panose="05000000000000000000" pitchFamily="2" charset="2"/>
              <a:buChar char="§"/>
            </a:pPr>
            <a:r>
              <a:rPr lang="en-GB" sz="1100" dirty="0"/>
              <a:t>31.8-33.4 GHz</a:t>
            </a:r>
            <a:br>
              <a:rPr lang="en-GB" sz="1100" dirty="0"/>
            </a:br>
            <a:r>
              <a:rPr lang="en-GB" sz="1100" dirty="0"/>
              <a:t>“CEPT is of the view that, based on the results of the ITU-R compatibility studies between IMT and the </a:t>
            </a:r>
            <a:r>
              <a:rPr lang="en-GB" sz="1100" dirty="0" err="1"/>
              <a:t>radionavigation</a:t>
            </a:r>
            <a:r>
              <a:rPr lang="en-GB" sz="1100" dirty="0"/>
              <a:t> service in the 32 GHz band, this band shall not be identified for IMT”.</a:t>
            </a:r>
          </a:p>
          <a:p>
            <a:pPr lvl="1">
              <a:buClr>
                <a:srgbClr val="FF0000"/>
              </a:buClr>
              <a:buFont typeface="Wingdings" panose="05000000000000000000" pitchFamily="2" charset="2"/>
              <a:buChar char="§"/>
            </a:pPr>
            <a:r>
              <a:rPr lang="en-GB" sz="1100" dirty="0"/>
              <a:t>71-76 GHz</a:t>
            </a:r>
          </a:p>
          <a:p>
            <a:pPr lvl="1">
              <a:buClr>
                <a:srgbClr val="FF0000"/>
              </a:buClr>
              <a:buFont typeface="Wingdings" panose="05000000000000000000" pitchFamily="2" charset="2"/>
              <a:buChar char="§"/>
            </a:pPr>
            <a:r>
              <a:rPr lang="en-GB" sz="1100" dirty="0"/>
              <a:t>81-86 GHz. </a:t>
            </a:r>
          </a:p>
          <a:p>
            <a:pPr marL="0" indent="0">
              <a:buClr>
                <a:srgbClr val="FF0000"/>
              </a:buClr>
              <a:buNone/>
            </a:pPr>
            <a:endParaRPr lang="en-GB" sz="1500" i="1" dirty="0"/>
          </a:p>
          <a:p>
            <a:pPr marL="0" indent="0">
              <a:buClr>
                <a:srgbClr val="FF0000"/>
              </a:buClr>
              <a:buNone/>
            </a:pPr>
            <a:r>
              <a:rPr lang="en-GB" sz="1500" i="1" dirty="0"/>
              <a:t>Note: CEPT has developed a Roadmap on 5G (http://cept.org/ecc/topics/spectrum-for-wireless-broadband-5g#roadmap). In this respect it is noted that “Europe has harmonised the 27.5-29.5 GHz band for broadband satellite and is supportive of the worldwide use of this band for ESIM. This band is therefore not available for 5G</a:t>
            </a:r>
          </a:p>
          <a:p>
            <a:pPr marL="0" indent="0">
              <a:buNone/>
            </a:pPr>
            <a:endParaRPr lang="en-GB" sz="1500" dirty="0"/>
          </a:p>
        </p:txBody>
      </p:sp>
    </p:spTree>
    <p:extLst>
      <p:ext uri="{BB962C8B-B14F-4D97-AF65-F5344CB8AC3E}">
        <p14:creationId xmlns:p14="http://schemas.microsoft.com/office/powerpoint/2010/main" val="3898741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3730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Nasarat</a:t>
            </a:r>
            <a:r>
              <a:rPr lang="fr-FR" sz="1400" i="1" dirty="0">
                <a:solidFill>
                  <a:schemeClr val="accent2"/>
                </a:solidFill>
                <a:cs typeface="Arial" pitchFamily="34" charset="0"/>
              </a:rPr>
              <a:t> Ali (United </a:t>
            </a:r>
            <a:r>
              <a:rPr lang="fr-FR" sz="1400" i="1" dirty="0" err="1">
                <a:solidFill>
                  <a:schemeClr val="accent2"/>
                </a:solidFill>
                <a:cs typeface="Arial" pitchFamily="34" charset="0"/>
              </a:rPr>
              <a:t>Kingdom</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1.14 </a:t>
            </a:r>
            <a:r>
              <a:rPr lang="en-GB" sz="1600" dirty="0">
                <a:cs typeface="Arial" pitchFamily="34" charset="0"/>
              </a:rPr>
              <a:t>(approved at CPG19#6)</a:t>
            </a:r>
            <a:endParaRPr lang="de-DE" sz="1600" dirty="0"/>
          </a:p>
        </p:txBody>
      </p:sp>
      <p:sp>
        <p:nvSpPr>
          <p:cNvPr id="4" name="Inhaltsplatzhalter 3"/>
          <p:cNvSpPr>
            <a:spLocks noGrp="1"/>
          </p:cNvSpPr>
          <p:nvPr>
            <p:ph idx="1"/>
          </p:nvPr>
        </p:nvSpPr>
        <p:spPr>
          <a:xfrm>
            <a:off x="482860" y="1595523"/>
            <a:ext cx="8229600" cy="4525963"/>
          </a:xfrm>
        </p:spPr>
        <p:txBody>
          <a:bodyPr/>
          <a:lstStyle/>
          <a:p>
            <a:pPr marL="0" indent="0" algn="just">
              <a:buNone/>
            </a:pPr>
            <a:r>
              <a:rPr lang="en-US" sz="1600" b="1" i="1" dirty="0"/>
              <a:t>Issue: </a:t>
            </a:r>
            <a:r>
              <a:rPr lang="en-GB" sz="1600" i="1" dirty="0"/>
              <a:t>to consider, on the basis of ITU-R studies in accordance with Resolution </a:t>
            </a:r>
            <a:r>
              <a:rPr lang="en-GB" sz="1600" b="1" i="1" dirty="0"/>
              <a:t>160 (WRC-15), </a:t>
            </a:r>
            <a:r>
              <a:rPr lang="en-GB" sz="1600" i="1" dirty="0"/>
              <a:t>appropriate regulatory actions for high-altitude platform stations (HAPS), within existing fixed-service allocations</a:t>
            </a:r>
          </a:p>
          <a:p>
            <a:endParaRPr lang="en-US" sz="1000" dirty="0"/>
          </a:p>
          <a:p>
            <a:pPr marL="0" indent="0">
              <a:buNone/>
            </a:pPr>
            <a:r>
              <a:rPr lang="en-US" sz="1800" b="1" dirty="0"/>
              <a:t>Preliminary CEPT position:</a:t>
            </a:r>
          </a:p>
          <a:p>
            <a:pPr marL="0" indent="0">
              <a:buNone/>
            </a:pPr>
            <a:endParaRPr lang="en-US" sz="500" b="1" dirty="0"/>
          </a:p>
          <a:p>
            <a:pPr lvl="0">
              <a:buClr>
                <a:srgbClr val="C00000"/>
              </a:buClr>
              <a:buFont typeface="Wingdings" panose="05000000000000000000" pitchFamily="2" charset="2"/>
              <a:buChar char="§"/>
            </a:pPr>
            <a:r>
              <a:rPr lang="en-GB" sz="1600" dirty="0"/>
              <a:t>CEPT supports, while ensuring protection of existing services and their future development including other applications of the fixed service and subject to the conclusions of the ongoing sharing and co-existence studies for the bands mentioned below and adjacent band scenarios:</a:t>
            </a:r>
          </a:p>
          <a:p>
            <a:pPr lvl="1">
              <a:spcBef>
                <a:spcPts val="300"/>
              </a:spcBef>
              <a:buClr>
                <a:srgbClr val="C00000"/>
              </a:buClr>
              <a:buFont typeface="Wingdings" panose="05000000000000000000" pitchFamily="2" charset="2"/>
              <a:buChar char="§"/>
            </a:pPr>
            <a:r>
              <a:rPr lang="en-GB" sz="1200" dirty="0"/>
              <a:t>Worldwide identifications for transmissions from high altitude platform stations (downlink) in the bands 6 440- 6 520 MHz, 27.9-28.2 GHz.</a:t>
            </a:r>
          </a:p>
          <a:p>
            <a:pPr lvl="1">
              <a:spcBef>
                <a:spcPts val="300"/>
              </a:spcBef>
              <a:buClr>
                <a:srgbClr val="C00000"/>
              </a:buClr>
              <a:buFont typeface="Wingdings" panose="05000000000000000000" pitchFamily="2" charset="2"/>
              <a:buChar char="§"/>
            </a:pPr>
            <a:r>
              <a:rPr lang="en-GB" sz="1200" dirty="0"/>
              <a:t>Worldwide identifications for transmissions to high altitude platform stations (uplink and downlink) in the bands 31-31.3 GHz and 38-39.5 GHz </a:t>
            </a:r>
            <a:endParaRPr lang="en-GB" sz="800" dirty="0"/>
          </a:p>
          <a:p>
            <a:endParaRPr lang="de-DE" sz="1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2380" y="5157192"/>
            <a:ext cx="1152128" cy="1608801"/>
          </a:xfrm>
          <a:prstGeom prst="rect">
            <a:avLst/>
          </a:prstGeom>
        </p:spPr>
      </p:pic>
    </p:spTree>
    <p:extLst>
      <p:ext uri="{BB962C8B-B14F-4D97-AF65-F5344CB8AC3E}">
        <p14:creationId xmlns:p14="http://schemas.microsoft.com/office/powerpoint/2010/main" val="2341340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3730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Nasarat</a:t>
            </a:r>
            <a:r>
              <a:rPr lang="fr-FR" sz="1400" i="1" dirty="0">
                <a:solidFill>
                  <a:schemeClr val="accent2"/>
                </a:solidFill>
                <a:cs typeface="Arial" pitchFamily="34" charset="0"/>
              </a:rPr>
              <a:t> Ali (United </a:t>
            </a:r>
            <a:r>
              <a:rPr lang="fr-FR" sz="1400" i="1" dirty="0" err="1">
                <a:solidFill>
                  <a:schemeClr val="accent2"/>
                </a:solidFill>
                <a:cs typeface="Arial" pitchFamily="34" charset="0"/>
              </a:rPr>
              <a:t>Kingdom</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1.14 </a:t>
            </a:r>
            <a:r>
              <a:rPr lang="en-GB" sz="1600" dirty="0">
                <a:cs typeface="Arial" pitchFamily="34" charset="0"/>
              </a:rPr>
              <a:t>(approved at CPG19#6)</a:t>
            </a:r>
            <a:endParaRPr lang="de-DE" sz="1600" dirty="0"/>
          </a:p>
        </p:txBody>
      </p:sp>
      <p:sp>
        <p:nvSpPr>
          <p:cNvPr id="4" name="Inhaltsplatzhalter 3"/>
          <p:cNvSpPr>
            <a:spLocks noGrp="1"/>
          </p:cNvSpPr>
          <p:nvPr>
            <p:ph idx="1"/>
          </p:nvPr>
        </p:nvSpPr>
        <p:spPr>
          <a:xfrm>
            <a:off x="482860" y="1988840"/>
            <a:ext cx="8229600" cy="4132646"/>
          </a:xfrm>
        </p:spPr>
        <p:txBody>
          <a:bodyPr/>
          <a:lstStyle/>
          <a:p>
            <a:pPr marL="0" indent="0">
              <a:buNone/>
            </a:pPr>
            <a:r>
              <a:rPr lang="en-US" sz="1800" b="1" dirty="0"/>
              <a:t>Preliminary CEPT position (continued):</a:t>
            </a:r>
          </a:p>
          <a:p>
            <a:pPr marL="0" indent="0">
              <a:buNone/>
            </a:pPr>
            <a:endParaRPr lang="en-US" sz="500" b="1" dirty="0"/>
          </a:p>
          <a:p>
            <a:pPr lvl="0">
              <a:spcBef>
                <a:spcPts val="600"/>
              </a:spcBef>
              <a:buClr>
                <a:srgbClr val="C00000"/>
              </a:buClr>
              <a:buFont typeface="Wingdings" panose="05000000000000000000" pitchFamily="2" charset="2"/>
              <a:buChar char="§"/>
            </a:pPr>
            <a:r>
              <a:rPr lang="en-GB" sz="1600" dirty="0"/>
              <a:t>For the bands 6 440-6 520 MHz, 27.9-28.2 GHz, 31-31.3 GHz, 38-39.5 GHz, 47.2-47.5 GHz and 47.9-48.2 GHz, CEPT is supporting new footnotes and associated resolutions and/or appropriate modifications to the existing footnotes and associated resolutions in order to facilitate the use of HAPS links on a global level and to protect incumbent services in these bands and, as appropriate, in the adjacent bands.</a:t>
            </a:r>
          </a:p>
          <a:p>
            <a:pPr lvl="0">
              <a:spcBef>
                <a:spcPts val="600"/>
              </a:spcBef>
              <a:buClr>
                <a:srgbClr val="C00000"/>
              </a:buClr>
              <a:buFont typeface="Wingdings" panose="05000000000000000000" pitchFamily="2" charset="2"/>
              <a:buChar char="§"/>
            </a:pPr>
            <a:r>
              <a:rPr lang="en-GB" sz="1600" dirty="0"/>
              <a:t>CEPT is of the view that any consideration of the frequency band 24.25-27.5 GHz in Region 2 under this Agenda item should not limit the possibility to identify the band for IMT on a global level under Agenda item 1.13.</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2380" y="5157192"/>
            <a:ext cx="1152128" cy="1608801"/>
          </a:xfrm>
          <a:prstGeom prst="rect">
            <a:avLst/>
          </a:prstGeom>
        </p:spPr>
      </p:pic>
    </p:spTree>
    <p:extLst>
      <p:ext uri="{BB962C8B-B14F-4D97-AF65-F5344CB8AC3E}">
        <p14:creationId xmlns:p14="http://schemas.microsoft.com/office/powerpoint/2010/main" val="2392396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6134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Andrew </a:t>
            </a:r>
            <a:r>
              <a:rPr lang="fr-FR" sz="1400" i="1" dirty="0" err="1">
                <a:solidFill>
                  <a:schemeClr val="accent2"/>
                </a:solidFill>
                <a:cs typeface="Arial" pitchFamily="34" charset="0"/>
              </a:rPr>
              <a:t>Gowans</a:t>
            </a:r>
            <a:r>
              <a:rPr lang="fr-FR" sz="1400" i="1" dirty="0">
                <a:solidFill>
                  <a:schemeClr val="accent2"/>
                </a:solidFill>
                <a:cs typeface="Arial" pitchFamily="34" charset="0"/>
              </a:rPr>
              <a:t> (United </a:t>
            </a:r>
            <a:r>
              <a:rPr lang="fr-FR" sz="1400" i="1" dirty="0" err="1">
                <a:solidFill>
                  <a:schemeClr val="accent2"/>
                </a:solidFill>
                <a:cs typeface="Arial" pitchFamily="34" charset="0"/>
              </a:rPr>
              <a:t>Kingdom</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0180" y="5405041"/>
            <a:ext cx="1104328" cy="1368152"/>
          </a:xfrm>
          <a:prstGeom prst="rect">
            <a:avLst/>
          </a:prstGeom>
        </p:spPr>
      </p:pic>
      <p:sp>
        <p:nvSpPr>
          <p:cNvPr id="5" name="Inhaltsplatzhalter 4"/>
          <p:cNvSpPr>
            <a:spLocks noGrp="1"/>
          </p:cNvSpPr>
          <p:nvPr>
            <p:ph idx="1"/>
          </p:nvPr>
        </p:nvSpPr>
        <p:spPr>
          <a:xfrm>
            <a:off x="473496" y="1592796"/>
            <a:ext cx="8418984" cy="4525963"/>
          </a:xfrm>
        </p:spPr>
        <p:txBody>
          <a:bodyPr/>
          <a:lstStyle/>
          <a:p>
            <a:pPr marL="0" indent="0" algn="just">
              <a:buNone/>
            </a:pPr>
            <a:r>
              <a:rPr lang="en-US" sz="1600" b="1" i="1" dirty="0"/>
              <a:t>Issue: </a:t>
            </a:r>
            <a:r>
              <a:rPr lang="en-GB" sz="1600" i="1" dirty="0"/>
              <a:t>to consider issues related to wireless access systems, including radio local area networks (WAS/RLAN), in the frequency bands between 5 150 MHz and 5 925 MHz, and take the appropriate regulatory actions, including additional spectrum allocations to the mobile service, in accordance with Resolution </a:t>
            </a:r>
            <a:r>
              <a:rPr lang="en-GB" sz="1600" b="1" i="1" dirty="0"/>
              <a:t>239 (WRC-15);</a:t>
            </a:r>
          </a:p>
          <a:p>
            <a:pPr marL="0" indent="0" algn="just">
              <a:buNone/>
            </a:pPr>
            <a:endParaRPr lang="en-GB" sz="1000" b="1" i="1" dirty="0"/>
          </a:p>
          <a:p>
            <a:pPr marL="0" indent="0">
              <a:buNone/>
            </a:pPr>
            <a:r>
              <a:rPr lang="en-US" sz="1800" b="1" dirty="0"/>
              <a:t>Preliminary CEPT position:</a:t>
            </a:r>
          </a:p>
          <a:p>
            <a:pPr marL="0" indent="0">
              <a:buNone/>
            </a:pPr>
            <a:endParaRPr lang="en-GB" sz="500" dirty="0"/>
          </a:p>
          <a:p>
            <a:pPr>
              <a:spcBef>
                <a:spcPts val="600"/>
              </a:spcBef>
              <a:buClr>
                <a:srgbClr val="C00000"/>
              </a:buClr>
              <a:buFont typeface="Wingdings" panose="05000000000000000000" pitchFamily="2" charset="2"/>
              <a:buChar char="§"/>
            </a:pPr>
            <a:r>
              <a:rPr lang="en-GB" sz="1600" dirty="0"/>
              <a:t>In the 5 150-5 250 MHz band, CEPT notes that an outdoor relaxation to WAS/RLAN would affect the operation of the MSS feeder links, aeronautical </a:t>
            </a:r>
            <a:r>
              <a:rPr lang="en-GB" sz="1600" dirty="0" err="1"/>
              <a:t>radionavigation</a:t>
            </a:r>
            <a:r>
              <a:rPr lang="en-GB" sz="1600" dirty="0"/>
              <a:t> and aeronautical telemetry (see No. 5.446C). However, CEPT is still studying usage restrictions (e.g. in vehicle use) combined with appropriate mitigation techniques to achieve co-existence with incumbent services to enable outdoor WAS/RLAN use in this band.</a:t>
            </a:r>
          </a:p>
          <a:p>
            <a:pPr>
              <a:spcBef>
                <a:spcPts val="600"/>
              </a:spcBef>
              <a:buClr>
                <a:srgbClr val="C00000"/>
              </a:buClr>
              <a:buFont typeface="Wingdings" panose="05000000000000000000" pitchFamily="2" charset="2"/>
              <a:buChar char="§"/>
            </a:pPr>
            <a:r>
              <a:rPr lang="en-GB" sz="1600" dirty="0"/>
              <a:t>In the 5 250-5 350 MHz band, CEPT notes that the current studies have shown difficulties in achieving co-existence with incumbent services and therefore supports no change to the RR in this band.</a:t>
            </a:r>
          </a:p>
          <a:p>
            <a:pPr>
              <a:buClr>
                <a:srgbClr val="C00000"/>
              </a:buClr>
            </a:pPr>
            <a:endParaRPr lang="en-US" sz="1600" dirty="0"/>
          </a:p>
        </p:txBody>
      </p:sp>
      <p:sp>
        <p:nvSpPr>
          <p:cNvPr id="7" name="Titel 3"/>
          <p:cNvSpPr>
            <a:spLocks noGrp="1"/>
          </p:cNvSpPr>
          <p:nvPr>
            <p:ph type="title"/>
          </p:nvPr>
        </p:nvSpPr>
        <p:spPr>
          <a:xfrm>
            <a:off x="0" y="908720"/>
            <a:ext cx="9144000" cy="691480"/>
          </a:xfrm>
        </p:spPr>
        <p:txBody>
          <a:bodyPr/>
          <a:lstStyle/>
          <a:p>
            <a:r>
              <a:rPr lang="en-GB" dirty="0">
                <a:cs typeface="Arial" pitchFamily="34" charset="0"/>
              </a:rPr>
              <a:t>Agenda Item 1.16 </a:t>
            </a:r>
            <a:r>
              <a:rPr lang="en-GB" sz="1600" dirty="0">
                <a:cs typeface="Arial" pitchFamily="34" charset="0"/>
              </a:rPr>
              <a:t>(approved by CPG19#6)</a:t>
            </a:r>
            <a:endParaRPr lang="de-DE" sz="1600" dirty="0"/>
          </a:p>
        </p:txBody>
      </p:sp>
    </p:spTree>
    <p:extLst>
      <p:ext uri="{BB962C8B-B14F-4D97-AF65-F5344CB8AC3E}">
        <p14:creationId xmlns:p14="http://schemas.microsoft.com/office/powerpoint/2010/main" val="1209775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6134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Andrew </a:t>
            </a:r>
            <a:r>
              <a:rPr lang="fr-FR" sz="1400" i="1" dirty="0" err="1">
                <a:solidFill>
                  <a:schemeClr val="accent2"/>
                </a:solidFill>
                <a:cs typeface="Arial" pitchFamily="34" charset="0"/>
              </a:rPr>
              <a:t>Gowans</a:t>
            </a:r>
            <a:r>
              <a:rPr lang="fr-FR" sz="1400" i="1" dirty="0">
                <a:solidFill>
                  <a:schemeClr val="accent2"/>
                </a:solidFill>
                <a:cs typeface="Arial" pitchFamily="34" charset="0"/>
              </a:rPr>
              <a:t> (United </a:t>
            </a:r>
            <a:r>
              <a:rPr lang="fr-FR" sz="1400" i="1" dirty="0" err="1">
                <a:solidFill>
                  <a:schemeClr val="accent2"/>
                </a:solidFill>
                <a:cs typeface="Arial" pitchFamily="34" charset="0"/>
              </a:rPr>
              <a:t>Kingdom</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0180" y="5405041"/>
            <a:ext cx="1104328" cy="1368152"/>
          </a:xfrm>
          <a:prstGeom prst="rect">
            <a:avLst/>
          </a:prstGeom>
        </p:spPr>
      </p:pic>
      <p:sp>
        <p:nvSpPr>
          <p:cNvPr id="5" name="Inhaltsplatzhalter 4"/>
          <p:cNvSpPr>
            <a:spLocks noGrp="1"/>
          </p:cNvSpPr>
          <p:nvPr>
            <p:ph idx="1"/>
          </p:nvPr>
        </p:nvSpPr>
        <p:spPr>
          <a:xfrm>
            <a:off x="473496" y="1988840"/>
            <a:ext cx="8418984" cy="4129919"/>
          </a:xfrm>
        </p:spPr>
        <p:txBody>
          <a:bodyPr/>
          <a:lstStyle/>
          <a:p>
            <a:pPr marL="0" indent="0">
              <a:buNone/>
            </a:pPr>
            <a:r>
              <a:rPr lang="en-US" sz="1800" b="1" dirty="0"/>
              <a:t>Preliminary CEPT position:</a:t>
            </a:r>
          </a:p>
          <a:p>
            <a:pPr marL="0" indent="0">
              <a:buNone/>
            </a:pPr>
            <a:endParaRPr lang="en-GB" sz="500" dirty="0"/>
          </a:p>
          <a:p>
            <a:pPr>
              <a:spcBef>
                <a:spcPts val="600"/>
              </a:spcBef>
              <a:buClr>
                <a:srgbClr val="C00000"/>
              </a:buClr>
              <a:buFont typeface="Wingdings" panose="05000000000000000000" pitchFamily="2" charset="2"/>
              <a:buChar char="§"/>
            </a:pPr>
            <a:r>
              <a:rPr lang="en-GB" sz="1600" dirty="0"/>
              <a:t>In the 5 350-5 470 MHz band, CEPT supports no change to the RR in this band. </a:t>
            </a:r>
          </a:p>
          <a:p>
            <a:pPr>
              <a:spcBef>
                <a:spcPts val="600"/>
              </a:spcBef>
              <a:buClr>
                <a:srgbClr val="C00000"/>
              </a:buClr>
              <a:buFont typeface="Wingdings" panose="05000000000000000000" pitchFamily="2" charset="2"/>
              <a:buChar char="§"/>
            </a:pPr>
            <a:r>
              <a:rPr lang="en-GB" sz="1600" dirty="0"/>
              <a:t>In the 5 725-5 850 MHz band, CEPT would support a new mobile allocation to accommodate WAS/RLANs use if sharing and compatibility studies can demonstrate the effectiveness of any new proposed interference mitigation techniques to ensure the protection of radars, fixed service (see No. 5.455) and FSS space station receivers. It is to be noted that CEPT will take into account compatibility studies between RLAN and specific applications within CEPT (e.g. road tolling systems). At this time, no effective mitigation techniques has been proposed to enable co-existence with certain modes of frequency hopping radars operated in this band in some CEPT countries.</a:t>
            </a:r>
          </a:p>
          <a:p>
            <a:pPr>
              <a:spcBef>
                <a:spcPts val="600"/>
              </a:spcBef>
              <a:buClr>
                <a:srgbClr val="C00000"/>
              </a:buClr>
              <a:buFont typeface="Wingdings" panose="05000000000000000000" pitchFamily="2" charset="2"/>
              <a:buChar char="§"/>
            </a:pPr>
            <a:r>
              <a:rPr lang="en-GB" sz="1600" dirty="0"/>
              <a:t>In the 5 850-5 925 MHz band, CEPT notes that the current studies have shown difficulties in achieving co-existence with other incumbent services without imposing any additional constraints on existing services such as FSS (space station receivers) and existing applications under the mobile service such as ITS (including urban</a:t>
            </a:r>
            <a:br>
              <a:rPr lang="en-GB" sz="1600" dirty="0"/>
            </a:br>
            <a:r>
              <a:rPr lang="en-GB" sz="1600" dirty="0"/>
              <a:t> rail). Therefore, CEPT supports no change to the RR in this band.</a:t>
            </a:r>
          </a:p>
          <a:p>
            <a:pPr>
              <a:buClr>
                <a:srgbClr val="C00000"/>
              </a:buClr>
            </a:pPr>
            <a:endParaRPr lang="en-US" sz="1600" dirty="0"/>
          </a:p>
        </p:txBody>
      </p:sp>
      <p:sp>
        <p:nvSpPr>
          <p:cNvPr id="7" name="Titel 3"/>
          <p:cNvSpPr>
            <a:spLocks noGrp="1"/>
          </p:cNvSpPr>
          <p:nvPr>
            <p:ph type="title"/>
          </p:nvPr>
        </p:nvSpPr>
        <p:spPr>
          <a:xfrm>
            <a:off x="0" y="908720"/>
            <a:ext cx="9144000" cy="691480"/>
          </a:xfrm>
        </p:spPr>
        <p:txBody>
          <a:bodyPr/>
          <a:lstStyle/>
          <a:p>
            <a:r>
              <a:rPr lang="en-GB" dirty="0">
                <a:cs typeface="Arial" pitchFamily="34" charset="0"/>
              </a:rPr>
              <a:t>Agenda Item 1.16 </a:t>
            </a:r>
            <a:r>
              <a:rPr lang="en-GB" sz="1600" dirty="0">
                <a:cs typeface="Arial" pitchFamily="34" charset="0"/>
              </a:rPr>
              <a:t>(approved by CPG19#6)</a:t>
            </a:r>
            <a:endParaRPr lang="de-DE" sz="1600" dirty="0"/>
          </a:p>
        </p:txBody>
      </p:sp>
    </p:spTree>
    <p:extLst>
      <p:ext uri="{BB962C8B-B14F-4D97-AF65-F5344CB8AC3E}">
        <p14:creationId xmlns:p14="http://schemas.microsoft.com/office/powerpoint/2010/main" val="3331419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4 </a:t>
            </a:r>
            <a:r>
              <a:rPr lang="en-GB" sz="1600" dirty="0">
                <a:cs typeface="Arial" pitchFamily="34" charset="0"/>
              </a:rPr>
              <a:t>(approved at CPG19#6)</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in accordance with Resolution </a:t>
            </a:r>
            <a:r>
              <a:rPr lang="en-GB" sz="1600" b="1" i="1" dirty="0"/>
              <a:t>95 (Rev.WRC-07), </a:t>
            </a:r>
            <a:r>
              <a:rPr lang="en-GB" sz="1600" i="1" dirty="0"/>
              <a:t>to review the resolutions and recommendations of previous conferences with a view to their possible revision, replacement or abrogation</a:t>
            </a:r>
            <a:r>
              <a:rPr lang="en-GB" sz="1600" dirty="0"/>
              <a:t>;</a:t>
            </a:r>
            <a:endParaRPr lang="en-US" sz="1600" b="1" i="1" dirty="0"/>
          </a:p>
          <a:p>
            <a:pPr marL="0" indent="0">
              <a:buNone/>
            </a:pPr>
            <a:endParaRPr lang="en-US" sz="1000" dirty="0"/>
          </a:p>
          <a:p>
            <a:pPr marL="0" indent="0">
              <a:buNone/>
            </a:pPr>
            <a:r>
              <a:rPr lang="en-US" sz="1800" b="1" dirty="0"/>
              <a:t>Preliminary CEPT position:</a:t>
            </a:r>
          </a:p>
          <a:p>
            <a:pPr marL="0" indent="0">
              <a:buClr>
                <a:srgbClr val="FF0000"/>
              </a:buClr>
              <a:buNone/>
            </a:pPr>
            <a:endParaRPr lang="en-GB" sz="500" dirty="0"/>
          </a:p>
          <a:p>
            <a:pPr marL="0" indent="0">
              <a:buClr>
                <a:srgbClr val="FF0000"/>
              </a:buClr>
              <a:buNone/>
            </a:pPr>
            <a:r>
              <a:rPr lang="en-GB" sz="1600" dirty="0"/>
              <a:t>CEPT encourages the constant review of Resolutions and Recommendations from previous conferences and will follow activities, in particular of ITU, associated with this effort.</a:t>
            </a:r>
          </a:p>
          <a:p>
            <a:pPr>
              <a:buClr>
                <a:srgbClr val="FF0000"/>
              </a:buClr>
              <a:buFont typeface="Wingdings" panose="05000000000000000000" pitchFamily="2" charset="2"/>
              <a:buChar char="§"/>
            </a:pPr>
            <a:r>
              <a:rPr lang="en-GB" sz="1600" dirty="0"/>
              <a:t>CEPT proposes to suppress Resolution		RES </a:t>
            </a:r>
            <a:r>
              <a:rPr lang="en-GB" sz="1600" b="1" dirty="0"/>
              <a:t>99 (WRC-15)</a:t>
            </a:r>
          </a:p>
          <a:p>
            <a:pPr>
              <a:buClr>
                <a:srgbClr val="FF0000"/>
              </a:buClr>
              <a:buFont typeface="Wingdings" panose="05000000000000000000" pitchFamily="2" charset="2"/>
              <a:buChar char="§"/>
            </a:pPr>
            <a:r>
              <a:rPr lang="en-GB" sz="1600" dirty="0"/>
              <a:t>CEPT proposes to modify Resolution		TBD</a:t>
            </a:r>
          </a:p>
          <a:p>
            <a:pPr>
              <a:buClr>
                <a:srgbClr val="FF0000"/>
              </a:buClr>
              <a:buFont typeface="Wingdings" panose="05000000000000000000" pitchFamily="2" charset="2"/>
              <a:buChar char="§"/>
            </a:pPr>
            <a:r>
              <a:rPr lang="en-GB" sz="1600" dirty="0"/>
              <a:t>CEPT proposes to suppress Recommendation		TBD </a:t>
            </a:r>
          </a:p>
          <a:p>
            <a:pPr>
              <a:buClr>
                <a:srgbClr val="FF0000"/>
              </a:buClr>
              <a:buFont typeface="Wingdings" panose="05000000000000000000" pitchFamily="2" charset="2"/>
              <a:buChar char="§"/>
            </a:pPr>
            <a:r>
              <a:rPr lang="en-GB" sz="1600" dirty="0"/>
              <a:t>CEPT proposes to modify Recommendation		TBD</a:t>
            </a:r>
          </a:p>
          <a:p>
            <a:pPr>
              <a:buClr>
                <a:srgbClr val="FF0000"/>
              </a:buClr>
              <a:buFont typeface="Wingdings" panose="05000000000000000000" pitchFamily="2" charset="2"/>
              <a:buChar char="§"/>
            </a:pPr>
            <a:endParaRPr lang="en-GB" sz="1600" dirty="0"/>
          </a:p>
          <a:p>
            <a:endParaRPr lang="de-DE" dirty="0"/>
          </a:p>
        </p:txBody>
      </p:sp>
      <p:sp>
        <p:nvSpPr>
          <p:cNvPr id="6" name="Rechthoek 6"/>
          <p:cNvSpPr/>
          <p:nvPr/>
        </p:nvSpPr>
        <p:spPr>
          <a:xfrm>
            <a:off x="2051720"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Karel </a:t>
            </a:r>
            <a:r>
              <a:rPr lang="fr-FR" sz="1400" i="1" dirty="0" err="1">
                <a:solidFill>
                  <a:schemeClr val="accent2"/>
                </a:solidFill>
                <a:cs typeface="Arial" pitchFamily="34" charset="0"/>
              </a:rPr>
              <a:t>Antousek</a:t>
            </a:r>
            <a:r>
              <a:rPr lang="fr-FR" sz="1400" i="1" dirty="0">
                <a:solidFill>
                  <a:schemeClr val="accent2"/>
                </a:solidFill>
                <a:cs typeface="Arial" pitchFamily="34" charset="0"/>
              </a:rPr>
              <a:t> (</a:t>
            </a:r>
            <a:r>
              <a:rPr lang="fr-FR" sz="1400" i="1" dirty="0" err="1">
                <a:solidFill>
                  <a:schemeClr val="accent2"/>
                </a:solidFill>
                <a:cs typeface="Arial" pitchFamily="34" charset="0"/>
              </a:rPr>
              <a:t>Czech</a:t>
            </a:r>
            <a:r>
              <a:rPr lang="fr-FR" sz="1400" i="1" dirty="0">
                <a:solidFill>
                  <a:schemeClr val="accent2"/>
                </a:solidFill>
                <a:cs typeface="Arial" pitchFamily="34" charset="0"/>
              </a:rPr>
              <a:t> </a:t>
            </a:r>
            <a:r>
              <a:rPr lang="fr-FR" sz="1400" i="1" dirty="0" err="1">
                <a:solidFill>
                  <a:schemeClr val="accent2"/>
                </a:solidFill>
                <a:cs typeface="Arial" pitchFamily="34" charset="0"/>
              </a:rPr>
              <a:t>Republic</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2380" y="5249975"/>
            <a:ext cx="1152128" cy="1527612"/>
          </a:xfrm>
          <a:prstGeom prst="rect">
            <a:avLst/>
          </a:prstGeom>
        </p:spPr>
      </p:pic>
    </p:spTree>
    <p:extLst>
      <p:ext uri="{BB962C8B-B14F-4D97-AF65-F5344CB8AC3E}">
        <p14:creationId xmlns:p14="http://schemas.microsoft.com/office/powerpoint/2010/main" val="4185271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15716"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Dmytro</a:t>
            </a:r>
            <a:r>
              <a:rPr lang="fr-FR" sz="1400" i="1" dirty="0">
                <a:solidFill>
                  <a:schemeClr val="accent2"/>
                </a:solidFill>
                <a:cs typeface="Arial" pitchFamily="34" charset="0"/>
              </a:rPr>
              <a:t> </a:t>
            </a:r>
            <a:r>
              <a:rPr lang="fr-FR" sz="1400" i="1" dirty="0" err="1">
                <a:solidFill>
                  <a:schemeClr val="accent2"/>
                </a:solidFill>
                <a:cs typeface="Arial" pitchFamily="34" charset="0"/>
              </a:rPr>
              <a:t>Protsenko</a:t>
            </a:r>
            <a:r>
              <a:rPr lang="fr-FR" sz="1400" i="1" dirty="0">
                <a:solidFill>
                  <a:schemeClr val="accent2"/>
                </a:solidFill>
                <a:cs typeface="Arial" pitchFamily="34" charset="0"/>
              </a:rPr>
              <a:t> (Ukraine)</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9" y="5194092"/>
            <a:ext cx="1188132" cy="1583280"/>
          </a:xfrm>
          <a:prstGeom prst="rect">
            <a:avLst/>
          </a:prstGeom>
        </p:spPr>
      </p:pic>
      <p:sp>
        <p:nvSpPr>
          <p:cNvPr id="4" name="Titel 3"/>
          <p:cNvSpPr>
            <a:spLocks noGrp="1"/>
          </p:cNvSpPr>
          <p:nvPr>
            <p:ph type="title"/>
          </p:nvPr>
        </p:nvSpPr>
        <p:spPr/>
        <p:txBody>
          <a:bodyPr/>
          <a:lstStyle/>
          <a:p>
            <a:r>
              <a:rPr lang="en-GB" dirty="0">
                <a:cs typeface="Arial" pitchFamily="34" charset="0"/>
              </a:rPr>
              <a:t>Agenda Item 8 </a:t>
            </a:r>
            <a:r>
              <a:rPr lang="en-GB" sz="1600" dirty="0">
                <a:cs typeface="Arial" pitchFamily="34" charset="0"/>
              </a:rPr>
              <a:t>(approved  by CPG19#6)</a:t>
            </a:r>
            <a:endParaRPr lang="de-DE" sz="1600" dirty="0"/>
          </a:p>
        </p:txBody>
      </p:sp>
      <p:sp>
        <p:nvSpPr>
          <p:cNvPr id="5" name="Inhaltsplatzhalter 4"/>
          <p:cNvSpPr>
            <a:spLocks noGrp="1"/>
          </p:cNvSpPr>
          <p:nvPr>
            <p:ph idx="1"/>
          </p:nvPr>
        </p:nvSpPr>
        <p:spPr/>
        <p:txBody>
          <a:bodyPr/>
          <a:lstStyle/>
          <a:p>
            <a:pPr marL="0" indent="0" algn="just">
              <a:buNone/>
            </a:pPr>
            <a:r>
              <a:rPr lang="en-US" sz="1600" b="1" i="1" dirty="0"/>
              <a:t>Issue: </a:t>
            </a:r>
            <a:r>
              <a:rPr lang="en-GB" sz="1600" i="1" dirty="0"/>
              <a:t>to consider and take appropriate action on requests from administrations to delete their country footnotes or to have their country name deleted from footnotes, if no longer required, taking into account Resolution </a:t>
            </a:r>
            <a:r>
              <a:rPr lang="en-GB" sz="1600" b="1" i="1" dirty="0"/>
              <a:t>26 (Rev.WRC-07);</a:t>
            </a:r>
            <a:endParaRPr lang="en-US" sz="1600" b="1" i="1" dirty="0"/>
          </a:p>
          <a:p>
            <a:pPr marL="0" indent="0">
              <a:buNone/>
            </a:pPr>
            <a:endParaRPr lang="en-US" sz="1000" dirty="0"/>
          </a:p>
          <a:p>
            <a:pPr marL="0" indent="0">
              <a:buNone/>
            </a:pPr>
            <a:r>
              <a:rPr lang="en-US" sz="1800" b="1" dirty="0"/>
              <a:t>Preliminary CEPT position:</a:t>
            </a:r>
          </a:p>
          <a:p>
            <a:pPr marL="0" indent="0">
              <a:buNone/>
            </a:pPr>
            <a:endParaRPr lang="en-US" sz="500" b="1" dirty="0"/>
          </a:p>
          <a:p>
            <a:pPr marL="0" indent="0">
              <a:buNone/>
            </a:pPr>
            <a:r>
              <a:rPr lang="en-GB" sz="1400" dirty="0"/>
              <a:t>CEPT is of the view that there is no need to change the Resolution </a:t>
            </a:r>
            <a:r>
              <a:rPr lang="en-GB" sz="1400" b="1" dirty="0"/>
              <a:t>26 (Rev. WRC-07)</a:t>
            </a:r>
            <a:r>
              <a:rPr lang="en-GB" sz="1400" dirty="0"/>
              <a:t>.</a:t>
            </a:r>
          </a:p>
          <a:p>
            <a:pPr marL="0" indent="0">
              <a:buNone/>
            </a:pPr>
            <a:r>
              <a:rPr lang="en-GB" sz="1400" b="1" dirty="0"/>
              <a:t>Issue A – Deletion of country footnotes or country names from footnotes </a:t>
            </a:r>
          </a:p>
          <a:p>
            <a:pPr>
              <a:buClr>
                <a:srgbClr val="FF0000"/>
              </a:buClr>
              <a:buFont typeface="Wingdings" panose="05000000000000000000" pitchFamily="2" charset="2"/>
              <a:buChar char="§"/>
            </a:pPr>
            <a:r>
              <a:rPr lang="en-GB" sz="1400" dirty="0"/>
              <a:t>CEPT supports Administrations taking the initiative to review their footnotes and to propose the deletion of their country names or the deletion of country footnotes, if no longer required.</a:t>
            </a:r>
          </a:p>
          <a:p>
            <a:pPr marL="0" indent="0">
              <a:buNone/>
            </a:pPr>
            <a:r>
              <a:rPr lang="en-GB" sz="1400" b="1" dirty="0"/>
              <a:t>Issue B – Addition of country names into footnotes or new country footnotes </a:t>
            </a:r>
          </a:p>
          <a:p>
            <a:pPr>
              <a:buClr>
                <a:srgbClr val="FF0000"/>
              </a:buClr>
              <a:buFont typeface="Wingdings" panose="05000000000000000000" pitchFamily="2" charset="2"/>
              <a:buChar char="§"/>
            </a:pPr>
            <a:r>
              <a:rPr lang="en-GB" sz="1400" dirty="0"/>
              <a:t>CEPT is of the view that this agenda item is not intended for adding country names into footnotes and the addition of new country footnotes.</a:t>
            </a:r>
          </a:p>
          <a:p>
            <a:pPr>
              <a:buClr>
                <a:srgbClr val="FF0000"/>
              </a:buClr>
              <a:buFont typeface="Wingdings" panose="05000000000000000000" pitchFamily="2" charset="2"/>
              <a:buChar char="§"/>
            </a:pPr>
            <a:r>
              <a:rPr lang="en-GB" sz="1400" dirty="0"/>
              <a:t>CEPT is of the view that Conferences may continue to deal with requests to add country names to existing footnotes on a case by case basis, subject to the principle that proposals for the addition of country names to existing footnotes can be considered but their acceptance is subject to the express condition that there are no objections from the affected countries. </a:t>
            </a:r>
          </a:p>
          <a:p>
            <a:pPr>
              <a:buClr>
                <a:srgbClr val="FF0000"/>
              </a:buClr>
              <a:buFont typeface="Wingdings" panose="05000000000000000000" pitchFamily="2" charset="2"/>
              <a:buChar char="§"/>
            </a:pPr>
            <a:r>
              <a:rPr lang="en-GB" sz="1400" dirty="0"/>
              <a:t>Furthermore CEPT is of the view that proposals for the addition of new country footnotes </a:t>
            </a:r>
            <a:br>
              <a:rPr lang="en-GB" sz="1400" dirty="0"/>
            </a:br>
            <a:r>
              <a:rPr lang="en-GB" sz="1400" dirty="0"/>
              <a:t>which are not related to agenda items of this Conference should not be considered</a:t>
            </a:r>
          </a:p>
          <a:p>
            <a:pPr marL="0" indent="0">
              <a:buNone/>
            </a:pPr>
            <a:endParaRPr lang="de-DE" dirty="0"/>
          </a:p>
        </p:txBody>
      </p:sp>
    </p:spTree>
    <p:extLst>
      <p:ext uri="{BB962C8B-B14F-4D97-AF65-F5344CB8AC3E}">
        <p14:creationId xmlns:p14="http://schemas.microsoft.com/office/powerpoint/2010/main" val="3328854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331640" y="6561348"/>
            <a:ext cx="6696744"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Ethan Lavan (France)   </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9.1 Issue 9.1.3 </a:t>
            </a:r>
            <a:r>
              <a:rPr lang="en-GB" sz="1600" dirty="0">
                <a:cs typeface="Arial" pitchFamily="34" charset="0"/>
              </a:rPr>
              <a:t>(approved by CPG19#6)</a:t>
            </a:r>
            <a:endParaRPr lang="de-DE" sz="1600" dirty="0"/>
          </a:p>
        </p:txBody>
      </p:sp>
      <p:sp>
        <p:nvSpPr>
          <p:cNvPr id="4" name="Inhaltsplatzhalter 3"/>
          <p:cNvSpPr>
            <a:spLocks noGrp="1"/>
          </p:cNvSpPr>
          <p:nvPr>
            <p:ph idx="1"/>
          </p:nvPr>
        </p:nvSpPr>
        <p:spPr>
          <a:xfrm>
            <a:off x="457200" y="1600200"/>
            <a:ext cx="8507288" cy="4525963"/>
          </a:xfrm>
        </p:spPr>
        <p:txBody>
          <a:bodyPr/>
          <a:lstStyle/>
          <a:p>
            <a:pPr marL="0" indent="0" algn="just">
              <a:buNone/>
            </a:pPr>
            <a:r>
              <a:rPr lang="en-US" sz="1600" b="1" i="1" dirty="0"/>
              <a:t>Issue: </a:t>
            </a:r>
            <a:r>
              <a:rPr lang="en-GB" sz="1600" i="1" dirty="0"/>
              <a:t>to study technical and operational issues and regulatory provisions for new non-geostationary-satellite orbit systems in the 3 700-4 200 MHz, 4 500-4 800 MHz, 5 925-6 425 MHz and 6 725-7 025 MHz frequency bands allocated to the fixed-satellite service;</a:t>
            </a:r>
            <a:endParaRPr lang="en-US" sz="1600" b="1" i="1" dirty="0"/>
          </a:p>
          <a:p>
            <a:pPr marL="0" indent="0">
              <a:buNone/>
            </a:pPr>
            <a:endParaRPr lang="en-US" sz="1000" dirty="0"/>
          </a:p>
          <a:p>
            <a:pPr marL="0" indent="0">
              <a:buNone/>
            </a:pPr>
            <a:r>
              <a:rPr lang="en-US" sz="1800" b="1" dirty="0"/>
              <a:t>Preliminary CEPT position:</a:t>
            </a:r>
          </a:p>
          <a:p>
            <a:pPr marL="0" indent="0">
              <a:buNone/>
            </a:pPr>
            <a:endParaRPr lang="en-US" sz="500" b="1" dirty="0"/>
          </a:p>
          <a:p>
            <a:pPr>
              <a:buClr>
                <a:srgbClr val="FF0000"/>
              </a:buClr>
              <a:buFont typeface="Wingdings" panose="05000000000000000000" pitchFamily="2" charset="2"/>
              <a:buChar char="§"/>
            </a:pPr>
            <a:r>
              <a:rPr lang="en-GB" sz="1600" dirty="0"/>
              <a:t>CEPT supports no changes to the provisions of RR Article 21 and Article 22 in the frequency bands 3 700 - 4 200 MHz, 4 500-4 800 MHz, 5 925-6 425 MHz and 6 725-7 025 </a:t>
            </a:r>
            <a:r>
              <a:rPr lang="en-GB" sz="1600" dirty="0" err="1"/>
              <a:t>MHz.</a:t>
            </a:r>
            <a:endParaRPr lang="en-GB" sz="1600" dirty="0"/>
          </a:p>
          <a:p>
            <a:pPr>
              <a:buClr>
                <a:srgbClr val="FF0000"/>
              </a:buClr>
              <a:buFont typeface="Wingdings" panose="05000000000000000000" pitchFamily="2" charset="2"/>
              <a:buChar char="§"/>
            </a:pPr>
            <a:r>
              <a:rPr lang="en-GB" sz="1600" dirty="0"/>
              <a:t>CEPT is considering the introduction of a coordination procedure under RR No. 9.12 in order to address coordination between non-GSO FSS systems in the frequency bands 3 700−4 200 MHz and 5 925−6 425 </a:t>
            </a:r>
            <a:r>
              <a:rPr lang="en-GB" sz="1600" dirty="0" err="1"/>
              <a:t>MHz.</a:t>
            </a:r>
            <a:endParaRPr lang="en-GB" sz="1600" dirty="0"/>
          </a:p>
          <a:p>
            <a:pPr marL="0" indent="0">
              <a:buNone/>
            </a:pPr>
            <a:endParaRPr lang="de-DE"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9531" y="5409220"/>
            <a:ext cx="98497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3985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979712" y="656134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Fatih</a:t>
            </a:r>
            <a:r>
              <a:rPr lang="fr-FR" sz="1400" i="1" dirty="0">
                <a:solidFill>
                  <a:schemeClr val="accent2"/>
                </a:solidFill>
                <a:cs typeface="Arial" pitchFamily="34" charset="0"/>
              </a:rPr>
              <a:t> </a:t>
            </a:r>
            <a:r>
              <a:rPr lang="fr-FR" sz="1400" i="1" dirty="0" err="1">
                <a:solidFill>
                  <a:schemeClr val="accent2"/>
                </a:solidFill>
                <a:cs typeface="Arial" pitchFamily="34" charset="0"/>
              </a:rPr>
              <a:t>Yurdal</a:t>
            </a:r>
            <a:r>
              <a:rPr lang="fr-FR" sz="1400" i="1" dirty="0">
                <a:solidFill>
                  <a:schemeClr val="accent2"/>
                </a:solidFill>
                <a:cs typeface="Arial" pitchFamily="34" charset="0"/>
              </a:rPr>
              <a:t> (</a:t>
            </a:r>
            <a:r>
              <a:rPr lang="fr-FR" sz="1400" i="1" dirty="0" err="1">
                <a:solidFill>
                  <a:schemeClr val="accent2"/>
                </a:solidFill>
                <a:cs typeface="Arial" pitchFamily="34" charset="0"/>
              </a:rPr>
              <a:t>Turkey</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sp>
        <p:nvSpPr>
          <p:cNvPr id="4" name="Titel 3"/>
          <p:cNvSpPr>
            <a:spLocks noGrp="1"/>
          </p:cNvSpPr>
          <p:nvPr>
            <p:ph type="title"/>
          </p:nvPr>
        </p:nvSpPr>
        <p:spPr/>
        <p:txBody>
          <a:bodyPr/>
          <a:lstStyle/>
          <a:p>
            <a:r>
              <a:rPr lang="en-GB" dirty="0">
                <a:cs typeface="Arial" pitchFamily="34" charset="0"/>
              </a:rPr>
              <a:t>Agenda Item 9.1 Issue 9.1.6 </a:t>
            </a:r>
            <a:r>
              <a:rPr lang="en-GB" sz="1600" dirty="0">
                <a:cs typeface="Arial" pitchFamily="34" charset="0"/>
              </a:rPr>
              <a:t>(approved  by CPG19#6)</a:t>
            </a:r>
            <a:endParaRPr lang="de-DE" sz="1600" dirty="0"/>
          </a:p>
        </p:txBody>
      </p:sp>
      <p:sp>
        <p:nvSpPr>
          <p:cNvPr id="5" name="Inhaltsplatzhalter 4"/>
          <p:cNvSpPr>
            <a:spLocks noGrp="1"/>
          </p:cNvSpPr>
          <p:nvPr>
            <p:ph idx="1"/>
          </p:nvPr>
        </p:nvSpPr>
        <p:spPr/>
        <p:txBody>
          <a:bodyPr/>
          <a:lstStyle/>
          <a:p>
            <a:pPr marL="0" indent="0" algn="just">
              <a:buNone/>
            </a:pPr>
            <a:r>
              <a:rPr lang="en-US" sz="1600" b="1" i="1" dirty="0"/>
              <a:t>Issue: 	</a:t>
            </a:r>
            <a:r>
              <a:rPr lang="en-GB" sz="1600" i="1" dirty="0"/>
              <a:t>Resolution </a:t>
            </a:r>
            <a:r>
              <a:rPr lang="en-GB" sz="1600" b="1" i="1" dirty="0"/>
              <a:t>958 (WRC-15)</a:t>
            </a:r>
            <a:r>
              <a:rPr lang="en-GB" sz="1600" i="1" dirty="0"/>
              <a:t> calls to complete ITU-R studies concerning Wireless Power Transmission (WPT) for electric vehicles (EV):</a:t>
            </a:r>
          </a:p>
          <a:p>
            <a:pPr lvl="1" algn="just">
              <a:buClr>
                <a:srgbClr val="FF0000"/>
              </a:buClr>
              <a:buFont typeface="+mj-lt"/>
              <a:buAutoNum type="alphaLcParenR"/>
            </a:pPr>
            <a:r>
              <a:rPr lang="en-GB" sz="1200" i="1" dirty="0"/>
              <a:t>to assess the impact of WPT for electric vehicles on radiocommunication services;</a:t>
            </a:r>
          </a:p>
          <a:p>
            <a:pPr lvl="1" algn="just">
              <a:buClr>
                <a:srgbClr val="FF0000"/>
              </a:buClr>
              <a:buFont typeface="+mj-lt"/>
              <a:buAutoNum type="alphaLcParenR"/>
            </a:pPr>
            <a:r>
              <a:rPr lang="en-GB" sz="1200" i="1" dirty="0"/>
              <a:t>to study suitable harmonized frequency ranges which would minimize the impact on radiocommunication services from WPT for electrical vehicles; </a:t>
            </a:r>
          </a:p>
          <a:p>
            <a:pPr marL="0" indent="0">
              <a:buNone/>
            </a:pPr>
            <a:r>
              <a:rPr lang="en-US" sz="1800" b="1" dirty="0"/>
              <a:t>Preliminary CEPT position:</a:t>
            </a:r>
          </a:p>
          <a:p>
            <a:pPr marL="0" indent="0">
              <a:buNone/>
            </a:pPr>
            <a:endParaRPr lang="en-GB" sz="500" dirty="0"/>
          </a:p>
          <a:p>
            <a:pPr>
              <a:spcBef>
                <a:spcPts val="600"/>
              </a:spcBef>
              <a:buClr>
                <a:srgbClr val="FF0000"/>
              </a:buClr>
              <a:buFont typeface="Wingdings" panose="05000000000000000000" pitchFamily="2" charset="2"/>
              <a:buChar char="§"/>
            </a:pPr>
            <a:r>
              <a:rPr lang="en-GB" sz="1600" dirty="0"/>
              <a:t>CEPT is of the view that no regulatory action to the RR will be required in order to resolve AI 9.1, issue 9.1.6. ITU-R Report(s) and/or Recommendation(s), as appropriate, are considered sufficient to specify suitable frequency bands and limits on unwanted emissions for WPT-EV.</a:t>
            </a:r>
          </a:p>
          <a:p>
            <a:pPr>
              <a:spcBef>
                <a:spcPts val="600"/>
              </a:spcBef>
              <a:buClr>
                <a:srgbClr val="FF0000"/>
              </a:buClr>
              <a:buFont typeface="Wingdings" panose="05000000000000000000" pitchFamily="2" charset="2"/>
              <a:buChar char="§"/>
            </a:pPr>
            <a:r>
              <a:rPr lang="en-GB" sz="1600" dirty="0"/>
              <a:t>CEPT has identified the following candidate bands as suitable for WPT-EV, which can minimise the impact of WPT-EV on radiocommunication services:</a:t>
            </a:r>
          </a:p>
          <a:p>
            <a:pPr lvl="1">
              <a:buClr>
                <a:srgbClr val="FF0000"/>
              </a:buClr>
              <a:buFont typeface="Wingdings" panose="05000000000000000000" pitchFamily="2" charset="2"/>
              <a:buChar char="§"/>
            </a:pPr>
            <a:r>
              <a:rPr lang="en-GB" sz="1200" dirty="0"/>
              <a:t>19-21 kHz for the highest power category (specific heavy-duty electric vehicles), and </a:t>
            </a:r>
          </a:p>
          <a:p>
            <a:pPr lvl="1">
              <a:buClr>
                <a:srgbClr val="FF0000"/>
              </a:buClr>
              <a:buFont typeface="Wingdings" panose="05000000000000000000" pitchFamily="2" charset="2"/>
              <a:buChar char="§"/>
            </a:pPr>
            <a:r>
              <a:rPr lang="en-GB" sz="1200" dirty="0"/>
              <a:t>79-90 kHz for the medium power category (all types of electric vehicles). </a:t>
            </a:r>
          </a:p>
          <a:p>
            <a:pPr>
              <a:buClr>
                <a:srgbClr val="FF0000"/>
              </a:buClr>
              <a:buFont typeface="Wingdings" panose="05000000000000000000" pitchFamily="2" charset="2"/>
              <a:buChar char="§"/>
            </a:pPr>
            <a:r>
              <a:rPr lang="en-GB" sz="1600" dirty="0"/>
              <a:t>In addition CEPT is of the view that no bands above 90 kHz should be considered for use by WPT-EV.</a:t>
            </a:r>
          </a:p>
          <a:p>
            <a:pPr>
              <a:buClr>
                <a:srgbClr val="FF0000"/>
              </a:buClr>
              <a:buFont typeface="Wingdings" panose="05000000000000000000" pitchFamily="2" charset="2"/>
              <a:buChar char="§"/>
            </a:pPr>
            <a:r>
              <a:rPr lang="en-GB" sz="1600" dirty="0"/>
              <a:t>CEPT is of the view that bands at 60 kHz and 77.5 kHz used by applications of</a:t>
            </a:r>
            <a:br>
              <a:rPr lang="en-GB" sz="1600" dirty="0"/>
            </a:br>
            <a:r>
              <a:rPr lang="en-GB" sz="1600" dirty="0"/>
              <a:t>the standard frequency and time signal service are not suitable for WPT-EV and require specific protection. </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5193196"/>
            <a:ext cx="1188132" cy="1584176"/>
          </a:xfrm>
          <a:prstGeom prst="rect">
            <a:avLst/>
          </a:prstGeom>
        </p:spPr>
      </p:pic>
    </p:spTree>
    <p:extLst>
      <p:ext uri="{BB962C8B-B14F-4D97-AF65-F5344CB8AC3E}">
        <p14:creationId xmlns:p14="http://schemas.microsoft.com/office/powerpoint/2010/main" val="2675218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fr-FR" dirty="0"/>
              <a:t>CPG19 Project Teams</a:t>
            </a:r>
            <a:endParaRPr lang="de-DE" dirty="0"/>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51620" y="1664804"/>
            <a:ext cx="7224945" cy="5193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504" y="6119336"/>
            <a:ext cx="5545612" cy="738664"/>
          </a:xfrm>
          <a:prstGeom prst="rect">
            <a:avLst/>
          </a:prstGeom>
        </p:spPr>
        <p:txBody>
          <a:bodyPr wrap="square">
            <a:spAutoFit/>
          </a:bodyPr>
          <a:lstStyle/>
          <a:p>
            <a:pPr algn="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de-DE" sz="1400" i="1" dirty="0">
                <a:solidFill>
                  <a:schemeClr val="accent2"/>
                </a:solidFill>
                <a:cs typeface="Arial" pitchFamily="34" charset="0"/>
              </a:rPr>
              <a:t>Pasi Toivonen (Finland) </a:t>
            </a:r>
          </a:p>
          <a:p>
            <a:pPr algn="r"/>
            <a:r>
              <a:rPr lang="de-DE" sz="1400" i="1" dirty="0">
                <a:solidFill>
                  <a:schemeClr val="accent2"/>
                </a:solidFill>
                <a:cs typeface="Arial" pitchFamily="34" charset="0"/>
              </a:rPr>
              <a:t>coordination team: Karsten Buckwitz (Germany),</a:t>
            </a:r>
            <a:br>
              <a:rPr lang="de-DE" sz="1400" i="1" dirty="0">
                <a:solidFill>
                  <a:schemeClr val="accent2"/>
                </a:solidFill>
                <a:cs typeface="Arial" pitchFamily="34" charset="0"/>
              </a:rPr>
            </a:br>
            <a:r>
              <a:rPr lang="de-DE" sz="1400" i="1" dirty="0">
                <a:solidFill>
                  <a:schemeClr val="accent2"/>
                </a:solidFill>
                <a:cs typeface="Arial" pitchFamily="34" charset="0"/>
              </a:rPr>
              <a:t>W</a:t>
            </a:r>
            <a:r>
              <a:rPr lang="en-GB" sz="1400" i="1" dirty="0" err="1">
                <a:solidFill>
                  <a:schemeClr val="accent2"/>
                </a:solidFill>
                <a:cs typeface="Arial" pitchFamily="34" charset="0"/>
              </a:rPr>
              <a:t>esley</a:t>
            </a:r>
            <a:r>
              <a:rPr lang="en-GB" sz="1400" i="1" dirty="0">
                <a:solidFill>
                  <a:schemeClr val="accent2"/>
                </a:solidFill>
                <a:cs typeface="Arial" pitchFamily="34" charset="0"/>
              </a:rPr>
              <a:t> Milton (United Kingdom)</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460" y="5373216"/>
            <a:ext cx="1054776" cy="1404156"/>
          </a:xfrm>
          <a:prstGeom prst="rect">
            <a:avLst/>
          </a:prstGeom>
        </p:spPr>
      </p:pic>
      <p:sp>
        <p:nvSpPr>
          <p:cNvPr id="4" name="Titel 3"/>
          <p:cNvSpPr>
            <a:spLocks noGrp="1"/>
          </p:cNvSpPr>
          <p:nvPr>
            <p:ph type="title"/>
          </p:nvPr>
        </p:nvSpPr>
        <p:spPr/>
        <p:txBody>
          <a:bodyPr/>
          <a:lstStyle/>
          <a:p>
            <a:r>
              <a:rPr lang="en-GB" dirty="0">
                <a:cs typeface="Arial" pitchFamily="34" charset="0"/>
              </a:rPr>
              <a:t>Agenda Item 10</a:t>
            </a:r>
            <a:endParaRPr lang="de-DE" dirty="0"/>
          </a:p>
        </p:txBody>
      </p:sp>
      <p:sp>
        <p:nvSpPr>
          <p:cNvPr id="5" name="Inhaltsplatzhalter 4"/>
          <p:cNvSpPr>
            <a:spLocks noGrp="1"/>
          </p:cNvSpPr>
          <p:nvPr>
            <p:ph idx="1"/>
          </p:nvPr>
        </p:nvSpPr>
        <p:spPr/>
        <p:txBody>
          <a:bodyPr/>
          <a:lstStyle/>
          <a:p>
            <a:pPr marL="0" indent="0">
              <a:buNone/>
            </a:pPr>
            <a:r>
              <a:rPr lang="en-US" sz="1600" b="1" i="1" dirty="0"/>
              <a:t>Issue: </a:t>
            </a:r>
            <a:r>
              <a:rPr lang="en-GB" sz="1600" i="1" dirty="0"/>
              <a:t>to recommend to the Council items for inclusion in the agenda for the next WRC, and to give its views on the preliminary agenda for the subsequent conference and on possible agenda items for future conferences, in accordance with Article 7 of the Convention</a:t>
            </a:r>
            <a:r>
              <a:rPr lang="en-GB" sz="1600" b="1" i="1" dirty="0"/>
              <a:t>;</a:t>
            </a:r>
          </a:p>
          <a:p>
            <a:pPr marL="0" indent="0">
              <a:buNone/>
            </a:pPr>
            <a:endParaRPr lang="en-GB" sz="1000" b="1" i="1" dirty="0"/>
          </a:p>
          <a:p>
            <a:pPr marL="0" indent="0">
              <a:buNone/>
            </a:pPr>
            <a:endParaRPr lang="de-DE" sz="1600" dirty="0"/>
          </a:p>
          <a:p>
            <a:pPr marL="0" indent="0">
              <a:buNone/>
            </a:pPr>
            <a:r>
              <a:rPr lang="en-GB" sz="1600" dirty="0"/>
              <a:t>PT-A has been tasked by CEPT #5 with the co-ordination of CEPTs position on Agenda item 10.  The work will now begin.  </a:t>
            </a:r>
            <a:endParaRPr lang="de-DE" sz="1600" dirty="0"/>
          </a:p>
          <a:p>
            <a:endParaRPr lang="de-DE" sz="1600" dirty="0"/>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7972" y="5265150"/>
            <a:ext cx="1194528" cy="1512221"/>
          </a:xfrm>
          <a:prstGeom prst="rect">
            <a:avLst/>
          </a:prstGeom>
        </p:spPr>
      </p:pic>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6236" y="5193194"/>
            <a:ext cx="1188132" cy="1584176"/>
          </a:xfrm>
          <a:prstGeom prst="rect">
            <a:avLst/>
          </a:prstGeom>
        </p:spPr>
      </p:pic>
    </p:spTree>
    <p:extLst>
      <p:ext uri="{BB962C8B-B14F-4D97-AF65-F5344CB8AC3E}">
        <p14:creationId xmlns:p14="http://schemas.microsoft.com/office/powerpoint/2010/main" val="571728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body" idx="1"/>
          </p:nvPr>
        </p:nvSpPr>
        <p:spPr>
          <a:xfrm>
            <a:off x="396305" y="1616075"/>
            <a:ext cx="8747695" cy="4425950"/>
          </a:xfrm>
        </p:spPr>
        <p:txBody>
          <a:bodyPr/>
          <a:lstStyle/>
          <a:p>
            <a:pPr marL="0" indent="0" eaLnBrk="1" hangingPunct="1">
              <a:lnSpc>
                <a:spcPct val="90000"/>
              </a:lnSpc>
              <a:buFontTx/>
              <a:buNone/>
              <a:defRPr/>
            </a:pPr>
            <a:r>
              <a:rPr lang="en-GB" b="1" dirty="0"/>
              <a:t>CPG #7</a:t>
            </a:r>
            <a:r>
              <a:rPr lang="en-GB" dirty="0"/>
              <a:t> will meet </a:t>
            </a:r>
          </a:p>
          <a:p>
            <a:pPr eaLnBrk="1" hangingPunct="1">
              <a:lnSpc>
                <a:spcPct val="90000"/>
              </a:lnSpc>
              <a:buClr>
                <a:srgbClr val="C00000"/>
              </a:buClr>
              <a:buFontTx/>
              <a:buChar char="•"/>
              <a:defRPr/>
            </a:pPr>
            <a:r>
              <a:rPr lang="en-GB" sz="2000" dirty="0"/>
              <a:t>27-30 November 2018, Hilversum, Netherlands </a:t>
            </a:r>
          </a:p>
          <a:p>
            <a:pPr marL="0" indent="0" algn="ctr" eaLnBrk="1" hangingPunct="1">
              <a:lnSpc>
                <a:spcPct val="90000"/>
              </a:lnSpc>
              <a:buFontTx/>
              <a:buNone/>
              <a:defRPr/>
            </a:pPr>
            <a:endParaRPr lang="en-GB" sz="900" dirty="0">
              <a:solidFill>
                <a:srgbClr val="C00000"/>
              </a:solidFill>
            </a:endParaRPr>
          </a:p>
          <a:p>
            <a:pPr marL="0" indent="0" algn="ctr" eaLnBrk="1" hangingPunct="1">
              <a:lnSpc>
                <a:spcPct val="90000"/>
              </a:lnSpc>
              <a:buFontTx/>
              <a:buNone/>
              <a:defRPr/>
            </a:pPr>
            <a:r>
              <a:rPr lang="en-GB" b="1" dirty="0">
                <a:solidFill>
                  <a:srgbClr val="D2232A"/>
                </a:solidFill>
              </a:rPr>
              <a:t>its next project team meetings are:</a:t>
            </a:r>
          </a:p>
          <a:p>
            <a:pPr marL="0" indent="0" algn="ctr" eaLnBrk="1" hangingPunct="1">
              <a:lnSpc>
                <a:spcPct val="90000"/>
              </a:lnSpc>
              <a:buFontTx/>
              <a:buNone/>
              <a:defRPr/>
            </a:pPr>
            <a:endParaRPr lang="en-GB" sz="1000" dirty="0">
              <a:solidFill>
                <a:srgbClr val="C00000"/>
              </a:solidFill>
            </a:endParaRPr>
          </a:p>
          <a:p>
            <a:pPr defTabSz="344488" eaLnBrk="1" hangingPunct="1">
              <a:lnSpc>
                <a:spcPct val="90000"/>
              </a:lnSpc>
              <a:buClr>
                <a:srgbClr val="C00000"/>
              </a:buClr>
              <a:defRPr/>
            </a:pPr>
            <a:r>
              <a:rPr lang="en-GB" sz="2000" dirty="0"/>
              <a:t>PTB #7:			11-14 September 2018, Mainz, Germany</a:t>
            </a:r>
          </a:p>
          <a:p>
            <a:pPr eaLnBrk="1" hangingPunct="1">
              <a:lnSpc>
                <a:spcPct val="90000"/>
              </a:lnSpc>
              <a:buClr>
                <a:srgbClr val="C00000"/>
              </a:buClr>
              <a:tabLst>
                <a:tab pos="2117725" algn="l"/>
              </a:tabLst>
              <a:defRPr/>
            </a:pPr>
            <a:r>
              <a:rPr lang="en-GB" sz="2000" dirty="0"/>
              <a:t>PTD #7:	25-28 September 2018, Kyiv, Ukraine</a:t>
            </a:r>
          </a:p>
          <a:p>
            <a:pPr eaLnBrk="1" hangingPunct="1">
              <a:lnSpc>
                <a:spcPct val="90000"/>
              </a:lnSpc>
              <a:buClr>
                <a:srgbClr val="C00000"/>
              </a:buClr>
              <a:tabLst>
                <a:tab pos="2117725" algn="l"/>
              </a:tabLst>
              <a:defRPr/>
            </a:pPr>
            <a:r>
              <a:rPr lang="da-DK" sz="2000" dirty="0"/>
              <a:t>PTC #6:        	1-18 October 2018, </a:t>
            </a:r>
            <a:r>
              <a:rPr lang="en-GB" sz="2000" dirty="0"/>
              <a:t>Shannon, Ireland</a:t>
            </a:r>
          </a:p>
          <a:p>
            <a:pPr eaLnBrk="1" hangingPunct="1">
              <a:lnSpc>
                <a:spcPct val="90000"/>
              </a:lnSpc>
              <a:buClr>
                <a:srgbClr val="C00000"/>
              </a:buClr>
              <a:tabLst>
                <a:tab pos="2117725" algn="l"/>
              </a:tabLst>
              <a:defRPr/>
            </a:pPr>
            <a:r>
              <a:rPr lang="da-DK" sz="2000" dirty="0"/>
              <a:t>PTA #6:         	</a:t>
            </a:r>
            <a:r>
              <a:rPr lang="en-GB" sz="2000" dirty="0"/>
              <a:t>14-18 January 2018, Copenhagen (ECO), Denmark</a:t>
            </a:r>
          </a:p>
          <a:p>
            <a:pPr marL="0" indent="0" eaLnBrk="1" hangingPunct="1">
              <a:lnSpc>
                <a:spcPct val="90000"/>
              </a:lnSpc>
              <a:buClr>
                <a:srgbClr val="C00000"/>
              </a:buClr>
              <a:buNone/>
              <a:tabLst>
                <a:tab pos="2117725" algn="l"/>
              </a:tabLst>
              <a:defRPr/>
            </a:pPr>
            <a:endParaRPr lang="en-GB" sz="2000" dirty="0"/>
          </a:p>
          <a:p>
            <a:pPr marL="0" indent="0" algn="ctr" eaLnBrk="1" hangingPunct="1">
              <a:lnSpc>
                <a:spcPct val="90000"/>
              </a:lnSpc>
              <a:buFontTx/>
              <a:buNone/>
              <a:defRPr/>
            </a:pPr>
            <a:r>
              <a:rPr lang="en-GB" dirty="0"/>
              <a:t>CEPT looks forward to welcoming representatives from the other regional organisations to these meetings </a:t>
            </a:r>
          </a:p>
        </p:txBody>
      </p:sp>
      <p:sp>
        <p:nvSpPr>
          <p:cNvPr id="2" name="Titel 1"/>
          <p:cNvSpPr>
            <a:spLocks noGrp="1"/>
          </p:cNvSpPr>
          <p:nvPr>
            <p:ph type="title"/>
          </p:nvPr>
        </p:nvSpPr>
        <p:spPr/>
        <p:txBody>
          <a:bodyPr/>
          <a:lstStyle/>
          <a:p>
            <a:r>
              <a:rPr lang="de-DE" dirty="0"/>
              <a:t>Next </a:t>
            </a:r>
            <a:r>
              <a:rPr lang="de-DE" dirty="0" err="1"/>
              <a:t>meetings</a:t>
            </a:r>
            <a:endParaRPr lang="de-D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4"/>
          <p:cNvSpPr>
            <a:spLocks noGrp="1" noChangeArrowheads="1"/>
          </p:cNvSpPr>
          <p:nvPr>
            <p:ph type="body" idx="1"/>
          </p:nvPr>
        </p:nvSpPr>
        <p:spPr>
          <a:xfrm>
            <a:off x="251520" y="1307306"/>
            <a:ext cx="8712968" cy="5362054"/>
          </a:xfrm>
        </p:spPr>
        <p:txBody>
          <a:bodyPr/>
          <a:lstStyle/>
          <a:p>
            <a:pPr marL="0" indent="0" algn="ctr" eaLnBrk="1" hangingPunct="1">
              <a:lnSpc>
                <a:spcPct val="90000"/>
              </a:lnSpc>
              <a:buFontTx/>
              <a:buNone/>
            </a:pPr>
            <a:endParaRPr lang="en-GB" dirty="0"/>
          </a:p>
          <a:p>
            <a:pPr marL="0" indent="0" eaLnBrk="1" hangingPunct="1">
              <a:spcBef>
                <a:spcPts val="1200"/>
              </a:spcBef>
              <a:buFontTx/>
              <a:buNone/>
            </a:pPr>
            <a:r>
              <a:rPr lang="en-GB" sz="2200" b="1" dirty="0"/>
              <a:t>General information: </a:t>
            </a:r>
            <a:r>
              <a:rPr lang="en-GB" sz="1600" dirty="0">
                <a:hlinkClick r:id="rId3"/>
              </a:rPr>
              <a:t>http://www.cept.org/ecc</a:t>
            </a:r>
            <a:endParaRPr lang="en-GB" sz="1600" dirty="0"/>
          </a:p>
          <a:p>
            <a:pPr marL="0" indent="0" eaLnBrk="1" hangingPunct="1">
              <a:spcBef>
                <a:spcPts val="1200"/>
              </a:spcBef>
              <a:buFontTx/>
              <a:buNone/>
            </a:pPr>
            <a:r>
              <a:rPr lang="en-GB" sz="2200" b="1" dirty="0"/>
              <a:t>CPG page: </a:t>
            </a:r>
            <a:r>
              <a:rPr lang="en-GB" sz="1600" dirty="0">
                <a:hlinkClick r:id="rId4"/>
              </a:rPr>
              <a:t>http://www.cept.org/ecc/groups/ecc/cpg</a:t>
            </a:r>
            <a:endParaRPr lang="en-GB" sz="1600" dirty="0"/>
          </a:p>
          <a:p>
            <a:pPr marL="0" indent="0" eaLnBrk="1" hangingPunct="1">
              <a:spcBef>
                <a:spcPts val="1200"/>
              </a:spcBef>
              <a:buFontTx/>
              <a:buNone/>
            </a:pPr>
            <a:r>
              <a:rPr lang="en-GB" sz="2200" b="1" dirty="0"/>
              <a:t>Questions/Answers regarding CPG: </a:t>
            </a:r>
            <a:r>
              <a:rPr lang="en-GB" sz="1600" dirty="0">
                <a:hlinkClick r:id="rId5"/>
              </a:rPr>
              <a:t>https://cept.org/files/4200/CPG%20role%20in%20WRC%20preparation%20process%2011oct13.pdf</a:t>
            </a:r>
            <a:r>
              <a:rPr lang="en-GB" sz="1600" dirty="0"/>
              <a:t> </a:t>
            </a:r>
          </a:p>
          <a:p>
            <a:pPr marL="0" indent="0" eaLnBrk="1" hangingPunct="1">
              <a:spcBef>
                <a:spcPts val="1200"/>
              </a:spcBef>
              <a:buFontTx/>
              <a:buNone/>
            </a:pPr>
            <a:r>
              <a:rPr lang="en-GB" sz="2200" b="1" dirty="0"/>
              <a:t>Coordinators:  </a:t>
            </a:r>
          </a:p>
          <a:p>
            <a:pPr marL="0" indent="0" eaLnBrk="1" hangingPunct="1">
              <a:spcBef>
                <a:spcPts val="1200"/>
              </a:spcBef>
              <a:buFontTx/>
              <a:buNone/>
            </a:pPr>
            <a:r>
              <a:rPr lang="en-GB" sz="1600" dirty="0">
                <a:hlinkClick r:id="rId6"/>
              </a:rPr>
              <a:t>http://www.cept.org/ecc/groups/ecc/cpg/page/list-of-cept-coordinators-wrc-19/</a:t>
            </a:r>
            <a:r>
              <a:rPr lang="en-GB" sz="1600" dirty="0"/>
              <a:t> </a:t>
            </a:r>
            <a:endParaRPr lang="en-GB" sz="1400" dirty="0"/>
          </a:p>
          <a:p>
            <a:pPr marL="0" indent="0" eaLnBrk="1" hangingPunct="1">
              <a:spcBef>
                <a:spcPts val="1200"/>
              </a:spcBef>
              <a:buFontTx/>
              <a:buNone/>
            </a:pPr>
            <a:r>
              <a:rPr lang="en-GB" sz="2200" b="1" dirty="0"/>
              <a:t>CEPT Briefs/ECPs: </a:t>
            </a:r>
          </a:p>
          <a:p>
            <a:pPr marL="0" indent="0" eaLnBrk="1" hangingPunct="1">
              <a:spcBef>
                <a:spcPts val="1200"/>
              </a:spcBef>
              <a:buFontTx/>
              <a:buNone/>
            </a:pPr>
            <a:r>
              <a:rPr lang="en-GB" sz="1600" dirty="0">
                <a:hlinkClick r:id="rId7"/>
              </a:rPr>
              <a:t>http://www.cept.org/ecc/groups/ecc/cpg/page/cept-briefs-and-ecps-for-wrc-19</a:t>
            </a:r>
            <a:r>
              <a:rPr lang="en-GB" sz="1600" dirty="0"/>
              <a:t> </a:t>
            </a:r>
          </a:p>
          <a:p>
            <a:pPr marL="0" indent="0" eaLnBrk="1" hangingPunct="1">
              <a:lnSpc>
                <a:spcPct val="90000"/>
              </a:lnSpc>
              <a:buFontTx/>
              <a:buNone/>
            </a:pPr>
            <a:endParaRPr lang="en-GB" dirty="0"/>
          </a:p>
        </p:txBody>
      </p:sp>
      <p:sp>
        <p:nvSpPr>
          <p:cNvPr id="2" name="Titel 1"/>
          <p:cNvSpPr>
            <a:spLocks noGrp="1"/>
          </p:cNvSpPr>
          <p:nvPr>
            <p:ph type="title"/>
          </p:nvPr>
        </p:nvSpPr>
        <p:spPr/>
        <p:txBody>
          <a:bodyPr/>
          <a:lstStyle/>
          <a:p>
            <a:r>
              <a:rPr lang="fr-FR" dirty="0" err="1"/>
              <a:t>Useful</a:t>
            </a:r>
            <a:r>
              <a:rPr lang="fr-FR" dirty="0"/>
              <a:t> links:</a:t>
            </a:r>
            <a:endParaRPr lang="de-D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1FB10-0CF6-4718-B6F2-E0F3CBEB386D}"/>
              </a:ext>
            </a:extLst>
          </p:cNvPr>
          <p:cNvSpPr>
            <a:spLocks noGrp="1"/>
          </p:cNvSpPr>
          <p:nvPr>
            <p:ph type="title"/>
          </p:nvPr>
        </p:nvSpPr>
        <p:spPr/>
        <p:txBody>
          <a:bodyPr/>
          <a:lstStyle/>
          <a:p>
            <a:r>
              <a:rPr lang="en-GB" dirty="0"/>
              <a:t>Other Issues within CEPT</a:t>
            </a:r>
          </a:p>
        </p:txBody>
      </p:sp>
      <p:graphicFrame>
        <p:nvGraphicFramePr>
          <p:cNvPr id="6" name="Content Placeholder 5">
            <a:extLst>
              <a:ext uri="{FF2B5EF4-FFF2-40B4-BE49-F238E27FC236}">
                <a16:creationId xmlns:a16="http://schemas.microsoft.com/office/drawing/2014/main" id="{2CFC1702-8324-40C4-B98A-87AC9F7DCDED}"/>
              </a:ext>
            </a:extLst>
          </p:cNvPr>
          <p:cNvGraphicFramePr>
            <a:graphicFrameLocks noGrp="1"/>
          </p:cNvGraphicFramePr>
          <p:nvPr>
            <p:ph idx="1"/>
            <p:extLst>
              <p:ext uri="{D42A27DB-BD31-4B8C-83A1-F6EECF244321}">
                <p14:modId xmlns:p14="http://schemas.microsoft.com/office/powerpoint/2010/main" val="746951880"/>
              </p:ext>
            </p:extLst>
          </p:nvPr>
        </p:nvGraphicFramePr>
        <p:xfrm>
          <a:off x="287524" y="1600200"/>
          <a:ext cx="8604956" cy="5003971"/>
        </p:xfrm>
        <a:graphic>
          <a:graphicData uri="http://schemas.openxmlformats.org/drawingml/2006/table">
            <a:tbl>
              <a:tblPr firstRow="1" bandRow="1">
                <a:tableStyleId>{5C22544A-7EE6-4342-B048-85BDC9FD1C3A}</a:tableStyleId>
              </a:tblPr>
              <a:tblGrid>
                <a:gridCol w="1582103">
                  <a:extLst>
                    <a:ext uri="{9D8B030D-6E8A-4147-A177-3AD203B41FA5}">
                      <a16:colId xmlns:a16="http://schemas.microsoft.com/office/drawing/2014/main" val="1350445528"/>
                    </a:ext>
                  </a:extLst>
                </a:gridCol>
                <a:gridCol w="7022853">
                  <a:extLst>
                    <a:ext uri="{9D8B030D-6E8A-4147-A177-3AD203B41FA5}">
                      <a16:colId xmlns:a16="http://schemas.microsoft.com/office/drawing/2014/main" val="1332692737"/>
                    </a:ext>
                  </a:extLst>
                </a:gridCol>
              </a:tblGrid>
              <a:tr h="320040">
                <a:tc gridSpan="2">
                  <a:txBody>
                    <a:bodyPr/>
                    <a:lstStyle/>
                    <a:p>
                      <a:endParaRPr lang="en-GB" b="1" dirty="0">
                        <a:solidFill>
                          <a:schemeClr val="tx1"/>
                        </a:solidFill>
                      </a:endParaRPr>
                    </a:p>
                    <a:p>
                      <a:r>
                        <a:rPr lang="en-GB" b="1" dirty="0">
                          <a:solidFill>
                            <a:schemeClr val="tx1"/>
                          </a:solidFill>
                        </a:rPr>
                        <a:t>Working Group – Frequency Management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1956029"/>
                  </a:ext>
                </a:extLst>
              </a:tr>
              <a:tr h="320040">
                <a:tc>
                  <a:txBody>
                    <a:bodyPr/>
                    <a:lstStyle/>
                    <a:p>
                      <a:r>
                        <a:rPr lang="en-GB" b="0" dirty="0">
                          <a:solidFill>
                            <a:schemeClr val="tx1"/>
                          </a:solidFill>
                        </a:rPr>
                        <a:t>PT 51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GB" b="0" dirty="0">
                          <a:solidFill>
                            <a:schemeClr val="tx1"/>
                          </a:solidFill>
                        </a:rPr>
                        <a:t>Audio PMSE in the 960-1164 MHz frequency band</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GB" b="0" dirty="0">
                          <a:solidFill>
                            <a:schemeClr val="tx1"/>
                          </a:solidFill>
                        </a:rPr>
                        <a:t>Video PMSE in the 2700-2900 MHz frequency band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321794"/>
                  </a:ext>
                </a:extLst>
              </a:tr>
              <a:tr h="627324">
                <a:tc>
                  <a:txBody>
                    <a:bodyPr/>
                    <a:lstStyle/>
                    <a:p>
                      <a:r>
                        <a:rPr lang="en-GB" b="0" dirty="0">
                          <a:solidFill>
                            <a:schemeClr val="tx1"/>
                          </a:solidFill>
                        </a:rPr>
                        <a:t>CG Drones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0" dirty="0">
                          <a:solidFill>
                            <a:schemeClr val="tx1"/>
                          </a:solidFill>
                        </a:rPr>
                        <a:t>Spectrum requirements for drones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5423680"/>
                  </a:ext>
                </a:extLst>
              </a:tr>
              <a:tr h="726899">
                <a:tc gridSpan="2">
                  <a:txBody>
                    <a:bodyPr/>
                    <a:lstStyle/>
                    <a:p>
                      <a:endParaRPr lang="en-GB" b="1" dirty="0">
                        <a:solidFill>
                          <a:schemeClr val="tx1"/>
                        </a:solidFill>
                      </a:endParaRPr>
                    </a:p>
                    <a:p>
                      <a:r>
                        <a:rPr lang="en-GB" b="1" dirty="0">
                          <a:solidFill>
                            <a:schemeClr val="tx1"/>
                          </a:solidFill>
                        </a:rPr>
                        <a:t>Working Group – Spectrum Engineering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6648760"/>
                  </a:ext>
                </a:extLst>
              </a:tr>
              <a:tr h="490561">
                <a:tc>
                  <a:txBody>
                    <a:bodyPr/>
                    <a:lstStyle/>
                    <a:p>
                      <a:r>
                        <a:rPr lang="en-GB" dirty="0">
                          <a:solidFill>
                            <a:schemeClr val="tx1"/>
                          </a:solidFill>
                        </a:rPr>
                        <a:t>PT 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Audio PMSE in the 960-1164 MHz frequency band</a:t>
                      </a:r>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3163608"/>
                  </a:ext>
                </a:extLst>
              </a:tr>
              <a:tr h="540060">
                <a:tc>
                  <a:txBody>
                    <a:bodyPr/>
                    <a:lstStyle/>
                    <a:p>
                      <a:r>
                        <a:rPr lang="en-GB" dirty="0">
                          <a:solidFill>
                            <a:schemeClr val="tx1"/>
                          </a:solidFill>
                        </a:rPr>
                        <a:t>PT 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solidFill>
                            <a:schemeClr val="tx1"/>
                          </a:solidFill>
                        </a:rPr>
                        <a:t>Receiver parameters in spectrum management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0621716"/>
                  </a:ext>
                </a:extLst>
              </a:tr>
              <a:tr h="612068">
                <a:tc>
                  <a:txBody>
                    <a:bodyPr/>
                    <a:lstStyle/>
                    <a:p>
                      <a:r>
                        <a:rPr lang="en-GB" dirty="0">
                          <a:solidFill>
                            <a:schemeClr val="tx1"/>
                          </a:solidFill>
                        </a:rPr>
                        <a:t>PT 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solidFill>
                            <a:schemeClr val="tx1"/>
                          </a:solidFill>
                        </a:rPr>
                        <a:t>UWB vehicular access systems in 3.4-4.8 GHz</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995003"/>
                  </a:ext>
                </a:extLst>
              </a:tr>
              <a:tr h="726899">
                <a:tc>
                  <a:txBody>
                    <a:bodyPr/>
                    <a:lstStyle/>
                    <a:p>
                      <a:r>
                        <a:rPr lang="en-GB" dirty="0">
                          <a:solidFill>
                            <a:schemeClr val="tx1"/>
                          </a:solidFill>
                        </a:rPr>
                        <a:t>PT 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solidFill>
                            <a:schemeClr val="tx1"/>
                          </a:solidFill>
                        </a:rPr>
                        <a:t>Protection of aircraft from HIRF generated by satellite Earth stations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7011759"/>
                  </a:ext>
                </a:extLst>
              </a:tr>
            </a:tbl>
          </a:graphicData>
        </a:graphic>
      </p:graphicFrame>
    </p:spTree>
    <p:extLst>
      <p:ext uri="{BB962C8B-B14F-4D97-AF65-F5344CB8AC3E}">
        <p14:creationId xmlns:p14="http://schemas.microsoft.com/office/powerpoint/2010/main" val="780608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Thank</a:t>
            </a:r>
            <a:r>
              <a:rPr lang="de-DE" dirty="0"/>
              <a:t> </a:t>
            </a:r>
            <a:r>
              <a:rPr lang="de-DE" dirty="0" err="1"/>
              <a:t>you</a:t>
            </a:r>
            <a:endParaRPr lang="de-DE" dirty="0"/>
          </a:p>
        </p:txBody>
      </p:sp>
      <p:pic>
        <p:nvPicPr>
          <p:cNvPr id="3" name="Picture 2">
            <a:extLst>
              <a:ext uri="{FF2B5EF4-FFF2-40B4-BE49-F238E27FC236}">
                <a16:creationId xmlns:a16="http://schemas.microsoft.com/office/drawing/2014/main" id="{A47A6C4F-D059-4FC9-91C9-D57A98A68447}"/>
              </a:ext>
            </a:extLst>
          </p:cNvPr>
          <p:cNvPicPr>
            <a:picLocks noChangeAspect="1"/>
          </p:cNvPicPr>
          <p:nvPr/>
        </p:nvPicPr>
        <p:blipFill rotWithShape="1">
          <a:blip r:embed="rId3"/>
          <a:srcRect l="4183" r="11066"/>
          <a:stretch/>
        </p:blipFill>
        <p:spPr>
          <a:xfrm>
            <a:off x="2007232" y="2321069"/>
            <a:ext cx="5150223" cy="456247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1A2B-0B0F-4A8F-BC39-F52C4570CC31}"/>
              </a:ext>
            </a:extLst>
          </p:cNvPr>
          <p:cNvSpPr>
            <a:spLocks noGrp="1"/>
          </p:cNvSpPr>
          <p:nvPr>
            <p:ph type="title"/>
          </p:nvPr>
        </p:nvSpPr>
        <p:spPr/>
        <p:txBody>
          <a:bodyPr/>
          <a:lstStyle/>
          <a:p>
            <a:r>
              <a:rPr lang="en-GB" dirty="0"/>
              <a:t>Abbreviations</a:t>
            </a:r>
          </a:p>
        </p:txBody>
      </p:sp>
      <p:sp>
        <p:nvSpPr>
          <p:cNvPr id="3" name="Content Placeholder 2">
            <a:extLst>
              <a:ext uri="{FF2B5EF4-FFF2-40B4-BE49-F238E27FC236}">
                <a16:creationId xmlns:a16="http://schemas.microsoft.com/office/drawing/2014/main" id="{77E93D26-BF71-4CF3-B6FC-4CE7A6D2AA3C}"/>
              </a:ext>
            </a:extLst>
          </p:cNvPr>
          <p:cNvSpPr>
            <a:spLocks noGrp="1"/>
          </p:cNvSpPr>
          <p:nvPr>
            <p:ph idx="1"/>
          </p:nvPr>
        </p:nvSpPr>
        <p:spPr>
          <a:xfrm>
            <a:off x="238483" y="1988840"/>
            <a:ext cx="8676964" cy="4525963"/>
          </a:xfrm>
        </p:spPr>
        <p:txBody>
          <a:bodyPr numCol="2"/>
          <a:lstStyle/>
          <a:p>
            <a:pPr defTabSz="1257300">
              <a:buClr>
                <a:srgbClr val="FF0000"/>
              </a:buClr>
              <a:buFont typeface="Wingdings" panose="05000000000000000000" pitchFamily="2" charset="2"/>
              <a:buChar char="§"/>
            </a:pPr>
            <a:r>
              <a:rPr lang="en-GB" sz="1200" b="1" dirty="0"/>
              <a:t>AIS	</a:t>
            </a:r>
            <a:r>
              <a:rPr lang="en-GB" sz="1200" dirty="0"/>
              <a:t>Automatic independent surveillance</a:t>
            </a:r>
            <a:endParaRPr lang="en-GB" sz="1200" b="1" dirty="0"/>
          </a:p>
          <a:p>
            <a:pPr defTabSz="1257300">
              <a:buClr>
                <a:srgbClr val="FF0000"/>
              </a:buClr>
              <a:buFont typeface="Wingdings" panose="05000000000000000000" pitchFamily="2" charset="2"/>
              <a:buChar char="§"/>
            </a:pPr>
            <a:r>
              <a:rPr lang="en-GB" sz="1200" b="1" dirty="0"/>
              <a:t>CEPT</a:t>
            </a:r>
            <a:r>
              <a:rPr lang="en-GB" sz="1200" dirty="0"/>
              <a:t>	European conference of postal and</a:t>
            </a:r>
            <a:br>
              <a:rPr lang="en-GB" sz="1200" dirty="0"/>
            </a:br>
            <a:r>
              <a:rPr lang="en-GB" sz="1200" dirty="0"/>
              <a:t>	telecommunications administrations</a:t>
            </a:r>
          </a:p>
          <a:p>
            <a:pPr defTabSz="1257300">
              <a:buClr>
                <a:srgbClr val="FF0000"/>
              </a:buClr>
              <a:buFont typeface="Wingdings" panose="05000000000000000000" pitchFamily="2" charset="2"/>
              <a:buChar char="§"/>
            </a:pPr>
            <a:r>
              <a:rPr lang="en-GB" sz="1200" b="1" dirty="0"/>
              <a:t>CG</a:t>
            </a:r>
            <a:r>
              <a:rPr lang="en-GB" sz="1200" dirty="0"/>
              <a:t>	Co-ordination group</a:t>
            </a:r>
          </a:p>
          <a:p>
            <a:pPr defTabSz="1257300">
              <a:buClr>
                <a:srgbClr val="FF0000"/>
              </a:buClr>
              <a:buFont typeface="Wingdings" panose="05000000000000000000" pitchFamily="2" charset="2"/>
              <a:buChar char="§"/>
            </a:pPr>
            <a:r>
              <a:rPr lang="en-GB" sz="1200" b="1" dirty="0"/>
              <a:t>CPG</a:t>
            </a:r>
            <a:r>
              <a:rPr lang="en-GB" sz="1200" dirty="0"/>
              <a:t>	Conference preparatory group</a:t>
            </a:r>
          </a:p>
          <a:p>
            <a:pPr defTabSz="1257300">
              <a:buClr>
                <a:srgbClr val="FF0000"/>
              </a:buClr>
              <a:buFont typeface="Wingdings" panose="05000000000000000000" pitchFamily="2" charset="2"/>
              <a:buChar char="§"/>
            </a:pPr>
            <a:r>
              <a:rPr lang="en-GB" sz="1200" b="1" dirty="0"/>
              <a:t>ECC</a:t>
            </a:r>
            <a:r>
              <a:rPr lang="en-GB" sz="1200" dirty="0"/>
              <a:t>	Electronic communication committee</a:t>
            </a:r>
          </a:p>
          <a:p>
            <a:pPr defTabSz="1257300">
              <a:buClr>
                <a:srgbClr val="FF0000"/>
              </a:buClr>
              <a:buFont typeface="Wingdings" panose="05000000000000000000" pitchFamily="2" charset="2"/>
              <a:buChar char="§"/>
            </a:pPr>
            <a:r>
              <a:rPr lang="en-GB" sz="1200" b="1" dirty="0"/>
              <a:t>ECP</a:t>
            </a:r>
            <a:r>
              <a:rPr lang="en-GB" sz="1200" dirty="0"/>
              <a:t>	European common proposals</a:t>
            </a:r>
          </a:p>
          <a:p>
            <a:pPr defTabSz="1257300">
              <a:buClr>
                <a:srgbClr val="FF0000"/>
              </a:buClr>
              <a:buFont typeface="Wingdings" panose="05000000000000000000" pitchFamily="2" charset="2"/>
              <a:buChar char="§"/>
            </a:pPr>
            <a:r>
              <a:rPr lang="en-GB" sz="1200" b="1" dirty="0"/>
              <a:t>ECO</a:t>
            </a:r>
            <a:r>
              <a:rPr lang="en-GB" sz="1200" dirty="0"/>
              <a:t>	European Communication Office</a:t>
            </a:r>
          </a:p>
          <a:p>
            <a:pPr defTabSz="1257300">
              <a:buClr>
                <a:srgbClr val="FF0000"/>
              </a:buClr>
              <a:buFont typeface="Wingdings" panose="05000000000000000000" pitchFamily="2" charset="2"/>
              <a:buChar char="§"/>
            </a:pPr>
            <a:r>
              <a:rPr lang="en-GB" sz="1200" b="1" dirty="0"/>
              <a:t>EESS</a:t>
            </a:r>
            <a:r>
              <a:rPr lang="en-GB" sz="1200" dirty="0"/>
              <a:t>	Earth exploration satellite system</a:t>
            </a:r>
          </a:p>
          <a:p>
            <a:pPr defTabSz="1257300">
              <a:buClr>
                <a:srgbClr val="FF0000"/>
              </a:buClr>
              <a:buFont typeface="Wingdings" panose="05000000000000000000" pitchFamily="2" charset="2"/>
              <a:buChar char="§"/>
            </a:pPr>
            <a:r>
              <a:rPr lang="en-GB" sz="1200" b="1" dirty="0"/>
              <a:t>ESIM</a:t>
            </a:r>
            <a:r>
              <a:rPr lang="en-GB" sz="1200" dirty="0"/>
              <a:t>	Earth station in motion</a:t>
            </a:r>
          </a:p>
          <a:p>
            <a:pPr defTabSz="1257300">
              <a:buClr>
                <a:srgbClr val="FF0000"/>
              </a:buClr>
              <a:buFont typeface="Wingdings" panose="05000000000000000000" pitchFamily="2" charset="2"/>
              <a:buChar char="§"/>
            </a:pPr>
            <a:r>
              <a:rPr lang="en-GB" sz="1200" b="1" dirty="0"/>
              <a:t>ETC</a:t>
            </a:r>
            <a:r>
              <a:rPr lang="en-GB" sz="1200" dirty="0"/>
              <a:t>	electronic toll collection</a:t>
            </a:r>
          </a:p>
          <a:p>
            <a:pPr defTabSz="1257300">
              <a:buClr>
                <a:srgbClr val="FF0000"/>
              </a:buClr>
              <a:buFont typeface="Wingdings" panose="05000000000000000000" pitchFamily="2" charset="2"/>
              <a:buChar char="§"/>
            </a:pPr>
            <a:r>
              <a:rPr lang="en-GB" sz="1200" b="1" dirty="0"/>
              <a:t>EV</a:t>
            </a:r>
            <a:r>
              <a:rPr lang="en-GB" sz="1200" dirty="0"/>
              <a:t>	Electric vehicles</a:t>
            </a:r>
          </a:p>
          <a:p>
            <a:pPr defTabSz="1257300">
              <a:buClr>
                <a:srgbClr val="FF0000"/>
              </a:buClr>
              <a:buFont typeface="Wingdings" panose="05000000000000000000" pitchFamily="2" charset="2"/>
              <a:buChar char="§"/>
            </a:pPr>
            <a:r>
              <a:rPr lang="en-GB" sz="1200" b="1" dirty="0"/>
              <a:t>FSS</a:t>
            </a:r>
            <a:r>
              <a:rPr lang="en-GB" sz="1200" dirty="0"/>
              <a:t>	Fixed satellite service</a:t>
            </a:r>
          </a:p>
          <a:p>
            <a:pPr defTabSz="1257300">
              <a:buClr>
                <a:srgbClr val="FF0000"/>
              </a:buClr>
              <a:buFont typeface="Wingdings" panose="05000000000000000000" pitchFamily="2" charset="2"/>
              <a:buChar char="§"/>
            </a:pPr>
            <a:r>
              <a:rPr lang="en-GB" sz="1200" b="1" dirty="0"/>
              <a:t>GADSS</a:t>
            </a:r>
            <a:r>
              <a:rPr lang="en-GB" sz="1200" dirty="0"/>
              <a:t>	Global aeronautical distress and safety</a:t>
            </a:r>
            <a:br>
              <a:rPr lang="en-GB" sz="1200" dirty="0"/>
            </a:br>
            <a:r>
              <a:rPr lang="en-GB" sz="1200" dirty="0"/>
              <a:t>	system</a:t>
            </a:r>
          </a:p>
          <a:p>
            <a:pPr defTabSz="1257300">
              <a:buClr>
                <a:srgbClr val="FF0000"/>
              </a:buClr>
              <a:buFont typeface="Wingdings" panose="05000000000000000000" pitchFamily="2" charset="2"/>
              <a:buChar char="§"/>
              <a:tabLst>
                <a:tab pos="1257300" algn="l"/>
              </a:tabLst>
            </a:pPr>
            <a:r>
              <a:rPr lang="en-GB" sz="1200" b="1" dirty="0"/>
              <a:t>GMDSS</a:t>
            </a:r>
            <a:r>
              <a:rPr lang="en-GB" sz="1200" dirty="0"/>
              <a:t>	Global maritime distress and safety system</a:t>
            </a:r>
          </a:p>
          <a:p>
            <a:pPr defTabSz="1257300">
              <a:buClr>
                <a:srgbClr val="FF0000"/>
              </a:buClr>
              <a:buFont typeface="Wingdings" panose="05000000000000000000" pitchFamily="2" charset="2"/>
              <a:buChar char="§"/>
            </a:pPr>
            <a:r>
              <a:rPr lang="en-GB" sz="1200" b="1" dirty="0"/>
              <a:t>GSO</a:t>
            </a:r>
            <a:r>
              <a:rPr lang="en-GB" sz="1200" dirty="0"/>
              <a:t>	Geo-stationary orbit</a:t>
            </a:r>
          </a:p>
          <a:p>
            <a:pPr defTabSz="1257300">
              <a:buClr>
                <a:srgbClr val="FF0000"/>
              </a:buClr>
              <a:buFont typeface="Wingdings" panose="05000000000000000000" pitchFamily="2" charset="2"/>
              <a:buChar char="§"/>
            </a:pPr>
            <a:r>
              <a:rPr lang="en-GB" sz="1200" b="1" dirty="0"/>
              <a:t>GSM-R</a:t>
            </a:r>
            <a:r>
              <a:rPr lang="en-GB" sz="1200" dirty="0"/>
              <a:t>	Global system for mobile communications –</a:t>
            </a:r>
            <a:br>
              <a:rPr lang="en-GB" sz="1200" dirty="0"/>
            </a:br>
            <a:r>
              <a:rPr lang="en-GB" sz="1200" dirty="0"/>
              <a:t>	railway</a:t>
            </a:r>
          </a:p>
          <a:p>
            <a:pPr defTabSz="1257300">
              <a:buClr>
                <a:srgbClr val="FF0000"/>
              </a:buClr>
              <a:buFont typeface="Wingdings" panose="05000000000000000000" pitchFamily="2" charset="2"/>
              <a:buChar char="§"/>
            </a:pPr>
            <a:r>
              <a:rPr lang="en-GB" sz="1200" b="1" dirty="0"/>
              <a:t>HAPs</a:t>
            </a:r>
            <a:r>
              <a:rPr lang="en-GB" sz="1200" dirty="0"/>
              <a:t>	High altitude platforms</a:t>
            </a:r>
          </a:p>
          <a:p>
            <a:pPr defTabSz="1257300">
              <a:buClr>
                <a:srgbClr val="FF0000"/>
              </a:buClr>
              <a:buFont typeface="Wingdings" panose="05000000000000000000" pitchFamily="2" charset="2"/>
              <a:buChar char="§"/>
            </a:pPr>
            <a:r>
              <a:rPr lang="en-GB" sz="1200" b="1" dirty="0"/>
              <a:t>HIRF</a:t>
            </a:r>
            <a:r>
              <a:rPr lang="en-GB" sz="1200" dirty="0"/>
              <a:t>	High intensity radiated field</a:t>
            </a:r>
          </a:p>
          <a:p>
            <a:pPr defTabSz="1257300">
              <a:buClr>
                <a:srgbClr val="FF0000"/>
              </a:buClr>
              <a:buFont typeface="Wingdings" panose="05000000000000000000" pitchFamily="2" charset="2"/>
              <a:buChar char="§"/>
            </a:pPr>
            <a:r>
              <a:rPr lang="en-GB" sz="1200" b="1" dirty="0"/>
              <a:t>ICAO</a:t>
            </a:r>
            <a:r>
              <a:rPr lang="en-GB" sz="1200" dirty="0"/>
              <a:t>	International Civil Aviation Organization</a:t>
            </a:r>
          </a:p>
          <a:p>
            <a:pPr defTabSz="1257300">
              <a:buClr>
                <a:srgbClr val="FF0000"/>
              </a:buClr>
              <a:buFont typeface="Wingdings" panose="05000000000000000000" pitchFamily="2" charset="2"/>
              <a:buChar char="§"/>
            </a:pPr>
            <a:r>
              <a:rPr lang="en-GB" sz="1200" b="1" dirty="0"/>
              <a:t>IMO</a:t>
            </a:r>
            <a:r>
              <a:rPr lang="en-GB" sz="1200" dirty="0"/>
              <a:t>	International Maritime Organization</a:t>
            </a:r>
          </a:p>
          <a:p>
            <a:pPr defTabSz="1257300">
              <a:buClr>
                <a:srgbClr val="FF0000"/>
              </a:buClr>
              <a:buFont typeface="Wingdings" panose="05000000000000000000" pitchFamily="2" charset="2"/>
              <a:buChar char="§"/>
            </a:pPr>
            <a:r>
              <a:rPr lang="en-GB" sz="1200" b="1" dirty="0"/>
              <a:t>IMT</a:t>
            </a:r>
            <a:r>
              <a:rPr lang="en-GB" sz="1200" dirty="0"/>
              <a:t>	International mobile telecommunications</a:t>
            </a:r>
          </a:p>
          <a:p>
            <a:pPr defTabSz="1257300">
              <a:buClr>
                <a:srgbClr val="FF0000"/>
              </a:buClr>
              <a:buFont typeface="Wingdings" panose="05000000000000000000" pitchFamily="2" charset="2"/>
              <a:buChar char="§"/>
            </a:pPr>
            <a:r>
              <a:rPr lang="en-GB" sz="1200" b="1" dirty="0"/>
              <a:t>ITS</a:t>
            </a:r>
            <a:r>
              <a:rPr lang="en-GB" sz="1200" dirty="0"/>
              <a:t>	Intelligent transport systems</a:t>
            </a:r>
          </a:p>
          <a:p>
            <a:pPr defTabSz="1257300">
              <a:buClr>
                <a:srgbClr val="FF0000"/>
              </a:buClr>
              <a:buFont typeface="Wingdings" panose="05000000000000000000" pitchFamily="2" charset="2"/>
              <a:buChar char="§"/>
            </a:pPr>
            <a:r>
              <a:rPr lang="en-GB" sz="1200" b="1" dirty="0"/>
              <a:t>ITU</a:t>
            </a:r>
            <a:r>
              <a:rPr lang="en-GB" sz="1200" dirty="0"/>
              <a:t>	International Telecommunication Union</a:t>
            </a:r>
          </a:p>
          <a:p>
            <a:pPr defTabSz="1257300">
              <a:buClr>
                <a:srgbClr val="FF0000"/>
              </a:buClr>
              <a:buFont typeface="Wingdings" panose="05000000000000000000" pitchFamily="2" charset="2"/>
              <a:buChar char="§"/>
            </a:pPr>
            <a:r>
              <a:rPr lang="en-GB" sz="1200" b="1" dirty="0"/>
              <a:t>MMSS</a:t>
            </a:r>
            <a:r>
              <a:rPr lang="en-GB" sz="1200" dirty="0"/>
              <a:t>	Maritime mobile satellite service</a:t>
            </a:r>
          </a:p>
          <a:p>
            <a:pPr defTabSz="1257300">
              <a:buClr>
                <a:srgbClr val="FF0000"/>
              </a:buClr>
              <a:buFont typeface="Wingdings" panose="05000000000000000000" pitchFamily="2" charset="2"/>
              <a:buChar char="§"/>
            </a:pPr>
            <a:r>
              <a:rPr lang="en-GB" sz="1200" b="1" dirty="0"/>
              <a:t>MSS</a:t>
            </a:r>
            <a:r>
              <a:rPr lang="en-GB" sz="1200" dirty="0"/>
              <a:t>	Mobile satellite service</a:t>
            </a:r>
          </a:p>
          <a:p>
            <a:pPr defTabSz="1257300">
              <a:buClr>
                <a:srgbClr val="FF0000"/>
              </a:buClr>
              <a:buFont typeface="Wingdings" panose="05000000000000000000" pitchFamily="2" charset="2"/>
              <a:buChar char="§"/>
            </a:pPr>
            <a:r>
              <a:rPr lang="en-GB" sz="1200" b="1" dirty="0"/>
              <a:t>NAVDAT</a:t>
            </a:r>
            <a:r>
              <a:rPr lang="en-GB" sz="1200" dirty="0"/>
              <a:t>	Navigational data</a:t>
            </a:r>
          </a:p>
          <a:p>
            <a:pPr defTabSz="1257300">
              <a:buClr>
                <a:srgbClr val="FF0000"/>
              </a:buClr>
              <a:buFont typeface="Wingdings" panose="05000000000000000000" pitchFamily="2" charset="2"/>
              <a:buChar char="§"/>
            </a:pPr>
            <a:r>
              <a:rPr lang="en-GB" sz="1200" b="1" dirty="0"/>
              <a:t>NGSO</a:t>
            </a:r>
            <a:r>
              <a:rPr lang="en-GB" sz="1200" dirty="0"/>
              <a:t>	Non geo-stationary orbit</a:t>
            </a:r>
          </a:p>
          <a:p>
            <a:pPr defTabSz="1257300">
              <a:buClr>
                <a:srgbClr val="FF0000"/>
              </a:buClr>
              <a:buFont typeface="Wingdings" panose="05000000000000000000" pitchFamily="2" charset="2"/>
              <a:buChar char="§"/>
            </a:pPr>
            <a:r>
              <a:rPr lang="en-GB" sz="1200" b="1" dirty="0"/>
              <a:t>PMSE</a:t>
            </a:r>
            <a:r>
              <a:rPr lang="en-GB" sz="1200" dirty="0"/>
              <a:t>	Programme making and special events</a:t>
            </a:r>
          </a:p>
          <a:p>
            <a:pPr defTabSz="1257300">
              <a:buClr>
                <a:srgbClr val="FF0000"/>
              </a:buClr>
              <a:buFont typeface="Wingdings" panose="05000000000000000000" pitchFamily="2" charset="2"/>
              <a:buChar char="§"/>
            </a:pPr>
            <a:r>
              <a:rPr lang="en-GB" sz="1200" b="1" dirty="0"/>
              <a:t>PT</a:t>
            </a:r>
            <a:r>
              <a:rPr lang="en-GB" sz="1200" dirty="0"/>
              <a:t>	Project team</a:t>
            </a:r>
          </a:p>
          <a:p>
            <a:pPr defTabSz="1257300">
              <a:buClr>
                <a:srgbClr val="FF0000"/>
              </a:buClr>
              <a:buFont typeface="Wingdings" panose="05000000000000000000" pitchFamily="2" charset="2"/>
              <a:buChar char="§"/>
            </a:pPr>
            <a:r>
              <a:rPr lang="en-GB" sz="1200" b="1" dirty="0"/>
              <a:t>RLANs</a:t>
            </a:r>
            <a:r>
              <a:rPr lang="en-GB" sz="1200" dirty="0"/>
              <a:t>	Radio local area networks</a:t>
            </a:r>
          </a:p>
          <a:p>
            <a:pPr defTabSz="1257300">
              <a:buClr>
                <a:srgbClr val="FF0000"/>
              </a:buClr>
              <a:buFont typeface="Wingdings" panose="05000000000000000000" pitchFamily="2" charset="2"/>
              <a:buChar char="§"/>
            </a:pPr>
            <a:r>
              <a:rPr lang="en-GB" sz="1200" b="1" dirty="0"/>
              <a:t>RR</a:t>
            </a:r>
            <a:r>
              <a:rPr lang="en-GB" sz="1200" dirty="0"/>
              <a:t>	Radio regulations</a:t>
            </a:r>
          </a:p>
          <a:p>
            <a:pPr defTabSz="1257300">
              <a:buClr>
                <a:srgbClr val="FF0000"/>
              </a:buClr>
              <a:buFont typeface="Wingdings" panose="05000000000000000000" pitchFamily="2" charset="2"/>
              <a:buChar char="§"/>
            </a:pPr>
            <a:r>
              <a:rPr lang="en-GB" sz="1200" b="1" dirty="0"/>
              <a:t>RSTT</a:t>
            </a:r>
            <a:r>
              <a:rPr lang="en-GB" sz="1200" dirty="0"/>
              <a:t>	Railway radiocommunication systems</a:t>
            </a:r>
            <a:br>
              <a:rPr lang="en-GB" sz="1200" dirty="0"/>
            </a:br>
            <a:r>
              <a:rPr lang="en-GB" sz="1200" dirty="0"/>
              <a:t>	between train and trackside systems</a:t>
            </a:r>
          </a:p>
          <a:p>
            <a:pPr defTabSz="1257300">
              <a:buClr>
                <a:srgbClr val="FF0000"/>
              </a:buClr>
              <a:buFont typeface="Wingdings" panose="05000000000000000000" pitchFamily="2" charset="2"/>
              <a:buChar char="§"/>
            </a:pPr>
            <a:r>
              <a:rPr lang="en-GB" sz="1200" b="1" dirty="0"/>
              <a:t>SAR</a:t>
            </a:r>
            <a:r>
              <a:rPr lang="en-GB" sz="1200" dirty="0"/>
              <a:t>	Search and rescue</a:t>
            </a:r>
          </a:p>
          <a:p>
            <a:pPr defTabSz="1257300">
              <a:buClr>
                <a:srgbClr val="FF0000"/>
              </a:buClr>
              <a:buFont typeface="Wingdings" panose="05000000000000000000" pitchFamily="2" charset="2"/>
              <a:buChar char="§"/>
            </a:pPr>
            <a:r>
              <a:rPr lang="en-GB" sz="1200" b="1" dirty="0"/>
              <a:t>VDES</a:t>
            </a:r>
            <a:r>
              <a:rPr lang="en-GB" sz="1200" dirty="0"/>
              <a:t>	VHF data exchange system</a:t>
            </a:r>
          </a:p>
          <a:p>
            <a:pPr defTabSz="1257300">
              <a:buClr>
                <a:srgbClr val="FF0000"/>
              </a:buClr>
              <a:buFont typeface="Wingdings" panose="05000000000000000000" pitchFamily="2" charset="2"/>
              <a:buChar char="§"/>
            </a:pPr>
            <a:r>
              <a:rPr lang="en-GB" sz="1200" b="1" dirty="0"/>
              <a:t>WAS</a:t>
            </a:r>
            <a:r>
              <a:rPr lang="en-GB" sz="1200" dirty="0"/>
              <a:t>	Wireless access systems</a:t>
            </a:r>
          </a:p>
          <a:p>
            <a:pPr defTabSz="1257300">
              <a:buClr>
                <a:srgbClr val="FF0000"/>
              </a:buClr>
              <a:buFont typeface="Wingdings" panose="05000000000000000000" pitchFamily="2" charset="2"/>
              <a:buChar char="§"/>
            </a:pPr>
            <a:r>
              <a:rPr lang="en-GB" sz="1200" b="1" dirty="0"/>
              <a:t>WPT</a:t>
            </a:r>
            <a:r>
              <a:rPr lang="en-GB" sz="1200" dirty="0"/>
              <a:t>	Wireless power transfer</a:t>
            </a:r>
          </a:p>
          <a:p>
            <a:pPr defTabSz="1257300">
              <a:buClr>
                <a:srgbClr val="FF0000"/>
              </a:buClr>
              <a:buFont typeface="Wingdings" panose="05000000000000000000" pitchFamily="2" charset="2"/>
              <a:buChar char="§"/>
            </a:pPr>
            <a:r>
              <a:rPr lang="en-GB" sz="1200" b="1" dirty="0"/>
              <a:t>WRC</a:t>
            </a:r>
            <a:r>
              <a:rPr lang="en-GB" sz="1200" dirty="0"/>
              <a:t>	World radiocommunication conference</a:t>
            </a:r>
          </a:p>
        </p:txBody>
      </p:sp>
    </p:spTree>
    <p:extLst>
      <p:ext uri="{BB962C8B-B14F-4D97-AF65-F5344CB8AC3E}">
        <p14:creationId xmlns:p14="http://schemas.microsoft.com/office/powerpoint/2010/main" val="1674092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body" idx="1"/>
          </p:nvPr>
        </p:nvSpPr>
        <p:spPr>
          <a:xfrm>
            <a:off x="457200" y="1700213"/>
            <a:ext cx="8229600" cy="4425950"/>
          </a:xfrm>
        </p:spPr>
        <p:txBody>
          <a:bodyPr/>
          <a:lstStyle/>
          <a:p>
            <a:pPr eaLnBrk="1" hangingPunct="1">
              <a:lnSpc>
                <a:spcPct val="80000"/>
              </a:lnSpc>
              <a:buFontTx/>
              <a:buNone/>
            </a:pPr>
            <a:endParaRPr lang="en-GB" sz="1400" dirty="0"/>
          </a:p>
          <a:p>
            <a:pPr>
              <a:spcBef>
                <a:spcPct val="0"/>
              </a:spcBef>
              <a:buClr>
                <a:srgbClr val="C00000"/>
              </a:buClr>
            </a:pPr>
            <a:r>
              <a:rPr lang="en-GB" b="1" dirty="0"/>
              <a:t>For both WRC-19 and the RA-19:</a:t>
            </a:r>
          </a:p>
          <a:p>
            <a:pPr>
              <a:spcBef>
                <a:spcPct val="0"/>
              </a:spcBef>
              <a:buClr>
                <a:srgbClr val="C00000"/>
              </a:buClr>
            </a:pPr>
            <a:endParaRPr lang="en-GB" b="1" dirty="0"/>
          </a:p>
          <a:p>
            <a:pPr>
              <a:spcBef>
                <a:spcPct val="0"/>
              </a:spcBef>
              <a:buClr>
                <a:srgbClr val="C00000"/>
              </a:buClr>
            </a:pPr>
            <a:r>
              <a:rPr lang="en-GB" b="1" dirty="0"/>
              <a:t>European Common Proposals (ECPs)</a:t>
            </a:r>
          </a:p>
          <a:p>
            <a:pPr lvl="1">
              <a:spcBef>
                <a:spcPct val="0"/>
              </a:spcBef>
              <a:buClr>
                <a:srgbClr val="C00000"/>
              </a:buClr>
              <a:buFont typeface="Arial" charset="0"/>
              <a:buChar char="•"/>
            </a:pPr>
            <a:r>
              <a:rPr lang="en-GB" dirty="0"/>
              <a:t>At least 10 administrations in support</a:t>
            </a:r>
          </a:p>
          <a:p>
            <a:pPr lvl="1">
              <a:spcBef>
                <a:spcPct val="0"/>
              </a:spcBef>
              <a:buClr>
                <a:srgbClr val="C00000"/>
              </a:buClr>
              <a:buFont typeface="Arial" charset="0"/>
              <a:buChar char="•"/>
            </a:pPr>
            <a:r>
              <a:rPr lang="en-GB" dirty="0"/>
              <a:t>No more than 6 opposing – as a general guideline</a:t>
            </a:r>
          </a:p>
          <a:p>
            <a:pPr lvl="1">
              <a:spcBef>
                <a:spcPct val="0"/>
              </a:spcBef>
              <a:buClr>
                <a:srgbClr val="C00000"/>
              </a:buClr>
              <a:buFont typeface="Arial" charset="0"/>
              <a:buChar char="•"/>
            </a:pPr>
            <a:endParaRPr lang="en-GB" b="1" dirty="0"/>
          </a:p>
          <a:p>
            <a:pPr>
              <a:spcBef>
                <a:spcPct val="0"/>
              </a:spcBef>
              <a:buClr>
                <a:srgbClr val="C00000"/>
              </a:buClr>
            </a:pPr>
            <a:r>
              <a:rPr lang="en-GB" b="1" dirty="0"/>
              <a:t>CEPT Briefs</a:t>
            </a:r>
          </a:p>
          <a:p>
            <a:pPr lvl="1">
              <a:spcBef>
                <a:spcPct val="0"/>
              </a:spcBef>
              <a:buClr>
                <a:srgbClr val="C00000"/>
              </a:buClr>
              <a:buFont typeface="Arial" charset="0"/>
              <a:buChar char="•"/>
            </a:pPr>
            <a:r>
              <a:rPr lang="en-GB" dirty="0"/>
              <a:t>Describe each agenda item</a:t>
            </a:r>
          </a:p>
          <a:p>
            <a:pPr lvl="1">
              <a:spcBef>
                <a:spcPct val="0"/>
              </a:spcBef>
              <a:buClr>
                <a:srgbClr val="C00000"/>
              </a:buClr>
              <a:buFont typeface="Arial" charset="0"/>
              <a:buChar char="•"/>
            </a:pPr>
            <a:r>
              <a:rPr lang="en-GB" dirty="0"/>
              <a:t>Contains the CEPT view – agreed by consensus at each stage</a:t>
            </a:r>
          </a:p>
          <a:p>
            <a:pPr lvl="1">
              <a:spcBef>
                <a:spcPct val="0"/>
              </a:spcBef>
              <a:buClr>
                <a:srgbClr val="C00000"/>
              </a:buClr>
              <a:buFont typeface="Arial" charset="0"/>
              <a:buChar char="•"/>
            </a:pPr>
            <a:endParaRPr lang="en-GB" dirty="0"/>
          </a:p>
          <a:p>
            <a:pPr>
              <a:spcBef>
                <a:spcPct val="0"/>
              </a:spcBef>
              <a:buClr>
                <a:srgbClr val="C00000"/>
              </a:buClr>
            </a:pPr>
            <a:r>
              <a:rPr lang="en-GB" b="1" dirty="0"/>
              <a:t>CEPT co-ordination in ITU-R meetings</a:t>
            </a:r>
          </a:p>
          <a:p>
            <a:pPr lvl="1">
              <a:spcBef>
                <a:spcPct val="0"/>
              </a:spcBef>
              <a:buClr>
                <a:srgbClr val="C00000"/>
              </a:buClr>
              <a:buFont typeface="Arial" charset="0"/>
              <a:buChar char="•"/>
            </a:pPr>
            <a:r>
              <a:rPr lang="en-GB" dirty="0"/>
              <a:t>Agreed contributions (also for non-WRC issues)</a:t>
            </a:r>
          </a:p>
          <a:p>
            <a:pPr lvl="1">
              <a:spcBef>
                <a:spcPct val="0"/>
              </a:spcBef>
              <a:buClr>
                <a:srgbClr val="C00000"/>
              </a:buClr>
              <a:buFont typeface="Arial" charset="0"/>
              <a:buChar char="•"/>
            </a:pPr>
            <a:r>
              <a:rPr lang="en-GB" dirty="0"/>
              <a:t>Co-ordination on lines to take</a:t>
            </a:r>
          </a:p>
          <a:p>
            <a:pPr eaLnBrk="1" hangingPunct="1">
              <a:lnSpc>
                <a:spcPct val="80000"/>
              </a:lnSpc>
              <a:buFontTx/>
              <a:buNone/>
            </a:pPr>
            <a:endParaRPr lang="en-GB" sz="800" u="sng" dirty="0"/>
          </a:p>
          <a:p>
            <a:pPr eaLnBrk="1" hangingPunct="1">
              <a:lnSpc>
                <a:spcPct val="80000"/>
              </a:lnSpc>
              <a:buFontTx/>
              <a:buNone/>
            </a:pPr>
            <a:endParaRPr lang="en-GB" sz="800" dirty="0"/>
          </a:p>
          <a:p>
            <a:pPr eaLnBrk="1" hangingPunct="1">
              <a:lnSpc>
                <a:spcPct val="80000"/>
              </a:lnSpc>
              <a:buFontTx/>
              <a:buNone/>
            </a:pPr>
            <a:endParaRPr lang="fr-FR" sz="500" dirty="0"/>
          </a:p>
          <a:p>
            <a:pPr eaLnBrk="1" hangingPunct="1">
              <a:lnSpc>
                <a:spcPct val="80000"/>
              </a:lnSpc>
              <a:buFontTx/>
              <a:buNone/>
            </a:pPr>
            <a:r>
              <a:rPr lang="fr-FR" sz="600" dirty="0"/>
              <a:t> </a:t>
            </a:r>
          </a:p>
          <a:p>
            <a:pPr eaLnBrk="1" hangingPunct="1">
              <a:lnSpc>
                <a:spcPct val="80000"/>
              </a:lnSpc>
            </a:pPr>
            <a:endParaRPr lang="fr-FR" sz="600" dirty="0"/>
          </a:p>
        </p:txBody>
      </p:sp>
      <p:sp>
        <p:nvSpPr>
          <p:cNvPr id="2" name="Titel 1"/>
          <p:cNvSpPr>
            <a:spLocks noGrp="1"/>
          </p:cNvSpPr>
          <p:nvPr>
            <p:ph type="title"/>
          </p:nvPr>
        </p:nvSpPr>
        <p:spPr/>
        <p:txBody>
          <a:bodyPr/>
          <a:lstStyle/>
          <a:p>
            <a:r>
              <a:rPr lang="fr-FR" dirty="0"/>
              <a:t>CPG19 </a:t>
            </a:r>
            <a:r>
              <a:rPr lang="en-US" dirty="0"/>
              <a:t>Deliverables</a:t>
            </a:r>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1.10 </a:t>
            </a:r>
            <a:r>
              <a:rPr lang="en-GB" sz="1600" dirty="0">
                <a:solidFill>
                  <a:srgbClr val="FFFFFF"/>
                </a:solidFill>
                <a:cs typeface="Arial" pitchFamily="34" charset="0"/>
              </a:rPr>
              <a:t>(</a:t>
            </a:r>
            <a:r>
              <a:rPr lang="en-GB" sz="1600" dirty="0">
                <a:cs typeface="Arial" pitchFamily="34" charset="0"/>
              </a:rPr>
              <a:t>approved  by CPG19#6</a:t>
            </a:r>
            <a:r>
              <a:rPr lang="en-GB" sz="1600" dirty="0">
                <a:solidFill>
                  <a:srgbClr val="FFFFFF"/>
                </a:solidFill>
                <a:cs typeface="Arial" pitchFamily="34" charset="0"/>
              </a:rPr>
              <a:t>)</a:t>
            </a:r>
            <a:endParaRPr lang="de-DE"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consider spectrum needs and regulatory provisions for the introduction and use of the Global Aeronautical Distress and Safety System (GADSS), in accordance with Resolution </a:t>
            </a:r>
            <a:r>
              <a:rPr lang="en-GB" sz="1600" b="1" i="1" dirty="0"/>
              <a:t>426 (WRC-15)</a:t>
            </a:r>
            <a:r>
              <a:rPr lang="en-GB" sz="1600" i="1" dirty="0"/>
              <a:t>;</a:t>
            </a:r>
            <a:endParaRPr lang="en-US" sz="1600" i="1" dirty="0"/>
          </a:p>
          <a:p>
            <a:pPr marL="0" indent="0">
              <a:buNone/>
            </a:pPr>
            <a:endParaRPr lang="en-US" sz="1000" dirty="0"/>
          </a:p>
          <a:p>
            <a:pPr marL="0" indent="0">
              <a:buNone/>
            </a:pPr>
            <a:r>
              <a:rPr lang="en-US" sz="1800" b="1" dirty="0"/>
              <a:t>Preliminary CEPT position:</a:t>
            </a:r>
          </a:p>
          <a:p>
            <a:pPr marL="0" indent="0">
              <a:buNone/>
            </a:pPr>
            <a:r>
              <a:rPr lang="en-GB" sz="1800" dirty="0"/>
              <a:t>CEPT is of the view that:</a:t>
            </a:r>
          </a:p>
          <a:p>
            <a:pPr marL="0" indent="0">
              <a:buNone/>
            </a:pPr>
            <a:endParaRPr lang="en-US" sz="500" dirty="0"/>
          </a:p>
          <a:p>
            <a:pPr lvl="0" algn="just">
              <a:spcBef>
                <a:spcPts val="600"/>
              </a:spcBef>
              <a:spcAft>
                <a:spcPts val="0"/>
              </a:spcAft>
              <a:buClr>
                <a:srgbClr val="D2232A"/>
              </a:buClr>
              <a:buFont typeface="Wingdings" panose="05000000000000000000" pitchFamily="2" charset="2"/>
              <a:buChar char=""/>
              <a:tabLst>
                <a:tab pos="215900" algn="l"/>
              </a:tabLst>
            </a:pPr>
            <a:r>
              <a:rPr lang="en-GB" sz="1600" dirty="0">
                <a:latin typeface="Arial" panose="020B0604020202020204" pitchFamily="34" charset="0"/>
                <a:ea typeface="Calibri" panose="020F0502020204030204" pitchFamily="34" charset="0"/>
                <a:cs typeface="Times New Roman" panose="02020603050405020304" pitchFamily="18" charset="0"/>
              </a:rPr>
              <a:t>systems contributing to the GADSS shall operate in accordance with ICAO requirements or recommendations contained in Standard and Recommended Practices (SARPs), manuals or guidance material;</a:t>
            </a:r>
          </a:p>
          <a:p>
            <a:pPr lvl="0" algn="just">
              <a:spcBef>
                <a:spcPts val="600"/>
              </a:spcBef>
              <a:spcAft>
                <a:spcPts val="0"/>
              </a:spcAft>
              <a:buClr>
                <a:srgbClr val="D2232A"/>
              </a:buClr>
              <a:buFont typeface="Wingdings" panose="05000000000000000000" pitchFamily="2" charset="2"/>
              <a:buChar char=""/>
              <a:tabLst>
                <a:tab pos="215900" algn="l"/>
              </a:tabLst>
            </a:pPr>
            <a:r>
              <a:rPr lang="en-GB" sz="1600" dirty="0">
                <a:latin typeface="Arial" panose="020B0604020202020204" pitchFamily="34" charset="0"/>
                <a:ea typeface="Calibri" panose="020F0502020204030204" pitchFamily="34" charset="0"/>
                <a:cs typeface="Times New Roman" panose="02020603050405020304" pitchFamily="18" charset="0"/>
              </a:rPr>
              <a:t>any changes to the Radio Regulations should be determined on the basis of the GADSS concept developed by ICAO;</a:t>
            </a:r>
          </a:p>
          <a:p>
            <a:pPr lvl="0" algn="just">
              <a:spcBef>
                <a:spcPts val="600"/>
              </a:spcBef>
              <a:spcAft>
                <a:spcPts val="0"/>
              </a:spcAft>
              <a:buClr>
                <a:srgbClr val="D2232A"/>
              </a:buClr>
              <a:buFont typeface="Wingdings" panose="05000000000000000000" pitchFamily="2" charset="2"/>
              <a:buChar char=""/>
              <a:tabLst>
                <a:tab pos="215900" algn="l"/>
              </a:tabLst>
            </a:pPr>
            <a:r>
              <a:rPr lang="en-GB" sz="1600" dirty="0">
                <a:latin typeface="Arial" panose="020B0604020202020204" pitchFamily="34" charset="0"/>
                <a:ea typeface="Calibri" panose="020F0502020204030204" pitchFamily="34" charset="0"/>
                <a:cs typeface="Times New Roman" panose="02020603050405020304" pitchFamily="18" charset="0"/>
              </a:rPr>
              <a:t>systems identified to contribute to the GADSS do not require any change to Article 5 of the Radio Regulations;</a:t>
            </a:r>
          </a:p>
          <a:p>
            <a:pPr marL="365125" indent="-365125">
              <a:buClr>
                <a:srgbClr val="C00000"/>
              </a:buClr>
            </a:pPr>
            <a:endParaRPr lang="en-GB" sz="1600" dirty="0"/>
          </a:p>
        </p:txBody>
      </p:sp>
      <p:sp>
        <p:nvSpPr>
          <p:cNvPr id="6" name="Rechthoek 6"/>
          <p:cNvSpPr/>
          <p:nvPr/>
        </p:nvSpPr>
        <p:spPr>
          <a:xfrm>
            <a:off x="1979712" y="6561348"/>
            <a:ext cx="5908688" cy="264688"/>
          </a:xfrm>
          <a:prstGeom prst="rect">
            <a:avLst/>
          </a:prstGeom>
        </p:spPr>
        <p:txBody>
          <a:bodyPr wrap="square">
            <a:spAutoFit/>
          </a:bodyPr>
          <a:lstStyle/>
          <a:p>
            <a:pPr lvl="2" algn="r" fontAlgn="base">
              <a:lnSpc>
                <a:spcPct val="80000"/>
              </a:lnSpc>
              <a:spcBef>
                <a:spcPts val="1200"/>
              </a:spcBef>
              <a:spcAft>
                <a:spcPct val="0"/>
              </a:spcAft>
              <a:defRPr/>
            </a:pPr>
            <a:r>
              <a:rPr lang="fr-FR" sz="1400" i="1" dirty="0">
                <a:solidFill>
                  <a:srgbClr val="333399"/>
                </a:solidFill>
              </a:rPr>
              <a:t>CEPT </a:t>
            </a:r>
            <a:r>
              <a:rPr lang="fr-FR" sz="1400" i="1" dirty="0" err="1">
                <a:solidFill>
                  <a:srgbClr val="333399"/>
                </a:solidFill>
              </a:rPr>
              <a:t>Coordinator</a:t>
            </a:r>
            <a:r>
              <a:rPr lang="fr-FR" sz="1400" i="1" dirty="0">
                <a:solidFill>
                  <a:srgbClr val="333399"/>
                </a:solidFill>
              </a:rPr>
              <a:t>: </a:t>
            </a:r>
            <a:r>
              <a:rPr lang="fr-FR" sz="1400" i="1" dirty="0" err="1">
                <a:solidFill>
                  <a:srgbClr val="333399"/>
                </a:solidFill>
              </a:rPr>
              <a:t>Jerome</a:t>
            </a:r>
            <a:r>
              <a:rPr lang="fr-FR" sz="1400" i="1" dirty="0">
                <a:solidFill>
                  <a:srgbClr val="333399"/>
                </a:solidFill>
              </a:rPr>
              <a:t> </a:t>
            </a:r>
            <a:r>
              <a:rPr lang="fr-FR" sz="1400" i="1" dirty="0" err="1">
                <a:solidFill>
                  <a:srgbClr val="333399"/>
                </a:solidFill>
              </a:rPr>
              <a:t>Andre</a:t>
            </a:r>
            <a:endParaRPr lang="en-GB" sz="1400" i="1" dirty="0">
              <a:solidFill>
                <a:srgbClr val="333399"/>
              </a:solidFill>
            </a:endParaRPr>
          </a:p>
        </p:txBody>
      </p:sp>
      <p:pic>
        <p:nvPicPr>
          <p:cNvPr id="5" name="Picture 4">
            <a:extLst>
              <a:ext uri="{FF2B5EF4-FFF2-40B4-BE49-F238E27FC236}">
                <a16:creationId xmlns:a16="http://schemas.microsoft.com/office/drawing/2014/main" id="{FB147FA2-FDCE-418D-B995-5D27C540D9F6}"/>
              </a:ext>
            </a:extLst>
          </p:cNvPr>
          <p:cNvPicPr>
            <a:picLocks noChangeAspect="1"/>
          </p:cNvPicPr>
          <p:nvPr/>
        </p:nvPicPr>
        <p:blipFill>
          <a:blip r:embed="rId3"/>
          <a:stretch>
            <a:fillRect/>
          </a:stretch>
        </p:blipFill>
        <p:spPr>
          <a:xfrm>
            <a:off x="8033462" y="5366076"/>
            <a:ext cx="1111046" cy="1483304"/>
          </a:xfrm>
          <a:prstGeom prst="rect">
            <a:avLst/>
          </a:prstGeom>
        </p:spPr>
      </p:pic>
    </p:spTree>
    <p:extLst>
      <p:ext uri="{BB962C8B-B14F-4D97-AF65-F5344CB8AC3E}">
        <p14:creationId xmlns:p14="http://schemas.microsoft.com/office/powerpoint/2010/main" val="67654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16DD06-46A6-41A5-A0FB-33AFE44704EB}"/>
              </a:ext>
            </a:extLst>
          </p:cNvPr>
          <p:cNvPicPr>
            <a:picLocks noChangeAspect="1"/>
          </p:cNvPicPr>
          <p:nvPr/>
        </p:nvPicPr>
        <p:blipFill>
          <a:blip r:embed="rId3"/>
          <a:stretch>
            <a:fillRect/>
          </a:stretch>
        </p:blipFill>
        <p:spPr>
          <a:xfrm>
            <a:off x="8033462" y="5366076"/>
            <a:ext cx="1111046" cy="1483304"/>
          </a:xfrm>
          <a:prstGeom prst="rect">
            <a:avLst/>
          </a:prstGeom>
        </p:spPr>
      </p:pic>
      <p:sp>
        <p:nvSpPr>
          <p:cNvPr id="3" name="Titel 2"/>
          <p:cNvSpPr>
            <a:spLocks noGrp="1"/>
          </p:cNvSpPr>
          <p:nvPr>
            <p:ph type="title"/>
          </p:nvPr>
        </p:nvSpPr>
        <p:spPr/>
        <p:txBody>
          <a:bodyPr/>
          <a:lstStyle/>
          <a:p>
            <a:r>
              <a:rPr lang="en-GB" dirty="0">
                <a:cs typeface="Arial" pitchFamily="34" charset="0"/>
              </a:rPr>
              <a:t>Agenda Item 1.10 </a:t>
            </a:r>
            <a:r>
              <a:rPr lang="en-GB" sz="1600" dirty="0">
                <a:solidFill>
                  <a:srgbClr val="FFFFFF"/>
                </a:solidFill>
                <a:cs typeface="Arial" pitchFamily="34" charset="0"/>
              </a:rPr>
              <a:t>(</a:t>
            </a:r>
            <a:r>
              <a:rPr lang="en-GB" sz="1600" dirty="0">
                <a:cs typeface="Arial" pitchFamily="34" charset="0"/>
              </a:rPr>
              <a:t>approved  by CPG19#6</a:t>
            </a:r>
            <a:r>
              <a:rPr lang="en-GB" sz="1600" dirty="0">
                <a:solidFill>
                  <a:srgbClr val="FFFFFF"/>
                </a:solidFill>
                <a:cs typeface="Arial" pitchFamily="34" charset="0"/>
              </a:rPr>
              <a:t>)</a:t>
            </a:r>
            <a:endParaRPr lang="de-DE" dirty="0"/>
          </a:p>
        </p:txBody>
      </p:sp>
      <p:sp>
        <p:nvSpPr>
          <p:cNvPr id="4" name="Inhaltsplatzhalter 3"/>
          <p:cNvSpPr>
            <a:spLocks noGrp="1"/>
          </p:cNvSpPr>
          <p:nvPr>
            <p:ph idx="1"/>
          </p:nvPr>
        </p:nvSpPr>
        <p:spPr>
          <a:xfrm>
            <a:off x="467544" y="1884530"/>
            <a:ext cx="8435280" cy="4392488"/>
          </a:xfrm>
        </p:spPr>
        <p:txBody>
          <a:bodyPr/>
          <a:lstStyle/>
          <a:p>
            <a:pPr marL="0" lvl="0" indent="0">
              <a:spcBef>
                <a:spcPts val="1200"/>
              </a:spcBef>
              <a:buNone/>
            </a:pPr>
            <a:r>
              <a:rPr lang="en-US" sz="1800" b="1" dirty="0"/>
              <a:t>Preliminary CEPT position (continued): </a:t>
            </a:r>
          </a:p>
          <a:p>
            <a:pPr marL="0" lvl="0" indent="0">
              <a:buNone/>
            </a:pPr>
            <a:endParaRPr lang="en-US" sz="500" b="1" dirty="0"/>
          </a:p>
          <a:p>
            <a:pPr lvl="0" algn="just">
              <a:spcBef>
                <a:spcPts val="600"/>
              </a:spcBef>
              <a:spcAft>
                <a:spcPts val="600"/>
              </a:spcAft>
              <a:buClr>
                <a:srgbClr val="D2232A"/>
              </a:buClr>
              <a:buFont typeface="Wingdings" panose="05000000000000000000" pitchFamily="2" charset="2"/>
              <a:buChar char=""/>
              <a:tabLst>
                <a:tab pos="215900" algn="l"/>
              </a:tabLst>
            </a:pPr>
            <a:r>
              <a:rPr lang="en-GB" sz="1600" dirty="0">
                <a:latin typeface="Arial" panose="020B0604020202020204" pitchFamily="34" charset="0"/>
                <a:ea typeface="Calibri" panose="020F0502020204030204" pitchFamily="34" charset="0"/>
                <a:cs typeface="Times New Roman" panose="02020603050405020304" pitchFamily="18" charset="0"/>
              </a:rPr>
              <a:t>that according to the process to implement the GADSS concept an extension of activities towards WRC-23 may need to be considered</a:t>
            </a:r>
          </a:p>
          <a:p>
            <a:pPr lvl="0" algn="just">
              <a:spcBef>
                <a:spcPts val="600"/>
              </a:spcBef>
              <a:spcAft>
                <a:spcPts val="600"/>
              </a:spcAft>
              <a:buClr>
                <a:srgbClr val="D2232A"/>
              </a:buClr>
              <a:buFont typeface="Wingdings" panose="05000000000000000000" pitchFamily="2" charset="2"/>
              <a:buChar char=""/>
              <a:tabLst>
                <a:tab pos="215900" algn="l"/>
              </a:tabLst>
            </a:pPr>
            <a:r>
              <a:rPr lang="en-GB" sz="1600" dirty="0">
                <a:latin typeface="Arial" panose="020B0604020202020204" pitchFamily="34" charset="0"/>
                <a:ea typeface="Calibri" panose="020F0502020204030204" pitchFamily="34" charset="0"/>
                <a:cs typeface="Times New Roman" panose="02020603050405020304" pitchFamily="18" charset="0"/>
              </a:rPr>
              <a:t>[the list of the frequency bands and systems used by GADSS and also their technical and operational characteristics and operational parameters should be included in the corresponding ITU-R Recommendations;]</a:t>
            </a:r>
          </a:p>
          <a:p>
            <a:pPr lvl="0" algn="just">
              <a:spcBef>
                <a:spcPts val="600"/>
              </a:spcBef>
              <a:spcAft>
                <a:spcPts val="600"/>
              </a:spcAft>
              <a:buClr>
                <a:srgbClr val="D2232A"/>
              </a:buClr>
              <a:buFont typeface="Wingdings" panose="05000000000000000000" pitchFamily="2" charset="2"/>
              <a:buChar char=""/>
              <a:tabLst>
                <a:tab pos="215900" algn="l"/>
              </a:tabLst>
            </a:pPr>
            <a:r>
              <a:rPr lang="en-GB" sz="1600" dirty="0">
                <a:latin typeface="Arial" panose="020B0604020202020204" pitchFamily="34" charset="0"/>
                <a:ea typeface="Calibri" panose="020F0502020204030204" pitchFamily="34" charset="0"/>
                <a:cs typeface="Times New Roman" panose="02020603050405020304" pitchFamily="18" charset="0"/>
              </a:rPr>
              <a:t>additional regulatory actions for the introduction and use of GADSS should not place any additional constraints on the existing and planned systems.</a:t>
            </a:r>
          </a:p>
        </p:txBody>
      </p:sp>
      <p:sp>
        <p:nvSpPr>
          <p:cNvPr id="6" name="Rechthoek 6"/>
          <p:cNvSpPr/>
          <p:nvPr/>
        </p:nvSpPr>
        <p:spPr>
          <a:xfrm>
            <a:off x="1975680" y="6561348"/>
            <a:ext cx="5908688"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Jerome</a:t>
            </a:r>
            <a:r>
              <a:rPr lang="fr-FR" sz="1400" i="1" dirty="0">
                <a:solidFill>
                  <a:schemeClr val="accent2"/>
                </a:solidFill>
                <a:cs typeface="Arial" pitchFamily="34" charset="0"/>
              </a:rPr>
              <a:t> </a:t>
            </a:r>
            <a:r>
              <a:rPr lang="fr-FR" sz="1400" i="1" dirty="0" err="1">
                <a:solidFill>
                  <a:schemeClr val="accent2"/>
                </a:solidFill>
                <a:cs typeface="Arial" pitchFamily="34" charset="0"/>
              </a:rPr>
              <a:t>Andre</a:t>
            </a:r>
            <a:r>
              <a:rPr lang="fr-FR" sz="1400" i="1" dirty="0">
                <a:solidFill>
                  <a:schemeClr val="accent2"/>
                </a:solidFill>
                <a:cs typeface="Arial" pitchFamily="34" charset="0"/>
              </a:rPr>
              <a:t> </a:t>
            </a:r>
            <a:endParaRPr lang="en-GB" sz="1400" i="1" dirty="0">
              <a:solidFill>
                <a:schemeClr val="accent2"/>
              </a:solidFill>
              <a:cs typeface="Arial" pitchFamily="34" charset="0"/>
            </a:endParaRPr>
          </a:p>
        </p:txBody>
      </p:sp>
    </p:spTree>
    <p:extLst>
      <p:ext uri="{BB962C8B-B14F-4D97-AF65-F5344CB8AC3E}">
        <p14:creationId xmlns:p14="http://schemas.microsoft.com/office/powerpoint/2010/main" val="187146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9.1 Issue 9.1.4 </a:t>
            </a:r>
            <a:r>
              <a:rPr lang="en-GB" sz="1600" dirty="0">
                <a:cs typeface="Arial" pitchFamily="34" charset="0"/>
              </a:rPr>
              <a:t>(approved  by CPG19#6)</a:t>
            </a:r>
            <a:endParaRPr lang="de-DE" sz="1600" dirty="0"/>
          </a:p>
        </p:txBody>
      </p:sp>
      <p:sp>
        <p:nvSpPr>
          <p:cNvPr id="11" name="Rectangle 1"/>
          <p:cNvSpPr>
            <a:spLocks noGrp="1"/>
          </p:cNvSpPr>
          <p:nvPr>
            <p:ph idx="1"/>
          </p:nvPr>
        </p:nvSpPr>
        <p:spPr>
          <a:xfrm>
            <a:off x="457200" y="1600200"/>
            <a:ext cx="8229600" cy="4222694"/>
          </a:xfrm>
          <a:prstGeom prst="rect">
            <a:avLst/>
          </a:prstGeom>
        </p:spPr>
        <p:txBody>
          <a:bodyPr wrap="square">
            <a:spAutoFit/>
          </a:bodyPr>
          <a:lstStyle/>
          <a:p>
            <a:pPr marL="0" indent="0" algn="just">
              <a:buNone/>
            </a:pPr>
            <a:r>
              <a:rPr lang="en-US" sz="1600" b="1" i="1" dirty="0"/>
              <a:t>Issue: </a:t>
            </a:r>
            <a:r>
              <a:rPr lang="en-GB" sz="1600" i="1" dirty="0"/>
              <a:t>to conduct studies to identify any required technical and operational measures, in relation to stations on board sub-orbital vehicles, that could assist in avoiding harmful interference between radiocommunication services;</a:t>
            </a:r>
            <a:endParaRPr lang="en-US" sz="1600" b="1" i="1" dirty="0"/>
          </a:p>
          <a:p>
            <a:pPr marL="0" indent="0">
              <a:buNone/>
            </a:pPr>
            <a:endParaRPr lang="en-US" sz="1000" dirty="0"/>
          </a:p>
          <a:p>
            <a:pPr marL="0" indent="0">
              <a:buNone/>
            </a:pPr>
            <a:r>
              <a:rPr lang="en-US" sz="1800" b="1" dirty="0"/>
              <a:t>Preliminary CEPT position:</a:t>
            </a:r>
          </a:p>
          <a:p>
            <a:pPr marL="0" indent="0">
              <a:buNone/>
            </a:pPr>
            <a:endParaRPr lang="en-US" sz="500" b="1" dirty="0"/>
          </a:p>
          <a:p>
            <a:pPr marL="0" indent="0">
              <a:buNone/>
            </a:pPr>
            <a:r>
              <a:rPr lang="en-GB" sz="1600" dirty="0"/>
              <a:t>CEPT is of the view that:</a:t>
            </a:r>
          </a:p>
          <a:p>
            <a:pPr lvl="0">
              <a:buClr>
                <a:srgbClr val="D2232A"/>
              </a:buClr>
            </a:pPr>
            <a:r>
              <a:rPr lang="en-GB" sz="1600" dirty="0"/>
              <a:t>the ITU-R studies called for by Resolution 763 should be supported;</a:t>
            </a:r>
          </a:p>
          <a:p>
            <a:pPr>
              <a:buClr>
                <a:srgbClr val="D2232A"/>
              </a:buClr>
            </a:pPr>
            <a:r>
              <a:rPr lang="en-GB" sz="1600" dirty="0"/>
              <a:t>based on the results of those studies, what action is to be taken should be determined;</a:t>
            </a:r>
          </a:p>
          <a:p>
            <a:pPr>
              <a:buClr>
                <a:srgbClr val="D2232A"/>
              </a:buClr>
            </a:pPr>
            <a:r>
              <a:rPr lang="en-GB" sz="1600" dirty="0"/>
              <a:t>stations on board suborbital vehicles shall not cause harmful interference nor impose additional constraints on systems operating under the incumbent services.</a:t>
            </a:r>
          </a:p>
          <a:p>
            <a:pPr>
              <a:buClr>
                <a:srgbClr val="D2232A"/>
              </a:buClr>
            </a:pPr>
            <a:r>
              <a:rPr lang="en-GB" sz="1600" dirty="0"/>
              <a:t>suborbital vehicles need to be differentiated from current satellite launch vehicles.</a:t>
            </a:r>
          </a:p>
          <a:p>
            <a:pPr marL="0" indent="0">
              <a:buNone/>
            </a:pPr>
            <a:endParaRPr lang="en-US" sz="1800" b="1" dirty="0"/>
          </a:p>
          <a:p>
            <a:pPr marL="0" indent="0">
              <a:buNone/>
            </a:pPr>
            <a:endParaRPr lang="en-US" sz="1000" dirty="0"/>
          </a:p>
          <a:p>
            <a:pPr marL="0" indent="0">
              <a:buNone/>
            </a:pPr>
            <a:endParaRPr lang="en-GB" sz="1600" dirty="0"/>
          </a:p>
        </p:txBody>
      </p:sp>
    </p:spTree>
    <p:extLst>
      <p:ext uri="{BB962C8B-B14F-4D97-AF65-F5344CB8AC3E}">
        <p14:creationId xmlns:p14="http://schemas.microsoft.com/office/powerpoint/2010/main" val="1380989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agenda items</a:t>
            </a:r>
          </a:p>
        </p:txBody>
      </p:sp>
      <p:sp>
        <p:nvSpPr>
          <p:cNvPr id="3" name="Content Placeholder 2"/>
          <p:cNvSpPr>
            <a:spLocks noGrp="1"/>
          </p:cNvSpPr>
          <p:nvPr>
            <p:ph idx="1"/>
          </p:nvPr>
        </p:nvSpPr>
        <p:spPr/>
        <p:txBody>
          <a:bodyPr/>
          <a:lstStyle/>
          <a:p>
            <a:pPr marL="0" indent="0">
              <a:buNone/>
            </a:pPr>
            <a:endParaRPr lang="en-GB" b="1" dirty="0"/>
          </a:p>
          <a:p>
            <a:pPr marL="0" indent="0">
              <a:buNone/>
            </a:pPr>
            <a:endParaRPr lang="en-GB" b="1" dirty="0"/>
          </a:p>
          <a:p>
            <a:pPr marL="0" indent="0">
              <a:buNone/>
            </a:pPr>
            <a:r>
              <a:rPr lang="en-GB" sz="2000" b="1" dirty="0"/>
              <a:t>Agenda items that may have an impact on spectrum used for aeronautical systems or services: </a:t>
            </a:r>
          </a:p>
          <a:p>
            <a:pPr marL="0" indent="0">
              <a:buNone/>
            </a:pPr>
            <a:r>
              <a:rPr lang="en-GB" sz="2000" b="1" dirty="0"/>
              <a:t>(1.7, 1.8, 1.9, 1.11, 1.12, 1.13, 1.14, 1.16, 4, 8, 9.1.3, 9.1.6, 10)</a:t>
            </a:r>
            <a:endParaRPr lang="en-GB" sz="2000" dirty="0"/>
          </a:p>
        </p:txBody>
      </p:sp>
    </p:spTree>
    <p:extLst>
      <p:ext uri="{BB962C8B-B14F-4D97-AF65-F5344CB8AC3E}">
        <p14:creationId xmlns:p14="http://schemas.microsoft.com/office/powerpoint/2010/main" val="1912139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48688"/>
            <a:ext cx="5904656" cy="437043"/>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en-GB" sz="1400" i="1" dirty="0">
                <a:solidFill>
                  <a:schemeClr val="accent2"/>
                </a:solidFill>
                <a:cs typeface="Arial" pitchFamily="34" charset="0"/>
              </a:rPr>
              <a:t>Mr Jaap </a:t>
            </a:r>
            <a:r>
              <a:rPr lang="en-GB" sz="1400" i="1" dirty="0" err="1">
                <a:solidFill>
                  <a:schemeClr val="accent2"/>
                </a:solidFill>
                <a:cs typeface="Arial" pitchFamily="34" charset="0"/>
              </a:rPr>
              <a:t>Steenge</a:t>
            </a:r>
            <a:r>
              <a:rPr lang="en-GB" sz="1400" i="1" dirty="0">
                <a:solidFill>
                  <a:schemeClr val="accent2"/>
                </a:solidFill>
                <a:cs typeface="Arial" pitchFamily="34" charset="0"/>
              </a:rPr>
              <a:t> (The Netherlands)</a:t>
            </a:r>
          </a:p>
        </p:txBody>
      </p:sp>
      <p:sp>
        <p:nvSpPr>
          <p:cNvPr id="4" name="Titel 3"/>
          <p:cNvSpPr>
            <a:spLocks noGrp="1"/>
          </p:cNvSpPr>
          <p:nvPr>
            <p:ph type="title"/>
          </p:nvPr>
        </p:nvSpPr>
        <p:spPr/>
        <p:txBody>
          <a:bodyPr/>
          <a:lstStyle/>
          <a:p>
            <a:r>
              <a:rPr lang="en-GB" dirty="0">
                <a:cs typeface="Arial" pitchFamily="34" charset="0"/>
              </a:rPr>
              <a:t>Agenda Item 1.7 </a:t>
            </a:r>
            <a:r>
              <a:rPr lang="en-GB" sz="1600" dirty="0">
                <a:cs typeface="Arial" pitchFamily="34" charset="0"/>
              </a:rPr>
              <a:t>(approved  </a:t>
            </a:r>
            <a:r>
              <a:rPr lang="en-GB" sz="1600">
                <a:cs typeface="Arial" pitchFamily="34" charset="0"/>
              </a:rPr>
              <a:t>by CPG19#5)</a:t>
            </a:r>
            <a:endParaRPr lang="de-DE" sz="1600" dirty="0"/>
          </a:p>
        </p:txBody>
      </p:sp>
      <p:sp>
        <p:nvSpPr>
          <p:cNvPr id="2" name="Inhaltsplatzhalter 1"/>
          <p:cNvSpPr>
            <a:spLocks noGrp="1"/>
          </p:cNvSpPr>
          <p:nvPr>
            <p:ph idx="1"/>
          </p:nvPr>
        </p:nvSpPr>
        <p:spPr>
          <a:xfrm>
            <a:off x="395536" y="1600200"/>
            <a:ext cx="8301608" cy="4817132"/>
          </a:xfrm>
        </p:spPr>
        <p:txBody>
          <a:bodyPr/>
          <a:lstStyle/>
          <a:p>
            <a:pPr marL="0" indent="0" algn="just">
              <a:buNone/>
            </a:pPr>
            <a:r>
              <a:rPr lang="en-US" sz="1600" b="1" i="1" dirty="0"/>
              <a:t>Issue: </a:t>
            </a:r>
            <a:r>
              <a:rPr lang="en-GB" sz="1600" i="1" dirty="0"/>
              <a:t>to study the spectrum needs for telemetry, tracking and command in the space operation service for non-GSO satellites with short duration missions, to assess the suitability of existing allocations to the space operation service and, if necessary, to consider new allocations, in accordance with Resolution </a:t>
            </a:r>
            <a:r>
              <a:rPr lang="en-GB" sz="1600" b="1" i="1" dirty="0"/>
              <a:t>659 (WRC-15)</a:t>
            </a:r>
            <a:r>
              <a:rPr lang="en-US" sz="1600" i="1" dirty="0"/>
              <a:t>;</a:t>
            </a:r>
          </a:p>
          <a:p>
            <a:pPr marL="0" indent="0" algn="just">
              <a:buNone/>
            </a:pPr>
            <a:endParaRPr lang="en-US" sz="1000" i="1" dirty="0"/>
          </a:p>
          <a:p>
            <a:pPr marL="0" indent="0">
              <a:buNone/>
            </a:pPr>
            <a:r>
              <a:rPr lang="en-US" sz="1800" b="1" dirty="0"/>
              <a:t>Preliminary CEPT position:</a:t>
            </a:r>
          </a:p>
          <a:p>
            <a:pPr marL="0" indent="0">
              <a:buNone/>
            </a:pPr>
            <a:endParaRPr lang="en-US" sz="500" b="1" dirty="0"/>
          </a:p>
          <a:p>
            <a:pPr>
              <a:buClr>
                <a:srgbClr val="FF0000"/>
              </a:buClr>
              <a:buFont typeface="Wingdings" panose="05000000000000000000" pitchFamily="2" charset="2"/>
              <a:buChar char="§"/>
            </a:pPr>
            <a:r>
              <a:rPr lang="en-GB" sz="1600" dirty="0"/>
              <a:t>CEPT supports additional allocations or upgrades of existing allocations to the space operation service for short duration mission satellites provided that:</a:t>
            </a:r>
          </a:p>
          <a:p>
            <a:pPr lvl="1">
              <a:spcBef>
                <a:spcPts val="300"/>
              </a:spcBef>
              <a:buClr>
                <a:srgbClr val="FF0000"/>
              </a:buClr>
              <a:buFont typeface="Wingdings" panose="05000000000000000000" pitchFamily="2" charset="2"/>
              <a:buChar char="§"/>
            </a:pPr>
            <a:r>
              <a:rPr lang="en-GB" sz="1200" dirty="0"/>
              <a:t>Studies of spectrum requirements are based on satellite missions planned and constellation development.</a:t>
            </a:r>
          </a:p>
          <a:p>
            <a:pPr lvl="1">
              <a:spcBef>
                <a:spcPts val="300"/>
              </a:spcBef>
              <a:buClr>
                <a:srgbClr val="FF0000"/>
              </a:buClr>
              <a:buFont typeface="Wingdings" panose="05000000000000000000" pitchFamily="2" charset="2"/>
              <a:buChar char="§"/>
            </a:pPr>
            <a:r>
              <a:rPr lang="en-GB" sz="1200" dirty="0"/>
              <a:t>Studies of spectrum requirements show the need for additional allocations or upgrades of existing allocations.</a:t>
            </a:r>
          </a:p>
          <a:p>
            <a:pPr lvl="1">
              <a:spcBef>
                <a:spcPts val="300"/>
              </a:spcBef>
              <a:buClr>
                <a:srgbClr val="FF0000"/>
              </a:buClr>
              <a:buFont typeface="Wingdings" panose="05000000000000000000" pitchFamily="2" charset="2"/>
              <a:buChar char="§"/>
            </a:pPr>
            <a:r>
              <a:rPr lang="en-GB" sz="1200" dirty="0"/>
              <a:t>Studies show compatibility with existing services.</a:t>
            </a:r>
          </a:p>
          <a:p>
            <a:pPr>
              <a:buClr>
                <a:srgbClr val="FF0000"/>
              </a:buClr>
              <a:buFont typeface="Wingdings" panose="05000000000000000000" pitchFamily="2" charset="2"/>
              <a:buChar char="§"/>
            </a:pPr>
            <a:r>
              <a:rPr lang="en-GB" sz="1600" dirty="0"/>
              <a:t>As far as current primary allocations to the space operation service in the space-to-Earth direction below 1 GHz are concerned, CEPT is of the view that:</a:t>
            </a:r>
          </a:p>
          <a:p>
            <a:pPr lvl="1">
              <a:spcBef>
                <a:spcPts val="300"/>
              </a:spcBef>
              <a:buClr>
                <a:srgbClr val="FF0000"/>
              </a:buClr>
              <a:buFont typeface="Wingdings" panose="05000000000000000000" pitchFamily="2" charset="2"/>
              <a:buChar char="§"/>
            </a:pPr>
            <a:r>
              <a:rPr lang="en-GB" sz="1200" dirty="0"/>
              <a:t>The band 137-138 MHz could be a candidate band for short duration mission satellites, associated with relevant technical conditions (e.g. </a:t>
            </a:r>
            <a:r>
              <a:rPr lang="en-GB" sz="1200" dirty="0" err="1"/>
              <a:t>pfd</a:t>
            </a:r>
            <a:r>
              <a:rPr lang="en-GB" sz="1200" dirty="0"/>
              <a:t> limits).</a:t>
            </a:r>
          </a:p>
          <a:p>
            <a:pPr lvl="1">
              <a:spcBef>
                <a:spcPts val="300"/>
              </a:spcBef>
              <a:buClr>
                <a:srgbClr val="FF0000"/>
              </a:buClr>
              <a:buFont typeface="Wingdings" panose="05000000000000000000" pitchFamily="2" charset="2"/>
              <a:buChar char="§"/>
            </a:pPr>
            <a:r>
              <a:rPr lang="en-GB" sz="1200" dirty="0"/>
              <a:t>The bands 272-273 MHz and 401-402 MHz do not provide a solution to satisfy Agenda Item 1.7.</a:t>
            </a:r>
          </a:p>
          <a:p>
            <a:pPr>
              <a:buClr>
                <a:srgbClr val="FF0000"/>
              </a:buClr>
              <a:buFont typeface="Wingdings" panose="05000000000000000000" pitchFamily="2" charset="2"/>
              <a:buChar char="§"/>
            </a:pPr>
            <a:r>
              <a:rPr lang="en-GB" sz="1600" dirty="0"/>
              <a:t>CEPT supports studies for possible modifications to the current regulatory </a:t>
            </a:r>
            <a:br>
              <a:rPr lang="en-GB" sz="1600" dirty="0"/>
            </a:br>
            <a:r>
              <a:rPr lang="en-GB" sz="1600" dirty="0"/>
              <a:t>situation including the removal of No 9.21 in the existing allocations to the space operation service below 1 GHz in the Earth-to-space direction.</a:t>
            </a:r>
          </a:p>
          <a:p>
            <a:pPr marL="0" indent="0">
              <a:buNone/>
            </a:pPr>
            <a:endParaRPr lang="de-DE" dirty="0"/>
          </a:p>
        </p:txBody>
      </p:sp>
      <p:pic>
        <p:nvPicPr>
          <p:cNvPr id="7" name="Picture 6">
            <a:extLst>
              <a:ext uri="{FF2B5EF4-FFF2-40B4-BE49-F238E27FC236}">
                <a16:creationId xmlns:a16="http://schemas.microsoft.com/office/drawing/2014/main" id="{F776ED52-5306-4547-B4D0-CBFE376F0F87}"/>
              </a:ext>
            </a:extLst>
          </p:cNvPr>
          <p:cNvPicPr>
            <a:picLocks noChangeAspect="1"/>
          </p:cNvPicPr>
          <p:nvPr/>
        </p:nvPicPr>
        <p:blipFill>
          <a:blip r:embed="rId3"/>
          <a:stretch>
            <a:fillRect/>
          </a:stretch>
        </p:blipFill>
        <p:spPr>
          <a:xfrm>
            <a:off x="8108384" y="5534729"/>
            <a:ext cx="1035615" cy="1308145"/>
          </a:xfrm>
          <a:prstGeom prst="rect">
            <a:avLst/>
          </a:prstGeom>
        </p:spPr>
      </p:pic>
    </p:spTree>
    <p:extLst>
      <p:ext uri="{BB962C8B-B14F-4D97-AF65-F5344CB8AC3E}">
        <p14:creationId xmlns:p14="http://schemas.microsoft.com/office/powerpoint/2010/main" val="496456102"/>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19617D-E40C-4932-8CEA-E82D032E839D}">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8A5E4362-1907-4421-8AA2-494B84BE75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F27D442-C6E4-4A83-8E28-E690ED9DE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5674</Words>
  <Application>Microsoft Office PowerPoint</Application>
  <PresentationFormat>On-screen Show (4:3)</PresentationFormat>
  <Paragraphs>489</Paragraphs>
  <Slides>35</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Cambria</vt:lpstr>
      <vt:lpstr>Cambria Math</vt:lpstr>
      <vt:lpstr>Times New Roman</vt:lpstr>
      <vt:lpstr>Wingdings</vt:lpstr>
      <vt:lpstr>Modèle par défaut</vt:lpstr>
      <vt:lpstr>Status of CEPT preparations for WRC-19</vt:lpstr>
      <vt:lpstr>Structure of CPG19</vt:lpstr>
      <vt:lpstr>CPG19 Project Teams</vt:lpstr>
      <vt:lpstr>CPG19 Deliverables</vt:lpstr>
      <vt:lpstr>Agenda Item 1.10 (approved  by CPG19#6)</vt:lpstr>
      <vt:lpstr>Agenda Item 1.10 (approved  by CPG19#6)</vt:lpstr>
      <vt:lpstr>Agenda Item 9.1 Issue 9.1.4 (approved  by CPG19#6)</vt:lpstr>
      <vt:lpstr>Other agenda items</vt:lpstr>
      <vt:lpstr>Agenda Item 1.7 (approved  by CPG19#5)</vt:lpstr>
      <vt:lpstr>Agenda Item 1.7 (approved  by CPG19#6)</vt:lpstr>
      <vt:lpstr>Agenda Item 1.7 (approved  by CPG19#6)</vt:lpstr>
      <vt:lpstr>Agenda Item 1.8 (approved  by CPG19#6)</vt:lpstr>
      <vt:lpstr>Agenda Item 1.9.1 (approved  by CPG19#6)</vt:lpstr>
      <vt:lpstr>Agenda Item 1.9.2 (approved  by CPG19#6)</vt:lpstr>
      <vt:lpstr>Agenda Item 1.9.2 (approved  by CPG19#6)</vt:lpstr>
      <vt:lpstr>Agenda Item 1.11 (approved by CPG19#6)</vt:lpstr>
      <vt:lpstr>Agenda Item 1.11 (approved by CPG19#6)</vt:lpstr>
      <vt:lpstr>Agenda Item 1.12 (approved by CPG19#6)</vt:lpstr>
      <vt:lpstr>Agenda Item 1.12 (approved by CPG19#6)</vt:lpstr>
      <vt:lpstr>Agenda Item 1.13 (approved  by CPG19#6)</vt:lpstr>
      <vt:lpstr>Agenda Item 1.13 (approved  by CPG19#6)</vt:lpstr>
      <vt:lpstr>Agenda Item 1.14 (approved at CPG19#6)</vt:lpstr>
      <vt:lpstr>Agenda Item 1.14 (approved at CPG19#6)</vt:lpstr>
      <vt:lpstr>Agenda Item 1.16 (approved by CPG19#6)</vt:lpstr>
      <vt:lpstr>Agenda Item 1.16 (approved by CPG19#6)</vt:lpstr>
      <vt:lpstr>Agenda Item 4 (approved at CPG19#6)</vt:lpstr>
      <vt:lpstr>Agenda Item 8 (approved  by CPG19#6)</vt:lpstr>
      <vt:lpstr>Agenda Item 9.1 Issue 9.1.3 (approved by CPG19#6)</vt:lpstr>
      <vt:lpstr>Agenda Item 9.1 Issue 9.1.6 (approved  by CPG19#6)</vt:lpstr>
      <vt:lpstr>Agenda Item 10</vt:lpstr>
      <vt:lpstr>Next meetings</vt:lpstr>
      <vt:lpstr>Useful links:</vt:lpstr>
      <vt:lpstr>Other Issues within CEPT</vt:lpstr>
      <vt:lpstr>Thank you</vt:lpstr>
      <vt:lpstr>Abbreviations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2018-01-12T14:09:13Z</dcterms:created>
  <dcterms:modified xsi:type="dcterms:W3CDTF">2018-08-30T22:58:34Z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0x010100B372B09A9A77C4438999FF1325BEF759</vt:lpwstr>
  </property>
</Properties>
</file>