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4"/>
  </p:notesMasterIdLst>
  <p:sldIdLst>
    <p:sldId id="256" r:id="rId5"/>
    <p:sldId id="306" r:id="rId6"/>
    <p:sldId id="312" r:id="rId7"/>
    <p:sldId id="313" r:id="rId8"/>
    <p:sldId id="307" r:id="rId9"/>
    <p:sldId id="308" r:id="rId10"/>
    <p:sldId id="309" r:id="rId11"/>
    <p:sldId id="310" r:id="rId12"/>
    <p:sldId id="311" r:id="rId13"/>
    <p:sldId id="305" r:id="rId14"/>
    <p:sldId id="293" r:id="rId15"/>
    <p:sldId id="300" r:id="rId16"/>
    <p:sldId id="301" r:id="rId17"/>
    <p:sldId id="299" r:id="rId18"/>
    <p:sldId id="302" r:id="rId19"/>
    <p:sldId id="298" r:id="rId20"/>
    <p:sldId id="303" r:id="rId21"/>
    <p:sldId id="304" r:id="rId22"/>
    <p:sldId id="258" r:id="rId23"/>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9DD9"/>
    <a:srgbClr val="020202"/>
    <a:srgbClr val="5A6870"/>
    <a:srgbClr val="006EB7"/>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747" autoAdjust="0"/>
    <p:restoredTop sz="94660"/>
  </p:normalViewPr>
  <p:slideViewPr>
    <p:cSldViewPr>
      <p:cViewPr varScale="1">
        <p:scale>
          <a:sx n="117" d="100"/>
          <a:sy n="117" d="100"/>
        </p:scale>
        <p:origin x="1930" y="91"/>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3720" y="8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7"/>
          </a:xfrm>
          <a:prstGeom prst="rect">
            <a:avLst/>
          </a:prstGeom>
        </p:spPr>
        <p:txBody>
          <a:bodyPr vert="horz" lIns="93270" tIns="46636" rIns="93270" bIns="46636" rtlCol="0"/>
          <a:lstStyle>
            <a:lvl1pPr algn="l">
              <a:defRPr sz="1200"/>
            </a:lvl1pPr>
          </a:lstStyle>
          <a:p>
            <a:endParaRPr lang="en-US" dirty="0"/>
          </a:p>
        </p:txBody>
      </p:sp>
      <p:sp>
        <p:nvSpPr>
          <p:cNvPr id="3" name="Date Placeholder 2"/>
          <p:cNvSpPr>
            <a:spLocks noGrp="1"/>
          </p:cNvSpPr>
          <p:nvPr>
            <p:ph type="dt" idx="1"/>
          </p:nvPr>
        </p:nvSpPr>
        <p:spPr>
          <a:xfrm>
            <a:off x="3976333" y="0"/>
            <a:ext cx="3041968" cy="465297"/>
          </a:xfrm>
          <a:prstGeom prst="rect">
            <a:avLst/>
          </a:prstGeom>
        </p:spPr>
        <p:txBody>
          <a:bodyPr vert="horz" lIns="93270" tIns="46636" rIns="93270" bIns="46636" rtlCol="0"/>
          <a:lstStyle>
            <a:lvl1pPr algn="r">
              <a:defRPr sz="1200"/>
            </a:lvl1pPr>
          </a:lstStyle>
          <a:p>
            <a:fld id="{20896DAA-1568-41AD-AFF2-297EF6D0F542}" type="datetimeFigureOut">
              <a:rPr lang="en-US" smtClean="0"/>
              <a:t>1/30/2018</a:t>
            </a:fld>
            <a:endParaRPr lang="en-US" dirty="0"/>
          </a:p>
        </p:txBody>
      </p:sp>
      <p:sp>
        <p:nvSpPr>
          <p:cNvPr id="4" name="Slide Image Placeholder 3"/>
          <p:cNvSpPr>
            <a:spLocks noGrp="1" noRot="1" noChangeAspect="1"/>
          </p:cNvSpPr>
          <p:nvPr>
            <p:ph type="sldImg" idx="2"/>
          </p:nvPr>
        </p:nvSpPr>
        <p:spPr>
          <a:xfrm>
            <a:off x="1182688" y="696913"/>
            <a:ext cx="4654550" cy="3490912"/>
          </a:xfrm>
          <a:prstGeom prst="rect">
            <a:avLst/>
          </a:prstGeom>
          <a:noFill/>
          <a:ln w="12700">
            <a:solidFill>
              <a:prstClr val="black"/>
            </a:solidFill>
          </a:ln>
        </p:spPr>
        <p:txBody>
          <a:bodyPr vert="horz" lIns="93270" tIns="46636" rIns="93270" bIns="46636" rtlCol="0" anchor="ctr"/>
          <a:lstStyle/>
          <a:p>
            <a:endParaRPr lang="en-US" dirty="0"/>
          </a:p>
        </p:txBody>
      </p:sp>
      <p:sp>
        <p:nvSpPr>
          <p:cNvPr id="5" name="Notes Placeholder 4"/>
          <p:cNvSpPr>
            <a:spLocks noGrp="1"/>
          </p:cNvSpPr>
          <p:nvPr>
            <p:ph type="body" sz="quarter" idx="3"/>
          </p:nvPr>
        </p:nvSpPr>
        <p:spPr>
          <a:xfrm>
            <a:off x="701993" y="4420314"/>
            <a:ext cx="5615940" cy="4187667"/>
          </a:xfrm>
          <a:prstGeom prst="rect">
            <a:avLst/>
          </a:prstGeom>
        </p:spPr>
        <p:txBody>
          <a:bodyPr vert="horz" lIns="93270" tIns="46636" rIns="93270" bIns="4663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014"/>
            <a:ext cx="3041968" cy="465297"/>
          </a:xfrm>
          <a:prstGeom prst="rect">
            <a:avLst/>
          </a:prstGeom>
        </p:spPr>
        <p:txBody>
          <a:bodyPr vert="horz" lIns="93270" tIns="46636" rIns="93270" bIns="4663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6333" y="8839014"/>
            <a:ext cx="3041968" cy="465297"/>
          </a:xfrm>
          <a:prstGeom prst="rect">
            <a:avLst/>
          </a:prstGeom>
        </p:spPr>
        <p:txBody>
          <a:bodyPr vert="horz" lIns="93270" tIns="46636" rIns="93270" bIns="46636" rtlCol="0" anchor="b"/>
          <a:lstStyle>
            <a:lvl1pPr algn="r">
              <a:defRPr sz="1200"/>
            </a:lvl1pPr>
          </a:lstStyle>
          <a:p>
            <a:fld id="{555C989B-9071-4BAD-9A27-513F14EAE481}" type="slidenum">
              <a:rPr lang="en-US" smtClean="0"/>
              <a:t>‹#›</a:t>
            </a:fld>
            <a:endParaRPr lang="en-US" dirty="0"/>
          </a:p>
        </p:txBody>
      </p:sp>
    </p:spTree>
    <p:extLst>
      <p:ext uri="{BB962C8B-B14F-4D97-AF65-F5344CB8AC3E}">
        <p14:creationId xmlns:p14="http://schemas.microsoft.com/office/powerpoint/2010/main" val="2677947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55C989B-9071-4BAD-9A27-513F14EAE481}" type="slidenum">
              <a:rPr lang="en-US" smtClean="0"/>
              <a:t>18</a:t>
            </a:fld>
            <a:endParaRPr lang="en-US" dirty="0"/>
          </a:p>
        </p:txBody>
      </p:sp>
    </p:spTree>
    <p:extLst>
      <p:ext uri="{BB962C8B-B14F-4D97-AF65-F5344CB8AC3E}">
        <p14:creationId xmlns:p14="http://schemas.microsoft.com/office/powerpoint/2010/main" val="4115940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sz="4400" b="1">
                <a:solidFill>
                  <a:srgbClr val="006EB7"/>
                </a:solidFill>
                <a:effectLst>
                  <a:outerShdw blurRad="38100" dist="38100" dir="2700000" algn="tl">
                    <a:srgbClr val="000000">
                      <a:alpha val="43137"/>
                    </a:srgbClr>
                  </a:outerShdw>
                </a:effectLst>
                <a:latin typeface="Arial Black" panose="020B0A04020102020204" pitchFamily="34" charset="0"/>
                <a:cs typeface="Arial" pitchFamily="34" charset="0"/>
              </a:defRPr>
            </a:lvl1pPr>
          </a:lstStyle>
          <a:p>
            <a:r>
              <a:rPr lang="en-US" dirty="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CA" dirty="0"/>
          </a:p>
        </p:txBody>
      </p:sp>
      <p:sp>
        <p:nvSpPr>
          <p:cNvPr id="4" name="Date Placeholder 3"/>
          <p:cNvSpPr>
            <a:spLocks noGrp="1"/>
          </p:cNvSpPr>
          <p:nvPr>
            <p:ph type="dt" sz="half" idx="10"/>
          </p:nvPr>
        </p:nvSpPr>
        <p:spPr>
          <a:xfrm>
            <a:off x="457200" y="6525344"/>
            <a:ext cx="2133600" cy="331200"/>
          </a:xfrm>
        </p:spPr>
        <p:txBody>
          <a:bodyPr/>
          <a:lstStyle/>
          <a:p>
            <a:fld id="{08557E67-D398-4422-BB40-32FA4BBC6E1B}" type="datetime3">
              <a:rPr lang="en-CA" smtClean="0"/>
              <a:t>30 January 2018</a:t>
            </a:fld>
            <a:endParaRPr lang="en-CA" dirty="0"/>
          </a:p>
        </p:txBody>
      </p:sp>
      <p:sp>
        <p:nvSpPr>
          <p:cNvPr id="5" name="Footer Placeholder 4"/>
          <p:cNvSpPr>
            <a:spLocks noGrp="1"/>
          </p:cNvSpPr>
          <p:nvPr>
            <p:ph type="ftr" sz="quarter" idx="11"/>
          </p:nvPr>
        </p:nvSpPr>
        <p:spPr>
          <a:xfrm>
            <a:off x="3124200" y="6525344"/>
            <a:ext cx="2895600" cy="331200"/>
          </a:xfrm>
        </p:spPr>
        <p:txBody>
          <a:bodyPr/>
          <a:lstStyle/>
          <a:p>
            <a:endParaRPr lang="en-CA" dirty="0"/>
          </a:p>
        </p:txBody>
      </p:sp>
      <p:sp>
        <p:nvSpPr>
          <p:cNvPr id="6" name="Slide Number Placeholder 5"/>
          <p:cNvSpPr>
            <a:spLocks noGrp="1"/>
          </p:cNvSpPr>
          <p:nvPr>
            <p:ph type="sldNum" sz="quarter" idx="12"/>
          </p:nvPr>
        </p:nvSpPr>
        <p:spPr>
          <a:xfrm>
            <a:off x="6553200" y="6525344"/>
            <a:ext cx="2133600" cy="331200"/>
          </a:xfrm>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502602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FEAB5C6-6993-48FF-A4A1-36FDFBF9F407}" type="datetime3">
              <a:rPr lang="en-CA" smtClean="0"/>
              <a:t>30 January 2018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378456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715271"/>
            <a:ext cx="9144000" cy="5812465"/>
          </a:xfrm>
          <a:prstGeom prst="rect">
            <a:avLst/>
          </a:prstGeom>
        </p:spPr>
      </p:pic>
    </p:spTree>
    <p:extLst>
      <p:ext uri="{BB962C8B-B14F-4D97-AF65-F5344CB8AC3E}">
        <p14:creationId xmlns:p14="http://schemas.microsoft.com/office/powerpoint/2010/main" val="2688526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o Footer">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224682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04425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648072"/>
          </a:xfrm>
          <a:prstGeom prst="rect">
            <a:avLst/>
          </a:prstGeom>
        </p:spPr>
        <p:txBody>
          <a:bodyPr/>
          <a:lstStyle>
            <a:lvl1pPr>
              <a:defRPr sz="3600" b="1">
                <a:solidFill>
                  <a:srgbClr val="006EB7"/>
                </a:solidFill>
                <a:effectLst>
                  <a:outerShdw blurRad="38100" dist="38100" dir="2700000" algn="tl">
                    <a:srgbClr val="000000">
                      <a:alpha val="43137"/>
                    </a:srgbClr>
                  </a:outerShdw>
                </a:effectLst>
              </a:defRPr>
            </a:lvl1pPr>
          </a:lstStyle>
          <a:p>
            <a:r>
              <a:rPr lang="en-US" dirty="0"/>
              <a:t>Click to edit Master title style</a:t>
            </a:r>
            <a:endParaRPr lang="en-CA" dirty="0"/>
          </a:p>
        </p:txBody>
      </p:sp>
      <p:sp>
        <p:nvSpPr>
          <p:cNvPr id="3" name="Content Placeholder 2"/>
          <p:cNvSpPr>
            <a:spLocks noGrp="1"/>
          </p:cNvSpPr>
          <p:nvPr>
            <p:ph idx="1"/>
          </p:nvPr>
        </p:nvSpPr>
        <p:spPr>
          <a:xfrm>
            <a:off x="457200" y="1772816"/>
            <a:ext cx="8229600" cy="4680520"/>
          </a:xfrm>
        </p:spPr>
        <p:txBody>
          <a:bodyPr/>
          <a:lstStyle>
            <a:lvl1pPr>
              <a:defRPr b="1"/>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p>
            <a:fld id="{137C3913-DCD0-4C90-BACF-02771F8799B2}" type="datetime3">
              <a:rPr lang="en-CA" smtClean="0"/>
              <a:t>30 January 2018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658586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006EB7"/>
                </a:solidFill>
                <a:effectLst>
                  <a:outerShdw blurRad="38100" dist="38100" dir="2700000" algn="tl">
                    <a:srgbClr val="000000">
                      <a:alpha val="43137"/>
                    </a:srgbClr>
                  </a:outerShdw>
                </a:effectLst>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i="1">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600B630-9BE7-423D-946F-41EAB33C0372}" type="datetime3">
              <a:rPr lang="en-CA" smtClean="0"/>
              <a:t>30 January 2018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30177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23F82FB8-B29B-4B7D-B1EE-C31AA551C846}" type="datetime3">
              <a:rPr lang="en-CA" smtClean="0"/>
              <a:t>30 January 2018</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rgbClr val="006EB7"/>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3538F222-94B1-470B-9A44-439655139B9E}" type="datetime3">
              <a:rPr lang="en-CA" smtClean="0"/>
              <a:t>30 January 2018</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594AF02-7E08-4F8A-A34B-579116E88558}" type="datetime3">
              <a:rPr lang="en-CA" smtClean="0"/>
              <a:t>30 January 2018</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ED1E3D5-E09B-4B4B-98B4-B455B53FCD45}" type="datetime3">
              <a:rPr lang="en-CA" smtClean="0"/>
              <a:t>30 January 2018</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006EB7"/>
                </a:solidFill>
                <a:latin typeface="Arial" pitchFamily="34" charset="0"/>
                <a:cs typeface="Arial" pitchFamily="34" charset="0"/>
              </a:defRPr>
            </a:lvl1pPr>
          </a:lstStyle>
          <a:p>
            <a:r>
              <a:rPr lang="en-US" dirty="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279DD9"/>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E155811-29C5-45DC-B0FC-4F3F3035FE77}" type="datetime3">
              <a:rPr lang="en-CA" smtClean="0"/>
              <a:t>30 January 2018</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00A5A568-EEA3-453E-9A20-4D7AC324AC8C}" type="datetime3">
              <a:rPr lang="en-CA" smtClean="0"/>
              <a:t>30 January 2018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8" name="Picture 7"/>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1096" y="0"/>
            <a:ext cx="9121808" cy="978694"/>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0AC486BA-5E94-42D4-AC4D-14B6738C9D6D}" type="datetime3">
              <a:rPr lang="en-CA" smtClean="0"/>
              <a:t>30 January 2018</a:t>
            </a:fld>
            <a:endParaRPr lang="en-CA" dirty="0"/>
          </a:p>
        </p:txBody>
      </p:sp>
      <p:sp>
        <p:nvSpPr>
          <p:cNvPr id="5" name="Footer Placeholder 4"/>
          <p:cNvSpPr>
            <a:spLocks noGrp="1"/>
          </p:cNvSpPr>
          <p:nvPr>
            <p:ph type="ftr" sz="quarter" idx="3"/>
          </p:nvPr>
        </p:nvSpPr>
        <p:spPr>
          <a:xfrm>
            <a:off x="3124200" y="6525344"/>
            <a:ext cx="2895600" cy="332656"/>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pic>
        <p:nvPicPr>
          <p:cNvPr id="9" name="Picture 8"/>
          <p:cNvPicPr>
            <a:picLocks noChangeAspect="1"/>
          </p:cNvPicPr>
          <p:nvPr userDrawn="1"/>
        </p:nvPicPr>
        <p:blipFill rotWithShape="1">
          <a:blip r:embed="rId16">
            <a:extLst>
              <a:ext uri="{28A0092B-C50C-407E-A947-70E740481C1C}">
                <a14:useLocalDpi xmlns:a14="http://schemas.microsoft.com/office/drawing/2010/main" val="0"/>
              </a:ext>
            </a:extLst>
          </a:blip>
          <a:srcRect b="14562"/>
          <a:stretch/>
        </p:blipFill>
        <p:spPr>
          <a:xfrm>
            <a:off x="9" y="-1"/>
            <a:ext cx="9143981" cy="838201"/>
          </a:xfrm>
          <a:prstGeom prst="rect">
            <a:avLst/>
          </a:prstGeom>
        </p:spPr>
      </p:pic>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60" r:id="rId11"/>
    <p:sldLayoutId id="2147483661" r:id="rId12"/>
    <p:sldLayoutId id="2147483662" r:id="rId13"/>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006EB7"/>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668" y="1241821"/>
            <a:ext cx="8062664" cy="4104456"/>
          </a:xfrm>
        </p:spPr>
        <p:txBody>
          <a:bodyPr/>
          <a:lstStyle/>
          <a:p>
            <a:r>
              <a:rPr lang="en-CA" sz="3600" dirty="0"/>
              <a:t>Unmanned Aircraft Systems</a:t>
            </a:r>
            <a:br>
              <a:rPr lang="en-CA" sz="3600" dirty="0"/>
            </a:br>
            <a:br>
              <a:rPr lang="en-CA" sz="3600" dirty="0"/>
            </a:br>
            <a:r>
              <a:rPr lang="en-CA" sz="3600" dirty="0"/>
              <a:t>Spectrum Topics </a:t>
            </a:r>
            <a:br>
              <a:rPr lang="en-CA" sz="3600" dirty="0"/>
            </a:br>
            <a:br>
              <a:rPr lang="en-CA" sz="3600" dirty="0"/>
            </a:br>
            <a:br>
              <a:rPr lang="en-CA" sz="3600" dirty="0"/>
            </a:br>
            <a:r>
              <a:rPr lang="en-CA" sz="3600" dirty="0"/>
              <a:t>FSMP WG/06</a:t>
            </a:r>
            <a:br>
              <a:rPr lang="en-CA" sz="3600" dirty="0"/>
            </a:br>
            <a:r>
              <a:rPr lang="en-US" b="0" dirty="0">
                <a:effectLst/>
              </a:rPr>
              <a:t>WRC-19 Workshop</a:t>
            </a:r>
            <a:endParaRPr lang="en-CA" sz="3600" dirty="0"/>
          </a:p>
        </p:txBody>
      </p:sp>
      <p:sp>
        <p:nvSpPr>
          <p:cNvPr id="3" name="Subtitle 2"/>
          <p:cNvSpPr>
            <a:spLocks noGrp="1"/>
          </p:cNvSpPr>
          <p:nvPr>
            <p:ph type="subTitle" idx="1"/>
          </p:nvPr>
        </p:nvSpPr>
        <p:spPr>
          <a:xfrm>
            <a:off x="1371600" y="5589240"/>
            <a:ext cx="6400800" cy="625624"/>
          </a:xfrm>
        </p:spPr>
        <p:txBody>
          <a:bodyPr>
            <a:normAutofit/>
          </a:bodyPr>
          <a:lstStyle/>
          <a:p>
            <a:r>
              <a:rPr lang="en-CA" dirty="0"/>
              <a:t>6-7 February 2018</a:t>
            </a:r>
          </a:p>
        </p:txBody>
      </p:sp>
    </p:spTree>
    <p:extLst>
      <p:ext uri="{BB962C8B-B14F-4D97-AF65-F5344CB8AC3E}">
        <p14:creationId xmlns:p14="http://schemas.microsoft.com/office/powerpoint/2010/main" val="3107769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CA" sz="3200" dirty="0"/>
              <a:t>ITU-R Status Update </a:t>
            </a:r>
            <a:br>
              <a:rPr lang="en-CA" sz="3200" dirty="0"/>
            </a:br>
            <a:br>
              <a:rPr lang="en-CA" sz="3200" dirty="0"/>
            </a:br>
            <a:endParaRPr lang="en-US" sz="3200" dirty="0"/>
          </a:p>
        </p:txBody>
      </p:sp>
      <p:sp>
        <p:nvSpPr>
          <p:cNvPr id="4" name="Inhaltsplatzhalter 3"/>
          <p:cNvSpPr>
            <a:spLocks noGrp="1"/>
          </p:cNvSpPr>
          <p:nvPr>
            <p:ph idx="1"/>
          </p:nvPr>
        </p:nvSpPr>
        <p:spPr>
          <a:xfrm>
            <a:off x="467544" y="1556792"/>
            <a:ext cx="8363272" cy="4464496"/>
          </a:xfrm>
        </p:spPr>
        <p:txBody>
          <a:bodyPr>
            <a:noAutofit/>
          </a:bodyPr>
          <a:lstStyle/>
          <a:p>
            <a:r>
              <a:rPr lang="en-US" dirty="0"/>
              <a:t>At WRC 2015 Resolution 155 was adopted</a:t>
            </a:r>
          </a:p>
          <a:p>
            <a:r>
              <a:rPr lang="en-US" dirty="0"/>
              <a:t>This presentation considers all of the </a:t>
            </a:r>
            <a:r>
              <a:rPr lang="en-US" i="1" dirty="0"/>
              <a:t>resolves</a:t>
            </a:r>
            <a:r>
              <a:rPr lang="en-US" dirty="0"/>
              <a:t> in the Resolution and discuss ITU-R’s status </a:t>
            </a:r>
          </a:p>
          <a:p>
            <a:pPr lvl="1"/>
            <a:r>
              <a:rPr lang="en-US" dirty="0"/>
              <a:t>General Considerations</a:t>
            </a:r>
          </a:p>
          <a:p>
            <a:pPr lvl="1"/>
            <a:r>
              <a:rPr lang="en-US" dirty="0"/>
              <a:t>Coordination Considerations</a:t>
            </a:r>
          </a:p>
          <a:p>
            <a:pPr lvl="1"/>
            <a:r>
              <a:rPr lang="en-US" dirty="0"/>
              <a:t>Harmful Interference Considerations</a:t>
            </a:r>
          </a:p>
          <a:p>
            <a:pPr lvl="1"/>
            <a:r>
              <a:rPr lang="en-US" dirty="0"/>
              <a:t>Non-RPAS/UAS System Protection Considerations</a:t>
            </a:r>
          </a:p>
          <a:p>
            <a:pPr lvl="1"/>
            <a:r>
              <a:rPr lang="en-US" dirty="0"/>
              <a:t>RPAS/UAS System Considerations</a:t>
            </a:r>
          </a:p>
          <a:p>
            <a:pPr lvl="1"/>
            <a:r>
              <a:rPr lang="en-US" dirty="0"/>
              <a:t>ICAO Considerations</a:t>
            </a:r>
          </a:p>
          <a:p>
            <a:endParaRPr lang="en-US" dirty="0"/>
          </a:p>
          <a:p>
            <a:endParaRPr lang="en-US" dirty="0"/>
          </a:p>
          <a:p>
            <a:endParaRPr lang="en-US"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10</a:t>
            </a:fld>
            <a:endParaRPr lang="en-CA" dirty="0"/>
          </a:p>
        </p:txBody>
      </p:sp>
    </p:spTree>
    <p:extLst>
      <p:ext uri="{BB962C8B-B14F-4D97-AF65-F5344CB8AC3E}">
        <p14:creationId xmlns:p14="http://schemas.microsoft.com/office/powerpoint/2010/main" val="1531730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br>
              <a:rPr lang="en-US" sz="3200" dirty="0"/>
            </a:br>
            <a:endParaRPr lang="en-US" sz="3200" dirty="0"/>
          </a:p>
        </p:txBody>
      </p:sp>
      <p:sp>
        <p:nvSpPr>
          <p:cNvPr id="4" name="Inhaltsplatzhalter 3"/>
          <p:cNvSpPr>
            <a:spLocks noGrp="1"/>
          </p:cNvSpPr>
          <p:nvPr>
            <p:ph idx="1"/>
          </p:nvPr>
        </p:nvSpPr>
        <p:spPr>
          <a:xfrm>
            <a:off x="400708" y="1441595"/>
            <a:ext cx="8363272" cy="4464496"/>
          </a:xfrm>
        </p:spPr>
        <p:txBody>
          <a:bodyPr>
            <a:noAutofit/>
          </a:bodyPr>
          <a:lstStyle/>
          <a:p>
            <a:r>
              <a:rPr lang="en-US" dirty="0"/>
              <a:t>General Considerations</a:t>
            </a:r>
          </a:p>
          <a:p>
            <a:pPr marL="461963" lvl="1" indent="0">
              <a:buNone/>
            </a:pPr>
            <a:r>
              <a:rPr lang="en-US" sz="1200" b="0" i="1" dirty="0"/>
              <a:t>resolves</a:t>
            </a:r>
          </a:p>
          <a:p>
            <a:pPr marL="461963" lvl="1" indent="0">
              <a:buNone/>
            </a:pPr>
            <a:r>
              <a:rPr lang="en-US" sz="1200" b="0" dirty="0"/>
              <a:t>1 that assignments to stations of geostationary FSS satellite networks operating in the</a:t>
            </a:r>
          </a:p>
          <a:p>
            <a:pPr marL="461963" lvl="1" indent="0">
              <a:buNone/>
            </a:pPr>
            <a:r>
              <a:rPr lang="en-US" sz="1200" b="0" dirty="0"/>
              <a:t>frequency bands 10.95-11.2 GHz (space-to-Earth), 11.45-11.7 GHz (space-to-Earth), 11.7-12.2 GHz</a:t>
            </a:r>
          </a:p>
          <a:p>
            <a:pPr marL="461963" lvl="1" indent="0">
              <a:buNone/>
            </a:pPr>
            <a:r>
              <a:rPr lang="en-US" sz="1200" b="0" dirty="0"/>
              <a:t>(space-to-Earth) in Region 2, 12.2-12.5 GHz (space-to-Earth) in Region 3, 12.5-12.75 GHz (space to-</a:t>
            </a:r>
          </a:p>
          <a:p>
            <a:pPr marL="461963" lvl="1" indent="0">
              <a:buNone/>
            </a:pPr>
            <a:r>
              <a:rPr lang="en-US" sz="1200" b="0" dirty="0"/>
              <a:t>Earth) in Regions 1 and 3 and 19.7-20.2 GHz (space-to-Earth), and in the frequency bands</a:t>
            </a:r>
          </a:p>
          <a:p>
            <a:pPr marL="461963" lvl="1" indent="0">
              <a:buNone/>
            </a:pPr>
            <a:r>
              <a:rPr lang="en-US" sz="1200" b="0" dirty="0"/>
              <a:t>14-14.47 GHz (Earth-to-space) and 29.5-30.0 GHz (Earth-to-space), may be used for UAS CNPC</a:t>
            </a:r>
          </a:p>
          <a:p>
            <a:pPr marL="461963" lvl="1" indent="0">
              <a:buNone/>
            </a:pPr>
            <a:r>
              <a:rPr lang="en-US" sz="1200" b="0" dirty="0"/>
              <a:t>links in non-segregated airspace*, provided that the conditions specified in </a:t>
            </a:r>
            <a:r>
              <a:rPr lang="en-US" sz="1200" b="0" i="1" dirty="0"/>
              <a:t>resolves </a:t>
            </a:r>
            <a:r>
              <a:rPr lang="en-US" sz="1200" b="0" dirty="0"/>
              <a:t>below are met;</a:t>
            </a:r>
          </a:p>
          <a:p>
            <a:pPr marL="461963" lvl="1" indent="0">
              <a:buNone/>
            </a:pPr>
            <a:endParaRPr lang="en-US" sz="1200" b="0" dirty="0"/>
          </a:p>
          <a:p>
            <a:pPr marL="457200" lvl="1" indent="0">
              <a:buNone/>
            </a:pPr>
            <a:r>
              <a:rPr lang="en-US" sz="1200" b="0" dirty="0"/>
              <a:t>2 that earth stations in motion on board UA may communicate with the space station of a</a:t>
            </a:r>
          </a:p>
          <a:p>
            <a:pPr marL="457200" lvl="1" indent="0">
              <a:buNone/>
            </a:pPr>
            <a:r>
              <a:rPr lang="en-US" sz="1200" b="0" dirty="0"/>
              <a:t>geostationary FSS satellite network operating in the frequency bands listed in </a:t>
            </a:r>
            <a:r>
              <a:rPr lang="en-US" sz="1200" b="0" i="1" dirty="0"/>
              <a:t>resolves </a:t>
            </a:r>
            <a:r>
              <a:rPr lang="en-US" sz="1200" b="0" dirty="0"/>
              <a:t>1 above,</a:t>
            </a:r>
          </a:p>
          <a:p>
            <a:pPr marL="457200" lvl="1" indent="0">
              <a:buNone/>
            </a:pPr>
            <a:r>
              <a:rPr lang="en-US" sz="1200" b="0" dirty="0"/>
              <a:t>provided that the class of the earth station in motion on board UA is matched with the class of the</a:t>
            </a:r>
          </a:p>
          <a:p>
            <a:pPr marL="457200" lvl="1" indent="0">
              <a:buNone/>
            </a:pPr>
            <a:r>
              <a:rPr lang="en-US" sz="1200" b="0" dirty="0"/>
              <a:t>space station and that other conditions of this Resolution are met (see also </a:t>
            </a:r>
            <a:r>
              <a:rPr lang="en-US" sz="1200" b="0" i="1" dirty="0"/>
              <a:t>instructs the Director of</a:t>
            </a:r>
          </a:p>
          <a:p>
            <a:pPr marL="457200" lvl="1" indent="0">
              <a:buNone/>
            </a:pPr>
            <a:r>
              <a:rPr lang="en-US" sz="1200" b="0" i="1" dirty="0"/>
              <a:t>the Radiocommunication Bureau </a:t>
            </a:r>
            <a:r>
              <a:rPr lang="en-US" sz="1200" b="0" dirty="0"/>
              <a:t>3 below);</a:t>
            </a:r>
          </a:p>
          <a:p>
            <a:pPr marL="461963" lvl="1" indent="0">
              <a:buNone/>
            </a:pPr>
            <a:endParaRPr lang="en-US" sz="1200" dirty="0"/>
          </a:p>
          <a:p>
            <a:pPr marL="461963" lvl="1" indent="0">
              <a:buNone/>
            </a:pPr>
            <a:r>
              <a:rPr lang="en-US" sz="1200" b="0" dirty="0"/>
              <a:t>3 that the frequency bands specified in </a:t>
            </a:r>
            <a:r>
              <a:rPr lang="en-US" sz="1200" b="0" i="1" dirty="0"/>
              <a:t>resolves </a:t>
            </a:r>
            <a:r>
              <a:rPr lang="en-US" sz="1200" b="0" dirty="0"/>
              <a:t>1 shall not be used for the UAS CNPC links</a:t>
            </a:r>
          </a:p>
          <a:p>
            <a:pPr marL="461963" lvl="1" indent="0">
              <a:buNone/>
            </a:pPr>
            <a:r>
              <a:rPr lang="en-US" sz="1200" b="0" dirty="0"/>
              <a:t>before the adoption of the relevant international aeronautical standards and recommended practices</a:t>
            </a:r>
          </a:p>
          <a:p>
            <a:pPr marL="461963" lvl="1" indent="0">
              <a:buNone/>
            </a:pPr>
            <a:r>
              <a:rPr lang="en-US" sz="1200" b="0" dirty="0"/>
              <a:t>(SARPs) consistent with Article 37 of the Convention on International Civil Aviation, taking into</a:t>
            </a:r>
          </a:p>
          <a:p>
            <a:pPr marL="461963" lvl="1" indent="0">
              <a:buNone/>
            </a:pPr>
            <a:r>
              <a:rPr lang="en-US" sz="1200" b="0" dirty="0"/>
              <a:t>account </a:t>
            </a:r>
            <a:r>
              <a:rPr lang="en-US" sz="1200" b="0" i="1" dirty="0"/>
              <a:t>instructs the Director of the Radiocommunication Bureau </a:t>
            </a:r>
            <a:r>
              <a:rPr lang="en-US" sz="1200" b="0" dirty="0"/>
              <a:t>4;</a:t>
            </a: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11</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66261" y="2492662"/>
            <a:ext cx="1368152" cy="646331"/>
          </a:xfrm>
          <a:prstGeom prst="rect">
            <a:avLst/>
          </a:prstGeom>
          <a:noFill/>
        </p:spPr>
        <p:txBody>
          <a:bodyPr wrap="square" rtlCol="0">
            <a:spAutoFit/>
          </a:bodyPr>
          <a:lstStyle/>
          <a:p>
            <a:r>
              <a:rPr lang="en-US" dirty="0">
                <a:solidFill>
                  <a:srgbClr val="00B050"/>
                </a:solidFill>
              </a:rPr>
              <a:t>Ku and Ka FSS Bands</a:t>
            </a:r>
          </a:p>
        </p:txBody>
      </p:sp>
      <p:sp>
        <p:nvSpPr>
          <p:cNvPr id="6" name="TextBox 5">
            <a:extLst>
              <a:ext uri="{FF2B5EF4-FFF2-40B4-BE49-F238E27FC236}">
                <a16:creationId xmlns:a16="http://schemas.microsoft.com/office/drawing/2014/main" id="{F3D436CD-84D4-48D3-8CBE-B3D39FEBAD77}"/>
              </a:ext>
            </a:extLst>
          </p:cNvPr>
          <p:cNvSpPr txBox="1"/>
          <p:nvPr/>
        </p:nvSpPr>
        <p:spPr>
          <a:xfrm>
            <a:off x="7368274" y="3690086"/>
            <a:ext cx="1440160" cy="923330"/>
          </a:xfrm>
          <a:prstGeom prst="rect">
            <a:avLst/>
          </a:prstGeom>
          <a:noFill/>
        </p:spPr>
        <p:txBody>
          <a:bodyPr wrap="square" rtlCol="0">
            <a:spAutoFit/>
          </a:bodyPr>
          <a:lstStyle/>
          <a:p>
            <a:r>
              <a:rPr lang="en-US" dirty="0">
                <a:solidFill>
                  <a:srgbClr val="00B050"/>
                </a:solidFill>
              </a:rPr>
              <a:t>ITU-R Bureau has created the UG class</a:t>
            </a:r>
          </a:p>
        </p:txBody>
      </p:sp>
      <p:sp>
        <p:nvSpPr>
          <p:cNvPr id="7" name="TextBox 6">
            <a:extLst>
              <a:ext uri="{FF2B5EF4-FFF2-40B4-BE49-F238E27FC236}">
                <a16:creationId xmlns:a16="http://schemas.microsoft.com/office/drawing/2014/main" id="{455F0F62-8828-4F23-91B1-35FEE0DE0672}"/>
              </a:ext>
            </a:extLst>
          </p:cNvPr>
          <p:cNvSpPr txBox="1"/>
          <p:nvPr/>
        </p:nvSpPr>
        <p:spPr>
          <a:xfrm>
            <a:off x="7366261" y="4869160"/>
            <a:ext cx="1800200" cy="1200329"/>
          </a:xfrm>
          <a:prstGeom prst="rect">
            <a:avLst/>
          </a:prstGeom>
          <a:noFill/>
        </p:spPr>
        <p:txBody>
          <a:bodyPr wrap="square" rtlCol="0">
            <a:spAutoFit/>
          </a:bodyPr>
          <a:lstStyle/>
          <a:p>
            <a:r>
              <a:rPr lang="en-US" dirty="0">
                <a:solidFill>
                  <a:srgbClr val="00B050"/>
                </a:solidFill>
              </a:rPr>
              <a:t>ICAO RPAS Panel is developing SARPs to be Effective by 2022</a:t>
            </a:r>
          </a:p>
        </p:txBody>
      </p:sp>
    </p:spTree>
    <p:extLst>
      <p:ext uri="{BB962C8B-B14F-4D97-AF65-F5344CB8AC3E}">
        <p14:creationId xmlns:p14="http://schemas.microsoft.com/office/powerpoint/2010/main" val="3550689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5"/>
            <a:ext cx="8363272" cy="4464496"/>
          </a:xfrm>
        </p:spPr>
        <p:txBody>
          <a:bodyPr>
            <a:noAutofit/>
          </a:bodyPr>
          <a:lstStyle/>
          <a:p>
            <a:r>
              <a:rPr lang="en-US" dirty="0"/>
              <a:t>Coordination Considerations</a:t>
            </a:r>
          </a:p>
          <a:p>
            <a:pPr marL="461963" lvl="1" indent="0">
              <a:buNone/>
            </a:pPr>
            <a:r>
              <a:rPr lang="en-US" sz="1200" i="1" dirty="0"/>
              <a:t>r</a:t>
            </a:r>
            <a:r>
              <a:rPr lang="en-US" sz="1200" b="0" i="1" dirty="0"/>
              <a:t>esolves</a:t>
            </a:r>
          </a:p>
          <a:p>
            <a:pPr marL="457200" lvl="1" indent="0">
              <a:buNone/>
            </a:pPr>
            <a:r>
              <a:rPr lang="en-US" sz="1200" b="0" dirty="0"/>
              <a:t>4 that administrations responsible for an FSS network providing UA CNPC links shall</a:t>
            </a:r>
          </a:p>
          <a:p>
            <a:pPr marL="457200" lvl="1" indent="0">
              <a:buNone/>
            </a:pPr>
            <a:r>
              <a:rPr lang="en-US" sz="1200" b="0" dirty="0"/>
              <a:t>apply the relevant provisions of Articles </a:t>
            </a:r>
            <a:r>
              <a:rPr lang="en-US" sz="1200" dirty="0"/>
              <a:t>9 </a:t>
            </a:r>
            <a:r>
              <a:rPr lang="en-US" sz="1200" b="0" dirty="0"/>
              <a:t>(necessary provisions need to be identified or developed)</a:t>
            </a:r>
          </a:p>
          <a:p>
            <a:pPr marL="457200" lvl="1" indent="0">
              <a:buNone/>
            </a:pPr>
            <a:r>
              <a:rPr lang="en-US" sz="1200" b="0" dirty="0"/>
              <a:t>and </a:t>
            </a:r>
            <a:r>
              <a:rPr lang="en-US" sz="1200" dirty="0"/>
              <a:t>11 </a:t>
            </a:r>
            <a:r>
              <a:rPr lang="en-US" sz="1200" b="0" dirty="0"/>
              <a:t>for the relevant assignments, including, as appropriate, assignments to the corresponding</a:t>
            </a:r>
          </a:p>
          <a:p>
            <a:pPr marL="457200" lvl="1" indent="0">
              <a:buNone/>
            </a:pPr>
            <a:r>
              <a:rPr lang="en-US" sz="1200" b="0" dirty="0"/>
              <a:t>space station, specific and typical earth station and earth station in motion on board UA, including</a:t>
            </a:r>
          </a:p>
          <a:p>
            <a:pPr marL="457200" lvl="1" indent="0">
              <a:buNone/>
            </a:pPr>
            <a:r>
              <a:rPr lang="en-US" sz="1200" b="0" dirty="0"/>
              <a:t>the request for publication in BR IFIC of items referred to in </a:t>
            </a:r>
            <a:r>
              <a:rPr lang="en-US" sz="1200" b="0" i="1" dirty="0"/>
              <a:t>resolves </a:t>
            </a:r>
            <a:r>
              <a:rPr lang="en-US" sz="1200" b="0" dirty="0"/>
              <a:t>2 and the course of actions</a:t>
            </a:r>
          </a:p>
          <a:p>
            <a:pPr marL="457200" lvl="1" indent="0">
              <a:buNone/>
            </a:pPr>
            <a:r>
              <a:rPr lang="en-US" sz="1200" b="0" dirty="0"/>
              <a:t>identified in that </a:t>
            </a:r>
            <a:r>
              <a:rPr lang="en-US" sz="1200" b="0" i="1" dirty="0"/>
              <a:t>resolves </a:t>
            </a:r>
            <a:r>
              <a:rPr lang="en-US" sz="1200" b="0" dirty="0"/>
              <a:t>in order to obtain international rights and recognition as specified in</a:t>
            </a:r>
          </a:p>
          <a:p>
            <a:pPr marL="457200" lvl="1" indent="0">
              <a:buNone/>
            </a:pPr>
            <a:r>
              <a:rPr lang="en-US" sz="1200" b="0" dirty="0"/>
              <a:t>Article </a:t>
            </a:r>
            <a:r>
              <a:rPr lang="en-US" sz="1200" dirty="0"/>
              <a:t>8</a:t>
            </a:r>
            <a:r>
              <a:rPr lang="en-US" sz="1200" b="0" dirty="0"/>
              <a:t>;</a:t>
            </a:r>
          </a:p>
          <a:p>
            <a:pPr marL="457200" lvl="1" indent="0">
              <a:buNone/>
            </a:pPr>
            <a:endParaRPr lang="en-US" sz="1200" b="0" dirty="0"/>
          </a:p>
          <a:p>
            <a:pPr marL="457200" lvl="1" indent="0">
              <a:buNone/>
            </a:pPr>
            <a:r>
              <a:rPr lang="en-US" sz="1200" b="0" dirty="0"/>
              <a:t>9 that the use of assignments of a FSS satellite network for UAS CNPC links shall not</a:t>
            </a:r>
          </a:p>
          <a:p>
            <a:pPr marL="457200" lvl="1" indent="0">
              <a:buNone/>
            </a:pPr>
            <a:r>
              <a:rPr lang="en-US" sz="1200" b="0" dirty="0"/>
              <a:t>constrain other FSS satellite networks during the application of the provisions of Articles </a:t>
            </a:r>
            <a:r>
              <a:rPr lang="en-US" sz="1200" dirty="0"/>
              <a:t>9 </a:t>
            </a:r>
            <a:r>
              <a:rPr lang="en-US" sz="1200" b="0" dirty="0"/>
              <a:t>and </a:t>
            </a:r>
            <a:r>
              <a:rPr lang="en-US" sz="1200" dirty="0"/>
              <a:t>11</a:t>
            </a:r>
            <a:r>
              <a:rPr lang="en-US" sz="1200" b="0" dirty="0"/>
              <a:t>;</a:t>
            </a:r>
          </a:p>
          <a:p>
            <a:pPr marL="457200" lvl="1" indent="0">
              <a:buNone/>
            </a:pPr>
            <a:endParaRPr lang="en-US" sz="1200" b="0" dirty="0"/>
          </a:p>
          <a:p>
            <a:pPr marL="457200" lvl="1" indent="0">
              <a:buNone/>
            </a:pPr>
            <a:r>
              <a:rPr lang="en-US" sz="1200" b="0" dirty="0"/>
              <a:t>10 that the introduction of UAS CNPC links shall not result in additional coordination</a:t>
            </a:r>
          </a:p>
          <a:p>
            <a:pPr marL="457200" lvl="1" indent="0">
              <a:buNone/>
            </a:pPr>
            <a:r>
              <a:rPr lang="en-US" sz="1200" b="0" dirty="0"/>
              <a:t>constraints on terrestrial services under Articles </a:t>
            </a:r>
            <a:r>
              <a:rPr lang="en-US" sz="1200" dirty="0"/>
              <a:t>9 </a:t>
            </a:r>
            <a:r>
              <a:rPr lang="en-US" sz="1200" b="0" dirty="0"/>
              <a:t>and </a:t>
            </a:r>
            <a:r>
              <a:rPr lang="en-US" sz="1200" dirty="0"/>
              <a:t>11</a:t>
            </a:r>
            <a:r>
              <a:rPr lang="en-US" sz="1200" b="0" dirty="0"/>
              <a:t>;</a:t>
            </a:r>
            <a:endParaRPr lang="en-US" sz="1200" b="0" i="1"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12</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08742" y="2016761"/>
            <a:ext cx="1583738" cy="3970318"/>
          </a:xfrm>
          <a:prstGeom prst="rect">
            <a:avLst/>
          </a:prstGeom>
          <a:noFill/>
        </p:spPr>
        <p:txBody>
          <a:bodyPr wrap="square" rtlCol="0">
            <a:spAutoFit/>
          </a:bodyPr>
          <a:lstStyle/>
          <a:p>
            <a:r>
              <a:rPr lang="en-US" dirty="0">
                <a:solidFill>
                  <a:srgbClr val="00B050"/>
                </a:solidFill>
              </a:rPr>
              <a:t>RPAS/UAS Earth Stations (Air and Ground) are to be coordinated using the same process as other FSS networks and not be given any special status during coordination</a:t>
            </a:r>
          </a:p>
        </p:txBody>
      </p:sp>
    </p:spTree>
    <p:extLst>
      <p:ext uri="{BB962C8B-B14F-4D97-AF65-F5344CB8AC3E}">
        <p14:creationId xmlns:p14="http://schemas.microsoft.com/office/powerpoint/2010/main" val="4104292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5"/>
            <a:ext cx="8363272" cy="4464496"/>
          </a:xfrm>
        </p:spPr>
        <p:txBody>
          <a:bodyPr>
            <a:noAutofit/>
          </a:bodyPr>
          <a:lstStyle/>
          <a:p>
            <a:r>
              <a:rPr lang="en-US" dirty="0"/>
              <a:t>Harmful Interference Considerations</a:t>
            </a:r>
          </a:p>
          <a:p>
            <a:pPr marL="461963" lvl="1" indent="0">
              <a:buNone/>
            </a:pPr>
            <a:r>
              <a:rPr lang="en-US" sz="1200" b="0" i="1" dirty="0"/>
              <a:t>resolves</a:t>
            </a:r>
          </a:p>
          <a:p>
            <a:pPr marL="457200" lvl="1" indent="0">
              <a:buNone/>
            </a:pPr>
            <a:r>
              <a:rPr lang="en-US" sz="1200" b="0" dirty="0"/>
              <a:t>13 UAS CNPC links shall:</a:t>
            </a:r>
          </a:p>
          <a:p>
            <a:pPr marL="857250" lvl="2" indent="0">
              <a:buNone/>
            </a:pPr>
            <a:r>
              <a:rPr lang="en-US" sz="1100" b="0" dirty="0">
                <a:solidFill>
                  <a:srgbClr val="279DD9"/>
                </a:solidFill>
              </a:rPr>
              <a:t>– ensure that the use of UAS CNPC links be in accordance with the international standards</a:t>
            </a:r>
          </a:p>
          <a:p>
            <a:pPr marL="857250" lvl="2" indent="0">
              <a:buNone/>
            </a:pPr>
            <a:r>
              <a:rPr lang="en-US" sz="1100" b="0" dirty="0">
                <a:solidFill>
                  <a:srgbClr val="279DD9"/>
                </a:solidFill>
              </a:rPr>
              <a:t>and recommended practices (SARPs) consistent with Article 37 of the Convention on</a:t>
            </a:r>
          </a:p>
          <a:p>
            <a:pPr marL="857250" lvl="2" indent="0">
              <a:buNone/>
            </a:pPr>
            <a:r>
              <a:rPr lang="en-US" sz="1100" b="0" dirty="0">
                <a:solidFill>
                  <a:srgbClr val="279DD9"/>
                </a:solidFill>
              </a:rPr>
              <a:t>International Civil Aviation;</a:t>
            </a:r>
          </a:p>
          <a:p>
            <a:pPr marL="857250" lvl="2" indent="0">
              <a:buNone/>
            </a:pPr>
            <a:r>
              <a:rPr lang="en-US" sz="1100" b="0" dirty="0">
                <a:solidFill>
                  <a:srgbClr val="279DD9"/>
                </a:solidFill>
              </a:rPr>
              <a:t>– take the required measures, consistent with No. </a:t>
            </a:r>
            <a:r>
              <a:rPr lang="en-US" sz="1100" dirty="0">
                <a:solidFill>
                  <a:srgbClr val="279DD9"/>
                </a:solidFill>
              </a:rPr>
              <a:t>4.10</a:t>
            </a:r>
            <a:r>
              <a:rPr lang="en-US" sz="1100" b="0" dirty="0">
                <a:solidFill>
                  <a:srgbClr val="279DD9"/>
                </a:solidFill>
              </a:rPr>
              <a:t>, to ensure freedom from harmful</a:t>
            </a:r>
          </a:p>
          <a:p>
            <a:pPr marL="857250" lvl="2" indent="0">
              <a:buNone/>
            </a:pPr>
            <a:r>
              <a:rPr lang="en-US" sz="1100" b="0" dirty="0">
                <a:solidFill>
                  <a:srgbClr val="279DD9"/>
                </a:solidFill>
              </a:rPr>
              <a:t>interference to earth stations on board UA operated in accordance with this Resolution;</a:t>
            </a:r>
          </a:p>
          <a:p>
            <a:pPr marL="857250" lvl="2" indent="0">
              <a:buNone/>
            </a:pPr>
            <a:r>
              <a:rPr lang="en-US" sz="1100" b="0" dirty="0">
                <a:solidFill>
                  <a:srgbClr val="279DD9"/>
                </a:solidFill>
              </a:rPr>
              <a:t>– act immediately when their attention is drawn to any such harmful interference, as</a:t>
            </a:r>
          </a:p>
          <a:p>
            <a:pPr marL="857250" lvl="2" indent="0">
              <a:buNone/>
            </a:pPr>
            <a:r>
              <a:rPr lang="en-US" sz="1100" b="0" dirty="0">
                <a:solidFill>
                  <a:srgbClr val="279DD9"/>
                </a:solidFill>
              </a:rPr>
              <a:t>freedom from harmful interference to UAS CNPC links is imperative to ensure their safe</a:t>
            </a:r>
          </a:p>
          <a:p>
            <a:pPr marL="857250" lvl="2" indent="0">
              <a:buNone/>
            </a:pPr>
            <a:r>
              <a:rPr lang="en-US" sz="1100" b="0" dirty="0">
                <a:solidFill>
                  <a:srgbClr val="279DD9"/>
                </a:solidFill>
              </a:rPr>
              <a:t>operation, taking into account </a:t>
            </a:r>
            <a:r>
              <a:rPr lang="en-US" sz="1100" b="0" i="1" dirty="0">
                <a:solidFill>
                  <a:srgbClr val="279DD9"/>
                </a:solidFill>
              </a:rPr>
              <a:t>resolves </a:t>
            </a:r>
            <a:r>
              <a:rPr lang="en-US" sz="1100" b="0" dirty="0">
                <a:solidFill>
                  <a:srgbClr val="279DD9"/>
                </a:solidFill>
              </a:rPr>
              <a:t>11;</a:t>
            </a:r>
          </a:p>
          <a:p>
            <a:pPr marL="857250" lvl="2" indent="0">
              <a:buNone/>
            </a:pPr>
            <a:r>
              <a:rPr lang="en-US" sz="1100" dirty="0">
                <a:solidFill>
                  <a:srgbClr val="279DD9"/>
                </a:solidFill>
              </a:rPr>
              <a:t>- </a:t>
            </a:r>
            <a:r>
              <a:rPr lang="en-US" sz="1100" b="0" dirty="0">
                <a:solidFill>
                  <a:srgbClr val="279DD9"/>
                </a:solidFill>
              </a:rPr>
              <a:t>use assignments associated with the FSS networks for UAS CNPC links (see Figure 1 in</a:t>
            </a:r>
          </a:p>
          <a:p>
            <a:pPr marL="857250" lvl="2" indent="0">
              <a:buNone/>
            </a:pPr>
            <a:r>
              <a:rPr lang="en-US" sz="1100" b="0" dirty="0">
                <a:solidFill>
                  <a:srgbClr val="279DD9"/>
                </a:solidFill>
              </a:rPr>
              <a:t>Annex 1), including assignments to space stations, specific or typical earth stations and</a:t>
            </a:r>
          </a:p>
          <a:p>
            <a:pPr marL="857250" lvl="2" indent="0">
              <a:buNone/>
            </a:pPr>
            <a:r>
              <a:rPr lang="en-US" sz="1100" b="0" dirty="0">
                <a:solidFill>
                  <a:srgbClr val="279DD9"/>
                </a:solidFill>
              </a:rPr>
              <a:t>earth stations on board UA (see </a:t>
            </a:r>
            <a:r>
              <a:rPr lang="en-US" sz="1100" b="0" i="1" dirty="0">
                <a:solidFill>
                  <a:srgbClr val="279DD9"/>
                </a:solidFill>
              </a:rPr>
              <a:t>resolves </a:t>
            </a:r>
            <a:r>
              <a:rPr lang="en-US" sz="1100" b="0" dirty="0">
                <a:solidFill>
                  <a:srgbClr val="279DD9"/>
                </a:solidFill>
              </a:rPr>
              <a:t>2), that have been successfully coordinated under</a:t>
            </a:r>
          </a:p>
          <a:p>
            <a:pPr marL="857250" lvl="2" indent="0">
              <a:buNone/>
            </a:pPr>
            <a:r>
              <a:rPr lang="en-US" sz="1100" b="0" dirty="0">
                <a:solidFill>
                  <a:srgbClr val="279DD9"/>
                </a:solidFill>
              </a:rPr>
              <a:t>Article </a:t>
            </a:r>
            <a:r>
              <a:rPr lang="en-US" sz="1100" dirty="0">
                <a:solidFill>
                  <a:srgbClr val="279DD9"/>
                </a:solidFill>
              </a:rPr>
              <a:t>9 </a:t>
            </a:r>
            <a:r>
              <a:rPr lang="en-US" sz="1100" b="0" dirty="0">
                <a:solidFill>
                  <a:srgbClr val="279DD9"/>
                </a:solidFill>
              </a:rPr>
              <a:t>(including provisions identified in </a:t>
            </a:r>
            <a:r>
              <a:rPr lang="en-US" sz="1100" b="0" i="1" dirty="0">
                <a:solidFill>
                  <a:srgbClr val="279DD9"/>
                </a:solidFill>
              </a:rPr>
              <a:t>resolves </a:t>
            </a:r>
            <a:r>
              <a:rPr lang="en-US" sz="1100" b="0" dirty="0">
                <a:solidFill>
                  <a:srgbClr val="279DD9"/>
                </a:solidFill>
              </a:rPr>
              <a:t>4) and recorded in the Master</a:t>
            </a:r>
          </a:p>
          <a:p>
            <a:pPr marL="857250" lvl="2" indent="0">
              <a:buNone/>
            </a:pPr>
            <a:r>
              <a:rPr lang="en-US" sz="1100" b="0" dirty="0">
                <a:solidFill>
                  <a:srgbClr val="279DD9"/>
                </a:solidFill>
              </a:rPr>
              <a:t>International Frequency Register (MIFR) with a favorable finding under Article </a:t>
            </a:r>
            <a:r>
              <a:rPr lang="en-US" sz="1100" dirty="0">
                <a:solidFill>
                  <a:srgbClr val="279DD9"/>
                </a:solidFill>
              </a:rPr>
              <a:t>11</a:t>
            </a:r>
            <a:r>
              <a:rPr lang="en-US" sz="1100" b="0" dirty="0">
                <a:solidFill>
                  <a:srgbClr val="279DD9"/>
                </a:solidFill>
              </a:rPr>
              <a:t>,</a:t>
            </a:r>
          </a:p>
          <a:p>
            <a:pPr marL="857250" lvl="2" indent="0">
              <a:buNone/>
            </a:pPr>
            <a:r>
              <a:rPr lang="en-US" sz="1100" b="0" dirty="0">
                <a:solidFill>
                  <a:srgbClr val="279DD9"/>
                </a:solidFill>
              </a:rPr>
              <a:t>including Nos. </a:t>
            </a:r>
            <a:r>
              <a:rPr lang="en-US" sz="1100" dirty="0">
                <a:solidFill>
                  <a:srgbClr val="279DD9"/>
                </a:solidFill>
              </a:rPr>
              <a:t>11.31</a:t>
            </a:r>
            <a:r>
              <a:rPr lang="en-US" sz="1100" b="0" dirty="0">
                <a:solidFill>
                  <a:srgbClr val="279DD9"/>
                </a:solidFill>
              </a:rPr>
              <a:t>, </a:t>
            </a:r>
            <a:r>
              <a:rPr lang="en-US" sz="1100" dirty="0">
                <a:solidFill>
                  <a:srgbClr val="279DD9"/>
                </a:solidFill>
              </a:rPr>
              <a:t>11.32 </a:t>
            </a:r>
            <a:r>
              <a:rPr lang="en-US" sz="1100" b="0" dirty="0">
                <a:solidFill>
                  <a:srgbClr val="279DD9"/>
                </a:solidFill>
              </a:rPr>
              <a:t>or </a:t>
            </a:r>
            <a:r>
              <a:rPr lang="en-US" sz="1100" dirty="0">
                <a:solidFill>
                  <a:srgbClr val="279DD9"/>
                </a:solidFill>
              </a:rPr>
              <a:t>11.32A </a:t>
            </a:r>
            <a:r>
              <a:rPr lang="en-US" sz="1100" b="0" dirty="0">
                <a:solidFill>
                  <a:srgbClr val="279DD9"/>
                </a:solidFill>
              </a:rPr>
              <a:t>where applicable, and except those assignments</a:t>
            </a:r>
          </a:p>
          <a:p>
            <a:pPr marL="857250" lvl="2" indent="0">
              <a:buNone/>
            </a:pPr>
            <a:r>
              <a:rPr lang="en-US" sz="1100" b="0" dirty="0">
                <a:solidFill>
                  <a:srgbClr val="279DD9"/>
                </a:solidFill>
              </a:rPr>
              <a:t>that have not successfully completed coordination procedures under No. </a:t>
            </a:r>
            <a:r>
              <a:rPr lang="en-US" sz="1100" dirty="0">
                <a:solidFill>
                  <a:srgbClr val="279DD9"/>
                </a:solidFill>
              </a:rPr>
              <a:t>11.32 </a:t>
            </a:r>
            <a:r>
              <a:rPr lang="en-US" sz="1100" b="0" dirty="0">
                <a:solidFill>
                  <a:srgbClr val="279DD9"/>
                </a:solidFill>
              </a:rPr>
              <a:t>by</a:t>
            </a:r>
          </a:p>
          <a:p>
            <a:pPr marL="857250" lvl="2" indent="0">
              <a:buNone/>
            </a:pPr>
            <a:r>
              <a:rPr lang="en-US" sz="1100" b="0" dirty="0">
                <a:solidFill>
                  <a:srgbClr val="279DD9"/>
                </a:solidFill>
              </a:rPr>
              <a:t>applying Appendix </a:t>
            </a:r>
            <a:r>
              <a:rPr lang="en-US" sz="1100" dirty="0">
                <a:solidFill>
                  <a:srgbClr val="279DD9"/>
                </a:solidFill>
              </a:rPr>
              <a:t>5 </a:t>
            </a:r>
            <a:r>
              <a:rPr lang="en-US" sz="1100" b="0" dirty="0">
                <a:solidFill>
                  <a:srgbClr val="279DD9"/>
                </a:solidFill>
              </a:rPr>
              <a:t>§ 6.d.i;</a:t>
            </a:r>
          </a:p>
          <a:p>
            <a:pPr marL="857250" lvl="2" indent="0">
              <a:buNone/>
            </a:pPr>
            <a:r>
              <a:rPr lang="en-US" sz="1100" b="0" dirty="0">
                <a:solidFill>
                  <a:srgbClr val="279DD9"/>
                </a:solidFill>
              </a:rPr>
              <a:t>– ensure that real-time interference monitoring, estimation and prediction of interference</a:t>
            </a:r>
          </a:p>
          <a:p>
            <a:pPr marL="857250" lvl="2" indent="0">
              <a:buNone/>
            </a:pPr>
            <a:r>
              <a:rPr lang="en-US" sz="1100" b="0" dirty="0">
                <a:solidFill>
                  <a:srgbClr val="279DD9"/>
                </a:solidFill>
              </a:rPr>
              <a:t>risks and planning solutions for potential interference scenarios are addressed by FSS</a:t>
            </a:r>
          </a:p>
          <a:p>
            <a:pPr marL="857250" lvl="2" indent="0">
              <a:buNone/>
            </a:pPr>
            <a:r>
              <a:rPr lang="en-US" sz="1100" b="0" dirty="0">
                <a:solidFill>
                  <a:srgbClr val="279DD9"/>
                </a:solidFill>
              </a:rPr>
              <a:t>operators and UAS operators with guidance from aviation authorities;</a:t>
            </a:r>
            <a:endParaRPr lang="en-US" sz="1100" b="0" i="1" dirty="0">
              <a:solidFill>
                <a:srgbClr val="279DD9"/>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13</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18648" y="2262648"/>
            <a:ext cx="1445332" cy="4247317"/>
          </a:xfrm>
          <a:prstGeom prst="rect">
            <a:avLst/>
          </a:prstGeom>
          <a:noFill/>
        </p:spPr>
        <p:txBody>
          <a:bodyPr wrap="square" rtlCol="0">
            <a:spAutoFit/>
          </a:bodyPr>
          <a:lstStyle/>
          <a:p>
            <a:r>
              <a:rPr lang="en-US" dirty="0">
                <a:solidFill>
                  <a:srgbClr val="00B050"/>
                </a:solidFill>
              </a:rPr>
              <a:t>RPAS/UAS CNPC Links require careful monitoring and immediate action to be taken to minimize the potential for any safety effects due to harmful interference </a:t>
            </a:r>
          </a:p>
        </p:txBody>
      </p:sp>
    </p:spTree>
    <p:extLst>
      <p:ext uri="{BB962C8B-B14F-4D97-AF65-F5344CB8AC3E}">
        <p14:creationId xmlns:p14="http://schemas.microsoft.com/office/powerpoint/2010/main" val="296127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4"/>
            <a:ext cx="8363272" cy="5155757"/>
          </a:xfrm>
        </p:spPr>
        <p:txBody>
          <a:bodyPr>
            <a:noAutofit/>
          </a:bodyPr>
          <a:lstStyle/>
          <a:p>
            <a:r>
              <a:rPr lang="en-US" sz="2800" dirty="0"/>
              <a:t>Non-RPAS/UAS System Protection Considerations</a:t>
            </a:r>
          </a:p>
          <a:p>
            <a:pPr marL="461963" lvl="1" indent="0">
              <a:buNone/>
            </a:pPr>
            <a:r>
              <a:rPr lang="en-US" sz="1200" i="1" dirty="0"/>
              <a:t>r</a:t>
            </a:r>
            <a:r>
              <a:rPr lang="en-US" sz="1200" b="0" i="1" dirty="0"/>
              <a:t>esolves</a:t>
            </a:r>
          </a:p>
          <a:p>
            <a:pPr marL="457200" lvl="1" indent="0">
              <a:buNone/>
            </a:pPr>
            <a:r>
              <a:rPr lang="en-US" sz="1000" dirty="0"/>
              <a:t>8 that earth stations of UAS CNPC links of a particular FSS network shall not cause more</a:t>
            </a:r>
          </a:p>
          <a:p>
            <a:pPr marL="457200" lvl="1" indent="0">
              <a:buNone/>
            </a:pPr>
            <a:r>
              <a:rPr lang="en-US" sz="1000" dirty="0"/>
              <a:t>interference to, or claim more protection from, stations of terrestrial services than specific or typical</a:t>
            </a:r>
          </a:p>
          <a:p>
            <a:pPr marL="457200" lvl="1" indent="0">
              <a:buNone/>
            </a:pPr>
            <a:r>
              <a:rPr lang="en-US" sz="1000" dirty="0"/>
              <a:t>earth stations of that FSS network as indicated in </a:t>
            </a:r>
            <a:r>
              <a:rPr lang="en-US" sz="1000" i="1" dirty="0"/>
              <a:t>resolves </a:t>
            </a:r>
            <a:r>
              <a:rPr lang="en-US" sz="1000" dirty="0"/>
              <a:t>5 that have been previously coordinated</a:t>
            </a:r>
          </a:p>
          <a:p>
            <a:pPr marL="457200" lvl="1" indent="0">
              <a:buNone/>
            </a:pPr>
            <a:r>
              <a:rPr lang="en-US" sz="1000" dirty="0"/>
              <a:t>and/or notified under relevant provisions of Articles 9 and 11;</a:t>
            </a:r>
          </a:p>
          <a:p>
            <a:pPr marL="457200" lvl="1" indent="0">
              <a:buNone/>
            </a:pPr>
            <a:endParaRPr lang="en-US" sz="1000" dirty="0"/>
          </a:p>
          <a:p>
            <a:pPr marL="457200" lvl="1" indent="0">
              <a:buNone/>
            </a:pPr>
            <a:r>
              <a:rPr lang="en-US" sz="1000" b="0" dirty="0"/>
              <a:t>14 that, unless otherwise agreed between the administrations concerned, UA CNPC earth</a:t>
            </a:r>
          </a:p>
          <a:p>
            <a:pPr marL="457200" lvl="1" indent="0">
              <a:buNone/>
            </a:pPr>
            <a:r>
              <a:rPr lang="en-US" sz="1000" b="0" dirty="0"/>
              <a:t>stations shall not cause harmful interference to terrestrial services of other administrations (see also</a:t>
            </a:r>
          </a:p>
          <a:p>
            <a:pPr marL="457200" lvl="1" indent="0">
              <a:buNone/>
            </a:pPr>
            <a:r>
              <a:rPr lang="en-US" sz="1000" b="0" dirty="0"/>
              <a:t>Annex 2);</a:t>
            </a:r>
          </a:p>
          <a:p>
            <a:pPr marL="457200" lvl="1" indent="0">
              <a:buNone/>
            </a:pPr>
            <a:endParaRPr lang="en-US" sz="1000" b="0" dirty="0"/>
          </a:p>
          <a:p>
            <a:pPr marL="457200" lvl="1" indent="0">
              <a:buNone/>
            </a:pPr>
            <a:r>
              <a:rPr lang="en-US" sz="1000" b="0" dirty="0"/>
              <a:t>15 that, in order to implement </a:t>
            </a:r>
            <a:r>
              <a:rPr lang="en-US" sz="1000" b="0" i="1" dirty="0"/>
              <a:t>resolves </a:t>
            </a:r>
            <a:r>
              <a:rPr lang="en-US" sz="1000" b="0" dirty="0"/>
              <a:t>14 above, power flux-density hard limits need to be</a:t>
            </a:r>
          </a:p>
          <a:p>
            <a:pPr marL="457200" lvl="1" indent="0">
              <a:buNone/>
            </a:pPr>
            <a:r>
              <a:rPr lang="en-US" sz="1000" b="0" dirty="0"/>
              <a:t>developed for UAS CNPC links; one possible example of such provisional limits to protect the fixed</a:t>
            </a:r>
          </a:p>
          <a:p>
            <a:pPr marL="457200" lvl="1" indent="0">
              <a:buNone/>
            </a:pPr>
            <a:r>
              <a:rPr lang="en-US" sz="1000" b="0" dirty="0"/>
              <a:t>service is provided in Annex 2; subject to agreement between the administrations concerned, that</a:t>
            </a:r>
          </a:p>
          <a:p>
            <a:pPr marL="457200" lvl="1" indent="0">
              <a:buNone/>
            </a:pPr>
            <a:r>
              <a:rPr lang="en-US" sz="1000" b="0" dirty="0"/>
              <a:t>annex may be used for the implementation of this Resolution;</a:t>
            </a:r>
          </a:p>
          <a:p>
            <a:pPr marL="457200" lvl="1" indent="0">
              <a:buNone/>
            </a:pPr>
            <a:endParaRPr lang="en-US" sz="1000" b="0" dirty="0"/>
          </a:p>
          <a:p>
            <a:pPr marL="457200" lvl="1" indent="0">
              <a:buNone/>
            </a:pPr>
            <a:r>
              <a:rPr lang="en-US" sz="1000" b="0" dirty="0"/>
              <a:t>16 that the power flux-density hard limits provided in Annex 2 shall be reviewed and, if</a:t>
            </a:r>
          </a:p>
          <a:p>
            <a:pPr marL="457200" lvl="1" indent="0">
              <a:buNone/>
            </a:pPr>
            <a:r>
              <a:rPr lang="en-US" sz="1000" b="0" dirty="0"/>
              <a:t>necessary, revised by the next conference;</a:t>
            </a:r>
          </a:p>
          <a:p>
            <a:pPr marL="457200" lvl="1" indent="0">
              <a:buNone/>
            </a:pPr>
            <a:endParaRPr lang="en-US" sz="1000" b="0" dirty="0"/>
          </a:p>
          <a:p>
            <a:pPr marL="457200" lvl="1" indent="0">
              <a:buNone/>
            </a:pPr>
            <a:r>
              <a:rPr lang="en-US" sz="1000" b="0" dirty="0"/>
              <a:t>17 that, in order to protect the radio astronomy service in the frequency band</a:t>
            </a:r>
          </a:p>
          <a:p>
            <a:pPr marL="457200" lvl="1" indent="0">
              <a:buNone/>
            </a:pPr>
            <a:r>
              <a:rPr lang="en-US" sz="1000" b="0" dirty="0"/>
              <a:t>14.47-14.5 GHz, administrations operating UAS in accordance with this Resolution in the frequency</a:t>
            </a:r>
          </a:p>
          <a:p>
            <a:pPr marL="457200" lvl="1" indent="0">
              <a:buNone/>
            </a:pPr>
            <a:r>
              <a:rPr lang="en-US" sz="1000" b="0" dirty="0"/>
              <a:t>band 14-14.47 GHz within line-of-sight of radio astronomy stations are urged to take all practicable</a:t>
            </a:r>
          </a:p>
          <a:p>
            <a:pPr marL="457200" lvl="1" indent="0">
              <a:buNone/>
            </a:pPr>
            <a:r>
              <a:rPr lang="en-US" sz="1000" b="0" dirty="0"/>
              <a:t>steps to ensure that the emissions from the UA in the frequency band 14.47-14.5 GHz do not exceed</a:t>
            </a:r>
          </a:p>
          <a:p>
            <a:pPr marL="457200" lvl="1" indent="0">
              <a:buNone/>
            </a:pPr>
            <a:r>
              <a:rPr lang="en-US" sz="1000" b="0" dirty="0"/>
              <a:t>the levels and percentage of data loss given in the most recent versions of Recommendations</a:t>
            </a:r>
          </a:p>
          <a:p>
            <a:pPr marL="457200" lvl="1" indent="0">
              <a:buNone/>
            </a:pPr>
            <a:r>
              <a:rPr lang="pt-BR" sz="1000" b="0" dirty="0"/>
              <a:t>ITU-R RA.769 and ITU-R RA.1513;</a:t>
            </a:r>
            <a:endParaRPr lang="en-US" sz="1000" dirty="0"/>
          </a:p>
          <a:p>
            <a:pPr marL="461963" lvl="1" indent="0">
              <a:buNone/>
            </a:pPr>
            <a:endParaRPr lang="en-US" sz="1200" b="0" i="1"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14</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18648" y="2540617"/>
            <a:ext cx="1501824" cy="3970318"/>
          </a:xfrm>
          <a:prstGeom prst="rect">
            <a:avLst/>
          </a:prstGeom>
          <a:noFill/>
        </p:spPr>
        <p:txBody>
          <a:bodyPr wrap="square" rtlCol="0">
            <a:spAutoFit/>
          </a:bodyPr>
          <a:lstStyle/>
          <a:p>
            <a:r>
              <a:rPr lang="en-US" dirty="0">
                <a:solidFill>
                  <a:srgbClr val="00B050"/>
                </a:solidFill>
              </a:rPr>
              <a:t>Pfd masks are required to protect the terrestrial services, in particular the FS</a:t>
            </a:r>
          </a:p>
          <a:p>
            <a:endParaRPr lang="en-US" dirty="0">
              <a:solidFill>
                <a:srgbClr val="00B050"/>
              </a:solidFill>
            </a:endParaRPr>
          </a:p>
          <a:p>
            <a:endParaRPr lang="en-US" sz="1200" dirty="0">
              <a:solidFill>
                <a:srgbClr val="00B050"/>
              </a:solidFill>
            </a:endParaRPr>
          </a:p>
          <a:p>
            <a:endParaRPr lang="en-US" dirty="0">
              <a:solidFill>
                <a:srgbClr val="00B050"/>
              </a:solidFill>
            </a:endParaRPr>
          </a:p>
          <a:p>
            <a:r>
              <a:rPr lang="en-US" dirty="0">
                <a:solidFill>
                  <a:srgbClr val="00B050"/>
                </a:solidFill>
              </a:rPr>
              <a:t>Out of band emissions also need to be considered</a:t>
            </a:r>
          </a:p>
        </p:txBody>
      </p:sp>
    </p:spTree>
    <p:extLst>
      <p:ext uri="{BB962C8B-B14F-4D97-AF65-F5344CB8AC3E}">
        <p14:creationId xmlns:p14="http://schemas.microsoft.com/office/powerpoint/2010/main" val="4016032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42190" y="1052736"/>
            <a:ext cx="8229600" cy="552060"/>
          </a:xfrm>
        </p:spPr>
        <p:txBody>
          <a:bodyPr/>
          <a:lstStyle/>
          <a:p>
            <a:r>
              <a:rPr lang="en-GB" dirty="0"/>
              <a:t>PFD Mask to Protect the Fixed Service</a:t>
            </a: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15</a:t>
            </a:fld>
            <a:endParaRPr lang="en-CA" dirty="0"/>
          </a:p>
        </p:txBody>
      </p:sp>
      <p:sp>
        <p:nvSpPr>
          <p:cNvPr id="4" name="TextBox 3"/>
          <p:cNvSpPr txBox="1"/>
          <p:nvPr/>
        </p:nvSpPr>
        <p:spPr>
          <a:xfrm>
            <a:off x="6228184" y="1729642"/>
            <a:ext cx="2693799" cy="4524315"/>
          </a:xfrm>
          <a:prstGeom prst="rect">
            <a:avLst/>
          </a:prstGeom>
          <a:noFill/>
        </p:spPr>
        <p:txBody>
          <a:bodyPr wrap="square" rtlCol="0">
            <a:spAutoFit/>
          </a:bodyPr>
          <a:lstStyle/>
          <a:p>
            <a:r>
              <a:rPr lang="en-US" sz="1600" dirty="0">
                <a:solidFill>
                  <a:srgbClr val="00B050"/>
                </a:solidFill>
              </a:rPr>
              <a:t>WP 5B is reviewing the ITU-R M.1643 based mask from Annex 2 of Resolution 155 (WRC-15).  Alternate masks are being developed with the intent to review/revise the pfd mask during the next conference (WRC-19) as indicated in resolves 6</a:t>
            </a:r>
          </a:p>
          <a:p>
            <a:endParaRPr lang="en-US" sz="1600" dirty="0">
              <a:solidFill>
                <a:srgbClr val="00B050"/>
              </a:solidFill>
            </a:endParaRPr>
          </a:p>
          <a:p>
            <a:r>
              <a:rPr lang="en-US" sz="1600" dirty="0">
                <a:solidFill>
                  <a:srgbClr val="00B050"/>
                </a:solidFill>
              </a:rPr>
              <a:t>During its November 2017 meeting WP 5C provided WP 5B with the appropriate FS characteristics (</a:t>
            </a:r>
            <a:r>
              <a:rPr lang="en-GB" sz="1600" dirty="0">
                <a:solidFill>
                  <a:srgbClr val="00B050"/>
                </a:solidFill>
              </a:rPr>
              <a:t>5B/308) </a:t>
            </a:r>
            <a:r>
              <a:rPr lang="en-US" sz="1600" dirty="0">
                <a:solidFill>
                  <a:srgbClr val="00B050"/>
                </a:solidFill>
              </a:rPr>
              <a:t>to be used in this pfd analysis</a:t>
            </a:r>
          </a:p>
          <a:p>
            <a:endParaRPr lang="en-US" sz="1600" dirty="0">
              <a:solidFill>
                <a:srgbClr val="00B050"/>
              </a:solidFill>
            </a:endParaRPr>
          </a:p>
          <a:p>
            <a:r>
              <a:rPr lang="en-US" sz="1600" dirty="0">
                <a:solidFill>
                  <a:srgbClr val="00B050"/>
                </a:solidFill>
              </a:rPr>
              <a:t>WP5B is expected to be ready with a pfd mask by WRC-19</a:t>
            </a:r>
          </a:p>
        </p:txBody>
      </p:sp>
      <p:pic>
        <p:nvPicPr>
          <p:cNvPr id="7" name="Picture 6">
            <a:extLst>
              <a:ext uri="{FF2B5EF4-FFF2-40B4-BE49-F238E27FC236}">
                <a16:creationId xmlns:a16="http://schemas.microsoft.com/office/drawing/2014/main" id="{17FE3F2E-EAF5-45CF-BBC0-1AFB02E110B4}"/>
              </a:ext>
            </a:extLst>
          </p:cNvPr>
          <p:cNvPicPr>
            <a:picLocks noChangeAspect="1"/>
          </p:cNvPicPr>
          <p:nvPr/>
        </p:nvPicPr>
        <p:blipFill>
          <a:blip r:embed="rId2"/>
          <a:stretch>
            <a:fillRect/>
          </a:stretch>
        </p:blipFill>
        <p:spPr>
          <a:xfrm>
            <a:off x="611560" y="1844824"/>
            <a:ext cx="5446325" cy="4469918"/>
          </a:xfrm>
          <a:prstGeom prst="rect">
            <a:avLst/>
          </a:prstGeom>
        </p:spPr>
      </p:pic>
    </p:spTree>
    <p:extLst>
      <p:ext uri="{BB962C8B-B14F-4D97-AF65-F5344CB8AC3E}">
        <p14:creationId xmlns:p14="http://schemas.microsoft.com/office/powerpoint/2010/main" val="1295842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5"/>
            <a:ext cx="8363272" cy="4464496"/>
          </a:xfrm>
        </p:spPr>
        <p:txBody>
          <a:bodyPr>
            <a:noAutofit/>
          </a:bodyPr>
          <a:lstStyle/>
          <a:p>
            <a:r>
              <a:rPr lang="en-US" dirty="0"/>
              <a:t>RPAS/UAS System Considerations</a:t>
            </a:r>
          </a:p>
          <a:p>
            <a:pPr marL="461963" lvl="1" indent="0">
              <a:buNone/>
            </a:pPr>
            <a:r>
              <a:rPr lang="en-US" sz="1200" i="1" dirty="0"/>
              <a:t>r</a:t>
            </a:r>
            <a:r>
              <a:rPr lang="en-US" sz="1200" b="0" i="1" dirty="0"/>
              <a:t>esolves</a:t>
            </a:r>
          </a:p>
          <a:p>
            <a:pPr marL="461963" lvl="1" indent="0">
              <a:buNone/>
            </a:pPr>
            <a:r>
              <a:rPr lang="en-US" sz="1200" dirty="0"/>
              <a:t>5 that earth stations of UAS CNPC links shall operate within the notified and recorded</a:t>
            </a:r>
          </a:p>
          <a:p>
            <a:pPr marL="461963" lvl="1" indent="0">
              <a:buNone/>
            </a:pPr>
            <a:r>
              <a:rPr lang="en-US" sz="1200" dirty="0"/>
              <a:t>technical parameters of the associated satellite network, including specific or typical earth stations of</a:t>
            </a:r>
          </a:p>
          <a:p>
            <a:pPr marL="461963" lvl="1" indent="0">
              <a:buNone/>
            </a:pPr>
            <a:r>
              <a:rPr lang="en-US" sz="1200" dirty="0"/>
              <a:t>the geostationary FSS satellite network(s) as published by the Radiocommunication Bureau;</a:t>
            </a:r>
          </a:p>
          <a:p>
            <a:pPr marL="0" indent="0">
              <a:buNone/>
            </a:pPr>
            <a:endParaRPr lang="en-US" sz="1200" dirty="0"/>
          </a:p>
          <a:p>
            <a:pPr marL="457200" lvl="1" indent="0">
              <a:buNone/>
            </a:pPr>
            <a:r>
              <a:rPr lang="en-US" sz="1200" dirty="0"/>
              <a:t>6 that earth stations of UAS CNPC links shall not cause more interference to, or claim more</a:t>
            </a:r>
          </a:p>
          <a:p>
            <a:pPr marL="457200" lvl="1" indent="0">
              <a:buNone/>
            </a:pPr>
            <a:r>
              <a:rPr lang="en-US" sz="1200" dirty="0"/>
              <a:t>protection from, other satellite networks and systems than specific or typical earth stations as</a:t>
            </a:r>
          </a:p>
          <a:p>
            <a:pPr marL="457200" lvl="1" indent="0">
              <a:buNone/>
            </a:pPr>
            <a:r>
              <a:rPr lang="en-US" sz="1200" dirty="0"/>
              <a:t>indicated in </a:t>
            </a:r>
            <a:r>
              <a:rPr lang="en-US" sz="1200" i="1" dirty="0"/>
              <a:t>resolves </a:t>
            </a:r>
            <a:r>
              <a:rPr lang="en-US" sz="1200" dirty="0"/>
              <a:t>5 as published by the Bureau;</a:t>
            </a:r>
          </a:p>
          <a:p>
            <a:pPr marL="457200" lvl="1" indent="0">
              <a:buNone/>
            </a:pPr>
            <a:endParaRPr lang="en-US" sz="1200" dirty="0"/>
          </a:p>
          <a:p>
            <a:pPr marL="457200" lvl="1" indent="0">
              <a:buNone/>
            </a:pPr>
            <a:r>
              <a:rPr lang="en-US" sz="1200" b="0" dirty="0"/>
              <a:t>7 that, in order to apply </a:t>
            </a:r>
            <a:r>
              <a:rPr lang="en-US" sz="1200" b="0" i="1" dirty="0"/>
              <a:t>resolves </a:t>
            </a:r>
            <a:r>
              <a:rPr lang="en-US" sz="1200" b="0" dirty="0"/>
              <a:t>6 above, administrations responsible for the FSS network</a:t>
            </a:r>
          </a:p>
          <a:p>
            <a:pPr marL="457200" lvl="1" indent="0">
              <a:buNone/>
            </a:pPr>
            <a:r>
              <a:rPr lang="en-US" sz="1200" b="0" dirty="0"/>
              <a:t>to be used for UAS CNPC links shall provide the level of interference for the reference assignments</a:t>
            </a:r>
          </a:p>
          <a:p>
            <a:pPr marL="457200" lvl="1" indent="0">
              <a:buNone/>
            </a:pPr>
            <a:r>
              <a:rPr lang="en-US" sz="1200" b="0" dirty="0"/>
              <a:t>of the network used for CNPC links upon request by an administration authorizing the use of UAS</a:t>
            </a:r>
          </a:p>
          <a:p>
            <a:pPr marL="457200" lvl="1" indent="0">
              <a:buNone/>
            </a:pPr>
            <a:r>
              <a:rPr lang="en-US" sz="1200" b="0" dirty="0"/>
              <a:t>CNPC links within its territory;</a:t>
            </a:r>
            <a:endParaRPr lang="en-US" sz="1200" dirty="0"/>
          </a:p>
          <a:p>
            <a:pPr marL="457200" lvl="1" indent="0">
              <a:buNone/>
            </a:pPr>
            <a:endParaRPr lang="en-US" sz="1200" dirty="0"/>
          </a:p>
          <a:p>
            <a:pPr marL="461963" lvl="1" indent="0">
              <a:buNone/>
            </a:pPr>
            <a:endParaRPr lang="en-US" sz="1200" b="0" i="1"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16</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236296" y="2049893"/>
            <a:ext cx="1872208" cy="4124206"/>
          </a:xfrm>
          <a:prstGeom prst="rect">
            <a:avLst/>
          </a:prstGeom>
          <a:noFill/>
        </p:spPr>
        <p:txBody>
          <a:bodyPr wrap="square" rtlCol="0">
            <a:spAutoFit/>
          </a:bodyPr>
          <a:lstStyle/>
          <a:p>
            <a:r>
              <a:rPr lang="en-US" dirty="0">
                <a:solidFill>
                  <a:srgbClr val="00B050"/>
                </a:solidFill>
              </a:rPr>
              <a:t>WP 5B is developing CNPC Link characteristics to enable:</a:t>
            </a:r>
          </a:p>
          <a:p>
            <a:pPr marL="230188" indent="-230188">
              <a:buAutoNum type="arabicParenR"/>
            </a:pPr>
            <a:r>
              <a:rPr lang="en-US" sz="1400" dirty="0">
                <a:solidFill>
                  <a:srgbClr val="00B050"/>
                </a:solidFill>
              </a:rPr>
              <a:t>WP 5B to analyze compliance with the appropriate Radio Regulations</a:t>
            </a:r>
          </a:p>
          <a:p>
            <a:pPr marL="230188" indent="-230188">
              <a:buAutoNum type="arabicParenR"/>
            </a:pPr>
            <a:r>
              <a:rPr lang="en-US" sz="1400" dirty="0">
                <a:solidFill>
                  <a:srgbClr val="00B050"/>
                </a:solidFill>
              </a:rPr>
              <a:t>ICAO to perform its work on SARPs .  Reference liaisons from RPASP/FSMP to WP 5B FSMP-WG/3-WP/04 and </a:t>
            </a:r>
            <a:r>
              <a:rPr lang="en-GB" sz="1400" dirty="0">
                <a:solidFill>
                  <a:srgbClr val="00B050"/>
                </a:solidFill>
              </a:rPr>
              <a:t>FSMP-WG/4 WP/12</a:t>
            </a:r>
            <a:endParaRPr lang="en-US" sz="1400" dirty="0">
              <a:solidFill>
                <a:srgbClr val="00B050"/>
              </a:solidFill>
            </a:endParaRPr>
          </a:p>
          <a:p>
            <a:pPr marL="342900" indent="-342900">
              <a:buAutoNum type="arabicParenR"/>
            </a:pPr>
            <a:endParaRPr lang="en-US" dirty="0">
              <a:solidFill>
                <a:srgbClr val="00B050"/>
              </a:solidFill>
            </a:endParaRPr>
          </a:p>
        </p:txBody>
      </p:sp>
    </p:spTree>
    <p:extLst>
      <p:ext uri="{BB962C8B-B14F-4D97-AF65-F5344CB8AC3E}">
        <p14:creationId xmlns:p14="http://schemas.microsoft.com/office/powerpoint/2010/main" val="420388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42190" y="1052736"/>
            <a:ext cx="8229600" cy="552060"/>
          </a:xfrm>
        </p:spPr>
        <p:txBody>
          <a:bodyPr/>
          <a:lstStyle/>
          <a:p>
            <a:r>
              <a:rPr lang="en-GB" dirty="0"/>
              <a:t>CNPC Link Characteristics</a:t>
            </a: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17</a:t>
            </a:fld>
            <a:endParaRPr lang="en-CA" dirty="0"/>
          </a:p>
        </p:txBody>
      </p:sp>
      <p:sp>
        <p:nvSpPr>
          <p:cNvPr id="4" name="TextBox 3"/>
          <p:cNvSpPr txBox="1"/>
          <p:nvPr/>
        </p:nvSpPr>
        <p:spPr>
          <a:xfrm>
            <a:off x="6230668" y="1702961"/>
            <a:ext cx="2693799" cy="4770537"/>
          </a:xfrm>
          <a:prstGeom prst="rect">
            <a:avLst/>
          </a:prstGeom>
          <a:noFill/>
        </p:spPr>
        <p:txBody>
          <a:bodyPr wrap="square" rtlCol="0">
            <a:spAutoFit/>
          </a:bodyPr>
          <a:lstStyle/>
          <a:p>
            <a:r>
              <a:rPr lang="en-US" sz="1600" dirty="0">
                <a:solidFill>
                  <a:srgbClr val="00B050"/>
                </a:solidFill>
              </a:rPr>
              <a:t>During its November 2017 meeting WP  5B developed Guidelines on how RPAS/UAS CNPC Link characteristics should be developed.</a:t>
            </a:r>
          </a:p>
          <a:p>
            <a:pPr marL="230188" indent="-230188"/>
            <a:r>
              <a:rPr lang="en-US" sz="1400" dirty="0">
                <a:solidFill>
                  <a:srgbClr val="00B050"/>
                </a:solidFill>
              </a:rPr>
              <a:t>3+4) All of the appropriately coordinated Earth stations in the MIFR will be reviewed to develop maximum and minimum values of key parameters that could affect interference and link performance</a:t>
            </a:r>
            <a:endParaRPr lang="en-US" sz="1600" dirty="0">
              <a:solidFill>
                <a:srgbClr val="00B050"/>
              </a:solidFill>
            </a:endParaRPr>
          </a:p>
          <a:p>
            <a:pPr marL="230188" indent="-230188"/>
            <a:r>
              <a:rPr lang="en-US" sz="1400" dirty="0">
                <a:solidFill>
                  <a:srgbClr val="00B050"/>
                </a:solidFill>
              </a:rPr>
              <a:t>5) CNPC Link characteristics will be proposed</a:t>
            </a:r>
          </a:p>
          <a:p>
            <a:pPr marL="230188" indent="-230188"/>
            <a:r>
              <a:rPr lang="en-US" sz="1400" dirty="0">
                <a:solidFill>
                  <a:srgbClr val="00B050"/>
                </a:solidFill>
              </a:rPr>
              <a:t>6) The MIFR derived Earth station characteristics will be compared with the proposed CNPC Link characteristics to see if the CNPC Link characteristics comply</a:t>
            </a:r>
          </a:p>
        </p:txBody>
      </p:sp>
      <p:sp>
        <p:nvSpPr>
          <p:cNvPr id="8" name="TextBox 7">
            <a:extLst>
              <a:ext uri="{FF2B5EF4-FFF2-40B4-BE49-F238E27FC236}">
                <a16:creationId xmlns:a16="http://schemas.microsoft.com/office/drawing/2014/main" id="{38A66DA4-4BE7-4AC6-AD51-E48EF687F043}"/>
              </a:ext>
            </a:extLst>
          </p:cNvPr>
          <p:cNvSpPr txBox="1"/>
          <p:nvPr/>
        </p:nvSpPr>
        <p:spPr>
          <a:xfrm>
            <a:off x="442190" y="1753652"/>
            <a:ext cx="5756490" cy="646331"/>
          </a:xfrm>
          <a:prstGeom prst="rect">
            <a:avLst/>
          </a:prstGeom>
          <a:noFill/>
        </p:spPr>
        <p:txBody>
          <a:bodyPr wrap="square" rtlCol="0">
            <a:spAutoFit/>
          </a:bodyPr>
          <a:lstStyle/>
          <a:p>
            <a:r>
              <a:rPr lang="en-US" dirty="0"/>
              <a:t>Guidelines extracted from Annex 28 of the November 2017 WP 5B meeting Chairman's Report </a:t>
            </a:r>
            <a:r>
              <a:rPr lang="en-GB" dirty="0"/>
              <a:t>5B/411</a:t>
            </a:r>
            <a:endParaRPr lang="en-US" dirty="0"/>
          </a:p>
        </p:txBody>
      </p:sp>
      <p:pic>
        <p:nvPicPr>
          <p:cNvPr id="3" name="Picture 2">
            <a:extLst>
              <a:ext uri="{FF2B5EF4-FFF2-40B4-BE49-F238E27FC236}">
                <a16:creationId xmlns:a16="http://schemas.microsoft.com/office/drawing/2014/main" id="{41C48F00-3726-461C-9DBB-35E15BBAD5C6}"/>
              </a:ext>
            </a:extLst>
          </p:cNvPr>
          <p:cNvPicPr>
            <a:picLocks noChangeAspect="1"/>
          </p:cNvPicPr>
          <p:nvPr/>
        </p:nvPicPr>
        <p:blipFill>
          <a:blip r:embed="rId2"/>
          <a:stretch>
            <a:fillRect/>
          </a:stretch>
        </p:blipFill>
        <p:spPr>
          <a:xfrm>
            <a:off x="395536" y="2548839"/>
            <a:ext cx="5585087" cy="3765321"/>
          </a:xfrm>
          <a:prstGeom prst="rect">
            <a:avLst/>
          </a:prstGeom>
        </p:spPr>
      </p:pic>
    </p:spTree>
    <p:extLst>
      <p:ext uri="{BB962C8B-B14F-4D97-AF65-F5344CB8AC3E}">
        <p14:creationId xmlns:p14="http://schemas.microsoft.com/office/powerpoint/2010/main" val="3949613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4"/>
            <a:ext cx="8363272" cy="5155757"/>
          </a:xfrm>
        </p:spPr>
        <p:txBody>
          <a:bodyPr>
            <a:noAutofit/>
          </a:bodyPr>
          <a:lstStyle/>
          <a:p>
            <a:r>
              <a:rPr lang="en-US" dirty="0"/>
              <a:t>ICAO Considerations</a:t>
            </a:r>
          </a:p>
          <a:p>
            <a:pPr marL="461963" lvl="1" indent="0">
              <a:buNone/>
            </a:pPr>
            <a:r>
              <a:rPr lang="en-US" sz="1200" i="1" dirty="0"/>
              <a:t>R</a:t>
            </a:r>
            <a:r>
              <a:rPr lang="en-US" sz="1200" b="0" i="1" dirty="0"/>
              <a:t>esolves</a:t>
            </a:r>
          </a:p>
          <a:p>
            <a:pPr marL="461963" lvl="1" indent="0">
              <a:buNone/>
            </a:pPr>
            <a:endParaRPr lang="en-US" sz="1200" b="0" i="1" dirty="0"/>
          </a:p>
          <a:p>
            <a:pPr marL="457200" lvl="1" indent="0">
              <a:buNone/>
            </a:pPr>
            <a:r>
              <a:rPr lang="en-US" sz="1200" b="0" dirty="0"/>
              <a:t>11 that earth stations on board UA shall be designed and operated so as to be able to accept</a:t>
            </a:r>
          </a:p>
          <a:p>
            <a:pPr marL="457200" lvl="1" indent="0">
              <a:buNone/>
            </a:pPr>
            <a:r>
              <a:rPr lang="en-US" sz="1200" b="0" dirty="0"/>
              <a:t>the interference caused by terrestrial services operating in conformity with the Radio Regulations in</a:t>
            </a:r>
          </a:p>
          <a:p>
            <a:pPr marL="457200" lvl="1" indent="0">
              <a:buNone/>
            </a:pPr>
            <a:r>
              <a:rPr lang="en-US" sz="1200" b="0" dirty="0"/>
              <a:t>the frequency bands listed in </a:t>
            </a:r>
            <a:r>
              <a:rPr lang="en-US" sz="1200" b="0" i="1" dirty="0"/>
              <a:t>resolves </a:t>
            </a:r>
            <a:r>
              <a:rPr lang="en-US" sz="1200" b="0" dirty="0"/>
              <a:t>1 without complaints under Article </a:t>
            </a:r>
            <a:r>
              <a:rPr lang="en-US" sz="1200" dirty="0"/>
              <a:t>15</a:t>
            </a:r>
            <a:r>
              <a:rPr lang="en-US" sz="1200" b="0" dirty="0"/>
              <a:t>;</a:t>
            </a:r>
          </a:p>
          <a:p>
            <a:pPr marL="457200" lvl="1" indent="0">
              <a:buNone/>
            </a:pPr>
            <a:endParaRPr lang="en-US" sz="1200" b="0" dirty="0"/>
          </a:p>
          <a:p>
            <a:pPr marL="457200" lvl="1" indent="0">
              <a:buNone/>
            </a:pPr>
            <a:r>
              <a:rPr lang="en-US" sz="1200" b="0" dirty="0"/>
              <a:t>12 that earth stations on board UA shall be designed and operated so as to be able to operate</a:t>
            </a:r>
          </a:p>
          <a:p>
            <a:pPr marL="457200" lvl="1" indent="0">
              <a:buNone/>
            </a:pPr>
            <a:r>
              <a:rPr lang="en-US" sz="1200" b="0" dirty="0"/>
              <a:t>with interference caused by other satellite networks resulting from application of Articles </a:t>
            </a:r>
            <a:r>
              <a:rPr lang="en-US" sz="1200" dirty="0"/>
              <a:t>9 </a:t>
            </a:r>
            <a:r>
              <a:rPr lang="en-US" sz="1200" b="0" dirty="0"/>
              <a:t>and </a:t>
            </a:r>
            <a:r>
              <a:rPr lang="en-US" sz="1200" dirty="0"/>
              <a:t>11</a:t>
            </a:r>
            <a:r>
              <a:rPr lang="en-US" sz="1200" b="0" dirty="0"/>
              <a:t>;</a:t>
            </a:r>
          </a:p>
          <a:p>
            <a:pPr marL="457200" lvl="1" indent="0">
              <a:buNone/>
            </a:pPr>
            <a:endParaRPr lang="en-US" sz="1200" i="1" dirty="0"/>
          </a:p>
          <a:p>
            <a:pPr marL="457200" lvl="1" indent="0">
              <a:buNone/>
            </a:pPr>
            <a:r>
              <a:rPr lang="en-US" sz="1200" b="0" dirty="0"/>
              <a:t>18 to consider the progress obtained by ICAO in the process of preparation of SARPs for</a:t>
            </a:r>
          </a:p>
          <a:p>
            <a:pPr marL="457200" lvl="1" indent="0">
              <a:buNone/>
            </a:pPr>
            <a:r>
              <a:rPr lang="en-US" sz="1200" b="0" dirty="0"/>
              <a:t>UAS CNPC links, to review this Resolution at WRC-23, taking into account the results of the</a:t>
            </a:r>
          </a:p>
          <a:p>
            <a:pPr marL="457200" lvl="1" indent="0">
              <a:buNone/>
            </a:pPr>
            <a:r>
              <a:rPr lang="en-US" sz="1200" b="0" dirty="0"/>
              <a:t>implementation of Resolution </a:t>
            </a:r>
            <a:r>
              <a:rPr lang="en-US" sz="1200" dirty="0"/>
              <a:t>156 (WRC-15)</a:t>
            </a:r>
            <a:r>
              <a:rPr lang="en-US" sz="1200" b="0" dirty="0"/>
              <a:t>, and to take necessary actions as appropriate;</a:t>
            </a:r>
            <a:endParaRPr lang="en-US" sz="1200" b="0" i="1"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18</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04348" y="1739840"/>
            <a:ext cx="1445332" cy="4801314"/>
          </a:xfrm>
          <a:prstGeom prst="rect">
            <a:avLst/>
          </a:prstGeom>
          <a:noFill/>
        </p:spPr>
        <p:txBody>
          <a:bodyPr wrap="square" rtlCol="0">
            <a:spAutoFit/>
          </a:bodyPr>
          <a:lstStyle/>
          <a:p>
            <a:r>
              <a:rPr lang="en-US" dirty="0">
                <a:solidFill>
                  <a:srgbClr val="00B050"/>
                </a:solidFill>
              </a:rPr>
              <a:t>ICAO needs to consider harmful interference in its SARPs for FSS relatedC2 Links</a:t>
            </a:r>
          </a:p>
          <a:p>
            <a:endParaRPr lang="en-US" dirty="0">
              <a:solidFill>
                <a:srgbClr val="00B050"/>
              </a:solidFill>
            </a:endParaRPr>
          </a:p>
          <a:p>
            <a:r>
              <a:rPr lang="en-US" dirty="0">
                <a:solidFill>
                  <a:srgbClr val="00B050"/>
                </a:solidFill>
              </a:rPr>
              <a:t>ICAO RPASP plans to complete its FSS related SARP amendments prior to 2023</a:t>
            </a:r>
          </a:p>
          <a:p>
            <a:endParaRPr lang="en-US" dirty="0">
              <a:solidFill>
                <a:srgbClr val="00B050"/>
              </a:solidFill>
            </a:endParaRPr>
          </a:p>
        </p:txBody>
      </p:sp>
      <p:pic>
        <p:nvPicPr>
          <p:cNvPr id="6" name="Picture 5">
            <a:extLst>
              <a:ext uri="{FF2B5EF4-FFF2-40B4-BE49-F238E27FC236}">
                <a16:creationId xmlns:a16="http://schemas.microsoft.com/office/drawing/2014/main" id="{343D356B-7668-4D3C-BECD-AF757103A724}"/>
              </a:ext>
            </a:extLst>
          </p:cNvPr>
          <p:cNvPicPr>
            <a:picLocks noChangeAspect="1"/>
          </p:cNvPicPr>
          <p:nvPr/>
        </p:nvPicPr>
        <p:blipFill>
          <a:blip r:embed="rId3"/>
          <a:stretch>
            <a:fillRect/>
          </a:stretch>
        </p:blipFill>
        <p:spPr>
          <a:xfrm>
            <a:off x="827584" y="4934780"/>
            <a:ext cx="6297714" cy="963251"/>
          </a:xfrm>
          <a:prstGeom prst="rect">
            <a:avLst/>
          </a:prstGeom>
        </p:spPr>
      </p:pic>
    </p:spTree>
    <p:extLst>
      <p:ext uri="{BB962C8B-B14F-4D97-AF65-F5344CB8AC3E}">
        <p14:creationId xmlns:p14="http://schemas.microsoft.com/office/powerpoint/2010/main" val="3323370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3973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2D97-EF2E-4ADE-8859-232B284205D4}"/>
              </a:ext>
            </a:extLst>
          </p:cNvPr>
          <p:cNvSpPr>
            <a:spLocks noGrp="1"/>
          </p:cNvSpPr>
          <p:nvPr>
            <p:ph type="title"/>
          </p:nvPr>
        </p:nvSpPr>
        <p:spPr/>
        <p:txBody>
          <a:bodyPr/>
          <a:lstStyle/>
          <a:p>
            <a:r>
              <a:rPr lang="en-US" dirty="0"/>
              <a:t>Topics</a:t>
            </a:r>
          </a:p>
        </p:txBody>
      </p:sp>
      <p:sp>
        <p:nvSpPr>
          <p:cNvPr id="3" name="Content Placeholder 2">
            <a:extLst>
              <a:ext uri="{FF2B5EF4-FFF2-40B4-BE49-F238E27FC236}">
                <a16:creationId xmlns:a16="http://schemas.microsoft.com/office/drawing/2014/main" id="{C28EDDE8-075C-4E6F-A88D-717369E31ED4}"/>
              </a:ext>
            </a:extLst>
          </p:cNvPr>
          <p:cNvSpPr>
            <a:spLocks noGrp="1"/>
          </p:cNvSpPr>
          <p:nvPr>
            <p:ph idx="1"/>
          </p:nvPr>
        </p:nvSpPr>
        <p:spPr/>
        <p:txBody>
          <a:bodyPr/>
          <a:lstStyle/>
          <a:p>
            <a:pPr hangingPunct="0"/>
            <a:r>
              <a:rPr lang="en-US" dirty="0"/>
              <a:t>Spectrum issues and challenges, not on the specific agenda for WRC-19</a:t>
            </a:r>
          </a:p>
          <a:p>
            <a:pPr lvl="1" hangingPunct="0"/>
            <a:r>
              <a:rPr lang="en-US" dirty="0"/>
              <a:t>Potential frequency bands</a:t>
            </a:r>
          </a:p>
          <a:p>
            <a:pPr lvl="2" hangingPunct="0"/>
            <a:r>
              <a:rPr lang="en-US" dirty="0"/>
              <a:t>ICAO Remotely Piloted Aircraft System Panel SARP amendment proposals</a:t>
            </a:r>
          </a:p>
          <a:p>
            <a:pPr lvl="1" hangingPunct="0"/>
            <a:r>
              <a:rPr lang="en-US" dirty="0"/>
              <a:t>Use of the Fixed Satellite Service</a:t>
            </a:r>
          </a:p>
          <a:p>
            <a:pPr lvl="2" hangingPunct="0"/>
            <a:r>
              <a:rPr lang="en-US" dirty="0"/>
              <a:t> ITU Resolution 155 (WRC-15)</a:t>
            </a:r>
          </a:p>
          <a:p>
            <a:endParaRPr lang="en-US" dirty="0"/>
          </a:p>
        </p:txBody>
      </p:sp>
      <p:sp>
        <p:nvSpPr>
          <p:cNvPr id="4" name="Date Placeholder 3">
            <a:extLst>
              <a:ext uri="{FF2B5EF4-FFF2-40B4-BE49-F238E27FC236}">
                <a16:creationId xmlns:a16="http://schemas.microsoft.com/office/drawing/2014/main" id="{6BD1B5FC-903D-47F2-9C32-A848F26AB6A5}"/>
              </a:ext>
            </a:extLst>
          </p:cNvPr>
          <p:cNvSpPr>
            <a:spLocks noGrp="1"/>
          </p:cNvSpPr>
          <p:nvPr>
            <p:ph type="dt" sz="half" idx="10"/>
          </p:nvPr>
        </p:nvSpPr>
        <p:spPr/>
        <p:txBody>
          <a:bodyPr/>
          <a:lstStyle/>
          <a:p>
            <a:fld id="{137C3913-DCD0-4C90-BACF-02771F8799B2}" type="datetime3">
              <a:rPr lang="en-CA" smtClean="0"/>
              <a:t>30 January 2018</a:t>
            </a:fld>
            <a:endParaRPr lang="en-CA" dirty="0"/>
          </a:p>
        </p:txBody>
      </p:sp>
      <p:sp>
        <p:nvSpPr>
          <p:cNvPr id="5" name="Slide Number Placeholder 4">
            <a:extLst>
              <a:ext uri="{FF2B5EF4-FFF2-40B4-BE49-F238E27FC236}">
                <a16:creationId xmlns:a16="http://schemas.microsoft.com/office/drawing/2014/main" id="{797B9F41-4ABD-4663-9DBE-8C0B3423107F}"/>
              </a:ext>
            </a:extLst>
          </p:cNvPr>
          <p:cNvSpPr>
            <a:spLocks noGrp="1"/>
          </p:cNvSpPr>
          <p:nvPr>
            <p:ph type="sldNum" sz="quarter" idx="12"/>
          </p:nvPr>
        </p:nvSpPr>
        <p:spPr/>
        <p:txBody>
          <a:bodyPr/>
          <a:lstStyle/>
          <a:p>
            <a:fld id="{3FF909EE-2C65-48BC-95E5-26F3591A45A6}" type="slidenum">
              <a:rPr lang="en-CA" smtClean="0"/>
              <a:t>2</a:t>
            </a:fld>
            <a:endParaRPr lang="en-CA" dirty="0"/>
          </a:p>
        </p:txBody>
      </p:sp>
    </p:spTree>
    <p:extLst>
      <p:ext uri="{BB962C8B-B14F-4D97-AF65-F5344CB8AC3E}">
        <p14:creationId xmlns:p14="http://schemas.microsoft.com/office/powerpoint/2010/main" val="3886856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2D97-EF2E-4ADE-8859-232B284205D4}"/>
              </a:ext>
            </a:extLst>
          </p:cNvPr>
          <p:cNvSpPr>
            <a:spLocks noGrp="1"/>
          </p:cNvSpPr>
          <p:nvPr>
            <p:ph type="title"/>
          </p:nvPr>
        </p:nvSpPr>
        <p:spPr/>
        <p:txBody>
          <a:bodyPr/>
          <a:lstStyle/>
          <a:p>
            <a:r>
              <a:rPr lang="en-US" dirty="0"/>
              <a:t>ICAO and WRC-15 Resolution 155</a:t>
            </a:r>
          </a:p>
        </p:txBody>
      </p:sp>
      <p:sp>
        <p:nvSpPr>
          <p:cNvPr id="4" name="Date Placeholder 3">
            <a:extLst>
              <a:ext uri="{FF2B5EF4-FFF2-40B4-BE49-F238E27FC236}">
                <a16:creationId xmlns:a16="http://schemas.microsoft.com/office/drawing/2014/main" id="{6BD1B5FC-903D-47F2-9C32-A848F26AB6A5}"/>
              </a:ext>
            </a:extLst>
          </p:cNvPr>
          <p:cNvSpPr>
            <a:spLocks noGrp="1"/>
          </p:cNvSpPr>
          <p:nvPr>
            <p:ph type="dt" sz="half" idx="10"/>
          </p:nvPr>
        </p:nvSpPr>
        <p:spPr/>
        <p:txBody>
          <a:bodyPr/>
          <a:lstStyle/>
          <a:p>
            <a:fld id="{137C3913-DCD0-4C90-BACF-02771F8799B2}" type="datetime3">
              <a:rPr lang="en-CA" smtClean="0"/>
              <a:t>30 January 2018</a:t>
            </a:fld>
            <a:endParaRPr lang="en-CA" dirty="0"/>
          </a:p>
        </p:txBody>
      </p:sp>
      <p:sp>
        <p:nvSpPr>
          <p:cNvPr id="5" name="Slide Number Placeholder 4">
            <a:extLst>
              <a:ext uri="{FF2B5EF4-FFF2-40B4-BE49-F238E27FC236}">
                <a16:creationId xmlns:a16="http://schemas.microsoft.com/office/drawing/2014/main" id="{797B9F41-4ABD-4663-9DBE-8C0B3423107F}"/>
              </a:ext>
            </a:extLst>
          </p:cNvPr>
          <p:cNvSpPr>
            <a:spLocks noGrp="1"/>
          </p:cNvSpPr>
          <p:nvPr>
            <p:ph type="sldNum" sz="quarter" idx="12"/>
          </p:nvPr>
        </p:nvSpPr>
        <p:spPr/>
        <p:txBody>
          <a:bodyPr/>
          <a:lstStyle/>
          <a:p>
            <a:fld id="{3FF909EE-2C65-48BC-95E5-26F3591A45A6}" type="slidenum">
              <a:rPr lang="en-CA" smtClean="0"/>
              <a:t>3</a:t>
            </a:fld>
            <a:endParaRPr lang="en-CA" dirty="0"/>
          </a:p>
        </p:txBody>
      </p:sp>
      <p:pic>
        <p:nvPicPr>
          <p:cNvPr id="9" name="Picture 8">
            <a:extLst>
              <a:ext uri="{FF2B5EF4-FFF2-40B4-BE49-F238E27FC236}">
                <a16:creationId xmlns:a16="http://schemas.microsoft.com/office/drawing/2014/main" id="{6C2A9B15-1D15-47BF-960A-723A775D5FDF}"/>
              </a:ext>
            </a:extLst>
          </p:cNvPr>
          <p:cNvPicPr>
            <a:picLocks noChangeAspect="1"/>
          </p:cNvPicPr>
          <p:nvPr/>
        </p:nvPicPr>
        <p:blipFill>
          <a:blip r:embed="rId2"/>
          <a:stretch>
            <a:fillRect/>
          </a:stretch>
        </p:blipFill>
        <p:spPr>
          <a:xfrm>
            <a:off x="951057" y="1761000"/>
            <a:ext cx="7241886" cy="1107523"/>
          </a:xfrm>
          <a:prstGeom prst="rect">
            <a:avLst/>
          </a:prstGeom>
        </p:spPr>
      </p:pic>
      <p:sp>
        <p:nvSpPr>
          <p:cNvPr id="6" name="Content Placeholder 2">
            <a:extLst>
              <a:ext uri="{FF2B5EF4-FFF2-40B4-BE49-F238E27FC236}">
                <a16:creationId xmlns:a16="http://schemas.microsoft.com/office/drawing/2014/main" id="{11E749C1-E2EB-496B-B05E-B54102BA2208}"/>
              </a:ext>
            </a:extLst>
          </p:cNvPr>
          <p:cNvSpPr>
            <a:spLocks noGrp="1"/>
          </p:cNvSpPr>
          <p:nvPr>
            <p:ph idx="1"/>
          </p:nvPr>
        </p:nvSpPr>
        <p:spPr>
          <a:xfrm>
            <a:off x="457200" y="2867549"/>
            <a:ext cx="8229600" cy="3096344"/>
          </a:xfrm>
        </p:spPr>
        <p:txBody>
          <a:bodyPr>
            <a:noAutofit/>
          </a:bodyPr>
          <a:lstStyle/>
          <a:p>
            <a:pPr hangingPunct="0"/>
            <a:r>
              <a:rPr lang="en-US" sz="2800" dirty="0"/>
              <a:t>ICAO RPASP will have its first package of (technology neutral) C2 Link SARPs ready by WRC-19 and is planning to have its technology specific SARPs ready by WRC-23</a:t>
            </a:r>
          </a:p>
          <a:p>
            <a:pPr hangingPunct="0"/>
            <a:r>
              <a:rPr lang="en-US" sz="2800" dirty="0"/>
              <a:t>Proposed amendments to Annex 10 Volume 5 do include some WRC-15 Resolution 155 resolves</a:t>
            </a:r>
          </a:p>
          <a:p>
            <a:pPr lvl="1" hangingPunct="0"/>
            <a:r>
              <a:rPr lang="en-US" sz="2000" dirty="0"/>
              <a:t>Resolves 1, 5 and 13 are respectively covered in 5.1.1.3, 5.1.2 and 5.1.3 of the first package of C2 Link SARP amendment proposals</a:t>
            </a:r>
          </a:p>
          <a:p>
            <a:pPr lvl="1" hangingPunct="0"/>
            <a:endParaRPr lang="en-US" dirty="0"/>
          </a:p>
        </p:txBody>
      </p:sp>
    </p:spTree>
    <p:extLst>
      <p:ext uri="{BB962C8B-B14F-4D97-AF65-F5344CB8AC3E}">
        <p14:creationId xmlns:p14="http://schemas.microsoft.com/office/powerpoint/2010/main" val="3944186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30849" y="849350"/>
            <a:ext cx="8229600" cy="552060"/>
          </a:xfrm>
        </p:spPr>
        <p:txBody>
          <a:bodyPr/>
          <a:lstStyle/>
          <a:p>
            <a:r>
              <a:rPr lang="en-GB" dirty="0"/>
              <a:t>RPASP WG2 Long-Term Schedule</a:t>
            </a:r>
            <a:br>
              <a:rPr lang="en-GB" dirty="0"/>
            </a:br>
            <a:endParaRPr lang="en-GB" dirty="0"/>
          </a:p>
        </p:txBody>
      </p:sp>
      <p:grpSp>
        <p:nvGrpSpPr>
          <p:cNvPr id="16" name="Group 15"/>
          <p:cNvGrpSpPr/>
          <p:nvPr/>
        </p:nvGrpSpPr>
        <p:grpSpPr>
          <a:xfrm>
            <a:off x="886365" y="1460911"/>
            <a:ext cx="7318568" cy="369332"/>
            <a:chOff x="827584" y="1835532"/>
            <a:chExt cx="7318568" cy="369332"/>
          </a:xfrm>
        </p:grpSpPr>
        <p:sp>
          <p:nvSpPr>
            <p:cNvPr id="4" name="TextBox 3"/>
            <p:cNvSpPr txBox="1"/>
            <p:nvPr/>
          </p:nvSpPr>
          <p:spPr>
            <a:xfrm>
              <a:off x="827584" y="1835532"/>
              <a:ext cx="1463040" cy="369332"/>
            </a:xfrm>
            <a:prstGeom prst="rect">
              <a:avLst/>
            </a:prstGeom>
            <a:noFill/>
            <a:ln>
              <a:solidFill>
                <a:srgbClr val="002060"/>
              </a:solidFill>
            </a:ln>
          </p:spPr>
          <p:txBody>
            <a:bodyPr wrap="square" rtlCol="0">
              <a:spAutoFit/>
            </a:bodyPr>
            <a:lstStyle/>
            <a:p>
              <a:pPr algn="ctr"/>
              <a:r>
                <a:rPr lang="en-US" dirty="0"/>
                <a:t>2016</a:t>
              </a:r>
            </a:p>
          </p:txBody>
        </p:sp>
        <p:sp>
          <p:nvSpPr>
            <p:cNvPr id="9" name="TextBox 8"/>
            <p:cNvSpPr txBox="1"/>
            <p:nvPr/>
          </p:nvSpPr>
          <p:spPr>
            <a:xfrm>
              <a:off x="2288505" y="1835532"/>
              <a:ext cx="1463040" cy="369332"/>
            </a:xfrm>
            <a:prstGeom prst="rect">
              <a:avLst/>
            </a:prstGeom>
            <a:noFill/>
            <a:ln>
              <a:solidFill>
                <a:srgbClr val="002060"/>
              </a:solidFill>
            </a:ln>
          </p:spPr>
          <p:txBody>
            <a:bodyPr wrap="square" rtlCol="0">
              <a:spAutoFit/>
            </a:bodyPr>
            <a:lstStyle/>
            <a:p>
              <a:pPr algn="ctr"/>
              <a:r>
                <a:rPr lang="en-US" dirty="0"/>
                <a:t>2017</a:t>
              </a:r>
            </a:p>
          </p:txBody>
        </p:sp>
        <p:sp>
          <p:nvSpPr>
            <p:cNvPr id="10" name="TextBox 9"/>
            <p:cNvSpPr txBox="1"/>
            <p:nvPr/>
          </p:nvSpPr>
          <p:spPr>
            <a:xfrm>
              <a:off x="3757032" y="1835532"/>
              <a:ext cx="1463040" cy="369332"/>
            </a:xfrm>
            <a:prstGeom prst="rect">
              <a:avLst/>
            </a:prstGeom>
            <a:noFill/>
            <a:ln>
              <a:solidFill>
                <a:srgbClr val="002060"/>
              </a:solidFill>
            </a:ln>
          </p:spPr>
          <p:txBody>
            <a:bodyPr wrap="square" rtlCol="0">
              <a:spAutoFit/>
            </a:bodyPr>
            <a:lstStyle/>
            <a:p>
              <a:pPr algn="ctr"/>
              <a:r>
                <a:rPr lang="en-US" dirty="0"/>
                <a:t>2018</a:t>
              </a:r>
            </a:p>
          </p:txBody>
        </p:sp>
        <p:sp>
          <p:nvSpPr>
            <p:cNvPr id="11" name="TextBox 10"/>
            <p:cNvSpPr txBox="1"/>
            <p:nvPr/>
          </p:nvSpPr>
          <p:spPr>
            <a:xfrm>
              <a:off x="5220072" y="1835532"/>
              <a:ext cx="1463040" cy="369332"/>
            </a:xfrm>
            <a:prstGeom prst="rect">
              <a:avLst/>
            </a:prstGeom>
            <a:noFill/>
            <a:ln>
              <a:solidFill>
                <a:srgbClr val="002060"/>
              </a:solidFill>
            </a:ln>
          </p:spPr>
          <p:txBody>
            <a:bodyPr wrap="square" rtlCol="0">
              <a:spAutoFit/>
            </a:bodyPr>
            <a:lstStyle/>
            <a:p>
              <a:pPr algn="ctr"/>
              <a:r>
                <a:rPr lang="en-US" dirty="0"/>
                <a:t>2019</a:t>
              </a:r>
            </a:p>
          </p:txBody>
        </p:sp>
        <p:sp>
          <p:nvSpPr>
            <p:cNvPr id="18" name="TextBox 17"/>
            <p:cNvSpPr txBox="1"/>
            <p:nvPr/>
          </p:nvSpPr>
          <p:spPr>
            <a:xfrm>
              <a:off x="6683112" y="1835532"/>
              <a:ext cx="1463040" cy="369332"/>
            </a:xfrm>
            <a:prstGeom prst="rect">
              <a:avLst/>
            </a:prstGeom>
            <a:noFill/>
            <a:ln>
              <a:solidFill>
                <a:srgbClr val="002060"/>
              </a:solidFill>
            </a:ln>
          </p:spPr>
          <p:txBody>
            <a:bodyPr wrap="square" rtlCol="0">
              <a:spAutoFit/>
            </a:bodyPr>
            <a:lstStyle/>
            <a:p>
              <a:pPr algn="ctr"/>
              <a:r>
                <a:rPr lang="en-US" dirty="0"/>
                <a:t>2020</a:t>
              </a:r>
            </a:p>
          </p:txBody>
        </p:sp>
      </p:grpSp>
      <p:grpSp>
        <p:nvGrpSpPr>
          <p:cNvPr id="8" name="Group 7"/>
          <p:cNvGrpSpPr/>
          <p:nvPr/>
        </p:nvGrpSpPr>
        <p:grpSpPr>
          <a:xfrm>
            <a:off x="827584" y="1844824"/>
            <a:ext cx="5400600" cy="1286762"/>
            <a:chOff x="908882" y="2060848"/>
            <a:chExt cx="5400600" cy="1286762"/>
          </a:xfrm>
        </p:grpSpPr>
        <p:sp>
          <p:nvSpPr>
            <p:cNvPr id="19" name="TextBox 18"/>
            <p:cNvSpPr txBox="1"/>
            <p:nvPr/>
          </p:nvSpPr>
          <p:spPr>
            <a:xfrm>
              <a:off x="946174" y="2132856"/>
              <a:ext cx="2939953" cy="492443"/>
            </a:xfrm>
            <a:prstGeom prst="rect">
              <a:avLst/>
            </a:prstGeom>
            <a:noFill/>
            <a:ln>
              <a:noFill/>
            </a:ln>
          </p:spPr>
          <p:txBody>
            <a:bodyPr wrap="square" rtlCol="0">
              <a:spAutoFit/>
            </a:bodyPr>
            <a:lstStyle/>
            <a:p>
              <a:r>
                <a:rPr lang="en-US" sz="1600" dirty="0">
                  <a:solidFill>
                    <a:srgbClr val="002060"/>
                  </a:solidFill>
                </a:rPr>
                <a:t>First Package of SARP Proposals</a:t>
              </a:r>
            </a:p>
            <a:p>
              <a:pPr algn="ctr"/>
              <a:r>
                <a:rPr lang="en-US" sz="1000" dirty="0">
                  <a:solidFill>
                    <a:srgbClr val="002060"/>
                  </a:solidFill>
                </a:rPr>
                <a:t>High Level – Technology Neutral</a:t>
              </a:r>
            </a:p>
          </p:txBody>
        </p:sp>
        <p:sp>
          <p:nvSpPr>
            <p:cNvPr id="6" name="TextBox 5"/>
            <p:cNvSpPr txBox="1"/>
            <p:nvPr/>
          </p:nvSpPr>
          <p:spPr>
            <a:xfrm>
              <a:off x="908882" y="2701279"/>
              <a:ext cx="1460921" cy="646331"/>
            </a:xfrm>
            <a:prstGeom prst="rect">
              <a:avLst/>
            </a:prstGeom>
            <a:noFill/>
          </p:spPr>
          <p:txBody>
            <a:bodyPr wrap="square" rtlCol="0">
              <a:spAutoFit/>
            </a:bodyPr>
            <a:lstStyle/>
            <a:p>
              <a:pPr algn="ctr"/>
              <a:r>
                <a:rPr lang="en-US" sz="1200" dirty="0"/>
                <a:t>Finalize SARP Amendment Proposals</a:t>
              </a:r>
            </a:p>
          </p:txBody>
        </p:sp>
        <p:sp>
          <p:nvSpPr>
            <p:cNvPr id="14" name="TextBox 13"/>
            <p:cNvSpPr txBox="1"/>
            <p:nvPr/>
          </p:nvSpPr>
          <p:spPr>
            <a:xfrm>
              <a:off x="2358809" y="2701279"/>
              <a:ext cx="1536064" cy="646331"/>
            </a:xfrm>
            <a:prstGeom prst="rect">
              <a:avLst/>
            </a:prstGeom>
            <a:noFill/>
          </p:spPr>
          <p:txBody>
            <a:bodyPr wrap="square" rtlCol="0">
              <a:spAutoFit/>
            </a:bodyPr>
            <a:lstStyle/>
            <a:p>
              <a:pPr algn="ctr"/>
              <a:r>
                <a:rPr lang="en-US" sz="1200" dirty="0"/>
                <a:t>Liaise and Concense with other Panels and RPAS WGs</a:t>
              </a:r>
            </a:p>
          </p:txBody>
        </p:sp>
        <p:sp>
          <p:nvSpPr>
            <p:cNvPr id="12" name="Star: 5 Points 11"/>
            <p:cNvSpPr/>
            <p:nvPr/>
          </p:nvSpPr>
          <p:spPr>
            <a:xfrm>
              <a:off x="3886127" y="2225189"/>
              <a:ext cx="163306" cy="153888"/>
            </a:xfrm>
            <a:prstGeom prst="star5">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70C0"/>
                </a:solidFill>
              </a:endParaRPr>
            </a:p>
          </p:txBody>
        </p:sp>
        <p:sp>
          <p:nvSpPr>
            <p:cNvPr id="13" name="TextBox 12"/>
            <p:cNvSpPr txBox="1"/>
            <p:nvPr/>
          </p:nvSpPr>
          <p:spPr>
            <a:xfrm>
              <a:off x="4049433" y="2060848"/>
              <a:ext cx="2260049" cy="523220"/>
            </a:xfrm>
            <a:prstGeom prst="rect">
              <a:avLst/>
            </a:prstGeom>
            <a:noFill/>
          </p:spPr>
          <p:txBody>
            <a:bodyPr wrap="square" rtlCol="0">
              <a:spAutoFit/>
            </a:bodyPr>
            <a:lstStyle/>
            <a:p>
              <a:r>
                <a:rPr lang="en-US" sz="1400" dirty="0">
                  <a:solidFill>
                    <a:srgbClr val="002060"/>
                  </a:solidFill>
                </a:rPr>
                <a:t>Submit First Package of SARP Amendment Proposals </a:t>
              </a:r>
            </a:p>
          </p:txBody>
        </p:sp>
        <p:cxnSp>
          <p:nvCxnSpPr>
            <p:cNvPr id="22" name="Straight Connector 21"/>
            <p:cNvCxnSpPr/>
            <p:nvPr/>
          </p:nvCxnSpPr>
          <p:spPr>
            <a:xfrm>
              <a:off x="3849801" y="2445874"/>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925840" y="2640875"/>
              <a:ext cx="2960287" cy="0"/>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 name="Group 2"/>
          <p:cNvGrpSpPr/>
          <p:nvPr/>
        </p:nvGrpSpPr>
        <p:grpSpPr>
          <a:xfrm>
            <a:off x="2051720" y="3206370"/>
            <a:ext cx="6684242" cy="798450"/>
            <a:chOff x="2267744" y="5589240"/>
            <a:chExt cx="6684242" cy="798450"/>
          </a:xfrm>
        </p:grpSpPr>
        <p:sp>
          <p:nvSpPr>
            <p:cNvPr id="33" name="TextBox 32"/>
            <p:cNvSpPr txBox="1"/>
            <p:nvPr/>
          </p:nvSpPr>
          <p:spPr>
            <a:xfrm>
              <a:off x="2267744" y="5589240"/>
              <a:ext cx="6684242" cy="338554"/>
            </a:xfrm>
            <a:prstGeom prst="rect">
              <a:avLst/>
            </a:prstGeom>
            <a:noFill/>
          </p:spPr>
          <p:txBody>
            <a:bodyPr wrap="square" rtlCol="0">
              <a:spAutoFit/>
            </a:bodyPr>
            <a:lstStyle/>
            <a:p>
              <a:r>
                <a:rPr lang="en-US" sz="1600" dirty="0">
                  <a:solidFill>
                    <a:srgbClr val="002060"/>
                  </a:solidFill>
                </a:rPr>
                <a:t>Work with SASP and OPLDWG to develop details of Required Link Performance </a:t>
              </a:r>
            </a:p>
          </p:txBody>
        </p:sp>
        <p:cxnSp>
          <p:nvCxnSpPr>
            <p:cNvPr id="35" name="Straight Arrow Connector 34"/>
            <p:cNvCxnSpPr/>
            <p:nvPr/>
          </p:nvCxnSpPr>
          <p:spPr>
            <a:xfrm>
              <a:off x="2515539" y="5922316"/>
              <a:ext cx="4432725" cy="0"/>
            </a:xfrm>
            <a:prstGeom prst="straightConnector1">
              <a:avLst/>
            </a:prstGeom>
            <a:ln>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2267744" y="5992296"/>
              <a:ext cx="6077475" cy="338554"/>
            </a:xfrm>
            <a:prstGeom prst="rect">
              <a:avLst/>
            </a:prstGeom>
            <a:noFill/>
          </p:spPr>
          <p:txBody>
            <a:bodyPr wrap="square" rtlCol="0">
              <a:spAutoFit/>
            </a:bodyPr>
            <a:lstStyle/>
            <a:p>
              <a:r>
                <a:rPr lang="en-US" sz="1600" dirty="0">
                  <a:solidFill>
                    <a:srgbClr val="002060"/>
                  </a:solidFill>
                </a:rPr>
                <a:t>Work with AVSECP to develop details of C2 Link Security Requirements</a:t>
              </a:r>
            </a:p>
          </p:txBody>
        </p:sp>
        <p:cxnSp>
          <p:nvCxnSpPr>
            <p:cNvPr id="37" name="Straight Arrow Connector 36"/>
            <p:cNvCxnSpPr/>
            <p:nvPr/>
          </p:nvCxnSpPr>
          <p:spPr>
            <a:xfrm>
              <a:off x="2515539" y="6387690"/>
              <a:ext cx="4432725" cy="0"/>
            </a:xfrm>
            <a:prstGeom prst="straightConnector1">
              <a:avLst/>
            </a:prstGeom>
            <a:ln>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grpSp>
      <p:grpSp>
        <p:nvGrpSpPr>
          <p:cNvPr id="5" name="Group 4"/>
          <p:cNvGrpSpPr/>
          <p:nvPr/>
        </p:nvGrpSpPr>
        <p:grpSpPr>
          <a:xfrm>
            <a:off x="976253" y="4238471"/>
            <a:ext cx="8083740" cy="2201154"/>
            <a:chOff x="1225360" y="3358403"/>
            <a:chExt cx="8083740" cy="2201154"/>
          </a:xfrm>
        </p:grpSpPr>
        <p:sp>
          <p:nvSpPr>
            <p:cNvPr id="21" name="TextBox 20"/>
            <p:cNvSpPr txBox="1"/>
            <p:nvPr/>
          </p:nvSpPr>
          <p:spPr>
            <a:xfrm>
              <a:off x="3981249" y="3989897"/>
              <a:ext cx="4030866" cy="1569660"/>
            </a:xfrm>
            <a:prstGeom prst="rect">
              <a:avLst/>
            </a:prstGeom>
            <a:noFill/>
          </p:spPr>
          <p:txBody>
            <a:bodyPr wrap="square" rtlCol="0">
              <a:spAutoFit/>
            </a:bodyPr>
            <a:lstStyle/>
            <a:p>
              <a:r>
                <a:rPr lang="en-US" sz="1200" dirty="0"/>
                <a:t>Terrestrial RLOS</a:t>
              </a:r>
            </a:p>
            <a:p>
              <a:r>
                <a:rPr lang="en-US" sz="1200" dirty="0"/>
                <a:t>	Point to Point</a:t>
              </a:r>
            </a:p>
            <a:p>
              <a:r>
                <a:rPr lang="en-US" sz="1200" dirty="0"/>
                <a:t>	Network </a:t>
              </a:r>
            </a:p>
            <a:p>
              <a:r>
                <a:rPr lang="en-US" sz="1200" dirty="0"/>
                <a:t>Satellite BRLOS</a:t>
              </a:r>
            </a:p>
            <a:p>
              <a:r>
                <a:rPr lang="en-US" sz="1200" dirty="0"/>
                <a:t>	L Band</a:t>
              </a:r>
            </a:p>
            <a:p>
              <a:r>
                <a:rPr lang="en-US" sz="1200" dirty="0"/>
                <a:t>	C Band</a:t>
              </a:r>
            </a:p>
            <a:p>
              <a:r>
                <a:rPr lang="en-US" sz="1200" dirty="0"/>
                <a:t>	Ku and Ka Band</a:t>
              </a:r>
            </a:p>
            <a:p>
              <a:r>
                <a:rPr lang="en-US" sz="1200" dirty="0"/>
                <a:t>Airborne Networks</a:t>
              </a:r>
            </a:p>
          </p:txBody>
        </p:sp>
        <p:sp>
          <p:nvSpPr>
            <p:cNvPr id="29" name="TextBox 28"/>
            <p:cNvSpPr txBox="1"/>
            <p:nvPr/>
          </p:nvSpPr>
          <p:spPr>
            <a:xfrm>
              <a:off x="3537032" y="3358403"/>
              <a:ext cx="3106849" cy="492443"/>
            </a:xfrm>
            <a:prstGeom prst="rect">
              <a:avLst/>
            </a:prstGeom>
            <a:noFill/>
            <a:ln>
              <a:noFill/>
            </a:ln>
          </p:spPr>
          <p:txBody>
            <a:bodyPr wrap="square" rtlCol="0">
              <a:spAutoFit/>
            </a:bodyPr>
            <a:lstStyle/>
            <a:p>
              <a:r>
                <a:rPr lang="en-US" sz="1600" dirty="0">
                  <a:solidFill>
                    <a:srgbClr val="002060"/>
                  </a:solidFill>
                </a:rPr>
                <a:t>Second Package of SARP Proposals</a:t>
              </a:r>
            </a:p>
            <a:p>
              <a:pPr algn="ctr"/>
              <a:r>
                <a:rPr lang="en-US" sz="1000" dirty="0">
                  <a:solidFill>
                    <a:srgbClr val="002060"/>
                  </a:solidFill>
                </a:rPr>
                <a:t>Technology Specific</a:t>
              </a:r>
            </a:p>
          </p:txBody>
        </p:sp>
        <p:sp>
          <p:nvSpPr>
            <p:cNvPr id="30" name="Star: 5 Points 29"/>
            <p:cNvSpPr/>
            <p:nvPr/>
          </p:nvSpPr>
          <p:spPr>
            <a:xfrm>
              <a:off x="6909339" y="3561400"/>
              <a:ext cx="163306" cy="153888"/>
            </a:xfrm>
            <a:prstGeom prst="star5">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70C0"/>
                </a:solidFill>
              </a:endParaRPr>
            </a:p>
          </p:txBody>
        </p:sp>
        <p:sp>
          <p:nvSpPr>
            <p:cNvPr id="31" name="TextBox 30"/>
            <p:cNvSpPr txBox="1"/>
            <p:nvPr/>
          </p:nvSpPr>
          <p:spPr>
            <a:xfrm>
              <a:off x="7030475" y="3370106"/>
              <a:ext cx="2278625" cy="523220"/>
            </a:xfrm>
            <a:prstGeom prst="rect">
              <a:avLst/>
            </a:prstGeom>
            <a:noFill/>
          </p:spPr>
          <p:txBody>
            <a:bodyPr wrap="square" rtlCol="0">
              <a:spAutoFit/>
            </a:bodyPr>
            <a:lstStyle/>
            <a:p>
              <a:r>
                <a:rPr lang="en-US" sz="1400" dirty="0">
                  <a:solidFill>
                    <a:srgbClr val="002060"/>
                  </a:solidFill>
                </a:rPr>
                <a:t>Submit Second Package of SARP Amendment Proposals </a:t>
              </a:r>
            </a:p>
          </p:txBody>
        </p:sp>
        <p:cxnSp>
          <p:nvCxnSpPr>
            <p:cNvPr id="32" name="Straight Arrow Connector 31"/>
            <p:cNvCxnSpPr>
              <a:cxnSpLocks/>
            </p:cNvCxnSpPr>
            <p:nvPr/>
          </p:nvCxnSpPr>
          <p:spPr>
            <a:xfrm>
              <a:off x="4053936" y="3933056"/>
              <a:ext cx="2937064" cy="0"/>
            </a:xfrm>
            <a:prstGeom prst="straightConnector1">
              <a:avLst/>
            </a:prstGeom>
            <a:ln>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6477291" y="4463906"/>
              <a:ext cx="2292978" cy="523220"/>
            </a:xfrm>
            <a:prstGeom prst="rect">
              <a:avLst/>
            </a:prstGeom>
            <a:noFill/>
            <a:ln w="25400">
              <a:solidFill>
                <a:srgbClr val="FFC000"/>
              </a:solidFill>
            </a:ln>
          </p:spPr>
          <p:txBody>
            <a:bodyPr wrap="square" rtlCol="0">
              <a:spAutoFit/>
            </a:bodyPr>
            <a:lstStyle/>
            <a:p>
              <a:pPr algn="ctr"/>
              <a:r>
                <a:rPr lang="en-US" sz="1400" b="1" dirty="0">
                  <a:solidFill>
                    <a:srgbClr val="FFC000"/>
                  </a:solidFill>
                </a:rPr>
                <a:t>Schedules will depend on level of interest and support</a:t>
              </a:r>
            </a:p>
          </p:txBody>
        </p:sp>
        <p:sp>
          <p:nvSpPr>
            <p:cNvPr id="42" name="TextBox 41"/>
            <p:cNvSpPr txBox="1"/>
            <p:nvPr/>
          </p:nvSpPr>
          <p:spPr>
            <a:xfrm>
              <a:off x="1225360" y="4470304"/>
              <a:ext cx="2292978" cy="523220"/>
            </a:xfrm>
            <a:prstGeom prst="rect">
              <a:avLst/>
            </a:prstGeom>
            <a:noFill/>
            <a:ln w="25400">
              <a:solidFill>
                <a:srgbClr val="FFC000"/>
              </a:solidFill>
            </a:ln>
          </p:spPr>
          <p:txBody>
            <a:bodyPr wrap="square" rtlCol="0">
              <a:spAutoFit/>
            </a:bodyPr>
            <a:lstStyle/>
            <a:p>
              <a:pPr algn="ctr"/>
              <a:r>
                <a:rPr lang="en-US" sz="1400" b="1" dirty="0">
                  <a:solidFill>
                    <a:srgbClr val="FFC000"/>
                  </a:solidFill>
                </a:rPr>
                <a:t>EUROCAE, ISO, ITU-R and RTCA contributions</a:t>
              </a:r>
            </a:p>
          </p:txBody>
        </p:sp>
      </p:grpSp>
      <p:grpSp>
        <p:nvGrpSpPr>
          <p:cNvPr id="24" name="Group 23"/>
          <p:cNvGrpSpPr/>
          <p:nvPr/>
        </p:nvGrpSpPr>
        <p:grpSpPr>
          <a:xfrm>
            <a:off x="3813576" y="2693368"/>
            <a:ext cx="2928317" cy="321486"/>
            <a:chOff x="3740552" y="2602613"/>
            <a:chExt cx="2928317" cy="321486"/>
          </a:xfrm>
        </p:grpSpPr>
        <p:sp>
          <p:nvSpPr>
            <p:cNvPr id="15" name="TextBox 14"/>
            <p:cNvSpPr txBox="1"/>
            <p:nvPr/>
          </p:nvSpPr>
          <p:spPr>
            <a:xfrm>
              <a:off x="4283968" y="2616322"/>
              <a:ext cx="2177195" cy="307777"/>
            </a:xfrm>
            <a:prstGeom prst="rect">
              <a:avLst/>
            </a:prstGeom>
            <a:noFill/>
          </p:spPr>
          <p:txBody>
            <a:bodyPr wrap="square" rtlCol="0">
              <a:spAutoFit/>
            </a:bodyPr>
            <a:lstStyle/>
            <a:p>
              <a:r>
                <a:rPr lang="en-US" sz="1400" dirty="0">
                  <a:solidFill>
                    <a:srgbClr val="002060"/>
                  </a:solidFill>
                </a:rPr>
                <a:t>Update Guidance Manual</a:t>
              </a:r>
            </a:p>
          </p:txBody>
        </p:sp>
        <p:cxnSp>
          <p:nvCxnSpPr>
            <p:cNvPr id="20" name="Straight Arrow Connector 19"/>
            <p:cNvCxnSpPr>
              <a:cxnSpLocks/>
            </p:cNvCxnSpPr>
            <p:nvPr/>
          </p:nvCxnSpPr>
          <p:spPr>
            <a:xfrm flipH="1" flipV="1">
              <a:off x="3740552" y="2602613"/>
              <a:ext cx="2928317" cy="13709"/>
            </a:xfrm>
            <a:prstGeom prst="straightConnector1">
              <a:avLst/>
            </a:prstGeom>
            <a:ln>
              <a:prstDash val="lgDash"/>
              <a:headEnd type="triangle"/>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98810970"/>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2D97-EF2E-4ADE-8859-232B284205D4}"/>
              </a:ext>
            </a:extLst>
          </p:cNvPr>
          <p:cNvSpPr>
            <a:spLocks noGrp="1"/>
          </p:cNvSpPr>
          <p:nvPr>
            <p:ph type="title"/>
          </p:nvPr>
        </p:nvSpPr>
        <p:spPr/>
        <p:txBody>
          <a:bodyPr/>
          <a:lstStyle/>
          <a:p>
            <a:r>
              <a:rPr lang="en-US" dirty="0"/>
              <a:t>ICAO RPAS Panel</a:t>
            </a:r>
          </a:p>
        </p:txBody>
      </p:sp>
      <p:sp>
        <p:nvSpPr>
          <p:cNvPr id="3" name="Content Placeholder 2">
            <a:extLst>
              <a:ext uri="{FF2B5EF4-FFF2-40B4-BE49-F238E27FC236}">
                <a16:creationId xmlns:a16="http://schemas.microsoft.com/office/drawing/2014/main" id="{C28EDDE8-075C-4E6F-A88D-717369E31ED4}"/>
              </a:ext>
            </a:extLst>
          </p:cNvPr>
          <p:cNvSpPr>
            <a:spLocks noGrp="1"/>
          </p:cNvSpPr>
          <p:nvPr>
            <p:ph idx="1"/>
          </p:nvPr>
        </p:nvSpPr>
        <p:spPr/>
        <p:txBody>
          <a:bodyPr>
            <a:normAutofit/>
          </a:bodyPr>
          <a:lstStyle/>
          <a:p>
            <a:pPr hangingPunct="0"/>
            <a:r>
              <a:rPr lang="en-US" dirty="0"/>
              <a:t>The C2 Link Working Group of the RPAS  Panel is developing RPAS/UAS related SARP amendment proposals that are anticipated to be added to Annex 10 over the next two years (WG06-WP03)</a:t>
            </a:r>
          </a:p>
          <a:p>
            <a:pPr hangingPunct="0"/>
            <a:r>
              <a:rPr lang="en-US" dirty="0"/>
              <a:t>Amongst approximately one hundred and fifty proposed additions to Annex 10 are a number related to specific frequency bands</a:t>
            </a:r>
          </a:p>
        </p:txBody>
      </p:sp>
      <p:sp>
        <p:nvSpPr>
          <p:cNvPr id="4" name="Date Placeholder 3">
            <a:extLst>
              <a:ext uri="{FF2B5EF4-FFF2-40B4-BE49-F238E27FC236}">
                <a16:creationId xmlns:a16="http://schemas.microsoft.com/office/drawing/2014/main" id="{6BD1B5FC-903D-47F2-9C32-A848F26AB6A5}"/>
              </a:ext>
            </a:extLst>
          </p:cNvPr>
          <p:cNvSpPr>
            <a:spLocks noGrp="1"/>
          </p:cNvSpPr>
          <p:nvPr>
            <p:ph type="dt" sz="half" idx="10"/>
          </p:nvPr>
        </p:nvSpPr>
        <p:spPr/>
        <p:txBody>
          <a:bodyPr/>
          <a:lstStyle/>
          <a:p>
            <a:fld id="{137C3913-DCD0-4C90-BACF-02771F8799B2}" type="datetime3">
              <a:rPr lang="en-CA" smtClean="0"/>
              <a:t>30 January 2018</a:t>
            </a:fld>
            <a:endParaRPr lang="en-CA" dirty="0"/>
          </a:p>
        </p:txBody>
      </p:sp>
      <p:sp>
        <p:nvSpPr>
          <p:cNvPr id="5" name="Slide Number Placeholder 4">
            <a:extLst>
              <a:ext uri="{FF2B5EF4-FFF2-40B4-BE49-F238E27FC236}">
                <a16:creationId xmlns:a16="http://schemas.microsoft.com/office/drawing/2014/main" id="{797B9F41-4ABD-4663-9DBE-8C0B3423107F}"/>
              </a:ext>
            </a:extLst>
          </p:cNvPr>
          <p:cNvSpPr>
            <a:spLocks noGrp="1"/>
          </p:cNvSpPr>
          <p:nvPr>
            <p:ph type="sldNum" sz="quarter" idx="12"/>
          </p:nvPr>
        </p:nvSpPr>
        <p:spPr/>
        <p:txBody>
          <a:bodyPr/>
          <a:lstStyle/>
          <a:p>
            <a:fld id="{3FF909EE-2C65-48BC-95E5-26F3591A45A6}" type="slidenum">
              <a:rPr lang="en-CA" smtClean="0"/>
              <a:t>5</a:t>
            </a:fld>
            <a:endParaRPr lang="en-CA" dirty="0"/>
          </a:p>
        </p:txBody>
      </p:sp>
    </p:spTree>
    <p:extLst>
      <p:ext uri="{BB962C8B-B14F-4D97-AF65-F5344CB8AC3E}">
        <p14:creationId xmlns:p14="http://schemas.microsoft.com/office/powerpoint/2010/main" val="2259459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2D97-EF2E-4ADE-8859-232B284205D4}"/>
              </a:ext>
            </a:extLst>
          </p:cNvPr>
          <p:cNvSpPr>
            <a:spLocks noGrp="1"/>
          </p:cNvSpPr>
          <p:nvPr>
            <p:ph type="title"/>
          </p:nvPr>
        </p:nvSpPr>
        <p:spPr/>
        <p:txBody>
          <a:bodyPr/>
          <a:lstStyle/>
          <a:p>
            <a:r>
              <a:rPr lang="en-GB" sz="3200" dirty="0"/>
              <a:t>5.2 Terrestrial C2 Link Communications services</a:t>
            </a:r>
            <a:br>
              <a:rPr lang="en-US" dirty="0"/>
            </a:br>
            <a:endParaRPr lang="en-US" dirty="0"/>
          </a:p>
        </p:txBody>
      </p:sp>
      <p:sp>
        <p:nvSpPr>
          <p:cNvPr id="3" name="Content Placeholder 2">
            <a:extLst>
              <a:ext uri="{FF2B5EF4-FFF2-40B4-BE49-F238E27FC236}">
                <a16:creationId xmlns:a16="http://schemas.microsoft.com/office/drawing/2014/main" id="{C28EDDE8-075C-4E6F-A88D-717369E31ED4}"/>
              </a:ext>
            </a:extLst>
          </p:cNvPr>
          <p:cNvSpPr>
            <a:spLocks noGrp="1"/>
          </p:cNvSpPr>
          <p:nvPr>
            <p:ph idx="1"/>
          </p:nvPr>
        </p:nvSpPr>
        <p:spPr/>
        <p:txBody>
          <a:bodyPr>
            <a:normAutofit fontScale="92500"/>
          </a:bodyPr>
          <a:lstStyle/>
          <a:p>
            <a:r>
              <a:rPr lang="en-GB" b="0" dirty="0"/>
              <a:t>5.2.1 Terrestrial RPAS systems shall operate in bands allocated to the Aeronautical Mobile (Route) Service (AM(R)S).  Frequency bands with such allocations include the 117.975 - 137, 960 - 1164 and 5030 - 5091 MHz frequency bands. The operation of the C2 Link within any of these bands shall be in accordance with Regional Air Navigation Agreements, so that the C2 Links do not constrain other aeronautical systems using these allocations. </a:t>
            </a:r>
            <a:endParaRPr lang="en-US" b="0" dirty="0"/>
          </a:p>
          <a:p>
            <a:pPr hangingPunct="0"/>
            <a:endParaRPr lang="en-US" dirty="0"/>
          </a:p>
        </p:txBody>
      </p:sp>
      <p:sp>
        <p:nvSpPr>
          <p:cNvPr id="4" name="Date Placeholder 3">
            <a:extLst>
              <a:ext uri="{FF2B5EF4-FFF2-40B4-BE49-F238E27FC236}">
                <a16:creationId xmlns:a16="http://schemas.microsoft.com/office/drawing/2014/main" id="{6BD1B5FC-903D-47F2-9C32-A848F26AB6A5}"/>
              </a:ext>
            </a:extLst>
          </p:cNvPr>
          <p:cNvSpPr>
            <a:spLocks noGrp="1"/>
          </p:cNvSpPr>
          <p:nvPr>
            <p:ph type="dt" sz="half" idx="10"/>
          </p:nvPr>
        </p:nvSpPr>
        <p:spPr/>
        <p:txBody>
          <a:bodyPr/>
          <a:lstStyle/>
          <a:p>
            <a:fld id="{137C3913-DCD0-4C90-BACF-02771F8799B2}" type="datetime3">
              <a:rPr lang="en-CA" smtClean="0"/>
              <a:t>30 January 2018</a:t>
            </a:fld>
            <a:endParaRPr lang="en-CA" dirty="0"/>
          </a:p>
        </p:txBody>
      </p:sp>
      <p:sp>
        <p:nvSpPr>
          <p:cNvPr id="5" name="Slide Number Placeholder 4">
            <a:extLst>
              <a:ext uri="{FF2B5EF4-FFF2-40B4-BE49-F238E27FC236}">
                <a16:creationId xmlns:a16="http://schemas.microsoft.com/office/drawing/2014/main" id="{797B9F41-4ABD-4663-9DBE-8C0B3423107F}"/>
              </a:ext>
            </a:extLst>
          </p:cNvPr>
          <p:cNvSpPr>
            <a:spLocks noGrp="1"/>
          </p:cNvSpPr>
          <p:nvPr>
            <p:ph type="sldNum" sz="quarter" idx="12"/>
          </p:nvPr>
        </p:nvSpPr>
        <p:spPr/>
        <p:txBody>
          <a:bodyPr/>
          <a:lstStyle/>
          <a:p>
            <a:fld id="{3FF909EE-2C65-48BC-95E5-26F3591A45A6}" type="slidenum">
              <a:rPr lang="en-CA" smtClean="0"/>
              <a:t>6</a:t>
            </a:fld>
            <a:endParaRPr lang="en-CA" dirty="0"/>
          </a:p>
        </p:txBody>
      </p:sp>
    </p:spTree>
    <p:extLst>
      <p:ext uri="{BB962C8B-B14F-4D97-AF65-F5344CB8AC3E}">
        <p14:creationId xmlns:p14="http://schemas.microsoft.com/office/powerpoint/2010/main" val="1806106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2D97-EF2E-4ADE-8859-232B284205D4}"/>
              </a:ext>
            </a:extLst>
          </p:cNvPr>
          <p:cNvSpPr>
            <a:spLocks noGrp="1"/>
          </p:cNvSpPr>
          <p:nvPr>
            <p:ph type="title"/>
          </p:nvPr>
        </p:nvSpPr>
        <p:spPr/>
        <p:txBody>
          <a:bodyPr/>
          <a:lstStyle/>
          <a:p>
            <a:r>
              <a:rPr lang="en-GB" dirty="0"/>
              <a:t>5.1 Satellite based C2 Link Systems</a:t>
            </a:r>
            <a:br>
              <a:rPr lang="en-US" dirty="0"/>
            </a:br>
            <a:endParaRPr lang="en-US" dirty="0"/>
          </a:p>
        </p:txBody>
      </p:sp>
      <p:sp>
        <p:nvSpPr>
          <p:cNvPr id="3" name="Content Placeholder 2">
            <a:extLst>
              <a:ext uri="{FF2B5EF4-FFF2-40B4-BE49-F238E27FC236}">
                <a16:creationId xmlns:a16="http://schemas.microsoft.com/office/drawing/2014/main" id="{C28EDDE8-075C-4E6F-A88D-717369E31ED4}"/>
              </a:ext>
            </a:extLst>
          </p:cNvPr>
          <p:cNvSpPr>
            <a:spLocks noGrp="1"/>
          </p:cNvSpPr>
          <p:nvPr>
            <p:ph idx="1"/>
          </p:nvPr>
        </p:nvSpPr>
        <p:spPr>
          <a:xfrm>
            <a:off x="457200" y="1772816"/>
            <a:ext cx="8229600" cy="4680520"/>
          </a:xfrm>
        </p:spPr>
        <p:txBody>
          <a:bodyPr>
            <a:normAutofit fontScale="85000" lnSpcReduction="20000"/>
          </a:bodyPr>
          <a:lstStyle/>
          <a:p>
            <a:r>
              <a:rPr lang="en-GB" b="0" dirty="0"/>
              <a:t>5.1.1. Satellite based RPAS C2 Link systems shall operate in the following frequency bands:</a:t>
            </a:r>
            <a:endParaRPr lang="en-US" b="0" dirty="0"/>
          </a:p>
          <a:p>
            <a:r>
              <a:rPr lang="en-GB" b="0" dirty="0"/>
              <a:t>5.1.1.1 Frequency bands with an allocation to aeronautical safety services under the Aeronautical Mobile Satellite (Route) Service (AMS(R)S). Frequency bands that meet these criteria are: the 1 610 – 1 626.5MHz and the 5 030 - 5 091 MHz frequency bands;</a:t>
            </a:r>
            <a:endParaRPr lang="en-US" b="0" dirty="0"/>
          </a:p>
          <a:p>
            <a:r>
              <a:rPr lang="en-GB" b="0" dirty="0"/>
              <a:t>5.1.1.2 Frequency bands with an allocation to aeronautical safety services under the Mobile-Satellite Services (MSS) where AMS(R)S operations have priority access. Frequency bands that meet these criteria are: the 1 545 - 1 555MHz and the 1 646.5 - 1 656.5MHz frequency bands;</a:t>
            </a:r>
            <a:endParaRPr lang="en-US" b="0" dirty="0"/>
          </a:p>
          <a:p>
            <a:pPr hangingPunct="0"/>
            <a:endParaRPr lang="en-US" dirty="0"/>
          </a:p>
        </p:txBody>
      </p:sp>
      <p:sp>
        <p:nvSpPr>
          <p:cNvPr id="4" name="Date Placeholder 3">
            <a:extLst>
              <a:ext uri="{FF2B5EF4-FFF2-40B4-BE49-F238E27FC236}">
                <a16:creationId xmlns:a16="http://schemas.microsoft.com/office/drawing/2014/main" id="{6BD1B5FC-903D-47F2-9C32-A848F26AB6A5}"/>
              </a:ext>
            </a:extLst>
          </p:cNvPr>
          <p:cNvSpPr>
            <a:spLocks noGrp="1"/>
          </p:cNvSpPr>
          <p:nvPr>
            <p:ph type="dt" sz="half" idx="10"/>
          </p:nvPr>
        </p:nvSpPr>
        <p:spPr/>
        <p:txBody>
          <a:bodyPr/>
          <a:lstStyle/>
          <a:p>
            <a:fld id="{137C3913-DCD0-4C90-BACF-02771F8799B2}" type="datetime3">
              <a:rPr lang="en-CA" smtClean="0"/>
              <a:t>30 January 2018</a:t>
            </a:fld>
            <a:endParaRPr lang="en-CA" dirty="0"/>
          </a:p>
        </p:txBody>
      </p:sp>
      <p:sp>
        <p:nvSpPr>
          <p:cNvPr id="5" name="Slide Number Placeholder 4">
            <a:extLst>
              <a:ext uri="{FF2B5EF4-FFF2-40B4-BE49-F238E27FC236}">
                <a16:creationId xmlns:a16="http://schemas.microsoft.com/office/drawing/2014/main" id="{797B9F41-4ABD-4663-9DBE-8C0B3423107F}"/>
              </a:ext>
            </a:extLst>
          </p:cNvPr>
          <p:cNvSpPr>
            <a:spLocks noGrp="1"/>
          </p:cNvSpPr>
          <p:nvPr>
            <p:ph type="sldNum" sz="quarter" idx="12"/>
          </p:nvPr>
        </p:nvSpPr>
        <p:spPr/>
        <p:txBody>
          <a:bodyPr/>
          <a:lstStyle/>
          <a:p>
            <a:fld id="{3FF909EE-2C65-48BC-95E5-26F3591A45A6}" type="slidenum">
              <a:rPr lang="en-CA" smtClean="0"/>
              <a:t>7</a:t>
            </a:fld>
            <a:endParaRPr lang="en-CA" dirty="0"/>
          </a:p>
        </p:txBody>
      </p:sp>
    </p:spTree>
    <p:extLst>
      <p:ext uri="{BB962C8B-B14F-4D97-AF65-F5344CB8AC3E}">
        <p14:creationId xmlns:p14="http://schemas.microsoft.com/office/powerpoint/2010/main" val="1442464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2D97-EF2E-4ADE-8859-232B284205D4}"/>
              </a:ext>
            </a:extLst>
          </p:cNvPr>
          <p:cNvSpPr>
            <a:spLocks noGrp="1"/>
          </p:cNvSpPr>
          <p:nvPr>
            <p:ph type="title"/>
          </p:nvPr>
        </p:nvSpPr>
        <p:spPr/>
        <p:txBody>
          <a:bodyPr/>
          <a:lstStyle/>
          <a:p>
            <a:r>
              <a:rPr lang="en-GB" dirty="0"/>
              <a:t>5.1 Satellite based C2 Link Systems</a:t>
            </a:r>
            <a:br>
              <a:rPr lang="en-US" dirty="0"/>
            </a:br>
            <a:endParaRPr lang="en-US" dirty="0"/>
          </a:p>
        </p:txBody>
      </p:sp>
      <p:sp>
        <p:nvSpPr>
          <p:cNvPr id="3" name="Content Placeholder 2">
            <a:extLst>
              <a:ext uri="{FF2B5EF4-FFF2-40B4-BE49-F238E27FC236}">
                <a16:creationId xmlns:a16="http://schemas.microsoft.com/office/drawing/2014/main" id="{C28EDDE8-075C-4E6F-A88D-717369E31ED4}"/>
              </a:ext>
            </a:extLst>
          </p:cNvPr>
          <p:cNvSpPr>
            <a:spLocks noGrp="1"/>
          </p:cNvSpPr>
          <p:nvPr>
            <p:ph idx="1"/>
          </p:nvPr>
        </p:nvSpPr>
        <p:spPr>
          <a:xfrm>
            <a:off x="457200" y="1772816"/>
            <a:ext cx="8229600" cy="4290863"/>
          </a:xfrm>
        </p:spPr>
        <p:txBody>
          <a:bodyPr>
            <a:normAutofit fontScale="62500" lnSpcReduction="20000"/>
          </a:bodyPr>
          <a:lstStyle/>
          <a:p>
            <a:r>
              <a:rPr lang="en-GB" sz="3400" b="0" dirty="0"/>
              <a:t>5.1.1.3. Frequency bands with an allocation to the Fixed Satellite Service (FSS) where the conditions in ITU-R Resolution 155 (WRC-15) are met. Frequency bands where this resolution applies are: the frequency bands 10.95-11.2 GHz (space-to-Earth), 11.45-11.7 GHz (space-to-Earth), 11.7-12.2 GHz (space-to-Earth) in Region 2, 12.2-12.5 GHz (space-to-Earth) in Region 3, 12.5-12.75 GHz (space-to-Earth) in Regions 1 and 3 and 19.7-20.2 GHz (space-to-Earth), 14‑14.47 GHz (Earth-to-space) and 29.5-30.0 GHz (Earth-to-space) frequency bands operating with an ITU satellite earth station class of “UG”.</a:t>
            </a:r>
            <a:endParaRPr lang="en-US" sz="3400" b="0" dirty="0"/>
          </a:p>
          <a:p>
            <a:r>
              <a:rPr lang="en-GB" sz="3400" b="0" i="1" dirty="0"/>
              <a:t>Note:</a:t>
            </a:r>
            <a:r>
              <a:rPr lang="en-GB" sz="3400" b="0" dirty="0"/>
              <a:t> UG is an Earth station on board an unmanned aircraft communicating with a space station of a geostationary-satellite network in the fixed-satellite service for the control and non-payload communications of unmanned aircraft systems in non-segregated airspaces in the frequency bands listed under resolves 1 of Resolution 155 (WRC-15).</a:t>
            </a:r>
            <a:endParaRPr lang="en-US" sz="3400" b="0" dirty="0"/>
          </a:p>
          <a:p>
            <a:pPr hangingPunct="0"/>
            <a:endParaRPr lang="en-US" dirty="0"/>
          </a:p>
        </p:txBody>
      </p:sp>
      <p:sp>
        <p:nvSpPr>
          <p:cNvPr id="4" name="Date Placeholder 3">
            <a:extLst>
              <a:ext uri="{FF2B5EF4-FFF2-40B4-BE49-F238E27FC236}">
                <a16:creationId xmlns:a16="http://schemas.microsoft.com/office/drawing/2014/main" id="{6BD1B5FC-903D-47F2-9C32-A848F26AB6A5}"/>
              </a:ext>
            </a:extLst>
          </p:cNvPr>
          <p:cNvSpPr>
            <a:spLocks noGrp="1"/>
          </p:cNvSpPr>
          <p:nvPr>
            <p:ph type="dt" sz="half" idx="10"/>
          </p:nvPr>
        </p:nvSpPr>
        <p:spPr/>
        <p:txBody>
          <a:bodyPr/>
          <a:lstStyle/>
          <a:p>
            <a:fld id="{137C3913-DCD0-4C90-BACF-02771F8799B2}" type="datetime3">
              <a:rPr lang="en-CA" smtClean="0"/>
              <a:t>30 January 2018</a:t>
            </a:fld>
            <a:endParaRPr lang="en-CA" dirty="0"/>
          </a:p>
        </p:txBody>
      </p:sp>
      <p:sp>
        <p:nvSpPr>
          <p:cNvPr id="5" name="Slide Number Placeholder 4">
            <a:extLst>
              <a:ext uri="{FF2B5EF4-FFF2-40B4-BE49-F238E27FC236}">
                <a16:creationId xmlns:a16="http://schemas.microsoft.com/office/drawing/2014/main" id="{797B9F41-4ABD-4663-9DBE-8C0B3423107F}"/>
              </a:ext>
            </a:extLst>
          </p:cNvPr>
          <p:cNvSpPr>
            <a:spLocks noGrp="1"/>
          </p:cNvSpPr>
          <p:nvPr>
            <p:ph type="sldNum" sz="quarter" idx="12"/>
          </p:nvPr>
        </p:nvSpPr>
        <p:spPr/>
        <p:txBody>
          <a:bodyPr/>
          <a:lstStyle/>
          <a:p>
            <a:fld id="{3FF909EE-2C65-48BC-95E5-26F3591A45A6}" type="slidenum">
              <a:rPr lang="en-CA" smtClean="0"/>
              <a:t>8</a:t>
            </a:fld>
            <a:endParaRPr lang="en-CA" dirty="0"/>
          </a:p>
        </p:txBody>
      </p:sp>
      <p:sp>
        <p:nvSpPr>
          <p:cNvPr id="6" name="TextBox 5">
            <a:extLst>
              <a:ext uri="{FF2B5EF4-FFF2-40B4-BE49-F238E27FC236}">
                <a16:creationId xmlns:a16="http://schemas.microsoft.com/office/drawing/2014/main" id="{69BBE9A7-897E-4628-ABC9-474A9CE2AE14}"/>
              </a:ext>
            </a:extLst>
          </p:cNvPr>
          <p:cNvSpPr txBox="1"/>
          <p:nvPr/>
        </p:nvSpPr>
        <p:spPr>
          <a:xfrm>
            <a:off x="323528" y="5904854"/>
            <a:ext cx="8712968" cy="461665"/>
          </a:xfrm>
          <a:prstGeom prst="rect">
            <a:avLst/>
          </a:prstGeom>
          <a:noFill/>
        </p:spPr>
        <p:txBody>
          <a:bodyPr wrap="square" rtlCol="0">
            <a:spAutoFit/>
          </a:bodyPr>
          <a:lstStyle/>
          <a:p>
            <a:r>
              <a:rPr lang="en-US" sz="2400" b="1" dirty="0"/>
              <a:t>Above ICAO SARPs text taken directly from Resolution 155 WRC-15</a:t>
            </a:r>
          </a:p>
        </p:txBody>
      </p:sp>
    </p:spTree>
    <p:extLst>
      <p:ext uri="{BB962C8B-B14F-4D97-AF65-F5344CB8AC3E}">
        <p14:creationId xmlns:p14="http://schemas.microsoft.com/office/powerpoint/2010/main" val="732857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2D97-EF2E-4ADE-8859-232B284205D4}"/>
              </a:ext>
            </a:extLst>
          </p:cNvPr>
          <p:cNvSpPr>
            <a:spLocks noGrp="1"/>
          </p:cNvSpPr>
          <p:nvPr>
            <p:ph type="title"/>
          </p:nvPr>
        </p:nvSpPr>
        <p:spPr/>
        <p:txBody>
          <a:bodyPr/>
          <a:lstStyle/>
          <a:p>
            <a:r>
              <a:rPr lang="en-GB" dirty="0"/>
              <a:t>5.1 Satellite based C2 Link Systems</a:t>
            </a:r>
            <a:br>
              <a:rPr lang="en-US" dirty="0"/>
            </a:br>
            <a:endParaRPr lang="en-US" dirty="0"/>
          </a:p>
        </p:txBody>
      </p:sp>
      <p:sp>
        <p:nvSpPr>
          <p:cNvPr id="3" name="Content Placeholder 2">
            <a:extLst>
              <a:ext uri="{FF2B5EF4-FFF2-40B4-BE49-F238E27FC236}">
                <a16:creationId xmlns:a16="http://schemas.microsoft.com/office/drawing/2014/main" id="{C28EDDE8-075C-4E6F-A88D-717369E31ED4}"/>
              </a:ext>
            </a:extLst>
          </p:cNvPr>
          <p:cNvSpPr>
            <a:spLocks noGrp="1"/>
          </p:cNvSpPr>
          <p:nvPr>
            <p:ph idx="1"/>
          </p:nvPr>
        </p:nvSpPr>
        <p:spPr/>
        <p:txBody>
          <a:bodyPr>
            <a:normAutofit fontScale="70000" lnSpcReduction="20000"/>
          </a:bodyPr>
          <a:lstStyle/>
          <a:p>
            <a:pPr hangingPunct="0"/>
            <a:r>
              <a:rPr lang="en-GB" b="0" dirty="0"/>
              <a:t>5.1.2. RPA and RPS Earth stations shall operate within the notified and recorded technical parameters of the associated satellite network, including specific or typical earth stations as published by the ITU Radiocommunication Bureau.</a:t>
            </a:r>
            <a:endParaRPr lang="en-US" b="0" dirty="0"/>
          </a:p>
          <a:p>
            <a:pPr hangingPunct="0"/>
            <a:r>
              <a:rPr lang="en-US" b="0" dirty="0"/>
              <a:t>5.1.3. RPA and RPS Earth stations operating in accordance with Section 5.1.1.3. shall use FSS assignments that have been successfully coordinated under Article 9 of the ITU Radio Regulations and recorded in the Master International Frequency Register (MIFR) with a favorable finding under Article 11, of the ITU Radio Regulations including Nos. 11.31, 11.32 or 11.32A where applicable, and except those assignments that have not successfully completed coordination procedures under No. 11.32 by applying Appendix 5 § 6.d.i of the ITU Radio regulations.</a:t>
            </a:r>
          </a:p>
          <a:p>
            <a:pPr hangingPunct="0"/>
            <a:endParaRPr lang="en-US" dirty="0"/>
          </a:p>
        </p:txBody>
      </p:sp>
      <p:sp>
        <p:nvSpPr>
          <p:cNvPr id="4" name="Date Placeholder 3">
            <a:extLst>
              <a:ext uri="{FF2B5EF4-FFF2-40B4-BE49-F238E27FC236}">
                <a16:creationId xmlns:a16="http://schemas.microsoft.com/office/drawing/2014/main" id="{6BD1B5FC-903D-47F2-9C32-A848F26AB6A5}"/>
              </a:ext>
            </a:extLst>
          </p:cNvPr>
          <p:cNvSpPr>
            <a:spLocks noGrp="1"/>
          </p:cNvSpPr>
          <p:nvPr>
            <p:ph type="dt" sz="half" idx="10"/>
          </p:nvPr>
        </p:nvSpPr>
        <p:spPr/>
        <p:txBody>
          <a:bodyPr/>
          <a:lstStyle/>
          <a:p>
            <a:fld id="{137C3913-DCD0-4C90-BACF-02771F8799B2}" type="datetime3">
              <a:rPr lang="en-CA" smtClean="0"/>
              <a:t>30 January 2018</a:t>
            </a:fld>
            <a:endParaRPr lang="en-CA" dirty="0"/>
          </a:p>
        </p:txBody>
      </p:sp>
      <p:sp>
        <p:nvSpPr>
          <p:cNvPr id="5" name="Slide Number Placeholder 4">
            <a:extLst>
              <a:ext uri="{FF2B5EF4-FFF2-40B4-BE49-F238E27FC236}">
                <a16:creationId xmlns:a16="http://schemas.microsoft.com/office/drawing/2014/main" id="{797B9F41-4ABD-4663-9DBE-8C0B3423107F}"/>
              </a:ext>
            </a:extLst>
          </p:cNvPr>
          <p:cNvSpPr>
            <a:spLocks noGrp="1"/>
          </p:cNvSpPr>
          <p:nvPr>
            <p:ph type="sldNum" sz="quarter" idx="12"/>
          </p:nvPr>
        </p:nvSpPr>
        <p:spPr/>
        <p:txBody>
          <a:bodyPr/>
          <a:lstStyle/>
          <a:p>
            <a:fld id="{3FF909EE-2C65-48BC-95E5-26F3591A45A6}" type="slidenum">
              <a:rPr lang="en-CA" smtClean="0"/>
              <a:t>9</a:t>
            </a:fld>
            <a:endParaRPr lang="en-CA" dirty="0"/>
          </a:p>
        </p:txBody>
      </p:sp>
      <p:sp>
        <p:nvSpPr>
          <p:cNvPr id="6" name="TextBox 5">
            <a:extLst>
              <a:ext uri="{FF2B5EF4-FFF2-40B4-BE49-F238E27FC236}">
                <a16:creationId xmlns:a16="http://schemas.microsoft.com/office/drawing/2014/main" id="{ADA8AF06-8329-4512-B977-422407271DA8}"/>
              </a:ext>
            </a:extLst>
          </p:cNvPr>
          <p:cNvSpPr txBox="1"/>
          <p:nvPr/>
        </p:nvSpPr>
        <p:spPr>
          <a:xfrm>
            <a:off x="251520" y="5733256"/>
            <a:ext cx="8712968" cy="461665"/>
          </a:xfrm>
          <a:prstGeom prst="rect">
            <a:avLst/>
          </a:prstGeom>
          <a:noFill/>
        </p:spPr>
        <p:txBody>
          <a:bodyPr wrap="square" rtlCol="0">
            <a:spAutoFit/>
          </a:bodyPr>
          <a:lstStyle/>
          <a:p>
            <a:r>
              <a:rPr lang="en-US" sz="2400" b="1" dirty="0"/>
              <a:t>Above ICAO SARPs text taken directly from Resolution 155 WRC-15</a:t>
            </a:r>
          </a:p>
        </p:txBody>
      </p:sp>
    </p:spTree>
    <p:extLst>
      <p:ext uri="{BB962C8B-B14F-4D97-AF65-F5344CB8AC3E}">
        <p14:creationId xmlns:p14="http://schemas.microsoft.com/office/powerpoint/2010/main" val="2401213274"/>
      </p:ext>
    </p:extLst>
  </p:cSld>
  <p:clrMapOvr>
    <a:masterClrMapping/>
  </p:clrMapOvr>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F982563-175A-46A5-9E79-E30E08ED3000}"/>
</file>

<file path=customXml/itemProps2.xml><?xml version="1.0" encoding="utf-8"?>
<ds:datastoreItem xmlns:ds="http://schemas.openxmlformats.org/officeDocument/2006/customXml" ds:itemID="{3D911145-46CC-44A1-A49A-227FEB654895}"/>
</file>

<file path=customXml/itemProps3.xml><?xml version="1.0" encoding="utf-8"?>
<ds:datastoreItem xmlns:ds="http://schemas.openxmlformats.org/officeDocument/2006/customXml" ds:itemID="{207D0E71-EDDC-4198-BD78-AA6757A28AC1}"/>
</file>

<file path=docProps/app.xml><?xml version="1.0" encoding="utf-8"?>
<Properties xmlns="http://schemas.openxmlformats.org/officeDocument/2006/extended-properties" xmlns:vt="http://schemas.openxmlformats.org/officeDocument/2006/docPropsVTypes">
  <TotalTime>1542</TotalTime>
  <Words>2322</Words>
  <Application>Microsoft Office PowerPoint</Application>
  <PresentationFormat>On-screen Show (4:3)</PresentationFormat>
  <Paragraphs>234</Paragraphs>
  <Slides>19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Arial Black</vt:lpstr>
      <vt:lpstr>Calibri</vt:lpstr>
      <vt:lpstr>Office Theme</vt:lpstr>
      <vt:lpstr>Unmanned Aircraft Systems  Spectrum Topics    FSMP WG/06 WRC-19 Workshop</vt:lpstr>
      <vt:lpstr>Topics</vt:lpstr>
      <vt:lpstr>ICAO and WRC-15 Resolution 155</vt:lpstr>
      <vt:lpstr>RPASP WG2 Long-Term Schedule </vt:lpstr>
      <vt:lpstr>ICAO RPAS Panel</vt:lpstr>
      <vt:lpstr>5.2 Terrestrial C2 Link Communications services </vt:lpstr>
      <vt:lpstr>5.1 Satellite based C2 Link Systems </vt:lpstr>
      <vt:lpstr>5.1 Satellite based C2 Link Systems </vt:lpstr>
      <vt:lpstr>5.1 Satellite based C2 Link Systems </vt:lpstr>
      <vt:lpstr>ITU-R Status Update   </vt:lpstr>
      <vt:lpstr>At WRC 2015 Resolution 155 was adopted </vt:lpstr>
      <vt:lpstr>At WRC 2015 Resolution 155 was adopted</vt:lpstr>
      <vt:lpstr>At WRC 2015 Resolution 155 was adopted</vt:lpstr>
      <vt:lpstr>At WRC 2015 Resolution 155 was adopted</vt:lpstr>
      <vt:lpstr>PFD Mask to Protect the Fixed Service</vt:lpstr>
      <vt:lpstr>At WRC 2015 Resolution 155 was adopted</vt:lpstr>
      <vt:lpstr>CNPC Link Characteristics</vt:lpstr>
      <vt:lpstr>At WRC 2015 Resolution 155 was adopted</vt:lpstr>
      <vt:lpstr>PowerPoint Presentation</vt:lpstr>
    </vt:vector>
  </TitlesOfParts>
  <Company>I.C.A.O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lastModifiedBy>michaelwneale</cp:lastModifiedBy>
  <cp:revision>273</cp:revision>
  <cp:lastPrinted>2017-08-18T17:43:30Z</cp:lastPrinted>
  <dcterms:created xsi:type="dcterms:W3CDTF">2013-08-20T15:49:37Z</dcterms:created>
  <dcterms:modified xsi:type="dcterms:W3CDTF">2018-01-30T20:12:27Z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0x010100B372B09A9A77C4438999FF1325BEF759</vt:lpwstr>
  </property>
</Properties>
</file>