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7.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2.xml" ContentType="application/vnd.openxmlformats-officedocument.presentationml.slide+xml"/>
  <Override PartName="/ppt/slides/slide61.xml" ContentType="application/vnd.openxmlformats-officedocument.presentationml.slide+xml"/>
  <Override PartName="/ppt/slides/slide60.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80.xml" ContentType="application/vnd.openxmlformats-officedocument.presentationml.slide+xml"/>
  <Override PartName="/ppt/slides/slide79.xml" ContentType="application/vnd.openxmlformats-officedocument.presentationml.slide+xml"/>
  <Override PartName="/ppt/slides/slide78.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53.xml" ContentType="application/vnd.openxmlformats-officedocument.presentationml.slide+xml"/>
  <Override PartName="/ppt/slides/slide52.xml" ContentType="application/vnd.openxmlformats-officedocument.presentationml.slide+xml"/>
  <Override PartName="/ppt/slides/slide51.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44.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notesSlides/notesSlide16.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notesSlides/notesSlide21.xml" ContentType="application/vnd.openxmlformats-officedocument.presentationml.notesSlide+xml"/>
  <Override PartName="/ppt/notesSlides/notesSlide17.xml" ContentType="application/vnd.openxmlformats-officedocument.presentationml.notesSlide+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40.xml" ContentType="application/vnd.openxmlformats-officedocument.presentationml.notesSlide+xml"/>
  <Override PartName="/ppt/notesSlides/notesSlide39.xml" ContentType="application/vnd.openxmlformats-officedocument.presentationml.notesSlide+xml"/>
  <Override PartName="/ppt/notesSlides/notesSlide38.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8.xml" ContentType="application/vnd.openxmlformats-officedocument.presentationml.notesSlide+xml"/>
  <Override PartName="/ppt/notesSlides/notesSlide47.xml" ContentType="application/vnd.openxmlformats-officedocument.presentationml.notesSlide+xml"/>
  <Override PartName="/ppt/notesSlides/notesSlide46.xml" ContentType="application/vnd.openxmlformats-officedocument.presentationml.notesSlide+xml"/>
  <Override PartName="/ppt/notesSlides/notesSlide45.xml" ContentType="application/vnd.openxmlformats-officedocument.presentationml.notesSlide+xml"/>
  <Override PartName="/ppt/notesSlides/notesSlide37.xml" ContentType="application/vnd.openxmlformats-officedocument.presentationml.notesSlide+xml"/>
  <Override PartName="/ppt/notesSlides/notesSlide22.xml" ContentType="application/vnd.openxmlformats-officedocument.presentationml.notesSlide+xml"/>
  <Override PartName="/ppt/notesSlides/notesSlide35.xml" ContentType="application/vnd.openxmlformats-officedocument.presentationml.notesSlide+xml"/>
  <Override PartName="/ppt/notesSlides/notesSlide29.xml" ContentType="application/vnd.openxmlformats-officedocument.presentationml.notesSlide+xml"/>
  <Override PartName="/ppt/notesSlides/notesSlide36.xml" ContentType="application/vnd.openxmlformats-officedocument.presentationml.notesSlide+xml"/>
  <Override PartName="/ppt/notesSlides/notesSlide27.xml" ContentType="application/vnd.openxmlformats-officedocument.presentationml.notesSlide+xml"/>
  <Override PartName="/ppt/notesSlides/notesSlide26.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30.xml" ContentType="application/vnd.openxmlformats-officedocument.presentationml.notesSlide+xml"/>
  <Override PartName="/ppt/notesSlides/notesSlide28.xml" ContentType="application/vnd.openxmlformats-officedocument.presentationml.notesSlide+xml"/>
  <Override PartName="/ppt/notesSlides/notesSlide31.xml" ContentType="application/vnd.openxmlformats-officedocument.presentationml.notesSlide+xml"/>
  <Override PartName="/ppt/notesSlides/notesSlide33.xml" ContentType="application/vnd.openxmlformats-officedocument.presentationml.notesSlide+xml"/>
  <Override PartName="/ppt/notesSlides/notesSlide32.xml" ContentType="application/vnd.openxmlformats-officedocument.presentationml.notesSlide+xml"/>
  <Override PartName="/ppt/notesSlides/notesSlide34.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1"/>
  </p:sldMasterIdLst>
  <p:notesMasterIdLst>
    <p:notesMasterId r:id="rId86"/>
  </p:notesMasterIdLst>
  <p:handoutMasterIdLst>
    <p:handoutMasterId r:id="rId87"/>
  </p:handoutMasterIdLst>
  <p:sldIdLst>
    <p:sldId id="256" r:id="rId2"/>
    <p:sldId id="329" r:id="rId3"/>
    <p:sldId id="371" r:id="rId4"/>
    <p:sldId id="367" r:id="rId5"/>
    <p:sldId id="455" r:id="rId6"/>
    <p:sldId id="373" r:id="rId7"/>
    <p:sldId id="344" r:id="rId8"/>
    <p:sldId id="432" r:id="rId9"/>
    <p:sldId id="433" r:id="rId10"/>
    <p:sldId id="436" r:id="rId11"/>
    <p:sldId id="438" r:id="rId12"/>
    <p:sldId id="439" r:id="rId13"/>
    <p:sldId id="440" r:id="rId14"/>
    <p:sldId id="441" r:id="rId15"/>
    <p:sldId id="442" r:id="rId16"/>
    <p:sldId id="443" r:id="rId17"/>
    <p:sldId id="456" r:id="rId18"/>
    <p:sldId id="411" r:id="rId19"/>
    <p:sldId id="418" r:id="rId20"/>
    <p:sldId id="408" r:id="rId21"/>
    <p:sldId id="430" r:id="rId22"/>
    <p:sldId id="406" r:id="rId23"/>
    <p:sldId id="410" r:id="rId24"/>
    <p:sldId id="412" r:id="rId25"/>
    <p:sldId id="404" r:id="rId26"/>
    <p:sldId id="427" r:id="rId27"/>
    <p:sldId id="434" r:id="rId28"/>
    <p:sldId id="405" r:id="rId29"/>
    <p:sldId id="407" r:id="rId30"/>
    <p:sldId id="409" r:id="rId31"/>
    <p:sldId id="444" r:id="rId32"/>
    <p:sldId id="449" r:id="rId33"/>
    <p:sldId id="448" r:id="rId34"/>
    <p:sldId id="450" r:id="rId35"/>
    <p:sldId id="445" r:id="rId36"/>
    <p:sldId id="446" r:id="rId37"/>
    <p:sldId id="447" r:id="rId38"/>
    <p:sldId id="403" r:id="rId39"/>
    <p:sldId id="311" r:id="rId40"/>
    <p:sldId id="314" r:id="rId41"/>
    <p:sldId id="316" r:id="rId42"/>
    <p:sldId id="387" r:id="rId43"/>
    <p:sldId id="266" r:id="rId44"/>
    <p:sldId id="452" r:id="rId45"/>
    <p:sldId id="379" r:id="rId46"/>
    <p:sldId id="454" r:id="rId47"/>
    <p:sldId id="271" r:id="rId48"/>
    <p:sldId id="372" r:id="rId49"/>
    <p:sldId id="377" r:id="rId50"/>
    <p:sldId id="419" r:id="rId51"/>
    <p:sldId id="398" r:id="rId52"/>
    <p:sldId id="399" r:id="rId53"/>
    <p:sldId id="397" r:id="rId54"/>
    <p:sldId id="321" r:id="rId55"/>
    <p:sldId id="421" r:id="rId56"/>
    <p:sldId id="424" r:id="rId57"/>
    <p:sldId id="420" r:id="rId58"/>
    <p:sldId id="425" r:id="rId59"/>
    <p:sldId id="277" r:id="rId60"/>
    <p:sldId id="278" r:id="rId61"/>
    <p:sldId id="289" r:id="rId62"/>
    <p:sldId id="290" r:id="rId63"/>
    <p:sldId id="380" r:id="rId64"/>
    <p:sldId id="400" r:id="rId65"/>
    <p:sldId id="413" r:id="rId66"/>
    <p:sldId id="414" r:id="rId67"/>
    <p:sldId id="415" r:id="rId68"/>
    <p:sldId id="416" r:id="rId69"/>
    <p:sldId id="417" r:id="rId70"/>
    <p:sldId id="294" r:id="rId71"/>
    <p:sldId id="385" r:id="rId72"/>
    <p:sldId id="428" r:id="rId73"/>
    <p:sldId id="401" r:id="rId74"/>
    <p:sldId id="343" r:id="rId75"/>
    <p:sldId id="342" r:id="rId76"/>
    <p:sldId id="393" r:id="rId77"/>
    <p:sldId id="394" r:id="rId78"/>
    <p:sldId id="395" r:id="rId79"/>
    <p:sldId id="360" r:id="rId80"/>
    <p:sldId id="396" r:id="rId81"/>
    <p:sldId id="326" r:id="rId82"/>
    <p:sldId id="392" r:id="rId83"/>
    <p:sldId id="300" r:id="rId84"/>
    <p:sldId id="296" r:id="rId85"/>
  </p:sldIdLst>
  <p:sldSz cx="9144000" cy="6858000" type="screen4x3"/>
  <p:notesSz cx="7077075" cy="9363075"/>
  <p:defaultTextStyle>
    <a:defPPr>
      <a:defRPr lang="en-US"/>
    </a:defPPr>
    <a:lvl1pPr algn="l" defTabSz="457200" rtl="0" fontAlgn="base">
      <a:spcBef>
        <a:spcPct val="0"/>
      </a:spcBef>
      <a:spcAft>
        <a:spcPct val="0"/>
      </a:spcAft>
      <a:defRPr sz="2400" kern="1200">
        <a:solidFill>
          <a:schemeClr val="tx1"/>
        </a:solidFill>
        <a:latin typeface="Arial" charset="0"/>
        <a:ea typeface="MS PGothic"/>
        <a:cs typeface="MS PGothic"/>
      </a:defRPr>
    </a:lvl1pPr>
    <a:lvl2pPr marL="457200" algn="l" defTabSz="457200" rtl="0" fontAlgn="base">
      <a:spcBef>
        <a:spcPct val="0"/>
      </a:spcBef>
      <a:spcAft>
        <a:spcPct val="0"/>
      </a:spcAft>
      <a:defRPr sz="2400" kern="1200">
        <a:solidFill>
          <a:schemeClr val="tx1"/>
        </a:solidFill>
        <a:latin typeface="Arial" charset="0"/>
        <a:ea typeface="MS PGothic"/>
        <a:cs typeface="MS PGothic"/>
      </a:defRPr>
    </a:lvl2pPr>
    <a:lvl3pPr marL="914400" algn="l" defTabSz="457200" rtl="0" fontAlgn="base">
      <a:spcBef>
        <a:spcPct val="0"/>
      </a:spcBef>
      <a:spcAft>
        <a:spcPct val="0"/>
      </a:spcAft>
      <a:defRPr sz="2400" kern="1200">
        <a:solidFill>
          <a:schemeClr val="tx1"/>
        </a:solidFill>
        <a:latin typeface="Arial" charset="0"/>
        <a:ea typeface="MS PGothic"/>
        <a:cs typeface="MS PGothic"/>
      </a:defRPr>
    </a:lvl3pPr>
    <a:lvl4pPr marL="1371600" algn="l" defTabSz="457200" rtl="0" fontAlgn="base">
      <a:spcBef>
        <a:spcPct val="0"/>
      </a:spcBef>
      <a:spcAft>
        <a:spcPct val="0"/>
      </a:spcAft>
      <a:defRPr sz="2400" kern="1200">
        <a:solidFill>
          <a:schemeClr val="tx1"/>
        </a:solidFill>
        <a:latin typeface="Arial" charset="0"/>
        <a:ea typeface="MS PGothic"/>
        <a:cs typeface="MS PGothic"/>
      </a:defRPr>
    </a:lvl4pPr>
    <a:lvl5pPr marL="1828800" algn="l" defTabSz="457200" rtl="0" fontAlgn="base">
      <a:spcBef>
        <a:spcPct val="0"/>
      </a:spcBef>
      <a:spcAft>
        <a:spcPct val="0"/>
      </a:spcAft>
      <a:defRPr sz="2400" kern="1200">
        <a:solidFill>
          <a:schemeClr val="tx1"/>
        </a:solidFill>
        <a:latin typeface="Arial" charset="0"/>
        <a:ea typeface="MS PGothic"/>
        <a:cs typeface="MS PGothic"/>
      </a:defRPr>
    </a:lvl5pPr>
    <a:lvl6pPr marL="2286000" algn="l" defTabSz="914400" rtl="0" eaLnBrk="1" latinLnBrk="0" hangingPunct="1">
      <a:defRPr sz="2400" kern="1200">
        <a:solidFill>
          <a:schemeClr val="tx1"/>
        </a:solidFill>
        <a:latin typeface="Arial" charset="0"/>
        <a:ea typeface="MS PGothic"/>
        <a:cs typeface="MS PGothic"/>
      </a:defRPr>
    </a:lvl6pPr>
    <a:lvl7pPr marL="2743200" algn="l" defTabSz="914400" rtl="0" eaLnBrk="1" latinLnBrk="0" hangingPunct="1">
      <a:defRPr sz="2400" kern="1200">
        <a:solidFill>
          <a:schemeClr val="tx1"/>
        </a:solidFill>
        <a:latin typeface="Arial" charset="0"/>
        <a:ea typeface="MS PGothic"/>
        <a:cs typeface="MS PGothic"/>
      </a:defRPr>
    </a:lvl7pPr>
    <a:lvl8pPr marL="3200400" algn="l" defTabSz="914400" rtl="0" eaLnBrk="1" latinLnBrk="0" hangingPunct="1">
      <a:defRPr sz="2400" kern="1200">
        <a:solidFill>
          <a:schemeClr val="tx1"/>
        </a:solidFill>
        <a:latin typeface="Arial" charset="0"/>
        <a:ea typeface="MS PGothic"/>
        <a:cs typeface="MS PGothic"/>
      </a:defRPr>
    </a:lvl8pPr>
    <a:lvl9pPr marL="3657600" algn="l" defTabSz="914400" rtl="0" eaLnBrk="1" latinLnBrk="0" hangingPunct="1">
      <a:defRPr sz="2400" kern="1200">
        <a:solidFill>
          <a:schemeClr val="tx1"/>
        </a:solidFill>
        <a:latin typeface="Arial" charset="0"/>
        <a:ea typeface="MS PGothic"/>
        <a:cs typeface="MS PGothic"/>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9">
          <p15:clr>
            <a:srgbClr val="A4A3A4"/>
          </p15:clr>
        </p15:guide>
        <p15:guide id="2" pos="222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CC0000"/>
    <a:srgbClr val="FFCC66"/>
    <a:srgbClr val="FF9933"/>
    <a:srgbClr val="3366FF"/>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56" autoAdjust="0"/>
    <p:restoredTop sz="94645" autoAdjust="0"/>
  </p:normalViewPr>
  <p:slideViewPr>
    <p:cSldViewPr snapToObjects="1">
      <p:cViewPr>
        <p:scale>
          <a:sx n="130" d="100"/>
          <a:sy n="130" d="100"/>
        </p:scale>
        <p:origin x="1456" y="280"/>
      </p:cViewPr>
      <p:guideLst>
        <p:guide orient="horz" pos="2160"/>
        <p:guide pos="2880"/>
      </p:guideLst>
    </p:cSldViewPr>
  </p:slideViewPr>
  <p:outlineViewPr>
    <p:cViewPr>
      <p:scale>
        <a:sx n="33" d="100"/>
        <a:sy n="33" d="100"/>
      </p:scale>
      <p:origin x="48" y="2592"/>
    </p:cViewPr>
  </p:outlineViewPr>
  <p:notesTextViewPr>
    <p:cViewPr>
      <p:scale>
        <a:sx n="100" d="100"/>
        <a:sy n="100" d="100"/>
      </p:scale>
      <p:origin x="0" y="0"/>
    </p:cViewPr>
  </p:notesTextViewPr>
  <p:sorterViewPr>
    <p:cViewPr>
      <p:scale>
        <a:sx n="66" d="100"/>
        <a:sy n="66" d="100"/>
      </p:scale>
      <p:origin x="0" y="7132"/>
    </p:cViewPr>
  </p:sorterViewPr>
  <p:notesViewPr>
    <p:cSldViewPr snapToObjects="1">
      <p:cViewPr varScale="1">
        <p:scale>
          <a:sx n="86" d="100"/>
          <a:sy n="86" d="100"/>
        </p:scale>
        <p:origin x="-3834" y="-90"/>
      </p:cViewPr>
      <p:guideLst>
        <p:guide orient="horz" pos="2949"/>
        <p:guide pos="2229"/>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customXml" Target="../customXml/item2.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notesMaster" Target="notesMasters/notesMaster1.xml"/><Relationship Id="rId94"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customXml" Target="../customXml/item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handoutMaster" Target="handoutMasters/handout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hdr" sz="quarter"/>
          </p:nvPr>
        </p:nvSpPr>
        <p:spPr bwMode="auto">
          <a:xfrm>
            <a:off x="0" y="0"/>
            <a:ext cx="3067050" cy="468313"/>
          </a:xfrm>
          <a:prstGeom prst="rect">
            <a:avLst/>
          </a:prstGeom>
          <a:noFill/>
          <a:ln w="9525">
            <a:noFill/>
            <a:miter lim="800000"/>
            <a:headEnd/>
            <a:tailEnd/>
          </a:ln>
        </p:spPr>
        <p:txBody>
          <a:bodyPr vert="horz" wrap="square" lIns="93932" tIns="46966" rIns="93932" bIns="46966" numCol="1" anchor="t" anchorCtr="0" compatLnSpc="1">
            <a:prstTxWarp prst="textNoShape">
              <a:avLst/>
            </a:prstTxWarp>
          </a:bodyPr>
          <a:lstStyle>
            <a:lvl1pPr defTabSz="468906" eaLnBrk="0" hangingPunct="0">
              <a:defRPr sz="1200">
                <a:ea typeface="ＭＳ Ｐゴシック" pitchFamily="34" charset="-128"/>
                <a:cs typeface="+mn-cs"/>
              </a:defRPr>
            </a:lvl1pPr>
          </a:lstStyle>
          <a:p>
            <a:pPr>
              <a:defRPr/>
            </a:pPr>
            <a:endParaRPr lang="en-US"/>
          </a:p>
        </p:txBody>
      </p:sp>
      <p:sp>
        <p:nvSpPr>
          <p:cNvPr id="105475" name="Rectangle 3"/>
          <p:cNvSpPr>
            <a:spLocks noGrp="1" noChangeArrowheads="1"/>
          </p:cNvSpPr>
          <p:nvPr>
            <p:ph type="dt" sz="quarter" idx="1"/>
          </p:nvPr>
        </p:nvSpPr>
        <p:spPr bwMode="auto">
          <a:xfrm>
            <a:off x="4008438" y="0"/>
            <a:ext cx="3067050" cy="468313"/>
          </a:xfrm>
          <a:prstGeom prst="rect">
            <a:avLst/>
          </a:prstGeom>
          <a:noFill/>
          <a:ln w="9525">
            <a:noFill/>
            <a:miter lim="800000"/>
            <a:headEnd/>
            <a:tailEnd/>
          </a:ln>
        </p:spPr>
        <p:txBody>
          <a:bodyPr vert="horz" wrap="square" lIns="93932" tIns="46966" rIns="93932" bIns="46966" numCol="1" anchor="t" anchorCtr="0" compatLnSpc="1">
            <a:prstTxWarp prst="textNoShape">
              <a:avLst/>
            </a:prstTxWarp>
          </a:bodyPr>
          <a:lstStyle>
            <a:lvl1pPr algn="r" defTabSz="468906" eaLnBrk="0" hangingPunct="0">
              <a:defRPr sz="1200">
                <a:ea typeface="ＭＳ Ｐゴシック" pitchFamily="34" charset="-128"/>
                <a:cs typeface="+mn-cs"/>
              </a:defRPr>
            </a:lvl1pPr>
          </a:lstStyle>
          <a:p>
            <a:pPr>
              <a:defRPr/>
            </a:pPr>
            <a:fld id="{B30CBF08-405F-47B1-AAED-55E0C34BAC99}" type="datetime1">
              <a:rPr lang="en-US"/>
              <a:pPr>
                <a:defRPr/>
              </a:pPr>
              <a:t>1/17/18</a:t>
            </a:fld>
            <a:endParaRPr lang="en-US"/>
          </a:p>
        </p:txBody>
      </p:sp>
      <p:sp>
        <p:nvSpPr>
          <p:cNvPr id="105476" name="Rectangle 4"/>
          <p:cNvSpPr>
            <a:spLocks noGrp="1" noChangeArrowheads="1"/>
          </p:cNvSpPr>
          <p:nvPr>
            <p:ph type="ftr" sz="quarter" idx="2"/>
          </p:nvPr>
        </p:nvSpPr>
        <p:spPr bwMode="auto">
          <a:xfrm>
            <a:off x="0" y="8893175"/>
            <a:ext cx="3067050" cy="468313"/>
          </a:xfrm>
          <a:prstGeom prst="rect">
            <a:avLst/>
          </a:prstGeom>
          <a:noFill/>
          <a:ln w="9525">
            <a:noFill/>
            <a:miter lim="800000"/>
            <a:headEnd/>
            <a:tailEnd/>
          </a:ln>
        </p:spPr>
        <p:txBody>
          <a:bodyPr vert="horz" wrap="square" lIns="93932" tIns="46966" rIns="93932" bIns="46966" numCol="1" anchor="b" anchorCtr="0" compatLnSpc="1">
            <a:prstTxWarp prst="textNoShape">
              <a:avLst/>
            </a:prstTxWarp>
          </a:bodyPr>
          <a:lstStyle>
            <a:lvl1pPr defTabSz="468906" eaLnBrk="0" hangingPunct="0">
              <a:defRPr sz="1200">
                <a:ea typeface="ＭＳ Ｐゴシック" pitchFamily="34" charset="-128"/>
                <a:cs typeface="+mn-cs"/>
              </a:defRPr>
            </a:lvl1pPr>
          </a:lstStyle>
          <a:p>
            <a:pPr>
              <a:defRPr/>
            </a:pPr>
            <a:endParaRPr lang="en-US"/>
          </a:p>
        </p:txBody>
      </p:sp>
      <p:sp>
        <p:nvSpPr>
          <p:cNvPr id="105477" name="Rectangle 5"/>
          <p:cNvSpPr>
            <a:spLocks noGrp="1" noChangeArrowheads="1"/>
          </p:cNvSpPr>
          <p:nvPr>
            <p:ph type="sldNum" sz="quarter" idx="3"/>
          </p:nvPr>
        </p:nvSpPr>
        <p:spPr bwMode="auto">
          <a:xfrm>
            <a:off x="4008438" y="8893175"/>
            <a:ext cx="3067050" cy="468313"/>
          </a:xfrm>
          <a:prstGeom prst="rect">
            <a:avLst/>
          </a:prstGeom>
          <a:noFill/>
          <a:ln w="9525">
            <a:noFill/>
            <a:miter lim="800000"/>
            <a:headEnd/>
            <a:tailEnd/>
          </a:ln>
        </p:spPr>
        <p:txBody>
          <a:bodyPr vert="horz" wrap="square" lIns="93932" tIns="46966" rIns="93932" bIns="46966" numCol="1" anchor="b" anchorCtr="0" compatLnSpc="1">
            <a:prstTxWarp prst="textNoShape">
              <a:avLst/>
            </a:prstTxWarp>
          </a:bodyPr>
          <a:lstStyle>
            <a:lvl1pPr algn="r" defTabSz="468906" eaLnBrk="0" hangingPunct="0">
              <a:defRPr sz="1200">
                <a:ea typeface="ＭＳ Ｐゴシック" pitchFamily="34" charset="-128"/>
                <a:cs typeface="+mn-cs"/>
              </a:defRPr>
            </a:lvl1pPr>
          </a:lstStyle>
          <a:p>
            <a:pPr>
              <a:defRPr/>
            </a:pPr>
            <a:fld id="{6795374D-5E8B-49A9-A1B9-FF9FA92948F9}" type="slidenum">
              <a:rPr lang="en-US"/>
              <a:pPr>
                <a:defRPr/>
              </a:pPr>
              <a:t>‹#›</a:t>
            </a:fld>
            <a:endParaRPr lang="en-US"/>
          </a:p>
        </p:txBody>
      </p:sp>
    </p:spTree>
    <p:extLst>
      <p:ext uri="{BB962C8B-B14F-4D97-AF65-F5344CB8AC3E}">
        <p14:creationId xmlns:p14="http://schemas.microsoft.com/office/powerpoint/2010/main" val="30389198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3067050" cy="468313"/>
          </a:xfrm>
          <a:prstGeom prst="rect">
            <a:avLst/>
          </a:prstGeom>
          <a:noFill/>
          <a:ln w="9525">
            <a:noFill/>
            <a:miter lim="800000"/>
            <a:headEnd/>
            <a:tailEnd/>
          </a:ln>
        </p:spPr>
        <p:txBody>
          <a:bodyPr vert="horz" wrap="square" lIns="93932" tIns="46966" rIns="93932" bIns="46966" numCol="1" anchor="t" anchorCtr="0" compatLnSpc="1">
            <a:prstTxWarp prst="textNoShape">
              <a:avLst/>
            </a:prstTxWarp>
          </a:bodyPr>
          <a:lstStyle>
            <a:lvl1pPr defTabSz="468906" eaLnBrk="0" hangingPunct="0">
              <a:defRPr sz="1200">
                <a:ea typeface="ＭＳ Ｐゴシック" pitchFamily="34" charset="-128"/>
                <a:cs typeface="+mn-cs"/>
              </a:defRPr>
            </a:lvl1pPr>
          </a:lstStyle>
          <a:p>
            <a:pPr>
              <a:defRPr/>
            </a:pPr>
            <a:endParaRPr lang="en-US"/>
          </a:p>
        </p:txBody>
      </p:sp>
      <p:sp>
        <p:nvSpPr>
          <p:cNvPr id="29699" name="Rectangle 3"/>
          <p:cNvSpPr>
            <a:spLocks noGrp="1" noChangeArrowheads="1"/>
          </p:cNvSpPr>
          <p:nvPr>
            <p:ph type="dt" idx="1"/>
          </p:nvPr>
        </p:nvSpPr>
        <p:spPr bwMode="auto">
          <a:xfrm>
            <a:off x="4008438" y="0"/>
            <a:ext cx="3067050" cy="468313"/>
          </a:xfrm>
          <a:prstGeom prst="rect">
            <a:avLst/>
          </a:prstGeom>
          <a:noFill/>
          <a:ln w="9525">
            <a:noFill/>
            <a:miter lim="800000"/>
            <a:headEnd/>
            <a:tailEnd/>
          </a:ln>
        </p:spPr>
        <p:txBody>
          <a:bodyPr vert="horz" wrap="square" lIns="93932" tIns="46966" rIns="93932" bIns="46966" numCol="1" anchor="t" anchorCtr="0" compatLnSpc="1">
            <a:prstTxWarp prst="textNoShape">
              <a:avLst/>
            </a:prstTxWarp>
          </a:bodyPr>
          <a:lstStyle>
            <a:lvl1pPr algn="r" defTabSz="468906" eaLnBrk="0" hangingPunct="0">
              <a:defRPr sz="1200">
                <a:ea typeface="ＭＳ Ｐゴシック" pitchFamily="34" charset="-128"/>
                <a:cs typeface="+mn-cs"/>
              </a:defRPr>
            </a:lvl1pPr>
          </a:lstStyle>
          <a:p>
            <a:pPr>
              <a:defRPr/>
            </a:pPr>
            <a:fld id="{6D6B1D5A-47FF-49B3-8A48-F34E645AB259}" type="datetime1">
              <a:rPr lang="en-US"/>
              <a:pPr>
                <a:defRPr/>
              </a:pPr>
              <a:t>1/17/18</a:t>
            </a:fld>
            <a:endParaRPr lang="en-US"/>
          </a:p>
        </p:txBody>
      </p:sp>
      <p:sp>
        <p:nvSpPr>
          <p:cNvPr id="14340" name="Rectangle 4"/>
          <p:cNvSpPr>
            <a:spLocks noGrp="1" noRot="1" noChangeAspect="1" noChangeArrowheads="1" noTextEdit="1"/>
          </p:cNvSpPr>
          <p:nvPr>
            <p:ph type="sldImg" idx="2"/>
          </p:nvPr>
        </p:nvSpPr>
        <p:spPr bwMode="auto">
          <a:xfrm>
            <a:off x="1196975" y="701675"/>
            <a:ext cx="4683125" cy="3511550"/>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708025" y="4448175"/>
            <a:ext cx="5661025" cy="4213225"/>
          </a:xfrm>
          <a:prstGeom prst="rect">
            <a:avLst/>
          </a:prstGeom>
          <a:noFill/>
          <a:ln w="9525">
            <a:noFill/>
            <a:miter lim="800000"/>
            <a:headEnd/>
            <a:tailEnd/>
          </a:ln>
        </p:spPr>
        <p:txBody>
          <a:bodyPr vert="horz" wrap="square" lIns="93932" tIns="46966" rIns="93932" bIns="4696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9702" name="Rectangle 6"/>
          <p:cNvSpPr>
            <a:spLocks noGrp="1" noChangeArrowheads="1"/>
          </p:cNvSpPr>
          <p:nvPr>
            <p:ph type="ftr" sz="quarter" idx="4"/>
          </p:nvPr>
        </p:nvSpPr>
        <p:spPr bwMode="auto">
          <a:xfrm>
            <a:off x="0" y="8893175"/>
            <a:ext cx="3067050" cy="468313"/>
          </a:xfrm>
          <a:prstGeom prst="rect">
            <a:avLst/>
          </a:prstGeom>
          <a:noFill/>
          <a:ln w="9525">
            <a:noFill/>
            <a:miter lim="800000"/>
            <a:headEnd/>
            <a:tailEnd/>
          </a:ln>
        </p:spPr>
        <p:txBody>
          <a:bodyPr vert="horz" wrap="square" lIns="93932" tIns="46966" rIns="93932" bIns="46966" numCol="1" anchor="b" anchorCtr="0" compatLnSpc="1">
            <a:prstTxWarp prst="textNoShape">
              <a:avLst/>
            </a:prstTxWarp>
          </a:bodyPr>
          <a:lstStyle>
            <a:lvl1pPr defTabSz="468906" eaLnBrk="0" hangingPunct="0">
              <a:defRPr sz="1200">
                <a:ea typeface="ＭＳ Ｐゴシック" pitchFamily="34" charset="-128"/>
                <a:cs typeface="+mn-cs"/>
              </a:defRPr>
            </a:lvl1pPr>
          </a:lstStyle>
          <a:p>
            <a:pPr>
              <a:defRPr/>
            </a:pPr>
            <a:endParaRPr lang="en-US"/>
          </a:p>
        </p:txBody>
      </p:sp>
      <p:sp>
        <p:nvSpPr>
          <p:cNvPr id="29703" name="Rectangle 7"/>
          <p:cNvSpPr>
            <a:spLocks noGrp="1" noChangeArrowheads="1"/>
          </p:cNvSpPr>
          <p:nvPr>
            <p:ph type="sldNum" sz="quarter" idx="5"/>
          </p:nvPr>
        </p:nvSpPr>
        <p:spPr bwMode="auto">
          <a:xfrm>
            <a:off x="4008438" y="8893175"/>
            <a:ext cx="3067050" cy="468313"/>
          </a:xfrm>
          <a:prstGeom prst="rect">
            <a:avLst/>
          </a:prstGeom>
          <a:noFill/>
          <a:ln w="9525">
            <a:noFill/>
            <a:miter lim="800000"/>
            <a:headEnd/>
            <a:tailEnd/>
          </a:ln>
        </p:spPr>
        <p:txBody>
          <a:bodyPr vert="horz" wrap="square" lIns="93932" tIns="46966" rIns="93932" bIns="46966" numCol="1" anchor="b" anchorCtr="0" compatLnSpc="1">
            <a:prstTxWarp prst="textNoShape">
              <a:avLst/>
            </a:prstTxWarp>
          </a:bodyPr>
          <a:lstStyle>
            <a:lvl1pPr algn="r" defTabSz="468906" eaLnBrk="0" hangingPunct="0">
              <a:defRPr sz="1200">
                <a:ea typeface="ＭＳ Ｐゴシック" pitchFamily="34" charset="-128"/>
                <a:cs typeface="+mn-cs"/>
              </a:defRPr>
            </a:lvl1pPr>
          </a:lstStyle>
          <a:p>
            <a:pPr>
              <a:defRPr/>
            </a:pPr>
            <a:fld id="{966CFAC7-8BB2-4150-866D-1CE15FB476F0}" type="slidenum">
              <a:rPr lang="en-US"/>
              <a:pPr>
                <a:defRPr/>
              </a:pPr>
              <a:t>‹#›</a:t>
            </a:fld>
            <a:endParaRPr lang="en-US"/>
          </a:p>
        </p:txBody>
      </p:sp>
    </p:spTree>
    <p:extLst>
      <p:ext uri="{BB962C8B-B14F-4D97-AF65-F5344CB8AC3E}">
        <p14:creationId xmlns:p14="http://schemas.microsoft.com/office/powerpoint/2010/main" val="399387687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Calibri" pitchFamily="34" charset="0"/>
        <a:ea typeface="MS PGothic" pitchFamily="34" charset="-128"/>
        <a:cs typeface="MS PGothic"/>
      </a:defRPr>
    </a:lvl1pPr>
    <a:lvl2pPr marL="457200" algn="l" defTabSz="457200" rtl="0" eaLnBrk="0" fontAlgn="base" hangingPunct="0">
      <a:spcBef>
        <a:spcPct val="30000"/>
      </a:spcBef>
      <a:spcAft>
        <a:spcPct val="0"/>
      </a:spcAft>
      <a:defRPr sz="1200" kern="1200">
        <a:solidFill>
          <a:schemeClr val="tx1"/>
        </a:solidFill>
        <a:latin typeface="Calibri" pitchFamily="34" charset="0"/>
        <a:ea typeface="MS PGothic" pitchFamily="34" charset="-128"/>
        <a:cs typeface="MS PGothic"/>
      </a:defRPr>
    </a:lvl2pPr>
    <a:lvl3pPr marL="914400" algn="l" defTabSz="457200" rtl="0" eaLnBrk="0" fontAlgn="base" hangingPunct="0">
      <a:spcBef>
        <a:spcPct val="30000"/>
      </a:spcBef>
      <a:spcAft>
        <a:spcPct val="0"/>
      </a:spcAft>
      <a:defRPr sz="1200" kern="1200">
        <a:solidFill>
          <a:schemeClr val="tx1"/>
        </a:solidFill>
        <a:latin typeface="Calibri" pitchFamily="34" charset="0"/>
        <a:ea typeface="MS PGothic" pitchFamily="34" charset="-128"/>
        <a:cs typeface="MS PGothic"/>
      </a:defRPr>
    </a:lvl3pPr>
    <a:lvl4pPr marL="1371600" algn="l" defTabSz="457200" rtl="0" eaLnBrk="0" fontAlgn="base" hangingPunct="0">
      <a:spcBef>
        <a:spcPct val="30000"/>
      </a:spcBef>
      <a:spcAft>
        <a:spcPct val="0"/>
      </a:spcAft>
      <a:defRPr sz="1200" kern="1200">
        <a:solidFill>
          <a:schemeClr val="tx1"/>
        </a:solidFill>
        <a:latin typeface="Calibri" pitchFamily="34" charset="0"/>
        <a:ea typeface="MS PGothic" pitchFamily="34" charset="-128"/>
        <a:cs typeface="MS PGothic"/>
      </a:defRPr>
    </a:lvl4pPr>
    <a:lvl5pPr marL="1828800" algn="l" defTabSz="457200" rtl="0" eaLnBrk="0" fontAlgn="base" hangingPunct="0">
      <a:spcBef>
        <a:spcPct val="30000"/>
      </a:spcBef>
      <a:spcAft>
        <a:spcPct val="0"/>
      </a:spcAft>
      <a:defRPr sz="1200" kern="1200">
        <a:solidFill>
          <a:schemeClr val="tx1"/>
        </a:solidFill>
        <a:latin typeface="Calibri" pitchFamily="34" charset="0"/>
        <a:ea typeface="MS PGothic" pitchFamily="34" charset="-128"/>
        <a:cs typeface="MS PGothic"/>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4.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5.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6.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7.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8.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9.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3.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4.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5.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6.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7.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8.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3.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a:ln/>
        </p:spPr>
      </p:sp>
      <p:sp>
        <p:nvSpPr>
          <p:cNvPr id="17410" name="Notes Placeholder 2"/>
          <p:cNvSpPr>
            <a:spLocks noGrp="1"/>
          </p:cNvSpPr>
          <p:nvPr>
            <p:ph type="body" idx="1"/>
          </p:nvPr>
        </p:nvSpPr>
        <p:spPr>
          <a:noFill/>
          <a:ln/>
        </p:spPr>
        <p:txBody>
          <a:bodyPr/>
          <a:lstStyle/>
          <a:p>
            <a:endParaRPr lang="en-CA" altLang="en-US" smtClean="0">
              <a:ea typeface="MS PGothic"/>
            </a:endParaRPr>
          </a:p>
        </p:txBody>
      </p:sp>
      <p:sp>
        <p:nvSpPr>
          <p:cNvPr id="17411" name="Slide Number Placeholder 3"/>
          <p:cNvSpPr>
            <a:spLocks noGrp="1"/>
          </p:cNvSpPr>
          <p:nvPr>
            <p:ph type="sldNum" sz="quarter" idx="5"/>
          </p:nvPr>
        </p:nvSpPr>
        <p:spPr>
          <a:noFill/>
        </p:spPr>
        <p:txBody>
          <a:bodyPr/>
          <a:lstStyle/>
          <a:p>
            <a:pPr defTabSz="468313"/>
            <a:fld id="{0F3B46FE-0AA2-4AFD-AF54-09BE2B0FF553}" type="slidenum">
              <a:rPr lang="en-US" altLang="en-US" smtClean="0">
                <a:ea typeface="MS PGothic"/>
                <a:cs typeface="MS PGothic"/>
              </a:rPr>
              <a:pPr defTabSz="468313"/>
              <a:t>1</a:t>
            </a:fld>
            <a:endParaRPr lang="en-US" altLang="en-US" smtClean="0">
              <a:ea typeface="MS PGothic"/>
              <a:cs typeface="MS PGothic"/>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2"/>
          <p:cNvSpPr>
            <a:spLocks noGrp="1" noRot="1" noChangeAspect="1" noChangeArrowheads="1" noTextEdit="1"/>
          </p:cNvSpPr>
          <p:nvPr>
            <p:ph type="sldImg"/>
          </p:nvPr>
        </p:nvSpPr>
        <p:spPr>
          <a:xfrm>
            <a:off x="1198563" y="703263"/>
            <a:ext cx="4681537" cy="3509962"/>
          </a:xfrm>
          <a:ln/>
        </p:spPr>
      </p:sp>
      <p:sp>
        <p:nvSpPr>
          <p:cNvPr id="104450"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extLst>
      <p:ext uri="{BB962C8B-B14F-4D97-AF65-F5344CB8AC3E}">
        <p14:creationId xmlns:p14="http://schemas.microsoft.com/office/powerpoint/2010/main" val="2642176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2"/>
          <p:cNvSpPr>
            <a:spLocks noGrp="1" noRot="1" noChangeAspect="1" noChangeArrowheads="1" noTextEdit="1"/>
          </p:cNvSpPr>
          <p:nvPr>
            <p:ph type="sldImg"/>
          </p:nvPr>
        </p:nvSpPr>
        <p:spPr>
          <a:xfrm>
            <a:off x="1198563" y="703263"/>
            <a:ext cx="4681537" cy="3509962"/>
          </a:xfrm>
          <a:ln/>
        </p:spPr>
      </p:sp>
      <p:sp>
        <p:nvSpPr>
          <p:cNvPr id="104450"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extLst>
      <p:ext uri="{BB962C8B-B14F-4D97-AF65-F5344CB8AC3E}">
        <p14:creationId xmlns:p14="http://schemas.microsoft.com/office/powerpoint/2010/main" val="2642176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Rot="1" noChangeAspect="1" noChangeArrowheads="1" noTextEdit="1"/>
          </p:cNvSpPr>
          <p:nvPr>
            <p:ph type="sldImg"/>
          </p:nvPr>
        </p:nvSpPr>
        <p:spPr>
          <a:xfrm>
            <a:off x="1198563" y="703263"/>
            <a:ext cx="4681537" cy="3509962"/>
          </a:xfrm>
          <a:ln/>
        </p:spPr>
      </p:sp>
      <p:sp>
        <p:nvSpPr>
          <p:cNvPr id="56322"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extLst>
      <p:ext uri="{BB962C8B-B14F-4D97-AF65-F5344CB8AC3E}">
        <p14:creationId xmlns:p14="http://schemas.microsoft.com/office/powerpoint/2010/main" val="8670575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Rot="1" noChangeAspect="1" noChangeArrowheads="1" noTextEdit="1"/>
          </p:cNvSpPr>
          <p:nvPr>
            <p:ph type="sldImg"/>
          </p:nvPr>
        </p:nvSpPr>
        <p:spPr>
          <a:xfrm>
            <a:off x="1198563" y="703263"/>
            <a:ext cx="4681537" cy="3509962"/>
          </a:xfrm>
          <a:ln/>
        </p:spPr>
      </p:sp>
      <p:sp>
        <p:nvSpPr>
          <p:cNvPr id="29698" name="Rectangle 3"/>
          <p:cNvSpPr>
            <a:spLocks noGrp="1" noChangeArrowheads="1"/>
          </p:cNvSpPr>
          <p:nvPr>
            <p:ph type="body" idx="1"/>
          </p:nvPr>
        </p:nvSpPr>
        <p:spPr>
          <a:xfrm>
            <a:off x="708025" y="4448175"/>
            <a:ext cx="5661025" cy="4211638"/>
          </a:xfrm>
          <a:noFill/>
          <a:ln/>
        </p:spPr>
        <p:txBody>
          <a:bodyPr/>
          <a:lstStyle/>
          <a:p>
            <a:endParaRPr lang="en-CA" altLang="en-US" smtClean="0">
              <a:ea typeface="MS PGothic"/>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spect="1" noChangeArrowheads="1" noTextEdit="1"/>
          </p:cNvSpPr>
          <p:nvPr>
            <p:ph type="sldImg"/>
          </p:nvPr>
        </p:nvSpPr>
        <p:spPr>
          <a:xfrm>
            <a:off x="1198563" y="703263"/>
            <a:ext cx="4681537" cy="3509962"/>
          </a:xfrm>
          <a:ln/>
        </p:spPr>
      </p:sp>
      <p:sp>
        <p:nvSpPr>
          <p:cNvPr id="31746" name="Rectangle 3"/>
          <p:cNvSpPr>
            <a:spLocks noGrp="1" noChangeArrowheads="1"/>
          </p:cNvSpPr>
          <p:nvPr>
            <p:ph type="body" idx="1"/>
          </p:nvPr>
        </p:nvSpPr>
        <p:spPr>
          <a:xfrm>
            <a:off x="708025" y="4448175"/>
            <a:ext cx="5661025" cy="4211638"/>
          </a:xfrm>
          <a:noFill/>
          <a:ln/>
        </p:spPr>
        <p:txBody>
          <a:bodyPr/>
          <a:lstStyle/>
          <a:p>
            <a:endParaRPr lang="en-CA" altLang="en-US" smtClean="0">
              <a:ea typeface="MS PGothic"/>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Rot="1" noChangeAspect="1" noChangeArrowheads="1" noTextEdit="1"/>
          </p:cNvSpPr>
          <p:nvPr>
            <p:ph type="sldImg"/>
          </p:nvPr>
        </p:nvSpPr>
        <p:spPr>
          <a:xfrm>
            <a:off x="1198563" y="703263"/>
            <a:ext cx="4681537" cy="3509962"/>
          </a:xfrm>
          <a:ln/>
        </p:spPr>
      </p:sp>
      <p:sp>
        <p:nvSpPr>
          <p:cNvPr id="33794" name="Rectangle 3"/>
          <p:cNvSpPr>
            <a:spLocks noGrp="1" noChangeArrowheads="1"/>
          </p:cNvSpPr>
          <p:nvPr>
            <p:ph type="body" idx="1"/>
          </p:nvPr>
        </p:nvSpPr>
        <p:spPr>
          <a:xfrm>
            <a:off x="708025" y="4448175"/>
            <a:ext cx="5661025" cy="4211638"/>
          </a:xfrm>
          <a:noFill/>
          <a:ln/>
        </p:spPr>
        <p:txBody>
          <a:bodyPr/>
          <a:lstStyle/>
          <a:p>
            <a:pPr>
              <a:lnSpc>
                <a:spcPct val="90000"/>
              </a:lnSpc>
            </a:pPr>
            <a:endParaRPr lang="en-CA" altLang="en-US" sz="900" smtClean="0">
              <a:ea typeface="MS PGothic"/>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Rot="1" noChangeAspect="1" noChangeArrowheads="1" noTextEdit="1"/>
          </p:cNvSpPr>
          <p:nvPr>
            <p:ph type="sldImg"/>
          </p:nvPr>
        </p:nvSpPr>
        <p:spPr>
          <a:xfrm>
            <a:off x="1198563" y="703263"/>
            <a:ext cx="4681537" cy="3509962"/>
          </a:xfrm>
          <a:ln/>
        </p:spPr>
      </p:sp>
      <p:sp>
        <p:nvSpPr>
          <p:cNvPr id="39938" name="Rectangle 3"/>
          <p:cNvSpPr>
            <a:spLocks noGrp="1" noChangeArrowheads="1"/>
          </p:cNvSpPr>
          <p:nvPr>
            <p:ph type="body" idx="1"/>
          </p:nvPr>
        </p:nvSpPr>
        <p:spPr>
          <a:xfrm>
            <a:off x="708025" y="4448175"/>
            <a:ext cx="5661025" cy="4211638"/>
          </a:xfrm>
          <a:noFill/>
          <a:ln/>
        </p:spPr>
        <p:txBody>
          <a:bodyPr/>
          <a:lstStyle/>
          <a:p>
            <a:pPr eaLnBrk="1" hangingPunct="1"/>
            <a:r>
              <a:rPr lang="en-CA" altLang="en-US" b="1" dirty="0" smtClean="0">
                <a:ea typeface="MS PGothic"/>
              </a:rPr>
              <a:t>Agenda Item 1.5:</a:t>
            </a:r>
            <a:r>
              <a:rPr lang="en-CA" altLang="en-US" dirty="0" smtClean="0">
                <a:ea typeface="MS PGothic"/>
              </a:rPr>
              <a:t> To consider worldwide/regional harmonization of spectrum for electronic news gathering (ENG), taking into account the results of ITU-R studies, in accordance with Resolution 954 (WRC-07)</a:t>
            </a:r>
          </a:p>
          <a:p>
            <a:pPr eaLnBrk="1" hangingPunct="1"/>
            <a:endParaRPr lang="en-CA" altLang="en-US" b="1" dirty="0" smtClean="0">
              <a:ea typeface="MS PGothic"/>
            </a:endParaRPr>
          </a:p>
          <a:p>
            <a:pPr eaLnBrk="1" hangingPunct="1"/>
            <a:r>
              <a:rPr lang="en-CA" altLang="en-US" b="1" dirty="0" smtClean="0">
                <a:ea typeface="MS PGothic"/>
              </a:rPr>
              <a:t>Issues</a:t>
            </a:r>
            <a:endParaRPr lang="en-CA" altLang="en-US" dirty="0" smtClean="0">
              <a:ea typeface="MS PGothic"/>
            </a:endParaRPr>
          </a:p>
          <a:p>
            <a:pPr eaLnBrk="1" hangingPunct="1">
              <a:buFontTx/>
              <a:buChar char="•"/>
            </a:pPr>
            <a:r>
              <a:rPr lang="en-CA" altLang="en-US" dirty="0" smtClean="0">
                <a:ea typeface="MS PGothic"/>
              </a:rPr>
              <a:t>To review the needs of ENG systems, to decide if harmonization is possible, and in what potential bands such harmonization is appropriate.  This issue may also lead to requests from administrations for consideration of additional spectrum allocations.</a:t>
            </a:r>
          </a:p>
          <a:p>
            <a:pPr eaLnBrk="1" hangingPunct="1"/>
            <a:endParaRPr lang="en-CA" altLang="en-US" dirty="0" smtClean="0">
              <a:ea typeface="MS PGothic"/>
            </a:endParaRPr>
          </a:p>
          <a:p>
            <a:pPr eaLnBrk="1" hangingPunct="1"/>
            <a:r>
              <a:rPr lang="en-CA" altLang="en-US" b="1" dirty="0" smtClean="0">
                <a:ea typeface="MS PGothic"/>
              </a:rPr>
              <a:t>Preliminary views </a:t>
            </a:r>
            <a:endParaRPr lang="en-CA" altLang="en-US" dirty="0" smtClean="0">
              <a:ea typeface="MS PGothic"/>
            </a:endParaRPr>
          </a:p>
          <a:p>
            <a:pPr eaLnBrk="1" hangingPunct="1"/>
            <a:r>
              <a:rPr lang="en-CA" altLang="en-US" dirty="0" smtClean="0">
                <a:ea typeface="MS PGothic"/>
              </a:rPr>
              <a:t>CAN</a:t>
            </a:r>
          </a:p>
          <a:p>
            <a:pPr eaLnBrk="1" hangingPunct="1"/>
            <a:r>
              <a:rPr lang="en-CA" altLang="en-US" dirty="0" smtClean="0">
                <a:ea typeface="MS PGothic"/>
              </a:rPr>
              <a:t>Canada supports ongoing efforts in the ITU-R to study this issue.</a:t>
            </a:r>
          </a:p>
          <a:p>
            <a:pPr eaLnBrk="1" hangingPunct="1"/>
            <a:r>
              <a:rPr lang="en-CA" altLang="en-US" dirty="0" smtClean="0">
                <a:ea typeface="MS PGothic"/>
              </a:rPr>
              <a:t> </a:t>
            </a:r>
          </a:p>
          <a:p>
            <a:pPr eaLnBrk="1" hangingPunct="1"/>
            <a:r>
              <a:rPr lang="en-CA" altLang="en-US" dirty="0" smtClean="0">
                <a:ea typeface="MS PGothic"/>
              </a:rPr>
              <a:t>USA</a:t>
            </a:r>
          </a:p>
          <a:p>
            <a:pPr eaLnBrk="1" hangingPunct="1"/>
            <a:r>
              <a:rPr lang="en-CA" altLang="en-US" dirty="0" smtClean="0">
                <a:ea typeface="MS PGothic"/>
              </a:rPr>
              <a:t>The United States supports reviewing the requirements developed in WP 6A to determine if harmonization is feasible on a regional/global basis for ENG systems.  The United States supports studies on technologies for ENG that maximize efficient and flexible use of frequencies at the national level in lieu of global/regional identification of frequency bands.  If studies demonstrate that such harmonization is required and feasible, the United States supports focusing on studying the impact of identifying in the Radio Regulations harmonized spectrum for ENG systems on the existing services</a:t>
            </a:r>
            <a:r>
              <a:rPr lang="en-US" altLang="en-US" dirty="0" smtClean="0">
                <a:ea typeface="MS PGothic"/>
              </a:rPr>
              <a:t>.</a:t>
            </a:r>
            <a:endParaRPr lang="en-CA" altLang="en-US" dirty="0" smtClean="0">
              <a:ea typeface="MS PGothic"/>
            </a:endParaRPr>
          </a:p>
          <a:p>
            <a:pPr eaLnBrk="1" hangingPunct="1"/>
            <a:r>
              <a:rPr lang="en-CA" altLang="en-US" dirty="0" smtClean="0">
                <a:ea typeface="MS PGothic"/>
              </a:rPr>
              <a:t> </a:t>
            </a:r>
            <a:r>
              <a:rPr lang="en-US" altLang="en-US" dirty="0" smtClean="0">
                <a:ea typeface="MS PGothic"/>
              </a:rPr>
              <a:t>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Rot="1" noChangeAspect="1" noChangeArrowheads="1" noTextEdit="1"/>
          </p:cNvSpPr>
          <p:nvPr>
            <p:ph type="sldImg"/>
          </p:nvPr>
        </p:nvSpPr>
        <p:spPr>
          <a:xfrm>
            <a:off x="1198563" y="703263"/>
            <a:ext cx="4681537" cy="3509962"/>
          </a:xfrm>
          <a:ln/>
        </p:spPr>
      </p:sp>
      <p:sp>
        <p:nvSpPr>
          <p:cNvPr id="41986"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Rot="1" noChangeAspect="1" noChangeArrowheads="1" noTextEdit="1"/>
          </p:cNvSpPr>
          <p:nvPr>
            <p:ph type="sldImg"/>
          </p:nvPr>
        </p:nvSpPr>
        <p:spPr>
          <a:xfrm>
            <a:off x="1198563" y="703263"/>
            <a:ext cx="4681537" cy="3509962"/>
          </a:xfrm>
          <a:ln/>
        </p:spPr>
      </p:sp>
      <p:sp>
        <p:nvSpPr>
          <p:cNvPr id="41986"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Rot="1" noChangeAspect="1" noChangeArrowheads="1" noTextEdit="1"/>
          </p:cNvSpPr>
          <p:nvPr>
            <p:ph type="sldImg"/>
          </p:nvPr>
        </p:nvSpPr>
        <p:spPr>
          <a:xfrm>
            <a:off x="1198563" y="703263"/>
            <a:ext cx="4681537" cy="3509962"/>
          </a:xfrm>
          <a:ln/>
        </p:spPr>
      </p:sp>
      <p:sp>
        <p:nvSpPr>
          <p:cNvPr id="44034"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xfrm>
            <a:off x="1198563" y="703263"/>
            <a:ext cx="4679950" cy="3509962"/>
          </a:xfrm>
          <a:ln/>
        </p:spPr>
      </p:sp>
      <p:sp>
        <p:nvSpPr>
          <p:cNvPr id="21506" name="Rectangle 3"/>
          <p:cNvSpPr>
            <a:spLocks noGrp="1" noChangeArrowheads="1"/>
          </p:cNvSpPr>
          <p:nvPr>
            <p:ph type="body" idx="1"/>
          </p:nvPr>
        </p:nvSpPr>
        <p:spPr>
          <a:xfrm>
            <a:off x="708025" y="4448175"/>
            <a:ext cx="5661025" cy="4211638"/>
          </a:xfrm>
          <a:noFill/>
          <a:ln/>
        </p:spPr>
        <p:txBody>
          <a:bodyPr/>
          <a:lstStyle/>
          <a:p>
            <a:endParaRPr lang="en-CA" altLang="en-US" smtClean="0">
              <a:ea typeface="MS PGothic"/>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Rot="1" noChangeAspect="1" noChangeArrowheads="1" noTextEdit="1"/>
          </p:cNvSpPr>
          <p:nvPr>
            <p:ph type="sldImg"/>
          </p:nvPr>
        </p:nvSpPr>
        <p:spPr>
          <a:xfrm>
            <a:off x="1198563" y="703263"/>
            <a:ext cx="4681537" cy="3509962"/>
          </a:xfrm>
          <a:ln/>
        </p:spPr>
      </p:sp>
      <p:sp>
        <p:nvSpPr>
          <p:cNvPr id="44034"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Rot="1" noChangeAspect="1" noChangeArrowheads="1" noTextEdit="1"/>
          </p:cNvSpPr>
          <p:nvPr>
            <p:ph type="sldImg"/>
          </p:nvPr>
        </p:nvSpPr>
        <p:spPr>
          <a:xfrm>
            <a:off x="1198563" y="703263"/>
            <a:ext cx="4681537" cy="3509962"/>
          </a:xfrm>
          <a:ln/>
        </p:spPr>
      </p:sp>
      <p:sp>
        <p:nvSpPr>
          <p:cNvPr id="48130"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Rot="1" noChangeAspect="1" noChangeArrowheads="1" noTextEdit="1"/>
          </p:cNvSpPr>
          <p:nvPr>
            <p:ph type="sldImg"/>
          </p:nvPr>
        </p:nvSpPr>
        <p:spPr>
          <a:xfrm>
            <a:off x="1198563" y="703263"/>
            <a:ext cx="4681537" cy="3509962"/>
          </a:xfrm>
          <a:ln/>
        </p:spPr>
      </p:sp>
      <p:sp>
        <p:nvSpPr>
          <p:cNvPr id="50178"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Rot="1" noChangeAspect="1" noChangeArrowheads="1" noTextEdit="1"/>
          </p:cNvSpPr>
          <p:nvPr>
            <p:ph type="sldImg"/>
          </p:nvPr>
        </p:nvSpPr>
        <p:spPr>
          <a:xfrm>
            <a:off x="1198563" y="703263"/>
            <a:ext cx="4681537" cy="3509962"/>
          </a:xfrm>
          <a:ln/>
        </p:spPr>
      </p:sp>
      <p:sp>
        <p:nvSpPr>
          <p:cNvPr id="60418"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Rot="1" noChangeAspect="1" noChangeArrowheads="1" noTextEdit="1"/>
          </p:cNvSpPr>
          <p:nvPr>
            <p:ph type="sldImg"/>
          </p:nvPr>
        </p:nvSpPr>
        <p:spPr>
          <a:xfrm>
            <a:off x="1198563" y="703263"/>
            <a:ext cx="4681537" cy="3509962"/>
          </a:xfrm>
          <a:ln/>
        </p:spPr>
      </p:sp>
      <p:sp>
        <p:nvSpPr>
          <p:cNvPr id="60418"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extLst>
      <p:ext uri="{BB962C8B-B14F-4D97-AF65-F5344CB8AC3E}">
        <p14:creationId xmlns:p14="http://schemas.microsoft.com/office/powerpoint/2010/main" val="10312792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Rot="1" noChangeAspect="1" noChangeArrowheads="1" noTextEdit="1"/>
          </p:cNvSpPr>
          <p:nvPr>
            <p:ph type="sldImg"/>
          </p:nvPr>
        </p:nvSpPr>
        <p:spPr>
          <a:xfrm>
            <a:off x="1198563" y="703263"/>
            <a:ext cx="4681537" cy="3509962"/>
          </a:xfrm>
          <a:ln/>
        </p:spPr>
      </p:sp>
      <p:sp>
        <p:nvSpPr>
          <p:cNvPr id="60418"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extLst>
      <p:ext uri="{BB962C8B-B14F-4D97-AF65-F5344CB8AC3E}">
        <p14:creationId xmlns:p14="http://schemas.microsoft.com/office/powerpoint/2010/main" val="49515258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Rot="1" noChangeAspect="1" noChangeArrowheads="1" noTextEdit="1"/>
          </p:cNvSpPr>
          <p:nvPr>
            <p:ph type="sldImg"/>
          </p:nvPr>
        </p:nvSpPr>
        <p:spPr>
          <a:xfrm>
            <a:off x="1198563" y="703263"/>
            <a:ext cx="4681537" cy="3509962"/>
          </a:xfrm>
          <a:ln/>
        </p:spPr>
      </p:sp>
      <p:sp>
        <p:nvSpPr>
          <p:cNvPr id="60418"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extLst>
      <p:ext uri="{BB962C8B-B14F-4D97-AF65-F5344CB8AC3E}">
        <p14:creationId xmlns:p14="http://schemas.microsoft.com/office/powerpoint/2010/main" val="8075092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Rot="1" noChangeAspect="1" noChangeArrowheads="1" noTextEdit="1"/>
          </p:cNvSpPr>
          <p:nvPr>
            <p:ph type="sldImg"/>
          </p:nvPr>
        </p:nvSpPr>
        <p:spPr>
          <a:xfrm>
            <a:off x="1198563" y="703263"/>
            <a:ext cx="4681537" cy="3509962"/>
          </a:xfrm>
          <a:ln/>
        </p:spPr>
      </p:sp>
      <p:sp>
        <p:nvSpPr>
          <p:cNvPr id="62466" name="Rectangle 3"/>
          <p:cNvSpPr>
            <a:spLocks noGrp="1" noChangeArrowheads="1"/>
          </p:cNvSpPr>
          <p:nvPr>
            <p:ph type="body" idx="1"/>
          </p:nvPr>
        </p:nvSpPr>
        <p:spPr>
          <a:xfrm>
            <a:off x="708025" y="4448175"/>
            <a:ext cx="5661025" cy="4211638"/>
          </a:xfrm>
          <a:noFill/>
          <a:ln/>
        </p:spPr>
        <p:txBody>
          <a:bodyPr lIns="93930" tIns="46965" rIns="93930" bIns="46965"/>
          <a:lstStyle/>
          <a:p>
            <a:pPr eaLnBrk="1" hangingPunct="1"/>
            <a:endParaRPr lang="en-CA" altLang="en-US" smtClean="0">
              <a:ea typeface="MS PGothic"/>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Rot="1" noChangeAspect="1" noChangeArrowheads="1" noTextEdit="1"/>
          </p:cNvSpPr>
          <p:nvPr>
            <p:ph type="sldImg"/>
          </p:nvPr>
        </p:nvSpPr>
        <p:spPr>
          <a:xfrm>
            <a:off x="1198563" y="703263"/>
            <a:ext cx="4681537" cy="3509962"/>
          </a:xfrm>
          <a:ln/>
        </p:spPr>
      </p:sp>
      <p:sp>
        <p:nvSpPr>
          <p:cNvPr id="66562"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Rot="1" noChangeAspect="1" noChangeArrowheads="1" noTextEdit="1"/>
          </p:cNvSpPr>
          <p:nvPr>
            <p:ph type="sldImg"/>
          </p:nvPr>
        </p:nvSpPr>
        <p:spPr>
          <a:xfrm>
            <a:off x="1198563" y="703263"/>
            <a:ext cx="4681537" cy="3509962"/>
          </a:xfrm>
          <a:ln/>
        </p:spPr>
      </p:sp>
      <p:sp>
        <p:nvSpPr>
          <p:cNvPr id="68610"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noTextEdit="1"/>
          </p:cNvSpPr>
          <p:nvPr>
            <p:ph type="sldImg"/>
          </p:nvPr>
        </p:nvSpPr>
        <p:spPr>
          <a:ln/>
        </p:spPr>
      </p:sp>
      <p:sp>
        <p:nvSpPr>
          <p:cNvPr id="52226" name="Notes Placeholder 2"/>
          <p:cNvSpPr>
            <a:spLocks noGrp="1"/>
          </p:cNvSpPr>
          <p:nvPr>
            <p:ph type="body" idx="1"/>
          </p:nvPr>
        </p:nvSpPr>
        <p:spPr>
          <a:noFill/>
          <a:ln/>
        </p:spPr>
        <p:txBody>
          <a:bodyPr/>
          <a:lstStyle/>
          <a:p>
            <a:endParaRPr lang="en-CA" altLang="en-US" smtClean="0">
              <a:ea typeface="MS PGothic"/>
            </a:endParaRPr>
          </a:p>
        </p:txBody>
      </p:sp>
      <p:sp>
        <p:nvSpPr>
          <p:cNvPr id="52227" name="Slide Number Placeholder 3"/>
          <p:cNvSpPr>
            <a:spLocks noGrp="1"/>
          </p:cNvSpPr>
          <p:nvPr>
            <p:ph type="sldNum" sz="quarter" idx="5"/>
          </p:nvPr>
        </p:nvSpPr>
        <p:spPr>
          <a:noFill/>
        </p:spPr>
        <p:txBody>
          <a:bodyPr/>
          <a:lstStyle/>
          <a:p>
            <a:pPr defTabSz="468313"/>
            <a:fld id="{5A449382-08BA-411B-9080-88064FD67F1E}" type="slidenum">
              <a:rPr lang="en-US" altLang="en-US" smtClean="0">
                <a:ea typeface="MS PGothic"/>
                <a:cs typeface="MS PGothic"/>
              </a:rPr>
              <a:pPr defTabSz="468313"/>
              <a:t>6</a:t>
            </a:fld>
            <a:endParaRPr lang="en-US" altLang="en-US" smtClean="0">
              <a:ea typeface="MS PGothic"/>
              <a:cs typeface="MS PGothic"/>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Rot="1" noChangeAspect="1" noChangeArrowheads="1" noTextEdit="1"/>
          </p:cNvSpPr>
          <p:nvPr>
            <p:ph type="sldImg"/>
          </p:nvPr>
        </p:nvSpPr>
        <p:spPr>
          <a:xfrm>
            <a:off x="1198563" y="703263"/>
            <a:ext cx="4681537" cy="3509962"/>
          </a:xfrm>
          <a:ln/>
        </p:spPr>
      </p:sp>
      <p:sp>
        <p:nvSpPr>
          <p:cNvPr id="74754" name="Rectangle 3"/>
          <p:cNvSpPr>
            <a:spLocks noGrp="1" noChangeArrowheads="1"/>
          </p:cNvSpPr>
          <p:nvPr>
            <p:ph type="body" idx="1"/>
          </p:nvPr>
        </p:nvSpPr>
        <p:spPr>
          <a:xfrm>
            <a:off x="708025" y="4448175"/>
            <a:ext cx="5661025" cy="4211638"/>
          </a:xfrm>
          <a:noFill/>
          <a:ln/>
        </p:spPr>
        <p:txBody>
          <a:bodyPr/>
          <a:lstStyle/>
          <a:p>
            <a:pPr eaLnBrk="1" hangingPunct="1">
              <a:lnSpc>
                <a:spcPct val="90000"/>
              </a:lnSpc>
            </a:pPr>
            <a:r>
              <a:rPr lang="en-US" altLang="en-US" b="1" smtClean="0">
                <a:ea typeface="MS PGothic"/>
              </a:rPr>
              <a:t>Agenda Item 2: </a:t>
            </a:r>
            <a:r>
              <a:rPr lang="en-US" altLang="en-US" smtClean="0">
                <a:ea typeface="MS PGothic"/>
              </a:rPr>
              <a:t>Revise ITU-R Recommendations incorporated by reference in the Radio Regulations.</a:t>
            </a:r>
            <a:endParaRPr lang="en-US" altLang="en-US" b="1" smtClean="0">
              <a:ea typeface="MS PGothic"/>
            </a:endParaRPr>
          </a:p>
          <a:p>
            <a:pPr eaLnBrk="1" hangingPunct="1">
              <a:lnSpc>
                <a:spcPct val="90000"/>
              </a:lnSpc>
            </a:pPr>
            <a:endParaRPr lang="en-US" altLang="en-US" b="1" smtClean="0">
              <a:ea typeface="MS PGothic"/>
            </a:endParaRPr>
          </a:p>
          <a:p>
            <a:pPr eaLnBrk="1" hangingPunct="1">
              <a:lnSpc>
                <a:spcPct val="90000"/>
              </a:lnSpc>
            </a:pPr>
            <a:r>
              <a:rPr lang="en-US" altLang="en-US" b="1" smtClean="0">
                <a:ea typeface="MS PGothic"/>
              </a:rPr>
              <a:t>Issues</a:t>
            </a:r>
            <a:endParaRPr lang="en-US" altLang="en-US" smtClean="0">
              <a:ea typeface="MS PGothic"/>
            </a:endParaRPr>
          </a:p>
          <a:p>
            <a:pPr eaLnBrk="1" hangingPunct="1">
              <a:lnSpc>
                <a:spcPct val="90000"/>
              </a:lnSpc>
            </a:pPr>
            <a:r>
              <a:rPr lang="en-US" altLang="en-US" smtClean="0">
                <a:ea typeface="MS PGothic"/>
              </a:rPr>
              <a:t>Monitor the development of new and revised ITU-R Recommendations and determine whether these should be incorporated by reference in the Radio Regulations.</a:t>
            </a:r>
            <a:endParaRPr lang="en-US" altLang="en-US" b="1" smtClean="0">
              <a:ea typeface="MS PGothic"/>
            </a:endParaRPr>
          </a:p>
          <a:p>
            <a:pPr eaLnBrk="1" hangingPunct="1">
              <a:lnSpc>
                <a:spcPct val="90000"/>
              </a:lnSpc>
            </a:pPr>
            <a:endParaRPr lang="en-US" altLang="en-US" b="1" smtClean="0">
              <a:ea typeface="MS PGothic"/>
            </a:endParaRPr>
          </a:p>
          <a:p>
            <a:pPr eaLnBrk="1" hangingPunct="1">
              <a:lnSpc>
                <a:spcPct val="90000"/>
              </a:lnSpc>
            </a:pPr>
            <a:r>
              <a:rPr lang="en-US" altLang="en-US" b="1" smtClean="0">
                <a:ea typeface="MS PGothic"/>
              </a:rPr>
              <a:t>Preliminary Views:</a:t>
            </a:r>
            <a:endParaRPr lang="en-US" altLang="en-US" smtClean="0">
              <a:ea typeface="MS PGothic"/>
            </a:endParaRPr>
          </a:p>
          <a:p>
            <a:pPr eaLnBrk="1" hangingPunct="1">
              <a:lnSpc>
                <a:spcPct val="90000"/>
              </a:lnSpc>
            </a:pPr>
            <a:r>
              <a:rPr lang="en-US" altLang="en-US" smtClean="0">
                <a:ea typeface="MS PGothic"/>
              </a:rPr>
              <a:t>Some administrations believe that:</a:t>
            </a:r>
          </a:p>
          <a:p>
            <a:pPr eaLnBrk="1" hangingPunct="1">
              <a:lnSpc>
                <a:spcPct val="90000"/>
              </a:lnSpc>
              <a:buFontTx/>
              <a:buChar char="•"/>
            </a:pPr>
            <a:r>
              <a:rPr lang="en-US" altLang="en-US" smtClean="0">
                <a:ea typeface="MS PGothic"/>
              </a:rPr>
              <a:t>Resolutions </a:t>
            </a:r>
            <a:r>
              <a:rPr lang="en-US" altLang="en-US" b="1" smtClean="0">
                <a:ea typeface="MS PGothic"/>
              </a:rPr>
              <a:t>27</a:t>
            </a:r>
            <a:r>
              <a:rPr lang="en-US" altLang="en-US" smtClean="0">
                <a:ea typeface="MS PGothic"/>
              </a:rPr>
              <a:t> and </a:t>
            </a:r>
            <a:r>
              <a:rPr lang="en-US" altLang="en-US" b="1" smtClean="0">
                <a:ea typeface="MS PGothic"/>
              </a:rPr>
              <a:t>28</a:t>
            </a:r>
            <a:r>
              <a:rPr lang="en-US" altLang="en-US" smtClean="0">
                <a:ea typeface="MS PGothic"/>
              </a:rPr>
              <a:t> provide clear guidance on the principles and application for incorporating by reference ITU-R Recommendations in the Radio Regulations.  Consequently, no revisions to these Resolutions are necessary at this time. </a:t>
            </a:r>
          </a:p>
          <a:p>
            <a:pPr eaLnBrk="1" hangingPunct="1">
              <a:lnSpc>
                <a:spcPct val="90000"/>
              </a:lnSpc>
              <a:buFontTx/>
              <a:buChar char="•"/>
            </a:pPr>
            <a:r>
              <a:rPr lang="en-US" altLang="en-US" smtClean="0">
                <a:ea typeface="MS PGothic"/>
              </a:rPr>
              <a:t>WRC-07 should follow the incorporation by reference process in Resolution </a:t>
            </a:r>
            <a:r>
              <a:rPr lang="en-US" altLang="en-US" b="1" smtClean="0">
                <a:ea typeface="MS PGothic"/>
              </a:rPr>
              <a:t>27</a:t>
            </a:r>
            <a:r>
              <a:rPr lang="en-US" altLang="en-US" smtClean="0">
                <a:ea typeface="MS PGothic"/>
              </a:rPr>
              <a:t> (Rev.WRC-03) and Resolution </a:t>
            </a:r>
            <a:r>
              <a:rPr lang="en-US" altLang="en-US" b="1" smtClean="0">
                <a:ea typeface="MS PGothic"/>
              </a:rPr>
              <a:t>28</a:t>
            </a:r>
            <a:r>
              <a:rPr lang="en-US" altLang="en-US" smtClean="0">
                <a:ea typeface="MS PGothic"/>
              </a:rPr>
              <a:t> (Rev.WRC-03). </a:t>
            </a:r>
          </a:p>
          <a:p>
            <a:pPr eaLnBrk="1" hangingPunct="1">
              <a:lnSpc>
                <a:spcPct val="90000"/>
              </a:lnSpc>
              <a:buFontTx/>
              <a:buChar char="•"/>
            </a:pPr>
            <a:r>
              <a:rPr lang="en-US" altLang="en-US" smtClean="0">
                <a:ea typeface="MS PGothic"/>
              </a:rPr>
              <a:t>Administrations should, in accordance with Resolution </a:t>
            </a:r>
            <a:r>
              <a:rPr lang="en-US" altLang="en-US" b="1" smtClean="0">
                <a:ea typeface="MS PGothic"/>
              </a:rPr>
              <a:t>28</a:t>
            </a:r>
            <a:r>
              <a:rPr lang="en-US" altLang="en-US" smtClean="0">
                <a:ea typeface="MS PGothic"/>
              </a:rPr>
              <a:t>, review those revised ITU-R Recommendations listed by the Director to the CPM and communicated by the RA to the WRC to determine whether the updated version should be incorporated by reference in the R.R. in place of the previous version.</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Rot="1" noChangeAspect="1" noChangeArrowheads="1" noTextEdit="1"/>
          </p:cNvSpPr>
          <p:nvPr>
            <p:ph type="sldImg"/>
          </p:nvPr>
        </p:nvSpPr>
        <p:spPr>
          <a:xfrm>
            <a:off x="1198563" y="703263"/>
            <a:ext cx="4681537" cy="3509962"/>
          </a:xfrm>
          <a:ln/>
        </p:spPr>
      </p:sp>
      <p:sp>
        <p:nvSpPr>
          <p:cNvPr id="76802"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Rot="1" noChangeAspect="1" noChangeArrowheads="1" noTextEdit="1"/>
          </p:cNvSpPr>
          <p:nvPr>
            <p:ph type="sldImg"/>
          </p:nvPr>
        </p:nvSpPr>
        <p:spPr>
          <a:xfrm>
            <a:off x="1198563" y="703263"/>
            <a:ext cx="4681537" cy="3509962"/>
          </a:xfrm>
          <a:ln/>
        </p:spPr>
      </p:sp>
      <p:sp>
        <p:nvSpPr>
          <p:cNvPr id="78850"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Rot="1" noChangeAspect="1" noChangeArrowheads="1" noTextEdit="1"/>
          </p:cNvSpPr>
          <p:nvPr>
            <p:ph type="sldImg"/>
          </p:nvPr>
        </p:nvSpPr>
        <p:spPr>
          <a:xfrm>
            <a:off x="1198563" y="703263"/>
            <a:ext cx="4681537" cy="3509962"/>
          </a:xfrm>
          <a:ln/>
        </p:spPr>
      </p:sp>
      <p:sp>
        <p:nvSpPr>
          <p:cNvPr id="78850"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extLst>
      <p:ext uri="{BB962C8B-B14F-4D97-AF65-F5344CB8AC3E}">
        <p14:creationId xmlns:p14="http://schemas.microsoft.com/office/powerpoint/2010/main" val="90847058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Rot="1" noChangeAspect="1" noChangeArrowheads="1" noTextEdit="1"/>
          </p:cNvSpPr>
          <p:nvPr>
            <p:ph type="sldImg"/>
          </p:nvPr>
        </p:nvSpPr>
        <p:spPr>
          <a:xfrm>
            <a:off x="1198563" y="703263"/>
            <a:ext cx="4681537" cy="3509962"/>
          </a:xfrm>
          <a:ln/>
        </p:spPr>
      </p:sp>
      <p:sp>
        <p:nvSpPr>
          <p:cNvPr id="78850"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extLst>
      <p:ext uri="{BB962C8B-B14F-4D97-AF65-F5344CB8AC3E}">
        <p14:creationId xmlns:p14="http://schemas.microsoft.com/office/powerpoint/2010/main" val="90847058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Rot="1" noChangeAspect="1" noChangeArrowheads="1" noTextEdit="1"/>
          </p:cNvSpPr>
          <p:nvPr>
            <p:ph type="sldImg"/>
          </p:nvPr>
        </p:nvSpPr>
        <p:spPr>
          <a:xfrm>
            <a:off x="1198563" y="703263"/>
            <a:ext cx="4681537" cy="3509962"/>
          </a:xfrm>
          <a:ln/>
        </p:spPr>
      </p:sp>
      <p:sp>
        <p:nvSpPr>
          <p:cNvPr id="78850"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extLst>
      <p:ext uri="{BB962C8B-B14F-4D97-AF65-F5344CB8AC3E}">
        <p14:creationId xmlns:p14="http://schemas.microsoft.com/office/powerpoint/2010/main" val="90847058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Rot="1" noChangeAspect="1" noChangeArrowheads="1" noTextEdit="1"/>
          </p:cNvSpPr>
          <p:nvPr>
            <p:ph type="sldImg"/>
          </p:nvPr>
        </p:nvSpPr>
        <p:spPr>
          <a:xfrm>
            <a:off x="1198563" y="703263"/>
            <a:ext cx="4681537" cy="3509962"/>
          </a:xfrm>
          <a:ln/>
        </p:spPr>
      </p:sp>
      <p:sp>
        <p:nvSpPr>
          <p:cNvPr id="78850"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extLst>
      <p:ext uri="{BB962C8B-B14F-4D97-AF65-F5344CB8AC3E}">
        <p14:creationId xmlns:p14="http://schemas.microsoft.com/office/powerpoint/2010/main" val="90847058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Rot="1" noChangeAspect="1" noChangeArrowheads="1" noTextEdit="1"/>
          </p:cNvSpPr>
          <p:nvPr>
            <p:ph type="sldImg"/>
          </p:nvPr>
        </p:nvSpPr>
        <p:spPr>
          <a:xfrm>
            <a:off x="1198563" y="703263"/>
            <a:ext cx="4681537" cy="3509962"/>
          </a:xfrm>
          <a:ln/>
        </p:spPr>
      </p:sp>
      <p:sp>
        <p:nvSpPr>
          <p:cNvPr id="78850"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extLst>
      <p:ext uri="{BB962C8B-B14F-4D97-AF65-F5344CB8AC3E}">
        <p14:creationId xmlns:p14="http://schemas.microsoft.com/office/powerpoint/2010/main" val="90847058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Rot="1" noChangeAspect="1" noChangeArrowheads="1" noTextEdit="1"/>
          </p:cNvSpPr>
          <p:nvPr>
            <p:ph type="sldImg"/>
          </p:nvPr>
        </p:nvSpPr>
        <p:spPr>
          <a:xfrm>
            <a:off x="1198563" y="703263"/>
            <a:ext cx="4681537" cy="3509962"/>
          </a:xfrm>
          <a:ln/>
        </p:spPr>
      </p:sp>
      <p:sp>
        <p:nvSpPr>
          <p:cNvPr id="78850"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extLst>
      <p:ext uri="{BB962C8B-B14F-4D97-AF65-F5344CB8AC3E}">
        <p14:creationId xmlns:p14="http://schemas.microsoft.com/office/powerpoint/2010/main" val="90847058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Rot="1" noChangeAspect="1" noChangeArrowheads="1" noTextEdit="1"/>
          </p:cNvSpPr>
          <p:nvPr>
            <p:ph type="sldImg"/>
          </p:nvPr>
        </p:nvSpPr>
        <p:spPr>
          <a:xfrm>
            <a:off x="1198563" y="703263"/>
            <a:ext cx="4681537" cy="3509962"/>
          </a:xfrm>
          <a:ln/>
        </p:spPr>
      </p:sp>
      <p:sp>
        <p:nvSpPr>
          <p:cNvPr id="91138"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2"/>
          <p:cNvSpPr>
            <a:spLocks noGrp="1" noRot="1" noChangeAspect="1" noChangeArrowheads="1" noTextEdit="1"/>
          </p:cNvSpPr>
          <p:nvPr>
            <p:ph type="sldImg"/>
          </p:nvPr>
        </p:nvSpPr>
        <p:spPr>
          <a:xfrm>
            <a:off x="1198563" y="703263"/>
            <a:ext cx="4681537" cy="3509962"/>
          </a:xfrm>
          <a:ln/>
        </p:spPr>
      </p:sp>
      <p:sp>
        <p:nvSpPr>
          <p:cNvPr id="100354"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2"/>
          <p:cNvSpPr>
            <a:spLocks noGrp="1" noRot="1" noChangeAspect="1" noChangeArrowheads="1" noTextEdit="1"/>
          </p:cNvSpPr>
          <p:nvPr>
            <p:ph type="sldImg"/>
          </p:nvPr>
        </p:nvSpPr>
        <p:spPr>
          <a:xfrm>
            <a:off x="1198563" y="703263"/>
            <a:ext cx="4681537" cy="3509962"/>
          </a:xfrm>
          <a:ln/>
        </p:spPr>
      </p:sp>
      <p:sp>
        <p:nvSpPr>
          <p:cNvPr id="98306"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extLst>
      <p:ext uri="{BB962C8B-B14F-4D97-AF65-F5344CB8AC3E}">
        <p14:creationId xmlns:p14="http://schemas.microsoft.com/office/powerpoint/2010/main" val="157078113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2"/>
          <p:cNvSpPr>
            <a:spLocks noGrp="1" noRot="1" noChangeAspect="1" noChangeArrowheads="1" noTextEdit="1"/>
          </p:cNvSpPr>
          <p:nvPr>
            <p:ph type="sldImg"/>
          </p:nvPr>
        </p:nvSpPr>
        <p:spPr>
          <a:xfrm>
            <a:off x="1198563" y="703263"/>
            <a:ext cx="4681537" cy="3509962"/>
          </a:xfrm>
          <a:ln/>
        </p:spPr>
      </p:sp>
      <p:sp>
        <p:nvSpPr>
          <p:cNvPr id="102402"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2"/>
          <p:cNvSpPr>
            <a:spLocks noGrp="1" noRot="1" noChangeAspect="1" noChangeArrowheads="1" noTextEdit="1"/>
          </p:cNvSpPr>
          <p:nvPr>
            <p:ph type="sldImg"/>
          </p:nvPr>
        </p:nvSpPr>
        <p:spPr>
          <a:xfrm>
            <a:off x="1198563" y="703263"/>
            <a:ext cx="4681537" cy="3509962"/>
          </a:xfrm>
          <a:ln/>
        </p:spPr>
      </p:sp>
      <p:sp>
        <p:nvSpPr>
          <p:cNvPr id="104450"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2"/>
          <p:cNvSpPr>
            <a:spLocks noGrp="1" noRot="1" noChangeAspect="1" noChangeArrowheads="1" noTextEdit="1"/>
          </p:cNvSpPr>
          <p:nvPr>
            <p:ph type="sldImg"/>
          </p:nvPr>
        </p:nvSpPr>
        <p:spPr>
          <a:xfrm>
            <a:off x="1198563" y="703263"/>
            <a:ext cx="4681537" cy="3509962"/>
          </a:xfrm>
          <a:ln/>
        </p:spPr>
      </p:sp>
      <p:sp>
        <p:nvSpPr>
          <p:cNvPr id="104450"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extLst>
      <p:ext uri="{BB962C8B-B14F-4D97-AF65-F5344CB8AC3E}">
        <p14:creationId xmlns:p14="http://schemas.microsoft.com/office/powerpoint/2010/main" val="61265173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2"/>
          <p:cNvSpPr>
            <a:spLocks noGrp="1" noRot="1" noChangeAspect="1" noChangeArrowheads="1" noTextEdit="1"/>
          </p:cNvSpPr>
          <p:nvPr>
            <p:ph type="sldImg"/>
          </p:nvPr>
        </p:nvSpPr>
        <p:spPr>
          <a:xfrm>
            <a:off x="1198563" y="703263"/>
            <a:ext cx="4681537" cy="3509962"/>
          </a:xfrm>
          <a:ln/>
        </p:spPr>
      </p:sp>
      <p:sp>
        <p:nvSpPr>
          <p:cNvPr id="104450"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extLst>
      <p:ext uri="{BB962C8B-B14F-4D97-AF65-F5344CB8AC3E}">
        <p14:creationId xmlns:p14="http://schemas.microsoft.com/office/powerpoint/2010/main" val="185202381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2"/>
          <p:cNvSpPr>
            <a:spLocks noGrp="1" noRot="1" noChangeAspect="1" noChangeArrowheads="1" noTextEdit="1"/>
          </p:cNvSpPr>
          <p:nvPr>
            <p:ph type="sldImg"/>
          </p:nvPr>
        </p:nvSpPr>
        <p:spPr>
          <a:xfrm>
            <a:off x="1198563" y="703263"/>
            <a:ext cx="4681537" cy="3509962"/>
          </a:xfrm>
          <a:ln/>
        </p:spPr>
      </p:sp>
      <p:sp>
        <p:nvSpPr>
          <p:cNvPr id="104450"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extLst>
      <p:ext uri="{BB962C8B-B14F-4D97-AF65-F5344CB8AC3E}">
        <p14:creationId xmlns:p14="http://schemas.microsoft.com/office/powerpoint/2010/main" val="155363007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2"/>
          <p:cNvSpPr>
            <a:spLocks noGrp="1" noRot="1" noChangeAspect="1" noChangeArrowheads="1" noTextEdit="1"/>
          </p:cNvSpPr>
          <p:nvPr>
            <p:ph type="sldImg"/>
          </p:nvPr>
        </p:nvSpPr>
        <p:spPr>
          <a:xfrm>
            <a:off x="1198563" y="703263"/>
            <a:ext cx="4681537" cy="3509962"/>
          </a:xfrm>
          <a:ln/>
        </p:spPr>
      </p:sp>
      <p:sp>
        <p:nvSpPr>
          <p:cNvPr id="107522" name="Rectangle 3"/>
          <p:cNvSpPr>
            <a:spLocks noGrp="1" noChangeArrowheads="1"/>
          </p:cNvSpPr>
          <p:nvPr>
            <p:ph type="body" idx="1"/>
          </p:nvPr>
        </p:nvSpPr>
        <p:spPr>
          <a:xfrm>
            <a:off x="708025" y="4448175"/>
            <a:ext cx="5661025" cy="4211638"/>
          </a:xfrm>
          <a:noFill/>
          <a:ln/>
        </p:spPr>
        <p:txBody>
          <a:bodyPr/>
          <a:lstStyle/>
          <a:p>
            <a:endParaRPr lang="en-CA" altLang="en-US" smtClean="0">
              <a:ea typeface="MS PGothic"/>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Slide Image Placeholder 1"/>
          <p:cNvSpPr>
            <a:spLocks noGrp="1" noRot="1" noChangeAspect="1" noTextEdit="1"/>
          </p:cNvSpPr>
          <p:nvPr>
            <p:ph type="sldImg"/>
          </p:nvPr>
        </p:nvSpPr>
        <p:spPr>
          <a:ln/>
        </p:spPr>
      </p:sp>
      <p:sp>
        <p:nvSpPr>
          <p:cNvPr id="109570" name="Notes Placeholder 2"/>
          <p:cNvSpPr>
            <a:spLocks noGrp="1"/>
          </p:cNvSpPr>
          <p:nvPr>
            <p:ph type="body" idx="1"/>
          </p:nvPr>
        </p:nvSpPr>
        <p:spPr>
          <a:noFill/>
          <a:ln/>
        </p:spPr>
        <p:txBody>
          <a:bodyPr/>
          <a:lstStyle/>
          <a:p>
            <a:endParaRPr lang="en-CA" altLang="en-US" smtClean="0">
              <a:ea typeface="MS PGothic"/>
            </a:endParaRPr>
          </a:p>
        </p:txBody>
      </p:sp>
      <p:sp>
        <p:nvSpPr>
          <p:cNvPr id="109571" name="Slide Number Placeholder 3"/>
          <p:cNvSpPr>
            <a:spLocks noGrp="1"/>
          </p:cNvSpPr>
          <p:nvPr>
            <p:ph type="sldNum" sz="quarter" idx="5"/>
          </p:nvPr>
        </p:nvSpPr>
        <p:spPr>
          <a:noFill/>
        </p:spPr>
        <p:txBody>
          <a:bodyPr/>
          <a:lstStyle/>
          <a:p>
            <a:pPr defTabSz="468313"/>
            <a:fld id="{94499A33-F479-42FB-9650-74CB2B3A93E9}" type="slidenum">
              <a:rPr lang="en-US" altLang="en-US" smtClean="0">
                <a:ea typeface="MS PGothic"/>
                <a:cs typeface="MS PGothic"/>
              </a:rPr>
              <a:pPr defTabSz="468313"/>
              <a:t>83</a:t>
            </a:fld>
            <a:endParaRPr lang="en-US" altLang="en-US" smtClean="0">
              <a:ea typeface="MS PGothic"/>
              <a:cs typeface="MS PGothic"/>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p:cNvSpPr>
            <a:spLocks noGrp="1" noRot="1" noChangeAspect="1" noChangeArrowheads="1" noTextEdit="1"/>
          </p:cNvSpPr>
          <p:nvPr>
            <p:ph type="sldImg"/>
          </p:nvPr>
        </p:nvSpPr>
        <p:spPr>
          <a:xfrm>
            <a:off x="1198563" y="703263"/>
            <a:ext cx="4681537" cy="3509962"/>
          </a:xfrm>
          <a:ln/>
        </p:spPr>
      </p:sp>
      <p:sp>
        <p:nvSpPr>
          <p:cNvPr id="111618"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noTextEdit="1"/>
          </p:cNvSpPr>
          <p:nvPr>
            <p:ph type="sldImg"/>
          </p:nvPr>
        </p:nvSpPr>
        <p:spPr>
          <a:ln/>
        </p:spPr>
      </p:sp>
      <p:sp>
        <p:nvSpPr>
          <p:cNvPr id="54274" name="Notes Placeholder 2"/>
          <p:cNvSpPr>
            <a:spLocks noGrp="1"/>
          </p:cNvSpPr>
          <p:nvPr>
            <p:ph type="body" idx="1"/>
          </p:nvPr>
        </p:nvSpPr>
        <p:spPr>
          <a:noFill/>
          <a:ln/>
        </p:spPr>
        <p:txBody>
          <a:bodyPr/>
          <a:lstStyle/>
          <a:p>
            <a:endParaRPr lang="en-CA" altLang="en-US" smtClean="0">
              <a:ea typeface="MS PGothic"/>
            </a:endParaRPr>
          </a:p>
        </p:txBody>
      </p:sp>
      <p:sp>
        <p:nvSpPr>
          <p:cNvPr id="54275" name="Slide Number Placeholder 3"/>
          <p:cNvSpPr>
            <a:spLocks noGrp="1"/>
          </p:cNvSpPr>
          <p:nvPr>
            <p:ph type="sldNum" sz="quarter" idx="5"/>
          </p:nvPr>
        </p:nvSpPr>
        <p:spPr>
          <a:noFill/>
        </p:spPr>
        <p:txBody>
          <a:bodyPr/>
          <a:lstStyle/>
          <a:p>
            <a:pPr defTabSz="468313"/>
            <a:fld id="{D8AE0D2C-707A-4030-A251-81DDD57B411C}" type="slidenum">
              <a:rPr lang="en-US" altLang="en-US" smtClean="0">
                <a:ea typeface="MS PGothic"/>
                <a:cs typeface="MS PGothic"/>
              </a:rPr>
              <a:pPr defTabSz="468313"/>
              <a:t>20</a:t>
            </a:fld>
            <a:endParaRPr lang="en-US" altLang="en-US" smtClean="0">
              <a:ea typeface="MS PGothic"/>
              <a:cs typeface="MS PGothic"/>
            </a:endParaRPr>
          </a:p>
        </p:txBody>
      </p:sp>
    </p:spTree>
    <p:extLst>
      <p:ext uri="{BB962C8B-B14F-4D97-AF65-F5344CB8AC3E}">
        <p14:creationId xmlns:p14="http://schemas.microsoft.com/office/powerpoint/2010/main" val="1980114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Grp="1" noRot="1" noChangeAspect="1" noChangeArrowheads="1" noTextEdit="1"/>
          </p:cNvSpPr>
          <p:nvPr>
            <p:ph type="sldImg"/>
          </p:nvPr>
        </p:nvSpPr>
        <p:spPr>
          <a:xfrm>
            <a:off x="1198563" y="703263"/>
            <a:ext cx="4681537" cy="3509962"/>
          </a:xfrm>
          <a:ln/>
        </p:spPr>
      </p:sp>
      <p:sp>
        <p:nvSpPr>
          <p:cNvPr id="94210"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2"/>
          <p:cNvSpPr>
            <a:spLocks noGrp="1" noRot="1" noChangeAspect="1" noChangeArrowheads="1" noTextEdit="1"/>
          </p:cNvSpPr>
          <p:nvPr>
            <p:ph type="sldImg"/>
          </p:nvPr>
        </p:nvSpPr>
        <p:spPr>
          <a:xfrm>
            <a:off x="1198563" y="703263"/>
            <a:ext cx="4681537" cy="3509962"/>
          </a:xfrm>
          <a:ln/>
        </p:spPr>
      </p:sp>
      <p:sp>
        <p:nvSpPr>
          <p:cNvPr id="98306"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extLst>
      <p:ext uri="{BB962C8B-B14F-4D97-AF65-F5344CB8AC3E}">
        <p14:creationId xmlns:p14="http://schemas.microsoft.com/office/powerpoint/2010/main" val="20818490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2"/>
          <p:cNvSpPr>
            <a:spLocks noGrp="1" noRot="1" noChangeAspect="1" noChangeArrowheads="1" noTextEdit="1"/>
          </p:cNvSpPr>
          <p:nvPr>
            <p:ph type="sldImg"/>
          </p:nvPr>
        </p:nvSpPr>
        <p:spPr>
          <a:xfrm>
            <a:off x="1198563" y="703263"/>
            <a:ext cx="4681537" cy="3509962"/>
          </a:xfrm>
          <a:ln/>
        </p:spPr>
      </p:sp>
      <p:sp>
        <p:nvSpPr>
          <p:cNvPr id="104450"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extLst>
      <p:ext uri="{BB962C8B-B14F-4D97-AF65-F5344CB8AC3E}">
        <p14:creationId xmlns:p14="http://schemas.microsoft.com/office/powerpoint/2010/main" val="946446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2"/>
          <p:cNvSpPr>
            <a:spLocks noGrp="1" noRot="1" noChangeAspect="1" noChangeArrowheads="1" noTextEdit="1"/>
          </p:cNvSpPr>
          <p:nvPr>
            <p:ph type="sldImg"/>
          </p:nvPr>
        </p:nvSpPr>
        <p:spPr>
          <a:xfrm>
            <a:off x="1198563" y="703263"/>
            <a:ext cx="4681537" cy="3509962"/>
          </a:xfrm>
          <a:ln/>
        </p:spPr>
      </p:sp>
      <p:sp>
        <p:nvSpPr>
          <p:cNvPr id="104450" name="Rectangle 3"/>
          <p:cNvSpPr>
            <a:spLocks noGrp="1" noChangeArrowheads="1"/>
          </p:cNvSpPr>
          <p:nvPr>
            <p:ph type="body" idx="1"/>
          </p:nvPr>
        </p:nvSpPr>
        <p:spPr>
          <a:xfrm>
            <a:off x="708025" y="4448175"/>
            <a:ext cx="5661025" cy="4211638"/>
          </a:xfrm>
          <a:noFill/>
          <a:ln/>
        </p:spPr>
        <p:txBody>
          <a:bodyPr/>
          <a:lstStyle/>
          <a:p>
            <a:pPr eaLnBrk="1" hangingPunct="1"/>
            <a:endParaRPr lang="en-CA" altLang="en-US" smtClean="0">
              <a:ea typeface="MS PGothic"/>
            </a:endParaRPr>
          </a:p>
        </p:txBody>
      </p:sp>
    </p:spTree>
    <p:extLst>
      <p:ext uri="{BB962C8B-B14F-4D97-AF65-F5344CB8AC3E}">
        <p14:creationId xmlns:p14="http://schemas.microsoft.com/office/powerpoint/2010/main" val="1951360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F2304364-3873-463A-9B6A-C0F9E1E7C81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6942ED45-B6B7-4954-AA4E-3EE127BF219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AA9FBBB0-EF05-4FF7-A8DE-B2A148A9326C}"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6200" y="838200"/>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981200"/>
            <a:ext cx="8229600" cy="4191000"/>
          </a:xfrm>
        </p:spPr>
        <p:txBody>
          <a:bodyPr/>
          <a:lstStyle/>
          <a:p>
            <a:pPr lvl="0"/>
            <a:endParaRPr lang="en-US" noProof="0"/>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07682711-1E03-4134-A43D-7AD1EBDEE73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marL="0" indent="0">
              <a:buNone/>
              <a:defRPr sz="2000" b="0" baseline="0"/>
            </a:lvl1pPr>
            <a:lvl2pPr marL="457200" indent="0">
              <a:buFont typeface="Arial" pitchFamily="34" charset="0"/>
              <a:buNone/>
              <a:defRPr sz="2000" b="1"/>
            </a:lvl2pPr>
          </a:lstStyle>
          <a:p>
            <a:pPr lvl="0"/>
            <a:r>
              <a:rPr lang="en-US" smtClean="0"/>
              <a:t>Click to edit Master text styles</a:t>
            </a:r>
          </a:p>
          <a:p>
            <a:pPr lvl="1"/>
            <a:r>
              <a:rPr lang="en-US" smtClean="0"/>
              <a:t>Second level</a:t>
            </a:r>
          </a:p>
          <a:p>
            <a:pPr lvl="2"/>
            <a:r>
              <a:rPr lang="en-US" smtClean="0"/>
              <a:t>Third level</a:t>
            </a:r>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AC7F27D6-8198-47C3-AA02-2FB19BFC5A3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008B8EC4-A56E-4798-A67A-EAA21B2D0B9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pPr>
              <a:defRPr/>
            </a:pPr>
            <a:endParaRPr lang="en-US"/>
          </a:p>
        </p:txBody>
      </p:sp>
      <p:sp>
        <p:nvSpPr>
          <p:cNvPr id="6" name="Slide Number Placeholder 5"/>
          <p:cNvSpPr>
            <a:spLocks noGrp="1"/>
          </p:cNvSpPr>
          <p:nvPr>
            <p:ph type="sldNum" sz="quarter" idx="11"/>
          </p:nvPr>
        </p:nvSpPr>
        <p:spPr/>
        <p:txBody>
          <a:bodyPr/>
          <a:lstStyle>
            <a:lvl1pPr>
              <a:defRPr/>
            </a:lvl1pPr>
          </a:lstStyle>
          <a:p>
            <a:pPr>
              <a:defRPr/>
            </a:pPr>
            <a:fld id="{BD8640F0-9ACE-4C85-A1E9-9D836A5C939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4"/>
          <p:cNvSpPr>
            <a:spLocks noGrp="1"/>
          </p:cNvSpPr>
          <p:nvPr>
            <p:ph type="ftr" sz="quarter" idx="10"/>
          </p:nvPr>
        </p:nvSpPr>
        <p:spPr/>
        <p:txBody>
          <a:bodyPr/>
          <a:lstStyle>
            <a:lvl1pPr>
              <a:defRPr/>
            </a:lvl1pPr>
          </a:lstStyle>
          <a:p>
            <a:pPr>
              <a:defRPr/>
            </a:pPr>
            <a:endParaRPr lang="en-US"/>
          </a:p>
        </p:txBody>
      </p:sp>
      <p:sp>
        <p:nvSpPr>
          <p:cNvPr id="8" name="Slide Number Placeholder 5"/>
          <p:cNvSpPr>
            <a:spLocks noGrp="1"/>
          </p:cNvSpPr>
          <p:nvPr>
            <p:ph type="sldNum" sz="quarter" idx="11"/>
          </p:nvPr>
        </p:nvSpPr>
        <p:spPr/>
        <p:txBody>
          <a:bodyPr/>
          <a:lstStyle>
            <a:lvl1pPr>
              <a:defRPr/>
            </a:lvl1pPr>
          </a:lstStyle>
          <a:p>
            <a:pPr>
              <a:defRPr/>
            </a:pPr>
            <a:fld id="{3C0A54B1-0793-4282-B596-13F48740DBD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4"/>
          <p:cNvSpPr>
            <a:spLocks noGrp="1"/>
          </p:cNvSpPr>
          <p:nvPr>
            <p:ph type="ftr" sz="quarter" idx="10"/>
          </p:nvPr>
        </p:nvSpPr>
        <p:spPr/>
        <p:txBody>
          <a:bodyPr/>
          <a:lstStyle>
            <a:lvl1pPr>
              <a:defRPr/>
            </a:lvl1pPr>
          </a:lstStyle>
          <a:p>
            <a:pPr>
              <a:defRPr/>
            </a:pPr>
            <a:endParaRPr lang="en-US"/>
          </a:p>
        </p:txBody>
      </p:sp>
      <p:sp>
        <p:nvSpPr>
          <p:cNvPr id="4" name="Slide Number Placeholder 5"/>
          <p:cNvSpPr>
            <a:spLocks noGrp="1"/>
          </p:cNvSpPr>
          <p:nvPr>
            <p:ph type="sldNum" sz="quarter" idx="11"/>
          </p:nvPr>
        </p:nvSpPr>
        <p:spPr/>
        <p:txBody>
          <a:bodyPr/>
          <a:lstStyle>
            <a:lvl1pPr>
              <a:defRPr/>
            </a:lvl1pPr>
          </a:lstStyle>
          <a:p>
            <a:pPr>
              <a:defRPr/>
            </a:pPr>
            <a:fld id="{BA03638E-FE51-4528-B340-3475E608F77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pPr>
              <a:defRPr/>
            </a:pPr>
            <a:endParaRPr lang="en-US"/>
          </a:p>
        </p:txBody>
      </p:sp>
      <p:sp>
        <p:nvSpPr>
          <p:cNvPr id="3" name="Slide Number Placeholder 5"/>
          <p:cNvSpPr>
            <a:spLocks noGrp="1"/>
          </p:cNvSpPr>
          <p:nvPr>
            <p:ph type="sldNum" sz="quarter" idx="11"/>
          </p:nvPr>
        </p:nvSpPr>
        <p:spPr/>
        <p:txBody>
          <a:bodyPr/>
          <a:lstStyle>
            <a:lvl1pPr>
              <a:defRPr/>
            </a:lvl1pPr>
          </a:lstStyle>
          <a:p>
            <a:pPr>
              <a:defRPr/>
            </a:pPr>
            <a:fld id="{347E4546-EBF7-42AA-A07D-A499B636069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endParaRPr lang="en-US"/>
          </a:p>
        </p:txBody>
      </p:sp>
      <p:sp>
        <p:nvSpPr>
          <p:cNvPr id="6" name="Slide Number Placeholder 5"/>
          <p:cNvSpPr>
            <a:spLocks noGrp="1"/>
          </p:cNvSpPr>
          <p:nvPr>
            <p:ph type="sldNum" sz="quarter" idx="11"/>
          </p:nvPr>
        </p:nvSpPr>
        <p:spPr/>
        <p:txBody>
          <a:bodyPr/>
          <a:lstStyle>
            <a:lvl1pPr>
              <a:defRPr/>
            </a:lvl1pPr>
          </a:lstStyle>
          <a:p>
            <a:pPr>
              <a:defRPr/>
            </a:pPr>
            <a:fld id="{760DB515-CDBD-44C0-95AB-614C0208939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endParaRPr lang="en-US"/>
          </a:p>
        </p:txBody>
      </p:sp>
      <p:sp>
        <p:nvSpPr>
          <p:cNvPr id="6" name="Slide Number Placeholder 5"/>
          <p:cNvSpPr>
            <a:spLocks noGrp="1"/>
          </p:cNvSpPr>
          <p:nvPr>
            <p:ph type="sldNum" sz="quarter" idx="11"/>
          </p:nvPr>
        </p:nvSpPr>
        <p:spPr/>
        <p:txBody>
          <a:bodyPr/>
          <a:lstStyle>
            <a:lvl1pPr>
              <a:defRPr/>
            </a:lvl1pPr>
          </a:lstStyle>
          <a:p>
            <a:pPr>
              <a:defRPr/>
            </a:pPr>
            <a:fld id="{287EC4BF-6AC5-4AED-B03D-3A8CF3A873C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76200" y="8382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981200"/>
            <a:ext cx="82296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 name="Footer Placeholder 4"/>
          <p:cNvSpPr>
            <a:spLocks noGrp="1"/>
          </p:cNvSpPr>
          <p:nvPr>
            <p:ph type="ftr" sz="quarter" idx="3"/>
          </p:nvPr>
        </p:nvSpPr>
        <p:spPr>
          <a:xfrm>
            <a:off x="4648200" y="6356350"/>
            <a:ext cx="1371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3333FF"/>
                </a:solidFill>
                <a:latin typeface="Calibri" pitchFamily="34" charset="0"/>
                <a:ea typeface="ＭＳ Ｐゴシック" charset="-128"/>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ea typeface="ＭＳ Ｐゴシック" charset="-128"/>
                <a:cs typeface="+mn-cs"/>
              </a:defRPr>
            </a:lvl1pPr>
          </a:lstStyle>
          <a:p>
            <a:pPr>
              <a:defRPr/>
            </a:pPr>
            <a:fld id="{0004A1FF-CB8C-45DE-B57A-02A515399AF9}" type="slidenum">
              <a:rPr lang="en-US"/>
              <a:pPr>
                <a:defRPr/>
              </a:pPr>
              <a:t>‹#›</a:t>
            </a:fld>
            <a:endParaRPr lang="en-US"/>
          </a:p>
        </p:txBody>
      </p:sp>
      <p:pic>
        <p:nvPicPr>
          <p:cNvPr id="1030" name="Picture 15"/>
          <p:cNvPicPr>
            <a:picLocks noChangeAspect="1" noChangeArrowheads="1"/>
          </p:cNvPicPr>
          <p:nvPr userDrawn="1"/>
        </p:nvPicPr>
        <p:blipFill>
          <a:blip r:embed="rId14">
            <a:extLst>
              <a:ext uri="{28A0092B-C50C-407E-A947-70E740481C1C}">
                <a14:useLocalDpi xmlns:a14="http://schemas.microsoft.com/office/drawing/2010/main" val="0"/>
              </a:ext>
            </a:extLst>
          </a:blip>
          <a:stretch>
            <a:fillRect/>
          </a:stretch>
        </p:blipFill>
        <p:spPr bwMode="auto">
          <a:xfrm>
            <a:off x="5257800" y="42146"/>
            <a:ext cx="3733800" cy="915838"/>
          </a:xfrm>
          <a:prstGeom prst="rect">
            <a:avLst/>
          </a:prstGeom>
          <a:noFill/>
          <a:ln w="9525">
            <a:noFill/>
            <a:miter lim="800000"/>
            <a:headEnd/>
            <a:tailEnd/>
          </a:ln>
        </p:spPr>
      </p:pic>
      <p:sp>
        <p:nvSpPr>
          <p:cNvPr id="1031" name="Text Box 16"/>
          <p:cNvSpPr txBox="1">
            <a:spLocks noChangeArrowheads="1"/>
          </p:cNvSpPr>
          <p:nvPr userDrawn="1"/>
        </p:nvSpPr>
        <p:spPr bwMode="auto">
          <a:xfrm>
            <a:off x="2895600" y="6561138"/>
            <a:ext cx="5791200" cy="290512"/>
          </a:xfrm>
          <a:prstGeom prst="rect">
            <a:avLst/>
          </a:prstGeom>
          <a:noFill/>
          <a:ln>
            <a:noFill/>
          </a:ln>
          <a:extLst/>
        </p:spPr>
        <p:txBody>
          <a:bodyPr>
            <a:spAutoFit/>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defTabSz="914400" eaLnBrk="1" hangingPunct="1">
              <a:defRPr/>
            </a:pPr>
            <a:r>
              <a:rPr lang="en-US" sz="1300" b="1" i="1" dirty="0" smtClean="0">
                <a:solidFill>
                  <a:srgbClr val="3333FF"/>
                </a:solidFill>
                <a:cs typeface="+mn-cs"/>
              </a:rPr>
              <a:t>Inter-American Telecommunication Commission (CITEL)</a:t>
            </a:r>
            <a:endParaRPr lang="en-US" sz="1400" dirty="0" smtClean="0">
              <a:cs typeface="+mn-cs"/>
            </a:endParaRPr>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49" r:id="rId12"/>
  </p:sldLayoutIdLst>
  <p:hf hdr="0" ftr="0" dt="0"/>
  <p:txStyles>
    <p:titleStyle>
      <a:lvl1pPr algn="l" defTabSz="457200" rtl="0" eaLnBrk="0" fontAlgn="base" hangingPunct="0">
        <a:spcBef>
          <a:spcPct val="0"/>
        </a:spcBef>
        <a:spcAft>
          <a:spcPct val="0"/>
        </a:spcAft>
        <a:defRPr sz="4400" b="1" kern="1200">
          <a:solidFill>
            <a:schemeClr val="tx1"/>
          </a:solidFill>
          <a:latin typeface="+mj-lt"/>
          <a:ea typeface="MS PGothic" pitchFamily="34" charset="-128"/>
          <a:cs typeface="MS PGothic"/>
        </a:defRPr>
      </a:lvl1pPr>
      <a:lvl2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2pPr>
      <a:lvl3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3pPr>
      <a:lvl4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4pPr>
      <a:lvl5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5pPr>
      <a:lvl6pPr marL="4572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6pPr>
      <a:lvl7pPr marL="9144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7pPr>
      <a:lvl8pPr marL="13716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8pPr>
      <a:lvl9pPr marL="18288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hyperlink" Target="mailto:flavio.archangelo@ties.itu.int" TargetMode="External"/><Relationship Id="rId3" Type="http://schemas.openxmlformats.org/officeDocument/2006/relationships/hyperlink" Target="mailto:jsiverling@arrl.org"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mailto:victor.martinezv@ift.org.mx" TargetMode="External"/><Relationship Id="rId4" Type="http://schemas.openxmlformats.org/officeDocument/2006/relationships/hyperlink" Target="mailto:martha.suarez@ane.gov.co" TargetMode="External"/><Relationship Id="rId1" Type="http://schemas.openxmlformats.org/officeDocument/2006/relationships/slideLayout" Target="../slideLayouts/slideLayout2.xml"/><Relationship Id="rId2" Type="http://schemas.openxmlformats.org/officeDocument/2006/relationships/hyperlink" Target="mailto:carmelo.rivera@noaa.gov"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mailto:david.tejeda@ift.org.mx"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2.xml.rels><?xml version="1.0" encoding="UTF-8" standalone="yes"?>
<Relationships xmlns="http://schemas.openxmlformats.org/package/2006/relationships"><Relationship Id="rId3" Type="http://schemas.openxmlformats.org/officeDocument/2006/relationships/hyperlink" Target="mailto:trivino@mintic.gov.co" TargetMode="External"/><Relationship Id="rId4" Type="http://schemas.openxmlformats.org/officeDocument/2006/relationships/hyperlink" Target="mailto:manoel.almeida@intelsat.com" TargetMode="External"/><Relationship Id="rId5" Type="http://schemas.openxmlformats.org/officeDocument/2006/relationships/hyperlink" Target="mailto:marcella.s.ost@boeing.com" TargetMode="External"/><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3.xml.rels><?xml version="1.0" encoding="UTF-8" standalone="yes"?>
<Relationships xmlns="http://schemas.openxmlformats.org/package/2006/relationships"><Relationship Id="rId3" Type="http://schemas.openxmlformats.org/officeDocument/2006/relationships/hyperlink" Target="mailto:sergio.marquez@ift.org.mx" TargetMode="External"/><Relationship Id="rId4" Type="http://schemas.openxmlformats.org/officeDocument/2006/relationships/hyperlink" Target="mailto:jayne.stancavage@intel.com" TargetMode="External"/><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4.xml.rels><?xml version="1.0" encoding="UTF-8" standalone="yes"?>
<Relationships xmlns="http://schemas.openxmlformats.org/package/2006/relationships"><Relationship Id="rId3" Type="http://schemas.openxmlformats.org/officeDocument/2006/relationships/hyperlink" Target="mailto:sergio.marquez@ift.org.mx" TargetMode="External"/><Relationship Id="rId4" Type="http://schemas.openxmlformats.org/officeDocument/2006/relationships/hyperlink" Target="mailto:jayne.stancavage@intel.com" TargetMode="External"/><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hyperlink" Target="mailto:jose.lozano@ane.gov.co" TargetMode="External"/><Relationship Id="rId4" Type="http://schemas.openxmlformats.org/officeDocument/2006/relationships/hyperlink" Target="mailto:jayne.stancavage@intel.com" TargetMode="External"/><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mailto:htrivino@mintic.gov.co"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mailto:Jose.costa@ericsson.com" TargetMode="External"/><Relationship Id="rId4" Type="http://schemas.openxmlformats.org/officeDocument/2006/relationships/hyperlink" Target="mailto:mrazi@storm.ca" TargetMode="External"/><Relationship Id="rId5" Type="http://schemas.openxmlformats.org/officeDocument/2006/relationships/hyperlink" Target="mailto:Thomas.Vondeak@nasa.gov" TargetMode="External"/><Relationship Id="rId6" Type="http://schemas.openxmlformats.org/officeDocument/2006/relationships/hyperlink" Target="mailto:bmitchell@ntia.doc.gov" TargetMode="External"/><Relationship Id="rId7" Type="http://schemas.openxmlformats.org/officeDocument/2006/relationships/hyperlink" Target="mailto:Chantal.beaumier@canada.ca" TargetMode="External"/><Relationship Id="rId8" Type="http://schemas.openxmlformats.org/officeDocument/2006/relationships/hyperlink" Target="mailto:Martha.suarez@ane.gov.co" TargetMode="External"/><Relationship Id="rId1" Type="http://schemas.openxmlformats.org/officeDocument/2006/relationships/slideLayout" Target="../slideLayouts/slideLayout12.xml"/><Relationship Id="rId2" Type="http://schemas.openxmlformats.org/officeDocument/2006/relationships/hyperlink" Target="mailto:lcamargos@gsma.com"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hyperlink" Target="mailto:fsoares@qti.qualcomm.com"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hyperlink" Target="mailto:Alfredo.Mistichellia@noaa.gov"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hyperlink" Target="mailto:jmentzer@doc.gov"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hyperlink" Target="mailto:gustavo.vargas@ane.gov.co" TargetMode="Externa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44.xml.rels><?xml version="1.0" encoding="UTF-8" standalone="yes"?>
<Relationships xmlns="http://schemas.openxmlformats.org/package/2006/relationships"><Relationship Id="rId3" Type="http://schemas.openxmlformats.org/officeDocument/2006/relationships/hyperlink" Target="mailto:marcella.s.ost@boeing.com" TargetMode="External"/><Relationship Id="rId4" Type="http://schemas.openxmlformats.org/officeDocument/2006/relationships/hyperlink" Target="mailto:carolina.daza@ane.gov.co" TargetMode="External"/><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46.xml.rels><?xml version="1.0" encoding="UTF-8" standalone="yes"?>
<Relationships xmlns="http://schemas.openxmlformats.org/package/2006/relationships"><Relationship Id="rId3" Type="http://schemas.openxmlformats.org/officeDocument/2006/relationships/hyperlink" Target="mailto:carlos.flores@noaa.gov" TargetMode="External"/><Relationship Id="rId4" Type="http://schemas.openxmlformats.org/officeDocument/2006/relationships/hyperlink" Target="mailto:nicholas.laflamme@canada.ca" TargetMode="External"/><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47.xml.rels><?xml version="1.0" encoding="UTF-8" standalone="yes"?>
<Relationships xmlns="http://schemas.openxmlformats.org/package/2006/relationships"><Relationship Id="rId3" Type="http://schemas.openxmlformats.org/officeDocument/2006/relationships/hyperlink" Target="mailto:rdenny@ntia.doc.gov" TargetMode="External"/><Relationship Id="rId4" Type="http://schemas.openxmlformats.org/officeDocument/2006/relationships/hyperlink" Target="mailto:wrussell@urcabahamas.bs" TargetMode="External"/><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48.xml.rels><?xml version="1.0" encoding="UTF-8" standalone="yes"?>
<Relationships xmlns="http://schemas.openxmlformats.org/package/2006/relationships"><Relationship Id="rId3" Type="http://schemas.openxmlformats.org/officeDocument/2006/relationships/hyperlink" Target="mailto:rdenny@ntia.doc.gov" TargetMode="External"/><Relationship Id="rId4" Type="http://schemas.openxmlformats.org/officeDocument/2006/relationships/hyperlink" Target="mailto:wrussell@urcabahamas.bs" TargetMode="External"/><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52.xml.rels><?xml version="1.0" encoding="UTF-8" standalone="yes"?>
<Relationships xmlns="http://schemas.openxmlformats.org/package/2006/relationships"><Relationship Id="rId3" Type="http://schemas.openxmlformats.org/officeDocument/2006/relationships/hyperlink" Target="mailto:camilo.zamora@ane.gov.co" TargetMode="External"/><Relationship Id="rId4" Type="http://schemas.openxmlformats.org/officeDocument/2006/relationships/hyperlink" Target="mailto:juan.rocha@ift.org.mx" TargetMode="External"/><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54.xml.rels><?xml version="1.0" encoding="UTF-8" standalone="yes"?>
<Relationships xmlns="http://schemas.openxmlformats.org/package/2006/relationships"><Relationship Id="rId3" Type="http://schemas.openxmlformats.org/officeDocument/2006/relationships/hyperlink" Target="mailto:avaladares@fb.com" TargetMode="External"/><Relationship Id="rId4" Type="http://schemas.openxmlformats.org/officeDocument/2006/relationships/hyperlink" Target="mailto:vmimis@primus.ca" TargetMode="External"/><Relationship Id="rId1" Type="http://schemas.openxmlformats.org/officeDocument/2006/relationships/slideLayout" Target="../slideLayouts/slideLayout7.xml"/><Relationship Id="rId2" Type="http://schemas.openxmlformats.org/officeDocument/2006/relationships/notesSlide" Target="../notesSlides/notesSlide2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6.xml.rels><?xml version="1.0" encoding="UTF-8" standalone="yes"?>
<Relationships xmlns="http://schemas.openxmlformats.org/package/2006/relationships"><Relationship Id="rId3" Type="http://schemas.openxmlformats.org/officeDocument/2006/relationships/hyperlink" Target="mailto:lfsouza@embraer.com.br" TargetMode="External"/><Relationship Id="rId4" Type="http://schemas.openxmlformats.org/officeDocument/2006/relationships/hyperlink" Target="mailto:sandra.a.wright@faa.gov" TargetMode="Externa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0.xml.rels><?xml version="1.0" encoding="UTF-8" standalone="yes"?>
<Relationships xmlns="http://schemas.openxmlformats.org/package/2006/relationships"><Relationship Id="rId3" Type="http://schemas.openxmlformats.org/officeDocument/2006/relationships/hyperlink" Target="mailto:jose.lozano@ane.gov.co" TargetMode="External"/><Relationship Id="rId4" Type="http://schemas.openxmlformats.org/officeDocument/2006/relationships/hyperlink" Target="mailto:jayne.stancavage@intel.com" TargetMode="External"/><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63.xml.rels><?xml version="1.0" encoding="UTF-8" standalone="yes"?>
<Relationships xmlns="http://schemas.openxmlformats.org/package/2006/relationships"><Relationship Id="rId3" Type="http://schemas.openxmlformats.org/officeDocument/2006/relationships/hyperlink" Target="mailto:Michelle.caldeira@ses.com" TargetMode="External"/><Relationship Id="rId4" Type="http://schemas.openxmlformats.org/officeDocument/2006/relationships/hyperlink" Target="mailto:mgallego@satmex.com" TargetMode="External"/><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64.xml.rels><?xml version="1.0" encoding="UTF-8" standalone="yes"?>
<Relationships xmlns="http://schemas.openxmlformats.org/package/2006/relationships"><Relationship Id="rId3" Type="http://schemas.openxmlformats.org/officeDocument/2006/relationships/hyperlink" Target="mailto:Michelle.caldeira@ses.com" TargetMode="External"/><Relationship Id="rId4" Type="http://schemas.openxmlformats.org/officeDocument/2006/relationships/hyperlink" Target="mailto:mgallego@satmex.com" TargetMode="External"/><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65.xml.rels><?xml version="1.0" encoding="UTF-8" standalone="yes"?>
<Relationships xmlns="http://schemas.openxmlformats.org/package/2006/relationships"><Relationship Id="rId3" Type="http://schemas.openxmlformats.org/officeDocument/2006/relationships/hyperlink" Target="mailto:Michelle.caldeira@ses.com" TargetMode="External"/><Relationship Id="rId4" Type="http://schemas.openxmlformats.org/officeDocument/2006/relationships/hyperlink" Target="mailto:mgallego@satmex.com" TargetMode="External"/><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66.xml.rels><?xml version="1.0" encoding="UTF-8" standalone="yes"?>
<Relationships xmlns="http://schemas.openxmlformats.org/package/2006/relationships"><Relationship Id="rId3" Type="http://schemas.openxmlformats.org/officeDocument/2006/relationships/hyperlink" Target="mailto:Michelle.caldeira@ses.com" TargetMode="External"/><Relationship Id="rId4" Type="http://schemas.openxmlformats.org/officeDocument/2006/relationships/hyperlink" Target="mailto:mgallego@satmex.com" TargetMode="External"/><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67.xml.rels><?xml version="1.0" encoding="UTF-8" standalone="yes"?>
<Relationships xmlns="http://schemas.openxmlformats.org/package/2006/relationships"><Relationship Id="rId3" Type="http://schemas.openxmlformats.org/officeDocument/2006/relationships/hyperlink" Target="mailto:Michelle.caldeira@ses.com" TargetMode="External"/><Relationship Id="rId4" Type="http://schemas.openxmlformats.org/officeDocument/2006/relationships/hyperlink" Target="mailto:mgallego@satmex.com" TargetMode="External"/><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68.xml.rels><?xml version="1.0" encoding="UTF-8" standalone="yes"?>
<Relationships xmlns="http://schemas.openxmlformats.org/package/2006/relationships"><Relationship Id="rId3" Type="http://schemas.openxmlformats.org/officeDocument/2006/relationships/hyperlink" Target="mailto:Michelle.caldeira@ses.com" TargetMode="External"/><Relationship Id="rId4" Type="http://schemas.openxmlformats.org/officeDocument/2006/relationships/hyperlink" Target="mailto:mgallego@satmex.com" TargetMode="External"/><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69.xml.rels><?xml version="1.0" encoding="UTF-8" standalone="yes"?>
<Relationships xmlns="http://schemas.openxmlformats.org/package/2006/relationships"><Relationship Id="rId3" Type="http://schemas.openxmlformats.org/officeDocument/2006/relationships/hyperlink" Target="mailto:Michelle.caldeira@ses.com" TargetMode="External"/><Relationship Id="rId4" Type="http://schemas.openxmlformats.org/officeDocument/2006/relationships/hyperlink" Target="mailto:mgallego@satmex.com" TargetMode="External"/><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mailto:sandra.a.wright@faa.gov" TargetMode="Externa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olmo.ramirez@ift.org.mx" TargetMode="External"/></Relationships>
</file>

<file path=ppt/slides/_rels/slide73.xml.rels><?xml version="1.0" encoding="UTF-8" standalone="yes"?>
<Relationships xmlns="http://schemas.openxmlformats.org/package/2006/relationships"><Relationship Id="rId3" Type="http://schemas.openxmlformats.org/officeDocument/2006/relationships/hyperlink" Target="mailto:htrivino@mintic.gov.co" TargetMode="External"/><Relationship Id="rId4" Type="http://schemas.openxmlformats.org/officeDocument/2006/relationships/hyperlink" Target="mailto:manoel.almeida@intelsat.com" TargetMode="External"/><Relationship Id="rId5" Type="http://schemas.openxmlformats.org/officeDocument/2006/relationships/hyperlink" Target="mailto:marcella.s.ost@boeing.com" TargetMode="External"/><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 Id="rId3" Type="http://schemas.openxmlformats.org/officeDocument/2006/relationships/hyperlink" Target="mailto:william.ivo@mctic.gov.br" TargetMode="Externa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 Id="rId3" Type="http://schemas.openxmlformats.org/officeDocument/2006/relationships/hyperlink" Target="mailto:htrivino@mintic.gov.co" TargetMode="External"/></Relationships>
</file>

<file path=ppt/slides/_rels/slide77.xml.rels><?xml version="1.0" encoding="UTF-8" standalone="yes"?>
<Relationships xmlns="http://schemas.openxmlformats.org/package/2006/relationships"><Relationship Id="rId3" Type="http://schemas.openxmlformats.org/officeDocument/2006/relationships/hyperlink" Target="mailto:sergio.marquez@ift.org.mx" TargetMode="External"/><Relationship Id="rId4" Type="http://schemas.openxmlformats.org/officeDocument/2006/relationships/hyperlink" Target="mailto:jayne.stancavage@intel.com" TargetMode="External"/><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78.xml.rels><?xml version="1.0" encoding="UTF-8" standalone="yes"?>
<Relationships xmlns="http://schemas.openxmlformats.org/package/2006/relationships"><Relationship Id="rId3" Type="http://schemas.openxmlformats.org/officeDocument/2006/relationships/hyperlink" Target="mailto:jennifer.manner@echostar.com" TargetMode="External"/><Relationship Id="rId4" Type="http://schemas.openxmlformats.org/officeDocument/2006/relationships/hyperlink" Target="mailto:marc@oneweb.net" TargetMode="External"/><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marc@oneweb.net"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hyperlink" Target="mailto:Martha.suarez@ane.gov.co" TargetMode="External"/><Relationship Id="rId4" Type="http://schemas.openxmlformats.org/officeDocument/2006/relationships/hyperlink" Target="mailto:Miguel.munoz@sct.gob.mx" TargetMode="External"/><Relationship Id="rId1" Type="http://schemas.openxmlformats.org/officeDocument/2006/relationships/slideLayout" Target="../slideLayouts/slideLayout7.xml"/><Relationship Id="rId2" Type="http://schemas.openxmlformats.org/officeDocument/2006/relationships/notesSlide" Target="../notesSlides/notesSlide4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 Id="rId3" Type="http://schemas.openxmlformats.org/officeDocument/2006/relationships/hyperlink" Target="http://www.citel.oas.org/"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29" descr="cover_eng_blue"/>
          <p:cNvPicPr>
            <a:picLocks noChangeAspect="1" noChangeArrowheads="1"/>
          </p:cNvPicPr>
          <p:nvPr/>
        </p:nvPicPr>
        <p:blipFill>
          <a:blip r:embed="rId3"/>
          <a:srcRect/>
          <a:stretch>
            <a:fillRect/>
          </a:stretch>
        </p:blipFill>
        <p:spPr bwMode="auto">
          <a:xfrm>
            <a:off x="0" y="0"/>
            <a:ext cx="9144000" cy="6943725"/>
          </a:xfrm>
          <a:prstGeom prst="rect">
            <a:avLst/>
          </a:prstGeom>
          <a:noFill/>
          <a:ln w="9525">
            <a:noFill/>
            <a:miter lim="800000"/>
            <a:headEnd/>
            <a:tailEnd/>
          </a:ln>
        </p:spPr>
      </p:pic>
      <p:sp>
        <p:nvSpPr>
          <p:cNvPr id="16386" name="Title 1"/>
          <p:cNvSpPr>
            <a:spLocks noGrp="1"/>
          </p:cNvSpPr>
          <p:nvPr>
            <p:ph type="title" idx="4294967295"/>
          </p:nvPr>
        </p:nvSpPr>
        <p:spPr>
          <a:xfrm>
            <a:off x="762000" y="3886200"/>
            <a:ext cx="8229600" cy="1524000"/>
          </a:xfrm>
        </p:spPr>
        <p:txBody>
          <a:bodyPr/>
          <a:lstStyle/>
          <a:p>
            <a:pPr algn="r"/>
            <a:r>
              <a:rPr lang="en-US" altLang="en-US" sz="2400" b="0" dirty="0" smtClean="0">
                <a:solidFill>
                  <a:schemeClr val="bg1"/>
                </a:solidFill>
                <a:ea typeface="MS PGothic"/>
              </a:rPr>
              <a:t>Inter-American Telecommunication Commission (CITEL) </a:t>
            </a:r>
            <a:br>
              <a:rPr lang="en-US" altLang="en-US" sz="2400" b="0" dirty="0" smtClean="0">
                <a:solidFill>
                  <a:schemeClr val="bg1"/>
                </a:solidFill>
                <a:ea typeface="MS PGothic"/>
              </a:rPr>
            </a:br>
            <a:r>
              <a:rPr lang="en-US" altLang="en-US" sz="2400" b="0" dirty="0" smtClean="0">
                <a:solidFill>
                  <a:schemeClr val="bg1"/>
                </a:solidFill>
                <a:ea typeface="MS PGothic"/>
              </a:rPr>
              <a:t>Permanent Consultative Committee II</a:t>
            </a:r>
            <a:br>
              <a:rPr lang="en-US" altLang="en-US" sz="2400" b="0" dirty="0" smtClean="0">
                <a:solidFill>
                  <a:schemeClr val="bg1"/>
                </a:solidFill>
                <a:ea typeface="MS PGothic"/>
              </a:rPr>
            </a:br>
            <a:r>
              <a:rPr lang="en-US" altLang="en-US" sz="2400" b="0" dirty="0" smtClean="0">
                <a:solidFill>
                  <a:schemeClr val="bg1"/>
                </a:solidFill>
                <a:ea typeface="MS PGothic"/>
              </a:rPr>
              <a:t>[USG Presenter]</a:t>
            </a:r>
            <a:r>
              <a:rPr lang="en-US" altLang="en-US" sz="2400" b="0" dirty="0" smtClean="0">
                <a:solidFill>
                  <a:schemeClr val="bg1"/>
                </a:solidFill>
                <a:ea typeface="MS PGothic"/>
              </a:rPr>
              <a:t/>
            </a:r>
            <a:br>
              <a:rPr lang="en-US" altLang="en-US" sz="2400" b="0" dirty="0" smtClean="0">
                <a:solidFill>
                  <a:schemeClr val="bg1"/>
                </a:solidFill>
                <a:ea typeface="MS PGothic"/>
              </a:rPr>
            </a:br>
            <a:r>
              <a:rPr lang="en-US" altLang="en-US" sz="2400" b="0" dirty="0" smtClean="0">
                <a:solidFill>
                  <a:schemeClr val="bg1"/>
                </a:solidFill>
                <a:ea typeface="MS PGothic"/>
              </a:rPr>
              <a:t/>
            </a:r>
            <a:br>
              <a:rPr lang="en-US" altLang="en-US" sz="2400" b="0" dirty="0" smtClean="0">
                <a:solidFill>
                  <a:schemeClr val="bg1"/>
                </a:solidFill>
                <a:ea typeface="MS PGothic"/>
              </a:rPr>
            </a:br>
            <a:endParaRPr lang="en-US" altLang="en-US" sz="2400" b="0" dirty="0" smtClean="0">
              <a:solidFill>
                <a:schemeClr val="bg1"/>
              </a:solidFill>
              <a:ea typeface="MS PGothic"/>
            </a:endParaRPr>
          </a:p>
        </p:txBody>
      </p:sp>
      <p:sp>
        <p:nvSpPr>
          <p:cNvPr id="16387" name="Rectangle 22"/>
          <p:cNvSpPr>
            <a:spLocks noGrp="1"/>
          </p:cNvSpPr>
          <p:nvPr>
            <p:ph idx="4294967295"/>
          </p:nvPr>
        </p:nvSpPr>
        <p:spPr>
          <a:xfrm>
            <a:off x="0" y="1295400"/>
            <a:ext cx="9144000" cy="2362200"/>
          </a:xfrm>
        </p:spPr>
        <p:txBody>
          <a:bodyPr/>
          <a:lstStyle/>
          <a:p>
            <a:pPr algn="ctr">
              <a:buFont typeface="Arial" charset="0"/>
              <a:buNone/>
            </a:pPr>
            <a:endParaRPr lang="en-US" altLang="en-US" sz="4000" b="1" dirty="0" smtClean="0">
              <a:solidFill>
                <a:schemeClr val="bg1"/>
              </a:solidFill>
              <a:ea typeface="MS PGothic"/>
            </a:endParaRPr>
          </a:p>
          <a:p>
            <a:pPr algn="ctr">
              <a:buFont typeface="Arial" charset="0"/>
              <a:buNone/>
            </a:pPr>
            <a:r>
              <a:rPr lang="en-US" altLang="en-US" sz="4000" b="1" dirty="0" smtClean="0">
                <a:solidFill>
                  <a:schemeClr val="bg1"/>
                </a:solidFill>
                <a:ea typeface="MS PGothic"/>
              </a:rPr>
              <a:t> Status of Preparations for WRC-19 </a:t>
            </a: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8200" y="5508350"/>
            <a:ext cx="4419600" cy="11066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10</a:t>
            </a:fld>
            <a:endParaRPr lang="en-US"/>
          </a:p>
        </p:txBody>
      </p:sp>
      <p:sp>
        <p:nvSpPr>
          <p:cNvPr id="6" name="Title 1"/>
          <p:cNvSpPr>
            <a:spLocks noGrp="1"/>
          </p:cNvSpPr>
          <p:nvPr>
            <p:ph type="title"/>
          </p:nvPr>
        </p:nvSpPr>
        <p:spPr/>
        <p:txBody>
          <a:bodyPr/>
          <a:lstStyle/>
          <a:p>
            <a:pPr algn="ctr"/>
            <a:r>
              <a:rPr lang="en-CA" altLang="en-US" sz="2400" dirty="0">
                <a:solidFill>
                  <a:prstClr val="black"/>
                </a:solidFill>
                <a:ea typeface="MS PGothic"/>
              </a:rPr>
              <a:t>Agenda Item 1.8:  </a:t>
            </a:r>
            <a:r>
              <a:rPr lang="en-CA" altLang="en-US" sz="2400" i="1" dirty="0">
                <a:solidFill>
                  <a:prstClr val="black"/>
                </a:solidFill>
                <a:ea typeface="MS PGothic"/>
              </a:rPr>
              <a:t>GMDSS additional satellite </a:t>
            </a:r>
            <a:r>
              <a:rPr lang="en-CA" altLang="en-US" sz="2400" i="1" dirty="0" smtClean="0">
                <a:solidFill>
                  <a:prstClr val="black"/>
                </a:solidFill>
                <a:ea typeface="MS PGothic"/>
              </a:rPr>
              <a:t>systems (3 of 9)</a:t>
            </a:r>
            <a:endParaRPr lang="en-US" dirty="0"/>
          </a:p>
        </p:txBody>
      </p:sp>
      <p:sp>
        <p:nvSpPr>
          <p:cNvPr id="7" name="Rectangle 3"/>
          <p:cNvSpPr txBox="1">
            <a:spLocks/>
          </p:cNvSpPr>
          <p:nvPr/>
        </p:nvSpPr>
        <p:spPr bwMode="auto">
          <a:xfrm>
            <a:off x="21772" y="1981200"/>
            <a:ext cx="9136083" cy="4699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90000"/>
              </a:lnSpc>
              <a:buFont typeface="Arial" charset="0"/>
              <a:buNone/>
            </a:pPr>
            <a:r>
              <a:rPr lang="en-CA" sz="2000" b="1" dirty="0" smtClean="0">
                <a:solidFill>
                  <a:prstClr val="black"/>
                </a:solidFill>
                <a:ea typeface="MS PGothic"/>
              </a:rPr>
              <a:t>Preliminary Proposal</a:t>
            </a:r>
          </a:p>
          <a:p>
            <a:pPr marL="0" indent="0">
              <a:buFont typeface="Arial" charset="0"/>
              <a:buNone/>
            </a:pPr>
            <a:r>
              <a:rPr lang="en-US" sz="2000" b="1" dirty="0" smtClean="0">
                <a:solidFill>
                  <a:srgbClr val="FF0000"/>
                </a:solidFill>
              </a:rPr>
              <a:t>United States of America</a:t>
            </a:r>
          </a:p>
          <a:p>
            <a:pPr marL="0" indent="0">
              <a:buFont typeface="Arial" charset="0"/>
              <a:buNone/>
            </a:pPr>
            <a:r>
              <a:rPr lang="en-US" sz="2000" b="1" dirty="0" smtClean="0">
                <a:solidFill>
                  <a:prstClr val="black"/>
                </a:solidFill>
              </a:rPr>
              <a:t>ADD		</a:t>
            </a:r>
            <a:r>
              <a:rPr lang="en-US" sz="2000" dirty="0" smtClean="0">
                <a:solidFill>
                  <a:prstClr val="black"/>
                </a:solidFill>
              </a:rPr>
              <a:t>USA/1.8/3</a:t>
            </a:r>
          </a:p>
          <a:p>
            <a:pPr marL="0" indent="0">
              <a:buFont typeface="Arial" charset="0"/>
              <a:buNone/>
            </a:pPr>
            <a:r>
              <a:rPr lang="en-US" sz="2000" b="1" dirty="0" smtClean="0">
                <a:solidFill>
                  <a:prstClr val="black"/>
                </a:solidFill>
              </a:rPr>
              <a:t>Article 5 – Section IV – Table of Frequency Allocations</a:t>
            </a:r>
          </a:p>
          <a:p>
            <a:pPr marL="0" indent="0">
              <a:buFont typeface="Arial" charset="0"/>
              <a:buNone/>
            </a:pPr>
            <a:r>
              <a:rPr lang="en-US" sz="2000" b="1" dirty="0" smtClean="0">
                <a:solidFill>
                  <a:prstClr val="black"/>
                </a:solidFill>
              </a:rPr>
              <a:t>1613.8-1626.5 MHz Regions 1, 2 and 3 ADD 5.GMDSS</a:t>
            </a:r>
          </a:p>
          <a:p>
            <a:pPr marL="0" indent="0">
              <a:buFont typeface="Arial" charset="0"/>
              <a:buNone/>
            </a:pPr>
            <a:endParaRPr lang="en-US" sz="2000" b="1" dirty="0">
              <a:solidFill>
                <a:prstClr val="black"/>
              </a:solidFill>
            </a:endParaRPr>
          </a:p>
          <a:p>
            <a:pPr marL="0" marR="0" indent="0" algn="just">
              <a:spcBef>
                <a:spcPts val="0"/>
              </a:spcBef>
              <a:spcAft>
                <a:spcPts val="0"/>
              </a:spcAft>
              <a:buNone/>
            </a:pPr>
            <a:r>
              <a:rPr lang="en-US" sz="2000" b="1" dirty="0">
                <a:ea typeface="Calibri"/>
              </a:rPr>
              <a:t>5.GMDSS	</a:t>
            </a:r>
            <a:r>
              <a:rPr lang="en-US" sz="2000" dirty="0">
                <a:ea typeface="Calibri"/>
              </a:rPr>
              <a:t>The band 1616-1626.5 MHz may also be used for the provision of distress, urgency, and safety communications of the Global Maritime Distress and Safety System (GMDSS).  (See Table </a:t>
            </a:r>
            <a:r>
              <a:rPr lang="en-US" sz="2000" b="1" dirty="0">
                <a:ea typeface="Calibri"/>
              </a:rPr>
              <a:t>15-2 </a:t>
            </a:r>
            <a:r>
              <a:rPr lang="en-US" sz="2000" dirty="0">
                <a:ea typeface="Calibri"/>
              </a:rPr>
              <a:t>of Appendix </a:t>
            </a:r>
            <a:r>
              <a:rPr lang="en-US" sz="2000" b="1" dirty="0">
                <a:ea typeface="Calibri"/>
              </a:rPr>
              <a:t>15</a:t>
            </a:r>
            <a:r>
              <a:rPr lang="en-US" sz="2000" dirty="0">
                <a:ea typeface="Calibri"/>
              </a:rPr>
              <a:t>, No. </a:t>
            </a:r>
            <a:r>
              <a:rPr lang="en-US" sz="2000" b="1" dirty="0">
                <a:ea typeface="Calibri"/>
              </a:rPr>
              <a:t>33.50</a:t>
            </a:r>
            <a:r>
              <a:rPr lang="en-US" sz="2000" dirty="0">
                <a:ea typeface="Calibri"/>
              </a:rPr>
              <a:t> and No. </a:t>
            </a:r>
            <a:r>
              <a:rPr lang="en-US" sz="2000" b="1" dirty="0">
                <a:ea typeface="Calibri"/>
              </a:rPr>
              <a:t>33.53</a:t>
            </a:r>
            <a:r>
              <a:rPr lang="en-US" sz="2000" dirty="0">
                <a:ea typeface="Calibri"/>
              </a:rPr>
              <a:t> of Article </a:t>
            </a:r>
            <a:r>
              <a:rPr lang="en-US" sz="2000" b="1" dirty="0">
                <a:ea typeface="Calibri"/>
              </a:rPr>
              <a:t>33</a:t>
            </a:r>
            <a:r>
              <a:rPr lang="en-US" sz="2000" dirty="0">
                <a:ea typeface="Calibri"/>
              </a:rPr>
              <a:t>).</a:t>
            </a:r>
          </a:p>
          <a:p>
            <a:pPr marL="0" indent="0">
              <a:buFont typeface="Arial" charset="0"/>
              <a:buNone/>
            </a:pPr>
            <a:endParaRPr lang="en-US" sz="2000" b="1" dirty="0" smtClean="0">
              <a:solidFill>
                <a:prstClr val="black"/>
              </a:solidFill>
            </a:endParaRPr>
          </a:p>
          <a:p>
            <a:pPr marL="0" indent="0">
              <a:spcBef>
                <a:spcPts val="0"/>
              </a:spcBef>
              <a:spcAft>
                <a:spcPts val="0"/>
              </a:spcAft>
              <a:buNone/>
            </a:pPr>
            <a:r>
              <a:rPr lang="en-US" sz="2000" b="1" dirty="0" smtClean="0">
                <a:solidFill>
                  <a:prstClr val="black"/>
                </a:solidFill>
              </a:rPr>
              <a:t>Reasons</a:t>
            </a:r>
            <a:r>
              <a:rPr lang="en-US" sz="2000" dirty="0" smtClean="0">
                <a:solidFill>
                  <a:prstClr val="black"/>
                </a:solidFill>
              </a:rPr>
              <a:t>: </a:t>
            </a:r>
            <a:r>
              <a:rPr lang="en-US" sz="2000" dirty="0">
                <a:ea typeface="Calibri"/>
              </a:rPr>
              <a:t>To identify the band 1616-1626.5 MHz as being available for the provision of GMDSS by mobile-satellite service systems. </a:t>
            </a:r>
            <a:endParaRPr lang="en-US" sz="1600" dirty="0">
              <a:solidFill>
                <a:prstClr val="black"/>
              </a:solidFill>
              <a:ea typeface="Calibri"/>
            </a:endParaRPr>
          </a:p>
        </p:txBody>
      </p:sp>
    </p:spTree>
    <p:extLst>
      <p:ext uri="{BB962C8B-B14F-4D97-AF65-F5344CB8AC3E}">
        <p14:creationId xmlns:p14="http://schemas.microsoft.com/office/powerpoint/2010/main" val="1045891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11</a:t>
            </a:fld>
            <a:endParaRPr lang="en-US"/>
          </a:p>
        </p:txBody>
      </p:sp>
      <p:sp>
        <p:nvSpPr>
          <p:cNvPr id="6" name="Title 1"/>
          <p:cNvSpPr>
            <a:spLocks noGrp="1"/>
          </p:cNvSpPr>
          <p:nvPr>
            <p:ph type="title"/>
          </p:nvPr>
        </p:nvSpPr>
        <p:spPr>
          <a:xfrm>
            <a:off x="112816" y="609600"/>
            <a:ext cx="8229600" cy="1143000"/>
          </a:xfrm>
        </p:spPr>
        <p:txBody>
          <a:bodyPr/>
          <a:lstStyle/>
          <a:p>
            <a:pPr algn="ctr"/>
            <a:r>
              <a:rPr lang="en-CA" altLang="en-US" sz="2400" dirty="0">
                <a:solidFill>
                  <a:prstClr val="black"/>
                </a:solidFill>
                <a:ea typeface="MS PGothic"/>
              </a:rPr>
              <a:t>Agenda Item 1.8:  </a:t>
            </a:r>
            <a:r>
              <a:rPr lang="en-CA" altLang="en-US" sz="2400" i="1" dirty="0">
                <a:solidFill>
                  <a:prstClr val="black"/>
                </a:solidFill>
                <a:ea typeface="MS PGothic"/>
              </a:rPr>
              <a:t>GMDSS additional satellite </a:t>
            </a:r>
            <a:r>
              <a:rPr lang="en-CA" altLang="en-US" sz="2400" i="1" dirty="0" smtClean="0">
                <a:solidFill>
                  <a:prstClr val="black"/>
                </a:solidFill>
                <a:ea typeface="MS PGothic"/>
              </a:rPr>
              <a:t>systems (4 of 9)</a:t>
            </a:r>
            <a:endParaRPr lang="en-US" dirty="0"/>
          </a:p>
        </p:txBody>
      </p:sp>
      <p:sp>
        <p:nvSpPr>
          <p:cNvPr id="7" name="Rectangle 3"/>
          <p:cNvSpPr txBox="1">
            <a:spLocks/>
          </p:cNvSpPr>
          <p:nvPr/>
        </p:nvSpPr>
        <p:spPr bwMode="auto">
          <a:xfrm>
            <a:off x="7917" y="1371600"/>
            <a:ext cx="9136083" cy="4699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90000"/>
              </a:lnSpc>
              <a:buFont typeface="Arial" charset="0"/>
              <a:buNone/>
            </a:pPr>
            <a:r>
              <a:rPr lang="en-CA" sz="2000" b="1" dirty="0" smtClean="0">
                <a:solidFill>
                  <a:prstClr val="black"/>
                </a:solidFill>
                <a:ea typeface="MS PGothic"/>
              </a:rPr>
              <a:t>Preliminary Proposal</a:t>
            </a:r>
          </a:p>
          <a:p>
            <a:pPr marL="0" indent="0">
              <a:buFont typeface="Arial" charset="0"/>
              <a:buNone/>
            </a:pPr>
            <a:r>
              <a:rPr lang="en-US" sz="2000" b="1" dirty="0" smtClean="0">
                <a:solidFill>
                  <a:srgbClr val="FF0000"/>
                </a:solidFill>
              </a:rPr>
              <a:t>Canada</a:t>
            </a:r>
          </a:p>
          <a:p>
            <a:pPr marL="0" indent="0">
              <a:buFont typeface="Arial" charset="0"/>
              <a:buNone/>
            </a:pPr>
            <a:r>
              <a:rPr lang="en-US" sz="2000" b="1" dirty="0" smtClean="0">
                <a:solidFill>
                  <a:prstClr val="black"/>
                </a:solidFill>
              </a:rPr>
              <a:t>MOD		</a:t>
            </a:r>
            <a:r>
              <a:rPr lang="en-US" sz="2000" dirty="0" smtClean="0">
                <a:solidFill>
                  <a:prstClr val="black"/>
                </a:solidFill>
              </a:rPr>
              <a:t>CAN/1.8/4</a:t>
            </a:r>
          </a:p>
          <a:p>
            <a:pPr marL="0" indent="0" algn="just">
              <a:spcBef>
                <a:spcPts val="400"/>
              </a:spcBef>
              <a:spcAft>
                <a:spcPts val="0"/>
              </a:spcAft>
              <a:buNone/>
              <a:tabLst>
                <a:tab pos="180340" algn="l"/>
                <a:tab pos="720090" algn="l"/>
                <a:tab pos="1188085" algn="l"/>
                <a:tab pos="1440180" algn="l"/>
              </a:tabLst>
            </a:pPr>
            <a:r>
              <a:rPr lang="en-GB" sz="1600" b="1" dirty="0">
                <a:ea typeface="Times New Roman"/>
              </a:rPr>
              <a:t>5.364	</a:t>
            </a:r>
            <a:r>
              <a:rPr lang="en-AU" sz="1600" dirty="0">
                <a:ea typeface="Times New Roman"/>
              </a:rPr>
              <a:t>The use of the band 1</a:t>
            </a:r>
            <a:r>
              <a:rPr lang="en-GB" sz="1600" dirty="0">
                <a:ea typeface="Times New Roman"/>
              </a:rPr>
              <a:t> </a:t>
            </a:r>
            <a:r>
              <a:rPr lang="en-AU" sz="1600" dirty="0">
                <a:ea typeface="Times New Roman"/>
              </a:rPr>
              <a:t>610-1</a:t>
            </a:r>
            <a:r>
              <a:rPr lang="en-GB" sz="1600" dirty="0">
                <a:ea typeface="Times New Roman"/>
              </a:rPr>
              <a:t> </a:t>
            </a:r>
            <a:r>
              <a:rPr lang="en-AU" sz="1600" dirty="0">
                <a:ea typeface="Times New Roman"/>
              </a:rPr>
              <a:t>626.5 MHz by the mobile-satellite service (Earth-to-space) and by the </a:t>
            </a:r>
            <a:r>
              <a:rPr lang="en-AU" sz="1600" dirty="0" err="1">
                <a:ea typeface="Times New Roman"/>
              </a:rPr>
              <a:t>radiodetermination</a:t>
            </a:r>
            <a:r>
              <a:rPr lang="en-AU" sz="1600" dirty="0">
                <a:ea typeface="Times New Roman"/>
              </a:rPr>
              <a:t>-satellite service (Earth‑to‑space) is subject to coordination under No. </a:t>
            </a:r>
            <a:r>
              <a:rPr lang="en-GB" sz="1600" b="1" dirty="0">
                <a:ea typeface="Times New Roman"/>
              </a:rPr>
              <a:t>9.11A</a:t>
            </a:r>
            <a:r>
              <a:rPr lang="en-AU" sz="1600" dirty="0">
                <a:ea typeface="Times New Roman"/>
              </a:rPr>
              <a:t>. A mobile earth station operating in either of the services in this band shall not produce a peak </a:t>
            </a:r>
            <a:r>
              <a:rPr lang="en-AU" sz="1600" dirty="0" err="1">
                <a:ea typeface="Times New Roman"/>
              </a:rPr>
              <a:t>e.i.r.p</a:t>
            </a:r>
            <a:r>
              <a:rPr lang="en-AU" sz="1600" dirty="0">
                <a:ea typeface="Times New Roman"/>
              </a:rPr>
              <a:t>. density </a:t>
            </a:r>
            <a:r>
              <a:rPr lang="en-GB" sz="1600" dirty="0">
                <a:ea typeface="Times New Roman"/>
              </a:rPr>
              <a:t>in</a:t>
            </a:r>
            <a:r>
              <a:rPr lang="en-AU" sz="1600" dirty="0">
                <a:ea typeface="Times New Roman"/>
              </a:rPr>
              <a:t> excess of ‑15 dB(W/4 kHz) in the part of the band used by systems operating in accordance with the provisions of No. </a:t>
            </a:r>
            <a:r>
              <a:rPr lang="en-GB" sz="1600" b="1" dirty="0">
                <a:ea typeface="Times New Roman"/>
              </a:rPr>
              <a:t>5.366</a:t>
            </a:r>
            <a:r>
              <a:rPr lang="en-AU" sz="1600" dirty="0">
                <a:ea typeface="Times New Roman"/>
              </a:rPr>
              <a:t> (to which No. </a:t>
            </a:r>
            <a:r>
              <a:rPr lang="en-GB" sz="1600" b="1" dirty="0">
                <a:ea typeface="Times New Roman"/>
              </a:rPr>
              <a:t>4.10</a:t>
            </a:r>
            <a:r>
              <a:rPr lang="en-AU" sz="1600" dirty="0">
                <a:ea typeface="Times New Roman"/>
              </a:rPr>
              <a:t> applies), unless otherwise agreed by the affected administrations. In the part of the band where such systems are not operating, the mean </a:t>
            </a:r>
            <a:r>
              <a:rPr lang="en-AU" sz="1600" dirty="0" err="1">
                <a:ea typeface="Times New Roman"/>
              </a:rPr>
              <a:t>e.i.r.p</a:t>
            </a:r>
            <a:r>
              <a:rPr lang="en-AU" sz="1600" dirty="0">
                <a:ea typeface="Times New Roman"/>
              </a:rPr>
              <a:t>. density of a mobile earth station shall not exceed –3 dB(W/4 kHz). </a:t>
            </a:r>
            <a:r>
              <a:rPr lang="en-AU" sz="1600" u="sng" dirty="0">
                <a:solidFill>
                  <a:srgbClr val="008080"/>
                </a:solidFill>
                <a:ea typeface="Times New Roman"/>
              </a:rPr>
              <a:t>Except when used for distress and safety purposes in the band 1 616-1 626.5 MHz by satellite networks in the maritime mobile-satellite service using </a:t>
            </a:r>
            <a:r>
              <a:rPr lang="en-US" sz="1600" u="sng" dirty="0">
                <a:solidFill>
                  <a:srgbClr val="008080"/>
                </a:solidFill>
                <a:ea typeface="Calibri"/>
                <a:cs typeface="Arial"/>
              </a:rPr>
              <a:t>the same channel in </a:t>
            </a:r>
            <a:r>
              <a:rPr lang="en-AU" sz="1600" u="sng" dirty="0">
                <a:solidFill>
                  <a:srgbClr val="008080"/>
                </a:solidFill>
                <a:ea typeface="Calibri"/>
                <a:cs typeface="Arial"/>
              </a:rPr>
              <a:t>the </a:t>
            </a:r>
            <a:r>
              <a:rPr lang="en-AU" sz="1600" u="sng" dirty="0">
                <a:solidFill>
                  <a:srgbClr val="008080"/>
                </a:solidFill>
                <a:ea typeface="Times New Roman"/>
              </a:rPr>
              <a:t>Earth‑to‑space and space-to-Earth </a:t>
            </a:r>
            <a:r>
              <a:rPr lang="en-US" sz="1600" u="sng" dirty="0">
                <a:solidFill>
                  <a:srgbClr val="008080"/>
                </a:solidFill>
                <a:ea typeface="Calibri"/>
                <a:cs typeface="Arial"/>
              </a:rPr>
              <a:t>directions, </a:t>
            </a:r>
            <a:r>
              <a:rPr lang="en-AU" sz="1600" u="sng" dirty="0" err="1">
                <a:solidFill>
                  <a:srgbClr val="008080"/>
                </a:solidFill>
                <a:ea typeface="Times New Roman"/>
              </a:rPr>
              <a:t>s</a:t>
            </a:r>
            <a:r>
              <a:rPr lang="en-AU" sz="1600" strike="sngStrike" dirty="0" err="1">
                <a:solidFill>
                  <a:srgbClr val="FF0000"/>
                </a:solidFill>
                <a:ea typeface="Times New Roman"/>
              </a:rPr>
              <a:t>S</a:t>
            </a:r>
            <a:r>
              <a:rPr lang="en-AU" sz="1600" dirty="0" err="1">
                <a:ea typeface="Times New Roman"/>
              </a:rPr>
              <a:t>tations</a:t>
            </a:r>
            <a:r>
              <a:rPr lang="en-AU" sz="1600" dirty="0">
                <a:ea typeface="Times New Roman"/>
              </a:rPr>
              <a:t> of the mobile-satellite service shall not claim protection from stations in the aeronautical radionavigation service, stations operating in accordance with the provisions of No. </a:t>
            </a:r>
            <a:r>
              <a:rPr lang="en-GB" sz="1600" b="1" dirty="0">
                <a:ea typeface="Times New Roman"/>
              </a:rPr>
              <a:t>5.366</a:t>
            </a:r>
            <a:r>
              <a:rPr lang="en-AU" sz="1600" dirty="0">
                <a:ea typeface="Times New Roman"/>
              </a:rPr>
              <a:t> and stations in the fixed service operating in accordance with the provisions of No. </a:t>
            </a:r>
            <a:r>
              <a:rPr lang="en-GB" sz="1600" b="1" dirty="0">
                <a:ea typeface="Times New Roman"/>
              </a:rPr>
              <a:t>5.359</a:t>
            </a:r>
            <a:r>
              <a:rPr lang="en-AU" sz="1600" dirty="0">
                <a:ea typeface="Times New Roman"/>
              </a:rPr>
              <a:t>. Administrations responsible for the coordination of mobile-satellite networks shall make all practicable efforts to ensure protection of stations operating in accordance with the provisions of No. </a:t>
            </a:r>
            <a:r>
              <a:rPr lang="en-GB" sz="1600" b="1" dirty="0">
                <a:ea typeface="Times New Roman"/>
              </a:rPr>
              <a:t>5.366</a:t>
            </a:r>
            <a:r>
              <a:rPr lang="en-AU" sz="1600" dirty="0">
                <a:ea typeface="Times New Roman"/>
              </a:rPr>
              <a:t>.   </a:t>
            </a:r>
            <a:r>
              <a:rPr lang="en-AU" sz="1600" u="sng" dirty="0">
                <a:solidFill>
                  <a:srgbClr val="008080"/>
                </a:solidFill>
                <a:ea typeface="Times New Roman"/>
              </a:rPr>
              <a:t>(WRC-19)</a:t>
            </a:r>
            <a:r>
              <a:rPr lang="en-AU" sz="1600" dirty="0">
                <a:ea typeface="Times New Roman"/>
              </a:rPr>
              <a:t> </a:t>
            </a:r>
            <a:endParaRPr lang="en-US" sz="1600" dirty="0">
              <a:ea typeface="Calibri"/>
            </a:endParaRPr>
          </a:p>
          <a:p>
            <a:pPr marL="0" indent="0">
              <a:buFont typeface="Arial" charset="0"/>
              <a:buNone/>
            </a:pPr>
            <a:endParaRPr lang="en-US" sz="2000" b="1" dirty="0" smtClean="0">
              <a:solidFill>
                <a:prstClr val="black"/>
              </a:solidFill>
            </a:endParaRPr>
          </a:p>
          <a:p>
            <a:pPr marL="0" indent="0">
              <a:spcBef>
                <a:spcPts val="0"/>
              </a:spcBef>
              <a:spcAft>
                <a:spcPts val="0"/>
              </a:spcAft>
              <a:buNone/>
            </a:pPr>
            <a:r>
              <a:rPr lang="en-US" sz="2000" b="1" dirty="0" smtClean="0">
                <a:solidFill>
                  <a:prstClr val="black"/>
                </a:solidFill>
              </a:rPr>
              <a:t>Reasons</a:t>
            </a:r>
            <a:r>
              <a:rPr lang="en-US" sz="2000" dirty="0" smtClean="0">
                <a:solidFill>
                  <a:prstClr val="black"/>
                </a:solidFill>
              </a:rPr>
              <a:t>: </a:t>
            </a:r>
            <a:r>
              <a:rPr lang="en-AU" sz="2000" dirty="0">
                <a:ea typeface="Times New Roman"/>
              </a:rPr>
              <a:t>To provide adequate protection for GMDSS operations in this band</a:t>
            </a:r>
            <a:endParaRPr lang="en-US" sz="1600" dirty="0">
              <a:solidFill>
                <a:prstClr val="black"/>
              </a:solidFill>
              <a:ea typeface="Calibri"/>
            </a:endParaRPr>
          </a:p>
        </p:txBody>
      </p:sp>
    </p:spTree>
    <p:extLst>
      <p:ext uri="{BB962C8B-B14F-4D97-AF65-F5344CB8AC3E}">
        <p14:creationId xmlns:p14="http://schemas.microsoft.com/office/powerpoint/2010/main" val="2870962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12</a:t>
            </a:fld>
            <a:endParaRPr lang="en-US"/>
          </a:p>
        </p:txBody>
      </p:sp>
      <p:sp>
        <p:nvSpPr>
          <p:cNvPr id="6" name="Title 1"/>
          <p:cNvSpPr>
            <a:spLocks noGrp="1"/>
          </p:cNvSpPr>
          <p:nvPr>
            <p:ph type="title"/>
          </p:nvPr>
        </p:nvSpPr>
        <p:spPr/>
        <p:txBody>
          <a:bodyPr/>
          <a:lstStyle/>
          <a:p>
            <a:pPr algn="ctr"/>
            <a:r>
              <a:rPr lang="en-CA" altLang="en-US" sz="2400" dirty="0">
                <a:solidFill>
                  <a:prstClr val="black"/>
                </a:solidFill>
                <a:ea typeface="MS PGothic"/>
              </a:rPr>
              <a:t>Agenda Item 1.8:  </a:t>
            </a:r>
            <a:r>
              <a:rPr lang="en-CA" altLang="en-US" sz="2400" i="1" dirty="0">
                <a:solidFill>
                  <a:prstClr val="black"/>
                </a:solidFill>
                <a:ea typeface="MS PGothic"/>
              </a:rPr>
              <a:t>GMDSS additional satellite </a:t>
            </a:r>
            <a:r>
              <a:rPr lang="en-CA" altLang="en-US" sz="2400" i="1" dirty="0" smtClean="0">
                <a:solidFill>
                  <a:prstClr val="black"/>
                </a:solidFill>
                <a:ea typeface="MS PGothic"/>
              </a:rPr>
              <a:t>systems (5 of 9)</a:t>
            </a:r>
            <a:endParaRPr lang="en-US" dirty="0"/>
          </a:p>
        </p:txBody>
      </p:sp>
      <p:sp>
        <p:nvSpPr>
          <p:cNvPr id="7" name="Rectangle 3"/>
          <p:cNvSpPr txBox="1">
            <a:spLocks/>
          </p:cNvSpPr>
          <p:nvPr/>
        </p:nvSpPr>
        <p:spPr bwMode="auto">
          <a:xfrm>
            <a:off x="21772" y="1981200"/>
            <a:ext cx="9136083" cy="4699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90000"/>
              </a:lnSpc>
              <a:buFont typeface="Arial" charset="0"/>
              <a:buNone/>
            </a:pPr>
            <a:r>
              <a:rPr lang="en-CA" sz="2000" b="1" dirty="0" smtClean="0">
                <a:solidFill>
                  <a:prstClr val="black"/>
                </a:solidFill>
                <a:ea typeface="MS PGothic"/>
              </a:rPr>
              <a:t>Preliminary Proposal</a:t>
            </a:r>
          </a:p>
          <a:p>
            <a:pPr marL="0" indent="0">
              <a:buFont typeface="Arial" charset="0"/>
              <a:buNone/>
            </a:pPr>
            <a:r>
              <a:rPr lang="en-US" sz="2000" b="1" dirty="0" smtClean="0">
                <a:solidFill>
                  <a:srgbClr val="FF0000"/>
                </a:solidFill>
              </a:rPr>
              <a:t>United States of America</a:t>
            </a:r>
          </a:p>
          <a:p>
            <a:pPr marL="0" indent="0">
              <a:buFont typeface="Arial" charset="0"/>
              <a:buNone/>
            </a:pPr>
            <a:r>
              <a:rPr lang="en-US" sz="2000" b="1" dirty="0" smtClean="0">
                <a:solidFill>
                  <a:prstClr val="black"/>
                </a:solidFill>
              </a:rPr>
              <a:t>MOD		</a:t>
            </a:r>
            <a:r>
              <a:rPr lang="en-US" sz="2000" dirty="0" smtClean="0">
                <a:solidFill>
                  <a:prstClr val="black"/>
                </a:solidFill>
              </a:rPr>
              <a:t>USA/1.8/5</a:t>
            </a:r>
          </a:p>
          <a:p>
            <a:pPr marL="0" indent="0">
              <a:buFont typeface="Arial" charset="0"/>
              <a:buNone/>
            </a:pPr>
            <a:r>
              <a:rPr lang="en-US" sz="2000" dirty="0" smtClean="0">
                <a:solidFill>
                  <a:prstClr val="black"/>
                </a:solidFill>
              </a:rPr>
              <a:t>APPENDIX 15 (REV. WRC-19)</a:t>
            </a:r>
          </a:p>
          <a:p>
            <a:pPr marL="0" indent="0" algn="just">
              <a:spcBef>
                <a:spcPts val="400"/>
              </a:spcBef>
              <a:spcAft>
                <a:spcPts val="0"/>
              </a:spcAft>
              <a:buNone/>
              <a:tabLst>
                <a:tab pos="180340" algn="l"/>
                <a:tab pos="720090" algn="l"/>
                <a:tab pos="1188085" algn="l"/>
                <a:tab pos="1440180" algn="l"/>
              </a:tabLst>
            </a:pPr>
            <a:r>
              <a:rPr lang="en-GB" sz="2000" b="1" dirty="0">
                <a:latin typeface="Times New Roman"/>
                <a:ea typeface="Calibri"/>
              </a:rPr>
              <a:t>5.368	</a:t>
            </a:r>
            <a:r>
              <a:rPr lang="en-AU" sz="2000" dirty="0">
                <a:latin typeface="Times New Roman"/>
                <a:ea typeface="Calibri"/>
              </a:rPr>
              <a:t>With respect to the </a:t>
            </a:r>
            <a:r>
              <a:rPr lang="en-AU" sz="2000" dirty="0" err="1">
                <a:latin typeface="Times New Roman"/>
                <a:ea typeface="Calibri"/>
              </a:rPr>
              <a:t>radiodetermination</a:t>
            </a:r>
            <a:r>
              <a:rPr lang="en-AU" sz="2000" dirty="0">
                <a:latin typeface="Times New Roman"/>
                <a:ea typeface="Calibri"/>
              </a:rPr>
              <a:t>-satellite service and the mobile-satellite services the </a:t>
            </a:r>
            <a:r>
              <a:rPr lang="en-GB" sz="2000" dirty="0">
                <a:latin typeface="Times New Roman"/>
                <a:ea typeface="Calibri"/>
              </a:rPr>
              <a:t>provisions</a:t>
            </a:r>
            <a:r>
              <a:rPr lang="en-AU" sz="2000" dirty="0">
                <a:latin typeface="Times New Roman"/>
                <a:ea typeface="Calibri"/>
              </a:rPr>
              <a:t> of No. </a:t>
            </a:r>
            <a:r>
              <a:rPr lang="en-GB" sz="2000" b="1" dirty="0">
                <a:latin typeface="Times New Roman"/>
                <a:ea typeface="Calibri"/>
              </a:rPr>
              <a:t>4.10</a:t>
            </a:r>
            <a:r>
              <a:rPr lang="en-AU" sz="2000" dirty="0">
                <a:latin typeface="Times New Roman"/>
                <a:ea typeface="Calibri"/>
              </a:rPr>
              <a:t> do not apply in the band 1</a:t>
            </a:r>
            <a:r>
              <a:rPr lang="en-GB" sz="2000" dirty="0">
                <a:latin typeface="Times New Roman"/>
                <a:ea typeface="Calibri"/>
              </a:rPr>
              <a:t> </a:t>
            </a:r>
            <a:r>
              <a:rPr lang="en-AU" sz="2000" dirty="0">
                <a:latin typeface="Times New Roman"/>
                <a:ea typeface="Calibri"/>
              </a:rPr>
              <a:t>610-1626.5 MHz </a:t>
            </a:r>
            <a:r>
              <a:rPr lang="en-AU" sz="2000" dirty="0" err="1">
                <a:latin typeface="Times New Roman"/>
                <a:ea typeface="Calibri"/>
              </a:rPr>
              <a:t>MHz</a:t>
            </a:r>
            <a:r>
              <a:rPr lang="en-AU" sz="2000" dirty="0">
                <a:latin typeface="Times New Roman"/>
                <a:ea typeface="Calibri"/>
              </a:rPr>
              <a:t>, with the exception of the aeronautical radionavigation-satellite service </a:t>
            </a:r>
            <a:r>
              <a:rPr lang="en-AU" sz="2000" u="sng" dirty="0">
                <a:solidFill>
                  <a:srgbClr val="FF0000"/>
                </a:solidFill>
                <a:latin typeface="Times New Roman"/>
                <a:ea typeface="Calibri"/>
              </a:rPr>
              <a:t>and aeronautical mobile-satel</a:t>
            </a:r>
            <a:r>
              <a:rPr lang="en-AU" sz="2000" u="sng" dirty="0">
                <a:solidFill>
                  <a:srgbClr val="008080"/>
                </a:solidFill>
                <a:latin typeface="Times New Roman"/>
                <a:ea typeface="Calibri"/>
              </a:rPr>
              <a:t>l</a:t>
            </a:r>
            <a:r>
              <a:rPr lang="en-AU" sz="2000" u="sng" dirty="0">
                <a:solidFill>
                  <a:srgbClr val="FF0000"/>
                </a:solidFill>
                <a:latin typeface="Times New Roman"/>
                <a:ea typeface="Calibri"/>
              </a:rPr>
              <a:t>ite (route) service in the band 1610-1626.5 MHz, and the </a:t>
            </a:r>
            <a:r>
              <a:rPr lang="en-GB" sz="2000" u="sng" dirty="0">
                <a:solidFill>
                  <a:srgbClr val="FF0000"/>
                </a:solidFill>
                <a:latin typeface="Times New Roman"/>
                <a:ea typeface="Calibri"/>
              </a:rPr>
              <a:t>Global Maritime Distress and Safety System in the band 1616-1626.5 </a:t>
            </a:r>
            <a:r>
              <a:rPr lang="en-GB" sz="2000" u="sng" dirty="0" err="1">
                <a:solidFill>
                  <a:srgbClr val="FF0000"/>
                </a:solidFill>
                <a:latin typeface="Times New Roman"/>
                <a:ea typeface="Calibri"/>
              </a:rPr>
              <a:t>MHz.</a:t>
            </a:r>
            <a:r>
              <a:rPr lang="en-GB" sz="2000" u="sng" dirty="0">
                <a:solidFill>
                  <a:srgbClr val="FF0000"/>
                </a:solidFill>
                <a:latin typeface="Times New Roman"/>
                <a:ea typeface="Calibri"/>
              </a:rPr>
              <a:t> (WRC-19)</a:t>
            </a:r>
            <a:endParaRPr lang="en-US" sz="2000" dirty="0">
              <a:latin typeface="Times New Roman"/>
              <a:ea typeface="Calibri"/>
            </a:endParaRPr>
          </a:p>
          <a:p>
            <a:pPr marL="0" indent="0">
              <a:buFont typeface="Arial" charset="0"/>
              <a:buNone/>
            </a:pPr>
            <a:endParaRPr lang="en-US" sz="2000" b="1" dirty="0" smtClean="0">
              <a:solidFill>
                <a:prstClr val="black"/>
              </a:solidFill>
            </a:endParaRPr>
          </a:p>
          <a:p>
            <a:pPr marL="0" indent="0">
              <a:spcBef>
                <a:spcPts val="600"/>
              </a:spcBef>
              <a:spcAft>
                <a:spcPts val="0"/>
              </a:spcAft>
              <a:buNone/>
              <a:tabLst>
                <a:tab pos="720090" algn="l"/>
                <a:tab pos="1008380" algn="l"/>
                <a:tab pos="1260475" algn="l"/>
              </a:tabLst>
            </a:pPr>
            <a:r>
              <a:rPr lang="en-US" sz="2000" b="1" dirty="0" smtClean="0">
                <a:solidFill>
                  <a:prstClr val="black"/>
                </a:solidFill>
              </a:rPr>
              <a:t>Reasons</a:t>
            </a:r>
            <a:r>
              <a:rPr lang="en-US" sz="2000" dirty="0" smtClean="0">
                <a:solidFill>
                  <a:prstClr val="black"/>
                </a:solidFill>
              </a:rPr>
              <a:t>: </a:t>
            </a:r>
            <a:r>
              <a:rPr lang="en-GB" sz="2000" dirty="0">
                <a:ea typeface="Times New Roman"/>
              </a:rPr>
              <a:t>To recognize that in the necessary parts of the frequency band 1 610-1 626.5 MHz the mobile-satellite service is used for the provision of aeronautical and maritime safety services.  Consequently, No. 4.10 would apply to these safety services within the appropriate frequency bands.</a:t>
            </a:r>
            <a:endParaRPr lang="en-US" sz="1600" dirty="0">
              <a:effectLst/>
              <a:ea typeface="Calibri"/>
            </a:endParaRPr>
          </a:p>
        </p:txBody>
      </p:sp>
    </p:spTree>
    <p:extLst>
      <p:ext uri="{BB962C8B-B14F-4D97-AF65-F5344CB8AC3E}">
        <p14:creationId xmlns:p14="http://schemas.microsoft.com/office/powerpoint/2010/main" val="22448913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13</a:t>
            </a:fld>
            <a:endParaRPr lang="en-US"/>
          </a:p>
        </p:txBody>
      </p:sp>
      <p:sp>
        <p:nvSpPr>
          <p:cNvPr id="6" name="Title 1"/>
          <p:cNvSpPr>
            <a:spLocks noGrp="1"/>
          </p:cNvSpPr>
          <p:nvPr>
            <p:ph type="title"/>
          </p:nvPr>
        </p:nvSpPr>
        <p:spPr/>
        <p:txBody>
          <a:bodyPr/>
          <a:lstStyle/>
          <a:p>
            <a:pPr algn="ctr"/>
            <a:r>
              <a:rPr lang="en-CA" altLang="en-US" sz="2400" dirty="0">
                <a:solidFill>
                  <a:prstClr val="black"/>
                </a:solidFill>
                <a:ea typeface="MS PGothic"/>
              </a:rPr>
              <a:t>Agenda Item 1.8:  </a:t>
            </a:r>
            <a:r>
              <a:rPr lang="en-CA" altLang="en-US" sz="2400" i="1" dirty="0">
                <a:solidFill>
                  <a:prstClr val="black"/>
                </a:solidFill>
                <a:ea typeface="MS PGothic"/>
              </a:rPr>
              <a:t>GMDSS additional satellite </a:t>
            </a:r>
            <a:r>
              <a:rPr lang="en-CA" altLang="en-US" sz="2400" i="1" dirty="0" smtClean="0">
                <a:solidFill>
                  <a:prstClr val="black"/>
                </a:solidFill>
                <a:ea typeface="MS PGothic"/>
              </a:rPr>
              <a:t>systems (6 of 9)</a:t>
            </a:r>
            <a:endParaRPr lang="en-US" dirty="0"/>
          </a:p>
        </p:txBody>
      </p:sp>
      <p:sp>
        <p:nvSpPr>
          <p:cNvPr id="7" name="Rectangle 3"/>
          <p:cNvSpPr txBox="1">
            <a:spLocks/>
          </p:cNvSpPr>
          <p:nvPr/>
        </p:nvSpPr>
        <p:spPr bwMode="auto">
          <a:xfrm>
            <a:off x="21772" y="1981200"/>
            <a:ext cx="9136083" cy="4699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90000"/>
              </a:lnSpc>
              <a:buFont typeface="Arial" charset="0"/>
              <a:buNone/>
            </a:pPr>
            <a:r>
              <a:rPr lang="en-CA" sz="2000" b="1" dirty="0" smtClean="0">
                <a:solidFill>
                  <a:prstClr val="black"/>
                </a:solidFill>
                <a:ea typeface="MS PGothic"/>
              </a:rPr>
              <a:t>Preliminary Proposal</a:t>
            </a:r>
          </a:p>
          <a:p>
            <a:pPr marL="0" indent="0">
              <a:buFont typeface="Arial" charset="0"/>
              <a:buNone/>
            </a:pPr>
            <a:r>
              <a:rPr lang="en-US" sz="2000" b="1" dirty="0" smtClean="0">
                <a:solidFill>
                  <a:srgbClr val="FF0000"/>
                </a:solidFill>
              </a:rPr>
              <a:t>Canada, United States of America</a:t>
            </a:r>
          </a:p>
          <a:p>
            <a:pPr marL="0" indent="0">
              <a:buFont typeface="Arial" charset="0"/>
              <a:buNone/>
            </a:pPr>
            <a:r>
              <a:rPr lang="en-US" sz="2000" b="1" dirty="0" smtClean="0">
                <a:solidFill>
                  <a:prstClr val="black"/>
                </a:solidFill>
              </a:rPr>
              <a:t>MOD		</a:t>
            </a:r>
            <a:r>
              <a:rPr lang="en-US" sz="2000" dirty="0" smtClean="0">
                <a:solidFill>
                  <a:prstClr val="black"/>
                </a:solidFill>
              </a:rPr>
              <a:t>PP/1.8/6</a:t>
            </a:r>
          </a:p>
          <a:p>
            <a:pPr marL="0" indent="0" algn="just">
              <a:spcBef>
                <a:spcPts val="1400"/>
              </a:spcBef>
              <a:spcAft>
                <a:spcPts val="0"/>
              </a:spcAft>
              <a:buNone/>
              <a:tabLst>
                <a:tab pos="720090" algn="l"/>
                <a:tab pos="1188085" algn="l"/>
                <a:tab pos="1440180" algn="l"/>
              </a:tabLst>
            </a:pPr>
            <a:r>
              <a:rPr lang="en-GB" sz="2000" b="1" dirty="0">
                <a:ea typeface="Calibri"/>
              </a:rPr>
              <a:t>33.50</a:t>
            </a:r>
            <a:r>
              <a:rPr lang="en-GB" sz="2000" dirty="0">
                <a:ea typeface="Calibri"/>
              </a:rPr>
              <a:t>	§ 26	Maritime safety information may be transmitted via satellite in the maritime mobile-satellite service using the bands 1 530-1 545 MHz </a:t>
            </a:r>
            <a:r>
              <a:rPr lang="en-GB" sz="2000" u="sng" dirty="0">
                <a:solidFill>
                  <a:srgbClr val="FF0000"/>
                </a:solidFill>
                <a:ea typeface="Calibri"/>
              </a:rPr>
              <a:t>and 1 616-1 626.5 </a:t>
            </a:r>
            <a:r>
              <a:rPr lang="en-GB" sz="2000" u="sng" dirty="0" err="1">
                <a:solidFill>
                  <a:srgbClr val="FF0000"/>
                </a:solidFill>
                <a:ea typeface="Calibri"/>
              </a:rPr>
              <a:t>MHz.</a:t>
            </a:r>
            <a:r>
              <a:rPr lang="en-GB" sz="2000" dirty="0">
                <a:ea typeface="Calibri"/>
              </a:rPr>
              <a:t>  (see Appendix </a:t>
            </a:r>
            <a:r>
              <a:rPr lang="en-GB" sz="2000" b="1" dirty="0">
                <a:solidFill>
                  <a:srgbClr val="000000"/>
                </a:solidFill>
                <a:ea typeface="Calibri"/>
              </a:rPr>
              <a:t>15</a:t>
            </a:r>
            <a:r>
              <a:rPr lang="en-GB" sz="2000" dirty="0">
                <a:ea typeface="Calibri"/>
              </a:rPr>
              <a:t>). </a:t>
            </a:r>
            <a:r>
              <a:rPr lang="en-GB" sz="2000" u="sng" dirty="0">
                <a:solidFill>
                  <a:srgbClr val="008080"/>
                </a:solidFill>
                <a:ea typeface="Times New Roman"/>
              </a:rPr>
              <a:t>(WRC‑19)</a:t>
            </a:r>
            <a:endParaRPr lang="en-US" sz="2000" dirty="0">
              <a:ea typeface="Calibri"/>
            </a:endParaRPr>
          </a:p>
          <a:p>
            <a:pPr marL="0" indent="0">
              <a:buFont typeface="Arial" charset="0"/>
              <a:buNone/>
            </a:pPr>
            <a:endParaRPr lang="en-US" sz="2000" b="1" dirty="0" smtClean="0">
              <a:solidFill>
                <a:prstClr val="black"/>
              </a:solidFill>
            </a:endParaRPr>
          </a:p>
          <a:p>
            <a:pPr marL="0" marR="0" indent="0">
              <a:spcBef>
                <a:spcPts val="0"/>
              </a:spcBef>
              <a:spcAft>
                <a:spcPts val="0"/>
              </a:spcAft>
              <a:buNone/>
            </a:pPr>
            <a:r>
              <a:rPr lang="en-US" sz="2000" b="1" dirty="0" smtClean="0">
                <a:solidFill>
                  <a:prstClr val="black"/>
                </a:solidFill>
              </a:rPr>
              <a:t>Reasons</a:t>
            </a:r>
            <a:r>
              <a:rPr lang="en-US" sz="2000" dirty="0" smtClean="0">
                <a:solidFill>
                  <a:prstClr val="black"/>
                </a:solidFill>
              </a:rPr>
              <a:t>: </a:t>
            </a:r>
            <a:r>
              <a:rPr lang="en-US" sz="2000" dirty="0">
                <a:ea typeface="Times New Roman"/>
              </a:rPr>
              <a:t>To include </a:t>
            </a:r>
            <a:r>
              <a:rPr lang="en-GB" sz="2000" dirty="0">
                <a:ea typeface="Times New Roman"/>
              </a:rPr>
              <a:t>the necessary parts of the frequency band 1 610-1 626.5 MHz </a:t>
            </a:r>
            <a:r>
              <a:rPr lang="en-US" sz="2000" dirty="0">
                <a:ea typeface="Times New Roman"/>
              </a:rPr>
              <a:t>as being available for transmitting maritime safety information via satellite.</a:t>
            </a:r>
            <a:endParaRPr lang="en-US" sz="2000" dirty="0">
              <a:ea typeface="Calibri"/>
            </a:endParaRPr>
          </a:p>
          <a:p>
            <a:pPr marL="0" indent="0">
              <a:spcBef>
                <a:spcPts val="0"/>
              </a:spcBef>
              <a:spcAft>
                <a:spcPts val="0"/>
              </a:spcAft>
              <a:buFont typeface="Arial" charset="0"/>
              <a:buNone/>
            </a:pPr>
            <a:endParaRPr lang="en-US" sz="1600" dirty="0">
              <a:solidFill>
                <a:prstClr val="black"/>
              </a:solidFill>
              <a:ea typeface="Calibri"/>
            </a:endParaRPr>
          </a:p>
        </p:txBody>
      </p:sp>
    </p:spTree>
    <p:extLst>
      <p:ext uri="{BB962C8B-B14F-4D97-AF65-F5344CB8AC3E}">
        <p14:creationId xmlns:p14="http://schemas.microsoft.com/office/powerpoint/2010/main" val="1753044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14</a:t>
            </a:fld>
            <a:endParaRPr lang="en-US"/>
          </a:p>
        </p:txBody>
      </p:sp>
      <p:sp>
        <p:nvSpPr>
          <p:cNvPr id="6" name="Title 1"/>
          <p:cNvSpPr>
            <a:spLocks noGrp="1"/>
          </p:cNvSpPr>
          <p:nvPr>
            <p:ph type="title"/>
          </p:nvPr>
        </p:nvSpPr>
        <p:spPr/>
        <p:txBody>
          <a:bodyPr/>
          <a:lstStyle/>
          <a:p>
            <a:pPr algn="ctr"/>
            <a:r>
              <a:rPr lang="en-CA" altLang="en-US" sz="2400" dirty="0">
                <a:solidFill>
                  <a:prstClr val="black"/>
                </a:solidFill>
                <a:ea typeface="MS PGothic"/>
              </a:rPr>
              <a:t>Agenda Item 1.8:  </a:t>
            </a:r>
            <a:r>
              <a:rPr lang="en-CA" altLang="en-US" sz="2400" i="1" dirty="0">
                <a:solidFill>
                  <a:prstClr val="black"/>
                </a:solidFill>
                <a:ea typeface="MS PGothic"/>
              </a:rPr>
              <a:t>GMDSS additional satellite </a:t>
            </a:r>
            <a:r>
              <a:rPr lang="en-CA" altLang="en-US" sz="2400" i="1" dirty="0" smtClean="0">
                <a:solidFill>
                  <a:prstClr val="black"/>
                </a:solidFill>
                <a:ea typeface="MS PGothic"/>
              </a:rPr>
              <a:t>systems (7 of 9)</a:t>
            </a:r>
            <a:endParaRPr lang="en-US" dirty="0"/>
          </a:p>
        </p:txBody>
      </p:sp>
      <p:sp>
        <p:nvSpPr>
          <p:cNvPr id="7" name="Rectangle 3"/>
          <p:cNvSpPr txBox="1">
            <a:spLocks/>
          </p:cNvSpPr>
          <p:nvPr/>
        </p:nvSpPr>
        <p:spPr bwMode="auto">
          <a:xfrm>
            <a:off x="21772" y="1981200"/>
            <a:ext cx="9136083" cy="4699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90000"/>
              </a:lnSpc>
              <a:buFont typeface="Arial" charset="0"/>
              <a:buNone/>
            </a:pPr>
            <a:r>
              <a:rPr lang="en-CA" sz="2000" b="1" dirty="0" smtClean="0">
                <a:solidFill>
                  <a:prstClr val="black"/>
                </a:solidFill>
                <a:ea typeface="MS PGothic"/>
              </a:rPr>
              <a:t>Preliminary Proposal</a:t>
            </a:r>
          </a:p>
          <a:p>
            <a:pPr marL="0" indent="0">
              <a:buFont typeface="Arial" charset="0"/>
              <a:buNone/>
            </a:pPr>
            <a:r>
              <a:rPr lang="en-US" sz="2000" b="1" dirty="0" smtClean="0">
                <a:solidFill>
                  <a:srgbClr val="FF0000"/>
                </a:solidFill>
              </a:rPr>
              <a:t>Canada, United States of America</a:t>
            </a:r>
          </a:p>
          <a:p>
            <a:pPr marL="0" indent="0">
              <a:buFont typeface="Arial" charset="0"/>
              <a:buNone/>
            </a:pPr>
            <a:r>
              <a:rPr lang="en-US" sz="2000" b="1" dirty="0" smtClean="0">
                <a:solidFill>
                  <a:prstClr val="black"/>
                </a:solidFill>
              </a:rPr>
              <a:t>MOD		</a:t>
            </a:r>
            <a:r>
              <a:rPr lang="en-US" sz="2000" dirty="0" smtClean="0">
                <a:solidFill>
                  <a:prstClr val="black"/>
                </a:solidFill>
              </a:rPr>
              <a:t>PP/1.8/7</a:t>
            </a:r>
          </a:p>
          <a:p>
            <a:pPr marL="0" indent="0" algn="just">
              <a:spcBef>
                <a:spcPts val="1400"/>
              </a:spcBef>
              <a:spcAft>
                <a:spcPts val="0"/>
              </a:spcAft>
              <a:buNone/>
              <a:tabLst>
                <a:tab pos="720090" algn="l"/>
                <a:tab pos="1188085" algn="l"/>
                <a:tab pos="1440180" algn="l"/>
              </a:tabLst>
            </a:pPr>
            <a:r>
              <a:rPr lang="en-GB" sz="1600" b="1" dirty="0">
                <a:ea typeface="Calibri"/>
              </a:rPr>
              <a:t>33.53</a:t>
            </a:r>
            <a:r>
              <a:rPr lang="en-GB" sz="1600" dirty="0">
                <a:ea typeface="Calibri"/>
              </a:rPr>
              <a:t>	§ 28	</a:t>
            </a:r>
            <a:r>
              <a:rPr lang="en-GB" sz="1600" dirty="0" err="1">
                <a:ea typeface="Calibri"/>
              </a:rPr>
              <a:t>Radiocommunications</a:t>
            </a:r>
            <a:r>
              <a:rPr lang="en-GB" sz="1600" dirty="0">
                <a:ea typeface="Calibri"/>
              </a:rPr>
              <a:t> for safety purposes concerning ship reporting communications, communications relating to the navigation, movements and needs of ships and weather observation messages may be conducted on any appropriate communications frequency, including those used for public correspondence. In terrestrial systems, the bands 415-535 kHz (see Article </a:t>
            </a:r>
            <a:r>
              <a:rPr lang="en-GB" sz="1600" b="1" dirty="0">
                <a:ea typeface="Calibri"/>
              </a:rPr>
              <a:t>52</a:t>
            </a:r>
            <a:r>
              <a:rPr lang="en-GB" sz="1600" dirty="0">
                <a:ea typeface="Calibri"/>
              </a:rPr>
              <a:t>), 1</a:t>
            </a:r>
            <a:r>
              <a:rPr lang="en-US" sz="1600" dirty="0">
                <a:ea typeface="Calibri"/>
              </a:rPr>
              <a:t> </a:t>
            </a:r>
            <a:r>
              <a:rPr lang="en-GB" sz="1600" dirty="0">
                <a:ea typeface="Calibri"/>
              </a:rPr>
              <a:t>606.5-4 000 kHz (see Article </a:t>
            </a:r>
            <a:r>
              <a:rPr lang="en-GB" sz="1600" b="1" dirty="0">
                <a:ea typeface="Calibri"/>
              </a:rPr>
              <a:t>52</a:t>
            </a:r>
            <a:r>
              <a:rPr lang="en-GB" sz="1600" dirty="0">
                <a:ea typeface="Calibri"/>
              </a:rPr>
              <a:t>), 4 000-27 500 kHz (see Appendix </a:t>
            </a:r>
            <a:r>
              <a:rPr lang="en-GB" sz="1600" b="1" dirty="0">
                <a:ea typeface="Calibri"/>
              </a:rPr>
              <a:t>17</a:t>
            </a:r>
            <a:r>
              <a:rPr lang="en-GB" sz="1600" dirty="0">
                <a:ea typeface="Calibri"/>
              </a:rPr>
              <a:t>), and 156‑174 MHz (see Appendix </a:t>
            </a:r>
            <a:r>
              <a:rPr lang="en-GB" sz="1600" b="1" dirty="0">
                <a:ea typeface="Calibri"/>
              </a:rPr>
              <a:t>18</a:t>
            </a:r>
            <a:r>
              <a:rPr lang="en-GB" sz="1600" dirty="0">
                <a:ea typeface="Calibri"/>
              </a:rPr>
              <a:t>) are used for this function. In the maritime mobile-satellite service, frequencies in the bands 1 530-1 544 MHz, </a:t>
            </a:r>
            <a:r>
              <a:rPr lang="en-GB" sz="1600" u="sng" dirty="0">
                <a:solidFill>
                  <a:srgbClr val="FF0000"/>
                </a:solidFill>
                <a:ea typeface="Calibri"/>
              </a:rPr>
              <a:t>1616-1626.5 MHz</a:t>
            </a:r>
            <a:r>
              <a:rPr lang="en-GB" sz="1600" dirty="0">
                <a:ea typeface="Calibri"/>
              </a:rPr>
              <a:t>, and 1 626.5-1 645.5 MHz are used for this function as well as for distress alerting purposes (see No. </a:t>
            </a:r>
            <a:r>
              <a:rPr lang="en-GB" sz="1600" b="1" dirty="0">
                <a:ea typeface="Calibri"/>
              </a:rPr>
              <a:t>32.2</a:t>
            </a:r>
            <a:r>
              <a:rPr lang="en-GB" sz="1600" dirty="0">
                <a:ea typeface="Calibri"/>
              </a:rPr>
              <a:t>).     (WRC‑</a:t>
            </a:r>
            <a:r>
              <a:rPr lang="en-GB" sz="1600" strike="sngStrike" dirty="0">
                <a:solidFill>
                  <a:srgbClr val="FF0000"/>
                </a:solidFill>
                <a:ea typeface="Calibri"/>
              </a:rPr>
              <a:t>07</a:t>
            </a:r>
            <a:r>
              <a:rPr lang="en-GB" sz="1600" u="sng" dirty="0">
                <a:solidFill>
                  <a:srgbClr val="008080"/>
                </a:solidFill>
                <a:ea typeface="Calibri"/>
              </a:rPr>
              <a:t>19</a:t>
            </a:r>
            <a:r>
              <a:rPr lang="en-GB" sz="1600" dirty="0">
                <a:ea typeface="Calibri"/>
              </a:rPr>
              <a:t>) </a:t>
            </a:r>
            <a:endParaRPr lang="en-US" sz="1600" dirty="0">
              <a:ea typeface="Calibri"/>
            </a:endParaRPr>
          </a:p>
          <a:p>
            <a:pPr marL="0" marR="0">
              <a:spcBef>
                <a:spcPts val="0"/>
              </a:spcBef>
              <a:spcAft>
                <a:spcPts val="0"/>
              </a:spcAft>
            </a:pPr>
            <a:endParaRPr lang="en-US" sz="1600" dirty="0">
              <a:ea typeface="Calibri"/>
            </a:endParaRPr>
          </a:p>
          <a:p>
            <a:pPr marL="0" indent="0">
              <a:spcBef>
                <a:spcPts val="1400"/>
              </a:spcBef>
              <a:spcAft>
                <a:spcPts val="0"/>
              </a:spcAft>
              <a:buNone/>
              <a:tabLst>
                <a:tab pos="720090" algn="l"/>
                <a:tab pos="1188085" algn="l"/>
                <a:tab pos="1440180" algn="l"/>
              </a:tabLst>
            </a:pPr>
            <a:r>
              <a:rPr lang="en-GB" sz="1600" b="1" dirty="0">
                <a:ea typeface="Times New Roman"/>
              </a:rPr>
              <a:t>Reason: </a:t>
            </a:r>
            <a:r>
              <a:rPr lang="en-GB" sz="1600" dirty="0">
                <a:ea typeface="Times New Roman"/>
              </a:rPr>
              <a:t>To apply No. </a:t>
            </a:r>
            <a:r>
              <a:rPr lang="en-GB" sz="1600" b="1" dirty="0">
                <a:ea typeface="Times New Roman"/>
              </a:rPr>
              <a:t>33.53</a:t>
            </a:r>
            <a:r>
              <a:rPr lang="en-GB" sz="1600" dirty="0">
                <a:ea typeface="Times New Roman"/>
              </a:rPr>
              <a:t> to the necessary parts of the frequency band 1 610-1 626.5 MHz for use by mobile-satellite service systems approved by the International Maritime Organization to participate in the Global Maritime Distress and Safety System</a:t>
            </a:r>
            <a:r>
              <a:rPr lang="en-GB" sz="2000" dirty="0">
                <a:latin typeface="Times New Roman"/>
                <a:ea typeface="Times New Roman"/>
              </a:rPr>
              <a:t>.</a:t>
            </a:r>
            <a:endParaRPr lang="en-US" sz="1600" dirty="0">
              <a:latin typeface="Times New Roman"/>
              <a:ea typeface="Calibri"/>
            </a:endParaRPr>
          </a:p>
          <a:p>
            <a:pPr marL="0" indent="0">
              <a:spcBef>
                <a:spcPts val="0"/>
              </a:spcBef>
              <a:spcAft>
                <a:spcPts val="0"/>
              </a:spcAft>
              <a:buFont typeface="Arial" charset="0"/>
              <a:buNone/>
            </a:pPr>
            <a:endParaRPr lang="en-US" sz="1600" dirty="0">
              <a:solidFill>
                <a:prstClr val="black"/>
              </a:solidFill>
              <a:ea typeface="Calibri"/>
            </a:endParaRPr>
          </a:p>
        </p:txBody>
      </p:sp>
    </p:spTree>
    <p:extLst>
      <p:ext uri="{BB962C8B-B14F-4D97-AF65-F5344CB8AC3E}">
        <p14:creationId xmlns:p14="http://schemas.microsoft.com/office/powerpoint/2010/main" val="11597997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15</a:t>
            </a:fld>
            <a:endParaRPr lang="en-US"/>
          </a:p>
        </p:txBody>
      </p:sp>
      <p:sp>
        <p:nvSpPr>
          <p:cNvPr id="6" name="Title 1"/>
          <p:cNvSpPr>
            <a:spLocks noGrp="1"/>
          </p:cNvSpPr>
          <p:nvPr>
            <p:ph type="title"/>
          </p:nvPr>
        </p:nvSpPr>
        <p:spPr/>
        <p:txBody>
          <a:bodyPr/>
          <a:lstStyle/>
          <a:p>
            <a:pPr algn="ctr"/>
            <a:r>
              <a:rPr lang="en-CA" altLang="en-US" sz="2400" dirty="0">
                <a:solidFill>
                  <a:prstClr val="black"/>
                </a:solidFill>
                <a:ea typeface="MS PGothic"/>
              </a:rPr>
              <a:t>Agenda Item 1.8:  </a:t>
            </a:r>
            <a:r>
              <a:rPr lang="en-CA" altLang="en-US" sz="2400" i="1" dirty="0">
                <a:solidFill>
                  <a:prstClr val="black"/>
                </a:solidFill>
                <a:ea typeface="MS PGothic"/>
              </a:rPr>
              <a:t>GMDSS additional satellite </a:t>
            </a:r>
            <a:r>
              <a:rPr lang="en-CA" altLang="en-US" sz="2400" i="1" dirty="0" smtClean="0">
                <a:solidFill>
                  <a:prstClr val="black"/>
                </a:solidFill>
                <a:ea typeface="MS PGothic"/>
              </a:rPr>
              <a:t>systems (8 of 9)</a:t>
            </a:r>
            <a:endParaRPr lang="en-US" dirty="0"/>
          </a:p>
        </p:txBody>
      </p:sp>
      <p:sp>
        <p:nvSpPr>
          <p:cNvPr id="7" name="Rectangle 3"/>
          <p:cNvSpPr txBox="1">
            <a:spLocks/>
          </p:cNvSpPr>
          <p:nvPr/>
        </p:nvSpPr>
        <p:spPr bwMode="auto">
          <a:xfrm>
            <a:off x="-76200" y="1752600"/>
            <a:ext cx="9136083" cy="381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90000"/>
              </a:lnSpc>
              <a:buFont typeface="Arial" charset="0"/>
              <a:buNone/>
            </a:pPr>
            <a:r>
              <a:rPr lang="en-CA" sz="2000" b="1" dirty="0" smtClean="0">
                <a:solidFill>
                  <a:prstClr val="black"/>
                </a:solidFill>
                <a:ea typeface="MS PGothic"/>
              </a:rPr>
              <a:t>Preliminary Proposal</a:t>
            </a:r>
          </a:p>
          <a:p>
            <a:pPr marL="0" indent="0">
              <a:buFont typeface="Arial" charset="0"/>
              <a:buNone/>
            </a:pPr>
            <a:r>
              <a:rPr lang="en-US" sz="2000" b="1" dirty="0" smtClean="0">
                <a:solidFill>
                  <a:srgbClr val="FF0000"/>
                </a:solidFill>
              </a:rPr>
              <a:t>United States of America</a:t>
            </a:r>
          </a:p>
          <a:p>
            <a:pPr marL="0" indent="0">
              <a:buFont typeface="Arial" charset="0"/>
              <a:buNone/>
            </a:pPr>
            <a:r>
              <a:rPr lang="en-US" sz="2000" b="1" dirty="0" smtClean="0">
                <a:solidFill>
                  <a:prstClr val="black"/>
                </a:solidFill>
              </a:rPr>
              <a:t>MOD		</a:t>
            </a:r>
            <a:r>
              <a:rPr lang="en-US" sz="2000" dirty="0" smtClean="0">
                <a:solidFill>
                  <a:prstClr val="black"/>
                </a:solidFill>
              </a:rPr>
              <a:t>PP/1.8/8</a:t>
            </a:r>
          </a:p>
          <a:p>
            <a:pPr marL="0" indent="0">
              <a:buFont typeface="Arial" charset="0"/>
              <a:buNone/>
            </a:pPr>
            <a:r>
              <a:rPr lang="en-US" sz="2000" dirty="0" smtClean="0">
                <a:solidFill>
                  <a:prstClr val="black"/>
                </a:solidFill>
              </a:rPr>
              <a:t>APPENDIX 15 (REV. WRC-19)</a:t>
            </a:r>
          </a:p>
          <a:p>
            <a:pPr marL="0" indent="0">
              <a:buFont typeface="Arial" charset="0"/>
              <a:buNone/>
            </a:pPr>
            <a:endParaRPr lang="en-US" sz="2000" dirty="0" smtClean="0">
              <a:solidFill>
                <a:prstClr val="black"/>
              </a:solidFill>
            </a:endParaRPr>
          </a:p>
          <a:p>
            <a:pPr marL="0" indent="0">
              <a:spcBef>
                <a:spcPts val="0"/>
              </a:spcBef>
              <a:spcAft>
                <a:spcPts val="0"/>
              </a:spcAft>
              <a:buNone/>
            </a:pPr>
            <a:endParaRPr lang="en-US" sz="1600" dirty="0">
              <a:solidFill>
                <a:prstClr val="black"/>
              </a:solidFill>
              <a:ea typeface="Calibri"/>
            </a:endParaRPr>
          </a:p>
        </p:txBody>
      </p:sp>
      <p:graphicFrame>
        <p:nvGraphicFramePr>
          <p:cNvPr id="2" name="Table 1"/>
          <p:cNvGraphicFramePr>
            <a:graphicFrameLocks noGrp="1"/>
          </p:cNvGraphicFramePr>
          <p:nvPr>
            <p:extLst>
              <p:ext uri="{D42A27DB-BD31-4B8C-83A1-F6EECF244321}">
                <p14:modId xmlns:p14="http://schemas.microsoft.com/office/powerpoint/2010/main" val="277280768"/>
              </p:ext>
            </p:extLst>
          </p:nvPr>
        </p:nvGraphicFramePr>
        <p:xfrm>
          <a:off x="21773" y="3276600"/>
          <a:ext cx="8893628" cy="2194560"/>
        </p:xfrm>
        <a:graphic>
          <a:graphicData uri="http://schemas.openxmlformats.org/drawingml/2006/table">
            <a:tbl>
              <a:tblPr firstRow="1" firstCol="1" bandRow="1"/>
              <a:tblGrid>
                <a:gridCol w="2687525"/>
                <a:gridCol w="1074104"/>
                <a:gridCol w="5131999"/>
              </a:tblGrid>
              <a:tr h="1828800">
                <a:tc>
                  <a:txBody>
                    <a:bodyPr/>
                    <a:lstStyle/>
                    <a:p>
                      <a:pPr marL="0" marR="0" algn="ctr" fontAlgn="base" hangingPunct="0">
                        <a:spcBef>
                          <a:spcPts val="200"/>
                        </a:spcBef>
                        <a:spcAft>
                          <a:spcPts val="200"/>
                        </a:spcAft>
                        <a:tabLst>
                          <a:tab pos="180340" algn="l"/>
                          <a:tab pos="360045" algn="l"/>
                          <a:tab pos="540385" algn="l"/>
                          <a:tab pos="720090" algn="l"/>
                          <a:tab pos="900430" algn="l"/>
                          <a:tab pos="1080135" algn="l"/>
                          <a:tab pos="1188085" algn="l"/>
                          <a:tab pos="1260475" algn="l"/>
                          <a:tab pos="1440180" algn="l"/>
                          <a:tab pos="1620520" algn="l"/>
                          <a:tab pos="1800225" algn="l"/>
                          <a:tab pos="1980565" algn="l"/>
                          <a:tab pos="2160270" algn="l"/>
                          <a:tab pos="2340610" algn="l"/>
                          <a:tab pos="2520315" algn="l"/>
                        </a:tabLst>
                      </a:pPr>
                      <a:r>
                        <a:rPr lang="en-GB" sz="1800" u="sng" dirty="0" smtClean="0">
                          <a:solidFill>
                            <a:srgbClr val="FF0000"/>
                          </a:solidFill>
                          <a:effectLst/>
                          <a:latin typeface="+mn-lt"/>
                          <a:ea typeface="Calibri"/>
                        </a:rPr>
                        <a:t>1616-1626.5</a:t>
                      </a:r>
                      <a:endParaRPr lang="en-US" sz="1800" dirty="0">
                        <a:effectLst/>
                        <a:latin typeface="+mn-lt"/>
                        <a:ea typeface="Calibri"/>
                      </a:endParaRPr>
                    </a:p>
                  </a:txBody>
                  <a:tcPr marL="67945" marR="679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hangingPunct="0">
                        <a:spcBef>
                          <a:spcPts val="200"/>
                        </a:spcBef>
                        <a:spcAft>
                          <a:spcPts val="200"/>
                        </a:spcAft>
                        <a:tabLst>
                          <a:tab pos="180340" algn="l"/>
                          <a:tab pos="360045" algn="l"/>
                          <a:tab pos="540385" algn="l"/>
                          <a:tab pos="720090" algn="l"/>
                          <a:tab pos="900430" algn="l"/>
                          <a:tab pos="1080135" algn="l"/>
                          <a:tab pos="1188085" algn="l"/>
                          <a:tab pos="1260475" algn="l"/>
                          <a:tab pos="1440180" algn="l"/>
                          <a:tab pos="1620520" algn="l"/>
                          <a:tab pos="1800225" algn="l"/>
                          <a:tab pos="1980565" algn="l"/>
                          <a:tab pos="2160270" algn="l"/>
                          <a:tab pos="2340610" algn="l"/>
                          <a:tab pos="2520315" algn="l"/>
                        </a:tabLst>
                      </a:pPr>
                      <a:r>
                        <a:rPr lang="en-GB" sz="1800" u="sng" dirty="0">
                          <a:solidFill>
                            <a:srgbClr val="FF0000"/>
                          </a:solidFill>
                          <a:effectLst/>
                          <a:latin typeface="+mn-lt"/>
                          <a:ea typeface="Calibri"/>
                        </a:rPr>
                        <a:t>SAT-COM</a:t>
                      </a:r>
                      <a:endParaRPr lang="en-US" sz="1800" dirty="0">
                        <a:effectLst/>
                        <a:latin typeface="+mn-lt"/>
                        <a:ea typeface="Calibri"/>
                      </a:endParaRPr>
                    </a:p>
                  </a:txBody>
                  <a:tcPr marL="67945" marR="679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fontAlgn="base" hangingPunct="0">
                        <a:spcBef>
                          <a:spcPts val="200"/>
                        </a:spcBef>
                        <a:spcAft>
                          <a:spcPts val="200"/>
                        </a:spcAft>
                        <a:tabLst>
                          <a:tab pos="180340" algn="l"/>
                          <a:tab pos="360045" algn="l"/>
                          <a:tab pos="540385" algn="l"/>
                          <a:tab pos="720090" algn="l"/>
                          <a:tab pos="900430" algn="l"/>
                          <a:tab pos="1080135" algn="l"/>
                          <a:tab pos="1188085" algn="l"/>
                          <a:tab pos="1260475" algn="l"/>
                          <a:tab pos="1440180" algn="l"/>
                          <a:tab pos="1620520" algn="l"/>
                          <a:tab pos="1800225" algn="l"/>
                          <a:tab pos="1980565" algn="l"/>
                          <a:tab pos="2160270" algn="l"/>
                          <a:tab pos="2340610" algn="l"/>
                          <a:tab pos="2520315" algn="l"/>
                        </a:tabLst>
                      </a:pPr>
                      <a:r>
                        <a:rPr lang="en-US" sz="1800" u="sng" dirty="0">
                          <a:solidFill>
                            <a:srgbClr val="FF0000"/>
                          </a:solidFill>
                          <a:effectLst/>
                          <a:latin typeface="+mn-lt"/>
                          <a:ea typeface="Calibri"/>
                        </a:rPr>
                        <a:t>In addition to its availability for routine non-safety purposes, the band 1 616‑1 626.5 MHz is used for distress and safety purposes in the Earth-to-space and space-to-Earth directions in the maritime mobile-satellite service. GMDSS distress, urgency and safety communications have priority over non-safety communications within a satellite system (see No. </a:t>
                      </a:r>
                      <a:r>
                        <a:rPr lang="en-US" sz="1800" b="1" u="sng" dirty="0">
                          <a:solidFill>
                            <a:srgbClr val="FF0000"/>
                          </a:solidFill>
                          <a:effectLst/>
                          <a:latin typeface="+mn-lt"/>
                          <a:ea typeface="Calibri"/>
                        </a:rPr>
                        <a:t>5.GMDSS</a:t>
                      </a:r>
                      <a:r>
                        <a:rPr lang="en-US" sz="1800" b="1" u="sng" dirty="0" smtClean="0">
                          <a:solidFill>
                            <a:srgbClr val="FF0000"/>
                          </a:solidFill>
                          <a:effectLst/>
                          <a:latin typeface="+mn-lt"/>
                          <a:ea typeface="Calibri"/>
                        </a:rPr>
                        <a:t>)</a:t>
                      </a:r>
                      <a:r>
                        <a:rPr lang="en-US" sz="1800" u="sng" dirty="0" smtClean="0">
                          <a:solidFill>
                            <a:srgbClr val="FF0000"/>
                          </a:solidFill>
                          <a:effectLst/>
                          <a:latin typeface="+mn-lt"/>
                          <a:ea typeface="Calibri"/>
                        </a:rPr>
                        <a:t>.</a:t>
                      </a:r>
                      <a:endParaRPr lang="en-US" sz="1800" dirty="0">
                        <a:effectLst/>
                        <a:latin typeface="+mn-lt"/>
                        <a:ea typeface="Calibri"/>
                      </a:endParaRPr>
                    </a:p>
                  </a:txBody>
                  <a:tcPr marL="67945" marR="679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TextBox 2"/>
          <p:cNvSpPr txBox="1"/>
          <p:nvPr/>
        </p:nvSpPr>
        <p:spPr>
          <a:xfrm>
            <a:off x="76200" y="5618018"/>
            <a:ext cx="8967849" cy="707886"/>
          </a:xfrm>
          <a:prstGeom prst="rect">
            <a:avLst/>
          </a:prstGeom>
          <a:noFill/>
        </p:spPr>
        <p:txBody>
          <a:bodyPr wrap="square" rtlCol="0">
            <a:spAutoFit/>
          </a:bodyPr>
          <a:lstStyle/>
          <a:p>
            <a:r>
              <a:rPr lang="en-GB" sz="2000" b="1" dirty="0">
                <a:latin typeface="+mn-lt"/>
                <a:ea typeface="Calibri"/>
              </a:rPr>
              <a:t>Reason:</a:t>
            </a:r>
            <a:r>
              <a:rPr lang="en-GB" sz="2000" dirty="0">
                <a:latin typeface="+mn-lt"/>
                <a:ea typeface="Calibri"/>
              </a:rPr>
              <a:t>  To add the band 1618.725-1626.5 MHz as being available for distress and safety communications for the Global Maritime Distress and Safety System (GMDSS).</a:t>
            </a:r>
            <a:endParaRPr lang="en-US" sz="2000" dirty="0">
              <a:latin typeface="+mn-lt"/>
            </a:endParaRPr>
          </a:p>
        </p:txBody>
      </p:sp>
    </p:spTree>
    <p:extLst>
      <p:ext uri="{BB962C8B-B14F-4D97-AF65-F5344CB8AC3E}">
        <p14:creationId xmlns:p14="http://schemas.microsoft.com/office/powerpoint/2010/main" val="28044263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16</a:t>
            </a:fld>
            <a:endParaRPr lang="en-US"/>
          </a:p>
        </p:txBody>
      </p:sp>
      <p:sp>
        <p:nvSpPr>
          <p:cNvPr id="6" name="Title 1"/>
          <p:cNvSpPr>
            <a:spLocks noGrp="1"/>
          </p:cNvSpPr>
          <p:nvPr>
            <p:ph type="title"/>
          </p:nvPr>
        </p:nvSpPr>
        <p:spPr>
          <a:xfrm>
            <a:off x="377041" y="652153"/>
            <a:ext cx="8229600" cy="1143000"/>
          </a:xfrm>
        </p:spPr>
        <p:txBody>
          <a:bodyPr/>
          <a:lstStyle/>
          <a:p>
            <a:pPr algn="ctr"/>
            <a:r>
              <a:rPr lang="en-CA" altLang="en-US" sz="2400" dirty="0">
                <a:solidFill>
                  <a:prstClr val="black"/>
                </a:solidFill>
                <a:ea typeface="MS PGothic"/>
              </a:rPr>
              <a:t>Agenda Item 1.8:  </a:t>
            </a:r>
            <a:r>
              <a:rPr lang="en-CA" altLang="en-US" sz="2400" i="1" dirty="0">
                <a:solidFill>
                  <a:prstClr val="black"/>
                </a:solidFill>
                <a:ea typeface="MS PGothic"/>
              </a:rPr>
              <a:t>GMDSS additional satellite </a:t>
            </a:r>
            <a:r>
              <a:rPr lang="en-CA" altLang="en-US" sz="2400" i="1" dirty="0" smtClean="0">
                <a:solidFill>
                  <a:prstClr val="black"/>
                </a:solidFill>
                <a:ea typeface="MS PGothic"/>
              </a:rPr>
              <a:t>systems (9 of 9)</a:t>
            </a:r>
            <a:endParaRPr lang="en-US" dirty="0"/>
          </a:p>
        </p:txBody>
      </p:sp>
      <p:sp>
        <p:nvSpPr>
          <p:cNvPr id="7" name="Rectangle 3"/>
          <p:cNvSpPr txBox="1">
            <a:spLocks/>
          </p:cNvSpPr>
          <p:nvPr/>
        </p:nvSpPr>
        <p:spPr bwMode="auto">
          <a:xfrm>
            <a:off x="37604" y="1447800"/>
            <a:ext cx="9136083" cy="381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90000"/>
              </a:lnSpc>
              <a:buFont typeface="Arial" charset="0"/>
              <a:buNone/>
            </a:pPr>
            <a:r>
              <a:rPr lang="en-CA" sz="2000" b="1" dirty="0" smtClean="0">
                <a:solidFill>
                  <a:prstClr val="black"/>
                </a:solidFill>
                <a:ea typeface="MS PGothic"/>
              </a:rPr>
              <a:t>Preliminary Proposal</a:t>
            </a:r>
          </a:p>
          <a:p>
            <a:pPr marL="0" indent="0">
              <a:buFont typeface="Arial" charset="0"/>
              <a:buNone/>
            </a:pPr>
            <a:r>
              <a:rPr lang="en-US" sz="2000" b="1" dirty="0" smtClean="0">
                <a:solidFill>
                  <a:srgbClr val="FF0000"/>
                </a:solidFill>
              </a:rPr>
              <a:t>Canada</a:t>
            </a:r>
          </a:p>
          <a:p>
            <a:pPr marL="0" indent="0">
              <a:buFont typeface="Arial" charset="0"/>
              <a:buNone/>
            </a:pPr>
            <a:r>
              <a:rPr lang="en-US" sz="2000" b="1" dirty="0" smtClean="0">
                <a:solidFill>
                  <a:prstClr val="black"/>
                </a:solidFill>
              </a:rPr>
              <a:t>MOD		</a:t>
            </a:r>
            <a:r>
              <a:rPr lang="en-US" sz="2000" dirty="0" smtClean="0">
                <a:solidFill>
                  <a:prstClr val="black"/>
                </a:solidFill>
              </a:rPr>
              <a:t>PP/1.8/9</a:t>
            </a:r>
          </a:p>
          <a:p>
            <a:pPr marL="0" indent="0">
              <a:buFont typeface="Arial" charset="0"/>
              <a:buNone/>
            </a:pPr>
            <a:r>
              <a:rPr lang="en-US" sz="2000" dirty="0" smtClean="0">
                <a:solidFill>
                  <a:prstClr val="black"/>
                </a:solidFill>
              </a:rPr>
              <a:t>APPENDIX 15 (REV. WRC-</a:t>
            </a:r>
            <a:r>
              <a:rPr lang="en-US" sz="2000" strike="sngStrike" dirty="0" smtClean="0">
                <a:solidFill>
                  <a:srgbClr val="FF0000"/>
                </a:solidFill>
              </a:rPr>
              <a:t>15</a:t>
            </a:r>
            <a:r>
              <a:rPr lang="en-US" sz="2000" dirty="0" smtClean="0">
                <a:solidFill>
                  <a:srgbClr val="FF0000"/>
                </a:solidFill>
              </a:rPr>
              <a:t>19</a:t>
            </a:r>
            <a:r>
              <a:rPr lang="en-US" sz="2000" dirty="0" smtClean="0"/>
              <a:t>) </a:t>
            </a:r>
          </a:p>
          <a:p>
            <a:pPr marL="0" indent="0">
              <a:buFont typeface="Arial" charset="0"/>
              <a:buNone/>
            </a:pPr>
            <a:r>
              <a:rPr lang="en-US" sz="2000" dirty="0" smtClean="0">
                <a:solidFill>
                  <a:prstClr val="black"/>
                </a:solidFill>
              </a:rPr>
              <a:t>TABLE 15-2 (WRC-</a:t>
            </a:r>
            <a:r>
              <a:rPr lang="en-US" sz="2000" strike="sngStrike" dirty="0" smtClean="0">
                <a:solidFill>
                  <a:srgbClr val="FF0000"/>
                </a:solidFill>
              </a:rPr>
              <a:t>15</a:t>
            </a:r>
            <a:r>
              <a:rPr lang="en-US" sz="2000" dirty="0" smtClean="0">
                <a:solidFill>
                  <a:srgbClr val="FF0000"/>
                </a:solidFill>
              </a:rPr>
              <a:t>19</a:t>
            </a:r>
            <a:r>
              <a:rPr lang="en-US" sz="2000" dirty="0" smtClean="0"/>
              <a:t>)</a:t>
            </a:r>
            <a:endParaRPr lang="en-US" sz="2000" dirty="0" smtClean="0">
              <a:solidFill>
                <a:prstClr val="black"/>
              </a:solidFill>
            </a:endParaRPr>
          </a:p>
          <a:p>
            <a:pPr marL="0" indent="0">
              <a:spcBef>
                <a:spcPts val="0"/>
              </a:spcBef>
              <a:spcAft>
                <a:spcPts val="0"/>
              </a:spcAft>
              <a:buFont typeface="Arial" charset="0"/>
              <a:buNone/>
            </a:pPr>
            <a:endParaRPr lang="en-US" sz="1600" dirty="0">
              <a:solidFill>
                <a:prstClr val="black"/>
              </a:solidFill>
              <a:ea typeface="Calibri"/>
            </a:endParaRPr>
          </a:p>
        </p:txBody>
      </p:sp>
      <p:graphicFrame>
        <p:nvGraphicFramePr>
          <p:cNvPr id="2" name="Table 1"/>
          <p:cNvGraphicFramePr>
            <a:graphicFrameLocks noGrp="1"/>
          </p:cNvGraphicFramePr>
          <p:nvPr>
            <p:extLst>
              <p:ext uri="{D42A27DB-BD31-4B8C-83A1-F6EECF244321}">
                <p14:modId xmlns:p14="http://schemas.microsoft.com/office/powerpoint/2010/main" val="1048703722"/>
              </p:ext>
            </p:extLst>
          </p:nvPr>
        </p:nvGraphicFramePr>
        <p:xfrm>
          <a:off x="74714" y="3212473"/>
          <a:ext cx="8893628" cy="2468880"/>
        </p:xfrm>
        <a:graphic>
          <a:graphicData uri="http://schemas.openxmlformats.org/drawingml/2006/table">
            <a:tbl>
              <a:tblPr firstRow="1" firstCol="1" bandRow="1"/>
              <a:tblGrid>
                <a:gridCol w="2687525"/>
                <a:gridCol w="1074104"/>
                <a:gridCol w="5131999"/>
              </a:tblGrid>
              <a:tr h="1828800">
                <a:tc>
                  <a:txBody>
                    <a:bodyPr/>
                    <a:lstStyle/>
                    <a:p>
                      <a:pPr marL="0" marR="0" algn="ctr" fontAlgn="base" hangingPunct="0">
                        <a:spcBef>
                          <a:spcPts val="200"/>
                        </a:spcBef>
                        <a:spcAft>
                          <a:spcPts val="200"/>
                        </a:spcAft>
                        <a:tabLst>
                          <a:tab pos="180340" algn="l"/>
                          <a:tab pos="360045" algn="l"/>
                          <a:tab pos="540385" algn="l"/>
                          <a:tab pos="720090" algn="l"/>
                          <a:tab pos="900430" algn="l"/>
                          <a:tab pos="1080135" algn="l"/>
                          <a:tab pos="1188085" algn="l"/>
                          <a:tab pos="1260475" algn="l"/>
                          <a:tab pos="1440180" algn="l"/>
                          <a:tab pos="1620520" algn="l"/>
                          <a:tab pos="1800225" algn="l"/>
                          <a:tab pos="1980565" algn="l"/>
                          <a:tab pos="2160270" algn="l"/>
                          <a:tab pos="2340610" algn="l"/>
                          <a:tab pos="2520315" algn="l"/>
                        </a:tabLst>
                      </a:pPr>
                      <a:r>
                        <a:rPr lang="en-GB" sz="1800" u="sng" dirty="0" smtClean="0">
                          <a:solidFill>
                            <a:srgbClr val="FF0000"/>
                          </a:solidFill>
                          <a:effectLst/>
                          <a:latin typeface="+mn-lt"/>
                          <a:ea typeface="Calibri"/>
                        </a:rPr>
                        <a:t>1616-1626.5</a:t>
                      </a:r>
                      <a:endParaRPr lang="en-US" sz="1800" dirty="0">
                        <a:effectLst/>
                        <a:latin typeface="+mn-lt"/>
                        <a:ea typeface="Calibri"/>
                      </a:endParaRPr>
                    </a:p>
                  </a:txBody>
                  <a:tcPr marL="67945" marR="679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base" hangingPunct="0">
                        <a:spcBef>
                          <a:spcPts val="200"/>
                        </a:spcBef>
                        <a:spcAft>
                          <a:spcPts val="200"/>
                        </a:spcAft>
                        <a:tabLst>
                          <a:tab pos="180340" algn="l"/>
                          <a:tab pos="360045" algn="l"/>
                          <a:tab pos="540385" algn="l"/>
                          <a:tab pos="720090" algn="l"/>
                          <a:tab pos="900430" algn="l"/>
                          <a:tab pos="1080135" algn="l"/>
                          <a:tab pos="1188085" algn="l"/>
                          <a:tab pos="1260475" algn="l"/>
                          <a:tab pos="1440180" algn="l"/>
                          <a:tab pos="1620520" algn="l"/>
                          <a:tab pos="1800225" algn="l"/>
                          <a:tab pos="1980565" algn="l"/>
                          <a:tab pos="2160270" algn="l"/>
                          <a:tab pos="2340610" algn="l"/>
                          <a:tab pos="2520315" algn="l"/>
                        </a:tabLst>
                      </a:pPr>
                      <a:r>
                        <a:rPr lang="en-GB" sz="1800" u="sng" dirty="0">
                          <a:solidFill>
                            <a:srgbClr val="FF0000"/>
                          </a:solidFill>
                          <a:effectLst/>
                          <a:latin typeface="+mn-lt"/>
                          <a:ea typeface="Calibri"/>
                        </a:rPr>
                        <a:t>SAT-COM</a:t>
                      </a:r>
                      <a:endParaRPr lang="en-US" sz="1800" dirty="0">
                        <a:effectLst/>
                        <a:latin typeface="+mn-lt"/>
                        <a:ea typeface="Calibri"/>
                      </a:endParaRPr>
                    </a:p>
                  </a:txBody>
                  <a:tcPr marL="67945" marR="679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fontAlgn="base" hangingPunct="0">
                        <a:spcBef>
                          <a:spcPts val="200"/>
                        </a:spcBef>
                        <a:spcAft>
                          <a:spcPts val="200"/>
                        </a:spcAft>
                        <a:tabLst>
                          <a:tab pos="180340" algn="l"/>
                          <a:tab pos="360045" algn="l"/>
                          <a:tab pos="540385" algn="l"/>
                          <a:tab pos="720090" algn="l"/>
                          <a:tab pos="900430" algn="l"/>
                          <a:tab pos="1080135" algn="l"/>
                          <a:tab pos="1188085" algn="l"/>
                          <a:tab pos="1260475" algn="l"/>
                          <a:tab pos="1440180" algn="l"/>
                          <a:tab pos="1620520" algn="l"/>
                          <a:tab pos="1800225" algn="l"/>
                          <a:tab pos="1980565" algn="l"/>
                          <a:tab pos="2160270" algn="l"/>
                          <a:tab pos="2340610" algn="l"/>
                          <a:tab pos="2520315" algn="l"/>
                        </a:tabLst>
                      </a:pPr>
                      <a:r>
                        <a:rPr lang="en-US" sz="1800" u="sng" dirty="0" smtClean="0">
                          <a:solidFill>
                            <a:srgbClr val="FF0000"/>
                          </a:solidFill>
                          <a:effectLst/>
                          <a:latin typeface="+mn-lt"/>
                          <a:ea typeface="Times New Roman"/>
                        </a:rPr>
                        <a:t>In addition to its availability for routine non-safety purposes, the band 1 616‑1 626.5 MHz is used for distress and safety purposes in the Earth-to-space and space-to-Earth directions in the maritime mobile-satellite service solely by satellite networks using the same channel in both directions. GMDSS distress, urgency and safety communications have priority over non-safety communications within a satellite system.</a:t>
                      </a:r>
                      <a:endParaRPr lang="en-US" sz="1800" dirty="0">
                        <a:solidFill>
                          <a:srgbClr val="FF0000"/>
                        </a:solidFill>
                        <a:effectLst/>
                        <a:latin typeface="+mn-lt"/>
                        <a:ea typeface="Calibri"/>
                      </a:endParaRPr>
                    </a:p>
                  </a:txBody>
                  <a:tcPr marL="67945" marR="679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TextBox 2"/>
          <p:cNvSpPr txBox="1"/>
          <p:nvPr/>
        </p:nvSpPr>
        <p:spPr>
          <a:xfrm>
            <a:off x="493" y="5618018"/>
            <a:ext cx="8967849" cy="1015663"/>
          </a:xfrm>
          <a:prstGeom prst="rect">
            <a:avLst/>
          </a:prstGeom>
          <a:noFill/>
        </p:spPr>
        <p:txBody>
          <a:bodyPr wrap="square" rtlCol="0">
            <a:spAutoFit/>
          </a:bodyPr>
          <a:lstStyle/>
          <a:p>
            <a:pPr marL="0" marR="0" algn="just">
              <a:spcBef>
                <a:spcPts val="0"/>
              </a:spcBef>
              <a:spcAft>
                <a:spcPts val="0"/>
              </a:spcAft>
            </a:pPr>
            <a:r>
              <a:rPr lang="en-GB" sz="2000" b="1" dirty="0">
                <a:solidFill>
                  <a:prstClr val="black"/>
                </a:solidFill>
                <a:latin typeface="Calibri"/>
                <a:ea typeface="Calibri"/>
              </a:rPr>
              <a:t>Reason:</a:t>
            </a:r>
            <a:r>
              <a:rPr lang="en-GB" sz="2000" dirty="0">
                <a:solidFill>
                  <a:prstClr val="black"/>
                </a:solidFill>
                <a:latin typeface="Calibri"/>
                <a:ea typeface="Calibri"/>
              </a:rPr>
              <a:t>  </a:t>
            </a:r>
            <a:r>
              <a:rPr lang="en-GB" sz="2000" dirty="0">
                <a:latin typeface="+mn-lt"/>
                <a:ea typeface="Times New Roman"/>
              </a:rPr>
              <a:t>To add the necessary parts of the frequency band 1 610-1 626.5 MHz to Appendix </a:t>
            </a:r>
            <a:r>
              <a:rPr lang="en-GB" sz="2000" b="1" dirty="0">
                <a:latin typeface="+mn-lt"/>
                <a:ea typeface="Times New Roman"/>
              </a:rPr>
              <a:t>15</a:t>
            </a:r>
            <a:r>
              <a:rPr lang="en-GB" sz="2000" dirty="0">
                <a:latin typeface="+mn-lt"/>
                <a:ea typeface="Times New Roman"/>
              </a:rPr>
              <a:t> as being available for distress and safety communications for the Global Maritime Distress and Safety System (GMDSS).</a:t>
            </a:r>
            <a:endParaRPr lang="en-US" sz="1600" dirty="0">
              <a:effectLst/>
              <a:latin typeface="+mn-lt"/>
              <a:ea typeface="Calibri"/>
            </a:endParaRPr>
          </a:p>
        </p:txBody>
      </p:sp>
    </p:spTree>
    <p:extLst>
      <p:ext uri="{BB962C8B-B14F-4D97-AF65-F5344CB8AC3E}">
        <p14:creationId xmlns:p14="http://schemas.microsoft.com/office/powerpoint/2010/main" val="1488970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17</a:t>
            </a:fld>
            <a:endParaRPr lang="en-US"/>
          </a:p>
        </p:txBody>
      </p:sp>
      <p:sp>
        <p:nvSpPr>
          <p:cNvPr id="5" name="TextBox 4"/>
          <p:cNvSpPr txBox="1"/>
          <p:nvPr/>
        </p:nvSpPr>
        <p:spPr>
          <a:xfrm>
            <a:off x="1066800" y="1981200"/>
            <a:ext cx="7467600" cy="923330"/>
          </a:xfrm>
          <a:prstGeom prst="rect">
            <a:avLst/>
          </a:prstGeom>
          <a:noFill/>
        </p:spPr>
        <p:txBody>
          <a:bodyPr wrap="square" rtlCol="0">
            <a:spAutoFit/>
          </a:bodyPr>
          <a:lstStyle/>
          <a:p>
            <a:pPr algn="ctr"/>
            <a:r>
              <a:rPr lang="en-US" sz="5400" b="1" dirty="0" smtClean="0">
                <a:latin typeface="+mj-lt"/>
              </a:rPr>
              <a:t>Other Agenda Items</a:t>
            </a:r>
            <a:endParaRPr lang="en-US" sz="5400" b="1" dirty="0">
              <a:latin typeface="+mj-lt"/>
            </a:endParaRPr>
          </a:p>
        </p:txBody>
      </p:sp>
      <p:sp>
        <p:nvSpPr>
          <p:cNvPr id="2" name="TextBox 1"/>
          <p:cNvSpPr txBox="1"/>
          <p:nvPr/>
        </p:nvSpPr>
        <p:spPr>
          <a:xfrm>
            <a:off x="668594" y="3352800"/>
            <a:ext cx="8458200" cy="2092881"/>
          </a:xfrm>
          <a:prstGeom prst="rect">
            <a:avLst/>
          </a:prstGeom>
          <a:noFill/>
        </p:spPr>
        <p:txBody>
          <a:bodyPr wrap="square" rtlCol="0">
            <a:spAutoFit/>
          </a:bodyPr>
          <a:lstStyle/>
          <a:p>
            <a:pPr marL="342900" indent="-342900" eaLnBrk="0" hangingPunct="0">
              <a:spcBef>
                <a:spcPts val="600"/>
              </a:spcBef>
              <a:spcAft>
                <a:spcPts val="600"/>
              </a:spcAft>
              <a:buFont typeface="Arial" charset="0"/>
              <a:buChar char="•"/>
            </a:pPr>
            <a:r>
              <a:rPr lang="en-US" sz="2000" b="1" dirty="0" smtClean="0">
                <a:solidFill>
                  <a:prstClr val="black"/>
                </a:solidFill>
                <a:latin typeface="Calibri" pitchFamily="34" charset="0"/>
              </a:rPr>
              <a:t>Inter-American Proposals:</a:t>
            </a:r>
            <a:r>
              <a:rPr lang="en-US" sz="2000" dirty="0" smtClean="0">
                <a:solidFill>
                  <a:prstClr val="black"/>
                </a:solidFill>
                <a:latin typeface="Calibri" pitchFamily="34" charset="0"/>
              </a:rPr>
              <a:t> 1.1, 1.11, 9.1.2, 9.1.3, 9.1.8</a:t>
            </a:r>
            <a:endParaRPr lang="en-US" sz="2000" b="1" dirty="0" smtClean="0">
              <a:solidFill>
                <a:prstClr val="black"/>
              </a:solidFill>
              <a:latin typeface="Calibri" pitchFamily="34" charset="0"/>
            </a:endParaRPr>
          </a:p>
          <a:p>
            <a:pPr marL="342900" indent="-342900" eaLnBrk="0" hangingPunct="0">
              <a:spcBef>
                <a:spcPts val="600"/>
              </a:spcBef>
              <a:spcAft>
                <a:spcPts val="600"/>
              </a:spcAft>
              <a:buFont typeface="Arial" charset="0"/>
              <a:buChar char="•"/>
            </a:pPr>
            <a:r>
              <a:rPr lang="en-US" sz="2000" b="1" dirty="0" smtClean="0">
                <a:solidFill>
                  <a:prstClr val="black"/>
                </a:solidFill>
                <a:latin typeface="Calibri" pitchFamily="34" charset="0"/>
              </a:rPr>
              <a:t>Draft Inter-American Proposals:</a:t>
            </a:r>
            <a:r>
              <a:rPr lang="en-US" sz="2000" dirty="0" smtClean="0">
                <a:solidFill>
                  <a:prstClr val="black"/>
                </a:solidFill>
                <a:latin typeface="Calibri" pitchFamily="34" charset="0"/>
              </a:rPr>
              <a:t> 1.12, 7 </a:t>
            </a:r>
            <a:r>
              <a:rPr lang="en-US" sz="2000" dirty="0">
                <a:solidFill>
                  <a:prstClr val="black"/>
                </a:solidFill>
                <a:latin typeface="Calibri" pitchFamily="34" charset="0"/>
              </a:rPr>
              <a:t>Issues C1, C5, D, G </a:t>
            </a:r>
            <a:endParaRPr lang="en-US" sz="2000" b="1" dirty="0" smtClean="0">
              <a:solidFill>
                <a:prstClr val="black"/>
              </a:solidFill>
              <a:latin typeface="Calibri" pitchFamily="34" charset="0"/>
            </a:endParaRPr>
          </a:p>
          <a:p>
            <a:pPr marL="342900" indent="-342900" eaLnBrk="0" hangingPunct="0">
              <a:spcBef>
                <a:spcPts val="600"/>
              </a:spcBef>
              <a:spcAft>
                <a:spcPts val="600"/>
              </a:spcAft>
              <a:buFont typeface="Arial" charset="0"/>
              <a:buChar char="•"/>
            </a:pPr>
            <a:r>
              <a:rPr lang="en-US" sz="2000" b="1" dirty="0" smtClean="0">
                <a:solidFill>
                  <a:prstClr val="black"/>
                </a:solidFill>
                <a:latin typeface="Calibri" pitchFamily="34" charset="0"/>
              </a:rPr>
              <a:t>Preliminary Proposals:</a:t>
            </a:r>
            <a:r>
              <a:rPr lang="en-US" sz="2000" dirty="0" smtClean="0">
                <a:solidFill>
                  <a:prstClr val="black"/>
                </a:solidFill>
                <a:latin typeface="Calibri" pitchFamily="34" charset="0"/>
              </a:rPr>
              <a:t> 1.16, 7 Issue E, 9.1.7</a:t>
            </a:r>
            <a:endParaRPr lang="en-US" sz="2000" b="1" dirty="0" smtClean="0">
              <a:solidFill>
                <a:prstClr val="black"/>
              </a:solidFill>
              <a:latin typeface="Calibri" pitchFamily="34" charset="0"/>
            </a:endParaRPr>
          </a:p>
          <a:p>
            <a:pPr marL="342900" indent="-342900" eaLnBrk="0" hangingPunct="0">
              <a:spcBef>
                <a:spcPts val="600"/>
              </a:spcBef>
              <a:spcAft>
                <a:spcPts val="600"/>
              </a:spcAft>
              <a:buFont typeface="Arial" charset="0"/>
              <a:buChar char="•"/>
            </a:pPr>
            <a:r>
              <a:rPr lang="en-US" sz="2000" b="1" dirty="0" smtClean="0">
                <a:solidFill>
                  <a:prstClr val="black"/>
                </a:solidFill>
                <a:latin typeface="Calibri" pitchFamily="34" charset="0"/>
              </a:rPr>
              <a:t>Preliminary Views:</a:t>
            </a:r>
            <a:r>
              <a:rPr lang="en-US" sz="2000" dirty="0" smtClean="0">
                <a:latin typeface="Calibri" pitchFamily="34" charset="0"/>
              </a:rPr>
              <a:t> </a:t>
            </a:r>
            <a:r>
              <a:rPr lang="en-US" sz="2000" dirty="0">
                <a:solidFill>
                  <a:prstClr val="black"/>
                </a:solidFill>
                <a:latin typeface="Calibri" pitchFamily="34" charset="0"/>
              </a:rPr>
              <a:t>1.2, 1.3, 1.4, 1.5, 1.6, 1.7, 1.9.1, 1.9.2, 1.13, 1.14, 1.15, </a:t>
            </a:r>
            <a:r>
              <a:rPr lang="en-US" sz="2000" dirty="0" smtClean="0">
                <a:solidFill>
                  <a:prstClr val="black"/>
                </a:solidFill>
                <a:latin typeface="Calibri" pitchFamily="34" charset="0"/>
              </a:rPr>
              <a:t>1.16, 2, 4, 7 Issues A, C3, C5, C6, D, E, G</a:t>
            </a:r>
            <a:endParaRPr lang="en-US" sz="2000" b="1" dirty="0">
              <a:solidFill>
                <a:prstClr val="black"/>
              </a:solidFill>
              <a:latin typeface="Calibri" pitchFamily="34" charset="0"/>
            </a:endParaRPr>
          </a:p>
        </p:txBody>
      </p:sp>
    </p:spTree>
    <p:extLst>
      <p:ext uri="{BB962C8B-B14F-4D97-AF65-F5344CB8AC3E}">
        <p14:creationId xmlns:p14="http://schemas.microsoft.com/office/powerpoint/2010/main" val="15953881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18</a:t>
            </a:fld>
            <a:endParaRPr lang="en-US"/>
          </a:p>
        </p:txBody>
      </p:sp>
      <p:sp>
        <p:nvSpPr>
          <p:cNvPr id="5" name="TextBox 4"/>
          <p:cNvSpPr txBox="1"/>
          <p:nvPr/>
        </p:nvSpPr>
        <p:spPr>
          <a:xfrm>
            <a:off x="1066800" y="1981200"/>
            <a:ext cx="7467600" cy="2585323"/>
          </a:xfrm>
          <a:prstGeom prst="rect">
            <a:avLst/>
          </a:prstGeom>
          <a:noFill/>
        </p:spPr>
        <p:txBody>
          <a:bodyPr wrap="square" rtlCol="0">
            <a:spAutoFit/>
          </a:bodyPr>
          <a:lstStyle/>
          <a:p>
            <a:pPr algn="ctr"/>
            <a:r>
              <a:rPr lang="en-US" sz="5400" b="1" dirty="0" smtClean="0">
                <a:latin typeface="+mj-lt"/>
              </a:rPr>
              <a:t>INTER-AMERICAN PROPOSALS </a:t>
            </a:r>
          </a:p>
          <a:p>
            <a:pPr algn="ctr"/>
            <a:r>
              <a:rPr lang="en-US" sz="5400" b="1" dirty="0" smtClean="0">
                <a:latin typeface="+mj-lt"/>
              </a:rPr>
              <a:t>(IAP)</a:t>
            </a:r>
            <a:endParaRPr lang="en-US" sz="5400" b="1" dirty="0">
              <a:latin typeface="+mj-lt"/>
            </a:endParaRPr>
          </a:p>
        </p:txBody>
      </p:sp>
      <p:sp>
        <p:nvSpPr>
          <p:cNvPr id="3" name="TextBox 2"/>
          <p:cNvSpPr txBox="1"/>
          <p:nvPr/>
        </p:nvSpPr>
        <p:spPr>
          <a:xfrm>
            <a:off x="29497" y="5181600"/>
            <a:ext cx="9144000" cy="1015663"/>
          </a:xfrm>
          <a:prstGeom prst="rect">
            <a:avLst/>
          </a:prstGeom>
          <a:noFill/>
        </p:spPr>
        <p:txBody>
          <a:bodyPr wrap="square" rtlCol="0">
            <a:spAutoFit/>
          </a:bodyPr>
          <a:lstStyle/>
          <a:p>
            <a:pPr marL="342900" lvl="0" indent="-342900" eaLnBrk="0" hangingPunct="0">
              <a:spcBef>
                <a:spcPts val="600"/>
              </a:spcBef>
              <a:spcAft>
                <a:spcPts val="600"/>
              </a:spcAft>
              <a:buFont typeface="Arial" charset="0"/>
              <a:buChar char="•"/>
            </a:pPr>
            <a:r>
              <a:rPr lang="en-US" sz="2000" b="1" dirty="0">
                <a:solidFill>
                  <a:prstClr val="black"/>
                </a:solidFill>
                <a:latin typeface="Calibri" pitchFamily="34" charset="0"/>
              </a:rPr>
              <a:t>INTER-AMERICAN PROPOSAL (IAP): </a:t>
            </a:r>
            <a:r>
              <a:rPr lang="en-US" sz="2000" b="1" dirty="0" smtClean="0">
                <a:solidFill>
                  <a:prstClr val="black"/>
                </a:solidFill>
                <a:latin typeface="Calibri" pitchFamily="34" charset="0"/>
              </a:rPr>
              <a:t>DIAP</a:t>
            </a:r>
            <a:r>
              <a:rPr lang="en-US" sz="2000" dirty="0" smtClean="0">
                <a:solidFill>
                  <a:prstClr val="black"/>
                </a:solidFill>
                <a:latin typeface="Calibri" pitchFamily="34" charset="0"/>
              </a:rPr>
              <a:t> </a:t>
            </a:r>
            <a:r>
              <a:rPr lang="en-US" sz="2000" dirty="0">
                <a:solidFill>
                  <a:prstClr val="black"/>
                </a:solidFill>
                <a:latin typeface="Calibri" pitchFamily="34" charset="0"/>
              </a:rPr>
              <a:t>for which the PCC II has ended its consideration and discussion, has been supported by at least six Members States and is not opposed by more than 50% of the number of supports obtained.</a:t>
            </a:r>
          </a:p>
        </p:txBody>
      </p:sp>
    </p:spTree>
    <p:extLst>
      <p:ext uri="{BB962C8B-B14F-4D97-AF65-F5344CB8AC3E}">
        <p14:creationId xmlns:p14="http://schemas.microsoft.com/office/powerpoint/2010/main" val="18572838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19</a:t>
            </a:fld>
            <a:endParaRPr lang="en-US"/>
          </a:p>
        </p:txBody>
      </p:sp>
      <p:sp>
        <p:nvSpPr>
          <p:cNvPr id="6" name="Title 1"/>
          <p:cNvSpPr>
            <a:spLocks noGrp="1"/>
          </p:cNvSpPr>
          <p:nvPr>
            <p:ph type="title"/>
          </p:nvPr>
        </p:nvSpPr>
        <p:spPr/>
        <p:txBody>
          <a:bodyPr/>
          <a:lstStyle/>
          <a:p>
            <a:r>
              <a:rPr lang="en-CA" altLang="en-US" sz="2800" dirty="0" smtClean="0">
                <a:ea typeface="MS PGothic"/>
              </a:rPr>
              <a:t>Agenda Item 1.1:</a:t>
            </a:r>
            <a:r>
              <a:rPr lang="en-US" altLang="en-US" sz="2800" b="0" i="1" dirty="0" smtClean="0">
                <a:ea typeface="MS PGothic"/>
              </a:rPr>
              <a:t>  </a:t>
            </a:r>
            <a:r>
              <a:rPr lang="en-US" altLang="en-US" sz="2800" i="1" dirty="0" smtClean="0"/>
              <a:t>Consideration of the band 50</a:t>
            </a:r>
            <a:r>
              <a:rPr lang="en-US" sz="2800" i="1" dirty="0" smtClean="0"/>
              <a:t>-54 MHz to the amateur service in Region 1</a:t>
            </a:r>
            <a:endParaRPr lang="en-US" altLang="en-US" sz="2800" i="1" dirty="0">
              <a:ea typeface="MS PGothic"/>
            </a:endParaRPr>
          </a:p>
        </p:txBody>
      </p:sp>
      <p:sp>
        <p:nvSpPr>
          <p:cNvPr id="8" name="Content Placeholder 1"/>
          <p:cNvSpPr txBox="1">
            <a:spLocks/>
          </p:cNvSpPr>
          <p:nvPr/>
        </p:nvSpPr>
        <p:spPr bwMode="auto">
          <a:xfrm>
            <a:off x="420848" y="1752600"/>
            <a:ext cx="82296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90000"/>
              </a:lnSpc>
              <a:buNone/>
              <a:defRPr/>
            </a:pPr>
            <a:r>
              <a:rPr lang="en-CA" sz="2000" b="1" dirty="0" smtClean="0"/>
              <a:t>IAP</a:t>
            </a:r>
          </a:p>
          <a:p>
            <a:pPr marL="0" indent="0">
              <a:buNone/>
            </a:pPr>
            <a:r>
              <a:rPr lang="en-US" sz="2000" b="1" dirty="0" smtClean="0"/>
              <a:t> </a:t>
            </a:r>
            <a:r>
              <a:rPr lang="en-US" sz="2000" dirty="0" smtClean="0"/>
              <a:t>Support: </a:t>
            </a:r>
            <a:r>
              <a:rPr lang="en-US" sz="2000" b="1" dirty="0" smtClean="0">
                <a:solidFill>
                  <a:srgbClr val="FF0000"/>
                </a:solidFill>
              </a:rPr>
              <a:t>Argentina, Brazil, Bahamas, Canada, Colombia, [Paraguay], [United States of America], Uruguay</a:t>
            </a:r>
          </a:p>
          <a:p>
            <a:pPr marL="0" indent="0">
              <a:buNone/>
            </a:pPr>
            <a:r>
              <a:rPr lang="en-US" sz="2000" b="1" u="sng" dirty="0" smtClean="0"/>
              <a:t>NOC</a:t>
            </a:r>
            <a:r>
              <a:rPr lang="en-US" sz="2000" b="1" dirty="0" smtClean="0"/>
              <a:t> (for Region 2)  </a:t>
            </a:r>
            <a:r>
              <a:rPr lang="en-US" sz="2000" dirty="0" smtClean="0"/>
              <a:t>IAP/1.1/1</a:t>
            </a:r>
          </a:p>
          <a:p>
            <a:pPr marL="0" indent="0">
              <a:buNone/>
            </a:pPr>
            <a:r>
              <a:rPr lang="en-AU" sz="2000" b="1" dirty="0" smtClean="0"/>
              <a:t/>
            </a:r>
            <a:br>
              <a:rPr lang="en-AU" sz="2000" b="1" dirty="0" smtClean="0"/>
            </a:br>
            <a:r>
              <a:rPr lang="en-US" sz="2000" b="1" dirty="0" smtClean="0"/>
              <a:t>Reasons</a:t>
            </a:r>
            <a:r>
              <a:rPr lang="en-US" sz="2000" dirty="0" smtClean="0"/>
              <a:t>: WRC-19 agenda item 1.1 is a Region 1 issue. Any changes made to the Radio Regulations under WRC-19 agenda item 1.1 must not impact the existing allocation to the Amateur Service in 50-54 MHz in Region 2, nor subject Region 2 to any changed procedural or regulatory provisions.</a:t>
            </a:r>
          </a:p>
          <a:p>
            <a:pPr marL="0" indent="0">
              <a:buNone/>
            </a:pPr>
            <a:endParaRPr lang="en-US" sz="2000" dirty="0" smtClean="0"/>
          </a:p>
          <a:p>
            <a:r>
              <a:rPr lang="en-US" sz="2000" b="1" i="1" dirty="0" smtClean="0">
                <a:solidFill>
                  <a:srgbClr val="FF0000"/>
                </a:solidFill>
              </a:rPr>
              <a:t>Coordinator </a:t>
            </a:r>
            <a:r>
              <a:rPr lang="en-US" sz="2000" b="1" dirty="0"/>
              <a:t>: </a:t>
            </a:r>
            <a:r>
              <a:rPr lang="en-US" sz="2000" dirty="0" err="1"/>
              <a:t>Flávio</a:t>
            </a:r>
            <a:r>
              <a:rPr lang="en-US" sz="2000" dirty="0"/>
              <a:t> A. B. </a:t>
            </a:r>
            <a:r>
              <a:rPr lang="en-US" sz="2000" dirty="0" err="1"/>
              <a:t>Archangelo</a:t>
            </a:r>
            <a:r>
              <a:rPr lang="en-US" sz="2000" dirty="0"/>
              <a:t> (B)</a:t>
            </a:r>
          </a:p>
          <a:p>
            <a:r>
              <a:rPr lang="en-US" sz="2000" dirty="0"/>
              <a:t> </a:t>
            </a:r>
            <a:r>
              <a:rPr lang="en-US" sz="2000" dirty="0">
                <a:hlinkClick r:id="rId2"/>
              </a:rPr>
              <a:t>flavio.archangelo@ties.itu.int</a:t>
            </a:r>
            <a:endParaRPr lang="en-US" sz="2000" dirty="0"/>
          </a:p>
          <a:p>
            <a:r>
              <a:rPr lang="en-US" sz="2000" b="1" i="1" dirty="0">
                <a:solidFill>
                  <a:srgbClr val="FF0000"/>
                </a:solidFill>
              </a:rPr>
              <a:t>Alt. Coordinator</a:t>
            </a:r>
            <a:r>
              <a:rPr lang="en-US" sz="2000" b="1" dirty="0"/>
              <a:t>: </a:t>
            </a:r>
            <a:r>
              <a:rPr lang="en-US" sz="2000" dirty="0"/>
              <a:t> Jonathan </a:t>
            </a:r>
            <a:r>
              <a:rPr lang="en-US" sz="2000" dirty="0" err="1"/>
              <a:t>Siverling</a:t>
            </a:r>
            <a:r>
              <a:rPr lang="en-US" sz="2000" dirty="0"/>
              <a:t> (USA)</a:t>
            </a:r>
          </a:p>
          <a:p>
            <a:r>
              <a:rPr lang="en-US" sz="2000" dirty="0">
                <a:hlinkClick r:id="rId3"/>
              </a:rPr>
              <a:t>jsiverling@arrl.org</a:t>
            </a:r>
            <a:r>
              <a:rPr lang="en-US" sz="2000" dirty="0"/>
              <a:t>	</a:t>
            </a:r>
          </a:p>
          <a:p>
            <a:endParaRPr lang="en-US" sz="2400" dirty="0" smtClean="0"/>
          </a:p>
          <a:p>
            <a:endParaRPr lang="en-US" sz="2400" dirty="0" smtClean="0"/>
          </a:p>
          <a:p>
            <a:pPr marL="0" indent="0">
              <a:buNone/>
            </a:pPr>
            <a:endParaRPr lang="en-US" sz="2400" dirty="0" smtClean="0"/>
          </a:p>
          <a:p>
            <a:pPr defTabSz="914400" eaLnBrk="1" fontAlgn="auto" hangingPunct="1">
              <a:spcBef>
                <a:spcPts val="0"/>
              </a:spcBef>
              <a:spcAft>
                <a:spcPts val="0"/>
              </a:spcAft>
              <a:buFontTx/>
              <a:buNone/>
              <a:defRPr/>
            </a:pPr>
            <a:endParaRPr lang="en-US" sz="2400" dirty="0" smtClean="0"/>
          </a:p>
          <a:p>
            <a:pPr defTabSz="914400" eaLnBrk="1" fontAlgn="auto" hangingPunct="1">
              <a:spcBef>
                <a:spcPts val="0"/>
              </a:spcBef>
              <a:spcAft>
                <a:spcPts val="0"/>
              </a:spcAft>
              <a:buFontTx/>
              <a:buNone/>
              <a:defRPr/>
            </a:pPr>
            <a:endParaRPr lang="en-US" dirty="0" smtClean="0"/>
          </a:p>
          <a:p>
            <a:pPr defTabSz="914400" eaLnBrk="1" fontAlgn="auto" hangingPunct="1">
              <a:spcBef>
                <a:spcPts val="0"/>
              </a:spcBef>
              <a:spcAft>
                <a:spcPts val="0"/>
              </a:spcAft>
              <a:buFontTx/>
              <a:buNone/>
              <a:defRPr/>
            </a:pPr>
            <a:endParaRPr lang="en-US" dirty="0" smtClean="0"/>
          </a:p>
          <a:p>
            <a:pPr defTabSz="914400" eaLnBrk="1" fontAlgn="auto" hangingPunct="1">
              <a:spcBef>
                <a:spcPts val="0"/>
              </a:spcBef>
              <a:spcAft>
                <a:spcPts val="0"/>
              </a:spcAft>
              <a:buFontTx/>
              <a:buNone/>
              <a:defRPr/>
            </a:pPr>
            <a:endParaRPr lang="en-US" dirty="0" smtClean="0"/>
          </a:p>
          <a:p>
            <a:pPr defTabSz="914400" eaLnBrk="1" fontAlgn="auto" hangingPunct="1">
              <a:spcBef>
                <a:spcPts val="0"/>
              </a:spcBef>
              <a:spcAft>
                <a:spcPts val="0"/>
              </a:spcAft>
              <a:buFontTx/>
              <a:buNone/>
              <a:defRPr/>
            </a:pPr>
            <a:endParaRPr lang="en-US" dirty="0" smtClean="0"/>
          </a:p>
          <a:p>
            <a:pPr defTabSz="914400" eaLnBrk="1" fontAlgn="auto" hangingPunct="1">
              <a:spcBef>
                <a:spcPts val="0"/>
              </a:spcBef>
              <a:spcAft>
                <a:spcPts val="0"/>
              </a:spcAft>
              <a:buFontTx/>
              <a:buNone/>
              <a:defRPr/>
            </a:pPr>
            <a:endParaRPr lang="en-US" dirty="0" smtClean="0"/>
          </a:p>
          <a:p>
            <a:pPr defTabSz="914400" eaLnBrk="1" fontAlgn="auto" hangingPunct="1">
              <a:spcBef>
                <a:spcPts val="0"/>
              </a:spcBef>
              <a:spcAft>
                <a:spcPts val="0"/>
              </a:spcAft>
              <a:buFontTx/>
              <a:buNone/>
              <a:defRPr/>
            </a:pPr>
            <a:endParaRPr lang="en-US" dirty="0" smtClean="0"/>
          </a:p>
          <a:p>
            <a:pPr defTabSz="914400" eaLnBrk="1" fontAlgn="auto" hangingPunct="1">
              <a:spcBef>
                <a:spcPts val="0"/>
              </a:spcBef>
              <a:spcAft>
                <a:spcPts val="0"/>
              </a:spcAft>
              <a:buFontTx/>
              <a:buNone/>
              <a:defRPr/>
            </a:pPr>
            <a:endParaRPr lang="en-US" dirty="0" smtClean="0"/>
          </a:p>
          <a:p>
            <a:pPr defTabSz="914400" eaLnBrk="1" fontAlgn="auto" hangingPunct="1">
              <a:spcBef>
                <a:spcPts val="0"/>
              </a:spcBef>
              <a:spcAft>
                <a:spcPts val="0"/>
              </a:spcAft>
            </a:pPr>
            <a:endParaRPr lang="en-US" altLang="en-US" i="1" dirty="0" smtClean="0">
              <a:solidFill>
                <a:srgbClr val="FF0000"/>
              </a:solidFill>
              <a:latin typeface="Calibri" pitchFamily="34" charset="0"/>
              <a:ea typeface="Arial Unicode MS" pitchFamily="34" charset="-128"/>
              <a:cs typeface="Arial Unicode MS" pitchFamily="34" charset="-128"/>
            </a:endParaRPr>
          </a:p>
          <a:p>
            <a:pPr defTabSz="914400" eaLnBrk="1" fontAlgn="auto" hangingPunct="1">
              <a:spcBef>
                <a:spcPts val="0"/>
              </a:spcBef>
              <a:spcAft>
                <a:spcPts val="0"/>
              </a:spcAft>
            </a:pPr>
            <a:endParaRPr lang="en-US" altLang="en-US" i="1" dirty="0" smtClean="0">
              <a:solidFill>
                <a:srgbClr val="FF0000"/>
              </a:solidFill>
              <a:latin typeface="Calibri" pitchFamily="34" charset="0"/>
              <a:ea typeface="Arial Unicode MS" pitchFamily="34" charset="-128"/>
              <a:cs typeface="Arial Unicode MS" pitchFamily="34" charset="-128"/>
            </a:endParaRPr>
          </a:p>
          <a:p>
            <a:pPr defTabSz="914400" eaLnBrk="1" fontAlgn="auto" hangingPunct="1">
              <a:spcBef>
                <a:spcPts val="0"/>
              </a:spcBef>
              <a:spcAft>
                <a:spcPts val="0"/>
              </a:spcAft>
            </a:pPr>
            <a:endParaRPr lang="en-US" altLang="en-US" i="1" dirty="0" smtClean="0">
              <a:solidFill>
                <a:srgbClr val="FF0000"/>
              </a:solidFill>
              <a:latin typeface="Calibri" pitchFamily="34" charset="0"/>
              <a:ea typeface="Arial Unicode MS" pitchFamily="34" charset="-128"/>
              <a:cs typeface="Arial Unicode MS" pitchFamily="34" charset="-128"/>
            </a:endParaRPr>
          </a:p>
          <a:p>
            <a:pPr defTabSz="914400" eaLnBrk="1" fontAlgn="auto" hangingPunct="1">
              <a:spcBef>
                <a:spcPts val="0"/>
              </a:spcBef>
              <a:spcAft>
                <a:spcPts val="0"/>
              </a:spcAft>
            </a:pPr>
            <a:r>
              <a:rPr lang="en-US" altLang="en-US" i="1" dirty="0" smtClean="0">
                <a:solidFill>
                  <a:srgbClr val="FF0000"/>
                </a:solidFill>
                <a:latin typeface="Calibri" pitchFamily="34" charset="0"/>
                <a:ea typeface="Arial Unicode MS" pitchFamily="34" charset="-128"/>
                <a:cs typeface="Arial Unicode MS" pitchFamily="34" charset="-128"/>
              </a:rPr>
              <a:t>Issue Coordinator:  </a:t>
            </a:r>
            <a:r>
              <a:rPr lang="en-US" dirty="0" err="1" smtClean="0"/>
              <a:t>Flávio</a:t>
            </a:r>
            <a:r>
              <a:rPr lang="en-US" dirty="0" smtClean="0"/>
              <a:t> ARCHANGELO (B) </a:t>
            </a:r>
            <a:r>
              <a:rPr lang="en-US" u="sng" dirty="0" smtClean="0"/>
              <a:t>Flavio.archangelo@labre.org.br</a:t>
            </a:r>
            <a:r>
              <a:rPr lang="en-US" dirty="0" smtClean="0"/>
              <a:t> </a:t>
            </a:r>
            <a:endParaRPr lang="en-US" dirty="0"/>
          </a:p>
        </p:txBody>
      </p:sp>
    </p:spTree>
    <p:extLst>
      <p:ext uri="{BB962C8B-B14F-4D97-AF65-F5344CB8AC3E}">
        <p14:creationId xmlns:p14="http://schemas.microsoft.com/office/powerpoint/2010/main" val="1062310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p:nvPr>
        </p:nvSpPr>
        <p:spPr/>
        <p:txBody>
          <a:bodyPr/>
          <a:lstStyle/>
          <a:p>
            <a:pPr algn="ctr"/>
            <a:r>
              <a:rPr lang="en-US" altLang="en-US" sz="3200" dirty="0" smtClean="0">
                <a:ea typeface="MS PGothic"/>
              </a:rPr>
              <a:t>Working Group </a:t>
            </a:r>
            <a:r>
              <a:rPr lang="en-US" altLang="en-US" sz="3200" dirty="0" smtClean="0">
                <a:ea typeface="MS PGothic"/>
              </a:rPr>
              <a:t>- PCC.II </a:t>
            </a:r>
            <a:br>
              <a:rPr lang="en-US" altLang="en-US" sz="3200" dirty="0" smtClean="0">
                <a:ea typeface="MS PGothic"/>
              </a:rPr>
            </a:br>
            <a:r>
              <a:rPr lang="en-US" altLang="en-US" sz="3200" dirty="0" smtClean="0">
                <a:ea typeface="MS PGothic"/>
              </a:rPr>
              <a:t>“</a:t>
            </a:r>
            <a:r>
              <a:rPr lang="en-US" altLang="en-US" dirty="0" smtClean="0">
                <a:ea typeface="MS PGothic"/>
              </a:rPr>
              <a:t>Working Group for the Preparation of CITEL for Regional and World </a:t>
            </a:r>
            <a:r>
              <a:rPr lang="en-US" altLang="en-US" dirty="0" err="1" smtClean="0">
                <a:ea typeface="MS PGothic"/>
              </a:rPr>
              <a:t>Radiocommunication</a:t>
            </a:r>
            <a:r>
              <a:rPr lang="en-US" altLang="en-US" dirty="0" smtClean="0">
                <a:ea typeface="MS PGothic"/>
              </a:rPr>
              <a:t> Conferences”</a:t>
            </a:r>
            <a:endParaRPr lang="en-US" altLang="en-US" sz="3200" dirty="0" smtClean="0">
              <a:ea typeface="MS PGothic"/>
            </a:endParaRPr>
          </a:p>
        </p:txBody>
      </p:sp>
      <p:sp>
        <p:nvSpPr>
          <p:cNvPr id="18434" name="Rectangle 3"/>
          <p:cNvSpPr>
            <a:spLocks noGrp="1"/>
          </p:cNvSpPr>
          <p:nvPr>
            <p:ph type="body" idx="1"/>
          </p:nvPr>
        </p:nvSpPr>
        <p:spPr>
          <a:xfrm>
            <a:off x="457200" y="1981200"/>
            <a:ext cx="8229600" cy="4572000"/>
          </a:xfrm>
        </p:spPr>
        <p:txBody>
          <a:bodyPr/>
          <a:lstStyle/>
          <a:p>
            <a:r>
              <a:rPr lang="pt-BR" altLang="en-US" sz="2400" dirty="0" smtClean="0">
                <a:ea typeface="MS PGothic"/>
              </a:rPr>
              <a:t>Chair: 			</a:t>
            </a:r>
            <a:r>
              <a:rPr lang="en-US" altLang="en-US" sz="2400" dirty="0" smtClean="0">
                <a:ea typeface="MS PGothic"/>
              </a:rPr>
              <a:t>Carmelo Rivera, United </a:t>
            </a:r>
            <a:r>
              <a:rPr lang="en-US" altLang="en-US" sz="2400" dirty="0">
                <a:ea typeface="MS PGothic"/>
              </a:rPr>
              <a:t>States</a:t>
            </a:r>
            <a:endParaRPr lang="en-US" altLang="en-US" sz="2400" dirty="0" smtClean="0">
              <a:ea typeface="MS PGothic"/>
            </a:endParaRPr>
          </a:p>
          <a:p>
            <a:r>
              <a:rPr lang="en-US" altLang="en-US" sz="2400" dirty="0" smtClean="0">
                <a:ea typeface="MS PGothic"/>
              </a:rPr>
              <a:t>				(</a:t>
            </a:r>
            <a:r>
              <a:rPr lang="en-US" altLang="en-US" sz="2400" dirty="0" smtClean="0">
                <a:ea typeface="MS PGothic"/>
                <a:hlinkClick r:id="rId2"/>
              </a:rPr>
              <a:t>carmelo.rivera@noaa.gov</a:t>
            </a:r>
            <a:r>
              <a:rPr lang="en-US" altLang="en-US" sz="2400" dirty="0" smtClean="0">
                <a:ea typeface="MS PGothic"/>
              </a:rPr>
              <a:t>)</a:t>
            </a:r>
          </a:p>
          <a:p>
            <a:endParaRPr lang="en-US" altLang="en-US" sz="2400" dirty="0" smtClean="0">
              <a:ea typeface="MS PGothic"/>
            </a:endParaRPr>
          </a:p>
          <a:p>
            <a:r>
              <a:rPr lang="en-US" altLang="en-US" sz="2400" dirty="0" smtClean="0">
                <a:ea typeface="MS PGothic"/>
              </a:rPr>
              <a:t>Vice-Chairs: 	Victor Martinez, Mexico</a:t>
            </a:r>
          </a:p>
          <a:p>
            <a:r>
              <a:rPr lang="en-US" altLang="en-US" sz="2400" dirty="0">
                <a:ea typeface="MS PGothic"/>
              </a:rPr>
              <a:t>	</a:t>
            </a:r>
            <a:r>
              <a:rPr lang="en-US" altLang="en-US" sz="2400" dirty="0" smtClean="0">
                <a:ea typeface="MS PGothic"/>
              </a:rPr>
              <a:t>			(</a:t>
            </a:r>
            <a:r>
              <a:rPr lang="es-MX" sz="2400" u="sng" dirty="0" smtClean="0">
                <a:hlinkClick r:id="rId3"/>
              </a:rPr>
              <a:t>victor.martinezv@ift.org.mx</a:t>
            </a:r>
            <a:r>
              <a:rPr lang="es-MX" sz="2400" u="sng" dirty="0"/>
              <a:t>)</a:t>
            </a:r>
            <a:r>
              <a:rPr lang="en-US" sz="2400" dirty="0" smtClean="0"/>
              <a:t> </a:t>
            </a:r>
          </a:p>
          <a:p>
            <a:endParaRPr lang="en-US" sz="2400" dirty="0" smtClean="0"/>
          </a:p>
          <a:p>
            <a:r>
              <a:rPr lang="en-US" sz="2400" dirty="0"/>
              <a:t>	</a:t>
            </a:r>
            <a:r>
              <a:rPr lang="en-US" sz="2400" dirty="0" smtClean="0"/>
              <a:t>			Martha Suarez, Colombia</a:t>
            </a:r>
          </a:p>
          <a:p>
            <a:r>
              <a:rPr lang="en-US" sz="2400" dirty="0"/>
              <a:t>	</a:t>
            </a:r>
            <a:r>
              <a:rPr lang="en-US" sz="2400" dirty="0" smtClean="0"/>
              <a:t>			(</a:t>
            </a:r>
            <a:r>
              <a:rPr lang="en-US" sz="2400" dirty="0" smtClean="0">
                <a:hlinkClick r:id="rId4"/>
              </a:rPr>
              <a:t>martha.suarez@ane.gov.co</a:t>
            </a:r>
            <a:r>
              <a:rPr lang="en-US" sz="2400" dirty="0" smtClean="0"/>
              <a:t>) </a:t>
            </a:r>
            <a:endParaRPr lang="en-US" sz="2400" dirty="0"/>
          </a:p>
          <a:p>
            <a:endParaRPr lang="en-US" altLang="en-US" sz="2400" dirty="0" smtClean="0">
              <a:ea typeface="MS PGothic"/>
            </a:endParaRPr>
          </a:p>
        </p:txBody>
      </p:sp>
      <p:sp>
        <p:nvSpPr>
          <p:cNvPr id="18435" name="Slide Number Placeholder 3"/>
          <p:cNvSpPr>
            <a:spLocks noGrp="1"/>
          </p:cNvSpPr>
          <p:nvPr>
            <p:ph type="sldNum" sz="quarter" idx="11"/>
          </p:nvPr>
        </p:nvSpPr>
        <p:spPr bwMode="auto">
          <a:noFill/>
          <a:ln>
            <a:miter lim="800000"/>
            <a:headEnd/>
            <a:tailEnd/>
          </a:ln>
        </p:spPr>
        <p:txBody>
          <a:bodyPr/>
          <a:lstStyle/>
          <a:p>
            <a:fld id="{2C6B6809-3E11-4ABC-9666-C7012BA62CEF}" type="slidenum">
              <a:rPr lang="en-US" smtClean="0">
                <a:ea typeface="MS PGothic"/>
                <a:cs typeface="MS PGothic"/>
              </a:rPr>
              <a:pPr/>
              <a:t>2</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p:cNvSpPr>
          <p:nvPr>
            <p:ph type="body" idx="1"/>
          </p:nvPr>
        </p:nvSpPr>
        <p:spPr>
          <a:xfrm>
            <a:off x="231569" y="1143000"/>
            <a:ext cx="8610600" cy="5105400"/>
          </a:xfrm>
        </p:spPr>
        <p:txBody>
          <a:bodyPr/>
          <a:lstStyle/>
          <a:p>
            <a:pPr>
              <a:lnSpc>
                <a:spcPct val="80000"/>
              </a:lnSpc>
            </a:pPr>
            <a:r>
              <a:rPr lang="en-US" altLang="en-US" sz="2400" b="1" dirty="0" smtClean="0">
                <a:ea typeface="MS PGothic"/>
              </a:rPr>
              <a:t>IAP</a:t>
            </a:r>
            <a:endParaRPr lang="en-US" sz="1800" dirty="0"/>
          </a:p>
          <a:p>
            <a:r>
              <a:rPr lang="en-US" sz="1800" b="1" dirty="0" smtClean="0">
                <a:solidFill>
                  <a:srgbClr val="FF0000"/>
                </a:solidFill>
              </a:rPr>
              <a:t>Argentina, Brazil, Canada, Ecuador, Guatemala, Mexico, United States of America, Uruguay</a:t>
            </a:r>
            <a:endParaRPr lang="en-US" sz="1800" b="1" dirty="0">
              <a:solidFill>
                <a:srgbClr val="FF0000"/>
              </a:solidFill>
            </a:endParaRPr>
          </a:p>
          <a:p>
            <a:r>
              <a:rPr lang="en-US" sz="1800" b="1" u="sng" dirty="0" smtClean="0"/>
              <a:t>NOC</a:t>
            </a:r>
            <a:r>
              <a:rPr lang="en-US" sz="1800" dirty="0" smtClean="0"/>
              <a:t> </a:t>
            </a:r>
            <a:r>
              <a:rPr lang="en-US" sz="1800" dirty="0"/>
              <a:t>	</a:t>
            </a:r>
            <a:r>
              <a:rPr lang="en-US" sz="1800" dirty="0" smtClean="0"/>
              <a:t>IAP/1.11/1</a:t>
            </a:r>
            <a:endParaRPr lang="en-US" sz="1800" dirty="0"/>
          </a:p>
          <a:p>
            <a:r>
              <a:rPr lang="en-US" sz="1800" b="1" dirty="0"/>
              <a:t>Radio Regulations Volumes </a:t>
            </a:r>
            <a:r>
              <a:rPr lang="en-US" sz="1800" b="1" dirty="0" smtClean="0"/>
              <a:t>1 &amp; 2</a:t>
            </a:r>
            <a:endParaRPr lang="en-US" sz="1800" dirty="0"/>
          </a:p>
          <a:p>
            <a:r>
              <a:rPr lang="en-US" sz="1800" b="1" dirty="0"/>
              <a:t>Reason:</a:t>
            </a:r>
            <a:r>
              <a:rPr lang="en-US" sz="1800" dirty="0"/>
              <a:t> The United States and Canada believe it is unnecessary to identify spectrum specifically for railway </a:t>
            </a:r>
            <a:r>
              <a:rPr lang="en-US" sz="1800" dirty="0" err="1"/>
              <a:t>radiocommunication</a:t>
            </a:r>
            <a:r>
              <a:rPr lang="en-US" sz="1800" dirty="0"/>
              <a:t> systems. Regional and global harmonization can be satisfied by developing applicable ITU-R Reports and Recommendations.  Therefore, no change to the Radio Regulations or regulatory action is required under this agenda item</a:t>
            </a:r>
            <a:r>
              <a:rPr lang="en-US" sz="1800" dirty="0" smtClean="0"/>
              <a:t>.</a:t>
            </a:r>
            <a:endParaRPr lang="en-US" sz="1800" dirty="0"/>
          </a:p>
          <a:p>
            <a:r>
              <a:rPr lang="en-US" sz="1800" b="1" dirty="0">
                <a:solidFill>
                  <a:srgbClr val="FF0000"/>
                </a:solidFill>
              </a:rPr>
              <a:t>Argentina, Brazil, Canada, Ecuador, Guatemala, Mexico, United States of America, Uruguay</a:t>
            </a:r>
          </a:p>
          <a:p>
            <a:r>
              <a:rPr lang="en-US" sz="1800" b="1" dirty="0" smtClean="0"/>
              <a:t>SUP</a:t>
            </a:r>
            <a:r>
              <a:rPr lang="en-US" sz="1800" dirty="0"/>
              <a:t>	</a:t>
            </a:r>
            <a:r>
              <a:rPr lang="en-US" sz="1800" dirty="0" smtClean="0"/>
              <a:t>IAP/1.11/2</a:t>
            </a:r>
            <a:endParaRPr lang="en-US" sz="1800" dirty="0"/>
          </a:p>
          <a:p>
            <a:r>
              <a:rPr lang="en-US" sz="1800" dirty="0"/>
              <a:t>RESOLUTION 236 (WRC-15) </a:t>
            </a:r>
          </a:p>
          <a:p>
            <a:r>
              <a:rPr lang="en-US" sz="1800" b="1" dirty="0"/>
              <a:t>Railway </a:t>
            </a:r>
            <a:r>
              <a:rPr lang="en-US" sz="1800" b="1" dirty="0" err="1"/>
              <a:t>radiocommunication</a:t>
            </a:r>
            <a:r>
              <a:rPr lang="en-US" sz="1800" b="1" dirty="0"/>
              <a:t> systems between train and trackside</a:t>
            </a:r>
            <a:endParaRPr lang="en-US" sz="1800" dirty="0"/>
          </a:p>
          <a:p>
            <a:r>
              <a:rPr lang="en-US" sz="1800" b="1" dirty="0"/>
              <a:t>Reasons:</a:t>
            </a:r>
            <a:r>
              <a:rPr lang="en-US" sz="1800" dirty="0"/>
              <a:t>  The studies towards regional and global harmonization can be satisfied through ITU-R Recommendations and Reports</a:t>
            </a:r>
            <a:r>
              <a:rPr lang="en-US" sz="1800" dirty="0" smtClean="0"/>
              <a:t>.</a:t>
            </a:r>
            <a:endParaRPr lang="en-GB" altLang="en-US" sz="1800" i="1" dirty="0" smtClean="0">
              <a:solidFill>
                <a:srgbClr val="FF0000"/>
              </a:solidFill>
              <a:ea typeface="MS PGothic"/>
            </a:endParaRPr>
          </a:p>
          <a:p>
            <a:r>
              <a:rPr lang="en-GB" altLang="en-US" sz="1800" i="1" dirty="0" smtClean="0">
                <a:solidFill>
                  <a:srgbClr val="FF0000"/>
                </a:solidFill>
                <a:ea typeface="MS PGothic"/>
              </a:rPr>
              <a:t>Issue Coordinator </a:t>
            </a:r>
            <a:r>
              <a:rPr lang="fr-CA" altLang="en-US" sz="1800" i="1" dirty="0" smtClean="0">
                <a:solidFill>
                  <a:srgbClr val="FF0000"/>
                </a:solidFill>
                <a:ea typeface="MS PGothic"/>
              </a:rPr>
              <a:t>:</a:t>
            </a:r>
            <a:r>
              <a:rPr lang="en-US" sz="1800" dirty="0"/>
              <a:t>David TEJEDA </a:t>
            </a:r>
            <a:r>
              <a:rPr lang="en-US" sz="1800" dirty="0" smtClean="0"/>
              <a:t>(Mexico) </a:t>
            </a:r>
            <a:r>
              <a:rPr lang="en-US" sz="1800" u="sng" dirty="0" smtClean="0">
                <a:hlinkClick r:id="rId3"/>
              </a:rPr>
              <a:t>david.tejeda@ift.org.mx</a:t>
            </a:r>
            <a:r>
              <a:rPr lang="en-US" sz="1800" u="sng" dirty="0" smtClean="0"/>
              <a:t> </a:t>
            </a:r>
            <a:endParaRPr lang="en-US" altLang="en-US" sz="1800" dirty="0" smtClean="0">
              <a:ea typeface="MS PGothic"/>
            </a:endParaRPr>
          </a:p>
          <a:p>
            <a:pPr>
              <a:lnSpc>
                <a:spcPct val="80000"/>
              </a:lnSpc>
            </a:pPr>
            <a:endParaRPr lang="en-US" altLang="en-US" sz="2200" dirty="0" smtClean="0">
              <a:ea typeface="MS PGothic"/>
            </a:endParaRPr>
          </a:p>
        </p:txBody>
      </p:sp>
      <p:sp>
        <p:nvSpPr>
          <p:cNvPr id="53250" name="Rectangle 3"/>
          <p:cNvSpPr>
            <a:spLocks noChangeArrowheads="1"/>
          </p:cNvSpPr>
          <p:nvPr/>
        </p:nvSpPr>
        <p:spPr bwMode="auto">
          <a:xfrm>
            <a:off x="210787" y="533400"/>
            <a:ext cx="8915400" cy="914400"/>
          </a:xfrm>
          <a:prstGeom prst="rect">
            <a:avLst/>
          </a:prstGeom>
          <a:noFill/>
          <a:ln w="9525">
            <a:noFill/>
            <a:miter lim="800000"/>
            <a:headEnd/>
            <a:tailEnd/>
          </a:ln>
        </p:spPr>
        <p:txBody>
          <a:bodyPr anchor="ctr"/>
          <a:lstStyle/>
          <a:p>
            <a:pPr eaLnBrk="0" hangingPunct="0"/>
            <a:r>
              <a:rPr lang="en-CA" altLang="en-US" b="1" dirty="0" smtClean="0">
                <a:latin typeface="Calibri" pitchFamily="34" charset="0"/>
              </a:rPr>
              <a:t>Agenda Item 1.11:  </a:t>
            </a:r>
            <a:r>
              <a:rPr lang="en-US" altLang="en-US" b="1" i="1" dirty="0" smtClean="0"/>
              <a:t>Railway Train and Trackside</a:t>
            </a:r>
            <a:endParaRPr lang="en-US" altLang="en-US" b="1" dirty="0">
              <a:latin typeface="Calibri" pitchFamily="34" charset="0"/>
            </a:endParaRPr>
          </a:p>
        </p:txBody>
      </p:sp>
      <p:sp>
        <p:nvSpPr>
          <p:cNvPr id="53251" name="Slide Number Placeholder 2"/>
          <p:cNvSpPr>
            <a:spLocks noGrp="1"/>
          </p:cNvSpPr>
          <p:nvPr>
            <p:ph type="sldNum" sz="quarter" idx="11"/>
          </p:nvPr>
        </p:nvSpPr>
        <p:spPr bwMode="auto">
          <a:noFill/>
          <a:ln>
            <a:miter lim="800000"/>
            <a:headEnd/>
            <a:tailEnd/>
          </a:ln>
        </p:spPr>
        <p:txBody>
          <a:bodyPr/>
          <a:lstStyle/>
          <a:p>
            <a:fld id="{01E32187-9F22-481E-8A28-939309043753}" type="slidenum">
              <a:rPr lang="en-US" smtClean="0">
                <a:ea typeface="MS PGothic"/>
                <a:cs typeface="MS PGothic"/>
              </a:rPr>
              <a:pPr/>
              <a:t>20</a:t>
            </a:fld>
            <a:endParaRPr lang="en-US" dirty="0" smtClean="0">
              <a:ea typeface="MS PGothic"/>
              <a:cs typeface="MS PGothic"/>
            </a:endParaRPr>
          </a:p>
        </p:txBody>
      </p:sp>
    </p:spTree>
    <p:extLst>
      <p:ext uri="{BB962C8B-B14F-4D97-AF65-F5344CB8AC3E}">
        <p14:creationId xmlns:p14="http://schemas.microsoft.com/office/powerpoint/2010/main" val="9461720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2"/>
          <p:cNvSpPr>
            <a:spLocks noGrp="1"/>
          </p:cNvSpPr>
          <p:nvPr>
            <p:ph type="title"/>
          </p:nvPr>
        </p:nvSpPr>
        <p:spPr>
          <a:xfrm>
            <a:off x="152400" y="1012825"/>
            <a:ext cx="8991600" cy="815975"/>
          </a:xfrm>
        </p:spPr>
        <p:txBody>
          <a:bodyPr/>
          <a:lstStyle/>
          <a:p>
            <a:r>
              <a:rPr lang="en-CA" altLang="en-US" dirty="0" smtClean="0">
                <a:ea typeface="MS PGothic"/>
              </a:rPr>
              <a:t>Issue 9.1.2: </a:t>
            </a:r>
            <a:r>
              <a:rPr lang="en-CA" b="0" dirty="0"/>
              <a:t>Compatibility of </a:t>
            </a:r>
            <a:r>
              <a:rPr lang="en-CA" b="0" dirty="0" smtClean="0"/>
              <a:t>IMT and </a:t>
            </a:r>
            <a:r>
              <a:rPr lang="en-CA" b="0" dirty="0"/>
              <a:t>broadcasting-satellite service (sound) in the frequency band 1 452-1 492 MHz in Regions 1 and 3</a:t>
            </a:r>
            <a:endParaRPr lang="en-US" altLang="en-US" dirty="0" smtClean="0">
              <a:ea typeface="MS PGothic"/>
            </a:endParaRPr>
          </a:p>
        </p:txBody>
      </p:sp>
      <p:sp>
        <p:nvSpPr>
          <p:cNvPr id="93186" name="Rectangle 3"/>
          <p:cNvSpPr>
            <a:spLocks noGrp="1"/>
          </p:cNvSpPr>
          <p:nvPr>
            <p:ph type="body" idx="1"/>
          </p:nvPr>
        </p:nvSpPr>
        <p:spPr>
          <a:xfrm>
            <a:off x="152400" y="1981200"/>
            <a:ext cx="8763000" cy="4375150"/>
          </a:xfrm>
        </p:spPr>
        <p:txBody>
          <a:bodyPr/>
          <a:lstStyle/>
          <a:p>
            <a:r>
              <a:rPr lang="en-CA" sz="2400" b="1" dirty="0" smtClean="0">
                <a:ea typeface="MS PGothic"/>
              </a:rPr>
              <a:t>IAP</a:t>
            </a:r>
            <a:endParaRPr lang="en-CA" sz="1200" b="1" dirty="0" smtClean="0">
              <a:ea typeface="MS PGothic"/>
            </a:endParaRPr>
          </a:p>
          <a:p>
            <a:pPr lvl="0" defTabSz="914400">
              <a:spcBef>
                <a:spcPct val="0"/>
              </a:spcBef>
            </a:pPr>
            <a:r>
              <a:rPr lang="en-US" altLang="x-none" b="1" dirty="0" smtClean="0">
                <a:solidFill>
                  <a:srgbClr val="FF0000"/>
                </a:solidFill>
              </a:rPr>
              <a:t>Argentina, Brazil, Canada, Colombia, Ecuador, United States of America, Guatemala, Uruguay</a:t>
            </a:r>
            <a:endParaRPr lang="x-none" altLang="x-none" b="1" dirty="0">
              <a:solidFill>
                <a:srgbClr val="FF0000"/>
              </a:solidFill>
            </a:endParaRPr>
          </a:p>
          <a:p>
            <a:r>
              <a:rPr lang="en-US" b="1" u="sng" dirty="0" smtClean="0">
                <a:ea typeface="MS PGothic"/>
              </a:rPr>
              <a:t>NOC</a:t>
            </a:r>
            <a:r>
              <a:rPr lang="en-US" dirty="0" smtClean="0">
                <a:ea typeface="MS PGothic"/>
              </a:rPr>
              <a:t>    IAP/9.1.2/1</a:t>
            </a:r>
          </a:p>
          <a:p>
            <a:r>
              <a:rPr lang="en-US" dirty="0" smtClean="0">
                <a:ea typeface="MS PGothic"/>
              </a:rPr>
              <a:t>Article 5 – Section IV – Table of Frequency Allocations</a:t>
            </a:r>
          </a:p>
          <a:p>
            <a:endParaRPr lang="en-US" dirty="0">
              <a:ea typeface="MS PGothic"/>
            </a:endParaRPr>
          </a:p>
          <a:p>
            <a:r>
              <a:rPr lang="en-US" b="1" dirty="0" smtClean="0">
                <a:ea typeface="MS PGothic"/>
              </a:rPr>
              <a:t>Reasons:</a:t>
            </a:r>
            <a:r>
              <a:rPr lang="en-US" dirty="0" smtClean="0">
                <a:ea typeface="MS PGothic"/>
              </a:rPr>
              <a:t>  </a:t>
            </a:r>
            <a:r>
              <a:rPr lang="en-US" dirty="0"/>
              <a:t>WRC-19 issue 9.1.2 is limited to technical and regulatory studies of the mobile (IMT) and broadcasting satellite (sound) services in the band 1452-1492 MHz in Regions 1 and 3 only.  Therefore, there is no basis for any changes to the Radio Regulations that would impact the services in the frequency band1452-1492 MHz in Region 2 under this issue.  Therefore, NOC is proposed with respect to any change to Article 5 that could impact Region 2 services in the frequency band 1452-1492 </a:t>
            </a:r>
            <a:r>
              <a:rPr lang="en-US" dirty="0" err="1"/>
              <a:t>MHz.</a:t>
            </a:r>
            <a:r>
              <a:rPr lang="en-US" dirty="0"/>
              <a:t>  </a:t>
            </a:r>
            <a:endParaRPr lang="en-US" b="1" dirty="0" smtClean="0">
              <a:ea typeface="MS PGothic"/>
            </a:endParaRPr>
          </a:p>
          <a:p>
            <a:r>
              <a:rPr lang="en-US" i="1" dirty="0" smtClean="0">
                <a:solidFill>
                  <a:srgbClr val="FF0000"/>
                </a:solidFill>
                <a:ea typeface="MS PGothic"/>
              </a:rPr>
              <a:t>Issue Coordinator: </a:t>
            </a:r>
            <a:r>
              <a:rPr lang="en-US" altLang="en-US" i="1" dirty="0" smtClean="0">
                <a:ea typeface="Arial Unicode MS" pitchFamily="34" charset="-128"/>
                <a:cs typeface="Arial Unicode MS" pitchFamily="34" charset="-128"/>
              </a:rPr>
              <a:t>TBD</a:t>
            </a:r>
            <a:endParaRPr lang="en-US" altLang="en-US" i="1" dirty="0" smtClean="0">
              <a:ea typeface="MS PGothic"/>
              <a:cs typeface="Times New Roman" pitchFamily="18" charset="0"/>
            </a:endParaRPr>
          </a:p>
          <a:p>
            <a:endParaRPr lang="en-US" sz="2400" dirty="0" smtClean="0">
              <a:ea typeface="MS PGothic"/>
            </a:endParaRPr>
          </a:p>
          <a:p>
            <a:endParaRPr lang="en-CA" sz="2400" b="1" dirty="0" smtClean="0">
              <a:ea typeface="MS PGothic"/>
            </a:endParaRPr>
          </a:p>
        </p:txBody>
      </p:sp>
      <p:sp>
        <p:nvSpPr>
          <p:cNvPr id="93187" name="Slide Number Placeholder 3"/>
          <p:cNvSpPr>
            <a:spLocks noGrp="1"/>
          </p:cNvSpPr>
          <p:nvPr>
            <p:ph type="sldNum" sz="quarter" idx="11"/>
          </p:nvPr>
        </p:nvSpPr>
        <p:spPr bwMode="auto">
          <a:noFill/>
          <a:ln>
            <a:miter lim="800000"/>
            <a:headEnd/>
            <a:tailEnd/>
          </a:ln>
        </p:spPr>
        <p:txBody>
          <a:bodyPr/>
          <a:lstStyle/>
          <a:p>
            <a:fld id="{B641FFBB-9E8B-4540-A33C-808EC2FCFB19}" type="slidenum">
              <a:rPr lang="en-US" smtClean="0">
                <a:ea typeface="MS PGothic"/>
                <a:cs typeface="MS PGothic"/>
              </a:rPr>
              <a:pPr/>
              <a:t>21</a:t>
            </a:fld>
            <a:endParaRPr lang="en-US" smtClean="0">
              <a:ea typeface="MS PGothic"/>
              <a:cs typeface="MS PGothic"/>
            </a:endParaRPr>
          </a:p>
        </p:txBody>
      </p:sp>
    </p:spTree>
    <p:extLst>
      <p:ext uri="{BB962C8B-B14F-4D97-AF65-F5344CB8AC3E}">
        <p14:creationId xmlns:p14="http://schemas.microsoft.com/office/powerpoint/2010/main" val="9619011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p:cNvSpPr>
          <p:nvPr>
            <p:ph type="title"/>
          </p:nvPr>
        </p:nvSpPr>
        <p:spPr>
          <a:xfrm>
            <a:off x="152400" y="1073150"/>
            <a:ext cx="8991600" cy="815975"/>
          </a:xfrm>
        </p:spPr>
        <p:txBody>
          <a:bodyPr/>
          <a:lstStyle/>
          <a:p>
            <a:r>
              <a:rPr lang="en-CA" altLang="en-US" dirty="0" smtClean="0">
                <a:ea typeface="MS PGothic"/>
              </a:rPr>
              <a:t>Issue 9.1.3:</a:t>
            </a:r>
            <a:r>
              <a:rPr lang="en-CA" altLang="en-US" b="0" dirty="0"/>
              <a:t> </a:t>
            </a:r>
            <a:r>
              <a:rPr lang="en-CA" b="0" dirty="0" smtClean="0"/>
              <a:t>technical </a:t>
            </a:r>
            <a:r>
              <a:rPr lang="en-CA" b="0" dirty="0"/>
              <a:t>and operational issues and regulatory provisions for new </a:t>
            </a:r>
            <a:r>
              <a:rPr lang="en-CA" b="0" dirty="0" smtClean="0"/>
              <a:t>NGSO systems </a:t>
            </a:r>
            <a:r>
              <a:rPr lang="en-CA" b="0" dirty="0"/>
              <a:t>in the 3 700-4 200 MHz, 4 500-4 800 MHz, 5 925-6 425 MHz and 6 725-7 025 MHz </a:t>
            </a:r>
            <a:r>
              <a:rPr lang="en-CA" b="0" dirty="0" smtClean="0"/>
              <a:t>bands </a:t>
            </a:r>
            <a:r>
              <a:rPr lang="en-CA" b="0" dirty="0"/>
              <a:t>allocated to </a:t>
            </a:r>
            <a:r>
              <a:rPr lang="en-CA" b="0" dirty="0" smtClean="0"/>
              <a:t>FSS</a:t>
            </a:r>
            <a:endParaRPr lang="en-US" altLang="en-US" dirty="0" smtClean="0">
              <a:ea typeface="MS PGothic"/>
            </a:endParaRPr>
          </a:p>
        </p:txBody>
      </p:sp>
      <p:sp>
        <p:nvSpPr>
          <p:cNvPr id="97282" name="Rectangle 3"/>
          <p:cNvSpPr>
            <a:spLocks noGrp="1"/>
          </p:cNvSpPr>
          <p:nvPr>
            <p:ph type="body" idx="1"/>
          </p:nvPr>
        </p:nvSpPr>
        <p:spPr>
          <a:xfrm>
            <a:off x="304800" y="2133600"/>
            <a:ext cx="8393113" cy="4343400"/>
          </a:xfrm>
        </p:spPr>
        <p:txBody>
          <a:bodyPr/>
          <a:lstStyle/>
          <a:p>
            <a:r>
              <a:rPr lang="en-US" sz="1600" b="1" dirty="0" smtClean="0">
                <a:ea typeface="MS PGothic"/>
              </a:rPr>
              <a:t>IAP</a:t>
            </a:r>
          </a:p>
          <a:p>
            <a:r>
              <a:rPr lang="en-US" altLang="x-none" sz="1600" b="1" u="sng" dirty="0" smtClean="0"/>
              <a:t>NOC</a:t>
            </a:r>
            <a:r>
              <a:rPr lang="en-US" altLang="x-none" sz="1600" dirty="0" smtClean="0"/>
              <a:t>     IAP/9.1/9.1.3/1 – ARTICLE 21</a:t>
            </a:r>
          </a:p>
          <a:p>
            <a:r>
              <a:rPr lang="en-US" altLang="x-none" sz="1600" b="1" u="sng" dirty="0" smtClean="0"/>
              <a:t>NOC</a:t>
            </a:r>
            <a:r>
              <a:rPr lang="en-US" altLang="x-none" sz="1600" dirty="0" smtClean="0"/>
              <a:t>     IAP/9.1/9.1.3/2 – ARTICLE 22</a:t>
            </a:r>
          </a:p>
          <a:p>
            <a:r>
              <a:rPr lang="en-US" altLang="x-none" sz="1600" b="1" dirty="0" smtClean="0"/>
              <a:t>SUP</a:t>
            </a:r>
            <a:r>
              <a:rPr lang="en-US" altLang="x-none" sz="1600" dirty="0" smtClean="0"/>
              <a:t>      IAP/9.1/9.1.3/3 – RESOLUTION 157 (WRC-15)</a:t>
            </a:r>
          </a:p>
          <a:p>
            <a:endParaRPr lang="en-US" altLang="x-none" sz="1600" b="1" dirty="0" smtClean="0"/>
          </a:p>
          <a:p>
            <a:pPr lvl="0" defTabSz="914400">
              <a:spcBef>
                <a:spcPct val="0"/>
              </a:spcBef>
            </a:pPr>
            <a:r>
              <a:rPr lang="x-none" altLang="x-none" sz="1600" b="1" smtClean="0">
                <a:solidFill>
                  <a:srgbClr val="FF0000"/>
                </a:solidFill>
              </a:rPr>
              <a:t>B</a:t>
            </a:r>
            <a:r>
              <a:rPr lang="en-US" altLang="x-none" sz="1600" b="1" dirty="0" err="1" smtClean="0">
                <a:solidFill>
                  <a:srgbClr val="FF0000"/>
                </a:solidFill>
              </a:rPr>
              <a:t>razil</a:t>
            </a:r>
            <a:r>
              <a:rPr lang="x-none" altLang="x-none" sz="1600" b="1" smtClean="0">
                <a:solidFill>
                  <a:srgbClr val="FF0000"/>
                </a:solidFill>
              </a:rPr>
              <a:t>, </a:t>
            </a:r>
            <a:r>
              <a:rPr lang="en-US" altLang="x-none" sz="1600" b="1" dirty="0" smtClean="0">
                <a:solidFill>
                  <a:srgbClr val="FF0000"/>
                </a:solidFill>
              </a:rPr>
              <a:t>Canada, </a:t>
            </a:r>
            <a:r>
              <a:rPr lang="en-US" altLang="x-none" sz="1600" b="1" dirty="0">
                <a:solidFill>
                  <a:srgbClr val="FF0000"/>
                </a:solidFill>
              </a:rPr>
              <a:t>Guatemala, </a:t>
            </a:r>
            <a:r>
              <a:rPr lang="en-US" altLang="x-none" sz="1600" b="1" dirty="0" smtClean="0">
                <a:solidFill>
                  <a:srgbClr val="FF0000"/>
                </a:solidFill>
              </a:rPr>
              <a:t>Nicaragua, United States, Uruguay</a:t>
            </a:r>
            <a:endParaRPr lang="x-none" altLang="x-none" sz="1600" b="1" dirty="0">
              <a:solidFill>
                <a:srgbClr val="FF0000"/>
              </a:solidFill>
            </a:endParaRPr>
          </a:p>
          <a:p>
            <a:pPr lvl="0" defTabSz="914400">
              <a:spcBef>
                <a:spcPct val="0"/>
              </a:spcBef>
            </a:pPr>
            <a:r>
              <a:rPr lang="x-none" altLang="x-none" sz="1600" dirty="0"/>
              <a:t>ITU-R studies show that it would be very difficult to operate a non-GSO circular-orbit system for the purposes of a global broadband network in the 6/4 GHz frequency bands. Therefore</a:t>
            </a:r>
            <a:r>
              <a:rPr lang="x-none" altLang="x-none" sz="1600"/>
              <a:t>, </a:t>
            </a:r>
            <a:r>
              <a:rPr lang="en-US" altLang="x-none" sz="1600" dirty="0" smtClean="0"/>
              <a:t>CITEL administrations</a:t>
            </a:r>
            <a:r>
              <a:rPr lang="x-none" altLang="x-none" sz="1600" smtClean="0"/>
              <a:t> support </a:t>
            </a:r>
            <a:r>
              <a:rPr lang="x-none" altLang="x-none" sz="1600" dirty="0"/>
              <a:t>no revision to Article 21, Table 21-4 for non-GSO FSS satellites in the frequency band 3700-4200 MHz (space-to-Earth) and no modifications to Article 22 epfd limits applicable to non-GSO systems in the bands 3700-4200 MHz (space-to-Earth) and 5925-6425 MHz (Earth-to-Space).  Similarly</a:t>
            </a:r>
            <a:r>
              <a:rPr lang="x-none" altLang="x-none" sz="1600"/>
              <a:t>, </a:t>
            </a:r>
            <a:r>
              <a:rPr lang="x-none" altLang="x-none" sz="1600" smtClean="0"/>
              <a:t>C</a:t>
            </a:r>
            <a:r>
              <a:rPr lang="en-US" altLang="x-none" sz="1600" dirty="0" smtClean="0"/>
              <a:t>ITEL administrations</a:t>
            </a:r>
            <a:r>
              <a:rPr lang="x-none" altLang="x-none" sz="1600" smtClean="0"/>
              <a:t> propose </a:t>
            </a:r>
            <a:r>
              <a:rPr lang="x-none" altLang="x-none" sz="1600" dirty="0"/>
              <a:t>no change to the bands 4500-4800 MHz (space-to-Earth) and 6725-7025 MHz (Earth-to-space).      </a:t>
            </a:r>
            <a:endParaRPr lang="en-US" altLang="x-none" sz="1600" dirty="0" smtClean="0"/>
          </a:p>
          <a:p>
            <a:pPr lvl="0" defTabSz="914400">
              <a:spcBef>
                <a:spcPct val="0"/>
              </a:spcBef>
            </a:pPr>
            <a:r>
              <a:rPr lang="x-none" altLang="x-none" sz="1600" smtClean="0"/>
              <a:t> </a:t>
            </a:r>
            <a:endParaRPr lang="x-none" altLang="x-none" sz="1600" dirty="0"/>
          </a:p>
          <a:p>
            <a:pPr>
              <a:lnSpc>
                <a:spcPct val="80000"/>
              </a:lnSpc>
              <a:buClr>
                <a:schemeClr val="tx1"/>
              </a:buClr>
            </a:pPr>
            <a:r>
              <a:rPr lang="en-GB" altLang="en-US" sz="1600" i="1" dirty="0">
                <a:solidFill>
                  <a:srgbClr val="FF0000"/>
                </a:solidFill>
                <a:ea typeface="MS PGothic"/>
              </a:rPr>
              <a:t>Issue Coordinator</a:t>
            </a:r>
            <a:r>
              <a:rPr lang="fr-CA" altLang="en-US" sz="1600" i="1" dirty="0">
                <a:solidFill>
                  <a:srgbClr val="FF0000"/>
                </a:solidFill>
                <a:ea typeface="MS PGothic"/>
              </a:rPr>
              <a:t>:  </a:t>
            </a:r>
            <a:r>
              <a:rPr lang="fr-CA" altLang="en-US" sz="1600" dirty="0" smtClean="0">
                <a:ea typeface="MS PGothic"/>
              </a:rPr>
              <a:t>[Hugo Mario </a:t>
            </a:r>
            <a:r>
              <a:rPr lang="fr-CA" altLang="en-US" sz="1600" dirty="0" err="1" smtClean="0">
                <a:ea typeface="MS PGothic"/>
              </a:rPr>
              <a:t>Trivino</a:t>
            </a:r>
            <a:r>
              <a:rPr lang="fr-CA" altLang="en-US" sz="1600" dirty="0" smtClean="0">
                <a:ea typeface="MS PGothic"/>
              </a:rPr>
              <a:t> (CLM) </a:t>
            </a:r>
            <a:r>
              <a:rPr lang="fr-CA" altLang="en-US" sz="1600" dirty="0" smtClean="0">
                <a:ea typeface="MS PGothic"/>
                <a:hlinkClick r:id="rId3"/>
              </a:rPr>
              <a:t>trivino@mintic.gov.co</a:t>
            </a:r>
            <a:r>
              <a:rPr lang="fr-CA" altLang="en-US" sz="1600" dirty="0" smtClean="0">
                <a:ea typeface="MS PGothic"/>
              </a:rPr>
              <a:t> ]</a:t>
            </a:r>
          </a:p>
          <a:p>
            <a:pPr>
              <a:lnSpc>
                <a:spcPct val="80000"/>
              </a:lnSpc>
              <a:buClr>
                <a:schemeClr val="tx1"/>
              </a:buClr>
            </a:pPr>
            <a:r>
              <a:rPr lang="fr-CA" altLang="en-US" sz="1600" dirty="0">
                <a:ea typeface="MS PGothic"/>
              </a:rPr>
              <a:t>	</a:t>
            </a:r>
            <a:r>
              <a:rPr lang="fr-CA" altLang="en-US" sz="1600" dirty="0" smtClean="0">
                <a:ea typeface="MS PGothic"/>
              </a:rPr>
              <a:t>			[</a:t>
            </a:r>
            <a:r>
              <a:rPr lang="fr-CA" altLang="en-US" sz="1600" dirty="0" err="1" smtClean="0">
                <a:ea typeface="MS PGothic"/>
              </a:rPr>
              <a:t>Manoel</a:t>
            </a:r>
            <a:r>
              <a:rPr lang="fr-CA" altLang="en-US" sz="1600" dirty="0" smtClean="0">
                <a:ea typeface="MS PGothic"/>
              </a:rPr>
              <a:t> Almeida (B) </a:t>
            </a:r>
            <a:r>
              <a:rPr lang="fr-CA" altLang="en-US" sz="1600" dirty="0" smtClean="0">
                <a:ea typeface="MS PGothic"/>
                <a:hlinkClick r:id="rId4"/>
              </a:rPr>
              <a:t>manoel.almeida@intelsat.com</a:t>
            </a:r>
            <a:r>
              <a:rPr lang="fr-CA" altLang="en-US" sz="1600" dirty="0" smtClean="0">
                <a:ea typeface="MS PGothic"/>
              </a:rPr>
              <a:t> ]  </a:t>
            </a:r>
            <a:endParaRPr lang="fr-CA" altLang="en-US" sz="1600" dirty="0">
              <a:ea typeface="MS PGothic"/>
            </a:endParaRPr>
          </a:p>
          <a:p>
            <a:pPr>
              <a:lnSpc>
                <a:spcPct val="80000"/>
              </a:lnSpc>
              <a:buClr>
                <a:schemeClr val="tx1"/>
              </a:buClr>
            </a:pPr>
            <a:r>
              <a:rPr lang="en-GB" altLang="en-US" sz="1600" i="1" dirty="0">
                <a:solidFill>
                  <a:srgbClr val="FF0000"/>
                </a:solidFill>
                <a:ea typeface="MS PGothic"/>
              </a:rPr>
              <a:t>Alt Issue </a:t>
            </a:r>
            <a:r>
              <a:rPr lang="en-GB" altLang="en-US" sz="1600" i="1" dirty="0" smtClean="0">
                <a:solidFill>
                  <a:srgbClr val="FF0000"/>
                </a:solidFill>
                <a:ea typeface="MS PGothic"/>
              </a:rPr>
              <a:t>Coordinator</a:t>
            </a:r>
            <a:r>
              <a:rPr lang="fr-CA" altLang="en-US" sz="1600" i="1" dirty="0" smtClean="0">
                <a:solidFill>
                  <a:srgbClr val="FF0000"/>
                </a:solidFill>
                <a:ea typeface="MS PGothic"/>
              </a:rPr>
              <a:t>: </a:t>
            </a:r>
            <a:r>
              <a:rPr lang="pt-BR" altLang="en-US" sz="1600" dirty="0" smtClean="0"/>
              <a:t>Marcella </a:t>
            </a:r>
            <a:r>
              <a:rPr lang="pt-BR" altLang="en-US" sz="1600" dirty="0" err="1" smtClean="0"/>
              <a:t>Ost</a:t>
            </a:r>
            <a:r>
              <a:rPr lang="pt-BR" altLang="en-US" sz="1600" dirty="0" smtClean="0"/>
              <a:t> (Canada) </a:t>
            </a:r>
            <a:r>
              <a:rPr lang="pt-BR" altLang="en-US" sz="1600" dirty="0" smtClean="0">
                <a:hlinkClick r:id="rId5"/>
              </a:rPr>
              <a:t>marcella.s.ost@boeing.com</a:t>
            </a:r>
            <a:r>
              <a:rPr lang="pt-BR" altLang="en-US" sz="1600" dirty="0" smtClean="0"/>
              <a:t> </a:t>
            </a:r>
            <a:r>
              <a:rPr lang="pt-BR" sz="1600" dirty="0" smtClean="0"/>
              <a:t> </a:t>
            </a:r>
            <a:endParaRPr lang="en-US" sz="1600" dirty="0"/>
          </a:p>
          <a:p>
            <a:pPr>
              <a:buFont typeface="Arial" charset="0"/>
              <a:buChar char="•"/>
            </a:pPr>
            <a:endParaRPr lang="en-US" sz="2200" dirty="0" smtClean="0">
              <a:ea typeface="MS PGothic"/>
            </a:endParaRPr>
          </a:p>
          <a:p>
            <a:pPr>
              <a:buFont typeface="Calibri" pitchFamily="34" charset="0"/>
              <a:buAutoNum type="arabicPeriod"/>
            </a:pPr>
            <a:endParaRPr lang="en-CA" sz="2200" b="1" dirty="0" smtClean="0">
              <a:ea typeface="MS PGothic"/>
            </a:endParaRPr>
          </a:p>
        </p:txBody>
      </p:sp>
      <p:sp>
        <p:nvSpPr>
          <p:cNvPr id="97283" name="Slide Number Placeholder 3"/>
          <p:cNvSpPr>
            <a:spLocks noGrp="1"/>
          </p:cNvSpPr>
          <p:nvPr>
            <p:ph type="sldNum" sz="quarter" idx="11"/>
          </p:nvPr>
        </p:nvSpPr>
        <p:spPr bwMode="auto">
          <a:noFill/>
          <a:ln>
            <a:miter lim="800000"/>
            <a:headEnd/>
            <a:tailEnd/>
          </a:ln>
        </p:spPr>
        <p:txBody>
          <a:bodyPr/>
          <a:lstStyle/>
          <a:p>
            <a:fld id="{5D060C98-77D9-44CA-959D-967212F04C9C}" type="slidenum">
              <a:rPr lang="en-US" smtClean="0">
                <a:ea typeface="MS PGothic"/>
                <a:cs typeface="MS PGothic"/>
              </a:rPr>
              <a:pPr/>
              <a:t>22</a:t>
            </a:fld>
            <a:endParaRPr lang="en-US" smtClean="0">
              <a:ea typeface="MS PGothic"/>
              <a:cs typeface="MS PGothic"/>
            </a:endParaRPr>
          </a:p>
        </p:txBody>
      </p:sp>
    </p:spTree>
    <p:extLst>
      <p:ext uri="{BB962C8B-B14F-4D97-AF65-F5344CB8AC3E}">
        <p14:creationId xmlns:p14="http://schemas.microsoft.com/office/powerpoint/2010/main" val="108070155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p:cNvSpPr>
          <p:nvPr>
            <p:ph type="title"/>
          </p:nvPr>
        </p:nvSpPr>
        <p:spPr>
          <a:xfrm>
            <a:off x="152400" y="914400"/>
            <a:ext cx="8991600" cy="815975"/>
          </a:xfrm>
        </p:spPr>
        <p:txBody>
          <a:bodyPr/>
          <a:lstStyle/>
          <a:p>
            <a:r>
              <a:rPr lang="en-CA" altLang="en-US" dirty="0" smtClean="0">
                <a:ea typeface="MS PGothic"/>
              </a:rPr>
              <a:t>Issue 9.1.8:  </a:t>
            </a:r>
            <a:r>
              <a:rPr lang="en-CA" b="0" dirty="0"/>
              <a:t> </a:t>
            </a:r>
            <a:r>
              <a:rPr lang="en-CA" i="1" dirty="0"/>
              <a:t>Narrowband and broadband machine-type communication infrastructures  </a:t>
            </a:r>
            <a:r>
              <a:rPr lang="en-CA" i="1" dirty="0" smtClean="0"/>
              <a:t> (1 of 2)</a:t>
            </a:r>
            <a:endParaRPr lang="en-US" altLang="en-US" i="1" dirty="0" smtClean="0">
              <a:ea typeface="MS PGothic"/>
            </a:endParaRPr>
          </a:p>
        </p:txBody>
      </p:sp>
      <p:sp>
        <p:nvSpPr>
          <p:cNvPr id="103426" name="Rectangle 3"/>
          <p:cNvSpPr>
            <a:spLocks noGrp="1"/>
          </p:cNvSpPr>
          <p:nvPr>
            <p:ph type="body" idx="1"/>
          </p:nvPr>
        </p:nvSpPr>
        <p:spPr>
          <a:xfrm>
            <a:off x="457200" y="1730375"/>
            <a:ext cx="8229600" cy="4699000"/>
          </a:xfrm>
        </p:spPr>
        <p:txBody>
          <a:bodyPr/>
          <a:lstStyle/>
          <a:p>
            <a:pPr>
              <a:lnSpc>
                <a:spcPct val="90000"/>
              </a:lnSpc>
            </a:pPr>
            <a:r>
              <a:rPr lang="en-CA" sz="2400" b="1" dirty="0" smtClean="0">
                <a:ea typeface="MS PGothic"/>
              </a:rPr>
              <a:t>IAP</a:t>
            </a:r>
          </a:p>
          <a:p>
            <a:pPr defTabSz="914400">
              <a:spcBef>
                <a:spcPct val="0"/>
              </a:spcBef>
            </a:pPr>
            <a:r>
              <a:rPr lang="en-US" altLang="x-none" b="1" dirty="0">
                <a:solidFill>
                  <a:srgbClr val="FF0000"/>
                </a:solidFill>
                <a:latin typeface="Arial" charset="0"/>
              </a:rPr>
              <a:t>Argentina, </a:t>
            </a:r>
            <a:r>
              <a:rPr lang="x-none" altLang="x-none" b="1">
                <a:solidFill>
                  <a:srgbClr val="FF0000"/>
                </a:solidFill>
                <a:latin typeface="Arial" charset="0"/>
              </a:rPr>
              <a:t>Brazil, </a:t>
            </a:r>
            <a:r>
              <a:rPr lang="en-US" altLang="x-none" b="1" dirty="0">
                <a:solidFill>
                  <a:srgbClr val="FF0000"/>
                </a:solidFill>
                <a:latin typeface="Arial" charset="0"/>
              </a:rPr>
              <a:t>Canada, </a:t>
            </a:r>
            <a:r>
              <a:rPr lang="x-none" altLang="x-none" b="1">
                <a:solidFill>
                  <a:srgbClr val="FF0000"/>
                </a:solidFill>
                <a:latin typeface="Arial" charset="0"/>
              </a:rPr>
              <a:t>Colombia, Dominican Republic, </a:t>
            </a:r>
            <a:r>
              <a:rPr lang="en-US" altLang="x-none" b="1" dirty="0">
                <a:solidFill>
                  <a:srgbClr val="FF0000"/>
                </a:solidFill>
                <a:latin typeface="Arial" charset="0"/>
              </a:rPr>
              <a:t>Ecuador, </a:t>
            </a:r>
            <a:r>
              <a:rPr lang="x-none" altLang="x-none" b="1">
                <a:solidFill>
                  <a:srgbClr val="FF0000"/>
                </a:solidFill>
                <a:latin typeface="Arial" charset="0"/>
              </a:rPr>
              <a:t>Guatemala, </a:t>
            </a:r>
            <a:r>
              <a:rPr lang="en-US" altLang="x-none" b="1" dirty="0">
                <a:solidFill>
                  <a:srgbClr val="FF0000"/>
                </a:solidFill>
                <a:latin typeface="Arial" charset="0"/>
              </a:rPr>
              <a:t>Mexico, </a:t>
            </a:r>
            <a:r>
              <a:rPr lang="x-none" altLang="x-none" b="1">
                <a:solidFill>
                  <a:srgbClr val="FF0000"/>
                </a:solidFill>
                <a:latin typeface="Arial" charset="0"/>
              </a:rPr>
              <a:t>Panama, United States</a:t>
            </a:r>
            <a:r>
              <a:rPr lang="en-US" altLang="x-none" b="1" dirty="0">
                <a:solidFill>
                  <a:srgbClr val="FF0000"/>
                </a:solidFill>
                <a:latin typeface="Arial" charset="0"/>
              </a:rPr>
              <a:t> of America</a:t>
            </a:r>
            <a:r>
              <a:rPr lang="x-none" altLang="x-none" b="1">
                <a:solidFill>
                  <a:srgbClr val="FF0000"/>
                </a:solidFill>
                <a:latin typeface="Arial" charset="0"/>
              </a:rPr>
              <a:t>, Uruguay</a:t>
            </a:r>
          </a:p>
          <a:p>
            <a:pPr lvl="0" defTabSz="914400">
              <a:spcBef>
                <a:spcPct val="0"/>
              </a:spcBef>
            </a:pPr>
            <a:r>
              <a:rPr lang="x-none" altLang="x-none" b="1" u="sng" smtClean="0"/>
              <a:t>NOC</a:t>
            </a:r>
            <a:r>
              <a:rPr lang="x-none" altLang="x-none" b="1"/>
              <a:t>	</a:t>
            </a:r>
            <a:r>
              <a:rPr lang="x-none" altLang="x-none" smtClean="0"/>
              <a:t>IAP/9.1  </a:t>
            </a:r>
            <a:r>
              <a:rPr lang="x-none" altLang="x-none" dirty="0"/>
              <a:t>Issue </a:t>
            </a:r>
            <a:r>
              <a:rPr lang="x-none" altLang="x-none" dirty="0" smtClean="0"/>
              <a:t>9.1.8/1  </a:t>
            </a:r>
            <a:endParaRPr lang="x-none" altLang="x-none" dirty="0"/>
          </a:p>
          <a:p>
            <a:pPr lvl="0" defTabSz="914400">
              <a:spcBef>
                <a:spcPct val="0"/>
              </a:spcBef>
            </a:pPr>
            <a:r>
              <a:rPr lang="x-none" altLang="x-none" b="1" dirty="0" smtClean="0"/>
              <a:t>Radio </a:t>
            </a:r>
            <a:r>
              <a:rPr lang="x-none" altLang="x-none" b="1" dirty="0"/>
              <a:t>Regulations </a:t>
            </a:r>
            <a:r>
              <a:rPr lang="x-none" altLang="x-none" b="1"/>
              <a:t>Volumes </a:t>
            </a:r>
            <a:r>
              <a:rPr lang="x-none" altLang="x-none" b="1" smtClean="0"/>
              <a:t>1</a:t>
            </a:r>
            <a:r>
              <a:rPr lang="en-US" altLang="x-none" b="1" dirty="0" smtClean="0"/>
              <a:t> &amp; 2</a:t>
            </a:r>
            <a:endParaRPr lang="x-none" altLang="x-none" b="1" dirty="0"/>
          </a:p>
          <a:p>
            <a:pPr lvl="0" defTabSz="914400">
              <a:spcBef>
                <a:spcPct val="0"/>
              </a:spcBef>
            </a:pPr>
            <a:r>
              <a:rPr lang="x-none" altLang="x-none" b="1" dirty="0"/>
              <a:t>Reasons: </a:t>
            </a:r>
            <a:r>
              <a:rPr lang="x-none" altLang="x-none" dirty="0"/>
              <a:t>Analysis of the current and future spectrum use for narrowband and broadband machine type communications (MTC), also known as machine-to-machine (M2M) or Internet of Things (IoT), concluded that there is no need to identify specific spectrum for those applications. Therefore, no change to the Radio Regulations or regulatory action is required. </a:t>
            </a:r>
            <a:endParaRPr lang="en-US" altLang="x-none" dirty="0" smtClean="0"/>
          </a:p>
          <a:p>
            <a:pPr lvl="0" defTabSz="914400">
              <a:spcBef>
                <a:spcPct val="0"/>
              </a:spcBef>
            </a:pPr>
            <a:endParaRPr lang="x-none" altLang="x-none" dirty="0">
              <a:latin typeface="Arial" charset="0"/>
            </a:endParaRPr>
          </a:p>
          <a:p>
            <a:pPr eaLnBrk="1" hangingPunct="1">
              <a:spcBef>
                <a:spcPct val="0"/>
              </a:spcBef>
            </a:pPr>
            <a:r>
              <a:rPr lang="en-US" altLang="en-US" sz="1800" i="1" dirty="0" smtClean="0">
                <a:solidFill>
                  <a:srgbClr val="FF0000"/>
                </a:solidFill>
                <a:ea typeface="Arial Unicode MS" pitchFamily="34" charset="-128"/>
                <a:cs typeface="Arial Unicode MS" pitchFamily="34" charset="-128"/>
              </a:rPr>
              <a:t>Issue Coordinator: </a:t>
            </a:r>
            <a:r>
              <a:rPr lang="en-US" sz="1800" dirty="0"/>
              <a:t>Sergio </a:t>
            </a:r>
            <a:r>
              <a:rPr lang="en-US" sz="1800" dirty="0" smtClean="0"/>
              <a:t>Marquez (Mexico) </a:t>
            </a:r>
            <a:r>
              <a:rPr lang="en-US" sz="1800" u="sng" dirty="0" smtClean="0">
                <a:hlinkClick r:id="rId3"/>
              </a:rPr>
              <a:t>sergio.marquez@ift.org.mx</a:t>
            </a:r>
            <a:r>
              <a:rPr lang="en-US" sz="1800" u="sng" dirty="0" smtClean="0"/>
              <a:t> </a:t>
            </a:r>
            <a:endParaRPr lang="en-US" sz="1800" dirty="0" smtClean="0"/>
          </a:p>
          <a:p>
            <a:r>
              <a:rPr lang="en-US" altLang="en-US" sz="1800" i="1" dirty="0" smtClean="0">
                <a:solidFill>
                  <a:srgbClr val="FF0000"/>
                </a:solidFill>
                <a:ea typeface="Arial Unicode MS" pitchFamily="34" charset="-128"/>
                <a:cs typeface="Arial Unicode MS" pitchFamily="34" charset="-128"/>
              </a:rPr>
              <a:t>Alt. Issue Coordinator:</a:t>
            </a:r>
            <a:r>
              <a:rPr lang="pt-BR" altLang="en-US" sz="1800" dirty="0"/>
              <a:t> </a:t>
            </a:r>
            <a:r>
              <a:rPr lang="pt-BR" sz="1800" dirty="0" smtClean="0"/>
              <a:t>Jayne Stancavage (USA) </a:t>
            </a:r>
            <a:r>
              <a:rPr lang="en-US" sz="1800" u="sng" dirty="0" smtClean="0">
                <a:hlinkClick r:id="rId4"/>
              </a:rPr>
              <a:t>jayne.stancavage@intel.com</a:t>
            </a:r>
            <a:r>
              <a:rPr lang="en-US" sz="1800" u="sng" dirty="0" smtClean="0"/>
              <a:t> </a:t>
            </a:r>
            <a:endParaRPr lang="en-US" sz="1800" dirty="0"/>
          </a:p>
          <a:p>
            <a:r>
              <a:rPr lang="en-GB" sz="1800" b="1" dirty="0"/>
              <a:t/>
            </a:r>
            <a:br>
              <a:rPr lang="en-GB" sz="1800" b="1" dirty="0"/>
            </a:br>
            <a:endParaRPr lang="en-CA" sz="1800" i="1" dirty="0" smtClean="0">
              <a:solidFill>
                <a:srgbClr val="FF0000"/>
              </a:solidFill>
              <a:ea typeface="Arial Unicode MS" pitchFamily="34" charset="-128"/>
              <a:cs typeface="Arial Unicode MS" pitchFamily="34" charset="-128"/>
            </a:endParaRPr>
          </a:p>
        </p:txBody>
      </p:sp>
      <p:sp>
        <p:nvSpPr>
          <p:cNvPr id="103427" name="Slide Number Placeholder 3"/>
          <p:cNvSpPr>
            <a:spLocks noGrp="1"/>
          </p:cNvSpPr>
          <p:nvPr>
            <p:ph type="sldNum" sz="quarter" idx="11"/>
          </p:nvPr>
        </p:nvSpPr>
        <p:spPr bwMode="auto">
          <a:noFill/>
          <a:ln>
            <a:miter lim="800000"/>
            <a:headEnd/>
            <a:tailEnd/>
          </a:ln>
        </p:spPr>
        <p:txBody>
          <a:bodyPr/>
          <a:lstStyle/>
          <a:p>
            <a:fld id="{85D1F5E2-2093-4013-9350-EBB6CC8B1AC7}" type="slidenum">
              <a:rPr lang="en-US" smtClean="0">
                <a:ea typeface="MS PGothic"/>
                <a:cs typeface="MS PGothic"/>
              </a:rPr>
              <a:pPr/>
              <a:t>23</a:t>
            </a:fld>
            <a:endParaRPr lang="en-US" smtClean="0">
              <a:ea typeface="MS PGothic"/>
              <a:cs typeface="MS PGothic"/>
            </a:endParaRPr>
          </a:p>
        </p:txBody>
      </p:sp>
    </p:spTree>
    <p:extLst>
      <p:ext uri="{BB962C8B-B14F-4D97-AF65-F5344CB8AC3E}">
        <p14:creationId xmlns:p14="http://schemas.microsoft.com/office/powerpoint/2010/main" val="18108576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p:cNvSpPr>
          <p:nvPr>
            <p:ph type="title"/>
          </p:nvPr>
        </p:nvSpPr>
        <p:spPr>
          <a:xfrm>
            <a:off x="152400" y="914400"/>
            <a:ext cx="8991600" cy="815975"/>
          </a:xfrm>
        </p:spPr>
        <p:txBody>
          <a:bodyPr/>
          <a:lstStyle/>
          <a:p>
            <a:r>
              <a:rPr lang="en-CA" altLang="en-US" dirty="0" smtClean="0">
                <a:ea typeface="MS PGothic"/>
              </a:rPr>
              <a:t>Issue 9.1.8:  </a:t>
            </a:r>
            <a:r>
              <a:rPr lang="en-CA" b="0" dirty="0"/>
              <a:t> </a:t>
            </a:r>
            <a:r>
              <a:rPr lang="en-CA" i="1" dirty="0"/>
              <a:t>Narrowband and broadband machine-type communication infrastructures  </a:t>
            </a:r>
            <a:r>
              <a:rPr lang="en-CA" i="1" dirty="0" smtClean="0"/>
              <a:t>(2 of 2)</a:t>
            </a:r>
            <a:endParaRPr lang="en-US" altLang="en-US" i="1" dirty="0" smtClean="0">
              <a:ea typeface="MS PGothic"/>
            </a:endParaRPr>
          </a:p>
        </p:txBody>
      </p:sp>
      <p:sp>
        <p:nvSpPr>
          <p:cNvPr id="103426" name="Rectangle 3"/>
          <p:cNvSpPr>
            <a:spLocks noGrp="1"/>
          </p:cNvSpPr>
          <p:nvPr>
            <p:ph type="body" idx="1"/>
          </p:nvPr>
        </p:nvSpPr>
        <p:spPr>
          <a:xfrm>
            <a:off x="457200" y="1676400"/>
            <a:ext cx="8229600" cy="4991100"/>
          </a:xfrm>
        </p:spPr>
        <p:txBody>
          <a:bodyPr/>
          <a:lstStyle/>
          <a:p>
            <a:pPr>
              <a:lnSpc>
                <a:spcPct val="90000"/>
              </a:lnSpc>
            </a:pPr>
            <a:r>
              <a:rPr lang="en-CA" sz="2400" b="1" dirty="0" smtClean="0">
                <a:ea typeface="MS PGothic"/>
              </a:rPr>
              <a:t>IAP</a:t>
            </a:r>
          </a:p>
          <a:p>
            <a:pPr defTabSz="914400">
              <a:spcBef>
                <a:spcPct val="0"/>
              </a:spcBef>
            </a:pPr>
            <a:r>
              <a:rPr lang="en-US" altLang="x-none" sz="1800" b="1" dirty="0" smtClean="0">
                <a:solidFill>
                  <a:srgbClr val="FF0000"/>
                </a:solidFill>
                <a:latin typeface="Arial" charset="0"/>
              </a:rPr>
              <a:t>Argentina, </a:t>
            </a:r>
            <a:r>
              <a:rPr lang="x-none" altLang="x-none" sz="1800" b="1" smtClean="0">
                <a:solidFill>
                  <a:srgbClr val="FF0000"/>
                </a:solidFill>
                <a:latin typeface="Arial" charset="0"/>
              </a:rPr>
              <a:t>Brazil</a:t>
            </a:r>
            <a:r>
              <a:rPr lang="x-none" altLang="x-none" sz="1800" b="1">
                <a:solidFill>
                  <a:srgbClr val="FF0000"/>
                </a:solidFill>
                <a:latin typeface="Arial" charset="0"/>
              </a:rPr>
              <a:t>, </a:t>
            </a:r>
            <a:r>
              <a:rPr lang="en-US" altLang="x-none" sz="1800" b="1" dirty="0" smtClean="0">
                <a:solidFill>
                  <a:srgbClr val="FF0000"/>
                </a:solidFill>
                <a:latin typeface="Arial" charset="0"/>
              </a:rPr>
              <a:t>Canada, </a:t>
            </a:r>
            <a:r>
              <a:rPr lang="x-none" altLang="x-none" sz="1800" b="1" smtClean="0">
                <a:solidFill>
                  <a:srgbClr val="FF0000"/>
                </a:solidFill>
                <a:latin typeface="Arial" charset="0"/>
              </a:rPr>
              <a:t>Colombia</a:t>
            </a:r>
            <a:r>
              <a:rPr lang="x-none" altLang="x-none" sz="1800" b="1" dirty="0">
                <a:solidFill>
                  <a:srgbClr val="FF0000"/>
                </a:solidFill>
                <a:latin typeface="Arial" charset="0"/>
              </a:rPr>
              <a:t>, Dominican Republic</a:t>
            </a:r>
            <a:r>
              <a:rPr lang="x-none" altLang="x-none" sz="1800" b="1">
                <a:solidFill>
                  <a:srgbClr val="FF0000"/>
                </a:solidFill>
                <a:latin typeface="Arial" charset="0"/>
              </a:rPr>
              <a:t>, </a:t>
            </a:r>
            <a:r>
              <a:rPr lang="en-US" altLang="x-none" sz="1800" b="1" dirty="0" smtClean="0">
                <a:solidFill>
                  <a:srgbClr val="FF0000"/>
                </a:solidFill>
                <a:latin typeface="Arial" charset="0"/>
              </a:rPr>
              <a:t>Ecuador, </a:t>
            </a:r>
            <a:r>
              <a:rPr lang="x-none" altLang="x-none" sz="1800" b="1" smtClean="0">
                <a:solidFill>
                  <a:srgbClr val="FF0000"/>
                </a:solidFill>
                <a:latin typeface="Arial" charset="0"/>
              </a:rPr>
              <a:t>Guatemala</a:t>
            </a:r>
            <a:r>
              <a:rPr lang="x-none" altLang="x-none" sz="1800" b="1">
                <a:solidFill>
                  <a:srgbClr val="FF0000"/>
                </a:solidFill>
                <a:latin typeface="Arial" charset="0"/>
              </a:rPr>
              <a:t>, </a:t>
            </a:r>
            <a:r>
              <a:rPr lang="en-US" altLang="x-none" sz="1800" b="1" dirty="0" smtClean="0">
                <a:solidFill>
                  <a:srgbClr val="FF0000"/>
                </a:solidFill>
                <a:latin typeface="Arial" charset="0"/>
              </a:rPr>
              <a:t>Mexico, </a:t>
            </a:r>
            <a:r>
              <a:rPr lang="x-none" altLang="x-none" sz="1800" b="1" smtClean="0">
                <a:solidFill>
                  <a:srgbClr val="FF0000"/>
                </a:solidFill>
                <a:latin typeface="Arial" charset="0"/>
              </a:rPr>
              <a:t>Panama</a:t>
            </a:r>
            <a:r>
              <a:rPr lang="x-none" altLang="x-none" sz="1800" b="1">
                <a:solidFill>
                  <a:srgbClr val="FF0000"/>
                </a:solidFill>
                <a:latin typeface="Arial" charset="0"/>
              </a:rPr>
              <a:t>, United </a:t>
            </a:r>
            <a:r>
              <a:rPr lang="x-none" altLang="x-none" sz="1800" b="1" smtClean="0">
                <a:solidFill>
                  <a:srgbClr val="FF0000"/>
                </a:solidFill>
                <a:latin typeface="Arial" charset="0"/>
              </a:rPr>
              <a:t>States</a:t>
            </a:r>
            <a:r>
              <a:rPr lang="en-US" altLang="x-none" sz="1800" b="1" dirty="0" smtClean="0">
                <a:solidFill>
                  <a:srgbClr val="FF0000"/>
                </a:solidFill>
                <a:latin typeface="Arial" charset="0"/>
              </a:rPr>
              <a:t> of America</a:t>
            </a:r>
            <a:r>
              <a:rPr lang="x-none" altLang="x-none" sz="1800" b="1" smtClean="0">
                <a:solidFill>
                  <a:srgbClr val="FF0000"/>
                </a:solidFill>
                <a:latin typeface="Arial" charset="0"/>
              </a:rPr>
              <a:t>, </a:t>
            </a:r>
            <a:r>
              <a:rPr lang="x-none" altLang="x-none" sz="1800" b="1">
                <a:solidFill>
                  <a:srgbClr val="FF0000"/>
                </a:solidFill>
                <a:latin typeface="Arial" charset="0"/>
              </a:rPr>
              <a:t>Uruguay</a:t>
            </a:r>
            <a:endParaRPr lang="x-none" altLang="x-none" sz="1800" b="1" dirty="0">
              <a:solidFill>
                <a:srgbClr val="FF0000"/>
              </a:solidFill>
              <a:latin typeface="Arial" charset="0"/>
            </a:endParaRPr>
          </a:p>
          <a:p>
            <a:pPr lvl="0" defTabSz="914400">
              <a:spcBef>
                <a:spcPct val="0"/>
              </a:spcBef>
            </a:pPr>
            <a:r>
              <a:rPr lang="x-none" altLang="x-none" sz="1800" b="1" dirty="0"/>
              <a:t>SUP</a:t>
            </a:r>
            <a:r>
              <a:rPr lang="x-none" altLang="x-none" sz="1800" b="1"/>
              <a:t>	</a:t>
            </a:r>
            <a:r>
              <a:rPr lang="x-none" altLang="x-none" sz="1800" smtClean="0"/>
              <a:t>IAP/9.1 </a:t>
            </a:r>
            <a:r>
              <a:rPr lang="x-none" altLang="x-none" sz="1800" dirty="0"/>
              <a:t>Issue 9.1.8/2</a:t>
            </a:r>
          </a:p>
          <a:p>
            <a:pPr lvl="0" defTabSz="914400">
              <a:spcBef>
                <a:spcPct val="0"/>
              </a:spcBef>
            </a:pPr>
            <a:r>
              <a:rPr lang="x-none" altLang="x-none" sz="1600" dirty="0" smtClean="0"/>
              <a:t>ANNEX </a:t>
            </a:r>
            <a:r>
              <a:rPr lang="x-none" altLang="x-none" sz="1600" dirty="0"/>
              <a:t>TO RESOLUTION 958 (WRC-15)</a:t>
            </a:r>
          </a:p>
          <a:p>
            <a:pPr lvl="0" defTabSz="914400">
              <a:spcBef>
                <a:spcPct val="0"/>
              </a:spcBef>
            </a:pPr>
            <a:r>
              <a:rPr lang="x-none" altLang="x-none" sz="1600" dirty="0"/>
              <a:t>Urgent studies required in preparation for </a:t>
            </a:r>
            <a:r>
              <a:rPr lang="x-none" altLang="x-none" sz="1600"/>
              <a:t>the </a:t>
            </a:r>
            <a:r>
              <a:rPr lang="x-none" altLang="x-none" sz="1600" smtClean="0"/>
              <a:t>2019 </a:t>
            </a:r>
            <a:r>
              <a:rPr lang="x-none" altLang="x-none" sz="1600" dirty="0"/>
              <a:t>World Radiocommunication </a:t>
            </a:r>
            <a:r>
              <a:rPr lang="x-none" altLang="x-none" sz="1600" dirty="0" smtClean="0"/>
              <a:t>Conference</a:t>
            </a:r>
            <a:endParaRPr lang="x-none" altLang="x-none" sz="1600" dirty="0"/>
          </a:p>
          <a:p>
            <a:pPr lvl="0" defTabSz="914400">
              <a:spcBef>
                <a:spcPct val="0"/>
              </a:spcBef>
            </a:pPr>
            <a:r>
              <a:rPr lang="x-none" altLang="x-none" sz="1600" dirty="0"/>
              <a:t>3)	Studies on the technical and operational aspects of radio networks and systems, as well as spectrum needed, including possible harmonized use of spectrum to support the implementation of narrowband and broadband machine-type communication infrastructures, in order to develop Recommendations, Reports and/or Handbooks, as appropriate, and to take appropriate actions within the ITU Radiocommunication Sector (ITU-R) scope of work.</a:t>
            </a:r>
          </a:p>
          <a:p>
            <a:pPr lvl="0" defTabSz="914400">
              <a:spcBef>
                <a:spcPct val="0"/>
              </a:spcBef>
            </a:pPr>
            <a:r>
              <a:rPr lang="x-none" altLang="x-none" sz="1600" b="1" dirty="0"/>
              <a:t>Reasons: </a:t>
            </a:r>
            <a:r>
              <a:rPr lang="x-none" altLang="x-none" sz="1600" dirty="0"/>
              <a:t>Analysis of the current and future spectrum use for narrowband and broadband machine type communications (MTC), also known as machine-to-machine (M2M) or Internet of Things (IoT), concluded that there is no need to identify specific spectrum for those applications. Therefore, no change to the Radio Regulations or regulatory action is required. No changes also apply to RR Volume 3, apart from the suppression proposed to parts of Resolution </a:t>
            </a:r>
            <a:r>
              <a:rPr lang="x-none" altLang="x-none" sz="1600" b="1" dirty="0"/>
              <a:t>958 (WRC-15).</a:t>
            </a:r>
            <a:endParaRPr lang="x-none" altLang="x-none" sz="1600" dirty="0"/>
          </a:p>
          <a:p>
            <a:pPr eaLnBrk="1" hangingPunct="1">
              <a:spcBef>
                <a:spcPct val="0"/>
              </a:spcBef>
            </a:pPr>
            <a:r>
              <a:rPr lang="en-US" altLang="en-US" sz="1800" i="1" dirty="0">
                <a:solidFill>
                  <a:srgbClr val="FF0000"/>
                </a:solidFill>
                <a:ea typeface="Arial Unicode MS" pitchFamily="34" charset="-128"/>
                <a:cs typeface="Arial Unicode MS" pitchFamily="34" charset="-128"/>
              </a:rPr>
              <a:t>Issue Coordinator: </a:t>
            </a:r>
            <a:r>
              <a:rPr lang="en-US" sz="1800" dirty="0"/>
              <a:t>Sergio Marquez </a:t>
            </a:r>
            <a:r>
              <a:rPr lang="en-US" sz="1800" dirty="0" smtClean="0"/>
              <a:t>(Mexico) </a:t>
            </a:r>
            <a:r>
              <a:rPr lang="en-US" sz="1800" u="sng" dirty="0">
                <a:hlinkClick r:id="rId3"/>
              </a:rPr>
              <a:t>sergio.marquez@ift.org.mx</a:t>
            </a:r>
            <a:r>
              <a:rPr lang="en-US" sz="1800" u="sng" dirty="0"/>
              <a:t> </a:t>
            </a:r>
            <a:endParaRPr lang="en-US" sz="1800" dirty="0"/>
          </a:p>
          <a:p>
            <a:r>
              <a:rPr lang="en-US" altLang="en-US" sz="1800" i="1" dirty="0">
                <a:solidFill>
                  <a:srgbClr val="FF0000"/>
                </a:solidFill>
                <a:ea typeface="Arial Unicode MS" pitchFamily="34" charset="-128"/>
                <a:cs typeface="Arial Unicode MS" pitchFamily="34" charset="-128"/>
              </a:rPr>
              <a:t>Alt. Issue Coordinator:</a:t>
            </a:r>
            <a:r>
              <a:rPr lang="pt-BR" altLang="en-US" sz="1800" dirty="0"/>
              <a:t> </a:t>
            </a:r>
            <a:r>
              <a:rPr lang="pt-BR" sz="1800" dirty="0"/>
              <a:t>Jayne Stancavage (USA) </a:t>
            </a:r>
            <a:r>
              <a:rPr lang="en-US" sz="1800" u="sng" dirty="0">
                <a:hlinkClick r:id="rId4"/>
              </a:rPr>
              <a:t>jayne.stancavage@intel.com</a:t>
            </a:r>
            <a:r>
              <a:rPr lang="en-US" sz="1800" u="sng" dirty="0"/>
              <a:t> </a:t>
            </a:r>
            <a:endParaRPr lang="en-US" sz="1800" dirty="0"/>
          </a:p>
          <a:p>
            <a:r>
              <a:rPr lang="en-GB" sz="1800" b="1" dirty="0"/>
              <a:t/>
            </a:r>
            <a:br>
              <a:rPr lang="en-GB" sz="1800" b="1" dirty="0"/>
            </a:br>
            <a:endParaRPr lang="en-CA" sz="1800" i="1" dirty="0" smtClean="0">
              <a:solidFill>
                <a:srgbClr val="FF0000"/>
              </a:solidFill>
              <a:ea typeface="Arial Unicode MS" pitchFamily="34" charset="-128"/>
              <a:cs typeface="Arial Unicode MS" pitchFamily="34" charset="-128"/>
            </a:endParaRPr>
          </a:p>
        </p:txBody>
      </p:sp>
      <p:sp>
        <p:nvSpPr>
          <p:cNvPr id="103427" name="Slide Number Placeholder 3"/>
          <p:cNvSpPr>
            <a:spLocks noGrp="1"/>
          </p:cNvSpPr>
          <p:nvPr>
            <p:ph type="sldNum" sz="quarter" idx="11"/>
          </p:nvPr>
        </p:nvSpPr>
        <p:spPr bwMode="auto">
          <a:noFill/>
          <a:ln>
            <a:miter lim="800000"/>
            <a:headEnd/>
            <a:tailEnd/>
          </a:ln>
        </p:spPr>
        <p:txBody>
          <a:bodyPr/>
          <a:lstStyle/>
          <a:p>
            <a:fld id="{85D1F5E2-2093-4013-9350-EBB6CC8B1AC7}" type="slidenum">
              <a:rPr lang="en-US" smtClean="0">
                <a:ea typeface="MS PGothic"/>
                <a:cs typeface="MS PGothic"/>
              </a:rPr>
              <a:pPr/>
              <a:t>24</a:t>
            </a:fld>
            <a:endParaRPr lang="en-US" smtClean="0">
              <a:ea typeface="MS PGothic"/>
              <a:cs typeface="MS PGothic"/>
            </a:endParaRPr>
          </a:p>
        </p:txBody>
      </p:sp>
      <p:sp>
        <p:nvSpPr>
          <p:cNvPr id="2" name="Rectangle 1"/>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x-none" altLang="x-none" sz="18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19287243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25</a:t>
            </a:fld>
            <a:endParaRPr lang="en-US"/>
          </a:p>
        </p:txBody>
      </p:sp>
      <p:sp>
        <p:nvSpPr>
          <p:cNvPr id="5" name="TextBox 4"/>
          <p:cNvSpPr txBox="1"/>
          <p:nvPr/>
        </p:nvSpPr>
        <p:spPr>
          <a:xfrm>
            <a:off x="1066800" y="1981200"/>
            <a:ext cx="7467600" cy="2585323"/>
          </a:xfrm>
          <a:prstGeom prst="rect">
            <a:avLst/>
          </a:prstGeom>
          <a:noFill/>
        </p:spPr>
        <p:txBody>
          <a:bodyPr wrap="square" rtlCol="0">
            <a:spAutoFit/>
          </a:bodyPr>
          <a:lstStyle/>
          <a:p>
            <a:pPr algn="ctr"/>
            <a:r>
              <a:rPr lang="en-US" sz="5400" b="1" dirty="0" smtClean="0">
                <a:latin typeface="+mj-lt"/>
              </a:rPr>
              <a:t>PRELIMINARY PROPOSALS </a:t>
            </a:r>
          </a:p>
          <a:p>
            <a:pPr algn="ctr"/>
            <a:r>
              <a:rPr lang="en-US" sz="5400" b="1" dirty="0" smtClean="0">
                <a:latin typeface="+mj-lt"/>
              </a:rPr>
              <a:t>(PP)</a:t>
            </a:r>
            <a:endParaRPr lang="en-US" sz="5400" b="1" dirty="0">
              <a:latin typeface="+mj-lt"/>
            </a:endParaRPr>
          </a:p>
        </p:txBody>
      </p:sp>
      <p:sp>
        <p:nvSpPr>
          <p:cNvPr id="2" name="TextBox 1"/>
          <p:cNvSpPr txBox="1"/>
          <p:nvPr/>
        </p:nvSpPr>
        <p:spPr>
          <a:xfrm>
            <a:off x="98323" y="5486400"/>
            <a:ext cx="9067800" cy="707886"/>
          </a:xfrm>
          <a:prstGeom prst="rect">
            <a:avLst/>
          </a:prstGeom>
          <a:noFill/>
        </p:spPr>
        <p:txBody>
          <a:bodyPr wrap="square" rtlCol="0">
            <a:spAutoFit/>
          </a:bodyPr>
          <a:lstStyle/>
          <a:p>
            <a:pPr marL="342900" indent="-342900" eaLnBrk="0" hangingPunct="0">
              <a:spcBef>
                <a:spcPts val="600"/>
              </a:spcBef>
              <a:spcAft>
                <a:spcPts val="600"/>
              </a:spcAft>
              <a:buFont typeface="Arial" charset="0"/>
              <a:buChar char="•"/>
            </a:pPr>
            <a:r>
              <a:rPr lang="en-US" sz="2000" b="1" dirty="0">
                <a:solidFill>
                  <a:prstClr val="black"/>
                </a:solidFill>
                <a:latin typeface="Calibri" pitchFamily="34" charset="0"/>
              </a:rPr>
              <a:t>PRELIMINARY PROPOSAL (PP</a:t>
            </a:r>
            <a:r>
              <a:rPr lang="en-US" sz="2000" b="1" dirty="0" smtClean="0">
                <a:solidFill>
                  <a:prstClr val="black"/>
                </a:solidFill>
                <a:latin typeface="Calibri" pitchFamily="34" charset="0"/>
              </a:rPr>
              <a:t>): </a:t>
            </a:r>
            <a:r>
              <a:rPr lang="en-US" sz="2000" dirty="0" err="1" smtClean="0">
                <a:solidFill>
                  <a:prstClr val="black"/>
                </a:solidFill>
                <a:latin typeface="Calibri" pitchFamily="34" charset="0"/>
              </a:rPr>
              <a:t>a</a:t>
            </a:r>
            <a:r>
              <a:rPr lang="en-US" sz="2000" dirty="0" err="1" smtClean="0">
                <a:latin typeface="Calibri" pitchFamily="34" charset="0"/>
              </a:rPr>
              <a:t>Member</a:t>
            </a:r>
            <a:r>
              <a:rPr lang="en-US" sz="2000" dirty="0" smtClean="0">
                <a:latin typeface="Calibri" pitchFamily="34" charset="0"/>
              </a:rPr>
              <a:t> </a:t>
            </a:r>
            <a:r>
              <a:rPr lang="en-US" sz="2000" dirty="0">
                <a:latin typeface="Calibri" pitchFamily="34" charset="0"/>
              </a:rPr>
              <a:t>State proposal that has yet to be supported by another Member State</a:t>
            </a:r>
            <a:r>
              <a:rPr lang="en-US" sz="2000" dirty="0" smtClean="0">
                <a:latin typeface="Calibri" pitchFamily="34" charset="0"/>
              </a:rPr>
              <a:t>.</a:t>
            </a:r>
            <a:endParaRPr lang="en-US" sz="2000" dirty="0">
              <a:latin typeface="Calibri" pitchFamily="34" charset="0"/>
            </a:endParaRPr>
          </a:p>
        </p:txBody>
      </p:sp>
    </p:spTree>
    <p:extLst>
      <p:ext uri="{BB962C8B-B14F-4D97-AF65-F5344CB8AC3E}">
        <p14:creationId xmlns:p14="http://schemas.microsoft.com/office/powerpoint/2010/main" val="464881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p:cNvSpPr>
          <p:nvPr>
            <p:ph type="title"/>
          </p:nvPr>
        </p:nvSpPr>
        <p:spPr>
          <a:xfrm>
            <a:off x="152400" y="914400"/>
            <a:ext cx="8991600" cy="815975"/>
          </a:xfrm>
        </p:spPr>
        <p:txBody>
          <a:bodyPr/>
          <a:lstStyle/>
          <a:p>
            <a:r>
              <a:rPr lang="en-CA" altLang="en-US" dirty="0" smtClean="0">
                <a:ea typeface="MS PGothic"/>
              </a:rPr>
              <a:t>Agenda Item: 1.16 </a:t>
            </a:r>
            <a:r>
              <a:rPr lang="en-CA" altLang="en-US" i="1" dirty="0" smtClean="0">
                <a:ea typeface="MS PGothic"/>
              </a:rPr>
              <a:t>WAS/RLANs </a:t>
            </a:r>
            <a:r>
              <a:rPr lang="en-CA" altLang="en-US" i="1" dirty="0">
                <a:ea typeface="MS PGothic"/>
              </a:rPr>
              <a:t>in 5 GHz </a:t>
            </a:r>
            <a:r>
              <a:rPr lang="en-CA" altLang="en-US" dirty="0" smtClean="0">
                <a:ea typeface="MS PGothic"/>
              </a:rPr>
              <a:t> </a:t>
            </a:r>
            <a:r>
              <a:rPr lang="en-CA" b="0" dirty="0"/>
              <a:t> </a:t>
            </a:r>
            <a:endParaRPr lang="en-US" altLang="en-US" dirty="0" smtClean="0">
              <a:ea typeface="MS PGothic"/>
            </a:endParaRPr>
          </a:p>
        </p:txBody>
      </p:sp>
      <p:sp>
        <p:nvSpPr>
          <p:cNvPr id="103426" name="Rectangle 3"/>
          <p:cNvSpPr>
            <a:spLocks noGrp="1"/>
          </p:cNvSpPr>
          <p:nvPr>
            <p:ph type="body" idx="1"/>
          </p:nvPr>
        </p:nvSpPr>
        <p:spPr>
          <a:xfrm>
            <a:off x="457200" y="1730375"/>
            <a:ext cx="8229600" cy="4699000"/>
          </a:xfrm>
        </p:spPr>
        <p:txBody>
          <a:bodyPr/>
          <a:lstStyle/>
          <a:p>
            <a:pPr>
              <a:lnSpc>
                <a:spcPct val="90000"/>
              </a:lnSpc>
            </a:pPr>
            <a:r>
              <a:rPr lang="en-CA" b="1" dirty="0" smtClean="0">
                <a:ea typeface="MS PGothic"/>
              </a:rPr>
              <a:t>Preliminary Proposal</a:t>
            </a:r>
          </a:p>
          <a:p>
            <a:r>
              <a:rPr lang="en-US" b="1" dirty="0" smtClean="0">
                <a:solidFill>
                  <a:srgbClr val="FF0000"/>
                </a:solidFill>
              </a:rPr>
              <a:t>Canada</a:t>
            </a:r>
          </a:p>
          <a:p>
            <a:r>
              <a:rPr lang="en-US" b="1" u="sng" dirty="0" smtClean="0"/>
              <a:t>NOC</a:t>
            </a:r>
            <a:r>
              <a:rPr lang="en-US" b="1" dirty="0"/>
              <a:t>		</a:t>
            </a:r>
            <a:r>
              <a:rPr lang="en-US" dirty="0" smtClean="0"/>
              <a:t>CAN/1.16/1</a:t>
            </a:r>
            <a:endParaRPr lang="en-US" dirty="0"/>
          </a:p>
          <a:p>
            <a:r>
              <a:rPr lang="en-US" b="1" dirty="0" smtClean="0"/>
              <a:t>Article 5 – Section IV – Table of Frequency Allocations</a:t>
            </a:r>
            <a:endParaRPr lang="en-US" b="1" dirty="0"/>
          </a:p>
          <a:p>
            <a:endParaRPr lang="en-US" b="1" dirty="0" smtClean="0"/>
          </a:p>
          <a:p>
            <a:r>
              <a:rPr lang="en-US" b="1" dirty="0" smtClean="0"/>
              <a:t>Reasons</a:t>
            </a:r>
            <a:r>
              <a:rPr lang="en-US" dirty="0"/>
              <a:t>:  </a:t>
            </a:r>
            <a:r>
              <a:rPr lang="en-GB" dirty="0"/>
              <a:t>No change to the Table of Frequency Allocations in the band 5 350-5 470 MHz as further study of currently available mitigation measures indicate that there are no feasible mitigation techniques to facilitate sharing between RLAN and EESS (active) in the band 5 350-5 470 </a:t>
            </a:r>
            <a:r>
              <a:rPr lang="en-GB" dirty="0" err="1"/>
              <a:t>MHz</a:t>
            </a:r>
            <a:r>
              <a:rPr lang="en-GB" dirty="0" err="1" smtClean="0"/>
              <a:t>.</a:t>
            </a:r>
            <a:endParaRPr lang="en-GB" dirty="0" smtClean="0"/>
          </a:p>
          <a:p>
            <a:endParaRPr lang="en-US" dirty="0"/>
          </a:p>
          <a:p>
            <a:r>
              <a:rPr lang="en-US" i="1" dirty="0">
                <a:solidFill>
                  <a:srgbClr val="FF0000"/>
                </a:solidFill>
                <a:ea typeface="MS PGothic"/>
              </a:rPr>
              <a:t>Issue Coordinator:  </a:t>
            </a:r>
            <a:r>
              <a:rPr lang="en-US" dirty="0">
                <a:ea typeface="MS PGothic"/>
              </a:rPr>
              <a:t>[Jose Francisco Lozano] [CLM] [</a:t>
            </a:r>
            <a:r>
              <a:rPr lang="en-US" dirty="0">
                <a:ea typeface="MS PGothic"/>
                <a:hlinkClick r:id="rId3"/>
              </a:rPr>
              <a:t>jose.lozano@ane.gov.co</a:t>
            </a:r>
            <a:r>
              <a:rPr lang="en-US" dirty="0">
                <a:ea typeface="MS PGothic"/>
              </a:rPr>
              <a:t>]</a:t>
            </a:r>
          </a:p>
          <a:p>
            <a:r>
              <a:rPr lang="en-US" i="1" dirty="0">
                <a:solidFill>
                  <a:srgbClr val="FF0000"/>
                </a:solidFill>
                <a:ea typeface="MS PGothic"/>
              </a:rPr>
              <a:t>Alt Coordinator: </a:t>
            </a:r>
            <a:r>
              <a:rPr lang="en-US" dirty="0">
                <a:ea typeface="MS PGothic"/>
              </a:rPr>
              <a:t>Jayne </a:t>
            </a:r>
            <a:r>
              <a:rPr lang="en-US" dirty="0" err="1">
                <a:ea typeface="MS PGothic"/>
              </a:rPr>
              <a:t>Stancavage</a:t>
            </a:r>
            <a:r>
              <a:rPr lang="en-US" dirty="0">
                <a:ea typeface="MS PGothic"/>
              </a:rPr>
              <a:t> (USA) </a:t>
            </a:r>
            <a:r>
              <a:rPr lang="en-US" dirty="0">
                <a:ea typeface="MS PGothic"/>
                <a:hlinkClick r:id="rId4"/>
              </a:rPr>
              <a:t>jayne.stancavage@intel.com</a:t>
            </a:r>
            <a:r>
              <a:rPr lang="en-US" dirty="0">
                <a:ea typeface="MS PGothic"/>
              </a:rPr>
              <a:t>  </a:t>
            </a:r>
            <a:endParaRPr lang="en-US" b="1" dirty="0">
              <a:ea typeface="MS PGothic"/>
            </a:endParaRPr>
          </a:p>
        </p:txBody>
      </p:sp>
      <p:sp>
        <p:nvSpPr>
          <p:cNvPr id="103427" name="Slide Number Placeholder 3"/>
          <p:cNvSpPr>
            <a:spLocks noGrp="1"/>
          </p:cNvSpPr>
          <p:nvPr>
            <p:ph type="sldNum" sz="quarter" idx="11"/>
          </p:nvPr>
        </p:nvSpPr>
        <p:spPr bwMode="auto">
          <a:noFill/>
          <a:ln>
            <a:miter lim="800000"/>
            <a:headEnd/>
            <a:tailEnd/>
          </a:ln>
        </p:spPr>
        <p:txBody>
          <a:bodyPr/>
          <a:lstStyle/>
          <a:p>
            <a:fld id="{85D1F5E2-2093-4013-9350-EBB6CC8B1AC7}" type="slidenum">
              <a:rPr lang="en-US" smtClean="0">
                <a:ea typeface="MS PGothic"/>
                <a:cs typeface="MS PGothic"/>
              </a:rPr>
              <a:pPr/>
              <a:t>26</a:t>
            </a:fld>
            <a:endParaRPr lang="en-US" smtClean="0">
              <a:ea typeface="MS PGothic"/>
              <a:cs typeface="MS PGothic"/>
            </a:endParaRPr>
          </a:p>
        </p:txBody>
      </p:sp>
    </p:spTree>
    <p:extLst>
      <p:ext uri="{BB962C8B-B14F-4D97-AF65-F5344CB8AC3E}">
        <p14:creationId xmlns:p14="http://schemas.microsoft.com/office/powerpoint/2010/main" val="18473285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896" y="762000"/>
            <a:ext cx="8229600" cy="1143000"/>
          </a:xfrm>
        </p:spPr>
        <p:txBody>
          <a:bodyPr/>
          <a:lstStyle/>
          <a:p>
            <a:pPr algn="ctr"/>
            <a:r>
              <a:rPr lang="en-CA" altLang="en-US" sz="2400" dirty="0">
                <a:solidFill>
                  <a:prstClr val="black"/>
                </a:solidFill>
                <a:ea typeface="MS PGothic"/>
              </a:rPr>
              <a:t>Agenda Item 7:  </a:t>
            </a:r>
            <a:r>
              <a:rPr lang="en-CA" altLang="en-US" sz="2400" i="1" dirty="0">
                <a:solidFill>
                  <a:prstClr val="black"/>
                </a:solidFill>
                <a:ea typeface="MS PGothic"/>
              </a:rPr>
              <a:t>Changes in response to Resolution 86 – Satellite network regulatory procedures</a:t>
            </a:r>
            <a:endParaRPr lang="en-US" dirty="0"/>
          </a:p>
        </p:txBody>
      </p:sp>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27</a:t>
            </a:fld>
            <a:endParaRPr lang="en-US"/>
          </a:p>
        </p:txBody>
      </p:sp>
      <p:sp>
        <p:nvSpPr>
          <p:cNvPr id="6" name="Rectangle 3"/>
          <p:cNvSpPr txBox="1">
            <a:spLocks/>
          </p:cNvSpPr>
          <p:nvPr/>
        </p:nvSpPr>
        <p:spPr bwMode="auto">
          <a:xfrm>
            <a:off x="21772" y="1690997"/>
            <a:ext cx="9136083" cy="4699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90000"/>
              </a:lnSpc>
              <a:buFont typeface="Arial" charset="0"/>
              <a:buNone/>
            </a:pPr>
            <a:r>
              <a:rPr lang="en-CA" sz="1600" b="1" dirty="0" smtClean="0">
                <a:solidFill>
                  <a:prstClr val="black"/>
                </a:solidFill>
                <a:ea typeface="MS PGothic"/>
              </a:rPr>
              <a:t>ISSUE E: Harmonization of RR Appendix 30B with RR Appendices 30 and 30A</a:t>
            </a:r>
          </a:p>
          <a:p>
            <a:pPr marL="0" indent="0">
              <a:lnSpc>
                <a:spcPct val="90000"/>
              </a:lnSpc>
              <a:buFont typeface="Arial" charset="0"/>
              <a:buNone/>
            </a:pPr>
            <a:r>
              <a:rPr lang="en-CA" sz="1600" b="1" dirty="0" smtClean="0">
                <a:solidFill>
                  <a:prstClr val="black"/>
                </a:solidFill>
                <a:ea typeface="MS PGothic"/>
              </a:rPr>
              <a:t>Preliminary Proposal</a:t>
            </a:r>
          </a:p>
          <a:p>
            <a:pPr marL="0" indent="0">
              <a:buFont typeface="Arial" charset="0"/>
              <a:buNone/>
            </a:pPr>
            <a:r>
              <a:rPr lang="en-US" sz="1600" b="1" dirty="0" smtClean="0">
                <a:solidFill>
                  <a:srgbClr val="FF0000"/>
                </a:solidFill>
              </a:rPr>
              <a:t>United States of America</a:t>
            </a:r>
          </a:p>
          <a:p>
            <a:pPr marL="0" indent="0">
              <a:buFont typeface="Arial" charset="0"/>
              <a:buNone/>
            </a:pPr>
            <a:r>
              <a:rPr lang="en-US" sz="1600" b="1" u="sng" dirty="0" smtClean="0">
                <a:solidFill>
                  <a:prstClr val="black"/>
                </a:solidFill>
              </a:rPr>
              <a:t>NOC</a:t>
            </a:r>
            <a:r>
              <a:rPr lang="en-US" sz="1600" b="1" dirty="0" smtClean="0">
                <a:solidFill>
                  <a:prstClr val="black"/>
                </a:solidFill>
              </a:rPr>
              <a:t>		</a:t>
            </a:r>
            <a:r>
              <a:rPr lang="en-US" sz="1600" dirty="0" smtClean="0">
                <a:solidFill>
                  <a:prstClr val="black"/>
                </a:solidFill>
              </a:rPr>
              <a:t>USA/7/E/1</a:t>
            </a:r>
            <a:endParaRPr lang="en-US" sz="1600" dirty="0">
              <a:solidFill>
                <a:prstClr val="black"/>
              </a:solidFill>
            </a:endParaRPr>
          </a:p>
          <a:p>
            <a:pPr marL="0" indent="0">
              <a:buFont typeface="Arial" charset="0"/>
              <a:buNone/>
            </a:pPr>
            <a:r>
              <a:rPr lang="en-US" sz="1600" dirty="0" smtClean="0">
                <a:solidFill>
                  <a:prstClr val="black"/>
                </a:solidFill>
                <a:ea typeface="Calibri"/>
              </a:rPr>
              <a:t>APPENDIX 30B (REV. WRC-15)</a:t>
            </a:r>
            <a:endParaRPr lang="en-US" sz="1600" dirty="0">
              <a:ea typeface="Calibri"/>
            </a:endParaRPr>
          </a:p>
          <a:p>
            <a:pPr marL="0" marR="0">
              <a:spcBef>
                <a:spcPts val="0"/>
              </a:spcBef>
              <a:spcAft>
                <a:spcPts val="0"/>
              </a:spcAft>
            </a:pPr>
            <a:endParaRPr lang="en-US" sz="1600" dirty="0">
              <a:ea typeface="Calibri"/>
            </a:endParaRPr>
          </a:p>
          <a:p>
            <a:pPr marL="0" marR="0" indent="0" algn="just">
              <a:spcBef>
                <a:spcPts val="0"/>
              </a:spcBef>
              <a:spcAft>
                <a:spcPts val="0"/>
              </a:spcAft>
              <a:buNone/>
            </a:pPr>
            <a:r>
              <a:rPr lang="en-GB" sz="1600" b="1" dirty="0">
                <a:ea typeface="Times New Roman"/>
              </a:rPr>
              <a:t>Reason: </a:t>
            </a:r>
            <a:r>
              <a:rPr lang="en-US" sz="1600" dirty="0">
                <a:ea typeface="Times New Roman"/>
              </a:rPr>
              <a:t>With respect to provision (§ 4.1.24) of Appendices </a:t>
            </a:r>
            <a:r>
              <a:rPr lang="en-US" sz="1600" b="1" dirty="0">
                <a:ea typeface="Times New Roman"/>
              </a:rPr>
              <a:t>30</a:t>
            </a:r>
            <a:r>
              <a:rPr lang="en-US" sz="1600" dirty="0">
                <a:ea typeface="Times New Roman"/>
              </a:rPr>
              <a:t> and </a:t>
            </a:r>
            <a:r>
              <a:rPr lang="en-US" sz="1600" b="1" dirty="0">
                <a:ea typeface="Times New Roman"/>
              </a:rPr>
              <a:t>30A</a:t>
            </a:r>
            <a:r>
              <a:rPr lang="en-US" sz="1600" dirty="0">
                <a:ea typeface="Times New Roman"/>
              </a:rPr>
              <a:t> for Regions 1 and 3:</a:t>
            </a:r>
          </a:p>
          <a:p>
            <a:pPr marL="0" marR="0" indent="0" algn="just">
              <a:spcBef>
                <a:spcPts val="0"/>
              </a:spcBef>
              <a:spcAft>
                <a:spcPts val="0"/>
              </a:spcAft>
              <a:buNone/>
            </a:pPr>
            <a:r>
              <a:rPr lang="en-US" sz="1600" i="1" dirty="0">
                <a:ea typeface="Times New Roman"/>
              </a:rPr>
              <a:t>4.1.24	No assignment in the List shall have a period of operation exceeding 15 years, counted from the date of bringing into use, or 2 June 2000, whichever is later. Upon request by the responsible administration received by the Bureau at the latest three years before the expiry of this period, this period may be extended by up to 15 years, on condition that all the characteristics of the assignment remain unchanged</a:t>
            </a:r>
            <a:r>
              <a:rPr lang="en-US" sz="1600" i="1" dirty="0">
                <a:solidFill>
                  <a:srgbClr val="000000"/>
                </a:solidFill>
                <a:ea typeface="Times New Roman"/>
              </a:rPr>
              <a:t>.</a:t>
            </a:r>
            <a:endParaRPr lang="en-US" sz="1600" dirty="0">
              <a:ea typeface="Times New Roman"/>
            </a:endParaRPr>
          </a:p>
          <a:p>
            <a:pPr marL="0" marR="0" indent="0" algn="just">
              <a:spcBef>
                <a:spcPts val="0"/>
              </a:spcBef>
              <a:spcAft>
                <a:spcPts val="0"/>
              </a:spcAft>
              <a:buNone/>
            </a:pPr>
            <a:endParaRPr lang="en-US" sz="1600" dirty="0">
              <a:ea typeface="Times New Roman"/>
            </a:endParaRPr>
          </a:p>
          <a:p>
            <a:pPr marL="0" marR="0" indent="0" algn="just">
              <a:spcBef>
                <a:spcPts val="0"/>
              </a:spcBef>
              <a:spcAft>
                <a:spcPts val="0"/>
              </a:spcAft>
              <a:buNone/>
            </a:pPr>
            <a:r>
              <a:rPr lang="en-US" sz="1600" dirty="0">
                <a:ea typeface="Times New Roman"/>
              </a:rPr>
              <a:t>T</a:t>
            </a:r>
            <a:r>
              <a:rPr lang="en-US" sz="1600" dirty="0" smtClean="0">
                <a:ea typeface="Times New Roman"/>
              </a:rPr>
              <a:t>his </a:t>
            </a:r>
            <a:r>
              <a:rPr lang="en-US" sz="1600" dirty="0">
                <a:ea typeface="Times New Roman"/>
              </a:rPr>
              <a:t>provision is limited to satellite networks serving Regions 1 and 3 only and there is no such provision in RR </a:t>
            </a:r>
            <a:r>
              <a:rPr lang="en-US" sz="1600" b="1" dirty="0">
                <a:ea typeface="Times New Roman"/>
              </a:rPr>
              <a:t>AP30/30A</a:t>
            </a:r>
            <a:r>
              <a:rPr lang="en-US" sz="1600" dirty="0">
                <a:ea typeface="Times New Roman"/>
              </a:rPr>
              <a:t> for networks serving Region 2. Therefore, any changes to RR </a:t>
            </a:r>
            <a:r>
              <a:rPr lang="en-US" sz="1600" b="1" dirty="0">
                <a:ea typeface="Times New Roman"/>
              </a:rPr>
              <a:t>AP30B</a:t>
            </a:r>
            <a:r>
              <a:rPr lang="en-US" sz="1600" dirty="0">
                <a:ea typeface="Times New Roman"/>
              </a:rPr>
              <a:t> should not be applicable to Region 2.</a:t>
            </a:r>
          </a:p>
          <a:p>
            <a:pPr marL="0" marR="0" indent="0" algn="just">
              <a:spcBef>
                <a:spcPts val="0"/>
              </a:spcBef>
              <a:spcAft>
                <a:spcPts val="0"/>
              </a:spcAft>
              <a:buNone/>
            </a:pPr>
            <a:r>
              <a:rPr lang="en-US" sz="1600" dirty="0" smtClean="0">
                <a:ea typeface="Times New Roman"/>
              </a:rPr>
              <a:t>Moreover</a:t>
            </a:r>
            <a:r>
              <a:rPr lang="en-US" sz="1600" dirty="0">
                <a:ea typeface="Times New Roman"/>
              </a:rPr>
              <a:t>, there is no linkage between RR </a:t>
            </a:r>
            <a:r>
              <a:rPr lang="en-US" sz="1600" b="1" dirty="0">
                <a:ea typeface="Times New Roman"/>
              </a:rPr>
              <a:t>AP30/30A</a:t>
            </a:r>
            <a:r>
              <a:rPr lang="en-US" sz="1600" dirty="0">
                <a:ea typeface="Times New Roman"/>
              </a:rPr>
              <a:t>, which was created for the broadcasting-satellite service, and RR </a:t>
            </a:r>
            <a:r>
              <a:rPr lang="en-US" sz="1600" b="1" dirty="0">
                <a:ea typeface="Times New Roman"/>
              </a:rPr>
              <a:t>AP30B</a:t>
            </a:r>
            <a:r>
              <a:rPr lang="en-US" sz="1600" dirty="0">
                <a:ea typeface="Times New Roman"/>
              </a:rPr>
              <a:t>, which was created for the fixed-satellite service. Each of these appendices have its own set of conditions and procedures. Consequently, there is no need for harmonization amongst those plans. Those plans were established for two different satellite services for different purposes.</a:t>
            </a:r>
            <a:endParaRPr lang="en-US" sz="1600" dirty="0">
              <a:effectLst/>
              <a:ea typeface="Times New Roman"/>
            </a:endParaRPr>
          </a:p>
        </p:txBody>
      </p:sp>
    </p:spTree>
    <p:extLst>
      <p:ext uri="{BB962C8B-B14F-4D97-AF65-F5344CB8AC3E}">
        <p14:creationId xmlns:p14="http://schemas.microsoft.com/office/powerpoint/2010/main" val="32107812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p:cNvSpPr>
          <p:nvPr>
            <p:ph type="title"/>
          </p:nvPr>
        </p:nvSpPr>
        <p:spPr>
          <a:xfrm>
            <a:off x="152400" y="914400"/>
            <a:ext cx="8991600" cy="815975"/>
          </a:xfrm>
        </p:spPr>
        <p:txBody>
          <a:bodyPr/>
          <a:lstStyle/>
          <a:p>
            <a:r>
              <a:rPr lang="en-CA" altLang="en-US" dirty="0" smtClean="0">
                <a:ea typeface="MS PGothic"/>
              </a:rPr>
              <a:t>Issue 9.1.7:  </a:t>
            </a:r>
            <a:r>
              <a:rPr lang="en-CA" b="0" dirty="0" smtClean="0"/>
              <a:t>Unauthorized </a:t>
            </a:r>
            <a:r>
              <a:rPr lang="en-CA" b="0" dirty="0"/>
              <a:t>operation of earth station terminals </a:t>
            </a:r>
            <a:endParaRPr lang="en-US" altLang="en-US" dirty="0" smtClean="0">
              <a:ea typeface="MS PGothic"/>
            </a:endParaRPr>
          </a:p>
        </p:txBody>
      </p:sp>
      <p:sp>
        <p:nvSpPr>
          <p:cNvPr id="103426" name="Rectangle 3"/>
          <p:cNvSpPr>
            <a:spLocks noGrp="1"/>
          </p:cNvSpPr>
          <p:nvPr>
            <p:ph type="body" idx="1"/>
          </p:nvPr>
        </p:nvSpPr>
        <p:spPr>
          <a:xfrm>
            <a:off x="457200" y="1730375"/>
            <a:ext cx="8229600" cy="4699000"/>
          </a:xfrm>
        </p:spPr>
        <p:txBody>
          <a:bodyPr/>
          <a:lstStyle/>
          <a:p>
            <a:pPr>
              <a:lnSpc>
                <a:spcPct val="90000"/>
              </a:lnSpc>
            </a:pPr>
            <a:r>
              <a:rPr lang="en-CA" sz="1600" b="1" dirty="0" smtClean="0">
                <a:ea typeface="MS PGothic"/>
              </a:rPr>
              <a:t>Preliminary Proposal</a:t>
            </a:r>
          </a:p>
          <a:p>
            <a:r>
              <a:rPr lang="en-US" sz="1600" b="1" dirty="0" smtClean="0">
                <a:solidFill>
                  <a:srgbClr val="FF0000"/>
                </a:solidFill>
              </a:rPr>
              <a:t>United States of America</a:t>
            </a:r>
          </a:p>
          <a:p>
            <a:r>
              <a:rPr lang="en-US" sz="1600" b="1" u="sng" dirty="0" smtClean="0"/>
              <a:t>NOC</a:t>
            </a:r>
            <a:r>
              <a:rPr lang="en-US" sz="1600" b="1" dirty="0"/>
              <a:t>		</a:t>
            </a:r>
            <a:r>
              <a:rPr lang="en-US" sz="1600" dirty="0" smtClean="0"/>
              <a:t>United States of America/9.1/9.1.7/1</a:t>
            </a:r>
            <a:endParaRPr lang="en-US" sz="1600" dirty="0"/>
          </a:p>
          <a:p>
            <a:r>
              <a:rPr lang="en-US" sz="1600" b="1" dirty="0"/>
              <a:t>Radio Regulations (WRC-15) Volumes </a:t>
            </a:r>
            <a:r>
              <a:rPr lang="en-US" sz="1600" b="1" dirty="0" smtClean="0"/>
              <a:t>1 &amp; 2  </a:t>
            </a:r>
            <a:endParaRPr lang="en-US" sz="1600" b="1" dirty="0"/>
          </a:p>
          <a:p>
            <a:endParaRPr lang="en-US" sz="1600" b="1" dirty="0" smtClean="0"/>
          </a:p>
          <a:p>
            <a:r>
              <a:rPr lang="en-US" sz="1600" b="1" dirty="0" smtClean="0">
                <a:solidFill>
                  <a:srgbClr val="FF0000"/>
                </a:solidFill>
              </a:rPr>
              <a:t>United States of America</a:t>
            </a:r>
            <a:endParaRPr lang="en-US" sz="1600" dirty="0">
              <a:solidFill>
                <a:srgbClr val="FF0000"/>
              </a:solidFill>
            </a:endParaRPr>
          </a:p>
          <a:p>
            <a:r>
              <a:rPr lang="en-US" sz="1600" b="1" dirty="0"/>
              <a:t>SUP		</a:t>
            </a:r>
            <a:r>
              <a:rPr lang="en-US" sz="1600" dirty="0" smtClean="0"/>
              <a:t>United States of America/9/1/9.1.7/2</a:t>
            </a:r>
            <a:endParaRPr lang="en-US" sz="1600" dirty="0"/>
          </a:p>
          <a:p>
            <a:r>
              <a:rPr lang="en-US" sz="1600" b="1" dirty="0"/>
              <a:t>ANNEX TO RESOLUTION 958 (WRC-15) No. </a:t>
            </a:r>
            <a:r>
              <a:rPr lang="en-US" sz="1600" b="1" dirty="0" smtClean="0"/>
              <a:t>2</a:t>
            </a:r>
            <a:endParaRPr lang="en-US" sz="1600" dirty="0"/>
          </a:p>
          <a:p>
            <a:r>
              <a:rPr lang="en-US" sz="1600" b="1" dirty="0" smtClean="0"/>
              <a:t>Urgent </a:t>
            </a:r>
            <a:r>
              <a:rPr lang="en-US" sz="1600" b="1" dirty="0"/>
              <a:t>studies required in preparation for the </a:t>
            </a:r>
            <a:endParaRPr lang="en-US" sz="1600" dirty="0"/>
          </a:p>
          <a:p>
            <a:r>
              <a:rPr lang="en-US" sz="1600" b="1" dirty="0"/>
              <a:t>2019 World </a:t>
            </a:r>
            <a:r>
              <a:rPr lang="en-US" sz="1600" b="1" dirty="0" err="1"/>
              <a:t>Radiocommunication</a:t>
            </a:r>
            <a:r>
              <a:rPr lang="en-US" sz="1600" b="1" dirty="0"/>
              <a:t> </a:t>
            </a:r>
            <a:r>
              <a:rPr lang="en-US" sz="1600" b="1" dirty="0" smtClean="0"/>
              <a:t>Conference</a:t>
            </a:r>
          </a:p>
          <a:p>
            <a:r>
              <a:rPr lang="en-US" sz="1600" b="1" dirty="0"/>
              <a:t>Reasons</a:t>
            </a:r>
            <a:r>
              <a:rPr lang="en-US" sz="1600" dirty="0"/>
              <a:t>:  Earth station licensing and related issues are national matters and no changes to the Radio Regulations are necessary as Article 18 sufficiently addresses the required international regulatory measures.  Instead, better training and monitoring capability, along with ITU developed reports and handbooks, can assist administrations in inhibiting the use of unauthorized uplink earth terminals and can enable administrations to locate and terminate the unauthorized </a:t>
            </a:r>
            <a:r>
              <a:rPr lang="en-US" sz="1600" dirty="0" smtClean="0"/>
              <a:t>transmissions. </a:t>
            </a:r>
            <a:endParaRPr lang="en-CA" altLang="en-US" sz="1600" b="1" dirty="0" smtClean="0">
              <a:ea typeface="Arial Unicode MS" pitchFamily="34" charset="-128"/>
              <a:cs typeface="Arial Unicode MS" pitchFamily="34" charset="-128"/>
            </a:endParaRPr>
          </a:p>
          <a:p>
            <a:pPr eaLnBrk="1" hangingPunct="1">
              <a:spcBef>
                <a:spcPct val="0"/>
              </a:spcBef>
            </a:pPr>
            <a:r>
              <a:rPr lang="en-US" altLang="en-US" sz="1600" i="1" dirty="0" smtClean="0">
                <a:solidFill>
                  <a:srgbClr val="FF0000"/>
                </a:solidFill>
                <a:ea typeface="Arial Unicode MS" pitchFamily="34" charset="-128"/>
                <a:cs typeface="Arial Unicode MS" pitchFamily="34" charset="-128"/>
              </a:rPr>
              <a:t>Issue Coordinator: </a:t>
            </a:r>
            <a:r>
              <a:rPr lang="x-none" sz="1600" dirty="0"/>
              <a:t>Hugo Mario </a:t>
            </a:r>
            <a:r>
              <a:rPr lang="x-none" sz="1600"/>
              <a:t>TRIVIÑO</a:t>
            </a:r>
            <a:r>
              <a:rPr lang="en-US" sz="1600" dirty="0"/>
              <a:t> </a:t>
            </a:r>
            <a:r>
              <a:rPr lang="en-US" sz="1600" dirty="0" smtClean="0"/>
              <a:t>(Colombia) </a:t>
            </a:r>
            <a:r>
              <a:rPr lang="x-none" sz="1600" u="sng" dirty="0">
                <a:hlinkClick r:id="rId3"/>
              </a:rPr>
              <a:t>htrivino@mintic.gov.co</a:t>
            </a:r>
            <a:r>
              <a:rPr lang="en-US" sz="1600" dirty="0"/>
              <a:t> </a:t>
            </a:r>
            <a:endParaRPr lang="en-CA" sz="1600" i="1" dirty="0" smtClean="0">
              <a:solidFill>
                <a:srgbClr val="FF0000"/>
              </a:solidFill>
              <a:ea typeface="Arial Unicode MS" pitchFamily="34" charset="-128"/>
              <a:cs typeface="Arial Unicode MS" pitchFamily="34" charset="-128"/>
            </a:endParaRPr>
          </a:p>
        </p:txBody>
      </p:sp>
      <p:sp>
        <p:nvSpPr>
          <p:cNvPr id="103427" name="Slide Number Placeholder 3"/>
          <p:cNvSpPr>
            <a:spLocks noGrp="1"/>
          </p:cNvSpPr>
          <p:nvPr>
            <p:ph type="sldNum" sz="quarter" idx="11"/>
          </p:nvPr>
        </p:nvSpPr>
        <p:spPr bwMode="auto">
          <a:noFill/>
          <a:ln>
            <a:miter lim="800000"/>
            <a:headEnd/>
            <a:tailEnd/>
          </a:ln>
        </p:spPr>
        <p:txBody>
          <a:bodyPr/>
          <a:lstStyle/>
          <a:p>
            <a:fld id="{85D1F5E2-2093-4013-9350-EBB6CC8B1AC7}" type="slidenum">
              <a:rPr lang="en-US" smtClean="0">
                <a:ea typeface="MS PGothic"/>
                <a:cs typeface="MS PGothic"/>
              </a:rPr>
              <a:pPr/>
              <a:t>28</a:t>
            </a:fld>
            <a:endParaRPr lang="en-US" smtClean="0">
              <a:ea typeface="MS PGothic"/>
              <a:cs typeface="MS PGothic"/>
            </a:endParaRPr>
          </a:p>
        </p:txBody>
      </p:sp>
    </p:spTree>
    <p:extLst>
      <p:ext uri="{BB962C8B-B14F-4D97-AF65-F5344CB8AC3E}">
        <p14:creationId xmlns:p14="http://schemas.microsoft.com/office/powerpoint/2010/main" val="121104981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29</a:t>
            </a:fld>
            <a:endParaRPr lang="en-US"/>
          </a:p>
        </p:txBody>
      </p:sp>
      <p:sp>
        <p:nvSpPr>
          <p:cNvPr id="5" name="TextBox 4"/>
          <p:cNvSpPr txBox="1"/>
          <p:nvPr/>
        </p:nvSpPr>
        <p:spPr>
          <a:xfrm>
            <a:off x="1066800" y="1981200"/>
            <a:ext cx="7467600" cy="2585323"/>
          </a:xfrm>
          <a:prstGeom prst="rect">
            <a:avLst/>
          </a:prstGeom>
          <a:noFill/>
        </p:spPr>
        <p:txBody>
          <a:bodyPr wrap="square" rtlCol="0">
            <a:spAutoFit/>
          </a:bodyPr>
          <a:lstStyle/>
          <a:p>
            <a:pPr algn="ctr"/>
            <a:r>
              <a:rPr lang="en-US" sz="5400" b="1" dirty="0" smtClean="0">
                <a:latin typeface="+mj-lt"/>
              </a:rPr>
              <a:t>DRAFT INTER-AMERICAN PROPOSALS</a:t>
            </a:r>
          </a:p>
          <a:p>
            <a:pPr algn="ctr"/>
            <a:r>
              <a:rPr lang="en-US" sz="5400" b="1" dirty="0" smtClean="0">
                <a:latin typeface="+mj-lt"/>
              </a:rPr>
              <a:t> (DIAP)</a:t>
            </a:r>
            <a:endParaRPr lang="en-US" sz="5400" b="1" dirty="0">
              <a:latin typeface="+mj-lt"/>
            </a:endParaRPr>
          </a:p>
        </p:txBody>
      </p:sp>
      <p:sp>
        <p:nvSpPr>
          <p:cNvPr id="2" name="TextBox 1"/>
          <p:cNvSpPr txBox="1"/>
          <p:nvPr/>
        </p:nvSpPr>
        <p:spPr>
          <a:xfrm>
            <a:off x="-14748" y="5813286"/>
            <a:ext cx="9144000" cy="707886"/>
          </a:xfrm>
          <a:prstGeom prst="rect">
            <a:avLst/>
          </a:prstGeom>
          <a:noFill/>
        </p:spPr>
        <p:txBody>
          <a:bodyPr wrap="square" rtlCol="0">
            <a:spAutoFit/>
          </a:bodyPr>
          <a:lstStyle/>
          <a:p>
            <a:pPr marL="342900" lvl="0" indent="-342900" eaLnBrk="0" hangingPunct="0">
              <a:spcBef>
                <a:spcPts val="600"/>
              </a:spcBef>
              <a:spcAft>
                <a:spcPts val="600"/>
              </a:spcAft>
              <a:buFont typeface="Arial" charset="0"/>
              <a:buChar char="•"/>
            </a:pPr>
            <a:r>
              <a:rPr lang="en-US" sz="2000" b="1" dirty="0">
                <a:solidFill>
                  <a:prstClr val="black"/>
                </a:solidFill>
                <a:latin typeface="Calibri" pitchFamily="34" charset="0"/>
              </a:rPr>
              <a:t>DRAFT INTER-AMERICAN PROPOSAL (DIAP): </a:t>
            </a:r>
            <a:r>
              <a:rPr lang="en-US" sz="2000" b="1" dirty="0" smtClean="0">
                <a:solidFill>
                  <a:prstClr val="black"/>
                </a:solidFill>
                <a:latin typeface="Calibri" pitchFamily="34" charset="0"/>
              </a:rPr>
              <a:t>PP</a:t>
            </a:r>
            <a:r>
              <a:rPr lang="en-US" sz="2000" dirty="0" smtClean="0">
                <a:solidFill>
                  <a:prstClr val="black"/>
                </a:solidFill>
                <a:latin typeface="Calibri" pitchFamily="34" charset="0"/>
              </a:rPr>
              <a:t> that </a:t>
            </a:r>
            <a:r>
              <a:rPr lang="en-US" sz="2000" dirty="0">
                <a:solidFill>
                  <a:prstClr val="black"/>
                </a:solidFill>
                <a:latin typeface="Calibri" pitchFamily="34" charset="0"/>
              </a:rPr>
              <a:t>has been supported by at least one other Member State.</a:t>
            </a:r>
          </a:p>
        </p:txBody>
      </p:sp>
    </p:spTree>
    <p:extLst>
      <p:ext uri="{BB962C8B-B14F-4D97-AF65-F5344CB8AC3E}">
        <p14:creationId xmlns:p14="http://schemas.microsoft.com/office/powerpoint/2010/main" val="20817402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108155" y="685800"/>
            <a:ext cx="8229600" cy="1143000"/>
          </a:xfrm>
        </p:spPr>
        <p:txBody>
          <a:bodyPr/>
          <a:lstStyle/>
          <a:p>
            <a:r>
              <a:rPr lang="en-CA" sz="2800" dirty="0" smtClean="0">
                <a:ea typeface="MS PGothic"/>
              </a:rPr>
              <a:t>WRC Working Group Structure</a:t>
            </a:r>
          </a:p>
        </p:txBody>
      </p:sp>
      <p:graphicFrame>
        <p:nvGraphicFramePr>
          <p:cNvPr id="19497" name="Group 41"/>
          <p:cNvGraphicFramePr>
            <a:graphicFrameLocks noGrp="1"/>
          </p:cNvGraphicFramePr>
          <p:nvPr>
            <p:extLst>
              <p:ext uri="{D42A27DB-BD31-4B8C-83A1-F6EECF244321}">
                <p14:modId xmlns:p14="http://schemas.microsoft.com/office/powerpoint/2010/main" val="777306766"/>
              </p:ext>
            </p:extLst>
          </p:nvPr>
        </p:nvGraphicFramePr>
        <p:xfrm>
          <a:off x="421968" y="1524000"/>
          <a:ext cx="8417232" cy="5044440"/>
        </p:xfrm>
        <a:graphic>
          <a:graphicData uri="http://schemas.openxmlformats.org/drawingml/2006/table">
            <a:tbl>
              <a:tblPr/>
              <a:tblGrid>
                <a:gridCol w="1091123"/>
                <a:gridCol w="2416057"/>
                <a:gridCol w="2364099"/>
                <a:gridCol w="2545953"/>
              </a:tblGrid>
              <a:tr h="41742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800" b="1" i="0" u="none" strike="noStrike" cap="none" normalizeH="0" baseline="0" dirty="0" smtClean="0">
                          <a:ln>
                            <a:noFill/>
                          </a:ln>
                          <a:solidFill>
                            <a:srgbClr val="FFFFFF"/>
                          </a:solidFill>
                          <a:effectLst/>
                          <a:latin typeface="Calibri" pitchFamily="34" charset="0"/>
                          <a:ea typeface="MS PGothic"/>
                          <a:cs typeface="MS PGothic"/>
                        </a:rPr>
                        <a:t>Sub WG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800" b="1" i="0" u="none" strike="noStrike" cap="none" normalizeH="0" baseline="0" smtClean="0">
                          <a:ln>
                            <a:noFill/>
                          </a:ln>
                          <a:solidFill>
                            <a:srgbClr val="FFFFFF"/>
                          </a:solidFill>
                          <a:effectLst/>
                          <a:latin typeface="Calibri" pitchFamily="34" charset="0"/>
                          <a:ea typeface="MS PGothic"/>
                          <a:cs typeface="MS PGothic"/>
                        </a:rPr>
                        <a:t>Title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800" b="1" i="0" u="none" strike="noStrike" cap="none" normalizeH="0" baseline="0" dirty="0" smtClean="0">
                          <a:ln>
                            <a:noFill/>
                          </a:ln>
                          <a:solidFill>
                            <a:srgbClr val="FFFFFF"/>
                          </a:solidFill>
                          <a:effectLst/>
                          <a:latin typeface="Calibri" pitchFamily="34" charset="0"/>
                          <a:ea typeface="MS PGothic"/>
                          <a:cs typeface="MS PGothic"/>
                        </a:rPr>
                        <a:t>Agenda items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800" b="1" i="0" u="none" strike="noStrike" cap="none" normalizeH="0" baseline="0" smtClean="0">
                          <a:ln>
                            <a:noFill/>
                          </a:ln>
                          <a:solidFill>
                            <a:srgbClr val="FFFFFF"/>
                          </a:solidFill>
                          <a:effectLst/>
                          <a:latin typeface="Calibri" pitchFamily="34" charset="0"/>
                          <a:ea typeface="MS PGothic"/>
                          <a:cs typeface="MS PGothic"/>
                        </a:rPr>
                        <a:t>Coordinator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10657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300" b="1" i="0" u="none" strike="noStrike" cap="none" normalizeH="0" baseline="0" dirty="0" smtClean="0">
                          <a:ln>
                            <a:noFill/>
                          </a:ln>
                          <a:solidFill>
                            <a:srgbClr val="000000"/>
                          </a:solidFill>
                          <a:effectLst/>
                          <a:latin typeface="+mn-lt"/>
                          <a:ea typeface="MS PGothic"/>
                          <a:cs typeface="MS PGothic"/>
                        </a:rPr>
                        <a:t>SGT1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en-US" altLang="en-US" sz="1300" b="1" i="0" u="none" strike="noStrike" cap="none" normalizeH="0" baseline="0" dirty="0" smtClean="0">
                          <a:ln>
                            <a:noFill/>
                          </a:ln>
                          <a:solidFill>
                            <a:schemeClr val="tx1"/>
                          </a:solidFill>
                          <a:effectLst/>
                          <a:latin typeface="+mn-lt"/>
                          <a:ea typeface="Calibri" pitchFamily="34" charset="0"/>
                          <a:cs typeface="Times New Roman" pitchFamily="18" charset="0"/>
                        </a:rPr>
                        <a:t>Mobile &amp; Fixed</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lang="en-US" sz="1300" kern="1200" dirty="0" smtClean="0">
                          <a:solidFill>
                            <a:schemeClr val="tx1"/>
                          </a:solidFill>
                          <a:effectLst/>
                          <a:latin typeface="+mn-lt"/>
                          <a:ea typeface="+mn-ea"/>
                          <a:cs typeface="+mn-cs"/>
                        </a:rPr>
                        <a:t>1.11, 1.12, 1.13, 1.14, 1.15, 1.16, 9.1 (Issues 9.1.1, 9.1.2, 9.1.5, 9.1.6, 9.1.8)</a:t>
                      </a:r>
                      <a:r>
                        <a:rPr lang="en-US" sz="1300" dirty="0" smtClean="0">
                          <a:effectLst/>
                          <a:latin typeface="+mn-lt"/>
                        </a:rPr>
                        <a:t> </a:t>
                      </a:r>
                      <a:endParaRPr kumimoji="0" lang="en-US" altLang="en-US" sz="1300" b="1" i="0" u="none" strike="noStrike" cap="none" normalizeH="0" baseline="0" dirty="0" smtClean="0">
                        <a:ln>
                          <a:noFill/>
                        </a:ln>
                        <a:solidFill>
                          <a:schemeClr val="tx1"/>
                        </a:solidFill>
                        <a:effectLst/>
                        <a:latin typeface="+mn-lt"/>
                        <a:ea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r>
                        <a:rPr kumimoji="0" lang="en-US" altLang="en-US" sz="1300" b="1" i="0" u="none" strike="noStrike" cap="none" normalizeH="0" baseline="0" dirty="0" smtClean="0">
                          <a:ln>
                            <a:noFill/>
                          </a:ln>
                          <a:solidFill>
                            <a:schemeClr val="tx1"/>
                          </a:solidFill>
                          <a:effectLst/>
                          <a:latin typeface="+mn-lt"/>
                          <a:ea typeface="Arial" charset="0"/>
                          <a:cs typeface="Arial" charset="0"/>
                        </a:rPr>
                        <a:t> </a:t>
                      </a:r>
                      <a:r>
                        <a:rPr lang="es-ES_tradnl" sz="1300" kern="1200" dirty="0" smtClean="0">
                          <a:solidFill>
                            <a:schemeClr val="tx1"/>
                          </a:solidFill>
                          <a:effectLst/>
                          <a:latin typeface="+mn-lt"/>
                          <a:ea typeface="Arial" charset="0"/>
                          <a:cs typeface="Arial" charset="0"/>
                        </a:rPr>
                        <a:t>Luciana CAMARGOS </a:t>
                      </a:r>
                      <a:r>
                        <a:rPr lang="en-US" sz="1300" kern="1200" dirty="0" smtClean="0">
                          <a:solidFill>
                            <a:schemeClr val="tx1"/>
                          </a:solidFill>
                          <a:effectLst/>
                          <a:latin typeface="+mn-lt"/>
                          <a:ea typeface="Arial" charset="0"/>
                          <a:cs typeface="Arial" charset="0"/>
                        </a:rPr>
                        <a:t>(Brazil)</a:t>
                      </a:r>
                      <a:r>
                        <a:rPr lang="es-ES_tradnl" sz="1300" kern="1200" dirty="0" smtClean="0">
                          <a:solidFill>
                            <a:schemeClr val="tx1"/>
                          </a:solidFill>
                          <a:effectLst/>
                          <a:latin typeface="+mn-lt"/>
                          <a:ea typeface="Arial" charset="0"/>
                          <a:cs typeface="Arial" charset="0"/>
                        </a:rPr>
                        <a:t> </a:t>
                      </a:r>
                      <a:r>
                        <a:rPr lang="es-MX" sz="1300" u="sng" kern="1200" dirty="0" smtClean="0">
                          <a:solidFill>
                            <a:schemeClr val="tx1"/>
                          </a:solidFill>
                          <a:effectLst/>
                          <a:latin typeface="+mn-lt"/>
                          <a:ea typeface="Arial" charset="0"/>
                          <a:cs typeface="Arial" charset="0"/>
                          <a:hlinkClick r:id="rId2"/>
                        </a:rPr>
                        <a:t>lcamargos@gsma.com</a:t>
                      </a:r>
                      <a:r>
                        <a:rPr lang="en-US" sz="1300" dirty="0" smtClean="0">
                          <a:effectLst/>
                          <a:latin typeface="+mn-lt"/>
                          <a:ea typeface="Arial" charset="0"/>
                          <a:cs typeface="Arial" charset="0"/>
                        </a:rPr>
                        <a:t> </a:t>
                      </a:r>
                    </a:p>
                    <a:p>
                      <a:endParaRPr lang="en-US" sz="1300" dirty="0" smtClean="0">
                        <a:effectLst/>
                        <a:latin typeface="+mn-lt"/>
                        <a:ea typeface="Arial" charset="0"/>
                        <a:cs typeface="Arial" charset="0"/>
                      </a:endParaRPr>
                    </a:p>
                    <a:p>
                      <a:r>
                        <a:rPr kumimoji="0" lang="en-US" altLang="en-US" sz="1300" b="0" i="0" u="none" strike="noStrike" cap="none" normalizeH="0" baseline="0" dirty="0" smtClean="0">
                          <a:ln>
                            <a:noFill/>
                          </a:ln>
                          <a:solidFill>
                            <a:schemeClr val="tx1"/>
                          </a:solidFill>
                          <a:effectLst/>
                          <a:latin typeface="+mn-lt"/>
                          <a:ea typeface="Arial" charset="0"/>
                          <a:cs typeface="Arial" charset="0"/>
                        </a:rPr>
                        <a:t>Jose COSTA (Canada)</a:t>
                      </a:r>
                    </a:p>
                    <a:p>
                      <a:r>
                        <a:rPr kumimoji="0" lang="en-US" altLang="en-US" sz="1300" b="0" i="0" u="none" strike="noStrike" cap="none" normalizeH="0" baseline="0" dirty="0" smtClean="0">
                          <a:ln>
                            <a:noFill/>
                          </a:ln>
                          <a:solidFill>
                            <a:schemeClr val="tx1"/>
                          </a:solidFill>
                          <a:effectLst/>
                          <a:latin typeface="+mn-lt"/>
                          <a:ea typeface="Arial" charset="0"/>
                          <a:cs typeface="Arial" charset="0"/>
                          <a:hlinkClick r:id="rId3"/>
                        </a:rPr>
                        <a:t>Jose.costa@ericsson.com</a:t>
                      </a:r>
                      <a:endParaRPr kumimoji="0" lang="en-US" altLang="en-US" sz="1300" b="0" i="0" u="none" strike="noStrike" cap="none" normalizeH="0" baseline="0" dirty="0" smtClean="0">
                        <a:ln>
                          <a:noFill/>
                        </a:ln>
                        <a:solidFill>
                          <a:schemeClr val="tx1"/>
                        </a:solidFill>
                        <a:effectLst/>
                        <a:latin typeface="+mn-lt"/>
                        <a:ea typeface="Arial" charset="0"/>
                        <a:cs typeface="Arial"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r>
              <a:tr h="533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300" b="1" i="0" u="none" strike="noStrike" cap="none" normalizeH="0" baseline="0" dirty="0" smtClean="0">
                          <a:ln>
                            <a:noFill/>
                          </a:ln>
                          <a:solidFill>
                            <a:srgbClr val="000000"/>
                          </a:solidFill>
                          <a:effectLst/>
                          <a:latin typeface="+mn-lt"/>
                          <a:ea typeface="MS PGothic"/>
                          <a:cs typeface="MS PGothic"/>
                        </a:rPr>
                        <a:t>SGT2A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en-US" altLang="en-US" sz="1300" b="1" i="0" u="none" strike="noStrike" cap="none" normalizeH="0" baseline="0" dirty="0" smtClean="0">
                          <a:ln>
                            <a:noFill/>
                          </a:ln>
                          <a:solidFill>
                            <a:schemeClr val="tx1"/>
                          </a:solidFill>
                          <a:effectLst/>
                          <a:latin typeface="+mn-lt"/>
                          <a:ea typeface="Calibri" pitchFamily="34" charset="0"/>
                          <a:cs typeface="Times New Roman" pitchFamily="18" charset="0"/>
                        </a:rPr>
                        <a:t>Radiolocation, Amateur, Maritime &amp; Aeronautical</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lang="en-US" sz="1300" kern="1200" dirty="0" smtClean="0">
                          <a:solidFill>
                            <a:schemeClr val="tx1"/>
                          </a:solidFill>
                          <a:effectLst/>
                          <a:latin typeface="+mn-lt"/>
                          <a:ea typeface="+mn-ea"/>
                          <a:cs typeface="+mn-cs"/>
                        </a:rPr>
                        <a:t>1.1, 1.8, 1.9, 1.10, 9.1 (Issue 9.1.4)</a:t>
                      </a:r>
                      <a:r>
                        <a:rPr lang="en-US" sz="1300" dirty="0" smtClean="0">
                          <a:effectLst/>
                          <a:latin typeface="+mn-lt"/>
                        </a:rPr>
                        <a:t> </a:t>
                      </a:r>
                      <a:endParaRPr kumimoji="0" lang="en-US" altLang="en-US" sz="1300" b="1" i="0" u="none" strike="noStrike" cap="none" normalizeH="0" baseline="0" dirty="0" smtClean="0">
                        <a:ln>
                          <a:noFill/>
                        </a:ln>
                        <a:solidFill>
                          <a:schemeClr val="tx1"/>
                        </a:solidFill>
                        <a:effectLst/>
                        <a:latin typeface="+mn-lt"/>
                        <a:ea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r>
                        <a:rPr lang="en-US" sz="1300" kern="1200" dirty="0" smtClean="0">
                          <a:solidFill>
                            <a:schemeClr val="tx1"/>
                          </a:solidFill>
                          <a:effectLst/>
                          <a:latin typeface="+mn-lt"/>
                          <a:ea typeface="Arial" charset="0"/>
                          <a:cs typeface="Arial" charset="0"/>
                        </a:rPr>
                        <a:t>Mike </a:t>
                      </a:r>
                      <a:r>
                        <a:rPr lang="en-US" sz="1300" kern="1200" baseline="0" dirty="0" smtClean="0">
                          <a:solidFill>
                            <a:schemeClr val="tx1"/>
                          </a:solidFill>
                          <a:effectLst/>
                          <a:latin typeface="+mn-lt"/>
                          <a:ea typeface="Arial" charset="0"/>
                          <a:cs typeface="Arial" charset="0"/>
                        </a:rPr>
                        <a:t> </a:t>
                      </a:r>
                      <a:r>
                        <a:rPr lang="en-US" sz="1300" kern="1200" dirty="0" smtClean="0">
                          <a:solidFill>
                            <a:schemeClr val="tx1"/>
                          </a:solidFill>
                          <a:effectLst/>
                          <a:latin typeface="+mn-lt"/>
                          <a:ea typeface="Arial" charset="0"/>
                          <a:cs typeface="Arial" charset="0"/>
                        </a:rPr>
                        <a:t>RAZI (Canada)</a:t>
                      </a:r>
                      <a:r>
                        <a:rPr lang="en-US" sz="1300" kern="1200" baseline="0" dirty="0" smtClean="0">
                          <a:solidFill>
                            <a:schemeClr val="tx1"/>
                          </a:solidFill>
                          <a:effectLst/>
                          <a:latin typeface="+mn-lt"/>
                          <a:ea typeface="Arial" charset="0"/>
                          <a:cs typeface="Arial" charset="0"/>
                        </a:rPr>
                        <a:t> </a:t>
                      </a:r>
                    </a:p>
                    <a:p>
                      <a:r>
                        <a:rPr lang="en-US" sz="1300" u="sng" kern="1200" dirty="0" smtClean="0">
                          <a:solidFill>
                            <a:schemeClr val="tx1"/>
                          </a:solidFill>
                          <a:effectLst/>
                          <a:latin typeface="+mn-lt"/>
                          <a:ea typeface="Arial" charset="0"/>
                          <a:cs typeface="Arial" charset="0"/>
                          <a:hlinkClick r:id="rId4"/>
                        </a:rPr>
                        <a:t>mrazi@storm.ca</a:t>
                      </a:r>
                      <a:r>
                        <a:rPr lang="en-US" sz="1300" dirty="0" smtClean="0">
                          <a:effectLst/>
                          <a:latin typeface="+mn-lt"/>
                          <a:ea typeface="Arial" charset="0"/>
                          <a:cs typeface="Arial" charset="0"/>
                        </a:rPr>
                        <a:t> </a:t>
                      </a:r>
                      <a:endParaRPr kumimoji="0" lang="en-US" altLang="en-US" sz="1300" b="1" i="0" u="none" strike="noStrike" cap="none" normalizeH="0" baseline="0" dirty="0" smtClean="0">
                        <a:ln>
                          <a:noFill/>
                        </a:ln>
                        <a:solidFill>
                          <a:schemeClr val="tx1"/>
                        </a:solidFill>
                        <a:effectLst/>
                        <a:latin typeface="+mn-lt"/>
                        <a:ea typeface="Arial" charset="0"/>
                        <a:cs typeface="Arial"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r>
              <a:tr h="609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300" b="1" i="0" u="none" strike="noStrike" cap="none" normalizeH="0" baseline="0" dirty="0" smtClean="0">
                          <a:ln>
                            <a:noFill/>
                          </a:ln>
                          <a:solidFill>
                            <a:srgbClr val="000000"/>
                          </a:solidFill>
                          <a:effectLst/>
                          <a:latin typeface="+mn-lt"/>
                          <a:ea typeface="MS PGothic"/>
                          <a:cs typeface="MS PGothic"/>
                        </a:rPr>
                        <a:t>SGT2B</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lang="en-US" sz="1300" b="1" kern="1200" dirty="0" smtClean="0">
                          <a:solidFill>
                            <a:schemeClr val="tx1"/>
                          </a:solidFill>
                          <a:effectLst/>
                          <a:latin typeface="+mn-lt"/>
                          <a:ea typeface="+mn-ea"/>
                          <a:cs typeface="+mn-cs"/>
                        </a:rPr>
                        <a:t>Space Science</a:t>
                      </a:r>
                      <a:endParaRPr kumimoji="0" lang="en-US" altLang="en-US" sz="1300" b="1" i="0" u="none" strike="noStrike" cap="none" normalizeH="0" baseline="0" dirty="0" smtClean="0">
                        <a:ln>
                          <a:noFill/>
                        </a:ln>
                        <a:solidFill>
                          <a:schemeClr val="tx1"/>
                        </a:solidFill>
                        <a:effectLst/>
                        <a:latin typeface="+mn-lt"/>
                        <a:ea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lang="en-US" sz="1300" kern="1200" dirty="0" smtClean="0">
                          <a:solidFill>
                            <a:schemeClr val="tx1"/>
                          </a:solidFill>
                          <a:effectLst/>
                          <a:latin typeface="+mn-lt"/>
                          <a:ea typeface="+mn-ea"/>
                          <a:cs typeface="+mn-cs"/>
                        </a:rPr>
                        <a:t>1.2, 1.3, 1.7</a:t>
                      </a:r>
                      <a:r>
                        <a:rPr lang="en-US" sz="1300" dirty="0" smtClean="0">
                          <a:effectLst/>
                          <a:latin typeface="+mn-lt"/>
                        </a:rPr>
                        <a:t> </a:t>
                      </a:r>
                      <a:endParaRPr kumimoji="0" lang="en-US" altLang="en-US" sz="1300" b="1" i="0" u="none" strike="noStrike" cap="none" normalizeH="0" baseline="0" dirty="0" smtClean="0">
                        <a:ln>
                          <a:noFill/>
                        </a:ln>
                        <a:solidFill>
                          <a:schemeClr val="tx1"/>
                        </a:solidFill>
                        <a:effectLst/>
                        <a:latin typeface="+mn-lt"/>
                        <a:ea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r>
                        <a:rPr lang="en-US" sz="1300" kern="1200" dirty="0" smtClean="0">
                          <a:solidFill>
                            <a:schemeClr val="tx1"/>
                          </a:solidFill>
                          <a:effectLst/>
                          <a:latin typeface="+mn-lt"/>
                          <a:ea typeface="Arial" charset="0"/>
                          <a:cs typeface="Arial" charset="0"/>
                        </a:rPr>
                        <a:t>Thomas </a:t>
                      </a:r>
                      <a:r>
                        <a:rPr lang="en-US" sz="1300" kern="1200" dirty="0" err="1" smtClean="0">
                          <a:solidFill>
                            <a:schemeClr val="tx1"/>
                          </a:solidFill>
                          <a:effectLst/>
                          <a:latin typeface="+mn-lt"/>
                          <a:ea typeface="Arial" charset="0"/>
                          <a:cs typeface="Arial" charset="0"/>
                        </a:rPr>
                        <a:t>VonDEAK</a:t>
                      </a:r>
                      <a:r>
                        <a:rPr lang="en-US" sz="1300" kern="1200" dirty="0" smtClean="0">
                          <a:solidFill>
                            <a:schemeClr val="tx1"/>
                          </a:solidFill>
                          <a:effectLst/>
                          <a:latin typeface="+mn-lt"/>
                          <a:ea typeface="Arial" charset="0"/>
                          <a:cs typeface="Arial" charset="0"/>
                        </a:rPr>
                        <a:t> </a:t>
                      </a:r>
                      <a:r>
                        <a:rPr lang="en-US" sz="1300" kern="1200" baseline="0" dirty="0" smtClean="0">
                          <a:solidFill>
                            <a:schemeClr val="tx1"/>
                          </a:solidFill>
                          <a:effectLst/>
                          <a:latin typeface="+mn-lt"/>
                          <a:ea typeface="Arial" charset="0"/>
                          <a:cs typeface="Arial" charset="0"/>
                        </a:rPr>
                        <a:t> (</a:t>
                      </a:r>
                      <a:r>
                        <a:rPr lang="en-US" sz="1300" kern="1200" dirty="0" smtClean="0">
                          <a:solidFill>
                            <a:schemeClr val="tx1"/>
                          </a:solidFill>
                          <a:effectLst/>
                          <a:latin typeface="+mn-lt"/>
                          <a:ea typeface="Arial" charset="0"/>
                          <a:cs typeface="Arial" charset="0"/>
                        </a:rPr>
                        <a:t>USA)</a:t>
                      </a:r>
                    </a:p>
                    <a:p>
                      <a:r>
                        <a:rPr lang="en-US" sz="1300" u="sng" kern="1200" dirty="0" smtClean="0">
                          <a:solidFill>
                            <a:schemeClr val="tx1"/>
                          </a:solidFill>
                          <a:effectLst/>
                          <a:latin typeface="+mn-lt"/>
                          <a:ea typeface="Arial" charset="0"/>
                          <a:cs typeface="Arial" charset="0"/>
                          <a:hlinkClick r:id="rId5"/>
                        </a:rPr>
                        <a:t>Thomas.Vondeak@nasa.gov</a:t>
                      </a:r>
                      <a:r>
                        <a:rPr lang="en-US" sz="1300" dirty="0" smtClean="0">
                          <a:effectLst/>
                          <a:latin typeface="+mn-lt"/>
                          <a:ea typeface="Arial" charset="0"/>
                          <a:cs typeface="Arial" charset="0"/>
                        </a:rPr>
                        <a:t> </a:t>
                      </a:r>
                      <a:endParaRPr kumimoji="0" lang="en-US" altLang="en-US" sz="1300" b="1" i="0" u="none" strike="noStrike" cap="none" normalizeH="0" baseline="0" dirty="0" smtClean="0">
                        <a:ln>
                          <a:noFill/>
                        </a:ln>
                        <a:solidFill>
                          <a:schemeClr val="tx1"/>
                        </a:solidFill>
                        <a:effectLst/>
                        <a:latin typeface="+mn-lt"/>
                        <a:ea typeface="Arial" charset="0"/>
                        <a:cs typeface="Arial"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r>
              <a:tr h="1066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300" b="1" i="0" u="none" strike="noStrike" cap="none" normalizeH="0" baseline="0" dirty="0" smtClean="0">
                          <a:ln>
                            <a:noFill/>
                          </a:ln>
                          <a:solidFill>
                            <a:srgbClr val="000000"/>
                          </a:solidFill>
                          <a:effectLst/>
                          <a:latin typeface="+mn-lt"/>
                          <a:ea typeface="MS PGothic"/>
                          <a:cs typeface="MS PGothic"/>
                        </a:rPr>
                        <a:t>SGT3</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CA" sz="1300" b="1" i="0" u="none" strike="noStrike" cap="none" normalizeH="0" baseline="0" dirty="0" smtClean="0">
                        <a:ln>
                          <a:noFill/>
                        </a:ln>
                        <a:solidFill>
                          <a:srgbClr val="000000"/>
                        </a:solidFill>
                        <a:effectLst/>
                        <a:latin typeface="+mn-lt"/>
                        <a:ea typeface="MS PGothic"/>
                        <a:cs typeface="MS PGothic"/>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l" defTabSz="457200" rtl="0" eaLnBrk="1" fontAlgn="base" latinLnBrk="0" hangingPunct="1">
                        <a:lnSpc>
                          <a:spcPct val="115000"/>
                        </a:lnSpc>
                        <a:spcBef>
                          <a:spcPct val="0"/>
                        </a:spcBef>
                        <a:spcAft>
                          <a:spcPct val="0"/>
                        </a:spcAft>
                        <a:buClrTx/>
                        <a:buSzTx/>
                        <a:buFontTx/>
                        <a:buNone/>
                        <a:tabLst/>
                        <a:defRPr/>
                      </a:pPr>
                      <a:r>
                        <a:rPr lang="en-US" sz="1300" kern="1200" dirty="0" smtClean="0">
                          <a:solidFill>
                            <a:schemeClr val="tx1"/>
                          </a:solidFill>
                          <a:effectLst/>
                          <a:latin typeface="+mn-lt"/>
                          <a:ea typeface="+mn-ea"/>
                          <a:cs typeface="+mn-cs"/>
                        </a:rPr>
                        <a:t> </a:t>
                      </a:r>
                      <a:r>
                        <a:rPr lang="en-US" sz="1300" b="1" kern="1200" dirty="0" smtClean="0">
                          <a:solidFill>
                            <a:schemeClr val="tx1"/>
                          </a:solidFill>
                          <a:effectLst/>
                          <a:latin typeface="+mn-lt"/>
                          <a:ea typeface="+mn-ea"/>
                          <a:cs typeface="+mn-cs"/>
                        </a:rPr>
                        <a:t>Satellite Regulatory</a:t>
                      </a:r>
                      <a:endParaRPr kumimoji="0" lang="en-US" altLang="en-US" sz="1300" b="1" i="0" u="none" strike="noStrike" cap="none" normalizeH="0" baseline="0" dirty="0" smtClean="0">
                        <a:ln>
                          <a:noFill/>
                        </a:ln>
                        <a:solidFill>
                          <a:schemeClr val="tx1"/>
                        </a:solidFill>
                        <a:effectLst/>
                        <a:latin typeface="+mn-lt"/>
                        <a:ea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lang="en-US" sz="1300" kern="1200" dirty="0" smtClean="0">
                          <a:solidFill>
                            <a:schemeClr val="tx1"/>
                          </a:solidFill>
                          <a:effectLst/>
                          <a:latin typeface="+mn-lt"/>
                          <a:ea typeface="+mn-ea"/>
                          <a:cs typeface="+mn-cs"/>
                        </a:rPr>
                        <a:t>1.4, 1.5, 1.6, 9.1 (Issue 9.1.9)</a:t>
                      </a:r>
                      <a:r>
                        <a:rPr lang="en-US" sz="1300" dirty="0" smtClean="0">
                          <a:effectLst/>
                          <a:latin typeface="+mn-lt"/>
                        </a:rPr>
                        <a:t> </a:t>
                      </a:r>
                      <a:endParaRPr kumimoji="0" lang="en-US" altLang="en-US" sz="1300" b="1" i="0" u="none" strike="noStrike" cap="none" normalizeH="0" baseline="0" dirty="0" smtClean="0">
                        <a:ln>
                          <a:noFill/>
                        </a:ln>
                        <a:solidFill>
                          <a:schemeClr val="tx1"/>
                        </a:solidFill>
                        <a:effectLst/>
                        <a:latin typeface="+mn-lt"/>
                        <a:ea typeface="Calibri" pitchFamily="34" charset="0"/>
                        <a:cs typeface="Times New Roman" pitchFamily="18" charset="0"/>
                      </a:endParaRPr>
                    </a:p>
                    <a:p>
                      <a:pPr marL="0" marR="0" lvl="0" indent="0" algn="l" defTabSz="457200" rtl="0" eaLnBrk="1" fontAlgn="base" latinLnBrk="0" hangingPunct="1">
                        <a:lnSpc>
                          <a:spcPct val="115000"/>
                        </a:lnSpc>
                        <a:spcBef>
                          <a:spcPct val="0"/>
                        </a:spcBef>
                        <a:spcAft>
                          <a:spcPct val="0"/>
                        </a:spcAft>
                        <a:buClrTx/>
                        <a:buSzTx/>
                        <a:buFontTx/>
                        <a:buNone/>
                        <a:tabLst/>
                      </a:pPr>
                      <a:r>
                        <a:rPr lang="en-US" sz="1300" kern="1200" dirty="0" smtClean="0">
                          <a:solidFill>
                            <a:schemeClr val="tx1"/>
                          </a:solidFill>
                          <a:effectLst/>
                          <a:latin typeface="+mn-lt"/>
                          <a:ea typeface="+mn-ea"/>
                          <a:cs typeface="+mn-cs"/>
                        </a:rPr>
                        <a:t>7, 9.1 (Issues 9.1.3, 9.1.7), 9.2 (satellite), 9.3</a:t>
                      </a:r>
                      <a:r>
                        <a:rPr lang="en-US" sz="1300" dirty="0" smtClean="0">
                          <a:effectLst/>
                          <a:latin typeface="+mn-lt"/>
                        </a:rPr>
                        <a:t> </a:t>
                      </a:r>
                      <a:endParaRPr kumimoji="0" lang="en-US" altLang="en-US" sz="1300" b="1" i="0" u="none" strike="noStrike" cap="none" normalizeH="0" baseline="0" dirty="0" smtClean="0">
                        <a:ln>
                          <a:noFill/>
                        </a:ln>
                        <a:solidFill>
                          <a:schemeClr val="tx1"/>
                        </a:solidFill>
                        <a:effectLst/>
                        <a:latin typeface="+mn-lt"/>
                        <a:ea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r>
                        <a:rPr lang="en-US" sz="1300" kern="1200" dirty="0" smtClean="0">
                          <a:solidFill>
                            <a:schemeClr val="tx1"/>
                          </a:solidFill>
                          <a:effectLst/>
                          <a:latin typeface="+mn-lt"/>
                          <a:ea typeface="+mn-ea"/>
                          <a:cs typeface="+mn-cs"/>
                        </a:rPr>
                        <a:t>Brandon MITCHELL</a:t>
                      </a:r>
                      <a:r>
                        <a:rPr lang="en-US" sz="1300" kern="1200" baseline="0" dirty="0" smtClean="0">
                          <a:solidFill>
                            <a:schemeClr val="tx1"/>
                          </a:solidFill>
                          <a:effectLst/>
                          <a:latin typeface="+mn-lt"/>
                          <a:ea typeface="+mn-ea"/>
                          <a:cs typeface="+mn-cs"/>
                        </a:rPr>
                        <a:t> (USA) </a:t>
                      </a:r>
                      <a:r>
                        <a:rPr lang="en-US" sz="1300" dirty="0" smtClean="0">
                          <a:effectLst/>
                          <a:latin typeface="+mn-lt"/>
                          <a:hlinkClick r:id="rId6"/>
                        </a:rPr>
                        <a:t>bmitchell@ntia.doc.gov</a:t>
                      </a:r>
                      <a:endParaRPr lang="en-US" sz="1300" dirty="0" smtClean="0">
                        <a:effectLst/>
                        <a:latin typeface="+mn-lt"/>
                      </a:endParaRPr>
                    </a:p>
                    <a:p>
                      <a:endParaRPr lang="en-US" sz="1300" dirty="0" smtClean="0">
                        <a:effectLst/>
                        <a:latin typeface="+mn-lt"/>
                      </a:endParaRPr>
                    </a:p>
                    <a:p>
                      <a:r>
                        <a:rPr lang="en-US" sz="1300" dirty="0" smtClean="0">
                          <a:effectLst/>
                          <a:latin typeface="+mn-lt"/>
                        </a:rPr>
                        <a:t>Chantal BEAUMIER</a:t>
                      </a:r>
                    </a:p>
                    <a:p>
                      <a:r>
                        <a:rPr lang="en-US" sz="1300" dirty="0" smtClean="0">
                          <a:effectLst/>
                          <a:latin typeface="+mn-lt"/>
                          <a:hlinkClick r:id="rId7"/>
                        </a:rPr>
                        <a:t>Chantal.beaumier@canada.ca</a:t>
                      </a:r>
                      <a:endParaRPr lang="en-US" sz="1300" dirty="0" smtClean="0">
                        <a:effectLst/>
                        <a:latin typeface="+mn-lt"/>
                      </a:endParaRPr>
                    </a:p>
                    <a:p>
                      <a:endParaRPr lang="en-US" sz="1300" dirty="0" smtClean="0">
                        <a:effectLst/>
                        <a:latin typeface="+mn-lt"/>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r>
              <a:tr h="6945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300" b="1" i="0" u="none" strike="noStrike" cap="none" normalizeH="0" baseline="0" dirty="0" smtClean="0">
                          <a:ln>
                            <a:noFill/>
                          </a:ln>
                          <a:solidFill>
                            <a:srgbClr val="000000"/>
                          </a:solidFill>
                          <a:effectLst/>
                          <a:latin typeface="+mn-lt"/>
                          <a:ea typeface="MS PGothic"/>
                          <a:cs typeface="MS PGothic"/>
                        </a:rPr>
                        <a:t>SGT4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en-US" altLang="en-US" sz="1300" b="1" i="0" u="none" strike="noStrike" cap="none" normalizeH="0" baseline="0" smtClean="0">
                          <a:ln>
                            <a:noFill/>
                          </a:ln>
                          <a:solidFill>
                            <a:schemeClr val="tx1"/>
                          </a:solidFill>
                          <a:effectLst/>
                          <a:latin typeface="+mn-lt"/>
                          <a:ea typeface="Calibri" pitchFamily="34" charset="0"/>
                          <a:cs typeface="Times New Roman" pitchFamily="18" charset="0"/>
                        </a:rPr>
                        <a:t>General  Regulatory, Future Work &amp; Other</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l" defTabSz="457200" rtl="0" eaLnBrk="1" fontAlgn="base" latinLnBrk="0" hangingPunct="1">
                        <a:lnSpc>
                          <a:spcPct val="115000"/>
                        </a:lnSpc>
                        <a:spcBef>
                          <a:spcPct val="0"/>
                        </a:spcBef>
                        <a:spcAft>
                          <a:spcPct val="0"/>
                        </a:spcAft>
                        <a:buClrTx/>
                        <a:buSzTx/>
                        <a:buFontTx/>
                        <a:buNone/>
                        <a:tabLst/>
                        <a:defRPr/>
                      </a:pPr>
                      <a:r>
                        <a:rPr lang="en-US" sz="1300" kern="1200" dirty="0" smtClean="0">
                          <a:solidFill>
                            <a:schemeClr val="tx1"/>
                          </a:solidFill>
                          <a:effectLst/>
                          <a:latin typeface="+mn-lt"/>
                          <a:ea typeface="+mn-ea"/>
                          <a:cs typeface="+mn-cs"/>
                        </a:rPr>
                        <a:t>2, 4, 8, 9.2 (non-satellite), 10</a:t>
                      </a:r>
                    </a:p>
                    <a:p>
                      <a:pPr marL="0" marR="0" lvl="0" indent="0" algn="l" defTabSz="457200" rtl="0" eaLnBrk="1" fontAlgn="base" latinLnBrk="0" hangingPunct="1">
                        <a:lnSpc>
                          <a:spcPct val="115000"/>
                        </a:lnSpc>
                        <a:spcBef>
                          <a:spcPct val="0"/>
                        </a:spcBef>
                        <a:spcAft>
                          <a:spcPct val="0"/>
                        </a:spcAft>
                        <a:buClrTx/>
                        <a:buSzTx/>
                        <a:buFontTx/>
                        <a:buNone/>
                        <a:tabLst/>
                      </a:pPr>
                      <a:endParaRPr kumimoji="0" lang="en-US" altLang="en-US" sz="1300" b="1" i="0" u="none" strike="noStrike" cap="none" normalizeH="0" baseline="0" dirty="0" smtClean="0">
                        <a:ln>
                          <a:noFill/>
                        </a:ln>
                        <a:solidFill>
                          <a:schemeClr val="tx1"/>
                        </a:solidFill>
                        <a:effectLst/>
                        <a:latin typeface="+mn-lt"/>
                        <a:ea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r>
                        <a:rPr lang="pt-PT" sz="1300" kern="1200" dirty="0" smtClean="0">
                          <a:solidFill>
                            <a:schemeClr val="tx1"/>
                          </a:solidFill>
                          <a:effectLst/>
                          <a:latin typeface="+mn-lt"/>
                          <a:ea typeface="+mn-ea"/>
                          <a:cs typeface="+mn-cs"/>
                        </a:rPr>
                        <a:t>Victor </a:t>
                      </a:r>
                      <a:r>
                        <a:rPr lang="en-US" sz="1300" kern="1200" dirty="0" smtClean="0">
                          <a:solidFill>
                            <a:schemeClr val="tx1"/>
                          </a:solidFill>
                          <a:effectLst/>
                          <a:latin typeface="+mn-lt"/>
                          <a:ea typeface="+mn-ea"/>
                          <a:cs typeface="+mn-cs"/>
                        </a:rPr>
                        <a:t>MARTINEZ</a:t>
                      </a:r>
                      <a:r>
                        <a:rPr lang="en-US" sz="1300" kern="1200" baseline="0" dirty="0" smtClean="0">
                          <a:solidFill>
                            <a:schemeClr val="tx1"/>
                          </a:solidFill>
                          <a:effectLst/>
                          <a:latin typeface="+mn-lt"/>
                          <a:ea typeface="+mn-ea"/>
                          <a:cs typeface="+mn-cs"/>
                        </a:rPr>
                        <a:t> (Mexico)</a:t>
                      </a:r>
                      <a:endParaRPr lang="en-US" sz="1300" kern="1200" dirty="0" smtClean="0">
                        <a:solidFill>
                          <a:schemeClr val="tx1"/>
                        </a:solidFill>
                        <a:effectLst/>
                        <a:latin typeface="+mn-lt"/>
                        <a:ea typeface="+mn-ea"/>
                        <a:cs typeface="+mn-cs"/>
                      </a:endParaRPr>
                    </a:p>
                    <a:p>
                      <a:r>
                        <a:rPr lang="es-MX" sz="1300" u="sng" kern="1200" dirty="0" smtClean="0">
                          <a:solidFill>
                            <a:schemeClr val="tx1"/>
                          </a:solidFill>
                          <a:effectLst/>
                          <a:latin typeface="+mn-lt"/>
                          <a:ea typeface="+mn-ea"/>
                          <a:cs typeface="+mn-cs"/>
                        </a:rPr>
                        <a:t>victor.martinezv@ift.org.mx</a:t>
                      </a:r>
                      <a:r>
                        <a:rPr lang="en-US" sz="1300" dirty="0" smtClean="0">
                          <a:effectLst/>
                          <a:latin typeface="+mn-lt"/>
                        </a:rPr>
                        <a:t> </a:t>
                      </a:r>
                    </a:p>
                    <a:p>
                      <a:endParaRPr kumimoji="0" lang="en-US" altLang="en-US" sz="1300" b="1" i="0" u="none" strike="noStrike" cap="none" normalizeH="0" baseline="0" dirty="0" smtClean="0">
                        <a:ln>
                          <a:noFill/>
                        </a:ln>
                        <a:solidFill>
                          <a:schemeClr val="tx1"/>
                        </a:solidFill>
                        <a:effectLst/>
                        <a:latin typeface="+mn-lt"/>
                        <a:ea typeface="Calibri" pitchFamily="34" charset="0"/>
                        <a:cs typeface="Times New Roman" pitchFamily="18" charset="0"/>
                      </a:endParaRPr>
                    </a:p>
                    <a:p>
                      <a:r>
                        <a:rPr kumimoji="0" lang="en-US" altLang="en-US" sz="1300" b="0" i="0" u="none" strike="noStrike" cap="none" normalizeH="0" baseline="0" dirty="0" smtClean="0">
                          <a:ln>
                            <a:noFill/>
                          </a:ln>
                          <a:solidFill>
                            <a:schemeClr val="tx1"/>
                          </a:solidFill>
                          <a:effectLst/>
                          <a:latin typeface="+mn-lt"/>
                          <a:ea typeface="Calibri" pitchFamily="34" charset="0"/>
                          <a:cs typeface="Times New Roman" pitchFamily="18" charset="0"/>
                        </a:rPr>
                        <a:t>Martha SUAREZ</a:t>
                      </a:r>
                    </a:p>
                    <a:p>
                      <a:r>
                        <a:rPr kumimoji="0" lang="en-US" altLang="en-US" sz="1300" b="0" i="0" u="none" strike="noStrike" cap="none" normalizeH="0" baseline="0" dirty="0" smtClean="0">
                          <a:ln>
                            <a:noFill/>
                          </a:ln>
                          <a:solidFill>
                            <a:schemeClr val="tx1"/>
                          </a:solidFill>
                          <a:effectLst/>
                          <a:latin typeface="+mn-lt"/>
                          <a:ea typeface="Calibri" pitchFamily="34" charset="0"/>
                          <a:cs typeface="Times New Roman" pitchFamily="18" charset="0"/>
                          <a:hlinkClick r:id="rId8"/>
                        </a:rPr>
                        <a:t>Martha.suarez@ane.gov.co</a:t>
                      </a:r>
                      <a:endParaRPr kumimoji="0" lang="en-US" altLang="en-US" sz="1300" b="0" i="0" u="none" strike="noStrike" cap="none" normalizeH="0" baseline="0" dirty="0" smtClean="0">
                        <a:ln>
                          <a:noFill/>
                        </a:ln>
                        <a:solidFill>
                          <a:schemeClr val="tx1"/>
                        </a:solidFill>
                        <a:effectLst/>
                        <a:latin typeface="+mn-lt"/>
                        <a:ea typeface="Calibri" pitchFamily="34" charset="0"/>
                        <a:cs typeface="Times New Roman" pitchFamily="18" charset="0"/>
                      </a:endParaRPr>
                    </a:p>
                    <a:p>
                      <a:endParaRPr kumimoji="0" lang="en-US" altLang="en-US" sz="1300" b="0" i="0" u="none" strike="noStrike" cap="none" normalizeH="0" baseline="0" dirty="0" smtClean="0">
                        <a:ln>
                          <a:noFill/>
                        </a:ln>
                        <a:solidFill>
                          <a:schemeClr val="tx1"/>
                        </a:solidFill>
                        <a:effectLst/>
                        <a:latin typeface="+mn-lt"/>
                        <a:ea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r>
            </a:tbl>
          </a:graphicData>
        </a:graphic>
      </p:graphicFrame>
      <p:sp>
        <p:nvSpPr>
          <p:cNvPr id="19495" name="Slide Number Placeholder 9"/>
          <p:cNvSpPr>
            <a:spLocks noGrp="1"/>
          </p:cNvSpPr>
          <p:nvPr>
            <p:ph type="sldNum" sz="quarter" idx="11"/>
          </p:nvPr>
        </p:nvSpPr>
        <p:spPr bwMode="auto">
          <a:noFill/>
          <a:ln>
            <a:miter lim="800000"/>
            <a:headEnd/>
            <a:tailEnd/>
          </a:ln>
        </p:spPr>
        <p:txBody>
          <a:bodyPr/>
          <a:lstStyle/>
          <a:p>
            <a:fld id="{09800E33-9C13-4FBF-824B-D5EF022E44A4}" type="slidenum">
              <a:rPr lang="en-US" smtClean="0">
                <a:ea typeface="MS PGothic"/>
                <a:cs typeface="MS PGothic"/>
              </a:rPr>
              <a:pPr/>
              <a:t>3</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p:cNvSpPr>
          <p:nvPr>
            <p:ph type="title"/>
          </p:nvPr>
        </p:nvSpPr>
        <p:spPr>
          <a:xfrm>
            <a:off x="304800" y="838200"/>
            <a:ext cx="8686800" cy="1358900"/>
          </a:xfrm>
        </p:spPr>
        <p:txBody>
          <a:bodyPr/>
          <a:lstStyle/>
          <a:p>
            <a:r>
              <a:rPr lang="en-CA" altLang="en-US" dirty="0" smtClean="0">
                <a:ea typeface="MS PGothic"/>
              </a:rPr>
              <a:t>Agenda Item 1.12:  </a:t>
            </a:r>
            <a:r>
              <a:rPr lang="en-US" altLang="en-US" i="1" dirty="0" smtClean="0">
                <a:ea typeface="MS PGothic"/>
              </a:rPr>
              <a:t>ITS Harmonization</a:t>
            </a:r>
            <a:endParaRPr lang="en-CA" altLang="en-US" dirty="0" smtClean="0">
              <a:latin typeface="Verdana" pitchFamily="34" charset="0"/>
              <a:ea typeface="MS PGothic"/>
            </a:endParaRPr>
          </a:p>
        </p:txBody>
      </p:sp>
      <p:sp>
        <p:nvSpPr>
          <p:cNvPr id="55298" name="Rectangle 3"/>
          <p:cNvSpPr>
            <a:spLocks noGrp="1"/>
          </p:cNvSpPr>
          <p:nvPr>
            <p:ph type="body" idx="1"/>
          </p:nvPr>
        </p:nvSpPr>
        <p:spPr>
          <a:xfrm>
            <a:off x="304800" y="1860550"/>
            <a:ext cx="8686800" cy="4692650"/>
          </a:xfrm>
        </p:spPr>
        <p:txBody>
          <a:bodyPr/>
          <a:lstStyle/>
          <a:p>
            <a:pPr>
              <a:lnSpc>
                <a:spcPct val="80000"/>
              </a:lnSpc>
              <a:buClr>
                <a:schemeClr val="tx1"/>
              </a:buClr>
            </a:pPr>
            <a:r>
              <a:rPr lang="en-CA" altLang="en-US" sz="2200" b="1" dirty="0" smtClean="0">
                <a:ea typeface="MS PGothic"/>
              </a:rPr>
              <a:t>DIAP</a:t>
            </a:r>
          </a:p>
          <a:p>
            <a:r>
              <a:rPr lang="en-US" sz="1800" b="1" dirty="0" smtClean="0">
                <a:solidFill>
                  <a:srgbClr val="FF0000"/>
                </a:solidFill>
              </a:rPr>
              <a:t>Canada, United States of America</a:t>
            </a:r>
          </a:p>
          <a:p>
            <a:r>
              <a:rPr lang="en-US" sz="1800" b="1" u="sng" dirty="0" smtClean="0"/>
              <a:t>NOC</a:t>
            </a:r>
            <a:r>
              <a:rPr lang="en-US" sz="1800" dirty="0"/>
              <a:t>	</a:t>
            </a:r>
            <a:r>
              <a:rPr lang="en-US" sz="1800" dirty="0" smtClean="0"/>
              <a:t> DIAP/1.12/1</a:t>
            </a:r>
            <a:endParaRPr lang="en-US" sz="1800" dirty="0"/>
          </a:p>
          <a:p>
            <a:r>
              <a:rPr lang="en-US" sz="1800" dirty="0" smtClean="0"/>
              <a:t>Radio </a:t>
            </a:r>
            <a:r>
              <a:rPr lang="en-US" sz="1800" dirty="0"/>
              <a:t>Regulations Volumes </a:t>
            </a:r>
            <a:r>
              <a:rPr lang="en-US" sz="1800" dirty="0" smtClean="0"/>
              <a:t>1 &amp; 2</a:t>
            </a:r>
            <a:endParaRPr lang="en-US" sz="1800" dirty="0"/>
          </a:p>
          <a:p>
            <a:r>
              <a:rPr lang="en-US" sz="1800" b="1" dirty="0"/>
              <a:t>Reason:</a:t>
            </a:r>
            <a:r>
              <a:rPr lang="en-US" sz="1800" dirty="0"/>
              <a:t> It is unnecessary to identify spectrum specifically for Intelligent Transport Systems. Regional and global harmonization can be satisfied by developing applicable ITU-R Reports and Recommendations.  Therefore, no change to the Radio Regulations or regulatory action is required under this agenda item.</a:t>
            </a:r>
          </a:p>
          <a:p>
            <a:r>
              <a:rPr lang="en-US" sz="1800" b="1" dirty="0" smtClean="0">
                <a:solidFill>
                  <a:srgbClr val="FF0000"/>
                </a:solidFill>
              </a:rPr>
              <a:t>Canada, United States of America</a:t>
            </a:r>
            <a:endParaRPr lang="en-US" sz="1800" b="1" dirty="0">
              <a:solidFill>
                <a:srgbClr val="FF0000"/>
              </a:solidFill>
            </a:endParaRPr>
          </a:p>
          <a:p>
            <a:r>
              <a:rPr lang="en-US" sz="1800" b="1" dirty="0"/>
              <a:t>SUP</a:t>
            </a:r>
            <a:r>
              <a:rPr lang="en-US" sz="1800" dirty="0"/>
              <a:t>	</a:t>
            </a:r>
            <a:r>
              <a:rPr lang="en-US" sz="1800" dirty="0" smtClean="0"/>
              <a:t>DIAP/1.12/2</a:t>
            </a:r>
            <a:endParaRPr lang="en-US" sz="1800" dirty="0"/>
          </a:p>
          <a:p>
            <a:r>
              <a:rPr lang="en-US" sz="1800" dirty="0"/>
              <a:t>RESOLUTION 237 (WRC-15)</a:t>
            </a:r>
          </a:p>
          <a:p>
            <a:r>
              <a:rPr lang="en-GB" sz="1800" b="1" dirty="0"/>
              <a:t>Intelligent Transport Systems applications</a:t>
            </a:r>
            <a:endParaRPr lang="en-US" sz="1800" dirty="0"/>
          </a:p>
          <a:p>
            <a:r>
              <a:rPr lang="en-US" sz="1800" dirty="0"/>
              <a:t> </a:t>
            </a:r>
            <a:endParaRPr lang="en-US" altLang="en-US" sz="1800" dirty="0" smtClean="0">
              <a:ea typeface="MS PGothic"/>
            </a:endParaRPr>
          </a:p>
          <a:p>
            <a:pPr>
              <a:lnSpc>
                <a:spcPct val="80000"/>
              </a:lnSpc>
              <a:buClr>
                <a:schemeClr val="tx1"/>
              </a:buClr>
            </a:pPr>
            <a:r>
              <a:rPr lang="en-GB" altLang="en-US" sz="1800" i="1" dirty="0">
                <a:solidFill>
                  <a:srgbClr val="FF0000"/>
                </a:solidFill>
                <a:ea typeface="MS PGothic"/>
              </a:rPr>
              <a:t>Issue </a:t>
            </a:r>
            <a:r>
              <a:rPr lang="en-GB" altLang="en-US" sz="1800" i="1" dirty="0" smtClean="0">
                <a:solidFill>
                  <a:srgbClr val="FF0000"/>
                </a:solidFill>
                <a:ea typeface="MS PGothic"/>
              </a:rPr>
              <a:t>Coordinator</a:t>
            </a:r>
            <a:r>
              <a:rPr lang="fr-CA" altLang="en-US" sz="1800" i="1" dirty="0" smtClean="0">
                <a:solidFill>
                  <a:srgbClr val="FF0000"/>
                </a:solidFill>
                <a:ea typeface="MS PGothic"/>
              </a:rPr>
              <a:t>:  </a:t>
            </a:r>
            <a:r>
              <a:rPr lang="fr-CA" altLang="en-US" sz="1800" dirty="0" smtClean="0">
                <a:ea typeface="MS PGothic"/>
              </a:rPr>
              <a:t>TBD Argentina</a:t>
            </a:r>
          </a:p>
          <a:p>
            <a:pPr>
              <a:lnSpc>
                <a:spcPct val="80000"/>
              </a:lnSpc>
              <a:buClr>
                <a:schemeClr val="tx1"/>
              </a:buClr>
            </a:pPr>
            <a:r>
              <a:rPr lang="en-GB" altLang="en-US" sz="1800" i="1" dirty="0" smtClean="0">
                <a:solidFill>
                  <a:srgbClr val="FF0000"/>
                </a:solidFill>
                <a:ea typeface="MS PGothic"/>
              </a:rPr>
              <a:t>Alt Issue </a:t>
            </a:r>
            <a:r>
              <a:rPr lang="en-GB" altLang="en-US" sz="1800" i="1" dirty="0">
                <a:solidFill>
                  <a:srgbClr val="FF0000"/>
                </a:solidFill>
                <a:ea typeface="MS PGothic"/>
              </a:rPr>
              <a:t>Coordinator </a:t>
            </a:r>
            <a:r>
              <a:rPr lang="fr-CA" altLang="en-US" sz="1800" i="1" dirty="0">
                <a:solidFill>
                  <a:srgbClr val="FF0000"/>
                </a:solidFill>
                <a:ea typeface="MS PGothic"/>
              </a:rPr>
              <a:t>: </a:t>
            </a:r>
            <a:r>
              <a:rPr lang="pt-BR" sz="1800" dirty="0" smtClean="0"/>
              <a:t>Francisco Soares (B) </a:t>
            </a:r>
            <a:r>
              <a:rPr lang="pt-BR" sz="1800" u="sng" dirty="0" smtClean="0">
                <a:hlinkClick r:id="rId3"/>
              </a:rPr>
              <a:t>fsoares@qti.qualcomm.com</a:t>
            </a:r>
            <a:r>
              <a:rPr lang="pt-BR" sz="1800" dirty="0" smtClean="0"/>
              <a:t>  </a:t>
            </a:r>
            <a:endParaRPr lang="en-US" sz="1800" dirty="0"/>
          </a:p>
          <a:p>
            <a:pPr>
              <a:lnSpc>
                <a:spcPct val="80000"/>
              </a:lnSpc>
              <a:buClr>
                <a:schemeClr val="tx1"/>
              </a:buClr>
            </a:pPr>
            <a:endParaRPr lang="en-CA" altLang="en-US" sz="2400" b="1" dirty="0" smtClean="0">
              <a:ea typeface="MS PGothic"/>
            </a:endParaRPr>
          </a:p>
        </p:txBody>
      </p:sp>
      <p:sp>
        <p:nvSpPr>
          <p:cNvPr id="55299" name="Slide Number Placeholder 2"/>
          <p:cNvSpPr>
            <a:spLocks noGrp="1"/>
          </p:cNvSpPr>
          <p:nvPr>
            <p:ph type="sldNum" sz="quarter" idx="11"/>
          </p:nvPr>
        </p:nvSpPr>
        <p:spPr bwMode="auto">
          <a:noFill/>
          <a:ln>
            <a:miter lim="800000"/>
            <a:headEnd/>
            <a:tailEnd/>
          </a:ln>
        </p:spPr>
        <p:txBody>
          <a:bodyPr/>
          <a:lstStyle/>
          <a:p>
            <a:fld id="{51CB0E61-9E3B-4018-9BFD-90481B87F73C}" type="slidenum">
              <a:rPr lang="en-US" smtClean="0">
                <a:ea typeface="MS PGothic"/>
                <a:cs typeface="MS PGothic"/>
              </a:rPr>
              <a:pPr/>
              <a:t>30</a:t>
            </a:fld>
            <a:endParaRPr lang="en-US" smtClean="0">
              <a:ea typeface="MS PGothic"/>
              <a:cs typeface="MS PGothic"/>
            </a:endParaRPr>
          </a:p>
        </p:txBody>
      </p:sp>
    </p:spTree>
    <p:extLst>
      <p:ext uri="{BB962C8B-B14F-4D97-AF65-F5344CB8AC3E}">
        <p14:creationId xmlns:p14="http://schemas.microsoft.com/office/powerpoint/2010/main" val="11464324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191000"/>
          </a:xfrm>
        </p:spPr>
        <p:txBody>
          <a:bodyPr/>
          <a:lstStyle/>
          <a:p>
            <a:r>
              <a:rPr lang="en-US" b="1" dirty="0" smtClean="0"/>
              <a:t>DIAP ISSUE C1</a:t>
            </a:r>
          </a:p>
          <a:p>
            <a:r>
              <a:rPr lang="en-US" b="1" dirty="0" smtClean="0">
                <a:solidFill>
                  <a:srgbClr val="FF0000"/>
                </a:solidFill>
              </a:rPr>
              <a:t>Brazil, Canada</a:t>
            </a:r>
          </a:p>
          <a:p>
            <a:r>
              <a:rPr lang="en-US" b="1" dirty="0" smtClean="0"/>
              <a:t>MOD    </a:t>
            </a:r>
            <a:r>
              <a:rPr lang="en-US" dirty="0" smtClean="0"/>
              <a:t>DIAP/7/C1/1</a:t>
            </a:r>
          </a:p>
          <a:p>
            <a:r>
              <a:rPr lang="en-US" b="1" dirty="0" smtClean="0"/>
              <a:t>APPENDIX 30B (REV. WRC-15) – ARTICLE 8 (REV. WRC-15)</a:t>
            </a:r>
          </a:p>
          <a:p>
            <a:pPr algn="just">
              <a:spcBef>
                <a:spcPts val="0"/>
              </a:spcBef>
              <a:spcAft>
                <a:spcPts val="0"/>
              </a:spcAft>
            </a:pPr>
            <a:r>
              <a:rPr lang="en-US" dirty="0">
                <a:ea typeface="Calibri"/>
              </a:rPr>
              <a:t>8.13	A notice of a change in the characteristics of an assignment already recorded, as specified in Appendix </a:t>
            </a:r>
            <a:r>
              <a:rPr lang="en-US" b="1" dirty="0">
                <a:ea typeface="Calibri"/>
              </a:rPr>
              <a:t>4</a:t>
            </a:r>
            <a:r>
              <a:rPr lang="en-US" dirty="0">
                <a:ea typeface="Calibri"/>
              </a:rPr>
              <a:t>, shall be examined by the Bureau under § 8.8 and § 8.9, as appropriate. Any changes to the characteristics of an assignment that has been </a:t>
            </a:r>
            <a:r>
              <a:rPr lang="en-US" u="sng" dirty="0" err="1">
                <a:solidFill>
                  <a:srgbClr val="008080"/>
                </a:solidFill>
                <a:ea typeface="Calibri"/>
              </a:rPr>
              <a:t>recorded</a:t>
            </a:r>
            <a:r>
              <a:rPr lang="en-US" strike="sngStrike" dirty="0" err="1">
                <a:solidFill>
                  <a:srgbClr val="FF0000"/>
                </a:solidFill>
                <a:ea typeface="Calibri"/>
              </a:rPr>
              <a:t>notified</a:t>
            </a:r>
            <a:r>
              <a:rPr lang="en-US" dirty="0">
                <a:ea typeface="Calibri"/>
              </a:rPr>
              <a:t> and confirmed as having been brought into use shall be brought into use within eight years from the date of the notification of the modification. Any changes to the characteristics of an assignment that has been </a:t>
            </a:r>
            <a:r>
              <a:rPr lang="en-US" u="sng" dirty="0" err="1">
                <a:solidFill>
                  <a:srgbClr val="008080"/>
                </a:solidFill>
                <a:ea typeface="Calibri"/>
              </a:rPr>
              <a:t>recorded</a:t>
            </a:r>
            <a:r>
              <a:rPr lang="en-US" strike="sngStrike" dirty="0" err="1">
                <a:solidFill>
                  <a:srgbClr val="FF0000"/>
                </a:solidFill>
                <a:ea typeface="Calibri"/>
              </a:rPr>
              <a:t>notified</a:t>
            </a:r>
            <a:r>
              <a:rPr lang="en-US" dirty="0">
                <a:ea typeface="Calibri"/>
              </a:rPr>
              <a:t> but not yet brought into use shall be brought into use within the period provided for in §§ 6.1, 6.31 or 6.31</a:t>
            </a:r>
            <a:r>
              <a:rPr lang="en-US" i="1" dirty="0">
                <a:ea typeface="Calibri"/>
              </a:rPr>
              <a:t>bis</a:t>
            </a:r>
            <a:r>
              <a:rPr lang="en-US" dirty="0">
                <a:ea typeface="Calibri"/>
              </a:rPr>
              <a:t> of Article 6.    (WRC‑1</a:t>
            </a:r>
            <a:r>
              <a:rPr lang="en-US" u="sng" dirty="0">
                <a:solidFill>
                  <a:srgbClr val="008080"/>
                </a:solidFill>
                <a:ea typeface="Calibri"/>
              </a:rPr>
              <a:t>9</a:t>
            </a:r>
            <a:r>
              <a:rPr lang="en-US" strike="sngStrike" dirty="0">
                <a:solidFill>
                  <a:srgbClr val="FF0000"/>
                </a:solidFill>
                <a:ea typeface="Calibri"/>
              </a:rPr>
              <a:t>2</a:t>
            </a:r>
            <a:r>
              <a:rPr lang="en-US" dirty="0" smtClean="0">
                <a:ea typeface="Calibri"/>
              </a:rPr>
              <a:t>)</a:t>
            </a:r>
          </a:p>
          <a:p>
            <a:pPr>
              <a:spcBef>
                <a:spcPts val="0"/>
              </a:spcBef>
              <a:spcAft>
                <a:spcPts val="0"/>
              </a:spcAft>
            </a:pPr>
            <a:r>
              <a:rPr lang="en-US" b="1" dirty="0">
                <a:ea typeface="Calibri"/>
              </a:rPr>
              <a:t>Reasons:</a:t>
            </a:r>
            <a:r>
              <a:rPr lang="en-US" dirty="0">
                <a:ea typeface="Calibri"/>
              </a:rPr>
              <a:t> Modifications are required to align No. </a:t>
            </a:r>
            <a:r>
              <a:rPr lang="en-US" b="1" dirty="0">
                <a:ea typeface="Calibri"/>
              </a:rPr>
              <a:t>11.43A</a:t>
            </a:r>
            <a:r>
              <a:rPr lang="en-US" dirty="0">
                <a:ea typeface="Calibri"/>
              </a:rPr>
              <a:t> and §8.13 of Article 8 in Appendix </a:t>
            </a:r>
            <a:r>
              <a:rPr lang="en-US" b="1" dirty="0">
                <a:ea typeface="Calibri"/>
              </a:rPr>
              <a:t>30B</a:t>
            </a:r>
            <a:r>
              <a:rPr lang="en-US" dirty="0">
                <a:ea typeface="Calibri"/>
              </a:rPr>
              <a:t>.</a:t>
            </a:r>
          </a:p>
          <a:p>
            <a:pPr algn="just">
              <a:spcBef>
                <a:spcPts val="0"/>
              </a:spcBef>
              <a:spcAft>
                <a:spcPts val="0"/>
              </a:spcAft>
            </a:pPr>
            <a:endParaRPr lang="en-US" dirty="0">
              <a:ea typeface="Calibri"/>
            </a:endParaRPr>
          </a:p>
          <a:p>
            <a:endParaRPr lang="en-US" dirty="0"/>
          </a:p>
        </p:txBody>
      </p:sp>
      <p:sp>
        <p:nvSpPr>
          <p:cNvPr id="4" name="Slide Number Placeholder 3"/>
          <p:cNvSpPr>
            <a:spLocks noGrp="1"/>
          </p:cNvSpPr>
          <p:nvPr>
            <p:ph type="sldNum" sz="quarter" idx="11"/>
          </p:nvPr>
        </p:nvSpPr>
        <p:spPr/>
        <p:txBody>
          <a:bodyPr/>
          <a:lstStyle/>
          <a:p>
            <a:pPr>
              <a:defRPr/>
            </a:pPr>
            <a:fld id="{AC7F27D6-8198-47C3-AA02-2FB19BFC5A34}" type="slidenum">
              <a:rPr lang="en-US" smtClean="0"/>
              <a:pPr>
                <a:defRPr/>
              </a:pPr>
              <a:t>31</a:t>
            </a:fld>
            <a:endParaRPr lang="en-US"/>
          </a:p>
        </p:txBody>
      </p:sp>
      <p:sp>
        <p:nvSpPr>
          <p:cNvPr id="5" name="Title 1"/>
          <p:cNvSpPr>
            <a:spLocks noGrp="1"/>
          </p:cNvSpPr>
          <p:nvPr>
            <p:ph type="title"/>
          </p:nvPr>
        </p:nvSpPr>
        <p:spPr/>
        <p:txBody>
          <a:bodyPr/>
          <a:lstStyle/>
          <a:p>
            <a:pPr algn="ctr"/>
            <a:r>
              <a:rPr lang="en-CA" altLang="en-US" sz="2400" dirty="0">
                <a:solidFill>
                  <a:prstClr val="black"/>
                </a:solidFill>
                <a:ea typeface="MS PGothic"/>
              </a:rPr>
              <a:t>Agenda Item 7:  </a:t>
            </a:r>
            <a:r>
              <a:rPr lang="en-CA" altLang="en-US" sz="2400" i="1" dirty="0">
                <a:solidFill>
                  <a:prstClr val="black"/>
                </a:solidFill>
                <a:ea typeface="MS PGothic"/>
              </a:rPr>
              <a:t>Changes in response to Resolution 86 – Satellite network regulatory procedures</a:t>
            </a:r>
            <a:endParaRPr lang="en-US" dirty="0"/>
          </a:p>
        </p:txBody>
      </p:sp>
    </p:spTree>
    <p:extLst>
      <p:ext uri="{BB962C8B-B14F-4D97-AF65-F5344CB8AC3E}">
        <p14:creationId xmlns:p14="http://schemas.microsoft.com/office/powerpoint/2010/main" val="22328666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191000"/>
          </a:xfrm>
        </p:spPr>
        <p:txBody>
          <a:bodyPr/>
          <a:lstStyle/>
          <a:p>
            <a:r>
              <a:rPr lang="en-US" b="1" dirty="0" smtClean="0"/>
              <a:t>DIAP ISSUE C5</a:t>
            </a:r>
          </a:p>
          <a:p>
            <a:r>
              <a:rPr lang="en-US" b="1" dirty="0" smtClean="0">
                <a:solidFill>
                  <a:srgbClr val="FF0000"/>
                </a:solidFill>
              </a:rPr>
              <a:t>Brazil, Canada</a:t>
            </a:r>
          </a:p>
          <a:p>
            <a:r>
              <a:rPr lang="en-US" b="1" dirty="0" smtClean="0"/>
              <a:t>MOD    </a:t>
            </a:r>
            <a:r>
              <a:rPr lang="en-US" dirty="0" smtClean="0"/>
              <a:t>DIAP/7/C5/1</a:t>
            </a:r>
          </a:p>
          <a:p>
            <a:pPr algn="just">
              <a:spcBef>
                <a:spcPts val="0"/>
              </a:spcBef>
              <a:spcAft>
                <a:spcPts val="0"/>
              </a:spcAft>
            </a:pPr>
            <a:r>
              <a:rPr lang="en-US" sz="1800" b="1" dirty="0">
                <a:ea typeface="Calibri"/>
              </a:rPr>
              <a:t>11.46		</a:t>
            </a:r>
            <a:r>
              <a:rPr lang="en-US" sz="1800" dirty="0">
                <a:ea typeface="Calibri"/>
              </a:rPr>
              <a:t>In applying the provisions of this Article, any resubmitted notice which is received by the Bureau more than six months after the date on which the original notice was returned by the Bureau shall be considered to be a new notification with a new date of receipt. </a:t>
            </a:r>
            <a:r>
              <a:rPr lang="en-US" sz="1800" u="sng" baseline="30000" dirty="0">
                <a:solidFill>
                  <a:srgbClr val="008080"/>
                </a:solidFill>
                <a:ea typeface="Calibri"/>
              </a:rPr>
              <a:t>ADD X</a:t>
            </a:r>
            <a:r>
              <a:rPr lang="en-US" sz="1800" u="sng" dirty="0">
                <a:solidFill>
                  <a:srgbClr val="008080"/>
                </a:solidFill>
                <a:ea typeface="Calibri"/>
              </a:rPr>
              <a:t> </a:t>
            </a:r>
            <a:r>
              <a:rPr lang="en-US" sz="1800" dirty="0">
                <a:ea typeface="Calibri"/>
              </a:rPr>
              <a:t>For frequency assignments to a space station, should the new date of receipt of such a notice not comply with the period specified in No. </a:t>
            </a:r>
            <a:r>
              <a:rPr lang="en-US" sz="1800" b="1" dirty="0">
                <a:ea typeface="Calibri"/>
              </a:rPr>
              <a:t>11.44.1</a:t>
            </a:r>
            <a:r>
              <a:rPr lang="en-US" sz="1800" dirty="0">
                <a:ea typeface="Calibri"/>
              </a:rPr>
              <a:t> or No. </a:t>
            </a:r>
            <a:r>
              <a:rPr lang="en-US" sz="1800" b="1" dirty="0">
                <a:ea typeface="Calibri"/>
              </a:rPr>
              <a:t>11.43A</a:t>
            </a:r>
            <a:r>
              <a:rPr lang="en-US" sz="1800" dirty="0">
                <a:ea typeface="Calibri"/>
              </a:rPr>
              <a:t>, as appropriate, the notice shall be returned to the notifying administration in the case of No. </a:t>
            </a:r>
            <a:r>
              <a:rPr lang="en-US" sz="1800" b="1" dirty="0">
                <a:ea typeface="Calibri"/>
              </a:rPr>
              <a:t>11.44.1</a:t>
            </a:r>
            <a:r>
              <a:rPr lang="en-US" sz="1800" dirty="0">
                <a:ea typeface="Calibri"/>
              </a:rPr>
              <a:t>, and the notice shall be examined as a new notice of a change in the characteristics of an assignment already recorded with a new date of receipt in the case of No. </a:t>
            </a:r>
            <a:r>
              <a:rPr lang="en-US" sz="1800" b="1" dirty="0">
                <a:ea typeface="Calibri"/>
              </a:rPr>
              <a:t>11.43A</a:t>
            </a:r>
            <a:r>
              <a:rPr lang="en-US" sz="1800" dirty="0">
                <a:ea typeface="Calibri"/>
              </a:rPr>
              <a:t>.   (WRC‑07)</a:t>
            </a:r>
          </a:p>
          <a:p>
            <a:pPr algn="just">
              <a:spcBef>
                <a:spcPts val="0"/>
              </a:spcBef>
              <a:spcAft>
                <a:spcPts val="0"/>
              </a:spcAft>
              <a:tabLst>
                <a:tab pos="720090" algn="l"/>
                <a:tab pos="1008380" algn="l"/>
                <a:tab pos="1260475" algn="l"/>
              </a:tabLst>
            </a:pPr>
            <a:r>
              <a:rPr lang="en-GB" sz="1800" b="1" dirty="0">
                <a:ea typeface="Times New Roman"/>
              </a:rPr>
              <a:t> </a:t>
            </a:r>
            <a:endParaRPr lang="en-US" sz="1800" dirty="0">
              <a:ea typeface="Times New Roman"/>
            </a:endParaRPr>
          </a:p>
          <a:p>
            <a:pPr algn="just">
              <a:spcBef>
                <a:spcPts val="0"/>
              </a:spcBef>
              <a:spcAft>
                <a:spcPts val="0"/>
              </a:spcAft>
              <a:tabLst>
                <a:tab pos="720090" algn="l"/>
                <a:tab pos="1008380" algn="l"/>
                <a:tab pos="1260475" algn="l"/>
              </a:tabLst>
            </a:pPr>
            <a:r>
              <a:rPr lang="en-GB" sz="1800" b="1" dirty="0">
                <a:ea typeface="Times New Roman"/>
              </a:rPr>
              <a:t>Reasons: </a:t>
            </a:r>
            <a:r>
              <a:rPr lang="en-GB" sz="1800" dirty="0">
                <a:ea typeface="Times New Roman"/>
              </a:rPr>
              <a:t>To include a reference to a footnote provision requiring the Bureau to send a reminder 2 months prior to the end of the six-month period referred to in No. </a:t>
            </a:r>
            <a:r>
              <a:rPr lang="en-GB" sz="1800" b="1" dirty="0">
                <a:ea typeface="Times New Roman"/>
              </a:rPr>
              <a:t>11.46</a:t>
            </a:r>
            <a:r>
              <a:rPr lang="en-GB" sz="1800" dirty="0">
                <a:ea typeface="Times New Roman"/>
              </a:rPr>
              <a:t>.	</a:t>
            </a:r>
            <a:endParaRPr lang="en-US" sz="1800" dirty="0">
              <a:ea typeface="Times New Roman"/>
            </a:endParaRPr>
          </a:p>
          <a:p>
            <a:pPr algn="just">
              <a:spcBef>
                <a:spcPts val="0"/>
              </a:spcBef>
              <a:spcAft>
                <a:spcPts val="0"/>
              </a:spcAft>
            </a:pPr>
            <a:endParaRPr lang="en-US" dirty="0">
              <a:ea typeface="Calibri"/>
            </a:endParaRPr>
          </a:p>
          <a:p>
            <a:endParaRPr lang="en-US" dirty="0"/>
          </a:p>
        </p:txBody>
      </p:sp>
      <p:sp>
        <p:nvSpPr>
          <p:cNvPr id="4" name="Slide Number Placeholder 3"/>
          <p:cNvSpPr>
            <a:spLocks noGrp="1"/>
          </p:cNvSpPr>
          <p:nvPr>
            <p:ph type="sldNum" sz="quarter" idx="11"/>
          </p:nvPr>
        </p:nvSpPr>
        <p:spPr/>
        <p:txBody>
          <a:bodyPr/>
          <a:lstStyle/>
          <a:p>
            <a:pPr>
              <a:defRPr/>
            </a:pPr>
            <a:fld id="{AC7F27D6-8198-47C3-AA02-2FB19BFC5A34}" type="slidenum">
              <a:rPr lang="en-US" smtClean="0"/>
              <a:pPr>
                <a:defRPr/>
              </a:pPr>
              <a:t>32</a:t>
            </a:fld>
            <a:endParaRPr lang="en-US"/>
          </a:p>
        </p:txBody>
      </p:sp>
      <p:sp>
        <p:nvSpPr>
          <p:cNvPr id="5" name="Title 1"/>
          <p:cNvSpPr>
            <a:spLocks noGrp="1"/>
          </p:cNvSpPr>
          <p:nvPr>
            <p:ph type="title"/>
          </p:nvPr>
        </p:nvSpPr>
        <p:spPr/>
        <p:txBody>
          <a:bodyPr/>
          <a:lstStyle/>
          <a:p>
            <a:pPr algn="ctr"/>
            <a:r>
              <a:rPr lang="en-CA" altLang="en-US" sz="2400" dirty="0">
                <a:solidFill>
                  <a:prstClr val="black"/>
                </a:solidFill>
                <a:ea typeface="MS PGothic"/>
              </a:rPr>
              <a:t>Agenda Item 7:  </a:t>
            </a:r>
            <a:r>
              <a:rPr lang="en-CA" altLang="en-US" sz="2400" i="1" dirty="0">
                <a:solidFill>
                  <a:prstClr val="black"/>
                </a:solidFill>
                <a:ea typeface="MS PGothic"/>
              </a:rPr>
              <a:t>Changes in response to Resolution 86 – Satellite network regulatory procedures</a:t>
            </a:r>
            <a:endParaRPr lang="en-US" dirty="0"/>
          </a:p>
        </p:txBody>
      </p:sp>
    </p:spTree>
    <p:extLst>
      <p:ext uri="{BB962C8B-B14F-4D97-AF65-F5344CB8AC3E}">
        <p14:creationId xmlns:p14="http://schemas.microsoft.com/office/powerpoint/2010/main" val="18717059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AC7F27D6-8198-47C3-AA02-2FB19BFC5A34}" type="slidenum">
              <a:rPr lang="en-US" smtClean="0"/>
              <a:pPr>
                <a:defRPr/>
              </a:pPr>
              <a:t>33</a:t>
            </a:fld>
            <a:endParaRPr lang="en-US"/>
          </a:p>
        </p:txBody>
      </p:sp>
      <p:sp>
        <p:nvSpPr>
          <p:cNvPr id="5" name="Title 1"/>
          <p:cNvSpPr>
            <a:spLocks noGrp="1"/>
          </p:cNvSpPr>
          <p:nvPr>
            <p:ph type="title"/>
          </p:nvPr>
        </p:nvSpPr>
        <p:spPr/>
        <p:txBody>
          <a:bodyPr/>
          <a:lstStyle/>
          <a:p>
            <a:pPr algn="ctr"/>
            <a:r>
              <a:rPr lang="en-CA" altLang="en-US" sz="2400" dirty="0">
                <a:solidFill>
                  <a:prstClr val="black"/>
                </a:solidFill>
                <a:ea typeface="MS PGothic"/>
              </a:rPr>
              <a:t>Agenda Item 7:  </a:t>
            </a:r>
            <a:r>
              <a:rPr lang="en-CA" altLang="en-US" sz="2400" i="1" dirty="0">
                <a:solidFill>
                  <a:prstClr val="black"/>
                </a:solidFill>
                <a:ea typeface="MS PGothic"/>
              </a:rPr>
              <a:t>Changes in response to Resolution 86 – Satellite network regulatory procedures</a:t>
            </a:r>
            <a:endParaRPr lang="en-US" dirty="0"/>
          </a:p>
        </p:txBody>
      </p:sp>
      <p:sp>
        <p:nvSpPr>
          <p:cNvPr id="6" name="Content Placeholder 2"/>
          <p:cNvSpPr>
            <a:spLocks noGrp="1"/>
          </p:cNvSpPr>
          <p:nvPr>
            <p:ph idx="1"/>
          </p:nvPr>
        </p:nvSpPr>
        <p:spPr/>
        <p:txBody>
          <a:bodyPr/>
          <a:lstStyle/>
          <a:p>
            <a:r>
              <a:rPr lang="en-US" b="1" dirty="0" smtClean="0"/>
              <a:t>DIAP ISSUE C5</a:t>
            </a:r>
          </a:p>
          <a:p>
            <a:r>
              <a:rPr lang="en-US" b="1" dirty="0" smtClean="0">
                <a:solidFill>
                  <a:srgbClr val="FF0000"/>
                </a:solidFill>
              </a:rPr>
              <a:t>Brazil, Canada</a:t>
            </a:r>
          </a:p>
          <a:p>
            <a:r>
              <a:rPr lang="en-US" b="1" dirty="0" smtClean="0"/>
              <a:t>ADD    </a:t>
            </a:r>
            <a:r>
              <a:rPr lang="en-US" dirty="0" smtClean="0"/>
              <a:t>DIAP/7/C5/2</a:t>
            </a:r>
          </a:p>
          <a:p>
            <a:pPr algn="just">
              <a:spcBef>
                <a:spcPts val="0"/>
              </a:spcBef>
              <a:spcAft>
                <a:spcPts val="0"/>
              </a:spcAft>
            </a:pPr>
            <a:r>
              <a:rPr lang="en-US" b="1" baseline="30000" dirty="0">
                <a:ea typeface="Calibri"/>
              </a:rPr>
              <a:t>X.</a:t>
            </a:r>
            <a:r>
              <a:rPr lang="en-US" b="1" dirty="0">
                <a:ea typeface="Calibri"/>
              </a:rPr>
              <a:t>11.46.1 	</a:t>
            </a:r>
            <a:r>
              <a:rPr lang="en-US" dirty="0">
                <a:ea typeface="Calibri"/>
              </a:rPr>
              <a:t>If the notifying administration does not resubmit its notice within four months from the date on which the original notice was returned by the Bureau, the Bureau shall issue a reminder.</a:t>
            </a:r>
          </a:p>
          <a:p>
            <a:pPr algn="just">
              <a:spcBef>
                <a:spcPts val="0"/>
              </a:spcBef>
              <a:spcAft>
                <a:spcPts val="0"/>
              </a:spcAft>
            </a:pPr>
            <a:r>
              <a:rPr lang="en-US" b="1" dirty="0">
                <a:ea typeface="Calibri"/>
              </a:rPr>
              <a:t>         </a:t>
            </a:r>
            <a:endParaRPr lang="en-US" dirty="0">
              <a:ea typeface="Calibri"/>
            </a:endParaRPr>
          </a:p>
          <a:p>
            <a:pPr algn="just">
              <a:spcBef>
                <a:spcPts val="0"/>
              </a:spcBef>
              <a:spcAft>
                <a:spcPts val="0"/>
              </a:spcAft>
              <a:tabLst>
                <a:tab pos="720090" algn="l"/>
                <a:tab pos="1008380" algn="l"/>
                <a:tab pos="1260475" algn="l"/>
              </a:tabLst>
            </a:pPr>
            <a:r>
              <a:rPr lang="en-GB" b="1" dirty="0">
                <a:ea typeface="Times New Roman"/>
              </a:rPr>
              <a:t> </a:t>
            </a:r>
            <a:endParaRPr lang="en-US" dirty="0">
              <a:ea typeface="Times New Roman"/>
            </a:endParaRPr>
          </a:p>
          <a:p>
            <a:pPr algn="just">
              <a:spcBef>
                <a:spcPts val="0"/>
              </a:spcBef>
              <a:spcAft>
                <a:spcPts val="0"/>
              </a:spcAft>
              <a:tabLst>
                <a:tab pos="720090" algn="l"/>
                <a:tab pos="1008380" algn="l"/>
                <a:tab pos="1260475" algn="l"/>
              </a:tabLst>
            </a:pPr>
            <a:r>
              <a:rPr lang="en-GB" b="1" dirty="0">
                <a:ea typeface="Times New Roman"/>
              </a:rPr>
              <a:t>Reasons:</a:t>
            </a:r>
            <a:r>
              <a:rPr lang="en-GB" dirty="0">
                <a:ea typeface="Times New Roman"/>
              </a:rPr>
              <a:t>	To implement the requirement for reminders during the six-month period and reduce the risk of a resubmission beyond the end 6-month period referred to in No. </a:t>
            </a:r>
            <a:r>
              <a:rPr lang="en-GB" b="1" dirty="0">
                <a:ea typeface="Times New Roman"/>
              </a:rPr>
              <a:t>11.46.</a:t>
            </a:r>
            <a:endParaRPr lang="en-US" dirty="0">
              <a:ea typeface="Times New Roman"/>
            </a:endParaRPr>
          </a:p>
          <a:p>
            <a:pPr algn="just">
              <a:spcBef>
                <a:spcPts val="0"/>
              </a:spcBef>
              <a:spcAft>
                <a:spcPts val="0"/>
              </a:spcAft>
            </a:pPr>
            <a:endParaRPr lang="en-US" dirty="0">
              <a:ea typeface="Calibri"/>
            </a:endParaRPr>
          </a:p>
          <a:p>
            <a:endParaRPr lang="en-US" dirty="0"/>
          </a:p>
        </p:txBody>
      </p:sp>
    </p:spTree>
    <p:extLst>
      <p:ext uri="{BB962C8B-B14F-4D97-AF65-F5344CB8AC3E}">
        <p14:creationId xmlns:p14="http://schemas.microsoft.com/office/powerpoint/2010/main" val="40398831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AC7F27D6-8198-47C3-AA02-2FB19BFC5A34}" type="slidenum">
              <a:rPr lang="en-US" smtClean="0"/>
              <a:pPr>
                <a:defRPr/>
              </a:pPr>
              <a:t>34</a:t>
            </a:fld>
            <a:endParaRPr lang="en-US"/>
          </a:p>
        </p:txBody>
      </p:sp>
      <p:sp>
        <p:nvSpPr>
          <p:cNvPr id="5" name="Title 1"/>
          <p:cNvSpPr>
            <a:spLocks noGrp="1"/>
          </p:cNvSpPr>
          <p:nvPr>
            <p:ph type="title"/>
          </p:nvPr>
        </p:nvSpPr>
        <p:spPr/>
        <p:txBody>
          <a:bodyPr/>
          <a:lstStyle/>
          <a:p>
            <a:pPr algn="ctr"/>
            <a:r>
              <a:rPr lang="en-CA" altLang="en-US" sz="2400" dirty="0">
                <a:solidFill>
                  <a:prstClr val="black"/>
                </a:solidFill>
                <a:ea typeface="MS PGothic"/>
              </a:rPr>
              <a:t>Agenda Item 7:  </a:t>
            </a:r>
            <a:r>
              <a:rPr lang="en-CA" altLang="en-US" sz="2400" i="1" dirty="0">
                <a:solidFill>
                  <a:prstClr val="black"/>
                </a:solidFill>
                <a:ea typeface="MS PGothic"/>
              </a:rPr>
              <a:t>Changes in response to Resolution 86 – Satellite network regulatory procedures</a:t>
            </a:r>
            <a:endParaRPr lang="en-US" dirty="0"/>
          </a:p>
        </p:txBody>
      </p:sp>
      <p:sp>
        <p:nvSpPr>
          <p:cNvPr id="6" name="Content Placeholder 2"/>
          <p:cNvSpPr>
            <a:spLocks noGrp="1"/>
          </p:cNvSpPr>
          <p:nvPr>
            <p:ph idx="1"/>
          </p:nvPr>
        </p:nvSpPr>
        <p:spPr/>
        <p:txBody>
          <a:bodyPr/>
          <a:lstStyle/>
          <a:p>
            <a:r>
              <a:rPr lang="en-US" b="1" dirty="0" smtClean="0"/>
              <a:t>DIAP ISSUE D</a:t>
            </a:r>
          </a:p>
          <a:p>
            <a:r>
              <a:rPr lang="en-US" b="1" dirty="0" smtClean="0">
                <a:solidFill>
                  <a:srgbClr val="FF0000"/>
                </a:solidFill>
              </a:rPr>
              <a:t>Brazil, Canada</a:t>
            </a:r>
          </a:p>
          <a:p>
            <a:r>
              <a:rPr lang="en-US" b="1" dirty="0" smtClean="0"/>
              <a:t>MOD    </a:t>
            </a:r>
            <a:r>
              <a:rPr lang="en-US" dirty="0" smtClean="0"/>
              <a:t>DIAP/7/D/1</a:t>
            </a:r>
          </a:p>
          <a:p>
            <a:r>
              <a:rPr lang="en-US" b="1" dirty="0" smtClean="0"/>
              <a:t>Article 9 – Section II – Sub-Section IIA</a:t>
            </a:r>
          </a:p>
          <a:p>
            <a:pPr algn="just">
              <a:spcBef>
                <a:spcPts val="0"/>
              </a:spcBef>
              <a:spcAft>
                <a:spcPts val="0"/>
              </a:spcAft>
            </a:pPr>
            <a:r>
              <a:rPr lang="en-US" sz="1800" b="1" dirty="0">
                <a:ea typeface="Calibri"/>
              </a:rPr>
              <a:t>9.36.1	</a:t>
            </a:r>
            <a:r>
              <a:rPr lang="en-US" sz="1800" u="sng" dirty="0">
                <a:solidFill>
                  <a:srgbClr val="008080"/>
                </a:solidFill>
                <a:ea typeface="Calibri"/>
              </a:rPr>
              <a:t>In the case of coordination under Nos. </a:t>
            </a:r>
            <a:r>
              <a:rPr lang="en-US" sz="1800" b="1" u="sng" dirty="0">
                <a:solidFill>
                  <a:srgbClr val="008080"/>
                </a:solidFill>
                <a:ea typeface="Calibri"/>
              </a:rPr>
              <a:t>9.12, 9.12A</a:t>
            </a:r>
            <a:r>
              <a:rPr lang="en-US" sz="1800" u="sng" dirty="0">
                <a:solidFill>
                  <a:srgbClr val="008080"/>
                </a:solidFill>
                <a:ea typeface="Calibri"/>
              </a:rPr>
              <a:t> and </a:t>
            </a:r>
            <a:r>
              <a:rPr lang="en-US" sz="1800" b="1" u="sng" dirty="0">
                <a:solidFill>
                  <a:srgbClr val="008080"/>
                </a:solidFill>
                <a:ea typeface="Calibri"/>
              </a:rPr>
              <a:t>9.13</a:t>
            </a:r>
            <a:r>
              <a:rPr lang="en-US" sz="1800" u="sng" dirty="0">
                <a:solidFill>
                  <a:srgbClr val="008080"/>
                </a:solidFill>
                <a:ea typeface="Calibri"/>
              </a:rPr>
              <a:t>, as appropriate, the Bureau shall also identify the satellite networks or systems with which coordination may need to be effected.</a:t>
            </a:r>
            <a:r>
              <a:rPr lang="en-US" sz="1800" b="1" u="sng" dirty="0">
                <a:solidFill>
                  <a:srgbClr val="008080"/>
                </a:solidFill>
                <a:ea typeface="Calibri"/>
              </a:rPr>
              <a:t> </a:t>
            </a:r>
            <a:r>
              <a:rPr lang="en-US" sz="1800" dirty="0">
                <a:ea typeface="Calibri"/>
              </a:rPr>
              <a:t>The list of administrations identified by the Bureau under Nos. </a:t>
            </a:r>
            <a:r>
              <a:rPr lang="en-US" sz="1800" b="1" dirty="0">
                <a:ea typeface="Calibri"/>
              </a:rPr>
              <a:t>9.11 </a:t>
            </a:r>
            <a:r>
              <a:rPr lang="en-US" sz="1800" dirty="0">
                <a:ea typeface="Calibri"/>
              </a:rPr>
              <a:t>to</a:t>
            </a:r>
            <a:r>
              <a:rPr lang="en-US" sz="1800" b="1" dirty="0">
                <a:ea typeface="Calibri"/>
              </a:rPr>
              <a:t> 9.14</a:t>
            </a:r>
            <a:r>
              <a:rPr lang="en-US" sz="1800" dirty="0">
                <a:ea typeface="Calibri"/>
              </a:rPr>
              <a:t> and </a:t>
            </a:r>
            <a:r>
              <a:rPr lang="en-US" sz="1800" b="1" dirty="0">
                <a:ea typeface="Calibri"/>
              </a:rPr>
              <a:t>9.21</a:t>
            </a:r>
            <a:r>
              <a:rPr lang="en-US" sz="1800" b="1" u="sng" dirty="0">
                <a:solidFill>
                  <a:srgbClr val="008080"/>
                </a:solidFill>
                <a:ea typeface="Calibri"/>
              </a:rPr>
              <a:t>, </a:t>
            </a:r>
            <a:r>
              <a:rPr lang="en-US" sz="1800" u="sng" dirty="0">
                <a:solidFill>
                  <a:srgbClr val="008080"/>
                </a:solidFill>
                <a:ea typeface="Calibri"/>
              </a:rPr>
              <a:t>and the list of satellite networks or systems identified by the Bureau under Nos. </a:t>
            </a:r>
            <a:r>
              <a:rPr lang="en-US" sz="1800" b="1" u="sng" dirty="0">
                <a:solidFill>
                  <a:srgbClr val="008080"/>
                </a:solidFill>
                <a:ea typeface="Calibri"/>
              </a:rPr>
              <a:t>9.12, 9.12A</a:t>
            </a:r>
            <a:r>
              <a:rPr lang="en-US" sz="1800" u="sng" dirty="0">
                <a:solidFill>
                  <a:srgbClr val="008080"/>
                </a:solidFill>
                <a:ea typeface="Calibri"/>
              </a:rPr>
              <a:t> and </a:t>
            </a:r>
            <a:r>
              <a:rPr lang="en-US" sz="1800" b="1" u="sng" dirty="0">
                <a:solidFill>
                  <a:srgbClr val="008080"/>
                </a:solidFill>
                <a:ea typeface="Calibri"/>
              </a:rPr>
              <a:t>9.13</a:t>
            </a:r>
            <a:r>
              <a:rPr lang="en-US" sz="1800" u="sng" dirty="0">
                <a:solidFill>
                  <a:srgbClr val="008080"/>
                </a:solidFill>
                <a:ea typeface="Calibri"/>
              </a:rPr>
              <a:t> are</a:t>
            </a:r>
            <a:r>
              <a:rPr lang="en-US" sz="1800" strike="sngStrike" dirty="0">
                <a:solidFill>
                  <a:srgbClr val="FF0000"/>
                </a:solidFill>
                <a:ea typeface="Calibri"/>
              </a:rPr>
              <a:t> is</a:t>
            </a:r>
            <a:r>
              <a:rPr lang="en-US" sz="1800" dirty="0">
                <a:ea typeface="Calibri"/>
              </a:rPr>
              <a:t> only for information purposes, to help administrations comply with this procedure.</a:t>
            </a:r>
            <a:r>
              <a:rPr lang="en-US" sz="1800" u="sng" dirty="0">
                <a:solidFill>
                  <a:srgbClr val="008080"/>
                </a:solidFill>
                <a:ea typeface="Calibri"/>
              </a:rPr>
              <a:t> </a:t>
            </a:r>
            <a:r>
              <a:rPr lang="en-US" sz="1800" u="sng" baseline="-25000" dirty="0">
                <a:solidFill>
                  <a:srgbClr val="008080"/>
                </a:solidFill>
                <a:ea typeface="Calibri"/>
              </a:rPr>
              <a:t>(WRC-19)</a:t>
            </a:r>
            <a:endParaRPr lang="en-US" sz="1800" dirty="0">
              <a:ea typeface="Calibri"/>
            </a:endParaRPr>
          </a:p>
          <a:p>
            <a:pPr algn="just">
              <a:spcBef>
                <a:spcPts val="0"/>
              </a:spcBef>
              <a:spcAft>
                <a:spcPts val="0"/>
              </a:spcAft>
              <a:tabLst>
                <a:tab pos="720090" algn="l"/>
                <a:tab pos="1008380" algn="l"/>
                <a:tab pos="1260475" algn="l"/>
              </a:tabLst>
            </a:pPr>
            <a:r>
              <a:rPr lang="en-GB" sz="1800" b="1" dirty="0">
                <a:ea typeface="Times New Roman"/>
              </a:rPr>
              <a:t> </a:t>
            </a:r>
            <a:endParaRPr lang="en-US" sz="1800" dirty="0">
              <a:ea typeface="Times New Roman"/>
            </a:endParaRPr>
          </a:p>
          <a:p>
            <a:r>
              <a:rPr lang="en-US" sz="1800" b="1" dirty="0">
                <a:ea typeface="Calibri"/>
              </a:rPr>
              <a:t>Reasons:</a:t>
            </a:r>
            <a:r>
              <a:rPr lang="en-US" sz="1800" dirty="0">
                <a:ea typeface="Calibri"/>
              </a:rPr>
              <a:t>	This modification is required in order to have the list of potentially affected satellite networks or systems published in addition to the list of administrations</a:t>
            </a:r>
          </a:p>
          <a:p>
            <a:endParaRPr lang="en-US" dirty="0"/>
          </a:p>
        </p:txBody>
      </p:sp>
    </p:spTree>
    <p:extLst>
      <p:ext uri="{BB962C8B-B14F-4D97-AF65-F5344CB8AC3E}">
        <p14:creationId xmlns:p14="http://schemas.microsoft.com/office/powerpoint/2010/main" val="32054192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AC7F27D6-8198-47C3-AA02-2FB19BFC5A34}" type="slidenum">
              <a:rPr lang="en-US" smtClean="0"/>
              <a:pPr>
                <a:defRPr/>
              </a:pPr>
              <a:t>35</a:t>
            </a:fld>
            <a:endParaRPr lang="en-US"/>
          </a:p>
        </p:txBody>
      </p:sp>
      <p:sp>
        <p:nvSpPr>
          <p:cNvPr id="6" name="Title 1"/>
          <p:cNvSpPr>
            <a:spLocks noGrp="1"/>
          </p:cNvSpPr>
          <p:nvPr>
            <p:ph type="title"/>
          </p:nvPr>
        </p:nvSpPr>
        <p:spPr/>
        <p:txBody>
          <a:bodyPr/>
          <a:lstStyle/>
          <a:p>
            <a:pPr algn="ctr"/>
            <a:r>
              <a:rPr lang="en-CA" altLang="en-US" sz="2400" dirty="0">
                <a:solidFill>
                  <a:prstClr val="black"/>
                </a:solidFill>
                <a:ea typeface="MS PGothic"/>
              </a:rPr>
              <a:t>Agenda Item 7:  </a:t>
            </a:r>
            <a:r>
              <a:rPr lang="en-CA" altLang="en-US" sz="2400" i="1" dirty="0">
                <a:solidFill>
                  <a:prstClr val="black"/>
                </a:solidFill>
                <a:ea typeface="MS PGothic"/>
              </a:rPr>
              <a:t>Changes in response to Resolution 86 – Satellite network regulatory procedures</a:t>
            </a:r>
            <a:endParaRPr lang="en-US" dirty="0"/>
          </a:p>
        </p:txBody>
      </p:sp>
      <p:sp>
        <p:nvSpPr>
          <p:cNvPr id="7" name="Content Placeholder 2"/>
          <p:cNvSpPr>
            <a:spLocks noGrp="1"/>
          </p:cNvSpPr>
          <p:nvPr>
            <p:ph idx="1"/>
          </p:nvPr>
        </p:nvSpPr>
        <p:spPr/>
        <p:txBody>
          <a:bodyPr/>
          <a:lstStyle/>
          <a:p>
            <a:r>
              <a:rPr lang="en-US" b="1" dirty="0" smtClean="0"/>
              <a:t>DIAP ISSUE D</a:t>
            </a:r>
          </a:p>
          <a:p>
            <a:r>
              <a:rPr lang="en-US" b="1" dirty="0" smtClean="0">
                <a:solidFill>
                  <a:srgbClr val="FF0000"/>
                </a:solidFill>
              </a:rPr>
              <a:t>Brazil, Canada</a:t>
            </a:r>
          </a:p>
          <a:p>
            <a:r>
              <a:rPr lang="en-US" b="1" dirty="0" smtClean="0"/>
              <a:t>MOD    </a:t>
            </a:r>
            <a:r>
              <a:rPr lang="en-US" dirty="0" smtClean="0"/>
              <a:t>DIAP/7/D/2</a:t>
            </a:r>
          </a:p>
          <a:p>
            <a:r>
              <a:rPr lang="en-US" b="1" dirty="0" smtClean="0"/>
              <a:t>Article 9 – Section II – Sub-Section IIA</a:t>
            </a:r>
          </a:p>
          <a:p>
            <a:pPr algn="just">
              <a:spcBef>
                <a:spcPts val="0"/>
              </a:spcBef>
              <a:spcAft>
                <a:spcPts val="0"/>
              </a:spcAft>
            </a:pPr>
            <a:r>
              <a:rPr lang="en-US" sz="1800" b="1" dirty="0">
                <a:ea typeface="Calibri"/>
              </a:rPr>
              <a:t>9.52C	</a:t>
            </a:r>
            <a:r>
              <a:rPr lang="en-US" sz="1800" dirty="0">
                <a:ea typeface="Calibri"/>
              </a:rPr>
              <a:t>	For coordination requests under Nos. </a:t>
            </a:r>
            <a:r>
              <a:rPr lang="en-US" sz="1800" b="1" dirty="0">
                <a:ea typeface="Calibri"/>
              </a:rPr>
              <a:t>9.11</a:t>
            </a:r>
            <a:r>
              <a:rPr lang="en-US" sz="1800" dirty="0">
                <a:ea typeface="Calibri"/>
              </a:rPr>
              <a:t> to </a:t>
            </a:r>
            <a:r>
              <a:rPr lang="en-US" sz="1800" b="1" dirty="0">
                <a:solidFill>
                  <a:srgbClr val="000000"/>
                </a:solidFill>
                <a:ea typeface="Calibri"/>
              </a:rPr>
              <a:t>9.14</a:t>
            </a:r>
            <a:r>
              <a:rPr lang="en-US" sz="1800" dirty="0">
                <a:ea typeface="Calibri"/>
              </a:rPr>
              <a:t> and </a:t>
            </a:r>
            <a:r>
              <a:rPr lang="en-US" sz="1800" b="1" dirty="0">
                <a:ea typeface="Calibri"/>
              </a:rPr>
              <a:t>9.21</a:t>
            </a:r>
            <a:r>
              <a:rPr lang="en-US" sz="1800" dirty="0">
                <a:ea typeface="Calibri"/>
              </a:rPr>
              <a:t>, an administration not responding under No. </a:t>
            </a:r>
            <a:r>
              <a:rPr lang="en-US" sz="1800" b="1" dirty="0">
                <a:ea typeface="Calibri"/>
              </a:rPr>
              <a:t>9.52</a:t>
            </a:r>
            <a:r>
              <a:rPr lang="en-US" sz="1800" dirty="0">
                <a:ea typeface="Calibri"/>
              </a:rPr>
              <a:t> within the same four‑month period shall be regarded as unaffected and, in the cases of Nos. </a:t>
            </a:r>
            <a:r>
              <a:rPr lang="en-US" sz="1800" b="1" dirty="0">
                <a:ea typeface="Calibri"/>
              </a:rPr>
              <a:t>9.11</a:t>
            </a:r>
            <a:r>
              <a:rPr lang="en-US" sz="1800" dirty="0">
                <a:ea typeface="Calibri"/>
              </a:rPr>
              <a:t> to </a:t>
            </a:r>
            <a:r>
              <a:rPr lang="en-US" sz="1800" b="1" dirty="0">
                <a:ea typeface="Calibri"/>
              </a:rPr>
              <a:t>9.14</a:t>
            </a:r>
            <a:r>
              <a:rPr lang="en-US" sz="1800" dirty="0">
                <a:ea typeface="Calibri"/>
              </a:rPr>
              <a:t>, the provisions of Nos. </a:t>
            </a:r>
            <a:r>
              <a:rPr lang="en-US" sz="1800" b="1" dirty="0">
                <a:ea typeface="Calibri"/>
              </a:rPr>
              <a:t>9.48</a:t>
            </a:r>
            <a:r>
              <a:rPr lang="en-US" sz="1800" dirty="0">
                <a:ea typeface="Calibri"/>
              </a:rPr>
              <a:t> and </a:t>
            </a:r>
            <a:r>
              <a:rPr lang="en-US" sz="1800" b="1" dirty="0">
                <a:ea typeface="Calibri"/>
              </a:rPr>
              <a:t>9.49</a:t>
            </a:r>
            <a:r>
              <a:rPr lang="en-US" sz="1800" dirty="0">
                <a:ea typeface="Calibri"/>
              </a:rPr>
              <a:t> shall apply.</a:t>
            </a:r>
            <a:r>
              <a:rPr lang="en-US" sz="1800" u="sng" dirty="0">
                <a:solidFill>
                  <a:srgbClr val="008080"/>
                </a:solidFill>
                <a:ea typeface="Calibri"/>
              </a:rPr>
              <a:t> Furthermore, for coordination under Nos. </a:t>
            </a:r>
            <a:r>
              <a:rPr lang="en-US" sz="1800" b="1" u="sng" dirty="0">
                <a:solidFill>
                  <a:srgbClr val="008080"/>
                </a:solidFill>
                <a:ea typeface="Calibri"/>
              </a:rPr>
              <a:t>9.12</a:t>
            </a:r>
            <a:r>
              <a:rPr lang="en-US" sz="1800" u="sng" dirty="0">
                <a:solidFill>
                  <a:srgbClr val="008080"/>
                </a:solidFill>
                <a:ea typeface="Calibri"/>
              </a:rPr>
              <a:t>, </a:t>
            </a:r>
            <a:r>
              <a:rPr lang="en-US" sz="1800" b="1" u="sng" dirty="0">
                <a:solidFill>
                  <a:srgbClr val="008080"/>
                </a:solidFill>
                <a:ea typeface="Calibri"/>
              </a:rPr>
              <a:t>9.12A</a:t>
            </a:r>
            <a:r>
              <a:rPr lang="en-US" sz="1800" u="sng" dirty="0">
                <a:solidFill>
                  <a:srgbClr val="008080"/>
                </a:solidFill>
                <a:ea typeface="Calibri"/>
              </a:rPr>
              <a:t> and </a:t>
            </a:r>
            <a:r>
              <a:rPr lang="en-US" sz="1800" b="1" u="sng" dirty="0">
                <a:solidFill>
                  <a:srgbClr val="008080"/>
                </a:solidFill>
                <a:ea typeface="Calibri"/>
              </a:rPr>
              <a:t>9.13</a:t>
            </a:r>
            <a:r>
              <a:rPr lang="en-US" sz="1800" u="sng" dirty="0">
                <a:solidFill>
                  <a:srgbClr val="008080"/>
                </a:solidFill>
                <a:ea typeface="Calibri"/>
              </a:rPr>
              <a:t>, any satellite network</a:t>
            </a:r>
            <a:r>
              <a:rPr lang="en-US" sz="1800" u="sng" strike="sngStrike" dirty="0">
                <a:solidFill>
                  <a:srgbClr val="FF0000"/>
                </a:solidFill>
                <a:ea typeface="Calibri"/>
              </a:rPr>
              <a:t>s</a:t>
            </a:r>
            <a:r>
              <a:rPr lang="en-US" sz="1800" u="sng" dirty="0">
                <a:solidFill>
                  <a:srgbClr val="008080"/>
                </a:solidFill>
                <a:ea typeface="Calibri"/>
              </a:rPr>
              <a:t> or system</a:t>
            </a:r>
            <a:r>
              <a:rPr lang="en-US" sz="1800" u="sng" strike="sngStrike" dirty="0">
                <a:solidFill>
                  <a:srgbClr val="FF0000"/>
                </a:solidFill>
                <a:ea typeface="Calibri"/>
              </a:rPr>
              <a:t>s</a:t>
            </a:r>
            <a:r>
              <a:rPr lang="en-US" sz="1800" u="sng" dirty="0">
                <a:solidFill>
                  <a:srgbClr val="008080"/>
                </a:solidFill>
                <a:ea typeface="Calibri"/>
              </a:rPr>
              <a:t> identified under No. </a:t>
            </a:r>
            <a:r>
              <a:rPr lang="en-US" sz="1800" b="1" u="sng" dirty="0">
                <a:solidFill>
                  <a:srgbClr val="008080"/>
                </a:solidFill>
                <a:ea typeface="Calibri"/>
              </a:rPr>
              <a:t>9.36.1</a:t>
            </a:r>
            <a:r>
              <a:rPr lang="en-US" sz="1800" u="sng" dirty="0">
                <a:solidFill>
                  <a:srgbClr val="008080"/>
                </a:solidFill>
                <a:ea typeface="Calibri"/>
              </a:rPr>
              <a:t> but not referred to in the response provided by administrations under No. </a:t>
            </a:r>
            <a:r>
              <a:rPr lang="en-US" sz="1800" b="1" u="sng" dirty="0">
                <a:solidFill>
                  <a:srgbClr val="008080"/>
                </a:solidFill>
                <a:ea typeface="Calibri"/>
              </a:rPr>
              <a:t>9.52</a:t>
            </a:r>
            <a:r>
              <a:rPr lang="en-US" sz="1800" u="sng" dirty="0">
                <a:solidFill>
                  <a:srgbClr val="008080"/>
                </a:solidFill>
                <a:ea typeface="Calibri"/>
              </a:rPr>
              <a:t> within the same four-month period shall be regarded as unaffected and the provisions of Nos. </a:t>
            </a:r>
            <a:r>
              <a:rPr lang="en-US" sz="1800" b="1" u="sng" dirty="0">
                <a:solidFill>
                  <a:srgbClr val="008080"/>
                </a:solidFill>
                <a:ea typeface="Calibri"/>
              </a:rPr>
              <a:t>9.48</a:t>
            </a:r>
            <a:r>
              <a:rPr lang="en-US" sz="1800" u="sng" dirty="0">
                <a:solidFill>
                  <a:srgbClr val="008080"/>
                </a:solidFill>
                <a:ea typeface="Calibri"/>
              </a:rPr>
              <a:t> and </a:t>
            </a:r>
            <a:r>
              <a:rPr lang="en-US" sz="1800" b="1" u="sng" dirty="0">
                <a:solidFill>
                  <a:srgbClr val="008080"/>
                </a:solidFill>
                <a:ea typeface="Calibri"/>
              </a:rPr>
              <a:t>9.49</a:t>
            </a:r>
            <a:r>
              <a:rPr lang="en-US" sz="1800" u="sng" dirty="0">
                <a:solidFill>
                  <a:srgbClr val="008080"/>
                </a:solidFill>
                <a:ea typeface="Calibri"/>
              </a:rPr>
              <a:t> shall also apply. </a:t>
            </a:r>
            <a:r>
              <a:rPr lang="en-US" sz="1800" u="sng" baseline="-25000" dirty="0">
                <a:solidFill>
                  <a:srgbClr val="008080"/>
                </a:solidFill>
                <a:ea typeface="Calibri"/>
              </a:rPr>
              <a:t>(WRC-19)</a:t>
            </a:r>
            <a:endParaRPr lang="en-US" sz="1800" dirty="0">
              <a:ea typeface="Calibri"/>
            </a:endParaRPr>
          </a:p>
          <a:p>
            <a:pPr algn="just">
              <a:spcBef>
                <a:spcPts val="0"/>
              </a:spcBef>
              <a:spcAft>
                <a:spcPts val="0"/>
              </a:spcAft>
            </a:pPr>
            <a:r>
              <a:rPr lang="en-US" sz="1800" u="sng" dirty="0">
                <a:solidFill>
                  <a:srgbClr val="008080"/>
                </a:solidFill>
                <a:ea typeface="Calibri"/>
              </a:rPr>
              <a:t> </a:t>
            </a:r>
            <a:endParaRPr lang="en-US" sz="1800" dirty="0">
              <a:ea typeface="Calibri"/>
            </a:endParaRPr>
          </a:p>
          <a:p>
            <a:r>
              <a:rPr lang="en-US" sz="1800" b="1" dirty="0">
                <a:ea typeface="Calibri"/>
              </a:rPr>
              <a:t>Reasons: </a:t>
            </a:r>
            <a:r>
              <a:rPr lang="en-US" sz="1800" dirty="0">
                <a:ea typeface="Calibri"/>
              </a:rPr>
              <a:t>This modification is required to indicate the consequence for not identifying satellite networks or systems in the response provided under No. </a:t>
            </a:r>
            <a:r>
              <a:rPr lang="en-US" sz="1800" b="1" dirty="0">
                <a:ea typeface="Calibri"/>
              </a:rPr>
              <a:t>9.52</a:t>
            </a:r>
            <a:r>
              <a:rPr lang="en-US" sz="1800" dirty="0">
                <a:ea typeface="Calibri"/>
              </a:rPr>
              <a:t>.</a:t>
            </a:r>
            <a:endParaRPr lang="en-US" sz="1800" dirty="0"/>
          </a:p>
        </p:txBody>
      </p:sp>
    </p:spTree>
    <p:extLst>
      <p:ext uri="{BB962C8B-B14F-4D97-AF65-F5344CB8AC3E}">
        <p14:creationId xmlns:p14="http://schemas.microsoft.com/office/powerpoint/2010/main" val="10697273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AC7F27D6-8198-47C3-AA02-2FB19BFC5A34}" type="slidenum">
              <a:rPr lang="en-US" smtClean="0"/>
              <a:pPr>
                <a:defRPr/>
              </a:pPr>
              <a:t>36</a:t>
            </a:fld>
            <a:endParaRPr lang="en-US"/>
          </a:p>
        </p:txBody>
      </p:sp>
      <p:sp>
        <p:nvSpPr>
          <p:cNvPr id="5" name="Title 1"/>
          <p:cNvSpPr>
            <a:spLocks noGrp="1"/>
          </p:cNvSpPr>
          <p:nvPr>
            <p:ph type="title"/>
          </p:nvPr>
        </p:nvSpPr>
        <p:spPr/>
        <p:txBody>
          <a:bodyPr/>
          <a:lstStyle/>
          <a:p>
            <a:pPr algn="ctr"/>
            <a:r>
              <a:rPr lang="en-CA" altLang="en-US" sz="2400" dirty="0">
                <a:solidFill>
                  <a:prstClr val="black"/>
                </a:solidFill>
                <a:ea typeface="MS PGothic"/>
              </a:rPr>
              <a:t>Agenda Item 7:  </a:t>
            </a:r>
            <a:r>
              <a:rPr lang="en-CA" altLang="en-US" sz="2400" i="1" dirty="0">
                <a:solidFill>
                  <a:prstClr val="black"/>
                </a:solidFill>
                <a:ea typeface="MS PGothic"/>
              </a:rPr>
              <a:t>Changes in response to Resolution 86 – Satellite network regulatory procedures</a:t>
            </a:r>
            <a:endParaRPr lang="en-US" dirty="0"/>
          </a:p>
        </p:txBody>
      </p:sp>
      <p:sp>
        <p:nvSpPr>
          <p:cNvPr id="6" name="Content Placeholder 2"/>
          <p:cNvSpPr>
            <a:spLocks noGrp="1"/>
          </p:cNvSpPr>
          <p:nvPr>
            <p:ph idx="1"/>
          </p:nvPr>
        </p:nvSpPr>
        <p:spPr/>
        <p:txBody>
          <a:bodyPr/>
          <a:lstStyle/>
          <a:p>
            <a:r>
              <a:rPr lang="en-US" b="1" dirty="0" smtClean="0"/>
              <a:t>DIAP ISSUE D</a:t>
            </a:r>
          </a:p>
          <a:p>
            <a:r>
              <a:rPr lang="en-US" b="1" dirty="0" smtClean="0">
                <a:solidFill>
                  <a:srgbClr val="FF0000"/>
                </a:solidFill>
              </a:rPr>
              <a:t>Brazil, Canada</a:t>
            </a:r>
          </a:p>
          <a:p>
            <a:r>
              <a:rPr lang="en-US" b="1" dirty="0" smtClean="0"/>
              <a:t>MOD    </a:t>
            </a:r>
            <a:r>
              <a:rPr lang="en-US" dirty="0" smtClean="0"/>
              <a:t>DIAP/7/D/4</a:t>
            </a:r>
          </a:p>
          <a:p>
            <a:r>
              <a:rPr lang="en-US" b="1" dirty="0" smtClean="0"/>
              <a:t>Article 9 – Section II – Sub-Section IIA</a:t>
            </a:r>
          </a:p>
          <a:p>
            <a:pPr algn="just">
              <a:spcBef>
                <a:spcPts val="0"/>
              </a:spcBef>
              <a:spcAft>
                <a:spcPts val="0"/>
              </a:spcAft>
            </a:pPr>
            <a:r>
              <a:rPr lang="en-US" b="1" dirty="0">
                <a:ea typeface="Calibri"/>
              </a:rPr>
              <a:t>9.53A</a:t>
            </a:r>
            <a:r>
              <a:rPr lang="en-US" dirty="0">
                <a:ea typeface="Calibri"/>
              </a:rPr>
              <a:t>		Upon expiry of the deadline for comments in respect of a coordination request under Nos. </a:t>
            </a:r>
            <a:r>
              <a:rPr lang="en-US" b="1" dirty="0">
                <a:ea typeface="Calibri"/>
              </a:rPr>
              <a:t>9.11</a:t>
            </a:r>
            <a:r>
              <a:rPr lang="en-US" dirty="0">
                <a:ea typeface="Calibri"/>
              </a:rPr>
              <a:t> to </a:t>
            </a:r>
            <a:r>
              <a:rPr lang="en-US" b="1" dirty="0">
                <a:ea typeface="Calibri"/>
              </a:rPr>
              <a:t>9.14</a:t>
            </a:r>
            <a:r>
              <a:rPr lang="en-US" dirty="0">
                <a:ea typeface="Calibri"/>
              </a:rPr>
              <a:t> and </a:t>
            </a:r>
            <a:r>
              <a:rPr lang="en-US" b="1" dirty="0">
                <a:ea typeface="Calibri"/>
              </a:rPr>
              <a:t>9.21</a:t>
            </a:r>
            <a:r>
              <a:rPr lang="en-US" dirty="0">
                <a:ea typeface="Calibri"/>
              </a:rPr>
              <a:t>, the Bureau shall, according to its records, publish a Special Section, indicating the list of administrations having submitted their disagreement</a:t>
            </a:r>
            <a:r>
              <a:rPr lang="en-US" u="sng" dirty="0">
                <a:solidFill>
                  <a:srgbClr val="008080"/>
                </a:solidFill>
                <a:ea typeface="Calibri"/>
              </a:rPr>
              <a:t> and the list of satellite networks or systems upon which their disagreement is based, as appropriate,</a:t>
            </a:r>
            <a:r>
              <a:rPr lang="en-US" dirty="0">
                <a:ea typeface="Calibri"/>
              </a:rPr>
              <a:t> or other comments within the regulatory deadline.     (WRC‑</a:t>
            </a:r>
            <a:r>
              <a:rPr lang="en-US" u="sng" dirty="0">
                <a:solidFill>
                  <a:srgbClr val="008080"/>
                </a:solidFill>
                <a:ea typeface="Calibri"/>
              </a:rPr>
              <a:t>19</a:t>
            </a:r>
            <a:r>
              <a:rPr lang="en-US" strike="sngStrike" dirty="0">
                <a:solidFill>
                  <a:srgbClr val="FF0000"/>
                </a:solidFill>
                <a:ea typeface="Calibri"/>
              </a:rPr>
              <a:t>2000</a:t>
            </a:r>
            <a:r>
              <a:rPr lang="en-US" dirty="0">
                <a:ea typeface="Calibri"/>
              </a:rPr>
              <a:t>)</a:t>
            </a:r>
          </a:p>
          <a:p>
            <a:pPr algn="just">
              <a:spcBef>
                <a:spcPts val="0"/>
              </a:spcBef>
              <a:spcAft>
                <a:spcPts val="0"/>
              </a:spcAft>
              <a:tabLst>
                <a:tab pos="720090" algn="l"/>
                <a:tab pos="1008380" algn="l"/>
                <a:tab pos="1260475" algn="l"/>
              </a:tabLst>
            </a:pPr>
            <a:r>
              <a:rPr lang="en-GB" b="1" dirty="0">
                <a:ea typeface="Times New Roman"/>
              </a:rPr>
              <a:t> </a:t>
            </a:r>
            <a:endParaRPr lang="en-US" dirty="0">
              <a:ea typeface="Times New Roman"/>
            </a:endParaRPr>
          </a:p>
          <a:p>
            <a:pPr algn="just">
              <a:spcBef>
                <a:spcPts val="0"/>
              </a:spcBef>
              <a:spcAft>
                <a:spcPts val="0"/>
              </a:spcAft>
              <a:tabLst>
                <a:tab pos="720090" algn="l"/>
                <a:tab pos="1008380" algn="l"/>
                <a:tab pos="1260475" algn="l"/>
              </a:tabLst>
            </a:pPr>
            <a:r>
              <a:rPr lang="en-GB" b="1" dirty="0">
                <a:ea typeface="Times New Roman"/>
              </a:rPr>
              <a:t>Reasons:</a:t>
            </a:r>
            <a:r>
              <a:rPr lang="en-GB" dirty="0">
                <a:ea typeface="Times New Roman"/>
              </a:rPr>
              <a:t>	This modification is required in order to have the definitive list of affected satellite networks or systems published in addition to the list of administrations.</a:t>
            </a:r>
            <a:endParaRPr lang="en-US" dirty="0">
              <a:effectLst/>
              <a:ea typeface="Times New Roman"/>
            </a:endParaRPr>
          </a:p>
        </p:txBody>
      </p:sp>
    </p:spTree>
    <p:extLst>
      <p:ext uri="{BB962C8B-B14F-4D97-AF65-F5344CB8AC3E}">
        <p14:creationId xmlns:p14="http://schemas.microsoft.com/office/powerpoint/2010/main" val="16374943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AC7F27D6-8198-47C3-AA02-2FB19BFC5A34}" type="slidenum">
              <a:rPr lang="en-US" smtClean="0"/>
              <a:pPr>
                <a:defRPr/>
              </a:pPr>
              <a:t>37</a:t>
            </a:fld>
            <a:endParaRPr lang="en-US"/>
          </a:p>
        </p:txBody>
      </p:sp>
      <p:sp>
        <p:nvSpPr>
          <p:cNvPr id="5" name="Title 1"/>
          <p:cNvSpPr>
            <a:spLocks noGrp="1"/>
          </p:cNvSpPr>
          <p:nvPr>
            <p:ph type="title"/>
          </p:nvPr>
        </p:nvSpPr>
        <p:spPr/>
        <p:txBody>
          <a:bodyPr/>
          <a:lstStyle/>
          <a:p>
            <a:pPr algn="ctr"/>
            <a:r>
              <a:rPr lang="en-CA" altLang="en-US" sz="2400" dirty="0">
                <a:solidFill>
                  <a:prstClr val="black"/>
                </a:solidFill>
                <a:ea typeface="MS PGothic"/>
              </a:rPr>
              <a:t>Agenda Item 7:  </a:t>
            </a:r>
            <a:r>
              <a:rPr lang="en-CA" altLang="en-US" sz="2400" i="1" dirty="0">
                <a:solidFill>
                  <a:prstClr val="black"/>
                </a:solidFill>
                <a:ea typeface="MS PGothic"/>
              </a:rPr>
              <a:t>Changes in response to Resolution 86 – Satellite network regulatory procedures</a:t>
            </a:r>
            <a:endParaRPr lang="en-US" dirty="0"/>
          </a:p>
        </p:txBody>
      </p:sp>
      <p:sp>
        <p:nvSpPr>
          <p:cNvPr id="6" name="Content Placeholder 2"/>
          <p:cNvSpPr>
            <a:spLocks noGrp="1"/>
          </p:cNvSpPr>
          <p:nvPr>
            <p:ph idx="1"/>
          </p:nvPr>
        </p:nvSpPr>
        <p:spPr/>
        <p:txBody>
          <a:bodyPr/>
          <a:lstStyle/>
          <a:p>
            <a:r>
              <a:rPr lang="en-US" b="1" dirty="0" smtClean="0"/>
              <a:t>DIAP ISSUE G</a:t>
            </a:r>
          </a:p>
          <a:p>
            <a:r>
              <a:rPr lang="en-US" b="1" dirty="0" smtClean="0">
                <a:solidFill>
                  <a:srgbClr val="FF0000"/>
                </a:solidFill>
              </a:rPr>
              <a:t>Brazil, United States of America</a:t>
            </a:r>
          </a:p>
          <a:p>
            <a:r>
              <a:rPr lang="en-US" b="1" u="sng" dirty="0" smtClean="0"/>
              <a:t>NOC</a:t>
            </a:r>
            <a:r>
              <a:rPr lang="en-US" b="1" dirty="0" smtClean="0"/>
              <a:t>    </a:t>
            </a:r>
            <a:r>
              <a:rPr lang="en-US" dirty="0" smtClean="0"/>
              <a:t>DIAP/7/G/1</a:t>
            </a:r>
          </a:p>
          <a:p>
            <a:r>
              <a:rPr lang="en-US" b="1" dirty="0" smtClean="0"/>
              <a:t>APPENDIX 30 (REV. WRC-15) – ARTICLE 4 (REV. WRC-15)</a:t>
            </a:r>
          </a:p>
          <a:p>
            <a:pPr algn="just">
              <a:spcBef>
                <a:spcPts val="0"/>
              </a:spcBef>
              <a:spcAft>
                <a:spcPts val="0"/>
              </a:spcAft>
            </a:pPr>
            <a:r>
              <a:rPr lang="en-US" b="1" dirty="0" smtClean="0">
                <a:ea typeface="Times New Roman"/>
              </a:rPr>
              <a:t>Reasons</a:t>
            </a:r>
            <a:r>
              <a:rPr lang="en-US" dirty="0" smtClean="0">
                <a:ea typeface="Times New Roman"/>
              </a:rPr>
              <a:t>: With </a:t>
            </a:r>
            <a:r>
              <a:rPr lang="en-US" dirty="0">
                <a:ea typeface="Times New Roman"/>
              </a:rPr>
              <a:t>the reactions of RRB-70 in mind, it is better to clarify the desired actions in the Radio Regulations rather than suggesting words in the minutes of a WRC-19 Plenary. However, there are notable differences between the application of the procedures </a:t>
            </a:r>
            <a:r>
              <a:rPr lang="en-US" dirty="0">
                <a:ea typeface="MS Mincho"/>
              </a:rPr>
              <a:t>§ </a:t>
            </a:r>
            <a:r>
              <a:rPr lang="en-US" dirty="0">
                <a:ea typeface="Times New Roman"/>
              </a:rPr>
              <a:t>4.2.21A</a:t>
            </a:r>
            <a:r>
              <a:rPr lang="en-US" dirty="0">
                <a:ea typeface="MS Mincho"/>
              </a:rPr>
              <a:t> </a:t>
            </a:r>
            <a:r>
              <a:rPr lang="en-US" dirty="0">
                <a:ea typeface="Times New Roman"/>
              </a:rPr>
              <a:t>for the </a:t>
            </a:r>
            <a:r>
              <a:rPr lang="en-US" dirty="0">
                <a:ea typeface="MS Mincho"/>
              </a:rPr>
              <a:t>Region 2 BSS and feeder-link Plans and the </a:t>
            </a:r>
            <a:r>
              <a:rPr lang="en-US" dirty="0">
                <a:solidFill>
                  <a:srgbClr val="000000"/>
                </a:solidFill>
                <a:ea typeface="Times New Roman"/>
              </a:rPr>
              <a:t>application of § 4.1.18 for the Regions 1 and 3 List</a:t>
            </a:r>
            <a:r>
              <a:rPr lang="en-US" dirty="0">
                <a:ea typeface="Times New Roman"/>
              </a:rPr>
              <a:t>, therefore NOC is needed for Region 2.  For example, for Regions 1 and 3, § 4.1.18 may be applied to Regions 1 and 3 List assignments or pending List modifications or terrestrial or FSS assignments, while in Region 2, § 4.2.21A is applied in a much more limited fashion, solely to terrestrial or FSS or unplanned BSS assignments.</a:t>
            </a:r>
            <a:endParaRPr lang="en-US" sz="1600" dirty="0">
              <a:effectLst/>
              <a:ea typeface="Times New Roman"/>
            </a:endParaRPr>
          </a:p>
        </p:txBody>
      </p:sp>
    </p:spTree>
    <p:extLst>
      <p:ext uri="{BB962C8B-B14F-4D97-AF65-F5344CB8AC3E}">
        <p14:creationId xmlns:p14="http://schemas.microsoft.com/office/powerpoint/2010/main" val="27366968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38</a:t>
            </a:fld>
            <a:endParaRPr lang="en-US"/>
          </a:p>
        </p:txBody>
      </p:sp>
      <p:sp>
        <p:nvSpPr>
          <p:cNvPr id="5" name="TextBox 4"/>
          <p:cNvSpPr txBox="1"/>
          <p:nvPr/>
        </p:nvSpPr>
        <p:spPr>
          <a:xfrm>
            <a:off x="1066800" y="1981200"/>
            <a:ext cx="7467600" cy="1754326"/>
          </a:xfrm>
          <a:prstGeom prst="rect">
            <a:avLst/>
          </a:prstGeom>
          <a:noFill/>
        </p:spPr>
        <p:txBody>
          <a:bodyPr wrap="square" rtlCol="0">
            <a:spAutoFit/>
          </a:bodyPr>
          <a:lstStyle/>
          <a:p>
            <a:pPr algn="ctr"/>
            <a:r>
              <a:rPr lang="en-US" sz="5400" b="1" dirty="0" smtClean="0">
                <a:latin typeface="+mj-lt"/>
              </a:rPr>
              <a:t>PRELIMINARY VIEWS (PV)</a:t>
            </a:r>
            <a:endParaRPr lang="en-US" sz="5400" b="1" dirty="0">
              <a:latin typeface="+mj-lt"/>
            </a:endParaRPr>
          </a:p>
        </p:txBody>
      </p:sp>
      <p:sp>
        <p:nvSpPr>
          <p:cNvPr id="2" name="TextBox 1"/>
          <p:cNvSpPr txBox="1"/>
          <p:nvPr/>
        </p:nvSpPr>
        <p:spPr>
          <a:xfrm>
            <a:off x="381000" y="5410200"/>
            <a:ext cx="8458200" cy="707886"/>
          </a:xfrm>
          <a:prstGeom prst="rect">
            <a:avLst/>
          </a:prstGeom>
          <a:noFill/>
        </p:spPr>
        <p:txBody>
          <a:bodyPr wrap="square" rtlCol="0">
            <a:spAutoFit/>
          </a:bodyPr>
          <a:lstStyle/>
          <a:p>
            <a:pPr marL="342900" indent="-342900" eaLnBrk="0" hangingPunct="0">
              <a:spcBef>
                <a:spcPts val="600"/>
              </a:spcBef>
              <a:spcAft>
                <a:spcPts val="600"/>
              </a:spcAft>
              <a:buFont typeface="Arial" charset="0"/>
              <a:buChar char="•"/>
            </a:pPr>
            <a:r>
              <a:rPr lang="en-US" sz="2000" b="1" dirty="0">
                <a:solidFill>
                  <a:prstClr val="black"/>
                </a:solidFill>
                <a:latin typeface="Calibri" pitchFamily="34" charset="0"/>
              </a:rPr>
              <a:t>PRELIMINARY VIEWS (PV</a:t>
            </a:r>
            <a:r>
              <a:rPr lang="en-US" sz="2000" b="1" dirty="0" smtClean="0">
                <a:solidFill>
                  <a:prstClr val="black"/>
                </a:solidFill>
                <a:latin typeface="Calibri" pitchFamily="34" charset="0"/>
              </a:rPr>
              <a:t>): </a:t>
            </a:r>
            <a:r>
              <a:rPr lang="en-US" sz="2000" dirty="0">
                <a:latin typeface="Calibri" pitchFamily="34" charset="0"/>
              </a:rPr>
              <a:t>a Member State’s initial view of an Agenda Item, indicating its view of a future proposal or position. </a:t>
            </a:r>
            <a:endParaRPr lang="en-US" sz="2000" dirty="0">
              <a:solidFill>
                <a:prstClr val="black"/>
              </a:solidFill>
              <a:latin typeface="Calibri" pitchFamily="34" charset="0"/>
            </a:endParaRPr>
          </a:p>
        </p:txBody>
      </p:sp>
    </p:spTree>
    <p:extLst>
      <p:ext uri="{BB962C8B-B14F-4D97-AF65-F5344CB8AC3E}">
        <p14:creationId xmlns:p14="http://schemas.microsoft.com/office/powerpoint/2010/main" val="171699366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p:nvPr>
        </p:nvSpPr>
        <p:spPr>
          <a:xfrm>
            <a:off x="266700" y="1219200"/>
            <a:ext cx="8610600" cy="990600"/>
          </a:xfrm>
        </p:spPr>
        <p:txBody>
          <a:bodyPr/>
          <a:lstStyle/>
          <a:p>
            <a:r>
              <a:rPr lang="en-CA" altLang="en-US" dirty="0" smtClean="0">
                <a:ea typeface="MS PGothic"/>
              </a:rPr>
              <a:t>Agenda Item 1.2:  </a:t>
            </a:r>
            <a:r>
              <a:rPr lang="en-CA" i="1" dirty="0"/>
              <a:t>​to consider in-band power limits for earth stations operating in the mobile-satellite service, meteorological-satellite service and Earth exploration-satellite service in the frequency bands 401-403 MHz and 399.9-400.05 </a:t>
            </a:r>
            <a:r>
              <a:rPr lang="en-CA" i="1" dirty="0" smtClean="0"/>
              <a:t>MHz</a:t>
            </a:r>
            <a:endParaRPr lang="en-US" altLang="en-US" i="1" dirty="0" smtClean="0">
              <a:ea typeface="MS PGothic"/>
            </a:endParaRPr>
          </a:p>
        </p:txBody>
      </p:sp>
      <p:sp>
        <p:nvSpPr>
          <p:cNvPr id="11267" name="Rectangle 2"/>
          <p:cNvSpPr txBox="1">
            <a:spLocks/>
          </p:cNvSpPr>
          <p:nvPr/>
        </p:nvSpPr>
        <p:spPr bwMode="auto">
          <a:xfrm>
            <a:off x="279400" y="2514600"/>
            <a:ext cx="8229600" cy="3810000"/>
          </a:xfrm>
          <a:prstGeom prst="rect">
            <a:avLst/>
          </a:prstGeom>
          <a:noFill/>
          <a:ln>
            <a:noFill/>
          </a:ln>
          <a:extLst/>
        </p:spPr>
        <p:txBody>
          <a:bodyPr/>
          <a:lstStyle/>
          <a:p>
            <a:pPr marL="342900" indent="-342900" eaLnBrk="0" hangingPunct="0">
              <a:lnSpc>
                <a:spcPct val="90000"/>
              </a:lnSpc>
              <a:spcBef>
                <a:spcPct val="20000"/>
              </a:spcBef>
              <a:buFont typeface="Arial" charset="0"/>
              <a:buNone/>
              <a:defRPr/>
            </a:pPr>
            <a:endParaRPr lang="en-CA" b="1" dirty="0" smtClean="0">
              <a:latin typeface="Calibri" pitchFamily="34" charset="0"/>
              <a:ea typeface="MS PGothic" pitchFamily="34" charset="-128"/>
              <a:cs typeface="+mn-cs"/>
            </a:endParaRPr>
          </a:p>
          <a:p>
            <a:pPr marL="342900" indent="-342900" eaLnBrk="0" hangingPunct="0">
              <a:lnSpc>
                <a:spcPct val="90000"/>
              </a:lnSpc>
              <a:spcBef>
                <a:spcPct val="20000"/>
              </a:spcBef>
              <a:buFont typeface="Arial" charset="0"/>
              <a:buNone/>
              <a:defRPr/>
            </a:pPr>
            <a:r>
              <a:rPr lang="en-CA" b="1" dirty="0" smtClean="0">
                <a:latin typeface="+mn-lt"/>
                <a:ea typeface="MS PGothic" pitchFamily="34" charset="-128"/>
                <a:cs typeface="+mn-cs"/>
              </a:rPr>
              <a:t>Preliminary Views</a:t>
            </a:r>
          </a:p>
          <a:p>
            <a:pPr lvl="0" defTabSz="914400" eaLnBrk="0" hangingPunct="0"/>
            <a:r>
              <a:rPr lang="en-US" altLang="x-none" b="1" dirty="0" smtClean="0">
                <a:latin typeface="+mn-lt"/>
              </a:rPr>
              <a:t>Canada</a:t>
            </a:r>
            <a:r>
              <a:rPr lang="x-none" altLang="x-none" b="1" smtClean="0">
                <a:latin typeface="+mn-lt"/>
              </a:rPr>
              <a:t>, </a:t>
            </a:r>
            <a:r>
              <a:rPr lang="en-US" altLang="x-none" b="1" dirty="0" smtClean="0">
                <a:latin typeface="+mn-lt"/>
              </a:rPr>
              <a:t>United States of America</a:t>
            </a:r>
            <a:endParaRPr lang="x-none" altLang="x-none" b="1" dirty="0">
              <a:latin typeface="+mn-lt"/>
            </a:endParaRPr>
          </a:p>
          <a:p>
            <a:pPr lvl="0" defTabSz="914400" eaLnBrk="0" hangingPunct="0"/>
            <a:r>
              <a:rPr lang="en-US" altLang="x-none" sz="2000" dirty="0" smtClean="0">
                <a:latin typeface="+mn-lt"/>
              </a:rPr>
              <a:t>To </a:t>
            </a:r>
            <a:r>
              <a:rPr lang="x-none" altLang="x-none" sz="2000" dirty="0" smtClean="0">
                <a:latin typeface="+mn-lt"/>
              </a:rPr>
              <a:t>support </a:t>
            </a:r>
            <a:r>
              <a:rPr lang="x-none" altLang="x-none" sz="2000" dirty="0">
                <a:latin typeface="+mn-lt"/>
              </a:rPr>
              <a:t>conducting and completing the necessary technical, operational, and regulatory studies on the possibility of establishing in-band power limits for earth stations in the EESS and MetSat service in the frequency band 401-403 MHz and the MSS in the frequency band 399.9-400.05 MHz.</a:t>
            </a:r>
          </a:p>
          <a:p>
            <a:pPr marL="342900" indent="-342900" eaLnBrk="0" hangingPunct="0">
              <a:lnSpc>
                <a:spcPct val="90000"/>
              </a:lnSpc>
              <a:spcBef>
                <a:spcPct val="20000"/>
              </a:spcBef>
              <a:buFont typeface="Arial" charset="0"/>
              <a:buNone/>
              <a:defRPr/>
            </a:pPr>
            <a:endParaRPr lang="en-CA" b="1" dirty="0">
              <a:latin typeface="+mn-lt"/>
              <a:ea typeface="MS PGothic" pitchFamily="34" charset="-128"/>
              <a:cs typeface="+mn-cs"/>
            </a:endParaRPr>
          </a:p>
          <a:p>
            <a:pPr eaLnBrk="0" hangingPunct="0">
              <a:defRPr/>
            </a:pPr>
            <a:r>
              <a:rPr lang="en-US" altLang="en-US" sz="1800" i="1" dirty="0">
                <a:solidFill>
                  <a:srgbClr val="FF0000"/>
                </a:solidFill>
                <a:latin typeface="+mn-lt"/>
                <a:ea typeface="Arial Unicode MS" pitchFamily="34" charset="-128"/>
                <a:cs typeface="Arial Unicode MS" pitchFamily="34" charset="-128"/>
              </a:rPr>
              <a:t>Issue Coordinator: </a:t>
            </a:r>
            <a:r>
              <a:rPr lang="en-US" sz="1800" dirty="0" smtClean="0">
                <a:latin typeface="+mn-lt"/>
              </a:rPr>
              <a:t>Alfredo </a:t>
            </a:r>
            <a:r>
              <a:rPr lang="en-US" sz="1800" dirty="0" err="1" smtClean="0">
                <a:latin typeface="+mn-lt"/>
              </a:rPr>
              <a:t>Mistichelli</a:t>
            </a:r>
            <a:r>
              <a:rPr lang="en-US" sz="1800" dirty="0" smtClean="0">
                <a:latin typeface="+mn-lt"/>
              </a:rPr>
              <a:t> (USA)</a:t>
            </a:r>
          </a:p>
          <a:p>
            <a:pPr eaLnBrk="0" hangingPunct="0">
              <a:defRPr/>
            </a:pPr>
            <a:r>
              <a:rPr lang="en-US" sz="1800" u="sng" dirty="0" smtClean="0">
                <a:latin typeface="+mn-lt"/>
                <a:hlinkClick r:id="rId3"/>
              </a:rPr>
              <a:t>Alfredo.Mistichellia@noaa.gov</a:t>
            </a:r>
            <a:r>
              <a:rPr lang="en-US" sz="1800" u="sng" dirty="0" smtClean="0">
                <a:latin typeface="+mn-lt"/>
              </a:rPr>
              <a:t>  </a:t>
            </a:r>
            <a:r>
              <a:rPr lang="en-US" sz="1800" dirty="0" smtClean="0">
                <a:latin typeface="+mn-lt"/>
              </a:rPr>
              <a:t> </a:t>
            </a:r>
            <a:endParaRPr lang="pt-BR" sz="1800" b="1" dirty="0">
              <a:latin typeface="+mn-lt"/>
              <a:ea typeface="MS PGothic" pitchFamily="34" charset="-128"/>
            </a:endParaRPr>
          </a:p>
          <a:p>
            <a:pPr eaLnBrk="0" hangingPunct="0">
              <a:defRPr/>
            </a:pPr>
            <a:endParaRPr lang="en-US" sz="2200" dirty="0">
              <a:latin typeface="Calibri" pitchFamily="34" charset="0"/>
              <a:ea typeface="MS PGothic" pitchFamily="34" charset="-128"/>
              <a:cs typeface="+mn-cs"/>
            </a:endParaRPr>
          </a:p>
          <a:p>
            <a:pPr eaLnBrk="0" hangingPunct="0">
              <a:defRPr/>
            </a:pPr>
            <a:endParaRPr lang="en-US" altLang="en-US" sz="1800" i="1" dirty="0" smtClean="0">
              <a:solidFill>
                <a:srgbClr val="FF0000"/>
              </a:solidFill>
              <a:latin typeface="Calibri" pitchFamily="34" charset="0"/>
              <a:ea typeface="Arial Unicode MS" pitchFamily="34" charset="-128"/>
              <a:cs typeface="Arial Unicode MS" pitchFamily="34" charset="-128"/>
            </a:endParaRPr>
          </a:p>
          <a:p>
            <a:pPr eaLnBrk="0" hangingPunct="0">
              <a:defRPr/>
            </a:pPr>
            <a:endParaRPr lang="en-US" altLang="en-US" sz="1800" i="1" dirty="0">
              <a:solidFill>
                <a:srgbClr val="FF0000"/>
              </a:solidFill>
              <a:latin typeface="Calibri" pitchFamily="34" charset="0"/>
              <a:ea typeface="Arial Unicode MS" pitchFamily="34" charset="-128"/>
              <a:cs typeface="Arial Unicode MS" pitchFamily="34" charset="-128"/>
            </a:endParaRPr>
          </a:p>
          <a:p>
            <a:pPr eaLnBrk="0" hangingPunct="0">
              <a:defRPr/>
            </a:pPr>
            <a:endParaRPr lang="en-US" altLang="en-US" sz="1800" i="1" dirty="0" smtClean="0">
              <a:solidFill>
                <a:srgbClr val="FF0000"/>
              </a:solidFill>
              <a:latin typeface="Calibri" pitchFamily="34" charset="0"/>
              <a:ea typeface="Arial Unicode MS" pitchFamily="34" charset="-128"/>
              <a:cs typeface="Arial Unicode MS" pitchFamily="34" charset="-128"/>
            </a:endParaRPr>
          </a:p>
          <a:p>
            <a:pPr eaLnBrk="0" hangingPunct="0">
              <a:defRPr/>
            </a:pPr>
            <a:endParaRPr lang="en-US" altLang="en-US" sz="1800" i="1" dirty="0">
              <a:solidFill>
                <a:srgbClr val="FF0000"/>
              </a:solidFill>
              <a:latin typeface="Calibri" pitchFamily="34" charset="0"/>
              <a:ea typeface="Arial Unicode MS" pitchFamily="34" charset="-128"/>
              <a:cs typeface="Arial Unicode MS" pitchFamily="34" charset="-128"/>
            </a:endParaRPr>
          </a:p>
        </p:txBody>
      </p:sp>
      <p:sp>
        <p:nvSpPr>
          <p:cNvPr id="28675" name="Slide Number Placeholder 3"/>
          <p:cNvSpPr>
            <a:spLocks noGrp="1"/>
          </p:cNvSpPr>
          <p:nvPr>
            <p:ph type="sldNum" sz="quarter" idx="11"/>
          </p:nvPr>
        </p:nvSpPr>
        <p:spPr bwMode="auto">
          <a:noFill/>
          <a:ln>
            <a:miter lim="800000"/>
            <a:headEnd/>
            <a:tailEnd/>
          </a:ln>
        </p:spPr>
        <p:txBody>
          <a:bodyPr/>
          <a:lstStyle/>
          <a:p>
            <a:fld id="{4EE66E3D-202B-4A06-9994-D0DFF884A7C7}" type="slidenum">
              <a:rPr lang="en-US" smtClean="0">
                <a:ea typeface="MS PGothic"/>
                <a:cs typeface="MS PGothic"/>
              </a:rPr>
              <a:pPr/>
              <a:t>39</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304800" y="838200"/>
            <a:ext cx="8610600" cy="1062038"/>
          </a:xfrm>
        </p:spPr>
        <p:txBody>
          <a:bodyPr/>
          <a:lstStyle/>
          <a:p>
            <a:r>
              <a:rPr lang="pt-BR" altLang="en-US" sz="2400" dirty="0" smtClean="0">
                <a:ea typeface="MS PGothic"/>
              </a:rPr>
              <a:t>INTER – AMERICAN PROPOSALS : DEFINITIONS</a:t>
            </a:r>
            <a:endParaRPr lang="en-US" altLang="en-US" sz="2400" i="1" dirty="0" smtClean="0">
              <a:ea typeface="MS PGothic"/>
            </a:endParaRPr>
          </a:p>
        </p:txBody>
      </p:sp>
      <p:sp>
        <p:nvSpPr>
          <p:cNvPr id="20482" name="Rectangle 2"/>
          <p:cNvSpPr txBox="1">
            <a:spLocks/>
          </p:cNvSpPr>
          <p:nvPr/>
        </p:nvSpPr>
        <p:spPr bwMode="auto">
          <a:xfrm>
            <a:off x="457200" y="1752600"/>
            <a:ext cx="8229600" cy="4267200"/>
          </a:xfrm>
          <a:prstGeom prst="rect">
            <a:avLst/>
          </a:prstGeom>
          <a:noFill/>
          <a:ln w="9525">
            <a:noFill/>
            <a:miter lim="800000"/>
            <a:headEnd/>
            <a:tailEnd/>
          </a:ln>
        </p:spPr>
        <p:txBody>
          <a:bodyPr/>
          <a:lstStyle/>
          <a:p>
            <a:pPr marL="342900" indent="-342900" eaLnBrk="0" hangingPunct="0">
              <a:lnSpc>
                <a:spcPct val="90000"/>
              </a:lnSpc>
              <a:spcBef>
                <a:spcPts val="600"/>
              </a:spcBef>
              <a:spcAft>
                <a:spcPts val="600"/>
              </a:spcAft>
              <a:buFont typeface="Arial" charset="0"/>
              <a:buNone/>
            </a:pPr>
            <a:endParaRPr lang="pt-BR" sz="1000" b="1" dirty="0">
              <a:latin typeface="Calibri" pitchFamily="34" charset="0"/>
            </a:endParaRPr>
          </a:p>
          <a:p>
            <a:pPr marL="342900" indent="-342900" eaLnBrk="0" hangingPunct="0">
              <a:spcBef>
                <a:spcPts val="600"/>
              </a:spcBef>
              <a:spcAft>
                <a:spcPts val="600"/>
              </a:spcAft>
              <a:buFont typeface="Arial" charset="0"/>
              <a:buChar char="•"/>
            </a:pPr>
            <a:r>
              <a:rPr lang="en-US" sz="2000" b="1" dirty="0">
                <a:latin typeface="Calibri" pitchFamily="34" charset="0"/>
              </a:rPr>
              <a:t>PRELIMINARY VIEWS (PV): </a:t>
            </a:r>
            <a:r>
              <a:rPr lang="en-US" sz="2000" dirty="0" smtClean="0">
                <a:latin typeface="Calibri" pitchFamily="34" charset="0"/>
              </a:rPr>
              <a:t>a Member State’s initial view of an Agenda Item, indicating its view of a future proposal or position. </a:t>
            </a:r>
            <a:endParaRPr lang="en-US" sz="2000" dirty="0">
              <a:latin typeface="Calibri" pitchFamily="34" charset="0"/>
            </a:endParaRPr>
          </a:p>
          <a:p>
            <a:pPr marL="342900" indent="-342900" eaLnBrk="0" hangingPunct="0">
              <a:spcBef>
                <a:spcPts val="600"/>
              </a:spcBef>
              <a:spcAft>
                <a:spcPts val="600"/>
              </a:spcAft>
              <a:buFont typeface="Arial" charset="0"/>
              <a:buChar char="•"/>
            </a:pPr>
            <a:r>
              <a:rPr lang="en-US" sz="2000" b="1" dirty="0">
                <a:latin typeface="Calibri" pitchFamily="34" charset="0"/>
              </a:rPr>
              <a:t>PRELIMINARY PROPOSAL (PP): </a:t>
            </a:r>
            <a:r>
              <a:rPr lang="en-US" sz="2000" dirty="0" smtClean="0">
                <a:latin typeface="Calibri" pitchFamily="34" charset="0"/>
              </a:rPr>
              <a:t>Member </a:t>
            </a:r>
            <a:r>
              <a:rPr lang="en-US" sz="2000" dirty="0">
                <a:latin typeface="Calibri" pitchFamily="34" charset="0"/>
              </a:rPr>
              <a:t>State </a:t>
            </a:r>
            <a:r>
              <a:rPr lang="en-US" sz="2000" dirty="0" smtClean="0">
                <a:latin typeface="Calibri" pitchFamily="34" charset="0"/>
              </a:rPr>
              <a:t>proposal that has yet to be supported by another Member State.</a:t>
            </a:r>
          </a:p>
          <a:p>
            <a:pPr marL="342900" indent="-342900" eaLnBrk="0" hangingPunct="0">
              <a:spcBef>
                <a:spcPts val="600"/>
              </a:spcBef>
              <a:spcAft>
                <a:spcPts val="600"/>
              </a:spcAft>
              <a:buFont typeface="Arial" charset="0"/>
              <a:buChar char="•"/>
            </a:pPr>
            <a:r>
              <a:rPr lang="en-US" sz="2000" dirty="0" smtClean="0">
                <a:latin typeface="Calibri" pitchFamily="34" charset="0"/>
              </a:rPr>
              <a:t> </a:t>
            </a:r>
            <a:r>
              <a:rPr lang="en-US" sz="2000" b="1" dirty="0" smtClean="0">
                <a:latin typeface="Calibri" pitchFamily="34" charset="0"/>
              </a:rPr>
              <a:t>DRAFT </a:t>
            </a:r>
            <a:r>
              <a:rPr lang="en-US" sz="2000" b="1" dirty="0">
                <a:latin typeface="Calibri" pitchFamily="34" charset="0"/>
              </a:rPr>
              <a:t>INTER-AMERICAN PROPOSAL (DIAP): </a:t>
            </a:r>
            <a:r>
              <a:rPr lang="en-US" sz="2000" dirty="0" smtClean="0">
                <a:latin typeface="Calibri" pitchFamily="34" charset="0"/>
              </a:rPr>
              <a:t>a Preliminary Proposal that </a:t>
            </a:r>
            <a:r>
              <a:rPr lang="en-US" sz="2000" dirty="0">
                <a:latin typeface="Calibri" pitchFamily="34" charset="0"/>
              </a:rPr>
              <a:t>has been supported by at least one other Member </a:t>
            </a:r>
            <a:r>
              <a:rPr lang="en-US" sz="2000" dirty="0" smtClean="0">
                <a:latin typeface="Calibri" pitchFamily="34" charset="0"/>
              </a:rPr>
              <a:t>State, but not </a:t>
            </a:r>
            <a:r>
              <a:rPr lang="en-US" sz="2000" dirty="0" smtClean="0">
                <a:latin typeface="Calibri" pitchFamily="34" charset="0"/>
              </a:rPr>
              <a:t>the </a:t>
            </a:r>
            <a:r>
              <a:rPr lang="en-US" sz="2000" dirty="0" smtClean="0">
                <a:latin typeface="Calibri" pitchFamily="34" charset="0"/>
              </a:rPr>
              <a:t>number of Member States required for an Inter-American Proposal.</a:t>
            </a:r>
            <a:endParaRPr lang="en-US" sz="2000" dirty="0">
              <a:latin typeface="Calibri" pitchFamily="34" charset="0"/>
            </a:endParaRPr>
          </a:p>
          <a:p>
            <a:pPr marL="342900" indent="-342900" eaLnBrk="0" hangingPunct="0">
              <a:spcBef>
                <a:spcPts val="600"/>
              </a:spcBef>
              <a:spcAft>
                <a:spcPts val="600"/>
              </a:spcAft>
              <a:buFont typeface="Arial" charset="0"/>
              <a:buChar char="•"/>
            </a:pPr>
            <a:r>
              <a:rPr lang="en-US" sz="2000" b="1" dirty="0">
                <a:latin typeface="Calibri" pitchFamily="34" charset="0"/>
              </a:rPr>
              <a:t>INTER-AMERICAN PROPOSAL (IAP): </a:t>
            </a:r>
            <a:r>
              <a:rPr lang="en-US" sz="2000" dirty="0" smtClean="0">
                <a:latin typeface="Calibri" pitchFamily="34" charset="0"/>
              </a:rPr>
              <a:t>a Member State(s) proposal supported </a:t>
            </a:r>
            <a:r>
              <a:rPr lang="en-US" sz="2000" dirty="0">
                <a:latin typeface="Calibri" pitchFamily="34" charset="0"/>
              </a:rPr>
              <a:t>by at least six Members States and </a:t>
            </a:r>
            <a:r>
              <a:rPr lang="en-US" sz="2000" dirty="0" smtClean="0">
                <a:latin typeface="Calibri" pitchFamily="34" charset="0"/>
              </a:rPr>
              <a:t>not </a:t>
            </a:r>
            <a:r>
              <a:rPr lang="en-US" sz="2000" dirty="0">
                <a:latin typeface="Calibri" pitchFamily="34" charset="0"/>
              </a:rPr>
              <a:t>opposed by more than 50% of the number of supports </a:t>
            </a:r>
            <a:r>
              <a:rPr lang="en-US" sz="2000" dirty="0" smtClean="0">
                <a:latin typeface="Calibri" pitchFamily="34" charset="0"/>
              </a:rPr>
              <a:t>obtained (i.e., 8 support, 4 oppose = IAP; 8 support, 5 or more oppose = “not IAP”.</a:t>
            </a:r>
            <a:endParaRPr lang="en-US" sz="2000" dirty="0">
              <a:latin typeface="Calibri" pitchFamily="34" charset="0"/>
            </a:endParaRPr>
          </a:p>
        </p:txBody>
      </p:sp>
      <p:sp>
        <p:nvSpPr>
          <p:cNvPr id="20483" name="Slide Number Placeholder 3"/>
          <p:cNvSpPr>
            <a:spLocks noGrp="1"/>
          </p:cNvSpPr>
          <p:nvPr>
            <p:ph type="sldNum" sz="quarter" idx="11"/>
          </p:nvPr>
        </p:nvSpPr>
        <p:spPr bwMode="auto">
          <a:noFill/>
          <a:ln>
            <a:miter lim="800000"/>
            <a:headEnd/>
            <a:tailEnd/>
          </a:ln>
        </p:spPr>
        <p:txBody>
          <a:bodyPr/>
          <a:lstStyle/>
          <a:p>
            <a:fld id="{8056AB1C-5CDE-43A4-B21F-BA9DD151B477}" type="slidenum">
              <a:rPr lang="en-US" smtClean="0">
                <a:ea typeface="MS PGothic"/>
                <a:cs typeface="MS PGothic"/>
              </a:rPr>
              <a:pPr/>
              <a:t>4</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p:cNvSpPr>
          <p:nvPr>
            <p:ph type="title"/>
          </p:nvPr>
        </p:nvSpPr>
        <p:spPr>
          <a:xfrm>
            <a:off x="228600" y="990600"/>
            <a:ext cx="8110538" cy="1371600"/>
          </a:xfrm>
        </p:spPr>
        <p:txBody>
          <a:bodyPr/>
          <a:lstStyle/>
          <a:p>
            <a:r>
              <a:rPr lang="en-CA" altLang="en-US" dirty="0" smtClean="0">
                <a:ea typeface="MS PGothic"/>
              </a:rPr>
              <a:t>Agenda Item 1.3: </a:t>
            </a:r>
            <a:r>
              <a:rPr lang="en-CA" altLang="en-US" i="1" dirty="0"/>
              <a:t>P</a:t>
            </a:r>
            <a:r>
              <a:rPr lang="en-CA" i="1" dirty="0" smtClean="0"/>
              <a:t>ossible </a:t>
            </a:r>
            <a:r>
              <a:rPr lang="en-CA" i="1" dirty="0"/>
              <a:t>upgrading </a:t>
            </a:r>
            <a:r>
              <a:rPr lang="en-CA" i="1" dirty="0" smtClean="0"/>
              <a:t>met satellite </a:t>
            </a:r>
            <a:r>
              <a:rPr lang="en-CA" i="1" dirty="0"/>
              <a:t>service (space-to-Earth) to primary status and a possible primary allocation to the </a:t>
            </a:r>
            <a:r>
              <a:rPr lang="en-CA" i="1" dirty="0" smtClean="0"/>
              <a:t>EESS (space-to-Earth</a:t>
            </a:r>
            <a:r>
              <a:rPr lang="en-CA" i="1" dirty="0"/>
              <a:t>) in the </a:t>
            </a:r>
            <a:r>
              <a:rPr lang="en-CA" i="1" dirty="0" smtClean="0"/>
              <a:t>band </a:t>
            </a:r>
            <a:r>
              <a:rPr lang="en-CA" i="1" dirty="0"/>
              <a:t>460-470 </a:t>
            </a:r>
            <a:r>
              <a:rPr lang="en-CA" i="1" dirty="0" smtClean="0"/>
              <a:t>MHz</a:t>
            </a:r>
            <a:br>
              <a:rPr lang="en-CA" i="1" dirty="0" smtClean="0"/>
            </a:br>
            <a:endParaRPr lang="en-US" altLang="en-US" i="1" dirty="0" smtClean="0">
              <a:ea typeface="MS PGothic"/>
            </a:endParaRPr>
          </a:p>
        </p:txBody>
      </p:sp>
      <p:sp>
        <p:nvSpPr>
          <p:cNvPr id="12291" name="Rectangle 3"/>
          <p:cNvSpPr>
            <a:spLocks noGrp="1"/>
          </p:cNvSpPr>
          <p:nvPr>
            <p:ph type="body" idx="1"/>
          </p:nvPr>
        </p:nvSpPr>
        <p:spPr>
          <a:xfrm>
            <a:off x="444500" y="2362199"/>
            <a:ext cx="8255000" cy="4038601"/>
          </a:xfrm>
        </p:spPr>
        <p:txBody>
          <a:bodyPr/>
          <a:lstStyle/>
          <a:p>
            <a:pPr>
              <a:defRPr/>
            </a:pPr>
            <a:r>
              <a:rPr lang="en-US" altLang="en-US" b="1" dirty="0" smtClean="0">
                <a:ea typeface="Arial Unicode MS" pitchFamily="34" charset="-128"/>
                <a:cs typeface="Arial Unicode MS" pitchFamily="34" charset="-128"/>
              </a:rPr>
              <a:t>United States of America</a:t>
            </a:r>
          </a:p>
          <a:p>
            <a:pPr>
              <a:defRPr/>
            </a:pPr>
            <a:endParaRPr lang="en-US" altLang="en-US" b="1" dirty="0" smtClean="0">
              <a:ea typeface="Arial Unicode MS" pitchFamily="34" charset="-128"/>
              <a:cs typeface="Arial Unicode MS" pitchFamily="34" charset="-128"/>
            </a:endParaRPr>
          </a:p>
          <a:p>
            <a:pPr>
              <a:defRPr/>
            </a:pPr>
            <a:r>
              <a:rPr lang="en-US" altLang="en-US" dirty="0" smtClean="0">
                <a:ea typeface="Arial Unicode MS" pitchFamily="34" charset="-128"/>
                <a:cs typeface="Arial Unicode MS" pitchFamily="34" charset="-128"/>
              </a:rPr>
              <a:t>The </a:t>
            </a:r>
            <a:r>
              <a:rPr lang="en-US" altLang="en-US" dirty="0">
                <a:ea typeface="Arial Unicode MS" pitchFamily="34" charset="-128"/>
                <a:cs typeface="Arial Unicode MS" pitchFamily="34" charset="-128"/>
              </a:rPr>
              <a:t>United States supports conducting and completing sharing and compatibility studies with the co-primary fixed and mobile services, including IMT systems.  These studies would determine the feasibility of potentially upgrading the </a:t>
            </a:r>
            <a:r>
              <a:rPr lang="en-US" altLang="en-US" dirty="0" err="1">
                <a:ea typeface="Arial Unicode MS" pitchFamily="34" charset="-128"/>
                <a:cs typeface="Arial Unicode MS" pitchFamily="34" charset="-128"/>
              </a:rPr>
              <a:t>MetSat</a:t>
            </a:r>
            <a:r>
              <a:rPr lang="en-US" altLang="en-US" dirty="0">
                <a:ea typeface="Arial Unicode MS" pitchFamily="34" charset="-128"/>
                <a:cs typeface="Arial Unicode MS" pitchFamily="34" charset="-128"/>
              </a:rPr>
              <a:t> (space-to-Earth) allocation to primary status, and the potential addition of a primary EESS (space-to-Earth) allocation in the frequency band 460-470 MHz, while protecting the current primary allocations for fixed and land mobile services including IMT systems and maintaining the conditions contained in No. 5.289.</a:t>
            </a:r>
          </a:p>
          <a:p>
            <a:pPr>
              <a:defRPr/>
            </a:pPr>
            <a:endParaRPr lang="en-US" altLang="en-US" sz="1800" i="1" dirty="0" smtClean="0">
              <a:solidFill>
                <a:srgbClr val="FF0000"/>
              </a:solidFill>
              <a:ea typeface="Arial Unicode MS" pitchFamily="34" charset="-128"/>
              <a:cs typeface="Arial Unicode MS" pitchFamily="34" charset="-128"/>
            </a:endParaRPr>
          </a:p>
          <a:p>
            <a:pPr>
              <a:defRPr/>
            </a:pPr>
            <a:r>
              <a:rPr lang="en-US" altLang="en-US" sz="1800" i="1" dirty="0" smtClean="0">
                <a:solidFill>
                  <a:srgbClr val="FF0000"/>
                </a:solidFill>
                <a:ea typeface="Arial Unicode MS" pitchFamily="34" charset="-128"/>
                <a:cs typeface="Arial Unicode MS" pitchFamily="34" charset="-128"/>
              </a:rPr>
              <a:t>Issue </a:t>
            </a:r>
            <a:r>
              <a:rPr lang="en-US" altLang="en-US" sz="1800" i="1" dirty="0">
                <a:solidFill>
                  <a:srgbClr val="FF0000"/>
                </a:solidFill>
                <a:ea typeface="Arial Unicode MS" pitchFamily="34" charset="-128"/>
                <a:cs typeface="Arial Unicode MS" pitchFamily="34" charset="-128"/>
              </a:rPr>
              <a:t>Coordinator</a:t>
            </a:r>
            <a:r>
              <a:rPr lang="en-US" altLang="en-US" sz="1800" i="1" dirty="0" smtClean="0">
                <a:solidFill>
                  <a:srgbClr val="FF0000"/>
                </a:solidFill>
                <a:ea typeface="Arial Unicode MS" pitchFamily="34" charset="-128"/>
                <a:cs typeface="Arial Unicode MS" pitchFamily="34" charset="-128"/>
              </a:rPr>
              <a:t>: </a:t>
            </a:r>
            <a:r>
              <a:rPr lang="en-US" dirty="0"/>
              <a:t>James </a:t>
            </a:r>
            <a:r>
              <a:rPr lang="en-US" dirty="0" err="1" smtClean="0"/>
              <a:t>Mentzer</a:t>
            </a:r>
            <a:r>
              <a:rPr lang="en-US" dirty="0" smtClean="0"/>
              <a:t> </a:t>
            </a:r>
            <a:r>
              <a:rPr lang="en-US" dirty="0"/>
              <a:t>(USA</a:t>
            </a:r>
            <a:r>
              <a:rPr lang="en-US" dirty="0" smtClean="0"/>
              <a:t>)</a:t>
            </a:r>
          </a:p>
          <a:p>
            <a:pPr>
              <a:defRPr/>
            </a:pPr>
            <a:r>
              <a:rPr lang="en-US" u="sng" dirty="0" smtClean="0">
                <a:hlinkClick r:id="rId3"/>
              </a:rPr>
              <a:t>jmentzer@doc.gov</a:t>
            </a:r>
            <a:r>
              <a:rPr lang="en-US" u="sng" dirty="0" smtClean="0"/>
              <a:t> </a:t>
            </a:r>
            <a:r>
              <a:rPr lang="en-US" dirty="0" smtClean="0"/>
              <a:t> </a:t>
            </a:r>
            <a:endParaRPr lang="pt-BR" sz="2200" b="1" dirty="0"/>
          </a:p>
          <a:p>
            <a:pPr>
              <a:defRPr/>
            </a:pPr>
            <a:endParaRPr lang="en-CA" dirty="0" smtClean="0">
              <a:cs typeface="ＭＳ Ｐゴシック" pitchFamily="-112" charset="-128"/>
            </a:endParaRPr>
          </a:p>
        </p:txBody>
      </p:sp>
      <p:sp>
        <p:nvSpPr>
          <p:cNvPr id="30723" name="Slide Number Placeholder 3"/>
          <p:cNvSpPr>
            <a:spLocks noGrp="1"/>
          </p:cNvSpPr>
          <p:nvPr>
            <p:ph type="sldNum" sz="quarter" idx="11"/>
          </p:nvPr>
        </p:nvSpPr>
        <p:spPr bwMode="auto">
          <a:noFill/>
          <a:ln>
            <a:miter lim="800000"/>
            <a:headEnd/>
            <a:tailEnd/>
          </a:ln>
        </p:spPr>
        <p:txBody>
          <a:bodyPr/>
          <a:lstStyle/>
          <a:p>
            <a:fld id="{5752B3F7-2353-4AAE-8DC4-9141E4FC2DC0}" type="slidenum">
              <a:rPr lang="en-US" smtClean="0">
                <a:ea typeface="MS PGothic"/>
                <a:cs typeface="MS PGothic"/>
              </a:rPr>
              <a:pPr/>
              <a:t>40</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p:cNvSpPr>
          <p:nvPr>
            <p:ph type="title"/>
          </p:nvPr>
        </p:nvSpPr>
        <p:spPr>
          <a:xfrm>
            <a:off x="228600" y="1066800"/>
            <a:ext cx="8523288" cy="1089025"/>
          </a:xfrm>
        </p:spPr>
        <p:txBody>
          <a:bodyPr/>
          <a:lstStyle/>
          <a:p>
            <a:r>
              <a:rPr lang="en-CA" altLang="en-US" dirty="0" smtClean="0">
                <a:ea typeface="MS PGothic"/>
              </a:rPr>
              <a:t>Agenda Item 1.4: </a:t>
            </a:r>
            <a:r>
              <a:rPr lang="en-CA" altLang="en-US" sz="2000" i="1" dirty="0"/>
              <a:t>R</a:t>
            </a:r>
            <a:r>
              <a:rPr lang="en-CA" sz="2000" i="1" dirty="0" smtClean="0"/>
              <a:t>eview</a:t>
            </a:r>
            <a:r>
              <a:rPr lang="en-CA" sz="2000" i="1" dirty="0"/>
              <a:t>, and revise if necessary, the limitations mentioned in Annex 7 to Appendix </a:t>
            </a:r>
            <a:r>
              <a:rPr lang="en-CA" sz="2000" i="1" dirty="0" smtClean="0"/>
              <a:t>30</a:t>
            </a:r>
            <a:endParaRPr lang="en-US" altLang="en-US" sz="2000" i="1" dirty="0" smtClean="0">
              <a:ea typeface="MS PGothic"/>
            </a:endParaRPr>
          </a:p>
        </p:txBody>
      </p:sp>
      <p:sp>
        <p:nvSpPr>
          <p:cNvPr id="32770" name="Rectangle 3"/>
          <p:cNvSpPr>
            <a:spLocks noGrp="1"/>
          </p:cNvSpPr>
          <p:nvPr>
            <p:ph type="body" idx="1"/>
          </p:nvPr>
        </p:nvSpPr>
        <p:spPr>
          <a:xfrm>
            <a:off x="457200" y="2155825"/>
            <a:ext cx="8534400" cy="4244975"/>
          </a:xfrm>
        </p:spPr>
        <p:txBody>
          <a:bodyPr/>
          <a:lstStyle/>
          <a:p>
            <a:pPr>
              <a:lnSpc>
                <a:spcPct val="80000"/>
              </a:lnSpc>
            </a:pPr>
            <a:r>
              <a:rPr lang="en-CA" sz="2400" b="1" dirty="0" smtClean="0">
                <a:ea typeface="MS PGothic"/>
              </a:rPr>
              <a:t>Preliminary Views</a:t>
            </a:r>
            <a:endParaRPr lang="en-US" sz="1000" b="1" dirty="0" smtClean="0">
              <a:ea typeface="MS PGothic"/>
            </a:endParaRPr>
          </a:p>
          <a:p>
            <a:r>
              <a:rPr lang="en-US" sz="2400" b="1" dirty="0" smtClean="0"/>
              <a:t>Canada, United States of America</a:t>
            </a:r>
          </a:p>
          <a:p>
            <a:pPr lvl="0"/>
            <a:r>
              <a:rPr lang="x-none" altLang="x-none" dirty="0"/>
              <a:t>With respect to Agenda Item 1.4, the United States and </a:t>
            </a:r>
            <a:r>
              <a:rPr lang="x-none" altLang="x-none"/>
              <a:t>Canada </a:t>
            </a:r>
            <a:r>
              <a:rPr lang="x-none" altLang="x-none" smtClean="0"/>
              <a:t>support </a:t>
            </a:r>
            <a:r>
              <a:rPr lang="x-none" altLang="x-none" dirty="0"/>
              <a:t>the studies in accordance with Resolution 557 </a:t>
            </a:r>
            <a:r>
              <a:rPr lang="x-none" altLang="x-none" b="1" dirty="0"/>
              <a:t>(WRC-15).  </a:t>
            </a:r>
            <a:r>
              <a:rPr lang="x-none" altLang="x-none" dirty="0"/>
              <a:t>Based upon successful conclusion of these activities, the United States and </a:t>
            </a:r>
            <a:r>
              <a:rPr lang="x-none" altLang="x-none"/>
              <a:t>Canada  </a:t>
            </a:r>
            <a:r>
              <a:rPr lang="x-none" altLang="x-none" smtClean="0"/>
              <a:t>support </a:t>
            </a:r>
            <a:r>
              <a:rPr lang="x-none" altLang="x-none" dirty="0"/>
              <a:t>the review and revision, as necessary, of the limitations of Annex 7 to Appendix 30 </a:t>
            </a:r>
            <a:r>
              <a:rPr lang="x-none" altLang="x-none" b="1" dirty="0"/>
              <a:t>(Rev.WRC‑12), </a:t>
            </a:r>
            <a:r>
              <a:rPr lang="x-none" altLang="x-none" dirty="0"/>
              <a:t>while ensuring the protection of existing assignments in the Plan and the List and the future development of BSS service within the Plan, and existing and planned fixed-satellite service networks.</a:t>
            </a:r>
          </a:p>
          <a:p>
            <a:endParaRPr lang="en-US" sz="2400" dirty="0"/>
          </a:p>
          <a:p>
            <a:r>
              <a:rPr lang="en-US" altLang="en-US" sz="1800" i="1" dirty="0" smtClean="0">
                <a:solidFill>
                  <a:srgbClr val="FF0000"/>
                </a:solidFill>
                <a:ea typeface="Arial Unicode MS" pitchFamily="34" charset="-128"/>
                <a:cs typeface="Arial Unicode MS" pitchFamily="34" charset="-128"/>
              </a:rPr>
              <a:t>Issue </a:t>
            </a:r>
            <a:r>
              <a:rPr lang="en-US" altLang="en-US" sz="1800" i="1" dirty="0">
                <a:solidFill>
                  <a:srgbClr val="FF0000"/>
                </a:solidFill>
                <a:ea typeface="Arial Unicode MS" pitchFamily="34" charset="-128"/>
                <a:cs typeface="Arial Unicode MS" pitchFamily="34" charset="-128"/>
              </a:rPr>
              <a:t>Coordinator</a:t>
            </a:r>
            <a:r>
              <a:rPr lang="en-US" altLang="en-US" sz="1800" i="1" dirty="0" smtClean="0">
                <a:solidFill>
                  <a:srgbClr val="FF0000"/>
                </a:solidFill>
                <a:ea typeface="Arial Unicode MS" pitchFamily="34" charset="-128"/>
                <a:cs typeface="Arial Unicode MS" pitchFamily="34" charset="-128"/>
              </a:rPr>
              <a:t>:  TBD</a:t>
            </a:r>
            <a:endParaRPr lang="en-US" altLang="en-US" sz="1800" i="1" dirty="0">
              <a:solidFill>
                <a:srgbClr val="FF0000"/>
              </a:solidFill>
              <a:ea typeface="Arial Unicode MS" pitchFamily="34" charset="-128"/>
              <a:cs typeface="Arial Unicode MS" pitchFamily="34" charset="-128"/>
            </a:endParaRPr>
          </a:p>
          <a:p>
            <a:endParaRPr lang="en-US" sz="2400" dirty="0"/>
          </a:p>
        </p:txBody>
      </p:sp>
      <p:sp>
        <p:nvSpPr>
          <p:cNvPr id="32771" name="Slide Number Placeholder 3"/>
          <p:cNvSpPr>
            <a:spLocks noGrp="1"/>
          </p:cNvSpPr>
          <p:nvPr>
            <p:ph type="sldNum" sz="quarter" idx="11"/>
          </p:nvPr>
        </p:nvSpPr>
        <p:spPr bwMode="auto">
          <a:noFill/>
          <a:ln>
            <a:miter lim="800000"/>
            <a:headEnd/>
            <a:tailEnd/>
          </a:ln>
        </p:spPr>
        <p:txBody>
          <a:bodyPr/>
          <a:lstStyle/>
          <a:p>
            <a:fld id="{FD1E2945-BBCE-4E08-BE77-E935725DB628}" type="slidenum">
              <a:rPr lang="en-US" smtClean="0">
                <a:ea typeface="MS PGothic"/>
                <a:cs typeface="MS PGothic"/>
              </a:rPr>
              <a:pPr/>
              <a:t>41</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p:cNvSpPr>
          <p:nvPr>
            <p:ph type="title"/>
          </p:nvPr>
        </p:nvSpPr>
        <p:spPr>
          <a:xfrm>
            <a:off x="273050" y="901700"/>
            <a:ext cx="8915400" cy="533400"/>
          </a:xfrm>
        </p:spPr>
        <p:txBody>
          <a:bodyPr/>
          <a:lstStyle/>
          <a:p>
            <a:r>
              <a:rPr lang="en-CA" altLang="en-US" dirty="0" smtClean="0">
                <a:ea typeface="MS PGothic"/>
              </a:rPr>
              <a:t>Agenda Item 1.5:  </a:t>
            </a:r>
            <a:r>
              <a:rPr lang="en-CA" altLang="en-US" i="1" dirty="0" smtClean="0">
                <a:ea typeface="MS PGothic"/>
              </a:rPr>
              <a:t>ESIM</a:t>
            </a:r>
            <a:endParaRPr lang="en-US" altLang="en-US" i="1" dirty="0" smtClean="0">
              <a:ea typeface="MS PGothic"/>
            </a:endParaRPr>
          </a:p>
        </p:txBody>
      </p:sp>
      <p:sp>
        <p:nvSpPr>
          <p:cNvPr id="38914" name="Rectangle 3"/>
          <p:cNvSpPr>
            <a:spLocks noGrp="1"/>
          </p:cNvSpPr>
          <p:nvPr>
            <p:ph type="body" idx="1"/>
          </p:nvPr>
        </p:nvSpPr>
        <p:spPr>
          <a:xfrm>
            <a:off x="457200" y="1600200"/>
            <a:ext cx="8305800" cy="4876800"/>
          </a:xfrm>
        </p:spPr>
        <p:txBody>
          <a:bodyPr/>
          <a:lstStyle/>
          <a:p>
            <a:pPr>
              <a:lnSpc>
                <a:spcPct val="80000"/>
              </a:lnSpc>
            </a:pPr>
            <a:r>
              <a:rPr lang="en-CA" altLang="en-US" sz="2400" b="1" dirty="0" smtClean="0">
                <a:ea typeface="MS PGothic"/>
              </a:rPr>
              <a:t>Preliminary Views</a:t>
            </a:r>
          </a:p>
          <a:p>
            <a:pPr lvl="0" defTabSz="914400">
              <a:spcBef>
                <a:spcPct val="0"/>
              </a:spcBef>
            </a:pPr>
            <a:r>
              <a:rPr lang="en-US" altLang="x-none" sz="1800" b="1" dirty="0" smtClean="0">
                <a:ea typeface="Times New Roman" charset="0"/>
              </a:rPr>
              <a:t>Canada</a:t>
            </a:r>
            <a:endParaRPr lang="x-none" altLang="x-none" sz="1800" b="1" dirty="0">
              <a:ea typeface="Times New Roman" charset="0"/>
            </a:endParaRPr>
          </a:p>
          <a:p>
            <a:pPr lvl="0" defTabSz="914400">
              <a:spcBef>
                <a:spcPct val="0"/>
              </a:spcBef>
            </a:pPr>
            <a:r>
              <a:rPr lang="en-US" altLang="x-none" sz="1600" dirty="0" smtClean="0">
                <a:ea typeface="Times New Roman" charset="0"/>
              </a:rPr>
              <a:t>Canada </a:t>
            </a:r>
            <a:r>
              <a:rPr lang="x-none" altLang="x-none" sz="1600" dirty="0" smtClean="0">
                <a:ea typeface="Times New Roman" charset="0"/>
              </a:rPr>
              <a:t>support</a:t>
            </a:r>
            <a:r>
              <a:rPr lang="en-US" altLang="x-none" sz="1600" dirty="0" smtClean="0">
                <a:ea typeface="Times New Roman" charset="0"/>
              </a:rPr>
              <a:t>s </a:t>
            </a:r>
            <a:r>
              <a:rPr lang="x-none" altLang="x-none" sz="1600" dirty="0" smtClean="0">
                <a:ea typeface="Times New Roman" charset="0"/>
              </a:rPr>
              <a:t>studies </a:t>
            </a:r>
            <a:r>
              <a:rPr lang="x-none" altLang="x-none" sz="1600" dirty="0">
                <a:ea typeface="Times New Roman" charset="0"/>
              </a:rPr>
              <a:t>under the terms of Resolution </a:t>
            </a:r>
            <a:r>
              <a:rPr lang="x-none" altLang="x-none" sz="1600" b="1" dirty="0">
                <a:ea typeface="Times New Roman" charset="0"/>
              </a:rPr>
              <a:t>158 (WRC-15).   </a:t>
            </a:r>
            <a:r>
              <a:rPr lang="x-none" altLang="x-none" sz="1600" dirty="0">
                <a:ea typeface="Times New Roman" charset="0"/>
              </a:rPr>
              <a:t>Studies are necessary to determine compatibility of ESIMs with services allocated in the frequency bands 17.7-19.7 GHz and 27.5-29.5 GHz.  Sharing and compatibility studies between ESIM and FSS networks should include consideration of both geostationary and non-geostationary satellite systems, including non-GSO MSS feeder links, to ensure their protection.   </a:t>
            </a:r>
            <a:endParaRPr lang="x-none" altLang="x-none" sz="1600" b="1" dirty="0">
              <a:ea typeface="Times New Roman" charset="0"/>
            </a:endParaRPr>
          </a:p>
          <a:p>
            <a:pPr lvl="0" defTabSz="914400">
              <a:spcBef>
                <a:spcPct val="0"/>
              </a:spcBef>
            </a:pPr>
            <a:r>
              <a:rPr lang="x-none" altLang="x-none" sz="1800" b="1" smtClean="0">
                <a:ea typeface="Times New Roman" charset="0"/>
              </a:rPr>
              <a:t>B</a:t>
            </a:r>
            <a:r>
              <a:rPr lang="en-US" altLang="x-none" sz="1800" b="1" dirty="0" err="1" smtClean="0">
                <a:ea typeface="Times New Roman" charset="0"/>
              </a:rPr>
              <a:t>razil</a:t>
            </a:r>
            <a:r>
              <a:rPr lang="x-none" altLang="x-none" sz="1800" b="1" smtClean="0">
                <a:ea typeface="Times New Roman" charset="0"/>
              </a:rPr>
              <a:t>, </a:t>
            </a:r>
            <a:r>
              <a:rPr lang="en-US" altLang="x-none" sz="1800" b="1" dirty="0" smtClean="0">
                <a:ea typeface="Times New Roman" charset="0"/>
              </a:rPr>
              <a:t>United States of America</a:t>
            </a:r>
            <a:endParaRPr lang="x-none" altLang="x-none" sz="1800" b="1" dirty="0">
              <a:ea typeface="Times New Roman" charset="0"/>
            </a:endParaRPr>
          </a:p>
          <a:p>
            <a:pPr lvl="0" defTabSz="914400">
              <a:spcBef>
                <a:spcPct val="0"/>
              </a:spcBef>
            </a:pPr>
            <a:r>
              <a:rPr lang="x-none" altLang="x-none" sz="1600" dirty="0" smtClean="0">
                <a:ea typeface="Times New Roman" charset="0"/>
              </a:rPr>
              <a:t>Support studies under the terms of Resolution 158 (WRC-15) on sharing and compatibility between ESIMs and current and planned stations of existing services allocated in the frequency bands 17.7-19.7 GHz and 27.5-29.5 GHz, while ensuring protection and not imposing undue constraints on these allocated services, and to take appropriate action based on the results of these studies.</a:t>
            </a:r>
          </a:p>
          <a:p>
            <a:pPr lvl="0" defTabSz="914400">
              <a:spcBef>
                <a:spcPct val="0"/>
              </a:spcBef>
            </a:pPr>
            <a:r>
              <a:rPr lang="x-none" altLang="x-none" sz="1600" dirty="0" smtClean="0">
                <a:ea typeface="Times New Roman" charset="0"/>
              </a:rPr>
              <a:t>Before identifying use of the frequency bands, or portions thereof, for ESIM operation, studies should address each operational type of earth stations in motion to include the appropriate technical and regulatory provisions necessary to ensure protection of existing and planned allocated services.</a:t>
            </a:r>
            <a:endParaRPr lang="en-US" sz="2400" dirty="0">
              <a:ea typeface="MS PGothic"/>
            </a:endParaRPr>
          </a:p>
          <a:p>
            <a:pPr>
              <a:lnSpc>
                <a:spcPct val="80000"/>
              </a:lnSpc>
            </a:pPr>
            <a:r>
              <a:rPr lang="en-US" altLang="en-US" sz="1600" i="1" dirty="0" smtClean="0">
                <a:solidFill>
                  <a:srgbClr val="FF0000"/>
                </a:solidFill>
                <a:ea typeface="Arial Unicode MS" pitchFamily="34" charset="-128"/>
                <a:cs typeface="Arial Unicode MS" pitchFamily="34" charset="-128"/>
              </a:rPr>
              <a:t>Issue </a:t>
            </a:r>
            <a:r>
              <a:rPr lang="en-US" altLang="en-US" sz="1600" i="1" dirty="0">
                <a:solidFill>
                  <a:srgbClr val="FF0000"/>
                </a:solidFill>
                <a:ea typeface="Arial Unicode MS" pitchFamily="34" charset="-128"/>
                <a:cs typeface="Arial Unicode MS" pitchFamily="34" charset="-128"/>
              </a:rPr>
              <a:t>Coordinator:  </a:t>
            </a:r>
            <a:r>
              <a:rPr lang="en-US" altLang="en-US" sz="1600" i="1" dirty="0">
                <a:ea typeface="Arial Unicode MS" pitchFamily="34" charset="-128"/>
                <a:cs typeface="Arial Unicode MS" pitchFamily="34" charset="-128"/>
              </a:rPr>
              <a:t>TBD [USA</a:t>
            </a:r>
            <a:r>
              <a:rPr lang="en-US" altLang="en-US" sz="1600" i="1" dirty="0" smtClean="0">
                <a:ea typeface="Arial Unicode MS" pitchFamily="34" charset="-128"/>
                <a:cs typeface="Arial Unicode MS" pitchFamily="34" charset="-128"/>
              </a:rPr>
              <a:t>]</a:t>
            </a:r>
          </a:p>
          <a:p>
            <a:pPr>
              <a:lnSpc>
                <a:spcPct val="80000"/>
              </a:lnSpc>
            </a:pPr>
            <a:r>
              <a:rPr lang="en-US" altLang="en-US" sz="1600" i="1" dirty="0" smtClean="0">
                <a:solidFill>
                  <a:srgbClr val="FF0000"/>
                </a:solidFill>
                <a:ea typeface="Arial Unicode MS" pitchFamily="34" charset="-128"/>
                <a:cs typeface="Arial Unicode MS" pitchFamily="34" charset="-128"/>
              </a:rPr>
              <a:t>Alt. Coordinator: </a:t>
            </a:r>
            <a:r>
              <a:rPr lang="en-US" altLang="en-US" sz="1600" i="1" dirty="0" smtClean="0">
                <a:ea typeface="Arial Unicode MS" pitchFamily="34" charset="-128"/>
                <a:cs typeface="Arial Unicode MS" pitchFamily="34" charset="-128"/>
              </a:rPr>
              <a:t>Gustavo Vargas, (CLM)</a:t>
            </a:r>
            <a:r>
              <a:rPr lang="en-US" altLang="en-US" sz="1600" i="1" dirty="0" smtClean="0">
                <a:solidFill>
                  <a:srgbClr val="FF0000"/>
                </a:solidFill>
                <a:ea typeface="Arial Unicode MS" pitchFamily="34" charset="-128"/>
                <a:cs typeface="Arial Unicode MS" pitchFamily="34" charset="-128"/>
              </a:rPr>
              <a:t> </a:t>
            </a:r>
            <a:r>
              <a:rPr lang="en-US" altLang="en-US" sz="1600" i="1" dirty="0" smtClean="0">
                <a:solidFill>
                  <a:srgbClr val="FF0000"/>
                </a:solidFill>
                <a:ea typeface="Arial Unicode MS" pitchFamily="34" charset="-128"/>
                <a:cs typeface="Arial Unicode MS" pitchFamily="34" charset="-128"/>
                <a:hlinkClick r:id="rId3"/>
              </a:rPr>
              <a:t>gustavo.vargas@ane.gov.co</a:t>
            </a:r>
            <a:r>
              <a:rPr lang="en-US" altLang="en-US" sz="1600" i="1" dirty="0" smtClean="0">
                <a:solidFill>
                  <a:srgbClr val="FF0000"/>
                </a:solidFill>
                <a:ea typeface="Arial Unicode MS" pitchFamily="34" charset="-128"/>
                <a:cs typeface="Arial Unicode MS" pitchFamily="34" charset="-128"/>
              </a:rPr>
              <a:t> </a:t>
            </a:r>
            <a:endParaRPr lang="en-US" altLang="en-US" sz="1600" i="1" dirty="0">
              <a:solidFill>
                <a:srgbClr val="FF0000"/>
              </a:solidFill>
              <a:ea typeface="Arial Unicode MS" pitchFamily="34" charset="-128"/>
              <a:cs typeface="Arial Unicode MS" pitchFamily="34" charset="-128"/>
            </a:endParaRPr>
          </a:p>
          <a:p>
            <a:pPr>
              <a:lnSpc>
                <a:spcPct val="80000"/>
              </a:lnSpc>
            </a:pPr>
            <a:endParaRPr lang="en-US" sz="2400" dirty="0" smtClean="0">
              <a:ea typeface="MS PGothic"/>
            </a:endParaRPr>
          </a:p>
          <a:p>
            <a:pPr>
              <a:lnSpc>
                <a:spcPct val="80000"/>
              </a:lnSpc>
            </a:pPr>
            <a:endParaRPr lang="en-US" sz="2400" dirty="0" smtClean="0">
              <a:ea typeface="MS PGothic"/>
            </a:endParaRPr>
          </a:p>
          <a:p>
            <a:pPr>
              <a:lnSpc>
                <a:spcPct val="80000"/>
              </a:lnSpc>
            </a:pPr>
            <a:endParaRPr lang="en-US" altLang="en-US" sz="1800" i="1" dirty="0" smtClean="0">
              <a:solidFill>
                <a:srgbClr val="FF0000"/>
              </a:solidFill>
              <a:ea typeface="Arial Unicode MS" pitchFamily="34" charset="-128"/>
              <a:cs typeface="Arial Unicode MS" pitchFamily="34" charset="-128"/>
            </a:endParaRPr>
          </a:p>
          <a:p>
            <a:pPr>
              <a:lnSpc>
                <a:spcPct val="80000"/>
              </a:lnSpc>
            </a:pPr>
            <a:endParaRPr lang="en-US" altLang="en-US" sz="1800" i="1" dirty="0">
              <a:solidFill>
                <a:srgbClr val="FF0000"/>
              </a:solidFill>
              <a:ea typeface="Arial Unicode MS" pitchFamily="34" charset="-128"/>
              <a:cs typeface="Arial Unicode MS" pitchFamily="34" charset="-128"/>
            </a:endParaRPr>
          </a:p>
          <a:p>
            <a:pPr>
              <a:lnSpc>
                <a:spcPct val="80000"/>
              </a:lnSpc>
            </a:pPr>
            <a:endParaRPr lang="en-US" altLang="en-US" sz="2400" dirty="0" smtClean="0">
              <a:ea typeface="MS PGothic"/>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ChangeArrowheads="1"/>
          </p:cNvSpPr>
          <p:nvPr/>
        </p:nvSpPr>
        <p:spPr bwMode="auto">
          <a:xfrm>
            <a:off x="457200" y="2359462"/>
            <a:ext cx="8458200" cy="4179450"/>
          </a:xfrm>
          <a:prstGeom prst="rect">
            <a:avLst/>
          </a:prstGeom>
          <a:noFill/>
          <a:ln>
            <a:noFill/>
          </a:ln>
          <a:extLst/>
        </p:spPr>
        <p:txBody>
          <a:bodyPr/>
          <a:lstStyle/>
          <a:p>
            <a:pPr marL="342900" indent="-342900">
              <a:defRPr/>
            </a:pPr>
            <a:r>
              <a:rPr lang="en-CA" b="1" dirty="0">
                <a:latin typeface="+mn-lt"/>
                <a:ea typeface="MS PGothic" pitchFamily="34" charset="-128"/>
                <a:cs typeface="+mn-cs"/>
              </a:rPr>
              <a:t>Preliminary </a:t>
            </a:r>
            <a:r>
              <a:rPr lang="en-CA" b="1" dirty="0" smtClean="0">
                <a:latin typeface="+mn-lt"/>
                <a:ea typeface="MS PGothic" pitchFamily="34" charset="-128"/>
                <a:cs typeface="+mn-cs"/>
              </a:rPr>
              <a:t>Views</a:t>
            </a:r>
          </a:p>
          <a:p>
            <a:r>
              <a:rPr lang="en-US" b="1" dirty="0" smtClean="0">
                <a:latin typeface="+mn-lt"/>
              </a:rPr>
              <a:t>Canada</a:t>
            </a:r>
            <a:r>
              <a:rPr lang="en-US" dirty="0">
                <a:latin typeface="+mn-lt"/>
              </a:rPr>
              <a:t> </a:t>
            </a:r>
          </a:p>
          <a:p>
            <a:r>
              <a:rPr lang="en-US" sz="1800" dirty="0">
                <a:latin typeface="+mn-lt"/>
              </a:rPr>
              <a:t>Canada supports the studies under Resolution 159 (WRC-15) to develop a regulatory framework for new non-GSO FSS satellite systems. </a:t>
            </a:r>
            <a:r>
              <a:rPr lang="en-US" sz="1800" dirty="0" smtClean="0">
                <a:latin typeface="+mn-lt"/>
              </a:rPr>
              <a:t> For </a:t>
            </a:r>
            <a:r>
              <a:rPr lang="en-US" sz="1800" dirty="0">
                <a:latin typeface="+mn-lt"/>
              </a:rPr>
              <a:t>the band 36-37 GHz: Canada is of the view that based on the results of studies, EESS (passive) systems operating in the 36- 37 GHz band and non-GSO FSS systems are compatible and no regulatory measures are required to address the compatibility between these two </a:t>
            </a:r>
            <a:r>
              <a:rPr lang="en-US" sz="1800" dirty="0" smtClean="0">
                <a:latin typeface="+mn-lt"/>
              </a:rPr>
              <a:t>services. For </a:t>
            </a:r>
            <a:r>
              <a:rPr lang="en-US" sz="1800" dirty="0">
                <a:latin typeface="+mn-lt"/>
              </a:rPr>
              <a:t>the band 50.2-50.4 GHz: Canada is of the view that based on the results of studies,   mitigation techniques and/or regulatory measures may be required to ensure compatibility between EESS (passive) systems operating in the band 50.2-50.4 GHz and non-GSO FSS systems.  </a:t>
            </a:r>
          </a:p>
          <a:p>
            <a:pPr marL="0" marR="64135" algn="just">
              <a:spcBef>
                <a:spcPts val="0"/>
              </a:spcBef>
              <a:spcAft>
                <a:spcPts val="0"/>
              </a:spcAft>
            </a:pPr>
            <a:r>
              <a:rPr lang="en-US" sz="1800" dirty="0">
                <a:latin typeface="+mn-lt"/>
                <a:ea typeface="Calibri"/>
              </a:rPr>
              <a:t>Canada is of the view that the use of the bands 37.5-39.5 GHz (space-to-Earth), 39.5-42.5 GHz (space-to-Earth), 47.2-50.2 GHz (Earth-to-space) and 50.4-51.4 GHz (Earth-to-space) by non-GSO FSS systems should be subject to coordination procedures under No. </a:t>
            </a:r>
            <a:r>
              <a:rPr lang="en-US" sz="1800" b="1" dirty="0">
                <a:latin typeface="+mn-lt"/>
                <a:ea typeface="Calibri"/>
              </a:rPr>
              <a:t>9.12</a:t>
            </a:r>
            <a:r>
              <a:rPr lang="en-US" sz="1800" dirty="0">
                <a:latin typeface="+mn-lt"/>
                <a:ea typeface="Calibri"/>
              </a:rPr>
              <a:t>.</a:t>
            </a:r>
          </a:p>
          <a:p>
            <a:pPr marL="0" marR="64135" algn="just">
              <a:spcBef>
                <a:spcPts val="0"/>
              </a:spcBef>
              <a:spcAft>
                <a:spcPts val="0"/>
              </a:spcAft>
            </a:pPr>
            <a:r>
              <a:rPr lang="en-US" sz="1400" dirty="0">
                <a:latin typeface="+mn-lt"/>
                <a:ea typeface="Calibri"/>
              </a:rPr>
              <a:t> </a:t>
            </a:r>
          </a:p>
          <a:p>
            <a:pPr marL="342900" indent="-342900">
              <a:defRPr/>
            </a:pPr>
            <a:endParaRPr lang="en-US" sz="1400" i="1" dirty="0" smtClean="0">
              <a:solidFill>
                <a:srgbClr val="FF0000"/>
              </a:solidFill>
              <a:latin typeface="+mn-lt"/>
              <a:ea typeface="MS PGothic" pitchFamily="34" charset="-128"/>
              <a:cs typeface="+mn-cs"/>
            </a:endParaRPr>
          </a:p>
          <a:p>
            <a:pPr marL="342900" indent="-342900">
              <a:defRPr/>
            </a:pPr>
            <a:endParaRPr lang="en-US" sz="1400" i="1" dirty="0">
              <a:solidFill>
                <a:srgbClr val="FF0000"/>
              </a:solidFill>
              <a:latin typeface="+mn-lt"/>
              <a:ea typeface="MS PGothic" pitchFamily="34" charset="-128"/>
              <a:cs typeface="+mn-cs"/>
            </a:endParaRPr>
          </a:p>
          <a:p>
            <a:pPr marL="342900" indent="-342900">
              <a:defRPr/>
            </a:pPr>
            <a:endParaRPr lang="en-CA" b="1" dirty="0">
              <a:latin typeface="Calibri" pitchFamily="34" charset="0"/>
              <a:ea typeface="MS PGothic" pitchFamily="34" charset="-128"/>
              <a:cs typeface="+mn-cs"/>
            </a:endParaRPr>
          </a:p>
          <a:p>
            <a:pPr marL="342900" indent="-342900">
              <a:defRPr/>
            </a:pPr>
            <a:endParaRPr lang="en-CA" sz="2000" b="1" dirty="0">
              <a:latin typeface="Calibri" pitchFamily="34" charset="0"/>
              <a:ea typeface="MS PGothic" pitchFamily="34" charset="-128"/>
              <a:cs typeface="+mn-cs"/>
            </a:endParaRPr>
          </a:p>
        </p:txBody>
      </p:sp>
      <p:sp>
        <p:nvSpPr>
          <p:cNvPr id="40962" name="Text Box 5"/>
          <p:cNvSpPr txBox="1">
            <a:spLocks noChangeArrowheads="1"/>
          </p:cNvSpPr>
          <p:nvPr/>
        </p:nvSpPr>
        <p:spPr bwMode="auto">
          <a:xfrm>
            <a:off x="292100" y="1066800"/>
            <a:ext cx="8331200" cy="1292662"/>
          </a:xfrm>
          <a:prstGeom prst="rect">
            <a:avLst/>
          </a:prstGeom>
          <a:noFill/>
          <a:ln w="9525" algn="ctr">
            <a:noFill/>
            <a:miter lim="800000"/>
            <a:headEnd/>
            <a:tailEnd/>
          </a:ln>
        </p:spPr>
        <p:txBody>
          <a:bodyPr>
            <a:spAutoFit/>
          </a:bodyPr>
          <a:lstStyle/>
          <a:p>
            <a:pPr>
              <a:spcBef>
                <a:spcPct val="50000"/>
              </a:spcBef>
            </a:pPr>
            <a:r>
              <a:rPr lang="en-CA" altLang="en-US" b="1" dirty="0">
                <a:latin typeface="Calibri" pitchFamily="34" charset="0"/>
              </a:rPr>
              <a:t>Agenda Item </a:t>
            </a:r>
            <a:r>
              <a:rPr lang="en-CA" altLang="en-US" b="1" dirty="0" smtClean="0">
                <a:latin typeface="Calibri" pitchFamily="34" charset="0"/>
              </a:rPr>
              <a:t>1.6 : </a:t>
            </a:r>
            <a:r>
              <a:rPr lang="en-CA" sz="1800" b="1" i="1" dirty="0" smtClean="0"/>
              <a:t>to </a:t>
            </a:r>
            <a:r>
              <a:rPr lang="en-CA" sz="1800" b="1" i="1" dirty="0"/>
              <a:t>consider </a:t>
            </a:r>
            <a:r>
              <a:rPr lang="en-CA" sz="1800" b="1" i="1" dirty="0" smtClean="0"/>
              <a:t>regulatory </a:t>
            </a:r>
            <a:r>
              <a:rPr lang="en-CA" sz="1800" b="1" i="1" dirty="0"/>
              <a:t>framework for non-GSO FSS satellite systems that may operate in the frequency bands 37.5-39.5 GHz (space-to-Earth), 39.5 42.5 GHz (space-to-Earth), 47.2-50.2 GHz (Earth-to-space) and 50.4-51.4 GHz (Earth-to-space), </a:t>
            </a:r>
            <a:r>
              <a:rPr lang="en-CA" sz="1800" b="1" i="1" dirty="0" smtClean="0"/>
              <a:t> (1 of 2)</a:t>
            </a:r>
            <a:endParaRPr lang="en-US" altLang="en-US" sz="1800" b="1" i="1" dirty="0">
              <a:latin typeface="Calibri" pitchFamily="34" charset="0"/>
            </a:endParaRPr>
          </a:p>
        </p:txBody>
      </p:sp>
      <p:sp>
        <p:nvSpPr>
          <p:cNvPr id="40963" name="Slide Number Placeholder 3"/>
          <p:cNvSpPr>
            <a:spLocks noGrp="1"/>
          </p:cNvSpPr>
          <p:nvPr>
            <p:ph type="sldNum" sz="quarter" idx="11"/>
          </p:nvPr>
        </p:nvSpPr>
        <p:spPr bwMode="auto">
          <a:noFill/>
          <a:ln>
            <a:miter lim="800000"/>
            <a:headEnd/>
            <a:tailEnd/>
          </a:ln>
        </p:spPr>
        <p:txBody>
          <a:bodyPr/>
          <a:lstStyle/>
          <a:p>
            <a:fld id="{22464AC9-2943-4887-A43D-DB90F43E175C}" type="slidenum">
              <a:rPr lang="en-US" smtClean="0">
                <a:ea typeface="MS PGothic"/>
                <a:cs typeface="MS PGothic"/>
              </a:rPr>
              <a:pPr/>
              <a:t>43</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ChangeArrowheads="1"/>
          </p:cNvSpPr>
          <p:nvPr/>
        </p:nvSpPr>
        <p:spPr bwMode="auto">
          <a:xfrm>
            <a:off x="457200" y="2359462"/>
            <a:ext cx="8458200" cy="4179450"/>
          </a:xfrm>
          <a:prstGeom prst="rect">
            <a:avLst/>
          </a:prstGeom>
          <a:noFill/>
          <a:ln>
            <a:noFill/>
          </a:ln>
          <a:extLst/>
        </p:spPr>
        <p:txBody>
          <a:bodyPr/>
          <a:lstStyle/>
          <a:p>
            <a:pPr marL="342900" indent="-342900">
              <a:defRPr/>
            </a:pPr>
            <a:r>
              <a:rPr lang="en-CA" b="1" dirty="0">
                <a:solidFill>
                  <a:prstClr val="black"/>
                </a:solidFill>
                <a:latin typeface="Calibri"/>
                <a:ea typeface="MS PGothic" pitchFamily="34" charset="-128"/>
                <a:cs typeface="+mn-cs"/>
              </a:rPr>
              <a:t>Preliminary </a:t>
            </a:r>
            <a:r>
              <a:rPr lang="en-CA" b="1" dirty="0" smtClean="0">
                <a:solidFill>
                  <a:prstClr val="black"/>
                </a:solidFill>
                <a:latin typeface="Calibri"/>
                <a:ea typeface="MS PGothic" pitchFamily="34" charset="-128"/>
                <a:cs typeface="+mn-cs"/>
              </a:rPr>
              <a:t>Views</a:t>
            </a:r>
          </a:p>
          <a:p>
            <a:r>
              <a:rPr lang="es-CO" b="1" dirty="0" err="1" smtClean="0">
                <a:solidFill>
                  <a:prstClr val="black"/>
                </a:solidFill>
                <a:latin typeface="Calibri"/>
              </a:rPr>
              <a:t>United</a:t>
            </a:r>
            <a:r>
              <a:rPr lang="es-CO" b="1" dirty="0" smtClean="0">
                <a:solidFill>
                  <a:prstClr val="black"/>
                </a:solidFill>
                <a:latin typeface="Calibri"/>
              </a:rPr>
              <a:t> </a:t>
            </a:r>
            <a:r>
              <a:rPr lang="es-CO" b="1" dirty="0" err="1" smtClean="0">
                <a:solidFill>
                  <a:prstClr val="black"/>
                </a:solidFill>
                <a:latin typeface="Calibri"/>
              </a:rPr>
              <a:t>States</a:t>
            </a:r>
            <a:r>
              <a:rPr lang="es-CO" b="1" dirty="0" smtClean="0">
                <a:solidFill>
                  <a:prstClr val="black"/>
                </a:solidFill>
                <a:latin typeface="Calibri"/>
              </a:rPr>
              <a:t> of </a:t>
            </a:r>
            <a:r>
              <a:rPr lang="es-CO" b="1" dirty="0" err="1" smtClean="0">
                <a:solidFill>
                  <a:prstClr val="black"/>
                </a:solidFill>
                <a:latin typeface="Calibri"/>
              </a:rPr>
              <a:t>America</a:t>
            </a:r>
            <a:r>
              <a:rPr lang="es-CO" b="1" i="1" dirty="0">
                <a:solidFill>
                  <a:prstClr val="black"/>
                </a:solidFill>
                <a:latin typeface="Calibri"/>
              </a:rPr>
              <a:t> </a:t>
            </a:r>
            <a:endParaRPr lang="en-US" dirty="0">
              <a:solidFill>
                <a:prstClr val="black"/>
              </a:solidFill>
              <a:latin typeface="Calibri"/>
            </a:endParaRPr>
          </a:p>
          <a:p>
            <a:r>
              <a:rPr lang="en-US" sz="2000" dirty="0">
                <a:solidFill>
                  <a:prstClr val="black"/>
                </a:solidFill>
                <a:latin typeface="Calibri"/>
              </a:rPr>
              <a:t>The United States supports studies under WRC-19 Agenda Item 1.6  regarding the  development of a regulatory framework for non-GSO satellite systems in the existing FSS allocations in the 37.5-39.5 GHz (space-to-Earth), 39.5-42.5 GHz (space-to-Earth), 47.2-50.2 GHz (Earth-to-space) and 50.4-51.4 GHz (Earth-to-space) frequency bands under the terms of Resolution 159 (WRC-15) and to take appropriate action based on the results of these studies.</a:t>
            </a:r>
          </a:p>
          <a:p>
            <a:pPr marL="342900" indent="-342900">
              <a:defRPr/>
            </a:pPr>
            <a:endParaRPr lang="en-US" sz="1400" i="1" dirty="0">
              <a:solidFill>
                <a:srgbClr val="FF0000"/>
              </a:solidFill>
              <a:latin typeface="Calibri"/>
              <a:ea typeface="MS PGothic" pitchFamily="34" charset="-128"/>
              <a:cs typeface="+mn-cs"/>
            </a:endParaRPr>
          </a:p>
          <a:p>
            <a:pPr>
              <a:defRPr/>
            </a:pPr>
            <a:r>
              <a:rPr lang="en-US" sz="1600" i="1" dirty="0" smtClean="0">
                <a:solidFill>
                  <a:srgbClr val="FF0000"/>
                </a:solidFill>
                <a:latin typeface="Calibri"/>
                <a:ea typeface="MS PGothic" pitchFamily="34" charset="-128"/>
                <a:cs typeface="+mn-cs"/>
              </a:rPr>
              <a:t>Issue </a:t>
            </a:r>
            <a:r>
              <a:rPr lang="en-US" sz="1600" i="1" dirty="0">
                <a:solidFill>
                  <a:srgbClr val="FF0000"/>
                </a:solidFill>
                <a:latin typeface="Calibri"/>
                <a:ea typeface="MS PGothic" pitchFamily="34" charset="-128"/>
                <a:cs typeface="+mn-cs"/>
              </a:rPr>
              <a:t>Coordinator</a:t>
            </a:r>
            <a:r>
              <a:rPr lang="en-US" sz="1600" i="1" dirty="0" smtClean="0">
                <a:solidFill>
                  <a:srgbClr val="FF0000"/>
                </a:solidFill>
                <a:latin typeface="Calibri"/>
                <a:ea typeface="MS PGothic" pitchFamily="34" charset="-128"/>
                <a:cs typeface="+mn-cs"/>
              </a:rPr>
              <a:t>: </a:t>
            </a:r>
            <a:r>
              <a:rPr lang="en-US" sz="1600" dirty="0">
                <a:solidFill>
                  <a:prstClr val="black"/>
                </a:solidFill>
                <a:latin typeface="Calibri"/>
              </a:rPr>
              <a:t>Marcella </a:t>
            </a:r>
            <a:r>
              <a:rPr lang="en-US" sz="1600" dirty="0" err="1" smtClean="0">
                <a:solidFill>
                  <a:prstClr val="black"/>
                </a:solidFill>
                <a:latin typeface="Calibri"/>
              </a:rPr>
              <a:t>Ost</a:t>
            </a:r>
            <a:r>
              <a:rPr lang="en-US" sz="1600" dirty="0" smtClean="0">
                <a:solidFill>
                  <a:prstClr val="black"/>
                </a:solidFill>
                <a:latin typeface="Calibri"/>
              </a:rPr>
              <a:t> (Canada) </a:t>
            </a:r>
            <a:r>
              <a:rPr lang="en-US" sz="1600" u="sng" dirty="0" smtClean="0">
                <a:solidFill>
                  <a:prstClr val="black"/>
                </a:solidFill>
                <a:latin typeface="Calibri"/>
                <a:hlinkClick r:id="rId3"/>
              </a:rPr>
              <a:t>marcella.s.ost@boeing.com</a:t>
            </a:r>
            <a:endParaRPr lang="en-US" sz="1600" u="sng" dirty="0" smtClean="0">
              <a:solidFill>
                <a:prstClr val="black"/>
              </a:solidFill>
              <a:latin typeface="Calibri"/>
            </a:endParaRPr>
          </a:p>
          <a:p>
            <a:pPr>
              <a:defRPr/>
            </a:pPr>
            <a:r>
              <a:rPr lang="en-US" sz="1600" i="1" dirty="0" smtClean="0">
                <a:solidFill>
                  <a:srgbClr val="FF0000"/>
                </a:solidFill>
                <a:latin typeface="Calibri"/>
                <a:ea typeface="MS PGothic" pitchFamily="34" charset="-128"/>
              </a:rPr>
              <a:t>Alt. Coordinator: </a:t>
            </a:r>
            <a:r>
              <a:rPr lang="en-US" sz="1600" dirty="0" smtClean="0">
                <a:solidFill>
                  <a:prstClr val="black"/>
                </a:solidFill>
                <a:latin typeface="Calibri"/>
                <a:ea typeface="MS PGothic" pitchFamily="34" charset="-128"/>
              </a:rPr>
              <a:t>Carolina </a:t>
            </a:r>
            <a:r>
              <a:rPr lang="en-US" sz="1600" dirty="0" err="1" smtClean="0">
                <a:solidFill>
                  <a:prstClr val="black"/>
                </a:solidFill>
                <a:latin typeface="Calibri"/>
                <a:ea typeface="MS PGothic" pitchFamily="34" charset="-128"/>
              </a:rPr>
              <a:t>Daza</a:t>
            </a:r>
            <a:r>
              <a:rPr lang="en-US" sz="1600" dirty="0" smtClean="0">
                <a:solidFill>
                  <a:prstClr val="black"/>
                </a:solidFill>
                <a:latin typeface="Calibri"/>
                <a:ea typeface="MS PGothic" pitchFamily="34" charset="-128"/>
              </a:rPr>
              <a:t> (CLM) </a:t>
            </a:r>
            <a:r>
              <a:rPr lang="en-US" sz="1600" dirty="0" smtClean="0">
                <a:solidFill>
                  <a:prstClr val="black"/>
                </a:solidFill>
                <a:latin typeface="Calibri"/>
                <a:ea typeface="MS PGothic" pitchFamily="34" charset="-128"/>
                <a:hlinkClick r:id="rId4"/>
              </a:rPr>
              <a:t>carolina.daza@ane.gov.co</a:t>
            </a:r>
            <a:r>
              <a:rPr lang="en-US" sz="1600" dirty="0" smtClean="0">
                <a:solidFill>
                  <a:prstClr val="black"/>
                </a:solidFill>
                <a:latin typeface="Calibri"/>
                <a:ea typeface="MS PGothic" pitchFamily="34" charset="-128"/>
              </a:rPr>
              <a:t> </a:t>
            </a:r>
            <a:endParaRPr lang="en-US" sz="1600" dirty="0">
              <a:solidFill>
                <a:prstClr val="black"/>
              </a:solidFill>
              <a:latin typeface="Calibri"/>
            </a:endParaRPr>
          </a:p>
          <a:p>
            <a:pPr>
              <a:defRPr/>
            </a:pPr>
            <a:endParaRPr lang="en-US" dirty="0">
              <a:solidFill>
                <a:prstClr val="black"/>
              </a:solidFill>
            </a:endParaRPr>
          </a:p>
          <a:p>
            <a:pPr>
              <a:defRPr/>
            </a:pPr>
            <a:endParaRPr lang="en-US" dirty="0">
              <a:solidFill>
                <a:prstClr val="black"/>
              </a:solidFill>
              <a:latin typeface="Calibri" pitchFamily="34" charset="0"/>
              <a:ea typeface="MS PGothic" pitchFamily="34" charset="-128"/>
              <a:cs typeface="+mn-cs"/>
            </a:endParaRPr>
          </a:p>
          <a:p>
            <a:pPr marL="342900" indent="-342900">
              <a:defRPr/>
            </a:pPr>
            <a:endParaRPr lang="en-CA" b="1" dirty="0">
              <a:solidFill>
                <a:prstClr val="black"/>
              </a:solidFill>
              <a:latin typeface="Calibri" pitchFamily="34" charset="0"/>
              <a:ea typeface="MS PGothic" pitchFamily="34" charset="-128"/>
              <a:cs typeface="+mn-cs"/>
            </a:endParaRPr>
          </a:p>
          <a:p>
            <a:pPr marL="342900" indent="-342900">
              <a:defRPr/>
            </a:pPr>
            <a:endParaRPr lang="en-CA" sz="2000" b="1" dirty="0">
              <a:solidFill>
                <a:prstClr val="black"/>
              </a:solidFill>
              <a:latin typeface="Calibri" pitchFamily="34" charset="0"/>
              <a:ea typeface="MS PGothic" pitchFamily="34" charset="-128"/>
              <a:cs typeface="+mn-cs"/>
            </a:endParaRPr>
          </a:p>
        </p:txBody>
      </p:sp>
      <p:sp>
        <p:nvSpPr>
          <p:cNvPr id="40962" name="Text Box 5"/>
          <p:cNvSpPr txBox="1">
            <a:spLocks noChangeArrowheads="1"/>
          </p:cNvSpPr>
          <p:nvPr/>
        </p:nvSpPr>
        <p:spPr bwMode="auto">
          <a:xfrm>
            <a:off x="292100" y="1066800"/>
            <a:ext cx="8331200" cy="1292662"/>
          </a:xfrm>
          <a:prstGeom prst="rect">
            <a:avLst/>
          </a:prstGeom>
          <a:noFill/>
          <a:ln w="9525" algn="ctr">
            <a:noFill/>
            <a:miter lim="800000"/>
            <a:headEnd/>
            <a:tailEnd/>
          </a:ln>
        </p:spPr>
        <p:txBody>
          <a:bodyPr>
            <a:spAutoFit/>
          </a:bodyPr>
          <a:lstStyle/>
          <a:p>
            <a:pPr>
              <a:spcBef>
                <a:spcPct val="50000"/>
              </a:spcBef>
            </a:pPr>
            <a:r>
              <a:rPr lang="en-CA" altLang="en-US" b="1" dirty="0">
                <a:solidFill>
                  <a:prstClr val="black"/>
                </a:solidFill>
                <a:latin typeface="Calibri" pitchFamily="34" charset="0"/>
              </a:rPr>
              <a:t>Agenda Item </a:t>
            </a:r>
            <a:r>
              <a:rPr lang="en-CA" altLang="en-US" b="1" dirty="0" smtClean="0">
                <a:solidFill>
                  <a:prstClr val="black"/>
                </a:solidFill>
                <a:latin typeface="Calibri" pitchFamily="34" charset="0"/>
              </a:rPr>
              <a:t>1.6 : </a:t>
            </a:r>
            <a:r>
              <a:rPr lang="en-CA" sz="1800" b="1" i="1" dirty="0" smtClean="0">
                <a:solidFill>
                  <a:prstClr val="black"/>
                </a:solidFill>
              </a:rPr>
              <a:t>to </a:t>
            </a:r>
            <a:r>
              <a:rPr lang="en-CA" sz="1800" b="1" i="1" dirty="0">
                <a:solidFill>
                  <a:prstClr val="black"/>
                </a:solidFill>
              </a:rPr>
              <a:t>consider </a:t>
            </a:r>
            <a:r>
              <a:rPr lang="en-CA" sz="1800" b="1" i="1" dirty="0" smtClean="0">
                <a:solidFill>
                  <a:prstClr val="black"/>
                </a:solidFill>
              </a:rPr>
              <a:t>regulatory </a:t>
            </a:r>
            <a:r>
              <a:rPr lang="en-CA" sz="1800" b="1" i="1" dirty="0">
                <a:solidFill>
                  <a:prstClr val="black"/>
                </a:solidFill>
              </a:rPr>
              <a:t>framework for non-GSO FSS satellite systems that may operate in the frequency bands 37.5-39.5 GHz (space-to-Earth), 39.5 42.5 GHz (space-to-Earth), 47.2-50.2 GHz (Earth-to-space) and 50.4-51.4 GHz (Earth-to-space), </a:t>
            </a:r>
            <a:r>
              <a:rPr lang="en-CA" sz="1800" b="1" i="1" dirty="0" smtClean="0">
                <a:solidFill>
                  <a:prstClr val="black"/>
                </a:solidFill>
              </a:rPr>
              <a:t> (2 of 2)</a:t>
            </a:r>
            <a:endParaRPr lang="en-US" altLang="en-US" sz="1800" b="1" i="1" dirty="0">
              <a:solidFill>
                <a:prstClr val="black"/>
              </a:solidFill>
              <a:latin typeface="Calibri" pitchFamily="34" charset="0"/>
            </a:endParaRPr>
          </a:p>
        </p:txBody>
      </p:sp>
      <p:sp>
        <p:nvSpPr>
          <p:cNvPr id="40963" name="Slide Number Placeholder 3"/>
          <p:cNvSpPr>
            <a:spLocks noGrp="1"/>
          </p:cNvSpPr>
          <p:nvPr>
            <p:ph type="sldNum" sz="quarter" idx="11"/>
          </p:nvPr>
        </p:nvSpPr>
        <p:spPr bwMode="auto">
          <a:noFill/>
          <a:ln>
            <a:miter lim="800000"/>
            <a:headEnd/>
            <a:tailEnd/>
          </a:ln>
        </p:spPr>
        <p:txBody>
          <a:bodyPr/>
          <a:lstStyle/>
          <a:p>
            <a:fld id="{22464AC9-2943-4887-A43D-DB90F43E175C}" type="slidenum">
              <a:rPr lang="en-US" smtClean="0">
                <a:ea typeface="MS PGothic"/>
                <a:cs typeface="MS PGothic"/>
              </a:rPr>
              <a:pPr/>
              <a:t>44</a:t>
            </a:fld>
            <a:endParaRPr lang="en-US" smtClean="0">
              <a:ea typeface="MS PGothic"/>
              <a:cs typeface="MS PGothic"/>
            </a:endParaRPr>
          </a:p>
        </p:txBody>
      </p:sp>
    </p:spTree>
    <p:extLst>
      <p:ext uri="{BB962C8B-B14F-4D97-AF65-F5344CB8AC3E}">
        <p14:creationId xmlns:p14="http://schemas.microsoft.com/office/powerpoint/2010/main" val="274450281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4"/>
          <p:cNvSpPr>
            <a:spLocks noChangeArrowheads="1"/>
          </p:cNvSpPr>
          <p:nvPr/>
        </p:nvSpPr>
        <p:spPr bwMode="auto">
          <a:xfrm>
            <a:off x="457200" y="1887538"/>
            <a:ext cx="8229600" cy="3573462"/>
          </a:xfrm>
          <a:prstGeom prst="rect">
            <a:avLst/>
          </a:prstGeom>
          <a:noFill/>
          <a:ln w="9525">
            <a:noFill/>
            <a:miter lim="800000"/>
            <a:headEnd/>
            <a:tailEnd/>
          </a:ln>
        </p:spPr>
        <p:txBody>
          <a:bodyPr/>
          <a:lstStyle/>
          <a:p>
            <a:pPr marL="342900" indent="-342900" eaLnBrk="0" hangingPunct="0">
              <a:lnSpc>
                <a:spcPct val="90000"/>
              </a:lnSpc>
              <a:spcBef>
                <a:spcPct val="20000"/>
              </a:spcBef>
              <a:buFont typeface="Arial" charset="0"/>
              <a:buNone/>
            </a:pPr>
            <a:endParaRPr lang="en-CA" altLang="en-US" sz="1800">
              <a:latin typeface="Calibri" pitchFamily="34" charset="0"/>
            </a:endParaRPr>
          </a:p>
        </p:txBody>
      </p:sp>
      <p:sp>
        <p:nvSpPr>
          <p:cNvPr id="6147" name="Rectangle 5"/>
          <p:cNvSpPr>
            <a:spLocks noChangeArrowheads="1"/>
          </p:cNvSpPr>
          <p:nvPr/>
        </p:nvSpPr>
        <p:spPr bwMode="auto">
          <a:xfrm>
            <a:off x="263525" y="1600200"/>
            <a:ext cx="8423275" cy="5459956"/>
          </a:xfrm>
          <a:prstGeom prst="rect">
            <a:avLst/>
          </a:prstGeom>
          <a:noFill/>
          <a:ln>
            <a:noFill/>
          </a:ln>
          <a:extLst/>
        </p:spPr>
        <p:txBody>
          <a:bodyPr>
            <a:spAutoFit/>
          </a:bodyPr>
          <a:lstStyle>
            <a:lvl1pPr marL="461963" indent="-461963" eaLnBrk="0" hangingPunct="0">
              <a:spcBef>
                <a:spcPct val="20000"/>
              </a:spcBef>
              <a:buFont typeface="Arial" charset="0"/>
              <a:buChar char="•"/>
              <a:defRPr sz="3200">
                <a:solidFill>
                  <a:schemeClr val="tx1"/>
                </a:solidFill>
                <a:latin typeface="Calibri" pitchFamily="34" charset="0"/>
                <a:ea typeface="MS PGothic" pitchFamily="34" charset="-128"/>
              </a:defRPr>
            </a:lvl1pPr>
            <a:lvl2pPr marL="742950" indent="-285750" eaLnBrk="0" hangingPunct="0">
              <a:spcBef>
                <a:spcPct val="20000"/>
              </a:spcBef>
              <a:buFont typeface="Arial" charset="0"/>
              <a:buChar char="–"/>
              <a:defRPr sz="2800">
                <a:solidFill>
                  <a:schemeClr val="tx1"/>
                </a:solidFill>
                <a:latin typeface="Calibri" pitchFamily="34" charset="0"/>
                <a:ea typeface="MS PGothic" pitchFamily="34" charset="-128"/>
              </a:defRPr>
            </a:lvl2pPr>
            <a:lvl3pPr marL="1143000" indent="-228600" eaLnBrk="0" hangingPunct="0">
              <a:spcBef>
                <a:spcPct val="20000"/>
              </a:spcBef>
              <a:buFont typeface="Arial" charset="0"/>
              <a:buChar char="•"/>
              <a:defRPr sz="2400">
                <a:solidFill>
                  <a:schemeClr val="tx1"/>
                </a:solidFill>
                <a:latin typeface="Calibri" pitchFamily="34" charset="0"/>
                <a:ea typeface="MS PGothic" pitchFamily="34" charset="-128"/>
              </a:defRPr>
            </a:lvl3pPr>
            <a:lvl4pPr marL="1600200" indent="-228600" eaLnBrk="0" hangingPunct="0">
              <a:spcBef>
                <a:spcPct val="20000"/>
              </a:spcBef>
              <a:buFont typeface="Arial" charset="0"/>
              <a:buChar char="–"/>
              <a:defRPr sz="2000">
                <a:solidFill>
                  <a:schemeClr val="tx1"/>
                </a:solidFill>
                <a:latin typeface="Calibri" pitchFamily="34" charset="0"/>
                <a:ea typeface="MS PGothic" pitchFamily="34" charset="-128"/>
              </a:defRPr>
            </a:lvl4pPr>
            <a:lvl5pPr marL="2057400" indent="-228600" eaLnBrk="0" hangingPunct="0">
              <a:spcBef>
                <a:spcPct val="20000"/>
              </a:spcBef>
              <a:buFont typeface="Arial" charset="0"/>
              <a:buChar char="»"/>
              <a:defRPr sz="2000">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MS PGothic" pitchFamily="34" charset="-128"/>
              </a:defRPr>
            </a:lvl9pPr>
          </a:lstStyle>
          <a:p>
            <a:pPr marL="0" lvl="0" indent="0" defTabSz="914400">
              <a:spcBef>
                <a:spcPct val="0"/>
              </a:spcBef>
              <a:buNone/>
            </a:pPr>
            <a:r>
              <a:rPr lang="x-none" altLang="x-none" sz="2400" b="1" dirty="0" smtClean="0">
                <a:latin typeface="+mn-lt"/>
              </a:rPr>
              <a:t>Preliminary </a:t>
            </a:r>
            <a:r>
              <a:rPr lang="x-none" altLang="x-none" sz="2400" b="1" dirty="0">
                <a:latin typeface="+mn-lt"/>
              </a:rPr>
              <a:t>view</a:t>
            </a:r>
          </a:p>
          <a:p>
            <a:pPr marL="0" lvl="0" indent="0" defTabSz="914400">
              <a:spcBef>
                <a:spcPct val="0"/>
              </a:spcBef>
              <a:buNone/>
            </a:pPr>
            <a:r>
              <a:rPr lang="en-US" sz="2400" b="1" dirty="0" smtClean="0">
                <a:latin typeface="+mn-lt"/>
              </a:rPr>
              <a:t>Canada, United States of America</a:t>
            </a:r>
          </a:p>
          <a:p>
            <a:pPr marL="0" marR="0" indent="0" algn="just">
              <a:spcBef>
                <a:spcPts val="0"/>
              </a:spcBef>
              <a:spcAft>
                <a:spcPts val="0"/>
              </a:spcAft>
              <a:buNone/>
            </a:pPr>
            <a:r>
              <a:rPr lang="en-US" sz="1600" dirty="0">
                <a:latin typeface="+mn-lt"/>
                <a:ea typeface="Times New Roman"/>
              </a:rPr>
              <a:t>These administrations support completing sharing and compatibility studies between NGSO satellites with short duration missions and the incumbent services with respect to invites ITU-R 1, 2, and 3 of Resolution </a:t>
            </a:r>
            <a:r>
              <a:rPr lang="en-US" sz="1600" b="1" dirty="0">
                <a:latin typeface="+mn-lt"/>
                <a:ea typeface="Times New Roman"/>
              </a:rPr>
              <a:t>659 (WRC-15)</a:t>
            </a:r>
            <a:r>
              <a:rPr lang="en-US" sz="1600" dirty="0">
                <a:latin typeface="+mn-lt"/>
                <a:ea typeface="Times New Roman"/>
              </a:rPr>
              <a:t>, and supports that frequency bands below 1 GHz should be considered for allocation changes only if agreed ITU-R studies demonstrate sharing feasibility. </a:t>
            </a:r>
          </a:p>
          <a:p>
            <a:pPr marL="0" marR="0" indent="0" algn="just">
              <a:spcBef>
                <a:spcPts val="0"/>
              </a:spcBef>
              <a:spcAft>
                <a:spcPts val="0"/>
              </a:spcAft>
              <a:buNone/>
            </a:pPr>
            <a:r>
              <a:rPr lang="en-US" sz="1600" dirty="0">
                <a:latin typeface="+mn-lt"/>
                <a:ea typeface="Times New Roman"/>
              </a:rPr>
              <a:t>The frequency ranges described for consideration under invites ITU-R 3 overlap with allocations to critical global maritime distress and safety service (GMDSS) frequencies, identified in </a:t>
            </a:r>
            <a:r>
              <a:rPr lang="en-US" sz="1600" b="1" dirty="0">
                <a:latin typeface="+mn-lt"/>
                <a:ea typeface="Times New Roman"/>
              </a:rPr>
              <a:t>RR</a:t>
            </a:r>
            <a:r>
              <a:rPr lang="en-US" sz="1600" dirty="0">
                <a:latin typeface="+mn-lt"/>
                <a:ea typeface="Times New Roman"/>
              </a:rPr>
              <a:t> Appendix </a:t>
            </a:r>
            <a:r>
              <a:rPr lang="en-US" sz="1600" b="1" dirty="0">
                <a:latin typeface="+mn-lt"/>
                <a:ea typeface="Times New Roman"/>
              </a:rPr>
              <a:t>15</a:t>
            </a:r>
            <a:r>
              <a:rPr lang="en-US" sz="1600" dirty="0">
                <a:latin typeface="+mn-lt"/>
                <a:ea typeface="Times New Roman"/>
              </a:rPr>
              <a:t>, and centered at 156.3 MHz, 156.525 MHz, 156.65 MHz, 156.8 MHz, 161.975 MHz, and 162.025 MHz, as well as frequencies used for the safety of life COSPAS/SARSAT system in the band 406-406.1 </a:t>
            </a:r>
            <a:r>
              <a:rPr lang="en-US" sz="1600" dirty="0" err="1">
                <a:latin typeface="+mn-lt"/>
                <a:ea typeface="Times New Roman"/>
              </a:rPr>
              <a:t>MHz.</a:t>
            </a:r>
            <a:r>
              <a:rPr lang="en-US" sz="1600" dirty="0">
                <a:latin typeface="+mn-lt"/>
                <a:ea typeface="Times New Roman"/>
              </a:rPr>
              <a:t> Therefore, these administrations are of the view that CPM text must exclude the GMDSS frequency bands stated above, the COSPAS-SARSAT frequency range 406-406.1 MHz and the 100 kHz adjacent bands above and below the COSPAS-SARSAT frequency range (Res. </a:t>
            </a:r>
            <a:r>
              <a:rPr lang="en-US" sz="1600" b="1" dirty="0">
                <a:latin typeface="+mn-lt"/>
                <a:ea typeface="Times New Roman"/>
              </a:rPr>
              <a:t>205 (WRC-15)</a:t>
            </a:r>
            <a:r>
              <a:rPr lang="en-US" sz="1600" dirty="0">
                <a:latin typeface="+mn-lt"/>
                <a:ea typeface="Times New Roman"/>
              </a:rPr>
              <a:t>)</a:t>
            </a:r>
            <a:r>
              <a:rPr lang="en-US" sz="1600" b="1" dirty="0">
                <a:latin typeface="+mn-lt"/>
                <a:ea typeface="Times New Roman"/>
              </a:rPr>
              <a:t> </a:t>
            </a:r>
            <a:r>
              <a:rPr lang="en-US" sz="1600" dirty="0">
                <a:latin typeface="+mn-lt"/>
                <a:ea typeface="Times New Roman"/>
              </a:rPr>
              <a:t>from consideration for possible new allocations or an upgrade of the existing allocations to the space operation service. Additionally, the frequency ranges for fixed and land mobile (162.0375-173.2 MHz, 173.4-174 MHz, and 406.1-420.0 MHz), meteorological satellite (400.15-403 MHz), earth exploration satellite service (401-403 MHz) and meteorological aids (400.15-406 MHz) services are heavily used, and usage of the existing allocations is expected to increase in the future. These factors must be considered in any sharing and compatibility studies under this agenda item.</a:t>
            </a:r>
          </a:p>
          <a:p>
            <a:pPr marL="0" indent="0">
              <a:buNone/>
            </a:pPr>
            <a:endParaRPr lang="pt-BR" altLang="zh-CN" sz="2400" b="1" dirty="0">
              <a:cs typeface="+mn-cs"/>
            </a:endParaRPr>
          </a:p>
        </p:txBody>
      </p:sp>
      <p:sp>
        <p:nvSpPr>
          <p:cNvPr id="43011" name="Rectangle 7"/>
          <p:cNvSpPr>
            <a:spLocks noGrp="1"/>
          </p:cNvSpPr>
          <p:nvPr>
            <p:ph type="title"/>
          </p:nvPr>
        </p:nvSpPr>
        <p:spPr>
          <a:xfrm>
            <a:off x="391041" y="843209"/>
            <a:ext cx="8242300" cy="969963"/>
          </a:xfrm>
        </p:spPr>
        <p:txBody>
          <a:bodyPr/>
          <a:lstStyle/>
          <a:p>
            <a:r>
              <a:rPr lang="en-CA" altLang="en-US" dirty="0" smtClean="0">
                <a:ea typeface="MS PGothic"/>
              </a:rPr>
              <a:t>Agenda Item 1.7: </a:t>
            </a:r>
            <a:r>
              <a:rPr lang="en-CA" altLang="en-US" i="1" dirty="0"/>
              <a:t>N</a:t>
            </a:r>
            <a:r>
              <a:rPr lang="en-CA" i="1" dirty="0" smtClean="0"/>
              <a:t>on-GSO </a:t>
            </a:r>
            <a:r>
              <a:rPr lang="en-CA" i="1" dirty="0"/>
              <a:t>satellites with short duration </a:t>
            </a:r>
            <a:r>
              <a:rPr lang="en-CA" i="1" dirty="0" smtClean="0"/>
              <a:t>missions (1 of 2)</a:t>
            </a:r>
            <a:endParaRPr lang="en-US" altLang="en-US" i="1" dirty="0" smtClean="0">
              <a:ea typeface="MS PGothic"/>
            </a:endParaRPr>
          </a:p>
        </p:txBody>
      </p:sp>
      <p:sp>
        <p:nvSpPr>
          <p:cNvPr id="43012" name="Slide Number Placeholder 2"/>
          <p:cNvSpPr>
            <a:spLocks noGrp="1"/>
          </p:cNvSpPr>
          <p:nvPr>
            <p:ph type="sldNum" sz="quarter" idx="11"/>
          </p:nvPr>
        </p:nvSpPr>
        <p:spPr bwMode="auto">
          <a:noFill/>
          <a:ln>
            <a:miter lim="800000"/>
            <a:headEnd/>
            <a:tailEnd/>
          </a:ln>
        </p:spPr>
        <p:txBody>
          <a:bodyPr/>
          <a:lstStyle/>
          <a:p>
            <a:fld id="{80CED491-146F-470D-90F3-B2A81568C4BB}" type="slidenum">
              <a:rPr lang="en-US" smtClean="0">
                <a:ea typeface="MS PGothic"/>
                <a:cs typeface="MS PGothic"/>
              </a:rPr>
              <a:pPr/>
              <a:t>45</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4"/>
          <p:cNvSpPr>
            <a:spLocks noChangeArrowheads="1"/>
          </p:cNvSpPr>
          <p:nvPr/>
        </p:nvSpPr>
        <p:spPr bwMode="auto">
          <a:xfrm>
            <a:off x="457200" y="1887538"/>
            <a:ext cx="8229600" cy="3573462"/>
          </a:xfrm>
          <a:prstGeom prst="rect">
            <a:avLst/>
          </a:prstGeom>
          <a:noFill/>
          <a:ln w="9525">
            <a:noFill/>
            <a:miter lim="800000"/>
            <a:headEnd/>
            <a:tailEnd/>
          </a:ln>
        </p:spPr>
        <p:txBody>
          <a:bodyPr/>
          <a:lstStyle/>
          <a:p>
            <a:pPr marL="342900" indent="-342900" eaLnBrk="0" hangingPunct="0">
              <a:lnSpc>
                <a:spcPct val="90000"/>
              </a:lnSpc>
              <a:spcBef>
                <a:spcPct val="20000"/>
              </a:spcBef>
              <a:buFont typeface="Arial" charset="0"/>
              <a:buNone/>
            </a:pPr>
            <a:endParaRPr lang="en-CA" altLang="en-US" sz="1800">
              <a:solidFill>
                <a:prstClr val="black"/>
              </a:solidFill>
              <a:latin typeface="Calibri" pitchFamily="34" charset="0"/>
            </a:endParaRPr>
          </a:p>
        </p:txBody>
      </p:sp>
      <p:sp>
        <p:nvSpPr>
          <p:cNvPr id="6147" name="Rectangle 5"/>
          <p:cNvSpPr>
            <a:spLocks noChangeArrowheads="1"/>
          </p:cNvSpPr>
          <p:nvPr/>
        </p:nvSpPr>
        <p:spPr bwMode="auto">
          <a:xfrm>
            <a:off x="210066" y="1676400"/>
            <a:ext cx="8423275" cy="4702826"/>
          </a:xfrm>
          <a:prstGeom prst="rect">
            <a:avLst/>
          </a:prstGeom>
          <a:noFill/>
          <a:ln>
            <a:noFill/>
          </a:ln>
          <a:extLst/>
        </p:spPr>
        <p:txBody>
          <a:bodyPr>
            <a:spAutoFit/>
          </a:bodyPr>
          <a:lstStyle>
            <a:lvl1pPr marL="461963" indent="-461963" eaLnBrk="0" hangingPunct="0">
              <a:spcBef>
                <a:spcPct val="20000"/>
              </a:spcBef>
              <a:buFont typeface="Arial" charset="0"/>
              <a:buChar char="•"/>
              <a:defRPr sz="3200">
                <a:solidFill>
                  <a:schemeClr val="tx1"/>
                </a:solidFill>
                <a:latin typeface="Calibri" pitchFamily="34" charset="0"/>
                <a:ea typeface="MS PGothic" pitchFamily="34" charset="-128"/>
              </a:defRPr>
            </a:lvl1pPr>
            <a:lvl2pPr marL="742950" indent="-285750" eaLnBrk="0" hangingPunct="0">
              <a:spcBef>
                <a:spcPct val="20000"/>
              </a:spcBef>
              <a:buFont typeface="Arial" charset="0"/>
              <a:buChar char="–"/>
              <a:defRPr sz="2800">
                <a:solidFill>
                  <a:schemeClr val="tx1"/>
                </a:solidFill>
                <a:latin typeface="Calibri" pitchFamily="34" charset="0"/>
                <a:ea typeface="MS PGothic" pitchFamily="34" charset="-128"/>
              </a:defRPr>
            </a:lvl2pPr>
            <a:lvl3pPr marL="1143000" indent="-228600" eaLnBrk="0" hangingPunct="0">
              <a:spcBef>
                <a:spcPct val="20000"/>
              </a:spcBef>
              <a:buFont typeface="Arial" charset="0"/>
              <a:buChar char="•"/>
              <a:defRPr sz="2400">
                <a:solidFill>
                  <a:schemeClr val="tx1"/>
                </a:solidFill>
                <a:latin typeface="Calibri" pitchFamily="34" charset="0"/>
                <a:ea typeface="MS PGothic" pitchFamily="34" charset="-128"/>
              </a:defRPr>
            </a:lvl3pPr>
            <a:lvl4pPr marL="1600200" indent="-228600" eaLnBrk="0" hangingPunct="0">
              <a:spcBef>
                <a:spcPct val="20000"/>
              </a:spcBef>
              <a:buFont typeface="Arial" charset="0"/>
              <a:buChar char="–"/>
              <a:defRPr sz="2000">
                <a:solidFill>
                  <a:schemeClr val="tx1"/>
                </a:solidFill>
                <a:latin typeface="Calibri" pitchFamily="34" charset="0"/>
                <a:ea typeface="MS PGothic" pitchFamily="34" charset="-128"/>
              </a:defRPr>
            </a:lvl4pPr>
            <a:lvl5pPr marL="2057400" indent="-228600" eaLnBrk="0" hangingPunct="0">
              <a:spcBef>
                <a:spcPct val="20000"/>
              </a:spcBef>
              <a:buFont typeface="Arial" charset="0"/>
              <a:buChar char="»"/>
              <a:defRPr sz="2000">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MS PGothic" pitchFamily="34" charset="-128"/>
              </a:defRPr>
            </a:lvl9pPr>
          </a:lstStyle>
          <a:p>
            <a:pPr marL="0" indent="0" defTabSz="914400">
              <a:spcBef>
                <a:spcPct val="0"/>
              </a:spcBef>
              <a:buFont typeface="Arial" charset="0"/>
              <a:buNone/>
            </a:pPr>
            <a:r>
              <a:rPr lang="x-none" altLang="x-none" sz="2400" b="1" dirty="0" smtClean="0">
                <a:solidFill>
                  <a:prstClr val="black"/>
                </a:solidFill>
                <a:latin typeface="Calibri"/>
              </a:rPr>
              <a:t>Preliminary </a:t>
            </a:r>
            <a:r>
              <a:rPr lang="x-none" altLang="x-none" sz="2400" b="1" dirty="0">
                <a:solidFill>
                  <a:prstClr val="black"/>
                </a:solidFill>
                <a:latin typeface="Calibri"/>
              </a:rPr>
              <a:t>view</a:t>
            </a:r>
          </a:p>
          <a:p>
            <a:pPr marL="0" indent="0" defTabSz="914400">
              <a:spcBef>
                <a:spcPct val="0"/>
              </a:spcBef>
              <a:buFont typeface="Arial" charset="0"/>
              <a:buNone/>
            </a:pPr>
            <a:r>
              <a:rPr lang="en-US" sz="2400" b="1" dirty="0" smtClean="0">
                <a:solidFill>
                  <a:prstClr val="black"/>
                </a:solidFill>
                <a:latin typeface="Calibri"/>
              </a:rPr>
              <a:t>Canada, United States of America</a:t>
            </a:r>
          </a:p>
          <a:p>
            <a:pPr marL="0" marR="0" indent="0" algn="just">
              <a:spcBef>
                <a:spcPts val="0"/>
              </a:spcBef>
              <a:spcAft>
                <a:spcPts val="0"/>
              </a:spcAft>
              <a:buNone/>
            </a:pPr>
            <a:r>
              <a:rPr lang="en-US" sz="1800" dirty="0">
                <a:latin typeface="Times New Roman"/>
                <a:ea typeface="Times New Roman"/>
              </a:rPr>
              <a:t>These  administrations are of the view that a single spacecraft with a lifetime of less than typically three years, where the operator does not launch replenishment or replacement spacecraft is a short duration mission. The operation of multiple spacecraft simultaneously can qualify as short duration if all spacecraft have lifetimes less than typically three years and therefore the frequency and orbital characteristics and capabilities exist for less than 3 years – i.e., no replenishment/replacement. The case of a single (or multiple) spacecraft with a lifetime of less than typically three years, where the operator launches a single (or multiple) replenishment/replacement spacecraft(s) such that the operator has persistent frequency and orbital characteristics and capabilities longer than typically three years, is not considered a short duration mission.</a:t>
            </a:r>
          </a:p>
          <a:p>
            <a:pPr marL="0" indent="0" algn="just">
              <a:spcBef>
                <a:spcPts val="0"/>
              </a:spcBef>
              <a:spcAft>
                <a:spcPts val="0"/>
              </a:spcAft>
              <a:buFont typeface="Arial" charset="0"/>
              <a:buNone/>
            </a:pPr>
            <a:endParaRPr lang="en-US" sz="1600" dirty="0">
              <a:solidFill>
                <a:prstClr val="black"/>
              </a:solidFill>
              <a:latin typeface="Calibri"/>
              <a:ea typeface="Times New Roman"/>
            </a:endParaRPr>
          </a:p>
          <a:p>
            <a:pPr marL="0" lvl="0" indent="0">
              <a:buNone/>
            </a:pPr>
            <a:r>
              <a:rPr lang="en-US" altLang="en-US" sz="1800" i="1" dirty="0">
                <a:solidFill>
                  <a:srgbClr val="FF0000"/>
                </a:solidFill>
                <a:latin typeface="Calibri"/>
                <a:ea typeface="Arial Unicode MS" pitchFamily="34" charset="-128"/>
                <a:cs typeface="Arial Unicode MS" pitchFamily="34" charset="-128"/>
              </a:rPr>
              <a:t>Issue Coordinator:  </a:t>
            </a:r>
            <a:r>
              <a:rPr lang="en-US" altLang="en-US" sz="1800" dirty="0" smtClean="0">
                <a:latin typeface="Calibri"/>
                <a:ea typeface="Arial Unicode MS" pitchFamily="34" charset="-128"/>
                <a:cs typeface="Arial Unicode MS" pitchFamily="34" charset="-128"/>
              </a:rPr>
              <a:t>Carlos Flores (USA) – </a:t>
            </a:r>
            <a:r>
              <a:rPr lang="en-US" altLang="en-US" sz="1800" dirty="0" smtClean="0">
                <a:latin typeface="Calibri"/>
                <a:ea typeface="Arial Unicode MS" pitchFamily="34" charset="-128"/>
                <a:cs typeface="Arial Unicode MS" pitchFamily="34" charset="-128"/>
                <a:hlinkClick r:id="rId3"/>
              </a:rPr>
              <a:t>carlos.flores@noaa.gov</a:t>
            </a:r>
            <a:endParaRPr lang="en-US" altLang="en-US" sz="1800" dirty="0" smtClean="0">
              <a:latin typeface="Calibri"/>
              <a:ea typeface="Arial Unicode MS" pitchFamily="34" charset="-128"/>
              <a:cs typeface="Arial Unicode MS" pitchFamily="34" charset="-128"/>
            </a:endParaRPr>
          </a:p>
          <a:p>
            <a:pPr marL="0" lvl="0" indent="0" eaLnBrk="1" hangingPunct="1">
              <a:spcBef>
                <a:spcPct val="0"/>
              </a:spcBef>
              <a:buNone/>
              <a:defRPr/>
            </a:pPr>
            <a:r>
              <a:rPr lang="en-US" altLang="en-US" sz="1800" dirty="0" smtClean="0">
                <a:latin typeface="Calibri"/>
                <a:ea typeface="Arial Unicode MS" pitchFamily="34" charset="-128"/>
                <a:cs typeface="Arial Unicode MS" pitchFamily="34" charset="-128"/>
              </a:rPr>
              <a:t> </a:t>
            </a:r>
            <a:r>
              <a:rPr lang="en-US" sz="1600" i="1" dirty="0">
                <a:solidFill>
                  <a:srgbClr val="FF0000"/>
                </a:solidFill>
                <a:latin typeface="Calibri"/>
              </a:rPr>
              <a:t>Alt. Coordinator: </a:t>
            </a:r>
            <a:r>
              <a:rPr lang="en-US" sz="1600" dirty="0" smtClean="0">
                <a:solidFill>
                  <a:prstClr val="black"/>
                </a:solidFill>
                <a:latin typeface="Calibri"/>
              </a:rPr>
              <a:t>Nicholas </a:t>
            </a:r>
            <a:r>
              <a:rPr lang="en-US" sz="1600" dirty="0" err="1" smtClean="0">
                <a:solidFill>
                  <a:prstClr val="black"/>
                </a:solidFill>
                <a:latin typeface="Calibri"/>
              </a:rPr>
              <a:t>LaFlamme</a:t>
            </a:r>
            <a:r>
              <a:rPr lang="en-US" sz="1600" dirty="0" smtClean="0">
                <a:solidFill>
                  <a:prstClr val="black"/>
                </a:solidFill>
                <a:latin typeface="Calibri"/>
              </a:rPr>
              <a:t> (CAN) -  </a:t>
            </a:r>
            <a:r>
              <a:rPr lang="en-US" sz="1600" dirty="0" smtClean="0">
                <a:solidFill>
                  <a:prstClr val="black"/>
                </a:solidFill>
                <a:latin typeface="Calibri"/>
                <a:hlinkClick r:id="rId4"/>
              </a:rPr>
              <a:t>nicholas.laflamme@canada.ca</a:t>
            </a:r>
            <a:endParaRPr lang="en-US" sz="1600" dirty="0" smtClean="0">
              <a:solidFill>
                <a:prstClr val="black"/>
              </a:solidFill>
              <a:latin typeface="Calibri"/>
            </a:endParaRPr>
          </a:p>
          <a:p>
            <a:pPr marL="0" lvl="0" indent="0" eaLnBrk="1" hangingPunct="1">
              <a:spcBef>
                <a:spcPct val="0"/>
              </a:spcBef>
              <a:buNone/>
              <a:defRPr/>
            </a:pPr>
            <a:r>
              <a:rPr lang="en-US" sz="1600" dirty="0" smtClean="0">
                <a:solidFill>
                  <a:prstClr val="black"/>
                </a:solidFill>
                <a:latin typeface="Calibri"/>
              </a:rPr>
              <a:t> </a:t>
            </a:r>
            <a:endParaRPr lang="pt-BR" altLang="zh-CN" sz="2400" b="1" dirty="0">
              <a:solidFill>
                <a:prstClr val="black"/>
              </a:solidFill>
              <a:cs typeface="+mn-cs"/>
            </a:endParaRPr>
          </a:p>
        </p:txBody>
      </p:sp>
      <p:sp>
        <p:nvSpPr>
          <p:cNvPr id="43011" name="Rectangle 7"/>
          <p:cNvSpPr>
            <a:spLocks noGrp="1"/>
          </p:cNvSpPr>
          <p:nvPr>
            <p:ph type="title"/>
          </p:nvPr>
        </p:nvSpPr>
        <p:spPr>
          <a:xfrm>
            <a:off x="391041" y="843209"/>
            <a:ext cx="8242300" cy="969963"/>
          </a:xfrm>
        </p:spPr>
        <p:txBody>
          <a:bodyPr/>
          <a:lstStyle/>
          <a:p>
            <a:r>
              <a:rPr lang="en-CA" altLang="en-US" dirty="0" smtClean="0">
                <a:ea typeface="MS PGothic"/>
              </a:rPr>
              <a:t>Agenda Item 1.7: </a:t>
            </a:r>
            <a:r>
              <a:rPr lang="en-CA" altLang="en-US" i="1" dirty="0"/>
              <a:t>N</a:t>
            </a:r>
            <a:r>
              <a:rPr lang="en-CA" i="1" dirty="0" smtClean="0"/>
              <a:t>on-GSO </a:t>
            </a:r>
            <a:r>
              <a:rPr lang="en-CA" i="1" dirty="0"/>
              <a:t>satellites with short duration </a:t>
            </a:r>
            <a:r>
              <a:rPr lang="en-CA" i="1" dirty="0" smtClean="0"/>
              <a:t>missions (2 of 2)</a:t>
            </a:r>
            <a:endParaRPr lang="en-US" altLang="en-US" i="1" dirty="0" smtClean="0">
              <a:ea typeface="MS PGothic"/>
            </a:endParaRPr>
          </a:p>
        </p:txBody>
      </p:sp>
      <p:sp>
        <p:nvSpPr>
          <p:cNvPr id="43012" name="Slide Number Placeholder 2"/>
          <p:cNvSpPr>
            <a:spLocks noGrp="1"/>
          </p:cNvSpPr>
          <p:nvPr>
            <p:ph type="sldNum" sz="quarter" idx="11"/>
          </p:nvPr>
        </p:nvSpPr>
        <p:spPr bwMode="auto">
          <a:noFill/>
          <a:ln>
            <a:miter lim="800000"/>
            <a:headEnd/>
            <a:tailEnd/>
          </a:ln>
        </p:spPr>
        <p:txBody>
          <a:bodyPr/>
          <a:lstStyle/>
          <a:p>
            <a:fld id="{80CED491-146F-470D-90F3-B2A81568C4BB}" type="slidenum">
              <a:rPr lang="en-US" smtClean="0">
                <a:ea typeface="MS PGothic"/>
                <a:cs typeface="MS PGothic"/>
              </a:rPr>
              <a:pPr/>
              <a:t>46</a:t>
            </a:fld>
            <a:endParaRPr lang="en-US" smtClean="0">
              <a:ea typeface="MS PGothic"/>
              <a:cs typeface="MS PGothic"/>
            </a:endParaRPr>
          </a:p>
        </p:txBody>
      </p:sp>
    </p:spTree>
    <p:extLst>
      <p:ext uri="{BB962C8B-B14F-4D97-AF65-F5344CB8AC3E}">
        <p14:creationId xmlns:p14="http://schemas.microsoft.com/office/powerpoint/2010/main" val="289374552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p:cNvSpPr>
          <p:nvPr>
            <p:ph type="title"/>
          </p:nvPr>
        </p:nvSpPr>
        <p:spPr>
          <a:xfrm>
            <a:off x="304800" y="990600"/>
            <a:ext cx="8686800" cy="838200"/>
          </a:xfrm>
        </p:spPr>
        <p:txBody>
          <a:bodyPr/>
          <a:lstStyle/>
          <a:p>
            <a:r>
              <a:rPr lang="en-CA" altLang="en-US" dirty="0" smtClean="0">
                <a:ea typeface="MS PGothic"/>
              </a:rPr>
              <a:t>Agenda Item 1.9.1:  </a:t>
            </a:r>
            <a:r>
              <a:rPr lang="en-CA" altLang="en-US" i="1" dirty="0" smtClean="0">
                <a:ea typeface="MS PGothic"/>
              </a:rPr>
              <a:t>Maritime autonomous devices</a:t>
            </a:r>
            <a:endParaRPr lang="en-US" altLang="en-US" i="1" dirty="0" smtClean="0">
              <a:ea typeface="MS PGothic"/>
            </a:endParaRPr>
          </a:p>
        </p:txBody>
      </p:sp>
      <p:sp>
        <p:nvSpPr>
          <p:cNvPr id="47106" name="Rectangle 3"/>
          <p:cNvSpPr>
            <a:spLocks noGrp="1"/>
          </p:cNvSpPr>
          <p:nvPr>
            <p:ph type="body" idx="1"/>
          </p:nvPr>
        </p:nvSpPr>
        <p:spPr>
          <a:xfrm>
            <a:off x="457200" y="2019300"/>
            <a:ext cx="8686800" cy="4152900"/>
          </a:xfrm>
        </p:spPr>
        <p:txBody>
          <a:bodyPr/>
          <a:lstStyle/>
          <a:p>
            <a:pPr>
              <a:lnSpc>
                <a:spcPct val="80000"/>
              </a:lnSpc>
            </a:pPr>
            <a:r>
              <a:rPr lang="en-CA" sz="2400" b="1" dirty="0" smtClean="0">
                <a:ea typeface="MS PGothic"/>
              </a:rPr>
              <a:t>Preliminary Views</a:t>
            </a:r>
          </a:p>
          <a:p>
            <a:r>
              <a:rPr lang="en-US" sz="2400" b="1" dirty="0" smtClean="0"/>
              <a:t>United States of America</a:t>
            </a:r>
            <a:endParaRPr lang="en-US" sz="2400" dirty="0"/>
          </a:p>
          <a:p>
            <a:r>
              <a:rPr lang="en-US" sz="2400" dirty="0"/>
              <a:t>The United States supports the ITU-R studies prescribed in Resolution 362 (WRC-15) and these studies should also take into account the protection of the GMDSS and AIS.</a:t>
            </a:r>
          </a:p>
          <a:p>
            <a:pPr>
              <a:lnSpc>
                <a:spcPct val="80000"/>
              </a:lnSpc>
            </a:pPr>
            <a:endParaRPr lang="en-CA" sz="2400" b="1" dirty="0" smtClean="0">
              <a:ea typeface="MS PGothic"/>
            </a:endParaRPr>
          </a:p>
          <a:p>
            <a:pPr>
              <a:lnSpc>
                <a:spcPct val="80000"/>
              </a:lnSpc>
            </a:pPr>
            <a:endParaRPr lang="en-CA" sz="2400" b="1" dirty="0" smtClean="0">
              <a:ea typeface="MS PGothic"/>
            </a:endParaRPr>
          </a:p>
          <a:p>
            <a:pPr>
              <a:lnSpc>
                <a:spcPct val="80000"/>
              </a:lnSpc>
            </a:pPr>
            <a:r>
              <a:rPr lang="en-CA" sz="1800" i="1" dirty="0" smtClean="0">
                <a:solidFill>
                  <a:srgbClr val="FF0000"/>
                </a:solidFill>
                <a:ea typeface="MS PGothic"/>
              </a:rPr>
              <a:t>Issue Coordinator:  </a:t>
            </a:r>
            <a:r>
              <a:rPr lang="en-CA" sz="1800" dirty="0" smtClean="0">
                <a:ea typeface="MS PGothic"/>
              </a:rPr>
              <a:t>Robert Denny (USA) </a:t>
            </a:r>
            <a:r>
              <a:rPr lang="en-CA" sz="1800" dirty="0" smtClean="0">
                <a:ea typeface="MS PGothic"/>
                <a:hlinkClick r:id="rId3"/>
              </a:rPr>
              <a:t>rdenny@ntia.doc.gov</a:t>
            </a:r>
            <a:r>
              <a:rPr lang="en-CA" sz="1800" dirty="0" smtClean="0">
                <a:ea typeface="MS PGothic"/>
              </a:rPr>
              <a:t> </a:t>
            </a:r>
          </a:p>
          <a:p>
            <a:pPr>
              <a:lnSpc>
                <a:spcPct val="80000"/>
              </a:lnSpc>
            </a:pPr>
            <a:r>
              <a:rPr lang="en-CA" sz="1800" i="1" dirty="0" smtClean="0">
                <a:solidFill>
                  <a:srgbClr val="FF0000"/>
                </a:solidFill>
                <a:ea typeface="MS PGothic"/>
              </a:rPr>
              <a:t>Alt Coordinator: </a:t>
            </a:r>
            <a:r>
              <a:rPr lang="en-CA" sz="1800" dirty="0" err="1" smtClean="0">
                <a:ea typeface="MS PGothic"/>
              </a:rPr>
              <a:t>Waldon</a:t>
            </a:r>
            <a:r>
              <a:rPr lang="en-CA" sz="1800" dirty="0" smtClean="0">
                <a:ea typeface="MS PGothic"/>
              </a:rPr>
              <a:t> Russell (BAH) </a:t>
            </a:r>
            <a:r>
              <a:rPr lang="en-CA" sz="1800" dirty="0" smtClean="0">
                <a:ea typeface="MS PGothic"/>
                <a:hlinkClick r:id="rId4"/>
              </a:rPr>
              <a:t>wrussell@urcabahamas.bs</a:t>
            </a:r>
            <a:r>
              <a:rPr lang="en-CA" sz="1800" dirty="0" smtClean="0">
                <a:ea typeface="MS PGothic"/>
              </a:rPr>
              <a:t> </a:t>
            </a:r>
            <a:endParaRPr lang="en-CA" sz="1800" i="1" dirty="0" smtClean="0">
              <a:solidFill>
                <a:srgbClr val="FF0000"/>
              </a:solidFill>
              <a:ea typeface="MS PGothic"/>
            </a:endParaRPr>
          </a:p>
          <a:p>
            <a:pPr>
              <a:lnSpc>
                <a:spcPct val="80000"/>
              </a:lnSpc>
            </a:pPr>
            <a:endParaRPr lang="en-US" dirty="0" smtClean="0">
              <a:ea typeface="MS PGothic"/>
            </a:endParaRPr>
          </a:p>
        </p:txBody>
      </p:sp>
      <p:sp>
        <p:nvSpPr>
          <p:cNvPr id="47107" name="Slide Number Placeholder 3"/>
          <p:cNvSpPr>
            <a:spLocks noGrp="1"/>
          </p:cNvSpPr>
          <p:nvPr>
            <p:ph type="sldNum" sz="quarter" idx="11"/>
          </p:nvPr>
        </p:nvSpPr>
        <p:spPr bwMode="auto">
          <a:noFill/>
          <a:ln>
            <a:miter lim="800000"/>
            <a:headEnd/>
            <a:tailEnd/>
          </a:ln>
        </p:spPr>
        <p:txBody>
          <a:bodyPr/>
          <a:lstStyle/>
          <a:p>
            <a:fld id="{C6EB1FBC-0A14-47F5-B10A-E3DB44EEDF15}" type="slidenum">
              <a:rPr lang="en-US" smtClean="0">
                <a:ea typeface="MS PGothic"/>
                <a:cs typeface="MS PGothic"/>
              </a:rPr>
              <a:pPr/>
              <a:t>47</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p:cNvSpPr>
          <p:nvPr>
            <p:ph type="title"/>
          </p:nvPr>
        </p:nvSpPr>
        <p:spPr>
          <a:xfrm>
            <a:off x="165100" y="990600"/>
            <a:ext cx="8826500" cy="838200"/>
          </a:xfrm>
        </p:spPr>
        <p:txBody>
          <a:bodyPr/>
          <a:lstStyle/>
          <a:p>
            <a:r>
              <a:rPr lang="en-CA" altLang="en-US" dirty="0" smtClean="0">
                <a:ea typeface="MS PGothic"/>
              </a:rPr>
              <a:t>Agenda Item 1.9.2:  </a:t>
            </a:r>
            <a:r>
              <a:rPr lang="en-CA" altLang="en-US" i="1" dirty="0" smtClean="0">
                <a:ea typeface="MS PGothic"/>
              </a:rPr>
              <a:t>Satellite VDES</a:t>
            </a:r>
            <a:endParaRPr lang="en-US" altLang="en-US" i="1" dirty="0" smtClean="0">
              <a:ea typeface="MS PGothic"/>
            </a:endParaRPr>
          </a:p>
        </p:txBody>
      </p:sp>
      <p:sp>
        <p:nvSpPr>
          <p:cNvPr id="49154" name="Rectangle 3"/>
          <p:cNvSpPr>
            <a:spLocks noGrp="1"/>
          </p:cNvSpPr>
          <p:nvPr>
            <p:ph type="body" idx="1"/>
          </p:nvPr>
        </p:nvSpPr>
        <p:spPr>
          <a:xfrm>
            <a:off x="457200" y="1828800"/>
            <a:ext cx="8686800" cy="4876800"/>
          </a:xfrm>
        </p:spPr>
        <p:txBody>
          <a:bodyPr/>
          <a:lstStyle/>
          <a:p>
            <a:pPr>
              <a:lnSpc>
                <a:spcPct val="80000"/>
              </a:lnSpc>
            </a:pPr>
            <a:r>
              <a:rPr lang="en-US" altLang="en-US" sz="2400" b="1" dirty="0" smtClean="0">
                <a:ea typeface="MS PGothic"/>
              </a:rPr>
              <a:t>Preliminary Views</a:t>
            </a:r>
          </a:p>
          <a:p>
            <a:pPr lvl="0" defTabSz="914400">
              <a:spcBef>
                <a:spcPct val="0"/>
              </a:spcBef>
            </a:pPr>
            <a:r>
              <a:rPr lang="en-US" altLang="x-none" sz="1600" b="1" dirty="0" smtClean="0"/>
              <a:t>Canada</a:t>
            </a:r>
          </a:p>
          <a:p>
            <a:pPr lvl="0" defTabSz="914400">
              <a:spcBef>
                <a:spcPct val="0"/>
              </a:spcBef>
            </a:pPr>
            <a:r>
              <a:rPr lang="x-none" altLang="x-none" sz="1600" dirty="0" smtClean="0"/>
              <a:t>Noting </a:t>
            </a:r>
            <a:r>
              <a:rPr lang="x-none" altLang="x-none" sz="1600" dirty="0"/>
              <a:t>that the proposed alternatives are being discussed, Canada believes that other alternative channel plans must be explored.  In order to establish a comprehensive VDES channel plan for all VDES components, Autonomous Maritime Radio Devices (AMRDs) operating within the same frequency band must also be taken into account.  </a:t>
            </a:r>
          </a:p>
          <a:p>
            <a:pPr lvl="0" defTabSz="914400">
              <a:spcBef>
                <a:spcPct val="0"/>
              </a:spcBef>
            </a:pPr>
            <a:r>
              <a:rPr lang="x-none" altLang="x-none" sz="1600" dirty="0"/>
              <a:t>These devices may use AIS technology; digital selective calling (DSC) technology; or transmit synthetic voice messages. Combinations of these technologies can be found in equipment already available on the market.  AMRDs are being addressed under Agenda Item 1.9.1.  In view of this, VDES channel plans should take into account frequencies for AMRDs.</a:t>
            </a:r>
          </a:p>
          <a:p>
            <a:pPr lvl="0" defTabSz="914400">
              <a:spcBef>
                <a:spcPct val="0"/>
              </a:spcBef>
            </a:pPr>
            <a:endParaRPr lang="en-US" altLang="x-none" sz="1600" b="1" dirty="0" smtClean="0"/>
          </a:p>
          <a:p>
            <a:pPr lvl="0" defTabSz="914400">
              <a:spcBef>
                <a:spcPct val="0"/>
              </a:spcBef>
            </a:pPr>
            <a:r>
              <a:rPr lang="en-US" altLang="x-none" sz="1600" b="1" dirty="0" smtClean="0"/>
              <a:t>United States of America</a:t>
            </a:r>
            <a:endParaRPr lang="x-none" altLang="x-none" sz="1600" b="1" dirty="0"/>
          </a:p>
          <a:p>
            <a:pPr lvl="0" defTabSz="914400">
              <a:spcBef>
                <a:spcPct val="0"/>
              </a:spcBef>
            </a:pPr>
            <a:r>
              <a:rPr lang="x-none" altLang="x-none" sz="1600" dirty="0"/>
              <a:t>The United States supports the ITU-R studies prescribed in Resolution 360 (Rev. WRC-15) and these studies should also take into account the protection of existing terrestrial services which operate in these and adjacent frequency </a:t>
            </a:r>
            <a:r>
              <a:rPr lang="x-none" altLang="x-none" sz="1600" dirty="0" smtClean="0"/>
              <a:t>bands.</a:t>
            </a:r>
            <a:endParaRPr lang="en-US" altLang="x-none" sz="1600" dirty="0" smtClean="0"/>
          </a:p>
          <a:p>
            <a:pPr lvl="0" defTabSz="914400">
              <a:spcBef>
                <a:spcPct val="0"/>
              </a:spcBef>
            </a:pPr>
            <a:endParaRPr lang="en-GB" altLang="en-US" sz="2400" dirty="0" smtClean="0">
              <a:ea typeface="MS PGothic"/>
            </a:endParaRPr>
          </a:p>
          <a:p>
            <a:pPr>
              <a:lnSpc>
                <a:spcPct val="80000"/>
              </a:lnSpc>
            </a:pPr>
            <a:r>
              <a:rPr lang="en-CA" sz="1800" i="1" dirty="0">
                <a:solidFill>
                  <a:srgbClr val="FF0000"/>
                </a:solidFill>
                <a:ea typeface="MS PGothic"/>
              </a:rPr>
              <a:t>Issue Coordinator:  </a:t>
            </a:r>
            <a:r>
              <a:rPr lang="en-CA" sz="1800" dirty="0">
                <a:ea typeface="MS PGothic"/>
              </a:rPr>
              <a:t>Robert Denny </a:t>
            </a:r>
            <a:r>
              <a:rPr lang="en-CA" sz="1800" dirty="0" smtClean="0">
                <a:ea typeface="MS PGothic"/>
              </a:rPr>
              <a:t>(USA) </a:t>
            </a:r>
            <a:r>
              <a:rPr lang="en-CA" sz="1800" dirty="0" smtClean="0">
                <a:ea typeface="MS PGothic"/>
                <a:hlinkClick r:id="rId3"/>
              </a:rPr>
              <a:t>rdenny@ntia.doc.gov</a:t>
            </a:r>
            <a:r>
              <a:rPr lang="en-CA" sz="1800" dirty="0" smtClean="0">
                <a:ea typeface="MS PGothic"/>
              </a:rPr>
              <a:t> </a:t>
            </a:r>
          </a:p>
          <a:p>
            <a:pPr>
              <a:lnSpc>
                <a:spcPct val="80000"/>
              </a:lnSpc>
            </a:pPr>
            <a:r>
              <a:rPr lang="en-CA" sz="1800" i="1" dirty="0">
                <a:solidFill>
                  <a:srgbClr val="FF0000"/>
                </a:solidFill>
                <a:ea typeface="MS PGothic"/>
              </a:rPr>
              <a:t>Alt Coordinator: </a:t>
            </a:r>
            <a:r>
              <a:rPr lang="en-CA" sz="1800" dirty="0" err="1">
                <a:ea typeface="MS PGothic"/>
              </a:rPr>
              <a:t>Waldon</a:t>
            </a:r>
            <a:r>
              <a:rPr lang="en-CA" sz="1800" dirty="0">
                <a:ea typeface="MS PGothic"/>
              </a:rPr>
              <a:t> Russell (BAH) </a:t>
            </a:r>
            <a:r>
              <a:rPr lang="en-CA" sz="1800" dirty="0">
                <a:ea typeface="MS PGothic"/>
                <a:hlinkClick r:id="rId4"/>
              </a:rPr>
              <a:t>wrussell@urcabahamas.bs</a:t>
            </a:r>
            <a:r>
              <a:rPr lang="en-CA" sz="1800" dirty="0">
                <a:ea typeface="MS PGothic"/>
              </a:rPr>
              <a:t> </a:t>
            </a:r>
            <a:endParaRPr lang="en-CA" sz="1800" i="1" dirty="0">
              <a:solidFill>
                <a:srgbClr val="FF0000"/>
              </a:solidFill>
              <a:ea typeface="MS PGothic"/>
            </a:endParaRPr>
          </a:p>
          <a:p>
            <a:pPr>
              <a:lnSpc>
                <a:spcPct val="80000"/>
              </a:lnSpc>
            </a:pPr>
            <a:endParaRPr lang="en-CA" sz="1800" i="1" dirty="0">
              <a:solidFill>
                <a:srgbClr val="FF0000"/>
              </a:solidFill>
              <a:ea typeface="MS PGothic"/>
            </a:endParaRPr>
          </a:p>
          <a:p>
            <a:pPr>
              <a:buFont typeface="Arial" charset="0"/>
              <a:buChar char="•"/>
            </a:pPr>
            <a:endParaRPr lang="en-CA" altLang="en-US" sz="2400" dirty="0" smtClean="0">
              <a:ea typeface="MS PGothic"/>
            </a:endParaRPr>
          </a:p>
          <a:p>
            <a:endParaRPr lang="en-CA" altLang="en-US" sz="2200" b="1" dirty="0" smtClean="0">
              <a:ea typeface="MS PGothic"/>
            </a:endParaRPr>
          </a:p>
        </p:txBody>
      </p:sp>
      <p:sp>
        <p:nvSpPr>
          <p:cNvPr id="49155" name="Slide Number Placeholder 2"/>
          <p:cNvSpPr>
            <a:spLocks noGrp="1"/>
          </p:cNvSpPr>
          <p:nvPr>
            <p:ph type="sldNum" sz="quarter" idx="11"/>
          </p:nvPr>
        </p:nvSpPr>
        <p:spPr bwMode="auto">
          <a:noFill/>
          <a:ln>
            <a:miter lim="800000"/>
            <a:headEnd/>
            <a:tailEnd/>
          </a:ln>
        </p:spPr>
        <p:txBody>
          <a:bodyPr/>
          <a:lstStyle/>
          <a:p>
            <a:fld id="{37598F4F-1970-4E00-8FB4-3A0807506358}" type="slidenum">
              <a:rPr lang="en-US" smtClean="0">
                <a:ea typeface="MS PGothic"/>
                <a:cs typeface="MS PGothic"/>
              </a:rPr>
              <a:pPr/>
              <a:t>48</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p:cNvSpPr>
          <p:nvPr>
            <p:ph type="title"/>
          </p:nvPr>
        </p:nvSpPr>
        <p:spPr>
          <a:xfrm>
            <a:off x="368300" y="990600"/>
            <a:ext cx="8597900" cy="962025"/>
          </a:xfrm>
        </p:spPr>
        <p:txBody>
          <a:bodyPr/>
          <a:lstStyle/>
          <a:p>
            <a:r>
              <a:rPr lang="en-CA" altLang="en-US" dirty="0" smtClean="0">
                <a:ea typeface="MS PGothic"/>
              </a:rPr>
              <a:t>Agenda Item 1.13:</a:t>
            </a:r>
            <a:r>
              <a:rPr lang="en-US" altLang="en-US" i="1" dirty="0">
                <a:ea typeface="MS PGothic"/>
              </a:rPr>
              <a:t> </a:t>
            </a:r>
            <a:r>
              <a:rPr lang="en-US" altLang="en-US" i="1" dirty="0" smtClean="0">
                <a:ea typeface="MS PGothic"/>
              </a:rPr>
              <a:t> IMT in the frequency range 24.25 GHz to 86 GHz  (1 of </a:t>
            </a:r>
            <a:r>
              <a:rPr lang="en-US" altLang="en-US" i="1" dirty="0">
                <a:ea typeface="MS PGothic"/>
              </a:rPr>
              <a:t>5</a:t>
            </a:r>
            <a:r>
              <a:rPr lang="en-US" altLang="en-US" i="1" dirty="0" smtClean="0">
                <a:ea typeface="MS PGothic"/>
              </a:rPr>
              <a:t>)</a:t>
            </a:r>
            <a:endParaRPr lang="en-US" altLang="en-US" dirty="0" smtClean="0">
              <a:ea typeface="MS PGothic"/>
            </a:endParaRPr>
          </a:p>
        </p:txBody>
      </p:sp>
      <p:sp>
        <p:nvSpPr>
          <p:cNvPr id="59394" name="Rectangle 3"/>
          <p:cNvSpPr>
            <a:spLocks noGrp="1"/>
          </p:cNvSpPr>
          <p:nvPr>
            <p:ph type="body" idx="1"/>
          </p:nvPr>
        </p:nvSpPr>
        <p:spPr>
          <a:xfrm>
            <a:off x="368300" y="1868488"/>
            <a:ext cx="8318500" cy="4572000"/>
          </a:xfrm>
        </p:spPr>
        <p:txBody>
          <a:bodyPr/>
          <a:lstStyle/>
          <a:p>
            <a:pPr>
              <a:lnSpc>
                <a:spcPct val="80000"/>
              </a:lnSpc>
            </a:pPr>
            <a:r>
              <a:rPr lang="en-CA" altLang="en-US" sz="2400" b="1" dirty="0" smtClean="0">
                <a:ea typeface="MS PGothic"/>
              </a:rPr>
              <a:t>Preliminary Views</a:t>
            </a:r>
          </a:p>
          <a:p>
            <a:r>
              <a:rPr lang="en-US" b="1" dirty="0" smtClean="0"/>
              <a:t>Brazil</a:t>
            </a:r>
            <a:endParaRPr lang="en-US" dirty="0" smtClean="0"/>
          </a:p>
          <a:p>
            <a:r>
              <a:rPr lang="en-US" sz="1400" dirty="0" smtClean="0"/>
              <a:t>Agenda Item 1.13 is key to the future development of IMT systems for the delivery of IMT-2020 services. The aim of IMT-2020 is to create a more ‘hyper connected’ society by more comprehensively, and intelligently, integrating LTE, Wi-Fi and cellular </a:t>
            </a:r>
            <a:r>
              <a:rPr lang="en-US" sz="1400" dirty="0" err="1" smtClean="0"/>
              <a:t>IoT</a:t>
            </a:r>
            <a:r>
              <a:rPr lang="en-US" sz="1400" dirty="0" smtClean="0"/>
              <a:t> technologies, together with at least one new IMT-2020 radio interface. This will allow mobile networks to dynamically allocate resources to support the varying needs of a diverse set of connections – ranging from industrial machinery in factories, to automated vehicles as well as smartphones. A central component in the evolution of all mobile technology generations has been the use of increasingly wide frequency bands to support higher speeds and larger amounts of traffic. IMT-2020 is no different, ultra-fast IMT-2020 services will require large amounts of spectrum including above 24 GHz where wide bandwidths are more readily available. Spectrum above 24 GHz is well recognized worldwide as being the key component for the data intensive IMT-2020 services. Without them, IMT-2020 won’t be able to deliver significantly faster data speeds or support projected extensive mobile traffic growth. </a:t>
            </a:r>
          </a:p>
          <a:p>
            <a:r>
              <a:rPr lang="en-US" sz="1400" dirty="0" smtClean="0"/>
              <a:t> </a:t>
            </a:r>
          </a:p>
          <a:p>
            <a:r>
              <a:rPr lang="en-US" sz="1400" dirty="0" smtClean="0"/>
              <a:t>With that in mind, we support appropriate sharing and compatibility studies under Agenda Item 1.13 in the bands 24.25-27.5 GHz, 31.8-33.4 GHz, 37-43.5 GHz, 45.5-50.2 GHz, 50.4-52.6 GHz, 66-76 GHz and 81-86 GHz.  Such studies should consider that the significant extra capacity of IMT-2020 systems will need to be perfectly integrated with </a:t>
            </a:r>
            <a:r>
              <a:rPr lang="en-US" sz="1400" dirty="0" err="1" smtClean="0"/>
              <a:t>heterogenous</a:t>
            </a:r>
            <a:r>
              <a:rPr lang="en-US" sz="1400" dirty="0" smtClean="0"/>
              <a:t> networks, including </a:t>
            </a:r>
            <a:r>
              <a:rPr lang="en-US" sz="1400" dirty="0" err="1" smtClean="0"/>
              <a:t>fibre</a:t>
            </a:r>
            <a:r>
              <a:rPr lang="en-US" sz="1400" dirty="0" smtClean="0"/>
              <a:t>, satellite and microwave systems, taking into account their specific benefits which are crucial to developing countries.</a:t>
            </a:r>
          </a:p>
          <a:p>
            <a:r>
              <a:rPr lang="en-US" sz="1600" dirty="0"/>
              <a:t> </a:t>
            </a:r>
          </a:p>
          <a:p>
            <a:r>
              <a:rPr lang="en-US" sz="1600" dirty="0"/>
              <a:t> </a:t>
            </a:r>
          </a:p>
          <a:p>
            <a:endParaRPr lang="en-US" sz="2400" dirty="0"/>
          </a:p>
          <a:p>
            <a:endParaRPr lang="en-CA" altLang="en-US" sz="2400" b="1" dirty="0" smtClean="0">
              <a:ea typeface="MS PGothic"/>
            </a:endParaRPr>
          </a:p>
          <a:p>
            <a:pPr>
              <a:lnSpc>
                <a:spcPct val="80000"/>
              </a:lnSpc>
              <a:buFont typeface="Arial" charset="0"/>
              <a:buChar char="•"/>
            </a:pPr>
            <a:endParaRPr lang="en-CA" altLang="en-US" sz="2400" b="1" dirty="0" smtClean="0">
              <a:ea typeface="MS PGothic"/>
            </a:endParaRPr>
          </a:p>
          <a:p>
            <a:pPr>
              <a:lnSpc>
                <a:spcPct val="80000"/>
              </a:lnSpc>
              <a:buFont typeface="Arial" charset="0"/>
              <a:buChar char="•"/>
            </a:pPr>
            <a:endParaRPr lang="en-CA" altLang="en-US" sz="2400" b="1" dirty="0" smtClean="0">
              <a:ea typeface="MS PGothic"/>
            </a:endParaRPr>
          </a:p>
          <a:p>
            <a:pPr>
              <a:lnSpc>
                <a:spcPct val="80000"/>
              </a:lnSpc>
              <a:buFont typeface="Arial" charset="0"/>
              <a:buChar char="•"/>
            </a:pPr>
            <a:endParaRPr lang="en-CA" altLang="en-US" sz="2400" b="1" dirty="0" smtClean="0">
              <a:ea typeface="MS PGothic"/>
            </a:endParaRPr>
          </a:p>
          <a:p>
            <a:pPr>
              <a:lnSpc>
                <a:spcPct val="80000"/>
              </a:lnSpc>
              <a:buFont typeface="Arial" charset="0"/>
              <a:buChar char="•"/>
            </a:pPr>
            <a:endParaRPr lang="en-CA" altLang="en-US" sz="2400" b="1" dirty="0" smtClean="0">
              <a:ea typeface="MS PGothic"/>
            </a:endParaRPr>
          </a:p>
          <a:p>
            <a:pPr>
              <a:lnSpc>
                <a:spcPct val="80000"/>
              </a:lnSpc>
              <a:buFont typeface="Arial" charset="0"/>
              <a:buChar char="•"/>
            </a:pPr>
            <a:endParaRPr lang="en-CA" altLang="en-US" sz="2400" b="1" dirty="0" smtClean="0">
              <a:ea typeface="MS PGothic"/>
            </a:endParaRPr>
          </a:p>
          <a:p>
            <a:pPr>
              <a:lnSpc>
                <a:spcPct val="80000"/>
              </a:lnSpc>
            </a:pPr>
            <a:endParaRPr lang="en-CA" altLang="en-US" sz="2400" b="1" dirty="0" smtClean="0">
              <a:ea typeface="MS PGothic"/>
            </a:endParaRPr>
          </a:p>
        </p:txBody>
      </p:sp>
      <p:sp>
        <p:nvSpPr>
          <p:cNvPr id="59395" name="Slide Number Placeholder 2"/>
          <p:cNvSpPr>
            <a:spLocks noGrp="1"/>
          </p:cNvSpPr>
          <p:nvPr>
            <p:ph type="sldNum" sz="quarter" idx="11"/>
          </p:nvPr>
        </p:nvSpPr>
        <p:spPr bwMode="auto">
          <a:noFill/>
          <a:ln>
            <a:miter lim="800000"/>
            <a:headEnd/>
            <a:tailEnd/>
          </a:ln>
        </p:spPr>
        <p:txBody>
          <a:bodyPr/>
          <a:lstStyle/>
          <a:p>
            <a:fld id="{380BDE4F-6977-4CB7-9524-E250010834B6}" type="slidenum">
              <a:rPr lang="en-US" smtClean="0">
                <a:ea typeface="MS PGothic"/>
                <a:cs typeface="MS PGothic"/>
              </a:rPr>
              <a:pPr/>
              <a:t>49</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781" y="995938"/>
            <a:ext cx="8229600" cy="1143000"/>
          </a:xfrm>
        </p:spPr>
        <p:txBody>
          <a:bodyPr/>
          <a:lstStyle/>
          <a:p>
            <a:pPr algn="ctr"/>
            <a:r>
              <a:rPr lang="en-US" dirty="0" smtClean="0"/>
              <a:t>WRC-19 </a:t>
            </a:r>
            <a:r>
              <a:rPr lang="mr-IN" dirty="0" smtClean="0"/>
              <a:t>–</a:t>
            </a:r>
            <a:r>
              <a:rPr lang="en-US" dirty="0" smtClean="0"/>
              <a:t> Issues of Primary Interest to Aviation</a:t>
            </a:r>
            <a:endParaRPr lang="en-US" dirty="0"/>
          </a:p>
        </p:txBody>
      </p:sp>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5</a:t>
            </a:fld>
            <a:endParaRPr lang="en-US"/>
          </a:p>
        </p:txBody>
      </p:sp>
      <p:sp>
        <p:nvSpPr>
          <p:cNvPr id="7" name="TextBox 6"/>
          <p:cNvSpPr txBox="1"/>
          <p:nvPr/>
        </p:nvSpPr>
        <p:spPr>
          <a:xfrm>
            <a:off x="786582" y="2438400"/>
            <a:ext cx="7543799" cy="3046988"/>
          </a:xfrm>
          <a:prstGeom prst="rect">
            <a:avLst/>
          </a:prstGeom>
          <a:noFill/>
        </p:spPr>
        <p:txBody>
          <a:bodyPr wrap="square" rtlCol="0">
            <a:spAutoFit/>
          </a:bodyPr>
          <a:lstStyle/>
          <a:p>
            <a:pPr marL="342900" indent="-342900">
              <a:buFont typeface="Arial" charset="0"/>
              <a:buChar char="•"/>
            </a:pPr>
            <a:r>
              <a:rPr lang="en-US" dirty="0" smtClean="0"/>
              <a:t>Agenda Item 1.10 </a:t>
            </a:r>
            <a:r>
              <a:rPr lang="mr-IN" dirty="0" smtClean="0"/>
              <a:t>–</a:t>
            </a:r>
            <a:r>
              <a:rPr lang="en-US" dirty="0" smtClean="0"/>
              <a:t> Global Aeronautical Distress and Safety System (GADSS) </a:t>
            </a:r>
            <a:r>
              <a:rPr lang="mr-IN" dirty="0" smtClean="0"/>
              <a:t>–</a:t>
            </a:r>
            <a:r>
              <a:rPr lang="en-US" dirty="0" smtClean="0"/>
              <a:t> </a:t>
            </a:r>
            <a:r>
              <a:rPr lang="en-US" i="1" dirty="0" smtClean="0"/>
              <a:t>Preliminary View</a:t>
            </a:r>
            <a:endParaRPr lang="en-US" dirty="0" smtClean="0"/>
          </a:p>
          <a:p>
            <a:pPr marL="342900" indent="-342900">
              <a:buFont typeface="Arial" charset="0"/>
              <a:buChar char="•"/>
            </a:pPr>
            <a:r>
              <a:rPr lang="en-US" dirty="0" smtClean="0"/>
              <a:t>Agenda Item Issue 9.1.4 </a:t>
            </a:r>
            <a:r>
              <a:rPr lang="mr-IN" dirty="0" smtClean="0"/>
              <a:t>–</a:t>
            </a:r>
            <a:r>
              <a:rPr lang="en-US" dirty="0" smtClean="0"/>
              <a:t> Stations on Board </a:t>
            </a:r>
            <a:r>
              <a:rPr lang="en-US" dirty="0" err="1" smtClean="0"/>
              <a:t>Syb</a:t>
            </a:r>
            <a:r>
              <a:rPr lang="en-US" dirty="0" smtClean="0"/>
              <a:t>-Orbital Vehicles </a:t>
            </a:r>
            <a:r>
              <a:rPr lang="mr-IN" dirty="0" smtClean="0"/>
              <a:t>–</a:t>
            </a:r>
            <a:r>
              <a:rPr lang="en-US" dirty="0" smtClean="0"/>
              <a:t> </a:t>
            </a:r>
            <a:r>
              <a:rPr lang="en-US" i="1" dirty="0" smtClean="0"/>
              <a:t>Preliminary View</a:t>
            </a:r>
            <a:endParaRPr lang="en-US" dirty="0" smtClean="0"/>
          </a:p>
          <a:p>
            <a:pPr marL="342900" indent="-342900">
              <a:buFont typeface="Arial" charset="0"/>
              <a:buChar char="•"/>
            </a:pPr>
            <a:r>
              <a:rPr lang="en-US" dirty="0" smtClean="0"/>
              <a:t>Agenda Item 1.8 </a:t>
            </a:r>
            <a:r>
              <a:rPr lang="mr-IN" dirty="0" smtClean="0"/>
              <a:t>–</a:t>
            </a:r>
            <a:r>
              <a:rPr lang="en-US" dirty="0" smtClean="0"/>
              <a:t> Introduction of Additional Satellite Systems into the Global Maritime Distress and Safety System (GMDSS) </a:t>
            </a:r>
            <a:r>
              <a:rPr lang="mr-IN" dirty="0" smtClean="0"/>
              <a:t>–</a:t>
            </a:r>
            <a:r>
              <a:rPr lang="en-US" dirty="0" smtClean="0"/>
              <a:t> </a:t>
            </a:r>
            <a:r>
              <a:rPr lang="en-US" i="1" dirty="0" smtClean="0"/>
              <a:t>Preliminary Proposal</a:t>
            </a:r>
            <a:endParaRPr lang="en-US" dirty="0"/>
          </a:p>
        </p:txBody>
      </p:sp>
    </p:spTree>
    <p:extLst>
      <p:ext uri="{BB962C8B-B14F-4D97-AF65-F5344CB8AC3E}">
        <p14:creationId xmlns:p14="http://schemas.microsoft.com/office/powerpoint/2010/main" val="115719420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ltLang="en-US" dirty="0">
                <a:ea typeface="MS PGothic"/>
              </a:rPr>
              <a:t>Agenda Item 1.13:</a:t>
            </a:r>
            <a:r>
              <a:rPr lang="en-US" altLang="en-US" i="1" dirty="0">
                <a:ea typeface="MS PGothic"/>
              </a:rPr>
              <a:t>  IMT in the frequency range 24.25 GHz to 86 GHz   (Continued 2 of </a:t>
            </a:r>
            <a:r>
              <a:rPr lang="en-US" altLang="en-US" i="1" dirty="0" smtClean="0">
                <a:ea typeface="MS PGothic"/>
              </a:rPr>
              <a:t>5)</a:t>
            </a:r>
            <a:endParaRPr lang="en-US" dirty="0"/>
          </a:p>
        </p:txBody>
      </p:sp>
      <p:sp>
        <p:nvSpPr>
          <p:cNvPr id="3" name="Content Placeholder 2"/>
          <p:cNvSpPr>
            <a:spLocks noGrp="1"/>
          </p:cNvSpPr>
          <p:nvPr>
            <p:ph idx="1"/>
          </p:nvPr>
        </p:nvSpPr>
        <p:spPr>
          <a:xfrm>
            <a:off x="457200" y="1981200"/>
            <a:ext cx="8229600" cy="4375150"/>
          </a:xfrm>
        </p:spPr>
        <p:txBody>
          <a:bodyPr/>
          <a:lstStyle/>
          <a:p>
            <a:r>
              <a:rPr lang="en-US" b="1" dirty="0" smtClean="0"/>
              <a:t>Preliminary Views</a:t>
            </a:r>
          </a:p>
          <a:p>
            <a:r>
              <a:rPr lang="en-US" b="1" dirty="0" smtClean="0"/>
              <a:t>Canada</a:t>
            </a:r>
          </a:p>
          <a:p>
            <a:r>
              <a:rPr lang="en-US" dirty="0"/>
              <a:t>Canada supports and is participating in the studies under WRC-19 agenda item 1.13, taking place in ITU-R TG 5/1, in the following frequency bands: </a:t>
            </a:r>
          </a:p>
          <a:p>
            <a:pPr lvl="0"/>
            <a:r>
              <a:rPr lang="en-US" dirty="0"/>
              <a:t>24.25-27.5 GHz, 37-40.5 GHz, 42.5-43.5 GHz, 45.5-47 GHz, 47.2-50.2 GHz, 50.4-52.6 GHz, 66-76 GHz and 81-86 GHz, which have allocations to the mobile service on a primary basis; </a:t>
            </a:r>
            <a:r>
              <a:rPr lang="en-US" dirty="0" smtClean="0"/>
              <a:t>and 31.8-33.4 </a:t>
            </a:r>
            <a:r>
              <a:rPr lang="en-US" dirty="0"/>
              <a:t>GHz, 40.5-42.5 GHz and 47-47.2 GHz, which may require </a:t>
            </a:r>
            <a:r>
              <a:rPr lang="en-US" dirty="0" smtClean="0"/>
              <a:t>additional allocations </a:t>
            </a:r>
            <a:r>
              <a:rPr lang="en-US" dirty="0"/>
              <a:t>to the mobile service on a primary basis.</a:t>
            </a:r>
          </a:p>
          <a:p>
            <a:r>
              <a:rPr lang="en-US" dirty="0"/>
              <a:t> </a:t>
            </a:r>
          </a:p>
          <a:p>
            <a:r>
              <a:rPr lang="en-US" dirty="0"/>
              <a:t>Canada is of the view that passive services in frequency bands adjacent to those under study in AI 1.13 should be protected taking into account the relevant provisions of the Radio Regulations.</a:t>
            </a:r>
          </a:p>
          <a:p>
            <a:endParaRPr lang="en-US" b="1" dirty="0" smtClean="0"/>
          </a:p>
          <a:p>
            <a:endParaRPr lang="en-US" b="1" dirty="0"/>
          </a:p>
        </p:txBody>
      </p:sp>
      <p:sp>
        <p:nvSpPr>
          <p:cNvPr id="4" name="Slide Number Placeholder 3"/>
          <p:cNvSpPr>
            <a:spLocks noGrp="1"/>
          </p:cNvSpPr>
          <p:nvPr>
            <p:ph type="sldNum" sz="quarter" idx="11"/>
          </p:nvPr>
        </p:nvSpPr>
        <p:spPr/>
        <p:txBody>
          <a:bodyPr/>
          <a:lstStyle/>
          <a:p>
            <a:pPr>
              <a:defRPr/>
            </a:pPr>
            <a:fld id="{AC7F27D6-8198-47C3-AA02-2FB19BFC5A34}" type="slidenum">
              <a:rPr lang="en-US" smtClean="0"/>
              <a:pPr>
                <a:defRPr/>
              </a:pPr>
              <a:t>50</a:t>
            </a:fld>
            <a:endParaRPr lang="en-US"/>
          </a:p>
        </p:txBody>
      </p:sp>
    </p:spTree>
    <p:extLst>
      <p:ext uri="{BB962C8B-B14F-4D97-AF65-F5344CB8AC3E}">
        <p14:creationId xmlns:p14="http://schemas.microsoft.com/office/powerpoint/2010/main" val="105182706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p:cNvSpPr>
          <p:nvPr>
            <p:ph type="title"/>
          </p:nvPr>
        </p:nvSpPr>
        <p:spPr>
          <a:xfrm>
            <a:off x="350371" y="906463"/>
            <a:ext cx="8597900" cy="846137"/>
          </a:xfrm>
        </p:spPr>
        <p:txBody>
          <a:bodyPr/>
          <a:lstStyle/>
          <a:p>
            <a:r>
              <a:rPr lang="en-CA" altLang="en-US" dirty="0" smtClean="0">
                <a:ea typeface="MS PGothic"/>
              </a:rPr>
              <a:t>Agenda Item 1.13:</a:t>
            </a:r>
            <a:r>
              <a:rPr lang="en-US" altLang="en-US" i="1" dirty="0">
                <a:ea typeface="MS PGothic"/>
              </a:rPr>
              <a:t> </a:t>
            </a:r>
            <a:r>
              <a:rPr lang="en-US" altLang="en-US" i="1" dirty="0" smtClean="0">
                <a:ea typeface="MS PGothic"/>
              </a:rPr>
              <a:t> IMT in the frequency range 24.25 GHz to 86 GHz   (Continued 3 of </a:t>
            </a:r>
            <a:r>
              <a:rPr lang="en-US" altLang="en-US" i="1" dirty="0">
                <a:ea typeface="MS PGothic"/>
              </a:rPr>
              <a:t>5</a:t>
            </a:r>
            <a:r>
              <a:rPr lang="en-US" altLang="en-US" i="1" dirty="0" smtClean="0">
                <a:ea typeface="MS PGothic"/>
              </a:rPr>
              <a:t>)</a:t>
            </a:r>
            <a:endParaRPr lang="en-US" altLang="en-US" dirty="0" smtClean="0">
              <a:ea typeface="MS PGothic"/>
            </a:endParaRPr>
          </a:p>
        </p:txBody>
      </p:sp>
      <p:sp>
        <p:nvSpPr>
          <p:cNvPr id="59394" name="Rectangle 3"/>
          <p:cNvSpPr>
            <a:spLocks noGrp="1"/>
          </p:cNvSpPr>
          <p:nvPr>
            <p:ph type="body" idx="1"/>
          </p:nvPr>
        </p:nvSpPr>
        <p:spPr>
          <a:xfrm>
            <a:off x="368300" y="1752600"/>
            <a:ext cx="8318500" cy="4687888"/>
          </a:xfrm>
        </p:spPr>
        <p:txBody>
          <a:bodyPr/>
          <a:lstStyle/>
          <a:p>
            <a:pPr>
              <a:lnSpc>
                <a:spcPct val="80000"/>
              </a:lnSpc>
            </a:pPr>
            <a:r>
              <a:rPr lang="en-CA" altLang="en-US" sz="2400" b="1" dirty="0" smtClean="0">
                <a:ea typeface="MS PGothic"/>
              </a:rPr>
              <a:t>Preliminary Views</a:t>
            </a:r>
            <a:r>
              <a:rPr lang="en-US" sz="1600" dirty="0"/>
              <a:t> </a:t>
            </a:r>
          </a:p>
          <a:p>
            <a:pPr lvl="0" defTabSz="914400">
              <a:spcBef>
                <a:spcPct val="0"/>
              </a:spcBef>
            </a:pPr>
            <a:r>
              <a:rPr lang="x-none" altLang="x-none" sz="1400" b="1" dirty="0">
                <a:latin typeface="Arial" charset="0"/>
              </a:rPr>
              <a:t>COLOMBIA</a:t>
            </a:r>
          </a:p>
          <a:p>
            <a:pPr lvl="0" defTabSz="914400">
              <a:spcBef>
                <a:spcPct val="0"/>
              </a:spcBef>
            </a:pPr>
            <a:r>
              <a:rPr lang="x-none" altLang="x-none" sz="1300" dirty="0"/>
              <a:t>While all bands remain suitable for identification at this stage, Colombia would like to make the following observations regarding the lower portions of the range, from 24.25 GHz to 43.5 GHz:</a:t>
            </a:r>
          </a:p>
          <a:p>
            <a:pPr lvl="0" defTabSz="914400">
              <a:spcBef>
                <a:spcPct val="0"/>
              </a:spcBef>
              <a:buFontTx/>
              <a:buChar char="•"/>
            </a:pPr>
            <a:r>
              <a:rPr lang="x-none" altLang="x-none" sz="1300" dirty="0">
                <a:solidFill>
                  <a:srgbClr val="212121"/>
                </a:solidFill>
                <a:ea typeface="Times New Roman" charset="0"/>
              </a:rPr>
              <a:t>Responses received until the previous meeting of CCP.II to the questionnaire show that, except for a few cases, there are either no services licensed in these bands or the services belong to the fixed service category. When they belong to other service categories (such as FSS), most of them occupy a relatively small (500MHz or less) bandwidth with-respect-to the total range being considered for study (e.g. 3.25 GHz for 24.25GHz – 27.5GHz).</a:t>
            </a:r>
            <a:endParaRPr lang="x-none" altLang="x-none" sz="1300" dirty="0"/>
          </a:p>
          <a:p>
            <a:pPr lvl="0" defTabSz="914400">
              <a:spcBef>
                <a:spcPct val="0"/>
              </a:spcBef>
              <a:buFontTx/>
              <a:buChar char="•"/>
            </a:pPr>
            <a:r>
              <a:rPr lang="x-none" altLang="x-none" sz="1300" dirty="0">
                <a:solidFill>
                  <a:srgbClr val="212121"/>
                </a:solidFill>
                <a:ea typeface="Times New Roman" charset="0"/>
              </a:rPr>
              <a:t>Other regions initiated discussions on suitable bands among the lists of candidate bands. As an example, Europe ([2], [3]) identified the 24.25 GHz – 27.5 GHz as a “pioneer band”, while other bands up to 43.5 GHz have been positively considered. With the view of seeking not only regional but global frequency harmonization to the possible extent, it is positive to take under consideration activities of other regions.</a:t>
            </a:r>
            <a:endParaRPr lang="x-none" altLang="x-none" sz="1300" dirty="0"/>
          </a:p>
          <a:p>
            <a:pPr lvl="0" defTabSz="914400">
              <a:spcBef>
                <a:spcPct val="0"/>
              </a:spcBef>
              <a:buFontTx/>
              <a:buChar char="•"/>
            </a:pPr>
            <a:r>
              <a:rPr lang="x-none" altLang="x-none" sz="1300" dirty="0">
                <a:solidFill>
                  <a:srgbClr val="212121"/>
                </a:solidFill>
                <a:ea typeface="Times New Roman" charset="0"/>
              </a:rPr>
              <a:t>The lower portions of the range would provide comparatively more suitable propagation characteristics for deployment compared to the upper portions, considering that some installations could cover outdoor and indoor environments with some Non-Line-of-Sight (NLoS) situations.</a:t>
            </a:r>
            <a:endParaRPr lang="x-none" altLang="x-none" sz="1300" dirty="0"/>
          </a:p>
          <a:p>
            <a:pPr lvl="0" defTabSz="914400">
              <a:spcBef>
                <a:spcPct val="0"/>
              </a:spcBef>
            </a:pPr>
            <a:r>
              <a:rPr lang="x-none" altLang="x-none" sz="1300" dirty="0"/>
              <a:t>Based on the considerations above, Colombia is of the initial view that the lower portions of the frequency range (from 24.25 GHz to 43.5 GHz) provide good opportunities in terms of availability, technical performance and potential for global harmonization. Colombia would like to invite other members to consider this initial view for consideration and collaboration towards a regional (and possibly global) harmonization of the </a:t>
            </a:r>
            <a:r>
              <a:rPr lang="x-none" altLang="x-none" sz="1300" dirty="0" smtClean="0"/>
              <a:t>frequency</a:t>
            </a:r>
            <a:r>
              <a:rPr lang="en-US" altLang="x-none" sz="1300" dirty="0" smtClean="0"/>
              <a:t> </a:t>
            </a:r>
            <a:r>
              <a:rPr lang="x-none" altLang="x-none" sz="1300" dirty="0" smtClean="0"/>
              <a:t>bands.</a:t>
            </a:r>
            <a:r>
              <a:rPr lang="en-US" altLang="x-none" sz="1300" dirty="0" smtClean="0"/>
              <a:t>     </a:t>
            </a:r>
            <a:endParaRPr lang="en-US" sz="2400" dirty="0"/>
          </a:p>
          <a:p>
            <a:endParaRPr lang="en-CA" altLang="en-US" sz="2400" b="1" dirty="0" smtClean="0">
              <a:ea typeface="MS PGothic"/>
            </a:endParaRPr>
          </a:p>
          <a:p>
            <a:pPr>
              <a:lnSpc>
                <a:spcPct val="80000"/>
              </a:lnSpc>
              <a:buFont typeface="Arial" charset="0"/>
              <a:buChar char="•"/>
            </a:pPr>
            <a:endParaRPr lang="en-CA" altLang="en-US" sz="2400" b="1" dirty="0" smtClean="0">
              <a:ea typeface="MS PGothic"/>
            </a:endParaRPr>
          </a:p>
          <a:p>
            <a:pPr>
              <a:lnSpc>
                <a:spcPct val="80000"/>
              </a:lnSpc>
              <a:buFont typeface="Arial" charset="0"/>
              <a:buChar char="•"/>
            </a:pPr>
            <a:endParaRPr lang="en-CA" altLang="en-US" sz="2400" b="1" dirty="0" smtClean="0">
              <a:ea typeface="MS PGothic"/>
            </a:endParaRPr>
          </a:p>
          <a:p>
            <a:pPr>
              <a:lnSpc>
                <a:spcPct val="80000"/>
              </a:lnSpc>
              <a:buFont typeface="Arial" charset="0"/>
              <a:buChar char="•"/>
            </a:pPr>
            <a:endParaRPr lang="en-CA" altLang="en-US" sz="2400" b="1" dirty="0" smtClean="0">
              <a:ea typeface="MS PGothic"/>
            </a:endParaRPr>
          </a:p>
          <a:p>
            <a:pPr>
              <a:lnSpc>
                <a:spcPct val="80000"/>
              </a:lnSpc>
              <a:buFont typeface="Arial" charset="0"/>
              <a:buChar char="•"/>
            </a:pPr>
            <a:endParaRPr lang="en-CA" altLang="en-US" sz="2400" b="1" dirty="0" smtClean="0">
              <a:ea typeface="MS PGothic"/>
            </a:endParaRPr>
          </a:p>
          <a:p>
            <a:pPr>
              <a:lnSpc>
                <a:spcPct val="80000"/>
              </a:lnSpc>
              <a:buFont typeface="Arial" charset="0"/>
              <a:buChar char="•"/>
            </a:pPr>
            <a:endParaRPr lang="en-CA" altLang="en-US" sz="2400" b="1" dirty="0" smtClean="0">
              <a:ea typeface="MS PGothic"/>
            </a:endParaRPr>
          </a:p>
          <a:p>
            <a:pPr>
              <a:lnSpc>
                <a:spcPct val="80000"/>
              </a:lnSpc>
            </a:pPr>
            <a:endParaRPr lang="en-CA" altLang="en-US" sz="2400" b="1" dirty="0" smtClean="0">
              <a:ea typeface="MS PGothic"/>
            </a:endParaRPr>
          </a:p>
        </p:txBody>
      </p:sp>
      <p:sp>
        <p:nvSpPr>
          <p:cNvPr id="59395" name="Slide Number Placeholder 2"/>
          <p:cNvSpPr>
            <a:spLocks noGrp="1"/>
          </p:cNvSpPr>
          <p:nvPr>
            <p:ph type="sldNum" sz="quarter" idx="11"/>
          </p:nvPr>
        </p:nvSpPr>
        <p:spPr bwMode="auto">
          <a:noFill/>
          <a:ln>
            <a:miter lim="800000"/>
            <a:headEnd/>
            <a:tailEnd/>
          </a:ln>
        </p:spPr>
        <p:txBody>
          <a:bodyPr/>
          <a:lstStyle/>
          <a:p>
            <a:fld id="{380BDE4F-6977-4CB7-9524-E250010834B6}" type="slidenum">
              <a:rPr lang="en-US" smtClean="0">
                <a:ea typeface="MS PGothic"/>
                <a:cs typeface="MS PGothic"/>
              </a:rPr>
              <a:pPr/>
              <a:t>51</a:t>
            </a:fld>
            <a:endParaRPr lang="en-US" smtClean="0">
              <a:ea typeface="MS PGothic"/>
              <a:cs typeface="MS PGothic"/>
            </a:endParaRPr>
          </a:p>
        </p:txBody>
      </p:sp>
    </p:spTree>
    <p:extLst>
      <p:ext uri="{BB962C8B-B14F-4D97-AF65-F5344CB8AC3E}">
        <p14:creationId xmlns:p14="http://schemas.microsoft.com/office/powerpoint/2010/main" val="96998748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p:cNvSpPr>
          <p:nvPr>
            <p:ph type="title"/>
          </p:nvPr>
        </p:nvSpPr>
        <p:spPr>
          <a:xfrm>
            <a:off x="350371" y="906463"/>
            <a:ext cx="8597900" cy="846137"/>
          </a:xfrm>
        </p:spPr>
        <p:txBody>
          <a:bodyPr/>
          <a:lstStyle/>
          <a:p>
            <a:r>
              <a:rPr lang="en-CA" altLang="en-US" dirty="0" smtClean="0">
                <a:ea typeface="MS PGothic"/>
              </a:rPr>
              <a:t>Agenda Item 1.13:</a:t>
            </a:r>
            <a:r>
              <a:rPr lang="en-US" altLang="en-US" i="1" dirty="0">
                <a:ea typeface="MS PGothic"/>
              </a:rPr>
              <a:t> </a:t>
            </a:r>
            <a:r>
              <a:rPr lang="en-US" altLang="en-US" i="1" dirty="0" smtClean="0">
                <a:ea typeface="MS PGothic"/>
              </a:rPr>
              <a:t> IMT in the frequency range 24.25 GHz to 86 GHz   (Continued 4 of </a:t>
            </a:r>
            <a:r>
              <a:rPr lang="en-US" altLang="en-US" i="1" dirty="0">
                <a:ea typeface="MS PGothic"/>
              </a:rPr>
              <a:t>5</a:t>
            </a:r>
            <a:r>
              <a:rPr lang="en-US" altLang="en-US" i="1" dirty="0" smtClean="0">
                <a:ea typeface="MS PGothic"/>
              </a:rPr>
              <a:t>)</a:t>
            </a:r>
            <a:endParaRPr lang="en-US" altLang="en-US" dirty="0" smtClean="0">
              <a:ea typeface="MS PGothic"/>
            </a:endParaRPr>
          </a:p>
        </p:txBody>
      </p:sp>
      <p:sp>
        <p:nvSpPr>
          <p:cNvPr id="59394" name="Rectangle 3"/>
          <p:cNvSpPr>
            <a:spLocks noGrp="1"/>
          </p:cNvSpPr>
          <p:nvPr>
            <p:ph type="body" idx="1"/>
          </p:nvPr>
        </p:nvSpPr>
        <p:spPr>
          <a:xfrm>
            <a:off x="368300" y="1676400"/>
            <a:ext cx="8318500" cy="4876800"/>
          </a:xfrm>
        </p:spPr>
        <p:txBody>
          <a:bodyPr/>
          <a:lstStyle/>
          <a:p>
            <a:pPr>
              <a:lnSpc>
                <a:spcPct val="80000"/>
              </a:lnSpc>
            </a:pPr>
            <a:r>
              <a:rPr lang="en-CA" altLang="en-US" sz="2400" b="1" dirty="0" smtClean="0">
                <a:ea typeface="MS PGothic"/>
              </a:rPr>
              <a:t>Preliminary Views</a:t>
            </a:r>
            <a:r>
              <a:rPr lang="en-US" sz="1600" dirty="0"/>
              <a:t> </a:t>
            </a:r>
          </a:p>
          <a:p>
            <a:pPr lvl="0" defTabSz="914400">
              <a:spcBef>
                <a:spcPct val="0"/>
              </a:spcBef>
            </a:pPr>
            <a:r>
              <a:rPr lang="x-none" altLang="x-none" sz="1600" b="1" dirty="0">
                <a:latin typeface="Arial" charset="0"/>
              </a:rPr>
              <a:t>MEXICO.</a:t>
            </a:r>
          </a:p>
          <a:p>
            <a:pPr lvl="0" defTabSz="914400">
              <a:spcBef>
                <a:spcPct val="0"/>
              </a:spcBef>
            </a:pPr>
            <a:r>
              <a:rPr lang="x-none" altLang="x-none" sz="1600" dirty="0"/>
              <a:t>Regional harmonization for this item on the agenda should consider similar approaches in terms of allocations and plans for the radio spectrum, in order to favor cost reduction and encourage the development of a sustainable ecosystem for the deployment of IMT systems.</a:t>
            </a:r>
          </a:p>
          <a:p>
            <a:pPr lvl="0" defTabSz="914400">
              <a:spcBef>
                <a:spcPct val="0"/>
              </a:spcBef>
            </a:pPr>
            <a:r>
              <a:rPr lang="x-none" altLang="x-none" sz="1600" dirty="0"/>
              <a:t>A public survey is currently being prepared in Mexico to identify the IMT spectrum requirements from 24.25 GHz to 86 GHz. To this end, we plan to study the discussions and documents issued by the different working groups of both the International Telecommunication Union (ITU) and CITEL regarding regional and global spectral requirements for IMT at the frequencies of 24.25 to 86 GHz.</a:t>
            </a:r>
          </a:p>
          <a:p>
            <a:pPr lvl="0" defTabSz="914400">
              <a:spcBef>
                <a:spcPct val="0"/>
              </a:spcBef>
            </a:pPr>
            <a:r>
              <a:rPr lang="x-none" altLang="x-none" sz="1600" dirty="0"/>
              <a:t>For this reason, we deem it necessary to conduct, in the best terms possible, the planned studies on sharing and compatibility in the bands agreed on through Resolution 238 (WRC-15), i.e., the segments of 24.25-27.5 GHz, 31.8-33.4 GHz, 37-43.5 GHz, 45.5-50.2 GHz, 50.4-52.6 GHz, 66-76 GHz and 81-86 GHz, in order for the CITEL administrations to make better, more fully-grounded decisions to achieve regional or global harmonization for the future development of IMT-2020 </a:t>
            </a:r>
            <a:r>
              <a:rPr lang="x-none" altLang="x-none" sz="1600"/>
              <a:t>systems</a:t>
            </a:r>
            <a:r>
              <a:rPr lang="x-none" altLang="x-none" sz="1600" smtClean="0"/>
              <a:t>.</a:t>
            </a:r>
            <a:endParaRPr lang="en-US" altLang="x-none" sz="1600" dirty="0" smtClean="0"/>
          </a:p>
          <a:p>
            <a:pPr lvl="0" defTabSz="914400">
              <a:spcBef>
                <a:spcPct val="0"/>
              </a:spcBef>
            </a:pPr>
            <a:endParaRPr lang="x-none" altLang="x-none" sz="1600" dirty="0"/>
          </a:p>
          <a:p>
            <a:r>
              <a:rPr lang="pt-BR" sz="1600" i="1" dirty="0" smtClean="0">
                <a:solidFill>
                  <a:srgbClr val="FF0000"/>
                </a:solidFill>
              </a:rPr>
              <a:t>Issue Coordinator: </a:t>
            </a:r>
            <a:r>
              <a:rPr lang="pt-BR" sz="1600" dirty="0"/>
              <a:t>Camilo </a:t>
            </a:r>
            <a:r>
              <a:rPr lang="pt-BR" sz="1600" dirty="0" err="1" smtClean="0"/>
              <a:t>Zamora</a:t>
            </a:r>
            <a:r>
              <a:rPr lang="pt-BR" sz="1600" dirty="0" smtClean="0"/>
              <a:t> (</a:t>
            </a:r>
            <a:r>
              <a:rPr lang="pt-BR" sz="1600" dirty="0" err="1" smtClean="0"/>
              <a:t>Colombia</a:t>
            </a:r>
            <a:r>
              <a:rPr lang="pt-BR" sz="1600" dirty="0" smtClean="0"/>
              <a:t>) </a:t>
            </a:r>
            <a:r>
              <a:rPr lang="pt-BR" sz="1600" u="sng" dirty="0">
                <a:hlinkClick r:id="rId3"/>
              </a:rPr>
              <a:t>camilo.zamora@ane.gov.co</a:t>
            </a:r>
            <a:endParaRPr lang="en-US" sz="1600" dirty="0"/>
          </a:p>
          <a:p>
            <a:r>
              <a:rPr lang="pt-BR" sz="1600" dirty="0"/>
              <a:t> </a:t>
            </a:r>
            <a:r>
              <a:rPr lang="pt-BR" sz="1600" i="1" dirty="0" smtClean="0">
                <a:solidFill>
                  <a:srgbClr val="FF0000"/>
                </a:solidFill>
              </a:rPr>
              <a:t>Alt Coordinator: </a:t>
            </a:r>
            <a:r>
              <a:rPr lang="pt-BR" sz="1600" dirty="0"/>
              <a:t>Juan Pablo </a:t>
            </a:r>
            <a:r>
              <a:rPr lang="pt-BR" sz="1600" dirty="0" smtClean="0"/>
              <a:t>Rocha (</a:t>
            </a:r>
            <a:r>
              <a:rPr lang="pt-BR" sz="1600" dirty="0" err="1" smtClean="0"/>
              <a:t>Mexico</a:t>
            </a:r>
            <a:r>
              <a:rPr lang="pt-BR" sz="1600" dirty="0" smtClean="0"/>
              <a:t>) </a:t>
            </a:r>
            <a:r>
              <a:rPr lang="pt-BR" sz="1600" u="sng" dirty="0">
                <a:hlinkClick r:id="rId4"/>
              </a:rPr>
              <a:t>juan.rocha@ift.org.mx</a:t>
            </a:r>
            <a:endParaRPr lang="en-US" sz="1600" dirty="0"/>
          </a:p>
          <a:p>
            <a:r>
              <a:rPr lang="en-GB" sz="1600" b="1" dirty="0"/>
              <a:t/>
            </a:r>
            <a:br>
              <a:rPr lang="en-GB" sz="1600" b="1" dirty="0"/>
            </a:br>
            <a:endParaRPr lang="en-CA" altLang="en-US" sz="1600" b="1" dirty="0" smtClean="0">
              <a:ea typeface="MS PGothic"/>
            </a:endParaRPr>
          </a:p>
          <a:p>
            <a:pPr>
              <a:lnSpc>
                <a:spcPct val="80000"/>
              </a:lnSpc>
              <a:buFont typeface="Arial" charset="0"/>
              <a:buChar char="•"/>
            </a:pPr>
            <a:endParaRPr lang="en-CA" altLang="en-US" sz="1600" b="1" dirty="0" smtClean="0">
              <a:ea typeface="MS PGothic"/>
            </a:endParaRPr>
          </a:p>
          <a:p>
            <a:pPr>
              <a:lnSpc>
                <a:spcPct val="80000"/>
              </a:lnSpc>
              <a:buFont typeface="Arial" charset="0"/>
              <a:buChar char="•"/>
            </a:pPr>
            <a:endParaRPr lang="en-CA" altLang="en-US" sz="2400" b="1" dirty="0" smtClean="0">
              <a:ea typeface="MS PGothic"/>
            </a:endParaRPr>
          </a:p>
          <a:p>
            <a:pPr>
              <a:lnSpc>
                <a:spcPct val="80000"/>
              </a:lnSpc>
              <a:buFont typeface="Arial" charset="0"/>
              <a:buChar char="•"/>
            </a:pPr>
            <a:endParaRPr lang="en-CA" altLang="en-US" sz="2400" b="1" dirty="0" smtClean="0">
              <a:ea typeface="MS PGothic"/>
            </a:endParaRPr>
          </a:p>
          <a:p>
            <a:pPr>
              <a:lnSpc>
                <a:spcPct val="80000"/>
              </a:lnSpc>
              <a:buFont typeface="Arial" charset="0"/>
              <a:buChar char="•"/>
            </a:pPr>
            <a:endParaRPr lang="en-CA" altLang="en-US" sz="2400" b="1" dirty="0" smtClean="0">
              <a:ea typeface="MS PGothic"/>
            </a:endParaRPr>
          </a:p>
          <a:p>
            <a:pPr>
              <a:lnSpc>
                <a:spcPct val="80000"/>
              </a:lnSpc>
              <a:buFont typeface="Arial" charset="0"/>
              <a:buChar char="•"/>
            </a:pPr>
            <a:endParaRPr lang="en-CA" altLang="en-US" sz="2400" b="1" dirty="0" smtClean="0">
              <a:ea typeface="MS PGothic"/>
            </a:endParaRPr>
          </a:p>
          <a:p>
            <a:pPr>
              <a:lnSpc>
                <a:spcPct val="80000"/>
              </a:lnSpc>
            </a:pPr>
            <a:endParaRPr lang="en-CA" altLang="en-US" sz="2400" b="1" dirty="0" smtClean="0">
              <a:ea typeface="MS PGothic"/>
            </a:endParaRPr>
          </a:p>
        </p:txBody>
      </p:sp>
      <p:sp>
        <p:nvSpPr>
          <p:cNvPr id="59395" name="Slide Number Placeholder 2"/>
          <p:cNvSpPr>
            <a:spLocks noGrp="1"/>
          </p:cNvSpPr>
          <p:nvPr>
            <p:ph type="sldNum" sz="quarter" idx="11"/>
          </p:nvPr>
        </p:nvSpPr>
        <p:spPr bwMode="auto">
          <a:noFill/>
          <a:ln>
            <a:miter lim="800000"/>
            <a:headEnd/>
            <a:tailEnd/>
          </a:ln>
        </p:spPr>
        <p:txBody>
          <a:bodyPr/>
          <a:lstStyle/>
          <a:p>
            <a:fld id="{380BDE4F-6977-4CB7-9524-E250010834B6}" type="slidenum">
              <a:rPr lang="en-US" smtClean="0">
                <a:ea typeface="MS PGothic"/>
                <a:cs typeface="MS PGothic"/>
              </a:rPr>
              <a:pPr/>
              <a:t>52</a:t>
            </a:fld>
            <a:endParaRPr lang="en-US" smtClean="0">
              <a:ea typeface="MS PGothic"/>
              <a:cs typeface="MS PGothic"/>
            </a:endParaRPr>
          </a:p>
        </p:txBody>
      </p:sp>
    </p:spTree>
    <p:extLst>
      <p:ext uri="{BB962C8B-B14F-4D97-AF65-F5344CB8AC3E}">
        <p14:creationId xmlns:p14="http://schemas.microsoft.com/office/powerpoint/2010/main" val="213154146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p:cNvSpPr>
          <p:nvPr>
            <p:ph type="title"/>
          </p:nvPr>
        </p:nvSpPr>
        <p:spPr>
          <a:xfrm>
            <a:off x="368300" y="990600"/>
            <a:ext cx="8597900" cy="962025"/>
          </a:xfrm>
        </p:spPr>
        <p:txBody>
          <a:bodyPr/>
          <a:lstStyle/>
          <a:p>
            <a:r>
              <a:rPr lang="en-CA" altLang="en-US" dirty="0" smtClean="0">
                <a:ea typeface="MS PGothic"/>
              </a:rPr>
              <a:t>Agenda Item 1.13:</a:t>
            </a:r>
            <a:r>
              <a:rPr lang="en-US" altLang="en-US" i="1" dirty="0">
                <a:ea typeface="MS PGothic"/>
              </a:rPr>
              <a:t> </a:t>
            </a:r>
            <a:r>
              <a:rPr lang="en-US" altLang="en-US" i="1" dirty="0" smtClean="0">
                <a:ea typeface="MS PGothic"/>
              </a:rPr>
              <a:t> IMT in the frequency range 24.25 GHz to 86 GHz   (Continued </a:t>
            </a:r>
            <a:r>
              <a:rPr lang="en-US" altLang="en-US" i="1" dirty="0">
                <a:ea typeface="MS PGothic"/>
              </a:rPr>
              <a:t>5</a:t>
            </a:r>
            <a:r>
              <a:rPr lang="en-US" altLang="en-US" i="1" dirty="0" smtClean="0">
                <a:ea typeface="MS PGothic"/>
              </a:rPr>
              <a:t> of </a:t>
            </a:r>
            <a:r>
              <a:rPr lang="en-US" altLang="en-US" i="1" dirty="0">
                <a:ea typeface="MS PGothic"/>
              </a:rPr>
              <a:t>5</a:t>
            </a:r>
            <a:r>
              <a:rPr lang="en-US" altLang="en-US" i="1" dirty="0" smtClean="0">
                <a:ea typeface="MS PGothic"/>
              </a:rPr>
              <a:t>)</a:t>
            </a:r>
            <a:endParaRPr lang="en-US" altLang="en-US" dirty="0" smtClean="0">
              <a:ea typeface="MS PGothic"/>
            </a:endParaRPr>
          </a:p>
        </p:txBody>
      </p:sp>
      <p:sp>
        <p:nvSpPr>
          <p:cNvPr id="59394" name="Rectangle 3"/>
          <p:cNvSpPr>
            <a:spLocks noGrp="1"/>
          </p:cNvSpPr>
          <p:nvPr>
            <p:ph type="body" idx="1"/>
          </p:nvPr>
        </p:nvSpPr>
        <p:spPr>
          <a:xfrm>
            <a:off x="368300" y="1868488"/>
            <a:ext cx="8318500" cy="4572000"/>
          </a:xfrm>
        </p:spPr>
        <p:txBody>
          <a:bodyPr/>
          <a:lstStyle/>
          <a:p>
            <a:pPr>
              <a:lnSpc>
                <a:spcPct val="80000"/>
              </a:lnSpc>
            </a:pPr>
            <a:r>
              <a:rPr lang="en-CA" altLang="en-US" sz="2400" b="1" dirty="0" smtClean="0">
                <a:ea typeface="MS PGothic"/>
              </a:rPr>
              <a:t>Preliminary Views</a:t>
            </a:r>
            <a:r>
              <a:rPr lang="en-US" sz="1600" dirty="0"/>
              <a:t> </a:t>
            </a:r>
          </a:p>
          <a:p>
            <a:endParaRPr lang="en-US" sz="1600" dirty="0"/>
          </a:p>
          <a:p>
            <a:r>
              <a:rPr lang="en-US" b="1" dirty="0" smtClean="0"/>
              <a:t>United States of America</a:t>
            </a:r>
            <a:endParaRPr lang="en-US" dirty="0" smtClean="0"/>
          </a:p>
          <a:p>
            <a:r>
              <a:rPr lang="en-US" sz="1600" dirty="0" smtClean="0"/>
              <a:t>Support studies under WRC-19 agenda item 1.13 and take appropriate action based on the results of these sharing and compatibility studies in accordance with Resolution 238 in the following bands: </a:t>
            </a:r>
          </a:p>
          <a:p>
            <a:pPr lvl="0"/>
            <a:r>
              <a:rPr lang="en-US" sz="1600" dirty="0" smtClean="0"/>
              <a:t>24.25-27.5 GHz, 37-40.5 GHz, 42.5-43.5 GHz, 45.5-47 GHz, 47.2-50.2 GHz, 50.4-52.6 GHz, 66-76 GHz and 81-86 GHz, which have allocations to the mobile service on a primary basis; and</a:t>
            </a:r>
          </a:p>
          <a:p>
            <a:pPr lvl="0"/>
            <a:r>
              <a:rPr lang="en-US" sz="1600" dirty="0" smtClean="0"/>
              <a:t>31.8-33.4 GHz, 40.5-42.5 GHz and 47-47.2 GHz, which may require additional</a:t>
            </a:r>
            <a:br>
              <a:rPr lang="en-US" sz="1600" dirty="0" smtClean="0"/>
            </a:br>
            <a:r>
              <a:rPr lang="en-US" sz="1600" dirty="0" smtClean="0"/>
              <a:t>allocations to the mobile service on a primary basis.</a:t>
            </a:r>
          </a:p>
          <a:p>
            <a:r>
              <a:rPr lang="en-US" sz="1800" dirty="0" smtClean="0"/>
              <a:t> </a:t>
            </a:r>
          </a:p>
          <a:p>
            <a:pPr>
              <a:lnSpc>
                <a:spcPct val="80000"/>
              </a:lnSpc>
              <a:buFont typeface="Arial" charset="0"/>
              <a:buChar char="•"/>
            </a:pPr>
            <a:endParaRPr lang="en-CA" altLang="en-US" sz="2400" b="1" dirty="0" smtClean="0">
              <a:ea typeface="MS PGothic"/>
            </a:endParaRPr>
          </a:p>
          <a:p>
            <a:pPr>
              <a:lnSpc>
                <a:spcPct val="80000"/>
              </a:lnSpc>
              <a:buFont typeface="Arial" charset="0"/>
              <a:buChar char="•"/>
            </a:pPr>
            <a:endParaRPr lang="en-CA" altLang="en-US" sz="2400" b="1" dirty="0" smtClean="0">
              <a:ea typeface="MS PGothic"/>
            </a:endParaRPr>
          </a:p>
          <a:p>
            <a:pPr>
              <a:lnSpc>
                <a:spcPct val="80000"/>
              </a:lnSpc>
              <a:buFont typeface="Arial" charset="0"/>
              <a:buChar char="•"/>
            </a:pPr>
            <a:endParaRPr lang="en-CA" altLang="en-US" sz="2400" b="1" dirty="0" smtClean="0">
              <a:ea typeface="MS PGothic"/>
            </a:endParaRPr>
          </a:p>
          <a:p>
            <a:pPr>
              <a:lnSpc>
                <a:spcPct val="80000"/>
              </a:lnSpc>
              <a:buFont typeface="Arial" charset="0"/>
              <a:buChar char="•"/>
            </a:pPr>
            <a:endParaRPr lang="en-CA" altLang="en-US" sz="2400" b="1" dirty="0" smtClean="0">
              <a:ea typeface="MS PGothic"/>
            </a:endParaRPr>
          </a:p>
          <a:p>
            <a:pPr>
              <a:lnSpc>
                <a:spcPct val="80000"/>
              </a:lnSpc>
              <a:buFont typeface="Arial" charset="0"/>
              <a:buChar char="•"/>
            </a:pPr>
            <a:endParaRPr lang="en-CA" altLang="en-US" sz="2400" b="1" dirty="0" smtClean="0">
              <a:ea typeface="MS PGothic"/>
            </a:endParaRPr>
          </a:p>
          <a:p>
            <a:pPr>
              <a:lnSpc>
                <a:spcPct val="80000"/>
              </a:lnSpc>
            </a:pPr>
            <a:endParaRPr lang="en-CA" altLang="en-US" sz="2400" b="1" dirty="0" smtClean="0">
              <a:ea typeface="MS PGothic"/>
            </a:endParaRPr>
          </a:p>
        </p:txBody>
      </p:sp>
      <p:sp>
        <p:nvSpPr>
          <p:cNvPr id="59395" name="Slide Number Placeholder 2"/>
          <p:cNvSpPr>
            <a:spLocks noGrp="1"/>
          </p:cNvSpPr>
          <p:nvPr>
            <p:ph type="sldNum" sz="quarter" idx="11"/>
          </p:nvPr>
        </p:nvSpPr>
        <p:spPr bwMode="auto">
          <a:noFill/>
          <a:ln>
            <a:miter lim="800000"/>
            <a:headEnd/>
            <a:tailEnd/>
          </a:ln>
        </p:spPr>
        <p:txBody>
          <a:bodyPr/>
          <a:lstStyle/>
          <a:p>
            <a:fld id="{380BDE4F-6977-4CB7-9524-E250010834B6}" type="slidenum">
              <a:rPr lang="en-US" smtClean="0">
                <a:ea typeface="MS PGothic"/>
                <a:cs typeface="MS PGothic"/>
              </a:rPr>
              <a:pPr/>
              <a:t>53</a:t>
            </a:fld>
            <a:endParaRPr lang="en-US" smtClean="0">
              <a:ea typeface="MS PGothic"/>
              <a:cs typeface="MS PGothic"/>
            </a:endParaRPr>
          </a:p>
        </p:txBody>
      </p:sp>
    </p:spTree>
    <p:extLst>
      <p:ext uri="{BB962C8B-B14F-4D97-AF65-F5344CB8AC3E}">
        <p14:creationId xmlns:p14="http://schemas.microsoft.com/office/powerpoint/2010/main" val="60582063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p:cNvSpPr>
          <p:nvPr>
            <p:ph type="title" idx="4294967295"/>
          </p:nvPr>
        </p:nvSpPr>
        <p:spPr>
          <a:xfrm>
            <a:off x="368300" y="990600"/>
            <a:ext cx="8597900" cy="962025"/>
          </a:xfrm>
        </p:spPr>
        <p:txBody>
          <a:bodyPr/>
          <a:lstStyle/>
          <a:p>
            <a:r>
              <a:rPr lang="en-CA" altLang="en-US" sz="2400" dirty="0" smtClean="0">
                <a:ea typeface="MS PGothic"/>
              </a:rPr>
              <a:t>Agenda Item 1.14:  High Altitude Platform Systems (</a:t>
            </a:r>
            <a:r>
              <a:rPr lang="en-US" altLang="en-US" sz="2400" i="1" dirty="0" smtClean="0">
                <a:ea typeface="MS PGothic"/>
              </a:rPr>
              <a:t>HAPS 1 of 5)</a:t>
            </a:r>
            <a:endParaRPr lang="en-US" altLang="en-US" sz="2400" dirty="0" smtClean="0">
              <a:ea typeface="MS PGothic"/>
            </a:endParaRPr>
          </a:p>
        </p:txBody>
      </p:sp>
      <p:sp>
        <p:nvSpPr>
          <p:cNvPr id="61442" name="Rectangle 3"/>
          <p:cNvSpPr>
            <a:spLocks noGrp="1"/>
          </p:cNvSpPr>
          <p:nvPr>
            <p:ph type="body" idx="4294967295"/>
          </p:nvPr>
        </p:nvSpPr>
        <p:spPr>
          <a:xfrm>
            <a:off x="368300" y="1952625"/>
            <a:ext cx="8597900" cy="4676775"/>
          </a:xfrm>
        </p:spPr>
        <p:txBody>
          <a:bodyPr/>
          <a:lstStyle/>
          <a:p>
            <a:pPr>
              <a:lnSpc>
                <a:spcPct val="80000"/>
              </a:lnSpc>
              <a:buFont typeface="Arial" charset="0"/>
              <a:buNone/>
            </a:pPr>
            <a:r>
              <a:rPr lang="en-CA" sz="2200" b="1" dirty="0" smtClean="0">
                <a:ea typeface="MS PGothic"/>
              </a:rPr>
              <a:t>Preliminary Views</a:t>
            </a:r>
          </a:p>
          <a:p>
            <a:pPr>
              <a:lnSpc>
                <a:spcPct val="80000"/>
              </a:lnSpc>
              <a:buFont typeface="Arial" charset="0"/>
              <a:buNone/>
            </a:pPr>
            <a:r>
              <a:rPr lang="en-US" sz="2400" b="1" dirty="0" smtClean="0"/>
              <a:t>Brazil, Ecuador</a:t>
            </a:r>
            <a:endParaRPr lang="en-US" sz="2400" dirty="0"/>
          </a:p>
          <a:p>
            <a:pPr>
              <a:lnSpc>
                <a:spcPct val="80000"/>
              </a:lnSpc>
              <a:buFont typeface="Arial" charset="0"/>
              <a:buNone/>
            </a:pPr>
            <a:r>
              <a:rPr lang="en-US" sz="2400" dirty="0" smtClean="0"/>
              <a:t>Brazil </a:t>
            </a:r>
            <a:r>
              <a:rPr lang="en-US" sz="2400" dirty="0"/>
              <a:t>supports studies in accordance to Resolution </a:t>
            </a:r>
            <a:r>
              <a:rPr lang="en-US" sz="2400" b="1" dirty="0"/>
              <a:t>160 (WRC-15</a:t>
            </a:r>
            <a:r>
              <a:rPr lang="en-US" sz="2400" b="1" dirty="0" smtClean="0"/>
              <a:t>)</a:t>
            </a:r>
            <a:r>
              <a:rPr lang="en-US" sz="2400" dirty="0" smtClean="0"/>
              <a:t>.</a:t>
            </a:r>
          </a:p>
          <a:p>
            <a:pPr>
              <a:lnSpc>
                <a:spcPct val="80000"/>
              </a:lnSpc>
              <a:buFont typeface="Arial" charset="0"/>
              <a:buNone/>
            </a:pPr>
            <a:r>
              <a:rPr lang="en-US" sz="2400" dirty="0" smtClean="0"/>
              <a:t>Provided </a:t>
            </a:r>
            <a:r>
              <a:rPr lang="en-US" sz="2400" dirty="0"/>
              <a:t>that these studies demonstrate sharing and </a:t>
            </a:r>
            <a:r>
              <a:rPr lang="en-US" sz="2400" dirty="0" smtClean="0"/>
              <a:t>compatibility</a:t>
            </a:r>
          </a:p>
          <a:p>
            <a:pPr>
              <a:lnSpc>
                <a:spcPct val="80000"/>
              </a:lnSpc>
              <a:buFont typeface="Arial" charset="0"/>
              <a:buNone/>
            </a:pPr>
            <a:r>
              <a:rPr lang="en-US" sz="2400" dirty="0" smtClean="0"/>
              <a:t>with </a:t>
            </a:r>
            <a:r>
              <a:rPr lang="en-US" sz="2400" dirty="0"/>
              <a:t>existing services and candidate applications are feasible, </a:t>
            </a:r>
            <a:r>
              <a:rPr lang="en-US" sz="2400" dirty="0" smtClean="0"/>
              <a:t>and</a:t>
            </a:r>
          </a:p>
          <a:p>
            <a:pPr>
              <a:lnSpc>
                <a:spcPct val="80000"/>
              </a:lnSpc>
              <a:buFont typeface="Arial" charset="0"/>
              <a:buNone/>
            </a:pPr>
            <a:r>
              <a:rPr lang="en-US" sz="2400" dirty="0" smtClean="0"/>
              <a:t>future </a:t>
            </a:r>
            <a:r>
              <a:rPr lang="en-US" sz="2400" dirty="0"/>
              <a:t>development of existing services is considered, </a:t>
            </a:r>
            <a:r>
              <a:rPr lang="en-US" sz="2400" dirty="0" smtClean="0"/>
              <a:t>Brazil</a:t>
            </a:r>
          </a:p>
          <a:p>
            <a:pPr>
              <a:lnSpc>
                <a:spcPct val="80000"/>
              </a:lnSpc>
              <a:buFont typeface="Arial" charset="0"/>
              <a:buNone/>
            </a:pPr>
            <a:r>
              <a:rPr lang="en-US" sz="2400" dirty="0" smtClean="0"/>
              <a:t>supports </a:t>
            </a:r>
            <a:r>
              <a:rPr lang="en-US" sz="2400" dirty="0"/>
              <a:t>appropriate regulatory actions, including </a:t>
            </a:r>
            <a:r>
              <a:rPr lang="en-US" sz="2400" dirty="0" smtClean="0"/>
              <a:t>addressing</a:t>
            </a:r>
          </a:p>
          <a:p>
            <a:pPr>
              <a:lnSpc>
                <a:spcPct val="80000"/>
              </a:lnSpc>
              <a:buFont typeface="Arial" charset="0"/>
              <a:buNone/>
            </a:pPr>
            <a:r>
              <a:rPr lang="en-US" sz="2400" dirty="0" smtClean="0"/>
              <a:t>additional </a:t>
            </a:r>
            <a:r>
              <a:rPr lang="en-US" sz="2400" dirty="0"/>
              <a:t>spectrum needs for </a:t>
            </a:r>
            <a:r>
              <a:rPr lang="en-US" sz="2400" dirty="0" smtClean="0"/>
              <a:t>HAPS.</a:t>
            </a:r>
            <a:endParaRPr lang="en-CA" sz="2400" b="1" dirty="0">
              <a:ea typeface="MS PGothic"/>
            </a:endParaRPr>
          </a:p>
          <a:p>
            <a:pPr>
              <a:lnSpc>
                <a:spcPct val="80000"/>
              </a:lnSpc>
              <a:buNone/>
            </a:pPr>
            <a:endParaRPr lang="en-CA" altLang="en-US" sz="2400" i="1" dirty="0">
              <a:solidFill>
                <a:srgbClr val="FF0000"/>
              </a:solidFill>
              <a:ea typeface="MS PGothic"/>
            </a:endParaRPr>
          </a:p>
          <a:p>
            <a:pPr>
              <a:lnSpc>
                <a:spcPct val="80000"/>
              </a:lnSpc>
              <a:buNone/>
            </a:pPr>
            <a:r>
              <a:rPr lang="en-CA" altLang="en-US" sz="2400" i="1" dirty="0" smtClean="0">
                <a:solidFill>
                  <a:srgbClr val="FF0000"/>
                </a:solidFill>
                <a:ea typeface="MS PGothic"/>
              </a:rPr>
              <a:t>Issue </a:t>
            </a:r>
            <a:r>
              <a:rPr lang="en-CA" altLang="en-US" sz="2400" i="1" dirty="0">
                <a:solidFill>
                  <a:srgbClr val="FF0000"/>
                </a:solidFill>
                <a:ea typeface="MS PGothic"/>
              </a:rPr>
              <a:t>Coordinator</a:t>
            </a:r>
            <a:r>
              <a:rPr lang="en-CA" altLang="en-US" sz="2400" i="1" dirty="0" smtClean="0">
                <a:solidFill>
                  <a:srgbClr val="FF0000"/>
                </a:solidFill>
                <a:ea typeface="MS PGothic"/>
              </a:rPr>
              <a:t>: </a:t>
            </a:r>
            <a:r>
              <a:rPr lang="en-CA" altLang="en-US" sz="2400" dirty="0" smtClean="0">
                <a:ea typeface="MS PGothic"/>
              </a:rPr>
              <a:t>Ana Valadares (B) </a:t>
            </a:r>
            <a:r>
              <a:rPr lang="en-CA" altLang="en-US" sz="2400" dirty="0" smtClean="0">
                <a:ea typeface="MS PGothic"/>
                <a:hlinkClick r:id="rId3"/>
              </a:rPr>
              <a:t>avaladares@fb.com</a:t>
            </a:r>
            <a:r>
              <a:rPr lang="en-CA" altLang="en-US" sz="2400" dirty="0" smtClean="0">
                <a:ea typeface="MS PGothic"/>
              </a:rPr>
              <a:t> </a:t>
            </a:r>
          </a:p>
          <a:p>
            <a:pPr>
              <a:lnSpc>
                <a:spcPct val="80000"/>
              </a:lnSpc>
              <a:buNone/>
            </a:pPr>
            <a:r>
              <a:rPr lang="en-CA" sz="2400" i="1" dirty="0" smtClean="0">
                <a:solidFill>
                  <a:srgbClr val="FF0000"/>
                </a:solidFill>
                <a:ea typeface="MS PGothic"/>
              </a:rPr>
              <a:t>Alt Coordinator: </a:t>
            </a:r>
            <a:r>
              <a:rPr lang="en-CA" sz="2400" dirty="0" err="1" smtClean="0">
                <a:ea typeface="MS PGothic"/>
              </a:rPr>
              <a:t>Vassilios</a:t>
            </a:r>
            <a:r>
              <a:rPr lang="en-CA" sz="2400" dirty="0" smtClean="0">
                <a:ea typeface="MS PGothic"/>
              </a:rPr>
              <a:t> </a:t>
            </a:r>
            <a:r>
              <a:rPr lang="en-CA" sz="2400" dirty="0" err="1" smtClean="0">
                <a:ea typeface="MS PGothic"/>
              </a:rPr>
              <a:t>Mimis</a:t>
            </a:r>
            <a:r>
              <a:rPr lang="en-CA" sz="2400" dirty="0" smtClean="0">
                <a:ea typeface="MS PGothic"/>
              </a:rPr>
              <a:t> (Canada) </a:t>
            </a:r>
            <a:r>
              <a:rPr lang="en-CA" sz="2400" dirty="0" smtClean="0">
                <a:ea typeface="MS PGothic"/>
                <a:hlinkClick r:id="rId4"/>
              </a:rPr>
              <a:t>vmimis@primus.ca</a:t>
            </a:r>
            <a:r>
              <a:rPr lang="en-CA" sz="2400" dirty="0" smtClean="0">
                <a:ea typeface="MS PGothic"/>
              </a:rPr>
              <a:t> </a:t>
            </a:r>
            <a:endParaRPr lang="en-CA" sz="2400" i="1" dirty="0" smtClean="0">
              <a:solidFill>
                <a:srgbClr val="FF0000"/>
              </a:solidFill>
              <a:ea typeface="MS PGothic"/>
            </a:endParaRPr>
          </a:p>
        </p:txBody>
      </p:sp>
      <p:sp>
        <p:nvSpPr>
          <p:cNvPr id="61443" name="Slide Number Placeholder 3"/>
          <p:cNvSpPr>
            <a:spLocks noGrp="1"/>
          </p:cNvSpPr>
          <p:nvPr>
            <p:ph type="sldNum" sz="quarter" idx="11"/>
          </p:nvPr>
        </p:nvSpPr>
        <p:spPr bwMode="auto">
          <a:noFill/>
          <a:ln>
            <a:miter lim="800000"/>
            <a:headEnd/>
            <a:tailEnd/>
          </a:ln>
        </p:spPr>
        <p:txBody>
          <a:bodyPr/>
          <a:lstStyle/>
          <a:p>
            <a:fld id="{2EACFC95-C609-4688-B191-F047327A7755}" type="slidenum">
              <a:rPr lang="en-US" smtClean="0">
                <a:ea typeface="MS PGothic"/>
                <a:cs typeface="MS PGothic"/>
              </a:rPr>
              <a:pPr/>
              <a:t>54</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347E4546-EBF7-42AA-A07D-A499B636069E}" type="slidenum">
              <a:rPr lang="en-US" smtClean="0"/>
              <a:pPr>
                <a:defRPr/>
              </a:pPr>
              <a:t>55</a:t>
            </a:fld>
            <a:endParaRPr lang="en-US"/>
          </a:p>
        </p:txBody>
      </p:sp>
      <p:sp>
        <p:nvSpPr>
          <p:cNvPr id="3" name="Rectangle 2"/>
          <p:cNvSpPr txBox="1">
            <a:spLocks/>
          </p:cNvSpPr>
          <p:nvPr/>
        </p:nvSpPr>
        <p:spPr bwMode="auto">
          <a:xfrm>
            <a:off x="368300" y="990600"/>
            <a:ext cx="8597900" cy="9620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defTabSz="457200" rtl="0" eaLnBrk="0" fontAlgn="base" hangingPunct="0">
              <a:spcBef>
                <a:spcPct val="0"/>
              </a:spcBef>
              <a:spcAft>
                <a:spcPct val="0"/>
              </a:spcAft>
              <a:defRPr sz="4400" b="1" kern="1200">
                <a:solidFill>
                  <a:schemeClr val="tx1"/>
                </a:solidFill>
                <a:latin typeface="+mj-lt"/>
                <a:ea typeface="MS PGothic" pitchFamily="34" charset="-128"/>
                <a:cs typeface="MS PGothic"/>
              </a:defRPr>
            </a:lvl1pPr>
            <a:lvl2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2pPr>
            <a:lvl3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3pPr>
            <a:lvl4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4pPr>
            <a:lvl5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5pPr>
            <a:lvl6pPr marL="4572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6pPr>
            <a:lvl7pPr marL="9144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7pPr>
            <a:lvl8pPr marL="13716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8pPr>
            <a:lvl9pPr marL="18288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9pPr>
          </a:lstStyle>
          <a:p>
            <a:r>
              <a:rPr lang="en-CA" altLang="en-US" sz="2400" dirty="0" smtClean="0">
                <a:ea typeface="MS PGothic"/>
              </a:rPr>
              <a:t>Agenda Item 1.14:  High Altitude Platform Systems (</a:t>
            </a:r>
            <a:r>
              <a:rPr lang="en-US" altLang="en-US" sz="2400" i="1" dirty="0" smtClean="0">
                <a:ea typeface="MS PGothic"/>
              </a:rPr>
              <a:t>HAPS 2 of 5)</a:t>
            </a:r>
            <a:endParaRPr lang="en-US" altLang="en-US" sz="2400" dirty="0" smtClean="0">
              <a:ea typeface="MS PGothic"/>
            </a:endParaRPr>
          </a:p>
        </p:txBody>
      </p:sp>
      <p:sp>
        <p:nvSpPr>
          <p:cNvPr id="4" name="Rectangle 3"/>
          <p:cNvSpPr/>
          <p:nvPr/>
        </p:nvSpPr>
        <p:spPr>
          <a:xfrm>
            <a:off x="190500" y="2209800"/>
            <a:ext cx="8775700" cy="4068806"/>
          </a:xfrm>
          <a:prstGeom prst="rect">
            <a:avLst/>
          </a:prstGeom>
        </p:spPr>
        <p:txBody>
          <a:bodyPr wrap="square">
            <a:spAutoFit/>
          </a:bodyPr>
          <a:lstStyle/>
          <a:p>
            <a:pPr>
              <a:lnSpc>
                <a:spcPct val="80000"/>
              </a:lnSpc>
              <a:buFont typeface="Arial" charset="0"/>
              <a:buNone/>
            </a:pPr>
            <a:r>
              <a:rPr lang="en-US" b="1" dirty="0" smtClean="0">
                <a:latin typeface="+mn-lt"/>
              </a:rPr>
              <a:t>Preliminary Views</a:t>
            </a:r>
          </a:p>
          <a:p>
            <a:pPr>
              <a:lnSpc>
                <a:spcPct val="80000"/>
              </a:lnSpc>
              <a:buFont typeface="Arial" charset="0"/>
              <a:buNone/>
            </a:pPr>
            <a:r>
              <a:rPr lang="en-US" b="1" dirty="0" smtClean="0">
                <a:latin typeface="+mn-lt"/>
              </a:rPr>
              <a:t>Bahamas, Canada</a:t>
            </a:r>
            <a:endParaRPr lang="en-US" b="1" dirty="0">
              <a:latin typeface="+mn-lt"/>
            </a:endParaRPr>
          </a:p>
          <a:p>
            <a:r>
              <a:rPr lang="en-US" sz="2000" dirty="0" smtClean="0">
                <a:latin typeface="+mn-lt"/>
              </a:rPr>
              <a:t>These administrations support </a:t>
            </a:r>
            <a:r>
              <a:rPr lang="en-US" sz="2000" dirty="0">
                <a:latin typeface="+mn-lt"/>
              </a:rPr>
              <a:t>the introduction of technologies that seek to provide broadband connectivity in un-served and underserved regions and therefore </a:t>
            </a:r>
            <a:r>
              <a:rPr lang="en-US" sz="2000" dirty="0" smtClean="0">
                <a:latin typeface="+mn-lt"/>
              </a:rPr>
              <a:t>support </a:t>
            </a:r>
            <a:r>
              <a:rPr lang="en-US" sz="2000" dirty="0">
                <a:latin typeface="+mn-lt"/>
              </a:rPr>
              <a:t>the study of broadband HAPS systems by ITU-R according to Resolution 160 (WRC-15). Should studies demonstrate that sharing is feasible between HAPS systems and systems of the services in currently identified and candidate bands, </a:t>
            </a:r>
            <a:r>
              <a:rPr lang="en-US" sz="2000" dirty="0" smtClean="0">
                <a:latin typeface="+mn-lt"/>
              </a:rPr>
              <a:t>these administrations support </a:t>
            </a:r>
            <a:r>
              <a:rPr lang="en-US" sz="2000" dirty="0">
                <a:latin typeface="+mn-lt"/>
              </a:rPr>
              <a:t>the adoption of appropriate regulatory provisions for HAPS to satisfy Resolution 160 (WRC-15). These regulatory provisions could include modifications to the regulatory requirements in existing frequency bands already identified for HAPS, as well as possible additional spectrum identifications in the candidate frequency bands, in accordance with Resolution 160 (WRC-15).</a:t>
            </a:r>
          </a:p>
        </p:txBody>
      </p:sp>
    </p:spTree>
    <p:extLst>
      <p:ext uri="{BB962C8B-B14F-4D97-AF65-F5344CB8AC3E}">
        <p14:creationId xmlns:p14="http://schemas.microsoft.com/office/powerpoint/2010/main" val="9538860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347E4546-EBF7-42AA-A07D-A499B636069E}" type="slidenum">
              <a:rPr lang="en-US" smtClean="0"/>
              <a:pPr>
                <a:defRPr/>
              </a:pPr>
              <a:t>56</a:t>
            </a:fld>
            <a:endParaRPr lang="en-US"/>
          </a:p>
        </p:txBody>
      </p:sp>
      <p:sp>
        <p:nvSpPr>
          <p:cNvPr id="3" name="Rectangle 2"/>
          <p:cNvSpPr txBox="1">
            <a:spLocks/>
          </p:cNvSpPr>
          <p:nvPr/>
        </p:nvSpPr>
        <p:spPr bwMode="auto">
          <a:xfrm>
            <a:off x="368300" y="990600"/>
            <a:ext cx="8597900" cy="9620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defTabSz="457200" rtl="0" eaLnBrk="0" fontAlgn="base" hangingPunct="0">
              <a:spcBef>
                <a:spcPct val="0"/>
              </a:spcBef>
              <a:spcAft>
                <a:spcPct val="0"/>
              </a:spcAft>
              <a:defRPr sz="4400" b="1" kern="1200">
                <a:solidFill>
                  <a:schemeClr val="tx1"/>
                </a:solidFill>
                <a:latin typeface="+mj-lt"/>
                <a:ea typeface="MS PGothic" pitchFamily="34" charset="-128"/>
                <a:cs typeface="MS PGothic"/>
              </a:defRPr>
            </a:lvl1pPr>
            <a:lvl2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2pPr>
            <a:lvl3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3pPr>
            <a:lvl4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4pPr>
            <a:lvl5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5pPr>
            <a:lvl6pPr marL="4572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6pPr>
            <a:lvl7pPr marL="9144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7pPr>
            <a:lvl8pPr marL="13716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8pPr>
            <a:lvl9pPr marL="18288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9pPr>
          </a:lstStyle>
          <a:p>
            <a:r>
              <a:rPr lang="en-CA" altLang="en-US" sz="2400" dirty="0" smtClean="0">
                <a:ea typeface="MS PGothic"/>
              </a:rPr>
              <a:t>Agenda Item 1.14:  High Altitude Platform Systems (</a:t>
            </a:r>
            <a:r>
              <a:rPr lang="en-US" altLang="en-US" sz="2400" i="1" dirty="0" smtClean="0">
                <a:ea typeface="MS PGothic"/>
              </a:rPr>
              <a:t>HAPS 3 of 5)</a:t>
            </a:r>
            <a:endParaRPr lang="en-US" altLang="en-US" sz="2400" dirty="0" smtClean="0">
              <a:ea typeface="MS PGothic"/>
            </a:endParaRPr>
          </a:p>
        </p:txBody>
      </p:sp>
      <p:sp>
        <p:nvSpPr>
          <p:cNvPr id="4" name="Rectangle 3"/>
          <p:cNvSpPr/>
          <p:nvPr/>
        </p:nvSpPr>
        <p:spPr>
          <a:xfrm>
            <a:off x="190500" y="2209800"/>
            <a:ext cx="8775700" cy="4056495"/>
          </a:xfrm>
          <a:prstGeom prst="rect">
            <a:avLst/>
          </a:prstGeom>
        </p:spPr>
        <p:txBody>
          <a:bodyPr wrap="square">
            <a:spAutoFit/>
          </a:bodyPr>
          <a:lstStyle/>
          <a:p>
            <a:pPr>
              <a:lnSpc>
                <a:spcPct val="80000"/>
              </a:lnSpc>
              <a:buFont typeface="Arial" charset="0"/>
              <a:buNone/>
            </a:pPr>
            <a:r>
              <a:rPr lang="en-US" b="1" dirty="0" smtClean="0">
                <a:latin typeface="+mn-lt"/>
              </a:rPr>
              <a:t>Preliminary Views</a:t>
            </a:r>
          </a:p>
          <a:p>
            <a:pPr>
              <a:lnSpc>
                <a:spcPct val="80000"/>
              </a:lnSpc>
              <a:buFont typeface="Arial" charset="0"/>
              <a:buNone/>
            </a:pPr>
            <a:r>
              <a:rPr lang="en-US" b="1" dirty="0" smtClean="0">
                <a:latin typeface="+mn-lt"/>
              </a:rPr>
              <a:t>Mexico</a:t>
            </a:r>
          </a:p>
          <a:p>
            <a:pPr>
              <a:lnSpc>
                <a:spcPct val="80000"/>
              </a:lnSpc>
              <a:buFont typeface="Arial" charset="0"/>
              <a:buNone/>
            </a:pPr>
            <a:endParaRPr lang="en-US" b="1" dirty="0">
              <a:latin typeface="+mn-lt"/>
            </a:endParaRPr>
          </a:p>
          <a:p>
            <a:r>
              <a:rPr lang="en-US" sz="2000" dirty="0">
                <a:latin typeface="+mn-lt"/>
              </a:rPr>
              <a:t>Mexico supports the development of technologies to provide broadband connectivity in marginalized or underserved regions. With a view to satisfy this Agenda Item, Mexico supports sharing and compatibility studies between broadband HAPS systems and the fixed service within the framework of Working Group ITU-R 5C, in accordance with Resolution 160 (CMR- 15).</a:t>
            </a:r>
          </a:p>
          <a:p>
            <a:r>
              <a:rPr lang="en-US" sz="2000" dirty="0">
                <a:latin typeface="+mn-lt"/>
              </a:rPr>
              <a:t> </a:t>
            </a:r>
          </a:p>
          <a:p>
            <a:r>
              <a:rPr lang="en-US" sz="2000" dirty="0">
                <a:latin typeface="+mn-lt"/>
              </a:rPr>
              <a:t>On condition that the compatibility studies demonstrate feasibility of sharing between HAPS and the fixed service, Mexico supports the adoption of appropriate regulatory measures to satisfy Resolution 160 (WRC-15) including additional identifications in candidate bands that are allocated to the fixed service.</a:t>
            </a:r>
          </a:p>
        </p:txBody>
      </p:sp>
    </p:spTree>
    <p:extLst>
      <p:ext uri="{BB962C8B-B14F-4D97-AF65-F5344CB8AC3E}">
        <p14:creationId xmlns:p14="http://schemas.microsoft.com/office/powerpoint/2010/main" val="15608054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347E4546-EBF7-42AA-A07D-A499B636069E}" type="slidenum">
              <a:rPr lang="en-US" smtClean="0"/>
              <a:pPr>
                <a:defRPr/>
              </a:pPr>
              <a:t>57</a:t>
            </a:fld>
            <a:endParaRPr lang="en-US"/>
          </a:p>
        </p:txBody>
      </p:sp>
      <p:sp>
        <p:nvSpPr>
          <p:cNvPr id="3" name="Rectangle 2"/>
          <p:cNvSpPr txBox="1">
            <a:spLocks/>
          </p:cNvSpPr>
          <p:nvPr/>
        </p:nvSpPr>
        <p:spPr bwMode="auto">
          <a:xfrm>
            <a:off x="368300" y="990600"/>
            <a:ext cx="8597900" cy="9620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defTabSz="457200" rtl="0" eaLnBrk="0" fontAlgn="base" hangingPunct="0">
              <a:spcBef>
                <a:spcPct val="0"/>
              </a:spcBef>
              <a:spcAft>
                <a:spcPct val="0"/>
              </a:spcAft>
              <a:defRPr sz="4400" b="1" kern="1200">
                <a:solidFill>
                  <a:schemeClr val="tx1"/>
                </a:solidFill>
                <a:latin typeface="+mj-lt"/>
                <a:ea typeface="MS PGothic" pitchFamily="34" charset="-128"/>
                <a:cs typeface="MS PGothic"/>
              </a:defRPr>
            </a:lvl1pPr>
            <a:lvl2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2pPr>
            <a:lvl3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3pPr>
            <a:lvl4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4pPr>
            <a:lvl5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5pPr>
            <a:lvl6pPr marL="4572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6pPr>
            <a:lvl7pPr marL="9144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7pPr>
            <a:lvl8pPr marL="13716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8pPr>
            <a:lvl9pPr marL="18288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9pPr>
          </a:lstStyle>
          <a:p>
            <a:r>
              <a:rPr lang="en-CA" altLang="en-US" sz="2400" dirty="0" smtClean="0">
                <a:ea typeface="MS PGothic"/>
              </a:rPr>
              <a:t>Agenda Item 1.14:  High Altitude Platform Systems (</a:t>
            </a:r>
            <a:r>
              <a:rPr lang="en-US" altLang="en-US" sz="2400" i="1" dirty="0" smtClean="0">
                <a:ea typeface="MS PGothic"/>
              </a:rPr>
              <a:t>HAPS 4 of 5)</a:t>
            </a:r>
            <a:endParaRPr lang="en-US" altLang="en-US" sz="2400" dirty="0" smtClean="0">
              <a:ea typeface="MS PGothic"/>
            </a:endParaRPr>
          </a:p>
        </p:txBody>
      </p:sp>
      <p:sp>
        <p:nvSpPr>
          <p:cNvPr id="4" name="Rectangle 3"/>
          <p:cNvSpPr/>
          <p:nvPr/>
        </p:nvSpPr>
        <p:spPr>
          <a:xfrm>
            <a:off x="190500" y="2209800"/>
            <a:ext cx="8775700" cy="3342453"/>
          </a:xfrm>
          <a:prstGeom prst="rect">
            <a:avLst/>
          </a:prstGeom>
        </p:spPr>
        <p:txBody>
          <a:bodyPr wrap="square">
            <a:spAutoFit/>
          </a:bodyPr>
          <a:lstStyle/>
          <a:p>
            <a:pPr>
              <a:lnSpc>
                <a:spcPct val="80000"/>
              </a:lnSpc>
              <a:buFont typeface="Arial" charset="0"/>
              <a:buNone/>
            </a:pPr>
            <a:r>
              <a:rPr lang="en-US" b="1" dirty="0" smtClean="0">
                <a:latin typeface="+mn-lt"/>
              </a:rPr>
              <a:t>Preliminary Views</a:t>
            </a:r>
          </a:p>
          <a:p>
            <a:pPr>
              <a:lnSpc>
                <a:spcPct val="80000"/>
              </a:lnSpc>
              <a:buFont typeface="Arial" charset="0"/>
              <a:buNone/>
            </a:pPr>
            <a:r>
              <a:rPr lang="en-US" b="1" dirty="0" smtClean="0">
                <a:latin typeface="+mn-lt"/>
              </a:rPr>
              <a:t>United </a:t>
            </a:r>
            <a:r>
              <a:rPr lang="en-US" b="1" dirty="0">
                <a:latin typeface="+mn-lt"/>
              </a:rPr>
              <a:t>States of America </a:t>
            </a:r>
            <a:endParaRPr lang="en-US" b="1" dirty="0" smtClean="0">
              <a:latin typeface="+mn-lt"/>
            </a:endParaRPr>
          </a:p>
          <a:p>
            <a:pPr>
              <a:lnSpc>
                <a:spcPct val="80000"/>
              </a:lnSpc>
              <a:buFont typeface="Arial" charset="0"/>
              <a:buNone/>
            </a:pPr>
            <a:endParaRPr lang="en-US" b="1" dirty="0">
              <a:latin typeface="+mn-lt"/>
            </a:endParaRPr>
          </a:p>
          <a:p>
            <a:pPr>
              <a:lnSpc>
                <a:spcPct val="80000"/>
              </a:lnSpc>
              <a:buFont typeface="Arial" charset="0"/>
              <a:buNone/>
            </a:pPr>
            <a:r>
              <a:rPr lang="en-US" dirty="0">
                <a:latin typeface="+mn-lt"/>
              </a:rPr>
              <a:t>In order to facilitate the use of HAPS links on a global or regional level, the United States </a:t>
            </a:r>
            <a:r>
              <a:rPr lang="en-US" dirty="0" smtClean="0">
                <a:latin typeface="+mn-lt"/>
              </a:rPr>
              <a:t>supports studies</a:t>
            </a:r>
            <a:r>
              <a:rPr lang="en-US" dirty="0">
                <a:latin typeface="+mn-lt"/>
              </a:rPr>
              <a:t>, in accordance with Resolution 160 (WRC-15), and appropriate WRC-19 action based on </a:t>
            </a:r>
            <a:r>
              <a:rPr lang="en-US" dirty="0" smtClean="0">
                <a:latin typeface="+mn-lt"/>
              </a:rPr>
              <a:t>the results </a:t>
            </a:r>
            <a:r>
              <a:rPr lang="en-US" dirty="0">
                <a:latin typeface="+mn-lt"/>
              </a:rPr>
              <a:t>of these studies, including possible modifications to the existing provisions on HAPS </a:t>
            </a:r>
            <a:r>
              <a:rPr lang="en-US" dirty="0" smtClean="0">
                <a:latin typeface="+mn-lt"/>
              </a:rPr>
              <a:t>identifications </a:t>
            </a:r>
            <a:r>
              <a:rPr lang="en-US" dirty="0">
                <a:latin typeface="+mn-lt"/>
              </a:rPr>
              <a:t>in the Radio Regulations and possible new HAPS identifications in the fixed service </a:t>
            </a:r>
            <a:r>
              <a:rPr lang="en-US" dirty="0" smtClean="0">
                <a:latin typeface="+mn-lt"/>
              </a:rPr>
              <a:t>bands </a:t>
            </a:r>
            <a:r>
              <a:rPr lang="en-US" dirty="0">
                <a:latin typeface="+mn-lt"/>
              </a:rPr>
              <a:t>at 21.4-22 GHz and 24.25- 27.5 GHz in Region 2, and 38-39.5 GHz globally.   </a:t>
            </a:r>
          </a:p>
        </p:txBody>
      </p:sp>
    </p:spTree>
    <p:extLst>
      <p:ext uri="{BB962C8B-B14F-4D97-AF65-F5344CB8AC3E}">
        <p14:creationId xmlns:p14="http://schemas.microsoft.com/office/powerpoint/2010/main" val="392599376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347E4546-EBF7-42AA-A07D-A499B636069E}" type="slidenum">
              <a:rPr lang="en-US" smtClean="0"/>
              <a:pPr>
                <a:defRPr/>
              </a:pPr>
              <a:t>58</a:t>
            </a:fld>
            <a:endParaRPr lang="en-US"/>
          </a:p>
        </p:txBody>
      </p:sp>
      <p:sp>
        <p:nvSpPr>
          <p:cNvPr id="3" name="Rectangle 2"/>
          <p:cNvSpPr txBox="1">
            <a:spLocks/>
          </p:cNvSpPr>
          <p:nvPr/>
        </p:nvSpPr>
        <p:spPr bwMode="auto">
          <a:xfrm>
            <a:off x="368300" y="990600"/>
            <a:ext cx="8597900" cy="9620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defTabSz="457200" rtl="0" eaLnBrk="0" fontAlgn="base" hangingPunct="0">
              <a:spcBef>
                <a:spcPct val="0"/>
              </a:spcBef>
              <a:spcAft>
                <a:spcPct val="0"/>
              </a:spcAft>
              <a:defRPr sz="4400" b="1" kern="1200">
                <a:solidFill>
                  <a:schemeClr val="tx1"/>
                </a:solidFill>
                <a:latin typeface="+mj-lt"/>
                <a:ea typeface="MS PGothic" pitchFamily="34" charset="-128"/>
                <a:cs typeface="MS PGothic"/>
              </a:defRPr>
            </a:lvl1pPr>
            <a:lvl2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2pPr>
            <a:lvl3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3pPr>
            <a:lvl4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4pPr>
            <a:lvl5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5pPr>
            <a:lvl6pPr marL="4572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6pPr>
            <a:lvl7pPr marL="9144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7pPr>
            <a:lvl8pPr marL="13716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8pPr>
            <a:lvl9pPr marL="18288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9pPr>
          </a:lstStyle>
          <a:p>
            <a:r>
              <a:rPr lang="en-CA" altLang="en-US" sz="2400" dirty="0" smtClean="0">
                <a:ea typeface="MS PGothic"/>
              </a:rPr>
              <a:t>Agenda Item 1.14:  High Altitude Platform Systems (</a:t>
            </a:r>
            <a:r>
              <a:rPr lang="en-US" altLang="en-US" sz="2400" i="1" dirty="0" smtClean="0">
                <a:ea typeface="MS PGothic"/>
              </a:rPr>
              <a:t>HAPS 5 of 5)</a:t>
            </a:r>
            <a:endParaRPr lang="en-US" altLang="en-US" sz="2400" dirty="0" smtClean="0">
              <a:ea typeface="MS PGothic"/>
            </a:endParaRPr>
          </a:p>
        </p:txBody>
      </p:sp>
      <p:sp>
        <p:nvSpPr>
          <p:cNvPr id="4" name="Rectangle 3"/>
          <p:cNvSpPr/>
          <p:nvPr/>
        </p:nvSpPr>
        <p:spPr>
          <a:xfrm>
            <a:off x="190500" y="2209800"/>
            <a:ext cx="8775700" cy="3194721"/>
          </a:xfrm>
          <a:prstGeom prst="rect">
            <a:avLst/>
          </a:prstGeom>
        </p:spPr>
        <p:txBody>
          <a:bodyPr wrap="square">
            <a:spAutoFit/>
          </a:bodyPr>
          <a:lstStyle/>
          <a:p>
            <a:pPr>
              <a:lnSpc>
                <a:spcPct val="80000"/>
              </a:lnSpc>
              <a:buFont typeface="Arial" charset="0"/>
              <a:buNone/>
            </a:pPr>
            <a:r>
              <a:rPr lang="en-US" b="1" dirty="0" smtClean="0">
                <a:latin typeface="+mn-lt"/>
              </a:rPr>
              <a:t>Preliminary Views</a:t>
            </a:r>
          </a:p>
          <a:p>
            <a:pPr>
              <a:lnSpc>
                <a:spcPct val="80000"/>
              </a:lnSpc>
              <a:buFont typeface="Arial" charset="0"/>
              <a:buNone/>
            </a:pPr>
            <a:r>
              <a:rPr lang="en-US" b="1" dirty="0" smtClean="0">
                <a:latin typeface="+mn-lt"/>
              </a:rPr>
              <a:t>Uruguay</a:t>
            </a:r>
          </a:p>
          <a:p>
            <a:pPr>
              <a:lnSpc>
                <a:spcPct val="80000"/>
              </a:lnSpc>
              <a:buFont typeface="Arial" charset="0"/>
              <a:buNone/>
            </a:pPr>
            <a:endParaRPr lang="en-US" b="1" dirty="0">
              <a:latin typeface="+mn-lt"/>
            </a:endParaRPr>
          </a:p>
          <a:p>
            <a:r>
              <a:rPr lang="en-US" dirty="0">
                <a:latin typeface="+mn-lt"/>
              </a:rPr>
              <a:t>Uruguay supports the studies carried out within the framework of Resolution 160 (WRC-15). While these studies demonstrate the feasibility of sharing and compatibility with existing services and do not impose restrictions on their future development, Uruguay supports the adoption of the pertinent regulatory measures, including the eventual need for additional spectrum for HAPS.</a:t>
            </a:r>
          </a:p>
        </p:txBody>
      </p:sp>
    </p:spTree>
    <p:extLst>
      <p:ext uri="{BB962C8B-B14F-4D97-AF65-F5344CB8AC3E}">
        <p14:creationId xmlns:p14="http://schemas.microsoft.com/office/powerpoint/2010/main" val="18490362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p:cNvSpPr>
          <p:nvPr>
            <p:ph type="title"/>
          </p:nvPr>
        </p:nvSpPr>
        <p:spPr>
          <a:xfrm>
            <a:off x="304800" y="1295400"/>
            <a:ext cx="8004175" cy="838200"/>
          </a:xfrm>
        </p:spPr>
        <p:txBody>
          <a:bodyPr/>
          <a:lstStyle/>
          <a:p>
            <a:r>
              <a:rPr lang="en-CA" altLang="en-US" sz="2000" dirty="0" smtClean="0">
                <a:ea typeface="MS PGothic"/>
              </a:rPr>
              <a:t>Agenda Item 1.15:  </a:t>
            </a:r>
            <a:r>
              <a:rPr lang="en-CA" sz="2000" i="1" dirty="0"/>
              <a:t>to consider identification of frequency bands for use by administrations for the land-mobile and fixed services applications operating in the frequency range 275 450 </a:t>
            </a:r>
            <a:r>
              <a:rPr lang="en-CA" sz="2000" i="1" dirty="0" smtClean="0"/>
              <a:t>GHz</a:t>
            </a:r>
            <a:endParaRPr lang="en-US" altLang="en-US" sz="2000" i="1" dirty="0" smtClean="0">
              <a:ea typeface="MS PGothic"/>
            </a:endParaRPr>
          </a:p>
        </p:txBody>
      </p:sp>
      <p:sp>
        <p:nvSpPr>
          <p:cNvPr id="65538" name="Rectangle 3"/>
          <p:cNvSpPr>
            <a:spLocks noGrp="1"/>
          </p:cNvSpPr>
          <p:nvPr>
            <p:ph type="body" idx="1"/>
          </p:nvPr>
        </p:nvSpPr>
        <p:spPr>
          <a:xfrm>
            <a:off x="304800" y="2438400"/>
            <a:ext cx="8077200" cy="4114800"/>
          </a:xfrm>
        </p:spPr>
        <p:txBody>
          <a:bodyPr/>
          <a:lstStyle/>
          <a:p>
            <a:pPr>
              <a:lnSpc>
                <a:spcPct val="80000"/>
              </a:lnSpc>
            </a:pPr>
            <a:r>
              <a:rPr lang="en-CA" sz="2400" b="1" dirty="0" smtClean="0">
                <a:ea typeface="MS PGothic"/>
              </a:rPr>
              <a:t>Preliminary Views</a:t>
            </a:r>
            <a:endParaRPr lang="en-US" sz="2400" b="1" dirty="0" smtClean="0">
              <a:ea typeface="MS PGothic"/>
            </a:endParaRPr>
          </a:p>
          <a:p>
            <a:r>
              <a:rPr lang="en-US" sz="2400" b="1" dirty="0" smtClean="0"/>
              <a:t>Canada, United States of America </a:t>
            </a:r>
          </a:p>
          <a:p>
            <a:r>
              <a:rPr lang="en-US" sz="2400" dirty="0" smtClean="0"/>
              <a:t>These administrations are of the view that it may be possible to develop a similar footnote to that in No. 5.565 for land-mobile and fixed services, identifying bands for terrestrial active service use.  To this end, these administrations support studies in the ITU-R on sharing and compatibility between passive and active services as well as spectrum needs for the land-mobile and fixed services for WRC-19 agenda item 1.15 under the terms of Resolution </a:t>
            </a:r>
            <a:r>
              <a:rPr lang="en-US" sz="2400" b="1" dirty="0" smtClean="0"/>
              <a:t>767</a:t>
            </a:r>
            <a:r>
              <a:rPr lang="en-US" sz="2400" dirty="0" smtClean="0"/>
              <a:t> </a:t>
            </a:r>
            <a:r>
              <a:rPr lang="en-US" sz="2400" b="1" dirty="0" smtClean="0"/>
              <a:t>(WRC-15)</a:t>
            </a:r>
            <a:r>
              <a:rPr lang="en-US" sz="2400" dirty="0" smtClean="0"/>
              <a:t>.</a:t>
            </a:r>
          </a:p>
          <a:p>
            <a:endParaRPr lang="en-US" dirty="0" smtClean="0"/>
          </a:p>
          <a:p>
            <a:r>
              <a:rPr lang="en-CA" sz="1800" i="1" dirty="0" smtClean="0">
                <a:solidFill>
                  <a:srgbClr val="FF0000"/>
                </a:solidFill>
                <a:ea typeface="MS PGothic"/>
              </a:rPr>
              <a:t>Issue Coordinator: </a:t>
            </a:r>
            <a:r>
              <a:rPr lang="en-CA" sz="1800" i="1" dirty="0" smtClean="0">
                <a:ea typeface="MS PGothic"/>
              </a:rPr>
              <a:t>TBD</a:t>
            </a:r>
            <a:endParaRPr lang="en-US" sz="2200" dirty="0" smtClean="0">
              <a:ea typeface="MS PGothic"/>
            </a:endParaRPr>
          </a:p>
        </p:txBody>
      </p:sp>
      <p:sp>
        <p:nvSpPr>
          <p:cNvPr id="65539" name="Slide Number Placeholder 3"/>
          <p:cNvSpPr>
            <a:spLocks noGrp="1"/>
          </p:cNvSpPr>
          <p:nvPr>
            <p:ph type="sldNum" sz="quarter" idx="11"/>
          </p:nvPr>
        </p:nvSpPr>
        <p:spPr bwMode="auto">
          <a:noFill/>
          <a:ln>
            <a:miter lim="800000"/>
            <a:headEnd/>
            <a:tailEnd/>
          </a:ln>
        </p:spPr>
        <p:txBody>
          <a:bodyPr/>
          <a:lstStyle/>
          <a:p>
            <a:fld id="{10BF14A0-FE7B-46E6-BAE4-31D3E25FC404}" type="slidenum">
              <a:rPr lang="en-US" smtClean="0">
                <a:ea typeface="MS PGothic"/>
                <a:cs typeface="MS PGothic"/>
              </a:rPr>
              <a:pPr/>
              <a:t>59</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p:cNvSpPr>
          <p:nvPr>
            <p:ph type="body" idx="1"/>
          </p:nvPr>
        </p:nvSpPr>
        <p:spPr>
          <a:xfrm>
            <a:off x="439271" y="1828800"/>
            <a:ext cx="8686800" cy="4733925"/>
          </a:xfrm>
        </p:spPr>
        <p:txBody>
          <a:bodyPr/>
          <a:lstStyle/>
          <a:p>
            <a:pPr>
              <a:lnSpc>
                <a:spcPct val="80000"/>
              </a:lnSpc>
            </a:pPr>
            <a:endParaRPr lang="en-US" altLang="en-US" sz="700" dirty="0" smtClean="0">
              <a:ea typeface="MS PGothic"/>
            </a:endParaRPr>
          </a:p>
          <a:p>
            <a:pPr>
              <a:lnSpc>
                <a:spcPct val="80000"/>
              </a:lnSpc>
            </a:pPr>
            <a:r>
              <a:rPr lang="en-US" altLang="en-US" sz="2400" b="1" dirty="0" smtClean="0">
                <a:ea typeface="MS PGothic"/>
              </a:rPr>
              <a:t>Preliminary Views</a:t>
            </a:r>
            <a:endParaRPr lang="en-US" altLang="en-US" sz="2400" dirty="0">
              <a:ea typeface="MS PGothic"/>
            </a:endParaRPr>
          </a:p>
          <a:p>
            <a:r>
              <a:rPr lang="en-US" b="1" dirty="0" smtClean="0"/>
              <a:t>Brazil, Canada, United States of America </a:t>
            </a:r>
            <a:endParaRPr lang="en-US" dirty="0" smtClean="0"/>
          </a:p>
          <a:p>
            <a:pPr lvl="0"/>
            <a:r>
              <a:rPr lang="en-US" dirty="0" smtClean="0"/>
              <a:t>The quantification and characterization of the </a:t>
            </a:r>
            <a:r>
              <a:rPr lang="en-US" dirty="0" err="1" smtClean="0"/>
              <a:t>radiocommunications</a:t>
            </a:r>
            <a:r>
              <a:rPr lang="en-US" dirty="0" smtClean="0"/>
              <a:t> requirements for both the terrestrial and satellite components of GADSS are the responsibility of ICAO; </a:t>
            </a:r>
          </a:p>
          <a:p>
            <a:pPr lvl="0"/>
            <a:r>
              <a:rPr lang="en-US" dirty="0" smtClean="0"/>
              <a:t>Based </a:t>
            </a:r>
            <a:r>
              <a:rPr lang="en-US" dirty="0"/>
              <a:t>on those requirements, relevant studies should be conducted in the ITU-R to review existing regulatory provisions and determine if additional regulatory changes are needed; </a:t>
            </a:r>
          </a:p>
          <a:p>
            <a:pPr lvl="0"/>
            <a:r>
              <a:rPr lang="en-US" dirty="0"/>
              <a:t>ITU-R studies should be done in coordination with ICAO</a:t>
            </a:r>
            <a:r>
              <a:rPr lang="en-US" dirty="0" smtClean="0"/>
              <a:t>.</a:t>
            </a:r>
          </a:p>
          <a:p>
            <a:pPr lvl="0"/>
            <a:endParaRPr lang="en-GB" altLang="en-US" dirty="0" smtClean="0">
              <a:ea typeface="MS PGothic"/>
            </a:endParaRPr>
          </a:p>
          <a:p>
            <a:r>
              <a:rPr lang="en-GB" altLang="en-US" i="1" dirty="0" smtClean="0">
                <a:solidFill>
                  <a:srgbClr val="FF0000"/>
                </a:solidFill>
                <a:ea typeface="MS PGothic"/>
              </a:rPr>
              <a:t>Issue Coordinator </a:t>
            </a:r>
            <a:r>
              <a:rPr lang="fr-CA" altLang="en-US" i="1" dirty="0" smtClean="0">
                <a:solidFill>
                  <a:srgbClr val="FF0000"/>
                </a:solidFill>
                <a:ea typeface="MS PGothic"/>
              </a:rPr>
              <a:t>: </a:t>
            </a:r>
            <a:r>
              <a:rPr lang="en-US" dirty="0" err="1"/>
              <a:t>Luís</a:t>
            </a:r>
            <a:r>
              <a:rPr lang="en-US" dirty="0"/>
              <a:t> </a:t>
            </a:r>
            <a:r>
              <a:rPr lang="en-US" dirty="0" smtClean="0"/>
              <a:t>Fernando  (B) </a:t>
            </a:r>
            <a:r>
              <a:rPr lang="en-US" u="sng" dirty="0">
                <a:hlinkClick r:id="rId3"/>
              </a:rPr>
              <a:t>lfsouza@embraer.com.br</a:t>
            </a:r>
            <a:r>
              <a:rPr lang="en-US" dirty="0"/>
              <a:t> </a:t>
            </a:r>
            <a:endParaRPr lang="fr-CA" altLang="en-US" dirty="0" smtClean="0">
              <a:ea typeface="MS PGothic"/>
            </a:endParaRPr>
          </a:p>
          <a:p>
            <a:r>
              <a:rPr lang="en-GB" altLang="en-US" i="1" dirty="0" smtClean="0">
                <a:solidFill>
                  <a:srgbClr val="FF0000"/>
                </a:solidFill>
                <a:ea typeface="MS PGothic"/>
              </a:rPr>
              <a:t>Alt Coordinator </a:t>
            </a:r>
            <a:r>
              <a:rPr lang="fr-CA" altLang="en-US" i="1" dirty="0">
                <a:solidFill>
                  <a:srgbClr val="FF0000"/>
                </a:solidFill>
                <a:ea typeface="MS PGothic"/>
              </a:rPr>
              <a:t>: </a:t>
            </a:r>
            <a:r>
              <a:rPr lang="pt-BR" dirty="0" smtClean="0"/>
              <a:t>Sandra </a:t>
            </a:r>
            <a:r>
              <a:rPr lang="pt-BR" dirty="0"/>
              <a:t>Wright (USA</a:t>
            </a:r>
            <a:r>
              <a:rPr lang="pt-BR" dirty="0" smtClean="0"/>
              <a:t>) </a:t>
            </a:r>
            <a:r>
              <a:rPr lang="pt-BR" dirty="0" smtClean="0">
                <a:hlinkClick r:id="rId4"/>
              </a:rPr>
              <a:t>sandra.a.wright@faa.gov</a:t>
            </a:r>
            <a:r>
              <a:rPr lang="pt-BR" dirty="0" smtClean="0"/>
              <a:t> </a:t>
            </a:r>
            <a:endParaRPr lang="en-US" dirty="0"/>
          </a:p>
          <a:p>
            <a:endParaRPr lang="en-US" altLang="en-US" sz="2400" dirty="0" smtClean="0">
              <a:ea typeface="MS PGothic"/>
            </a:endParaRPr>
          </a:p>
          <a:p>
            <a:endParaRPr lang="en-US" altLang="en-US" sz="2400" dirty="0" smtClean="0">
              <a:ea typeface="MS PGothic"/>
            </a:endParaRPr>
          </a:p>
        </p:txBody>
      </p:sp>
      <p:sp>
        <p:nvSpPr>
          <p:cNvPr id="51202" name="Rectangle 5"/>
          <p:cNvSpPr>
            <a:spLocks noGrp="1"/>
          </p:cNvSpPr>
          <p:nvPr>
            <p:ph type="title"/>
          </p:nvPr>
        </p:nvSpPr>
        <p:spPr>
          <a:xfrm>
            <a:off x="152400" y="914400"/>
            <a:ext cx="8801100" cy="1206500"/>
          </a:xfrm>
        </p:spPr>
        <p:txBody>
          <a:bodyPr/>
          <a:lstStyle/>
          <a:p>
            <a:r>
              <a:rPr lang="en-CA" altLang="en-US" dirty="0" smtClean="0">
                <a:ea typeface="MS PGothic"/>
              </a:rPr>
              <a:t>Agenda Item 1.10:  </a:t>
            </a:r>
            <a:r>
              <a:rPr lang="en-US" altLang="en-US" i="1" dirty="0" smtClean="0">
                <a:ea typeface="MS PGothic"/>
              </a:rPr>
              <a:t>GADSS</a:t>
            </a:r>
            <a:endParaRPr lang="en-US" altLang="en-US" dirty="0" smtClean="0">
              <a:ea typeface="MS PGothic"/>
            </a:endParaRPr>
          </a:p>
        </p:txBody>
      </p:sp>
      <p:sp>
        <p:nvSpPr>
          <p:cNvPr id="51203" name="Slide Number Placeholder 2"/>
          <p:cNvSpPr>
            <a:spLocks noGrp="1"/>
          </p:cNvSpPr>
          <p:nvPr>
            <p:ph type="sldNum" sz="quarter" idx="11"/>
          </p:nvPr>
        </p:nvSpPr>
        <p:spPr bwMode="auto">
          <a:noFill/>
          <a:ln>
            <a:miter lim="800000"/>
            <a:headEnd/>
            <a:tailEnd/>
          </a:ln>
        </p:spPr>
        <p:txBody>
          <a:bodyPr/>
          <a:lstStyle/>
          <a:p>
            <a:fld id="{CC2E3B6D-7116-45B1-96A2-868257F88A4C}" type="slidenum">
              <a:rPr lang="en-US" smtClean="0">
                <a:ea typeface="MS PGothic"/>
                <a:cs typeface="MS PGothic"/>
              </a:rPr>
              <a:pPr/>
              <a:t>6</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p:cNvSpPr>
          <p:nvPr>
            <p:ph type="title"/>
          </p:nvPr>
        </p:nvSpPr>
        <p:spPr>
          <a:xfrm>
            <a:off x="152400" y="749300"/>
            <a:ext cx="8915400" cy="1308100"/>
          </a:xfrm>
        </p:spPr>
        <p:txBody>
          <a:bodyPr/>
          <a:lstStyle/>
          <a:p>
            <a:r>
              <a:rPr lang="en-CA" altLang="en-US" dirty="0" smtClean="0">
                <a:ea typeface="MS PGothic"/>
              </a:rPr>
              <a:t>Agenda Item 1.16:  </a:t>
            </a:r>
            <a:r>
              <a:rPr lang="en-CA" altLang="en-US" i="1" dirty="0" smtClean="0">
                <a:ea typeface="MS PGothic"/>
              </a:rPr>
              <a:t>WAS/RLANs in 5 GHz </a:t>
            </a:r>
            <a:endParaRPr lang="en-US" altLang="en-US" dirty="0" smtClean="0">
              <a:ea typeface="MS PGothic"/>
            </a:endParaRPr>
          </a:p>
        </p:txBody>
      </p:sp>
      <p:sp>
        <p:nvSpPr>
          <p:cNvPr id="67586" name="Rectangle 3"/>
          <p:cNvSpPr>
            <a:spLocks noGrp="1"/>
          </p:cNvSpPr>
          <p:nvPr>
            <p:ph type="body" idx="1"/>
          </p:nvPr>
        </p:nvSpPr>
        <p:spPr>
          <a:xfrm>
            <a:off x="401595" y="1600200"/>
            <a:ext cx="8534400" cy="4953000"/>
          </a:xfrm>
        </p:spPr>
        <p:txBody>
          <a:bodyPr/>
          <a:lstStyle/>
          <a:p>
            <a:pPr>
              <a:lnSpc>
                <a:spcPct val="80000"/>
              </a:lnSpc>
            </a:pPr>
            <a:r>
              <a:rPr lang="en-CA" sz="2400" b="1" dirty="0" smtClean="0">
                <a:ea typeface="MS PGothic"/>
              </a:rPr>
              <a:t>Preliminary Views</a:t>
            </a:r>
            <a:r>
              <a:rPr lang="en-CA" sz="2400" dirty="0" smtClean="0">
                <a:ea typeface="MS PGothic"/>
              </a:rPr>
              <a:t> </a:t>
            </a:r>
            <a:endParaRPr lang="en-CA" sz="2400" b="1" dirty="0">
              <a:ea typeface="MS PGothic"/>
            </a:endParaRPr>
          </a:p>
          <a:p>
            <a:r>
              <a:rPr lang="en-US" sz="1400" b="1" dirty="0"/>
              <a:t>Brazil</a:t>
            </a:r>
            <a:endParaRPr lang="en-US" sz="1400" dirty="0"/>
          </a:p>
          <a:p>
            <a:r>
              <a:rPr lang="en-US" sz="1400" dirty="0"/>
              <a:t>The Brazilian Administration supports the necessity for studies to consider possible additional spectrum allocation to be mobile service, including radio local area networks (WAS/RLAN), while ensuring the protection of the C band uplink and of all existing services in the candidate bands.</a:t>
            </a:r>
          </a:p>
          <a:p>
            <a:r>
              <a:rPr lang="en-US" sz="1400" b="1" dirty="0" smtClean="0"/>
              <a:t>Canada</a:t>
            </a:r>
            <a:endParaRPr lang="en-US" sz="1400" dirty="0"/>
          </a:p>
          <a:p>
            <a:r>
              <a:rPr lang="en-US" sz="1400" dirty="0"/>
              <a:t>Canada is of the view that </a:t>
            </a:r>
            <a:r>
              <a:rPr lang="en-US" sz="1400" u="sng" dirty="0"/>
              <a:t>only</a:t>
            </a:r>
            <a:r>
              <a:rPr lang="en-US" sz="1400" dirty="0"/>
              <a:t> the specific frequency bands 5 150-5 350 MHz, 5 350-5 470 MHz, 5 725-5 850 MHz and 5 850-5 925 MHz listed in the </a:t>
            </a:r>
            <a:r>
              <a:rPr lang="en-US" sz="1400" i="1" dirty="0"/>
              <a:t>resolves</a:t>
            </a:r>
            <a:r>
              <a:rPr lang="en-US" sz="1400" dirty="0"/>
              <a:t> and </a:t>
            </a:r>
            <a:r>
              <a:rPr lang="en-US" sz="1400" i="1" dirty="0"/>
              <a:t>invites ITU-R</a:t>
            </a:r>
            <a:r>
              <a:rPr lang="en-US" sz="1400" dirty="0"/>
              <a:t> of Resolution </a:t>
            </a:r>
            <a:r>
              <a:rPr lang="en-US" sz="1400" b="1" dirty="0"/>
              <a:t>239 (WRC-15)</a:t>
            </a:r>
            <a:r>
              <a:rPr lang="en-US" sz="1400" dirty="0"/>
              <a:t> are to be considered and/or studied under WRC-19 agenda item 1.16 and not the entire 5 GHz frequency range (5 150-5 925 MHz).</a:t>
            </a:r>
          </a:p>
          <a:p>
            <a:r>
              <a:rPr lang="en-US" sz="1400" dirty="0"/>
              <a:t>Canada is assessing and may contribute to studies listed under </a:t>
            </a:r>
            <a:r>
              <a:rPr lang="en-US" sz="1400" i="1" dirty="0"/>
              <a:t>invites ITU-R</a:t>
            </a:r>
            <a:r>
              <a:rPr lang="en-US" sz="1400" dirty="0"/>
              <a:t> of Resolution </a:t>
            </a:r>
            <a:r>
              <a:rPr lang="en-US" sz="1400" b="1" dirty="0"/>
              <a:t>239 (WRC-15</a:t>
            </a:r>
            <a:r>
              <a:rPr lang="en-US" sz="1400" b="1" dirty="0" smtClean="0"/>
              <a:t>)</a:t>
            </a:r>
            <a:r>
              <a:rPr lang="en-US" sz="1400" dirty="0" smtClean="0"/>
              <a:t>.</a:t>
            </a:r>
            <a:endParaRPr lang="en-US" sz="1400" dirty="0"/>
          </a:p>
          <a:p>
            <a:r>
              <a:rPr lang="en-US" sz="1400" b="1" dirty="0" smtClean="0"/>
              <a:t>Mexico</a:t>
            </a:r>
            <a:endParaRPr lang="en-US" sz="1400" dirty="0"/>
          </a:p>
          <a:p>
            <a:r>
              <a:rPr lang="en-US" sz="1400" dirty="0"/>
              <a:t>WAS/RLANs have promoted the development of broadband access and have been deployed license-exempt, pursuant to the provisions of CITEL and ITU-R, in the frequency bands 5150-5250 MHz, 5250-5350 MHz, 5470-5600 MHz, 5650-5725 MHz, and 5725-5850 </a:t>
            </a:r>
            <a:r>
              <a:rPr lang="en-US" sz="1400" dirty="0" err="1"/>
              <a:t>MHz.</a:t>
            </a:r>
            <a:r>
              <a:rPr lang="en-US" sz="1400" dirty="0"/>
              <a:t>  However, it is considered that a potential additional allocation to the mobile service should be based on evidence of spectrum saturation in existing bands, growth projections, and the non-affectation/degradation of any existing services that might operate in the potential additional spectrum</a:t>
            </a:r>
            <a:r>
              <a:rPr lang="en-US" sz="1400" dirty="0" smtClean="0"/>
              <a:t>.</a:t>
            </a:r>
          </a:p>
          <a:p>
            <a:endParaRPr lang="en-US" sz="1400" b="1" dirty="0" smtClean="0">
              <a:ea typeface="MS PGothic"/>
            </a:endParaRPr>
          </a:p>
          <a:p>
            <a:r>
              <a:rPr lang="en-US" sz="1400" i="1" dirty="0" smtClean="0">
                <a:solidFill>
                  <a:srgbClr val="FF0000"/>
                </a:solidFill>
                <a:ea typeface="MS PGothic"/>
              </a:rPr>
              <a:t>Issue Coordinator:  </a:t>
            </a:r>
            <a:r>
              <a:rPr lang="en-US" sz="1400" dirty="0" smtClean="0">
                <a:ea typeface="MS PGothic"/>
              </a:rPr>
              <a:t>[Jose Francisco Lozano] [CLM] [</a:t>
            </a:r>
            <a:r>
              <a:rPr lang="en-US" sz="1400" dirty="0" smtClean="0">
                <a:ea typeface="MS PGothic"/>
                <a:hlinkClick r:id="rId3"/>
              </a:rPr>
              <a:t>jose.lozano@ane.gov.co</a:t>
            </a:r>
            <a:r>
              <a:rPr lang="en-US" sz="1400" dirty="0" smtClean="0">
                <a:ea typeface="MS PGothic"/>
              </a:rPr>
              <a:t>]</a:t>
            </a:r>
          </a:p>
          <a:p>
            <a:r>
              <a:rPr lang="en-US" sz="1400" i="1" dirty="0" smtClean="0">
                <a:solidFill>
                  <a:srgbClr val="FF0000"/>
                </a:solidFill>
                <a:ea typeface="MS PGothic"/>
              </a:rPr>
              <a:t>Alt Coordinator: </a:t>
            </a:r>
            <a:r>
              <a:rPr lang="en-US" sz="1400" dirty="0" smtClean="0">
                <a:ea typeface="MS PGothic"/>
              </a:rPr>
              <a:t>Jayne </a:t>
            </a:r>
            <a:r>
              <a:rPr lang="en-US" sz="1400" dirty="0" err="1" smtClean="0">
                <a:ea typeface="MS PGothic"/>
              </a:rPr>
              <a:t>Stancavage</a:t>
            </a:r>
            <a:r>
              <a:rPr lang="en-US" sz="1400" dirty="0" smtClean="0">
                <a:ea typeface="MS PGothic"/>
              </a:rPr>
              <a:t> (USA) </a:t>
            </a:r>
            <a:r>
              <a:rPr lang="en-US" sz="1400" dirty="0" smtClean="0">
                <a:ea typeface="MS PGothic"/>
                <a:hlinkClick r:id="rId4"/>
              </a:rPr>
              <a:t>jayne.stancavage@intel.com</a:t>
            </a:r>
            <a:r>
              <a:rPr lang="en-US" sz="1400" dirty="0" smtClean="0">
                <a:ea typeface="MS PGothic"/>
              </a:rPr>
              <a:t>  </a:t>
            </a:r>
            <a:endParaRPr lang="en-US" sz="1400" b="1" dirty="0" smtClean="0">
              <a:ea typeface="MS PGothic"/>
            </a:endParaRPr>
          </a:p>
        </p:txBody>
      </p:sp>
      <p:sp>
        <p:nvSpPr>
          <p:cNvPr id="67587" name="Slide Number Placeholder 3"/>
          <p:cNvSpPr>
            <a:spLocks noGrp="1"/>
          </p:cNvSpPr>
          <p:nvPr>
            <p:ph type="sldNum" sz="quarter" idx="11"/>
          </p:nvPr>
        </p:nvSpPr>
        <p:spPr bwMode="auto">
          <a:noFill/>
          <a:ln>
            <a:miter lim="800000"/>
            <a:headEnd/>
            <a:tailEnd/>
          </a:ln>
        </p:spPr>
        <p:txBody>
          <a:bodyPr/>
          <a:lstStyle/>
          <a:p>
            <a:fld id="{4ABD84D1-66B3-44FE-B2EA-77C446B070D8}" type="slidenum">
              <a:rPr lang="en-US" smtClean="0">
                <a:ea typeface="MS PGothic"/>
                <a:cs typeface="MS PGothic"/>
              </a:rPr>
              <a:pPr/>
              <a:t>60</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p:cNvSpPr>
          <p:nvPr>
            <p:ph type="title"/>
          </p:nvPr>
        </p:nvSpPr>
        <p:spPr>
          <a:xfrm>
            <a:off x="304800" y="1016000"/>
            <a:ext cx="8229600" cy="962025"/>
          </a:xfrm>
        </p:spPr>
        <p:txBody>
          <a:bodyPr/>
          <a:lstStyle/>
          <a:p>
            <a:r>
              <a:rPr lang="en-CA" altLang="en-US" dirty="0" smtClean="0">
                <a:ea typeface="MS PGothic"/>
              </a:rPr>
              <a:t>Agenda Item 2 :  </a:t>
            </a:r>
            <a:r>
              <a:rPr lang="en-CA" altLang="en-US" i="1" dirty="0" smtClean="0">
                <a:ea typeface="MS PGothic"/>
              </a:rPr>
              <a:t>ITU-R Recommendations incorporated by reference (Resolutions 27 and 28)</a:t>
            </a:r>
            <a:endParaRPr lang="en-US" altLang="en-US" i="1" dirty="0" smtClean="0">
              <a:ea typeface="MS PGothic"/>
            </a:endParaRPr>
          </a:p>
        </p:txBody>
      </p:sp>
      <p:sp>
        <p:nvSpPr>
          <p:cNvPr id="73730" name="Rectangle 3"/>
          <p:cNvSpPr>
            <a:spLocks noGrp="1"/>
          </p:cNvSpPr>
          <p:nvPr>
            <p:ph type="body" idx="1"/>
          </p:nvPr>
        </p:nvSpPr>
        <p:spPr>
          <a:xfrm>
            <a:off x="468313" y="1978025"/>
            <a:ext cx="8447087" cy="4651375"/>
          </a:xfrm>
        </p:spPr>
        <p:txBody>
          <a:bodyPr/>
          <a:lstStyle/>
          <a:p>
            <a:pPr>
              <a:lnSpc>
                <a:spcPct val="90000"/>
              </a:lnSpc>
            </a:pPr>
            <a:endParaRPr lang="en-CA" sz="2400" b="1" dirty="0" smtClean="0">
              <a:ea typeface="MS PGothic"/>
            </a:endParaRPr>
          </a:p>
          <a:p>
            <a:pPr>
              <a:lnSpc>
                <a:spcPct val="90000"/>
              </a:lnSpc>
            </a:pPr>
            <a:r>
              <a:rPr lang="en-CA" sz="2400" b="1" dirty="0" smtClean="0">
                <a:ea typeface="MS PGothic"/>
              </a:rPr>
              <a:t>Preliminary Views</a:t>
            </a:r>
          </a:p>
          <a:p>
            <a:pPr>
              <a:lnSpc>
                <a:spcPct val="90000"/>
              </a:lnSpc>
            </a:pPr>
            <a:r>
              <a:rPr lang="en-US" sz="2400" b="1" dirty="0" smtClean="0">
                <a:ea typeface="MS PGothic"/>
              </a:rPr>
              <a:t>TBD</a:t>
            </a:r>
            <a:endParaRPr lang="en-CA" sz="1800" i="1" dirty="0" smtClean="0">
              <a:solidFill>
                <a:srgbClr val="FF0000"/>
              </a:solidFill>
              <a:ea typeface="MS PGothic"/>
            </a:endParaRPr>
          </a:p>
          <a:p>
            <a:pPr>
              <a:lnSpc>
                <a:spcPct val="90000"/>
              </a:lnSpc>
            </a:pPr>
            <a:endParaRPr lang="en-CA" sz="1800" i="1" dirty="0" smtClean="0">
              <a:solidFill>
                <a:srgbClr val="FF0000"/>
              </a:solidFill>
              <a:ea typeface="MS PGothic"/>
            </a:endParaRPr>
          </a:p>
          <a:p>
            <a:pPr>
              <a:lnSpc>
                <a:spcPct val="90000"/>
              </a:lnSpc>
            </a:pPr>
            <a:endParaRPr lang="en-CA" sz="1800" i="1" dirty="0" smtClean="0">
              <a:solidFill>
                <a:srgbClr val="FF0000"/>
              </a:solidFill>
              <a:ea typeface="MS PGothic"/>
            </a:endParaRPr>
          </a:p>
          <a:p>
            <a:pPr>
              <a:lnSpc>
                <a:spcPct val="90000"/>
              </a:lnSpc>
            </a:pPr>
            <a:endParaRPr lang="en-CA" sz="1800" i="1" dirty="0" smtClean="0">
              <a:solidFill>
                <a:srgbClr val="FF0000"/>
              </a:solidFill>
              <a:ea typeface="MS PGothic"/>
            </a:endParaRPr>
          </a:p>
          <a:p>
            <a:pPr>
              <a:lnSpc>
                <a:spcPct val="90000"/>
              </a:lnSpc>
            </a:pPr>
            <a:endParaRPr lang="en-CA" sz="1800" i="1" dirty="0" smtClean="0">
              <a:solidFill>
                <a:srgbClr val="FF0000"/>
              </a:solidFill>
              <a:ea typeface="MS PGothic"/>
            </a:endParaRPr>
          </a:p>
          <a:p>
            <a:pPr>
              <a:lnSpc>
                <a:spcPct val="90000"/>
              </a:lnSpc>
            </a:pPr>
            <a:r>
              <a:rPr lang="en-CA" sz="1800" i="1" dirty="0" smtClean="0">
                <a:solidFill>
                  <a:srgbClr val="FF0000"/>
                </a:solidFill>
                <a:ea typeface="MS PGothic"/>
              </a:rPr>
              <a:t>Issue Coordinator:  TBD</a:t>
            </a:r>
          </a:p>
          <a:p>
            <a:pPr>
              <a:lnSpc>
                <a:spcPct val="90000"/>
              </a:lnSpc>
              <a:buFont typeface="Arial" charset="0"/>
              <a:buChar char="•"/>
            </a:pPr>
            <a:endParaRPr lang="en-CA" sz="2200" dirty="0" smtClean="0">
              <a:ea typeface="MS PGothic"/>
            </a:endParaRPr>
          </a:p>
        </p:txBody>
      </p:sp>
      <p:sp>
        <p:nvSpPr>
          <p:cNvPr id="73731" name="Slide Number Placeholder 3"/>
          <p:cNvSpPr>
            <a:spLocks noGrp="1"/>
          </p:cNvSpPr>
          <p:nvPr>
            <p:ph type="sldNum" sz="quarter" idx="11"/>
          </p:nvPr>
        </p:nvSpPr>
        <p:spPr bwMode="auto">
          <a:noFill/>
          <a:ln>
            <a:miter lim="800000"/>
            <a:headEnd/>
            <a:tailEnd/>
          </a:ln>
        </p:spPr>
        <p:txBody>
          <a:bodyPr/>
          <a:lstStyle/>
          <a:p>
            <a:fld id="{ADA84057-8884-4B7B-B5FE-CE28627BA111}" type="slidenum">
              <a:rPr lang="en-US" smtClean="0">
                <a:ea typeface="MS PGothic"/>
                <a:cs typeface="MS PGothic"/>
              </a:rPr>
              <a:pPr/>
              <a:t>61</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p:cNvSpPr>
          <p:nvPr>
            <p:ph type="title"/>
          </p:nvPr>
        </p:nvSpPr>
        <p:spPr>
          <a:xfrm>
            <a:off x="468313" y="1066800"/>
            <a:ext cx="8447087" cy="760413"/>
          </a:xfrm>
        </p:spPr>
        <p:txBody>
          <a:bodyPr/>
          <a:lstStyle/>
          <a:p>
            <a:r>
              <a:rPr lang="en-CA" altLang="en-US" smtClean="0">
                <a:ea typeface="MS PGothic"/>
              </a:rPr>
              <a:t>Agenda Item 4:  </a:t>
            </a:r>
            <a:r>
              <a:rPr lang="en-CA" altLang="en-US" i="1" smtClean="0">
                <a:ea typeface="MS PGothic"/>
              </a:rPr>
              <a:t>Review of Resolutions and Recommendations (Resolution 95)</a:t>
            </a:r>
            <a:endParaRPr lang="en-US" altLang="en-US" i="1" smtClean="0">
              <a:ea typeface="MS PGothic"/>
            </a:endParaRPr>
          </a:p>
        </p:txBody>
      </p:sp>
      <p:sp>
        <p:nvSpPr>
          <p:cNvPr id="75778" name="Rectangle 3"/>
          <p:cNvSpPr>
            <a:spLocks noGrp="1"/>
          </p:cNvSpPr>
          <p:nvPr>
            <p:ph type="body" idx="1"/>
          </p:nvPr>
        </p:nvSpPr>
        <p:spPr>
          <a:xfrm>
            <a:off x="468313" y="1981200"/>
            <a:ext cx="8229600" cy="4495800"/>
          </a:xfrm>
        </p:spPr>
        <p:txBody>
          <a:bodyPr/>
          <a:lstStyle/>
          <a:p>
            <a:pPr>
              <a:lnSpc>
                <a:spcPct val="90000"/>
              </a:lnSpc>
            </a:pPr>
            <a:r>
              <a:rPr lang="en-CA" sz="2400" b="1" dirty="0" smtClean="0">
                <a:ea typeface="MS PGothic"/>
              </a:rPr>
              <a:t>Preliminary Views</a:t>
            </a:r>
          </a:p>
          <a:p>
            <a:pPr>
              <a:lnSpc>
                <a:spcPct val="90000"/>
              </a:lnSpc>
            </a:pPr>
            <a:r>
              <a:rPr lang="en-US" sz="2400" b="1" dirty="0" smtClean="0">
                <a:ea typeface="MS PGothic"/>
              </a:rPr>
              <a:t>TBD</a:t>
            </a:r>
            <a:endParaRPr lang="en-CA" sz="2200" b="1" dirty="0" smtClean="0">
              <a:ea typeface="MS PGothic"/>
            </a:endParaRPr>
          </a:p>
          <a:p>
            <a:pPr>
              <a:lnSpc>
                <a:spcPct val="90000"/>
              </a:lnSpc>
            </a:pPr>
            <a:endParaRPr lang="en-CA" sz="1800" i="1" dirty="0" smtClean="0">
              <a:solidFill>
                <a:srgbClr val="FF0000"/>
              </a:solidFill>
              <a:ea typeface="MS PGothic"/>
            </a:endParaRPr>
          </a:p>
          <a:p>
            <a:pPr>
              <a:lnSpc>
                <a:spcPct val="90000"/>
              </a:lnSpc>
            </a:pPr>
            <a:r>
              <a:rPr lang="en-CA" sz="1800" i="1" dirty="0" smtClean="0">
                <a:solidFill>
                  <a:srgbClr val="FF0000"/>
                </a:solidFill>
                <a:ea typeface="MS PGothic"/>
              </a:rPr>
              <a:t>Issue Coordinator:  TBD</a:t>
            </a:r>
            <a:endParaRPr lang="en-CA" sz="2400" dirty="0" smtClean="0">
              <a:ea typeface="MS PGothic"/>
            </a:endParaRPr>
          </a:p>
        </p:txBody>
      </p:sp>
      <p:sp>
        <p:nvSpPr>
          <p:cNvPr id="75779" name="Slide Number Placeholder 3"/>
          <p:cNvSpPr>
            <a:spLocks noGrp="1"/>
          </p:cNvSpPr>
          <p:nvPr>
            <p:ph type="sldNum" sz="quarter" idx="11"/>
          </p:nvPr>
        </p:nvSpPr>
        <p:spPr bwMode="auto">
          <a:noFill/>
          <a:ln>
            <a:miter lim="800000"/>
            <a:headEnd/>
            <a:tailEnd/>
          </a:ln>
        </p:spPr>
        <p:txBody>
          <a:bodyPr/>
          <a:lstStyle/>
          <a:p>
            <a:fld id="{8084F2E7-FBA7-4F87-A2BD-5D66FAFB1077}" type="slidenum">
              <a:rPr lang="en-US" smtClean="0">
                <a:ea typeface="MS PGothic"/>
                <a:cs typeface="MS PGothic"/>
              </a:rPr>
              <a:pPr/>
              <a:t>62</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p:cNvSpPr>
          <p:nvPr>
            <p:ph type="title"/>
          </p:nvPr>
        </p:nvSpPr>
        <p:spPr>
          <a:xfrm>
            <a:off x="228600" y="914400"/>
            <a:ext cx="8763000" cy="760413"/>
          </a:xfrm>
        </p:spPr>
        <p:txBody>
          <a:bodyPr/>
          <a:lstStyle/>
          <a:p>
            <a:r>
              <a:rPr lang="en-CA" altLang="en-US" smtClean="0">
                <a:ea typeface="MS PGothic"/>
              </a:rPr>
              <a:t>Agenda Item 7:  </a:t>
            </a:r>
            <a:r>
              <a:rPr lang="en-CA" altLang="en-US" i="1" smtClean="0">
                <a:ea typeface="MS PGothic"/>
              </a:rPr>
              <a:t>Changes in response to Resolution 86 – Satellite network regulatory procedures</a:t>
            </a:r>
            <a:endParaRPr lang="en-US" altLang="en-US" i="1" smtClean="0">
              <a:ea typeface="MS PGothic"/>
            </a:endParaRPr>
          </a:p>
        </p:txBody>
      </p:sp>
      <p:sp>
        <p:nvSpPr>
          <p:cNvPr id="77826" name="Rectangle 3"/>
          <p:cNvSpPr>
            <a:spLocks noGrp="1"/>
          </p:cNvSpPr>
          <p:nvPr>
            <p:ph type="body" idx="1"/>
          </p:nvPr>
        </p:nvSpPr>
        <p:spPr>
          <a:xfrm>
            <a:off x="446087" y="1824681"/>
            <a:ext cx="8469313" cy="4800600"/>
          </a:xfrm>
        </p:spPr>
        <p:txBody>
          <a:bodyPr/>
          <a:lstStyle/>
          <a:p>
            <a:pPr>
              <a:lnSpc>
                <a:spcPct val="80000"/>
              </a:lnSpc>
            </a:pPr>
            <a:r>
              <a:rPr lang="en-CA" altLang="en-US" sz="2400" b="1" dirty="0" smtClean="0">
                <a:ea typeface="MS PGothic"/>
              </a:rPr>
              <a:t>Preliminary Views</a:t>
            </a:r>
          </a:p>
          <a:p>
            <a:pPr lvl="0" defTabSz="914400">
              <a:spcBef>
                <a:spcPct val="0"/>
              </a:spcBef>
            </a:pPr>
            <a:r>
              <a:rPr lang="x-none" altLang="x-none" b="1" dirty="0">
                <a:latin typeface="Arial" charset="0"/>
              </a:rPr>
              <a:t>ISSUE </a:t>
            </a:r>
            <a:r>
              <a:rPr lang="x-none" altLang="x-none" b="1" dirty="0" smtClean="0">
                <a:latin typeface="Arial" charset="0"/>
              </a:rPr>
              <a:t>A:</a:t>
            </a:r>
            <a:endParaRPr lang="x-none" altLang="x-none" b="1" dirty="0">
              <a:latin typeface="Arial" charset="0"/>
            </a:endParaRPr>
          </a:p>
          <a:p>
            <a:pPr lvl="0" defTabSz="914400">
              <a:spcBef>
                <a:spcPct val="0"/>
              </a:spcBef>
            </a:pPr>
            <a:r>
              <a:rPr lang="en-US" altLang="x-none" b="1" dirty="0" smtClean="0">
                <a:latin typeface="Arial" charset="0"/>
              </a:rPr>
              <a:t>Canada</a:t>
            </a:r>
            <a:endParaRPr lang="x-none" altLang="x-none" b="1" dirty="0">
              <a:latin typeface="Arial" charset="0"/>
            </a:endParaRPr>
          </a:p>
          <a:p>
            <a:pPr lvl="0" defTabSz="914400">
              <a:spcBef>
                <a:spcPct val="0"/>
              </a:spcBef>
            </a:pPr>
            <a:r>
              <a:rPr lang="x-none" altLang="x-none" dirty="0"/>
              <a:t>Canada is of the view that the current seven-year period may not be enough to deploy a “mega” non-GSO constellation. In trying to address this issue, it is important to adopt a balanced approach, taking into account the financial, technological and planning challenges posed by the multiple launches required to deploy this type of constellation but also the need to prevent any abuse that may lead to spectrum reservation. In this context, a milestone approach appears to be an appropriate </a:t>
            </a:r>
            <a:r>
              <a:rPr lang="x-none" altLang="x-none"/>
              <a:t>solution</a:t>
            </a:r>
            <a:r>
              <a:rPr lang="x-none" altLang="x-none" smtClean="0"/>
              <a:t>.</a:t>
            </a:r>
            <a:endParaRPr lang="en-US" altLang="x-none" dirty="0" smtClean="0"/>
          </a:p>
          <a:p>
            <a:pPr lvl="0" defTabSz="914400">
              <a:spcBef>
                <a:spcPct val="0"/>
              </a:spcBef>
            </a:pPr>
            <a:endParaRPr lang="en-US" altLang="x-none" dirty="0"/>
          </a:p>
          <a:p>
            <a:pPr lvl="0" defTabSz="914400">
              <a:spcBef>
                <a:spcPct val="0"/>
              </a:spcBef>
            </a:pPr>
            <a:endParaRPr lang="x-none" altLang="x-none" dirty="0"/>
          </a:p>
          <a:p>
            <a:r>
              <a:rPr lang="en-US" i="1" dirty="0">
                <a:solidFill>
                  <a:srgbClr val="FF0000"/>
                </a:solidFill>
                <a:ea typeface="MS PGothic"/>
              </a:rPr>
              <a:t>Issue Coordinator:  </a:t>
            </a:r>
            <a:r>
              <a:rPr lang="en-US" dirty="0" smtClean="0">
                <a:ea typeface="MS PGothic"/>
              </a:rPr>
              <a:t>Michelle </a:t>
            </a:r>
            <a:r>
              <a:rPr lang="en-US" dirty="0" err="1" smtClean="0">
                <a:ea typeface="MS PGothic"/>
              </a:rPr>
              <a:t>Caldeira</a:t>
            </a:r>
            <a:r>
              <a:rPr lang="en-US" dirty="0" smtClean="0">
                <a:ea typeface="MS PGothic"/>
              </a:rPr>
              <a:t> (B) </a:t>
            </a:r>
            <a:r>
              <a:rPr lang="en-US" dirty="0" smtClean="0">
                <a:ea typeface="MS PGothic"/>
                <a:hlinkClick r:id="rId3"/>
              </a:rPr>
              <a:t>Michelle.caldeira@ses.com</a:t>
            </a:r>
            <a:r>
              <a:rPr lang="en-US" dirty="0" smtClean="0">
                <a:ea typeface="MS PGothic"/>
              </a:rPr>
              <a:t> </a:t>
            </a:r>
            <a:endParaRPr lang="en-US" dirty="0">
              <a:ea typeface="MS PGothic"/>
            </a:endParaRPr>
          </a:p>
          <a:p>
            <a:r>
              <a:rPr lang="en-US" i="1" dirty="0">
                <a:solidFill>
                  <a:srgbClr val="FF0000"/>
                </a:solidFill>
                <a:ea typeface="MS PGothic"/>
              </a:rPr>
              <a:t>Alt Coordinator: </a:t>
            </a:r>
            <a:r>
              <a:rPr lang="en-US" dirty="0" smtClean="0">
                <a:ea typeface="MS PGothic"/>
              </a:rPr>
              <a:t>Angeles </a:t>
            </a:r>
            <a:r>
              <a:rPr lang="en-US" dirty="0" err="1" smtClean="0">
                <a:ea typeface="MS PGothic"/>
              </a:rPr>
              <a:t>Gallego</a:t>
            </a:r>
            <a:r>
              <a:rPr lang="en-US" dirty="0" smtClean="0">
                <a:ea typeface="MS PGothic"/>
              </a:rPr>
              <a:t> (Mexico) </a:t>
            </a:r>
            <a:r>
              <a:rPr lang="en-US" dirty="0" smtClean="0">
                <a:ea typeface="MS PGothic"/>
                <a:hlinkClick r:id="rId4"/>
              </a:rPr>
              <a:t>mgallego@satmex.com</a:t>
            </a:r>
            <a:r>
              <a:rPr lang="en-US" dirty="0" smtClean="0">
                <a:ea typeface="MS PGothic"/>
              </a:rPr>
              <a:t> </a:t>
            </a:r>
            <a:endParaRPr lang="en-US" b="1" dirty="0">
              <a:ea typeface="MS PGothic"/>
            </a:endParaRPr>
          </a:p>
          <a:p>
            <a:pPr lvl="0" defTabSz="914400">
              <a:spcBef>
                <a:spcPct val="0"/>
              </a:spcBef>
            </a:pPr>
            <a:endParaRPr lang="x-none" altLang="x-none" dirty="0">
              <a:latin typeface="Arial" charset="0"/>
            </a:endParaRPr>
          </a:p>
        </p:txBody>
      </p:sp>
      <p:sp>
        <p:nvSpPr>
          <p:cNvPr id="77827" name="Slide Number Placeholder 2"/>
          <p:cNvSpPr>
            <a:spLocks noGrp="1"/>
          </p:cNvSpPr>
          <p:nvPr>
            <p:ph type="sldNum" sz="quarter" idx="11"/>
          </p:nvPr>
        </p:nvSpPr>
        <p:spPr bwMode="auto">
          <a:noFill/>
          <a:ln>
            <a:miter lim="800000"/>
            <a:headEnd/>
            <a:tailEnd/>
          </a:ln>
        </p:spPr>
        <p:txBody>
          <a:bodyPr/>
          <a:lstStyle/>
          <a:p>
            <a:fld id="{A6BD6806-F9D0-438F-989F-42C055592447}" type="slidenum">
              <a:rPr lang="en-US" smtClean="0">
                <a:ea typeface="MS PGothic"/>
                <a:cs typeface="MS PGothic"/>
              </a:rPr>
              <a:pPr/>
              <a:t>63</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p:cNvSpPr>
          <p:nvPr>
            <p:ph type="title"/>
          </p:nvPr>
        </p:nvSpPr>
        <p:spPr>
          <a:xfrm>
            <a:off x="228600" y="914400"/>
            <a:ext cx="8763000" cy="760413"/>
          </a:xfrm>
        </p:spPr>
        <p:txBody>
          <a:bodyPr/>
          <a:lstStyle/>
          <a:p>
            <a:r>
              <a:rPr lang="en-CA" altLang="en-US" smtClean="0">
                <a:ea typeface="MS PGothic"/>
              </a:rPr>
              <a:t>Agenda Item 7:  </a:t>
            </a:r>
            <a:r>
              <a:rPr lang="en-CA" altLang="en-US" i="1" smtClean="0">
                <a:ea typeface="MS PGothic"/>
              </a:rPr>
              <a:t>Changes in response to Resolution 86 – Satellite network regulatory procedures</a:t>
            </a:r>
            <a:endParaRPr lang="en-US" altLang="en-US" i="1" smtClean="0">
              <a:ea typeface="MS PGothic"/>
            </a:endParaRPr>
          </a:p>
        </p:txBody>
      </p:sp>
      <p:sp>
        <p:nvSpPr>
          <p:cNvPr id="77826" name="Rectangle 3"/>
          <p:cNvSpPr>
            <a:spLocks noGrp="1"/>
          </p:cNvSpPr>
          <p:nvPr>
            <p:ph type="body" idx="1"/>
          </p:nvPr>
        </p:nvSpPr>
        <p:spPr>
          <a:xfrm>
            <a:off x="381000" y="1828800"/>
            <a:ext cx="8469313" cy="4800600"/>
          </a:xfrm>
        </p:spPr>
        <p:txBody>
          <a:bodyPr/>
          <a:lstStyle/>
          <a:p>
            <a:pPr>
              <a:lnSpc>
                <a:spcPct val="80000"/>
              </a:lnSpc>
            </a:pPr>
            <a:r>
              <a:rPr lang="en-CA" altLang="en-US" sz="2400" b="1" dirty="0" smtClean="0">
                <a:ea typeface="MS PGothic"/>
              </a:rPr>
              <a:t>Preliminary Views</a:t>
            </a:r>
          </a:p>
          <a:p>
            <a:pPr lvl="0" defTabSz="914400">
              <a:spcBef>
                <a:spcPct val="0"/>
              </a:spcBef>
            </a:pPr>
            <a:r>
              <a:rPr lang="x-none" altLang="x-none" b="1" dirty="0">
                <a:latin typeface="Arial" charset="0"/>
              </a:rPr>
              <a:t>ISSUE C3 </a:t>
            </a:r>
            <a:endParaRPr lang="en-US" altLang="x-none" b="1" dirty="0">
              <a:latin typeface="Arial" charset="0"/>
            </a:endParaRPr>
          </a:p>
          <a:p>
            <a:pPr lvl="0" defTabSz="914400">
              <a:spcBef>
                <a:spcPct val="0"/>
              </a:spcBef>
            </a:pPr>
            <a:r>
              <a:rPr lang="en-US" altLang="x-none" b="1" dirty="0" smtClean="0">
                <a:latin typeface="Arial" charset="0"/>
              </a:rPr>
              <a:t>Canada</a:t>
            </a:r>
            <a:endParaRPr lang="x-none" altLang="x-none" b="1" dirty="0">
              <a:latin typeface="Arial" charset="0"/>
            </a:endParaRPr>
          </a:p>
          <a:p>
            <a:pPr lvl="0" defTabSz="914400">
              <a:spcBef>
                <a:spcPct val="0"/>
              </a:spcBef>
            </a:pPr>
            <a:r>
              <a:rPr lang="x-none" altLang="x-none" dirty="0"/>
              <a:t>Canada is of the view that the only procedure applicable for seeking the assistance of the Bureau in the case of requests for the inclusion of the territory of an administration within the service area of the satellite network is provided in No. </a:t>
            </a:r>
            <a:r>
              <a:rPr lang="x-none" altLang="x-none" b="1" dirty="0"/>
              <a:t>13.1. We also note that an absence of response to correspondences from the Bureau initiated under No. 13.1 for this type of request cannot be considered as an implicit agreement to be included in the service area. In this context, Canada is not convinced of the need to modified Appendix 30B and does not support the modification of </a:t>
            </a:r>
            <a:r>
              <a:rPr lang="x-none" altLang="x-none" i="1" dirty="0"/>
              <a:t>§6.10</a:t>
            </a:r>
            <a:r>
              <a:rPr lang="x-none" altLang="x-none" dirty="0"/>
              <a:t> in article 6 of Appendix </a:t>
            </a:r>
            <a:r>
              <a:rPr lang="x-none" altLang="x-none" b="1" dirty="0"/>
              <a:t>30B</a:t>
            </a:r>
            <a:r>
              <a:rPr lang="x-none" altLang="x-none" b="1" dirty="0" smtClean="0"/>
              <a:t>.</a:t>
            </a:r>
            <a:endParaRPr lang="en-US" altLang="en-US" b="1" dirty="0">
              <a:ea typeface="MS PGothic"/>
            </a:endParaRPr>
          </a:p>
          <a:p>
            <a:pPr lvl="0" defTabSz="914400">
              <a:spcBef>
                <a:spcPct val="0"/>
              </a:spcBef>
            </a:pPr>
            <a:endParaRPr lang="en-US" altLang="en-US" b="0" dirty="0">
              <a:ea typeface="MS PGothic"/>
            </a:endParaRPr>
          </a:p>
          <a:p>
            <a:r>
              <a:rPr lang="en-US" sz="1800" i="1" dirty="0">
                <a:solidFill>
                  <a:srgbClr val="FF0000"/>
                </a:solidFill>
                <a:ea typeface="MS PGothic"/>
              </a:rPr>
              <a:t>Issue Coordinator:  </a:t>
            </a:r>
            <a:r>
              <a:rPr lang="en-US" sz="1800" dirty="0">
                <a:ea typeface="MS PGothic"/>
              </a:rPr>
              <a:t>Michelle </a:t>
            </a:r>
            <a:r>
              <a:rPr lang="en-US" sz="1800" dirty="0" err="1">
                <a:ea typeface="MS PGothic"/>
              </a:rPr>
              <a:t>Caldeira</a:t>
            </a:r>
            <a:r>
              <a:rPr lang="en-US" sz="1800" dirty="0">
                <a:ea typeface="MS PGothic"/>
              </a:rPr>
              <a:t> (B) </a:t>
            </a:r>
            <a:r>
              <a:rPr lang="en-US" sz="1800" dirty="0">
                <a:ea typeface="MS PGothic"/>
                <a:hlinkClick r:id="rId3"/>
              </a:rPr>
              <a:t>Michelle.caldeira@ses.com</a:t>
            </a:r>
            <a:r>
              <a:rPr lang="en-US" sz="1800" dirty="0">
                <a:ea typeface="MS PGothic"/>
              </a:rPr>
              <a:t> </a:t>
            </a:r>
          </a:p>
          <a:p>
            <a:r>
              <a:rPr lang="en-US" sz="1800" i="1" dirty="0">
                <a:solidFill>
                  <a:srgbClr val="FF0000"/>
                </a:solidFill>
                <a:ea typeface="MS PGothic"/>
              </a:rPr>
              <a:t>Alt Coordinator: </a:t>
            </a:r>
            <a:r>
              <a:rPr lang="en-US" sz="1800" dirty="0">
                <a:ea typeface="MS PGothic"/>
              </a:rPr>
              <a:t>Angeles </a:t>
            </a:r>
            <a:r>
              <a:rPr lang="en-US" sz="1800" dirty="0" err="1">
                <a:ea typeface="MS PGothic"/>
              </a:rPr>
              <a:t>Gallego</a:t>
            </a:r>
            <a:r>
              <a:rPr lang="en-US" sz="1800" dirty="0">
                <a:ea typeface="MS PGothic"/>
              </a:rPr>
              <a:t> </a:t>
            </a:r>
            <a:r>
              <a:rPr lang="en-US" sz="1800" dirty="0" smtClean="0">
                <a:ea typeface="MS PGothic"/>
              </a:rPr>
              <a:t>(Mexico) </a:t>
            </a:r>
            <a:r>
              <a:rPr lang="en-US" sz="1800" dirty="0">
                <a:ea typeface="MS PGothic"/>
                <a:hlinkClick r:id="rId4"/>
              </a:rPr>
              <a:t>mgallego@satmex.com</a:t>
            </a:r>
            <a:r>
              <a:rPr lang="en-US" sz="1800" dirty="0">
                <a:ea typeface="MS PGothic"/>
              </a:rPr>
              <a:t> </a:t>
            </a:r>
            <a:endParaRPr lang="en-US" sz="1800" b="1" dirty="0">
              <a:ea typeface="MS PGothic"/>
            </a:endParaRPr>
          </a:p>
          <a:p>
            <a:r>
              <a:rPr lang="fr-CA" i="1" dirty="0"/>
              <a:t> </a:t>
            </a:r>
            <a:endParaRPr lang="en-US" dirty="0"/>
          </a:p>
          <a:p>
            <a:endParaRPr lang="en-US" dirty="0"/>
          </a:p>
          <a:p>
            <a:endParaRPr lang="en-US" altLang="en-US" i="1" dirty="0">
              <a:solidFill>
                <a:srgbClr val="FF0000"/>
              </a:solidFill>
              <a:latin typeface="Times New Roman" pitchFamily="18" charset="0"/>
              <a:ea typeface="MS PGothic"/>
              <a:cs typeface="Times New Roman" pitchFamily="18" charset="0"/>
            </a:endParaRPr>
          </a:p>
          <a:p>
            <a:pPr lvl="0" defTabSz="914400">
              <a:spcBef>
                <a:spcPct val="0"/>
              </a:spcBef>
            </a:pPr>
            <a:endParaRPr lang="x-none" altLang="x-none" dirty="0">
              <a:latin typeface="Arial" charset="0"/>
            </a:endParaRPr>
          </a:p>
        </p:txBody>
      </p:sp>
      <p:sp>
        <p:nvSpPr>
          <p:cNvPr id="77827" name="Slide Number Placeholder 2"/>
          <p:cNvSpPr>
            <a:spLocks noGrp="1"/>
          </p:cNvSpPr>
          <p:nvPr>
            <p:ph type="sldNum" sz="quarter" idx="11"/>
          </p:nvPr>
        </p:nvSpPr>
        <p:spPr bwMode="auto">
          <a:noFill/>
          <a:ln>
            <a:miter lim="800000"/>
            <a:headEnd/>
            <a:tailEnd/>
          </a:ln>
        </p:spPr>
        <p:txBody>
          <a:bodyPr/>
          <a:lstStyle/>
          <a:p>
            <a:fld id="{A6BD6806-F9D0-438F-989F-42C055592447}" type="slidenum">
              <a:rPr lang="en-US" smtClean="0">
                <a:ea typeface="MS PGothic"/>
                <a:cs typeface="MS PGothic"/>
              </a:rPr>
              <a:pPr/>
              <a:t>64</a:t>
            </a:fld>
            <a:endParaRPr lang="en-US" smtClean="0">
              <a:ea typeface="MS PGothic"/>
              <a:cs typeface="MS PGothic"/>
            </a:endParaRPr>
          </a:p>
        </p:txBody>
      </p:sp>
      <p:sp>
        <p:nvSpPr>
          <p:cNvPr id="2" name="Rectangle 1"/>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x-none" altLang="x-none" sz="1800" b="0" i="0" u="none" strike="noStrike" cap="none" normalizeH="0" baseline="0" dirty="0">
              <a:ln>
                <a:noFill/>
              </a:ln>
              <a:solidFill>
                <a:schemeClr val="tx1"/>
              </a:solidFill>
              <a:effectLst/>
              <a:latin typeface="Arial" charset="0"/>
            </a:endParaRPr>
          </a:p>
        </p:txBody>
      </p:sp>
      <p:sp>
        <p:nvSpPr>
          <p:cNvPr id="3"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x-none" altLang="x-none" sz="18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96139476"/>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p:cNvSpPr>
          <p:nvPr>
            <p:ph type="title"/>
          </p:nvPr>
        </p:nvSpPr>
        <p:spPr>
          <a:xfrm>
            <a:off x="228600" y="914400"/>
            <a:ext cx="8763000" cy="760413"/>
          </a:xfrm>
        </p:spPr>
        <p:txBody>
          <a:bodyPr/>
          <a:lstStyle/>
          <a:p>
            <a:r>
              <a:rPr lang="en-CA" altLang="en-US" smtClean="0">
                <a:ea typeface="MS PGothic"/>
              </a:rPr>
              <a:t>Agenda Item 7:  </a:t>
            </a:r>
            <a:r>
              <a:rPr lang="en-CA" altLang="en-US" i="1" smtClean="0">
                <a:ea typeface="MS PGothic"/>
              </a:rPr>
              <a:t>Changes in response to Resolution 86 – Satellite network regulatory procedures</a:t>
            </a:r>
            <a:endParaRPr lang="en-US" altLang="en-US" i="1" smtClean="0">
              <a:ea typeface="MS PGothic"/>
            </a:endParaRPr>
          </a:p>
        </p:txBody>
      </p:sp>
      <p:sp>
        <p:nvSpPr>
          <p:cNvPr id="77826" name="Rectangle 3"/>
          <p:cNvSpPr>
            <a:spLocks noGrp="1"/>
          </p:cNvSpPr>
          <p:nvPr>
            <p:ph type="body" idx="1"/>
          </p:nvPr>
        </p:nvSpPr>
        <p:spPr>
          <a:xfrm>
            <a:off x="381000" y="1828800"/>
            <a:ext cx="8469313" cy="4800600"/>
          </a:xfrm>
        </p:spPr>
        <p:txBody>
          <a:bodyPr/>
          <a:lstStyle/>
          <a:p>
            <a:pPr>
              <a:lnSpc>
                <a:spcPct val="80000"/>
              </a:lnSpc>
            </a:pPr>
            <a:r>
              <a:rPr lang="en-CA" altLang="en-US" sz="2400" b="1" dirty="0" smtClean="0">
                <a:ea typeface="MS PGothic"/>
              </a:rPr>
              <a:t>Preliminary Views</a:t>
            </a:r>
          </a:p>
          <a:p>
            <a:pPr lvl="0" defTabSz="914400">
              <a:spcBef>
                <a:spcPct val="0"/>
              </a:spcBef>
            </a:pPr>
            <a:r>
              <a:rPr lang="x-none" altLang="x-none" b="1">
                <a:latin typeface="Arial" charset="0"/>
              </a:rPr>
              <a:t>ISSUE </a:t>
            </a:r>
            <a:r>
              <a:rPr lang="x-none" altLang="x-none" b="1" smtClean="0">
                <a:latin typeface="Arial" charset="0"/>
              </a:rPr>
              <a:t>C</a:t>
            </a:r>
            <a:r>
              <a:rPr lang="en-US" altLang="x-none" b="1" dirty="0" smtClean="0">
                <a:latin typeface="Arial" charset="0"/>
              </a:rPr>
              <a:t>5</a:t>
            </a:r>
            <a:r>
              <a:rPr lang="x-none" altLang="x-none" b="1" smtClean="0">
                <a:latin typeface="Arial" charset="0"/>
              </a:rPr>
              <a:t> </a:t>
            </a:r>
            <a:endParaRPr lang="en-US" altLang="x-none" b="1" dirty="0">
              <a:latin typeface="Arial" charset="0"/>
            </a:endParaRPr>
          </a:p>
          <a:p>
            <a:pPr lvl="0" defTabSz="914400">
              <a:spcBef>
                <a:spcPct val="0"/>
              </a:spcBef>
            </a:pPr>
            <a:r>
              <a:rPr lang="en-US" altLang="x-none" b="1" dirty="0" smtClean="0">
                <a:latin typeface="Arial" charset="0"/>
              </a:rPr>
              <a:t>Canada</a:t>
            </a:r>
          </a:p>
          <a:p>
            <a:pPr lvl="0" defTabSz="914400">
              <a:spcBef>
                <a:spcPct val="0"/>
              </a:spcBef>
            </a:pPr>
            <a:endParaRPr lang="x-none" altLang="x-none" b="1" dirty="0">
              <a:latin typeface="Arial" charset="0"/>
            </a:endParaRPr>
          </a:p>
          <a:p>
            <a:pPr lvl="0" defTabSz="914400">
              <a:spcBef>
                <a:spcPct val="0"/>
              </a:spcBef>
            </a:pPr>
            <a:r>
              <a:rPr lang="x-none" altLang="x-none" smtClean="0"/>
              <a:t>Canada</a:t>
            </a:r>
            <a:r>
              <a:rPr lang="en-US" altLang="x-none" dirty="0"/>
              <a:t> </a:t>
            </a:r>
            <a:r>
              <a:rPr lang="en-US" altLang="x-none" dirty="0" smtClean="0"/>
              <a:t>supports adding to the relevant provision of Article 11 the obligation for the Bureau to send a reminder to notifying administrations before the end of the six-month period provided in No. 11.46 for the resubmission of notice initially returned by the Bureau without a change to its original date of receipt.</a:t>
            </a:r>
          </a:p>
          <a:p>
            <a:pPr lvl="0" defTabSz="914400">
              <a:spcBef>
                <a:spcPct val="0"/>
              </a:spcBef>
            </a:pPr>
            <a:endParaRPr lang="en-US" altLang="en-US" b="0" dirty="0">
              <a:ea typeface="MS PGothic"/>
            </a:endParaRPr>
          </a:p>
          <a:p>
            <a:pPr lvl="0" defTabSz="914400">
              <a:spcBef>
                <a:spcPct val="0"/>
              </a:spcBef>
            </a:pPr>
            <a:endParaRPr lang="en-US" altLang="en-US" b="0" dirty="0">
              <a:ea typeface="MS PGothic"/>
            </a:endParaRPr>
          </a:p>
          <a:p>
            <a:r>
              <a:rPr lang="en-US" sz="1800" i="1" dirty="0">
                <a:solidFill>
                  <a:srgbClr val="FF0000"/>
                </a:solidFill>
                <a:ea typeface="MS PGothic"/>
              </a:rPr>
              <a:t>Issue Coordinator:  </a:t>
            </a:r>
            <a:r>
              <a:rPr lang="en-US" sz="1800" dirty="0">
                <a:ea typeface="MS PGothic"/>
              </a:rPr>
              <a:t>Michelle </a:t>
            </a:r>
            <a:r>
              <a:rPr lang="en-US" sz="1800" dirty="0" err="1">
                <a:ea typeface="MS PGothic"/>
              </a:rPr>
              <a:t>Caldeira</a:t>
            </a:r>
            <a:r>
              <a:rPr lang="en-US" sz="1800" dirty="0">
                <a:ea typeface="MS PGothic"/>
              </a:rPr>
              <a:t> (B) </a:t>
            </a:r>
            <a:r>
              <a:rPr lang="en-US" sz="1800" dirty="0">
                <a:ea typeface="MS PGothic"/>
                <a:hlinkClick r:id="rId3"/>
              </a:rPr>
              <a:t>Michelle.caldeira@ses.com</a:t>
            </a:r>
            <a:r>
              <a:rPr lang="en-US" sz="1800" dirty="0">
                <a:ea typeface="MS PGothic"/>
              </a:rPr>
              <a:t> </a:t>
            </a:r>
          </a:p>
          <a:p>
            <a:r>
              <a:rPr lang="en-US" sz="1800" i="1" dirty="0">
                <a:solidFill>
                  <a:srgbClr val="FF0000"/>
                </a:solidFill>
                <a:ea typeface="MS PGothic"/>
              </a:rPr>
              <a:t>Alt Coordinator: </a:t>
            </a:r>
            <a:r>
              <a:rPr lang="en-US" sz="1800" dirty="0">
                <a:ea typeface="MS PGothic"/>
              </a:rPr>
              <a:t>Angeles </a:t>
            </a:r>
            <a:r>
              <a:rPr lang="en-US" sz="1800" dirty="0" err="1">
                <a:ea typeface="MS PGothic"/>
              </a:rPr>
              <a:t>Gallego</a:t>
            </a:r>
            <a:r>
              <a:rPr lang="en-US" sz="1800" dirty="0">
                <a:ea typeface="MS PGothic"/>
              </a:rPr>
              <a:t> </a:t>
            </a:r>
            <a:r>
              <a:rPr lang="en-US" sz="1800" dirty="0" smtClean="0">
                <a:ea typeface="MS PGothic"/>
              </a:rPr>
              <a:t>(Mexico) </a:t>
            </a:r>
            <a:r>
              <a:rPr lang="en-US" sz="1800" dirty="0">
                <a:ea typeface="MS PGothic"/>
                <a:hlinkClick r:id="rId4"/>
              </a:rPr>
              <a:t>mgallego@satmex.com</a:t>
            </a:r>
            <a:r>
              <a:rPr lang="en-US" sz="1800" dirty="0">
                <a:ea typeface="MS PGothic"/>
              </a:rPr>
              <a:t> </a:t>
            </a:r>
            <a:endParaRPr lang="en-US" sz="1800" b="1" dirty="0">
              <a:ea typeface="MS PGothic"/>
            </a:endParaRPr>
          </a:p>
          <a:p>
            <a:r>
              <a:rPr lang="fr-CA" i="1" dirty="0"/>
              <a:t> </a:t>
            </a:r>
            <a:endParaRPr lang="en-US" dirty="0"/>
          </a:p>
          <a:p>
            <a:endParaRPr lang="en-US" dirty="0"/>
          </a:p>
          <a:p>
            <a:endParaRPr lang="en-US" altLang="en-US" i="1" dirty="0">
              <a:solidFill>
                <a:srgbClr val="FF0000"/>
              </a:solidFill>
              <a:latin typeface="Times New Roman" pitchFamily="18" charset="0"/>
              <a:ea typeface="MS PGothic"/>
              <a:cs typeface="Times New Roman" pitchFamily="18" charset="0"/>
            </a:endParaRPr>
          </a:p>
          <a:p>
            <a:pPr lvl="0" defTabSz="914400">
              <a:spcBef>
                <a:spcPct val="0"/>
              </a:spcBef>
            </a:pPr>
            <a:endParaRPr lang="x-none" altLang="x-none" dirty="0">
              <a:latin typeface="Arial" charset="0"/>
            </a:endParaRPr>
          </a:p>
        </p:txBody>
      </p:sp>
      <p:sp>
        <p:nvSpPr>
          <p:cNvPr id="77827" name="Slide Number Placeholder 2"/>
          <p:cNvSpPr>
            <a:spLocks noGrp="1"/>
          </p:cNvSpPr>
          <p:nvPr>
            <p:ph type="sldNum" sz="quarter" idx="11"/>
          </p:nvPr>
        </p:nvSpPr>
        <p:spPr bwMode="auto">
          <a:noFill/>
          <a:ln>
            <a:miter lim="800000"/>
            <a:headEnd/>
            <a:tailEnd/>
          </a:ln>
        </p:spPr>
        <p:txBody>
          <a:bodyPr/>
          <a:lstStyle/>
          <a:p>
            <a:fld id="{A6BD6806-F9D0-438F-989F-42C055592447}" type="slidenum">
              <a:rPr lang="en-US" smtClean="0">
                <a:ea typeface="MS PGothic"/>
                <a:cs typeface="MS PGothic"/>
              </a:rPr>
              <a:pPr/>
              <a:t>65</a:t>
            </a:fld>
            <a:endParaRPr lang="en-US" smtClean="0">
              <a:ea typeface="MS PGothic"/>
              <a:cs typeface="MS PGothic"/>
            </a:endParaRPr>
          </a:p>
        </p:txBody>
      </p:sp>
      <p:sp>
        <p:nvSpPr>
          <p:cNvPr id="2" name="Rectangle 1"/>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x-none" altLang="x-none" sz="1800" b="0" i="0" u="none" strike="noStrike" cap="none" normalizeH="0" baseline="0" dirty="0">
              <a:ln>
                <a:noFill/>
              </a:ln>
              <a:solidFill>
                <a:schemeClr val="tx1"/>
              </a:solidFill>
              <a:effectLst/>
              <a:latin typeface="Arial" charset="0"/>
            </a:endParaRPr>
          </a:p>
        </p:txBody>
      </p:sp>
      <p:sp>
        <p:nvSpPr>
          <p:cNvPr id="3"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x-none" altLang="x-none" sz="18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2448198423"/>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p:cNvSpPr>
          <p:nvPr>
            <p:ph type="title"/>
          </p:nvPr>
        </p:nvSpPr>
        <p:spPr>
          <a:xfrm>
            <a:off x="228600" y="914400"/>
            <a:ext cx="8763000" cy="760413"/>
          </a:xfrm>
        </p:spPr>
        <p:txBody>
          <a:bodyPr/>
          <a:lstStyle/>
          <a:p>
            <a:r>
              <a:rPr lang="en-CA" altLang="en-US" smtClean="0">
                <a:ea typeface="MS PGothic"/>
              </a:rPr>
              <a:t>Agenda Item 7:  </a:t>
            </a:r>
            <a:r>
              <a:rPr lang="en-CA" altLang="en-US" i="1" smtClean="0">
                <a:ea typeface="MS PGothic"/>
              </a:rPr>
              <a:t>Changes in response to Resolution 86 – Satellite network regulatory procedures</a:t>
            </a:r>
            <a:endParaRPr lang="en-US" altLang="en-US" i="1" smtClean="0">
              <a:ea typeface="MS PGothic"/>
            </a:endParaRPr>
          </a:p>
        </p:txBody>
      </p:sp>
      <p:sp>
        <p:nvSpPr>
          <p:cNvPr id="77826" name="Rectangle 3"/>
          <p:cNvSpPr>
            <a:spLocks noGrp="1"/>
          </p:cNvSpPr>
          <p:nvPr>
            <p:ph type="body" idx="1"/>
          </p:nvPr>
        </p:nvSpPr>
        <p:spPr>
          <a:xfrm>
            <a:off x="381000" y="1828800"/>
            <a:ext cx="8469313" cy="4800600"/>
          </a:xfrm>
        </p:spPr>
        <p:txBody>
          <a:bodyPr/>
          <a:lstStyle/>
          <a:p>
            <a:pPr>
              <a:lnSpc>
                <a:spcPct val="80000"/>
              </a:lnSpc>
            </a:pPr>
            <a:r>
              <a:rPr lang="en-CA" altLang="en-US" sz="2400" b="1" dirty="0" smtClean="0">
                <a:ea typeface="MS PGothic"/>
              </a:rPr>
              <a:t>Preliminary Views</a:t>
            </a:r>
          </a:p>
          <a:p>
            <a:pPr lvl="0" defTabSz="914400">
              <a:spcBef>
                <a:spcPct val="0"/>
              </a:spcBef>
            </a:pPr>
            <a:r>
              <a:rPr lang="x-none" altLang="x-none" b="1">
                <a:latin typeface="Arial" charset="0"/>
              </a:rPr>
              <a:t>ISSUE </a:t>
            </a:r>
            <a:r>
              <a:rPr lang="x-none" altLang="x-none" b="1" smtClean="0">
                <a:latin typeface="Arial" charset="0"/>
              </a:rPr>
              <a:t>C</a:t>
            </a:r>
            <a:r>
              <a:rPr lang="en-US" altLang="x-none" b="1" dirty="0" smtClean="0">
                <a:latin typeface="Arial" charset="0"/>
              </a:rPr>
              <a:t>6</a:t>
            </a:r>
            <a:r>
              <a:rPr lang="x-none" altLang="x-none" b="1" smtClean="0">
                <a:latin typeface="Arial" charset="0"/>
              </a:rPr>
              <a:t> </a:t>
            </a:r>
            <a:endParaRPr lang="en-US" altLang="x-none" b="1" dirty="0">
              <a:latin typeface="Arial" charset="0"/>
            </a:endParaRPr>
          </a:p>
          <a:p>
            <a:pPr lvl="0" defTabSz="914400">
              <a:spcBef>
                <a:spcPct val="0"/>
              </a:spcBef>
            </a:pPr>
            <a:r>
              <a:rPr lang="en-US" altLang="x-none" b="1" dirty="0" smtClean="0">
                <a:latin typeface="Arial" charset="0"/>
              </a:rPr>
              <a:t>Canada</a:t>
            </a:r>
          </a:p>
          <a:p>
            <a:pPr lvl="0" defTabSz="914400">
              <a:spcBef>
                <a:spcPct val="0"/>
              </a:spcBef>
            </a:pPr>
            <a:endParaRPr lang="x-none" altLang="x-none" b="1" dirty="0">
              <a:latin typeface="Arial" charset="0"/>
            </a:endParaRPr>
          </a:p>
          <a:p>
            <a:pPr lvl="0" defTabSz="914400">
              <a:spcBef>
                <a:spcPct val="0"/>
              </a:spcBef>
            </a:pPr>
            <a:r>
              <a:rPr lang="x-none" altLang="x-none"/>
              <a:t>Canada </a:t>
            </a:r>
            <a:r>
              <a:rPr lang="en-US" altLang="x-none" dirty="0" smtClean="0"/>
              <a:t>supports allowing notifying administrations to submit simultaneously the Appendix 4 data elements for the purposes of entering the frequency assignments in the List (§6.17) and recording them (§8.1)</a:t>
            </a:r>
          </a:p>
          <a:p>
            <a:pPr lvl="0" defTabSz="914400">
              <a:spcBef>
                <a:spcPct val="0"/>
              </a:spcBef>
            </a:pPr>
            <a:endParaRPr lang="en-US" altLang="x-none" dirty="0"/>
          </a:p>
          <a:p>
            <a:pPr lvl="0" defTabSz="914400">
              <a:spcBef>
                <a:spcPct val="0"/>
              </a:spcBef>
            </a:pPr>
            <a:endParaRPr lang="en-US" altLang="x-none" dirty="0" smtClean="0"/>
          </a:p>
          <a:p>
            <a:pPr lvl="0" defTabSz="914400">
              <a:spcBef>
                <a:spcPct val="0"/>
              </a:spcBef>
            </a:pPr>
            <a:endParaRPr lang="en-US" altLang="x-none" dirty="0"/>
          </a:p>
          <a:p>
            <a:pPr lvl="0" defTabSz="914400">
              <a:spcBef>
                <a:spcPct val="0"/>
              </a:spcBef>
            </a:pPr>
            <a:endParaRPr lang="en-US" altLang="x-none" dirty="0" smtClean="0"/>
          </a:p>
          <a:p>
            <a:pPr lvl="0" defTabSz="914400">
              <a:spcBef>
                <a:spcPct val="0"/>
              </a:spcBef>
            </a:pPr>
            <a:endParaRPr lang="en-US" altLang="x-none" dirty="0" smtClean="0"/>
          </a:p>
          <a:p>
            <a:pPr lvl="0" defTabSz="914400">
              <a:spcBef>
                <a:spcPct val="0"/>
              </a:spcBef>
            </a:pPr>
            <a:r>
              <a:rPr lang="en-US" sz="1800" i="1" dirty="0" smtClean="0">
                <a:solidFill>
                  <a:srgbClr val="FF0000"/>
                </a:solidFill>
                <a:ea typeface="MS PGothic"/>
              </a:rPr>
              <a:t>Issue </a:t>
            </a:r>
            <a:r>
              <a:rPr lang="en-US" sz="1800" i="1" dirty="0">
                <a:solidFill>
                  <a:srgbClr val="FF0000"/>
                </a:solidFill>
                <a:ea typeface="MS PGothic"/>
              </a:rPr>
              <a:t>Coordinator:  </a:t>
            </a:r>
            <a:r>
              <a:rPr lang="en-US" sz="1800" dirty="0">
                <a:ea typeface="MS PGothic"/>
              </a:rPr>
              <a:t>Michelle </a:t>
            </a:r>
            <a:r>
              <a:rPr lang="en-US" sz="1800" dirty="0" err="1">
                <a:ea typeface="MS PGothic"/>
              </a:rPr>
              <a:t>Caldeira</a:t>
            </a:r>
            <a:r>
              <a:rPr lang="en-US" sz="1800" dirty="0">
                <a:ea typeface="MS PGothic"/>
              </a:rPr>
              <a:t> (B) </a:t>
            </a:r>
            <a:r>
              <a:rPr lang="en-US" sz="1800" dirty="0">
                <a:ea typeface="MS PGothic"/>
                <a:hlinkClick r:id="rId3"/>
              </a:rPr>
              <a:t>Michelle.caldeira@ses.com</a:t>
            </a:r>
            <a:r>
              <a:rPr lang="en-US" sz="1800" dirty="0">
                <a:ea typeface="MS PGothic"/>
              </a:rPr>
              <a:t> </a:t>
            </a:r>
          </a:p>
          <a:p>
            <a:r>
              <a:rPr lang="en-US" sz="1800" i="1" dirty="0">
                <a:solidFill>
                  <a:srgbClr val="FF0000"/>
                </a:solidFill>
                <a:ea typeface="MS PGothic"/>
              </a:rPr>
              <a:t>Alt Coordinator: </a:t>
            </a:r>
            <a:r>
              <a:rPr lang="en-US" sz="1800" dirty="0">
                <a:ea typeface="MS PGothic"/>
              </a:rPr>
              <a:t>Angeles </a:t>
            </a:r>
            <a:r>
              <a:rPr lang="en-US" sz="1800" dirty="0" err="1">
                <a:ea typeface="MS PGothic"/>
              </a:rPr>
              <a:t>Gallego</a:t>
            </a:r>
            <a:r>
              <a:rPr lang="en-US" sz="1800" dirty="0">
                <a:ea typeface="MS PGothic"/>
              </a:rPr>
              <a:t> </a:t>
            </a:r>
            <a:r>
              <a:rPr lang="en-US" sz="1800" dirty="0" smtClean="0">
                <a:ea typeface="MS PGothic"/>
              </a:rPr>
              <a:t>(Mexico) </a:t>
            </a:r>
            <a:r>
              <a:rPr lang="en-US" sz="1800" dirty="0">
                <a:ea typeface="MS PGothic"/>
                <a:hlinkClick r:id="rId4"/>
              </a:rPr>
              <a:t>mgallego@satmex.com</a:t>
            </a:r>
            <a:r>
              <a:rPr lang="en-US" sz="1800" dirty="0">
                <a:ea typeface="MS PGothic"/>
              </a:rPr>
              <a:t> </a:t>
            </a:r>
            <a:endParaRPr lang="en-US" sz="1800" b="1" dirty="0">
              <a:ea typeface="MS PGothic"/>
            </a:endParaRPr>
          </a:p>
          <a:p>
            <a:r>
              <a:rPr lang="fr-CA" i="1" dirty="0"/>
              <a:t> </a:t>
            </a:r>
            <a:endParaRPr lang="en-US" dirty="0"/>
          </a:p>
          <a:p>
            <a:endParaRPr lang="en-US" dirty="0"/>
          </a:p>
          <a:p>
            <a:endParaRPr lang="en-US" altLang="en-US" i="1" dirty="0">
              <a:solidFill>
                <a:srgbClr val="FF0000"/>
              </a:solidFill>
              <a:latin typeface="Times New Roman" pitchFamily="18" charset="0"/>
              <a:ea typeface="MS PGothic"/>
              <a:cs typeface="Times New Roman" pitchFamily="18" charset="0"/>
            </a:endParaRPr>
          </a:p>
          <a:p>
            <a:pPr lvl="0" defTabSz="914400">
              <a:spcBef>
                <a:spcPct val="0"/>
              </a:spcBef>
            </a:pPr>
            <a:endParaRPr lang="x-none" altLang="x-none" dirty="0">
              <a:latin typeface="Arial" charset="0"/>
            </a:endParaRPr>
          </a:p>
        </p:txBody>
      </p:sp>
      <p:sp>
        <p:nvSpPr>
          <p:cNvPr id="77827" name="Slide Number Placeholder 2"/>
          <p:cNvSpPr>
            <a:spLocks noGrp="1"/>
          </p:cNvSpPr>
          <p:nvPr>
            <p:ph type="sldNum" sz="quarter" idx="11"/>
          </p:nvPr>
        </p:nvSpPr>
        <p:spPr bwMode="auto">
          <a:noFill/>
          <a:ln>
            <a:miter lim="800000"/>
            <a:headEnd/>
            <a:tailEnd/>
          </a:ln>
        </p:spPr>
        <p:txBody>
          <a:bodyPr/>
          <a:lstStyle/>
          <a:p>
            <a:fld id="{A6BD6806-F9D0-438F-989F-42C055592447}" type="slidenum">
              <a:rPr lang="en-US" smtClean="0">
                <a:ea typeface="MS PGothic"/>
                <a:cs typeface="MS PGothic"/>
              </a:rPr>
              <a:pPr/>
              <a:t>66</a:t>
            </a:fld>
            <a:endParaRPr lang="en-US" smtClean="0">
              <a:ea typeface="MS PGothic"/>
              <a:cs typeface="MS PGothic"/>
            </a:endParaRPr>
          </a:p>
        </p:txBody>
      </p:sp>
      <p:sp>
        <p:nvSpPr>
          <p:cNvPr id="2" name="Rectangle 1"/>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x-none" altLang="x-none" sz="1800" b="0" i="0" u="none" strike="noStrike" cap="none" normalizeH="0" baseline="0" dirty="0">
              <a:ln>
                <a:noFill/>
              </a:ln>
              <a:solidFill>
                <a:schemeClr val="tx1"/>
              </a:solidFill>
              <a:effectLst/>
              <a:latin typeface="Arial" charset="0"/>
            </a:endParaRPr>
          </a:p>
        </p:txBody>
      </p:sp>
      <p:sp>
        <p:nvSpPr>
          <p:cNvPr id="3"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x-none" altLang="x-none" sz="18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2448198423"/>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p:cNvSpPr>
          <p:nvPr>
            <p:ph type="title"/>
          </p:nvPr>
        </p:nvSpPr>
        <p:spPr>
          <a:xfrm>
            <a:off x="228600" y="914400"/>
            <a:ext cx="8763000" cy="760413"/>
          </a:xfrm>
        </p:spPr>
        <p:txBody>
          <a:bodyPr/>
          <a:lstStyle/>
          <a:p>
            <a:r>
              <a:rPr lang="en-CA" altLang="en-US" smtClean="0">
                <a:ea typeface="MS PGothic"/>
              </a:rPr>
              <a:t>Agenda Item 7:  </a:t>
            </a:r>
            <a:r>
              <a:rPr lang="en-CA" altLang="en-US" i="1" smtClean="0">
                <a:ea typeface="MS PGothic"/>
              </a:rPr>
              <a:t>Changes in response to Resolution 86 – Satellite network regulatory procedures</a:t>
            </a:r>
            <a:endParaRPr lang="en-US" altLang="en-US" i="1" smtClean="0">
              <a:ea typeface="MS PGothic"/>
            </a:endParaRPr>
          </a:p>
        </p:txBody>
      </p:sp>
      <p:sp>
        <p:nvSpPr>
          <p:cNvPr id="77826" name="Rectangle 3"/>
          <p:cNvSpPr>
            <a:spLocks noGrp="1"/>
          </p:cNvSpPr>
          <p:nvPr>
            <p:ph type="body" idx="1"/>
          </p:nvPr>
        </p:nvSpPr>
        <p:spPr>
          <a:xfrm>
            <a:off x="381000" y="1828800"/>
            <a:ext cx="8469313" cy="4800600"/>
          </a:xfrm>
        </p:spPr>
        <p:txBody>
          <a:bodyPr/>
          <a:lstStyle/>
          <a:p>
            <a:pPr>
              <a:lnSpc>
                <a:spcPct val="80000"/>
              </a:lnSpc>
            </a:pPr>
            <a:r>
              <a:rPr lang="en-CA" altLang="en-US" sz="2400" b="1" dirty="0" smtClean="0">
                <a:ea typeface="MS PGothic"/>
              </a:rPr>
              <a:t>Preliminary Views</a:t>
            </a:r>
          </a:p>
          <a:p>
            <a:pPr lvl="0" defTabSz="914400">
              <a:spcBef>
                <a:spcPct val="0"/>
              </a:spcBef>
            </a:pPr>
            <a:r>
              <a:rPr lang="x-none" altLang="x-none" b="1">
                <a:latin typeface="Arial" charset="0"/>
              </a:rPr>
              <a:t>ISSUE </a:t>
            </a:r>
            <a:r>
              <a:rPr lang="en-US" altLang="x-none" b="1" dirty="0" smtClean="0">
                <a:latin typeface="Arial" charset="0"/>
              </a:rPr>
              <a:t>D</a:t>
            </a:r>
          </a:p>
          <a:p>
            <a:pPr lvl="0" defTabSz="914400">
              <a:spcBef>
                <a:spcPct val="0"/>
              </a:spcBef>
            </a:pPr>
            <a:r>
              <a:rPr lang="x-none" altLang="x-none" b="1" smtClean="0">
                <a:latin typeface="Arial" charset="0"/>
              </a:rPr>
              <a:t> </a:t>
            </a:r>
            <a:endParaRPr lang="en-US" altLang="x-none" b="1" dirty="0">
              <a:latin typeface="Arial" charset="0"/>
            </a:endParaRPr>
          </a:p>
          <a:p>
            <a:pPr lvl="0" defTabSz="914400">
              <a:spcBef>
                <a:spcPct val="0"/>
              </a:spcBef>
            </a:pPr>
            <a:r>
              <a:rPr lang="en-US" altLang="x-none" b="1" dirty="0" smtClean="0">
                <a:latin typeface="Arial" charset="0"/>
              </a:rPr>
              <a:t>Brazil, Canada</a:t>
            </a:r>
          </a:p>
          <a:p>
            <a:pPr lvl="0" defTabSz="914400">
              <a:spcBef>
                <a:spcPct val="0"/>
              </a:spcBef>
            </a:pPr>
            <a:endParaRPr lang="x-none" altLang="x-none" b="1" dirty="0">
              <a:latin typeface="Arial" charset="0"/>
            </a:endParaRPr>
          </a:p>
          <a:p>
            <a:pPr lvl="0" defTabSz="914400">
              <a:spcBef>
                <a:spcPct val="0"/>
              </a:spcBef>
            </a:pPr>
            <a:r>
              <a:rPr lang="en-US" altLang="x-none" dirty="0" smtClean="0"/>
              <a:t>These administrations support extending the current Bureau identification and publication of the satellite networks or systems to be considered when effecting coordination under No. 9.7 and 9.7A to other types of coordination, namely coordination under No. 9.12, 9.12A or 9.13 as appropriate.</a:t>
            </a:r>
          </a:p>
          <a:p>
            <a:pPr lvl="0" defTabSz="914400">
              <a:spcBef>
                <a:spcPct val="0"/>
              </a:spcBef>
            </a:pPr>
            <a:endParaRPr lang="en-US" altLang="en-US" b="0" dirty="0">
              <a:ea typeface="MS PGothic"/>
            </a:endParaRPr>
          </a:p>
          <a:p>
            <a:pPr lvl="0" defTabSz="914400">
              <a:spcBef>
                <a:spcPct val="0"/>
              </a:spcBef>
            </a:pPr>
            <a:endParaRPr lang="en-US" altLang="en-US" dirty="0" smtClean="0">
              <a:ea typeface="MS PGothic"/>
            </a:endParaRPr>
          </a:p>
          <a:p>
            <a:pPr lvl="0" defTabSz="914400">
              <a:spcBef>
                <a:spcPct val="0"/>
              </a:spcBef>
            </a:pPr>
            <a:endParaRPr lang="en-US" altLang="en-US" b="0" dirty="0">
              <a:ea typeface="MS PGothic"/>
            </a:endParaRPr>
          </a:p>
          <a:p>
            <a:r>
              <a:rPr lang="en-US" sz="1800" i="1" dirty="0">
                <a:solidFill>
                  <a:srgbClr val="FF0000"/>
                </a:solidFill>
                <a:ea typeface="MS PGothic"/>
              </a:rPr>
              <a:t>Issue Coordinator:  </a:t>
            </a:r>
            <a:r>
              <a:rPr lang="en-US" sz="1800" dirty="0">
                <a:ea typeface="MS PGothic"/>
              </a:rPr>
              <a:t>Michelle </a:t>
            </a:r>
            <a:r>
              <a:rPr lang="en-US" sz="1800" dirty="0" err="1">
                <a:ea typeface="MS PGothic"/>
              </a:rPr>
              <a:t>Caldeira</a:t>
            </a:r>
            <a:r>
              <a:rPr lang="en-US" sz="1800" dirty="0">
                <a:ea typeface="MS PGothic"/>
              </a:rPr>
              <a:t> (B) </a:t>
            </a:r>
            <a:r>
              <a:rPr lang="en-US" sz="1800" dirty="0">
                <a:ea typeface="MS PGothic"/>
                <a:hlinkClick r:id="rId3"/>
              </a:rPr>
              <a:t>Michelle.caldeira@ses.com</a:t>
            </a:r>
            <a:r>
              <a:rPr lang="en-US" sz="1800" dirty="0">
                <a:ea typeface="MS PGothic"/>
              </a:rPr>
              <a:t> </a:t>
            </a:r>
          </a:p>
          <a:p>
            <a:r>
              <a:rPr lang="en-US" sz="1800" i="1" dirty="0">
                <a:solidFill>
                  <a:srgbClr val="FF0000"/>
                </a:solidFill>
                <a:ea typeface="MS PGothic"/>
              </a:rPr>
              <a:t>Alt Coordinator: </a:t>
            </a:r>
            <a:r>
              <a:rPr lang="en-US" sz="1800" dirty="0">
                <a:ea typeface="MS PGothic"/>
              </a:rPr>
              <a:t>Angeles </a:t>
            </a:r>
            <a:r>
              <a:rPr lang="en-US" sz="1800" dirty="0" err="1">
                <a:ea typeface="MS PGothic"/>
              </a:rPr>
              <a:t>Gallego</a:t>
            </a:r>
            <a:r>
              <a:rPr lang="en-US" sz="1800" dirty="0">
                <a:ea typeface="MS PGothic"/>
              </a:rPr>
              <a:t> </a:t>
            </a:r>
            <a:r>
              <a:rPr lang="en-US" sz="1800" dirty="0" smtClean="0">
                <a:ea typeface="MS PGothic"/>
              </a:rPr>
              <a:t>(Mexico) </a:t>
            </a:r>
            <a:r>
              <a:rPr lang="en-US" sz="1800" dirty="0">
                <a:ea typeface="MS PGothic"/>
                <a:hlinkClick r:id="rId4"/>
              </a:rPr>
              <a:t>mgallego@satmex.com</a:t>
            </a:r>
            <a:r>
              <a:rPr lang="en-US" sz="1800" dirty="0">
                <a:ea typeface="MS PGothic"/>
              </a:rPr>
              <a:t> </a:t>
            </a:r>
            <a:endParaRPr lang="en-US" sz="1800" b="1" dirty="0">
              <a:ea typeface="MS PGothic"/>
            </a:endParaRPr>
          </a:p>
          <a:p>
            <a:r>
              <a:rPr lang="fr-CA" i="1" dirty="0"/>
              <a:t> </a:t>
            </a:r>
            <a:endParaRPr lang="en-US" dirty="0"/>
          </a:p>
          <a:p>
            <a:endParaRPr lang="en-US" dirty="0"/>
          </a:p>
          <a:p>
            <a:endParaRPr lang="en-US" altLang="en-US" i="1" dirty="0">
              <a:solidFill>
                <a:srgbClr val="FF0000"/>
              </a:solidFill>
              <a:latin typeface="Times New Roman" pitchFamily="18" charset="0"/>
              <a:ea typeface="MS PGothic"/>
              <a:cs typeface="Times New Roman" pitchFamily="18" charset="0"/>
            </a:endParaRPr>
          </a:p>
          <a:p>
            <a:pPr lvl="0" defTabSz="914400">
              <a:spcBef>
                <a:spcPct val="0"/>
              </a:spcBef>
            </a:pPr>
            <a:endParaRPr lang="x-none" altLang="x-none" dirty="0">
              <a:latin typeface="Arial" charset="0"/>
            </a:endParaRPr>
          </a:p>
        </p:txBody>
      </p:sp>
      <p:sp>
        <p:nvSpPr>
          <p:cNvPr id="77827" name="Slide Number Placeholder 2"/>
          <p:cNvSpPr>
            <a:spLocks noGrp="1"/>
          </p:cNvSpPr>
          <p:nvPr>
            <p:ph type="sldNum" sz="quarter" idx="11"/>
          </p:nvPr>
        </p:nvSpPr>
        <p:spPr bwMode="auto">
          <a:noFill/>
          <a:ln>
            <a:miter lim="800000"/>
            <a:headEnd/>
            <a:tailEnd/>
          </a:ln>
        </p:spPr>
        <p:txBody>
          <a:bodyPr/>
          <a:lstStyle/>
          <a:p>
            <a:fld id="{A6BD6806-F9D0-438F-989F-42C055592447}" type="slidenum">
              <a:rPr lang="en-US" smtClean="0">
                <a:ea typeface="MS PGothic"/>
                <a:cs typeface="MS PGothic"/>
              </a:rPr>
              <a:pPr/>
              <a:t>67</a:t>
            </a:fld>
            <a:endParaRPr lang="en-US" smtClean="0">
              <a:ea typeface="MS PGothic"/>
              <a:cs typeface="MS PGothic"/>
            </a:endParaRPr>
          </a:p>
        </p:txBody>
      </p:sp>
      <p:sp>
        <p:nvSpPr>
          <p:cNvPr id="2" name="Rectangle 1"/>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x-none" altLang="x-none" sz="1800" b="0" i="0" u="none" strike="noStrike" cap="none" normalizeH="0" baseline="0" dirty="0">
              <a:ln>
                <a:noFill/>
              </a:ln>
              <a:solidFill>
                <a:schemeClr val="tx1"/>
              </a:solidFill>
              <a:effectLst/>
              <a:latin typeface="Arial" charset="0"/>
            </a:endParaRPr>
          </a:p>
        </p:txBody>
      </p:sp>
      <p:sp>
        <p:nvSpPr>
          <p:cNvPr id="3"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x-none" altLang="x-none" sz="18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2448198423"/>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p:cNvSpPr>
          <p:nvPr>
            <p:ph type="title"/>
          </p:nvPr>
        </p:nvSpPr>
        <p:spPr>
          <a:xfrm>
            <a:off x="228600" y="914400"/>
            <a:ext cx="8763000" cy="760413"/>
          </a:xfrm>
        </p:spPr>
        <p:txBody>
          <a:bodyPr/>
          <a:lstStyle/>
          <a:p>
            <a:r>
              <a:rPr lang="en-CA" altLang="en-US" dirty="0" smtClean="0">
                <a:ea typeface="MS PGothic"/>
              </a:rPr>
              <a:t>Agenda Item 7:  </a:t>
            </a:r>
            <a:r>
              <a:rPr lang="en-CA" altLang="en-US" i="1" dirty="0" smtClean="0">
                <a:ea typeface="MS PGothic"/>
              </a:rPr>
              <a:t>Changes in response to Resolution 86 – Satellite network regulatory procedures</a:t>
            </a:r>
            <a:endParaRPr lang="en-US" altLang="en-US" i="1" dirty="0" smtClean="0">
              <a:ea typeface="MS PGothic"/>
            </a:endParaRPr>
          </a:p>
        </p:txBody>
      </p:sp>
      <p:sp>
        <p:nvSpPr>
          <p:cNvPr id="77826" name="Rectangle 3"/>
          <p:cNvSpPr>
            <a:spLocks noGrp="1"/>
          </p:cNvSpPr>
          <p:nvPr>
            <p:ph type="body" idx="1"/>
          </p:nvPr>
        </p:nvSpPr>
        <p:spPr>
          <a:xfrm>
            <a:off x="381000" y="1828800"/>
            <a:ext cx="8469313" cy="4800600"/>
          </a:xfrm>
        </p:spPr>
        <p:txBody>
          <a:bodyPr/>
          <a:lstStyle/>
          <a:p>
            <a:pPr>
              <a:lnSpc>
                <a:spcPct val="80000"/>
              </a:lnSpc>
            </a:pPr>
            <a:r>
              <a:rPr lang="en-CA" altLang="en-US" sz="2400" b="1" dirty="0" smtClean="0">
                <a:ea typeface="MS PGothic"/>
              </a:rPr>
              <a:t>Preliminary Views</a:t>
            </a:r>
          </a:p>
          <a:p>
            <a:pPr lvl="0" defTabSz="914400">
              <a:spcBef>
                <a:spcPct val="0"/>
              </a:spcBef>
            </a:pPr>
            <a:r>
              <a:rPr lang="x-none" altLang="x-none" b="1">
                <a:latin typeface="Arial" charset="0"/>
              </a:rPr>
              <a:t>ISSUE </a:t>
            </a:r>
            <a:r>
              <a:rPr lang="en-US" altLang="x-none" b="1" dirty="0">
                <a:latin typeface="Arial" charset="0"/>
              </a:rPr>
              <a:t>E</a:t>
            </a:r>
            <a:endParaRPr lang="en-US" altLang="x-none" b="1" dirty="0" smtClean="0">
              <a:latin typeface="Arial" charset="0"/>
            </a:endParaRPr>
          </a:p>
          <a:p>
            <a:pPr lvl="0" defTabSz="914400">
              <a:spcBef>
                <a:spcPct val="0"/>
              </a:spcBef>
            </a:pPr>
            <a:r>
              <a:rPr lang="x-none" altLang="x-none" b="1" smtClean="0">
                <a:latin typeface="Arial" charset="0"/>
              </a:rPr>
              <a:t> </a:t>
            </a:r>
            <a:endParaRPr lang="en-US" altLang="x-none" b="1" dirty="0">
              <a:latin typeface="Arial" charset="0"/>
            </a:endParaRPr>
          </a:p>
          <a:p>
            <a:pPr lvl="0" defTabSz="914400">
              <a:spcBef>
                <a:spcPct val="0"/>
              </a:spcBef>
            </a:pPr>
            <a:r>
              <a:rPr lang="en-US" altLang="x-none" b="1" dirty="0" smtClean="0">
                <a:latin typeface="Arial" charset="0"/>
              </a:rPr>
              <a:t>Canada</a:t>
            </a:r>
          </a:p>
          <a:p>
            <a:pPr lvl="0" defTabSz="914400">
              <a:spcBef>
                <a:spcPct val="0"/>
              </a:spcBef>
            </a:pPr>
            <a:endParaRPr lang="x-none" altLang="x-none" b="1" dirty="0">
              <a:latin typeface="Arial" charset="0"/>
            </a:endParaRPr>
          </a:p>
          <a:p>
            <a:pPr lvl="0" defTabSz="914400">
              <a:spcBef>
                <a:spcPct val="0"/>
              </a:spcBef>
            </a:pPr>
            <a:r>
              <a:rPr lang="en-US" altLang="x-none" dirty="0" smtClean="0"/>
              <a:t>These administrations support extending the current Bureau identification and publication of the satellite networks or systems to be considered when effecting coordination under No. 9.7 and 9.7A to other types of coordination, namely coordination under No. 9.12, 9.12A or 9.13 as appropriate.</a:t>
            </a:r>
          </a:p>
          <a:p>
            <a:pPr lvl="0" defTabSz="914400">
              <a:spcBef>
                <a:spcPct val="0"/>
              </a:spcBef>
            </a:pPr>
            <a:endParaRPr lang="en-US" altLang="en-US" b="0" dirty="0">
              <a:ea typeface="MS PGothic"/>
            </a:endParaRPr>
          </a:p>
          <a:p>
            <a:pPr lvl="0" defTabSz="914400">
              <a:spcBef>
                <a:spcPct val="0"/>
              </a:spcBef>
            </a:pPr>
            <a:endParaRPr lang="en-US" altLang="en-US" dirty="0" smtClean="0">
              <a:ea typeface="MS PGothic"/>
            </a:endParaRPr>
          </a:p>
          <a:p>
            <a:pPr lvl="0" defTabSz="914400">
              <a:spcBef>
                <a:spcPct val="0"/>
              </a:spcBef>
            </a:pPr>
            <a:endParaRPr lang="en-US" altLang="en-US" b="0" dirty="0">
              <a:ea typeface="MS PGothic"/>
            </a:endParaRPr>
          </a:p>
          <a:p>
            <a:r>
              <a:rPr lang="en-US" sz="1800" i="1" dirty="0">
                <a:solidFill>
                  <a:srgbClr val="FF0000"/>
                </a:solidFill>
                <a:ea typeface="MS PGothic"/>
              </a:rPr>
              <a:t>Issue Coordinator:  </a:t>
            </a:r>
            <a:r>
              <a:rPr lang="en-US" sz="1800" dirty="0">
                <a:ea typeface="MS PGothic"/>
              </a:rPr>
              <a:t>Michelle </a:t>
            </a:r>
            <a:r>
              <a:rPr lang="en-US" sz="1800" dirty="0" err="1">
                <a:ea typeface="MS PGothic"/>
              </a:rPr>
              <a:t>Caldeira</a:t>
            </a:r>
            <a:r>
              <a:rPr lang="en-US" sz="1800" dirty="0">
                <a:ea typeface="MS PGothic"/>
              </a:rPr>
              <a:t> (B) </a:t>
            </a:r>
            <a:r>
              <a:rPr lang="en-US" sz="1800" dirty="0">
                <a:ea typeface="MS PGothic"/>
                <a:hlinkClick r:id="rId3"/>
              </a:rPr>
              <a:t>Michelle.caldeira@ses.com</a:t>
            </a:r>
            <a:r>
              <a:rPr lang="en-US" sz="1800" dirty="0">
                <a:ea typeface="MS PGothic"/>
              </a:rPr>
              <a:t> </a:t>
            </a:r>
          </a:p>
          <a:p>
            <a:r>
              <a:rPr lang="en-US" sz="1800" i="1" dirty="0">
                <a:solidFill>
                  <a:srgbClr val="FF0000"/>
                </a:solidFill>
                <a:ea typeface="MS PGothic"/>
              </a:rPr>
              <a:t>Alt Coordinator: </a:t>
            </a:r>
            <a:r>
              <a:rPr lang="en-US" sz="1800" dirty="0">
                <a:ea typeface="MS PGothic"/>
              </a:rPr>
              <a:t>Angeles </a:t>
            </a:r>
            <a:r>
              <a:rPr lang="en-US" sz="1800" dirty="0" err="1">
                <a:ea typeface="MS PGothic"/>
              </a:rPr>
              <a:t>Gallego</a:t>
            </a:r>
            <a:r>
              <a:rPr lang="en-US" sz="1800" dirty="0">
                <a:ea typeface="MS PGothic"/>
              </a:rPr>
              <a:t> </a:t>
            </a:r>
            <a:r>
              <a:rPr lang="en-US" sz="1800" dirty="0" smtClean="0">
                <a:ea typeface="MS PGothic"/>
              </a:rPr>
              <a:t>(Mexico) </a:t>
            </a:r>
            <a:r>
              <a:rPr lang="en-US" sz="1800" dirty="0">
                <a:ea typeface="MS PGothic"/>
                <a:hlinkClick r:id="rId4"/>
              </a:rPr>
              <a:t>mgallego@satmex.com</a:t>
            </a:r>
            <a:r>
              <a:rPr lang="en-US" sz="1800" dirty="0">
                <a:ea typeface="MS PGothic"/>
              </a:rPr>
              <a:t> </a:t>
            </a:r>
            <a:endParaRPr lang="en-US" sz="1800" b="1" dirty="0">
              <a:ea typeface="MS PGothic"/>
            </a:endParaRPr>
          </a:p>
          <a:p>
            <a:r>
              <a:rPr lang="fr-CA" i="1" dirty="0"/>
              <a:t> </a:t>
            </a:r>
            <a:endParaRPr lang="en-US" dirty="0"/>
          </a:p>
          <a:p>
            <a:endParaRPr lang="en-US" dirty="0"/>
          </a:p>
          <a:p>
            <a:endParaRPr lang="en-US" altLang="en-US" i="1" dirty="0">
              <a:solidFill>
                <a:srgbClr val="FF0000"/>
              </a:solidFill>
              <a:latin typeface="Times New Roman" pitchFamily="18" charset="0"/>
              <a:ea typeface="MS PGothic"/>
              <a:cs typeface="Times New Roman" pitchFamily="18" charset="0"/>
            </a:endParaRPr>
          </a:p>
          <a:p>
            <a:pPr lvl="0" defTabSz="914400">
              <a:spcBef>
                <a:spcPct val="0"/>
              </a:spcBef>
            </a:pPr>
            <a:endParaRPr lang="x-none" altLang="x-none" dirty="0">
              <a:latin typeface="Arial" charset="0"/>
            </a:endParaRPr>
          </a:p>
        </p:txBody>
      </p:sp>
      <p:sp>
        <p:nvSpPr>
          <p:cNvPr id="77827" name="Slide Number Placeholder 2"/>
          <p:cNvSpPr>
            <a:spLocks noGrp="1"/>
          </p:cNvSpPr>
          <p:nvPr>
            <p:ph type="sldNum" sz="quarter" idx="11"/>
          </p:nvPr>
        </p:nvSpPr>
        <p:spPr bwMode="auto">
          <a:noFill/>
          <a:ln>
            <a:miter lim="800000"/>
            <a:headEnd/>
            <a:tailEnd/>
          </a:ln>
        </p:spPr>
        <p:txBody>
          <a:bodyPr/>
          <a:lstStyle/>
          <a:p>
            <a:fld id="{A6BD6806-F9D0-438F-989F-42C055592447}" type="slidenum">
              <a:rPr lang="en-US" smtClean="0">
                <a:ea typeface="MS PGothic"/>
                <a:cs typeface="MS PGothic"/>
              </a:rPr>
              <a:pPr/>
              <a:t>68</a:t>
            </a:fld>
            <a:endParaRPr lang="en-US" smtClean="0">
              <a:ea typeface="MS PGothic"/>
              <a:cs typeface="MS PGothic"/>
            </a:endParaRPr>
          </a:p>
        </p:txBody>
      </p:sp>
      <p:sp>
        <p:nvSpPr>
          <p:cNvPr id="2" name="Rectangle 1"/>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x-none" altLang="x-none" sz="1800" b="0" i="0" u="none" strike="noStrike" cap="none" normalizeH="0" baseline="0" dirty="0">
              <a:ln>
                <a:noFill/>
              </a:ln>
              <a:solidFill>
                <a:schemeClr val="tx1"/>
              </a:solidFill>
              <a:effectLst/>
              <a:latin typeface="Arial" charset="0"/>
            </a:endParaRPr>
          </a:p>
        </p:txBody>
      </p:sp>
      <p:sp>
        <p:nvSpPr>
          <p:cNvPr id="3"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x-none" altLang="x-none" sz="18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234638099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p:cNvSpPr>
          <p:nvPr>
            <p:ph type="title"/>
          </p:nvPr>
        </p:nvSpPr>
        <p:spPr>
          <a:xfrm>
            <a:off x="228600" y="914400"/>
            <a:ext cx="8763000" cy="760413"/>
          </a:xfrm>
        </p:spPr>
        <p:txBody>
          <a:bodyPr/>
          <a:lstStyle/>
          <a:p>
            <a:r>
              <a:rPr lang="en-CA" altLang="en-US" smtClean="0">
                <a:ea typeface="MS PGothic"/>
              </a:rPr>
              <a:t>Agenda Item 7:  </a:t>
            </a:r>
            <a:r>
              <a:rPr lang="en-CA" altLang="en-US" i="1" smtClean="0">
                <a:ea typeface="MS PGothic"/>
              </a:rPr>
              <a:t>Changes in response to Resolution 86 – Satellite network regulatory procedures</a:t>
            </a:r>
            <a:endParaRPr lang="en-US" altLang="en-US" i="1" smtClean="0">
              <a:ea typeface="MS PGothic"/>
            </a:endParaRPr>
          </a:p>
        </p:txBody>
      </p:sp>
      <p:sp>
        <p:nvSpPr>
          <p:cNvPr id="77826" name="Rectangle 3"/>
          <p:cNvSpPr>
            <a:spLocks noGrp="1"/>
          </p:cNvSpPr>
          <p:nvPr>
            <p:ph type="body" idx="1"/>
          </p:nvPr>
        </p:nvSpPr>
        <p:spPr>
          <a:xfrm>
            <a:off x="381000" y="1828800"/>
            <a:ext cx="8469313" cy="4800600"/>
          </a:xfrm>
        </p:spPr>
        <p:txBody>
          <a:bodyPr/>
          <a:lstStyle/>
          <a:p>
            <a:pPr>
              <a:lnSpc>
                <a:spcPct val="80000"/>
              </a:lnSpc>
            </a:pPr>
            <a:r>
              <a:rPr lang="en-CA" altLang="en-US" sz="2400" b="1" dirty="0" smtClean="0">
                <a:ea typeface="MS PGothic"/>
              </a:rPr>
              <a:t>Preliminary Views</a:t>
            </a:r>
          </a:p>
          <a:p>
            <a:pPr lvl="0" defTabSz="914400">
              <a:spcBef>
                <a:spcPct val="0"/>
              </a:spcBef>
            </a:pPr>
            <a:r>
              <a:rPr lang="x-none" altLang="x-none" b="1">
                <a:latin typeface="Arial" charset="0"/>
              </a:rPr>
              <a:t>ISSUE </a:t>
            </a:r>
            <a:r>
              <a:rPr lang="en-US" altLang="x-none" b="1" dirty="0">
                <a:latin typeface="Arial" charset="0"/>
              </a:rPr>
              <a:t>G</a:t>
            </a:r>
            <a:endParaRPr lang="en-US" altLang="x-none" b="1" dirty="0" smtClean="0">
              <a:latin typeface="Arial" charset="0"/>
            </a:endParaRPr>
          </a:p>
          <a:p>
            <a:pPr lvl="0" defTabSz="914400">
              <a:spcBef>
                <a:spcPct val="0"/>
              </a:spcBef>
            </a:pPr>
            <a:r>
              <a:rPr lang="x-none" altLang="x-none" b="1" smtClean="0">
                <a:latin typeface="Arial" charset="0"/>
              </a:rPr>
              <a:t> </a:t>
            </a:r>
            <a:endParaRPr lang="en-US" altLang="x-none" b="1" dirty="0">
              <a:latin typeface="Arial" charset="0"/>
            </a:endParaRPr>
          </a:p>
          <a:p>
            <a:pPr lvl="0" defTabSz="914400">
              <a:spcBef>
                <a:spcPct val="0"/>
              </a:spcBef>
            </a:pPr>
            <a:r>
              <a:rPr lang="en-US" altLang="x-none" b="1" dirty="0" smtClean="0">
                <a:latin typeface="Arial" charset="0"/>
              </a:rPr>
              <a:t>Brazil, Canada</a:t>
            </a:r>
          </a:p>
          <a:p>
            <a:pPr lvl="0" defTabSz="914400">
              <a:spcBef>
                <a:spcPct val="0"/>
              </a:spcBef>
            </a:pPr>
            <a:endParaRPr lang="x-none" altLang="x-none" b="1" dirty="0">
              <a:latin typeface="Arial" charset="0"/>
            </a:endParaRPr>
          </a:p>
          <a:p>
            <a:pPr lvl="0" defTabSz="914400">
              <a:spcBef>
                <a:spcPct val="0"/>
              </a:spcBef>
            </a:pPr>
            <a:r>
              <a:rPr lang="en-US" altLang="x-none" dirty="0" smtClean="0"/>
              <a:t>These administrations are of the view that the specifics of the Region 2 Plan for BSS and its associated feeder links should be maintained, thus, no modification to §4.2.21A of Appendices 30 and 30A is needed.  There are notable differences between the application of the procedures §4.2.21A for the Region 2 BSS and feeder-link Plans and the application of §4.1.18 for the Regions 1 and 3 list.  Therefore Issue G should be limited to Regions 1 and 3.</a:t>
            </a:r>
          </a:p>
          <a:p>
            <a:pPr lvl="0" defTabSz="914400">
              <a:spcBef>
                <a:spcPct val="0"/>
              </a:spcBef>
            </a:pPr>
            <a:endParaRPr lang="en-US" altLang="en-US" b="0" dirty="0">
              <a:ea typeface="MS PGothic"/>
            </a:endParaRPr>
          </a:p>
          <a:p>
            <a:r>
              <a:rPr lang="en-US" sz="1800" i="1" dirty="0">
                <a:solidFill>
                  <a:srgbClr val="FF0000"/>
                </a:solidFill>
                <a:ea typeface="MS PGothic"/>
              </a:rPr>
              <a:t>Issue Coordinator:  </a:t>
            </a:r>
            <a:r>
              <a:rPr lang="en-US" sz="1800" dirty="0">
                <a:ea typeface="MS PGothic"/>
              </a:rPr>
              <a:t>Michelle </a:t>
            </a:r>
            <a:r>
              <a:rPr lang="en-US" sz="1800" dirty="0" err="1">
                <a:ea typeface="MS PGothic"/>
              </a:rPr>
              <a:t>Caldeira</a:t>
            </a:r>
            <a:r>
              <a:rPr lang="en-US" sz="1800" dirty="0">
                <a:ea typeface="MS PGothic"/>
              </a:rPr>
              <a:t> (B) </a:t>
            </a:r>
            <a:r>
              <a:rPr lang="en-US" sz="1800" dirty="0">
                <a:ea typeface="MS PGothic"/>
                <a:hlinkClick r:id="rId3"/>
              </a:rPr>
              <a:t>Michelle.caldeira@ses.com</a:t>
            </a:r>
            <a:r>
              <a:rPr lang="en-US" sz="1800" dirty="0">
                <a:ea typeface="MS PGothic"/>
              </a:rPr>
              <a:t> </a:t>
            </a:r>
          </a:p>
          <a:p>
            <a:r>
              <a:rPr lang="en-US" sz="1800" i="1" dirty="0">
                <a:solidFill>
                  <a:srgbClr val="FF0000"/>
                </a:solidFill>
                <a:ea typeface="MS PGothic"/>
              </a:rPr>
              <a:t>Alt Coordinator: </a:t>
            </a:r>
            <a:r>
              <a:rPr lang="en-US" sz="1800" dirty="0">
                <a:ea typeface="MS PGothic"/>
              </a:rPr>
              <a:t>Angeles </a:t>
            </a:r>
            <a:r>
              <a:rPr lang="en-US" sz="1800" dirty="0" err="1">
                <a:ea typeface="MS PGothic"/>
              </a:rPr>
              <a:t>Gallego</a:t>
            </a:r>
            <a:r>
              <a:rPr lang="en-US" sz="1800" dirty="0">
                <a:ea typeface="MS PGothic"/>
              </a:rPr>
              <a:t> </a:t>
            </a:r>
            <a:r>
              <a:rPr lang="en-US" sz="1800" dirty="0" smtClean="0">
                <a:ea typeface="MS PGothic"/>
              </a:rPr>
              <a:t>(Mexico) </a:t>
            </a:r>
            <a:r>
              <a:rPr lang="en-US" sz="1800" dirty="0">
                <a:ea typeface="MS PGothic"/>
                <a:hlinkClick r:id="rId4"/>
              </a:rPr>
              <a:t>mgallego@satmex.com</a:t>
            </a:r>
            <a:r>
              <a:rPr lang="en-US" sz="1800" dirty="0">
                <a:ea typeface="MS PGothic"/>
              </a:rPr>
              <a:t> </a:t>
            </a:r>
            <a:endParaRPr lang="en-US" sz="1800" b="1" dirty="0">
              <a:ea typeface="MS PGothic"/>
            </a:endParaRPr>
          </a:p>
          <a:p>
            <a:r>
              <a:rPr lang="fr-CA" i="1" dirty="0"/>
              <a:t> </a:t>
            </a:r>
            <a:endParaRPr lang="en-US" dirty="0"/>
          </a:p>
          <a:p>
            <a:endParaRPr lang="en-US" dirty="0"/>
          </a:p>
          <a:p>
            <a:endParaRPr lang="en-US" altLang="en-US" i="1" dirty="0">
              <a:solidFill>
                <a:srgbClr val="FF0000"/>
              </a:solidFill>
              <a:latin typeface="Times New Roman" pitchFamily="18" charset="0"/>
              <a:ea typeface="MS PGothic"/>
              <a:cs typeface="Times New Roman" pitchFamily="18" charset="0"/>
            </a:endParaRPr>
          </a:p>
          <a:p>
            <a:pPr lvl="0" defTabSz="914400">
              <a:spcBef>
                <a:spcPct val="0"/>
              </a:spcBef>
            </a:pPr>
            <a:endParaRPr lang="x-none" altLang="x-none" dirty="0">
              <a:latin typeface="Arial" charset="0"/>
            </a:endParaRPr>
          </a:p>
        </p:txBody>
      </p:sp>
      <p:sp>
        <p:nvSpPr>
          <p:cNvPr id="77827" name="Slide Number Placeholder 2"/>
          <p:cNvSpPr>
            <a:spLocks noGrp="1"/>
          </p:cNvSpPr>
          <p:nvPr>
            <p:ph type="sldNum" sz="quarter" idx="11"/>
          </p:nvPr>
        </p:nvSpPr>
        <p:spPr bwMode="auto">
          <a:noFill/>
          <a:ln>
            <a:miter lim="800000"/>
            <a:headEnd/>
            <a:tailEnd/>
          </a:ln>
        </p:spPr>
        <p:txBody>
          <a:bodyPr/>
          <a:lstStyle/>
          <a:p>
            <a:fld id="{A6BD6806-F9D0-438F-989F-42C055592447}" type="slidenum">
              <a:rPr lang="en-US" smtClean="0">
                <a:ea typeface="MS PGothic"/>
                <a:cs typeface="MS PGothic"/>
              </a:rPr>
              <a:pPr/>
              <a:t>69</a:t>
            </a:fld>
            <a:endParaRPr lang="en-US" smtClean="0">
              <a:ea typeface="MS PGothic"/>
              <a:cs typeface="MS PGothic"/>
            </a:endParaRPr>
          </a:p>
        </p:txBody>
      </p:sp>
      <p:sp>
        <p:nvSpPr>
          <p:cNvPr id="2" name="Rectangle 1"/>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x-none" altLang="x-none" sz="1800" b="0" i="0" u="none" strike="noStrike" cap="none" normalizeH="0" baseline="0" dirty="0">
              <a:ln>
                <a:noFill/>
              </a:ln>
              <a:solidFill>
                <a:schemeClr val="tx1"/>
              </a:solidFill>
              <a:effectLst/>
              <a:latin typeface="Arial" charset="0"/>
            </a:endParaRPr>
          </a:p>
        </p:txBody>
      </p:sp>
      <p:sp>
        <p:nvSpPr>
          <p:cNvPr id="3"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x-none" altLang="x-none" sz="18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23463809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p:cNvSpPr>
            <a:spLocks noGrp="1"/>
          </p:cNvSpPr>
          <p:nvPr>
            <p:ph type="title"/>
          </p:nvPr>
        </p:nvSpPr>
        <p:spPr>
          <a:xfrm>
            <a:off x="152400" y="1012825"/>
            <a:ext cx="8991600" cy="815975"/>
          </a:xfrm>
        </p:spPr>
        <p:txBody>
          <a:bodyPr/>
          <a:lstStyle/>
          <a:p>
            <a:r>
              <a:rPr lang="en-CA" altLang="en-US" dirty="0" smtClean="0">
                <a:ea typeface="MS PGothic"/>
              </a:rPr>
              <a:t>Issue 9.1.4: </a:t>
            </a:r>
            <a:r>
              <a:rPr lang="en-CA" i="1" dirty="0"/>
              <a:t>Stations on board sub-orbital vehicles</a:t>
            </a:r>
            <a:endParaRPr lang="en-US" altLang="en-US" i="1" dirty="0" smtClean="0">
              <a:ea typeface="MS PGothic"/>
            </a:endParaRPr>
          </a:p>
        </p:txBody>
      </p:sp>
      <p:sp>
        <p:nvSpPr>
          <p:cNvPr id="99330" name="Rectangle 3"/>
          <p:cNvSpPr>
            <a:spLocks noGrp="1"/>
          </p:cNvSpPr>
          <p:nvPr>
            <p:ph type="body" idx="1"/>
          </p:nvPr>
        </p:nvSpPr>
        <p:spPr>
          <a:xfrm>
            <a:off x="533400" y="1828800"/>
            <a:ext cx="8126413" cy="4648200"/>
          </a:xfrm>
        </p:spPr>
        <p:txBody>
          <a:bodyPr/>
          <a:lstStyle/>
          <a:p>
            <a:r>
              <a:rPr lang="en-CA" sz="2400" b="1" dirty="0" smtClean="0">
                <a:ea typeface="MS PGothic"/>
              </a:rPr>
              <a:t>Preliminary Views</a:t>
            </a:r>
          </a:p>
          <a:p>
            <a:r>
              <a:rPr lang="en-US" b="1" dirty="0" smtClean="0"/>
              <a:t>Canada </a:t>
            </a:r>
            <a:r>
              <a:rPr lang="en-US" b="1" dirty="0"/>
              <a:t>&amp; </a:t>
            </a:r>
            <a:r>
              <a:rPr lang="en-US" b="1" dirty="0" smtClean="0"/>
              <a:t>United States of America </a:t>
            </a:r>
            <a:endParaRPr lang="en-US" dirty="0"/>
          </a:p>
          <a:p>
            <a:r>
              <a:rPr lang="en-US" dirty="0" smtClean="0"/>
              <a:t>To </a:t>
            </a:r>
            <a:r>
              <a:rPr lang="en-US" dirty="0"/>
              <a:t>support studies called for by Resolution 763 (WRC-15), noting that those studies need to be completed during this study </a:t>
            </a:r>
            <a:r>
              <a:rPr lang="en-US" dirty="0" smtClean="0"/>
              <a:t>cycle.  Based </a:t>
            </a:r>
            <a:r>
              <a:rPr lang="en-US" dirty="0"/>
              <a:t>on the outcome of those studies, consider a possible future agenda item for WRC-23</a:t>
            </a:r>
            <a:r>
              <a:rPr lang="en-US" dirty="0" smtClean="0"/>
              <a:t>.</a:t>
            </a:r>
            <a:endParaRPr lang="en-US" dirty="0"/>
          </a:p>
          <a:p>
            <a:r>
              <a:rPr lang="en-US" b="1" dirty="0" smtClean="0"/>
              <a:t>Canada</a:t>
            </a:r>
            <a:endParaRPr lang="en-US" dirty="0"/>
          </a:p>
          <a:p>
            <a:r>
              <a:rPr lang="en-US" b="1" dirty="0"/>
              <a:t> </a:t>
            </a:r>
            <a:r>
              <a:rPr lang="en-CA" dirty="0" smtClean="0"/>
              <a:t>Canada </a:t>
            </a:r>
            <a:r>
              <a:rPr lang="en-CA" dirty="0"/>
              <a:t>is of the view that existing station and service definitions in Article </a:t>
            </a:r>
            <a:r>
              <a:rPr lang="en-CA" b="1" dirty="0"/>
              <a:t>1 </a:t>
            </a:r>
            <a:r>
              <a:rPr lang="en-CA" dirty="0"/>
              <a:t>of the Radio Regulations can be applied to sub-orbital vehicles (space planes).  </a:t>
            </a:r>
            <a:endParaRPr lang="en-CA" dirty="0" smtClean="0"/>
          </a:p>
          <a:p>
            <a:endParaRPr lang="en-US" dirty="0"/>
          </a:p>
          <a:p>
            <a:r>
              <a:rPr lang="en-US" altLang="en-US" i="1" dirty="0" smtClean="0">
                <a:solidFill>
                  <a:srgbClr val="FF0000"/>
                </a:solidFill>
                <a:ea typeface="MS PGothic"/>
              </a:rPr>
              <a:t>Issue Coordinator: </a:t>
            </a:r>
            <a:r>
              <a:rPr lang="pt-BR" dirty="0" smtClean="0"/>
              <a:t>Sandra Wright (USA) </a:t>
            </a:r>
            <a:r>
              <a:rPr lang="pt-BR" dirty="0" smtClean="0">
                <a:hlinkClick r:id="rId3"/>
              </a:rPr>
              <a:t>sandra.a.wright@faa.gov</a:t>
            </a:r>
            <a:r>
              <a:rPr lang="pt-BR" dirty="0" smtClean="0"/>
              <a:t> </a:t>
            </a:r>
            <a:endParaRPr lang="en-US" dirty="0"/>
          </a:p>
          <a:p>
            <a:r>
              <a:rPr lang="pt-BR" sz="1800" dirty="0"/>
              <a:t> </a:t>
            </a:r>
            <a:endParaRPr lang="en-US" sz="1800" dirty="0"/>
          </a:p>
        </p:txBody>
      </p:sp>
      <p:sp>
        <p:nvSpPr>
          <p:cNvPr id="99331" name="Slide Number Placeholder 3"/>
          <p:cNvSpPr>
            <a:spLocks noGrp="1"/>
          </p:cNvSpPr>
          <p:nvPr>
            <p:ph type="sldNum" sz="quarter" idx="11"/>
          </p:nvPr>
        </p:nvSpPr>
        <p:spPr bwMode="auto">
          <a:noFill/>
          <a:ln>
            <a:miter lim="800000"/>
            <a:headEnd/>
            <a:tailEnd/>
          </a:ln>
        </p:spPr>
        <p:txBody>
          <a:bodyPr/>
          <a:lstStyle/>
          <a:p>
            <a:fld id="{477A2DB9-9D03-444A-85CA-5B7B1B248FCC}" type="slidenum">
              <a:rPr lang="en-US" smtClean="0">
                <a:ea typeface="MS PGothic"/>
                <a:cs typeface="MS PGothic"/>
              </a:rPr>
              <a:pPr/>
              <a:t>7</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p:cNvSpPr>
            <a:spLocks noGrp="1"/>
          </p:cNvSpPr>
          <p:nvPr>
            <p:ph type="title"/>
          </p:nvPr>
        </p:nvSpPr>
        <p:spPr>
          <a:xfrm>
            <a:off x="304800" y="990600"/>
            <a:ext cx="8839200" cy="914400"/>
          </a:xfrm>
        </p:spPr>
        <p:txBody>
          <a:bodyPr/>
          <a:lstStyle/>
          <a:p>
            <a:r>
              <a:rPr lang="en-CA" altLang="en-US" smtClean="0">
                <a:ea typeface="MS PGothic"/>
              </a:rPr>
              <a:t>Agenda Item 8:  </a:t>
            </a:r>
            <a:r>
              <a:rPr lang="en-US" altLang="en-US" i="1" smtClean="0">
                <a:ea typeface="MS PGothic"/>
              </a:rPr>
              <a:t>Deletion of country footnotes,  deletion of country names from footnotes (Resolution 26) </a:t>
            </a:r>
            <a:endParaRPr lang="en-US" altLang="en-US" smtClean="0">
              <a:ea typeface="MS PGothic"/>
            </a:endParaRPr>
          </a:p>
        </p:txBody>
      </p:sp>
      <p:sp>
        <p:nvSpPr>
          <p:cNvPr id="48131" name="Rectangle 3"/>
          <p:cNvSpPr>
            <a:spLocks noGrp="1"/>
          </p:cNvSpPr>
          <p:nvPr>
            <p:ph type="body" idx="1"/>
          </p:nvPr>
        </p:nvSpPr>
        <p:spPr>
          <a:xfrm>
            <a:off x="457200" y="2228850"/>
            <a:ext cx="8229600" cy="4114800"/>
          </a:xfrm>
        </p:spPr>
        <p:txBody>
          <a:bodyPr/>
          <a:lstStyle/>
          <a:p>
            <a:pPr>
              <a:lnSpc>
                <a:spcPct val="90000"/>
              </a:lnSpc>
              <a:defRPr/>
            </a:pPr>
            <a:r>
              <a:rPr lang="en-CA" sz="2400" b="1" dirty="0" smtClean="0">
                <a:ea typeface="ＭＳ Ｐゴシック" pitchFamily="34" charset="-128"/>
                <a:cs typeface="ＭＳ Ｐゴシック" pitchFamily="-112" charset="-128"/>
              </a:rPr>
              <a:t>Preliminary Views</a:t>
            </a:r>
          </a:p>
          <a:p>
            <a:pPr>
              <a:lnSpc>
                <a:spcPct val="90000"/>
              </a:lnSpc>
              <a:defRPr/>
            </a:pPr>
            <a:r>
              <a:rPr lang="en-US" sz="2400" b="1" dirty="0" smtClean="0">
                <a:ea typeface="ＭＳ Ｐゴシック" pitchFamily="34" charset="-128"/>
                <a:cs typeface="ＭＳ Ｐゴシック" pitchFamily="-112" charset="-128"/>
              </a:rPr>
              <a:t>TBD</a:t>
            </a:r>
            <a:endParaRPr lang="en-CA" dirty="0" smtClean="0">
              <a:ea typeface="ＭＳ Ｐゴシック" pitchFamily="34" charset="-128"/>
              <a:cs typeface="ＭＳ Ｐゴシック" pitchFamily="-112" charset="-128"/>
            </a:endParaRPr>
          </a:p>
          <a:p>
            <a:pPr>
              <a:lnSpc>
                <a:spcPct val="90000"/>
              </a:lnSpc>
              <a:defRPr/>
            </a:pPr>
            <a:endParaRPr lang="en-CA" dirty="0">
              <a:ea typeface="ＭＳ Ｐゴシック" pitchFamily="34" charset="-128"/>
              <a:cs typeface="ＭＳ Ｐゴシック" pitchFamily="-112" charset="-128"/>
            </a:endParaRPr>
          </a:p>
          <a:p>
            <a:pPr>
              <a:lnSpc>
                <a:spcPct val="90000"/>
              </a:lnSpc>
              <a:defRPr/>
            </a:pPr>
            <a:endParaRPr lang="en-CA" dirty="0" smtClean="0">
              <a:ea typeface="ＭＳ Ｐゴシック" pitchFamily="34" charset="-128"/>
              <a:cs typeface="ＭＳ Ｐゴシック" pitchFamily="-112" charset="-128"/>
            </a:endParaRPr>
          </a:p>
          <a:p>
            <a:pPr>
              <a:lnSpc>
                <a:spcPct val="90000"/>
              </a:lnSpc>
              <a:defRPr/>
            </a:pPr>
            <a:endParaRPr lang="en-CA" dirty="0">
              <a:ea typeface="ＭＳ Ｐゴシック" pitchFamily="34" charset="-128"/>
              <a:cs typeface="ＭＳ Ｐゴシック" pitchFamily="-112" charset="-128"/>
            </a:endParaRPr>
          </a:p>
          <a:p>
            <a:pPr>
              <a:lnSpc>
                <a:spcPct val="90000"/>
              </a:lnSpc>
              <a:defRPr/>
            </a:pPr>
            <a:endParaRPr lang="en-CA" dirty="0" smtClean="0">
              <a:ea typeface="ＭＳ Ｐゴシック" pitchFamily="34" charset="-128"/>
              <a:cs typeface="ＭＳ Ｐゴシック" pitchFamily="-112" charset="-128"/>
            </a:endParaRPr>
          </a:p>
          <a:p>
            <a:pPr>
              <a:lnSpc>
                <a:spcPct val="90000"/>
              </a:lnSpc>
              <a:defRPr/>
            </a:pPr>
            <a:endParaRPr lang="en-CA" dirty="0">
              <a:ea typeface="ＭＳ Ｐゴシック" pitchFamily="34" charset="-128"/>
              <a:cs typeface="ＭＳ Ｐゴシック" pitchFamily="-112" charset="-128"/>
            </a:endParaRPr>
          </a:p>
          <a:p>
            <a:pPr>
              <a:lnSpc>
                <a:spcPct val="90000"/>
              </a:lnSpc>
              <a:defRPr/>
            </a:pPr>
            <a:r>
              <a:rPr lang="en-CA" sz="1800" i="1" dirty="0">
                <a:solidFill>
                  <a:srgbClr val="FF0000"/>
                </a:solidFill>
                <a:cs typeface="ＭＳ Ｐゴシック" pitchFamily="-112" charset="-128"/>
              </a:rPr>
              <a:t>Issue Coordinator:  </a:t>
            </a:r>
            <a:r>
              <a:rPr lang="en-CA" sz="1800" i="1" dirty="0" smtClean="0">
                <a:solidFill>
                  <a:srgbClr val="FF0000"/>
                </a:solidFill>
                <a:cs typeface="ＭＳ Ｐゴシック" pitchFamily="-112" charset="-128"/>
              </a:rPr>
              <a:t>TBD</a:t>
            </a:r>
            <a:endParaRPr lang="en-CA" dirty="0" smtClean="0">
              <a:ea typeface="ＭＳ Ｐゴシック" pitchFamily="34" charset="-128"/>
              <a:cs typeface="ＭＳ Ｐゴシック" pitchFamily="-112" charset="-128"/>
            </a:endParaRPr>
          </a:p>
        </p:txBody>
      </p:sp>
      <p:sp>
        <p:nvSpPr>
          <p:cNvPr id="90115" name="Slide Number Placeholder 3"/>
          <p:cNvSpPr>
            <a:spLocks noGrp="1"/>
          </p:cNvSpPr>
          <p:nvPr>
            <p:ph type="sldNum" sz="quarter" idx="11"/>
          </p:nvPr>
        </p:nvSpPr>
        <p:spPr bwMode="auto">
          <a:noFill/>
          <a:ln>
            <a:miter lim="800000"/>
            <a:headEnd/>
            <a:tailEnd/>
          </a:ln>
        </p:spPr>
        <p:txBody>
          <a:bodyPr/>
          <a:lstStyle/>
          <a:p>
            <a:fld id="{2401D619-54DD-4C49-B243-C10EBEA20688}" type="slidenum">
              <a:rPr lang="en-US" smtClean="0">
                <a:ea typeface="MS PGothic"/>
                <a:cs typeface="MS PGothic"/>
              </a:rPr>
              <a:pPr/>
              <a:t>70</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Title 1"/>
          <p:cNvSpPr>
            <a:spLocks noGrp="1"/>
          </p:cNvSpPr>
          <p:nvPr>
            <p:ph type="title"/>
          </p:nvPr>
        </p:nvSpPr>
        <p:spPr>
          <a:xfrm>
            <a:off x="152400" y="914400"/>
            <a:ext cx="8229600" cy="1066800"/>
          </a:xfrm>
        </p:spPr>
        <p:txBody>
          <a:bodyPr/>
          <a:lstStyle/>
          <a:p>
            <a:r>
              <a:rPr lang="en-CA" altLang="en-US" sz="2000" dirty="0" smtClean="0">
                <a:ea typeface="MS PGothic"/>
              </a:rPr>
              <a:t>Agenda Item 9.1:</a:t>
            </a:r>
            <a:r>
              <a:rPr lang="en-CA" altLang="en-US" sz="2000" i="1" dirty="0" smtClean="0">
                <a:ea typeface="MS PGothic"/>
              </a:rPr>
              <a:t>  on the activities of the </a:t>
            </a:r>
            <a:r>
              <a:rPr lang="en-CA" altLang="en-US" sz="2000" i="1" dirty="0" err="1" smtClean="0">
                <a:ea typeface="MS PGothic"/>
              </a:rPr>
              <a:t>Radiocommunication</a:t>
            </a:r>
            <a:r>
              <a:rPr lang="en-CA" altLang="en-US" sz="2000" i="1" dirty="0" smtClean="0">
                <a:ea typeface="MS PGothic"/>
              </a:rPr>
              <a:t> Sector since WRC-15</a:t>
            </a:r>
            <a:r>
              <a:rPr lang="en-CA" altLang="en-US" sz="2000" dirty="0" smtClean="0">
                <a:ea typeface="MS PGothic"/>
              </a:rPr>
              <a:t> </a:t>
            </a:r>
            <a:r>
              <a:rPr lang="en-CA" altLang="en-US" sz="2000" dirty="0">
                <a:ea typeface="MS PGothic"/>
              </a:rPr>
              <a:t>Issue 9.1.1  Terrestrial and Satellite Components of IMT in 2 GHz</a:t>
            </a:r>
            <a:endParaRPr lang="en-CA" altLang="en-US" sz="2000" dirty="0" smtClean="0">
              <a:ea typeface="MS PGothic"/>
            </a:endParaRPr>
          </a:p>
        </p:txBody>
      </p:sp>
      <p:sp>
        <p:nvSpPr>
          <p:cNvPr id="92162" name="Content Placeholder 2"/>
          <p:cNvSpPr>
            <a:spLocks noGrp="1"/>
          </p:cNvSpPr>
          <p:nvPr>
            <p:ph idx="1"/>
          </p:nvPr>
        </p:nvSpPr>
        <p:spPr>
          <a:xfrm>
            <a:off x="183776" y="1752600"/>
            <a:ext cx="8610600" cy="4724400"/>
          </a:xfrm>
        </p:spPr>
        <p:txBody>
          <a:bodyPr/>
          <a:lstStyle/>
          <a:p>
            <a:pPr marL="285750" indent="-285750"/>
            <a:r>
              <a:rPr lang="en-CA" altLang="en-US" sz="2400" b="1" dirty="0" smtClean="0">
                <a:ea typeface="MS PGothic"/>
              </a:rPr>
              <a:t>Preliminary Views</a:t>
            </a:r>
          </a:p>
          <a:p>
            <a:pPr marL="285750" indent="-285750"/>
            <a:r>
              <a:rPr lang="en-CA" altLang="en-US" sz="1800" b="1" dirty="0" smtClean="0">
                <a:ea typeface="MS PGothic"/>
              </a:rPr>
              <a:t>Canada</a:t>
            </a:r>
          </a:p>
          <a:p>
            <a:r>
              <a:rPr lang="en-US" sz="1800" dirty="0"/>
              <a:t>There should not be any impact from the outcome of these studies on the existing use of the frequency bands by the terrestrial component of IMT in 2 170-2 180 MHz (part of the 1 710-1 780 / 2 110-2 180 MHz IMT frequency band) nor on flexible MS/MSS use in 2 000-2 010 &amp; 2 180-2 200 </a:t>
            </a:r>
            <a:r>
              <a:rPr lang="en-US" sz="1800" dirty="0" err="1"/>
              <a:t>MHz.</a:t>
            </a:r>
            <a:r>
              <a:rPr lang="en-US" sz="1800" dirty="0"/>
              <a:t> </a:t>
            </a:r>
            <a:endParaRPr lang="en-US" sz="1800" dirty="0" smtClean="0"/>
          </a:p>
          <a:p>
            <a:r>
              <a:rPr lang="en-US" sz="1800" b="1" dirty="0" smtClean="0"/>
              <a:t>Mexico</a:t>
            </a:r>
            <a:endParaRPr lang="en-US" sz="1800" b="1" dirty="0"/>
          </a:p>
          <a:p>
            <a:r>
              <a:rPr lang="en-US" sz="1800" dirty="0" smtClean="0"/>
              <a:t>For </a:t>
            </a:r>
            <a:r>
              <a:rPr lang="en-US" sz="1800" dirty="0"/>
              <a:t>the administration of Mexico, it is important to know the outcomes of these studies, since the bands 1710 - 1780/2110 - 2180 MHz and 1850 - 1920/1930 - 2000 MHz are designated for the terrestrial component of IMT in Mexico. The segmentation specified for these bands is based on an FDD scheme in which the 1710-1780 MHz and 1850-1920 MHz segments are used for base-mobile transmission and the 2110-2180 MHz and 1930-2000 MHz segments are used for base-mobile transmission. In addition, Mexico is authorized to exploit the emission and reception rights of signals and frequency bands associated with foreign satellite systems that cover—and can provide services within—its national territory at the 2000-2010/2190-2200 MHz frequency band.</a:t>
            </a:r>
          </a:p>
          <a:p>
            <a:endParaRPr lang="en-US" sz="1800" dirty="0"/>
          </a:p>
          <a:p>
            <a:r>
              <a:rPr lang="fr-CA" sz="2400" b="1" dirty="0"/>
              <a:t/>
            </a:r>
            <a:br>
              <a:rPr lang="fr-CA" sz="2400" b="1" dirty="0"/>
            </a:br>
            <a:endParaRPr lang="en-CA" altLang="en-US" sz="2400" b="1" dirty="0" smtClean="0">
              <a:ea typeface="MS PGothic"/>
            </a:endParaRPr>
          </a:p>
        </p:txBody>
      </p:sp>
      <p:sp>
        <p:nvSpPr>
          <p:cNvPr id="92163" name="Slide Number Placeholder 2"/>
          <p:cNvSpPr>
            <a:spLocks noGrp="1"/>
          </p:cNvSpPr>
          <p:nvPr>
            <p:ph type="sldNum" sz="quarter" idx="11"/>
          </p:nvPr>
        </p:nvSpPr>
        <p:spPr bwMode="auto">
          <a:noFill/>
          <a:ln>
            <a:miter lim="800000"/>
            <a:headEnd/>
            <a:tailEnd/>
          </a:ln>
        </p:spPr>
        <p:txBody>
          <a:bodyPr/>
          <a:lstStyle/>
          <a:p>
            <a:fld id="{C267997D-7800-4C2D-AA24-0658877C5F3D}" type="slidenum">
              <a:rPr lang="en-US" smtClean="0">
                <a:ea typeface="MS PGothic"/>
                <a:cs typeface="MS PGothic"/>
              </a:rPr>
              <a:pPr/>
              <a:t>71</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981200"/>
            <a:ext cx="8763000" cy="4191000"/>
          </a:xfrm>
        </p:spPr>
        <p:txBody>
          <a:bodyPr/>
          <a:lstStyle/>
          <a:p>
            <a:r>
              <a:rPr lang="en-US" sz="1800" b="1" dirty="0" smtClean="0"/>
              <a:t>Mexico (Continued)</a:t>
            </a:r>
          </a:p>
          <a:p>
            <a:r>
              <a:rPr lang="en-US" sz="1800" dirty="0"/>
              <a:t>Accordingly, if the 1 980-2 000 MHz and 2 170-2 190 MHz frequency bands were used for the satellite component of IMT in a country with which Mexico shares borders, it would be necessary to set out the technical and operational measures to ensure coexistence and compatibility between the two IMT components</a:t>
            </a:r>
            <a:r>
              <a:rPr lang="en-US" sz="1800" dirty="0" smtClean="0"/>
              <a:t>.</a:t>
            </a:r>
          </a:p>
          <a:p>
            <a:endParaRPr lang="en-US" sz="1800" dirty="0"/>
          </a:p>
          <a:p>
            <a:r>
              <a:rPr lang="en-US" sz="1800" b="1" dirty="0" smtClean="0"/>
              <a:t>United States of America</a:t>
            </a:r>
          </a:p>
          <a:p>
            <a:r>
              <a:rPr lang="en-US" sz="1800" dirty="0"/>
              <a:t>Support studies of technical and operational measures under agenda item 9.1/issue 9.1.1 in accordance with Resolution </a:t>
            </a:r>
            <a:r>
              <a:rPr lang="en-US" sz="1800" b="1" dirty="0"/>
              <a:t>212 (Rev. WRC-15)</a:t>
            </a:r>
            <a:r>
              <a:rPr lang="en-US" sz="1800" dirty="0"/>
              <a:t>, with the objective of ensuring compatible operations of both the terrestrial component of IMT in the mobile service and the satellite component of IMT in the mobile-satellite service in neighboring countries, without undue constraints on either service, in the frequency bands 1 980-2 010 MHz and 2 170-2 200 </a:t>
            </a:r>
            <a:r>
              <a:rPr lang="en-US" sz="1800" dirty="0" err="1"/>
              <a:t>MHz.</a:t>
            </a:r>
            <a:endParaRPr lang="en-US" sz="1800" dirty="0"/>
          </a:p>
          <a:p>
            <a:r>
              <a:rPr lang="en-CA" sz="1800" i="1" dirty="0">
                <a:solidFill>
                  <a:srgbClr val="FF0000"/>
                </a:solidFill>
                <a:cs typeface="ＭＳ Ｐゴシック" pitchFamily="-112" charset="-128"/>
              </a:rPr>
              <a:t>Issue Coordinator:  </a:t>
            </a:r>
            <a:r>
              <a:rPr lang="en-CA" sz="1800" i="1" dirty="0">
                <a:cs typeface="ＭＳ Ｐゴシック" pitchFamily="-112" charset="-128"/>
              </a:rPr>
              <a:t>TBD </a:t>
            </a:r>
          </a:p>
          <a:p>
            <a:r>
              <a:rPr lang="en-CA" sz="1800" i="1" dirty="0">
                <a:solidFill>
                  <a:srgbClr val="FF0000"/>
                </a:solidFill>
                <a:cs typeface="ＭＳ Ｐゴシック" pitchFamily="-112" charset="-128"/>
              </a:rPr>
              <a:t>Alt Coordinator : </a:t>
            </a:r>
            <a:r>
              <a:rPr lang="pt-BR" sz="1800" dirty="0"/>
              <a:t>Olmo Ramirez  (Mexico) </a:t>
            </a:r>
            <a:r>
              <a:rPr lang="pt-BR" sz="1800" u="sng" dirty="0">
                <a:hlinkClick r:id="rId2"/>
              </a:rPr>
              <a:t>olmo.ramirez@ift.org.mx</a:t>
            </a:r>
            <a:endParaRPr lang="en-US" sz="1800" dirty="0"/>
          </a:p>
          <a:p>
            <a:endParaRPr lang="en-US" sz="1800" dirty="0"/>
          </a:p>
          <a:p>
            <a:endParaRPr lang="en-US" dirty="0"/>
          </a:p>
          <a:p>
            <a:endParaRPr lang="en-US" dirty="0"/>
          </a:p>
        </p:txBody>
      </p:sp>
      <p:sp>
        <p:nvSpPr>
          <p:cNvPr id="4" name="Slide Number Placeholder 3"/>
          <p:cNvSpPr>
            <a:spLocks noGrp="1"/>
          </p:cNvSpPr>
          <p:nvPr>
            <p:ph type="sldNum" sz="quarter" idx="11"/>
          </p:nvPr>
        </p:nvSpPr>
        <p:spPr/>
        <p:txBody>
          <a:bodyPr/>
          <a:lstStyle/>
          <a:p>
            <a:pPr>
              <a:defRPr/>
            </a:pPr>
            <a:fld id="{AC7F27D6-8198-47C3-AA02-2FB19BFC5A34}" type="slidenum">
              <a:rPr lang="en-US" smtClean="0"/>
              <a:pPr>
                <a:defRPr/>
              </a:pPr>
              <a:t>72</a:t>
            </a:fld>
            <a:endParaRPr lang="en-US"/>
          </a:p>
        </p:txBody>
      </p:sp>
      <p:sp>
        <p:nvSpPr>
          <p:cNvPr id="5" name="Title 1"/>
          <p:cNvSpPr>
            <a:spLocks noGrp="1"/>
          </p:cNvSpPr>
          <p:nvPr>
            <p:ph type="title"/>
          </p:nvPr>
        </p:nvSpPr>
        <p:spPr/>
        <p:txBody>
          <a:bodyPr/>
          <a:lstStyle/>
          <a:p>
            <a:r>
              <a:rPr lang="en-CA" altLang="en-US" sz="2000" dirty="0" smtClean="0">
                <a:ea typeface="MS PGothic"/>
              </a:rPr>
              <a:t>Agenda Item 9.1:</a:t>
            </a:r>
            <a:r>
              <a:rPr lang="en-CA" altLang="en-US" sz="2000" i="1" dirty="0" smtClean="0">
                <a:ea typeface="MS PGothic"/>
              </a:rPr>
              <a:t>  on the activities of the </a:t>
            </a:r>
            <a:r>
              <a:rPr lang="en-CA" altLang="en-US" sz="2000" i="1" dirty="0" err="1" smtClean="0">
                <a:ea typeface="MS PGothic"/>
              </a:rPr>
              <a:t>Radiocommunication</a:t>
            </a:r>
            <a:r>
              <a:rPr lang="en-CA" altLang="en-US" sz="2000" i="1" dirty="0" smtClean="0">
                <a:ea typeface="MS PGothic"/>
              </a:rPr>
              <a:t> Sector since WRC-15</a:t>
            </a:r>
            <a:r>
              <a:rPr lang="en-CA" altLang="en-US" sz="2000" dirty="0" smtClean="0">
                <a:ea typeface="MS PGothic"/>
              </a:rPr>
              <a:t> </a:t>
            </a:r>
            <a:r>
              <a:rPr lang="en-CA" altLang="en-US" sz="2000" dirty="0">
                <a:ea typeface="MS PGothic"/>
              </a:rPr>
              <a:t>Issue 9.1.1  Terrestrial and Satellite Components of IMT in 2 GHz</a:t>
            </a:r>
            <a:endParaRPr lang="en-CA" altLang="en-US" sz="2000" dirty="0" smtClean="0">
              <a:ea typeface="MS PGothic"/>
            </a:endParaRPr>
          </a:p>
        </p:txBody>
      </p:sp>
    </p:spTree>
    <p:extLst>
      <p:ext uri="{BB962C8B-B14F-4D97-AF65-F5344CB8AC3E}">
        <p14:creationId xmlns:p14="http://schemas.microsoft.com/office/powerpoint/2010/main" val="207531083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p:cNvSpPr>
          <p:nvPr>
            <p:ph type="title"/>
          </p:nvPr>
        </p:nvSpPr>
        <p:spPr>
          <a:xfrm>
            <a:off x="152400" y="1073150"/>
            <a:ext cx="8991600" cy="815975"/>
          </a:xfrm>
        </p:spPr>
        <p:txBody>
          <a:bodyPr/>
          <a:lstStyle/>
          <a:p>
            <a:r>
              <a:rPr lang="en-CA" altLang="en-US" dirty="0" smtClean="0">
                <a:ea typeface="MS PGothic"/>
              </a:rPr>
              <a:t>Issue 9.1.3:</a:t>
            </a:r>
            <a:r>
              <a:rPr lang="en-CA" altLang="en-US" b="0" dirty="0"/>
              <a:t> </a:t>
            </a:r>
            <a:r>
              <a:rPr lang="en-CA" b="0" dirty="0" smtClean="0"/>
              <a:t>technical </a:t>
            </a:r>
            <a:r>
              <a:rPr lang="en-CA" b="0" dirty="0"/>
              <a:t>and operational issues and regulatory provisions for new </a:t>
            </a:r>
            <a:r>
              <a:rPr lang="en-CA" b="0" dirty="0" smtClean="0"/>
              <a:t>NGSO systems </a:t>
            </a:r>
            <a:r>
              <a:rPr lang="en-CA" b="0" dirty="0"/>
              <a:t>in the 3 700-4 200 MHz, 4 500-4 800 MHz, 5 925-6 425 MHz and 6 725-7 025 MHz </a:t>
            </a:r>
            <a:r>
              <a:rPr lang="en-CA" b="0" dirty="0" smtClean="0"/>
              <a:t>bands </a:t>
            </a:r>
            <a:r>
              <a:rPr lang="en-CA" b="0" dirty="0"/>
              <a:t>allocated to </a:t>
            </a:r>
            <a:r>
              <a:rPr lang="en-CA" b="0" dirty="0" smtClean="0"/>
              <a:t>FSS (3 of 3)</a:t>
            </a:r>
            <a:endParaRPr lang="en-US" altLang="en-US" dirty="0" smtClean="0">
              <a:ea typeface="MS PGothic"/>
            </a:endParaRPr>
          </a:p>
        </p:txBody>
      </p:sp>
      <p:sp>
        <p:nvSpPr>
          <p:cNvPr id="97282" name="Rectangle 3"/>
          <p:cNvSpPr>
            <a:spLocks noGrp="1"/>
          </p:cNvSpPr>
          <p:nvPr>
            <p:ph type="body" idx="1"/>
          </p:nvPr>
        </p:nvSpPr>
        <p:spPr>
          <a:xfrm>
            <a:off x="468313" y="2133600"/>
            <a:ext cx="8229600" cy="4343400"/>
          </a:xfrm>
        </p:spPr>
        <p:txBody>
          <a:bodyPr/>
          <a:lstStyle/>
          <a:p>
            <a:r>
              <a:rPr lang="en-CA" sz="2400" b="1" dirty="0" smtClean="0">
                <a:ea typeface="MS PGothic"/>
              </a:rPr>
              <a:t>Preliminary Views</a:t>
            </a:r>
            <a:endParaRPr lang="en-US" sz="2200" dirty="0" smtClean="0">
              <a:ea typeface="MS PGothic"/>
            </a:endParaRPr>
          </a:p>
          <a:p>
            <a:pPr lvl="0" defTabSz="914400">
              <a:spcBef>
                <a:spcPct val="0"/>
              </a:spcBef>
            </a:pPr>
            <a:r>
              <a:rPr lang="en-US" altLang="x-none" sz="1800" b="1" dirty="0" smtClean="0"/>
              <a:t>United States of America</a:t>
            </a:r>
            <a:endParaRPr lang="x-none" altLang="x-none" sz="1800" b="1" dirty="0"/>
          </a:p>
          <a:p>
            <a:pPr lvl="0" defTabSz="914400">
              <a:spcBef>
                <a:spcPct val="0"/>
              </a:spcBef>
            </a:pPr>
            <a:r>
              <a:rPr lang="x-none" altLang="x-none" sz="1800" dirty="0" smtClean="0"/>
              <a:t>The </a:t>
            </a:r>
            <a:r>
              <a:rPr lang="x-none" altLang="x-none" sz="1800" dirty="0"/>
              <a:t>United States supports the study of a regulatory framework, under the terms of Resolution 157 (WRC-15), to enable circular-orbit non-GSO FSS satellite systems to operate in the 3 700-4 200 MHz, 4 500-4 800 MHz, 5 925-6 425 MHz and 6 725-7 025 MHz frequency bands, while ensuring the protection of existing services and applications, and to take appropriate action based on the results of these studies </a:t>
            </a:r>
            <a:endParaRPr lang="en-US" altLang="x-none" sz="1800" dirty="0" smtClean="0"/>
          </a:p>
          <a:p>
            <a:pPr lvl="0" defTabSz="914400">
              <a:spcBef>
                <a:spcPct val="0"/>
              </a:spcBef>
            </a:pPr>
            <a:endParaRPr lang="en-US" altLang="x-none" sz="1800" dirty="0" smtClean="0">
              <a:latin typeface="Arial" charset="0"/>
            </a:endParaRPr>
          </a:p>
          <a:p>
            <a:pPr lvl="0" defTabSz="914400">
              <a:spcBef>
                <a:spcPct val="0"/>
              </a:spcBef>
            </a:pPr>
            <a:endParaRPr lang="x-none" altLang="x-none" sz="1800" dirty="0">
              <a:latin typeface="Arial" charset="0"/>
            </a:endParaRPr>
          </a:p>
          <a:p>
            <a:r>
              <a:rPr lang="en-US" sz="1800" i="1" dirty="0">
                <a:solidFill>
                  <a:srgbClr val="FF0000"/>
                </a:solidFill>
                <a:ea typeface="MS PGothic"/>
              </a:rPr>
              <a:t>Issue Coordinator:  </a:t>
            </a:r>
            <a:r>
              <a:rPr lang="en-US" sz="1800" dirty="0" smtClean="0">
                <a:ea typeface="MS PGothic"/>
              </a:rPr>
              <a:t>Hugo Mario </a:t>
            </a:r>
            <a:r>
              <a:rPr lang="en-US" sz="1800" dirty="0" err="1" smtClean="0">
                <a:ea typeface="MS PGothic"/>
              </a:rPr>
              <a:t>Trivino</a:t>
            </a:r>
            <a:r>
              <a:rPr lang="en-US" sz="1800" dirty="0" smtClean="0">
                <a:ea typeface="MS PGothic"/>
              </a:rPr>
              <a:t> (CLM) </a:t>
            </a:r>
            <a:r>
              <a:rPr lang="en-US" sz="1800" dirty="0" smtClean="0">
                <a:ea typeface="MS PGothic"/>
                <a:hlinkClick r:id="rId3"/>
              </a:rPr>
              <a:t>htrivino@mintic.gov.co</a:t>
            </a:r>
            <a:r>
              <a:rPr lang="en-US" sz="1800" dirty="0" smtClean="0">
                <a:ea typeface="MS PGothic"/>
              </a:rPr>
              <a:t> </a:t>
            </a:r>
          </a:p>
          <a:p>
            <a:r>
              <a:rPr lang="en-US" sz="1800" dirty="0">
                <a:ea typeface="MS PGothic"/>
              </a:rPr>
              <a:t>	</a:t>
            </a:r>
            <a:r>
              <a:rPr lang="en-US" sz="1800" dirty="0" smtClean="0">
                <a:ea typeface="MS PGothic"/>
              </a:rPr>
              <a:t>			</a:t>
            </a:r>
            <a:r>
              <a:rPr lang="en-US" sz="1800" dirty="0" err="1" smtClean="0">
                <a:ea typeface="MS PGothic"/>
              </a:rPr>
              <a:t>Manoel</a:t>
            </a:r>
            <a:r>
              <a:rPr lang="en-US" sz="1800" dirty="0" smtClean="0">
                <a:ea typeface="MS PGothic"/>
              </a:rPr>
              <a:t> Almeida (B) </a:t>
            </a:r>
            <a:r>
              <a:rPr lang="en-US" sz="1800" dirty="0" smtClean="0">
                <a:ea typeface="MS PGothic"/>
                <a:hlinkClick r:id="rId4"/>
              </a:rPr>
              <a:t>manoel.almeida@intelsat.com</a:t>
            </a:r>
            <a:r>
              <a:rPr lang="en-US" sz="1800" dirty="0" smtClean="0">
                <a:ea typeface="MS PGothic"/>
              </a:rPr>
              <a:t> </a:t>
            </a:r>
            <a:endParaRPr lang="en-US" sz="1800" dirty="0">
              <a:ea typeface="MS PGothic"/>
            </a:endParaRPr>
          </a:p>
          <a:p>
            <a:r>
              <a:rPr lang="en-US" sz="1800" i="1" dirty="0">
                <a:solidFill>
                  <a:srgbClr val="FF0000"/>
                </a:solidFill>
                <a:ea typeface="MS PGothic"/>
              </a:rPr>
              <a:t>Alt Coordinator: </a:t>
            </a:r>
            <a:r>
              <a:rPr lang="en-US" sz="1800" dirty="0" smtClean="0">
                <a:ea typeface="MS PGothic"/>
              </a:rPr>
              <a:t>Marcella </a:t>
            </a:r>
            <a:r>
              <a:rPr lang="en-US" sz="1800" dirty="0" err="1" smtClean="0">
                <a:ea typeface="MS PGothic"/>
              </a:rPr>
              <a:t>Ost</a:t>
            </a:r>
            <a:r>
              <a:rPr lang="en-US" sz="1800" dirty="0" smtClean="0">
                <a:ea typeface="MS PGothic"/>
              </a:rPr>
              <a:t> (Canada) </a:t>
            </a:r>
            <a:r>
              <a:rPr lang="en-US" sz="1800" dirty="0" smtClean="0">
                <a:ea typeface="MS PGothic"/>
                <a:hlinkClick r:id="rId5"/>
              </a:rPr>
              <a:t>marcella.s.ost@boeing.com</a:t>
            </a:r>
            <a:r>
              <a:rPr lang="en-US" sz="1800" dirty="0" smtClean="0">
                <a:ea typeface="MS PGothic"/>
              </a:rPr>
              <a:t> </a:t>
            </a:r>
            <a:endParaRPr lang="en-US" sz="1800" b="1" dirty="0">
              <a:ea typeface="MS PGothic"/>
            </a:endParaRPr>
          </a:p>
          <a:p>
            <a:pPr>
              <a:buFont typeface="Arial" charset="0"/>
              <a:buChar char="•"/>
            </a:pPr>
            <a:endParaRPr lang="en-US" sz="2200" dirty="0" smtClean="0">
              <a:ea typeface="MS PGothic"/>
            </a:endParaRPr>
          </a:p>
          <a:p>
            <a:pPr>
              <a:buFont typeface="Calibri" pitchFamily="34" charset="0"/>
              <a:buAutoNum type="arabicPeriod"/>
            </a:pPr>
            <a:endParaRPr lang="en-CA" sz="2200" b="1" dirty="0" smtClean="0">
              <a:ea typeface="MS PGothic"/>
            </a:endParaRPr>
          </a:p>
        </p:txBody>
      </p:sp>
      <p:sp>
        <p:nvSpPr>
          <p:cNvPr id="97283" name="Slide Number Placeholder 3"/>
          <p:cNvSpPr>
            <a:spLocks noGrp="1"/>
          </p:cNvSpPr>
          <p:nvPr>
            <p:ph type="sldNum" sz="quarter" idx="11"/>
          </p:nvPr>
        </p:nvSpPr>
        <p:spPr bwMode="auto">
          <a:noFill/>
          <a:ln>
            <a:miter lim="800000"/>
            <a:headEnd/>
            <a:tailEnd/>
          </a:ln>
        </p:spPr>
        <p:txBody>
          <a:bodyPr/>
          <a:lstStyle/>
          <a:p>
            <a:fld id="{5D060C98-77D9-44CA-959D-967212F04C9C}" type="slidenum">
              <a:rPr lang="en-US" smtClean="0">
                <a:ea typeface="MS PGothic"/>
                <a:cs typeface="MS PGothic"/>
              </a:rPr>
              <a:pPr/>
              <a:t>73</a:t>
            </a:fld>
            <a:endParaRPr lang="en-US" smtClean="0">
              <a:ea typeface="MS PGothic"/>
              <a:cs typeface="MS PGothic"/>
            </a:endParaRPr>
          </a:p>
        </p:txBody>
      </p:sp>
    </p:spTree>
    <p:extLst>
      <p:ext uri="{BB962C8B-B14F-4D97-AF65-F5344CB8AC3E}">
        <p14:creationId xmlns:p14="http://schemas.microsoft.com/office/powerpoint/2010/main" val="1678905124"/>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Grp="1"/>
          </p:cNvSpPr>
          <p:nvPr>
            <p:ph type="title"/>
          </p:nvPr>
        </p:nvSpPr>
        <p:spPr>
          <a:xfrm>
            <a:off x="152400" y="1143000"/>
            <a:ext cx="8991600" cy="815975"/>
          </a:xfrm>
        </p:spPr>
        <p:txBody>
          <a:bodyPr/>
          <a:lstStyle/>
          <a:p>
            <a:r>
              <a:rPr lang="en-CA" altLang="en-US" dirty="0" smtClean="0">
                <a:ea typeface="MS PGothic"/>
              </a:rPr>
              <a:t>Issue 9.1.5:  </a:t>
            </a:r>
            <a:r>
              <a:rPr lang="en-CA" i="1" dirty="0" smtClean="0"/>
              <a:t>technical </a:t>
            </a:r>
            <a:r>
              <a:rPr lang="en-CA" i="1" dirty="0"/>
              <a:t>and regulatory impacts of referencing Recommendations </a:t>
            </a:r>
            <a:r>
              <a:rPr lang="en-CA" i="1" dirty="0" smtClean="0"/>
              <a:t>M.1638-1 </a:t>
            </a:r>
            <a:r>
              <a:rPr lang="en-CA" i="1" dirty="0"/>
              <a:t>and ITU R M.1849-1 in Nos. 5.447F and 5.450A of the Radio Regulations</a:t>
            </a:r>
            <a:endParaRPr lang="en-US" altLang="en-US" i="1" dirty="0" smtClean="0">
              <a:ea typeface="MS PGothic"/>
            </a:endParaRPr>
          </a:p>
        </p:txBody>
      </p:sp>
      <p:sp>
        <p:nvSpPr>
          <p:cNvPr id="101378" name="Rectangle 3"/>
          <p:cNvSpPr>
            <a:spLocks noGrp="1"/>
          </p:cNvSpPr>
          <p:nvPr>
            <p:ph type="body" idx="1"/>
          </p:nvPr>
        </p:nvSpPr>
        <p:spPr>
          <a:xfrm>
            <a:off x="468313" y="2133600"/>
            <a:ext cx="8229600" cy="4343400"/>
          </a:xfrm>
        </p:spPr>
        <p:txBody>
          <a:bodyPr/>
          <a:lstStyle/>
          <a:p>
            <a:endParaRPr lang="en-CA" sz="2400" b="1" dirty="0" smtClean="0">
              <a:ea typeface="MS PGothic"/>
            </a:endParaRPr>
          </a:p>
          <a:p>
            <a:r>
              <a:rPr lang="en-CA" sz="2400" b="1" dirty="0" smtClean="0">
                <a:ea typeface="MS PGothic"/>
              </a:rPr>
              <a:t>Preliminary Views</a:t>
            </a:r>
          </a:p>
          <a:p>
            <a:r>
              <a:rPr lang="en-CA" sz="2400" b="1" dirty="0" smtClean="0">
                <a:ea typeface="MS PGothic"/>
              </a:rPr>
              <a:t>TBD</a:t>
            </a:r>
            <a:endParaRPr lang="en-US" sz="2200" dirty="0" smtClean="0">
              <a:ea typeface="MS PGothic"/>
            </a:endParaRPr>
          </a:p>
          <a:p>
            <a:pPr>
              <a:buFont typeface="Arial" charset="0"/>
              <a:buChar char="•"/>
            </a:pPr>
            <a:endParaRPr lang="en-US" sz="2200" dirty="0" smtClean="0">
              <a:ea typeface="MS PGothic"/>
            </a:endParaRPr>
          </a:p>
          <a:p>
            <a:pPr>
              <a:buFont typeface="Arial" charset="0"/>
              <a:buChar char="•"/>
            </a:pPr>
            <a:endParaRPr lang="en-US" sz="2200" dirty="0" smtClean="0">
              <a:ea typeface="MS PGothic"/>
            </a:endParaRPr>
          </a:p>
          <a:p>
            <a:r>
              <a:rPr lang="en-US" altLang="en-US" sz="1800" i="1" dirty="0" smtClean="0">
                <a:solidFill>
                  <a:srgbClr val="FF0000"/>
                </a:solidFill>
                <a:ea typeface="MS PGothic"/>
              </a:rPr>
              <a:t>Issue Coordinator: </a:t>
            </a:r>
            <a:r>
              <a:rPr lang="en-US" altLang="en-US" sz="1800" i="1" dirty="0" smtClean="0">
                <a:solidFill>
                  <a:srgbClr val="FF0000"/>
                </a:solidFill>
                <a:latin typeface="Times New Roman" pitchFamily="18" charset="0"/>
                <a:ea typeface="MS PGothic"/>
                <a:cs typeface="Times New Roman" pitchFamily="18" charset="0"/>
              </a:rPr>
              <a:t>TBD</a:t>
            </a:r>
            <a:endParaRPr lang="en-US" sz="2200" dirty="0" smtClean="0">
              <a:ea typeface="MS PGothic"/>
            </a:endParaRPr>
          </a:p>
          <a:p>
            <a:pPr>
              <a:buFont typeface="Arial" charset="0"/>
              <a:buChar char="•"/>
            </a:pPr>
            <a:endParaRPr lang="en-US" sz="2200" dirty="0" smtClean="0">
              <a:ea typeface="MS PGothic"/>
            </a:endParaRPr>
          </a:p>
        </p:txBody>
      </p:sp>
      <p:sp>
        <p:nvSpPr>
          <p:cNvPr id="101379" name="Slide Number Placeholder 3"/>
          <p:cNvSpPr>
            <a:spLocks noGrp="1"/>
          </p:cNvSpPr>
          <p:nvPr>
            <p:ph type="sldNum" sz="quarter" idx="11"/>
          </p:nvPr>
        </p:nvSpPr>
        <p:spPr bwMode="auto">
          <a:noFill/>
          <a:ln>
            <a:miter lim="800000"/>
            <a:headEnd/>
            <a:tailEnd/>
          </a:ln>
        </p:spPr>
        <p:txBody>
          <a:bodyPr/>
          <a:lstStyle/>
          <a:p>
            <a:fld id="{CEEDF9F1-5E3C-47EA-A44C-52B534194CC7}" type="slidenum">
              <a:rPr lang="en-US" smtClean="0">
                <a:ea typeface="MS PGothic"/>
                <a:cs typeface="MS PGothic"/>
              </a:rPr>
              <a:pPr/>
              <a:t>74</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p:cNvSpPr>
          <p:nvPr>
            <p:ph type="title"/>
          </p:nvPr>
        </p:nvSpPr>
        <p:spPr>
          <a:xfrm>
            <a:off x="152400" y="914400"/>
            <a:ext cx="8991600" cy="815975"/>
          </a:xfrm>
        </p:spPr>
        <p:txBody>
          <a:bodyPr/>
          <a:lstStyle/>
          <a:p>
            <a:r>
              <a:rPr lang="en-CA" altLang="en-US" dirty="0" smtClean="0">
                <a:ea typeface="MS PGothic"/>
              </a:rPr>
              <a:t>Issue 9.1.6:  </a:t>
            </a:r>
            <a:r>
              <a:rPr lang="en-US" altLang="en-US" i="1" dirty="0" smtClean="0">
                <a:ea typeface="MS PGothic"/>
              </a:rPr>
              <a:t>Wireless Power Transfer for Electric Vehicles</a:t>
            </a:r>
            <a:endParaRPr lang="en-US" altLang="en-US" dirty="0" smtClean="0">
              <a:ea typeface="MS PGothic"/>
            </a:endParaRPr>
          </a:p>
        </p:txBody>
      </p:sp>
      <p:sp>
        <p:nvSpPr>
          <p:cNvPr id="103426" name="Rectangle 3"/>
          <p:cNvSpPr>
            <a:spLocks noGrp="1"/>
          </p:cNvSpPr>
          <p:nvPr>
            <p:ph type="body" idx="1"/>
          </p:nvPr>
        </p:nvSpPr>
        <p:spPr>
          <a:xfrm>
            <a:off x="457200" y="1730375"/>
            <a:ext cx="8229600" cy="4699000"/>
          </a:xfrm>
        </p:spPr>
        <p:txBody>
          <a:bodyPr/>
          <a:lstStyle/>
          <a:p>
            <a:pPr>
              <a:lnSpc>
                <a:spcPct val="90000"/>
              </a:lnSpc>
            </a:pPr>
            <a:r>
              <a:rPr lang="en-CA" sz="2400" b="1" dirty="0" smtClean="0">
                <a:ea typeface="MS PGothic"/>
              </a:rPr>
              <a:t>Preliminary Views</a:t>
            </a:r>
            <a:endParaRPr lang="en-CA" sz="1400" b="1" dirty="0" smtClean="0">
              <a:ea typeface="MS PGothic"/>
            </a:endParaRPr>
          </a:p>
          <a:p>
            <a:pPr>
              <a:lnSpc>
                <a:spcPct val="90000"/>
              </a:lnSpc>
            </a:pPr>
            <a:r>
              <a:rPr lang="en-US" sz="2400" b="1" dirty="0" smtClean="0">
                <a:ea typeface="MS PGothic"/>
              </a:rPr>
              <a:t>TBD</a:t>
            </a:r>
            <a:endParaRPr lang="en-CA" b="1" dirty="0" smtClean="0">
              <a:ea typeface="MS PGothic"/>
            </a:endParaRPr>
          </a:p>
          <a:p>
            <a:pPr eaLnBrk="1" hangingPunct="1">
              <a:spcBef>
                <a:spcPct val="0"/>
              </a:spcBef>
            </a:pPr>
            <a:endParaRPr lang="en-CA" altLang="en-US" sz="2400" b="1" dirty="0" smtClean="0">
              <a:ea typeface="Arial Unicode MS" pitchFamily="34" charset="-128"/>
              <a:cs typeface="Arial Unicode MS" pitchFamily="34" charset="-128"/>
            </a:endParaRPr>
          </a:p>
          <a:p>
            <a:pPr eaLnBrk="1" hangingPunct="1">
              <a:spcBef>
                <a:spcPct val="0"/>
              </a:spcBef>
            </a:pPr>
            <a:r>
              <a:rPr lang="en-US" altLang="en-US" sz="1800" i="1" dirty="0" smtClean="0">
                <a:solidFill>
                  <a:srgbClr val="FF0000"/>
                </a:solidFill>
                <a:ea typeface="Arial Unicode MS" pitchFamily="34" charset="-128"/>
                <a:cs typeface="Arial Unicode MS" pitchFamily="34" charset="-128"/>
              </a:rPr>
              <a:t>Issue Coordinator: </a:t>
            </a:r>
            <a:r>
              <a:rPr lang="en-US" altLang="en-US" sz="1800" i="1" dirty="0">
                <a:solidFill>
                  <a:srgbClr val="FF0000"/>
                </a:solidFill>
                <a:ea typeface="Arial Unicode MS" pitchFamily="34" charset="-128"/>
                <a:cs typeface="Arial Unicode MS" pitchFamily="34" charset="-128"/>
              </a:rPr>
              <a:t> </a:t>
            </a:r>
            <a:r>
              <a:rPr lang="en-US" altLang="en-US" sz="1800" dirty="0" smtClean="0">
                <a:ea typeface="Arial Unicode MS" pitchFamily="34" charset="-128"/>
                <a:cs typeface="Arial Unicode MS" pitchFamily="34" charset="-128"/>
              </a:rPr>
              <a:t>William </a:t>
            </a:r>
            <a:r>
              <a:rPr lang="en-US" altLang="en-US" sz="1800" dirty="0" err="1" smtClean="0">
                <a:ea typeface="Arial Unicode MS" pitchFamily="34" charset="-128"/>
                <a:cs typeface="Arial Unicode MS" pitchFamily="34" charset="-128"/>
              </a:rPr>
              <a:t>Zambelli</a:t>
            </a:r>
            <a:r>
              <a:rPr lang="en-US" altLang="en-US" sz="1800" dirty="0" smtClean="0">
                <a:ea typeface="Arial Unicode MS" pitchFamily="34" charset="-128"/>
                <a:cs typeface="Arial Unicode MS" pitchFamily="34" charset="-128"/>
              </a:rPr>
              <a:t> (B) </a:t>
            </a:r>
            <a:r>
              <a:rPr lang="en-US" altLang="en-US" sz="1800" dirty="0" smtClean="0">
                <a:ea typeface="Arial Unicode MS" pitchFamily="34" charset="-128"/>
                <a:cs typeface="Arial Unicode MS" pitchFamily="34" charset="-128"/>
                <a:hlinkClick r:id="rId3"/>
              </a:rPr>
              <a:t>william.ivo@mctic.gov.br</a:t>
            </a:r>
            <a:r>
              <a:rPr lang="en-US" altLang="en-US" sz="1800" dirty="0" smtClean="0">
                <a:ea typeface="Arial Unicode MS" pitchFamily="34" charset="-128"/>
                <a:cs typeface="Arial Unicode MS" pitchFamily="34" charset="-128"/>
              </a:rPr>
              <a:t> </a:t>
            </a:r>
            <a:endParaRPr lang="en-CA" sz="1800" i="1" dirty="0" smtClean="0">
              <a:solidFill>
                <a:srgbClr val="FF0000"/>
              </a:solidFill>
              <a:ea typeface="Arial Unicode MS" pitchFamily="34" charset="-128"/>
              <a:cs typeface="Arial Unicode MS" pitchFamily="34" charset="-128"/>
            </a:endParaRPr>
          </a:p>
        </p:txBody>
      </p:sp>
      <p:sp>
        <p:nvSpPr>
          <p:cNvPr id="103427" name="Slide Number Placeholder 3"/>
          <p:cNvSpPr>
            <a:spLocks noGrp="1"/>
          </p:cNvSpPr>
          <p:nvPr>
            <p:ph type="sldNum" sz="quarter" idx="11"/>
          </p:nvPr>
        </p:nvSpPr>
        <p:spPr bwMode="auto">
          <a:noFill/>
          <a:ln>
            <a:miter lim="800000"/>
            <a:headEnd/>
            <a:tailEnd/>
          </a:ln>
        </p:spPr>
        <p:txBody>
          <a:bodyPr/>
          <a:lstStyle/>
          <a:p>
            <a:fld id="{85D1F5E2-2093-4013-9350-EBB6CC8B1AC7}" type="slidenum">
              <a:rPr lang="en-US" smtClean="0">
                <a:ea typeface="MS PGothic"/>
                <a:cs typeface="MS PGothic"/>
              </a:rPr>
              <a:pPr/>
              <a:t>75</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p:cNvSpPr>
          <p:nvPr>
            <p:ph type="title"/>
          </p:nvPr>
        </p:nvSpPr>
        <p:spPr>
          <a:xfrm>
            <a:off x="152400" y="914400"/>
            <a:ext cx="8991600" cy="815975"/>
          </a:xfrm>
        </p:spPr>
        <p:txBody>
          <a:bodyPr/>
          <a:lstStyle/>
          <a:p>
            <a:r>
              <a:rPr lang="en-CA" altLang="en-US" dirty="0" smtClean="0">
                <a:ea typeface="MS PGothic"/>
              </a:rPr>
              <a:t>Issue 9.1.7:  </a:t>
            </a:r>
            <a:r>
              <a:rPr lang="en-CA" b="0" dirty="0" smtClean="0"/>
              <a:t>Unauthorized </a:t>
            </a:r>
            <a:r>
              <a:rPr lang="en-CA" b="0" dirty="0"/>
              <a:t>operation of earth station terminals </a:t>
            </a:r>
            <a:endParaRPr lang="en-US" altLang="en-US" dirty="0" smtClean="0">
              <a:ea typeface="MS PGothic"/>
            </a:endParaRPr>
          </a:p>
        </p:txBody>
      </p:sp>
      <p:sp>
        <p:nvSpPr>
          <p:cNvPr id="103426" name="Rectangle 3"/>
          <p:cNvSpPr>
            <a:spLocks noGrp="1"/>
          </p:cNvSpPr>
          <p:nvPr>
            <p:ph type="body" idx="1"/>
          </p:nvPr>
        </p:nvSpPr>
        <p:spPr>
          <a:xfrm>
            <a:off x="457200" y="1730375"/>
            <a:ext cx="8229600" cy="4699000"/>
          </a:xfrm>
        </p:spPr>
        <p:txBody>
          <a:bodyPr/>
          <a:lstStyle/>
          <a:p>
            <a:pPr>
              <a:lnSpc>
                <a:spcPct val="90000"/>
              </a:lnSpc>
            </a:pPr>
            <a:r>
              <a:rPr lang="en-CA" sz="2400" b="1" dirty="0" smtClean="0">
                <a:ea typeface="MS PGothic"/>
              </a:rPr>
              <a:t>Preliminary Views</a:t>
            </a:r>
            <a:endParaRPr lang="en-CA" sz="1400" b="1" dirty="0" smtClean="0">
              <a:ea typeface="MS PGothic"/>
            </a:endParaRPr>
          </a:p>
          <a:p>
            <a:pPr>
              <a:lnSpc>
                <a:spcPct val="90000"/>
              </a:lnSpc>
            </a:pPr>
            <a:r>
              <a:rPr lang="en-US" sz="2400" b="1" dirty="0" smtClean="0">
                <a:ea typeface="MS PGothic"/>
              </a:rPr>
              <a:t>TBD</a:t>
            </a:r>
            <a:endParaRPr lang="en-CA" b="1" dirty="0" smtClean="0">
              <a:ea typeface="MS PGothic"/>
            </a:endParaRPr>
          </a:p>
          <a:p>
            <a:pPr eaLnBrk="1" hangingPunct="1">
              <a:spcBef>
                <a:spcPct val="0"/>
              </a:spcBef>
            </a:pPr>
            <a:endParaRPr lang="en-CA" altLang="en-US" sz="2400" b="1" dirty="0" smtClean="0">
              <a:ea typeface="Arial Unicode MS" pitchFamily="34" charset="-128"/>
              <a:cs typeface="Arial Unicode MS" pitchFamily="34" charset="-128"/>
            </a:endParaRPr>
          </a:p>
          <a:p>
            <a:pPr eaLnBrk="1" hangingPunct="1">
              <a:spcBef>
                <a:spcPct val="0"/>
              </a:spcBef>
            </a:pPr>
            <a:r>
              <a:rPr lang="en-US" altLang="en-US" sz="1800" i="1" dirty="0" smtClean="0">
                <a:solidFill>
                  <a:srgbClr val="FF0000"/>
                </a:solidFill>
                <a:ea typeface="Arial Unicode MS" pitchFamily="34" charset="-128"/>
                <a:cs typeface="Arial Unicode MS" pitchFamily="34" charset="-128"/>
              </a:rPr>
              <a:t>Issue Coordinator: </a:t>
            </a:r>
            <a:r>
              <a:rPr lang="x-none" sz="1800" dirty="0"/>
              <a:t>Hugo Mario </a:t>
            </a:r>
            <a:r>
              <a:rPr lang="x-none" sz="1800"/>
              <a:t>TRIVIÑO</a:t>
            </a:r>
            <a:r>
              <a:rPr lang="en-US" sz="1800" dirty="0"/>
              <a:t> </a:t>
            </a:r>
            <a:r>
              <a:rPr lang="en-US" sz="1800" dirty="0" smtClean="0"/>
              <a:t>(Colombia) </a:t>
            </a:r>
            <a:r>
              <a:rPr lang="x-none" sz="1800" u="sng" dirty="0">
                <a:hlinkClick r:id="rId3"/>
              </a:rPr>
              <a:t>htrivino@mintic.gov.co</a:t>
            </a:r>
            <a:r>
              <a:rPr lang="en-US" sz="1800" dirty="0"/>
              <a:t> </a:t>
            </a:r>
            <a:endParaRPr lang="en-CA" sz="1800" i="1" dirty="0" smtClean="0">
              <a:solidFill>
                <a:srgbClr val="FF0000"/>
              </a:solidFill>
              <a:ea typeface="Arial Unicode MS" pitchFamily="34" charset="-128"/>
              <a:cs typeface="Arial Unicode MS" pitchFamily="34" charset="-128"/>
            </a:endParaRPr>
          </a:p>
        </p:txBody>
      </p:sp>
      <p:sp>
        <p:nvSpPr>
          <p:cNvPr id="103427" name="Slide Number Placeholder 3"/>
          <p:cNvSpPr>
            <a:spLocks noGrp="1"/>
          </p:cNvSpPr>
          <p:nvPr>
            <p:ph type="sldNum" sz="quarter" idx="11"/>
          </p:nvPr>
        </p:nvSpPr>
        <p:spPr bwMode="auto">
          <a:noFill/>
          <a:ln>
            <a:miter lim="800000"/>
            <a:headEnd/>
            <a:tailEnd/>
          </a:ln>
        </p:spPr>
        <p:txBody>
          <a:bodyPr/>
          <a:lstStyle/>
          <a:p>
            <a:fld id="{85D1F5E2-2093-4013-9350-EBB6CC8B1AC7}" type="slidenum">
              <a:rPr lang="en-US" smtClean="0">
                <a:ea typeface="MS PGothic"/>
                <a:cs typeface="MS PGothic"/>
              </a:rPr>
              <a:pPr/>
              <a:t>76</a:t>
            </a:fld>
            <a:endParaRPr lang="en-US" smtClean="0">
              <a:ea typeface="MS PGothic"/>
              <a:cs typeface="MS PGothic"/>
            </a:endParaRPr>
          </a:p>
        </p:txBody>
      </p:sp>
    </p:spTree>
    <p:extLst>
      <p:ext uri="{BB962C8B-B14F-4D97-AF65-F5344CB8AC3E}">
        <p14:creationId xmlns:p14="http://schemas.microsoft.com/office/powerpoint/2010/main" val="1797549390"/>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p:cNvSpPr>
          <p:nvPr>
            <p:ph type="title"/>
          </p:nvPr>
        </p:nvSpPr>
        <p:spPr>
          <a:xfrm>
            <a:off x="152400" y="914400"/>
            <a:ext cx="8991600" cy="815975"/>
          </a:xfrm>
        </p:spPr>
        <p:txBody>
          <a:bodyPr/>
          <a:lstStyle/>
          <a:p>
            <a:r>
              <a:rPr lang="en-CA" altLang="en-US" dirty="0" smtClean="0">
                <a:ea typeface="MS PGothic"/>
              </a:rPr>
              <a:t>Issue 9.1.8:  </a:t>
            </a:r>
            <a:r>
              <a:rPr lang="en-CA" b="0" dirty="0"/>
              <a:t> </a:t>
            </a:r>
            <a:r>
              <a:rPr lang="en-CA" i="1" dirty="0"/>
              <a:t>Narrowband and broadband machine-type communication infrastructures  </a:t>
            </a:r>
            <a:endParaRPr lang="en-US" altLang="en-US" i="1" dirty="0" smtClean="0">
              <a:ea typeface="MS PGothic"/>
            </a:endParaRPr>
          </a:p>
        </p:txBody>
      </p:sp>
      <p:sp>
        <p:nvSpPr>
          <p:cNvPr id="103426" name="Rectangle 3"/>
          <p:cNvSpPr>
            <a:spLocks noGrp="1"/>
          </p:cNvSpPr>
          <p:nvPr>
            <p:ph type="body" idx="1"/>
          </p:nvPr>
        </p:nvSpPr>
        <p:spPr>
          <a:xfrm>
            <a:off x="457200" y="1730375"/>
            <a:ext cx="8229600" cy="4699000"/>
          </a:xfrm>
        </p:spPr>
        <p:txBody>
          <a:bodyPr/>
          <a:lstStyle/>
          <a:p>
            <a:pPr>
              <a:lnSpc>
                <a:spcPct val="90000"/>
              </a:lnSpc>
            </a:pPr>
            <a:r>
              <a:rPr lang="en-CA" sz="2400" b="1" dirty="0" smtClean="0">
                <a:ea typeface="MS PGothic"/>
              </a:rPr>
              <a:t>Preliminary Views</a:t>
            </a:r>
          </a:p>
          <a:p>
            <a:r>
              <a:rPr lang="en-US" sz="2400" b="1" dirty="0" smtClean="0"/>
              <a:t>Mexico</a:t>
            </a:r>
            <a:endParaRPr lang="en-US" sz="2400" b="1" dirty="0"/>
          </a:p>
          <a:p>
            <a:pPr lvl="0" defTabSz="914400">
              <a:spcBef>
                <a:spcPct val="0"/>
              </a:spcBef>
            </a:pPr>
            <a:r>
              <a:rPr lang="en-US" altLang="x-none" sz="1800" dirty="0" smtClean="0"/>
              <a:t>This</a:t>
            </a:r>
            <a:r>
              <a:rPr lang="x-none" altLang="x-none" sz="1800" smtClean="0"/>
              <a:t> administration ha</a:t>
            </a:r>
            <a:r>
              <a:rPr lang="en-US" altLang="x-none" sz="1800" dirty="0" smtClean="0"/>
              <a:t>s</a:t>
            </a:r>
            <a:r>
              <a:rPr lang="x-none" altLang="x-none" sz="1800" smtClean="0"/>
              <a:t> </a:t>
            </a:r>
            <a:r>
              <a:rPr lang="x-none" altLang="x-none" sz="1800" dirty="0"/>
              <a:t>analyzed the current and future spectrum use for MTC and IoT, also, are taking in to account the importance to know the development and eventual findings of the studies related to issue 9.1.8 of Agenda Item 9.1 of the WRC-19.</a:t>
            </a:r>
          </a:p>
          <a:p>
            <a:pPr lvl="0" defTabSz="914400">
              <a:spcBef>
                <a:spcPct val="0"/>
              </a:spcBef>
            </a:pPr>
            <a:r>
              <a:rPr lang="x-none" altLang="x-none" sz="1800" dirty="0"/>
              <a:t>Accordingly, MTC and IoT applications and devices can be used effectively with all the benefits of the existent mobile broadband bands and the new frequency bands being studied for IMT. This approach avoids the necessity of stablish dedicated spectrum exclusively for MTC and IoT applications on identified IMT bands.</a:t>
            </a:r>
          </a:p>
          <a:p>
            <a:pPr>
              <a:lnSpc>
                <a:spcPct val="90000"/>
              </a:lnSpc>
            </a:pPr>
            <a:endParaRPr lang="en-CA" sz="1800" b="1" dirty="0">
              <a:ea typeface="MS PGothic"/>
            </a:endParaRPr>
          </a:p>
          <a:p>
            <a:pPr eaLnBrk="1" hangingPunct="1">
              <a:spcBef>
                <a:spcPct val="0"/>
              </a:spcBef>
            </a:pPr>
            <a:r>
              <a:rPr lang="en-US" altLang="en-US" sz="1800" i="1" dirty="0" smtClean="0">
                <a:solidFill>
                  <a:srgbClr val="FF0000"/>
                </a:solidFill>
                <a:ea typeface="Arial Unicode MS" pitchFamily="34" charset="-128"/>
                <a:cs typeface="Arial Unicode MS" pitchFamily="34" charset="-128"/>
              </a:rPr>
              <a:t>Issue Coordinator: </a:t>
            </a:r>
            <a:r>
              <a:rPr lang="en-US" sz="1800" dirty="0"/>
              <a:t>Sergio </a:t>
            </a:r>
            <a:r>
              <a:rPr lang="en-US" sz="1800" dirty="0" smtClean="0"/>
              <a:t>Marquez (Mexico) </a:t>
            </a:r>
            <a:r>
              <a:rPr lang="en-US" sz="1800" u="sng" dirty="0" smtClean="0">
                <a:hlinkClick r:id="rId3"/>
              </a:rPr>
              <a:t>sergio.marquez@ift.org.mx</a:t>
            </a:r>
            <a:r>
              <a:rPr lang="en-US" sz="1800" u="sng" dirty="0" smtClean="0"/>
              <a:t> </a:t>
            </a:r>
            <a:endParaRPr lang="en-US" sz="1800" dirty="0" smtClean="0"/>
          </a:p>
          <a:p>
            <a:r>
              <a:rPr lang="en-US" altLang="en-US" sz="1800" i="1" dirty="0" smtClean="0">
                <a:solidFill>
                  <a:srgbClr val="FF0000"/>
                </a:solidFill>
                <a:ea typeface="Arial Unicode MS" pitchFamily="34" charset="-128"/>
                <a:cs typeface="Arial Unicode MS" pitchFamily="34" charset="-128"/>
              </a:rPr>
              <a:t>Alt. Issue Coordinator:</a:t>
            </a:r>
            <a:r>
              <a:rPr lang="pt-BR" altLang="en-US" sz="1800" dirty="0"/>
              <a:t> </a:t>
            </a:r>
            <a:r>
              <a:rPr lang="pt-BR" sz="1800" dirty="0" smtClean="0"/>
              <a:t>Jayne</a:t>
            </a:r>
            <a:r>
              <a:rPr lang="pt-BR" sz="1800" dirty="0"/>
              <a:t> </a:t>
            </a:r>
            <a:r>
              <a:rPr lang="pt-BR" sz="1800" dirty="0" smtClean="0"/>
              <a:t>Stancavage (USA) </a:t>
            </a:r>
            <a:r>
              <a:rPr lang="en-US" sz="1800" u="sng" dirty="0" smtClean="0">
                <a:hlinkClick r:id="rId4"/>
              </a:rPr>
              <a:t>jayne.stancavage@intel.com</a:t>
            </a:r>
            <a:r>
              <a:rPr lang="en-US" sz="1800" u="sng" dirty="0" smtClean="0"/>
              <a:t> </a:t>
            </a:r>
            <a:endParaRPr lang="en-US" sz="1800" dirty="0"/>
          </a:p>
          <a:p>
            <a:r>
              <a:rPr lang="en-GB" sz="1800" b="1" dirty="0"/>
              <a:t/>
            </a:r>
            <a:br>
              <a:rPr lang="en-GB" sz="1800" b="1" dirty="0"/>
            </a:br>
            <a:endParaRPr lang="en-CA" sz="1800" i="1" dirty="0" smtClean="0">
              <a:solidFill>
                <a:srgbClr val="FF0000"/>
              </a:solidFill>
              <a:ea typeface="Arial Unicode MS" pitchFamily="34" charset="-128"/>
              <a:cs typeface="Arial Unicode MS" pitchFamily="34" charset="-128"/>
            </a:endParaRPr>
          </a:p>
        </p:txBody>
      </p:sp>
      <p:sp>
        <p:nvSpPr>
          <p:cNvPr id="103427" name="Slide Number Placeholder 3"/>
          <p:cNvSpPr>
            <a:spLocks noGrp="1"/>
          </p:cNvSpPr>
          <p:nvPr>
            <p:ph type="sldNum" sz="quarter" idx="11"/>
          </p:nvPr>
        </p:nvSpPr>
        <p:spPr bwMode="auto">
          <a:noFill/>
          <a:ln>
            <a:miter lim="800000"/>
            <a:headEnd/>
            <a:tailEnd/>
          </a:ln>
        </p:spPr>
        <p:txBody>
          <a:bodyPr/>
          <a:lstStyle/>
          <a:p>
            <a:fld id="{85D1F5E2-2093-4013-9350-EBB6CC8B1AC7}" type="slidenum">
              <a:rPr lang="en-US" smtClean="0">
                <a:ea typeface="MS PGothic"/>
                <a:cs typeface="MS PGothic"/>
              </a:rPr>
              <a:pPr/>
              <a:t>77</a:t>
            </a:fld>
            <a:endParaRPr lang="en-US" smtClean="0">
              <a:ea typeface="MS PGothic"/>
              <a:cs typeface="MS PGothic"/>
            </a:endParaRPr>
          </a:p>
        </p:txBody>
      </p:sp>
    </p:spTree>
    <p:extLst>
      <p:ext uri="{BB962C8B-B14F-4D97-AF65-F5344CB8AC3E}">
        <p14:creationId xmlns:p14="http://schemas.microsoft.com/office/powerpoint/2010/main" val="2131238875"/>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p:cNvSpPr>
          <p:nvPr>
            <p:ph type="title"/>
          </p:nvPr>
        </p:nvSpPr>
        <p:spPr>
          <a:xfrm>
            <a:off x="152400" y="990600"/>
            <a:ext cx="8991600" cy="1066800"/>
          </a:xfrm>
        </p:spPr>
        <p:txBody>
          <a:bodyPr/>
          <a:lstStyle/>
          <a:p>
            <a:r>
              <a:rPr lang="en-CA" altLang="en-US" dirty="0" smtClean="0">
                <a:ea typeface="MS PGothic"/>
              </a:rPr>
              <a:t>Issue 9.1.9:  </a:t>
            </a:r>
            <a:r>
              <a:rPr lang="en-CA" i="1" dirty="0"/>
              <a:t>Studies relating to spectrum needs and possible allocation of the frequency band 51.4-52.4 GHz to the fixed-satellite service (Earth-to-space) </a:t>
            </a:r>
            <a:endParaRPr lang="en-US" altLang="en-US" i="1" dirty="0" smtClean="0">
              <a:ea typeface="MS PGothic"/>
            </a:endParaRPr>
          </a:p>
        </p:txBody>
      </p:sp>
      <p:sp>
        <p:nvSpPr>
          <p:cNvPr id="103426" name="Rectangle 3"/>
          <p:cNvSpPr>
            <a:spLocks noGrp="1"/>
          </p:cNvSpPr>
          <p:nvPr>
            <p:ph type="body" idx="1"/>
          </p:nvPr>
        </p:nvSpPr>
        <p:spPr>
          <a:xfrm>
            <a:off x="457200" y="2133600"/>
            <a:ext cx="8229600" cy="4495800"/>
          </a:xfrm>
        </p:spPr>
        <p:txBody>
          <a:bodyPr/>
          <a:lstStyle/>
          <a:p>
            <a:pPr>
              <a:lnSpc>
                <a:spcPct val="90000"/>
              </a:lnSpc>
            </a:pPr>
            <a:r>
              <a:rPr lang="en-CA" sz="2400" b="1" dirty="0" smtClean="0">
                <a:ea typeface="MS PGothic"/>
              </a:rPr>
              <a:t>Preliminary Views</a:t>
            </a:r>
            <a:endParaRPr lang="en-CA" sz="1400" b="1" dirty="0" smtClean="0">
              <a:ea typeface="MS PGothic"/>
            </a:endParaRPr>
          </a:p>
          <a:p>
            <a:r>
              <a:rPr lang="en-US" sz="2400" b="1" dirty="0" smtClean="0"/>
              <a:t>United States of America</a:t>
            </a:r>
            <a:endParaRPr lang="en-US" sz="2400" dirty="0"/>
          </a:p>
          <a:p>
            <a:r>
              <a:rPr lang="en-US" sz="1800" dirty="0"/>
              <a:t>The United States supports the study of all aspects of spectrum needs for the development of the fixed-satellite service under </a:t>
            </a:r>
            <a:r>
              <a:rPr lang="en-US" sz="1800" i="1" dirty="0"/>
              <a:t>Resolves</a:t>
            </a:r>
            <a:r>
              <a:rPr lang="en-US" sz="1800" dirty="0"/>
              <a:t> </a:t>
            </a:r>
            <a:r>
              <a:rPr lang="en-US" sz="1800" i="1" dirty="0"/>
              <a:t>1</a:t>
            </a:r>
            <a:r>
              <a:rPr lang="en-US" sz="1800" dirty="0"/>
              <a:t> of Resolution </a:t>
            </a:r>
            <a:r>
              <a:rPr lang="en-US" sz="1800" b="1" dirty="0"/>
              <a:t>162</a:t>
            </a:r>
            <a:r>
              <a:rPr lang="en-US" sz="1800" dirty="0"/>
              <a:t>.  The United States further supports the study as appropriate of possible primary allocation to the FSS of the frequency band 51.4-52.4 GHz (Earth-to-space), limited to GSO FSS feeder links, under the terms of Resolution </a:t>
            </a:r>
            <a:r>
              <a:rPr lang="en-US" sz="1800" b="1" dirty="0"/>
              <a:t>162 (WRC-15) </a:t>
            </a:r>
            <a:r>
              <a:rPr lang="en-US" sz="1800" dirty="0"/>
              <a:t>to ensure compatibility with existing services, including adjacent bands as appropriate. Such studies should determine the suitability, including protection of fixed and mobile services, of a new primary allocation to the FSS in the frequency band 51.4-52.4 GHz (Earth-to-space), limited to FSS feeder links for geostationary orbit use, and the possible associated regulatory actions based on the results of these studies.</a:t>
            </a:r>
          </a:p>
          <a:p>
            <a:pPr eaLnBrk="1" hangingPunct="1">
              <a:spcBef>
                <a:spcPct val="0"/>
              </a:spcBef>
            </a:pPr>
            <a:endParaRPr lang="en-CA" altLang="en-US" sz="1800" b="1" dirty="0" smtClean="0">
              <a:ea typeface="Arial Unicode MS" pitchFamily="34" charset="-128"/>
              <a:cs typeface="Arial Unicode MS" pitchFamily="34" charset="-128"/>
            </a:endParaRPr>
          </a:p>
          <a:p>
            <a:pPr eaLnBrk="1" hangingPunct="1">
              <a:spcBef>
                <a:spcPct val="0"/>
              </a:spcBef>
            </a:pPr>
            <a:r>
              <a:rPr lang="en-US" altLang="en-US" sz="1800" i="1" dirty="0" smtClean="0">
                <a:solidFill>
                  <a:srgbClr val="FF0000"/>
                </a:solidFill>
                <a:ea typeface="Arial Unicode MS" pitchFamily="34" charset="-128"/>
                <a:cs typeface="Arial Unicode MS" pitchFamily="34" charset="-128"/>
              </a:rPr>
              <a:t>Issue Coordinator: </a:t>
            </a:r>
            <a:r>
              <a:rPr lang="en-US" altLang="en-US" sz="1800" dirty="0" smtClean="0">
                <a:cs typeface="Arial Unicode MS" pitchFamily="34" charset="-128"/>
              </a:rPr>
              <a:t>Jennifer Manner (USA) </a:t>
            </a:r>
            <a:r>
              <a:rPr lang="en-US" altLang="en-US" sz="1800" dirty="0" smtClean="0">
                <a:cs typeface="Arial Unicode MS" pitchFamily="34" charset="-128"/>
                <a:hlinkClick r:id="rId3"/>
              </a:rPr>
              <a:t>jennifer.manner@echostar.com</a:t>
            </a:r>
            <a:r>
              <a:rPr lang="en-US" altLang="en-US" sz="1800" dirty="0" smtClean="0">
                <a:cs typeface="Arial Unicode MS" pitchFamily="34" charset="-128"/>
              </a:rPr>
              <a:t> </a:t>
            </a:r>
          </a:p>
          <a:p>
            <a:pPr eaLnBrk="1" hangingPunct="1">
              <a:spcBef>
                <a:spcPct val="0"/>
              </a:spcBef>
            </a:pPr>
            <a:r>
              <a:rPr lang="en-US" sz="1800" i="1" dirty="0" smtClean="0">
                <a:solidFill>
                  <a:srgbClr val="FF0000"/>
                </a:solidFill>
                <a:ea typeface="Arial Unicode MS" pitchFamily="34" charset="-128"/>
                <a:cs typeface="Arial Unicode MS" pitchFamily="34" charset="-128"/>
              </a:rPr>
              <a:t>Alt Coordinator: </a:t>
            </a:r>
            <a:r>
              <a:rPr lang="en-US" sz="1800" dirty="0" smtClean="0">
                <a:ea typeface="Arial Unicode MS" pitchFamily="34" charset="-128"/>
                <a:cs typeface="Arial Unicode MS" pitchFamily="34" charset="-128"/>
              </a:rPr>
              <a:t>Marc Dupuis (Canada) </a:t>
            </a:r>
            <a:r>
              <a:rPr lang="en-US" sz="1800" dirty="0" smtClean="0">
                <a:ea typeface="Arial Unicode MS" pitchFamily="34" charset="-128"/>
                <a:cs typeface="Arial Unicode MS" pitchFamily="34" charset="-128"/>
                <a:hlinkClick r:id="rId4"/>
              </a:rPr>
              <a:t>marc@oneweb.net</a:t>
            </a:r>
            <a:r>
              <a:rPr lang="en-US" sz="1800" dirty="0" smtClean="0">
                <a:ea typeface="Arial Unicode MS" pitchFamily="34" charset="-128"/>
                <a:cs typeface="Arial Unicode MS" pitchFamily="34" charset="-128"/>
              </a:rPr>
              <a:t> </a:t>
            </a:r>
            <a:endParaRPr lang="en-CA" sz="1800" i="1" dirty="0" smtClean="0">
              <a:solidFill>
                <a:srgbClr val="FF0000"/>
              </a:solidFill>
              <a:ea typeface="Arial Unicode MS" pitchFamily="34" charset="-128"/>
              <a:cs typeface="Arial Unicode MS" pitchFamily="34" charset="-128"/>
            </a:endParaRPr>
          </a:p>
        </p:txBody>
      </p:sp>
      <p:sp>
        <p:nvSpPr>
          <p:cNvPr id="103427" name="Slide Number Placeholder 3"/>
          <p:cNvSpPr>
            <a:spLocks noGrp="1"/>
          </p:cNvSpPr>
          <p:nvPr>
            <p:ph type="sldNum" sz="quarter" idx="11"/>
          </p:nvPr>
        </p:nvSpPr>
        <p:spPr bwMode="auto">
          <a:noFill/>
          <a:ln>
            <a:miter lim="800000"/>
            <a:headEnd/>
            <a:tailEnd/>
          </a:ln>
        </p:spPr>
        <p:txBody>
          <a:bodyPr/>
          <a:lstStyle/>
          <a:p>
            <a:fld id="{85D1F5E2-2093-4013-9350-EBB6CC8B1AC7}" type="slidenum">
              <a:rPr lang="en-US" smtClean="0">
                <a:ea typeface="MS PGothic"/>
                <a:cs typeface="MS PGothic"/>
              </a:rPr>
              <a:pPr/>
              <a:t>78</a:t>
            </a:fld>
            <a:endParaRPr lang="en-US" smtClean="0">
              <a:ea typeface="MS PGothic"/>
              <a:cs typeface="MS PGothic"/>
            </a:endParaRPr>
          </a:p>
        </p:txBody>
      </p:sp>
    </p:spTree>
    <p:extLst>
      <p:ext uri="{BB962C8B-B14F-4D97-AF65-F5344CB8AC3E}">
        <p14:creationId xmlns:p14="http://schemas.microsoft.com/office/powerpoint/2010/main" val="1872352681"/>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Title 1"/>
          <p:cNvSpPr>
            <a:spLocks noGrp="1"/>
          </p:cNvSpPr>
          <p:nvPr>
            <p:ph type="title"/>
          </p:nvPr>
        </p:nvSpPr>
        <p:spPr/>
        <p:txBody>
          <a:bodyPr/>
          <a:lstStyle/>
          <a:p>
            <a:r>
              <a:rPr lang="en-CA" altLang="en-US" smtClean="0">
                <a:ea typeface="MS PGothic"/>
              </a:rPr>
              <a:t>Agenda Item 9.2: </a:t>
            </a:r>
            <a:r>
              <a:rPr lang="en-CA" altLang="en-US" i="1" smtClean="0">
                <a:ea typeface="MS PGothic"/>
              </a:rPr>
              <a:t>Difficulties and inconsistencies encountered in the application of the Radio Regulations</a:t>
            </a:r>
            <a:endParaRPr lang="en-US" altLang="en-US" i="1" smtClean="0">
              <a:ea typeface="MS PGothic"/>
            </a:endParaRPr>
          </a:p>
        </p:txBody>
      </p:sp>
      <p:sp>
        <p:nvSpPr>
          <p:cNvPr id="57347" name="Content Placeholder 2"/>
          <p:cNvSpPr>
            <a:spLocks noGrp="1"/>
          </p:cNvSpPr>
          <p:nvPr>
            <p:ph idx="1"/>
          </p:nvPr>
        </p:nvSpPr>
        <p:spPr>
          <a:xfrm>
            <a:off x="457200" y="1981200"/>
            <a:ext cx="8229600" cy="4495800"/>
          </a:xfrm>
        </p:spPr>
        <p:txBody>
          <a:bodyPr/>
          <a:lstStyle/>
          <a:p>
            <a:pPr>
              <a:defRPr/>
            </a:pPr>
            <a:r>
              <a:rPr lang="en-CA" sz="2400" b="1" dirty="0" smtClean="0">
                <a:cs typeface="ＭＳ Ｐゴシック" pitchFamily="-112" charset="-128"/>
              </a:rPr>
              <a:t>Preliminary </a:t>
            </a:r>
            <a:r>
              <a:rPr lang="en-US" sz="2400" b="1" dirty="0" smtClean="0">
                <a:cs typeface="ＭＳ Ｐゴシック" pitchFamily="-112" charset="-128"/>
              </a:rPr>
              <a:t>Views</a:t>
            </a:r>
          </a:p>
          <a:p>
            <a:pPr>
              <a:defRPr/>
            </a:pPr>
            <a:r>
              <a:rPr lang="en-US" sz="2400" b="1" i="1" dirty="0" smtClean="0">
                <a:cs typeface="ＭＳ Ｐゴシック" pitchFamily="-112" charset="-128"/>
              </a:rPr>
              <a:t>TBD</a:t>
            </a:r>
            <a:endParaRPr lang="en-CA" i="1" dirty="0" smtClean="0">
              <a:cs typeface="ＭＳ Ｐゴシック" pitchFamily="-112" charset="-128"/>
            </a:endParaRPr>
          </a:p>
          <a:p>
            <a:pPr>
              <a:buFont typeface="Arial" charset="0"/>
              <a:buChar char="•"/>
              <a:defRPr/>
            </a:pPr>
            <a:endParaRPr lang="en-CA" i="1" dirty="0" smtClean="0">
              <a:cs typeface="ＭＳ Ｐゴシック" pitchFamily="-112" charset="-128"/>
            </a:endParaRPr>
          </a:p>
          <a:p>
            <a:pPr marL="115888" eaLnBrk="1" hangingPunct="1">
              <a:spcBef>
                <a:spcPct val="0"/>
              </a:spcBef>
              <a:defRPr/>
            </a:pPr>
            <a:r>
              <a:rPr lang="en-US" altLang="en-US" sz="1800" i="1" dirty="0" smtClean="0">
                <a:solidFill>
                  <a:srgbClr val="FF0000"/>
                </a:solidFill>
                <a:ea typeface="Arial Unicode MS" pitchFamily="34" charset="-128"/>
                <a:cs typeface="Arial Unicode MS" pitchFamily="34" charset="-128"/>
              </a:rPr>
              <a:t>Issue Coordinator: </a:t>
            </a:r>
            <a:r>
              <a:rPr lang="en-US" altLang="en-US" sz="1800" dirty="0">
                <a:ea typeface="Arial Unicode MS" pitchFamily="34" charset="-128"/>
                <a:cs typeface="Arial Unicode MS" pitchFamily="34" charset="-128"/>
              </a:rPr>
              <a:t> </a:t>
            </a:r>
            <a:r>
              <a:rPr lang="en-US" altLang="en-US" sz="1800" dirty="0" smtClean="0">
                <a:ea typeface="Arial Unicode MS" pitchFamily="34" charset="-128"/>
                <a:cs typeface="Arial Unicode MS" pitchFamily="34" charset="-128"/>
              </a:rPr>
              <a:t>Marc Dupuis (Canada) </a:t>
            </a:r>
            <a:r>
              <a:rPr lang="en-US" altLang="en-US" sz="1800" dirty="0" smtClean="0">
                <a:ea typeface="Arial Unicode MS" pitchFamily="34" charset="-128"/>
                <a:cs typeface="Arial Unicode MS" pitchFamily="34" charset="-128"/>
                <a:hlinkClick r:id="rId2"/>
              </a:rPr>
              <a:t>marc@oneweb.net</a:t>
            </a:r>
            <a:r>
              <a:rPr lang="en-US" altLang="en-US" sz="1800" dirty="0" smtClean="0">
                <a:ea typeface="Arial Unicode MS" pitchFamily="34" charset="-128"/>
                <a:cs typeface="Arial Unicode MS" pitchFamily="34" charset="-128"/>
              </a:rPr>
              <a:t> </a:t>
            </a:r>
            <a:endParaRPr lang="en-CA" i="1" dirty="0" smtClean="0">
              <a:cs typeface="ＭＳ Ｐゴシック" pitchFamily="-112" charset="-128"/>
            </a:endParaRPr>
          </a:p>
        </p:txBody>
      </p:sp>
      <p:sp>
        <p:nvSpPr>
          <p:cNvPr id="105475" name="Slide Number Placeholder 3"/>
          <p:cNvSpPr>
            <a:spLocks noGrp="1"/>
          </p:cNvSpPr>
          <p:nvPr>
            <p:ph type="sldNum" sz="quarter" idx="11"/>
          </p:nvPr>
        </p:nvSpPr>
        <p:spPr bwMode="auto">
          <a:noFill/>
          <a:ln>
            <a:miter lim="800000"/>
            <a:headEnd/>
            <a:tailEnd/>
          </a:ln>
        </p:spPr>
        <p:txBody>
          <a:bodyPr/>
          <a:lstStyle/>
          <a:p>
            <a:fld id="{9D1DB505-8CAF-4789-B793-0B9F689684FF}" type="slidenum">
              <a:rPr lang="en-US" smtClean="0">
                <a:ea typeface="MS PGothic"/>
                <a:cs typeface="MS PGothic"/>
              </a:rPr>
              <a:pPr/>
              <a:t>79</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833252"/>
            <a:ext cx="8839200" cy="1143000"/>
          </a:xfrm>
        </p:spPr>
        <p:txBody>
          <a:bodyPr/>
          <a:lstStyle/>
          <a:p>
            <a:pPr algn="ctr"/>
            <a:r>
              <a:rPr lang="en-CA" altLang="en-US" sz="2400" dirty="0">
                <a:solidFill>
                  <a:prstClr val="black"/>
                </a:solidFill>
                <a:ea typeface="MS PGothic"/>
              </a:rPr>
              <a:t>Agenda Item 1.8:  </a:t>
            </a:r>
            <a:r>
              <a:rPr lang="en-CA" altLang="en-US" sz="2400" i="1" dirty="0">
                <a:solidFill>
                  <a:prstClr val="black"/>
                </a:solidFill>
                <a:ea typeface="MS PGothic"/>
              </a:rPr>
              <a:t>GMDSS additional satellite </a:t>
            </a:r>
            <a:r>
              <a:rPr lang="en-CA" altLang="en-US" sz="2400" i="1" dirty="0" smtClean="0">
                <a:solidFill>
                  <a:prstClr val="black"/>
                </a:solidFill>
                <a:ea typeface="MS PGothic"/>
              </a:rPr>
              <a:t>systems (1 of 9)</a:t>
            </a:r>
            <a:endParaRPr lang="en-US" dirty="0"/>
          </a:p>
        </p:txBody>
      </p:sp>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8</a:t>
            </a:fld>
            <a:endParaRPr lang="en-US"/>
          </a:p>
        </p:txBody>
      </p:sp>
      <p:sp>
        <p:nvSpPr>
          <p:cNvPr id="5" name="Rectangle 3"/>
          <p:cNvSpPr txBox="1">
            <a:spLocks/>
          </p:cNvSpPr>
          <p:nvPr/>
        </p:nvSpPr>
        <p:spPr bwMode="auto">
          <a:xfrm>
            <a:off x="7916" y="1828800"/>
            <a:ext cx="9136083" cy="4699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90000"/>
              </a:lnSpc>
              <a:buNone/>
            </a:pPr>
            <a:r>
              <a:rPr lang="en-CA" sz="2000" b="1" dirty="0" smtClean="0">
                <a:ea typeface="MS PGothic"/>
              </a:rPr>
              <a:t>Preliminary Proposal</a:t>
            </a:r>
          </a:p>
          <a:p>
            <a:pPr marL="0" indent="0">
              <a:buNone/>
            </a:pPr>
            <a:r>
              <a:rPr lang="en-US" sz="2000" b="1" dirty="0" smtClean="0">
                <a:solidFill>
                  <a:srgbClr val="FF0000"/>
                </a:solidFill>
              </a:rPr>
              <a:t>Canada</a:t>
            </a:r>
          </a:p>
          <a:p>
            <a:pPr marL="0" indent="0">
              <a:buNone/>
            </a:pPr>
            <a:r>
              <a:rPr lang="en-US" sz="2000" b="1" dirty="0" smtClean="0"/>
              <a:t>MOD		</a:t>
            </a:r>
            <a:r>
              <a:rPr lang="en-US" sz="2000" dirty="0" smtClean="0"/>
              <a:t>CAN/1.8/1</a:t>
            </a:r>
          </a:p>
          <a:p>
            <a:pPr marL="0" indent="0">
              <a:buNone/>
            </a:pPr>
            <a:r>
              <a:rPr lang="en-US" sz="2000" b="1" dirty="0" smtClean="0"/>
              <a:t>Article 5 – Section IV – Table of Frequency Allocations</a:t>
            </a:r>
          </a:p>
          <a:p>
            <a:pPr marL="0" indent="0">
              <a:buNone/>
            </a:pPr>
            <a:r>
              <a:rPr lang="en-US" sz="2000" b="1" dirty="0" smtClean="0"/>
              <a:t>1610-1613.8 MHz Regions 1, 2 and 3 MOD 5.368</a:t>
            </a:r>
          </a:p>
          <a:p>
            <a:pPr marL="0" indent="0">
              <a:buNone/>
            </a:pPr>
            <a:r>
              <a:rPr lang="en-US" sz="2000" b="1" dirty="0" smtClean="0"/>
              <a:t>1613.8-1626.5 MHz Regions 1, 2 and 3 MOD 5.364 and 5.368</a:t>
            </a:r>
          </a:p>
          <a:p>
            <a:pPr marL="0" indent="0">
              <a:buNone/>
            </a:pPr>
            <a:endParaRPr lang="en-US" sz="2000" b="1" dirty="0" smtClean="0"/>
          </a:p>
          <a:p>
            <a:pPr marL="0" marR="0" indent="0">
              <a:spcBef>
                <a:spcPts val="0"/>
              </a:spcBef>
              <a:spcAft>
                <a:spcPts val="0"/>
              </a:spcAft>
              <a:buNone/>
            </a:pPr>
            <a:r>
              <a:rPr lang="en-US" sz="2000" b="1" dirty="0" smtClean="0"/>
              <a:t>Reasons</a:t>
            </a:r>
            <a:r>
              <a:rPr lang="en-US" sz="2000" dirty="0" smtClean="0"/>
              <a:t>: </a:t>
            </a:r>
            <a:r>
              <a:rPr lang="en-US" sz="2000" dirty="0">
                <a:ea typeface="Times New Roman"/>
              </a:rPr>
              <a:t>To reference proposed modification to 5.364 and 5.368 to support the introduction of an additional satellite system into the GMDSS in accordance with Resolution </a:t>
            </a:r>
            <a:r>
              <a:rPr lang="en-US" sz="2000" b="1" dirty="0">
                <a:ea typeface="Times New Roman"/>
              </a:rPr>
              <a:t>359 (Rev.WRC-15)</a:t>
            </a:r>
            <a:r>
              <a:rPr lang="en-US" sz="2000" dirty="0">
                <a:ea typeface="Times New Roman"/>
              </a:rPr>
              <a:t>.</a:t>
            </a:r>
            <a:endParaRPr lang="en-US" sz="2000" dirty="0">
              <a:ea typeface="Calibri"/>
            </a:endParaRPr>
          </a:p>
          <a:p>
            <a:pPr marL="0" indent="0">
              <a:buNone/>
            </a:pPr>
            <a:endParaRPr lang="en-US" sz="1800" b="1" dirty="0">
              <a:ea typeface="MS PGothic"/>
            </a:endParaRPr>
          </a:p>
        </p:txBody>
      </p:sp>
    </p:spTree>
    <p:extLst>
      <p:ext uri="{BB962C8B-B14F-4D97-AF65-F5344CB8AC3E}">
        <p14:creationId xmlns:p14="http://schemas.microsoft.com/office/powerpoint/2010/main" val="51334027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Title 1"/>
          <p:cNvSpPr>
            <a:spLocks noGrp="1"/>
          </p:cNvSpPr>
          <p:nvPr>
            <p:ph type="title"/>
          </p:nvPr>
        </p:nvSpPr>
        <p:spPr/>
        <p:txBody>
          <a:bodyPr/>
          <a:lstStyle/>
          <a:p>
            <a:r>
              <a:rPr lang="en-CA" altLang="en-US" dirty="0" smtClean="0">
                <a:ea typeface="MS PGothic"/>
              </a:rPr>
              <a:t>Agenda Item 9.3: </a:t>
            </a:r>
            <a:r>
              <a:rPr lang="en-CA" b="0" dirty="0"/>
              <a:t>on action in response to Resolution on action in response to Resolution </a:t>
            </a:r>
            <a:r>
              <a:rPr lang="en-CA" dirty="0"/>
              <a:t>80 (Rev.WRC‑07)</a:t>
            </a:r>
            <a:endParaRPr lang="en-US" altLang="en-US" i="1" dirty="0" smtClean="0">
              <a:ea typeface="MS PGothic"/>
            </a:endParaRPr>
          </a:p>
        </p:txBody>
      </p:sp>
      <p:sp>
        <p:nvSpPr>
          <p:cNvPr id="57347" name="Content Placeholder 2"/>
          <p:cNvSpPr>
            <a:spLocks noGrp="1"/>
          </p:cNvSpPr>
          <p:nvPr>
            <p:ph idx="1"/>
          </p:nvPr>
        </p:nvSpPr>
        <p:spPr>
          <a:xfrm>
            <a:off x="457200" y="1981200"/>
            <a:ext cx="8229600" cy="4495800"/>
          </a:xfrm>
        </p:spPr>
        <p:txBody>
          <a:bodyPr/>
          <a:lstStyle/>
          <a:p>
            <a:pPr>
              <a:defRPr/>
            </a:pPr>
            <a:r>
              <a:rPr lang="en-CA" sz="2400" b="1" dirty="0" smtClean="0">
                <a:cs typeface="ＭＳ Ｐゴシック" pitchFamily="-112" charset="-128"/>
              </a:rPr>
              <a:t>Preliminary </a:t>
            </a:r>
            <a:r>
              <a:rPr lang="en-US" sz="2400" b="1" dirty="0" smtClean="0">
                <a:cs typeface="ＭＳ Ｐゴシック" pitchFamily="-112" charset="-128"/>
              </a:rPr>
              <a:t>Views</a:t>
            </a:r>
          </a:p>
          <a:p>
            <a:pPr>
              <a:defRPr/>
            </a:pPr>
            <a:r>
              <a:rPr lang="en-US" sz="2400" b="1" i="1" dirty="0" smtClean="0">
                <a:cs typeface="ＭＳ Ｐゴシック" pitchFamily="-112" charset="-128"/>
              </a:rPr>
              <a:t>TBD</a:t>
            </a:r>
            <a:endParaRPr lang="en-CA" i="1" dirty="0" smtClean="0">
              <a:cs typeface="ＭＳ Ｐゴシック" pitchFamily="-112" charset="-128"/>
            </a:endParaRPr>
          </a:p>
          <a:p>
            <a:pPr>
              <a:buFont typeface="Arial" charset="0"/>
              <a:buChar char="•"/>
              <a:defRPr/>
            </a:pPr>
            <a:endParaRPr lang="en-CA" i="1" dirty="0" smtClean="0">
              <a:cs typeface="ＭＳ Ｐゴシック" pitchFamily="-112" charset="-128"/>
            </a:endParaRPr>
          </a:p>
          <a:p>
            <a:pPr marL="115888" eaLnBrk="1" hangingPunct="1">
              <a:spcBef>
                <a:spcPct val="0"/>
              </a:spcBef>
              <a:defRPr/>
            </a:pPr>
            <a:r>
              <a:rPr lang="en-US" altLang="en-US" sz="1800" i="1" dirty="0" smtClean="0">
                <a:solidFill>
                  <a:srgbClr val="FF0000"/>
                </a:solidFill>
                <a:ea typeface="Arial Unicode MS" pitchFamily="34" charset="-128"/>
                <a:cs typeface="Arial Unicode MS" pitchFamily="34" charset="-128"/>
              </a:rPr>
              <a:t>Issue Coordinator: TBD</a:t>
            </a:r>
            <a:endParaRPr lang="en-CA" i="1" dirty="0" smtClean="0">
              <a:cs typeface="ＭＳ Ｐゴシック" pitchFamily="-112" charset="-128"/>
            </a:endParaRPr>
          </a:p>
        </p:txBody>
      </p:sp>
      <p:sp>
        <p:nvSpPr>
          <p:cNvPr id="105475" name="Slide Number Placeholder 3"/>
          <p:cNvSpPr>
            <a:spLocks noGrp="1"/>
          </p:cNvSpPr>
          <p:nvPr>
            <p:ph type="sldNum" sz="quarter" idx="11"/>
          </p:nvPr>
        </p:nvSpPr>
        <p:spPr bwMode="auto">
          <a:noFill/>
          <a:ln>
            <a:miter lim="800000"/>
            <a:headEnd/>
            <a:tailEnd/>
          </a:ln>
        </p:spPr>
        <p:txBody>
          <a:bodyPr/>
          <a:lstStyle/>
          <a:p>
            <a:fld id="{9D1DB505-8CAF-4789-B793-0B9F689684FF}" type="slidenum">
              <a:rPr lang="en-US" smtClean="0">
                <a:ea typeface="MS PGothic"/>
                <a:cs typeface="MS PGothic"/>
              </a:rPr>
              <a:pPr/>
              <a:t>80</a:t>
            </a:fld>
            <a:endParaRPr lang="en-US" smtClean="0">
              <a:ea typeface="MS PGothic"/>
              <a:cs typeface="MS PGothic"/>
            </a:endParaRPr>
          </a:p>
        </p:txBody>
      </p:sp>
    </p:spTree>
    <p:extLst>
      <p:ext uri="{BB962C8B-B14F-4D97-AF65-F5344CB8AC3E}">
        <p14:creationId xmlns:p14="http://schemas.microsoft.com/office/powerpoint/2010/main" val="1710960873"/>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p:cNvSpPr>
          <p:nvPr>
            <p:ph type="title" idx="4294967295"/>
          </p:nvPr>
        </p:nvSpPr>
        <p:spPr>
          <a:xfrm>
            <a:off x="381000" y="1052513"/>
            <a:ext cx="8675688" cy="815975"/>
          </a:xfrm>
        </p:spPr>
        <p:txBody>
          <a:bodyPr/>
          <a:lstStyle/>
          <a:p>
            <a:r>
              <a:rPr lang="en-CA" altLang="en-US" sz="2800" dirty="0" smtClean="0">
                <a:ea typeface="MS PGothic"/>
              </a:rPr>
              <a:t>Agenda Item 10: </a:t>
            </a:r>
            <a:r>
              <a:rPr lang="en-CA" altLang="en-US" sz="2800" i="1" dirty="0" smtClean="0">
                <a:ea typeface="MS PGothic"/>
              </a:rPr>
              <a:t>Agenda Items for Future Conferences</a:t>
            </a:r>
            <a:endParaRPr lang="en-US" altLang="en-US" sz="2800" i="1" dirty="0" smtClean="0">
              <a:ea typeface="MS PGothic"/>
            </a:endParaRPr>
          </a:p>
        </p:txBody>
      </p:sp>
      <p:sp>
        <p:nvSpPr>
          <p:cNvPr id="61443" name="Rectangle 3"/>
          <p:cNvSpPr>
            <a:spLocks noGrp="1"/>
          </p:cNvSpPr>
          <p:nvPr>
            <p:ph type="body" idx="4294967295"/>
          </p:nvPr>
        </p:nvSpPr>
        <p:spPr>
          <a:xfrm>
            <a:off x="381000" y="2165350"/>
            <a:ext cx="8588375" cy="4692650"/>
          </a:xfrm>
        </p:spPr>
        <p:txBody>
          <a:bodyPr/>
          <a:lstStyle/>
          <a:p>
            <a:pPr>
              <a:buFont typeface="Arial" charset="0"/>
              <a:buNone/>
              <a:defRPr/>
            </a:pPr>
            <a:r>
              <a:rPr lang="en-CA" altLang="en-US" sz="2200" b="1" dirty="0" smtClean="0">
                <a:cs typeface="ＭＳ Ｐゴシック" pitchFamily="-112" charset="-128"/>
              </a:rPr>
              <a:t>TBD</a:t>
            </a:r>
            <a:endParaRPr lang="en-CA" altLang="en-US" sz="2200" b="1" dirty="0">
              <a:cs typeface="ＭＳ Ｐゴシック" pitchFamily="-112" charset="-128"/>
            </a:endParaRPr>
          </a:p>
          <a:p>
            <a:pPr>
              <a:defRPr/>
            </a:pPr>
            <a:endParaRPr lang="en-CA" altLang="en-US" sz="2200" b="1" dirty="0" smtClean="0">
              <a:cs typeface="ＭＳ Ｐゴシック" pitchFamily="-112" charset="-128"/>
            </a:endParaRPr>
          </a:p>
          <a:p>
            <a:pPr>
              <a:defRPr/>
            </a:pPr>
            <a:endParaRPr lang="en-CA" altLang="en-US" sz="2200" b="1" dirty="0">
              <a:cs typeface="ＭＳ Ｐゴシック" pitchFamily="-112" charset="-128"/>
            </a:endParaRPr>
          </a:p>
          <a:p>
            <a:pPr>
              <a:defRPr/>
            </a:pPr>
            <a:endParaRPr lang="en-CA" altLang="en-US" sz="2200" b="1" dirty="0" smtClean="0">
              <a:cs typeface="ＭＳ Ｐゴシック" pitchFamily="-112" charset="-128"/>
            </a:endParaRPr>
          </a:p>
          <a:p>
            <a:pPr marL="0" indent="0">
              <a:buNone/>
              <a:defRPr/>
            </a:pPr>
            <a:r>
              <a:rPr lang="en-CA" altLang="en-US" sz="1800" i="1" dirty="0" smtClean="0">
                <a:solidFill>
                  <a:srgbClr val="FF0000"/>
                </a:solidFill>
                <a:cs typeface="ＭＳ Ｐゴシック" pitchFamily="-112" charset="-128"/>
              </a:rPr>
              <a:t>Issue Coordinator: </a:t>
            </a:r>
            <a:r>
              <a:rPr lang="en-US" sz="1800" dirty="0" smtClean="0"/>
              <a:t>Martha </a:t>
            </a:r>
            <a:r>
              <a:rPr lang="en-US" sz="1800" dirty="0" err="1" smtClean="0"/>
              <a:t>liliana</a:t>
            </a:r>
            <a:r>
              <a:rPr lang="en-US" sz="1800" dirty="0" smtClean="0"/>
              <a:t> Suarez (Colombia) </a:t>
            </a:r>
            <a:r>
              <a:rPr lang="en-US" sz="1800" dirty="0" smtClean="0">
                <a:hlinkClick r:id="rId3"/>
              </a:rPr>
              <a:t>Martha.suarez@ane.gov.co</a:t>
            </a:r>
            <a:r>
              <a:rPr lang="en-US" sz="1800" dirty="0" smtClean="0"/>
              <a:t> </a:t>
            </a:r>
          </a:p>
          <a:p>
            <a:pPr marL="0" indent="0">
              <a:buNone/>
              <a:defRPr/>
            </a:pPr>
            <a:r>
              <a:rPr lang="en-US" altLang="en-US" sz="1800" i="1" dirty="0" smtClean="0">
                <a:solidFill>
                  <a:srgbClr val="FF0000"/>
                </a:solidFill>
                <a:cs typeface="ＭＳ Ｐゴシック" pitchFamily="-112" charset="-128"/>
              </a:rPr>
              <a:t>Alt Coordinator: </a:t>
            </a:r>
            <a:r>
              <a:rPr lang="en-US" altLang="en-US" sz="1800" dirty="0" smtClean="0">
                <a:cs typeface="ＭＳ Ｐゴシック" pitchFamily="-112" charset="-128"/>
              </a:rPr>
              <a:t>Miguel Munoz (Mexico) </a:t>
            </a:r>
            <a:r>
              <a:rPr lang="en-US" altLang="en-US" sz="1800" dirty="0" smtClean="0">
                <a:cs typeface="ＭＳ Ｐゴシック" pitchFamily="-112" charset="-128"/>
                <a:hlinkClick r:id="rId4"/>
              </a:rPr>
              <a:t>Miguel.munoz@sct.gob.mx</a:t>
            </a:r>
            <a:r>
              <a:rPr lang="en-US" altLang="en-US" sz="1800" dirty="0" smtClean="0">
                <a:cs typeface="ＭＳ Ｐゴシック" pitchFamily="-112" charset="-128"/>
              </a:rPr>
              <a:t> </a:t>
            </a:r>
            <a:endParaRPr lang="en-CA" altLang="en-US" sz="1800" i="1" dirty="0" smtClean="0">
              <a:solidFill>
                <a:srgbClr val="FF0000"/>
              </a:solidFill>
              <a:cs typeface="ＭＳ Ｐゴシック" pitchFamily="-112" charset="-128"/>
            </a:endParaRPr>
          </a:p>
        </p:txBody>
      </p:sp>
      <p:sp>
        <p:nvSpPr>
          <p:cNvPr id="106499" name="Slide Number Placeholder 3"/>
          <p:cNvSpPr>
            <a:spLocks noGrp="1"/>
          </p:cNvSpPr>
          <p:nvPr>
            <p:ph type="sldNum" sz="quarter" idx="11"/>
          </p:nvPr>
        </p:nvSpPr>
        <p:spPr bwMode="auto">
          <a:noFill/>
          <a:ln>
            <a:miter lim="800000"/>
            <a:headEnd/>
            <a:tailEnd/>
          </a:ln>
        </p:spPr>
        <p:txBody>
          <a:bodyPr/>
          <a:lstStyle/>
          <a:p>
            <a:fld id="{EBEAE081-87B5-44E7-8C41-86AE0180DFEF}" type="slidenum">
              <a:rPr lang="en-US" smtClean="0">
                <a:ea typeface="MS PGothic"/>
                <a:cs typeface="MS PGothic"/>
              </a:rPr>
              <a:pPr/>
              <a:t>81</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p:cNvSpPr>
          <p:nvPr>
            <p:ph type="title"/>
          </p:nvPr>
        </p:nvSpPr>
        <p:spPr>
          <a:xfrm>
            <a:off x="533400" y="2743200"/>
            <a:ext cx="8229600" cy="1600200"/>
          </a:xfrm>
        </p:spPr>
        <p:txBody>
          <a:bodyPr/>
          <a:lstStyle/>
          <a:p>
            <a:pPr algn="ctr"/>
            <a:r>
              <a:rPr lang="en-US" sz="4000" dirty="0" smtClean="0">
                <a:ea typeface="MS PGothic"/>
              </a:rPr>
              <a:t>Next PCCII meeting</a:t>
            </a:r>
            <a:br>
              <a:rPr lang="en-US" sz="4000" dirty="0" smtClean="0">
                <a:ea typeface="MS PGothic"/>
              </a:rPr>
            </a:br>
            <a:r>
              <a:rPr lang="en-US" sz="4000" dirty="0" smtClean="0">
                <a:ea typeface="MS PGothic"/>
              </a:rPr>
              <a:t/>
            </a:r>
            <a:br>
              <a:rPr lang="en-US" sz="4000" dirty="0" smtClean="0">
                <a:ea typeface="MS PGothic"/>
              </a:rPr>
            </a:br>
            <a:r>
              <a:rPr lang="en-US" sz="4000" dirty="0" smtClean="0">
                <a:ea typeface="MS PGothic"/>
              </a:rPr>
              <a:t>Mexico City, Mexico</a:t>
            </a:r>
            <a:br>
              <a:rPr lang="en-US" sz="4000" dirty="0" smtClean="0">
                <a:ea typeface="MS PGothic"/>
              </a:rPr>
            </a:br>
            <a:r>
              <a:rPr lang="en-US" altLang="en-US" sz="4000" b="0" dirty="0">
                <a:ea typeface="MS PGothic"/>
              </a:rPr>
              <a:t> </a:t>
            </a:r>
            <a:r>
              <a:rPr lang="en-US" altLang="en-US" sz="4000" b="0" dirty="0" smtClean="0">
                <a:ea typeface="MS PGothic"/>
              </a:rPr>
              <a:t>July 16 – 20, 2018</a:t>
            </a:r>
            <a:br>
              <a:rPr lang="en-US" altLang="en-US" sz="4000" b="0" dirty="0" smtClean="0">
                <a:ea typeface="MS PGothic"/>
              </a:rPr>
            </a:br>
            <a:endParaRPr lang="en-US" sz="4000" dirty="0" smtClean="0">
              <a:ea typeface="MS PGothic"/>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4"/>
          <p:cNvSpPr>
            <a:spLocks noGrp="1"/>
          </p:cNvSpPr>
          <p:nvPr>
            <p:ph type="ctrTitle"/>
          </p:nvPr>
        </p:nvSpPr>
        <p:spPr/>
        <p:txBody>
          <a:bodyPr/>
          <a:lstStyle/>
          <a:p>
            <a:pPr algn="ctr"/>
            <a:r>
              <a:rPr lang="en-US" altLang="en-US" dirty="0" smtClean="0">
                <a:ea typeface="MS PGothic"/>
              </a:rPr>
              <a:t>Additional PCCII Information at:</a:t>
            </a:r>
          </a:p>
        </p:txBody>
      </p:sp>
      <p:sp>
        <p:nvSpPr>
          <p:cNvPr id="108546" name="Rectangle 5"/>
          <p:cNvSpPr>
            <a:spLocks noGrp="1"/>
          </p:cNvSpPr>
          <p:nvPr>
            <p:ph type="subTitle" idx="1"/>
          </p:nvPr>
        </p:nvSpPr>
        <p:spPr>
          <a:xfrm>
            <a:off x="838200" y="3908425"/>
            <a:ext cx="7162800" cy="1752600"/>
          </a:xfrm>
        </p:spPr>
        <p:txBody>
          <a:bodyPr/>
          <a:lstStyle/>
          <a:p>
            <a:r>
              <a:rPr lang="en-US" altLang="en-US" dirty="0">
                <a:solidFill>
                  <a:schemeClr val="tx1"/>
                </a:solidFill>
                <a:ea typeface="MS PGothic"/>
              </a:rPr>
              <a:t>https://www.citel.oas.org/en/Pages/PCCII/default.aspx</a:t>
            </a:r>
            <a:endParaRPr lang="en-US" altLang="en-US" dirty="0" smtClean="0">
              <a:solidFill>
                <a:schemeClr val="tx1"/>
              </a:solidFill>
              <a:ea typeface="MS PGothic"/>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2"/>
          <p:cNvSpPr>
            <a:spLocks noChangeArrowheads="1"/>
          </p:cNvSpPr>
          <p:nvPr/>
        </p:nvSpPr>
        <p:spPr bwMode="auto">
          <a:xfrm>
            <a:off x="838200" y="2590800"/>
            <a:ext cx="7772400" cy="1143000"/>
          </a:xfrm>
          <a:prstGeom prst="rect">
            <a:avLst/>
          </a:prstGeom>
          <a:noFill/>
          <a:ln w="9525">
            <a:noFill/>
            <a:miter lim="800000"/>
            <a:headEnd/>
            <a:tailEnd/>
          </a:ln>
        </p:spPr>
        <p:txBody>
          <a:bodyPr anchor="ctr"/>
          <a:lstStyle/>
          <a:p>
            <a:pPr algn="ctr" eaLnBrk="0" hangingPunct="0"/>
            <a:r>
              <a:rPr lang="en-US" altLang="en-US" sz="2800" b="1">
                <a:solidFill>
                  <a:srgbClr val="FF6600"/>
                </a:solidFill>
                <a:latin typeface="Calibri" pitchFamily="34" charset="0"/>
              </a:rPr>
              <a:t>Thank you very much for your attention</a:t>
            </a:r>
          </a:p>
        </p:txBody>
      </p:sp>
      <p:sp>
        <p:nvSpPr>
          <p:cNvPr id="110594" name="Rectangle 3"/>
          <p:cNvSpPr>
            <a:spLocks noChangeArrowheads="1"/>
          </p:cNvSpPr>
          <p:nvPr/>
        </p:nvSpPr>
        <p:spPr bwMode="auto">
          <a:xfrm>
            <a:off x="1371600" y="3886200"/>
            <a:ext cx="6400800" cy="1752600"/>
          </a:xfrm>
          <a:prstGeom prst="rect">
            <a:avLst/>
          </a:prstGeom>
          <a:noFill/>
          <a:ln w="9525">
            <a:noFill/>
            <a:miter lim="800000"/>
            <a:headEnd/>
            <a:tailEnd/>
          </a:ln>
        </p:spPr>
        <p:txBody>
          <a:bodyPr/>
          <a:lstStyle/>
          <a:p>
            <a:pPr algn="ctr" eaLnBrk="0" hangingPunct="0">
              <a:spcBef>
                <a:spcPct val="20000"/>
              </a:spcBef>
              <a:buFont typeface="Arial" charset="0"/>
              <a:buNone/>
            </a:pPr>
            <a:endParaRPr lang="en-US" altLang="en-US" sz="2000" dirty="0">
              <a:latin typeface="Calibri" pitchFamily="34" charset="0"/>
            </a:endParaRPr>
          </a:p>
          <a:p>
            <a:pPr algn="ctr" eaLnBrk="0" hangingPunct="0">
              <a:spcBef>
                <a:spcPct val="20000"/>
              </a:spcBef>
              <a:buFont typeface="Arial" charset="0"/>
              <a:buNone/>
            </a:pPr>
            <a:r>
              <a:rPr lang="en-US" altLang="en-US" sz="2000" dirty="0" smtClean="0">
                <a:latin typeface="Calibri" pitchFamily="34" charset="0"/>
              </a:rPr>
              <a:t>[</a:t>
            </a:r>
            <a:r>
              <a:rPr lang="en-US" altLang="en-US" sz="2000" smtClean="0">
                <a:latin typeface="Calibri" pitchFamily="34" charset="0"/>
              </a:rPr>
              <a:t>USG Presenter]</a:t>
            </a:r>
            <a:endParaRPr lang="en-US" altLang="en-US" sz="2000" dirty="0">
              <a:latin typeface="Calibri" pitchFamily="34" charset="0"/>
            </a:endParaRPr>
          </a:p>
          <a:p>
            <a:pPr algn="ctr" eaLnBrk="0" hangingPunct="0">
              <a:spcBef>
                <a:spcPct val="20000"/>
              </a:spcBef>
              <a:buFont typeface="Arial" charset="0"/>
              <a:buNone/>
            </a:pPr>
            <a:r>
              <a:rPr lang="en-US" altLang="en-US" sz="2000" dirty="0">
                <a:latin typeface="Calibri" pitchFamily="34" charset="0"/>
                <a:hlinkClick r:id="rId3"/>
              </a:rPr>
              <a:t>http://www.citel.oas.org</a:t>
            </a:r>
            <a:endParaRPr lang="en-US" altLang="en-US" sz="2000" dirty="0">
              <a:latin typeface="Calibri" pitchFamily="34" charset="0"/>
            </a:endParaRPr>
          </a:p>
          <a:p>
            <a:pPr algn="ctr" eaLnBrk="0" hangingPunct="0">
              <a:spcBef>
                <a:spcPct val="20000"/>
              </a:spcBef>
              <a:buFont typeface="Arial" charset="0"/>
              <a:buNone/>
            </a:pPr>
            <a:r>
              <a:rPr lang="en-US" altLang="en-US" sz="2000" dirty="0" err="1">
                <a:latin typeface="Calibri" pitchFamily="34" charset="0"/>
              </a:rPr>
              <a:t>citel@oas.org</a:t>
            </a:r>
            <a:endParaRPr lang="en-US" altLang="en-US" sz="2000" dirty="0">
              <a:latin typeface="Calibri" pitchFamily="34" charset="0"/>
            </a:endParaRPr>
          </a:p>
        </p:txBody>
      </p:sp>
      <p:sp>
        <p:nvSpPr>
          <p:cNvPr id="110595" name="Slide Number Placeholder 3"/>
          <p:cNvSpPr>
            <a:spLocks noGrp="1"/>
          </p:cNvSpPr>
          <p:nvPr>
            <p:ph type="sldNum" sz="quarter" idx="11"/>
          </p:nvPr>
        </p:nvSpPr>
        <p:spPr bwMode="auto">
          <a:noFill/>
          <a:ln>
            <a:miter lim="800000"/>
            <a:headEnd/>
            <a:tailEnd/>
          </a:ln>
        </p:spPr>
        <p:txBody>
          <a:bodyPr/>
          <a:lstStyle/>
          <a:p>
            <a:fld id="{BBD785C5-A40C-4129-AE06-15A44CBCAE04}" type="slidenum">
              <a:rPr lang="en-US" smtClean="0">
                <a:ea typeface="MS PGothic"/>
                <a:cs typeface="MS PGothic"/>
              </a:rPr>
              <a:pPr/>
              <a:t>84</a:t>
            </a:fld>
            <a:endParaRPr lang="en-US" smtClean="0">
              <a:ea typeface="MS PGothic"/>
              <a:cs typeface="MS PGothic"/>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9</a:t>
            </a:fld>
            <a:endParaRPr lang="en-US"/>
          </a:p>
        </p:txBody>
      </p:sp>
      <p:sp>
        <p:nvSpPr>
          <p:cNvPr id="6" name="Title 1"/>
          <p:cNvSpPr>
            <a:spLocks noGrp="1"/>
          </p:cNvSpPr>
          <p:nvPr>
            <p:ph type="title"/>
          </p:nvPr>
        </p:nvSpPr>
        <p:spPr/>
        <p:txBody>
          <a:bodyPr/>
          <a:lstStyle/>
          <a:p>
            <a:pPr algn="ctr"/>
            <a:r>
              <a:rPr lang="en-CA" altLang="en-US" sz="2400" dirty="0">
                <a:solidFill>
                  <a:prstClr val="black"/>
                </a:solidFill>
                <a:ea typeface="MS PGothic"/>
              </a:rPr>
              <a:t>Agenda Item 1.8:  </a:t>
            </a:r>
            <a:r>
              <a:rPr lang="en-CA" altLang="en-US" sz="2400" i="1" dirty="0">
                <a:solidFill>
                  <a:prstClr val="black"/>
                </a:solidFill>
                <a:ea typeface="MS PGothic"/>
              </a:rPr>
              <a:t>GMDSS additional satellite </a:t>
            </a:r>
            <a:r>
              <a:rPr lang="en-CA" altLang="en-US" sz="2400" i="1" dirty="0" smtClean="0">
                <a:solidFill>
                  <a:prstClr val="black"/>
                </a:solidFill>
                <a:ea typeface="MS PGothic"/>
              </a:rPr>
              <a:t>systems (2 of 9)</a:t>
            </a:r>
            <a:endParaRPr lang="en-US" dirty="0"/>
          </a:p>
        </p:txBody>
      </p:sp>
      <p:sp>
        <p:nvSpPr>
          <p:cNvPr id="7" name="Rectangle 3"/>
          <p:cNvSpPr txBox="1">
            <a:spLocks/>
          </p:cNvSpPr>
          <p:nvPr/>
        </p:nvSpPr>
        <p:spPr bwMode="auto">
          <a:xfrm>
            <a:off x="7916" y="1828800"/>
            <a:ext cx="9136083" cy="4699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90000"/>
              </a:lnSpc>
              <a:buNone/>
            </a:pPr>
            <a:r>
              <a:rPr lang="en-CA" sz="2000" b="1" dirty="0" smtClean="0">
                <a:ea typeface="MS PGothic"/>
              </a:rPr>
              <a:t>Preliminary Proposal</a:t>
            </a:r>
          </a:p>
          <a:p>
            <a:pPr marL="0" indent="0">
              <a:buNone/>
            </a:pPr>
            <a:r>
              <a:rPr lang="en-US" sz="2000" b="1" dirty="0" smtClean="0">
                <a:solidFill>
                  <a:srgbClr val="FF0000"/>
                </a:solidFill>
              </a:rPr>
              <a:t>United States of America</a:t>
            </a:r>
          </a:p>
          <a:p>
            <a:pPr marL="0" indent="0">
              <a:buNone/>
            </a:pPr>
            <a:r>
              <a:rPr lang="en-US" sz="2000" b="1" dirty="0" smtClean="0"/>
              <a:t>MOD		</a:t>
            </a:r>
            <a:r>
              <a:rPr lang="en-US" sz="2000" dirty="0" smtClean="0"/>
              <a:t>USA/1.8/2</a:t>
            </a:r>
          </a:p>
          <a:p>
            <a:pPr marL="0" indent="0">
              <a:buNone/>
            </a:pPr>
            <a:r>
              <a:rPr lang="en-US" sz="2000" b="1" dirty="0" smtClean="0"/>
              <a:t>Article 5 – Section IV – Table of Frequency Allocations</a:t>
            </a:r>
          </a:p>
          <a:p>
            <a:pPr marL="0" indent="0">
              <a:buNone/>
            </a:pPr>
            <a:r>
              <a:rPr lang="en-US" sz="2000" b="1" dirty="0" smtClean="0"/>
              <a:t>1610-1626.5 MHz Regions 1, 2 and 3 MOD 5.368</a:t>
            </a:r>
          </a:p>
          <a:p>
            <a:pPr marL="0" indent="0">
              <a:buNone/>
            </a:pPr>
            <a:endParaRPr lang="en-US" sz="2000" b="1" dirty="0" smtClean="0"/>
          </a:p>
          <a:p>
            <a:pPr marL="0" marR="0" indent="0">
              <a:spcBef>
                <a:spcPts val="0"/>
              </a:spcBef>
              <a:spcAft>
                <a:spcPts val="0"/>
              </a:spcAft>
              <a:buNone/>
            </a:pPr>
            <a:r>
              <a:rPr lang="en-US" sz="2000" b="1" dirty="0" smtClean="0"/>
              <a:t>Reasons</a:t>
            </a:r>
            <a:r>
              <a:rPr lang="en-US" sz="2000" dirty="0" smtClean="0"/>
              <a:t>: </a:t>
            </a:r>
            <a:r>
              <a:rPr lang="en-US" sz="2000" dirty="0">
                <a:ea typeface="Calibri"/>
              </a:rPr>
              <a:t>To reference new No. 5.GMDSS identifying the 1616-1626.5 MHz band to support the introduction of an additional satellite system into the GMDSS in accordance with Resolution </a:t>
            </a:r>
            <a:r>
              <a:rPr lang="en-US" sz="2000" b="1" dirty="0">
                <a:ea typeface="Calibri"/>
              </a:rPr>
              <a:t>359 (Rev.WRC-15)</a:t>
            </a:r>
            <a:r>
              <a:rPr lang="en-US" sz="2000" dirty="0">
                <a:ea typeface="Calibri"/>
              </a:rPr>
              <a:t>.</a:t>
            </a:r>
            <a:endParaRPr lang="en-US" sz="1600" dirty="0">
              <a:effectLst/>
              <a:ea typeface="Calibri"/>
            </a:endParaRPr>
          </a:p>
        </p:txBody>
      </p:sp>
    </p:spTree>
    <p:extLst>
      <p:ext uri="{BB962C8B-B14F-4D97-AF65-F5344CB8AC3E}">
        <p14:creationId xmlns:p14="http://schemas.microsoft.com/office/powerpoint/2010/main" val="1186588512"/>
      </p:ext>
    </p:extLst>
  </p:cSld>
  <p:clrMapOvr>
    <a:masterClrMapping/>
  </p:clrMapOvr>
</p:sld>
</file>

<file path=ppt/theme/theme1.xml><?xml version="1.0" encoding="utf-8"?>
<a:theme xmlns:a="http://schemas.openxmlformats.org/drawingml/2006/main" name="powerpoint_eng_blu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72B09A9A77C4438999FF1325BEF759" ma:contentTypeVersion="0" ma:contentTypeDescription="Create a new document." ma:contentTypeScope="" ma:versionID="65bd2d6fcaa3f4ac24b296b660148a9b">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EC4C784-2E62-4C65-893D-817CE61C7972}"/>
</file>

<file path=customXml/itemProps2.xml><?xml version="1.0" encoding="utf-8"?>
<ds:datastoreItem xmlns:ds="http://schemas.openxmlformats.org/officeDocument/2006/customXml" ds:itemID="{105C22FD-B64E-4CCD-AB70-5E3C8B36C070}"/>
</file>

<file path=customXml/itemProps3.xml><?xml version="1.0" encoding="utf-8"?>
<ds:datastoreItem xmlns:ds="http://schemas.openxmlformats.org/officeDocument/2006/customXml" ds:itemID="{07C57E9E-03E7-44E1-9A21-BD41EC9E64A8}"/>
</file>

<file path=docProps/app.xml><?xml version="1.0" encoding="utf-8"?>
<Properties xmlns="http://schemas.openxmlformats.org/officeDocument/2006/extended-properties" xmlns:vt="http://schemas.openxmlformats.org/officeDocument/2006/docPropsVTypes">
  <Template/>
  <TotalTime>0</TotalTime>
  <Words>6359</Words>
  <Application>Microsoft Macintosh PowerPoint</Application>
  <PresentationFormat>On-screen Show (4:3)</PresentationFormat>
  <Paragraphs>844</Paragraphs>
  <Slides>84</Slides>
  <Notes>48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84</vt:i4>
      </vt:variant>
    </vt:vector>
  </HeadingPairs>
  <TitlesOfParts>
    <vt:vector size="93" baseType="lpstr">
      <vt:lpstr>Arial Unicode MS</vt:lpstr>
      <vt:lpstr>Calibri</vt:lpstr>
      <vt:lpstr>MS Mincho</vt:lpstr>
      <vt:lpstr>MS PGothic</vt:lpstr>
      <vt:lpstr>ＭＳ Ｐゴシック</vt:lpstr>
      <vt:lpstr>Times New Roman</vt:lpstr>
      <vt:lpstr>Verdana</vt:lpstr>
      <vt:lpstr>Arial</vt:lpstr>
      <vt:lpstr>powerpoint_eng_blue</vt:lpstr>
      <vt:lpstr>Inter-American Telecommunication Commission (CITEL)  Permanent Consultative Committee II [USG Presenter]  </vt:lpstr>
      <vt:lpstr>Working Group - PCC.II  “Working Group for the Preparation of CITEL for Regional and World Radiocommunication Conferences”</vt:lpstr>
      <vt:lpstr>WRC Working Group Structure</vt:lpstr>
      <vt:lpstr>INTER – AMERICAN PROPOSALS : DEFINITIONS</vt:lpstr>
      <vt:lpstr>WRC-19 – Issues of Primary Interest to Aviation</vt:lpstr>
      <vt:lpstr>Agenda Item 1.10:  GADSS</vt:lpstr>
      <vt:lpstr>Issue 9.1.4: Stations on board sub-orbital vehicles</vt:lpstr>
      <vt:lpstr>Agenda Item 1.8:  GMDSS additional satellite systems (1 of 9)</vt:lpstr>
      <vt:lpstr>Agenda Item 1.8:  GMDSS additional satellite systems (2 of 9)</vt:lpstr>
      <vt:lpstr>Agenda Item 1.8:  GMDSS additional satellite systems (3 of 9)</vt:lpstr>
      <vt:lpstr>Agenda Item 1.8:  GMDSS additional satellite systems (4 of 9)</vt:lpstr>
      <vt:lpstr>Agenda Item 1.8:  GMDSS additional satellite systems (5 of 9)</vt:lpstr>
      <vt:lpstr>Agenda Item 1.8:  GMDSS additional satellite systems (6 of 9)</vt:lpstr>
      <vt:lpstr>Agenda Item 1.8:  GMDSS additional satellite systems (7 of 9)</vt:lpstr>
      <vt:lpstr>Agenda Item 1.8:  GMDSS additional satellite systems (8 of 9)</vt:lpstr>
      <vt:lpstr>Agenda Item 1.8:  GMDSS additional satellite systems (9 of 9)</vt:lpstr>
      <vt:lpstr>PowerPoint Presentation</vt:lpstr>
      <vt:lpstr>PowerPoint Presentation</vt:lpstr>
      <vt:lpstr>Agenda Item 1.1:  Consideration of the band 50-54 MHz to the amateur service in Region 1</vt:lpstr>
      <vt:lpstr>PowerPoint Presentation</vt:lpstr>
      <vt:lpstr>Issue 9.1.2: Compatibility of IMT and broadcasting-satellite service (sound) in the frequency band 1 452-1 492 MHz in Regions 1 and 3</vt:lpstr>
      <vt:lpstr>Issue 9.1.3: technical and operational issues and regulatory provisions for new NGSO systems in the 3 700-4 200 MHz, 4 500-4 800 MHz, 5 925-6 425 MHz and 6 725-7 025 MHz bands allocated to FSS</vt:lpstr>
      <vt:lpstr>Issue 9.1.8:   Narrowband and broadband machine-type communication infrastructures   (1 of 2)</vt:lpstr>
      <vt:lpstr>Issue 9.1.8:   Narrowband and broadband machine-type communication infrastructures  (2 of 2)</vt:lpstr>
      <vt:lpstr>PowerPoint Presentation</vt:lpstr>
      <vt:lpstr>Agenda Item: 1.16 WAS/RLANs in 5 GHz   </vt:lpstr>
      <vt:lpstr>Agenda Item 7:  Changes in response to Resolution 86 – Satellite network regulatory procedures</vt:lpstr>
      <vt:lpstr>Issue 9.1.7:  Unauthorized operation of earth station terminals </vt:lpstr>
      <vt:lpstr>PowerPoint Presentation</vt:lpstr>
      <vt:lpstr>Agenda Item 1.12:  ITS Harmonization</vt:lpstr>
      <vt:lpstr>Agenda Item 7:  Changes in response to Resolution 86 – Satellite network regulatory procedures</vt:lpstr>
      <vt:lpstr>Agenda Item 7:  Changes in response to Resolution 86 – Satellite network regulatory procedures</vt:lpstr>
      <vt:lpstr>Agenda Item 7:  Changes in response to Resolution 86 – Satellite network regulatory procedures</vt:lpstr>
      <vt:lpstr>Agenda Item 7:  Changes in response to Resolution 86 – Satellite network regulatory procedures</vt:lpstr>
      <vt:lpstr>Agenda Item 7:  Changes in response to Resolution 86 – Satellite network regulatory procedures</vt:lpstr>
      <vt:lpstr>Agenda Item 7:  Changes in response to Resolution 86 – Satellite network regulatory procedures</vt:lpstr>
      <vt:lpstr>Agenda Item 7:  Changes in response to Resolution 86 – Satellite network regulatory procedures</vt:lpstr>
      <vt:lpstr>PowerPoint Presentation</vt:lpstr>
      <vt:lpstr>Agenda Item 1.2:  ​to consider in-band power limits for earth stations operating in the mobile-satellite service, meteorological-satellite service and Earth exploration-satellite service in the frequency bands 401-403 MHz and 399.9-400.05 MHz</vt:lpstr>
      <vt:lpstr>Agenda Item 1.3: Possible upgrading met satellite service (space-to-Earth) to primary status and a possible primary allocation to the EESS (space-to-Earth) in the band 460-470 MHz </vt:lpstr>
      <vt:lpstr>Agenda Item 1.4: Review, and revise if necessary, the limitations mentioned in Annex 7 to Appendix 30</vt:lpstr>
      <vt:lpstr>Agenda Item 1.5:  ESIM</vt:lpstr>
      <vt:lpstr>PowerPoint Presentation</vt:lpstr>
      <vt:lpstr>PowerPoint Presentation</vt:lpstr>
      <vt:lpstr>Agenda Item 1.7: Non-GSO satellites with short duration missions (1 of 2)</vt:lpstr>
      <vt:lpstr>Agenda Item 1.7: Non-GSO satellites with short duration missions (2 of 2)</vt:lpstr>
      <vt:lpstr>Agenda Item 1.9.1:  Maritime autonomous devices</vt:lpstr>
      <vt:lpstr>Agenda Item 1.9.2:  Satellite VDES</vt:lpstr>
      <vt:lpstr>Agenda Item 1.13:  IMT in the frequency range 24.25 GHz to 86 GHz  (1 of 5)</vt:lpstr>
      <vt:lpstr>Agenda Item 1.13:  IMT in the frequency range 24.25 GHz to 86 GHz   (Continued 2 of 5)</vt:lpstr>
      <vt:lpstr>Agenda Item 1.13:  IMT in the frequency range 24.25 GHz to 86 GHz   (Continued 3 of 5)</vt:lpstr>
      <vt:lpstr>Agenda Item 1.13:  IMT in the frequency range 24.25 GHz to 86 GHz   (Continued 4 of 5)</vt:lpstr>
      <vt:lpstr>Agenda Item 1.13:  IMT in the frequency range 24.25 GHz to 86 GHz   (Continued 5 of 5)</vt:lpstr>
      <vt:lpstr>Agenda Item 1.14:  High Altitude Platform Systems (HAPS 1 of 5)</vt:lpstr>
      <vt:lpstr>PowerPoint Presentation</vt:lpstr>
      <vt:lpstr>PowerPoint Presentation</vt:lpstr>
      <vt:lpstr>PowerPoint Presentation</vt:lpstr>
      <vt:lpstr>PowerPoint Presentation</vt:lpstr>
      <vt:lpstr>Agenda Item 1.15:  to consider identification of frequency bands for use by administrations for the land-mobile and fixed services applications operating in the frequency range 275 450 GHz</vt:lpstr>
      <vt:lpstr>Agenda Item 1.16:  WAS/RLANs in 5 GHz </vt:lpstr>
      <vt:lpstr>Agenda Item 2 :  ITU-R Recommendations incorporated by reference (Resolutions 27 and 28)</vt:lpstr>
      <vt:lpstr>Agenda Item 4:  Review of Resolutions and Recommendations (Resolution 95)</vt:lpstr>
      <vt:lpstr>Agenda Item 7:  Changes in response to Resolution 86 – Satellite network regulatory procedures</vt:lpstr>
      <vt:lpstr>Agenda Item 7:  Changes in response to Resolution 86 – Satellite network regulatory procedures</vt:lpstr>
      <vt:lpstr>Agenda Item 7:  Changes in response to Resolution 86 – Satellite network regulatory procedures</vt:lpstr>
      <vt:lpstr>Agenda Item 7:  Changes in response to Resolution 86 – Satellite network regulatory procedures</vt:lpstr>
      <vt:lpstr>Agenda Item 7:  Changes in response to Resolution 86 – Satellite network regulatory procedures</vt:lpstr>
      <vt:lpstr>Agenda Item 7:  Changes in response to Resolution 86 – Satellite network regulatory procedures</vt:lpstr>
      <vt:lpstr>Agenda Item 7:  Changes in response to Resolution 86 – Satellite network regulatory procedures</vt:lpstr>
      <vt:lpstr>Agenda Item 8:  Deletion of country footnotes,  deletion of country names from footnotes (Resolution 26) </vt:lpstr>
      <vt:lpstr>Agenda Item 9.1:  on the activities of the Radiocommunication Sector since WRC-15 Issue 9.1.1  Terrestrial and Satellite Components of IMT in 2 GHz</vt:lpstr>
      <vt:lpstr>Agenda Item 9.1:  on the activities of the Radiocommunication Sector since WRC-15 Issue 9.1.1  Terrestrial and Satellite Components of IMT in 2 GHz</vt:lpstr>
      <vt:lpstr>Issue 9.1.3: technical and operational issues and regulatory provisions for new NGSO systems in the 3 700-4 200 MHz, 4 500-4 800 MHz, 5 925-6 425 MHz and 6 725-7 025 MHz bands allocated to FSS (3 of 3)</vt:lpstr>
      <vt:lpstr>Issue 9.1.5:  technical and regulatory impacts of referencing Recommendations M.1638-1 and ITU R M.1849-1 in Nos. 5.447F and 5.450A of the Radio Regulations</vt:lpstr>
      <vt:lpstr>Issue 9.1.6:  Wireless Power Transfer for Electric Vehicles</vt:lpstr>
      <vt:lpstr>Issue 9.1.7:  Unauthorized operation of earth station terminals </vt:lpstr>
      <vt:lpstr>Issue 9.1.8:   Narrowband and broadband machine-type communication infrastructures  </vt:lpstr>
      <vt:lpstr>Issue 9.1.9:  Studies relating to spectrum needs and possible allocation of the frequency band 51.4-52.4 GHz to the fixed-satellite service (Earth-to-space) </vt:lpstr>
      <vt:lpstr>Agenda Item 9.2: Difficulties and inconsistencies encountered in the application of the Radio Regulations</vt:lpstr>
      <vt:lpstr>Agenda Item 9.3: on action in response to Resolution on action in response to Resolution 80 (Rev.WRC‑07)</vt:lpstr>
      <vt:lpstr>Agenda Item 10: Agenda Items for Future Conferences</vt:lpstr>
      <vt:lpstr>Next PCCII meeting  Mexico City, Mexico  July 16 – 20, 2018 </vt:lpstr>
      <vt:lpstr>Additional PCCII Information at:</vt:lpstr>
      <vt:lpstr>PowerPoint Presentation</vt:lpstr>
    </vt:vector>
  </TitlesOfParts>
  <LinksUpToDate>false</LinksUpToDate>
  <SharedDoc>false</SharedDoc>
  <HyperlinksChanged>false</HyperlinksChanged>
  <AppVersion>15.0039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Inter-American Telecommunication Commission (CITEL)</dc:title>
  <dc:creator/>
  <cp:lastModifiedBy/>
  <cp:revision>53</cp:revision>
  <dcterms:created xsi:type="dcterms:W3CDTF">1901-01-01T05:00:00Z</dcterms:created>
  <dcterms:modified xsi:type="dcterms:W3CDTF">2018-01-18T22:05:00Z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0x010100B372B09A9A77C4438999FF1325BEF759</vt:lpwstr>
  </property>
</Properties>
</file>