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258" r:id="rId6"/>
    <p:sldId id="261" r:id="rId7"/>
    <p:sldId id="303" r:id="rId8"/>
    <p:sldId id="304" r:id="rId9"/>
    <p:sldId id="305" r:id="rId10"/>
    <p:sldId id="260" r:id="rId11"/>
    <p:sldId id="317" r:id="rId12"/>
    <p:sldId id="320" r:id="rId13"/>
    <p:sldId id="311" r:id="rId14"/>
    <p:sldId id="319" r:id="rId15"/>
    <p:sldId id="315" r:id="rId16"/>
    <p:sldId id="314" r:id="rId17"/>
    <p:sldId id="307" r:id="rId18"/>
    <p:sldId id="313" r:id="rId19"/>
    <p:sldId id="316" r:id="rId20"/>
    <p:sldId id="30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EB7"/>
    <a:srgbClr val="279DD9"/>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22" autoAdjust="0"/>
  </p:normalViewPr>
  <p:slideViewPr>
    <p:cSldViewPr>
      <p:cViewPr varScale="1">
        <p:scale>
          <a:sx n="106" d="100"/>
          <a:sy n="106" d="100"/>
        </p:scale>
        <p:origin x="108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60E247-97BD-4F4D-A9D3-D4C1EE722971}" type="datetimeFigureOut">
              <a:rPr lang="en-GB" smtClean="0"/>
              <a:t>24/01/2018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261F7-CF20-49DD-8D6B-04EC80D8F53D}" type="slidenum">
              <a:rPr lang="en-GB" smtClean="0"/>
              <a:t>‹#›</a:t>
            </a:fld>
            <a:endParaRPr lang="en-GB"/>
          </a:p>
        </p:txBody>
      </p:sp>
    </p:spTree>
    <p:extLst>
      <p:ext uri="{BB962C8B-B14F-4D97-AF65-F5344CB8AC3E}">
        <p14:creationId xmlns:p14="http://schemas.microsoft.com/office/powerpoint/2010/main" val="1299007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3A1F94C0-7BF0-4E52-ADFE-CDB7D0AD65D1}" type="slidenum">
              <a:rPr lang="en-GB" altLang="en-US">
                <a:solidFill>
                  <a:prstClr val="black"/>
                </a:solidFill>
                <a:cs typeface="Arial" charset="0"/>
              </a:rPr>
              <a:pPr eaLnBrk="1" hangingPunct="1">
                <a:spcBef>
                  <a:spcPct val="0"/>
                </a:spcBef>
              </a:pPr>
              <a:t>1</a:t>
            </a:fld>
            <a:endParaRPr lang="en-GB" altLang="en-US">
              <a:solidFill>
                <a:prstClr val="black"/>
              </a:solidFill>
              <a:cs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902280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10</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375076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11</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3476989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12</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6418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13</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221281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14</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63200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15</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4236283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16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678337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2</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568893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3</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18995662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4</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2428886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E6DBB9C3-7413-4BFA-86F7-49C9059F4933}" type="slidenum">
              <a:rPr lang="en-GB" altLang="en-US" smtClean="0">
                <a:cs typeface="Arial" charset="0"/>
              </a:rPr>
              <a:pPr eaLnBrk="1" hangingPunct="1">
                <a:spcBef>
                  <a:spcPct val="0"/>
                </a:spcBef>
              </a:pPr>
              <a:t>5</a:t>
            </a:fld>
            <a:endParaRPr lang="en-GB" altLang="en-US">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cs typeface="Arial" charset="0"/>
            </a:endParaRPr>
          </a:p>
        </p:txBody>
      </p:sp>
    </p:spTree>
    <p:extLst>
      <p:ext uri="{BB962C8B-B14F-4D97-AF65-F5344CB8AC3E}">
        <p14:creationId xmlns:p14="http://schemas.microsoft.com/office/powerpoint/2010/main" val="328118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6</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218893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7</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4111777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8</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1517812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729057" indent="-280406" eaLnBrk="0" hangingPunct="0">
              <a:spcBef>
                <a:spcPct val="30000"/>
              </a:spcBef>
              <a:defRPr sz="1200">
                <a:solidFill>
                  <a:schemeClr val="tx1"/>
                </a:solidFill>
                <a:latin typeface="Arial" charset="0"/>
                <a:ea typeface="ＭＳ Ｐゴシック" pitchFamily="34" charset="-128"/>
              </a:defRPr>
            </a:lvl2pPr>
            <a:lvl3pPr marL="1121626" indent="-224325" eaLnBrk="0" hangingPunct="0">
              <a:spcBef>
                <a:spcPct val="30000"/>
              </a:spcBef>
              <a:defRPr sz="1200">
                <a:solidFill>
                  <a:schemeClr val="tx1"/>
                </a:solidFill>
                <a:latin typeface="Arial" charset="0"/>
                <a:ea typeface="ＭＳ Ｐゴシック" pitchFamily="34" charset="-128"/>
              </a:defRPr>
            </a:lvl3pPr>
            <a:lvl4pPr marL="1570276" indent="-224325" eaLnBrk="0" hangingPunct="0">
              <a:spcBef>
                <a:spcPct val="30000"/>
              </a:spcBef>
              <a:defRPr sz="1200">
                <a:solidFill>
                  <a:schemeClr val="tx1"/>
                </a:solidFill>
                <a:latin typeface="Arial" charset="0"/>
                <a:ea typeface="ＭＳ Ｐゴシック" pitchFamily="34" charset="-128"/>
              </a:defRPr>
            </a:lvl4pPr>
            <a:lvl5pPr marL="2018927" indent="-224325" eaLnBrk="0" hangingPunct="0">
              <a:spcBef>
                <a:spcPct val="30000"/>
              </a:spcBef>
              <a:defRPr sz="1200">
                <a:solidFill>
                  <a:schemeClr val="tx1"/>
                </a:solidFill>
                <a:latin typeface="Arial"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Arial"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Arial"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Arial"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4871070-5ED7-4F91-A611-366C90EA8465}" type="slidenum">
              <a:rPr lang="en-GB" altLang="en-US" smtClean="0">
                <a:cs typeface="Arial" charset="0"/>
              </a:rPr>
              <a:pPr eaLnBrk="1" hangingPunct="1">
                <a:spcBef>
                  <a:spcPct val="0"/>
                </a:spcBef>
              </a:pPr>
              <a:t>9</a:t>
            </a:fld>
            <a:endParaRPr lang="en-GB" altLang="en-US">
              <a:cs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ea typeface="ＭＳ Ｐゴシック" pitchFamily="34" charset="-128"/>
              <a:cs typeface="Arial" charset="0"/>
            </a:endParaRPr>
          </a:p>
        </p:txBody>
      </p:sp>
    </p:spTree>
    <p:extLst>
      <p:ext uri="{BB962C8B-B14F-4D97-AF65-F5344CB8AC3E}">
        <p14:creationId xmlns:p14="http://schemas.microsoft.com/office/powerpoint/2010/main" val="3510107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60D3C204-BFC8-40DF-BCA5-4BA5280D0F4D}" type="datetimeFigureOut">
              <a:rPr lang="en-CA" smtClean="0"/>
              <a:pPr/>
              <a:t>24/01/2018</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97352"/>
            <a:ext cx="2133600" cy="365125"/>
          </a:xfrm>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lvl1pPr>
              <a:defRPr>
                <a:solidFill>
                  <a:schemeClr val="accent1"/>
                </a:solidFill>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24/01/2018</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83030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B6C2523-2249-402C-8CEE-B22DC759FCF0}" type="datetime1">
              <a:rPr lang="en-GB" altLang="en-US"/>
              <a:pPr>
                <a:defRPr/>
              </a:pPr>
              <a:t>24/01/2018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A9A6C3A-8CC9-46FB-8700-44A3AFA9CFDB}" type="slidenum">
              <a:rPr lang="en-GB" altLang="en-US"/>
              <a:pPr>
                <a:defRPr/>
              </a:pPr>
              <a:t>‹#›</a:t>
            </a:fld>
            <a:endParaRPr lang="en-GB" altLang="en-US"/>
          </a:p>
        </p:txBody>
      </p:sp>
    </p:spTree>
    <p:extLst>
      <p:ext uri="{BB962C8B-B14F-4D97-AF65-F5344CB8AC3E}">
        <p14:creationId xmlns:p14="http://schemas.microsoft.com/office/powerpoint/2010/main" val="3648374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F67CCE78-9264-47C3-839E-B4FAF066AF56}" type="datetime1">
              <a:rPr lang="en-GB" altLang="en-US"/>
              <a:pPr>
                <a:defRPr/>
              </a:pPr>
              <a:t>24/01/2018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5823F8EC-5EE9-4273-BF68-BF28CF0848A0}" type="slidenum">
              <a:rPr lang="en-GB" altLang="en-US"/>
              <a:pPr>
                <a:defRPr/>
              </a:pPr>
              <a:t>‹#›</a:t>
            </a:fld>
            <a:endParaRPr lang="en-GB" altLang="en-US"/>
          </a:p>
        </p:txBody>
      </p:sp>
    </p:spTree>
    <p:extLst>
      <p:ext uri="{BB962C8B-B14F-4D97-AF65-F5344CB8AC3E}">
        <p14:creationId xmlns:p14="http://schemas.microsoft.com/office/powerpoint/2010/main" val="2062373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2B79098-4F7E-4EFB-9563-27F64CB6C757}" type="datetime1">
              <a:rPr lang="en-GB" altLang="en-US"/>
              <a:pPr>
                <a:defRPr/>
              </a:pPr>
              <a:t>24/01/2018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89571E02-A24F-4240-AF73-643779B8BCAC}" type="slidenum">
              <a:rPr lang="en-GB" altLang="en-US"/>
              <a:pPr>
                <a:defRPr/>
              </a:pPr>
              <a:t>‹#›</a:t>
            </a:fld>
            <a:endParaRPr lang="en-GB" altLang="en-US"/>
          </a:p>
        </p:txBody>
      </p:sp>
    </p:spTree>
    <p:extLst>
      <p:ext uri="{BB962C8B-B14F-4D97-AF65-F5344CB8AC3E}">
        <p14:creationId xmlns:p14="http://schemas.microsoft.com/office/powerpoint/2010/main" val="71926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0" y="17526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9C8C8582-437B-439D-93C0-127263521684}" type="datetime1">
              <a:rPr lang="en-GB" altLang="en-US"/>
              <a:pPr>
                <a:defRPr/>
              </a:pPr>
              <a:t>24/01/2018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1234FD13-1977-4323-BAE0-255D031BC273}" type="slidenum">
              <a:rPr lang="en-GB" altLang="en-US"/>
              <a:pPr>
                <a:defRPr/>
              </a:pPr>
              <a:t>‹#›</a:t>
            </a:fld>
            <a:endParaRPr lang="en-GB" altLang="en-US"/>
          </a:p>
        </p:txBody>
      </p:sp>
    </p:spTree>
    <p:extLst>
      <p:ext uri="{BB962C8B-B14F-4D97-AF65-F5344CB8AC3E}">
        <p14:creationId xmlns:p14="http://schemas.microsoft.com/office/powerpoint/2010/main" val="2229836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6B7CB26-D18F-41AD-8DAD-469885672703}" type="datetime1">
              <a:rPr lang="en-GB" altLang="en-US"/>
              <a:pPr>
                <a:defRPr/>
              </a:pPr>
              <a:t>24/01/2018</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52C13B40-E340-46B0-89F2-DF07298DC9A7}" type="slidenum">
              <a:rPr lang="en-GB" altLang="en-US"/>
              <a:pPr>
                <a:defRPr/>
              </a:pPr>
              <a:t>‹#›</a:t>
            </a:fld>
            <a:endParaRPr lang="en-GB" altLang="en-US"/>
          </a:p>
        </p:txBody>
      </p:sp>
    </p:spTree>
    <p:extLst>
      <p:ext uri="{BB962C8B-B14F-4D97-AF65-F5344CB8AC3E}">
        <p14:creationId xmlns:p14="http://schemas.microsoft.com/office/powerpoint/2010/main" val="2096069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CD7EACB7-0056-4818-938A-B07199F1E1BD}" type="datetime1">
              <a:rPr lang="en-GB" altLang="en-US"/>
              <a:pPr>
                <a:defRPr/>
              </a:pPr>
              <a:t>24/01/2018</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347A1D04-3B6C-4451-B29D-4198F67273C6}" type="slidenum">
              <a:rPr lang="en-GB" altLang="en-US"/>
              <a:pPr>
                <a:defRPr/>
              </a:pPr>
              <a:t>‹#›</a:t>
            </a:fld>
            <a:endParaRPr lang="en-GB" altLang="en-US"/>
          </a:p>
        </p:txBody>
      </p:sp>
    </p:spTree>
    <p:extLst>
      <p:ext uri="{BB962C8B-B14F-4D97-AF65-F5344CB8AC3E}">
        <p14:creationId xmlns:p14="http://schemas.microsoft.com/office/powerpoint/2010/main" val="9581691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C4598D7-21F4-4B2B-A6B6-93E0960A23B4}" type="datetime1">
              <a:rPr lang="en-GB" altLang="en-US"/>
              <a:pPr>
                <a:defRPr/>
              </a:pPr>
              <a:t>24/01/2018</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81CE3EFA-B69B-4779-913D-D6A8F13C0905}" type="slidenum">
              <a:rPr lang="en-GB" altLang="en-US"/>
              <a:pPr>
                <a:defRPr/>
              </a:pPr>
              <a:t>‹#›</a:t>
            </a:fld>
            <a:endParaRPr lang="en-GB" altLang="en-US"/>
          </a:p>
        </p:txBody>
      </p:sp>
    </p:spTree>
    <p:extLst>
      <p:ext uri="{BB962C8B-B14F-4D97-AF65-F5344CB8AC3E}">
        <p14:creationId xmlns:p14="http://schemas.microsoft.com/office/powerpoint/2010/main" val="30995162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9096B99-41C3-486C-8D96-1565896D1521}" type="datetime1">
              <a:rPr lang="en-GB" altLang="en-US"/>
              <a:pPr>
                <a:defRPr/>
              </a:pPr>
              <a:t>24/01/2018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B198A54B-124A-4662-A0DC-514A7CBFD536}" type="slidenum">
              <a:rPr lang="en-GB" altLang="en-US"/>
              <a:pPr>
                <a:defRPr/>
              </a:pPr>
              <a:t>‹#›</a:t>
            </a:fld>
            <a:endParaRPr lang="en-GB" altLang="en-US"/>
          </a:p>
        </p:txBody>
      </p:sp>
    </p:spTree>
    <p:extLst>
      <p:ext uri="{BB962C8B-B14F-4D97-AF65-F5344CB8AC3E}">
        <p14:creationId xmlns:p14="http://schemas.microsoft.com/office/powerpoint/2010/main" val="4071499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defRPr>
            </a:lvl1pPr>
          </a:lstStyle>
          <a:p>
            <a:r>
              <a:rPr lang="en-US" dirty="0"/>
              <a:t>Click to edit Master title style</a:t>
            </a:r>
            <a:endParaRPr lang="en-CA" dirty="0"/>
          </a:p>
        </p:txBody>
      </p:sp>
      <p:sp>
        <p:nvSpPr>
          <p:cNvPr id="3" name="Content Placeholder 2"/>
          <p:cNvSpPr>
            <a:spLocks noGrp="1"/>
          </p:cNvSpPr>
          <p:nvPr>
            <p:ph idx="1"/>
          </p:nvPr>
        </p:nvSpPr>
        <p:spPr>
          <a:xfrm>
            <a:off x="457200" y="2276872"/>
            <a:ext cx="8229600" cy="38492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6585864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9A839C6-3FD7-41C0-89E6-EAB473C77335}" type="datetime1">
              <a:rPr lang="en-GB" altLang="en-US"/>
              <a:pPr>
                <a:defRPr/>
              </a:pPr>
              <a:t>24/01/2018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ACB7024B-8329-4B9C-AFDA-8CF3DC06F6B0}" type="slidenum">
              <a:rPr lang="en-GB" altLang="en-US"/>
              <a:pPr>
                <a:defRPr/>
              </a:pPr>
              <a:t>‹#›</a:t>
            </a:fld>
            <a:endParaRPr lang="en-GB" altLang="en-US"/>
          </a:p>
        </p:txBody>
      </p:sp>
    </p:spTree>
    <p:extLst>
      <p:ext uri="{BB962C8B-B14F-4D97-AF65-F5344CB8AC3E}">
        <p14:creationId xmlns:p14="http://schemas.microsoft.com/office/powerpoint/2010/main" val="6618127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87AF9D-35FE-4ADE-B9A8-15FDBC5BFC4F}" type="datetime1">
              <a:rPr lang="en-GB" altLang="en-US"/>
              <a:pPr>
                <a:defRPr/>
              </a:pPr>
              <a:t>24/01/2018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5E3CC3C-FCDE-4D59-88DE-26B2C6DE5765}" type="slidenum">
              <a:rPr lang="en-GB" altLang="en-US"/>
              <a:pPr>
                <a:defRPr/>
              </a:pPr>
              <a:t>‹#›</a:t>
            </a:fld>
            <a:endParaRPr lang="en-GB" altLang="en-US"/>
          </a:p>
        </p:txBody>
      </p:sp>
    </p:spTree>
    <p:extLst>
      <p:ext uri="{BB962C8B-B14F-4D97-AF65-F5344CB8AC3E}">
        <p14:creationId xmlns:p14="http://schemas.microsoft.com/office/powerpoint/2010/main" val="21026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7000" y="228600"/>
            <a:ext cx="1981200" cy="604996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33400" y="228600"/>
            <a:ext cx="5791200" cy="6049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0BD049B-2047-4647-BA73-29A9C1A7136B}" type="datetime1">
              <a:rPr lang="en-GB" altLang="en-US"/>
              <a:pPr>
                <a:defRPr/>
              </a:pPr>
              <a:t>24/01/2018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3BC54BD-14B6-42B3-8E41-010748C75607}" type="slidenum">
              <a:rPr lang="en-GB" altLang="en-US"/>
              <a:pPr>
                <a:defRPr/>
              </a:pPr>
              <a:t>‹#›</a:t>
            </a:fld>
            <a:endParaRPr lang="en-GB" altLang="en-US"/>
          </a:p>
        </p:txBody>
      </p:sp>
    </p:spTree>
    <p:extLst>
      <p:ext uri="{BB962C8B-B14F-4D97-AF65-F5344CB8AC3E}">
        <p14:creationId xmlns:p14="http://schemas.microsoft.com/office/powerpoint/2010/main" val="351183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FFC000"/>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5A6870"/>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5A68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chemeClr val="accent1"/>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60D3C204-BFC8-40DF-BCA5-4BA5280D0F4D}" type="datetimeFigureOut">
              <a:rPr lang="en-CA" smtClean="0"/>
              <a:pPr/>
              <a:t>24/01/2018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pPr/>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3" cstate="print"/>
          <a:stretch>
            <a:fillRect/>
          </a:stretch>
        </p:blipFill>
        <p:spPr>
          <a:xfrm>
            <a:off x="0" y="0"/>
            <a:ext cx="9144000" cy="982265"/>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60D3C204-BFC8-40DF-BCA5-4BA5280D0F4D}" type="datetimeFigureOut">
              <a:rPr lang="en-CA" smtClean="0"/>
              <a:pPr/>
              <a:t>24/01/2018</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US" dirty="0"/>
              <a:t>Footer</a:t>
            </a:r>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lobe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533400" y="228600"/>
            <a:ext cx="7924800" cy="1143000"/>
          </a:xfrm>
          <a:prstGeom prst="rect">
            <a:avLst/>
          </a:prstGeom>
          <a:noFill/>
          <a:ln>
            <a:noFill/>
          </a:ln>
          <a:effectLst>
            <a:outerShdw blurRad="63500" dist="29783" dir="1514402" algn="ctr" rotWithShape="0">
              <a:srgbClr val="DDDDDD">
                <a:alpha val="74997"/>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609600" y="17526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13669" name="Rectangle 5"/>
          <p:cNvSpPr>
            <a:spLocks noGrp="1" noChangeArrowheads="1"/>
          </p:cNvSpPr>
          <p:nvPr>
            <p:ph type="dt" sz="half" idx="2"/>
          </p:nvPr>
        </p:nvSpPr>
        <p:spPr bwMode="auto">
          <a:xfrm>
            <a:off x="468313" y="6381750"/>
            <a:ext cx="2819400" cy="238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000099"/>
                </a:solidFill>
                <a:latin typeface="Arial" pitchFamily="34" charset="0"/>
              </a:defRPr>
            </a:lvl1pPr>
          </a:lstStyle>
          <a:p>
            <a:pPr fontAlgn="base">
              <a:spcBef>
                <a:spcPct val="0"/>
              </a:spcBef>
              <a:spcAft>
                <a:spcPct val="0"/>
              </a:spcAft>
              <a:defRPr/>
            </a:pPr>
            <a:fld id="{1B190135-148A-4D44-B805-BF12C5DCE4F6}" type="datetime1">
              <a:rPr lang="en-GB" altLang="en-US">
                <a:ea typeface="ＭＳ Ｐゴシック" pitchFamily="34" charset="-128"/>
              </a:rPr>
              <a:pPr fontAlgn="base">
                <a:spcBef>
                  <a:spcPct val="0"/>
                </a:spcBef>
                <a:spcAft>
                  <a:spcPct val="0"/>
                </a:spcAft>
                <a:defRPr/>
              </a:pPr>
              <a:t>24/01/2018</a:t>
            </a:fld>
            <a:endParaRPr lang="en-GB" altLang="en-US">
              <a:ea typeface="ＭＳ Ｐゴシック" pitchFamily="34" charset="-128"/>
            </a:endParaRPr>
          </a:p>
        </p:txBody>
      </p:sp>
      <p:sp>
        <p:nvSpPr>
          <p:cNvPr id="113670" name="Rectangle 6"/>
          <p:cNvSpPr>
            <a:spLocks noGrp="1" noChangeArrowheads="1"/>
          </p:cNvSpPr>
          <p:nvPr>
            <p:ph type="ftr" sz="quarter" idx="3"/>
          </p:nvPr>
        </p:nvSpPr>
        <p:spPr bwMode="auto">
          <a:xfrm>
            <a:off x="3419475" y="6381750"/>
            <a:ext cx="2895600" cy="2286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000099"/>
                </a:solidFill>
                <a:latin typeface="Arial" pitchFamily="34" charset="0"/>
              </a:defRPr>
            </a:lvl1pPr>
          </a:lstStyle>
          <a:p>
            <a:pPr fontAlgn="base">
              <a:spcBef>
                <a:spcPct val="0"/>
              </a:spcBef>
              <a:spcAft>
                <a:spcPct val="0"/>
              </a:spcAft>
              <a:defRPr/>
            </a:pPr>
            <a:endParaRPr lang="en-GB" altLang="en-US">
              <a:ea typeface="ＭＳ Ｐゴシック" pitchFamily="34" charset="-128"/>
            </a:endParaRPr>
          </a:p>
        </p:txBody>
      </p:sp>
      <p:sp>
        <p:nvSpPr>
          <p:cNvPr id="113671" name="Rectangle 7"/>
          <p:cNvSpPr>
            <a:spLocks noGrp="1" noChangeArrowheads="1"/>
          </p:cNvSpPr>
          <p:nvPr>
            <p:ph type="sldNum" sz="quarter" idx="4"/>
          </p:nvPr>
        </p:nvSpPr>
        <p:spPr bwMode="auto">
          <a:xfrm>
            <a:off x="6588125" y="6381750"/>
            <a:ext cx="2133600" cy="4762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000099"/>
                </a:solidFill>
                <a:latin typeface="Arial" pitchFamily="34" charset="0"/>
              </a:defRPr>
            </a:lvl1pPr>
          </a:lstStyle>
          <a:p>
            <a:pPr fontAlgn="base">
              <a:spcBef>
                <a:spcPct val="0"/>
              </a:spcBef>
              <a:spcAft>
                <a:spcPct val="0"/>
              </a:spcAft>
              <a:defRPr/>
            </a:pPr>
            <a:fld id="{F9D294A2-F2AA-4410-BB9D-6B683602001B}" type="slidenum">
              <a:rPr lang="en-GB" altLang="en-US">
                <a:ea typeface="ＭＳ Ｐゴシック" pitchFamily="34" charset="-128"/>
              </a:rPr>
              <a:pPr fontAlgn="base">
                <a:spcBef>
                  <a:spcPct val="0"/>
                </a:spcBef>
                <a:spcAft>
                  <a:spcPct val="0"/>
                </a:spcAft>
                <a:defRPr/>
              </a:pPr>
              <a:t>‹#›</a:t>
            </a:fld>
            <a:endParaRPr lang="en-GB" altLang="en-US">
              <a:ea typeface="ＭＳ Ｐゴシック" pitchFamily="34" charset="-128"/>
            </a:endParaRPr>
          </a:p>
        </p:txBody>
      </p:sp>
    </p:spTree>
    <p:extLst>
      <p:ext uri="{BB962C8B-B14F-4D97-AF65-F5344CB8AC3E}">
        <p14:creationId xmlns:p14="http://schemas.microsoft.com/office/powerpoint/2010/main" val="317752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0" fontAlgn="base" hangingPunct="0">
        <a:spcBef>
          <a:spcPct val="0"/>
        </a:spcBef>
        <a:spcAft>
          <a:spcPct val="0"/>
        </a:spcAft>
        <a:defRPr sz="4000" b="1">
          <a:solidFill>
            <a:srgbClr val="0C5BCE"/>
          </a:solidFill>
          <a:latin typeface="+mj-lt"/>
          <a:ea typeface="ＭＳ Ｐゴシック" charset="0"/>
          <a:cs typeface="+mj-cs"/>
        </a:defRPr>
      </a:lvl1pPr>
      <a:lvl2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2pPr>
      <a:lvl3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3pPr>
      <a:lvl4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4pPr>
      <a:lvl5pPr algn="ctr" rtl="0" eaLnBrk="0" fontAlgn="base" hangingPunct="0">
        <a:spcBef>
          <a:spcPct val="0"/>
        </a:spcBef>
        <a:spcAft>
          <a:spcPct val="0"/>
        </a:spcAft>
        <a:defRPr sz="4000" b="1">
          <a:solidFill>
            <a:srgbClr val="0C5BCE"/>
          </a:solidFill>
          <a:latin typeface="Arial Rounded MT Bold" pitchFamily="34" charset="0"/>
          <a:ea typeface="ＭＳ Ｐゴシック" charset="0"/>
          <a:cs typeface="Arial" charset="0"/>
        </a:defRPr>
      </a:lvl5pPr>
      <a:lvl6pPr marL="457200" algn="ctr" rtl="0" eaLnBrk="1" fontAlgn="base" hangingPunct="1">
        <a:spcBef>
          <a:spcPct val="0"/>
        </a:spcBef>
        <a:spcAft>
          <a:spcPct val="0"/>
        </a:spcAft>
        <a:defRPr sz="4000" b="1">
          <a:solidFill>
            <a:srgbClr val="0C5BCE"/>
          </a:solidFill>
          <a:latin typeface="Arial Rounded MT Bold" pitchFamily="34" charset="0"/>
          <a:cs typeface="Arial" charset="0"/>
        </a:defRPr>
      </a:lvl6pPr>
      <a:lvl7pPr marL="914400" algn="ctr" rtl="0" eaLnBrk="1" fontAlgn="base" hangingPunct="1">
        <a:spcBef>
          <a:spcPct val="0"/>
        </a:spcBef>
        <a:spcAft>
          <a:spcPct val="0"/>
        </a:spcAft>
        <a:defRPr sz="4000" b="1">
          <a:solidFill>
            <a:srgbClr val="0C5BCE"/>
          </a:solidFill>
          <a:latin typeface="Arial Rounded MT Bold" pitchFamily="34" charset="0"/>
          <a:cs typeface="Arial" charset="0"/>
        </a:defRPr>
      </a:lvl7pPr>
      <a:lvl8pPr marL="1371600" algn="ctr" rtl="0" eaLnBrk="1" fontAlgn="base" hangingPunct="1">
        <a:spcBef>
          <a:spcPct val="0"/>
        </a:spcBef>
        <a:spcAft>
          <a:spcPct val="0"/>
        </a:spcAft>
        <a:defRPr sz="4000" b="1">
          <a:solidFill>
            <a:srgbClr val="0C5BCE"/>
          </a:solidFill>
          <a:latin typeface="Arial Rounded MT Bold" pitchFamily="34" charset="0"/>
          <a:cs typeface="Arial" charset="0"/>
        </a:defRPr>
      </a:lvl8pPr>
      <a:lvl9pPr marL="1828800" algn="ctr" rtl="0" eaLnBrk="1" fontAlgn="base" hangingPunct="1">
        <a:spcBef>
          <a:spcPct val="0"/>
        </a:spcBef>
        <a:spcAft>
          <a:spcPct val="0"/>
        </a:spcAft>
        <a:defRPr sz="4000" b="1">
          <a:solidFill>
            <a:srgbClr val="0C5BCE"/>
          </a:solidFill>
          <a:latin typeface="Arial Rounded MT Bold" pitchFamily="34" charset="0"/>
          <a:cs typeface="Arial"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Ø"/>
        <a:defRPr>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lr>
          <a:srgbClr val="CC3300"/>
        </a:buClr>
        <a:buFont typeface="Arial Unicode MS" pitchFamily="34" charset="-128"/>
        <a:buChar char="✓"/>
        <a:defRPr sz="16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16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16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16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1600">
          <a:solidFill>
            <a:schemeClr val="tx1"/>
          </a:solidFill>
          <a:latin typeface="+mn-lt"/>
          <a:cs typeface="+mn-cs"/>
        </a:defRPr>
      </a:lvl6pPr>
      <a:lvl7pPr marL="2971800" indent="-228600" algn="l" rtl="0" eaLnBrk="1" fontAlgn="base" hangingPunct="1">
        <a:spcBef>
          <a:spcPct val="20000"/>
        </a:spcBef>
        <a:spcAft>
          <a:spcPct val="0"/>
        </a:spcAft>
        <a:buChar char="»"/>
        <a:defRPr sz="1600">
          <a:solidFill>
            <a:schemeClr val="tx1"/>
          </a:solidFill>
          <a:latin typeface="+mn-lt"/>
          <a:cs typeface="+mn-cs"/>
        </a:defRPr>
      </a:lvl7pPr>
      <a:lvl8pPr marL="3429000" indent="-228600" algn="l" rtl="0" eaLnBrk="1" fontAlgn="base" hangingPunct="1">
        <a:spcBef>
          <a:spcPct val="20000"/>
        </a:spcBef>
        <a:spcAft>
          <a:spcPct val="0"/>
        </a:spcAft>
        <a:buChar char="»"/>
        <a:defRPr sz="1600">
          <a:solidFill>
            <a:schemeClr val="tx1"/>
          </a:solidFill>
          <a:latin typeface="+mn-lt"/>
          <a:cs typeface="+mn-cs"/>
        </a:defRPr>
      </a:lvl8pPr>
      <a:lvl9pPr marL="3886200" indent="-228600" algn="l" rtl="0" eaLnBrk="1" fontAlgn="base" hangingPunct="1">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1" name="Rectangle 5"/>
          <p:cNvSpPr>
            <a:spLocks noChangeArrowheads="1"/>
          </p:cNvSpPr>
          <p:nvPr/>
        </p:nvSpPr>
        <p:spPr bwMode="auto">
          <a:xfrm>
            <a:off x="0" y="1196752"/>
            <a:ext cx="9144000" cy="3908762"/>
          </a:xfrm>
          <a:prstGeom prst="rect">
            <a:avLst/>
          </a:prstGeom>
          <a:noFill/>
          <a:ln w="9525">
            <a:noFill/>
            <a:miter lim="800000"/>
            <a:headEnd/>
            <a:tailEnd/>
          </a:ln>
          <a:effectLst/>
        </p:spPr>
        <p:txBody>
          <a:bodyPr wrap="square">
            <a:spAutoFit/>
          </a:bodyPr>
          <a:lstStyle>
            <a:lvl1pPr eaLnBrk="0" hangingPunct="0">
              <a:defRPr sz="1400">
                <a:solidFill>
                  <a:schemeClr val="tx1"/>
                </a:solidFill>
                <a:latin typeface="Arial" pitchFamily="34" charset="0"/>
                <a:ea typeface="ＭＳ Ｐゴシック" pitchFamily="34" charset="-128"/>
              </a:defRPr>
            </a:lvl1pPr>
            <a:lvl2pPr marL="742950" indent="-285750" eaLnBrk="0" hangingPunct="0">
              <a:defRPr sz="1400">
                <a:solidFill>
                  <a:schemeClr val="tx1"/>
                </a:solidFill>
                <a:latin typeface="Arial" pitchFamily="34" charset="0"/>
                <a:ea typeface="ＭＳ Ｐゴシック" pitchFamily="34" charset="-128"/>
              </a:defRPr>
            </a:lvl2pPr>
            <a:lvl3pPr marL="1143000" indent="-228600" eaLnBrk="0" hangingPunct="0">
              <a:defRPr sz="1400">
                <a:solidFill>
                  <a:schemeClr val="tx1"/>
                </a:solidFill>
                <a:latin typeface="Arial" pitchFamily="34" charset="0"/>
                <a:ea typeface="ＭＳ Ｐゴシック" pitchFamily="34" charset="-128"/>
              </a:defRPr>
            </a:lvl3pPr>
            <a:lvl4pPr marL="1600200" indent="-228600" eaLnBrk="0" hangingPunct="0">
              <a:defRPr sz="1400">
                <a:solidFill>
                  <a:schemeClr val="tx1"/>
                </a:solidFill>
                <a:latin typeface="Arial" pitchFamily="34" charset="0"/>
                <a:ea typeface="ＭＳ Ｐゴシック" pitchFamily="34" charset="-128"/>
              </a:defRPr>
            </a:lvl4pPr>
            <a:lvl5pPr marL="2057400" indent="-228600" eaLnBrk="0" hangingPunct="0">
              <a:defRPr sz="1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4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defRPr/>
            </a:pPr>
            <a:br>
              <a:rPr lang="en-GB" altLang="en-US" sz="2800" b="1" dirty="0">
                <a:solidFill>
                  <a:srgbClr val="0C45B8"/>
                </a:solidFill>
                <a:effectLst>
                  <a:outerShdw blurRad="38100" dist="38100" dir="2700000" algn="tl">
                    <a:srgbClr val="C0C0C0"/>
                  </a:outerShdw>
                </a:effectLst>
                <a:latin typeface="Arial Rounded MT Bold" pitchFamily="34" charset="0"/>
              </a:rPr>
            </a:br>
            <a:r>
              <a:rPr lang="en-GB" altLang="en-US" sz="2800" b="1" dirty="0">
                <a:solidFill>
                  <a:schemeClr val="accent2">
                    <a:lumMod val="75000"/>
                  </a:schemeClr>
                </a:solidFill>
                <a:effectLst>
                  <a:outerShdw blurRad="38100" dist="38100" dir="2700000" algn="tl">
                    <a:srgbClr val="C0C0C0"/>
                  </a:outerShdw>
                </a:effectLst>
                <a:latin typeface="Arial Rounded MT Bold" pitchFamily="34" charset="0"/>
              </a:rPr>
              <a:t>2019 World Radiocommunication Conference Agenda Item 1.10</a:t>
            </a:r>
          </a:p>
          <a:p>
            <a:pPr algn="ctr" eaLnBrk="1" fontAlgn="base" hangingPunct="1">
              <a:spcBef>
                <a:spcPct val="0"/>
              </a:spcBef>
              <a:spcAft>
                <a:spcPct val="0"/>
              </a:spcAft>
              <a:defRPr/>
            </a:pPr>
            <a:endParaRPr lang="en-GB" altLang="en-US" sz="2800" b="1" dirty="0">
              <a:solidFill>
                <a:srgbClr val="FF0000"/>
              </a:solidFill>
              <a:effectLst>
                <a:outerShdw blurRad="38100" dist="38100" dir="2700000" algn="tl">
                  <a:srgbClr val="C0C0C0"/>
                </a:outerShdw>
              </a:effectLst>
              <a:latin typeface="Arial Rounded MT Bold" pitchFamily="34" charset="0"/>
            </a:endParaRP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Global Aeronautical Distress &amp; Safety System</a:t>
            </a: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(GADSS)</a:t>
            </a:r>
          </a:p>
          <a:p>
            <a:pPr algn="ctr" eaLnBrk="1" fontAlgn="base" hangingPunct="1">
              <a:spcBef>
                <a:spcPct val="0"/>
              </a:spcBef>
              <a:spcAft>
                <a:spcPct val="0"/>
              </a:spcAft>
              <a:defRPr/>
            </a:pPr>
            <a:r>
              <a:rPr lang="en-GB" altLang="en-US" sz="3200" b="1" dirty="0">
                <a:solidFill>
                  <a:srgbClr val="FF0000"/>
                </a:solidFill>
                <a:effectLst>
                  <a:outerShdw blurRad="38100" dist="38100" dir="2700000" algn="tl">
                    <a:srgbClr val="C0C0C0"/>
                  </a:outerShdw>
                </a:effectLst>
                <a:latin typeface="Arial Rounded MT Bold" pitchFamily="34" charset="0"/>
              </a:rPr>
              <a:t>Radio Regulatory Provisions</a:t>
            </a:r>
          </a:p>
          <a:p>
            <a:pPr algn="ctr" eaLnBrk="1" fontAlgn="base" hangingPunct="1">
              <a:spcBef>
                <a:spcPct val="0"/>
              </a:spcBef>
              <a:spcAft>
                <a:spcPct val="0"/>
              </a:spcAft>
              <a:defRPr/>
            </a:pPr>
            <a:endParaRPr lang="en-GB" altLang="en-US" sz="4000" b="1" dirty="0">
              <a:solidFill>
                <a:srgbClr val="FFFF00"/>
              </a:solidFill>
              <a:effectLst>
                <a:outerShdw blurRad="38100" dist="38100" dir="2700000" algn="tl">
                  <a:srgbClr val="C0C0C0"/>
                </a:outerShdw>
              </a:effectLst>
            </a:endParaRPr>
          </a:p>
        </p:txBody>
      </p:sp>
      <p:sp>
        <p:nvSpPr>
          <p:cNvPr id="4101" name="Rectangle 6"/>
          <p:cNvSpPr>
            <a:spLocks noChangeArrowheads="1"/>
          </p:cNvSpPr>
          <p:nvPr/>
        </p:nvSpPr>
        <p:spPr bwMode="auto">
          <a:xfrm>
            <a:off x="7164288" y="6327132"/>
            <a:ext cx="15287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1400" dirty="0">
                <a:solidFill>
                  <a:srgbClr val="0C45B8"/>
                </a:solidFill>
              </a:rPr>
              <a:t>John Mettrop</a:t>
            </a:r>
          </a:p>
          <a:p>
            <a:pPr eaLnBrk="1" fontAlgn="base" hangingPunct="1">
              <a:spcBef>
                <a:spcPct val="0"/>
              </a:spcBef>
              <a:spcAft>
                <a:spcPct val="0"/>
              </a:spcAft>
              <a:buClrTx/>
              <a:buFontTx/>
              <a:buNone/>
            </a:pPr>
            <a:r>
              <a:rPr lang="en-GB" altLang="en-US" sz="1400" dirty="0">
                <a:solidFill>
                  <a:srgbClr val="0C45B8"/>
                </a:solidFill>
              </a:rPr>
              <a:t>UK CAA</a:t>
            </a:r>
          </a:p>
        </p:txBody>
      </p:sp>
      <p:sp>
        <p:nvSpPr>
          <p:cNvPr id="4102" name="TextBox 9"/>
          <p:cNvSpPr txBox="1">
            <a:spLocks noChangeArrowheads="1"/>
          </p:cNvSpPr>
          <p:nvPr/>
        </p:nvSpPr>
        <p:spPr bwMode="auto">
          <a:xfrm>
            <a:off x="4211960" y="5514037"/>
            <a:ext cx="4788024" cy="72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eaLnBrk="1" fontAlgn="base" hangingPunct="1">
              <a:spcBef>
                <a:spcPct val="0"/>
              </a:spcBef>
              <a:spcAft>
                <a:spcPct val="0"/>
              </a:spcAft>
              <a:buClrTx/>
              <a:buFontTx/>
              <a:buNone/>
            </a:pPr>
            <a:r>
              <a:rPr lang="en-GB" altLang="en-US" sz="2000" b="1" dirty="0">
                <a:solidFill>
                  <a:srgbClr val="0F3CB9"/>
                </a:solidFill>
                <a:latin typeface="Arial Narrow" pitchFamily="34" charset="0"/>
              </a:rPr>
              <a:t>ICAO Regional Preparatory Group meeting</a:t>
            </a:r>
            <a:endParaRPr lang="en-GB" altLang="en-US" sz="800" b="1" dirty="0">
              <a:solidFill>
                <a:srgbClr val="0F3CB9"/>
              </a:solidFill>
              <a:latin typeface="Arial Narrow" pitchFamily="34" charset="0"/>
            </a:endParaRPr>
          </a:p>
          <a:p>
            <a:pPr eaLnBrk="1" fontAlgn="base" hangingPunct="1">
              <a:lnSpc>
                <a:spcPct val="150000"/>
              </a:lnSpc>
              <a:spcBef>
                <a:spcPct val="0"/>
              </a:spcBef>
              <a:spcAft>
                <a:spcPct val="0"/>
              </a:spcAft>
              <a:buClrTx/>
              <a:buFontTx/>
              <a:buNone/>
            </a:pPr>
            <a:r>
              <a:rPr lang="en-GB" altLang="en-US" sz="1400" b="1" dirty="0">
                <a:solidFill>
                  <a:srgbClr val="0F3CB9"/>
                </a:solidFill>
                <a:latin typeface="Arial Rounded MT Bold" pitchFamily="34" charset="0"/>
              </a:rPr>
              <a:t>Mexico City, Mexico </a:t>
            </a:r>
            <a:r>
              <a:rPr lang="en-GB" altLang="en-US" sz="1400" b="1">
                <a:solidFill>
                  <a:srgbClr val="0F3CB9"/>
                </a:solidFill>
                <a:latin typeface="Arial Rounded MT Bold" pitchFamily="34" charset="0"/>
              </a:rPr>
              <a:t>6-7 February 2018</a:t>
            </a:r>
            <a:endParaRPr lang="en-GB" altLang="en-US" sz="1400" b="1" dirty="0">
              <a:solidFill>
                <a:srgbClr val="0F3CB9"/>
              </a:solidFill>
              <a:latin typeface="Arial Rounded MT Bold" pitchFamily="34" charset="0"/>
            </a:endParaRPr>
          </a:p>
        </p:txBody>
      </p:sp>
    </p:spTree>
    <p:extLst>
      <p:ext uri="{BB962C8B-B14F-4D97-AF65-F5344CB8AC3E}">
        <p14:creationId xmlns:p14="http://schemas.microsoft.com/office/powerpoint/2010/main" val="332573257"/>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4274" y="1772816"/>
            <a:ext cx="8634412" cy="3877985"/>
          </a:xfrm>
          <a:prstGeom prst="rect">
            <a:avLst/>
          </a:prstGeom>
        </p:spPr>
        <p:txBody>
          <a:bodyPr wrap="square">
            <a:spAutoFit/>
          </a:bodyPr>
          <a:lstStyle/>
          <a:p>
            <a:pPr algn="ctr"/>
            <a:r>
              <a:rPr lang="en-GB" b="1" dirty="0">
                <a:latin typeface="+mj-lt"/>
              </a:rPr>
              <a:t>ARTICLE 37</a:t>
            </a:r>
          </a:p>
          <a:p>
            <a:pPr algn="ctr"/>
            <a:r>
              <a:rPr lang="en-GB" b="1" dirty="0">
                <a:latin typeface="+mj-lt"/>
              </a:rPr>
              <a:t>Operator’s certificates</a:t>
            </a:r>
          </a:p>
          <a:p>
            <a:pPr algn="ctr"/>
            <a:r>
              <a:rPr lang="en-GB" b="1" dirty="0">
                <a:latin typeface="+mj-lt"/>
              </a:rPr>
              <a:t>Section I − General provisions</a:t>
            </a:r>
          </a:p>
          <a:p>
            <a:pPr>
              <a:spcBef>
                <a:spcPts val="1200"/>
              </a:spcBef>
            </a:pPr>
            <a:r>
              <a:rPr lang="en-GB" b="1" dirty="0">
                <a:latin typeface="+mj-lt"/>
              </a:rPr>
              <a:t>37.1</a:t>
            </a:r>
            <a:r>
              <a:rPr lang="en-GB" dirty="0">
                <a:latin typeface="+mj-lt"/>
              </a:rPr>
              <a:t>	§ 1	1)	The service of </a:t>
            </a:r>
            <a:r>
              <a:rPr lang="en-GB" dirty="0">
                <a:highlight>
                  <a:srgbClr val="FFFF00"/>
                </a:highlight>
                <a:latin typeface="+mj-lt"/>
              </a:rPr>
              <a:t>every aircraft station and every aircraft earth station </a:t>
            </a:r>
            <a:r>
              <a:rPr lang="en-GB" dirty="0">
                <a:latin typeface="+mj-lt"/>
              </a:rPr>
              <a:t>shall be </a:t>
            </a:r>
            <a:r>
              <a:rPr lang="en-GB" dirty="0">
                <a:highlight>
                  <a:srgbClr val="FFFF00"/>
                </a:highlight>
                <a:latin typeface="+mj-lt"/>
              </a:rPr>
              <a:t>controlled by an operator </a:t>
            </a:r>
            <a:r>
              <a:rPr lang="en-GB" dirty="0">
                <a:latin typeface="+mj-lt"/>
              </a:rPr>
              <a:t>holding a certificate issued or recognized by the government to which the station is subject. Provided the station is so controlled, other persons besides the holder of the certificate may use the radiotelephone equipment.</a:t>
            </a:r>
          </a:p>
          <a:p>
            <a:pPr>
              <a:spcBef>
                <a:spcPts val="1200"/>
              </a:spcBef>
              <a:spcAft>
                <a:spcPts val="1200"/>
              </a:spcAft>
            </a:pPr>
            <a:r>
              <a:rPr lang="en-GB" b="1" dirty="0">
                <a:latin typeface="+mj-lt"/>
              </a:rPr>
              <a:t>37.2</a:t>
            </a:r>
            <a:r>
              <a:rPr lang="en-GB" dirty="0">
                <a:latin typeface="+mj-lt"/>
              </a:rPr>
              <a:t>		.</a:t>
            </a:r>
          </a:p>
          <a:p>
            <a:r>
              <a:rPr lang="en-GB" b="1" dirty="0">
                <a:latin typeface="+mj-lt"/>
              </a:rPr>
              <a:t>37.3</a:t>
            </a:r>
            <a:r>
              <a:rPr lang="en-GB" dirty="0">
                <a:latin typeface="+mj-lt"/>
              </a:rPr>
              <a:t>		3)	The service of </a:t>
            </a:r>
            <a:r>
              <a:rPr lang="en-GB" dirty="0">
                <a:highlight>
                  <a:srgbClr val="FFFF00"/>
                </a:highlight>
                <a:latin typeface="+mj-lt"/>
              </a:rPr>
              <a:t>automatic communication devices  </a:t>
            </a:r>
            <a:r>
              <a:rPr lang="en-GB" dirty="0">
                <a:latin typeface="+mj-lt"/>
              </a:rPr>
              <a:t>installed in an </a:t>
            </a:r>
            <a:r>
              <a:rPr lang="en-GB" dirty="0">
                <a:highlight>
                  <a:srgbClr val="FFFF00"/>
                </a:highlight>
                <a:latin typeface="+mj-lt"/>
              </a:rPr>
              <a:t>aircraft station or aircraft earth station shall be controlled by an operator </a:t>
            </a:r>
            <a:r>
              <a:rPr lang="en-GB" dirty="0">
                <a:latin typeface="+mj-lt"/>
              </a:rPr>
              <a:t>holding a certificate issued or recognized by the government to which the station is subject. Provided the devices are so controlled, they may be used by other persons</a:t>
            </a:r>
          </a:p>
        </p:txBody>
      </p:sp>
      <p:sp>
        <p:nvSpPr>
          <p:cNvPr id="5" name="Rectangle 2">
            <a:extLst>
              <a:ext uri="{FF2B5EF4-FFF2-40B4-BE49-F238E27FC236}">
                <a16:creationId xmlns:a16="http://schemas.microsoft.com/office/drawing/2014/main" id="{DC631A94-B384-4DE3-9C53-18E5F1228A96}"/>
              </a:ext>
            </a:extLst>
          </p:cNvPr>
          <p:cNvSpPr txBox="1">
            <a:spLocks noChangeArrowheads="1"/>
          </p:cNvSpPr>
          <p:nvPr/>
        </p:nvSpPr>
        <p:spPr bwMode="auto">
          <a:xfrm>
            <a:off x="138899" y="680948"/>
            <a:ext cx="8764466"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(2)</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82629482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4" name="Rectangle 3"/>
          <p:cNvSpPr/>
          <p:nvPr/>
        </p:nvSpPr>
        <p:spPr>
          <a:xfrm>
            <a:off x="245342" y="1772816"/>
            <a:ext cx="8634412" cy="3693319"/>
          </a:xfrm>
          <a:prstGeom prst="rect">
            <a:avLst/>
          </a:prstGeom>
        </p:spPr>
        <p:txBody>
          <a:bodyPr wrap="square">
            <a:spAutoFit/>
          </a:bodyPr>
          <a:lstStyle/>
          <a:p>
            <a:pPr algn="ctr"/>
            <a:r>
              <a:rPr lang="en-GB" b="1" dirty="0">
                <a:latin typeface="+mj-lt"/>
              </a:rPr>
              <a:t>ARTICLE 18</a:t>
            </a:r>
          </a:p>
          <a:p>
            <a:pPr algn="ctr"/>
            <a:r>
              <a:rPr lang="en-GB" b="1" dirty="0">
                <a:latin typeface="+mj-lt"/>
              </a:rPr>
              <a:t>Licences</a:t>
            </a:r>
          </a:p>
          <a:p>
            <a:r>
              <a:rPr lang="en-GB" b="1" dirty="0">
                <a:latin typeface="+mj-lt"/>
              </a:rPr>
              <a:t>18.1	</a:t>
            </a:r>
          </a:p>
          <a:p>
            <a:r>
              <a:rPr lang="en-GB" b="1" dirty="0">
                <a:latin typeface="+mj-lt"/>
              </a:rPr>
              <a:t>18.2		</a:t>
            </a:r>
          </a:p>
          <a:p>
            <a:r>
              <a:rPr lang="en-GB" b="1" dirty="0">
                <a:latin typeface="+mj-lt"/>
              </a:rPr>
              <a:t>18.3		.</a:t>
            </a:r>
          </a:p>
          <a:p>
            <a:r>
              <a:rPr lang="en-GB" b="1" dirty="0">
                <a:latin typeface="+mj-lt"/>
              </a:rPr>
              <a:t>18.4</a:t>
            </a:r>
            <a:r>
              <a:rPr lang="en-GB" dirty="0">
                <a:latin typeface="+mj-lt"/>
              </a:rPr>
              <a:t>	§ 2		The </a:t>
            </a:r>
            <a:r>
              <a:rPr lang="en-GB" dirty="0">
                <a:highlight>
                  <a:srgbClr val="FFFF00"/>
                </a:highlight>
                <a:latin typeface="+mj-lt"/>
              </a:rPr>
              <a:t>holder of a licence </a:t>
            </a:r>
            <a:r>
              <a:rPr lang="en-GB" dirty="0">
                <a:latin typeface="+mj-lt"/>
              </a:rPr>
              <a:t>is required to </a:t>
            </a:r>
            <a:r>
              <a:rPr lang="en-GB" dirty="0">
                <a:highlight>
                  <a:srgbClr val="FFFF00"/>
                </a:highlight>
                <a:latin typeface="+mj-lt"/>
              </a:rPr>
              <a:t>preserve the secrecy of telecommunications</a:t>
            </a:r>
            <a:r>
              <a:rPr lang="en-GB" dirty="0">
                <a:latin typeface="+mj-lt"/>
              </a:rPr>
              <a:t>, as provided in the relevant provisions of the Constitution and the Convention. Moreover, the licence shall mention, specifically or by reference, that if the station includes a receiver, </a:t>
            </a:r>
            <a:r>
              <a:rPr lang="en-GB" dirty="0">
                <a:highlight>
                  <a:srgbClr val="FFFF00"/>
                </a:highlight>
                <a:latin typeface="+mj-lt"/>
              </a:rPr>
              <a:t>the interception of radiocommunication correspondence, other than that which the station is authorized to receive, is forbidden</a:t>
            </a:r>
            <a:r>
              <a:rPr lang="en-GB" dirty="0">
                <a:latin typeface="+mj-lt"/>
              </a:rPr>
              <a:t>, and that in cases where such correspondence is involuntarily received, it </a:t>
            </a:r>
            <a:r>
              <a:rPr lang="en-GB" dirty="0">
                <a:highlight>
                  <a:srgbClr val="FFFF00"/>
                </a:highlight>
                <a:latin typeface="+mj-lt"/>
              </a:rPr>
              <a:t>shall not be reproduced, nor communicated to third parties, nor used for any purpose, and even its existence shall not be disclosed.</a:t>
            </a:r>
          </a:p>
        </p:txBody>
      </p:sp>
      <p:sp>
        <p:nvSpPr>
          <p:cNvPr id="5" name="Rectangle 2">
            <a:extLst>
              <a:ext uri="{FF2B5EF4-FFF2-40B4-BE49-F238E27FC236}">
                <a16:creationId xmlns:a16="http://schemas.microsoft.com/office/drawing/2014/main" id="{AA2BE3F4-A022-498C-AD6D-C9DDAF4CE9DA}"/>
              </a:ext>
            </a:extLst>
          </p:cNvPr>
          <p:cNvSpPr txBox="1">
            <a:spLocks noChangeArrowheads="1"/>
          </p:cNvSpPr>
          <p:nvPr/>
        </p:nvSpPr>
        <p:spPr bwMode="auto">
          <a:xfrm>
            <a:off x="138899" y="680948"/>
            <a:ext cx="8764466"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(3)</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75827923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2979" y="1763946"/>
            <a:ext cx="8661648" cy="1554272"/>
          </a:xfrm>
          <a:prstGeom prst="rect">
            <a:avLst/>
          </a:prstGeom>
        </p:spPr>
        <p:txBody>
          <a:bodyPr wrap="square">
            <a:spAutoFit/>
          </a:bodyPr>
          <a:lstStyle/>
          <a:p>
            <a:pPr algn="ctr"/>
            <a:r>
              <a:rPr lang="en-GB" b="1" dirty="0"/>
              <a:t>ARTICLE 28</a:t>
            </a:r>
          </a:p>
          <a:p>
            <a:pPr algn="ctr"/>
            <a:r>
              <a:rPr lang="en-GB" b="1" dirty="0"/>
              <a:t>Radiodetermination Services</a:t>
            </a:r>
            <a:endParaRPr lang="en-GB" b="1" dirty="0">
              <a:latin typeface="+mj-lt"/>
            </a:endParaRPr>
          </a:p>
          <a:p>
            <a:pPr>
              <a:spcBef>
                <a:spcPts val="600"/>
              </a:spcBef>
            </a:pPr>
            <a:r>
              <a:rPr lang="en-GB" b="1" dirty="0">
                <a:latin typeface="+mj-lt"/>
              </a:rPr>
              <a:t>28.16</a:t>
            </a:r>
            <a:r>
              <a:rPr lang="en-GB" dirty="0">
                <a:latin typeface="+mj-lt"/>
              </a:rPr>
              <a:t>	§ 9	In the absence of prior arrangements, an aircraft station which calls a radio direction-finding station for a bearing shall use for this purpose </a:t>
            </a:r>
            <a:r>
              <a:rPr lang="en-GB" dirty="0">
                <a:highlight>
                  <a:srgbClr val="FFFF00"/>
                </a:highlight>
                <a:latin typeface="+mj-lt"/>
              </a:rPr>
              <a:t>a frequency on which the station called normally keeps watch</a:t>
            </a:r>
            <a:r>
              <a:rPr lang="en-GB" dirty="0">
                <a:highlight>
                  <a:srgbClr val="FFFF00"/>
                </a:highlight>
              </a:rPr>
              <a:t>.</a:t>
            </a:r>
            <a:r>
              <a:rPr lang="en-GB" dirty="0"/>
              <a:t> </a:t>
            </a:r>
          </a:p>
        </p:txBody>
      </p:sp>
      <p:sp>
        <p:nvSpPr>
          <p:cNvPr id="3" name="Rectangle 2"/>
          <p:cNvSpPr/>
          <p:nvPr/>
        </p:nvSpPr>
        <p:spPr>
          <a:xfrm>
            <a:off x="240061" y="3318218"/>
            <a:ext cx="8661647" cy="2585323"/>
          </a:xfrm>
          <a:prstGeom prst="rect">
            <a:avLst/>
          </a:prstGeom>
        </p:spPr>
        <p:txBody>
          <a:bodyPr wrap="square">
            <a:spAutoFit/>
          </a:bodyPr>
          <a:lstStyle/>
          <a:p>
            <a:pPr algn="ctr"/>
            <a:r>
              <a:rPr lang="en-GB" b="1" dirty="0"/>
              <a:t>Section IV − </a:t>
            </a:r>
            <a:r>
              <a:rPr lang="en-GB" b="1" dirty="0" err="1"/>
              <a:t>Radiobeacon</a:t>
            </a:r>
            <a:r>
              <a:rPr lang="en-GB" b="1" dirty="0"/>
              <a:t> stations</a:t>
            </a:r>
          </a:p>
          <a:p>
            <a:r>
              <a:rPr lang="en-GB" b="1" dirty="0"/>
              <a:t>28.18</a:t>
            </a:r>
            <a:r>
              <a:rPr lang="en-GB" dirty="0"/>
              <a:t>	§ 11	When an administration thinks it desirable in the interests of navigation to organize a service of </a:t>
            </a:r>
            <a:r>
              <a:rPr lang="en-GB" dirty="0" err="1"/>
              <a:t>radiobeacon</a:t>
            </a:r>
            <a:r>
              <a:rPr lang="en-GB" dirty="0"/>
              <a:t> stations, it may use for this purpose:</a:t>
            </a:r>
          </a:p>
          <a:p>
            <a:r>
              <a:rPr lang="en-GB" b="1" dirty="0"/>
              <a:t>28.19</a:t>
            </a:r>
            <a:r>
              <a:rPr lang="en-GB" dirty="0"/>
              <a:t>	a)	</a:t>
            </a:r>
            <a:r>
              <a:rPr lang="en-GB" dirty="0" err="1"/>
              <a:t>radiobeacons</a:t>
            </a:r>
            <a:r>
              <a:rPr lang="en-GB" dirty="0"/>
              <a:t> properly so-called, established on land or on ships permanently moored or, exceptionally, on ships navigating in a restricted area, the limits of which are known and published. The emissions of these </a:t>
            </a:r>
            <a:r>
              <a:rPr lang="en-GB" dirty="0" err="1"/>
              <a:t>radiobeacons</a:t>
            </a:r>
            <a:r>
              <a:rPr lang="en-GB" dirty="0"/>
              <a:t> may have either directional or non-directional patterns;</a:t>
            </a:r>
          </a:p>
          <a:p>
            <a:r>
              <a:rPr lang="en-GB" b="1" dirty="0"/>
              <a:t>28.20</a:t>
            </a:r>
            <a:r>
              <a:rPr lang="en-GB" dirty="0"/>
              <a:t>	b)	</a:t>
            </a:r>
            <a:r>
              <a:rPr lang="en-GB" dirty="0">
                <a:highlight>
                  <a:srgbClr val="FFFF00"/>
                </a:highlight>
              </a:rPr>
              <a:t>fixed stations, </a:t>
            </a:r>
            <a:r>
              <a:rPr lang="en-GB" dirty="0"/>
              <a:t>coast stations or aeronautical stations designated to function as </a:t>
            </a:r>
            <a:r>
              <a:rPr lang="en-GB" dirty="0" err="1"/>
              <a:t>radiobeacons</a:t>
            </a:r>
            <a:r>
              <a:rPr lang="en-GB" dirty="0"/>
              <a:t>, </a:t>
            </a:r>
            <a:r>
              <a:rPr lang="en-GB" dirty="0">
                <a:highlight>
                  <a:srgbClr val="FFFF00"/>
                </a:highlight>
              </a:rPr>
              <a:t>at the request of mobile stations</a:t>
            </a:r>
            <a:r>
              <a:rPr lang="en-GB" dirty="0"/>
              <a:t>. </a:t>
            </a:r>
          </a:p>
        </p:txBody>
      </p:sp>
      <p:sp>
        <p:nvSpPr>
          <p:cNvPr id="7" name="Rectangle 2">
            <a:extLst>
              <a:ext uri="{FF2B5EF4-FFF2-40B4-BE49-F238E27FC236}">
                <a16:creationId xmlns:a16="http://schemas.microsoft.com/office/drawing/2014/main" id="{DA0B14A1-0067-4C2E-995D-715D2543AF2E}"/>
              </a:ext>
            </a:extLst>
          </p:cNvPr>
          <p:cNvSpPr txBox="1">
            <a:spLocks noChangeArrowheads="1"/>
          </p:cNvSpPr>
          <p:nvPr/>
        </p:nvSpPr>
        <p:spPr bwMode="auto">
          <a:xfrm>
            <a:off x="138899" y="680948"/>
            <a:ext cx="8764466"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(4)</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19874135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700808"/>
            <a:ext cx="8640960" cy="4647426"/>
          </a:xfrm>
          <a:prstGeom prst="rect">
            <a:avLst/>
          </a:prstGeom>
        </p:spPr>
        <p:txBody>
          <a:bodyPr wrap="square">
            <a:spAutoFit/>
          </a:bodyPr>
          <a:lstStyle/>
          <a:p>
            <a:pPr algn="ctr"/>
            <a:r>
              <a:rPr lang="en-GB" b="1" dirty="0">
                <a:latin typeface="+mj-lt"/>
              </a:rPr>
              <a:t>ARTICLE 32</a:t>
            </a:r>
          </a:p>
          <a:p>
            <a:pPr algn="ctr"/>
            <a:r>
              <a:rPr lang="en-GB" b="1" dirty="0">
                <a:latin typeface="+mj-lt"/>
              </a:rPr>
              <a:t>Operational procedures for distress communications in the</a:t>
            </a:r>
          </a:p>
          <a:p>
            <a:pPr algn="ctr"/>
            <a:r>
              <a:rPr lang="en-GB" b="1" dirty="0">
                <a:latin typeface="+mj-lt"/>
              </a:rPr>
              <a:t>global maritime distress and safety system (GMDSS)     </a:t>
            </a:r>
          </a:p>
          <a:p>
            <a:pPr algn="ctr"/>
            <a:r>
              <a:rPr lang="en-GB" b="1" dirty="0">
                <a:latin typeface="+mj-lt"/>
              </a:rPr>
              <a:t>Section III − Distress traffic</a:t>
            </a:r>
          </a:p>
          <a:p>
            <a:r>
              <a:rPr lang="en-GB" sz="1600" b="1" dirty="0">
                <a:latin typeface="+mj-lt"/>
              </a:rPr>
              <a:t>32.60</a:t>
            </a:r>
            <a:r>
              <a:rPr lang="en-GB" sz="1600" dirty="0">
                <a:latin typeface="+mj-lt"/>
              </a:rPr>
              <a:t>		C − Locating and homing signals</a:t>
            </a:r>
          </a:p>
          <a:p>
            <a:r>
              <a:rPr lang="en-GB" sz="1600" b="1" dirty="0">
                <a:latin typeface="+mj-lt"/>
              </a:rPr>
              <a:t>32.61</a:t>
            </a:r>
            <a:r>
              <a:rPr lang="en-GB" sz="1600" dirty="0">
                <a:latin typeface="+mj-lt"/>
              </a:rPr>
              <a:t>	§ 36	1)	Locating signals are radio transmissions intended to facilitate the finding of a mobile unit in distress or the location of survivors. These signals include those transmitted by searching units, and those transmitted by the mobile unit in distress, by survival craft, by float-free EPIRBs, by satellite EPIRBs and by search and rescue radar transponders to assist the searching units.</a:t>
            </a:r>
          </a:p>
          <a:p>
            <a:r>
              <a:rPr lang="en-GB" sz="1600" b="1" dirty="0">
                <a:latin typeface="+mj-lt"/>
              </a:rPr>
              <a:t>32.62</a:t>
            </a:r>
            <a:r>
              <a:rPr lang="en-GB" sz="1600" dirty="0">
                <a:latin typeface="+mj-lt"/>
              </a:rPr>
              <a:t>		2)	Homing signals are those locating signals which are transmitted by mobile units in distress, or by survival craft, for the purpose of providing searching units with a signal that can be used to determine the bearing to the transmitting stations.</a:t>
            </a:r>
          </a:p>
          <a:p>
            <a:r>
              <a:rPr lang="en-GB" sz="1600" b="1" dirty="0">
                <a:latin typeface="+mj-lt"/>
              </a:rPr>
              <a:t>32.63</a:t>
            </a:r>
            <a:r>
              <a:rPr lang="en-GB" sz="1600" dirty="0">
                <a:latin typeface="+mj-lt"/>
              </a:rPr>
              <a:t>		3)	Locating signals may be transmitted in the following frequency bands:</a:t>
            </a:r>
          </a:p>
          <a:p>
            <a:r>
              <a:rPr lang="en-GB" sz="1600" dirty="0">
                <a:latin typeface="+mj-lt"/>
              </a:rPr>
              <a:t>	</a:t>
            </a:r>
            <a:r>
              <a:rPr lang="en-GB" sz="1600" dirty="0">
                <a:highlight>
                  <a:srgbClr val="FFFF00"/>
                </a:highlight>
                <a:latin typeface="+mj-lt"/>
              </a:rPr>
              <a:t>117.975-137 MHz</a:t>
            </a:r>
            <a:r>
              <a:rPr lang="en-GB" sz="1600" dirty="0">
                <a:latin typeface="+mj-lt"/>
              </a:rPr>
              <a:t>; </a:t>
            </a:r>
          </a:p>
          <a:p>
            <a:r>
              <a:rPr lang="en-GB" sz="1600" dirty="0">
                <a:latin typeface="+mj-lt"/>
              </a:rPr>
              <a:t>	156-174 MHz;</a:t>
            </a:r>
          </a:p>
          <a:p>
            <a:r>
              <a:rPr lang="en-GB" sz="1600" dirty="0">
                <a:latin typeface="+mj-lt"/>
              </a:rPr>
              <a:t>	406-406.1 MHz; and</a:t>
            </a:r>
          </a:p>
          <a:p>
            <a:r>
              <a:rPr lang="en-GB" sz="1600" dirty="0">
                <a:latin typeface="+mj-lt"/>
              </a:rPr>
              <a:t>	</a:t>
            </a:r>
            <a:r>
              <a:rPr lang="en-GB" sz="1600" dirty="0">
                <a:highlight>
                  <a:srgbClr val="FFFF00"/>
                </a:highlight>
                <a:latin typeface="+mj-lt"/>
              </a:rPr>
              <a:t>9 200-9 500 </a:t>
            </a:r>
            <a:r>
              <a:rPr lang="en-GB" sz="1600" dirty="0" err="1">
                <a:highlight>
                  <a:srgbClr val="FFFF00"/>
                </a:highlight>
                <a:latin typeface="+mj-lt"/>
              </a:rPr>
              <a:t>MHz</a:t>
            </a:r>
            <a:r>
              <a:rPr lang="en-GB" sz="1600" dirty="0" err="1">
                <a:latin typeface="+mj-lt"/>
              </a:rPr>
              <a:t>.</a:t>
            </a:r>
            <a:r>
              <a:rPr lang="en-GB" sz="1600" dirty="0">
                <a:latin typeface="+mj-lt"/>
              </a:rPr>
              <a:t> </a:t>
            </a:r>
          </a:p>
        </p:txBody>
      </p:sp>
      <p:sp>
        <p:nvSpPr>
          <p:cNvPr id="5" name="Rectangle 2">
            <a:extLst>
              <a:ext uri="{FF2B5EF4-FFF2-40B4-BE49-F238E27FC236}">
                <a16:creationId xmlns:a16="http://schemas.microsoft.com/office/drawing/2014/main" id="{778FA24C-C67C-49C6-A840-0AD9E5C40FB8}"/>
              </a:ext>
            </a:extLst>
          </p:cNvPr>
          <p:cNvSpPr txBox="1">
            <a:spLocks noChangeArrowheads="1"/>
          </p:cNvSpPr>
          <p:nvPr/>
        </p:nvSpPr>
        <p:spPr bwMode="auto">
          <a:xfrm>
            <a:off x="138899" y="680948"/>
            <a:ext cx="8764466"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(5)</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5898577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27534" y="3645024"/>
            <a:ext cx="8661648" cy="2708434"/>
          </a:xfrm>
          <a:prstGeom prst="rect">
            <a:avLst/>
          </a:prstGeom>
        </p:spPr>
        <p:txBody>
          <a:bodyPr wrap="square">
            <a:spAutoFit/>
          </a:bodyPr>
          <a:lstStyle/>
          <a:p>
            <a:pPr algn="just" hangingPunct="0">
              <a:spcBef>
                <a:spcPts val="600"/>
              </a:spcBef>
              <a:spcAft>
                <a:spcPts val="0"/>
              </a:spcAft>
              <a:tabLst>
                <a:tab pos="1188085" algn="l"/>
              </a:tabLst>
            </a:pPr>
            <a:r>
              <a:rPr lang="en-GB" sz="1600" dirty="0">
                <a:latin typeface="+mj-lt"/>
                <a:ea typeface="Times New Roman" panose="02020603050405020304" pitchFamily="18" charset="0"/>
              </a:rPr>
              <a:t>3)	The daylight service range of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referred to in § 1) above shall be based on the following field strengths:</a:t>
            </a:r>
          </a:p>
          <a:p>
            <a:pPr algn="just" hangingPunct="0">
              <a:spcBef>
                <a:spcPts val="600"/>
              </a:spcBef>
              <a:spcAft>
                <a:spcPts val="0"/>
              </a:spcAft>
              <a:tabLst>
                <a:tab pos="1188085" algn="l"/>
              </a:tabLst>
            </a:pPr>
            <a:r>
              <a:rPr lang="en-GB" sz="1600" dirty="0">
                <a:latin typeface="+mj-lt"/>
                <a:ea typeface="Times New Roman" panose="02020603050405020304" pitchFamily="18" charset="0"/>
              </a:rPr>
              <a:t>4)	Regions 1 and 2</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north of 30° N;</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120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between 30° N and 30° S;</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south of 30° S.</a:t>
            </a:r>
          </a:p>
          <a:p>
            <a:pPr algn="just" hangingPunct="0">
              <a:spcBef>
                <a:spcPts val="600"/>
              </a:spcBef>
              <a:spcAft>
                <a:spcPts val="0"/>
              </a:spcAft>
              <a:tabLst>
                <a:tab pos="1188085" algn="l"/>
              </a:tabLst>
            </a:pPr>
            <a:r>
              <a:rPr lang="en-GB" sz="1600" dirty="0">
                <a:latin typeface="+mj-lt"/>
                <a:ea typeface="Times New Roman" panose="02020603050405020304" pitchFamily="18" charset="0"/>
              </a:rPr>
              <a:t>5)	Region 3</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north of 40° N;</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120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between 40° N and 50° S;</a:t>
            </a:r>
          </a:p>
          <a:p>
            <a:pPr algn="just" hangingPunct="0">
              <a:spcAft>
                <a:spcPts val="0"/>
              </a:spcAft>
              <a:tabLst>
                <a:tab pos="1188085" algn="l"/>
                <a:tab pos="1656080" algn="l"/>
                <a:tab pos="2124075" algn="l"/>
              </a:tabLst>
            </a:pPr>
            <a:r>
              <a:rPr lang="en-GB" sz="1600" dirty="0">
                <a:latin typeface="+mj-lt"/>
                <a:ea typeface="Times New Roman" panose="02020603050405020304" pitchFamily="18" charset="0"/>
              </a:rPr>
              <a:t>–	70 </a:t>
            </a:r>
            <a:r>
              <a:rPr lang="en-GB" sz="1600" dirty="0" err="1">
                <a:latin typeface="+mj-lt"/>
                <a:ea typeface="Times New Roman" panose="02020603050405020304" pitchFamily="18" charset="0"/>
              </a:rPr>
              <a:t>μV</a:t>
            </a:r>
            <a:r>
              <a:rPr lang="en-GB" sz="1600" dirty="0">
                <a:latin typeface="+mj-lt"/>
                <a:ea typeface="Times New Roman" panose="02020603050405020304" pitchFamily="18" charset="0"/>
              </a:rPr>
              <a:t>/m for </a:t>
            </a:r>
            <a:r>
              <a:rPr lang="en-GB" sz="1600" dirty="0" err="1">
                <a:latin typeface="+mj-lt"/>
                <a:ea typeface="Times New Roman" panose="02020603050405020304" pitchFamily="18" charset="0"/>
              </a:rPr>
              <a:t>radiobeacons</a:t>
            </a:r>
            <a:r>
              <a:rPr lang="en-GB" sz="1600" dirty="0">
                <a:latin typeface="+mj-lt"/>
                <a:ea typeface="Times New Roman" panose="02020603050405020304" pitchFamily="18" charset="0"/>
              </a:rPr>
              <a:t> south of 50° S.</a:t>
            </a:r>
          </a:p>
        </p:txBody>
      </p:sp>
      <p:pic>
        <p:nvPicPr>
          <p:cNvPr id="4" name="Picture 3"/>
          <p:cNvPicPr>
            <a:picLocks noChangeAspect="1"/>
          </p:cNvPicPr>
          <p:nvPr/>
        </p:nvPicPr>
        <p:blipFill>
          <a:blip r:embed="rId3"/>
          <a:stretch>
            <a:fillRect/>
          </a:stretch>
        </p:blipFill>
        <p:spPr>
          <a:xfrm>
            <a:off x="182939" y="1760827"/>
            <a:ext cx="8730229" cy="1908213"/>
          </a:xfrm>
          <a:prstGeom prst="rect">
            <a:avLst/>
          </a:prstGeom>
        </p:spPr>
      </p:pic>
      <p:sp>
        <p:nvSpPr>
          <p:cNvPr id="7" name="Rectangle 2">
            <a:extLst>
              <a:ext uri="{FF2B5EF4-FFF2-40B4-BE49-F238E27FC236}">
                <a16:creationId xmlns:a16="http://schemas.microsoft.com/office/drawing/2014/main" id="{0A86825E-A805-4C82-AD3F-2E08A7EBAA86}"/>
              </a:ext>
            </a:extLst>
          </p:cNvPr>
          <p:cNvSpPr txBox="1">
            <a:spLocks noChangeArrowheads="1"/>
          </p:cNvSpPr>
          <p:nvPr/>
        </p:nvSpPr>
        <p:spPr bwMode="auto">
          <a:xfrm>
            <a:off x="66891" y="680948"/>
            <a:ext cx="8969605"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(6/1)</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15706801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772815"/>
            <a:ext cx="8661648" cy="4752529"/>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3" name="Rectangle 2"/>
          <p:cNvSpPr/>
          <p:nvPr/>
        </p:nvSpPr>
        <p:spPr>
          <a:xfrm>
            <a:off x="251520" y="1988840"/>
            <a:ext cx="8661648" cy="1600438"/>
          </a:xfrm>
          <a:prstGeom prst="rect">
            <a:avLst/>
          </a:prstGeom>
        </p:spPr>
        <p:txBody>
          <a:bodyPr wrap="square">
            <a:spAutoFit/>
          </a:bodyPr>
          <a:lstStyle/>
          <a:p>
            <a:pPr algn="ctr"/>
            <a:r>
              <a:rPr lang="en-GB" sz="1600" b="1" dirty="0">
                <a:solidFill>
                  <a:srgbClr val="006EB7"/>
                </a:solidFill>
                <a:latin typeface="+mj-lt"/>
              </a:rPr>
              <a:t>ICAO Annex 10 Volume 1</a:t>
            </a:r>
          </a:p>
          <a:p>
            <a:r>
              <a:rPr lang="en-GB" sz="1600" dirty="0">
                <a:latin typeface="+mj-lt"/>
              </a:rPr>
              <a:t>3.4.2.1 Recommendation.— The minimum value of field strength in the rated coverage of an NDB should be 70°microvolts per metre.</a:t>
            </a:r>
          </a:p>
          <a:p>
            <a:r>
              <a:rPr lang="en-GB" sz="1600" i="1" dirty="0">
                <a:latin typeface="+mj-lt"/>
              </a:rPr>
              <a:t>Note 1.— Guidance on the field strengths required particularly in the latitudes between 30°N and 30°S is given in 6.1 of Attachment C, and the relevant ITU provisions are given in Chapter VIII, Article 35, Section IV, Part B of the Radio Regulations</a:t>
            </a:r>
            <a:r>
              <a:rPr lang="en-GB" i="1" dirty="0"/>
              <a:t>.</a:t>
            </a:r>
          </a:p>
        </p:txBody>
      </p:sp>
      <p:sp>
        <p:nvSpPr>
          <p:cNvPr id="4" name="Rectangle 3"/>
          <p:cNvSpPr/>
          <p:nvPr/>
        </p:nvSpPr>
        <p:spPr>
          <a:xfrm>
            <a:off x="241176" y="3484551"/>
            <a:ext cx="8661648" cy="3031599"/>
          </a:xfrm>
          <a:prstGeom prst="rect">
            <a:avLst/>
          </a:prstGeom>
        </p:spPr>
        <p:txBody>
          <a:bodyPr wrap="square">
            <a:spAutoFit/>
          </a:bodyPr>
          <a:lstStyle/>
          <a:p>
            <a:r>
              <a:rPr lang="en-GB" sz="1600" dirty="0">
                <a:latin typeface="+mj-lt"/>
              </a:rPr>
              <a:t>A.— Minimum field strengths required at the boundary of the rated coverage:</a:t>
            </a:r>
          </a:p>
          <a:p>
            <a:pPr>
              <a:spcBef>
                <a:spcPts val="600"/>
              </a:spcBef>
            </a:pPr>
            <a:r>
              <a:rPr lang="en-GB" sz="1600" dirty="0">
                <a:latin typeface="+mj-lt"/>
              </a:rPr>
              <a:t>		By day for 		By night for </a:t>
            </a:r>
          </a:p>
          <a:p>
            <a:r>
              <a:rPr lang="en-GB" sz="1600" dirty="0">
                <a:latin typeface="+mj-lt"/>
              </a:rPr>
              <a:t>Latitude 		15 dB S/N ratio 	15 dB S/N ratio</a:t>
            </a:r>
          </a:p>
          <a:p>
            <a:pPr>
              <a:spcBef>
                <a:spcPts val="600"/>
              </a:spcBef>
            </a:pPr>
            <a:r>
              <a:rPr lang="en-GB" sz="1600" dirty="0">
                <a:latin typeface="+mj-lt"/>
              </a:rPr>
              <a:t>5°N – 5°S 		320 </a:t>
            </a:r>
            <a:r>
              <a:rPr lang="en-GB" sz="1600" dirty="0" err="1">
                <a:latin typeface="+mj-lt"/>
              </a:rPr>
              <a:t>μV</a:t>
            </a:r>
            <a:r>
              <a:rPr lang="en-GB" sz="1600" dirty="0">
                <a:latin typeface="+mj-lt"/>
              </a:rPr>
              <a:t>/m (+50 dB) 	900 </a:t>
            </a:r>
            <a:r>
              <a:rPr lang="en-GB" sz="1600" dirty="0" err="1">
                <a:latin typeface="+mj-lt"/>
              </a:rPr>
              <a:t>μV</a:t>
            </a:r>
            <a:r>
              <a:rPr lang="en-GB" sz="1600" dirty="0">
                <a:latin typeface="+mj-lt"/>
              </a:rPr>
              <a:t>/m (+59 dB)</a:t>
            </a:r>
          </a:p>
          <a:p>
            <a:r>
              <a:rPr lang="en-GB" sz="1600" dirty="0">
                <a:latin typeface="+mj-lt"/>
              </a:rPr>
              <a:t>5° – 15°N&amp;S 	85 </a:t>
            </a:r>
            <a:r>
              <a:rPr lang="en-GB" sz="1600" dirty="0" err="1">
                <a:latin typeface="+mj-lt"/>
              </a:rPr>
              <a:t>μV</a:t>
            </a:r>
            <a:r>
              <a:rPr lang="en-GB" sz="1600" dirty="0">
                <a:latin typeface="+mj-lt"/>
              </a:rPr>
              <a:t>/m (+39 dB) 	700 </a:t>
            </a:r>
            <a:r>
              <a:rPr lang="en-GB" sz="1600" dirty="0" err="1">
                <a:latin typeface="+mj-lt"/>
              </a:rPr>
              <a:t>μV</a:t>
            </a:r>
            <a:r>
              <a:rPr lang="en-GB" sz="1600" dirty="0">
                <a:latin typeface="+mj-lt"/>
              </a:rPr>
              <a:t>/m (+57 dB)</a:t>
            </a:r>
          </a:p>
          <a:p>
            <a:r>
              <a:rPr lang="en-GB" sz="1600" dirty="0">
                <a:latin typeface="+mj-lt"/>
              </a:rPr>
              <a:t>15° – 25°N&amp;S 	40 </a:t>
            </a:r>
            <a:r>
              <a:rPr lang="en-GB" sz="1600" dirty="0" err="1">
                <a:latin typeface="+mj-lt"/>
              </a:rPr>
              <a:t>μV</a:t>
            </a:r>
            <a:r>
              <a:rPr lang="en-GB" sz="1600" dirty="0">
                <a:latin typeface="+mj-lt"/>
              </a:rPr>
              <a:t>/m (+32 dB)	320 </a:t>
            </a:r>
            <a:r>
              <a:rPr lang="en-GB" sz="1600" dirty="0" err="1">
                <a:latin typeface="+mj-lt"/>
              </a:rPr>
              <a:t>μV</a:t>
            </a:r>
            <a:r>
              <a:rPr lang="en-GB" sz="1600" dirty="0">
                <a:latin typeface="+mj-lt"/>
              </a:rPr>
              <a:t>/m (+50 dB)</a:t>
            </a:r>
          </a:p>
          <a:p>
            <a:r>
              <a:rPr lang="en-GB" sz="1600" dirty="0">
                <a:latin typeface="+mj-lt"/>
              </a:rPr>
              <a:t>25° – 35°N&amp;S 	18*</a:t>
            </a:r>
            <a:r>
              <a:rPr lang="en-GB" sz="1600" dirty="0" err="1">
                <a:latin typeface="+mj-lt"/>
              </a:rPr>
              <a:t>μV</a:t>
            </a:r>
            <a:r>
              <a:rPr lang="en-GB" sz="1600" dirty="0">
                <a:latin typeface="+mj-lt"/>
              </a:rPr>
              <a:t>/m (+25 dB) 	120 </a:t>
            </a:r>
            <a:r>
              <a:rPr lang="en-GB" sz="1600" dirty="0" err="1">
                <a:latin typeface="+mj-lt"/>
              </a:rPr>
              <a:t>μV</a:t>
            </a:r>
            <a:r>
              <a:rPr lang="en-GB" sz="1600" dirty="0">
                <a:latin typeface="+mj-lt"/>
              </a:rPr>
              <a:t>/m (+42 dB)</a:t>
            </a:r>
          </a:p>
          <a:p>
            <a:r>
              <a:rPr lang="en-GB" sz="1600" dirty="0">
                <a:latin typeface="+mj-lt"/>
              </a:rPr>
              <a:t>&gt;35°N&amp;S 		18*</a:t>
            </a:r>
            <a:r>
              <a:rPr lang="en-GB" sz="1600" dirty="0" err="1">
                <a:latin typeface="+mj-lt"/>
              </a:rPr>
              <a:t>μV</a:t>
            </a:r>
            <a:r>
              <a:rPr lang="en-GB" sz="1600" dirty="0">
                <a:latin typeface="+mj-lt"/>
              </a:rPr>
              <a:t>/m (+25 dB) 	150 </a:t>
            </a:r>
            <a:r>
              <a:rPr lang="en-GB" sz="1600" dirty="0" err="1">
                <a:latin typeface="+mj-lt"/>
              </a:rPr>
              <a:t>μV</a:t>
            </a:r>
            <a:r>
              <a:rPr lang="en-GB" sz="1600" dirty="0">
                <a:latin typeface="+mj-lt"/>
              </a:rPr>
              <a:t>/m (+35 dB)</a:t>
            </a:r>
          </a:p>
          <a:p>
            <a:pPr>
              <a:spcBef>
                <a:spcPts val="600"/>
              </a:spcBef>
            </a:pPr>
            <a:r>
              <a:rPr lang="en-GB" sz="1600" dirty="0">
                <a:latin typeface="+mj-lt"/>
              </a:rPr>
              <a:t>A star shown against a figure indicates that a higher value of field strength — probably 2 or 3 times the values shown (plus 6 to plus 10 dB) — may be necessary in the presence of high aircraft noise and/or industrial noise</a:t>
            </a:r>
          </a:p>
        </p:txBody>
      </p:sp>
      <p:sp>
        <p:nvSpPr>
          <p:cNvPr id="9" name="Rectangle 2">
            <a:extLst>
              <a:ext uri="{FF2B5EF4-FFF2-40B4-BE49-F238E27FC236}">
                <a16:creationId xmlns:a16="http://schemas.microsoft.com/office/drawing/2014/main" id="{22AD62B1-B6C7-4779-94F0-51249558475D}"/>
              </a:ext>
            </a:extLst>
          </p:cNvPr>
          <p:cNvSpPr txBox="1">
            <a:spLocks noChangeArrowheads="1"/>
          </p:cNvSpPr>
          <p:nvPr/>
        </p:nvSpPr>
        <p:spPr bwMode="auto">
          <a:xfrm>
            <a:off x="66891" y="680948"/>
            <a:ext cx="8969605"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(6/2)</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143065171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11560" y="1844824"/>
            <a:ext cx="8165201" cy="3556706"/>
          </a:xfrm>
          <a:prstGeom prst="rect">
            <a:avLst/>
          </a:prstGeom>
        </p:spPr>
      </p:pic>
    </p:spTree>
    <p:extLst>
      <p:ext uri="{BB962C8B-B14F-4D97-AF65-F5344CB8AC3E}">
        <p14:creationId xmlns:p14="http://schemas.microsoft.com/office/powerpoint/2010/main" val="325154833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WRC-19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lnSpc>
                <a:spcPct val="80000"/>
              </a:lnSpc>
              <a:spcBef>
                <a:spcPts val="300"/>
              </a:spcBef>
              <a:buClr>
                <a:srgbClr val="FF0000"/>
              </a:buClr>
              <a:buNone/>
            </a:pPr>
            <a:r>
              <a:rPr lang="en-GB" altLang="en-US" sz="2400" b="1" i="1" dirty="0">
                <a:solidFill>
                  <a:srgbClr val="006EB7"/>
                </a:solidFill>
                <a:latin typeface="+mj-lt"/>
                <a:cs typeface="Times New Roman" pitchFamily="18" charset="0"/>
              </a:rPr>
              <a:t>invites ITU-R</a:t>
            </a:r>
          </a:p>
          <a:p>
            <a:pPr marL="0" lvl="1" indent="-354013">
              <a:lnSpc>
                <a:spcPct val="80000"/>
              </a:lnSpc>
              <a:spcBef>
                <a:spcPts val="300"/>
              </a:spcBef>
              <a:buClr>
                <a:srgbClr val="FF0000"/>
              </a:buClr>
              <a:buFont typeface="+mj-lt"/>
              <a:buAutoNum type="arabicPeriod"/>
            </a:pPr>
            <a:r>
              <a:rPr lang="en-GB" altLang="en-US" sz="2000" dirty="0">
                <a:solidFill>
                  <a:schemeClr val="tx2"/>
                </a:solidFill>
                <a:latin typeface="+mn-lt"/>
                <a:cs typeface="Times New Roman" pitchFamily="18" charset="0"/>
              </a:rPr>
              <a:t>to conduct the relevant studies, taking into account information and requirements provided by ICAO for both the terrestrial and satellite components, including:</a:t>
            </a:r>
          </a:p>
          <a:p>
            <a:pPr marL="719138" lvl="2" indent="-357188">
              <a:lnSpc>
                <a:spcPct val="80000"/>
              </a:lnSpc>
              <a:spcBef>
                <a:spcPts val="300"/>
              </a:spcBef>
              <a:buClr>
                <a:srgbClr val="FF0000"/>
              </a:buClr>
              <a:buFont typeface="+mj-lt"/>
              <a:buAutoNum type="alphaLcParenR"/>
            </a:pPr>
            <a:r>
              <a:rPr lang="en-GB" altLang="en-US" sz="2000" dirty="0">
                <a:solidFill>
                  <a:schemeClr val="tx2"/>
                </a:solidFill>
                <a:latin typeface="+mn-lt"/>
                <a:cs typeface="Times New Roman" pitchFamily="18" charset="0"/>
              </a:rPr>
              <a:t>quantification and characterization of radiocommunication requirements related to GADSS, such as:</a:t>
            </a:r>
          </a:p>
          <a:p>
            <a:pPr marL="1074738" lvl="3" indent="-354013">
              <a:lnSpc>
                <a:spcPct val="80000"/>
              </a:lnSpc>
              <a:spcBef>
                <a:spcPts val="300"/>
              </a:spcBef>
              <a:buClr>
                <a:srgbClr val="FF0000"/>
              </a:buClr>
            </a:pPr>
            <a:r>
              <a:rPr lang="en-GB" altLang="en-US" dirty="0">
                <a:solidFill>
                  <a:schemeClr val="tx2"/>
                </a:solidFill>
                <a:latin typeface="+mn-lt"/>
                <a:cs typeface="Times New Roman" pitchFamily="18" charset="0"/>
              </a:rPr>
              <a:t>data traffic requirements for different system components of GADSS (such as the aircraft tracking, autonomous distress and flight data recovery systems) and their terrestrial and satellite components at each phase of the operation;</a:t>
            </a:r>
          </a:p>
          <a:p>
            <a:pPr marL="1074738" lvl="3" indent="-354013">
              <a:lnSpc>
                <a:spcPct val="80000"/>
              </a:lnSpc>
              <a:spcBef>
                <a:spcPts val="300"/>
              </a:spcBef>
              <a:buClr>
                <a:srgbClr val="FF0000"/>
              </a:buClr>
            </a:pPr>
            <a:r>
              <a:rPr lang="en-GB" altLang="en-US" dirty="0">
                <a:solidFill>
                  <a:schemeClr val="tx2"/>
                </a:solidFill>
                <a:latin typeface="+mn-lt"/>
                <a:cs typeface="Times New Roman" pitchFamily="18" charset="0"/>
              </a:rPr>
              <a:t>information on the radiocommunication requirement related to safety-of-life applications;</a:t>
            </a:r>
          </a:p>
          <a:p>
            <a:pPr marL="1074738" lvl="3" indent="-354013">
              <a:lnSpc>
                <a:spcPct val="80000"/>
              </a:lnSpc>
              <a:spcBef>
                <a:spcPts val="300"/>
              </a:spcBef>
              <a:buClr>
                <a:srgbClr val="FF0000"/>
              </a:buClr>
            </a:pPr>
            <a:r>
              <a:rPr lang="en-GB" altLang="en-US" dirty="0">
                <a:solidFill>
                  <a:schemeClr val="tx2"/>
                </a:solidFill>
                <a:latin typeface="+mn-lt"/>
                <a:cs typeface="Times New Roman" pitchFamily="18" charset="0"/>
              </a:rPr>
              <a:t>performance criteria for terrestrial and satellite systems;</a:t>
            </a:r>
          </a:p>
          <a:p>
            <a:pPr marL="719138" lvl="2" indent="-357188">
              <a:lnSpc>
                <a:spcPct val="80000"/>
              </a:lnSpc>
              <a:spcBef>
                <a:spcPts val="300"/>
              </a:spcBef>
              <a:buClr>
                <a:srgbClr val="FF0000"/>
              </a:buClr>
              <a:buFont typeface="+mj-lt"/>
              <a:buAutoNum type="alphaLcParenR"/>
            </a:pPr>
            <a:r>
              <a:rPr lang="en-GB" altLang="en-US" sz="2000" dirty="0">
                <a:solidFill>
                  <a:schemeClr val="tx2"/>
                </a:solidFill>
                <a:latin typeface="+mn-lt"/>
                <a:cs typeface="Times New Roman" pitchFamily="18" charset="0"/>
              </a:rPr>
              <a:t>analysis of the existing allocations to the relevant aeronautical services and determining whether any additional spectrum is required;</a:t>
            </a:r>
          </a:p>
          <a:p>
            <a:pPr marL="719138" lvl="2" indent="-357188">
              <a:lnSpc>
                <a:spcPct val="80000"/>
              </a:lnSpc>
              <a:spcBef>
                <a:spcPts val="300"/>
              </a:spcBef>
              <a:buClr>
                <a:srgbClr val="FF0000"/>
              </a:buClr>
              <a:buFont typeface="+mj-lt"/>
              <a:buAutoNum type="alphaLcParenR"/>
            </a:pPr>
            <a:r>
              <a:rPr lang="en-GB" altLang="en-US" sz="2000" dirty="0">
                <a:solidFill>
                  <a:schemeClr val="tx2"/>
                </a:solidFill>
                <a:latin typeface="+mn-lt"/>
                <a:cs typeface="Times New Roman" pitchFamily="18" charset="0"/>
              </a:rPr>
              <a:t>studies on sharing and/or compatibility with the existing services;</a:t>
            </a:r>
          </a:p>
          <a:p>
            <a:pPr marL="0" lvl="1" indent="-457200">
              <a:lnSpc>
                <a:spcPct val="80000"/>
              </a:lnSpc>
              <a:spcBef>
                <a:spcPts val="1200"/>
              </a:spcBef>
              <a:buClr>
                <a:srgbClr val="FF0000"/>
              </a:buClr>
              <a:buFont typeface="+mj-lt"/>
              <a:buAutoNum type="arabicPeriod"/>
            </a:pPr>
            <a:r>
              <a:rPr lang="en-GB" altLang="en-US" sz="2000" dirty="0">
                <a:solidFill>
                  <a:schemeClr val="tx2"/>
                </a:solidFill>
                <a:latin typeface="+mn-lt"/>
                <a:cs typeface="Times New Roman" pitchFamily="18" charset="0"/>
              </a:rPr>
              <a:t>to undertake studies of the existing regulatory provisions to determine whether it might be necessary to apply additional regulatory measures,</a:t>
            </a:r>
          </a:p>
          <a:p>
            <a:endParaRPr lang="en-GB" altLang="en-US" dirty="0"/>
          </a:p>
        </p:txBody>
      </p:sp>
    </p:spTree>
    <p:extLst>
      <p:ext uri="{BB962C8B-B14F-4D97-AF65-F5344CB8AC3E}">
        <p14:creationId xmlns:p14="http://schemas.microsoft.com/office/powerpoint/2010/main" val="4719685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wipe(left)">
                                      <p:cBhvr>
                                        <p:cTn id="10" dur="500"/>
                                        <p:tgtEl>
                                          <p:spTgt spid="6">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wipe(left)">
                                      <p:cBhvr>
                                        <p:cTn id="13" dur="500"/>
                                        <p:tgtEl>
                                          <p:spTgt spid="6">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wipe(left)">
                                      <p:cBhvr>
                                        <p:cTn id="16" dur="500"/>
                                        <p:tgtEl>
                                          <p:spTgt spid="6">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animEffect transition="in" filter="wipe(left)">
                                      <p:cBhvr>
                                        <p:cTn id="19" dur="500"/>
                                        <p:tgtEl>
                                          <p:spTgt spid="6">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6">
                                            <p:txEl>
                                              <p:pRg st="6" end="6"/>
                                            </p:txEl>
                                          </p:spTgt>
                                        </p:tgtEl>
                                        <p:attrNameLst>
                                          <p:attrName>style.visibility</p:attrName>
                                        </p:attrNameLst>
                                      </p:cBhvr>
                                      <p:to>
                                        <p:strVal val="visible"/>
                                      </p:to>
                                    </p:set>
                                    <p:animEffect transition="in" filter="wipe(left)">
                                      <p:cBhvr>
                                        <p:cTn id="22" dur="500"/>
                                        <p:tgtEl>
                                          <p:spTgt spid="6">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animEffect transition="in" filter="wipe(left)">
                                      <p:cBhvr>
                                        <p:cTn id="25" dur="500"/>
                                        <p:tgtEl>
                                          <p:spTgt spid="6">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6">
                                            <p:txEl>
                                              <p:pRg st="8" end="8"/>
                                            </p:txEl>
                                          </p:spTgt>
                                        </p:tgtEl>
                                        <p:attrNameLst>
                                          <p:attrName>style.visibility</p:attrName>
                                        </p:attrNameLst>
                                      </p:cBhvr>
                                      <p:to>
                                        <p:strVal val="visible"/>
                                      </p:to>
                                    </p:set>
                                    <p:animEffect transition="in" filter="wipe(left)">
                                      <p:cBhvr>
                                        <p:cTn id="30"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GADSS What We Know?</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Content Placeholder 2"/>
          <p:cNvSpPr txBox="1">
            <a:spLocks/>
          </p:cNvSpPr>
          <p:nvPr/>
        </p:nvSpPr>
        <p:spPr>
          <a:xfrm>
            <a:off x="242093" y="1442651"/>
            <a:ext cx="8659813" cy="501068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lnSpc>
                <a:spcPct val="80000"/>
              </a:lnSpc>
              <a:spcBef>
                <a:spcPts val="300"/>
              </a:spcBef>
              <a:buClr>
                <a:srgbClr val="FF0000"/>
              </a:buClr>
              <a:buFont typeface="Wingdings" panose="05000000000000000000" pitchFamily="2" charset="2"/>
              <a:buChar char="Ø"/>
            </a:pPr>
            <a:endParaRPr lang="en-GB" altLang="en-US" sz="2000" dirty="0">
              <a:solidFill>
                <a:schemeClr val="tx2"/>
              </a:solidFill>
              <a:latin typeface="+mj-lt"/>
              <a:cs typeface="Times New Roman" pitchFamily="18" charset="0"/>
            </a:endParaRPr>
          </a:p>
          <a:p>
            <a:endParaRPr lang="en-GB" altLang="en-US" dirty="0"/>
          </a:p>
        </p:txBody>
      </p:sp>
      <p:sp>
        <p:nvSpPr>
          <p:cNvPr id="7" name="Content Placeholder 2"/>
          <p:cNvSpPr txBox="1">
            <a:spLocks/>
          </p:cNvSpPr>
          <p:nvPr/>
        </p:nvSpPr>
        <p:spPr>
          <a:xfrm>
            <a:off x="251520" y="2225611"/>
            <a:ext cx="8661648" cy="3435637"/>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3000" dirty="0">
                <a:solidFill>
                  <a:srgbClr val="279DD9"/>
                </a:solidFill>
                <a:latin typeface="+mn-lt"/>
              </a:rPr>
              <a:t>Concept Built on use of Existing Systems</a:t>
            </a:r>
          </a:p>
          <a:p>
            <a:pPr>
              <a:buClr>
                <a:srgbClr val="FF0000"/>
              </a:buClr>
              <a:buFont typeface="Wingdings" panose="05000000000000000000" pitchFamily="2" charset="2"/>
              <a:buChar char="Ø"/>
            </a:pPr>
            <a:r>
              <a:rPr lang="en-GB" sz="3000" dirty="0">
                <a:solidFill>
                  <a:srgbClr val="279DD9"/>
                </a:solidFill>
                <a:latin typeface="+mn-lt"/>
              </a:rPr>
              <a:t>Deficiencies in Surveillance Capabilities</a:t>
            </a:r>
          </a:p>
          <a:p>
            <a:pPr lvl="1">
              <a:buClr>
                <a:srgbClr val="FF0000"/>
              </a:buClr>
              <a:buFont typeface="Wingdings" panose="05000000000000000000" pitchFamily="2" charset="2"/>
              <a:buChar char="Ø"/>
            </a:pPr>
            <a:r>
              <a:rPr lang="en-GB" dirty="0">
                <a:solidFill>
                  <a:srgbClr val="279DD9"/>
                </a:solidFill>
                <a:latin typeface="+mn-lt"/>
              </a:rPr>
              <a:t> </a:t>
            </a:r>
            <a:r>
              <a:rPr lang="en-GB" sz="2600" dirty="0">
                <a:solidFill>
                  <a:srgbClr val="279DD9"/>
                </a:solidFill>
                <a:latin typeface="+mn-lt"/>
              </a:rPr>
              <a:t>Identified as a result of AF 447 &amp; MH 360 Incidents</a:t>
            </a:r>
          </a:p>
          <a:p>
            <a:pPr lvl="1">
              <a:buClr>
                <a:srgbClr val="FF0000"/>
              </a:buClr>
              <a:buFont typeface="Wingdings" panose="05000000000000000000" pitchFamily="2" charset="2"/>
              <a:buChar char="Ø"/>
            </a:pPr>
            <a:r>
              <a:rPr lang="en-GB" sz="2600" dirty="0">
                <a:solidFill>
                  <a:srgbClr val="279DD9"/>
                </a:solidFill>
                <a:latin typeface="+mn-lt"/>
              </a:rPr>
              <a:t>Addressed at WRC-19 </a:t>
            </a:r>
          </a:p>
          <a:p>
            <a:pPr lvl="1">
              <a:buClr>
                <a:srgbClr val="FF0000"/>
              </a:buClr>
              <a:buFont typeface="Wingdings" panose="05000000000000000000" pitchFamily="2" charset="2"/>
              <a:buChar char="Ø"/>
            </a:pPr>
            <a:r>
              <a:rPr lang="en-GB" sz="2600" dirty="0">
                <a:solidFill>
                  <a:srgbClr val="279DD9"/>
                </a:solidFill>
                <a:latin typeface="+mn-lt"/>
              </a:rPr>
              <a:t>Allocation for satellite ADS-B</a:t>
            </a:r>
          </a:p>
          <a:p>
            <a:pPr>
              <a:buClr>
                <a:srgbClr val="FF0000"/>
              </a:buClr>
              <a:buFont typeface="Wingdings" panose="05000000000000000000" pitchFamily="2" charset="2"/>
              <a:buChar char="Ø"/>
            </a:pPr>
            <a:r>
              <a:rPr lang="en-GB" sz="3000" dirty="0">
                <a:solidFill>
                  <a:srgbClr val="279DD9"/>
                </a:solidFill>
                <a:latin typeface="+mn-lt"/>
              </a:rPr>
              <a:t>No need for Additional Allocations Identified</a:t>
            </a:r>
          </a:p>
          <a:p>
            <a:pPr>
              <a:buClr>
                <a:srgbClr val="FF0000"/>
              </a:buClr>
              <a:buFont typeface="Wingdings" panose="05000000000000000000" pitchFamily="2" charset="2"/>
              <a:buChar char="Ø"/>
            </a:pPr>
            <a:r>
              <a:rPr lang="en-GB" sz="3000" dirty="0">
                <a:solidFill>
                  <a:srgbClr val="279DD9"/>
                </a:solidFill>
                <a:latin typeface="+mn-lt"/>
              </a:rPr>
              <a:t>No need for Modifications to Existing Footnotes Identified </a:t>
            </a: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1969487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wipe(left)">
                                      <p:cBhvr>
                                        <p:cTn id="20" dur="500"/>
                                        <p:tgtEl>
                                          <p:spTgt spid="7">
                                            <p:txEl>
                                              <p:pRg st="3" end="3"/>
                                            </p:txEl>
                                          </p:spTgt>
                                        </p:tgtEl>
                                      </p:cBhvr>
                                    </p:animEffect>
                                  </p:childTnLst>
                                </p:cTn>
                              </p:par>
                              <p:par>
                                <p:cTn id="21" presetID="22" presetClass="entr" presetSubtype="8"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wipe(left)">
                                      <p:cBhvr>
                                        <p:cTn id="23" dur="500"/>
                                        <p:tgtEl>
                                          <p:spTgt spid="7">
                                            <p:txEl>
                                              <p:pRg st="4" end="4"/>
                                            </p:txEl>
                                          </p:spTgt>
                                        </p:tgtEl>
                                      </p:cBhvr>
                                    </p:animEffect>
                                  </p:childTnLst>
                                </p:cTn>
                              </p:par>
                              <p:par>
                                <p:cTn id="24" presetID="22" presetClass="entr" presetSubtype="8" fill="hold" nodeType="with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wipe(left)">
                                      <p:cBhvr>
                                        <p:cTn id="26" dur="500"/>
                                        <p:tgtEl>
                                          <p:spTgt spid="7">
                                            <p:txEl>
                                              <p:pRg st="5" end="5"/>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wipe(left)">
                                      <p:cBhvr>
                                        <p:cTn id="29"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Do We Need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251520" y="1268760"/>
            <a:ext cx="8661648" cy="5318019"/>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Normally Concentrate on Article 5</a:t>
            </a:r>
          </a:p>
          <a:p>
            <a:pPr>
              <a:buClr>
                <a:srgbClr val="FF0000"/>
              </a:buClr>
              <a:buFont typeface="Wingdings" panose="05000000000000000000" pitchFamily="2" charset="2"/>
              <a:buChar char="Ø"/>
            </a:pPr>
            <a:r>
              <a:rPr lang="en-GB" sz="4200" b="1" dirty="0">
                <a:solidFill>
                  <a:srgbClr val="279DD9"/>
                </a:solidFill>
                <a:latin typeface="+mj-lt"/>
              </a:rPr>
              <a:t>Other Articles and Appendices of Interest</a:t>
            </a:r>
          </a:p>
          <a:p>
            <a:pPr lvl="1">
              <a:buClr>
                <a:srgbClr val="FF0000"/>
              </a:buClr>
              <a:buFont typeface="Wingdings" panose="05000000000000000000" pitchFamily="2" charset="2"/>
              <a:buChar char="Ø"/>
            </a:pPr>
            <a:r>
              <a:rPr lang="en-GB" sz="3800" dirty="0">
                <a:solidFill>
                  <a:srgbClr val="279DD9"/>
                </a:solidFill>
                <a:latin typeface="+mj-lt"/>
              </a:rPr>
              <a:t>Chapter V – Administrative provisions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18 </a:t>
            </a:r>
            <a:r>
              <a:rPr lang="en-GB" sz="3400" dirty="0">
                <a:solidFill>
                  <a:srgbClr val="279DD9"/>
                </a:solidFill>
                <a:latin typeface="+mj-lt"/>
              </a:rPr>
              <a:t>– Licences</a:t>
            </a:r>
          </a:p>
          <a:p>
            <a:pPr lvl="1">
              <a:buClr>
                <a:srgbClr val="FF0000"/>
              </a:buClr>
              <a:buFont typeface="Wingdings" panose="05000000000000000000" pitchFamily="2" charset="2"/>
              <a:buChar char="Ø"/>
            </a:pPr>
            <a:r>
              <a:rPr lang="en-GB" sz="3800" dirty="0">
                <a:solidFill>
                  <a:srgbClr val="279DD9"/>
                </a:solidFill>
                <a:latin typeface="+mj-lt"/>
              </a:rPr>
              <a:t>Chapter VI – Provisions for services and stations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28 </a:t>
            </a:r>
            <a:r>
              <a:rPr lang="en-GB" sz="3400" dirty="0">
                <a:solidFill>
                  <a:srgbClr val="279DD9"/>
                </a:solidFill>
                <a:latin typeface="+mj-lt"/>
              </a:rPr>
              <a:t>– Radiodetermination</a:t>
            </a:r>
          </a:p>
          <a:p>
            <a:pPr lvl="1">
              <a:buClr>
                <a:srgbClr val="FF0000"/>
              </a:buClr>
              <a:buFont typeface="Wingdings" panose="05000000000000000000" pitchFamily="2" charset="2"/>
              <a:buChar char="Ø"/>
            </a:pPr>
            <a:r>
              <a:rPr lang="en-GB" sz="3800" dirty="0">
                <a:solidFill>
                  <a:srgbClr val="279DD9"/>
                </a:solidFill>
                <a:latin typeface="+mj-lt"/>
              </a:rPr>
              <a:t>Chapter VII – Distress and safety communication</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30 </a:t>
            </a:r>
            <a:r>
              <a:rPr lang="en-GB" sz="3400" dirty="0">
                <a:solidFill>
                  <a:srgbClr val="279DD9"/>
                </a:solidFill>
                <a:latin typeface="+mj-lt"/>
              </a:rPr>
              <a:t>– General</a:t>
            </a:r>
          </a:p>
          <a:p>
            <a:pPr lvl="1">
              <a:spcBef>
                <a:spcPts val="1200"/>
              </a:spcBef>
              <a:buClr>
                <a:srgbClr val="FF0000"/>
              </a:buClr>
              <a:buFont typeface="Wingdings" panose="05000000000000000000" pitchFamily="2" charset="2"/>
              <a:buChar char="Ø"/>
            </a:pPr>
            <a:r>
              <a:rPr lang="en-GB" sz="3800" dirty="0">
                <a:solidFill>
                  <a:srgbClr val="279DD9"/>
                </a:solidFill>
                <a:latin typeface="+mj-lt"/>
              </a:rPr>
              <a:t>Appendix </a:t>
            </a:r>
            <a:r>
              <a:rPr lang="en-GB" sz="3800" b="1" dirty="0">
                <a:solidFill>
                  <a:srgbClr val="279DD9"/>
                </a:solidFill>
                <a:latin typeface="+mj-lt"/>
              </a:rPr>
              <a:t>12</a:t>
            </a:r>
            <a:r>
              <a:rPr lang="en-GB" sz="3800" dirty="0">
                <a:solidFill>
                  <a:srgbClr val="279DD9"/>
                </a:solidFill>
                <a:latin typeface="+mj-lt"/>
              </a:rPr>
              <a:t> – Special rules applicable to radio-beacons</a:t>
            </a:r>
          </a:p>
          <a:p>
            <a:pPr lvl="1">
              <a:spcBef>
                <a:spcPts val="1200"/>
              </a:spcBef>
              <a:buClr>
                <a:srgbClr val="FF0000"/>
              </a:buClr>
              <a:buFont typeface="Wingdings" panose="05000000000000000000" pitchFamily="2" charset="2"/>
              <a:buChar char="Ø"/>
            </a:pPr>
            <a:r>
              <a:rPr lang="en-GB" sz="3800" dirty="0">
                <a:solidFill>
                  <a:srgbClr val="279DD9"/>
                </a:solidFill>
                <a:latin typeface="+mj-lt"/>
              </a:rPr>
              <a:t>Appendix </a:t>
            </a:r>
            <a:r>
              <a:rPr lang="en-GB" sz="3800" b="1" dirty="0">
                <a:solidFill>
                  <a:srgbClr val="279DD9"/>
                </a:solidFill>
                <a:latin typeface="+mj-lt"/>
              </a:rPr>
              <a:t>27</a:t>
            </a:r>
            <a:r>
              <a:rPr lang="en-GB" sz="3800" dirty="0">
                <a:solidFill>
                  <a:srgbClr val="279DD9"/>
                </a:solidFill>
                <a:latin typeface="+mj-lt"/>
              </a:rPr>
              <a:t> – Frequency allotment plan for the aeronautical mobile (R) service and related information</a:t>
            </a: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48559691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left)">
                                      <p:cBhvr>
                                        <p:cTn id="17" dur="500"/>
                                        <p:tgtEl>
                                          <p:spTgt spid="8">
                                            <p:txEl>
                                              <p:pRg st="2" end="2"/>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8">
                                            <p:txEl>
                                              <p:pRg st="3" end="3"/>
                                            </p:txEl>
                                          </p:spTgt>
                                        </p:tgtEl>
                                        <p:attrNameLst>
                                          <p:attrName>style.visibility</p:attrName>
                                        </p:attrNameLst>
                                      </p:cBhvr>
                                      <p:to>
                                        <p:strVal val="visible"/>
                                      </p:to>
                                    </p:set>
                                    <p:animEffect transition="in" filter="wipe(left)">
                                      <p:cBhvr>
                                        <p:cTn id="20" dur="500"/>
                                        <p:tgtEl>
                                          <p:spTgt spid="8">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Effect transition="in" filter="wipe(left)">
                                      <p:cBhvr>
                                        <p:cTn id="25" dur="500"/>
                                        <p:tgtEl>
                                          <p:spTgt spid="8">
                                            <p:txEl>
                                              <p:pRg st="4" end="4"/>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Effect transition="in" filter="wipe(left)">
                                      <p:cBhvr>
                                        <p:cTn id="28" dur="500"/>
                                        <p:tgtEl>
                                          <p:spTgt spid="8">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8">
                                            <p:txEl>
                                              <p:pRg st="6" end="6"/>
                                            </p:txEl>
                                          </p:spTgt>
                                        </p:tgtEl>
                                        <p:attrNameLst>
                                          <p:attrName>style.visibility</p:attrName>
                                        </p:attrNameLst>
                                      </p:cBhvr>
                                      <p:to>
                                        <p:strVal val="visible"/>
                                      </p:to>
                                    </p:set>
                                    <p:animEffect transition="in" filter="wipe(left)">
                                      <p:cBhvr>
                                        <p:cTn id="33" dur="500"/>
                                        <p:tgtEl>
                                          <p:spTgt spid="8">
                                            <p:txEl>
                                              <p:pRg st="6" end="6"/>
                                            </p:txEl>
                                          </p:spTgt>
                                        </p:tgtEl>
                                      </p:cBhvr>
                                    </p:animEffect>
                                  </p:childTnLst>
                                </p:cTn>
                              </p:par>
                              <p:par>
                                <p:cTn id="34" presetID="22" presetClass="entr" presetSubtype="8" fill="hold" nodeType="withEffect">
                                  <p:stCondLst>
                                    <p:cond delay="0"/>
                                  </p:stCondLst>
                                  <p:childTnLst>
                                    <p:set>
                                      <p:cBhvr>
                                        <p:cTn id="35" dur="1" fill="hold">
                                          <p:stCondLst>
                                            <p:cond delay="0"/>
                                          </p:stCondLst>
                                        </p:cTn>
                                        <p:tgtEl>
                                          <p:spTgt spid="8">
                                            <p:txEl>
                                              <p:pRg st="7" end="7"/>
                                            </p:txEl>
                                          </p:spTgt>
                                        </p:tgtEl>
                                        <p:attrNameLst>
                                          <p:attrName>style.visibility</p:attrName>
                                        </p:attrNameLst>
                                      </p:cBhvr>
                                      <p:to>
                                        <p:strVal val="visible"/>
                                      </p:to>
                                    </p:set>
                                    <p:animEffect transition="in" filter="wipe(left)">
                                      <p:cBhvr>
                                        <p:cTn id="36" dur="500"/>
                                        <p:tgtEl>
                                          <p:spTgt spid="8">
                                            <p:txEl>
                                              <p:pRg st="7" end="7"/>
                                            </p:txEl>
                                          </p:spTgt>
                                        </p:tgtEl>
                                      </p:cBhvr>
                                    </p:animEffect>
                                  </p:childTnLst>
                                </p:cTn>
                              </p:par>
                              <p:par>
                                <p:cTn id="37" presetID="22" presetClass="entr" presetSubtype="8" fill="hold" nodeType="with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animEffect transition="in" filter="wipe(left)">
                                      <p:cBhvr>
                                        <p:cTn id="39" dur="500"/>
                                        <p:tgtEl>
                                          <p:spTgt spid="8">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8">
                                            <p:txEl>
                                              <p:pRg st="9" end="9"/>
                                            </p:txEl>
                                          </p:spTgt>
                                        </p:tgtEl>
                                        <p:attrNameLst>
                                          <p:attrName>style.visibility</p:attrName>
                                        </p:attrNameLst>
                                      </p:cBhvr>
                                      <p:to>
                                        <p:strVal val="visible"/>
                                      </p:to>
                                    </p:set>
                                    <p:animEffect transition="in" filter="wipe(left)">
                                      <p:cBhvr>
                                        <p:cTn id="44" dur="500"/>
                                        <p:tgtEl>
                                          <p:spTgt spid="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bwMode="auto">
          <a:xfrm>
            <a:off x="107504" y="659691"/>
            <a:ext cx="8634413"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Why Do We Need Agenda Item 1.10  </a:t>
            </a:r>
            <a:endParaRPr lang="en-US" altLang="en-US" b="1" dirty="0">
              <a:solidFill>
                <a:srgbClr val="0C5BCE"/>
              </a:solidFill>
              <a:latin typeface="Arial Rounded MT Bold" pitchFamily="34" charset="0"/>
            </a:endParaRPr>
          </a:p>
        </p:txBody>
      </p:sp>
      <p:sp>
        <p:nvSpPr>
          <p:cNvPr id="3" name="Rectangle 2"/>
          <p:cNvSpPr/>
          <p:nvPr/>
        </p:nvSpPr>
        <p:spPr>
          <a:xfrm>
            <a:off x="251520" y="5013176"/>
            <a:ext cx="576064" cy="12961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p:cNvSpPr txBox="1">
            <a:spLocks/>
          </p:cNvSpPr>
          <p:nvPr/>
        </p:nvSpPr>
        <p:spPr>
          <a:xfrm>
            <a:off x="251520" y="1268761"/>
            <a:ext cx="8661648" cy="4680519"/>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006EB7"/>
                </a:solidFill>
                <a:latin typeface="+mj-lt"/>
              </a:rPr>
              <a:t>Other Articles and Appendices of Interest</a:t>
            </a:r>
          </a:p>
          <a:p>
            <a:pPr marL="720725" lvl="1" indent="-366713">
              <a:buClr>
                <a:srgbClr val="FF0000"/>
              </a:buClr>
              <a:buFont typeface="Wingdings" panose="05000000000000000000" pitchFamily="2" charset="2"/>
              <a:buChar char="Ø"/>
            </a:pPr>
            <a:r>
              <a:rPr lang="en-GB" sz="3800" dirty="0">
                <a:solidFill>
                  <a:srgbClr val="279DD9"/>
                </a:solidFill>
                <a:latin typeface="+mj-lt"/>
              </a:rPr>
              <a:t>Chapter VIII – Aeronautical Services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35 </a:t>
            </a:r>
            <a:r>
              <a:rPr lang="en-GB" sz="3400" dirty="0">
                <a:solidFill>
                  <a:srgbClr val="279DD9"/>
                </a:solidFill>
                <a:latin typeface="+mj-lt"/>
              </a:rPr>
              <a:t>- Introduction</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36 </a:t>
            </a:r>
            <a:r>
              <a:rPr lang="en-GB" sz="3400" dirty="0">
                <a:solidFill>
                  <a:srgbClr val="279DD9"/>
                </a:solidFill>
                <a:latin typeface="+mj-lt"/>
              </a:rPr>
              <a:t>- Authority of the person responsible for the station</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37 </a:t>
            </a:r>
            <a:r>
              <a:rPr lang="en-GB" sz="3400" dirty="0">
                <a:solidFill>
                  <a:srgbClr val="279DD9"/>
                </a:solidFill>
                <a:latin typeface="+mj-lt"/>
              </a:rPr>
              <a:t>- Operator’s certificate</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38 </a:t>
            </a:r>
            <a:r>
              <a:rPr lang="en-GB" sz="3400" dirty="0">
                <a:solidFill>
                  <a:srgbClr val="279DD9"/>
                </a:solidFill>
                <a:latin typeface="+mj-lt"/>
              </a:rPr>
              <a:t>- Personnel</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39 </a:t>
            </a:r>
            <a:r>
              <a:rPr lang="en-GB" sz="3400" dirty="0">
                <a:solidFill>
                  <a:srgbClr val="279DD9"/>
                </a:solidFill>
                <a:latin typeface="+mj-lt"/>
              </a:rPr>
              <a:t>- Inspection of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40 </a:t>
            </a:r>
            <a:r>
              <a:rPr lang="en-GB" sz="3400" dirty="0">
                <a:solidFill>
                  <a:srgbClr val="279DD9"/>
                </a:solidFill>
                <a:latin typeface="+mj-lt"/>
              </a:rPr>
              <a:t>- Working Hours of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41 </a:t>
            </a:r>
            <a:r>
              <a:rPr lang="en-GB" sz="3400" dirty="0">
                <a:solidFill>
                  <a:srgbClr val="279DD9"/>
                </a:solidFill>
                <a:latin typeface="+mj-lt"/>
              </a:rPr>
              <a:t>- Communication with stations in the maritime services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42 </a:t>
            </a:r>
            <a:r>
              <a:rPr lang="en-GB" sz="3400" dirty="0">
                <a:solidFill>
                  <a:srgbClr val="279DD9"/>
                </a:solidFill>
                <a:latin typeface="+mj-lt"/>
              </a:rPr>
              <a:t>- Conditions to be observed by stations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43 </a:t>
            </a:r>
            <a:r>
              <a:rPr lang="en-GB" sz="3400" dirty="0">
                <a:solidFill>
                  <a:srgbClr val="279DD9"/>
                </a:solidFill>
                <a:latin typeface="+mj-lt"/>
              </a:rPr>
              <a:t>- Special Rules relating to the use of frequencies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44 </a:t>
            </a:r>
            <a:r>
              <a:rPr lang="en-GB" sz="3400" dirty="0">
                <a:solidFill>
                  <a:srgbClr val="279DD9"/>
                </a:solidFill>
                <a:latin typeface="+mj-lt"/>
              </a:rPr>
              <a:t>- Order of priority of communications</a:t>
            </a:r>
          </a:p>
          <a:p>
            <a:pPr marL="982663" lvl="2" indent="-261938">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45 </a:t>
            </a:r>
            <a:r>
              <a:rPr lang="en-GB" sz="3400" dirty="0">
                <a:solidFill>
                  <a:srgbClr val="279DD9"/>
                </a:solidFill>
                <a:latin typeface="+mj-lt"/>
              </a:rPr>
              <a:t>- General communication procedures</a:t>
            </a: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Tree>
    <p:extLst>
      <p:ext uri="{BB962C8B-B14F-4D97-AF65-F5344CB8AC3E}">
        <p14:creationId xmlns:p14="http://schemas.microsoft.com/office/powerpoint/2010/main" val="3690012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left)">
                                      <p:cBhvr>
                                        <p:cTn id="12" dur="500"/>
                                        <p:tgtEl>
                                          <p:spTgt spid="8">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wipe(left)">
                                      <p:cBhvr>
                                        <p:cTn id="15" dur="500"/>
                                        <p:tgtEl>
                                          <p:spTgt spid="8">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8">
                                            <p:txEl>
                                              <p:pRg st="3" end="3"/>
                                            </p:txEl>
                                          </p:spTgt>
                                        </p:tgtEl>
                                        <p:attrNameLst>
                                          <p:attrName>style.visibility</p:attrName>
                                        </p:attrNameLst>
                                      </p:cBhvr>
                                      <p:to>
                                        <p:strVal val="visible"/>
                                      </p:to>
                                    </p:set>
                                    <p:animEffect transition="in" filter="wipe(left)">
                                      <p:cBhvr>
                                        <p:cTn id="20" dur="500"/>
                                        <p:tgtEl>
                                          <p:spTgt spid="8">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8">
                                            <p:txEl>
                                              <p:pRg st="4" end="4"/>
                                            </p:txEl>
                                          </p:spTgt>
                                        </p:tgtEl>
                                        <p:attrNameLst>
                                          <p:attrName>style.visibility</p:attrName>
                                        </p:attrNameLst>
                                      </p:cBhvr>
                                      <p:to>
                                        <p:strVal val="visible"/>
                                      </p:to>
                                    </p:set>
                                    <p:animEffect transition="in" filter="wipe(left)">
                                      <p:cBhvr>
                                        <p:cTn id="25" dur="500"/>
                                        <p:tgtEl>
                                          <p:spTgt spid="8">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8">
                                            <p:txEl>
                                              <p:pRg st="5" end="5"/>
                                            </p:txEl>
                                          </p:spTgt>
                                        </p:tgtEl>
                                        <p:attrNameLst>
                                          <p:attrName>style.visibility</p:attrName>
                                        </p:attrNameLst>
                                      </p:cBhvr>
                                      <p:to>
                                        <p:strVal val="visible"/>
                                      </p:to>
                                    </p:set>
                                    <p:animEffect transition="in" filter="wipe(left)">
                                      <p:cBhvr>
                                        <p:cTn id="30" dur="500"/>
                                        <p:tgtEl>
                                          <p:spTgt spid="8">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wipe(left)">
                                      <p:cBhvr>
                                        <p:cTn id="35" dur="500"/>
                                        <p:tgtEl>
                                          <p:spTgt spid="8">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8">
                                            <p:txEl>
                                              <p:pRg st="7" end="7"/>
                                            </p:txEl>
                                          </p:spTgt>
                                        </p:tgtEl>
                                        <p:attrNameLst>
                                          <p:attrName>style.visibility</p:attrName>
                                        </p:attrNameLst>
                                      </p:cBhvr>
                                      <p:to>
                                        <p:strVal val="visible"/>
                                      </p:to>
                                    </p:set>
                                    <p:animEffect transition="in" filter="wipe(left)">
                                      <p:cBhvr>
                                        <p:cTn id="40" dur="500"/>
                                        <p:tgtEl>
                                          <p:spTgt spid="8">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8">
                                            <p:txEl>
                                              <p:pRg st="8" end="8"/>
                                            </p:txEl>
                                          </p:spTgt>
                                        </p:tgtEl>
                                        <p:attrNameLst>
                                          <p:attrName>style.visibility</p:attrName>
                                        </p:attrNameLst>
                                      </p:cBhvr>
                                      <p:to>
                                        <p:strVal val="visible"/>
                                      </p:to>
                                    </p:set>
                                    <p:animEffect transition="in" filter="wipe(left)">
                                      <p:cBhvr>
                                        <p:cTn id="45" dur="500"/>
                                        <p:tgtEl>
                                          <p:spTgt spid="8">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8">
                                            <p:txEl>
                                              <p:pRg st="9" end="9"/>
                                            </p:txEl>
                                          </p:spTgt>
                                        </p:tgtEl>
                                        <p:attrNameLst>
                                          <p:attrName>style.visibility</p:attrName>
                                        </p:attrNameLst>
                                      </p:cBhvr>
                                      <p:to>
                                        <p:strVal val="visible"/>
                                      </p:to>
                                    </p:set>
                                    <p:animEffect transition="in" filter="wipe(left)">
                                      <p:cBhvr>
                                        <p:cTn id="50" dur="500"/>
                                        <p:tgtEl>
                                          <p:spTgt spid="8">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8">
                                            <p:txEl>
                                              <p:pRg st="10" end="10"/>
                                            </p:txEl>
                                          </p:spTgt>
                                        </p:tgtEl>
                                        <p:attrNameLst>
                                          <p:attrName>style.visibility</p:attrName>
                                        </p:attrNameLst>
                                      </p:cBhvr>
                                      <p:to>
                                        <p:strVal val="visible"/>
                                      </p:to>
                                    </p:set>
                                    <p:animEffect transition="in" filter="wipe(left)">
                                      <p:cBhvr>
                                        <p:cTn id="55" dur="500"/>
                                        <p:tgtEl>
                                          <p:spTgt spid="8">
                                            <p:txEl>
                                              <p:pRg st="10" end="1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8">
                                            <p:txEl>
                                              <p:pRg st="11" end="11"/>
                                            </p:txEl>
                                          </p:spTgt>
                                        </p:tgtEl>
                                        <p:attrNameLst>
                                          <p:attrName>style.visibility</p:attrName>
                                        </p:attrNameLst>
                                      </p:cBhvr>
                                      <p:to>
                                        <p:strVal val="visible"/>
                                      </p:to>
                                    </p:set>
                                    <p:animEffect transition="in" filter="wipe(left)">
                                      <p:cBhvr>
                                        <p:cTn id="60" dur="500"/>
                                        <p:tgtEl>
                                          <p:spTgt spid="8">
                                            <p:txEl>
                                              <p:pRg st="11" end="1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8">
                                            <p:txEl>
                                              <p:pRg st="12" end="12"/>
                                            </p:txEl>
                                          </p:spTgt>
                                        </p:tgtEl>
                                        <p:attrNameLst>
                                          <p:attrName>style.visibility</p:attrName>
                                        </p:attrNameLst>
                                      </p:cBhvr>
                                      <p:to>
                                        <p:strVal val="visible"/>
                                      </p:to>
                                    </p:set>
                                    <p:animEffect transition="in" filter="wipe(left)">
                                      <p:cBhvr>
                                        <p:cTn id="65" dur="500"/>
                                        <p:tgtEl>
                                          <p:spTgt spid="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41176" y="1772816"/>
            <a:ext cx="8661648" cy="4608513"/>
          </a:xfrm>
          <a:prstGeom prst="rect">
            <a:avLst/>
          </a:prstGeom>
        </p:spPr>
        <p:txBody>
          <a:bodyPr>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FF0000"/>
              </a:buClr>
              <a:buFont typeface="Wingdings" panose="05000000000000000000" pitchFamily="2" charset="2"/>
              <a:buChar char="Ø"/>
            </a:pPr>
            <a:r>
              <a:rPr lang="en-GB" sz="4200" b="1" dirty="0">
                <a:solidFill>
                  <a:srgbClr val="279DD9"/>
                </a:solidFill>
                <a:latin typeface="+mj-lt"/>
              </a:rPr>
              <a:t>GADSS  Related</a:t>
            </a:r>
          </a:p>
          <a:p>
            <a:pPr lvl="1">
              <a:spcBef>
                <a:spcPts val="0"/>
              </a:spcBef>
              <a:buClr>
                <a:srgbClr val="FF0000"/>
              </a:buClr>
              <a:buFont typeface="Wingdings" panose="05000000000000000000" pitchFamily="2" charset="2"/>
              <a:buChar char="Ø"/>
            </a:pPr>
            <a:r>
              <a:rPr lang="en-GB" sz="3800" dirty="0">
                <a:solidFill>
                  <a:srgbClr val="279DD9"/>
                </a:solidFill>
                <a:latin typeface="+mj-lt"/>
              </a:rPr>
              <a:t>Pilot’s authority </a:t>
            </a:r>
          </a:p>
          <a:p>
            <a:pPr lvl="1">
              <a:spcBef>
                <a:spcPts val="0"/>
              </a:spcBef>
              <a:buClr>
                <a:srgbClr val="FF0000"/>
              </a:buClr>
              <a:buFont typeface="Wingdings" panose="05000000000000000000" pitchFamily="2" charset="2"/>
              <a:buChar char="Ø"/>
            </a:pPr>
            <a:r>
              <a:rPr lang="en-GB" sz="3800" dirty="0">
                <a:solidFill>
                  <a:srgbClr val="279DD9"/>
                </a:solidFill>
                <a:latin typeface="+mj-lt"/>
              </a:rPr>
              <a:t>Secrecy</a:t>
            </a:r>
          </a:p>
          <a:p>
            <a:pPr lvl="1">
              <a:spcBef>
                <a:spcPts val="0"/>
              </a:spcBef>
              <a:buClr>
                <a:srgbClr val="FF0000"/>
              </a:buClr>
              <a:buFont typeface="Wingdings" panose="05000000000000000000" pitchFamily="2" charset="2"/>
              <a:buChar char="Ø"/>
            </a:pPr>
            <a:r>
              <a:rPr lang="en-GB" sz="3800" dirty="0">
                <a:solidFill>
                  <a:srgbClr val="279DD9"/>
                </a:solidFill>
                <a:latin typeface="+mj-lt"/>
              </a:rPr>
              <a:t>Additional Provisions</a:t>
            </a:r>
          </a:p>
          <a:p>
            <a:pPr>
              <a:buClr>
                <a:srgbClr val="FF0000"/>
              </a:buClr>
              <a:buFont typeface="Wingdings" panose="05000000000000000000" pitchFamily="2" charset="2"/>
              <a:buChar char="Ø"/>
            </a:pPr>
            <a:r>
              <a:rPr lang="en-GB" sz="4200" b="1" dirty="0">
                <a:solidFill>
                  <a:srgbClr val="279DD9"/>
                </a:solidFill>
                <a:latin typeface="+mj-lt"/>
              </a:rPr>
              <a:t>Aviation in General</a:t>
            </a:r>
          </a:p>
          <a:p>
            <a:pPr lvl="1">
              <a:buClr>
                <a:srgbClr val="FF0000"/>
              </a:buClr>
              <a:buFont typeface="Wingdings" panose="05000000000000000000" pitchFamily="2" charset="2"/>
              <a:buChar char="Ø"/>
            </a:pPr>
            <a:r>
              <a:rPr lang="en-GB" sz="3800" dirty="0">
                <a:solidFill>
                  <a:srgbClr val="279DD9"/>
                </a:solidFill>
                <a:latin typeface="+mj-lt"/>
              </a:rPr>
              <a:t>Technical </a:t>
            </a:r>
          </a:p>
          <a:p>
            <a:pPr>
              <a:buClr>
                <a:srgbClr val="FF0000"/>
              </a:buClr>
              <a:buFont typeface="Wingdings" panose="05000000000000000000" pitchFamily="2" charset="2"/>
              <a:buChar char="Ø"/>
            </a:pPr>
            <a:r>
              <a:rPr lang="en-GB" sz="4200" b="1" dirty="0">
                <a:solidFill>
                  <a:srgbClr val="279DD9"/>
                </a:solidFill>
                <a:latin typeface="+mj-lt"/>
              </a:rPr>
              <a:t>Provisions for Other Services</a:t>
            </a:r>
          </a:p>
          <a:p>
            <a:pPr lvl="1">
              <a:spcBef>
                <a:spcPts val="0"/>
              </a:spcBef>
              <a:buClr>
                <a:srgbClr val="FF0000"/>
              </a:buClr>
              <a:buFont typeface="Wingdings" panose="05000000000000000000" pitchFamily="2" charset="2"/>
              <a:buChar char="Ø"/>
            </a:pPr>
            <a:r>
              <a:rPr lang="en-GB" sz="3800" dirty="0">
                <a:solidFill>
                  <a:srgbClr val="279DD9"/>
                </a:solidFill>
                <a:latin typeface="+mj-lt"/>
              </a:rPr>
              <a:t>Chapter V – Administrative Provisions</a:t>
            </a:r>
          </a:p>
          <a:p>
            <a:pPr lvl="2">
              <a:spcBef>
                <a:spcPts val="0"/>
              </a:spcBef>
              <a:buClr>
                <a:srgbClr val="FF0000"/>
              </a:buClr>
              <a:buFont typeface="Wingdings" panose="05000000000000000000" pitchFamily="2" charset="2"/>
              <a:buChar char="Ø"/>
            </a:pPr>
            <a:r>
              <a:rPr lang="en-GB" sz="3400" dirty="0">
                <a:solidFill>
                  <a:srgbClr val="279DD9"/>
                </a:solidFill>
                <a:latin typeface="+mj-lt"/>
              </a:rPr>
              <a:t>Article</a:t>
            </a:r>
            <a:r>
              <a:rPr lang="en-GB" sz="3400" b="1" dirty="0">
                <a:solidFill>
                  <a:srgbClr val="279DD9"/>
                </a:solidFill>
                <a:latin typeface="+mj-lt"/>
              </a:rPr>
              <a:t> 18 </a:t>
            </a:r>
            <a:r>
              <a:rPr lang="en-GB" sz="3400" dirty="0">
                <a:solidFill>
                  <a:srgbClr val="279DD9"/>
                </a:solidFill>
                <a:latin typeface="+mj-lt"/>
              </a:rPr>
              <a:t>– Licences</a:t>
            </a:r>
          </a:p>
          <a:p>
            <a:pPr lvl="1">
              <a:buClr>
                <a:srgbClr val="FF0000"/>
              </a:buClr>
              <a:buFont typeface="Wingdings" panose="05000000000000000000" pitchFamily="2" charset="2"/>
              <a:buChar char="Ø"/>
            </a:pPr>
            <a:r>
              <a:rPr lang="en-GB" sz="3800" dirty="0">
                <a:solidFill>
                  <a:srgbClr val="279DD9"/>
                </a:solidFill>
                <a:latin typeface="+mj-lt"/>
              </a:rPr>
              <a:t>Chapter VI – Provisions for Services and Stations</a:t>
            </a:r>
          </a:p>
          <a:p>
            <a:pPr lvl="2">
              <a:spcBef>
                <a:spcPts val="0"/>
              </a:spcBef>
              <a:buClr>
                <a:srgbClr val="FF0000"/>
              </a:buClr>
              <a:buFont typeface="Wingdings" panose="05000000000000000000" pitchFamily="2" charset="2"/>
              <a:buChar char="Ø"/>
            </a:pPr>
            <a:r>
              <a:rPr lang="en-GB" sz="3400" b="1" dirty="0">
                <a:solidFill>
                  <a:srgbClr val="279DD9"/>
                </a:solidFill>
                <a:latin typeface="+mj-lt"/>
              </a:rPr>
              <a:t>Article 28 </a:t>
            </a:r>
            <a:r>
              <a:rPr lang="en-GB" sz="3400" dirty="0">
                <a:solidFill>
                  <a:srgbClr val="279DD9"/>
                </a:solidFill>
                <a:latin typeface="+mj-lt"/>
              </a:rPr>
              <a:t>– Radiodetermination</a:t>
            </a:r>
          </a:p>
          <a:p>
            <a:pPr lvl="1">
              <a:buClr>
                <a:srgbClr val="FF0000"/>
              </a:buClr>
              <a:buFont typeface="Wingdings" panose="05000000000000000000" pitchFamily="2" charset="2"/>
              <a:buChar char="Ø"/>
            </a:pPr>
            <a:r>
              <a:rPr lang="en-GB" sz="3800" dirty="0">
                <a:solidFill>
                  <a:srgbClr val="279DD9"/>
                </a:solidFill>
                <a:latin typeface="+mj-lt"/>
              </a:rPr>
              <a:t>Chapter VII – Distress and Safety Communication</a:t>
            </a:r>
          </a:p>
          <a:p>
            <a:pPr lvl="2">
              <a:spcBef>
                <a:spcPts val="0"/>
              </a:spcBef>
              <a:buClr>
                <a:srgbClr val="FF0000"/>
              </a:buClr>
              <a:buFont typeface="Wingdings" panose="05000000000000000000" pitchFamily="2" charset="2"/>
              <a:buChar char="Ø"/>
            </a:pPr>
            <a:r>
              <a:rPr lang="en-GB" sz="3400" b="1" dirty="0">
                <a:solidFill>
                  <a:srgbClr val="279DD9"/>
                </a:solidFill>
                <a:latin typeface="+mj-lt"/>
              </a:rPr>
              <a:t>Article 32 </a:t>
            </a:r>
            <a:r>
              <a:rPr lang="en-GB" sz="3400" dirty="0">
                <a:solidFill>
                  <a:srgbClr val="279DD9"/>
                </a:solidFill>
                <a:latin typeface="+mj-lt"/>
              </a:rPr>
              <a:t>– Operational procedures for distress communications in the global maritime distress and safety system (GMDSS) </a:t>
            </a:r>
          </a:p>
          <a:p>
            <a:pPr lvl="2">
              <a:spcBef>
                <a:spcPts val="0"/>
              </a:spcBef>
              <a:buClr>
                <a:srgbClr val="FF0000"/>
              </a:buClr>
              <a:buFont typeface="Wingdings" panose="05000000000000000000" pitchFamily="2" charset="2"/>
              <a:buChar char="Ø"/>
            </a:pPr>
            <a:endParaRPr lang="en-GB" sz="3400" dirty="0">
              <a:solidFill>
                <a:srgbClr val="279DD9"/>
              </a:solidFill>
              <a:latin typeface="+mj-lt"/>
            </a:endParaRPr>
          </a:p>
          <a:p>
            <a:pPr lvl="1">
              <a:spcBef>
                <a:spcPts val="0"/>
              </a:spcBef>
              <a:buClr>
                <a:srgbClr val="FF0000"/>
              </a:buClr>
              <a:buFont typeface="Wingdings" panose="05000000000000000000" pitchFamily="2" charset="2"/>
              <a:buChar char="Ø"/>
            </a:pPr>
            <a:endParaRPr lang="en-GB" sz="3800" dirty="0">
              <a:solidFill>
                <a:srgbClr val="279DD9"/>
              </a:solidFill>
              <a:latin typeface="+mj-lt"/>
            </a:endParaRPr>
          </a:p>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805664"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Potential Issues Within </a:t>
            </a:r>
          </a:p>
          <a:p>
            <a:pPr algn="ctr" eaLnBrk="1" hangingPunct="1">
              <a:spcBef>
                <a:spcPct val="0"/>
              </a:spcBef>
              <a:buClrTx/>
              <a:buFontTx/>
              <a:buNone/>
            </a:pPr>
            <a:r>
              <a:rPr lang="en-US" altLang="en-US" sz="2800" b="1" dirty="0">
                <a:solidFill>
                  <a:srgbClr val="0C5BCE"/>
                </a:solidFill>
                <a:latin typeface="Arial Rounded MT Bold" pitchFamily="34" charset="0"/>
              </a:rPr>
              <a:t>Articles 18, 28, 30,32 &amp; 35-45  </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3051145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wipe(left)">
                                      <p:cBhvr>
                                        <p:cTn id="10" dur="500"/>
                                        <p:tgtEl>
                                          <p:spTgt spid="6">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wipe(left)">
                                      <p:cBhvr>
                                        <p:cTn id="13" dur="500"/>
                                        <p:tgtEl>
                                          <p:spTgt spid="6">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wipe(left)">
                                      <p:cBhvr>
                                        <p:cTn id="16" dur="500"/>
                                        <p:tgtEl>
                                          <p:spTgt spid="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wipe(left)">
                                      <p:cBhvr>
                                        <p:cTn id="21" dur="500"/>
                                        <p:tgtEl>
                                          <p:spTgt spid="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wipe(left)">
                                      <p:cBhvr>
                                        <p:cTn id="26" dur="500"/>
                                        <p:tgtEl>
                                          <p:spTgt spid="6">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wipe(left)">
                                      <p:cBhvr>
                                        <p:cTn id="31" dur="500"/>
                                        <p:tgtEl>
                                          <p:spTgt spid="6">
                                            <p:txEl>
                                              <p:pRg st="6" end="6"/>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6">
                                            <p:txEl>
                                              <p:pRg st="8" end="8"/>
                                            </p:txEl>
                                          </p:spTgt>
                                        </p:tgtEl>
                                        <p:attrNameLst>
                                          <p:attrName>style.visibility</p:attrName>
                                        </p:attrNameLst>
                                      </p:cBhvr>
                                      <p:to>
                                        <p:strVal val="visible"/>
                                      </p:to>
                                    </p:set>
                                    <p:animEffect transition="in" filter="wipe(left)">
                                      <p:cBhvr>
                                        <p:cTn id="34" dur="500"/>
                                        <p:tgtEl>
                                          <p:spTgt spid="6">
                                            <p:txEl>
                                              <p:pRg st="8" end="8"/>
                                            </p:txEl>
                                          </p:spTgt>
                                        </p:tgtEl>
                                      </p:cBhvr>
                                    </p:animEffect>
                                  </p:childTnLst>
                                </p:cTn>
                              </p:par>
                              <p:par>
                                <p:cTn id="35" presetID="22" presetClass="entr" presetSubtype="8" fill="hold" nodeType="with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Effect transition="in" filter="wipe(left)">
                                      <p:cBhvr>
                                        <p:cTn id="37" dur="500"/>
                                        <p:tgtEl>
                                          <p:spTgt spid="6">
                                            <p:txEl>
                                              <p:pRg st="7" end="7"/>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6">
                                            <p:txEl>
                                              <p:pRg st="9" end="9"/>
                                            </p:txEl>
                                          </p:spTgt>
                                        </p:tgtEl>
                                        <p:attrNameLst>
                                          <p:attrName>style.visibility</p:attrName>
                                        </p:attrNameLst>
                                      </p:cBhvr>
                                      <p:to>
                                        <p:strVal val="visible"/>
                                      </p:to>
                                    </p:set>
                                    <p:animEffect transition="in" filter="wipe(left)">
                                      <p:cBhvr>
                                        <p:cTn id="40" dur="500"/>
                                        <p:tgtEl>
                                          <p:spTgt spid="6">
                                            <p:txEl>
                                              <p:pRg st="9" end="9"/>
                                            </p:txEl>
                                          </p:spTgt>
                                        </p:tgtEl>
                                      </p:cBhvr>
                                    </p:animEffect>
                                  </p:childTnLst>
                                </p:cTn>
                              </p:par>
                              <p:par>
                                <p:cTn id="41" presetID="22" presetClass="entr" presetSubtype="8" fill="hold" nodeType="with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animEffect transition="in" filter="wipe(left)">
                                      <p:cBhvr>
                                        <p:cTn id="43" dur="500"/>
                                        <p:tgtEl>
                                          <p:spTgt spid="6">
                                            <p:txEl>
                                              <p:pRg st="10" end="10"/>
                                            </p:txEl>
                                          </p:spTgt>
                                        </p:tgtEl>
                                      </p:cBhvr>
                                    </p:animEffect>
                                  </p:childTnLst>
                                </p:cTn>
                              </p:par>
                              <p:par>
                                <p:cTn id="44" presetID="22" presetClass="entr" presetSubtype="8" fill="hold" nodeType="withEffect">
                                  <p:stCondLst>
                                    <p:cond delay="0"/>
                                  </p:stCondLst>
                                  <p:childTnLst>
                                    <p:set>
                                      <p:cBhvr>
                                        <p:cTn id="45" dur="1" fill="hold">
                                          <p:stCondLst>
                                            <p:cond delay="0"/>
                                          </p:stCondLst>
                                        </p:cTn>
                                        <p:tgtEl>
                                          <p:spTgt spid="6">
                                            <p:txEl>
                                              <p:pRg st="11" end="11"/>
                                            </p:txEl>
                                          </p:spTgt>
                                        </p:tgtEl>
                                        <p:attrNameLst>
                                          <p:attrName>style.visibility</p:attrName>
                                        </p:attrNameLst>
                                      </p:cBhvr>
                                      <p:to>
                                        <p:strVal val="visible"/>
                                      </p:to>
                                    </p:set>
                                    <p:animEffect transition="in" filter="wipe(left)">
                                      <p:cBhvr>
                                        <p:cTn id="46" dur="500"/>
                                        <p:tgtEl>
                                          <p:spTgt spid="6">
                                            <p:txEl>
                                              <p:pRg st="11" end="11"/>
                                            </p:txEl>
                                          </p:spTgt>
                                        </p:tgtEl>
                                      </p:cBhvr>
                                    </p:animEffect>
                                  </p:childTnLst>
                                </p:cTn>
                              </p:par>
                              <p:par>
                                <p:cTn id="47" presetID="22" presetClass="entr" presetSubtype="8" fill="hold" nodeType="withEffect">
                                  <p:stCondLst>
                                    <p:cond delay="0"/>
                                  </p:stCondLst>
                                  <p:childTnLst>
                                    <p:set>
                                      <p:cBhvr>
                                        <p:cTn id="48" dur="1" fill="hold">
                                          <p:stCondLst>
                                            <p:cond delay="0"/>
                                          </p:stCondLst>
                                        </p:cTn>
                                        <p:tgtEl>
                                          <p:spTgt spid="6">
                                            <p:txEl>
                                              <p:pRg st="12" end="12"/>
                                            </p:txEl>
                                          </p:spTgt>
                                        </p:tgtEl>
                                        <p:attrNameLst>
                                          <p:attrName>style.visibility</p:attrName>
                                        </p:attrNameLst>
                                      </p:cBhvr>
                                      <p:to>
                                        <p:strVal val="visible"/>
                                      </p:to>
                                    </p:set>
                                    <p:animEffect transition="in" filter="wipe(left)">
                                      <p:cBhvr>
                                        <p:cTn id="49" dur="5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41176" y="1340768"/>
            <a:ext cx="8661648" cy="5040561"/>
          </a:xfrm>
          <a:prstGeom prst="rect">
            <a:avLst/>
          </a:prstGeom>
        </p:spPr>
        <p:txBody>
          <a:bodyPr>
            <a:normAutofit fontScale="475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8600" lvl="2">
              <a:spcBef>
                <a:spcPts val="300"/>
              </a:spcBef>
              <a:buClr>
                <a:srgbClr val="FF0000"/>
              </a:buClr>
              <a:buFont typeface="Wingdings" panose="05000000000000000000" pitchFamily="2" charset="2"/>
              <a:buChar char="Ø"/>
            </a:pPr>
            <a:r>
              <a:rPr lang="en-GB" sz="4200" b="1" dirty="0">
                <a:solidFill>
                  <a:srgbClr val="006EB7"/>
                </a:solidFill>
                <a:latin typeface="+mj-lt"/>
              </a:rPr>
              <a:t>Regulatory provisions</a:t>
            </a:r>
            <a:br>
              <a:rPr lang="en-GB" sz="3200" dirty="0">
                <a:solidFill>
                  <a:srgbClr val="279DD9"/>
                </a:solidFill>
                <a:latin typeface="+mj-lt"/>
              </a:rPr>
            </a:br>
            <a:r>
              <a:rPr lang="en-GB" sz="3400" dirty="0">
                <a:solidFill>
                  <a:srgbClr val="279DD9"/>
                </a:solidFill>
                <a:latin typeface="+mn-lt"/>
              </a:rPr>
              <a:t>In accordance with invites 2 of ITU-R Resolution 426 (WRC-15), the following regulatory areas have been reviewed in order to determine if regulatory provisions were necessary to facilitate the introduction and use of GADSS.</a:t>
            </a:r>
          </a:p>
          <a:p>
            <a:pPr marL="285750" lvl="1">
              <a:spcBef>
                <a:spcPts val="1200"/>
              </a:spcBef>
              <a:buClr>
                <a:srgbClr val="FF0000"/>
              </a:buClr>
              <a:buFont typeface="Wingdings" panose="05000000000000000000" pitchFamily="2" charset="2"/>
              <a:buChar char="Ø"/>
            </a:pPr>
            <a:r>
              <a:rPr lang="en-GB" sz="4200" b="1" dirty="0">
                <a:solidFill>
                  <a:srgbClr val="006EB7"/>
                </a:solidFill>
                <a:latin typeface="+mj-lt"/>
              </a:rPr>
              <a:t>Chapter VII Distress and Safety Communications</a:t>
            </a:r>
          </a:p>
          <a:p>
            <a:pPr marL="271463" lvl="1" indent="0">
              <a:spcBef>
                <a:spcPts val="300"/>
              </a:spcBef>
              <a:buClr>
                <a:srgbClr val="FF0000"/>
              </a:buClr>
              <a:buNone/>
            </a:pPr>
            <a:r>
              <a:rPr lang="en-GB" sz="3400" dirty="0">
                <a:solidFill>
                  <a:srgbClr val="279DD9"/>
                </a:solidFill>
                <a:latin typeface="+mn-lt"/>
              </a:rPr>
              <a:t>It has been analysed how to reflect the existence of GADSS in the RR by either modifying Chapter VII or creating a new Chapter to describe GADSS and set forth appropriately the responsibility of ICAO and ITU in the definition of systems contributing to the GADSS. These provisions should:</a:t>
            </a:r>
          </a:p>
          <a:p>
            <a:pPr marL="715963" lvl="1">
              <a:spcBef>
                <a:spcPts val="300"/>
              </a:spcBef>
              <a:buClr>
                <a:srgbClr val="FF0000"/>
              </a:buClr>
              <a:buFont typeface="Wingdings" panose="05000000000000000000" pitchFamily="2" charset="2"/>
              <a:buChar char="Ø"/>
            </a:pPr>
            <a:r>
              <a:rPr lang="en-GB" sz="3400" dirty="0">
                <a:solidFill>
                  <a:srgbClr val="279DD9"/>
                </a:solidFill>
                <a:latin typeface="+mn-lt"/>
              </a:rPr>
              <a:t> recognize GADSS but avoid any impact on GMDSS;</a:t>
            </a:r>
          </a:p>
          <a:p>
            <a:pPr marL="715963" lvl="1">
              <a:spcBef>
                <a:spcPts val="300"/>
              </a:spcBef>
              <a:buClr>
                <a:srgbClr val="FF0000"/>
              </a:buClr>
              <a:buFont typeface="Wingdings" panose="05000000000000000000" pitchFamily="2" charset="2"/>
              <a:buChar char="Ø"/>
            </a:pPr>
            <a:r>
              <a:rPr lang="en-GB" sz="3400" dirty="0">
                <a:solidFill>
                  <a:srgbClr val="279DD9"/>
                </a:solidFill>
                <a:latin typeface="+mn-lt"/>
              </a:rPr>
              <a:t> introduce the definition of the GADSS, clarify its main functions and explain that this is a performance based concept;</a:t>
            </a:r>
          </a:p>
          <a:p>
            <a:pPr marL="715963" lvl="1">
              <a:spcBef>
                <a:spcPts val="300"/>
              </a:spcBef>
              <a:buClr>
                <a:srgbClr val="FF0000"/>
              </a:buClr>
              <a:buFont typeface="Wingdings" panose="05000000000000000000" pitchFamily="2" charset="2"/>
              <a:buChar char="Ø"/>
            </a:pPr>
            <a:r>
              <a:rPr lang="en-GB" sz="3400" dirty="0">
                <a:solidFill>
                  <a:srgbClr val="279DD9"/>
                </a:solidFill>
                <a:latin typeface="+mn-lt"/>
              </a:rPr>
              <a:t> [underline the fact that the detailed information on GADSS is contained in the ICAO documents, rather than in the ITU RR;]</a:t>
            </a:r>
          </a:p>
          <a:p>
            <a:pPr marL="715963" lvl="1">
              <a:spcBef>
                <a:spcPts val="300"/>
              </a:spcBef>
              <a:buClr>
                <a:srgbClr val="FF0000"/>
              </a:buClr>
              <a:buFont typeface="Wingdings" panose="05000000000000000000" pitchFamily="2" charset="2"/>
              <a:buChar char="Ø"/>
            </a:pPr>
            <a:r>
              <a:rPr lang="en-GB" sz="3400" dirty="0">
                <a:solidFill>
                  <a:srgbClr val="279DD9"/>
                </a:solidFill>
                <a:latin typeface="+mn-lt"/>
              </a:rPr>
              <a:t> [clarify that system used under GADSS may operate in different radiocommunication services already having allocation in the RR, not necessarily aeronautical ones. This also indirectly indicates that currently GADSS does not need additional allocations. The specific service and type of spectrum is selected based on the GADSS function;]</a:t>
            </a:r>
          </a:p>
          <a:p>
            <a:pPr marL="715963" lvl="1">
              <a:spcBef>
                <a:spcPts val="300"/>
              </a:spcBef>
              <a:buClr>
                <a:srgbClr val="FF0000"/>
              </a:buClr>
              <a:buFont typeface="Wingdings" panose="05000000000000000000" pitchFamily="2" charset="2"/>
              <a:buChar char="Ø"/>
            </a:pPr>
            <a:r>
              <a:rPr lang="en-GB" sz="3400" dirty="0">
                <a:solidFill>
                  <a:srgbClr val="279DD9"/>
                </a:solidFill>
                <a:latin typeface="+mn-lt"/>
              </a:rPr>
              <a:t> [make a cross-reference with the two newly proposed provisions of Articles 36 and 37, which make exception from the general rules established in these Articles;]</a:t>
            </a:r>
          </a:p>
          <a:p>
            <a:pPr marL="715963" lvl="1">
              <a:spcBef>
                <a:spcPts val="300"/>
              </a:spcBef>
              <a:buClr>
                <a:srgbClr val="FF0000"/>
              </a:buClr>
              <a:buFont typeface="Wingdings" panose="05000000000000000000" pitchFamily="2" charset="2"/>
              <a:buChar char="Ø"/>
            </a:pPr>
            <a:r>
              <a:rPr lang="en-GB" sz="3400" dirty="0">
                <a:solidFill>
                  <a:srgbClr val="279DD9"/>
                </a:solidFill>
                <a:latin typeface="+mn-lt"/>
              </a:rPr>
              <a:t> [reflect the absolute importance of information transmitted by autonomous distress tracking systems.]</a:t>
            </a:r>
          </a:p>
          <a:p>
            <a:pPr marL="457200" lvl="1" indent="0">
              <a:buClr>
                <a:srgbClr val="FF0000"/>
              </a:buClr>
              <a:buNone/>
            </a:pPr>
            <a:endParaRPr lang="en-GB" dirty="0">
              <a:solidFill>
                <a:srgbClr val="279DD9"/>
              </a:solidFill>
              <a:latin typeface="+mn-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805664"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Current Proposal within the ITU</a:t>
            </a:r>
          </a:p>
        </p:txBody>
      </p:sp>
    </p:spTree>
    <p:extLst>
      <p:ext uri="{BB962C8B-B14F-4D97-AF65-F5344CB8AC3E}">
        <p14:creationId xmlns:p14="http://schemas.microsoft.com/office/powerpoint/2010/main" val="4242297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left)">
                                      <p:cBhvr>
                                        <p:cTn id="15" dur="5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wipe(left)">
                                      <p:cBhvr>
                                        <p:cTn id="20" dur="500"/>
                                        <p:tgtEl>
                                          <p:spTgt spid="6">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wipe(left)">
                                      <p:cBhvr>
                                        <p:cTn id="25" dur="500"/>
                                        <p:tgtEl>
                                          <p:spTgt spid="6">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6">
                                            <p:txEl>
                                              <p:pRg st="5" end="5"/>
                                            </p:txEl>
                                          </p:spTgt>
                                        </p:tgtEl>
                                        <p:attrNameLst>
                                          <p:attrName>style.visibility</p:attrName>
                                        </p:attrNameLst>
                                      </p:cBhvr>
                                      <p:to>
                                        <p:strVal val="visible"/>
                                      </p:to>
                                    </p:set>
                                    <p:animEffect transition="in" filter="wipe(left)">
                                      <p:cBhvr>
                                        <p:cTn id="30" dur="500"/>
                                        <p:tgtEl>
                                          <p:spTgt spid="6">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6">
                                            <p:txEl>
                                              <p:pRg st="6" end="6"/>
                                            </p:txEl>
                                          </p:spTgt>
                                        </p:tgtEl>
                                        <p:attrNameLst>
                                          <p:attrName>style.visibility</p:attrName>
                                        </p:attrNameLst>
                                      </p:cBhvr>
                                      <p:to>
                                        <p:strVal val="visible"/>
                                      </p:to>
                                    </p:set>
                                    <p:animEffect transition="in" filter="wipe(left)">
                                      <p:cBhvr>
                                        <p:cTn id="35" dur="500"/>
                                        <p:tgtEl>
                                          <p:spTgt spid="6">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6">
                                            <p:txEl>
                                              <p:pRg st="7" end="7"/>
                                            </p:txEl>
                                          </p:spTgt>
                                        </p:tgtEl>
                                        <p:attrNameLst>
                                          <p:attrName>style.visibility</p:attrName>
                                        </p:attrNameLst>
                                      </p:cBhvr>
                                      <p:to>
                                        <p:strVal val="visible"/>
                                      </p:to>
                                    </p:set>
                                    <p:animEffect transition="in" filter="wipe(left)">
                                      <p:cBhvr>
                                        <p:cTn id="40" dur="500"/>
                                        <p:tgtEl>
                                          <p:spTgt spid="6">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6">
                                            <p:txEl>
                                              <p:pRg st="8" end="8"/>
                                            </p:txEl>
                                          </p:spTgt>
                                        </p:tgtEl>
                                        <p:attrNameLst>
                                          <p:attrName>style.visibility</p:attrName>
                                        </p:attrNameLst>
                                      </p:cBhvr>
                                      <p:to>
                                        <p:strVal val="visible"/>
                                      </p:to>
                                    </p:set>
                                    <p:animEffect transition="in" filter="wipe(left)">
                                      <p:cBhvr>
                                        <p:cTn id="45"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41176" y="1628799"/>
            <a:ext cx="8661648" cy="4176465"/>
          </a:xfrm>
          <a:prstGeom prst="rect">
            <a:avLst/>
          </a:prstGeom>
        </p:spPr>
        <p:txBody>
          <a:bodyPr>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28600" lvl="2">
              <a:spcBef>
                <a:spcPts val="300"/>
              </a:spcBef>
              <a:buClr>
                <a:srgbClr val="FF0000"/>
              </a:buClr>
              <a:buFont typeface="Wingdings" panose="05000000000000000000" pitchFamily="2" charset="2"/>
              <a:buChar char="Ø"/>
            </a:pPr>
            <a:r>
              <a:rPr lang="en-GB" sz="4200" b="1" dirty="0">
                <a:solidFill>
                  <a:srgbClr val="006EB7"/>
                </a:solidFill>
                <a:latin typeface="+mj-lt"/>
              </a:rPr>
              <a:t>Chapter VIII Aeronautical Services </a:t>
            </a:r>
          </a:p>
          <a:p>
            <a:pPr marL="228600" lvl="2">
              <a:spcBef>
                <a:spcPts val="300"/>
              </a:spcBef>
              <a:buClr>
                <a:srgbClr val="FF0000"/>
              </a:buClr>
              <a:buFont typeface="Wingdings" panose="05000000000000000000" pitchFamily="2" charset="2"/>
              <a:buChar char="Ø"/>
            </a:pPr>
            <a:r>
              <a:rPr lang="en-GB" sz="2900" dirty="0">
                <a:solidFill>
                  <a:srgbClr val="006EB7"/>
                </a:solidFill>
                <a:latin typeface="+mn-lt"/>
              </a:rPr>
              <a:t>Whether the provisions of Articles 18.4 and 36.3, taking into account the definition in Article 17, would require that aircraft tracking information be encrypted.</a:t>
            </a:r>
          </a:p>
          <a:p>
            <a:pPr marL="228600" lvl="2">
              <a:spcBef>
                <a:spcPts val="300"/>
              </a:spcBef>
              <a:buClr>
                <a:srgbClr val="FF0000"/>
              </a:buClr>
              <a:buFont typeface="Wingdings" panose="05000000000000000000" pitchFamily="2" charset="2"/>
              <a:buChar char="Ø"/>
            </a:pPr>
            <a:r>
              <a:rPr lang="en-GB" sz="2900" dirty="0">
                <a:solidFill>
                  <a:srgbClr val="006EB7"/>
                </a:solidFill>
                <a:latin typeface="+mn-lt"/>
              </a:rPr>
              <a:t>Whether the provisions of Articles 36.1, 36.2, 37.1 and 37.2 would preclude GADSS including a provision that the aircraft autonomous distress tracking function could not be turned off.</a:t>
            </a:r>
          </a:p>
          <a:p>
            <a:pPr marL="228600" lvl="2">
              <a:spcBef>
                <a:spcPts val="300"/>
              </a:spcBef>
              <a:buClr>
                <a:srgbClr val="FF0000"/>
              </a:buClr>
              <a:buFont typeface="Wingdings" panose="05000000000000000000" pitchFamily="2" charset="2"/>
              <a:buChar char="Ø"/>
            </a:pPr>
            <a:r>
              <a:rPr lang="en-GB" sz="2900" dirty="0">
                <a:solidFill>
                  <a:srgbClr val="006EB7"/>
                </a:solidFill>
                <a:latin typeface="+mn-lt"/>
              </a:rPr>
              <a:t>Whether Article 37.3 would preclude GADSS including, under some conditions, a provision for remote triggering of position reporting.  </a:t>
            </a:r>
          </a:p>
          <a:p>
            <a:pPr marL="271463" lvl="2" indent="0">
              <a:spcBef>
                <a:spcPts val="1800"/>
              </a:spcBef>
              <a:buClr>
                <a:srgbClr val="FF0000"/>
              </a:buClr>
              <a:buNone/>
            </a:pPr>
            <a:r>
              <a:rPr lang="en-GB" sz="2300" i="1" dirty="0">
                <a:solidFill>
                  <a:srgbClr val="FF0000"/>
                </a:solidFill>
                <a:latin typeface="+mn-lt"/>
              </a:rPr>
              <a:t>Editor’s notes.</a:t>
            </a:r>
          </a:p>
          <a:p>
            <a:pPr marL="271463" lvl="2" indent="0">
              <a:spcBef>
                <a:spcPts val="300"/>
              </a:spcBef>
              <a:buClr>
                <a:srgbClr val="FF0000"/>
              </a:buClr>
              <a:buNone/>
            </a:pPr>
            <a:r>
              <a:rPr lang="en-GB" sz="2300" i="1" dirty="0">
                <a:solidFill>
                  <a:srgbClr val="FF0000"/>
                </a:solidFill>
                <a:latin typeface="+mn-lt"/>
              </a:rPr>
              <a:t>1) Views were expressed that no modification directly relative to the GADSS is required in this chapter, as others proposes that further study is required on three topics:</a:t>
            </a:r>
          </a:p>
          <a:p>
            <a:pPr marL="271463" lvl="2" indent="0">
              <a:spcBef>
                <a:spcPts val="300"/>
              </a:spcBef>
              <a:buClr>
                <a:srgbClr val="FF0000"/>
              </a:buClr>
              <a:buNone/>
            </a:pPr>
            <a:r>
              <a:rPr lang="en-GB" sz="2300" i="1" dirty="0">
                <a:solidFill>
                  <a:srgbClr val="FF0000"/>
                </a:solidFill>
                <a:latin typeface="+mj-lt"/>
              </a:rPr>
              <a:t>2) However, it can be noticed that general review may be needed and an agenda item for WRC-23 may be considered that could lead to modifications relative to general aeronautical issues.</a:t>
            </a: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7" name="Rectangle 2"/>
          <p:cNvSpPr txBox="1">
            <a:spLocks noChangeArrowheads="1"/>
          </p:cNvSpPr>
          <p:nvPr/>
        </p:nvSpPr>
        <p:spPr bwMode="auto">
          <a:xfrm>
            <a:off x="107504" y="659691"/>
            <a:ext cx="8805664"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Outstanding Questions within the ITU</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32831814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wipe(left)">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left)">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animEffect transition="in" filter="wipe(left)">
                                      <p:cBhvr>
                                        <p:cTn id="27" dur="500"/>
                                        <p:tgtEl>
                                          <p:spTgt spid="6">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left)">
                                      <p:cBhvr>
                                        <p:cTn id="32" dur="5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Effect transition="in" filter="wipe(left)">
                                      <p:cBhvr>
                                        <p:cTn id="3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51520" y="1442651"/>
            <a:ext cx="8661648" cy="508269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rgbClr val="FFC00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5A6870"/>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latin typeface="+mj-lt"/>
            </a:endParaRPr>
          </a:p>
          <a:p>
            <a:pPr marL="0" indent="0">
              <a:buClr>
                <a:srgbClr val="FF0000"/>
              </a:buClr>
              <a:buNone/>
            </a:pPr>
            <a:endParaRPr lang="en-GB" dirty="0">
              <a:solidFill>
                <a:srgbClr val="279DD9"/>
              </a:solidFill>
              <a:latin typeface="+mj-lt"/>
            </a:endParaRPr>
          </a:p>
          <a:p>
            <a:pPr lvl="1">
              <a:buClr>
                <a:srgbClr val="FF0000"/>
              </a:buClr>
              <a:buFont typeface="Wingdings" panose="05000000000000000000" pitchFamily="2" charset="2"/>
              <a:buChar char="Ø"/>
            </a:pPr>
            <a:endParaRPr lang="en-GB" dirty="0">
              <a:solidFill>
                <a:srgbClr val="279DD9"/>
              </a:solidFill>
            </a:endParaRPr>
          </a:p>
        </p:txBody>
      </p:sp>
      <p:sp>
        <p:nvSpPr>
          <p:cNvPr id="2" name="Rectangle 1"/>
          <p:cNvSpPr/>
          <p:nvPr/>
        </p:nvSpPr>
        <p:spPr>
          <a:xfrm>
            <a:off x="268953" y="1916832"/>
            <a:ext cx="8634412" cy="3693319"/>
          </a:xfrm>
          <a:prstGeom prst="rect">
            <a:avLst/>
          </a:prstGeom>
        </p:spPr>
        <p:txBody>
          <a:bodyPr wrap="square">
            <a:spAutoFit/>
          </a:bodyPr>
          <a:lstStyle/>
          <a:p>
            <a:pPr algn="ctr"/>
            <a:r>
              <a:rPr lang="en-GB" b="1" dirty="0">
                <a:latin typeface="+mj-lt"/>
              </a:rPr>
              <a:t>ARTICLE 36</a:t>
            </a:r>
          </a:p>
          <a:p>
            <a:pPr algn="ctr"/>
            <a:r>
              <a:rPr lang="en-GB" b="1" dirty="0">
                <a:latin typeface="+mj-lt"/>
              </a:rPr>
              <a:t>Authority of the person responsible for the station</a:t>
            </a:r>
          </a:p>
          <a:p>
            <a:r>
              <a:rPr lang="en-GB" b="1" dirty="0">
                <a:latin typeface="+mj-lt"/>
              </a:rPr>
              <a:t>36.1</a:t>
            </a:r>
            <a:r>
              <a:rPr lang="en-GB" dirty="0">
                <a:latin typeface="+mj-lt"/>
              </a:rPr>
              <a:t>	§ 1	</a:t>
            </a:r>
            <a:r>
              <a:rPr lang="en-GB" dirty="0">
                <a:highlight>
                  <a:srgbClr val="FFFF00"/>
                </a:highlight>
                <a:latin typeface="+mj-lt"/>
              </a:rPr>
              <a:t>The service of a mobile station is placed under the supreme authority of the person responsible for the aircraft or other vehicle carrying the mobile station</a:t>
            </a:r>
            <a:r>
              <a:rPr lang="en-GB" dirty="0">
                <a:latin typeface="+mj-lt"/>
              </a:rPr>
              <a:t>.</a:t>
            </a:r>
          </a:p>
          <a:p>
            <a:r>
              <a:rPr lang="en-GB" b="1" dirty="0">
                <a:latin typeface="+mj-lt"/>
              </a:rPr>
              <a:t>36.2</a:t>
            </a:r>
            <a:r>
              <a:rPr lang="en-GB" dirty="0">
                <a:latin typeface="+mj-lt"/>
              </a:rPr>
              <a:t>	§ 2	The person holding this authority shall require that each operator comply with these Regulations and that the mobile station </a:t>
            </a:r>
            <a:r>
              <a:rPr lang="en-GB" dirty="0">
                <a:highlight>
                  <a:srgbClr val="FFFF00"/>
                </a:highlight>
                <a:latin typeface="+mj-lt"/>
              </a:rPr>
              <a:t>for which the operator is responsible is used, at all times, in accordance with these Regulations</a:t>
            </a:r>
            <a:r>
              <a:rPr lang="en-GB" dirty="0">
                <a:latin typeface="+mj-lt"/>
              </a:rPr>
              <a:t>.</a:t>
            </a:r>
          </a:p>
          <a:p>
            <a:r>
              <a:rPr lang="en-GB" b="1" dirty="0">
                <a:latin typeface="+mj-lt"/>
              </a:rPr>
              <a:t>36.3</a:t>
            </a:r>
            <a:r>
              <a:rPr lang="en-GB" dirty="0">
                <a:latin typeface="+mj-lt"/>
              </a:rPr>
              <a:t>	§ 3	Except as otherwise provided for in these Regulations, the person responsible, as well as all the persons who may have </a:t>
            </a:r>
            <a:r>
              <a:rPr lang="en-GB" dirty="0">
                <a:highlight>
                  <a:srgbClr val="FFFF00"/>
                </a:highlight>
                <a:latin typeface="+mj-lt"/>
              </a:rPr>
              <a:t>knowledge of any information whatever obtained by means of the radiocommunication service, are placed under the obligation of observing and ensuring the secrecy of correspondence</a:t>
            </a:r>
          </a:p>
          <a:p>
            <a:r>
              <a:rPr lang="en-GB" b="1" dirty="0">
                <a:latin typeface="+mj-lt"/>
              </a:rPr>
              <a:t>36.4</a:t>
            </a:r>
            <a:r>
              <a:rPr lang="en-GB" dirty="0">
                <a:latin typeface="+mj-lt"/>
              </a:rPr>
              <a:t>	§ 4	</a:t>
            </a:r>
            <a:r>
              <a:rPr lang="en-GB" dirty="0">
                <a:highlight>
                  <a:srgbClr val="FFFF00"/>
                </a:highlight>
                <a:latin typeface="+mj-lt"/>
              </a:rPr>
              <a:t>The provisions of Nos. 36.1, 36.2 and 36.3 shall also apply to personnel of aircraft earth stations</a:t>
            </a:r>
          </a:p>
        </p:txBody>
      </p:sp>
      <p:sp>
        <p:nvSpPr>
          <p:cNvPr id="8" name="Rectangle 2">
            <a:extLst>
              <a:ext uri="{FF2B5EF4-FFF2-40B4-BE49-F238E27FC236}">
                <a16:creationId xmlns:a16="http://schemas.microsoft.com/office/drawing/2014/main" id="{EE8512BC-1AE4-4D67-85E8-929560AD2728}"/>
              </a:ext>
            </a:extLst>
          </p:cNvPr>
          <p:cNvSpPr txBox="1">
            <a:spLocks noChangeArrowheads="1"/>
          </p:cNvSpPr>
          <p:nvPr/>
        </p:nvSpPr>
        <p:spPr bwMode="auto">
          <a:xfrm>
            <a:off x="138899" y="680948"/>
            <a:ext cx="8764466" cy="78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lstStyle>
            <a:lvl1pPr eaLnBrk="0" hangingPunct="0">
              <a:spcBef>
                <a:spcPct val="20000"/>
              </a:spcBef>
              <a:buClr>
                <a:schemeClr val="accent2"/>
              </a:buClr>
              <a:buFont typeface="Wingdings" pitchFamily="2" charset="2"/>
              <a:buChar char="Ø"/>
              <a:defRPr>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CC3300"/>
              </a:buClr>
              <a:buFont typeface="Arial Unicode MS" pitchFamily="34" charset="-128"/>
              <a:buChar char="✓"/>
              <a:defRPr sz="1600">
                <a:solidFill>
                  <a:schemeClr val="tx1"/>
                </a:solidFill>
                <a:latin typeface="Arial" charset="0"/>
                <a:ea typeface="Arial" charset="0"/>
                <a:cs typeface="Arial" charset="0"/>
              </a:defRPr>
            </a:lvl2pPr>
            <a:lvl3pPr marL="1143000" indent="-228600" eaLnBrk="0" hangingPunct="0">
              <a:spcBef>
                <a:spcPct val="20000"/>
              </a:spcBef>
              <a:buChar char="•"/>
              <a:defRPr sz="1600">
                <a:solidFill>
                  <a:schemeClr val="tx1"/>
                </a:solidFill>
                <a:latin typeface="Arial" charset="0"/>
                <a:ea typeface="Arial" charset="0"/>
                <a:cs typeface="Arial" charset="0"/>
              </a:defRPr>
            </a:lvl3pPr>
            <a:lvl4pPr marL="1600200" indent="-228600" eaLnBrk="0" hangingPunct="0">
              <a:spcBef>
                <a:spcPct val="20000"/>
              </a:spcBef>
              <a:buChar char="–"/>
              <a:defRPr sz="1600">
                <a:solidFill>
                  <a:schemeClr val="tx1"/>
                </a:solidFill>
                <a:latin typeface="Arial" charset="0"/>
                <a:ea typeface="Arial" charset="0"/>
                <a:cs typeface="Arial" charset="0"/>
              </a:defRPr>
            </a:lvl4pPr>
            <a:lvl5pPr marL="2057400" indent="-228600" eaLnBrk="0" hangingPunct="0">
              <a:spcBef>
                <a:spcPct val="20000"/>
              </a:spcBef>
              <a:buChar char="»"/>
              <a:defRPr sz="1600">
                <a:solidFill>
                  <a:schemeClr val="tx1"/>
                </a:solidFill>
                <a:latin typeface="Arial" charset="0"/>
                <a:ea typeface="Arial" charset="0"/>
                <a:cs typeface="Arial" charset="0"/>
              </a:defRPr>
            </a:lvl5pPr>
            <a:lvl6pPr marL="2514600" indent="-228600" eaLnBrk="0" fontAlgn="base" hangingPunct="0">
              <a:spcBef>
                <a:spcPct val="20000"/>
              </a:spcBef>
              <a:spcAft>
                <a:spcPct val="0"/>
              </a:spcAft>
              <a:buChar char="»"/>
              <a:defRPr sz="1600">
                <a:solidFill>
                  <a:schemeClr val="tx1"/>
                </a:solidFill>
                <a:latin typeface="Arial" charset="0"/>
                <a:ea typeface="Arial" charset="0"/>
                <a:cs typeface="Arial" charset="0"/>
              </a:defRPr>
            </a:lvl6pPr>
            <a:lvl7pPr marL="2971800" indent="-228600" eaLnBrk="0" fontAlgn="base" hangingPunct="0">
              <a:spcBef>
                <a:spcPct val="20000"/>
              </a:spcBef>
              <a:spcAft>
                <a:spcPct val="0"/>
              </a:spcAft>
              <a:buChar char="»"/>
              <a:defRPr sz="1600">
                <a:solidFill>
                  <a:schemeClr val="tx1"/>
                </a:solidFill>
                <a:latin typeface="Arial" charset="0"/>
                <a:ea typeface="Arial" charset="0"/>
                <a:cs typeface="Arial" charset="0"/>
              </a:defRPr>
            </a:lvl7pPr>
            <a:lvl8pPr marL="3429000" indent="-228600" eaLnBrk="0" fontAlgn="base" hangingPunct="0">
              <a:spcBef>
                <a:spcPct val="20000"/>
              </a:spcBef>
              <a:spcAft>
                <a:spcPct val="0"/>
              </a:spcAft>
              <a:buChar char="»"/>
              <a:defRPr sz="1600">
                <a:solidFill>
                  <a:schemeClr val="tx1"/>
                </a:solidFill>
                <a:latin typeface="Arial" charset="0"/>
                <a:ea typeface="Arial" charset="0"/>
                <a:cs typeface="Arial" charset="0"/>
              </a:defRPr>
            </a:lvl8pPr>
            <a:lvl9pPr marL="3886200" indent="-228600" eaLnBrk="0" fontAlgn="base" hangingPunct="0">
              <a:spcBef>
                <a:spcPct val="20000"/>
              </a:spcBef>
              <a:spcAft>
                <a:spcPct val="0"/>
              </a:spcAft>
              <a:buChar char="»"/>
              <a:defRPr sz="1600">
                <a:solidFill>
                  <a:schemeClr val="tx1"/>
                </a:solidFill>
                <a:latin typeface="Arial" charset="0"/>
                <a:ea typeface="Arial" charset="0"/>
                <a:cs typeface="Arial" charset="0"/>
              </a:defRPr>
            </a:lvl9pPr>
          </a:lstStyle>
          <a:p>
            <a:pPr algn="ctr" eaLnBrk="1" hangingPunct="1">
              <a:spcBef>
                <a:spcPct val="0"/>
              </a:spcBef>
              <a:buClrTx/>
              <a:buFontTx/>
              <a:buNone/>
            </a:pPr>
            <a:endParaRPr lang="en-US" altLang="en-US" sz="800" b="1" dirty="0">
              <a:solidFill>
                <a:srgbClr val="0C5BCE"/>
              </a:solidFill>
              <a:latin typeface="Arial Rounded MT Bold" pitchFamily="34" charset="0"/>
            </a:endParaRPr>
          </a:p>
          <a:p>
            <a:pPr algn="ctr" eaLnBrk="1" hangingPunct="1">
              <a:spcBef>
                <a:spcPct val="0"/>
              </a:spcBef>
              <a:buClrTx/>
              <a:buFontTx/>
              <a:buNone/>
            </a:pPr>
            <a:r>
              <a:rPr lang="en-US" altLang="en-US" sz="2800" b="1" dirty="0">
                <a:solidFill>
                  <a:srgbClr val="0C5BCE"/>
                </a:solidFill>
                <a:latin typeface="Arial Rounded MT Bold" pitchFamily="34" charset="0"/>
              </a:rPr>
              <a:t>Other Issues that may need Future WRC Action (1)</a:t>
            </a:r>
            <a:endParaRPr lang="en-US" altLang="en-US" b="1" dirty="0">
              <a:solidFill>
                <a:srgbClr val="0C5BCE"/>
              </a:solidFill>
              <a:latin typeface="Arial Rounded MT Bold" pitchFamily="34" charset="0"/>
            </a:endParaRPr>
          </a:p>
        </p:txBody>
      </p:sp>
    </p:spTree>
    <p:extLst>
      <p:ext uri="{BB962C8B-B14F-4D97-AF65-F5344CB8AC3E}">
        <p14:creationId xmlns:p14="http://schemas.microsoft.com/office/powerpoint/2010/main" val="769147177"/>
      </p:ext>
    </p:extLst>
  </p:cSld>
  <p:clrMapOvr>
    <a:masterClrMapping/>
  </p:clrMapOvr>
  <p:transition/>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CP-WGF24-RPW-IP10_Aeronautical Frequency Spectrum Management and ACP WG-F (r3)">
  <a:themeElements>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GCA_2">
      <a:majorFont>
        <a:latin typeface="Arial Rounded MT Bol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1_DGCA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GCA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GCA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GCA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GCA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GCA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GCA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GCA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GCA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GCA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GCA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GCA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C2F9D-A98B-46BE-9F8B-AA619FAA8F6A}">
  <ds:schemaRefs>
    <ds:schemaRef ds:uri="http://schemas.microsoft.com/office/2006/documentManagement/types"/>
    <ds:schemaRef ds:uri="http://purl.org/dc/dcmitype/"/>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 ds:uri="http://purl.org/dc/terms/"/>
    <ds:schemaRef ds:uri="http://purl.org/dc/elements/1.1/"/>
  </ds:schemaRefs>
</ds:datastoreItem>
</file>

<file path=customXml/itemProps2.xml><?xml version="1.0" encoding="utf-8"?>
<ds:datastoreItem xmlns:ds="http://schemas.openxmlformats.org/officeDocument/2006/customXml" ds:itemID="{1181AD95-32E2-42B5-B64A-7F0C68DD3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FE9F746-3D19-48FB-AC06-CF979AB528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1541</TotalTime>
  <Words>877</Words>
  <Application>Microsoft Office PowerPoint</Application>
  <PresentationFormat>On-screen Show (4:3)</PresentationFormat>
  <Paragraphs>209</Paragraphs>
  <Slides>16</Slides>
  <Notes>16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Arial Unicode MS</vt:lpstr>
      <vt:lpstr>ＭＳ Ｐゴシック</vt:lpstr>
      <vt:lpstr>Arial</vt:lpstr>
      <vt:lpstr>Arial Narrow</vt:lpstr>
      <vt:lpstr>Arial Rounded MT Bold</vt:lpstr>
      <vt:lpstr>Calibri</vt:lpstr>
      <vt:lpstr>Times New Roman</vt:lpstr>
      <vt:lpstr>Wingdings</vt:lpstr>
      <vt:lpstr>Office Theme</vt:lpstr>
      <vt:lpstr>ACP-WGF24-RPW-IP10_Aeronautical Frequency Spectrum Management and ACP WG-F (r3)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Mettrop John E</cp:lastModifiedBy>
  <cp:revision>114</cp:revision>
  <dcterms:created xsi:type="dcterms:W3CDTF">2013-08-20T15:49:37Z</dcterms:created>
  <dcterms:modified xsi:type="dcterms:W3CDTF">2018-01-24T10:15:48Z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1500</vt:r8>
  </property>
  <property fmtid="{D5CDD505-2E9C-101B-9397-08002B2CF9AE}" pid="3" name="ContentTypeId">
    <vt:lpwstr>0x010100B372B09A9A77C4438999FF1325BEF759</vt:lpwstr>
  </property>
  <property fmtid="{D5CDD505-2E9C-101B-9397-08002B2CF9AE}" pid="4" name="_dlc_DocIdItemGuid">
    <vt:lpwstr>64ca4482-e7dd-4fef-ba79-79b4133309d6</vt:lpwstr>
  </property>
</Properties>
</file>