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3" r:id="rId7"/>
    <p:sldId id="273" r:id="rId8"/>
    <p:sldId id="272" r:id="rId9"/>
    <p:sldId id="288" r:id="rId10"/>
    <p:sldId id="301" r:id="rId11"/>
    <p:sldId id="277" r:id="rId12"/>
    <p:sldId id="278" r:id="rId13"/>
    <p:sldId id="289" r:id="rId14"/>
    <p:sldId id="292" r:id="rId15"/>
    <p:sldId id="291" r:id="rId16"/>
    <p:sldId id="302" r:id="rId17"/>
    <p:sldId id="303" r:id="rId18"/>
    <p:sldId id="297" r:id="rId19"/>
    <p:sldId id="300" r:id="rId20"/>
    <p:sldId id="299" r:id="rId21"/>
    <p:sldId id="26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7"/>
    <a:srgbClr val="0054A4"/>
    <a:srgbClr val="279DD9"/>
    <a:srgbClr val="CC8004"/>
    <a:srgbClr val="F37021"/>
    <a:srgbClr val="A74233"/>
    <a:srgbClr val="5A6870"/>
    <a:srgbClr val="C40075"/>
    <a:srgbClr val="7B0052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2016-06-27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2016-06-27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/>
          </p:cNvSpPr>
          <p:nvPr/>
        </p:nvSpPr>
        <p:spPr bwMode="auto">
          <a:xfrm>
            <a:off x="251520" y="3921038"/>
            <a:ext cx="4103687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200" baseline="0" dirty="0" smtClean="0">
                <a:solidFill>
                  <a:schemeClr val="bg2"/>
                </a:solidFill>
                <a:cs typeface="Arial" charset="0"/>
              </a:rPr>
              <a:t>Frédéric Legrand</a:t>
            </a:r>
            <a:endParaRPr lang="en-GB" sz="3200" baseline="0" dirty="0">
              <a:solidFill>
                <a:schemeClr val="bg2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i="1" baseline="0" dirty="0" err="1" smtClean="0">
                <a:solidFill>
                  <a:schemeClr val="bg2"/>
                </a:solidFill>
                <a:cs typeface="Arial" charset="0"/>
              </a:rPr>
              <a:t>Directeur</a:t>
            </a:r>
            <a:r>
              <a:rPr lang="en-US" sz="1400" i="1" baseline="0" dirty="0" smtClean="0">
                <a:solidFill>
                  <a:schemeClr val="bg2"/>
                </a:solidFill>
                <a:cs typeface="Arial" charset="0"/>
              </a:rPr>
              <a:t> AFPP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" y="1419622"/>
            <a:ext cx="9144000" cy="17772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tabLst>
                <a:tab pos="1255713" algn="l"/>
              </a:tabLst>
              <a:defRPr/>
            </a:pPr>
            <a:r>
              <a:rPr lang="en-US" sz="3000" spc="-20" dirty="0" smtClean="0">
                <a:solidFill>
                  <a:schemeClr val="bg1"/>
                </a:solidFill>
              </a:rPr>
              <a:t>Assistance du Programme </a:t>
            </a:r>
            <a:r>
              <a:rPr lang="en-US" sz="3000" spc="-20" dirty="0" err="1" smtClean="0">
                <a:solidFill>
                  <a:schemeClr val="bg1"/>
                </a:solidFill>
              </a:rPr>
              <a:t>africain</a:t>
            </a:r>
            <a:r>
              <a:rPr lang="en-US" sz="3000" spc="-20" dirty="0" smtClean="0">
                <a:solidFill>
                  <a:schemeClr val="bg1"/>
                </a:solidFill>
              </a:rPr>
              <a:t> de </a:t>
            </a:r>
            <a:r>
              <a:rPr lang="en-US" sz="3000" spc="-20" dirty="0" err="1" smtClean="0">
                <a:solidFill>
                  <a:schemeClr val="bg1"/>
                </a:solidFill>
              </a:rPr>
              <a:t>procédures</a:t>
            </a:r>
            <a:r>
              <a:rPr lang="en-US" sz="3000" spc="-20" dirty="0" smtClean="0">
                <a:solidFill>
                  <a:schemeClr val="bg1"/>
                </a:solidFill>
              </a:rPr>
              <a:t> de vol</a:t>
            </a:r>
          </a:p>
          <a:p>
            <a:pPr>
              <a:spcBef>
                <a:spcPts val="600"/>
              </a:spcBef>
              <a:tabLst>
                <a:tab pos="1255713" algn="l"/>
              </a:tabLst>
              <a:defRPr/>
            </a:pPr>
            <a:r>
              <a:rPr lang="en-US" sz="3000" spc="-20" dirty="0" smtClean="0">
                <a:solidFill>
                  <a:schemeClr val="bg1"/>
                </a:solidFill>
              </a:rPr>
              <a:t>(AFPP)</a:t>
            </a:r>
          </a:p>
          <a:p>
            <a:pPr>
              <a:spcBef>
                <a:spcPts val="600"/>
              </a:spcBef>
              <a:tabLst>
                <a:tab pos="1255713" algn="l"/>
              </a:tabLst>
              <a:defRPr/>
            </a:pPr>
            <a:r>
              <a:rPr lang="en-US" sz="3000" spc="-20" dirty="0" smtClean="0">
                <a:solidFill>
                  <a:schemeClr val="bg1"/>
                </a:solidFill>
              </a:rPr>
              <a:t>Obligations des </a:t>
            </a:r>
            <a:r>
              <a:rPr lang="en-US" sz="3000" spc="-20" dirty="0" err="1" smtClean="0">
                <a:solidFill>
                  <a:schemeClr val="bg1"/>
                </a:solidFill>
              </a:rPr>
              <a:t>Etats</a:t>
            </a:r>
            <a:r>
              <a:rPr lang="en-US" sz="3000" spc="-20" dirty="0" smtClean="0">
                <a:solidFill>
                  <a:schemeClr val="bg1"/>
                </a:solidFill>
              </a:rPr>
              <a:t> pour la </a:t>
            </a:r>
            <a:r>
              <a:rPr lang="en-US" sz="3000" spc="-20" dirty="0" err="1" smtClean="0">
                <a:solidFill>
                  <a:schemeClr val="bg1"/>
                </a:solidFill>
              </a:rPr>
              <a:t>mise</a:t>
            </a:r>
            <a:r>
              <a:rPr lang="en-US" sz="3000" spc="-20" dirty="0" smtClean="0">
                <a:solidFill>
                  <a:schemeClr val="bg1"/>
                </a:solidFill>
              </a:rPr>
              <a:t> </a:t>
            </a:r>
            <a:r>
              <a:rPr lang="en-US" sz="3000" spc="-20" dirty="0" err="1" smtClean="0">
                <a:solidFill>
                  <a:schemeClr val="bg1"/>
                </a:solidFill>
              </a:rPr>
              <a:t>en</a:t>
            </a:r>
            <a:r>
              <a:rPr lang="en-US" sz="3000" spc="-20" dirty="0" smtClean="0">
                <a:solidFill>
                  <a:schemeClr val="bg1"/>
                </a:solidFill>
              </a:rPr>
              <a:t> </a:t>
            </a:r>
            <a:r>
              <a:rPr lang="fr-FR" sz="3000" spc="-20" dirty="0" smtClean="0">
                <a:solidFill>
                  <a:schemeClr val="bg1"/>
                </a:solidFill>
              </a:rPr>
              <a:t>œuvre </a:t>
            </a:r>
            <a:r>
              <a:rPr lang="en-US" sz="3000" spc="-20" dirty="0" smtClean="0">
                <a:solidFill>
                  <a:schemeClr val="bg1"/>
                </a:solidFill>
              </a:rPr>
              <a:t> de la PBN </a:t>
            </a:r>
            <a:endParaRPr lang="en-GB" sz="3000" spc="-2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tabLst>
                <a:tab pos="1255713" algn="l"/>
              </a:tabLst>
              <a:defRPr/>
            </a:pPr>
            <a:endParaRPr lang="en-US" sz="3600" spc="-20" dirty="0" smtClean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88024" y="3970966"/>
            <a:ext cx="4199856" cy="8330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1255713" algn="l"/>
              </a:tabLst>
              <a:defRPr/>
            </a:pPr>
            <a:r>
              <a:rPr lang="en-GB" sz="2800" spc="-20" dirty="0" smtClean="0">
                <a:solidFill>
                  <a:schemeClr val="bg1"/>
                </a:solidFill>
              </a:rPr>
              <a:t>Malabo, Guinée </a:t>
            </a:r>
            <a:r>
              <a:rPr lang="en-GB" sz="2800" spc="-20" dirty="0" err="1" smtClean="0">
                <a:solidFill>
                  <a:schemeClr val="bg1"/>
                </a:solidFill>
              </a:rPr>
              <a:t>Equatoriale</a:t>
            </a:r>
            <a:endParaRPr lang="en-GB" sz="2800" spc="-20" dirty="0" smtClean="0">
              <a:solidFill>
                <a:schemeClr val="bg1"/>
              </a:solidFill>
            </a:endParaRPr>
          </a:p>
          <a:p>
            <a:pPr algn="r">
              <a:tabLst>
                <a:tab pos="1255713" algn="l"/>
              </a:tabLst>
              <a:defRPr/>
            </a:pPr>
            <a:r>
              <a:rPr lang="en-GB" sz="1400" i="1" spc="-20" dirty="0" smtClean="0">
                <a:solidFill>
                  <a:schemeClr val="bg1"/>
                </a:solidFill>
              </a:rPr>
              <a:t>28 </a:t>
            </a:r>
            <a:r>
              <a:rPr lang="en-GB" sz="1400" i="1" spc="-20" dirty="0" err="1" smtClean="0">
                <a:solidFill>
                  <a:schemeClr val="bg1"/>
                </a:solidFill>
              </a:rPr>
              <a:t>juin</a:t>
            </a:r>
            <a:r>
              <a:rPr lang="en-GB" sz="1400" i="1" spc="-20" dirty="0" smtClean="0">
                <a:solidFill>
                  <a:schemeClr val="bg1"/>
                </a:solidFill>
              </a:rPr>
              <a:t> 2016</a:t>
            </a:r>
            <a:endParaRPr lang="en-US" sz="1400" i="1" spc="-2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e 8"/>
          <p:cNvGrpSpPr/>
          <p:nvPr/>
        </p:nvGrpSpPr>
        <p:grpSpPr>
          <a:xfrm>
            <a:off x="0" y="0"/>
            <a:ext cx="4644008" cy="740493"/>
            <a:chOff x="9" y="114660"/>
            <a:chExt cx="4585846" cy="729974"/>
          </a:xfrm>
        </p:grpSpPr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" y="114660"/>
              <a:ext cx="1924945" cy="70546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133741" y="114660"/>
              <a:ext cx="2452114" cy="729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Assistance </a:t>
            </a:r>
            <a:r>
              <a:rPr lang="fr-FR" sz="3200" dirty="0" smtClean="0"/>
              <a:t>réalisée par l’AFPP</a:t>
            </a:r>
            <a:r>
              <a:rPr lang="en-US" sz="3200" dirty="0" smtClean="0"/>
              <a:t>, </a:t>
            </a:r>
            <a:r>
              <a:rPr lang="en-US" sz="3200" dirty="0"/>
              <a:t>2014/2016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88297"/>
              </p:ext>
            </p:extLst>
          </p:nvPr>
        </p:nvGraphicFramePr>
        <p:xfrm>
          <a:off x="239810" y="1194858"/>
          <a:ext cx="8580661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014"/>
                <a:gridCol w="1944216"/>
                <a:gridCol w="864096"/>
                <a:gridCol w="1440160"/>
                <a:gridCol w="1584175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Assistance, formation et activités support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participants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Etats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Formation de </a:t>
                      </a: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concepteurs de procédures de vol PANS OPS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 gridSpan="3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d’emploi pour les concepteurs formés (OJT)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Formation à </a:t>
                      </a: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l’approbation des opérations PBN (2)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18 Etats / 10 OA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 gridSpan="3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 assurance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qualité, mise en œuvre procédures de vol (2)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3613">
                <a:tc gridSpan="3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Atelier sur la conception </a:t>
                      </a: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d’espace aérien </a:t>
                      </a:r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PBN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7640">
                <a:tc gridSpan="3"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 PBN pour ATC/ATM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3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Validation IFP / assistance à </a:t>
                      </a: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l’approbation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28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Assistance pour le Plan national de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 en œuvre PBN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Conception de procédures de vol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fr-FR" sz="1600" kern="1200" baseline="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 conventionnelles</a:t>
                      </a:r>
                      <a:endParaRPr lang="fr-FR" sz="1600" kern="1200" dirty="0" smtClean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17 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8 aéroports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54A4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737655"/>
            <a:ext cx="4983109" cy="41803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427734"/>
            <a:ext cx="4355976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/>
              <a:t>Etats concernés par la formation PANS OPS, l’assistance </a:t>
            </a:r>
            <a:r>
              <a:rPr lang="en-US" sz="2000" dirty="0" smtClean="0"/>
              <a:t>et le support (2014/2016)</a:t>
            </a:r>
            <a:endParaRPr lang="en-CA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87574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45432"/>
            <a:ext cx="9109043" cy="3984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54A4"/>
                </a:solidFill>
              </a:rPr>
              <a:t>Expertise pour les ateliers et la conduite des sessions de formation</a:t>
            </a:r>
          </a:p>
          <a:p>
            <a:pPr marL="533400" lvl="1" indent="-174625"/>
            <a:endParaRPr lang="fr-FR" sz="1800" dirty="0" smtClean="0"/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/>
              <a:t>AFPP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>
                <a:solidFill>
                  <a:srgbClr val="0054A4"/>
                </a:solidFill>
              </a:rPr>
              <a:t>ICAO HQ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/>
              <a:t>ASECNA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>
                <a:solidFill>
                  <a:srgbClr val="0054A4"/>
                </a:solidFill>
              </a:rPr>
              <a:t>ENAC (France)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/>
              <a:t>Kenya </a:t>
            </a:r>
            <a:r>
              <a:rPr lang="fr-FR" sz="1800" dirty="0"/>
              <a:t>CAA </a:t>
            </a:r>
            <a:r>
              <a:rPr lang="fr-FR" sz="1800" dirty="0" smtClean="0"/>
              <a:t>et EASA (Kenya)</a:t>
            </a:r>
          </a:p>
          <a:p>
            <a:pPr marL="533400" lvl="1" indent="-174625">
              <a:spcBef>
                <a:spcPts val="600"/>
              </a:spcBef>
            </a:pPr>
            <a:r>
              <a:rPr lang="fr-FR" sz="1800" dirty="0" smtClean="0">
                <a:solidFill>
                  <a:srgbClr val="0054A4"/>
                </a:solidFill>
              </a:rPr>
              <a:t>AIRBUS</a:t>
            </a:r>
            <a:endParaRPr lang="en-GB" sz="1800" dirty="0">
              <a:solidFill>
                <a:srgbClr val="0054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25841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Futures </a:t>
            </a:r>
            <a:r>
              <a:rPr lang="en-US" sz="3200" dirty="0" err="1"/>
              <a:t>activités</a:t>
            </a:r>
            <a:r>
              <a:rPr lang="en-US" sz="3200" dirty="0"/>
              <a:t>, 2016/2017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80991"/>
              </p:ext>
            </p:extLst>
          </p:nvPr>
        </p:nvGraphicFramePr>
        <p:xfrm>
          <a:off x="386262" y="1221177"/>
          <a:ext cx="8280920" cy="366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464496"/>
                <a:gridCol w="1152128"/>
                <a:gridCol w="1656184"/>
              </a:tblGrid>
              <a:tr h="33288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Catégorie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Intitulé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Durée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Dates</a:t>
                      </a:r>
                      <a:endParaRPr lang="fr-FR" sz="1400" dirty="0"/>
                    </a:p>
                  </a:txBody>
                  <a:tcPr/>
                </a:tc>
              </a:tr>
              <a:tr h="3606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Formations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Concepteur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PANS OPS,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conventielles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4 semaines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22/08-16/09/2016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Concepteur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PANS OPS,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PBN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semaines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21/11-16/12/2016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063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OJT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semaines</a:t>
                      </a: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Approbation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Opérations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7-11/11/2016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Ateliers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National de </a:t>
                      </a:r>
                      <a:r>
                        <a:rPr lang="en-US" sz="1400" kern="1200" baseline="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mise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baseline="0" noProof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œuvre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PBN</a:t>
                      </a: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jours</a:t>
                      </a: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Assurance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Qualité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pour la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œuvre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IFP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445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d’espace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aérien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 semaines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10-21/10/2016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445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Conception PANS OPS pour les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autorités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réglementaires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semaines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16-27/01/2017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Création des données aéronautiques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3 jours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20-22/09/2016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 pour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personnel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ATC/ATM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4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25841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Futures </a:t>
            </a:r>
            <a:r>
              <a:rPr lang="en-US" sz="3200" dirty="0" err="1"/>
              <a:t>activités</a:t>
            </a:r>
            <a:r>
              <a:rPr lang="en-US" sz="3200" dirty="0"/>
              <a:t>, 2016/2017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02565"/>
              </p:ext>
            </p:extLst>
          </p:nvPr>
        </p:nvGraphicFramePr>
        <p:xfrm>
          <a:off x="359532" y="1203598"/>
          <a:ext cx="8424936" cy="348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896544"/>
                <a:gridCol w="1440160"/>
                <a:gridCol w="1080120"/>
              </a:tblGrid>
              <a:tr h="332889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Catégorie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Intitulé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36063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mise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noProof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œuvre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PBN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Cameroun, Congo, Guinée,</a:t>
                      </a:r>
                      <a:r>
                        <a:rPr lang="en-US" sz="14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Mali, Sao Tome et Principe</a:t>
                      </a:r>
                      <a:endParaRPr lang="en-US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445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Approbation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réglementaire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de vol aux instruments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166445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Cabo 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Procédures PBN</a:t>
                      </a:r>
                      <a:endParaRPr lang="fr-FR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aéroports</a:t>
                      </a:r>
                      <a:endParaRPr lang="fr-FR" sz="1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Soutien</a:t>
                      </a: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Conception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r>
                        <a:rPr lang="en-US" sz="1400" kern="1200" baseline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de vol aux instruments </a:t>
                      </a: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kern="1200" noProof="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conventionnelles</a:t>
                      </a:r>
                      <a:r>
                        <a:rPr lang="en-GB" sz="1400" kern="1200" noProof="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PBN)</a:t>
                      </a: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 kern="120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Cameroun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Conception PBN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airport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- 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4 airports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Zimbabwe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2 airports</a:t>
                      </a: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400" i="1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Showcase</a:t>
                      </a:r>
                      <a:r>
                        <a:rPr lang="fr-FR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AIRBUS (Guinée, Liberia, Sierra Leone)</a:t>
                      </a:r>
                      <a:endParaRPr lang="fr-FR" sz="1400" i="1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Global </a:t>
                      </a:r>
                      <a:r>
                        <a:rPr lang="fr-FR" sz="1400" i="1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fr-FR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i="1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i="1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airport</a:t>
                      </a:r>
                      <a:endParaRPr lang="fr-FR" sz="1400" i="1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952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Coûts</a:t>
            </a:r>
            <a:r>
              <a:rPr lang="en-US" sz="3200" dirty="0" smtClean="0"/>
              <a:t> des </a:t>
            </a:r>
            <a:r>
              <a:rPr lang="en-US" sz="3200" dirty="0" err="1" smtClean="0"/>
              <a:t>activités</a:t>
            </a:r>
            <a:endParaRPr lang="en-US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12571"/>
              </p:ext>
            </p:extLst>
          </p:nvPr>
        </p:nvGraphicFramePr>
        <p:xfrm>
          <a:off x="381789" y="1203598"/>
          <a:ext cx="8331505" cy="3284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3096344"/>
                <a:gridCol w="1656184"/>
                <a:gridCol w="971274"/>
                <a:gridCol w="1260974"/>
              </a:tblGrid>
              <a:tr h="33288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Catégorie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Membres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Non-Membres</a:t>
                      </a:r>
                      <a:endParaRPr lang="fr-FR" sz="1400" dirty="0"/>
                    </a:p>
                  </a:txBody>
                  <a:tcPr/>
                </a:tc>
              </a:tr>
              <a:tr h="36063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APS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4A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Conception PANS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Contribution 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Sans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coût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9215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OJT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Contribution 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Approbation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operations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PBN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Contribution 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Ateliers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Tous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Sans </a:t>
                      </a: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coût</a:t>
                      </a:r>
                      <a:endParaRPr lang="en-US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Sans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coût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Sans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coût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845"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National PBN</a:t>
                      </a:r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Contribution 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9763">
                <a:tc>
                  <a:txBody>
                    <a:bodyPr/>
                    <a:lstStyle/>
                    <a:p>
                      <a:endParaRPr lang="fr-F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Approbation réglementaire (Assurance qualité)</a:t>
                      </a:r>
                      <a:endParaRPr lang="fr-FR" sz="12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Contribution 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Développement</a:t>
                      </a: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IFP </a:t>
                      </a:r>
                      <a:r>
                        <a:rPr lang="fr-F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(conception,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845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Autres services</a:t>
                      </a:r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  <a:endParaRPr lang="fr-FR" sz="1400" kern="1200" dirty="0" smtClean="0">
                        <a:solidFill>
                          <a:srgbClr val="006EB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rgbClr val="006EB7"/>
                          </a:solidFill>
                          <a:latin typeface="+mn-lt"/>
                          <a:ea typeface="+mn-ea"/>
                          <a:cs typeface="+mn-cs"/>
                        </a:rPr>
                        <a:t>Facturé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94703" y="4500889"/>
            <a:ext cx="8331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54A4"/>
                </a:solidFill>
              </a:rPr>
              <a:t>Les coûts sont facturés en fonction de la Politique de l’OACI</a:t>
            </a:r>
            <a:endParaRPr lang="fr-FR" sz="1600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9952" y="1275606"/>
            <a:ext cx="9094440" cy="34787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Résolution</a:t>
            </a:r>
            <a:r>
              <a:rPr lang="en-GB" sz="1800" dirty="0"/>
              <a:t> de </a:t>
            </a:r>
            <a:r>
              <a:rPr lang="fr-FR" sz="1800" dirty="0"/>
              <a:t>l’Assemblée Générale </a:t>
            </a:r>
            <a:r>
              <a:rPr lang="en-GB" sz="1800" dirty="0"/>
              <a:t>OACI A38-7 </a:t>
            </a:r>
            <a:r>
              <a:rPr lang="en-GB" sz="1800" dirty="0" smtClean="0"/>
              <a:t>(Plan </a:t>
            </a:r>
            <a:r>
              <a:rPr lang="en-GB" sz="1800" dirty="0" err="1" smtClean="0"/>
              <a:t>régional</a:t>
            </a:r>
            <a:r>
              <a:rPr lang="en-GB" sz="1800" dirty="0" smtClean="0"/>
              <a:t> de </a:t>
            </a:r>
            <a:r>
              <a:rPr lang="en-GB" sz="1800" dirty="0" err="1" smtClean="0"/>
              <a:t>mise</a:t>
            </a:r>
            <a:r>
              <a:rPr lang="en-GB" sz="1800" dirty="0" smtClean="0"/>
              <a:t> </a:t>
            </a:r>
            <a:r>
              <a:rPr lang="en-GB" sz="1800" dirty="0" err="1" smtClean="0"/>
              <a:t>en</a:t>
            </a:r>
            <a:r>
              <a:rPr lang="en-GB" sz="1800" dirty="0" smtClean="0"/>
              <a:t> </a:t>
            </a:r>
            <a:r>
              <a:rPr lang="fr-FR" sz="1800" dirty="0" smtClean="0"/>
              <a:t>œuvre</a:t>
            </a:r>
            <a:r>
              <a:rPr lang="en-GB" sz="1800" dirty="0" smtClean="0"/>
              <a:t> </a:t>
            </a:r>
            <a:r>
              <a:rPr lang="en-GB" sz="1800" dirty="0" err="1" smtClean="0"/>
              <a:t>complet</a:t>
            </a:r>
            <a:r>
              <a:rPr lang="en-GB" sz="1800" dirty="0"/>
              <a:t> </a:t>
            </a:r>
            <a:r>
              <a:rPr lang="en-GB" sz="1800" dirty="0" smtClean="0"/>
              <a:t>pour la </a:t>
            </a:r>
            <a:r>
              <a:rPr lang="en-GB" sz="1800" dirty="0" err="1" smtClean="0"/>
              <a:t>sécurité</a:t>
            </a:r>
            <a:r>
              <a:rPr lang="en-GB" sz="1800" dirty="0" smtClean="0"/>
              <a:t> de </a:t>
            </a:r>
            <a:r>
              <a:rPr lang="en-GB" sz="1800" dirty="0" err="1" smtClean="0"/>
              <a:t>l’aviation</a:t>
            </a:r>
            <a:r>
              <a:rPr lang="en-GB" sz="1800" dirty="0" smtClean="0"/>
              <a:t> </a:t>
            </a:r>
            <a:r>
              <a:rPr lang="en-GB" sz="1800" dirty="0" err="1" smtClean="0"/>
              <a:t>en</a:t>
            </a:r>
            <a:r>
              <a:rPr lang="en-GB" sz="1800" dirty="0" smtClean="0"/>
              <a:t> </a:t>
            </a:r>
            <a:r>
              <a:rPr lang="en-GB" sz="1800" dirty="0" err="1" smtClean="0"/>
              <a:t>Afrique</a:t>
            </a:r>
            <a:r>
              <a:rPr lang="en-GB" sz="1800" dirty="0" smtClean="0"/>
              <a:t>), </a:t>
            </a:r>
            <a:r>
              <a:rPr lang="en-GB" sz="1800" dirty="0" err="1" smtClean="0"/>
              <a:t>octobre</a:t>
            </a:r>
            <a:r>
              <a:rPr lang="en-GB" sz="1800" dirty="0" smtClean="0"/>
              <a:t> </a:t>
            </a:r>
            <a:r>
              <a:rPr lang="en-GB" sz="1800" dirty="0"/>
              <a:t>2013</a:t>
            </a:r>
            <a:r>
              <a:rPr lang="en-GB" sz="1800" dirty="0" smtClean="0"/>
              <a:t>.</a:t>
            </a:r>
          </a:p>
          <a:p>
            <a:endParaRPr lang="en-GB" sz="2000" dirty="0" smtClean="0"/>
          </a:p>
          <a:p>
            <a:endParaRPr lang="en-GB" sz="800" dirty="0" smtClean="0"/>
          </a:p>
          <a:p>
            <a:r>
              <a:rPr lang="en-GB" sz="1600" dirty="0" err="1" smtClean="0"/>
              <a:t>Mise</a:t>
            </a:r>
            <a:r>
              <a:rPr lang="en-GB" sz="1600" dirty="0" smtClean="0"/>
              <a:t> à disposition </a:t>
            </a:r>
            <a:r>
              <a:rPr lang="en-GB" sz="1600" dirty="0" err="1" smtClean="0"/>
              <a:t>d’experts</a:t>
            </a:r>
            <a:endParaRPr lang="en-GB" sz="1600" dirty="0"/>
          </a:p>
          <a:p>
            <a:pPr marL="533400" lvl="1" indent="-174625"/>
            <a:r>
              <a:rPr lang="en-GB" sz="1400" dirty="0" smtClean="0"/>
              <a:t>Experts </a:t>
            </a:r>
            <a:r>
              <a:rPr lang="en-GB" sz="1400" dirty="0" err="1" smtClean="0"/>
              <a:t>supplémentaires</a:t>
            </a:r>
            <a:r>
              <a:rPr lang="en-GB" sz="1400" dirty="0" smtClean="0"/>
              <a:t> pour </a:t>
            </a:r>
            <a:r>
              <a:rPr lang="en-GB" sz="1400" dirty="0" err="1" smtClean="0"/>
              <a:t>accroître</a:t>
            </a:r>
            <a:r>
              <a:rPr lang="en-GB" sz="1400" dirty="0" smtClean="0"/>
              <a:t> la </a:t>
            </a:r>
            <a:r>
              <a:rPr lang="en-GB" sz="1400" dirty="0" err="1" smtClean="0"/>
              <a:t>capacité</a:t>
            </a:r>
            <a:r>
              <a:rPr lang="en-GB" sz="1400" dirty="0" smtClean="0"/>
              <a:t> interne de </a:t>
            </a:r>
            <a:r>
              <a:rPr lang="en-GB" sz="1400" dirty="0" err="1" smtClean="0"/>
              <a:t>l’AFPP</a:t>
            </a:r>
            <a:r>
              <a:rPr lang="en-GB" sz="1400" dirty="0" smtClean="0"/>
              <a:t> pour la </a:t>
            </a:r>
            <a:r>
              <a:rPr lang="en-GB" sz="1400" dirty="0" err="1" smtClean="0"/>
              <a:t>conduite</a:t>
            </a:r>
            <a:r>
              <a:rPr lang="en-GB" sz="1400" dirty="0" smtClean="0"/>
              <a:t> des </a:t>
            </a:r>
            <a:r>
              <a:rPr lang="en-GB" sz="1400" dirty="0" err="1" smtClean="0"/>
              <a:t>activités</a:t>
            </a:r>
            <a:endParaRPr lang="en-GB" sz="1400" dirty="0"/>
          </a:p>
          <a:p>
            <a:r>
              <a:rPr lang="en-GB" sz="1600" dirty="0" smtClean="0"/>
              <a:t>Contribution </a:t>
            </a:r>
            <a:r>
              <a:rPr lang="en-GB" sz="1600" dirty="0" err="1" smtClean="0"/>
              <a:t>financière</a:t>
            </a:r>
            <a:r>
              <a:rPr lang="en-GB" sz="1600" dirty="0" smtClean="0"/>
              <a:t> </a:t>
            </a:r>
            <a:r>
              <a:rPr lang="en-GB" sz="1600" dirty="0" err="1" smtClean="0"/>
              <a:t>annuelle</a:t>
            </a:r>
            <a:r>
              <a:rPr lang="en-GB" sz="1600" dirty="0" smtClean="0"/>
              <a:t>, 10 000 USD, </a:t>
            </a:r>
            <a:r>
              <a:rPr lang="en-GB" sz="1600" dirty="0" err="1" smtClean="0"/>
              <a:t>approuvée</a:t>
            </a:r>
            <a:r>
              <a:rPr lang="en-GB" sz="1600" dirty="0" smtClean="0"/>
              <a:t> par le </a:t>
            </a:r>
            <a:r>
              <a:rPr lang="en-GB" sz="1600" dirty="0" err="1" smtClean="0"/>
              <a:t>Comité</a:t>
            </a:r>
            <a:r>
              <a:rPr lang="en-GB" sz="1600" dirty="0" smtClean="0"/>
              <a:t> de Pilotage de </a:t>
            </a:r>
            <a:r>
              <a:rPr lang="en-GB" sz="1600" dirty="0" err="1" smtClean="0"/>
              <a:t>l’AFPP</a:t>
            </a:r>
            <a:endParaRPr lang="en-GB" sz="1600" dirty="0"/>
          </a:p>
          <a:p>
            <a:pPr marL="533400" lvl="1" indent="-174625"/>
            <a:r>
              <a:rPr lang="en-GB" sz="1400" dirty="0" smtClean="0"/>
              <a:t>APS </a:t>
            </a:r>
            <a:r>
              <a:rPr lang="en-GB" sz="1400" dirty="0" err="1" smtClean="0"/>
              <a:t>doivent</a:t>
            </a:r>
            <a:r>
              <a:rPr lang="en-GB" sz="1400" dirty="0" smtClean="0"/>
              <a:t> payer la contribution </a:t>
            </a:r>
            <a:r>
              <a:rPr lang="en-GB" sz="1400" dirty="0" err="1" smtClean="0"/>
              <a:t>financière</a:t>
            </a:r>
            <a:r>
              <a:rPr lang="en-GB" sz="1400" dirty="0" smtClean="0"/>
              <a:t> pour </a:t>
            </a:r>
            <a:r>
              <a:rPr lang="en-GB" sz="1400" dirty="0" err="1" smtClean="0"/>
              <a:t>couvrir</a:t>
            </a:r>
            <a:r>
              <a:rPr lang="en-GB" sz="1400" dirty="0" smtClean="0"/>
              <a:t> les </a:t>
            </a:r>
            <a:r>
              <a:rPr lang="en-GB" sz="1400" dirty="0" err="1" smtClean="0"/>
              <a:t>coûts</a:t>
            </a:r>
            <a:r>
              <a:rPr lang="en-GB" sz="1400" dirty="0" smtClean="0"/>
              <a:t> de la </a:t>
            </a:r>
            <a:r>
              <a:rPr lang="en-GB" sz="1400" dirty="0" err="1" smtClean="0"/>
              <a:t>conduite</a:t>
            </a:r>
            <a:r>
              <a:rPr lang="en-GB" sz="1400" dirty="0" smtClean="0"/>
              <a:t> des </a:t>
            </a:r>
            <a:r>
              <a:rPr lang="en-GB" sz="1400" dirty="0" err="1" smtClean="0"/>
              <a:t>activités</a:t>
            </a:r>
            <a:endParaRPr lang="en-GB" sz="1400" dirty="0" smtClean="0"/>
          </a:p>
          <a:p>
            <a:pPr marL="933450" lvl="2" indent="-174625"/>
            <a:r>
              <a:rPr lang="en-GB" sz="1200" dirty="0" smtClean="0"/>
              <a:t>15 </a:t>
            </a:r>
            <a:r>
              <a:rPr lang="en-GB" sz="1200" dirty="0" err="1" smtClean="0"/>
              <a:t>Etats</a:t>
            </a:r>
            <a:r>
              <a:rPr lang="en-GB" sz="1200" dirty="0" smtClean="0"/>
              <a:t> sur 22 </a:t>
            </a:r>
            <a:r>
              <a:rPr lang="en-GB" sz="1200" dirty="0" err="1" smtClean="0"/>
              <a:t>ont</a:t>
            </a:r>
            <a:r>
              <a:rPr lang="en-GB" sz="1200" dirty="0" smtClean="0"/>
              <a:t> </a:t>
            </a:r>
            <a:r>
              <a:rPr lang="en-GB" sz="1200" dirty="0" err="1" smtClean="0"/>
              <a:t>payé</a:t>
            </a:r>
            <a:r>
              <a:rPr lang="en-GB" sz="1200" dirty="0" smtClean="0"/>
              <a:t> la contribution 2015</a:t>
            </a:r>
          </a:p>
          <a:p>
            <a:pPr marL="933450" lvl="2" indent="-174625"/>
            <a:r>
              <a:rPr lang="en-GB" sz="1200" dirty="0" smtClean="0"/>
              <a:t>3 </a:t>
            </a:r>
            <a:r>
              <a:rPr lang="en-GB" sz="1200" dirty="0" err="1" smtClean="0"/>
              <a:t>Etats</a:t>
            </a:r>
            <a:r>
              <a:rPr lang="en-GB" sz="1200" dirty="0" smtClean="0"/>
              <a:t> sur 25 </a:t>
            </a:r>
            <a:r>
              <a:rPr lang="en-GB" sz="1200" dirty="0" err="1" smtClean="0"/>
              <a:t>ont</a:t>
            </a:r>
            <a:r>
              <a:rPr lang="en-GB" sz="1200" dirty="0" smtClean="0"/>
              <a:t> </a:t>
            </a:r>
            <a:r>
              <a:rPr lang="en-GB" sz="1200" dirty="0" err="1" smtClean="0"/>
              <a:t>payé</a:t>
            </a:r>
            <a:r>
              <a:rPr lang="en-GB" sz="1200" dirty="0" smtClean="0"/>
              <a:t> la contribution 2016</a:t>
            </a:r>
          </a:p>
          <a:p>
            <a:pPr marL="342900" lvl="2" indent="-342900"/>
            <a:r>
              <a:rPr lang="en-GB" sz="1600" dirty="0" smtClean="0">
                <a:solidFill>
                  <a:srgbClr val="0054A4"/>
                </a:solidFill>
              </a:rPr>
              <a:t>Et </a:t>
            </a:r>
            <a:r>
              <a:rPr lang="en-GB" sz="1600" dirty="0" err="1" smtClean="0">
                <a:solidFill>
                  <a:srgbClr val="0054A4"/>
                </a:solidFill>
              </a:rPr>
              <a:t>quel</a:t>
            </a:r>
            <a:r>
              <a:rPr lang="en-GB" sz="1600" dirty="0" smtClean="0">
                <a:solidFill>
                  <a:srgbClr val="0054A4"/>
                </a:solidFill>
              </a:rPr>
              <a:t> </a:t>
            </a:r>
            <a:r>
              <a:rPr lang="en-GB" sz="1600" dirty="0" err="1" smtClean="0">
                <a:solidFill>
                  <a:srgbClr val="0054A4"/>
                </a:solidFill>
              </a:rPr>
              <a:t>futur</a:t>
            </a:r>
            <a:r>
              <a:rPr lang="en-GB" sz="1600" dirty="0" smtClean="0">
                <a:solidFill>
                  <a:srgbClr val="0054A4"/>
                </a:solidFill>
              </a:rPr>
              <a:t> après la phase 1 </a:t>
            </a:r>
            <a:r>
              <a:rPr lang="en-GB" sz="1600" dirty="0" err="1" smtClean="0">
                <a:solidFill>
                  <a:srgbClr val="0054A4"/>
                </a:solidFill>
              </a:rPr>
              <a:t>en</a:t>
            </a:r>
            <a:r>
              <a:rPr lang="en-GB" sz="1600" dirty="0" smtClean="0">
                <a:solidFill>
                  <a:srgbClr val="0054A4"/>
                </a:solidFill>
              </a:rPr>
              <a:t> 2017: </a:t>
            </a:r>
            <a:r>
              <a:rPr lang="en-GB" sz="1600" dirty="0" err="1" smtClean="0">
                <a:solidFill>
                  <a:srgbClr val="0054A4"/>
                </a:solidFill>
              </a:rPr>
              <a:t>réunion</a:t>
            </a:r>
            <a:r>
              <a:rPr lang="en-GB" sz="1600" dirty="0" smtClean="0">
                <a:solidFill>
                  <a:srgbClr val="0054A4"/>
                </a:solidFill>
              </a:rPr>
              <a:t> </a:t>
            </a:r>
            <a:r>
              <a:rPr lang="en-GB" sz="1600" dirty="0" err="1" smtClean="0">
                <a:solidFill>
                  <a:srgbClr val="0054A4"/>
                </a:solidFill>
              </a:rPr>
              <a:t>prochaine</a:t>
            </a:r>
            <a:r>
              <a:rPr lang="en-GB" sz="1600" dirty="0" smtClean="0">
                <a:solidFill>
                  <a:srgbClr val="0054A4"/>
                </a:solidFill>
              </a:rPr>
              <a:t> du </a:t>
            </a:r>
            <a:r>
              <a:rPr lang="en-GB" sz="1600" dirty="0" err="1" smtClean="0">
                <a:solidFill>
                  <a:srgbClr val="0054A4"/>
                </a:solidFill>
              </a:rPr>
              <a:t>Groupe</a:t>
            </a:r>
            <a:r>
              <a:rPr lang="en-GB" sz="1600" dirty="0" smtClean="0">
                <a:solidFill>
                  <a:srgbClr val="0054A4"/>
                </a:solidFill>
              </a:rPr>
              <a:t> de Travail (Phase 2 de </a:t>
            </a:r>
            <a:r>
              <a:rPr lang="en-GB" sz="1600" dirty="0" err="1" smtClean="0">
                <a:solidFill>
                  <a:srgbClr val="0054A4"/>
                </a:solidFill>
              </a:rPr>
              <a:t>l’AFPP</a:t>
            </a:r>
            <a:r>
              <a:rPr lang="en-GB" sz="1600" dirty="0" smtClean="0">
                <a:solidFill>
                  <a:srgbClr val="0054A4"/>
                </a:solidFill>
              </a:rPr>
              <a:t>)</a:t>
            </a: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952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Défis</a:t>
            </a:r>
            <a:r>
              <a:rPr lang="en-US" sz="3200" dirty="0"/>
              <a:t> pour les </a:t>
            </a:r>
            <a:r>
              <a:rPr lang="en-US" sz="3200" dirty="0" err="1"/>
              <a:t>activités</a:t>
            </a:r>
            <a:r>
              <a:rPr lang="en-US" sz="3200" dirty="0"/>
              <a:t> futures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81" y="1918693"/>
            <a:ext cx="6644132" cy="56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891543"/>
            <a:ext cx="9036496" cy="3984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Conclusion</a:t>
            </a:r>
          </a:p>
          <a:p>
            <a:pPr marL="533400" lvl="1" indent="-174625"/>
            <a:r>
              <a:rPr lang="en-GB" sz="1800" dirty="0" smtClean="0"/>
              <a:t>Les </a:t>
            </a:r>
            <a:r>
              <a:rPr lang="en-GB" sz="1800" dirty="0" err="1" smtClean="0"/>
              <a:t>Etats</a:t>
            </a:r>
            <a:r>
              <a:rPr lang="en-GB" sz="1800" dirty="0" smtClean="0"/>
              <a:t> </a:t>
            </a:r>
            <a:r>
              <a:rPr lang="en-GB" sz="1800" dirty="0" err="1" smtClean="0"/>
              <a:t>africains</a:t>
            </a:r>
            <a:r>
              <a:rPr lang="en-GB" sz="1800" dirty="0" smtClean="0"/>
              <a:t> </a:t>
            </a:r>
            <a:r>
              <a:rPr lang="en-GB" sz="1800" dirty="0" err="1" smtClean="0"/>
              <a:t>sont</a:t>
            </a:r>
            <a:r>
              <a:rPr lang="en-GB" sz="1800" dirty="0" smtClean="0"/>
              <a:t> </a:t>
            </a:r>
            <a:r>
              <a:rPr lang="en-GB" sz="1800" dirty="0" err="1" smtClean="0"/>
              <a:t>appelés</a:t>
            </a:r>
            <a:r>
              <a:rPr lang="en-GB" sz="1800" dirty="0" smtClean="0"/>
              <a:t> à </a:t>
            </a:r>
            <a:r>
              <a:rPr lang="en-GB" sz="1800" dirty="0" err="1" smtClean="0"/>
              <a:t>soutenir</a:t>
            </a:r>
            <a:r>
              <a:rPr lang="en-GB" sz="1800" dirty="0" smtClean="0"/>
              <a:t> le Programme </a:t>
            </a:r>
            <a:r>
              <a:rPr lang="en-GB" sz="1800" dirty="0" err="1" smtClean="0"/>
              <a:t>africain</a:t>
            </a:r>
            <a:r>
              <a:rPr lang="en-GB" sz="1800" dirty="0" smtClean="0"/>
              <a:t> de </a:t>
            </a:r>
            <a:r>
              <a:rPr lang="en-GB" sz="1800" dirty="0" err="1" smtClean="0"/>
              <a:t>procédures</a:t>
            </a:r>
            <a:r>
              <a:rPr lang="en-GB" sz="1800" dirty="0" smtClean="0"/>
              <a:t> de vol (AFPP) </a:t>
            </a:r>
            <a:r>
              <a:rPr lang="en-GB" sz="1800" dirty="0" err="1" smtClean="0"/>
              <a:t>en</a:t>
            </a:r>
            <a:r>
              <a:rPr lang="en-GB" sz="1800" dirty="0" smtClean="0"/>
              <a:t> </a:t>
            </a:r>
            <a:r>
              <a:rPr lang="en-GB" sz="1800" dirty="0" err="1" smtClean="0"/>
              <a:t>payant</a:t>
            </a:r>
            <a:r>
              <a:rPr lang="en-GB" sz="1800" dirty="0" smtClean="0"/>
              <a:t> </a:t>
            </a:r>
            <a:r>
              <a:rPr lang="en-GB" sz="1800" dirty="0" err="1" smtClean="0"/>
              <a:t>leur</a:t>
            </a:r>
            <a:r>
              <a:rPr lang="en-GB" sz="1800" dirty="0" smtClean="0"/>
              <a:t> contribution </a:t>
            </a:r>
            <a:r>
              <a:rPr lang="en-GB" sz="1800" dirty="0" err="1" smtClean="0"/>
              <a:t>financière</a:t>
            </a:r>
            <a:r>
              <a:rPr lang="en-GB" sz="1800" dirty="0" smtClean="0"/>
              <a:t> </a:t>
            </a:r>
            <a:r>
              <a:rPr lang="en-GB" sz="1800" dirty="0" err="1" smtClean="0"/>
              <a:t>annuelle</a:t>
            </a:r>
            <a:r>
              <a:rPr lang="en-GB" sz="1800" dirty="0" smtClean="0"/>
              <a:t> pour les </a:t>
            </a:r>
            <a:r>
              <a:rPr lang="en-GB" sz="1800" dirty="0" err="1" smtClean="0"/>
              <a:t>années</a:t>
            </a:r>
            <a:r>
              <a:rPr lang="en-GB" sz="1800" dirty="0" smtClean="0"/>
              <a:t> 2015 et 2016</a:t>
            </a:r>
          </a:p>
          <a:p>
            <a:pPr marL="533400" lvl="1" indent="-174625"/>
            <a:r>
              <a:rPr lang="en-GB" sz="1800" dirty="0" smtClean="0">
                <a:solidFill>
                  <a:srgbClr val="0054A4"/>
                </a:solidFill>
              </a:rPr>
              <a:t>Les </a:t>
            </a:r>
            <a:r>
              <a:rPr lang="en-GB" sz="1800" dirty="0" err="1" smtClean="0">
                <a:solidFill>
                  <a:srgbClr val="0054A4"/>
                </a:solidFill>
              </a:rPr>
              <a:t>Etats</a:t>
            </a:r>
            <a:r>
              <a:rPr lang="en-GB" sz="1800" dirty="0" smtClean="0">
                <a:solidFill>
                  <a:srgbClr val="0054A4"/>
                </a:solidFill>
              </a:rPr>
              <a:t> </a:t>
            </a:r>
            <a:r>
              <a:rPr lang="en-GB" sz="1800" dirty="0" err="1" smtClean="0">
                <a:solidFill>
                  <a:srgbClr val="0054A4"/>
                </a:solidFill>
              </a:rPr>
              <a:t>africains</a:t>
            </a:r>
            <a:r>
              <a:rPr lang="en-GB" sz="1800" dirty="0" smtClean="0">
                <a:solidFill>
                  <a:srgbClr val="0054A4"/>
                </a:solidFill>
              </a:rPr>
              <a:t> </a:t>
            </a:r>
            <a:r>
              <a:rPr lang="en-GB" sz="1800" dirty="0" err="1" smtClean="0">
                <a:solidFill>
                  <a:srgbClr val="0054A4"/>
                </a:solidFill>
              </a:rPr>
              <a:t>sont</a:t>
            </a:r>
            <a:r>
              <a:rPr lang="en-GB" sz="1800" dirty="0" smtClean="0">
                <a:solidFill>
                  <a:srgbClr val="0054A4"/>
                </a:solidFill>
              </a:rPr>
              <a:t> </a:t>
            </a:r>
            <a:r>
              <a:rPr lang="en-GB" sz="1800" dirty="0" err="1" smtClean="0">
                <a:solidFill>
                  <a:srgbClr val="0054A4"/>
                </a:solidFill>
              </a:rPr>
              <a:t>appelés</a:t>
            </a:r>
            <a:r>
              <a:rPr lang="en-GB" sz="1800" dirty="0" smtClean="0">
                <a:solidFill>
                  <a:srgbClr val="0054A4"/>
                </a:solidFill>
              </a:rPr>
              <a:t> à </a:t>
            </a:r>
            <a:r>
              <a:rPr lang="en-GB" sz="1800" dirty="0" err="1" smtClean="0">
                <a:solidFill>
                  <a:srgbClr val="0054A4"/>
                </a:solidFill>
              </a:rPr>
              <a:t>fournir</a:t>
            </a:r>
            <a:r>
              <a:rPr lang="en-GB" sz="1800" dirty="0" smtClean="0">
                <a:solidFill>
                  <a:srgbClr val="0054A4"/>
                </a:solidFill>
              </a:rPr>
              <a:t> </a:t>
            </a:r>
            <a:r>
              <a:rPr lang="en-GB" sz="1800" dirty="0" err="1" smtClean="0">
                <a:solidFill>
                  <a:srgbClr val="0054A4"/>
                </a:solidFill>
              </a:rPr>
              <a:t>une</a:t>
            </a:r>
            <a:r>
              <a:rPr lang="en-GB" sz="1800" dirty="0" smtClean="0">
                <a:solidFill>
                  <a:srgbClr val="0054A4"/>
                </a:solidFill>
              </a:rPr>
              <a:t> contribution </a:t>
            </a:r>
            <a:r>
              <a:rPr lang="en-GB" sz="1800" dirty="0" err="1" smtClean="0">
                <a:solidFill>
                  <a:srgbClr val="0054A4"/>
                </a:solidFill>
              </a:rPr>
              <a:t>en</a:t>
            </a:r>
            <a:r>
              <a:rPr lang="en-GB" sz="1800" dirty="0" smtClean="0">
                <a:solidFill>
                  <a:srgbClr val="0054A4"/>
                </a:solidFill>
              </a:rPr>
              <a:t> nature à </a:t>
            </a:r>
            <a:r>
              <a:rPr lang="en-GB" sz="1800" dirty="0" err="1" smtClean="0">
                <a:solidFill>
                  <a:srgbClr val="0054A4"/>
                </a:solidFill>
              </a:rPr>
              <a:t>l’AFPP</a:t>
            </a:r>
            <a:r>
              <a:rPr lang="en-GB" sz="1800" dirty="0" smtClean="0">
                <a:solidFill>
                  <a:srgbClr val="0054A4"/>
                </a:solidFill>
              </a:rPr>
              <a:t> par la </a:t>
            </a:r>
            <a:r>
              <a:rPr lang="en-GB" sz="1800" dirty="0" err="1" smtClean="0">
                <a:solidFill>
                  <a:srgbClr val="0054A4"/>
                </a:solidFill>
              </a:rPr>
              <a:t>mise</a:t>
            </a:r>
            <a:r>
              <a:rPr lang="en-GB" sz="1800" dirty="0" smtClean="0">
                <a:solidFill>
                  <a:srgbClr val="0054A4"/>
                </a:solidFill>
              </a:rPr>
              <a:t> à disposition </a:t>
            </a:r>
            <a:r>
              <a:rPr lang="en-GB" sz="1800" dirty="0" err="1" smtClean="0">
                <a:solidFill>
                  <a:srgbClr val="0054A4"/>
                </a:solidFill>
              </a:rPr>
              <a:t>d’experts</a:t>
            </a:r>
            <a:r>
              <a:rPr lang="en-GB" sz="1800" dirty="0" smtClean="0">
                <a:solidFill>
                  <a:srgbClr val="0054A4"/>
                </a:solidFill>
              </a:rPr>
              <a:t> de </a:t>
            </a:r>
            <a:r>
              <a:rPr lang="en-GB" sz="1800" dirty="0" err="1" smtClean="0">
                <a:solidFill>
                  <a:srgbClr val="0054A4"/>
                </a:solidFill>
              </a:rPr>
              <a:t>manière</a:t>
            </a:r>
            <a:r>
              <a:rPr lang="en-GB" sz="1800" dirty="0" smtClean="0">
                <a:solidFill>
                  <a:srgbClr val="0054A4"/>
                </a:solidFill>
              </a:rPr>
              <a:t> à donner à </a:t>
            </a:r>
            <a:r>
              <a:rPr lang="en-GB" sz="1800" dirty="0" err="1" smtClean="0">
                <a:solidFill>
                  <a:srgbClr val="0054A4"/>
                </a:solidFill>
              </a:rPr>
              <a:t>l’AFPP</a:t>
            </a:r>
            <a:r>
              <a:rPr lang="en-GB" sz="1800" dirty="0" smtClean="0">
                <a:solidFill>
                  <a:srgbClr val="0054A4"/>
                </a:solidFill>
              </a:rPr>
              <a:t> la </a:t>
            </a:r>
            <a:r>
              <a:rPr lang="en-GB" sz="1800" dirty="0" err="1" smtClean="0">
                <a:solidFill>
                  <a:srgbClr val="0054A4"/>
                </a:solidFill>
              </a:rPr>
              <a:t>capacité</a:t>
            </a:r>
            <a:r>
              <a:rPr lang="en-GB" sz="1800" dirty="0" smtClean="0">
                <a:solidFill>
                  <a:srgbClr val="0054A4"/>
                </a:solidFill>
              </a:rPr>
              <a:t> interne pour la </a:t>
            </a:r>
            <a:r>
              <a:rPr lang="en-GB" sz="1800" dirty="0" err="1" smtClean="0">
                <a:solidFill>
                  <a:srgbClr val="0054A4"/>
                </a:solidFill>
              </a:rPr>
              <a:t>conduite</a:t>
            </a:r>
            <a:r>
              <a:rPr lang="en-GB" sz="1800" dirty="0" smtClean="0">
                <a:solidFill>
                  <a:srgbClr val="0054A4"/>
                </a:solidFill>
              </a:rPr>
              <a:t> des formations, de </a:t>
            </a:r>
            <a:r>
              <a:rPr lang="en-GB" sz="1800" dirty="0" err="1" smtClean="0">
                <a:solidFill>
                  <a:srgbClr val="0054A4"/>
                </a:solidFill>
              </a:rPr>
              <a:t>l’assistance</a:t>
            </a:r>
            <a:r>
              <a:rPr lang="en-GB" sz="1800" dirty="0" smtClean="0">
                <a:solidFill>
                  <a:srgbClr val="0054A4"/>
                </a:solidFill>
              </a:rPr>
              <a:t> et des </a:t>
            </a:r>
            <a:r>
              <a:rPr lang="en-GB" sz="1800" dirty="0" err="1" smtClean="0">
                <a:solidFill>
                  <a:srgbClr val="0054A4"/>
                </a:solidFill>
              </a:rPr>
              <a:t>activités</a:t>
            </a:r>
            <a:r>
              <a:rPr lang="en-GB" sz="1800" dirty="0" smtClean="0">
                <a:solidFill>
                  <a:srgbClr val="0054A4"/>
                </a:solidFill>
              </a:rPr>
              <a:t> de support </a:t>
            </a:r>
            <a:r>
              <a:rPr lang="en-GB" sz="1800" dirty="0" err="1" smtClean="0">
                <a:solidFill>
                  <a:srgbClr val="0054A4"/>
                </a:solidFill>
              </a:rPr>
              <a:t>présentés</a:t>
            </a:r>
            <a:endParaRPr lang="en-GB" sz="1800" dirty="0" smtClean="0">
              <a:solidFill>
                <a:srgbClr val="0054A4"/>
              </a:solidFill>
            </a:endParaRPr>
          </a:p>
          <a:p>
            <a:pPr marL="533400" lvl="1" indent="-174625"/>
            <a:r>
              <a:rPr lang="fr-FR" sz="1800" dirty="0" smtClean="0"/>
              <a:t>Il est suggéré aux Etats africains de demander l’assistance de l’AFPP dès que nécessaire pour la mise en œuvre de la PBN</a:t>
            </a:r>
          </a:p>
          <a:p>
            <a:pPr marL="533400" lvl="1" indent="-174625"/>
            <a:r>
              <a:rPr lang="en-GB" sz="1800" dirty="0" smtClean="0">
                <a:solidFill>
                  <a:srgbClr val="0054A4"/>
                </a:solidFill>
              </a:rPr>
              <a:t>Il </a:t>
            </a:r>
            <a:r>
              <a:rPr lang="en-GB" sz="1800" dirty="0" err="1" smtClean="0">
                <a:solidFill>
                  <a:srgbClr val="0054A4"/>
                </a:solidFill>
              </a:rPr>
              <a:t>est</a:t>
            </a:r>
            <a:r>
              <a:rPr lang="en-GB" sz="1800" dirty="0" smtClean="0">
                <a:solidFill>
                  <a:srgbClr val="0054A4"/>
                </a:solidFill>
              </a:rPr>
              <a:t> </a:t>
            </a:r>
            <a:r>
              <a:rPr lang="en-GB" sz="1800" dirty="0" err="1" smtClean="0">
                <a:solidFill>
                  <a:srgbClr val="0054A4"/>
                </a:solidFill>
              </a:rPr>
              <a:t>demandé</a:t>
            </a:r>
            <a:r>
              <a:rPr lang="en-GB" sz="1800" dirty="0" smtClean="0">
                <a:solidFill>
                  <a:srgbClr val="0054A4"/>
                </a:solidFill>
              </a:rPr>
              <a:t> au </a:t>
            </a:r>
            <a:r>
              <a:rPr lang="en-GB" sz="1800" dirty="0" err="1" smtClean="0">
                <a:solidFill>
                  <a:srgbClr val="0054A4"/>
                </a:solidFill>
              </a:rPr>
              <a:t>Groupe</a:t>
            </a:r>
            <a:r>
              <a:rPr lang="en-GB" sz="1800" dirty="0" smtClean="0">
                <a:solidFill>
                  <a:srgbClr val="0054A4"/>
                </a:solidFill>
              </a:rPr>
              <a:t> de Travail (Phase 2 de </a:t>
            </a:r>
            <a:r>
              <a:rPr lang="en-GB" sz="1800" dirty="0" err="1" smtClean="0">
                <a:solidFill>
                  <a:srgbClr val="0054A4"/>
                </a:solidFill>
              </a:rPr>
              <a:t>l’AFPP</a:t>
            </a:r>
            <a:r>
              <a:rPr lang="en-GB" sz="1800" dirty="0" smtClean="0">
                <a:solidFill>
                  <a:srgbClr val="0054A4"/>
                </a:solidFill>
              </a:rPr>
              <a:t>) de </a:t>
            </a:r>
            <a:r>
              <a:rPr lang="en-GB" sz="1800" dirty="0" err="1" smtClean="0">
                <a:solidFill>
                  <a:srgbClr val="0054A4"/>
                </a:solidFill>
              </a:rPr>
              <a:t>fournir</a:t>
            </a:r>
            <a:r>
              <a:rPr lang="en-GB" sz="1800" dirty="0" smtClean="0">
                <a:solidFill>
                  <a:srgbClr val="0054A4"/>
                </a:solidFill>
              </a:rPr>
              <a:t> </a:t>
            </a:r>
            <a:r>
              <a:rPr lang="en-GB" sz="1800" dirty="0" err="1" smtClean="0">
                <a:solidFill>
                  <a:srgbClr val="0054A4"/>
                </a:solidFill>
              </a:rPr>
              <a:t>une</a:t>
            </a:r>
            <a:r>
              <a:rPr lang="en-GB" sz="1800" dirty="0" smtClean="0">
                <a:solidFill>
                  <a:srgbClr val="0054A4"/>
                </a:solidFill>
              </a:rPr>
              <a:t> proposition pour le </a:t>
            </a:r>
            <a:r>
              <a:rPr lang="en-GB" sz="1800" dirty="0" err="1" smtClean="0">
                <a:solidFill>
                  <a:srgbClr val="0054A4"/>
                </a:solidFill>
              </a:rPr>
              <a:t>futur</a:t>
            </a:r>
            <a:r>
              <a:rPr lang="en-GB" sz="1800" dirty="0" smtClean="0">
                <a:solidFill>
                  <a:srgbClr val="0054A4"/>
                </a:solidFill>
              </a:rPr>
              <a:t> de </a:t>
            </a:r>
            <a:r>
              <a:rPr lang="en-GB" sz="1800" dirty="0" err="1" smtClean="0">
                <a:solidFill>
                  <a:srgbClr val="0054A4"/>
                </a:solidFill>
              </a:rPr>
              <a:t>l’AFPP</a:t>
            </a:r>
            <a:endParaRPr lang="en-GB" sz="1800" dirty="0">
              <a:solidFill>
                <a:srgbClr val="0054A4"/>
              </a:solidFill>
            </a:endParaRPr>
          </a:p>
          <a:p>
            <a:pPr marL="533400" lvl="1" indent="-174625"/>
            <a:endParaRPr lang="en-GB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3962400" y="4206162"/>
            <a:ext cx="1240971" cy="35495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MERCI                                            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7589" y="711340"/>
            <a:ext cx="7283878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Sommaire</a:t>
            </a:r>
            <a:endParaRPr lang="en-CA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9048" y="1194858"/>
            <a:ext cx="8640960" cy="3240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Présentation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l’AFPP</a:t>
            </a:r>
            <a:endParaRPr lang="en-US" sz="2400" dirty="0" smtClean="0"/>
          </a:p>
          <a:p>
            <a:r>
              <a:rPr lang="en-US" sz="2400" dirty="0" err="1" smtClean="0"/>
              <a:t>Mise</a:t>
            </a:r>
            <a:r>
              <a:rPr lang="en-US" sz="2400" dirty="0" smtClean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fr-FR" sz="2400" dirty="0"/>
              <a:t>œuvre</a:t>
            </a:r>
            <a:r>
              <a:rPr lang="en-US" sz="2400" dirty="0"/>
              <a:t> de la </a:t>
            </a:r>
            <a:r>
              <a:rPr lang="en-US" sz="2400" dirty="0" smtClean="0"/>
              <a:t>PBN, obligations des </a:t>
            </a:r>
            <a:r>
              <a:rPr lang="en-US" sz="2400" dirty="0" err="1" smtClean="0"/>
              <a:t>Etats</a:t>
            </a:r>
            <a:endParaRPr lang="en-US" sz="2400" dirty="0" smtClean="0"/>
          </a:p>
          <a:p>
            <a:r>
              <a:rPr lang="en-US" sz="2400" dirty="0" err="1" smtClean="0"/>
              <a:t>Statut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mise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fr-FR" sz="2400" dirty="0" smtClean="0"/>
              <a:t>œuvre</a:t>
            </a:r>
            <a:r>
              <a:rPr lang="en-US" sz="2400" dirty="0" smtClean="0"/>
              <a:t> </a:t>
            </a:r>
            <a:r>
              <a:rPr lang="en-US" sz="2400" dirty="0"/>
              <a:t>de la PBN</a:t>
            </a:r>
            <a:endParaRPr lang="en-US" sz="2400" dirty="0" smtClean="0"/>
          </a:p>
          <a:p>
            <a:r>
              <a:rPr lang="en-US" sz="2400" dirty="0"/>
              <a:t>Assistance </a:t>
            </a:r>
            <a:r>
              <a:rPr lang="en-US" sz="2400" dirty="0" err="1"/>
              <a:t>réalisée</a:t>
            </a:r>
            <a:r>
              <a:rPr lang="en-US" sz="2400" dirty="0"/>
              <a:t> par </a:t>
            </a:r>
            <a:r>
              <a:rPr lang="en-US" sz="2400" dirty="0" err="1"/>
              <a:t>l’AFPP</a:t>
            </a:r>
            <a:r>
              <a:rPr lang="en-US" sz="2400" dirty="0"/>
              <a:t>, 2014/2016</a:t>
            </a:r>
          </a:p>
          <a:p>
            <a:r>
              <a:rPr lang="en-US" sz="2400" dirty="0" smtClean="0"/>
              <a:t>Futures </a:t>
            </a:r>
            <a:r>
              <a:rPr lang="en-US" sz="2400" dirty="0" err="1" smtClean="0"/>
              <a:t>activités</a:t>
            </a:r>
            <a:r>
              <a:rPr lang="en-US" sz="2400" dirty="0" smtClean="0"/>
              <a:t>, </a:t>
            </a:r>
            <a:r>
              <a:rPr lang="en-US" sz="2400" dirty="0"/>
              <a:t>2016/2017</a:t>
            </a:r>
          </a:p>
          <a:p>
            <a:r>
              <a:rPr lang="en-US" sz="2400" dirty="0" err="1" smtClean="0"/>
              <a:t>Coûts</a:t>
            </a:r>
            <a:r>
              <a:rPr lang="en-US" sz="2400" dirty="0" smtClean="0"/>
              <a:t> des </a:t>
            </a:r>
            <a:r>
              <a:rPr lang="en-US" sz="2400" dirty="0" err="1" smtClean="0"/>
              <a:t>activités</a:t>
            </a:r>
            <a:endParaRPr lang="en-US" sz="2400" dirty="0"/>
          </a:p>
          <a:p>
            <a:r>
              <a:rPr lang="en-US" sz="2400" dirty="0" err="1" smtClean="0"/>
              <a:t>Défis</a:t>
            </a:r>
            <a:r>
              <a:rPr lang="en-US" sz="2400" dirty="0" smtClean="0"/>
              <a:t> pour les </a:t>
            </a:r>
            <a:r>
              <a:rPr lang="en-US" sz="2400" dirty="0" err="1" smtClean="0"/>
              <a:t>activités</a:t>
            </a:r>
            <a:r>
              <a:rPr lang="en-US" sz="2400" dirty="0" smtClean="0"/>
              <a:t> futures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e 9"/>
          <p:cNvGrpSpPr/>
          <p:nvPr/>
        </p:nvGrpSpPr>
        <p:grpSpPr>
          <a:xfrm>
            <a:off x="0" y="0"/>
            <a:ext cx="4539343" cy="715633"/>
            <a:chOff x="9" y="114660"/>
            <a:chExt cx="4482492" cy="705467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" y="114660"/>
              <a:ext cx="1924945" cy="70546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133741" y="114661"/>
              <a:ext cx="2348760" cy="69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3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Présentation</a:t>
            </a:r>
            <a:r>
              <a:rPr lang="en-US" sz="3200" dirty="0"/>
              <a:t> de </a:t>
            </a:r>
            <a:r>
              <a:rPr lang="en-US" sz="3200" dirty="0" err="1"/>
              <a:t>l’AFPP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482" y="1405839"/>
            <a:ext cx="9144000" cy="3148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accent1"/>
                </a:solidFill>
              </a:rPr>
              <a:t>Une</a:t>
            </a:r>
            <a:r>
              <a:rPr lang="en-US" sz="2400" dirty="0" smtClean="0">
                <a:solidFill>
                  <a:schemeClr val="accent1"/>
                </a:solidFill>
              </a:rPr>
              <a:t> solution </a:t>
            </a:r>
            <a:r>
              <a:rPr lang="en-US" sz="2400" dirty="0" err="1" smtClean="0">
                <a:solidFill>
                  <a:schemeClr val="accent1"/>
                </a:solidFill>
              </a:rPr>
              <a:t>régionale</a:t>
            </a:r>
            <a:r>
              <a:rPr lang="en-US" sz="2400" dirty="0" smtClean="0">
                <a:solidFill>
                  <a:schemeClr val="accent1"/>
                </a:solidFill>
              </a:rPr>
              <a:t> et durable</a:t>
            </a:r>
            <a:endParaRPr lang="en-US" sz="2400" dirty="0">
              <a:solidFill>
                <a:schemeClr val="accent1"/>
              </a:solidFill>
            </a:endParaRPr>
          </a:p>
          <a:p>
            <a:pPr marL="533400" lvl="1" indent="-174625">
              <a:buClr>
                <a:srgbClr val="0070C0"/>
              </a:buClr>
            </a:pPr>
            <a:r>
              <a:rPr lang="en-US" sz="2400" dirty="0"/>
              <a:t>Centre </a:t>
            </a:r>
            <a:r>
              <a:rPr lang="en-US" sz="2400" dirty="0" err="1" smtClean="0"/>
              <a:t>d’excellence</a:t>
            </a:r>
            <a:endParaRPr lang="en-US" sz="2400" dirty="0"/>
          </a:p>
          <a:p>
            <a:pPr marL="533400" lvl="1" indent="-174625">
              <a:buClr>
                <a:srgbClr val="0070C0"/>
              </a:buClr>
            </a:pPr>
            <a:r>
              <a:rPr lang="en-US" sz="2400" dirty="0" err="1" smtClean="0"/>
              <a:t>Soutenu</a:t>
            </a:r>
            <a:r>
              <a:rPr lang="en-US" sz="2400" dirty="0" smtClean="0"/>
              <a:t> par les </a:t>
            </a:r>
            <a:r>
              <a:rPr lang="en-US" sz="2400" dirty="0" err="1" smtClean="0"/>
              <a:t>Bureaux</a:t>
            </a:r>
            <a:r>
              <a:rPr lang="en-US" sz="2400" dirty="0" smtClean="0"/>
              <a:t> ESAF et WACAF, </a:t>
            </a:r>
            <a:r>
              <a:rPr lang="en-US" sz="2400" dirty="0"/>
              <a:t>ICAO HQ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2400" dirty="0" err="1" smtClean="0"/>
              <a:t>Soutenu</a:t>
            </a:r>
            <a:r>
              <a:rPr lang="en-US" sz="2400" dirty="0" smtClean="0"/>
              <a:t> par la CAFAC</a:t>
            </a:r>
            <a:endParaRPr lang="en-US" sz="2400" dirty="0"/>
          </a:p>
          <a:p>
            <a:pPr marL="533400" lvl="1" indent="-174625">
              <a:buClr>
                <a:srgbClr val="0070C0"/>
              </a:buClr>
            </a:pPr>
            <a:r>
              <a:rPr lang="en-US" sz="2400" dirty="0" smtClean="0"/>
              <a:t>Experts </a:t>
            </a:r>
            <a:r>
              <a:rPr lang="en-US" sz="2400" dirty="0" err="1" smtClean="0"/>
              <a:t>mis</a:t>
            </a:r>
            <a:r>
              <a:rPr lang="en-US" sz="2400" dirty="0" smtClean="0"/>
              <a:t> à disposition par les </a:t>
            </a:r>
            <a:r>
              <a:rPr lang="en-US" sz="2400" dirty="0" err="1" smtClean="0"/>
              <a:t>Etats</a:t>
            </a:r>
            <a:r>
              <a:rPr lang="en-US" sz="2400" dirty="0" smtClean="0"/>
              <a:t> </a:t>
            </a:r>
            <a:r>
              <a:rPr lang="en-US" sz="2400" dirty="0" err="1" smtClean="0"/>
              <a:t>africains</a:t>
            </a:r>
            <a:endParaRPr lang="en-US" sz="2400" dirty="0"/>
          </a:p>
          <a:p>
            <a:pPr marL="533400" lvl="1" indent="-174625">
              <a:buClr>
                <a:srgbClr val="0070C0"/>
              </a:buClr>
            </a:pPr>
            <a:r>
              <a:rPr lang="en-US" sz="2400" dirty="0" err="1" smtClean="0"/>
              <a:t>Financé</a:t>
            </a:r>
            <a:r>
              <a:rPr lang="en-US" sz="2400" dirty="0" smtClean="0"/>
              <a:t> par les </a:t>
            </a:r>
            <a:r>
              <a:rPr lang="en-US" sz="2400" dirty="0" err="1" smtClean="0"/>
              <a:t>Etats</a:t>
            </a:r>
            <a:r>
              <a:rPr lang="en-US" sz="2400" dirty="0" smtClean="0"/>
              <a:t> </a:t>
            </a:r>
            <a:r>
              <a:rPr lang="en-US" sz="2400" dirty="0" err="1" smtClean="0"/>
              <a:t>africains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Rectangle 357"/>
          <p:cNvSpPr/>
          <p:nvPr/>
        </p:nvSpPr>
        <p:spPr>
          <a:xfrm>
            <a:off x="2342505" y="4668025"/>
            <a:ext cx="1310160" cy="14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grpSp>
        <p:nvGrpSpPr>
          <p:cNvPr id="717" name="Groupe 716"/>
          <p:cNvGrpSpPr/>
          <p:nvPr/>
        </p:nvGrpSpPr>
        <p:grpSpPr>
          <a:xfrm>
            <a:off x="0" y="947493"/>
            <a:ext cx="8826450" cy="3961826"/>
            <a:chOff x="0" y="947493"/>
            <a:chExt cx="8826450" cy="3961826"/>
          </a:xfrm>
        </p:grpSpPr>
        <p:pic>
          <p:nvPicPr>
            <p:cNvPr id="716" name="Image 7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1572" y="947493"/>
              <a:ext cx="6794878" cy="3961826"/>
            </a:xfrm>
            <a:prstGeom prst="rect">
              <a:avLst/>
            </a:prstGeom>
          </p:spPr>
        </p:pic>
        <p:sp>
          <p:nvSpPr>
            <p:cNvPr id="363" name="Content Placeholder 2"/>
            <p:cNvSpPr txBox="1">
              <a:spLocks/>
            </p:cNvSpPr>
            <p:nvPr/>
          </p:nvSpPr>
          <p:spPr>
            <a:xfrm>
              <a:off x="205575" y="1360504"/>
              <a:ext cx="3447089" cy="58410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rgbClr val="0054A4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rgbClr val="279DD9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5A6870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5A6870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5A6870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lvl="2" indent="-358775">
                <a:buClr>
                  <a:srgbClr val="0070C0"/>
                </a:buClr>
              </a:pPr>
              <a:r>
                <a:rPr lang="en-US" sz="1400" dirty="0" smtClean="0">
                  <a:solidFill>
                    <a:srgbClr val="279DD9"/>
                  </a:solidFill>
                </a:rPr>
                <a:t>25 </a:t>
              </a:r>
              <a:r>
                <a:rPr lang="en-US" sz="1400" dirty="0" err="1" smtClean="0">
                  <a:solidFill>
                    <a:srgbClr val="279DD9"/>
                  </a:solidFill>
                </a:rPr>
                <a:t>Etats</a:t>
              </a:r>
              <a:r>
                <a:rPr lang="en-US" sz="1400" dirty="0" smtClean="0">
                  <a:solidFill>
                    <a:srgbClr val="279DD9"/>
                  </a:solidFill>
                </a:rPr>
                <a:t> </a:t>
              </a:r>
              <a:r>
                <a:rPr lang="en-US" sz="1400" dirty="0" err="1" smtClean="0">
                  <a:solidFill>
                    <a:srgbClr val="279DD9"/>
                  </a:solidFill>
                </a:rPr>
                <a:t>actifs</a:t>
              </a:r>
              <a:r>
                <a:rPr lang="en-US" sz="1400" dirty="0" smtClean="0">
                  <a:solidFill>
                    <a:srgbClr val="279DD9"/>
                  </a:solidFill>
                </a:rPr>
                <a:t> </a:t>
              </a:r>
              <a:r>
                <a:rPr lang="en-US" sz="1400" dirty="0" err="1" smtClean="0">
                  <a:solidFill>
                    <a:srgbClr val="279DD9"/>
                  </a:solidFill>
                </a:rPr>
                <a:t>participatifs</a:t>
              </a:r>
              <a:r>
                <a:rPr lang="en-US" sz="1400" dirty="0" smtClean="0">
                  <a:solidFill>
                    <a:srgbClr val="279DD9"/>
                  </a:solidFill>
                </a:rPr>
                <a:t> (APS)</a:t>
              </a:r>
            </a:p>
            <a:p>
              <a:pPr marL="358775" lvl="2" indent="-358775">
                <a:buClr>
                  <a:srgbClr val="0070C0"/>
                </a:buClr>
              </a:pPr>
              <a:r>
                <a:rPr lang="en-US" sz="1400" dirty="0" smtClean="0">
                  <a:solidFill>
                    <a:srgbClr val="279DD9"/>
                  </a:solidFill>
                </a:rPr>
                <a:t>3 </a:t>
              </a:r>
              <a:r>
                <a:rPr lang="en-US" sz="1400" dirty="0" err="1" smtClean="0">
                  <a:solidFill>
                    <a:srgbClr val="279DD9"/>
                  </a:solidFill>
                </a:rPr>
                <a:t>Etats</a:t>
              </a:r>
              <a:r>
                <a:rPr lang="en-US" sz="1400" dirty="0" smtClean="0">
                  <a:solidFill>
                    <a:srgbClr val="279DD9"/>
                  </a:solidFill>
                </a:rPr>
                <a:t> </a:t>
              </a:r>
              <a:r>
                <a:rPr lang="en-US" sz="1400" dirty="0" err="1" smtClean="0">
                  <a:solidFill>
                    <a:srgbClr val="279DD9"/>
                  </a:solidFill>
                </a:rPr>
                <a:t>utilisateurs</a:t>
              </a:r>
              <a:r>
                <a:rPr lang="en-US" sz="1400" dirty="0" smtClean="0">
                  <a:solidFill>
                    <a:srgbClr val="279DD9"/>
                  </a:solidFill>
                </a:rPr>
                <a:t> (US)</a:t>
              </a:r>
              <a:endParaRPr lang="en-US" sz="1400" dirty="0">
                <a:solidFill>
                  <a:srgbClr val="279DD9"/>
                </a:solidFill>
              </a:endParaRP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0" y="987574"/>
              <a:ext cx="3779912" cy="50374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0054A4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dirty="0" smtClean="0"/>
                <a:t>28 </a:t>
              </a:r>
              <a:r>
                <a:rPr lang="en-US" sz="2200" dirty="0" err="1" smtClean="0"/>
                <a:t>Etats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membres</a:t>
              </a:r>
              <a:endParaRPr lang="en-CA" sz="2200"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55" y="3155925"/>
            <a:ext cx="954430" cy="768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5736" y="3219822"/>
            <a:ext cx="9361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164" y="2239341"/>
            <a:ext cx="3779912" cy="5037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err="1" smtClean="0"/>
              <a:t>Comité</a:t>
            </a:r>
            <a:r>
              <a:rPr lang="en-US" sz="2200" dirty="0" smtClean="0"/>
              <a:t> de Pilotage</a:t>
            </a:r>
            <a:endParaRPr lang="en-CA" sz="2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1958" y="2614947"/>
            <a:ext cx="3447089" cy="17570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APS</a:t>
            </a:r>
          </a:p>
          <a:p>
            <a:pPr marL="0" lvl="2" indent="0">
              <a:buClr>
                <a:srgbClr val="0070C0"/>
              </a:buClr>
              <a:buNone/>
            </a:pPr>
            <a:r>
              <a:rPr lang="en-US" sz="1400" dirty="0" smtClean="0">
                <a:solidFill>
                  <a:srgbClr val="279DD9"/>
                </a:solidFill>
              </a:rPr>
              <a:t>et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ASECNA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CAFAC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err="1" smtClean="0">
                <a:solidFill>
                  <a:srgbClr val="279DD9"/>
                </a:solidFill>
              </a:rPr>
              <a:t>Etat</a:t>
            </a:r>
            <a:r>
              <a:rPr lang="en-US" sz="1400" dirty="0" smtClean="0">
                <a:solidFill>
                  <a:srgbClr val="279DD9"/>
                </a:solidFill>
              </a:rPr>
              <a:t> </a:t>
            </a:r>
            <a:r>
              <a:rPr lang="en-US" sz="1400" dirty="0" err="1" smtClean="0">
                <a:solidFill>
                  <a:srgbClr val="279DD9"/>
                </a:solidFill>
              </a:rPr>
              <a:t>donateur</a:t>
            </a:r>
            <a:r>
              <a:rPr lang="en-US" sz="1400" dirty="0" smtClean="0">
                <a:solidFill>
                  <a:srgbClr val="279DD9"/>
                </a:solidFill>
              </a:rPr>
              <a:t> (France)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err="1" smtClean="0">
                <a:solidFill>
                  <a:srgbClr val="279DD9"/>
                </a:solidFill>
              </a:rPr>
              <a:t>Organisation</a:t>
            </a:r>
            <a:r>
              <a:rPr lang="en-US" sz="1400" dirty="0" smtClean="0">
                <a:solidFill>
                  <a:srgbClr val="279DD9"/>
                </a:solidFill>
              </a:rPr>
              <a:t> </a:t>
            </a:r>
            <a:r>
              <a:rPr lang="en-US" sz="1400" dirty="0" err="1" smtClean="0">
                <a:solidFill>
                  <a:srgbClr val="279DD9"/>
                </a:solidFill>
              </a:rPr>
              <a:t>donatrice</a:t>
            </a:r>
            <a:r>
              <a:rPr lang="en-US" sz="1400" dirty="0" smtClean="0">
                <a:solidFill>
                  <a:srgbClr val="279DD9"/>
                </a:solidFill>
              </a:rPr>
              <a:t> </a:t>
            </a:r>
            <a:r>
              <a:rPr lang="en-US" sz="1400" dirty="0">
                <a:solidFill>
                  <a:srgbClr val="279DD9"/>
                </a:solidFill>
              </a:rPr>
              <a:t>(AIRBUS</a:t>
            </a:r>
            <a:r>
              <a:rPr lang="en-US" sz="1400" dirty="0" smtClean="0">
                <a:solidFill>
                  <a:srgbClr val="279DD9"/>
                </a:solidFill>
              </a:rPr>
              <a:t>)</a:t>
            </a:r>
          </a:p>
          <a:p>
            <a:pPr marL="358775" lvl="2" indent="-358775">
              <a:buClr>
                <a:srgbClr val="0070C0"/>
              </a:buClr>
            </a:pPr>
            <a:r>
              <a:rPr lang="en-US" sz="1400" dirty="0" smtClean="0">
                <a:solidFill>
                  <a:srgbClr val="279DD9"/>
                </a:solidFill>
              </a:rPr>
              <a:t>OACI</a:t>
            </a:r>
            <a:endParaRPr lang="en-US" sz="1400" dirty="0">
              <a:solidFill>
                <a:srgbClr val="279DD9"/>
              </a:solidFill>
            </a:endParaRPr>
          </a:p>
          <a:p>
            <a:pPr marL="0" lvl="2" indent="0">
              <a:buClr>
                <a:srgbClr val="0070C0"/>
              </a:buClr>
              <a:buNone/>
            </a:pPr>
            <a:endParaRPr lang="en-US" sz="1400" dirty="0" smtClean="0">
              <a:solidFill>
                <a:srgbClr val="279DD9"/>
              </a:solidFill>
            </a:endParaRPr>
          </a:p>
          <a:p>
            <a:pPr marL="358775" lvl="2" indent="-358775">
              <a:buClr>
                <a:srgbClr val="0070C0"/>
              </a:buClr>
            </a:pPr>
            <a:endParaRPr lang="en-US" sz="1400" dirty="0">
              <a:solidFill>
                <a:srgbClr val="279DD9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1022590"/>
            <a:ext cx="9144000" cy="3573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Activités</a:t>
            </a:r>
            <a:r>
              <a:rPr lang="en-US" sz="2400" dirty="0" smtClean="0"/>
              <a:t> </a:t>
            </a:r>
            <a:r>
              <a:rPr lang="en-US" sz="2400" dirty="0" err="1" smtClean="0"/>
              <a:t>débutent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juin</a:t>
            </a:r>
            <a:r>
              <a:rPr lang="en-US" sz="2400" dirty="0" smtClean="0"/>
              <a:t> </a:t>
            </a:r>
            <a:r>
              <a:rPr lang="en-US" sz="2400" dirty="0"/>
              <a:t>2014, </a:t>
            </a:r>
            <a:r>
              <a:rPr lang="en-US" sz="2400" dirty="0" smtClean="0"/>
              <a:t>à Dakar (</a:t>
            </a:r>
            <a:r>
              <a:rPr lang="en-US" sz="2400" dirty="0" err="1" smtClean="0"/>
              <a:t>Sénégal</a:t>
            </a:r>
            <a:r>
              <a:rPr lang="en-US" sz="2400" dirty="0" smtClean="0"/>
              <a:t>)</a:t>
            </a:r>
          </a:p>
          <a:p>
            <a:pPr marL="533400" lvl="1" indent="-174625"/>
            <a:r>
              <a:rPr lang="en-US" sz="1800" dirty="0" err="1" smtClean="0"/>
              <a:t>Hébergé</a:t>
            </a:r>
            <a:r>
              <a:rPr lang="en-US" sz="1800" dirty="0" smtClean="0"/>
              <a:t> par </a:t>
            </a:r>
            <a:r>
              <a:rPr lang="en-US" sz="1800" dirty="0" err="1" smtClean="0"/>
              <a:t>l’ASECNA</a:t>
            </a:r>
            <a:endParaRPr lang="en-US" sz="1800" dirty="0" smtClean="0"/>
          </a:p>
          <a:p>
            <a:pPr marL="533400" lvl="1" indent="-174625"/>
            <a:r>
              <a:rPr lang="en-US" sz="1800" dirty="0" smtClean="0"/>
              <a:t>Phase 1, 2014/2017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1800" dirty="0" err="1" smtClean="0"/>
              <a:t>Activités</a:t>
            </a:r>
            <a:r>
              <a:rPr lang="en-US" sz="1800" dirty="0" smtClean="0"/>
              <a:t> </a:t>
            </a:r>
            <a:r>
              <a:rPr lang="en-US" sz="1800" dirty="0" err="1" smtClean="0"/>
              <a:t>basées</a:t>
            </a:r>
            <a:r>
              <a:rPr lang="en-US" sz="1800" dirty="0" smtClean="0"/>
              <a:t> sur le “Document cadre”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1800" dirty="0" err="1" smtClean="0"/>
              <a:t>Equipe</a:t>
            </a:r>
            <a:r>
              <a:rPr lang="en-US" sz="1800" dirty="0" smtClean="0"/>
              <a:t> </a:t>
            </a:r>
            <a:r>
              <a:rPr lang="en-US" sz="1800" dirty="0" err="1" smtClean="0"/>
              <a:t>composée</a:t>
            </a:r>
            <a:r>
              <a:rPr lang="en-US" sz="1800" dirty="0" smtClean="0"/>
              <a:t> </a:t>
            </a:r>
            <a:r>
              <a:rPr lang="en-US" sz="1800" dirty="0" err="1" smtClean="0"/>
              <a:t>d’experts</a:t>
            </a:r>
            <a:r>
              <a:rPr lang="en-US" sz="1800" dirty="0" smtClean="0"/>
              <a:t> </a:t>
            </a:r>
            <a:r>
              <a:rPr lang="en-US" sz="1800" dirty="0" err="1" smtClean="0"/>
              <a:t>mis</a:t>
            </a:r>
            <a:r>
              <a:rPr lang="en-US" sz="1800" dirty="0" smtClean="0"/>
              <a:t> à disposition</a:t>
            </a:r>
          </a:p>
          <a:p>
            <a:pPr marL="933450" lvl="2" indent="-174625">
              <a:buClr>
                <a:srgbClr val="0070C0"/>
              </a:buClr>
            </a:pPr>
            <a:r>
              <a:rPr lang="en-US" sz="1600" dirty="0" smtClean="0"/>
              <a:t>ASECNA</a:t>
            </a:r>
          </a:p>
          <a:p>
            <a:pPr marL="933450" lvl="2" indent="-174625">
              <a:buClr>
                <a:srgbClr val="0070C0"/>
              </a:buClr>
            </a:pPr>
            <a:r>
              <a:rPr lang="en-US" sz="1600" dirty="0" err="1" smtClean="0"/>
              <a:t>Tanzanie</a:t>
            </a:r>
            <a:endParaRPr lang="en-US" sz="1600" dirty="0" smtClean="0"/>
          </a:p>
          <a:p>
            <a:pPr marL="933450" lvl="2" indent="-174625">
              <a:buClr>
                <a:srgbClr val="0070C0"/>
              </a:buClr>
            </a:pPr>
            <a:r>
              <a:rPr lang="en-US" sz="1600" dirty="0" smtClean="0"/>
              <a:t>(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attente</a:t>
            </a:r>
            <a:r>
              <a:rPr lang="en-US" sz="1600" dirty="0" smtClean="0"/>
              <a:t>) Kenya</a:t>
            </a:r>
          </a:p>
          <a:p>
            <a:pPr marL="533400" lvl="1" indent="-174625">
              <a:buClr>
                <a:srgbClr val="0070C0"/>
              </a:buClr>
            </a:pPr>
            <a:r>
              <a:rPr lang="en-US" sz="1800" dirty="0" smtClean="0"/>
              <a:t>Finances</a:t>
            </a:r>
          </a:p>
          <a:p>
            <a:pPr marL="892175" lvl="2" indent="-173038">
              <a:buClr>
                <a:srgbClr val="0070C0"/>
              </a:buClr>
            </a:pPr>
            <a:r>
              <a:rPr lang="en-US" sz="1600" dirty="0" smtClean="0"/>
              <a:t>Contribution </a:t>
            </a:r>
            <a:r>
              <a:rPr lang="en-US" sz="1600" dirty="0" err="1" smtClean="0"/>
              <a:t>financière</a:t>
            </a:r>
            <a:r>
              <a:rPr lang="en-US" sz="1600" dirty="0" smtClean="0"/>
              <a:t> </a:t>
            </a:r>
            <a:r>
              <a:rPr lang="en-US" sz="1600" dirty="0" err="1" smtClean="0"/>
              <a:t>annuelle</a:t>
            </a:r>
            <a:r>
              <a:rPr lang="en-US" sz="1600" dirty="0" smtClean="0"/>
              <a:t> par les APS</a:t>
            </a:r>
          </a:p>
          <a:p>
            <a:pPr marL="892175" lvl="2" indent="-173038">
              <a:buClr>
                <a:srgbClr val="0070C0"/>
              </a:buClr>
            </a:pPr>
            <a:r>
              <a:rPr lang="en-US" sz="1600" dirty="0" err="1" smtClean="0"/>
              <a:t>Revenus</a:t>
            </a:r>
            <a:r>
              <a:rPr lang="en-US" sz="1600" dirty="0" smtClean="0"/>
              <a:t> </a:t>
            </a:r>
            <a:r>
              <a:rPr lang="en-US" sz="1600" dirty="0" err="1" smtClean="0"/>
              <a:t>produits</a:t>
            </a:r>
            <a:r>
              <a:rPr lang="en-US" sz="1600" dirty="0" smtClean="0"/>
              <a:t> par les </a:t>
            </a:r>
            <a:r>
              <a:rPr lang="en-US" sz="1600" dirty="0" err="1" smtClean="0"/>
              <a:t>activités</a:t>
            </a:r>
            <a:r>
              <a:rPr lang="en-US" sz="1600" dirty="0" smtClean="0"/>
              <a:t> de conception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11340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Mise en œuvre</a:t>
            </a:r>
            <a:r>
              <a:rPr lang="en-US" sz="3200" dirty="0" smtClean="0"/>
              <a:t> </a:t>
            </a:r>
            <a:r>
              <a:rPr lang="en-US" sz="3200" dirty="0"/>
              <a:t>de la PBN, obligations des </a:t>
            </a:r>
            <a:r>
              <a:rPr lang="fr-FR" sz="3200" dirty="0" smtClean="0"/>
              <a:t>Etats</a:t>
            </a:r>
          </a:p>
          <a:p>
            <a:endParaRPr lang="en-CA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500" y="1538292"/>
            <a:ext cx="9001000" cy="3190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Résolution</a:t>
            </a:r>
            <a:r>
              <a:rPr lang="en-GB" sz="2000" dirty="0" smtClean="0"/>
              <a:t> de </a:t>
            </a:r>
            <a:r>
              <a:rPr lang="fr-FR" sz="2000" dirty="0" smtClean="0"/>
              <a:t>l’Assemblée Générale </a:t>
            </a:r>
            <a:r>
              <a:rPr lang="en-GB" sz="2000" dirty="0" smtClean="0"/>
              <a:t>OACI </a:t>
            </a:r>
            <a:r>
              <a:rPr lang="en-GB" sz="2000" dirty="0"/>
              <a:t>A37-11 </a:t>
            </a:r>
            <a:r>
              <a:rPr lang="en-GB" sz="2000" dirty="0" smtClean="0"/>
              <a:t>(</a:t>
            </a:r>
            <a:r>
              <a:rPr lang="fr-FR" sz="2000" dirty="0" smtClean="0"/>
              <a:t>objectifs globaux de la navigation fondée sur la performance), octobre </a:t>
            </a:r>
            <a:r>
              <a:rPr lang="en-GB" sz="2000" dirty="0" smtClean="0"/>
              <a:t>2010</a:t>
            </a:r>
          </a:p>
          <a:p>
            <a:pPr marL="533400" lvl="1" indent="-174625"/>
            <a:r>
              <a:rPr lang="fr-FR" sz="2000" dirty="0" smtClean="0"/>
              <a:t> </a:t>
            </a:r>
            <a:r>
              <a:rPr lang="fr-FR" sz="1800" dirty="0" smtClean="0"/>
              <a:t>mise en œuvre</a:t>
            </a:r>
            <a:r>
              <a:rPr lang="en-GB" sz="1800" dirty="0" smtClean="0"/>
              <a:t> des </a:t>
            </a:r>
            <a:r>
              <a:rPr lang="fr-FR" sz="1800" dirty="0" smtClean="0"/>
              <a:t>procédures</a:t>
            </a:r>
            <a:r>
              <a:rPr lang="en-GB" sz="1800" dirty="0" smtClean="0"/>
              <a:t> de vol PBN</a:t>
            </a:r>
          </a:p>
          <a:p>
            <a:r>
              <a:rPr lang="en-US" sz="2000" dirty="0" err="1" smtClean="0"/>
              <a:t>Réunion</a:t>
            </a:r>
            <a:r>
              <a:rPr lang="en-US" sz="2000" dirty="0" smtClean="0"/>
              <a:t> APIRG/20: </a:t>
            </a:r>
            <a:r>
              <a:rPr lang="fr-FR" sz="2000" dirty="0"/>
              <a:t>indicateurs-clé et objectifs de </a:t>
            </a:r>
            <a:r>
              <a:rPr lang="fr-FR" sz="2000" dirty="0" smtClean="0"/>
              <a:t>performance adoptés</a:t>
            </a:r>
            <a:r>
              <a:rPr lang="en-US" sz="2000" dirty="0" smtClean="0"/>
              <a:t> </a:t>
            </a:r>
            <a:r>
              <a:rPr lang="en-US" sz="2000" dirty="0"/>
              <a:t>pour </a:t>
            </a:r>
            <a:r>
              <a:rPr lang="en-US" sz="2000" dirty="0" smtClean="0"/>
              <a:t>les services </a:t>
            </a:r>
            <a:r>
              <a:rPr lang="en-US" sz="2000" dirty="0"/>
              <a:t>de </a:t>
            </a:r>
            <a:r>
              <a:rPr lang="en-US" sz="2000" dirty="0" smtClean="0"/>
              <a:t>navigation a</a:t>
            </a:r>
            <a:r>
              <a:rPr lang="fr-FR" sz="2000" dirty="0" err="1" smtClean="0"/>
              <a:t>érienne</a:t>
            </a:r>
            <a:r>
              <a:rPr lang="fr-FR" sz="2000" dirty="0" smtClean="0"/>
              <a:t> </a:t>
            </a:r>
            <a:r>
              <a:rPr lang="fr-FR" sz="2000" dirty="0"/>
              <a:t>(ANS</a:t>
            </a:r>
            <a:r>
              <a:rPr lang="fr-FR" sz="2000" dirty="0" smtClean="0"/>
              <a:t>)</a:t>
            </a:r>
            <a:endParaRPr lang="en-US" sz="2000" dirty="0" smtClean="0"/>
          </a:p>
          <a:p>
            <a:pPr marL="533400" lvl="1" indent="-174625"/>
            <a:r>
              <a:rPr lang="en-GB" sz="1800" dirty="0" smtClean="0"/>
              <a:t>Plans PBN (2016)</a:t>
            </a:r>
          </a:p>
          <a:p>
            <a:pPr marL="533400" lvl="1" indent="-174625"/>
            <a:r>
              <a:rPr lang="fr-FR" sz="1800" dirty="0" smtClean="0"/>
              <a:t>Eléments</a:t>
            </a:r>
            <a:r>
              <a:rPr lang="en-GB" sz="1800" dirty="0" smtClean="0"/>
              <a:t> de la PBN (2018)</a:t>
            </a:r>
          </a:p>
          <a:p>
            <a:pPr marL="533400" lvl="1" indent="-174625"/>
            <a:r>
              <a:rPr lang="fr-FR" sz="1800" dirty="0" smtClean="0"/>
              <a:t>Opérations en montée et descente </a:t>
            </a:r>
            <a:r>
              <a:rPr lang="en-GB" sz="1800" dirty="0" smtClean="0"/>
              <a:t>continue, CCO et CDO (2018)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822730"/>
            <a:ext cx="9301807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Lettre</a:t>
            </a:r>
            <a:r>
              <a:rPr lang="en-GB" sz="20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aux </a:t>
            </a:r>
            <a:r>
              <a:rPr lang="en-GB" sz="2000" dirty="0" err="1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Etats</a:t>
            </a:r>
            <a:r>
              <a:rPr lang="en-GB" sz="20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2016/39 (11 April 2016), applicable 10 November 2016</a:t>
            </a:r>
          </a:p>
          <a:p>
            <a:pPr marL="533400" lvl="1" indent="-174625">
              <a:spcBef>
                <a:spcPts val="600"/>
              </a:spcBef>
              <a:buFont typeface="Arial" pitchFamily="34" charset="0"/>
              <a:buChar char="–"/>
            </a:pPr>
            <a:endParaRPr lang="fr-FR" sz="800" b="1" u="sng" dirty="0" smtClean="0">
              <a:solidFill>
                <a:srgbClr val="279DD9"/>
              </a:solidFill>
              <a:latin typeface="Arial" pitchFamily="34" charset="0"/>
              <a:cs typeface="Arial" pitchFamily="34" charset="0"/>
            </a:endParaRPr>
          </a:p>
          <a:p>
            <a:pPr marL="533400" lvl="1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fr-FR" sz="1600" b="1" u="sng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Amendement à l’Annexe 11</a:t>
            </a:r>
            <a:r>
              <a:rPr lang="fr-FR" sz="16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 concernant les SARPS, conception et supervision des procédures </a:t>
            </a:r>
            <a:r>
              <a:rPr lang="en-GB" sz="16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de vol</a:t>
            </a:r>
            <a:endParaRPr lang="en-GB" sz="1600" dirty="0">
              <a:solidFill>
                <a:srgbClr val="279DD9"/>
              </a:solidFill>
              <a:latin typeface="Arial" pitchFamily="34" charset="0"/>
              <a:cs typeface="Arial" pitchFamily="34" charset="0"/>
            </a:endParaRP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fr-FR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Définition</a:t>
            </a:r>
            <a:r>
              <a:rPr lang="en-GB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du Service de conception des procedures de vol aux instruments</a:t>
            </a:r>
            <a:endParaRPr lang="en-GB" sz="1400" dirty="0">
              <a:solidFill>
                <a:srgbClr val="0054A4"/>
              </a:solidFill>
              <a:latin typeface="Arial" pitchFamily="34" charset="0"/>
              <a:cs typeface="Arial" pitchFamily="34" charset="0"/>
            </a:endParaRP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fr-FR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L’Etat doit s’assurer de la mise en place d’un service de conception de procédures</a:t>
            </a: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 de vol aux instruments (IFPs)</a:t>
            </a:r>
            <a:endParaRPr lang="en-GB" sz="1400" dirty="0">
              <a:solidFill>
                <a:srgbClr val="279DD9"/>
              </a:solidFill>
              <a:latin typeface="Arial" pitchFamily="34" charset="0"/>
              <a:cs typeface="Arial" pitchFamily="34" charset="0"/>
            </a:endParaRP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400" b="1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Conception</a:t>
            </a:r>
            <a:r>
              <a:rPr lang="en-GB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capacités internes </a:t>
            </a:r>
            <a:r>
              <a:rPr lang="fr-FR" sz="1400" b="1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service commun avec un autre Etat </a:t>
            </a:r>
            <a:r>
              <a:rPr lang="fr-FR" sz="1400" b="1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1400" dirty="0" smtClean="0">
                <a:solidFill>
                  <a:srgbClr val="0054A4"/>
                </a:solidFill>
                <a:latin typeface="Arial" pitchFamily="34" charset="0"/>
                <a:cs typeface="Arial" pitchFamily="34" charset="0"/>
              </a:rPr>
              <a:t> agence externe</a:t>
            </a: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fr-FR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L’Etat doit approuver et reste responsable de toutes les IFPs de ses aérodromes et de son espace aérien</a:t>
            </a: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fr-FR" sz="14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Système d’assurance qualité pour la mise en œuvre</a:t>
            </a:r>
            <a:r>
              <a:rPr lang="en-GB" sz="14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 (Doc </a:t>
            </a:r>
            <a:r>
              <a:rPr lang="en-GB" sz="1400" dirty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9906)</a:t>
            </a:r>
          </a:p>
          <a:p>
            <a:pPr marL="990600" lvl="2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en-GB" sz="1400" dirty="0" smtClean="0">
                <a:solidFill>
                  <a:srgbClr val="279DD9"/>
                </a:solidFill>
                <a:latin typeface="Arial" pitchFamily="34" charset="0"/>
                <a:cs typeface="Arial" pitchFamily="34" charset="0"/>
              </a:rPr>
              <a:t>Assurer la maintenance et la revue des IFPs</a:t>
            </a:r>
          </a:p>
          <a:p>
            <a:pPr marL="533400" lvl="1" indent="-174625">
              <a:spcBef>
                <a:spcPts val="600"/>
              </a:spcBef>
              <a:buFont typeface="Arial" pitchFamily="34" charset="0"/>
              <a:buChar char="–"/>
            </a:pPr>
            <a:r>
              <a:rPr lang="fr-FR" sz="1600" b="1" u="sng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Prochainement</a:t>
            </a:r>
            <a:r>
              <a:rPr lang="en-GB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:  Manuel de </a:t>
            </a:r>
            <a:r>
              <a:rPr lang="fr-FR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développement</a:t>
            </a:r>
            <a:r>
              <a:rPr lang="en-GB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 d’un cadre </a:t>
            </a:r>
            <a:r>
              <a:rPr lang="fr-FR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réglementaire d’un service de conception d’IFP</a:t>
            </a:r>
            <a:r>
              <a:rPr lang="en-GB" sz="1600" dirty="0" smtClean="0">
                <a:solidFill>
                  <a:srgbClr val="006EB7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GB" sz="1600" dirty="0">
              <a:solidFill>
                <a:srgbClr val="006EB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74507" y="1823025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 ESAF,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Etats (60 aéroports, 64 pistes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5" y="2418167"/>
            <a:ext cx="8119024" cy="21811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987574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Statut de mise en œuvre</a:t>
            </a:r>
            <a:r>
              <a:rPr lang="en-US" sz="3200" dirty="0" smtClean="0"/>
              <a:t> </a:t>
            </a:r>
            <a:r>
              <a:rPr lang="en-US" sz="3200" dirty="0"/>
              <a:t>de la PBN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28371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8313827" y="737655"/>
            <a:ext cx="83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AFPP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6749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46854" y="188360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 WACAF,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Etats (72 aéroports, 73 pistes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3" y="2427734"/>
            <a:ext cx="8148690" cy="212317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987574"/>
            <a:ext cx="9144000" cy="6681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Statut de mise en œuvre</a:t>
            </a:r>
            <a:r>
              <a:rPr lang="en-US" sz="3200" dirty="0" smtClean="0"/>
              <a:t> </a:t>
            </a:r>
            <a:r>
              <a:rPr lang="en-US" sz="3200" dirty="0"/>
              <a:t>de la PBN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49359" cy="7156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94" y="1"/>
            <a:ext cx="2378549" cy="7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5C747-FF36-4207-9C2E-B6A8EF1F6662}"/>
</file>

<file path=customXml/itemProps2.xml><?xml version="1.0" encoding="utf-8"?>
<ds:datastoreItem xmlns:ds="http://schemas.openxmlformats.org/officeDocument/2006/customXml" ds:itemID="{D9D7C0F6-564E-452F-984F-7B04F91CD666}"/>
</file>

<file path=customXml/itemProps3.xml><?xml version="1.0" encoding="utf-8"?>
<ds:datastoreItem xmlns:ds="http://schemas.openxmlformats.org/officeDocument/2006/customXml" ds:itemID="{39F282FA-7DE6-4F11-9BEB-4717C061EF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1105</Words>
  <Application>Microsoft Office PowerPoint</Application>
  <PresentationFormat>On-screen Show (16:9)</PresentationFormat>
  <Paragraphs>237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Kebba Lamin, JAMMEH</cp:lastModifiedBy>
  <cp:revision>134</cp:revision>
  <dcterms:created xsi:type="dcterms:W3CDTF">2013-08-20T15:49:37Z</dcterms:created>
  <dcterms:modified xsi:type="dcterms:W3CDTF">2016-06-27T07:30:24Z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</Properties>
</file>