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3" r:id="rId7"/>
    <p:sldId id="273" r:id="rId8"/>
    <p:sldId id="272" r:id="rId9"/>
    <p:sldId id="288" r:id="rId10"/>
    <p:sldId id="301" r:id="rId11"/>
    <p:sldId id="277" r:id="rId12"/>
    <p:sldId id="278" r:id="rId13"/>
    <p:sldId id="289" r:id="rId14"/>
    <p:sldId id="292" r:id="rId15"/>
    <p:sldId id="291" r:id="rId16"/>
    <p:sldId id="302" r:id="rId17"/>
    <p:sldId id="303" r:id="rId18"/>
    <p:sldId id="297" r:id="rId19"/>
    <p:sldId id="300" r:id="rId20"/>
    <p:sldId id="299" r:id="rId21"/>
    <p:sldId id="26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006EB7"/>
    <a:srgbClr val="279DD9"/>
    <a:srgbClr val="CC8004"/>
    <a:srgbClr val="F37021"/>
    <a:srgbClr val="A74233"/>
    <a:srgbClr val="5A6870"/>
    <a:srgbClr val="C40075"/>
    <a:srgbClr val="7B0052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2016-06-27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251520" y="3921038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 smtClean="0">
                <a:solidFill>
                  <a:schemeClr val="bg2"/>
                </a:solidFill>
                <a:cs typeface="Arial" charset="0"/>
              </a:rPr>
              <a:t>Frédéric Legrand</a:t>
            </a:r>
            <a:endParaRPr lang="en-GB" sz="3200" baseline="0" dirty="0">
              <a:solidFill>
                <a:schemeClr val="bg2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i="1" baseline="0" dirty="0" smtClean="0">
                <a:solidFill>
                  <a:schemeClr val="bg2"/>
                </a:solidFill>
                <a:cs typeface="Arial" charset="0"/>
              </a:rPr>
              <a:t>AFPP Manager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6991" y="1419622"/>
            <a:ext cx="8737055" cy="17772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tabLst>
                <a:tab pos="1255713" algn="l"/>
              </a:tabLst>
              <a:defRPr/>
            </a:pPr>
            <a:r>
              <a:rPr lang="en-US" sz="3200" spc="-20" dirty="0" smtClean="0">
                <a:solidFill>
                  <a:schemeClr val="bg1"/>
                </a:solidFill>
              </a:rPr>
              <a:t>African Flight Procedure Programme Assistance</a:t>
            </a:r>
          </a:p>
          <a:p>
            <a:pPr>
              <a:spcBef>
                <a:spcPts val="600"/>
              </a:spcBef>
              <a:tabLst>
                <a:tab pos="1255713" algn="l"/>
              </a:tabLst>
              <a:defRPr/>
            </a:pPr>
            <a:r>
              <a:rPr lang="en-US" sz="3200" spc="-20" dirty="0" smtClean="0">
                <a:solidFill>
                  <a:schemeClr val="bg1"/>
                </a:solidFill>
              </a:rPr>
              <a:t>(AFPP)</a:t>
            </a:r>
          </a:p>
          <a:p>
            <a:pPr>
              <a:spcBef>
                <a:spcPts val="600"/>
              </a:spcBef>
              <a:tabLst>
                <a:tab pos="1255713" algn="l"/>
              </a:tabLst>
              <a:defRPr/>
            </a:pPr>
            <a:r>
              <a:rPr lang="en-US" sz="3200" spc="-20" dirty="0" smtClean="0">
                <a:solidFill>
                  <a:schemeClr val="bg1"/>
                </a:solidFill>
              </a:rPr>
              <a:t>States obligations </a:t>
            </a:r>
            <a:r>
              <a:rPr lang="en-US" sz="3200" spc="-20" dirty="0">
                <a:solidFill>
                  <a:schemeClr val="bg1"/>
                </a:solidFill>
              </a:rPr>
              <a:t>related to PBN Implementation </a:t>
            </a:r>
            <a:endParaRPr lang="en-GB" sz="3200" spc="-2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tabLst>
                <a:tab pos="1255713" algn="l"/>
              </a:tabLst>
              <a:defRPr/>
            </a:pPr>
            <a:endParaRPr lang="en-US" sz="3600" spc="-20" dirty="0" smtClean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32040" y="3970966"/>
            <a:ext cx="4055840" cy="8330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1255713" algn="l"/>
              </a:tabLst>
              <a:defRPr/>
            </a:pPr>
            <a:r>
              <a:rPr lang="en-GB" sz="2800" spc="-20" dirty="0" smtClean="0">
                <a:solidFill>
                  <a:schemeClr val="bg1"/>
                </a:solidFill>
              </a:rPr>
              <a:t>Malabo, Equatorial Guinea</a:t>
            </a:r>
          </a:p>
          <a:p>
            <a:pPr algn="r">
              <a:tabLst>
                <a:tab pos="1255713" algn="l"/>
              </a:tabLst>
              <a:defRPr/>
            </a:pPr>
            <a:r>
              <a:rPr lang="en-GB" sz="1400" i="1" spc="-20" dirty="0" smtClean="0">
                <a:solidFill>
                  <a:schemeClr val="bg1"/>
                </a:solidFill>
              </a:rPr>
              <a:t>28 June 2016</a:t>
            </a:r>
            <a:endParaRPr lang="en-US" sz="1400" i="1" spc="-2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11340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AFPP provided assistance, 2014/2016</a:t>
            </a:r>
            <a:endParaRPr lang="en-CA" sz="3200" dirty="0"/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832479"/>
              </p:ext>
            </p:extLst>
          </p:nvPr>
        </p:nvGraphicFramePr>
        <p:xfrm>
          <a:off x="539552" y="1275606"/>
          <a:ext cx="8172661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639484"/>
                <a:gridCol w="864096"/>
                <a:gridCol w="1440160"/>
                <a:gridCol w="163663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fr-FR" sz="1600" dirty="0" smtClean="0"/>
                        <a:t>Assistance, training and support </a:t>
                      </a:r>
                      <a:r>
                        <a:rPr lang="fr-FR" sz="1600" dirty="0" err="1" smtClean="0"/>
                        <a:t>activities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participants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States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PANS OPS Flight Procedures designers training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7640">
                <a:tc gridSpan="3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OJT for trained procedures designers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76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PBN Operations Approval training sessions </a:t>
                      </a:r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18 States / 10 AO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5420">
                <a:tc gridSpan="3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Assurance for IFP implementation workshop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2880">
                <a:tc gridSpan="3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PBN Airspace Design workshop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2880">
                <a:tc gridSpan="3"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PBN for ATC/ATM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IFP Validation / Approval assistance</a:t>
                      </a:r>
                      <a:endParaRPr lang="fr-FR" sz="1600" kern="1200" dirty="0" smtClean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28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PBN Implementation Plan assistance</a:t>
                      </a:r>
                      <a:endParaRPr lang="fr-F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Flight Procedures designed</a:t>
                      </a:r>
                      <a:endParaRPr lang="fr-FR" sz="1600" kern="1200" dirty="0" smtClean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fr-FR" sz="1600" kern="1200" dirty="0" err="1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Conventional</a:t>
                      </a:r>
                      <a:endParaRPr lang="fr-FR" sz="1600" kern="1200" dirty="0" smtClean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17 PBN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fr-FR" sz="1600" kern="1200" dirty="0" err="1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airports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6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737655"/>
            <a:ext cx="4983109" cy="41803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427734"/>
            <a:ext cx="435597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States concerned by PANS OPS training</a:t>
            </a:r>
          </a:p>
          <a:p>
            <a:r>
              <a:rPr lang="en-US" sz="2000" dirty="0" smtClean="0"/>
              <a:t> assistance and support (2014/2016)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32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87574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45432"/>
            <a:ext cx="9109043" cy="3984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54A4"/>
                </a:solidFill>
              </a:rPr>
              <a:t>Expertise for workshops and training sessions facilitation</a:t>
            </a:r>
          </a:p>
          <a:p>
            <a:pPr marL="533400" lvl="1" indent="-174625"/>
            <a:endParaRPr lang="fr-FR" sz="1800" dirty="0" smtClean="0"/>
          </a:p>
          <a:p>
            <a:pPr marL="533400" lvl="1" indent="-174625">
              <a:spcBef>
                <a:spcPts val="600"/>
              </a:spcBef>
            </a:pPr>
            <a:r>
              <a:rPr lang="fr-FR" sz="1800" dirty="0" smtClean="0"/>
              <a:t>AFPP</a:t>
            </a:r>
          </a:p>
          <a:p>
            <a:pPr marL="533400" lvl="1" indent="-174625">
              <a:spcBef>
                <a:spcPts val="600"/>
              </a:spcBef>
            </a:pPr>
            <a:r>
              <a:rPr lang="fr-FR" sz="1800" dirty="0">
                <a:solidFill>
                  <a:srgbClr val="0054A4"/>
                </a:solidFill>
              </a:rPr>
              <a:t>ICAO HQ</a:t>
            </a:r>
          </a:p>
          <a:p>
            <a:pPr marL="533400" lvl="1" indent="-174625">
              <a:spcBef>
                <a:spcPts val="600"/>
              </a:spcBef>
            </a:pPr>
            <a:r>
              <a:rPr lang="fr-FR" sz="1800" dirty="0" smtClean="0"/>
              <a:t>ASECNA</a:t>
            </a:r>
          </a:p>
          <a:p>
            <a:pPr marL="533400" lvl="1" indent="-174625">
              <a:spcBef>
                <a:spcPts val="600"/>
              </a:spcBef>
            </a:pPr>
            <a:r>
              <a:rPr lang="fr-FR" sz="1800" dirty="0" smtClean="0">
                <a:solidFill>
                  <a:srgbClr val="0054A4"/>
                </a:solidFill>
              </a:rPr>
              <a:t>ENAC (France)</a:t>
            </a:r>
          </a:p>
          <a:p>
            <a:pPr marL="533400" lvl="1" indent="-174625">
              <a:spcBef>
                <a:spcPts val="600"/>
              </a:spcBef>
            </a:pPr>
            <a:r>
              <a:rPr lang="fr-FR" sz="1800" dirty="0" smtClean="0"/>
              <a:t>Kenya </a:t>
            </a:r>
            <a:r>
              <a:rPr lang="fr-FR" sz="1800" dirty="0"/>
              <a:t>CAA and </a:t>
            </a:r>
            <a:r>
              <a:rPr lang="fr-FR" sz="1800" dirty="0" smtClean="0"/>
              <a:t>EASA (Kenya)</a:t>
            </a:r>
          </a:p>
          <a:p>
            <a:pPr marL="533400" lvl="1" indent="-174625">
              <a:spcBef>
                <a:spcPts val="600"/>
              </a:spcBef>
            </a:pPr>
            <a:r>
              <a:rPr lang="fr-FR" sz="1800" dirty="0" smtClean="0">
                <a:solidFill>
                  <a:srgbClr val="0054A4"/>
                </a:solidFill>
              </a:rPr>
              <a:t>AIRBUS</a:t>
            </a:r>
            <a:endParaRPr lang="en-GB" sz="1800" dirty="0">
              <a:solidFill>
                <a:srgbClr val="0054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25841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Future activities, 2016/2017</a:t>
            </a:r>
            <a:endParaRPr lang="en-US" sz="32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33665"/>
              </p:ext>
            </p:extLst>
          </p:nvPr>
        </p:nvGraphicFramePr>
        <p:xfrm>
          <a:off x="386262" y="1221177"/>
          <a:ext cx="8280920" cy="3661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464496"/>
                <a:gridCol w="1152128"/>
                <a:gridCol w="1656184"/>
              </a:tblGrid>
              <a:tr h="332889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Category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Title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Duration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Dates</a:t>
                      </a:r>
                      <a:endParaRPr lang="fr-FR" sz="1400" dirty="0"/>
                    </a:p>
                  </a:txBody>
                  <a:tcPr/>
                </a:tc>
              </a:tr>
              <a:tr h="3606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PANS OPS designer,  conventional procedures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fr-FR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weeks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22/08-16/09/2016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PANS OPS designer, PBN procedures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fr-FR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weeks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21/11-16/12/2016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0630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OJT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6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PBN OPS Approval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days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7-11/11/2016</a:t>
                      </a: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Workshops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National PBN Implementation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Assurance for IFP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6445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PBN airspace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fr-FR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weeks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10-21/10/2016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6445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PANS OPS design for regulatory authorities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fr-FR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weeks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16-27/01/2017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fr-FR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origination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fr-FR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20-22/09/2016</a:t>
                      </a: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PBN for ATC/ATM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0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25841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Future activities, 2016/2017</a:t>
            </a:r>
            <a:endParaRPr lang="en-US" sz="32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468373"/>
              </p:ext>
            </p:extLst>
          </p:nvPr>
        </p:nvGraphicFramePr>
        <p:xfrm>
          <a:off x="467544" y="1275606"/>
          <a:ext cx="8280920" cy="3546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896544"/>
                <a:gridCol w="1440160"/>
                <a:gridCol w="936104"/>
              </a:tblGrid>
              <a:tr h="332889">
                <a:tc>
                  <a:txBody>
                    <a:bodyPr/>
                    <a:lstStyle/>
                    <a:p>
                      <a:r>
                        <a:rPr lang="fr-FR" sz="1500" dirty="0" err="1" smtClean="0"/>
                        <a:t>Category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err="1" smtClean="0"/>
                        <a:t>Title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/>
                </a:tc>
              </a:tr>
              <a:tr h="360630">
                <a:tc>
                  <a:txBody>
                    <a:bodyPr/>
                    <a:lstStyle/>
                    <a:p>
                      <a:r>
                        <a:rPr lang="fr-FR" sz="15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Assistance</a:t>
                      </a:r>
                      <a:endParaRPr lang="fr-FR" sz="15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National PBN Implementation Plan</a:t>
                      </a:r>
                      <a:endParaRPr lang="fr-FR" sz="15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Cameroon, Congo, Guinea,</a:t>
                      </a:r>
                      <a:r>
                        <a:rPr lang="en-US" sz="15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Mali, Sao Tome and Principe</a:t>
                      </a:r>
                      <a:endParaRPr lang="en-US" sz="15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6445">
                <a:tc>
                  <a:txBody>
                    <a:bodyPr/>
                    <a:lstStyle/>
                    <a:p>
                      <a:endParaRPr lang="fr-FR" sz="15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Instrument Flight Procedures Regulatory Approval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/>
                    </a:p>
                  </a:txBody>
                  <a:tcPr/>
                </a:tc>
              </a:tr>
              <a:tr h="166445">
                <a:tc>
                  <a:txBody>
                    <a:bodyPr/>
                    <a:lstStyle/>
                    <a:p>
                      <a:endParaRPr lang="fr-FR" sz="15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Cabo 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PBN </a:t>
                      </a:r>
                      <a:r>
                        <a:rPr lang="fr-FR" sz="15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procedures</a:t>
                      </a:r>
                      <a:endParaRPr lang="fr-FR" sz="15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fr-FR" sz="15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airports</a:t>
                      </a:r>
                      <a:endParaRPr lang="fr-FR" sz="15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Instrument Flight Procedures Design</a:t>
                      </a:r>
                      <a:r>
                        <a:rPr lang="fr-FR" sz="15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500" kern="1200" noProof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conventional</a:t>
                      </a:r>
                      <a:r>
                        <a:rPr lang="fr-FR" sz="15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, PBN)</a:t>
                      </a:r>
                      <a:endParaRPr lang="en-US" sz="15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500" kern="120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Cameroon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airport</a:t>
                      </a: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- 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4 airports</a:t>
                      </a: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Zimbabwe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2 airports</a:t>
                      </a: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- AIRBUS </a:t>
                      </a:r>
                      <a:r>
                        <a:rPr lang="fr-FR" sz="1500" i="1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Showcase</a:t>
                      </a:r>
                      <a:r>
                        <a:rPr lang="fr-FR" sz="15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(Guinea, Liberia, Sierra Leone)</a:t>
                      </a:r>
                      <a:endParaRPr lang="fr-FR" sz="1500" i="1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Global </a:t>
                      </a:r>
                      <a:r>
                        <a:rPr lang="fr-FR" sz="1500" i="1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fr-FR" sz="15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500" i="1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500" i="1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airport</a:t>
                      </a:r>
                      <a:endParaRPr lang="fr-FR" sz="1500" i="1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0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952" y="711340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Costs for activities</a:t>
            </a:r>
            <a:endParaRPr lang="en-US" sz="32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00887"/>
              </p:ext>
            </p:extLst>
          </p:nvPr>
        </p:nvGraphicFramePr>
        <p:xfrm>
          <a:off x="381789" y="1203598"/>
          <a:ext cx="8331505" cy="3284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3096344"/>
                <a:gridCol w="1656184"/>
                <a:gridCol w="936104"/>
                <a:gridCol w="1296144"/>
              </a:tblGrid>
              <a:tr h="33288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Category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Members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Non-</a:t>
                      </a:r>
                      <a:r>
                        <a:rPr lang="fr-FR" sz="1400" dirty="0" err="1" smtClean="0"/>
                        <a:t>Members</a:t>
                      </a:r>
                      <a:endParaRPr lang="fr-FR" sz="1400" dirty="0"/>
                    </a:p>
                  </a:txBody>
                  <a:tcPr/>
                </a:tc>
              </a:tr>
              <a:tr h="36063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APS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4A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PANS OPS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</a:p>
                  </a:txBody>
                  <a:tcPr/>
                </a:tc>
              </a:tr>
              <a:tr h="159215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OJT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Annual contribution</a:t>
                      </a:r>
                      <a:endParaRPr lang="fr-FR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PBN OPS Approval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 contribution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Workshops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No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No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No charge</a:t>
                      </a:r>
                    </a:p>
                  </a:txBody>
                  <a:tcPr/>
                </a:tc>
              </a:tr>
              <a:tr h="318845"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Assistance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PBN National Plan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 contribution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</a:p>
                  </a:txBody>
                  <a:tcPr/>
                </a:tc>
              </a:tr>
              <a:tr h="339763">
                <a:tc>
                  <a:txBody>
                    <a:bodyPr/>
                    <a:lstStyle/>
                    <a:p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Regulatory</a:t>
                      </a: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approval</a:t>
                      </a: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(Quality Assurance)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Annual contribution</a:t>
                      </a:r>
                      <a:endParaRPr lang="fr-FR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IFP </a:t>
                      </a:r>
                      <a:r>
                        <a:rPr lang="fr-FR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(design, 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</a:p>
                  </a:txBody>
                  <a:tcPr/>
                </a:tc>
              </a:tr>
              <a:tr h="318845">
                <a:tc>
                  <a:txBody>
                    <a:bodyPr/>
                    <a:lstStyle/>
                    <a:p>
                      <a:r>
                        <a:rPr lang="fr-FR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services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  <a:endParaRPr lang="fr-FR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Charged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94703" y="4500889"/>
            <a:ext cx="8331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0054A4"/>
                </a:solidFill>
              </a:rPr>
              <a:t>Costs</a:t>
            </a:r>
            <a:r>
              <a:rPr lang="fr-FR" sz="1600" dirty="0" smtClean="0">
                <a:solidFill>
                  <a:srgbClr val="0054A4"/>
                </a:solidFill>
              </a:rPr>
              <a:t> are </a:t>
            </a:r>
            <a:r>
              <a:rPr lang="fr-FR" sz="1600" dirty="0" err="1" smtClean="0">
                <a:solidFill>
                  <a:srgbClr val="0054A4"/>
                </a:solidFill>
              </a:rPr>
              <a:t>charged</a:t>
            </a:r>
            <a:r>
              <a:rPr lang="fr-FR" sz="1600" dirty="0" smtClean="0">
                <a:solidFill>
                  <a:srgbClr val="0054A4"/>
                </a:solidFill>
              </a:rPr>
              <a:t> </a:t>
            </a:r>
            <a:r>
              <a:rPr lang="fr-FR" sz="1600" dirty="0" err="1" smtClean="0">
                <a:solidFill>
                  <a:srgbClr val="0054A4"/>
                </a:solidFill>
              </a:rPr>
              <a:t>according</a:t>
            </a:r>
            <a:r>
              <a:rPr lang="fr-FR" sz="1600" dirty="0" smtClean="0">
                <a:solidFill>
                  <a:srgbClr val="0054A4"/>
                </a:solidFill>
              </a:rPr>
              <a:t> to ICAO Policy</a:t>
            </a:r>
            <a:endParaRPr lang="fr-FR" sz="1600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292085"/>
            <a:ext cx="9094440" cy="34787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ICAO </a:t>
            </a:r>
            <a:r>
              <a:rPr lang="en-GB" sz="1800" dirty="0"/>
              <a:t>Assembly </a:t>
            </a:r>
            <a:r>
              <a:rPr lang="en-GB" sz="1800" dirty="0" smtClean="0"/>
              <a:t>Resolution A38-7 </a:t>
            </a:r>
            <a:r>
              <a:rPr lang="en-GB" sz="1800" dirty="0"/>
              <a:t>(Comprehensive Regional Implementation Plan for Aviation Safety in Africa), October 2013</a:t>
            </a:r>
            <a:r>
              <a:rPr lang="en-GB" sz="1800" dirty="0" smtClean="0"/>
              <a:t>.</a:t>
            </a:r>
          </a:p>
          <a:p>
            <a:endParaRPr lang="en-GB" sz="2000" dirty="0" smtClean="0"/>
          </a:p>
          <a:p>
            <a:endParaRPr lang="en-GB" sz="800" dirty="0" smtClean="0"/>
          </a:p>
          <a:p>
            <a:r>
              <a:rPr lang="en-GB" sz="1600" dirty="0" smtClean="0"/>
              <a:t>Expert secondment</a:t>
            </a:r>
            <a:endParaRPr lang="en-GB" sz="1600" dirty="0"/>
          </a:p>
          <a:p>
            <a:pPr marL="533400" lvl="1" indent="-174625"/>
            <a:r>
              <a:rPr lang="en-GB" sz="1400" dirty="0" smtClean="0"/>
              <a:t>Additional experts to increase AFPP internal capabilities to conduct activities</a:t>
            </a:r>
            <a:endParaRPr lang="en-GB" sz="1400" dirty="0"/>
          </a:p>
          <a:p>
            <a:r>
              <a:rPr lang="en-GB" sz="1600" dirty="0" smtClean="0"/>
              <a:t>Annual contribution, 10,000 USD approved by AFPP SC</a:t>
            </a:r>
            <a:endParaRPr lang="en-GB" sz="1600" dirty="0"/>
          </a:p>
          <a:p>
            <a:pPr marL="533400" lvl="1" indent="-174625"/>
            <a:r>
              <a:rPr lang="en-GB" sz="1400" dirty="0" smtClean="0"/>
              <a:t>APS to pay contribution to cover costs for activities provision</a:t>
            </a:r>
          </a:p>
          <a:p>
            <a:pPr marL="933450" lvl="2" indent="-174625"/>
            <a:r>
              <a:rPr lang="en-GB" sz="1200" dirty="0" smtClean="0"/>
              <a:t>15 States out of 22, paid 2015 contribution</a:t>
            </a:r>
          </a:p>
          <a:p>
            <a:pPr marL="933450" lvl="2" indent="-174625"/>
            <a:r>
              <a:rPr lang="en-GB" sz="1200" dirty="0" smtClean="0"/>
              <a:t>3 States out of 25, paid 2016 contribution</a:t>
            </a:r>
          </a:p>
          <a:p>
            <a:pPr marL="342900" lvl="2" indent="-342900"/>
            <a:r>
              <a:rPr lang="en-GB" sz="1600" dirty="0" smtClean="0">
                <a:solidFill>
                  <a:srgbClr val="0054A4"/>
                </a:solidFill>
              </a:rPr>
              <a:t>And what future after Phase 1 in 2017: Task Force (AFPP Phase 2) soon meeting</a:t>
            </a:r>
            <a:endParaRPr lang="en-GB" sz="1600" dirty="0">
              <a:solidFill>
                <a:srgbClr val="0054A4"/>
              </a:solidFill>
            </a:endParaRPr>
          </a:p>
          <a:p>
            <a:pPr marL="933450" lvl="2" indent="-174625"/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952" y="711340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Challenges for future activities</a:t>
            </a:r>
            <a:endParaRPr lang="en-US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42" y="1911808"/>
            <a:ext cx="6480720" cy="5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891543"/>
            <a:ext cx="9036496" cy="3984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Conclusion</a:t>
            </a:r>
          </a:p>
          <a:p>
            <a:pPr marL="533400" lvl="1" indent="-174625"/>
            <a:endParaRPr lang="en-GB" sz="2000" dirty="0" smtClean="0"/>
          </a:p>
          <a:p>
            <a:pPr marL="533400" lvl="1" indent="-174625"/>
            <a:r>
              <a:rPr lang="en-GB" sz="1800" dirty="0" smtClean="0"/>
              <a:t> African States are requested to support the African Flight Procedure Programme (AFPP) by paying their annual contribution for Years 2015 and 2016</a:t>
            </a:r>
          </a:p>
          <a:p>
            <a:pPr marL="533400" lvl="1" indent="-174625"/>
            <a:r>
              <a:rPr lang="en-GB" sz="1800" dirty="0" smtClean="0">
                <a:solidFill>
                  <a:srgbClr val="0054A4"/>
                </a:solidFill>
              </a:rPr>
              <a:t>African States are requested to provide in-kind contribution to the AFPP </a:t>
            </a:r>
            <a:r>
              <a:rPr lang="fr-FR" sz="1800" dirty="0">
                <a:solidFill>
                  <a:srgbClr val="0054A4"/>
                </a:solidFill>
              </a:rPr>
              <a:t>on expert secondment </a:t>
            </a:r>
            <a:r>
              <a:rPr lang="fr-FR" sz="1800" dirty="0" smtClean="0">
                <a:solidFill>
                  <a:srgbClr val="0054A4"/>
                </a:solidFill>
              </a:rPr>
              <a:t>basis in </a:t>
            </a:r>
            <a:r>
              <a:rPr lang="en-GB" sz="1800" dirty="0" smtClean="0">
                <a:solidFill>
                  <a:srgbClr val="0054A4"/>
                </a:solidFill>
              </a:rPr>
              <a:t>order to give internal </a:t>
            </a:r>
            <a:r>
              <a:rPr lang="fr-FR" sz="1800" dirty="0" smtClean="0">
                <a:solidFill>
                  <a:srgbClr val="0054A4"/>
                </a:solidFill>
              </a:rPr>
              <a:t>expertise </a:t>
            </a:r>
            <a:r>
              <a:rPr lang="fr-FR" sz="1800" dirty="0">
                <a:solidFill>
                  <a:srgbClr val="0054A4"/>
                </a:solidFill>
              </a:rPr>
              <a:t>to the </a:t>
            </a:r>
            <a:r>
              <a:rPr lang="fr-FR" sz="1800" dirty="0" smtClean="0">
                <a:solidFill>
                  <a:srgbClr val="0054A4"/>
                </a:solidFill>
              </a:rPr>
              <a:t>AFPP to </a:t>
            </a:r>
            <a:r>
              <a:rPr lang="en-GB" sz="1800" dirty="0" smtClean="0">
                <a:solidFill>
                  <a:srgbClr val="0054A4"/>
                </a:solidFill>
              </a:rPr>
              <a:t>conduct the training, assistance and support activities as presented</a:t>
            </a:r>
          </a:p>
          <a:p>
            <a:pPr marL="533400" lvl="1" indent="-174625"/>
            <a:r>
              <a:rPr lang="fr-FR" sz="1800" dirty="0"/>
              <a:t> </a:t>
            </a:r>
            <a:r>
              <a:rPr lang="fr-FR" sz="1800" dirty="0" smtClean="0"/>
              <a:t>It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en-GB" sz="1800" dirty="0" smtClean="0"/>
              <a:t>suggest</a:t>
            </a:r>
            <a:r>
              <a:rPr lang="fr-FR" sz="1800" dirty="0" err="1" smtClean="0"/>
              <a:t>ed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r>
              <a:rPr lang="fr-FR" sz="1800" dirty="0" smtClean="0"/>
              <a:t> African States </a:t>
            </a:r>
            <a:r>
              <a:rPr lang="en-GB" sz="1800" dirty="0" smtClean="0"/>
              <a:t>request AFPP assistance when necessary for PBN implementation</a:t>
            </a:r>
          </a:p>
          <a:p>
            <a:pPr marL="533400" lvl="1" indent="-174625"/>
            <a:r>
              <a:rPr lang="en-GB" sz="1800" dirty="0" smtClean="0">
                <a:solidFill>
                  <a:srgbClr val="0054A4"/>
                </a:solidFill>
              </a:rPr>
              <a:t> It is requested that the </a:t>
            </a:r>
            <a:r>
              <a:rPr lang="fr-FR" sz="1800" dirty="0" smtClean="0">
                <a:solidFill>
                  <a:srgbClr val="0054A4"/>
                </a:solidFill>
              </a:rPr>
              <a:t>AFPP </a:t>
            </a:r>
            <a:r>
              <a:rPr lang="fr-FR" sz="1800" dirty="0" err="1" smtClean="0">
                <a:solidFill>
                  <a:srgbClr val="0054A4"/>
                </a:solidFill>
              </a:rPr>
              <a:t>Task</a:t>
            </a:r>
            <a:r>
              <a:rPr lang="fr-FR" sz="1800" dirty="0" smtClean="0">
                <a:solidFill>
                  <a:srgbClr val="0054A4"/>
                </a:solidFill>
              </a:rPr>
              <a:t> Force </a:t>
            </a:r>
            <a:r>
              <a:rPr lang="fr-FR" sz="1800" dirty="0" err="1" smtClean="0">
                <a:solidFill>
                  <a:srgbClr val="0054A4"/>
                </a:solidFill>
              </a:rPr>
              <a:t>provides</a:t>
            </a:r>
            <a:r>
              <a:rPr lang="fr-FR" sz="1800" dirty="0" smtClean="0">
                <a:solidFill>
                  <a:srgbClr val="0054A4"/>
                </a:solidFill>
              </a:rPr>
              <a:t> </a:t>
            </a:r>
            <a:r>
              <a:rPr lang="fr-FR" sz="1800" dirty="0" err="1" smtClean="0">
                <a:solidFill>
                  <a:srgbClr val="0054A4"/>
                </a:solidFill>
              </a:rPr>
              <a:t>proposal</a:t>
            </a:r>
            <a:r>
              <a:rPr lang="fr-FR" sz="1800" dirty="0" smtClean="0">
                <a:solidFill>
                  <a:srgbClr val="0054A4"/>
                </a:solidFill>
              </a:rPr>
              <a:t> for </a:t>
            </a:r>
            <a:r>
              <a:rPr lang="fr-FR" sz="1800" smtClean="0">
                <a:solidFill>
                  <a:srgbClr val="0054A4"/>
                </a:solidFill>
              </a:rPr>
              <a:t>the Future of the AFPP</a:t>
            </a:r>
            <a:endParaRPr lang="en-GB" sz="1800" dirty="0">
              <a:solidFill>
                <a:srgbClr val="0054A4"/>
              </a:solidFill>
            </a:endParaRPr>
          </a:p>
          <a:p>
            <a:pPr marL="533400" lvl="1" indent="-174625"/>
            <a:endParaRPr lang="en-GB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7589" y="711340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Presentation Outline</a:t>
            </a:r>
            <a:endParaRPr lang="en-CA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275606"/>
            <a:ext cx="8640960" cy="3240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AFPP presentation</a:t>
            </a:r>
          </a:p>
          <a:p>
            <a:r>
              <a:rPr lang="en-US" sz="2400" dirty="0" smtClean="0"/>
              <a:t>States obligations related to PBN implementation</a:t>
            </a:r>
          </a:p>
          <a:p>
            <a:r>
              <a:rPr lang="en-US" sz="2400" dirty="0" smtClean="0"/>
              <a:t>Status of PBN implementation</a:t>
            </a:r>
          </a:p>
          <a:p>
            <a:r>
              <a:rPr lang="en-US" sz="2400" dirty="0" smtClean="0"/>
              <a:t>Provided assistance, 2014/2016</a:t>
            </a:r>
          </a:p>
          <a:p>
            <a:r>
              <a:rPr lang="en-US" sz="2400" dirty="0"/>
              <a:t>Future activities, 2016/2017</a:t>
            </a:r>
          </a:p>
          <a:p>
            <a:r>
              <a:rPr lang="en-US" sz="2400" dirty="0" smtClean="0"/>
              <a:t>Costs </a:t>
            </a:r>
            <a:r>
              <a:rPr lang="en-US" sz="2400" dirty="0"/>
              <a:t>for activities</a:t>
            </a:r>
          </a:p>
          <a:p>
            <a:r>
              <a:rPr lang="en-US" sz="2400" dirty="0" smtClean="0"/>
              <a:t>Challenges for future activities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3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11340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AFPP, Presentation</a:t>
            </a:r>
            <a:endParaRPr lang="en-CA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482" y="1405839"/>
            <a:ext cx="9144000" cy="3148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</a:rPr>
              <a:t>A regional, sustainable solution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2400" dirty="0"/>
              <a:t>Centre of Excellence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2400" dirty="0"/>
              <a:t>Supported by ESAF and WACAF Offices, ICAO HQ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2400" dirty="0"/>
              <a:t>Supported by AFCAC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2400" dirty="0"/>
              <a:t>Seconded experts by African States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2400" dirty="0"/>
              <a:t>Funded by African States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Rectangle 357"/>
          <p:cNvSpPr/>
          <p:nvPr/>
        </p:nvSpPr>
        <p:spPr>
          <a:xfrm>
            <a:off x="2342505" y="4668025"/>
            <a:ext cx="1310160" cy="149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grpSp>
        <p:nvGrpSpPr>
          <p:cNvPr id="717" name="Groupe 716"/>
          <p:cNvGrpSpPr/>
          <p:nvPr/>
        </p:nvGrpSpPr>
        <p:grpSpPr>
          <a:xfrm>
            <a:off x="0" y="947493"/>
            <a:ext cx="8826450" cy="3961826"/>
            <a:chOff x="0" y="947493"/>
            <a:chExt cx="8826450" cy="3961826"/>
          </a:xfrm>
        </p:grpSpPr>
        <p:pic>
          <p:nvPicPr>
            <p:cNvPr id="716" name="Image 7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1572" y="947493"/>
              <a:ext cx="6794878" cy="3961826"/>
            </a:xfrm>
            <a:prstGeom prst="rect">
              <a:avLst/>
            </a:prstGeom>
          </p:spPr>
        </p:pic>
        <p:sp>
          <p:nvSpPr>
            <p:cNvPr id="363" name="Content Placeholder 2"/>
            <p:cNvSpPr txBox="1">
              <a:spLocks/>
            </p:cNvSpPr>
            <p:nvPr/>
          </p:nvSpPr>
          <p:spPr>
            <a:xfrm>
              <a:off x="205575" y="1360504"/>
              <a:ext cx="3447089" cy="58410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rgbClr val="0054A4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rgbClr val="279DD9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5A6870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5A6870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5A6870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lvl="2" indent="-358775">
                <a:buClr>
                  <a:srgbClr val="0070C0"/>
                </a:buClr>
              </a:pPr>
              <a:r>
                <a:rPr lang="en-US" sz="1400" dirty="0" smtClean="0">
                  <a:solidFill>
                    <a:srgbClr val="279DD9"/>
                  </a:solidFill>
                </a:rPr>
                <a:t>25 Active Participating States (APS)</a:t>
              </a:r>
            </a:p>
            <a:p>
              <a:pPr marL="358775" lvl="2" indent="-358775">
                <a:buClr>
                  <a:srgbClr val="0070C0"/>
                </a:buClr>
              </a:pPr>
              <a:r>
                <a:rPr lang="en-US" sz="1400" dirty="0" smtClean="0">
                  <a:solidFill>
                    <a:srgbClr val="279DD9"/>
                  </a:solidFill>
                </a:rPr>
                <a:t>3 User States (US)</a:t>
              </a:r>
              <a:endParaRPr lang="en-US" sz="1400" dirty="0">
                <a:solidFill>
                  <a:srgbClr val="279DD9"/>
                </a:solidFill>
              </a:endParaRPr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0" y="987574"/>
              <a:ext cx="3779912" cy="50374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0054A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dirty="0" smtClean="0"/>
                <a:t>28 Member States</a:t>
              </a:r>
              <a:endParaRPr lang="en-CA" sz="2200" dirty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55" y="3155925"/>
            <a:ext cx="954430" cy="768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5736" y="3219822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164" y="2239341"/>
            <a:ext cx="3779912" cy="5037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/>
              <a:t>Steering Committee</a:t>
            </a:r>
            <a:endParaRPr lang="en-CA" sz="2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1958" y="2614947"/>
            <a:ext cx="3447089" cy="17570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2" indent="-358775">
              <a:buClr>
                <a:srgbClr val="0070C0"/>
              </a:buClr>
            </a:pPr>
            <a:r>
              <a:rPr lang="en-US" sz="1400" dirty="0" smtClean="0">
                <a:solidFill>
                  <a:srgbClr val="279DD9"/>
                </a:solidFill>
              </a:rPr>
              <a:t>APS</a:t>
            </a:r>
          </a:p>
          <a:p>
            <a:pPr marL="0" lvl="2" indent="0">
              <a:buClr>
                <a:srgbClr val="0070C0"/>
              </a:buClr>
              <a:buNone/>
            </a:pPr>
            <a:r>
              <a:rPr lang="en-US" sz="1400" dirty="0" smtClean="0">
                <a:solidFill>
                  <a:srgbClr val="279DD9"/>
                </a:solidFill>
              </a:rPr>
              <a:t>and</a:t>
            </a:r>
          </a:p>
          <a:p>
            <a:pPr marL="358775" lvl="2" indent="-358775">
              <a:buClr>
                <a:srgbClr val="0070C0"/>
              </a:buClr>
            </a:pPr>
            <a:r>
              <a:rPr lang="en-US" sz="1400" dirty="0" smtClean="0">
                <a:solidFill>
                  <a:srgbClr val="279DD9"/>
                </a:solidFill>
              </a:rPr>
              <a:t>ASECNA</a:t>
            </a:r>
          </a:p>
          <a:p>
            <a:pPr marL="358775" lvl="2" indent="-358775">
              <a:buClr>
                <a:srgbClr val="0070C0"/>
              </a:buClr>
            </a:pPr>
            <a:r>
              <a:rPr lang="en-US" sz="1400" dirty="0" smtClean="0">
                <a:solidFill>
                  <a:srgbClr val="279DD9"/>
                </a:solidFill>
              </a:rPr>
              <a:t>AFCAC</a:t>
            </a:r>
          </a:p>
          <a:p>
            <a:pPr marL="358775" lvl="2" indent="-358775">
              <a:buClr>
                <a:srgbClr val="0070C0"/>
              </a:buClr>
            </a:pPr>
            <a:r>
              <a:rPr lang="en-US" sz="1400" dirty="0" smtClean="0">
                <a:solidFill>
                  <a:srgbClr val="279DD9"/>
                </a:solidFill>
              </a:rPr>
              <a:t>Donor </a:t>
            </a:r>
            <a:r>
              <a:rPr lang="en-US" sz="1400" dirty="0">
                <a:solidFill>
                  <a:srgbClr val="279DD9"/>
                </a:solidFill>
              </a:rPr>
              <a:t>State (France</a:t>
            </a:r>
            <a:r>
              <a:rPr lang="en-US" sz="1400" dirty="0" smtClean="0">
                <a:solidFill>
                  <a:srgbClr val="279DD9"/>
                </a:solidFill>
              </a:rPr>
              <a:t>)</a:t>
            </a:r>
          </a:p>
          <a:p>
            <a:pPr marL="358775" lvl="2" indent="-358775">
              <a:buClr>
                <a:srgbClr val="0070C0"/>
              </a:buClr>
            </a:pPr>
            <a:r>
              <a:rPr lang="en-US" sz="1400" dirty="0" smtClean="0">
                <a:solidFill>
                  <a:srgbClr val="279DD9"/>
                </a:solidFill>
              </a:rPr>
              <a:t>Donor </a:t>
            </a:r>
            <a:r>
              <a:rPr lang="en-US" sz="1400" dirty="0">
                <a:solidFill>
                  <a:srgbClr val="279DD9"/>
                </a:solidFill>
              </a:rPr>
              <a:t>Organization (AIRBUS</a:t>
            </a:r>
            <a:r>
              <a:rPr lang="en-US" sz="1400" dirty="0" smtClean="0">
                <a:solidFill>
                  <a:srgbClr val="279DD9"/>
                </a:solidFill>
              </a:rPr>
              <a:t>)</a:t>
            </a:r>
          </a:p>
          <a:p>
            <a:pPr marL="358775" lvl="2" indent="-358775">
              <a:buClr>
                <a:srgbClr val="0070C0"/>
              </a:buClr>
            </a:pPr>
            <a:r>
              <a:rPr lang="en-US" sz="1400" dirty="0" smtClean="0">
                <a:solidFill>
                  <a:srgbClr val="279DD9"/>
                </a:solidFill>
              </a:rPr>
              <a:t>ICAO</a:t>
            </a:r>
            <a:endParaRPr lang="en-US" sz="1400" dirty="0">
              <a:solidFill>
                <a:srgbClr val="279DD9"/>
              </a:solidFill>
            </a:endParaRPr>
          </a:p>
          <a:p>
            <a:pPr marL="0" lvl="2" indent="0">
              <a:buClr>
                <a:srgbClr val="0070C0"/>
              </a:buClr>
              <a:buNone/>
            </a:pPr>
            <a:endParaRPr lang="en-US" sz="1400" dirty="0" smtClean="0">
              <a:solidFill>
                <a:srgbClr val="279DD9"/>
              </a:solidFill>
            </a:endParaRPr>
          </a:p>
          <a:p>
            <a:pPr marL="358775" lvl="2" indent="-358775">
              <a:buClr>
                <a:srgbClr val="0070C0"/>
              </a:buClr>
            </a:pPr>
            <a:endParaRPr lang="en-US" sz="1400" dirty="0">
              <a:solidFill>
                <a:srgbClr val="27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1022590"/>
            <a:ext cx="9144000" cy="3573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Operations started o</a:t>
            </a:r>
            <a:r>
              <a:rPr lang="en-US" sz="2400" dirty="0" smtClean="0"/>
              <a:t>n </a:t>
            </a:r>
            <a:r>
              <a:rPr lang="en-US" sz="2400" dirty="0"/>
              <a:t>June 2014, in </a:t>
            </a:r>
            <a:r>
              <a:rPr lang="en-US" sz="2400" dirty="0" smtClean="0"/>
              <a:t>Dakar, Senegal</a:t>
            </a:r>
          </a:p>
          <a:p>
            <a:pPr marL="533400" lvl="1" indent="-174625"/>
            <a:r>
              <a:rPr lang="en-US" sz="1800" dirty="0" smtClean="0"/>
              <a:t>Hosted by ASECNA</a:t>
            </a:r>
          </a:p>
          <a:p>
            <a:pPr marL="533400" lvl="1" indent="-174625"/>
            <a:r>
              <a:rPr lang="en-US" sz="1800" dirty="0" smtClean="0"/>
              <a:t>Phase 1, 2014/2017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1800" dirty="0" smtClean="0"/>
              <a:t>Activities based on “Programme Document”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1800" dirty="0" smtClean="0"/>
              <a:t>Team composed of seconded experts</a:t>
            </a:r>
          </a:p>
          <a:p>
            <a:pPr marL="933450" lvl="2" indent="-174625">
              <a:buClr>
                <a:srgbClr val="0070C0"/>
              </a:buClr>
            </a:pPr>
            <a:r>
              <a:rPr lang="en-US" sz="1600" dirty="0" smtClean="0"/>
              <a:t>ASECNA</a:t>
            </a:r>
          </a:p>
          <a:p>
            <a:pPr marL="933450" lvl="2" indent="-174625">
              <a:buClr>
                <a:srgbClr val="0070C0"/>
              </a:buClr>
            </a:pPr>
            <a:r>
              <a:rPr lang="en-US" sz="1600" dirty="0" smtClean="0"/>
              <a:t>Tanzania CAA</a:t>
            </a:r>
          </a:p>
          <a:p>
            <a:pPr marL="933450" lvl="2" indent="-174625">
              <a:buClr>
                <a:srgbClr val="0070C0"/>
              </a:buClr>
            </a:pPr>
            <a:r>
              <a:rPr lang="en-US" sz="1600" dirty="0" smtClean="0"/>
              <a:t>(pending) Kenya CAA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1800" dirty="0" smtClean="0"/>
              <a:t>Finances</a:t>
            </a:r>
          </a:p>
          <a:p>
            <a:pPr marL="892175" lvl="2" indent="-173038">
              <a:buClr>
                <a:srgbClr val="0070C0"/>
              </a:buClr>
            </a:pPr>
            <a:r>
              <a:rPr lang="en-US" sz="1600" dirty="0" smtClean="0"/>
              <a:t>Annual </a:t>
            </a:r>
            <a:r>
              <a:rPr lang="en-US" sz="1600" dirty="0"/>
              <a:t>contribution by </a:t>
            </a:r>
            <a:r>
              <a:rPr lang="en-US" sz="1600" dirty="0" smtClean="0"/>
              <a:t>APS</a:t>
            </a:r>
          </a:p>
          <a:p>
            <a:pPr marL="892175" lvl="2" indent="-173038">
              <a:buClr>
                <a:srgbClr val="0070C0"/>
              </a:buClr>
            </a:pPr>
            <a:r>
              <a:rPr lang="en-US" sz="1600" dirty="0" smtClean="0"/>
              <a:t>Incomes produced by design activities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11340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States </a:t>
            </a:r>
            <a:r>
              <a:rPr lang="en-US" sz="3200" dirty="0" smtClean="0"/>
              <a:t>obligations </a:t>
            </a:r>
            <a:r>
              <a:rPr lang="en-US" sz="3200" dirty="0"/>
              <a:t>related to PBN implementation</a:t>
            </a:r>
            <a:endParaRPr lang="en-CA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500" y="1538292"/>
            <a:ext cx="9001000" cy="31906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ICAO Assembly </a:t>
            </a:r>
            <a:r>
              <a:rPr lang="en-GB" sz="2000" dirty="0" smtClean="0"/>
              <a:t>Resolution </a:t>
            </a:r>
            <a:r>
              <a:rPr lang="en-GB" sz="2000" dirty="0"/>
              <a:t>A37-11 (Performance-based navigation global goals), October </a:t>
            </a:r>
            <a:r>
              <a:rPr lang="en-GB" sz="2000" dirty="0" smtClean="0"/>
              <a:t>2010</a:t>
            </a:r>
          </a:p>
          <a:p>
            <a:pPr marL="533400" lvl="1" indent="-174625"/>
            <a:r>
              <a:rPr lang="en-GB" sz="2000" dirty="0" smtClean="0"/>
              <a:t> </a:t>
            </a:r>
            <a:r>
              <a:rPr lang="en-GB" sz="1800" dirty="0"/>
              <a:t>implementation of PBN flight </a:t>
            </a:r>
            <a:r>
              <a:rPr lang="en-GB" sz="1800" dirty="0" smtClean="0"/>
              <a:t>procedures</a:t>
            </a:r>
          </a:p>
          <a:p>
            <a:r>
              <a:rPr lang="en-US" sz="2000" dirty="0"/>
              <a:t>APIRG/20 </a:t>
            </a:r>
            <a:r>
              <a:rPr lang="en-US" sz="2000" dirty="0" smtClean="0"/>
              <a:t>Meeting: Key </a:t>
            </a:r>
            <a:r>
              <a:rPr lang="en-US" sz="2000" dirty="0"/>
              <a:t>Performance Indicators and Targets adopted </a:t>
            </a:r>
            <a:r>
              <a:rPr lang="en-US" sz="2000" dirty="0" smtClean="0"/>
              <a:t>for Air </a:t>
            </a:r>
            <a:r>
              <a:rPr lang="en-US" sz="2000" dirty="0"/>
              <a:t>Navigation Services (</a:t>
            </a:r>
            <a:r>
              <a:rPr lang="en-US" sz="2000" dirty="0" smtClean="0"/>
              <a:t>ANS)</a:t>
            </a:r>
          </a:p>
          <a:p>
            <a:pPr marL="533400" lvl="1" indent="-174625"/>
            <a:r>
              <a:rPr lang="en-GB" sz="1800" dirty="0" smtClean="0"/>
              <a:t>PBN plans (2016)</a:t>
            </a:r>
          </a:p>
          <a:p>
            <a:pPr marL="533400" lvl="1" indent="-174625"/>
            <a:r>
              <a:rPr lang="en-GB" sz="1800" dirty="0" smtClean="0"/>
              <a:t>Elements of PBN (2018)</a:t>
            </a:r>
          </a:p>
          <a:p>
            <a:pPr marL="533400" lvl="1" indent="-174625"/>
            <a:r>
              <a:rPr lang="en-GB" sz="1800" dirty="0" smtClean="0"/>
              <a:t>CCO and CDO operations (2018)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5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822730"/>
            <a:ext cx="930180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State Letter 2016/39 (11 </a:t>
            </a:r>
            <a:r>
              <a:rPr lang="en-GB" sz="2000" dirty="0" err="1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avril</a:t>
            </a:r>
            <a:r>
              <a:rPr lang="en-GB" sz="20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 2016), applicable au 10 </a:t>
            </a:r>
            <a:r>
              <a:rPr lang="en-GB" sz="2000" dirty="0" err="1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novembre</a:t>
            </a:r>
            <a:r>
              <a:rPr lang="en-GB" sz="20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 2016</a:t>
            </a:r>
          </a:p>
          <a:p>
            <a:pPr marL="533400" lvl="1" indent="-174625">
              <a:spcBef>
                <a:spcPts val="600"/>
              </a:spcBef>
              <a:buFont typeface="Arial" pitchFamily="34" charset="0"/>
              <a:buChar char="–"/>
            </a:pPr>
            <a:endParaRPr lang="en-GB" sz="1600" dirty="0" smtClean="0">
              <a:solidFill>
                <a:srgbClr val="279DD9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en-GB" sz="1600" b="1" u="sng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Amendment </a:t>
            </a:r>
            <a:r>
              <a:rPr lang="en-GB" sz="1600" b="1" u="sng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to Annex </a:t>
            </a:r>
            <a:r>
              <a:rPr lang="en-GB" sz="1600" b="1" u="sng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GB" sz="16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 concerning </a:t>
            </a:r>
            <a:r>
              <a:rPr lang="en-GB" sz="1600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procedure design and oversight SARPS</a:t>
            </a: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en-GB" sz="1400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Definition </a:t>
            </a:r>
            <a:r>
              <a:rPr lang="en-GB" sz="14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of an Instrument Flight Procedure Design Service</a:t>
            </a: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en-GB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State </a:t>
            </a:r>
            <a:r>
              <a:rPr lang="en-GB" sz="1400" b="1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shall ensure </a:t>
            </a:r>
            <a:r>
              <a:rPr lang="en-GB" sz="1400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that an instrument flight procedure </a:t>
            </a:r>
            <a:r>
              <a:rPr lang="en-GB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(IFP) design </a:t>
            </a:r>
            <a:r>
              <a:rPr lang="en-GB" sz="1400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service is in </a:t>
            </a:r>
            <a:r>
              <a:rPr lang="en-GB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place</a:t>
            </a:r>
            <a:endParaRPr lang="en-GB" sz="1400" dirty="0">
              <a:solidFill>
                <a:srgbClr val="279DD9"/>
              </a:solidFill>
              <a:latin typeface="Arial" pitchFamily="34" charset="0"/>
              <a:cs typeface="Arial" pitchFamily="34" charset="0"/>
            </a:endParaRP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en-GB" sz="1400" b="1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Design</a:t>
            </a:r>
            <a:r>
              <a:rPr lang="en-GB" sz="1400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4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internal capabilities </a:t>
            </a:r>
            <a:r>
              <a:rPr lang="en-GB" sz="1400" b="1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GB" sz="14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 joint service by contracting State </a:t>
            </a:r>
            <a:r>
              <a:rPr lang="en-GB" sz="1400" b="1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GB" sz="14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 external </a:t>
            </a:r>
            <a:r>
              <a:rPr lang="en-GB" sz="1400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agency</a:t>
            </a: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en-GB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State </a:t>
            </a:r>
            <a:r>
              <a:rPr lang="en-GB" sz="1400" b="1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shall approve </a:t>
            </a:r>
            <a:r>
              <a:rPr lang="en-GB" sz="1400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sz="1400" b="1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remain responsible </a:t>
            </a:r>
            <a:r>
              <a:rPr lang="en-GB" sz="1400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for all </a:t>
            </a:r>
            <a:r>
              <a:rPr lang="en-GB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IFPs </a:t>
            </a:r>
            <a:r>
              <a:rPr lang="en-GB" sz="1400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for their aerodromes and airspace</a:t>
            </a: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en-GB" sz="1400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Quality management system for implementation (Doc 9906)</a:t>
            </a: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en-GB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Provide IFP maintenance </a:t>
            </a:r>
            <a:r>
              <a:rPr lang="en-GB" sz="1400" dirty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review</a:t>
            </a:r>
          </a:p>
          <a:p>
            <a:pPr marL="533400" lvl="1" indent="-174625">
              <a:spcBef>
                <a:spcPts val="600"/>
              </a:spcBef>
              <a:buFont typeface="Arial" pitchFamily="34" charset="0"/>
              <a:buChar char="–"/>
            </a:pPr>
            <a:endParaRPr lang="en-GB" sz="1600" dirty="0">
              <a:solidFill>
                <a:srgbClr val="279DD9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en-GB" sz="1600" b="1" u="sng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Soon</a:t>
            </a:r>
            <a:r>
              <a:rPr lang="en-GB" sz="1600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:  Manual on the development of a regulatory framework for IFP design </a:t>
            </a:r>
            <a:r>
              <a:rPr lang="en-GB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service</a:t>
            </a:r>
            <a:endParaRPr lang="en-GB" sz="1600" dirty="0">
              <a:solidFill>
                <a:srgbClr val="006EB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474507" y="1823025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ESAF </a:t>
            </a:r>
            <a:r>
              <a:rPr lang="fr-FR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States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 airports, 64 runways)</a:t>
            </a: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5" y="2418167"/>
            <a:ext cx="8119024" cy="21811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987574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Status of PBN Implementation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672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446854" y="188360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WACAF </a:t>
            </a:r>
            <a:r>
              <a:rPr lang="fr-FR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States (72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airports,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runways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13" y="2427734"/>
            <a:ext cx="8148690" cy="212317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987574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Status of PBN Implementation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748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078A0B-2692-4B1A-9BF9-46D0DA28DBB3}"/>
</file>

<file path=customXml/itemProps2.xml><?xml version="1.0" encoding="utf-8"?>
<ds:datastoreItem xmlns:ds="http://schemas.openxmlformats.org/officeDocument/2006/customXml" ds:itemID="{D9D7C0F6-564E-452F-984F-7B04F91CD666}"/>
</file>

<file path=customXml/itemProps3.xml><?xml version="1.0" encoding="utf-8"?>
<ds:datastoreItem xmlns:ds="http://schemas.openxmlformats.org/officeDocument/2006/customXml" ds:itemID="{39F282FA-7DE6-4F11-9BEB-4717C061EF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907</Words>
  <Application>Microsoft Office PowerPoint</Application>
  <PresentationFormat>On-screen Show (16:9)</PresentationFormat>
  <Paragraphs>239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Kebba Lamin, JAMMEH</cp:lastModifiedBy>
  <cp:revision>133</cp:revision>
  <dcterms:created xsi:type="dcterms:W3CDTF">2013-08-20T15:49:37Z</dcterms:created>
  <dcterms:modified xsi:type="dcterms:W3CDTF">2016-06-27T07:32:52Z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0x010100F08746ACDD1F0448B745E857F3C3A929</vt:lpwstr>
  </property>
</Properties>
</file>