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89" r:id="rId4"/>
    <p:sldId id="291" r:id="rId5"/>
    <p:sldId id="292" r:id="rId6"/>
    <p:sldId id="283" r:id="rId7"/>
    <p:sldId id="290" r:id="rId8"/>
    <p:sldId id="277" r:id="rId9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4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3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9" autoAdjust="0"/>
    <p:restoredTop sz="94695" autoAdjust="0"/>
  </p:normalViewPr>
  <p:slideViewPr>
    <p:cSldViewPr snapToGrid="0" snapToObjects="1">
      <p:cViewPr varScale="1">
        <p:scale>
          <a:sx n="70" d="100"/>
          <a:sy n="70" d="100"/>
        </p:scale>
        <p:origin x="744" y="66"/>
      </p:cViewPr>
      <p:guideLst>
        <p:guide orient="horz" pos="233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372" cy="461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436" y="0"/>
            <a:ext cx="3038372" cy="4611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ADC67-27E6-42CB-9492-28B843F7E349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3738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452"/>
            <a:ext cx="5608320" cy="41552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3324"/>
            <a:ext cx="3038372" cy="461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436" y="8773324"/>
            <a:ext cx="3038372" cy="4611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FD35A-642E-4C95-BA54-F3755D5F1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FD35A-642E-4C95-BA54-F3755D5F1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1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76827"/>
            <a:ext cx="7772400" cy="1470025"/>
          </a:xfrm>
        </p:spPr>
        <p:txBody>
          <a:bodyPr/>
          <a:lstStyle>
            <a:lvl1pPr>
              <a:defRPr>
                <a:solidFill>
                  <a:srgbClr val="063552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30556"/>
            <a:ext cx="6400800" cy="917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6320"/>
            <a:ext cx="8229600" cy="1143000"/>
          </a:xfrm>
        </p:spPr>
        <p:txBody>
          <a:bodyPr/>
          <a:lstStyle>
            <a:lvl1pPr>
              <a:defRPr>
                <a:solidFill>
                  <a:srgbClr val="06355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320"/>
            <a:ext cx="8229600" cy="36359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05095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6355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049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498"/>
            <a:ext cx="555875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5543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86313"/>
            <a:ext cx="8229600" cy="10998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en-US" dirty="0" smtClean="0"/>
              <a:t>Sub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51"/>
          <p:cNvSpPr txBox="1">
            <a:spLocks noChangeArrowheads="1"/>
          </p:cNvSpPr>
          <p:nvPr/>
        </p:nvSpPr>
        <p:spPr bwMode="auto">
          <a:xfrm>
            <a:off x="0" y="6027003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5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1600" dirty="0" smtClean="0">
                <a:solidFill>
                  <a:srgbClr val="002060"/>
                </a:solidFill>
                <a:cs typeface="Arial" charset="0"/>
              </a:rPr>
              <a:t>Presented to:  2016  AFI Safety Symposium – Malabo, Equatorial Guinea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1600" dirty="0" smtClean="0">
                <a:solidFill>
                  <a:srgbClr val="002060"/>
                </a:solidFill>
                <a:cs typeface="Arial" charset="0"/>
              </a:rPr>
              <a:t>By:  Rafael D. L. Quezada, International Programs Officer (FAA Air Traffic Organization)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en-US" sz="1600" dirty="0" smtClean="0">
                <a:solidFill>
                  <a:srgbClr val="002060"/>
                </a:solidFill>
                <a:cs typeface="Arial" charset="0"/>
              </a:rPr>
              <a:t>Date: 28 June 2016</a:t>
            </a:r>
          </a:p>
        </p:txBody>
      </p:sp>
      <p:sp>
        <p:nvSpPr>
          <p:cNvPr id="5" name="Rectangle 11"/>
          <p:cNvSpPr txBox="1">
            <a:spLocks noChangeArrowheads="1"/>
          </p:cNvSpPr>
          <p:nvPr/>
        </p:nvSpPr>
        <p:spPr>
          <a:xfrm>
            <a:off x="457200" y="3429000"/>
            <a:ext cx="8229600" cy="1717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200" b="1" dirty="0"/>
              <a:t>Improving Air Traffic </a:t>
            </a:r>
            <a:r>
              <a:rPr lang="en-US" sz="3200" b="1" dirty="0" smtClean="0"/>
              <a:t>Communications, Surveillance, and </a:t>
            </a:r>
            <a:r>
              <a:rPr lang="en-US" sz="3200" b="1" dirty="0"/>
              <a:t>Safety in Africa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218300"/>
            <a:ext cx="9144000" cy="878649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sz="4000" b="1" dirty="0" smtClean="0">
                <a:solidFill>
                  <a:srgbClr val="002060"/>
                </a:solidFill>
              </a:rPr>
              <a:t>Overview</a:t>
            </a:r>
            <a:endParaRPr lang="en-US" sz="4000" b="1" dirty="0" smtClean="0">
              <a:ln w="28575">
                <a:solidFill>
                  <a:schemeClr val="accent6">
                    <a:lumMod val="75000"/>
                  </a:schemeClr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400" y="1656358"/>
            <a:ext cx="7178727" cy="3077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768"/>
              </a:spcBef>
              <a:spcAft>
                <a:spcPts val="1200"/>
              </a:spcAft>
            </a:pPr>
            <a:r>
              <a:rPr lang="en-US" altLang="en-US" dirty="0" smtClean="0">
                <a:solidFill>
                  <a:srgbClr val="002060"/>
                </a:solidFill>
              </a:rPr>
              <a:t>Review of Last Year’s “Next Steps”</a:t>
            </a:r>
          </a:p>
          <a:p>
            <a:pPr marL="228600" indent="-228600">
              <a:spcBef>
                <a:spcPts val="768"/>
              </a:spcBef>
              <a:spcAft>
                <a:spcPts val="1200"/>
              </a:spcAft>
            </a:pPr>
            <a:r>
              <a:rPr lang="en-US" altLang="en-US" dirty="0" smtClean="0">
                <a:solidFill>
                  <a:srgbClr val="002060"/>
                </a:solidFill>
              </a:rPr>
              <a:t>Communications, Surveillance, and Safety</a:t>
            </a:r>
            <a:endParaRPr lang="en-US" altLang="en-US" dirty="0">
              <a:solidFill>
                <a:srgbClr val="002060"/>
              </a:solidFill>
            </a:endParaRPr>
          </a:p>
          <a:p>
            <a:pPr marL="228600" indent="-228600">
              <a:spcBef>
                <a:spcPts val="768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altLang="en-US" dirty="0" smtClean="0">
                <a:solidFill>
                  <a:srgbClr val="002060"/>
                </a:solidFill>
              </a:rPr>
              <a:t>Integrated Data Link Operations and Monitoring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244009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0"/>
            <a:ext cx="9144000" cy="662035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sz="4000" b="1" dirty="0" smtClean="0">
                <a:solidFill>
                  <a:srgbClr val="002060"/>
                </a:solidFill>
              </a:rPr>
              <a:t> 2015 Next Steps</a:t>
            </a:r>
            <a:endParaRPr lang="en-US" altLang="en-US" sz="4000" b="1" dirty="0">
              <a:solidFill>
                <a:srgbClr val="00206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400" y="566342"/>
            <a:ext cx="7517220" cy="5228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Continue FAA participation in CNS/ATM Groups in Africa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GOLD Manual Workshop</a:t>
            </a:r>
          </a:p>
          <a:p>
            <a:pPr marL="457200" lvl="2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Basic Level</a:t>
            </a:r>
          </a:p>
          <a:p>
            <a:pPr marL="457200" lvl="2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Nov 2015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APIRG Paper to establish Incident Investigator’s Course</a:t>
            </a:r>
          </a:p>
          <a:p>
            <a:pPr marL="457200" lvl="3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</a:rPr>
              <a:t>July </a:t>
            </a:r>
            <a:r>
              <a:rPr lang="en-US" altLang="en-US" sz="2200" dirty="0" smtClean="0">
                <a:solidFill>
                  <a:srgbClr val="002060"/>
                </a:solidFill>
              </a:rPr>
              <a:t>18 - 22, 2016</a:t>
            </a:r>
            <a:endParaRPr lang="en-US" altLang="en-US" sz="2200" dirty="0">
              <a:solidFill>
                <a:srgbClr val="002060"/>
              </a:solidFill>
            </a:endParaRPr>
          </a:p>
          <a:p>
            <a:pPr marL="457200" lvl="3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</a:rPr>
              <a:t>Sep </a:t>
            </a:r>
            <a:r>
              <a:rPr lang="en-US" altLang="en-US" sz="2200" dirty="0" smtClean="0">
                <a:solidFill>
                  <a:srgbClr val="002060"/>
                </a:solidFill>
              </a:rPr>
              <a:t>13 –16, 2016</a:t>
            </a:r>
            <a:endParaRPr lang="en-US" altLang="en-US" sz="2200" dirty="0">
              <a:solidFill>
                <a:srgbClr val="002060"/>
              </a:solidFill>
            </a:endParaRPr>
          </a:p>
          <a:p>
            <a:pPr marL="457200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“Just Culture”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Establish a Central Monitoring Agency</a:t>
            </a:r>
          </a:p>
          <a:p>
            <a:pPr marL="228600" indent="-228600"/>
            <a:endParaRPr lang="en-US" altLang="en-US" dirty="0">
              <a:solidFill>
                <a:srgbClr val="002060"/>
              </a:solidFill>
            </a:endParaRPr>
          </a:p>
          <a:p>
            <a:pPr marL="228600" indent="-228600"/>
            <a:endParaRPr lang="en-US" altLang="en-US" dirty="0" smtClean="0">
              <a:solidFill>
                <a:srgbClr val="00206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43586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79040" y="853325"/>
            <a:ext cx="7816320" cy="4888801"/>
            <a:chOff x="822960" y="731519"/>
            <a:chExt cx="7816320" cy="4888801"/>
          </a:xfrm>
        </p:grpSpPr>
        <p:sp>
          <p:nvSpPr>
            <p:cNvPr id="5" name="Rectangle 4"/>
            <p:cNvSpPr/>
            <p:nvPr/>
          </p:nvSpPr>
          <p:spPr>
            <a:xfrm>
              <a:off x="822960" y="731519"/>
              <a:ext cx="7816320" cy="4888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03366"/>
            </a:solidFill>
            <a:ln w="507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5000" rIns="90000" bIns="45000" anchor="ctr" anchorCtr="0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200400" y="2743199"/>
              <a:ext cx="2194560" cy="10058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none" lIns="90000" tIns="45000" rIns="90000" bIns="45000" anchor="ctr" anchorCtr="0" compatLnSpc="0"/>
            <a:lstStyle/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Positive</a:t>
              </a:r>
            </a:p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Safety Culture</a:t>
              </a:r>
            </a:p>
          </p:txBody>
        </p:sp>
        <p:sp>
          <p:nvSpPr>
            <p:cNvPr id="7" name="AutoShape 6"/>
            <p:cNvSpPr/>
            <p:nvPr/>
          </p:nvSpPr>
          <p:spPr>
            <a:xfrm>
              <a:off x="6098760" y="822960"/>
              <a:ext cx="2496600" cy="2277360"/>
            </a:xfrm>
            <a:custGeom>
              <a:avLst>
                <a:gd name="f0" fmla="val -5602"/>
                <a:gd name="f1" fmla="val 18937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+- 0 0 1"/>
                <a:gd name="f10" fmla="val -2147483647"/>
                <a:gd name="f11" fmla="val 2147483647"/>
                <a:gd name="f12" fmla="val 3590"/>
                <a:gd name="f13" fmla="val 8970"/>
                <a:gd name="f14" fmla="val 12630"/>
                <a:gd name="f15" fmla="val 18010"/>
                <a:gd name="f16" fmla="+- 0 0 0"/>
                <a:gd name="f17" fmla="*/ f5 1 21600"/>
                <a:gd name="f18" fmla="*/ f6 1 21600"/>
                <a:gd name="f19" fmla="pin -2147483647 f0 2147483647"/>
                <a:gd name="f20" fmla="pin -2147483647 f1 2147483647"/>
                <a:gd name="f21" fmla="*/ f16 f2 1"/>
                <a:gd name="f22" fmla="+- f19 0 10800"/>
                <a:gd name="f23" fmla="+- f20 0 10800"/>
                <a:gd name="f24" fmla="+- f20 0 21600"/>
                <a:gd name="f25" fmla="+- f19 0 21600"/>
                <a:gd name="f26" fmla="val f19"/>
                <a:gd name="f27" fmla="val f20"/>
                <a:gd name="f28" fmla="*/ f19 f17 1"/>
                <a:gd name="f29" fmla="*/ f20 f18 1"/>
                <a:gd name="f30" fmla="*/ 0 f17 1"/>
                <a:gd name="f31" fmla="*/ 21600 f17 1"/>
                <a:gd name="f32" fmla="*/ 21600 f18 1"/>
                <a:gd name="f33" fmla="*/ 0 f18 1"/>
                <a:gd name="f34" fmla="*/ 10800 f17 1"/>
                <a:gd name="f35" fmla="*/ f21 1 f4"/>
                <a:gd name="f36" fmla="*/ 10800 f18 1"/>
                <a:gd name="f37" fmla="abs f22"/>
                <a:gd name="f38" fmla="abs f23"/>
                <a:gd name="f39" fmla="+- f35 0 f3"/>
                <a:gd name="f40" fmla="*/ f26 f17 1"/>
                <a:gd name="f41" fmla="*/ f27 f18 1"/>
                <a:gd name="f42" fmla="+- f37 0 f38"/>
                <a:gd name="f43" fmla="+- f38 0 f37"/>
                <a:gd name="f44" fmla="?: f23 f9 f42"/>
                <a:gd name="f45" fmla="?: f23 f42 f9"/>
                <a:gd name="f46" fmla="?: f22 f9 f43"/>
                <a:gd name="f47" fmla="?: f22 f43 f9"/>
                <a:gd name="f48" fmla="?: f19 f9 f44"/>
                <a:gd name="f49" fmla="?: f19 f9 f45"/>
                <a:gd name="f50" fmla="?: f24 f46 f9"/>
                <a:gd name="f51" fmla="?: f24 f47 f9"/>
                <a:gd name="f52" fmla="?: f25 f45 f9"/>
                <a:gd name="f53" fmla="?: f25 f44 f9"/>
                <a:gd name="f54" fmla="?: f20 f9 f47"/>
                <a:gd name="f55" fmla="?: f20 f9 f46"/>
                <a:gd name="f56" fmla="?: f48 f19 0"/>
                <a:gd name="f57" fmla="?: f48 f20 6280"/>
                <a:gd name="f58" fmla="?: f49 f19 0"/>
                <a:gd name="f59" fmla="?: f49 f20 15320"/>
                <a:gd name="f60" fmla="?: f50 f19 6280"/>
                <a:gd name="f61" fmla="?: f50 f20 21600"/>
                <a:gd name="f62" fmla="?: f51 f19 15320"/>
                <a:gd name="f63" fmla="?: f51 f20 21600"/>
                <a:gd name="f64" fmla="?: f52 f19 21600"/>
                <a:gd name="f65" fmla="?: f52 f20 15320"/>
                <a:gd name="f66" fmla="?: f53 f19 21600"/>
                <a:gd name="f67" fmla="?: f53 f20 6280"/>
                <a:gd name="f68" fmla="?: f54 f19 15320"/>
                <a:gd name="f69" fmla="?: f54 f20 0"/>
                <a:gd name="f70" fmla="?: f55 f19 6280"/>
                <a:gd name="f71" fmla="?: f55 f20 0"/>
              </a:gdLst>
              <a:ahLst>
                <a:ahXY gdRefX="f0" minX="f10" maxX="f11" gdRefY="f1" minY="f10" maxY="f11">
                  <a:pos x="f28" y="f29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34" y="f33"/>
                </a:cxn>
                <a:cxn ang="f39">
                  <a:pos x="f30" y="f36"/>
                </a:cxn>
                <a:cxn ang="f39">
                  <a:pos x="f34" y="f32"/>
                </a:cxn>
                <a:cxn ang="f39">
                  <a:pos x="f31" y="f36"/>
                </a:cxn>
                <a:cxn ang="f39">
                  <a:pos x="f40" y="f41"/>
                </a:cxn>
              </a:cxnLst>
              <a:rect l="f30" t="f33" r="f31" b="f32"/>
              <a:pathLst>
                <a:path w="21600" h="21600">
                  <a:moveTo>
                    <a:pt x="f7" y="f7"/>
                  </a:moveTo>
                  <a:lnTo>
                    <a:pt x="f7" y="f12"/>
                  </a:lnTo>
                  <a:lnTo>
                    <a:pt x="f56" y="f57"/>
                  </a:lnTo>
                  <a:lnTo>
                    <a:pt x="f7" y="f13"/>
                  </a:lnTo>
                  <a:lnTo>
                    <a:pt x="f7" y="f14"/>
                  </a:lnTo>
                  <a:lnTo>
                    <a:pt x="f58" y="f59"/>
                  </a:lnTo>
                  <a:lnTo>
                    <a:pt x="f7" y="f15"/>
                  </a:lnTo>
                  <a:lnTo>
                    <a:pt x="f7" y="f8"/>
                  </a:lnTo>
                  <a:lnTo>
                    <a:pt x="f12" y="f8"/>
                  </a:lnTo>
                  <a:lnTo>
                    <a:pt x="f60" y="f61"/>
                  </a:lnTo>
                  <a:lnTo>
                    <a:pt x="f13" y="f8"/>
                  </a:lnTo>
                  <a:lnTo>
                    <a:pt x="f14" y="f8"/>
                  </a:lnTo>
                  <a:lnTo>
                    <a:pt x="f62" y="f63"/>
                  </a:lnTo>
                  <a:lnTo>
                    <a:pt x="f15" y="f8"/>
                  </a:lnTo>
                  <a:lnTo>
                    <a:pt x="f8" y="f8"/>
                  </a:lnTo>
                  <a:lnTo>
                    <a:pt x="f8" y="f15"/>
                  </a:lnTo>
                  <a:lnTo>
                    <a:pt x="f64" y="f65"/>
                  </a:lnTo>
                  <a:lnTo>
                    <a:pt x="f8" y="f14"/>
                  </a:lnTo>
                  <a:lnTo>
                    <a:pt x="f8" y="f13"/>
                  </a:lnTo>
                  <a:lnTo>
                    <a:pt x="f66" y="f67"/>
                  </a:lnTo>
                  <a:lnTo>
                    <a:pt x="f8" y="f12"/>
                  </a:lnTo>
                  <a:lnTo>
                    <a:pt x="f8" y="f7"/>
                  </a:lnTo>
                  <a:lnTo>
                    <a:pt x="f15" y="f7"/>
                  </a:lnTo>
                  <a:lnTo>
                    <a:pt x="f68" y="f69"/>
                  </a:lnTo>
                  <a:lnTo>
                    <a:pt x="f14" y="f7"/>
                  </a:lnTo>
                  <a:lnTo>
                    <a:pt x="f13" y="f7"/>
                  </a:lnTo>
                  <a:lnTo>
                    <a:pt x="f70" y="f71"/>
                  </a:lnTo>
                  <a:lnTo>
                    <a:pt x="f12" y="f7"/>
                  </a:lnTo>
                  <a:lnTo>
                    <a:pt x="f7" y="f7"/>
                  </a:lnTo>
                  <a:close/>
                </a:path>
              </a:pathLst>
            </a:custGeom>
            <a:solidFill>
              <a:srgbClr val="FF66FF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0" tIns="45000" rIns="0" bIns="45000" anchor="t" anchorCtr="0" compatLnSpc="0"/>
            <a:lstStyle/>
            <a:p>
              <a:pPr marL="0" marR="0" lvl="0" indent="0" algn="ctr" rtl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Flexible Culture</a:t>
              </a:r>
            </a:p>
            <a:p>
              <a:pPr marL="0" marR="0" lvl="0" indent="0" algn="ctr" rtl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0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</a:t>
              </a:r>
            </a:p>
          </p:txBody>
        </p:sp>
        <p:sp>
          <p:nvSpPr>
            <p:cNvPr id="8" name="AutoShape 7"/>
            <p:cNvSpPr/>
            <p:nvPr/>
          </p:nvSpPr>
          <p:spPr>
            <a:xfrm>
              <a:off x="6126480" y="3276720"/>
              <a:ext cx="2480760" cy="2343600"/>
            </a:xfrm>
            <a:custGeom>
              <a:avLst>
                <a:gd name="f0" fmla="val -5960"/>
                <a:gd name="f1" fmla="val 1177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+- 0 0 1"/>
                <a:gd name="f10" fmla="val -2147483647"/>
                <a:gd name="f11" fmla="val 2147483647"/>
                <a:gd name="f12" fmla="val 3590"/>
                <a:gd name="f13" fmla="val 8970"/>
                <a:gd name="f14" fmla="val 12630"/>
                <a:gd name="f15" fmla="val 18010"/>
                <a:gd name="f16" fmla="+- 0 0 0"/>
                <a:gd name="f17" fmla="*/ f5 1 21600"/>
                <a:gd name="f18" fmla="*/ f6 1 21600"/>
                <a:gd name="f19" fmla="pin -2147483647 f0 2147483647"/>
                <a:gd name="f20" fmla="pin -2147483647 f1 2147483647"/>
                <a:gd name="f21" fmla="*/ f16 f2 1"/>
                <a:gd name="f22" fmla="+- f19 0 10800"/>
                <a:gd name="f23" fmla="+- f20 0 10800"/>
                <a:gd name="f24" fmla="+- f20 0 21600"/>
                <a:gd name="f25" fmla="+- f19 0 21600"/>
                <a:gd name="f26" fmla="val f19"/>
                <a:gd name="f27" fmla="val f20"/>
                <a:gd name="f28" fmla="*/ f19 f17 1"/>
                <a:gd name="f29" fmla="*/ f20 f18 1"/>
                <a:gd name="f30" fmla="*/ 0 f17 1"/>
                <a:gd name="f31" fmla="*/ 21600 f17 1"/>
                <a:gd name="f32" fmla="*/ 21600 f18 1"/>
                <a:gd name="f33" fmla="*/ 0 f18 1"/>
                <a:gd name="f34" fmla="*/ 10800 f17 1"/>
                <a:gd name="f35" fmla="*/ f21 1 f4"/>
                <a:gd name="f36" fmla="*/ 10800 f18 1"/>
                <a:gd name="f37" fmla="abs f22"/>
                <a:gd name="f38" fmla="abs f23"/>
                <a:gd name="f39" fmla="+- f35 0 f3"/>
                <a:gd name="f40" fmla="*/ f26 f17 1"/>
                <a:gd name="f41" fmla="*/ f27 f18 1"/>
                <a:gd name="f42" fmla="+- f37 0 f38"/>
                <a:gd name="f43" fmla="+- f38 0 f37"/>
                <a:gd name="f44" fmla="?: f23 f9 f42"/>
                <a:gd name="f45" fmla="?: f23 f42 f9"/>
                <a:gd name="f46" fmla="?: f22 f9 f43"/>
                <a:gd name="f47" fmla="?: f22 f43 f9"/>
                <a:gd name="f48" fmla="?: f19 f9 f44"/>
                <a:gd name="f49" fmla="?: f19 f9 f45"/>
                <a:gd name="f50" fmla="?: f24 f46 f9"/>
                <a:gd name="f51" fmla="?: f24 f47 f9"/>
                <a:gd name="f52" fmla="?: f25 f45 f9"/>
                <a:gd name="f53" fmla="?: f25 f44 f9"/>
                <a:gd name="f54" fmla="?: f20 f9 f47"/>
                <a:gd name="f55" fmla="?: f20 f9 f46"/>
                <a:gd name="f56" fmla="?: f48 f19 0"/>
                <a:gd name="f57" fmla="?: f48 f20 6280"/>
                <a:gd name="f58" fmla="?: f49 f19 0"/>
                <a:gd name="f59" fmla="?: f49 f20 15320"/>
                <a:gd name="f60" fmla="?: f50 f19 6280"/>
                <a:gd name="f61" fmla="?: f50 f20 21600"/>
                <a:gd name="f62" fmla="?: f51 f19 15320"/>
                <a:gd name="f63" fmla="?: f51 f20 21600"/>
                <a:gd name="f64" fmla="?: f52 f19 21600"/>
                <a:gd name="f65" fmla="?: f52 f20 15320"/>
                <a:gd name="f66" fmla="?: f53 f19 21600"/>
                <a:gd name="f67" fmla="?: f53 f20 6280"/>
                <a:gd name="f68" fmla="?: f54 f19 15320"/>
                <a:gd name="f69" fmla="?: f54 f20 0"/>
                <a:gd name="f70" fmla="?: f55 f19 6280"/>
                <a:gd name="f71" fmla="?: f55 f20 0"/>
              </a:gdLst>
              <a:ahLst>
                <a:ahXY gdRefX="f0" minX="f10" maxX="f11" gdRefY="f1" minY="f10" maxY="f11">
                  <a:pos x="f28" y="f29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34" y="f33"/>
                </a:cxn>
                <a:cxn ang="f39">
                  <a:pos x="f30" y="f36"/>
                </a:cxn>
                <a:cxn ang="f39">
                  <a:pos x="f34" y="f32"/>
                </a:cxn>
                <a:cxn ang="f39">
                  <a:pos x="f31" y="f36"/>
                </a:cxn>
                <a:cxn ang="f39">
                  <a:pos x="f40" y="f41"/>
                </a:cxn>
              </a:cxnLst>
              <a:rect l="f30" t="f33" r="f31" b="f32"/>
              <a:pathLst>
                <a:path w="21600" h="21600">
                  <a:moveTo>
                    <a:pt x="f7" y="f7"/>
                  </a:moveTo>
                  <a:lnTo>
                    <a:pt x="f7" y="f12"/>
                  </a:lnTo>
                  <a:lnTo>
                    <a:pt x="f56" y="f57"/>
                  </a:lnTo>
                  <a:lnTo>
                    <a:pt x="f7" y="f13"/>
                  </a:lnTo>
                  <a:lnTo>
                    <a:pt x="f7" y="f14"/>
                  </a:lnTo>
                  <a:lnTo>
                    <a:pt x="f58" y="f59"/>
                  </a:lnTo>
                  <a:lnTo>
                    <a:pt x="f7" y="f15"/>
                  </a:lnTo>
                  <a:lnTo>
                    <a:pt x="f7" y="f8"/>
                  </a:lnTo>
                  <a:lnTo>
                    <a:pt x="f12" y="f8"/>
                  </a:lnTo>
                  <a:lnTo>
                    <a:pt x="f60" y="f61"/>
                  </a:lnTo>
                  <a:lnTo>
                    <a:pt x="f13" y="f8"/>
                  </a:lnTo>
                  <a:lnTo>
                    <a:pt x="f14" y="f8"/>
                  </a:lnTo>
                  <a:lnTo>
                    <a:pt x="f62" y="f63"/>
                  </a:lnTo>
                  <a:lnTo>
                    <a:pt x="f15" y="f8"/>
                  </a:lnTo>
                  <a:lnTo>
                    <a:pt x="f8" y="f8"/>
                  </a:lnTo>
                  <a:lnTo>
                    <a:pt x="f8" y="f15"/>
                  </a:lnTo>
                  <a:lnTo>
                    <a:pt x="f64" y="f65"/>
                  </a:lnTo>
                  <a:lnTo>
                    <a:pt x="f8" y="f14"/>
                  </a:lnTo>
                  <a:lnTo>
                    <a:pt x="f8" y="f13"/>
                  </a:lnTo>
                  <a:lnTo>
                    <a:pt x="f66" y="f67"/>
                  </a:lnTo>
                  <a:lnTo>
                    <a:pt x="f8" y="f12"/>
                  </a:lnTo>
                  <a:lnTo>
                    <a:pt x="f8" y="f7"/>
                  </a:lnTo>
                  <a:lnTo>
                    <a:pt x="f15" y="f7"/>
                  </a:lnTo>
                  <a:lnTo>
                    <a:pt x="f68" y="f69"/>
                  </a:lnTo>
                  <a:lnTo>
                    <a:pt x="f14" y="f7"/>
                  </a:lnTo>
                  <a:lnTo>
                    <a:pt x="f13" y="f7"/>
                  </a:lnTo>
                  <a:lnTo>
                    <a:pt x="f70" y="f71"/>
                  </a:lnTo>
                  <a:lnTo>
                    <a:pt x="f12" y="f7"/>
                  </a:lnTo>
                  <a:lnTo>
                    <a:pt x="f7" y="f7"/>
                  </a:lnTo>
                  <a:close/>
                </a:path>
              </a:pathLst>
            </a:custGeom>
            <a:solidFill>
              <a:srgbClr val="FF6600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0000" tIns="45000" rIns="90000" bIns="45000" anchor="t" anchorCtr="0" compatLnSpc="0"/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Learning culture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 Narrow" pitchFamily="34"/>
                <a:ea typeface="Microsoft YaHei" pitchFamily="2"/>
                <a:cs typeface="Mangal" pitchFamily="2"/>
              </a:endParaRPr>
            </a:p>
          </p:txBody>
        </p:sp>
        <p:sp>
          <p:nvSpPr>
            <p:cNvPr id="9" name="AutoShape 8"/>
            <p:cNvSpPr/>
            <p:nvPr/>
          </p:nvSpPr>
          <p:spPr>
            <a:xfrm>
              <a:off x="914400" y="838439"/>
              <a:ext cx="5086079" cy="1207439"/>
            </a:xfrm>
            <a:custGeom>
              <a:avLst>
                <a:gd name="f0" fmla="val 13937"/>
                <a:gd name="f1" fmla="val 3409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+- 0 0 1"/>
                <a:gd name="f10" fmla="val -2147483647"/>
                <a:gd name="f11" fmla="val 2147483647"/>
                <a:gd name="f12" fmla="val 3590"/>
                <a:gd name="f13" fmla="val 8970"/>
                <a:gd name="f14" fmla="val 12630"/>
                <a:gd name="f15" fmla="val 18010"/>
                <a:gd name="f16" fmla="+- 0 0 0"/>
                <a:gd name="f17" fmla="*/ f5 1 21600"/>
                <a:gd name="f18" fmla="*/ f6 1 21600"/>
                <a:gd name="f19" fmla="pin -2147483647 f0 2147483647"/>
                <a:gd name="f20" fmla="pin -2147483647 f1 2147483647"/>
                <a:gd name="f21" fmla="*/ f16 f2 1"/>
                <a:gd name="f22" fmla="+- f19 0 10800"/>
                <a:gd name="f23" fmla="+- f20 0 10800"/>
                <a:gd name="f24" fmla="+- f20 0 21600"/>
                <a:gd name="f25" fmla="+- f19 0 21600"/>
                <a:gd name="f26" fmla="val f19"/>
                <a:gd name="f27" fmla="val f20"/>
                <a:gd name="f28" fmla="*/ f19 f17 1"/>
                <a:gd name="f29" fmla="*/ f20 f18 1"/>
                <a:gd name="f30" fmla="*/ 0 f17 1"/>
                <a:gd name="f31" fmla="*/ 21600 f17 1"/>
                <a:gd name="f32" fmla="*/ 21600 f18 1"/>
                <a:gd name="f33" fmla="*/ 0 f18 1"/>
                <a:gd name="f34" fmla="*/ 10800 f17 1"/>
                <a:gd name="f35" fmla="*/ f21 1 f4"/>
                <a:gd name="f36" fmla="*/ 10800 f18 1"/>
                <a:gd name="f37" fmla="abs f22"/>
                <a:gd name="f38" fmla="abs f23"/>
                <a:gd name="f39" fmla="+- f35 0 f3"/>
                <a:gd name="f40" fmla="*/ f26 f17 1"/>
                <a:gd name="f41" fmla="*/ f27 f18 1"/>
                <a:gd name="f42" fmla="+- f37 0 f38"/>
                <a:gd name="f43" fmla="+- f38 0 f37"/>
                <a:gd name="f44" fmla="?: f23 f9 f42"/>
                <a:gd name="f45" fmla="?: f23 f42 f9"/>
                <a:gd name="f46" fmla="?: f22 f9 f43"/>
                <a:gd name="f47" fmla="?: f22 f43 f9"/>
                <a:gd name="f48" fmla="?: f19 f9 f44"/>
                <a:gd name="f49" fmla="?: f19 f9 f45"/>
                <a:gd name="f50" fmla="?: f24 f46 f9"/>
                <a:gd name="f51" fmla="?: f24 f47 f9"/>
                <a:gd name="f52" fmla="?: f25 f45 f9"/>
                <a:gd name="f53" fmla="?: f25 f44 f9"/>
                <a:gd name="f54" fmla="?: f20 f9 f47"/>
                <a:gd name="f55" fmla="?: f20 f9 f46"/>
                <a:gd name="f56" fmla="?: f48 f19 0"/>
                <a:gd name="f57" fmla="?: f48 f20 6280"/>
                <a:gd name="f58" fmla="?: f49 f19 0"/>
                <a:gd name="f59" fmla="?: f49 f20 15320"/>
                <a:gd name="f60" fmla="?: f50 f19 6280"/>
                <a:gd name="f61" fmla="?: f50 f20 21600"/>
                <a:gd name="f62" fmla="?: f51 f19 15320"/>
                <a:gd name="f63" fmla="?: f51 f20 21600"/>
                <a:gd name="f64" fmla="?: f52 f19 21600"/>
                <a:gd name="f65" fmla="?: f52 f20 15320"/>
                <a:gd name="f66" fmla="?: f53 f19 21600"/>
                <a:gd name="f67" fmla="?: f53 f20 6280"/>
                <a:gd name="f68" fmla="?: f54 f19 15320"/>
                <a:gd name="f69" fmla="?: f54 f20 0"/>
                <a:gd name="f70" fmla="?: f55 f19 6280"/>
                <a:gd name="f71" fmla="?: f55 f20 0"/>
              </a:gdLst>
              <a:ahLst>
                <a:ahXY gdRefX="f0" minX="f10" maxX="f11" gdRefY="f1" minY="f10" maxY="f11">
                  <a:pos x="f28" y="f29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34" y="f33"/>
                </a:cxn>
                <a:cxn ang="f39">
                  <a:pos x="f30" y="f36"/>
                </a:cxn>
                <a:cxn ang="f39">
                  <a:pos x="f34" y="f32"/>
                </a:cxn>
                <a:cxn ang="f39">
                  <a:pos x="f31" y="f36"/>
                </a:cxn>
                <a:cxn ang="f39">
                  <a:pos x="f40" y="f41"/>
                </a:cxn>
              </a:cxnLst>
              <a:rect l="f30" t="f33" r="f31" b="f32"/>
              <a:pathLst>
                <a:path w="21600" h="21600">
                  <a:moveTo>
                    <a:pt x="f7" y="f7"/>
                  </a:moveTo>
                  <a:lnTo>
                    <a:pt x="f7" y="f12"/>
                  </a:lnTo>
                  <a:lnTo>
                    <a:pt x="f56" y="f57"/>
                  </a:lnTo>
                  <a:lnTo>
                    <a:pt x="f7" y="f13"/>
                  </a:lnTo>
                  <a:lnTo>
                    <a:pt x="f7" y="f14"/>
                  </a:lnTo>
                  <a:lnTo>
                    <a:pt x="f58" y="f59"/>
                  </a:lnTo>
                  <a:lnTo>
                    <a:pt x="f7" y="f15"/>
                  </a:lnTo>
                  <a:lnTo>
                    <a:pt x="f7" y="f8"/>
                  </a:lnTo>
                  <a:lnTo>
                    <a:pt x="f12" y="f8"/>
                  </a:lnTo>
                  <a:lnTo>
                    <a:pt x="f60" y="f61"/>
                  </a:lnTo>
                  <a:lnTo>
                    <a:pt x="f13" y="f8"/>
                  </a:lnTo>
                  <a:lnTo>
                    <a:pt x="f14" y="f8"/>
                  </a:lnTo>
                  <a:lnTo>
                    <a:pt x="f62" y="f63"/>
                  </a:lnTo>
                  <a:lnTo>
                    <a:pt x="f15" y="f8"/>
                  </a:lnTo>
                  <a:lnTo>
                    <a:pt x="f8" y="f8"/>
                  </a:lnTo>
                  <a:lnTo>
                    <a:pt x="f8" y="f15"/>
                  </a:lnTo>
                  <a:lnTo>
                    <a:pt x="f64" y="f65"/>
                  </a:lnTo>
                  <a:lnTo>
                    <a:pt x="f8" y="f14"/>
                  </a:lnTo>
                  <a:lnTo>
                    <a:pt x="f8" y="f13"/>
                  </a:lnTo>
                  <a:lnTo>
                    <a:pt x="f66" y="f67"/>
                  </a:lnTo>
                  <a:lnTo>
                    <a:pt x="f8" y="f12"/>
                  </a:lnTo>
                  <a:lnTo>
                    <a:pt x="f8" y="f7"/>
                  </a:lnTo>
                  <a:lnTo>
                    <a:pt x="f15" y="f7"/>
                  </a:lnTo>
                  <a:lnTo>
                    <a:pt x="f68" y="f69"/>
                  </a:lnTo>
                  <a:lnTo>
                    <a:pt x="f14" y="f7"/>
                  </a:lnTo>
                  <a:lnTo>
                    <a:pt x="f13" y="f7"/>
                  </a:lnTo>
                  <a:lnTo>
                    <a:pt x="f70" y="f71"/>
                  </a:lnTo>
                  <a:lnTo>
                    <a:pt x="f12" y="f7"/>
                  </a:lnTo>
                  <a:lnTo>
                    <a:pt x="f7" y="f7"/>
                  </a:lnTo>
                  <a:close/>
                </a:path>
              </a:pathLst>
            </a:custGeom>
            <a:solidFill>
              <a:srgbClr val="6699FF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0000" tIns="45000" rIns="90000" bIns="45000" anchor="t" anchorCtr="0" compatLnSpc="0"/>
            <a:lstStyle/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Informed Culture</a:t>
              </a:r>
            </a:p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 Narrow" pitchFamily="34"/>
                <a:ea typeface="Microsoft YaHei" pitchFamily="2"/>
                <a:cs typeface="Mangal" pitchFamily="2"/>
              </a:endParaRPr>
            </a:p>
          </p:txBody>
        </p:sp>
        <p:sp>
          <p:nvSpPr>
            <p:cNvPr id="10" name="AutoShape 9"/>
            <p:cNvSpPr/>
            <p:nvPr/>
          </p:nvSpPr>
          <p:spPr>
            <a:xfrm>
              <a:off x="871919" y="2188440"/>
              <a:ext cx="2018879" cy="1846439"/>
            </a:xfrm>
            <a:custGeom>
              <a:avLst>
                <a:gd name="f0" fmla="val 25073"/>
                <a:gd name="f1" fmla="val 10808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+- 0 0 1"/>
                <a:gd name="f10" fmla="val -2147483647"/>
                <a:gd name="f11" fmla="val 2147483647"/>
                <a:gd name="f12" fmla="val 3590"/>
                <a:gd name="f13" fmla="val 8970"/>
                <a:gd name="f14" fmla="val 12630"/>
                <a:gd name="f15" fmla="val 18010"/>
                <a:gd name="f16" fmla="+- 0 0 0"/>
                <a:gd name="f17" fmla="*/ f5 1 21600"/>
                <a:gd name="f18" fmla="*/ f6 1 21600"/>
                <a:gd name="f19" fmla="pin -2147483647 f0 2147483647"/>
                <a:gd name="f20" fmla="pin -2147483647 f1 2147483647"/>
                <a:gd name="f21" fmla="*/ f16 f2 1"/>
                <a:gd name="f22" fmla="+- f19 0 10800"/>
                <a:gd name="f23" fmla="+- f20 0 10800"/>
                <a:gd name="f24" fmla="+- f20 0 21600"/>
                <a:gd name="f25" fmla="+- f19 0 21600"/>
                <a:gd name="f26" fmla="val f19"/>
                <a:gd name="f27" fmla="val f20"/>
                <a:gd name="f28" fmla="*/ f19 f17 1"/>
                <a:gd name="f29" fmla="*/ f20 f18 1"/>
                <a:gd name="f30" fmla="*/ 0 f17 1"/>
                <a:gd name="f31" fmla="*/ 21600 f17 1"/>
                <a:gd name="f32" fmla="*/ 21600 f18 1"/>
                <a:gd name="f33" fmla="*/ 0 f18 1"/>
                <a:gd name="f34" fmla="*/ 10800 f17 1"/>
                <a:gd name="f35" fmla="*/ f21 1 f4"/>
                <a:gd name="f36" fmla="*/ 10800 f18 1"/>
                <a:gd name="f37" fmla="abs f22"/>
                <a:gd name="f38" fmla="abs f23"/>
                <a:gd name="f39" fmla="+- f35 0 f3"/>
                <a:gd name="f40" fmla="*/ f26 f17 1"/>
                <a:gd name="f41" fmla="*/ f27 f18 1"/>
                <a:gd name="f42" fmla="+- f37 0 f38"/>
                <a:gd name="f43" fmla="+- f38 0 f37"/>
                <a:gd name="f44" fmla="?: f23 f9 f42"/>
                <a:gd name="f45" fmla="?: f23 f42 f9"/>
                <a:gd name="f46" fmla="?: f22 f9 f43"/>
                <a:gd name="f47" fmla="?: f22 f43 f9"/>
                <a:gd name="f48" fmla="?: f19 f9 f44"/>
                <a:gd name="f49" fmla="?: f19 f9 f45"/>
                <a:gd name="f50" fmla="?: f24 f46 f9"/>
                <a:gd name="f51" fmla="?: f24 f47 f9"/>
                <a:gd name="f52" fmla="?: f25 f45 f9"/>
                <a:gd name="f53" fmla="?: f25 f44 f9"/>
                <a:gd name="f54" fmla="?: f20 f9 f47"/>
                <a:gd name="f55" fmla="?: f20 f9 f46"/>
                <a:gd name="f56" fmla="?: f48 f19 0"/>
                <a:gd name="f57" fmla="?: f48 f20 6280"/>
                <a:gd name="f58" fmla="?: f49 f19 0"/>
                <a:gd name="f59" fmla="?: f49 f20 15320"/>
                <a:gd name="f60" fmla="?: f50 f19 6280"/>
                <a:gd name="f61" fmla="?: f50 f20 21600"/>
                <a:gd name="f62" fmla="?: f51 f19 15320"/>
                <a:gd name="f63" fmla="?: f51 f20 21600"/>
                <a:gd name="f64" fmla="?: f52 f19 21600"/>
                <a:gd name="f65" fmla="?: f52 f20 15320"/>
                <a:gd name="f66" fmla="?: f53 f19 21600"/>
                <a:gd name="f67" fmla="?: f53 f20 6280"/>
                <a:gd name="f68" fmla="?: f54 f19 15320"/>
                <a:gd name="f69" fmla="?: f54 f20 0"/>
                <a:gd name="f70" fmla="?: f55 f19 6280"/>
                <a:gd name="f71" fmla="?: f55 f20 0"/>
              </a:gdLst>
              <a:ahLst>
                <a:ahXY gdRefX="f0" minX="f10" maxX="f11" gdRefY="f1" minY="f10" maxY="f11">
                  <a:pos x="f28" y="f29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34" y="f33"/>
                </a:cxn>
                <a:cxn ang="f39">
                  <a:pos x="f30" y="f36"/>
                </a:cxn>
                <a:cxn ang="f39">
                  <a:pos x="f34" y="f32"/>
                </a:cxn>
                <a:cxn ang="f39">
                  <a:pos x="f31" y="f36"/>
                </a:cxn>
                <a:cxn ang="f39">
                  <a:pos x="f40" y="f41"/>
                </a:cxn>
              </a:cxnLst>
              <a:rect l="f30" t="f33" r="f31" b="f32"/>
              <a:pathLst>
                <a:path w="21600" h="21600">
                  <a:moveTo>
                    <a:pt x="f7" y="f7"/>
                  </a:moveTo>
                  <a:lnTo>
                    <a:pt x="f7" y="f12"/>
                  </a:lnTo>
                  <a:lnTo>
                    <a:pt x="f56" y="f57"/>
                  </a:lnTo>
                  <a:lnTo>
                    <a:pt x="f7" y="f13"/>
                  </a:lnTo>
                  <a:lnTo>
                    <a:pt x="f7" y="f14"/>
                  </a:lnTo>
                  <a:lnTo>
                    <a:pt x="f58" y="f59"/>
                  </a:lnTo>
                  <a:lnTo>
                    <a:pt x="f7" y="f15"/>
                  </a:lnTo>
                  <a:lnTo>
                    <a:pt x="f7" y="f8"/>
                  </a:lnTo>
                  <a:lnTo>
                    <a:pt x="f12" y="f8"/>
                  </a:lnTo>
                  <a:lnTo>
                    <a:pt x="f60" y="f61"/>
                  </a:lnTo>
                  <a:lnTo>
                    <a:pt x="f13" y="f8"/>
                  </a:lnTo>
                  <a:lnTo>
                    <a:pt x="f14" y="f8"/>
                  </a:lnTo>
                  <a:lnTo>
                    <a:pt x="f62" y="f63"/>
                  </a:lnTo>
                  <a:lnTo>
                    <a:pt x="f15" y="f8"/>
                  </a:lnTo>
                  <a:lnTo>
                    <a:pt x="f8" y="f8"/>
                  </a:lnTo>
                  <a:lnTo>
                    <a:pt x="f8" y="f15"/>
                  </a:lnTo>
                  <a:lnTo>
                    <a:pt x="f64" y="f65"/>
                  </a:lnTo>
                  <a:lnTo>
                    <a:pt x="f8" y="f14"/>
                  </a:lnTo>
                  <a:lnTo>
                    <a:pt x="f8" y="f13"/>
                  </a:lnTo>
                  <a:lnTo>
                    <a:pt x="f66" y="f67"/>
                  </a:lnTo>
                  <a:lnTo>
                    <a:pt x="f8" y="f12"/>
                  </a:lnTo>
                  <a:lnTo>
                    <a:pt x="f8" y="f7"/>
                  </a:lnTo>
                  <a:lnTo>
                    <a:pt x="f15" y="f7"/>
                  </a:lnTo>
                  <a:lnTo>
                    <a:pt x="f68" y="f69"/>
                  </a:lnTo>
                  <a:lnTo>
                    <a:pt x="f14" y="f7"/>
                  </a:lnTo>
                  <a:lnTo>
                    <a:pt x="f13" y="f7"/>
                  </a:lnTo>
                  <a:lnTo>
                    <a:pt x="f70" y="f71"/>
                  </a:lnTo>
                  <a:lnTo>
                    <a:pt x="f12" y="f7"/>
                  </a:lnTo>
                  <a:lnTo>
                    <a:pt x="f7" y="f7"/>
                  </a:lnTo>
                  <a:close/>
                </a:path>
              </a:pathLst>
            </a:custGeom>
            <a:solidFill>
              <a:srgbClr val="66FF66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0000" tIns="45000" rIns="90000" bIns="45000" anchor="t" anchorCtr="0" compatLnSpc="0"/>
            <a:lstStyle/>
            <a:p>
              <a:pPr marL="0" marR="0" lvl="0" indent="0" algn="ctr" rtl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Reporting Culture</a:t>
              </a:r>
            </a:p>
            <a:p>
              <a:pPr marL="0" marR="0" lvl="0" indent="0" algn="ctr" rtl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18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 Narrow" pitchFamily="34"/>
                  <a:ea typeface="Microsoft YaHei" pitchFamily="2"/>
                  <a:cs typeface="Mangal" pitchFamily="2"/>
                </a:rPr>
                <a:t>People are prepared to report their errors and experiences</a:t>
              </a:r>
            </a:p>
          </p:txBody>
        </p:sp>
        <p:sp>
          <p:nvSpPr>
            <p:cNvPr id="11" name="AutoShape 10"/>
            <p:cNvSpPr/>
            <p:nvPr/>
          </p:nvSpPr>
          <p:spPr>
            <a:xfrm>
              <a:off x="871919" y="4178160"/>
              <a:ext cx="5086079" cy="1350000"/>
            </a:xfrm>
            <a:custGeom>
              <a:avLst>
                <a:gd name="f0" fmla="val 14758"/>
                <a:gd name="f1" fmla="val -634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+- 0 0 1"/>
                <a:gd name="f10" fmla="val -2147483647"/>
                <a:gd name="f11" fmla="val 2147483647"/>
                <a:gd name="f12" fmla="val 3590"/>
                <a:gd name="f13" fmla="val 8970"/>
                <a:gd name="f14" fmla="val 12630"/>
                <a:gd name="f15" fmla="val 18010"/>
                <a:gd name="f16" fmla="+- 0 0 0"/>
                <a:gd name="f17" fmla="*/ f5 1 21600"/>
                <a:gd name="f18" fmla="*/ f6 1 21600"/>
                <a:gd name="f19" fmla="pin -2147483647 f0 2147483647"/>
                <a:gd name="f20" fmla="pin -2147483647 f1 2147483647"/>
                <a:gd name="f21" fmla="*/ f16 f2 1"/>
                <a:gd name="f22" fmla="+- f19 0 10800"/>
                <a:gd name="f23" fmla="+- f20 0 10800"/>
                <a:gd name="f24" fmla="+- f20 0 21600"/>
                <a:gd name="f25" fmla="+- f19 0 21600"/>
                <a:gd name="f26" fmla="val f19"/>
                <a:gd name="f27" fmla="val f20"/>
                <a:gd name="f28" fmla="*/ f19 f17 1"/>
                <a:gd name="f29" fmla="*/ f20 f18 1"/>
                <a:gd name="f30" fmla="*/ 0 f17 1"/>
                <a:gd name="f31" fmla="*/ 21600 f17 1"/>
                <a:gd name="f32" fmla="*/ 21600 f18 1"/>
                <a:gd name="f33" fmla="*/ 0 f18 1"/>
                <a:gd name="f34" fmla="*/ 10800 f17 1"/>
                <a:gd name="f35" fmla="*/ f21 1 f4"/>
                <a:gd name="f36" fmla="*/ 10800 f18 1"/>
                <a:gd name="f37" fmla="abs f22"/>
                <a:gd name="f38" fmla="abs f23"/>
                <a:gd name="f39" fmla="+- f35 0 f3"/>
                <a:gd name="f40" fmla="*/ f26 f17 1"/>
                <a:gd name="f41" fmla="*/ f27 f18 1"/>
                <a:gd name="f42" fmla="+- f37 0 f38"/>
                <a:gd name="f43" fmla="+- f38 0 f37"/>
                <a:gd name="f44" fmla="?: f23 f9 f42"/>
                <a:gd name="f45" fmla="?: f23 f42 f9"/>
                <a:gd name="f46" fmla="?: f22 f9 f43"/>
                <a:gd name="f47" fmla="?: f22 f43 f9"/>
                <a:gd name="f48" fmla="?: f19 f9 f44"/>
                <a:gd name="f49" fmla="?: f19 f9 f45"/>
                <a:gd name="f50" fmla="?: f24 f46 f9"/>
                <a:gd name="f51" fmla="?: f24 f47 f9"/>
                <a:gd name="f52" fmla="?: f25 f45 f9"/>
                <a:gd name="f53" fmla="?: f25 f44 f9"/>
                <a:gd name="f54" fmla="?: f20 f9 f47"/>
                <a:gd name="f55" fmla="?: f20 f9 f46"/>
                <a:gd name="f56" fmla="?: f48 f19 0"/>
                <a:gd name="f57" fmla="?: f48 f20 6280"/>
                <a:gd name="f58" fmla="?: f49 f19 0"/>
                <a:gd name="f59" fmla="?: f49 f20 15320"/>
                <a:gd name="f60" fmla="?: f50 f19 6280"/>
                <a:gd name="f61" fmla="?: f50 f20 21600"/>
                <a:gd name="f62" fmla="?: f51 f19 15320"/>
                <a:gd name="f63" fmla="?: f51 f20 21600"/>
                <a:gd name="f64" fmla="?: f52 f19 21600"/>
                <a:gd name="f65" fmla="?: f52 f20 15320"/>
                <a:gd name="f66" fmla="?: f53 f19 21600"/>
                <a:gd name="f67" fmla="?: f53 f20 6280"/>
                <a:gd name="f68" fmla="?: f54 f19 15320"/>
                <a:gd name="f69" fmla="?: f54 f20 0"/>
                <a:gd name="f70" fmla="?: f55 f19 6280"/>
                <a:gd name="f71" fmla="?: f55 f20 0"/>
              </a:gdLst>
              <a:ahLst>
                <a:ahXY gdRefX="f0" minX="f10" maxX="f11" gdRefY="f1" minY="f10" maxY="f11">
                  <a:pos x="f28" y="f29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34" y="f33"/>
                </a:cxn>
                <a:cxn ang="f39">
                  <a:pos x="f30" y="f36"/>
                </a:cxn>
                <a:cxn ang="f39">
                  <a:pos x="f34" y="f32"/>
                </a:cxn>
                <a:cxn ang="f39">
                  <a:pos x="f31" y="f36"/>
                </a:cxn>
                <a:cxn ang="f39">
                  <a:pos x="f40" y="f41"/>
                </a:cxn>
              </a:cxnLst>
              <a:rect l="f30" t="f33" r="f31" b="f32"/>
              <a:pathLst>
                <a:path w="21600" h="21600">
                  <a:moveTo>
                    <a:pt x="f7" y="f7"/>
                  </a:moveTo>
                  <a:lnTo>
                    <a:pt x="f7" y="f12"/>
                  </a:lnTo>
                  <a:lnTo>
                    <a:pt x="f56" y="f57"/>
                  </a:lnTo>
                  <a:lnTo>
                    <a:pt x="f7" y="f13"/>
                  </a:lnTo>
                  <a:lnTo>
                    <a:pt x="f7" y="f14"/>
                  </a:lnTo>
                  <a:lnTo>
                    <a:pt x="f58" y="f59"/>
                  </a:lnTo>
                  <a:lnTo>
                    <a:pt x="f7" y="f15"/>
                  </a:lnTo>
                  <a:lnTo>
                    <a:pt x="f7" y="f8"/>
                  </a:lnTo>
                  <a:lnTo>
                    <a:pt x="f12" y="f8"/>
                  </a:lnTo>
                  <a:lnTo>
                    <a:pt x="f60" y="f61"/>
                  </a:lnTo>
                  <a:lnTo>
                    <a:pt x="f13" y="f8"/>
                  </a:lnTo>
                  <a:lnTo>
                    <a:pt x="f14" y="f8"/>
                  </a:lnTo>
                  <a:lnTo>
                    <a:pt x="f62" y="f63"/>
                  </a:lnTo>
                  <a:lnTo>
                    <a:pt x="f15" y="f8"/>
                  </a:lnTo>
                  <a:lnTo>
                    <a:pt x="f8" y="f8"/>
                  </a:lnTo>
                  <a:lnTo>
                    <a:pt x="f8" y="f15"/>
                  </a:lnTo>
                  <a:lnTo>
                    <a:pt x="f64" y="f65"/>
                  </a:lnTo>
                  <a:lnTo>
                    <a:pt x="f8" y="f14"/>
                  </a:lnTo>
                  <a:lnTo>
                    <a:pt x="f8" y="f13"/>
                  </a:lnTo>
                  <a:lnTo>
                    <a:pt x="f66" y="f67"/>
                  </a:lnTo>
                  <a:lnTo>
                    <a:pt x="f8" y="f12"/>
                  </a:lnTo>
                  <a:lnTo>
                    <a:pt x="f8" y="f7"/>
                  </a:lnTo>
                  <a:lnTo>
                    <a:pt x="f15" y="f7"/>
                  </a:lnTo>
                  <a:lnTo>
                    <a:pt x="f68" y="f69"/>
                  </a:lnTo>
                  <a:lnTo>
                    <a:pt x="f14" y="f7"/>
                  </a:lnTo>
                  <a:lnTo>
                    <a:pt x="f13" y="f7"/>
                  </a:lnTo>
                  <a:lnTo>
                    <a:pt x="f70" y="f71"/>
                  </a:lnTo>
                  <a:lnTo>
                    <a:pt x="f12" y="f7"/>
                  </a:lnTo>
                  <a:lnTo>
                    <a:pt x="f7" y="f7"/>
                  </a:lnTo>
                  <a:close/>
                </a:path>
              </a:pathLst>
            </a:custGeom>
            <a:solidFill>
              <a:srgbClr val="FFFF66"/>
            </a:solidFill>
            <a:ln w="9360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0000" tIns="45000" rIns="90000" bIns="45000" anchor="t" anchorCtr="0" compatLnSpc="0"/>
            <a:lstStyle/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4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" pitchFamily="18"/>
                  <a:ea typeface="Microsoft YaHei" pitchFamily="2"/>
                  <a:cs typeface="Mangal" pitchFamily="2"/>
                </a:rPr>
                <a:t>Just Culture</a:t>
              </a:r>
            </a:p>
            <a:p>
              <a:pPr marL="0" marR="0" lvl="0" indent="0" algn="ctr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1800" b="1" i="0" u="none" strike="noStrike" kern="1200" spc="0">
                  <a:ln>
                    <a:noFill/>
                  </a:ln>
                  <a:solidFill>
                    <a:srgbClr val="000000"/>
                  </a:solidFill>
                  <a:latin typeface="Arial Narrow" pitchFamily="34"/>
                  <a:ea typeface="Microsoft YaHei" pitchFamily="2"/>
                  <a:cs typeface="Mangal" pitchFamily="2"/>
                </a:rPr>
                <a:t>People are encouraged (even rewarded) for providing essential safety-related information. However, there is a clear line that differentiates between acceptable and unacceptable behavior.</a:t>
              </a:r>
            </a:p>
          </p:txBody>
        </p:sp>
      </p:grpSp>
      <p:sp>
        <p:nvSpPr>
          <p:cNvPr id="1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9360"/>
            <a:ext cx="9144000" cy="567360"/>
          </a:xfrm>
        </p:spPr>
        <p:txBody>
          <a:bodyPr lIns="0" tIns="0" rIns="0" bIns="0" anchor="ctr"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228600" lvl="0" indent="-228240" algn="l">
              <a:spcAft>
                <a:spcPts val="1199"/>
              </a:spcAft>
              <a:buNone/>
            </a:pPr>
            <a:r>
              <a:rPr lang="en-US" sz="4000" b="1" dirty="0">
                <a:solidFill>
                  <a:srgbClr val="063552"/>
                </a:solidFill>
                <a:cs typeface="Mangal" pitchFamily="2"/>
              </a:rPr>
              <a:t>Elements of Positive Safety Culture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659219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37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0"/>
            <a:ext cx="9144000" cy="662035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sz="4000" b="1" dirty="0" smtClean="0">
                <a:solidFill>
                  <a:srgbClr val="002060"/>
                </a:solidFill>
              </a:rPr>
              <a:t> 2015 Next Steps</a:t>
            </a:r>
            <a:endParaRPr lang="en-US" altLang="en-US" sz="4000" b="1" dirty="0">
              <a:solidFill>
                <a:srgbClr val="00206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400" y="566342"/>
            <a:ext cx="7517220" cy="5228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Continue FAA participation in CNS/ATM Groups in Africa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GOLD Manual Workshop</a:t>
            </a:r>
          </a:p>
          <a:p>
            <a:pPr marL="457200" lvl="2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Basic Level</a:t>
            </a:r>
          </a:p>
          <a:p>
            <a:pPr marL="457200" lvl="2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Nov 2015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APIRG Paper to establish Incident Investigator’s Course</a:t>
            </a:r>
          </a:p>
          <a:p>
            <a:pPr marL="457200" lvl="3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</a:rPr>
              <a:t>July </a:t>
            </a:r>
            <a:r>
              <a:rPr lang="en-US" altLang="en-US" sz="2200" dirty="0" smtClean="0">
                <a:solidFill>
                  <a:srgbClr val="002060"/>
                </a:solidFill>
              </a:rPr>
              <a:t>18 - 22, 2016</a:t>
            </a:r>
            <a:endParaRPr lang="en-US" altLang="en-US" sz="2200" dirty="0">
              <a:solidFill>
                <a:srgbClr val="002060"/>
              </a:solidFill>
            </a:endParaRPr>
          </a:p>
          <a:p>
            <a:pPr marL="457200" lvl="3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2060"/>
                </a:solidFill>
              </a:rPr>
              <a:t>Sep </a:t>
            </a:r>
            <a:r>
              <a:rPr lang="en-US" altLang="en-US" sz="2200" dirty="0" smtClean="0">
                <a:solidFill>
                  <a:srgbClr val="002060"/>
                </a:solidFill>
              </a:rPr>
              <a:t>13 –16, 2016</a:t>
            </a:r>
            <a:endParaRPr lang="en-US" altLang="en-US" sz="2200" dirty="0">
              <a:solidFill>
                <a:srgbClr val="002060"/>
              </a:solidFill>
            </a:endParaRPr>
          </a:p>
          <a:p>
            <a:pPr marL="457200" indent="-223838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2060"/>
                </a:solidFill>
              </a:rPr>
              <a:t>“Just Culture”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Establish a Central Monitoring Agency</a:t>
            </a:r>
          </a:p>
          <a:p>
            <a:pPr marL="228600" indent="-228600"/>
            <a:endParaRPr lang="en-US" altLang="en-US" dirty="0">
              <a:solidFill>
                <a:srgbClr val="002060"/>
              </a:solidFill>
            </a:endParaRPr>
          </a:p>
          <a:p>
            <a:pPr marL="228600" indent="-228600"/>
            <a:endParaRPr lang="en-US" altLang="en-US" dirty="0" smtClean="0">
              <a:solidFill>
                <a:srgbClr val="00206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59219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70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-13607"/>
            <a:ext cx="9144000" cy="1338943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sz="4000" b="1" dirty="0" smtClean="0">
                <a:solidFill>
                  <a:srgbClr val="002060"/>
                </a:solidFill>
              </a:rPr>
              <a:t>Communications, Surveillance, and Safety</a:t>
            </a:r>
            <a:endParaRPr lang="en-US" altLang="en-US" sz="4000" b="1" dirty="0">
              <a:solidFill>
                <a:srgbClr val="00206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400" y="1442294"/>
            <a:ext cx="7553325" cy="4501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Aft>
                <a:spcPts val="1200"/>
              </a:spcAft>
            </a:pPr>
            <a:r>
              <a:rPr lang="en-US" altLang="en-US" sz="3000" dirty="0">
                <a:solidFill>
                  <a:srgbClr val="002060"/>
                </a:solidFill>
              </a:rPr>
              <a:t>GOLD </a:t>
            </a:r>
            <a:r>
              <a:rPr lang="en-US" altLang="en-US" sz="3000" dirty="0" smtClean="0">
                <a:solidFill>
                  <a:srgbClr val="002060"/>
                </a:solidFill>
              </a:rPr>
              <a:t>and PBCS Manual Workshop</a:t>
            </a:r>
          </a:p>
          <a:p>
            <a:pPr marL="457200" lvl="2" indent="-223838">
              <a:spcAft>
                <a:spcPts val="1200"/>
              </a:spcAft>
            </a:pPr>
            <a:r>
              <a:rPr lang="en-US" altLang="en-US" sz="2600" dirty="0" smtClean="0">
                <a:solidFill>
                  <a:srgbClr val="002060"/>
                </a:solidFill>
              </a:rPr>
              <a:t>Advanced Workshop</a:t>
            </a:r>
          </a:p>
          <a:p>
            <a:pPr marL="457200" lvl="2" indent="-223838">
              <a:spcAft>
                <a:spcPts val="1200"/>
              </a:spcAft>
            </a:pPr>
            <a:r>
              <a:rPr lang="en-US" altLang="en-US" sz="2600" dirty="0" smtClean="0">
                <a:solidFill>
                  <a:srgbClr val="002060"/>
                </a:solidFill>
              </a:rPr>
              <a:t>Aug 2016 – Accra, Ghana</a:t>
            </a:r>
            <a:endParaRPr lang="en-US" altLang="en-US" sz="2600" dirty="0">
              <a:solidFill>
                <a:srgbClr val="002060"/>
              </a:solidFill>
            </a:endParaRPr>
          </a:p>
          <a:p>
            <a:pPr marL="228600" indent="-228600">
              <a:spcAft>
                <a:spcPts val="1200"/>
              </a:spcAft>
            </a:pPr>
            <a:r>
              <a:rPr lang="en-US" altLang="en-US" sz="3000" dirty="0">
                <a:solidFill>
                  <a:srgbClr val="002060"/>
                </a:solidFill>
              </a:rPr>
              <a:t>Develop </a:t>
            </a:r>
            <a:r>
              <a:rPr lang="en-US" altLang="en-US" sz="3000" dirty="0" smtClean="0">
                <a:solidFill>
                  <a:srgbClr val="002060"/>
                </a:solidFill>
              </a:rPr>
              <a:t>AFI/SAT/SAM monitoring</a:t>
            </a:r>
          </a:p>
          <a:p>
            <a:pPr marL="457200" indent="-223838">
              <a:spcAft>
                <a:spcPts val="1200"/>
              </a:spcAft>
            </a:pPr>
            <a:r>
              <a:rPr lang="en-US" altLang="en-US" sz="2800" dirty="0" smtClean="0">
                <a:solidFill>
                  <a:srgbClr val="002060"/>
                </a:solidFill>
              </a:rPr>
              <a:t> ICAO Manual 10037, GOLD</a:t>
            </a:r>
            <a:endParaRPr lang="en-US" altLang="en-US" sz="2800" dirty="0">
              <a:solidFill>
                <a:srgbClr val="002060"/>
              </a:solidFill>
            </a:endParaRPr>
          </a:p>
          <a:p>
            <a:pPr marL="228600" indent="-228600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Implement PBCS and RNP4</a:t>
            </a:r>
          </a:p>
          <a:p>
            <a:pPr marL="457200" indent="-223838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ICAO Document 9869</a:t>
            </a:r>
          </a:p>
          <a:p>
            <a:pPr marL="457200" indent="-223838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ICAO Annexes 6, 8, 11, and 19</a:t>
            </a:r>
          </a:p>
          <a:p>
            <a:pPr marL="457200" indent="-223838">
              <a:spcAft>
                <a:spcPts val="1200"/>
              </a:spcAft>
            </a:pPr>
            <a:endParaRPr lang="en-US" altLang="en-US" sz="4000" dirty="0" smtClean="0">
              <a:solidFill>
                <a:srgbClr val="00206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25336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0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1"/>
            <a:ext cx="9144000" cy="956930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+mj-cs"/>
              </a:defRPr>
            </a:lvl1pPr>
          </a:lstStyle>
          <a:p>
            <a:pPr marL="228600" indent="-228600">
              <a:spcAft>
                <a:spcPts val="1200"/>
              </a:spcAft>
            </a:pPr>
            <a:r>
              <a:rPr lang="en-US" altLang="en-US" sz="4000" b="1" dirty="0" smtClean="0">
                <a:solidFill>
                  <a:srgbClr val="002060"/>
                </a:solidFill>
              </a:rPr>
              <a:t>Looking into 2016 and beyond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14398" y="956931"/>
            <a:ext cx="7145079" cy="51142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Develop and Establish Integrated </a:t>
            </a:r>
            <a:r>
              <a:rPr lang="en-US" altLang="en-US" sz="3000" dirty="0">
                <a:solidFill>
                  <a:srgbClr val="002060"/>
                </a:solidFill>
              </a:rPr>
              <a:t>Data Link Operations and Monitoring</a:t>
            </a:r>
          </a:p>
          <a:p>
            <a:pPr marL="457200" indent="-223838">
              <a:spcBef>
                <a:spcPts val="600"/>
              </a:spcBef>
              <a:spcAft>
                <a:spcPts val="300"/>
              </a:spcAft>
            </a:pPr>
            <a:r>
              <a:rPr lang="en-US" altLang="en-US" sz="2400" dirty="0" smtClean="0">
                <a:solidFill>
                  <a:srgbClr val="002060"/>
                </a:solidFill>
              </a:rPr>
              <a:t>South Atlantic, in conjunction with South America FIRs</a:t>
            </a:r>
          </a:p>
          <a:p>
            <a:pPr marL="457200" indent="-223838">
              <a:spcBef>
                <a:spcPts val="600"/>
              </a:spcBef>
              <a:spcAft>
                <a:spcPts val="300"/>
              </a:spcAft>
            </a:pPr>
            <a:r>
              <a:rPr lang="en-US" altLang="en-US" sz="2400" dirty="0" smtClean="0">
                <a:solidFill>
                  <a:srgbClr val="002060"/>
                </a:solidFill>
              </a:rPr>
              <a:t>AFI Continental </a:t>
            </a:r>
          </a:p>
          <a:p>
            <a:pPr marL="228600" indent="-228600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Enhanced </a:t>
            </a:r>
            <a:r>
              <a:rPr lang="en-US" altLang="en-US" sz="3000" dirty="0">
                <a:solidFill>
                  <a:srgbClr val="002060"/>
                </a:solidFill>
              </a:rPr>
              <a:t>Air Traffic / Pilot Error Monitoring and </a:t>
            </a:r>
            <a:r>
              <a:rPr lang="en-US" altLang="en-US" sz="3000" dirty="0" smtClean="0">
                <a:solidFill>
                  <a:srgbClr val="002060"/>
                </a:solidFill>
              </a:rPr>
              <a:t>Scrutiny</a:t>
            </a:r>
          </a:p>
          <a:p>
            <a:pPr marL="457200" indent="-223838">
              <a:spcBef>
                <a:spcPts val="600"/>
              </a:spcBef>
              <a:spcAft>
                <a:spcPts val="300"/>
              </a:spcAft>
            </a:pPr>
            <a:r>
              <a:rPr lang="en-US" altLang="en-US" sz="2600" dirty="0" smtClean="0">
                <a:solidFill>
                  <a:srgbClr val="002060"/>
                </a:solidFill>
              </a:rPr>
              <a:t>Harvest lessons learned from FAA/NAT/ICAO  </a:t>
            </a:r>
            <a:endParaRPr lang="en-US" altLang="en-US" sz="2600" dirty="0">
              <a:solidFill>
                <a:srgbClr val="002060"/>
              </a:solidFill>
            </a:endParaRPr>
          </a:p>
          <a:p>
            <a:pPr marL="228600" indent="-228600">
              <a:spcAft>
                <a:spcPts val="1200"/>
              </a:spcAft>
            </a:pPr>
            <a:r>
              <a:rPr lang="en-US" altLang="en-US" sz="3000" dirty="0" smtClean="0">
                <a:solidFill>
                  <a:srgbClr val="002060"/>
                </a:solidFill>
              </a:rPr>
              <a:t>GOLD/PBCS Task Force</a:t>
            </a:r>
          </a:p>
          <a:p>
            <a:pPr marL="457200" indent="-223838">
              <a:spcBef>
                <a:spcPts val="600"/>
              </a:spcBef>
              <a:spcAft>
                <a:spcPts val="300"/>
              </a:spcAft>
            </a:pPr>
            <a:r>
              <a:rPr lang="en-US" altLang="en-US" sz="2400" dirty="0" smtClean="0">
                <a:solidFill>
                  <a:srgbClr val="002060"/>
                </a:solidFill>
              </a:rPr>
              <a:t>Central Monitoring Agency?</a:t>
            </a:r>
          </a:p>
          <a:p>
            <a:pPr marL="457200" indent="-223838">
              <a:spcBef>
                <a:spcPts val="600"/>
              </a:spcBef>
              <a:spcAft>
                <a:spcPts val="300"/>
              </a:spcAft>
            </a:pPr>
            <a:r>
              <a:rPr lang="en-US" altLang="en-US" sz="2400" dirty="0" smtClean="0">
                <a:solidFill>
                  <a:srgbClr val="002060"/>
                </a:solidFill>
              </a:rPr>
              <a:t>Way ahead</a:t>
            </a:r>
          </a:p>
          <a:p>
            <a:pPr marL="228600" indent="-228600">
              <a:spcAft>
                <a:spcPts val="1200"/>
              </a:spcAft>
            </a:pPr>
            <a:endParaRPr lang="en-US" altLang="en-US" dirty="0">
              <a:solidFill>
                <a:srgbClr val="00206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818707"/>
            <a:ext cx="9144000" cy="0"/>
          </a:xfrm>
          <a:prstGeom prst="line">
            <a:avLst/>
          </a:prstGeom>
          <a:ln w="31750">
            <a:solidFill>
              <a:srgbClr val="06355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1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 txBox="1">
            <a:spLocks noChangeArrowheads="1"/>
          </p:cNvSpPr>
          <p:nvPr/>
        </p:nvSpPr>
        <p:spPr>
          <a:xfrm>
            <a:off x="457200" y="3409950"/>
            <a:ext cx="8229600" cy="1717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6355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altLang="en-US" sz="4000" dirty="0" smtClean="0">
                <a:solidFill>
                  <a:srgbClr val="000066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0577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Affair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8746ACDD1F0448B745E857F3C3A929" ma:contentTypeVersion="" ma:contentTypeDescription="Create a new document." ma:contentTypeScope="" ma:versionID="4a498916e7db1839c84cf55af7f4267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c9f2915bc449c9eb1438cf294b3051d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B7D37EC-B549-4318-BCDC-FAE216669AB4}"/>
</file>

<file path=customXml/itemProps2.xml><?xml version="1.0" encoding="utf-8"?>
<ds:datastoreItem xmlns:ds="http://schemas.openxmlformats.org/officeDocument/2006/customXml" ds:itemID="{FFAABC51-52A0-4222-B8FA-AEE9B92D14AD}"/>
</file>

<file path=customXml/itemProps3.xml><?xml version="1.0" encoding="utf-8"?>
<ds:datastoreItem xmlns:ds="http://schemas.openxmlformats.org/officeDocument/2006/customXml" ds:itemID="{E13206EA-4667-4E84-AEAB-A4FB058BED82}"/>
</file>

<file path=docProps/app.xml><?xml version="1.0" encoding="utf-8"?>
<Properties xmlns="http://schemas.openxmlformats.org/officeDocument/2006/extended-properties" xmlns:vt="http://schemas.openxmlformats.org/officeDocument/2006/docPropsVTypes">
  <Template>International Affairs Template.potx</Template>
  <TotalTime>1667</TotalTime>
  <Words>313</Words>
  <Application>Microsoft Office PowerPoint</Application>
  <PresentationFormat>On-screen Show (4:3)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Microsoft YaHei</vt:lpstr>
      <vt:lpstr>Arial</vt:lpstr>
      <vt:lpstr>Arial Narrow</vt:lpstr>
      <vt:lpstr>Calibri</vt:lpstr>
      <vt:lpstr>Mangal</vt:lpstr>
      <vt:lpstr>StarSymbol</vt:lpstr>
      <vt:lpstr>Times New Roman</vt:lpstr>
      <vt:lpstr>International Affairs Template</vt:lpstr>
      <vt:lpstr>PowerPoint Presentation</vt:lpstr>
      <vt:lpstr>PowerPoint Presentation</vt:lpstr>
      <vt:lpstr>PowerPoint Presentation</vt:lpstr>
      <vt:lpstr>Elements of Positive Safety Culture</vt:lpstr>
      <vt:lpstr>PowerPoint Presentation</vt:lpstr>
      <vt:lpstr>PowerPoint Presentation</vt:lpstr>
      <vt:lpstr>PowerPoint Presentation</vt:lpstr>
      <vt:lpstr>PowerPoint Presentation</vt:lpstr>
    </vt:vector>
  </TitlesOfParts>
  <Company>faa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Stephane Dehais</dc:creator>
  <cp:lastModifiedBy>Kebba Lamin, JAMMEH</cp:lastModifiedBy>
  <cp:revision>81</cp:revision>
  <cp:lastPrinted>2015-05-14T13:02:23Z</cp:lastPrinted>
  <dcterms:created xsi:type="dcterms:W3CDTF">2014-06-11T18:40:10Z</dcterms:created>
  <dcterms:modified xsi:type="dcterms:W3CDTF">2016-06-28T08:00:34Z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0x010100F08746ACDD1F0448B745E857F3C3A929</vt:lpwstr>
  </property>
</Properties>
</file>