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4"/>
  </p:sldMasterIdLst>
  <p:notesMasterIdLst>
    <p:notesMasterId r:id="rId16"/>
  </p:notesMasterIdLst>
  <p:handoutMasterIdLst>
    <p:handoutMasterId r:id="rId17"/>
  </p:handoutMasterIdLst>
  <p:sldIdLst>
    <p:sldId id="424" r:id="rId5"/>
    <p:sldId id="441" r:id="rId6"/>
    <p:sldId id="442" r:id="rId7"/>
    <p:sldId id="443" r:id="rId8"/>
    <p:sldId id="444" r:id="rId9"/>
    <p:sldId id="445" r:id="rId10"/>
    <p:sldId id="448" r:id="rId11"/>
    <p:sldId id="446" r:id="rId12"/>
    <p:sldId id="447" r:id="rId13"/>
    <p:sldId id="471" r:id="rId14"/>
    <p:sldId id="47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1B4177"/>
    <a:srgbClr val="000000"/>
    <a:srgbClr val="14639A"/>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71" autoAdjust="0"/>
  </p:normalViewPr>
  <p:slideViewPr>
    <p:cSldViewPr>
      <p:cViewPr>
        <p:scale>
          <a:sx n="100" d="100"/>
          <a:sy n="100" d="100"/>
        </p:scale>
        <p:origin x="564" y="-72"/>
      </p:cViewPr>
      <p:guideLst>
        <p:guide orient="horz" pos="2160"/>
        <p:guide pos="2880"/>
      </p:guideLst>
    </p:cSldViewPr>
  </p:slideViewPr>
  <p:outlineViewPr>
    <p:cViewPr>
      <p:scale>
        <a:sx n="33" d="100"/>
        <a:sy n="33" d="100"/>
      </p:scale>
      <p:origin x="0" y="-1027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8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6B33B45-924F-4007-9A4B-C8CC54C6272C}" type="datetimeFigureOut">
              <a:rPr lang="fr-FR" smtClean="0"/>
              <a:pPr/>
              <a:t>28/06/2016</a:t>
            </a:fld>
            <a:endParaRPr lang="fr-FR" dirty="0"/>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866735-F74F-42FE-A5C4-FC8A05318C13}" type="slidenum">
              <a:rPr lang="fr-FR" smtClean="0"/>
              <a:pPr/>
              <a:t>‹#›</a:t>
            </a:fld>
            <a:endParaRPr lang="fr-FR" dirty="0"/>
          </a:p>
        </p:txBody>
      </p:sp>
    </p:spTree>
    <p:extLst>
      <p:ext uri="{BB962C8B-B14F-4D97-AF65-F5344CB8AC3E}">
        <p14:creationId xmlns:p14="http://schemas.microsoft.com/office/powerpoint/2010/main" val="34828790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3F3303-CA12-4FE4-997A-F6CB36FAA28C}" type="datetimeFigureOut">
              <a:rPr lang="en-US" smtClean="0"/>
              <a:pPr/>
              <a:t>6/28/2016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940940-A47B-47AE-9EAB-B9A5D7882799}" type="slidenum">
              <a:rPr lang="en-US" smtClean="0"/>
              <a:pPr/>
              <a:t>‹#›</a:t>
            </a:fld>
            <a:endParaRPr lang="en-US" dirty="0"/>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a:t>
            </a:r>
            <a:r>
              <a:rPr lang="fr-FR" dirty="0" err="1" smtClean="0"/>
              <a:t>need</a:t>
            </a:r>
            <a:r>
              <a:rPr lang="fr-FR" dirty="0" smtClean="0"/>
              <a:t> for a new </a:t>
            </a:r>
            <a:r>
              <a:rPr lang="fr-FR" dirty="0" err="1" smtClean="0"/>
              <a:t>Annex</a:t>
            </a:r>
            <a:r>
              <a:rPr lang="fr-FR" dirty="0" smtClean="0"/>
              <a:t> </a:t>
            </a:r>
          </a:p>
          <a:p>
            <a:pPr marL="174708" indent="-174708">
              <a:buFontTx/>
              <a:buChar char="-"/>
            </a:pPr>
            <a:r>
              <a:rPr lang="fr-FR" dirty="0" err="1" smtClean="0"/>
              <a:t>Historica</a:t>
            </a:r>
            <a:r>
              <a:rPr lang="fr-FR" baseline="0" dirty="0" err="1" smtClean="0"/>
              <a:t>l</a:t>
            </a:r>
            <a:r>
              <a:rPr lang="fr-FR" baseline="0" dirty="0" smtClean="0"/>
              <a:t> background </a:t>
            </a:r>
            <a:endParaRPr lang="fr-FR" dirty="0" smtClean="0"/>
          </a:p>
          <a:p>
            <a:pPr marL="174708" indent="-174708">
              <a:buFontTx/>
              <a:buChar char="-"/>
            </a:pPr>
            <a:r>
              <a:rPr lang="fr-FR" dirty="0" smtClean="0"/>
              <a:t>2</a:t>
            </a:r>
            <a:r>
              <a:rPr lang="fr-FR" baseline="0" dirty="0" smtClean="0"/>
              <a:t> phases to </a:t>
            </a:r>
            <a:r>
              <a:rPr lang="fr-FR" baseline="0" dirty="0" err="1" smtClean="0"/>
              <a:t>develop</a:t>
            </a:r>
            <a:r>
              <a:rPr lang="fr-FR" baseline="0" dirty="0" smtClean="0"/>
              <a:t> </a:t>
            </a:r>
            <a:r>
              <a:rPr lang="fr-FR" baseline="0" dirty="0" err="1" smtClean="0"/>
              <a:t>Annex</a:t>
            </a:r>
            <a:r>
              <a:rPr lang="fr-FR" baseline="0" dirty="0" smtClean="0"/>
              <a:t> 19 </a:t>
            </a:r>
          </a:p>
          <a:p>
            <a:pPr marL="174708" indent="-174708">
              <a:buFontTx/>
              <a:buChar char="-"/>
            </a:pPr>
            <a:r>
              <a:rPr lang="fr-FR" baseline="0" dirty="0" err="1" smtClean="0"/>
              <a:t>Benefits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93ED3D9-0575-417C-8313-CC84FF256EE5}" type="slidenum">
              <a:rPr lang="en-CA" smtClean="0"/>
              <a:t>2</a:t>
            </a:fld>
            <a:endParaRPr lang="en-CA"/>
          </a:p>
        </p:txBody>
      </p:sp>
    </p:spTree>
    <p:extLst>
      <p:ext uri="{BB962C8B-B14F-4D97-AF65-F5344CB8AC3E}">
        <p14:creationId xmlns:p14="http://schemas.microsoft.com/office/powerpoint/2010/main" val="41246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are expected to continually progress their implementation of State safety </a:t>
            </a:r>
            <a:r>
              <a:rPr lang="en-US" dirty="0" err="1"/>
              <a:t>programmes</a:t>
            </a:r>
            <a:r>
              <a:rPr lang="en-US" dirty="0"/>
              <a:t> as a matter of priority. As the time required for</a:t>
            </a:r>
          </a:p>
          <a:p>
            <a:r>
              <a:rPr lang="en-US" dirty="0"/>
              <a:t>implementation will vary among States, the near and mid-term objectives indicated in Figure 2 provide global targets reflecting the collective achievements of all States, which will be coordinated through the RASGs at regional level. Attainment of the long-term objective will depend upon each State’s implementation of future air navigation systems.</a:t>
            </a:r>
            <a:endParaRPr lang="en-CA" dirty="0"/>
          </a:p>
        </p:txBody>
      </p:sp>
      <p:sp>
        <p:nvSpPr>
          <p:cNvPr id="4" name="Slide Number Placeholder 3"/>
          <p:cNvSpPr>
            <a:spLocks noGrp="1"/>
          </p:cNvSpPr>
          <p:nvPr>
            <p:ph type="sldNum" sz="quarter" idx="10"/>
          </p:nvPr>
        </p:nvSpPr>
        <p:spPr/>
        <p:txBody>
          <a:bodyPr/>
          <a:lstStyle/>
          <a:p>
            <a:fld id="{E93ED3D9-0575-417C-8313-CC84FF256EE5}" type="slidenum">
              <a:rPr lang="en-CA" smtClean="0"/>
              <a:t>3</a:t>
            </a:fld>
            <a:endParaRPr lang="en-CA"/>
          </a:p>
        </p:txBody>
      </p:sp>
    </p:spTree>
    <p:extLst>
      <p:ext uri="{BB962C8B-B14F-4D97-AF65-F5344CB8AC3E}">
        <p14:creationId xmlns:p14="http://schemas.microsoft.com/office/powerpoint/2010/main" val="22736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are expected to continually progress their implementation of State safety </a:t>
            </a:r>
            <a:r>
              <a:rPr lang="en-US" dirty="0" err="1"/>
              <a:t>programmes</a:t>
            </a:r>
            <a:r>
              <a:rPr lang="en-US" dirty="0"/>
              <a:t> as a matter of priority. As the time required for</a:t>
            </a:r>
          </a:p>
          <a:p>
            <a:r>
              <a:rPr lang="en-US" dirty="0"/>
              <a:t>implementation will vary among States, the near and mid-term objectives indicated in Figure 2 provide global targets reflecting the collective achievements of all States, which will be coordinated through the RASGs at regional level. Attainment of the long-term objective will depend upon each State’s implementation of future air navigation systems.</a:t>
            </a:r>
            <a:endParaRPr lang="en-CA" dirty="0"/>
          </a:p>
        </p:txBody>
      </p:sp>
      <p:sp>
        <p:nvSpPr>
          <p:cNvPr id="4" name="Slide Number Placeholder 3"/>
          <p:cNvSpPr>
            <a:spLocks noGrp="1"/>
          </p:cNvSpPr>
          <p:nvPr>
            <p:ph type="sldNum" sz="quarter" idx="10"/>
          </p:nvPr>
        </p:nvSpPr>
        <p:spPr/>
        <p:txBody>
          <a:bodyPr/>
          <a:lstStyle/>
          <a:p>
            <a:fld id="{E93ED3D9-0575-417C-8313-CC84FF256EE5}" type="slidenum">
              <a:rPr lang="en-CA" smtClean="0"/>
              <a:t>4</a:t>
            </a:fld>
            <a:endParaRPr lang="en-CA"/>
          </a:p>
        </p:txBody>
      </p:sp>
    </p:spTree>
    <p:extLst>
      <p:ext uri="{BB962C8B-B14F-4D97-AF65-F5344CB8AC3E}">
        <p14:creationId xmlns:p14="http://schemas.microsoft.com/office/powerpoint/2010/main" val="22736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Just </a:t>
            </a:r>
            <a:r>
              <a:rPr lang="fr-FR" dirty="0" err="1"/>
              <a:t>before</a:t>
            </a:r>
            <a:r>
              <a:rPr lang="fr-FR" dirty="0"/>
              <a:t> </a:t>
            </a:r>
            <a:r>
              <a:rPr lang="fr-FR" dirty="0" err="1"/>
              <a:t>introducing</a:t>
            </a:r>
            <a:r>
              <a:rPr lang="fr-FR" dirty="0"/>
              <a:t> the </a:t>
            </a:r>
            <a:r>
              <a:rPr lang="fr-FR" dirty="0" err="1"/>
              <a:t>recommendations</a:t>
            </a:r>
            <a:r>
              <a:rPr lang="fr-FR" dirty="0"/>
              <a:t> of the HLSC 2010, </a:t>
            </a:r>
            <a:r>
              <a:rPr lang="fr-FR" dirty="0" err="1"/>
              <a:t>it</a:t>
            </a:r>
            <a:r>
              <a:rPr lang="fr-FR" dirty="0"/>
              <a:t> </a:t>
            </a:r>
            <a:r>
              <a:rPr lang="fr-FR" dirty="0" err="1"/>
              <a:t>is</a:t>
            </a:r>
            <a:r>
              <a:rPr lang="fr-FR" dirty="0"/>
              <a:t> important to </a:t>
            </a:r>
            <a:r>
              <a:rPr lang="fr-FR" dirty="0" err="1"/>
              <a:t>say</a:t>
            </a:r>
            <a:r>
              <a:rPr lang="fr-FR" dirty="0"/>
              <a:t> a few </a:t>
            </a:r>
            <a:r>
              <a:rPr lang="fr-FR" dirty="0" err="1"/>
              <a:t>words</a:t>
            </a:r>
            <a:r>
              <a:rPr lang="fr-FR" dirty="0"/>
              <a:t> on the </a:t>
            </a:r>
            <a:r>
              <a:rPr lang="fr-FR" dirty="0" err="1"/>
              <a:t>need</a:t>
            </a:r>
            <a:r>
              <a:rPr lang="fr-FR" dirty="0"/>
              <a:t> of </a:t>
            </a:r>
            <a:r>
              <a:rPr lang="fr-FR" dirty="0" err="1"/>
              <a:t>this</a:t>
            </a:r>
            <a:r>
              <a:rPr lang="fr-FR" dirty="0"/>
              <a:t> </a:t>
            </a:r>
            <a:r>
              <a:rPr lang="fr-FR" dirty="0" err="1"/>
              <a:t>Annex</a:t>
            </a:r>
            <a:r>
              <a:rPr lang="fr-FR" dirty="0"/>
              <a:t> : </a:t>
            </a:r>
          </a:p>
          <a:p>
            <a:r>
              <a:rPr lang="fr-FR" dirty="0"/>
              <a:t>EX: the </a:t>
            </a:r>
            <a:r>
              <a:rPr lang="fr-FR" dirty="0" err="1"/>
              <a:t>increasing</a:t>
            </a:r>
            <a:r>
              <a:rPr lang="fr-FR" dirty="0"/>
              <a:t> </a:t>
            </a:r>
            <a:r>
              <a:rPr lang="fr-FR" dirty="0" err="1"/>
              <a:t>complexity</a:t>
            </a:r>
            <a:r>
              <a:rPr lang="fr-FR" dirty="0"/>
              <a:t> of the global air transportation system, </a:t>
            </a:r>
            <a:r>
              <a:rPr lang="fr-FR" dirty="0" err="1"/>
              <a:t>interrelated</a:t>
            </a:r>
            <a:r>
              <a:rPr lang="fr-FR" dirty="0"/>
              <a:t> aviation </a:t>
            </a:r>
            <a:r>
              <a:rPr lang="fr-FR" dirty="0" err="1"/>
              <a:t>activities</a:t>
            </a:r>
            <a:r>
              <a:rPr lang="fr-FR" dirty="0"/>
              <a:t> …. </a:t>
            </a:r>
            <a:r>
              <a:rPr lang="fr-FR" dirty="0" err="1"/>
              <a:t>need</a:t>
            </a:r>
            <a:r>
              <a:rPr lang="fr-FR" dirty="0"/>
              <a:t> to assure the </a:t>
            </a:r>
            <a:r>
              <a:rPr lang="fr-FR" dirty="0" err="1"/>
              <a:t>safe</a:t>
            </a:r>
            <a:r>
              <a:rPr lang="fr-FR" dirty="0"/>
              <a:t> </a:t>
            </a:r>
            <a:r>
              <a:rPr lang="fr-FR" dirty="0" err="1"/>
              <a:t>operation</a:t>
            </a:r>
            <a:r>
              <a:rPr lang="fr-FR" dirty="0"/>
              <a:t> of </a:t>
            </a:r>
            <a:r>
              <a:rPr lang="fr-FR" dirty="0" err="1"/>
              <a:t>aircraft</a:t>
            </a:r>
            <a:r>
              <a:rPr lang="fr-FR" dirty="0"/>
              <a:t>, </a:t>
            </a:r>
          </a:p>
          <a:p>
            <a:r>
              <a:rPr lang="fr-FR" dirty="0" err="1"/>
              <a:t>Annex</a:t>
            </a:r>
            <a:r>
              <a:rPr lang="fr-FR" dirty="0"/>
              <a:t> 19 </a:t>
            </a:r>
            <a:r>
              <a:rPr lang="fr-FR" dirty="0" err="1"/>
              <a:t>was</a:t>
            </a:r>
            <a:r>
              <a:rPr lang="fr-FR" dirty="0"/>
              <a:t> </a:t>
            </a:r>
            <a:r>
              <a:rPr lang="fr-FR" dirty="0" err="1"/>
              <a:t>developed</a:t>
            </a:r>
            <a:r>
              <a:rPr lang="fr-FR" dirty="0"/>
              <a:t> in </a:t>
            </a:r>
            <a:r>
              <a:rPr lang="fr-FR" dirty="0" err="1"/>
              <a:t>response</a:t>
            </a:r>
            <a:r>
              <a:rPr lang="fr-FR" dirty="0"/>
              <a:t> to </a:t>
            </a:r>
            <a:r>
              <a:rPr lang="fr-FR" dirty="0" err="1"/>
              <a:t>recommendations</a:t>
            </a:r>
            <a:r>
              <a:rPr lang="fr-FR" dirty="0"/>
              <a:t> </a:t>
            </a:r>
            <a:r>
              <a:rPr lang="fr-FR" dirty="0" err="1"/>
              <a:t>regarding</a:t>
            </a:r>
            <a:r>
              <a:rPr lang="fr-FR" dirty="0"/>
              <a:t> the </a:t>
            </a:r>
            <a:r>
              <a:rPr lang="fr-FR" dirty="0" err="1"/>
              <a:t>need</a:t>
            </a:r>
            <a:r>
              <a:rPr lang="fr-FR" dirty="0"/>
              <a:t> for an </a:t>
            </a:r>
            <a:r>
              <a:rPr lang="fr-FR" dirty="0" err="1"/>
              <a:t>annex</a:t>
            </a:r>
            <a:r>
              <a:rPr lang="fr-FR" dirty="0"/>
              <a:t> </a:t>
            </a:r>
            <a:r>
              <a:rPr lang="fr-FR" dirty="0" err="1"/>
              <a:t>dedicated</a:t>
            </a:r>
            <a:r>
              <a:rPr lang="fr-FR" dirty="0"/>
              <a:t> to </a:t>
            </a:r>
            <a:r>
              <a:rPr lang="fr-FR" dirty="0" err="1"/>
              <a:t>safety</a:t>
            </a:r>
            <a:r>
              <a:rPr lang="fr-FR" dirty="0"/>
              <a:t> management. The HLSC 2010 ….</a:t>
            </a:r>
          </a:p>
        </p:txBody>
      </p:sp>
      <p:sp>
        <p:nvSpPr>
          <p:cNvPr id="4" name="Espace réservé du numéro de diapositive 3"/>
          <p:cNvSpPr>
            <a:spLocks noGrp="1"/>
          </p:cNvSpPr>
          <p:nvPr>
            <p:ph type="sldNum" sz="quarter" idx="10"/>
          </p:nvPr>
        </p:nvSpPr>
        <p:spPr/>
        <p:txBody>
          <a:bodyPr/>
          <a:lstStyle/>
          <a:p>
            <a:fld id="{E93ED3D9-0575-417C-8313-CC84FF256EE5}" type="slidenum">
              <a:rPr lang="en-CA" smtClean="0"/>
              <a:t>5</a:t>
            </a:fld>
            <a:endParaRPr lang="en-CA"/>
          </a:p>
        </p:txBody>
      </p:sp>
    </p:spTree>
    <p:extLst>
      <p:ext uri="{BB962C8B-B14F-4D97-AF65-F5344CB8AC3E}">
        <p14:creationId xmlns:p14="http://schemas.microsoft.com/office/powerpoint/2010/main" val="271325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3ED3D9-0575-417C-8313-CC84FF256EE5}" type="slidenum">
              <a:rPr lang="en-CA" smtClean="0"/>
              <a:t>6</a:t>
            </a:fld>
            <a:endParaRPr lang="en-CA"/>
          </a:p>
        </p:txBody>
      </p:sp>
    </p:spTree>
    <p:extLst>
      <p:ext uri="{BB962C8B-B14F-4D97-AF65-F5344CB8AC3E}">
        <p14:creationId xmlns:p14="http://schemas.microsoft.com/office/powerpoint/2010/main" val="321454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Highlight the importance of safety management at the State level;</a:t>
            </a:r>
          </a:p>
          <a:p>
            <a:pPr>
              <a:spcBef>
                <a:spcPts val="1200"/>
              </a:spcBef>
            </a:pPr>
            <a:r>
              <a:rPr lang="en-GB" dirty="0"/>
              <a:t>Enhance safety by consolidating safety management provisions applicable to multiple aviation domains</a:t>
            </a:r>
          </a:p>
          <a:p>
            <a:pPr>
              <a:spcBef>
                <a:spcPts val="1200"/>
              </a:spcBef>
            </a:pPr>
            <a:r>
              <a:rPr lang="en-US" dirty="0"/>
              <a:t>Facilitate the evolution of safety management provisions;</a:t>
            </a:r>
          </a:p>
          <a:p>
            <a:pPr>
              <a:spcBef>
                <a:spcPts val="1200"/>
              </a:spcBef>
            </a:pPr>
            <a:r>
              <a:rPr lang="en-US" dirty="0"/>
              <a:t>An opportunity to further promote the implementation of SMS and SSP provisions; and</a:t>
            </a:r>
          </a:p>
          <a:p>
            <a:pPr>
              <a:spcBef>
                <a:spcPts val="1200"/>
              </a:spcBef>
              <a:spcAft>
                <a:spcPts val="1200"/>
              </a:spcAft>
            </a:pPr>
            <a:r>
              <a:rPr lang="en-US" dirty="0"/>
              <a:t>A process established to analyze feedback received regarding Annex 19 and safety management implementation</a:t>
            </a:r>
            <a:endParaRPr lang="en-CA" dirty="0"/>
          </a:p>
          <a:p>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7</a:t>
            </a:fld>
            <a:endParaRPr lang="en-US"/>
          </a:p>
        </p:txBody>
      </p:sp>
    </p:spTree>
    <p:extLst>
      <p:ext uri="{BB962C8B-B14F-4D97-AF65-F5344CB8AC3E}">
        <p14:creationId xmlns:p14="http://schemas.microsoft.com/office/powerpoint/2010/main" val="296645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High-level Safety Conference 2010 (HLSC/2010) Recommendation 2/5, the ICAO Council supported a two-phased approach for the creation of a new safety management Annex:</a:t>
            </a:r>
          </a:p>
          <a:p>
            <a:endParaRPr lang="en-US" dirty="0"/>
          </a:p>
          <a:p>
            <a:r>
              <a:rPr lang="en-US" dirty="0"/>
              <a:t>a) the first phase to consolidate existing and overarching Standards and Recommended Practices (SARPS), currently contained in as many as six different Annexes, into a</a:t>
            </a:r>
            <a:r>
              <a:rPr lang="en-CA" dirty="0"/>
              <a:t>single new Annex; and</a:t>
            </a:r>
          </a:p>
          <a:p>
            <a:r>
              <a:rPr lang="en-US" dirty="0"/>
              <a:t>b) the second phase for the development of new safety management provisions.</a:t>
            </a:r>
            <a:endParaRPr lang="en-CA" dirty="0"/>
          </a:p>
        </p:txBody>
      </p:sp>
      <p:sp>
        <p:nvSpPr>
          <p:cNvPr id="4" name="Slide Number Placeholder 3"/>
          <p:cNvSpPr>
            <a:spLocks noGrp="1"/>
          </p:cNvSpPr>
          <p:nvPr>
            <p:ph type="sldNum" sz="quarter" idx="10"/>
          </p:nvPr>
        </p:nvSpPr>
        <p:spPr/>
        <p:txBody>
          <a:bodyPr/>
          <a:lstStyle/>
          <a:p>
            <a:fld id="{75940940-A47B-47AE-9EAB-B9A5D7882799}" type="slidenum">
              <a:rPr lang="en-US" smtClean="0"/>
              <a:t>9</a:t>
            </a:fld>
            <a:endParaRPr lang="en-US"/>
          </a:p>
        </p:txBody>
      </p:sp>
    </p:spTree>
    <p:extLst>
      <p:ext uri="{BB962C8B-B14F-4D97-AF65-F5344CB8AC3E}">
        <p14:creationId xmlns:p14="http://schemas.microsoft.com/office/powerpoint/2010/main" val="294046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0F73EF-A738-4285-A67E-8D44FEBD2795}" type="slidenum">
              <a:rPr lang="en-CA" smtClean="0"/>
              <a:t>11</a:t>
            </a:fld>
            <a:endParaRPr lang="en-CA"/>
          </a:p>
        </p:txBody>
      </p:sp>
    </p:spTree>
    <p:extLst>
      <p:ext uri="{BB962C8B-B14F-4D97-AF65-F5344CB8AC3E}">
        <p14:creationId xmlns:p14="http://schemas.microsoft.com/office/powerpoint/2010/main" val="307815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95181" indent="0" algn="ctr">
              <a:buNone/>
              <a:defRPr>
                <a:solidFill>
                  <a:schemeClr val="tx1">
                    <a:tint val="75000"/>
                  </a:schemeClr>
                </a:solidFill>
              </a:defRPr>
            </a:lvl2pPr>
            <a:lvl3pPr marL="990363" indent="0" algn="ctr">
              <a:buNone/>
              <a:defRPr>
                <a:solidFill>
                  <a:schemeClr val="tx1">
                    <a:tint val="75000"/>
                  </a:schemeClr>
                </a:solidFill>
              </a:defRPr>
            </a:lvl3pPr>
            <a:lvl4pPr marL="1485543" indent="0" algn="ctr">
              <a:buNone/>
              <a:defRPr>
                <a:solidFill>
                  <a:schemeClr val="tx1">
                    <a:tint val="75000"/>
                  </a:schemeClr>
                </a:solidFill>
              </a:defRPr>
            </a:lvl4pPr>
            <a:lvl5pPr marL="1980724" indent="0" algn="ctr">
              <a:buNone/>
              <a:defRPr>
                <a:solidFill>
                  <a:schemeClr val="tx1">
                    <a:tint val="75000"/>
                  </a:schemeClr>
                </a:solidFill>
              </a:defRPr>
            </a:lvl5pPr>
            <a:lvl6pPr marL="2475906" indent="0" algn="ctr">
              <a:buNone/>
              <a:defRPr>
                <a:solidFill>
                  <a:schemeClr val="tx1">
                    <a:tint val="75000"/>
                  </a:schemeClr>
                </a:solidFill>
              </a:defRPr>
            </a:lvl6pPr>
            <a:lvl7pPr marL="2971087" indent="0" algn="ctr">
              <a:buNone/>
              <a:defRPr>
                <a:solidFill>
                  <a:schemeClr val="tx1">
                    <a:tint val="75000"/>
                  </a:schemeClr>
                </a:solidFill>
              </a:defRPr>
            </a:lvl7pPr>
            <a:lvl8pPr marL="3466267" indent="0" algn="ctr">
              <a:buNone/>
              <a:defRPr>
                <a:solidFill>
                  <a:schemeClr val="tx1">
                    <a:tint val="75000"/>
                  </a:schemeClr>
                </a:solidFill>
              </a:defRPr>
            </a:lvl8pPr>
            <a:lvl9pPr marL="3961449"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69"/>
            <a:ext cx="2133600" cy="365125"/>
          </a:xfrm>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a:xfrm>
            <a:off x="3124200" y="6597369"/>
            <a:ext cx="2895600" cy="365125"/>
          </a:xfrm>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a:xfrm>
            <a:off x="6553200" y="6597369"/>
            <a:ext cx="2133600" cy="365125"/>
          </a:xfrm>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421735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16768"/>
            <a:ext cx="2057400" cy="4992555"/>
          </a:xfrm>
          <a:prstGeom prst="rect">
            <a:avLst/>
          </a:prstGeom>
        </p:spPr>
        <p:txBody>
          <a:bodyPr vert="eaVert" lIns="107287" tIns="53643" rIns="107287" bIns="53643"/>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316768"/>
            <a:ext cx="6019800" cy="49925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1615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986399"/>
            <a:ext cx="9217023" cy="5537200"/>
          </a:xfrm>
          <a:prstGeom prst="rect">
            <a:avLst/>
          </a:prstGeom>
        </p:spPr>
      </p:pic>
    </p:spTree>
    <p:extLst>
      <p:ext uri="{BB962C8B-B14F-4D97-AF65-F5344CB8AC3E}">
        <p14:creationId xmlns:p14="http://schemas.microsoft.com/office/powerpoint/2010/main" val="307205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67717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403556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3316750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5" y="2133197"/>
            <a:ext cx="9142286" cy="4388297"/>
          </a:xfrm>
          <a:prstGeom prst="rect">
            <a:avLst/>
          </a:prstGeom>
        </p:spPr>
      </p:pic>
    </p:spTree>
    <p:extLst>
      <p:ext uri="{BB962C8B-B14F-4D97-AF65-F5344CB8AC3E}">
        <p14:creationId xmlns:p14="http://schemas.microsoft.com/office/powerpoint/2010/main" val="4014488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475"/>
            <a:ext cx="9144000" cy="5568620"/>
          </a:xfrm>
          <a:prstGeom prst="rect">
            <a:avLst/>
          </a:prstGeom>
        </p:spPr>
      </p:pic>
    </p:spTree>
    <p:extLst>
      <p:ext uri="{BB962C8B-B14F-4D97-AF65-F5344CB8AC3E}">
        <p14:creationId xmlns:p14="http://schemas.microsoft.com/office/powerpoint/2010/main" val="204526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9539"/>
            <a:ext cx="9144000" cy="5080000"/>
          </a:xfrm>
          <a:prstGeom prst="rect">
            <a:avLst/>
          </a:prstGeom>
        </p:spPr>
      </p:pic>
    </p:spTree>
    <p:extLst>
      <p:ext uri="{BB962C8B-B14F-4D97-AF65-F5344CB8AC3E}">
        <p14:creationId xmlns:p14="http://schemas.microsoft.com/office/powerpoint/2010/main" val="390333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15159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540921"/>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1517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a:prstGeom prst="rect">
            <a:avLst/>
          </a:prstGeom>
        </p:spPr>
        <p:txBody>
          <a:bodyPr lIns="107287" tIns="53643" rIns="107287" bIns="53643" anchor="t"/>
          <a:lstStyle>
            <a:lvl1pPr algn="l">
              <a:defRPr sz="3508" b="1" cap="all">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23">
                <a:solidFill>
                  <a:srgbClr val="5A6870"/>
                </a:solidFill>
              </a:defRPr>
            </a:lvl1pPr>
            <a:lvl2pPr marL="495181" indent="0">
              <a:buNone/>
              <a:defRPr sz="1939">
                <a:solidFill>
                  <a:schemeClr val="tx1">
                    <a:tint val="75000"/>
                  </a:schemeClr>
                </a:solidFill>
              </a:defRPr>
            </a:lvl2pPr>
            <a:lvl3pPr marL="990363" indent="0">
              <a:buNone/>
              <a:defRPr sz="1754">
                <a:solidFill>
                  <a:schemeClr val="tx1">
                    <a:tint val="75000"/>
                  </a:schemeClr>
                </a:solidFill>
              </a:defRPr>
            </a:lvl3pPr>
            <a:lvl4pPr marL="1485543" indent="0">
              <a:buNone/>
              <a:defRPr sz="1477">
                <a:solidFill>
                  <a:schemeClr val="tx1">
                    <a:tint val="75000"/>
                  </a:schemeClr>
                </a:solidFill>
              </a:defRPr>
            </a:lvl4pPr>
            <a:lvl5pPr marL="1980724" indent="0">
              <a:buNone/>
              <a:defRPr sz="1477">
                <a:solidFill>
                  <a:schemeClr val="tx1">
                    <a:tint val="75000"/>
                  </a:schemeClr>
                </a:solidFill>
              </a:defRPr>
            </a:lvl5pPr>
            <a:lvl6pPr marL="2475906" indent="0">
              <a:buNone/>
              <a:defRPr sz="1477">
                <a:solidFill>
                  <a:schemeClr val="tx1">
                    <a:tint val="75000"/>
                  </a:schemeClr>
                </a:solidFill>
              </a:defRPr>
            </a:lvl6pPr>
            <a:lvl7pPr marL="2971087" indent="0">
              <a:buNone/>
              <a:defRPr sz="1477">
                <a:solidFill>
                  <a:schemeClr val="tx1">
                    <a:tint val="75000"/>
                  </a:schemeClr>
                </a:solidFill>
              </a:defRPr>
            </a:lvl7pPr>
            <a:lvl8pPr marL="3466267" indent="0">
              <a:buNone/>
              <a:defRPr sz="1477">
                <a:solidFill>
                  <a:schemeClr val="tx1">
                    <a:tint val="75000"/>
                  </a:schemeClr>
                </a:solidFill>
              </a:defRPr>
            </a:lvl8pPr>
            <a:lvl9pPr marL="3961449"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845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3381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468910"/>
            <a:ext cx="4040188"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4" name="Content Placeholder 3"/>
          <p:cNvSpPr>
            <a:spLocks noGrp="1"/>
          </p:cNvSpPr>
          <p:nvPr>
            <p:ph sz="half" idx="2"/>
          </p:nvPr>
        </p:nvSpPr>
        <p:spPr>
          <a:xfrm>
            <a:off x="457200" y="3236997"/>
            <a:ext cx="4040188"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9" y="2468910"/>
            <a:ext cx="4041775"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6" name="Content Placeholder 5"/>
          <p:cNvSpPr>
            <a:spLocks noGrp="1"/>
          </p:cNvSpPr>
          <p:nvPr>
            <p:ph sz="quarter" idx="4"/>
          </p:nvPr>
        </p:nvSpPr>
        <p:spPr>
          <a:xfrm>
            <a:off x="4645029" y="3236997"/>
            <a:ext cx="4041775"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8024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508786"/>
            <a:ext cx="3008313" cy="1162051"/>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1" y="1508791"/>
            <a:ext cx="5111750" cy="4596111"/>
          </a:xfrm>
        </p:spPr>
        <p:txBody>
          <a:bodyPr/>
          <a:lstStyle>
            <a:lvl1pPr>
              <a:defRPr sz="3508"/>
            </a:lvl1pPr>
            <a:lvl2pPr>
              <a:defRPr sz="3046"/>
            </a:lvl2pPr>
            <a:lvl3pPr>
              <a:defRPr sz="2585"/>
            </a:lvl3pPr>
            <a:lvl4pPr>
              <a:defRPr sz="2123"/>
            </a:lvl4pPr>
            <a:lvl5pPr>
              <a:defRPr sz="2123"/>
            </a:lvl5pPr>
            <a:lvl6pPr>
              <a:defRPr sz="2123"/>
            </a:lvl6pPr>
            <a:lvl7pPr>
              <a:defRPr sz="2123"/>
            </a:lvl7pPr>
            <a:lvl8pPr>
              <a:defRPr sz="2123"/>
            </a:lvl8pPr>
            <a:lvl9pPr>
              <a:defRPr sz="2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8" y="2670838"/>
            <a:ext cx="3008313" cy="3434060"/>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2552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28389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50"/>
            <a:ext cx="5486400" cy="566739"/>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412793"/>
            <a:ext cx="5486400" cy="3824733"/>
          </a:xfrm>
        </p:spPr>
        <p:txBody>
          <a:bodyPr/>
          <a:lstStyle>
            <a:lvl1pPr marL="0" indent="0">
              <a:buNone/>
              <a:defRPr sz="3508"/>
            </a:lvl1pPr>
            <a:lvl2pPr marL="495181" indent="0">
              <a:buNone/>
              <a:defRPr sz="3046"/>
            </a:lvl2pPr>
            <a:lvl3pPr marL="990363" indent="0">
              <a:buNone/>
              <a:defRPr sz="2585"/>
            </a:lvl3pPr>
            <a:lvl4pPr marL="1485543" indent="0">
              <a:buNone/>
              <a:defRPr sz="2123"/>
            </a:lvl4pPr>
            <a:lvl5pPr marL="1980724" indent="0">
              <a:buNone/>
              <a:defRPr sz="2123"/>
            </a:lvl5pPr>
            <a:lvl6pPr marL="2475906" indent="0">
              <a:buNone/>
              <a:defRPr sz="2123"/>
            </a:lvl6pPr>
            <a:lvl7pPr marL="2971087" indent="0">
              <a:buNone/>
              <a:defRPr sz="2123"/>
            </a:lvl7pPr>
            <a:lvl8pPr marL="3466267" indent="0">
              <a:buNone/>
              <a:defRPr sz="2123"/>
            </a:lvl8pPr>
            <a:lvl9pPr marL="3961449" indent="0">
              <a:buNone/>
              <a:defRPr sz="2123"/>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505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4"/>
            <a:ext cx="8229600" cy="1008112"/>
          </a:xfrm>
          <a:prstGeom prst="rect">
            <a:avLst/>
          </a:prstGeom>
        </p:spPr>
        <p:txBody>
          <a:bodyPr lIns="107287" tIns="53643" rIns="107287" bIns="53643"/>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468910"/>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53570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lIns="99034" tIns="49517" rIns="99034" bIns="49517" rtlCol="0" anchor="ctr"/>
          <a:lstStyle/>
          <a:p>
            <a:pPr algn="ctr" defTabSz="990363"/>
            <a:endParaRPr lang="en-CA" sz="1939" dirty="0">
              <a:solidFill>
                <a:prstClr val="white"/>
              </a:solidFill>
            </a:endParaRPr>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0" y="-1"/>
            <a:ext cx="9143981" cy="1308097"/>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107287" tIns="53643" rIns="107287" bIns="5364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107287" tIns="53643" rIns="107287" bIns="53643" rtlCol="0" anchor="ctr"/>
          <a:lstStyle>
            <a:lvl1pPr algn="l">
              <a:defRPr sz="1108">
                <a:solidFill>
                  <a:schemeClr val="bg1"/>
                </a:solidFill>
                <a:latin typeface="Arial" pitchFamily="34" charset="0"/>
                <a:cs typeface="Arial" pitchFamily="34" charset="0"/>
              </a:defRPr>
            </a:lvl1pPr>
          </a:lstStyle>
          <a:p>
            <a:pPr defTabSz="990363"/>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107287" tIns="53643" rIns="107287" bIns="53643" rtlCol="0" anchor="ctr"/>
          <a:lstStyle>
            <a:lvl1pPr algn="ctr">
              <a:defRPr sz="1108">
                <a:solidFill>
                  <a:schemeClr val="bg1"/>
                </a:solidFill>
                <a:latin typeface="Arial" pitchFamily="34" charset="0"/>
                <a:cs typeface="Arial" pitchFamily="34" charset="0"/>
              </a:defRPr>
            </a:lvl1pPr>
          </a:lstStyle>
          <a:p>
            <a:pPr defTabSz="990363"/>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107287" tIns="53643" rIns="107287" bIns="53643" rtlCol="0" anchor="ctr"/>
          <a:lstStyle>
            <a:lvl1pPr algn="r">
              <a:defRPr sz="1108">
                <a:solidFill>
                  <a:schemeClr val="bg1"/>
                </a:solidFill>
                <a:latin typeface="Arial" pitchFamily="34" charset="0"/>
                <a:cs typeface="Arial" pitchFamily="34" charset="0"/>
              </a:defRPr>
            </a:lvl1pPr>
          </a:lstStyle>
          <a:p>
            <a:pPr defTabSz="990363"/>
            <a:fld id="{3FF909EE-2C65-48BC-95E5-26F3591A45A6}" type="slidenum">
              <a:rPr lang="en-CA" smtClean="0">
                <a:solidFill>
                  <a:prstClr val="white"/>
                </a:solidFill>
              </a:rPr>
              <a:pPr defTabSz="990363"/>
              <a:t>‹#›</a:t>
            </a:fld>
            <a:endParaRPr lang="en-CA" dirty="0">
              <a:solidFill>
                <a:prstClr val="white"/>
              </a:solidFill>
            </a:endParaRPr>
          </a:p>
        </p:txBody>
      </p:sp>
    </p:spTree>
    <p:extLst>
      <p:ext uri="{BB962C8B-B14F-4D97-AF65-F5344CB8AC3E}">
        <p14:creationId xmlns:p14="http://schemas.microsoft.com/office/powerpoint/2010/main" val="5597225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817" r:id="rId18"/>
  </p:sldLayoutIdLst>
  <p:hf hdr="0"/>
  <p:txStyles>
    <p:titleStyle>
      <a:lvl1pPr algn="ctr" defTabSz="990363" rtl="0" eaLnBrk="1" latinLnBrk="0" hangingPunct="1">
        <a:spcBef>
          <a:spcPct val="0"/>
        </a:spcBef>
        <a:buNone/>
        <a:defRPr sz="4800" kern="1200">
          <a:solidFill>
            <a:schemeClr val="tx1"/>
          </a:solidFill>
          <a:latin typeface="+mj-lt"/>
          <a:ea typeface="+mj-ea"/>
          <a:cs typeface="+mj-cs"/>
        </a:defRPr>
      </a:lvl1pPr>
    </p:titleStyle>
    <p:bodyStyle>
      <a:lvl1pPr marL="371386" indent="-371386" algn="l" defTabSz="990363" rtl="0" eaLnBrk="1" latinLnBrk="0" hangingPunct="1">
        <a:spcBef>
          <a:spcPct val="20000"/>
        </a:spcBef>
        <a:buFont typeface="Arial" pitchFamily="34" charset="0"/>
        <a:buChar char="•"/>
        <a:defRPr sz="3508" kern="1200">
          <a:solidFill>
            <a:srgbClr val="0054A4"/>
          </a:solidFill>
          <a:latin typeface="Arial" pitchFamily="34" charset="0"/>
          <a:ea typeface="+mn-ea"/>
          <a:cs typeface="Arial" pitchFamily="34" charset="0"/>
        </a:defRPr>
      </a:lvl1pPr>
      <a:lvl2pPr marL="804669" indent="-309488" algn="l" defTabSz="990363" rtl="0" eaLnBrk="1" latinLnBrk="0" hangingPunct="1">
        <a:spcBef>
          <a:spcPct val="20000"/>
        </a:spcBef>
        <a:buFont typeface="Arial" pitchFamily="34" charset="0"/>
        <a:buChar char="–"/>
        <a:defRPr sz="3046" kern="1200">
          <a:solidFill>
            <a:srgbClr val="279DD9"/>
          </a:solidFill>
          <a:latin typeface="Arial" pitchFamily="34" charset="0"/>
          <a:ea typeface="+mn-ea"/>
          <a:cs typeface="Arial" pitchFamily="34" charset="0"/>
        </a:defRPr>
      </a:lvl2pPr>
      <a:lvl3pPr marL="1237953" indent="-247590" algn="l" defTabSz="990363" rtl="0" eaLnBrk="1" latinLnBrk="0" hangingPunct="1">
        <a:spcBef>
          <a:spcPct val="20000"/>
        </a:spcBef>
        <a:buFont typeface="Arial" pitchFamily="34" charset="0"/>
        <a:buChar char="•"/>
        <a:defRPr sz="2585" kern="1200">
          <a:solidFill>
            <a:srgbClr val="5A6870"/>
          </a:solidFill>
          <a:latin typeface="Arial" pitchFamily="34" charset="0"/>
          <a:ea typeface="+mn-ea"/>
          <a:cs typeface="Arial" pitchFamily="34" charset="0"/>
        </a:defRPr>
      </a:lvl3pPr>
      <a:lvl4pPr marL="173313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4pPr>
      <a:lvl5pPr marL="222831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5pPr>
      <a:lvl6pPr marL="2723496"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6pPr>
      <a:lvl7pPr marL="3218677"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7pPr>
      <a:lvl8pPr marL="3713858"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8pPr>
      <a:lvl9pPr marL="4209039"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9pPr>
    </p:bodyStyle>
    <p:otherStyle>
      <a:defPPr>
        <a:defRPr lang="en-US"/>
      </a:defPPr>
      <a:lvl1pPr marL="0" algn="l" defTabSz="990363" rtl="0" eaLnBrk="1" latinLnBrk="0" hangingPunct="1">
        <a:defRPr sz="1939" kern="1200">
          <a:solidFill>
            <a:schemeClr val="tx1"/>
          </a:solidFill>
          <a:latin typeface="+mn-lt"/>
          <a:ea typeface="+mn-ea"/>
          <a:cs typeface="+mn-cs"/>
        </a:defRPr>
      </a:lvl1pPr>
      <a:lvl2pPr marL="495181" algn="l" defTabSz="990363" rtl="0" eaLnBrk="1" latinLnBrk="0" hangingPunct="1">
        <a:defRPr sz="1939" kern="1200">
          <a:solidFill>
            <a:schemeClr val="tx1"/>
          </a:solidFill>
          <a:latin typeface="+mn-lt"/>
          <a:ea typeface="+mn-ea"/>
          <a:cs typeface="+mn-cs"/>
        </a:defRPr>
      </a:lvl2pPr>
      <a:lvl3pPr marL="990363" algn="l" defTabSz="990363" rtl="0" eaLnBrk="1" latinLnBrk="0" hangingPunct="1">
        <a:defRPr sz="1939" kern="1200">
          <a:solidFill>
            <a:schemeClr val="tx1"/>
          </a:solidFill>
          <a:latin typeface="+mn-lt"/>
          <a:ea typeface="+mn-ea"/>
          <a:cs typeface="+mn-cs"/>
        </a:defRPr>
      </a:lvl3pPr>
      <a:lvl4pPr marL="1485543" algn="l" defTabSz="990363" rtl="0" eaLnBrk="1" latinLnBrk="0" hangingPunct="1">
        <a:defRPr sz="1939" kern="1200">
          <a:solidFill>
            <a:schemeClr val="tx1"/>
          </a:solidFill>
          <a:latin typeface="+mn-lt"/>
          <a:ea typeface="+mn-ea"/>
          <a:cs typeface="+mn-cs"/>
        </a:defRPr>
      </a:lvl4pPr>
      <a:lvl5pPr marL="1980724" algn="l" defTabSz="990363" rtl="0" eaLnBrk="1" latinLnBrk="0" hangingPunct="1">
        <a:defRPr sz="1939" kern="1200">
          <a:solidFill>
            <a:schemeClr val="tx1"/>
          </a:solidFill>
          <a:latin typeface="+mn-lt"/>
          <a:ea typeface="+mn-ea"/>
          <a:cs typeface="+mn-cs"/>
        </a:defRPr>
      </a:lvl5pPr>
      <a:lvl6pPr marL="2475906" algn="l" defTabSz="990363" rtl="0" eaLnBrk="1" latinLnBrk="0" hangingPunct="1">
        <a:defRPr sz="1939" kern="1200">
          <a:solidFill>
            <a:schemeClr val="tx1"/>
          </a:solidFill>
          <a:latin typeface="+mn-lt"/>
          <a:ea typeface="+mn-ea"/>
          <a:cs typeface="+mn-cs"/>
        </a:defRPr>
      </a:lvl6pPr>
      <a:lvl7pPr marL="2971087" algn="l" defTabSz="990363" rtl="0" eaLnBrk="1" latinLnBrk="0" hangingPunct="1">
        <a:defRPr sz="1939" kern="1200">
          <a:solidFill>
            <a:schemeClr val="tx1"/>
          </a:solidFill>
          <a:latin typeface="+mn-lt"/>
          <a:ea typeface="+mn-ea"/>
          <a:cs typeface="+mn-cs"/>
        </a:defRPr>
      </a:lvl7pPr>
      <a:lvl8pPr marL="3466267" algn="l" defTabSz="990363" rtl="0" eaLnBrk="1" latinLnBrk="0" hangingPunct="1">
        <a:defRPr sz="1939" kern="1200">
          <a:solidFill>
            <a:schemeClr val="tx1"/>
          </a:solidFill>
          <a:latin typeface="+mn-lt"/>
          <a:ea typeface="+mn-ea"/>
          <a:cs typeface="+mn-cs"/>
        </a:defRPr>
      </a:lvl8pPr>
      <a:lvl9pPr marL="3961449" algn="l" defTabSz="990363" rtl="0" eaLnBrk="1" latinLnBrk="0" hangingPunct="1">
        <a:defRPr sz="19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2971800" y="5395976"/>
            <a:ext cx="5915735" cy="938808"/>
          </a:xfrm>
          <a:prstGeom prst="rect">
            <a:avLst/>
          </a:prstGeom>
          <a:noFill/>
          <a:ln w="9525">
            <a:noFill/>
            <a:miter lim="800000"/>
            <a:headEnd/>
            <a:tailEnd/>
          </a:ln>
        </p:spPr>
        <p:txBody>
          <a:bodyPr lIns="107287" tIns="53643" rIns="107287" bIns="53643"/>
          <a:lstStyle/>
          <a:p>
            <a:pPr lvl="0" algn="r" defTabSz="457200">
              <a:spcBef>
                <a:spcPts val="1000"/>
              </a:spcBef>
              <a:buClr>
                <a:srgbClr val="90C226"/>
              </a:buClr>
              <a:buSzPct val="80000"/>
            </a:pPr>
            <a:r>
              <a:rPr lang="en-US" sz="2000" b="1" i="1" dirty="0">
                <a:solidFill>
                  <a:schemeClr val="bg2"/>
                </a:solidFill>
                <a:latin typeface="+mj-lt"/>
                <a:cs typeface="Arial" panose="020B0604020202020204" pitchFamily="34" charset="0"/>
              </a:rPr>
              <a:t>Presented </a:t>
            </a:r>
            <a:r>
              <a:rPr lang="en-US" sz="2000" b="1" i="1" dirty="0" smtClean="0">
                <a:solidFill>
                  <a:schemeClr val="bg2"/>
                </a:solidFill>
                <a:latin typeface="+mj-lt"/>
                <a:cs typeface="Arial" panose="020B0604020202020204" pitchFamily="34" charset="0"/>
              </a:rPr>
              <a:t>by: </a:t>
            </a:r>
            <a:r>
              <a:rPr lang="en-US" sz="2000" i="1" dirty="0" smtClean="0">
                <a:solidFill>
                  <a:prstClr val="white"/>
                </a:solidFill>
                <a:latin typeface="Trebuchet MS" panose="020B0603020202020204"/>
              </a:rPr>
              <a:t>Simon Allotey, Chairperson RASG-AFI (Director General, Ghana CAA)</a:t>
            </a:r>
            <a:endParaRPr lang="en-US" sz="2000" i="1" dirty="0">
              <a:solidFill>
                <a:prstClr val="white"/>
              </a:solidFill>
              <a:latin typeface="Trebuchet MS" panose="020B0603020202020204"/>
            </a:endParaRPr>
          </a:p>
          <a:p>
            <a:pPr algn="r">
              <a:buFont typeface="Arial" charset="0"/>
              <a:buNone/>
            </a:pPr>
            <a:endParaRPr lang="en-US" sz="2000" b="1" i="1" dirty="0" smtClean="0">
              <a:solidFill>
                <a:schemeClr val="bg2"/>
              </a:solidFill>
              <a:latin typeface="+mj-lt"/>
              <a:cs typeface="Arial" panose="020B0604020202020204" pitchFamily="34" charset="0"/>
            </a:endParaRPr>
          </a:p>
        </p:txBody>
      </p:sp>
      <p:sp>
        <p:nvSpPr>
          <p:cNvPr id="8" name="Rectangle 2"/>
          <p:cNvSpPr txBox="1">
            <a:spLocks noChangeArrowheads="1"/>
          </p:cNvSpPr>
          <p:nvPr/>
        </p:nvSpPr>
        <p:spPr>
          <a:xfrm>
            <a:off x="152400" y="980276"/>
            <a:ext cx="8374875" cy="2905924"/>
          </a:xfrm>
          <a:prstGeom prst="rect">
            <a:avLst/>
          </a:prstGeom>
        </p:spPr>
        <p:txBody>
          <a:bodyPr lIns="107287" tIns="53643" rIns="107287" bIns="53643"/>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1473328" algn="l"/>
              </a:tabLst>
              <a:defRPr/>
            </a:pPr>
            <a:r>
              <a:rPr lang="en-US" sz="2400" dirty="0">
                <a:solidFill>
                  <a:schemeClr val="bg1"/>
                </a:solidFill>
                <a:latin typeface="Trebuchet MS" panose="020B0603020202020204"/>
              </a:rPr>
              <a:t>3rd  AFI Safety Symposium</a:t>
            </a:r>
            <a:br>
              <a:rPr lang="en-US" sz="2400" dirty="0">
                <a:solidFill>
                  <a:schemeClr val="bg1"/>
                </a:solidFill>
                <a:latin typeface="Trebuchet MS" panose="020B0603020202020204"/>
              </a:rPr>
            </a:br>
            <a:r>
              <a:rPr lang="en-US" sz="2400" i="1" dirty="0">
                <a:solidFill>
                  <a:schemeClr val="bg1"/>
                </a:solidFill>
                <a:latin typeface="Trebuchet MS" panose="020B0603020202020204"/>
              </a:rPr>
              <a:t>(</a:t>
            </a:r>
            <a:r>
              <a:rPr lang="en-US" sz="2000" i="1" dirty="0">
                <a:solidFill>
                  <a:schemeClr val="bg1"/>
                </a:solidFill>
                <a:latin typeface="Trebuchet MS" panose="020B0603020202020204"/>
              </a:rPr>
              <a:t>Malabo, Equatorial Guinea, 28 June 2016</a:t>
            </a:r>
            <a:r>
              <a:rPr lang="en-US" sz="2400" i="1" dirty="0">
                <a:solidFill>
                  <a:schemeClr val="bg1"/>
                </a:solidFill>
                <a:latin typeface="Trebuchet MS" panose="020B0603020202020204"/>
              </a:rPr>
              <a:t>)</a:t>
            </a:r>
            <a:r>
              <a:rPr lang="en-US" sz="2400" dirty="0">
                <a:solidFill>
                  <a:schemeClr val="bg1"/>
                </a:solidFill>
                <a:latin typeface="Trebuchet MS" panose="020B0603020202020204"/>
              </a:rPr>
              <a:t/>
            </a:r>
            <a:br>
              <a:rPr lang="en-US" sz="2400" dirty="0">
                <a:solidFill>
                  <a:schemeClr val="bg1"/>
                </a:solidFill>
                <a:latin typeface="Trebuchet MS" panose="020B0603020202020204"/>
              </a:rPr>
            </a:br>
            <a:endParaRPr lang="en-US" sz="2400" dirty="0" smtClean="0">
              <a:solidFill>
                <a:schemeClr val="bg1"/>
              </a:solidFill>
              <a:latin typeface="Trebuchet MS" panose="020B0603020202020204"/>
            </a:endParaRPr>
          </a:p>
          <a:p>
            <a:pPr lvl="0" defTabSz="457200">
              <a:spcBef>
                <a:spcPts val="1000"/>
              </a:spcBef>
              <a:buClr>
                <a:srgbClr val="90C226"/>
              </a:buClr>
              <a:buSzPct val="80000"/>
            </a:pPr>
            <a:r>
              <a:rPr lang="en-CA" sz="4000" b="1" dirty="0">
                <a:solidFill>
                  <a:schemeClr val="bg1"/>
                </a:solidFill>
                <a:latin typeface="Trebuchet MS" panose="020B0603020202020204"/>
                <a:ea typeface="+mn-ea"/>
                <a:cs typeface="+mn-cs"/>
              </a:rPr>
              <a:t>RASG AFI-INITIATIVES</a:t>
            </a:r>
          </a:p>
          <a:p>
            <a:pPr lvl="0" defTabSz="457200">
              <a:spcBef>
                <a:spcPts val="1000"/>
              </a:spcBef>
              <a:buClr>
                <a:srgbClr val="90C226"/>
              </a:buClr>
              <a:buSzPct val="80000"/>
            </a:pPr>
            <a:r>
              <a:rPr lang="en-CA" sz="4000" i="1" dirty="0">
                <a:solidFill>
                  <a:schemeClr val="bg1"/>
                </a:solidFill>
                <a:latin typeface="Trebuchet MS" panose="020B0603020202020204"/>
                <a:ea typeface="+mn-ea"/>
                <a:cs typeface="+mn-cs"/>
              </a:rPr>
              <a:t>Achievements and Challenges</a:t>
            </a:r>
          </a:p>
          <a:p>
            <a:pPr lvl="0" defTabSz="457200">
              <a:spcBef>
                <a:spcPts val="1000"/>
              </a:spcBef>
              <a:buClr>
                <a:srgbClr val="90C226"/>
              </a:buClr>
              <a:buSzPct val="80000"/>
            </a:pPr>
            <a:endParaRPr lang="en-CA" sz="2800" dirty="0">
              <a:solidFill>
                <a:schemeClr val="bg1"/>
              </a:solidFill>
              <a:latin typeface="Trebuchet MS" panose="020B0603020202020204"/>
              <a:ea typeface="+mn-ea"/>
              <a:cs typeface="+mn-cs"/>
            </a:endParaRPr>
          </a:p>
          <a:p>
            <a:pPr>
              <a:tabLst>
                <a:tab pos="1473328" algn="l"/>
              </a:tabLst>
              <a:defRPr/>
            </a:pPr>
            <a:endParaRPr lang="en-GB" sz="2400" b="1" i="1" spc="-23" dirty="0">
              <a:solidFill>
                <a:schemeClr val="bg1"/>
              </a:solidFill>
              <a:cs typeface="Arial" panose="020B0604020202020204" pitchFamily="34" charset="0"/>
            </a:endParaRPr>
          </a:p>
        </p:txBody>
      </p:sp>
      <p:sp>
        <p:nvSpPr>
          <p:cNvPr id="4" name="Espace réservé de la date 3"/>
          <p:cNvSpPr>
            <a:spLocks noGrp="1"/>
          </p:cNvSpPr>
          <p:nvPr>
            <p:ph type="dt" sz="half" idx="10"/>
          </p:nvPr>
        </p:nvSpPr>
        <p:spPr/>
        <p:txBody>
          <a:bodyPr/>
          <a:lstStyle/>
          <a:p>
            <a:r>
              <a:rPr lang="en-CA" dirty="0"/>
              <a:t>28 June 2016</a:t>
            </a:r>
          </a:p>
        </p:txBody>
      </p:sp>
      <p:sp>
        <p:nvSpPr>
          <p:cNvPr id="3" name="Espace réservé du numéro de diapositive 2"/>
          <p:cNvSpPr>
            <a:spLocks noGrp="1"/>
          </p:cNvSpPr>
          <p:nvPr>
            <p:ph type="sldNum" sz="quarter" idx="12"/>
          </p:nvPr>
        </p:nvSpPr>
        <p:spPr/>
        <p:txBody>
          <a:bodyPr/>
          <a:lstStyle/>
          <a:p>
            <a:fld id="{3FF909EE-2C65-48BC-95E5-26F3591A45A6}" type="slidenum">
              <a:rPr lang="en-CA" smtClean="0"/>
              <a:t>1</a:t>
            </a:fld>
            <a:endParaRPr lang="en-CA" dirty="0"/>
          </a:p>
        </p:txBody>
      </p:sp>
    </p:spTree>
    <p:extLst>
      <p:ext uri="{BB962C8B-B14F-4D97-AF65-F5344CB8AC3E}">
        <p14:creationId xmlns:p14="http://schemas.microsoft.com/office/powerpoint/2010/main" val="424210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t>Recommendations (cont’d.)</a:t>
            </a:r>
            <a:endParaRPr lang="en-US" sz="3600" dirty="0"/>
          </a:p>
        </p:txBody>
      </p:sp>
      <p:sp>
        <p:nvSpPr>
          <p:cNvPr id="3" name="Content Placeholder 2"/>
          <p:cNvSpPr>
            <a:spLocks noGrp="1"/>
          </p:cNvSpPr>
          <p:nvPr>
            <p:ph idx="1"/>
          </p:nvPr>
        </p:nvSpPr>
        <p:spPr/>
        <p:txBody>
          <a:bodyPr>
            <a:normAutofit/>
          </a:bodyPr>
          <a:lstStyle/>
          <a:p>
            <a:pPr lvl="0" algn="just">
              <a:buFont typeface="Wingdings" panose="05000000000000000000" pitchFamily="2" charset="2"/>
              <a:buChar char="Ø"/>
            </a:pPr>
            <a:r>
              <a:rPr lang="en-CA" sz="3000" dirty="0"/>
              <a:t>AFI </a:t>
            </a:r>
            <a:r>
              <a:rPr lang="en-CA" sz="3000" dirty="0" smtClean="0"/>
              <a:t>Plan </a:t>
            </a:r>
            <a:r>
              <a:rPr lang="en-CA" sz="3000" dirty="0"/>
              <a:t>initiative (SC16/Rec 12)  requesting AATO with the support of ICAO and Africa’s training partners to prepare a training roadmap for Africa to be strongly commended and supported.  Will enhance the creation of synergy, effective coordination and lead to focused, structured  and effective training initiatives in the AFI Region.</a:t>
            </a:r>
          </a:p>
          <a:p>
            <a:pPr>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r>
              <a:rPr lang="en-CA" smtClean="0">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10</a:t>
            </a:fld>
            <a:endParaRPr lang="en-CA" dirty="0">
              <a:solidFill>
                <a:prstClr val="white"/>
              </a:solidFill>
            </a:endParaRPr>
          </a:p>
        </p:txBody>
      </p:sp>
    </p:spTree>
    <p:extLst>
      <p:ext uri="{BB962C8B-B14F-4D97-AF65-F5344CB8AC3E}">
        <p14:creationId xmlns:p14="http://schemas.microsoft.com/office/powerpoint/2010/main" val="181343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Meyer\AppData\Local\Microsoft\Windows\Temporary Internet Files\Content.IE5\2VVNAX7N\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140968"/>
            <a:ext cx="2636543" cy="188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5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224136"/>
          </a:xfrm>
        </p:spPr>
        <p:txBody>
          <a:bodyPr/>
          <a:lstStyle/>
          <a:p>
            <a:r>
              <a:rPr lang="en-US" sz="4000" b="1" dirty="0" smtClean="0">
                <a:solidFill>
                  <a:srgbClr val="006EB7"/>
                </a:solidFill>
                <a:effectLst>
                  <a:outerShdw blurRad="38100" dist="38100" dir="2700000" algn="tl">
                    <a:srgbClr val="000000">
                      <a:alpha val="43137"/>
                    </a:srgbClr>
                  </a:outerShdw>
                </a:effectLst>
              </a:rPr>
              <a:t>Overview</a:t>
            </a:r>
            <a:endParaRPr lang="en-US" sz="4000" dirty="0"/>
          </a:p>
        </p:txBody>
      </p:sp>
      <p:sp>
        <p:nvSpPr>
          <p:cNvPr id="3" name="Content Placeholder 2"/>
          <p:cNvSpPr>
            <a:spLocks noGrp="1"/>
          </p:cNvSpPr>
          <p:nvPr>
            <p:ph idx="1"/>
          </p:nvPr>
        </p:nvSpPr>
        <p:spPr>
          <a:xfrm>
            <a:off x="251520" y="1676400"/>
            <a:ext cx="8640960" cy="4344888"/>
          </a:xfrm>
        </p:spPr>
        <p:txBody>
          <a:bodyPr>
            <a:noAutofit/>
          </a:bodyPr>
          <a:lstStyle/>
          <a:p>
            <a:pPr>
              <a:buFont typeface="Wingdings" panose="05000000000000000000" pitchFamily="2" charset="2"/>
              <a:buChar char="Ø"/>
            </a:pPr>
            <a:endParaRPr lang="en-CA" sz="3600" dirty="0" smtClean="0"/>
          </a:p>
          <a:p>
            <a:pPr>
              <a:buFont typeface="Wingdings" panose="05000000000000000000" pitchFamily="2" charset="2"/>
              <a:buChar char="Ø"/>
            </a:pPr>
            <a:r>
              <a:rPr lang="en-CA" sz="3600" dirty="0" smtClean="0"/>
              <a:t>Introduction</a:t>
            </a:r>
            <a:endParaRPr lang="en-US" sz="3600" dirty="0"/>
          </a:p>
          <a:p>
            <a:pPr>
              <a:buFont typeface="Wingdings" panose="05000000000000000000" pitchFamily="2" charset="2"/>
              <a:buChar char="Ø"/>
            </a:pPr>
            <a:r>
              <a:rPr lang="en-CA" sz="3600" dirty="0"/>
              <a:t>Objectives of </a:t>
            </a:r>
            <a:r>
              <a:rPr lang="en-CA" sz="3600" dirty="0" smtClean="0"/>
              <a:t>RASG-AFI</a:t>
            </a:r>
            <a:endParaRPr lang="en-US" sz="3600" dirty="0"/>
          </a:p>
          <a:p>
            <a:pPr>
              <a:buFont typeface="Wingdings" panose="05000000000000000000" pitchFamily="2" charset="2"/>
              <a:buChar char="Ø"/>
            </a:pPr>
            <a:r>
              <a:rPr lang="en-CA" sz="3600" dirty="0"/>
              <a:t>Key Initiatives of </a:t>
            </a:r>
            <a:r>
              <a:rPr lang="en-CA" sz="3600" dirty="0" smtClean="0"/>
              <a:t>RASG-AFI</a:t>
            </a:r>
            <a:endParaRPr lang="en-US" sz="3600" dirty="0"/>
          </a:p>
          <a:p>
            <a:pPr>
              <a:buFont typeface="Wingdings" panose="05000000000000000000" pitchFamily="2" charset="2"/>
              <a:buChar char="Ø"/>
            </a:pPr>
            <a:r>
              <a:rPr lang="en-CA" sz="3600" dirty="0"/>
              <a:t>Achievements</a:t>
            </a:r>
            <a:endParaRPr lang="en-US" sz="3600" dirty="0"/>
          </a:p>
          <a:p>
            <a:pPr>
              <a:buFont typeface="Wingdings" panose="05000000000000000000" pitchFamily="2" charset="2"/>
              <a:buChar char="Ø"/>
            </a:pPr>
            <a:r>
              <a:rPr lang="en-CA" sz="3600" dirty="0"/>
              <a:t>Challenges</a:t>
            </a:r>
            <a:endParaRPr lang="en-US" sz="3600" dirty="0"/>
          </a:p>
          <a:p>
            <a:pPr>
              <a:buFont typeface="Wingdings" panose="05000000000000000000" pitchFamily="2" charset="2"/>
              <a:buChar char="Ø"/>
            </a:pPr>
            <a:r>
              <a:rPr lang="en-CA" sz="3600" dirty="0"/>
              <a:t>Recommendations</a:t>
            </a:r>
            <a:endParaRPr lang="en-US" sz="3600" dirty="0"/>
          </a:p>
          <a:p>
            <a:pPr marL="457200" lvl="1" indent="0">
              <a:buNone/>
            </a:pPr>
            <a:endParaRPr lang="en-US" sz="2000" dirty="0" smtClean="0"/>
          </a:p>
        </p:txBody>
      </p:sp>
      <p:sp>
        <p:nvSpPr>
          <p:cNvPr id="4" name="Date Placeholder 3"/>
          <p:cNvSpPr>
            <a:spLocks noGrp="1"/>
          </p:cNvSpPr>
          <p:nvPr>
            <p:ph type="dt" sz="half" idx="10"/>
          </p:nvPr>
        </p:nvSpPr>
        <p:spPr/>
        <p:txBody>
          <a:bodyPr/>
          <a:lstStyle/>
          <a:p>
            <a:r>
              <a:rPr lang="en-US" dirty="0" smtClean="0"/>
              <a:t>28 June 2016</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2</a:t>
            </a:fld>
            <a:endParaRPr lang="en-CA"/>
          </a:p>
        </p:txBody>
      </p:sp>
      <p:sp>
        <p:nvSpPr>
          <p:cNvPr id="6" name="Footer Placeholder 5"/>
          <p:cNvSpPr>
            <a:spLocks noGrp="1"/>
          </p:cNvSpPr>
          <p:nvPr>
            <p:ph type="ftr" sz="quarter" idx="11"/>
          </p:nvPr>
        </p:nvSpPr>
        <p:spPr/>
        <p:txBody>
          <a:bodyPr/>
          <a:lstStyle/>
          <a:p>
            <a:r>
              <a:rPr lang="en-US" dirty="0" smtClean="0"/>
              <a:t>Third AFI Safety Symposium, Malabo, Equatorial Guinea</a:t>
            </a:r>
            <a:endParaRPr lang="en-CA" dirty="0"/>
          </a:p>
        </p:txBody>
      </p:sp>
    </p:spTree>
    <p:extLst>
      <p:ext uri="{BB962C8B-B14F-4D97-AF65-F5344CB8AC3E}">
        <p14:creationId xmlns:p14="http://schemas.microsoft.com/office/powerpoint/2010/main" val="20629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712968" cy="720080"/>
          </a:xfrm>
        </p:spPr>
        <p:txBody>
          <a:bodyPr/>
          <a:lstStyle/>
          <a:p>
            <a:r>
              <a:rPr lang="en-CA" sz="4400" b="1" dirty="0"/>
              <a:t>Introduction</a:t>
            </a:r>
            <a:endParaRPr lang="en-US" sz="4400" b="1" i="1" dirty="0">
              <a:solidFill>
                <a:schemeClr val="accent5">
                  <a:lumMod val="75000"/>
                </a:schemeClr>
              </a:solidFill>
            </a:endParaRPr>
          </a:p>
        </p:txBody>
      </p:sp>
      <p:sp>
        <p:nvSpPr>
          <p:cNvPr id="4" name="Date Placeholder 3"/>
          <p:cNvSpPr>
            <a:spLocks noGrp="1"/>
          </p:cNvSpPr>
          <p:nvPr>
            <p:ph type="dt" sz="half" idx="10"/>
          </p:nvPr>
        </p:nvSpPr>
        <p:spPr>
          <a:xfrm>
            <a:off x="1501824" y="6525344"/>
            <a:ext cx="2133600" cy="332656"/>
          </a:xfrm>
        </p:spPr>
        <p:txBody>
          <a:bodyPr/>
          <a:lstStyle/>
          <a:p>
            <a:r>
              <a:rPr lang="en-US" dirty="0" smtClean="0"/>
              <a:t>28 June 2016</a:t>
            </a:r>
            <a:endParaRPr lang="en-CA" dirty="0"/>
          </a:p>
        </p:txBody>
      </p:sp>
      <p:sp>
        <p:nvSpPr>
          <p:cNvPr id="5" name="Slide Number Placeholder 4"/>
          <p:cNvSpPr>
            <a:spLocks noGrp="1"/>
          </p:cNvSpPr>
          <p:nvPr>
            <p:ph type="sldNum" sz="quarter" idx="12"/>
          </p:nvPr>
        </p:nvSpPr>
        <p:spPr>
          <a:xfrm>
            <a:off x="5077544" y="6525344"/>
            <a:ext cx="2133600" cy="332656"/>
          </a:xfrm>
        </p:spPr>
        <p:txBody>
          <a:bodyPr/>
          <a:lstStyle/>
          <a:p>
            <a:fld id="{3FF909EE-2C65-48BC-95E5-26F3591A45A6}" type="slidenum">
              <a:rPr lang="en-CA" smtClean="0"/>
              <a:t>3</a:t>
            </a:fld>
            <a:endParaRPr lang="en-CA"/>
          </a:p>
        </p:txBody>
      </p:sp>
      <p:sp>
        <p:nvSpPr>
          <p:cNvPr id="8" name="Footer Placeholder 7"/>
          <p:cNvSpPr>
            <a:spLocks noGrp="1"/>
          </p:cNvSpPr>
          <p:nvPr>
            <p:ph type="ftr" sz="quarter" idx="11"/>
          </p:nvPr>
        </p:nvSpPr>
        <p:spPr/>
        <p:txBody>
          <a:bodyPr/>
          <a:lstStyle/>
          <a:p>
            <a:r>
              <a:rPr lang="en-US" dirty="0" smtClean="0"/>
              <a:t>Third AFI Safety Symposium, Malabo, Equatorial Guinea</a:t>
            </a:r>
            <a:endParaRPr lang="en-CA" dirty="0"/>
          </a:p>
        </p:txBody>
      </p:sp>
      <p:sp>
        <p:nvSpPr>
          <p:cNvPr id="20" name="TextBox 19"/>
          <p:cNvSpPr txBox="1"/>
          <p:nvPr/>
        </p:nvSpPr>
        <p:spPr>
          <a:xfrm>
            <a:off x="304800" y="1981200"/>
            <a:ext cx="8305800" cy="3816429"/>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solidFill>
                  <a:srgbClr val="0070C0"/>
                </a:solidFill>
              </a:rPr>
              <a:t>The establishment of a Regional Aviation Safety Group for Africa and the Indian Ocean (RASG-AFI) was endorsed by the </a:t>
            </a:r>
            <a:r>
              <a:rPr lang="en-US" sz="2800" dirty="0" smtClean="0">
                <a:solidFill>
                  <a:srgbClr val="0070C0"/>
                </a:solidFill>
              </a:rPr>
              <a:t>DGCA/4 </a:t>
            </a:r>
            <a:r>
              <a:rPr lang="en-US" sz="2800" dirty="0">
                <a:solidFill>
                  <a:srgbClr val="0070C0"/>
                </a:solidFill>
              </a:rPr>
              <a:t>meeting held in </a:t>
            </a:r>
            <a:r>
              <a:rPr lang="en-US" sz="2800" dirty="0" err="1">
                <a:solidFill>
                  <a:srgbClr val="0070C0"/>
                </a:solidFill>
              </a:rPr>
              <a:t>Matsapa</a:t>
            </a:r>
            <a:r>
              <a:rPr lang="en-US" sz="2800" dirty="0">
                <a:solidFill>
                  <a:srgbClr val="0070C0"/>
                </a:solidFill>
              </a:rPr>
              <a:t>, The Kingdom of Swaziland, from 8 to 9 November 2010. </a:t>
            </a:r>
          </a:p>
          <a:p>
            <a:pPr marL="285750" indent="-285750" algn="just">
              <a:buFont typeface="Arial" panose="020B0604020202020204" pitchFamily="34" charset="0"/>
              <a:buChar char="•"/>
            </a:pPr>
            <a:r>
              <a:rPr lang="en-US" sz="2800" dirty="0">
                <a:solidFill>
                  <a:srgbClr val="0070C0"/>
                </a:solidFill>
              </a:rPr>
              <a:t>The structure and terms of reference for RASG-AFI were approved by the first meeting of RASG-AFI in Kampala, Uganda, from 26 to 27 March 2012.  </a:t>
            </a:r>
          </a:p>
          <a:p>
            <a:pPr marL="285750" indent="-285750">
              <a:buFont typeface="Arial" panose="020B0604020202020204" pitchFamily="34" charset="0"/>
              <a:buChar char="•"/>
            </a:pPr>
            <a:endParaRPr lang="en-GB" dirty="0">
              <a:solidFill>
                <a:srgbClr val="0070C0"/>
              </a:solidFill>
            </a:endParaRPr>
          </a:p>
        </p:txBody>
      </p:sp>
    </p:spTree>
    <p:extLst>
      <p:ext uri="{BB962C8B-B14F-4D97-AF65-F5344CB8AC3E}">
        <p14:creationId xmlns:p14="http://schemas.microsoft.com/office/powerpoint/2010/main" val="13007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066800"/>
            <a:ext cx="8712968" cy="576064"/>
          </a:xfrm>
        </p:spPr>
        <p:txBody>
          <a:bodyPr/>
          <a:lstStyle/>
          <a:p>
            <a:pPr algn="l"/>
            <a:r>
              <a:rPr lang="en-CA" sz="4000" b="1" dirty="0"/>
              <a:t>Objectives of </a:t>
            </a:r>
            <a:r>
              <a:rPr lang="en-CA" sz="4000" b="1" dirty="0" smtClean="0"/>
              <a:t>RASG-AFI</a:t>
            </a:r>
            <a:br>
              <a:rPr lang="en-CA" sz="4000" b="1" dirty="0" smtClean="0"/>
            </a:br>
            <a:r>
              <a:rPr lang="en-CA" sz="4000" b="1" dirty="0" smtClean="0"/>
              <a:t>* </a:t>
            </a:r>
            <a:r>
              <a:rPr lang="en-CA" sz="2800" dirty="0" smtClean="0"/>
              <a:t>RASG </a:t>
            </a:r>
            <a:r>
              <a:rPr lang="en-CA" sz="2800" dirty="0"/>
              <a:t>AFI serves as a regional cooperative forum to increase awareness of regional safety issues and initiatives whilst providing a mechanism for addressing them</a:t>
            </a:r>
            <a:r>
              <a:rPr lang="en-CA" sz="2800" dirty="0" smtClean="0"/>
              <a:t>.</a:t>
            </a:r>
            <a:br>
              <a:rPr lang="en-CA" sz="2800" dirty="0" smtClean="0"/>
            </a:br>
            <a:r>
              <a:rPr lang="en-CA" sz="2800" dirty="0" smtClean="0"/>
              <a:t> </a:t>
            </a:r>
            <a:r>
              <a:rPr lang="en-CA" sz="2800" dirty="0"/>
              <a:t/>
            </a:r>
            <a:br>
              <a:rPr lang="en-CA" sz="2800" dirty="0"/>
            </a:br>
            <a:r>
              <a:rPr lang="en-CA" sz="2800" dirty="0" smtClean="0"/>
              <a:t>* RASG-AFI </a:t>
            </a:r>
            <a:r>
              <a:rPr lang="en-CA" sz="2800" dirty="0"/>
              <a:t>monitors progress, coordinates actions among AFI States and makes recommendations to ICAO on means to facilitate the implementation of the Global Aviation Safety Plan (GASP) within the AFI Region including the Abuja Safety Targets</a:t>
            </a:r>
            <a:r>
              <a:rPr lang="en-US" sz="4000" dirty="0"/>
              <a:t/>
            </a:r>
            <a:br>
              <a:rPr lang="en-US" sz="4000" dirty="0"/>
            </a:br>
            <a:endParaRPr lang="en-US" sz="4000" b="1" i="1" dirty="0">
              <a:solidFill>
                <a:schemeClr val="accent5">
                  <a:lumMod val="75000"/>
                </a:schemeClr>
              </a:solidFill>
            </a:endParaRPr>
          </a:p>
        </p:txBody>
      </p:sp>
      <p:sp>
        <p:nvSpPr>
          <p:cNvPr id="4" name="Date Placeholder 3"/>
          <p:cNvSpPr>
            <a:spLocks noGrp="1"/>
          </p:cNvSpPr>
          <p:nvPr>
            <p:ph type="dt" sz="half" idx="10"/>
          </p:nvPr>
        </p:nvSpPr>
        <p:spPr>
          <a:xfrm>
            <a:off x="1501824" y="6525344"/>
            <a:ext cx="2133600" cy="332656"/>
          </a:xfrm>
        </p:spPr>
        <p:txBody>
          <a:bodyPr/>
          <a:lstStyle/>
          <a:p>
            <a:r>
              <a:rPr lang="en-US" dirty="0" smtClean="0"/>
              <a:t>28 June 2016</a:t>
            </a:r>
            <a:endParaRPr lang="en-CA" dirty="0"/>
          </a:p>
        </p:txBody>
      </p:sp>
      <p:sp>
        <p:nvSpPr>
          <p:cNvPr id="5" name="Slide Number Placeholder 4"/>
          <p:cNvSpPr>
            <a:spLocks noGrp="1"/>
          </p:cNvSpPr>
          <p:nvPr>
            <p:ph type="sldNum" sz="quarter" idx="12"/>
          </p:nvPr>
        </p:nvSpPr>
        <p:spPr>
          <a:xfrm>
            <a:off x="5077544" y="6525344"/>
            <a:ext cx="2133600" cy="332656"/>
          </a:xfrm>
        </p:spPr>
        <p:txBody>
          <a:bodyPr/>
          <a:lstStyle/>
          <a:p>
            <a:fld id="{3FF909EE-2C65-48BC-95E5-26F3591A45A6}" type="slidenum">
              <a:rPr lang="en-CA" smtClean="0"/>
              <a:t>4</a:t>
            </a:fld>
            <a:endParaRPr lang="en-CA"/>
          </a:p>
        </p:txBody>
      </p:sp>
      <p:sp>
        <p:nvSpPr>
          <p:cNvPr id="8" name="Footer Placeholder 7"/>
          <p:cNvSpPr>
            <a:spLocks noGrp="1"/>
          </p:cNvSpPr>
          <p:nvPr>
            <p:ph type="ftr" sz="quarter" idx="11"/>
          </p:nvPr>
        </p:nvSpPr>
        <p:spPr>
          <a:xfrm>
            <a:off x="2915816" y="6525344"/>
            <a:ext cx="3744416" cy="332656"/>
          </a:xfrm>
        </p:spPr>
        <p:txBody>
          <a:bodyPr/>
          <a:lstStyle/>
          <a:p>
            <a:r>
              <a:rPr lang="en-US" dirty="0" smtClean="0"/>
              <a:t>Third AFI Safety Symposium, Malabo, Equatorial Guinea</a:t>
            </a:r>
            <a:endParaRPr lang="en-CA" dirty="0"/>
          </a:p>
        </p:txBody>
      </p:sp>
    </p:spTree>
    <p:extLst>
      <p:ext uri="{BB962C8B-B14F-4D97-AF65-F5344CB8AC3E}">
        <p14:creationId xmlns:p14="http://schemas.microsoft.com/office/powerpoint/2010/main" val="17317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842110"/>
            <a:ext cx="8458200" cy="4247317"/>
          </a:xfrm>
          <a:prstGeom prst="rect">
            <a:avLst/>
          </a:prstGeom>
          <a:noFill/>
        </p:spPr>
        <p:txBody>
          <a:bodyPr wrap="square">
            <a:spAutoFit/>
          </a:bodyPr>
          <a:lstStyle/>
          <a:p>
            <a:r>
              <a:rPr lang="en-US" dirty="0">
                <a:solidFill>
                  <a:srgbClr val="0070C0"/>
                </a:solidFill>
              </a:rPr>
              <a:t> </a:t>
            </a:r>
            <a:r>
              <a:rPr lang="en-US" sz="2400" dirty="0">
                <a:solidFill>
                  <a:srgbClr val="0070C0"/>
                </a:solidFill>
              </a:rPr>
              <a:t>a) </a:t>
            </a:r>
            <a:r>
              <a:rPr lang="en-US" sz="2800" dirty="0">
                <a:solidFill>
                  <a:srgbClr val="0070C0"/>
                </a:solidFill>
              </a:rPr>
              <a:t>to develop and implement a work </a:t>
            </a:r>
            <a:r>
              <a:rPr lang="en-US" sz="2800" dirty="0" err="1">
                <a:solidFill>
                  <a:srgbClr val="0070C0"/>
                </a:solidFill>
              </a:rPr>
              <a:t>programme</a:t>
            </a:r>
            <a:r>
              <a:rPr lang="en-US" sz="2800" dirty="0">
                <a:solidFill>
                  <a:srgbClr val="0070C0"/>
                </a:solidFill>
              </a:rPr>
              <a:t> that supports a regional performance framework for the management of safety on the basis of the Global Aviation Safety Plan (GASP</a:t>
            </a:r>
            <a:r>
              <a:rPr lang="en-US" sz="2800" dirty="0" smtClean="0">
                <a:solidFill>
                  <a:srgbClr val="0070C0"/>
                </a:solidFill>
              </a:rPr>
              <a:t>)</a:t>
            </a:r>
          </a:p>
          <a:p>
            <a:endParaRPr lang="en-US" sz="2800" dirty="0">
              <a:solidFill>
                <a:srgbClr val="0070C0"/>
              </a:solidFill>
            </a:endParaRPr>
          </a:p>
          <a:p>
            <a:r>
              <a:rPr lang="en-US" sz="2800" dirty="0">
                <a:solidFill>
                  <a:srgbClr val="0070C0"/>
                </a:solidFill>
              </a:rPr>
              <a:t>b) Using the GASP to build on the work already done by States and existing sub-regional organizations and support the establishment and operation of a performance-based safety system for the region.  </a:t>
            </a:r>
          </a:p>
          <a:p>
            <a:pPr marL="627062" lvl="1">
              <a:spcAft>
                <a:spcPts val="1200"/>
              </a:spcAft>
              <a:buClr>
                <a:schemeClr val="accent1"/>
              </a:buClr>
              <a:defRPr/>
            </a:pPr>
            <a:endParaRPr lang="en-US" dirty="0" smtClean="0">
              <a:solidFill>
                <a:srgbClr val="0070C0"/>
              </a:solidFill>
            </a:endParaRPr>
          </a:p>
        </p:txBody>
      </p:sp>
      <p:sp>
        <p:nvSpPr>
          <p:cNvPr id="3" name="Title 1"/>
          <p:cNvSpPr txBox="1">
            <a:spLocks/>
          </p:cNvSpPr>
          <p:nvPr/>
        </p:nvSpPr>
        <p:spPr>
          <a:xfrm>
            <a:off x="457200" y="10527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smtClean="0">
              <a:solidFill>
                <a:srgbClr val="006EB7"/>
              </a:solidFill>
            </a:endParaRPr>
          </a:p>
        </p:txBody>
      </p:sp>
      <p:sp>
        <p:nvSpPr>
          <p:cNvPr id="4" name="Date Placeholder 3"/>
          <p:cNvSpPr>
            <a:spLocks noGrp="1"/>
          </p:cNvSpPr>
          <p:nvPr>
            <p:ph type="dt" sz="half" idx="10"/>
          </p:nvPr>
        </p:nvSpPr>
        <p:spPr/>
        <p:txBody>
          <a:bodyPr/>
          <a:lstStyle/>
          <a:p>
            <a:r>
              <a:rPr lang="en-US" dirty="0" smtClean="0"/>
              <a:t>28 June 2016</a:t>
            </a:r>
            <a:endParaRPr lang="en-CA" dirty="0"/>
          </a:p>
        </p:txBody>
      </p:sp>
      <p:sp>
        <p:nvSpPr>
          <p:cNvPr id="5" name="Footer Placeholder 4"/>
          <p:cNvSpPr>
            <a:spLocks noGrp="1"/>
          </p:cNvSpPr>
          <p:nvPr>
            <p:ph type="ftr" sz="quarter" idx="11"/>
          </p:nvPr>
        </p:nvSpPr>
        <p:spPr/>
        <p:txBody>
          <a:bodyPr/>
          <a:lstStyle/>
          <a:p>
            <a:r>
              <a:rPr lang="en-US" dirty="0" smtClean="0"/>
              <a:t>Third AFI Safety Symposium, Malabo, Equatorial Guinea</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5</a:t>
            </a:fld>
            <a:endParaRPr lang="en-CA"/>
          </a:p>
        </p:txBody>
      </p:sp>
      <p:sp>
        <p:nvSpPr>
          <p:cNvPr id="7" name="Rectangle 6"/>
          <p:cNvSpPr/>
          <p:nvPr/>
        </p:nvSpPr>
        <p:spPr>
          <a:xfrm>
            <a:off x="762000" y="1113488"/>
            <a:ext cx="7162800" cy="646331"/>
          </a:xfrm>
          <a:prstGeom prst="rect">
            <a:avLst/>
          </a:prstGeom>
        </p:spPr>
        <p:txBody>
          <a:bodyPr wrap="square">
            <a:spAutoFit/>
          </a:bodyPr>
          <a:lstStyle/>
          <a:p>
            <a:pPr algn="ctr"/>
            <a:r>
              <a:rPr lang="en-CA" sz="3600" b="1" dirty="0">
                <a:solidFill>
                  <a:srgbClr val="0070C0"/>
                </a:solidFill>
              </a:rPr>
              <a:t>Terms of Reference of </a:t>
            </a:r>
            <a:r>
              <a:rPr lang="en-CA" sz="3600" b="1" dirty="0" smtClean="0">
                <a:solidFill>
                  <a:srgbClr val="0070C0"/>
                </a:solidFill>
              </a:rPr>
              <a:t>RASG-AFI</a:t>
            </a:r>
            <a:endParaRPr lang="en-US" sz="3600" b="1" dirty="0">
              <a:solidFill>
                <a:srgbClr val="0070C0"/>
              </a:solidFill>
            </a:endParaRPr>
          </a:p>
        </p:txBody>
      </p:sp>
    </p:spTree>
    <p:extLst>
      <p:ext uri="{BB962C8B-B14F-4D97-AF65-F5344CB8AC3E}">
        <p14:creationId xmlns:p14="http://schemas.microsoft.com/office/powerpoint/2010/main" val="149780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2088"/>
          </a:xfrm>
        </p:spPr>
        <p:txBody>
          <a:bodyPr/>
          <a:lstStyle/>
          <a:p>
            <a:pPr lvl="0">
              <a:spcBef>
                <a:spcPts val="0"/>
              </a:spcBef>
            </a:pPr>
            <a:r>
              <a:rPr lang="en-CA" sz="3600" b="1" dirty="0"/>
              <a:t>Key Initiatives of RASG AFI</a:t>
            </a:r>
            <a:endParaRPr lang="en-US" sz="3600" b="1" dirty="0">
              <a:solidFill>
                <a:srgbClr val="006EB7"/>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251520" y="1752600"/>
            <a:ext cx="8640960" cy="4648200"/>
          </a:xfrm>
        </p:spPr>
        <p:txBody>
          <a:bodyPr>
            <a:normAutofit fontScale="40000" lnSpcReduction="20000"/>
          </a:bodyPr>
          <a:lstStyle/>
          <a:p>
            <a:pPr lvl="0">
              <a:buFont typeface="Wingdings" panose="05000000000000000000" pitchFamily="2" charset="2"/>
              <a:buChar char="Ø"/>
            </a:pPr>
            <a:r>
              <a:rPr lang="en-CA" sz="5000" dirty="0"/>
              <a:t>Publication of RASG - AFI Annual Safety Report by Annual Safety Report </a:t>
            </a:r>
            <a:r>
              <a:rPr lang="en-CA" sz="5000" dirty="0" smtClean="0"/>
              <a:t>Team (two Editions produced so far)</a:t>
            </a:r>
            <a:endParaRPr lang="en-US" sz="5000" dirty="0"/>
          </a:p>
          <a:p>
            <a:pPr>
              <a:buFont typeface="Wingdings" panose="05000000000000000000" pitchFamily="2" charset="2"/>
              <a:buChar char="Ø"/>
            </a:pPr>
            <a:r>
              <a:rPr lang="en-CA" sz="5000" dirty="0"/>
              <a:t>Establishment of Safety Support Teams to coordinate implementation assistance for priority projects to States .</a:t>
            </a:r>
          </a:p>
          <a:p>
            <a:pPr lvl="1">
              <a:buFont typeface="Arial" panose="020B0604020202020204" pitchFamily="34" charset="0"/>
              <a:buChar char="•"/>
            </a:pPr>
            <a:r>
              <a:rPr lang="en-US" sz="4000" dirty="0"/>
              <a:t>The following </a:t>
            </a:r>
            <a:r>
              <a:rPr lang="en-US" sz="4000" dirty="0" smtClean="0"/>
              <a:t>State </a:t>
            </a:r>
            <a:r>
              <a:rPr lang="en-US" sz="4000" dirty="0"/>
              <a:t>Champions have been designated: SSC (Significant Safety Concerns) – </a:t>
            </a:r>
            <a:r>
              <a:rPr lang="en-US" sz="4000" dirty="0" smtClean="0"/>
              <a:t>Ghana; South Arica; </a:t>
            </a:r>
            <a:r>
              <a:rPr lang="en-US" sz="4000" dirty="0"/>
              <a:t>and AFCAC;</a:t>
            </a:r>
          </a:p>
          <a:p>
            <a:pPr lvl="1">
              <a:buFont typeface="Arial" panose="020B0604020202020204" pitchFamily="34" charset="0"/>
              <a:buChar char="•"/>
            </a:pPr>
            <a:r>
              <a:rPr lang="en-US" sz="4000" dirty="0"/>
              <a:t> FSO (Fundamentals of safety Oversight) - Senegal and Uganda;</a:t>
            </a:r>
          </a:p>
          <a:p>
            <a:pPr lvl="1">
              <a:buFont typeface="Arial" panose="020B0604020202020204" pitchFamily="34" charset="0"/>
              <a:buChar char="•"/>
            </a:pPr>
            <a:r>
              <a:rPr lang="en-US" sz="4000" dirty="0"/>
              <a:t> AIG (Accident Investigation) – </a:t>
            </a:r>
            <a:r>
              <a:rPr lang="en-US" sz="4000" dirty="0" smtClean="0"/>
              <a:t>Ethiopia; Cape Verde; </a:t>
            </a:r>
            <a:r>
              <a:rPr lang="en-US" sz="4000" dirty="0"/>
              <a:t>and IFALPA; and</a:t>
            </a:r>
          </a:p>
          <a:p>
            <a:pPr lvl="1">
              <a:buFont typeface="Arial" panose="020B0604020202020204" pitchFamily="34" charset="0"/>
              <a:buChar char="•"/>
            </a:pPr>
            <a:r>
              <a:rPr lang="en-US" sz="4000" dirty="0"/>
              <a:t> ESI (Emerging Safety Issues – </a:t>
            </a:r>
            <a:r>
              <a:rPr lang="en-US" sz="4000" dirty="0" smtClean="0"/>
              <a:t>(RS</a:t>
            </a:r>
            <a:r>
              <a:rPr lang="en-US" sz="4000" dirty="0"/>
              <a:t>, CFIT, LOC-I, AIM)– Kenya, ASECNA, and </a:t>
            </a:r>
            <a:r>
              <a:rPr lang="en-US" sz="4000" dirty="0" smtClean="0"/>
              <a:t>ACI.</a:t>
            </a:r>
          </a:p>
          <a:p>
            <a:pPr lvl="1">
              <a:buFont typeface="Arial" panose="020B0604020202020204" pitchFamily="34" charset="0"/>
              <a:buChar char="•"/>
            </a:pPr>
            <a:r>
              <a:rPr lang="en-CA" sz="4000" dirty="0" smtClean="0"/>
              <a:t>AFI </a:t>
            </a:r>
            <a:r>
              <a:rPr lang="en-CA" sz="4000" dirty="0"/>
              <a:t>Plan Goals for 2016 (Abuja Safety Targets, ICAO Plans of Action, </a:t>
            </a:r>
            <a:r>
              <a:rPr lang="en-CA" sz="4000" dirty="0" err="1"/>
              <a:t>etc</a:t>
            </a:r>
            <a:r>
              <a:rPr lang="en-CA" sz="4000" dirty="0"/>
              <a:t>) incorporated in RASG – AFI Work Programme </a:t>
            </a:r>
          </a:p>
          <a:p>
            <a:pPr lvl="0">
              <a:buFont typeface="Wingdings" panose="05000000000000000000" pitchFamily="2" charset="2"/>
              <a:buChar char="Ø"/>
            </a:pPr>
            <a:r>
              <a:rPr lang="en-CA" sz="5000" dirty="0"/>
              <a:t>RASG-AFI Steering Committee (RASC) comprising Secretariat, SSTs, RASG AFI Chairperson, Coordinator of the AFI Group at ICAO &amp; Industry meet regularly (teleconference or </a:t>
            </a:r>
            <a:r>
              <a:rPr lang="en-CA" sz="5000" dirty="0" smtClean="0"/>
              <a:t>face-to-face</a:t>
            </a:r>
            <a:r>
              <a:rPr lang="en-CA" sz="5000" dirty="0"/>
              <a:t>)  to review progress of implementation of RASG-AFI Decisions &amp; Conclusions including Priority </a:t>
            </a:r>
            <a:r>
              <a:rPr lang="en-CA" sz="5000" dirty="0" smtClean="0"/>
              <a:t>Projects</a:t>
            </a:r>
            <a:endParaRPr lang="en-US" sz="5000" dirty="0"/>
          </a:p>
          <a:p>
            <a:pPr lvl="0">
              <a:buFont typeface="Wingdings" panose="05000000000000000000" pitchFamily="2" charset="2"/>
              <a:buChar char="Ø"/>
            </a:pPr>
            <a:r>
              <a:rPr lang="en-CA" sz="5000" dirty="0" smtClean="0"/>
              <a:t>Establishment of a Joint Coordination Task Force for enhanced </a:t>
            </a:r>
            <a:r>
              <a:rPr lang="en-CA" sz="5000" dirty="0"/>
              <a:t>coordination with AFI Plan, APIRG, RSOOs and other safety </a:t>
            </a:r>
            <a:r>
              <a:rPr lang="en-CA" sz="5000" dirty="0" smtClean="0"/>
              <a:t>partners.</a:t>
            </a:r>
            <a:endParaRPr lang="en-US" sz="5000" dirty="0" smtClean="0">
              <a:solidFill>
                <a:schemeClr val="tx1"/>
              </a:solidFill>
              <a:latin typeface="+mn-lt"/>
            </a:endParaRPr>
          </a:p>
          <a:p>
            <a:pPr lvl="1">
              <a:spcAft>
                <a:spcPts val="1200"/>
              </a:spcAft>
              <a:buFont typeface="Wingdings" panose="05000000000000000000" pitchFamily="2" charset="2"/>
              <a:buChar char="Ø"/>
            </a:pPr>
            <a:endParaRPr lang="en-US" sz="4200" dirty="0">
              <a:solidFill>
                <a:schemeClr val="tx1"/>
              </a:solidFill>
              <a:latin typeface="+mn-lt"/>
            </a:endParaRPr>
          </a:p>
          <a:p>
            <a:pPr marL="457200" lvl="1" indent="0">
              <a:buNone/>
            </a:pPr>
            <a:endParaRPr lang="en-US" sz="1600" dirty="0" smtClean="0"/>
          </a:p>
        </p:txBody>
      </p:sp>
      <p:sp>
        <p:nvSpPr>
          <p:cNvPr id="4" name="Date Placeholder 3"/>
          <p:cNvSpPr>
            <a:spLocks noGrp="1"/>
          </p:cNvSpPr>
          <p:nvPr>
            <p:ph type="dt" sz="half" idx="10"/>
          </p:nvPr>
        </p:nvSpPr>
        <p:spPr/>
        <p:txBody>
          <a:bodyPr/>
          <a:lstStyle/>
          <a:p>
            <a:r>
              <a:rPr lang="en-US" dirty="0" smtClean="0"/>
              <a:t>28 June 2016</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6</a:t>
            </a:fld>
            <a:endParaRPr lang="en-CA"/>
          </a:p>
        </p:txBody>
      </p:sp>
      <p:sp>
        <p:nvSpPr>
          <p:cNvPr id="6" name="Footer Placeholder 5"/>
          <p:cNvSpPr>
            <a:spLocks noGrp="1"/>
          </p:cNvSpPr>
          <p:nvPr>
            <p:ph type="ftr" sz="quarter" idx="11"/>
          </p:nvPr>
        </p:nvSpPr>
        <p:spPr/>
        <p:txBody>
          <a:bodyPr/>
          <a:lstStyle/>
          <a:p>
            <a:r>
              <a:rPr lang="en-US" dirty="0" smtClean="0"/>
              <a:t>Third AFI Safety Symposium, Malabo, Equatorial Guinea</a:t>
            </a:r>
            <a:endParaRPr lang="en-CA" dirty="0"/>
          </a:p>
        </p:txBody>
      </p:sp>
    </p:spTree>
    <p:extLst>
      <p:ext uri="{BB962C8B-B14F-4D97-AF65-F5344CB8AC3E}">
        <p14:creationId xmlns:p14="http://schemas.microsoft.com/office/powerpoint/2010/main" val="61337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073734"/>
            <a:ext cx="8229600" cy="1143000"/>
          </a:xfrm>
        </p:spPr>
        <p:txBody>
          <a:bodyPr/>
          <a:lstStyle/>
          <a:p>
            <a:r>
              <a:rPr lang="en-CA" sz="3600" b="1" dirty="0"/>
              <a:t>Achievements</a:t>
            </a:r>
            <a:r>
              <a:rPr lang="en-US" sz="3600" dirty="0"/>
              <a:t/>
            </a:r>
            <a:br>
              <a:rPr lang="en-US" sz="3600" dirty="0"/>
            </a:br>
            <a:endParaRPr lang="en-CA" sz="3600" b="1" dirty="0">
              <a:solidFill>
                <a:srgbClr val="006EB7"/>
              </a:solidFill>
            </a:endParaRPr>
          </a:p>
        </p:txBody>
      </p:sp>
      <p:sp>
        <p:nvSpPr>
          <p:cNvPr id="3" name="Content Placeholder 2"/>
          <p:cNvSpPr>
            <a:spLocks noGrp="1"/>
          </p:cNvSpPr>
          <p:nvPr>
            <p:ph idx="1"/>
          </p:nvPr>
        </p:nvSpPr>
        <p:spPr>
          <a:xfrm>
            <a:off x="313184" y="1844824"/>
            <a:ext cx="8507288" cy="4281339"/>
          </a:xfrm>
        </p:spPr>
        <p:txBody>
          <a:bodyPr>
            <a:noAutofit/>
          </a:bodyPr>
          <a:lstStyle/>
          <a:p>
            <a:r>
              <a:rPr lang="en-CA" sz="2000" dirty="0"/>
              <a:t>Establishment of </a:t>
            </a:r>
            <a:r>
              <a:rPr lang="en-CA" sz="2000" dirty="0" smtClean="0"/>
              <a:t>Safety </a:t>
            </a:r>
            <a:r>
              <a:rPr lang="en-CA" sz="2000" dirty="0"/>
              <a:t>Support Teams </a:t>
            </a:r>
            <a:r>
              <a:rPr lang="en-US" sz="2000" dirty="0" smtClean="0"/>
              <a:t>headed </a:t>
            </a:r>
            <a:r>
              <a:rPr lang="en-US" sz="2000" dirty="0"/>
              <a:t>by Champions who are members of the RASC, for the following priority projects namely: Significant Safety Concerns (SSCs), Fundamentals of Safety Oversight (FSO), Accident Investigation (AIG) and Emerging Safety Issues (ESI).</a:t>
            </a:r>
          </a:p>
          <a:p>
            <a:r>
              <a:rPr lang="en-CA" sz="2000" dirty="0"/>
              <a:t> </a:t>
            </a:r>
            <a:r>
              <a:rPr lang="en-CA" sz="2000" dirty="0" smtClean="0"/>
              <a:t>Resolution of Nine (9) SSCs in Seven (7) States. </a:t>
            </a:r>
          </a:p>
          <a:p>
            <a:pPr marL="0" indent="0">
              <a:buNone/>
            </a:pPr>
            <a:endParaRPr lang="en-CA" sz="2000" dirty="0" smtClean="0"/>
          </a:p>
          <a:p>
            <a:r>
              <a:rPr lang="en-CA" sz="2000" dirty="0" smtClean="0"/>
              <a:t>RASG-AFI </a:t>
            </a:r>
            <a:r>
              <a:rPr lang="en-CA" sz="2000" dirty="0"/>
              <a:t>initiatives among others, have resulted in </a:t>
            </a:r>
            <a:r>
              <a:rPr lang="en-CA" sz="2000" dirty="0" smtClean="0"/>
              <a:t>twenty-two (22) AFI States </a:t>
            </a:r>
            <a:r>
              <a:rPr lang="en-CA" sz="2000" dirty="0"/>
              <a:t>attaining an EI of 60% and </a:t>
            </a:r>
            <a:r>
              <a:rPr lang="en-CA" sz="2000" dirty="0" smtClean="0"/>
              <a:t>above</a:t>
            </a:r>
          </a:p>
          <a:p>
            <a:pPr marL="0" indent="0">
              <a:buNone/>
            </a:pPr>
            <a:endParaRPr lang="en-CA" sz="2000" dirty="0"/>
          </a:p>
          <a:p>
            <a:r>
              <a:rPr lang="en-CA" sz="2000" dirty="0"/>
              <a:t>Establishment of Runway Safety Teams at </a:t>
            </a:r>
            <a:r>
              <a:rPr lang="en-CA" sz="2000" dirty="0" smtClean="0"/>
              <a:t>twelve (12) International </a:t>
            </a:r>
            <a:r>
              <a:rPr lang="en-CA" sz="2000" dirty="0"/>
              <a:t>airports to address the risks related to runway </a:t>
            </a:r>
            <a:r>
              <a:rPr lang="en-CA" sz="2000" dirty="0" smtClean="0"/>
              <a:t>safety.</a:t>
            </a:r>
            <a:endParaRPr lang="en-US" sz="2000" dirty="0"/>
          </a:p>
          <a:p>
            <a:pPr>
              <a:spcBef>
                <a:spcPts val="1200"/>
              </a:spcBef>
              <a:spcAft>
                <a:spcPts val="1200"/>
              </a:spcAft>
            </a:pPr>
            <a:endParaRPr lang="en-US" sz="2400" dirty="0" smtClean="0">
              <a:solidFill>
                <a:srgbClr val="006EB7"/>
              </a:solidFill>
            </a:endParaRPr>
          </a:p>
        </p:txBody>
      </p:sp>
      <p:sp>
        <p:nvSpPr>
          <p:cNvPr id="4" name="Date Placeholder 3"/>
          <p:cNvSpPr>
            <a:spLocks noGrp="1"/>
          </p:cNvSpPr>
          <p:nvPr>
            <p:ph type="dt" sz="half" idx="10"/>
          </p:nvPr>
        </p:nvSpPr>
        <p:spPr/>
        <p:txBody>
          <a:bodyPr/>
          <a:lstStyle/>
          <a:p>
            <a:r>
              <a:rPr lang="en-US" dirty="0" smtClean="0"/>
              <a:t>28 June 2016</a:t>
            </a:r>
            <a:endParaRPr lang="en-CA" dirty="0"/>
          </a:p>
        </p:txBody>
      </p:sp>
      <p:sp>
        <p:nvSpPr>
          <p:cNvPr id="5" name="Footer Placeholder 4"/>
          <p:cNvSpPr>
            <a:spLocks noGrp="1"/>
          </p:cNvSpPr>
          <p:nvPr>
            <p:ph type="ftr" sz="quarter" idx="11"/>
          </p:nvPr>
        </p:nvSpPr>
        <p:spPr/>
        <p:txBody>
          <a:bodyPr/>
          <a:lstStyle/>
          <a:p>
            <a:r>
              <a:rPr lang="en-US" dirty="0" smtClean="0"/>
              <a:t>Third AFI Safety Symposium, Malabo, Equatorial Guinea</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7</a:t>
            </a:fld>
            <a:endParaRPr lang="en-CA"/>
          </a:p>
        </p:txBody>
      </p:sp>
    </p:spTree>
    <p:extLst>
      <p:ext uri="{BB962C8B-B14F-4D97-AF65-F5344CB8AC3E}">
        <p14:creationId xmlns:p14="http://schemas.microsoft.com/office/powerpoint/2010/main" val="37185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20" y="1722879"/>
            <a:ext cx="8659023" cy="3785652"/>
          </a:xfrm>
          <a:prstGeom prst="rect">
            <a:avLst/>
          </a:prstGeom>
          <a:noFill/>
        </p:spPr>
        <p:txBody>
          <a:bodyPr wrap="square">
            <a:spAutoFit/>
          </a:bodyPr>
          <a:lstStyle/>
          <a:p>
            <a:pPr marL="342900" lvl="0" indent="-342900">
              <a:buFont typeface="Wingdings" panose="05000000000000000000" pitchFamily="2" charset="2"/>
              <a:buChar char="§"/>
            </a:pPr>
            <a:r>
              <a:rPr lang="en-CA" sz="2000" dirty="0">
                <a:solidFill>
                  <a:srgbClr val="0070C0"/>
                </a:solidFill>
              </a:rPr>
              <a:t>Lack of commitment - Some State Focal Points in deep slumber! </a:t>
            </a:r>
          </a:p>
          <a:p>
            <a:pPr marL="342900" lvl="0" indent="-342900">
              <a:buFont typeface="Wingdings" panose="05000000000000000000" pitchFamily="2" charset="2"/>
              <a:buChar char="§"/>
            </a:pPr>
            <a:r>
              <a:rPr lang="en-CA" sz="2000" dirty="0">
                <a:solidFill>
                  <a:srgbClr val="0070C0"/>
                </a:solidFill>
              </a:rPr>
              <a:t>Lack of complete autonomy of </a:t>
            </a:r>
            <a:r>
              <a:rPr lang="en-CA" sz="2000" dirty="0" smtClean="0">
                <a:solidFill>
                  <a:srgbClr val="0070C0"/>
                </a:solidFill>
              </a:rPr>
              <a:t>CAAs (both financial and authority)</a:t>
            </a:r>
            <a:endParaRPr lang="en-CA" sz="2000" dirty="0">
              <a:solidFill>
                <a:srgbClr val="0070C0"/>
              </a:solidFill>
            </a:endParaRPr>
          </a:p>
          <a:p>
            <a:pPr marL="342900" lvl="0" indent="-342900">
              <a:buFont typeface="Wingdings" panose="05000000000000000000" pitchFamily="2" charset="2"/>
              <a:buChar char="§"/>
            </a:pPr>
            <a:r>
              <a:rPr lang="en-CA" sz="2000" dirty="0" smtClean="0">
                <a:solidFill>
                  <a:srgbClr val="0070C0"/>
                </a:solidFill>
              </a:rPr>
              <a:t>Lack of political </a:t>
            </a:r>
            <a:r>
              <a:rPr lang="en-CA" sz="2000" dirty="0">
                <a:solidFill>
                  <a:srgbClr val="0070C0"/>
                </a:solidFill>
              </a:rPr>
              <a:t>will in recognising civil aviation as part of Government priorities</a:t>
            </a:r>
          </a:p>
          <a:p>
            <a:pPr marL="342900" lvl="0" indent="-342900">
              <a:buFont typeface="Wingdings" panose="05000000000000000000" pitchFamily="2" charset="2"/>
              <a:buChar char="§"/>
            </a:pPr>
            <a:r>
              <a:rPr lang="en-CA" sz="2000" dirty="0">
                <a:solidFill>
                  <a:srgbClr val="0070C0"/>
                </a:solidFill>
              </a:rPr>
              <a:t>Mechanism to access various stakeholder funding for project proposals not streamlined </a:t>
            </a:r>
            <a:endParaRPr lang="en-US" sz="2000" dirty="0">
              <a:solidFill>
                <a:srgbClr val="0070C0"/>
              </a:solidFill>
            </a:endParaRPr>
          </a:p>
          <a:p>
            <a:pPr marL="342900" lvl="0" indent="-342900">
              <a:buFont typeface="Wingdings" panose="05000000000000000000" pitchFamily="2" charset="2"/>
              <a:buChar char="§"/>
            </a:pPr>
            <a:r>
              <a:rPr lang="en-US" sz="2000" dirty="0">
                <a:solidFill>
                  <a:srgbClr val="0070C0"/>
                </a:solidFill>
              </a:rPr>
              <a:t>Human Resources Capacity and Personnel Training &amp; Qualification: lack of sufficient number of duly qualified and trained personnel in some AFI-member States.</a:t>
            </a:r>
          </a:p>
          <a:p>
            <a:pPr marL="342900" lvl="0" indent="-342900">
              <a:buFont typeface="Wingdings" panose="05000000000000000000" pitchFamily="2" charset="2"/>
              <a:buChar char="§"/>
            </a:pPr>
            <a:r>
              <a:rPr lang="en-US" sz="2000" dirty="0">
                <a:solidFill>
                  <a:srgbClr val="0070C0"/>
                </a:solidFill>
              </a:rPr>
              <a:t>Lack of coordination and synergy among Stakeholders (ICAO, States, Industry) particularly in training resulting in inefficiencies, saturation of safety personnel and conflicting schedules</a:t>
            </a:r>
          </a:p>
        </p:txBody>
      </p:sp>
      <p:sp>
        <p:nvSpPr>
          <p:cNvPr id="3" name="Title 1"/>
          <p:cNvSpPr txBox="1">
            <a:spLocks/>
          </p:cNvSpPr>
          <p:nvPr/>
        </p:nvSpPr>
        <p:spPr>
          <a:xfrm>
            <a:off x="447232" y="106879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solidFill>
                <a:srgbClr val="006EB7"/>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dirty="0" smtClean="0"/>
              <a:t>28 June 2016</a:t>
            </a:r>
            <a:endParaRPr lang="en-CA" dirty="0"/>
          </a:p>
        </p:txBody>
      </p:sp>
      <p:sp>
        <p:nvSpPr>
          <p:cNvPr id="5" name="Footer Placeholder 4"/>
          <p:cNvSpPr>
            <a:spLocks noGrp="1"/>
          </p:cNvSpPr>
          <p:nvPr>
            <p:ph type="ftr" sz="quarter" idx="11"/>
          </p:nvPr>
        </p:nvSpPr>
        <p:spPr/>
        <p:txBody>
          <a:bodyPr/>
          <a:lstStyle/>
          <a:p>
            <a:r>
              <a:rPr lang="en-US" dirty="0" smtClean="0"/>
              <a:t>Third AFI Safety Symposium, Malabo, Equatorial Guinea</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8</a:t>
            </a:fld>
            <a:endParaRPr lang="en-CA"/>
          </a:p>
        </p:txBody>
      </p:sp>
      <p:sp>
        <p:nvSpPr>
          <p:cNvPr id="7" name="Rectangle 6"/>
          <p:cNvSpPr/>
          <p:nvPr/>
        </p:nvSpPr>
        <p:spPr>
          <a:xfrm>
            <a:off x="762000" y="1021396"/>
            <a:ext cx="7772400" cy="646331"/>
          </a:xfrm>
          <a:prstGeom prst="rect">
            <a:avLst/>
          </a:prstGeom>
        </p:spPr>
        <p:txBody>
          <a:bodyPr wrap="square">
            <a:spAutoFit/>
          </a:bodyPr>
          <a:lstStyle/>
          <a:p>
            <a:pPr algn="ctr"/>
            <a:r>
              <a:rPr lang="en-CA" sz="3600" b="1" dirty="0">
                <a:solidFill>
                  <a:srgbClr val="0070C0"/>
                </a:solidFill>
              </a:rPr>
              <a:t>Challenges</a:t>
            </a:r>
            <a:endParaRPr lang="en-US" sz="3600" b="1" dirty="0">
              <a:solidFill>
                <a:srgbClr val="0070C0"/>
              </a:solidFill>
            </a:endParaRPr>
          </a:p>
        </p:txBody>
      </p:sp>
    </p:spTree>
    <p:extLst>
      <p:ext uri="{BB962C8B-B14F-4D97-AF65-F5344CB8AC3E}">
        <p14:creationId xmlns:p14="http://schemas.microsoft.com/office/powerpoint/2010/main" val="27333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90600"/>
            <a:ext cx="8229600" cy="838200"/>
          </a:xfrm>
        </p:spPr>
        <p:txBody>
          <a:bodyPr/>
          <a:lstStyle/>
          <a:p>
            <a:r>
              <a:rPr lang="en-CA" sz="3600" b="1" dirty="0"/>
              <a:t> Recommendations </a:t>
            </a:r>
            <a:endParaRPr lang="en-CA" sz="3600" b="1" dirty="0">
              <a:solidFill>
                <a:srgbClr val="006EB7"/>
              </a:solidFill>
            </a:endParaRPr>
          </a:p>
        </p:txBody>
      </p:sp>
      <p:sp>
        <p:nvSpPr>
          <p:cNvPr id="3" name="Content Placeholder 2"/>
          <p:cNvSpPr>
            <a:spLocks noGrp="1"/>
          </p:cNvSpPr>
          <p:nvPr>
            <p:ph idx="1"/>
          </p:nvPr>
        </p:nvSpPr>
        <p:spPr>
          <a:xfrm>
            <a:off x="381000" y="1752600"/>
            <a:ext cx="8511480" cy="4648200"/>
          </a:xfrm>
        </p:spPr>
        <p:txBody>
          <a:bodyPr>
            <a:normAutofit fontScale="70000" lnSpcReduction="20000"/>
          </a:bodyPr>
          <a:lstStyle/>
          <a:p>
            <a:pPr>
              <a:buFont typeface="Wingdings" panose="05000000000000000000" pitchFamily="2" charset="2"/>
              <a:buChar char="Ø"/>
            </a:pPr>
            <a:r>
              <a:rPr lang="en-CA" sz="3200" dirty="0"/>
              <a:t>Need to adopt engagement strategies to ensure maximum commitment from </a:t>
            </a:r>
            <a:r>
              <a:rPr lang="en-CA" sz="3200" dirty="0" smtClean="0"/>
              <a:t>State </a:t>
            </a:r>
            <a:r>
              <a:rPr lang="en-CA" sz="3200" dirty="0"/>
              <a:t>Focal Points in the collective effort towards the improvement of safety.</a:t>
            </a:r>
            <a:endParaRPr lang="en-US" sz="3200" dirty="0"/>
          </a:p>
          <a:p>
            <a:pPr lvl="0">
              <a:buFont typeface="Wingdings" panose="05000000000000000000" pitchFamily="2" charset="2"/>
              <a:buChar char="Ø"/>
            </a:pPr>
            <a:r>
              <a:rPr lang="en-US" sz="3200" dirty="0"/>
              <a:t>Review of the safety metrics outlined in the Annual Safety Report and implementation of the corresponding Safety Recommendations to improve the level of safety in the AFI Region</a:t>
            </a:r>
          </a:p>
          <a:p>
            <a:pPr lvl="0">
              <a:buFont typeface="Wingdings" panose="05000000000000000000" pitchFamily="2" charset="2"/>
              <a:buChar char="Ø"/>
            </a:pPr>
            <a:r>
              <a:rPr lang="en-US" sz="3200" dirty="0"/>
              <a:t>Development of synergies between Stakeholders safety initiatives towards the achievement of agreed safety objectives.</a:t>
            </a:r>
          </a:p>
          <a:p>
            <a:pPr lvl="1">
              <a:buFont typeface="Arial" panose="020B0604020202020204" pitchFamily="34" charset="0"/>
              <a:buChar char="•"/>
            </a:pPr>
            <a:r>
              <a:rPr lang="en-US" sz="3200" dirty="0"/>
              <a:t> </a:t>
            </a:r>
            <a:r>
              <a:rPr lang="en-US" sz="2900" dirty="0"/>
              <a:t>States offering Fellowships should submit their </a:t>
            </a:r>
            <a:r>
              <a:rPr lang="en-US" sz="2900" dirty="0" err="1"/>
              <a:t>programmes</a:t>
            </a:r>
            <a:r>
              <a:rPr lang="en-US" sz="2900" dirty="0"/>
              <a:t> by mid-year to ensure an evaluation against training needs, effective scheduling and incorporation into the following year's training </a:t>
            </a:r>
            <a:r>
              <a:rPr lang="en-US" sz="2900" dirty="0" err="1"/>
              <a:t>programme</a:t>
            </a:r>
            <a:endParaRPr lang="en-US" sz="2900" dirty="0"/>
          </a:p>
          <a:p>
            <a:pPr lvl="1">
              <a:buFont typeface="Arial" panose="020B0604020202020204" pitchFamily="34" charset="0"/>
              <a:buChar char="•"/>
            </a:pPr>
            <a:r>
              <a:rPr lang="en-US" sz="2900" dirty="0"/>
              <a:t>States to assess their training needs and draw up training </a:t>
            </a:r>
            <a:r>
              <a:rPr lang="en-US" sz="2900" dirty="0" err="1"/>
              <a:t>programmes</a:t>
            </a:r>
            <a:r>
              <a:rPr lang="en-US" sz="2900" dirty="0"/>
              <a:t> and plans accordingly.</a:t>
            </a:r>
          </a:p>
          <a:p>
            <a:pPr marL="0" indent="0">
              <a:buNone/>
            </a:pPr>
            <a:endParaRPr lang="en-US" sz="2400" dirty="0" smtClean="0">
              <a:solidFill>
                <a:srgbClr val="279DD9"/>
              </a:solidFill>
            </a:endParaRPr>
          </a:p>
        </p:txBody>
      </p:sp>
      <p:sp>
        <p:nvSpPr>
          <p:cNvPr id="5" name="Date Placeholder 4"/>
          <p:cNvSpPr>
            <a:spLocks noGrp="1"/>
          </p:cNvSpPr>
          <p:nvPr>
            <p:ph type="dt" sz="half" idx="10"/>
          </p:nvPr>
        </p:nvSpPr>
        <p:spPr/>
        <p:txBody>
          <a:bodyPr/>
          <a:lstStyle/>
          <a:p>
            <a:r>
              <a:rPr lang="en-US" dirty="0" smtClean="0"/>
              <a:t>28 June 2016</a:t>
            </a:r>
            <a:endParaRPr lang="en-CA" dirty="0"/>
          </a:p>
        </p:txBody>
      </p:sp>
      <p:sp>
        <p:nvSpPr>
          <p:cNvPr id="6" name="Footer Placeholder 5"/>
          <p:cNvSpPr>
            <a:spLocks noGrp="1"/>
          </p:cNvSpPr>
          <p:nvPr>
            <p:ph type="ftr" sz="quarter" idx="11"/>
          </p:nvPr>
        </p:nvSpPr>
        <p:spPr/>
        <p:txBody>
          <a:bodyPr/>
          <a:lstStyle/>
          <a:p>
            <a:r>
              <a:rPr lang="en-US" dirty="0" smtClean="0"/>
              <a:t>Third AFI Safety Symposium, Malabo, Equatorial Guinea</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pPr/>
              <a:t>9</a:t>
            </a:fld>
            <a:endParaRPr lang="en-CA"/>
          </a:p>
        </p:txBody>
      </p:sp>
    </p:spTree>
    <p:extLst>
      <p:ext uri="{BB962C8B-B14F-4D97-AF65-F5344CB8AC3E}">
        <p14:creationId xmlns:p14="http://schemas.microsoft.com/office/powerpoint/2010/main" val="17621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746ACDD1F0448B745E857F3C3A929" ma:contentTypeVersion="" ma:contentTypeDescription="Create a new document." ma:contentTypeScope="" ma:versionID="4a498916e7db1839c84cf55af7f4267e">
  <xsd:schema xmlns:xsd="http://www.w3.org/2001/XMLSchema" xmlns:xs="http://www.w3.org/2001/XMLSchema" xmlns:p="http://schemas.microsoft.com/office/2006/metadata/properties" xmlns:ns1="http://schemas.microsoft.com/sharepoint/v3" targetNamespace="http://schemas.microsoft.com/office/2006/metadata/properties" ma:root="true" ma:fieldsID="c9f2915bc449c9eb1438cf294b3051d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C8A8A-0D2B-42EE-A8C9-0A5415657973}"/>
</file>

<file path=customXml/itemProps2.xml><?xml version="1.0" encoding="utf-8"?>
<ds:datastoreItem xmlns:ds="http://schemas.openxmlformats.org/officeDocument/2006/customXml" ds:itemID="{9691BF70-4C3D-42A8-A7D1-7DBA58809847}"/>
</file>

<file path=customXml/itemProps3.xml><?xml version="1.0" encoding="utf-8"?>
<ds:datastoreItem xmlns:ds="http://schemas.openxmlformats.org/officeDocument/2006/customXml" ds:itemID="{33AAC04F-7E84-4EA1-A33C-1A81BB0F45D6}"/>
</file>

<file path=docProps/app.xml><?xml version="1.0" encoding="utf-8"?>
<Properties xmlns="http://schemas.openxmlformats.org/officeDocument/2006/extended-properties" xmlns:vt="http://schemas.openxmlformats.org/officeDocument/2006/docPropsVTypes">
  <TotalTime>4776</TotalTime>
  <Words>1262</Words>
  <Application>Microsoft Office PowerPoint</Application>
  <PresentationFormat>On-screen Show (4:3)</PresentationFormat>
  <Paragraphs>109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5_Office Theme</vt:lpstr>
      <vt:lpstr>PowerPoint Presentation</vt:lpstr>
      <vt:lpstr>Overview</vt:lpstr>
      <vt:lpstr>Introduction</vt:lpstr>
      <vt:lpstr>Objectives of RASG-AFI * RASG AFI serves as a regional cooperative forum to increase awareness of regional safety issues and initiatives whilst providing a mechanism for addressing them.   * RASG-AFI monitors progress, coordinates actions among AFI States and makes recommendations to ICAO on means to facilitate the implementation of the Global Aviation Safety Plan (GASP) within the AFI Region including the Abuja Safety Targets </vt:lpstr>
      <vt:lpstr>PowerPoint Presentation</vt:lpstr>
      <vt:lpstr>Key Initiatives of RASG AFI</vt:lpstr>
      <vt:lpstr>Achievements </vt:lpstr>
      <vt:lpstr>PowerPoint Presentation</vt:lpstr>
      <vt:lpstr> Recommendations </vt:lpstr>
      <vt:lpstr>Recommendations (cont’d.)</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Briefing to Council</dc:title>
  <dc:creator>George Njao</dc:creator>
  <cp:lastModifiedBy>Babacar Malick, KONE</cp:lastModifiedBy>
  <cp:revision>457</cp:revision>
  <dcterms:created xsi:type="dcterms:W3CDTF">2012-10-26T18:27:09Z</dcterms:created>
  <dcterms:modified xsi:type="dcterms:W3CDTF">2016-06-28T11:11:48Z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0x010100F08746ACDD1F0448B745E857F3C3A929</vt:lpwstr>
  </property>
</Properties>
</file>