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345" r:id="rId3"/>
    <p:sldId id="346" r:id="rId4"/>
    <p:sldId id="261" r:id="rId5"/>
    <p:sldId id="296" r:id="rId6"/>
    <p:sldId id="348" r:id="rId7"/>
    <p:sldId id="349" r:id="rId8"/>
    <p:sldId id="350" r:id="rId9"/>
    <p:sldId id="344" r:id="rId10"/>
    <p:sldId id="308" r:id="rId11"/>
    <p:sldId id="339" r:id="rId12"/>
    <p:sldId id="347" r:id="rId13"/>
    <p:sldId id="351" r:id="rId14"/>
    <p:sldId id="310" r:id="rId15"/>
  </p:sldIdLst>
  <p:sldSz cx="9144000" cy="6858000" type="screen4x3"/>
  <p:notesSz cx="6645275" cy="980916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phael SALAMBERE" initials="RS"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903"/>
    <a:srgbClr val="419204"/>
    <a:srgbClr val="F2C496"/>
    <a:srgbClr val="E0FDCB"/>
    <a:srgbClr val="FFEAE7"/>
    <a:srgbClr val="787B0F"/>
    <a:srgbClr val="EFB67D"/>
    <a:srgbClr val="EDA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709" autoAdjust="0"/>
  </p:normalViewPr>
  <p:slideViewPr>
    <p:cSldViewPr>
      <p:cViewPr varScale="1">
        <p:scale>
          <a:sx n="75" d="100"/>
          <a:sy n="75" d="100"/>
        </p:scale>
        <p:origin x="-294" y="-9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smtClean="0">
                <a:latin typeface="Arial" pitchFamily="34" charset="0"/>
              </a:defRPr>
            </a:lvl1pPr>
          </a:lstStyle>
          <a:p>
            <a:pPr>
              <a:defRPr/>
            </a:pPr>
            <a:endParaRPr lang="fr-FR"/>
          </a:p>
        </p:txBody>
      </p:sp>
      <p:sp>
        <p:nvSpPr>
          <p:cNvPr id="3" name="Espace réservé de la date 2"/>
          <p:cNvSpPr>
            <a:spLocks noGrp="1"/>
          </p:cNvSpPr>
          <p:nvPr>
            <p:ph type="dt" idx="1"/>
          </p:nvPr>
        </p:nvSpPr>
        <p:spPr>
          <a:xfrm>
            <a:off x="3763963" y="0"/>
            <a:ext cx="2879725" cy="490538"/>
          </a:xfrm>
          <a:prstGeom prst="rect">
            <a:avLst/>
          </a:prstGeom>
        </p:spPr>
        <p:txBody>
          <a:bodyPr vert="horz" lIns="91440" tIns="45720" rIns="91440" bIns="45720" rtlCol="0"/>
          <a:lstStyle>
            <a:lvl1pPr algn="r">
              <a:defRPr sz="1200" smtClean="0">
                <a:latin typeface="Arial" pitchFamily="34" charset="0"/>
              </a:defRPr>
            </a:lvl1pPr>
          </a:lstStyle>
          <a:p>
            <a:pPr>
              <a:defRPr/>
            </a:pPr>
            <a:fld id="{E989161E-67BA-45B0-95EE-D5A324345353}" type="datetimeFigureOut">
              <a:rPr lang="fr-FR"/>
              <a:pPr>
                <a:defRPr/>
              </a:pPr>
              <a:t>28/06/2016</a:t>
            </a:fld>
            <a:endParaRPr lang="fr-FR"/>
          </a:p>
        </p:txBody>
      </p:sp>
      <p:sp>
        <p:nvSpPr>
          <p:cNvPr id="4" name="Espace réservé de l'image des diapositives 3"/>
          <p:cNvSpPr>
            <a:spLocks noGrp="1" noRot="1" noChangeAspect="1"/>
          </p:cNvSpPr>
          <p:nvPr>
            <p:ph type="sldImg" idx="2"/>
          </p:nvPr>
        </p:nvSpPr>
        <p:spPr>
          <a:xfrm>
            <a:off x="869950" y="735013"/>
            <a:ext cx="4905375" cy="3679825"/>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65163" y="4659313"/>
            <a:ext cx="5314950" cy="4414837"/>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317038"/>
            <a:ext cx="2879725" cy="490537"/>
          </a:xfrm>
          <a:prstGeom prst="rect">
            <a:avLst/>
          </a:prstGeom>
        </p:spPr>
        <p:txBody>
          <a:bodyPr vert="horz" lIns="91440" tIns="45720" rIns="91440" bIns="45720" rtlCol="0" anchor="b"/>
          <a:lstStyle>
            <a:lvl1pPr algn="l">
              <a:defRPr sz="1200" smtClean="0">
                <a:latin typeface="Arial" pitchFamily="34" charset="0"/>
              </a:defRPr>
            </a:lvl1pPr>
          </a:lstStyle>
          <a:p>
            <a:pPr>
              <a:defRPr/>
            </a:pPr>
            <a:endParaRPr lang="fr-FR"/>
          </a:p>
        </p:txBody>
      </p:sp>
      <p:sp>
        <p:nvSpPr>
          <p:cNvPr id="7" name="Espace réservé du numéro de diapositive 6"/>
          <p:cNvSpPr>
            <a:spLocks noGrp="1"/>
          </p:cNvSpPr>
          <p:nvPr>
            <p:ph type="sldNum" sz="quarter" idx="5"/>
          </p:nvPr>
        </p:nvSpPr>
        <p:spPr>
          <a:xfrm>
            <a:off x="3763963" y="9317038"/>
            <a:ext cx="2879725" cy="490537"/>
          </a:xfrm>
          <a:prstGeom prst="rect">
            <a:avLst/>
          </a:prstGeom>
        </p:spPr>
        <p:txBody>
          <a:bodyPr vert="horz" lIns="91440" tIns="45720" rIns="91440" bIns="45720" rtlCol="0" anchor="b"/>
          <a:lstStyle>
            <a:lvl1pPr algn="r">
              <a:defRPr sz="1200" smtClean="0">
                <a:latin typeface="Arial" pitchFamily="34" charset="0"/>
              </a:defRPr>
            </a:lvl1pPr>
          </a:lstStyle>
          <a:p>
            <a:pPr>
              <a:defRPr/>
            </a:pPr>
            <a:fld id="{AB0529BC-D5E3-48F9-B3CE-BEE961862BF1}" type="slidenum">
              <a:rPr lang="fr-FR"/>
              <a:pPr>
                <a:defRPr/>
              </a:pPr>
              <a:t>‹#›</a:t>
            </a:fld>
            <a:endParaRPr lang="fr-FR"/>
          </a:p>
        </p:txBody>
      </p:sp>
    </p:spTree>
    <p:extLst>
      <p:ext uri="{BB962C8B-B14F-4D97-AF65-F5344CB8AC3E}">
        <p14:creationId xmlns:p14="http://schemas.microsoft.com/office/powerpoint/2010/main" val="17485386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B0529BC-D5E3-48F9-B3CE-BEE961862BF1}" type="slidenum">
              <a:rPr lang="fr-FR" smtClean="0"/>
              <a:pPr>
                <a:defRPr/>
              </a:pPr>
              <a:t>1</a:t>
            </a:fld>
            <a:endParaRPr lang="fr-FR"/>
          </a:p>
        </p:txBody>
      </p:sp>
    </p:spTree>
    <p:extLst>
      <p:ext uri="{BB962C8B-B14F-4D97-AF65-F5344CB8AC3E}">
        <p14:creationId xmlns:p14="http://schemas.microsoft.com/office/powerpoint/2010/main" val="7266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AB0529BC-D5E3-48F9-B3CE-BEE961862BF1}" type="slidenum">
              <a:rPr lang="fr-FR" smtClean="0"/>
              <a:pPr>
                <a:defRPr/>
              </a:pPr>
              <a:t>4</a:t>
            </a:fld>
            <a:endParaRPr lang="fr-FR"/>
          </a:p>
        </p:txBody>
      </p:sp>
    </p:spTree>
    <p:extLst>
      <p:ext uri="{BB962C8B-B14F-4D97-AF65-F5344CB8AC3E}">
        <p14:creationId xmlns:p14="http://schemas.microsoft.com/office/powerpoint/2010/main" val="2216459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27/06/2016 </a:t>
            </a: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Présentation Commission de l'UEMOA aux réunions AFI/OACI Malabo 27/06/2016</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F199127-A062-48C3-871C-23543D96EB0D}"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27/06/2016 </a:t>
            </a: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Présentation Commission de l'UEMOA aux réunions AFI/OACI Malabo 27/06/2016</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2C6E5BB-55BB-4A69-8841-844409C67905}"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27/06/2016 </a:t>
            </a: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Présentation Commission de l'UEMOA aux réunions AFI/OACI Malabo 27/06/2016</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555BA6E-8F3C-4A3D-BB4E-15FD1C77251C}"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27/06/2016 </a:t>
            </a: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Présentation Commission de l'UEMOA aux réunions AFI/OACI Malabo 27/06/2016</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087B165-10A7-4948-86A5-6574D80E4EEF}"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27/06/2016 </a:t>
            </a: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Présentation Commission de l'UEMOA aux réunions AFI/OACI Malabo 27/06/2016</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AE08F92-ACB7-46E2-BA70-3BBE193DA7E9}"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r>
              <a:rPr lang="fr-FR" smtClean="0"/>
              <a:t>27/06/2016 </a:t>
            </a: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Présentation Commission de l'UEMOA aux réunions AFI/OACI Malabo 27/06/2016</a:t>
            </a: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22D334B-3B12-416F-ABA8-080A5070FBA3}"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r>
              <a:rPr lang="fr-FR" smtClean="0"/>
              <a:t>27/06/2016 </a:t>
            </a:r>
            <a:endParaRPr lang="fr-FR"/>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Présentation Commission de l'UEMOA aux réunions AFI/OACI Malabo 27/06/2016</a:t>
            </a: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F48AF98-96CE-4AF1-8B91-71D16C9AE3EA}"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r>
              <a:rPr lang="fr-FR" smtClean="0"/>
              <a:t>27/06/2016 </a:t>
            </a:r>
            <a:endParaRPr lang="fr-FR"/>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Présentation Commission de l'UEMOA aux réunions AFI/OACI Malabo 27/06/2016</a:t>
            </a: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83AEEB0-F570-421A-9D42-F29816E6960D}"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fr-FR" smtClean="0"/>
              <a:t>27/06/2016 </a:t>
            </a:r>
            <a:endParaRPr lang="fr-FR"/>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Présentation Commission de l'UEMOA aux réunions AFI/OACI Malabo 27/06/2016</a:t>
            </a: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5F0CB2C-19A0-4FE5-BAE7-46E86A3014CF}"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fr-FR" smtClean="0"/>
              <a:t>27/06/2016 </a:t>
            </a: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Présentation Commission de l'UEMOA aux réunions AFI/OACI Malabo 27/06/2016</a:t>
            </a: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55E47A3-98FA-4719-B611-E3FBA5CA4506}"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fr-FR" smtClean="0"/>
              <a:t>27/06/2016 </a:t>
            </a: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Présentation Commission de l'UEMOA aux réunions AFI/OACI Malabo 27/06/2016</a:t>
            </a: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284D293-7E39-4E80-99C5-7057C2D302EE}"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C49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r>
              <a:rPr lang="fr-FR" smtClean="0"/>
              <a:t>27/06/2016 </a:t>
            </a: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r>
              <a:rPr lang="fr-FR" smtClean="0"/>
              <a:t>Présentation Commission de l'UEMOA aux réunions AFI/OACI Malabo 27/06/2016</a:t>
            </a: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ABFB8D1-CCE9-4E5F-8A78-2D4C236B3455}"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80528" y="-5757"/>
            <a:ext cx="9144000" cy="6858000"/>
          </a:xfrm>
          <a:prstGeom prst="rect">
            <a:avLst/>
          </a:prstGeom>
          <a:solidFill>
            <a:srgbClr val="F2C496"/>
          </a:solidFill>
          <a:ln w="9525">
            <a:solidFill>
              <a:schemeClr val="tx1"/>
            </a:solidFill>
            <a:miter lim="800000"/>
            <a:headEnd/>
            <a:tailEnd/>
          </a:ln>
        </p:spPr>
        <p:txBody>
          <a:bodyPr wrap="none" anchor="ctr"/>
          <a:lstStyle/>
          <a:p>
            <a:endParaRPr lang="fr-FR"/>
          </a:p>
        </p:txBody>
      </p:sp>
      <p:sp>
        <p:nvSpPr>
          <p:cNvPr id="3075" name="Text Box 3"/>
          <p:cNvSpPr txBox="1">
            <a:spLocks noChangeArrowheads="1"/>
          </p:cNvSpPr>
          <p:nvPr/>
        </p:nvSpPr>
        <p:spPr bwMode="auto">
          <a:xfrm>
            <a:off x="7812088" y="0"/>
            <a:ext cx="1331912" cy="366713"/>
          </a:xfrm>
          <a:prstGeom prst="rect">
            <a:avLst/>
          </a:prstGeom>
          <a:noFill/>
          <a:ln w="9525">
            <a:noFill/>
            <a:miter lim="800000"/>
            <a:headEnd/>
            <a:tailEnd/>
          </a:ln>
        </p:spPr>
        <p:txBody>
          <a:bodyPr>
            <a:spAutoFit/>
          </a:bodyPr>
          <a:lstStyle/>
          <a:p>
            <a:pPr>
              <a:spcBef>
                <a:spcPct val="50000"/>
              </a:spcBef>
            </a:pPr>
            <a:endParaRPr lang="fr-FR"/>
          </a:p>
        </p:txBody>
      </p:sp>
      <p:pic>
        <p:nvPicPr>
          <p:cNvPr id="3076" name="Picture 4"/>
          <p:cNvPicPr>
            <a:picLocks noChangeAspect="1" noChangeArrowheads="1"/>
          </p:cNvPicPr>
          <p:nvPr/>
        </p:nvPicPr>
        <p:blipFill>
          <a:blip r:embed="rId3" cstate="print"/>
          <a:srcRect/>
          <a:stretch>
            <a:fillRect/>
          </a:stretch>
        </p:blipFill>
        <p:spPr bwMode="auto">
          <a:xfrm>
            <a:off x="8459788" y="908050"/>
            <a:ext cx="712787" cy="5976938"/>
          </a:xfrm>
          <a:prstGeom prst="rect">
            <a:avLst/>
          </a:prstGeom>
          <a:noFill/>
          <a:ln w="317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8459788" y="0"/>
            <a:ext cx="711200" cy="928688"/>
          </a:xfrm>
          <a:prstGeom prst="rect">
            <a:avLst/>
          </a:prstGeom>
          <a:noFill/>
          <a:ln w="3175">
            <a:noFill/>
            <a:miter lim="800000"/>
            <a:headEnd/>
            <a:tailEnd/>
          </a:ln>
        </p:spPr>
      </p:pic>
      <p:sp>
        <p:nvSpPr>
          <p:cNvPr id="3078" name="Text Box 6"/>
          <p:cNvSpPr txBox="1">
            <a:spLocks noChangeArrowheads="1"/>
          </p:cNvSpPr>
          <p:nvPr/>
        </p:nvSpPr>
        <p:spPr bwMode="auto">
          <a:xfrm>
            <a:off x="0" y="6524625"/>
            <a:ext cx="8388350" cy="244475"/>
          </a:xfrm>
          <a:prstGeom prst="rect">
            <a:avLst/>
          </a:prstGeom>
          <a:noFill/>
          <a:ln w="9525">
            <a:noFill/>
            <a:miter lim="800000"/>
            <a:headEnd/>
            <a:tailEnd/>
          </a:ln>
        </p:spPr>
        <p:txBody>
          <a:bodyPr>
            <a:spAutoFit/>
          </a:bodyPr>
          <a:lstStyle/>
          <a:p>
            <a:pPr algn="ctr">
              <a:spcBef>
                <a:spcPct val="50000"/>
              </a:spcBef>
            </a:pPr>
            <a:r>
              <a:rPr lang="fr-FR" sz="1000" dirty="0">
                <a:solidFill>
                  <a:schemeClr val="bg1"/>
                </a:solidFill>
              </a:rPr>
              <a:t>www.uemoa.int                                                                                                                                                                                          www.izf.net</a:t>
            </a:r>
          </a:p>
        </p:txBody>
      </p:sp>
      <p:sp>
        <p:nvSpPr>
          <p:cNvPr id="11" name="Text Box 4"/>
          <p:cNvSpPr txBox="1">
            <a:spLocks noChangeArrowheads="1"/>
          </p:cNvSpPr>
          <p:nvPr/>
        </p:nvSpPr>
        <p:spPr bwMode="auto">
          <a:xfrm>
            <a:off x="631371" y="1857375"/>
            <a:ext cx="7619314" cy="1754326"/>
          </a:xfrm>
          <a:prstGeom prst="rect">
            <a:avLst/>
          </a:prstGeom>
          <a:noFill/>
          <a:ln w="9525">
            <a:noFill/>
            <a:miter lim="800000"/>
            <a:headEnd/>
            <a:tailEnd/>
          </a:ln>
        </p:spPr>
        <p:txBody>
          <a:bodyPr wrap="square">
            <a:spAutoFit/>
          </a:bodyPr>
          <a:lstStyle/>
          <a:p>
            <a:pPr algn="ctr">
              <a:buClr>
                <a:srgbClr val="FF0000"/>
              </a:buClr>
            </a:pPr>
            <a:r>
              <a:rPr lang="fr-FR" b="1" dirty="0" smtClean="0"/>
              <a:t>ROLE </a:t>
            </a:r>
            <a:r>
              <a:rPr lang="fr-FR" b="1" dirty="0"/>
              <a:t>DES PARTENAIRES </a:t>
            </a:r>
            <a:r>
              <a:rPr lang="fr-FR" b="1" dirty="0" smtClean="0"/>
              <a:t>DANS </a:t>
            </a:r>
            <a:r>
              <a:rPr lang="fr-FR" b="1" dirty="0"/>
              <a:t>LA MISE EN ŒUVRE </a:t>
            </a:r>
            <a:r>
              <a:rPr lang="fr-FR" b="1" dirty="0" smtClean="0"/>
              <a:t>DU PLAN  AFI POUR LA SECURITE </a:t>
            </a:r>
            <a:endParaRPr lang="fr-FR" b="1" dirty="0"/>
          </a:p>
          <a:p>
            <a:pPr algn="ctr">
              <a:buClr>
                <a:srgbClr val="FF0000"/>
              </a:buClr>
            </a:pPr>
            <a:endParaRPr lang="fr-FR" b="1" dirty="0" smtClean="0"/>
          </a:p>
          <a:p>
            <a:pPr algn="ctr">
              <a:buClr>
                <a:srgbClr val="FF0000"/>
              </a:buClr>
            </a:pPr>
            <a:endParaRPr lang="fr-FR" b="1" dirty="0"/>
          </a:p>
          <a:p>
            <a:pPr algn="ctr">
              <a:buClr>
                <a:srgbClr val="FF0000"/>
              </a:buClr>
            </a:pPr>
            <a:r>
              <a:rPr lang="fr-FR" b="1" dirty="0" smtClean="0"/>
              <a:t>       </a:t>
            </a:r>
          </a:p>
          <a:p>
            <a:pPr algn="ctr">
              <a:buClr>
                <a:srgbClr val="FF0000"/>
              </a:buClr>
            </a:pPr>
            <a:r>
              <a:rPr lang="fr-FR" b="1" dirty="0" smtClean="0"/>
              <a:t>CONTRIBUTION </a:t>
            </a:r>
            <a:r>
              <a:rPr lang="fr-FR" b="1" dirty="0"/>
              <a:t>DE L’UEMOA </a:t>
            </a:r>
          </a:p>
        </p:txBody>
      </p:sp>
      <p:sp>
        <p:nvSpPr>
          <p:cNvPr id="9" name="Text Box 4"/>
          <p:cNvSpPr txBox="1">
            <a:spLocks noChangeArrowheads="1"/>
          </p:cNvSpPr>
          <p:nvPr/>
        </p:nvSpPr>
        <p:spPr bwMode="auto">
          <a:xfrm>
            <a:off x="2160863" y="5608281"/>
            <a:ext cx="5643562" cy="369332"/>
          </a:xfrm>
          <a:prstGeom prst="rect">
            <a:avLst/>
          </a:prstGeom>
          <a:noFill/>
          <a:ln w="9525">
            <a:noFill/>
            <a:miter lim="800000"/>
            <a:headEnd/>
            <a:tailEnd/>
          </a:ln>
        </p:spPr>
        <p:txBody>
          <a:bodyPr>
            <a:spAutoFit/>
          </a:bodyPr>
          <a:lstStyle/>
          <a:p>
            <a:pPr algn="ctr">
              <a:buClr>
                <a:srgbClr val="FF0000"/>
              </a:buClr>
            </a:pPr>
            <a:r>
              <a:rPr lang="fr-FR" b="1" dirty="0"/>
              <a:t>Présenté par </a:t>
            </a:r>
            <a:r>
              <a:rPr lang="fr-FR" b="1" dirty="0" smtClean="0"/>
              <a:t>la Commission de l’UEMOA</a:t>
            </a:r>
            <a:endParaRPr lang="fr-FR" b="1" dirty="0"/>
          </a:p>
        </p:txBody>
      </p:sp>
      <p:sp>
        <p:nvSpPr>
          <p:cNvPr id="2" name="Espace réservé de la date 1"/>
          <p:cNvSpPr>
            <a:spLocks noGrp="1"/>
          </p:cNvSpPr>
          <p:nvPr>
            <p:ph type="dt" sz="half" idx="10"/>
          </p:nvPr>
        </p:nvSpPr>
        <p:spPr/>
        <p:txBody>
          <a:bodyPr/>
          <a:lstStyle/>
          <a:p>
            <a:pPr>
              <a:defRPr/>
            </a:pPr>
            <a:r>
              <a:rPr lang="fr-FR" smtClean="0"/>
              <a:t>27/06/2016 </a:t>
            </a:r>
            <a:endParaRPr lang="fr-FR" dirty="0"/>
          </a:p>
        </p:txBody>
      </p:sp>
      <p:sp>
        <p:nvSpPr>
          <p:cNvPr id="3" name="Espace réservé du pied de page 2"/>
          <p:cNvSpPr>
            <a:spLocks noGrp="1"/>
          </p:cNvSpPr>
          <p:nvPr>
            <p:ph type="ftr" sz="quarter" idx="11"/>
          </p:nvPr>
        </p:nvSpPr>
        <p:spPr>
          <a:xfrm>
            <a:off x="3088481" y="6071098"/>
            <a:ext cx="2895600" cy="476250"/>
          </a:xfrm>
        </p:spPr>
        <p:txBody>
          <a:bodyPr/>
          <a:lstStyle/>
          <a:p>
            <a:pPr>
              <a:defRPr/>
            </a:pPr>
            <a:r>
              <a:rPr lang="fr-FR" smtClean="0">
                <a:solidFill>
                  <a:srgbClr val="0070C0"/>
                </a:solidFill>
              </a:rPr>
              <a:t>Présentation Commission de l'UEMOA aux réunions AFI/OACI Malabo 27/06/2016</a:t>
            </a:r>
            <a:endParaRPr lang="fr-FR" dirty="0">
              <a:solidFill>
                <a:srgbClr val="0070C0"/>
              </a:solidFill>
            </a:endParaRPr>
          </a:p>
        </p:txBody>
      </p:sp>
      <p:sp>
        <p:nvSpPr>
          <p:cNvPr id="4" name="Espace réservé du numéro de diapositive 3"/>
          <p:cNvSpPr>
            <a:spLocks noGrp="1"/>
          </p:cNvSpPr>
          <p:nvPr>
            <p:ph type="sldNum" sz="quarter" idx="12"/>
          </p:nvPr>
        </p:nvSpPr>
        <p:spPr/>
        <p:txBody>
          <a:bodyPr/>
          <a:lstStyle/>
          <a:p>
            <a:pPr>
              <a:defRPr/>
            </a:pPr>
            <a:fld id="{CF199127-A062-48C3-871C-23543D96EB0D}" type="slidenum">
              <a:rPr lang="fr-FR" smtClean="0"/>
              <a:pPr>
                <a:defRPr/>
              </a:pPr>
              <a:t>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800" decel="100000"/>
                                        <p:tgtEl>
                                          <p:spTgt spid="9"/>
                                        </p:tgtEl>
                                      </p:cBhvr>
                                    </p:animEffect>
                                    <p:anim calcmode="lin" valueType="num">
                                      <p:cBhvr>
                                        <p:cTn id="16" dur="800" decel="100000" fill="hold"/>
                                        <p:tgtEl>
                                          <p:spTgt spid="9"/>
                                        </p:tgtEl>
                                        <p:attrNameLst>
                                          <p:attrName>style.rotation</p:attrName>
                                        </p:attrNameLst>
                                      </p:cBhvr>
                                      <p:tavLst>
                                        <p:tav tm="0">
                                          <p:val>
                                            <p:fltVal val="-90"/>
                                          </p:val>
                                        </p:tav>
                                        <p:tav tm="100000">
                                          <p:val>
                                            <p:fltVal val="0"/>
                                          </p:val>
                                        </p:tav>
                                      </p:tavLst>
                                    </p:anim>
                                    <p:anim calcmode="lin" valueType="num">
                                      <p:cBhvr>
                                        <p:cTn id="17" dur="800" decel="100000" fill="hold"/>
                                        <p:tgtEl>
                                          <p:spTgt spid="9"/>
                                        </p:tgtEl>
                                        <p:attrNameLst>
                                          <p:attrName>ppt_x</p:attrName>
                                        </p:attrNameLst>
                                      </p:cBhvr>
                                      <p:tavLst>
                                        <p:tav tm="0">
                                          <p:val>
                                            <p:strVal val="#ppt_x+0.4"/>
                                          </p:val>
                                        </p:tav>
                                        <p:tav tm="100000">
                                          <p:val>
                                            <p:strVal val="#ppt_x-0.05"/>
                                          </p:val>
                                        </p:tav>
                                      </p:tavLst>
                                    </p:anim>
                                    <p:anim calcmode="lin" valueType="num">
                                      <p:cBhvr>
                                        <p:cTn id="18" dur="800" decel="100000" fill="hold"/>
                                        <p:tgtEl>
                                          <p:spTgt spid="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67544" y="0"/>
            <a:ext cx="8229600" cy="1143000"/>
          </a:xfrm>
        </p:spPr>
        <p:txBody>
          <a:bodyPr/>
          <a:lstStyle/>
          <a:p>
            <a:r>
              <a:rPr lang="fr-FR" sz="2400" dirty="0" smtClean="0">
                <a:solidFill>
                  <a:srgbClr val="FF0000"/>
                </a:solidFill>
                <a:ea typeface="ＭＳ Ｐゴシック" pitchFamily="-107" charset="-128"/>
                <a:cs typeface="Arial" charset="0"/>
              </a:rPr>
              <a:t>5-TRANSION DU COSCAP VERS </a:t>
            </a:r>
            <a:br>
              <a:rPr lang="fr-FR" sz="2400" dirty="0" smtClean="0">
                <a:solidFill>
                  <a:srgbClr val="FF0000"/>
                </a:solidFill>
                <a:ea typeface="ＭＳ Ｐゴシック" pitchFamily="-107" charset="-128"/>
                <a:cs typeface="Arial" charset="0"/>
              </a:rPr>
            </a:br>
            <a:r>
              <a:rPr lang="fr-FR" sz="2400" dirty="0" smtClean="0">
                <a:solidFill>
                  <a:srgbClr val="FF0000"/>
                </a:solidFill>
                <a:ea typeface="ＭＳ Ｐゴシック" pitchFamily="-107" charset="-128"/>
                <a:cs typeface="Arial" charset="0"/>
              </a:rPr>
              <a:t>L’ACSAC (suite)</a:t>
            </a:r>
          </a:p>
        </p:txBody>
      </p:sp>
      <p:sp>
        <p:nvSpPr>
          <p:cNvPr id="16387" name="Espace réservé du contenu 2"/>
          <p:cNvSpPr>
            <a:spLocks noGrp="1"/>
          </p:cNvSpPr>
          <p:nvPr>
            <p:ph idx="1"/>
          </p:nvPr>
        </p:nvSpPr>
        <p:spPr>
          <a:xfrm>
            <a:off x="395536" y="1412776"/>
            <a:ext cx="7900988" cy="4525963"/>
          </a:xfrm>
        </p:spPr>
        <p:txBody>
          <a:bodyPr/>
          <a:lstStyle/>
          <a:p>
            <a:pPr algn="just">
              <a:lnSpc>
                <a:spcPct val="80000"/>
              </a:lnSpc>
            </a:pPr>
            <a:endParaRPr lang="fr-FR" sz="2800" dirty="0" smtClean="0">
              <a:ea typeface="ＭＳ Ｐゴシック" pitchFamily="-107" charset="-128"/>
              <a:cs typeface="Arial" charset="0"/>
            </a:endParaRPr>
          </a:p>
          <a:p>
            <a:pPr marL="0" indent="0" algn="just">
              <a:lnSpc>
                <a:spcPct val="80000"/>
              </a:lnSpc>
              <a:buNone/>
            </a:pPr>
            <a:r>
              <a:rPr lang="fr-FR" sz="2000" dirty="0" smtClean="0">
                <a:ea typeface="ＭＳ Ｐゴシック" pitchFamily="-107" charset="-128"/>
                <a:cs typeface="Arial" charset="0"/>
              </a:rPr>
              <a:t>2016</a:t>
            </a:r>
            <a:r>
              <a:rPr lang="fr-FR" sz="2000" dirty="0">
                <a:ea typeface="ＭＳ Ｐゴシック" pitchFamily="-107" charset="-128"/>
                <a:cs typeface="Arial" charset="0"/>
              </a:rPr>
              <a:t>, fixé comme seuil  par les Directeurs Généraux </a:t>
            </a:r>
            <a:r>
              <a:rPr lang="fr-FR" sz="2000" dirty="0" smtClean="0">
                <a:ea typeface="ＭＳ Ｐゴシック" pitchFamily="-107" charset="-128"/>
                <a:cs typeface="Arial" charset="0"/>
              </a:rPr>
              <a:t>des </a:t>
            </a:r>
            <a:r>
              <a:rPr lang="fr-FR" sz="2000" dirty="0" err="1">
                <a:ea typeface="ＭＳ Ｐゴシック" pitchFamily="-107" charset="-128"/>
                <a:cs typeface="Arial" charset="0"/>
              </a:rPr>
              <a:t>ANACs</a:t>
            </a:r>
            <a:r>
              <a:rPr lang="fr-FR" sz="2000" dirty="0">
                <a:ea typeface="ＭＳ Ｐゴシック" pitchFamily="-107" charset="-128"/>
                <a:cs typeface="Arial" charset="0"/>
              </a:rPr>
              <a:t> UEMOA réunis en Comité </a:t>
            </a:r>
            <a:r>
              <a:rPr lang="fr-FR" sz="2000" dirty="0" smtClean="0">
                <a:ea typeface="ＭＳ Ｐゴシック" pitchFamily="-107" charset="-128"/>
                <a:cs typeface="Arial" charset="0"/>
              </a:rPr>
              <a:t>de </a:t>
            </a:r>
            <a:r>
              <a:rPr lang="fr-FR" sz="2000" dirty="0">
                <a:ea typeface="ＭＳ Ｐゴシック" pitchFamily="-107" charset="-128"/>
                <a:cs typeface="Arial" charset="0"/>
              </a:rPr>
              <a:t>D</a:t>
            </a:r>
            <a:r>
              <a:rPr lang="fr-FR" sz="2000" dirty="0" smtClean="0">
                <a:ea typeface="ＭＳ Ｐゴシック" pitchFamily="-107" charset="-128"/>
                <a:cs typeface="Arial" charset="0"/>
              </a:rPr>
              <a:t>irection </a:t>
            </a:r>
            <a:r>
              <a:rPr lang="fr-FR" sz="2000" dirty="0">
                <a:ea typeface="ＭＳ Ｐゴシック" pitchFamily="-107" charset="-128"/>
                <a:cs typeface="Arial" charset="0"/>
              </a:rPr>
              <a:t>du </a:t>
            </a:r>
            <a:r>
              <a:rPr lang="fr-FR" sz="2000" dirty="0" smtClean="0">
                <a:ea typeface="ＭＳ Ｐゴシック" pitchFamily="-107" charset="-128"/>
                <a:cs typeface="Arial" charset="0"/>
              </a:rPr>
              <a:t>Projet COSCAP-UEMOA  pour </a:t>
            </a:r>
            <a:r>
              <a:rPr lang="fr-FR" sz="2000" dirty="0">
                <a:ea typeface="ＭＳ Ｐゴシック" pitchFamily="-107" charset="-128"/>
                <a:cs typeface="Arial" charset="0"/>
              </a:rPr>
              <a:t>l’opérationnalisation de l’ACSAC </a:t>
            </a:r>
            <a:r>
              <a:rPr lang="fr-FR" sz="2000" dirty="0" smtClean="0">
                <a:ea typeface="ＭＳ Ｐゴシック" pitchFamily="-107" charset="-128"/>
                <a:cs typeface="Arial" charset="0"/>
              </a:rPr>
              <a:t>:</a:t>
            </a:r>
          </a:p>
          <a:p>
            <a:pPr lvl="2" algn="just">
              <a:lnSpc>
                <a:spcPct val="80000"/>
              </a:lnSpc>
              <a:buFont typeface="Arial" panose="020B0604020202020204" pitchFamily="34" charset="0"/>
              <a:buChar char="•"/>
            </a:pPr>
            <a:endParaRPr lang="fr-FR" sz="2000" dirty="0">
              <a:ea typeface="ＭＳ Ｐゴシック" pitchFamily="-107" charset="-128"/>
              <a:cs typeface="Arial" charset="0"/>
            </a:endParaRPr>
          </a:p>
          <a:p>
            <a:pPr lvl="2" algn="just">
              <a:lnSpc>
                <a:spcPct val="80000"/>
              </a:lnSpc>
              <a:buFont typeface="Arial" panose="020B0604020202020204" pitchFamily="34" charset="0"/>
              <a:buChar char="•"/>
            </a:pPr>
            <a:r>
              <a:rPr lang="fr-FR" sz="2000" dirty="0">
                <a:ea typeface="ＭＳ Ｐゴシック" pitchFamily="-107" charset="-128"/>
                <a:cs typeface="Arial" charset="0"/>
              </a:rPr>
              <a:t>A</a:t>
            </a:r>
            <a:r>
              <a:rPr lang="fr-FR" sz="2000" dirty="0" smtClean="0">
                <a:ea typeface="ＭＳ Ｐゴシック" pitchFamily="-107" charset="-128"/>
                <a:cs typeface="Arial" charset="0"/>
              </a:rPr>
              <a:t>doption </a:t>
            </a:r>
            <a:r>
              <a:rPr lang="fr-FR" sz="2000" dirty="0">
                <a:ea typeface="ＭＳ Ｐゴシック" pitchFamily="-107" charset="-128"/>
                <a:cs typeface="Arial" charset="0"/>
              </a:rPr>
              <a:t>des textes sur le financement, l’organisation et le fonctionnement de l’ACSAC </a:t>
            </a:r>
            <a:r>
              <a:rPr lang="fr-FR" sz="2000" dirty="0" smtClean="0">
                <a:ea typeface="ＭＳ Ｐゴシック" pitchFamily="-107" charset="-128"/>
                <a:cs typeface="Arial" charset="0"/>
              </a:rPr>
              <a:t>;</a:t>
            </a:r>
          </a:p>
          <a:p>
            <a:pPr lvl="2" algn="just">
              <a:lnSpc>
                <a:spcPct val="80000"/>
              </a:lnSpc>
              <a:buFont typeface="Arial" panose="020B0604020202020204" pitchFamily="34" charset="0"/>
              <a:buChar char="•"/>
            </a:pPr>
            <a:endParaRPr lang="fr-FR" sz="2000" dirty="0">
              <a:ea typeface="ＭＳ Ｐゴシック" pitchFamily="-107" charset="-128"/>
              <a:cs typeface="Arial" charset="0"/>
            </a:endParaRPr>
          </a:p>
          <a:p>
            <a:pPr lvl="2" algn="just">
              <a:lnSpc>
                <a:spcPct val="80000"/>
              </a:lnSpc>
              <a:buFont typeface="Arial" panose="020B0604020202020204" pitchFamily="34" charset="0"/>
              <a:buChar char="•"/>
            </a:pPr>
            <a:r>
              <a:rPr lang="fr-FR" sz="2000" dirty="0">
                <a:ea typeface="ＭＳ Ｐゴシック" pitchFamily="-107" charset="-128"/>
                <a:cs typeface="Arial" charset="0"/>
              </a:rPr>
              <a:t>A</a:t>
            </a:r>
            <a:r>
              <a:rPr lang="fr-FR" sz="2000" dirty="0" smtClean="0">
                <a:ea typeface="ＭＳ Ｐゴシック" pitchFamily="-107" charset="-128"/>
                <a:cs typeface="Arial" charset="0"/>
              </a:rPr>
              <a:t>ccord </a:t>
            </a:r>
            <a:r>
              <a:rPr lang="fr-FR" sz="2000" dirty="0">
                <a:ea typeface="ＭＳ Ｐゴシック" pitchFamily="-107" charset="-128"/>
                <a:cs typeface="Arial" charset="0"/>
              </a:rPr>
              <a:t>de </a:t>
            </a:r>
            <a:r>
              <a:rPr lang="fr-FR" sz="2000" dirty="0" smtClean="0">
                <a:ea typeface="ＭＳ Ｐゴシック" pitchFamily="-107" charset="-128"/>
                <a:cs typeface="Arial" charset="0"/>
              </a:rPr>
              <a:t>Don FAD/BAD PASTA-CO.</a:t>
            </a:r>
          </a:p>
          <a:p>
            <a:pPr lvl="2" algn="just">
              <a:lnSpc>
                <a:spcPct val="80000"/>
              </a:lnSpc>
              <a:buFont typeface="Arial" panose="020B0604020202020204" pitchFamily="34" charset="0"/>
              <a:buChar char="•"/>
            </a:pPr>
            <a:endParaRPr lang="fr-FR" sz="2000" dirty="0">
              <a:ea typeface="ＭＳ Ｐゴシック" pitchFamily="-107" charset="-128"/>
              <a:cs typeface="Arial" charset="0"/>
            </a:endParaRPr>
          </a:p>
          <a:p>
            <a:pPr lvl="2" algn="just">
              <a:lnSpc>
                <a:spcPct val="80000"/>
              </a:lnSpc>
              <a:buFont typeface="Arial" panose="020B0604020202020204" pitchFamily="34" charset="0"/>
              <a:buChar char="•"/>
            </a:pPr>
            <a:r>
              <a:rPr lang="fr-FR" sz="2000" dirty="0">
                <a:ea typeface="ＭＳ Ｐゴシック" pitchFamily="-107" charset="-128"/>
                <a:cs typeface="Arial" charset="0"/>
              </a:rPr>
              <a:t>D</a:t>
            </a:r>
            <a:r>
              <a:rPr lang="fr-FR" sz="2000" dirty="0" smtClean="0">
                <a:ea typeface="ＭＳ Ｐゴシック" pitchFamily="-107" charset="-128"/>
                <a:cs typeface="Arial" charset="0"/>
              </a:rPr>
              <a:t>ésignation </a:t>
            </a:r>
            <a:r>
              <a:rPr lang="fr-FR" sz="2000" dirty="0">
                <a:ea typeface="ＭＳ Ｐゴシック" pitchFamily="-107" charset="-128"/>
                <a:cs typeface="Arial" charset="0"/>
              </a:rPr>
              <a:t>du siège et </a:t>
            </a:r>
            <a:r>
              <a:rPr lang="fr-FR" sz="2000" dirty="0" smtClean="0">
                <a:ea typeface="ＭＳ Ｐゴシック" pitchFamily="-107" charset="-128"/>
                <a:cs typeface="Arial" charset="0"/>
              </a:rPr>
              <a:t>mise </a:t>
            </a:r>
            <a:r>
              <a:rPr lang="fr-FR" sz="2000" dirty="0">
                <a:ea typeface="ＭＳ Ｐゴシック" pitchFamily="-107" charset="-128"/>
                <a:cs typeface="Arial" charset="0"/>
              </a:rPr>
              <a:t>en place des organes </a:t>
            </a:r>
            <a:r>
              <a:rPr lang="fr-FR" sz="2000" dirty="0" smtClean="0">
                <a:ea typeface="ＭＳ Ｐゴシック" pitchFamily="-107" charset="-128"/>
                <a:cs typeface="Arial" charset="0"/>
              </a:rPr>
              <a:t>de direction</a:t>
            </a:r>
          </a:p>
          <a:p>
            <a:pPr lvl="2" algn="just">
              <a:lnSpc>
                <a:spcPct val="80000"/>
              </a:lnSpc>
              <a:buFont typeface="Arial" panose="020B0604020202020204" pitchFamily="34" charset="0"/>
              <a:buChar char="•"/>
            </a:pPr>
            <a:endParaRPr lang="fr-FR" sz="2000" dirty="0">
              <a:ea typeface="ＭＳ Ｐゴシック" pitchFamily="-107" charset="-128"/>
              <a:cs typeface="Arial" charset="0"/>
            </a:endParaRPr>
          </a:p>
          <a:p>
            <a:pPr lvl="2" algn="just">
              <a:lnSpc>
                <a:spcPct val="80000"/>
              </a:lnSpc>
              <a:buFont typeface="Arial" panose="020B0604020202020204" pitchFamily="34" charset="0"/>
              <a:buChar char="•"/>
            </a:pPr>
            <a:r>
              <a:rPr lang="fr-FR" sz="2000" dirty="0" smtClean="0">
                <a:ea typeface="ＭＳ Ｐゴシック" pitchFamily="-107" charset="-128"/>
                <a:cs typeface="Arial" charset="0"/>
              </a:rPr>
              <a:t>Recrutement et formation du personnel. </a:t>
            </a:r>
            <a:endParaRPr lang="fr-FR" sz="2000" dirty="0">
              <a:ea typeface="ＭＳ Ｐゴシック" pitchFamily="-107" charset="-128"/>
              <a:cs typeface="Arial" charset="0"/>
            </a:endParaRPr>
          </a:p>
        </p:txBody>
      </p:sp>
      <p:sp>
        <p:nvSpPr>
          <p:cNvPr id="14340" name="Espace réservé du pied de page 3"/>
          <p:cNvSpPr>
            <a:spLocks noGrp="1"/>
          </p:cNvSpPr>
          <p:nvPr>
            <p:ph type="ftr" sz="quarter" idx="11"/>
          </p:nvPr>
        </p:nvSpPr>
        <p:spPr>
          <a:xfrm>
            <a:off x="2555776" y="6245225"/>
            <a:ext cx="4968552" cy="476250"/>
          </a:xfrm>
          <a:noFill/>
        </p:spPr>
        <p:txBody>
          <a:bodyPr/>
          <a:lstStyle/>
          <a:p>
            <a:r>
              <a:rPr lang="fr-FR" sz="1100" b="1" dirty="0" smtClean="0">
                <a:solidFill>
                  <a:schemeClr val="accent6"/>
                </a:solidFill>
              </a:rPr>
              <a:t>Présentation Commission de l'UEMOA aux réunions AFI/OACI Malabo 27/06/2016</a:t>
            </a:r>
            <a:endParaRPr lang="fr-FR" sz="1100" dirty="0">
              <a:solidFill>
                <a:schemeClr val="accent6"/>
              </a:solidFill>
            </a:endParaRPr>
          </a:p>
        </p:txBody>
      </p:sp>
      <p:pic>
        <p:nvPicPr>
          <p:cNvPr id="14341" name="Picture 4"/>
          <p:cNvPicPr>
            <a:picLocks noChangeAspect="1" noChangeArrowheads="1"/>
          </p:cNvPicPr>
          <p:nvPr/>
        </p:nvPicPr>
        <p:blipFill>
          <a:blip r:embed="rId2" cstate="print"/>
          <a:srcRect/>
          <a:stretch>
            <a:fillRect/>
          </a:stretch>
        </p:blipFill>
        <p:spPr bwMode="auto">
          <a:xfrm>
            <a:off x="8459788" y="908050"/>
            <a:ext cx="712787" cy="5976938"/>
          </a:xfrm>
          <a:prstGeom prst="rect">
            <a:avLst/>
          </a:prstGeom>
          <a:noFill/>
          <a:ln w="3175">
            <a:noFill/>
            <a:miter lim="800000"/>
            <a:headEnd/>
            <a:tailEnd/>
          </a:ln>
        </p:spPr>
      </p:pic>
      <p:pic>
        <p:nvPicPr>
          <p:cNvPr id="14342" name="Picture 5"/>
          <p:cNvPicPr>
            <a:picLocks noChangeAspect="1" noChangeArrowheads="1"/>
          </p:cNvPicPr>
          <p:nvPr/>
        </p:nvPicPr>
        <p:blipFill>
          <a:blip r:embed="rId3" cstate="print"/>
          <a:srcRect/>
          <a:stretch>
            <a:fillRect/>
          </a:stretch>
        </p:blipFill>
        <p:spPr bwMode="auto">
          <a:xfrm>
            <a:off x="8459788" y="0"/>
            <a:ext cx="711200" cy="928688"/>
          </a:xfrm>
          <a:prstGeom prst="rect">
            <a:avLst/>
          </a:prstGeom>
          <a:noFill/>
          <a:ln w="3175">
            <a:noFill/>
            <a:miter lim="800000"/>
            <a:headEnd/>
            <a:tailEnd/>
          </a:ln>
        </p:spPr>
      </p:pic>
      <p:sp>
        <p:nvSpPr>
          <p:cNvPr id="4" name="Espace réservé de la date 3"/>
          <p:cNvSpPr>
            <a:spLocks noGrp="1"/>
          </p:cNvSpPr>
          <p:nvPr>
            <p:ph type="dt" sz="half" idx="10"/>
          </p:nvPr>
        </p:nvSpPr>
        <p:spPr/>
        <p:txBody>
          <a:bodyPr/>
          <a:lstStyle/>
          <a:p>
            <a:pPr>
              <a:defRPr/>
            </a:pPr>
            <a:r>
              <a:rPr lang="fr-FR" dirty="0" smtClean="0">
                <a:solidFill>
                  <a:schemeClr val="accent6"/>
                </a:solidFill>
              </a:rPr>
              <a:t>27/06/2016 </a:t>
            </a:r>
            <a:endParaRPr lang="fr-FR" dirty="0">
              <a:solidFill>
                <a:schemeClr val="accent6"/>
              </a:solidFill>
            </a:endParaRPr>
          </a:p>
        </p:txBody>
      </p:sp>
      <p:sp>
        <p:nvSpPr>
          <p:cNvPr id="2" name="Espace réservé du numéro de diapositive 1"/>
          <p:cNvSpPr>
            <a:spLocks noGrp="1"/>
          </p:cNvSpPr>
          <p:nvPr>
            <p:ph type="sldNum" sz="quarter" idx="12"/>
          </p:nvPr>
        </p:nvSpPr>
        <p:spPr/>
        <p:txBody>
          <a:bodyPr/>
          <a:lstStyle/>
          <a:p>
            <a:pPr>
              <a:defRPr/>
            </a:pPr>
            <a:fld id="{4087B165-10A7-4948-86A5-6574D80E4EEF}" type="slidenum">
              <a:rPr lang="fr-FR" smtClean="0"/>
              <a:pPr>
                <a:defRPr/>
              </a:pPr>
              <a:t>10</a:t>
            </a:fld>
            <a:endParaRPr lang="fr-FR"/>
          </a:p>
        </p:txBody>
      </p:sp>
      <p:sp>
        <p:nvSpPr>
          <p:cNvPr id="9" name="Titre 1"/>
          <p:cNvSpPr txBox="1">
            <a:spLocks/>
          </p:cNvSpPr>
          <p:nvPr/>
        </p:nvSpPr>
        <p:spPr bwMode="auto">
          <a:xfrm>
            <a:off x="253356" y="76470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342900" indent="-342900" algn="l">
              <a:buFont typeface="Wingdings" panose="05000000000000000000" pitchFamily="2" charset="2"/>
              <a:buChar char="q"/>
            </a:pPr>
            <a:r>
              <a:rPr lang="fr-FR" sz="1800" b="1" kern="0" dirty="0" smtClean="0">
                <a:solidFill>
                  <a:schemeClr val="tx1"/>
                </a:solidFill>
              </a:rPr>
              <a:t>OPERATIONALISATION DE L’ACSAC</a:t>
            </a:r>
            <a:endParaRPr lang="fr-FR" sz="1800" b="1" kern="0" dirty="0" smtClean="0">
              <a:solidFill>
                <a:schemeClr val="tx1"/>
              </a:solidFill>
              <a:ea typeface="ＭＳ Ｐゴシック" pitchFamily="-107"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2324" y="1628800"/>
            <a:ext cx="8229600" cy="4525963"/>
          </a:xfrm>
        </p:spPr>
        <p:txBody>
          <a:bodyPr/>
          <a:lstStyle/>
          <a:p>
            <a:pPr marL="0" lvl="0" indent="0" algn="ctr">
              <a:spcBef>
                <a:spcPct val="0"/>
              </a:spcBef>
              <a:buNone/>
              <a:defRPr/>
            </a:pPr>
            <a:endParaRPr lang="fr-FR" sz="1600" b="1" kern="1200" dirty="0" smtClean="0">
              <a:effectLst>
                <a:outerShdw blurRad="38100" dist="38100" dir="2700000" algn="tl">
                  <a:srgbClr val="FFFFFF"/>
                </a:outerShdw>
              </a:effectLst>
              <a:latin typeface="Arial" pitchFamily="34" charset="0"/>
              <a:cs typeface="Arial" pitchFamily="34" charset="0"/>
            </a:endParaRPr>
          </a:p>
          <a:p>
            <a:pPr marL="0" lvl="0" indent="0">
              <a:spcBef>
                <a:spcPct val="0"/>
              </a:spcBef>
              <a:buNone/>
              <a:defRPr/>
            </a:pPr>
            <a:r>
              <a:rPr lang="fr-FR" sz="1600" b="1" kern="1200" dirty="0" smtClean="0">
                <a:effectLst>
                  <a:outerShdw blurRad="38100" dist="38100" dir="2700000" algn="tl">
                    <a:srgbClr val="FFFFFF"/>
                  </a:outerShdw>
                </a:effectLst>
                <a:latin typeface="Arial" pitchFamily="34" charset="0"/>
                <a:cs typeface="Arial" pitchFamily="34" charset="0"/>
              </a:rPr>
              <a:t>L’opérationnalisation de l’ACSAC repose sur :</a:t>
            </a:r>
          </a:p>
          <a:p>
            <a:pPr marL="0" lvl="0" indent="0" algn="ctr">
              <a:spcBef>
                <a:spcPct val="0"/>
              </a:spcBef>
              <a:buNone/>
              <a:defRPr/>
            </a:pPr>
            <a:endParaRPr lang="fr-FR" sz="1600" b="1" kern="1200" dirty="0" smtClean="0">
              <a:effectLst>
                <a:outerShdw blurRad="38100" dist="38100" dir="2700000" algn="tl">
                  <a:srgbClr val="FFFFFF"/>
                </a:outerShdw>
              </a:effectLst>
              <a:latin typeface="Arial" pitchFamily="34" charset="0"/>
              <a:cs typeface="Arial" pitchFamily="34" charset="0"/>
            </a:endParaRPr>
          </a:p>
          <a:p>
            <a:pPr lvl="1">
              <a:spcBef>
                <a:spcPct val="0"/>
              </a:spcBef>
              <a:buFont typeface="Wingdings" panose="05000000000000000000" pitchFamily="2" charset="2"/>
              <a:buChar char="§"/>
              <a:defRPr/>
            </a:pPr>
            <a:r>
              <a:rPr lang="fr-FR" sz="1600" b="1" kern="1200" dirty="0">
                <a:effectLst>
                  <a:outerShdw blurRad="38100" dist="38100" dir="2700000" algn="tl">
                    <a:srgbClr val="FFFFFF"/>
                  </a:outerShdw>
                </a:effectLst>
                <a:latin typeface="Arial" pitchFamily="34" charset="0"/>
                <a:cs typeface="Arial" pitchFamily="34" charset="0"/>
              </a:rPr>
              <a:t>l</a:t>
            </a:r>
            <a:r>
              <a:rPr lang="fr-FR" sz="1600" b="1" kern="1200" dirty="0" smtClean="0">
                <a:effectLst>
                  <a:outerShdw blurRad="38100" dist="38100" dir="2700000" algn="tl">
                    <a:srgbClr val="FFFFFF"/>
                  </a:outerShdw>
                </a:effectLst>
                <a:latin typeface="Arial" pitchFamily="34" charset="0"/>
                <a:cs typeface="Arial" pitchFamily="34" charset="0"/>
              </a:rPr>
              <a:t>a subvention  annuelle de la Commission de l’UEMOA</a:t>
            </a:r>
          </a:p>
          <a:p>
            <a:pPr marL="457200" lvl="1" indent="0">
              <a:spcBef>
                <a:spcPct val="0"/>
              </a:spcBef>
              <a:buNone/>
              <a:defRPr/>
            </a:pPr>
            <a:endParaRPr lang="fr-FR" sz="1600" b="1" kern="1200" dirty="0" smtClean="0">
              <a:effectLst>
                <a:outerShdw blurRad="38100" dist="38100" dir="2700000" algn="tl">
                  <a:srgbClr val="FFFFFF"/>
                </a:outerShdw>
              </a:effectLst>
              <a:latin typeface="Arial" pitchFamily="34" charset="0"/>
              <a:cs typeface="Arial" pitchFamily="34" charset="0"/>
            </a:endParaRPr>
          </a:p>
          <a:p>
            <a:pPr lvl="1">
              <a:spcBef>
                <a:spcPct val="0"/>
              </a:spcBef>
              <a:buFont typeface="Wingdings" panose="05000000000000000000" pitchFamily="2" charset="2"/>
              <a:buChar char="§"/>
              <a:defRPr/>
            </a:pPr>
            <a:r>
              <a:rPr lang="fr-FR" sz="1600" b="1" kern="1200" dirty="0" smtClean="0">
                <a:effectLst>
                  <a:outerShdw blurRad="38100" dist="38100" dir="2700000" algn="tl">
                    <a:srgbClr val="FFFFFF"/>
                  </a:outerShdw>
                </a:effectLst>
                <a:latin typeface="Arial" pitchFamily="34" charset="0"/>
                <a:cs typeface="Arial" pitchFamily="34" charset="0"/>
              </a:rPr>
              <a:t>le don FAD/BAD, d’un montant  de 2,957millions </a:t>
            </a:r>
            <a:r>
              <a:rPr lang="fr-FR" sz="1600" b="1" kern="1200" dirty="0">
                <a:effectLst>
                  <a:outerShdw blurRad="38100" dist="38100" dir="2700000" algn="tl">
                    <a:srgbClr val="FFFFFF"/>
                  </a:outerShdw>
                </a:effectLst>
                <a:latin typeface="Arial" pitchFamily="34" charset="0"/>
                <a:cs typeface="Arial" pitchFamily="34" charset="0"/>
              </a:rPr>
              <a:t>d’Unités de </a:t>
            </a:r>
            <a:r>
              <a:rPr lang="fr-FR" sz="1600" b="1" kern="1200" dirty="0" smtClean="0">
                <a:effectLst>
                  <a:outerShdw blurRad="38100" dist="38100" dir="2700000" algn="tl">
                    <a:srgbClr val="FFFFFF"/>
                  </a:outerShdw>
                </a:effectLst>
                <a:latin typeface="Arial" pitchFamily="34" charset="0"/>
                <a:cs typeface="Arial" pitchFamily="34" charset="0"/>
              </a:rPr>
              <a:t>Compte grâce au Protocole d’accord pour la mise en œuvre du PASTA-CO conclu </a:t>
            </a:r>
            <a:r>
              <a:rPr lang="fr-FR" sz="1600" b="1" kern="1200" dirty="0">
                <a:effectLst>
                  <a:outerShdw blurRad="38100" dist="38100" dir="2700000" algn="tl">
                    <a:srgbClr val="FFFFFF"/>
                  </a:outerShdw>
                </a:effectLst>
                <a:latin typeface="Arial" pitchFamily="34" charset="0"/>
                <a:cs typeface="Arial" pitchFamily="34" charset="0"/>
              </a:rPr>
              <a:t>le 19 octobre </a:t>
            </a:r>
            <a:r>
              <a:rPr lang="fr-FR" sz="1600" b="1" kern="1200" dirty="0" smtClean="0">
                <a:effectLst>
                  <a:outerShdw blurRad="38100" dist="38100" dir="2700000" algn="tl">
                    <a:srgbClr val="FFFFFF"/>
                  </a:outerShdw>
                </a:effectLst>
                <a:latin typeface="Arial" pitchFamily="34" charset="0"/>
                <a:cs typeface="Arial" pitchFamily="34" charset="0"/>
              </a:rPr>
              <a:t>2015 entre la Commission de l’UEMOA et  la Banque Africaine de Développement (BAD).</a:t>
            </a:r>
          </a:p>
          <a:p>
            <a:pPr lvl="1">
              <a:spcBef>
                <a:spcPct val="0"/>
              </a:spcBef>
              <a:buFont typeface="Wingdings" panose="05000000000000000000" pitchFamily="2" charset="2"/>
              <a:buChar char="§"/>
              <a:defRPr/>
            </a:pPr>
            <a:endParaRPr lang="fr-FR" sz="1600" b="1" kern="1200" dirty="0" smtClean="0">
              <a:effectLst>
                <a:outerShdw blurRad="38100" dist="38100" dir="2700000" algn="tl">
                  <a:srgbClr val="FFFFFF"/>
                </a:outerShdw>
              </a:effectLst>
              <a:latin typeface="Arial" pitchFamily="34" charset="0"/>
              <a:cs typeface="Arial" pitchFamily="34" charset="0"/>
            </a:endParaRPr>
          </a:p>
          <a:p>
            <a:pPr marL="0" indent="0">
              <a:spcBef>
                <a:spcPct val="0"/>
              </a:spcBef>
              <a:buNone/>
              <a:defRPr/>
            </a:pPr>
            <a:r>
              <a:rPr lang="fr-FR" sz="1600" b="1" kern="1200" dirty="0" smtClean="0">
                <a:effectLst>
                  <a:outerShdw blurRad="38100" dist="38100" dir="2700000" algn="tl">
                    <a:srgbClr val="FFFFFF"/>
                  </a:outerShdw>
                </a:effectLst>
                <a:latin typeface="Arial" pitchFamily="34" charset="0"/>
                <a:cs typeface="Arial" pitchFamily="34" charset="0"/>
              </a:rPr>
              <a:t>Le PASTA-CO ou Projet </a:t>
            </a:r>
            <a:r>
              <a:rPr lang="fr-FR" sz="1600" b="1" kern="1200" dirty="0">
                <a:effectLst>
                  <a:outerShdw blurRad="38100" dist="38100" dir="2700000" algn="tl">
                    <a:srgbClr val="FFFFFF"/>
                  </a:outerShdw>
                </a:effectLst>
                <a:latin typeface="Arial" pitchFamily="34" charset="0"/>
                <a:cs typeface="Arial" pitchFamily="34" charset="0"/>
              </a:rPr>
              <a:t>d’appui au secteur du Transport Aérien en </a:t>
            </a:r>
            <a:r>
              <a:rPr lang="fr-FR" sz="1600" b="1" kern="1200" dirty="0" smtClean="0">
                <a:effectLst>
                  <a:outerShdw blurRad="38100" dist="38100" dir="2700000" algn="tl">
                    <a:srgbClr val="FFFFFF"/>
                  </a:outerShdw>
                </a:effectLst>
                <a:latin typeface="Arial" pitchFamily="34" charset="0"/>
                <a:cs typeface="Arial" pitchFamily="34" charset="0"/>
              </a:rPr>
              <a:t>Afrique Centrale </a:t>
            </a:r>
            <a:r>
              <a:rPr lang="fr-FR" sz="1600" b="1" kern="1200" dirty="0">
                <a:effectLst>
                  <a:outerShdw blurRad="38100" dist="38100" dir="2700000" algn="tl">
                    <a:srgbClr val="FFFFFF"/>
                  </a:outerShdw>
                </a:effectLst>
                <a:latin typeface="Arial" pitchFamily="34" charset="0"/>
                <a:cs typeface="Arial" pitchFamily="34" charset="0"/>
              </a:rPr>
              <a:t>et  Occidentale </a:t>
            </a:r>
            <a:r>
              <a:rPr lang="fr-FR" sz="1600" b="1" kern="1200" dirty="0" smtClean="0">
                <a:effectLst>
                  <a:outerShdw blurRad="38100" dist="38100" dir="2700000" algn="tl">
                    <a:srgbClr val="FFFFFF"/>
                  </a:outerShdw>
                </a:effectLst>
                <a:latin typeface="Arial" pitchFamily="34" charset="0"/>
                <a:cs typeface="Arial" pitchFamily="34" charset="0"/>
              </a:rPr>
              <a:t>comprend quatre (04) composantes:</a:t>
            </a:r>
          </a:p>
          <a:p>
            <a:pPr lvl="1">
              <a:spcBef>
                <a:spcPct val="0"/>
              </a:spcBef>
              <a:buFont typeface="Wingdings" panose="05000000000000000000" pitchFamily="2" charset="2"/>
              <a:buChar char="§"/>
              <a:defRPr/>
            </a:pPr>
            <a:r>
              <a:rPr lang="fr-FR" sz="1600" b="1" kern="1200" dirty="0" smtClean="0">
                <a:effectLst>
                  <a:outerShdw blurRad="38100" dist="38100" dir="2700000" algn="tl">
                    <a:srgbClr val="FFFFFF"/>
                  </a:outerShdw>
                </a:effectLst>
                <a:latin typeface="Arial" pitchFamily="34" charset="0"/>
                <a:cs typeface="Arial" pitchFamily="34" charset="0"/>
              </a:rPr>
              <a:t>Renforcement des capacités et appui aux agences Régionales de Sécurité Aériennes</a:t>
            </a:r>
          </a:p>
          <a:p>
            <a:pPr lvl="1">
              <a:spcBef>
                <a:spcPct val="0"/>
              </a:spcBef>
              <a:buFont typeface="Wingdings" panose="05000000000000000000" pitchFamily="2" charset="2"/>
              <a:buChar char="§"/>
              <a:defRPr/>
            </a:pPr>
            <a:r>
              <a:rPr lang="fr-FR" sz="1600" b="1" kern="1200" dirty="0" smtClean="0">
                <a:effectLst>
                  <a:outerShdw blurRad="38100" dist="38100" dir="2700000" algn="tl">
                    <a:srgbClr val="FFFFFF"/>
                  </a:outerShdw>
                </a:effectLst>
                <a:latin typeface="Arial" pitchFamily="34" charset="0"/>
                <a:cs typeface="Arial" pitchFamily="34" charset="0"/>
              </a:rPr>
              <a:t>Etudes et appui institutionnel  pour le suivi et la coordination des programmes de transport aérien</a:t>
            </a:r>
          </a:p>
          <a:p>
            <a:pPr lvl="1">
              <a:spcBef>
                <a:spcPct val="0"/>
              </a:spcBef>
              <a:buFont typeface="Wingdings" panose="05000000000000000000" pitchFamily="2" charset="2"/>
              <a:buChar char="§"/>
              <a:defRPr/>
            </a:pPr>
            <a:r>
              <a:rPr lang="fr-FR" sz="1600" b="1" kern="1200" dirty="0" smtClean="0">
                <a:latin typeface="Arial" pitchFamily="34" charset="0"/>
                <a:cs typeface="Arial" pitchFamily="34" charset="0"/>
              </a:rPr>
              <a:t>Appui à la sécurité et à la certification des aéroports</a:t>
            </a:r>
          </a:p>
          <a:p>
            <a:pPr lvl="1">
              <a:spcBef>
                <a:spcPct val="0"/>
              </a:spcBef>
              <a:buFont typeface="Wingdings" panose="05000000000000000000" pitchFamily="2" charset="2"/>
              <a:buChar char="§"/>
              <a:defRPr/>
            </a:pPr>
            <a:r>
              <a:rPr lang="fr-FR" sz="1600" b="1" kern="1200" dirty="0" smtClean="0">
                <a:effectLst>
                  <a:outerShdw blurRad="38100" dist="38100" dir="2700000" algn="tl">
                    <a:srgbClr val="FFFFFF"/>
                  </a:outerShdw>
                </a:effectLst>
                <a:latin typeface="Arial" pitchFamily="34" charset="0"/>
                <a:cs typeface="Arial" pitchFamily="34" charset="0"/>
              </a:rPr>
              <a:t>Gestion </a:t>
            </a:r>
            <a:r>
              <a:rPr lang="fr-FR" sz="1600" b="1" kern="1200" dirty="0">
                <a:effectLst>
                  <a:outerShdw blurRad="38100" dist="38100" dir="2700000" algn="tl">
                    <a:srgbClr val="FFFFFF"/>
                  </a:outerShdw>
                </a:effectLst>
                <a:latin typeface="Arial" pitchFamily="34" charset="0"/>
                <a:cs typeface="Arial" pitchFamily="34" charset="0"/>
              </a:rPr>
              <a:t>et coordination du projet.</a:t>
            </a:r>
          </a:p>
          <a:p>
            <a:pPr marL="0" indent="0" algn="ctr">
              <a:spcBef>
                <a:spcPct val="0"/>
              </a:spcBef>
              <a:buNone/>
              <a:defRPr/>
            </a:pPr>
            <a:endParaRPr lang="fr-FR" sz="1600" b="1" kern="1200" dirty="0">
              <a:effectLst>
                <a:outerShdw blurRad="38100" dist="38100" dir="2700000" algn="tl">
                  <a:srgbClr val="FFFFFF"/>
                </a:outerShdw>
              </a:effectLst>
              <a:latin typeface="Arial" pitchFamily="34" charset="0"/>
              <a:cs typeface="Arial" pitchFamily="34" charset="0"/>
            </a:endParaRPr>
          </a:p>
          <a:p>
            <a:pPr marL="0" indent="0">
              <a:buNone/>
            </a:pPr>
            <a:endParaRPr lang="fr-FR" sz="2800" dirty="0"/>
          </a:p>
        </p:txBody>
      </p:sp>
      <p:sp>
        <p:nvSpPr>
          <p:cNvPr id="4" name="Espace réservé de la date 3"/>
          <p:cNvSpPr>
            <a:spLocks noGrp="1"/>
          </p:cNvSpPr>
          <p:nvPr>
            <p:ph type="dt" sz="half" idx="10"/>
          </p:nvPr>
        </p:nvSpPr>
        <p:spPr/>
        <p:txBody>
          <a:bodyPr/>
          <a:lstStyle/>
          <a:p>
            <a:pPr>
              <a:defRPr/>
            </a:pPr>
            <a:r>
              <a:rPr lang="fr-FR" dirty="0" smtClean="0">
                <a:solidFill>
                  <a:schemeClr val="accent6"/>
                </a:solidFill>
              </a:rPr>
              <a:t>27/06/2016 </a:t>
            </a:r>
            <a:endParaRPr lang="fr-FR" dirty="0">
              <a:solidFill>
                <a:schemeClr val="accent6"/>
              </a:solidFill>
            </a:endParaRPr>
          </a:p>
        </p:txBody>
      </p:sp>
      <p:sp>
        <p:nvSpPr>
          <p:cNvPr id="5" name="Espace réservé du pied de page 4"/>
          <p:cNvSpPr>
            <a:spLocks noGrp="1"/>
          </p:cNvSpPr>
          <p:nvPr>
            <p:ph type="ftr" sz="quarter" idx="11"/>
          </p:nvPr>
        </p:nvSpPr>
        <p:spPr>
          <a:xfrm>
            <a:off x="2195736" y="6245225"/>
            <a:ext cx="5904656" cy="476250"/>
          </a:xfrm>
        </p:spPr>
        <p:txBody>
          <a:bodyPr/>
          <a:lstStyle/>
          <a:p>
            <a:pPr>
              <a:defRPr/>
            </a:pPr>
            <a:r>
              <a:rPr lang="fr-FR" sz="1200" dirty="0" smtClean="0">
                <a:solidFill>
                  <a:schemeClr val="accent6"/>
                </a:solidFill>
              </a:rPr>
              <a:t>Présentation Commission de l'UEMOA aux réunions AFI/OACI Malabo</a:t>
            </a:r>
            <a:endParaRPr lang="fr-FR" sz="1200" dirty="0">
              <a:solidFill>
                <a:schemeClr val="accent6"/>
              </a:solidFill>
            </a:endParaRPr>
          </a:p>
        </p:txBody>
      </p:sp>
      <p:sp>
        <p:nvSpPr>
          <p:cNvPr id="7" name="Espace réservé du numéro de diapositive 6"/>
          <p:cNvSpPr>
            <a:spLocks noGrp="1"/>
          </p:cNvSpPr>
          <p:nvPr>
            <p:ph type="sldNum" sz="quarter" idx="12"/>
          </p:nvPr>
        </p:nvSpPr>
        <p:spPr/>
        <p:txBody>
          <a:bodyPr/>
          <a:lstStyle/>
          <a:p>
            <a:pPr>
              <a:defRPr/>
            </a:pPr>
            <a:fld id="{4087B165-10A7-4948-86A5-6574D80E4EEF}" type="slidenum">
              <a:rPr lang="fr-FR" smtClean="0"/>
              <a:pPr>
                <a:defRPr/>
              </a:pPr>
              <a:t>11</a:t>
            </a:fld>
            <a:endParaRPr lang="fr-FR" dirty="0"/>
          </a:p>
        </p:txBody>
      </p:sp>
      <p:sp>
        <p:nvSpPr>
          <p:cNvPr id="8" name="Titre 1"/>
          <p:cNvSpPr txBox="1">
            <a:spLocks/>
          </p:cNvSpPr>
          <p:nvPr/>
        </p:nvSpPr>
        <p:spPr bwMode="auto">
          <a:xfrm>
            <a:off x="432172"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fr-FR" sz="2800" kern="0" dirty="0" smtClean="0">
                <a:solidFill>
                  <a:srgbClr val="FF0000"/>
                </a:solidFill>
              </a:rPr>
              <a:t>6 </a:t>
            </a:r>
            <a:r>
              <a:rPr lang="fr-FR" sz="2800" kern="0" dirty="0">
                <a:solidFill>
                  <a:srgbClr val="FF0000"/>
                </a:solidFill>
              </a:rPr>
              <a:t>–</a:t>
            </a:r>
            <a:r>
              <a:rPr lang="fr-FR" sz="2000" kern="0" dirty="0">
                <a:solidFill>
                  <a:srgbClr val="FF0000"/>
                </a:solidFill>
              </a:rPr>
              <a:t>MOBILISATION DES RESSOURCES ET </a:t>
            </a:r>
            <a:r>
              <a:rPr lang="fr-FR" sz="2000" kern="0" dirty="0" smtClean="0">
                <a:solidFill>
                  <a:srgbClr val="FF0000"/>
                </a:solidFill>
              </a:rPr>
              <a:t>FINANCEMENT</a:t>
            </a:r>
            <a:endParaRPr lang="fr-FR" kern="0" dirty="0" smtClean="0">
              <a:solidFill>
                <a:srgbClr val="FF0000"/>
              </a:solidFill>
              <a:ea typeface="ＭＳ Ｐゴシック" pitchFamily="-107" charset="-128"/>
              <a:cs typeface="Arial" charset="0"/>
            </a:endParaRPr>
          </a:p>
        </p:txBody>
      </p:sp>
      <p:sp>
        <p:nvSpPr>
          <p:cNvPr id="9" name="Titre 1"/>
          <p:cNvSpPr txBox="1">
            <a:spLocks/>
          </p:cNvSpPr>
          <p:nvPr/>
        </p:nvSpPr>
        <p:spPr bwMode="auto">
          <a:xfrm>
            <a:off x="253356" y="76470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342900" indent="-342900" algn="l">
              <a:buFont typeface="Wingdings" panose="05000000000000000000" pitchFamily="2" charset="2"/>
              <a:buChar char="q"/>
            </a:pPr>
            <a:r>
              <a:rPr lang="fr-FR" sz="2000" b="1" kern="0" dirty="0">
                <a:solidFill>
                  <a:schemeClr val="tx1"/>
                </a:solidFill>
              </a:rPr>
              <a:t>MOBILISATION DES RESSOURCES ET FINANCEMENT DE L’ACSAC</a:t>
            </a:r>
            <a:endParaRPr lang="fr-FR" sz="2000" b="1" kern="0" dirty="0" smtClean="0">
              <a:solidFill>
                <a:schemeClr val="tx1"/>
              </a:solidFill>
              <a:ea typeface="ＭＳ Ｐゴシック" pitchFamily="-107" charset="-128"/>
              <a:cs typeface="Arial" charset="0"/>
            </a:endParaRPr>
          </a:p>
        </p:txBody>
      </p:sp>
    </p:spTree>
    <p:extLst>
      <p:ext uri="{BB962C8B-B14F-4D97-AF65-F5344CB8AC3E}">
        <p14:creationId xmlns:p14="http://schemas.microsoft.com/office/powerpoint/2010/main" val="396657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2856" y="1988841"/>
            <a:ext cx="8229600" cy="3024335"/>
          </a:xfrm>
        </p:spPr>
        <p:txBody>
          <a:bodyPr/>
          <a:lstStyle/>
          <a:p>
            <a:pPr marL="0" indent="0">
              <a:buNone/>
            </a:pPr>
            <a:r>
              <a:rPr lang="fr-FR" sz="2000" b="1" dirty="0"/>
              <a:t>Activités </a:t>
            </a:r>
            <a:r>
              <a:rPr lang="fr-FR" sz="2000" b="1" dirty="0" smtClean="0"/>
              <a:t>dédiées </a:t>
            </a:r>
            <a:r>
              <a:rPr lang="fr-FR" sz="2000" b="1" dirty="0"/>
              <a:t>à l’appui à l'opérationnalisation de l'ACSAC</a:t>
            </a:r>
            <a:r>
              <a:rPr lang="fr-FR" sz="2000" dirty="0"/>
              <a:t>: </a:t>
            </a:r>
            <a:endParaRPr lang="fr-FR" sz="2000" dirty="0" smtClean="0"/>
          </a:p>
          <a:p>
            <a:pPr marL="0" indent="0">
              <a:buNone/>
            </a:pPr>
            <a:endParaRPr lang="fr-FR" sz="2000" dirty="0"/>
          </a:p>
          <a:p>
            <a:r>
              <a:rPr lang="fr-FR" sz="2000" dirty="0"/>
              <a:t>Etude </a:t>
            </a:r>
            <a:r>
              <a:rPr lang="fr-FR" sz="2000" i="1" dirty="0"/>
              <a:t>d’actualisation du business plan </a:t>
            </a:r>
            <a:r>
              <a:rPr lang="fr-FR" sz="2000" dirty="0"/>
              <a:t>de l'agence </a:t>
            </a:r>
            <a:endParaRPr lang="fr-FR" sz="2000" dirty="0" smtClean="0"/>
          </a:p>
          <a:p>
            <a:r>
              <a:rPr lang="fr-FR" sz="2000" dirty="0" smtClean="0"/>
              <a:t>Appui </a:t>
            </a:r>
            <a:r>
              <a:rPr lang="fr-FR" sz="2000" dirty="0"/>
              <a:t>au </a:t>
            </a:r>
            <a:r>
              <a:rPr lang="fr-FR" sz="2000" i="1" dirty="0"/>
              <a:t>recrutement du personnel </a:t>
            </a:r>
            <a:r>
              <a:rPr lang="fr-FR" sz="2000" dirty="0"/>
              <a:t>de l'ACSAC (OACI</a:t>
            </a:r>
            <a:r>
              <a:rPr lang="fr-FR" sz="2000" dirty="0" smtClean="0"/>
              <a:t>)</a:t>
            </a:r>
            <a:endParaRPr lang="fr-FR" sz="2000" dirty="0"/>
          </a:p>
          <a:p>
            <a:r>
              <a:rPr lang="fr-FR" sz="2000" dirty="0" smtClean="0"/>
              <a:t>Assistance technique </a:t>
            </a:r>
            <a:r>
              <a:rPr lang="fr-FR" sz="2000" dirty="0"/>
              <a:t>(</a:t>
            </a:r>
            <a:r>
              <a:rPr lang="fr-FR" sz="2000" dirty="0" smtClean="0"/>
              <a:t>EASA) </a:t>
            </a:r>
            <a:endParaRPr lang="fr-FR" sz="2000" dirty="0"/>
          </a:p>
          <a:p>
            <a:r>
              <a:rPr lang="fr-FR" sz="2000" dirty="0" smtClean="0"/>
              <a:t>Mise </a:t>
            </a:r>
            <a:r>
              <a:rPr lang="fr-FR" sz="2000" dirty="0"/>
              <a:t>en place des organes de </a:t>
            </a:r>
            <a:r>
              <a:rPr lang="fr-FR" sz="2000" dirty="0" smtClean="0"/>
              <a:t>l’ACSAC (UEMOA)</a:t>
            </a:r>
          </a:p>
          <a:p>
            <a:r>
              <a:rPr lang="fr-FR" sz="2000" dirty="0" smtClean="0"/>
              <a:t>Equipements </a:t>
            </a:r>
            <a:r>
              <a:rPr lang="fr-FR" sz="2000" dirty="0"/>
              <a:t>de l’ACSAC </a:t>
            </a:r>
            <a:r>
              <a:rPr lang="fr-FR" sz="2000" dirty="0" smtClean="0"/>
              <a:t>(UEMOA)</a:t>
            </a:r>
            <a:endParaRPr lang="fr-FR" sz="2000" dirty="0"/>
          </a:p>
          <a:p>
            <a:pPr marL="0" indent="0">
              <a:buNone/>
            </a:pPr>
            <a:endParaRPr lang="fr-FR" dirty="0"/>
          </a:p>
        </p:txBody>
      </p:sp>
      <p:sp>
        <p:nvSpPr>
          <p:cNvPr id="4" name="Espace réservé de la date 3"/>
          <p:cNvSpPr>
            <a:spLocks noGrp="1"/>
          </p:cNvSpPr>
          <p:nvPr>
            <p:ph type="dt" sz="half" idx="10"/>
          </p:nvPr>
        </p:nvSpPr>
        <p:spPr/>
        <p:txBody>
          <a:bodyPr/>
          <a:lstStyle/>
          <a:p>
            <a:pPr>
              <a:defRPr/>
            </a:pPr>
            <a:r>
              <a:rPr lang="fr-FR" dirty="0" smtClean="0">
                <a:solidFill>
                  <a:schemeClr val="accent6"/>
                </a:solidFill>
              </a:rPr>
              <a:t>27/06/2016 </a:t>
            </a:r>
            <a:endParaRPr lang="fr-FR" dirty="0">
              <a:solidFill>
                <a:schemeClr val="accent6"/>
              </a:solidFill>
            </a:endParaRPr>
          </a:p>
        </p:txBody>
      </p:sp>
      <p:sp>
        <p:nvSpPr>
          <p:cNvPr id="5" name="Espace réservé du pied de page 4"/>
          <p:cNvSpPr>
            <a:spLocks noGrp="1"/>
          </p:cNvSpPr>
          <p:nvPr>
            <p:ph type="ftr" sz="quarter" idx="11"/>
          </p:nvPr>
        </p:nvSpPr>
        <p:spPr>
          <a:xfrm>
            <a:off x="1907704" y="6245225"/>
            <a:ext cx="6048672" cy="476250"/>
          </a:xfrm>
        </p:spPr>
        <p:txBody>
          <a:bodyPr/>
          <a:lstStyle/>
          <a:p>
            <a:pPr>
              <a:defRPr/>
            </a:pPr>
            <a:r>
              <a:rPr lang="fr-FR" dirty="0" smtClean="0">
                <a:solidFill>
                  <a:schemeClr val="accent6"/>
                </a:solidFill>
              </a:rPr>
              <a:t>Présentation Commission de l'UEMOA aux réunions AFI/OACI Malabo</a:t>
            </a:r>
            <a:endParaRPr lang="fr-FR" dirty="0">
              <a:solidFill>
                <a:schemeClr val="accent6"/>
              </a:solidFill>
            </a:endParaRPr>
          </a:p>
        </p:txBody>
      </p:sp>
      <p:sp>
        <p:nvSpPr>
          <p:cNvPr id="6" name="Espace réservé du numéro de diapositive 5"/>
          <p:cNvSpPr>
            <a:spLocks noGrp="1"/>
          </p:cNvSpPr>
          <p:nvPr>
            <p:ph type="sldNum" sz="quarter" idx="12"/>
          </p:nvPr>
        </p:nvSpPr>
        <p:spPr/>
        <p:txBody>
          <a:bodyPr/>
          <a:lstStyle/>
          <a:p>
            <a:pPr>
              <a:defRPr/>
            </a:pPr>
            <a:fld id="{4087B165-10A7-4948-86A5-6574D80E4EEF}" type="slidenum">
              <a:rPr lang="fr-FR" smtClean="0"/>
              <a:pPr>
                <a:defRPr/>
              </a:pPr>
              <a:t>12</a:t>
            </a:fld>
            <a:endParaRPr lang="fr-FR"/>
          </a:p>
        </p:txBody>
      </p:sp>
      <p:sp>
        <p:nvSpPr>
          <p:cNvPr id="8" name="Titre 1"/>
          <p:cNvSpPr txBox="1">
            <a:spLocks/>
          </p:cNvSpPr>
          <p:nvPr/>
        </p:nvSpPr>
        <p:spPr bwMode="auto">
          <a:xfrm>
            <a:off x="467544"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fr-FR" sz="2800" kern="0" dirty="0">
                <a:solidFill>
                  <a:srgbClr val="FF0000"/>
                </a:solidFill>
              </a:rPr>
              <a:t>7</a:t>
            </a:r>
            <a:r>
              <a:rPr lang="fr-FR" sz="2800" kern="0" dirty="0" smtClean="0">
                <a:solidFill>
                  <a:srgbClr val="FF0000"/>
                </a:solidFill>
              </a:rPr>
              <a:t>– PERSPECTIVES/CONCLUSIONS </a:t>
            </a:r>
            <a:endParaRPr lang="fr-FR" kern="0" dirty="0" smtClean="0">
              <a:solidFill>
                <a:srgbClr val="FF0000"/>
              </a:solidFill>
              <a:ea typeface="ＭＳ Ｐゴシック" pitchFamily="-107" charset="-128"/>
              <a:cs typeface="Arial" charset="0"/>
            </a:endParaRPr>
          </a:p>
        </p:txBody>
      </p:sp>
      <p:sp>
        <p:nvSpPr>
          <p:cNvPr id="9" name="Titre 1"/>
          <p:cNvSpPr txBox="1">
            <a:spLocks/>
          </p:cNvSpPr>
          <p:nvPr/>
        </p:nvSpPr>
        <p:spPr bwMode="auto">
          <a:xfrm>
            <a:off x="253356" y="76470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342900" indent="-342900" algn="l">
              <a:buFont typeface="Wingdings" panose="05000000000000000000" pitchFamily="2" charset="2"/>
              <a:buChar char="q"/>
            </a:pPr>
            <a:r>
              <a:rPr lang="fr-FR" sz="2000" b="1" kern="0" dirty="0">
                <a:solidFill>
                  <a:schemeClr val="tx1"/>
                </a:solidFill>
              </a:rPr>
              <a:t>MOBILISATION DES RESSOURCES ET FINANCEMENT DE L’ACSAC</a:t>
            </a:r>
            <a:endParaRPr lang="fr-FR" sz="2000" b="1" kern="0" dirty="0" smtClean="0">
              <a:solidFill>
                <a:schemeClr val="tx1"/>
              </a:solidFill>
              <a:ea typeface="ＭＳ Ｐゴシック" pitchFamily="-107" charset="-128"/>
              <a:cs typeface="Arial" charset="0"/>
            </a:endParaRPr>
          </a:p>
        </p:txBody>
      </p:sp>
    </p:spTree>
    <p:extLst>
      <p:ext uri="{BB962C8B-B14F-4D97-AF65-F5344CB8AC3E}">
        <p14:creationId xmlns:p14="http://schemas.microsoft.com/office/powerpoint/2010/main" val="61116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sz="1800" dirty="0" smtClean="0"/>
              <a:t>Signature </a:t>
            </a:r>
            <a:r>
              <a:rPr lang="fr-FR" sz="1800" dirty="0"/>
              <a:t>du Plan </a:t>
            </a:r>
            <a:r>
              <a:rPr lang="fr-FR" sz="1800" dirty="0" smtClean="0"/>
              <a:t>d’actions </a:t>
            </a:r>
            <a:r>
              <a:rPr lang="fr-FR" sz="1800" dirty="0"/>
              <a:t>de coopération en matière d’aviation civile </a:t>
            </a:r>
            <a:r>
              <a:rPr lang="fr-FR" sz="1800" dirty="0" smtClean="0"/>
              <a:t>entre le </a:t>
            </a:r>
            <a:r>
              <a:rPr lang="fr-FR" sz="1800" dirty="0"/>
              <a:t>Secrétariat Général de l’’OACI et la Commission de </a:t>
            </a:r>
            <a:r>
              <a:rPr lang="fr-FR" sz="1800" dirty="0" smtClean="0"/>
              <a:t>l’UEMOA le 03 mai 2016 à Ouagadougou.</a:t>
            </a:r>
          </a:p>
          <a:p>
            <a:endParaRPr lang="fr-FR" sz="1400" dirty="0"/>
          </a:p>
          <a:p>
            <a:pPr marL="0" indent="0">
              <a:buNone/>
            </a:pPr>
            <a:r>
              <a:rPr lang="fr-FR" sz="1800" dirty="0"/>
              <a:t>Le Plan </a:t>
            </a:r>
            <a:r>
              <a:rPr lang="fr-FR" sz="1800" dirty="0" smtClean="0"/>
              <a:t>d’actions </a:t>
            </a:r>
            <a:r>
              <a:rPr lang="fr-FR" sz="1800" dirty="0"/>
              <a:t>vient définir le cadre général de la coopération entre l'UEMOA et l’OACI dans le domaine de l’aviation civile.</a:t>
            </a:r>
          </a:p>
          <a:p>
            <a:endParaRPr lang="fr-FR" sz="1400" dirty="0"/>
          </a:p>
          <a:p>
            <a:pPr marL="0" indent="0">
              <a:buNone/>
            </a:pPr>
            <a:r>
              <a:rPr lang="fr-FR" sz="1800" b="1" dirty="0" smtClean="0"/>
              <a:t>Axes de Coopération </a:t>
            </a:r>
            <a:r>
              <a:rPr lang="fr-FR" sz="1800" b="1" dirty="0"/>
              <a:t>:</a:t>
            </a:r>
          </a:p>
          <a:p>
            <a:pPr lvl="1">
              <a:buFont typeface="Arial" panose="020B0604020202020204" pitchFamily="34" charset="0"/>
              <a:buChar char="•"/>
            </a:pPr>
            <a:r>
              <a:rPr lang="fr-FR" sz="1600" dirty="0"/>
              <a:t>la consultation, la coordination, le partage d’informations, la communication;</a:t>
            </a:r>
          </a:p>
          <a:p>
            <a:pPr lvl="1">
              <a:buFont typeface="Arial" panose="020B0604020202020204" pitchFamily="34" charset="0"/>
              <a:buChar char="•"/>
            </a:pPr>
            <a:r>
              <a:rPr lang="fr-FR" sz="1600" dirty="0"/>
              <a:t>la sécurité, la sûreté ;</a:t>
            </a:r>
          </a:p>
          <a:p>
            <a:pPr lvl="1">
              <a:buFont typeface="Arial" panose="020B0604020202020204" pitchFamily="34" charset="0"/>
              <a:buChar char="•"/>
            </a:pPr>
            <a:r>
              <a:rPr lang="fr-FR" sz="1600" dirty="0"/>
              <a:t>la facilitation ;</a:t>
            </a:r>
          </a:p>
          <a:p>
            <a:pPr lvl="1">
              <a:buFont typeface="Arial" panose="020B0604020202020204" pitchFamily="34" charset="0"/>
              <a:buChar char="•"/>
            </a:pPr>
            <a:r>
              <a:rPr lang="fr-FR" sz="1600" dirty="0"/>
              <a:t>la capacité et l’efficacité de la navigation aérienne ;</a:t>
            </a:r>
          </a:p>
          <a:p>
            <a:pPr lvl="1">
              <a:buFont typeface="Arial" panose="020B0604020202020204" pitchFamily="34" charset="0"/>
              <a:buChar char="•"/>
            </a:pPr>
            <a:r>
              <a:rPr lang="fr-FR" sz="1600" dirty="0"/>
              <a:t>le développement économique du transport aérien ;</a:t>
            </a:r>
          </a:p>
          <a:p>
            <a:pPr lvl="1">
              <a:buFont typeface="Arial" panose="020B0604020202020204" pitchFamily="34" charset="0"/>
              <a:buChar char="•"/>
            </a:pPr>
            <a:r>
              <a:rPr lang="fr-FR" sz="1600" dirty="0"/>
              <a:t>la protection de l’environnement ;</a:t>
            </a:r>
          </a:p>
          <a:p>
            <a:pPr lvl="1">
              <a:buFont typeface="Arial" panose="020B0604020202020204" pitchFamily="34" charset="0"/>
              <a:buChar char="•"/>
            </a:pPr>
            <a:r>
              <a:rPr lang="fr-FR" sz="1600" dirty="0"/>
              <a:t>le renforcement des capacités ;</a:t>
            </a:r>
          </a:p>
          <a:p>
            <a:pPr lvl="1">
              <a:buFont typeface="Arial" panose="020B0604020202020204" pitchFamily="34" charset="0"/>
              <a:buChar char="•"/>
            </a:pPr>
            <a:r>
              <a:rPr lang="fr-FR" sz="1600" dirty="0"/>
              <a:t>l’assistance et le financement.</a:t>
            </a:r>
          </a:p>
        </p:txBody>
      </p:sp>
      <p:sp>
        <p:nvSpPr>
          <p:cNvPr id="4" name="Espace réservé de la date 3"/>
          <p:cNvSpPr>
            <a:spLocks noGrp="1"/>
          </p:cNvSpPr>
          <p:nvPr>
            <p:ph type="dt" sz="half" idx="10"/>
          </p:nvPr>
        </p:nvSpPr>
        <p:spPr>
          <a:xfrm>
            <a:off x="461120" y="6408762"/>
            <a:ext cx="2133600" cy="476250"/>
          </a:xfrm>
        </p:spPr>
        <p:txBody>
          <a:bodyPr/>
          <a:lstStyle/>
          <a:p>
            <a:pPr>
              <a:defRPr/>
            </a:pPr>
            <a:r>
              <a:rPr lang="fr-FR" dirty="0" smtClean="0">
                <a:solidFill>
                  <a:schemeClr val="accent6"/>
                </a:solidFill>
              </a:rPr>
              <a:t>27/07/2016 </a:t>
            </a:r>
            <a:endParaRPr lang="fr-FR" dirty="0">
              <a:solidFill>
                <a:schemeClr val="accent6"/>
              </a:solidFill>
            </a:endParaRPr>
          </a:p>
        </p:txBody>
      </p:sp>
      <p:sp>
        <p:nvSpPr>
          <p:cNvPr id="5" name="Espace réservé du pied de page 4"/>
          <p:cNvSpPr>
            <a:spLocks noGrp="1"/>
          </p:cNvSpPr>
          <p:nvPr>
            <p:ph type="ftr" sz="quarter" idx="11"/>
          </p:nvPr>
        </p:nvSpPr>
        <p:spPr>
          <a:xfrm>
            <a:off x="1475656" y="6381750"/>
            <a:ext cx="6624736" cy="476250"/>
          </a:xfrm>
        </p:spPr>
        <p:txBody>
          <a:bodyPr/>
          <a:lstStyle/>
          <a:p>
            <a:pPr>
              <a:defRPr/>
            </a:pPr>
            <a:r>
              <a:rPr lang="fr-FR" dirty="0" smtClean="0">
                <a:solidFill>
                  <a:schemeClr val="accent6"/>
                </a:solidFill>
              </a:rPr>
              <a:t>Présentation Commission de l'UEMOA aux réunions AFI/OACI Malabo</a:t>
            </a:r>
            <a:endParaRPr lang="fr-FR" dirty="0">
              <a:solidFill>
                <a:schemeClr val="accent6"/>
              </a:solidFill>
            </a:endParaRPr>
          </a:p>
        </p:txBody>
      </p:sp>
      <p:sp>
        <p:nvSpPr>
          <p:cNvPr id="6" name="Espace réservé du numéro de diapositive 5"/>
          <p:cNvSpPr>
            <a:spLocks noGrp="1"/>
          </p:cNvSpPr>
          <p:nvPr>
            <p:ph type="sldNum" sz="quarter" idx="12"/>
          </p:nvPr>
        </p:nvSpPr>
        <p:spPr/>
        <p:txBody>
          <a:bodyPr/>
          <a:lstStyle/>
          <a:p>
            <a:pPr>
              <a:defRPr/>
            </a:pPr>
            <a:fld id="{4087B165-10A7-4948-86A5-6574D80E4EEF}" type="slidenum">
              <a:rPr lang="fr-FR" smtClean="0"/>
              <a:pPr>
                <a:defRPr/>
              </a:pPr>
              <a:t>13</a:t>
            </a:fld>
            <a:endParaRPr lang="fr-FR" dirty="0"/>
          </a:p>
        </p:txBody>
      </p:sp>
      <p:sp>
        <p:nvSpPr>
          <p:cNvPr id="7" name="Titre 1"/>
          <p:cNvSpPr txBox="1">
            <a:spLocks/>
          </p:cNvSpPr>
          <p:nvPr/>
        </p:nvSpPr>
        <p:spPr bwMode="auto">
          <a:xfrm>
            <a:off x="467544"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fr-FR" sz="2800" kern="0" dirty="0" smtClean="0">
                <a:solidFill>
                  <a:srgbClr val="FF0000"/>
                </a:solidFill>
              </a:rPr>
              <a:t>6 – PERSPECTIVES/CONCLUSIONS (suite)</a:t>
            </a:r>
            <a:endParaRPr lang="fr-FR" kern="0" dirty="0" smtClean="0">
              <a:solidFill>
                <a:srgbClr val="FF0000"/>
              </a:solidFill>
              <a:ea typeface="ＭＳ Ｐゴシック" pitchFamily="-107" charset="-128"/>
              <a:cs typeface="Arial" charset="0"/>
            </a:endParaRPr>
          </a:p>
        </p:txBody>
      </p:sp>
      <p:sp>
        <p:nvSpPr>
          <p:cNvPr id="8" name="Titre 1"/>
          <p:cNvSpPr txBox="1">
            <a:spLocks/>
          </p:cNvSpPr>
          <p:nvPr/>
        </p:nvSpPr>
        <p:spPr bwMode="auto">
          <a:xfrm>
            <a:off x="253356" y="764704"/>
            <a:ext cx="87831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342900" indent="-342900" algn="l">
              <a:buFont typeface="Wingdings" panose="05000000000000000000" pitchFamily="2" charset="2"/>
              <a:buChar char="q"/>
            </a:pPr>
            <a:r>
              <a:rPr lang="fr-FR" sz="2000" b="1" kern="0" dirty="0" smtClean="0">
                <a:solidFill>
                  <a:schemeClr val="tx1"/>
                </a:solidFill>
              </a:rPr>
              <a:t>PLAN D’ACTIONS </a:t>
            </a:r>
            <a:r>
              <a:rPr lang="fr-FR" sz="2000" b="1" kern="0" dirty="0">
                <a:solidFill>
                  <a:schemeClr val="tx1"/>
                </a:solidFill>
              </a:rPr>
              <a:t>OACI/UEMOA </a:t>
            </a:r>
            <a:endParaRPr lang="fr-FR" sz="2000" b="1" kern="0" dirty="0" smtClean="0">
              <a:solidFill>
                <a:schemeClr val="tx1"/>
              </a:solidFill>
              <a:ea typeface="ＭＳ Ｐゴシック" pitchFamily="-107" charset="-128"/>
              <a:cs typeface="Arial" charset="0"/>
            </a:endParaRPr>
          </a:p>
        </p:txBody>
      </p:sp>
    </p:spTree>
    <p:extLst>
      <p:ext uri="{BB962C8B-B14F-4D97-AF65-F5344CB8AC3E}">
        <p14:creationId xmlns:p14="http://schemas.microsoft.com/office/powerpoint/2010/main" val="104463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230188" y="481732"/>
            <a:ext cx="8229600" cy="1143000"/>
          </a:xfrm>
        </p:spPr>
        <p:txBody>
          <a:bodyPr/>
          <a:lstStyle/>
          <a:p>
            <a:pPr eaLnBrk="1" hangingPunct="1"/>
            <a:r>
              <a:rPr lang="fr-FR" sz="3200" dirty="0" smtClean="0">
                <a:ea typeface="ＭＳ Ｐゴシック" pitchFamily="-107" charset="-128"/>
                <a:cs typeface="Arial" charset="0"/>
              </a:rPr>
              <a:t/>
            </a:r>
            <a:br>
              <a:rPr lang="fr-FR" sz="3200" dirty="0" smtClean="0">
                <a:ea typeface="ＭＳ Ｐゴシック" pitchFamily="-107" charset="-128"/>
                <a:cs typeface="Arial" charset="0"/>
              </a:rPr>
            </a:br>
            <a:r>
              <a:rPr lang="fr-FR" sz="3200" dirty="0" smtClean="0">
                <a:ea typeface="ＭＳ Ｐゴシック" pitchFamily="-107" charset="-128"/>
                <a:cs typeface="Arial" charset="0"/>
              </a:rPr>
              <a:t>FIN</a:t>
            </a:r>
          </a:p>
        </p:txBody>
      </p:sp>
      <p:sp>
        <p:nvSpPr>
          <p:cNvPr id="3" name="Espace réservé du contenu 2"/>
          <p:cNvSpPr>
            <a:spLocks noGrp="1"/>
          </p:cNvSpPr>
          <p:nvPr>
            <p:ph idx="1"/>
          </p:nvPr>
        </p:nvSpPr>
        <p:spPr>
          <a:xfrm>
            <a:off x="457200" y="3645023"/>
            <a:ext cx="7972425" cy="1512169"/>
          </a:xfrm>
        </p:spPr>
        <p:txBody>
          <a:bodyPr>
            <a:normAutofit lnSpcReduction="10000"/>
          </a:bodyPr>
          <a:lstStyle/>
          <a:p>
            <a:pPr marL="0" indent="0" algn="just" eaLnBrk="1" hangingPunct="1">
              <a:lnSpc>
                <a:spcPct val="80000"/>
              </a:lnSpc>
              <a:buNone/>
              <a:defRPr/>
            </a:pPr>
            <a:endParaRPr lang="fr-FR" dirty="0" smtClean="0">
              <a:ea typeface="ＭＳ Ｐゴシック" pitchFamily="-108" charset="-128"/>
            </a:endParaRPr>
          </a:p>
          <a:p>
            <a:pPr marL="0" indent="0" algn="just" eaLnBrk="1" hangingPunct="1">
              <a:lnSpc>
                <a:spcPct val="80000"/>
              </a:lnSpc>
              <a:buNone/>
              <a:defRPr/>
            </a:pPr>
            <a:endParaRPr lang="fr-FR" dirty="0">
              <a:ea typeface="ＭＳ Ｐゴシック" pitchFamily="-108" charset="-128"/>
            </a:endParaRPr>
          </a:p>
          <a:p>
            <a:pPr marL="0" indent="0" algn="just" eaLnBrk="1" hangingPunct="1">
              <a:lnSpc>
                <a:spcPct val="80000"/>
              </a:lnSpc>
              <a:buNone/>
              <a:defRPr/>
            </a:pPr>
            <a:r>
              <a:rPr lang="fr-FR" dirty="0" smtClean="0">
                <a:ea typeface="ＭＳ Ｐゴシック" pitchFamily="-108" charset="-128"/>
              </a:rPr>
              <a:t>    </a:t>
            </a:r>
            <a:r>
              <a:rPr lang="fr-FR" sz="3600" dirty="0" smtClean="0">
                <a:ea typeface="ＭＳ Ｐゴシック" pitchFamily="-108" charset="-128"/>
              </a:rPr>
              <a:t>Merci de votre aimable attentio</a:t>
            </a:r>
            <a:r>
              <a:rPr lang="fr-FR" sz="3600" dirty="0">
                <a:ea typeface="ＭＳ Ｐゴシック" pitchFamily="-108" charset="-128"/>
              </a:rPr>
              <a:t>n</a:t>
            </a:r>
            <a:endParaRPr lang="fr-FR" sz="3600" dirty="0" smtClean="0">
              <a:ea typeface="ＭＳ Ｐゴシック" pitchFamily="-108" charset="-128"/>
            </a:endParaRPr>
          </a:p>
          <a:p>
            <a:pPr eaLnBrk="1" hangingPunct="1">
              <a:defRPr/>
            </a:pPr>
            <a:endParaRPr lang="fr-FR" dirty="0"/>
          </a:p>
        </p:txBody>
      </p:sp>
      <p:sp>
        <p:nvSpPr>
          <p:cNvPr id="16388" name="Espace réservé du pied de page 3"/>
          <p:cNvSpPr>
            <a:spLocks noGrp="1"/>
          </p:cNvSpPr>
          <p:nvPr>
            <p:ph type="ftr" sz="quarter" idx="11"/>
          </p:nvPr>
        </p:nvSpPr>
        <p:spPr>
          <a:noFill/>
        </p:spPr>
        <p:txBody>
          <a:bodyPr/>
          <a:lstStyle/>
          <a:p>
            <a:r>
              <a:rPr lang="fr-FR" sz="800" b="1" smtClean="0"/>
              <a:t>Présentation Commission de l'UEMOA aux réunions AFI/OACI Malabo 27/06/2016</a:t>
            </a:r>
            <a:endParaRPr lang="fr-FR" sz="800"/>
          </a:p>
        </p:txBody>
      </p:sp>
      <p:pic>
        <p:nvPicPr>
          <p:cNvPr id="16389" name="Picture 4"/>
          <p:cNvPicPr>
            <a:picLocks noChangeAspect="1" noChangeArrowheads="1"/>
          </p:cNvPicPr>
          <p:nvPr/>
        </p:nvPicPr>
        <p:blipFill>
          <a:blip r:embed="rId2" cstate="print"/>
          <a:srcRect/>
          <a:stretch>
            <a:fillRect/>
          </a:stretch>
        </p:blipFill>
        <p:spPr bwMode="auto">
          <a:xfrm>
            <a:off x="8459788" y="908050"/>
            <a:ext cx="712787" cy="5976938"/>
          </a:xfrm>
          <a:prstGeom prst="rect">
            <a:avLst/>
          </a:prstGeom>
          <a:noFill/>
          <a:ln w="3175">
            <a:noFill/>
            <a:miter lim="800000"/>
            <a:headEnd/>
            <a:tailEnd/>
          </a:ln>
        </p:spPr>
      </p:pic>
      <p:pic>
        <p:nvPicPr>
          <p:cNvPr id="16390" name="Picture 5"/>
          <p:cNvPicPr>
            <a:picLocks noChangeAspect="1" noChangeArrowheads="1"/>
          </p:cNvPicPr>
          <p:nvPr/>
        </p:nvPicPr>
        <p:blipFill>
          <a:blip r:embed="rId3" cstate="print"/>
          <a:srcRect/>
          <a:stretch>
            <a:fillRect/>
          </a:stretch>
        </p:blipFill>
        <p:spPr bwMode="auto">
          <a:xfrm>
            <a:off x="8459788" y="0"/>
            <a:ext cx="711200" cy="928688"/>
          </a:xfrm>
          <a:prstGeom prst="rect">
            <a:avLst/>
          </a:prstGeom>
          <a:noFill/>
          <a:ln w="3175">
            <a:noFill/>
            <a:miter lim="800000"/>
            <a:headEnd/>
            <a:tailEnd/>
          </a:ln>
        </p:spPr>
      </p:pic>
      <p:sp>
        <p:nvSpPr>
          <p:cNvPr id="5" name="Espace réservé de la date 4"/>
          <p:cNvSpPr>
            <a:spLocks noGrp="1"/>
          </p:cNvSpPr>
          <p:nvPr>
            <p:ph type="dt" sz="half" idx="10"/>
          </p:nvPr>
        </p:nvSpPr>
        <p:spPr/>
        <p:txBody>
          <a:bodyPr/>
          <a:lstStyle/>
          <a:p>
            <a:pPr>
              <a:defRPr/>
            </a:pPr>
            <a:r>
              <a:rPr lang="fr-FR" smtClean="0"/>
              <a:t>27/06/2016 </a:t>
            </a:r>
            <a:endParaRPr lang="fr-FR"/>
          </a:p>
        </p:txBody>
      </p:sp>
      <p:sp>
        <p:nvSpPr>
          <p:cNvPr id="2" name="Espace réservé du numéro de diapositive 1"/>
          <p:cNvSpPr>
            <a:spLocks noGrp="1"/>
          </p:cNvSpPr>
          <p:nvPr>
            <p:ph type="sldNum" sz="quarter" idx="12"/>
          </p:nvPr>
        </p:nvSpPr>
        <p:spPr/>
        <p:txBody>
          <a:bodyPr/>
          <a:lstStyle/>
          <a:p>
            <a:pPr>
              <a:defRPr/>
            </a:pPr>
            <a:fld id="{4087B165-10A7-4948-86A5-6574D80E4EEF}" type="slidenum">
              <a:rPr lang="fr-FR" smtClean="0"/>
              <a:pPr>
                <a:defRPr/>
              </a:pPr>
              <a:t>14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solidFill>
                  <a:srgbClr val="FF0000"/>
                </a:solidFill>
              </a:rPr>
              <a:t>PLAN DE L’EXPOSE</a:t>
            </a:r>
            <a:endParaRPr lang="fr-FR" sz="3200" dirty="0">
              <a:solidFill>
                <a:srgbClr val="FF0000"/>
              </a:solidFill>
            </a:endParaRPr>
          </a:p>
        </p:txBody>
      </p:sp>
      <p:sp>
        <p:nvSpPr>
          <p:cNvPr id="3" name="Espace réservé du contenu 2"/>
          <p:cNvSpPr>
            <a:spLocks noGrp="1"/>
          </p:cNvSpPr>
          <p:nvPr>
            <p:ph idx="1"/>
          </p:nvPr>
        </p:nvSpPr>
        <p:spPr>
          <a:xfrm>
            <a:off x="467544" y="1412776"/>
            <a:ext cx="7704856" cy="4525963"/>
          </a:xfrm>
        </p:spPr>
        <p:txBody>
          <a:bodyPr/>
          <a:lstStyle/>
          <a:p>
            <a:pPr>
              <a:lnSpc>
                <a:spcPct val="107000"/>
              </a:lnSpc>
              <a:spcAft>
                <a:spcPts val="0"/>
              </a:spcAft>
              <a:buFont typeface="+mj-lt"/>
              <a:buAutoNum type="arabicPeriod"/>
            </a:pPr>
            <a:r>
              <a:rPr lang="fr-FR" sz="1600" b="1" dirty="0"/>
              <a:t>PRESENTATION DE L’UEMOA </a:t>
            </a:r>
          </a:p>
          <a:p>
            <a:pPr>
              <a:lnSpc>
                <a:spcPct val="107000"/>
              </a:lnSpc>
              <a:spcAft>
                <a:spcPts val="0"/>
              </a:spcAft>
              <a:buFont typeface="+mj-lt"/>
              <a:buAutoNum type="arabicPeriod"/>
            </a:pPr>
            <a:endParaRPr lang="fr-FR" sz="1600" b="1" dirty="0"/>
          </a:p>
          <a:p>
            <a:pPr>
              <a:lnSpc>
                <a:spcPct val="107000"/>
              </a:lnSpc>
              <a:spcAft>
                <a:spcPts val="0"/>
              </a:spcAft>
              <a:buFont typeface="+mj-lt"/>
              <a:buAutoNum type="arabicPeriod"/>
            </a:pPr>
            <a:r>
              <a:rPr lang="fr-FR" sz="1600" b="1" dirty="0"/>
              <a:t>PROGRAMME COMMUN DU TRANSPORT AERIEN DES ETATS MEMBRES DE </a:t>
            </a:r>
            <a:r>
              <a:rPr lang="fr-FR" sz="1600" b="1" dirty="0" smtClean="0"/>
              <a:t>L’UEMOA</a:t>
            </a:r>
          </a:p>
          <a:p>
            <a:pPr>
              <a:lnSpc>
                <a:spcPct val="107000"/>
              </a:lnSpc>
              <a:spcAft>
                <a:spcPts val="0"/>
              </a:spcAft>
              <a:buFont typeface="+mj-lt"/>
              <a:buAutoNum type="arabicPeriod"/>
            </a:pPr>
            <a:endParaRPr lang="fr-FR" sz="1600" b="1" dirty="0"/>
          </a:p>
          <a:p>
            <a:pPr>
              <a:lnSpc>
                <a:spcPct val="107000"/>
              </a:lnSpc>
              <a:spcAft>
                <a:spcPts val="0"/>
              </a:spcAft>
              <a:buFont typeface="+mj-lt"/>
              <a:buAutoNum type="arabicPeriod"/>
            </a:pPr>
            <a:r>
              <a:rPr lang="fr-FR" sz="1600" b="1" dirty="0" smtClean="0"/>
              <a:t>CADRE REGLEMENTAIRE COMMUNAUTAIRE DE LA SECURITE</a:t>
            </a:r>
          </a:p>
          <a:p>
            <a:pPr>
              <a:lnSpc>
                <a:spcPct val="107000"/>
              </a:lnSpc>
              <a:spcAft>
                <a:spcPts val="0"/>
              </a:spcAft>
              <a:buFont typeface="+mj-lt"/>
              <a:buAutoNum type="arabicPeriod"/>
            </a:pPr>
            <a:endParaRPr lang="fr-FR" sz="1600" b="1" dirty="0"/>
          </a:p>
          <a:p>
            <a:pPr>
              <a:lnSpc>
                <a:spcPct val="107000"/>
              </a:lnSpc>
              <a:spcAft>
                <a:spcPts val="0"/>
              </a:spcAft>
              <a:buFont typeface="+mj-lt"/>
              <a:buAutoNum type="arabicPeriod"/>
            </a:pPr>
            <a:r>
              <a:rPr lang="fr-FR" sz="1600" b="1" dirty="0" smtClean="0"/>
              <a:t>COSCAP UEMOA + MAURITANIE : INITIATIVE REGIONALE POUR LA MISE EN ŒUVRE DU PLAN AFI SUPERVISON DE LA SECURITE EN AFRIQUE DE L’OUEST : </a:t>
            </a:r>
          </a:p>
          <a:p>
            <a:pPr>
              <a:lnSpc>
                <a:spcPct val="107000"/>
              </a:lnSpc>
              <a:spcAft>
                <a:spcPts val="0"/>
              </a:spcAft>
              <a:buFont typeface="+mj-lt"/>
              <a:buAutoNum type="arabicPeriod"/>
            </a:pPr>
            <a:endParaRPr lang="fr-FR" sz="1600" b="1" dirty="0"/>
          </a:p>
          <a:p>
            <a:pPr>
              <a:lnSpc>
                <a:spcPct val="107000"/>
              </a:lnSpc>
              <a:spcAft>
                <a:spcPts val="0"/>
              </a:spcAft>
              <a:buFont typeface="+mj-lt"/>
              <a:buAutoNum type="arabicPeriod"/>
            </a:pPr>
            <a:r>
              <a:rPr lang="fr-FR" sz="1600" b="1" dirty="0"/>
              <a:t>TRANSITION DU COSCAP VERS </a:t>
            </a:r>
            <a:r>
              <a:rPr lang="fr-FR" sz="1600" b="1" dirty="0" smtClean="0"/>
              <a:t>L’ACSAC</a:t>
            </a:r>
          </a:p>
          <a:p>
            <a:pPr>
              <a:lnSpc>
                <a:spcPct val="107000"/>
              </a:lnSpc>
              <a:spcAft>
                <a:spcPts val="0"/>
              </a:spcAft>
              <a:buFont typeface="+mj-lt"/>
              <a:buAutoNum type="arabicPeriod"/>
            </a:pPr>
            <a:r>
              <a:rPr lang="fr-FR" sz="1600" b="1" dirty="0" smtClean="0"/>
              <a:t>MOBILISATION </a:t>
            </a:r>
            <a:r>
              <a:rPr lang="fr-FR" sz="1600" b="1" dirty="0"/>
              <a:t>DES RESSOURCES ET </a:t>
            </a:r>
            <a:r>
              <a:rPr lang="fr-FR" sz="1600" b="1" dirty="0" smtClean="0"/>
              <a:t>FINANCEMENT</a:t>
            </a:r>
          </a:p>
          <a:p>
            <a:pPr>
              <a:lnSpc>
                <a:spcPct val="107000"/>
              </a:lnSpc>
              <a:spcAft>
                <a:spcPts val="0"/>
              </a:spcAft>
              <a:buFont typeface="+mj-lt"/>
              <a:buAutoNum type="arabicPeriod"/>
            </a:pPr>
            <a:r>
              <a:rPr lang="fr-FR" sz="1600" b="1" dirty="0"/>
              <a:t>PERSPECTIVES / CONCLUSION</a:t>
            </a:r>
          </a:p>
          <a:p>
            <a:pPr marL="0" indent="0">
              <a:lnSpc>
                <a:spcPct val="107000"/>
              </a:lnSpc>
              <a:spcAft>
                <a:spcPts val="0"/>
              </a:spcAft>
              <a:buNone/>
            </a:pPr>
            <a:endParaRPr lang="fr-FR" sz="1600" b="1" dirty="0"/>
          </a:p>
          <a:p>
            <a:pPr>
              <a:lnSpc>
                <a:spcPct val="107000"/>
              </a:lnSpc>
              <a:spcAft>
                <a:spcPts val="0"/>
              </a:spcAft>
              <a:buFont typeface="+mj-lt"/>
              <a:buAutoNum type="arabicPeriod"/>
            </a:pPr>
            <a:endParaRPr lang="fr-FR" sz="1700" b="1" dirty="0"/>
          </a:p>
          <a:p>
            <a:pPr>
              <a:lnSpc>
                <a:spcPct val="107000"/>
              </a:lnSpc>
              <a:spcAft>
                <a:spcPts val="0"/>
              </a:spcAft>
              <a:buFont typeface="+mj-lt"/>
              <a:buAutoNum type="arabicPeriod"/>
            </a:pPr>
            <a:endParaRPr lang="fr-FR" sz="1700" b="1" dirty="0"/>
          </a:p>
          <a:p>
            <a:pPr>
              <a:lnSpc>
                <a:spcPct val="107000"/>
              </a:lnSpc>
              <a:spcAft>
                <a:spcPts val="0"/>
              </a:spcAft>
              <a:buFont typeface="+mj-lt"/>
              <a:buAutoNum type="arabicPeriod"/>
            </a:pPr>
            <a:endParaRPr lang="fr-FR" sz="1700" b="1" dirty="0" smtClean="0"/>
          </a:p>
          <a:p>
            <a:pPr>
              <a:lnSpc>
                <a:spcPct val="107000"/>
              </a:lnSpc>
              <a:spcAft>
                <a:spcPts val="0"/>
              </a:spcAft>
              <a:buFont typeface="+mj-lt"/>
              <a:buAutoNum type="arabicPeriod"/>
            </a:pPr>
            <a:endParaRPr lang="fr-FR" sz="1700" b="1" dirty="0"/>
          </a:p>
          <a:p>
            <a:pPr>
              <a:lnSpc>
                <a:spcPct val="107000"/>
              </a:lnSpc>
              <a:spcAft>
                <a:spcPts val="0"/>
              </a:spcAft>
              <a:buFont typeface="+mj-lt"/>
              <a:buAutoNum type="arabicPeriod"/>
            </a:pPr>
            <a:endParaRPr lang="fr-FR" sz="1700" b="1" dirty="0"/>
          </a:p>
          <a:p>
            <a:pPr>
              <a:lnSpc>
                <a:spcPct val="107000"/>
              </a:lnSpc>
              <a:spcAft>
                <a:spcPts val="0"/>
              </a:spcAft>
              <a:buFont typeface="+mj-lt"/>
              <a:buAutoNum type="arabicPeriod"/>
            </a:pPr>
            <a:endParaRPr lang="fr-FR" sz="1700" b="1" dirty="0"/>
          </a:p>
          <a:p>
            <a:endParaRPr lang="fr-FR" sz="1700" dirty="0"/>
          </a:p>
        </p:txBody>
      </p:sp>
      <p:sp>
        <p:nvSpPr>
          <p:cNvPr id="5" name="Espace réservé du pied de page 4"/>
          <p:cNvSpPr>
            <a:spLocks noGrp="1"/>
          </p:cNvSpPr>
          <p:nvPr>
            <p:ph type="ftr" sz="quarter" idx="11"/>
          </p:nvPr>
        </p:nvSpPr>
        <p:spPr>
          <a:xfrm>
            <a:off x="1763688" y="6245225"/>
            <a:ext cx="6552728" cy="476250"/>
          </a:xfrm>
        </p:spPr>
        <p:txBody>
          <a:bodyPr/>
          <a:lstStyle/>
          <a:p>
            <a:pPr>
              <a:defRPr/>
            </a:pPr>
            <a:r>
              <a:rPr lang="fr-FR" dirty="0" smtClean="0">
                <a:solidFill>
                  <a:srgbClr val="0070C0"/>
                </a:solidFill>
              </a:rPr>
              <a:t>Présentation Commission de l'UEMOA aux réunions AFI/OACI Malabo</a:t>
            </a:r>
            <a:endParaRPr lang="fr-FR" dirty="0">
              <a:solidFill>
                <a:srgbClr val="0070C0"/>
              </a:solidFill>
            </a:endParaRPr>
          </a:p>
        </p:txBody>
      </p:sp>
      <p:sp>
        <p:nvSpPr>
          <p:cNvPr id="6" name="Espace réservé du numéro de diapositive 5"/>
          <p:cNvSpPr>
            <a:spLocks noGrp="1"/>
          </p:cNvSpPr>
          <p:nvPr>
            <p:ph type="sldNum" sz="quarter" idx="12"/>
          </p:nvPr>
        </p:nvSpPr>
        <p:spPr/>
        <p:txBody>
          <a:bodyPr/>
          <a:lstStyle/>
          <a:p>
            <a:pPr>
              <a:defRPr/>
            </a:pPr>
            <a:fld id="{4087B165-10A7-4948-86A5-6574D80E4EEF}" type="slidenum">
              <a:rPr lang="fr-FR" smtClean="0"/>
              <a:pPr>
                <a:defRPr/>
              </a:pPr>
              <a:t>2</a:t>
            </a:fld>
            <a:endParaRPr lang="fr-FR"/>
          </a:p>
        </p:txBody>
      </p:sp>
    </p:spTree>
    <p:extLst>
      <p:ext uri="{BB962C8B-B14F-4D97-AF65-F5344CB8AC3E}">
        <p14:creationId xmlns:p14="http://schemas.microsoft.com/office/powerpoint/2010/main" val="3339346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pied de page 2"/>
          <p:cNvSpPr>
            <a:spLocks noGrp="1"/>
          </p:cNvSpPr>
          <p:nvPr>
            <p:ph type="ftr" sz="quarter" idx="11"/>
          </p:nvPr>
        </p:nvSpPr>
        <p:spPr>
          <a:noFill/>
        </p:spPr>
        <p:txBody>
          <a:bodyPr/>
          <a:lstStyle/>
          <a:p>
            <a:r>
              <a:rPr lang="fr-FR" smtClean="0"/>
              <a:t>Présentation Commission de l'UEMOA aux réunions AFI/OACI Malabo 27/06/2016</a:t>
            </a:r>
            <a:endParaRPr lang="fr-FR"/>
          </a:p>
        </p:txBody>
      </p:sp>
      <p:sp>
        <p:nvSpPr>
          <p:cNvPr id="6147" name="Espace réservé du numéro de diapositive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endParaRPr lang="nl-NL" sz="1400">
              <a:latin typeface="Times" pitchFamily="18" charset="0"/>
            </a:endParaRPr>
          </a:p>
        </p:txBody>
      </p:sp>
      <p:sp>
        <p:nvSpPr>
          <p:cNvPr id="6148" name="Rectangle 2"/>
          <p:cNvSpPr>
            <a:spLocks noGrp="1" noChangeArrowheads="1"/>
          </p:cNvSpPr>
          <p:nvPr>
            <p:ph type="title" idx="4294967295"/>
          </p:nvPr>
        </p:nvSpPr>
        <p:spPr>
          <a:xfrm>
            <a:off x="1000125" y="0"/>
            <a:ext cx="7215188" cy="928688"/>
          </a:xfrm>
        </p:spPr>
        <p:txBody>
          <a:bodyPr lIns="90487" tIns="44450" rIns="90487" bIns="44450"/>
          <a:lstStyle/>
          <a:p>
            <a:r>
              <a:rPr lang="fr-FR" sz="4000" dirty="0" smtClean="0">
                <a:solidFill>
                  <a:srgbClr val="FF0000"/>
                </a:solidFill>
              </a:rPr>
              <a:t>1.Généralités</a:t>
            </a:r>
          </a:p>
        </p:txBody>
      </p:sp>
      <p:sp>
        <p:nvSpPr>
          <p:cNvPr id="6149" name="Rectangle 3"/>
          <p:cNvSpPr>
            <a:spLocks noGrp="1" noChangeArrowheads="1"/>
          </p:cNvSpPr>
          <p:nvPr>
            <p:ph type="body" idx="4294967295"/>
          </p:nvPr>
        </p:nvSpPr>
        <p:spPr>
          <a:xfrm>
            <a:off x="642938" y="1143000"/>
            <a:ext cx="7772400" cy="4032250"/>
          </a:xfrm>
        </p:spPr>
        <p:txBody>
          <a:bodyPr lIns="90487" tIns="44450" rIns="90487" bIns="44450"/>
          <a:lstStyle/>
          <a:p>
            <a:endParaRPr lang="fr-FR" smtClean="0"/>
          </a:p>
        </p:txBody>
      </p:sp>
      <p:pic>
        <p:nvPicPr>
          <p:cNvPr id="303127" name="Picture 23" descr="zoneUEMOA"/>
          <p:cNvPicPr>
            <a:picLocks noChangeAspect="1" noChangeArrowheads="1"/>
          </p:cNvPicPr>
          <p:nvPr/>
        </p:nvPicPr>
        <p:blipFill>
          <a:blip r:embed="rId2" cstate="print"/>
          <a:srcRect/>
          <a:stretch>
            <a:fillRect/>
          </a:stretch>
        </p:blipFill>
        <p:spPr bwMode="auto">
          <a:xfrm>
            <a:off x="3175" y="1290637"/>
            <a:ext cx="9144000" cy="5857875"/>
          </a:xfrm>
          <a:prstGeom prst="rect">
            <a:avLst/>
          </a:prstGeom>
          <a:noFill/>
          <a:ln w="3175">
            <a:solidFill>
              <a:schemeClr val="tx1"/>
            </a:solidFill>
            <a:miter lim="800000"/>
            <a:headEnd/>
            <a:tailEnd/>
          </a:ln>
        </p:spPr>
      </p:pic>
      <p:sp>
        <p:nvSpPr>
          <p:cNvPr id="303128" name="Text Box 24"/>
          <p:cNvSpPr txBox="1">
            <a:spLocks noChangeArrowheads="1"/>
          </p:cNvSpPr>
          <p:nvPr/>
        </p:nvSpPr>
        <p:spPr bwMode="auto">
          <a:xfrm>
            <a:off x="4343400" y="5864225"/>
            <a:ext cx="9906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a:solidFill>
                  <a:srgbClr val="0000FF"/>
                </a:solidFill>
                <a:effectLst>
                  <a:outerShdw blurRad="38100" dist="38100" dir="2700000" algn="tl">
                    <a:srgbClr val="000000"/>
                  </a:outerShdw>
                </a:effectLst>
                <a:latin typeface="Times New Roman" pitchFamily="18" charset="0"/>
              </a:rPr>
              <a:t>Togo</a:t>
            </a:r>
            <a:endParaRPr lang="en-US" b="1">
              <a:solidFill>
                <a:srgbClr val="333399"/>
              </a:solidFill>
              <a:effectLst>
                <a:outerShdw blurRad="38100" dist="38100" dir="2700000" algn="tl">
                  <a:srgbClr val="000000"/>
                </a:outerShdw>
              </a:effectLst>
              <a:latin typeface="Times New Roman" pitchFamily="18" charset="0"/>
            </a:endParaRPr>
          </a:p>
        </p:txBody>
      </p:sp>
      <p:pic>
        <p:nvPicPr>
          <p:cNvPr id="303129" name="Picture 25" descr="sénégal"/>
          <p:cNvPicPr>
            <a:picLocks noChangeAspect="1" noChangeArrowheads="1"/>
          </p:cNvPicPr>
          <p:nvPr/>
        </p:nvPicPr>
        <p:blipFill>
          <a:blip r:embed="rId3" cstate="print"/>
          <a:srcRect/>
          <a:stretch>
            <a:fillRect/>
          </a:stretch>
        </p:blipFill>
        <p:spPr bwMode="auto">
          <a:xfrm>
            <a:off x="1371600" y="3886200"/>
            <a:ext cx="571500" cy="323850"/>
          </a:xfrm>
          <a:prstGeom prst="rect">
            <a:avLst/>
          </a:prstGeom>
          <a:noFill/>
          <a:ln w="3175">
            <a:solidFill>
              <a:srgbClr val="000000"/>
            </a:solidFill>
            <a:miter lim="800000"/>
            <a:headEnd/>
            <a:tailEnd/>
          </a:ln>
        </p:spPr>
      </p:pic>
      <p:pic>
        <p:nvPicPr>
          <p:cNvPr id="303130" name="Picture 26" descr="burkina"/>
          <p:cNvPicPr>
            <a:picLocks noChangeAspect="1" noChangeArrowheads="1"/>
          </p:cNvPicPr>
          <p:nvPr/>
        </p:nvPicPr>
        <p:blipFill>
          <a:blip r:embed="rId4" cstate="print"/>
          <a:srcRect/>
          <a:stretch>
            <a:fillRect/>
          </a:stretch>
        </p:blipFill>
        <p:spPr bwMode="auto">
          <a:xfrm>
            <a:off x="3810000" y="4800600"/>
            <a:ext cx="571500" cy="323850"/>
          </a:xfrm>
          <a:prstGeom prst="rect">
            <a:avLst/>
          </a:prstGeom>
          <a:noFill/>
          <a:ln w="3175">
            <a:solidFill>
              <a:srgbClr val="000000"/>
            </a:solidFill>
            <a:miter lim="800000"/>
            <a:headEnd/>
            <a:tailEnd/>
          </a:ln>
        </p:spPr>
      </p:pic>
      <p:pic>
        <p:nvPicPr>
          <p:cNvPr id="303131" name="Picture 27" descr="bénin"/>
          <p:cNvPicPr>
            <a:picLocks noChangeAspect="1" noChangeArrowheads="1"/>
          </p:cNvPicPr>
          <p:nvPr/>
        </p:nvPicPr>
        <p:blipFill>
          <a:blip r:embed="rId5" cstate="print"/>
          <a:srcRect/>
          <a:stretch>
            <a:fillRect/>
          </a:stretch>
        </p:blipFill>
        <p:spPr bwMode="auto">
          <a:xfrm>
            <a:off x="5334000" y="5102225"/>
            <a:ext cx="500063" cy="292100"/>
          </a:xfrm>
          <a:prstGeom prst="rect">
            <a:avLst/>
          </a:prstGeom>
          <a:noFill/>
          <a:ln w="3175">
            <a:solidFill>
              <a:srgbClr val="000000"/>
            </a:solidFill>
            <a:miter lim="800000"/>
            <a:headEnd/>
            <a:tailEnd/>
          </a:ln>
        </p:spPr>
      </p:pic>
      <p:pic>
        <p:nvPicPr>
          <p:cNvPr id="303132" name="Picture 28" descr="coteivoi"/>
          <p:cNvPicPr>
            <a:picLocks noChangeAspect="1" noChangeArrowheads="1"/>
          </p:cNvPicPr>
          <p:nvPr/>
        </p:nvPicPr>
        <p:blipFill>
          <a:blip r:embed="rId6" cstate="print"/>
          <a:srcRect/>
          <a:stretch>
            <a:fillRect/>
          </a:stretch>
        </p:blipFill>
        <p:spPr bwMode="auto">
          <a:xfrm>
            <a:off x="3505200" y="5559425"/>
            <a:ext cx="571500" cy="323850"/>
          </a:xfrm>
          <a:prstGeom prst="rect">
            <a:avLst/>
          </a:prstGeom>
          <a:noFill/>
          <a:ln w="3175">
            <a:solidFill>
              <a:srgbClr val="000000"/>
            </a:solidFill>
            <a:miter lim="800000"/>
            <a:headEnd/>
            <a:tailEnd/>
          </a:ln>
        </p:spPr>
      </p:pic>
      <p:pic>
        <p:nvPicPr>
          <p:cNvPr id="303133" name="Picture 29" descr="togo"/>
          <p:cNvPicPr>
            <a:picLocks noChangeAspect="1" noChangeArrowheads="1"/>
          </p:cNvPicPr>
          <p:nvPr/>
        </p:nvPicPr>
        <p:blipFill>
          <a:blip r:embed="rId7" cstate="print"/>
          <a:srcRect/>
          <a:stretch>
            <a:fillRect/>
          </a:stretch>
        </p:blipFill>
        <p:spPr bwMode="auto">
          <a:xfrm>
            <a:off x="4648200" y="5559425"/>
            <a:ext cx="571500" cy="323850"/>
          </a:xfrm>
          <a:prstGeom prst="rect">
            <a:avLst/>
          </a:prstGeom>
          <a:noFill/>
          <a:ln w="3175">
            <a:solidFill>
              <a:srgbClr val="000000"/>
            </a:solidFill>
            <a:miter lim="800000"/>
            <a:headEnd/>
            <a:tailEnd/>
          </a:ln>
        </p:spPr>
      </p:pic>
      <p:pic>
        <p:nvPicPr>
          <p:cNvPr id="303134" name="Picture 30" descr="mali"/>
          <p:cNvPicPr>
            <a:picLocks noChangeAspect="1" noChangeArrowheads="1"/>
          </p:cNvPicPr>
          <p:nvPr/>
        </p:nvPicPr>
        <p:blipFill>
          <a:blip r:embed="rId8" cstate="print"/>
          <a:srcRect/>
          <a:stretch>
            <a:fillRect/>
          </a:stretch>
        </p:blipFill>
        <p:spPr bwMode="auto">
          <a:xfrm>
            <a:off x="4267200" y="3197225"/>
            <a:ext cx="571500" cy="323850"/>
          </a:xfrm>
          <a:prstGeom prst="rect">
            <a:avLst/>
          </a:prstGeom>
          <a:noFill/>
          <a:ln w="3175">
            <a:solidFill>
              <a:srgbClr val="000000"/>
            </a:solidFill>
            <a:miter lim="800000"/>
            <a:headEnd/>
            <a:tailEnd/>
          </a:ln>
        </p:spPr>
      </p:pic>
      <p:sp>
        <p:nvSpPr>
          <p:cNvPr id="303135" name="Text Box 31"/>
          <p:cNvSpPr txBox="1">
            <a:spLocks noChangeArrowheads="1"/>
          </p:cNvSpPr>
          <p:nvPr/>
        </p:nvSpPr>
        <p:spPr bwMode="auto">
          <a:xfrm>
            <a:off x="5410200" y="5407025"/>
            <a:ext cx="9906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a:solidFill>
                  <a:srgbClr val="0000FF"/>
                </a:solidFill>
                <a:effectLst>
                  <a:outerShdw blurRad="38100" dist="38100" dir="2700000" algn="tl">
                    <a:srgbClr val="000000"/>
                  </a:outerShdw>
                </a:effectLst>
                <a:latin typeface="Times New Roman" pitchFamily="18" charset="0"/>
              </a:rPr>
              <a:t>Benin</a:t>
            </a:r>
            <a:endParaRPr lang="en-US" b="1">
              <a:solidFill>
                <a:srgbClr val="333399"/>
              </a:solidFill>
              <a:effectLst>
                <a:outerShdw blurRad="38100" dist="38100" dir="2700000" algn="tl">
                  <a:srgbClr val="000000"/>
                </a:outerShdw>
              </a:effectLst>
              <a:latin typeface="Times New Roman" pitchFamily="18" charset="0"/>
            </a:endParaRPr>
          </a:p>
        </p:txBody>
      </p:sp>
      <p:sp>
        <p:nvSpPr>
          <p:cNvPr id="303136" name="Text Box 32"/>
          <p:cNvSpPr txBox="1">
            <a:spLocks noChangeArrowheads="1"/>
          </p:cNvSpPr>
          <p:nvPr/>
        </p:nvSpPr>
        <p:spPr bwMode="auto">
          <a:xfrm>
            <a:off x="4267200" y="4495800"/>
            <a:ext cx="990600" cy="533400"/>
          </a:xfrm>
          <a:prstGeom prst="rect">
            <a:avLst/>
          </a:prstGeom>
          <a:noFill/>
          <a:ln w="9525">
            <a:noFill/>
            <a:miter lim="800000"/>
            <a:headEnd/>
            <a:tailEnd/>
          </a:ln>
          <a:effectLst/>
        </p:spPr>
        <p:txBody>
          <a:bodyPr>
            <a:spAutoFit/>
          </a:bodyPr>
          <a:lstStyle/>
          <a:p>
            <a:pPr algn="ctr" eaLnBrk="0" hangingPunct="0">
              <a:lnSpc>
                <a:spcPct val="90000"/>
              </a:lnSpc>
              <a:spcBef>
                <a:spcPct val="50000"/>
              </a:spcBef>
              <a:defRPr/>
            </a:pPr>
            <a:r>
              <a:rPr lang="en-US" sz="1600" b="1" dirty="0">
                <a:solidFill>
                  <a:srgbClr val="0000FF"/>
                </a:solidFill>
                <a:effectLst>
                  <a:outerShdw blurRad="38100" dist="38100" dir="2700000" algn="tl">
                    <a:srgbClr val="000000"/>
                  </a:outerShdw>
                </a:effectLst>
                <a:latin typeface="Times New Roman" pitchFamily="18" charset="0"/>
              </a:rPr>
              <a:t>Burkina Faso</a:t>
            </a:r>
            <a:endParaRPr lang="en-US" b="1" dirty="0">
              <a:solidFill>
                <a:srgbClr val="333399"/>
              </a:solidFill>
              <a:effectLst>
                <a:outerShdw blurRad="38100" dist="38100" dir="2700000" algn="tl">
                  <a:srgbClr val="000000"/>
                </a:outerShdw>
              </a:effectLst>
              <a:latin typeface="Times New Roman" pitchFamily="18" charset="0"/>
            </a:endParaRPr>
          </a:p>
        </p:txBody>
      </p:sp>
      <p:sp>
        <p:nvSpPr>
          <p:cNvPr id="303137" name="Text Box 33"/>
          <p:cNvSpPr txBox="1">
            <a:spLocks noChangeArrowheads="1"/>
          </p:cNvSpPr>
          <p:nvPr/>
        </p:nvSpPr>
        <p:spPr bwMode="auto">
          <a:xfrm>
            <a:off x="1219200" y="4187825"/>
            <a:ext cx="9906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a:solidFill>
                  <a:srgbClr val="0000FF"/>
                </a:solidFill>
                <a:effectLst>
                  <a:outerShdw blurRad="38100" dist="38100" dir="2700000" algn="tl">
                    <a:srgbClr val="000000"/>
                  </a:outerShdw>
                </a:effectLst>
                <a:latin typeface="Times New Roman" pitchFamily="18" charset="0"/>
              </a:rPr>
              <a:t>Sénégal</a:t>
            </a:r>
            <a:endParaRPr lang="en-US" b="1">
              <a:solidFill>
                <a:srgbClr val="333399"/>
              </a:solidFill>
              <a:effectLst>
                <a:outerShdw blurRad="38100" dist="38100" dir="2700000" algn="tl">
                  <a:srgbClr val="000000"/>
                </a:outerShdw>
              </a:effectLst>
              <a:latin typeface="Times New Roman" pitchFamily="18" charset="0"/>
            </a:endParaRPr>
          </a:p>
        </p:txBody>
      </p:sp>
      <p:sp>
        <p:nvSpPr>
          <p:cNvPr id="303138" name="Text Box 34"/>
          <p:cNvSpPr txBox="1">
            <a:spLocks noChangeArrowheads="1"/>
          </p:cNvSpPr>
          <p:nvPr/>
        </p:nvSpPr>
        <p:spPr bwMode="auto">
          <a:xfrm>
            <a:off x="4038600" y="3502025"/>
            <a:ext cx="9906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dirty="0">
                <a:solidFill>
                  <a:srgbClr val="0000FF"/>
                </a:solidFill>
                <a:effectLst>
                  <a:outerShdw blurRad="38100" dist="38100" dir="2700000" algn="tl">
                    <a:srgbClr val="000000"/>
                  </a:outerShdw>
                </a:effectLst>
                <a:latin typeface="Times New Roman" pitchFamily="18" charset="0"/>
              </a:rPr>
              <a:t>Mali</a:t>
            </a:r>
            <a:endParaRPr lang="en-US" b="1" dirty="0">
              <a:solidFill>
                <a:srgbClr val="0000FF"/>
              </a:solidFill>
              <a:effectLst>
                <a:outerShdw blurRad="38100" dist="38100" dir="2700000" algn="tl">
                  <a:srgbClr val="000000"/>
                </a:outerShdw>
              </a:effectLst>
              <a:latin typeface="Times New Roman" pitchFamily="18" charset="0"/>
            </a:endParaRPr>
          </a:p>
        </p:txBody>
      </p:sp>
      <p:sp>
        <p:nvSpPr>
          <p:cNvPr id="303139" name="Text Box 35"/>
          <p:cNvSpPr txBox="1">
            <a:spLocks noChangeArrowheads="1"/>
          </p:cNvSpPr>
          <p:nvPr/>
        </p:nvSpPr>
        <p:spPr bwMode="auto">
          <a:xfrm>
            <a:off x="838200" y="5102225"/>
            <a:ext cx="1066800" cy="533400"/>
          </a:xfrm>
          <a:prstGeom prst="rect">
            <a:avLst/>
          </a:prstGeom>
          <a:noFill/>
          <a:ln w="9525">
            <a:noFill/>
            <a:miter lim="800000"/>
            <a:headEnd/>
            <a:tailEnd/>
          </a:ln>
          <a:effectLst/>
        </p:spPr>
        <p:txBody>
          <a:bodyPr>
            <a:spAutoFit/>
          </a:bodyPr>
          <a:lstStyle/>
          <a:p>
            <a:pPr algn="ctr" eaLnBrk="0" hangingPunct="0">
              <a:lnSpc>
                <a:spcPct val="90000"/>
              </a:lnSpc>
              <a:spcBef>
                <a:spcPct val="50000"/>
              </a:spcBef>
              <a:defRPr/>
            </a:pPr>
            <a:r>
              <a:rPr lang="en-US" sz="1600" b="1" dirty="0" err="1">
                <a:solidFill>
                  <a:srgbClr val="0000FF"/>
                </a:solidFill>
                <a:effectLst>
                  <a:outerShdw blurRad="38100" dist="38100" dir="2700000" algn="tl">
                    <a:srgbClr val="000000"/>
                  </a:outerShdw>
                </a:effectLst>
                <a:latin typeface="Times New Roman" pitchFamily="18" charset="0"/>
              </a:rPr>
              <a:t>Guinée</a:t>
            </a:r>
            <a:r>
              <a:rPr lang="en-US" sz="1600" b="1" dirty="0">
                <a:solidFill>
                  <a:srgbClr val="0000FF"/>
                </a:solidFill>
                <a:effectLst>
                  <a:outerShdw blurRad="38100" dist="38100" dir="2700000" algn="tl">
                    <a:srgbClr val="000000"/>
                  </a:outerShdw>
                </a:effectLst>
                <a:latin typeface="Times New Roman" pitchFamily="18" charset="0"/>
              </a:rPr>
              <a:t> Bissau</a:t>
            </a:r>
            <a:endParaRPr lang="en-US" b="1" dirty="0">
              <a:solidFill>
                <a:srgbClr val="333399"/>
              </a:solidFill>
              <a:latin typeface="Times New Roman" pitchFamily="18" charset="0"/>
            </a:endParaRPr>
          </a:p>
        </p:txBody>
      </p:sp>
      <p:sp>
        <p:nvSpPr>
          <p:cNvPr id="303140" name="Text Box 36"/>
          <p:cNvSpPr txBox="1">
            <a:spLocks noChangeArrowheads="1"/>
          </p:cNvSpPr>
          <p:nvPr/>
        </p:nvSpPr>
        <p:spPr bwMode="auto">
          <a:xfrm>
            <a:off x="3214688" y="5786438"/>
            <a:ext cx="990600" cy="533400"/>
          </a:xfrm>
          <a:prstGeom prst="rect">
            <a:avLst/>
          </a:prstGeom>
          <a:noFill/>
          <a:ln w="9525">
            <a:noFill/>
            <a:miter lim="800000"/>
            <a:headEnd/>
            <a:tailEnd/>
          </a:ln>
          <a:effectLst/>
        </p:spPr>
        <p:txBody>
          <a:bodyPr>
            <a:spAutoFit/>
          </a:bodyPr>
          <a:lstStyle/>
          <a:p>
            <a:pPr algn="ctr" eaLnBrk="0" hangingPunct="0">
              <a:lnSpc>
                <a:spcPct val="90000"/>
              </a:lnSpc>
              <a:spcBef>
                <a:spcPct val="50000"/>
              </a:spcBef>
              <a:defRPr/>
            </a:pPr>
            <a:r>
              <a:rPr lang="en-US" sz="1600" b="1" dirty="0">
                <a:solidFill>
                  <a:srgbClr val="0000FF"/>
                </a:solidFill>
                <a:effectLst>
                  <a:outerShdw blurRad="38100" dist="38100" dir="2700000" algn="tl">
                    <a:srgbClr val="000000"/>
                  </a:outerShdw>
                </a:effectLst>
                <a:latin typeface="Times New Roman" pitchFamily="18" charset="0"/>
              </a:rPr>
              <a:t>Côte d’Ivoire</a:t>
            </a:r>
            <a:endParaRPr lang="en-US" b="1" dirty="0">
              <a:latin typeface="Times New Roman" pitchFamily="18" charset="0"/>
            </a:endParaRPr>
          </a:p>
        </p:txBody>
      </p:sp>
      <p:pic>
        <p:nvPicPr>
          <p:cNvPr id="303141" name="Picture 37" descr="guineeb"/>
          <p:cNvPicPr>
            <a:picLocks noChangeAspect="1" noChangeArrowheads="1"/>
          </p:cNvPicPr>
          <p:nvPr/>
        </p:nvPicPr>
        <p:blipFill>
          <a:blip r:embed="rId9" cstate="print"/>
          <a:srcRect/>
          <a:stretch>
            <a:fillRect/>
          </a:stretch>
        </p:blipFill>
        <p:spPr bwMode="auto">
          <a:xfrm>
            <a:off x="1143000" y="4786313"/>
            <a:ext cx="571500" cy="323850"/>
          </a:xfrm>
          <a:prstGeom prst="rect">
            <a:avLst/>
          </a:prstGeom>
          <a:noFill/>
          <a:ln w="3175">
            <a:solidFill>
              <a:srgbClr val="000000"/>
            </a:solidFill>
            <a:miter lim="800000"/>
            <a:headEnd/>
            <a:tailEnd/>
          </a:ln>
        </p:spPr>
      </p:pic>
      <p:pic>
        <p:nvPicPr>
          <p:cNvPr id="303142" name="Picture 38" descr="niger"/>
          <p:cNvPicPr>
            <a:picLocks noChangeAspect="1" noChangeArrowheads="1"/>
          </p:cNvPicPr>
          <p:nvPr/>
        </p:nvPicPr>
        <p:blipFill>
          <a:blip r:embed="rId10" cstate="print"/>
          <a:srcRect/>
          <a:stretch>
            <a:fillRect/>
          </a:stretch>
        </p:blipFill>
        <p:spPr bwMode="auto">
          <a:xfrm>
            <a:off x="6477000" y="3578225"/>
            <a:ext cx="571500" cy="323850"/>
          </a:xfrm>
          <a:prstGeom prst="rect">
            <a:avLst/>
          </a:prstGeom>
          <a:noFill/>
          <a:ln w="3175">
            <a:solidFill>
              <a:srgbClr val="000000"/>
            </a:solidFill>
            <a:miter lim="800000"/>
            <a:headEnd/>
            <a:tailEnd/>
          </a:ln>
        </p:spPr>
      </p:pic>
      <p:sp>
        <p:nvSpPr>
          <p:cNvPr id="303143" name="Text Box 39"/>
          <p:cNvSpPr txBox="1">
            <a:spLocks noChangeArrowheads="1"/>
          </p:cNvSpPr>
          <p:nvPr/>
        </p:nvSpPr>
        <p:spPr bwMode="auto">
          <a:xfrm>
            <a:off x="6248400" y="3883025"/>
            <a:ext cx="10668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dirty="0">
                <a:solidFill>
                  <a:srgbClr val="0000FF"/>
                </a:solidFill>
                <a:effectLst>
                  <a:outerShdw blurRad="38100" dist="38100" dir="2700000" algn="tl">
                    <a:srgbClr val="000000"/>
                  </a:outerShdw>
                </a:effectLst>
                <a:latin typeface="Times New Roman" pitchFamily="18" charset="0"/>
              </a:rPr>
              <a:t>Niger</a:t>
            </a:r>
            <a:endParaRPr lang="en-US" b="1" dirty="0">
              <a:solidFill>
                <a:srgbClr val="333399"/>
              </a:solidFill>
              <a:effectLst>
                <a:outerShdw blurRad="38100" dist="38100" dir="2700000" algn="tl">
                  <a:srgbClr val="000000"/>
                </a:outerShdw>
              </a:effectLst>
              <a:latin typeface="Times New Roman" pitchFamily="18" charset="0"/>
            </a:endParaRPr>
          </a:p>
        </p:txBody>
      </p:sp>
      <p:sp>
        <p:nvSpPr>
          <p:cNvPr id="24" name="Text Box 4"/>
          <p:cNvSpPr txBox="1">
            <a:spLocks noChangeArrowheads="1"/>
          </p:cNvSpPr>
          <p:nvPr/>
        </p:nvSpPr>
        <p:spPr bwMode="auto">
          <a:xfrm>
            <a:off x="186878" y="1352550"/>
            <a:ext cx="3055244" cy="2462213"/>
          </a:xfrm>
          <a:prstGeom prst="rect">
            <a:avLst/>
          </a:prstGeom>
          <a:noFill/>
          <a:ln w="9525">
            <a:noFill/>
            <a:miter lim="800000"/>
            <a:headEnd/>
            <a:tailEnd/>
          </a:ln>
        </p:spPr>
        <p:txBody>
          <a:bodyPr wrap="square">
            <a:spAutoFit/>
          </a:bodyPr>
          <a:lstStyle/>
          <a:p>
            <a:pPr>
              <a:buClr>
                <a:srgbClr val="FF0000"/>
              </a:buClr>
            </a:pPr>
            <a:r>
              <a:rPr lang="fr-FR" sz="1100" b="1" dirty="0"/>
              <a:t>Superficie</a:t>
            </a:r>
            <a:r>
              <a:rPr lang="fr-FR" sz="1100" dirty="0"/>
              <a:t>: 3,5 millions km²</a:t>
            </a:r>
          </a:p>
          <a:p>
            <a:pPr>
              <a:buClr>
                <a:srgbClr val="FF0000"/>
              </a:buClr>
            </a:pPr>
            <a:r>
              <a:rPr lang="fr-FR" sz="1100" dirty="0"/>
              <a:t>Population: </a:t>
            </a:r>
            <a:r>
              <a:rPr lang="fr-FR" sz="1100" dirty="0" smtClean="0"/>
              <a:t>106 683 820 </a:t>
            </a:r>
            <a:r>
              <a:rPr lang="fr-FR" sz="1100" dirty="0"/>
              <a:t>millions</a:t>
            </a:r>
          </a:p>
          <a:p>
            <a:pPr>
              <a:buClr>
                <a:srgbClr val="FF0000"/>
              </a:buClr>
            </a:pPr>
            <a:r>
              <a:rPr lang="fr-FR" sz="1100" dirty="0"/>
              <a:t>Infrastructures: 20 </a:t>
            </a:r>
            <a:r>
              <a:rPr lang="fr-FR" sz="1100" dirty="0" smtClean="0"/>
              <a:t>aéroports</a:t>
            </a:r>
          </a:p>
          <a:p>
            <a:pPr>
              <a:buClr>
                <a:srgbClr val="FF0000"/>
              </a:buClr>
            </a:pPr>
            <a:r>
              <a:rPr lang="fr-FR" sz="1100" b="1" u="sng" dirty="0" smtClean="0"/>
              <a:t>Objectif </a:t>
            </a:r>
            <a:r>
              <a:rPr lang="fr-FR" sz="1100" dirty="0"/>
              <a:t>: Création d’un marché commun basé sur la libre circulation des personnes, des biens et des </a:t>
            </a:r>
            <a:r>
              <a:rPr lang="fr-FR" sz="1100" dirty="0" smtClean="0"/>
              <a:t>services</a:t>
            </a:r>
          </a:p>
          <a:p>
            <a:pPr>
              <a:buClr>
                <a:srgbClr val="FF0000"/>
              </a:buClr>
            </a:pPr>
            <a:r>
              <a:rPr lang="fr-FR" sz="1100" dirty="0"/>
              <a:t> coordination  des politiques sectorielles (actions politiques communes) dans divers domaines: </a:t>
            </a:r>
            <a:r>
              <a:rPr lang="fr-FR" sz="1100" dirty="0" smtClean="0"/>
              <a:t>transports</a:t>
            </a:r>
          </a:p>
          <a:p>
            <a:pPr>
              <a:buClr>
                <a:srgbClr val="FF0000"/>
              </a:buClr>
            </a:pPr>
            <a:r>
              <a:rPr lang="fr-FR" sz="1100" b="1" dirty="0" smtClean="0">
                <a:cs typeface="Arial" charset="0"/>
              </a:rPr>
              <a:t>Organes: de décision , de contrôle juridictionnel, parlementaires, consultatifs, institutions autonomes</a:t>
            </a:r>
            <a:endParaRPr lang="fr-FR" sz="1100" dirty="0" smtClean="0">
              <a:cs typeface="Arial" charset="0"/>
            </a:endParaRPr>
          </a:p>
          <a:p>
            <a:pPr>
              <a:buClr>
                <a:srgbClr val="FF0000"/>
              </a:buClr>
            </a:pPr>
            <a:r>
              <a:rPr lang="fr-FR" sz="1100" dirty="0" smtClean="0">
                <a:cs typeface="Arial" charset="0"/>
              </a:rPr>
              <a:t>Actes : Actes additionnels, Décisions Règlements</a:t>
            </a:r>
            <a:r>
              <a:rPr lang="fr-FR" sz="1100" smtClean="0">
                <a:cs typeface="Arial" charset="0"/>
              </a:rPr>
              <a:t>, Directives</a:t>
            </a:r>
            <a:r>
              <a:rPr lang="fr-FR" sz="1100" dirty="0" smtClean="0">
                <a:cs typeface="Arial" charset="0"/>
              </a:rPr>
              <a:t>, recommandations  </a:t>
            </a:r>
            <a:endParaRPr lang="fr-FR" sz="1100" dirty="0">
              <a:cs typeface="Arial" charset="0"/>
            </a:endParaRPr>
          </a:p>
        </p:txBody>
      </p:sp>
      <p:sp>
        <p:nvSpPr>
          <p:cNvPr id="4" name="Espace réservé de la date 3"/>
          <p:cNvSpPr>
            <a:spLocks noGrp="1"/>
          </p:cNvSpPr>
          <p:nvPr>
            <p:ph type="dt" sz="half" idx="10"/>
          </p:nvPr>
        </p:nvSpPr>
        <p:spPr/>
        <p:txBody>
          <a:bodyPr/>
          <a:lstStyle/>
          <a:p>
            <a:pPr>
              <a:defRPr/>
            </a:pPr>
            <a:r>
              <a:rPr lang="fr-FR" smtClean="0"/>
              <a:t>27/06/2016 </a:t>
            </a:r>
            <a:endParaRPr lang="fr-FR"/>
          </a:p>
        </p:txBody>
      </p:sp>
      <p:sp>
        <p:nvSpPr>
          <p:cNvPr id="2" name="Espace réservé du numéro de diapositive 1"/>
          <p:cNvSpPr>
            <a:spLocks noGrp="1"/>
          </p:cNvSpPr>
          <p:nvPr>
            <p:ph type="sldNum" sz="quarter" idx="12"/>
          </p:nvPr>
        </p:nvSpPr>
        <p:spPr/>
        <p:txBody>
          <a:bodyPr/>
          <a:lstStyle/>
          <a:p>
            <a:pPr>
              <a:defRPr/>
            </a:pPr>
            <a:fld id="{95F0CB2C-19A0-4FE5-BAE7-46E86A3014CF}" type="slidenum">
              <a:rPr lang="fr-FR" smtClean="0"/>
              <a:pPr>
                <a:defRPr/>
              </a:pPr>
              <a:t>3</a:t>
            </a:fld>
            <a:endParaRPr lang="fr-FR"/>
          </a:p>
        </p:txBody>
      </p:sp>
    </p:spTree>
    <p:extLst>
      <p:ext uri="{BB962C8B-B14F-4D97-AF65-F5344CB8AC3E}">
        <p14:creationId xmlns:p14="http://schemas.microsoft.com/office/powerpoint/2010/main" val="39662542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03127"/>
                                        </p:tgtEl>
                                        <p:attrNameLst>
                                          <p:attrName>style.visibility</p:attrName>
                                        </p:attrNameLst>
                                      </p:cBhvr>
                                      <p:to>
                                        <p:strVal val="visible"/>
                                      </p:to>
                                    </p:set>
                                    <p:anim calcmode="lin" valueType="num">
                                      <p:cBhvr>
                                        <p:cTn id="7" dur="1000" fill="hold"/>
                                        <p:tgtEl>
                                          <p:spTgt spid="303127"/>
                                        </p:tgtEl>
                                        <p:attrNameLst>
                                          <p:attrName>ppt_w</p:attrName>
                                        </p:attrNameLst>
                                      </p:cBhvr>
                                      <p:tavLst>
                                        <p:tav tm="0">
                                          <p:val>
                                            <p:fltVal val="0"/>
                                          </p:val>
                                        </p:tav>
                                        <p:tav tm="100000">
                                          <p:val>
                                            <p:strVal val="#ppt_w"/>
                                          </p:val>
                                        </p:tav>
                                      </p:tavLst>
                                    </p:anim>
                                    <p:anim calcmode="lin" valueType="num">
                                      <p:cBhvr>
                                        <p:cTn id="8" dur="1000" fill="hold"/>
                                        <p:tgtEl>
                                          <p:spTgt spid="303127"/>
                                        </p:tgtEl>
                                        <p:attrNameLst>
                                          <p:attrName>ppt_h</p:attrName>
                                        </p:attrNameLst>
                                      </p:cBhvr>
                                      <p:tavLst>
                                        <p:tav tm="0">
                                          <p:val>
                                            <p:fltVal val="0"/>
                                          </p:val>
                                        </p:tav>
                                        <p:tav tm="100000">
                                          <p:val>
                                            <p:strVal val="#ppt_h"/>
                                          </p:val>
                                        </p:tav>
                                      </p:tavLst>
                                    </p:anim>
                                    <p:anim calcmode="lin" valueType="num">
                                      <p:cBhvr>
                                        <p:cTn id="9" dur="1000" fill="hold"/>
                                        <p:tgtEl>
                                          <p:spTgt spid="3031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312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fill="hold" grpId="0" nodeType="afterEffect">
                                  <p:stCondLst>
                                    <p:cond delay="0"/>
                                  </p:stCondLst>
                                  <p:iterate type="lt">
                                    <p:tmPct val="100000"/>
                                  </p:iterate>
                                  <p:childTnLst>
                                    <p:set>
                                      <p:cBhvr>
                                        <p:cTn id="13" dur="1" fill="hold">
                                          <p:stCondLst>
                                            <p:cond delay="0"/>
                                          </p:stCondLst>
                                        </p:cTn>
                                        <p:tgtEl>
                                          <p:spTgt spid="303135"/>
                                        </p:tgtEl>
                                        <p:attrNameLst>
                                          <p:attrName>style.visibility</p:attrName>
                                        </p:attrNameLst>
                                      </p:cBhvr>
                                      <p:to>
                                        <p:strVal val="visible"/>
                                      </p:to>
                                    </p:set>
                                    <p:anim calcmode="lin" valueType="num">
                                      <p:cBhvr additive="base">
                                        <p:cTn id="14" dur="75" fill="hold"/>
                                        <p:tgtEl>
                                          <p:spTgt spid="303135"/>
                                        </p:tgtEl>
                                        <p:attrNameLst>
                                          <p:attrName>ppt_x</p:attrName>
                                        </p:attrNameLst>
                                      </p:cBhvr>
                                      <p:tavLst>
                                        <p:tav tm="0">
                                          <p:val>
                                            <p:strVal val="0-#ppt_w/2"/>
                                          </p:val>
                                        </p:tav>
                                        <p:tav tm="100000">
                                          <p:val>
                                            <p:strVal val="#ppt_x"/>
                                          </p:val>
                                        </p:tav>
                                      </p:tavLst>
                                    </p:anim>
                                    <p:anim calcmode="lin" valueType="num">
                                      <p:cBhvr additive="base">
                                        <p:cTn id="15" dur="75" fill="hold"/>
                                        <p:tgtEl>
                                          <p:spTgt spid="303135"/>
                                        </p:tgtEl>
                                        <p:attrNameLst>
                                          <p:attrName>ppt_y</p:attrName>
                                        </p:attrNameLst>
                                      </p:cBhvr>
                                      <p:tavLst>
                                        <p:tav tm="0">
                                          <p:val>
                                            <p:strVal val="#ppt_y"/>
                                          </p:val>
                                        </p:tav>
                                        <p:tav tm="100000">
                                          <p:val>
                                            <p:strVal val="#ppt_y"/>
                                          </p:val>
                                        </p:tav>
                                      </p:tavLst>
                                    </p:anim>
                                  </p:childTnLst>
                                </p:cTn>
                              </p:par>
                            </p:childTnLst>
                          </p:cTn>
                        </p:par>
                        <p:par>
                          <p:cTn id="16" fill="hold">
                            <p:stCondLst>
                              <p:cond delay="1375"/>
                            </p:stCondLst>
                            <p:childTnLst>
                              <p:par>
                                <p:cTn id="17" presetID="23" presetClass="entr" presetSubtype="32" fill="hold" nodeType="afterEffect">
                                  <p:stCondLst>
                                    <p:cond delay="0"/>
                                  </p:stCondLst>
                                  <p:childTnLst>
                                    <p:set>
                                      <p:cBhvr>
                                        <p:cTn id="18" dur="1" fill="hold">
                                          <p:stCondLst>
                                            <p:cond delay="0"/>
                                          </p:stCondLst>
                                        </p:cTn>
                                        <p:tgtEl>
                                          <p:spTgt spid="303131"/>
                                        </p:tgtEl>
                                        <p:attrNameLst>
                                          <p:attrName>style.visibility</p:attrName>
                                        </p:attrNameLst>
                                      </p:cBhvr>
                                      <p:to>
                                        <p:strVal val="visible"/>
                                      </p:to>
                                    </p:set>
                                    <p:anim calcmode="lin" valueType="num">
                                      <p:cBhvr>
                                        <p:cTn id="19" dur="500" fill="hold"/>
                                        <p:tgtEl>
                                          <p:spTgt spid="303131"/>
                                        </p:tgtEl>
                                        <p:attrNameLst>
                                          <p:attrName>ppt_w</p:attrName>
                                        </p:attrNameLst>
                                      </p:cBhvr>
                                      <p:tavLst>
                                        <p:tav tm="0">
                                          <p:val>
                                            <p:strVal val="4*#ppt_w"/>
                                          </p:val>
                                        </p:tav>
                                        <p:tav tm="100000">
                                          <p:val>
                                            <p:strVal val="#ppt_w"/>
                                          </p:val>
                                        </p:tav>
                                      </p:tavLst>
                                    </p:anim>
                                    <p:anim calcmode="lin" valueType="num">
                                      <p:cBhvr>
                                        <p:cTn id="20" dur="500" fill="hold"/>
                                        <p:tgtEl>
                                          <p:spTgt spid="303131"/>
                                        </p:tgtEl>
                                        <p:attrNameLst>
                                          <p:attrName>ppt_h</p:attrName>
                                        </p:attrNameLst>
                                      </p:cBhvr>
                                      <p:tavLst>
                                        <p:tav tm="0">
                                          <p:val>
                                            <p:strVal val="4*#ppt_h"/>
                                          </p:val>
                                        </p:tav>
                                        <p:tav tm="100000">
                                          <p:val>
                                            <p:strVal val="#ppt_h"/>
                                          </p:val>
                                        </p:tav>
                                      </p:tavLst>
                                    </p:anim>
                                  </p:childTnLst>
                                </p:cTn>
                              </p:par>
                            </p:childTnLst>
                          </p:cTn>
                        </p:par>
                        <p:par>
                          <p:cTn id="21" fill="hold">
                            <p:stCondLst>
                              <p:cond delay="1875"/>
                            </p:stCondLst>
                            <p:childTnLst>
                              <p:par>
                                <p:cTn id="22" presetID="2" presetClass="entr" presetSubtype="8" fill="hold" grpId="0" nodeType="afterEffect">
                                  <p:stCondLst>
                                    <p:cond delay="0"/>
                                  </p:stCondLst>
                                  <p:childTnLst>
                                    <p:set>
                                      <p:cBhvr>
                                        <p:cTn id="23" dur="1" fill="hold">
                                          <p:stCondLst>
                                            <p:cond delay="0"/>
                                          </p:stCondLst>
                                        </p:cTn>
                                        <p:tgtEl>
                                          <p:spTgt spid="303136"/>
                                        </p:tgtEl>
                                        <p:attrNameLst>
                                          <p:attrName>style.visibility</p:attrName>
                                        </p:attrNameLst>
                                      </p:cBhvr>
                                      <p:to>
                                        <p:strVal val="visible"/>
                                      </p:to>
                                    </p:set>
                                    <p:anim calcmode="lin" valueType="num">
                                      <p:cBhvr additive="base">
                                        <p:cTn id="24" dur="500" fill="hold"/>
                                        <p:tgtEl>
                                          <p:spTgt spid="303136"/>
                                        </p:tgtEl>
                                        <p:attrNameLst>
                                          <p:attrName>ppt_x</p:attrName>
                                        </p:attrNameLst>
                                      </p:cBhvr>
                                      <p:tavLst>
                                        <p:tav tm="0">
                                          <p:val>
                                            <p:strVal val="0-#ppt_w/2"/>
                                          </p:val>
                                        </p:tav>
                                        <p:tav tm="100000">
                                          <p:val>
                                            <p:strVal val="#ppt_x"/>
                                          </p:val>
                                        </p:tav>
                                      </p:tavLst>
                                    </p:anim>
                                    <p:anim calcmode="lin" valueType="num">
                                      <p:cBhvr additive="base">
                                        <p:cTn id="25" dur="500" fill="hold"/>
                                        <p:tgtEl>
                                          <p:spTgt spid="303136"/>
                                        </p:tgtEl>
                                        <p:attrNameLst>
                                          <p:attrName>ppt_y</p:attrName>
                                        </p:attrNameLst>
                                      </p:cBhvr>
                                      <p:tavLst>
                                        <p:tav tm="0">
                                          <p:val>
                                            <p:strVal val="#ppt_y"/>
                                          </p:val>
                                        </p:tav>
                                        <p:tav tm="100000">
                                          <p:val>
                                            <p:strVal val="#ppt_y"/>
                                          </p:val>
                                        </p:tav>
                                      </p:tavLst>
                                    </p:anim>
                                  </p:childTnLst>
                                </p:cTn>
                              </p:par>
                            </p:childTnLst>
                          </p:cTn>
                        </p:par>
                        <p:par>
                          <p:cTn id="26" fill="hold">
                            <p:stCondLst>
                              <p:cond delay="2375"/>
                            </p:stCondLst>
                            <p:childTnLst>
                              <p:par>
                                <p:cTn id="27" presetID="23" presetClass="entr" presetSubtype="32" fill="hold" nodeType="afterEffect">
                                  <p:stCondLst>
                                    <p:cond delay="0"/>
                                  </p:stCondLst>
                                  <p:childTnLst>
                                    <p:set>
                                      <p:cBhvr>
                                        <p:cTn id="28" dur="1" fill="hold">
                                          <p:stCondLst>
                                            <p:cond delay="0"/>
                                          </p:stCondLst>
                                        </p:cTn>
                                        <p:tgtEl>
                                          <p:spTgt spid="303130"/>
                                        </p:tgtEl>
                                        <p:attrNameLst>
                                          <p:attrName>style.visibility</p:attrName>
                                        </p:attrNameLst>
                                      </p:cBhvr>
                                      <p:to>
                                        <p:strVal val="visible"/>
                                      </p:to>
                                    </p:set>
                                    <p:anim calcmode="lin" valueType="num">
                                      <p:cBhvr>
                                        <p:cTn id="29" dur="500" fill="hold"/>
                                        <p:tgtEl>
                                          <p:spTgt spid="303130"/>
                                        </p:tgtEl>
                                        <p:attrNameLst>
                                          <p:attrName>ppt_w</p:attrName>
                                        </p:attrNameLst>
                                      </p:cBhvr>
                                      <p:tavLst>
                                        <p:tav tm="0">
                                          <p:val>
                                            <p:strVal val="4*#ppt_w"/>
                                          </p:val>
                                        </p:tav>
                                        <p:tav tm="100000">
                                          <p:val>
                                            <p:strVal val="#ppt_w"/>
                                          </p:val>
                                        </p:tav>
                                      </p:tavLst>
                                    </p:anim>
                                    <p:anim calcmode="lin" valueType="num">
                                      <p:cBhvr>
                                        <p:cTn id="30" dur="500" fill="hold"/>
                                        <p:tgtEl>
                                          <p:spTgt spid="303130"/>
                                        </p:tgtEl>
                                        <p:attrNameLst>
                                          <p:attrName>ppt_h</p:attrName>
                                        </p:attrNameLst>
                                      </p:cBhvr>
                                      <p:tavLst>
                                        <p:tav tm="0">
                                          <p:val>
                                            <p:strVal val="4*#ppt_h"/>
                                          </p:val>
                                        </p:tav>
                                        <p:tav tm="100000">
                                          <p:val>
                                            <p:strVal val="#ppt_h"/>
                                          </p:val>
                                        </p:tav>
                                      </p:tavLst>
                                    </p:anim>
                                  </p:childTnLst>
                                </p:cTn>
                              </p:par>
                            </p:childTnLst>
                          </p:cTn>
                        </p:par>
                        <p:par>
                          <p:cTn id="31" fill="hold">
                            <p:stCondLst>
                              <p:cond delay="2875"/>
                            </p:stCondLst>
                            <p:childTnLst>
                              <p:par>
                                <p:cTn id="32" presetID="2" presetClass="entr" presetSubtype="8" fill="hold" grpId="0" nodeType="afterEffect">
                                  <p:stCondLst>
                                    <p:cond delay="0"/>
                                  </p:stCondLst>
                                  <p:childTnLst>
                                    <p:set>
                                      <p:cBhvr>
                                        <p:cTn id="33" dur="1" fill="hold">
                                          <p:stCondLst>
                                            <p:cond delay="0"/>
                                          </p:stCondLst>
                                        </p:cTn>
                                        <p:tgtEl>
                                          <p:spTgt spid="303140"/>
                                        </p:tgtEl>
                                        <p:attrNameLst>
                                          <p:attrName>style.visibility</p:attrName>
                                        </p:attrNameLst>
                                      </p:cBhvr>
                                      <p:to>
                                        <p:strVal val="visible"/>
                                      </p:to>
                                    </p:set>
                                    <p:anim calcmode="lin" valueType="num">
                                      <p:cBhvr additive="base">
                                        <p:cTn id="34" dur="500" fill="hold"/>
                                        <p:tgtEl>
                                          <p:spTgt spid="303140"/>
                                        </p:tgtEl>
                                        <p:attrNameLst>
                                          <p:attrName>ppt_x</p:attrName>
                                        </p:attrNameLst>
                                      </p:cBhvr>
                                      <p:tavLst>
                                        <p:tav tm="0">
                                          <p:val>
                                            <p:strVal val="0-#ppt_w/2"/>
                                          </p:val>
                                        </p:tav>
                                        <p:tav tm="100000">
                                          <p:val>
                                            <p:strVal val="#ppt_x"/>
                                          </p:val>
                                        </p:tav>
                                      </p:tavLst>
                                    </p:anim>
                                    <p:anim calcmode="lin" valueType="num">
                                      <p:cBhvr additive="base">
                                        <p:cTn id="35" dur="500" fill="hold"/>
                                        <p:tgtEl>
                                          <p:spTgt spid="303140"/>
                                        </p:tgtEl>
                                        <p:attrNameLst>
                                          <p:attrName>ppt_y</p:attrName>
                                        </p:attrNameLst>
                                      </p:cBhvr>
                                      <p:tavLst>
                                        <p:tav tm="0">
                                          <p:val>
                                            <p:strVal val="#ppt_y"/>
                                          </p:val>
                                        </p:tav>
                                        <p:tav tm="100000">
                                          <p:val>
                                            <p:strVal val="#ppt_y"/>
                                          </p:val>
                                        </p:tav>
                                      </p:tavLst>
                                    </p:anim>
                                  </p:childTnLst>
                                </p:cTn>
                              </p:par>
                            </p:childTnLst>
                          </p:cTn>
                        </p:par>
                        <p:par>
                          <p:cTn id="36" fill="hold">
                            <p:stCondLst>
                              <p:cond delay="3375"/>
                            </p:stCondLst>
                            <p:childTnLst>
                              <p:par>
                                <p:cTn id="37" presetID="23" presetClass="entr" presetSubtype="32" fill="hold" nodeType="afterEffect">
                                  <p:stCondLst>
                                    <p:cond delay="0"/>
                                  </p:stCondLst>
                                  <p:childTnLst>
                                    <p:set>
                                      <p:cBhvr>
                                        <p:cTn id="38" dur="1" fill="hold">
                                          <p:stCondLst>
                                            <p:cond delay="0"/>
                                          </p:stCondLst>
                                        </p:cTn>
                                        <p:tgtEl>
                                          <p:spTgt spid="303132"/>
                                        </p:tgtEl>
                                        <p:attrNameLst>
                                          <p:attrName>style.visibility</p:attrName>
                                        </p:attrNameLst>
                                      </p:cBhvr>
                                      <p:to>
                                        <p:strVal val="visible"/>
                                      </p:to>
                                    </p:set>
                                    <p:anim calcmode="lin" valueType="num">
                                      <p:cBhvr>
                                        <p:cTn id="39" dur="500" fill="hold"/>
                                        <p:tgtEl>
                                          <p:spTgt spid="303132"/>
                                        </p:tgtEl>
                                        <p:attrNameLst>
                                          <p:attrName>ppt_w</p:attrName>
                                        </p:attrNameLst>
                                      </p:cBhvr>
                                      <p:tavLst>
                                        <p:tav tm="0">
                                          <p:val>
                                            <p:strVal val="4*#ppt_w"/>
                                          </p:val>
                                        </p:tav>
                                        <p:tav tm="100000">
                                          <p:val>
                                            <p:strVal val="#ppt_w"/>
                                          </p:val>
                                        </p:tav>
                                      </p:tavLst>
                                    </p:anim>
                                    <p:anim calcmode="lin" valueType="num">
                                      <p:cBhvr>
                                        <p:cTn id="40" dur="500" fill="hold"/>
                                        <p:tgtEl>
                                          <p:spTgt spid="303132"/>
                                        </p:tgtEl>
                                        <p:attrNameLst>
                                          <p:attrName>ppt_h</p:attrName>
                                        </p:attrNameLst>
                                      </p:cBhvr>
                                      <p:tavLst>
                                        <p:tav tm="0">
                                          <p:val>
                                            <p:strVal val="4*#ppt_h"/>
                                          </p:val>
                                        </p:tav>
                                        <p:tav tm="100000">
                                          <p:val>
                                            <p:strVal val="#ppt_h"/>
                                          </p:val>
                                        </p:tav>
                                      </p:tavLst>
                                    </p:anim>
                                  </p:childTnLst>
                                </p:cTn>
                              </p:par>
                            </p:childTnLst>
                          </p:cTn>
                        </p:par>
                        <p:par>
                          <p:cTn id="41" fill="hold">
                            <p:stCondLst>
                              <p:cond delay="3875"/>
                            </p:stCondLst>
                            <p:childTnLst>
                              <p:par>
                                <p:cTn id="42" presetID="2" presetClass="entr" presetSubtype="8" fill="hold" grpId="0" nodeType="afterEffect">
                                  <p:stCondLst>
                                    <p:cond delay="0"/>
                                  </p:stCondLst>
                                  <p:childTnLst>
                                    <p:set>
                                      <p:cBhvr>
                                        <p:cTn id="43" dur="1" fill="hold">
                                          <p:stCondLst>
                                            <p:cond delay="0"/>
                                          </p:stCondLst>
                                        </p:cTn>
                                        <p:tgtEl>
                                          <p:spTgt spid="303139"/>
                                        </p:tgtEl>
                                        <p:attrNameLst>
                                          <p:attrName>style.visibility</p:attrName>
                                        </p:attrNameLst>
                                      </p:cBhvr>
                                      <p:to>
                                        <p:strVal val="visible"/>
                                      </p:to>
                                    </p:set>
                                    <p:anim calcmode="lin" valueType="num">
                                      <p:cBhvr additive="base">
                                        <p:cTn id="44" dur="500" fill="hold"/>
                                        <p:tgtEl>
                                          <p:spTgt spid="303139"/>
                                        </p:tgtEl>
                                        <p:attrNameLst>
                                          <p:attrName>ppt_x</p:attrName>
                                        </p:attrNameLst>
                                      </p:cBhvr>
                                      <p:tavLst>
                                        <p:tav tm="0">
                                          <p:val>
                                            <p:strVal val="0-#ppt_w/2"/>
                                          </p:val>
                                        </p:tav>
                                        <p:tav tm="100000">
                                          <p:val>
                                            <p:strVal val="#ppt_x"/>
                                          </p:val>
                                        </p:tav>
                                      </p:tavLst>
                                    </p:anim>
                                    <p:anim calcmode="lin" valueType="num">
                                      <p:cBhvr additive="base">
                                        <p:cTn id="45" dur="500" fill="hold"/>
                                        <p:tgtEl>
                                          <p:spTgt spid="303139"/>
                                        </p:tgtEl>
                                        <p:attrNameLst>
                                          <p:attrName>ppt_y</p:attrName>
                                        </p:attrNameLst>
                                      </p:cBhvr>
                                      <p:tavLst>
                                        <p:tav tm="0">
                                          <p:val>
                                            <p:strVal val="#ppt_y"/>
                                          </p:val>
                                        </p:tav>
                                        <p:tav tm="100000">
                                          <p:val>
                                            <p:strVal val="#ppt_y"/>
                                          </p:val>
                                        </p:tav>
                                      </p:tavLst>
                                    </p:anim>
                                  </p:childTnLst>
                                </p:cTn>
                              </p:par>
                            </p:childTnLst>
                          </p:cTn>
                        </p:par>
                        <p:par>
                          <p:cTn id="46" fill="hold">
                            <p:stCondLst>
                              <p:cond delay="4375"/>
                            </p:stCondLst>
                            <p:childTnLst>
                              <p:par>
                                <p:cTn id="47" presetID="23" presetClass="entr" presetSubtype="32" fill="hold" nodeType="afterEffect">
                                  <p:stCondLst>
                                    <p:cond delay="0"/>
                                  </p:stCondLst>
                                  <p:childTnLst>
                                    <p:set>
                                      <p:cBhvr>
                                        <p:cTn id="48" dur="1" fill="hold">
                                          <p:stCondLst>
                                            <p:cond delay="0"/>
                                          </p:stCondLst>
                                        </p:cTn>
                                        <p:tgtEl>
                                          <p:spTgt spid="303141"/>
                                        </p:tgtEl>
                                        <p:attrNameLst>
                                          <p:attrName>style.visibility</p:attrName>
                                        </p:attrNameLst>
                                      </p:cBhvr>
                                      <p:to>
                                        <p:strVal val="visible"/>
                                      </p:to>
                                    </p:set>
                                    <p:anim calcmode="lin" valueType="num">
                                      <p:cBhvr>
                                        <p:cTn id="49" dur="500" fill="hold"/>
                                        <p:tgtEl>
                                          <p:spTgt spid="303141"/>
                                        </p:tgtEl>
                                        <p:attrNameLst>
                                          <p:attrName>ppt_w</p:attrName>
                                        </p:attrNameLst>
                                      </p:cBhvr>
                                      <p:tavLst>
                                        <p:tav tm="0">
                                          <p:val>
                                            <p:strVal val="4*#ppt_w"/>
                                          </p:val>
                                        </p:tav>
                                        <p:tav tm="100000">
                                          <p:val>
                                            <p:strVal val="#ppt_w"/>
                                          </p:val>
                                        </p:tav>
                                      </p:tavLst>
                                    </p:anim>
                                    <p:anim calcmode="lin" valueType="num">
                                      <p:cBhvr>
                                        <p:cTn id="50" dur="500" fill="hold"/>
                                        <p:tgtEl>
                                          <p:spTgt spid="303141"/>
                                        </p:tgtEl>
                                        <p:attrNameLst>
                                          <p:attrName>ppt_h</p:attrName>
                                        </p:attrNameLst>
                                      </p:cBhvr>
                                      <p:tavLst>
                                        <p:tav tm="0">
                                          <p:val>
                                            <p:strVal val="4*#ppt_h"/>
                                          </p:val>
                                        </p:tav>
                                        <p:tav tm="100000">
                                          <p:val>
                                            <p:strVal val="#ppt_h"/>
                                          </p:val>
                                        </p:tav>
                                      </p:tavLst>
                                    </p:anim>
                                  </p:childTnLst>
                                </p:cTn>
                              </p:par>
                            </p:childTnLst>
                          </p:cTn>
                        </p:par>
                        <p:par>
                          <p:cTn id="51" fill="hold">
                            <p:stCondLst>
                              <p:cond delay="4875"/>
                            </p:stCondLst>
                            <p:childTnLst>
                              <p:par>
                                <p:cTn id="52" presetID="2" presetClass="entr" presetSubtype="8" fill="hold" grpId="0" nodeType="afterEffect">
                                  <p:stCondLst>
                                    <p:cond delay="0"/>
                                  </p:stCondLst>
                                  <p:childTnLst>
                                    <p:set>
                                      <p:cBhvr>
                                        <p:cTn id="53" dur="1" fill="hold">
                                          <p:stCondLst>
                                            <p:cond delay="0"/>
                                          </p:stCondLst>
                                        </p:cTn>
                                        <p:tgtEl>
                                          <p:spTgt spid="303138"/>
                                        </p:tgtEl>
                                        <p:attrNameLst>
                                          <p:attrName>style.visibility</p:attrName>
                                        </p:attrNameLst>
                                      </p:cBhvr>
                                      <p:to>
                                        <p:strVal val="visible"/>
                                      </p:to>
                                    </p:set>
                                    <p:anim calcmode="lin" valueType="num">
                                      <p:cBhvr additive="base">
                                        <p:cTn id="54" dur="500" fill="hold"/>
                                        <p:tgtEl>
                                          <p:spTgt spid="303138"/>
                                        </p:tgtEl>
                                        <p:attrNameLst>
                                          <p:attrName>ppt_x</p:attrName>
                                        </p:attrNameLst>
                                      </p:cBhvr>
                                      <p:tavLst>
                                        <p:tav tm="0">
                                          <p:val>
                                            <p:strVal val="0-#ppt_w/2"/>
                                          </p:val>
                                        </p:tav>
                                        <p:tav tm="100000">
                                          <p:val>
                                            <p:strVal val="#ppt_x"/>
                                          </p:val>
                                        </p:tav>
                                      </p:tavLst>
                                    </p:anim>
                                    <p:anim calcmode="lin" valueType="num">
                                      <p:cBhvr additive="base">
                                        <p:cTn id="55" dur="500" fill="hold"/>
                                        <p:tgtEl>
                                          <p:spTgt spid="303138"/>
                                        </p:tgtEl>
                                        <p:attrNameLst>
                                          <p:attrName>ppt_y</p:attrName>
                                        </p:attrNameLst>
                                      </p:cBhvr>
                                      <p:tavLst>
                                        <p:tav tm="0">
                                          <p:val>
                                            <p:strVal val="#ppt_y"/>
                                          </p:val>
                                        </p:tav>
                                        <p:tav tm="100000">
                                          <p:val>
                                            <p:strVal val="#ppt_y"/>
                                          </p:val>
                                        </p:tav>
                                      </p:tavLst>
                                    </p:anim>
                                  </p:childTnLst>
                                </p:cTn>
                              </p:par>
                            </p:childTnLst>
                          </p:cTn>
                        </p:par>
                        <p:par>
                          <p:cTn id="56" fill="hold">
                            <p:stCondLst>
                              <p:cond delay="5375"/>
                            </p:stCondLst>
                            <p:childTnLst>
                              <p:par>
                                <p:cTn id="57" presetID="23" presetClass="entr" presetSubtype="32" fill="hold" nodeType="afterEffect">
                                  <p:stCondLst>
                                    <p:cond delay="0"/>
                                  </p:stCondLst>
                                  <p:childTnLst>
                                    <p:set>
                                      <p:cBhvr>
                                        <p:cTn id="58" dur="1" fill="hold">
                                          <p:stCondLst>
                                            <p:cond delay="0"/>
                                          </p:stCondLst>
                                        </p:cTn>
                                        <p:tgtEl>
                                          <p:spTgt spid="303134"/>
                                        </p:tgtEl>
                                        <p:attrNameLst>
                                          <p:attrName>style.visibility</p:attrName>
                                        </p:attrNameLst>
                                      </p:cBhvr>
                                      <p:to>
                                        <p:strVal val="visible"/>
                                      </p:to>
                                    </p:set>
                                    <p:anim calcmode="lin" valueType="num">
                                      <p:cBhvr>
                                        <p:cTn id="59" dur="500" fill="hold"/>
                                        <p:tgtEl>
                                          <p:spTgt spid="303134"/>
                                        </p:tgtEl>
                                        <p:attrNameLst>
                                          <p:attrName>ppt_w</p:attrName>
                                        </p:attrNameLst>
                                      </p:cBhvr>
                                      <p:tavLst>
                                        <p:tav tm="0">
                                          <p:val>
                                            <p:strVal val="4*#ppt_w"/>
                                          </p:val>
                                        </p:tav>
                                        <p:tav tm="100000">
                                          <p:val>
                                            <p:strVal val="#ppt_w"/>
                                          </p:val>
                                        </p:tav>
                                      </p:tavLst>
                                    </p:anim>
                                    <p:anim calcmode="lin" valueType="num">
                                      <p:cBhvr>
                                        <p:cTn id="60" dur="500" fill="hold"/>
                                        <p:tgtEl>
                                          <p:spTgt spid="303134"/>
                                        </p:tgtEl>
                                        <p:attrNameLst>
                                          <p:attrName>ppt_h</p:attrName>
                                        </p:attrNameLst>
                                      </p:cBhvr>
                                      <p:tavLst>
                                        <p:tav tm="0">
                                          <p:val>
                                            <p:strVal val="4*#ppt_h"/>
                                          </p:val>
                                        </p:tav>
                                        <p:tav tm="100000">
                                          <p:val>
                                            <p:strVal val="#ppt_h"/>
                                          </p:val>
                                        </p:tav>
                                      </p:tavLst>
                                    </p:anim>
                                  </p:childTnLst>
                                </p:cTn>
                              </p:par>
                            </p:childTnLst>
                          </p:cTn>
                        </p:par>
                        <p:par>
                          <p:cTn id="61" fill="hold">
                            <p:stCondLst>
                              <p:cond delay="5875"/>
                            </p:stCondLst>
                            <p:childTnLst>
                              <p:par>
                                <p:cTn id="62" presetID="2" presetClass="entr" presetSubtype="8" fill="hold" grpId="0" nodeType="afterEffect">
                                  <p:stCondLst>
                                    <p:cond delay="0"/>
                                  </p:stCondLst>
                                  <p:childTnLst>
                                    <p:set>
                                      <p:cBhvr>
                                        <p:cTn id="63" dur="1" fill="hold">
                                          <p:stCondLst>
                                            <p:cond delay="0"/>
                                          </p:stCondLst>
                                        </p:cTn>
                                        <p:tgtEl>
                                          <p:spTgt spid="303143"/>
                                        </p:tgtEl>
                                        <p:attrNameLst>
                                          <p:attrName>style.visibility</p:attrName>
                                        </p:attrNameLst>
                                      </p:cBhvr>
                                      <p:to>
                                        <p:strVal val="visible"/>
                                      </p:to>
                                    </p:set>
                                    <p:anim calcmode="lin" valueType="num">
                                      <p:cBhvr additive="base">
                                        <p:cTn id="64" dur="500" fill="hold"/>
                                        <p:tgtEl>
                                          <p:spTgt spid="303143"/>
                                        </p:tgtEl>
                                        <p:attrNameLst>
                                          <p:attrName>ppt_x</p:attrName>
                                        </p:attrNameLst>
                                      </p:cBhvr>
                                      <p:tavLst>
                                        <p:tav tm="0">
                                          <p:val>
                                            <p:strVal val="0-#ppt_w/2"/>
                                          </p:val>
                                        </p:tav>
                                        <p:tav tm="100000">
                                          <p:val>
                                            <p:strVal val="#ppt_x"/>
                                          </p:val>
                                        </p:tav>
                                      </p:tavLst>
                                    </p:anim>
                                    <p:anim calcmode="lin" valueType="num">
                                      <p:cBhvr additive="base">
                                        <p:cTn id="65" dur="500" fill="hold"/>
                                        <p:tgtEl>
                                          <p:spTgt spid="303143"/>
                                        </p:tgtEl>
                                        <p:attrNameLst>
                                          <p:attrName>ppt_y</p:attrName>
                                        </p:attrNameLst>
                                      </p:cBhvr>
                                      <p:tavLst>
                                        <p:tav tm="0">
                                          <p:val>
                                            <p:strVal val="#ppt_y"/>
                                          </p:val>
                                        </p:tav>
                                        <p:tav tm="100000">
                                          <p:val>
                                            <p:strVal val="#ppt_y"/>
                                          </p:val>
                                        </p:tav>
                                      </p:tavLst>
                                    </p:anim>
                                  </p:childTnLst>
                                </p:cTn>
                              </p:par>
                            </p:childTnLst>
                          </p:cTn>
                        </p:par>
                        <p:par>
                          <p:cTn id="66" fill="hold">
                            <p:stCondLst>
                              <p:cond delay="6375"/>
                            </p:stCondLst>
                            <p:childTnLst>
                              <p:par>
                                <p:cTn id="67" presetID="23" presetClass="entr" presetSubtype="32" fill="hold" nodeType="afterEffect">
                                  <p:stCondLst>
                                    <p:cond delay="0"/>
                                  </p:stCondLst>
                                  <p:childTnLst>
                                    <p:set>
                                      <p:cBhvr>
                                        <p:cTn id="68" dur="1" fill="hold">
                                          <p:stCondLst>
                                            <p:cond delay="0"/>
                                          </p:stCondLst>
                                        </p:cTn>
                                        <p:tgtEl>
                                          <p:spTgt spid="303142"/>
                                        </p:tgtEl>
                                        <p:attrNameLst>
                                          <p:attrName>style.visibility</p:attrName>
                                        </p:attrNameLst>
                                      </p:cBhvr>
                                      <p:to>
                                        <p:strVal val="visible"/>
                                      </p:to>
                                    </p:set>
                                    <p:anim calcmode="lin" valueType="num">
                                      <p:cBhvr>
                                        <p:cTn id="69" dur="500" fill="hold"/>
                                        <p:tgtEl>
                                          <p:spTgt spid="303142"/>
                                        </p:tgtEl>
                                        <p:attrNameLst>
                                          <p:attrName>ppt_w</p:attrName>
                                        </p:attrNameLst>
                                      </p:cBhvr>
                                      <p:tavLst>
                                        <p:tav tm="0">
                                          <p:val>
                                            <p:strVal val="4*#ppt_w"/>
                                          </p:val>
                                        </p:tav>
                                        <p:tav tm="100000">
                                          <p:val>
                                            <p:strVal val="#ppt_w"/>
                                          </p:val>
                                        </p:tav>
                                      </p:tavLst>
                                    </p:anim>
                                    <p:anim calcmode="lin" valueType="num">
                                      <p:cBhvr>
                                        <p:cTn id="70" dur="500" fill="hold"/>
                                        <p:tgtEl>
                                          <p:spTgt spid="303142"/>
                                        </p:tgtEl>
                                        <p:attrNameLst>
                                          <p:attrName>ppt_h</p:attrName>
                                        </p:attrNameLst>
                                      </p:cBhvr>
                                      <p:tavLst>
                                        <p:tav tm="0">
                                          <p:val>
                                            <p:strVal val="4*#ppt_h"/>
                                          </p:val>
                                        </p:tav>
                                        <p:tav tm="100000">
                                          <p:val>
                                            <p:strVal val="#ppt_h"/>
                                          </p:val>
                                        </p:tav>
                                      </p:tavLst>
                                    </p:anim>
                                  </p:childTnLst>
                                </p:cTn>
                              </p:par>
                            </p:childTnLst>
                          </p:cTn>
                        </p:par>
                        <p:par>
                          <p:cTn id="71" fill="hold">
                            <p:stCondLst>
                              <p:cond delay="6875"/>
                            </p:stCondLst>
                            <p:childTnLst>
                              <p:par>
                                <p:cTn id="72" presetID="2" presetClass="entr" presetSubtype="8" fill="hold" grpId="0" nodeType="afterEffect">
                                  <p:stCondLst>
                                    <p:cond delay="0"/>
                                  </p:stCondLst>
                                  <p:childTnLst>
                                    <p:set>
                                      <p:cBhvr>
                                        <p:cTn id="73" dur="1" fill="hold">
                                          <p:stCondLst>
                                            <p:cond delay="0"/>
                                          </p:stCondLst>
                                        </p:cTn>
                                        <p:tgtEl>
                                          <p:spTgt spid="303137"/>
                                        </p:tgtEl>
                                        <p:attrNameLst>
                                          <p:attrName>style.visibility</p:attrName>
                                        </p:attrNameLst>
                                      </p:cBhvr>
                                      <p:to>
                                        <p:strVal val="visible"/>
                                      </p:to>
                                    </p:set>
                                    <p:anim calcmode="lin" valueType="num">
                                      <p:cBhvr additive="base">
                                        <p:cTn id="74" dur="500" fill="hold"/>
                                        <p:tgtEl>
                                          <p:spTgt spid="303137"/>
                                        </p:tgtEl>
                                        <p:attrNameLst>
                                          <p:attrName>ppt_x</p:attrName>
                                        </p:attrNameLst>
                                      </p:cBhvr>
                                      <p:tavLst>
                                        <p:tav tm="0">
                                          <p:val>
                                            <p:strVal val="0-#ppt_w/2"/>
                                          </p:val>
                                        </p:tav>
                                        <p:tav tm="100000">
                                          <p:val>
                                            <p:strVal val="#ppt_x"/>
                                          </p:val>
                                        </p:tav>
                                      </p:tavLst>
                                    </p:anim>
                                    <p:anim calcmode="lin" valueType="num">
                                      <p:cBhvr additive="base">
                                        <p:cTn id="75" dur="500" fill="hold"/>
                                        <p:tgtEl>
                                          <p:spTgt spid="303137"/>
                                        </p:tgtEl>
                                        <p:attrNameLst>
                                          <p:attrName>ppt_y</p:attrName>
                                        </p:attrNameLst>
                                      </p:cBhvr>
                                      <p:tavLst>
                                        <p:tav tm="0">
                                          <p:val>
                                            <p:strVal val="#ppt_y"/>
                                          </p:val>
                                        </p:tav>
                                        <p:tav tm="100000">
                                          <p:val>
                                            <p:strVal val="#ppt_y"/>
                                          </p:val>
                                        </p:tav>
                                      </p:tavLst>
                                    </p:anim>
                                  </p:childTnLst>
                                </p:cTn>
                              </p:par>
                            </p:childTnLst>
                          </p:cTn>
                        </p:par>
                        <p:par>
                          <p:cTn id="76" fill="hold">
                            <p:stCondLst>
                              <p:cond delay="7375"/>
                            </p:stCondLst>
                            <p:childTnLst>
                              <p:par>
                                <p:cTn id="77" presetID="23" presetClass="entr" presetSubtype="32" fill="hold" nodeType="afterEffect">
                                  <p:stCondLst>
                                    <p:cond delay="0"/>
                                  </p:stCondLst>
                                  <p:childTnLst>
                                    <p:set>
                                      <p:cBhvr>
                                        <p:cTn id="78" dur="1" fill="hold">
                                          <p:stCondLst>
                                            <p:cond delay="0"/>
                                          </p:stCondLst>
                                        </p:cTn>
                                        <p:tgtEl>
                                          <p:spTgt spid="303129"/>
                                        </p:tgtEl>
                                        <p:attrNameLst>
                                          <p:attrName>style.visibility</p:attrName>
                                        </p:attrNameLst>
                                      </p:cBhvr>
                                      <p:to>
                                        <p:strVal val="visible"/>
                                      </p:to>
                                    </p:set>
                                    <p:anim calcmode="lin" valueType="num">
                                      <p:cBhvr>
                                        <p:cTn id="79" dur="500" fill="hold"/>
                                        <p:tgtEl>
                                          <p:spTgt spid="303129"/>
                                        </p:tgtEl>
                                        <p:attrNameLst>
                                          <p:attrName>ppt_w</p:attrName>
                                        </p:attrNameLst>
                                      </p:cBhvr>
                                      <p:tavLst>
                                        <p:tav tm="0">
                                          <p:val>
                                            <p:strVal val="4*#ppt_w"/>
                                          </p:val>
                                        </p:tav>
                                        <p:tav tm="100000">
                                          <p:val>
                                            <p:strVal val="#ppt_w"/>
                                          </p:val>
                                        </p:tav>
                                      </p:tavLst>
                                    </p:anim>
                                    <p:anim calcmode="lin" valueType="num">
                                      <p:cBhvr>
                                        <p:cTn id="80" dur="500" fill="hold"/>
                                        <p:tgtEl>
                                          <p:spTgt spid="303129"/>
                                        </p:tgtEl>
                                        <p:attrNameLst>
                                          <p:attrName>ppt_h</p:attrName>
                                        </p:attrNameLst>
                                      </p:cBhvr>
                                      <p:tavLst>
                                        <p:tav tm="0">
                                          <p:val>
                                            <p:strVal val="4*#ppt_h"/>
                                          </p:val>
                                        </p:tav>
                                        <p:tav tm="100000">
                                          <p:val>
                                            <p:strVal val="#ppt_h"/>
                                          </p:val>
                                        </p:tav>
                                      </p:tavLst>
                                    </p:anim>
                                  </p:childTnLst>
                                </p:cTn>
                              </p:par>
                            </p:childTnLst>
                          </p:cTn>
                        </p:par>
                        <p:par>
                          <p:cTn id="81" fill="hold">
                            <p:stCondLst>
                              <p:cond delay="7875"/>
                            </p:stCondLst>
                            <p:childTnLst>
                              <p:par>
                                <p:cTn id="82" presetID="2" presetClass="entr" presetSubtype="8" fill="hold" grpId="0" nodeType="afterEffect">
                                  <p:stCondLst>
                                    <p:cond delay="0"/>
                                  </p:stCondLst>
                                  <p:childTnLst>
                                    <p:set>
                                      <p:cBhvr>
                                        <p:cTn id="83" dur="1" fill="hold">
                                          <p:stCondLst>
                                            <p:cond delay="0"/>
                                          </p:stCondLst>
                                        </p:cTn>
                                        <p:tgtEl>
                                          <p:spTgt spid="303128"/>
                                        </p:tgtEl>
                                        <p:attrNameLst>
                                          <p:attrName>style.visibility</p:attrName>
                                        </p:attrNameLst>
                                      </p:cBhvr>
                                      <p:to>
                                        <p:strVal val="visible"/>
                                      </p:to>
                                    </p:set>
                                    <p:anim calcmode="lin" valueType="num">
                                      <p:cBhvr additive="base">
                                        <p:cTn id="84" dur="500" fill="hold"/>
                                        <p:tgtEl>
                                          <p:spTgt spid="303128"/>
                                        </p:tgtEl>
                                        <p:attrNameLst>
                                          <p:attrName>ppt_x</p:attrName>
                                        </p:attrNameLst>
                                      </p:cBhvr>
                                      <p:tavLst>
                                        <p:tav tm="0">
                                          <p:val>
                                            <p:strVal val="0-#ppt_w/2"/>
                                          </p:val>
                                        </p:tav>
                                        <p:tav tm="100000">
                                          <p:val>
                                            <p:strVal val="#ppt_x"/>
                                          </p:val>
                                        </p:tav>
                                      </p:tavLst>
                                    </p:anim>
                                    <p:anim calcmode="lin" valueType="num">
                                      <p:cBhvr additive="base">
                                        <p:cTn id="85" dur="500" fill="hold"/>
                                        <p:tgtEl>
                                          <p:spTgt spid="303128"/>
                                        </p:tgtEl>
                                        <p:attrNameLst>
                                          <p:attrName>ppt_y</p:attrName>
                                        </p:attrNameLst>
                                      </p:cBhvr>
                                      <p:tavLst>
                                        <p:tav tm="0">
                                          <p:val>
                                            <p:strVal val="#ppt_y"/>
                                          </p:val>
                                        </p:tav>
                                        <p:tav tm="100000">
                                          <p:val>
                                            <p:strVal val="#ppt_y"/>
                                          </p:val>
                                        </p:tav>
                                      </p:tavLst>
                                    </p:anim>
                                  </p:childTnLst>
                                </p:cTn>
                              </p:par>
                            </p:childTnLst>
                          </p:cTn>
                        </p:par>
                        <p:par>
                          <p:cTn id="86" fill="hold">
                            <p:stCondLst>
                              <p:cond delay="8375"/>
                            </p:stCondLst>
                            <p:childTnLst>
                              <p:par>
                                <p:cTn id="87" presetID="23" presetClass="entr" presetSubtype="32" fill="hold" nodeType="afterEffect">
                                  <p:stCondLst>
                                    <p:cond delay="0"/>
                                  </p:stCondLst>
                                  <p:childTnLst>
                                    <p:set>
                                      <p:cBhvr>
                                        <p:cTn id="88" dur="1" fill="hold">
                                          <p:stCondLst>
                                            <p:cond delay="0"/>
                                          </p:stCondLst>
                                        </p:cTn>
                                        <p:tgtEl>
                                          <p:spTgt spid="303133"/>
                                        </p:tgtEl>
                                        <p:attrNameLst>
                                          <p:attrName>style.visibility</p:attrName>
                                        </p:attrNameLst>
                                      </p:cBhvr>
                                      <p:to>
                                        <p:strVal val="visible"/>
                                      </p:to>
                                    </p:set>
                                    <p:anim calcmode="lin" valueType="num">
                                      <p:cBhvr>
                                        <p:cTn id="89" dur="500" fill="hold"/>
                                        <p:tgtEl>
                                          <p:spTgt spid="303133"/>
                                        </p:tgtEl>
                                        <p:attrNameLst>
                                          <p:attrName>ppt_w</p:attrName>
                                        </p:attrNameLst>
                                      </p:cBhvr>
                                      <p:tavLst>
                                        <p:tav tm="0">
                                          <p:val>
                                            <p:strVal val="4*#ppt_w"/>
                                          </p:val>
                                        </p:tav>
                                        <p:tav tm="100000">
                                          <p:val>
                                            <p:strVal val="#ppt_w"/>
                                          </p:val>
                                        </p:tav>
                                      </p:tavLst>
                                    </p:anim>
                                    <p:anim calcmode="lin" valueType="num">
                                      <p:cBhvr>
                                        <p:cTn id="90" dur="500" fill="hold"/>
                                        <p:tgtEl>
                                          <p:spTgt spid="303133"/>
                                        </p:tgtEl>
                                        <p:attrNameLst>
                                          <p:attrName>ppt_h</p:attrName>
                                        </p:attrNameLst>
                                      </p:cBhvr>
                                      <p:tavLst>
                                        <p:tav tm="0">
                                          <p:val>
                                            <p:strVal val="4*#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30"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800" decel="100000"/>
                                        <p:tgtEl>
                                          <p:spTgt spid="24"/>
                                        </p:tgtEl>
                                      </p:cBhvr>
                                    </p:animEffect>
                                    <p:anim calcmode="lin" valueType="num">
                                      <p:cBhvr>
                                        <p:cTn id="96" dur="800" decel="100000" fill="hold"/>
                                        <p:tgtEl>
                                          <p:spTgt spid="24"/>
                                        </p:tgtEl>
                                        <p:attrNameLst>
                                          <p:attrName>style.rotation</p:attrName>
                                        </p:attrNameLst>
                                      </p:cBhvr>
                                      <p:tavLst>
                                        <p:tav tm="0">
                                          <p:val>
                                            <p:fltVal val="-90"/>
                                          </p:val>
                                        </p:tav>
                                        <p:tav tm="100000">
                                          <p:val>
                                            <p:fltVal val="0"/>
                                          </p:val>
                                        </p:tav>
                                      </p:tavLst>
                                    </p:anim>
                                    <p:anim calcmode="lin" valueType="num">
                                      <p:cBhvr>
                                        <p:cTn id="97" dur="800" decel="100000" fill="hold"/>
                                        <p:tgtEl>
                                          <p:spTgt spid="24"/>
                                        </p:tgtEl>
                                        <p:attrNameLst>
                                          <p:attrName>ppt_x</p:attrName>
                                        </p:attrNameLst>
                                      </p:cBhvr>
                                      <p:tavLst>
                                        <p:tav tm="0">
                                          <p:val>
                                            <p:strVal val="#ppt_x+0.4"/>
                                          </p:val>
                                        </p:tav>
                                        <p:tav tm="100000">
                                          <p:val>
                                            <p:strVal val="#ppt_x-0.05"/>
                                          </p:val>
                                        </p:tav>
                                      </p:tavLst>
                                    </p:anim>
                                    <p:anim calcmode="lin" valueType="num">
                                      <p:cBhvr>
                                        <p:cTn id="98" dur="800" decel="100000" fill="hold"/>
                                        <p:tgtEl>
                                          <p:spTgt spid="24"/>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28" grpId="0" autoUpdateAnimBg="0"/>
      <p:bldP spid="303135" grpId="0" autoUpdateAnimBg="0"/>
      <p:bldP spid="303136" grpId="0" autoUpdateAnimBg="0"/>
      <p:bldP spid="303137" grpId="0" autoUpdateAnimBg="0"/>
      <p:bldP spid="303138" grpId="0" autoUpdateAnimBg="0"/>
      <p:bldP spid="303139" grpId="0" autoUpdateAnimBg="0"/>
      <p:bldP spid="303140" grpId="0" autoUpdateAnimBg="0"/>
      <p:bldP spid="303143" grpId="0" autoUpdateAnimBg="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9484" y="26988"/>
            <a:ext cx="9144000" cy="6858000"/>
          </a:xfrm>
          <a:prstGeom prst="rect">
            <a:avLst/>
          </a:prstGeom>
          <a:solidFill>
            <a:srgbClr val="F2C496"/>
          </a:solidFill>
          <a:ln w="9525">
            <a:solidFill>
              <a:schemeClr val="tx1"/>
            </a:solidFill>
            <a:miter lim="800000"/>
            <a:headEnd/>
            <a:tailEnd/>
          </a:ln>
        </p:spPr>
        <p:txBody>
          <a:bodyPr wrap="none" anchor="ctr"/>
          <a:lstStyle/>
          <a:p>
            <a:endParaRPr lang="fr-FR"/>
          </a:p>
        </p:txBody>
      </p:sp>
      <p:sp>
        <p:nvSpPr>
          <p:cNvPr id="5123" name="Text Box 3"/>
          <p:cNvSpPr txBox="1">
            <a:spLocks noChangeArrowheads="1"/>
          </p:cNvSpPr>
          <p:nvPr/>
        </p:nvSpPr>
        <p:spPr bwMode="auto">
          <a:xfrm>
            <a:off x="7812088" y="0"/>
            <a:ext cx="1331912" cy="366713"/>
          </a:xfrm>
          <a:prstGeom prst="rect">
            <a:avLst/>
          </a:prstGeom>
          <a:noFill/>
          <a:ln w="9525">
            <a:noFill/>
            <a:miter lim="800000"/>
            <a:headEnd/>
            <a:tailEnd/>
          </a:ln>
        </p:spPr>
        <p:txBody>
          <a:bodyPr>
            <a:spAutoFit/>
          </a:bodyPr>
          <a:lstStyle/>
          <a:p>
            <a:pPr>
              <a:spcBef>
                <a:spcPct val="50000"/>
              </a:spcBef>
            </a:pPr>
            <a:endParaRPr lang="fr-FR"/>
          </a:p>
        </p:txBody>
      </p:sp>
      <p:pic>
        <p:nvPicPr>
          <p:cNvPr id="5124" name="Picture 4"/>
          <p:cNvPicPr>
            <a:picLocks noChangeAspect="1" noChangeArrowheads="1"/>
          </p:cNvPicPr>
          <p:nvPr/>
        </p:nvPicPr>
        <p:blipFill>
          <a:blip r:embed="rId3" cstate="print"/>
          <a:srcRect/>
          <a:stretch>
            <a:fillRect/>
          </a:stretch>
        </p:blipFill>
        <p:spPr bwMode="auto">
          <a:xfrm>
            <a:off x="8459788" y="908050"/>
            <a:ext cx="712787" cy="5976938"/>
          </a:xfrm>
          <a:prstGeom prst="rect">
            <a:avLst/>
          </a:prstGeom>
          <a:noFill/>
          <a:ln w="317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8459788" y="0"/>
            <a:ext cx="711200" cy="928688"/>
          </a:xfrm>
          <a:prstGeom prst="rect">
            <a:avLst/>
          </a:prstGeom>
          <a:noFill/>
          <a:ln w="3175">
            <a:noFill/>
            <a:miter lim="800000"/>
            <a:headEnd/>
            <a:tailEnd/>
          </a:ln>
        </p:spPr>
      </p:pic>
      <p:sp>
        <p:nvSpPr>
          <p:cNvPr id="5126" name="Text Box 6"/>
          <p:cNvSpPr txBox="1">
            <a:spLocks noChangeArrowheads="1"/>
          </p:cNvSpPr>
          <p:nvPr/>
        </p:nvSpPr>
        <p:spPr bwMode="auto">
          <a:xfrm>
            <a:off x="0" y="6524625"/>
            <a:ext cx="8388350" cy="244475"/>
          </a:xfrm>
          <a:prstGeom prst="rect">
            <a:avLst/>
          </a:prstGeom>
          <a:noFill/>
          <a:ln w="9525">
            <a:noFill/>
            <a:miter lim="800000"/>
            <a:headEnd/>
            <a:tailEnd/>
          </a:ln>
        </p:spPr>
        <p:txBody>
          <a:bodyPr>
            <a:spAutoFit/>
          </a:bodyPr>
          <a:lstStyle/>
          <a:p>
            <a:pPr algn="ctr">
              <a:spcBef>
                <a:spcPct val="50000"/>
              </a:spcBef>
            </a:pPr>
            <a:r>
              <a:rPr lang="fr-FR" sz="1000">
                <a:solidFill>
                  <a:schemeClr val="bg1"/>
                </a:solidFill>
              </a:rPr>
              <a:t>www.uemoa.int                                                                                                                                                                                          www.izf.net</a:t>
            </a:r>
          </a:p>
        </p:txBody>
      </p:sp>
      <p:sp>
        <p:nvSpPr>
          <p:cNvPr id="9" name="Espace réservé du contenu 2"/>
          <p:cNvSpPr txBox="1">
            <a:spLocks/>
          </p:cNvSpPr>
          <p:nvPr/>
        </p:nvSpPr>
        <p:spPr bwMode="auto">
          <a:xfrm>
            <a:off x="0" y="1409884"/>
            <a:ext cx="8180387" cy="4251364"/>
          </a:xfrm>
          <a:prstGeom prst="rect">
            <a:avLst/>
          </a:prstGeom>
          <a:noFill/>
          <a:ln w="9525">
            <a:noFill/>
            <a:miter lim="800000"/>
            <a:headEnd/>
            <a:tailEnd/>
          </a:ln>
          <a:effectLst/>
        </p:spPr>
        <p:txBody>
          <a:bodyPr/>
          <a:lstStyle/>
          <a:p>
            <a:pPr lvl="1" algn="just">
              <a:spcBef>
                <a:spcPct val="20000"/>
              </a:spcBef>
              <a:defRPr/>
            </a:pPr>
            <a:r>
              <a:rPr lang="fr-FR" kern="0" dirty="0">
                <a:latin typeface="Arial" pitchFamily="34" charset="0"/>
                <a:ea typeface="ＭＳ Ｐゴシック" pitchFamily="-108" charset="-128"/>
                <a:cs typeface="Arial" pitchFamily="34" charset="0"/>
              </a:rPr>
              <a:t>Le Programme Commun du Transport Aérien des États membres de l’UEMOA (PCTA) adopté le 27 juin 2002 traduit la volonté des États membres d’apporter une réponse aux besoins d’amélioration du système de transport aérien face aux résultats insatisfaisants </a:t>
            </a:r>
            <a:r>
              <a:rPr lang="fr-FR" kern="0" dirty="0" smtClean="0">
                <a:latin typeface="Arial" pitchFamily="34" charset="0"/>
                <a:ea typeface="ＭＳ Ｐゴシック" pitchFamily="-108" charset="-128"/>
                <a:cs typeface="Arial" pitchFamily="34" charset="0"/>
              </a:rPr>
              <a:t>des </a:t>
            </a:r>
            <a:r>
              <a:rPr lang="fr-FR" kern="0" dirty="0">
                <a:latin typeface="Arial" pitchFamily="34" charset="0"/>
                <a:ea typeface="ＭＳ Ｐゴシック" pitchFamily="-108" charset="-128"/>
                <a:cs typeface="Arial" pitchFamily="34" charset="0"/>
              </a:rPr>
              <a:t>audits de sécurité réalisés notamment par l’Organisation de l’Aviation Civile Internationale (OACI). </a:t>
            </a:r>
            <a:endParaRPr lang="fr-FR" kern="0" dirty="0" smtClean="0">
              <a:latin typeface="Arial" pitchFamily="34" charset="0"/>
              <a:ea typeface="ＭＳ Ｐゴシック" pitchFamily="-108" charset="-128"/>
              <a:cs typeface="Arial" pitchFamily="34" charset="0"/>
            </a:endParaRPr>
          </a:p>
          <a:p>
            <a:pPr lvl="1" algn="just">
              <a:spcBef>
                <a:spcPct val="20000"/>
              </a:spcBef>
              <a:defRPr/>
            </a:pPr>
            <a:endParaRPr lang="fr-FR" kern="0" dirty="0">
              <a:latin typeface="Arial" pitchFamily="34" charset="0"/>
              <a:ea typeface="ＭＳ Ｐゴシック" pitchFamily="-108" charset="-128"/>
              <a:cs typeface="Arial" pitchFamily="34" charset="0"/>
            </a:endParaRPr>
          </a:p>
          <a:p>
            <a:pPr lvl="1" algn="just">
              <a:spcBef>
                <a:spcPct val="20000"/>
              </a:spcBef>
              <a:defRPr/>
            </a:pPr>
            <a:r>
              <a:rPr lang="fr-FR" kern="0" dirty="0">
                <a:latin typeface="Arial" pitchFamily="34" charset="0"/>
                <a:ea typeface="ＭＳ Ｐゴシック" pitchFamily="-108" charset="-128"/>
                <a:cs typeface="Arial" pitchFamily="34" charset="0"/>
              </a:rPr>
              <a:t>Le PCTA a pour ambition </a:t>
            </a:r>
            <a:r>
              <a:rPr lang="fr-FR" b="1" kern="0" dirty="0">
                <a:latin typeface="Arial" pitchFamily="34" charset="0"/>
                <a:ea typeface="ＭＳ Ｐゴシック" pitchFamily="-108" charset="-128"/>
                <a:cs typeface="Arial" pitchFamily="34" charset="0"/>
              </a:rPr>
              <a:t>d’améliorer les règlementations de transport aérien et les systèmes de transport </a:t>
            </a:r>
            <a:r>
              <a:rPr lang="fr-FR" b="1" kern="0" dirty="0" smtClean="0">
                <a:latin typeface="Arial" pitchFamily="34" charset="0"/>
                <a:ea typeface="ＭＳ Ｐゴシック" pitchFamily="-108" charset="-128"/>
                <a:cs typeface="Arial" pitchFamily="34" charset="0"/>
              </a:rPr>
              <a:t>aérien</a:t>
            </a:r>
          </a:p>
          <a:p>
            <a:pPr lvl="1" algn="just">
              <a:spcBef>
                <a:spcPct val="20000"/>
              </a:spcBef>
              <a:defRPr/>
            </a:pPr>
            <a:endParaRPr lang="fr-FR" b="1" kern="0" dirty="0">
              <a:latin typeface="Arial" pitchFamily="34" charset="0"/>
              <a:ea typeface="ＭＳ Ｐゴシック" pitchFamily="-108" charset="-128"/>
              <a:cs typeface="Arial" pitchFamily="34" charset="0"/>
            </a:endParaRPr>
          </a:p>
          <a:p>
            <a:pPr lvl="1" algn="just">
              <a:spcBef>
                <a:spcPct val="20000"/>
              </a:spcBef>
              <a:defRPr/>
            </a:pPr>
            <a:r>
              <a:rPr lang="fr-FR" kern="0" dirty="0">
                <a:latin typeface="Arial" pitchFamily="34" charset="0"/>
                <a:ea typeface="ＭＳ Ｐゴシック" pitchFamily="-108" charset="-128"/>
                <a:cs typeface="Arial" pitchFamily="34" charset="0"/>
              </a:rPr>
              <a:t>Le PCTA vise entre autres, la mise à niveau des infrastructures et équipements aéroportuaires de qualité, l’amélioration de l’offre de transport aérien ainsi que </a:t>
            </a:r>
            <a:r>
              <a:rPr lang="fr-FR" b="1" kern="0" dirty="0">
                <a:latin typeface="Arial" pitchFamily="34" charset="0"/>
                <a:ea typeface="ＭＳ Ｐゴシック" pitchFamily="-108" charset="-128"/>
                <a:cs typeface="Arial" pitchFamily="34" charset="0"/>
              </a:rPr>
              <a:t>l’amélioration du niveau de sécurité et de sûreté de l’aviation civile </a:t>
            </a:r>
            <a:r>
              <a:rPr lang="fr-FR" kern="0" dirty="0">
                <a:latin typeface="Arial" pitchFamily="34" charset="0"/>
                <a:ea typeface="ＭＳ Ｐゴシック" pitchFamily="-108" charset="-128"/>
                <a:cs typeface="Arial" pitchFamily="34" charset="0"/>
              </a:rPr>
              <a:t>par une meilleure  application des normes et pratiques recommandées par l’OACI.</a:t>
            </a:r>
          </a:p>
          <a:p>
            <a:pPr lvl="1" algn="just">
              <a:spcBef>
                <a:spcPct val="20000"/>
              </a:spcBef>
              <a:defRPr/>
            </a:pPr>
            <a:endParaRPr lang="fr-FR" kern="0" dirty="0">
              <a:latin typeface="Arial" pitchFamily="34" charset="0"/>
              <a:ea typeface="ＭＳ Ｐゴシック" pitchFamily="-108" charset="-128"/>
              <a:cs typeface="Arial" pitchFamily="34" charset="0"/>
            </a:endParaRPr>
          </a:p>
          <a:p>
            <a:pPr lvl="1" algn="just">
              <a:spcBef>
                <a:spcPct val="20000"/>
              </a:spcBef>
              <a:defRPr/>
            </a:pPr>
            <a:endParaRPr lang="fr-FR" kern="0" dirty="0">
              <a:latin typeface="Arial" pitchFamily="34" charset="0"/>
              <a:ea typeface="ＭＳ Ｐゴシック" pitchFamily="-108" charset="-128"/>
              <a:cs typeface="Arial" pitchFamily="34" charset="0"/>
            </a:endParaRPr>
          </a:p>
        </p:txBody>
      </p:sp>
      <p:sp>
        <p:nvSpPr>
          <p:cNvPr id="10" name="Rectangle 2"/>
          <p:cNvSpPr txBox="1">
            <a:spLocks noChangeArrowheads="1"/>
          </p:cNvSpPr>
          <p:nvPr/>
        </p:nvSpPr>
        <p:spPr bwMode="auto">
          <a:xfrm>
            <a:off x="-29484" y="146936"/>
            <a:ext cx="7972425" cy="1143000"/>
          </a:xfrm>
          <a:prstGeom prst="rect">
            <a:avLst/>
          </a:prstGeom>
          <a:noFill/>
          <a:ln w="9525">
            <a:noFill/>
            <a:miter lim="800000"/>
            <a:headEnd/>
            <a:tailEnd/>
          </a:ln>
          <a:effectLst/>
        </p:spPr>
        <p:txBody>
          <a:bodyPr anchor="ctr"/>
          <a:lstStyle/>
          <a:p>
            <a:pPr algn="ctr">
              <a:defRPr/>
            </a:pPr>
            <a:r>
              <a:rPr lang="fr-FR" sz="2400" b="1" kern="0" dirty="0" smtClean="0">
                <a:solidFill>
                  <a:srgbClr val="FF0000"/>
                </a:solidFill>
                <a:latin typeface="Cambria" pitchFamily="-108" charset="0"/>
                <a:ea typeface="ＭＳ Ｐゴシック" pitchFamily="-108" charset="-128"/>
                <a:cs typeface="+mj-cs"/>
              </a:rPr>
              <a:t>  </a:t>
            </a:r>
            <a:r>
              <a:rPr lang="fr-FR" sz="2400" b="1" kern="0" dirty="0">
                <a:solidFill>
                  <a:srgbClr val="FF0000"/>
                </a:solidFill>
                <a:latin typeface="Cambria" pitchFamily="-108" charset="0"/>
                <a:ea typeface="ＭＳ Ｐゴシック" pitchFamily="-108" charset="-128"/>
                <a:cs typeface="+mj-cs"/>
              </a:rPr>
              <a:t>2 PROGRAMME COMMUN DU TRANSPORT AERIEN DES ETATS MEMBRES DE L’UEMOA DE L’UEMOA</a:t>
            </a:r>
          </a:p>
          <a:p>
            <a:pPr algn="ctr">
              <a:defRPr/>
            </a:pPr>
            <a:endParaRPr lang="fr-FR" sz="2400" b="1" kern="0" dirty="0">
              <a:solidFill>
                <a:srgbClr val="00B0F0"/>
              </a:solidFill>
              <a:latin typeface="Cambria" pitchFamily="-108" charset="0"/>
              <a:ea typeface="ＭＳ Ｐゴシック" pitchFamily="-108" charset="-128"/>
              <a:cs typeface="+mj-cs"/>
            </a:endParaRPr>
          </a:p>
        </p:txBody>
      </p:sp>
      <p:sp>
        <p:nvSpPr>
          <p:cNvPr id="2" name="Espace réservé de la date 1"/>
          <p:cNvSpPr>
            <a:spLocks noGrp="1"/>
          </p:cNvSpPr>
          <p:nvPr>
            <p:ph type="dt" sz="half" idx="10"/>
          </p:nvPr>
        </p:nvSpPr>
        <p:spPr/>
        <p:txBody>
          <a:bodyPr/>
          <a:lstStyle/>
          <a:p>
            <a:pPr>
              <a:defRPr/>
            </a:pPr>
            <a:r>
              <a:rPr lang="fr-FR" smtClean="0"/>
              <a:t>27/06/2016 </a:t>
            </a:r>
            <a:endParaRPr lang="fr-FR" dirty="0"/>
          </a:p>
        </p:txBody>
      </p:sp>
      <p:sp>
        <p:nvSpPr>
          <p:cNvPr id="3" name="Espace réservé du pied de page 2"/>
          <p:cNvSpPr>
            <a:spLocks noGrp="1"/>
          </p:cNvSpPr>
          <p:nvPr>
            <p:ph type="ftr" sz="quarter" idx="11"/>
          </p:nvPr>
        </p:nvSpPr>
        <p:spPr>
          <a:xfrm>
            <a:off x="1835696" y="6015298"/>
            <a:ext cx="6264695" cy="476250"/>
          </a:xfrm>
        </p:spPr>
        <p:txBody>
          <a:bodyPr/>
          <a:lstStyle/>
          <a:p>
            <a:pPr>
              <a:defRPr/>
            </a:pPr>
            <a:r>
              <a:rPr lang="fr-FR" dirty="0" smtClean="0"/>
              <a:t>Présentation Commission de l'UEMOA aux réunions AFI/OACI Malabo 27/06/2016</a:t>
            </a:r>
            <a:endParaRPr lang="fr-FR" dirty="0"/>
          </a:p>
        </p:txBody>
      </p:sp>
      <p:sp>
        <p:nvSpPr>
          <p:cNvPr id="4" name="Espace réservé du numéro de diapositive 3"/>
          <p:cNvSpPr>
            <a:spLocks noGrp="1"/>
          </p:cNvSpPr>
          <p:nvPr>
            <p:ph type="sldNum" sz="quarter" idx="12"/>
          </p:nvPr>
        </p:nvSpPr>
        <p:spPr/>
        <p:txBody>
          <a:bodyPr/>
          <a:lstStyle/>
          <a:p>
            <a:pPr>
              <a:defRPr/>
            </a:pPr>
            <a:fld id="{CF199127-A062-48C3-871C-23543D96EB0D}" type="slidenum">
              <a:rPr lang="fr-FR" smtClean="0"/>
              <a:pPr>
                <a:defRPr/>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763" y="464344"/>
            <a:ext cx="7972425" cy="1143000"/>
          </a:xfrm>
        </p:spPr>
        <p:txBody>
          <a:bodyPr>
            <a:normAutofit fontScale="90000"/>
          </a:bodyPr>
          <a:lstStyle/>
          <a:p>
            <a:pPr>
              <a:defRPr/>
            </a:pPr>
            <a:r>
              <a:rPr lang="fr-FR" sz="2700" dirty="0" smtClean="0">
                <a:solidFill>
                  <a:srgbClr val="FF0000"/>
                </a:solidFill>
                <a:ea typeface="ＭＳ Ｐゴシック" pitchFamily="-108" charset="-128"/>
                <a:cs typeface="Arial" pitchFamily="34" charset="0"/>
              </a:rPr>
              <a:t>3-  </a:t>
            </a:r>
            <a:r>
              <a:rPr lang="fr-FR" sz="2700" b="1" dirty="0">
                <a:solidFill>
                  <a:srgbClr val="FF0000"/>
                </a:solidFill>
                <a:ea typeface="ＭＳ Ｐゴシック" pitchFamily="-108" charset="-128"/>
                <a:cs typeface="Arial" pitchFamily="34" charset="0"/>
              </a:rPr>
              <a:t>CADRE REGLEMENTAIRE COMMUNAUTAIRE DE LA SECURITE</a:t>
            </a:r>
            <a:r>
              <a:rPr lang="fr-FR" sz="2700" dirty="0">
                <a:solidFill>
                  <a:srgbClr val="FF0000"/>
                </a:solidFill>
                <a:ea typeface="ＭＳ Ｐゴシック" pitchFamily="-108" charset="-128"/>
                <a:cs typeface="Arial" pitchFamily="34" charset="0"/>
              </a:rPr>
              <a:t/>
            </a:r>
            <a:br>
              <a:rPr lang="fr-FR" sz="2700" dirty="0">
                <a:solidFill>
                  <a:srgbClr val="FF0000"/>
                </a:solidFill>
                <a:ea typeface="ＭＳ Ｐゴシック" pitchFamily="-108" charset="-128"/>
                <a:cs typeface="Arial" pitchFamily="34" charset="0"/>
              </a:rPr>
            </a:br>
            <a:r>
              <a:rPr lang="fr-FR" sz="4000" dirty="0" smtClean="0">
                <a:solidFill>
                  <a:srgbClr val="FF0000"/>
                </a:solidFill>
                <a:latin typeface="Cambria" pitchFamily="-108" charset="0"/>
                <a:ea typeface="ＭＳ Ｐゴシック" pitchFamily="-108" charset="-128"/>
              </a:rPr>
              <a:t/>
            </a:r>
            <a:br>
              <a:rPr lang="fr-FR" sz="4000" dirty="0" smtClean="0">
                <a:solidFill>
                  <a:srgbClr val="FF0000"/>
                </a:solidFill>
                <a:latin typeface="Cambria" pitchFamily="-108" charset="0"/>
                <a:ea typeface="ＭＳ Ｐゴシック" pitchFamily="-108" charset="-128"/>
              </a:rPr>
            </a:br>
            <a:endParaRPr lang="fr-FR" sz="4000" dirty="0">
              <a:solidFill>
                <a:srgbClr val="FF0000"/>
              </a:solidFill>
            </a:endParaRPr>
          </a:p>
        </p:txBody>
      </p:sp>
      <p:sp>
        <p:nvSpPr>
          <p:cNvPr id="6147" name="Espace réservé du contenu 2"/>
          <p:cNvSpPr>
            <a:spLocks noGrp="1"/>
          </p:cNvSpPr>
          <p:nvPr>
            <p:ph idx="1"/>
          </p:nvPr>
        </p:nvSpPr>
        <p:spPr>
          <a:xfrm>
            <a:off x="299676" y="1327547"/>
            <a:ext cx="8143875" cy="5197475"/>
          </a:xfrm>
        </p:spPr>
        <p:txBody>
          <a:bodyPr/>
          <a:lstStyle/>
          <a:p>
            <a:pPr algn="just">
              <a:lnSpc>
                <a:spcPct val="80000"/>
              </a:lnSpc>
              <a:buFont typeface="Wingdings" pitchFamily="2" charset="2"/>
              <a:buChar char="q"/>
            </a:pPr>
            <a:endParaRPr lang="fr-FR" sz="2400" dirty="0">
              <a:ea typeface="ＭＳ Ｐゴシック" pitchFamily="-107" charset="-128"/>
              <a:cs typeface="Arial" charset="0"/>
            </a:endParaRPr>
          </a:p>
          <a:p>
            <a:pPr marL="0" indent="0" algn="just">
              <a:lnSpc>
                <a:spcPct val="80000"/>
              </a:lnSpc>
              <a:buNone/>
            </a:pPr>
            <a:r>
              <a:rPr lang="fr-FR" sz="2400" dirty="0" smtClean="0">
                <a:ea typeface="ＭＳ Ｐゴシック" pitchFamily="-107" charset="-128"/>
                <a:cs typeface="Arial" charset="0"/>
              </a:rPr>
              <a:t>Un </a:t>
            </a:r>
            <a:r>
              <a:rPr lang="fr-FR" sz="2400" dirty="0">
                <a:ea typeface="ＭＳ Ｐゴシック" pitchFamily="-107" charset="-128"/>
                <a:cs typeface="Arial" charset="0"/>
              </a:rPr>
              <a:t>cadre juridique communautaire comprenant 12 Règlements, 04 Directives et 04 décisions </a:t>
            </a:r>
            <a:r>
              <a:rPr lang="fr-FR" sz="2400" dirty="0" smtClean="0">
                <a:ea typeface="ＭＳ Ｐゴシック" pitchFamily="-107" charset="-128"/>
                <a:cs typeface="Arial" charset="0"/>
              </a:rPr>
              <a:t>dont:</a:t>
            </a:r>
          </a:p>
          <a:p>
            <a:pPr algn="just">
              <a:lnSpc>
                <a:spcPct val="80000"/>
              </a:lnSpc>
              <a:buFont typeface="Wingdings" pitchFamily="2" charset="2"/>
              <a:buChar char="q"/>
            </a:pPr>
            <a:endParaRPr lang="fr-FR" sz="2400" dirty="0">
              <a:ea typeface="ＭＳ Ｐゴシック" pitchFamily="-107" charset="-128"/>
              <a:cs typeface="Arial" charset="0"/>
            </a:endParaRPr>
          </a:p>
          <a:p>
            <a:pPr lvl="1" algn="just">
              <a:lnSpc>
                <a:spcPct val="80000"/>
              </a:lnSpc>
              <a:buFont typeface="Wingdings" panose="05000000000000000000" pitchFamily="2" charset="2"/>
              <a:buChar char="§"/>
            </a:pPr>
            <a:endParaRPr lang="fr-FR" sz="2000" dirty="0">
              <a:ea typeface="ＭＳ Ｐゴシック" pitchFamily="-107" charset="-128"/>
              <a:cs typeface="Arial" charset="0"/>
            </a:endParaRPr>
          </a:p>
          <a:p>
            <a:pPr lvl="1" algn="just">
              <a:lnSpc>
                <a:spcPct val="80000"/>
              </a:lnSpc>
              <a:buFont typeface="Wingdings" panose="05000000000000000000" pitchFamily="2" charset="2"/>
              <a:buChar char="§"/>
            </a:pPr>
            <a:r>
              <a:rPr lang="fr-FR" sz="2000" dirty="0">
                <a:ea typeface="ＭＳ Ｐゴシック" pitchFamily="-107" charset="-128"/>
                <a:cs typeface="Arial" charset="0"/>
              </a:rPr>
              <a:t>Un </a:t>
            </a:r>
            <a:r>
              <a:rPr lang="fr-FR" sz="2000" dirty="0" smtClean="0">
                <a:ea typeface="ＭＳ Ｐゴシック" pitchFamily="-107" charset="-128"/>
                <a:cs typeface="Arial" charset="0"/>
              </a:rPr>
              <a:t>Code </a:t>
            </a:r>
            <a:r>
              <a:rPr lang="fr-FR" sz="2000" dirty="0">
                <a:ea typeface="ＭＳ Ｐゴシック" pitchFamily="-107" charset="-128"/>
                <a:cs typeface="Arial" charset="0"/>
              </a:rPr>
              <a:t>communautaire de l’aviation </a:t>
            </a:r>
            <a:r>
              <a:rPr lang="fr-FR" sz="2000" dirty="0" smtClean="0">
                <a:ea typeface="ＭＳ Ｐゴシック" pitchFamily="-107" charset="-128"/>
                <a:cs typeface="Arial" charset="0"/>
              </a:rPr>
              <a:t>civile</a:t>
            </a:r>
            <a:endParaRPr lang="fr-FR" sz="2000" dirty="0">
              <a:ea typeface="ＭＳ Ｐゴシック" pitchFamily="-107" charset="-128"/>
              <a:cs typeface="Arial" charset="0"/>
            </a:endParaRPr>
          </a:p>
          <a:p>
            <a:pPr lvl="1" algn="just">
              <a:lnSpc>
                <a:spcPct val="80000"/>
              </a:lnSpc>
              <a:buFont typeface="Wingdings" panose="05000000000000000000" pitchFamily="2" charset="2"/>
              <a:buChar char="§"/>
            </a:pPr>
            <a:endParaRPr lang="fr-FR" sz="2000" dirty="0" smtClean="0">
              <a:ea typeface="ＭＳ Ｐゴシック" pitchFamily="-107" charset="-128"/>
              <a:cs typeface="Arial" charset="0"/>
            </a:endParaRPr>
          </a:p>
          <a:p>
            <a:pPr lvl="1" algn="just">
              <a:lnSpc>
                <a:spcPct val="80000"/>
              </a:lnSpc>
              <a:buFont typeface="Wingdings" panose="05000000000000000000" pitchFamily="2" charset="2"/>
              <a:buChar char="§"/>
            </a:pPr>
            <a:r>
              <a:rPr lang="fr-FR" sz="2000" dirty="0" smtClean="0">
                <a:ea typeface="ＭＳ Ｐゴシック" pitchFamily="-107" charset="-128"/>
                <a:cs typeface="Arial" charset="0"/>
              </a:rPr>
              <a:t>Des Règlements communautaires relatives à la sécurité couvrant plusieurs annexes de la Convention de l’OACI</a:t>
            </a:r>
          </a:p>
          <a:p>
            <a:pPr lvl="1" algn="just">
              <a:lnSpc>
                <a:spcPct val="80000"/>
              </a:lnSpc>
              <a:buFont typeface="Wingdings" panose="05000000000000000000" pitchFamily="2" charset="2"/>
              <a:buChar char="§"/>
            </a:pPr>
            <a:endParaRPr lang="fr-FR" sz="2000" dirty="0" smtClean="0">
              <a:ea typeface="ＭＳ Ｐゴシック" pitchFamily="-107" charset="-128"/>
              <a:cs typeface="Arial" charset="0"/>
            </a:endParaRPr>
          </a:p>
          <a:p>
            <a:pPr lvl="1" algn="just">
              <a:lnSpc>
                <a:spcPct val="80000"/>
              </a:lnSpc>
              <a:buFont typeface="Wingdings" panose="05000000000000000000" pitchFamily="2" charset="2"/>
              <a:buChar char="§"/>
            </a:pPr>
            <a:r>
              <a:rPr lang="fr-FR" sz="2000" dirty="0" smtClean="0">
                <a:ea typeface="ＭＳ Ｐゴシック" pitchFamily="-107" charset="-128"/>
                <a:cs typeface="Arial" charset="0"/>
              </a:rPr>
              <a:t>Une Directive portant statut des administrations de l’aviation civile des Etats membres de l’UEMOA</a:t>
            </a:r>
          </a:p>
          <a:p>
            <a:pPr algn="just">
              <a:lnSpc>
                <a:spcPct val="80000"/>
              </a:lnSpc>
              <a:buFont typeface="Wingdings" pitchFamily="2" charset="2"/>
              <a:buChar char="q"/>
            </a:pPr>
            <a:endParaRPr lang="fr-FR" sz="1400" dirty="0">
              <a:ea typeface="ＭＳ Ｐゴシック" pitchFamily="-107" charset="-128"/>
              <a:cs typeface="Arial" charset="0"/>
            </a:endParaRPr>
          </a:p>
        </p:txBody>
      </p:sp>
      <p:sp>
        <p:nvSpPr>
          <p:cNvPr id="7172" name="Espace réservé du pied de page 3"/>
          <p:cNvSpPr>
            <a:spLocks noGrp="1"/>
          </p:cNvSpPr>
          <p:nvPr>
            <p:ph type="ftr" sz="quarter" idx="11"/>
          </p:nvPr>
        </p:nvSpPr>
        <p:spPr>
          <a:xfrm>
            <a:off x="2267744" y="6084266"/>
            <a:ext cx="5472608" cy="476250"/>
          </a:xfrm>
          <a:noFill/>
        </p:spPr>
        <p:txBody>
          <a:bodyPr/>
          <a:lstStyle/>
          <a:p>
            <a:r>
              <a:rPr lang="fr-FR" sz="1200" b="1" dirty="0" smtClean="0">
                <a:solidFill>
                  <a:schemeClr val="accent6"/>
                </a:solidFill>
              </a:rPr>
              <a:t>Présentation Commission de l'UEMOA aux réunions AFI/OACI Malabo 27/06/2016</a:t>
            </a:r>
            <a:endParaRPr lang="fr-FR" sz="1200" dirty="0">
              <a:solidFill>
                <a:schemeClr val="accent6"/>
              </a:solidFill>
            </a:endParaRPr>
          </a:p>
        </p:txBody>
      </p:sp>
      <p:pic>
        <p:nvPicPr>
          <p:cNvPr id="7173" name="Picture 4"/>
          <p:cNvPicPr>
            <a:picLocks noChangeAspect="1" noChangeArrowheads="1"/>
          </p:cNvPicPr>
          <p:nvPr/>
        </p:nvPicPr>
        <p:blipFill>
          <a:blip r:embed="rId2" cstate="print"/>
          <a:srcRect/>
          <a:stretch>
            <a:fillRect/>
          </a:stretch>
        </p:blipFill>
        <p:spPr bwMode="auto">
          <a:xfrm>
            <a:off x="8459788" y="908050"/>
            <a:ext cx="712787" cy="5976938"/>
          </a:xfrm>
          <a:prstGeom prst="rect">
            <a:avLst/>
          </a:prstGeom>
          <a:noFill/>
          <a:ln w="3175">
            <a:noFill/>
            <a:miter lim="800000"/>
            <a:headEnd/>
            <a:tailEnd/>
          </a:ln>
        </p:spPr>
      </p:pic>
      <p:pic>
        <p:nvPicPr>
          <p:cNvPr id="7174" name="Picture 5"/>
          <p:cNvPicPr>
            <a:picLocks noChangeAspect="1" noChangeArrowheads="1"/>
          </p:cNvPicPr>
          <p:nvPr/>
        </p:nvPicPr>
        <p:blipFill>
          <a:blip r:embed="rId3" cstate="print"/>
          <a:srcRect/>
          <a:stretch>
            <a:fillRect/>
          </a:stretch>
        </p:blipFill>
        <p:spPr bwMode="auto">
          <a:xfrm>
            <a:off x="8459788" y="0"/>
            <a:ext cx="711200" cy="928688"/>
          </a:xfrm>
          <a:prstGeom prst="rect">
            <a:avLst/>
          </a:prstGeom>
          <a:noFill/>
          <a:ln w="3175">
            <a:noFill/>
            <a:miter lim="800000"/>
            <a:headEnd/>
            <a:tailEnd/>
          </a:ln>
        </p:spPr>
      </p:pic>
      <p:sp>
        <p:nvSpPr>
          <p:cNvPr id="5" name="Espace réservé de la date 4"/>
          <p:cNvSpPr>
            <a:spLocks noGrp="1"/>
          </p:cNvSpPr>
          <p:nvPr>
            <p:ph type="dt" sz="half" idx="10"/>
          </p:nvPr>
        </p:nvSpPr>
        <p:spPr/>
        <p:txBody>
          <a:bodyPr/>
          <a:lstStyle/>
          <a:p>
            <a:pPr>
              <a:defRPr/>
            </a:pPr>
            <a:r>
              <a:rPr lang="fr-FR" dirty="0" smtClean="0">
                <a:solidFill>
                  <a:schemeClr val="accent6"/>
                </a:solidFill>
              </a:rPr>
              <a:t>27/06/2016 </a:t>
            </a:r>
            <a:endParaRPr lang="fr-FR" dirty="0">
              <a:solidFill>
                <a:schemeClr val="accent6"/>
              </a:solidFill>
            </a:endParaRPr>
          </a:p>
        </p:txBody>
      </p:sp>
      <p:sp>
        <p:nvSpPr>
          <p:cNvPr id="3" name="Espace réservé du numéro de diapositive 2"/>
          <p:cNvSpPr>
            <a:spLocks noGrp="1"/>
          </p:cNvSpPr>
          <p:nvPr>
            <p:ph type="sldNum" sz="quarter" idx="12"/>
          </p:nvPr>
        </p:nvSpPr>
        <p:spPr/>
        <p:txBody>
          <a:bodyPr/>
          <a:lstStyle/>
          <a:p>
            <a:pPr>
              <a:defRPr/>
            </a:pPr>
            <a:fld id="{4087B165-10A7-4948-86A5-6574D80E4EEF}" type="slidenum">
              <a:rPr lang="fr-FR" smtClean="0"/>
              <a:pPr>
                <a:defRPr/>
              </a:pPr>
              <a:t>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calcmode="lin" valueType="num">
                                      <p:cBhvr additive="base">
                                        <p:cTn id="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anim calcmode="lin" valueType="num">
                                      <p:cBhvr additive="base">
                                        <p:cTn id="1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anim calcmode="lin" valueType="num">
                                      <p:cBhvr additive="base">
                                        <p:cTn id="15"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7">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47">
                                            <p:txEl>
                                              <p:pRg st="8" end="8"/>
                                            </p:txEl>
                                          </p:spTgt>
                                        </p:tgtEl>
                                        <p:attrNameLst>
                                          <p:attrName>style.visibility</p:attrName>
                                        </p:attrNameLst>
                                      </p:cBhvr>
                                      <p:to>
                                        <p:strVal val="visible"/>
                                      </p:to>
                                    </p:set>
                                    <p:anim calcmode="lin" valueType="num">
                                      <p:cBhvr additive="base">
                                        <p:cTn id="19"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484784"/>
            <a:ext cx="5544616" cy="4752528"/>
          </a:xfrm>
        </p:spPr>
        <p:txBody>
          <a:bodyPr>
            <a:normAutofit fontScale="55000" lnSpcReduction="20000"/>
          </a:bodyPr>
          <a:lstStyle/>
          <a:p>
            <a:r>
              <a:rPr lang="fr-FR" b="1" dirty="0" smtClean="0"/>
              <a:t>Création  :</a:t>
            </a:r>
          </a:p>
          <a:p>
            <a:endParaRPr lang="fr-FR" sz="2000" b="1" dirty="0" smtClean="0"/>
          </a:p>
          <a:p>
            <a:pPr lvl="1" algn="just">
              <a:buFont typeface="Arial" panose="020B0604020202020204" pitchFamily="34" charset="0"/>
              <a:buChar char="•"/>
            </a:pPr>
            <a:r>
              <a:rPr lang="fr-FR" sz="2700" dirty="0" smtClean="0"/>
              <a:t>Action prioritaire du PCTA</a:t>
            </a:r>
          </a:p>
          <a:p>
            <a:pPr lvl="1" algn="just">
              <a:buFont typeface="Arial" panose="020B0604020202020204" pitchFamily="34" charset="0"/>
              <a:buChar char="•"/>
            </a:pPr>
            <a:endParaRPr lang="fr-FR" sz="2700" dirty="0" smtClean="0"/>
          </a:p>
          <a:p>
            <a:pPr lvl="1" algn="just">
              <a:buFont typeface="Arial" panose="020B0604020202020204" pitchFamily="34" charset="0"/>
              <a:buChar char="•"/>
            </a:pPr>
            <a:r>
              <a:rPr lang="fr-FR" sz="2700" dirty="0" smtClean="0"/>
              <a:t>Protocole d’accord OACI/UEMOA du 05 mars 2003</a:t>
            </a:r>
          </a:p>
          <a:p>
            <a:pPr lvl="1" algn="just">
              <a:buFont typeface="Arial" panose="020B0604020202020204" pitchFamily="34" charset="0"/>
              <a:buChar char="•"/>
            </a:pPr>
            <a:endParaRPr lang="fr-FR" sz="2700" dirty="0" smtClean="0"/>
          </a:p>
          <a:p>
            <a:pPr lvl="1" algn="just">
              <a:buFont typeface="Arial" panose="020B0604020202020204" pitchFamily="34" charset="0"/>
              <a:buChar char="•"/>
            </a:pPr>
            <a:r>
              <a:rPr lang="fr-FR" sz="2700" dirty="0" smtClean="0"/>
              <a:t>Financement: BAD, UE, Coopération Française, OACI, USTDA, UEMOA </a:t>
            </a:r>
          </a:p>
          <a:p>
            <a:pPr marL="0" indent="0">
              <a:buNone/>
            </a:pPr>
            <a:endParaRPr lang="fr-FR" sz="2000" dirty="0" smtClean="0"/>
          </a:p>
          <a:p>
            <a:pPr marL="0" indent="0">
              <a:buNone/>
            </a:pPr>
            <a:endParaRPr lang="fr-FR" sz="2000" dirty="0" smtClean="0"/>
          </a:p>
          <a:p>
            <a:r>
              <a:rPr lang="fr-FR" b="1" dirty="0" smtClean="0"/>
              <a:t>Objectifs :</a:t>
            </a:r>
          </a:p>
          <a:p>
            <a:endParaRPr lang="fr-FR" b="1" dirty="0" smtClean="0"/>
          </a:p>
          <a:p>
            <a:pPr lvl="1" algn="just">
              <a:buFont typeface="Arial" panose="020B0604020202020204" pitchFamily="34" charset="0"/>
              <a:buChar char="•"/>
            </a:pPr>
            <a:r>
              <a:rPr lang="fr-FR" dirty="0" smtClean="0"/>
              <a:t>Assister les Etats Membres dans la correction des lacunes décelées par les audits USOAP</a:t>
            </a:r>
          </a:p>
          <a:p>
            <a:pPr lvl="1" algn="just">
              <a:buFont typeface="Arial" panose="020B0604020202020204" pitchFamily="34" charset="0"/>
              <a:buChar char="•"/>
            </a:pPr>
            <a:endParaRPr lang="fr-FR" dirty="0" smtClean="0"/>
          </a:p>
          <a:p>
            <a:pPr lvl="1" algn="just">
              <a:buFont typeface="Arial" panose="020B0604020202020204" pitchFamily="34" charset="0"/>
              <a:buChar char="•"/>
            </a:pPr>
            <a:r>
              <a:rPr lang="fr-FR" dirty="0" smtClean="0"/>
              <a:t>Assister les Autorités d’Aviation Civile des Etats membres dans leurs tâches de supervision de la sécurité</a:t>
            </a:r>
          </a:p>
          <a:p>
            <a:pPr lvl="1" algn="just">
              <a:buFont typeface="Arial" panose="020B0604020202020204" pitchFamily="34" charset="0"/>
              <a:buChar char="•"/>
            </a:pPr>
            <a:endParaRPr lang="fr-FR" dirty="0" smtClean="0"/>
          </a:p>
          <a:p>
            <a:pPr lvl="1" algn="just">
              <a:buFont typeface="Arial" panose="020B0604020202020204" pitchFamily="34" charset="0"/>
              <a:buChar char="•"/>
            </a:pPr>
            <a:r>
              <a:rPr lang="fr-FR" dirty="0" smtClean="0"/>
              <a:t>Assurer la Transition vers l’Agence Communautaire de Supervision de la Sécurité et de la Sûreté de l’Aviation Civile (ACSAC)</a:t>
            </a:r>
          </a:p>
        </p:txBody>
      </p:sp>
      <p:pic>
        <p:nvPicPr>
          <p:cNvPr id="14" name="Image 13"/>
          <p:cNvPicPr>
            <a:picLocks noChangeAspect="1"/>
          </p:cNvPicPr>
          <p:nvPr/>
        </p:nvPicPr>
        <p:blipFill rotWithShape="1">
          <a:blip r:embed="rId2">
            <a:extLst>
              <a:ext uri="{28A0092B-C50C-407E-A947-70E740481C1C}">
                <a14:useLocalDpi xmlns:a14="http://schemas.microsoft.com/office/drawing/2010/main" val="0"/>
              </a:ext>
            </a:extLst>
          </a:blip>
          <a:srcRect l="32126" t="40747" r="53617" b="38110"/>
          <a:stretch/>
        </p:blipFill>
        <p:spPr>
          <a:xfrm>
            <a:off x="7596337" y="2946520"/>
            <a:ext cx="880384" cy="770512"/>
          </a:xfrm>
          <a:prstGeom prst="rect">
            <a:avLst/>
          </a:prstGeom>
        </p:spPr>
      </p:pic>
      <p:pic>
        <p:nvPicPr>
          <p:cNvPr id="15" name="Image 14"/>
          <p:cNvPicPr>
            <a:picLocks noChangeAspect="1"/>
          </p:cNvPicPr>
          <p:nvPr/>
        </p:nvPicPr>
        <p:blipFill rotWithShape="1">
          <a:blip r:embed="rId2">
            <a:extLst>
              <a:ext uri="{28A0092B-C50C-407E-A947-70E740481C1C}">
                <a14:useLocalDpi xmlns:a14="http://schemas.microsoft.com/office/drawing/2010/main" val="0"/>
              </a:ext>
            </a:extLst>
          </a:blip>
          <a:srcRect l="82870" t="17169" r="3026" b="61941"/>
          <a:stretch/>
        </p:blipFill>
        <p:spPr>
          <a:xfrm>
            <a:off x="7592841" y="4317141"/>
            <a:ext cx="985829" cy="840051"/>
          </a:xfrm>
          <a:prstGeom prst="rect">
            <a:avLst/>
          </a:prstGeom>
        </p:spPr>
      </p:pic>
      <p:pic>
        <p:nvPicPr>
          <p:cNvPr id="16" name="Image 15"/>
          <p:cNvPicPr>
            <a:picLocks noChangeAspect="1"/>
          </p:cNvPicPr>
          <p:nvPr/>
        </p:nvPicPr>
        <p:blipFill rotWithShape="1">
          <a:blip r:embed="rId2">
            <a:extLst>
              <a:ext uri="{28A0092B-C50C-407E-A947-70E740481C1C}">
                <a14:useLocalDpi xmlns:a14="http://schemas.microsoft.com/office/drawing/2010/main" val="0"/>
              </a:ext>
            </a:extLst>
          </a:blip>
          <a:srcRect l="60027" t="17169" r="26406" b="61434"/>
          <a:stretch/>
        </p:blipFill>
        <p:spPr>
          <a:xfrm>
            <a:off x="6126345" y="4516427"/>
            <a:ext cx="784921" cy="724660"/>
          </a:xfrm>
          <a:prstGeom prst="rect">
            <a:avLst/>
          </a:prstGeom>
        </p:spPr>
      </p:pic>
      <p:pic>
        <p:nvPicPr>
          <p:cNvPr id="17" name="Image 16"/>
          <p:cNvPicPr>
            <a:picLocks noChangeAspect="1"/>
          </p:cNvPicPr>
          <p:nvPr/>
        </p:nvPicPr>
        <p:blipFill rotWithShape="1">
          <a:blip r:embed="rId2">
            <a:extLst>
              <a:ext uri="{28A0092B-C50C-407E-A947-70E740481C1C}">
                <a14:useLocalDpi xmlns:a14="http://schemas.microsoft.com/office/drawing/2010/main" val="0"/>
              </a:ext>
            </a:extLst>
          </a:blip>
          <a:srcRect l="62519" t="41555" r="26674" b="34060"/>
          <a:stretch/>
        </p:blipFill>
        <p:spPr>
          <a:xfrm>
            <a:off x="6126345" y="2946520"/>
            <a:ext cx="812584" cy="770512"/>
          </a:xfrm>
          <a:prstGeom prst="rect">
            <a:avLst/>
          </a:prstGeom>
        </p:spPr>
      </p:pic>
      <p:sp>
        <p:nvSpPr>
          <p:cNvPr id="10" name="Titre 1"/>
          <p:cNvSpPr>
            <a:spLocks noGrp="1"/>
          </p:cNvSpPr>
          <p:nvPr>
            <p:ph type="title"/>
          </p:nvPr>
        </p:nvSpPr>
        <p:spPr>
          <a:xfrm>
            <a:off x="328612" y="537142"/>
            <a:ext cx="8229600" cy="1152000"/>
          </a:xfrm>
        </p:spPr>
        <p:txBody>
          <a:bodyPr/>
          <a:lstStyle/>
          <a:p>
            <a:r>
              <a:rPr lang="fr-FR" sz="2200" b="1" dirty="0" smtClean="0">
                <a:solidFill>
                  <a:srgbClr val="FF0000"/>
                </a:solidFill>
                <a:latin typeface="Cambria" pitchFamily="18" charset="0"/>
                <a:ea typeface="ＭＳ Ｐゴシック" pitchFamily="-107" charset="-128"/>
              </a:rPr>
              <a:t> </a:t>
            </a:r>
            <a:r>
              <a:rPr lang="fr-FR" sz="2200" b="1" dirty="0">
                <a:solidFill>
                  <a:srgbClr val="FF0000"/>
                </a:solidFill>
                <a:ea typeface="ＭＳ Ｐゴシック" pitchFamily="-107" charset="-128"/>
                <a:cs typeface="Arial" charset="0"/>
              </a:rPr>
              <a:t/>
            </a:r>
            <a:br>
              <a:rPr lang="fr-FR" sz="2200" b="1" dirty="0">
                <a:solidFill>
                  <a:srgbClr val="FF0000"/>
                </a:solidFill>
                <a:ea typeface="ＭＳ Ｐゴシック" pitchFamily="-107" charset="-128"/>
                <a:cs typeface="Arial" charset="0"/>
              </a:rPr>
            </a:br>
            <a:r>
              <a:rPr lang="fr-FR" sz="2200" b="1" dirty="0" smtClean="0">
                <a:solidFill>
                  <a:srgbClr val="FF0000"/>
                </a:solidFill>
                <a:ea typeface="ＭＳ Ｐゴシック" pitchFamily="-107" charset="-128"/>
                <a:cs typeface="Arial" charset="0"/>
              </a:rPr>
              <a:t>4- </a:t>
            </a:r>
            <a:r>
              <a:rPr lang="fr-FR" sz="1800" b="1" dirty="0" smtClean="0">
                <a:solidFill>
                  <a:srgbClr val="FF0000"/>
                </a:solidFill>
                <a:ea typeface="ＭＳ Ｐゴシック" pitchFamily="-107" charset="-128"/>
                <a:cs typeface="Arial" charset="0"/>
              </a:rPr>
              <a:t>COSCAP UEMOA: </a:t>
            </a:r>
            <a:r>
              <a:rPr lang="fr-FR" sz="1800" b="1" dirty="0">
                <a:solidFill>
                  <a:srgbClr val="FF0000"/>
                </a:solidFill>
                <a:ea typeface="ＭＳ Ｐゴシック" pitchFamily="-107" charset="-128"/>
                <a:cs typeface="Arial" charset="0"/>
              </a:rPr>
              <a:t>INITIATIVE REGIONALE POUR LA MISE EN ŒUVRE DU PLAN AFI </a:t>
            </a:r>
            <a:r>
              <a:rPr lang="fr-FR" sz="1800" b="1" dirty="0" smtClean="0">
                <a:solidFill>
                  <a:srgbClr val="FF0000"/>
                </a:solidFill>
                <a:ea typeface="ＭＳ Ｐゴシック" pitchFamily="-107" charset="-128"/>
                <a:cs typeface="Arial" charset="0"/>
              </a:rPr>
              <a:t>POUR  </a:t>
            </a:r>
            <a:r>
              <a:rPr lang="fr-FR" sz="1800" b="1" dirty="0">
                <a:solidFill>
                  <a:srgbClr val="FF0000"/>
                </a:solidFill>
                <a:ea typeface="ＭＳ Ｐゴシック" pitchFamily="-107" charset="-128"/>
                <a:cs typeface="Arial" charset="0"/>
              </a:rPr>
              <a:t>LA SECURITE EN AFRIQUE DE L’OUEST</a:t>
            </a:r>
            <a:r>
              <a:rPr lang="fr-FR" sz="2200" b="1" dirty="0">
                <a:solidFill>
                  <a:srgbClr val="FF0000"/>
                </a:solidFill>
                <a:ea typeface="ＭＳ Ｐゴシック" pitchFamily="-107" charset="-128"/>
                <a:cs typeface="Arial" charset="0"/>
              </a:rPr>
              <a:t/>
            </a:r>
            <a:br>
              <a:rPr lang="fr-FR" sz="2200" b="1" dirty="0">
                <a:solidFill>
                  <a:srgbClr val="FF0000"/>
                </a:solidFill>
                <a:ea typeface="ＭＳ Ｐゴシック" pitchFamily="-107" charset="-128"/>
                <a:cs typeface="Arial" charset="0"/>
              </a:rPr>
            </a:br>
            <a:r>
              <a:rPr lang="fr-FR" b="1" dirty="0" smtClean="0">
                <a:solidFill>
                  <a:srgbClr val="FF0000"/>
                </a:solidFill>
                <a:latin typeface="Cambria" pitchFamily="18" charset="0"/>
                <a:ea typeface="ＭＳ Ｐゴシック" pitchFamily="-107" charset="-128"/>
              </a:rPr>
              <a:t> </a:t>
            </a:r>
            <a:r>
              <a:rPr lang="fr-FR" sz="2200" b="1" dirty="0" smtClean="0">
                <a:solidFill>
                  <a:srgbClr val="FF0000"/>
                </a:solidFill>
                <a:latin typeface="Cambria" pitchFamily="18" charset="0"/>
                <a:ea typeface="ＭＳ Ｐゴシック" pitchFamily="-107" charset="-128"/>
              </a:rPr>
              <a:t/>
            </a:r>
            <a:br>
              <a:rPr lang="fr-FR" sz="2200" b="1" dirty="0" smtClean="0">
                <a:solidFill>
                  <a:srgbClr val="FF0000"/>
                </a:solidFill>
                <a:latin typeface="Cambria" pitchFamily="18" charset="0"/>
                <a:ea typeface="ＭＳ Ｐゴシック" pitchFamily="-107" charset="-128"/>
              </a:rPr>
            </a:br>
            <a:endParaRPr lang="fr-FR" sz="2200" dirty="0" smtClean="0">
              <a:solidFill>
                <a:srgbClr val="FF0000"/>
              </a:solidFill>
            </a:endParaRPr>
          </a:p>
        </p:txBody>
      </p:sp>
      <p:sp>
        <p:nvSpPr>
          <p:cNvPr id="5" name="Espace réservé de la date 4"/>
          <p:cNvSpPr>
            <a:spLocks noGrp="1"/>
          </p:cNvSpPr>
          <p:nvPr>
            <p:ph type="dt" sz="half" idx="10"/>
          </p:nvPr>
        </p:nvSpPr>
        <p:spPr/>
        <p:txBody>
          <a:bodyPr/>
          <a:lstStyle/>
          <a:p>
            <a:pPr>
              <a:defRPr/>
            </a:pPr>
            <a:r>
              <a:rPr lang="fr-FR" dirty="0" smtClean="0">
                <a:solidFill>
                  <a:schemeClr val="accent6"/>
                </a:solidFill>
              </a:rPr>
              <a:t>27/06/2016 </a:t>
            </a:r>
            <a:endParaRPr lang="fr-FR" dirty="0">
              <a:solidFill>
                <a:schemeClr val="accent6"/>
              </a:solidFill>
            </a:endParaRPr>
          </a:p>
        </p:txBody>
      </p:sp>
      <p:sp>
        <p:nvSpPr>
          <p:cNvPr id="6" name="Espace réservé du pied de page 5"/>
          <p:cNvSpPr>
            <a:spLocks noGrp="1"/>
          </p:cNvSpPr>
          <p:nvPr>
            <p:ph type="ftr" sz="quarter" idx="11"/>
          </p:nvPr>
        </p:nvSpPr>
        <p:spPr>
          <a:xfrm>
            <a:off x="1835697" y="6245225"/>
            <a:ext cx="5760640" cy="476250"/>
          </a:xfrm>
        </p:spPr>
        <p:txBody>
          <a:bodyPr/>
          <a:lstStyle/>
          <a:p>
            <a:pPr>
              <a:defRPr/>
            </a:pPr>
            <a:r>
              <a:rPr lang="fr-FR" dirty="0" smtClean="0">
                <a:solidFill>
                  <a:schemeClr val="accent6"/>
                </a:solidFill>
              </a:rPr>
              <a:t>Présentation Commission de l'UEMOA aux réunions AFI/OACI Malabo</a:t>
            </a:r>
            <a:endParaRPr lang="fr-FR" dirty="0">
              <a:solidFill>
                <a:schemeClr val="accent6"/>
              </a:solidFill>
            </a:endParaRPr>
          </a:p>
        </p:txBody>
      </p:sp>
      <p:sp>
        <p:nvSpPr>
          <p:cNvPr id="7" name="Espace réservé du numéro de diapositive 6"/>
          <p:cNvSpPr>
            <a:spLocks noGrp="1"/>
          </p:cNvSpPr>
          <p:nvPr>
            <p:ph type="sldNum" sz="quarter" idx="12"/>
          </p:nvPr>
        </p:nvSpPr>
        <p:spPr/>
        <p:txBody>
          <a:bodyPr/>
          <a:lstStyle/>
          <a:p>
            <a:pPr>
              <a:defRPr/>
            </a:pPr>
            <a:fld id="{4087B165-10A7-4948-86A5-6574D80E4EEF}" type="slidenum">
              <a:rPr lang="fr-FR" smtClean="0"/>
              <a:pPr>
                <a:defRPr/>
              </a:pPr>
              <a:t>6</a:t>
            </a:fld>
            <a:endParaRPr lang="fr-FR"/>
          </a:p>
        </p:txBody>
      </p:sp>
    </p:spTree>
    <p:extLst>
      <p:ext uri="{BB962C8B-B14F-4D97-AF65-F5344CB8AC3E}">
        <p14:creationId xmlns:p14="http://schemas.microsoft.com/office/powerpoint/2010/main" val="186216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65013"/>
            <a:ext cx="4346489" cy="4408949"/>
          </a:xfrm>
        </p:spPr>
        <p:txBody>
          <a:bodyPr>
            <a:normAutofit fontScale="77500" lnSpcReduction="20000"/>
          </a:bodyPr>
          <a:lstStyle/>
          <a:p>
            <a:r>
              <a:rPr lang="fr-FR" dirty="0" smtClean="0"/>
              <a:t>Modes d’intervention</a:t>
            </a:r>
          </a:p>
          <a:p>
            <a:endParaRPr lang="fr-FR" dirty="0" smtClean="0"/>
          </a:p>
          <a:p>
            <a:pPr lvl="1" algn="just">
              <a:buFont typeface="Arial" panose="020B0604020202020204" pitchFamily="34" charset="0"/>
              <a:buChar char="•"/>
            </a:pPr>
            <a:r>
              <a:rPr lang="fr-FR" sz="2100" dirty="0"/>
              <a:t>Développement et Mise à jour de la Règlementation communautaire </a:t>
            </a:r>
          </a:p>
          <a:p>
            <a:pPr lvl="1" algn="just">
              <a:buFont typeface="Arial" panose="020B0604020202020204" pitchFamily="34" charset="0"/>
              <a:buChar char="•"/>
            </a:pPr>
            <a:endParaRPr lang="fr-FR" sz="2100" dirty="0"/>
          </a:p>
          <a:p>
            <a:pPr lvl="1" algn="just">
              <a:buFont typeface="Arial" panose="020B0604020202020204" pitchFamily="34" charset="0"/>
              <a:buChar char="•"/>
            </a:pPr>
            <a:r>
              <a:rPr lang="fr-FR" sz="2100" dirty="0"/>
              <a:t>Etablissement et harmonisation de Guides techniques et procédures </a:t>
            </a:r>
          </a:p>
          <a:p>
            <a:pPr lvl="1" algn="just">
              <a:buFont typeface="Arial" panose="020B0604020202020204" pitchFamily="34" charset="0"/>
              <a:buChar char="•"/>
            </a:pPr>
            <a:endParaRPr lang="fr-FR" sz="2100" dirty="0"/>
          </a:p>
          <a:p>
            <a:pPr lvl="1" algn="just">
              <a:buFont typeface="Arial" panose="020B0604020202020204" pitchFamily="34" charset="0"/>
              <a:buChar char="•"/>
            </a:pPr>
            <a:r>
              <a:rPr lang="fr-FR" sz="2100" dirty="0"/>
              <a:t>Assistance in situ aux Etats </a:t>
            </a:r>
            <a:r>
              <a:rPr lang="fr-FR" sz="2100" dirty="0" smtClean="0"/>
              <a:t>dans </a:t>
            </a:r>
            <a:r>
              <a:rPr lang="fr-FR" sz="2100" dirty="0"/>
              <a:t>les domaines de la </a:t>
            </a:r>
            <a:r>
              <a:rPr lang="fr-FR" sz="2100" dirty="0" smtClean="0"/>
              <a:t>sécurité (PEL, OPS, AIR et AGA)</a:t>
            </a:r>
          </a:p>
          <a:p>
            <a:pPr marL="457200" lvl="1" indent="0" algn="just">
              <a:buNone/>
            </a:pPr>
            <a:endParaRPr lang="fr-FR" sz="2100" dirty="0"/>
          </a:p>
          <a:p>
            <a:pPr lvl="1" algn="just">
              <a:buFont typeface="Arial" panose="020B0604020202020204" pitchFamily="34" charset="0"/>
              <a:buChar char="•"/>
            </a:pPr>
            <a:r>
              <a:rPr lang="fr-FR" sz="2100" dirty="0"/>
              <a:t>Formation du personnel technique des AAC avec l’appui des partenaires (DGAC </a:t>
            </a:r>
            <a:r>
              <a:rPr lang="fr-FR" sz="2100" dirty="0" smtClean="0"/>
              <a:t>France, EASA, FAA</a:t>
            </a:r>
            <a:r>
              <a:rPr lang="fr-FR" sz="2100" dirty="0"/>
              <a:t>, </a:t>
            </a:r>
            <a:r>
              <a:rPr lang="fr-FR" sz="2100" dirty="0" smtClean="0"/>
              <a:t>CEAC, Airbus, </a:t>
            </a:r>
            <a:r>
              <a:rPr lang="fr-FR" sz="2100" dirty="0"/>
              <a:t>etc.) </a:t>
            </a:r>
          </a:p>
          <a:p>
            <a:pPr lvl="2"/>
            <a:endParaRPr lang="fr-FR" sz="2200" dirty="0" smtClean="0"/>
          </a:p>
          <a:p>
            <a:endParaRPr lang="fr-FR" sz="2000" dirty="0"/>
          </a:p>
        </p:txBody>
      </p:sp>
      <p:pic>
        <p:nvPicPr>
          <p:cNvPr id="4" name="Espace réservé du contenu 5" descr="DSC_0056.JPG"/>
          <p:cNvPicPr>
            <a:picLocks noGrp="1" noChangeAspect="1"/>
          </p:cNvPicPr>
          <p:nvPr/>
        </p:nvPicPr>
        <p:blipFill>
          <a:blip r:embed="rId2" cstate="print"/>
          <a:srcRect/>
          <a:stretch>
            <a:fillRect/>
          </a:stretch>
        </p:blipFill>
        <p:spPr bwMode="auto">
          <a:xfrm>
            <a:off x="4643052" y="2204864"/>
            <a:ext cx="4249428" cy="3053416"/>
          </a:xfrm>
          <a:prstGeom prst="rect">
            <a:avLst/>
          </a:prstGeom>
          <a:noFill/>
          <a:ln w="9525">
            <a:noFill/>
            <a:miter lim="800000"/>
            <a:headEnd/>
            <a:tailEnd/>
          </a:ln>
        </p:spPr>
      </p:pic>
      <p:sp>
        <p:nvSpPr>
          <p:cNvPr id="6" name="Titre 1"/>
          <p:cNvSpPr>
            <a:spLocks noGrp="1"/>
          </p:cNvSpPr>
          <p:nvPr>
            <p:ph type="title"/>
          </p:nvPr>
        </p:nvSpPr>
        <p:spPr>
          <a:xfrm>
            <a:off x="323528" y="476672"/>
            <a:ext cx="8229600" cy="1152000"/>
          </a:xfrm>
        </p:spPr>
        <p:txBody>
          <a:bodyPr/>
          <a:lstStyle/>
          <a:p>
            <a:r>
              <a:rPr lang="fr-FR" sz="2200" b="1" dirty="0" smtClean="0">
                <a:solidFill>
                  <a:srgbClr val="FF0000"/>
                </a:solidFill>
                <a:latin typeface="Cambria" pitchFamily="18" charset="0"/>
                <a:ea typeface="ＭＳ Ｐゴシック" pitchFamily="-107" charset="-128"/>
              </a:rPr>
              <a:t> </a:t>
            </a:r>
            <a:r>
              <a:rPr lang="fr-FR" sz="2200" b="1" dirty="0">
                <a:solidFill>
                  <a:srgbClr val="FF0000"/>
                </a:solidFill>
                <a:ea typeface="ＭＳ Ｐゴシック" pitchFamily="-107" charset="-128"/>
                <a:cs typeface="Arial" charset="0"/>
              </a:rPr>
              <a:t/>
            </a:r>
            <a:br>
              <a:rPr lang="fr-FR" sz="2200" b="1" dirty="0">
                <a:solidFill>
                  <a:srgbClr val="FF0000"/>
                </a:solidFill>
                <a:ea typeface="ＭＳ Ｐゴシック" pitchFamily="-107" charset="-128"/>
                <a:cs typeface="Arial" charset="0"/>
              </a:rPr>
            </a:br>
            <a:r>
              <a:rPr lang="fr-FR" sz="2200" b="1" dirty="0" smtClean="0">
                <a:solidFill>
                  <a:srgbClr val="FF0000"/>
                </a:solidFill>
                <a:ea typeface="ＭＳ Ｐゴシック" pitchFamily="-107" charset="-128"/>
                <a:cs typeface="Arial" charset="0"/>
              </a:rPr>
              <a:t>4-  </a:t>
            </a:r>
            <a:r>
              <a:rPr lang="fr-FR" sz="1800" b="1" dirty="0" smtClean="0">
                <a:solidFill>
                  <a:srgbClr val="FF0000"/>
                </a:solidFill>
                <a:ea typeface="ＭＳ Ｐゴシック" pitchFamily="-107" charset="-128"/>
                <a:cs typeface="Arial" charset="0"/>
              </a:rPr>
              <a:t>COSCAP UEMOA: </a:t>
            </a:r>
            <a:r>
              <a:rPr lang="fr-FR" sz="1800" b="1" dirty="0">
                <a:solidFill>
                  <a:srgbClr val="FF0000"/>
                </a:solidFill>
                <a:ea typeface="ＭＳ Ｐゴシック" pitchFamily="-107" charset="-128"/>
                <a:cs typeface="Arial" charset="0"/>
              </a:rPr>
              <a:t>INITIATIVE REGIONALE POUR LA MISE EN </a:t>
            </a:r>
            <a:r>
              <a:rPr lang="fr-FR" sz="1800" b="1" dirty="0" smtClean="0">
                <a:solidFill>
                  <a:srgbClr val="FF0000"/>
                </a:solidFill>
                <a:ea typeface="ＭＳ Ｐゴシック" pitchFamily="-107" charset="-128"/>
                <a:cs typeface="Arial" charset="0"/>
              </a:rPr>
              <a:t>ŒUVRE DU </a:t>
            </a:r>
            <a:r>
              <a:rPr lang="fr-FR" sz="1800" b="1" dirty="0">
                <a:solidFill>
                  <a:srgbClr val="FF0000"/>
                </a:solidFill>
                <a:ea typeface="ＭＳ Ｐゴシック" pitchFamily="-107" charset="-128"/>
                <a:cs typeface="Arial" charset="0"/>
              </a:rPr>
              <a:t>PLAN </a:t>
            </a:r>
            <a:r>
              <a:rPr lang="fr-FR" sz="1800" b="1" dirty="0" smtClean="0">
                <a:solidFill>
                  <a:srgbClr val="FF0000"/>
                </a:solidFill>
                <a:ea typeface="ＭＳ Ｐゴシック" pitchFamily="-107" charset="-128"/>
                <a:cs typeface="Arial" charset="0"/>
              </a:rPr>
              <a:t>AFI DE L’OACI POUR LA </a:t>
            </a:r>
            <a:r>
              <a:rPr lang="fr-FR" sz="1800" b="1" dirty="0">
                <a:solidFill>
                  <a:srgbClr val="FF0000"/>
                </a:solidFill>
                <a:ea typeface="ＭＳ Ｐゴシック" pitchFamily="-107" charset="-128"/>
                <a:cs typeface="Arial" charset="0"/>
              </a:rPr>
              <a:t>SECURITE EN AFRIQUE </a:t>
            </a:r>
            <a:r>
              <a:rPr lang="fr-FR" sz="1800" b="1" dirty="0" smtClean="0">
                <a:solidFill>
                  <a:srgbClr val="FF0000"/>
                </a:solidFill>
                <a:ea typeface="ＭＳ Ｐゴシック" pitchFamily="-107" charset="-128"/>
                <a:cs typeface="Arial" charset="0"/>
              </a:rPr>
              <a:t/>
            </a:r>
            <a:br>
              <a:rPr lang="fr-FR" sz="1800" b="1" dirty="0" smtClean="0">
                <a:solidFill>
                  <a:srgbClr val="FF0000"/>
                </a:solidFill>
                <a:ea typeface="ＭＳ Ｐゴシック" pitchFamily="-107" charset="-128"/>
                <a:cs typeface="Arial" charset="0"/>
              </a:rPr>
            </a:br>
            <a:r>
              <a:rPr lang="fr-FR" sz="1800" b="1" dirty="0" smtClean="0">
                <a:solidFill>
                  <a:srgbClr val="FF0000"/>
                </a:solidFill>
                <a:ea typeface="ＭＳ Ｐゴシック" pitchFamily="-107" charset="-128"/>
                <a:cs typeface="Arial" charset="0"/>
              </a:rPr>
              <a:t>DE L’OUEST (suite)</a:t>
            </a:r>
            <a:r>
              <a:rPr lang="fr-FR" sz="2200" b="1" dirty="0">
                <a:solidFill>
                  <a:srgbClr val="FF0000"/>
                </a:solidFill>
                <a:ea typeface="ＭＳ Ｐゴシック" pitchFamily="-107" charset="-128"/>
                <a:cs typeface="Arial" charset="0"/>
              </a:rPr>
              <a:t/>
            </a:r>
            <a:br>
              <a:rPr lang="fr-FR" sz="2200" b="1" dirty="0">
                <a:solidFill>
                  <a:srgbClr val="FF0000"/>
                </a:solidFill>
                <a:ea typeface="ＭＳ Ｐゴシック" pitchFamily="-107" charset="-128"/>
                <a:cs typeface="Arial" charset="0"/>
              </a:rPr>
            </a:br>
            <a:r>
              <a:rPr lang="fr-FR" b="1" dirty="0" smtClean="0">
                <a:solidFill>
                  <a:srgbClr val="FF0000"/>
                </a:solidFill>
                <a:latin typeface="Cambria" pitchFamily="18" charset="0"/>
                <a:ea typeface="ＭＳ Ｐゴシック" pitchFamily="-107" charset="-128"/>
              </a:rPr>
              <a:t> </a:t>
            </a:r>
            <a:r>
              <a:rPr lang="fr-FR" sz="2200" b="1" dirty="0" smtClean="0">
                <a:solidFill>
                  <a:srgbClr val="FF0000"/>
                </a:solidFill>
                <a:latin typeface="Cambria" pitchFamily="18" charset="0"/>
                <a:ea typeface="ＭＳ Ｐゴシック" pitchFamily="-107" charset="-128"/>
              </a:rPr>
              <a:t/>
            </a:r>
            <a:br>
              <a:rPr lang="fr-FR" sz="2200" b="1" dirty="0" smtClean="0">
                <a:solidFill>
                  <a:srgbClr val="FF0000"/>
                </a:solidFill>
                <a:latin typeface="Cambria" pitchFamily="18" charset="0"/>
                <a:ea typeface="ＭＳ Ｐゴシック" pitchFamily="-107" charset="-128"/>
              </a:rPr>
            </a:br>
            <a:endParaRPr lang="fr-FR" sz="2200" dirty="0" smtClean="0">
              <a:solidFill>
                <a:srgbClr val="FF0000"/>
              </a:solidFill>
            </a:endParaRPr>
          </a:p>
        </p:txBody>
      </p:sp>
      <p:sp>
        <p:nvSpPr>
          <p:cNvPr id="7" name="Espace réservé de la date 6"/>
          <p:cNvSpPr>
            <a:spLocks noGrp="1"/>
          </p:cNvSpPr>
          <p:nvPr>
            <p:ph type="dt" sz="half" idx="10"/>
          </p:nvPr>
        </p:nvSpPr>
        <p:spPr/>
        <p:txBody>
          <a:bodyPr/>
          <a:lstStyle/>
          <a:p>
            <a:pPr>
              <a:defRPr/>
            </a:pPr>
            <a:r>
              <a:rPr lang="fr-FR" dirty="0" smtClean="0">
                <a:solidFill>
                  <a:schemeClr val="accent6"/>
                </a:solidFill>
              </a:rPr>
              <a:t>27/06/2016 </a:t>
            </a:r>
            <a:endParaRPr lang="fr-FR" dirty="0">
              <a:solidFill>
                <a:schemeClr val="accent6"/>
              </a:solidFill>
            </a:endParaRPr>
          </a:p>
        </p:txBody>
      </p:sp>
      <p:sp>
        <p:nvSpPr>
          <p:cNvPr id="8" name="Espace réservé du pied de page 7"/>
          <p:cNvSpPr>
            <a:spLocks noGrp="1"/>
          </p:cNvSpPr>
          <p:nvPr>
            <p:ph type="ftr" sz="quarter" idx="11"/>
          </p:nvPr>
        </p:nvSpPr>
        <p:spPr>
          <a:xfrm>
            <a:off x="1835696" y="6245225"/>
            <a:ext cx="6192688" cy="476250"/>
          </a:xfrm>
        </p:spPr>
        <p:txBody>
          <a:bodyPr/>
          <a:lstStyle/>
          <a:p>
            <a:pPr>
              <a:defRPr/>
            </a:pPr>
            <a:r>
              <a:rPr lang="fr-FR" dirty="0" smtClean="0">
                <a:solidFill>
                  <a:schemeClr val="accent6"/>
                </a:solidFill>
              </a:rPr>
              <a:t>Présentation Commission de l'UEMOA aux réunions AFI/OACI Malabo</a:t>
            </a:r>
            <a:endParaRPr lang="fr-FR" dirty="0">
              <a:solidFill>
                <a:schemeClr val="accent6"/>
              </a:solidFill>
            </a:endParaRPr>
          </a:p>
        </p:txBody>
      </p:sp>
      <p:sp>
        <p:nvSpPr>
          <p:cNvPr id="9" name="Espace réservé du numéro de diapositive 8"/>
          <p:cNvSpPr>
            <a:spLocks noGrp="1"/>
          </p:cNvSpPr>
          <p:nvPr>
            <p:ph type="sldNum" sz="quarter" idx="12"/>
          </p:nvPr>
        </p:nvSpPr>
        <p:spPr/>
        <p:txBody>
          <a:bodyPr/>
          <a:lstStyle/>
          <a:p>
            <a:pPr>
              <a:defRPr/>
            </a:pPr>
            <a:fld id="{4087B165-10A7-4948-86A5-6574D80E4EEF}" type="slidenum">
              <a:rPr lang="fr-FR" smtClean="0"/>
              <a:pPr>
                <a:defRPr/>
              </a:pPr>
              <a:t>7</a:t>
            </a:fld>
            <a:endParaRPr lang="fr-FR"/>
          </a:p>
        </p:txBody>
      </p:sp>
    </p:spTree>
    <p:extLst>
      <p:ext uri="{BB962C8B-B14F-4D97-AF65-F5344CB8AC3E}">
        <p14:creationId xmlns:p14="http://schemas.microsoft.com/office/powerpoint/2010/main" val="12725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606848"/>
            <a:ext cx="2772548" cy="2471350"/>
          </a:xfrm>
        </p:spPr>
        <p:txBody>
          <a:bodyPr>
            <a:normAutofit fontScale="55000" lnSpcReduction="20000"/>
          </a:bodyPr>
          <a:lstStyle/>
          <a:p>
            <a:pPr lvl="2"/>
            <a:endParaRPr lang="fr-FR" sz="2200" dirty="0" smtClean="0"/>
          </a:p>
          <a:p>
            <a:pPr marL="228600" lvl="2">
              <a:spcBef>
                <a:spcPts val="1000"/>
              </a:spcBef>
            </a:pPr>
            <a:r>
              <a:rPr lang="fr-FR" sz="3100" b="1" dirty="0"/>
              <a:t>Résultats </a:t>
            </a:r>
            <a:r>
              <a:rPr lang="fr-FR" sz="3100" b="1" dirty="0" smtClean="0"/>
              <a:t>obtenus</a:t>
            </a:r>
          </a:p>
          <a:p>
            <a:pPr marL="228600" lvl="2">
              <a:spcBef>
                <a:spcPts val="1000"/>
              </a:spcBef>
            </a:pPr>
            <a:endParaRPr lang="fr-FR" sz="2800" dirty="0"/>
          </a:p>
          <a:p>
            <a:pPr lvl="1">
              <a:buFont typeface="Arial" panose="020B0604020202020204" pitchFamily="34" charset="0"/>
              <a:buChar char="•"/>
            </a:pPr>
            <a:r>
              <a:rPr lang="fr-FR" sz="2600" dirty="0" smtClean="0"/>
              <a:t>Elimination des </a:t>
            </a:r>
            <a:r>
              <a:rPr lang="fr-FR" sz="2600" dirty="0" err="1" smtClean="0"/>
              <a:t>SSCs</a:t>
            </a:r>
            <a:r>
              <a:rPr lang="fr-FR" sz="2600" dirty="0" smtClean="0"/>
              <a:t>/PGS (Problèmes graves de sécurité)</a:t>
            </a:r>
            <a:br>
              <a:rPr lang="fr-FR" sz="2600" dirty="0" smtClean="0"/>
            </a:br>
            <a:endParaRPr lang="fr-FR" sz="2600" dirty="0" smtClean="0"/>
          </a:p>
          <a:p>
            <a:pPr lvl="1">
              <a:buFont typeface="Arial" panose="020B0604020202020204" pitchFamily="34" charset="0"/>
              <a:buChar char="•"/>
            </a:pPr>
            <a:r>
              <a:rPr lang="fr-FR" sz="2600" dirty="0" smtClean="0"/>
              <a:t>Amélioration du taux de mise en œuvre effectif  (EI)</a:t>
            </a:r>
          </a:p>
        </p:txBody>
      </p:sp>
      <p:sp>
        <p:nvSpPr>
          <p:cNvPr id="6" name="Rectangle 3"/>
          <p:cNvSpPr txBox="1">
            <a:spLocks noChangeArrowheads="1"/>
          </p:cNvSpPr>
          <p:nvPr/>
        </p:nvSpPr>
        <p:spPr>
          <a:xfrm>
            <a:off x="-1612" y="4094525"/>
            <a:ext cx="3456383" cy="2125333"/>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7975" indent="-171450" algn="just">
              <a:buFont typeface="Wingdings" panose="05000000000000000000" pitchFamily="2" charset="2"/>
              <a:buChar char="q"/>
              <a:defRPr/>
            </a:pPr>
            <a:r>
              <a:rPr lang="fr-FR" sz="1200" dirty="0" smtClean="0">
                <a:latin typeface="Verdana" panose="020B0604030504040204" pitchFamily="34" charset="0"/>
                <a:ea typeface="Verdana" panose="020B0604030504040204" pitchFamily="34" charset="0"/>
                <a:cs typeface="Verdana" panose="020B0604030504040204" pitchFamily="34" charset="0"/>
              </a:rPr>
              <a:t>La moyenne des Etats membres du COSCAP-UEMOA se situe à près de </a:t>
            </a:r>
            <a:r>
              <a:rPr lang="fr-FR" sz="1200" b="1" dirty="0" smtClean="0">
                <a:latin typeface="Verdana" panose="020B0604030504040204" pitchFamily="34" charset="0"/>
                <a:ea typeface="Verdana" panose="020B0604030504040204" pitchFamily="34" charset="0"/>
                <a:cs typeface="Verdana" panose="020B0604030504040204" pitchFamily="34" charset="0"/>
              </a:rPr>
              <a:t>59,71%</a:t>
            </a:r>
            <a:r>
              <a:rPr lang="fr-FR" sz="1200" dirty="0" smtClean="0">
                <a:latin typeface="Verdana" panose="020B0604030504040204" pitchFamily="34" charset="0"/>
                <a:ea typeface="Verdana" panose="020B0604030504040204" pitchFamily="34" charset="0"/>
                <a:cs typeface="Verdana" panose="020B0604030504040204" pitchFamily="34" charset="0"/>
              </a:rPr>
              <a:t> contre 46% en 2012. </a:t>
            </a:r>
          </a:p>
          <a:p>
            <a:pPr marL="307975" indent="-171450" algn="just">
              <a:buFont typeface="Wingdings" panose="05000000000000000000" pitchFamily="2" charset="2"/>
              <a:buChar char="q"/>
              <a:defRPr/>
            </a:pPr>
            <a:r>
              <a:rPr lang="fr-FR" sz="1200" dirty="0" smtClean="0">
                <a:latin typeface="Verdana" panose="020B0604030504040204" pitchFamily="34" charset="0"/>
                <a:ea typeface="Verdana" panose="020B0604030504040204" pitchFamily="34" charset="0"/>
                <a:cs typeface="Verdana" panose="020B0604030504040204" pitchFamily="34" charset="0"/>
              </a:rPr>
              <a:t>7 Etats membres sur 9 sont au-dessus de l’objectif cible de 60% contre 1 Etat sur 9 en 2012. </a:t>
            </a:r>
          </a:p>
          <a:p>
            <a:pPr marL="307975" indent="-171450" algn="just">
              <a:buFont typeface="Wingdings" panose="05000000000000000000" pitchFamily="2" charset="2"/>
              <a:buChar char="q"/>
              <a:defRPr/>
            </a:pPr>
            <a:r>
              <a:rPr lang="fr-FR" sz="1200" dirty="0" smtClean="0">
                <a:latin typeface="Verdana" panose="020B0604030504040204" pitchFamily="34" charset="0"/>
                <a:ea typeface="Verdana" panose="020B0604030504040204" pitchFamily="34" charset="0"/>
                <a:cs typeface="Verdana" panose="020B0604030504040204" pitchFamily="34" charset="0"/>
              </a:rPr>
              <a:t>Aucun Etat de la zone UEMOA ne figure sur la liste des pays ayant des problèmes graves de sécurité (SSC) de l’OACI</a:t>
            </a:r>
          </a:p>
        </p:txBody>
      </p:sp>
      <p:sp>
        <p:nvSpPr>
          <p:cNvPr id="7" name="TextBox 1"/>
          <p:cNvSpPr txBox="1"/>
          <p:nvPr/>
        </p:nvSpPr>
        <p:spPr>
          <a:xfrm>
            <a:off x="7736413" y="5289699"/>
            <a:ext cx="1025628" cy="57394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rgbClr val="00B050"/>
                </a:solidFill>
              </a:rPr>
              <a:t>EI jan 2016</a:t>
            </a:r>
            <a:endParaRPr lang="fr-FR" sz="1400" b="1" dirty="0">
              <a:solidFill>
                <a:srgbClr val="00B050"/>
              </a:solidFill>
            </a:endParaRPr>
          </a:p>
          <a:p>
            <a:r>
              <a:rPr lang="fr-FR" sz="1400" b="1" dirty="0" smtClean="0">
                <a:solidFill>
                  <a:srgbClr val="00B050"/>
                </a:solidFill>
              </a:rPr>
              <a:t>EI </a:t>
            </a:r>
            <a:r>
              <a:rPr lang="fr-FR" sz="1400" b="1" dirty="0" err="1" smtClean="0">
                <a:solidFill>
                  <a:srgbClr val="00B050"/>
                </a:solidFill>
              </a:rPr>
              <a:t>moy</a:t>
            </a:r>
            <a:r>
              <a:rPr lang="fr-FR" sz="1400" b="1" dirty="0" smtClean="0">
                <a:solidFill>
                  <a:srgbClr val="00B050"/>
                </a:solidFill>
              </a:rPr>
              <a:t>: 59,70%</a:t>
            </a:r>
            <a:endParaRPr lang="fr-FR" sz="1400" b="1" dirty="0">
              <a:solidFill>
                <a:srgbClr val="00B050"/>
              </a:solidFill>
            </a:endParaRPr>
          </a:p>
        </p:txBody>
      </p:sp>
      <p:sp>
        <p:nvSpPr>
          <p:cNvPr id="8" name="TextBox 1"/>
          <p:cNvSpPr txBox="1"/>
          <p:nvPr/>
        </p:nvSpPr>
        <p:spPr>
          <a:xfrm>
            <a:off x="7315903" y="5492642"/>
            <a:ext cx="268442" cy="143989"/>
          </a:xfrm>
          <a:prstGeom prst="rect">
            <a:avLst/>
          </a:prstGeom>
          <a:solidFill>
            <a:srgbClr val="00B05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dirty="0">
              <a:solidFill>
                <a:srgbClr val="279DD9"/>
              </a:solidFill>
            </a:endParaRPr>
          </a:p>
        </p:txBody>
      </p:sp>
      <p:sp>
        <p:nvSpPr>
          <p:cNvPr id="9" name="TextBox 1"/>
          <p:cNvSpPr txBox="1"/>
          <p:nvPr/>
        </p:nvSpPr>
        <p:spPr>
          <a:xfrm>
            <a:off x="4308400" y="5563313"/>
            <a:ext cx="249236" cy="143989"/>
          </a:xfrm>
          <a:prstGeom prst="rect">
            <a:avLst/>
          </a:prstGeom>
          <a:solidFill>
            <a:srgbClr val="7030A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dirty="0">
              <a:solidFill>
                <a:srgbClr val="279DD9"/>
              </a:solidFill>
            </a:endParaRPr>
          </a:p>
        </p:txBody>
      </p:sp>
      <p:sp>
        <p:nvSpPr>
          <p:cNvPr id="10" name="TextBox 1"/>
          <p:cNvSpPr txBox="1"/>
          <p:nvPr/>
        </p:nvSpPr>
        <p:spPr>
          <a:xfrm>
            <a:off x="4557636" y="5307283"/>
            <a:ext cx="1372553" cy="556363"/>
          </a:xfrm>
          <a:prstGeom prst="rect">
            <a:avLst/>
          </a:prstGeom>
          <a:no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b="1" dirty="0" smtClean="0">
                <a:solidFill>
                  <a:srgbClr val="7030A0"/>
                </a:solidFill>
              </a:rPr>
              <a:t>EI en 2012</a:t>
            </a:r>
          </a:p>
          <a:p>
            <a:r>
              <a:rPr lang="fr-FR" sz="1400" b="1" dirty="0" smtClean="0">
                <a:solidFill>
                  <a:srgbClr val="7030A0"/>
                </a:solidFill>
              </a:rPr>
              <a:t>EI </a:t>
            </a:r>
            <a:r>
              <a:rPr lang="fr-FR" sz="1400" b="1" dirty="0" err="1" smtClean="0">
                <a:solidFill>
                  <a:srgbClr val="7030A0"/>
                </a:solidFill>
              </a:rPr>
              <a:t>moy</a:t>
            </a:r>
            <a:r>
              <a:rPr lang="fr-FR" sz="1400" b="1" dirty="0" smtClean="0">
                <a:solidFill>
                  <a:srgbClr val="7030A0"/>
                </a:solidFill>
              </a:rPr>
              <a:t> 2012: 46%</a:t>
            </a:r>
            <a:endParaRPr lang="fr-FR" sz="1400" b="1" dirty="0">
              <a:solidFill>
                <a:srgbClr val="7030A0"/>
              </a:solidFill>
            </a:endParaRPr>
          </a:p>
        </p:txBody>
      </p:sp>
      <p:sp>
        <p:nvSpPr>
          <p:cNvPr id="11" name="Flèche droite 10"/>
          <p:cNvSpPr/>
          <p:nvPr/>
        </p:nvSpPr>
        <p:spPr>
          <a:xfrm>
            <a:off x="6253602" y="5392019"/>
            <a:ext cx="744276" cy="345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628800"/>
            <a:ext cx="528960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space réservé de la date 12"/>
          <p:cNvSpPr>
            <a:spLocks noGrp="1"/>
          </p:cNvSpPr>
          <p:nvPr>
            <p:ph type="dt" sz="half" idx="10"/>
          </p:nvPr>
        </p:nvSpPr>
        <p:spPr>
          <a:xfrm>
            <a:off x="899592" y="6381750"/>
            <a:ext cx="2133600" cy="476250"/>
          </a:xfrm>
        </p:spPr>
        <p:txBody>
          <a:bodyPr/>
          <a:lstStyle/>
          <a:p>
            <a:pPr>
              <a:defRPr/>
            </a:pPr>
            <a:r>
              <a:rPr lang="fr-FR" dirty="0" smtClean="0">
                <a:solidFill>
                  <a:schemeClr val="accent6"/>
                </a:solidFill>
              </a:rPr>
              <a:t>27/06/2016 </a:t>
            </a:r>
            <a:endParaRPr lang="fr-FR" dirty="0">
              <a:solidFill>
                <a:schemeClr val="accent6"/>
              </a:solidFill>
            </a:endParaRPr>
          </a:p>
        </p:txBody>
      </p:sp>
      <p:sp>
        <p:nvSpPr>
          <p:cNvPr id="15" name="Espace réservé du pied de page 14"/>
          <p:cNvSpPr>
            <a:spLocks noGrp="1"/>
          </p:cNvSpPr>
          <p:nvPr>
            <p:ph type="ftr" sz="quarter" idx="11"/>
          </p:nvPr>
        </p:nvSpPr>
        <p:spPr>
          <a:xfrm>
            <a:off x="3425809" y="6370662"/>
            <a:ext cx="5336232" cy="476250"/>
          </a:xfrm>
        </p:spPr>
        <p:txBody>
          <a:bodyPr/>
          <a:lstStyle/>
          <a:p>
            <a:pPr>
              <a:defRPr/>
            </a:pPr>
            <a:r>
              <a:rPr lang="fr-FR" dirty="0" smtClean="0">
                <a:solidFill>
                  <a:schemeClr val="accent6"/>
                </a:solidFill>
              </a:rPr>
              <a:t>Présentation Commission de l'UEMOA aux réunions AFI/OACI Malabo</a:t>
            </a:r>
            <a:endParaRPr lang="fr-FR" dirty="0">
              <a:solidFill>
                <a:schemeClr val="accent6"/>
              </a:solidFill>
            </a:endParaRPr>
          </a:p>
        </p:txBody>
      </p:sp>
      <p:sp>
        <p:nvSpPr>
          <p:cNvPr id="16" name="Espace réservé du numéro de diapositive 15"/>
          <p:cNvSpPr>
            <a:spLocks noGrp="1"/>
          </p:cNvSpPr>
          <p:nvPr>
            <p:ph type="sldNum" sz="quarter" idx="12"/>
          </p:nvPr>
        </p:nvSpPr>
        <p:spPr/>
        <p:txBody>
          <a:bodyPr/>
          <a:lstStyle/>
          <a:p>
            <a:pPr>
              <a:defRPr/>
            </a:pPr>
            <a:fld id="{4087B165-10A7-4948-86A5-6574D80E4EEF}" type="slidenum">
              <a:rPr lang="fr-FR" smtClean="0"/>
              <a:pPr>
                <a:defRPr/>
              </a:pPr>
              <a:t>8</a:t>
            </a:fld>
            <a:endParaRPr lang="fr-FR"/>
          </a:p>
        </p:txBody>
      </p:sp>
      <p:sp>
        <p:nvSpPr>
          <p:cNvPr id="17" name="Titre 1"/>
          <p:cNvSpPr>
            <a:spLocks noGrp="1"/>
          </p:cNvSpPr>
          <p:nvPr>
            <p:ph type="title"/>
          </p:nvPr>
        </p:nvSpPr>
        <p:spPr>
          <a:xfrm>
            <a:off x="323528" y="476672"/>
            <a:ext cx="8229600" cy="1152000"/>
          </a:xfrm>
        </p:spPr>
        <p:txBody>
          <a:bodyPr/>
          <a:lstStyle/>
          <a:p>
            <a:r>
              <a:rPr lang="fr-FR" sz="2200" b="1" dirty="0" smtClean="0">
                <a:solidFill>
                  <a:srgbClr val="FF0000"/>
                </a:solidFill>
                <a:latin typeface="Cambria" pitchFamily="18" charset="0"/>
                <a:ea typeface="ＭＳ Ｐゴシック" pitchFamily="-107" charset="-128"/>
              </a:rPr>
              <a:t> </a:t>
            </a:r>
            <a:r>
              <a:rPr lang="fr-FR" sz="2200" b="1" dirty="0">
                <a:solidFill>
                  <a:srgbClr val="FF0000"/>
                </a:solidFill>
                <a:ea typeface="ＭＳ Ｐゴシック" pitchFamily="-107" charset="-128"/>
                <a:cs typeface="Arial" charset="0"/>
              </a:rPr>
              <a:t/>
            </a:r>
            <a:br>
              <a:rPr lang="fr-FR" sz="2200" b="1" dirty="0">
                <a:solidFill>
                  <a:srgbClr val="FF0000"/>
                </a:solidFill>
                <a:ea typeface="ＭＳ Ｐゴシック" pitchFamily="-107" charset="-128"/>
                <a:cs typeface="Arial" charset="0"/>
              </a:rPr>
            </a:br>
            <a:r>
              <a:rPr lang="fr-FR" sz="2200" b="1" dirty="0" smtClean="0">
                <a:solidFill>
                  <a:srgbClr val="FF0000"/>
                </a:solidFill>
                <a:ea typeface="ＭＳ Ｐゴシック" pitchFamily="-107" charset="-128"/>
                <a:cs typeface="Arial" charset="0"/>
              </a:rPr>
              <a:t>4-  </a:t>
            </a:r>
            <a:r>
              <a:rPr lang="fr-FR" sz="1800" b="1" dirty="0" smtClean="0">
                <a:solidFill>
                  <a:srgbClr val="FF0000"/>
                </a:solidFill>
                <a:ea typeface="ＭＳ Ｐゴシック" pitchFamily="-107" charset="-128"/>
                <a:cs typeface="Arial" charset="0"/>
              </a:rPr>
              <a:t>COSCAP UEMOA: </a:t>
            </a:r>
            <a:r>
              <a:rPr lang="fr-FR" sz="1800" b="1" dirty="0">
                <a:solidFill>
                  <a:srgbClr val="FF0000"/>
                </a:solidFill>
                <a:ea typeface="ＭＳ Ｐゴシック" pitchFamily="-107" charset="-128"/>
                <a:cs typeface="Arial" charset="0"/>
              </a:rPr>
              <a:t>INITIATIVE REGIONALE POUR LA MISE EN ŒUVRE DU PLAN AFI </a:t>
            </a:r>
            <a:r>
              <a:rPr lang="fr-FR" sz="1800" b="1" dirty="0" smtClean="0">
                <a:solidFill>
                  <a:srgbClr val="FF0000"/>
                </a:solidFill>
                <a:ea typeface="ＭＳ Ｐゴシック" pitchFamily="-107" charset="-128"/>
                <a:cs typeface="Arial" charset="0"/>
              </a:rPr>
              <a:t>POUR LA </a:t>
            </a:r>
            <a:r>
              <a:rPr lang="fr-FR" sz="1800" b="1" dirty="0">
                <a:solidFill>
                  <a:srgbClr val="FF0000"/>
                </a:solidFill>
                <a:ea typeface="ＭＳ Ｐゴシック" pitchFamily="-107" charset="-128"/>
                <a:cs typeface="Arial" charset="0"/>
              </a:rPr>
              <a:t>SECURITE EN AFRIQUE DE </a:t>
            </a:r>
            <a:r>
              <a:rPr lang="fr-FR" sz="1800" b="1" dirty="0" smtClean="0">
                <a:solidFill>
                  <a:srgbClr val="FF0000"/>
                </a:solidFill>
                <a:ea typeface="ＭＳ Ｐゴシック" pitchFamily="-107" charset="-128"/>
                <a:cs typeface="Arial" charset="0"/>
              </a:rPr>
              <a:t>L’OUEST (Suite)</a:t>
            </a:r>
            <a:r>
              <a:rPr lang="fr-FR" sz="2200" b="1" dirty="0">
                <a:solidFill>
                  <a:srgbClr val="FF0000"/>
                </a:solidFill>
                <a:ea typeface="ＭＳ Ｐゴシック" pitchFamily="-107" charset="-128"/>
                <a:cs typeface="Arial" charset="0"/>
              </a:rPr>
              <a:t/>
            </a:r>
            <a:br>
              <a:rPr lang="fr-FR" sz="2200" b="1" dirty="0">
                <a:solidFill>
                  <a:srgbClr val="FF0000"/>
                </a:solidFill>
                <a:ea typeface="ＭＳ Ｐゴシック" pitchFamily="-107" charset="-128"/>
                <a:cs typeface="Arial" charset="0"/>
              </a:rPr>
            </a:br>
            <a:r>
              <a:rPr lang="fr-FR" b="1" dirty="0" smtClean="0">
                <a:solidFill>
                  <a:srgbClr val="FF0000"/>
                </a:solidFill>
                <a:latin typeface="Cambria" pitchFamily="18" charset="0"/>
                <a:ea typeface="ＭＳ Ｐゴシック" pitchFamily="-107" charset="-128"/>
              </a:rPr>
              <a:t> </a:t>
            </a:r>
            <a:r>
              <a:rPr lang="fr-FR" sz="2200" b="1" dirty="0" smtClean="0">
                <a:solidFill>
                  <a:srgbClr val="FF0000"/>
                </a:solidFill>
                <a:latin typeface="Cambria" pitchFamily="18" charset="0"/>
                <a:ea typeface="ＭＳ Ｐゴシック" pitchFamily="-107" charset="-128"/>
              </a:rPr>
              <a:t/>
            </a:r>
            <a:br>
              <a:rPr lang="fr-FR" sz="2200" b="1" dirty="0" smtClean="0">
                <a:solidFill>
                  <a:srgbClr val="FF0000"/>
                </a:solidFill>
                <a:latin typeface="Cambria" pitchFamily="18" charset="0"/>
                <a:ea typeface="ＭＳ Ｐゴシック" pitchFamily="-107" charset="-128"/>
              </a:rPr>
            </a:br>
            <a:endParaRPr lang="fr-FR" sz="2200" dirty="0" smtClean="0">
              <a:solidFill>
                <a:srgbClr val="FF0000"/>
              </a:solidFill>
            </a:endParaRPr>
          </a:p>
        </p:txBody>
      </p:sp>
    </p:spTree>
    <p:extLst>
      <p:ext uri="{BB962C8B-B14F-4D97-AF65-F5344CB8AC3E}">
        <p14:creationId xmlns:p14="http://schemas.microsoft.com/office/powerpoint/2010/main" val="145691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P spid="8" grpId="0" animBg="1"/>
      <p:bldP spid="9" grpId="0" animBg="1"/>
      <p:bldP spid="10" grpId="0"/>
      <p:bldP spid="11"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634082"/>
          </a:xfrm>
        </p:spPr>
        <p:txBody>
          <a:bodyPr/>
          <a:lstStyle/>
          <a:p>
            <a:r>
              <a:rPr lang="fr-FR" sz="2800" b="1" dirty="0" smtClean="0">
                <a:solidFill>
                  <a:srgbClr val="FF0000"/>
                </a:solidFill>
              </a:rPr>
              <a:t>5-  </a:t>
            </a:r>
            <a:r>
              <a:rPr lang="fr-FR" sz="2400" b="1" dirty="0" smtClean="0">
                <a:solidFill>
                  <a:srgbClr val="FF0000"/>
                </a:solidFill>
              </a:rPr>
              <a:t>TRANSITION </a:t>
            </a:r>
            <a:r>
              <a:rPr lang="fr-FR" sz="2400" b="1" dirty="0">
                <a:solidFill>
                  <a:srgbClr val="FF0000"/>
                </a:solidFill>
              </a:rPr>
              <a:t>DU COSCAP VERS L’ACSAC</a:t>
            </a:r>
          </a:p>
        </p:txBody>
      </p:sp>
      <p:sp>
        <p:nvSpPr>
          <p:cNvPr id="3" name="Espace réservé du contenu 2"/>
          <p:cNvSpPr>
            <a:spLocks noGrp="1"/>
          </p:cNvSpPr>
          <p:nvPr>
            <p:ph idx="1"/>
          </p:nvPr>
        </p:nvSpPr>
        <p:spPr>
          <a:xfrm>
            <a:off x="467544" y="908720"/>
            <a:ext cx="8229600" cy="5040560"/>
          </a:xfrm>
        </p:spPr>
        <p:txBody>
          <a:bodyPr/>
          <a:lstStyle/>
          <a:p>
            <a:pPr algn="just">
              <a:buFont typeface="Courier New" panose="02070309020205020404" pitchFamily="49" charset="0"/>
              <a:buChar char="o"/>
            </a:pPr>
            <a:r>
              <a:rPr lang="fr-FR" sz="2000" b="1" dirty="0" smtClean="0"/>
              <a:t>La transition: Processus </a:t>
            </a:r>
            <a:r>
              <a:rPr lang="fr-FR" sz="2000" b="1" dirty="0"/>
              <a:t>inscrit dans le protocole d’accord OACI/UEMOA</a:t>
            </a:r>
            <a:r>
              <a:rPr lang="fr-FR" sz="2000" b="1" dirty="0" smtClean="0"/>
              <a:t>.</a:t>
            </a:r>
          </a:p>
          <a:p>
            <a:pPr algn="just">
              <a:buFont typeface="Courier New" panose="02070309020205020404" pitchFamily="49" charset="0"/>
              <a:buChar char="o"/>
            </a:pPr>
            <a:endParaRPr lang="fr-FR" sz="1400" b="1" dirty="0"/>
          </a:p>
          <a:p>
            <a:pPr algn="just">
              <a:buFont typeface="Courier New" panose="02070309020205020404" pitchFamily="49" charset="0"/>
              <a:buChar char="o"/>
            </a:pPr>
            <a:r>
              <a:rPr lang="fr-FR" sz="2000" b="1" dirty="0" smtClean="0"/>
              <a:t>L’Agence </a:t>
            </a:r>
            <a:r>
              <a:rPr lang="fr-FR" sz="2000" b="1" dirty="0"/>
              <a:t>Communautaire de Supervision de la Sécurité et de la Sûreté de l’Aviation </a:t>
            </a:r>
            <a:r>
              <a:rPr lang="fr-FR" sz="2000" b="1" dirty="0" smtClean="0"/>
              <a:t>Civile (ACSAC) </a:t>
            </a:r>
            <a:r>
              <a:rPr lang="fr-FR" sz="2000" b="1" dirty="0"/>
              <a:t>, créé par ACTE ADDITIONNEL N°07/2013/CCEG/UEMOA DU 24 OCTOBRE </a:t>
            </a:r>
            <a:r>
              <a:rPr lang="fr-FR" sz="2000" b="1" dirty="0" smtClean="0"/>
              <a:t>2013 constitue </a:t>
            </a:r>
            <a:r>
              <a:rPr lang="fr-FR" sz="2000" b="1" dirty="0"/>
              <a:t>l’aboutissement d’un processus engagé par les Etats membres de l’UEMOA en partenariat étroit avec l’OACI/ACIP, avec la contribution </a:t>
            </a:r>
            <a:r>
              <a:rPr lang="fr-FR" sz="2000" b="1" dirty="0" smtClean="0"/>
              <a:t>de plusieurs partenaires (BAD, UE</a:t>
            </a:r>
            <a:r>
              <a:rPr lang="fr-FR" sz="2000" b="1" dirty="0"/>
              <a:t>, </a:t>
            </a:r>
            <a:r>
              <a:rPr lang="fr-FR" sz="2000" b="1" dirty="0" smtClean="0"/>
              <a:t>EASA,USTDA, Coopération </a:t>
            </a:r>
            <a:r>
              <a:rPr lang="fr-FR" sz="2000" b="1" dirty="0"/>
              <a:t>française, </a:t>
            </a:r>
            <a:r>
              <a:rPr lang="fr-FR" sz="2000" b="1" dirty="0" smtClean="0"/>
              <a:t>CEAC).</a:t>
            </a:r>
          </a:p>
          <a:p>
            <a:pPr algn="just">
              <a:buFont typeface="Courier New" panose="02070309020205020404" pitchFamily="49" charset="0"/>
              <a:buChar char="o"/>
            </a:pPr>
            <a:endParaRPr lang="fr-FR" sz="1100" b="1" dirty="0"/>
          </a:p>
          <a:p>
            <a:pPr algn="just">
              <a:buFont typeface="Courier New" panose="02070309020205020404" pitchFamily="49" charset="0"/>
              <a:buChar char="o"/>
            </a:pPr>
            <a:r>
              <a:rPr lang="fr-FR" sz="2000" b="1" dirty="0" smtClean="0"/>
              <a:t>Sa bonne réalisation repose </a:t>
            </a:r>
            <a:r>
              <a:rPr lang="fr-FR" sz="2000" b="1" dirty="0"/>
              <a:t>sur la coopération régionale </a:t>
            </a:r>
            <a:r>
              <a:rPr lang="fr-FR" sz="2000" b="1" dirty="0" smtClean="0"/>
              <a:t>          (Protocole d’accord sur la coopération en matière de supervision de la sécurité UEMOA/CEMAC/AAMAC </a:t>
            </a:r>
            <a:r>
              <a:rPr lang="fr-FR" sz="2000" b="1" dirty="0"/>
              <a:t>conclu sous l’égide de </a:t>
            </a:r>
            <a:r>
              <a:rPr lang="fr-FR" sz="2000" b="1" dirty="0" smtClean="0"/>
              <a:t>l’OACI</a:t>
            </a:r>
            <a:r>
              <a:rPr lang="fr-FR" sz="2000" b="1" dirty="0" smtClean="0">
                <a:solidFill>
                  <a:srgbClr val="FF0000"/>
                </a:solidFill>
              </a:rPr>
              <a:t> </a:t>
            </a:r>
            <a:r>
              <a:rPr lang="fr-FR" sz="2000" b="1" dirty="0" smtClean="0"/>
              <a:t>) </a:t>
            </a:r>
          </a:p>
        </p:txBody>
      </p:sp>
      <p:sp>
        <p:nvSpPr>
          <p:cNvPr id="4" name="Espace réservé de la date 3"/>
          <p:cNvSpPr>
            <a:spLocks noGrp="1"/>
          </p:cNvSpPr>
          <p:nvPr>
            <p:ph type="dt" sz="half" idx="10"/>
          </p:nvPr>
        </p:nvSpPr>
        <p:spPr>
          <a:xfrm>
            <a:off x="323528" y="6381750"/>
            <a:ext cx="2133600" cy="476250"/>
          </a:xfrm>
        </p:spPr>
        <p:txBody>
          <a:bodyPr/>
          <a:lstStyle/>
          <a:p>
            <a:pPr>
              <a:defRPr/>
            </a:pPr>
            <a:r>
              <a:rPr lang="fr-FR" dirty="0" smtClean="0">
                <a:solidFill>
                  <a:schemeClr val="accent6"/>
                </a:solidFill>
              </a:rPr>
              <a:t>27/06/2016 </a:t>
            </a:r>
            <a:endParaRPr lang="fr-FR" dirty="0">
              <a:solidFill>
                <a:schemeClr val="accent6"/>
              </a:solidFill>
            </a:endParaRPr>
          </a:p>
        </p:txBody>
      </p:sp>
      <p:sp>
        <p:nvSpPr>
          <p:cNvPr id="5" name="Espace réservé du pied de page 4"/>
          <p:cNvSpPr>
            <a:spLocks noGrp="1"/>
          </p:cNvSpPr>
          <p:nvPr>
            <p:ph type="ftr" sz="quarter" idx="11"/>
          </p:nvPr>
        </p:nvSpPr>
        <p:spPr>
          <a:xfrm>
            <a:off x="1331640" y="6404818"/>
            <a:ext cx="6480720" cy="476250"/>
          </a:xfrm>
        </p:spPr>
        <p:txBody>
          <a:bodyPr/>
          <a:lstStyle/>
          <a:p>
            <a:pPr>
              <a:defRPr/>
            </a:pPr>
            <a:r>
              <a:rPr lang="fr-FR" sz="1200" dirty="0" smtClean="0">
                <a:solidFill>
                  <a:schemeClr val="accent6"/>
                </a:solidFill>
              </a:rPr>
              <a:t>Présentation Commission de l'UEMOA aux réunions AFI/OACI Malabo</a:t>
            </a:r>
            <a:endParaRPr lang="fr-FR" dirty="0">
              <a:solidFill>
                <a:schemeClr val="accent6"/>
              </a:solidFill>
            </a:endParaRPr>
          </a:p>
        </p:txBody>
      </p:sp>
      <p:sp>
        <p:nvSpPr>
          <p:cNvPr id="6" name="Espace réservé du numéro de diapositive 5"/>
          <p:cNvSpPr>
            <a:spLocks noGrp="1"/>
          </p:cNvSpPr>
          <p:nvPr>
            <p:ph type="sldNum" sz="quarter" idx="12"/>
          </p:nvPr>
        </p:nvSpPr>
        <p:spPr/>
        <p:txBody>
          <a:bodyPr/>
          <a:lstStyle/>
          <a:p>
            <a:pPr>
              <a:defRPr/>
            </a:pPr>
            <a:fld id="{4087B165-10A7-4948-86A5-6574D80E4EEF}" type="slidenum">
              <a:rPr lang="fr-FR" smtClean="0"/>
              <a:pPr>
                <a:defRPr/>
              </a:pPr>
              <a:t>9</a:t>
            </a:fld>
            <a:endParaRPr lang="fr-FR"/>
          </a:p>
        </p:txBody>
      </p:sp>
    </p:spTree>
    <p:extLst>
      <p:ext uri="{BB962C8B-B14F-4D97-AF65-F5344CB8AC3E}">
        <p14:creationId xmlns:p14="http://schemas.microsoft.com/office/powerpoint/2010/main" val="649643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ésentation_visite du projet SAFIR à Ouagadougou 25 sept 2014">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746ACDD1F0448B745E857F3C3A929" ma:contentTypeVersion="" ma:contentTypeDescription="Create a new document." ma:contentTypeScope="" ma:versionID="4a498916e7db1839c84cf55af7f4267e">
  <xsd:schema xmlns:xsd="http://www.w3.org/2001/XMLSchema" xmlns:xs="http://www.w3.org/2001/XMLSchema" xmlns:p="http://schemas.microsoft.com/office/2006/metadata/properties" xmlns:ns1="http://schemas.microsoft.com/sharepoint/v3" targetNamespace="http://schemas.microsoft.com/office/2006/metadata/properties" ma:root="true" ma:fieldsID="c9f2915bc449c9eb1438cf294b3051d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9498B1A-B2D6-4446-80FF-65B951A86254}"/>
</file>

<file path=customXml/itemProps2.xml><?xml version="1.0" encoding="utf-8"?>
<ds:datastoreItem xmlns:ds="http://schemas.openxmlformats.org/officeDocument/2006/customXml" ds:itemID="{9C6A3A43-2814-4FFF-ABC1-3B4B9947CAE4}"/>
</file>

<file path=customXml/itemProps3.xml><?xml version="1.0" encoding="utf-8"?>
<ds:datastoreItem xmlns:ds="http://schemas.openxmlformats.org/officeDocument/2006/customXml" ds:itemID="{89770DAC-7B63-4893-91FB-64ED59595BC0}"/>
</file>

<file path=docProps/app.xml><?xml version="1.0" encoding="utf-8"?>
<Properties xmlns="http://schemas.openxmlformats.org/officeDocument/2006/extended-properties" xmlns:vt="http://schemas.openxmlformats.org/officeDocument/2006/docPropsVTypes">
  <Template>Présentation_visite du projet SAFIR à Ouagadougou 25 sept 2014</Template>
  <TotalTime>1598</TotalTime>
  <Words>1209</Words>
  <Application>Microsoft Office PowerPoint</Application>
  <PresentationFormat>On-screen Show (4:3)</PresentationFormat>
  <Paragraphs>201</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Présentation_visite du projet SAFIR à Ouagadougou 25 sept 2014</vt:lpstr>
      <vt:lpstr>PowerPoint Presentation</vt:lpstr>
      <vt:lpstr>PLAN DE L’EXPOSE</vt:lpstr>
      <vt:lpstr>1.Généralités</vt:lpstr>
      <vt:lpstr>PowerPoint Presentation</vt:lpstr>
      <vt:lpstr>3-  CADRE REGLEMENTAIRE COMMUNAUTAIRE DE LA SECURITE  </vt:lpstr>
      <vt:lpstr>  4- COSCAP UEMOA: INITIATIVE REGIONALE POUR LA MISE EN ŒUVRE DU PLAN AFI POUR  LA SECURITE EN AFRIQUE DE L’OUEST   </vt:lpstr>
      <vt:lpstr>  4-  COSCAP UEMOA: INITIATIVE REGIONALE POUR LA MISE EN ŒUVRE DU PLAN AFI DE L’OACI POUR LA SECURITE EN AFRIQUE  DE L’OUEST (suite)   </vt:lpstr>
      <vt:lpstr>  4-  COSCAP UEMOA: INITIATIVE REGIONALE POUR LA MISE EN ŒUVRE DU PLAN AFI POUR LA SECURITE EN AFRIQUE DE L’OUEST (Suite)   </vt:lpstr>
      <vt:lpstr>5-  TRANSITION DU COSCAP VERS L’ACSAC</vt:lpstr>
      <vt:lpstr>5-TRANSION DU COSCAP VERS  L’ACSAC (suite)</vt:lpstr>
      <vt:lpstr>PowerPoint Presentation</vt:lpstr>
      <vt:lpstr>PowerPoint Presentation</vt:lpstr>
      <vt:lpstr>PowerPoint Presentation</vt:lpstr>
      <vt:lpstr> 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Babacar Malick, KONE</cp:lastModifiedBy>
  <cp:revision>102</cp:revision>
  <dcterms:created xsi:type="dcterms:W3CDTF">2014-10-06T08:15:28Z</dcterms:created>
  <dcterms:modified xsi:type="dcterms:W3CDTF">2016-06-28T10:58:12Z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0x010100F08746ACDD1F0448B745E857F3C3A929</vt:lpwstr>
  </property>
</Properties>
</file>