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3" r:id="rId6"/>
    <p:sldId id="282" r:id="rId7"/>
    <p:sldId id="268" r:id="rId8"/>
    <p:sldId id="284" r:id="rId9"/>
    <p:sldId id="289" r:id="rId10"/>
    <p:sldId id="283" r:id="rId11"/>
    <p:sldId id="285" r:id="rId12"/>
    <p:sldId id="288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75"/>
    <a:srgbClr val="0054A4"/>
    <a:srgbClr val="279DD9"/>
    <a:srgbClr val="CC8004"/>
    <a:srgbClr val="F37021"/>
    <a:srgbClr val="A74233"/>
    <a:srgbClr val="5A6870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94" d="100"/>
          <a:sy n="94" d="100"/>
        </p:scale>
        <p:origin x="6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E558-D444-4F74-B22D-1E368B8F3438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E4343-6384-4486-BF56-E7FE4F84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2016-06-22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921038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000" dirty="0">
                <a:solidFill>
                  <a:schemeClr val="bg2"/>
                </a:solidFill>
                <a:cs typeface="Arial" charset="0"/>
              </a:rPr>
              <a:t>Mr. </a:t>
            </a: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Mam Sait Jallow </a:t>
            </a:r>
            <a:r>
              <a:rPr lang="en-GB" sz="3200" dirty="0">
                <a:solidFill>
                  <a:schemeClr val="bg2"/>
                </a:solidFill>
                <a:cs typeface="Arial" charset="0"/>
              </a:rPr>
              <a:t>	</a:t>
            </a:r>
            <a:endParaRPr lang="en-GB" sz="3200" dirty="0" smtClean="0">
              <a:solidFill>
                <a:schemeClr val="bg2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ICAO 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Regional Director, </a:t>
            </a:r>
            <a:r>
              <a:rPr lang="en-GB" sz="2000" dirty="0" smtClean="0">
                <a:solidFill>
                  <a:schemeClr val="bg2"/>
                </a:solidFill>
                <a:cs typeface="Arial" charset="0"/>
              </a:rPr>
              <a:t>Dakar</a:t>
            </a:r>
            <a:endParaRPr lang="en-US" sz="2000" i="1" baseline="0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4" y="915566"/>
            <a:ext cx="8569648" cy="3168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800" b="1" i="1" spc="-20" dirty="0">
                <a:solidFill>
                  <a:schemeClr val="bg1"/>
                </a:solidFill>
              </a:rPr>
              <a:t>The Collaborative Implementation Programme (CIP) </a:t>
            </a:r>
            <a:endParaRPr lang="en-US" sz="4800" b="1" i="1" spc="-20" dirty="0" smtClean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2000" b="1" i="1" spc="-20" dirty="0" smtClean="0">
                <a:solidFill>
                  <a:schemeClr val="bg1"/>
                </a:solidFill>
              </a:rPr>
              <a:t>Cooperation </a:t>
            </a:r>
            <a:r>
              <a:rPr lang="en-US" sz="2000" b="1" i="1" spc="-20" dirty="0">
                <a:solidFill>
                  <a:schemeClr val="bg1"/>
                </a:solidFill>
              </a:rPr>
              <a:t>between ICAO, States and other Stakeholders in the improvement of Aviation Safety in Africa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92080" y="3970966"/>
            <a:ext cx="36958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000" b="1" spc="-20" dirty="0" smtClean="0">
                <a:solidFill>
                  <a:schemeClr val="bg1"/>
                </a:solidFill>
              </a:rPr>
              <a:t>Malabo</a:t>
            </a:r>
            <a:r>
              <a:rPr lang="en-GB" sz="2000" b="1" spc="-20" dirty="0">
                <a:solidFill>
                  <a:schemeClr val="bg1"/>
                </a:solidFill>
              </a:rPr>
              <a:t>, Equatorial </a:t>
            </a:r>
            <a:r>
              <a:rPr lang="en-GB" sz="2000" b="1" spc="-20" dirty="0" smtClean="0">
                <a:solidFill>
                  <a:schemeClr val="bg1"/>
                </a:solidFill>
              </a:rPr>
              <a:t>Guinea</a:t>
            </a:r>
          </a:p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000" b="1" spc="-20" dirty="0" smtClean="0">
                <a:solidFill>
                  <a:schemeClr val="bg1"/>
                </a:solidFill>
              </a:rPr>
              <a:t>28 </a:t>
            </a:r>
            <a:r>
              <a:rPr lang="en-GB" sz="2000" b="1" spc="-20" dirty="0">
                <a:solidFill>
                  <a:schemeClr val="bg1"/>
                </a:solidFill>
              </a:rPr>
              <a:t>June </a:t>
            </a:r>
            <a:r>
              <a:rPr lang="en-GB" sz="2000" b="1" spc="-20" dirty="0" smtClean="0">
                <a:solidFill>
                  <a:schemeClr val="bg1"/>
                </a:solidFill>
              </a:rPr>
              <a:t>2016</a:t>
            </a:r>
            <a:r>
              <a:rPr lang="en-GB" sz="2800" b="1" spc="-20" dirty="0" smtClean="0">
                <a:solidFill>
                  <a:schemeClr val="bg1"/>
                </a:solidFill>
              </a:rPr>
              <a:t> </a:t>
            </a:r>
            <a:endParaRPr lang="en-US" sz="2800" b="1" spc="-2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771550"/>
            <a:ext cx="8964488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Birth of the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Programme 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rgbClr val="006EB7"/>
                </a:solidFill>
              </a:rPr>
              <a:t>The 1</a:t>
            </a:r>
            <a:r>
              <a:rPr lang="en-US" sz="2200" i="1" baseline="30000" dirty="0" smtClean="0">
                <a:solidFill>
                  <a:srgbClr val="006EB7"/>
                </a:solidFill>
              </a:rPr>
              <a:t>st</a:t>
            </a:r>
            <a:r>
              <a:rPr lang="en-US" sz="2200" i="1" dirty="0" smtClean="0">
                <a:solidFill>
                  <a:srgbClr val="006EB7"/>
                </a:solidFill>
              </a:rPr>
              <a:t> AFI Aviation Safety </a:t>
            </a:r>
            <a:r>
              <a:rPr lang="en-US" sz="2200" i="1" dirty="0" smtClean="0">
                <a:solidFill>
                  <a:srgbClr val="006EB7"/>
                </a:solidFill>
              </a:rPr>
              <a:t>Symposium in Dakar</a:t>
            </a:r>
            <a:r>
              <a:rPr lang="en-US" sz="2200" i="1" dirty="0" smtClean="0">
                <a:solidFill>
                  <a:srgbClr val="006EB7"/>
                </a:solidFill>
              </a:rPr>
              <a:t>, </a:t>
            </a:r>
            <a:r>
              <a:rPr lang="en-US" sz="2200" i="1" dirty="0" smtClean="0">
                <a:solidFill>
                  <a:srgbClr val="006EB7"/>
                </a:solidFill>
              </a:rPr>
              <a:t>Senegal, 27 - 28 </a:t>
            </a:r>
            <a:r>
              <a:rPr lang="en-US" sz="2200" i="1" dirty="0" smtClean="0">
                <a:solidFill>
                  <a:srgbClr val="006EB7"/>
                </a:solidFill>
              </a:rPr>
              <a:t>May 2014 mainly discussed among other things:-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EB7"/>
                </a:solidFill>
              </a:rPr>
              <a:t>The status of aviation safety and air navigation performance in the AFI Region;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EB7"/>
                </a:solidFill>
              </a:rPr>
              <a:t>Progress towards the attainment of </a:t>
            </a:r>
            <a:r>
              <a:rPr lang="en-US" sz="2000" dirty="0" smtClean="0">
                <a:solidFill>
                  <a:srgbClr val="006EB7"/>
                </a:solidFill>
              </a:rPr>
              <a:t>the regional aviation safety</a:t>
            </a:r>
          </a:p>
          <a:p>
            <a:pPr lvl="1"/>
            <a:r>
              <a:rPr lang="en-US" sz="2000" dirty="0" smtClean="0">
                <a:solidFill>
                  <a:srgbClr val="006EB7"/>
                </a:solidFill>
              </a:rPr>
              <a:t>	</a:t>
            </a:r>
            <a:r>
              <a:rPr lang="en-US" sz="2000" dirty="0" smtClean="0">
                <a:solidFill>
                  <a:srgbClr val="006EB7"/>
                </a:solidFill>
              </a:rPr>
              <a:t>targets - </a:t>
            </a:r>
            <a:r>
              <a:rPr lang="en-US" sz="2000" dirty="0" smtClean="0">
                <a:solidFill>
                  <a:srgbClr val="006EB7"/>
                </a:solidFill>
              </a:rPr>
              <a:t>Abuja Safety Targets</a:t>
            </a:r>
            <a:r>
              <a:rPr lang="en-US" sz="2000" dirty="0" smtClean="0">
                <a:solidFill>
                  <a:srgbClr val="006EB7"/>
                </a:solidFill>
              </a:rPr>
              <a:t>; and</a:t>
            </a:r>
            <a:endParaRPr lang="en-US" sz="20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6EB7"/>
                </a:solidFill>
              </a:rPr>
              <a:t>Regional </a:t>
            </a:r>
            <a:r>
              <a:rPr lang="en-US" sz="2000" dirty="0" smtClean="0">
                <a:solidFill>
                  <a:srgbClr val="006EB7"/>
                </a:solidFill>
              </a:rPr>
              <a:t>performance objectives for air navigation </a:t>
            </a:r>
            <a:r>
              <a:rPr lang="en-US" sz="2000" dirty="0" smtClean="0">
                <a:solidFill>
                  <a:srgbClr val="006EB7"/>
                </a:solidFill>
              </a:rPr>
              <a:t>systems.</a:t>
            </a:r>
            <a:endParaRPr lang="en-US" sz="2000" dirty="0" smtClean="0">
              <a:solidFill>
                <a:srgbClr val="006EB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100" i="1" dirty="0" smtClean="0">
                <a:solidFill>
                  <a:srgbClr val="006EB7"/>
                </a:solidFill>
              </a:rPr>
              <a:t>This Symposium yielded </a:t>
            </a:r>
            <a:r>
              <a:rPr lang="en-US" sz="2100" i="1" dirty="0" smtClean="0">
                <a:solidFill>
                  <a:srgbClr val="006EB7"/>
                </a:solidFill>
              </a:rPr>
              <a:t>the</a:t>
            </a:r>
            <a:r>
              <a:rPr lang="en-US" sz="2100" b="1" i="1" dirty="0" smtClean="0">
                <a:solidFill>
                  <a:srgbClr val="006EB7"/>
                </a:solidFill>
              </a:rPr>
              <a:t> </a:t>
            </a:r>
            <a:r>
              <a:rPr lang="en-US" sz="2100" b="1" i="1" dirty="0" smtClean="0">
                <a:solidFill>
                  <a:srgbClr val="006EB7"/>
                </a:solidFill>
              </a:rPr>
              <a:t>Collaborative Implementation Programme</a:t>
            </a:r>
            <a:r>
              <a:rPr lang="en-US" sz="2100" i="1" dirty="0" smtClean="0">
                <a:solidFill>
                  <a:srgbClr val="006EB7"/>
                </a:solidFill>
              </a:rPr>
              <a:t>, which was presented to the 13th </a:t>
            </a:r>
            <a:r>
              <a:rPr lang="en-US" sz="2100" i="1" dirty="0" smtClean="0">
                <a:solidFill>
                  <a:srgbClr val="006EB7"/>
                </a:solidFill>
              </a:rPr>
              <a:t>meeting of </a:t>
            </a:r>
            <a:r>
              <a:rPr lang="en-US" sz="2100" i="1" dirty="0" smtClean="0">
                <a:solidFill>
                  <a:srgbClr val="006EB7"/>
                </a:solidFill>
              </a:rPr>
              <a:t>the </a:t>
            </a:r>
            <a:r>
              <a:rPr lang="en-US" sz="2100" i="1" dirty="0" smtClean="0">
                <a:solidFill>
                  <a:srgbClr val="006EB7"/>
                </a:solidFill>
              </a:rPr>
              <a:t>AFI </a:t>
            </a:r>
            <a:r>
              <a:rPr lang="en-US" sz="2100" i="1" dirty="0" smtClean="0">
                <a:solidFill>
                  <a:srgbClr val="006EB7"/>
                </a:solidFill>
              </a:rPr>
              <a:t>Plan Steering </a:t>
            </a:r>
            <a:r>
              <a:rPr lang="en-US" sz="2100" i="1" dirty="0">
                <a:solidFill>
                  <a:srgbClr val="006EB7"/>
                </a:solidFill>
              </a:rPr>
              <a:t>Committee .</a:t>
            </a:r>
            <a:endParaRPr lang="en-US" sz="2100" i="1" dirty="0" smtClean="0">
              <a:solidFill>
                <a:srgbClr val="006EB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rgbClr val="006EB7"/>
                </a:solidFill>
              </a:rPr>
              <a:t>The </a:t>
            </a:r>
            <a:r>
              <a:rPr lang="en-US" sz="2200" i="1" dirty="0" smtClean="0">
                <a:solidFill>
                  <a:srgbClr val="006EB7"/>
                </a:solidFill>
              </a:rPr>
              <a:t>CIP was eventually integrated into </a:t>
            </a:r>
            <a:r>
              <a:rPr lang="en-US" sz="2200" i="1" dirty="0" smtClean="0">
                <a:solidFill>
                  <a:srgbClr val="006EB7"/>
                </a:solidFill>
              </a:rPr>
              <a:t>the AFI Plan work </a:t>
            </a:r>
            <a:r>
              <a:rPr lang="en-US" sz="2200" i="1" dirty="0" err="1" smtClean="0">
                <a:solidFill>
                  <a:srgbClr val="006EB7"/>
                </a:solidFill>
              </a:rPr>
              <a:t>programme</a:t>
            </a:r>
            <a:r>
              <a:rPr lang="en-US" sz="2200" i="1" dirty="0" smtClean="0">
                <a:solidFill>
                  <a:srgbClr val="006EB7"/>
                </a:solidFill>
              </a:rPr>
              <a:t> </a:t>
            </a:r>
            <a:r>
              <a:rPr lang="en-US" sz="2200" i="1" dirty="0" smtClean="0">
                <a:solidFill>
                  <a:srgbClr val="006EB7"/>
                </a:solidFill>
              </a:rPr>
              <a:t>and presented </a:t>
            </a:r>
            <a:r>
              <a:rPr lang="en-US" sz="2200" i="1" dirty="0" smtClean="0">
                <a:solidFill>
                  <a:srgbClr val="006EB7"/>
                </a:solidFill>
              </a:rPr>
              <a:t>to the 14</a:t>
            </a:r>
            <a:r>
              <a:rPr lang="en-US" sz="2200" i="1" baseline="30000" dirty="0" smtClean="0">
                <a:solidFill>
                  <a:srgbClr val="006EB7"/>
                </a:solidFill>
              </a:rPr>
              <a:t>th</a:t>
            </a:r>
            <a:r>
              <a:rPr lang="en-US" sz="2200" i="1" dirty="0" smtClean="0">
                <a:solidFill>
                  <a:srgbClr val="006EB7"/>
                </a:solidFill>
              </a:rPr>
              <a:t>AFI Plan SC </a:t>
            </a:r>
            <a:r>
              <a:rPr lang="en-US" sz="2200" i="1" dirty="0" smtClean="0">
                <a:solidFill>
                  <a:srgbClr val="006EB7"/>
                </a:solidFill>
              </a:rPr>
              <a:t>meeting.</a:t>
            </a:r>
            <a:endParaRPr lang="en-US" sz="2200" i="1" dirty="0" smtClean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771550"/>
            <a:ext cx="8568952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–Initiatives with Partners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6EB7"/>
                </a:solidFill>
              </a:rPr>
              <a:t>Support to the Improvement </a:t>
            </a:r>
            <a:r>
              <a:rPr lang="en-US" sz="2000" b="1" i="1" dirty="0" smtClean="0">
                <a:solidFill>
                  <a:srgbClr val="006EB7"/>
                </a:solidFill>
              </a:rPr>
              <a:t>of Aviation  Safety in </a:t>
            </a:r>
            <a:r>
              <a:rPr lang="en-US" sz="2000" b="1" i="1" dirty="0">
                <a:solidFill>
                  <a:srgbClr val="006EB7"/>
                </a:solidFill>
              </a:rPr>
              <a:t>Africa (SIASA</a:t>
            </a:r>
            <a:r>
              <a:rPr lang="en-US" sz="2000" b="1" i="1" dirty="0" smtClean="0">
                <a:solidFill>
                  <a:srgbClr val="006EB7"/>
                </a:solidFill>
              </a:rPr>
              <a:t>)- EU fund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6EB7"/>
                </a:solidFill>
              </a:rPr>
              <a:t>Assistance </a:t>
            </a:r>
            <a:r>
              <a:rPr lang="en-US" i="1" dirty="0" smtClean="0">
                <a:solidFill>
                  <a:srgbClr val="006EB7"/>
                </a:solidFill>
              </a:rPr>
              <a:t>missions to States,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Development of Regulations </a:t>
            </a:r>
            <a:r>
              <a:rPr lang="en-US" i="1" dirty="0">
                <a:solidFill>
                  <a:srgbClr val="006EB7"/>
                </a:solidFill>
              </a:rPr>
              <a:t>and guidance </a:t>
            </a:r>
            <a:r>
              <a:rPr lang="en-US" i="1" dirty="0" smtClean="0">
                <a:solidFill>
                  <a:srgbClr val="006EB7"/>
                </a:solidFill>
              </a:rPr>
              <a:t>materials, </a:t>
            </a:r>
            <a:endParaRPr lang="en-US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Provision of Workshops </a:t>
            </a:r>
            <a:r>
              <a:rPr lang="en-US" i="1" dirty="0" smtClean="0">
                <a:solidFill>
                  <a:srgbClr val="006EB7"/>
                </a:solidFill>
              </a:rPr>
              <a:t>and  </a:t>
            </a:r>
            <a:r>
              <a:rPr lang="en-US" i="1" dirty="0" smtClean="0">
                <a:solidFill>
                  <a:srgbClr val="006EB7"/>
                </a:solidFill>
              </a:rPr>
              <a:t>Training, </a:t>
            </a:r>
            <a:endParaRPr lang="en-US" i="1" dirty="0" smtClean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6EB7"/>
                </a:solidFill>
              </a:rPr>
              <a:t>SOFIA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6EB7"/>
                </a:solidFill>
              </a:rPr>
              <a:t>ECCAIRS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6EB7"/>
                </a:solidFill>
              </a:rPr>
              <a:t>United States </a:t>
            </a:r>
            <a:r>
              <a:rPr lang="en-US" sz="2000" b="1" i="1" dirty="0" smtClean="0">
                <a:solidFill>
                  <a:srgbClr val="006EB7"/>
                </a:solidFill>
              </a:rPr>
              <a:t>Technical Assistance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6EB7"/>
                </a:solidFill>
              </a:rPr>
              <a:t>Seminars/ Workshops and training </a:t>
            </a:r>
            <a:r>
              <a:rPr lang="en-US" i="1" dirty="0">
                <a:solidFill>
                  <a:srgbClr val="006EB7"/>
                </a:solidFill>
              </a:rPr>
              <a:t>on strategies for managing </a:t>
            </a:r>
            <a:r>
              <a:rPr lang="en-US" i="1" dirty="0" smtClean="0">
                <a:solidFill>
                  <a:srgbClr val="006EB7"/>
                </a:solidFill>
              </a:rPr>
              <a:t>an effective ATM </a:t>
            </a:r>
            <a:r>
              <a:rPr lang="en-US" i="1" dirty="0">
                <a:solidFill>
                  <a:srgbClr val="006EB7"/>
                </a:solidFill>
              </a:rPr>
              <a:t>oversight organization.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6EB7"/>
                </a:solidFill>
              </a:rPr>
              <a:t>IATA</a:t>
            </a:r>
            <a:r>
              <a:rPr lang="en-US" sz="2000" b="1" i="1" dirty="0">
                <a:solidFill>
                  <a:srgbClr val="006EB7"/>
                </a:solidFill>
              </a:rPr>
              <a:t>	Operational </a:t>
            </a:r>
            <a:r>
              <a:rPr lang="en-US" sz="2000" b="1" i="1" dirty="0" smtClean="0">
                <a:solidFill>
                  <a:srgbClr val="006EB7"/>
                </a:solidFill>
              </a:rPr>
              <a:t>Safety Audit </a:t>
            </a:r>
            <a:r>
              <a:rPr lang="en-US" sz="2000" b="1" i="1" dirty="0">
                <a:solidFill>
                  <a:srgbClr val="006EB7"/>
                </a:solidFill>
              </a:rPr>
              <a:t>(IOSA</a:t>
            </a:r>
            <a:r>
              <a:rPr lang="en-US" sz="2000" b="1" i="1" dirty="0" smtClean="0">
                <a:solidFill>
                  <a:srgbClr val="006EB7"/>
                </a:solidFill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rgbClr val="006EB7"/>
                </a:solidFill>
              </a:rPr>
              <a:t>Assist Airlines to prepare for the IOSA Audit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rgbClr val="006EB7"/>
                </a:solidFill>
              </a:rPr>
              <a:t>Support in the establishment of the A</a:t>
            </a:r>
            <a:r>
              <a:rPr lang="en-US" sz="2000" i="1" dirty="0" smtClean="0">
                <a:solidFill>
                  <a:srgbClr val="006EB7"/>
                </a:solidFill>
              </a:rPr>
              <a:t>OC database</a:t>
            </a:r>
            <a:endParaRPr lang="en-US" sz="2000" i="1" dirty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771550"/>
            <a:ext cx="8496944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–Initiatives with Partners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6EB7"/>
                </a:solidFill>
              </a:rPr>
              <a:t>African Civil Aviation Commission - AFI </a:t>
            </a:r>
            <a:r>
              <a:rPr lang="en-US" sz="2400" b="1" i="1" dirty="0">
                <a:solidFill>
                  <a:srgbClr val="006EB7"/>
                </a:solidFill>
              </a:rPr>
              <a:t>Cooperative Inspectorate Scheme (</a:t>
            </a:r>
            <a:r>
              <a:rPr lang="en-US" sz="2400" b="1" i="1" dirty="0" smtClean="0">
                <a:solidFill>
                  <a:srgbClr val="006EB7"/>
                </a:solidFill>
              </a:rPr>
              <a:t>AFI-CIS)</a:t>
            </a:r>
            <a:endParaRPr lang="en-US" sz="2400" i="1" dirty="0" smtClean="0">
              <a:solidFill>
                <a:srgbClr val="006EB7"/>
              </a:solidFill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6EB7"/>
                </a:solidFill>
              </a:rPr>
              <a:t>Assist </a:t>
            </a:r>
            <a:r>
              <a:rPr lang="en-US" sz="2400" i="1" dirty="0" smtClean="0">
                <a:solidFill>
                  <a:srgbClr val="006EB7"/>
                </a:solidFill>
              </a:rPr>
              <a:t>States </a:t>
            </a:r>
            <a:r>
              <a:rPr lang="en-US" sz="2400" i="1" dirty="0">
                <a:solidFill>
                  <a:srgbClr val="006EB7"/>
                </a:solidFill>
              </a:rPr>
              <a:t>to resolve </a:t>
            </a:r>
            <a:r>
              <a:rPr lang="en-US" sz="2400" i="1" dirty="0" smtClean="0">
                <a:solidFill>
                  <a:srgbClr val="006EB7"/>
                </a:solidFill>
              </a:rPr>
              <a:t>safety oversight deficiencies with priorities on the resolution of Significant Safety Concerns (SSCs) </a:t>
            </a:r>
            <a:r>
              <a:rPr lang="en-US" sz="2400" i="1" dirty="0">
                <a:solidFill>
                  <a:srgbClr val="006EB7"/>
                </a:solidFill>
              </a:rPr>
              <a:t>and </a:t>
            </a:r>
            <a:r>
              <a:rPr lang="en-US" sz="2400" i="1" dirty="0" smtClean="0">
                <a:solidFill>
                  <a:srgbClr val="006EB7"/>
                </a:solidFill>
              </a:rPr>
              <a:t>improvement of the rate of Effective Implementation (EI) of the SARPs.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en-US" sz="2400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6EB7"/>
                </a:solidFill>
              </a:rPr>
              <a:t> </a:t>
            </a:r>
            <a:r>
              <a:rPr lang="en-US" sz="2400" b="1" i="1" dirty="0">
                <a:solidFill>
                  <a:srgbClr val="006EB7"/>
                </a:solidFill>
              </a:rPr>
              <a:t>Enhanced implementation </a:t>
            </a:r>
            <a:r>
              <a:rPr lang="en-US" sz="2400" b="1" i="1" dirty="0" smtClean="0">
                <a:solidFill>
                  <a:srgbClr val="006EB7"/>
                </a:solidFill>
              </a:rPr>
              <a:t>of PBN </a:t>
            </a:r>
            <a:r>
              <a:rPr lang="en-US" sz="2400" b="1" i="1" dirty="0">
                <a:solidFill>
                  <a:srgbClr val="006EB7"/>
                </a:solidFill>
              </a:rPr>
              <a:t>through the African </a:t>
            </a:r>
            <a:r>
              <a:rPr lang="en-US" sz="2400" b="1" i="1" dirty="0" smtClean="0">
                <a:solidFill>
                  <a:srgbClr val="006EB7"/>
                </a:solidFill>
              </a:rPr>
              <a:t>FPP</a:t>
            </a: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771550"/>
            <a:ext cx="8496944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Collaborative Implementation –Initiatives with Partners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006EB7"/>
                </a:solidFill>
              </a:rPr>
              <a:t>Regional Aviation Safety Group for the AFI region (RASG-AFI)</a:t>
            </a:r>
            <a:endParaRPr lang="en-US" sz="2400" b="1" i="1" dirty="0">
              <a:solidFill>
                <a:srgbClr val="006EB7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rgbClr val="006EB7"/>
                </a:solidFill>
              </a:rPr>
              <a:t>Support to States in the establishment of </a:t>
            </a:r>
            <a:r>
              <a:rPr lang="en-US" sz="2400" i="1" dirty="0">
                <a:solidFill>
                  <a:srgbClr val="006EB7"/>
                </a:solidFill>
              </a:rPr>
              <a:t>Runway </a:t>
            </a:r>
            <a:r>
              <a:rPr lang="en-US" sz="2400" i="1" dirty="0" smtClean="0">
                <a:solidFill>
                  <a:srgbClr val="006EB7"/>
                </a:solidFill>
              </a:rPr>
              <a:t>Safety Teams at International Airports;</a:t>
            </a:r>
            <a:r>
              <a:rPr lang="en-US" sz="2400" b="1" i="1" dirty="0" smtClean="0">
                <a:solidFill>
                  <a:srgbClr val="006EB7"/>
                </a:solidFill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006EB7"/>
                </a:solidFill>
              </a:rPr>
              <a:t>Detailed </a:t>
            </a:r>
            <a:r>
              <a:rPr lang="en-US" sz="2400" i="1" dirty="0">
                <a:solidFill>
                  <a:srgbClr val="006EB7"/>
                </a:solidFill>
              </a:rPr>
              <a:t>Implementation </a:t>
            </a:r>
            <a:r>
              <a:rPr lang="en-US" sz="2400" i="1" dirty="0">
                <a:solidFill>
                  <a:srgbClr val="006EB7"/>
                </a:solidFill>
              </a:rPr>
              <a:t>Plans of Loss of Control in Flight (LOC-I) </a:t>
            </a:r>
            <a:r>
              <a:rPr lang="en-US" sz="2400" i="1" dirty="0" smtClean="0">
                <a:solidFill>
                  <a:srgbClr val="006EB7"/>
                </a:solidFill>
              </a:rPr>
              <a:t>toolkit;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 smtClean="0">
                <a:solidFill>
                  <a:srgbClr val="006EB7"/>
                </a:solidFill>
              </a:rPr>
              <a:t>Development of Projects on Accident Investigation and Fundamentals of Safety Oversight.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i="1" dirty="0" smtClean="0">
              <a:solidFill>
                <a:srgbClr val="006E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771550"/>
            <a:ext cx="7272807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CIP Implementation 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Progress /</a:t>
            </a: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Results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6EB7"/>
                </a:solidFill>
              </a:rPr>
              <a:t>RASG –AFI </a:t>
            </a:r>
            <a:r>
              <a:rPr lang="en-US" sz="2600" i="1" dirty="0" smtClean="0">
                <a:solidFill>
                  <a:srgbClr val="006EB7"/>
                </a:solidFill>
              </a:rPr>
              <a:t>Runway Safety Go-teams established at </a:t>
            </a:r>
            <a:r>
              <a:rPr lang="en-US" sz="2600" i="1" dirty="0" smtClean="0">
                <a:solidFill>
                  <a:srgbClr val="FF0000"/>
                </a:solidFill>
              </a:rPr>
              <a:t>X</a:t>
            </a:r>
            <a:r>
              <a:rPr lang="en-US" sz="2600" i="1" dirty="0" smtClean="0">
                <a:solidFill>
                  <a:srgbClr val="006EB7"/>
                </a:solidFill>
              </a:rPr>
              <a:t> airports;</a:t>
            </a:r>
            <a:endParaRPr lang="en-US" sz="26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6EB7"/>
                </a:solidFill>
              </a:rPr>
              <a:t>Two States(Zambia and ……..) supported in the development of Regulations </a:t>
            </a:r>
            <a:r>
              <a:rPr lang="en-US" sz="2600" i="1" dirty="0" smtClean="0">
                <a:solidFill>
                  <a:srgbClr val="006EB7"/>
                </a:solidFill>
              </a:rPr>
              <a:t>and </a:t>
            </a:r>
            <a:r>
              <a:rPr lang="en-US" sz="2600" i="1" dirty="0" smtClean="0">
                <a:solidFill>
                  <a:srgbClr val="006EB7"/>
                </a:solidFill>
              </a:rPr>
              <a:t>manuals;</a:t>
            </a:r>
            <a:endParaRPr lang="en-US" sz="26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6EB7"/>
                </a:solidFill>
              </a:rPr>
              <a:t>Many </a:t>
            </a:r>
            <a:r>
              <a:rPr lang="en-US" sz="2600" i="1" dirty="0" smtClean="0">
                <a:solidFill>
                  <a:srgbClr val="006EB7"/>
                </a:solidFill>
              </a:rPr>
              <a:t>seminars/workshops and training </a:t>
            </a:r>
            <a:r>
              <a:rPr lang="en-US" sz="2600" i="1" dirty="0" smtClean="0">
                <a:solidFill>
                  <a:srgbClr val="006EB7"/>
                </a:solidFill>
              </a:rPr>
              <a:t>related to aviation safety </a:t>
            </a:r>
            <a:r>
              <a:rPr lang="en-US" sz="2600" i="1" dirty="0" smtClean="0">
                <a:solidFill>
                  <a:srgbClr val="006EB7"/>
                </a:solidFill>
              </a:rPr>
              <a:t>provided;</a:t>
            </a:r>
            <a:endParaRPr lang="en-US" sz="26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6EB7"/>
                </a:solidFill>
              </a:rPr>
              <a:t>ROST assistance missions </a:t>
            </a:r>
            <a:r>
              <a:rPr lang="en-US" sz="2600" i="1" dirty="0" smtClean="0">
                <a:solidFill>
                  <a:srgbClr val="006EB7"/>
                </a:solidFill>
              </a:rPr>
              <a:t>provided </a:t>
            </a:r>
            <a:r>
              <a:rPr lang="en-US" sz="2600" i="1" dirty="0" smtClean="0">
                <a:solidFill>
                  <a:srgbClr val="006EB7"/>
                </a:solidFill>
              </a:rPr>
              <a:t>to </a:t>
            </a:r>
            <a:r>
              <a:rPr lang="en-US" sz="2600" i="1" dirty="0" smtClean="0">
                <a:solidFill>
                  <a:srgbClr val="FF0000"/>
                </a:solidFill>
              </a:rPr>
              <a:t>X</a:t>
            </a:r>
            <a:r>
              <a:rPr lang="en-US" sz="2600" i="1" dirty="0" smtClean="0">
                <a:solidFill>
                  <a:srgbClr val="006EB7"/>
                </a:solidFill>
              </a:rPr>
              <a:t> States;</a:t>
            </a:r>
            <a:endParaRPr lang="en-US" sz="26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6EB7"/>
                </a:solidFill>
              </a:rPr>
              <a:t>Support </a:t>
            </a:r>
            <a:r>
              <a:rPr lang="en-US" sz="2600" i="1" dirty="0" smtClean="0">
                <a:solidFill>
                  <a:srgbClr val="006EB7"/>
                </a:solidFill>
              </a:rPr>
              <a:t>provided </a:t>
            </a:r>
            <a:r>
              <a:rPr lang="en-US" sz="2600" i="1" dirty="0" smtClean="0">
                <a:solidFill>
                  <a:srgbClr val="006EB7"/>
                </a:solidFill>
              </a:rPr>
              <a:t>to many African states through AFI- CIS </a:t>
            </a:r>
            <a:r>
              <a:rPr lang="en-US" sz="2600" i="1" dirty="0" smtClean="0">
                <a:solidFill>
                  <a:srgbClr val="006EB7"/>
                </a:solidFill>
              </a:rPr>
              <a:t>Support </a:t>
            </a:r>
            <a:r>
              <a:rPr lang="en-US" sz="2600" i="1" dirty="0">
                <a:solidFill>
                  <a:srgbClr val="006EB7"/>
                </a:solidFill>
              </a:rPr>
              <a:t>provided to </a:t>
            </a:r>
            <a:r>
              <a:rPr lang="en-US" sz="2600" i="1" dirty="0" smtClean="0">
                <a:solidFill>
                  <a:srgbClr val="006EB7"/>
                </a:solidFill>
              </a:rPr>
              <a:t>15 African Airlines </a:t>
            </a:r>
            <a:r>
              <a:rPr lang="en-US" sz="2600" i="1" dirty="0">
                <a:solidFill>
                  <a:srgbClr val="006EB7"/>
                </a:solidFill>
              </a:rPr>
              <a:t>to prepare for </a:t>
            </a:r>
            <a:r>
              <a:rPr lang="en-US" sz="2600" i="1" dirty="0" smtClean="0">
                <a:solidFill>
                  <a:srgbClr val="006EB7"/>
                </a:solidFill>
              </a:rPr>
              <a:t>IOSA.</a:t>
            </a:r>
            <a:endParaRPr lang="en-US" sz="2600" i="1" dirty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771550"/>
            <a:ext cx="7272807" cy="57606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CIP Implementation Challenges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75606"/>
            <a:ext cx="89644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Duplication of </a:t>
            </a:r>
            <a:r>
              <a:rPr lang="en-US" sz="2800" i="1" dirty="0" smtClean="0">
                <a:solidFill>
                  <a:srgbClr val="006EB7"/>
                </a:solidFill>
              </a:rPr>
              <a:t>efforts </a:t>
            </a:r>
            <a:r>
              <a:rPr lang="en-US" sz="2800" i="1" dirty="0" smtClean="0">
                <a:solidFill>
                  <a:srgbClr val="006EB7"/>
                </a:solidFill>
              </a:rPr>
              <a:t>in some programmes and </a:t>
            </a:r>
            <a:r>
              <a:rPr lang="en-US" sz="2800" i="1" dirty="0" smtClean="0">
                <a:solidFill>
                  <a:srgbClr val="006EB7"/>
                </a:solidFill>
              </a:rPr>
              <a:t>projects;</a:t>
            </a:r>
            <a:endParaRPr lang="en-US" sz="28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Establishment of clear time-bound </a:t>
            </a:r>
            <a:r>
              <a:rPr lang="en-US" sz="2800" i="1" dirty="0" smtClean="0">
                <a:solidFill>
                  <a:srgbClr val="006EB7"/>
                </a:solidFill>
              </a:rPr>
              <a:t>common target and </a:t>
            </a:r>
            <a:r>
              <a:rPr lang="en-US" sz="2800" i="1" dirty="0" smtClean="0">
                <a:solidFill>
                  <a:srgbClr val="006EB7"/>
                </a:solidFill>
              </a:rPr>
              <a:t>priorities;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Proper coordination of activities and work </a:t>
            </a:r>
            <a:r>
              <a:rPr lang="en-US" sz="2800" i="1" dirty="0" err="1" smtClean="0">
                <a:solidFill>
                  <a:srgbClr val="006EB7"/>
                </a:solidFill>
              </a:rPr>
              <a:t>programmes</a:t>
            </a:r>
            <a:r>
              <a:rPr lang="en-US" sz="2800" i="1" dirty="0" smtClean="0">
                <a:solidFill>
                  <a:srgbClr val="006EB7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771550"/>
            <a:ext cx="7272807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Recommendations on </a:t>
            </a:r>
            <a:r>
              <a:rPr lang="en-CA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CIP Implementation </a:t>
            </a:r>
            <a:endParaRPr lang="en-CA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043104"/>
            <a:ext cx="896448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006EB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Establish a common </a:t>
            </a:r>
            <a:r>
              <a:rPr lang="en-US" sz="2800" i="1" dirty="0" smtClean="0">
                <a:solidFill>
                  <a:srgbClr val="006EB7"/>
                </a:solidFill>
              </a:rPr>
              <a:t>set of priorities </a:t>
            </a:r>
            <a:r>
              <a:rPr lang="en-US" sz="2800" i="1" dirty="0" smtClean="0">
                <a:solidFill>
                  <a:srgbClr val="006EB7"/>
                </a:solidFill>
              </a:rPr>
              <a:t>and goals,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Extend NCLB to all ICAO Strategic </a:t>
            </a:r>
            <a:r>
              <a:rPr lang="en-US" sz="2800" i="1" dirty="0" smtClean="0">
                <a:solidFill>
                  <a:srgbClr val="006EB7"/>
                </a:solidFill>
              </a:rPr>
              <a:t>Objectives</a:t>
            </a:r>
            <a:r>
              <a:rPr lang="en-US" sz="2800" i="1" dirty="0" smtClean="0">
                <a:solidFill>
                  <a:srgbClr val="006EB7"/>
                </a:solidFill>
              </a:rPr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Devise a strategy that values the strength of individual partners,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Popularize annual goals,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Mutual exchange and sharing of programmes of activities and,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6EB7"/>
                </a:solidFill>
              </a:rPr>
              <a:t>Assistance on result based specific </a:t>
            </a:r>
            <a:r>
              <a:rPr lang="en-US" sz="2800" i="1" dirty="0" smtClean="0">
                <a:solidFill>
                  <a:srgbClr val="006EB7"/>
                </a:solidFill>
              </a:rPr>
              <a:t>activities.</a:t>
            </a:r>
            <a:endParaRPr lang="en-US" sz="2800" i="1" dirty="0" smtClean="0">
              <a:solidFill>
                <a:srgbClr val="006EB7"/>
              </a:solidFill>
            </a:endParaRPr>
          </a:p>
          <a:p>
            <a:pPr lvl="1"/>
            <a:r>
              <a:rPr lang="en-US" sz="2200" i="1" dirty="0" smtClean="0">
                <a:solidFill>
                  <a:srgbClr val="006EB7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200" i="1" dirty="0">
              <a:solidFill>
                <a:srgbClr val="006EB7"/>
              </a:solidFill>
            </a:endParaRPr>
          </a:p>
          <a:p>
            <a:pPr lvl="1" algn="just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US" sz="2400" dirty="0" smtClean="0">
              <a:solidFill>
                <a:srgbClr val="006EB7"/>
              </a:solidFill>
            </a:endParaRPr>
          </a:p>
          <a:p>
            <a:pPr lvl="1"/>
            <a:endParaRPr lang="en-GB" sz="2400" dirty="0" smtClean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4FE48-B6E8-48B0-841B-C4681FE45067}"/>
</file>

<file path=customXml/itemProps2.xml><?xml version="1.0" encoding="utf-8"?>
<ds:datastoreItem xmlns:ds="http://schemas.openxmlformats.org/officeDocument/2006/customXml" ds:itemID="{1FFD5F70-155E-4911-B852-A3207056A50F}"/>
</file>

<file path=customXml/itemProps3.xml><?xml version="1.0" encoding="utf-8"?>
<ds:datastoreItem xmlns:ds="http://schemas.openxmlformats.org/officeDocument/2006/customXml" ds:itemID="{69EF6E88-CB04-4182-8BC3-DBE7C27DA444}"/>
</file>

<file path=customXml/itemProps4.xml><?xml version="1.0" encoding="utf-8"?>
<ds:datastoreItem xmlns:ds="http://schemas.openxmlformats.org/officeDocument/2006/customXml" ds:itemID="{1FFD5F70-155E-4911-B852-A3207056A5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423</Words>
  <Application>Microsoft Office PowerPoint</Application>
  <PresentationFormat>On-screen Show (16:9)</PresentationFormat>
  <Paragraphs>112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Ousman, KEMO MANJANG</cp:lastModifiedBy>
  <cp:revision>44</cp:revision>
  <dcterms:created xsi:type="dcterms:W3CDTF">2013-08-20T15:49:37Z</dcterms:created>
  <dcterms:modified xsi:type="dcterms:W3CDTF">2016-06-22T14:07:52Z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  <property fmtid="{D5CDD505-2E9C-101B-9397-08002B2CF9AE}" pid="3" name="_dlc_DocIdItemGuid">
    <vt:lpwstr>305fd4f8-1e5c-441f-96ef-5e814f252b9a</vt:lpwstr>
  </property>
</Properties>
</file>