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63" r:id="rId6"/>
    <p:sldId id="282" r:id="rId7"/>
    <p:sldId id="268" r:id="rId8"/>
    <p:sldId id="284" r:id="rId9"/>
    <p:sldId id="289" r:id="rId10"/>
    <p:sldId id="283" r:id="rId11"/>
    <p:sldId id="285" r:id="rId12"/>
    <p:sldId id="288" r:id="rId13"/>
    <p:sldId id="26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75"/>
    <a:srgbClr val="0054A4"/>
    <a:srgbClr val="279DD9"/>
    <a:srgbClr val="CC8004"/>
    <a:srgbClr val="F37021"/>
    <a:srgbClr val="A74233"/>
    <a:srgbClr val="5A6870"/>
    <a:srgbClr val="7B0052"/>
    <a:srgbClr val="006EB7"/>
    <a:srgbClr val="A2C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8" autoAdjust="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14" Type="http://schemas.openxmlformats.org/officeDocument/2006/relationships/slide" Target="slides/slide9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2E558-D444-4F74-B22D-1E368B8F3438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E4343-6384-4486-BF56-E7FE4F84F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79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FF48-6E1C-472E-B4F6-77136A76B08A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2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FF48-6E1C-472E-B4F6-77136A76B08A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2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FF48-6E1C-472E-B4F6-77136A76B08A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28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FF48-6E1C-472E-B4F6-77136A76B08A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6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FF48-6E1C-472E-B4F6-77136A76B08A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28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FF48-6E1C-472E-B4F6-77136A76B08A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28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FF48-6E1C-472E-B4F6-77136A76B08A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2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2016-06-28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39799"/>
            <a:ext cx="921702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1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6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" y="1599883"/>
            <a:ext cx="9142286" cy="32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356"/>
            <a:ext cx="9144000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8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654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9143981" cy="9810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2016-06-28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66" r:id="rId12"/>
    <p:sldLayoutId id="2147483661" r:id="rId13"/>
    <p:sldLayoutId id="2147483663" r:id="rId14"/>
    <p:sldLayoutId id="2147483664" r:id="rId15"/>
    <p:sldLayoutId id="2147483665" r:id="rId16"/>
    <p:sldLayoutId id="214748366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1"/>
          <p:cNvSpPr>
            <a:spLocks/>
          </p:cNvSpPr>
          <p:nvPr/>
        </p:nvSpPr>
        <p:spPr bwMode="auto">
          <a:xfrm>
            <a:off x="251520" y="3921038"/>
            <a:ext cx="4103687" cy="8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2000" dirty="0">
                <a:solidFill>
                  <a:schemeClr val="bg2"/>
                </a:solidFill>
                <a:cs typeface="Arial" charset="0"/>
              </a:rPr>
              <a:t>Mr. </a:t>
            </a:r>
            <a:r>
              <a:rPr lang="en-GB" sz="2000" dirty="0" smtClean="0">
                <a:solidFill>
                  <a:schemeClr val="bg2"/>
                </a:solidFill>
                <a:cs typeface="Arial" charset="0"/>
              </a:rPr>
              <a:t>Mam Sait Jallow </a:t>
            </a:r>
            <a:r>
              <a:rPr lang="en-GB" sz="3200" dirty="0">
                <a:solidFill>
                  <a:schemeClr val="bg2"/>
                </a:solidFill>
                <a:cs typeface="Arial" charset="0"/>
              </a:rPr>
              <a:t>	</a:t>
            </a:r>
            <a:endParaRPr lang="en-GB" sz="3200" dirty="0" smtClean="0">
              <a:solidFill>
                <a:schemeClr val="bg2"/>
              </a:solidFill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GB" sz="2000" dirty="0" smtClean="0">
                <a:solidFill>
                  <a:schemeClr val="bg2"/>
                </a:solidFill>
                <a:cs typeface="Arial" charset="0"/>
              </a:rPr>
              <a:t>ICAO 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Regional Director, </a:t>
            </a:r>
            <a:r>
              <a:rPr lang="en-GB" sz="2000" dirty="0" smtClean="0">
                <a:solidFill>
                  <a:schemeClr val="bg2"/>
                </a:solidFill>
                <a:cs typeface="Arial" charset="0"/>
              </a:rPr>
              <a:t>Dakar</a:t>
            </a:r>
            <a:endParaRPr lang="en-US" sz="2000" i="1" baseline="0" dirty="0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0824" y="915566"/>
            <a:ext cx="8569648" cy="31683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US" sz="4000" b="1" i="1" spc="-20" dirty="0">
                <a:solidFill>
                  <a:schemeClr val="bg1"/>
                </a:solidFill>
              </a:rPr>
              <a:t>The Collaborative Implementation Programme (CIP) </a:t>
            </a:r>
            <a:endParaRPr lang="en-US" sz="4000" b="1" i="1" spc="-20" dirty="0" smtClean="0">
              <a:solidFill>
                <a:schemeClr val="bg1"/>
              </a:solidFill>
            </a:endParaRPr>
          </a:p>
          <a:p>
            <a:pPr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US" sz="2400" b="1" i="1" spc="-20" dirty="0" smtClean="0">
                <a:solidFill>
                  <a:schemeClr val="bg1"/>
                </a:solidFill>
              </a:rPr>
              <a:t>Cooperation </a:t>
            </a:r>
            <a:r>
              <a:rPr lang="en-US" sz="2400" b="1" i="1" spc="-20" dirty="0">
                <a:solidFill>
                  <a:schemeClr val="bg1"/>
                </a:solidFill>
              </a:rPr>
              <a:t>between ICAO, States and other Stakeholders in the improvement of Aviation Safety in Africa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92080" y="3867894"/>
            <a:ext cx="36958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55713" algn="l"/>
              </a:tabLst>
              <a:defRPr/>
            </a:pPr>
            <a:r>
              <a:rPr lang="en-GB" sz="2000" b="1" spc="-20" dirty="0" smtClean="0">
                <a:solidFill>
                  <a:schemeClr val="bg1"/>
                </a:solidFill>
              </a:rPr>
              <a:t>Malabo</a:t>
            </a:r>
            <a:r>
              <a:rPr lang="en-GB" sz="2000" b="1" spc="-20" dirty="0">
                <a:solidFill>
                  <a:schemeClr val="bg1"/>
                </a:solidFill>
              </a:rPr>
              <a:t>, Equatorial </a:t>
            </a:r>
            <a:r>
              <a:rPr lang="en-GB" sz="2000" b="1" spc="-20" dirty="0" smtClean="0">
                <a:solidFill>
                  <a:schemeClr val="bg1"/>
                </a:solidFill>
              </a:rPr>
              <a:t>Guinea</a:t>
            </a:r>
          </a:p>
          <a:p>
            <a:pPr algn="l">
              <a:tabLst>
                <a:tab pos="1255713" algn="l"/>
              </a:tabLst>
              <a:defRPr/>
            </a:pPr>
            <a:r>
              <a:rPr lang="en-GB" sz="2000" b="1" spc="-20" dirty="0" smtClean="0">
                <a:solidFill>
                  <a:schemeClr val="bg1"/>
                </a:solidFill>
              </a:rPr>
              <a:t>28 </a:t>
            </a:r>
            <a:r>
              <a:rPr lang="en-GB" sz="2000" b="1" spc="-20" dirty="0">
                <a:solidFill>
                  <a:schemeClr val="bg1"/>
                </a:solidFill>
              </a:rPr>
              <a:t>June </a:t>
            </a:r>
            <a:r>
              <a:rPr lang="en-GB" sz="2000" b="1" spc="-20" dirty="0" smtClean="0">
                <a:solidFill>
                  <a:schemeClr val="bg1"/>
                </a:solidFill>
              </a:rPr>
              <a:t>2016</a:t>
            </a:r>
            <a:r>
              <a:rPr lang="en-GB" sz="2800" b="1" spc="-20" dirty="0" smtClean="0">
                <a:solidFill>
                  <a:schemeClr val="bg1"/>
                </a:solidFill>
              </a:rPr>
              <a:t> </a:t>
            </a:r>
            <a:endParaRPr lang="en-US" sz="2800" b="1" spc="-2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2246" y="3467204"/>
            <a:ext cx="3982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tabLst>
                <a:tab pos="1255713" algn="l"/>
              </a:tabLst>
              <a:defRPr/>
            </a:pPr>
            <a:r>
              <a:rPr lang="en-GB" sz="2000" b="1" spc="-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Third AFI Aviation Safety symposium</a:t>
            </a:r>
            <a:endParaRPr lang="en-US" sz="2000" b="1" spc="-2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65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771550"/>
            <a:ext cx="9144000" cy="504056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FF0000"/>
              </a:buClr>
            </a:pPr>
            <a:r>
              <a:rPr lang="en-CA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Birth of the Collaborative Implementation Programme  (CIP)</a:t>
            </a:r>
            <a:endParaRPr lang="en-CA" altLang="en-US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19622"/>
            <a:ext cx="91440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i="1" dirty="0" smtClean="0">
                <a:solidFill>
                  <a:srgbClr val="006EB7"/>
                </a:solidFill>
              </a:rPr>
              <a:t>1</a:t>
            </a:r>
            <a:r>
              <a:rPr lang="en-US" sz="2200" b="1" i="1" baseline="30000" dirty="0" smtClean="0">
                <a:solidFill>
                  <a:srgbClr val="006EB7"/>
                </a:solidFill>
              </a:rPr>
              <a:t>st</a:t>
            </a:r>
            <a:r>
              <a:rPr lang="en-US" sz="2200" b="1" i="1" dirty="0" smtClean="0">
                <a:solidFill>
                  <a:srgbClr val="006EB7"/>
                </a:solidFill>
              </a:rPr>
              <a:t> AFI Aviation Safety Symposium, Dakar, Senegal, 27 - 28 May 2014: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100" i="1" dirty="0">
                <a:solidFill>
                  <a:srgbClr val="006EB7"/>
                </a:solidFill>
              </a:rPr>
              <a:t>Discussed status of aviation safety and air navigation performance in the AFI Region;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100" i="1" dirty="0">
                <a:solidFill>
                  <a:srgbClr val="006EB7"/>
                </a:solidFill>
              </a:rPr>
              <a:t>Reviewed: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100" i="1" dirty="0">
                <a:solidFill>
                  <a:srgbClr val="006EB7"/>
                </a:solidFill>
              </a:rPr>
              <a:t>progress in attainment of regional aviation safety targets; and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100" i="1" dirty="0">
                <a:solidFill>
                  <a:srgbClr val="006EB7"/>
                </a:solidFill>
              </a:rPr>
              <a:t>Regional performance objectives for air navigation systems.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100" b="1" i="1" dirty="0" smtClean="0">
                <a:solidFill>
                  <a:srgbClr val="006EB7"/>
                </a:solidFill>
              </a:rPr>
              <a:t>CIP: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n-US" sz="2100" i="1" dirty="0" smtClean="0">
                <a:solidFill>
                  <a:srgbClr val="006EB7"/>
                </a:solidFill>
              </a:rPr>
              <a:t>presented to and considered by AFI Plan SC/13 meeting, 29-30 May 2014.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n-US" sz="2200" i="1" dirty="0" smtClean="0">
                <a:solidFill>
                  <a:srgbClr val="006EB7"/>
                </a:solidFill>
              </a:rPr>
              <a:t>integrated into AFI Plan work programme and presented to AFI Plan SC/14  meeting</a:t>
            </a:r>
            <a:r>
              <a:rPr lang="en-US" sz="2200" i="1" dirty="0">
                <a:solidFill>
                  <a:srgbClr val="006EB7"/>
                </a:solidFill>
              </a:rPr>
              <a:t>, </a:t>
            </a:r>
            <a:r>
              <a:rPr lang="en-US" sz="2200" i="1" dirty="0" smtClean="0">
                <a:solidFill>
                  <a:srgbClr val="006EB7"/>
                </a:solidFill>
              </a:rPr>
              <a:t>Oct </a:t>
            </a:r>
            <a:r>
              <a:rPr lang="en-US" sz="2200" i="1" dirty="0">
                <a:solidFill>
                  <a:srgbClr val="006EB7"/>
                </a:solidFill>
              </a:rPr>
              <a:t>2014</a:t>
            </a:r>
            <a:r>
              <a:rPr lang="en-US" sz="2200" i="1" dirty="0" smtClean="0">
                <a:solidFill>
                  <a:srgbClr val="006EB7"/>
                </a:solidFill>
              </a:rPr>
              <a:t>.</a:t>
            </a:r>
            <a:endParaRPr lang="en-GB" sz="2400" dirty="0" smtClean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627534"/>
            <a:ext cx="8568952" cy="576064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FF0000"/>
              </a:buClr>
            </a:pPr>
            <a:r>
              <a:rPr lang="en-CA" alt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Collaborative Implementation </a:t>
            </a:r>
            <a:r>
              <a:rPr lang="en-CA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–Initiatives with Partners </a:t>
            </a:r>
            <a:endParaRPr lang="en-CA" altLang="en-US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752" y="1184548"/>
            <a:ext cx="909024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006EB7"/>
                </a:solidFill>
              </a:rPr>
              <a:t>Support to the Improvement </a:t>
            </a:r>
            <a:r>
              <a:rPr lang="en-US" sz="2000" b="1" i="1" dirty="0" smtClean="0">
                <a:solidFill>
                  <a:srgbClr val="006EB7"/>
                </a:solidFill>
              </a:rPr>
              <a:t>of Aviation  Safety in </a:t>
            </a:r>
            <a:r>
              <a:rPr lang="en-US" sz="2000" b="1" i="1" dirty="0">
                <a:solidFill>
                  <a:srgbClr val="006EB7"/>
                </a:solidFill>
              </a:rPr>
              <a:t>Africa (SIASA</a:t>
            </a:r>
            <a:r>
              <a:rPr lang="en-US" sz="2000" b="1" i="1" dirty="0" smtClean="0">
                <a:solidFill>
                  <a:srgbClr val="006EB7"/>
                </a:solidFill>
              </a:rPr>
              <a:t>)- EU fund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rgbClr val="006EB7"/>
                </a:solidFill>
              </a:rPr>
              <a:t>Assistance </a:t>
            </a:r>
            <a:r>
              <a:rPr lang="en-US" i="1" dirty="0" smtClean="0">
                <a:solidFill>
                  <a:srgbClr val="006EB7"/>
                </a:solidFill>
              </a:rPr>
              <a:t>missions to States,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i="1" dirty="0" smtClean="0">
                <a:solidFill>
                  <a:srgbClr val="006EB7"/>
                </a:solidFill>
              </a:rPr>
              <a:t>Development of Regulations </a:t>
            </a:r>
            <a:r>
              <a:rPr lang="en-US" i="1" dirty="0">
                <a:solidFill>
                  <a:srgbClr val="006EB7"/>
                </a:solidFill>
              </a:rPr>
              <a:t>and guidance </a:t>
            </a:r>
            <a:r>
              <a:rPr lang="en-US" i="1" dirty="0" smtClean="0">
                <a:solidFill>
                  <a:srgbClr val="006EB7"/>
                </a:solidFill>
              </a:rPr>
              <a:t>materials,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i="1" dirty="0" smtClean="0">
                <a:solidFill>
                  <a:srgbClr val="006EB7"/>
                </a:solidFill>
              </a:rPr>
              <a:t>Conducting Workshops and  Training: </a:t>
            </a:r>
          </a:p>
          <a:p>
            <a:pPr marL="4000500" lvl="8" indent="-342900"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6EB7"/>
                </a:solidFill>
              </a:rPr>
              <a:t>SOFIA</a:t>
            </a:r>
          </a:p>
          <a:p>
            <a:pPr marL="4000500" lvl="8" indent="-342900"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6EB7"/>
                </a:solidFill>
              </a:rPr>
              <a:t>ECCAIRS etc.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6EB7"/>
                </a:solidFill>
              </a:rPr>
              <a:t>United States Technical Assistance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en-US" i="1" dirty="0" smtClean="0">
                <a:solidFill>
                  <a:srgbClr val="006EB7"/>
                </a:solidFill>
              </a:rPr>
              <a:t>Seminars/Workshops/Training </a:t>
            </a:r>
            <a:r>
              <a:rPr lang="en-US" i="1" dirty="0">
                <a:solidFill>
                  <a:srgbClr val="006EB7"/>
                </a:solidFill>
              </a:rPr>
              <a:t>on strategies for managing </a:t>
            </a:r>
            <a:r>
              <a:rPr lang="en-US" i="1" dirty="0" smtClean="0">
                <a:solidFill>
                  <a:srgbClr val="006EB7"/>
                </a:solidFill>
              </a:rPr>
              <a:t>effective ATM </a:t>
            </a:r>
            <a:r>
              <a:rPr lang="en-US" i="1" dirty="0">
                <a:solidFill>
                  <a:srgbClr val="006EB7"/>
                </a:solidFill>
              </a:rPr>
              <a:t>oversight organization.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6EB7"/>
                </a:solidFill>
              </a:rPr>
              <a:t>IATA</a:t>
            </a:r>
            <a:r>
              <a:rPr lang="en-US" sz="2000" b="1" i="1" dirty="0">
                <a:solidFill>
                  <a:srgbClr val="006EB7"/>
                </a:solidFill>
              </a:rPr>
              <a:t>	</a:t>
            </a:r>
            <a:r>
              <a:rPr lang="en-US" sz="2000" b="1" i="1" dirty="0" smtClean="0">
                <a:solidFill>
                  <a:srgbClr val="006EB7"/>
                </a:solidFill>
              </a:rPr>
              <a:t>- Operational Safety Audit </a:t>
            </a:r>
            <a:r>
              <a:rPr lang="en-US" sz="2000" b="1" i="1" dirty="0">
                <a:solidFill>
                  <a:srgbClr val="006EB7"/>
                </a:solidFill>
              </a:rPr>
              <a:t>(IOSA</a:t>
            </a:r>
            <a:r>
              <a:rPr lang="en-US" sz="2000" b="1" i="1" dirty="0" smtClean="0">
                <a:solidFill>
                  <a:srgbClr val="006EB7"/>
                </a:solidFill>
              </a:rPr>
              <a:t>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rgbClr val="006EB7"/>
                </a:solidFill>
              </a:rPr>
              <a:t>Assist Airlines prepare for the IOSA Audits (Ref Abuja target)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rgbClr val="006EB7"/>
                </a:solidFill>
              </a:rPr>
              <a:t>Support in the establishment of the AOC database</a:t>
            </a:r>
            <a:endParaRPr lang="en-GB" sz="2400" dirty="0" smtClean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3528" y="771550"/>
            <a:ext cx="8496944" cy="576064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FF0000"/>
              </a:buClr>
            </a:pPr>
            <a:r>
              <a:rPr lang="en-CA" alt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Collaborative Implementation –Initiatives with Partners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87" y="1563638"/>
            <a:ext cx="91264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i="1" dirty="0" smtClean="0">
                <a:solidFill>
                  <a:srgbClr val="006EB7"/>
                </a:solidFill>
              </a:rPr>
              <a:t>AFCAC - AFI </a:t>
            </a:r>
            <a:r>
              <a:rPr lang="en-US" sz="2400" b="1" i="1" dirty="0">
                <a:solidFill>
                  <a:srgbClr val="006EB7"/>
                </a:solidFill>
              </a:rPr>
              <a:t>Cooperative Inspectorate Scheme (</a:t>
            </a:r>
            <a:r>
              <a:rPr lang="en-US" sz="2400" b="1" i="1" dirty="0" smtClean="0">
                <a:solidFill>
                  <a:srgbClr val="006EB7"/>
                </a:solidFill>
              </a:rPr>
              <a:t>AFI-CIS)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i="1" dirty="0" smtClean="0">
              <a:solidFill>
                <a:srgbClr val="006EB7"/>
              </a:solidFill>
            </a:endParaRP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rgbClr val="006EB7"/>
                </a:solidFill>
              </a:rPr>
              <a:t>Assist </a:t>
            </a:r>
            <a:r>
              <a:rPr lang="en-US" sz="2400" i="1" dirty="0" smtClean="0">
                <a:solidFill>
                  <a:srgbClr val="006EB7"/>
                </a:solidFill>
              </a:rPr>
              <a:t>States resolve safety oversight deficiencies - priorities on: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endParaRPr lang="en-US" sz="800" i="1" dirty="0" smtClean="0">
              <a:solidFill>
                <a:srgbClr val="006EB7"/>
              </a:solidFill>
            </a:endParaRPr>
          </a:p>
          <a:p>
            <a:pPr marL="1257300" lvl="3" indent="-342900">
              <a:buFont typeface="Wingdings" panose="05000000000000000000" pitchFamily="2" charset="2"/>
              <a:buChar char="ü"/>
            </a:pPr>
            <a:r>
              <a:rPr lang="en-US" sz="2400" i="1" dirty="0" smtClean="0">
                <a:solidFill>
                  <a:srgbClr val="006EB7"/>
                </a:solidFill>
              </a:rPr>
              <a:t> the resolution of Significant Safety Concerns (SSCs), and</a:t>
            </a:r>
          </a:p>
          <a:p>
            <a:pPr marL="1257300" lvl="3" indent="-342900">
              <a:buFont typeface="Wingdings" panose="05000000000000000000" pitchFamily="2" charset="2"/>
              <a:buChar char="ü"/>
            </a:pPr>
            <a:endParaRPr lang="en-US" sz="800" i="1" dirty="0" smtClean="0">
              <a:solidFill>
                <a:srgbClr val="006EB7"/>
              </a:solidFill>
            </a:endParaRPr>
          </a:p>
          <a:p>
            <a:pPr marL="1257300" lvl="3" indent="-342900">
              <a:buFont typeface="Wingdings" panose="05000000000000000000" pitchFamily="2" charset="2"/>
              <a:buChar char="ü"/>
            </a:pPr>
            <a:r>
              <a:rPr lang="en-US" sz="2400" i="1" dirty="0" smtClean="0">
                <a:solidFill>
                  <a:srgbClr val="006EB7"/>
                </a:solidFill>
              </a:rPr>
              <a:t> improvement of Effective Implementation (EI) of ICAO SARPs.</a:t>
            </a:r>
          </a:p>
          <a:p>
            <a:pPr marL="457200" lvl="2"/>
            <a:endParaRPr lang="en-US" sz="2400" i="1" dirty="0" smtClean="0">
              <a:solidFill>
                <a:srgbClr val="006EB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006EB7"/>
                </a:solidFill>
              </a:rPr>
              <a:t> </a:t>
            </a:r>
            <a:r>
              <a:rPr lang="en-US" sz="2400" b="1" i="1" dirty="0">
                <a:solidFill>
                  <a:srgbClr val="006EB7"/>
                </a:solidFill>
              </a:rPr>
              <a:t>AFPP - Enhanced implementation </a:t>
            </a:r>
            <a:r>
              <a:rPr lang="en-US" sz="2400" b="1" i="1" dirty="0" smtClean="0">
                <a:solidFill>
                  <a:srgbClr val="006EB7"/>
                </a:solidFill>
              </a:rPr>
              <a:t>of PBN</a:t>
            </a:r>
            <a:endParaRPr lang="en-GB" sz="2400" dirty="0" smtClean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3528" y="771550"/>
            <a:ext cx="8496944" cy="576064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FF0000"/>
              </a:buClr>
            </a:pPr>
            <a:r>
              <a:rPr lang="en-CA" alt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Collaborative Implementation –Initiatives with Partners </a:t>
            </a:r>
          </a:p>
        </p:txBody>
      </p:sp>
      <p:sp>
        <p:nvSpPr>
          <p:cNvPr id="4" name="Rectangle 3"/>
          <p:cNvSpPr/>
          <p:nvPr/>
        </p:nvSpPr>
        <p:spPr>
          <a:xfrm>
            <a:off x="89756" y="1350293"/>
            <a:ext cx="8964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i="1" dirty="0" smtClean="0">
                <a:solidFill>
                  <a:srgbClr val="006EB7"/>
                </a:solidFill>
              </a:rPr>
              <a:t>Regional Aviation Safety Group for the AFI region (RASG-AFI)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b="1" i="1" dirty="0">
              <a:solidFill>
                <a:srgbClr val="006EB7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i="1" dirty="0" smtClean="0">
                <a:solidFill>
                  <a:srgbClr val="006EB7"/>
                </a:solidFill>
              </a:rPr>
              <a:t>Support States in the establishment of </a:t>
            </a:r>
            <a:r>
              <a:rPr lang="en-US" sz="2400" i="1" dirty="0">
                <a:solidFill>
                  <a:srgbClr val="006EB7"/>
                </a:solidFill>
              </a:rPr>
              <a:t>Runway </a:t>
            </a:r>
            <a:r>
              <a:rPr lang="en-US" sz="2400" i="1" dirty="0" smtClean="0">
                <a:solidFill>
                  <a:srgbClr val="006EB7"/>
                </a:solidFill>
              </a:rPr>
              <a:t>Safety Teams at International Airports;</a:t>
            </a:r>
            <a:r>
              <a:rPr lang="en-US" sz="2400" b="1" i="1" dirty="0" smtClean="0">
                <a:solidFill>
                  <a:srgbClr val="006EB7"/>
                </a:solidFill>
              </a:rPr>
              <a:t>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800" b="1" i="1" dirty="0" smtClean="0">
              <a:solidFill>
                <a:srgbClr val="006EB7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rgbClr val="006EB7"/>
                </a:solidFill>
              </a:rPr>
              <a:t>Detailed Implementation Plans </a:t>
            </a:r>
            <a:r>
              <a:rPr lang="en-US" sz="2400" i="1" dirty="0" smtClean="0">
                <a:solidFill>
                  <a:srgbClr val="006EB7"/>
                </a:solidFill>
              </a:rPr>
              <a:t>for Loss </a:t>
            </a:r>
            <a:r>
              <a:rPr lang="en-US" sz="2400" i="1" dirty="0">
                <a:solidFill>
                  <a:srgbClr val="006EB7"/>
                </a:solidFill>
              </a:rPr>
              <a:t>of Control in Flight </a:t>
            </a:r>
            <a:r>
              <a:rPr lang="en-US" sz="2400" i="1" dirty="0" smtClean="0">
                <a:solidFill>
                  <a:srgbClr val="006EB7"/>
                </a:solidFill>
              </a:rPr>
              <a:t>   (</a:t>
            </a:r>
            <a:r>
              <a:rPr lang="en-US" sz="2400" i="1" dirty="0">
                <a:solidFill>
                  <a:srgbClr val="006EB7"/>
                </a:solidFill>
              </a:rPr>
              <a:t>LOC-I) </a:t>
            </a:r>
            <a:r>
              <a:rPr lang="en-US" sz="2400" i="1" dirty="0" smtClean="0">
                <a:solidFill>
                  <a:srgbClr val="006EB7"/>
                </a:solidFill>
              </a:rPr>
              <a:t>toolkit;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800" i="1" dirty="0" smtClean="0">
              <a:solidFill>
                <a:srgbClr val="006EB7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i="1" dirty="0" smtClean="0">
                <a:solidFill>
                  <a:srgbClr val="006EB7"/>
                </a:solidFill>
              </a:rPr>
              <a:t>Development of Projects for Accident Investigation and Fundamentals of Safety Oversight; and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800" i="1" dirty="0" smtClean="0">
              <a:solidFill>
                <a:srgbClr val="006EB7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i="1" dirty="0" smtClean="0">
                <a:solidFill>
                  <a:srgbClr val="006EB7"/>
                </a:solidFill>
              </a:rPr>
              <a:t>Extension to Aeronautical Information Management as an ESI.</a:t>
            </a:r>
            <a:endParaRPr lang="en-GB" sz="2400" dirty="0" smtClean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3568" y="699542"/>
            <a:ext cx="7272807" cy="576064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FF0000"/>
              </a:buClr>
            </a:pPr>
            <a:r>
              <a:rPr lang="en-CA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CIP Implementation Progress /Results </a:t>
            </a:r>
            <a:endParaRPr lang="en-CA" altLang="en-US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275606"/>
            <a:ext cx="896448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006EB7"/>
                </a:solidFill>
              </a:rPr>
              <a:t>RASG –AFI Runway Safety Go-teams established at </a:t>
            </a:r>
            <a:r>
              <a:rPr lang="en-US" sz="2400" i="1" dirty="0" smtClean="0">
                <a:solidFill>
                  <a:schemeClr val="tx2"/>
                </a:solidFill>
              </a:rPr>
              <a:t>various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smtClean="0">
                <a:solidFill>
                  <a:srgbClr val="006EB7"/>
                </a:solidFill>
              </a:rPr>
              <a:t>airports;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i="1" dirty="0" smtClean="0">
              <a:solidFill>
                <a:srgbClr val="006EB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006EB7"/>
                </a:solidFill>
              </a:rPr>
              <a:t>Two States(Zambia and Malawi ) supported in the development of Regulations and manuals;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i="1" dirty="0" smtClean="0">
              <a:solidFill>
                <a:srgbClr val="006EB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006EB7"/>
                </a:solidFill>
              </a:rPr>
              <a:t>Many seminars/workshops and training related to aviation safety provided;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i="1" dirty="0" smtClean="0">
              <a:solidFill>
                <a:srgbClr val="006EB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006EB7"/>
                </a:solidFill>
              </a:rPr>
              <a:t>ICAO ROST assistance missions conducted in States</a:t>
            </a:r>
            <a:r>
              <a:rPr lang="en-US" sz="2100" i="1" dirty="0" smtClean="0">
                <a:solidFill>
                  <a:srgbClr val="006EB7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i="1" dirty="0" smtClean="0">
              <a:solidFill>
                <a:srgbClr val="006EB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006EB7"/>
                </a:solidFill>
              </a:rPr>
              <a:t>Support provided to many African states through AFI- CIS; and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i="1" dirty="0">
              <a:solidFill>
                <a:srgbClr val="006EB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006EB7"/>
                </a:solidFill>
              </a:rPr>
              <a:t>More than 15 African Airlines assisted to </a:t>
            </a:r>
            <a:r>
              <a:rPr lang="en-US" sz="2400" i="1" dirty="0">
                <a:solidFill>
                  <a:srgbClr val="006EB7"/>
                </a:solidFill>
              </a:rPr>
              <a:t>prepare for </a:t>
            </a:r>
            <a:r>
              <a:rPr lang="en-US" sz="2400" i="1" dirty="0" smtClean="0">
                <a:solidFill>
                  <a:srgbClr val="006EB7"/>
                </a:solidFill>
              </a:rPr>
              <a:t>IOSA.</a:t>
            </a:r>
            <a:endParaRPr lang="en-GB" sz="2400" dirty="0" smtClean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843558"/>
            <a:ext cx="7272807" cy="576064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FF0000"/>
              </a:buClr>
            </a:pPr>
            <a:r>
              <a:rPr lang="en-CA" alt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CIP Implementation Challenges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0384" y="1779662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006EB7"/>
                </a:solidFill>
              </a:rPr>
              <a:t>Duplication of efforts in some programmes and projects;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i="1" dirty="0" smtClean="0">
              <a:solidFill>
                <a:srgbClr val="006EB7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006EB7"/>
                </a:solidFill>
              </a:rPr>
              <a:t>Establishment of clear time-bound common targets and priorities;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i="1" dirty="0" smtClean="0">
              <a:solidFill>
                <a:srgbClr val="006EB7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006EB7"/>
                </a:solidFill>
              </a:rPr>
              <a:t>Proper coordination of activities and work </a:t>
            </a:r>
            <a:r>
              <a:rPr lang="en-US" sz="2400" i="1" dirty="0" err="1" smtClean="0">
                <a:solidFill>
                  <a:srgbClr val="006EB7"/>
                </a:solidFill>
              </a:rPr>
              <a:t>programmes</a:t>
            </a:r>
            <a:r>
              <a:rPr lang="en-US" sz="2400" i="1" dirty="0" smtClean="0">
                <a:solidFill>
                  <a:srgbClr val="006EB7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i="1" dirty="0" smtClean="0">
              <a:solidFill>
                <a:srgbClr val="006EB7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i="1" dirty="0" smtClean="0">
                <a:solidFill>
                  <a:srgbClr val="006EB7"/>
                </a:solidFill>
              </a:rPr>
              <a:t>Etc…..</a:t>
            </a:r>
            <a:endParaRPr lang="en-GB" sz="2400" dirty="0" smtClean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2676" y="699542"/>
            <a:ext cx="8856984" cy="504056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FF0000"/>
              </a:buClr>
            </a:pPr>
            <a:r>
              <a:rPr lang="en-CA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Recommendations on </a:t>
            </a:r>
            <a:r>
              <a:rPr lang="en-CA" alt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CIP Implementation </a:t>
            </a:r>
            <a:r>
              <a:rPr lang="en-CA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Improvement</a:t>
            </a:r>
            <a:endParaRPr lang="en-CA" altLang="en-US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924" y="1203598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006EB7"/>
                </a:solidFill>
              </a:rPr>
              <a:t>Establish common set of priorities and goals,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i="1" dirty="0" smtClean="0">
              <a:solidFill>
                <a:srgbClr val="006EB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rgbClr val="006EB7"/>
                </a:solidFill>
              </a:rPr>
              <a:t>Popularize </a:t>
            </a:r>
            <a:r>
              <a:rPr lang="en-US" sz="2400" i="1" dirty="0" smtClean="0">
                <a:solidFill>
                  <a:srgbClr val="006EB7"/>
                </a:solidFill>
              </a:rPr>
              <a:t>annual </a:t>
            </a:r>
            <a:r>
              <a:rPr lang="en-US" sz="2400" i="1" dirty="0">
                <a:solidFill>
                  <a:srgbClr val="006EB7"/>
                </a:solidFill>
              </a:rPr>
              <a:t>goals, </a:t>
            </a:r>
            <a:endParaRPr lang="en-US" sz="2400" i="1" dirty="0" smtClean="0">
              <a:solidFill>
                <a:srgbClr val="006EB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i="1" dirty="0">
              <a:solidFill>
                <a:srgbClr val="006EB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006EB7"/>
                </a:solidFill>
              </a:rPr>
              <a:t>Devise strategy that values strengths of individual partners,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i="1" dirty="0" smtClean="0">
              <a:solidFill>
                <a:srgbClr val="006EB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006EB7"/>
                </a:solidFill>
              </a:rPr>
              <a:t>Mutual exchange/sharing of information on activities,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i="1" dirty="0" smtClean="0">
              <a:solidFill>
                <a:srgbClr val="006EB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006EB7"/>
                </a:solidFill>
              </a:rPr>
              <a:t>Assistance through specific results based activities.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i="1" dirty="0" smtClean="0">
              <a:solidFill>
                <a:srgbClr val="006EB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rgbClr val="006EB7"/>
                </a:solidFill>
              </a:rPr>
              <a:t>Extend </a:t>
            </a:r>
            <a:r>
              <a:rPr lang="en-US" sz="2400" i="1" dirty="0">
                <a:solidFill>
                  <a:schemeClr val="accent4">
                    <a:lumMod val="10000"/>
                  </a:schemeClr>
                </a:solidFill>
              </a:rPr>
              <a:t>NCLB</a:t>
            </a:r>
            <a:r>
              <a:rPr lang="en-US" sz="2400" i="1" dirty="0">
                <a:solidFill>
                  <a:srgbClr val="006EB7"/>
                </a:solidFill>
              </a:rPr>
              <a:t> to all ICAO Strategic Objectives</a:t>
            </a:r>
            <a:r>
              <a:rPr lang="en-US" sz="2400" i="1" dirty="0" smtClean="0">
                <a:solidFill>
                  <a:srgbClr val="006EB7"/>
                </a:solidFill>
              </a:rPr>
              <a:t>, and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i="1" dirty="0">
              <a:solidFill>
                <a:srgbClr val="006EB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i="1" dirty="0">
                <a:solidFill>
                  <a:srgbClr val="006EB7"/>
                </a:solidFill>
              </a:rPr>
              <a:t>Anchor on new ICAO initiative for Building Global Partnership for Aviation Development (</a:t>
            </a:r>
            <a:r>
              <a:rPr lang="en-GB" sz="2400" i="1" dirty="0">
                <a:solidFill>
                  <a:schemeClr val="accent4">
                    <a:lumMod val="10000"/>
                  </a:schemeClr>
                </a:solidFill>
              </a:rPr>
              <a:t>GPADs</a:t>
            </a:r>
            <a:r>
              <a:rPr lang="en-GB" sz="2400" i="1" dirty="0" smtClean="0">
                <a:solidFill>
                  <a:srgbClr val="006EB7"/>
                </a:solidFill>
              </a:rPr>
              <a:t>).</a:t>
            </a:r>
            <a:endParaRPr lang="en-GB" sz="2400" i="1" dirty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1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746ACDD1F0448B745E857F3C3A929" ma:contentTypeVersion="" ma:contentTypeDescription="Create a new document." ma:contentTypeScope="" ma:versionID="4a498916e7db1839c84cf55af7f4267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9f2915bc449c9eb1438cf294b3051d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2457A67-2CE2-4021-BE3F-B153F33F1471}"/>
</file>

<file path=customXml/itemProps2.xml><?xml version="1.0" encoding="utf-8"?>
<ds:datastoreItem xmlns:ds="http://schemas.openxmlformats.org/officeDocument/2006/customXml" ds:itemID="{1FFD5F70-155E-4911-B852-A3207056A50F}"/>
</file>

<file path=customXml/itemProps3.xml><?xml version="1.0" encoding="utf-8"?>
<ds:datastoreItem xmlns:ds="http://schemas.openxmlformats.org/officeDocument/2006/customXml" ds:itemID="{69EF6E88-CB04-4182-8BC3-DBE7C27DA444}"/>
</file>

<file path=customXml/itemProps4.xml><?xml version="1.0" encoding="utf-8"?>
<ds:datastoreItem xmlns:ds="http://schemas.openxmlformats.org/officeDocument/2006/customXml" ds:itemID="{94C74CDF-B531-4AA4-BEA1-B57A8A10732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</TotalTime>
  <Words>481</Words>
  <Application>Microsoft Office PowerPoint</Application>
  <PresentationFormat>On-screen Show (16:9)</PresentationFormat>
  <Paragraphs>89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I.C.A.O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Kebba Lamin, JAMMEH</cp:lastModifiedBy>
  <cp:revision>55</cp:revision>
  <dcterms:created xsi:type="dcterms:W3CDTF">2013-08-20T15:49:37Z</dcterms:created>
  <dcterms:modified xsi:type="dcterms:W3CDTF">2016-06-28T07:32:27Z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0x010100F08746ACDD1F0448B745E857F3C3A929</vt:lpwstr>
  </property>
  <property fmtid="{D5CDD505-2E9C-101B-9397-08002B2CF9AE}" pid="3" name="_dlc_DocIdItemGuid">
    <vt:lpwstr>305fd4f8-1e5c-441f-96ef-5e814f252b9a</vt:lpwstr>
  </property>
</Properties>
</file>