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4" r:id="rId2"/>
    <p:sldId id="289" r:id="rId3"/>
    <p:sldId id="282" r:id="rId4"/>
    <p:sldId id="268" r:id="rId5"/>
    <p:sldId id="280" r:id="rId6"/>
    <p:sldId id="269" r:id="rId7"/>
    <p:sldId id="273" r:id="rId8"/>
    <p:sldId id="284" r:id="rId9"/>
    <p:sldId id="286" r:id="rId10"/>
    <p:sldId id="283" r:id="rId11"/>
    <p:sldId id="278" r:id="rId12"/>
    <p:sldId id="281" r:id="rId13"/>
    <p:sldId id="262" r:id="rId14"/>
    <p:sldId id="279" r:id="rId15"/>
    <p:sldId id="258" r:id="rId16"/>
    <p:sldId id="288" r:id="rId17"/>
    <p:sldId id="261" r:id="rId18"/>
    <p:sldId id="25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7"/>
    <a:srgbClr val="FF9900"/>
    <a:srgbClr val="5A6870"/>
    <a:srgbClr val="279DD8"/>
    <a:srgbClr val="FAA61A"/>
    <a:srgbClr val="FFCB04"/>
    <a:srgbClr val="0054A4"/>
    <a:srgbClr val="279DD9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0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ocalcache\jblumenkron\Documents\Jimena\AFI\AFI%20Plan%2013th%20Meeting%20and%20AFI%20Summit\AFI%20Summit\Report\Session%201\DD%20Presentation\New%20folder\Copy%20of%20AFI%20Plan%20-%20Average%20African%20States%20-%20V5%20-%20confirmation%20by%20C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ocalcache\jblumenkron\Documents\Jimena\AFI\AFI%20Plan%2013th%20Meeting%20and%20AFI%20Summit\AFI%20Summit\Report\Session%201\DD%20Presentation\New%20folder\Copy%20of%20AFI%20Plan%20-%20Average%20African%20States%20-%20V5%20-%20confirmation%20by%20CM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torage4.icao.lan\vol4regular$\usersfiles\ngonzales\Desktop\Mohamed%20Presentation\AFI%20Plan%20-%20Average%20African%20States%20-%20V6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ocalcache\jblumenkron\Documents\Jimena\AFI\AFI%20Plan%2013th%20Meeting%20and%20AFI%20Summit\AFI%20Symposium\Report\Session%201\Data%2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16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41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Pt>
            <c:idx val="44"/>
            <c:invertIfNegative val="0"/>
            <c:bubble3D val="0"/>
          </c:dPt>
          <c:dPt>
            <c:idx val="45"/>
            <c:invertIfNegative val="0"/>
            <c:bubble3D val="0"/>
          </c:dPt>
          <c:dPt>
            <c:idx val="46"/>
            <c:invertIfNegative val="0"/>
            <c:bubble3D val="0"/>
          </c:dPt>
          <c:dPt>
            <c:idx val="47"/>
            <c:invertIfNegative val="0"/>
            <c:bubble3D val="0"/>
          </c:dPt>
          <c:dPt>
            <c:idx val="48"/>
            <c:invertIfNegative val="0"/>
            <c:bubble3D val="0"/>
          </c:dPt>
          <c:dPt>
            <c:idx val="49"/>
            <c:invertIfNegative val="0"/>
            <c:bubble3D val="0"/>
          </c:dPt>
          <c:dPt>
            <c:idx val="50"/>
            <c:invertIfNegative val="0"/>
            <c:bubble3D val="0"/>
          </c:dPt>
          <c:dPt>
            <c:idx val="51"/>
            <c:invertIfNegative val="0"/>
            <c:bubble3D val="0"/>
          </c:dPt>
          <c:cat>
            <c:strRef>
              <c:f>Sheet2!$A$3:$A$54</c:f>
              <c:strCache>
                <c:ptCount val="52"/>
                <c:pt idx="0">
                  <c:v>Egypt</c:v>
                </c:pt>
                <c:pt idx="1">
                  <c:v>South Africa</c:v>
                </c:pt>
                <c:pt idx="2">
                  <c:v>Gambia</c:v>
                </c:pt>
                <c:pt idx="3">
                  <c:v>Kenya</c:v>
                </c:pt>
                <c:pt idx="4">
                  <c:v>Mauritania</c:v>
                </c:pt>
                <c:pt idx="5">
                  <c:v>Tunisia</c:v>
                </c:pt>
                <c:pt idx="6">
                  <c:v>Sudan</c:v>
                </c:pt>
                <c:pt idx="7">
                  <c:v>Nigeria</c:v>
                </c:pt>
                <c:pt idx="8">
                  <c:v>Morocco</c:v>
                </c:pt>
                <c:pt idx="9">
                  <c:v>Cape Verde</c:v>
                </c:pt>
                <c:pt idx="10">
                  <c:v>Ethiopia</c:v>
                </c:pt>
                <c:pt idx="11">
                  <c:v>Ghana</c:v>
                </c:pt>
                <c:pt idx="12">
                  <c:v>Togo</c:v>
                </c:pt>
                <c:pt idx="13">
                  <c:v>Zimbabwe</c:v>
                </c:pt>
                <c:pt idx="14">
                  <c:v>Mauritius</c:v>
                </c:pt>
                <c:pt idx="15">
                  <c:v>Algeria</c:v>
                </c:pt>
                <c:pt idx="16">
                  <c:v>Madagascar</c:v>
                </c:pt>
                <c:pt idx="17">
                  <c:v>Senegal</c:v>
                </c:pt>
                <c:pt idx="18">
                  <c:v>Burkina Faso</c:v>
                </c:pt>
                <c:pt idx="19">
                  <c:v>Botswana</c:v>
                </c:pt>
                <c:pt idx="20">
                  <c:v>Seychelles</c:v>
                </c:pt>
                <c:pt idx="21">
                  <c:v>Cameroon</c:v>
                </c:pt>
                <c:pt idx="22">
                  <c:v>Uganda</c:v>
                </c:pt>
                <c:pt idx="23">
                  <c:v>Namibia</c:v>
                </c:pt>
                <c:pt idx="24">
                  <c:v>Zambia</c:v>
                </c:pt>
                <c:pt idx="25">
                  <c:v>Mali</c:v>
                </c:pt>
                <c:pt idx="26">
                  <c:v>Cote d'Ivoire</c:v>
                </c:pt>
                <c:pt idx="27">
                  <c:v>Rwanda</c:v>
                </c:pt>
                <c:pt idx="28">
                  <c:v>Benin</c:v>
                </c:pt>
                <c:pt idx="29">
                  <c:v>Niger</c:v>
                </c:pt>
                <c:pt idx="30">
                  <c:v>Tanzania</c:v>
                </c:pt>
                <c:pt idx="31">
                  <c:v>Malawi</c:v>
                </c:pt>
                <c:pt idx="32">
                  <c:v>Angola</c:v>
                </c:pt>
                <c:pt idx="33">
                  <c:v>Mozambique</c:v>
                </c:pt>
                <c:pt idx="34">
                  <c:v>Libya</c:v>
                </c:pt>
                <c:pt idx="35">
                  <c:v>Burundi</c:v>
                </c:pt>
                <c:pt idx="36">
                  <c:v>DRC</c:v>
                </c:pt>
                <c:pt idx="37">
                  <c:v>Lesotho</c:v>
                </c:pt>
                <c:pt idx="38">
                  <c:v>Congo</c:v>
                </c:pt>
                <c:pt idx="39">
                  <c:v>Comoros</c:v>
                </c:pt>
                <c:pt idx="40">
                  <c:v>Eritrea</c:v>
                </c:pt>
                <c:pt idx="41">
                  <c:v>Liberia</c:v>
                </c:pt>
                <c:pt idx="42">
                  <c:v>Chad</c:v>
                </c:pt>
                <c:pt idx="43">
                  <c:v>Sao Tome and Principe</c:v>
                </c:pt>
                <c:pt idx="44">
                  <c:v>Gabon</c:v>
                </c:pt>
                <c:pt idx="45">
                  <c:v>Sierra Leone</c:v>
                </c:pt>
                <c:pt idx="46">
                  <c:v>Swaziland</c:v>
                </c:pt>
                <c:pt idx="47">
                  <c:v>Guinea - Bissau</c:v>
                </c:pt>
                <c:pt idx="48">
                  <c:v>Equatorial Guinea</c:v>
                </c:pt>
                <c:pt idx="49">
                  <c:v>Guinea</c:v>
                </c:pt>
                <c:pt idx="50">
                  <c:v>Central African Republic</c:v>
                </c:pt>
                <c:pt idx="51">
                  <c:v>Djibouti</c:v>
                </c:pt>
              </c:strCache>
            </c:strRef>
          </c:cat>
          <c:val>
            <c:numRef>
              <c:f>Sheet2!$B$3:$B$54</c:f>
              <c:numCache>
                <c:formatCode>0.00%</c:formatCode>
                <c:ptCount val="52"/>
                <c:pt idx="0">
                  <c:v>0.91449999999999998</c:v>
                </c:pt>
                <c:pt idx="1">
                  <c:v>0.8367</c:v>
                </c:pt>
                <c:pt idx="2">
                  <c:v>0.78639999999999999</c:v>
                </c:pt>
                <c:pt idx="3">
                  <c:v>0.78420000000000001</c:v>
                </c:pt>
                <c:pt idx="4">
                  <c:v>0.73939999999999995</c:v>
                </c:pt>
                <c:pt idx="5">
                  <c:v>0.73599999999999999</c:v>
                </c:pt>
                <c:pt idx="6">
                  <c:v>0.73170000000000002</c:v>
                </c:pt>
                <c:pt idx="7">
                  <c:v>0.72640000000000005</c:v>
                </c:pt>
                <c:pt idx="8">
                  <c:v>0.70199999999999996</c:v>
                </c:pt>
                <c:pt idx="9">
                  <c:v>0.67230000000000001</c:v>
                </c:pt>
                <c:pt idx="10">
                  <c:v>0.66669999999999996</c:v>
                </c:pt>
                <c:pt idx="11">
                  <c:v>0.64270000000000005</c:v>
                </c:pt>
                <c:pt idx="12">
                  <c:v>0.63039999999999996</c:v>
                </c:pt>
                <c:pt idx="13">
                  <c:v>0.62709999999999999</c:v>
                </c:pt>
                <c:pt idx="14">
                  <c:v>0.58889999999999998</c:v>
                </c:pt>
                <c:pt idx="15">
                  <c:v>0.58189999999999997</c:v>
                </c:pt>
                <c:pt idx="16">
                  <c:v>0.55600000000000005</c:v>
                </c:pt>
                <c:pt idx="17">
                  <c:v>0.55389999999999995</c:v>
                </c:pt>
                <c:pt idx="18">
                  <c:v>0.54990000000000006</c:v>
                </c:pt>
                <c:pt idx="19">
                  <c:v>0.53369999999999995</c:v>
                </c:pt>
                <c:pt idx="20">
                  <c:v>0.52859999999999996</c:v>
                </c:pt>
                <c:pt idx="21">
                  <c:v>0.52129999999999999</c:v>
                </c:pt>
                <c:pt idx="22">
                  <c:v>0.48970000000000002</c:v>
                </c:pt>
                <c:pt idx="23">
                  <c:v>0.48039999999999999</c:v>
                </c:pt>
                <c:pt idx="24">
                  <c:v>0.46679999999999999</c:v>
                </c:pt>
                <c:pt idx="25">
                  <c:v>0.46300000000000002</c:v>
                </c:pt>
                <c:pt idx="26">
                  <c:v>0.46200000000000002</c:v>
                </c:pt>
                <c:pt idx="27">
                  <c:v>0.4325</c:v>
                </c:pt>
                <c:pt idx="28">
                  <c:v>0.42259999999999998</c:v>
                </c:pt>
                <c:pt idx="29">
                  <c:v>0.41870000000000002</c:v>
                </c:pt>
                <c:pt idx="30">
                  <c:v>0.37819999999999998</c:v>
                </c:pt>
                <c:pt idx="31">
                  <c:v>0.3483</c:v>
                </c:pt>
                <c:pt idx="32">
                  <c:v>0.34799999999999998</c:v>
                </c:pt>
                <c:pt idx="33">
                  <c:v>0.31929999999999997</c:v>
                </c:pt>
                <c:pt idx="34">
                  <c:v>0.28889999999999999</c:v>
                </c:pt>
                <c:pt idx="35">
                  <c:v>0.27400000000000002</c:v>
                </c:pt>
                <c:pt idx="36">
                  <c:v>0.2651</c:v>
                </c:pt>
                <c:pt idx="37">
                  <c:v>0.21679999999999999</c:v>
                </c:pt>
                <c:pt idx="38">
                  <c:v>0.21149999999999999</c:v>
                </c:pt>
                <c:pt idx="39">
                  <c:v>0.20760000000000001</c:v>
                </c:pt>
                <c:pt idx="40">
                  <c:v>0.20499999999999999</c:v>
                </c:pt>
                <c:pt idx="41">
                  <c:v>0.19670000000000001</c:v>
                </c:pt>
                <c:pt idx="42">
                  <c:v>0.18729999999999999</c:v>
                </c:pt>
                <c:pt idx="43">
                  <c:v>0.1855</c:v>
                </c:pt>
                <c:pt idx="44">
                  <c:v>0.1799</c:v>
                </c:pt>
                <c:pt idx="45">
                  <c:v>0.14449999999999999</c:v>
                </c:pt>
                <c:pt idx="46">
                  <c:v>0.1226</c:v>
                </c:pt>
                <c:pt idx="47">
                  <c:v>0.1162</c:v>
                </c:pt>
                <c:pt idx="48">
                  <c:v>0.1091</c:v>
                </c:pt>
                <c:pt idx="49">
                  <c:v>7.5700000000000003E-2</c:v>
                </c:pt>
                <c:pt idx="50">
                  <c:v>7.4200000000000002E-2</c:v>
                </c:pt>
                <c:pt idx="51">
                  <c:v>4.1200000000000001E-2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47872"/>
        <c:axId val="98199424"/>
      </c:barChart>
      <c:catAx>
        <c:axId val="77647872"/>
        <c:scaling>
          <c:orientation val="minMax"/>
        </c:scaling>
        <c:delete val="1"/>
        <c:axPos val="b"/>
        <c:majorTickMark val="out"/>
        <c:minorTickMark val="none"/>
        <c:tickLblPos val="nextTo"/>
        <c:crossAx val="98199424"/>
        <c:crosses val="autoZero"/>
        <c:auto val="1"/>
        <c:lblAlgn val="ctr"/>
        <c:lblOffset val="100"/>
        <c:noMultiLvlLbl val="0"/>
      </c:catAx>
      <c:valAx>
        <c:axId val="981994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64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CA" sz="2200" kern="1200">
          <a:solidFill>
            <a:srgbClr val="279DD9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6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6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8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9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0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1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2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3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4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5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6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8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9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50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51"/>
            <c:invertIfNegative val="0"/>
            <c:bubble3D val="0"/>
            <c:spPr>
              <a:solidFill>
                <a:srgbClr val="FF9900"/>
              </a:solidFill>
            </c:spPr>
          </c:dPt>
          <c:cat>
            <c:strRef>
              <c:f>Sheet2!$A$3:$A$54</c:f>
              <c:strCache>
                <c:ptCount val="52"/>
                <c:pt idx="0">
                  <c:v>Egypt</c:v>
                </c:pt>
                <c:pt idx="1">
                  <c:v>South Africa</c:v>
                </c:pt>
                <c:pt idx="2">
                  <c:v>Gambia</c:v>
                </c:pt>
                <c:pt idx="3">
                  <c:v>Kenya</c:v>
                </c:pt>
                <c:pt idx="4">
                  <c:v>Mauritania</c:v>
                </c:pt>
                <c:pt idx="5">
                  <c:v>Tunisia</c:v>
                </c:pt>
                <c:pt idx="6">
                  <c:v>Sudan</c:v>
                </c:pt>
                <c:pt idx="7">
                  <c:v>Nigeria</c:v>
                </c:pt>
                <c:pt idx="8">
                  <c:v>Morocco</c:v>
                </c:pt>
                <c:pt idx="9">
                  <c:v>Cape Verde</c:v>
                </c:pt>
                <c:pt idx="10">
                  <c:v>Ethiopia</c:v>
                </c:pt>
                <c:pt idx="11">
                  <c:v>Ghana</c:v>
                </c:pt>
                <c:pt idx="12">
                  <c:v>Togo</c:v>
                </c:pt>
                <c:pt idx="13">
                  <c:v>Zimbabwe</c:v>
                </c:pt>
                <c:pt idx="14">
                  <c:v>Mauritius</c:v>
                </c:pt>
                <c:pt idx="15">
                  <c:v>Algeria</c:v>
                </c:pt>
                <c:pt idx="16">
                  <c:v>Madagascar</c:v>
                </c:pt>
                <c:pt idx="17">
                  <c:v>Senegal</c:v>
                </c:pt>
                <c:pt idx="18">
                  <c:v>Burkina Faso</c:v>
                </c:pt>
                <c:pt idx="19">
                  <c:v>Botswana</c:v>
                </c:pt>
                <c:pt idx="20">
                  <c:v>Seychelles</c:v>
                </c:pt>
                <c:pt idx="21">
                  <c:v>Cameroon</c:v>
                </c:pt>
                <c:pt idx="22">
                  <c:v>Uganda</c:v>
                </c:pt>
                <c:pt idx="23">
                  <c:v>Namibia</c:v>
                </c:pt>
                <c:pt idx="24">
                  <c:v>Zambia</c:v>
                </c:pt>
                <c:pt idx="25">
                  <c:v>Mali</c:v>
                </c:pt>
                <c:pt idx="26">
                  <c:v>Cote d'Ivoire</c:v>
                </c:pt>
                <c:pt idx="27">
                  <c:v>Rwanda</c:v>
                </c:pt>
                <c:pt idx="28">
                  <c:v>Benin</c:v>
                </c:pt>
                <c:pt idx="29">
                  <c:v>Niger</c:v>
                </c:pt>
                <c:pt idx="30">
                  <c:v>Tanzania</c:v>
                </c:pt>
                <c:pt idx="31">
                  <c:v>Malawi</c:v>
                </c:pt>
                <c:pt idx="32">
                  <c:v>Angola</c:v>
                </c:pt>
                <c:pt idx="33">
                  <c:v>Mozambique</c:v>
                </c:pt>
                <c:pt idx="34">
                  <c:v>Libya</c:v>
                </c:pt>
                <c:pt idx="35">
                  <c:v>Burundi</c:v>
                </c:pt>
                <c:pt idx="36">
                  <c:v>DRC</c:v>
                </c:pt>
                <c:pt idx="37">
                  <c:v>Lesotho</c:v>
                </c:pt>
                <c:pt idx="38">
                  <c:v>Congo</c:v>
                </c:pt>
                <c:pt idx="39">
                  <c:v>Comoros</c:v>
                </c:pt>
                <c:pt idx="40">
                  <c:v>Eritrea</c:v>
                </c:pt>
                <c:pt idx="41">
                  <c:v>Liberia</c:v>
                </c:pt>
                <c:pt idx="42">
                  <c:v>Chad</c:v>
                </c:pt>
                <c:pt idx="43">
                  <c:v>Sao Tome and Principe</c:v>
                </c:pt>
                <c:pt idx="44">
                  <c:v>Gabon</c:v>
                </c:pt>
                <c:pt idx="45">
                  <c:v>Sierra Leone</c:v>
                </c:pt>
                <c:pt idx="46">
                  <c:v>Swaziland</c:v>
                </c:pt>
                <c:pt idx="47">
                  <c:v>Guinea - Bissau</c:v>
                </c:pt>
                <c:pt idx="48">
                  <c:v>Equatorial Guinea</c:v>
                </c:pt>
                <c:pt idx="49">
                  <c:v>Guinea</c:v>
                </c:pt>
                <c:pt idx="50">
                  <c:v>Central African Republic</c:v>
                </c:pt>
                <c:pt idx="51">
                  <c:v>Djibouti</c:v>
                </c:pt>
              </c:strCache>
            </c:strRef>
          </c:cat>
          <c:val>
            <c:numRef>
              <c:f>Sheet2!$B$3:$B$54</c:f>
              <c:numCache>
                <c:formatCode>0.00%</c:formatCode>
                <c:ptCount val="52"/>
                <c:pt idx="0">
                  <c:v>0.91449999999999998</c:v>
                </c:pt>
                <c:pt idx="1">
                  <c:v>0.8367</c:v>
                </c:pt>
                <c:pt idx="2">
                  <c:v>0.78639999999999999</c:v>
                </c:pt>
                <c:pt idx="3">
                  <c:v>0.78420000000000001</c:v>
                </c:pt>
                <c:pt idx="4">
                  <c:v>0.73939999999999995</c:v>
                </c:pt>
                <c:pt idx="5">
                  <c:v>0.73599999999999999</c:v>
                </c:pt>
                <c:pt idx="6">
                  <c:v>0.73170000000000002</c:v>
                </c:pt>
                <c:pt idx="7">
                  <c:v>0.72640000000000005</c:v>
                </c:pt>
                <c:pt idx="8">
                  <c:v>0.70199999999999996</c:v>
                </c:pt>
                <c:pt idx="9">
                  <c:v>0.67230000000000001</c:v>
                </c:pt>
                <c:pt idx="10">
                  <c:v>0.66669999999999996</c:v>
                </c:pt>
                <c:pt idx="11">
                  <c:v>0.64270000000000005</c:v>
                </c:pt>
                <c:pt idx="12">
                  <c:v>0.63039999999999996</c:v>
                </c:pt>
                <c:pt idx="13">
                  <c:v>0.62709999999999999</c:v>
                </c:pt>
                <c:pt idx="14">
                  <c:v>0.58889999999999998</c:v>
                </c:pt>
                <c:pt idx="15">
                  <c:v>0.58189999999999997</c:v>
                </c:pt>
                <c:pt idx="16">
                  <c:v>0.55600000000000005</c:v>
                </c:pt>
                <c:pt idx="17">
                  <c:v>0.55389999999999995</c:v>
                </c:pt>
                <c:pt idx="18">
                  <c:v>0.54990000000000006</c:v>
                </c:pt>
                <c:pt idx="19">
                  <c:v>0.53369999999999995</c:v>
                </c:pt>
                <c:pt idx="20">
                  <c:v>0.52859999999999996</c:v>
                </c:pt>
                <c:pt idx="21">
                  <c:v>0.52129999999999999</c:v>
                </c:pt>
                <c:pt idx="22">
                  <c:v>0.48970000000000002</c:v>
                </c:pt>
                <c:pt idx="23">
                  <c:v>0.48039999999999999</c:v>
                </c:pt>
                <c:pt idx="24">
                  <c:v>0.46679999999999999</c:v>
                </c:pt>
                <c:pt idx="25">
                  <c:v>0.46300000000000002</c:v>
                </c:pt>
                <c:pt idx="26">
                  <c:v>0.46200000000000002</c:v>
                </c:pt>
                <c:pt idx="27">
                  <c:v>0.4325</c:v>
                </c:pt>
                <c:pt idx="28">
                  <c:v>0.42259999999999998</c:v>
                </c:pt>
                <c:pt idx="29">
                  <c:v>0.41870000000000002</c:v>
                </c:pt>
                <c:pt idx="30">
                  <c:v>0.37819999999999998</c:v>
                </c:pt>
                <c:pt idx="31">
                  <c:v>0.3483</c:v>
                </c:pt>
                <c:pt idx="32">
                  <c:v>0.34799999999999998</c:v>
                </c:pt>
                <c:pt idx="33">
                  <c:v>0.31929999999999997</c:v>
                </c:pt>
                <c:pt idx="34">
                  <c:v>0.28889999999999999</c:v>
                </c:pt>
                <c:pt idx="35">
                  <c:v>0.27400000000000002</c:v>
                </c:pt>
                <c:pt idx="36">
                  <c:v>0.2651</c:v>
                </c:pt>
                <c:pt idx="37">
                  <c:v>0.21679999999999999</c:v>
                </c:pt>
                <c:pt idx="38">
                  <c:v>0.21149999999999999</c:v>
                </c:pt>
                <c:pt idx="39">
                  <c:v>0.20760000000000001</c:v>
                </c:pt>
                <c:pt idx="40">
                  <c:v>0.20499999999999999</c:v>
                </c:pt>
                <c:pt idx="41">
                  <c:v>0.19670000000000001</c:v>
                </c:pt>
                <c:pt idx="42">
                  <c:v>0.18729999999999999</c:v>
                </c:pt>
                <c:pt idx="43">
                  <c:v>0.1855</c:v>
                </c:pt>
                <c:pt idx="44">
                  <c:v>0.1799</c:v>
                </c:pt>
                <c:pt idx="45">
                  <c:v>0.14449999999999999</c:v>
                </c:pt>
                <c:pt idx="46">
                  <c:v>0.1226</c:v>
                </c:pt>
                <c:pt idx="47">
                  <c:v>0.1162</c:v>
                </c:pt>
                <c:pt idx="48">
                  <c:v>0.1091</c:v>
                </c:pt>
                <c:pt idx="49">
                  <c:v>7.5700000000000003E-2</c:v>
                </c:pt>
                <c:pt idx="50">
                  <c:v>7.4200000000000002E-2</c:v>
                </c:pt>
                <c:pt idx="51">
                  <c:v>4.1200000000000001E-2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23616"/>
        <c:axId val="98225152"/>
      </c:barChart>
      <c:catAx>
        <c:axId val="98223616"/>
        <c:scaling>
          <c:orientation val="minMax"/>
        </c:scaling>
        <c:delete val="1"/>
        <c:axPos val="b"/>
        <c:majorTickMark val="out"/>
        <c:minorTickMark val="none"/>
        <c:tickLblPos val="nextTo"/>
        <c:crossAx val="98225152"/>
        <c:crosses val="autoZero"/>
        <c:auto val="1"/>
        <c:lblAlgn val="ctr"/>
        <c:lblOffset val="100"/>
        <c:noMultiLvlLbl val="0"/>
      </c:catAx>
      <c:valAx>
        <c:axId val="982251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2236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1 Tech areas'!$B$2</c:f>
              <c:strCache>
                <c:ptCount val="1"/>
                <c:pt idx="0">
                  <c:v>EI average of 52 CSA audits conducted in the AFI region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1 Tech areas'!$A$3:$A$10</c:f>
              <c:strCache>
                <c:ptCount val="8"/>
                <c:pt idx="0">
                  <c:v>LEG </c:v>
                </c:pt>
                <c:pt idx="1">
                  <c:v>ORG </c:v>
                </c:pt>
                <c:pt idx="2">
                  <c:v>PEL</c:v>
                </c:pt>
                <c:pt idx="3">
                  <c:v>OPS</c:v>
                </c:pt>
                <c:pt idx="4">
                  <c:v>AIR</c:v>
                </c:pt>
                <c:pt idx="5">
                  <c:v>AIG</c:v>
                </c:pt>
                <c:pt idx="6">
                  <c:v>ANS </c:v>
                </c:pt>
                <c:pt idx="7">
                  <c:v>AGA</c:v>
                </c:pt>
              </c:strCache>
            </c:strRef>
          </c:cat>
          <c:val>
            <c:numRef>
              <c:f>'Chart 1 Tech areas'!$B$3:$B$10</c:f>
              <c:numCache>
                <c:formatCode>0%</c:formatCode>
                <c:ptCount val="8"/>
                <c:pt idx="0">
                  <c:v>0.49438635531135516</c:v>
                </c:pt>
                <c:pt idx="1">
                  <c:v>0.44399170252824105</c:v>
                </c:pt>
                <c:pt idx="2">
                  <c:v>0.43900000000000006</c:v>
                </c:pt>
                <c:pt idx="3">
                  <c:v>0.36635275784661708</c:v>
                </c:pt>
                <c:pt idx="4">
                  <c:v>0.4959952644582033</c:v>
                </c:pt>
                <c:pt idx="5">
                  <c:v>0.31965173236813238</c:v>
                </c:pt>
                <c:pt idx="6">
                  <c:v>0.33796253268268933</c:v>
                </c:pt>
                <c:pt idx="7">
                  <c:v>0.38106743586432723</c:v>
                </c:pt>
              </c:numCache>
            </c:numRef>
          </c:val>
        </c:ser>
        <c:ser>
          <c:idx val="1"/>
          <c:order val="1"/>
          <c:tx>
            <c:strRef>
              <c:f>'Chart 1 Tech areas'!$C$2</c:f>
              <c:strCache>
                <c:ptCount val="1"/>
                <c:pt idx="0">
                  <c:v>  EI improvement of 18 CMA activities conducted in the AFI region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67%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57%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57%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56%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75%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41%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441459784541786E-3"/>
                  <c:y val="1.2854594236283168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38%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64422771243672E-3"/>
                  <c:y val="-1.1768927047892586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40%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1 Tech areas'!$A$3:$A$10</c:f>
              <c:strCache>
                <c:ptCount val="8"/>
                <c:pt idx="0">
                  <c:v>LEG </c:v>
                </c:pt>
                <c:pt idx="1">
                  <c:v>ORG </c:v>
                </c:pt>
                <c:pt idx="2">
                  <c:v>PEL</c:v>
                </c:pt>
                <c:pt idx="3">
                  <c:v>OPS</c:v>
                </c:pt>
                <c:pt idx="4">
                  <c:v>AIR</c:v>
                </c:pt>
                <c:pt idx="5">
                  <c:v>AIG</c:v>
                </c:pt>
                <c:pt idx="6">
                  <c:v>ANS </c:v>
                </c:pt>
                <c:pt idx="7">
                  <c:v>AGA</c:v>
                </c:pt>
              </c:strCache>
            </c:strRef>
          </c:cat>
          <c:val>
            <c:numRef>
              <c:f>'Chart 1 Tech areas'!$C$3:$C$10</c:f>
              <c:numCache>
                <c:formatCode>0%</c:formatCode>
                <c:ptCount val="8"/>
                <c:pt idx="0">
                  <c:v>0.177476270951271</c:v>
                </c:pt>
                <c:pt idx="1">
                  <c:v>0.1243860752495366</c:v>
                </c:pt>
                <c:pt idx="2">
                  <c:v>0.13321250584385225</c:v>
                </c:pt>
                <c:pt idx="3">
                  <c:v>0.19758626878331859</c:v>
                </c:pt>
                <c:pt idx="4">
                  <c:v>0.25657493756199867</c:v>
                </c:pt>
                <c:pt idx="5">
                  <c:v>9.1564647929691156E-2</c:v>
                </c:pt>
                <c:pt idx="6">
                  <c:v>4.2693165323008708E-2</c:v>
                </c:pt>
                <c:pt idx="7">
                  <c:v>2.3804947388490816E-2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2268032"/>
        <c:axId val="112269568"/>
      </c:barChart>
      <c:catAx>
        <c:axId val="11226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12269568"/>
        <c:crosses val="autoZero"/>
        <c:auto val="1"/>
        <c:lblAlgn val="ctr"/>
        <c:lblOffset val="100"/>
        <c:noMultiLvlLbl val="0"/>
      </c:catAx>
      <c:valAx>
        <c:axId val="1122695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12268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54713833883E-2"/>
          <c:y val="0.95508070404526568"/>
          <c:w val="0.89999989057233221"/>
          <c:h val="4.4919295954734303E-2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 Review (2)'!$B$1</c:f>
              <c:strCache>
                <c:ptCount val="1"/>
                <c:pt idx="0">
                  <c:v>USOAP CSA EI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'CAP Review (2)'!$A$2:$A$51</c:f>
              <c:strCache>
                <c:ptCount val="19"/>
                <c:pt idx="0">
                  <c:v>Angola</c:v>
                </c:pt>
                <c:pt idx="1">
                  <c:v>Benin</c:v>
                </c:pt>
                <c:pt idx="2">
                  <c:v>Botswana</c:v>
                </c:pt>
                <c:pt idx="3">
                  <c:v>Burkina Faso*</c:v>
                </c:pt>
                <c:pt idx="4">
                  <c:v>Cameroon</c:v>
                </c:pt>
                <c:pt idx="5">
                  <c:v>Cote d'Ivoire</c:v>
                </c:pt>
                <c:pt idx="6">
                  <c:v>DRC</c:v>
                </c:pt>
                <c:pt idx="7">
                  <c:v>Gabon</c:v>
                </c:pt>
                <c:pt idx="8">
                  <c:v>Kenya*</c:v>
                </c:pt>
                <c:pt idx="9">
                  <c:v>Madagascar</c:v>
                </c:pt>
                <c:pt idx="10">
                  <c:v>Mali</c:v>
                </c:pt>
                <c:pt idx="11">
                  <c:v>Mauritania*</c:v>
                </c:pt>
                <c:pt idx="12">
                  <c:v>Mozambique</c:v>
                </c:pt>
                <c:pt idx="13">
                  <c:v>Rwanda</c:v>
                </c:pt>
                <c:pt idx="14">
                  <c:v>Senegal</c:v>
                </c:pt>
                <c:pt idx="15">
                  <c:v>South Africa*</c:v>
                </c:pt>
                <c:pt idx="16">
                  <c:v>Sudan*</c:v>
                </c:pt>
                <c:pt idx="17">
                  <c:v>Tanzania</c:v>
                </c:pt>
                <c:pt idx="18">
                  <c:v>Zambia</c:v>
                </c:pt>
              </c:strCache>
            </c:strRef>
          </c:cat>
          <c:val>
            <c:numRef>
              <c:f>'CAP Review (2)'!$B$2:$B$51</c:f>
              <c:numCache>
                <c:formatCode>0.0%</c:formatCode>
                <c:ptCount val="19"/>
                <c:pt idx="0">
                  <c:v>0.214</c:v>
                </c:pt>
                <c:pt idx="1">
                  <c:v>0.19</c:v>
                </c:pt>
                <c:pt idx="2">
                  <c:v>0.27700000000000002</c:v>
                </c:pt>
                <c:pt idx="3">
                  <c:v>0.54</c:v>
                </c:pt>
                <c:pt idx="4">
                  <c:v>0.441</c:v>
                </c:pt>
                <c:pt idx="5">
                  <c:v>0.41799999999999998</c:v>
                </c:pt>
                <c:pt idx="6">
                  <c:v>0.112</c:v>
                </c:pt>
                <c:pt idx="7">
                  <c:v>6.3E-2</c:v>
                </c:pt>
                <c:pt idx="8">
                  <c:v>0.66</c:v>
                </c:pt>
                <c:pt idx="9">
                  <c:v>0.29299999999999998</c:v>
                </c:pt>
                <c:pt idx="10">
                  <c:v>0.251</c:v>
                </c:pt>
                <c:pt idx="11">
                  <c:v>0.317</c:v>
                </c:pt>
                <c:pt idx="12">
                  <c:v>0.19500000000000001</c:v>
                </c:pt>
                <c:pt idx="13">
                  <c:v>0.20699999999999999</c:v>
                </c:pt>
                <c:pt idx="14">
                  <c:v>0.55400000000000005</c:v>
                </c:pt>
                <c:pt idx="15">
                  <c:v>0.77400000000000002</c:v>
                </c:pt>
                <c:pt idx="16">
                  <c:v>0.49299999999999999</c:v>
                </c:pt>
                <c:pt idx="17">
                  <c:v>0.52500000000000002</c:v>
                </c:pt>
                <c:pt idx="18">
                  <c:v>0.34699999999999998</c:v>
                </c:pt>
              </c:numCache>
            </c:numRef>
          </c:val>
        </c:ser>
        <c:ser>
          <c:idx val="1"/>
          <c:order val="1"/>
          <c:tx>
            <c:strRef>
              <c:f>'CAP Review (2)'!$C$1</c:f>
              <c:strCache>
                <c:ptCount val="1"/>
                <c:pt idx="0">
                  <c:v>USOAP CMA EI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'CAP Review (2)'!$A$2:$A$51</c:f>
              <c:strCache>
                <c:ptCount val="19"/>
                <c:pt idx="0">
                  <c:v>Angola</c:v>
                </c:pt>
                <c:pt idx="1">
                  <c:v>Benin</c:v>
                </c:pt>
                <c:pt idx="2">
                  <c:v>Botswana</c:v>
                </c:pt>
                <c:pt idx="3">
                  <c:v>Burkina Faso*</c:v>
                </c:pt>
                <c:pt idx="4">
                  <c:v>Cameroon</c:v>
                </c:pt>
                <c:pt idx="5">
                  <c:v>Cote d'Ivoire</c:v>
                </c:pt>
                <c:pt idx="6">
                  <c:v>DRC</c:v>
                </c:pt>
                <c:pt idx="7">
                  <c:v>Gabon</c:v>
                </c:pt>
                <c:pt idx="8">
                  <c:v>Kenya*</c:v>
                </c:pt>
                <c:pt idx="9">
                  <c:v>Madagascar</c:v>
                </c:pt>
                <c:pt idx="10">
                  <c:v>Mali</c:v>
                </c:pt>
                <c:pt idx="11">
                  <c:v>Mauritania*</c:v>
                </c:pt>
                <c:pt idx="12">
                  <c:v>Mozambique</c:v>
                </c:pt>
                <c:pt idx="13">
                  <c:v>Rwanda</c:v>
                </c:pt>
                <c:pt idx="14">
                  <c:v>Senegal</c:v>
                </c:pt>
                <c:pt idx="15">
                  <c:v>South Africa*</c:v>
                </c:pt>
                <c:pt idx="16">
                  <c:v>Sudan*</c:v>
                </c:pt>
                <c:pt idx="17">
                  <c:v>Tanzania</c:v>
                </c:pt>
                <c:pt idx="18">
                  <c:v>Zambia</c:v>
                </c:pt>
              </c:strCache>
            </c:strRef>
          </c:cat>
          <c:val>
            <c:numRef>
              <c:f>'CAP Review (2)'!$C$2:$C$51</c:f>
              <c:numCache>
                <c:formatCode>0.0%</c:formatCode>
                <c:ptCount val="19"/>
                <c:pt idx="0">
                  <c:v>0.34799999999999998</c:v>
                </c:pt>
                <c:pt idx="1">
                  <c:v>0.42259999999999998</c:v>
                </c:pt>
                <c:pt idx="2">
                  <c:v>0.53369999999999995</c:v>
                </c:pt>
                <c:pt idx="3">
                  <c:v>0.61599999999999999</c:v>
                </c:pt>
                <c:pt idx="4">
                  <c:v>0.52129999999999999</c:v>
                </c:pt>
                <c:pt idx="5">
                  <c:v>0.46200000000000002</c:v>
                </c:pt>
                <c:pt idx="6">
                  <c:v>0.2651</c:v>
                </c:pt>
                <c:pt idx="7">
                  <c:v>0.17989999999999998</c:v>
                </c:pt>
                <c:pt idx="8">
                  <c:v>0.78420000000000001</c:v>
                </c:pt>
                <c:pt idx="9">
                  <c:v>0.59630000000000005</c:v>
                </c:pt>
                <c:pt idx="10">
                  <c:v>0.46299999999999997</c:v>
                </c:pt>
                <c:pt idx="11">
                  <c:v>0.73939999999999995</c:v>
                </c:pt>
                <c:pt idx="12">
                  <c:v>0.31930000000000003</c:v>
                </c:pt>
                <c:pt idx="13">
                  <c:v>0.4325</c:v>
                </c:pt>
                <c:pt idx="14">
                  <c:v>0.59</c:v>
                </c:pt>
                <c:pt idx="15">
                  <c:v>0.8367</c:v>
                </c:pt>
                <c:pt idx="16">
                  <c:v>0.73170000000000002</c:v>
                </c:pt>
                <c:pt idx="17">
                  <c:v>0.37820000000000004</c:v>
                </c:pt>
                <c:pt idx="18">
                  <c:v>0.46679999999999999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09224704"/>
        <c:axId val="109226240"/>
      </c:barChart>
      <c:catAx>
        <c:axId val="10922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9226240"/>
        <c:crosses val="autoZero"/>
        <c:auto val="1"/>
        <c:lblAlgn val="ctr"/>
        <c:lblOffset val="100"/>
        <c:noMultiLvlLbl val="0"/>
      </c:catAx>
      <c:valAx>
        <c:axId val="1092262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9224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'CAP Progress'!$B$1</c:f>
              <c:strCache>
                <c:ptCount val="1"/>
                <c:pt idx="0">
                  <c:v>CSA cycle results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invertIfNegative val="0"/>
          <c:cat>
            <c:strRef>
              <c:f>'CAP Progress'!$A$2:$A$52</c:f>
              <c:strCache>
                <c:ptCount val="51"/>
                <c:pt idx="0">
                  <c:v>Uganda</c:v>
                </c:pt>
                <c:pt idx="1">
                  <c:v>Ethiopia</c:v>
                </c:pt>
                <c:pt idx="2">
                  <c:v>Egypt</c:v>
                </c:pt>
                <c:pt idx="3">
                  <c:v>South Africa</c:v>
                </c:pt>
                <c:pt idx="4">
                  <c:v>Mauritania</c:v>
                </c:pt>
                <c:pt idx="5">
                  <c:v>Sudan</c:v>
                </c:pt>
                <c:pt idx="6">
                  <c:v>Burkina Faso</c:v>
                </c:pt>
                <c:pt idx="7">
                  <c:v>Nigeria</c:v>
                </c:pt>
                <c:pt idx="8">
                  <c:v>Kenya</c:v>
                </c:pt>
                <c:pt idx="9">
                  <c:v>Senegal</c:v>
                </c:pt>
                <c:pt idx="10">
                  <c:v>Madagascar</c:v>
                </c:pt>
                <c:pt idx="11">
                  <c:v>Gambia</c:v>
                </c:pt>
                <c:pt idx="12">
                  <c:v>Togo</c:v>
                </c:pt>
                <c:pt idx="13">
                  <c:v>Tunisia</c:v>
                </c:pt>
                <c:pt idx="14">
                  <c:v>Seychelles</c:v>
                </c:pt>
                <c:pt idx="15">
                  <c:v>Namibia</c:v>
                </c:pt>
                <c:pt idx="16">
                  <c:v>Mali</c:v>
                </c:pt>
                <c:pt idx="17">
                  <c:v>Morocco</c:v>
                </c:pt>
                <c:pt idx="18">
                  <c:v>Cape Verde</c:v>
                </c:pt>
                <c:pt idx="19">
                  <c:v>Guinea</c:v>
                </c:pt>
                <c:pt idx="20">
                  <c:v>Cameroon</c:v>
                </c:pt>
                <c:pt idx="21">
                  <c:v>Ghana</c:v>
                </c:pt>
                <c:pt idx="22">
                  <c:v>Zimbabwe</c:v>
                </c:pt>
                <c:pt idx="23">
                  <c:v>Sierra Leone</c:v>
                </c:pt>
                <c:pt idx="24">
                  <c:v>Mauritius</c:v>
                </c:pt>
                <c:pt idx="25">
                  <c:v>Algeria</c:v>
                </c:pt>
                <c:pt idx="26">
                  <c:v>Botswana</c:v>
                </c:pt>
                <c:pt idx="27">
                  <c:v>Angola</c:v>
                </c:pt>
                <c:pt idx="28">
                  <c:v>Benin</c:v>
                </c:pt>
                <c:pt idx="29">
                  <c:v>Zambia</c:v>
                </c:pt>
                <c:pt idx="30">
                  <c:v>Rwanda</c:v>
                </c:pt>
                <c:pt idx="31">
                  <c:v>Niger</c:v>
                </c:pt>
                <c:pt idx="32">
                  <c:v>Cote d'Ivoire</c:v>
                </c:pt>
                <c:pt idx="33">
                  <c:v>Comoros</c:v>
                </c:pt>
                <c:pt idx="34">
                  <c:v>Mozambique</c:v>
                </c:pt>
                <c:pt idx="35">
                  <c:v>Tanzania</c:v>
                </c:pt>
                <c:pt idx="36">
                  <c:v>Libya</c:v>
                </c:pt>
                <c:pt idx="37">
                  <c:v>Congo</c:v>
                </c:pt>
                <c:pt idx="38">
                  <c:v>Malawi</c:v>
                </c:pt>
                <c:pt idx="39">
                  <c:v>Gabon</c:v>
                </c:pt>
                <c:pt idx="40">
                  <c:v>Equatorial Guinea</c:v>
                </c:pt>
                <c:pt idx="41">
                  <c:v>DRC</c:v>
                </c:pt>
                <c:pt idx="42">
                  <c:v>Chad</c:v>
                </c:pt>
                <c:pt idx="43">
                  <c:v>Liberia</c:v>
                </c:pt>
                <c:pt idx="44">
                  <c:v>Lesotho</c:v>
                </c:pt>
                <c:pt idx="45">
                  <c:v>Eritrea</c:v>
                </c:pt>
                <c:pt idx="46">
                  <c:v>Sao Tome and Principe</c:v>
                </c:pt>
                <c:pt idx="47">
                  <c:v>Swaziland</c:v>
                </c:pt>
                <c:pt idx="48">
                  <c:v>Guinea - Bissau</c:v>
                </c:pt>
                <c:pt idx="49">
                  <c:v>Central African Republic</c:v>
                </c:pt>
                <c:pt idx="50">
                  <c:v>Djibouti</c:v>
                </c:pt>
              </c:strCache>
            </c:strRef>
          </c:cat>
          <c:val>
            <c:numRef>
              <c:f>'CAP Progress'!$B$2:$B$52</c:f>
              <c:numCache>
                <c:formatCode>0.0%</c:formatCode>
                <c:ptCount val="51"/>
                <c:pt idx="0">
                  <c:v>0.49</c:v>
                </c:pt>
                <c:pt idx="1">
                  <c:v>0.66700000000000004</c:v>
                </c:pt>
                <c:pt idx="2">
                  <c:v>0.91500000000000004</c:v>
                </c:pt>
                <c:pt idx="3">
                  <c:v>0.77400000000000002</c:v>
                </c:pt>
                <c:pt idx="4">
                  <c:v>0.317</c:v>
                </c:pt>
                <c:pt idx="5">
                  <c:v>0.49299999999999999</c:v>
                </c:pt>
                <c:pt idx="6">
                  <c:v>0.54</c:v>
                </c:pt>
                <c:pt idx="7">
                  <c:v>0.72599999999999998</c:v>
                </c:pt>
                <c:pt idx="8">
                  <c:v>0.66</c:v>
                </c:pt>
                <c:pt idx="9">
                  <c:v>0.55400000000000005</c:v>
                </c:pt>
                <c:pt idx="10">
                  <c:v>0.29299999999999998</c:v>
                </c:pt>
                <c:pt idx="11">
                  <c:v>0.78600000000000003</c:v>
                </c:pt>
                <c:pt idx="12">
                  <c:v>0.63</c:v>
                </c:pt>
                <c:pt idx="13">
                  <c:v>0.73599999999999999</c:v>
                </c:pt>
                <c:pt idx="14">
                  <c:v>0.52900000000000003</c:v>
                </c:pt>
                <c:pt idx="15">
                  <c:v>0.48</c:v>
                </c:pt>
                <c:pt idx="16">
                  <c:v>0.251</c:v>
                </c:pt>
                <c:pt idx="17">
                  <c:v>0.70199999999999996</c:v>
                </c:pt>
                <c:pt idx="18">
                  <c:v>0.67200000000000004</c:v>
                </c:pt>
                <c:pt idx="19">
                  <c:v>7.5999999999999998E-2</c:v>
                </c:pt>
                <c:pt idx="20">
                  <c:v>0.441</c:v>
                </c:pt>
                <c:pt idx="21">
                  <c:v>0.64300000000000002</c:v>
                </c:pt>
                <c:pt idx="22">
                  <c:v>0.627</c:v>
                </c:pt>
                <c:pt idx="23">
                  <c:v>0.14499999999999999</c:v>
                </c:pt>
                <c:pt idx="24">
                  <c:v>0.58899999999999997</c:v>
                </c:pt>
                <c:pt idx="25">
                  <c:v>0.58199999999999996</c:v>
                </c:pt>
                <c:pt idx="26">
                  <c:v>0.27700000000000002</c:v>
                </c:pt>
                <c:pt idx="27">
                  <c:v>0.214</c:v>
                </c:pt>
                <c:pt idx="28">
                  <c:v>0.19</c:v>
                </c:pt>
                <c:pt idx="29">
                  <c:v>0.34699999999999998</c:v>
                </c:pt>
                <c:pt idx="30">
                  <c:v>0.20699999999999999</c:v>
                </c:pt>
                <c:pt idx="31">
                  <c:v>0.41899999999999998</c:v>
                </c:pt>
                <c:pt idx="32">
                  <c:v>0.41799999999999998</c:v>
                </c:pt>
                <c:pt idx="33">
                  <c:v>0.20799999999999999</c:v>
                </c:pt>
                <c:pt idx="34">
                  <c:v>0.19500000000000001</c:v>
                </c:pt>
                <c:pt idx="35">
                  <c:v>0.378</c:v>
                </c:pt>
                <c:pt idx="36">
                  <c:v>0.28899999999999998</c:v>
                </c:pt>
                <c:pt idx="37">
                  <c:v>0.21199999999999999</c:v>
                </c:pt>
                <c:pt idx="38">
                  <c:v>0.34799999999999998</c:v>
                </c:pt>
                <c:pt idx="39">
                  <c:v>6.3E-2</c:v>
                </c:pt>
                <c:pt idx="40">
                  <c:v>0.109</c:v>
                </c:pt>
                <c:pt idx="41">
                  <c:v>0.112</c:v>
                </c:pt>
                <c:pt idx="42">
                  <c:v>0.187</c:v>
                </c:pt>
                <c:pt idx="43">
                  <c:v>0.19700000000000001</c:v>
                </c:pt>
                <c:pt idx="44">
                  <c:v>0.217</c:v>
                </c:pt>
                <c:pt idx="45">
                  <c:v>0.20499999999999999</c:v>
                </c:pt>
                <c:pt idx="46">
                  <c:v>0.186</c:v>
                </c:pt>
                <c:pt idx="47">
                  <c:v>0.123</c:v>
                </c:pt>
                <c:pt idx="48">
                  <c:v>0.11600000000000001</c:v>
                </c:pt>
                <c:pt idx="49">
                  <c:v>7.3999999999999996E-2</c:v>
                </c:pt>
                <c:pt idx="50">
                  <c:v>4.1000000000000002E-2</c:v>
                </c:pt>
              </c:numCache>
            </c:numRef>
          </c:val>
        </c:ser>
        <c:ser>
          <c:idx val="1"/>
          <c:order val="1"/>
          <c:tx>
            <c:strRef>
              <c:f>'CAP Progress'!$E$1</c:f>
              <c:strCache>
                <c:ptCount val="1"/>
                <c:pt idx="0">
                  <c:v>Improvement CMA</c:v>
                </c:pt>
              </c:strCache>
            </c:strRef>
          </c:tx>
          <c:spPr>
            <a:solidFill>
              <a:srgbClr val="92D050"/>
            </a:solidFill>
            <a:ln w="28575">
              <a:solidFill>
                <a:srgbClr val="92D050"/>
              </a:solidFill>
            </a:ln>
          </c:spPr>
          <c:invertIfNegative val="0"/>
          <c:cat>
            <c:strRef>
              <c:f>'CAP Progress'!$A$2:$A$52</c:f>
              <c:strCache>
                <c:ptCount val="51"/>
                <c:pt idx="0">
                  <c:v>Uganda</c:v>
                </c:pt>
                <c:pt idx="1">
                  <c:v>Ethiopia</c:v>
                </c:pt>
                <c:pt idx="2">
                  <c:v>Egypt</c:v>
                </c:pt>
                <c:pt idx="3">
                  <c:v>South Africa</c:v>
                </c:pt>
                <c:pt idx="4">
                  <c:v>Mauritania</c:v>
                </c:pt>
                <c:pt idx="5">
                  <c:v>Sudan</c:v>
                </c:pt>
                <c:pt idx="6">
                  <c:v>Burkina Faso</c:v>
                </c:pt>
                <c:pt idx="7">
                  <c:v>Nigeria</c:v>
                </c:pt>
                <c:pt idx="8">
                  <c:v>Kenya</c:v>
                </c:pt>
                <c:pt idx="9">
                  <c:v>Senegal</c:v>
                </c:pt>
                <c:pt idx="10">
                  <c:v>Madagascar</c:v>
                </c:pt>
                <c:pt idx="11">
                  <c:v>Gambia</c:v>
                </c:pt>
                <c:pt idx="12">
                  <c:v>Togo</c:v>
                </c:pt>
                <c:pt idx="13">
                  <c:v>Tunisia</c:v>
                </c:pt>
                <c:pt idx="14">
                  <c:v>Seychelles</c:v>
                </c:pt>
                <c:pt idx="15">
                  <c:v>Namibia</c:v>
                </c:pt>
                <c:pt idx="16">
                  <c:v>Mali</c:v>
                </c:pt>
                <c:pt idx="17">
                  <c:v>Morocco</c:v>
                </c:pt>
                <c:pt idx="18">
                  <c:v>Cape Verde</c:v>
                </c:pt>
                <c:pt idx="19">
                  <c:v>Guinea</c:v>
                </c:pt>
                <c:pt idx="20">
                  <c:v>Cameroon</c:v>
                </c:pt>
                <c:pt idx="21">
                  <c:v>Ghana</c:v>
                </c:pt>
                <c:pt idx="22">
                  <c:v>Zimbabwe</c:v>
                </c:pt>
                <c:pt idx="23">
                  <c:v>Sierra Leone</c:v>
                </c:pt>
                <c:pt idx="24">
                  <c:v>Mauritius</c:v>
                </c:pt>
                <c:pt idx="25">
                  <c:v>Algeria</c:v>
                </c:pt>
                <c:pt idx="26">
                  <c:v>Botswana</c:v>
                </c:pt>
                <c:pt idx="27">
                  <c:v>Angola</c:v>
                </c:pt>
                <c:pt idx="28">
                  <c:v>Benin</c:v>
                </c:pt>
                <c:pt idx="29">
                  <c:v>Zambia</c:v>
                </c:pt>
                <c:pt idx="30">
                  <c:v>Rwanda</c:v>
                </c:pt>
                <c:pt idx="31">
                  <c:v>Niger</c:v>
                </c:pt>
                <c:pt idx="32">
                  <c:v>Cote d'Ivoire</c:v>
                </c:pt>
                <c:pt idx="33">
                  <c:v>Comoros</c:v>
                </c:pt>
                <c:pt idx="34">
                  <c:v>Mozambique</c:v>
                </c:pt>
                <c:pt idx="35">
                  <c:v>Tanzania</c:v>
                </c:pt>
                <c:pt idx="36">
                  <c:v>Libya</c:v>
                </c:pt>
                <c:pt idx="37">
                  <c:v>Congo</c:v>
                </c:pt>
                <c:pt idx="38">
                  <c:v>Malawi</c:v>
                </c:pt>
                <c:pt idx="39">
                  <c:v>Gabon</c:v>
                </c:pt>
                <c:pt idx="40">
                  <c:v>Equatorial Guinea</c:v>
                </c:pt>
                <c:pt idx="41">
                  <c:v>DRC</c:v>
                </c:pt>
                <c:pt idx="42">
                  <c:v>Chad</c:v>
                </c:pt>
                <c:pt idx="43">
                  <c:v>Liberia</c:v>
                </c:pt>
                <c:pt idx="44">
                  <c:v>Lesotho</c:v>
                </c:pt>
                <c:pt idx="45">
                  <c:v>Eritrea</c:v>
                </c:pt>
                <c:pt idx="46">
                  <c:v>Sao Tome and Principe</c:v>
                </c:pt>
                <c:pt idx="47">
                  <c:v>Swaziland</c:v>
                </c:pt>
                <c:pt idx="48">
                  <c:v>Guinea - Bissau</c:v>
                </c:pt>
                <c:pt idx="49">
                  <c:v>Central African Republic</c:v>
                </c:pt>
                <c:pt idx="50">
                  <c:v>Djibouti</c:v>
                </c:pt>
              </c:strCache>
            </c:strRef>
          </c:cat>
          <c:val>
            <c:numRef>
              <c:f>'CAP Progress'!$E$2:$E$52</c:f>
              <c:numCache>
                <c:formatCode>General</c:formatCode>
                <c:ptCount val="51"/>
                <c:pt idx="3" formatCode="0.0%">
                  <c:v>6.2699999999999978E-2</c:v>
                </c:pt>
                <c:pt idx="4" formatCode="0.0%">
                  <c:v>0.42239999999999994</c:v>
                </c:pt>
                <c:pt idx="5" formatCode="0.0%">
                  <c:v>0.23870000000000002</c:v>
                </c:pt>
                <c:pt idx="6" formatCode="0.0%">
                  <c:v>9.9000000000000199E-3</c:v>
                </c:pt>
                <c:pt idx="8" formatCode="0.0%">
                  <c:v>0.12419999999999998</c:v>
                </c:pt>
                <c:pt idx="10" formatCode="0.0%">
                  <c:v>0.26300000000000007</c:v>
                </c:pt>
                <c:pt idx="16" formatCode="0.0%">
                  <c:v>0.21199999999999997</c:v>
                </c:pt>
                <c:pt idx="20" formatCode="0.0%">
                  <c:v>8.0299999999999983E-2</c:v>
                </c:pt>
                <c:pt idx="26" formatCode="0.0%">
                  <c:v>0.25669999999999993</c:v>
                </c:pt>
                <c:pt idx="27" formatCode="0.0%">
                  <c:v>0.13399999999999998</c:v>
                </c:pt>
                <c:pt idx="28" formatCode="0.0%">
                  <c:v>0.23259999999999997</c:v>
                </c:pt>
                <c:pt idx="29" formatCode="0.0%">
                  <c:v>0.11980000000000002</c:v>
                </c:pt>
                <c:pt idx="30" formatCode="0.0%">
                  <c:v>0.22550000000000001</c:v>
                </c:pt>
                <c:pt idx="32" formatCode="0.0%">
                  <c:v>4.4000000000000039E-2</c:v>
                </c:pt>
                <c:pt idx="34" formatCode="0.0%">
                  <c:v>0.12430000000000002</c:v>
                </c:pt>
                <c:pt idx="35" formatCode="0.0%">
                  <c:v>0</c:v>
                </c:pt>
                <c:pt idx="39" formatCode="0.0%">
                  <c:v>0.11689999999999998</c:v>
                </c:pt>
                <c:pt idx="41" formatCode="0.0%">
                  <c:v>0.15310000000000001</c:v>
                </c:pt>
              </c:numCache>
            </c:numRef>
          </c:val>
        </c:ser>
        <c:ser>
          <c:idx val="2"/>
          <c:order val="2"/>
          <c:tx>
            <c:strRef>
              <c:f>'CAP Progress'!$G$1</c:f>
              <c:strCache>
                <c:ptCount val="1"/>
                <c:pt idx="0">
                  <c:v>Potential improvement on EI</c:v>
                </c:pt>
              </c:strCache>
            </c:strRef>
          </c:tx>
          <c:spPr>
            <a:noFill/>
            <a:ln w="28575">
              <a:solidFill>
                <a:srgbClr val="92D050"/>
              </a:solidFill>
            </a:ln>
          </c:spPr>
          <c:invertIfNegative val="0"/>
          <c:cat>
            <c:strRef>
              <c:f>'CAP Progress'!$A$2:$A$52</c:f>
              <c:strCache>
                <c:ptCount val="51"/>
                <c:pt idx="0">
                  <c:v>Uganda</c:v>
                </c:pt>
                <c:pt idx="1">
                  <c:v>Ethiopia</c:v>
                </c:pt>
                <c:pt idx="2">
                  <c:v>Egypt</c:v>
                </c:pt>
                <c:pt idx="3">
                  <c:v>South Africa</c:v>
                </c:pt>
                <c:pt idx="4">
                  <c:v>Mauritania</c:v>
                </c:pt>
                <c:pt idx="5">
                  <c:v>Sudan</c:v>
                </c:pt>
                <c:pt idx="6">
                  <c:v>Burkina Faso</c:v>
                </c:pt>
                <c:pt idx="7">
                  <c:v>Nigeria</c:v>
                </c:pt>
                <c:pt idx="8">
                  <c:v>Kenya</c:v>
                </c:pt>
                <c:pt idx="9">
                  <c:v>Senegal</c:v>
                </c:pt>
                <c:pt idx="10">
                  <c:v>Madagascar</c:v>
                </c:pt>
                <c:pt idx="11">
                  <c:v>Gambia</c:v>
                </c:pt>
                <c:pt idx="12">
                  <c:v>Togo</c:v>
                </c:pt>
                <c:pt idx="13">
                  <c:v>Tunisia</c:v>
                </c:pt>
                <c:pt idx="14">
                  <c:v>Seychelles</c:v>
                </c:pt>
                <c:pt idx="15">
                  <c:v>Namibia</c:v>
                </c:pt>
                <c:pt idx="16">
                  <c:v>Mali</c:v>
                </c:pt>
                <c:pt idx="17">
                  <c:v>Morocco</c:v>
                </c:pt>
                <c:pt idx="18">
                  <c:v>Cape Verde</c:v>
                </c:pt>
                <c:pt idx="19">
                  <c:v>Guinea</c:v>
                </c:pt>
                <c:pt idx="20">
                  <c:v>Cameroon</c:v>
                </c:pt>
                <c:pt idx="21">
                  <c:v>Ghana</c:v>
                </c:pt>
                <c:pt idx="22">
                  <c:v>Zimbabwe</c:v>
                </c:pt>
                <c:pt idx="23">
                  <c:v>Sierra Leone</c:v>
                </c:pt>
                <c:pt idx="24">
                  <c:v>Mauritius</c:v>
                </c:pt>
                <c:pt idx="25">
                  <c:v>Algeria</c:v>
                </c:pt>
                <c:pt idx="26">
                  <c:v>Botswana</c:v>
                </c:pt>
                <c:pt idx="27">
                  <c:v>Angola</c:v>
                </c:pt>
                <c:pt idx="28">
                  <c:v>Benin</c:v>
                </c:pt>
                <c:pt idx="29">
                  <c:v>Zambia</c:v>
                </c:pt>
                <c:pt idx="30">
                  <c:v>Rwanda</c:v>
                </c:pt>
                <c:pt idx="31">
                  <c:v>Niger</c:v>
                </c:pt>
                <c:pt idx="32">
                  <c:v>Cote d'Ivoire</c:v>
                </c:pt>
                <c:pt idx="33">
                  <c:v>Comoros</c:v>
                </c:pt>
                <c:pt idx="34">
                  <c:v>Mozambique</c:v>
                </c:pt>
                <c:pt idx="35">
                  <c:v>Tanzania</c:v>
                </c:pt>
                <c:pt idx="36">
                  <c:v>Libya</c:v>
                </c:pt>
                <c:pt idx="37">
                  <c:v>Congo</c:v>
                </c:pt>
                <c:pt idx="38">
                  <c:v>Malawi</c:v>
                </c:pt>
                <c:pt idx="39">
                  <c:v>Gabon</c:v>
                </c:pt>
                <c:pt idx="40">
                  <c:v>Equatorial Guinea</c:v>
                </c:pt>
                <c:pt idx="41">
                  <c:v>DRC</c:v>
                </c:pt>
                <c:pt idx="42">
                  <c:v>Chad</c:v>
                </c:pt>
                <c:pt idx="43">
                  <c:v>Liberia</c:v>
                </c:pt>
                <c:pt idx="44">
                  <c:v>Lesotho</c:v>
                </c:pt>
                <c:pt idx="45">
                  <c:v>Eritrea</c:v>
                </c:pt>
                <c:pt idx="46">
                  <c:v>Sao Tome and Principe</c:v>
                </c:pt>
                <c:pt idx="47">
                  <c:v>Swaziland</c:v>
                </c:pt>
                <c:pt idx="48">
                  <c:v>Guinea - Bissau</c:v>
                </c:pt>
                <c:pt idx="49">
                  <c:v>Central African Republic</c:v>
                </c:pt>
                <c:pt idx="50">
                  <c:v>Djibouti</c:v>
                </c:pt>
              </c:strCache>
            </c:strRef>
          </c:cat>
          <c:val>
            <c:numRef>
              <c:f>'CAP Progress'!$G$2:$G$52</c:f>
              <c:numCache>
                <c:formatCode>0.0%</c:formatCode>
                <c:ptCount val="51"/>
                <c:pt idx="0">
                  <c:v>0.44675999999999999</c:v>
                </c:pt>
                <c:pt idx="1">
                  <c:v>0.25441199999999997</c:v>
                </c:pt>
                <c:pt idx="2">
                  <c:v>0</c:v>
                </c:pt>
                <c:pt idx="3">
                  <c:v>7.6914299999999991E-2</c:v>
                </c:pt>
                <c:pt idx="4">
                  <c:v>0.17199600000000004</c:v>
                </c:pt>
                <c:pt idx="5">
                  <c:v>0.15668719999999997</c:v>
                </c:pt>
                <c:pt idx="6">
                  <c:v>0.28716379999999997</c:v>
                </c:pt>
                <c:pt idx="7">
                  <c:v>0.102202</c:v>
                </c:pt>
                <c:pt idx="8">
                  <c:v>2.4169599999999999E-2</c:v>
                </c:pt>
                <c:pt idx="9">
                  <c:v>0.247976</c:v>
                </c:pt>
                <c:pt idx="10">
                  <c:v>0.23976</c:v>
                </c:pt>
                <c:pt idx="11">
                  <c:v>0</c:v>
                </c:pt>
                <c:pt idx="12">
                  <c:v>0.14097000000000001</c:v>
                </c:pt>
                <c:pt idx="13">
                  <c:v>0</c:v>
                </c:pt>
                <c:pt idx="14">
                  <c:v>0.19923299999999999</c:v>
                </c:pt>
                <c:pt idx="15">
                  <c:v>0.24076000000000003</c:v>
                </c:pt>
                <c:pt idx="16">
                  <c:v>0.25024200000000002</c:v>
                </c:pt>
                <c:pt idx="17">
                  <c:v>0</c:v>
                </c:pt>
                <c:pt idx="18">
                  <c:v>0</c:v>
                </c:pt>
                <c:pt idx="19">
                  <c:v>0.57657599999999998</c:v>
                </c:pt>
                <c:pt idx="20">
                  <c:v>0.12733420000000001</c:v>
                </c:pt>
                <c:pt idx="21">
                  <c:v>0</c:v>
                </c:pt>
                <c:pt idx="22">
                  <c:v>1.0071E-2</c:v>
                </c:pt>
                <c:pt idx="23">
                  <c:v>0.47538000000000002</c:v>
                </c:pt>
                <c:pt idx="24">
                  <c:v>0</c:v>
                </c:pt>
                <c:pt idx="25">
                  <c:v>0</c:v>
                </c:pt>
                <c:pt idx="26">
                  <c:v>4.01018E-2</c:v>
                </c:pt>
                <c:pt idx="27">
                  <c:v>0.21581200000000003</c:v>
                </c:pt>
                <c:pt idx="28">
                  <c:v>0.14030819999999999</c:v>
                </c:pt>
                <c:pt idx="29">
                  <c:v>7.7313999999999994E-2</c:v>
                </c:pt>
                <c:pt idx="30">
                  <c:v>0.10612249999999999</c:v>
                </c:pt>
                <c:pt idx="31">
                  <c:v>0.1162</c:v>
                </c:pt>
                <c:pt idx="32">
                  <c:v>7.2092000000000003E-2</c:v>
                </c:pt>
                <c:pt idx="33">
                  <c:v>0.32234400000000002</c:v>
                </c:pt>
                <c:pt idx="34">
                  <c:v>0.19127670000000002</c:v>
                </c:pt>
                <c:pt idx="35">
                  <c:v>9.9487999999999993E-2</c:v>
                </c:pt>
                <c:pt idx="36">
                  <c:v>0.16708500000000001</c:v>
                </c:pt>
                <c:pt idx="37">
                  <c:v>0.192272</c:v>
                </c:pt>
                <c:pt idx="38">
                  <c:v>0</c:v>
                </c:pt>
                <c:pt idx="39">
                  <c:v>0.12957580000000002</c:v>
                </c:pt>
                <c:pt idx="40">
                  <c:v>0.195129</c:v>
                </c:pt>
                <c:pt idx="41">
                  <c:v>2.7926199999999998E-2</c:v>
                </c:pt>
                <c:pt idx="42">
                  <c:v>5.2031999999999995E-2</c:v>
                </c:pt>
                <c:pt idx="43">
                  <c:v>2.2483999999999997E-2</c:v>
                </c:pt>
                <c:pt idx="44">
                  <c:v>0</c:v>
                </c:pt>
                <c:pt idx="45">
                  <c:v>7.9500000000000005E-3</c:v>
                </c:pt>
                <c:pt idx="46">
                  <c:v>4.0700000000000007E-3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1910912"/>
        <c:axId val="111912448"/>
      </c:barChart>
      <c:catAx>
        <c:axId val="111910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1912448"/>
        <c:crosses val="autoZero"/>
        <c:auto val="1"/>
        <c:lblAlgn val="ctr"/>
        <c:lblOffset val="100"/>
        <c:noMultiLvlLbl val="0"/>
      </c:catAx>
      <c:valAx>
        <c:axId val="1119124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chemeClr val="accent6"/>
                </a:solidFill>
              </a:defRPr>
            </a:pPr>
            <a:endParaRPr lang="en-US"/>
          </a:p>
        </c:txPr>
        <c:crossAx val="111910912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500">
              <a:solidFill>
                <a:schemeClr val="accent6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896DAA-1568-41AD-AFF2-297EF6D0F542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C989B-9071-4BAD-9A27-513F14EA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BA5-5B79-4BFC-B2DF-D71679D2A81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09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BA5-5B79-4BFC-B2DF-D71679D2A81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09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 smtClean="0">
                <a:solidFill>
                  <a:srgbClr val="0E7818"/>
                </a:solidFill>
              </a:rPr>
              <a:t>Heading in the right direction </a:t>
            </a:r>
            <a:r>
              <a:rPr lang="en-GB" sz="1200" kern="0" dirty="0" smtClean="0">
                <a:solidFill>
                  <a:srgbClr val="0E7818"/>
                </a:solidFill>
              </a:rPr>
              <a:t>towards a </a:t>
            </a:r>
            <a:r>
              <a:rPr lang="en-US" sz="1200" kern="0" dirty="0" smtClean="0">
                <a:solidFill>
                  <a:srgbClr val="0E7818"/>
                </a:solidFill>
              </a:rPr>
              <a:t>progressive reduction of the African accident rate to be in line with the global average by the end of 2015</a:t>
            </a:r>
            <a:r>
              <a:rPr lang="en-GB" sz="1200" kern="0" dirty="0" smtClean="0">
                <a:solidFill>
                  <a:srgbClr val="0E7818"/>
                </a:solidFill>
              </a:rPr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89B-9071-4BAD-9A27-513F14EAE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Mauritania from 33.7% to 73.9%</a:t>
            </a:r>
          </a:p>
          <a:p>
            <a:r>
              <a:rPr lang="en-US" smtClean="0"/>
              <a:t>Sudan from 49.3% to 73.6%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r>
              <a:rPr lang="en-US" baseline="0" dirty="0" smtClean="0"/>
              <a:t> of the AFI Plan to cover AIG, ANS and AGA.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1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baseline="0" dirty="0" smtClean="0"/>
              <a:t> airlines IOSA: 5  / Not: 17</a:t>
            </a:r>
          </a:p>
          <a:p>
            <a:r>
              <a:rPr lang="en-US" baseline="0" dirty="0" smtClean="0"/>
              <a:t>Medium airlines IOSA: 19 / Not: 12</a:t>
            </a:r>
          </a:p>
          <a:p>
            <a:r>
              <a:rPr lang="en-US" baseline="0" dirty="0" smtClean="0"/>
              <a:t>Large airlines IOSA: 12</a:t>
            </a:r>
          </a:p>
          <a:p>
            <a:endParaRPr lang="en-US" baseline="0" dirty="0" smtClean="0"/>
          </a:p>
          <a:p>
            <a:r>
              <a:rPr lang="en-US" baseline="0" dirty="0" smtClean="0"/>
              <a:t>Aerodromes &lt;5000  scheduled departures certified: 100 / not certified: 63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Aerodromes &gt;5000,&lt;15000  scheduled departures certified: 32 / not certified: 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Aerodromes &gt;15000  scheduled departures certified: 9 not certified: 3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89B-9071-4BAD-9A27-513F14EAE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BA5-5B79-4BFC-B2DF-D71679D2A81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09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31200"/>
          </a:xfrm>
        </p:spPr>
        <p:txBody>
          <a:bodyPr/>
          <a:lstStyle/>
          <a:p>
            <a:fld id="{08557E67-D398-4422-BB40-32FA4BBC6E1B}" type="datetime3">
              <a:rPr lang="en-CA" smtClean="0"/>
              <a:t>26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312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1200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B5C6-6993-48FF-A4A1-36FDFBF9F407}" type="datetime3">
              <a:rPr lang="en-CA" smtClean="0"/>
              <a:t>26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271"/>
            <a:ext cx="9144000" cy="58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3913-DCD0-4C90-BACF-02771F8799B2}" type="datetime3">
              <a:rPr lang="en-CA" smtClean="0"/>
              <a:t>26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B630-9BE7-423D-946F-41EAB33C0372}" type="datetime3">
              <a:rPr lang="en-CA" smtClean="0"/>
              <a:t>26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2FB8-B29B-4B7D-B1EE-C31AA551C846}" type="datetime3">
              <a:rPr lang="en-CA" smtClean="0"/>
              <a:t>26 May 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F222-94B1-470B-9A44-439655139B9E}" type="datetime3">
              <a:rPr lang="en-CA" smtClean="0"/>
              <a:t>26 May 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AF02-7E08-4F8A-A34B-579116E88558}" type="datetime3">
              <a:rPr lang="en-CA" smtClean="0"/>
              <a:t>26 May 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E3D5-E09B-4B4B-98B4-B455B53FCD45}" type="datetime3">
              <a:rPr lang="en-CA" smtClean="0"/>
              <a:t>26 May 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5811-29C5-45DC-B0FC-4F3F3035FE77}" type="datetime3">
              <a:rPr lang="en-CA" smtClean="0"/>
              <a:t>26 May 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A568-EEA3-453E-9A20-4D7AC324AC8C}" type="datetime3">
              <a:rPr lang="en-CA" smtClean="0"/>
              <a:t>26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AC486BA-5E94-42D4-AC4D-14B6738C9D6D}" type="datetime3">
              <a:rPr lang="en-CA" smtClean="0"/>
              <a:t>26 May 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oring2016.icao.int/safety/pages/regional-targets.aspx?region=Afri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google.ca/url?sa=i&amp;rct=j&amp;q=&amp;esrc=s&amp;frm=1&amp;source=images&amp;cd=&amp;cad=rja&amp;uact=8&amp;docid=Hw60-O6fJZth8M&amp;tbnid=1vcLmjCk2do1EM:&amp;ved=0CAUQjRw&amp;url=http://join.nexioncanada.com/faq.html&amp;ei=E3N6U7uPEtHNsQSBu4KAAg&amp;bvm=bv.66917471,d.b2k&amp;psig=AFQjCNGvpwA9k3iPYWDoNbsRUy8150p3Gw&amp;ust=14006201702870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oring2016.icao.int/safety/pages/regional-targets.aspx?region=Afric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oring2016.icao.int/safety/pages/regional-targets.aspx?region=Afri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064896" cy="2592288"/>
          </a:xfrm>
        </p:spPr>
        <p:txBody>
          <a:bodyPr/>
          <a:lstStyle/>
          <a:p>
            <a:r>
              <a:rPr lang="en-US" sz="3600" dirty="0" smtClean="0"/>
              <a:t>AFI Aviation Safety Symposium</a:t>
            </a:r>
            <a:br>
              <a:rPr lang="en-US" sz="36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Session 1 </a:t>
            </a:r>
            <a:br>
              <a:rPr lang="en-US" sz="36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600" dirty="0" smtClean="0"/>
              <a:t>Setting the </a:t>
            </a:r>
            <a:r>
              <a:rPr lang="en-US" sz="3600" dirty="0"/>
              <a:t>S</a:t>
            </a:r>
            <a:r>
              <a:rPr lang="en-US" sz="3600" dirty="0" smtClean="0"/>
              <a:t>cene </a:t>
            </a:r>
            <a:br>
              <a:rPr lang="en-US" sz="3600" dirty="0" smtClean="0"/>
            </a:b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484712"/>
            <a:ext cx="6912768" cy="1752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Moderator</a:t>
            </a:r>
            <a:r>
              <a:rPr lang="en-US" sz="2800" dirty="0" smtClean="0"/>
              <a:t>: Mr</a:t>
            </a:r>
            <a:r>
              <a:rPr lang="en-US" sz="2800" dirty="0"/>
              <a:t>. Mohamed Elamiri, </a:t>
            </a:r>
            <a:r>
              <a:rPr lang="en-US" sz="2800" dirty="0" smtClean="0"/>
              <a:t>        Deputy </a:t>
            </a:r>
            <a:r>
              <a:rPr lang="en-US" sz="2800" dirty="0"/>
              <a:t>Director, Safety Management and Monitoring, Air Navigation Bureau, ICAO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963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289032" cy="648072"/>
          </a:xfrm>
        </p:spPr>
        <p:txBody>
          <a:bodyPr/>
          <a:lstStyle/>
          <a:p>
            <a:r>
              <a:rPr lang="en-US" sz="3000" dirty="0"/>
              <a:t>Potential USOAP </a:t>
            </a:r>
            <a:r>
              <a:rPr lang="en-US" sz="3000" dirty="0" smtClean="0"/>
              <a:t>EI improvement </a:t>
            </a:r>
            <a:r>
              <a:rPr lang="en-US" sz="3000" dirty="0"/>
              <a:t>in the AFI region</a:t>
            </a:r>
            <a:endParaRPr lang="en-CA" sz="3000" dirty="0"/>
          </a:p>
        </p:txBody>
      </p:sp>
      <p:sp>
        <p:nvSpPr>
          <p:cNvPr id="27" name="TextBox 26"/>
          <p:cNvSpPr txBox="1"/>
          <p:nvPr/>
        </p:nvSpPr>
        <p:spPr>
          <a:xfrm rot="10800000">
            <a:off x="323529" y="1844824"/>
            <a:ext cx="430887" cy="3281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Effective  Implementation % (EI)</a:t>
            </a:r>
            <a:endParaRPr lang="en-CA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2608" y="6038418"/>
            <a:ext cx="3779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50" b="1" i="1" dirty="0" smtClean="0">
                <a:solidFill>
                  <a:srgbClr val="C00000"/>
                </a:solidFill>
              </a:rPr>
              <a:t>*</a:t>
            </a:r>
            <a:r>
              <a:rPr lang="en-US" sz="1150" i="1" dirty="0" smtClean="0">
                <a:solidFill>
                  <a:schemeClr val="accent6"/>
                </a:solidFill>
              </a:rPr>
              <a:t> Improvement </a:t>
            </a:r>
            <a:r>
              <a:rPr lang="en-US" sz="1150" i="1" dirty="0">
                <a:solidFill>
                  <a:schemeClr val="accent6"/>
                </a:solidFill>
              </a:rPr>
              <a:t>on EI is contingent upon USOAP’s validation of the effective corrective actions implemented by States</a:t>
            </a:r>
          </a:p>
          <a:p>
            <a:pPr lvl="0"/>
            <a:endParaRPr lang="en-CA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6682"/>
              </p:ext>
            </p:extLst>
          </p:nvPr>
        </p:nvGraphicFramePr>
        <p:xfrm>
          <a:off x="538972" y="1484784"/>
          <a:ext cx="8425516" cy="467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1115616" y="3225609"/>
            <a:ext cx="77323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Graphic spid="7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67328" cy="648072"/>
          </a:xfrm>
        </p:spPr>
        <p:txBody>
          <a:bodyPr>
            <a:normAutofit/>
          </a:bodyPr>
          <a:lstStyle/>
          <a:p>
            <a:r>
              <a:rPr lang="en-US" sz="3200" dirty="0"/>
              <a:t>Abuja Ministerial </a:t>
            </a:r>
            <a:r>
              <a:rPr lang="en-US" sz="3200" dirty="0" smtClean="0"/>
              <a:t>Targets – Industry involvement </a:t>
            </a:r>
            <a:endParaRPr lang="en-CA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34504" y="1668297"/>
            <a:ext cx="2169944" cy="2169944"/>
            <a:chOff x="1115616" y="1757040"/>
            <a:chExt cx="3328144" cy="3328144"/>
          </a:xfrm>
        </p:grpSpPr>
        <p:grpSp>
          <p:nvGrpSpPr>
            <p:cNvPr id="19" name="Group 18"/>
            <p:cNvGrpSpPr/>
            <p:nvPr/>
          </p:nvGrpSpPr>
          <p:grpSpPr>
            <a:xfrm>
              <a:off x="1115616" y="1757040"/>
              <a:ext cx="3328144" cy="3328144"/>
              <a:chOff x="652016" y="0"/>
              <a:chExt cx="3328144" cy="332814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52016" y="0"/>
                <a:ext cx="3328144" cy="3328144"/>
              </a:xfrm>
              <a:prstGeom prst="ellipse">
                <a:avLst/>
              </a:prstGeom>
              <a:solidFill>
                <a:srgbClr val="B85E5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val 4"/>
              <p:cNvSpPr/>
              <p:nvPr/>
            </p:nvSpPr>
            <p:spPr>
              <a:xfrm>
                <a:off x="1442451" y="285136"/>
                <a:ext cx="1747275" cy="5657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b="1" kern="1200" dirty="0" smtClean="0">
                  <a:solidFill>
                    <a:schemeClr val="bg1"/>
                  </a:solidFill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chemeClr val="bg1"/>
                    </a:solidFill>
                  </a:rPr>
                  <a:t>65 </a:t>
                </a:r>
                <a:r>
                  <a:rPr lang="en-US" sz="1600" dirty="0" smtClean="0"/>
                  <a:t>African airlines*</a:t>
                </a:r>
                <a:endParaRPr lang="en-CA" sz="1600" kern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39251" y="3192786"/>
              <a:ext cx="1876624" cy="1876623"/>
              <a:chOff x="1375651" y="1435746"/>
              <a:chExt cx="1876624" cy="187662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375651" y="1435746"/>
                <a:ext cx="1876624" cy="1876623"/>
              </a:xfrm>
              <a:prstGeom prst="ellipse">
                <a:avLst/>
              </a:prstGeom>
              <a:solidFill>
                <a:srgbClr val="64B25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val 6"/>
              <p:cNvSpPr/>
              <p:nvPr/>
            </p:nvSpPr>
            <p:spPr>
              <a:xfrm>
                <a:off x="1829365" y="2049111"/>
                <a:ext cx="1006835" cy="71193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/>
                  <a:t>36</a:t>
                </a:r>
                <a:r>
                  <a:rPr lang="en-US" sz="1200" b="1" kern="1200" dirty="0" smtClean="0"/>
                  <a:t> IOSA</a:t>
                </a:r>
                <a:endParaRPr lang="en-CA" sz="1200" b="1" kern="1200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434504" y="3972553"/>
            <a:ext cx="2169944" cy="2169943"/>
            <a:chOff x="1115616" y="1757040"/>
            <a:chExt cx="3328144" cy="3328144"/>
          </a:xfrm>
          <a:solidFill>
            <a:schemeClr val="accent6"/>
          </a:solidFill>
        </p:grpSpPr>
        <p:grpSp>
          <p:nvGrpSpPr>
            <p:cNvPr id="33" name="Group 32"/>
            <p:cNvGrpSpPr/>
            <p:nvPr/>
          </p:nvGrpSpPr>
          <p:grpSpPr>
            <a:xfrm>
              <a:off x="1115616" y="1757040"/>
              <a:ext cx="3328144" cy="3328144"/>
              <a:chOff x="652016" y="0"/>
              <a:chExt cx="3328144" cy="3328144"/>
            </a:xfrm>
            <a:grpFill/>
          </p:grpSpPr>
          <p:sp>
            <p:nvSpPr>
              <p:cNvPr id="37" name="Oval 36"/>
              <p:cNvSpPr/>
              <p:nvPr/>
            </p:nvSpPr>
            <p:spPr>
              <a:xfrm>
                <a:off x="652016" y="0"/>
                <a:ext cx="3328144" cy="3328144"/>
              </a:xfrm>
              <a:prstGeom prst="ellipse">
                <a:avLst/>
              </a:prstGeom>
              <a:solidFill>
                <a:srgbClr val="B85E5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Oval 4"/>
              <p:cNvSpPr/>
              <p:nvPr/>
            </p:nvSpPr>
            <p:spPr>
              <a:xfrm>
                <a:off x="1329552" y="110442"/>
                <a:ext cx="1985499" cy="5657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b="1" kern="1200" dirty="0" smtClean="0">
                  <a:solidFill>
                    <a:schemeClr val="bg1"/>
                  </a:solidFill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chemeClr val="bg1"/>
                    </a:solidFill>
                  </a:rPr>
                  <a:t>214</a:t>
                </a:r>
                <a:r>
                  <a:rPr lang="en-US" sz="1600" b="1" kern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kern="1200" dirty="0" smtClean="0"/>
                  <a:t>aerodromes in AFI States</a:t>
                </a:r>
                <a:endParaRPr lang="en-CA" sz="1600" kern="12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763017" y="2997403"/>
              <a:ext cx="2043590" cy="2075085"/>
              <a:chOff x="1299417" y="1240363"/>
              <a:chExt cx="2043590" cy="2075085"/>
            </a:xfrm>
            <a:grpFill/>
          </p:grpSpPr>
          <p:sp>
            <p:nvSpPr>
              <p:cNvPr id="35" name="Oval 34"/>
              <p:cNvSpPr/>
              <p:nvPr/>
            </p:nvSpPr>
            <p:spPr>
              <a:xfrm>
                <a:off x="1299417" y="1240363"/>
                <a:ext cx="2043590" cy="2075085"/>
              </a:xfrm>
              <a:prstGeom prst="ellipse">
                <a:avLst/>
              </a:prstGeom>
              <a:solidFill>
                <a:srgbClr val="64B25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Oval 6"/>
              <p:cNvSpPr/>
              <p:nvPr/>
            </p:nvSpPr>
            <p:spPr>
              <a:xfrm>
                <a:off x="1575934" y="1938670"/>
                <a:ext cx="1502381" cy="71193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/>
                  <a:t>141</a:t>
                </a:r>
                <a:r>
                  <a:rPr lang="en-US" sz="1200" b="1" kern="1200" dirty="0" smtClean="0"/>
                  <a:t> </a:t>
                </a:r>
                <a:r>
                  <a:rPr lang="en-US" sz="1400" b="1" dirty="0"/>
                  <a:t>c</a:t>
                </a:r>
                <a:r>
                  <a:rPr lang="en-US" sz="1400" b="1" kern="1200" dirty="0" smtClean="0"/>
                  <a:t>ertified</a:t>
                </a:r>
                <a:endParaRPr lang="en-CA" sz="1400" b="1" kern="1200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516216" y="6176337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i="1" dirty="0" smtClean="0">
                <a:solidFill>
                  <a:srgbClr val="C00000"/>
                </a:solidFill>
              </a:rPr>
              <a:t>*</a:t>
            </a:r>
            <a:r>
              <a:rPr lang="en-US" sz="1200" i="1" dirty="0" smtClean="0"/>
              <a:t> </a:t>
            </a:r>
            <a:r>
              <a:rPr lang="en-US" sz="1200" i="1" dirty="0" smtClean="0">
                <a:solidFill>
                  <a:schemeClr val="tx2"/>
                </a:solidFill>
              </a:rPr>
              <a:t>African regular passenger airlines </a:t>
            </a:r>
            <a:endParaRPr lang="en-CA" sz="1200" i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1465" y="1971300"/>
            <a:ext cx="3950735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tx2"/>
              </a:solidFill>
              <a:hlinkClick r:id="rId3"/>
            </a:endParaRPr>
          </a:p>
          <a:p>
            <a:pPr marL="87313" lvl="0" indent="5397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279DD9"/>
                </a:solidFill>
              </a:rPr>
              <a:t>All </a:t>
            </a:r>
            <a:r>
              <a:rPr lang="en-US" sz="2200" dirty="0">
                <a:solidFill>
                  <a:srgbClr val="279DD9"/>
                </a:solidFill>
              </a:rPr>
              <a:t>African airlines to </a:t>
            </a:r>
            <a:r>
              <a:rPr lang="en-US" sz="2200" dirty="0" smtClean="0">
                <a:solidFill>
                  <a:srgbClr val="279DD9"/>
                </a:solidFill>
              </a:rPr>
              <a:t>obtain </a:t>
            </a:r>
            <a:r>
              <a:rPr lang="en-US" sz="2200" dirty="0">
                <a:solidFill>
                  <a:srgbClr val="279DD9"/>
                </a:solidFill>
              </a:rPr>
              <a:t>an </a:t>
            </a:r>
            <a:r>
              <a:rPr lang="en-US" sz="2200" dirty="0" smtClean="0">
                <a:solidFill>
                  <a:srgbClr val="279DD9"/>
                </a:solidFill>
              </a:rPr>
              <a:t>IATA </a:t>
            </a:r>
            <a:r>
              <a:rPr lang="en-US" sz="2200" dirty="0">
                <a:solidFill>
                  <a:srgbClr val="279DD9"/>
                </a:solidFill>
              </a:rPr>
              <a:t>Operational Safety Audit (IOSA) certification by </a:t>
            </a:r>
            <a:r>
              <a:rPr lang="en-US" sz="2200" dirty="0" smtClean="0">
                <a:solidFill>
                  <a:srgbClr val="279DD9"/>
                </a:solidFill>
              </a:rPr>
              <a:t>2015</a:t>
            </a:r>
          </a:p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endParaRPr lang="en-US" sz="2200" dirty="0">
              <a:solidFill>
                <a:srgbClr val="279DD9"/>
              </a:solidFill>
            </a:endParaRPr>
          </a:p>
        </p:txBody>
      </p:sp>
      <p:pic>
        <p:nvPicPr>
          <p:cNvPr id="2050" name="Picture 2" descr="http://join.nexioncanada.com/im/IATA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9718"/>
            <a:ext cx="2088232" cy="13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23528" y="3717032"/>
            <a:ext cx="5904656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tx2"/>
              </a:solidFill>
              <a:hlinkClick r:id="rId3"/>
            </a:endParaRPr>
          </a:p>
          <a:p>
            <a:pPr marL="53340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279DD9"/>
                </a:solidFill>
              </a:rPr>
              <a:t>Certify </a:t>
            </a:r>
            <a:r>
              <a:rPr lang="en-US" sz="2200" dirty="0">
                <a:solidFill>
                  <a:srgbClr val="279DD9"/>
                </a:solidFill>
              </a:rPr>
              <a:t>all International Aerodromes by </a:t>
            </a:r>
            <a:r>
              <a:rPr lang="en-US" sz="2200" dirty="0" smtClean="0">
                <a:solidFill>
                  <a:srgbClr val="279DD9"/>
                </a:solidFill>
              </a:rPr>
              <a:t>2015</a:t>
            </a:r>
            <a:endParaRPr lang="en-US" sz="2200" dirty="0">
              <a:solidFill>
                <a:srgbClr val="279DD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9"/>
          <a:stretch/>
        </p:blipFill>
        <p:spPr bwMode="auto">
          <a:xfrm>
            <a:off x="353742" y="4531599"/>
            <a:ext cx="2922114" cy="9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1560" y="4932487"/>
            <a:ext cx="5739375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</a:pPr>
            <a:r>
              <a:rPr lang="en-US" sz="2200" dirty="0" smtClean="0">
                <a:solidFill>
                  <a:srgbClr val="279DD9"/>
                </a:solidFill>
              </a:rPr>
              <a:t>                                      helps </a:t>
            </a:r>
            <a:r>
              <a:rPr lang="en-US" sz="2200" dirty="0">
                <a:solidFill>
                  <a:srgbClr val="279DD9"/>
                </a:solidFill>
              </a:rPr>
              <a:t>airports </a:t>
            </a:r>
            <a:r>
              <a:rPr lang="en-US" sz="2200" dirty="0" smtClean="0">
                <a:solidFill>
                  <a:srgbClr val="279DD9"/>
                </a:solidFill>
              </a:rPr>
              <a:t>to identify </a:t>
            </a:r>
          </a:p>
          <a:p>
            <a:pPr marL="952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</a:pPr>
            <a:r>
              <a:rPr lang="en-US" sz="2200" dirty="0" smtClean="0">
                <a:solidFill>
                  <a:srgbClr val="279DD9"/>
                </a:solidFill>
              </a:rPr>
              <a:t>       and </a:t>
            </a:r>
            <a:r>
              <a:rPr lang="en-US" sz="2200" dirty="0">
                <a:solidFill>
                  <a:srgbClr val="279DD9"/>
                </a:solidFill>
              </a:rPr>
              <a:t>mitigate aviation safety </a:t>
            </a:r>
            <a:r>
              <a:rPr lang="en-US" sz="2200" dirty="0" smtClean="0">
                <a:solidFill>
                  <a:srgbClr val="279DD9"/>
                </a:solidFill>
              </a:rPr>
              <a:t>vulnerabilities</a:t>
            </a:r>
            <a:endParaRPr lang="en-US" sz="2200" dirty="0">
              <a:solidFill>
                <a:srgbClr val="27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628800"/>
            <a:ext cx="5508104" cy="1800200"/>
          </a:xfrm>
        </p:spPr>
        <p:txBody>
          <a:bodyPr/>
          <a:lstStyle/>
          <a:p>
            <a:pPr algn="l"/>
            <a:r>
              <a:rPr lang="en-US" sz="3400" dirty="0" smtClean="0">
                <a:latin typeface="+mj-lt"/>
                <a:cs typeface="+mj-cs"/>
              </a:rPr>
              <a:t>What about air navigation?</a:t>
            </a:r>
            <a:endParaRPr lang="en-CA" sz="3400" dirty="0">
              <a:latin typeface="+mj-lt"/>
              <a:cs typeface="+mj-cs"/>
            </a:endParaRPr>
          </a:p>
        </p:txBody>
      </p:sp>
      <p:pic>
        <p:nvPicPr>
          <p:cNvPr id="5" name="Picture 2" descr="http://en.hdyo.org/assets/ask-question-2-ce96e3e01c85a38a0d39c61cfae6d42c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A1CFE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4083" r="20798" b="5964"/>
          <a:stretch/>
        </p:blipFill>
        <p:spPr bwMode="auto">
          <a:xfrm>
            <a:off x="467544" y="2185836"/>
            <a:ext cx="2736304" cy="40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Navigation Priority - </a:t>
            </a:r>
            <a:r>
              <a:rPr lang="en-US" i="1" dirty="0">
                <a:solidFill>
                  <a:srgbClr val="279DD8"/>
                </a:solidFill>
              </a:rPr>
              <a:t>PBN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19" y="1776987"/>
            <a:ext cx="8764855" cy="4460325"/>
            <a:chOff x="251519" y="1776987"/>
            <a:chExt cx="8764855" cy="44603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1776987"/>
              <a:ext cx="8764855" cy="4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b="92005"/>
            <a:stretch/>
          </p:blipFill>
          <p:spPr bwMode="auto">
            <a:xfrm>
              <a:off x="361509" y="1776987"/>
              <a:ext cx="7882899" cy="35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/>
          <p:cNvSpPr/>
          <p:nvPr/>
        </p:nvSpPr>
        <p:spPr>
          <a:xfrm>
            <a:off x="4067944" y="3773135"/>
            <a:ext cx="2088232" cy="1888113"/>
          </a:xfrm>
          <a:prstGeom prst="ellipse">
            <a:avLst/>
          </a:prstGeom>
          <a:noFill/>
          <a:ln w="57150">
            <a:solidFill>
              <a:srgbClr val="FAA61A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80" y="1484784"/>
            <a:ext cx="7139136" cy="1656184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2.</a:t>
            </a:r>
            <a:r>
              <a:rPr lang="en-US" sz="4000" dirty="0" smtClean="0"/>
              <a:t> Can we do more to support air transport development in the AFI Region?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9"/>
          <a:stretch/>
        </p:blipFill>
        <p:spPr bwMode="auto">
          <a:xfrm>
            <a:off x="-12762" y="4118381"/>
            <a:ext cx="9156762" cy="2413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7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9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70" y="836712"/>
            <a:ext cx="8229600" cy="648072"/>
          </a:xfrm>
        </p:spPr>
        <p:txBody>
          <a:bodyPr/>
          <a:lstStyle/>
          <a:p>
            <a:r>
              <a:rPr lang="en-US" sz="4000" dirty="0"/>
              <a:t>African operators traffic in </a:t>
            </a:r>
            <a:r>
              <a:rPr lang="en-US" sz="4000" dirty="0" smtClean="0"/>
              <a:t>2013</a:t>
            </a:r>
            <a:r>
              <a:rPr lang="en-US" sz="4000" dirty="0"/>
              <a:t/>
            </a:r>
            <a:br>
              <a:rPr lang="en-US" sz="4000" dirty="0"/>
            </a:br>
            <a:endParaRPr lang="en-CA" sz="4000" dirty="0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-43880" y="1824062"/>
            <a:ext cx="3810000" cy="1971675"/>
            <a:chOff x="477718" y="1308100"/>
            <a:chExt cx="3018078" cy="1971646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477718" y="1308100"/>
              <a:ext cx="3018078" cy="184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2000" dirty="0" smtClean="0">
                  <a:solidFill>
                    <a:srgbClr val="006EB7"/>
                  </a:solidFill>
                  <a:latin typeface="Arial" charset="0"/>
                </a:rPr>
                <a:t>72</a:t>
              </a:r>
              <a:r>
                <a:rPr lang="en-US" sz="3200" dirty="0" smtClean="0">
                  <a:solidFill>
                    <a:srgbClr val="006EB7"/>
                  </a:solidFill>
                  <a:latin typeface="Arial" charset="0"/>
                </a:rPr>
                <a:t>million</a:t>
              </a:r>
              <a:endParaRPr lang="en-US" sz="12000" dirty="0">
                <a:solidFill>
                  <a:srgbClr val="006EB7"/>
                </a:solidFill>
                <a:latin typeface="Arial" charset="0"/>
              </a:endParaRPr>
            </a:p>
          </p:txBody>
        </p:sp>
        <p:sp>
          <p:nvSpPr>
            <p:cNvPr id="8" name="TextBox 39"/>
            <p:cNvSpPr txBox="1">
              <a:spLocks noChangeArrowheads="1"/>
            </p:cNvSpPr>
            <p:nvPr/>
          </p:nvSpPr>
          <p:spPr bwMode="auto">
            <a:xfrm>
              <a:off x="658803" y="2971776"/>
              <a:ext cx="2720043" cy="30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i="1" dirty="0" smtClean="0">
                  <a:solidFill>
                    <a:srgbClr val="006EB7"/>
                  </a:solidFill>
                  <a:latin typeface="+mn-lt"/>
                  <a:ea typeface="Dotum" pitchFamily="34" charset="-127"/>
                </a:rPr>
                <a:t>Passengers carried</a:t>
              </a:r>
              <a:endParaRPr lang="en-US" sz="2000" b="1" i="1" baseline="30000" dirty="0">
                <a:solidFill>
                  <a:srgbClr val="006EB7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458270" y="1824062"/>
            <a:ext cx="4794250" cy="1971675"/>
            <a:chOff x="477718" y="1308100"/>
            <a:chExt cx="3018078" cy="1971646"/>
          </a:xfrm>
        </p:grpSpPr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77718" y="1308100"/>
              <a:ext cx="3018078" cy="184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2000" dirty="0" smtClean="0">
                  <a:solidFill>
                    <a:srgbClr val="006EB7"/>
                  </a:solidFill>
                  <a:latin typeface="Arial" charset="0"/>
                </a:rPr>
                <a:t>919</a:t>
              </a:r>
              <a:r>
                <a:rPr lang="en-US" sz="3200" dirty="0" smtClean="0">
                  <a:solidFill>
                    <a:srgbClr val="006EB7"/>
                  </a:solidFill>
                  <a:latin typeface="Arial" charset="0"/>
                </a:rPr>
                <a:t>thousand</a:t>
              </a:r>
              <a:endParaRPr lang="en-US" sz="12000" dirty="0">
                <a:solidFill>
                  <a:srgbClr val="006EB7"/>
                </a:solidFill>
                <a:latin typeface="Arial" charset="0"/>
              </a:endParaRP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658603" y="2971776"/>
              <a:ext cx="2720268" cy="30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i="1" dirty="0" smtClean="0">
                  <a:solidFill>
                    <a:srgbClr val="006EB7"/>
                  </a:solidFill>
                  <a:latin typeface="+mn-lt"/>
                  <a:ea typeface="Dotum" pitchFamily="34" charset="-127"/>
                </a:rPr>
                <a:t>Aircraft departures</a:t>
              </a:r>
              <a:endParaRPr lang="en-US" sz="2000" b="1" i="1" baseline="30000" dirty="0">
                <a:solidFill>
                  <a:srgbClr val="006EB7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-196280" y="4265637"/>
            <a:ext cx="4121150" cy="1971675"/>
            <a:chOff x="477718" y="1308100"/>
            <a:chExt cx="3142600" cy="1971646"/>
          </a:xfrm>
        </p:grpSpPr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77718" y="1308100"/>
              <a:ext cx="3142600" cy="184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2000" dirty="0" smtClean="0">
                  <a:solidFill>
                    <a:srgbClr val="006EB7"/>
                  </a:solidFill>
                  <a:latin typeface="Arial" charset="0"/>
                </a:rPr>
                <a:t>134</a:t>
              </a:r>
              <a:r>
                <a:rPr lang="en-US" sz="2000" dirty="0" smtClean="0">
                  <a:solidFill>
                    <a:srgbClr val="006EB7"/>
                  </a:solidFill>
                  <a:latin typeface="Arial" charset="0"/>
                </a:rPr>
                <a:t> </a:t>
              </a:r>
              <a:r>
                <a:rPr lang="en-US" sz="3200" dirty="0">
                  <a:solidFill>
                    <a:srgbClr val="006EB7"/>
                  </a:solidFill>
                  <a:latin typeface="Arial" charset="0"/>
                </a:rPr>
                <a:t>billion</a:t>
              </a:r>
              <a:endParaRPr lang="en-US" sz="12000" dirty="0">
                <a:solidFill>
                  <a:srgbClr val="006EB7"/>
                </a:solidFill>
                <a:latin typeface="Arial" charset="0"/>
              </a:endParaRP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659301" y="2971776"/>
              <a:ext cx="2720117" cy="30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i="1" dirty="0" smtClean="0">
                  <a:solidFill>
                    <a:srgbClr val="006EB7"/>
                  </a:solidFill>
                  <a:latin typeface="+mn-lt"/>
                  <a:ea typeface="Dotum" pitchFamily="34" charset="-127"/>
                </a:rPr>
                <a:t>Revenue Passenger-Km</a:t>
              </a:r>
              <a:endParaRPr lang="en-US" sz="2000" b="1" i="1" baseline="30000" dirty="0">
                <a:solidFill>
                  <a:srgbClr val="006EB7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5217095" y="4265637"/>
            <a:ext cx="3883025" cy="1971675"/>
            <a:chOff x="658803" y="1308100"/>
            <a:chExt cx="2961515" cy="1971646"/>
          </a:xfrm>
        </p:grpSpPr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770912" y="1308100"/>
              <a:ext cx="2849406" cy="184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2000" dirty="0" smtClean="0">
                  <a:solidFill>
                    <a:srgbClr val="006EB7"/>
                  </a:solidFill>
                  <a:latin typeface="Arial" charset="0"/>
                </a:rPr>
                <a:t>3.1</a:t>
              </a:r>
              <a:r>
                <a:rPr lang="en-US" sz="2000" dirty="0" smtClean="0">
                  <a:solidFill>
                    <a:srgbClr val="006EB7"/>
                  </a:solidFill>
                  <a:latin typeface="Arial" charset="0"/>
                </a:rPr>
                <a:t> </a:t>
              </a:r>
              <a:r>
                <a:rPr lang="en-US" sz="3200" dirty="0">
                  <a:solidFill>
                    <a:srgbClr val="006EB7"/>
                  </a:solidFill>
                  <a:latin typeface="Arial" charset="0"/>
                </a:rPr>
                <a:t>billion</a:t>
              </a:r>
              <a:endParaRPr lang="en-US" sz="12000" dirty="0">
                <a:solidFill>
                  <a:srgbClr val="006EB7"/>
                </a:solidFill>
                <a:latin typeface="Arial" charset="0"/>
              </a:endParaRP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658803" y="2971776"/>
              <a:ext cx="2720574" cy="30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i="1" dirty="0" smtClean="0">
                  <a:solidFill>
                    <a:srgbClr val="006EB7"/>
                  </a:solidFill>
                  <a:latin typeface="+mn-lt"/>
                  <a:ea typeface="Dotum" pitchFamily="34" charset="-127"/>
                </a:rPr>
                <a:t>Freight </a:t>
              </a:r>
              <a:r>
                <a:rPr lang="en-US" sz="2000" b="1" i="1" dirty="0" err="1">
                  <a:solidFill>
                    <a:srgbClr val="006EB7"/>
                  </a:solidFill>
                  <a:latin typeface="+mn-lt"/>
                  <a:ea typeface="Dotum" pitchFamily="34" charset="-127"/>
                </a:rPr>
                <a:t>T</a:t>
              </a:r>
              <a:r>
                <a:rPr lang="en-US" sz="2000" b="1" i="1" dirty="0" err="1" smtClean="0">
                  <a:solidFill>
                    <a:srgbClr val="006EB7"/>
                  </a:solidFill>
                  <a:latin typeface="+mn-lt"/>
                  <a:ea typeface="Dotum" pitchFamily="34" charset="-127"/>
                </a:rPr>
                <a:t>onne</a:t>
              </a:r>
              <a:r>
                <a:rPr lang="en-US" sz="2000" b="1" i="1" dirty="0" smtClean="0">
                  <a:solidFill>
                    <a:srgbClr val="006EB7"/>
                  </a:solidFill>
                  <a:latin typeface="+mn-lt"/>
                  <a:ea typeface="Dotum" pitchFamily="34" charset="-127"/>
                </a:rPr>
                <a:t>-Km</a:t>
              </a:r>
              <a:endParaRPr lang="en-US" sz="2000" b="1" i="1" baseline="30000" dirty="0">
                <a:solidFill>
                  <a:srgbClr val="006EB7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46920" y="1930425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 i="1" dirty="0" smtClean="0">
                <a:solidFill>
                  <a:srgbClr val="92D050"/>
                </a:solidFill>
                <a:latin typeface="Arial" charset="0"/>
              </a:rPr>
              <a:t>+3.5%</a:t>
            </a:r>
            <a:endParaRPr lang="en-US" sz="3200" b="1" i="1" dirty="0">
              <a:solidFill>
                <a:srgbClr val="92D050"/>
              </a:solidFill>
              <a:latin typeface="Arial" charset="0"/>
            </a:endParaRPr>
          </a:p>
          <a:p>
            <a:pPr algn="r" eaLnBrk="1" hangingPunct="1"/>
            <a:r>
              <a:rPr lang="en-US" sz="1400" b="1" i="1" dirty="0">
                <a:solidFill>
                  <a:srgbClr val="92D050"/>
                </a:solidFill>
                <a:latin typeface="Arial" charset="0"/>
              </a:rPr>
              <a:t>vs </a:t>
            </a:r>
            <a:r>
              <a:rPr lang="en-US" sz="1400" b="1" i="1" dirty="0" smtClean="0">
                <a:solidFill>
                  <a:srgbClr val="92D050"/>
                </a:solidFill>
                <a:latin typeface="Arial" charset="0"/>
              </a:rPr>
              <a:t>2012</a:t>
            </a:r>
            <a:endParaRPr lang="en-US" sz="1400" b="1" i="1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98333" y="1930425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 i="1" dirty="0">
                <a:solidFill>
                  <a:srgbClr val="92D050"/>
                </a:solidFill>
                <a:latin typeface="Arial" charset="0"/>
              </a:rPr>
              <a:t>+</a:t>
            </a:r>
            <a:r>
              <a:rPr lang="en-US" sz="3200" b="1" i="1" dirty="0" smtClean="0">
                <a:solidFill>
                  <a:srgbClr val="92D050"/>
                </a:solidFill>
                <a:latin typeface="Arial" charset="0"/>
              </a:rPr>
              <a:t>0.4%</a:t>
            </a:r>
            <a:endParaRPr lang="en-US" sz="3200" b="1" i="1" dirty="0">
              <a:solidFill>
                <a:srgbClr val="92D050"/>
              </a:solidFill>
              <a:latin typeface="Arial" charset="0"/>
            </a:endParaRPr>
          </a:p>
          <a:p>
            <a:pPr algn="r" eaLnBrk="1" hangingPunct="1"/>
            <a:r>
              <a:rPr lang="en-US" sz="1400" b="1" i="1" dirty="0">
                <a:solidFill>
                  <a:srgbClr val="92D050"/>
                </a:solidFill>
                <a:latin typeface="Arial" charset="0"/>
              </a:rPr>
              <a:t>vs </a:t>
            </a:r>
            <a:r>
              <a:rPr lang="en-US" sz="1400" b="1" i="1" dirty="0" smtClean="0">
                <a:solidFill>
                  <a:srgbClr val="92D050"/>
                </a:solidFill>
                <a:latin typeface="Arial" charset="0"/>
              </a:rPr>
              <a:t>2012</a:t>
            </a:r>
            <a:endParaRPr lang="en-US" sz="1400" b="1" i="1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46920" y="4265637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 i="1" dirty="0">
                <a:solidFill>
                  <a:srgbClr val="92D050"/>
                </a:solidFill>
                <a:latin typeface="Arial" charset="0"/>
              </a:rPr>
              <a:t>+</a:t>
            </a:r>
            <a:r>
              <a:rPr lang="en-US" sz="3200" b="1" i="1" dirty="0" smtClean="0">
                <a:solidFill>
                  <a:srgbClr val="92D050"/>
                </a:solidFill>
                <a:latin typeface="Arial" charset="0"/>
              </a:rPr>
              <a:t>4.4%</a:t>
            </a:r>
            <a:endParaRPr lang="en-US" sz="3200" b="1" i="1" dirty="0">
              <a:solidFill>
                <a:srgbClr val="92D050"/>
              </a:solidFill>
              <a:latin typeface="Arial" charset="0"/>
            </a:endParaRPr>
          </a:p>
          <a:p>
            <a:pPr algn="r" eaLnBrk="1" hangingPunct="1"/>
            <a:r>
              <a:rPr lang="en-US" sz="1400" b="1" i="1" dirty="0">
                <a:solidFill>
                  <a:srgbClr val="92D050"/>
                </a:solidFill>
                <a:latin typeface="Arial" charset="0"/>
              </a:rPr>
              <a:t>vs </a:t>
            </a:r>
            <a:r>
              <a:rPr lang="en-US" sz="1400" b="1" i="1" dirty="0" smtClean="0">
                <a:solidFill>
                  <a:srgbClr val="92D050"/>
                </a:solidFill>
                <a:latin typeface="Arial" charset="0"/>
              </a:rPr>
              <a:t>2012</a:t>
            </a:r>
            <a:endParaRPr lang="en-US" sz="1400" b="1" i="1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18920" y="4265637"/>
            <a:ext cx="176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 i="1" dirty="0" smtClean="0">
                <a:solidFill>
                  <a:srgbClr val="92D050"/>
                </a:solidFill>
                <a:latin typeface="Arial" charset="0"/>
              </a:rPr>
              <a:t>+</a:t>
            </a:r>
            <a:r>
              <a:rPr lang="en-US" sz="3200" b="1" i="1" dirty="0">
                <a:solidFill>
                  <a:srgbClr val="92D050"/>
                </a:solidFill>
                <a:latin typeface="Arial" charset="0"/>
              </a:rPr>
              <a:t>4</a:t>
            </a:r>
            <a:r>
              <a:rPr lang="en-US" sz="3200" b="1" i="1" dirty="0" smtClean="0">
                <a:solidFill>
                  <a:srgbClr val="92D050"/>
                </a:solidFill>
                <a:latin typeface="Arial" charset="0"/>
              </a:rPr>
              <a:t>.1</a:t>
            </a:r>
            <a:r>
              <a:rPr lang="en-US" sz="3200" b="1" i="1" dirty="0">
                <a:solidFill>
                  <a:srgbClr val="92D050"/>
                </a:solidFill>
                <a:latin typeface="Arial" charset="0"/>
              </a:rPr>
              <a:t>%</a:t>
            </a:r>
          </a:p>
          <a:p>
            <a:pPr algn="r" eaLnBrk="1" hangingPunct="1"/>
            <a:r>
              <a:rPr lang="en-US" sz="1400" b="1" i="1">
                <a:solidFill>
                  <a:srgbClr val="92D050"/>
                </a:solidFill>
                <a:latin typeface="Arial" charset="0"/>
              </a:rPr>
              <a:t>vs </a:t>
            </a:r>
            <a:r>
              <a:rPr lang="en-US" sz="1400" b="1" i="1" smtClean="0">
                <a:solidFill>
                  <a:srgbClr val="92D050"/>
                </a:solidFill>
                <a:latin typeface="Arial" charset="0"/>
              </a:rPr>
              <a:t>2012</a:t>
            </a:r>
            <a:endParaRPr lang="en-US" sz="1400" b="1" i="1" dirty="0">
              <a:solidFill>
                <a:srgbClr val="92D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33333"/>
          <a:stretch/>
        </p:blipFill>
        <p:spPr bwMode="auto">
          <a:xfrm>
            <a:off x="5364088" y="1770247"/>
            <a:ext cx="2695554" cy="4599721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Navigation Priority - </a:t>
            </a:r>
            <a:r>
              <a:rPr lang="en-US" i="1" dirty="0" smtClean="0">
                <a:solidFill>
                  <a:srgbClr val="279DD8"/>
                </a:solidFill>
              </a:rPr>
              <a:t>PBN</a:t>
            </a:r>
            <a:endParaRPr lang="en-US" i="1" dirty="0">
              <a:solidFill>
                <a:srgbClr val="279DD8"/>
              </a:solidFill>
            </a:endParaRPr>
          </a:p>
        </p:txBody>
      </p:sp>
      <p:pic>
        <p:nvPicPr>
          <p:cNvPr id="1027" name="Picture 3" descr="C:\_ICAO DRIVE\_SOURCE - IMAGES\Source - Global Plans Reports\ICAO_AN Report_EN_web_v01_1303201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7" y="1772816"/>
            <a:ext cx="3552345" cy="4597152"/>
          </a:xfrm>
          <a:prstGeom prst="rect">
            <a:avLst/>
          </a:prstGeom>
          <a:noFill/>
          <a:ln>
            <a:solidFill>
              <a:srgbClr val="5A687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700808"/>
            <a:ext cx="9144000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r>
              <a:rPr lang="en-US" sz="2800" dirty="0"/>
              <a:t>Percentage of States Meeting the </a:t>
            </a:r>
            <a:r>
              <a:rPr lang="en-US" sz="2800" dirty="0" smtClean="0"/>
              <a:t>A37-11 Resolution </a:t>
            </a:r>
            <a:r>
              <a:rPr lang="en-US" sz="2800" dirty="0"/>
              <a:t>Targets for Applicable Years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90211"/>
            <a:ext cx="5904656" cy="275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03877" y="2780928"/>
            <a:ext cx="2320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EB7"/>
                </a:solidFill>
              </a:rPr>
              <a:t>FOR THE WORLD</a:t>
            </a:r>
            <a:endParaRPr lang="en-US" sz="2400" b="1" dirty="0">
              <a:solidFill>
                <a:srgbClr val="006EB7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53977" y="3429000"/>
            <a:ext cx="2124000" cy="2124000"/>
          </a:xfrm>
          <a:prstGeom prst="ellipse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62%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19004" y="3770920"/>
            <a:ext cx="1440160" cy="1440160"/>
          </a:xfrm>
          <a:prstGeom prst="ellipse">
            <a:avLst/>
          </a:prstGeom>
          <a:solidFill>
            <a:srgbClr val="27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16" name="Oval 15"/>
          <p:cNvSpPr/>
          <p:nvPr/>
        </p:nvSpPr>
        <p:spPr>
          <a:xfrm>
            <a:off x="6300192" y="3914936"/>
            <a:ext cx="1152128" cy="1152128"/>
          </a:xfrm>
          <a:prstGeom prst="ellipse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1840" y="2780928"/>
            <a:ext cx="31683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EB7"/>
                </a:solidFill>
              </a:rPr>
              <a:t>FOR THE </a:t>
            </a:r>
            <a:r>
              <a:rPr lang="en-US" sz="2400" b="1" i="1" dirty="0" smtClean="0">
                <a:solidFill>
                  <a:srgbClr val="92D050"/>
                </a:solidFill>
              </a:rPr>
              <a:t>AFI REGION</a:t>
            </a:r>
            <a:endParaRPr lang="en-US" sz="2400" b="1" i="1" dirty="0">
              <a:solidFill>
                <a:srgbClr val="92D05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787056" y="3419490"/>
            <a:ext cx="504056" cy="72959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AF02-7E08-4F8A-A34B-579116E88558}" type="datetime3">
              <a:rPr lang="en-CA" smtClean="0"/>
              <a:t>26 May 2014</a:t>
            </a:fld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18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04856" cy="545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980728"/>
            <a:ext cx="68407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Implementation of PBN Runway Procedures the AFI Region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4"/>
          <a:stretch/>
        </p:blipFill>
        <p:spPr bwMode="auto">
          <a:xfrm>
            <a:off x="755576" y="1484784"/>
            <a:ext cx="763577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84303" y="2348880"/>
            <a:ext cx="460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i="1" dirty="0">
                <a:solidFill>
                  <a:srgbClr val="FF0000"/>
                </a:solidFill>
              </a:rPr>
              <a:t>The question is not </a:t>
            </a:r>
            <a:r>
              <a:rPr lang="en-US" altLang="ja-JP" b="1" i="1" u="sng" dirty="0">
                <a:solidFill>
                  <a:srgbClr val="FF0000"/>
                </a:solidFill>
              </a:rPr>
              <a:t>IF</a:t>
            </a:r>
            <a:r>
              <a:rPr lang="en-US" altLang="ja-JP" i="1" dirty="0">
                <a:solidFill>
                  <a:srgbClr val="FF0000"/>
                </a:solidFill>
              </a:rPr>
              <a:t> the traffic will recover, </a:t>
            </a:r>
          </a:p>
          <a:p>
            <a:pPr algn="ctr" eaLnBrk="1" hangingPunct="1"/>
            <a:r>
              <a:rPr lang="en-US" altLang="ja-JP" i="1" dirty="0">
                <a:solidFill>
                  <a:srgbClr val="FF0000"/>
                </a:solidFill>
              </a:rPr>
              <a:t>But </a:t>
            </a:r>
            <a:r>
              <a:rPr lang="en-US" altLang="ja-JP" b="1" i="1" u="sng" dirty="0">
                <a:solidFill>
                  <a:srgbClr val="FF0000"/>
                </a:solidFill>
              </a:rPr>
              <a:t>WHEN</a:t>
            </a:r>
            <a:r>
              <a:rPr lang="en-US" altLang="ja-JP" i="1" dirty="0">
                <a:solidFill>
                  <a:srgbClr val="FF0000"/>
                </a:solidFill>
              </a:rPr>
              <a:t> the traffic will recover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52855" y="1794562"/>
            <a:ext cx="2553922" cy="3922737"/>
            <a:chOff x="6660232" y="1578538"/>
            <a:chExt cx="2553922" cy="3922737"/>
          </a:xfrm>
        </p:grpSpPr>
        <p:sp>
          <p:nvSpPr>
            <p:cNvPr id="10" name="Oval 9"/>
            <p:cNvSpPr/>
            <p:nvPr/>
          </p:nvSpPr>
          <p:spPr>
            <a:xfrm>
              <a:off x="7960883" y="1578538"/>
              <a:ext cx="279018" cy="295909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CA" sz="11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100392" y="1844824"/>
              <a:ext cx="0" cy="197999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660232" y="3933056"/>
              <a:ext cx="2553922" cy="1568219"/>
              <a:chOff x="3574485" y="4822641"/>
              <a:chExt cx="2553922" cy="156821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06481" y="4822641"/>
                <a:ext cx="2416276" cy="13798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0" rIns="91440" bIns="288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CA" sz="6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5.4</a:t>
                </a:r>
                <a:r>
                  <a:rPr lang="en-CA" sz="3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CA" sz="28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trillion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791746" y="4822641"/>
                <a:ext cx="1336661" cy="935662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CA" sz="2000" b="1" dirty="0">
                    <a:solidFill>
                      <a:srgbClr val="92D050"/>
                    </a:solidFill>
                  </a:rPr>
                  <a:t>+4.9%</a:t>
                </a:r>
              </a:p>
              <a:p>
                <a:pPr algn="l"/>
                <a:r>
                  <a:rPr lang="en-CA" sz="1050" dirty="0">
                    <a:solidFill>
                      <a:srgbClr val="92D050"/>
                    </a:solidFill>
                  </a:rPr>
                  <a:t>growth rate </a:t>
                </a:r>
                <a:r>
                  <a:rPr lang="en-CA" sz="1050" i="1" dirty="0">
                    <a:solidFill>
                      <a:srgbClr val="92D050"/>
                    </a:solidFill>
                  </a:rPr>
                  <a:t>vs. </a:t>
                </a:r>
                <a:r>
                  <a:rPr lang="en-CA" sz="1050" dirty="0">
                    <a:solidFill>
                      <a:srgbClr val="92D050"/>
                    </a:solidFill>
                  </a:rPr>
                  <a:t>2011</a:t>
                </a:r>
                <a:endParaRPr lang="en-CA" sz="1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74485" y="5724978"/>
                <a:ext cx="2481914" cy="665882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CA" sz="1200" i="1" dirty="0">
                    <a:solidFill>
                      <a:srgbClr val="002060"/>
                    </a:solidFill>
                  </a:rPr>
                  <a:t>Revenue </a:t>
                </a:r>
                <a:r>
                  <a:rPr lang="en-CA" sz="1200" i="1" dirty="0" smtClean="0">
                    <a:solidFill>
                      <a:srgbClr val="002060"/>
                    </a:solidFill>
                  </a:rPr>
                  <a:t>Passenger-Kilometres</a:t>
                </a:r>
              </a:p>
              <a:p>
                <a:pPr algn="l"/>
                <a:r>
                  <a:rPr lang="en-CA" sz="12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CA" sz="1200" i="1" dirty="0">
                    <a:solidFill>
                      <a:srgbClr val="002060"/>
                    </a:solidFill>
                  </a:rPr>
                  <a:t>in </a:t>
                </a:r>
                <a:r>
                  <a:rPr lang="en-CA" sz="1200" b="1" i="1" dirty="0">
                    <a:solidFill>
                      <a:srgbClr val="002060"/>
                    </a:solidFill>
                  </a:rPr>
                  <a:t>2012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1052736"/>
            <a:ext cx="8229600" cy="648072"/>
          </a:xfrm>
        </p:spPr>
        <p:txBody>
          <a:bodyPr/>
          <a:lstStyle/>
          <a:p>
            <a:r>
              <a:rPr lang="en-US" dirty="0"/>
              <a:t>Continuous growth of air traffic</a:t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67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772816"/>
            <a:ext cx="5328592" cy="1800200"/>
          </a:xfrm>
        </p:spPr>
        <p:txBody>
          <a:bodyPr/>
          <a:lstStyle/>
          <a:p>
            <a:pPr algn="l"/>
            <a:r>
              <a:rPr lang="en-US" sz="3400" dirty="0">
                <a:solidFill>
                  <a:srgbClr val="C00000"/>
                </a:solidFill>
                <a:latin typeface="+mj-lt"/>
                <a:cs typeface="+mj-cs"/>
              </a:rPr>
              <a:t>1. </a:t>
            </a:r>
            <a:r>
              <a:rPr lang="en-US" sz="3400" dirty="0">
                <a:latin typeface="+mj-lt"/>
                <a:cs typeface="+mj-cs"/>
              </a:rPr>
              <a:t>How far have we gone </a:t>
            </a:r>
            <a:r>
              <a:rPr lang="en-US" sz="3400" dirty="0" smtClean="0">
                <a:latin typeface="+mj-lt"/>
                <a:cs typeface="+mj-cs"/>
              </a:rPr>
              <a:t>towards </a:t>
            </a:r>
            <a:r>
              <a:rPr lang="en-US" sz="3400" dirty="0">
                <a:latin typeface="+mj-lt"/>
                <a:cs typeface="+mj-cs"/>
              </a:rPr>
              <a:t>improving </a:t>
            </a:r>
            <a:r>
              <a:rPr lang="en-US" sz="3400" dirty="0" smtClean="0">
                <a:latin typeface="+mj-lt"/>
                <a:cs typeface="+mj-cs"/>
              </a:rPr>
              <a:t>aviation safety and air navigation </a:t>
            </a:r>
            <a:r>
              <a:rPr lang="en-US" sz="3400" dirty="0">
                <a:latin typeface="+mj-lt"/>
                <a:cs typeface="+mj-cs"/>
              </a:rPr>
              <a:t>in the AFI Region?</a:t>
            </a:r>
            <a:br>
              <a:rPr lang="en-US" sz="3400" dirty="0">
                <a:latin typeface="+mj-lt"/>
                <a:cs typeface="+mj-cs"/>
              </a:rPr>
            </a:br>
            <a:endParaRPr lang="en-CA" sz="3400" dirty="0">
              <a:latin typeface="+mj-lt"/>
              <a:cs typeface="+mj-cs"/>
            </a:endParaRPr>
          </a:p>
        </p:txBody>
      </p:sp>
      <p:pic>
        <p:nvPicPr>
          <p:cNvPr id="5" name="Picture 2" descr="http://en.hdyo.org/assets/ask-question-2-ce96e3e01c85a38a0d39c61cfae6d42c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A1CFE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4083" r="20798" b="5964"/>
          <a:stretch/>
        </p:blipFill>
        <p:spPr bwMode="auto">
          <a:xfrm>
            <a:off x="467544" y="2185836"/>
            <a:ext cx="2736304" cy="40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79912" y="4221088"/>
            <a:ext cx="5328592" cy="23042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400" dirty="0" smtClean="0">
                <a:solidFill>
                  <a:srgbClr val="C00000"/>
                </a:solidFill>
                <a:latin typeface="+mj-lt"/>
                <a:cs typeface="+mj-cs"/>
              </a:rPr>
              <a:t>2. </a:t>
            </a:r>
            <a:r>
              <a:rPr lang="en-US" sz="3400" dirty="0" smtClean="0">
                <a:latin typeface="+mj-lt"/>
                <a:cs typeface="+mj-cs"/>
              </a:rPr>
              <a:t>Can we do more to support its air transport development?</a:t>
            </a:r>
            <a:endParaRPr lang="en-CA" sz="3400" dirty="0">
              <a:latin typeface="+mj-lt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6512" y="1071764"/>
            <a:ext cx="5832648" cy="7730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/>
              <a:t>Setting the Scene </a:t>
            </a:r>
            <a:br>
              <a:rPr lang="en-US" sz="3600" dirty="0" smtClean="0"/>
            </a:b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4742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890972"/>
            <a:ext cx="8229600" cy="737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Conference on Aviation Safety in Africa 2012</a:t>
            </a:r>
            <a:br>
              <a:rPr lang="en-US" dirty="0" smtClean="0"/>
            </a:br>
            <a:endParaRPr lang="en-CA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6" y="1877004"/>
            <a:ext cx="2693346" cy="378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671392" y="1700808"/>
            <a:ext cx="5077072" cy="4032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Aviation safety targets </a:t>
            </a:r>
            <a:r>
              <a:rPr lang="en-US" sz="2800" b="1" dirty="0">
                <a:solidFill>
                  <a:schemeClr val="tx1"/>
                </a:solidFill>
              </a:rPr>
              <a:t>agreed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by Ministers attending the </a:t>
            </a:r>
            <a:r>
              <a:rPr lang="en-US" sz="2800" dirty="0">
                <a:solidFill>
                  <a:schemeClr val="tx1"/>
                </a:solidFill>
              </a:rPr>
              <a:t>Conference held in Abuja, Nigeria in July 2012 </a:t>
            </a:r>
          </a:p>
          <a:p>
            <a:pPr marL="533400" indent="-533400" eaLnBrk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Q"/>
            </a:pPr>
            <a:endParaRPr lang="en-US" sz="1400" dirty="0">
              <a:solidFill>
                <a:schemeClr val="tx1"/>
              </a:solidFill>
            </a:endParaRPr>
          </a:p>
          <a:p>
            <a:pPr marL="533400" indent="-533400" eaLnBrk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Abuja safety </a:t>
            </a:r>
            <a:r>
              <a:rPr lang="en-US" sz="2800" dirty="0">
                <a:solidFill>
                  <a:schemeClr val="tx1"/>
                </a:solidFill>
              </a:rPr>
              <a:t>targets </a:t>
            </a:r>
            <a:r>
              <a:rPr lang="en-US" sz="2800" b="1" dirty="0">
                <a:solidFill>
                  <a:schemeClr val="tx1"/>
                </a:solidFill>
              </a:rPr>
              <a:t>endorsed</a:t>
            </a:r>
            <a:r>
              <a:rPr lang="en-US" sz="2800" dirty="0">
                <a:solidFill>
                  <a:schemeClr val="tx1"/>
                </a:solidFill>
              </a:rPr>
              <a:t> by the Assembly of Heads of States of the African Union in January 2013</a:t>
            </a:r>
          </a:p>
        </p:txBody>
      </p:sp>
    </p:spTree>
    <p:extLst>
      <p:ext uri="{BB962C8B-B14F-4D97-AF65-F5344CB8AC3E}">
        <p14:creationId xmlns:p14="http://schemas.microsoft.com/office/powerpoint/2010/main" val="20207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21" b="3625"/>
          <a:stretch/>
        </p:blipFill>
        <p:spPr bwMode="auto">
          <a:xfrm>
            <a:off x="80208" y="779944"/>
            <a:ext cx="4995848" cy="57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901627"/>
            <a:ext cx="4104456" cy="576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Performance Dashboards by ICAO</a:t>
            </a:r>
            <a:endParaRPr lang="en-US" sz="2000" b="1" dirty="0" smtClean="0">
              <a:solidFill>
                <a:schemeClr val="tx2"/>
              </a:solidFill>
              <a:hlinkClick r:id="rId3"/>
            </a:endParaRPr>
          </a:p>
          <a:p>
            <a:pPr algn="ctr"/>
            <a:endParaRPr lang="en-US" sz="2000" b="1" dirty="0" smtClean="0">
              <a:solidFill>
                <a:schemeClr val="tx2"/>
              </a:solidFill>
              <a:hlinkClick r:id="rId3"/>
            </a:endParaRPr>
          </a:p>
          <a:p>
            <a:pPr marL="533400" lvl="0" indent="-53340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279DD9"/>
                </a:solidFill>
              </a:rPr>
              <a:t>Glance </a:t>
            </a:r>
            <a:r>
              <a:rPr lang="en-US" sz="2400" dirty="0">
                <a:solidFill>
                  <a:srgbClr val="279DD9"/>
                </a:solidFill>
              </a:rPr>
              <a:t>of </a:t>
            </a:r>
            <a:r>
              <a:rPr lang="en-US" sz="2400" b="1" dirty="0" smtClean="0">
                <a:solidFill>
                  <a:srgbClr val="279DD9"/>
                </a:solidFill>
              </a:rPr>
              <a:t>Safety </a:t>
            </a:r>
            <a:r>
              <a:rPr lang="en-US" sz="2400" dirty="0">
                <a:solidFill>
                  <a:srgbClr val="279DD9"/>
                </a:solidFill>
              </a:rPr>
              <a:t>and </a:t>
            </a:r>
            <a:r>
              <a:rPr lang="en-US" sz="2400" b="1" dirty="0">
                <a:solidFill>
                  <a:srgbClr val="279DD9"/>
                </a:solidFill>
              </a:rPr>
              <a:t>Air Navigation </a:t>
            </a:r>
            <a:r>
              <a:rPr lang="en-US" sz="2400" dirty="0" smtClean="0">
                <a:solidFill>
                  <a:srgbClr val="279DD9"/>
                </a:solidFill>
              </a:rPr>
              <a:t>strategic objectives</a:t>
            </a:r>
          </a:p>
          <a:p>
            <a:pPr marL="533400" lvl="0" indent="-53340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279DD9"/>
                </a:solidFill>
              </a:rPr>
              <a:t>Status of </a:t>
            </a:r>
            <a:r>
              <a:rPr lang="en-US" sz="2400" b="1" dirty="0" smtClean="0">
                <a:solidFill>
                  <a:srgbClr val="279DD9"/>
                </a:solidFill>
              </a:rPr>
              <a:t>Safety </a:t>
            </a:r>
            <a:r>
              <a:rPr lang="en-US" sz="2400" dirty="0" smtClean="0">
                <a:solidFill>
                  <a:srgbClr val="279DD9"/>
                </a:solidFill>
              </a:rPr>
              <a:t>and </a:t>
            </a:r>
            <a:r>
              <a:rPr lang="en-US" sz="2400" b="1" dirty="0" smtClean="0">
                <a:solidFill>
                  <a:srgbClr val="279DD9"/>
                </a:solidFill>
              </a:rPr>
              <a:t>Air </a:t>
            </a:r>
            <a:r>
              <a:rPr lang="en-US" sz="2400" b="1" dirty="0">
                <a:solidFill>
                  <a:srgbClr val="279DD9"/>
                </a:solidFill>
              </a:rPr>
              <a:t>Navigation </a:t>
            </a:r>
            <a:r>
              <a:rPr lang="en-US" sz="2400" dirty="0" smtClean="0">
                <a:solidFill>
                  <a:srgbClr val="279DD9"/>
                </a:solidFill>
              </a:rPr>
              <a:t>by Region</a:t>
            </a:r>
          </a:p>
          <a:p>
            <a:pPr marL="533400" lvl="0" indent="-53340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279DD9"/>
                </a:solidFill>
              </a:rPr>
              <a:t>LIVE </a:t>
            </a:r>
            <a:r>
              <a:rPr lang="en-US" sz="2400" dirty="0" smtClean="0">
                <a:solidFill>
                  <a:srgbClr val="279DD9"/>
                </a:solidFill>
              </a:rPr>
              <a:t>level of attainment of Abuja safety targets</a:t>
            </a:r>
            <a:endParaRPr lang="en-US" sz="2400" dirty="0">
              <a:solidFill>
                <a:srgbClr val="279DD9"/>
              </a:solidFill>
            </a:endParaRPr>
          </a:p>
          <a:p>
            <a:pPr algn="ctr"/>
            <a:endParaRPr lang="en-US" sz="2000" b="1" dirty="0">
              <a:solidFill>
                <a:schemeClr val="tx2"/>
              </a:solidFill>
              <a:hlinkClick r:id="rId3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hlinkClick r:id="rId3"/>
              </a:rPr>
              <a:t>www.icao.int/safety/pages/regional-targets.aspx?region=Africa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Abuja Ministerial </a:t>
            </a:r>
            <a:r>
              <a:rPr lang="en-US" sz="3200" dirty="0"/>
              <a:t>Targets - Safety </a:t>
            </a:r>
            <a:r>
              <a:rPr lang="en-US" sz="3200" dirty="0" smtClean="0"/>
              <a:t>Record</a:t>
            </a: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-36512" y="1626878"/>
            <a:ext cx="3960440" cy="425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chemeClr val="tx2"/>
              </a:solidFill>
              <a:hlinkClick r:id="rId3"/>
            </a:endParaRPr>
          </a:p>
          <a:p>
            <a:pPr algn="ctr"/>
            <a:endParaRPr lang="en-US" sz="1000" dirty="0" smtClean="0">
              <a:solidFill>
                <a:schemeClr val="tx2"/>
              </a:solidFill>
              <a:hlinkClick r:id="rId3"/>
            </a:endParaRPr>
          </a:p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279DD9"/>
                </a:solidFill>
              </a:rPr>
              <a:t>Reduce the AFI accident </a:t>
            </a:r>
            <a:r>
              <a:rPr lang="en-US" sz="2200" dirty="0">
                <a:solidFill>
                  <a:srgbClr val="279DD9"/>
                </a:solidFill>
              </a:rPr>
              <a:t>rate to be in line with the global average </a:t>
            </a:r>
            <a:r>
              <a:rPr lang="en-US" sz="2200" dirty="0" smtClean="0">
                <a:solidFill>
                  <a:srgbClr val="279DD9"/>
                </a:solidFill>
              </a:rPr>
              <a:t> by 2015</a:t>
            </a:r>
            <a:endParaRPr lang="en-US" sz="2200" dirty="0">
              <a:solidFill>
                <a:srgbClr val="279DD9"/>
              </a:solidFill>
            </a:endParaRPr>
          </a:p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279DD9"/>
              </a:solidFill>
            </a:endParaRPr>
          </a:p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279DD9"/>
                </a:solidFill>
              </a:rPr>
              <a:t>Reduce </a:t>
            </a:r>
            <a:r>
              <a:rPr lang="en-US" sz="2400" dirty="0">
                <a:solidFill>
                  <a:srgbClr val="279DD9"/>
                </a:solidFill>
              </a:rPr>
              <a:t>runway related accidents </a:t>
            </a:r>
            <a:r>
              <a:rPr lang="en-US" sz="2400" dirty="0" smtClean="0">
                <a:solidFill>
                  <a:srgbClr val="279DD9"/>
                </a:solidFill>
              </a:rPr>
              <a:t>by </a:t>
            </a:r>
            <a:r>
              <a:rPr lang="en-US" sz="2400" dirty="0">
                <a:solidFill>
                  <a:srgbClr val="279DD9"/>
                </a:solidFill>
              </a:rPr>
              <a:t>50% </a:t>
            </a:r>
            <a:r>
              <a:rPr lang="en-US" sz="2400" dirty="0" smtClean="0">
                <a:solidFill>
                  <a:srgbClr val="279DD9"/>
                </a:solidFill>
              </a:rPr>
              <a:t>by 2015</a:t>
            </a:r>
          </a:p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279DD9"/>
                </a:solidFill>
              </a:rPr>
              <a:t>Reduce  CFIT related accidents by 50% by 2015</a:t>
            </a:r>
          </a:p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51920" y="1556792"/>
            <a:ext cx="5112568" cy="2141217"/>
            <a:chOff x="3865568" y="1593231"/>
            <a:chExt cx="5112568" cy="21412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5568" y="1593231"/>
              <a:ext cx="5112568" cy="214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168036" y="1653259"/>
              <a:ext cx="115095" cy="1294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92876" y="1653259"/>
              <a:ext cx="115095" cy="1294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51920" y="3933056"/>
            <a:ext cx="4968552" cy="1933288"/>
            <a:chOff x="3859235" y="4217387"/>
            <a:chExt cx="4968552" cy="19332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235" y="4217387"/>
              <a:ext cx="4968552" cy="19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706790" y="4268605"/>
              <a:ext cx="115095" cy="1294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54388" y="4261816"/>
              <a:ext cx="115095" cy="1294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" name="Content Placeholder 3"/>
          <p:cNvSpPr txBox="1">
            <a:spLocks/>
          </p:cNvSpPr>
          <p:nvPr/>
        </p:nvSpPr>
        <p:spPr>
          <a:xfrm>
            <a:off x="323528" y="6021288"/>
            <a:ext cx="8640960" cy="54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spcBef>
                <a:spcPts val="0"/>
              </a:spcBef>
              <a:buClr>
                <a:srgbClr val="00B050"/>
              </a:buClr>
              <a:buSzPct val="200000"/>
              <a:buNone/>
            </a:pPr>
            <a:r>
              <a:rPr lang="en-GB" sz="2400" b="1" kern="0" dirty="0">
                <a:solidFill>
                  <a:srgbClr val="0E7818"/>
                </a:solidFill>
              </a:rPr>
              <a:t>Heading </a:t>
            </a:r>
            <a:r>
              <a:rPr lang="en-GB" sz="2400" b="1" kern="0" dirty="0" smtClean="0">
                <a:solidFill>
                  <a:srgbClr val="0E7818"/>
                </a:solidFill>
              </a:rPr>
              <a:t>in </a:t>
            </a:r>
            <a:r>
              <a:rPr lang="en-GB" sz="2400" b="1" kern="0" dirty="0">
                <a:solidFill>
                  <a:srgbClr val="0E7818"/>
                </a:solidFill>
              </a:rPr>
              <a:t>the right direction towards </a:t>
            </a:r>
            <a:r>
              <a:rPr lang="en-GB" sz="2400" b="1" kern="0" dirty="0" smtClean="0">
                <a:solidFill>
                  <a:srgbClr val="0E7818"/>
                </a:solidFill>
              </a:rPr>
              <a:t>an enhanced safety record</a:t>
            </a:r>
          </a:p>
        </p:txBody>
      </p:sp>
    </p:spTree>
    <p:extLst>
      <p:ext uri="{BB962C8B-B14F-4D97-AF65-F5344CB8AC3E}">
        <p14:creationId xmlns:p14="http://schemas.microsoft.com/office/powerpoint/2010/main" val="40300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Abuja Ministerial Targets </a:t>
            </a:r>
            <a:r>
              <a:rPr lang="en-US" dirty="0"/>
              <a:t>- Regulatory Oversight </a:t>
            </a:r>
            <a:endParaRPr lang="en-CA" sz="24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867667"/>
              </p:ext>
            </p:extLst>
          </p:nvPr>
        </p:nvGraphicFramePr>
        <p:xfrm>
          <a:off x="489944" y="1484784"/>
          <a:ext cx="8308974" cy="492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0800000">
            <a:off x="108664" y="2020198"/>
            <a:ext cx="430887" cy="3281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 Implementation % (EI)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45194" y="3450266"/>
            <a:ext cx="4768709" cy="2601934"/>
            <a:chOff x="4304963" y="4311035"/>
            <a:chExt cx="4768709" cy="2862128"/>
          </a:xfrm>
        </p:grpSpPr>
        <p:grpSp>
          <p:nvGrpSpPr>
            <p:cNvPr id="22" name="Group 17"/>
            <p:cNvGrpSpPr/>
            <p:nvPr/>
          </p:nvGrpSpPr>
          <p:grpSpPr>
            <a:xfrm>
              <a:off x="4304963" y="4311035"/>
              <a:ext cx="138907" cy="381000"/>
              <a:chOff x="-5402360" y="2030028"/>
              <a:chExt cx="914400" cy="1219200"/>
            </a:xfrm>
            <a:solidFill>
              <a:srgbClr val="FF0000"/>
            </a:solidFill>
          </p:grpSpPr>
          <p:sp>
            <p:nvSpPr>
              <p:cNvPr id="51" name="Right Triangle 50"/>
              <p:cNvSpPr/>
              <p:nvPr/>
            </p:nvSpPr>
            <p:spPr>
              <a:xfrm>
                <a:off x="-5249961" y="2106229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ight Triangle 51"/>
              <p:cNvSpPr/>
              <p:nvPr/>
            </p:nvSpPr>
            <p:spPr>
              <a:xfrm flipV="1">
                <a:off x="-5249961" y="2334828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-5402360" y="2030028"/>
                <a:ext cx="152399" cy="12192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17"/>
            <p:cNvGrpSpPr/>
            <p:nvPr/>
          </p:nvGrpSpPr>
          <p:grpSpPr>
            <a:xfrm>
              <a:off x="8070669" y="6268335"/>
              <a:ext cx="138907" cy="381000"/>
              <a:chOff x="10446435" y="6342694"/>
              <a:chExt cx="914400" cy="1219201"/>
            </a:xfrm>
            <a:solidFill>
              <a:srgbClr val="FF0000"/>
            </a:solidFill>
          </p:grpSpPr>
          <p:sp>
            <p:nvSpPr>
              <p:cNvPr id="48" name="Right Triangle 47"/>
              <p:cNvSpPr/>
              <p:nvPr/>
            </p:nvSpPr>
            <p:spPr>
              <a:xfrm>
                <a:off x="10598834" y="6418895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ight Triangle 48"/>
              <p:cNvSpPr/>
              <p:nvPr/>
            </p:nvSpPr>
            <p:spPr>
              <a:xfrm flipV="1">
                <a:off x="10598834" y="6647491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446435" y="6342694"/>
                <a:ext cx="152399" cy="121920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17"/>
            <p:cNvGrpSpPr/>
            <p:nvPr/>
          </p:nvGrpSpPr>
          <p:grpSpPr>
            <a:xfrm>
              <a:off x="7345480" y="5965440"/>
              <a:ext cx="138907" cy="381000"/>
              <a:chOff x="4580586" y="5129553"/>
              <a:chExt cx="914400" cy="1219200"/>
            </a:xfrm>
            <a:solidFill>
              <a:srgbClr val="FF0000"/>
            </a:solidFill>
          </p:grpSpPr>
          <p:sp>
            <p:nvSpPr>
              <p:cNvPr id="45" name="Right Triangle 44"/>
              <p:cNvSpPr/>
              <p:nvPr/>
            </p:nvSpPr>
            <p:spPr>
              <a:xfrm>
                <a:off x="4732985" y="5205750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ight Triangle 45"/>
              <p:cNvSpPr/>
              <p:nvPr/>
            </p:nvSpPr>
            <p:spPr>
              <a:xfrm flipV="1">
                <a:off x="4732985" y="5434350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580586" y="5129553"/>
                <a:ext cx="152399" cy="12192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17"/>
            <p:cNvGrpSpPr/>
            <p:nvPr/>
          </p:nvGrpSpPr>
          <p:grpSpPr>
            <a:xfrm>
              <a:off x="6769416" y="5662803"/>
              <a:ext cx="138907" cy="381000"/>
              <a:chOff x="-2633977" y="3917407"/>
              <a:chExt cx="914400" cy="1219200"/>
            </a:xfrm>
            <a:solidFill>
              <a:srgbClr val="FF0000"/>
            </a:solidFill>
          </p:grpSpPr>
          <p:sp>
            <p:nvSpPr>
              <p:cNvPr id="39" name="Right Triangle 38"/>
              <p:cNvSpPr/>
              <p:nvPr/>
            </p:nvSpPr>
            <p:spPr>
              <a:xfrm>
                <a:off x="-2481578" y="3993611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ight Triangle 39"/>
              <p:cNvSpPr/>
              <p:nvPr/>
            </p:nvSpPr>
            <p:spPr>
              <a:xfrm flipV="1">
                <a:off x="-2481578" y="4222211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-2633977" y="3917407"/>
                <a:ext cx="152399" cy="12192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17"/>
            <p:cNvGrpSpPr/>
            <p:nvPr/>
          </p:nvGrpSpPr>
          <p:grpSpPr>
            <a:xfrm>
              <a:off x="6046830" y="5246477"/>
              <a:ext cx="138907" cy="381000"/>
              <a:chOff x="-8393867" y="2585054"/>
              <a:chExt cx="914400" cy="1219199"/>
            </a:xfrm>
            <a:solidFill>
              <a:srgbClr val="FF0000"/>
            </a:solidFill>
          </p:grpSpPr>
          <p:sp>
            <p:nvSpPr>
              <p:cNvPr id="36" name="Right Triangle 35"/>
              <p:cNvSpPr/>
              <p:nvPr/>
            </p:nvSpPr>
            <p:spPr>
              <a:xfrm>
                <a:off x="-8241468" y="2661259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flipV="1">
                <a:off x="-8241468" y="2889855"/>
                <a:ext cx="762001" cy="228600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8393867" y="2585054"/>
                <a:ext cx="152399" cy="121919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17"/>
            <p:cNvGrpSpPr/>
            <p:nvPr/>
          </p:nvGrpSpPr>
          <p:grpSpPr>
            <a:xfrm>
              <a:off x="6188593" y="5246477"/>
              <a:ext cx="138907" cy="381000"/>
              <a:chOff x="-10971959" y="1609602"/>
              <a:chExt cx="914400" cy="1219200"/>
            </a:xfrm>
            <a:solidFill>
              <a:srgbClr val="FF0000"/>
            </a:solidFill>
          </p:grpSpPr>
          <p:sp>
            <p:nvSpPr>
              <p:cNvPr id="33" name="Right Triangle 32"/>
              <p:cNvSpPr/>
              <p:nvPr/>
            </p:nvSpPr>
            <p:spPr>
              <a:xfrm>
                <a:off x="-10819560" y="1685803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ight Triangle 33"/>
              <p:cNvSpPr/>
              <p:nvPr/>
            </p:nvSpPr>
            <p:spPr>
              <a:xfrm flipV="1">
                <a:off x="-10819560" y="1914402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-10971959" y="1609602"/>
                <a:ext cx="152399" cy="12192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17"/>
            <p:cNvGrpSpPr/>
            <p:nvPr/>
          </p:nvGrpSpPr>
          <p:grpSpPr>
            <a:xfrm>
              <a:off x="8934765" y="6792163"/>
              <a:ext cx="138907" cy="381000"/>
              <a:chOff x="584677" y="5092836"/>
              <a:chExt cx="914400" cy="1219200"/>
            </a:xfrm>
            <a:solidFill>
              <a:srgbClr val="FF0000"/>
            </a:solidFill>
          </p:grpSpPr>
          <p:sp>
            <p:nvSpPr>
              <p:cNvPr id="30" name="Right Triangle 29"/>
              <p:cNvSpPr/>
              <p:nvPr/>
            </p:nvSpPr>
            <p:spPr>
              <a:xfrm>
                <a:off x="737076" y="5169037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V="1">
                <a:off x="737076" y="5397636"/>
                <a:ext cx="762001" cy="22859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84677" y="5092836"/>
                <a:ext cx="152399" cy="12192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68324"/>
              </p:ext>
            </p:extLst>
          </p:nvPr>
        </p:nvGraphicFramePr>
        <p:xfrm>
          <a:off x="539552" y="3494325"/>
          <a:ext cx="8211230" cy="281394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18780"/>
                <a:gridCol w="2696225"/>
                <a:gridCol w="2696225"/>
              </a:tblGrid>
              <a:tr h="588905"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States above 60%</a:t>
                      </a:r>
                      <a:r>
                        <a:rPr lang="en-US" sz="3200" baseline="0" dirty="0" smtClean="0"/>
                        <a:t> implement SSP and SMS</a:t>
                      </a:r>
                      <a:endParaRPr lang="en-CA" sz="3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200" dirty="0" smtClean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6486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Egypt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South Africa</a:t>
                      </a:r>
                    </a:p>
                    <a:p>
                      <a:pPr algn="ctr"/>
                      <a:r>
                        <a:rPr lang="en-CA" sz="2800" dirty="0" smtClean="0"/>
                        <a:t>Gambia</a:t>
                      </a:r>
                    </a:p>
                    <a:p>
                      <a:pPr algn="ctr"/>
                      <a:r>
                        <a:rPr lang="en-CA" sz="2800" dirty="0" smtClean="0"/>
                        <a:t>Kenya</a:t>
                      </a:r>
                    </a:p>
                    <a:p>
                      <a:pPr algn="ctr"/>
                      <a:r>
                        <a:rPr lang="en-CA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Mauritania</a:t>
                      </a:r>
                      <a:endParaRPr lang="en-C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Tunisia</a:t>
                      </a:r>
                      <a:endParaRPr lang="en-CA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Sudan</a:t>
                      </a:r>
                    </a:p>
                    <a:p>
                      <a:pPr algn="ctr"/>
                      <a:r>
                        <a:rPr lang="en-CA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Nigeria</a:t>
                      </a:r>
                    </a:p>
                    <a:p>
                      <a:pPr algn="ctr"/>
                      <a:r>
                        <a:rPr lang="en-CA" sz="2800" dirty="0" smtClean="0"/>
                        <a:t>Morocco</a:t>
                      </a:r>
                    </a:p>
                    <a:p>
                      <a:pPr algn="ctr"/>
                      <a:r>
                        <a:rPr lang="en-CA" sz="2800" dirty="0" smtClean="0"/>
                        <a:t>Cape 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Ethiopia</a:t>
                      </a:r>
                    </a:p>
                    <a:p>
                      <a:pPr algn="ctr"/>
                      <a:r>
                        <a:rPr lang="en-CA" sz="2800" dirty="0" smtClean="0"/>
                        <a:t>Ghana</a:t>
                      </a:r>
                    </a:p>
                    <a:p>
                      <a:pPr algn="ctr"/>
                      <a:r>
                        <a:rPr lang="en-CA" sz="2800" dirty="0" smtClean="0"/>
                        <a:t>Togo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Zimbabwe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61603"/>
              </p:ext>
            </p:extLst>
          </p:nvPr>
        </p:nvGraphicFramePr>
        <p:xfrm>
          <a:off x="489944" y="1484784"/>
          <a:ext cx="8308800" cy="49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79712" y="1646881"/>
            <a:ext cx="8640960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279DD9"/>
                </a:solidFill>
              </a:rPr>
              <a:t>Establish stronger </a:t>
            </a:r>
            <a:r>
              <a:rPr lang="en-US" sz="2200" dirty="0">
                <a:solidFill>
                  <a:srgbClr val="279DD9"/>
                </a:solidFill>
              </a:rPr>
              <a:t>and autonomous CAAs by </a:t>
            </a:r>
            <a:r>
              <a:rPr lang="en-US" sz="2200" b="1" dirty="0" smtClean="0">
                <a:solidFill>
                  <a:srgbClr val="C00000"/>
                </a:solidFill>
              </a:rPr>
              <a:t>2013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2560784"/>
            <a:ext cx="7629784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279DD9"/>
                </a:solidFill>
              </a:rPr>
              <a:t>Increase the EI score to 60% or more by </a:t>
            </a:r>
            <a:r>
              <a:rPr lang="en-US" sz="2200" b="1" dirty="0" smtClean="0">
                <a:solidFill>
                  <a:srgbClr val="FF9900"/>
                </a:solidFill>
              </a:rPr>
              <a:t>2017</a:t>
            </a:r>
            <a:endParaRPr lang="en-US" sz="2200" b="1" dirty="0">
              <a:solidFill>
                <a:srgbClr val="FF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0738" y="2982852"/>
            <a:ext cx="6434757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279DD9"/>
                </a:solidFill>
              </a:rPr>
              <a:t>Implement </a:t>
            </a:r>
            <a:r>
              <a:rPr lang="en-US" sz="2200" b="1" dirty="0" smtClean="0">
                <a:solidFill>
                  <a:srgbClr val="FF9900"/>
                </a:solidFill>
              </a:rPr>
              <a:t>26 </a:t>
            </a:r>
            <a:r>
              <a:rPr lang="en-US" sz="2200" dirty="0" smtClean="0">
                <a:solidFill>
                  <a:srgbClr val="279DD9"/>
                </a:solidFill>
              </a:rPr>
              <a:t>ICAO Plans of Action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4634" y="2126754"/>
            <a:ext cx="7354009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438150" eaLnBrk="0">
              <a:lnSpc>
                <a:spcPct val="110000"/>
              </a:lnSpc>
              <a:spcAft>
                <a:spcPts val="1200"/>
              </a:spcAft>
              <a:buClr>
                <a:srgbClr val="279DD9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279DD9"/>
                </a:solidFill>
              </a:rPr>
              <a:t>Resolve all SSCs </a:t>
            </a:r>
            <a:r>
              <a:rPr lang="en-US" sz="2200" dirty="0"/>
              <a:t>by </a:t>
            </a:r>
            <a:r>
              <a:rPr lang="en-US" sz="2200" b="1" dirty="0" smtClean="0">
                <a:solidFill>
                  <a:srgbClr val="C00000"/>
                </a:solidFill>
              </a:rPr>
              <a:t>2013 </a:t>
            </a:r>
            <a:r>
              <a:rPr lang="en-US" sz="2200" dirty="0" smtClean="0"/>
              <a:t>(7 remaining)</a:t>
            </a:r>
            <a:endParaRPr lang="en-US" sz="2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1115616" y="3490375"/>
            <a:ext cx="77316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7329"/>
              </p:ext>
            </p:extLst>
          </p:nvPr>
        </p:nvGraphicFramePr>
        <p:xfrm>
          <a:off x="629925" y="1412776"/>
          <a:ext cx="8224611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289032" cy="648072"/>
          </a:xfrm>
        </p:spPr>
        <p:txBody>
          <a:bodyPr/>
          <a:lstStyle/>
          <a:p>
            <a:r>
              <a:rPr lang="en-US" sz="3000" dirty="0"/>
              <a:t>USOAP results i</a:t>
            </a:r>
            <a:r>
              <a:rPr lang="en-US" sz="3000" dirty="0" smtClean="0"/>
              <a:t>mprovement by area in the AFI region</a:t>
            </a:r>
            <a:endParaRPr lang="en-CA" sz="3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115616" y="4293096"/>
            <a:ext cx="76328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16402" y="4088947"/>
            <a:ext cx="2736304" cy="20763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0800000">
            <a:off x="251521" y="1853208"/>
            <a:ext cx="430887" cy="3281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Effective  Implementation % (EI)</a:t>
            </a:r>
            <a:endParaRPr lang="en-CA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1290" y="3664132"/>
            <a:ext cx="273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>
                <a:solidFill>
                  <a:srgbClr val="C00000"/>
                </a:solidFill>
              </a:rPr>
              <a:t>African CMA EI 44%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7689" y="3877414"/>
            <a:ext cx="296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>
                <a:solidFill>
                  <a:srgbClr val="C00000"/>
                </a:solidFill>
              </a:rPr>
              <a:t>African CSA EI 38%</a:t>
            </a:r>
            <a:endParaRPr lang="en-CA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-0.04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29" grpId="0" animBg="1"/>
      <p:bldP spid="27" grpId="0"/>
      <p:bldP spid="8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289032" cy="648072"/>
          </a:xfrm>
        </p:spPr>
        <p:txBody>
          <a:bodyPr/>
          <a:lstStyle/>
          <a:p>
            <a:r>
              <a:rPr lang="en-US" sz="3000" dirty="0"/>
              <a:t>USOAP results i</a:t>
            </a:r>
            <a:r>
              <a:rPr lang="en-US" sz="3000" dirty="0" smtClean="0"/>
              <a:t>mprovement by State</a:t>
            </a:r>
            <a:endParaRPr lang="en-CA" sz="3000" dirty="0"/>
          </a:p>
        </p:txBody>
      </p:sp>
      <p:sp>
        <p:nvSpPr>
          <p:cNvPr id="27" name="TextBox 26"/>
          <p:cNvSpPr txBox="1"/>
          <p:nvPr/>
        </p:nvSpPr>
        <p:spPr>
          <a:xfrm rot="10800000">
            <a:off x="35497" y="1853208"/>
            <a:ext cx="430887" cy="3281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Effective  Implementation % (EI)</a:t>
            </a:r>
            <a:endParaRPr lang="en-CA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57441"/>
              </p:ext>
            </p:extLst>
          </p:nvPr>
        </p:nvGraphicFramePr>
        <p:xfrm>
          <a:off x="396717" y="1484784"/>
          <a:ext cx="863977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885944" y="3082608"/>
            <a:ext cx="7920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2708920"/>
            <a:ext cx="2962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rgbClr val="C00000"/>
                </a:solidFill>
              </a:rPr>
              <a:t>Target of 60% EI</a:t>
            </a:r>
            <a:endParaRPr lang="en-CA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1C072-70C1-45E4-8193-9212FAEF19BD}"/>
</file>

<file path=customXml/itemProps2.xml><?xml version="1.0" encoding="utf-8"?>
<ds:datastoreItem xmlns:ds="http://schemas.openxmlformats.org/officeDocument/2006/customXml" ds:itemID="{5DE4E592-420B-47A6-927E-F60EDEA70132}"/>
</file>

<file path=customXml/itemProps3.xml><?xml version="1.0" encoding="utf-8"?>
<ds:datastoreItem xmlns:ds="http://schemas.openxmlformats.org/officeDocument/2006/customXml" ds:itemID="{22DE02C8-821B-48A6-9A54-F26FC41C5C67}"/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664</Words>
  <Application>Microsoft Office PowerPoint</Application>
  <PresentationFormat>On-screen Show (4:3)</PresentationFormat>
  <Paragraphs>135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AFI Aviation Safety Symposium  Session 1   Setting the Scene  </vt:lpstr>
      <vt:lpstr>Continuous growth of air traffic </vt:lpstr>
      <vt:lpstr>1. How far have we gone towards improving aviation safety and air navigation in the AFI Region? </vt:lpstr>
      <vt:lpstr>Conference on Aviation Safety in Africa 2012 </vt:lpstr>
      <vt:lpstr>PowerPoint Presentation</vt:lpstr>
      <vt:lpstr>Abuja Ministerial Targets - Safety Record</vt:lpstr>
      <vt:lpstr>Abuja Ministerial Targets - Regulatory Oversight </vt:lpstr>
      <vt:lpstr>USOAP results improvement by area in the AFI region</vt:lpstr>
      <vt:lpstr>USOAP results improvement by State</vt:lpstr>
      <vt:lpstr>Potential USOAP EI improvement in the AFI region</vt:lpstr>
      <vt:lpstr>Abuja Ministerial Targets – Industry involvement </vt:lpstr>
      <vt:lpstr>What about air navigation?</vt:lpstr>
      <vt:lpstr>Air Navigation Priority - PBN</vt:lpstr>
      <vt:lpstr>2. Can we do more to support air transport development in the AFI Region?</vt:lpstr>
      <vt:lpstr>PowerPoint Presentation</vt:lpstr>
      <vt:lpstr>African operators traffic in 2013 </vt:lpstr>
      <vt:lpstr>Air Navigation Priority - PBN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Jimena Blumenkron</cp:lastModifiedBy>
  <cp:revision>87</cp:revision>
  <cp:lastPrinted>2014-05-13T20:19:11Z</cp:lastPrinted>
  <dcterms:created xsi:type="dcterms:W3CDTF">2013-08-20T15:49:37Z</dcterms:created>
  <dcterms:modified xsi:type="dcterms:W3CDTF">2014-05-26T17:46:57Z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</Properties>
</file>