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23" r:id="rId5"/>
    <p:sldId id="482" r:id="rId6"/>
    <p:sldId id="489" r:id="rId7"/>
    <p:sldId id="483" r:id="rId8"/>
    <p:sldId id="488" r:id="rId9"/>
    <p:sldId id="484" r:id="rId10"/>
    <p:sldId id="487" r:id="rId11"/>
    <p:sldId id="353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FB0A54A-E338-418C-A88E-E6351BD938FC}">
          <p14:sldIdLst>
            <p14:sldId id="423"/>
            <p14:sldId id="482"/>
            <p14:sldId id="489"/>
            <p14:sldId id="483"/>
            <p14:sldId id="488"/>
            <p14:sldId id="484"/>
            <p14:sldId id="487"/>
            <p14:sldId id="35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40000"/>
    <a:srgbClr val="FFFF99"/>
    <a:srgbClr val="F2DCDB"/>
    <a:srgbClr val="9BBB59"/>
    <a:srgbClr val="D7E4BD"/>
    <a:srgbClr val="C0504D"/>
    <a:srgbClr val="D0D8E8"/>
    <a:srgbClr val="4F81BD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440" autoAdjust="0"/>
    <p:restoredTop sz="88810" autoAdjust="0"/>
  </p:normalViewPr>
  <p:slideViewPr>
    <p:cSldViewPr>
      <p:cViewPr>
        <p:scale>
          <a:sx n="125" d="100"/>
          <a:sy n="125" d="100"/>
        </p:scale>
        <p:origin x="-20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268"/>
    </p:cViewPr>
  </p:sorterViewPr>
  <p:notesViewPr>
    <p:cSldViewPr>
      <p:cViewPr varScale="1">
        <p:scale>
          <a:sx n="93" d="100"/>
          <a:sy n="93" d="100"/>
        </p:scale>
        <p:origin x="-1602" y="-9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C778A-BD8C-4674-834B-1B8CA6A32292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68E4-8363-4711-82FC-0334F3F433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119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495A2-E638-4935-8C43-774884DB0C3B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D520C-95A1-463D-BA92-4BA061727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13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33600" cy="365125"/>
          </a:xfrm>
        </p:spPr>
        <p:txBody>
          <a:bodyPr/>
          <a:lstStyle/>
          <a:p>
            <a:fld id="{485DADDE-8668-4F14-888B-44B5F695BB64}" type="datetime1">
              <a:rPr lang="en-US" smtClean="0"/>
              <a:pPr/>
              <a:t>6/22/2016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365125"/>
          </a:xfrm>
        </p:spPr>
        <p:txBody>
          <a:bodyPr/>
          <a:lstStyle/>
          <a:p>
            <a:r>
              <a:rPr lang="en-US" smtClean="0"/>
              <a:t>14th AFI Plan Steering Committee Meeting,  Montreal, Canada, 24 October 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7352"/>
            <a:ext cx="2133600" cy="365125"/>
          </a:xfrm>
        </p:spPr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9A8DB-F611-4E64-B128-76DB886A8B17}" type="datetime1">
              <a:rPr lang="en-US" smtClean="0"/>
              <a:pPr/>
              <a:t>6/22/2016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AFI Plan Steering Committee Meeting,  Montreal, Canada, 24 October 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34076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491881" y="325746"/>
            <a:ext cx="2205287" cy="1807111"/>
            <a:chOff x="240" y="144"/>
            <a:chExt cx="1296" cy="1062"/>
          </a:xfrm>
          <a:solidFill>
            <a:srgbClr val="1B4177"/>
          </a:solidFill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pic>
        <p:nvPicPr>
          <p:cNvPr id="97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0" y="2466977"/>
            <a:ext cx="7365826" cy="378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Box 97"/>
          <p:cNvSpPr txBox="1"/>
          <p:nvPr userDrawn="1"/>
        </p:nvSpPr>
        <p:spPr>
          <a:xfrm>
            <a:off x="2171700" y="3962401"/>
            <a:ext cx="4800600" cy="7150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1B41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</a:t>
            </a:r>
            <a:r>
              <a:rPr lang="en-GB" sz="3600" b="1" dirty="0" smtClean="0">
                <a:solidFill>
                  <a:srgbClr val="1B41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endParaRPr lang="en-GB" sz="3600" b="1" dirty="0">
              <a:solidFill>
                <a:srgbClr val="1B417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0" y="6251335"/>
            <a:ext cx="9144000" cy="606667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887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/>
              <a:t>22/06/2016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6399"/>
            <a:ext cx="9217023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08BD-122C-4767-A65A-3F6CC14B7F7F}" type="datetime1">
              <a:rPr lang="en-US" smtClean="0"/>
              <a:pPr/>
              <a:t>6/22/2016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AFI Plan Steering Committee Meeting,  Montreal, Canada, 24 October 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6E306-4131-4A3B-B2A0-415CA03A2520}" type="datetime1">
              <a:rPr lang="en-US" smtClean="0"/>
              <a:pPr/>
              <a:t>6/22/2016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AFI Plan Steering Committee Meeting,  Montreal, Canada, 24 October 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B026-6EDD-4495-843B-1D41DAF6551B}" type="datetime1">
              <a:rPr lang="en-US" smtClean="0"/>
              <a:pPr/>
              <a:t>6/22/2016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AFI Plan Steering Committee Meeting,  Montreal, Canada, 24 October 2014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3901"/>
            <a:ext cx="4040188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3901"/>
            <a:ext cx="4041775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574D-5713-4902-BD07-78AC49928E12}" type="datetime1">
              <a:rPr lang="en-US" smtClean="0"/>
              <a:pPr/>
              <a:t>6/22/2016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AFI Plan Steering Committee Meeting,  Montreal, Canada, 24 October 2014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AB0B-BD23-4D0E-9EB9-42AEA3F599CE}" type="datetime1">
              <a:rPr lang="en-US" smtClean="0"/>
              <a:pPr/>
              <a:t>6/22/2016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AFI Plan Steering Committee Meeting,  Montreal, Canada, 24 October 2014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BDDE-ACD5-4D5A-A5B6-DDF8E12CCCD1}" type="datetime1">
              <a:rPr lang="en-US" smtClean="0"/>
              <a:pPr/>
              <a:t>6/22/2016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AFI Plan Steering Committee Meeting,  Montreal, Canada, 24 October 2014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27FE4-6605-4606-83D6-374BF6CD264E}" type="datetime1">
              <a:rPr lang="en-US" smtClean="0"/>
              <a:pPr/>
              <a:t>6/22/2016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AFI Plan Steering Committee Meeting,  Montreal, Canada, 24 October 2014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94B4A-35AE-4FCF-9549-0CFEE13D8EAA}" type="datetime1">
              <a:rPr lang="en-US" smtClean="0"/>
              <a:pPr/>
              <a:t>6/22/2016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AFI Plan Steering Committee Meeting,  Montreal, Canada, 24 October 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" y="0"/>
            <a:ext cx="9121808" cy="9786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AFFC3A5-A37F-48B6-B553-C4DF80B0707F}" type="datetime1">
              <a:rPr lang="en-US" smtClean="0"/>
              <a:pPr/>
              <a:t>6/22/2016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14th AFI Plan Steering Committee Meeting,  Montreal, Canada, 24 October 2014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536" y="1220755"/>
            <a:ext cx="7772400" cy="12430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spc="-50" dirty="0" smtClean="0">
                <a:solidFill>
                  <a:schemeClr val="bg1"/>
                </a:solidFill>
              </a:rPr>
              <a:t>Third AFI Aviation Week</a:t>
            </a:r>
          </a:p>
          <a:p>
            <a:pPr algn="l"/>
            <a:r>
              <a:rPr lang="en-US" sz="4000" spc="-50" dirty="0" smtClean="0">
                <a:solidFill>
                  <a:schemeClr val="bg1"/>
                </a:solidFill>
              </a:rPr>
              <a:t>Safety  Symposium</a:t>
            </a:r>
          </a:p>
          <a:p>
            <a:pPr algn="l"/>
            <a:r>
              <a:rPr lang="en-US" sz="2000" b="1" i="1" dirty="0">
                <a:solidFill>
                  <a:schemeClr val="accent1"/>
                </a:solidFill>
              </a:rPr>
              <a:t>Malabo, Equatorial Guinea, 28 June 2016</a:t>
            </a:r>
          </a:p>
          <a:p>
            <a:pPr algn="l"/>
            <a:endParaRPr lang="en-US" sz="4000" spc="-50" dirty="0" smtClean="0">
              <a:solidFill>
                <a:schemeClr val="bg1"/>
              </a:solidFill>
            </a:endParaRPr>
          </a:p>
          <a:p>
            <a:pPr algn="l"/>
            <a:r>
              <a:rPr lang="en-US" sz="4000" b="1" spc="-50" dirty="0" smtClean="0">
                <a:solidFill>
                  <a:schemeClr val="tx2"/>
                </a:solidFill>
              </a:rPr>
              <a:t>AFI Air Navigation Services </a:t>
            </a:r>
          </a:p>
          <a:p>
            <a:pPr algn="l"/>
            <a:r>
              <a:rPr lang="en-US" sz="4000" b="1" spc="-50" dirty="0" smtClean="0">
                <a:solidFill>
                  <a:schemeClr val="tx2"/>
                </a:solidFill>
              </a:rPr>
              <a:t>Key Performance Indicators</a:t>
            </a:r>
            <a:endParaRPr lang="en-CA" sz="4000" b="1" spc="-50" dirty="0">
              <a:solidFill>
                <a:schemeClr val="tx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5536" y="4941168"/>
            <a:ext cx="5976664" cy="7680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Presented by Mr. John </a:t>
            </a:r>
            <a:r>
              <a:rPr lang="en-US" sz="2400" b="1" dirty="0" err="1" smtClean="0">
                <a:solidFill>
                  <a:schemeClr val="accent1"/>
                </a:solidFill>
              </a:rPr>
              <a:t>Tusubira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</a:rPr>
              <a:t>Kagoro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Chairperson of the APIRG </a:t>
            </a:r>
            <a:endParaRPr lang="en-CA" sz="2400" b="1" dirty="0">
              <a:solidFill>
                <a:schemeClr val="accent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 </a:t>
            </a:r>
            <a:endParaRPr lang="en-CA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95536" y="5171579"/>
            <a:ext cx="6120680" cy="768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CA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405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648072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Plan</a:t>
            </a:r>
            <a:endParaRPr lang="fr-F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fr-FR" dirty="0" smtClean="0"/>
              <a:t>Introduction</a:t>
            </a:r>
          </a:p>
          <a:p>
            <a:pPr lvl="1"/>
            <a:r>
              <a:rPr lang="fr-FR" dirty="0" smtClean="0"/>
              <a:t>AFI Plan </a:t>
            </a:r>
            <a:r>
              <a:rPr lang="fr-FR" dirty="0" err="1" smtClean="0"/>
              <a:t>Steering</a:t>
            </a:r>
            <a:r>
              <a:rPr lang="fr-FR" dirty="0" smtClean="0"/>
              <a:t> </a:t>
            </a:r>
            <a:r>
              <a:rPr lang="fr-FR" dirty="0" err="1" smtClean="0"/>
              <a:t>Committee</a:t>
            </a:r>
            <a:r>
              <a:rPr lang="fr-FR" dirty="0" smtClean="0"/>
              <a:t> </a:t>
            </a:r>
            <a:r>
              <a:rPr lang="fr-FR" dirty="0" err="1" smtClean="0"/>
              <a:t>Decisions</a:t>
            </a:r>
            <a:r>
              <a:rPr lang="fr-FR" dirty="0" smtClean="0"/>
              <a:t> &amp; </a:t>
            </a:r>
            <a:r>
              <a:rPr lang="fr-FR" dirty="0" err="1" smtClean="0"/>
              <a:t>Recommendations</a:t>
            </a:r>
            <a:endParaRPr lang="fr-FR" dirty="0" smtClean="0"/>
          </a:p>
          <a:p>
            <a:pPr lvl="1"/>
            <a:r>
              <a:rPr lang="fr-FR" dirty="0" smtClean="0"/>
              <a:t>APIRG/20 </a:t>
            </a:r>
            <a:r>
              <a:rPr lang="fr-FR" dirty="0" err="1" smtClean="0"/>
              <a:t>Decision</a:t>
            </a:r>
            <a:r>
              <a:rPr lang="fr-FR" dirty="0" smtClean="0"/>
              <a:t> 20/04</a:t>
            </a:r>
          </a:p>
          <a:p>
            <a:r>
              <a:rPr lang="fr-FR" dirty="0" err="1" smtClean="0"/>
              <a:t>Presentation</a:t>
            </a:r>
            <a:r>
              <a:rPr lang="fr-FR" dirty="0" smtClean="0"/>
              <a:t> of AFI ANS Key Performance </a:t>
            </a:r>
            <a:r>
              <a:rPr lang="fr-FR" dirty="0" err="1" smtClean="0"/>
              <a:t>Indicators</a:t>
            </a:r>
            <a:r>
              <a:rPr lang="fr-FR" dirty="0" smtClean="0"/>
              <a:t> and </a:t>
            </a:r>
            <a:r>
              <a:rPr lang="fr-FR" dirty="0" err="1" smtClean="0"/>
              <a:t>Targets</a:t>
            </a:r>
            <a:r>
              <a:rPr lang="fr-FR" dirty="0" smtClean="0"/>
              <a:t> </a:t>
            </a:r>
            <a:r>
              <a:rPr lang="fr-FR" dirty="0" err="1" smtClean="0"/>
              <a:t>adopted</a:t>
            </a:r>
            <a:r>
              <a:rPr lang="fr-FR" dirty="0" smtClean="0"/>
              <a:t> by APIRG</a:t>
            </a:r>
          </a:p>
          <a:p>
            <a:r>
              <a:rPr lang="fr-FR" dirty="0" err="1" smtClean="0"/>
              <a:t>Way</a:t>
            </a:r>
            <a:r>
              <a:rPr lang="fr-FR" dirty="0" smtClean="0"/>
              <a:t> </a:t>
            </a:r>
            <a:r>
              <a:rPr lang="fr-FR" dirty="0" err="1" smtClean="0"/>
              <a:t>Forward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2932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/>
          <a:lstStyle/>
          <a:p>
            <a:r>
              <a:rPr lang="en-US" sz="3200" b="1" dirty="0" smtClean="0"/>
              <a:t>Introduction</a:t>
            </a:r>
            <a:br>
              <a:rPr lang="en-US" sz="3200" b="1" dirty="0" smtClean="0"/>
            </a:br>
            <a:r>
              <a:rPr lang="en-US" sz="3200" b="1" dirty="0" smtClean="0"/>
              <a:t>AFI </a:t>
            </a:r>
            <a:r>
              <a:rPr lang="en-US" sz="3200" b="1" dirty="0"/>
              <a:t>Plan Steering </a:t>
            </a:r>
            <a:r>
              <a:rPr lang="en-US" sz="3200" b="1" dirty="0" smtClean="0"/>
              <a:t>Committee</a:t>
            </a:r>
            <a:br>
              <a:rPr lang="en-US" sz="3200" b="1" dirty="0" smtClean="0"/>
            </a:br>
            <a:r>
              <a:rPr lang="en-US" sz="1800" b="1" dirty="0" smtClean="0"/>
              <a:t>Adoption </a:t>
            </a:r>
            <a:r>
              <a:rPr lang="en-US" sz="1800" b="1" dirty="0"/>
              <a:t>of</a:t>
            </a:r>
            <a:r>
              <a:rPr lang="en-US" sz="1800" dirty="0"/>
              <a:t> </a:t>
            </a:r>
            <a:r>
              <a:rPr lang="en-US" sz="1800" b="1" dirty="0"/>
              <a:t>AFI Air Navigation Performance Indicators and </a:t>
            </a:r>
            <a:r>
              <a:rPr lang="en-US" sz="1800" b="1" dirty="0" smtClean="0"/>
              <a:t>Targets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04456"/>
          </a:xfrm>
        </p:spPr>
        <p:txBody>
          <a:bodyPr>
            <a:noAutofit/>
          </a:bodyPr>
          <a:lstStyle/>
          <a:p>
            <a:r>
              <a:rPr lang="en-GB" sz="2000" dirty="0"/>
              <a:t>AFI Plan </a:t>
            </a:r>
            <a:r>
              <a:rPr lang="en-US" sz="2000" dirty="0" smtClean="0"/>
              <a:t>SC14: </a:t>
            </a:r>
            <a:r>
              <a:rPr lang="en-US" sz="2000" dirty="0"/>
              <a:t>	</a:t>
            </a:r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AFI Plan Secretariat is to present the Air Navigation Performance Indicators approved by the 14</a:t>
            </a:r>
            <a:r>
              <a:rPr lang="en-US" sz="2000" baseline="30000" dirty="0"/>
              <a:t>th</a:t>
            </a:r>
            <a:r>
              <a:rPr lang="en-US" sz="2000" dirty="0"/>
              <a:t> Steering Committee meeting, to the next APIRG meeting, for the development and adoption of the associated targets. 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AFI </a:t>
            </a:r>
            <a:r>
              <a:rPr lang="en-GB" sz="2000" dirty="0"/>
              <a:t>Plan </a:t>
            </a:r>
            <a:r>
              <a:rPr lang="en-US" sz="2000" dirty="0" smtClean="0"/>
              <a:t>SC14:</a:t>
            </a:r>
            <a:r>
              <a:rPr lang="en-US" sz="2000" dirty="0"/>
              <a:t>	</a:t>
            </a:r>
            <a:endParaRPr lang="en-US" sz="2000" dirty="0" smtClean="0"/>
          </a:p>
          <a:p>
            <a:pPr lvl="1"/>
            <a:r>
              <a:rPr lang="en-US" sz="2000" dirty="0" smtClean="0"/>
              <a:t>AFCAC </a:t>
            </a:r>
            <a:r>
              <a:rPr lang="en-US" sz="2000" dirty="0"/>
              <a:t>is encouraged to coordinate with the African Union for the endorsement of the AFI Air Navigation Performance Indicators and Targets to be adopted by APIRG.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25344"/>
            <a:ext cx="2133600" cy="332656"/>
          </a:xfrm>
        </p:spPr>
        <p:txBody>
          <a:bodyPr/>
          <a:lstStyle/>
          <a:p>
            <a:fld id="{F9EA08BD-122C-4767-A65A-3F6CC14B7F7F}" type="datetime1">
              <a:rPr lang="en-US" smtClean="0"/>
              <a:pPr/>
              <a:t>6/22/2016</a:t>
            </a:fld>
            <a:endParaRPr lang="en-C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332656"/>
          </a:xfrm>
        </p:spPr>
        <p:txBody>
          <a:bodyPr/>
          <a:lstStyle/>
          <a:p>
            <a:fld id="{3FF909EE-2C65-48BC-95E5-26F3591A45A6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907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Introduction</a:t>
            </a:r>
            <a:br>
              <a:rPr lang="en-GB" sz="3200" b="1" dirty="0" smtClean="0">
                <a:solidFill>
                  <a:schemeClr val="accent1"/>
                </a:solidFill>
              </a:rPr>
            </a:br>
            <a:r>
              <a:rPr lang="en-GB" sz="3200" b="1" dirty="0" smtClean="0">
                <a:solidFill>
                  <a:schemeClr val="accent1"/>
                </a:solidFill>
              </a:rPr>
              <a:t>ANS Key Performance Indicators and Targets</a:t>
            </a:r>
            <a:br>
              <a:rPr lang="en-GB" sz="3200" b="1" dirty="0" smtClean="0">
                <a:solidFill>
                  <a:schemeClr val="accent1"/>
                </a:solidFill>
              </a:rPr>
            </a:br>
            <a:r>
              <a:rPr lang="en-GB" sz="2000" b="1" dirty="0" smtClean="0">
                <a:solidFill>
                  <a:schemeClr val="accent1"/>
                </a:solidFill>
              </a:rPr>
              <a:t>(</a:t>
            </a:r>
            <a:r>
              <a:rPr lang="fr-FR" sz="2000" b="1" dirty="0" smtClean="0"/>
              <a:t>APIRG </a:t>
            </a:r>
            <a:r>
              <a:rPr lang="fr-FR" sz="2000" b="1" dirty="0" err="1"/>
              <a:t>Decision</a:t>
            </a:r>
            <a:r>
              <a:rPr lang="fr-FR" sz="2000" b="1" dirty="0"/>
              <a:t> </a:t>
            </a:r>
            <a:r>
              <a:rPr lang="fr-FR" sz="2000" b="1" dirty="0" smtClean="0"/>
              <a:t>20/04)</a:t>
            </a:r>
            <a:r>
              <a:rPr lang="fr-FR" sz="2000" b="1" dirty="0"/>
              <a:t/>
            </a:r>
            <a:br>
              <a:rPr lang="fr-FR" sz="2000" b="1" dirty="0"/>
            </a:br>
            <a:r>
              <a:rPr lang="en-GB" sz="3200" b="1" dirty="0" smtClean="0">
                <a:solidFill>
                  <a:schemeClr val="accent1"/>
                </a:solidFill>
              </a:rPr>
              <a:t> </a:t>
            </a:r>
            <a:endParaRPr lang="fr-FR" sz="3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36774"/>
              </p:ext>
            </p:extLst>
          </p:nvPr>
        </p:nvGraphicFramePr>
        <p:xfrm>
          <a:off x="251520" y="2060848"/>
          <a:ext cx="8712968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2968"/>
              </a:tblGrid>
              <a:tr h="41764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chemeClr val="accent1"/>
                          </a:solidFill>
                          <a:effectLst/>
                        </a:rPr>
                        <a:t>That: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2000" b="1" dirty="0" smtClean="0">
                          <a:solidFill>
                            <a:schemeClr val="accent1"/>
                          </a:solidFill>
                          <a:effectLst/>
                        </a:rPr>
                        <a:t>The  </a:t>
                      </a:r>
                      <a:r>
                        <a:rPr lang="en-GB" sz="2000" b="1" dirty="0">
                          <a:solidFill>
                            <a:schemeClr val="accent1"/>
                          </a:solidFill>
                          <a:effectLst/>
                        </a:rPr>
                        <a:t>institutional and regional ANS key performance indicators (KPIs) and targets at </a:t>
                      </a:r>
                      <a:r>
                        <a:rPr lang="en-GB" sz="2000" b="1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Appendix 2.2A</a:t>
                      </a:r>
                      <a:r>
                        <a:rPr lang="en-GB" sz="2000" b="1" dirty="0">
                          <a:solidFill>
                            <a:schemeClr val="accent1"/>
                          </a:solidFill>
                          <a:effectLst/>
                        </a:rPr>
                        <a:t> to </a:t>
                      </a:r>
                      <a:r>
                        <a:rPr lang="en-GB" sz="2000" b="1" dirty="0" smtClean="0">
                          <a:solidFill>
                            <a:schemeClr val="accent1"/>
                          </a:solidFill>
                          <a:effectLst/>
                        </a:rPr>
                        <a:t>the (</a:t>
                      </a:r>
                      <a:r>
                        <a:rPr lang="en-GB" sz="2000" b="1" i="1" dirty="0" smtClean="0">
                          <a:solidFill>
                            <a:schemeClr val="accent1"/>
                          </a:solidFill>
                          <a:effectLst/>
                        </a:rPr>
                        <a:t>APIRG/20</a:t>
                      </a:r>
                      <a:r>
                        <a:rPr lang="en-GB" sz="2000" b="1" dirty="0" smtClean="0">
                          <a:solidFill>
                            <a:schemeClr val="accent1"/>
                          </a:solidFill>
                          <a:effectLst/>
                        </a:rPr>
                        <a:t>) report  </a:t>
                      </a:r>
                      <a:r>
                        <a:rPr lang="en-GB" sz="2000" b="1" dirty="0">
                          <a:solidFill>
                            <a:schemeClr val="accent1"/>
                          </a:solidFill>
                          <a:effectLst/>
                        </a:rPr>
                        <a:t>are adopted by APIRG;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2000" b="1" dirty="0" smtClean="0">
                          <a:solidFill>
                            <a:schemeClr val="accent1"/>
                          </a:solidFill>
                          <a:effectLst/>
                        </a:rPr>
                        <a:t>The </a:t>
                      </a:r>
                      <a:r>
                        <a:rPr lang="en-GB" sz="2000" b="1" dirty="0">
                          <a:solidFill>
                            <a:schemeClr val="accent1"/>
                          </a:solidFill>
                          <a:effectLst/>
                        </a:rPr>
                        <a:t>Secretariat is requested to present the adopted ANS key performance indicators and targets to the 3rd RASG-AFI Meeting for information and the AFI Plan for endorsement and gradual implementation; and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2000" b="1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The Secretariat should continue the development of appropriate targets for </a:t>
                      </a:r>
                      <a:r>
                        <a:rPr lang="en-GB" sz="2000" b="1" dirty="0">
                          <a:solidFill>
                            <a:schemeClr val="accent1"/>
                          </a:solidFill>
                          <a:effectLst/>
                        </a:rPr>
                        <a:t>ASBU Block 0 modules and regional performance objectives KPIs </a:t>
                      </a:r>
                      <a:r>
                        <a:rPr lang="en-GB" sz="2000" b="1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for adoption by APIRG and report progress to APIRG through the Project Coordination Committee (APCC</a:t>
                      </a:r>
                      <a:r>
                        <a:rPr lang="en-US" sz="2000" b="1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r>
                        <a:rPr lang="en-GB" sz="2000" b="1" dirty="0">
                          <a:solidFill>
                            <a:schemeClr val="accent1"/>
                          </a:solidFill>
                          <a:effectLst/>
                        </a:rPr>
                        <a:t>).</a:t>
                      </a:r>
                      <a:endParaRPr lang="en-GB" sz="20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017" marR="55017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4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08BD-122C-4767-A65A-3F6CC14B7F7F}" type="datetime1">
              <a:rPr lang="en-US" smtClean="0"/>
              <a:pPr/>
              <a:t>6/22/2016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14th AFI Plan Steering Committee Meeting,  Montreal, Canada, 24 October 2014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7" y="1196752"/>
            <a:ext cx="875188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7940" y="188640"/>
            <a:ext cx="849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Presentation of AFI ANS Key Performance Targets </a:t>
            </a:r>
          </a:p>
          <a:p>
            <a:pPr algn="r"/>
            <a:r>
              <a:rPr lang="en-US" b="1" dirty="0" smtClean="0"/>
              <a:t>(APIRG/20)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21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940" y="188640"/>
            <a:ext cx="8496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Presentation of AFI ANS Key Performance Targets </a:t>
            </a:r>
          </a:p>
          <a:p>
            <a:pPr algn="r"/>
            <a:r>
              <a:rPr lang="en-US" b="1" dirty="0" smtClean="0"/>
              <a:t>(ANS Areas)</a:t>
            </a:r>
            <a:endParaRPr lang="en-US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939241"/>
              </p:ext>
            </p:extLst>
          </p:nvPr>
        </p:nvGraphicFramePr>
        <p:xfrm>
          <a:off x="75848" y="836712"/>
          <a:ext cx="9001125" cy="5760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Worksheet" r:id="rId4" imgW="7610455" imgH="6162750" progId="Excel.Sheet.12">
                  <p:embed/>
                </p:oleObj>
              </mc:Choice>
              <mc:Fallback>
                <p:oleObj name="Worksheet" r:id="rId4" imgW="7610455" imgH="6162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848" y="836712"/>
                        <a:ext cx="9001125" cy="5760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51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360040"/>
          </a:xfrm>
        </p:spPr>
        <p:txBody>
          <a:bodyPr/>
          <a:lstStyle/>
          <a:p>
            <a:r>
              <a:rPr lang="fr-FR" sz="2800" b="1" dirty="0" err="1" smtClean="0"/>
              <a:t>Way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forward</a:t>
            </a:r>
            <a:endParaRPr lang="fr-F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184576"/>
          </a:xfrm>
        </p:spPr>
        <p:txBody>
          <a:bodyPr>
            <a:noAutofit/>
          </a:bodyPr>
          <a:lstStyle/>
          <a:p>
            <a:r>
              <a:rPr lang="fr-FR" sz="1800" dirty="0" smtClean="0"/>
              <a:t>APIRG/20 Report </a:t>
            </a:r>
            <a:r>
              <a:rPr lang="fr-FR" sz="1800" dirty="0" err="1" smtClean="0"/>
              <a:t>published</a:t>
            </a:r>
            <a:r>
              <a:rPr lang="fr-FR" sz="1800" dirty="0" smtClean="0"/>
              <a:t> (ICAO </a:t>
            </a:r>
            <a:r>
              <a:rPr lang="fr-FR" sz="1800" dirty="0" err="1" smtClean="0"/>
              <a:t>website</a:t>
            </a:r>
            <a:r>
              <a:rPr lang="fr-FR" sz="1800" dirty="0" smtClean="0"/>
              <a:t> and State </a:t>
            </a:r>
            <a:r>
              <a:rPr lang="fr-FR" sz="1800" dirty="0" err="1" smtClean="0"/>
              <a:t>Letter</a:t>
            </a:r>
            <a:r>
              <a:rPr lang="fr-FR" sz="1800" dirty="0" smtClean="0"/>
              <a:t>)</a:t>
            </a:r>
          </a:p>
          <a:p>
            <a:r>
              <a:rPr lang="fr-FR" sz="1800" dirty="0" smtClean="0"/>
              <a:t>Establishment and </a:t>
            </a:r>
            <a:r>
              <a:rPr lang="fr-FR" sz="1800" dirty="0" err="1" smtClean="0"/>
              <a:t>Operationalization</a:t>
            </a:r>
            <a:r>
              <a:rPr lang="fr-FR" sz="1800" dirty="0" smtClean="0"/>
              <a:t> of APIRG New Structure</a:t>
            </a:r>
          </a:p>
          <a:p>
            <a:pPr lvl="1"/>
            <a:r>
              <a:rPr lang="fr-FR" sz="1800" dirty="0" smtClean="0"/>
              <a:t>Bureau Meeting </a:t>
            </a:r>
            <a:r>
              <a:rPr lang="fr-FR" sz="1800" dirty="0" err="1" smtClean="0"/>
              <a:t>held</a:t>
            </a:r>
            <a:r>
              <a:rPr lang="fr-FR" sz="1800" dirty="0" smtClean="0"/>
              <a:t> on 2-3 </a:t>
            </a:r>
            <a:r>
              <a:rPr lang="fr-FR" sz="1800" dirty="0" err="1" smtClean="0"/>
              <a:t>June</a:t>
            </a:r>
            <a:r>
              <a:rPr lang="fr-FR" sz="1800" dirty="0" smtClean="0"/>
              <a:t> 2016 and </a:t>
            </a:r>
            <a:r>
              <a:rPr lang="fr-FR" sz="1800" dirty="0" err="1" smtClean="0"/>
              <a:t>general</a:t>
            </a:r>
            <a:r>
              <a:rPr lang="fr-FR" sz="1800" smtClean="0"/>
              <a:t> orientation/guidance  </a:t>
            </a:r>
            <a:r>
              <a:rPr lang="fr-FR" sz="1800" dirty="0" err="1" smtClean="0"/>
              <a:t>provided</a:t>
            </a:r>
            <a:r>
              <a:rPr lang="fr-FR" sz="1800" dirty="0" smtClean="0"/>
              <a:t> to the </a:t>
            </a:r>
            <a:r>
              <a:rPr lang="fr-FR" sz="1800" dirty="0" err="1" smtClean="0"/>
              <a:t>Secretariat</a:t>
            </a:r>
            <a:r>
              <a:rPr lang="fr-FR" sz="1800" dirty="0" smtClean="0"/>
              <a:t> as to the </a:t>
            </a:r>
            <a:r>
              <a:rPr lang="fr-FR" sz="1800" dirty="0" err="1" smtClean="0"/>
              <a:t>next</a:t>
            </a:r>
            <a:r>
              <a:rPr lang="fr-FR" sz="1800" dirty="0" smtClean="0"/>
              <a:t> </a:t>
            </a:r>
            <a:r>
              <a:rPr lang="fr-FR" sz="1800" dirty="0" err="1" smtClean="0"/>
              <a:t>steps</a:t>
            </a:r>
            <a:endParaRPr lang="fr-FR" sz="1800" dirty="0" smtClean="0"/>
          </a:p>
          <a:p>
            <a:pPr lvl="1"/>
            <a:r>
              <a:rPr lang="fr-FR" sz="1800" dirty="0" err="1" smtClean="0"/>
              <a:t>Amendment</a:t>
            </a:r>
            <a:r>
              <a:rPr lang="fr-FR" sz="1800" dirty="0" smtClean="0"/>
              <a:t> to </a:t>
            </a:r>
            <a:r>
              <a:rPr lang="fr-FR" sz="1800" dirty="0" err="1" smtClean="0"/>
              <a:t>Procedural</a:t>
            </a:r>
            <a:r>
              <a:rPr lang="fr-FR" sz="1800" dirty="0" smtClean="0"/>
              <a:t> </a:t>
            </a:r>
            <a:r>
              <a:rPr lang="fr-FR" sz="1800" dirty="0" err="1" smtClean="0"/>
              <a:t>Handbook</a:t>
            </a:r>
            <a:r>
              <a:rPr lang="fr-FR" sz="1800" dirty="0" smtClean="0"/>
              <a:t> </a:t>
            </a:r>
            <a:r>
              <a:rPr lang="fr-FR" sz="1800" dirty="0" err="1" smtClean="0"/>
              <a:t>completed</a:t>
            </a:r>
            <a:endParaRPr lang="fr-FR" sz="1800" dirty="0" smtClean="0"/>
          </a:p>
          <a:p>
            <a:pPr lvl="1"/>
            <a:r>
              <a:rPr lang="fr-FR" sz="1800" dirty="0" smtClean="0"/>
              <a:t>Establishment of New </a:t>
            </a:r>
            <a:r>
              <a:rPr lang="fr-FR" sz="1800" dirty="0" err="1" smtClean="0"/>
              <a:t>Sub</a:t>
            </a:r>
            <a:r>
              <a:rPr lang="fr-FR" sz="1800" dirty="0" smtClean="0"/>
              <a:t>-groups (July/</a:t>
            </a:r>
            <a:r>
              <a:rPr lang="fr-FR" sz="1800" dirty="0" err="1" smtClean="0"/>
              <a:t>September</a:t>
            </a:r>
            <a:r>
              <a:rPr lang="fr-FR" sz="1800" dirty="0" smtClean="0"/>
              <a:t> 2016)</a:t>
            </a:r>
          </a:p>
          <a:p>
            <a:pPr lvl="1"/>
            <a:r>
              <a:rPr lang="fr-FR" sz="1800" dirty="0"/>
              <a:t>Project </a:t>
            </a:r>
            <a:r>
              <a:rPr lang="fr-FR" sz="1800" dirty="0" smtClean="0"/>
              <a:t>formulation/catalogue (</a:t>
            </a:r>
            <a:r>
              <a:rPr lang="fr-FR" sz="1800" dirty="0" err="1" smtClean="0"/>
              <a:t>under</a:t>
            </a:r>
            <a:r>
              <a:rPr lang="fr-FR" sz="1800" dirty="0" smtClean="0"/>
              <a:t> </a:t>
            </a:r>
            <a:r>
              <a:rPr lang="fr-FR" sz="1800" dirty="0" err="1" smtClean="0"/>
              <a:t>development</a:t>
            </a:r>
            <a:r>
              <a:rPr lang="fr-FR" sz="1800" dirty="0" smtClean="0"/>
              <a:t>)</a:t>
            </a:r>
          </a:p>
          <a:p>
            <a:pPr lvl="1"/>
            <a:r>
              <a:rPr lang="fr-FR" sz="1800" dirty="0" err="1" smtClean="0"/>
              <a:t>Convene</a:t>
            </a:r>
            <a:r>
              <a:rPr lang="fr-FR" sz="1800" dirty="0" smtClean="0"/>
              <a:t> the first Meeting of APIRG Project Coordination </a:t>
            </a:r>
            <a:r>
              <a:rPr lang="fr-FR" sz="1800" dirty="0" err="1" smtClean="0"/>
              <a:t>Committee</a:t>
            </a:r>
            <a:r>
              <a:rPr lang="fr-FR" sz="1800" dirty="0" smtClean="0"/>
              <a:t> (APCC/1) (</a:t>
            </a:r>
            <a:r>
              <a:rPr lang="fr-FR" sz="1800" dirty="0" err="1" smtClean="0"/>
              <a:t>during</a:t>
            </a:r>
            <a:r>
              <a:rPr lang="fr-FR" sz="1800" dirty="0" smtClean="0"/>
              <a:t> last Quarter 2016)</a:t>
            </a:r>
          </a:p>
          <a:p>
            <a:r>
              <a:rPr lang="fr-FR" sz="1800" dirty="0" err="1" smtClean="0"/>
              <a:t>Convene</a:t>
            </a:r>
            <a:r>
              <a:rPr lang="fr-FR" sz="1800" dirty="0" smtClean="0"/>
              <a:t> a continental ANSP Meeting on Peer </a:t>
            </a:r>
            <a:r>
              <a:rPr lang="fr-FR" sz="1800" dirty="0" err="1" smtClean="0"/>
              <a:t>Review</a:t>
            </a:r>
            <a:r>
              <a:rPr lang="fr-FR" sz="1800" dirty="0" smtClean="0"/>
              <a:t> Initiative (</a:t>
            </a:r>
            <a:r>
              <a:rPr lang="fr-FR" sz="1800" dirty="0" err="1" smtClean="0"/>
              <a:t>launched</a:t>
            </a:r>
            <a:r>
              <a:rPr lang="fr-FR" sz="1800" dirty="0" smtClean="0"/>
              <a:t> by the President of ICAO Council)</a:t>
            </a:r>
          </a:p>
          <a:p>
            <a:pPr lvl="1"/>
            <a:r>
              <a:rPr lang="fr-FR" sz="1800" dirty="0" smtClean="0"/>
              <a:t>In coordination </a:t>
            </a:r>
            <a:r>
              <a:rPr lang="fr-FR" sz="1800" dirty="0" err="1" smtClean="0"/>
              <a:t>with</a:t>
            </a:r>
            <a:r>
              <a:rPr lang="fr-FR" sz="1800" dirty="0" smtClean="0"/>
              <a:t> AFI Plan, ASECNA &amp; ATNS</a:t>
            </a:r>
          </a:p>
          <a:p>
            <a:r>
              <a:rPr lang="fr-FR" sz="1800" dirty="0" smtClean="0"/>
              <a:t>Coordination </a:t>
            </a:r>
            <a:r>
              <a:rPr lang="fr-FR" sz="1800" dirty="0" err="1" smtClean="0"/>
              <a:t>with</a:t>
            </a:r>
            <a:r>
              <a:rPr lang="fr-FR" sz="1800" dirty="0" smtClean="0"/>
              <a:t> RASG-AFI and AFI Plan support to </a:t>
            </a:r>
            <a:r>
              <a:rPr lang="fr-FR" sz="1800" dirty="0" err="1" smtClean="0"/>
              <a:t>implementation</a:t>
            </a:r>
            <a:r>
              <a:rPr lang="fr-FR" sz="1800" dirty="0" smtClean="0"/>
              <a:t> of </a:t>
            </a:r>
            <a:r>
              <a:rPr lang="fr-FR" sz="1800" dirty="0" err="1" smtClean="0"/>
              <a:t>selected</a:t>
            </a:r>
            <a:r>
              <a:rPr lang="fr-FR" sz="1800" dirty="0" smtClean="0"/>
              <a:t> ANS </a:t>
            </a:r>
            <a:r>
              <a:rPr lang="fr-FR" sz="1800" dirty="0" err="1" smtClean="0"/>
              <a:t>projects</a:t>
            </a:r>
            <a:r>
              <a:rPr lang="fr-FR" sz="1800" dirty="0" smtClean="0"/>
              <a:t> in line </a:t>
            </a:r>
            <a:r>
              <a:rPr lang="fr-FR" sz="1800" dirty="0" err="1" smtClean="0"/>
              <a:t>with</a:t>
            </a:r>
            <a:r>
              <a:rPr lang="fr-FR" sz="1800" dirty="0" smtClean="0"/>
              <a:t> ANS Key Performance </a:t>
            </a:r>
            <a:r>
              <a:rPr lang="fr-FR" sz="1800" dirty="0" err="1" smtClean="0"/>
              <a:t>Indicators</a:t>
            </a:r>
            <a:endParaRPr lang="fr-FR" sz="1800" dirty="0" smtClean="0"/>
          </a:p>
          <a:p>
            <a:r>
              <a:rPr lang="fr-FR" sz="1800" dirty="0" err="1" smtClean="0"/>
              <a:t>Development</a:t>
            </a:r>
            <a:r>
              <a:rPr lang="fr-FR" sz="1800" dirty="0" smtClean="0"/>
              <a:t> of First APIRG </a:t>
            </a:r>
            <a:r>
              <a:rPr lang="fr-FR" sz="1800" dirty="0" err="1" smtClean="0"/>
              <a:t>Annual</a:t>
            </a:r>
            <a:r>
              <a:rPr lang="fr-FR" sz="1800" dirty="0" smtClean="0"/>
              <a:t> Report as per ICAO Global Air Navigation Plan.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5173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18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746ACDD1F0448B745E857F3C3A929" ma:contentTypeVersion="" ma:contentTypeDescription="Create a new document." ma:contentTypeScope="" ma:versionID="4a498916e7db1839c84cf55af7f426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f2915bc449c9eb1438cf294b3051d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0A6DF3-6412-4566-B9A9-324E648E5F4A}"/>
</file>

<file path=customXml/itemProps2.xml><?xml version="1.0" encoding="utf-8"?>
<ds:datastoreItem xmlns:ds="http://schemas.openxmlformats.org/officeDocument/2006/customXml" ds:itemID="{63D26481-8078-4DCD-9287-41933E896AAA}"/>
</file>

<file path=customXml/itemProps3.xml><?xml version="1.0" encoding="utf-8"?>
<ds:datastoreItem xmlns:ds="http://schemas.openxmlformats.org/officeDocument/2006/customXml" ds:itemID="{10DF77FE-4B2C-4FA3-A025-559A6B8FB31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2833</TotalTime>
  <Words>336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Worksheet</vt:lpstr>
      <vt:lpstr>PowerPoint Presentation</vt:lpstr>
      <vt:lpstr>Plan</vt:lpstr>
      <vt:lpstr>Introduction AFI Plan Steering Committee Adoption of AFI Air Navigation Performance Indicators and Targets </vt:lpstr>
      <vt:lpstr>Introduction ANS Key Performance Indicators and Targets (APIRG Decision 20/04)  </vt:lpstr>
      <vt:lpstr>PowerPoint Presentation</vt:lpstr>
      <vt:lpstr>PowerPoint Presentation</vt:lpstr>
      <vt:lpstr>Way forward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Philbin, Anthony</dc:creator>
  <cp:lastModifiedBy>Zo'o Minto'o, Prosper</cp:lastModifiedBy>
  <cp:revision>339</cp:revision>
  <dcterms:created xsi:type="dcterms:W3CDTF">2013-08-20T15:49:37Z</dcterms:created>
  <dcterms:modified xsi:type="dcterms:W3CDTF">2016-06-22T10:24:01Z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1000</vt:r8>
  </property>
  <property fmtid="{D5CDD505-2E9C-101B-9397-08002B2CF9AE}" pid="3" name="ContentTypeId">
    <vt:lpwstr>0x010100F08746ACDD1F0448B745E857F3C3A929</vt:lpwstr>
  </property>
</Properties>
</file>