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theme/themeOverride7.xml" ContentType="application/vnd.openxmlformats-officedocument.themeOverride+xml"/>
  <Override PartName="/ppt/theme/themeOverride2.xml" ContentType="application/vnd.openxmlformats-officedocument.themeOverride+xml"/>
  <Override PartName="/ppt/theme/themeOverride5.xml" ContentType="application/vnd.openxmlformats-officedocument.themeOverride+xml"/>
  <Override PartName="/ppt/theme/themeOverride1.xml" ContentType="application/vnd.openxmlformats-officedocument.themeOverrid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3" r:id="rId1"/>
  </p:sldMasterIdLst>
  <p:notesMasterIdLst>
    <p:notesMasterId r:id="rId46"/>
  </p:notesMasterIdLst>
  <p:handoutMasterIdLst>
    <p:handoutMasterId r:id="rId47"/>
  </p:handoutMasterIdLst>
  <p:sldIdLst>
    <p:sldId id="340" r:id="rId2"/>
    <p:sldId id="350" r:id="rId3"/>
    <p:sldId id="261" r:id="rId4"/>
    <p:sldId id="337" r:id="rId5"/>
    <p:sldId id="342" r:id="rId6"/>
    <p:sldId id="338" r:id="rId7"/>
    <p:sldId id="316" r:id="rId8"/>
    <p:sldId id="382" r:id="rId9"/>
    <p:sldId id="265" r:id="rId10"/>
    <p:sldId id="309" r:id="rId11"/>
    <p:sldId id="286" r:id="rId12"/>
    <p:sldId id="308" r:id="rId13"/>
    <p:sldId id="287" r:id="rId14"/>
    <p:sldId id="288" r:id="rId15"/>
    <p:sldId id="310" r:id="rId16"/>
    <p:sldId id="313" r:id="rId17"/>
    <p:sldId id="312" r:id="rId18"/>
    <p:sldId id="318" r:id="rId19"/>
    <p:sldId id="379" r:id="rId20"/>
    <p:sldId id="353" r:id="rId21"/>
    <p:sldId id="319" r:id="rId22"/>
    <p:sldId id="327" r:id="rId23"/>
    <p:sldId id="369" r:id="rId24"/>
    <p:sldId id="354" r:id="rId25"/>
    <p:sldId id="329" r:id="rId26"/>
    <p:sldId id="330" r:id="rId27"/>
    <p:sldId id="331" r:id="rId28"/>
    <p:sldId id="332" r:id="rId29"/>
    <p:sldId id="334" r:id="rId30"/>
    <p:sldId id="335" r:id="rId31"/>
    <p:sldId id="333" r:id="rId32"/>
    <p:sldId id="336" r:id="rId33"/>
    <p:sldId id="355" r:id="rId34"/>
    <p:sldId id="357" r:id="rId35"/>
    <p:sldId id="358" r:id="rId36"/>
    <p:sldId id="359" r:id="rId37"/>
    <p:sldId id="376" r:id="rId38"/>
    <p:sldId id="362" r:id="rId39"/>
    <p:sldId id="361" r:id="rId40"/>
    <p:sldId id="377" r:id="rId41"/>
    <p:sldId id="363" r:id="rId42"/>
    <p:sldId id="384" r:id="rId43"/>
    <p:sldId id="378" r:id="rId44"/>
    <p:sldId id="339" r:id="rId45"/>
  </p:sldIdLst>
  <p:sldSz cx="12192000" cy="6858000"/>
  <p:notesSz cx="6858000" cy="9296400"/>
  <p:defaultTextStyle>
    <a:defPPr>
      <a:defRPr lang="en-US"/>
    </a:defPPr>
    <a:lvl1pPr marL="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9" autoAdjust="0"/>
    <p:restoredTop sz="94675" autoAdjust="0"/>
  </p:normalViewPr>
  <p:slideViewPr>
    <p:cSldViewPr snapToGrid="0">
      <p:cViewPr varScale="1">
        <p:scale>
          <a:sx n="90" d="100"/>
          <a:sy n="90" d="100"/>
        </p:scale>
        <p:origin x="-33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05"/>
    </p:cViewPr>
  </p:sorterViewPr>
  <p:notesViewPr>
    <p:cSldViewPr snapToGrid="0">
      <p:cViewPr varScale="1">
        <p:scale>
          <a:sx n="97" d="100"/>
          <a:sy n="97" d="100"/>
        </p:scale>
        <p:origin x="-3582" y="-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3E0D-0C01-4E7D-AD81-A54530882A70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6C5D-0DD5-45D6-9455-08705A56D1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166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4882D-6107-42CF-9D5E-E70BF31228A8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633D-DD11-4E67-8ABC-B0CDB00312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899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AFFEE-D52A-45C8-BC86-EF9C4A7F5D83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6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7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7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9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9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92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69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6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97352"/>
            <a:ext cx="2844800" cy="365125"/>
          </a:xfrm>
        </p:spPr>
        <p:txBody>
          <a:bodyPr/>
          <a:lstStyle/>
          <a:p>
            <a:fld id="{36E5F933-48C7-4826-9D66-C1CC314D3B61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97352"/>
            <a:ext cx="3860800" cy="365125"/>
          </a:xfrm>
        </p:spPr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97352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16765"/>
            <a:ext cx="2743200" cy="4992555"/>
          </a:xfrm>
          <a:prstGeom prst="rect">
            <a:avLst/>
          </a:prstGeom>
        </p:spPr>
        <p:txBody>
          <a:bodyPr vert="eaVert" lIns="121880" tIns="60940" rIns="121880" bIns="60940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16765"/>
            <a:ext cx="8026400" cy="499255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91F0-8BD9-4D5F-8AC9-FAD7A61DC975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F3F7-9A9B-4737-A974-D26A24A7D7F5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986399"/>
            <a:ext cx="12289364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19D-17D7-4F6E-84D4-3CB350F2310D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2-7109-4F45-9009-F4E45B562B9A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1D0E-3C5D-4A7B-8700-9CDC09B05C1F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E4BD-CFE2-4CE2-BC8B-FB7F5FD102B2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2133197"/>
            <a:ext cx="12189715" cy="4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F8D-6C59-4CDD-970A-D3699FAE4BD8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75"/>
            <a:ext cx="12192000" cy="55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BFE3-18F9-435C-819A-894A0638A187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539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3"/>
            <a:ext cx="12192002" cy="55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4DE87-E43E-4927-BF8D-8AFDF1226052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7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40905"/>
            <a:ext cx="109728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4868-6714-42A2-83BA-9F003B7526BA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121880" tIns="60940" rIns="121880" bIns="60940" anchor="t"/>
          <a:lstStyle>
            <a:lvl1pPr algn="l">
              <a:defRPr sz="43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rgbClr val="5A6870"/>
                </a:solidFill>
              </a:defRPr>
            </a:lvl1pPr>
            <a:lvl2pPr marL="609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F9A9-8F5D-4DB9-BD2B-C4B687472016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60917"/>
            <a:ext cx="5384800" cy="37052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0917"/>
            <a:ext cx="5384800" cy="37052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2782-292E-4AA9-BFBC-86914456BF8E}" type="datetime1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6889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5A6870"/>
                </a:solidFill>
              </a:defRPr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36980"/>
            <a:ext cx="5386917" cy="30723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246889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5A6870"/>
                </a:solidFill>
              </a:defRPr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3236980"/>
            <a:ext cx="5389033" cy="30723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2659-53BF-4017-A986-23244BA268B5}" type="datetime1">
              <a:rPr lang="en-GB" smtClean="0"/>
              <a:t>29/06/2016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508785"/>
            <a:ext cx="4011084" cy="1162051"/>
          </a:xfrm>
          <a:prstGeom prst="rect">
            <a:avLst/>
          </a:prstGeom>
        </p:spPr>
        <p:txBody>
          <a:bodyPr lIns="121880" tIns="60940" rIns="121880" bIns="60940" anchor="b"/>
          <a:lstStyle>
            <a:lvl1pPr algn="l">
              <a:defRPr sz="27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08792"/>
            <a:ext cx="6815667" cy="459611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670839"/>
            <a:ext cx="4011084" cy="3434060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252D-F8E5-45F1-B920-D1C7A5529E79}" type="datetime1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E175-2578-40D9-9FBF-5033E6EC6905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310533"/>
            <a:ext cx="7315200" cy="566739"/>
          </a:xfrm>
          <a:prstGeom prst="rect">
            <a:avLst/>
          </a:prstGeom>
        </p:spPr>
        <p:txBody>
          <a:bodyPr lIns="121880" tIns="60940" rIns="121880" bIns="60940" anchor="b"/>
          <a:lstStyle>
            <a:lvl1pPr algn="l">
              <a:defRPr sz="27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2776"/>
            <a:ext cx="7315200" cy="3824733"/>
          </a:xfrm>
        </p:spPr>
        <p:txBody>
          <a:bodyPr/>
          <a:lstStyle>
            <a:lvl1pPr marL="0" indent="0">
              <a:buNone/>
              <a:defRPr sz="4300"/>
            </a:lvl1pPr>
            <a:lvl2pPr marL="609363" indent="0">
              <a:buNone/>
              <a:defRPr sz="3700"/>
            </a:lvl2pPr>
            <a:lvl3pPr marL="1218750" indent="0">
              <a:buNone/>
              <a:defRPr sz="3200"/>
            </a:lvl3pPr>
            <a:lvl4pPr marL="1828120" indent="0">
              <a:buNone/>
              <a:defRPr sz="2700"/>
            </a:lvl4pPr>
            <a:lvl5pPr marL="2437498" indent="0">
              <a:buNone/>
              <a:defRPr sz="2700"/>
            </a:lvl5pPr>
            <a:lvl6pPr marL="3046860" indent="0">
              <a:buNone/>
              <a:defRPr sz="2700"/>
            </a:lvl6pPr>
            <a:lvl7pPr marL="3656223" indent="0">
              <a:buNone/>
              <a:defRPr sz="2700"/>
            </a:lvl7pPr>
            <a:lvl8pPr marL="4265600" indent="0">
              <a:buNone/>
              <a:defRPr sz="2700"/>
            </a:lvl8pPr>
            <a:lvl9pPr marL="4874971" indent="0">
              <a:buNone/>
              <a:defRPr sz="27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77272"/>
            <a:ext cx="7315200" cy="432048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65F-D7F3-4A08-9BC4-DEED7A3806A1}" type="datetime1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4"/>
            <a:ext cx="10972800" cy="1008112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468893"/>
            <a:ext cx="109728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72C6-96B6-4F7E-95F6-5F169FF3317B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0" tIns="60940" rIns="121880" bIns="60940"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" y="-1"/>
            <a:ext cx="12191975" cy="13080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20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4"/>
            <a:ext cx="2844800" cy="332656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39C034-8B46-47FB-915F-026310C1BBB8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2656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4"/>
            <a:ext cx="2844800" cy="332656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87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3" indent="-457023" algn="l" defTabSz="12187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990238" indent="-380860" algn="l" defTabSz="12187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523431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2132800" indent="-304680" algn="l" defTabSz="12187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742178" indent="-304680" algn="l" defTabSz="12187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icao.int/icao-net/SecondmentOpportuniti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6265" y="3403602"/>
            <a:ext cx="7831278" cy="1240971"/>
          </a:xfrm>
          <a:prstGeom prst="rect">
            <a:avLst/>
          </a:prstGeom>
        </p:spPr>
        <p:txBody>
          <a:bodyPr lIns="121904" tIns="60952" rIns="121904" bIns="6095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674033" algn="l"/>
              </a:tabLst>
              <a:defRPr/>
            </a:pPr>
            <a:r>
              <a:rPr lang="en-US" sz="2800" b="1" spc="-27" dirty="0" smtClean="0">
                <a:solidFill>
                  <a:schemeClr val="accent1"/>
                </a:solidFill>
                <a:latin typeface="+mn-lt"/>
              </a:rPr>
              <a:t>AFI Human Resources Development Fund (HRDF)</a:t>
            </a:r>
          </a:p>
          <a:p>
            <a:pPr algn="l">
              <a:tabLst>
                <a:tab pos="1674033" algn="l"/>
              </a:tabLst>
              <a:defRPr/>
            </a:pPr>
            <a:r>
              <a:rPr lang="en-US" sz="2800" b="1" spc="-27" dirty="0" smtClean="0">
                <a:solidFill>
                  <a:schemeClr val="accent1"/>
                </a:solidFill>
              </a:rPr>
              <a:t>Progress Report  -  AFI HRDF/2 –DP/01</a:t>
            </a:r>
          </a:p>
        </p:txBody>
      </p:sp>
      <p:sp>
        <p:nvSpPr>
          <p:cNvPr id="2" name="Rectangle 1"/>
          <p:cNvSpPr/>
          <p:nvPr/>
        </p:nvSpPr>
        <p:spPr>
          <a:xfrm>
            <a:off x="86265" y="5258515"/>
            <a:ext cx="7359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90C226"/>
              </a:buClr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AFI HRDF - Second Meeting</a:t>
            </a:r>
          </a:p>
          <a:p>
            <a:pPr algn="ctr">
              <a:spcBef>
                <a:spcPts val="0"/>
              </a:spcBef>
              <a:buClr>
                <a:srgbClr val="90C226"/>
              </a:buClr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Malabo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Equatorial Guinea</a:t>
            </a:r>
          </a:p>
          <a:p>
            <a:pPr algn="ctr">
              <a:spcBef>
                <a:spcPts val="0"/>
              </a:spcBef>
              <a:buClr>
                <a:srgbClr val="90C226"/>
              </a:buClr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Wednesday, 29 June 2016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265" y="1291771"/>
            <a:ext cx="8419106" cy="1139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b="1" dirty="0">
                <a:solidFill>
                  <a:schemeClr val="bg1"/>
                </a:solidFill>
              </a:rPr>
              <a:t>Third Africa-Indian Ocean (AFI) Aviation Safety &amp; Security </a:t>
            </a:r>
            <a:r>
              <a:rPr lang="en-GB" sz="4000" b="1" dirty="0" smtClean="0">
                <a:solidFill>
                  <a:schemeClr val="bg1"/>
                </a:solidFill>
              </a:rPr>
              <a:t>Symposium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8" y="1216181"/>
            <a:ext cx="10972800" cy="710443"/>
          </a:xfrm>
        </p:spPr>
        <p:txBody>
          <a:bodyPr/>
          <a:lstStyle/>
          <a:p>
            <a:pPr marL="457023" lvl="1" indent="0" algn="ctr">
              <a:spcBef>
                <a:spcPts val="1300"/>
              </a:spcBef>
              <a:spcAft>
                <a:spcPts val="1300"/>
              </a:spcAft>
              <a:tabLst>
                <a:tab pos="0" algn="l"/>
                <a:tab pos="914060" algn="l"/>
              </a:tabLst>
            </a:pPr>
            <a:r>
              <a:rPr lang="en-GB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Benefits of HRDF </a:t>
            </a:r>
            <a:endParaRPr lang="en-GB" sz="40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340174"/>
            <a:ext cx="11009376" cy="4048662"/>
          </a:xfrm>
        </p:spPr>
        <p:txBody>
          <a:bodyPr>
            <a:normAutofit fontScale="92500" lnSpcReduction="10000"/>
          </a:bodyPr>
          <a:lstStyle/>
          <a:p>
            <a:pPr marL="533363" indent="-457200" algn="just">
              <a:spcBef>
                <a:spcPts val="1300"/>
              </a:spcBef>
              <a:spcAft>
                <a:spcPts val="1300"/>
              </a:spcAft>
              <a:buSzPct val="100000"/>
              <a:tabLst>
                <a:tab pos="0" algn="l"/>
                <a:tab pos="914060" algn="l"/>
              </a:tabLst>
            </a:pPr>
            <a:r>
              <a:rPr lang="en-GB" sz="3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assist </a:t>
            </a:r>
            <a:r>
              <a:rPr lang="en-GB" sz="33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African States to better meet the human </a:t>
            </a:r>
            <a:r>
              <a:rPr lang="en-GB" sz="3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resources management needs </a:t>
            </a:r>
            <a:r>
              <a:rPr lang="en-GB" sz="33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required for operational efficiency and continuous implementation of ICAO’s Standards and Recommended Practices (SARPs) and other programme </a:t>
            </a:r>
            <a:r>
              <a:rPr lang="en-GB" sz="3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activities</a:t>
            </a:r>
            <a:endParaRPr lang="en-GB" sz="33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95350" lvl="2" indent="-365125" algn="just">
              <a:spcBef>
                <a:spcPts val="1300"/>
              </a:spcBef>
              <a:spcAft>
                <a:spcPts val="1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>
                <a:tab pos="0" algn="l"/>
              </a:tabLst>
            </a:pPr>
            <a:r>
              <a:rPr lang="en-GB" sz="29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which will enable safe and reliable air transport for African States, thereby contributing to the social and economic development in the African </a:t>
            </a:r>
            <a:r>
              <a:rPr lang="en-GB" sz="29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region</a:t>
            </a:r>
            <a:endParaRPr lang="en-US" sz="29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3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88" y="1178540"/>
            <a:ext cx="10972800" cy="1290340"/>
          </a:xfrm>
        </p:spPr>
        <p:txBody>
          <a:bodyPr/>
          <a:lstStyle/>
          <a:p>
            <a:pPr marL="0" lvl="1" indent="0" algn="ctr">
              <a:spcBef>
                <a:spcPts val="1300"/>
              </a:spcBef>
              <a:spcAft>
                <a:spcPts val="13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Voluntary contributions to HRDF will support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4937760"/>
            <a:ext cx="11254919" cy="1225296"/>
          </a:xfrm>
        </p:spPr>
        <p:txBody>
          <a:bodyPr>
            <a:normAutofit/>
          </a:bodyPr>
          <a:lstStyle/>
          <a:p>
            <a:pPr marL="630238" indent="-630238" algn="just">
              <a:spcBef>
                <a:spcPts val="1300"/>
              </a:spcBef>
              <a:spcAft>
                <a:spcPts val="1300"/>
              </a:spcAft>
              <a:buNone/>
              <a:tabLst>
                <a:tab pos="912813" algn="l"/>
              </a:tabLst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c)	other 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areas that will be determined by ICAO and AFCAC on the basis of needs for African professionals</a:t>
            </a: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360" y="2675776"/>
            <a:ext cx="10879335" cy="853808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just"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a)	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econdments</a:t>
            </a: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of serving aviation professionals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360" y="3529584"/>
            <a:ext cx="11023351" cy="1407032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just">
              <a:spcBef>
                <a:spcPts val="1300"/>
              </a:spcBef>
              <a:spcAft>
                <a:spcPts val="1300"/>
              </a:spcAft>
              <a:buNone/>
              <a:tabLst>
                <a:tab pos="912813" algn="l"/>
                <a:tab pos="912813" algn="l"/>
              </a:tabLst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b)	internships for young and emerging aviation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37828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2" y="2607733"/>
            <a:ext cx="11212417" cy="795867"/>
          </a:xfrm>
        </p:spPr>
        <p:txBody>
          <a:bodyPr>
            <a:noAutofit/>
          </a:bodyPr>
          <a:lstStyle/>
          <a:p>
            <a:pPr marL="357188" indent="-357188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One year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976" y="1115567"/>
            <a:ext cx="10972800" cy="1380745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Duration </a:t>
            </a:r>
            <a:r>
              <a:rPr lang="en-GB" sz="4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capacity-building activities</a:t>
            </a:r>
            <a:br>
              <a:rPr lang="en-GB" sz="4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CA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569976" y="3754385"/>
            <a:ext cx="10860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912813" algn="l"/>
              </a:tabLst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completion, aviation professional returns to African civil aviation </a:t>
            </a: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sector …</a:t>
            </a: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39750" lvl="1" indent="-22225">
              <a:spcBef>
                <a:spcPts val="600"/>
              </a:spcBef>
              <a:spcAft>
                <a:spcPts val="600"/>
              </a:spcAft>
              <a:tabLst>
                <a:tab pos="0" algn="l"/>
                <a:tab pos="912813" algn="l"/>
              </a:tabLst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thereby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contributing to strengthening human resources capacity in Africa</a:t>
            </a:r>
          </a:p>
        </p:txBody>
      </p:sp>
    </p:spTree>
    <p:extLst>
      <p:ext uri="{BB962C8B-B14F-4D97-AF65-F5344CB8AC3E}">
        <p14:creationId xmlns:p14="http://schemas.microsoft.com/office/powerpoint/2010/main" val="34602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09" y="1093168"/>
            <a:ext cx="10972800" cy="865718"/>
          </a:xfrm>
        </p:spPr>
        <p:txBody>
          <a:bodyPr/>
          <a:lstStyle/>
          <a:p>
            <a:pPr lvl="1" algn="ctr" defTabSz="121875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Selection Criteria </a:t>
            </a:r>
            <a:b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21342"/>
            <a:ext cx="11416197" cy="1681978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300"/>
              </a:spcBef>
              <a:spcAft>
                <a:spcPts val="1300"/>
              </a:spcAft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Selection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criteria will depend on the area of expertise, as well as the type of capacity development activity or project which is being </a:t>
            </a: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implemented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647" y="3767328"/>
            <a:ext cx="11306469" cy="260604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Basic selection criteria will include:</a:t>
            </a:r>
          </a:p>
          <a:p>
            <a:pPr marL="457200" lvl="1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</a:p>
          <a:p>
            <a:pPr marL="457200" lvl="1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Language Skills</a:t>
            </a:r>
          </a:p>
          <a:p>
            <a:pPr marL="457200" lvl="1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Experience 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5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8" y="1152173"/>
            <a:ext cx="10972800" cy="84846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Implementation of </a:t>
            </a: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HRDF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" y="2103120"/>
            <a:ext cx="10693907" cy="795528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Management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framework was put in place with </a:t>
            </a: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ICAO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0916" y="3013502"/>
            <a:ext cx="10840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Memorandum of Cooperation between ICAO and AFCAC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916" y="3881074"/>
            <a:ext cx="10840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Detailed implementation arrangements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916" y="4663440"/>
            <a:ext cx="1074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Management Committee, consisting of ICAO and AFCAC members for the planning, coordination and implementation of capacity-building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77728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27" y="1049345"/>
            <a:ext cx="10972800" cy="857092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Management </a:t>
            </a:r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Committee (</a:t>
            </a:r>
            <a:r>
              <a:rPr lang="en-GB" sz="4000" b="1" dirty="0" smtClean="0">
                <a:solidFill>
                  <a:schemeClr val="accent1"/>
                </a:solidFill>
              </a:rPr>
              <a:t>HRDFMC)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6" y="1817089"/>
            <a:ext cx="11800936" cy="4779013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300"/>
              </a:spcBef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2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When making </a:t>
            </a:r>
            <a:r>
              <a:rPr lang="en-US" sz="23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recommendations on capacity-building </a:t>
            </a:r>
            <a:r>
              <a:rPr lang="en-US" sz="2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activities, HRDFMC will take into account:</a:t>
            </a:r>
            <a:endParaRPr lang="en-US" sz="23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5113" lvl="0" indent="-265113">
              <a:spcBef>
                <a:spcPts val="600"/>
              </a:spcBef>
            </a:pPr>
            <a:r>
              <a:rPr lang="en-US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priority development areas in the African civil aviation sector  identified by AFCAC, on behalf of its member States, and which are required for operational efficiency;</a:t>
            </a:r>
            <a:endParaRPr lang="en-GB" sz="23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expected   outcomes/outputs which will assist in the continuous implementation of ICAO’s Standards and Recommended Practices (SARPs) and other ICAO programmes related to ICAO’s Strategic Objectives;</a:t>
            </a: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feasibility of implementation of activities and projects, taking into account available resources;</a:t>
            </a: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cost effectiveness in the use of voluntary contributions; and </a:t>
            </a: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geographic and gender balance in the selection of suitable candidates from AFCAC member States for selected capacity-building activities and projects</a:t>
            </a:r>
            <a:r>
              <a:rPr lang="en-GB" sz="23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just">
              <a:spcBef>
                <a:spcPts val="1300"/>
              </a:spcBef>
              <a:spcAft>
                <a:spcPts val="1300"/>
              </a:spcAft>
              <a:buNone/>
              <a:tabLst>
                <a:tab pos="0" algn="l"/>
                <a:tab pos="914060" algn="l"/>
                <a:tab pos="914060" algn="l"/>
              </a:tabLst>
            </a:pPr>
            <a:endParaRPr lang="en-US" sz="23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0" algn="just">
              <a:spcBef>
                <a:spcPts val="1300"/>
              </a:spcBef>
              <a:spcAft>
                <a:spcPts val="1300"/>
              </a:spcAft>
              <a:buNone/>
              <a:tabLst>
                <a:tab pos="0" algn="l"/>
                <a:tab pos="914060" algn="l"/>
                <a:tab pos="914060" algn="l"/>
              </a:tabLst>
            </a:pPr>
            <a:endParaRPr lang="en-US" sz="23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3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73" y="1135610"/>
            <a:ext cx="10972800" cy="788080"/>
          </a:xfrm>
        </p:spPr>
        <p:txBody>
          <a:bodyPr/>
          <a:lstStyle/>
          <a:p>
            <a:pPr lvl="1" algn="ctr" defTabSz="121875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Voluntary contributions</a:t>
            </a:r>
            <a:b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2397486"/>
            <a:ext cx="10908791" cy="861779"/>
          </a:xfrm>
        </p:spPr>
        <p:txBody>
          <a:bodyPr>
            <a:normAutofit/>
          </a:bodyPr>
          <a:lstStyle/>
          <a:p>
            <a:pPr marL="357188" lvl="1" indent="-357188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 a voluntary fund</a:t>
            </a:r>
          </a:p>
          <a:p>
            <a:pPr marL="457200" lvl="1" indent="-4572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5400" y="3501008"/>
            <a:ext cx="10908791" cy="1052704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relies on support and contributions of interested pa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rties</a:t>
            </a:r>
          </a:p>
          <a:p>
            <a:pPr marL="457200" lvl="1" indent="-4572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5398" y="4641713"/>
            <a:ext cx="10908791" cy="70752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Voluntary contributions are required to finance capacity-building activities</a:t>
            </a:r>
          </a:p>
          <a:p>
            <a:pPr marL="457200" lvl="1" indent="-4572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47" y="1178742"/>
            <a:ext cx="10972800" cy="813959"/>
          </a:xfrm>
        </p:spPr>
        <p:txBody>
          <a:bodyPr/>
          <a:lstStyle/>
          <a:p>
            <a:pPr marL="0" indent="0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States, organizations, public and private entities, and all other interested </a:t>
            </a:r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donors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74" y="2696961"/>
            <a:ext cx="11688792" cy="823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urged to: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5340" y="6525344"/>
            <a:ext cx="3860800" cy="332656"/>
          </a:xfrm>
        </p:spPr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0120" y="3657600"/>
            <a:ext cx="10920016" cy="1088136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make voluntary contributions to the HRDF ; and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6132" y="4745736"/>
            <a:ext cx="10851995" cy="1381263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participate in the strengthening of human capacity in the African civil aviation sector</a:t>
            </a:r>
            <a:endParaRPr lang="en-GB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5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1133885"/>
            <a:ext cx="11183112" cy="969235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Special </a:t>
            </a:r>
            <a:r>
              <a:rPr lang="en-US" sz="4000" b="1" dirty="0" smtClean="0">
                <a:latin typeface="Calibri" panose="020F0502020204030204" pitchFamily="34" charset="0"/>
              </a:rPr>
              <a:t>acknowledgement </a:t>
            </a:r>
            <a:r>
              <a:rPr lang="en-US" sz="4000" b="1" dirty="0">
                <a:latin typeface="Calibri" panose="020F0502020204030204" pitchFamily="34" charset="0"/>
              </a:rPr>
              <a:t>and </a:t>
            </a:r>
            <a:r>
              <a:rPr lang="en-US" sz="4000" b="1" dirty="0" smtClean="0">
                <a:latin typeface="Calibri" panose="020F0502020204030204" pitchFamily="34" charset="0"/>
              </a:rPr>
              <a:t/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thanks </a:t>
            </a:r>
            <a:r>
              <a:rPr lang="en-US" sz="4000" b="1" dirty="0">
                <a:latin typeface="Calibri" panose="020F0502020204030204" pitchFamily="34" charset="0"/>
              </a:rPr>
              <a:t>to </a:t>
            </a:r>
            <a:r>
              <a:rPr lang="en-US" sz="4000" b="1" dirty="0" smtClean="0">
                <a:latin typeface="Calibri" panose="020F0502020204030204" pitchFamily="34" charset="0"/>
              </a:rPr>
              <a:t>early contributors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0" y="2421467"/>
            <a:ext cx="4187952" cy="3955288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Sudan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Turkey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Kenya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Tanzania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Nigeria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Seychelles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ASECNA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Equatorial Guinea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3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970" y="3573379"/>
            <a:ext cx="8534400" cy="124727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Status Update on HRDF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5368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970" y="3573379"/>
            <a:ext cx="8534400" cy="124727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HRDF Secondment Programme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795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56" y="1170288"/>
            <a:ext cx="10972800" cy="641431"/>
          </a:xfrm>
        </p:spPr>
        <p:txBody>
          <a:bodyPr/>
          <a:lstStyle/>
          <a:p>
            <a:r>
              <a:rPr lang="en-US" sz="4000" b="1" dirty="0" smtClean="0"/>
              <a:t>HRDF</a:t>
            </a:r>
            <a:r>
              <a:rPr lang="en-US" sz="4000" b="1" dirty="0"/>
              <a:t> </a:t>
            </a:r>
            <a:r>
              <a:rPr lang="en-US" sz="4000" b="1" dirty="0">
                <a:latin typeface="Calibri" panose="020F0502020204030204" pitchFamily="34" charset="0"/>
              </a:rPr>
              <a:t>Secondment Programme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42" y="2582577"/>
            <a:ext cx="11404121" cy="30958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3400" dirty="0" smtClean="0">
                <a:latin typeface="Calibri" panose="020F0502020204030204" pitchFamily="34" charset="0"/>
              </a:rPr>
              <a:t>priority activity identified </a:t>
            </a:r>
            <a:r>
              <a:rPr lang="en-US" sz="3400" dirty="0">
                <a:latin typeface="Calibri" panose="020F0502020204030204" pitchFamily="34" charset="0"/>
              </a:rPr>
              <a:t>by AFCAC</a:t>
            </a:r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3400" dirty="0">
                <a:latin typeface="Calibri" panose="020F0502020204030204" pitchFamily="34" charset="0"/>
              </a:rPr>
              <a:t>capacity-building </a:t>
            </a:r>
            <a:r>
              <a:rPr lang="en-US" sz="3400" dirty="0" err="1">
                <a:latin typeface="Calibri" panose="020F0502020204030204" pitchFamily="34" charset="0"/>
              </a:rPr>
              <a:t>programme</a:t>
            </a:r>
            <a:r>
              <a:rPr lang="en-US" sz="3400" dirty="0">
                <a:latin typeface="Calibri" panose="020F0502020204030204" pitchFamily="34" charset="0"/>
              </a:rPr>
              <a:t> for professionals within the African civil aviation government sector</a:t>
            </a:r>
            <a:endParaRPr lang="en-GB" sz="3400" dirty="0">
              <a:latin typeface="Calibri" panose="020F0502020204030204" pitchFamily="34" charset="0"/>
            </a:endParaRPr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3400" dirty="0" err="1">
                <a:latin typeface="Calibri" panose="020F0502020204030204" pitchFamily="34" charset="0"/>
              </a:rPr>
              <a:t>s</a:t>
            </a:r>
            <a:r>
              <a:rPr lang="en-US" sz="3400" dirty="0" err="1" smtClean="0">
                <a:latin typeface="Calibri" panose="020F0502020204030204" pitchFamily="34" charset="0"/>
              </a:rPr>
              <a:t>econdment</a:t>
            </a:r>
            <a:r>
              <a:rPr lang="en-US" sz="3400" dirty="0" smtClean="0">
                <a:latin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</a:rPr>
              <a:t>opportunities technical areas identified by AFCAC for which African States require assistance to enhance effective implementation of SARPs </a:t>
            </a:r>
          </a:p>
          <a:p>
            <a:pPr>
              <a:spcBef>
                <a:spcPts val="1300"/>
              </a:spcBef>
              <a:spcAft>
                <a:spcPts val="1300"/>
              </a:spcAft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42" y="1193752"/>
            <a:ext cx="109728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established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" y="2176272"/>
            <a:ext cx="11221931" cy="409513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ICAO </a:t>
            </a:r>
            <a:r>
              <a:rPr lang="en-US" sz="2800" dirty="0">
                <a:latin typeface="Calibri" panose="020F0502020204030204" pitchFamily="34" charset="0"/>
              </a:rPr>
              <a:t>Secretary General State </a:t>
            </a:r>
            <a:r>
              <a:rPr lang="en-US" sz="2800" dirty="0" smtClean="0">
                <a:latin typeface="Calibri" panose="020F0502020204030204" pitchFamily="34" charset="0"/>
              </a:rPr>
              <a:t>letter </a:t>
            </a:r>
            <a:r>
              <a:rPr lang="en-GB" sz="2800" dirty="0">
                <a:latin typeface="Calibri" panose="020F0502020204030204" pitchFamily="34" charset="0"/>
              </a:rPr>
              <a:t>A2/76.1.CONF – IND/16/14 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i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ssued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on 14 June 2016</a:t>
            </a:r>
            <a:r>
              <a:rPr lang="en-GB" sz="2200" dirty="0">
                <a:latin typeface="Calibri" panose="020F0502020204030204" pitchFamily="34" charset="0"/>
              </a:rPr>
              <a:t>	</a:t>
            </a:r>
          </a:p>
          <a:p>
            <a:pPr>
              <a:spcBef>
                <a:spcPts val="1300"/>
              </a:spcBef>
            </a:pPr>
            <a:r>
              <a:rPr lang="en-US" sz="2800" dirty="0">
                <a:latin typeface="Calibri" panose="020F0502020204030204" pitchFamily="34" charset="0"/>
              </a:rPr>
              <a:t>a</a:t>
            </a:r>
            <a:r>
              <a:rPr lang="en-US" sz="2800" dirty="0" smtClean="0">
                <a:latin typeface="Calibri" panose="020F0502020204030204" pitchFamily="34" charset="0"/>
              </a:rPr>
              <a:t>nnounced </a:t>
            </a:r>
            <a:r>
              <a:rPr lang="en-US" sz="2800" dirty="0">
                <a:latin typeface="Calibri" panose="020F0502020204030204" pitchFamily="34" charset="0"/>
              </a:rPr>
              <a:t>up to 10 </a:t>
            </a:r>
            <a:r>
              <a:rPr lang="en-US" sz="2800" dirty="0" err="1">
                <a:latin typeface="Calibri" panose="020F0502020204030204" pitchFamily="34" charset="0"/>
              </a:rPr>
              <a:t>secondment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opportunites</a:t>
            </a:r>
            <a:r>
              <a:rPr lang="en-US" sz="2800" dirty="0">
                <a:latin typeface="Calibri" panose="020F0502020204030204" pitchFamily="34" charset="0"/>
              </a:rPr>
              <a:t> with ICAO: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Montreal, Dakar, Nairobi</a:t>
            </a:r>
          </a:p>
          <a:p>
            <a:pPr>
              <a:spcBef>
                <a:spcPts val="1300"/>
              </a:spcBef>
            </a:pPr>
            <a:r>
              <a:rPr lang="en-US" sz="2800" dirty="0">
                <a:latin typeface="Calibri" panose="020F0502020204030204" pitchFamily="34" charset="0"/>
              </a:rPr>
              <a:t>Terms of Reference (TORs) provided in State </a:t>
            </a:r>
            <a:r>
              <a:rPr lang="en-US" sz="2800" dirty="0" smtClean="0">
                <a:latin typeface="Calibri" panose="020F0502020204030204" pitchFamily="34" charset="0"/>
              </a:rPr>
              <a:t>letter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spcBef>
                <a:spcPts val="1300"/>
              </a:spcBef>
            </a:pPr>
            <a:r>
              <a:rPr lang="en-US" sz="2800" dirty="0">
                <a:latin typeface="Calibri" panose="020F0502020204030204" pitchFamily="34" charset="0"/>
              </a:rPr>
              <a:t>TORs also available </a:t>
            </a:r>
            <a:r>
              <a:rPr lang="en-US" sz="2800" dirty="0" smtClean="0">
                <a:latin typeface="Calibri" panose="020F0502020204030204" pitchFamily="34" charset="0"/>
              </a:rPr>
              <a:t>at:</a:t>
            </a:r>
            <a:endParaRPr lang="en-US" sz="2800" dirty="0">
              <a:latin typeface="Calibri" panose="020F0502020204030204" pitchFamily="34" charset="0"/>
            </a:endParaRPr>
          </a:p>
          <a:p>
            <a:pPr lvl="1"/>
            <a:r>
              <a:rPr lang="en-GB" sz="2800" b="1" u="sng" dirty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https://portal.icao.int/icao-net/SecondmentOpportunities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3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Secondment</a:t>
            </a:r>
            <a:r>
              <a:rPr lang="en-US" dirty="0" smtClean="0"/>
              <a:t>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Aircraft Accident and Incident Investigation (AIG)</a:t>
            </a:r>
          </a:p>
          <a:p>
            <a:pPr lvl="0"/>
            <a:r>
              <a:rPr lang="en-GB" dirty="0"/>
              <a:t>Aerodrome and Ground Aids (AGA)</a:t>
            </a:r>
          </a:p>
          <a:p>
            <a:pPr lvl="0"/>
            <a:r>
              <a:rPr lang="en-GB" dirty="0"/>
              <a:t>Air Navigation Services (ANS) technical areas</a:t>
            </a:r>
          </a:p>
          <a:p>
            <a:pPr lvl="0"/>
            <a:r>
              <a:rPr lang="en-GB" dirty="0" smtClean="0"/>
              <a:t>Flight Operations </a:t>
            </a:r>
            <a:r>
              <a:rPr lang="en-GB" dirty="0"/>
              <a:t>(OPS)</a:t>
            </a:r>
          </a:p>
          <a:p>
            <a:pPr lvl="0"/>
            <a:r>
              <a:rPr lang="en-GB" dirty="0"/>
              <a:t>Aeronautical Personnel Licensing (PEL)</a:t>
            </a:r>
          </a:p>
          <a:p>
            <a:pPr lvl="0"/>
            <a:r>
              <a:rPr lang="en-GB" dirty="0" smtClean="0"/>
              <a:t>Aviation </a:t>
            </a:r>
            <a:r>
              <a:rPr lang="en-GB" dirty="0"/>
              <a:t>Security and Facilitation (ASF</a:t>
            </a:r>
            <a:r>
              <a:rPr lang="en-GB" dirty="0" smtClean="0"/>
              <a:t>)</a:t>
            </a:r>
          </a:p>
          <a:p>
            <a:r>
              <a:rPr lang="en-GB" dirty="0"/>
              <a:t>Environmental Protection (</a:t>
            </a:r>
            <a:r>
              <a:rPr lang="en-GB" dirty="0" smtClean="0"/>
              <a:t>ENV</a:t>
            </a: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14" y="1161287"/>
            <a:ext cx="10972800" cy="795529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While </a:t>
            </a:r>
            <a: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</a:t>
            </a:r>
            <a:r>
              <a:rPr lang="en-GB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secondment, aviation professionals</a:t>
            </a:r>
            <a: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987699"/>
            <a:ext cx="11531102" cy="2575157"/>
          </a:xfrm>
        </p:spPr>
        <p:txBody>
          <a:bodyPr>
            <a:no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Contribute to work programmes in their area of expertise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Enhance their knowledge and experience of current aviation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programmes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activities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Acquire knowledge and skills required to establish, implement and manage aviation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programmes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activities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208" y="4745736"/>
            <a:ext cx="11645661" cy="166420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completion of the </a:t>
            </a:r>
            <a:r>
              <a:rPr lang="en-US" sz="28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secondment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aviation professionals:</a:t>
            </a:r>
          </a:p>
          <a:p>
            <a:pPr marL="630238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265113" algn="l"/>
                <a:tab pos="912813" algn="l"/>
                <a:tab pos="91281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return to African civil aviation sector</a:t>
            </a:r>
          </a:p>
          <a:p>
            <a:pPr marL="630238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265113" algn="l"/>
                <a:tab pos="912813" algn="l"/>
                <a:tab pos="91281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contribute to strengthening human resources capacity in Africa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2" y="1170461"/>
            <a:ext cx="10972800" cy="1280131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 </a:t>
            </a:r>
            <a:r>
              <a:rPr lang="en-US" sz="4000" b="1" dirty="0" smtClean="0">
                <a:latin typeface="Calibri" panose="020F0502020204030204" pitchFamily="34" charset="0"/>
              </a:rPr>
              <a:t>‒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Submission </a:t>
            </a:r>
            <a:r>
              <a:rPr lang="en-US" sz="4000" b="1" dirty="0">
                <a:latin typeface="Calibri" panose="020F0502020204030204" pitchFamily="34" charset="0"/>
              </a:rPr>
              <a:t>of Candidates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78" y="2800712"/>
            <a:ext cx="11714672" cy="40572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African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States may submit 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candidates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for consideration to ICAO Secretary General, including: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indication of the specific secondment opportunity and location for which the nomination is being made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curricula vitae of nominees 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motivation letter of nominees summarizing their professional achievements and career </a:t>
            </a:r>
            <a:r>
              <a:rPr lang="en-GB" sz="2800" dirty="0" smtClean="0">
                <a:solidFill>
                  <a:schemeClr val="accent1"/>
                </a:solidFill>
              </a:rPr>
              <a:t>aspirations 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6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96707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</a:t>
            </a:r>
            <a:r>
              <a:rPr lang="en-US" sz="4000" b="1" dirty="0" err="1">
                <a:latin typeface="Calibri" panose="020F0502020204030204" pitchFamily="34" charset="0"/>
              </a:rPr>
              <a:t>Programme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‒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4000" b="1" dirty="0">
                <a:latin typeface="Calibri" panose="020F0502020204030204" pitchFamily="34" charset="0"/>
              </a:rPr>
              <a:t>Selection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440585"/>
            <a:ext cx="11348222" cy="3786997"/>
          </a:xfrm>
        </p:spPr>
        <p:txBody>
          <a:bodyPr>
            <a:noAutofit/>
          </a:bodyPr>
          <a:lstStyle/>
          <a:p>
            <a:pPr>
              <a:spcBef>
                <a:spcPts val="1300"/>
              </a:spcBef>
            </a:pPr>
            <a:r>
              <a:rPr lang="en-GB" sz="2800" dirty="0" smtClean="0">
                <a:solidFill>
                  <a:schemeClr val="accent1"/>
                </a:solidFill>
                <a:latin typeface="+mn-lt"/>
              </a:rPr>
              <a:t>Initial </a:t>
            </a:r>
            <a:r>
              <a:rPr lang="en-GB" sz="2800" dirty="0">
                <a:solidFill>
                  <a:schemeClr val="accent1"/>
                </a:solidFill>
                <a:latin typeface="+mn-lt"/>
              </a:rPr>
              <a:t>review of incoming applications by AFCAC</a:t>
            </a:r>
          </a:p>
          <a:p>
            <a:pPr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Interview and recommendation processes completed by Review Panel consisting of AFCAC and ICAO experts</a:t>
            </a:r>
          </a:p>
          <a:p>
            <a:pPr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Review Panel’s report shall be submitted to the ICAO Secretary General, through the HRDF Management Committee (HRDFMC)</a:t>
            </a:r>
          </a:p>
          <a:p>
            <a:pPr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ICAO Secretary General makes selection decision, which shall be </a:t>
            </a:r>
            <a:r>
              <a:rPr lang="en-GB" sz="2800" dirty="0" smtClean="0">
                <a:solidFill>
                  <a:schemeClr val="accent1"/>
                </a:solidFill>
                <a:latin typeface="+mn-lt"/>
              </a:rPr>
              <a:t>final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0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1060732"/>
            <a:ext cx="11170920" cy="1252699"/>
          </a:xfrm>
        </p:spPr>
        <p:txBody>
          <a:bodyPr/>
          <a:lstStyle/>
          <a:p>
            <a:pPr marL="0" indent="0"/>
            <a:r>
              <a:rPr lang="en-US" sz="4000" b="1" dirty="0">
                <a:latin typeface="Calibri" panose="020F0502020204030204" pitchFamily="34" charset="0"/>
              </a:rPr>
              <a:t>HRDF Secondment Programme ‒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Suitability </a:t>
            </a:r>
            <a:r>
              <a:rPr lang="en-US" sz="4000" b="1" dirty="0">
                <a:latin typeface="Calibri" panose="020F0502020204030204" pitchFamily="34" charset="0"/>
              </a:rPr>
              <a:t>of </a:t>
            </a:r>
            <a:r>
              <a:rPr lang="en-US" sz="4000" b="1" dirty="0" smtClean="0">
                <a:latin typeface="Calibri" panose="020F0502020204030204" pitchFamily="34" charset="0"/>
              </a:rPr>
              <a:t>candidates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2697480"/>
            <a:ext cx="11494008" cy="3922776"/>
          </a:xfrm>
        </p:spPr>
        <p:txBody>
          <a:bodyPr>
            <a:noAutofit/>
          </a:bodyPr>
          <a:lstStyle/>
          <a:p>
            <a:pPr marL="265113" indent="-265113"/>
            <a:r>
              <a:rPr lang="en-GB" sz="2800" dirty="0" smtClean="0">
                <a:solidFill>
                  <a:schemeClr val="accent1"/>
                </a:solidFill>
                <a:latin typeface="+mn-lt"/>
              </a:rPr>
              <a:t>Taking </a:t>
            </a:r>
            <a:r>
              <a:rPr lang="en-GB" sz="2800" dirty="0">
                <a:solidFill>
                  <a:schemeClr val="accent1"/>
                </a:solidFill>
                <a:latin typeface="+mn-lt"/>
              </a:rPr>
              <a:t>into consideration that the paramount objective of the HRDF is to enhance capacity-building within the African civil aviation sector, serving African aviation professionals deemed suitable for secondment to ICAO under the HRDF mechanism shall be middle‑level professionals :</a:t>
            </a:r>
          </a:p>
          <a:p>
            <a:pPr marL="714375" lvl="1" indent="-379413"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with at least six years’ (for P-3 level) to ten years’ (for P-4 level) experience in the relevant area of expertise indicated on the TORs; and</a:t>
            </a:r>
          </a:p>
          <a:p>
            <a:pPr marL="714375" lvl="1" indent="-379413"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with at least ten years or more remaining before retirement </a:t>
            </a:r>
            <a:r>
              <a:rPr lang="en-GB" sz="2800" b="1" dirty="0" smtClean="0">
                <a:solidFill>
                  <a:schemeClr val="accent1"/>
                </a:solidFill>
                <a:latin typeface="+mn-lt"/>
              </a:rPr>
              <a:t>age </a:t>
            </a:r>
            <a:endParaRPr lang="en-GB" sz="2800" b="1" dirty="0">
              <a:solidFill>
                <a:schemeClr val="accent1"/>
              </a:solidFill>
              <a:latin typeface="+mn-lt"/>
            </a:endParaRPr>
          </a:p>
          <a:p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16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81396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‒</a:t>
            </a:r>
            <a:r>
              <a:rPr lang="en-US" sz="4000" b="1" dirty="0" smtClean="0">
                <a:latin typeface="Calibri" panose="020F0502020204030204" pitchFamily="34" charset="0"/>
              </a:rPr>
              <a:t> 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Language </a:t>
            </a:r>
            <a:r>
              <a:rPr lang="en-US" sz="4000" b="1" dirty="0">
                <a:latin typeface="Calibri" panose="020F0502020204030204" pitchFamily="34" charset="0"/>
              </a:rPr>
              <a:t>requirements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3039533"/>
            <a:ext cx="10808208" cy="2840059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+mn-lt"/>
              </a:rPr>
              <a:t>English</a:t>
            </a:r>
            <a:r>
              <a:rPr lang="en-GB" sz="2800" b="1" dirty="0">
                <a:latin typeface="+mn-lt"/>
              </a:rPr>
              <a:t>: </a:t>
            </a:r>
            <a:r>
              <a:rPr lang="en-GB" sz="2800" dirty="0">
                <a:latin typeface="+mn-lt"/>
              </a:rPr>
              <a:t>Fluent reading, writing and speaking skills in English is required. </a:t>
            </a:r>
          </a:p>
          <a:p>
            <a:pPr>
              <a:spcBef>
                <a:spcPts val="2000"/>
              </a:spcBef>
            </a:pPr>
            <a:r>
              <a:rPr lang="en-GB" sz="2800" b="1" dirty="0" smtClean="0">
                <a:latin typeface="+mn-lt"/>
              </a:rPr>
              <a:t>French</a:t>
            </a:r>
            <a:r>
              <a:rPr lang="en-GB" sz="2800" b="1" dirty="0">
                <a:latin typeface="+mn-lt"/>
              </a:rPr>
              <a:t>:  </a:t>
            </a:r>
            <a:r>
              <a:rPr lang="en-GB" sz="2800" dirty="0">
                <a:latin typeface="+mn-lt"/>
              </a:rPr>
              <a:t>Proficiency in French may be required, depending on the duty station and activities undertaken.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7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133885"/>
            <a:ext cx="10972800" cy="1225267"/>
          </a:xfrm>
        </p:spPr>
        <p:txBody>
          <a:bodyPr/>
          <a:lstStyle/>
          <a:p>
            <a:pPr marL="0" indent="0"/>
            <a:r>
              <a:rPr lang="en-US" sz="4000" b="1" dirty="0">
                <a:latin typeface="Calibri" panose="020F0502020204030204" pitchFamily="34" charset="0"/>
              </a:rPr>
              <a:t>HRDF Secondment Programme </a:t>
            </a:r>
            <a:r>
              <a:rPr lang="en-US" sz="4000" b="1" dirty="0" smtClean="0">
                <a:latin typeface="Calibri" panose="020F0502020204030204" pitchFamily="34" charset="0"/>
              </a:rPr>
              <a:t>‒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Formal </a:t>
            </a:r>
            <a:r>
              <a:rPr lang="en-US" sz="4000" b="1" dirty="0">
                <a:latin typeface="Calibri" panose="020F0502020204030204" pitchFamily="34" charset="0"/>
              </a:rPr>
              <a:t>Agreement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44" y="2679192"/>
            <a:ext cx="11956211" cy="379349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Formal Agreement</a:t>
            </a:r>
            <a:r>
              <a:rPr lang="en-GB" sz="2400" dirty="0" smtClean="0">
                <a:solidFill>
                  <a:schemeClr val="accent1"/>
                </a:solidFill>
              </a:rPr>
              <a:t>: All secondment arrangements approved under the HRDF mechanism shall be documented through a formal agreement between ICAO and the requesting Government</a:t>
            </a:r>
          </a:p>
          <a:p>
            <a:pPr>
              <a:spcBef>
                <a:spcPts val="1300"/>
              </a:spcBef>
            </a:pPr>
            <a:r>
              <a:rPr lang="en-GB" sz="2400" b="1" dirty="0" smtClean="0">
                <a:solidFill>
                  <a:schemeClr val="accent1"/>
                </a:solidFill>
              </a:rPr>
              <a:t>Duration</a:t>
            </a:r>
            <a:r>
              <a:rPr lang="en-GB" sz="2400" dirty="0">
                <a:solidFill>
                  <a:schemeClr val="accent1"/>
                </a:solidFill>
              </a:rPr>
              <a:t>: Secondments shall be for one </a:t>
            </a:r>
            <a:r>
              <a:rPr lang="en-GB" sz="2400" dirty="0" smtClean="0">
                <a:solidFill>
                  <a:schemeClr val="accent1"/>
                </a:solidFill>
              </a:rPr>
              <a:t>year</a:t>
            </a:r>
          </a:p>
          <a:p>
            <a:pPr>
              <a:spcBef>
                <a:spcPts val="1300"/>
              </a:spcBef>
            </a:pPr>
            <a:r>
              <a:rPr lang="en-GB" sz="2400" b="1" dirty="0" smtClean="0">
                <a:solidFill>
                  <a:schemeClr val="accent1"/>
                </a:solidFill>
              </a:rPr>
              <a:t>Location</a:t>
            </a:r>
            <a:r>
              <a:rPr lang="en-GB" sz="2400" dirty="0">
                <a:solidFill>
                  <a:schemeClr val="accent1"/>
                </a:solidFill>
              </a:rPr>
              <a:t>: </a:t>
            </a:r>
            <a:r>
              <a:rPr lang="en-GB" sz="2400" dirty="0" smtClean="0">
                <a:solidFill>
                  <a:schemeClr val="accent1"/>
                </a:solidFill>
              </a:rPr>
              <a:t>Montreal</a:t>
            </a:r>
            <a:r>
              <a:rPr lang="en-GB" sz="2400" dirty="0">
                <a:solidFill>
                  <a:schemeClr val="accent1"/>
                </a:solidFill>
              </a:rPr>
              <a:t>; Dakar; Nairobi.</a:t>
            </a:r>
          </a:p>
          <a:p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9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4780" y="2852664"/>
            <a:ext cx="10972800" cy="731520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initiated by African States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4780" y="3794495"/>
            <a:ext cx="10972800" cy="2368561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through a Declaration at the 3rd Session of the Conference of African Ministers of Transport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held in Malabo, Equatorial Guinea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7 to 11 April 2014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280189"/>
            <a:ext cx="109728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The Establishment of the Human Resources Development Fund (HRDF) </a:t>
            </a:r>
            <a:b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474755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042445"/>
            <a:ext cx="109728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 ‒</a:t>
            </a:r>
            <a:br>
              <a:rPr lang="en-US" sz="4000" b="1" dirty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Financial </a:t>
            </a:r>
            <a:r>
              <a:rPr lang="en-US" sz="4000" b="1" dirty="0">
                <a:latin typeface="Calibri" panose="020F0502020204030204" pitchFamily="34" charset="0"/>
              </a:rPr>
              <a:t>Arrangements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2496312"/>
            <a:ext cx="11283696" cy="3950208"/>
          </a:xfrm>
        </p:spPr>
        <p:txBody>
          <a:bodyPr>
            <a:noAutofit/>
          </a:bodyPr>
          <a:lstStyle/>
          <a:p>
            <a:pPr marL="182563" indent="-182563" algn="just"/>
            <a:r>
              <a:rPr lang="en-GB" sz="2800" dirty="0" smtClean="0">
                <a:latin typeface="+mn-lt"/>
              </a:rPr>
              <a:t>Releasing </a:t>
            </a:r>
            <a:r>
              <a:rPr lang="en-GB" sz="2800" dirty="0">
                <a:latin typeface="+mn-lt"/>
              </a:rPr>
              <a:t>Government makes selected aviation professional available to ICAO on the basis of gratis personnel arrangements, whereby the Government continues to assume full responsibility for the remuneration of the </a:t>
            </a:r>
            <a:r>
              <a:rPr lang="en-GB" sz="2800" dirty="0" err="1">
                <a:latin typeface="+mn-lt"/>
              </a:rPr>
              <a:t>secondee</a:t>
            </a:r>
            <a:r>
              <a:rPr lang="en-GB" sz="2800" dirty="0">
                <a:latin typeface="+mn-lt"/>
              </a:rPr>
              <a:t> for the duration of the secondment to ICAO; and </a:t>
            </a:r>
          </a:p>
          <a:p>
            <a:pPr marL="182563" lvl="0" indent="-182563" algn="just"/>
            <a:r>
              <a:rPr lang="en-GB" sz="2800" dirty="0">
                <a:latin typeface="+mn-lt"/>
              </a:rPr>
              <a:t>Using voluntary contributions received for the HRDF, </a:t>
            </a:r>
            <a:r>
              <a:rPr lang="en-GB" sz="2800" dirty="0" err="1">
                <a:latin typeface="+mn-lt"/>
              </a:rPr>
              <a:t>secondees</a:t>
            </a:r>
            <a:r>
              <a:rPr lang="en-GB" sz="2800" dirty="0">
                <a:latin typeface="+mn-lt"/>
              </a:rPr>
              <a:t> assigned to a duty station which is outside his/her location of work will also be provided with a supplementary stipend not to exceed USD 2 000 per month to assist with living costs at the duty station of the secondment with </a:t>
            </a:r>
            <a:r>
              <a:rPr lang="en-GB" sz="2800" dirty="0" smtClean="0">
                <a:latin typeface="+mn-lt"/>
              </a:rPr>
              <a:t>ICAO </a:t>
            </a:r>
            <a:endParaRPr lang="en-GB" sz="2800" dirty="0">
              <a:latin typeface="+mn-lt"/>
            </a:endParaRPr>
          </a:p>
          <a:p>
            <a:pPr algn="just"/>
            <a:endParaRPr lang="en-GB" sz="28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81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2" y="1079021"/>
            <a:ext cx="10972800" cy="1270987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‒</a:t>
            </a:r>
            <a:r>
              <a:rPr lang="en-US" sz="4000" b="1" dirty="0" smtClean="0">
                <a:latin typeface="Calibri" panose="020F0502020204030204" pitchFamily="34" charset="0"/>
              </a:rPr>
              <a:t> 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GB" sz="4000" b="1" dirty="0" smtClean="0"/>
              <a:t>Strengthening </a:t>
            </a:r>
            <a:r>
              <a:rPr lang="en-GB" sz="4000" b="1" dirty="0"/>
              <a:t>Capacity in Africa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2670048"/>
            <a:ext cx="11878574" cy="3819888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In </a:t>
            </a:r>
            <a:r>
              <a:rPr lang="en-GB" sz="2800" dirty="0">
                <a:latin typeface="+mn-lt"/>
              </a:rPr>
              <a:t>accordance with the HRDF Implementation Arrangements jointly established by AFCAC and ICAO, upon completion of an activity/project under the HRDF mechanism, it is expected that the selected candidate shall return to African civil aviation sector to contribute to the strengthening of its human resources </a:t>
            </a:r>
            <a:r>
              <a:rPr lang="en-GB" sz="2800" dirty="0" smtClean="0">
                <a:latin typeface="+mn-lt"/>
              </a:rPr>
              <a:t>capacity</a:t>
            </a:r>
          </a:p>
          <a:p>
            <a:r>
              <a:rPr lang="en-GB" sz="2800" dirty="0" smtClean="0">
                <a:latin typeface="+mn-lt"/>
              </a:rPr>
              <a:t>Releasing </a:t>
            </a:r>
            <a:r>
              <a:rPr lang="en-GB" sz="2800" dirty="0">
                <a:latin typeface="+mn-lt"/>
              </a:rPr>
              <a:t>Governments may therefore impose a return condition for African aviation professionals selected for secondment to ICAO under the HRDF </a:t>
            </a:r>
            <a:r>
              <a:rPr lang="en-GB" sz="2800" dirty="0" smtClean="0">
                <a:latin typeface="+mn-lt"/>
              </a:rPr>
              <a:t>mechanism</a:t>
            </a:r>
            <a:endParaRPr lang="en-GB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865718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</a:t>
            </a:r>
            <a:r>
              <a:rPr lang="en-US" sz="4000" b="1" dirty="0" smtClean="0">
                <a:latin typeface="Calibri" panose="020F0502020204030204" pitchFamily="34" charset="0"/>
              </a:rPr>
              <a:t>‒ </a:t>
            </a:r>
            <a:r>
              <a:rPr lang="en-US" sz="4000" b="1" dirty="0">
                <a:latin typeface="Calibri" panose="020F0502020204030204" pitchFamily="34" charset="0"/>
              </a:rPr>
              <a:t>Timeline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724912"/>
            <a:ext cx="11610636" cy="3773651"/>
          </a:xfrm>
        </p:spPr>
        <p:txBody>
          <a:bodyPr>
            <a:noAutofit/>
          </a:bodyPr>
          <a:lstStyle/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25 Jul 16:  	Deadline </a:t>
            </a:r>
            <a:r>
              <a:rPr lang="en-US" sz="2800" dirty="0">
                <a:latin typeface="Calibri" panose="020F0502020204030204" pitchFamily="34" charset="0"/>
              </a:rPr>
              <a:t>for </a:t>
            </a:r>
            <a:r>
              <a:rPr lang="en-US" sz="2800" dirty="0" smtClean="0">
                <a:latin typeface="Calibri" panose="020F0502020204030204" pitchFamily="34" charset="0"/>
              </a:rPr>
              <a:t>States to submit candidates 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Jun/Jul 16:	AFCAC liaison African </a:t>
            </a:r>
            <a:r>
              <a:rPr lang="en-US" sz="2800" dirty="0">
                <a:latin typeface="Calibri" panose="020F0502020204030204" pitchFamily="34" charset="0"/>
              </a:rPr>
              <a:t>States to ensure timely action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End Aug 16:	Selection </a:t>
            </a:r>
            <a:r>
              <a:rPr lang="en-US" sz="2800" dirty="0">
                <a:latin typeface="Calibri" panose="020F0502020204030204" pitchFamily="34" charset="0"/>
              </a:rPr>
              <a:t>process expected to be completed by end August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Commencement date:  ASAP (preferably prior to ICAO Assembly Sep 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8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PART III</a:t>
            </a:r>
            <a:endParaRPr lang="en-CA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970" y="3573379"/>
            <a:ext cx="8534400" cy="943757"/>
          </a:xfrm>
        </p:spPr>
        <p:txBody>
          <a:bodyPr>
            <a:normAutofit fontScale="92500"/>
          </a:bodyPr>
          <a:lstStyle/>
          <a:p>
            <a:r>
              <a:rPr lang="en-CA" b="1" dirty="0" smtClean="0">
                <a:solidFill>
                  <a:schemeClr val="accent1"/>
                </a:solidFill>
                <a:latin typeface="+mn-lt"/>
              </a:rPr>
              <a:t>Other HRDF Development Programmes</a:t>
            </a:r>
            <a:endParaRPr lang="en-CA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36861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29"/>
            <a:ext cx="10972800" cy="727695"/>
          </a:xfrm>
        </p:spPr>
        <p:txBody>
          <a:bodyPr/>
          <a:lstStyle/>
          <a:p>
            <a:r>
              <a:rPr lang="en-GB" sz="4000" b="1" dirty="0">
                <a:solidFill>
                  <a:schemeClr val="accent1"/>
                </a:solidFill>
              </a:rPr>
              <a:t>HRDF Secondment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329132"/>
            <a:ext cx="11684307" cy="3596180"/>
          </a:xfrm>
        </p:spPr>
        <p:txBody>
          <a:bodyPr>
            <a:noAutofit/>
          </a:bodyPr>
          <a:lstStyle/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ddresses one aspect of Human Resources capacity needs/gaps in Africa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ot the only solution to capacity development in Africa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ontributes to and support overall HR planning and succession efforts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l</a:t>
            </a:r>
            <a:r>
              <a:rPr lang="en-US" sz="2800" dirty="0" smtClean="0">
                <a:latin typeface="+mn-lt"/>
              </a:rPr>
              <a:t>ong-term investment in HR development and career management 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trategic </a:t>
            </a:r>
            <a:r>
              <a:rPr lang="en-US" sz="2800" dirty="0">
                <a:latin typeface="+mn-lt"/>
              </a:rPr>
              <a:t>approach to HR </a:t>
            </a:r>
            <a:r>
              <a:rPr lang="en-US" sz="2800" dirty="0" smtClean="0">
                <a:latin typeface="+mn-lt"/>
              </a:rPr>
              <a:t>management</a:t>
            </a:r>
          </a:p>
          <a:p>
            <a:pPr marL="0" indent="0">
              <a:spcBef>
                <a:spcPts val="1300"/>
              </a:spcBef>
              <a:buNone/>
            </a:pPr>
            <a:endParaRPr lang="en-US" sz="2800" b="1" dirty="0">
              <a:latin typeface="+mn-lt"/>
            </a:endParaRPr>
          </a:p>
          <a:p>
            <a:pPr>
              <a:spcBef>
                <a:spcPts val="1300"/>
              </a:spcBef>
            </a:pPr>
            <a:endParaRPr lang="en-US" sz="2800" b="1" dirty="0" smtClean="0">
              <a:latin typeface="+mn-lt"/>
            </a:endParaRPr>
          </a:p>
          <a:p>
            <a:pPr>
              <a:spcBef>
                <a:spcPts val="1300"/>
              </a:spcBef>
            </a:pPr>
            <a:endParaRPr lang="en-GB" sz="28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27695"/>
          </a:xfrm>
        </p:spPr>
        <p:txBody>
          <a:bodyPr/>
          <a:lstStyle/>
          <a:p>
            <a:r>
              <a:rPr lang="en-US" sz="4000" b="1" dirty="0"/>
              <a:t>Human Resources Development Fund (HRDF)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667" y="5176120"/>
            <a:ext cx="7894999" cy="12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Other </a:t>
            </a:r>
            <a:r>
              <a:rPr lang="en-GB" sz="2400" b="1" dirty="0"/>
              <a:t>possible approaches/strategies </a:t>
            </a:r>
            <a:r>
              <a:rPr lang="en-GB" sz="2400" b="1" dirty="0" smtClean="0"/>
              <a:t>and development programmes are being pursued to further  assist </a:t>
            </a:r>
            <a:r>
              <a:rPr lang="en-GB" sz="2400" b="1" dirty="0"/>
              <a:t>in strengthening </a:t>
            </a:r>
            <a:r>
              <a:rPr lang="en-GB" sz="2400" b="1" dirty="0" smtClean="0"/>
              <a:t>HR capacity in Africa </a:t>
            </a:r>
            <a:endParaRPr lang="en-GB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 smtClean="0"/>
          </a:p>
          <a:p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362" y="2683934"/>
            <a:ext cx="11091671" cy="71120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/>
              <a:t>What other capacity-building challengers is Africa facing?</a:t>
            </a:r>
          </a:p>
          <a:p>
            <a:pPr marL="0" indent="0" algn="ctr">
              <a:buFont typeface="Arial" pitchFamily="34" charset="0"/>
              <a:buNone/>
            </a:pPr>
            <a:endParaRPr lang="en-GB" sz="2400" b="1" dirty="0" smtClean="0"/>
          </a:p>
          <a:p>
            <a:pPr marL="0" indent="0">
              <a:buFont typeface="Arial" pitchFamily="34" charset="0"/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GB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2" y="3657600"/>
            <a:ext cx="11091672" cy="795867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/>
              <a:t>Can these challenges be met through HRDF?</a:t>
            </a:r>
          </a:p>
          <a:p>
            <a:pPr marL="0" indent="0" algn="ctr">
              <a:buFont typeface="Arial" pitchFamily="34" charset="0"/>
              <a:buNone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090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27695"/>
          </a:xfrm>
        </p:spPr>
        <p:txBody>
          <a:bodyPr/>
          <a:lstStyle/>
          <a:p>
            <a:r>
              <a:rPr lang="en-GB" sz="4000" b="1" dirty="0" smtClean="0"/>
              <a:t>HR </a:t>
            </a:r>
            <a:r>
              <a:rPr lang="en-GB" sz="4000" b="1" dirty="0"/>
              <a:t>capacity challenges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57" y="2283412"/>
            <a:ext cx="11724407" cy="624380"/>
          </a:xfrm>
        </p:spPr>
        <p:txBody>
          <a:bodyPr>
            <a:noAutofit/>
          </a:bodyPr>
          <a:lstStyle/>
          <a:p>
            <a:pPr marL="265113" indent="-265113"/>
            <a:r>
              <a:rPr lang="en-US" sz="2400" dirty="0" smtClean="0">
                <a:latin typeface="+mn-lt"/>
              </a:rPr>
              <a:t>Rapidly growing air traffic growth</a:t>
            </a:r>
          </a:p>
          <a:p>
            <a:pPr marL="0" indent="0">
              <a:buNone/>
            </a:pPr>
            <a:endParaRPr lang="en-US" sz="2400" b="1" dirty="0" smtClean="0">
              <a:latin typeface="+mn-lt"/>
            </a:endParaRPr>
          </a:p>
          <a:p>
            <a:pPr marL="0" indent="0"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472" y="2937754"/>
            <a:ext cx="11721444" cy="60914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Need for modernization and expansion of airports / air navigation services capacity</a:t>
            </a:r>
            <a:endParaRPr lang="en-GB" sz="24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8611" y="3680546"/>
            <a:ext cx="11542491" cy="651812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Shortage of qualified personnel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3859" y="5027302"/>
            <a:ext cx="11721446" cy="603159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Fighting against the “brain-drain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434" y="5730700"/>
            <a:ext cx="11604675" cy="55122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Loss of knowledge and expertise through retirements</a:t>
            </a: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472" y="4334946"/>
            <a:ext cx="11844528" cy="692356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Difficulties in attracting, retaining and motivating personnel</a:t>
            </a:r>
          </a:p>
        </p:txBody>
      </p:sp>
    </p:spTree>
    <p:extLst>
      <p:ext uri="{BB962C8B-B14F-4D97-AF65-F5344CB8AC3E}">
        <p14:creationId xmlns:p14="http://schemas.microsoft.com/office/powerpoint/2010/main" val="956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27695"/>
          </a:xfrm>
        </p:spPr>
        <p:txBody>
          <a:bodyPr/>
          <a:lstStyle/>
          <a:p>
            <a:r>
              <a:rPr lang="en-GB" sz="4000" b="1" dirty="0" smtClean="0"/>
              <a:t>HR </a:t>
            </a:r>
            <a:r>
              <a:rPr lang="en-GB" sz="4000" b="1" dirty="0"/>
              <a:t>capacity challenges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33" y="2283412"/>
            <a:ext cx="11731531" cy="103552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Highlighted in the recently approved Aviation Security and Facilitation Targets for Africa</a:t>
            </a:r>
          </a:p>
          <a:p>
            <a:pPr marL="0" indent="0"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472" y="2937754"/>
            <a:ext cx="11721444" cy="60914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328" lvl="1" indent="-265113"/>
            <a:endParaRPr lang="en-US" sz="1800" b="1" dirty="0" smtClean="0">
              <a:latin typeface="+mn-lt"/>
            </a:endParaRPr>
          </a:p>
          <a:p>
            <a:pPr marL="798328" lvl="1" indent="-265113"/>
            <a:r>
              <a:rPr lang="en-US" sz="2400" b="1" dirty="0" smtClean="0">
                <a:latin typeface="+mn-lt"/>
              </a:rPr>
              <a:t>Ministerial Conference, Windhoek, Namibia</a:t>
            </a:r>
            <a:endParaRPr lang="en-GB" sz="2400" b="1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1667" y="3680545"/>
            <a:ext cx="11669435" cy="1467187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endParaRPr lang="en-US" sz="2400" b="1" dirty="0" smtClean="0">
              <a:latin typeface="+mn-lt"/>
            </a:endParaRPr>
          </a:p>
          <a:p>
            <a:pPr marL="265113" indent="-265113"/>
            <a:r>
              <a:rPr lang="en-US" sz="2400" b="1" dirty="0" smtClean="0">
                <a:latin typeface="+mn-lt"/>
              </a:rPr>
              <a:t>Target No. 8:</a:t>
            </a:r>
          </a:p>
          <a:p>
            <a:pPr marL="798328" lvl="1" indent="-265113"/>
            <a:r>
              <a:rPr lang="en-US" sz="2400" b="1" dirty="0" smtClean="0">
                <a:latin typeface="+mn-lt"/>
              </a:rPr>
              <a:t>All States develop appropriate policies for the </a:t>
            </a:r>
            <a:r>
              <a:rPr lang="en-US" sz="2400" b="1" u="sng" dirty="0" smtClean="0">
                <a:latin typeface="+mn-lt"/>
              </a:rPr>
              <a:t>attraction, development and retention of human resources </a:t>
            </a:r>
            <a:r>
              <a:rPr lang="en-US" sz="2400" b="1" dirty="0" smtClean="0">
                <a:latin typeface="+mn-lt"/>
              </a:rPr>
              <a:t>by the end of 2017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3859" y="5027302"/>
            <a:ext cx="11721446" cy="603159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 smtClean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434" y="5730700"/>
            <a:ext cx="11604675" cy="55122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b="1" dirty="0" smtClean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472" y="4334946"/>
            <a:ext cx="11844528" cy="692356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endParaRPr lang="en-US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6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10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069877"/>
            <a:ext cx="10972800" cy="72769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To meet Target no. 8 – States will need to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2147977"/>
            <a:ext cx="11748315" cy="4324707"/>
          </a:xfrm>
        </p:spPr>
        <p:txBody>
          <a:bodyPr>
            <a:noAutofit/>
          </a:bodyPr>
          <a:lstStyle/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Develop long-term HR forecasts, strategies and strategies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Actively plan for future HR needs in advance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>
                <a:latin typeface="Calibri" panose="020F0502020204030204" pitchFamily="34" charset="0"/>
              </a:rPr>
              <a:t>Foster interest in aviation at national, regional and international levels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Support and participate in aviation outreach with local communities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Partnerships </a:t>
            </a:r>
            <a:r>
              <a:rPr lang="en-GB" sz="2800" dirty="0">
                <a:latin typeface="+mn-lt"/>
              </a:rPr>
              <a:t>with schools and educational bodies to promote aviation careers</a:t>
            </a:r>
          </a:p>
          <a:p>
            <a:pPr marL="265113" indent="-265113">
              <a:spcBef>
                <a:spcPts val="1000"/>
              </a:spcBef>
            </a:pPr>
            <a:r>
              <a:rPr lang="en-US" sz="2800" dirty="0" smtClean="0">
                <a:latin typeface="+mn-lt"/>
              </a:rPr>
              <a:t>Partnerships with other States, aviation industry collaborators, international organizations, etc.</a:t>
            </a:r>
            <a:endParaRPr lang="en-GB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304283"/>
            <a:ext cx="11732995" cy="4168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1) </a:t>
            </a:r>
            <a:r>
              <a:rPr lang="en-US" sz="2400" b="1" dirty="0">
                <a:solidFill>
                  <a:schemeClr val="accent1"/>
                </a:solidFill>
              </a:rPr>
              <a:t>Leadership and Management Development </a:t>
            </a:r>
            <a:r>
              <a:rPr lang="en-US" sz="2400" b="1" dirty="0" err="1">
                <a:solidFill>
                  <a:schemeClr val="accent1"/>
                </a:solidFill>
              </a:rPr>
              <a:t>Programmes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Strengthen management of aviation </a:t>
            </a:r>
            <a:r>
              <a:rPr lang="en-US" sz="1800" dirty="0" err="1">
                <a:solidFill>
                  <a:schemeClr val="accent1"/>
                </a:solidFill>
              </a:rPr>
              <a:t>programmes</a:t>
            </a:r>
            <a:r>
              <a:rPr lang="en-US" sz="1800" dirty="0">
                <a:solidFill>
                  <a:schemeClr val="accent1"/>
                </a:solidFill>
              </a:rPr>
              <a:t> and personnel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Motivate personnel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Increase retention rate 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Increase ability to attract qualified personnel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2</a:t>
            </a:r>
            <a:r>
              <a:rPr lang="en-US" sz="2400" b="1" dirty="0" smtClean="0">
                <a:solidFill>
                  <a:schemeClr val="accent1"/>
                </a:solidFill>
              </a:rPr>
              <a:t>) Outreach </a:t>
            </a:r>
            <a:r>
              <a:rPr lang="en-US" sz="2400" b="1" dirty="0">
                <a:solidFill>
                  <a:schemeClr val="accent1"/>
                </a:solidFill>
              </a:rPr>
              <a:t>and development </a:t>
            </a:r>
            <a:r>
              <a:rPr lang="en-US" sz="2400" b="1" dirty="0" err="1">
                <a:solidFill>
                  <a:schemeClr val="accent1"/>
                </a:solidFill>
              </a:rPr>
              <a:t>programmes</a:t>
            </a:r>
            <a:r>
              <a:rPr lang="en-US" sz="2400" b="1" dirty="0">
                <a:solidFill>
                  <a:schemeClr val="accent1"/>
                </a:solidFill>
              </a:rPr>
              <a:t> for next generation of </a:t>
            </a:r>
            <a:r>
              <a:rPr lang="en-US" sz="2400" b="1" dirty="0" smtClean="0">
                <a:solidFill>
                  <a:schemeClr val="accent1"/>
                </a:solidFill>
              </a:rPr>
              <a:t>aviation </a:t>
            </a:r>
            <a:r>
              <a:rPr lang="en-US" sz="2400" b="1" dirty="0">
                <a:solidFill>
                  <a:schemeClr val="accent1"/>
                </a:solidFill>
              </a:rPr>
              <a:t>professionals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Enhance ability to attract young professionals to aviation sector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Modernization of skills (project management)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Rejuvenation of workforce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Transformation of workforce</a:t>
            </a:r>
          </a:p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978461"/>
            <a:ext cx="11503152" cy="722347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To assist in addressing broader HR capacity needs in </a:t>
            </a:r>
            <a:r>
              <a:rPr lang="en-GB" sz="3600" b="1" dirty="0" smtClean="0">
                <a:latin typeface="+mn-lt"/>
              </a:rPr>
              <a:t>Africa</a:t>
            </a:r>
            <a:endParaRPr lang="en-CA" sz="3600" b="1" dirty="0">
              <a:latin typeface="+mn-lt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35360" y="1581936"/>
            <a:ext cx="11503152" cy="722347"/>
          </a:xfrm>
          <a:prstGeom prst="rect">
            <a:avLst/>
          </a:prstGeom>
        </p:spPr>
        <p:txBody>
          <a:bodyPr lIns="121880" tIns="60940" rIns="121880" bIns="60940"/>
          <a:lstStyle>
            <a:lvl1pPr algn="ctr" defTabSz="1218750" rtl="0" eaLnBrk="1" latinLnBrk="0" hangingPunct="1">
              <a:spcBef>
                <a:spcPct val="0"/>
              </a:spcBef>
              <a:buNone/>
              <a:defRPr sz="59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b="1" dirty="0" smtClean="0"/>
              <a:t>Possible examples </a:t>
            </a:r>
            <a:r>
              <a:rPr lang="en-GB" sz="3600" b="1" dirty="0"/>
              <a:t>of areas of </a:t>
            </a:r>
            <a:r>
              <a:rPr lang="en-GB" sz="3600" b="1" dirty="0" smtClean="0"/>
              <a:t>future focus for HRDF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3536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079021"/>
            <a:ext cx="10936224" cy="1142971"/>
          </a:xfrm>
        </p:spPr>
        <p:txBody>
          <a:bodyPr/>
          <a:lstStyle/>
          <a:p>
            <a:r>
              <a:rPr lang="en-US" sz="4400" b="1" dirty="0" smtClean="0"/>
              <a:t>Need </a:t>
            </a:r>
            <a:r>
              <a:rPr lang="en-US" sz="4400" b="1" dirty="0"/>
              <a:t>for capacity-building in African civil aviation </a:t>
            </a:r>
            <a:r>
              <a:rPr lang="en-US" sz="4400" b="1" dirty="0" smtClean="0"/>
              <a:t>sector</a:t>
            </a:r>
            <a:r>
              <a:rPr lang="en-US" sz="4400" dirty="0"/>
              <a:t/>
            </a:r>
            <a:br>
              <a:rPr lang="en-US" sz="4400" dirty="0"/>
            </a:b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2624327"/>
            <a:ext cx="11484864" cy="3895345"/>
          </a:xfrm>
        </p:spPr>
        <p:txBody>
          <a:bodyPr>
            <a:noAutofit/>
          </a:bodyPr>
          <a:lstStyle/>
          <a:p>
            <a:pPr marL="265113" indent="-265113">
              <a:lnSpc>
                <a:spcPct val="120000"/>
              </a:lnSpc>
            </a:pPr>
            <a:r>
              <a:rPr lang="en-CA" sz="2400" dirty="0" smtClean="0"/>
              <a:t>aviation </a:t>
            </a:r>
            <a:r>
              <a:rPr lang="en-CA" sz="2400" dirty="0"/>
              <a:t>industry in Africa is undergoing significant </a:t>
            </a:r>
            <a:r>
              <a:rPr lang="en-CA" sz="2400" dirty="0" smtClean="0"/>
              <a:t>growth</a:t>
            </a:r>
          </a:p>
          <a:p>
            <a:pPr marL="265113" indent="-265113">
              <a:lnSpc>
                <a:spcPct val="120000"/>
              </a:lnSpc>
            </a:pPr>
            <a:r>
              <a:rPr lang="en-CA" sz="2400" dirty="0" smtClean="0"/>
              <a:t>difficulty meeting </a:t>
            </a:r>
            <a:r>
              <a:rPr lang="en-CA" sz="2400" dirty="0"/>
              <a:t>human capital demands in </a:t>
            </a:r>
            <a:r>
              <a:rPr lang="en-CA" sz="2400" dirty="0" smtClean="0"/>
              <a:t>civil aviation in Africa, which is impacting:</a:t>
            </a:r>
          </a:p>
          <a:p>
            <a:pPr marL="631825" lvl="1" indent="-379413">
              <a:lnSpc>
                <a:spcPct val="120000"/>
              </a:lnSpc>
              <a:spcBef>
                <a:spcPts val="0"/>
              </a:spcBef>
            </a:pPr>
            <a:r>
              <a:rPr lang="en-CA" sz="2400" dirty="0" smtClean="0">
                <a:solidFill>
                  <a:schemeClr val="accent1"/>
                </a:solidFill>
              </a:rPr>
              <a:t>availability </a:t>
            </a:r>
            <a:r>
              <a:rPr lang="en-CA" sz="2400" dirty="0">
                <a:solidFill>
                  <a:schemeClr val="accent1"/>
                </a:solidFill>
              </a:rPr>
              <a:t>of qualified technical aviation </a:t>
            </a:r>
            <a:r>
              <a:rPr lang="en-CA" sz="2400" dirty="0" smtClean="0">
                <a:solidFill>
                  <a:schemeClr val="accent1"/>
                </a:solidFill>
              </a:rPr>
              <a:t>professionals</a:t>
            </a:r>
          </a:p>
          <a:p>
            <a:pPr marL="631825" lvl="1" indent="-379413">
              <a:lnSpc>
                <a:spcPct val="120000"/>
              </a:lnSpc>
              <a:spcAft>
                <a:spcPts val="40"/>
              </a:spcAft>
            </a:pPr>
            <a:r>
              <a:rPr lang="en-CA" sz="2400" dirty="0" smtClean="0">
                <a:solidFill>
                  <a:schemeClr val="accent1"/>
                </a:solidFill>
              </a:rPr>
              <a:t>ability </a:t>
            </a:r>
            <a:r>
              <a:rPr lang="en-CA" sz="2400" dirty="0">
                <a:solidFill>
                  <a:schemeClr val="accent1"/>
                </a:solidFill>
              </a:rPr>
              <a:t>of African States to effectively implement ICAO Standards and Recommended Practices (SARPs) and other ICAO programmes and </a:t>
            </a:r>
            <a:r>
              <a:rPr lang="en-CA" sz="2400" dirty="0" smtClean="0">
                <a:solidFill>
                  <a:schemeClr val="accent1"/>
                </a:solidFill>
              </a:rPr>
              <a:t>activities</a:t>
            </a:r>
            <a:endParaRPr lang="en-CA" sz="2400" dirty="0" smtClean="0"/>
          </a:p>
          <a:p>
            <a:pPr marL="265113" indent="-265113">
              <a:lnSpc>
                <a:spcPct val="120000"/>
              </a:lnSpc>
              <a:spcBef>
                <a:spcPts val="40"/>
              </a:spcBef>
            </a:pPr>
            <a:r>
              <a:rPr lang="en-CA" sz="2400" dirty="0" smtClean="0"/>
              <a:t>need to build capacity in the African civil aviation sector and to enhance the skills of its personnel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79601"/>
            <a:ext cx="11732995" cy="459308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Priorities identified by </a:t>
            </a:r>
            <a:r>
              <a:rPr lang="en-US" sz="2400" dirty="0" smtClean="0">
                <a:solidFill>
                  <a:schemeClr val="accent1"/>
                </a:solidFill>
              </a:rPr>
              <a:t>AFCAC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Views/needs of African States taken into </a:t>
            </a:r>
            <a:r>
              <a:rPr lang="en-US" sz="2400" dirty="0" smtClean="0">
                <a:solidFill>
                  <a:schemeClr val="accent1"/>
                </a:solidFill>
              </a:rPr>
              <a:t>account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Scope of activity dependent on receipt of voluntary contributions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978461"/>
            <a:ext cx="11503152" cy="722347"/>
          </a:xfrm>
        </p:spPr>
        <p:txBody>
          <a:bodyPr/>
          <a:lstStyle/>
          <a:p>
            <a:r>
              <a:rPr lang="en-CA" sz="3600" b="1" dirty="0" smtClean="0">
                <a:latin typeface="+mn-lt"/>
              </a:rPr>
              <a:t>Selection of future area of focus for HRDF</a:t>
            </a:r>
            <a:endParaRPr lang="en-C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069877"/>
            <a:ext cx="10972800" cy="727695"/>
          </a:xfrm>
        </p:spPr>
        <p:txBody>
          <a:bodyPr/>
          <a:lstStyle/>
          <a:p>
            <a:r>
              <a:rPr lang="en-GB" sz="4400" b="1" dirty="0" smtClean="0"/>
              <a:t>Priority Area of Focus</a:t>
            </a:r>
            <a:br>
              <a:rPr lang="en-GB" sz="4400" b="1" dirty="0" smtClean="0"/>
            </a:br>
            <a:r>
              <a:rPr lang="en-GB" sz="4400" b="1" dirty="0" smtClean="0"/>
              <a:t>Next Gen and Internship Programme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975104"/>
            <a:ext cx="11656875" cy="4497580"/>
          </a:xfrm>
        </p:spPr>
        <p:txBody>
          <a:bodyPr>
            <a:noAutofit/>
          </a:bodyPr>
          <a:lstStyle/>
          <a:p>
            <a:pPr marL="265113" indent="-265113"/>
            <a:endParaRPr lang="en-US" sz="2800" b="1" dirty="0" smtClean="0">
              <a:solidFill>
                <a:schemeClr val="accent1"/>
              </a:solidFill>
            </a:endParaRPr>
          </a:p>
          <a:p>
            <a:pPr marL="265113" indent="-265113"/>
            <a:r>
              <a:rPr lang="en-US" sz="2800" b="1" dirty="0" err="1" smtClean="0">
                <a:solidFill>
                  <a:schemeClr val="accent1"/>
                </a:solidFill>
              </a:rPr>
              <a:t>Intership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Programme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</a:p>
          <a:p>
            <a:pPr marL="798328" lvl="1" indent="-265113"/>
            <a:r>
              <a:rPr lang="en-US" sz="2200" dirty="0" smtClean="0">
                <a:solidFill>
                  <a:schemeClr val="accent1"/>
                </a:solidFill>
              </a:rPr>
              <a:t>One of the strategies aimed at attracting next generation of professionals to aviation</a:t>
            </a:r>
            <a:endParaRPr lang="en-US" sz="2200" dirty="0">
              <a:solidFill>
                <a:schemeClr val="accent1"/>
              </a:solidFill>
            </a:endParaRPr>
          </a:p>
          <a:p>
            <a:pPr marL="798328" lvl="1" indent="-265113"/>
            <a:r>
              <a:rPr lang="en-GB" sz="2200" dirty="0" smtClean="0">
                <a:solidFill>
                  <a:schemeClr val="accent1"/>
                </a:solidFill>
              </a:rPr>
              <a:t>Provides students undergoing university studies, or having recently graduated, with first-hand experience in aviation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Motivates them to pursue career in aviation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State benefits from latest knowledge/technology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Enhances exposure of aviation industry among youth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States tap into large pool of available talent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NextGen</a:t>
            </a:r>
            <a:r>
              <a:rPr lang="en-US" b="1" dirty="0" smtClean="0"/>
              <a:t> </a:t>
            </a:r>
            <a:r>
              <a:rPr lang="en-US" b="1" dirty="0" err="1" smtClean="0"/>
              <a:t>Programmes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Professional Development </a:t>
            </a:r>
            <a:r>
              <a:rPr lang="en-US" sz="4400" dirty="0" err="1" smtClean="0">
                <a:solidFill>
                  <a:schemeClr val="accent1"/>
                </a:solidFill>
              </a:rPr>
              <a:t>Programmes</a:t>
            </a:r>
            <a:endParaRPr lang="en-US" sz="4400" dirty="0" smtClean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 smtClean="0">
                <a:solidFill>
                  <a:schemeClr val="accent1"/>
                </a:solidFill>
              </a:rPr>
              <a:t>Junior </a:t>
            </a:r>
            <a:r>
              <a:rPr lang="en-US" sz="4400" dirty="0">
                <a:solidFill>
                  <a:schemeClr val="accent1"/>
                </a:solidFill>
              </a:rPr>
              <a:t>Professional </a:t>
            </a:r>
            <a:r>
              <a:rPr lang="en-US" sz="4400" dirty="0" err="1">
                <a:solidFill>
                  <a:schemeClr val="accent1"/>
                </a:solidFill>
              </a:rPr>
              <a:t>Programmes</a:t>
            </a:r>
            <a:endParaRPr lang="en-US" sz="4400" dirty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Familiarization </a:t>
            </a:r>
            <a:r>
              <a:rPr lang="en-US" sz="4400" dirty="0" err="1">
                <a:solidFill>
                  <a:schemeClr val="accent1"/>
                </a:solidFill>
              </a:rPr>
              <a:t>Programmes</a:t>
            </a:r>
            <a:endParaRPr lang="en-US" sz="4400" dirty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Mentorship </a:t>
            </a:r>
            <a:r>
              <a:rPr lang="en-US" sz="4400" dirty="0" err="1">
                <a:solidFill>
                  <a:schemeClr val="accent1"/>
                </a:solidFill>
              </a:rPr>
              <a:t>Programmes</a:t>
            </a:r>
            <a:endParaRPr lang="en-US" sz="4400" dirty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Scholarship </a:t>
            </a:r>
            <a:r>
              <a:rPr lang="en-US" sz="4400" dirty="0" err="1" smtClean="0">
                <a:solidFill>
                  <a:schemeClr val="accent1"/>
                </a:solidFill>
              </a:rPr>
              <a:t>Programmes</a:t>
            </a:r>
            <a:endParaRPr lang="en-US" sz="4400" dirty="0" smtClean="0">
              <a:solidFill>
                <a:schemeClr val="accent1"/>
              </a:solidFill>
            </a:endParaRPr>
          </a:p>
          <a:p>
            <a:pPr marL="798328" lvl="1" indent="-265113"/>
            <a:r>
              <a:rPr lang="en-US" sz="3800" dirty="0" smtClean="0">
                <a:solidFill>
                  <a:schemeClr val="accent1"/>
                </a:solidFill>
              </a:rPr>
              <a:t>Diversity and Gender</a:t>
            </a:r>
            <a:endParaRPr lang="en-US" sz="3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1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Need for capacity-building in African civil aviation sector</a:t>
            </a:r>
            <a:endParaRPr lang="en-GB" sz="4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4560"/>
            <a:ext cx="10972800" cy="2020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chemeClr val="accent1"/>
                </a:solidFill>
              </a:rPr>
              <a:t>T</a:t>
            </a:r>
            <a:r>
              <a:rPr lang="en-CA" sz="2800" dirty="0" smtClean="0">
                <a:solidFill>
                  <a:schemeClr val="accent1"/>
                </a:solidFill>
              </a:rPr>
              <a:t>he </a:t>
            </a:r>
            <a:r>
              <a:rPr lang="en-CA" sz="2800" dirty="0">
                <a:solidFill>
                  <a:schemeClr val="accent1"/>
                </a:solidFill>
              </a:rPr>
              <a:t>African Union Ministers of Transport </a:t>
            </a:r>
            <a:r>
              <a:rPr lang="en-CA" sz="2800" dirty="0" smtClean="0">
                <a:solidFill>
                  <a:schemeClr val="accent1"/>
                </a:solidFill>
              </a:rPr>
              <a:t>recognized the importance and urgency for capacity-building in the African civil aviation sector: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3755136"/>
            <a:ext cx="10972800" cy="2020824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Called for the creation of a Human Resources Development Fund</a:t>
            </a:r>
            <a:endParaRPr lang="en-CA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64" y="1236368"/>
            <a:ext cx="10972800" cy="848465"/>
          </a:xfrm>
        </p:spPr>
        <p:txBody>
          <a:bodyPr/>
          <a:lstStyle/>
          <a:p>
            <a:r>
              <a:rPr lang="en-US" sz="4000" b="1" dirty="0" smtClean="0"/>
              <a:t>Pursuant to the Malabo Declaration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3" y="2423160"/>
            <a:ext cx="10735055" cy="17556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he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African Civil Aviation 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Commission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AFCAC) adopted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a Resolution at its 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24th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Extraordinary Plenary Session in 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2014</a:t>
            </a:r>
            <a:endParaRPr lang="en-US" sz="3200" dirty="0">
              <a:solidFill>
                <a:schemeClr val="accent1"/>
              </a:solidFill>
              <a:latin typeface="+mn-lt"/>
            </a:endParaRPr>
          </a:p>
          <a:p>
            <a:endParaRPr lang="en-GB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9329" y="4178808"/>
            <a:ext cx="10335767" cy="1188720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mandating AFCAC Secretariat to strengthen the human capacity in African civil aviation</a:t>
            </a:r>
          </a:p>
          <a:p>
            <a:pPr marL="0" indent="0">
              <a:buFont typeface="Arial" pitchFamily="34" charset="0"/>
              <a:buNone/>
            </a:pPr>
            <a:endParaRPr lang="en-US" sz="3200" b="1" dirty="0" smtClean="0">
              <a:solidFill>
                <a:schemeClr val="accent1"/>
              </a:solidFill>
              <a:latin typeface="+mn-lt"/>
            </a:endParaRPr>
          </a:p>
          <a:p>
            <a:endParaRPr lang="en-GB" sz="3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309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966157"/>
            <a:ext cx="11420856" cy="1164395"/>
          </a:xfrm>
        </p:spPr>
        <p:txBody>
          <a:bodyPr/>
          <a:lstStyle/>
          <a:p>
            <a:pPr lvl="1" algn="l"/>
            <a:r>
              <a:rPr lang="en-US" sz="3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At its 24th Extraordinary Plenary Session in 2014 </a:t>
            </a:r>
            <a:br>
              <a:rPr lang="en-US" sz="3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AFCAC recognized that:</a:t>
            </a:r>
            <a:endParaRPr lang="en-US" sz="3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9" y="2416083"/>
            <a:ext cx="11192256" cy="2652581"/>
          </a:xfrm>
        </p:spPr>
        <p:txBody>
          <a:bodyPr>
            <a:normAutofit fontScale="55000" lnSpcReduction="20000"/>
          </a:bodyPr>
          <a:lstStyle/>
          <a:p>
            <a:pPr marL="265113" indent="-265113" algn="just"/>
            <a:r>
              <a:rPr lang="en-GB" sz="6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Human </a:t>
            </a:r>
            <a:r>
              <a:rPr lang="en-GB" sz="6100" dirty="0">
                <a:solidFill>
                  <a:schemeClr val="accent1"/>
                </a:solidFill>
                <a:latin typeface="Calibri" panose="020F0502020204030204" pitchFamily="34" charset="0"/>
              </a:rPr>
              <a:t>resources development and capacity-building in </a:t>
            </a:r>
            <a:r>
              <a:rPr lang="en-GB" sz="6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African civil aviation</a:t>
            </a:r>
            <a:r>
              <a:rPr lang="en-GB" sz="55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:</a:t>
            </a:r>
          </a:p>
          <a:p>
            <a:pPr marL="1072943" lvl="2" indent="-274638" algn="just"/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would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have a direct impact on raising the performance and safety record of civil aviation in African </a:t>
            </a:r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States</a:t>
            </a:r>
          </a:p>
          <a:p>
            <a:pPr marL="1072943" lvl="2" indent="-274638" algn="just"/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would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enhance the image of the African </a:t>
            </a:r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continent;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and </a:t>
            </a:r>
            <a:endParaRPr lang="en-GB" sz="50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072943" lvl="2" indent="-274638" algn="just"/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would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positively contribute to Africa’s economic </a:t>
            </a:r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growth</a:t>
            </a:r>
            <a:endParaRPr lang="en-GB" sz="5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608" y="5041232"/>
            <a:ext cx="11612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AFCAC Secretariat sought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</a:rPr>
              <a:t>the assistance of ICAO in relation to the </a:t>
            </a:r>
            <a:r>
              <a:rPr lang="en-US" sz="2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development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</a:rPr>
              <a:t>of suitable capacity-building activities </a:t>
            </a:r>
            <a:r>
              <a:rPr lang="en-US" sz="2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to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</a:rPr>
              <a:t>enhance the ability of African States to meet their human capacity needs</a:t>
            </a:r>
          </a:p>
        </p:txBody>
      </p:sp>
    </p:spTree>
    <p:extLst>
      <p:ext uri="{BB962C8B-B14F-4D97-AF65-F5344CB8AC3E}">
        <p14:creationId xmlns:p14="http://schemas.microsoft.com/office/powerpoint/2010/main" val="373650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03" y="2539849"/>
            <a:ext cx="11558361" cy="103545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</a:t>
            </a:r>
            <a:r>
              <a:rPr lang="en-US" sz="3200" dirty="0" smtClean="0">
                <a:solidFill>
                  <a:schemeClr val="accent1"/>
                </a:solidFill>
              </a:rPr>
              <a:t>stablish a Human Resources Development Fund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7344" y="1229151"/>
            <a:ext cx="10972800" cy="1203153"/>
          </a:xfrm>
          <a:prstGeom prst="rect">
            <a:avLst/>
          </a:prstGeom>
        </p:spPr>
        <p:txBody>
          <a:bodyPr lIns="121880" tIns="60940" rIns="121880" bIns="60940"/>
          <a:lstStyle>
            <a:lvl1pPr algn="ctr" defTabSz="1218750" rtl="0" eaLnBrk="1" latinLnBrk="0" hangingPunct="1">
              <a:spcBef>
                <a:spcPct val="0"/>
              </a:spcBef>
              <a:buNone/>
              <a:defRPr sz="59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ICAO and AFCAC Secretariat</a:t>
            </a:r>
          </a:p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Coordination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6003" y="3381097"/>
            <a:ext cx="11649801" cy="907439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launch a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Secondment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Program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</a:rPr>
              <a:t> for aviation professionals in Africa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6003" y="4045561"/>
            <a:ext cx="11558361" cy="800759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evelop an aviation-related 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Internship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Programme</a:t>
            </a:r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6002" y="4694785"/>
            <a:ext cx="11558361" cy="928775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6001" y="5297612"/>
            <a:ext cx="11558361" cy="1139087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1191003"/>
            <a:ext cx="11365992" cy="1194903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</a:rPr>
              <a:t>ICAO Council established HRDF in September 2014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706624"/>
            <a:ext cx="10667662" cy="1078992"/>
          </a:xfrm>
        </p:spPr>
        <p:txBody>
          <a:bodyPr>
            <a:normAutofit/>
          </a:bodyPr>
          <a:lstStyle/>
          <a:p>
            <a:pPr marL="457023" lvl="1" indent="0" algn="ctr">
              <a:spcBef>
                <a:spcPts val="1300"/>
              </a:spcBef>
              <a:spcAft>
                <a:spcPts val="1300"/>
              </a:spcAft>
              <a:buSzPts val="1100"/>
              <a:buNone/>
              <a:tabLst>
                <a:tab pos="0" algn="l"/>
                <a:tab pos="914060" algn="l"/>
              </a:tabLst>
            </a:pPr>
            <a:r>
              <a:rPr lang="en-GB" sz="48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Objective of HRDF </a:t>
            </a:r>
          </a:p>
          <a:p>
            <a:pPr marL="457023" lvl="1" indent="0" algn="just">
              <a:spcBef>
                <a:spcPts val="1300"/>
              </a:spcBef>
              <a:spcAft>
                <a:spcPts val="1300"/>
              </a:spcAft>
              <a:buSzPts val="1100"/>
              <a:buNone/>
              <a:tabLst>
                <a:tab pos="0" algn="l"/>
                <a:tab pos="914060" algn="l"/>
              </a:tabLst>
            </a:pP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" y="4041648"/>
            <a:ext cx="11091672" cy="2276856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1300"/>
              </a:spcBef>
              <a:spcAft>
                <a:spcPts val="1300"/>
              </a:spcAft>
              <a:buSzPts val="1100"/>
              <a:buFont typeface="Arial" pitchFamily="34" charset="0"/>
              <a:buNone/>
            </a:pP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Provide a mechanism which will allow for the collection and use of voluntary contributions from States and other donors to identify and develop opportunities for capacity-building in civil aviation in African States.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93592" y="3666744"/>
            <a:ext cx="3895344" cy="749808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7938" algn="just">
              <a:spcBef>
                <a:spcPts val="1300"/>
              </a:spcBef>
              <a:spcAft>
                <a:spcPts val="1300"/>
              </a:spcAft>
              <a:buSzPts val="1100"/>
              <a:buFont typeface="Arial" pitchFamily="34" charset="0"/>
              <a:buNone/>
              <a:tabLst>
                <a:tab pos="912813" algn="l"/>
              </a:tabLst>
            </a:pPr>
            <a:endParaRPr lang="en-GB" sz="3600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0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0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1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2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3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4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5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2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3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4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5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6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7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8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9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6ADC7EE-6E8E-47B3-AD5D-FD966D8611B9}"/>
</file>

<file path=customXml/itemProps2.xml><?xml version="1.0" encoding="utf-8"?>
<ds:datastoreItem xmlns:ds="http://schemas.openxmlformats.org/officeDocument/2006/customXml" ds:itemID="{D5EBE4DE-05C0-45AA-84E8-3D6761D4B463}"/>
</file>

<file path=customXml/itemProps3.xml><?xml version="1.0" encoding="utf-8"?>
<ds:datastoreItem xmlns:ds="http://schemas.openxmlformats.org/officeDocument/2006/customXml" ds:itemID="{C38DC60B-8087-4ABF-BDCD-D46C894D92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1940</Words>
  <Application>Microsoft Office PowerPoint</Application>
  <PresentationFormat>Custom</PresentationFormat>
  <Paragraphs>331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1_Office Theme</vt:lpstr>
      <vt:lpstr>PowerPoint Presentation</vt:lpstr>
      <vt:lpstr>PART I</vt:lpstr>
      <vt:lpstr>The Establishment of the Human Resources Development Fund (HRDF)  </vt:lpstr>
      <vt:lpstr>Need for capacity-building in African civil aviation sector </vt:lpstr>
      <vt:lpstr>Need for capacity-building in African civil aviation sector</vt:lpstr>
      <vt:lpstr>Pursuant to the Malabo Declaration</vt:lpstr>
      <vt:lpstr>At its 24th Extraordinary Plenary Session in 2014  AFCAC recognized that:</vt:lpstr>
      <vt:lpstr>PowerPoint Presentation</vt:lpstr>
      <vt:lpstr>ICAO Council established HRDF in September 2014</vt:lpstr>
      <vt:lpstr>Benefits of HRDF </vt:lpstr>
      <vt:lpstr>Voluntary contributions to HRDF will support</vt:lpstr>
      <vt:lpstr>Duration of capacity-building activities </vt:lpstr>
      <vt:lpstr>Selection Criteria  </vt:lpstr>
      <vt:lpstr>Implementation of HRDF</vt:lpstr>
      <vt:lpstr>HRDF Management Committee (HRDFMC)</vt:lpstr>
      <vt:lpstr>Voluntary contributions </vt:lpstr>
      <vt:lpstr>States, organizations, public and private entities, and all other interested donors</vt:lpstr>
      <vt:lpstr>Special acknowledgement and  thanks to early contributors </vt:lpstr>
      <vt:lpstr>PowerPoint Presentation</vt:lpstr>
      <vt:lpstr>PART II</vt:lpstr>
      <vt:lpstr>HRDF Secondment Programme </vt:lpstr>
      <vt:lpstr>HRDF Secondment Programme established</vt:lpstr>
      <vt:lpstr>Secondment Opportunities</vt:lpstr>
      <vt:lpstr>While on secondment, aviation professionals </vt:lpstr>
      <vt:lpstr>HRDF Secondment Programme  ‒  Submission of Candidates</vt:lpstr>
      <vt:lpstr>HRDF Secondment Programme ‒  Selection Process</vt:lpstr>
      <vt:lpstr>HRDF Secondment Programme ‒  Suitability of candidates</vt:lpstr>
      <vt:lpstr>HRDF Secondment Programme ‒   Language requirements</vt:lpstr>
      <vt:lpstr>HRDF Secondment Programme ‒ Formal Agreement</vt:lpstr>
      <vt:lpstr>HRDF Secondment Programme  ‒ Financial Arrangements</vt:lpstr>
      <vt:lpstr>HRDF Secondment Programme ‒   Strengthening Capacity in Africa</vt:lpstr>
      <vt:lpstr>HRDF Secondment Programme ‒ Timeline</vt:lpstr>
      <vt:lpstr>PART III</vt:lpstr>
      <vt:lpstr>HRDF Secondment Programme</vt:lpstr>
      <vt:lpstr>Human Resources Development Fund (HRDF)</vt:lpstr>
      <vt:lpstr>HR capacity challenges in Africa</vt:lpstr>
      <vt:lpstr>HR capacity challenges in Africa</vt:lpstr>
      <vt:lpstr>To meet Target no. 8 – States will need to</vt:lpstr>
      <vt:lpstr>To assist in addressing broader HR capacity needs in Africa</vt:lpstr>
      <vt:lpstr>Selection of future area of focus for HRDF</vt:lpstr>
      <vt:lpstr>Priority Area of Focus Next Gen and Internship Programme</vt:lpstr>
      <vt:lpstr>NextGen Programmes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Comeau-Stuart, Linda</cp:lastModifiedBy>
  <cp:revision>211</cp:revision>
  <cp:lastPrinted>2016-06-23T12:47:40Z</cp:lastPrinted>
  <dcterms:created xsi:type="dcterms:W3CDTF">2014-04-18T08:19:32Z</dcterms:created>
  <dcterms:modified xsi:type="dcterms:W3CDTF">2016-06-29T07:08:29Z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</Properties>
</file>