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011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D5E1AA-6018-4B74-A5E2-FBBBF3928723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Follow</a:t>
          </a: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rtl="0"/>
          <a:r>
            <a:rPr lang="en-US" sz="1700" dirty="0">
              <a:latin typeface="Arial"/>
              <a:cs typeface="Arial"/>
            </a:rPr>
            <a:t>Follow security policies and procedures – they are there to protect you and our organization</a:t>
          </a: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Report</a:t>
          </a: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rtl="0"/>
          <a:r>
            <a:rPr lang="en-US" sz="1700" dirty="0">
              <a:latin typeface="Arial"/>
              <a:cs typeface="Arial"/>
            </a:rPr>
            <a:t>Report anything unusual or suspicious – using local reporting channels</a:t>
          </a: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Provide</a:t>
          </a: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rtl="0"/>
          <a:r>
            <a:rPr lang="en-US" sz="1700" dirty="0">
              <a:latin typeface="Arial"/>
              <a:cs typeface="Arial"/>
            </a:rPr>
            <a:t>Provide feedback on how and where we can improve security  – we want to hear from you</a:t>
          </a: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r>
            <a:rPr lang="en-US" sz="1700" b="1" dirty="0">
              <a:latin typeface="Arial" panose="020B0604020202020204" pitchFamily="34" charset="0"/>
              <a:cs typeface="Arial" panose="020B0604020202020204" pitchFamily="34" charset="0"/>
            </a:rPr>
            <a:t>Lead by</a:t>
          </a: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rtl="0"/>
          <a:r>
            <a:rPr lang="en-US" sz="1700" dirty="0">
              <a:latin typeface="Arial"/>
              <a:cs typeface="Arial"/>
            </a:rPr>
            <a:t>Lead by example and display positive security behaviours </a:t>
          </a: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en-US" sz="1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8877C-FD56-4155-B022-88762CD49F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Posters</a:t>
          </a:r>
          <a:endParaRPr lang="en-US" sz="2200" dirty="0">
            <a:latin typeface="Arial"/>
            <a:cs typeface="Arial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Wallet Cards</a:t>
          </a:r>
          <a:endParaRPr lang="en-US" sz="2200" dirty="0">
            <a:latin typeface="Arial"/>
            <a:cs typeface="Arial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Flyers</a:t>
          </a:r>
          <a:endParaRPr lang="en-US" sz="2200" dirty="0">
            <a:latin typeface="Arial"/>
            <a:cs typeface="Arial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Email and intranet articles</a:t>
          </a:r>
          <a:endParaRPr lang="en-US" sz="2200" dirty="0">
            <a:latin typeface="Arial"/>
            <a:cs typeface="Arial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200" dirty="0">
              <a:latin typeface="Arial"/>
              <a:cs typeface="Arial"/>
            </a:rPr>
            <a:t>Checklists</a:t>
          </a:r>
          <a:endParaRPr lang="en-US" sz="2200" dirty="0">
            <a:latin typeface="Arial"/>
            <a:cs typeface="Arial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4017" y="432261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Follow</a:t>
          </a:r>
        </a:p>
      </dsp:txBody>
      <dsp:txXfrm>
        <a:off x="4017" y="432261"/>
        <a:ext cx="1940904" cy="582271"/>
      </dsp:txXfrm>
    </dsp:sp>
    <dsp:sp modelId="{AA395754-20F2-406B-A0F8-323590B9370A}">
      <dsp:nvSpPr>
        <dsp:cNvPr id="0" name=""/>
        <dsp:cNvSpPr/>
      </dsp:nvSpPr>
      <dsp:spPr>
        <a:xfrm>
          <a:off x="4017" y="1014532"/>
          <a:ext cx="1940904" cy="19821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Follow security policies and procedures – they are there to protect you and our organization</a:t>
          </a:r>
        </a:p>
      </dsp:txBody>
      <dsp:txXfrm>
        <a:off x="4017" y="1014532"/>
        <a:ext cx="1940904" cy="1982195"/>
      </dsp:txXfrm>
    </dsp:sp>
    <dsp:sp modelId="{A2E12826-27CF-437C-ABF4-9E660D88F9B5}">
      <dsp:nvSpPr>
        <dsp:cNvPr id="0" name=""/>
        <dsp:cNvSpPr/>
      </dsp:nvSpPr>
      <dsp:spPr>
        <a:xfrm>
          <a:off x="2052816" y="432261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Report</a:t>
          </a:r>
        </a:p>
      </dsp:txBody>
      <dsp:txXfrm>
        <a:off x="2052816" y="432261"/>
        <a:ext cx="1940904" cy="582271"/>
      </dsp:txXfrm>
    </dsp:sp>
    <dsp:sp modelId="{0BC33ECD-6EFF-4D81-8787-5CEA3582FAF1}">
      <dsp:nvSpPr>
        <dsp:cNvPr id="0" name=""/>
        <dsp:cNvSpPr/>
      </dsp:nvSpPr>
      <dsp:spPr>
        <a:xfrm>
          <a:off x="2052816" y="1014532"/>
          <a:ext cx="1940904" cy="19821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Report anything unusual or suspicious – using local reporting channels</a:t>
          </a:r>
        </a:p>
      </dsp:txBody>
      <dsp:txXfrm>
        <a:off x="2052816" y="1014532"/>
        <a:ext cx="1940904" cy="1982195"/>
      </dsp:txXfrm>
    </dsp:sp>
    <dsp:sp modelId="{8898AD1A-959F-4498-B715-66CC3E5B12F6}">
      <dsp:nvSpPr>
        <dsp:cNvPr id="0" name=""/>
        <dsp:cNvSpPr/>
      </dsp:nvSpPr>
      <dsp:spPr>
        <a:xfrm>
          <a:off x="4101616" y="432261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Provide</a:t>
          </a:r>
        </a:p>
      </dsp:txBody>
      <dsp:txXfrm>
        <a:off x="4101616" y="432261"/>
        <a:ext cx="1940904" cy="582271"/>
      </dsp:txXfrm>
    </dsp:sp>
    <dsp:sp modelId="{F685E4D8-6B5A-4E55-9E9F-B043D6D6840A}">
      <dsp:nvSpPr>
        <dsp:cNvPr id="0" name=""/>
        <dsp:cNvSpPr/>
      </dsp:nvSpPr>
      <dsp:spPr>
        <a:xfrm>
          <a:off x="4101616" y="1014532"/>
          <a:ext cx="1940904" cy="19821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Provide feedback on how and where we can improve security  – we want to hear from you</a:t>
          </a:r>
        </a:p>
      </dsp:txBody>
      <dsp:txXfrm>
        <a:off x="4101616" y="1014532"/>
        <a:ext cx="1940904" cy="1982195"/>
      </dsp:txXfrm>
    </dsp:sp>
    <dsp:sp modelId="{EF758C3E-1DF8-40EA-A133-06D47E52A2E0}">
      <dsp:nvSpPr>
        <dsp:cNvPr id="0" name=""/>
        <dsp:cNvSpPr/>
      </dsp:nvSpPr>
      <dsp:spPr>
        <a:xfrm>
          <a:off x="6150415" y="432261"/>
          <a:ext cx="1940904" cy="582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375" tIns="153375" rIns="153375" bIns="15337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panose="020B0604020202020204" pitchFamily="34" charset="0"/>
              <a:cs typeface="Arial" panose="020B0604020202020204" pitchFamily="34" charset="0"/>
            </a:rPr>
            <a:t>Lead by</a:t>
          </a:r>
        </a:p>
      </dsp:txBody>
      <dsp:txXfrm>
        <a:off x="6150415" y="432261"/>
        <a:ext cx="1940904" cy="582271"/>
      </dsp:txXfrm>
    </dsp:sp>
    <dsp:sp modelId="{0D831B14-C133-416D-B992-65D566CC42AD}">
      <dsp:nvSpPr>
        <dsp:cNvPr id="0" name=""/>
        <dsp:cNvSpPr/>
      </dsp:nvSpPr>
      <dsp:spPr>
        <a:xfrm>
          <a:off x="6150415" y="1014532"/>
          <a:ext cx="1940904" cy="19821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718" tIns="191718" rIns="191718" bIns="191718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Lead by example and display positive security behaviours </a:t>
          </a:r>
        </a:p>
      </dsp:txBody>
      <dsp:txXfrm>
        <a:off x="6150415" y="1014532"/>
        <a:ext cx="1940904" cy="1982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362677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1578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Posters</a:t>
          </a:r>
          <a:endParaRPr lang="en-US" sz="2200" kern="1200" dirty="0">
            <a:latin typeface="Arial"/>
            <a:cs typeface="Arial"/>
          </a:endParaRPr>
        </a:p>
      </dsp:txBody>
      <dsp:txXfrm>
        <a:off x="1578" y="1283362"/>
        <a:ext cx="1313085" cy="705783"/>
      </dsp:txXfrm>
    </dsp:sp>
    <dsp:sp modelId="{75DD4905-998A-46CB-8989-378E8013409B}">
      <dsp:nvSpPr>
        <dsp:cNvPr id="0" name=""/>
        <dsp:cNvSpPr/>
      </dsp:nvSpPr>
      <dsp:spPr>
        <a:xfrm>
          <a:off x="2209348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544454" y="1283362"/>
          <a:ext cx="1920677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Wallet Cards</a:t>
          </a:r>
          <a:endParaRPr lang="en-US" sz="2200" kern="1200" dirty="0">
            <a:latin typeface="Arial"/>
            <a:cs typeface="Arial"/>
          </a:endParaRPr>
        </a:p>
      </dsp:txBody>
      <dsp:txXfrm>
        <a:off x="1544454" y="1283362"/>
        <a:ext cx="1920677" cy="705783"/>
      </dsp:txXfrm>
    </dsp:sp>
    <dsp:sp modelId="{95C98436-552B-46D1-894E-7469EB6135C0}">
      <dsp:nvSpPr>
        <dsp:cNvPr id="0" name=""/>
        <dsp:cNvSpPr/>
      </dsp:nvSpPr>
      <dsp:spPr>
        <a:xfrm>
          <a:off x="4056020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3694921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Flyers</a:t>
          </a:r>
          <a:endParaRPr lang="en-US" sz="2200" kern="1200" dirty="0">
            <a:latin typeface="Arial"/>
            <a:cs typeface="Arial"/>
          </a:endParaRPr>
        </a:p>
      </dsp:txBody>
      <dsp:txXfrm>
        <a:off x="3694921" y="1283362"/>
        <a:ext cx="1313085" cy="705783"/>
      </dsp:txXfrm>
    </dsp:sp>
    <dsp:sp modelId="{3BE58A20-2721-44ED-8EB0-7F8CB7DFBE22}">
      <dsp:nvSpPr>
        <dsp:cNvPr id="0" name=""/>
        <dsp:cNvSpPr/>
      </dsp:nvSpPr>
      <dsp:spPr>
        <a:xfrm>
          <a:off x="5598896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5237797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Email and intranet articles</a:t>
          </a:r>
          <a:endParaRPr lang="en-US" sz="2200" kern="1200" dirty="0">
            <a:latin typeface="Arial"/>
            <a:cs typeface="Arial"/>
          </a:endParaRPr>
        </a:p>
      </dsp:txBody>
      <dsp:txXfrm>
        <a:off x="5237797" y="1283362"/>
        <a:ext cx="1313085" cy="705783"/>
      </dsp:txXfrm>
    </dsp:sp>
    <dsp:sp modelId="{5B893AC0-3965-4778-BC55-959D685BD8F8}">
      <dsp:nvSpPr>
        <dsp:cNvPr id="0" name=""/>
        <dsp:cNvSpPr/>
      </dsp:nvSpPr>
      <dsp:spPr>
        <a:xfrm>
          <a:off x="7141772" y="463540"/>
          <a:ext cx="590888" cy="59088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6780673" y="1283362"/>
          <a:ext cx="1313085" cy="70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/>
              <a:cs typeface="Arial"/>
            </a:rPr>
            <a:t>Checklists</a:t>
          </a:r>
          <a:endParaRPr lang="en-US" sz="2200" kern="1200" dirty="0">
            <a:latin typeface="Arial"/>
            <a:cs typeface="Arial"/>
          </a:endParaRPr>
        </a:p>
      </dsp:txBody>
      <dsp:txXfrm>
        <a:off x="6780673" y="1283362"/>
        <a:ext cx="1313085" cy="70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The slide pack is a resource</a:t>
            </a:r>
            <a:r>
              <a:rPr lang="en-GB" altLang="en-US" baseline="0" dirty="0"/>
              <a:t> that managers can use to help brief their staff on security culture.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www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ao.int/Security/Security-Culture/Pages/State-self-assessment.aspx" TargetMode="External"/><Relationship Id="rId5" Type="http://schemas.openxmlformats.org/officeDocument/2006/relationships/hyperlink" Target="https://www.icao.int/Security/Security-Culture/Pages/Best-practices.aspx" TargetMode="External"/><Relationship Id="rId4" Type="http://schemas.openxmlformats.org/officeDocument/2006/relationships/hyperlink" Target="https://www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4248438"/>
            <a:ext cx="2706346" cy="659993"/>
          </a:xfrm>
          <a:noFill/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FF6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Culture Briefing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6" y="283014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en-GB" sz="3000" b="1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is everyone’s responsibility</a:t>
            </a: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this briefing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99593"/>
            <a:ext cx="8095338" cy="2452687"/>
          </a:xfrm>
        </p:spPr>
        <p:txBody>
          <a:bodyPr anchor="ctr">
            <a:noAutofit/>
          </a:bodyPr>
          <a:lstStyle/>
          <a:p>
            <a:pPr marL="539750" indent="-539750" algn="l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explain the concept of security culture and why it matters</a:t>
            </a:r>
          </a:p>
          <a:p>
            <a:pPr marL="539750" indent="-5397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200" dirty="0">
                <a:latin typeface="Arial"/>
                <a:cs typeface="Arial"/>
              </a:rPr>
              <a:t>To encourage the right security behaviours and actions by all staff</a:t>
            </a:r>
          </a:p>
          <a:p>
            <a:pPr marL="539750" indent="-539750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200" dirty="0">
                <a:latin typeface="Arial"/>
                <a:cs typeface="Arial"/>
              </a:rPr>
              <a:t>To ensure everyone understands the role they play in keeping aviation safe and secure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/>
                <a:cs typeface="Arial"/>
              </a:rPr>
              <a:t>What is </a:t>
            </a:r>
            <a:r>
              <a:rPr lang="en-US" sz="3600" b="1" dirty="0">
                <a:solidFill>
                  <a:srgbClr val="0054A4"/>
                </a:solidFill>
                <a:latin typeface="Arial"/>
                <a:cs typeface="Arial"/>
              </a:rPr>
              <a:t>security</a:t>
            </a:r>
            <a:r>
              <a:rPr lang="en-US" sz="3600" b="1" kern="1200" dirty="0">
                <a:solidFill>
                  <a:srgbClr val="0054A4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0054A4"/>
                </a:solidFill>
                <a:latin typeface="Arial"/>
                <a:cs typeface="Arial"/>
              </a:rPr>
              <a:t>culture</a:t>
            </a:r>
            <a:r>
              <a:rPr lang="en-US" sz="3600" b="1" kern="1200" dirty="0">
                <a:solidFill>
                  <a:srgbClr val="0054A4"/>
                </a:solidFill>
                <a:latin typeface="Arial"/>
                <a:cs typeface="Arial"/>
              </a:rPr>
              <a:t>?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3049030" y="3687891"/>
            <a:ext cx="8983313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0054A4"/>
                </a:solidFill>
                <a:latin typeface="Arial"/>
                <a:cs typeface="Arial"/>
              </a:rPr>
              <a:t>It refers to the norms, values, attitudes and assumptions which guide the actions and behaviours of our workforce – culture refers to the way ‘things are done in the organization’. A positive security culture helps keep us safe and secure.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049030" y="5155282"/>
            <a:ext cx="9142970" cy="15850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GB" sz="1700" b="1" dirty="0">
                <a:solidFill>
                  <a:srgbClr val="FF6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 this means: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/>
                <a:cs typeface="Arial"/>
              </a:rPr>
              <a:t>Recognizing that effective security is critical to our business success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/>
                <a:cs typeface="Arial"/>
              </a:rPr>
              <a:t>Everyone understanding that security is their responsibility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/>
                <a:cs typeface="Arial"/>
              </a:rPr>
              <a:t>Ensuring that our reporting procedures are clear and encourage the reporting of security concerns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Arial"/>
                <a:cs typeface="Arial"/>
              </a:rPr>
              <a:t>Creating a working environment which promotes ‘doing the right thing’ 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from you? 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54587"/>
              </p:ext>
            </p:extLst>
          </p:nvPr>
        </p:nvGraphicFramePr>
        <p:xfrm>
          <a:off x="3615649" y="3429001"/>
          <a:ext cx="8095338" cy="34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&amp; resources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30" name="Content Placeholder 27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75946"/>
              </p:ext>
            </p:extLst>
          </p:nvPr>
        </p:nvGraphicFramePr>
        <p:xfrm>
          <a:off x="3615649" y="3999593"/>
          <a:ext cx="8095338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messages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The threats to aviation are evolving. We cannot afford to be complacent</a:t>
            </a:r>
          </a:p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We have a range of security measures in place to help keep you safe and secure. But you also have a key role to play – be alert for any unusual activity and report suspicious behaviour </a:t>
            </a:r>
          </a:p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Though our actions we can develop a strong and effective security culture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information</a:t>
            </a: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ICAO Security Culture Website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https://www.icao.int/Security/Security-Culture/Pages/default.aspx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defRPr/>
            </a:pPr>
            <a:r>
              <a:rPr lang="en-GB" sz="2200">
                <a:latin typeface="Arial"/>
                <a:cs typeface="Arial"/>
              </a:rPr>
              <a:t>ICAO Best Practices &amp; Guidance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/>
                <a:cs typeface="Arial"/>
                <a:hlinkClick r:id="rId5"/>
              </a:rPr>
              <a:t>https://www.icao.int/Security/Security-Culture/Pages/Best-practices.aspx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ICAO Security Culture Self-Assessment Tool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/>
                <a:cs typeface="Arial"/>
                <a:hlinkClick r:id="rId6"/>
              </a:rPr>
              <a:t>https://www.icao.int/Security/Security-Culture/Pages/State-self-assessment.aspx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defRPr/>
            </a:pPr>
            <a:r>
              <a:rPr lang="en-GB" sz="2200" dirty="0">
                <a:latin typeface="Arial"/>
                <a:cs typeface="Arial"/>
              </a:rPr>
              <a:t>FAQs on Security Culture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latin typeface="Arial"/>
                <a:cs typeface="Arial"/>
                <a:hlinkClick r:id="rId7"/>
              </a:rPr>
              <a:t>https://www.icao.int/Security/Security-Culture/Pages/FAQs.aspx</a:t>
            </a:r>
            <a:r>
              <a:rPr lang="en-GB" sz="1500" dirty="0">
                <a:latin typeface="Arial"/>
                <a:cs typeface="Arial"/>
              </a:rPr>
              <a:t> 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930528B1092428C9474DB52B06690" ma:contentTypeVersion="0" ma:contentTypeDescription="Create a new document." ma:contentTypeScope="" ma:versionID="535970f45fe9e49923b64493882ce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82615B-6609-4C11-91DD-412C83E081FC}"/>
</file>

<file path=customXml/itemProps3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422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Security is everyone’s responsibility</vt:lpstr>
      <vt:lpstr>Purpose of this briefing</vt:lpstr>
      <vt:lpstr>What is security culture?</vt:lpstr>
      <vt:lpstr>What do we need from you? </vt:lpstr>
      <vt:lpstr>Tools &amp; resources</vt:lpstr>
      <vt:lpstr>Key messages</vt:lpstr>
      <vt:lpstr>Useful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105</cp:revision>
  <dcterms:created xsi:type="dcterms:W3CDTF">2022-05-23T11:23:58Z</dcterms:created>
  <dcterms:modified xsi:type="dcterms:W3CDTF">2022-09-15T13:01:25Z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0x010100863930528B1092428C9474DB52B06690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