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i2XV5pJjrP1HWJ9io9ued8MJlH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PA-RAST 54 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530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1900"/>
              <a:t>Daniel Soares – ANAC/Brazil – States Co-Chair of the PA-RAST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1900"/>
              <a:t>Santiago Saltos – Airbus – Industry Co-Chair of the PA-RAST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Miami, February 2022 </a:t>
            </a:r>
            <a:endParaRPr/>
          </a:p>
        </p:txBody>
      </p:sp>
      <p:pic>
        <p:nvPicPr>
          <p:cNvPr id="86" name="Google Shape;86;p1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5038" y="539496"/>
            <a:ext cx="2564787" cy="26465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Mexico CAST </a:t>
            </a:r>
            <a:endParaRPr/>
          </a:p>
        </p:txBody>
      </p:sp>
      <p:sp>
        <p:nvSpPr>
          <p:cNvPr id="169" name="Google Shape;169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b="1"/>
              <a:t>Conclusion</a:t>
            </a:r>
            <a:r>
              <a:rPr lang="en-US"/>
              <a:t>: Update on the current status of the Mexico CAST was provided to the group with the key focus areas identified.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 CAST invited the PA-RAST to conduct its next meeting in Mexico City.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b="1"/>
              <a:t>Action: </a:t>
            </a:r>
            <a:endParaRPr b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PA RAST To support the local authority with guidance and best practices to continue it’s process of consolidation</a:t>
            </a:r>
            <a:endParaRPr b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Mexico CAST will review with IATA the data regarding TCAS-RAs and will present PA-RAST a report on the outcome of the analysis, and 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Mexico CAST to review outcomes from the RE topic.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Mexico CAST to monitor the safety performance of NLU Airport and the integration with the MEX Airport airspace.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b="1"/>
              <a:t>Deadline: </a:t>
            </a:r>
            <a:r>
              <a:rPr lang="en-US"/>
              <a:t>Share status at Next PA-RAST</a:t>
            </a:r>
            <a:endParaRPr/>
          </a:p>
        </p:txBody>
      </p:sp>
      <p:pic>
        <p:nvPicPr>
          <p:cNvPr id="170" name="Google Shape;170;p10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1"/>
          <p:cNvSpPr txBox="1">
            <a:spLocks noGrp="1"/>
          </p:cNvSpPr>
          <p:nvPr>
            <p:ph type="title"/>
          </p:nvPr>
        </p:nvSpPr>
        <p:spPr>
          <a:xfrm>
            <a:off x="566928" y="3982443"/>
            <a:ext cx="10515600" cy="3611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/>
              <a:t>Gracias!</a:t>
            </a:r>
            <a:br>
              <a:rPr lang="en-US" sz="3200"/>
            </a:br>
            <a:r>
              <a:rPr lang="en-US" sz="3200"/>
              <a:t>Thank you!</a:t>
            </a:r>
            <a:br>
              <a:rPr lang="en-US" sz="3200"/>
            </a:br>
            <a:r>
              <a:rPr lang="en-US" sz="3200"/>
              <a:t>Obrigado!</a:t>
            </a:r>
            <a:endParaRPr/>
          </a:p>
        </p:txBody>
      </p:sp>
      <p:pic>
        <p:nvPicPr>
          <p:cNvPr id="176" name="Google Shape;176;p11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24128" y="428453"/>
            <a:ext cx="10058400" cy="45325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Meeting Summary</a:t>
            </a:r>
            <a:endParaRPr/>
          </a:p>
        </p:txBody>
      </p:sp>
      <p:sp>
        <p:nvSpPr>
          <p:cNvPr id="92" name="Google Shape;92;p2"/>
          <p:cNvSpPr txBox="1">
            <a:spLocks noGrp="1"/>
          </p:cNvSpPr>
          <p:nvPr>
            <p:ph type="body" idx="1"/>
          </p:nvPr>
        </p:nvSpPr>
        <p:spPr>
          <a:xfrm>
            <a:off x="838200" y="1459000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 working group to review previous PA RAST work, including BCAST recommendations and conclusions, and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Invite airlines/ CST Co-Chairs/ ALTA’s Committee President/ to next PA-RAST,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 HRC Group leaders to review Work Plan stated on the next slide.</a:t>
            </a:r>
            <a:endParaRPr sz="28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Specific Actions associated for each topic discussed during PA RAST 54 are summarized.</a:t>
            </a:r>
            <a:endParaRPr/>
          </a:p>
        </p:txBody>
      </p:sp>
      <p:pic>
        <p:nvPicPr>
          <p:cNvPr id="93" name="Google Shape;93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57300" y="4597606"/>
            <a:ext cx="4794852" cy="2160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2" descr="https://www.icao.int/RASGPA/PublishingImages/About/Logo-RASGPA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Working Plan - 2022</a:t>
            </a:r>
            <a:endParaRPr/>
          </a:p>
        </p:txBody>
      </p:sp>
      <p:grpSp>
        <p:nvGrpSpPr>
          <p:cNvPr id="100" name="Google Shape;100;p3"/>
          <p:cNvGrpSpPr/>
          <p:nvPr/>
        </p:nvGrpSpPr>
        <p:grpSpPr>
          <a:xfrm>
            <a:off x="869195" y="1739303"/>
            <a:ext cx="10034508" cy="4680902"/>
            <a:chOff x="2420" y="0"/>
            <a:chExt cx="10034508" cy="4680902"/>
          </a:xfrm>
        </p:grpSpPr>
        <p:sp>
          <p:nvSpPr>
            <p:cNvPr id="101" name="Google Shape;101;p3"/>
            <p:cNvSpPr/>
            <p:nvPr/>
          </p:nvSpPr>
          <p:spPr>
            <a:xfrm>
              <a:off x="2420" y="0"/>
              <a:ext cx="2375031" cy="4680902"/>
            </a:xfrm>
            <a:prstGeom prst="roundRect">
              <a:avLst>
                <a:gd name="adj" fmla="val 10000"/>
              </a:avLst>
            </a:prstGeom>
            <a:solidFill>
              <a:srgbClr val="CFD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 txBox="1"/>
            <p:nvPr/>
          </p:nvSpPr>
          <p:spPr>
            <a:xfrm>
              <a:off x="2420" y="0"/>
              <a:ext cx="2375031" cy="14042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Calibri"/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CFIT</a:t>
              </a:r>
              <a:endPara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239923" y="1404270"/>
              <a:ext cx="1900025" cy="3042586"/>
            </a:xfrm>
            <a:prstGeom prst="roundRect">
              <a:avLst>
                <a:gd name="adj" fmla="val 10000"/>
              </a:avLst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 txBox="1"/>
            <p:nvPr/>
          </p:nvSpPr>
          <p:spPr>
            <a:xfrm>
              <a:off x="295573" y="1459920"/>
              <a:ext cx="1788725" cy="2931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000" tIns="24750" rIns="33000" bIns="2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01/2022: </a:t>
              </a: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31OCT2022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Obstacle Chart Updates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(Promotion, SRVSOP OPS cooperation).</a:t>
              </a:r>
              <a:endParaRPr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2555579" y="0"/>
              <a:ext cx="2375031" cy="4680902"/>
            </a:xfrm>
            <a:prstGeom prst="roundRect">
              <a:avLst>
                <a:gd name="adj" fmla="val 10000"/>
              </a:avLst>
            </a:prstGeom>
            <a:solidFill>
              <a:srgbClr val="CFD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3"/>
            <p:cNvSpPr txBox="1"/>
            <p:nvPr/>
          </p:nvSpPr>
          <p:spPr>
            <a:xfrm>
              <a:off x="2555579" y="0"/>
              <a:ext cx="2375031" cy="14042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Calibri"/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LOC-I</a:t>
              </a:r>
              <a:endPara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2793082" y="1404270"/>
              <a:ext cx="1900025" cy="3042586"/>
            </a:xfrm>
            <a:prstGeom prst="roundRect">
              <a:avLst>
                <a:gd name="adj" fmla="val 10000"/>
              </a:avLst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3"/>
            <p:cNvSpPr txBox="1"/>
            <p:nvPr/>
          </p:nvSpPr>
          <p:spPr>
            <a:xfrm>
              <a:off x="2848732" y="1459920"/>
              <a:ext cx="1788725" cy="2931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000" tIns="24750" rIns="33000" bIns="2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01/2022: </a:t>
              </a: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31OCT2022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Promotion for Aircraft State Awareness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(Misconfigurations, Go-Around Outcomes – initial ARC project drafts).</a:t>
              </a:r>
              <a:endParaRPr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5108738" y="0"/>
              <a:ext cx="2375031" cy="4680902"/>
            </a:xfrm>
            <a:prstGeom prst="roundRect">
              <a:avLst>
                <a:gd name="adj" fmla="val 10000"/>
              </a:avLst>
            </a:prstGeom>
            <a:solidFill>
              <a:srgbClr val="CFD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3"/>
            <p:cNvSpPr txBox="1"/>
            <p:nvPr/>
          </p:nvSpPr>
          <p:spPr>
            <a:xfrm>
              <a:off x="5108738" y="0"/>
              <a:ext cx="2375031" cy="14042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Calibri"/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MAC</a:t>
              </a:r>
              <a:endPara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5346241" y="1405641"/>
              <a:ext cx="1900025" cy="1411355"/>
            </a:xfrm>
            <a:prstGeom prst="roundRect">
              <a:avLst>
                <a:gd name="adj" fmla="val 10000"/>
              </a:avLst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3"/>
            <p:cNvSpPr txBox="1"/>
            <p:nvPr/>
          </p:nvSpPr>
          <p:spPr>
            <a:xfrm>
              <a:off x="5387578" y="1446978"/>
              <a:ext cx="1817351" cy="13286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000" tIns="24750" rIns="33000" bIns="2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01/2022: </a:t>
              </a: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31OCT2022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Raising awareness on MAC issues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(promotion of results from the GREPECAS/GTE collaboration).</a:t>
              </a:r>
              <a:endParaRPr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5346241" y="3034129"/>
              <a:ext cx="1900025" cy="1411355"/>
            </a:xfrm>
            <a:prstGeom prst="roundRect">
              <a:avLst>
                <a:gd name="adj" fmla="val 10000"/>
              </a:avLst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3"/>
            <p:cNvSpPr txBox="1"/>
            <p:nvPr/>
          </p:nvSpPr>
          <p:spPr>
            <a:xfrm>
              <a:off x="5387578" y="3075466"/>
              <a:ext cx="1817351" cy="13286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000" tIns="24750" rIns="33000" bIns="2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02/2022: </a:t>
              </a: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31JUL2022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Deployment of Detailed Implementation Plan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(resolution of specific safety enhancement opportunities).</a:t>
              </a:r>
              <a:endParaRPr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7661897" y="0"/>
              <a:ext cx="2375031" cy="4680902"/>
            </a:xfrm>
            <a:prstGeom prst="roundRect">
              <a:avLst>
                <a:gd name="adj" fmla="val 10000"/>
              </a:avLst>
            </a:prstGeom>
            <a:solidFill>
              <a:srgbClr val="CFD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3"/>
            <p:cNvSpPr txBox="1"/>
            <p:nvPr/>
          </p:nvSpPr>
          <p:spPr>
            <a:xfrm>
              <a:off x="7661897" y="0"/>
              <a:ext cx="2375031" cy="14042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Calibri"/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</a:t>
              </a:r>
              <a:endPara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7899401" y="1405641"/>
              <a:ext cx="1900025" cy="1411355"/>
            </a:xfrm>
            <a:prstGeom prst="roundRect">
              <a:avLst>
                <a:gd name="adj" fmla="val 10000"/>
              </a:avLst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3"/>
            <p:cNvSpPr txBox="1"/>
            <p:nvPr/>
          </p:nvSpPr>
          <p:spPr>
            <a:xfrm>
              <a:off x="7940738" y="1446978"/>
              <a:ext cx="1817351" cy="13286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000" tIns="24750" rIns="33000" bIns="2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01/2022: </a:t>
              </a: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31JUL2022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Assessment of TDZ Markings and required landing performance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(TDZ with 4 markings pairs in short RWYs)</a:t>
              </a:r>
              <a:endParaRPr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7899401" y="3034129"/>
              <a:ext cx="1900025" cy="1411355"/>
            </a:xfrm>
            <a:prstGeom prst="roundRect">
              <a:avLst>
                <a:gd name="adj" fmla="val 10000"/>
              </a:avLst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3"/>
            <p:cNvSpPr txBox="1"/>
            <p:nvPr/>
          </p:nvSpPr>
          <p:spPr>
            <a:xfrm>
              <a:off x="7940738" y="3075466"/>
              <a:ext cx="1817351" cy="13286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000" tIns="24750" rIns="33000" bIns="2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02/2022: </a:t>
              </a: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31OCT2022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Calibri"/>
                <a:buNone/>
              </a:pPr>
              <a:r>
                <a:rPr lang="en-US" sz="1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Guidance on “Recommended Touchdown Area” for air operators</a:t>
              </a:r>
              <a:endParaRPr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Severe Weather </a:t>
            </a:r>
            <a:endParaRPr/>
          </a:p>
        </p:txBody>
      </p:sp>
      <p:sp>
        <p:nvSpPr>
          <p:cNvPr id="126" name="Google Shape;126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Conclusion: </a:t>
            </a:r>
            <a:r>
              <a:rPr lang="en-US"/>
              <a:t> It was agreed that PA-RAST, for the time being, will not engage in the matter of severe turbulence considering </a:t>
            </a:r>
            <a:r>
              <a:rPr lang="en-US" i="1">
                <a:solidFill>
                  <a:srgbClr val="FF0000"/>
                </a:solidFill>
              </a:rPr>
              <a:t>there is  minimum evidence of fatality risk.</a:t>
            </a:r>
            <a:r>
              <a:rPr lang="en-US"/>
              <a:t> PA-RAST will present the ESC the option of developing a RSA.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Action: </a:t>
            </a:r>
            <a:r>
              <a:rPr lang="en-US"/>
              <a:t>Gather more data and best practices from operators and other organizations 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Deadline: </a:t>
            </a:r>
            <a:r>
              <a:rPr lang="en-US"/>
              <a:t>Next PA-RAST 55</a:t>
            </a:r>
            <a:endParaRPr/>
          </a:p>
        </p:txBody>
      </p:sp>
      <p:pic>
        <p:nvPicPr>
          <p:cNvPr id="127" name="Google Shape;127;p4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RE</a:t>
            </a:r>
            <a:endParaRPr/>
          </a:p>
        </p:txBody>
      </p:sp>
      <p:sp>
        <p:nvSpPr>
          <p:cNvPr id="133" name="Google Shape;133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 b="1"/>
              <a:t>Conclusion: </a:t>
            </a:r>
            <a:r>
              <a:rPr lang="en-US" sz="2400"/>
              <a:t> It was agreed that PA-RAST will continue to review this information within the RE team. 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 b="1"/>
              <a:t>Actions: </a:t>
            </a:r>
            <a:endParaRPr sz="240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IATA will review the issue on runway markings internally,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CSTs to identify if there are exemptions in each State for runway markings,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i="1"/>
              <a:t>IFALPA will provide additional information on specific airports,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i="1"/>
              <a:t>ICAO will identify which country have reported different runway marking requirements versus Annex 14,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i="1"/>
              <a:t>The working group to review previous PA RAST work, including BCAST recommendations and conclusions, and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IATA, IFALPA and ALTA to share information on the latest runway markings standards with the airlines.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 b="1"/>
              <a:t>Deadline: </a:t>
            </a:r>
            <a:r>
              <a:rPr lang="en-US" sz="2400"/>
              <a:t>Next PA-RAST</a:t>
            </a:r>
            <a:endParaRPr sz="2400"/>
          </a:p>
        </p:txBody>
      </p:sp>
      <p:pic>
        <p:nvPicPr>
          <p:cNvPr id="134" name="Google Shape;134;p5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CFIT</a:t>
            </a:r>
            <a:endParaRPr/>
          </a:p>
        </p:txBody>
      </p:sp>
      <p:sp>
        <p:nvSpPr>
          <p:cNvPr id="140" name="Google Shape;140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Conclusion: </a:t>
            </a:r>
            <a:r>
              <a:rPr lang="en-US"/>
              <a:t> The PA-RAST identified the opportunity to review obstacle charts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Action: </a:t>
            </a:r>
            <a:r>
              <a:rPr lang="en-US"/>
              <a:t>The region to consider actions as associated in the WP on obstacle charts,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 CFIT team will work on evaluating the obstacle charts, and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i="1"/>
              <a:t>The working group to review previous PA RAST work, and consider future improvements. </a:t>
            </a:r>
            <a:r>
              <a:rPr lang="en-US"/>
              <a:t> 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Deadline: </a:t>
            </a:r>
            <a:r>
              <a:rPr lang="en-US"/>
              <a:t>Next PA-RAST</a:t>
            </a:r>
            <a:endParaRPr/>
          </a:p>
        </p:txBody>
      </p:sp>
      <p:pic>
        <p:nvPicPr>
          <p:cNvPr id="141" name="Google Shape;141;p6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LOC-I</a:t>
            </a:r>
            <a:endParaRPr/>
          </a:p>
        </p:txBody>
      </p:sp>
      <p:sp>
        <p:nvSpPr>
          <p:cNvPr id="147" name="Google Shape;14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Conclusion: </a:t>
            </a:r>
            <a:r>
              <a:rPr lang="en-US"/>
              <a:t> The team validated the importance of reviewing the work that has been developed in the past to adapt to the new reality.  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Action: 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LOC-I team will review previews work and present an action plan,</a:t>
            </a:r>
            <a:endParaRPr/>
          </a:p>
          <a:p>
            <a:pPr marL="685800" lvl="1" indent="-50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Deadline: </a:t>
            </a:r>
            <a:r>
              <a:rPr lang="en-US"/>
              <a:t>Next PA-RAST</a:t>
            </a:r>
            <a:endParaRPr/>
          </a:p>
        </p:txBody>
      </p:sp>
      <p:pic>
        <p:nvPicPr>
          <p:cNvPr id="148" name="Google Shape;148;p7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7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96016" y="5444430"/>
            <a:ext cx="1175809" cy="1213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MAC</a:t>
            </a:r>
            <a:endParaRPr/>
          </a:p>
        </p:txBody>
      </p:sp>
      <p:sp>
        <p:nvSpPr>
          <p:cNvPr id="155" name="Google Shape;155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Conclusion: </a:t>
            </a:r>
            <a:r>
              <a:rPr lang="en-US"/>
              <a:t>The data presented identified the areas of opportunity. These will be analyzed in more detail in collaboration  with the joint RAST-PA and GTE group. 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Action: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IATA will present the data to Mexico CAST,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Review the data with RAST-PA and GTE groups and develop a plan of action. 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Deadline: </a:t>
            </a:r>
            <a:r>
              <a:rPr lang="en-US"/>
              <a:t>Next PA-RAST</a:t>
            </a:r>
            <a:endParaRPr/>
          </a:p>
        </p:txBody>
      </p:sp>
      <p:pic>
        <p:nvPicPr>
          <p:cNvPr id="156" name="Google Shape;156;p8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Collaborative Safety Team UPDATE </a:t>
            </a:r>
            <a:endParaRPr/>
          </a:p>
        </p:txBody>
      </p:sp>
      <p:sp>
        <p:nvSpPr>
          <p:cNvPr id="162" name="Google Shape;162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Conclusion: </a:t>
            </a:r>
            <a:r>
              <a:rPr lang="en-US"/>
              <a:t> PA-RAST agreed the importance of continuing the promotion and support to CST. 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Action: 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Review the Guidance Material for CSTs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Present a plan to support current and new CSTs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Support the CSTs plans for 2022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Reengage with Ecuador, Colombia, Argentina, PASO-C and Peru CSTs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New Chile, Caribbean CSTs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Deadline: </a:t>
            </a:r>
            <a:r>
              <a:rPr lang="en-US"/>
              <a:t>Next PA-RAST</a:t>
            </a:r>
            <a:endParaRPr/>
          </a:p>
        </p:txBody>
      </p:sp>
      <p:pic>
        <p:nvPicPr>
          <p:cNvPr id="163" name="Google Shape;163;p9" descr="https://www.icao.int/RASGPA/PublishingImages/About/Logo-RASGPA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3616" y="5292030"/>
            <a:ext cx="1175809" cy="1213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927D94646DC549B7465903FE9FE1A3" ma:contentTypeVersion="121" ma:contentTypeDescription="Create a new document." ma:contentTypeScope="" ma:versionID="3984275a7289261655948f09bd358b60">
  <xsd:schema xmlns:xsd="http://www.w3.org/2001/XMLSchema" xmlns:xs="http://www.w3.org/2001/XMLSchema" xmlns:p="http://schemas.microsoft.com/office/2006/metadata/properties" xmlns:ns1="101a94fc-4fb7-49fc-ab36-dbb3e9e3ccdb" xmlns:ns2="http://schemas.microsoft.com/sharepoint/v3" xmlns:ns3="46ed5f8b-fba9-4272-87b5-42cf79d7ecc2" targetNamespace="http://schemas.microsoft.com/office/2006/metadata/properties" ma:root="true" ma:fieldsID="95633b6ba8abd94e42fa4c8a4eced8e5" ns1:_="" ns2:_="" ns3:_="">
    <xsd:import namespace="101a94fc-4fb7-49fc-ab36-dbb3e9e3ccdb"/>
    <xsd:import namespace="http://schemas.microsoft.com/sharepoint/v3"/>
    <xsd:import namespace="46ed5f8b-fba9-4272-87b5-42cf79d7ecc2"/>
    <xsd:element name="properties">
      <xsd:complexType>
        <xsd:sequence>
          <xsd:element name="documentManagement">
            <xsd:complexType>
              <xsd:all>
                <xsd:element ref="ns1:a" minOccurs="0"/>
                <xsd:element ref="ns1:Category" minOccurs="0"/>
                <xsd:element ref="ns1:CategoryOrder" minOccurs="0"/>
                <xsd:element ref="ns1:LongTitle" minOccurs="0"/>
                <xsd:element ref="ns1:Language" minOccurs="0"/>
                <xsd:element ref="ns1:aaa" minOccurs="0"/>
                <xsd:element ref="ns1:Revised" minOccurs="0"/>
                <xsd:element ref="ns1:Presenter" minOccurs="0"/>
                <xsd:element ref="ns1:DocumentName" minOccurs="0"/>
                <xsd:element ref="ns1:Title1" minOccurs="0"/>
                <xsd:element ref="ns1:Title2" minOccurs="0"/>
                <xsd:element ref="ns1:acro" minOccurs="0"/>
                <xsd:element ref="ns1:cat" minOccurs="0"/>
                <xsd:element ref="ns1:ArchivedDocumentsProperties" minOccurs="0"/>
                <xsd:element ref="ns2:PublishingStartDate" minOccurs="0"/>
                <xsd:element ref="ns2:PublishingExpirationDate" minOccurs="0"/>
                <xsd:element ref="ns1:Category_x003a_TypeEN" minOccurs="0"/>
                <xsd:element ref="ns1:Category_x003a_TypeES" minOccurs="0"/>
                <xsd:element ref="ns1:ArchivedDocumentsProperties_x003a_Acronym" minOccurs="0"/>
                <xsd:element ref="ns1:ArchivedDocumentsProperties_x003a_DocumentsOrder" minOccurs="0"/>
                <xsd:element ref="ns1:ArchivedDocumentsProperties_x003a_Category" minOccurs="0"/>
                <xsd:element ref="ns1:ArchivedDocumentsProperties_x003a_Presenter" minOccurs="0"/>
                <xsd:element ref="ns1:ArchivedDocumentsProperties_x003a_Language" minOccurs="0"/>
                <xsd:element ref="ns1:ArchivedDocumentsProperties_x003a_DocumentTitle" minOccurs="0"/>
                <xsd:element ref="ns1:ArchivedDocumentsProperties_x003a_DocumentTitle1" minOccurs="0"/>
                <xsd:element ref="ns1:ArchivedDocumentsProperties_x003a_DocumentTitle2" minOccurs="0"/>
                <xsd:element ref="ns1:ArchivedDocumentsProperties_x003a_ONLY" minOccurs="0"/>
                <xsd:element ref="ns1:ArchivedDocumentsProperties_x003a_Revised" minOccurs="0"/>
                <xsd:element ref="ns3:SharedWithUsers" minOccurs="0"/>
                <xsd:element ref="ns1:The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1a94fc-4fb7-49fc-ab36-dbb3e9e3ccdb" elementFormDefault="qualified">
    <xsd:import namespace="http://schemas.microsoft.com/office/2006/documentManagement/types"/>
    <xsd:import namespace="http://schemas.microsoft.com/office/infopath/2007/PartnerControls"/>
    <xsd:element name="a" ma:index="0" nillable="true" ma:displayName="Acronym" ma:list="{1045e265-1928-4c45-849a-69ddabc67e10}" ma:internalName="a" ma:showField="Title">
      <xsd:simpleType>
        <xsd:restriction base="dms:Lookup"/>
      </xsd:simpleType>
    </xsd:element>
    <xsd:element name="Category" ma:index="3" nillable="true" ma:displayName="Category" ma:list="{c1012ec3-5fa7-4630-b0f2-9937f3c48b2b}" ma:internalName="Category" ma:showField="Title">
      <xsd:simpleType>
        <xsd:restriction base="dms:Lookup"/>
      </xsd:simpleType>
    </xsd:element>
    <xsd:element name="CategoryOrder" ma:index="4" nillable="true" ma:displayName="CategoryOrder" ma:description="Group by Category: Day, Session" ma:internalName="CategoryOrder">
      <xsd:simpleType>
        <xsd:restriction base="dms:Text">
          <xsd:maxLength value="255"/>
        </xsd:restriction>
      </xsd:simpleType>
    </xsd:element>
    <xsd:element name="LongTitle" ma:index="5" nillable="true" ma:displayName="Title" ma:internalName="LongTitle">
      <xsd:simpleType>
        <xsd:restriction base="dms:Text">
          <xsd:maxLength value="255"/>
        </xsd:restriction>
      </xsd:simpleType>
    </xsd:element>
    <xsd:element name="Language" ma:index="6" nillable="true" ma:displayName="Language" ma:description="Document's Language" ma:format="RadioButtons" ma:internalName="Language">
      <xsd:simpleType>
        <xsd:restriction base="dms:Choice">
          <xsd:enumeration value="English"/>
          <xsd:enumeration value="Spanish"/>
          <xsd:enumeration value="Bilingual"/>
          <xsd:enumeration value="Other"/>
        </xsd:restriction>
      </xsd:simpleType>
    </xsd:element>
    <xsd:element name="aaa" ma:index="7" nillable="true" ma:displayName="Only" ma:default="0" ma:internalName="aaa">
      <xsd:simpleType>
        <xsd:restriction base="dms:Boolean"/>
      </xsd:simpleType>
    </xsd:element>
    <xsd:element name="Revised" ma:index="8" nillable="true" ma:displayName="Revised" ma:default="0" ma:internalName="Revised">
      <xsd:simpleType>
        <xsd:restriction base="dms:Boolean"/>
      </xsd:simpleType>
    </xsd:element>
    <xsd:element name="Presenter" ma:index="9" nillable="true" ma:displayName="Presenter" ma:internalName="Presenter">
      <xsd:simpleType>
        <xsd:restriction base="dms:Text">
          <xsd:maxLength value="255"/>
        </xsd:restriction>
      </xsd:simpleType>
    </xsd:element>
    <xsd:element name="DocumentName" ma:index="11" nillable="true" ma:displayName="DocumentName" ma:hidden="true" ma:internalName="DocumentName" ma:readOnly="false">
      <xsd:simpleType>
        <xsd:restriction base="dms:Text">
          <xsd:maxLength value="255"/>
        </xsd:restriction>
      </xsd:simpleType>
    </xsd:element>
    <xsd:element name="Title1" ma:index="12" nillable="true" ma:displayName="Title1" ma:internalName="Title1">
      <xsd:simpleType>
        <xsd:restriction base="dms:Text">
          <xsd:maxLength value="255"/>
        </xsd:restriction>
      </xsd:simpleType>
    </xsd:element>
    <xsd:element name="Title2" ma:index="13" nillable="true" ma:displayName="Title2" ma:internalName="Title2">
      <xsd:simpleType>
        <xsd:restriction base="dms:Text">
          <xsd:maxLength value="255"/>
        </xsd:restriction>
      </xsd:simpleType>
    </xsd:element>
    <xsd:element name="acro" ma:index="14" nillable="true" ma:displayName="acro" ma:hidden="true" ma:internalName="acro" ma:readOnly="false">
      <xsd:simpleType>
        <xsd:restriction base="dms:Text">
          <xsd:maxLength value="255"/>
        </xsd:restriction>
      </xsd:simpleType>
    </xsd:element>
    <xsd:element name="cat" ma:index="15" nillable="true" ma:displayName="cat" ma:hidden="true" ma:internalName="cat" ma:readOnly="false">
      <xsd:simpleType>
        <xsd:restriction base="dms:Text">
          <xsd:maxLength value="255"/>
        </xsd:restriction>
      </xsd:simpleType>
    </xsd:element>
    <xsd:element name="ArchivedDocumentsProperties" ma:index="16" nillable="true" ma:displayName="ArchivedDocumentsProperties" ma:hidden="true" ma:list="{62446db8-06c7-4c5f-ab63-1825ec145873}" ma:internalName="ArchivedDocumentsProperties" ma:readOnly="false" ma:showField="Title">
      <xsd:simpleType>
        <xsd:restriction base="dms:Lookup"/>
      </xsd:simpleType>
    </xsd:element>
    <xsd:element name="Category_x003a_TypeEN" ma:index="21" nillable="true" ma:displayName="Category:TypeEN" ma:list="{c1012ec3-5fa7-4630-b0f2-9937f3c48b2b}" ma:internalName="Category_x003a_TypeEN" ma:readOnly="true" ma:showField="TypeEN" ma:web="332af589-c0a7-4731-b5e6-15e21b093457">
      <xsd:simpleType>
        <xsd:restriction base="dms:Lookup"/>
      </xsd:simpleType>
    </xsd:element>
    <xsd:element name="Category_x003a_TypeES" ma:index="22" nillable="true" ma:displayName="Category:TypeES" ma:list="{c1012ec3-5fa7-4630-b0f2-9937f3c48b2b}" ma:internalName="Category_x003a_TypeES" ma:readOnly="true" ma:showField="TypeES" ma:web="332af589-c0a7-4731-b5e6-15e21b093457">
      <xsd:simpleType>
        <xsd:restriction base="dms:Lookup"/>
      </xsd:simpleType>
    </xsd:element>
    <xsd:element name="ArchivedDocumentsProperties_x003a_Acronym" ma:index="24" nillable="true" ma:displayName="ArchivedDocumentsProperties:Acronym" ma:list="{62446db8-06c7-4c5f-ab63-1825ec145873}" ma:internalName="ArchivedDocumentsProperties_x003a_Acronym" ma:readOnly="true" ma:showField="Acronym" ma:web="332af589-c0a7-4731-b5e6-15e21b093457">
      <xsd:simpleType>
        <xsd:restriction base="dms:Lookup"/>
      </xsd:simpleType>
    </xsd:element>
    <xsd:element name="ArchivedDocumentsProperties_x003a_DocumentsOrder" ma:index="25" nillable="true" ma:displayName="ArchivedDocumentsProperties:DocumentsOrder" ma:list="{62446db8-06c7-4c5f-ab63-1825ec145873}" ma:internalName="ArchivedDocumentsProperties_x003a_DocumentsOrder" ma:readOnly="true" ma:showField="DocumentsOrder" ma:web="332af589-c0a7-4731-b5e6-15e21b093457">
      <xsd:simpleType>
        <xsd:restriction base="dms:Lookup"/>
      </xsd:simpleType>
    </xsd:element>
    <xsd:element name="ArchivedDocumentsProperties_x003a_Category" ma:index="26" nillable="true" ma:displayName="ArchivedDocumentsProperties:Category" ma:list="{62446db8-06c7-4c5f-ab63-1825ec145873}" ma:internalName="ArchivedDocumentsProperties_x003a_Category" ma:readOnly="true" ma:showField="Category" ma:web="332af589-c0a7-4731-b5e6-15e21b093457">
      <xsd:simpleType>
        <xsd:restriction base="dms:Lookup"/>
      </xsd:simpleType>
    </xsd:element>
    <xsd:element name="ArchivedDocumentsProperties_x003a_Presenter" ma:index="27" nillable="true" ma:displayName="ArchivedDocumentsProperties:Presenter" ma:list="{62446db8-06c7-4c5f-ab63-1825ec145873}" ma:internalName="ArchivedDocumentsProperties_x003a_Presenter" ma:readOnly="true" ma:showField="Presenter" ma:web="332af589-c0a7-4731-b5e6-15e21b093457">
      <xsd:simpleType>
        <xsd:restriction base="dms:Lookup"/>
      </xsd:simpleType>
    </xsd:element>
    <xsd:element name="ArchivedDocumentsProperties_x003a_Language" ma:index="28" nillable="true" ma:displayName="ArchivedDocumentsProperties:Language" ma:list="{62446db8-06c7-4c5f-ab63-1825ec145873}" ma:internalName="ArchivedDocumentsProperties_x003a_Language" ma:readOnly="true" ma:showField="Language" ma:web="332af589-c0a7-4731-b5e6-15e21b093457">
      <xsd:simpleType>
        <xsd:restriction base="dms:Lookup"/>
      </xsd:simpleType>
    </xsd:element>
    <xsd:element name="ArchivedDocumentsProperties_x003a_DocumentTitle" ma:index="29" nillable="true" ma:displayName="ArchivedDocumentsProperties:DocumentTitle" ma:list="{62446db8-06c7-4c5f-ab63-1825ec145873}" ma:internalName="ArchivedDocumentsProperties_x003a_DocumentTitle" ma:readOnly="true" ma:showField="DocumentTitle" ma:web="332af589-c0a7-4731-b5e6-15e21b093457">
      <xsd:simpleType>
        <xsd:restriction base="dms:Lookup"/>
      </xsd:simpleType>
    </xsd:element>
    <xsd:element name="ArchivedDocumentsProperties_x003a_DocumentTitle1" ma:index="30" nillable="true" ma:displayName="ArchivedDocumentsProperties:DocumentTitle1" ma:list="{62446db8-06c7-4c5f-ab63-1825ec145873}" ma:internalName="ArchivedDocumentsProperties_x003a_DocumentTitle1" ma:readOnly="true" ma:showField="DocumentTitle1" ma:web="332af589-c0a7-4731-b5e6-15e21b093457">
      <xsd:simpleType>
        <xsd:restriction base="dms:Lookup"/>
      </xsd:simpleType>
    </xsd:element>
    <xsd:element name="ArchivedDocumentsProperties_x003a_DocumentTitle2" ma:index="31" nillable="true" ma:displayName="ArchivedDocumentsProperties:DocumentTitle2" ma:list="{62446db8-06c7-4c5f-ab63-1825ec145873}" ma:internalName="ArchivedDocumentsProperties_x003a_DocumentTitle2" ma:readOnly="true" ma:showField="DocumentTitle2" ma:web="332af589-c0a7-4731-b5e6-15e21b093457">
      <xsd:simpleType>
        <xsd:restriction base="dms:Lookup"/>
      </xsd:simpleType>
    </xsd:element>
    <xsd:element name="ArchivedDocumentsProperties_x003a_ONLY" ma:index="32" nillable="true" ma:displayName="ArchivedDocumentsProperties:ONLY" ma:list="{62446db8-06c7-4c5f-ab63-1825ec145873}" ma:internalName="ArchivedDocumentsProperties_x003a_ONLY" ma:readOnly="true" ma:showField="ONLY" ma:web="332af589-c0a7-4731-b5e6-15e21b093457">
      <xsd:simpleType>
        <xsd:restriction base="dms:Lookup"/>
      </xsd:simpleType>
    </xsd:element>
    <xsd:element name="ArchivedDocumentsProperties_x003a_Revised" ma:index="33" nillable="true" ma:displayName="ArchivedDocumentsProperties:Revised" ma:list="{62446db8-06c7-4c5f-ab63-1825ec145873}" ma:internalName="ArchivedDocumentsProperties_x003a_Revised" ma:readOnly="true" ma:showField="Revised" ma:web="332af589-c0a7-4731-b5e6-15e21b093457">
      <xsd:simpleType>
        <xsd:restriction base="dms:Lookup"/>
      </xsd:simpleType>
    </xsd:element>
    <xsd:element name="Theme" ma:index="39" nillable="true" ma:displayName="Theme" ma:list="{164573a4-50da-4fc5-bbcb-de7c3cf3e1ab}" ma:internalName="Theme" ma:showField="Titl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0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ed5f8b-fba9-4272-87b5-42cf79d7ecc2" elementFormDefault="qualified">
    <xsd:import namespace="http://schemas.microsoft.com/office/2006/documentManagement/types"/>
    <xsd:import namespace="http://schemas.microsoft.com/office/infopath/2007/PartnerControls"/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4" ma:displayName="Content Type"/>
        <xsd:element ref="dc:title" minOccurs="0" maxOccurs="1" ma:index="2" ma:displayName="DocumentOrder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101a94fc-4fb7-49fc-ab36-dbb3e9e3ccdb">6</Category>
    <Title1 xmlns="101a94fc-4fb7-49fc-ab36-dbb3e9e3ccdb" xsi:nil="true"/>
    <CategoryOrder xmlns="101a94fc-4fb7-49fc-ab36-dbb3e9e3ccdb" xsi:nil="true"/>
    <DocumentName xmlns="101a94fc-4fb7-49fc-ab36-dbb3e9e3ccdb" xsi:nil="true"/>
    <acro xmlns="101a94fc-4fb7-49fc-ab36-dbb3e9e3ccdb" xsi:nil="true"/>
    <ArchivedDocumentsProperties xmlns="101a94fc-4fb7-49fc-ab36-dbb3e9e3ccdb" xsi:nil="true"/>
    <Revised xmlns="101a94fc-4fb7-49fc-ab36-dbb3e9e3ccdb">false</Revised>
    <LongTitle xmlns="101a94fc-4fb7-49fc-ab36-dbb3e9e3ccdb">Final Report</LongTitle>
    <cat xmlns="101a94fc-4fb7-49fc-ab36-dbb3e9e3ccdb" xsi:nil="true"/>
    <PublishingExpirationDate xmlns="http://schemas.microsoft.com/sharepoint/v3" xsi:nil="true"/>
    <Language xmlns="101a94fc-4fb7-49fc-ab36-dbb3e9e3ccdb">Bilingual</Language>
    <aaa xmlns="101a94fc-4fb7-49fc-ab36-dbb3e9e3ccdb">false</aaa>
    <a xmlns="101a94fc-4fb7-49fc-ab36-dbb3e9e3ccdb">1503</a>
    <Title2 xmlns="101a94fc-4fb7-49fc-ab36-dbb3e9e3ccdb" xsi:nil="true"/>
    <PublishingStartDate xmlns="http://schemas.microsoft.com/sharepoint/v3" xsi:nil="true"/>
    <Presenter xmlns="101a94fc-4fb7-49fc-ab36-dbb3e9e3ccdb">Secretaria</Presenter>
    <Theme xmlns="101a94fc-4fb7-49fc-ab36-dbb3e9e3ccdb" xsi:nil="true"/>
  </documentManagement>
</p:properties>
</file>

<file path=customXml/itemProps1.xml><?xml version="1.0" encoding="utf-8"?>
<ds:datastoreItem xmlns:ds="http://schemas.openxmlformats.org/officeDocument/2006/customXml" ds:itemID="{EBEBE209-6917-41E1-B02C-A816EAF10528}"/>
</file>

<file path=customXml/itemProps2.xml><?xml version="1.0" encoding="utf-8"?>
<ds:datastoreItem xmlns:ds="http://schemas.openxmlformats.org/officeDocument/2006/customXml" ds:itemID="{610ED451-4376-4518-9ED7-FE2A9533A57E}"/>
</file>

<file path=customXml/itemProps3.xml><?xml version="1.0" encoding="utf-8"?>
<ds:datastoreItem xmlns:ds="http://schemas.openxmlformats.org/officeDocument/2006/customXml" ds:itemID="{69A4CCCB-B2AF-4E1E-8B90-A5B7170DF31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723</Words>
  <Application>Microsoft Office PowerPoint</Application>
  <PresentationFormat>Panorámica</PresentationFormat>
  <Paragraphs>87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PA-RAST 54 </vt:lpstr>
      <vt:lpstr>Meeting Summary</vt:lpstr>
      <vt:lpstr>Working Plan - 2022</vt:lpstr>
      <vt:lpstr>Severe Weather </vt:lpstr>
      <vt:lpstr>RE</vt:lpstr>
      <vt:lpstr>CFIT</vt:lpstr>
      <vt:lpstr>LOC-I</vt:lpstr>
      <vt:lpstr>MAC</vt:lpstr>
      <vt:lpstr>Collaborative Safety Team UPDATE </vt:lpstr>
      <vt:lpstr>Mexico CAST </vt:lpstr>
      <vt:lpstr>Gracias! Thank you! Obrigado!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SALTOS Santiago</dc:creator>
  <cp:lastModifiedBy>Silvia Loaiza</cp:lastModifiedBy>
  <cp:revision>1</cp:revision>
  <dcterms:created xsi:type="dcterms:W3CDTF">2022-02-17T14:38:59Z</dcterms:created>
  <dcterms:modified xsi:type="dcterms:W3CDTF">2022-03-25T15:08:49Z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0x010100A3927D94646DC549B7465903FE9FE1A3</vt:lpwstr>
  </property>
</Properties>
</file>