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8" r:id="rId1"/>
    <p:sldMasterId id="2147484137" r:id="rId2"/>
  </p:sldMasterIdLst>
  <p:notesMasterIdLst>
    <p:notesMasterId r:id="rId42"/>
  </p:notesMasterIdLst>
  <p:sldIdLst>
    <p:sldId id="270" r:id="rId3"/>
    <p:sldId id="281" r:id="rId4"/>
    <p:sldId id="282" r:id="rId5"/>
    <p:sldId id="283" r:id="rId6"/>
    <p:sldId id="295" r:id="rId7"/>
    <p:sldId id="294" r:id="rId8"/>
    <p:sldId id="297" r:id="rId9"/>
    <p:sldId id="298" r:id="rId10"/>
    <p:sldId id="299" r:id="rId11"/>
    <p:sldId id="300" r:id="rId12"/>
    <p:sldId id="301"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6" r:id="rId26"/>
    <p:sldId id="317" r:id="rId27"/>
    <p:sldId id="318" r:id="rId28"/>
    <p:sldId id="319" r:id="rId29"/>
    <p:sldId id="320" r:id="rId30"/>
    <p:sldId id="321" r:id="rId31"/>
    <p:sldId id="315" r:id="rId32"/>
    <p:sldId id="322" r:id="rId33"/>
    <p:sldId id="324" r:id="rId34"/>
    <p:sldId id="323" r:id="rId35"/>
    <p:sldId id="325" r:id="rId36"/>
    <p:sldId id="326" r:id="rId37"/>
    <p:sldId id="327" r:id="rId38"/>
    <p:sldId id="329" r:id="rId39"/>
    <p:sldId id="292" r:id="rId40"/>
    <p:sldId id="29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5"/>
    <a:srgbClr val="00A245"/>
    <a:srgbClr val="CC0000"/>
    <a:srgbClr val="A50021"/>
    <a:srgbClr val="BDBEDD"/>
    <a:srgbClr val="A4A5D0"/>
    <a:srgbClr val="D0D2F0"/>
    <a:srgbClr val="DFE0F5"/>
    <a:srgbClr val="D5EBFF"/>
    <a:srgbClr val="71B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57" d="100"/>
          <a:sy n="57" d="100"/>
        </p:scale>
        <p:origin x="9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F03CE-CF37-43E7-A8CE-92EDC05211A9}" type="datetimeFigureOut">
              <a:rPr lang="en-CA" smtClean="0"/>
              <a:t>15/07/2025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0FAF1-8920-4DA3-BAB3-366D9F910656}" type="slidenum">
              <a:rPr lang="en-CA" smtClean="0"/>
              <a:t>‹#›</a:t>
            </a:fld>
            <a:endParaRPr lang="en-CA"/>
          </a:p>
        </p:txBody>
      </p:sp>
    </p:spTree>
    <p:extLst>
      <p:ext uri="{BB962C8B-B14F-4D97-AF65-F5344CB8AC3E}">
        <p14:creationId xmlns:p14="http://schemas.microsoft.com/office/powerpoint/2010/main" val="1831950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B0FAF1-8920-4DA3-BAB3-366D9F910656}" type="slidenum">
              <a:rPr lang="en-CA" smtClean="0"/>
              <a:t>16</a:t>
            </a:fld>
            <a:endParaRPr lang="en-CA"/>
          </a:p>
        </p:txBody>
      </p:sp>
    </p:spTree>
    <p:extLst>
      <p:ext uri="{BB962C8B-B14F-4D97-AF65-F5344CB8AC3E}">
        <p14:creationId xmlns:p14="http://schemas.microsoft.com/office/powerpoint/2010/main" val="167017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709B2-E767-0885-A710-94929E421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F9717-D109-A4B2-A828-390A84354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CF68D-DA2F-9613-4656-937DBC53E7B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B0C321A-45A3-6FEC-9442-F172821051B6}"/>
              </a:ext>
            </a:extLst>
          </p:cNvPr>
          <p:cNvSpPr>
            <a:spLocks noGrp="1"/>
          </p:cNvSpPr>
          <p:nvPr>
            <p:ph type="sldNum" sz="quarter" idx="5"/>
          </p:nvPr>
        </p:nvSpPr>
        <p:spPr/>
        <p:txBody>
          <a:bodyPr/>
          <a:lstStyle/>
          <a:p>
            <a:fld id="{74B0FAF1-8920-4DA3-BAB3-366D9F910656}" type="slidenum">
              <a:rPr lang="en-CA" smtClean="0"/>
              <a:t>37</a:t>
            </a:fld>
            <a:endParaRPr lang="en-CA"/>
          </a:p>
        </p:txBody>
      </p:sp>
    </p:spTree>
    <p:extLst>
      <p:ext uri="{BB962C8B-B14F-4D97-AF65-F5344CB8AC3E}">
        <p14:creationId xmlns:p14="http://schemas.microsoft.com/office/powerpoint/2010/main" val="1946886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1CAC247-7196-4FAC-9DD0-98CA80772EE7}" type="datetimeFigureOut">
              <a:rPr lang="en-CA" smtClean="0"/>
              <a:t>15/07/2025</a:t>
            </a:fld>
            <a:endParaRPr lang="en-CA"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80303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39245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376762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2437834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1590336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328695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8" name="Footer Placeholder 7"/>
          <p:cNvSpPr>
            <a:spLocks noGrp="1"/>
          </p:cNvSpPr>
          <p:nvPr>
            <p:ph type="ftr" sz="quarter" idx="11"/>
          </p:nvPr>
        </p:nvSpPr>
        <p:spPr>
          <a:xfrm>
            <a:off x="561111" y="6391838"/>
            <a:ext cx="3644282" cy="304801"/>
          </a:xfrm>
        </p:spPr>
        <p:txBody>
          <a:bodyPr/>
          <a:lstStyle/>
          <a:p>
            <a:endParaRPr lang="en-CA" dirty="0"/>
          </a:p>
        </p:txBody>
      </p:sp>
      <p:sp>
        <p:nvSpPr>
          <p:cNvPr id="9" name="Slide Number Placeholder 8"/>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2844126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1CAC247-7196-4FAC-9DD0-98CA80772EE7}" type="datetimeFigureOut">
              <a:rPr lang="en-CA" smtClean="0"/>
              <a:t>15/07/2025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2004992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1CAC247-7196-4FAC-9DD0-98CA80772EE7}" type="datetimeFigureOut">
              <a:rPr lang="en-CA" smtClean="0"/>
              <a:t>15/07/2025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853592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CAO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3341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5566089"/>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0996" y="-406709"/>
            <a:ext cx="9230006" cy="6234545"/>
          </a:xfrm>
          <a:prstGeom prst="rect">
            <a:avLst/>
          </a:prstGeom>
        </p:spPr>
      </p:pic>
      <p:sp>
        <p:nvSpPr>
          <p:cNvPr id="12" name="TextBox 11"/>
          <p:cNvSpPr txBox="1"/>
          <p:nvPr userDrawn="1"/>
        </p:nvSpPr>
        <p:spPr>
          <a:xfrm>
            <a:off x="3417727" y="5649770"/>
            <a:ext cx="5356545" cy="584775"/>
          </a:xfrm>
          <a:prstGeom prst="rect">
            <a:avLst/>
          </a:prstGeom>
          <a:noFill/>
        </p:spPr>
        <p:txBody>
          <a:bodyPr wrap="square" rtlCol="0">
            <a:spAutoFit/>
          </a:bodyPr>
          <a:lstStyle/>
          <a:p>
            <a:pPr algn="ctr"/>
            <a:r>
              <a:rPr lang="en-US" sz="3200" dirty="0">
                <a:solidFill>
                  <a:schemeClr val="bg1"/>
                </a:solidFill>
                <a:latin typeface="+mj-lt"/>
              </a:rPr>
              <a:t>Thank You!</a:t>
            </a:r>
            <a:endParaRPr lang="en-CA" sz="3200" dirty="0">
              <a:solidFill>
                <a:schemeClr val="bg1"/>
              </a:solidFill>
              <a:latin typeface="+mj-lt"/>
            </a:endParaRPr>
          </a:p>
        </p:txBody>
      </p:sp>
    </p:spTree>
    <p:extLst>
      <p:ext uri="{BB962C8B-B14F-4D97-AF65-F5344CB8AC3E}">
        <p14:creationId xmlns:p14="http://schemas.microsoft.com/office/powerpoint/2010/main" val="162196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1298133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7882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8102" y="1453701"/>
            <a:ext cx="9243753" cy="1975293"/>
          </a:xfrm>
          <a:prstGeom prst="rect">
            <a:avLst/>
          </a:prstGeom>
        </p:spPr>
        <p:txBody>
          <a:bodyPr anchor="b">
            <a:normAutofit/>
          </a:bodyPr>
          <a:lstStyle>
            <a:lvl1pPr algn="ctr">
              <a:defRPr sz="7200">
                <a:solidFill>
                  <a:schemeClr val="tx2"/>
                </a:solidFill>
              </a:defRPr>
            </a:lvl1pPr>
          </a:lstStyle>
          <a:p>
            <a:r>
              <a:rPr lang="en-US" dirty="0"/>
              <a:t>Presentation Name</a:t>
            </a:r>
            <a:endParaRPr lang="en-CA" dirty="0"/>
          </a:p>
        </p:txBody>
      </p:sp>
      <p:sp>
        <p:nvSpPr>
          <p:cNvPr id="3" name="Subtitle 2"/>
          <p:cNvSpPr>
            <a:spLocks noGrp="1"/>
          </p:cNvSpPr>
          <p:nvPr>
            <p:ph type="subTitle" idx="1" hasCustomPrompt="1"/>
          </p:nvPr>
        </p:nvSpPr>
        <p:spPr>
          <a:xfrm>
            <a:off x="3470031" y="4014211"/>
            <a:ext cx="5251938" cy="683506"/>
          </a:xfrm>
          <a:prstGeom prst="rect">
            <a:avLst/>
          </a:prstGeom>
        </p:spPr>
        <p:txBody>
          <a:bodyPr>
            <a:normAutofit/>
          </a:bodyPr>
          <a:lstStyle>
            <a:lvl1pPr marL="0" indent="0" algn="ctr">
              <a:buNone/>
              <a:defRPr sz="2800" baseline="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CA" dirty="0"/>
          </a:p>
        </p:txBody>
      </p:sp>
      <p:sp>
        <p:nvSpPr>
          <p:cNvPr id="8" name="Line"/>
          <p:cNvSpPr/>
          <p:nvPr userDrawn="1"/>
        </p:nvSpPr>
        <p:spPr>
          <a:xfrm>
            <a:off x="5854325" y="38124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 name="Text Placeholder 13">
            <a:extLst>
              <a:ext uri="{FF2B5EF4-FFF2-40B4-BE49-F238E27FC236}">
                <a16:creationId xmlns:a16="http://schemas.microsoft.com/office/drawing/2014/main" id="{3FB0F194-F532-0EA2-6F0D-8AC352EA40DB}"/>
              </a:ext>
            </a:extLst>
          </p:cNvPr>
          <p:cNvSpPr>
            <a:spLocks noGrp="1"/>
          </p:cNvSpPr>
          <p:nvPr>
            <p:ph type="body" sz="quarter" idx="10" hasCustomPrompt="1"/>
          </p:nvPr>
        </p:nvSpPr>
        <p:spPr>
          <a:xfrm>
            <a:off x="3470275" y="4697413"/>
            <a:ext cx="5251450" cy="706437"/>
          </a:xfrm>
          <a:prstGeom prst="rect">
            <a:avLst/>
          </a:prstGeom>
        </p:spPr>
        <p:txBody>
          <a:bodyPr/>
          <a:lstStyle>
            <a:lvl1pPr marL="0" indent="0" algn="ctr">
              <a:buNone/>
              <a:defRPr>
                <a:solidFill>
                  <a:schemeClr val="bg1">
                    <a:lumMod val="50000"/>
                  </a:schemeClr>
                </a:solidFill>
              </a:defRPr>
            </a:lvl1pPr>
          </a:lstStyle>
          <a:p>
            <a:r>
              <a:rPr lang="en-US" dirty="0"/>
              <a:t>Presenter Title and/or Company Name</a:t>
            </a:r>
            <a:endParaRPr lang="en-CA" dirty="0"/>
          </a:p>
        </p:txBody>
      </p:sp>
    </p:spTree>
    <p:extLst>
      <p:ext uri="{BB962C8B-B14F-4D97-AF65-F5344CB8AC3E}">
        <p14:creationId xmlns:p14="http://schemas.microsoft.com/office/powerpoint/2010/main" val="1829033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dirty="0"/>
              <a:t>Presentation Overview</a:t>
            </a:r>
            <a:endParaRPr lang="en-CA" dirty="0"/>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Tree>
    <p:extLst>
      <p:ext uri="{BB962C8B-B14F-4D97-AF65-F5344CB8AC3E}">
        <p14:creationId xmlns:p14="http://schemas.microsoft.com/office/powerpoint/2010/main" val="175737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dirty="0"/>
              <a:t>Chapter Title</a:t>
            </a:r>
            <a:endParaRPr lang="en-CA" sz="2800" dirty="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click to edit text</a:t>
            </a:r>
            <a:endParaRPr lang="en-CA" dirty="0"/>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chemeClr val="bg1"/>
                </a:solidFill>
                <a:latin typeface="+mj-lt"/>
              </a:defRPr>
            </a:lvl1pPr>
          </a:lstStyle>
          <a:p>
            <a:pPr lvl="0"/>
            <a:r>
              <a:rPr lang="en-US" dirty="0"/>
              <a:t>01</a:t>
            </a:r>
            <a:endParaRPr lang="en-CA" dirty="0"/>
          </a:p>
        </p:txBody>
      </p:sp>
    </p:spTree>
    <p:extLst>
      <p:ext uri="{BB962C8B-B14F-4D97-AF65-F5344CB8AC3E}">
        <p14:creationId xmlns:p14="http://schemas.microsoft.com/office/powerpoint/2010/main" val="2694607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2330511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24" name="Title 1"/>
          <p:cNvSpPr>
            <a:spLocks noGrp="1"/>
          </p:cNvSpPr>
          <p:nvPr>
            <p:ph type="title"/>
          </p:nvPr>
        </p:nvSpPr>
        <p:spPr>
          <a:xfrm>
            <a:off x="1330258" y="1109977"/>
            <a:ext cx="9346978" cy="421416"/>
          </a:xfrm>
          <a:prstGeom prst="rect">
            <a:avLst/>
          </a:prstGeom>
        </p:spPr>
        <p:txBody>
          <a:bodyPr/>
          <a:lstStyle>
            <a:lvl1pPr>
              <a:defRPr sz="2800"/>
            </a:lvl1pPr>
          </a:lstStyle>
          <a:p>
            <a:endParaRPr lang="en-CA" sz="2800" dirty="0"/>
          </a:p>
        </p:txBody>
      </p:sp>
      <p:sp>
        <p:nvSpPr>
          <p:cNvPr id="12" name="Rectangle 11"/>
          <p:cNvSpPr/>
          <p:nvPr userDrawn="1"/>
        </p:nvSpPr>
        <p:spPr>
          <a:xfrm>
            <a:off x="237031" y="5043053"/>
            <a:ext cx="621951" cy="181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ine"/>
          <p:cNvSpPr/>
          <p:nvPr userDrawn="1"/>
        </p:nvSpPr>
        <p:spPr>
          <a:xfrm rot="5400000">
            <a:off x="328956" y="60915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499" y="6161266"/>
            <a:ext cx="1015442" cy="506898"/>
          </a:xfrm>
          <a:prstGeom prst="rect">
            <a:avLst/>
          </a:prstGeom>
        </p:spPr>
      </p:pic>
    </p:spTree>
    <p:extLst>
      <p:ext uri="{BB962C8B-B14F-4D97-AF65-F5344CB8AC3E}">
        <p14:creationId xmlns:p14="http://schemas.microsoft.com/office/powerpoint/2010/main" val="868579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 y="0"/>
            <a:ext cx="12191999"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3382368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lvl1pPr>
          </a:lstStyle>
          <a:p>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973911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chemeClr val="tx2"/>
                </a:solidFill>
              </a:defRPr>
            </a:lvl1pPr>
          </a:lstStyle>
          <a:p>
            <a:r>
              <a:rPr lang="en-US" sz="2800" dirty="0"/>
              <a:t>Title 2</a:t>
            </a:r>
            <a:endParaRPr lang="en-CA" sz="2800" dirty="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chemeClr val="accent1"/>
                </a:solidFill>
                <a:latin typeface="+mj-lt"/>
              </a:defRPr>
            </a:lvl1pPr>
          </a:lstStyle>
          <a:p>
            <a:pPr lvl="0"/>
            <a:r>
              <a:rPr lang="en-US" dirty="0"/>
              <a:t>Title 1</a:t>
            </a:r>
            <a:endParaRPr lang="en-CA" dirty="0"/>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chemeClr val="bg1"/>
                </a:solidFill>
                <a:latin typeface="+mn-lt"/>
              </a:defRPr>
            </a:lvl1pPr>
          </a:lstStyle>
          <a:p>
            <a:pPr lvl="0"/>
            <a:endParaRPr lang="en-CA" dirty="0"/>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chemeClr val="tx2"/>
                </a:solidFill>
                <a:latin typeface="+mn-lt"/>
              </a:defRPr>
            </a:lvl1pPr>
          </a:lstStyle>
          <a:p>
            <a:pPr lvl="0"/>
            <a:endParaRPr lang="en-CA" dirty="0"/>
          </a:p>
        </p:txBody>
      </p:sp>
    </p:spTree>
    <p:extLst>
      <p:ext uri="{BB962C8B-B14F-4D97-AF65-F5344CB8AC3E}">
        <p14:creationId xmlns:p14="http://schemas.microsoft.com/office/powerpoint/2010/main" val="3377123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lvl1pPr>
          </a:lstStyle>
          <a:p>
            <a:r>
              <a:rPr lang="en-US" dirty="0"/>
              <a:t>Click to edit Master title style</a:t>
            </a:r>
            <a:endParaRPr lang="en-CA" dirty="0"/>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44885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932382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7" name="Title 1"/>
          <p:cNvSpPr>
            <a:spLocks noGrp="1"/>
          </p:cNvSpPr>
          <p:nvPr>
            <p:ph type="title"/>
          </p:nvPr>
        </p:nvSpPr>
        <p:spPr>
          <a:xfrm>
            <a:off x="1493114" y="893372"/>
            <a:ext cx="5005077" cy="421416"/>
          </a:xfrm>
          <a:prstGeom prst="rect">
            <a:avLst/>
          </a:prstGeom>
        </p:spPr>
        <p:txBody>
          <a:bodyPr/>
          <a:lstStyle>
            <a:lvl1pPr>
              <a:defRPr sz="2800"/>
            </a:lvl1pPr>
          </a:lstStyle>
          <a:p>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252727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Tree>
    <p:extLst>
      <p:ext uri="{BB962C8B-B14F-4D97-AF65-F5344CB8AC3E}">
        <p14:creationId xmlns:p14="http://schemas.microsoft.com/office/powerpoint/2010/main" val="3204172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1421366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chemeClr val="tx1"/>
                </a:solidFill>
              </a:defRPr>
            </a:lvl1pPr>
          </a:lstStyle>
          <a:p>
            <a:pPr lvl="0"/>
            <a:r>
              <a:rPr lang="en-US" dirty="0"/>
              <a:t>2017</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chemeClr val="tx2"/>
                </a:solidFill>
              </a:defRPr>
            </a:lvl1pPr>
          </a:lstStyle>
          <a:p>
            <a:pPr lvl="0"/>
            <a:r>
              <a:rPr lang="en-US" dirty="0"/>
              <a:t>2016</a:t>
            </a:r>
            <a:endParaRPr lang="en-CA" dirty="0"/>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chemeClr val="tx1"/>
                </a:solidFill>
              </a:defRPr>
            </a:lvl1pPr>
          </a:lstStyle>
          <a:p>
            <a:pPr lvl="0"/>
            <a:r>
              <a:rPr lang="en-US" dirty="0"/>
              <a:t>2015</a:t>
            </a:r>
            <a:endParaRPr lang="en-CA" dirty="0"/>
          </a:p>
        </p:txBody>
      </p:sp>
      <p:sp>
        <p:nvSpPr>
          <p:cNvPr id="36"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2866007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chemeClr val="tx2"/>
                </a:solidFill>
              </a:defRPr>
            </a:lvl1pPr>
          </a:lstStyle>
          <a:p>
            <a:pPr lvl="0"/>
            <a:r>
              <a:rPr lang="en-US" dirty="0"/>
              <a:t>2020</a:t>
            </a:r>
            <a:endParaRPr lang="en-CA" dirty="0"/>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chemeClr val="tx1"/>
                </a:solidFill>
              </a:defRPr>
            </a:lvl1pPr>
          </a:lstStyle>
          <a:p>
            <a:pPr lvl="0"/>
            <a:r>
              <a:rPr lang="en-US" dirty="0"/>
              <a:t>2019</a:t>
            </a:r>
            <a:endParaRPr lang="en-CA" dirty="0"/>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chemeClr val="tx1"/>
                </a:solidFill>
              </a:defRPr>
            </a:lvl1pPr>
          </a:lstStyle>
          <a:p>
            <a:pPr lvl="0"/>
            <a:r>
              <a:rPr lang="en-US" dirty="0"/>
              <a:t>2018</a:t>
            </a:r>
            <a:endParaRPr lang="en-CA" dirty="0"/>
          </a:p>
        </p:txBody>
      </p:sp>
    </p:spTree>
    <p:extLst>
      <p:ext uri="{BB962C8B-B14F-4D97-AF65-F5344CB8AC3E}">
        <p14:creationId xmlns:p14="http://schemas.microsoft.com/office/powerpoint/2010/main" val="556080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lvl1pPr>
          </a:lstStyle>
          <a:p>
            <a:endParaRPr lang="en-CA" sz="2800" dirty="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3854109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5566089"/>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0996" y="-406709"/>
            <a:ext cx="9230006" cy="6234545"/>
          </a:xfrm>
          <a:prstGeom prst="rect">
            <a:avLst/>
          </a:prstGeom>
        </p:spPr>
      </p:pic>
      <p:sp>
        <p:nvSpPr>
          <p:cNvPr id="12" name="TextBox 11"/>
          <p:cNvSpPr txBox="1"/>
          <p:nvPr userDrawn="1"/>
        </p:nvSpPr>
        <p:spPr>
          <a:xfrm>
            <a:off x="3417727" y="5649770"/>
            <a:ext cx="5356545" cy="584775"/>
          </a:xfrm>
          <a:prstGeom prst="rect">
            <a:avLst/>
          </a:prstGeom>
          <a:noFill/>
        </p:spPr>
        <p:txBody>
          <a:bodyPr wrap="square" rtlCol="0">
            <a:spAutoFit/>
          </a:bodyPr>
          <a:lstStyle/>
          <a:p>
            <a:pPr algn="ctr"/>
            <a:r>
              <a:rPr lang="en-US" sz="3200" dirty="0">
                <a:solidFill>
                  <a:schemeClr val="bg1"/>
                </a:solidFill>
                <a:latin typeface="+mj-lt"/>
              </a:rPr>
              <a:t>Thank You!</a:t>
            </a:r>
            <a:endParaRPr lang="en-CA" sz="3200" dirty="0">
              <a:solidFill>
                <a:schemeClr val="bg1"/>
              </a:solidFill>
              <a:latin typeface="+mj-lt"/>
            </a:endParaRPr>
          </a:p>
        </p:txBody>
      </p:sp>
    </p:spTree>
    <p:extLst>
      <p:ext uri="{BB962C8B-B14F-4D97-AF65-F5344CB8AC3E}">
        <p14:creationId xmlns:p14="http://schemas.microsoft.com/office/powerpoint/2010/main" val="337993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34682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81782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2238712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373076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42748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CAC247-7196-4FAC-9DD0-98CA80772EE7}" type="datetimeFigureOut">
              <a:rPr lang="en-CA" smtClean="0"/>
              <a:t>15/07/2025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CDCE693-009F-44FF-9BE0-8F5767B09D3B}" type="slidenum">
              <a:rPr lang="en-CA" smtClean="0"/>
              <a:t>‹#›</a:t>
            </a:fld>
            <a:endParaRPr lang="en-CA" dirty="0"/>
          </a:p>
        </p:txBody>
      </p:sp>
    </p:spTree>
    <p:extLst>
      <p:ext uri="{BB962C8B-B14F-4D97-AF65-F5344CB8AC3E}">
        <p14:creationId xmlns:p14="http://schemas.microsoft.com/office/powerpoint/2010/main" val="216651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5.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1CAC247-7196-4FAC-9DD0-98CA80772EE7}" type="datetimeFigureOut">
              <a:rPr lang="en-CA" smtClean="0"/>
              <a:t>15/07/2025</a:t>
            </a:fld>
            <a:endParaRPr lang="en-CA"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CDCE693-009F-44FF-9BE0-8F5767B09D3B}" type="slidenum">
              <a:rPr lang="en-CA" smtClean="0"/>
              <a:t>‹#›</a:t>
            </a:fld>
            <a:endParaRPr lang="en-CA" dirty="0"/>
          </a:p>
        </p:txBody>
      </p:sp>
    </p:spTree>
    <p:extLst>
      <p:ext uri="{BB962C8B-B14F-4D97-AF65-F5344CB8AC3E}">
        <p14:creationId xmlns:p14="http://schemas.microsoft.com/office/powerpoint/2010/main" val="3836481656"/>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 id="2147484135" r:id="rId17"/>
    <p:sldLayoutId id="2147484136" r:id="rId18"/>
    <p:sldLayoutId id="2147484155"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893371"/>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588573"/>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a:t>
            </a:fld>
            <a:endParaRPr lang="en-US" sz="1600" b="0" dirty="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rot="16200000">
            <a:off x="110893" y="5321266"/>
            <a:ext cx="1015442" cy="506898"/>
          </a:xfrm>
          <a:prstGeom prst="rect">
            <a:avLst/>
          </a:prstGeom>
        </p:spPr>
      </p:pic>
    </p:spTree>
    <p:extLst>
      <p:ext uri="{BB962C8B-B14F-4D97-AF65-F5344CB8AC3E}">
        <p14:creationId xmlns:p14="http://schemas.microsoft.com/office/powerpoint/2010/main" val="2809502367"/>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upplier.quantum.partneragencies.org/" TargetMode="External"/><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E-TENDER@ICAO.INT" TargetMode="Externa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mailto:E-TENDER@ICAO.INT"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hyperlink" Target="mailto:e-tender@icao.int"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hyperlink" Target="mailto:E-TENDER@ICAO.INT" TargetMode="External"/><Relationship Id="rId2" Type="http://schemas.openxmlformats.org/officeDocument/2006/relationships/hyperlink" Target="mailto:e-tender@icao.int" TargetMode="Externa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ttps://protect.checkpoint.com/v2/r02/___https:/estm.fa.em2.oraclecloud.com/fscmUI/redwood/supplier-registration/register-supplier/register-supplier-verification?id=TUW16eK4rsLz5MJNwwDMMoYCOHny7FmchTkU8FGuQA0JgtovSTQZgT%2FffQ%3D%3D___.YzJlOnNvbG90ZWNoaW5jOmM6bzo5ZDU5YTYxYWU1YThkZjg1OTEwOTBkN2E3MjFlMTYzNjo3OjdiYjQ6M2FlZGY2Y2NhYjgwMDQyYjE3OWE2ZmJlZDg1MTI5MWQ3MjQzNDIyMDljNzAyMzE0MTA4YTBiYzk3NmQ4ZDYwMTpoOkY6Tg"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protect.checkpoint.com/v2/r02/___https:/estm.fa.em2.oraclecloud.com/fscmUI/redwood/supplier-registration/register-supplier/register-supplier-verification?id=TUW16eK4rsLz5MJNwwDMMoYCOHny7FmchTkU8FGuQA0JgtovSTQZgT%2FffQ%3D%3D___.YzJlOnNvbG90ZWNoaW5jOmM6bzo5ZDU5YTYxYWU1YThkZjg1OTEwOTBkN2E3MjFlMTYzNjo3OjdiYjQ6M2FlZGY2Y2NhYjgwMDQyYjE3OWE2ZmJlZDg1MTI5MWQ3MjQzNDIyMDljNzAyMzE0MTA4YTBiYzk3NmQ4ZDYwMTpoOkY6Tg" TargetMode="External"/><Relationship Id="rId2" Type="http://schemas.openxmlformats.org/officeDocument/2006/relationships/image" Target="../media/image6.emf"/><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70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5899B-14DC-9333-459E-6DB14428EDA2}"/>
            </a:ext>
          </a:extLst>
        </p:cNvPr>
        <p:cNvGrpSpPr/>
        <p:nvPr/>
      </p:nvGrpSpPr>
      <p:grpSpPr>
        <a:xfrm>
          <a:off x="0" y="0"/>
          <a:ext cx="0" cy="0"/>
          <a:chOff x="0" y="0"/>
          <a:chExt cx="0" cy="0"/>
        </a:xfrm>
      </p:grpSpPr>
      <p:pic>
        <p:nvPicPr>
          <p:cNvPr id="10" name="Content Placeholder 9" descr="A screenshot of a computer&#10;&#10;AI-generated content may be incorrect.">
            <a:extLst>
              <a:ext uri="{FF2B5EF4-FFF2-40B4-BE49-F238E27FC236}">
                <a16:creationId xmlns:a16="http://schemas.microsoft.com/office/drawing/2014/main" id="{EB8A8819-098C-06A8-2229-82019EF58AE0}"/>
              </a:ext>
            </a:extLst>
          </p:cNvPr>
          <p:cNvPicPr>
            <a:picLocks noGrp="1" noRot="1" noChangeAspect="1" noMove="1" noResize="1" noEditPoints="1" noAdjustHandles="1" noChangeArrowheads="1" noChangeShapeType="1" noCrop="1"/>
          </p:cNvPicPr>
          <p:nvPr>
            <p:ph sz="half" idx="2"/>
          </p:nvPr>
        </p:nvPicPr>
        <p:blipFill>
          <a:blip r:embed="rId2">
            <a:extLst>
              <a:ext uri="{28A0092B-C50C-407E-A947-70E740481C1C}">
                <a14:useLocalDpi xmlns:a14="http://schemas.microsoft.com/office/drawing/2010/main" val="0"/>
              </a:ext>
            </a:extLst>
          </a:blip>
          <a:stretch>
            <a:fillRect/>
          </a:stretch>
        </p:blipFill>
        <p:spPr>
          <a:xfrm>
            <a:off x="3105624" y="1604512"/>
            <a:ext cx="5980751" cy="4281877"/>
          </a:xfrm>
          <a:ln>
            <a:solidFill>
              <a:schemeClr val="accent1"/>
            </a:solidFill>
          </a:ln>
        </p:spPr>
      </p:pic>
      <p:sp>
        <p:nvSpPr>
          <p:cNvPr id="7" name="Content Placeholder 2">
            <a:extLst>
              <a:ext uri="{FF2B5EF4-FFF2-40B4-BE49-F238E27FC236}">
                <a16:creationId xmlns:a16="http://schemas.microsoft.com/office/drawing/2014/main" id="{C8DE2CA5-1B34-3031-0FDC-20CEC2130501}"/>
              </a:ext>
            </a:extLst>
          </p:cNvPr>
          <p:cNvSpPr txBox="1">
            <a:spLocks/>
          </p:cNvSpPr>
          <p:nvPr/>
        </p:nvSpPr>
        <p:spPr>
          <a:xfrm>
            <a:off x="1604627" y="294154"/>
            <a:ext cx="9205771" cy="116371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055A5"/>
                </a:solidFill>
              </a:rPr>
              <a:t>FIND TENDERS AND DOWNLOAD TENDER DOCUMENTS STEP-BY-STEP</a:t>
            </a:r>
          </a:p>
          <a:p>
            <a:r>
              <a:rPr lang="en-US" dirty="0">
                <a:solidFill>
                  <a:schemeClr val="tx1"/>
                </a:solidFill>
              </a:rPr>
              <a:t>STEP 1.  Companies that are already registered should access Quantum using this link: </a:t>
            </a:r>
            <a:r>
              <a:rPr lang="en-CA" u="sng" dirty="0">
                <a:solidFill>
                  <a:srgbClr val="0000FF"/>
                </a:solidFill>
                <a:effectLst/>
                <a:ea typeface="DengXian" panose="02010600030101010101" pitchFamily="2" charset="-122"/>
                <a:cs typeface="Aptos" panose="020B0004020202020204" pitchFamily="34" charset="0"/>
                <a:hlinkClick r:id="rId3"/>
              </a:rPr>
              <a:t>Quantum Supplier Portal</a:t>
            </a:r>
            <a:r>
              <a:rPr lang="en-US" dirty="0">
                <a:solidFill>
                  <a:schemeClr val="tx1"/>
                </a:solidFill>
              </a:rPr>
              <a:t>.</a:t>
            </a:r>
          </a:p>
          <a:p>
            <a:r>
              <a:rPr lang="en-US" dirty="0">
                <a:solidFill>
                  <a:schemeClr val="tx1"/>
                </a:solidFill>
                <a:highlight>
                  <a:srgbClr val="00FF00"/>
                </a:highlight>
              </a:rPr>
              <a:t>STEP 2.</a:t>
            </a:r>
            <a:r>
              <a:rPr lang="en-US" dirty="0">
                <a:solidFill>
                  <a:schemeClr val="tx1"/>
                </a:solidFill>
              </a:rPr>
              <a:t> Once in the system, companies appear in the below main menu.  To start tender search, they need to click ‘View Active Negotiations’, which opens the search menu shown on the next page.</a:t>
            </a:r>
          </a:p>
        </p:txBody>
      </p:sp>
      <p:sp>
        <p:nvSpPr>
          <p:cNvPr id="11" name="Rectangle 10">
            <a:extLst>
              <a:ext uri="{FF2B5EF4-FFF2-40B4-BE49-F238E27FC236}">
                <a16:creationId xmlns:a16="http://schemas.microsoft.com/office/drawing/2014/main" id="{D2C2B353-F2CD-5D78-D871-9B0F549C2378}"/>
              </a:ext>
            </a:extLst>
          </p:cNvPr>
          <p:cNvSpPr>
            <a:spLocks noGrp="1" noRot="1" noMove="1" noResize="1" noEditPoints="1" noAdjustHandles="1" noChangeArrowheads="1" noChangeShapeType="1"/>
          </p:cNvSpPr>
          <p:nvPr/>
        </p:nvSpPr>
        <p:spPr>
          <a:xfrm>
            <a:off x="2973430" y="4650649"/>
            <a:ext cx="970156" cy="319573"/>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4755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FA328-6FAC-F894-C31E-DA1B3BD26BBD}"/>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6DB4D21-3FA7-257A-6C9E-22061E9D6A2B}"/>
              </a:ext>
            </a:extLst>
          </p:cNvPr>
          <p:cNvSpPr txBox="1">
            <a:spLocks/>
          </p:cNvSpPr>
          <p:nvPr/>
        </p:nvSpPr>
        <p:spPr>
          <a:xfrm>
            <a:off x="1604627" y="294154"/>
            <a:ext cx="9205771" cy="116371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solidFill>
                  <a:srgbClr val="0055A5"/>
                </a:solidFill>
              </a:rPr>
              <a:t>For simplicity and avoid possible errors, it is recommended to only perform one of the next two steps (Step 3 or Step 4).</a:t>
            </a:r>
          </a:p>
          <a:p>
            <a:r>
              <a:rPr lang="en-US" dirty="0">
                <a:solidFill>
                  <a:schemeClr val="tx1"/>
                </a:solidFill>
                <a:highlight>
                  <a:srgbClr val="00FF00"/>
                </a:highlight>
              </a:rPr>
              <a:t>STEP 3</a:t>
            </a:r>
            <a:r>
              <a:rPr lang="en-US" dirty="0">
                <a:solidFill>
                  <a:schemeClr val="tx1"/>
                </a:solidFill>
              </a:rPr>
              <a:t>. In t</a:t>
            </a:r>
            <a:r>
              <a:rPr lang="en-CA" dirty="0">
                <a:solidFill>
                  <a:schemeClr val="tx1"/>
                </a:solidFill>
              </a:rPr>
              <a:t>he field ‘Negotiation’ enter either the exact and full reference / number, or its first letters / digits.  Example: if the full tender reference is ‘ICAO-00007’, you MUST enter either ‘ICAO’, or ‘ICAO-00007’ </a:t>
            </a:r>
            <a:r>
              <a:rPr lang="en-CA" b="1" dirty="0">
                <a:solidFill>
                  <a:srgbClr val="0055A5"/>
                </a:solidFill>
              </a:rPr>
              <a:t>(for simplicity and to avoid possible errors, it is recommended to enter ‘ICAO’ only in this field and skip the Step 4; in this case, you will see all current ICAO tenders to choose from)</a:t>
            </a:r>
            <a:r>
              <a:rPr lang="en-CA" dirty="0">
                <a:solidFill>
                  <a:schemeClr val="tx1"/>
                </a:solidFill>
              </a:rPr>
              <a:t>.</a:t>
            </a:r>
          </a:p>
          <a:p>
            <a:r>
              <a:rPr lang="en-CA" dirty="0">
                <a:solidFill>
                  <a:schemeClr val="tx1"/>
                </a:solidFill>
                <a:highlight>
                  <a:srgbClr val="00FF00"/>
                </a:highlight>
              </a:rPr>
              <a:t>STEP 4.</a:t>
            </a:r>
            <a:r>
              <a:rPr lang="en-CA" dirty="0">
                <a:solidFill>
                  <a:schemeClr val="tx1"/>
                </a:solidFill>
              </a:rPr>
              <a:t> The field ‘Title’ refers to tender title / name and IS </a:t>
            </a:r>
            <a:r>
              <a:rPr lang="en-CA" dirty="0">
                <a:solidFill>
                  <a:srgbClr val="FF0000"/>
                </a:solidFill>
              </a:rPr>
              <a:t>NOT MANDATORY.  </a:t>
            </a:r>
            <a:r>
              <a:rPr lang="en-CA" dirty="0">
                <a:solidFill>
                  <a:schemeClr val="tx1"/>
                </a:solidFill>
              </a:rPr>
              <a:t>If this field is used, it’s important to enter either the exact and full title / name, or its </a:t>
            </a:r>
            <a:r>
              <a:rPr lang="en-CA" b="1" dirty="0">
                <a:solidFill>
                  <a:srgbClr val="0055A5"/>
                </a:solidFill>
              </a:rPr>
              <a:t>FIRST</a:t>
            </a:r>
            <a:r>
              <a:rPr lang="en-CA" dirty="0">
                <a:solidFill>
                  <a:schemeClr val="tx1"/>
                </a:solidFill>
              </a:rPr>
              <a:t> letters / words.</a:t>
            </a:r>
          </a:p>
          <a:p>
            <a:r>
              <a:rPr lang="en-CA" dirty="0">
                <a:solidFill>
                  <a:schemeClr val="tx1"/>
                </a:solidFill>
                <a:highlight>
                  <a:srgbClr val="00FF00"/>
                </a:highlight>
              </a:rPr>
              <a:t>STEP 5.</a:t>
            </a:r>
            <a:r>
              <a:rPr lang="en-CA" dirty="0">
                <a:solidFill>
                  <a:schemeClr val="tx1"/>
                </a:solidFill>
              </a:rPr>
              <a:t> </a:t>
            </a:r>
            <a:r>
              <a:rPr lang="en-CA" dirty="0">
                <a:solidFill>
                  <a:srgbClr val="FF0000"/>
                </a:solidFill>
              </a:rPr>
              <a:t>IMPORTANT: </a:t>
            </a:r>
            <a:r>
              <a:rPr lang="en-CA" dirty="0">
                <a:solidFill>
                  <a:schemeClr val="tx1"/>
                </a:solidFill>
              </a:rPr>
              <a:t>Please select a ‘NO’ or a blank in the ‘Invitation Received’ field (unless you received an invitation to your email </a:t>
            </a:r>
            <a:r>
              <a:rPr lang="en-CA" b="1" u="sng" dirty="0">
                <a:solidFill>
                  <a:srgbClr val="0055A5"/>
                </a:solidFill>
              </a:rPr>
              <a:t>directly from the Quantum system</a:t>
            </a:r>
            <a:r>
              <a:rPr lang="en-CA" dirty="0">
                <a:solidFill>
                  <a:schemeClr val="tx1"/>
                </a:solidFill>
              </a:rPr>
              <a:t>).</a:t>
            </a:r>
          </a:p>
          <a:p>
            <a:r>
              <a:rPr lang="en-CA" dirty="0">
                <a:solidFill>
                  <a:schemeClr val="tx1"/>
                </a:solidFill>
                <a:highlight>
                  <a:srgbClr val="00FF00"/>
                </a:highlight>
              </a:rPr>
              <a:t>STEP 6.</a:t>
            </a:r>
            <a:r>
              <a:rPr lang="en-CA" dirty="0">
                <a:solidFill>
                  <a:schemeClr val="tx1"/>
                </a:solidFill>
              </a:rPr>
              <a:t> Once the above actions are performed, you can click ‘Search’.  Search results are illustrated in the following page.</a:t>
            </a:r>
          </a:p>
          <a:p>
            <a:endParaRPr lang="en-CA" dirty="0">
              <a:solidFill>
                <a:schemeClr val="tx1"/>
              </a:solidFill>
            </a:endParaRPr>
          </a:p>
          <a:p>
            <a:endParaRPr lang="en-US" dirty="0">
              <a:solidFill>
                <a:schemeClr val="tx1"/>
              </a:solidFill>
            </a:endParaRPr>
          </a:p>
          <a:p>
            <a:r>
              <a:rPr lang="en-US" dirty="0">
                <a:solidFill>
                  <a:schemeClr val="tx1"/>
                </a:solidFill>
              </a:rPr>
              <a:t>STEP 4. Once in the system, companies </a:t>
            </a:r>
          </a:p>
        </p:txBody>
      </p:sp>
      <p:sp>
        <p:nvSpPr>
          <p:cNvPr id="11" name="Rectangle 10">
            <a:extLst>
              <a:ext uri="{FF2B5EF4-FFF2-40B4-BE49-F238E27FC236}">
                <a16:creationId xmlns:a16="http://schemas.microsoft.com/office/drawing/2014/main" id="{DAA2007D-E601-E4EB-1026-8D03D34814A1}"/>
              </a:ext>
            </a:extLst>
          </p:cNvPr>
          <p:cNvSpPr>
            <a:spLocks noGrp="1" noRot="1" noMove="1" noResize="1" noEditPoints="1" noAdjustHandles="1" noChangeArrowheads="1" noChangeShapeType="1"/>
          </p:cNvSpPr>
          <p:nvPr/>
        </p:nvSpPr>
        <p:spPr>
          <a:xfrm>
            <a:off x="2973430" y="4650649"/>
            <a:ext cx="970156" cy="319573"/>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Content Placeholder 4" descr="A screenshot of a computer&#10;&#10;AI-generated content may be incorrect.">
            <a:extLst>
              <a:ext uri="{FF2B5EF4-FFF2-40B4-BE49-F238E27FC236}">
                <a16:creationId xmlns:a16="http://schemas.microsoft.com/office/drawing/2014/main" id="{CB650DC6-8B7F-E89F-1FD1-10BB792AF8FA}"/>
              </a:ext>
            </a:extLst>
          </p:cNvPr>
          <p:cNvPicPr>
            <a:picLocks noGrp="1" noRot="1" noChangeAspect="1" noMove="1" noResize="1" noEditPoints="1" noAdjustHandles="1" noChangeArrowheads="1" noChangeShapeType="1" noCrop="1"/>
          </p:cNvPicPr>
          <p:nvPr>
            <p:ph sz="half" idx="2"/>
          </p:nvPr>
        </p:nvPicPr>
        <p:blipFill>
          <a:blip r:embed="rId2">
            <a:extLst>
              <a:ext uri="{28A0092B-C50C-407E-A947-70E740481C1C}">
                <a14:useLocalDpi xmlns:a14="http://schemas.microsoft.com/office/drawing/2010/main" val="0"/>
              </a:ext>
            </a:extLst>
          </a:blip>
          <a:srcRect b="31731"/>
          <a:stretch/>
        </p:blipFill>
        <p:spPr>
          <a:xfrm>
            <a:off x="1297821" y="2932981"/>
            <a:ext cx="9596357" cy="3217653"/>
          </a:xfrm>
          <a:ln>
            <a:solidFill>
              <a:schemeClr val="tx1"/>
            </a:solidFill>
          </a:ln>
        </p:spPr>
      </p:pic>
      <p:sp>
        <p:nvSpPr>
          <p:cNvPr id="6" name="Rectangle 5">
            <a:extLst>
              <a:ext uri="{FF2B5EF4-FFF2-40B4-BE49-F238E27FC236}">
                <a16:creationId xmlns:a16="http://schemas.microsoft.com/office/drawing/2014/main" id="{D07DA7C0-25F7-555C-06C7-AA01712A3484}"/>
              </a:ext>
            </a:extLst>
          </p:cNvPr>
          <p:cNvSpPr>
            <a:spLocks noGrp="1" noRot="1" noMove="1" noResize="1" noEditPoints="1" noAdjustHandles="1" noChangeArrowheads="1" noChangeShapeType="1"/>
          </p:cNvSpPr>
          <p:nvPr/>
        </p:nvSpPr>
        <p:spPr>
          <a:xfrm>
            <a:off x="2777704" y="4015849"/>
            <a:ext cx="2070339" cy="189781"/>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25403018-E1CF-0202-52BB-599969DA3A89}"/>
              </a:ext>
            </a:extLst>
          </p:cNvPr>
          <p:cNvSpPr>
            <a:spLocks noGrp="1" noRot="1" noMove="1" noResize="1" noEditPoints="1" noAdjustHandles="1" noChangeArrowheads="1" noChangeShapeType="1"/>
          </p:cNvSpPr>
          <p:nvPr/>
        </p:nvSpPr>
        <p:spPr>
          <a:xfrm>
            <a:off x="2777704" y="4333249"/>
            <a:ext cx="2070339" cy="189781"/>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5A84A99-B127-692F-CD06-13F01FE2C52F}"/>
              </a:ext>
            </a:extLst>
          </p:cNvPr>
          <p:cNvSpPr>
            <a:spLocks noGrp="1" noRot="1" noMove="1" noResize="1" noEditPoints="1" noAdjustHandles="1" noChangeArrowheads="1" noChangeShapeType="1"/>
          </p:cNvSpPr>
          <p:nvPr/>
        </p:nvSpPr>
        <p:spPr>
          <a:xfrm>
            <a:off x="7191557" y="4045788"/>
            <a:ext cx="2070339" cy="189781"/>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212E9B7B-2692-381B-1708-998C578B9EB3}"/>
              </a:ext>
            </a:extLst>
          </p:cNvPr>
          <p:cNvSpPr>
            <a:spLocks noGrp="1" noRot="1" noMove="1" noResize="1" noEditPoints="1" noAdjustHandles="1" noChangeArrowheads="1" noChangeShapeType="1"/>
          </p:cNvSpPr>
          <p:nvPr/>
        </p:nvSpPr>
        <p:spPr>
          <a:xfrm>
            <a:off x="9678838" y="4715544"/>
            <a:ext cx="574901" cy="254678"/>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4732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DB703-822D-71CC-F5DE-8AC49B947F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DF8B0-2DA0-9967-BFC8-2B6FB2AB3959}"/>
              </a:ext>
            </a:extLst>
          </p:cNvPr>
          <p:cNvSpPr>
            <a:spLocks noGrp="1"/>
          </p:cNvSpPr>
          <p:nvPr>
            <p:ph sz="half" idx="2"/>
          </p:nvPr>
        </p:nvSpPr>
        <p:spPr>
          <a:xfrm>
            <a:off x="1604627" y="294154"/>
            <a:ext cx="9205771" cy="1208075"/>
          </a:xfrm>
        </p:spPr>
        <p:txBody>
          <a:bodyPr/>
          <a:lstStyle/>
          <a:p>
            <a:pPr algn="l"/>
            <a:endParaRPr lang="en-US" sz="1400" dirty="0">
              <a:solidFill>
                <a:schemeClr val="tx1"/>
              </a:solidFill>
              <a:highlight>
                <a:srgbClr val="00FF00"/>
              </a:highlight>
            </a:endParaRPr>
          </a:p>
          <a:p>
            <a:pPr algn="l"/>
            <a:r>
              <a:rPr lang="en-US" sz="1400" dirty="0">
                <a:solidFill>
                  <a:schemeClr val="tx1"/>
                </a:solidFill>
                <a:highlight>
                  <a:srgbClr val="00FF00"/>
                </a:highlight>
              </a:rPr>
              <a:t>STEP 7.</a:t>
            </a:r>
            <a:r>
              <a:rPr lang="en-US" sz="1400" dirty="0">
                <a:solidFill>
                  <a:schemeClr val="tx1"/>
                </a:solidFill>
              </a:rPr>
              <a:t> </a:t>
            </a:r>
            <a:r>
              <a:rPr lang="en-US" dirty="0">
                <a:solidFill>
                  <a:schemeClr val="tx1"/>
                </a:solidFill>
              </a:rPr>
              <a:t>From the list of tenders responding to the set criteria, select a tender of interest, and click on the tender reference number in the Column ‘Negotiation’.  This will open the tender webpage where all the actions shall be performed in relation to such particular tender.</a:t>
            </a:r>
          </a:p>
        </p:txBody>
      </p:sp>
      <p:pic>
        <p:nvPicPr>
          <p:cNvPr id="5" name="Picture 4" descr="A screenshot of a computer&#10;&#10;AI-generated content may be incorrect.">
            <a:extLst>
              <a:ext uri="{FF2B5EF4-FFF2-40B4-BE49-F238E27FC236}">
                <a16:creationId xmlns:a16="http://schemas.microsoft.com/office/drawing/2014/main" id="{767DDAA1-E295-3B9D-3B27-50B2E5433E2E}"/>
              </a:ext>
            </a:extLst>
          </p:cNvPr>
          <p:cNvPicPr>
            <a:picLocks noChangeAspect="1"/>
          </p:cNvPicPr>
          <p:nvPr/>
        </p:nvPicPr>
        <p:blipFill>
          <a:blip r:embed="rId2">
            <a:extLst>
              <a:ext uri="{28A0092B-C50C-407E-A947-70E740481C1C}">
                <a14:useLocalDpi xmlns:a14="http://schemas.microsoft.com/office/drawing/2010/main" val="0"/>
              </a:ext>
            </a:extLst>
          </a:blip>
          <a:srcRect b="36350"/>
          <a:stretch/>
        </p:blipFill>
        <p:spPr>
          <a:xfrm>
            <a:off x="784964" y="1687587"/>
            <a:ext cx="10622071" cy="3811340"/>
          </a:xfrm>
          <a:prstGeom prst="rect">
            <a:avLst/>
          </a:prstGeom>
          <a:ln>
            <a:solidFill>
              <a:schemeClr val="tx1"/>
            </a:solidFill>
          </a:ln>
        </p:spPr>
      </p:pic>
      <p:sp>
        <p:nvSpPr>
          <p:cNvPr id="6" name="Rectangle 5">
            <a:extLst>
              <a:ext uri="{FF2B5EF4-FFF2-40B4-BE49-F238E27FC236}">
                <a16:creationId xmlns:a16="http://schemas.microsoft.com/office/drawing/2014/main" id="{FC61AC6C-E312-205C-3883-EF3E2944162F}"/>
              </a:ext>
            </a:extLst>
          </p:cNvPr>
          <p:cNvSpPr/>
          <p:nvPr/>
        </p:nvSpPr>
        <p:spPr>
          <a:xfrm>
            <a:off x="926926" y="3593257"/>
            <a:ext cx="677701" cy="1667675"/>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724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DD9D6-82A2-62A6-397E-47332471AA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A08AB-F02A-13FB-C31F-06707450FD9A}"/>
              </a:ext>
            </a:extLst>
          </p:cNvPr>
          <p:cNvSpPr>
            <a:spLocks noGrp="1"/>
          </p:cNvSpPr>
          <p:nvPr>
            <p:ph sz="half" idx="2"/>
          </p:nvPr>
        </p:nvSpPr>
        <p:spPr>
          <a:xfrm>
            <a:off x="1604627" y="294154"/>
            <a:ext cx="9205771" cy="1208075"/>
          </a:xfrm>
        </p:spPr>
        <p:txBody>
          <a:bodyPr/>
          <a:lstStyle/>
          <a:p>
            <a:pPr algn="l"/>
            <a:endParaRPr lang="en-US" dirty="0">
              <a:solidFill>
                <a:schemeClr val="tx1"/>
              </a:solidFill>
              <a:highlight>
                <a:srgbClr val="00FF00"/>
              </a:highlight>
            </a:endParaRPr>
          </a:p>
          <a:p>
            <a:pPr algn="l"/>
            <a:r>
              <a:rPr lang="en-US" dirty="0">
                <a:solidFill>
                  <a:schemeClr val="tx1"/>
                </a:solidFill>
                <a:highlight>
                  <a:srgbClr val="00FF00"/>
                </a:highlight>
              </a:rPr>
              <a:t>STEP 8.</a:t>
            </a:r>
            <a:r>
              <a:rPr lang="en-US" dirty="0">
                <a:solidFill>
                  <a:schemeClr val="tx1"/>
                </a:solidFill>
              </a:rPr>
              <a:t> In the tender webpage, please click ‘Requirements’ to view requirements / download tender documents.</a:t>
            </a:r>
          </a:p>
        </p:txBody>
      </p:sp>
      <p:pic>
        <p:nvPicPr>
          <p:cNvPr id="4" name="Picture 3" descr="A screenshot of a computer&#10;&#10;AI-generated content may be incorrect.">
            <a:extLst>
              <a:ext uri="{FF2B5EF4-FFF2-40B4-BE49-F238E27FC236}">
                <a16:creationId xmlns:a16="http://schemas.microsoft.com/office/drawing/2014/main" id="{1C4B677E-082D-0B3D-40B5-BFC09086F95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7693"/>
          <a:stretch/>
        </p:blipFill>
        <p:spPr>
          <a:xfrm>
            <a:off x="819248" y="1303077"/>
            <a:ext cx="10553503" cy="4784571"/>
          </a:xfrm>
          <a:prstGeom prst="rect">
            <a:avLst/>
          </a:prstGeom>
          <a:ln>
            <a:solidFill>
              <a:schemeClr val="tx1"/>
            </a:solidFill>
          </a:ln>
        </p:spPr>
      </p:pic>
      <p:sp>
        <p:nvSpPr>
          <p:cNvPr id="6" name="Rectangle 5">
            <a:extLst>
              <a:ext uri="{FF2B5EF4-FFF2-40B4-BE49-F238E27FC236}">
                <a16:creationId xmlns:a16="http://schemas.microsoft.com/office/drawing/2014/main" id="{553C5DCC-424E-D435-4454-2DAB21EB99C0}"/>
              </a:ext>
            </a:extLst>
          </p:cNvPr>
          <p:cNvSpPr>
            <a:spLocks noGrp="1" noRot="1" noMove="1" noResize="1" noEditPoints="1" noAdjustHandles="1" noChangeArrowheads="1" noChangeShapeType="1"/>
          </p:cNvSpPr>
          <p:nvPr/>
        </p:nvSpPr>
        <p:spPr>
          <a:xfrm>
            <a:off x="965799" y="3503054"/>
            <a:ext cx="1277655" cy="206061"/>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0392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5941-16ED-372C-D792-DEED0442BE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1572D-F4FE-07F5-86DE-336778C29528}"/>
              </a:ext>
            </a:extLst>
          </p:cNvPr>
          <p:cNvSpPr>
            <a:spLocks noGrp="1"/>
          </p:cNvSpPr>
          <p:nvPr>
            <p:ph sz="half" idx="2"/>
          </p:nvPr>
        </p:nvSpPr>
        <p:spPr>
          <a:xfrm>
            <a:off x="1604627" y="294154"/>
            <a:ext cx="9205771" cy="1416659"/>
          </a:xfrm>
        </p:spPr>
        <p:txBody>
          <a:bodyPr/>
          <a:lstStyle/>
          <a:p>
            <a:pPr algn="l"/>
            <a:r>
              <a:rPr lang="en-US" sz="1400" dirty="0">
                <a:solidFill>
                  <a:schemeClr val="tx1"/>
                </a:solidFill>
                <a:highlight>
                  <a:srgbClr val="00FF00"/>
                </a:highlight>
              </a:rPr>
              <a:t>STEP 9.</a:t>
            </a:r>
            <a:r>
              <a:rPr lang="en-US" dirty="0">
                <a:solidFill>
                  <a:schemeClr val="tx1"/>
                </a:solidFill>
              </a:rPr>
              <a:t> In the below screen, please click on the link to tender documents (for example, ‘RFQ documents’).  A staple sign on the right is an indicator that there is / are (an) attachment(s).</a:t>
            </a:r>
          </a:p>
          <a:p>
            <a:r>
              <a:rPr lang="en-US" cap="all" dirty="0">
                <a:solidFill>
                  <a:schemeClr val="tx1"/>
                </a:solidFill>
              </a:rPr>
              <a:t>Hint: </a:t>
            </a:r>
            <a:r>
              <a:rPr lang="en-CA" cap="all" dirty="0">
                <a:solidFill>
                  <a:schemeClr val="tx1"/>
                </a:solidFill>
              </a:rPr>
              <a:t>To receive automatic </a:t>
            </a:r>
            <a:r>
              <a:rPr lang="en-CA" cap="all" dirty="0" err="1">
                <a:solidFill>
                  <a:schemeClr val="tx1"/>
                </a:solidFill>
              </a:rPr>
              <a:t>notificationS</a:t>
            </a:r>
            <a:r>
              <a:rPr lang="en-CA" cap="all" dirty="0">
                <a:solidFill>
                  <a:schemeClr val="tx1"/>
                </a:solidFill>
              </a:rPr>
              <a:t> of all communications RELATED to a tender, it is recommended to create a Draft bid response without submitting it.  For this purpose, please click ‘Create Response’, and in the next screen – ‘Save and Close’.</a:t>
            </a:r>
            <a:r>
              <a:rPr lang="en-US" cap="all" dirty="0">
                <a:solidFill>
                  <a:schemeClr val="tx1"/>
                </a:solidFill>
              </a:rPr>
              <a:t>  </a:t>
            </a:r>
            <a:r>
              <a:rPr lang="en-CA" cap="all" dirty="0">
                <a:solidFill>
                  <a:schemeClr val="tx1"/>
                </a:solidFill>
              </a:rPr>
              <a:t>You will be able to modify and submit the bid response at any time before the tender submission deadline.</a:t>
            </a:r>
            <a:endParaRPr lang="en-US" cap="all" dirty="0">
              <a:solidFill>
                <a:schemeClr val="tx1"/>
              </a:solidFill>
            </a:endParaRPr>
          </a:p>
        </p:txBody>
      </p:sp>
      <p:pic>
        <p:nvPicPr>
          <p:cNvPr id="4" name="Picture 3" descr="A screenshot of a computer&#10;&#10;AI-generated content may be incorrect.">
            <a:extLst>
              <a:ext uri="{FF2B5EF4-FFF2-40B4-BE49-F238E27FC236}">
                <a16:creationId xmlns:a16="http://schemas.microsoft.com/office/drawing/2014/main" id="{8BB4B5DB-E560-1C7A-FA12-21E44251062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9200"/>
          <a:stretch/>
        </p:blipFill>
        <p:spPr>
          <a:xfrm>
            <a:off x="1109813" y="1826693"/>
            <a:ext cx="9972373" cy="4447309"/>
          </a:xfrm>
          <a:prstGeom prst="rect">
            <a:avLst/>
          </a:prstGeom>
          <a:ln>
            <a:solidFill>
              <a:schemeClr val="tx1"/>
            </a:solidFill>
          </a:ln>
        </p:spPr>
      </p:pic>
      <p:sp>
        <p:nvSpPr>
          <p:cNvPr id="6" name="Rectangle 5">
            <a:extLst>
              <a:ext uri="{FF2B5EF4-FFF2-40B4-BE49-F238E27FC236}">
                <a16:creationId xmlns:a16="http://schemas.microsoft.com/office/drawing/2014/main" id="{63795315-7510-EA7C-4029-1C56DA398E21}"/>
              </a:ext>
            </a:extLst>
          </p:cNvPr>
          <p:cNvSpPr>
            <a:spLocks noGrp="1" noRot="1" noMove="1" noResize="1" noEditPoints="1" noAdjustHandles="1" noChangeArrowheads="1" noChangeShapeType="1"/>
          </p:cNvSpPr>
          <p:nvPr/>
        </p:nvSpPr>
        <p:spPr>
          <a:xfrm>
            <a:off x="2608358" y="4528457"/>
            <a:ext cx="3360716" cy="249382"/>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507E5D7C-7B03-B1F8-2389-9D19E4FCA50B}"/>
              </a:ext>
            </a:extLst>
          </p:cNvPr>
          <p:cNvSpPr>
            <a:spLocks noGrp="1" noRot="1" noMove="1" noResize="1" noEditPoints="1" noAdjustHandles="1" noChangeArrowheads="1" noChangeShapeType="1"/>
          </p:cNvSpPr>
          <p:nvPr/>
        </p:nvSpPr>
        <p:spPr>
          <a:xfrm>
            <a:off x="9544313" y="4542312"/>
            <a:ext cx="1474519" cy="221673"/>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5824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BEA7C-78FF-1D3A-4269-AEA17B83B1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3F003-A567-ABCB-314B-59DE5BBF21A4}"/>
              </a:ext>
            </a:extLst>
          </p:cNvPr>
          <p:cNvSpPr>
            <a:spLocks noGrp="1"/>
          </p:cNvSpPr>
          <p:nvPr>
            <p:ph sz="half" idx="2"/>
          </p:nvPr>
        </p:nvSpPr>
        <p:spPr>
          <a:xfrm>
            <a:off x="1604627" y="294153"/>
            <a:ext cx="9205771" cy="3407514"/>
          </a:xfrm>
        </p:spPr>
        <p:txBody>
          <a:bodyPr/>
          <a:lstStyle/>
          <a:p>
            <a:pPr algn="l"/>
            <a:endParaRPr lang="en-US" sz="1400" dirty="0">
              <a:solidFill>
                <a:schemeClr val="tx1"/>
              </a:solidFill>
              <a:highlight>
                <a:srgbClr val="00FF00"/>
              </a:highlight>
            </a:endParaRPr>
          </a:p>
          <a:p>
            <a:pPr algn="l"/>
            <a:r>
              <a:rPr lang="en-US" sz="1400" dirty="0">
                <a:solidFill>
                  <a:schemeClr val="tx1"/>
                </a:solidFill>
                <a:highlight>
                  <a:srgbClr val="00FF00"/>
                </a:highlight>
              </a:rPr>
              <a:t>STEP 10.</a:t>
            </a:r>
            <a:r>
              <a:rPr lang="en-US" sz="1400" dirty="0">
                <a:solidFill>
                  <a:schemeClr val="tx1"/>
                </a:solidFill>
              </a:rPr>
              <a:t> From the below screen, tender documents can be downloaded by clicking on the link(s) in the ‘Attachments’.  Usually, the tender documents comprise a set of files in a single zipped folder.</a:t>
            </a:r>
          </a:p>
          <a:p>
            <a:pPr algn="l"/>
            <a:r>
              <a:rPr lang="en-US" dirty="0">
                <a:solidFill>
                  <a:srgbClr val="0055A5"/>
                </a:solidFill>
              </a:rPr>
              <a:t>TENDER DOCUMENTS ARE EXPECTED TO PROVIDE ALL THE INFORMATION NECESSARY FOR BIDDING.  IN CASE THERE ARE ANY QUESTIONS WHATSOEVER RELATED TO THE MATTER OF THE TENDER, THE SPECIFICATIONS OR ANY TENDER REQUIREMENTS, THE POTENTIAL BIDDERS SHALL ADDRESS SUCH QUESTIONS TO ICAO </a:t>
            </a:r>
            <a:r>
              <a:rPr lang="en-US" sz="1800" b="1" u="sng" dirty="0">
                <a:solidFill>
                  <a:srgbClr val="FF0000"/>
                </a:solidFill>
              </a:rPr>
              <a:t>ONLY THROUGH THE E-PROCUREMENT PORTAL</a:t>
            </a:r>
            <a:r>
              <a:rPr lang="en-US" dirty="0">
                <a:solidFill>
                  <a:srgbClr val="0055A5"/>
                </a:solidFill>
              </a:rPr>
              <a:t>, AS DETAILED IN THE FOLLOWING PAGES IN THE SECTION ‘SUBMIT QUESTIONS AND REQUESTS – STEP-BY-STEP’.</a:t>
            </a:r>
          </a:p>
          <a:p>
            <a:pPr algn="l"/>
            <a:r>
              <a:rPr lang="en-US" dirty="0">
                <a:solidFill>
                  <a:srgbClr val="0055A5"/>
                </a:solidFill>
              </a:rPr>
              <a:t>ONLY IF A POTENTIAL BIDDER HAS QUESTIONS OF GENERAL NATURE </a:t>
            </a:r>
            <a:r>
              <a:rPr lang="en-US" sz="1800" b="1" u="sng" dirty="0">
                <a:solidFill>
                  <a:srgbClr val="FF0000"/>
                </a:solidFill>
              </a:rPr>
              <a:t>NOT RELATED</a:t>
            </a:r>
            <a:r>
              <a:rPr lang="en-US" dirty="0">
                <a:solidFill>
                  <a:srgbClr val="0055A5"/>
                </a:solidFill>
              </a:rPr>
              <a:t> TO THE MATTER OF THE TENDER, THE SPECIFICATIONS OR ANY TENDER REQUIREMENTS, SUCH AS QUESTIONS ON ACCESS / DOWNLOAD / UPLOAD ISSUES, CAN SUCH POTENTIAL BIDDER SEND AN EMAIL TO </a:t>
            </a:r>
            <a:r>
              <a:rPr lang="en-US" dirty="0">
                <a:solidFill>
                  <a:srgbClr val="0055A5"/>
                </a:solidFill>
                <a:hlinkClick r:id="rId2">
                  <a:extLst>
                    <a:ext uri="{A12FA001-AC4F-418D-AE19-62706E023703}">
                      <ahyp:hlinkClr xmlns:ahyp="http://schemas.microsoft.com/office/drawing/2018/hyperlinkcolor" val="tx"/>
                    </a:ext>
                  </a:extLst>
                </a:hlinkClick>
              </a:rPr>
              <a:t>E-TENDER@ICAO.INT</a:t>
            </a:r>
            <a:r>
              <a:rPr lang="en-US" dirty="0">
                <a:solidFill>
                  <a:srgbClr val="0055A5"/>
                </a:solidFill>
              </a:rPr>
              <a:t>.  SUCH EMAILS ARE ANSWERED AS QUICKLY AS POSSIBLE, WITHIN A FEW STATUTORY WORKING DAYS IN QUEBEC, CANADA.</a:t>
            </a:r>
          </a:p>
        </p:txBody>
      </p:sp>
      <p:pic>
        <p:nvPicPr>
          <p:cNvPr id="4" name="Picture 3" descr="A close-up of a computer screen&#10;&#10;AI-generated content may be incorrect.">
            <a:extLst>
              <a:ext uri="{FF2B5EF4-FFF2-40B4-BE49-F238E27FC236}">
                <a16:creationId xmlns:a16="http://schemas.microsoft.com/office/drawing/2014/main" id="{FA327BBA-9E94-0959-0567-BA1490C6CC4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b="55636"/>
          <a:stretch/>
        </p:blipFill>
        <p:spPr>
          <a:xfrm>
            <a:off x="908957" y="3822853"/>
            <a:ext cx="10374086" cy="2260448"/>
          </a:xfrm>
          <a:prstGeom prst="rect">
            <a:avLst/>
          </a:prstGeom>
          <a:ln>
            <a:solidFill>
              <a:schemeClr val="tx1"/>
            </a:solidFill>
          </a:ln>
        </p:spPr>
      </p:pic>
      <p:sp>
        <p:nvSpPr>
          <p:cNvPr id="6" name="Rectangle 5">
            <a:extLst>
              <a:ext uri="{FF2B5EF4-FFF2-40B4-BE49-F238E27FC236}">
                <a16:creationId xmlns:a16="http://schemas.microsoft.com/office/drawing/2014/main" id="{FC622561-4398-C946-14D0-61913D294346}"/>
              </a:ext>
            </a:extLst>
          </p:cNvPr>
          <p:cNvSpPr>
            <a:spLocks noGrp="1" noRot="1" noMove="1" noResize="1" noEditPoints="1" noAdjustHandles="1" noChangeArrowheads="1" noChangeShapeType="1"/>
          </p:cNvSpPr>
          <p:nvPr/>
        </p:nvSpPr>
        <p:spPr>
          <a:xfrm>
            <a:off x="6885542" y="5547988"/>
            <a:ext cx="1696598" cy="440675"/>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78816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C7BC3-55EE-7F59-E5A3-C8BF3CEC6D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93903-4982-7E3B-3B3D-CB981D6E7E9E}"/>
              </a:ext>
            </a:extLst>
          </p:cNvPr>
          <p:cNvSpPr>
            <a:spLocks noGrp="1"/>
          </p:cNvSpPr>
          <p:nvPr>
            <p:ph sz="half" idx="2"/>
          </p:nvPr>
        </p:nvSpPr>
        <p:spPr>
          <a:xfrm>
            <a:off x="1604627" y="294154"/>
            <a:ext cx="9205771" cy="3030937"/>
          </a:xfrm>
        </p:spPr>
        <p:txBody>
          <a:bodyPr/>
          <a:lstStyle/>
          <a:p>
            <a:pPr algn="l"/>
            <a:r>
              <a:rPr lang="en-US" sz="2000" b="1" dirty="0">
                <a:solidFill>
                  <a:srgbClr val="0055A5"/>
                </a:solidFill>
              </a:rPr>
              <a:t>SUBMIT QUESTIONS AND REQUESTS – STEP-BY-STEP</a:t>
            </a:r>
          </a:p>
          <a:p>
            <a:pPr algn="l"/>
            <a:r>
              <a:rPr lang="en-US" sz="1200" dirty="0">
                <a:solidFill>
                  <a:srgbClr val="0055A5"/>
                </a:solidFill>
              </a:rPr>
              <a:t>IN CASE THERE ARE ANY QUESTIONS WHATSOEVER RELATED TO THE MATTER OF THE TENDER, THE SPECIFICATIONS OR ANY TENDER REQUIREMENTS, THE POTENTIAL BIDDERS SHALL ADDRESS SUCH QUESTIONS TO ICAO </a:t>
            </a:r>
            <a:r>
              <a:rPr lang="en-US" sz="1200" b="1" u="sng" dirty="0">
                <a:solidFill>
                  <a:srgbClr val="FF0000"/>
                </a:solidFill>
              </a:rPr>
              <a:t>ONLY THROUGH THE E-PROCUREMENT PORTAL</a:t>
            </a:r>
            <a:r>
              <a:rPr lang="en-US" sz="1200" dirty="0">
                <a:solidFill>
                  <a:srgbClr val="0055A5"/>
                </a:solidFill>
              </a:rPr>
              <a:t>, AS DETAILED BELOW.</a:t>
            </a:r>
          </a:p>
          <a:p>
            <a:pPr algn="l"/>
            <a:r>
              <a:rPr lang="en-US" sz="1200" dirty="0">
                <a:solidFill>
                  <a:srgbClr val="0055A5"/>
                </a:solidFill>
              </a:rPr>
              <a:t>ONLY IF A POTENTIAL BIDDER HAS QUESTIONS OF GENERAL NATURE </a:t>
            </a:r>
            <a:r>
              <a:rPr lang="en-US" sz="1200" b="1" u="sng" dirty="0">
                <a:solidFill>
                  <a:srgbClr val="FF0000"/>
                </a:solidFill>
              </a:rPr>
              <a:t>NOT RELATED</a:t>
            </a:r>
            <a:r>
              <a:rPr lang="en-US" sz="1200" dirty="0">
                <a:solidFill>
                  <a:srgbClr val="0055A5"/>
                </a:solidFill>
              </a:rPr>
              <a:t> TO THE MATTER OF THE TENDER, THE SPECIFICATIONS OR ANY TENDER REQUIREMENTS, SUCH AS QUESTIONS ON ACCESS / DOWNLOAD / UPLOAD ISSUES, CAN SUCH POTENTIAL BIDDER SEND AN EMAIL TO </a:t>
            </a:r>
            <a:r>
              <a:rPr lang="en-US" sz="1200" dirty="0">
                <a:solidFill>
                  <a:srgbClr val="0055A5"/>
                </a:solidFill>
                <a:hlinkClick r:id="rId3">
                  <a:extLst>
                    <a:ext uri="{A12FA001-AC4F-418D-AE19-62706E023703}">
                      <ahyp:hlinkClr xmlns:ahyp="http://schemas.microsoft.com/office/drawing/2018/hyperlinkcolor" val="tx"/>
                    </a:ext>
                  </a:extLst>
                </a:hlinkClick>
              </a:rPr>
              <a:t>E-TENDER@ICAO.INT</a:t>
            </a:r>
            <a:r>
              <a:rPr lang="en-US" sz="1200" dirty="0">
                <a:solidFill>
                  <a:srgbClr val="0055A5"/>
                </a:solidFill>
              </a:rPr>
              <a:t>.  SUCH EMAILS ARE ANSWERED AS QUICKLY AS POSSIBLE, IN GENERAL WITHIN A FEW STATUTORY WORKING DAYS IN QUEBEC, CANADA.</a:t>
            </a:r>
          </a:p>
          <a:p>
            <a:pPr algn="l">
              <a:spcBef>
                <a:spcPts val="1800"/>
              </a:spcBef>
            </a:pPr>
            <a:r>
              <a:rPr lang="en-US" sz="1400" dirty="0">
                <a:solidFill>
                  <a:schemeClr val="tx1"/>
                </a:solidFill>
                <a:highlight>
                  <a:srgbClr val="00FF00"/>
                </a:highlight>
              </a:rPr>
              <a:t>STEP </a:t>
            </a:r>
            <a:r>
              <a:rPr lang="en-US" dirty="0">
                <a:solidFill>
                  <a:schemeClr val="tx1"/>
                </a:solidFill>
                <a:highlight>
                  <a:srgbClr val="00FF00"/>
                </a:highlight>
              </a:rPr>
              <a:t>1A</a:t>
            </a:r>
            <a:r>
              <a:rPr lang="en-US" sz="1400" dirty="0">
                <a:solidFill>
                  <a:schemeClr val="tx1"/>
                </a:solidFill>
                <a:highlight>
                  <a:srgbClr val="00FF00"/>
                </a:highlight>
              </a:rPr>
              <a:t>.</a:t>
            </a:r>
            <a:r>
              <a:rPr lang="en-US" sz="1400" dirty="0">
                <a:solidFill>
                  <a:schemeClr val="tx1"/>
                </a:solidFill>
              </a:rPr>
              <a:t> </a:t>
            </a:r>
            <a:r>
              <a:rPr lang="en-US" dirty="0">
                <a:solidFill>
                  <a:schemeClr val="tx1"/>
                </a:solidFill>
              </a:rPr>
              <a:t>If you have NOT started your tender submission, find and select the tender that your questions concern, as described above in the Section ‘FIND TENDERS AND DOWNLOAD TENDER DOCUMENTS – STEP-BY-STEP’ (Steps 1 - 7).</a:t>
            </a:r>
          </a:p>
          <a:p>
            <a:pPr algn="l"/>
            <a:r>
              <a:rPr lang="en-US" b="1" u="sng" dirty="0">
                <a:solidFill>
                  <a:srgbClr val="FF0000"/>
                </a:solidFill>
              </a:rPr>
              <a:t>OR</a:t>
            </a:r>
          </a:p>
          <a:p>
            <a:r>
              <a:rPr lang="en-US" dirty="0">
                <a:solidFill>
                  <a:schemeClr val="tx1"/>
                </a:solidFill>
                <a:highlight>
                  <a:srgbClr val="00FF00"/>
                </a:highlight>
              </a:rPr>
              <a:t>STEP 1B.</a:t>
            </a:r>
            <a:r>
              <a:rPr lang="en-US" dirty="0">
                <a:solidFill>
                  <a:schemeClr val="tx1"/>
                </a:solidFill>
              </a:rPr>
              <a:t> If you have already started your tender submission, please click ‘Manage Responses’ in the main menu webpage and then select the tender in the next screen, as described in Step 7 of the above Section ‘FIND TENDERS AND DOWNLOAD TENDER DOCUMENTS – STEP-BY-STEP’.</a:t>
            </a:r>
          </a:p>
          <a:p>
            <a:pPr algn="l"/>
            <a:endParaRPr lang="en-US" dirty="0">
              <a:solidFill>
                <a:schemeClr val="tx1"/>
              </a:solidFill>
            </a:endParaRPr>
          </a:p>
        </p:txBody>
      </p:sp>
      <p:pic>
        <p:nvPicPr>
          <p:cNvPr id="6" name="Content Placeholder 9" descr="A screenshot of a computer&#10;&#10;AI-generated content may be incorrect.">
            <a:extLst>
              <a:ext uri="{FF2B5EF4-FFF2-40B4-BE49-F238E27FC236}">
                <a16:creationId xmlns:a16="http://schemas.microsoft.com/office/drawing/2014/main" id="{B8D5077E-963A-5011-4E3C-87BB44C06A7B}"/>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33998" r="30825" b="17733"/>
          <a:stretch/>
        </p:blipFill>
        <p:spPr>
          <a:xfrm>
            <a:off x="5102311" y="3549889"/>
            <a:ext cx="5354163" cy="2683129"/>
          </a:xfrm>
          <a:prstGeom prst="rect">
            <a:avLst/>
          </a:prstGeom>
          <a:ln>
            <a:solidFill>
              <a:schemeClr val="accent1"/>
            </a:solidFill>
          </a:ln>
        </p:spPr>
      </p:pic>
      <p:sp>
        <p:nvSpPr>
          <p:cNvPr id="7" name="Rectangle 6">
            <a:extLst>
              <a:ext uri="{FF2B5EF4-FFF2-40B4-BE49-F238E27FC236}">
                <a16:creationId xmlns:a16="http://schemas.microsoft.com/office/drawing/2014/main" id="{4B0C31B0-8AB2-564C-8685-84B553A38967}"/>
              </a:ext>
            </a:extLst>
          </p:cNvPr>
          <p:cNvSpPr>
            <a:spLocks noGrp="1" noRot="1" noMove="1" noResize="1" noEditPoints="1" noAdjustHandles="1" noChangeArrowheads="1" noChangeShapeType="1"/>
          </p:cNvSpPr>
          <p:nvPr/>
        </p:nvSpPr>
        <p:spPr>
          <a:xfrm>
            <a:off x="5171532" y="5654814"/>
            <a:ext cx="843375" cy="410425"/>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1637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5E0A3-9EBA-8255-F943-B6E8BF27A3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D77B4-5C8C-C5F8-B891-1BBF759706F3}"/>
              </a:ext>
            </a:extLst>
          </p:cNvPr>
          <p:cNvSpPr>
            <a:spLocks noGrp="1"/>
          </p:cNvSpPr>
          <p:nvPr>
            <p:ph sz="half" idx="2"/>
          </p:nvPr>
        </p:nvSpPr>
        <p:spPr>
          <a:xfrm>
            <a:off x="1604627" y="294154"/>
            <a:ext cx="9205771" cy="1208075"/>
          </a:xfrm>
        </p:spPr>
        <p:txBody>
          <a:bodyPr/>
          <a:lstStyle/>
          <a:p>
            <a:pPr algn="l"/>
            <a:endParaRPr lang="en-US" sz="1400" dirty="0">
              <a:solidFill>
                <a:schemeClr val="tx1"/>
              </a:solidFill>
              <a:highlight>
                <a:srgbClr val="00FF00"/>
              </a:highlight>
            </a:endParaRPr>
          </a:p>
          <a:p>
            <a:pPr algn="l"/>
            <a:r>
              <a:rPr lang="en-US" sz="1400" dirty="0">
                <a:solidFill>
                  <a:schemeClr val="tx1"/>
                </a:solidFill>
                <a:highlight>
                  <a:srgbClr val="00FF00"/>
                </a:highlight>
              </a:rPr>
              <a:t>STEP 2.</a:t>
            </a:r>
            <a:r>
              <a:rPr lang="en-US" dirty="0">
                <a:solidFill>
                  <a:schemeClr val="tx1"/>
                </a:solidFill>
              </a:rPr>
              <a:t> In the tender webpage, please click ‘Messages’ to compose and submit your enquiries or requests.</a:t>
            </a:r>
          </a:p>
        </p:txBody>
      </p:sp>
      <p:pic>
        <p:nvPicPr>
          <p:cNvPr id="4" name="Picture 3" descr="A screenshot of a computer&#10;&#10;AI-generated content may be incorrect.">
            <a:extLst>
              <a:ext uri="{FF2B5EF4-FFF2-40B4-BE49-F238E27FC236}">
                <a16:creationId xmlns:a16="http://schemas.microsoft.com/office/drawing/2014/main" id="{D109BA08-5CE9-BB4F-C003-5F07D376D89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8305"/>
          <a:stretch/>
        </p:blipFill>
        <p:spPr>
          <a:xfrm>
            <a:off x="1251522" y="1837765"/>
            <a:ext cx="9335851" cy="4204447"/>
          </a:xfrm>
          <a:prstGeom prst="rect">
            <a:avLst/>
          </a:prstGeom>
          <a:ln>
            <a:solidFill>
              <a:schemeClr val="accent1"/>
            </a:solidFill>
          </a:ln>
        </p:spPr>
      </p:pic>
      <p:sp>
        <p:nvSpPr>
          <p:cNvPr id="6" name="Rectangle 5">
            <a:extLst>
              <a:ext uri="{FF2B5EF4-FFF2-40B4-BE49-F238E27FC236}">
                <a16:creationId xmlns:a16="http://schemas.microsoft.com/office/drawing/2014/main" id="{C30099C2-AC6E-016F-9CFE-7A023158B12E}"/>
              </a:ext>
            </a:extLst>
          </p:cNvPr>
          <p:cNvSpPr>
            <a:spLocks noGrp="1" noRot="1" noMove="1" noResize="1" noEditPoints="1" noAdjustHandles="1" noChangeArrowheads="1" noChangeShapeType="1"/>
          </p:cNvSpPr>
          <p:nvPr/>
        </p:nvSpPr>
        <p:spPr>
          <a:xfrm>
            <a:off x="8274424" y="2097741"/>
            <a:ext cx="753035" cy="412377"/>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20548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1BDBF-765C-3CE1-49A3-0DCC3564A7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89A56A-7F4D-EA2A-6282-1F7CD57D07E8}"/>
              </a:ext>
            </a:extLst>
          </p:cNvPr>
          <p:cNvSpPr>
            <a:spLocks noGrp="1"/>
          </p:cNvSpPr>
          <p:nvPr>
            <p:ph sz="half" idx="2"/>
          </p:nvPr>
        </p:nvSpPr>
        <p:spPr>
          <a:xfrm>
            <a:off x="1604627" y="294154"/>
            <a:ext cx="9205771" cy="1208075"/>
          </a:xfrm>
        </p:spPr>
        <p:txBody>
          <a:bodyPr/>
          <a:lstStyle/>
          <a:p>
            <a:pPr algn="l"/>
            <a:endParaRPr lang="en-US" sz="1400" dirty="0">
              <a:solidFill>
                <a:schemeClr val="tx1"/>
              </a:solidFill>
              <a:highlight>
                <a:srgbClr val="00FF00"/>
              </a:highlight>
            </a:endParaRPr>
          </a:p>
          <a:p>
            <a:pPr algn="l"/>
            <a:r>
              <a:rPr lang="en-US" sz="1400" dirty="0">
                <a:solidFill>
                  <a:schemeClr val="tx1"/>
                </a:solidFill>
                <a:highlight>
                  <a:srgbClr val="00FF00"/>
                </a:highlight>
              </a:rPr>
              <a:t>STEP 3.</a:t>
            </a:r>
            <a:r>
              <a:rPr lang="en-US" sz="1400" dirty="0">
                <a:solidFill>
                  <a:schemeClr val="tx1"/>
                </a:solidFill>
              </a:rPr>
              <a:t> In the below screen, please click “ + ” in order to enter your enquiries or requests.  This will open the window illustrated on the following page.</a:t>
            </a:r>
            <a:endParaRPr lang="en-US" dirty="0">
              <a:solidFill>
                <a:schemeClr val="tx1"/>
              </a:solidFill>
            </a:endParaRPr>
          </a:p>
        </p:txBody>
      </p:sp>
      <p:pic>
        <p:nvPicPr>
          <p:cNvPr id="7" name="Picture 6" descr="A screenshot of a computer&#10;&#10;AI-generated content may be incorrect.">
            <a:extLst>
              <a:ext uri="{FF2B5EF4-FFF2-40B4-BE49-F238E27FC236}">
                <a16:creationId xmlns:a16="http://schemas.microsoft.com/office/drawing/2014/main" id="{66A6157D-2780-F9A1-6010-0EAFC96C219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47118"/>
          <a:stretch/>
        </p:blipFill>
        <p:spPr>
          <a:xfrm>
            <a:off x="995601" y="2142072"/>
            <a:ext cx="10200798" cy="2899292"/>
          </a:xfrm>
          <a:prstGeom prst="rect">
            <a:avLst/>
          </a:prstGeom>
          <a:ln>
            <a:solidFill>
              <a:schemeClr val="accent1"/>
            </a:solidFill>
          </a:ln>
        </p:spPr>
      </p:pic>
      <p:sp>
        <p:nvSpPr>
          <p:cNvPr id="8" name="Rectangle 7">
            <a:extLst>
              <a:ext uri="{FF2B5EF4-FFF2-40B4-BE49-F238E27FC236}">
                <a16:creationId xmlns:a16="http://schemas.microsoft.com/office/drawing/2014/main" id="{D501DAEC-85B3-A2D2-019C-2DFF43CF3386}"/>
              </a:ext>
            </a:extLst>
          </p:cNvPr>
          <p:cNvSpPr>
            <a:spLocks noGrp="1" noRot="1" noMove="1" noResize="1" noEditPoints="1" noAdjustHandles="1" noChangeArrowheads="1" noChangeShapeType="1"/>
          </p:cNvSpPr>
          <p:nvPr/>
        </p:nvSpPr>
        <p:spPr>
          <a:xfrm>
            <a:off x="2332495" y="3638227"/>
            <a:ext cx="325464" cy="364210"/>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126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A92CD-E27C-6978-75E4-B94208558E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47758-8672-3B1A-86A5-B18E757D8AD4}"/>
              </a:ext>
            </a:extLst>
          </p:cNvPr>
          <p:cNvSpPr>
            <a:spLocks noGrp="1"/>
          </p:cNvSpPr>
          <p:nvPr>
            <p:ph sz="half" idx="2"/>
          </p:nvPr>
        </p:nvSpPr>
        <p:spPr>
          <a:xfrm>
            <a:off x="1604627" y="294154"/>
            <a:ext cx="9205771" cy="1208075"/>
          </a:xfrm>
        </p:spPr>
        <p:txBody>
          <a:bodyPr/>
          <a:lstStyle/>
          <a:p>
            <a:pPr algn="l"/>
            <a:r>
              <a:rPr lang="en-US" sz="1400" dirty="0">
                <a:solidFill>
                  <a:schemeClr val="tx1"/>
                </a:solidFill>
                <a:highlight>
                  <a:srgbClr val="00FF00"/>
                </a:highlight>
              </a:rPr>
              <a:t>STEP 4.</a:t>
            </a:r>
            <a:r>
              <a:rPr lang="en-US" dirty="0">
                <a:solidFill>
                  <a:schemeClr val="tx1"/>
                </a:solidFill>
              </a:rPr>
              <a:t> Enter the text of your inquiry / request in the below pop-up window.  You can format your text using the menu in the pop-up window.</a:t>
            </a:r>
          </a:p>
          <a:p>
            <a:pPr algn="l"/>
            <a:r>
              <a:rPr lang="en-US" dirty="0">
                <a:solidFill>
                  <a:schemeClr val="tx1"/>
                </a:solidFill>
                <a:highlight>
                  <a:srgbClr val="00FF00"/>
                </a:highlight>
              </a:rPr>
              <a:t>STEP 5.</a:t>
            </a:r>
            <a:r>
              <a:rPr lang="en-US" dirty="0">
                <a:solidFill>
                  <a:schemeClr val="tx1"/>
                </a:solidFill>
              </a:rPr>
              <a:t> Click ‘Send’ when you are ready.</a:t>
            </a:r>
          </a:p>
        </p:txBody>
      </p:sp>
      <p:pic>
        <p:nvPicPr>
          <p:cNvPr id="4" name="Picture 3" descr="A screenshot of a computer&#10;&#10;AI-generated content may be incorrect.">
            <a:extLst>
              <a:ext uri="{FF2B5EF4-FFF2-40B4-BE49-F238E27FC236}">
                <a16:creationId xmlns:a16="http://schemas.microsoft.com/office/drawing/2014/main" id="{51946098-34FB-CD4A-E9CB-2C1797D20F4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r="23768" b="16118"/>
          <a:stretch/>
        </p:blipFill>
        <p:spPr>
          <a:xfrm>
            <a:off x="1810010" y="1093359"/>
            <a:ext cx="8571979" cy="5069445"/>
          </a:xfrm>
          <a:prstGeom prst="rect">
            <a:avLst/>
          </a:prstGeom>
          <a:ln>
            <a:solidFill>
              <a:srgbClr val="0055A5"/>
            </a:solidFill>
          </a:ln>
        </p:spPr>
      </p:pic>
      <p:sp>
        <p:nvSpPr>
          <p:cNvPr id="6" name="Rectangle 5">
            <a:extLst>
              <a:ext uri="{FF2B5EF4-FFF2-40B4-BE49-F238E27FC236}">
                <a16:creationId xmlns:a16="http://schemas.microsoft.com/office/drawing/2014/main" id="{86358D06-1FAD-B89E-90EE-455F747ABDCD}"/>
              </a:ext>
            </a:extLst>
          </p:cNvPr>
          <p:cNvSpPr>
            <a:spLocks noGrp="1" noRot="1" noMove="1" noResize="1" noEditPoints="1" noAdjustHandles="1" noChangeArrowheads="1" noChangeShapeType="1"/>
          </p:cNvSpPr>
          <p:nvPr/>
        </p:nvSpPr>
        <p:spPr>
          <a:xfrm>
            <a:off x="5562421" y="2969129"/>
            <a:ext cx="1290181" cy="467930"/>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62AF266D-4792-448A-199C-80FEEB80D4F7}"/>
              </a:ext>
            </a:extLst>
          </p:cNvPr>
          <p:cNvSpPr>
            <a:spLocks noGrp="1" noRot="1" noMove="1" noResize="1" noEditPoints="1" noAdjustHandles="1" noChangeArrowheads="1" noChangeShapeType="1"/>
          </p:cNvSpPr>
          <p:nvPr/>
        </p:nvSpPr>
        <p:spPr>
          <a:xfrm>
            <a:off x="9006214" y="5599134"/>
            <a:ext cx="663879" cy="449576"/>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774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0">
            <a:extLst>
              <a:ext uri="{FF2B5EF4-FFF2-40B4-BE49-F238E27FC236}">
                <a16:creationId xmlns:a16="http://schemas.microsoft.com/office/drawing/2014/main" id="{E74D6D65-C328-02FA-1B78-80F28BA0048E}"/>
              </a:ext>
            </a:extLst>
          </p:cNvPr>
          <p:cNvSpPr txBox="1">
            <a:spLocks/>
          </p:cNvSpPr>
          <p:nvPr/>
        </p:nvSpPr>
        <p:spPr>
          <a:xfrm>
            <a:off x="1438102" y="1453701"/>
            <a:ext cx="9243753" cy="1534826"/>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sz="4800" dirty="0">
                <a:solidFill>
                  <a:srgbClr val="0055A5"/>
                </a:solidFill>
                <a:latin typeface="Times New Roman" panose="02020603050405020304" pitchFamily="18" charset="0"/>
                <a:cs typeface="Times New Roman" panose="02020603050405020304" pitchFamily="18" charset="0"/>
              </a:rPr>
              <a:t>SUPPLIER REGISTRATION AND TENDER PARTICIPATION </a:t>
            </a:r>
            <a:br>
              <a:rPr lang="en-US" sz="4800" dirty="0">
                <a:solidFill>
                  <a:srgbClr val="0055A5"/>
                </a:solidFill>
                <a:latin typeface="Times New Roman" panose="02020603050405020304" pitchFamily="18" charset="0"/>
                <a:cs typeface="Times New Roman" panose="02020603050405020304" pitchFamily="18" charset="0"/>
              </a:rPr>
            </a:br>
            <a:r>
              <a:rPr lang="en-US" sz="4800" dirty="0">
                <a:solidFill>
                  <a:srgbClr val="0055A5"/>
                </a:solidFill>
                <a:latin typeface="Times New Roman" panose="02020603050405020304" pitchFamily="18" charset="0"/>
                <a:cs typeface="Times New Roman" panose="02020603050405020304" pitchFamily="18" charset="0"/>
              </a:rPr>
              <a:t>-------</a:t>
            </a:r>
            <a:br>
              <a:rPr lang="en-US" sz="4800" dirty="0">
                <a:solidFill>
                  <a:srgbClr val="0055A5"/>
                </a:solidFill>
                <a:latin typeface="Times New Roman" panose="02020603050405020304" pitchFamily="18" charset="0"/>
                <a:cs typeface="Times New Roman" panose="02020603050405020304" pitchFamily="18" charset="0"/>
              </a:rPr>
            </a:br>
            <a:r>
              <a:rPr lang="en-US" sz="6600" dirty="0">
                <a:solidFill>
                  <a:srgbClr val="0055A5"/>
                </a:solidFill>
                <a:latin typeface="Times New Roman" panose="02020603050405020304" pitchFamily="18" charset="0"/>
                <a:cs typeface="Times New Roman" panose="02020603050405020304" pitchFamily="18" charset="0"/>
              </a:rPr>
              <a:t>QUANTUM</a:t>
            </a:r>
          </a:p>
          <a:p>
            <a:pPr algn="ctr"/>
            <a:endParaRPr lang="en-US" sz="6600" dirty="0">
              <a:solidFill>
                <a:srgbClr val="0055A5"/>
              </a:solidFill>
              <a:latin typeface="Times New Roman" panose="02020603050405020304" pitchFamily="18" charset="0"/>
              <a:cs typeface="Times New Roman" panose="02020603050405020304" pitchFamily="18" charset="0"/>
            </a:endParaRPr>
          </a:p>
          <a:p>
            <a:pPr algn="ctr"/>
            <a:endParaRPr lang="en-US" sz="1100" dirty="0">
              <a:solidFill>
                <a:srgbClr val="0055A5"/>
              </a:solidFill>
              <a:latin typeface="Times New Roman" panose="02020603050405020304" pitchFamily="18" charset="0"/>
              <a:cs typeface="Times New Roman" panose="02020603050405020304" pitchFamily="18" charset="0"/>
            </a:endParaRPr>
          </a:p>
          <a:p>
            <a:pPr algn="ctr"/>
            <a:endParaRPr lang="en-US" sz="1100" dirty="0">
              <a:solidFill>
                <a:srgbClr val="0055A5"/>
              </a:solidFill>
              <a:latin typeface="Times New Roman" panose="02020603050405020304" pitchFamily="18" charset="0"/>
              <a:cs typeface="Times New Roman" panose="02020603050405020304" pitchFamily="18" charset="0"/>
            </a:endParaRPr>
          </a:p>
          <a:p>
            <a:pPr algn="ctr"/>
            <a:endParaRPr lang="en-US" sz="1100" dirty="0">
              <a:solidFill>
                <a:srgbClr val="0055A5"/>
              </a:solidFill>
              <a:latin typeface="Times New Roman" panose="02020603050405020304" pitchFamily="18" charset="0"/>
              <a:cs typeface="Times New Roman" panose="02020603050405020304" pitchFamily="18" charset="0"/>
            </a:endParaRPr>
          </a:p>
          <a:p>
            <a:pPr algn="ctr"/>
            <a:endParaRPr lang="en-US" sz="1100" dirty="0">
              <a:solidFill>
                <a:srgbClr val="0055A5"/>
              </a:solidFill>
              <a:latin typeface="Times New Roman" panose="02020603050405020304" pitchFamily="18" charset="0"/>
              <a:cs typeface="Times New Roman" panose="02020603050405020304" pitchFamily="18" charset="0"/>
            </a:endParaRPr>
          </a:p>
          <a:p>
            <a:pPr algn="ctr"/>
            <a:r>
              <a:rPr lang="en-US" sz="1100" dirty="0">
                <a:solidFill>
                  <a:srgbClr val="0055A5"/>
                </a:solidFill>
                <a:latin typeface="Times New Roman" panose="02020603050405020304" pitchFamily="18" charset="0"/>
                <a:cs typeface="Times New Roman" panose="02020603050405020304" pitchFamily="18" charset="0"/>
              </a:rPr>
              <a:t>Edition 1 – 15 July 2025</a:t>
            </a:r>
            <a:endParaRPr lang="en-CA" sz="1100" dirty="0">
              <a:solidFill>
                <a:srgbClr val="0055A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377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45A60-EECB-2AC5-E797-FCC97B6D5C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8668D4-165C-479E-6C9E-27F65B6FC6F4}"/>
              </a:ext>
            </a:extLst>
          </p:cNvPr>
          <p:cNvSpPr>
            <a:spLocks noGrp="1"/>
          </p:cNvSpPr>
          <p:nvPr>
            <p:ph sz="half" idx="2"/>
          </p:nvPr>
        </p:nvSpPr>
        <p:spPr>
          <a:xfrm>
            <a:off x="1604627" y="294155"/>
            <a:ext cx="9205771" cy="1812232"/>
          </a:xfrm>
        </p:spPr>
        <p:txBody>
          <a:bodyPr/>
          <a:lstStyle/>
          <a:p>
            <a:pPr algn="l"/>
            <a:r>
              <a:rPr lang="en-US" sz="1400" dirty="0">
                <a:solidFill>
                  <a:schemeClr val="tx1"/>
                </a:solidFill>
              </a:rPr>
              <a:t>STEP 6. </a:t>
            </a:r>
            <a:r>
              <a:rPr lang="en-US" dirty="0">
                <a:solidFill>
                  <a:schemeClr val="tx1"/>
                </a:solidFill>
              </a:rPr>
              <a:t>To view ICAO responses, you can visit the ‘Online Messages’ screen by following the above Steps 1-2 of this Section.</a:t>
            </a:r>
          </a:p>
          <a:p>
            <a:pPr algn="l"/>
            <a:r>
              <a:rPr lang="en-US" dirty="0">
                <a:solidFill>
                  <a:schemeClr val="tx1"/>
                </a:solidFill>
                <a:highlight>
                  <a:srgbClr val="00FF00"/>
                </a:highlight>
              </a:rPr>
              <a:t>STEP 7.</a:t>
            </a:r>
            <a:r>
              <a:rPr lang="en-US" dirty="0">
                <a:solidFill>
                  <a:schemeClr val="tx1"/>
                </a:solidFill>
              </a:rPr>
              <a:t> First, click on the upper level heading in the ‘Subject’ column to show the communication(s) available under the given heading – see the ‘green’ box below.  Please note that this ‘Online Messages’ menu contains not only ICAO responses to supplier inquiries and requests, but also any other tender-related communications from ICAO, such as those related to tender deadline extension, etc.</a:t>
            </a:r>
          </a:p>
          <a:p>
            <a:pPr algn="l"/>
            <a:r>
              <a:rPr lang="en-US" dirty="0">
                <a:solidFill>
                  <a:schemeClr val="tx1"/>
                </a:solidFill>
                <a:highlight>
                  <a:srgbClr val="00FF00"/>
                </a:highlight>
              </a:rPr>
              <a:t>STEP 8.</a:t>
            </a:r>
            <a:r>
              <a:rPr lang="en-US" dirty="0">
                <a:solidFill>
                  <a:schemeClr val="tx1"/>
                </a:solidFill>
              </a:rPr>
              <a:t> Then, click on the lower level heading in the ‘Subject’ column to show the content of the message and attachments available for downloading, if any – see the ‘red’ boxes below.  If ‘None’ is indicated under ‘Attachments’, it means the entire content of ICAO response / message is shown in the lower left corner.</a:t>
            </a:r>
          </a:p>
        </p:txBody>
      </p:sp>
      <p:pic>
        <p:nvPicPr>
          <p:cNvPr id="4" name="Picture 3" descr="A screenshot of a computer&#10;&#10;AI-generated content may be incorrect.">
            <a:extLst>
              <a:ext uri="{FF2B5EF4-FFF2-40B4-BE49-F238E27FC236}">
                <a16:creationId xmlns:a16="http://schemas.microsoft.com/office/drawing/2014/main" id="{CA68C8FA-BF56-9998-E645-35E4CB0DA3A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980707" y="2200275"/>
            <a:ext cx="8230585" cy="4297615"/>
          </a:xfrm>
          <a:prstGeom prst="rect">
            <a:avLst/>
          </a:prstGeom>
          <a:ln>
            <a:solidFill>
              <a:srgbClr val="0055A5"/>
            </a:solidFill>
          </a:ln>
        </p:spPr>
      </p:pic>
      <p:sp>
        <p:nvSpPr>
          <p:cNvPr id="7" name="Rectangle 6">
            <a:extLst>
              <a:ext uri="{FF2B5EF4-FFF2-40B4-BE49-F238E27FC236}">
                <a16:creationId xmlns:a16="http://schemas.microsoft.com/office/drawing/2014/main" id="{42A3A6C2-6CFF-5943-E2D6-7EF0AF891F3C}"/>
              </a:ext>
            </a:extLst>
          </p:cNvPr>
          <p:cNvSpPr>
            <a:spLocks noGrp="1" noRot="1" noMove="1" noResize="1" noEditPoints="1" noAdjustHandles="1" noChangeArrowheads="1" noChangeShapeType="1"/>
          </p:cNvSpPr>
          <p:nvPr/>
        </p:nvSpPr>
        <p:spPr>
          <a:xfrm>
            <a:off x="2425222" y="3917716"/>
            <a:ext cx="1053193" cy="184614"/>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04982465-2CF5-61D9-6C77-991591F27FB7}"/>
              </a:ext>
            </a:extLst>
          </p:cNvPr>
          <p:cNvSpPr>
            <a:spLocks noGrp="1" noRot="1" noMove="1" noResize="1" noEditPoints="1" noAdjustHandles="1" noChangeArrowheads="1" noChangeShapeType="1"/>
          </p:cNvSpPr>
          <p:nvPr/>
        </p:nvSpPr>
        <p:spPr>
          <a:xfrm>
            <a:off x="5619683" y="4867289"/>
            <a:ext cx="1175658" cy="411721"/>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Arrow: Right 11">
            <a:extLst>
              <a:ext uri="{FF2B5EF4-FFF2-40B4-BE49-F238E27FC236}">
                <a16:creationId xmlns:a16="http://schemas.microsoft.com/office/drawing/2014/main" id="{FE243614-6A1D-8CC5-FC8B-F3E3E939CF0D}"/>
              </a:ext>
            </a:extLst>
          </p:cNvPr>
          <p:cNvSpPr>
            <a:spLocks noGrp="1" noRot="1" noMove="1" noResize="1" noEditPoints="1" noAdjustHandles="1" noChangeArrowheads="1" noChangeShapeType="1"/>
          </p:cNvSpPr>
          <p:nvPr/>
        </p:nvSpPr>
        <p:spPr>
          <a:xfrm rot="10800000">
            <a:off x="5148947" y="5722235"/>
            <a:ext cx="1280738" cy="499456"/>
          </a:xfrm>
          <a:prstGeom prst="rightArrow">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F389FF4D-B83A-0086-C2EE-0886C39EEF2F}"/>
              </a:ext>
            </a:extLst>
          </p:cNvPr>
          <p:cNvSpPr txBox="1">
            <a:spLocks noGrp="1" noRot="1" noMove="1" noResize="1" noEditPoints="1" noAdjustHandles="1" noChangeArrowheads="1" noChangeShapeType="1"/>
          </p:cNvSpPr>
          <p:nvPr/>
        </p:nvSpPr>
        <p:spPr>
          <a:xfrm>
            <a:off x="5569743" y="5793004"/>
            <a:ext cx="772997" cy="307777"/>
          </a:xfrm>
          <a:prstGeom prst="rect">
            <a:avLst/>
          </a:prstGeom>
          <a:noFill/>
        </p:spPr>
        <p:txBody>
          <a:bodyPr wrap="square" rtlCol="0">
            <a:spAutoFit/>
          </a:bodyPr>
          <a:lstStyle/>
          <a:p>
            <a:r>
              <a:rPr lang="en-US" sz="1400" dirty="0">
                <a:solidFill>
                  <a:srgbClr val="FF0000"/>
                </a:solidFill>
              </a:rPr>
              <a:t>content</a:t>
            </a:r>
            <a:endParaRPr lang="en-CA" sz="1400" dirty="0">
              <a:solidFill>
                <a:srgbClr val="FF0000"/>
              </a:solidFill>
            </a:endParaRPr>
          </a:p>
        </p:txBody>
      </p:sp>
      <p:sp>
        <p:nvSpPr>
          <p:cNvPr id="14" name="Rectangle 13">
            <a:extLst>
              <a:ext uri="{FF2B5EF4-FFF2-40B4-BE49-F238E27FC236}">
                <a16:creationId xmlns:a16="http://schemas.microsoft.com/office/drawing/2014/main" id="{935B7D03-CDBF-F82E-4C7B-88B6195B3F32}"/>
              </a:ext>
            </a:extLst>
          </p:cNvPr>
          <p:cNvSpPr>
            <a:spLocks noGrp="1" noRot="1" noMove="1" noResize="1" noEditPoints="1" noAdjustHandles="1" noChangeArrowheads="1" noChangeShapeType="1"/>
          </p:cNvSpPr>
          <p:nvPr/>
        </p:nvSpPr>
        <p:spPr>
          <a:xfrm>
            <a:off x="2182979" y="3693350"/>
            <a:ext cx="1122196" cy="184614"/>
          </a:xfrm>
          <a:prstGeom prst="rect">
            <a:avLst/>
          </a:prstGeom>
          <a:solidFill>
            <a:schemeClr val="accent5">
              <a:lumMod val="75000"/>
              <a:alpha val="0"/>
            </a:schemeClr>
          </a:solidFill>
          <a:ln w="25400">
            <a:solidFill>
              <a:srgbClr val="00A2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664A5EA2-38E1-5805-5102-844AA35308AB}"/>
              </a:ext>
            </a:extLst>
          </p:cNvPr>
          <p:cNvSpPr>
            <a:spLocks noGrp="1" noRot="1" noMove="1" noResize="1" noEditPoints="1" noAdjustHandles="1" noChangeArrowheads="1" noChangeShapeType="1"/>
          </p:cNvSpPr>
          <p:nvPr/>
        </p:nvSpPr>
        <p:spPr>
          <a:xfrm>
            <a:off x="1799686" y="4443588"/>
            <a:ext cx="3168240" cy="2094054"/>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1666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C0603-9220-8196-8712-0D773C08062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08178-CFDE-DB3E-3AD5-9C09F1FF60CB}"/>
              </a:ext>
            </a:extLst>
          </p:cNvPr>
          <p:cNvSpPr>
            <a:spLocks noGrp="1"/>
          </p:cNvSpPr>
          <p:nvPr>
            <p:ph sz="half" idx="2"/>
          </p:nvPr>
        </p:nvSpPr>
        <p:spPr>
          <a:xfrm>
            <a:off x="1604627" y="294154"/>
            <a:ext cx="9205771" cy="1208075"/>
          </a:xfrm>
        </p:spPr>
        <p:txBody>
          <a:bodyPr/>
          <a:lstStyle/>
          <a:p>
            <a:pPr algn="l"/>
            <a:r>
              <a:rPr lang="en-US" sz="2400" b="1" dirty="0">
                <a:solidFill>
                  <a:srgbClr val="0055A5"/>
                </a:solidFill>
              </a:rPr>
              <a:t>SUBMIT TENDERS / BIDS / QUOTATIONS – STEP-BY-STEP</a:t>
            </a:r>
          </a:p>
          <a:p>
            <a:pPr algn="l"/>
            <a:r>
              <a:rPr lang="en-US" sz="1600" dirty="0">
                <a:solidFill>
                  <a:schemeClr val="tx1"/>
                </a:solidFill>
                <a:highlight>
                  <a:srgbClr val="00FF00"/>
                </a:highlight>
              </a:rPr>
              <a:t>STEP </a:t>
            </a:r>
            <a:r>
              <a:rPr lang="en-US" dirty="0">
                <a:solidFill>
                  <a:schemeClr val="tx1"/>
                </a:solidFill>
                <a:highlight>
                  <a:srgbClr val="00FF00"/>
                </a:highlight>
              </a:rPr>
              <a:t>1A</a:t>
            </a:r>
            <a:r>
              <a:rPr lang="en-US" sz="1600" dirty="0">
                <a:solidFill>
                  <a:schemeClr val="tx1"/>
                </a:solidFill>
                <a:highlight>
                  <a:srgbClr val="00FF00"/>
                </a:highlight>
              </a:rPr>
              <a:t>.</a:t>
            </a:r>
            <a:r>
              <a:rPr lang="en-US" sz="1600" dirty="0">
                <a:solidFill>
                  <a:schemeClr val="tx1"/>
                </a:solidFill>
              </a:rPr>
              <a:t> </a:t>
            </a:r>
            <a:r>
              <a:rPr lang="en-US" dirty="0">
                <a:solidFill>
                  <a:schemeClr val="tx1"/>
                </a:solidFill>
              </a:rPr>
              <a:t>If you have NOT started your tender submission, find and select the tender, as described above in the Section ‘FIND TENDERS AND DOWNLOAD TENDER DOCUMENTS – STEP-BY-STEP’ (Steps 1 – 7 on pages 10 - 12).</a:t>
            </a:r>
          </a:p>
          <a:p>
            <a:pPr algn="l"/>
            <a:r>
              <a:rPr lang="en-US" b="1" u="sng" dirty="0">
                <a:solidFill>
                  <a:srgbClr val="FF0000"/>
                </a:solidFill>
              </a:rPr>
              <a:t>OR</a:t>
            </a:r>
          </a:p>
          <a:p>
            <a:r>
              <a:rPr lang="en-US" dirty="0">
                <a:solidFill>
                  <a:schemeClr val="tx1"/>
                </a:solidFill>
                <a:highlight>
                  <a:srgbClr val="00FF00"/>
                </a:highlight>
              </a:rPr>
              <a:t>STEP 1B.</a:t>
            </a:r>
            <a:r>
              <a:rPr lang="en-US" dirty="0">
                <a:solidFill>
                  <a:schemeClr val="tx1"/>
                </a:solidFill>
              </a:rPr>
              <a:t> If you have already started your tender submission, please click ‘Manage Responses’ in the main menu webpage and then select the tender in the next screen, as described in Step 7 of the above Section ‘FIND TENDERS AND DOWNLOAD TENDER DOCUMENTS – STEP-BY-STEP’ (page 12).</a:t>
            </a:r>
          </a:p>
        </p:txBody>
      </p:sp>
      <p:pic>
        <p:nvPicPr>
          <p:cNvPr id="2" name="Content Placeholder 9" descr="A screenshot of a computer&#10;&#10;AI-generated content may be incorrect.">
            <a:extLst>
              <a:ext uri="{FF2B5EF4-FFF2-40B4-BE49-F238E27FC236}">
                <a16:creationId xmlns:a16="http://schemas.microsoft.com/office/drawing/2014/main" id="{1B2428AA-4050-44B8-5FDB-0D2B9A2F8C1F}"/>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3998" r="30825" b="17733"/>
          <a:stretch/>
        </p:blipFill>
        <p:spPr>
          <a:xfrm>
            <a:off x="2314575" y="2257425"/>
            <a:ext cx="8141899" cy="3975594"/>
          </a:xfrm>
          <a:prstGeom prst="rect">
            <a:avLst/>
          </a:prstGeom>
          <a:ln>
            <a:solidFill>
              <a:schemeClr val="accent1"/>
            </a:solidFill>
          </a:ln>
        </p:spPr>
      </p:pic>
      <p:sp>
        <p:nvSpPr>
          <p:cNvPr id="4" name="Rectangle 3">
            <a:extLst>
              <a:ext uri="{FF2B5EF4-FFF2-40B4-BE49-F238E27FC236}">
                <a16:creationId xmlns:a16="http://schemas.microsoft.com/office/drawing/2014/main" id="{9247E4D7-37B2-2FB4-51D4-CE498558C275}"/>
              </a:ext>
            </a:extLst>
          </p:cNvPr>
          <p:cNvSpPr>
            <a:spLocks noGrp="1" noRot="1" noMove="1" noResize="1" noEditPoints="1" noAdjustHandles="1" noChangeArrowheads="1" noChangeShapeType="1"/>
          </p:cNvSpPr>
          <p:nvPr/>
        </p:nvSpPr>
        <p:spPr>
          <a:xfrm>
            <a:off x="2399757" y="5397639"/>
            <a:ext cx="1276893" cy="622161"/>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1341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9369B-0710-2C7F-93FC-A8100ECCC1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F90DD-6A87-093E-95F5-486ABB605679}"/>
              </a:ext>
            </a:extLst>
          </p:cNvPr>
          <p:cNvSpPr>
            <a:spLocks noGrp="1"/>
          </p:cNvSpPr>
          <p:nvPr>
            <p:ph sz="half" idx="2"/>
          </p:nvPr>
        </p:nvSpPr>
        <p:spPr>
          <a:xfrm>
            <a:off x="1604627" y="294154"/>
            <a:ext cx="9205771" cy="1455988"/>
          </a:xfrm>
        </p:spPr>
        <p:txBody>
          <a:bodyPr/>
          <a:lstStyle/>
          <a:p>
            <a:r>
              <a:rPr lang="en-US" sz="1400" dirty="0">
                <a:solidFill>
                  <a:schemeClr val="tx1"/>
                </a:solidFill>
                <a:highlight>
                  <a:srgbClr val="00FF00"/>
                </a:highlight>
              </a:rPr>
              <a:t>STEP 2.</a:t>
            </a:r>
            <a:r>
              <a:rPr lang="en-US" dirty="0">
                <a:solidFill>
                  <a:schemeClr val="tx1"/>
                </a:solidFill>
              </a:rPr>
              <a:t> In the tender webpage, please click ‘Create Response’ to start uploading your tender / bid / quotation.</a:t>
            </a:r>
          </a:p>
          <a:p>
            <a:r>
              <a:rPr lang="en-US" cap="all" dirty="0">
                <a:solidFill>
                  <a:schemeClr val="tx1"/>
                </a:solidFill>
              </a:rPr>
              <a:t>Hint: </a:t>
            </a:r>
            <a:r>
              <a:rPr lang="en-CA" cap="all" dirty="0">
                <a:solidFill>
                  <a:schemeClr val="tx1"/>
                </a:solidFill>
              </a:rPr>
              <a:t>To receive automatic </a:t>
            </a:r>
            <a:r>
              <a:rPr lang="en-CA" cap="all" dirty="0" err="1">
                <a:solidFill>
                  <a:schemeClr val="tx1"/>
                </a:solidFill>
              </a:rPr>
              <a:t>notificationS</a:t>
            </a:r>
            <a:r>
              <a:rPr lang="en-CA" cap="all" dirty="0">
                <a:solidFill>
                  <a:schemeClr val="tx1"/>
                </a:solidFill>
              </a:rPr>
              <a:t> of all communications RELATED to a tender, it is recommended to create a Draft bid response without submitting it.  For this purpose, please click ‘Create Response’, and in the next screen – ‘Save and Close’.</a:t>
            </a:r>
            <a:r>
              <a:rPr lang="en-US" cap="all" dirty="0">
                <a:solidFill>
                  <a:schemeClr val="tx1"/>
                </a:solidFill>
              </a:rPr>
              <a:t>  </a:t>
            </a:r>
            <a:r>
              <a:rPr lang="en-CA" cap="all" dirty="0">
                <a:solidFill>
                  <a:schemeClr val="tx1"/>
                </a:solidFill>
              </a:rPr>
              <a:t>You will be able to modify and submit the bid response at any time before the tender submission deadline.</a:t>
            </a:r>
            <a:endParaRPr lang="en-US" cap="all" dirty="0">
              <a:solidFill>
                <a:schemeClr val="tx1"/>
              </a:solidFill>
            </a:endParaRPr>
          </a:p>
          <a:p>
            <a:endParaRPr lang="en-US" dirty="0">
              <a:solidFill>
                <a:schemeClr val="tx1"/>
              </a:solidFill>
            </a:endParaRPr>
          </a:p>
        </p:txBody>
      </p:sp>
      <p:pic>
        <p:nvPicPr>
          <p:cNvPr id="2" name="Picture 1" descr="A screenshot of a computer&#10;&#10;AI-generated content may be incorrect.">
            <a:extLst>
              <a:ext uri="{FF2B5EF4-FFF2-40B4-BE49-F238E27FC236}">
                <a16:creationId xmlns:a16="http://schemas.microsoft.com/office/drawing/2014/main" id="{3EF36606-F89E-F618-AE34-AE0605B88CDF}"/>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8305"/>
          <a:stretch/>
        </p:blipFill>
        <p:spPr>
          <a:xfrm>
            <a:off x="1251522" y="1837765"/>
            <a:ext cx="9335851" cy="4204447"/>
          </a:xfrm>
          <a:prstGeom prst="rect">
            <a:avLst/>
          </a:prstGeom>
          <a:ln>
            <a:solidFill>
              <a:schemeClr val="accent1"/>
            </a:solidFill>
          </a:ln>
        </p:spPr>
      </p:pic>
      <p:sp>
        <p:nvSpPr>
          <p:cNvPr id="4" name="Rectangle 3">
            <a:extLst>
              <a:ext uri="{FF2B5EF4-FFF2-40B4-BE49-F238E27FC236}">
                <a16:creationId xmlns:a16="http://schemas.microsoft.com/office/drawing/2014/main" id="{A2EB4526-EFF2-FD06-A8C9-2BC92A1343E2}"/>
              </a:ext>
            </a:extLst>
          </p:cNvPr>
          <p:cNvSpPr>
            <a:spLocks noGrp="1" noRot="1" noMove="1" noResize="1" noEditPoints="1" noAdjustHandles="1" noChangeArrowheads="1" noChangeShapeType="1"/>
          </p:cNvSpPr>
          <p:nvPr/>
        </p:nvSpPr>
        <p:spPr>
          <a:xfrm>
            <a:off x="8931649" y="2107267"/>
            <a:ext cx="753035" cy="407334"/>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22335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14D66-326A-4671-CE4F-C0FE190D9E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D741B-6339-220C-4783-21D1BD506045}"/>
              </a:ext>
            </a:extLst>
          </p:cNvPr>
          <p:cNvSpPr>
            <a:spLocks noGrp="1"/>
          </p:cNvSpPr>
          <p:nvPr>
            <p:ph sz="half" idx="2"/>
          </p:nvPr>
        </p:nvSpPr>
        <p:spPr>
          <a:xfrm>
            <a:off x="1604627" y="294154"/>
            <a:ext cx="9205771" cy="1208075"/>
          </a:xfrm>
        </p:spPr>
        <p:txBody>
          <a:bodyPr/>
          <a:lstStyle/>
          <a:p>
            <a:pPr algn="l"/>
            <a:r>
              <a:rPr lang="en-US" sz="1400" dirty="0">
                <a:solidFill>
                  <a:schemeClr val="tx1"/>
                </a:solidFill>
                <a:highlight>
                  <a:srgbClr val="00FF00"/>
                </a:highlight>
              </a:rPr>
              <a:t>STEP 3.</a:t>
            </a:r>
            <a:r>
              <a:rPr lang="en-US" sz="1400" dirty="0">
                <a:solidFill>
                  <a:schemeClr val="tx1"/>
                </a:solidFill>
              </a:rPr>
              <a:t> </a:t>
            </a:r>
            <a:r>
              <a:rPr lang="en-US" dirty="0">
                <a:solidFill>
                  <a:schemeClr val="tx1"/>
                </a:solidFill>
              </a:rPr>
              <a:t>In the screen illustrated on this page, please click ‘Next’.</a:t>
            </a:r>
          </a:p>
        </p:txBody>
      </p:sp>
      <p:pic>
        <p:nvPicPr>
          <p:cNvPr id="4" name="Picture 3" descr="A screenshot of a computer&#10;&#10;AI-generated content may be incorrect.">
            <a:extLst>
              <a:ext uri="{FF2B5EF4-FFF2-40B4-BE49-F238E27FC236}">
                <a16:creationId xmlns:a16="http://schemas.microsoft.com/office/drawing/2014/main" id="{63DCFA1D-1AD1-1133-F49B-907F261D4B2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39979"/>
          <a:stretch/>
        </p:blipFill>
        <p:spPr>
          <a:xfrm>
            <a:off x="962025" y="1640351"/>
            <a:ext cx="10267950" cy="3026899"/>
          </a:xfrm>
          <a:prstGeom prst="rect">
            <a:avLst/>
          </a:prstGeom>
          <a:ln>
            <a:solidFill>
              <a:srgbClr val="0055A5"/>
            </a:solidFill>
          </a:ln>
        </p:spPr>
      </p:pic>
      <p:sp>
        <p:nvSpPr>
          <p:cNvPr id="6" name="Rectangle 5">
            <a:extLst>
              <a:ext uri="{FF2B5EF4-FFF2-40B4-BE49-F238E27FC236}">
                <a16:creationId xmlns:a16="http://schemas.microsoft.com/office/drawing/2014/main" id="{48B381F3-AA3A-55D3-F30E-9934782E0EAF}"/>
              </a:ext>
            </a:extLst>
          </p:cNvPr>
          <p:cNvSpPr>
            <a:spLocks noGrp="1" noRot="1" noMove="1" noResize="1" noEditPoints="1" noAdjustHandles="1" noChangeArrowheads="1" noChangeShapeType="1"/>
          </p:cNvSpPr>
          <p:nvPr/>
        </p:nvSpPr>
        <p:spPr>
          <a:xfrm>
            <a:off x="9391650" y="2266950"/>
            <a:ext cx="533400" cy="438150"/>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4010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1559A-0BB7-DFF7-505B-414A3E365C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5EF4B-6491-B050-F5F9-963A0618CF4F}"/>
              </a:ext>
            </a:extLst>
          </p:cNvPr>
          <p:cNvSpPr>
            <a:spLocks noGrp="1"/>
          </p:cNvSpPr>
          <p:nvPr>
            <p:ph sz="half" idx="2"/>
          </p:nvPr>
        </p:nvSpPr>
        <p:spPr>
          <a:xfrm>
            <a:off x="1604627" y="294154"/>
            <a:ext cx="9205771" cy="1208075"/>
          </a:xfrm>
        </p:spPr>
        <p:txBody>
          <a:bodyPr/>
          <a:lstStyle/>
          <a:p>
            <a:endParaRPr lang="en-US" sz="1400" dirty="0">
              <a:solidFill>
                <a:schemeClr val="tx1"/>
              </a:solidFill>
              <a:highlight>
                <a:srgbClr val="00FF00"/>
              </a:highlight>
            </a:endParaRPr>
          </a:p>
          <a:p>
            <a:r>
              <a:rPr lang="en-US" sz="1400" dirty="0">
                <a:solidFill>
                  <a:schemeClr val="tx1"/>
                </a:solidFill>
                <a:highlight>
                  <a:srgbClr val="00FF00"/>
                </a:highlight>
              </a:rPr>
              <a:t>STEP 4.</a:t>
            </a:r>
            <a:r>
              <a:rPr lang="en-US" sz="1400" dirty="0">
                <a:solidFill>
                  <a:schemeClr val="tx1"/>
                </a:solidFill>
              </a:rPr>
              <a:t> </a:t>
            </a:r>
            <a:r>
              <a:rPr lang="en-US" dirty="0">
                <a:solidFill>
                  <a:schemeClr val="tx1"/>
                </a:solidFill>
              </a:rPr>
              <a:t>From the drop-down menu in the screen illustrated below, please select </a:t>
            </a:r>
            <a:r>
              <a:rPr lang="en-CA" dirty="0">
                <a:solidFill>
                  <a:schemeClr val="tx1"/>
                </a:solidFill>
              </a:rPr>
              <a:t>‘Section 2. Documents to Upload’.</a:t>
            </a:r>
            <a:endParaRPr lang="en-US" dirty="0">
              <a:solidFill>
                <a:schemeClr val="tx1"/>
              </a:solidFill>
            </a:endParaRPr>
          </a:p>
        </p:txBody>
      </p:sp>
      <p:pic>
        <p:nvPicPr>
          <p:cNvPr id="4" name="Picture 3" descr="A screenshot of a computer&#10;&#10;AI-generated content may be incorrect.">
            <a:extLst>
              <a:ext uri="{FF2B5EF4-FFF2-40B4-BE49-F238E27FC236}">
                <a16:creationId xmlns:a16="http://schemas.microsoft.com/office/drawing/2014/main" id="{B4F94C07-3E9E-4924-6B60-2AE47C0B2335}"/>
              </a:ext>
            </a:extLst>
          </p:cNvPr>
          <p:cNvPicPr>
            <a:picLocks noChangeAspect="1"/>
          </p:cNvPicPr>
          <p:nvPr/>
        </p:nvPicPr>
        <p:blipFill>
          <a:blip r:embed="rId2">
            <a:extLst>
              <a:ext uri="{28A0092B-C50C-407E-A947-70E740481C1C}">
                <a14:useLocalDpi xmlns:a14="http://schemas.microsoft.com/office/drawing/2010/main" val="0"/>
              </a:ext>
            </a:extLst>
          </a:blip>
          <a:srcRect b="50000"/>
          <a:stretch/>
        </p:blipFill>
        <p:spPr>
          <a:xfrm>
            <a:off x="1076325" y="2196307"/>
            <a:ext cx="10039350" cy="2465386"/>
          </a:xfrm>
          <a:prstGeom prst="rect">
            <a:avLst/>
          </a:prstGeom>
          <a:ln>
            <a:solidFill>
              <a:schemeClr val="tx1"/>
            </a:solidFill>
          </a:ln>
        </p:spPr>
      </p:pic>
      <p:sp>
        <p:nvSpPr>
          <p:cNvPr id="6" name="Rectangle 5">
            <a:extLst>
              <a:ext uri="{FF2B5EF4-FFF2-40B4-BE49-F238E27FC236}">
                <a16:creationId xmlns:a16="http://schemas.microsoft.com/office/drawing/2014/main" id="{A894C87D-C9D8-7379-A7CF-2E356B4D3AFE}"/>
              </a:ext>
            </a:extLst>
          </p:cNvPr>
          <p:cNvSpPr/>
          <p:nvPr/>
        </p:nvSpPr>
        <p:spPr>
          <a:xfrm>
            <a:off x="9267347" y="3695701"/>
            <a:ext cx="1753077" cy="466725"/>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94781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C7C27-7A51-8A72-BC9A-017BE64587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6D895-3A69-6E02-5179-FA8AD455B3A7}"/>
              </a:ext>
            </a:extLst>
          </p:cNvPr>
          <p:cNvSpPr>
            <a:spLocks noGrp="1"/>
          </p:cNvSpPr>
          <p:nvPr>
            <p:ph sz="half" idx="2"/>
          </p:nvPr>
        </p:nvSpPr>
        <p:spPr>
          <a:xfrm>
            <a:off x="1604627" y="294155"/>
            <a:ext cx="9205771" cy="919504"/>
          </a:xfrm>
        </p:spPr>
        <p:txBody>
          <a:bodyPr/>
          <a:lstStyle/>
          <a:p>
            <a:pPr algn="l"/>
            <a:r>
              <a:rPr lang="en-US" sz="1400" dirty="0">
                <a:solidFill>
                  <a:schemeClr val="tx1"/>
                </a:solidFill>
                <a:highlight>
                  <a:srgbClr val="00FF00"/>
                </a:highlight>
              </a:rPr>
              <a:t>STEP 5.</a:t>
            </a:r>
            <a:r>
              <a:rPr lang="en-US" sz="1400" dirty="0">
                <a:solidFill>
                  <a:schemeClr val="tx1"/>
                </a:solidFill>
              </a:rPr>
              <a:t> In the screen shown on this page, select a category of required documents to upload (by clicking in the circle).</a:t>
            </a:r>
          </a:p>
          <a:p>
            <a:pPr algn="l"/>
            <a:r>
              <a:rPr lang="en-US" dirty="0">
                <a:solidFill>
                  <a:schemeClr val="tx1"/>
                </a:solidFill>
                <a:highlight>
                  <a:srgbClr val="00FF00"/>
                </a:highlight>
              </a:rPr>
              <a:t>STEP 6.</a:t>
            </a:r>
            <a:r>
              <a:rPr lang="en-US" dirty="0">
                <a:solidFill>
                  <a:schemeClr val="tx1"/>
                </a:solidFill>
              </a:rPr>
              <a:t> Once the line ‘Response Attachments  None’ appears, click ‘ + ’.  This will bring a pop-up window for uploading attachment(s), as shown on the next page.</a:t>
            </a:r>
          </a:p>
        </p:txBody>
      </p:sp>
      <p:pic>
        <p:nvPicPr>
          <p:cNvPr id="4" name="Picture 3" descr="A screenshot of a computer&#10;&#10;AI-generated content may be incorrect.">
            <a:extLst>
              <a:ext uri="{FF2B5EF4-FFF2-40B4-BE49-F238E27FC236}">
                <a16:creationId xmlns:a16="http://schemas.microsoft.com/office/drawing/2014/main" id="{83B5C9E0-9576-5832-EBC2-7828BD664FA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7847"/>
          <a:stretch/>
        </p:blipFill>
        <p:spPr>
          <a:xfrm>
            <a:off x="946571" y="1654743"/>
            <a:ext cx="10298857" cy="4661299"/>
          </a:xfrm>
          <a:prstGeom prst="rect">
            <a:avLst/>
          </a:prstGeom>
          <a:ln>
            <a:solidFill>
              <a:schemeClr val="tx1"/>
            </a:solidFill>
          </a:ln>
        </p:spPr>
      </p:pic>
      <p:sp>
        <p:nvSpPr>
          <p:cNvPr id="6" name="Rectangle 5">
            <a:extLst>
              <a:ext uri="{FF2B5EF4-FFF2-40B4-BE49-F238E27FC236}">
                <a16:creationId xmlns:a16="http://schemas.microsoft.com/office/drawing/2014/main" id="{E55A3BC8-D347-728E-F27B-DD5F2B37F2EC}"/>
              </a:ext>
            </a:extLst>
          </p:cNvPr>
          <p:cNvSpPr>
            <a:spLocks noGrp="1" noRot="1" noMove="1" noResize="1" noEditPoints="1" noAdjustHandles="1" noChangeArrowheads="1" noChangeShapeType="1"/>
          </p:cNvSpPr>
          <p:nvPr/>
        </p:nvSpPr>
        <p:spPr>
          <a:xfrm>
            <a:off x="1321724" y="3598025"/>
            <a:ext cx="756458" cy="350520"/>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46F7761-80F5-8A5E-8693-6055F30934DC}"/>
              </a:ext>
            </a:extLst>
          </p:cNvPr>
          <p:cNvSpPr>
            <a:spLocks noGrp="1" noRot="1" noMove="1" noResize="1" noEditPoints="1" noAdjustHandles="1" noChangeArrowheads="1" noChangeShapeType="1"/>
          </p:cNvSpPr>
          <p:nvPr/>
        </p:nvSpPr>
        <p:spPr>
          <a:xfrm>
            <a:off x="2671158" y="3798916"/>
            <a:ext cx="421178" cy="218902"/>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1043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3DF1F-8690-19AF-2AF8-511782C389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6815F6-EE57-2418-426E-7FEE7BD141EA}"/>
              </a:ext>
            </a:extLst>
          </p:cNvPr>
          <p:cNvSpPr>
            <a:spLocks noGrp="1"/>
          </p:cNvSpPr>
          <p:nvPr>
            <p:ph sz="half" idx="2"/>
          </p:nvPr>
        </p:nvSpPr>
        <p:spPr>
          <a:xfrm>
            <a:off x="1604627" y="294154"/>
            <a:ext cx="9205771" cy="1952657"/>
          </a:xfrm>
        </p:spPr>
        <p:txBody>
          <a:bodyPr/>
          <a:lstStyle/>
          <a:p>
            <a:pPr algn="l"/>
            <a:r>
              <a:rPr lang="en-US" sz="1400" dirty="0">
                <a:solidFill>
                  <a:schemeClr val="tx1"/>
                </a:solidFill>
                <a:highlight>
                  <a:srgbClr val="00FF00"/>
                </a:highlight>
              </a:rPr>
              <a:t>STEP 7.</a:t>
            </a:r>
            <a:r>
              <a:rPr lang="en-US" dirty="0">
                <a:solidFill>
                  <a:schemeClr val="tx1"/>
                </a:solidFill>
              </a:rPr>
              <a:t> In the pop-up window shown below, you need to click ‘Actions’, which will open a drop-down menu.</a:t>
            </a:r>
          </a:p>
          <a:p>
            <a:pPr algn="l"/>
            <a:r>
              <a:rPr lang="en-US" dirty="0">
                <a:solidFill>
                  <a:schemeClr val="tx1"/>
                </a:solidFill>
                <a:highlight>
                  <a:srgbClr val="00FF00"/>
                </a:highlight>
              </a:rPr>
              <a:t>STEP 8.</a:t>
            </a:r>
            <a:r>
              <a:rPr lang="en-US" dirty="0">
                <a:solidFill>
                  <a:schemeClr val="tx1"/>
                </a:solidFill>
              </a:rPr>
              <a:t> In the drop-down menu, please click ‘Add’.  This will add a line to select a file for uploading.  You can see such line with a blue background in the illustration below.</a:t>
            </a:r>
          </a:p>
          <a:p>
            <a:pPr algn="l"/>
            <a:r>
              <a:rPr lang="en-US" dirty="0">
                <a:solidFill>
                  <a:schemeClr val="tx1"/>
                </a:solidFill>
                <a:highlight>
                  <a:srgbClr val="00FF00"/>
                </a:highlight>
              </a:rPr>
              <a:t>STEP 9.</a:t>
            </a:r>
            <a:r>
              <a:rPr lang="en-US" dirty="0">
                <a:solidFill>
                  <a:schemeClr val="tx1"/>
                </a:solidFill>
              </a:rPr>
              <a:t> Click ‘Add ’ again to add one more file in the same category of documents.  This can be repeated multiple times, if you need to upload many documents in the same category.</a:t>
            </a:r>
          </a:p>
          <a:p>
            <a:pPr algn="l"/>
            <a:r>
              <a:rPr lang="en-US" dirty="0">
                <a:solidFill>
                  <a:schemeClr val="tx1"/>
                </a:solidFill>
                <a:highlight>
                  <a:srgbClr val="00FF00"/>
                </a:highlight>
              </a:rPr>
              <a:t>STEP 10.</a:t>
            </a:r>
            <a:r>
              <a:rPr lang="en-US" dirty="0">
                <a:solidFill>
                  <a:schemeClr val="tx1"/>
                </a:solidFill>
              </a:rPr>
              <a:t> Click ‘OK’, once you have finished selecting files.</a:t>
            </a:r>
          </a:p>
          <a:p>
            <a:pPr algn="l"/>
            <a:r>
              <a:rPr lang="en-US" dirty="0">
                <a:solidFill>
                  <a:schemeClr val="tx1"/>
                </a:solidFill>
              </a:rPr>
              <a:t>STEP 11. Repeat Steps 5 – 10 for all other categories of documents to upload.</a:t>
            </a:r>
          </a:p>
        </p:txBody>
      </p:sp>
      <p:pic>
        <p:nvPicPr>
          <p:cNvPr id="4" name="Picture 3" descr="A screenshot of a computer&#10;&#10;AI-generated content may be incorrect.">
            <a:extLst>
              <a:ext uri="{FF2B5EF4-FFF2-40B4-BE49-F238E27FC236}">
                <a16:creationId xmlns:a16="http://schemas.microsoft.com/office/drawing/2014/main" id="{461B3BA1-940B-56A1-237B-6596D57312C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r="16214" b="17387"/>
          <a:stretch/>
        </p:blipFill>
        <p:spPr>
          <a:xfrm>
            <a:off x="1757947" y="2246811"/>
            <a:ext cx="8676106" cy="4201596"/>
          </a:xfrm>
          <a:prstGeom prst="rect">
            <a:avLst/>
          </a:prstGeom>
        </p:spPr>
      </p:pic>
      <p:sp>
        <p:nvSpPr>
          <p:cNvPr id="6" name="Rectangle 5">
            <a:extLst>
              <a:ext uri="{FF2B5EF4-FFF2-40B4-BE49-F238E27FC236}">
                <a16:creationId xmlns:a16="http://schemas.microsoft.com/office/drawing/2014/main" id="{6601B606-BC29-1D4C-E1B4-38963E6113FF}"/>
              </a:ext>
            </a:extLst>
          </p:cNvPr>
          <p:cNvSpPr>
            <a:spLocks noGrp="1" noRot="1" noMove="1" noResize="1" noEditPoints="1" noAdjustHandles="1" noChangeArrowheads="1" noChangeShapeType="1"/>
          </p:cNvSpPr>
          <p:nvPr/>
        </p:nvSpPr>
        <p:spPr>
          <a:xfrm>
            <a:off x="3605349" y="4199468"/>
            <a:ext cx="692331" cy="424783"/>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4DCBFC5-C5D2-F6D3-2973-3B32D22A88C1}"/>
              </a:ext>
            </a:extLst>
          </p:cNvPr>
          <p:cNvSpPr>
            <a:spLocks noGrp="1" noRot="1" noMove="1" noResize="1" noEditPoints="1" noAdjustHandles="1" noChangeArrowheads="1" noChangeShapeType="1"/>
          </p:cNvSpPr>
          <p:nvPr/>
        </p:nvSpPr>
        <p:spPr>
          <a:xfrm>
            <a:off x="9366069" y="5181600"/>
            <a:ext cx="635726" cy="566058"/>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13227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234D5-C0FB-0268-E68F-3465F24784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4723D-480E-6A96-13C5-6C25709947AE}"/>
              </a:ext>
            </a:extLst>
          </p:cNvPr>
          <p:cNvSpPr>
            <a:spLocks noGrp="1"/>
          </p:cNvSpPr>
          <p:nvPr>
            <p:ph sz="half" idx="2"/>
          </p:nvPr>
        </p:nvSpPr>
        <p:spPr>
          <a:xfrm>
            <a:off x="1604627" y="294154"/>
            <a:ext cx="9205771" cy="1762945"/>
          </a:xfrm>
        </p:spPr>
        <p:txBody>
          <a:bodyPr/>
          <a:lstStyle/>
          <a:p>
            <a:pPr algn="l"/>
            <a:r>
              <a:rPr lang="en-US" sz="1400" dirty="0">
                <a:solidFill>
                  <a:schemeClr val="tx1"/>
                </a:solidFill>
                <a:highlight>
                  <a:srgbClr val="00FF00"/>
                </a:highlight>
              </a:rPr>
              <a:t>STEP 12.</a:t>
            </a:r>
            <a:r>
              <a:rPr lang="en-US" sz="1400" dirty="0">
                <a:solidFill>
                  <a:schemeClr val="tx1"/>
                </a:solidFill>
              </a:rPr>
              <a:t> </a:t>
            </a:r>
            <a:r>
              <a:rPr lang="en-US" dirty="0">
                <a:solidFill>
                  <a:schemeClr val="tx1"/>
                </a:solidFill>
              </a:rPr>
              <a:t>From the drop-down menu on the right, please select </a:t>
            </a:r>
            <a:r>
              <a:rPr lang="en-CA" dirty="0">
                <a:solidFill>
                  <a:schemeClr val="tx1"/>
                </a:solidFill>
              </a:rPr>
              <a:t>select ‘Section 3. Financial Bid’ to upload Financial Proposal.  This action will open a separate screen shown at the lower part of this page.</a:t>
            </a:r>
          </a:p>
          <a:p>
            <a:pPr algn="l"/>
            <a:r>
              <a:rPr lang="en-CA" dirty="0">
                <a:solidFill>
                  <a:schemeClr val="tx1"/>
                </a:solidFill>
                <a:highlight>
                  <a:srgbClr val="00FF00"/>
                </a:highlight>
              </a:rPr>
              <a:t>STEP 13. </a:t>
            </a:r>
            <a:r>
              <a:rPr lang="en-CA" dirty="0">
                <a:solidFill>
                  <a:schemeClr val="tx1"/>
                </a:solidFill>
              </a:rPr>
              <a:t>Upload your Financial Proposal, as described in the Steps 5 – 10 above.</a:t>
            </a:r>
          </a:p>
          <a:p>
            <a:pPr lvl="0"/>
            <a:r>
              <a:rPr lang="en-CA" dirty="0">
                <a:solidFill>
                  <a:schemeClr val="tx1"/>
                </a:solidFill>
              </a:rPr>
              <a:t>STEP 14. Click ‘Next’.</a:t>
            </a:r>
          </a:p>
          <a:p>
            <a:r>
              <a:rPr lang="en-CA" dirty="0">
                <a:solidFill>
                  <a:schemeClr val="tx1"/>
                </a:solidFill>
              </a:rPr>
              <a:t>STEP 15. Fill in pricing information on the line(s), as / if requested in the tender.</a:t>
            </a:r>
          </a:p>
          <a:p>
            <a:pPr algn="l"/>
            <a:r>
              <a:rPr lang="en-CA" dirty="0">
                <a:solidFill>
                  <a:schemeClr val="tx1"/>
                </a:solidFill>
                <a:highlight>
                  <a:srgbClr val="00FF00"/>
                </a:highlight>
              </a:rPr>
              <a:t>STEP 16.</a:t>
            </a:r>
            <a:r>
              <a:rPr lang="en-CA" dirty="0">
                <a:solidFill>
                  <a:schemeClr val="tx1"/>
                </a:solidFill>
              </a:rPr>
              <a:t> Once finished, please click ‘Submit’.</a:t>
            </a:r>
            <a:endParaRPr lang="en-US" dirty="0">
              <a:solidFill>
                <a:schemeClr val="tx1"/>
              </a:solidFill>
            </a:endParaRPr>
          </a:p>
        </p:txBody>
      </p:sp>
      <p:pic>
        <p:nvPicPr>
          <p:cNvPr id="2" name="Picture 1" descr="A screenshot of a computer&#10;&#10;AI-generated content may be incorrect.">
            <a:extLst>
              <a:ext uri="{FF2B5EF4-FFF2-40B4-BE49-F238E27FC236}">
                <a16:creationId xmlns:a16="http://schemas.microsoft.com/office/drawing/2014/main" id="{238DB8AA-7500-2D0F-60AB-98F576816A19}"/>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59371"/>
          <a:stretch/>
        </p:blipFill>
        <p:spPr>
          <a:xfrm>
            <a:off x="946571" y="2237998"/>
            <a:ext cx="10298857" cy="1859487"/>
          </a:xfrm>
          <a:prstGeom prst="rect">
            <a:avLst/>
          </a:prstGeom>
          <a:ln>
            <a:solidFill>
              <a:schemeClr val="tx1"/>
            </a:solidFill>
          </a:ln>
        </p:spPr>
      </p:pic>
      <p:pic>
        <p:nvPicPr>
          <p:cNvPr id="6" name="Picture 5" descr="A screenshot of a computer&#10;&#10;AI-generated content may be incorrect.">
            <a:extLst>
              <a:ext uri="{FF2B5EF4-FFF2-40B4-BE49-F238E27FC236}">
                <a16:creationId xmlns:a16="http://schemas.microsoft.com/office/drawing/2014/main" id="{E43B3957-C8CC-347F-B1D9-C62507BB24A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b="50000"/>
          <a:stretch/>
        </p:blipFill>
        <p:spPr>
          <a:xfrm>
            <a:off x="946572" y="4278384"/>
            <a:ext cx="10298856" cy="1973775"/>
          </a:xfrm>
          <a:prstGeom prst="rect">
            <a:avLst/>
          </a:prstGeom>
          <a:ln>
            <a:solidFill>
              <a:srgbClr val="0055A5"/>
            </a:solidFill>
          </a:ln>
        </p:spPr>
      </p:pic>
      <p:sp>
        <p:nvSpPr>
          <p:cNvPr id="7" name="Rectangle 6">
            <a:extLst>
              <a:ext uri="{FF2B5EF4-FFF2-40B4-BE49-F238E27FC236}">
                <a16:creationId xmlns:a16="http://schemas.microsoft.com/office/drawing/2014/main" id="{0FC60C36-3AF4-4FAF-BAD0-8BECF6777633}"/>
              </a:ext>
            </a:extLst>
          </p:cNvPr>
          <p:cNvSpPr>
            <a:spLocks noGrp="1" noRot="1" noMove="1" noResize="1" noEditPoints="1" noAdjustHandles="1" noChangeArrowheads="1" noChangeShapeType="1"/>
          </p:cNvSpPr>
          <p:nvPr/>
        </p:nvSpPr>
        <p:spPr>
          <a:xfrm>
            <a:off x="9323390" y="3547706"/>
            <a:ext cx="1854926" cy="522515"/>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B79FB4AF-D609-D0A1-9B99-777D2EB5744D}"/>
              </a:ext>
            </a:extLst>
          </p:cNvPr>
          <p:cNvSpPr>
            <a:spLocks noGrp="1" noRot="1" noMove="1" noResize="1" noEditPoints="1" noAdjustHandles="1" noChangeArrowheads="1" noChangeShapeType="1"/>
          </p:cNvSpPr>
          <p:nvPr/>
        </p:nvSpPr>
        <p:spPr>
          <a:xfrm>
            <a:off x="1006679" y="5551715"/>
            <a:ext cx="2559481" cy="483326"/>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7537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63D7C-5479-323E-90E0-761EF28702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F55FE-CF13-1DA4-CE56-371219BA79D6}"/>
              </a:ext>
            </a:extLst>
          </p:cNvPr>
          <p:cNvSpPr>
            <a:spLocks noGrp="1"/>
          </p:cNvSpPr>
          <p:nvPr>
            <p:ph sz="half" idx="2"/>
          </p:nvPr>
        </p:nvSpPr>
        <p:spPr>
          <a:xfrm>
            <a:off x="1604627" y="294154"/>
            <a:ext cx="9205771" cy="1208075"/>
          </a:xfrm>
        </p:spPr>
        <p:txBody>
          <a:bodyPr/>
          <a:lstStyle/>
          <a:p>
            <a:pPr algn="l"/>
            <a:endParaRPr lang="en-US" sz="1400" dirty="0">
              <a:solidFill>
                <a:schemeClr val="tx1"/>
              </a:solidFill>
            </a:endParaRPr>
          </a:p>
          <a:p>
            <a:pPr algn="l"/>
            <a:r>
              <a:rPr lang="en-US" sz="1400" dirty="0">
                <a:solidFill>
                  <a:schemeClr val="tx1"/>
                </a:solidFill>
              </a:rPr>
              <a:t>THE BELOW DIALOGUE BOX CONFIRMS THE SUCCESSFUL SUBMISSION OF YOUR TENDER / BID /QUOTATION.</a:t>
            </a:r>
            <a:endParaRPr lang="en-US" dirty="0">
              <a:solidFill>
                <a:schemeClr val="tx1"/>
              </a:solidFill>
            </a:endParaRPr>
          </a:p>
        </p:txBody>
      </p:sp>
      <p:pic>
        <p:nvPicPr>
          <p:cNvPr id="4" name="Picture 3" descr="A screenshot of a computer&#10;&#10;AI-generated content may be incorrect.">
            <a:extLst>
              <a:ext uri="{FF2B5EF4-FFF2-40B4-BE49-F238E27FC236}">
                <a16:creationId xmlns:a16="http://schemas.microsoft.com/office/drawing/2014/main" id="{13A70404-D3AD-065B-80BB-3B687AE56F99}"/>
              </a:ext>
            </a:extLst>
          </p:cNvPr>
          <p:cNvPicPr>
            <a:picLocks noChangeAspect="1"/>
          </p:cNvPicPr>
          <p:nvPr/>
        </p:nvPicPr>
        <p:blipFill>
          <a:blip r:embed="rId2">
            <a:extLst>
              <a:ext uri="{28A0092B-C50C-407E-A947-70E740481C1C}">
                <a14:useLocalDpi xmlns:a14="http://schemas.microsoft.com/office/drawing/2010/main" val="0"/>
              </a:ext>
            </a:extLst>
          </a:blip>
          <a:srcRect l="6321" r="6785" b="42256"/>
          <a:stretch/>
        </p:blipFill>
        <p:spPr>
          <a:xfrm>
            <a:off x="799011" y="2342162"/>
            <a:ext cx="10593978" cy="3457748"/>
          </a:xfrm>
          <a:prstGeom prst="rect">
            <a:avLst/>
          </a:prstGeom>
          <a:ln>
            <a:solidFill>
              <a:srgbClr val="0055A5"/>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70D9707F-FA07-8523-DDCE-EB0BB84B6141}"/>
              </a:ext>
            </a:extLst>
          </p:cNvPr>
          <p:cNvSpPr/>
          <p:nvPr/>
        </p:nvSpPr>
        <p:spPr>
          <a:xfrm>
            <a:off x="4206240" y="3135086"/>
            <a:ext cx="3931920" cy="1541417"/>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68643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D4C8F-9CEB-A799-BB7F-8AF6127B84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AA93A9-AC9A-581B-CF2F-A47E89AC37B3}"/>
              </a:ext>
            </a:extLst>
          </p:cNvPr>
          <p:cNvSpPr>
            <a:spLocks noGrp="1"/>
          </p:cNvSpPr>
          <p:nvPr>
            <p:ph sz="half" idx="2"/>
          </p:nvPr>
        </p:nvSpPr>
        <p:spPr>
          <a:xfrm>
            <a:off x="1604627" y="294154"/>
            <a:ext cx="9205771" cy="1208075"/>
          </a:xfrm>
        </p:spPr>
        <p:txBody>
          <a:bodyPr/>
          <a:lstStyle/>
          <a:p>
            <a:r>
              <a:rPr lang="en-US" sz="1800" b="1" dirty="0">
                <a:solidFill>
                  <a:srgbClr val="0055A5"/>
                </a:solidFill>
              </a:rPr>
              <a:t>MODIFY TENDERS / BIDS / QUOTATIONS – STEP-BY-STEP</a:t>
            </a:r>
          </a:p>
          <a:p>
            <a:pPr algn="l"/>
            <a:r>
              <a:rPr lang="en-US" dirty="0">
                <a:solidFill>
                  <a:schemeClr val="tx1"/>
                </a:solidFill>
                <a:highlight>
                  <a:srgbClr val="00FF00"/>
                </a:highlight>
              </a:rPr>
              <a:t>STEP 1.</a:t>
            </a:r>
            <a:r>
              <a:rPr lang="en-US" dirty="0">
                <a:solidFill>
                  <a:schemeClr val="tx1"/>
                </a:solidFill>
              </a:rPr>
              <a:t> To modify an already submitted tender / bid / quotation at any time before the submission deadline, click ‘Manage Responses’ in the main menu webpage and then select the tender in the next screen, as described in Step 7 of the above Section ‘FIND TENDERS AND DOWNLOAD TENDER DOCUMENTS – STEP-BY-STEP’ (page 12).</a:t>
            </a:r>
          </a:p>
        </p:txBody>
      </p:sp>
      <p:pic>
        <p:nvPicPr>
          <p:cNvPr id="2" name="Content Placeholder 9" descr="A screenshot of a computer&#10;&#10;AI-generated content may be incorrect.">
            <a:extLst>
              <a:ext uri="{FF2B5EF4-FFF2-40B4-BE49-F238E27FC236}">
                <a16:creationId xmlns:a16="http://schemas.microsoft.com/office/drawing/2014/main" id="{3C15356C-C2AD-D948-844C-D6484D021AEC}"/>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3998" r="30825" b="17733"/>
          <a:stretch/>
        </p:blipFill>
        <p:spPr>
          <a:xfrm>
            <a:off x="2025050" y="1730698"/>
            <a:ext cx="8141899" cy="3975594"/>
          </a:xfrm>
          <a:prstGeom prst="rect">
            <a:avLst/>
          </a:prstGeom>
          <a:ln>
            <a:solidFill>
              <a:schemeClr val="accent1"/>
            </a:solidFill>
          </a:ln>
        </p:spPr>
      </p:pic>
      <p:sp>
        <p:nvSpPr>
          <p:cNvPr id="4" name="Rectangle 3">
            <a:extLst>
              <a:ext uri="{FF2B5EF4-FFF2-40B4-BE49-F238E27FC236}">
                <a16:creationId xmlns:a16="http://schemas.microsoft.com/office/drawing/2014/main" id="{61EECCF4-83A2-F1DD-3B55-F5F006C538D6}"/>
              </a:ext>
            </a:extLst>
          </p:cNvPr>
          <p:cNvSpPr>
            <a:spLocks noGrp="1" noRot="1" noMove="1" noResize="1" noEditPoints="1" noAdjustHandles="1" noChangeArrowheads="1" noChangeShapeType="1"/>
          </p:cNvSpPr>
          <p:nvPr/>
        </p:nvSpPr>
        <p:spPr>
          <a:xfrm>
            <a:off x="2194560" y="5084132"/>
            <a:ext cx="1149531" cy="441458"/>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0036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p:cNvSpPr>
            <a:spLocks noGrp="1"/>
          </p:cNvSpPr>
          <p:nvPr>
            <p:ph type="subTitle" idx="1"/>
          </p:nvPr>
        </p:nvSpPr>
        <p:spPr>
          <a:xfrm>
            <a:off x="1609558" y="1905918"/>
            <a:ext cx="1880774" cy="3053621"/>
          </a:xfrm>
        </p:spPr>
        <p:txBody>
          <a:bodyPr>
            <a:normAutofit/>
          </a:bodyPr>
          <a:lstStyle/>
          <a:p>
            <a:pPr algn="l"/>
            <a:r>
              <a:rPr lang="en-US" sz="2800" b="1" dirty="0"/>
              <a:t>TABLE OF CONTENTS</a:t>
            </a:r>
            <a:endParaRPr lang="en-CA" sz="2800" b="1" dirty="0"/>
          </a:p>
        </p:txBody>
      </p:sp>
      <p:graphicFrame>
        <p:nvGraphicFramePr>
          <p:cNvPr id="5" name="Table 4">
            <a:extLst>
              <a:ext uri="{FF2B5EF4-FFF2-40B4-BE49-F238E27FC236}">
                <a16:creationId xmlns:a16="http://schemas.microsoft.com/office/drawing/2014/main" id="{69CF3636-E929-D5D8-8050-0C0785E1790F}"/>
              </a:ext>
            </a:extLst>
          </p:cNvPr>
          <p:cNvGraphicFramePr>
            <a:graphicFrameLocks noGrp="1"/>
          </p:cNvGraphicFramePr>
          <p:nvPr>
            <p:extLst>
              <p:ext uri="{D42A27DB-BD31-4B8C-83A1-F6EECF244321}">
                <p14:modId xmlns:p14="http://schemas.microsoft.com/office/powerpoint/2010/main" val="1298102429"/>
              </p:ext>
            </p:extLst>
          </p:nvPr>
        </p:nvGraphicFramePr>
        <p:xfrm>
          <a:off x="4065224" y="904770"/>
          <a:ext cx="6885542" cy="5048459"/>
        </p:xfrm>
        <a:graphic>
          <a:graphicData uri="http://schemas.openxmlformats.org/drawingml/2006/table">
            <a:tbl>
              <a:tblPr>
                <a:tableStyleId>{5C22544A-7EE6-4342-B048-85BDC9FD1C3A}</a:tableStyleId>
              </a:tblPr>
              <a:tblGrid>
                <a:gridCol w="5580028">
                  <a:extLst>
                    <a:ext uri="{9D8B030D-6E8A-4147-A177-3AD203B41FA5}">
                      <a16:colId xmlns:a16="http://schemas.microsoft.com/office/drawing/2014/main" val="2400232327"/>
                    </a:ext>
                  </a:extLst>
                </a:gridCol>
                <a:gridCol w="1305514">
                  <a:extLst>
                    <a:ext uri="{9D8B030D-6E8A-4147-A177-3AD203B41FA5}">
                      <a16:colId xmlns:a16="http://schemas.microsoft.com/office/drawing/2014/main" val="1860416547"/>
                    </a:ext>
                  </a:extLst>
                </a:gridCol>
              </a:tblGrid>
              <a:tr h="242183">
                <a:tc>
                  <a:txBody>
                    <a:bodyPr/>
                    <a:lstStyle/>
                    <a:p>
                      <a:pPr marL="144000" algn="l" rtl="0" fontAlgn="ctr"/>
                      <a:r>
                        <a:rPr lang="en-CA" sz="1800" b="1" u="none" kern="1200" dirty="0">
                          <a:solidFill>
                            <a:srgbClr val="0055A5"/>
                          </a:solidFill>
                          <a:latin typeface="+mn-lt"/>
                          <a:ea typeface="+mn-ea"/>
                          <a:cs typeface="+mn-cs"/>
                        </a:rPr>
                        <a:t>SECTION</a:t>
                      </a:r>
                    </a:p>
                  </a:txBody>
                  <a:tcPr marL="3104" marR="310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r" rtl="0" fontAlgn="ctr"/>
                      <a:r>
                        <a:rPr lang="en-CA" sz="1800" b="1" u="none" kern="1200" dirty="0">
                          <a:solidFill>
                            <a:schemeClr val="tx1"/>
                          </a:solidFill>
                          <a:latin typeface="+mn-lt"/>
                          <a:ea typeface="+mn-ea"/>
                          <a:cs typeface="+mn-cs"/>
                        </a:rPr>
                        <a:t>PAGES</a:t>
                      </a:r>
                    </a:p>
                  </a:txBody>
                  <a:tcPr marL="3104" marR="3724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845245160"/>
                  </a:ext>
                </a:extLst>
              </a:tr>
              <a:tr h="639796">
                <a:tc>
                  <a:txBody>
                    <a:bodyPr/>
                    <a:lstStyle/>
                    <a:p>
                      <a:pPr marL="144000" algn="l" rtl="0" fontAlgn="ctr"/>
                      <a:r>
                        <a:rPr lang="it-IT" sz="1800" b="1" u="none" kern="1200" dirty="0">
                          <a:solidFill>
                            <a:srgbClr val="0055A5"/>
                          </a:solidFill>
                          <a:latin typeface="+mn-lt"/>
                          <a:ea typeface="+mn-ea"/>
                          <a:cs typeface="+mn-cs"/>
                        </a:rPr>
                        <a:t>REGISTRATION IN QUANTUM (GENERAL INTRO)</a:t>
                      </a:r>
                    </a:p>
                  </a:txBody>
                  <a:tcPr marL="3104" marR="310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800" b="1" u="none" kern="1200" dirty="0">
                          <a:solidFill>
                            <a:schemeClr val="tx1"/>
                          </a:solidFill>
                          <a:latin typeface="+mn-lt"/>
                          <a:ea typeface="+mn-ea"/>
                          <a:cs typeface="+mn-cs"/>
                        </a:rPr>
                        <a:t>4</a:t>
                      </a:r>
                    </a:p>
                  </a:txBody>
                  <a:tcPr marL="3104" marR="3724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30637"/>
                  </a:ext>
                </a:extLst>
              </a:tr>
              <a:tr h="639796">
                <a:tc>
                  <a:txBody>
                    <a:bodyPr/>
                    <a:lstStyle/>
                    <a:p>
                      <a:pPr marL="144000" algn="l" rtl="0" fontAlgn="ctr"/>
                      <a:r>
                        <a:rPr lang="en-CA" sz="1800" b="1" u="none" kern="1200" dirty="0">
                          <a:solidFill>
                            <a:srgbClr val="0055A5"/>
                          </a:solidFill>
                          <a:latin typeface="+mn-lt"/>
                          <a:ea typeface="+mn-ea"/>
                          <a:cs typeface="+mn-cs"/>
                        </a:rPr>
                        <a:t>IMPORTANT REGISTRATION / ACCESS CONSIDERATIONS</a:t>
                      </a:r>
                    </a:p>
                  </a:txBody>
                  <a:tcPr marL="3104" marR="310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800" b="1" u="none" kern="1200" dirty="0">
                          <a:solidFill>
                            <a:schemeClr val="tx1"/>
                          </a:solidFill>
                          <a:latin typeface="+mn-lt"/>
                          <a:ea typeface="+mn-ea"/>
                          <a:cs typeface="+mn-cs"/>
                        </a:rPr>
                        <a:t>5</a:t>
                      </a:r>
                    </a:p>
                  </a:txBody>
                  <a:tcPr marL="3104" marR="3724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6184970"/>
                  </a:ext>
                </a:extLst>
              </a:tr>
              <a:tr h="639796">
                <a:tc>
                  <a:txBody>
                    <a:bodyPr/>
                    <a:lstStyle/>
                    <a:p>
                      <a:pPr marL="144000" algn="l" rtl="0" fontAlgn="ctr"/>
                      <a:r>
                        <a:rPr lang="en-CA" sz="1800" b="1" u="none" kern="1200" dirty="0">
                          <a:solidFill>
                            <a:srgbClr val="0055A5"/>
                          </a:solidFill>
                          <a:latin typeface="+mn-lt"/>
                          <a:ea typeface="+mn-ea"/>
                          <a:cs typeface="+mn-cs"/>
                        </a:rPr>
                        <a:t>REGISTRATION STEP-BY-STEP</a:t>
                      </a:r>
                    </a:p>
                  </a:txBody>
                  <a:tcPr marL="3104" marR="310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800" b="1" u="none" kern="1200" dirty="0">
                          <a:solidFill>
                            <a:schemeClr val="tx1"/>
                          </a:solidFill>
                          <a:latin typeface="+mn-lt"/>
                          <a:ea typeface="+mn-ea"/>
                          <a:cs typeface="+mn-cs"/>
                        </a:rPr>
                        <a:t>6 - 9</a:t>
                      </a:r>
                    </a:p>
                  </a:txBody>
                  <a:tcPr marL="3104" marR="3724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999507"/>
                  </a:ext>
                </a:extLst>
              </a:tr>
              <a:tr h="639796">
                <a:tc>
                  <a:txBody>
                    <a:bodyPr/>
                    <a:lstStyle/>
                    <a:p>
                      <a:pPr marL="144000" algn="l" rtl="0" fontAlgn="ctr"/>
                      <a:r>
                        <a:rPr lang="en-US" sz="1800" b="1" u="none" kern="1200" dirty="0">
                          <a:solidFill>
                            <a:srgbClr val="0055A5"/>
                          </a:solidFill>
                          <a:latin typeface="+mn-lt"/>
                          <a:ea typeface="+mn-ea"/>
                          <a:cs typeface="+mn-cs"/>
                        </a:rPr>
                        <a:t>FIND TENDERS AND DOWNLOAD TENDER DOCUMENTS STEP-BY-STEP</a:t>
                      </a:r>
                    </a:p>
                  </a:txBody>
                  <a:tcPr marL="3104" marR="310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800" b="1" u="none" kern="1200" dirty="0">
                          <a:solidFill>
                            <a:schemeClr val="tx1"/>
                          </a:solidFill>
                          <a:latin typeface="+mn-lt"/>
                          <a:ea typeface="+mn-ea"/>
                          <a:cs typeface="+mn-cs"/>
                        </a:rPr>
                        <a:t>10 - 15</a:t>
                      </a:r>
                    </a:p>
                  </a:txBody>
                  <a:tcPr marL="3104" marR="3724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8584241"/>
                  </a:ext>
                </a:extLst>
              </a:tr>
              <a:tr h="639796">
                <a:tc>
                  <a:txBody>
                    <a:bodyPr/>
                    <a:lstStyle/>
                    <a:p>
                      <a:pPr marL="144000" algn="l" rtl="0" fontAlgn="ctr"/>
                      <a:r>
                        <a:rPr lang="en-US" sz="1800" b="1" u="none" kern="1200" dirty="0">
                          <a:solidFill>
                            <a:srgbClr val="0055A5"/>
                          </a:solidFill>
                          <a:latin typeface="+mn-lt"/>
                          <a:ea typeface="+mn-ea"/>
                          <a:cs typeface="+mn-cs"/>
                        </a:rPr>
                        <a:t>SUBMIT QUESTIONS AND REQUESTS – STEP-BY-STEP</a:t>
                      </a:r>
                    </a:p>
                  </a:txBody>
                  <a:tcPr marL="3104" marR="310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800" b="1" u="none" kern="1200" dirty="0">
                          <a:solidFill>
                            <a:schemeClr val="tx1"/>
                          </a:solidFill>
                          <a:latin typeface="+mn-lt"/>
                          <a:ea typeface="+mn-ea"/>
                          <a:cs typeface="+mn-cs"/>
                        </a:rPr>
                        <a:t>16 - 20</a:t>
                      </a:r>
                    </a:p>
                  </a:txBody>
                  <a:tcPr marL="3104" marR="3724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8560233"/>
                  </a:ext>
                </a:extLst>
              </a:tr>
              <a:tr h="639796">
                <a:tc>
                  <a:txBody>
                    <a:bodyPr/>
                    <a:lstStyle/>
                    <a:p>
                      <a:pPr marL="144000" algn="l" rtl="0" fontAlgn="ctr"/>
                      <a:r>
                        <a:rPr lang="en-US" sz="1800" b="1" u="none" kern="1200" dirty="0">
                          <a:solidFill>
                            <a:srgbClr val="0055A5"/>
                          </a:solidFill>
                          <a:latin typeface="+mn-lt"/>
                          <a:ea typeface="+mn-ea"/>
                          <a:cs typeface="+mn-cs"/>
                        </a:rPr>
                        <a:t>SUBMIT TENDERS / BIDS / QUOTATIONS – STEP-BY-STEP</a:t>
                      </a:r>
                    </a:p>
                  </a:txBody>
                  <a:tcPr marL="3104" marR="310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800" b="1" u="none" kern="1200" dirty="0">
                          <a:solidFill>
                            <a:schemeClr val="tx1"/>
                          </a:solidFill>
                          <a:latin typeface="+mn-lt"/>
                          <a:ea typeface="+mn-ea"/>
                          <a:cs typeface="+mn-cs"/>
                        </a:rPr>
                        <a:t>21-28</a:t>
                      </a:r>
                    </a:p>
                  </a:txBody>
                  <a:tcPr marL="3104" marR="3724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701134"/>
                  </a:ext>
                </a:extLst>
              </a:tr>
              <a:tr h="585251">
                <a:tc>
                  <a:txBody>
                    <a:bodyPr/>
                    <a:lstStyle/>
                    <a:p>
                      <a:pPr marL="144000" algn="l" rtl="0" fontAlgn="ctr"/>
                      <a:r>
                        <a:rPr lang="en-US" sz="1800" b="1" u="none" kern="1200" dirty="0">
                          <a:solidFill>
                            <a:srgbClr val="0055A5"/>
                          </a:solidFill>
                          <a:latin typeface="+mn-lt"/>
                          <a:ea typeface="+mn-ea"/>
                          <a:cs typeface="+mn-cs"/>
                        </a:rPr>
                        <a:t>MODIFY TENDERS / BIDS / QUOTATIONS – STEP-BY-STEP</a:t>
                      </a:r>
                    </a:p>
                  </a:txBody>
                  <a:tcPr marL="3104" marR="310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800" b="1" u="none" kern="1200" dirty="0">
                          <a:solidFill>
                            <a:schemeClr val="tx1"/>
                          </a:solidFill>
                          <a:latin typeface="+mn-lt"/>
                          <a:ea typeface="+mn-ea"/>
                          <a:cs typeface="+mn-cs"/>
                        </a:rPr>
                        <a:t>29 - 36</a:t>
                      </a:r>
                    </a:p>
                  </a:txBody>
                  <a:tcPr marL="3104" marR="3724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9779903"/>
                  </a:ext>
                </a:extLst>
              </a:tr>
              <a:tr h="347008">
                <a:tc>
                  <a:txBody>
                    <a:bodyPr/>
                    <a:lstStyle/>
                    <a:p>
                      <a:pPr marL="144000" algn="l" rtl="0" fontAlgn="ctr"/>
                      <a:r>
                        <a:rPr lang="en-CA" sz="1800" b="1" u="none" kern="1200" dirty="0">
                          <a:solidFill>
                            <a:srgbClr val="0055A5"/>
                          </a:solidFill>
                          <a:latin typeface="+mn-lt"/>
                          <a:ea typeface="+mn-ea"/>
                          <a:cs typeface="+mn-cs"/>
                        </a:rPr>
                        <a:t>IMPORTANT NOTES ON MIGRATED ACCOUNTS</a:t>
                      </a:r>
                    </a:p>
                  </a:txBody>
                  <a:tcPr marL="3104" marR="310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800" b="1" u="none" kern="1200" dirty="0">
                          <a:solidFill>
                            <a:schemeClr val="tx1"/>
                          </a:solidFill>
                          <a:latin typeface="+mn-lt"/>
                          <a:ea typeface="+mn-ea"/>
                          <a:cs typeface="+mn-cs"/>
                        </a:rPr>
                        <a:t>37</a:t>
                      </a:r>
                    </a:p>
                  </a:txBody>
                  <a:tcPr marL="3104" marR="37244" marT="3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1359422"/>
                  </a:ext>
                </a:extLst>
              </a:tr>
            </a:tbl>
          </a:graphicData>
        </a:graphic>
      </p:graphicFrame>
    </p:spTree>
    <p:extLst>
      <p:ext uri="{BB962C8B-B14F-4D97-AF65-F5344CB8AC3E}">
        <p14:creationId xmlns:p14="http://schemas.microsoft.com/office/powerpoint/2010/main" val="1001670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47E7E-616A-14F7-5077-082D945F15C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93DE0D-8623-70E1-97AB-B05F813AF990}"/>
              </a:ext>
            </a:extLst>
          </p:cNvPr>
          <p:cNvSpPr>
            <a:spLocks noGrp="1"/>
          </p:cNvSpPr>
          <p:nvPr>
            <p:ph sz="half" idx="2"/>
          </p:nvPr>
        </p:nvSpPr>
        <p:spPr>
          <a:xfrm>
            <a:off x="1604627" y="294155"/>
            <a:ext cx="9205771" cy="528806"/>
          </a:xfrm>
        </p:spPr>
        <p:txBody>
          <a:bodyPr/>
          <a:lstStyle/>
          <a:p>
            <a:pPr algn="l"/>
            <a:r>
              <a:rPr lang="en-US" sz="1400" dirty="0">
                <a:solidFill>
                  <a:schemeClr val="tx1"/>
                </a:solidFill>
                <a:highlight>
                  <a:srgbClr val="00FF00"/>
                </a:highlight>
              </a:rPr>
              <a:t>STEP 2.</a:t>
            </a:r>
            <a:r>
              <a:rPr lang="en-US" sz="1400" dirty="0">
                <a:solidFill>
                  <a:schemeClr val="tx1"/>
                </a:solidFill>
              </a:rPr>
              <a:t> </a:t>
            </a:r>
            <a:r>
              <a:rPr lang="en-US" dirty="0">
                <a:solidFill>
                  <a:schemeClr val="tx1"/>
                </a:solidFill>
              </a:rPr>
              <a:t>In the tender webpage, please click ‘Actions’, then - ‘Analyze’, and then - ‘View Response History’.</a:t>
            </a:r>
          </a:p>
        </p:txBody>
      </p:sp>
      <p:pic>
        <p:nvPicPr>
          <p:cNvPr id="4" name="Picture 3" descr="A white page with black text&#10;&#10;AI-generated content may be incorrect.">
            <a:extLst>
              <a:ext uri="{FF2B5EF4-FFF2-40B4-BE49-F238E27FC236}">
                <a16:creationId xmlns:a16="http://schemas.microsoft.com/office/drawing/2014/main" id="{4D9A78AB-281F-E7EC-DB6B-BD35550737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7570"/>
          <a:stretch/>
        </p:blipFill>
        <p:spPr>
          <a:xfrm>
            <a:off x="981891" y="1257944"/>
            <a:ext cx="10228217" cy="4643254"/>
          </a:xfrm>
          <a:prstGeom prst="rect">
            <a:avLst/>
          </a:prstGeom>
          <a:ln>
            <a:solidFill>
              <a:srgbClr val="0055A5"/>
            </a:solidFill>
          </a:ln>
        </p:spPr>
      </p:pic>
      <p:sp>
        <p:nvSpPr>
          <p:cNvPr id="6" name="Rectangle 5">
            <a:extLst>
              <a:ext uri="{FF2B5EF4-FFF2-40B4-BE49-F238E27FC236}">
                <a16:creationId xmlns:a16="http://schemas.microsoft.com/office/drawing/2014/main" id="{64605519-65D2-2BC0-4C10-2AF32DAD9950}"/>
              </a:ext>
            </a:extLst>
          </p:cNvPr>
          <p:cNvSpPr>
            <a:spLocks noGrp="1" noRot="1" noMove="1" noResize="1" noEditPoints="1" noAdjustHandles="1" noChangeArrowheads="1" noChangeShapeType="1"/>
          </p:cNvSpPr>
          <p:nvPr/>
        </p:nvSpPr>
        <p:spPr>
          <a:xfrm>
            <a:off x="8804367" y="1538270"/>
            <a:ext cx="2259874" cy="904483"/>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17890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BD8AE-12FF-C67E-9290-D3F2AAC6F2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856B3-A29D-D64A-8FDE-10F8155E800D}"/>
              </a:ext>
            </a:extLst>
          </p:cNvPr>
          <p:cNvSpPr>
            <a:spLocks noGrp="1"/>
          </p:cNvSpPr>
          <p:nvPr>
            <p:ph sz="half" idx="2"/>
          </p:nvPr>
        </p:nvSpPr>
        <p:spPr>
          <a:xfrm>
            <a:off x="1604627" y="294155"/>
            <a:ext cx="9205771" cy="920692"/>
          </a:xfrm>
        </p:spPr>
        <p:txBody>
          <a:bodyPr/>
          <a:lstStyle/>
          <a:p>
            <a:pPr algn="l"/>
            <a:r>
              <a:rPr lang="en-US" sz="1400" dirty="0">
                <a:solidFill>
                  <a:schemeClr val="tx1"/>
                </a:solidFill>
                <a:highlight>
                  <a:srgbClr val="00FF00"/>
                </a:highlight>
              </a:rPr>
              <a:t>STEP 3.</a:t>
            </a:r>
            <a:r>
              <a:rPr lang="en-US" sz="1400" dirty="0">
                <a:solidFill>
                  <a:schemeClr val="tx1"/>
                </a:solidFill>
              </a:rPr>
              <a:t> </a:t>
            </a:r>
            <a:r>
              <a:rPr lang="en-US" dirty="0">
                <a:solidFill>
                  <a:schemeClr val="tx1"/>
                </a:solidFill>
              </a:rPr>
              <a:t>In the ‘Response History’ page, please select (click) the ‘Response’ to modify.  ‘Response’ stands for tender / bid / quotation.  If you have not modified your tender / bid / quotation before, there would be only one line in the below screen.  In the below example, the ‘Response’ has already been modified twice.  The last version of your ‘Response’ is the ‘Active’ one.</a:t>
            </a:r>
          </a:p>
          <a:p>
            <a:pPr algn="l"/>
            <a:endParaRPr lang="en-US" dirty="0">
              <a:solidFill>
                <a:schemeClr val="tx1"/>
              </a:solidFill>
            </a:endParaRPr>
          </a:p>
        </p:txBody>
      </p:sp>
      <p:pic>
        <p:nvPicPr>
          <p:cNvPr id="4" name="Picture 3" descr="A screenshot of a computer&#10;&#10;AI-generated content may be incorrect.">
            <a:extLst>
              <a:ext uri="{FF2B5EF4-FFF2-40B4-BE49-F238E27FC236}">
                <a16:creationId xmlns:a16="http://schemas.microsoft.com/office/drawing/2014/main" id="{233ABE18-63F1-3C9A-2A13-C0CFDA188E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47928"/>
          <a:stretch/>
        </p:blipFill>
        <p:spPr>
          <a:xfrm>
            <a:off x="937271" y="1345474"/>
            <a:ext cx="10317457" cy="2638698"/>
          </a:xfrm>
          <a:prstGeom prst="rect">
            <a:avLst/>
          </a:prstGeom>
          <a:ln>
            <a:solidFill>
              <a:srgbClr val="0055A5"/>
            </a:solidFill>
          </a:ln>
        </p:spPr>
      </p:pic>
      <p:sp>
        <p:nvSpPr>
          <p:cNvPr id="6" name="Rectangle 5">
            <a:extLst>
              <a:ext uri="{FF2B5EF4-FFF2-40B4-BE49-F238E27FC236}">
                <a16:creationId xmlns:a16="http://schemas.microsoft.com/office/drawing/2014/main" id="{B1C59B98-7668-4DAD-1AE4-B6FBBE016D54}"/>
              </a:ext>
            </a:extLst>
          </p:cNvPr>
          <p:cNvSpPr>
            <a:spLocks noGrp="1" noRot="1" noMove="1" noResize="1" noEditPoints="1" noAdjustHandles="1" noChangeArrowheads="1" noChangeShapeType="1"/>
          </p:cNvSpPr>
          <p:nvPr/>
        </p:nvSpPr>
        <p:spPr>
          <a:xfrm>
            <a:off x="7341326" y="2965269"/>
            <a:ext cx="1201783" cy="463731"/>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83956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24841-4614-BE82-20ED-B26760957A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E2DDB9-4136-5D62-0DF6-405B333F99D0}"/>
              </a:ext>
            </a:extLst>
          </p:cNvPr>
          <p:cNvSpPr>
            <a:spLocks noGrp="1"/>
          </p:cNvSpPr>
          <p:nvPr>
            <p:ph sz="half" idx="2"/>
          </p:nvPr>
        </p:nvSpPr>
        <p:spPr>
          <a:xfrm>
            <a:off x="1604627" y="294154"/>
            <a:ext cx="9205771" cy="1208075"/>
          </a:xfrm>
        </p:spPr>
        <p:txBody>
          <a:bodyPr/>
          <a:lstStyle/>
          <a:p>
            <a:pPr algn="l"/>
            <a:endParaRPr lang="en-US" sz="1400" dirty="0">
              <a:solidFill>
                <a:schemeClr val="tx1"/>
              </a:solidFill>
              <a:highlight>
                <a:srgbClr val="00FF00"/>
              </a:highlight>
            </a:endParaRPr>
          </a:p>
          <a:p>
            <a:pPr algn="l"/>
            <a:r>
              <a:rPr lang="en-US" sz="1400" dirty="0">
                <a:solidFill>
                  <a:schemeClr val="tx1"/>
                </a:solidFill>
                <a:highlight>
                  <a:srgbClr val="00FF00"/>
                </a:highlight>
              </a:rPr>
              <a:t>STEP 4.</a:t>
            </a:r>
            <a:r>
              <a:rPr lang="en-US" sz="1400" dirty="0">
                <a:solidFill>
                  <a:schemeClr val="tx1"/>
                </a:solidFill>
              </a:rPr>
              <a:t> </a:t>
            </a:r>
            <a:r>
              <a:rPr lang="en-US" dirty="0">
                <a:solidFill>
                  <a:schemeClr val="tx1"/>
                </a:solidFill>
              </a:rPr>
              <a:t>In the below screen, click ‘Revise’.</a:t>
            </a:r>
          </a:p>
        </p:txBody>
      </p:sp>
      <p:pic>
        <p:nvPicPr>
          <p:cNvPr id="4" name="Picture 3" descr="A close-up of a computer screen&#10;&#10;AI-generated content may be incorrect.">
            <a:extLst>
              <a:ext uri="{FF2B5EF4-FFF2-40B4-BE49-F238E27FC236}">
                <a16:creationId xmlns:a16="http://schemas.microsoft.com/office/drawing/2014/main" id="{165E81E9-D88F-8D52-C1B6-05697E7E097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47473"/>
          <a:stretch/>
        </p:blipFill>
        <p:spPr>
          <a:xfrm>
            <a:off x="1034143" y="1607564"/>
            <a:ext cx="10123714" cy="2611739"/>
          </a:xfrm>
          <a:prstGeom prst="rect">
            <a:avLst/>
          </a:prstGeom>
          <a:ln>
            <a:solidFill>
              <a:srgbClr val="0055A5"/>
            </a:solidFill>
          </a:ln>
        </p:spPr>
      </p:pic>
      <p:sp>
        <p:nvSpPr>
          <p:cNvPr id="6" name="Rectangle 5">
            <a:extLst>
              <a:ext uri="{FF2B5EF4-FFF2-40B4-BE49-F238E27FC236}">
                <a16:creationId xmlns:a16="http://schemas.microsoft.com/office/drawing/2014/main" id="{2EB871C6-A2E9-E074-1028-273A581F610C}"/>
              </a:ext>
            </a:extLst>
          </p:cNvPr>
          <p:cNvSpPr>
            <a:spLocks noGrp="1" noRot="1" noMove="1" noResize="1" noEditPoints="1" noAdjustHandles="1" noChangeArrowheads="1" noChangeShapeType="1"/>
          </p:cNvSpPr>
          <p:nvPr/>
        </p:nvSpPr>
        <p:spPr>
          <a:xfrm>
            <a:off x="9744891" y="1894114"/>
            <a:ext cx="470264" cy="418012"/>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95772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EDB37-5845-61DD-459E-869C4B9972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A67A6-F0CA-4BC1-6B63-81CB071A7C31}"/>
              </a:ext>
            </a:extLst>
          </p:cNvPr>
          <p:cNvSpPr>
            <a:spLocks noGrp="1"/>
          </p:cNvSpPr>
          <p:nvPr>
            <p:ph sz="half" idx="2"/>
          </p:nvPr>
        </p:nvSpPr>
        <p:spPr>
          <a:xfrm>
            <a:off x="1604627" y="294154"/>
            <a:ext cx="9205771" cy="1208075"/>
          </a:xfrm>
        </p:spPr>
        <p:txBody>
          <a:bodyPr/>
          <a:lstStyle/>
          <a:p>
            <a:pPr algn="l"/>
            <a:endParaRPr lang="en-US" sz="1400" dirty="0">
              <a:solidFill>
                <a:schemeClr val="tx1"/>
              </a:solidFill>
              <a:highlight>
                <a:srgbClr val="00FF00"/>
              </a:highlight>
            </a:endParaRPr>
          </a:p>
          <a:p>
            <a:pPr algn="l"/>
            <a:r>
              <a:rPr lang="en-US" sz="1400" dirty="0">
                <a:solidFill>
                  <a:schemeClr val="tx1"/>
                </a:solidFill>
                <a:highlight>
                  <a:srgbClr val="00FF00"/>
                </a:highlight>
              </a:rPr>
              <a:t>STEP 5.</a:t>
            </a:r>
            <a:r>
              <a:rPr lang="en-US" sz="1400" dirty="0">
                <a:solidFill>
                  <a:schemeClr val="tx1"/>
                </a:solidFill>
              </a:rPr>
              <a:t> </a:t>
            </a:r>
            <a:r>
              <a:rPr lang="en-US" dirty="0">
                <a:solidFill>
                  <a:schemeClr val="tx1"/>
                </a:solidFill>
              </a:rPr>
              <a:t>In the below screen, please click ‘’Next’.</a:t>
            </a:r>
          </a:p>
        </p:txBody>
      </p:sp>
      <p:pic>
        <p:nvPicPr>
          <p:cNvPr id="4" name="Picture 3" descr="A screenshot of a computer&#10;&#10;AI-generated content may be incorrect.">
            <a:extLst>
              <a:ext uri="{FF2B5EF4-FFF2-40B4-BE49-F238E27FC236}">
                <a16:creationId xmlns:a16="http://schemas.microsoft.com/office/drawing/2014/main" id="{B2048706-A219-25FC-B0B2-9E079D5923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40292"/>
          <a:stretch/>
        </p:blipFill>
        <p:spPr>
          <a:xfrm>
            <a:off x="896983" y="1326826"/>
            <a:ext cx="10398034" cy="3049232"/>
          </a:xfrm>
          <a:prstGeom prst="rect">
            <a:avLst/>
          </a:prstGeom>
          <a:ln>
            <a:solidFill>
              <a:srgbClr val="0055A5"/>
            </a:solidFill>
          </a:ln>
        </p:spPr>
      </p:pic>
      <p:sp>
        <p:nvSpPr>
          <p:cNvPr id="6" name="Rectangle 5">
            <a:extLst>
              <a:ext uri="{FF2B5EF4-FFF2-40B4-BE49-F238E27FC236}">
                <a16:creationId xmlns:a16="http://schemas.microsoft.com/office/drawing/2014/main" id="{700E94D5-2641-A431-6AF0-0C0FF442E819}"/>
              </a:ext>
            </a:extLst>
          </p:cNvPr>
          <p:cNvSpPr>
            <a:spLocks noGrp="1" noRot="1" noMove="1" noResize="1" noEditPoints="1" noAdjustHandles="1" noChangeArrowheads="1" noChangeShapeType="1"/>
          </p:cNvSpPr>
          <p:nvPr/>
        </p:nvSpPr>
        <p:spPr>
          <a:xfrm>
            <a:off x="9470572" y="1959428"/>
            <a:ext cx="561702" cy="457200"/>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6435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70315-D0DE-9FB1-C8F2-C27FDA381F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388C4F-FABF-B491-7A72-D2314D326F0D}"/>
              </a:ext>
            </a:extLst>
          </p:cNvPr>
          <p:cNvSpPr>
            <a:spLocks noGrp="1"/>
          </p:cNvSpPr>
          <p:nvPr>
            <p:ph sz="half" idx="2"/>
          </p:nvPr>
        </p:nvSpPr>
        <p:spPr>
          <a:xfrm>
            <a:off x="1604627" y="294154"/>
            <a:ext cx="9205771" cy="1208075"/>
          </a:xfrm>
        </p:spPr>
        <p:txBody>
          <a:bodyPr/>
          <a:lstStyle/>
          <a:p>
            <a:pPr algn="l"/>
            <a:endParaRPr lang="en-US" sz="1400" dirty="0">
              <a:solidFill>
                <a:schemeClr val="tx1"/>
              </a:solidFill>
              <a:highlight>
                <a:srgbClr val="00FF00"/>
              </a:highlight>
            </a:endParaRPr>
          </a:p>
          <a:p>
            <a:pPr algn="l"/>
            <a:r>
              <a:rPr lang="en-US" sz="1400" dirty="0">
                <a:solidFill>
                  <a:schemeClr val="tx1"/>
                </a:solidFill>
                <a:highlight>
                  <a:srgbClr val="00FF00"/>
                </a:highlight>
              </a:rPr>
              <a:t>STEP 5.</a:t>
            </a:r>
            <a:r>
              <a:rPr lang="en-US" sz="1400" dirty="0">
                <a:solidFill>
                  <a:schemeClr val="tx1"/>
                </a:solidFill>
              </a:rPr>
              <a:t> </a:t>
            </a:r>
            <a:r>
              <a:rPr lang="en-US" dirty="0">
                <a:solidFill>
                  <a:schemeClr val="tx1"/>
                </a:solidFill>
              </a:rPr>
              <a:t>In the below screen, select </a:t>
            </a:r>
            <a:r>
              <a:rPr lang="en-CA" dirty="0">
                <a:solidFill>
                  <a:schemeClr val="tx1"/>
                </a:solidFill>
              </a:rPr>
              <a:t>‘Section 2. Documents to Upload’ or ‘Section 3. Financial Bid’</a:t>
            </a:r>
            <a:endParaRPr lang="en-US" dirty="0">
              <a:solidFill>
                <a:schemeClr val="tx1"/>
              </a:solidFill>
            </a:endParaRPr>
          </a:p>
        </p:txBody>
      </p:sp>
      <p:pic>
        <p:nvPicPr>
          <p:cNvPr id="2" name="Picture 1" descr="A screenshot of a computer&#10;&#10;AI-generated content may be incorrect.">
            <a:extLst>
              <a:ext uri="{FF2B5EF4-FFF2-40B4-BE49-F238E27FC236}">
                <a16:creationId xmlns:a16="http://schemas.microsoft.com/office/drawing/2014/main" id="{172A9677-FE84-5DF3-7306-AB3F5ABBD95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b="50000"/>
          <a:stretch/>
        </p:blipFill>
        <p:spPr>
          <a:xfrm>
            <a:off x="1076325" y="2196307"/>
            <a:ext cx="10039350" cy="2465386"/>
          </a:xfrm>
          <a:prstGeom prst="rect">
            <a:avLst/>
          </a:prstGeom>
          <a:ln>
            <a:solidFill>
              <a:schemeClr val="tx1"/>
            </a:solidFill>
          </a:ln>
        </p:spPr>
      </p:pic>
      <p:sp>
        <p:nvSpPr>
          <p:cNvPr id="4" name="Rectangle 3">
            <a:extLst>
              <a:ext uri="{FF2B5EF4-FFF2-40B4-BE49-F238E27FC236}">
                <a16:creationId xmlns:a16="http://schemas.microsoft.com/office/drawing/2014/main" id="{38AFDAD6-C141-D012-447B-7E8AD2DF0BE4}"/>
              </a:ext>
            </a:extLst>
          </p:cNvPr>
          <p:cNvSpPr>
            <a:spLocks noGrp="1" noRot="1" noMove="1" noResize="1" noEditPoints="1" noAdjustHandles="1" noChangeArrowheads="1" noChangeShapeType="1"/>
          </p:cNvSpPr>
          <p:nvPr/>
        </p:nvSpPr>
        <p:spPr>
          <a:xfrm>
            <a:off x="9222377" y="3638005"/>
            <a:ext cx="1893298" cy="555172"/>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89113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10519-1C5F-C91C-BEAB-7A1D186E49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992BD-FA46-2BEB-CFBB-3B1135C18DED}"/>
              </a:ext>
            </a:extLst>
          </p:cNvPr>
          <p:cNvSpPr>
            <a:spLocks noGrp="1"/>
          </p:cNvSpPr>
          <p:nvPr>
            <p:ph sz="half" idx="2"/>
          </p:nvPr>
        </p:nvSpPr>
        <p:spPr>
          <a:xfrm>
            <a:off x="1604627" y="294155"/>
            <a:ext cx="9205771" cy="986006"/>
          </a:xfrm>
        </p:spPr>
        <p:txBody>
          <a:bodyPr/>
          <a:lstStyle/>
          <a:p>
            <a:pPr algn="l"/>
            <a:r>
              <a:rPr lang="en-US" sz="1400" dirty="0">
                <a:solidFill>
                  <a:schemeClr val="tx1"/>
                </a:solidFill>
                <a:highlight>
                  <a:srgbClr val="00FF00"/>
                </a:highlight>
              </a:rPr>
              <a:t>STEP 6.</a:t>
            </a:r>
            <a:r>
              <a:rPr lang="en-US" sz="1400" dirty="0">
                <a:solidFill>
                  <a:schemeClr val="tx1"/>
                </a:solidFill>
              </a:rPr>
              <a:t> </a:t>
            </a:r>
            <a:r>
              <a:rPr lang="en-US" dirty="0">
                <a:solidFill>
                  <a:schemeClr val="tx1"/>
                </a:solidFill>
              </a:rPr>
              <a:t>Modify your tender / bid / quotation by deleting the documents from and adding them to the </a:t>
            </a:r>
            <a:r>
              <a:rPr lang="en-CA" dirty="0">
                <a:solidFill>
                  <a:schemeClr val="tx1"/>
                </a:solidFill>
              </a:rPr>
              <a:t>‘Section 2. Documents to Upload’ and/or ‘Section 3. Financial Bid’, like you did when you initially uploaded them when you first created your </a:t>
            </a:r>
            <a:r>
              <a:rPr lang="en-US" dirty="0">
                <a:solidFill>
                  <a:schemeClr val="tx1"/>
                </a:solidFill>
              </a:rPr>
              <a:t>tender / bid / quotation (please refer to Steps 6 – 10 of the above Section ‘SUBMIT TENDERS / BIDS / QUOTATIONS – STEP-BY-STEP’ – pages – 25 – 26). </a:t>
            </a:r>
            <a:r>
              <a:rPr lang="en-US" b="1" u="sng" dirty="0">
                <a:solidFill>
                  <a:srgbClr val="0055A5"/>
                </a:solidFill>
              </a:rPr>
              <a:t>Please only click on the ‘ + ’ sign to add or replace a document (not on the link to that document).</a:t>
            </a:r>
          </a:p>
        </p:txBody>
      </p:sp>
      <p:pic>
        <p:nvPicPr>
          <p:cNvPr id="4" name="Picture 3" descr="A screenshot of a computer&#10;&#10;AI-generated content may be incorrect.">
            <a:extLst>
              <a:ext uri="{FF2B5EF4-FFF2-40B4-BE49-F238E27FC236}">
                <a16:creationId xmlns:a16="http://schemas.microsoft.com/office/drawing/2014/main" id="{5A03FBCA-3E14-BA65-5892-F0DC8A3712F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r="13964" b="14550"/>
          <a:stretch/>
        </p:blipFill>
        <p:spPr>
          <a:xfrm>
            <a:off x="851263" y="1175657"/>
            <a:ext cx="10489474" cy="4811708"/>
          </a:xfrm>
          <a:prstGeom prst="rect">
            <a:avLst/>
          </a:prstGeom>
          <a:ln>
            <a:solidFill>
              <a:srgbClr val="0055A5"/>
            </a:solidFill>
          </a:ln>
        </p:spPr>
      </p:pic>
      <p:sp>
        <p:nvSpPr>
          <p:cNvPr id="5" name="Rectangle 4">
            <a:extLst>
              <a:ext uri="{FF2B5EF4-FFF2-40B4-BE49-F238E27FC236}">
                <a16:creationId xmlns:a16="http://schemas.microsoft.com/office/drawing/2014/main" id="{B10810A5-8612-6763-A724-BF9630344E54}"/>
              </a:ext>
            </a:extLst>
          </p:cNvPr>
          <p:cNvSpPr>
            <a:spLocks noGrp="1" noRot="1" noMove="1" noResize="1" noEditPoints="1" noAdjustHandles="1" noChangeArrowheads="1" noChangeShapeType="1"/>
          </p:cNvSpPr>
          <p:nvPr/>
        </p:nvSpPr>
        <p:spPr>
          <a:xfrm>
            <a:off x="3984173" y="3429000"/>
            <a:ext cx="587828" cy="476794"/>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77936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3E213-12E1-733E-610A-B582FFD439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93BA27-E76B-E360-4079-9F1BF54CE037}"/>
              </a:ext>
            </a:extLst>
          </p:cNvPr>
          <p:cNvSpPr>
            <a:spLocks noGrp="1"/>
          </p:cNvSpPr>
          <p:nvPr>
            <p:ph sz="half" idx="2"/>
          </p:nvPr>
        </p:nvSpPr>
        <p:spPr>
          <a:xfrm>
            <a:off x="1604627" y="294154"/>
            <a:ext cx="9205771" cy="1424857"/>
          </a:xfrm>
        </p:spPr>
        <p:txBody>
          <a:bodyPr/>
          <a:lstStyle/>
          <a:p>
            <a:pPr algn="l"/>
            <a:r>
              <a:rPr lang="en-US" dirty="0">
                <a:solidFill>
                  <a:schemeClr val="tx1"/>
                </a:solidFill>
              </a:rPr>
              <a:t>TO MODIFY / REPLACE A FILE, YOU NEED TO FIRST HIGHLIGHT A RESPECTIVE LINE BY CLICKING ANYWHERE IN THAT LINE (EXCEPT FOR THE LINK TO THE DOCUMENT), THEN CLICKING ‘DELETE’, AND THEN – ADDING A NEW FILE.</a:t>
            </a:r>
          </a:p>
          <a:p>
            <a:pPr algn="l"/>
            <a:r>
              <a:rPr lang="en-US" sz="1400" dirty="0">
                <a:solidFill>
                  <a:schemeClr val="tx1"/>
                </a:solidFill>
              </a:rPr>
              <a:t>TO ADD A FILE, CLICK ‘ADD’.  THIS PROCEDURE IS DESCRIBED IN THE STEPS 8 – 1O </a:t>
            </a:r>
            <a:r>
              <a:rPr lang="en-US" dirty="0">
                <a:solidFill>
                  <a:schemeClr val="tx1"/>
                </a:solidFill>
              </a:rPr>
              <a:t>OF THE ABOVE SECTION ‘SUBMIT TENDERS / BIDS / QUOTATIONS – STEP-BY-STEP’ (PAGE 26). </a:t>
            </a:r>
          </a:p>
          <a:p>
            <a:pPr algn="l"/>
            <a:r>
              <a:rPr lang="en-US" sz="1400" dirty="0">
                <a:solidFill>
                  <a:schemeClr val="tx1"/>
                </a:solidFill>
                <a:highlight>
                  <a:srgbClr val="00FF00"/>
                </a:highlight>
              </a:rPr>
              <a:t>STEP 7.</a:t>
            </a:r>
            <a:r>
              <a:rPr lang="en-US" sz="1400" dirty="0">
                <a:solidFill>
                  <a:schemeClr val="tx1"/>
                </a:solidFill>
              </a:rPr>
              <a:t> Once finished, please click ‘Submit’.  To view your changes, you can always repeat the Steps 2 – 3 above and check the uploaded documents.</a:t>
            </a:r>
          </a:p>
        </p:txBody>
      </p:sp>
      <p:pic>
        <p:nvPicPr>
          <p:cNvPr id="4" name="Picture 3" descr="A screenshot of a computer&#10;&#10;AI-generated content may be incorrect.">
            <a:extLst>
              <a:ext uri="{FF2B5EF4-FFF2-40B4-BE49-F238E27FC236}">
                <a16:creationId xmlns:a16="http://schemas.microsoft.com/office/drawing/2014/main" id="{AE832A47-68F3-AA5E-B1D3-278F0C5FDDC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 r="3805" b="15642"/>
          <a:stretch/>
        </p:blipFill>
        <p:spPr>
          <a:xfrm>
            <a:off x="1123406" y="1841863"/>
            <a:ext cx="10191876" cy="4568244"/>
          </a:xfrm>
          <a:prstGeom prst="rect">
            <a:avLst/>
          </a:prstGeom>
        </p:spPr>
      </p:pic>
      <p:sp>
        <p:nvSpPr>
          <p:cNvPr id="5" name="Multiplication Sign 4">
            <a:extLst>
              <a:ext uri="{FF2B5EF4-FFF2-40B4-BE49-F238E27FC236}">
                <a16:creationId xmlns:a16="http://schemas.microsoft.com/office/drawing/2014/main" id="{50A4D7F9-8B4C-1C43-342D-A8A0DC22676A}"/>
              </a:ext>
            </a:extLst>
          </p:cNvPr>
          <p:cNvSpPr>
            <a:spLocks noGrp="1" noRot="1" noMove="1" noResize="1" noEditPoints="1" noAdjustHandles="1" noChangeArrowheads="1" noChangeShapeType="1"/>
          </p:cNvSpPr>
          <p:nvPr/>
        </p:nvSpPr>
        <p:spPr>
          <a:xfrm>
            <a:off x="4130521" y="4317631"/>
            <a:ext cx="781115" cy="756490"/>
          </a:xfrm>
          <a:prstGeom prst="mathMultiply">
            <a:avLst>
              <a:gd name="adj1" fmla="val 1217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3BDCC024-B88D-ECD8-5113-E8C6AFB02C94}"/>
              </a:ext>
            </a:extLst>
          </p:cNvPr>
          <p:cNvSpPr>
            <a:spLocks noGrp="1" noRot="1" noMove="1" noResize="1" noEditPoints="1" noAdjustHandles="1" noChangeArrowheads="1" noChangeShapeType="1"/>
          </p:cNvSpPr>
          <p:nvPr/>
        </p:nvSpPr>
        <p:spPr>
          <a:xfrm>
            <a:off x="2886893" y="3871205"/>
            <a:ext cx="950934" cy="892851"/>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39910882-2A80-B6F6-780F-4C66C31FC81A}"/>
              </a:ext>
            </a:extLst>
          </p:cNvPr>
          <p:cNvSpPr>
            <a:spLocks noGrp="1" noRot="1" noMove="1" noResize="1" noEditPoints="1" noAdjustHandles="1" noChangeArrowheads="1" noChangeShapeType="1"/>
          </p:cNvSpPr>
          <p:nvPr/>
        </p:nvSpPr>
        <p:spPr>
          <a:xfrm>
            <a:off x="10711543" y="2429691"/>
            <a:ext cx="757646" cy="535578"/>
          </a:xfrm>
          <a:prstGeom prst="rect">
            <a:avLst/>
          </a:prstGeom>
          <a:solidFill>
            <a:schemeClr val="accent1">
              <a:alpha val="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72674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9A94C-D3D3-D2D5-A03F-48DF0BE42AB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03DA9B5-D280-5B80-0769-248DF4AEEE1C}"/>
              </a:ext>
            </a:extLst>
          </p:cNvPr>
          <p:cNvSpPr txBox="1"/>
          <p:nvPr/>
        </p:nvSpPr>
        <p:spPr>
          <a:xfrm>
            <a:off x="835117" y="412616"/>
            <a:ext cx="10521765" cy="5878532"/>
          </a:xfrm>
          <a:prstGeom prst="rect">
            <a:avLst/>
          </a:prstGeom>
          <a:noFill/>
        </p:spPr>
        <p:txBody>
          <a:bodyPr wrap="square">
            <a:spAutoFit/>
          </a:bodyPr>
          <a:lstStyle/>
          <a:p>
            <a:pPr algn="ctr"/>
            <a:r>
              <a:rPr lang="en-US" sz="2000" b="1" dirty="0">
                <a:solidFill>
                  <a:srgbClr val="0055A5"/>
                </a:solidFill>
              </a:rPr>
              <a:t>IMPORTANT NOTES ON MIGRATED ACCOUNTS:</a:t>
            </a:r>
          </a:p>
          <a:p>
            <a:pPr marL="457200" indent="-457200">
              <a:spcAft>
                <a:spcPts val="1200"/>
              </a:spcAft>
              <a:buFont typeface="Arial" panose="020B0604020202020204" pitchFamily="34" charset="0"/>
              <a:buChar char="•"/>
            </a:pPr>
            <a:r>
              <a:rPr lang="en-CA" sz="1300" b="1" dirty="0">
                <a:solidFill>
                  <a:srgbClr val="0055A5"/>
                </a:solidFill>
              </a:rPr>
              <a:t>MIGRATED ACCOUNTS.  </a:t>
            </a:r>
            <a:r>
              <a:rPr lang="en-CA" sz="1300" dirty="0">
                <a:solidFill>
                  <a:schemeClr val="tx1"/>
                </a:solidFill>
              </a:rPr>
              <a:t>If a company had ICAO contracts / purchase orders / payments before April 2025, its account is likely to have been  migrated from the old ICAO ERP to Quantum. Such company cannot get access to Quantum without ICAO involvement.</a:t>
            </a:r>
          </a:p>
          <a:p>
            <a:pPr marL="457200" indent="-457200">
              <a:spcAft>
                <a:spcPts val="1200"/>
              </a:spcAft>
              <a:buFont typeface="Arial" panose="020B0604020202020204" pitchFamily="34" charset="0"/>
              <a:buChar char="•"/>
            </a:pPr>
            <a:r>
              <a:rPr lang="en-CA" sz="1300" b="1" dirty="0">
                <a:solidFill>
                  <a:srgbClr val="0055A5"/>
                </a:solidFill>
              </a:rPr>
              <a:t>HOW TO PROCEED. </a:t>
            </a:r>
            <a:r>
              <a:rPr lang="en-CA" sz="1300" dirty="0"/>
              <a:t>If you represent one of the companies whose accounts were migrated, please get in touch with ICAO ASAP by sending an email to </a:t>
            </a:r>
            <a:r>
              <a:rPr lang="en-CA" sz="1300" dirty="0">
                <a:hlinkClick r:id="rId3"/>
              </a:rPr>
              <a:t>e-tender@icao.int</a:t>
            </a:r>
            <a:r>
              <a:rPr lang="en-CA" sz="1300" dirty="0"/>
              <a:t> to initiate the activation of your migrated account. DO NOT TRY TO CREATE A NEW ACCOUNT.  </a:t>
            </a:r>
            <a:r>
              <a:rPr lang="en-US" sz="1300" dirty="0"/>
              <a:t>In response to your email, ICAO will prompt the Quantum ERP to send (an) automatically generated email(s) to (a) contact person(s) listed in the account.   Please click the activation link in such Quantum email to activate your user account.  Since you have not registered in Quantum before, you do not have a password yet.  The system will request you to set a password.  Please note that your login is by default your email address.  Activation of user account and setting password are necessary to take part in tenders.</a:t>
            </a:r>
          </a:p>
          <a:p>
            <a:pPr marL="457200" indent="-457200">
              <a:spcAft>
                <a:spcPts val="1200"/>
              </a:spcAft>
              <a:buFont typeface="Arial" panose="020B0604020202020204" pitchFamily="34" charset="0"/>
              <a:buChar char="•"/>
            </a:pPr>
            <a:r>
              <a:rPr lang="en-US" sz="1300" b="1" dirty="0">
                <a:solidFill>
                  <a:srgbClr val="0055A5"/>
                </a:solidFill>
              </a:rPr>
              <a:t>MAKING ACCOUNT CHANGES.</a:t>
            </a:r>
            <a:r>
              <a:rPr lang="en-US" sz="1300" dirty="0"/>
              <a:t> Apart from taking part in tenders, companies owning migrated accounts may need to receive payments from ICAO, which are now processed by ICAO through Quantum.</a:t>
            </a:r>
            <a:r>
              <a:rPr lang="en-CA" sz="1300" dirty="0"/>
              <a:t>  Here is the process for making changes in the account / adding any new information after the account activation:</a:t>
            </a:r>
          </a:p>
          <a:p>
            <a:pPr marL="1168400" lvl="0" indent="-342900">
              <a:buFont typeface="+mj-lt"/>
              <a:buAutoNum type="arabicPeriod"/>
            </a:pPr>
            <a:r>
              <a:rPr lang="en-CA" sz="1300" dirty="0"/>
              <a:t>Please kindly proceed to ‘Manage Profile’ (the lowest item in the main menu on the left side of the screen in your account);</a:t>
            </a:r>
          </a:p>
          <a:p>
            <a:pPr marL="1168400" lvl="0" indent="-342900">
              <a:buFont typeface="+mj-lt"/>
              <a:buAutoNum type="arabicPeriod"/>
            </a:pPr>
            <a:r>
              <a:rPr lang="en-CA" sz="1300" dirty="0"/>
              <a:t>Then click ‘Edit’ in the upper right corner of the screen; a pop-up window will appear; after clicking ‘Yes’ in the pop-up window, you will be able to change any parts of your profile. </a:t>
            </a:r>
          </a:p>
          <a:p>
            <a:pPr marL="1168400" lvl="0" indent="-342900">
              <a:buFont typeface="+mj-lt"/>
              <a:buAutoNum type="arabicPeriod"/>
            </a:pPr>
            <a:r>
              <a:rPr lang="en-CA" sz="1300" i="1" dirty="0"/>
              <a:t>To change banking information, please go to ‘Payment Methods’ Tab, make any necessary modifications, then to ‘Bank Accounts’ Tab; when you enter your banking info in the ‘Bank Accounts’ Tab, please show your main bank account information in the main (upper) section of the ‘Bank Accounts’ tab, and the Intermediary Bank info (if any) – below in the section for additional information. Please do not enter any currency in the ‘Currency’ Field of the ‘Bank Accounts’ Tab (any payments would in any case be done in the currency of contract / invoices).  Please also make sure to attach any necessary supporting documents confirming your banking information in the ‘Attachments’ sub-Section of the ‘General’ Section of the ‘Organization Details’ Tab. </a:t>
            </a:r>
          </a:p>
          <a:p>
            <a:pPr marL="1168400" lvl="0" indent="-342900">
              <a:buFont typeface="+mj-lt"/>
              <a:buAutoNum type="arabicPeriod"/>
            </a:pPr>
            <a:r>
              <a:rPr lang="en-US" sz="1300" dirty="0"/>
              <a:t>At the end, you need to click the “Review and Submit” button, and NOT ‘Save and Close’. ICAO will not be able to approve the changes, until you resume editing and click “Review and Submit”.</a:t>
            </a:r>
          </a:p>
          <a:p>
            <a:pPr marL="1168400" lvl="0" indent="-342900">
              <a:buFont typeface="+mj-lt"/>
              <a:buAutoNum type="arabicPeriod"/>
            </a:pPr>
            <a:r>
              <a:rPr lang="en-US" sz="1300" dirty="0"/>
              <a:t>You can always re-enter the editing mode to modify your account by following the above instructions.  However, if you need to make any changes before the earlier ones are approved by ICAO, you will need to cancel changes first, before making further modifications.</a:t>
            </a:r>
            <a:endParaRPr lang="en-CA" sz="1300" dirty="0"/>
          </a:p>
          <a:p>
            <a:pPr marL="457200" indent="-457200">
              <a:buFont typeface="Arial" panose="020B0604020202020204" pitchFamily="34" charset="0"/>
              <a:buChar char="•"/>
            </a:pPr>
            <a:endParaRPr lang="en-US" sz="1400" dirty="0">
              <a:solidFill>
                <a:schemeClr val="tx1"/>
              </a:solidFill>
            </a:endParaRPr>
          </a:p>
        </p:txBody>
      </p:sp>
    </p:spTree>
    <p:extLst>
      <p:ext uri="{BB962C8B-B14F-4D97-AF65-F5344CB8AC3E}">
        <p14:creationId xmlns:p14="http://schemas.microsoft.com/office/powerpoint/2010/main" val="395375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8D5EBDE-404A-B10A-E7AD-2A6E9A34B61E}"/>
              </a:ext>
            </a:extLst>
          </p:cNvPr>
          <p:cNvSpPr>
            <a:spLocks noGrp="1"/>
          </p:cNvSpPr>
          <p:nvPr>
            <p:ph type="ctrTitle"/>
          </p:nvPr>
        </p:nvSpPr>
        <p:spPr>
          <a:xfrm>
            <a:off x="1438102" y="1453701"/>
            <a:ext cx="9243753" cy="1106619"/>
          </a:xfrm>
        </p:spPr>
        <p:txBody>
          <a:bodyPr>
            <a:normAutofit/>
          </a:bodyPr>
          <a:lstStyle/>
          <a:p>
            <a:r>
              <a:rPr lang="en-US" dirty="0">
                <a:solidFill>
                  <a:srgbClr val="0055A5"/>
                </a:solidFill>
              </a:rPr>
              <a:t>Questions*?</a:t>
            </a:r>
            <a:endParaRPr lang="en-CA" dirty="0"/>
          </a:p>
        </p:txBody>
      </p:sp>
      <p:sp>
        <p:nvSpPr>
          <p:cNvPr id="22" name="Subtitle 21">
            <a:extLst>
              <a:ext uri="{FF2B5EF4-FFF2-40B4-BE49-F238E27FC236}">
                <a16:creationId xmlns:a16="http://schemas.microsoft.com/office/drawing/2014/main" id="{68DEF4F7-6848-70E9-1EA4-A2648E53855D}"/>
              </a:ext>
            </a:extLst>
          </p:cNvPr>
          <p:cNvSpPr>
            <a:spLocks noGrp="1"/>
          </p:cNvSpPr>
          <p:nvPr>
            <p:ph type="subTitle" idx="1"/>
          </p:nvPr>
        </p:nvSpPr>
        <p:spPr>
          <a:xfrm>
            <a:off x="1045030" y="2710071"/>
            <a:ext cx="10110650" cy="3560100"/>
          </a:xfrm>
        </p:spPr>
        <p:txBody>
          <a:bodyPr>
            <a:noAutofit/>
          </a:bodyPr>
          <a:lstStyle/>
          <a:p>
            <a:r>
              <a:rPr lang="en-US" sz="3600" dirty="0">
                <a:solidFill>
                  <a:srgbClr val="0055A5"/>
                </a:solidFill>
              </a:rPr>
              <a:t>Contact ICAO Procurement Section</a:t>
            </a:r>
            <a:br>
              <a:rPr lang="en-US" sz="3600" dirty="0">
                <a:solidFill>
                  <a:srgbClr val="0055A5"/>
                </a:solidFill>
              </a:rPr>
            </a:br>
            <a:r>
              <a:rPr lang="en-US" sz="3600" dirty="0">
                <a:solidFill>
                  <a:srgbClr val="0055A5"/>
                </a:solidFill>
                <a:hlinkClick r:id="rId2"/>
              </a:rPr>
              <a:t>e-tender@icao.int</a:t>
            </a:r>
            <a:endParaRPr lang="en-US" sz="3600" dirty="0">
              <a:solidFill>
                <a:srgbClr val="0055A5"/>
              </a:solidFill>
            </a:endParaRPr>
          </a:p>
          <a:p>
            <a:endParaRPr lang="en-US" sz="3600" dirty="0">
              <a:solidFill>
                <a:srgbClr val="0055A5"/>
              </a:solidFill>
            </a:endParaRPr>
          </a:p>
          <a:p>
            <a:endParaRPr lang="en-US" sz="3600" dirty="0">
              <a:solidFill>
                <a:srgbClr val="0055A5"/>
              </a:solidFill>
            </a:endParaRPr>
          </a:p>
          <a:p>
            <a:pPr algn="l"/>
            <a:r>
              <a:rPr lang="en-US" sz="1400" dirty="0">
                <a:solidFill>
                  <a:srgbClr val="0055A5"/>
                </a:solidFill>
              </a:rPr>
              <a:t>*ONLY QUESTIONS OF GENERAL NATURE, SUCH AS QUESTIONS ON ACCESS / DOWNLOAD / UPLOAD ISSUES, CAN BE ADRESSED TO                                   </a:t>
            </a:r>
            <a:r>
              <a:rPr lang="en-US" sz="1400" dirty="0">
                <a:solidFill>
                  <a:srgbClr val="0055A5"/>
                </a:solidFill>
                <a:hlinkClick r:id="rId3">
                  <a:extLst>
                    <a:ext uri="{A12FA001-AC4F-418D-AE19-62706E023703}">
                      <ahyp:hlinkClr xmlns:ahyp="http://schemas.microsoft.com/office/drawing/2018/hyperlinkcolor" val="tx"/>
                    </a:ext>
                  </a:extLst>
                </a:hlinkClick>
              </a:rPr>
              <a:t>E-TENDER@ICAO.INT</a:t>
            </a:r>
            <a:r>
              <a:rPr lang="en-US" sz="1400" dirty="0">
                <a:solidFill>
                  <a:srgbClr val="0055A5"/>
                </a:solidFill>
              </a:rPr>
              <a:t>.  SUCH EMAILS ARE ANSWERED AS QUICKLY AS POSSIBLE, WITHIN A FEW STATUTORY WORKING DAYS IN QUEBEC, CANADA. QUESTIONS RELATED  TO THE MATTER OF A TENDER, ANY SPECIFICATIONS, OR ANY TENDER REQUIREMENTS, SHALL BE UPLOADED TO THE E-PROCUREMENT PORTAL, AS DESCRIBED ABOVE IN THIS INSTRUCTION.</a:t>
            </a:r>
          </a:p>
          <a:p>
            <a:pPr algn="l"/>
            <a:endParaRPr lang="en-US" sz="1800" dirty="0">
              <a:solidFill>
                <a:srgbClr val="0055A5"/>
              </a:solidFill>
            </a:endParaRPr>
          </a:p>
          <a:p>
            <a:pPr algn="l"/>
            <a:endParaRPr lang="en-CA" sz="3600" dirty="0">
              <a:solidFill>
                <a:srgbClr val="0055A5"/>
              </a:solidFill>
            </a:endParaRPr>
          </a:p>
        </p:txBody>
      </p:sp>
    </p:spTree>
    <p:extLst>
      <p:ext uri="{BB962C8B-B14F-4D97-AF65-F5344CB8AC3E}">
        <p14:creationId xmlns:p14="http://schemas.microsoft.com/office/powerpoint/2010/main" val="2246078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8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41DBF8B-D555-BD92-6D94-BA781ECD0F25}"/>
              </a:ext>
            </a:extLst>
          </p:cNvPr>
          <p:cNvSpPr>
            <a:spLocks noGrp="1"/>
          </p:cNvSpPr>
          <p:nvPr>
            <p:ph sz="half" idx="2"/>
          </p:nvPr>
        </p:nvSpPr>
        <p:spPr>
          <a:xfrm>
            <a:off x="1237785" y="217746"/>
            <a:ext cx="10024947" cy="6038088"/>
          </a:xfrm>
        </p:spPr>
        <p:txBody>
          <a:bodyPr>
            <a:normAutofit/>
          </a:bodyPr>
          <a:lstStyle/>
          <a:p>
            <a:pPr algn="ctr"/>
            <a:r>
              <a:rPr lang="en-US" sz="4000" b="1" dirty="0">
                <a:solidFill>
                  <a:srgbClr val="0055A5"/>
                </a:solidFill>
              </a:rPr>
              <a:t>Registration in Quantum</a:t>
            </a:r>
          </a:p>
          <a:p>
            <a:pPr>
              <a:spcBef>
                <a:spcPts val="1200"/>
              </a:spcBef>
              <a:spcAft>
                <a:spcPts val="1200"/>
              </a:spcAft>
            </a:pPr>
            <a:r>
              <a:rPr lang="en-US" sz="2600" dirty="0">
                <a:solidFill>
                  <a:schemeClr val="tx1"/>
                </a:solidFill>
              </a:rPr>
              <a:t>In order to participate in any ICAO Solicitation, companies are required to create a supplier account in Quantum ERP / e-procurement platform following this link: </a:t>
            </a:r>
            <a:r>
              <a:rPr lang="en-CA" sz="2600" b="1" u="sng" dirty="0">
                <a:solidFill>
                  <a:srgbClr val="467886"/>
                </a:solidFill>
                <a:effectLst/>
                <a:ea typeface="DengXian" panose="02010600030101010101" pitchFamily="2" charset="-122"/>
                <a:hlinkClick r:id="rId2" tooltip="Protected by Check Point: https://estm.fa.em2.oraclecloud.com/fscmUI/redwood/supplier-registration/register-supplier/register-supplier-verification?id=TUW16eK4rsLz5MJNwwDMMoYCOHny7FmchTkU8FGuQA0JgtovSTQZgT%2FffQ%3D%3D"/>
              </a:rPr>
              <a:t>Quantum Applications</a:t>
            </a:r>
            <a:r>
              <a:rPr lang="en-US" sz="2600" dirty="0">
                <a:solidFill>
                  <a:schemeClr val="tx1"/>
                </a:solidFill>
              </a:rPr>
              <a:t>. </a:t>
            </a:r>
          </a:p>
          <a:p>
            <a:pPr>
              <a:spcBef>
                <a:spcPts val="1200"/>
              </a:spcBef>
              <a:spcAft>
                <a:spcPts val="1200"/>
              </a:spcAft>
            </a:pPr>
            <a:r>
              <a:rPr lang="en-US" sz="2600" b="1" dirty="0">
                <a:solidFill>
                  <a:schemeClr val="tx1"/>
                </a:solidFill>
              </a:rPr>
              <a:t>The below presentation provides SIMPLIFIED instructions on supplier registration and tender participation, that is, it describes minimal / mandatory requirements the companies should follow to successfully register in Quantum and take part in ICAO tenders.</a:t>
            </a:r>
          </a:p>
        </p:txBody>
      </p:sp>
    </p:spTree>
    <p:extLst>
      <p:ext uri="{BB962C8B-B14F-4D97-AF65-F5344CB8AC3E}">
        <p14:creationId xmlns:p14="http://schemas.microsoft.com/office/powerpoint/2010/main" val="271572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62ED07-B395-EEB5-AEFB-93BFBF52BE6C}"/>
              </a:ext>
            </a:extLst>
          </p:cNvPr>
          <p:cNvSpPr txBox="1">
            <a:spLocks/>
          </p:cNvSpPr>
          <p:nvPr/>
        </p:nvSpPr>
        <p:spPr>
          <a:xfrm>
            <a:off x="1148576" y="524107"/>
            <a:ext cx="10359483" cy="583208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solidFill>
                  <a:srgbClr val="0055A5"/>
                </a:solidFill>
              </a:rPr>
              <a:t>IMPORTANT REGISTRATION / ACCESS CONSIDERATIONS:</a:t>
            </a:r>
          </a:p>
          <a:p>
            <a:pPr marL="457200" indent="-457200">
              <a:buFont typeface="Arial" panose="020B0604020202020204" pitchFamily="34" charset="0"/>
              <a:buChar char="•"/>
            </a:pPr>
            <a:r>
              <a:rPr lang="en-US" sz="1700" b="1" dirty="0">
                <a:solidFill>
                  <a:srgbClr val="0055A5"/>
                </a:solidFill>
              </a:rPr>
              <a:t>ONLY ONE ACCOUNT PER LEGAL ENTITY.</a:t>
            </a:r>
            <a:r>
              <a:rPr lang="en-US" sz="1700" dirty="0">
                <a:solidFill>
                  <a:schemeClr val="tx1"/>
                </a:solidFill>
              </a:rPr>
              <a:t>  No duplicates are allowed in Quantum.</a:t>
            </a:r>
            <a:r>
              <a:rPr lang="en-CA" sz="1700" dirty="0">
                <a:solidFill>
                  <a:schemeClr val="tx1"/>
                </a:solidFill>
              </a:rPr>
              <a:t> If a company is already registered in QUANTUM with any other UN agency, it does not need and SHOULD NOT create a new account with ICAO. The QUANTUM Supplier Number is a unique identifier used across all participating UN entities. </a:t>
            </a:r>
          </a:p>
          <a:p>
            <a:pPr marL="446088"/>
            <a:r>
              <a:rPr lang="en-CA" sz="1700" b="1" dirty="0">
                <a:solidFill>
                  <a:srgbClr val="0055A5"/>
                </a:solidFill>
              </a:rPr>
              <a:t>FORGOTTEN PASSWORD; QUANTUM LOGIN.  </a:t>
            </a:r>
            <a:r>
              <a:rPr lang="en-CA" sz="1700" dirty="0">
                <a:solidFill>
                  <a:schemeClr val="tx1"/>
                </a:solidFill>
              </a:rPr>
              <a:t>If a company representative has forgotten one’s login credentials, such representative needs to use the "Forgot Password" feature on the portal to reset them.  Your Quantum login is always the email address you used in creating your user account.</a:t>
            </a:r>
          </a:p>
          <a:p>
            <a:pPr marL="457200" indent="-457200">
              <a:buFont typeface="Arial" panose="020B0604020202020204" pitchFamily="34" charset="0"/>
              <a:buChar char="•"/>
            </a:pPr>
            <a:r>
              <a:rPr lang="en-CA" sz="1700" b="1" dirty="0">
                <a:solidFill>
                  <a:srgbClr val="0055A5"/>
                </a:solidFill>
              </a:rPr>
              <a:t>MIGRATED ACCOUNTS.  </a:t>
            </a:r>
            <a:r>
              <a:rPr lang="en-CA" sz="1700" dirty="0">
                <a:solidFill>
                  <a:schemeClr val="tx1"/>
                </a:solidFill>
              </a:rPr>
              <a:t>If a company had ICAO contracts / purchase orders / payments before April 2025, its account is likely to have been migrated from the old ICAO ERP to Quantum.  If you represent one of these companies, please get in touch with ICAO ASAP to initiate the activation of your migrated account.  More instructions on this on page 37.</a:t>
            </a:r>
            <a:endParaRPr lang="en-US" sz="1700" dirty="0">
              <a:solidFill>
                <a:schemeClr val="tx1"/>
              </a:solidFill>
            </a:endParaRPr>
          </a:p>
          <a:p>
            <a:pPr marL="457200" indent="-457200">
              <a:buFont typeface="Arial" panose="020B0604020202020204" pitchFamily="34" charset="0"/>
              <a:buChar char="•"/>
            </a:pPr>
            <a:r>
              <a:rPr lang="en-CA" sz="1700" b="1" dirty="0">
                <a:solidFill>
                  <a:srgbClr val="0055A5"/>
                </a:solidFill>
              </a:rPr>
              <a:t>UNGM &amp; QUANTUM.  </a:t>
            </a:r>
            <a:r>
              <a:rPr lang="en-CA" sz="1700" dirty="0">
                <a:solidFill>
                  <a:schemeClr val="tx1"/>
                </a:solidFill>
              </a:rPr>
              <a:t>All ICAO procurement opportunities will continue to be advertised on the United Nations Global Marketplace (UNGM) as before. However, the solicitation documents will only be accessible through the QUANTUM Supplier Portal </a:t>
            </a:r>
            <a:r>
              <a:rPr lang="en-CA" sz="1700" u="sng" dirty="0">
                <a:solidFill>
                  <a:schemeClr val="tx1"/>
                </a:solidFill>
              </a:rPr>
              <a:t>for entities registered on Quantum</a:t>
            </a:r>
            <a:r>
              <a:rPr lang="en-CA" sz="1700" dirty="0">
                <a:solidFill>
                  <a:schemeClr val="tx1"/>
                </a:solidFill>
              </a:rPr>
              <a:t>. There is no integration between the two systems: supplier accounts on Quantum and UNGM are not connected; supplier / account numbers, as well as logins and passwords from UNGM are not applicable in Quantum and vice versa.</a:t>
            </a:r>
          </a:p>
          <a:p>
            <a:pPr marL="457200" indent="-457200">
              <a:buFont typeface="Arial" panose="020B0604020202020204" pitchFamily="34" charset="0"/>
              <a:buChar char="•"/>
            </a:pPr>
            <a:r>
              <a:rPr lang="en-CA" sz="1700" b="1" dirty="0">
                <a:solidFill>
                  <a:srgbClr val="0055A5"/>
                </a:solidFill>
              </a:rPr>
              <a:t>NO NEED FOR APPROVAL. </a:t>
            </a:r>
            <a:r>
              <a:rPr lang="en-CA" sz="1700" dirty="0">
                <a:solidFill>
                  <a:schemeClr val="tx1"/>
                </a:solidFill>
              </a:rPr>
              <a:t>ICAO does not need to approve your initial registration, except in cases of migrated accounts or Spend Authorized suppliers (suppliers with awarded contracts).  Therefore, accounts become active immediately (or very soon after) the registration.</a:t>
            </a:r>
            <a:endParaRPr lang="en-US" sz="1700" dirty="0">
              <a:solidFill>
                <a:schemeClr val="tx1"/>
              </a:solidFill>
            </a:endParaRPr>
          </a:p>
        </p:txBody>
      </p:sp>
    </p:spTree>
    <p:extLst>
      <p:ext uri="{BB962C8B-B14F-4D97-AF65-F5344CB8AC3E}">
        <p14:creationId xmlns:p14="http://schemas.microsoft.com/office/powerpoint/2010/main" val="320252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2CEDA7F-11AE-2DD8-0FD4-334664F32A4B}"/>
              </a:ext>
            </a:extLst>
          </p:cNvPr>
          <p:cNvPicPr>
            <a:picLocks noGrp="1" noRot="1" noChangeAspect="1" noMove="1" noResize="1" noEditPoints="1" noAdjustHandles="1" noChangeArrowheads="1" noChangeShapeType="1" noCrop="1"/>
          </p:cNvPicPr>
          <p:nvPr>
            <p:ph type="pic" idx="10"/>
          </p:nvPr>
        </p:nvPicPr>
        <p:blipFill>
          <a:blip r:embed="rId2"/>
          <a:srcRect t="9671" b="9671"/>
          <a:stretch/>
        </p:blipFill>
        <p:spPr>
          <a:xfrm>
            <a:off x="1604627" y="2212959"/>
            <a:ext cx="8982746" cy="3923414"/>
          </a:xfrm>
          <a:ln>
            <a:solidFill>
              <a:schemeClr val="tx1"/>
            </a:solidFill>
          </a:ln>
        </p:spPr>
      </p:pic>
      <p:sp>
        <p:nvSpPr>
          <p:cNvPr id="3" name="Content Placeholder 2">
            <a:extLst>
              <a:ext uri="{FF2B5EF4-FFF2-40B4-BE49-F238E27FC236}">
                <a16:creationId xmlns:a16="http://schemas.microsoft.com/office/drawing/2014/main" id="{292216BD-0C84-0336-C336-895B19C6BACE}"/>
              </a:ext>
            </a:extLst>
          </p:cNvPr>
          <p:cNvSpPr>
            <a:spLocks noGrp="1"/>
          </p:cNvSpPr>
          <p:nvPr>
            <p:ph sz="half" idx="2"/>
          </p:nvPr>
        </p:nvSpPr>
        <p:spPr>
          <a:xfrm>
            <a:off x="1604627" y="294154"/>
            <a:ext cx="9205771" cy="2061458"/>
          </a:xfrm>
        </p:spPr>
        <p:txBody>
          <a:bodyPr/>
          <a:lstStyle/>
          <a:p>
            <a:r>
              <a:rPr lang="en-US" sz="2000" b="1" dirty="0">
                <a:solidFill>
                  <a:srgbClr val="0055A5"/>
                </a:solidFill>
              </a:rPr>
              <a:t>REGISTRATION STEP-BY-STEP</a:t>
            </a:r>
          </a:p>
          <a:p>
            <a:r>
              <a:rPr lang="en-US" dirty="0">
                <a:solidFill>
                  <a:schemeClr val="tx1"/>
                </a:solidFill>
              </a:rPr>
              <a:t>HERE AND FURTHER, STEPS HIGHLIGHTED IN </a:t>
            </a:r>
            <a:r>
              <a:rPr lang="en-US" dirty="0">
                <a:solidFill>
                  <a:schemeClr val="tx1"/>
                </a:solidFill>
                <a:highlight>
                  <a:srgbClr val="00FF00"/>
                </a:highlight>
              </a:rPr>
              <a:t>GREEN</a:t>
            </a:r>
            <a:r>
              <a:rPr lang="en-US" dirty="0">
                <a:solidFill>
                  <a:schemeClr val="tx1"/>
                </a:solidFill>
              </a:rPr>
              <a:t> ARE ILLUSTRATED IN A BELOW PICTURE ON THE SAME PAGE</a:t>
            </a:r>
          </a:p>
          <a:p>
            <a:r>
              <a:rPr lang="en-US" sz="1400" dirty="0">
                <a:solidFill>
                  <a:schemeClr val="tx1"/>
                </a:solidFill>
              </a:rPr>
              <a:t>STEP 1. Click </a:t>
            </a:r>
            <a:r>
              <a:rPr lang="en-US" dirty="0">
                <a:solidFill>
                  <a:schemeClr val="tx1"/>
                </a:solidFill>
              </a:rPr>
              <a:t>this link to start registration: </a:t>
            </a:r>
            <a:r>
              <a:rPr lang="en-CA" sz="1400" u="sng" dirty="0">
                <a:solidFill>
                  <a:srgbClr val="467886"/>
                </a:solidFill>
                <a:effectLst/>
                <a:ea typeface="DengXian" panose="02010600030101010101" pitchFamily="2" charset="-122"/>
                <a:hlinkClick r:id="rId3" tooltip="Protected by Check Point: https://estm.fa.em2.oraclecloud.com/fscmUI/redwood/supplier-registration/register-supplier/register-supplier-verification?id=TUW16eK4rsLz5MJNwwDMMoYCOHny7FmchTkU8FGuQA0JgtovSTQZgT%2FffQ%3D%3D"/>
              </a:rPr>
              <a:t>Quantum Applications</a:t>
            </a:r>
            <a:r>
              <a:rPr lang="en-US" sz="1400" dirty="0">
                <a:solidFill>
                  <a:schemeClr val="tx1"/>
                </a:solidFill>
              </a:rPr>
              <a:t>.</a:t>
            </a:r>
            <a:endParaRPr lang="en-US" dirty="0">
              <a:solidFill>
                <a:schemeClr val="tx1"/>
              </a:solidFill>
            </a:endParaRPr>
          </a:p>
          <a:p>
            <a:pPr algn="l"/>
            <a:r>
              <a:rPr lang="en-US" dirty="0">
                <a:solidFill>
                  <a:schemeClr val="tx1"/>
                </a:solidFill>
                <a:highlight>
                  <a:srgbClr val="00FF00"/>
                </a:highlight>
              </a:rPr>
              <a:t>STEP 2.</a:t>
            </a:r>
            <a:r>
              <a:rPr lang="en-US" dirty="0">
                <a:solidFill>
                  <a:schemeClr val="tx1"/>
                </a:solidFill>
              </a:rPr>
              <a:t> Enter your email address, preferably corporate, to the field in the right upper corner (screenshot below).</a:t>
            </a:r>
          </a:p>
          <a:p>
            <a:pPr algn="l"/>
            <a:r>
              <a:rPr lang="en-US" dirty="0">
                <a:solidFill>
                  <a:schemeClr val="tx1"/>
                </a:solidFill>
                <a:highlight>
                  <a:srgbClr val="00FF00"/>
                </a:highlight>
              </a:rPr>
              <a:t>STEP 3.</a:t>
            </a:r>
            <a:r>
              <a:rPr lang="en-US" dirty="0">
                <a:solidFill>
                  <a:schemeClr val="tx1"/>
                </a:solidFill>
              </a:rPr>
              <a:t>  Click on "send access code“ button below the email field.  DO NOT CLOSE THIS WEBPAGE, AS THE FIELD FOR ENTERING YOUR ACCESS CODE WILL APPEAR HERE.</a:t>
            </a:r>
          </a:p>
        </p:txBody>
      </p:sp>
      <p:sp>
        <p:nvSpPr>
          <p:cNvPr id="2" name="TextBox 1">
            <a:extLst>
              <a:ext uri="{FF2B5EF4-FFF2-40B4-BE49-F238E27FC236}">
                <a16:creationId xmlns:a16="http://schemas.microsoft.com/office/drawing/2014/main" id="{4C4AF0AA-DE69-3FE5-1C1C-1D0DAD29276A}"/>
              </a:ext>
            </a:extLst>
          </p:cNvPr>
          <p:cNvSpPr txBox="1">
            <a:spLocks noGrp="1" noRot="1" noMove="1" noResize="1" noEditPoints="1" noAdjustHandles="1" noChangeArrowheads="1" noChangeShapeType="1"/>
          </p:cNvSpPr>
          <p:nvPr/>
        </p:nvSpPr>
        <p:spPr>
          <a:xfrm>
            <a:off x="9031357" y="2948609"/>
            <a:ext cx="430696" cy="138499"/>
          </a:xfrm>
          <a:prstGeom prst="rect">
            <a:avLst/>
          </a:prstGeom>
          <a:solidFill>
            <a:schemeClr val="bg1"/>
          </a:solidFill>
          <a:ln>
            <a:noFill/>
          </a:ln>
        </p:spPr>
        <p:txBody>
          <a:bodyPr wrap="square" lIns="0" tIns="0" rIns="0" bIns="0" rtlCol="0">
            <a:spAutoFit/>
          </a:bodyPr>
          <a:lstStyle/>
          <a:p>
            <a:r>
              <a:rPr lang="en-US" sz="900" dirty="0" err="1"/>
              <a:t>abcdefgh</a:t>
            </a:r>
            <a:endParaRPr lang="en-CA" sz="900" dirty="0"/>
          </a:p>
        </p:txBody>
      </p:sp>
    </p:spTree>
    <p:extLst>
      <p:ext uri="{BB962C8B-B14F-4D97-AF65-F5344CB8AC3E}">
        <p14:creationId xmlns:p14="http://schemas.microsoft.com/office/powerpoint/2010/main" val="318257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84E30-0F3E-6A80-7A61-140211791D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AA2B0-8975-F711-EB5B-DF49DF9931FA}"/>
              </a:ext>
            </a:extLst>
          </p:cNvPr>
          <p:cNvSpPr>
            <a:spLocks noGrp="1"/>
          </p:cNvSpPr>
          <p:nvPr>
            <p:ph sz="half" idx="2"/>
          </p:nvPr>
        </p:nvSpPr>
        <p:spPr>
          <a:xfrm>
            <a:off x="1604627" y="294154"/>
            <a:ext cx="9205771" cy="1208075"/>
          </a:xfrm>
        </p:spPr>
        <p:txBody>
          <a:bodyPr/>
          <a:lstStyle/>
          <a:p>
            <a:r>
              <a:rPr lang="en-US" sz="1400" dirty="0">
                <a:solidFill>
                  <a:schemeClr val="tx1"/>
                </a:solidFill>
                <a:highlight>
                  <a:srgbClr val="00FF00"/>
                </a:highlight>
              </a:rPr>
              <a:t>STEP 4. </a:t>
            </a:r>
            <a:r>
              <a:rPr lang="en-US" dirty="0">
                <a:solidFill>
                  <a:schemeClr val="tx1"/>
                </a:solidFill>
              </a:rPr>
              <a:t>IMMEDIATELY go to your e-mailbox and retrieve a temporary activation code from an email received from </a:t>
            </a:r>
            <a:r>
              <a:rPr lang="en-CA" dirty="0">
                <a:solidFill>
                  <a:schemeClr val="tx1"/>
                </a:solidFill>
              </a:rPr>
              <a:t>Quantum address &lt;no-reply@email-notifications.undp.org&gt;</a:t>
            </a:r>
            <a:r>
              <a:rPr lang="en-US" dirty="0">
                <a:solidFill>
                  <a:schemeClr val="tx1"/>
                </a:solidFill>
              </a:rPr>
              <a:t>. The code expires after 15 minutes.</a:t>
            </a:r>
          </a:p>
          <a:p>
            <a:r>
              <a:rPr lang="en-US" b="1" dirty="0">
                <a:solidFill>
                  <a:srgbClr val="CC0000"/>
                </a:solidFill>
              </a:rPr>
              <a:t>If you do not receive this email, it may indicate that you already have an account associated with that email. Consider using the forgotten password feature to reset your password. Additionally, ensure that your email firewall is not preventing the delivery of emails. </a:t>
            </a:r>
          </a:p>
        </p:txBody>
      </p:sp>
      <p:pic>
        <p:nvPicPr>
          <p:cNvPr id="15" name="Picture 14">
            <a:extLst>
              <a:ext uri="{FF2B5EF4-FFF2-40B4-BE49-F238E27FC236}">
                <a16:creationId xmlns:a16="http://schemas.microsoft.com/office/drawing/2014/main" id="{058AE1D5-0801-C75D-953B-AB7D52321E65}"/>
              </a:ext>
            </a:extLst>
          </p:cNvPr>
          <p:cNvPicPr>
            <a:picLocks noChangeAspect="1"/>
          </p:cNvPicPr>
          <p:nvPr/>
        </p:nvPicPr>
        <p:blipFill>
          <a:blip r:embed="rId2"/>
          <a:stretch>
            <a:fillRect/>
          </a:stretch>
        </p:blipFill>
        <p:spPr>
          <a:xfrm>
            <a:off x="3958727" y="2148289"/>
            <a:ext cx="4274545" cy="2561422"/>
          </a:xfrm>
          <a:prstGeom prst="rect">
            <a:avLst/>
          </a:prstGeom>
        </p:spPr>
      </p:pic>
      <p:pic>
        <p:nvPicPr>
          <p:cNvPr id="17" name="Picture 16">
            <a:extLst>
              <a:ext uri="{FF2B5EF4-FFF2-40B4-BE49-F238E27FC236}">
                <a16:creationId xmlns:a16="http://schemas.microsoft.com/office/drawing/2014/main" id="{D87942A9-8444-3456-DE36-B9CA05CBF421}"/>
              </a:ext>
            </a:extLst>
          </p:cNvPr>
          <p:cNvPicPr>
            <a:picLocks noChangeAspect="1"/>
          </p:cNvPicPr>
          <p:nvPr/>
        </p:nvPicPr>
        <p:blipFill>
          <a:blip r:embed="rId2"/>
          <a:stretch>
            <a:fillRect/>
          </a:stretch>
        </p:blipFill>
        <p:spPr>
          <a:xfrm>
            <a:off x="1956391" y="1828800"/>
            <a:ext cx="8952614" cy="4080763"/>
          </a:xfrm>
          <a:prstGeom prst="rect">
            <a:avLst/>
          </a:prstGeom>
          <a:ln>
            <a:solidFill>
              <a:schemeClr val="tx1"/>
            </a:solidFill>
          </a:ln>
        </p:spPr>
      </p:pic>
    </p:spTree>
    <p:extLst>
      <p:ext uri="{BB962C8B-B14F-4D97-AF65-F5344CB8AC3E}">
        <p14:creationId xmlns:p14="http://schemas.microsoft.com/office/powerpoint/2010/main" val="64588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8D719-EC3D-3ED9-0CF5-6F011D9747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EE587-9300-E4CF-EDE6-41AF7AAC7A75}"/>
              </a:ext>
            </a:extLst>
          </p:cNvPr>
          <p:cNvSpPr>
            <a:spLocks noGrp="1"/>
          </p:cNvSpPr>
          <p:nvPr>
            <p:ph sz="half" idx="2"/>
          </p:nvPr>
        </p:nvSpPr>
        <p:spPr>
          <a:xfrm>
            <a:off x="1604627" y="294154"/>
            <a:ext cx="9205771" cy="1208075"/>
          </a:xfrm>
        </p:spPr>
        <p:txBody>
          <a:bodyPr/>
          <a:lstStyle/>
          <a:p>
            <a:pPr algn="l"/>
            <a:r>
              <a:rPr lang="en-US" sz="1400" dirty="0">
                <a:solidFill>
                  <a:schemeClr val="tx1"/>
                </a:solidFill>
                <a:highlight>
                  <a:srgbClr val="00FF00"/>
                </a:highlight>
              </a:rPr>
              <a:t>STEP 5.</a:t>
            </a:r>
            <a:r>
              <a:rPr lang="en-US" sz="1400" dirty="0">
                <a:solidFill>
                  <a:schemeClr val="tx1"/>
                </a:solidFill>
              </a:rPr>
              <a:t> </a:t>
            </a:r>
            <a:r>
              <a:rPr lang="en-US" dirty="0">
                <a:solidFill>
                  <a:schemeClr val="tx1"/>
                </a:solidFill>
              </a:rPr>
              <a:t>Enter the access code you received by email (as described in Step 4) into the designated field (on the right).</a:t>
            </a:r>
          </a:p>
          <a:p>
            <a:pPr algn="l"/>
            <a:r>
              <a:rPr lang="en-US" dirty="0">
                <a:solidFill>
                  <a:schemeClr val="tx1"/>
                </a:solidFill>
                <a:highlight>
                  <a:srgbClr val="00FF00"/>
                </a:highlight>
              </a:rPr>
              <a:t>STEP 6.</a:t>
            </a:r>
            <a:r>
              <a:rPr lang="en-US" dirty="0">
                <a:solidFill>
                  <a:schemeClr val="tx1"/>
                </a:solidFill>
              </a:rPr>
              <a:t> Click the </a:t>
            </a:r>
            <a:r>
              <a:rPr lang="en-US" b="1" dirty="0">
                <a:solidFill>
                  <a:schemeClr val="tx1"/>
                </a:solidFill>
              </a:rPr>
              <a:t>Continue</a:t>
            </a:r>
            <a:r>
              <a:rPr lang="en-US" dirty="0">
                <a:solidFill>
                  <a:schemeClr val="tx1"/>
                </a:solidFill>
              </a:rPr>
              <a:t> button (below the access code field).  This will launch the Supplier Registration Form as described on the next page.</a:t>
            </a:r>
          </a:p>
        </p:txBody>
      </p:sp>
      <p:pic>
        <p:nvPicPr>
          <p:cNvPr id="4" name="Picture 3">
            <a:extLst>
              <a:ext uri="{FF2B5EF4-FFF2-40B4-BE49-F238E27FC236}">
                <a16:creationId xmlns:a16="http://schemas.microsoft.com/office/drawing/2014/main" id="{250C7F14-961F-6C37-CE9E-AF23AC7779D8}"/>
              </a:ext>
            </a:extLst>
          </p:cNvPr>
          <p:cNvPicPr>
            <a:picLocks noGrp="1" noRot="1" noChangeAspect="1" noMove="1" noResize="1" noEditPoints="1" noAdjustHandles="1" noChangeArrowheads="1" noChangeShapeType="1" noCrop="1"/>
          </p:cNvPicPr>
          <p:nvPr/>
        </p:nvPicPr>
        <p:blipFill>
          <a:blip r:embed="rId2"/>
          <a:stretch>
            <a:fillRect/>
          </a:stretch>
        </p:blipFill>
        <p:spPr>
          <a:xfrm>
            <a:off x="1604627" y="1600200"/>
            <a:ext cx="9750452" cy="2623457"/>
          </a:xfrm>
          <a:prstGeom prst="rect">
            <a:avLst/>
          </a:prstGeom>
          <a:ln>
            <a:solidFill>
              <a:schemeClr val="tx1"/>
            </a:solidFill>
          </a:ln>
        </p:spPr>
      </p:pic>
      <p:sp>
        <p:nvSpPr>
          <p:cNvPr id="2" name="TextBox 1">
            <a:extLst>
              <a:ext uri="{FF2B5EF4-FFF2-40B4-BE49-F238E27FC236}">
                <a16:creationId xmlns:a16="http://schemas.microsoft.com/office/drawing/2014/main" id="{4D179BA8-6444-52D3-26EE-1A5670A360C9}"/>
              </a:ext>
            </a:extLst>
          </p:cNvPr>
          <p:cNvSpPr txBox="1">
            <a:spLocks noGrp="1" noRot="1" noMove="1" noResize="1" noEditPoints="1" noAdjustHandles="1" noChangeArrowheads="1" noChangeShapeType="1"/>
          </p:cNvSpPr>
          <p:nvPr/>
        </p:nvSpPr>
        <p:spPr>
          <a:xfrm>
            <a:off x="10224052" y="2557670"/>
            <a:ext cx="417443" cy="123111"/>
          </a:xfrm>
          <a:prstGeom prst="rect">
            <a:avLst/>
          </a:prstGeom>
          <a:solidFill>
            <a:schemeClr val="bg1"/>
          </a:solidFill>
          <a:ln>
            <a:noFill/>
          </a:ln>
        </p:spPr>
        <p:txBody>
          <a:bodyPr wrap="square" lIns="0" tIns="0" rIns="0" bIns="0" rtlCol="0">
            <a:spAutoFit/>
          </a:bodyPr>
          <a:lstStyle/>
          <a:p>
            <a:r>
              <a:rPr lang="en-US" sz="800" dirty="0" err="1"/>
              <a:t>abcdefghi</a:t>
            </a:r>
            <a:endParaRPr lang="en-CA" sz="800" dirty="0"/>
          </a:p>
        </p:txBody>
      </p:sp>
    </p:spTree>
    <p:extLst>
      <p:ext uri="{BB962C8B-B14F-4D97-AF65-F5344CB8AC3E}">
        <p14:creationId xmlns:p14="http://schemas.microsoft.com/office/powerpoint/2010/main" val="339719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88510-8ACC-05FE-70F0-32ABFA2A30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A5EE73-6407-E650-6CB3-9497C84AD5E9}"/>
              </a:ext>
            </a:extLst>
          </p:cNvPr>
          <p:cNvSpPr>
            <a:spLocks noGrp="1"/>
          </p:cNvSpPr>
          <p:nvPr>
            <p:ph sz="half" idx="2"/>
          </p:nvPr>
        </p:nvSpPr>
        <p:spPr>
          <a:xfrm>
            <a:off x="1604627" y="294155"/>
            <a:ext cx="9205771" cy="337376"/>
          </a:xfrm>
        </p:spPr>
        <p:txBody>
          <a:bodyPr/>
          <a:lstStyle/>
          <a:p>
            <a:pPr algn="l"/>
            <a:r>
              <a:rPr lang="en-US" sz="1400" dirty="0">
                <a:solidFill>
                  <a:srgbClr val="0055A5"/>
                </a:solidFill>
              </a:rPr>
              <a:t>IN THE SUPPLIER REGISTRATION FORM, SOME OF THE SECTIONS ARE MANDATORY, AND SOME AREN’T.</a:t>
            </a:r>
            <a:endParaRPr lang="en-US" dirty="0">
              <a:solidFill>
                <a:srgbClr val="0055A5"/>
              </a:solidFill>
            </a:endParaRPr>
          </a:p>
        </p:txBody>
      </p:sp>
      <p:graphicFrame>
        <p:nvGraphicFramePr>
          <p:cNvPr id="2" name="Table 1">
            <a:extLst>
              <a:ext uri="{FF2B5EF4-FFF2-40B4-BE49-F238E27FC236}">
                <a16:creationId xmlns:a16="http://schemas.microsoft.com/office/drawing/2014/main" id="{0FDE688C-D3AA-5690-6486-341052A4A6E4}"/>
              </a:ext>
            </a:extLst>
          </p:cNvPr>
          <p:cNvGraphicFramePr>
            <a:graphicFrameLocks noGrp="1"/>
          </p:cNvGraphicFramePr>
          <p:nvPr>
            <p:extLst>
              <p:ext uri="{D42A27DB-BD31-4B8C-83A1-F6EECF244321}">
                <p14:modId xmlns:p14="http://schemas.microsoft.com/office/powerpoint/2010/main" val="3362308445"/>
              </p:ext>
            </p:extLst>
          </p:nvPr>
        </p:nvGraphicFramePr>
        <p:xfrm>
          <a:off x="1604627" y="524679"/>
          <a:ext cx="8596992" cy="1005840"/>
        </p:xfrm>
        <a:graphic>
          <a:graphicData uri="http://schemas.openxmlformats.org/drawingml/2006/table">
            <a:tbl>
              <a:tblPr firstRow="1" bandRow="1">
                <a:tableStyleId>{5C22544A-7EE6-4342-B048-85BDC9FD1C3A}</a:tableStyleId>
              </a:tblPr>
              <a:tblGrid>
                <a:gridCol w="4383766">
                  <a:extLst>
                    <a:ext uri="{9D8B030D-6E8A-4147-A177-3AD203B41FA5}">
                      <a16:colId xmlns:a16="http://schemas.microsoft.com/office/drawing/2014/main" val="568635587"/>
                    </a:ext>
                  </a:extLst>
                </a:gridCol>
                <a:gridCol w="4213226">
                  <a:extLst>
                    <a:ext uri="{9D8B030D-6E8A-4147-A177-3AD203B41FA5}">
                      <a16:colId xmlns:a16="http://schemas.microsoft.com/office/drawing/2014/main" val="3968449100"/>
                    </a:ext>
                  </a:extLst>
                </a:gridCol>
              </a:tblGrid>
              <a:tr h="833712">
                <a:tc>
                  <a:txBody>
                    <a:bodyPr/>
                    <a:lstStyle/>
                    <a:p>
                      <a:pPr algn="l"/>
                      <a:r>
                        <a:rPr lang="en-US" sz="1000" b="0" u="none" kern="1200" dirty="0">
                          <a:solidFill>
                            <a:srgbClr val="0055A5"/>
                          </a:solidFill>
                          <a:latin typeface="+mn-lt"/>
                          <a:ea typeface="+mn-ea"/>
                          <a:cs typeface="+mn-cs"/>
                        </a:rPr>
                        <a:t>THE MANDATORY SECTIONS INCLUDE:</a:t>
                      </a:r>
                    </a:p>
                    <a:p>
                      <a:pPr marL="285750" lvl="1" indent="-285750">
                        <a:buFont typeface="Arial" panose="020B0604020202020204" pitchFamily="34" charset="0"/>
                        <a:buChar char="•"/>
                      </a:pPr>
                      <a:r>
                        <a:rPr lang="en-US" sz="1000" b="0" u="none" kern="1200" dirty="0">
                          <a:solidFill>
                            <a:srgbClr val="0055A5"/>
                          </a:solidFill>
                          <a:latin typeface="+mn-lt"/>
                          <a:ea typeface="+mn-ea"/>
                          <a:cs typeface="+mn-cs"/>
                        </a:rPr>
                        <a:t>SUPPLIER DETAILS;</a:t>
                      </a:r>
                    </a:p>
                    <a:p>
                      <a:pPr marL="285750" lvl="1" indent="-285750">
                        <a:buFont typeface="Arial" panose="020B0604020202020204" pitchFamily="34" charset="0"/>
                        <a:buChar char="•"/>
                      </a:pPr>
                      <a:r>
                        <a:rPr lang="en-US" sz="1000" b="0" u="none" kern="1200" dirty="0">
                          <a:solidFill>
                            <a:srgbClr val="0055A5"/>
                          </a:solidFill>
                          <a:latin typeface="+mn-lt"/>
                          <a:ea typeface="+mn-ea"/>
                          <a:cs typeface="+mn-cs"/>
                        </a:rPr>
                        <a:t>CONTACTS;</a:t>
                      </a:r>
                    </a:p>
                    <a:p>
                      <a:pPr marL="285750" lvl="1" indent="-285750">
                        <a:buFont typeface="Arial" panose="020B0604020202020204" pitchFamily="34" charset="0"/>
                        <a:buChar char="•"/>
                      </a:pPr>
                      <a:r>
                        <a:rPr lang="en-US" sz="1000" b="0" u="none" kern="1200" dirty="0">
                          <a:solidFill>
                            <a:srgbClr val="0055A5"/>
                          </a:solidFill>
                          <a:latin typeface="+mn-lt"/>
                          <a:ea typeface="+mn-ea"/>
                          <a:cs typeface="+mn-cs"/>
                        </a:rPr>
                        <a:t>ADDRESSES;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u="none" kern="1200" dirty="0">
                          <a:solidFill>
                            <a:srgbClr val="0055A5"/>
                          </a:solidFill>
                          <a:latin typeface="+mn-lt"/>
                          <a:ea typeface="+mn-ea"/>
                          <a:cs typeface="+mn-cs"/>
                        </a:rPr>
                        <a:t>BUSINESS CLASSIFICATIONS;</a:t>
                      </a:r>
                    </a:p>
                    <a:p>
                      <a:pPr marL="285750" lvl="1" indent="-285750">
                        <a:buFont typeface="Arial" panose="020B0604020202020204" pitchFamily="34" charset="0"/>
                        <a:buChar char="•"/>
                      </a:pPr>
                      <a:r>
                        <a:rPr lang="en-US" sz="1000" b="0" u="none" kern="1200" dirty="0">
                          <a:solidFill>
                            <a:srgbClr val="0055A5"/>
                          </a:solidFill>
                          <a:latin typeface="+mn-lt"/>
                          <a:ea typeface="+mn-ea"/>
                          <a:cs typeface="+mn-cs"/>
                        </a:rPr>
                        <a:t>QUESTIONNAIRE.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000" b="0" u="none" kern="1200" dirty="0">
                          <a:solidFill>
                            <a:srgbClr val="0055A5"/>
                          </a:solidFill>
                          <a:latin typeface="+mn-lt"/>
                          <a:ea typeface="+mn-ea"/>
                          <a:cs typeface="+mn-cs"/>
                        </a:rPr>
                        <a:t>NON-MANDATORY SECTIONS INCLUDE:</a:t>
                      </a:r>
                    </a:p>
                    <a:p>
                      <a:pPr marL="363538" lvl="1" indent="-285750">
                        <a:buFont typeface="Arial" panose="020B0604020202020204" pitchFamily="34" charset="0"/>
                        <a:buChar char="•"/>
                      </a:pPr>
                      <a:r>
                        <a:rPr lang="en-US" sz="1000" b="0" u="none" kern="1200" dirty="0">
                          <a:solidFill>
                            <a:srgbClr val="0055A5"/>
                          </a:solidFill>
                          <a:latin typeface="+mn-lt"/>
                          <a:ea typeface="+mn-ea"/>
                          <a:cs typeface="+mn-cs"/>
                        </a:rPr>
                        <a:t>BANK ACCOUNTS (only relevant for suppliers in case of contract award);</a:t>
                      </a:r>
                    </a:p>
                    <a:p>
                      <a:pPr marL="363538" lvl="1" indent="-285750">
                        <a:buFont typeface="Arial" panose="020B0604020202020204" pitchFamily="34" charset="0"/>
                        <a:buChar char="•"/>
                      </a:pPr>
                      <a:r>
                        <a:rPr lang="en-US" sz="1000" b="0" u="none" kern="1200" dirty="0">
                          <a:solidFill>
                            <a:srgbClr val="0055A5"/>
                          </a:solidFill>
                          <a:latin typeface="+mn-lt"/>
                          <a:ea typeface="+mn-ea"/>
                          <a:cs typeface="+mn-cs"/>
                        </a:rPr>
                        <a:t>PRODUCTS AND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7625137"/>
                  </a:ext>
                </a:extLst>
              </a:tr>
            </a:tbl>
          </a:graphicData>
        </a:graphic>
      </p:graphicFrame>
      <p:sp>
        <p:nvSpPr>
          <p:cNvPr id="6" name="Content Placeholder 2">
            <a:extLst>
              <a:ext uri="{FF2B5EF4-FFF2-40B4-BE49-F238E27FC236}">
                <a16:creationId xmlns:a16="http://schemas.microsoft.com/office/drawing/2014/main" id="{ABF79591-5653-14B0-08A2-C06ACD784D9E}"/>
              </a:ext>
            </a:extLst>
          </p:cNvPr>
          <p:cNvSpPr txBox="1">
            <a:spLocks/>
          </p:cNvSpPr>
          <p:nvPr/>
        </p:nvSpPr>
        <p:spPr>
          <a:xfrm>
            <a:off x="1604626" y="1622233"/>
            <a:ext cx="9205771" cy="1991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55A5"/>
                </a:solidFill>
              </a:rPr>
              <a:t>IN THE MANDATORY SECTIONS, ONLY FIELDS MARKED AS ‘Required’ ARE MANDATORY</a:t>
            </a:r>
            <a:r>
              <a:rPr lang="en-US" sz="1400" dirty="0">
                <a:solidFill>
                  <a:srgbClr val="0055A5"/>
                </a:solidFill>
              </a:rPr>
              <a:t>.</a:t>
            </a:r>
            <a:endParaRPr lang="en-US" dirty="0">
              <a:solidFill>
                <a:srgbClr val="0055A5"/>
              </a:solidFill>
              <a:highlight>
                <a:srgbClr val="00FF00"/>
              </a:highlight>
            </a:endParaRPr>
          </a:p>
          <a:p>
            <a:r>
              <a:rPr lang="en-US" dirty="0">
                <a:solidFill>
                  <a:schemeClr val="tx1"/>
                </a:solidFill>
                <a:highlight>
                  <a:srgbClr val="00FF00"/>
                </a:highlight>
              </a:rPr>
              <a:t>STEP 7.</a:t>
            </a:r>
            <a:r>
              <a:rPr lang="en-US" dirty="0">
                <a:solidFill>
                  <a:schemeClr val="tx1"/>
                </a:solidFill>
              </a:rPr>
              <a:t> Enter the information in the ‘Required’ fields and all other fields you choose to fill.</a:t>
            </a:r>
          </a:p>
          <a:p>
            <a:r>
              <a:rPr lang="en-US" dirty="0">
                <a:solidFill>
                  <a:schemeClr val="tx1"/>
                </a:solidFill>
                <a:highlight>
                  <a:srgbClr val="00FF00"/>
                </a:highlight>
              </a:rPr>
              <a:t>STEP 8.</a:t>
            </a:r>
            <a:r>
              <a:rPr lang="en-US" dirty="0">
                <a:solidFill>
                  <a:schemeClr val="tx1"/>
                </a:solidFill>
              </a:rPr>
              <a:t> Click the </a:t>
            </a:r>
            <a:r>
              <a:rPr lang="en-US" b="1" dirty="0">
                <a:solidFill>
                  <a:schemeClr val="tx1"/>
                </a:solidFill>
              </a:rPr>
              <a:t>Continue</a:t>
            </a:r>
            <a:r>
              <a:rPr lang="en-US" dirty="0">
                <a:solidFill>
                  <a:schemeClr val="tx1"/>
                </a:solidFill>
              </a:rPr>
              <a:t> button to move to the next Section OR click </a:t>
            </a:r>
            <a:r>
              <a:rPr lang="en-US" b="1" dirty="0">
                <a:solidFill>
                  <a:schemeClr val="tx1"/>
                </a:solidFill>
              </a:rPr>
              <a:t>Save </a:t>
            </a:r>
            <a:r>
              <a:rPr lang="en-US" dirty="0">
                <a:solidFill>
                  <a:schemeClr val="tx1"/>
                </a:solidFill>
              </a:rPr>
              <a:t>if you choose to interrupt registration; you can also click </a:t>
            </a:r>
            <a:r>
              <a:rPr lang="en-US" b="1" dirty="0">
                <a:solidFill>
                  <a:schemeClr val="tx1"/>
                </a:solidFill>
              </a:rPr>
              <a:t>Save, </a:t>
            </a:r>
            <a:r>
              <a:rPr lang="en-US" dirty="0">
                <a:solidFill>
                  <a:schemeClr val="tx1"/>
                </a:solidFill>
              </a:rPr>
              <a:t>and then - </a:t>
            </a:r>
            <a:r>
              <a:rPr lang="en-US" b="1" dirty="0">
                <a:solidFill>
                  <a:schemeClr val="tx1"/>
                </a:solidFill>
              </a:rPr>
              <a:t>Continue </a:t>
            </a:r>
            <a:r>
              <a:rPr lang="en-US" dirty="0">
                <a:solidFill>
                  <a:schemeClr val="tx1"/>
                </a:solidFill>
              </a:rPr>
              <a:t>(to prevent loss of data).</a:t>
            </a:r>
          </a:p>
          <a:p>
            <a:r>
              <a:rPr lang="en-US" dirty="0">
                <a:solidFill>
                  <a:schemeClr val="tx1"/>
                </a:solidFill>
              </a:rPr>
              <a:t>STEP 9.  On the last page (</a:t>
            </a:r>
            <a:r>
              <a:rPr lang="en-US" b="1" dirty="0">
                <a:solidFill>
                  <a:schemeClr val="tx1"/>
                </a:solidFill>
              </a:rPr>
              <a:t>Questionnaire</a:t>
            </a:r>
            <a:r>
              <a:rPr lang="en-US" dirty="0">
                <a:solidFill>
                  <a:schemeClr val="tx1"/>
                </a:solidFill>
              </a:rPr>
              <a:t>), click </a:t>
            </a:r>
            <a:r>
              <a:rPr lang="en-US" b="1" dirty="0">
                <a:solidFill>
                  <a:schemeClr val="tx1"/>
                </a:solidFill>
              </a:rPr>
              <a:t>Submit</a:t>
            </a:r>
            <a:r>
              <a:rPr lang="en-US" dirty="0">
                <a:solidFill>
                  <a:schemeClr val="tx1"/>
                </a:solidFill>
              </a:rPr>
              <a:t> button.</a:t>
            </a:r>
          </a:p>
          <a:p>
            <a:r>
              <a:rPr lang="en-US" dirty="0">
                <a:solidFill>
                  <a:schemeClr val="tx1"/>
                </a:solidFill>
              </a:rPr>
              <a:t>HINT: If you saved information in your incomplete Supplier Registration Form, you can continue your registration later by repeating the Steps 1-6; the system will recognize your email address and you will continue where you left off.</a:t>
            </a:r>
          </a:p>
        </p:txBody>
      </p:sp>
      <p:pic>
        <p:nvPicPr>
          <p:cNvPr id="8" name="Picture 7">
            <a:extLst>
              <a:ext uri="{FF2B5EF4-FFF2-40B4-BE49-F238E27FC236}">
                <a16:creationId xmlns:a16="http://schemas.microsoft.com/office/drawing/2014/main" id="{5C7658EE-228F-B269-86CA-C31D19EEBA7F}"/>
              </a:ext>
            </a:extLst>
          </p:cNvPr>
          <p:cNvPicPr>
            <a:picLocks noChangeAspect="1"/>
          </p:cNvPicPr>
          <p:nvPr/>
        </p:nvPicPr>
        <p:blipFill>
          <a:blip r:embed="rId2"/>
          <a:stretch>
            <a:fillRect/>
          </a:stretch>
        </p:blipFill>
        <p:spPr>
          <a:xfrm>
            <a:off x="1604627" y="3613533"/>
            <a:ext cx="8596992" cy="2950311"/>
          </a:xfrm>
          <a:prstGeom prst="rect">
            <a:avLst/>
          </a:prstGeom>
        </p:spPr>
      </p:pic>
    </p:spTree>
    <p:extLst>
      <p:ext uri="{BB962C8B-B14F-4D97-AF65-F5344CB8AC3E}">
        <p14:creationId xmlns:p14="http://schemas.microsoft.com/office/powerpoint/2010/main" val="1229601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ICAO Colour Palette">
      <a:dk1>
        <a:sysClr val="windowText" lastClr="000000"/>
      </a:dk1>
      <a:lt1>
        <a:sysClr val="window" lastClr="FFFFFF"/>
      </a:lt1>
      <a:dk2>
        <a:srgbClr val="0055A5"/>
      </a:dk2>
      <a:lt2>
        <a:srgbClr val="8C99A1"/>
      </a:lt2>
      <a:accent1>
        <a:srgbClr val="289DD8"/>
      </a:accent1>
      <a:accent2>
        <a:srgbClr val="F58220"/>
      </a:accent2>
      <a:accent3>
        <a:srgbClr val="A74233"/>
      </a:accent3>
      <a:accent4>
        <a:srgbClr val="FAA61A"/>
      </a:accent4>
      <a:accent5>
        <a:srgbClr val="008739"/>
      </a:accent5>
      <a:accent6>
        <a:srgbClr val="A6CE39"/>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2713</TotalTime>
  <Words>3714</Words>
  <Application>Microsoft Office PowerPoint</Application>
  <PresentationFormat>Widescreen</PresentationFormat>
  <Paragraphs>151</Paragraphs>
  <Slides>39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DengXian</vt:lpstr>
      <vt:lpstr>Aptos</vt:lpstr>
      <vt:lpstr>Arial</vt:lpstr>
      <vt:lpstr>Calibri</vt:lpstr>
      <vt:lpstr>Century Gothic</vt:lpstr>
      <vt:lpstr>Times New Roman</vt:lpstr>
      <vt:lpstr>Wingdings 3</vt:lpstr>
      <vt:lpstr>Ion Boardroom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PERFORMANCE EVALUATION</dc:title>
  <dc:creator>Nosenko, Igor</dc:creator>
  <cp:lastModifiedBy>Nosenko, Igor</cp:lastModifiedBy>
  <cp:revision>71</cp:revision>
  <dcterms:created xsi:type="dcterms:W3CDTF">2024-01-24T19:57:27Z</dcterms:created>
  <dcterms:modified xsi:type="dcterms:W3CDTF">2025-07-15T16:59:18Z</dcterms:modified>
</cp:coreProperties>
</file>