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sldIdLst>
    <p:sldId id="267" r:id="rId5"/>
    <p:sldId id="256" r:id="rId6"/>
    <p:sldId id="474" r:id="rId7"/>
    <p:sldId id="285" r:id="rId8"/>
    <p:sldId id="347" r:id="rId9"/>
    <p:sldId id="466" r:id="rId10"/>
    <p:sldId id="286" r:id="rId11"/>
    <p:sldId id="287" r:id="rId12"/>
    <p:sldId id="467" r:id="rId13"/>
    <p:sldId id="288" r:id="rId14"/>
    <p:sldId id="289" r:id="rId15"/>
    <p:sldId id="290" r:id="rId16"/>
    <p:sldId id="291" r:id="rId17"/>
    <p:sldId id="292" r:id="rId18"/>
    <p:sldId id="389" r:id="rId19"/>
    <p:sldId id="293" r:id="rId20"/>
    <p:sldId id="390" r:id="rId21"/>
    <p:sldId id="391" r:id="rId22"/>
    <p:sldId id="392" r:id="rId23"/>
    <p:sldId id="393" r:id="rId24"/>
    <p:sldId id="394" r:id="rId25"/>
    <p:sldId id="395" r:id="rId26"/>
    <p:sldId id="396" r:id="rId27"/>
    <p:sldId id="397" r:id="rId28"/>
    <p:sldId id="294" r:id="rId29"/>
    <p:sldId id="295" r:id="rId30"/>
    <p:sldId id="296" r:id="rId31"/>
    <p:sldId id="398" r:id="rId32"/>
    <p:sldId id="299" r:id="rId33"/>
    <p:sldId id="473" r:id="rId34"/>
    <p:sldId id="472" r:id="rId35"/>
    <p:sldId id="399" r:id="rId36"/>
    <p:sldId id="400" r:id="rId37"/>
    <p:sldId id="401" r:id="rId38"/>
    <p:sldId id="402" r:id="rId39"/>
    <p:sldId id="404" r:id="rId40"/>
    <p:sldId id="405" r:id="rId41"/>
    <p:sldId id="407" r:id="rId42"/>
    <p:sldId id="406" r:id="rId43"/>
    <p:sldId id="468" r:id="rId44"/>
    <p:sldId id="408" r:id="rId45"/>
    <p:sldId id="409" r:id="rId46"/>
    <p:sldId id="410" r:id="rId47"/>
    <p:sldId id="411" r:id="rId48"/>
    <p:sldId id="412" r:id="rId49"/>
    <p:sldId id="413" r:id="rId50"/>
    <p:sldId id="414" r:id="rId51"/>
    <p:sldId id="415" r:id="rId52"/>
    <p:sldId id="416" r:id="rId53"/>
    <p:sldId id="417" r:id="rId54"/>
    <p:sldId id="418" r:id="rId55"/>
    <p:sldId id="419" r:id="rId56"/>
    <p:sldId id="420" r:id="rId57"/>
    <p:sldId id="421" r:id="rId58"/>
    <p:sldId id="422" r:id="rId59"/>
    <p:sldId id="423" r:id="rId60"/>
    <p:sldId id="424" r:id="rId61"/>
    <p:sldId id="425" r:id="rId62"/>
    <p:sldId id="426" r:id="rId63"/>
    <p:sldId id="427" r:id="rId64"/>
    <p:sldId id="428" r:id="rId65"/>
    <p:sldId id="429" r:id="rId66"/>
    <p:sldId id="471" r:id="rId67"/>
    <p:sldId id="430" r:id="rId68"/>
    <p:sldId id="431" r:id="rId69"/>
    <p:sldId id="432" r:id="rId70"/>
    <p:sldId id="433" r:id="rId71"/>
    <p:sldId id="434" r:id="rId72"/>
    <p:sldId id="435" r:id="rId73"/>
    <p:sldId id="436" r:id="rId74"/>
    <p:sldId id="437" r:id="rId75"/>
    <p:sldId id="438" r:id="rId76"/>
    <p:sldId id="439" r:id="rId77"/>
    <p:sldId id="440" r:id="rId78"/>
    <p:sldId id="441" r:id="rId79"/>
    <p:sldId id="442" r:id="rId80"/>
    <p:sldId id="443" r:id="rId81"/>
    <p:sldId id="444" r:id="rId82"/>
    <p:sldId id="445" r:id="rId83"/>
    <p:sldId id="446" r:id="rId84"/>
    <p:sldId id="447" r:id="rId85"/>
    <p:sldId id="448" r:id="rId86"/>
    <p:sldId id="449" r:id="rId87"/>
    <p:sldId id="450" r:id="rId88"/>
    <p:sldId id="451" r:id="rId89"/>
    <p:sldId id="452" r:id="rId90"/>
    <p:sldId id="453" r:id="rId91"/>
    <p:sldId id="455" r:id="rId92"/>
    <p:sldId id="454" r:id="rId93"/>
    <p:sldId id="456" r:id="rId94"/>
    <p:sldId id="457" r:id="rId95"/>
    <p:sldId id="458" r:id="rId96"/>
    <p:sldId id="459" r:id="rId97"/>
    <p:sldId id="460" r:id="rId98"/>
    <p:sldId id="461" r:id="rId99"/>
    <p:sldId id="462" r:id="rId100"/>
    <p:sldId id="463" r:id="rId101"/>
    <p:sldId id="464" r:id="rId102"/>
    <p:sldId id="475" r:id="rId103"/>
    <p:sldId id="346" r:id="rId104"/>
    <p:sldId id="384" r:id="rId105"/>
    <p:sldId id="476" r:id="rId106"/>
    <p:sldId id="268" r:id="rId107"/>
    <p:sldId id="465"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idel, Dr. rer. nat., Uwe (BKA-KT5)" initials="SDrnU(" lastIdx="1" clrIdx="0">
    <p:extLst>
      <p:ext uri="{19B8F6BF-5375-455C-9EA6-DF929625EA0E}">
        <p15:presenceInfo xmlns:p15="http://schemas.microsoft.com/office/powerpoint/2012/main" userId="S-1-5-21-1050012985-823835323-363111160-253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324B"/>
    <a:srgbClr val="8496A0"/>
    <a:srgbClr val="C3D4DD"/>
    <a:srgbClr val="546670"/>
    <a:srgbClr val="34454E"/>
    <a:srgbClr val="64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47" autoAdjust="0"/>
    <p:restoredTop sz="94682" autoAdjust="0"/>
  </p:normalViewPr>
  <p:slideViewPr>
    <p:cSldViewPr>
      <p:cViewPr>
        <p:scale>
          <a:sx n="80" d="100"/>
          <a:sy n="80" d="100"/>
        </p:scale>
        <p:origin x="355" y="216"/>
      </p:cViewPr>
      <p:guideLst/>
    </p:cSldViewPr>
  </p:slideViewPr>
  <p:outlineViewPr>
    <p:cViewPr>
      <p:scale>
        <a:sx n="33" d="100"/>
        <a:sy n="33" d="100"/>
      </p:scale>
      <p:origin x="0" y="-55546"/>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viewProps" Target="view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theme" Target="theme/theme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commentAuthors" Target="commen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92.xml"/><Relationship Id="rId3" Type="http://schemas.openxmlformats.org/officeDocument/2006/relationships/slide" Target="slides/slide71.xml"/><Relationship Id="rId7" Type="http://schemas.openxmlformats.org/officeDocument/2006/relationships/slide" Target="slides/slide88.xml"/><Relationship Id="rId2" Type="http://schemas.openxmlformats.org/officeDocument/2006/relationships/slide" Target="slides/slide67.xml"/><Relationship Id="rId1" Type="http://schemas.openxmlformats.org/officeDocument/2006/relationships/slide" Target="slides/slide61.xml"/><Relationship Id="rId6" Type="http://schemas.openxmlformats.org/officeDocument/2006/relationships/slide" Target="slides/slide83.xml"/><Relationship Id="rId5" Type="http://schemas.openxmlformats.org/officeDocument/2006/relationships/slide" Target="slides/slide79.xml"/><Relationship Id="rId4" Type="http://schemas.openxmlformats.org/officeDocument/2006/relationships/slide" Target="slides/slide75.xml"/><Relationship Id="rId9" Type="http://schemas.openxmlformats.org/officeDocument/2006/relationships/slide" Target="slides/slide9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9FD679-E638-4B1A-9C50-767D624700BF}" type="datetimeFigureOut">
              <a:rPr lang="de-DE" smtClean="0"/>
              <a:t>12.11.2025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B48A8-4D6A-4AF0-8B1C-598837C1BC6F}" type="slidenum">
              <a:rPr lang="de-DE" smtClean="0"/>
              <a:t>‹Nr.›</a:t>
            </a:fld>
            <a:endParaRPr lang="de-DE"/>
          </a:p>
        </p:txBody>
      </p:sp>
    </p:spTree>
    <p:extLst>
      <p:ext uri="{BB962C8B-B14F-4D97-AF65-F5344CB8AC3E}">
        <p14:creationId xmlns:p14="http://schemas.microsoft.com/office/powerpoint/2010/main" val="168312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D0B48A8-4D6A-4AF0-8B1C-598837C1BC6F}" type="slidenum">
              <a:rPr lang="de-DE" smtClean="0"/>
              <a:t>6</a:t>
            </a:fld>
            <a:endParaRPr lang="de-DE"/>
          </a:p>
        </p:txBody>
      </p:sp>
    </p:spTree>
    <p:extLst>
      <p:ext uri="{BB962C8B-B14F-4D97-AF65-F5344CB8AC3E}">
        <p14:creationId xmlns:p14="http://schemas.microsoft.com/office/powerpoint/2010/main" val="2023011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CAO 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703090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Image 1">
    <p:spTree>
      <p:nvGrpSpPr>
        <p:cNvPr id="1" name=""/>
        <p:cNvGrpSpPr/>
        <p:nvPr/>
      </p:nvGrpSpPr>
      <p:grpSpPr>
        <a:xfrm>
          <a:off x="0" y="0"/>
          <a:ext cx="0" cy="0"/>
          <a:chOff x="0" y="0"/>
          <a:chExt cx="0" cy="0"/>
        </a:xfrm>
      </p:grpSpPr>
      <p:sp>
        <p:nvSpPr>
          <p:cNvPr id="7" name="Title 1"/>
          <p:cNvSpPr>
            <a:spLocks noGrp="1"/>
          </p:cNvSpPr>
          <p:nvPr>
            <p:ph type="ctrTitle"/>
          </p:nvPr>
        </p:nvSpPr>
        <p:spPr>
          <a:xfrm>
            <a:off x="5302434" y="2194371"/>
            <a:ext cx="5554934" cy="566569"/>
          </a:xfrm>
          <a:prstGeom prst="rect">
            <a:avLst/>
          </a:prstGeom>
        </p:spPr>
        <p:txBody>
          <a:bodyPr anchor="b">
            <a:normAutofit/>
          </a:bodyPr>
          <a:lstStyle>
            <a:lvl1pPr algn="l">
              <a:defRPr sz="2800">
                <a:solidFill>
                  <a:srgbClr val="0A324B"/>
                </a:solidFill>
              </a:defRPr>
            </a:lvl1pPr>
          </a:lstStyle>
          <a:p>
            <a:r>
              <a:rPr lang="en-US" dirty="0"/>
              <a:t>Click to edit Master title style</a:t>
            </a:r>
            <a:endParaRPr lang="en-CA" dirty="0"/>
          </a:p>
        </p:txBody>
      </p:sp>
      <p:sp>
        <p:nvSpPr>
          <p:cNvPr id="9" name="Line"/>
          <p:cNvSpPr/>
          <p:nvPr userDrawn="1"/>
        </p:nvSpPr>
        <p:spPr>
          <a:xfrm>
            <a:off x="5302434" y="1921137"/>
            <a:ext cx="463920" cy="0"/>
          </a:xfrm>
          <a:prstGeom prst="line">
            <a:avLst/>
          </a:prstGeom>
          <a:ln w="38100">
            <a:solidFill>
              <a:srgbClr val="0A324B"/>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Picture Placeholder 2"/>
          <p:cNvSpPr>
            <a:spLocks noGrp="1"/>
          </p:cNvSpPr>
          <p:nvPr>
            <p:ph type="pic" idx="10"/>
          </p:nvPr>
        </p:nvSpPr>
        <p:spPr>
          <a:xfrm>
            <a:off x="1415787" y="0"/>
            <a:ext cx="3459209" cy="5257798"/>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3" name="Content Placeholder 3"/>
          <p:cNvSpPr>
            <a:spLocks noGrp="1"/>
          </p:cNvSpPr>
          <p:nvPr>
            <p:ph sz="half" idx="2" hasCustomPrompt="1"/>
          </p:nvPr>
        </p:nvSpPr>
        <p:spPr>
          <a:xfrm>
            <a:off x="5302434" y="3451994"/>
            <a:ext cx="5554934" cy="180580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4" name="Subtitle 2"/>
          <p:cNvSpPr>
            <a:spLocks noGrp="1"/>
          </p:cNvSpPr>
          <p:nvPr>
            <p:ph type="subTitle" idx="1"/>
          </p:nvPr>
        </p:nvSpPr>
        <p:spPr>
          <a:xfrm>
            <a:off x="5302434" y="2825610"/>
            <a:ext cx="5554934" cy="353150"/>
          </a:xfrm>
          <a:prstGeom prst="rect">
            <a:avLst/>
          </a:prstGeom>
        </p:spPr>
        <p:txBody>
          <a:bodyPr>
            <a:normAutofit/>
          </a:bodyPr>
          <a:lstStyle>
            <a:lvl1pPr marL="0" indent="0" algn="l">
              <a:buNone/>
              <a:defRPr sz="2000">
                <a:solidFill>
                  <a:srgbClr val="0A324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3021320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Image 2">
    <p:spTree>
      <p:nvGrpSpPr>
        <p:cNvPr id="1" name=""/>
        <p:cNvGrpSpPr/>
        <p:nvPr/>
      </p:nvGrpSpPr>
      <p:grpSpPr>
        <a:xfrm>
          <a:off x="0" y="0"/>
          <a:ext cx="0" cy="0"/>
          <a:chOff x="0" y="0"/>
          <a:chExt cx="0" cy="0"/>
        </a:xfrm>
      </p:grpSpPr>
      <p:sp>
        <p:nvSpPr>
          <p:cNvPr id="5" name="Picture Placeholder 2"/>
          <p:cNvSpPr>
            <a:spLocks noGrp="1"/>
          </p:cNvSpPr>
          <p:nvPr>
            <p:ph type="pic" idx="10"/>
          </p:nvPr>
        </p:nvSpPr>
        <p:spPr>
          <a:xfrm>
            <a:off x="7206987" y="0"/>
            <a:ext cx="4985013" cy="685800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6" name="Content Placeholder 3"/>
          <p:cNvSpPr>
            <a:spLocks noGrp="1"/>
          </p:cNvSpPr>
          <p:nvPr>
            <p:ph sz="half" idx="2" hasCustomPrompt="1"/>
          </p:nvPr>
        </p:nvSpPr>
        <p:spPr>
          <a:xfrm>
            <a:off x="1493114" y="1942425"/>
            <a:ext cx="5005077" cy="40038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7" name="Title 1"/>
          <p:cNvSpPr>
            <a:spLocks noGrp="1"/>
          </p:cNvSpPr>
          <p:nvPr>
            <p:ph type="title"/>
          </p:nvPr>
        </p:nvSpPr>
        <p:spPr>
          <a:xfrm>
            <a:off x="1493114" y="893372"/>
            <a:ext cx="5005077" cy="421416"/>
          </a:xfrm>
          <a:prstGeom prst="rect">
            <a:avLst/>
          </a:prstGeom>
        </p:spPr>
        <p:txBody>
          <a:bodyPr/>
          <a:lstStyle>
            <a:lvl1pPr>
              <a:defRPr sz="2800">
                <a:solidFill>
                  <a:srgbClr val="0A324B"/>
                </a:solidFill>
              </a:defRPr>
            </a:lvl1pPr>
          </a:lstStyle>
          <a:p>
            <a:endParaRPr lang="en-CA" sz="2800" dirty="0"/>
          </a:p>
        </p:txBody>
      </p:sp>
      <p:sp>
        <p:nvSpPr>
          <p:cNvPr id="8" name="Subtitle 2"/>
          <p:cNvSpPr>
            <a:spLocks noGrp="1"/>
          </p:cNvSpPr>
          <p:nvPr>
            <p:ph type="subTitle" idx="1"/>
          </p:nvPr>
        </p:nvSpPr>
        <p:spPr>
          <a:xfrm>
            <a:off x="1493114" y="1394489"/>
            <a:ext cx="5005077" cy="353150"/>
          </a:xfrm>
          <a:prstGeom prst="rect">
            <a:avLst/>
          </a:prstGeom>
        </p:spPr>
        <p:txBody>
          <a:bodyPr>
            <a:normAutofit/>
          </a:bodyPr>
          <a:lstStyle>
            <a:lvl1pPr marL="0" indent="0" algn="l">
              <a:buNone/>
              <a:defRPr sz="2000">
                <a:solidFill>
                  <a:srgbClr val="0A324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2138163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8" name="Picture Placeholder 2"/>
          <p:cNvSpPr>
            <a:spLocks noGrp="1"/>
          </p:cNvSpPr>
          <p:nvPr>
            <p:ph type="pic" idx="10"/>
          </p:nvPr>
        </p:nvSpPr>
        <p:spPr>
          <a:xfrm>
            <a:off x="1239941" y="894110"/>
            <a:ext cx="9712119" cy="506978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Tree>
    <p:extLst>
      <p:ext uri="{BB962C8B-B14F-4D97-AF65-F5344CB8AC3E}">
        <p14:creationId xmlns:p14="http://schemas.microsoft.com/office/powerpoint/2010/main" val="2944423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3" name="Freeform 1089"/>
          <p:cNvSpPr>
            <a:spLocks noEditPoints="1"/>
          </p:cNvSpPr>
          <p:nvPr userDrawn="1"/>
        </p:nvSpPr>
        <p:spPr bwMode="auto">
          <a:xfrm>
            <a:off x="6588429" y="900918"/>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rgbClr val="0A324B"/>
          </a:solidFill>
          <a:ln>
            <a:noFill/>
          </a:ln>
        </p:spPr>
        <p:txBody>
          <a:bodyPr vert="horz" wrap="square" lIns="91440" tIns="45720" rIns="91440" bIns="45720" numCol="1" anchor="t" anchorCtr="0" compatLnSpc="1">
            <a:prstTxWarp prst="textNoShape">
              <a:avLst/>
            </a:prstTxWarp>
          </a:bodyPr>
          <a:lstStyle/>
          <a:p>
            <a:endParaRPr lang="en-US" dirty="0">
              <a:solidFill>
                <a:srgbClr val="0A324B"/>
              </a:solidFill>
            </a:endParaRPr>
          </a:p>
        </p:txBody>
      </p:sp>
      <p:sp>
        <p:nvSpPr>
          <p:cNvPr id="8" name="Title 1"/>
          <p:cNvSpPr>
            <a:spLocks noGrp="1"/>
          </p:cNvSpPr>
          <p:nvPr>
            <p:ph type="title"/>
          </p:nvPr>
        </p:nvSpPr>
        <p:spPr>
          <a:xfrm>
            <a:off x="1493114" y="933066"/>
            <a:ext cx="3912125" cy="421416"/>
          </a:xfrm>
          <a:prstGeom prst="rect">
            <a:avLst/>
          </a:prstGeom>
        </p:spPr>
        <p:txBody>
          <a:bodyPr/>
          <a:lstStyle>
            <a:lvl1pPr>
              <a:defRPr sz="2800">
                <a:solidFill>
                  <a:srgbClr val="0A324B"/>
                </a:solidFill>
              </a:defRPr>
            </a:lvl1pPr>
          </a:lstStyle>
          <a:p>
            <a:endParaRPr lang="en-CA" sz="2800" dirty="0"/>
          </a:p>
        </p:txBody>
      </p:sp>
      <p:sp>
        <p:nvSpPr>
          <p:cNvPr id="9" name="Subtitle 2"/>
          <p:cNvSpPr>
            <a:spLocks noGrp="1"/>
          </p:cNvSpPr>
          <p:nvPr>
            <p:ph type="subTitle" idx="1"/>
          </p:nvPr>
        </p:nvSpPr>
        <p:spPr>
          <a:xfrm>
            <a:off x="1493114" y="2757274"/>
            <a:ext cx="3868841"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10" name="Content Placeholder 3"/>
          <p:cNvSpPr>
            <a:spLocks noGrp="1"/>
          </p:cNvSpPr>
          <p:nvPr>
            <p:ph sz="half" idx="2" hasCustomPrompt="1"/>
          </p:nvPr>
        </p:nvSpPr>
        <p:spPr>
          <a:xfrm>
            <a:off x="1493115" y="3257212"/>
            <a:ext cx="3868840" cy="268909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1" name="Content Placeholder 3"/>
          <p:cNvSpPr>
            <a:spLocks noGrp="1"/>
          </p:cNvSpPr>
          <p:nvPr>
            <p:ph sz="half" idx="10" hasCustomPrompt="1"/>
          </p:nvPr>
        </p:nvSpPr>
        <p:spPr>
          <a:xfrm>
            <a:off x="7363671" y="914016"/>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2" name="Content Placeholder 3"/>
          <p:cNvSpPr>
            <a:spLocks noGrp="1"/>
          </p:cNvSpPr>
          <p:nvPr>
            <p:ph sz="half" idx="11" hasCustomPrompt="1"/>
          </p:nvPr>
        </p:nvSpPr>
        <p:spPr>
          <a:xfrm>
            <a:off x="7363671" y="2295122"/>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3" name="Content Placeholder 3"/>
          <p:cNvSpPr>
            <a:spLocks noGrp="1"/>
          </p:cNvSpPr>
          <p:nvPr>
            <p:ph sz="half" idx="12" hasCustomPrompt="1"/>
          </p:nvPr>
        </p:nvSpPr>
        <p:spPr>
          <a:xfrm>
            <a:off x="7363671" y="3695947"/>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4" name="Content Placeholder 3"/>
          <p:cNvSpPr>
            <a:spLocks noGrp="1"/>
          </p:cNvSpPr>
          <p:nvPr>
            <p:ph sz="half" idx="13" hasCustomPrompt="1"/>
          </p:nvPr>
        </p:nvSpPr>
        <p:spPr>
          <a:xfrm>
            <a:off x="7363671" y="5065374"/>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5" name="Freeform 1089">
            <a:extLst>
              <a:ext uri="{FF2B5EF4-FFF2-40B4-BE49-F238E27FC236}">
                <a16:creationId xmlns:a16="http://schemas.microsoft.com/office/drawing/2014/main" id="{FAF7F5B0-A5BA-620A-199F-C7419CEAE828}"/>
              </a:ext>
            </a:extLst>
          </p:cNvPr>
          <p:cNvSpPr>
            <a:spLocks noEditPoints="1"/>
          </p:cNvSpPr>
          <p:nvPr userDrawn="1"/>
        </p:nvSpPr>
        <p:spPr bwMode="auto">
          <a:xfrm>
            <a:off x="6588429" y="2281850"/>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rgbClr val="0A324B"/>
          </a:solidFill>
          <a:ln>
            <a:noFill/>
          </a:ln>
        </p:spPr>
        <p:txBody>
          <a:bodyPr vert="horz" wrap="square" lIns="91440" tIns="45720" rIns="91440" bIns="45720" numCol="1" anchor="t" anchorCtr="0" compatLnSpc="1">
            <a:prstTxWarp prst="textNoShape">
              <a:avLst/>
            </a:prstTxWarp>
          </a:bodyPr>
          <a:lstStyle/>
          <a:p>
            <a:endParaRPr lang="en-US" dirty="0">
              <a:solidFill>
                <a:srgbClr val="0A324B"/>
              </a:solidFill>
            </a:endParaRPr>
          </a:p>
        </p:txBody>
      </p:sp>
      <p:sp>
        <p:nvSpPr>
          <p:cNvPr id="16" name="Freeform 1089">
            <a:extLst>
              <a:ext uri="{FF2B5EF4-FFF2-40B4-BE49-F238E27FC236}">
                <a16:creationId xmlns:a16="http://schemas.microsoft.com/office/drawing/2014/main" id="{3849506F-5D52-9631-9D51-8D9690BCD5B5}"/>
              </a:ext>
            </a:extLst>
          </p:cNvPr>
          <p:cNvSpPr>
            <a:spLocks noEditPoints="1"/>
          </p:cNvSpPr>
          <p:nvPr userDrawn="1"/>
        </p:nvSpPr>
        <p:spPr bwMode="auto">
          <a:xfrm>
            <a:off x="6588429" y="3700104"/>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rgbClr val="0A324B"/>
          </a:solidFill>
          <a:ln>
            <a:noFill/>
          </a:ln>
        </p:spPr>
        <p:txBody>
          <a:bodyPr vert="horz" wrap="square" lIns="91440" tIns="45720" rIns="91440" bIns="45720" numCol="1" anchor="t" anchorCtr="0" compatLnSpc="1">
            <a:prstTxWarp prst="textNoShape">
              <a:avLst/>
            </a:prstTxWarp>
          </a:bodyPr>
          <a:lstStyle/>
          <a:p>
            <a:endParaRPr lang="en-US" dirty="0">
              <a:solidFill>
                <a:srgbClr val="0A324B"/>
              </a:solidFill>
            </a:endParaRPr>
          </a:p>
        </p:txBody>
      </p:sp>
      <p:sp>
        <p:nvSpPr>
          <p:cNvPr id="17" name="Freeform 1089">
            <a:extLst>
              <a:ext uri="{FF2B5EF4-FFF2-40B4-BE49-F238E27FC236}">
                <a16:creationId xmlns:a16="http://schemas.microsoft.com/office/drawing/2014/main" id="{6AE208B5-0D1B-728E-F196-7455548E21A8}"/>
              </a:ext>
            </a:extLst>
          </p:cNvPr>
          <p:cNvSpPr>
            <a:spLocks noEditPoints="1"/>
          </p:cNvSpPr>
          <p:nvPr userDrawn="1"/>
        </p:nvSpPr>
        <p:spPr bwMode="auto">
          <a:xfrm>
            <a:off x="6588429" y="5043712"/>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rgbClr val="0A324B"/>
          </a:solidFill>
          <a:ln>
            <a:noFill/>
          </a:ln>
        </p:spPr>
        <p:txBody>
          <a:bodyPr vert="horz" wrap="square" lIns="91440" tIns="45720" rIns="91440" bIns="45720" numCol="1" anchor="t" anchorCtr="0" compatLnSpc="1">
            <a:prstTxWarp prst="textNoShape">
              <a:avLst/>
            </a:prstTxWarp>
          </a:bodyPr>
          <a:lstStyle/>
          <a:p>
            <a:endParaRPr lang="en-US" dirty="0">
              <a:solidFill>
                <a:srgbClr val="0A324B"/>
              </a:solidFill>
            </a:endParaRPr>
          </a:p>
        </p:txBody>
      </p:sp>
    </p:spTree>
    <p:extLst>
      <p:ext uri="{BB962C8B-B14F-4D97-AF65-F5344CB8AC3E}">
        <p14:creationId xmlns:p14="http://schemas.microsoft.com/office/powerpoint/2010/main" val="3313372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grpSp>
        <p:nvGrpSpPr>
          <p:cNvPr id="14" name="Group 13"/>
          <p:cNvGrpSpPr/>
          <p:nvPr userDrawn="1"/>
        </p:nvGrpSpPr>
        <p:grpSpPr>
          <a:xfrm>
            <a:off x="6007843" y="2093922"/>
            <a:ext cx="176314" cy="4807634"/>
            <a:chOff x="6007843" y="2104743"/>
            <a:chExt cx="176314" cy="4807634"/>
          </a:xfrm>
        </p:grpSpPr>
        <p:sp>
          <p:nvSpPr>
            <p:cNvPr id="7" name="Line">
              <a:extLst>
                <a:ext uri="{FF2B5EF4-FFF2-40B4-BE49-F238E27FC236}">
                  <a16:creationId xmlns:a16="http://schemas.microsoft.com/office/drawing/2014/main" id="{ED0CA709-B4DA-42A4-A65A-DD90CC70944F}"/>
                </a:ext>
              </a:extLst>
            </p:cNvPr>
            <p:cNvSpPr/>
            <p:nvPr userDrawn="1"/>
          </p:nvSpPr>
          <p:spPr>
            <a:xfrm flipH="1" flipV="1">
              <a:off x="6096000" y="2298688"/>
              <a:ext cx="0" cy="1355412"/>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Line">
              <a:extLst>
                <a:ext uri="{FF2B5EF4-FFF2-40B4-BE49-F238E27FC236}">
                  <a16:creationId xmlns:a16="http://schemas.microsoft.com/office/drawing/2014/main" id="{4C6F293B-B127-4661-AFF9-E2A26C4EA91A}"/>
                </a:ext>
              </a:extLst>
            </p:cNvPr>
            <p:cNvSpPr/>
            <p:nvPr userDrawn="1"/>
          </p:nvSpPr>
          <p:spPr>
            <a:xfrm flipH="1" flipV="1">
              <a:off x="6096000" y="3856420"/>
              <a:ext cx="0" cy="1373924"/>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Circle">
              <a:extLst>
                <a:ext uri="{FF2B5EF4-FFF2-40B4-BE49-F238E27FC236}">
                  <a16:creationId xmlns:a16="http://schemas.microsoft.com/office/drawing/2014/main" id="{BDFF0B1B-931C-4414-AA34-39D4A346322F}"/>
                </a:ext>
              </a:extLst>
            </p:cNvPr>
            <p:cNvSpPr/>
            <p:nvPr userDrawn="1"/>
          </p:nvSpPr>
          <p:spPr>
            <a:xfrm flipH="1">
              <a:off x="6007843" y="2104743"/>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Circle">
              <a:extLst>
                <a:ext uri="{FF2B5EF4-FFF2-40B4-BE49-F238E27FC236}">
                  <a16:creationId xmlns:a16="http://schemas.microsoft.com/office/drawing/2014/main" id="{40232A07-956E-4919-BB59-458C85A4695F}"/>
                </a:ext>
              </a:extLst>
            </p:cNvPr>
            <p:cNvSpPr/>
            <p:nvPr userDrawn="1"/>
          </p:nvSpPr>
          <p:spPr>
            <a:xfrm flipH="1">
              <a:off x="6007843" y="3671731"/>
              <a:ext cx="176314" cy="176314"/>
            </a:xfrm>
            <a:prstGeom prst="ellipse">
              <a:avLst/>
            </a:prstGeom>
            <a:ln w="38100">
              <a:solidFill>
                <a:srgbClr val="0A324B"/>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Circle">
              <a:extLst>
                <a:ext uri="{FF2B5EF4-FFF2-40B4-BE49-F238E27FC236}">
                  <a16:creationId xmlns:a16="http://schemas.microsoft.com/office/drawing/2014/main" id="{092E8249-2175-4D1D-8844-3827F3997C3B}"/>
                </a:ext>
              </a:extLst>
            </p:cNvPr>
            <p:cNvSpPr/>
            <p:nvPr userDrawn="1"/>
          </p:nvSpPr>
          <p:spPr>
            <a:xfrm flipH="1">
              <a:off x="6007843" y="5238719"/>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Line">
              <a:extLst>
                <a:ext uri="{FF2B5EF4-FFF2-40B4-BE49-F238E27FC236}">
                  <a16:creationId xmlns:a16="http://schemas.microsoft.com/office/drawing/2014/main" id="{C2451783-88C0-4D58-8C3F-407E9FF913BE}"/>
                </a:ext>
              </a:extLst>
            </p:cNvPr>
            <p:cNvSpPr/>
            <p:nvPr userDrawn="1"/>
          </p:nvSpPr>
          <p:spPr>
            <a:xfrm flipH="1" flipV="1">
              <a:off x="6096000" y="5442068"/>
              <a:ext cx="0" cy="1470309"/>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sp>
        <p:nvSpPr>
          <p:cNvPr id="17" name="Content Placeholder 3"/>
          <p:cNvSpPr>
            <a:spLocks noGrp="1"/>
          </p:cNvSpPr>
          <p:nvPr>
            <p:ph sz="half" idx="10" hasCustomPrompt="1"/>
          </p:nvPr>
        </p:nvSpPr>
        <p:spPr>
          <a:xfrm>
            <a:off x="2522039" y="3631448"/>
            <a:ext cx="3100279" cy="697973"/>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9" name="Content Placeholder 3"/>
          <p:cNvSpPr>
            <a:spLocks noGrp="1"/>
          </p:cNvSpPr>
          <p:nvPr>
            <p:ph sz="half" idx="11" hasCustomPrompt="1"/>
          </p:nvPr>
        </p:nvSpPr>
        <p:spPr>
          <a:xfrm>
            <a:off x="6562894" y="5335798"/>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30" name="Text Placeholder 12"/>
          <p:cNvSpPr>
            <a:spLocks noGrp="1"/>
          </p:cNvSpPr>
          <p:nvPr>
            <p:ph type="body" sz="quarter" idx="13" hasCustomPrompt="1"/>
          </p:nvPr>
        </p:nvSpPr>
        <p:spPr>
          <a:xfrm>
            <a:off x="6562893" y="4890981"/>
            <a:ext cx="3100279" cy="353150"/>
          </a:xfrm>
          <a:prstGeom prst="rect">
            <a:avLst/>
          </a:prstGeom>
        </p:spPr>
        <p:txBody>
          <a:bodyPr/>
          <a:lstStyle>
            <a:lvl1pPr marL="0" indent="0">
              <a:buNone/>
              <a:defRPr sz="2000" b="0">
                <a:solidFill>
                  <a:srgbClr val="0A324B"/>
                </a:solidFill>
              </a:defRPr>
            </a:lvl1pPr>
          </a:lstStyle>
          <a:p>
            <a:pPr lvl="0"/>
            <a:r>
              <a:rPr lang="en-US" dirty="0"/>
              <a:t>2019</a:t>
            </a:r>
            <a:endParaRPr lang="en-CA" dirty="0"/>
          </a:p>
        </p:txBody>
      </p:sp>
      <p:sp>
        <p:nvSpPr>
          <p:cNvPr id="32" name="Text Placeholder 12"/>
          <p:cNvSpPr>
            <a:spLocks noGrp="1"/>
          </p:cNvSpPr>
          <p:nvPr>
            <p:ph type="body" sz="quarter" idx="14" hasCustomPrompt="1"/>
          </p:nvPr>
        </p:nvSpPr>
        <p:spPr>
          <a:xfrm>
            <a:off x="2522038" y="3186317"/>
            <a:ext cx="3100279" cy="353150"/>
          </a:xfrm>
          <a:prstGeom prst="rect">
            <a:avLst/>
          </a:prstGeom>
        </p:spPr>
        <p:txBody>
          <a:bodyPr/>
          <a:lstStyle>
            <a:lvl1pPr marL="0" indent="0" algn="r">
              <a:buNone/>
              <a:defRPr sz="2000" b="0">
                <a:solidFill>
                  <a:srgbClr val="0A324B"/>
                </a:solidFill>
              </a:defRPr>
            </a:lvl1pPr>
          </a:lstStyle>
          <a:p>
            <a:pPr lvl="0"/>
            <a:r>
              <a:rPr lang="en-US" dirty="0"/>
              <a:t>2018</a:t>
            </a:r>
            <a:endParaRPr lang="en-CA" dirty="0"/>
          </a:p>
        </p:txBody>
      </p:sp>
      <p:sp>
        <p:nvSpPr>
          <p:cNvPr id="34" name="Content Placeholder 3"/>
          <p:cNvSpPr>
            <a:spLocks noGrp="1"/>
          </p:cNvSpPr>
          <p:nvPr>
            <p:ph sz="half" idx="15" hasCustomPrompt="1"/>
          </p:nvPr>
        </p:nvSpPr>
        <p:spPr>
          <a:xfrm>
            <a:off x="6562893" y="1987506"/>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35" name="Text Placeholder 12"/>
          <p:cNvSpPr>
            <a:spLocks noGrp="1"/>
          </p:cNvSpPr>
          <p:nvPr>
            <p:ph type="body" sz="quarter" idx="16" hasCustomPrompt="1"/>
          </p:nvPr>
        </p:nvSpPr>
        <p:spPr>
          <a:xfrm>
            <a:off x="6562892" y="1542689"/>
            <a:ext cx="3100279" cy="353150"/>
          </a:xfrm>
          <a:prstGeom prst="rect">
            <a:avLst/>
          </a:prstGeom>
        </p:spPr>
        <p:txBody>
          <a:bodyPr/>
          <a:lstStyle>
            <a:lvl1pPr marL="0" indent="0">
              <a:buNone/>
              <a:defRPr sz="2000" b="0">
                <a:solidFill>
                  <a:srgbClr val="0A324B"/>
                </a:solidFill>
              </a:defRPr>
            </a:lvl1pPr>
          </a:lstStyle>
          <a:p>
            <a:pPr lvl="0"/>
            <a:r>
              <a:rPr lang="en-US" dirty="0"/>
              <a:t>2017</a:t>
            </a:r>
            <a:endParaRPr lang="en-CA" dirty="0"/>
          </a:p>
        </p:txBody>
      </p:sp>
      <p:sp>
        <p:nvSpPr>
          <p:cNvPr id="36" name="Title 1"/>
          <p:cNvSpPr>
            <a:spLocks noGrp="1"/>
          </p:cNvSpPr>
          <p:nvPr>
            <p:ph type="title"/>
          </p:nvPr>
        </p:nvSpPr>
        <p:spPr>
          <a:xfrm>
            <a:off x="1493114" y="933066"/>
            <a:ext cx="3912125" cy="421416"/>
          </a:xfrm>
          <a:prstGeom prst="rect">
            <a:avLst/>
          </a:prstGeom>
        </p:spPr>
        <p:txBody>
          <a:bodyPr/>
          <a:lstStyle>
            <a:lvl1pPr>
              <a:defRPr sz="2800">
                <a:solidFill>
                  <a:srgbClr val="0A324B"/>
                </a:solidFill>
              </a:defRPr>
            </a:lvl1pPr>
          </a:lstStyle>
          <a:p>
            <a:endParaRPr lang="en-CA" sz="2800" dirty="0"/>
          </a:p>
        </p:txBody>
      </p:sp>
    </p:spTree>
    <p:extLst>
      <p:ext uri="{BB962C8B-B14F-4D97-AF65-F5344CB8AC3E}">
        <p14:creationId xmlns:p14="http://schemas.microsoft.com/office/powerpoint/2010/main" val="1836956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grpSp>
        <p:nvGrpSpPr>
          <p:cNvPr id="14" name="Group 13"/>
          <p:cNvGrpSpPr/>
          <p:nvPr userDrawn="1"/>
        </p:nvGrpSpPr>
        <p:grpSpPr>
          <a:xfrm>
            <a:off x="6007843" y="-200194"/>
            <a:ext cx="176314" cy="4807634"/>
            <a:chOff x="6007843" y="-200194"/>
            <a:chExt cx="176314" cy="4807634"/>
          </a:xfrm>
        </p:grpSpPr>
        <p:sp>
          <p:nvSpPr>
            <p:cNvPr id="8" name="Line">
              <a:extLst>
                <a:ext uri="{FF2B5EF4-FFF2-40B4-BE49-F238E27FC236}">
                  <a16:creationId xmlns:a16="http://schemas.microsoft.com/office/drawing/2014/main" id="{ED0CA709-B4DA-42A4-A65A-DD90CC70944F}"/>
                </a:ext>
              </a:extLst>
            </p:cNvPr>
            <p:cNvSpPr/>
            <p:nvPr userDrawn="1"/>
          </p:nvSpPr>
          <p:spPr>
            <a:xfrm flipH="1">
              <a:off x="6096000" y="3058083"/>
              <a:ext cx="0" cy="1355412"/>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Line">
              <a:extLst>
                <a:ext uri="{FF2B5EF4-FFF2-40B4-BE49-F238E27FC236}">
                  <a16:creationId xmlns:a16="http://schemas.microsoft.com/office/drawing/2014/main" id="{4C6F293B-B127-4661-AFF9-E2A26C4EA91A}"/>
                </a:ext>
              </a:extLst>
            </p:cNvPr>
            <p:cNvSpPr/>
            <p:nvPr userDrawn="1"/>
          </p:nvSpPr>
          <p:spPr>
            <a:xfrm flipH="1">
              <a:off x="6096000" y="1481839"/>
              <a:ext cx="0" cy="1373924"/>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Circle">
              <a:extLst>
                <a:ext uri="{FF2B5EF4-FFF2-40B4-BE49-F238E27FC236}">
                  <a16:creationId xmlns:a16="http://schemas.microsoft.com/office/drawing/2014/main" id="{BDFF0B1B-931C-4414-AA34-39D4A346322F}"/>
                </a:ext>
              </a:extLst>
            </p:cNvPr>
            <p:cNvSpPr/>
            <p:nvPr userDrawn="1"/>
          </p:nvSpPr>
          <p:spPr>
            <a:xfrm flipH="1" flipV="1">
              <a:off x="6007843" y="4431126"/>
              <a:ext cx="176314" cy="176314"/>
            </a:xfrm>
            <a:prstGeom prst="ellips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Circle">
              <a:extLst>
                <a:ext uri="{FF2B5EF4-FFF2-40B4-BE49-F238E27FC236}">
                  <a16:creationId xmlns:a16="http://schemas.microsoft.com/office/drawing/2014/main" id="{40232A07-956E-4919-BB59-458C85A4695F}"/>
                </a:ext>
              </a:extLst>
            </p:cNvPr>
            <p:cNvSpPr/>
            <p:nvPr userDrawn="1"/>
          </p:nvSpPr>
          <p:spPr>
            <a:xfrm flipH="1" flipV="1">
              <a:off x="6007843" y="2864138"/>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Circle">
              <a:extLst>
                <a:ext uri="{FF2B5EF4-FFF2-40B4-BE49-F238E27FC236}">
                  <a16:creationId xmlns:a16="http://schemas.microsoft.com/office/drawing/2014/main" id="{092E8249-2175-4D1D-8844-3827F3997C3B}"/>
                </a:ext>
              </a:extLst>
            </p:cNvPr>
            <p:cNvSpPr/>
            <p:nvPr userDrawn="1"/>
          </p:nvSpPr>
          <p:spPr>
            <a:xfrm flipH="1" flipV="1">
              <a:off x="6007843" y="1291739"/>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Line">
              <a:extLst>
                <a:ext uri="{FF2B5EF4-FFF2-40B4-BE49-F238E27FC236}">
                  <a16:creationId xmlns:a16="http://schemas.microsoft.com/office/drawing/2014/main" id="{C2451783-88C0-4D58-8C3F-407E9FF913BE}"/>
                </a:ext>
              </a:extLst>
            </p:cNvPr>
            <p:cNvSpPr/>
            <p:nvPr userDrawn="1"/>
          </p:nvSpPr>
          <p:spPr>
            <a:xfrm flipH="1">
              <a:off x="6096000" y="-200194"/>
              <a:ext cx="0" cy="1470309"/>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sp>
        <p:nvSpPr>
          <p:cNvPr id="22" name="Content Placeholder 3"/>
          <p:cNvSpPr>
            <a:spLocks noGrp="1"/>
          </p:cNvSpPr>
          <p:nvPr>
            <p:ph sz="half" idx="10" hasCustomPrompt="1"/>
          </p:nvPr>
        </p:nvSpPr>
        <p:spPr>
          <a:xfrm>
            <a:off x="2522039" y="2906420"/>
            <a:ext cx="3100279" cy="697973"/>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3" name="Content Placeholder 3"/>
          <p:cNvSpPr>
            <a:spLocks noGrp="1"/>
          </p:cNvSpPr>
          <p:nvPr>
            <p:ph sz="half" idx="11" hasCustomPrompt="1"/>
          </p:nvPr>
        </p:nvSpPr>
        <p:spPr>
          <a:xfrm>
            <a:off x="6562894" y="4610770"/>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4" name="Text Placeholder 12"/>
          <p:cNvSpPr>
            <a:spLocks noGrp="1"/>
          </p:cNvSpPr>
          <p:nvPr>
            <p:ph type="body" sz="quarter" idx="13" hasCustomPrompt="1"/>
          </p:nvPr>
        </p:nvSpPr>
        <p:spPr>
          <a:xfrm>
            <a:off x="6562893" y="4165953"/>
            <a:ext cx="3100279" cy="353150"/>
          </a:xfrm>
          <a:prstGeom prst="rect">
            <a:avLst/>
          </a:prstGeom>
        </p:spPr>
        <p:txBody>
          <a:bodyPr/>
          <a:lstStyle>
            <a:lvl1pPr marL="0" indent="0">
              <a:buNone/>
              <a:defRPr sz="2000" b="0">
                <a:solidFill>
                  <a:srgbClr val="0A324B"/>
                </a:solidFill>
              </a:defRPr>
            </a:lvl1pPr>
          </a:lstStyle>
          <a:p>
            <a:pPr lvl="0"/>
            <a:r>
              <a:rPr lang="en-US" dirty="0"/>
              <a:t>2022</a:t>
            </a:r>
            <a:endParaRPr lang="en-CA" dirty="0"/>
          </a:p>
        </p:txBody>
      </p:sp>
      <p:sp>
        <p:nvSpPr>
          <p:cNvPr id="25" name="Text Placeholder 12"/>
          <p:cNvSpPr>
            <a:spLocks noGrp="1"/>
          </p:cNvSpPr>
          <p:nvPr>
            <p:ph type="body" sz="quarter" idx="14" hasCustomPrompt="1"/>
          </p:nvPr>
        </p:nvSpPr>
        <p:spPr>
          <a:xfrm>
            <a:off x="2522038" y="2461289"/>
            <a:ext cx="3100279" cy="353150"/>
          </a:xfrm>
          <a:prstGeom prst="rect">
            <a:avLst/>
          </a:prstGeom>
        </p:spPr>
        <p:txBody>
          <a:bodyPr/>
          <a:lstStyle>
            <a:lvl1pPr marL="0" indent="0" algn="r">
              <a:buNone/>
              <a:defRPr sz="2000" b="0">
                <a:solidFill>
                  <a:srgbClr val="0A324B"/>
                </a:solidFill>
              </a:defRPr>
            </a:lvl1pPr>
          </a:lstStyle>
          <a:p>
            <a:pPr lvl="0"/>
            <a:r>
              <a:rPr lang="en-US" dirty="0"/>
              <a:t>2021</a:t>
            </a:r>
            <a:endParaRPr lang="en-CA" dirty="0"/>
          </a:p>
        </p:txBody>
      </p:sp>
      <p:sp>
        <p:nvSpPr>
          <p:cNvPr id="26" name="Content Placeholder 3"/>
          <p:cNvSpPr>
            <a:spLocks noGrp="1"/>
          </p:cNvSpPr>
          <p:nvPr>
            <p:ph sz="half" idx="15" hasCustomPrompt="1"/>
          </p:nvPr>
        </p:nvSpPr>
        <p:spPr>
          <a:xfrm>
            <a:off x="6562893" y="1262478"/>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7" name="Text Placeholder 12"/>
          <p:cNvSpPr>
            <a:spLocks noGrp="1"/>
          </p:cNvSpPr>
          <p:nvPr>
            <p:ph type="body" sz="quarter" idx="16" hasCustomPrompt="1"/>
          </p:nvPr>
        </p:nvSpPr>
        <p:spPr>
          <a:xfrm>
            <a:off x="6562892" y="817661"/>
            <a:ext cx="3100279" cy="353150"/>
          </a:xfrm>
          <a:prstGeom prst="rect">
            <a:avLst/>
          </a:prstGeom>
        </p:spPr>
        <p:txBody>
          <a:bodyPr/>
          <a:lstStyle>
            <a:lvl1pPr marL="0" indent="0">
              <a:buNone/>
              <a:defRPr sz="2000" b="0">
                <a:solidFill>
                  <a:srgbClr val="0A324B"/>
                </a:solidFill>
              </a:defRPr>
            </a:lvl1pPr>
          </a:lstStyle>
          <a:p>
            <a:pPr lvl="0"/>
            <a:r>
              <a:rPr lang="en-US" dirty="0"/>
              <a:t>2020</a:t>
            </a:r>
            <a:endParaRPr lang="en-CA" dirty="0"/>
          </a:p>
        </p:txBody>
      </p:sp>
    </p:spTree>
    <p:extLst>
      <p:ext uri="{BB962C8B-B14F-4D97-AF65-F5344CB8AC3E}">
        <p14:creationId xmlns:p14="http://schemas.microsoft.com/office/powerpoint/2010/main" val="2384807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fographic Layout">
    <p:spTree>
      <p:nvGrpSpPr>
        <p:cNvPr id="1" name=""/>
        <p:cNvGrpSpPr/>
        <p:nvPr/>
      </p:nvGrpSpPr>
      <p:grpSpPr>
        <a:xfrm>
          <a:off x="0" y="0"/>
          <a:ext cx="0" cy="0"/>
          <a:chOff x="0" y="0"/>
          <a:chExt cx="0" cy="0"/>
        </a:xfrm>
      </p:grpSpPr>
      <p:sp>
        <p:nvSpPr>
          <p:cNvPr id="3" name="Title 1"/>
          <p:cNvSpPr>
            <a:spLocks noGrp="1"/>
          </p:cNvSpPr>
          <p:nvPr>
            <p:ph type="title"/>
          </p:nvPr>
        </p:nvSpPr>
        <p:spPr>
          <a:xfrm>
            <a:off x="1493114" y="933066"/>
            <a:ext cx="3047677" cy="421416"/>
          </a:xfrm>
          <a:prstGeom prst="rect">
            <a:avLst/>
          </a:prstGeom>
        </p:spPr>
        <p:txBody>
          <a:bodyPr/>
          <a:lstStyle>
            <a:lvl1pPr>
              <a:defRPr sz="2800">
                <a:solidFill>
                  <a:srgbClr val="0A324B"/>
                </a:solidFill>
              </a:defRPr>
            </a:lvl1pPr>
          </a:lstStyle>
          <a:p>
            <a:endParaRPr lang="en-CA" sz="2800" dirty="0"/>
          </a:p>
        </p:txBody>
      </p:sp>
      <p:sp>
        <p:nvSpPr>
          <p:cNvPr id="11" name="Content Placeholder 3"/>
          <p:cNvSpPr>
            <a:spLocks noGrp="1"/>
          </p:cNvSpPr>
          <p:nvPr>
            <p:ph sz="half" idx="15" hasCustomPrompt="1"/>
          </p:nvPr>
        </p:nvSpPr>
        <p:spPr>
          <a:xfrm>
            <a:off x="1493114" y="1446441"/>
            <a:ext cx="3047677" cy="159975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2" name="Line"/>
          <p:cNvSpPr/>
          <p:nvPr userDrawn="1"/>
        </p:nvSpPr>
        <p:spPr>
          <a:xfrm>
            <a:off x="1590505" y="890388"/>
            <a:ext cx="483351" cy="0"/>
          </a:xfrm>
          <a:prstGeom prst="line">
            <a:avLst/>
          </a:prstGeom>
          <a:ln w="38100">
            <a:solidFill>
              <a:srgbClr val="0A324B"/>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2571272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A3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Line"/>
          <p:cNvSpPr/>
          <p:nvPr userDrawn="1"/>
        </p:nvSpPr>
        <p:spPr>
          <a:xfrm>
            <a:off x="5854325" y="5699962"/>
            <a:ext cx="483351" cy="0"/>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Line"/>
          <p:cNvSpPr/>
          <p:nvPr userDrawn="1"/>
        </p:nvSpPr>
        <p:spPr>
          <a:xfrm>
            <a:off x="605545" y="6193103"/>
            <a:ext cx="0" cy="664897"/>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20495" y="5324462"/>
            <a:ext cx="1002633" cy="500504"/>
          </a:xfrm>
          <a:prstGeom prst="rect">
            <a:avLst/>
          </a:prstGeom>
        </p:spPr>
      </p:pic>
      <p:sp>
        <p:nvSpPr>
          <p:cNvPr id="12" name="TextBox 11"/>
          <p:cNvSpPr txBox="1"/>
          <p:nvPr userDrawn="1"/>
        </p:nvSpPr>
        <p:spPr>
          <a:xfrm>
            <a:off x="3417727" y="5783643"/>
            <a:ext cx="5356545" cy="584775"/>
          </a:xfrm>
          <a:prstGeom prst="rect">
            <a:avLst/>
          </a:prstGeom>
          <a:noFill/>
        </p:spPr>
        <p:txBody>
          <a:bodyPr wrap="square" rtlCol="0">
            <a:spAutoFit/>
          </a:bodyPr>
          <a:lstStyle/>
          <a:p>
            <a:pPr algn="ctr"/>
            <a:r>
              <a:rPr lang="en-US" sz="3200" dirty="0">
                <a:solidFill>
                  <a:schemeClr val="bg1"/>
                </a:solidFill>
                <a:latin typeface="+mj-lt"/>
              </a:rPr>
              <a:t>Thank You</a:t>
            </a:r>
            <a:endParaRPr lang="en-CA" sz="3200" dirty="0">
              <a:solidFill>
                <a:schemeClr val="bg1"/>
              </a:solidFill>
              <a:latin typeface="+mj-lt"/>
            </a:endParaRPr>
          </a:p>
        </p:txBody>
      </p:sp>
      <p:pic>
        <p:nvPicPr>
          <p:cNvPr id="2" name="Picture 1">
            <a:extLst>
              <a:ext uri="{FF2B5EF4-FFF2-40B4-BE49-F238E27FC236}">
                <a16:creationId xmlns:a16="http://schemas.microsoft.com/office/drawing/2014/main" id="{BF70E803-284C-059F-5AAD-ECED92E0606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81501" y="1972"/>
            <a:ext cx="8484097" cy="5726765"/>
          </a:xfrm>
          <a:prstGeom prst="rect">
            <a:avLst/>
          </a:prstGeom>
        </p:spPr>
      </p:pic>
      <p:sp>
        <p:nvSpPr>
          <p:cNvPr id="10" name="Title Placeholder 1"/>
          <p:cNvSpPr txBox="1">
            <a:spLocks/>
          </p:cNvSpPr>
          <p:nvPr userDrawn="1"/>
        </p:nvSpPr>
        <p:spPr>
          <a:xfrm rot="16200000">
            <a:off x="-49138" y="4290572"/>
            <a:ext cx="1335503" cy="2173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baseline="0">
                <a:solidFill>
                  <a:schemeClr val="tx1"/>
                </a:solidFill>
                <a:latin typeface="+mj-lt"/>
                <a:ea typeface="+mj-ea"/>
                <a:cs typeface="+mj-cs"/>
              </a:defRPr>
            </a:lvl1pPr>
          </a:lstStyle>
          <a:p>
            <a:r>
              <a:rPr lang="en-US" sz="1300" b="0" dirty="0">
                <a:solidFill>
                  <a:srgbClr val="F58220"/>
                </a:solidFill>
                <a:latin typeface="DINOT"/>
              </a:rPr>
              <a:t>TAG/TRIP/4</a:t>
            </a:r>
            <a:endParaRPr lang="en-CA" sz="1300" b="0" dirty="0">
              <a:solidFill>
                <a:srgbClr val="F58220"/>
              </a:solidFill>
              <a:latin typeface="DINOT"/>
            </a:endParaRPr>
          </a:p>
        </p:txBody>
      </p:sp>
    </p:spTree>
    <p:extLst>
      <p:ext uri="{BB962C8B-B14F-4D97-AF65-F5344CB8AC3E}">
        <p14:creationId xmlns:p14="http://schemas.microsoft.com/office/powerpoint/2010/main" val="2801803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62716"/>
          </a:xfrm>
          <a:prstGeom prst="rect">
            <a:avLst/>
          </a:prstGeom>
        </p:spPr>
        <p:txBody>
          <a:bodyPr/>
          <a:lstStyle/>
          <a:p>
            <a:r>
              <a:rPr lang="en-US"/>
              <a:t>Click to edit Master title style</a:t>
            </a:r>
            <a:endParaRPr lang="en-SG"/>
          </a:p>
        </p:txBody>
      </p:sp>
      <p:sp>
        <p:nvSpPr>
          <p:cNvPr id="3" name="Content Placeholder 2"/>
          <p:cNvSpPr>
            <a:spLocks noGrp="1"/>
          </p:cNvSpPr>
          <p:nvPr>
            <p:ph idx="1"/>
          </p:nvPr>
        </p:nvSpPr>
        <p:spPr>
          <a:xfrm>
            <a:off x="838200" y="1120877"/>
            <a:ext cx="10515600" cy="507022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E5D276-3CB4-49F1-AAAC-0C4C68314B85}" type="datetimeFigureOut">
              <a:rPr lang="en-SG" smtClean="0"/>
              <a:t>12/11/2025</a:t>
            </a:fld>
            <a:endParaRPr lang="en-SG"/>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83F9B79-2F7D-4C7A-9AE9-1D7973589804}" type="slidenum">
              <a:rPr lang="en-SG" smtClean="0"/>
              <a:t>‹Nr.›</a:t>
            </a:fld>
            <a:endParaRPr lang="en-SG"/>
          </a:p>
        </p:txBody>
      </p:sp>
    </p:spTree>
    <p:extLst>
      <p:ext uri="{BB962C8B-B14F-4D97-AF65-F5344CB8AC3E}">
        <p14:creationId xmlns:p14="http://schemas.microsoft.com/office/powerpoint/2010/main" val="441034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881444"/>
            <a:ext cx="10515600" cy="662716"/>
          </a:xfrm>
          <a:prstGeom prst="rect">
            <a:avLst/>
          </a:prstGeom>
        </p:spPr>
        <p:txBody>
          <a:bodyPr/>
          <a:lstStyle>
            <a:lvl1pPr algn="ctr">
              <a:defRPr/>
            </a:lvl1pPr>
          </a:lstStyle>
          <a:p>
            <a:r>
              <a:rPr lang="en-US"/>
              <a:t>Click to edit Master title style</a:t>
            </a:r>
            <a:endParaRPr lang="en-SG"/>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E5D276-3CB4-49F1-AAAC-0C4C68314B85}" type="datetimeFigureOut">
              <a:rPr lang="en-SG" smtClean="0"/>
              <a:t>12/11/2025</a:t>
            </a:fld>
            <a:endParaRPr lang="en-SG"/>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83F9B79-2F7D-4C7A-9AE9-1D7973589804}" type="slidenum">
              <a:rPr lang="en-SG" smtClean="0"/>
              <a:t>‹Nr.›</a:t>
            </a:fld>
            <a:endParaRPr lang="en-SG"/>
          </a:p>
        </p:txBody>
      </p:sp>
    </p:spTree>
    <p:extLst>
      <p:ext uri="{BB962C8B-B14F-4D97-AF65-F5344CB8AC3E}">
        <p14:creationId xmlns:p14="http://schemas.microsoft.com/office/powerpoint/2010/main" val="3786623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19673" y="1276396"/>
            <a:ext cx="9899164" cy="2414899"/>
          </a:xfrm>
          <a:prstGeom prst="rect">
            <a:avLst/>
          </a:prstGeom>
        </p:spPr>
        <p:txBody>
          <a:bodyPr anchor="b">
            <a:noAutofit/>
          </a:bodyPr>
          <a:lstStyle>
            <a:lvl1pPr algn="ctr">
              <a:defRPr sz="7200">
                <a:solidFill>
                  <a:srgbClr val="0A324B"/>
                </a:solidFill>
              </a:defRPr>
            </a:lvl1pPr>
          </a:lstStyle>
          <a:p>
            <a:r>
              <a:rPr lang="en-US" dirty="0"/>
              <a:t>Presentation Name</a:t>
            </a:r>
            <a:endParaRPr lang="en-CA" dirty="0"/>
          </a:p>
        </p:txBody>
      </p:sp>
      <p:sp>
        <p:nvSpPr>
          <p:cNvPr id="3" name="Subtitle 2"/>
          <p:cNvSpPr>
            <a:spLocks noGrp="1"/>
          </p:cNvSpPr>
          <p:nvPr>
            <p:ph type="subTitle" idx="1" hasCustomPrompt="1"/>
          </p:nvPr>
        </p:nvSpPr>
        <p:spPr>
          <a:xfrm>
            <a:off x="3470031" y="4963394"/>
            <a:ext cx="5251938" cy="745214"/>
          </a:xfrm>
          <a:prstGeom prst="rect">
            <a:avLst/>
          </a:prstGeom>
        </p:spPr>
        <p:txBody>
          <a:bodyPr>
            <a:normAutofit/>
          </a:bodyPr>
          <a:lstStyle>
            <a:lvl1pPr marL="0" indent="0" algn="ctr">
              <a:buNone/>
              <a:defRPr sz="2000" baseline="0">
                <a:solidFill>
                  <a:srgbClr val="8496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Title and/or Company Name</a:t>
            </a:r>
            <a:endParaRPr lang="en-CA" dirty="0"/>
          </a:p>
        </p:txBody>
      </p:sp>
      <p:sp>
        <p:nvSpPr>
          <p:cNvPr id="8" name="Line"/>
          <p:cNvSpPr/>
          <p:nvPr userDrawn="1"/>
        </p:nvSpPr>
        <p:spPr>
          <a:xfrm>
            <a:off x="5844994" y="4055014"/>
            <a:ext cx="483351" cy="0"/>
          </a:xfrm>
          <a:prstGeom prst="line">
            <a:avLst/>
          </a:prstGeom>
          <a:ln w="38100">
            <a:solidFill>
              <a:srgbClr val="0A324B"/>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Text Placeholder 11">
            <a:extLst>
              <a:ext uri="{FF2B5EF4-FFF2-40B4-BE49-F238E27FC236}">
                <a16:creationId xmlns:a16="http://schemas.microsoft.com/office/drawing/2014/main" id="{6747EB65-37DC-1143-CDEE-E8BE1DAFCBA0}"/>
              </a:ext>
            </a:extLst>
          </p:cNvPr>
          <p:cNvSpPr>
            <a:spLocks noGrp="1"/>
          </p:cNvSpPr>
          <p:nvPr>
            <p:ph type="body" sz="quarter" idx="10" hasCustomPrompt="1"/>
          </p:nvPr>
        </p:nvSpPr>
        <p:spPr>
          <a:xfrm>
            <a:off x="3470275" y="4170363"/>
            <a:ext cx="5251450" cy="746125"/>
          </a:xfrm>
          <a:prstGeom prst="rect">
            <a:avLst/>
          </a:prstGeom>
        </p:spPr>
        <p:txBody>
          <a:bodyPr/>
          <a:lstStyle>
            <a:lvl1pPr marL="0" indent="0" algn="ctr">
              <a:buNone/>
              <a:defRPr sz="2800">
                <a:solidFill>
                  <a:srgbClr val="8496A0"/>
                </a:solidFill>
              </a:defRPr>
            </a:lvl1pPr>
          </a:lstStyle>
          <a:p>
            <a:pPr lvl="0"/>
            <a:r>
              <a:rPr lang="en-US" dirty="0"/>
              <a:t>Presenter Name</a:t>
            </a:r>
          </a:p>
        </p:txBody>
      </p:sp>
    </p:spTree>
    <p:extLst>
      <p:ext uri="{BB962C8B-B14F-4D97-AF65-F5344CB8AC3E}">
        <p14:creationId xmlns:p14="http://schemas.microsoft.com/office/powerpoint/2010/main" val="407090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1493114" y="893372"/>
            <a:ext cx="9205772" cy="594557"/>
          </a:xfrm>
          <a:prstGeom prst="rect">
            <a:avLst/>
          </a:prstGeom>
        </p:spPr>
        <p:txBody>
          <a:bodyPr vert="horz" lIns="91440" tIns="45720" rIns="91440" bIns="45720" rtlCol="0" anchor="ctr">
            <a:normAutofit/>
          </a:bodyPr>
          <a:lstStyle>
            <a:lvl1pPr>
              <a:defRPr sz="2800" baseline="0"/>
            </a:lvl1pPr>
          </a:lstStyle>
          <a:p>
            <a:r>
              <a:rPr lang="en-US" dirty="0"/>
              <a:t>Presentation Overview</a:t>
            </a:r>
            <a:endParaRPr lang="en-CA" dirty="0"/>
          </a:p>
        </p:txBody>
      </p:sp>
      <p:sp>
        <p:nvSpPr>
          <p:cNvPr id="5" name="Text Placeholder 12"/>
          <p:cNvSpPr>
            <a:spLocks noGrp="1"/>
          </p:cNvSpPr>
          <p:nvPr>
            <p:ph type="body" sz="quarter" idx="11" hasCustomPrompt="1"/>
          </p:nvPr>
        </p:nvSpPr>
        <p:spPr>
          <a:xfrm>
            <a:off x="1493113" y="2217842"/>
            <a:ext cx="1088557" cy="947389"/>
          </a:xfrm>
          <a:prstGeom prst="rect">
            <a:avLst/>
          </a:prstGeom>
        </p:spPr>
        <p:txBody>
          <a:bodyPr/>
          <a:lstStyle>
            <a:lvl1pPr marL="0" indent="0" algn="ctr">
              <a:buNone/>
              <a:defRPr sz="6000" b="1">
                <a:solidFill>
                  <a:srgbClr val="0A324B"/>
                </a:solidFill>
                <a:latin typeface="+mj-lt"/>
              </a:defRPr>
            </a:lvl1pPr>
          </a:lstStyle>
          <a:p>
            <a:pPr lvl="0"/>
            <a:r>
              <a:rPr lang="en-US" dirty="0"/>
              <a:t>01</a:t>
            </a:r>
            <a:endParaRPr lang="en-CA" dirty="0"/>
          </a:p>
        </p:txBody>
      </p:sp>
      <p:sp>
        <p:nvSpPr>
          <p:cNvPr id="6" name="Content Placeholder 3"/>
          <p:cNvSpPr>
            <a:spLocks noGrp="1"/>
          </p:cNvSpPr>
          <p:nvPr>
            <p:ph sz="half" idx="2" hasCustomPrompt="1"/>
          </p:nvPr>
        </p:nvSpPr>
        <p:spPr>
          <a:xfrm>
            <a:off x="2635777" y="2596210"/>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8" name="Text Placeholder 12"/>
          <p:cNvSpPr>
            <a:spLocks noGrp="1"/>
          </p:cNvSpPr>
          <p:nvPr>
            <p:ph type="body" sz="quarter" idx="12" hasCustomPrompt="1"/>
          </p:nvPr>
        </p:nvSpPr>
        <p:spPr>
          <a:xfrm>
            <a:off x="1493113" y="3652567"/>
            <a:ext cx="1088557" cy="947389"/>
          </a:xfrm>
          <a:prstGeom prst="rect">
            <a:avLst/>
          </a:prstGeom>
        </p:spPr>
        <p:txBody>
          <a:bodyPr/>
          <a:lstStyle>
            <a:lvl1pPr marL="0" indent="0" algn="ctr">
              <a:buNone/>
              <a:defRPr sz="6000" b="1">
                <a:solidFill>
                  <a:srgbClr val="0A324B"/>
                </a:solidFill>
                <a:latin typeface="+mj-lt"/>
              </a:defRPr>
            </a:lvl1pPr>
          </a:lstStyle>
          <a:p>
            <a:pPr lvl="0"/>
            <a:r>
              <a:rPr lang="en-US" dirty="0"/>
              <a:t>03</a:t>
            </a:r>
            <a:endParaRPr lang="en-CA" dirty="0"/>
          </a:p>
        </p:txBody>
      </p:sp>
      <p:sp>
        <p:nvSpPr>
          <p:cNvPr id="9" name="Content Placeholder 3"/>
          <p:cNvSpPr>
            <a:spLocks noGrp="1"/>
          </p:cNvSpPr>
          <p:nvPr>
            <p:ph sz="half" idx="13" hasCustomPrompt="1"/>
          </p:nvPr>
        </p:nvSpPr>
        <p:spPr>
          <a:xfrm>
            <a:off x="2635777" y="4030935"/>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4" name="Text Placeholder 12"/>
          <p:cNvSpPr>
            <a:spLocks noGrp="1"/>
          </p:cNvSpPr>
          <p:nvPr>
            <p:ph type="body" sz="quarter" idx="14" hasCustomPrompt="1"/>
          </p:nvPr>
        </p:nvSpPr>
        <p:spPr>
          <a:xfrm>
            <a:off x="6445888" y="2122515"/>
            <a:ext cx="1088557" cy="947389"/>
          </a:xfrm>
          <a:prstGeom prst="rect">
            <a:avLst/>
          </a:prstGeom>
        </p:spPr>
        <p:txBody>
          <a:bodyPr/>
          <a:lstStyle>
            <a:lvl1pPr marL="0" indent="0" algn="ctr">
              <a:buNone/>
              <a:defRPr sz="6000" b="1">
                <a:solidFill>
                  <a:srgbClr val="0A324B"/>
                </a:solidFill>
                <a:latin typeface="+mj-lt"/>
              </a:defRPr>
            </a:lvl1pPr>
          </a:lstStyle>
          <a:p>
            <a:pPr lvl="0"/>
            <a:r>
              <a:rPr lang="en-US" dirty="0"/>
              <a:t>02</a:t>
            </a:r>
            <a:endParaRPr lang="en-CA" dirty="0"/>
          </a:p>
        </p:txBody>
      </p:sp>
      <p:sp>
        <p:nvSpPr>
          <p:cNvPr id="15" name="Content Placeholder 3"/>
          <p:cNvSpPr>
            <a:spLocks noGrp="1"/>
          </p:cNvSpPr>
          <p:nvPr>
            <p:ph sz="half" idx="15" hasCustomPrompt="1"/>
          </p:nvPr>
        </p:nvSpPr>
        <p:spPr>
          <a:xfrm>
            <a:off x="7588552" y="2500883"/>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7" name="Text Placeholder 12"/>
          <p:cNvSpPr>
            <a:spLocks noGrp="1"/>
          </p:cNvSpPr>
          <p:nvPr>
            <p:ph type="body" sz="quarter" idx="16" hasCustomPrompt="1"/>
          </p:nvPr>
        </p:nvSpPr>
        <p:spPr>
          <a:xfrm>
            <a:off x="6445888" y="3557240"/>
            <a:ext cx="1088557" cy="947389"/>
          </a:xfrm>
          <a:prstGeom prst="rect">
            <a:avLst/>
          </a:prstGeom>
        </p:spPr>
        <p:txBody>
          <a:bodyPr/>
          <a:lstStyle>
            <a:lvl1pPr marL="0" indent="0" algn="ctr">
              <a:buNone/>
              <a:defRPr sz="6000" b="1">
                <a:solidFill>
                  <a:srgbClr val="0A324B"/>
                </a:solidFill>
                <a:latin typeface="+mj-lt"/>
              </a:defRPr>
            </a:lvl1pPr>
          </a:lstStyle>
          <a:p>
            <a:pPr lvl="0"/>
            <a:r>
              <a:rPr lang="en-US" dirty="0"/>
              <a:t>04</a:t>
            </a:r>
            <a:endParaRPr lang="en-CA" dirty="0"/>
          </a:p>
        </p:txBody>
      </p:sp>
      <p:sp>
        <p:nvSpPr>
          <p:cNvPr id="18" name="Content Placeholder 3"/>
          <p:cNvSpPr>
            <a:spLocks noGrp="1"/>
          </p:cNvSpPr>
          <p:nvPr>
            <p:ph sz="half" idx="17" hasCustomPrompt="1"/>
          </p:nvPr>
        </p:nvSpPr>
        <p:spPr>
          <a:xfrm>
            <a:off x="7588552" y="3935608"/>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0" name="Text Placeholder 12"/>
          <p:cNvSpPr>
            <a:spLocks noGrp="1"/>
          </p:cNvSpPr>
          <p:nvPr>
            <p:ph type="body" sz="quarter" idx="18" hasCustomPrompt="1"/>
          </p:nvPr>
        </p:nvSpPr>
        <p:spPr>
          <a:xfrm>
            <a:off x="1493113" y="5087292"/>
            <a:ext cx="1088557" cy="947389"/>
          </a:xfrm>
          <a:prstGeom prst="rect">
            <a:avLst/>
          </a:prstGeom>
        </p:spPr>
        <p:txBody>
          <a:bodyPr/>
          <a:lstStyle>
            <a:lvl1pPr marL="0" indent="0" algn="ctr">
              <a:buNone/>
              <a:defRPr sz="6000" b="1">
                <a:solidFill>
                  <a:srgbClr val="0A324B"/>
                </a:solidFill>
                <a:latin typeface="+mj-lt"/>
              </a:defRPr>
            </a:lvl1pPr>
          </a:lstStyle>
          <a:p>
            <a:pPr lvl="0"/>
            <a:r>
              <a:rPr lang="en-US" dirty="0"/>
              <a:t>05</a:t>
            </a:r>
            <a:endParaRPr lang="en-CA" dirty="0"/>
          </a:p>
        </p:txBody>
      </p:sp>
      <p:sp>
        <p:nvSpPr>
          <p:cNvPr id="21" name="Content Placeholder 3"/>
          <p:cNvSpPr>
            <a:spLocks noGrp="1"/>
          </p:cNvSpPr>
          <p:nvPr>
            <p:ph sz="half" idx="19" hasCustomPrompt="1"/>
          </p:nvPr>
        </p:nvSpPr>
        <p:spPr>
          <a:xfrm>
            <a:off x="2635777" y="5465660"/>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3" name="Text Placeholder 12"/>
          <p:cNvSpPr>
            <a:spLocks noGrp="1"/>
          </p:cNvSpPr>
          <p:nvPr>
            <p:ph type="body" sz="quarter" idx="20" hasCustomPrompt="1"/>
          </p:nvPr>
        </p:nvSpPr>
        <p:spPr>
          <a:xfrm>
            <a:off x="6445888" y="4991965"/>
            <a:ext cx="1088557" cy="947389"/>
          </a:xfrm>
          <a:prstGeom prst="rect">
            <a:avLst/>
          </a:prstGeom>
        </p:spPr>
        <p:txBody>
          <a:bodyPr/>
          <a:lstStyle>
            <a:lvl1pPr marL="0" indent="0" algn="ctr">
              <a:buNone/>
              <a:defRPr sz="6000" b="1">
                <a:solidFill>
                  <a:srgbClr val="0A324B"/>
                </a:solidFill>
                <a:latin typeface="+mj-lt"/>
              </a:defRPr>
            </a:lvl1pPr>
          </a:lstStyle>
          <a:p>
            <a:pPr lvl="0"/>
            <a:r>
              <a:rPr lang="en-US" dirty="0"/>
              <a:t>06</a:t>
            </a:r>
            <a:endParaRPr lang="en-CA" dirty="0"/>
          </a:p>
        </p:txBody>
      </p:sp>
      <p:sp>
        <p:nvSpPr>
          <p:cNvPr id="24" name="Content Placeholder 3"/>
          <p:cNvSpPr>
            <a:spLocks noGrp="1"/>
          </p:cNvSpPr>
          <p:nvPr>
            <p:ph sz="half" idx="21" hasCustomPrompt="1"/>
          </p:nvPr>
        </p:nvSpPr>
        <p:spPr>
          <a:xfrm>
            <a:off x="7588552" y="5370333"/>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5" name="Line"/>
          <p:cNvSpPr/>
          <p:nvPr userDrawn="1"/>
        </p:nvSpPr>
        <p:spPr>
          <a:xfrm>
            <a:off x="1623191" y="1520751"/>
            <a:ext cx="463920" cy="0"/>
          </a:xfrm>
          <a:prstGeom prst="line">
            <a:avLst/>
          </a:prstGeom>
          <a:ln w="38100">
            <a:solidFill>
              <a:srgbClr val="0A324B"/>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6" name="Text Placeholder 12"/>
          <p:cNvSpPr>
            <a:spLocks noGrp="1"/>
          </p:cNvSpPr>
          <p:nvPr>
            <p:ph type="body" sz="quarter" idx="22" hasCustomPrompt="1"/>
          </p:nvPr>
        </p:nvSpPr>
        <p:spPr>
          <a:xfrm>
            <a:off x="2635778" y="2217842"/>
            <a:ext cx="3110334" cy="283041"/>
          </a:xfrm>
          <a:prstGeom prst="rect">
            <a:avLst/>
          </a:prstGeom>
        </p:spPr>
        <p:txBody>
          <a:bodyPr/>
          <a:lstStyle>
            <a:lvl1pPr marL="0" indent="0" algn="l">
              <a:buNone/>
              <a:defRPr sz="2000" b="1" baseline="0">
                <a:solidFill>
                  <a:srgbClr val="0A324B"/>
                </a:solidFill>
                <a:latin typeface="+mj-lt"/>
              </a:defRPr>
            </a:lvl1pPr>
          </a:lstStyle>
          <a:p>
            <a:pPr lvl="0"/>
            <a:r>
              <a:rPr lang="en-US" dirty="0"/>
              <a:t>Chapter Title</a:t>
            </a:r>
            <a:endParaRPr lang="en-CA" dirty="0"/>
          </a:p>
        </p:txBody>
      </p:sp>
      <p:sp>
        <p:nvSpPr>
          <p:cNvPr id="28" name="Text Placeholder 12"/>
          <p:cNvSpPr>
            <a:spLocks noGrp="1"/>
          </p:cNvSpPr>
          <p:nvPr>
            <p:ph type="body" sz="quarter" idx="23" hasCustomPrompt="1"/>
          </p:nvPr>
        </p:nvSpPr>
        <p:spPr>
          <a:xfrm>
            <a:off x="7588552" y="2122515"/>
            <a:ext cx="3110334" cy="283041"/>
          </a:xfrm>
          <a:prstGeom prst="rect">
            <a:avLst/>
          </a:prstGeom>
        </p:spPr>
        <p:txBody>
          <a:bodyPr/>
          <a:lstStyle>
            <a:lvl1pPr marL="0" indent="0" algn="l">
              <a:buNone/>
              <a:defRPr sz="2000" b="1" baseline="0">
                <a:solidFill>
                  <a:srgbClr val="0A324B"/>
                </a:solidFill>
                <a:latin typeface="+mj-lt"/>
              </a:defRPr>
            </a:lvl1pPr>
          </a:lstStyle>
          <a:p>
            <a:pPr lvl="0"/>
            <a:r>
              <a:rPr lang="en-US" dirty="0"/>
              <a:t>Chapter Title</a:t>
            </a:r>
            <a:endParaRPr lang="en-CA" dirty="0"/>
          </a:p>
        </p:txBody>
      </p:sp>
      <p:sp>
        <p:nvSpPr>
          <p:cNvPr id="31" name="Text Placeholder 12"/>
          <p:cNvSpPr>
            <a:spLocks noGrp="1"/>
          </p:cNvSpPr>
          <p:nvPr>
            <p:ph type="body" sz="quarter" idx="24" hasCustomPrompt="1"/>
          </p:nvPr>
        </p:nvSpPr>
        <p:spPr>
          <a:xfrm>
            <a:off x="2635778" y="3648435"/>
            <a:ext cx="3110334" cy="283041"/>
          </a:xfrm>
          <a:prstGeom prst="rect">
            <a:avLst/>
          </a:prstGeom>
        </p:spPr>
        <p:txBody>
          <a:bodyPr/>
          <a:lstStyle>
            <a:lvl1pPr marL="0" indent="0" algn="l">
              <a:buNone/>
              <a:defRPr sz="2000" b="1" baseline="0">
                <a:solidFill>
                  <a:srgbClr val="0A324B"/>
                </a:solidFill>
                <a:latin typeface="+mj-lt"/>
              </a:defRPr>
            </a:lvl1pPr>
          </a:lstStyle>
          <a:p>
            <a:pPr lvl="0"/>
            <a:r>
              <a:rPr lang="en-US" dirty="0"/>
              <a:t>Chapter Title</a:t>
            </a:r>
            <a:endParaRPr lang="en-CA" dirty="0"/>
          </a:p>
        </p:txBody>
      </p:sp>
      <p:sp>
        <p:nvSpPr>
          <p:cNvPr id="32" name="Text Placeholder 12"/>
          <p:cNvSpPr>
            <a:spLocks noGrp="1"/>
          </p:cNvSpPr>
          <p:nvPr>
            <p:ph type="body" sz="quarter" idx="25" hasCustomPrompt="1"/>
          </p:nvPr>
        </p:nvSpPr>
        <p:spPr>
          <a:xfrm>
            <a:off x="7588552" y="3553108"/>
            <a:ext cx="3110334" cy="283041"/>
          </a:xfrm>
          <a:prstGeom prst="rect">
            <a:avLst/>
          </a:prstGeom>
        </p:spPr>
        <p:txBody>
          <a:bodyPr/>
          <a:lstStyle>
            <a:lvl1pPr marL="0" indent="0" algn="l">
              <a:buNone/>
              <a:defRPr sz="2000" b="1" baseline="0">
                <a:solidFill>
                  <a:srgbClr val="0A324B"/>
                </a:solidFill>
                <a:latin typeface="+mj-lt"/>
              </a:defRPr>
            </a:lvl1pPr>
          </a:lstStyle>
          <a:p>
            <a:pPr lvl="0"/>
            <a:r>
              <a:rPr lang="en-US" dirty="0"/>
              <a:t>Chapter Title</a:t>
            </a:r>
            <a:endParaRPr lang="en-CA" dirty="0"/>
          </a:p>
        </p:txBody>
      </p:sp>
      <p:sp>
        <p:nvSpPr>
          <p:cNvPr id="35" name="Text Placeholder 12"/>
          <p:cNvSpPr>
            <a:spLocks noGrp="1"/>
          </p:cNvSpPr>
          <p:nvPr>
            <p:ph type="body" sz="quarter" idx="26" hasCustomPrompt="1"/>
          </p:nvPr>
        </p:nvSpPr>
        <p:spPr>
          <a:xfrm>
            <a:off x="2662831" y="5075157"/>
            <a:ext cx="3110334" cy="283041"/>
          </a:xfrm>
          <a:prstGeom prst="rect">
            <a:avLst/>
          </a:prstGeom>
        </p:spPr>
        <p:txBody>
          <a:bodyPr/>
          <a:lstStyle>
            <a:lvl1pPr marL="0" indent="0" algn="l">
              <a:buNone/>
              <a:defRPr sz="2000" b="1" baseline="0">
                <a:solidFill>
                  <a:srgbClr val="0A324B"/>
                </a:solidFill>
                <a:latin typeface="+mj-lt"/>
              </a:defRPr>
            </a:lvl1pPr>
          </a:lstStyle>
          <a:p>
            <a:pPr lvl="0"/>
            <a:r>
              <a:rPr lang="en-US" dirty="0"/>
              <a:t>Chapter Title</a:t>
            </a:r>
            <a:endParaRPr lang="en-CA" dirty="0"/>
          </a:p>
        </p:txBody>
      </p:sp>
      <p:sp>
        <p:nvSpPr>
          <p:cNvPr id="36" name="Text Placeholder 12"/>
          <p:cNvSpPr>
            <a:spLocks noGrp="1"/>
          </p:cNvSpPr>
          <p:nvPr>
            <p:ph type="body" sz="quarter" idx="27" hasCustomPrompt="1"/>
          </p:nvPr>
        </p:nvSpPr>
        <p:spPr>
          <a:xfrm>
            <a:off x="7615605" y="4979830"/>
            <a:ext cx="3110334" cy="283041"/>
          </a:xfrm>
          <a:prstGeom prst="rect">
            <a:avLst/>
          </a:prstGeom>
        </p:spPr>
        <p:txBody>
          <a:bodyPr/>
          <a:lstStyle>
            <a:lvl1pPr marL="0" indent="0" algn="l">
              <a:buNone/>
              <a:defRPr sz="2000" b="1" baseline="0">
                <a:solidFill>
                  <a:srgbClr val="0A324B"/>
                </a:solidFill>
                <a:latin typeface="+mj-lt"/>
              </a:defRPr>
            </a:lvl1pPr>
          </a:lstStyle>
          <a:p>
            <a:pPr lvl="0"/>
            <a:r>
              <a:rPr lang="en-US" dirty="0"/>
              <a:t>Chapter Title</a:t>
            </a:r>
            <a:endParaRPr lang="en-CA" dirty="0"/>
          </a:p>
        </p:txBody>
      </p:sp>
    </p:spTree>
    <p:extLst>
      <p:ext uri="{BB962C8B-B14F-4D97-AF65-F5344CB8AC3E}">
        <p14:creationId xmlns:p14="http://schemas.microsoft.com/office/powerpoint/2010/main" val="419448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sp>
        <p:nvSpPr>
          <p:cNvPr id="8" name="Rectangle 7"/>
          <p:cNvSpPr/>
          <p:nvPr userDrawn="1"/>
        </p:nvSpPr>
        <p:spPr>
          <a:xfrm>
            <a:off x="1271504" y="894110"/>
            <a:ext cx="2802716" cy="5069780"/>
          </a:xfrm>
          <a:prstGeom prst="rect">
            <a:avLst/>
          </a:prstGeom>
          <a:solidFill>
            <a:srgbClr val="0A3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1"/>
          <p:cNvSpPr>
            <a:spLocks noGrp="1"/>
          </p:cNvSpPr>
          <p:nvPr>
            <p:ph type="title" hasCustomPrompt="1"/>
          </p:nvPr>
        </p:nvSpPr>
        <p:spPr>
          <a:xfrm>
            <a:off x="1609557" y="2743200"/>
            <a:ext cx="2126611" cy="979330"/>
          </a:xfrm>
          <a:prstGeom prst="rect">
            <a:avLst/>
          </a:prstGeom>
        </p:spPr>
        <p:txBody>
          <a:bodyPr/>
          <a:lstStyle>
            <a:lvl1pPr algn="ctr">
              <a:defRPr sz="2800" baseline="0">
                <a:solidFill>
                  <a:schemeClr val="bg1"/>
                </a:solidFill>
              </a:defRPr>
            </a:lvl1pPr>
          </a:lstStyle>
          <a:p>
            <a:r>
              <a:rPr lang="en-US" sz="2800" dirty="0"/>
              <a:t>Chapter Title</a:t>
            </a:r>
            <a:endParaRPr lang="en-CA" sz="2800" dirty="0"/>
          </a:p>
        </p:txBody>
      </p:sp>
      <p:sp>
        <p:nvSpPr>
          <p:cNvPr id="11" name="Subtitle 2"/>
          <p:cNvSpPr>
            <a:spLocks noGrp="1"/>
          </p:cNvSpPr>
          <p:nvPr>
            <p:ph type="subTitle" idx="1" hasCustomPrompt="1"/>
          </p:nvPr>
        </p:nvSpPr>
        <p:spPr>
          <a:xfrm>
            <a:off x="1609557" y="3908414"/>
            <a:ext cx="2126611" cy="1051125"/>
          </a:xfrm>
          <a:prstGeom prst="rect">
            <a:avLst/>
          </a:prstGeom>
        </p:spPr>
        <p:txBody>
          <a:bodyPr>
            <a:normAutofit/>
          </a:bodyPr>
          <a:lstStyle>
            <a:lvl1pPr marL="0" indent="0" algn="ctr">
              <a:buNone/>
              <a:defRPr sz="1800" baseline="0">
                <a:solidFill>
                  <a:srgbClr val="64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Double click to edit text</a:t>
            </a:r>
            <a:endParaRPr lang="en-CA" dirty="0"/>
          </a:p>
        </p:txBody>
      </p:sp>
      <p:sp>
        <p:nvSpPr>
          <p:cNvPr id="13" name="Text Placeholder 12"/>
          <p:cNvSpPr>
            <a:spLocks noGrp="1"/>
          </p:cNvSpPr>
          <p:nvPr>
            <p:ph type="body" sz="quarter" idx="11" hasCustomPrompt="1"/>
          </p:nvPr>
        </p:nvSpPr>
        <p:spPr>
          <a:xfrm>
            <a:off x="2315407" y="2125666"/>
            <a:ext cx="714910" cy="558020"/>
          </a:xfrm>
          <a:prstGeom prst="rect">
            <a:avLst/>
          </a:prstGeom>
        </p:spPr>
        <p:txBody>
          <a:bodyPr/>
          <a:lstStyle>
            <a:lvl1pPr marL="0" indent="0" algn="ctr">
              <a:buNone/>
              <a:defRPr sz="2800" b="1">
                <a:solidFill>
                  <a:srgbClr val="64FFFF"/>
                </a:solidFill>
                <a:latin typeface="+mj-lt"/>
              </a:defRPr>
            </a:lvl1pPr>
          </a:lstStyle>
          <a:p>
            <a:pPr lvl="0"/>
            <a:r>
              <a:rPr lang="en-US" dirty="0"/>
              <a:t>01</a:t>
            </a:r>
            <a:endParaRPr lang="en-CA" dirty="0"/>
          </a:p>
        </p:txBody>
      </p:sp>
      <p:sp>
        <p:nvSpPr>
          <p:cNvPr id="7" name="Picture Placeholder 6">
            <a:extLst>
              <a:ext uri="{FF2B5EF4-FFF2-40B4-BE49-F238E27FC236}">
                <a16:creationId xmlns:a16="http://schemas.microsoft.com/office/drawing/2014/main" id="{B7E19967-13FC-03C6-5277-7A9C97FDE17E}"/>
              </a:ext>
            </a:extLst>
          </p:cNvPr>
          <p:cNvSpPr>
            <a:spLocks noGrp="1"/>
          </p:cNvSpPr>
          <p:nvPr>
            <p:ph type="pic" sz="quarter" idx="12" hasCustomPrompt="1"/>
          </p:nvPr>
        </p:nvSpPr>
        <p:spPr>
          <a:xfrm>
            <a:off x="4073525" y="893763"/>
            <a:ext cx="6954838" cy="5070475"/>
          </a:xfrm>
          <a:prstGeom prst="rect">
            <a:avLst/>
          </a:prstGeom>
          <a:solidFill>
            <a:srgbClr val="C3D4DD">
              <a:alpha val="14000"/>
            </a:srgbClr>
          </a:solidFill>
        </p:spPr>
        <p:txBody>
          <a:bodyPr/>
          <a:lstStyle>
            <a:lvl1pPr>
              <a:defRPr>
                <a:solidFill>
                  <a:srgbClr val="C3D4DD"/>
                </a:solidFill>
              </a:defRPr>
            </a:lvl1pPr>
          </a:lstStyle>
          <a:p>
            <a:r>
              <a:rPr lang="en-CA" dirty="0"/>
              <a:t>Click on icon (center of box) to import image</a:t>
            </a:r>
          </a:p>
        </p:txBody>
      </p:sp>
    </p:spTree>
    <p:extLst>
      <p:ext uri="{BB962C8B-B14F-4D97-AF65-F5344CB8AC3E}">
        <p14:creationId xmlns:p14="http://schemas.microsoft.com/office/powerpoint/2010/main" val="2468846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6" name="Line"/>
          <p:cNvSpPr/>
          <p:nvPr userDrawn="1"/>
        </p:nvSpPr>
        <p:spPr>
          <a:xfrm>
            <a:off x="7001386" y="898521"/>
            <a:ext cx="463920" cy="0"/>
          </a:xfrm>
          <a:prstGeom prst="line">
            <a:avLst/>
          </a:prstGeom>
          <a:ln w="38100">
            <a:solidFill>
              <a:srgbClr val="0A324B"/>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Content Placeholder 3"/>
          <p:cNvSpPr>
            <a:spLocks noGrp="1"/>
          </p:cNvSpPr>
          <p:nvPr>
            <p:ph sz="half" idx="2" hasCustomPrompt="1"/>
          </p:nvPr>
        </p:nvSpPr>
        <p:spPr>
          <a:xfrm>
            <a:off x="7001386" y="2129791"/>
            <a:ext cx="3868615" cy="148553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9" name="Subtitle 2"/>
          <p:cNvSpPr>
            <a:spLocks noGrp="1"/>
          </p:cNvSpPr>
          <p:nvPr>
            <p:ph type="subTitle" idx="1"/>
          </p:nvPr>
        </p:nvSpPr>
        <p:spPr>
          <a:xfrm>
            <a:off x="7001386" y="1591975"/>
            <a:ext cx="3868615" cy="353150"/>
          </a:xfrm>
          <a:prstGeom prst="rect">
            <a:avLst/>
          </a:prstGeom>
        </p:spPr>
        <p:txBody>
          <a:bodyPr>
            <a:normAutofit/>
          </a:bodyPr>
          <a:lstStyle>
            <a:lvl1pPr marL="0" indent="0" algn="l">
              <a:buNone/>
              <a:defRPr sz="2000">
                <a:solidFill>
                  <a:srgbClr val="0A324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10" name="Picture Placeholder 2"/>
          <p:cNvSpPr>
            <a:spLocks noGrp="1"/>
          </p:cNvSpPr>
          <p:nvPr>
            <p:ph type="pic" idx="12"/>
          </p:nvPr>
        </p:nvSpPr>
        <p:spPr>
          <a:xfrm>
            <a:off x="1086817" y="882288"/>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1" name="Picture Placeholder 2"/>
          <p:cNvSpPr>
            <a:spLocks noGrp="1"/>
          </p:cNvSpPr>
          <p:nvPr>
            <p:ph type="pic" idx="13"/>
          </p:nvPr>
        </p:nvSpPr>
        <p:spPr>
          <a:xfrm>
            <a:off x="3730035" y="882287"/>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4" name="Picture Placeholder 2"/>
          <p:cNvSpPr>
            <a:spLocks noGrp="1"/>
          </p:cNvSpPr>
          <p:nvPr>
            <p:ph type="pic" idx="14"/>
          </p:nvPr>
        </p:nvSpPr>
        <p:spPr>
          <a:xfrm>
            <a:off x="1086817" y="3504288"/>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5" name="Picture Placeholder 2"/>
          <p:cNvSpPr>
            <a:spLocks noGrp="1"/>
          </p:cNvSpPr>
          <p:nvPr>
            <p:ph type="pic" idx="15"/>
          </p:nvPr>
        </p:nvSpPr>
        <p:spPr>
          <a:xfrm>
            <a:off x="3730035" y="3504287"/>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24" name="Title 1"/>
          <p:cNvSpPr>
            <a:spLocks noGrp="1"/>
          </p:cNvSpPr>
          <p:nvPr>
            <p:ph type="title"/>
          </p:nvPr>
        </p:nvSpPr>
        <p:spPr>
          <a:xfrm>
            <a:off x="7001386" y="1109977"/>
            <a:ext cx="3868615" cy="421416"/>
          </a:xfrm>
          <a:prstGeom prst="rect">
            <a:avLst/>
          </a:prstGeom>
        </p:spPr>
        <p:txBody>
          <a:bodyPr/>
          <a:lstStyle>
            <a:lvl1pPr>
              <a:defRPr sz="2800">
                <a:solidFill>
                  <a:srgbClr val="0A324B"/>
                </a:solidFill>
              </a:defRPr>
            </a:lvl1pPr>
          </a:lstStyle>
          <a:p>
            <a:endParaRPr lang="en-CA" sz="2800" dirty="0"/>
          </a:p>
        </p:txBody>
      </p:sp>
    </p:spTree>
    <p:extLst>
      <p:ext uri="{BB962C8B-B14F-4D97-AF65-F5344CB8AC3E}">
        <p14:creationId xmlns:p14="http://schemas.microsoft.com/office/powerpoint/2010/main" val="4163262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rt Layout">
    <p:spTree>
      <p:nvGrpSpPr>
        <p:cNvPr id="1" name=""/>
        <p:cNvGrpSpPr/>
        <p:nvPr/>
      </p:nvGrpSpPr>
      <p:grpSpPr>
        <a:xfrm>
          <a:off x="0" y="0"/>
          <a:ext cx="0" cy="0"/>
          <a:chOff x="0" y="0"/>
          <a:chExt cx="0" cy="0"/>
        </a:xfrm>
      </p:grpSpPr>
      <p:sp>
        <p:nvSpPr>
          <p:cNvPr id="6" name="Line"/>
          <p:cNvSpPr/>
          <p:nvPr userDrawn="1"/>
        </p:nvSpPr>
        <p:spPr>
          <a:xfrm>
            <a:off x="1330258" y="898521"/>
            <a:ext cx="463920" cy="0"/>
          </a:xfrm>
          <a:prstGeom prst="line">
            <a:avLst/>
          </a:prstGeom>
          <a:ln w="38100">
            <a:solidFill>
              <a:srgbClr val="0A324B"/>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Content Placeholder 3"/>
          <p:cNvSpPr>
            <a:spLocks noGrp="1"/>
          </p:cNvSpPr>
          <p:nvPr>
            <p:ph sz="half" idx="2" hasCustomPrompt="1"/>
          </p:nvPr>
        </p:nvSpPr>
        <p:spPr>
          <a:xfrm>
            <a:off x="1330258" y="2129791"/>
            <a:ext cx="9346978" cy="331042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9" name="Subtitle 2"/>
          <p:cNvSpPr>
            <a:spLocks noGrp="1"/>
          </p:cNvSpPr>
          <p:nvPr>
            <p:ph type="subTitle" idx="1"/>
          </p:nvPr>
        </p:nvSpPr>
        <p:spPr>
          <a:xfrm>
            <a:off x="1330258" y="1591975"/>
            <a:ext cx="9346978" cy="353150"/>
          </a:xfrm>
          <a:prstGeom prst="rect">
            <a:avLst/>
          </a:prstGeom>
        </p:spPr>
        <p:txBody>
          <a:bodyPr>
            <a:normAutofit/>
          </a:bodyPr>
          <a:lstStyle>
            <a:lvl1pPr marL="0" indent="0" algn="l">
              <a:buNone/>
              <a:defRPr sz="2000">
                <a:solidFill>
                  <a:srgbClr val="0A324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24" name="Title 1"/>
          <p:cNvSpPr>
            <a:spLocks noGrp="1"/>
          </p:cNvSpPr>
          <p:nvPr>
            <p:ph type="title"/>
          </p:nvPr>
        </p:nvSpPr>
        <p:spPr>
          <a:xfrm>
            <a:off x="1330258" y="1109977"/>
            <a:ext cx="9346978" cy="421416"/>
          </a:xfrm>
          <a:prstGeom prst="rect">
            <a:avLst/>
          </a:prstGeom>
        </p:spPr>
        <p:txBody>
          <a:bodyPr/>
          <a:lstStyle>
            <a:lvl1pPr>
              <a:defRPr sz="2800">
                <a:solidFill>
                  <a:srgbClr val="0A324B"/>
                </a:solidFill>
              </a:defRPr>
            </a:lvl1pPr>
          </a:lstStyle>
          <a:p>
            <a:endParaRPr lang="en-CA" sz="2800" dirty="0"/>
          </a:p>
        </p:txBody>
      </p:sp>
      <p:sp>
        <p:nvSpPr>
          <p:cNvPr id="12" name="Rectangle 11"/>
          <p:cNvSpPr/>
          <p:nvPr userDrawn="1"/>
        </p:nvSpPr>
        <p:spPr>
          <a:xfrm>
            <a:off x="237031" y="5043053"/>
            <a:ext cx="621951" cy="1814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Line"/>
          <p:cNvSpPr/>
          <p:nvPr userDrawn="1"/>
        </p:nvSpPr>
        <p:spPr>
          <a:xfrm rot="5400000">
            <a:off x="328956" y="6091503"/>
            <a:ext cx="0" cy="664897"/>
          </a:xfrm>
          <a:prstGeom prst="line">
            <a:avLst/>
          </a:prstGeom>
          <a:ln w="38100">
            <a:solidFill>
              <a:srgbClr val="0A324B"/>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69499" y="6231597"/>
            <a:ext cx="1015442" cy="366236"/>
          </a:xfrm>
          <a:prstGeom prst="rect">
            <a:avLst/>
          </a:prstGeom>
        </p:spPr>
      </p:pic>
    </p:spTree>
    <p:extLst>
      <p:ext uri="{BB962C8B-B14F-4D97-AF65-F5344CB8AC3E}">
        <p14:creationId xmlns:p14="http://schemas.microsoft.com/office/powerpoint/2010/main" val="3644453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Picture Placeholder 2"/>
          <p:cNvSpPr>
            <a:spLocks noGrp="1"/>
          </p:cNvSpPr>
          <p:nvPr>
            <p:ph type="pic" idx="10"/>
          </p:nvPr>
        </p:nvSpPr>
        <p:spPr>
          <a:xfrm>
            <a:off x="1" y="0"/>
            <a:ext cx="12191999" cy="3554798"/>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3" name="Content Placeholder 3"/>
          <p:cNvSpPr>
            <a:spLocks noGrp="1"/>
          </p:cNvSpPr>
          <p:nvPr>
            <p:ph sz="half" idx="2" hasCustomPrompt="1"/>
          </p:nvPr>
        </p:nvSpPr>
        <p:spPr>
          <a:xfrm>
            <a:off x="1493114" y="3884847"/>
            <a:ext cx="9205771" cy="206145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rgbClr val="0A324B"/>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Tree>
    <p:extLst>
      <p:ext uri="{BB962C8B-B14F-4D97-AF65-F5344CB8AC3E}">
        <p14:creationId xmlns:p14="http://schemas.microsoft.com/office/powerpoint/2010/main" val="2425888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1"/>
          <p:cNvSpPr>
            <a:spLocks noGrp="1"/>
          </p:cNvSpPr>
          <p:nvPr>
            <p:ph type="title"/>
          </p:nvPr>
        </p:nvSpPr>
        <p:spPr>
          <a:xfrm>
            <a:off x="1493114" y="893372"/>
            <a:ext cx="9205772" cy="497166"/>
          </a:xfrm>
          <a:prstGeom prst="rect">
            <a:avLst/>
          </a:prstGeom>
        </p:spPr>
        <p:txBody>
          <a:bodyPr/>
          <a:lstStyle>
            <a:lvl1pPr>
              <a:defRPr sz="2800">
                <a:solidFill>
                  <a:srgbClr val="0A324B"/>
                </a:solidFill>
              </a:defRPr>
            </a:lvl1pPr>
          </a:lstStyle>
          <a:p>
            <a:endParaRPr lang="en-CA" sz="2800" dirty="0"/>
          </a:p>
        </p:txBody>
      </p:sp>
      <p:sp>
        <p:nvSpPr>
          <p:cNvPr id="10" name="Content Placeholder 3"/>
          <p:cNvSpPr>
            <a:spLocks noGrp="1"/>
          </p:cNvSpPr>
          <p:nvPr>
            <p:ph sz="half" idx="2" hasCustomPrompt="1"/>
          </p:nvPr>
        </p:nvSpPr>
        <p:spPr>
          <a:xfrm>
            <a:off x="1493115" y="4485428"/>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1" name="Content Placeholder 3"/>
          <p:cNvSpPr>
            <a:spLocks noGrp="1"/>
          </p:cNvSpPr>
          <p:nvPr>
            <p:ph sz="half" idx="10" hasCustomPrompt="1"/>
          </p:nvPr>
        </p:nvSpPr>
        <p:spPr>
          <a:xfrm>
            <a:off x="4729698" y="4485428"/>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2" name="Content Placeholder 3"/>
          <p:cNvSpPr>
            <a:spLocks noGrp="1"/>
          </p:cNvSpPr>
          <p:nvPr>
            <p:ph sz="half" idx="11" hasCustomPrompt="1"/>
          </p:nvPr>
        </p:nvSpPr>
        <p:spPr>
          <a:xfrm>
            <a:off x="7966282" y="4485427"/>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3" name="Picture Placeholder 2"/>
          <p:cNvSpPr>
            <a:spLocks noGrp="1"/>
          </p:cNvSpPr>
          <p:nvPr>
            <p:ph type="pic" idx="12"/>
          </p:nvPr>
        </p:nvSpPr>
        <p:spPr>
          <a:xfrm>
            <a:off x="1493114"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4" name="Picture Placeholder 2"/>
          <p:cNvSpPr>
            <a:spLocks noGrp="1"/>
          </p:cNvSpPr>
          <p:nvPr>
            <p:ph type="pic" idx="13"/>
          </p:nvPr>
        </p:nvSpPr>
        <p:spPr>
          <a:xfrm>
            <a:off x="4729698"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5" name="Picture Placeholder 2"/>
          <p:cNvSpPr>
            <a:spLocks noGrp="1"/>
          </p:cNvSpPr>
          <p:nvPr>
            <p:ph type="pic" idx="14"/>
          </p:nvPr>
        </p:nvSpPr>
        <p:spPr>
          <a:xfrm>
            <a:off x="7966281"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7" name="Subtitle 2"/>
          <p:cNvSpPr>
            <a:spLocks noGrp="1"/>
          </p:cNvSpPr>
          <p:nvPr>
            <p:ph type="subTitle" idx="1"/>
          </p:nvPr>
        </p:nvSpPr>
        <p:spPr>
          <a:xfrm>
            <a:off x="1493114" y="1390538"/>
            <a:ext cx="9205772" cy="353150"/>
          </a:xfrm>
          <a:prstGeom prst="rect">
            <a:avLst/>
          </a:prstGeom>
        </p:spPr>
        <p:txBody>
          <a:bodyPr>
            <a:normAutofit/>
          </a:bodyPr>
          <a:lstStyle>
            <a:lvl1pPr marL="0" indent="0" algn="l">
              <a:buNone/>
              <a:defRPr sz="2000">
                <a:solidFill>
                  <a:srgbClr val="0A324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1918813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7" name="Rectangle 36"/>
          <p:cNvSpPr/>
          <p:nvPr userDrawn="1"/>
        </p:nvSpPr>
        <p:spPr>
          <a:xfrm>
            <a:off x="0" y="0"/>
            <a:ext cx="5908431" cy="6858000"/>
          </a:xfrm>
          <a:prstGeom prst="rect">
            <a:avLst/>
          </a:prstGeom>
          <a:solidFill>
            <a:srgbClr val="0A32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
          <p:cNvSpPr>
            <a:spLocks noGrp="1"/>
          </p:cNvSpPr>
          <p:nvPr>
            <p:ph type="title" hasCustomPrompt="1"/>
          </p:nvPr>
        </p:nvSpPr>
        <p:spPr>
          <a:xfrm>
            <a:off x="6839065" y="898783"/>
            <a:ext cx="3895668" cy="497166"/>
          </a:xfrm>
          <a:prstGeom prst="rect">
            <a:avLst/>
          </a:prstGeom>
        </p:spPr>
        <p:txBody>
          <a:bodyPr/>
          <a:lstStyle>
            <a:lvl1pPr>
              <a:defRPr sz="2800" baseline="0">
                <a:solidFill>
                  <a:srgbClr val="0A324B"/>
                </a:solidFill>
              </a:defRPr>
            </a:lvl1pPr>
          </a:lstStyle>
          <a:p>
            <a:r>
              <a:rPr lang="en-US" sz="2800" dirty="0"/>
              <a:t>Title 2</a:t>
            </a:r>
            <a:endParaRPr lang="en-CA" sz="2800" dirty="0"/>
          </a:p>
        </p:txBody>
      </p:sp>
      <p:sp>
        <p:nvSpPr>
          <p:cNvPr id="31" name="Content Placeholder 3"/>
          <p:cNvSpPr>
            <a:spLocks noGrp="1"/>
          </p:cNvSpPr>
          <p:nvPr>
            <p:ph sz="half" idx="14" hasCustomPrompt="1"/>
          </p:nvPr>
        </p:nvSpPr>
        <p:spPr>
          <a:xfrm>
            <a:off x="2474090" y="2549873"/>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38" name="Line"/>
          <p:cNvSpPr/>
          <p:nvPr userDrawn="1"/>
        </p:nvSpPr>
        <p:spPr>
          <a:xfrm>
            <a:off x="605545" y="6193103"/>
            <a:ext cx="0" cy="664897"/>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20495" y="5324462"/>
            <a:ext cx="1002633" cy="500504"/>
          </a:xfrm>
          <a:prstGeom prst="rect">
            <a:avLst/>
          </a:prstGeom>
        </p:spPr>
      </p:pic>
      <p:sp>
        <p:nvSpPr>
          <p:cNvPr id="40" name="Content Placeholder 3"/>
          <p:cNvSpPr>
            <a:spLocks noGrp="1"/>
          </p:cNvSpPr>
          <p:nvPr>
            <p:ph sz="half" idx="15" hasCustomPrompt="1"/>
          </p:nvPr>
        </p:nvSpPr>
        <p:spPr>
          <a:xfrm>
            <a:off x="2474090" y="3800091"/>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1" name="Content Placeholder 3"/>
          <p:cNvSpPr>
            <a:spLocks noGrp="1"/>
          </p:cNvSpPr>
          <p:nvPr>
            <p:ph sz="half" idx="16" hasCustomPrompt="1"/>
          </p:nvPr>
        </p:nvSpPr>
        <p:spPr>
          <a:xfrm>
            <a:off x="2474090" y="5050309"/>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2" name="Content Placeholder 3"/>
          <p:cNvSpPr>
            <a:spLocks noGrp="1"/>
          </p:cNvSpPr>
          <p:nvPr>
            <p:ph sz="half" idx="17" hasCustomPrompt="1"/>
          </p:nvPr>
        </p:nvSpPr>
        <p:spPr>
          <a:xfrm>
            <a:off x="7657589" y="2552729"/>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3" name="Content Placeholder 3"/>
          <p:cNvSpPr>
            <a:spLocks noGrp="1"/>
          </p:cNvSpPr>
          <p:nvPr>
            <p:ph sz="half" idx="18" hasCustomPrompt="1"/>
          </p:nvPr>
        </p:nvSpPr>
        <p:spPr>
          <a:xfrm>
            <a:off x="7657589" y="3802947"/>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4" name="Content Placeholder 3"/>
          <p:cNvSpPr>
            <a:spLocks noGrp="1"/>
          </p:cNvSpPr>
          <p:nvPr>
            <p:ph sz="half" idx="19" hasCustomPrompt="1"/>
          </p:nvPr>
        </p:nvSpPr>
        <p:spPr>
          <a:xfrm>
            <a:off x="7657589" y="5053165"/>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51" name="Text Placeholder 12"/>
          <p:cNvSpPr>
            <a:spLocks noGrp="1"/>
          </p:cNvSpPr>
          <p:nvPr>
            <p:ph type="body" sz="quarter" idx="22" hasCustomPrompt="1"/>
          </p:nvPr>
        </p:nvSpPr>
        <p:spPr>
          <a:xfrm>
            <a:off x="1694340" y="898783"/>
            <a:ext cx="3895670" cy="507736"/>
          </a:xfrm>
          <a:prstGeom prst="rect">
            <a:avLst/>
          </a:prstGeom>
        </p:spPr>
        <p:txBody>
          <a:bodyPr/>
          <a:lstStyle>
            <a:lvl1pPr marL="0" indent="0" algn="l">
              <a:buNone/>
              <a:defRPr sz="2800" b="1" baseline="0">
                <a:solidFill>
                  <a:srgbClr val="64FFFF"/>
                </a:solidFill>
                <a:latin typeface="+mj-lt"/>
              </a:defRPr>
            </a:lvl1pPr>
          </a:lstStyle>
          <a:p>
            <a:pPr lvl="0"/>
            <a:r>
              <a:rPr lang="en-US" dirty="0"/>
              <a:t>Title 1</a:t>
            </a:r>
            <a:endParaRPr lang="en-CA" dirty="0"/>
          </a:p>
        </p:txBody>
      </p:sp>
      <p:sp>
        <p:nvSpPr>
          <p:cNvPr id="53" name="Text Placeholder 12"/>
          <p:cNvSpPr>
            <a:spLocks noGrp="1"/>
          </p:cNvSpPr>
          <p:nvPr>
            <p:ph type="body" sz="quarter" idx="23"/>
          </p:nvPr>
        </p:nvSpPr>
        <p:spPr>
          <a:xfrm>
            <a:off x="1694340" y="1458537"/>
            <a:ext cx="3895670" cy="283041"/>
          </a:xfrm>
          <a:prstGeom prst="rect">
            <a:avLst/>
          </a:prstGeom>
        </p:spPr>
        <p:txBody>
          <a:bodyPr/>
          <a:lstStyle>
            <a:lvl1pPr marL="0" indent="0" algn="l">
              <a:buNone/>
              <a:defRPr sz="1800" b="1" baseline="0">
                <a:solidFill>
                  <a:srgbClr val="64FFFF"/>
                </a:solidFill>
                <a:latin typeface="+mn-lt"/>
              </a:defRPr>
            </a:lvl1pPr>
          </a:lstStyle>
          <a:p>
            <a:pPr lvl="0"/>
            <a:endParaRPr lang="en-CA" dirty="0"/>
          </a:p>
        </p:txBody>
      </p:sp>
      <p:sp>
        <p:nvSpPr>
          <p:cNvPr id="54" name="Text Placeholder 12"/>
          <p:cNvSpPr>
            <a:spLocks noGrp="1"/>
          </p:cNvSpPr>
          <p:nvPr>
            <p:ph type="body" sz="quarter" idx="24"/>
          </p:nvPr>
        </p:nvSpPr>
        <p:spPr>
          <a:xfrm>
            <a:off x="6845283" y="1458537"/>
            <a:ext cx="3889450" cy="283041"/>
          </a:xfrm>
          <a:prstGeom prst="rect">
            <a:avLst/>
          </a:prstGeom>
        </p:spPr>
        <p:txBody>
          <a:bodyPr/>
          <a:lstStyle>
            <a:lvl1pPr marL="0" indent="0" algn="l">
              <a:buNone/>
              <a:defRPr sz="1800" b="1" baseline="0">
                <a:solidFill>
                  <a:srgbClr val="0A324B"/>
                </a:solidFill>
                <a:latin typeface="+mn-lt"/>
              </a:defRPr>
            </a:lvl1pPr>
          </a:lstStyle>
          <a:p>
            <a:pPr lvl="0"/>
            <a:endParaRPr lang="en-CA" dirty="0"/>
          </a:p>
        </p:txBody>
      </p:sp>
      <p:sp>
        <p:nvSpPr>
          <p:cNvPr id="16" name="Title Placeholder 1"/>
          <p:cNvSpPr txBox="1">
            <a:spLocks/>
          </p:cNvSpPr>
          <p:nvPr userDrawn="1"/>
        </p:nvSpPr>
        <p:spPr>
          <a:xfrm rot="16200000">
            <a:off x="-49138" y="4290572"/>
            <a:ext cx="1335503" cy="2173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baseline="0">
                <a:solidFill>
                  <a:schemeClr val="tx1"/>
                </a:solidFill>
                <a:latin typeface="+mj-lt"/>
                <a:ea typeface="+mj-ea"/>
                <a:cs typeface="+mj-cs"/>
              </a:defRPr>
            </a:lvl1pPr>
          </a:lstStyle>
          <a:p>
            <a:r>
              <a:rPr lang="en-US" sz="1300" b="0" dirty="0">
                <a:solidFill>
                  <a:srgbClr val="F58220"/>
                </a:solidFill>
                <a:latin typeface="DINOT"/>
              </a:rPr>
              <a:t>TAG/TRIP/4</a:t>
            </a:r>
            <a:endParaRPr lang="en-CA" sz="1300" b="0" dirty="0">
              <a:solidFill>
                <a:srgbClr val="F58220"/>
              </a:solidFill>
              <a:latin typeface="DINOT"/>
            </a:endParaRPr>
          </a:p>
        </p:txBody>
      </p:sp>
    </p:spTree>
    <p:extLst>
      <p:ext uri="{BB962C8B-B14F-4D97-AF65-F5344CB8AC3E}">
        <p14:creationId xmlns:p14="http://schemas.microsoft.com/office/powerpoint/2010/main" val="1347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Line"/>
          <p:cNvSpPr/>
          <p:nvPr userDrawn="1"/>
        </p:nvSpPr>
        <p:spPr>
          <a:xfrm>
            <a:off x="11448936" y="893371"/>
            <a:ext cx="743063" cy="0"/>
          </a:xfrm>
          <a:prstGeom prst="line">
            <a:avLst/>
          </a:prstGeom>
          <a:ln w="38100">
            <a:solidFill>
              <a:srgbClr val="0A324B"/>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Slide Number">
            <a:extLst>
              <a:ext uri="{FF2B5EF4-FFF2-40B4-BE49-F238E27FC236}">
                <a16:creationId xmlns:a16="http://schemas.microsoft.com/office/drawing/2014/main" id="{F9D19220-74F6-4303-AD53-4CB1872D5307}"/>
              </a:ext>
            </a:extLst>
          </p:cNvPr>
          <p:cNvSpPr txBox="1">
            <a:spLocks/>
          </p:cNvSpPr>
          <p:nvPr userDrawn="1"/>
        </p:nvSpPr>
        <p:spPr>
          <a:xfrm>
            <a:off x="10970589" y="588573"/>
            <a:ext cx="1099676" cy="304798"/>
          </a:xfrm>
          <a:prstGeom prst="rect">
            <a:avLst/>
          </a:prstGeom>
        </p:spPr>
        <p:txBody>
          <a:bodyPr wrap="none" lIns="0" tIns="0" rIns="0" bIns="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5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lnSpc>
                <a:spcPct val="100000"/>
              </a:lnSpc>
            </a:pPr>
            <a:fld id="{86CB4B4D-7CA3-9044-876B-883B54F8677D}" type="slidenum">
              <a:rPr lang="en-US" sz="1400" b="0" smtClean="0">
                <a:solidFill>
                  <a:srgbClr val="0A324B"/>
                </a:solidFill>
                <a:latin typeface="+mn-lt"/>
                <a:ea typeface="Roboto Light" pitchFamily="2" charset="0"/>
                <a:cs typeface="Adobe Naskh Medium" panose="01010101010101010101" pitchFamily="50" charset="-78"/>
              </a:rPr>
              <a:pPr algn="ctr">
                <a:lnSpc>
                  <a:spcPct val="100000"/>
                </a:lnSpc>
              </a:pPr>
              <a:t>‹Nr.›</a:t>
            </a:fld>
            <a:endParaRPr lang="en-US" sz="1600" b="0" dirty="0">
              <a:solidFill>
                <a:srgbClr val="0A324B"/>
              </a:solidFill>
              <a:latin typeface="+mn-lt"/>
              <a:ea typeface="Roboto Light" pitchFamily="2" charset="0"/>
              <a:cs typeface="Adobe Naskh Medium" panose="01010101010101010101" pitchFamily="50" charset="-78"/>
            </a:endParaRPr>
          </a:p>
        </p:txBody>
      </p:sp>
      <p:sp>
        <p:nvSpPr>
          <p:cNvPr id="13" name="Line"/>
          <p:cNvSpPr/>
          <p:nvPr userDrawn="1"/>
        </p:nvSpPr>
        <p:spPr>
          <a:xfrm>
            <a:off x="605545" y="6193103"/>
            <a:ext cx="0" cy="664897"/>
          </a:xfrm>
          <a:prstGeom prst="line">
            <a:avLst/>
          </a:prstGeom>
          <a:ln w="38100">
            <a:solidFill>
              <a:srgbClr val="0A324B"/>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4" name="Picture 13"/>
          <p:cNvPicPr>
            <a:picLocks noChangeAspect="1"/>
          </p:cNvPicPr>
          <p:nvPr userDrawn="1"/>
        </p:nvPicPr>
        <p:blipFill>
          <a:blip r:embed="rId21" cstate="print">
            <a:extLst>
              <a:ext uri="{28A0092B-C50C-407E-A947-70E740481C1C}">
                <a14:useLocalDpi xmlns:a14="http://schemas.microsoft.com/office/drawing/2010/main" val="0"/>
              </a:ext>
            </a:extLst>
          </a:blip>
          <a:srcRect/>
          <a:stretch/>
        </p:blipFill>
        <p:spPr>
          <a:xfrm rot="16200000">
            <a:off x="110893" y="5391935"/>
            <a:ext cx="1015442" cy="365559"/>
          </a:xfrm>
          <a:prstGeom prst="rect">
            <a:avLst/>
          </a:prstGeom>
        </p:spPr>
      </p:pic>
      <p:sp>
        <p:nvSpPr>
          <p:cNvPr id="6" name="Title Placeholder 1"/>
          <p:cNvSpPr txBox="1">
            <a:spLocks/>
          </p:cNvSpPr>
          <p:nvPr userDrawn="1"/>
        </p:nvSpPr>
        <p:spPr>
          <a:xfrm rot="16200000">
            <a:off x="-49138" y="4290572"/>
            <a:ext cx="1335503" cy="2173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baseline="0">
                <a:solidFill>
                  <a:schemeClr val="tx1"/>
                </a:solidFill>
                <a:latin typeface="+mj-lt"/>
                <a:ea typeface="+mj-ea"/>
                <a:cs typeface="+mj-cs"/>
              </a:defRPr>
            </a:lvl1pPr>
          </a:lstStyle>
          <a:p>
            <a:r>
              <a:rPr lang="en-US" sz="1300" b="0" dirty="0">
                <a:solidFill>
                  <a:srgbClr val="F58220"/>
                </a:solidFill>
                <a:latin typeface="DINOT"/>
              </a:rPr>
              <a:t>TAG/TRIP/5</a:t>
            </a:r>
            <a:endParaRPr lang="en-CA" sz="1300" b="0" dirty="0">
              <a:solidFill>
                <a:srgbClr val="F58220"/>
              </a:solidFill>
              <a:latin typeface="DINOT"/>
            </a:endParaRPr>
          </a:p>
        </p:txBody>
      </p:sp>
    </p:spTree>
    <p:extLst>
      <p:ext uri="{BB962C8B-B14F-4D97-AF65-F5344CB8AC3E}">
        <p14:creationId xmlns:p14="http://schemas.microsoft.com/office/powerpoint/2010/main" val="267530256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7" r:id="rId4"/>
    <p:sldLayoutId id="2147483651" r:id="rId5"/>
    <p:sldLayoutId id="2147483665" r:id="rId6"/>
    <p:sldLayoutId id="2147483653" r:id="rId7"/>
    <p:sldLayoutId id="2147483652" r:id="rId8"/>
    <p:sldLayoutId id="2147483654" r:id="rId9"/>
    <p:sldLayoutId id="2147483650" r:id="rId10"/>
    <p:sldLayoutId id="2147483655" r:id="rId11"/>
    <p:sldLayoutId id="2147483656" r:id="rId12"/>
    <p:sldLayoutId id="2147483662" r:id="rId13"/>
    <p:sldLayoutId id="2147483658" r:id="rId14"/>
    <p:sldLayoutId id="2147483659" r:id="rId15"/>
    <p:sldLayoutId id="2147483664" r:id="rId16"/>
    <p:sldLayoutId id="2147483661" r:id="rId17"/>
    <p:sldLayoutId id="2147483666" r:id="rId18"/>
    <p:sldLayoutId id="2147483667" r:id="rId19"/>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9.xml"/><Relationship Id="rId5" Type="http://schemas.microsoft.com/office/2007/relationships/hdphoto" Target="../media/hdphoto2.wdp"/><Relationship Id="rId4" Type="http://schemas.openxmlformats.org/officeDocument/2006/relationships/image" Target="../media/image1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p:cNvSpPr>
          <p:nvPr/>
        </p:nvSpPr>
        <p:spPr>
          <a:xfrm>
            <a:off x="836246" y="3845169"/>
            <a:ext cx="8518770" cy="2368062"/>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baseline="0">
                <a:solidFill>
                  <a:schemeClr val="tx1"/>
                </a:solidFill>
                <a:latin typeface="+mj-lt"/>
                <a:ea typeface="+mj-ea"/>
                <a:cs typeface="+mj-cs"/>
              </a:defRPr>
            </a:lvl1pPr>
          </a:lstStyle>
          <a:p>
            <a:r>
              <a:rPr lang="en-US" sz="11000" dirty="0">
                <a:solidFill>
                  <a:srgbClr val="F58220"/>
                </a:solidFill>
                <a:latin typeface="DINOT"/>
              </a:rPr>
              <a:t>TAG/TRIP/5</a:t>
            </a:r>
            <a:endParaRPr lang="en-CA" sz="11000" dirty="0">
              <a:solidFill>
                <a:srgbClr val="F58220"/>
              </a:solidFill>
              <a:latin typeface="DINOT"/>
            </a:endParaRPr>
          </a:p>
        </p:txBody>
      </p:sp>
    </p:spTree>
    <p:extLst>
      <p:ext uri="{BB962C8B-B14F-4D97-AF65-F5344CB8AC3E}">
        <p14:creationId xmlns:p14="http://schemas.microsoft.com/office/powerpoint/2010/main" val="309970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2024 RFI – 2/2 </a:t>
            </a:r>
            <a:endParaRPr lang="en-SG" dirty="0"/>
          </a:p>
        </p:txBody>
      </p:sp>
      <p:sp>
        <p:nvSpPr>
          <p:cNvPr id="3" name="Content Placeholder 2"/>
          <p:cNvSpPr>
            <a:spLocks noGrp="1"/>
          </p:cNvSpPr>
          <p:nvPr>
            <p:ph idx="1"/>
          </p:nvPr>
        </p:nvSpPr>
        <p:spPr/>
        <p:txBody>
          <a:bodyPr/>
          <a:lstStyle/>
          <a:p>
            <a:pPr marL="0" indent="0">
              <a:buNone/>
            </a:pPr>
            <a:r>
              <a:rPr lang="en-US" dirty="0"/>
              <a:t>Presentations provided important information on key areas of interest:</a:t>
            </a:r>
          </a:p>
          <a:p>
            <a:pPr marL="0" indent="0">
              <a:buNone/>
            </a:pPr>
            <a:endParaRPr lang="en-US" dirty="0"/>
          </a:p>
          <a:p>
            <a:r>
              <a:rPr lang="en-US" dirty="0"/>
              <a:t>Advancements in passport construction materials and physical security techniques </a:t>
            </a:r>
          </a:p>
          <a:p>
            <a:r>
              <a:rPr lang="en-US" dirty="0"/>
              <a:t>The use of image-based barcodes containing traveler data and biometrics </a:t>
            </a:r>
          </a:p>
          <a:p>
            <a:r>
              <a:rPr lang="en-US" dirty="0"/>
              <a:t>Advancements in contactless, automated biometric capture technologies </a:t>
            </a:r>
          </a:p>
          <a:p>
            <a:r>
              <a:rPr lang="en-US" dirty="0"/>
              <a:t>The integration of </a:t>
            </a:r>
            <a:r>
              <a:rPr lang="en-US" dirty="0" err="1"/>
              <a:t>eMRTDs</a:t>
            </a:r>
            <a:r>
              <a:rPr lang="en-US" dirty="0"/>
              <a:t> with national digital identity schemes </a:t>
            </a:r>
          </a:p>
          <a:p>
            <a:r>
              <a:rPr lang="en-US" dirty="0"/>
              <a:t>The emergent threat of quantum computing and mitigation strategies </a:t>
            </a:r>
          </a:p>
          <a:p>
            <a:r>
              <a:rPr lang="en-US" dirty="0"/>
              <a:t>Border control performance issues: image quality and chip readability </a:t>
            </a:r>
          </a:p>
          <a:p>
            <a:r>
              <a:rPr lang="en-US" dirty="0"/>
              <a:t>Advancements in techniques to counter image morphing and spoofing </a:t>
            </a:r>
          </a:p>
          <a:p>
            <a:endParaRPr lang="en-SG" dirty="0"/>
          </a:p>
        </p:txBody>
      </p:sp>
    </p:spTree>
    <p:extLst>
      <p:ext uri="{BB962C8B-B14F-4D97-AF65-F5344CB8AC3E}">
        <p14:creationId xmlns:p14="http://schemas.microsoft.com/office/powerpoint/2010/main" val="57816860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Future </a:t>
            </a:r>
            <a:r>
              <a:rPr lang="de-DE" dirty="0" err="1"/>
              <a:t>activities</a:t>
            </a:r>
            <a:r>
              <a:rPr lang="de-DE" dirty="0"/>
              <a:t> </a:t>
            </a:r>
            <a:r>
              <a:rPr lang="de-DE" dirty="0" err="1"/>
              <a:t>of</a:t>
            </a:r>
            <a:r>
              <a:rPr lang="de-DE" dirty="0"/>
              <a:t> </a:t>
            </a:r>
            <a:r>
              <a:rPr lang="de-DE" dirty="0" err="1"/>
              <a:t>the</a:t>
            </a:r>
            <a:r>
              <a:rPr lang="de-DE" dirty="0"/>
              <a:t> </a:t>
            </a:r>
            <a:r>
              <a:rPr lang="en-US" dirty="0"/>
              <a:t>NTWG </a:t>
            </a:r>
            <a:r>
              <a:rPr lang="de-DE" dirty="0"/>
              <a:t>(</a:t>
            </a:r>
            <a:r>
              <a:rPr lang="en-US" dirty="0"/>
              <a:t>chair report</a:t>
            </a:r>
            <a:r>
              <a:rPr lang="de-DE" dirty="0"/>
              <a:t>)</a:t>
            </a:r>
            <a:endParaRPr lang="en-SG" dirty="0"/>
          </a:p>
        </p:txBody>
      </p:sp>
      <p:sp>
        <p:nvSpPr>
          <p:cNvPr id="3" name="Content Placeholder 2"/>
          <p:cNvSpPr>
            <a:spLocks noGrp="1"/>
          </p:cNvSpPr>
          <p:nvPr>
            <p:ph idx="1"/>
          </p:nvPr>
        </p:nvSpPr>
        <p:spPr/>
        <p:txBody>
          <a:bodyPr/>
          <a:lstStyle/>
          <a:p>
            <a:pPr marL="0" indent="0">
              <a:buNone/>
            </a:pPr>
            <a:r>
              <a:rPr lang="de-DE" dirty="0"/>
              <a:t>T</a:t>
            </a:r>
            <a:r>
              <a:rPr lang="en-US" dirty="0"/>
              <a:t>he NTWG will continue its reviews of technologies, their application and the role of MRTDs in facilitating international travel and security. Specifically, the NTWG intends to undertake the following:</a:t>
            </a:r>
          </a:p>
          <a:p>
            <a:r>
              <a:rPr lang="en-US" dirty="0"/>
              <a:t>Continue the ongoing work </a:t>
            </a:r>
            <a:r>
              <a:rPr lang="de-DE" dirty="0" err="1"/>
              <a:t>as</a:t>
            </a:r>
            <a:r>
              <a:rPr lang="de-DE" dirty="0"/>
              <a:t> </a:t>
            </a:r>
            <a:r>
              <a:rPr lang="de-DE" dirty="0" err="1"/>
              <a:t>presented</a:t>
            </a:r>
            <a:r>
              <a:rPr lang="en-US" dirty="0"/>
              <a:t>.</a:t>
            </a:r>
          </a:p>
          <a:p>
            <a:r>
              <a:rPr lang="en-US" dirty="0"/>
              <a:t>Continue the ongoing work of developing technical reports, in all areas, authorized by the TAG and subsequently developing these into specifications for eventual incorporation into Doc 9303. </a:t>
            </a:r>
          </a:p>
          <a:p>
            <a:r>
              <a:rPr lang="en-US" dirty="0"/>
              <a:t>Develop a comprehensive approach to policy and process issues that arise from the use of advanced technologies in MRTDs, </a:t>
            </a:r>
            <a:r>
              <a:rPr lang="en-US" dirty="0" err="1"/>
              <a:t>eMRTDs</a:t>
            </a:r>
            <a:r>
              <a:rPr lang="en-US" dirty="0"/>
              <a:t> and especially DTCs. </a:t>
            </a:r>
          </a:p>
          <a:p>
            <a:r>
              <a:rPr lang="en-US" dirty="0"/>
              <a:t>Develop specifications that enable States to leverage the full functionality of </a:t>
            </a:r>
            <a:r>
              <a:rPr lang="en-US" dirty="0" err="1"/>
              <a:t>eMRTD’s</a:t>
            </a:r>
            <a:r>
              <a:rPr lang="en-US" dirty="0"/>
              <a:t>. </a:t>
            </a:r>
          </a:p>
          <a:p>
            <a:r>
              <a:rPr lang="en-US" dirty="0"/>
              <a:t>Develop guidance material to promote the use of </a:t>
            </a:r>
            <a:r>
              <a:rPr lang="en-US" dirty="0" err="1"/>
              <a:t>eMRTDs</a:t>
            </a:r>
            <a:r>
              <a:rPr lang="en-US" dirty="0"/>
              <a:t> for all of the travel continuum community involved in identity verification activities. </a:t>
            </a:r>
          </a:p>
          <a:p>
            <a:r>
              <a:rPr lang="en-US" dirty="0"/>
              <a:t>Develop guidance material to promote the real time secure validation of travel document data, among states and authorities. </a:t>
            </a:r>
          </a:p>
          <a:p>
            <a:r>
              <a:rPr lang="en-US" dirty="0"/>
              <a:t>Monitor and respond to the evolution of technology to ensure access control and PKI schemes continue to provide a secure infrastructure for </a:t>
            </a:r>
            <a:r>
              <a:rPr lang="en-US" dirty="0" err="1"/>
              <a:t>eMRTDs</a:t>
            </a:r>
            <a:r>
              <a:rPr lang="en-US" dirty="0"/>
              <a:t> and data validation. </a:t>
            </a:r>
          </a:p>
          <a:p>
            <a:endParaRPr lang="en-SG" dirty="0"/>
          </a:p>
        </p:txBody>
      </p:sp>
    </p:spTree>
    <p:extLst>
      <p:ext uri="{BB962C8B-B14F-4D97-AF65-F5344CB8AC3E}">
        <p14:creationId xmlns:p14="http://schemas.microsoft.com/office/powerpoint/2010/main" val="40220188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Future </a:t>
            </a:r>
            <a:r>
              <a:rPr lang="de-DE" dirty="0" err="1"/>
              <a:t>activities</a:t>
            </a:r>
            <a:r>
              <a:rPr lang="de-DE" dirty="0"/>
              <a:t> </a:t>
            </a:r>
            <a:r>
              <a:rPr lang="de-DE" dirty="0" err="1"/>
              <a:t>of</a:t>
            </a:r>
            <a:r>
              <a:rPr lang="de-DE" dirty="0"/>
              <a:t> </a:t>
            </a:r>
            <a:r>
              <a:rPr lang="de-DE" dirty="0" err="1"/>
              <a:t>the</a:t>
            </a:r>
            <a:r>
              <a:rPr lang="de-DE" dirty="0"/>
              <a:t> </a:t>
            </a:r>
            <a:r>
              <a:rPr lang="en-US" dirty="0"/>
              <a:t>NTWG </a:t>
            </a:r>
            <a:r>
              <a:rPr lang="de-DE" dirty="0"/>
              <a:t>(</a:t>
            </a:r>
            <a:r>
              <a:rPr lang="en-US" dirty="0"/>
              <a:t>chair report</a:t>
            </a:r>
            <a:r>
              <a:rPr lang="de-DE" dirty="0"/>
              <a:t>) </a:t>
            </a:r>
            <a:r>
              <a:rPr lang="de-DE" dirty="0" err="1"/>
              <a:t>contd</a:t>
            </a:r>
            <a:r>
              <a:rPr lang="de-DE" dirty="0"/>
              <a:t>.</a:t>
            </a:r>
            <a:endParaRPr lang="en-SG" dirty="0"/>
          </a:p>
        </p:txBody>
      </p:sp>
      <p:sp>
        <p:nvSpPr>
          <p:cNvPr id="3" name="Content Placeholder 2"/>
          <p:cNvSpPr>
            <a:spLocks noGrp="1"/>
          </p:cNvSpPr>
          <p:nvPr>
            <p:ph idx="1"/>
          </p:nvPr>
        </p:nvSpPr>
        <p:spPr/>
        <p:txBody>
          <a:bodyPr/>
          <a:lstStyle/>
          <a:p>
            <a:r>
              <a:rPr lang="en-US" dirty="0"/>
              <a:t>Normalize digital tokens that preserve security and contribute to enhanced travel facilitation. </a:t>
            </a:r>
          </a:p>
          <a:p>
            <a:r>
              <a:rPr lang="en-US" dirty="0"/>
              <a:t>Develop and employ strategies to improve relationships with border control authorities and other key stakeholders to ensure that modernization efforts are aligned and effective. </a:t>
            </a:r>
          </a:p>
          <a:p>
            <a:r>
              <a:rPr lang="en-US" dirty="0"/>
              <a:t>Implement strategies to improve future RFI activities. </a:t>
            </a:r>
          </a:p>
          <a:p>
            <a:r>
              <a:rPr lang="en-US" dirty="0"/>
              <a:t>Seek-out and remedy deficiencies with existing </a:t>
            </a:r>
            <a:r>
              <a:rPr lang="en-US" dirty="0" err="1"/>
              <a:t>ePassport</a:t>
            </a:r>
            <a:r>
              <a:rPr lang="en-US" dirty="0"/>
              <a:t> technology and testing standards/methodologies. </a:t>
            </a:r>
          </a:p>
          <a:p>
            <a:r>
              <a:rPr lang="en-US" dirty="0"/>
              <a:t>Support the TAG/TRIP, ICBWG, PKD Board, and Facilitation Panel.</a:t>
            </a:r>
          </a:p>
          <a:p>
            <a:endParaRPr lang="en-US" dirty="0"/>
          </a:p>
          <a:p>
            <a:endParaRPr lang="en-SG" dirty="0"/>
          </a:p>
        </p:txBody>
      </p:sp>
    </p:spTree>
    <p:extLst>
      <p:ext uri="{BB962C8B-B14F-4D97-AF65-F5344CB8AC3E}">
        <p14:creationId xmlns:p14="http://schemas.microsoft.com/office/powerpoint/2010/main" val="389451761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Action </a:t>
            </a:r>
            <a:r>
              <a:rPr lang="de-DE" dirty="0" err="1"/>
              <a:t>by</a:t>
            </a:r>
            <a:r>
              <a:rPr lang="de-DE" dirty="0"/>
              <a:t> </a:t>
            </a:r>
            <a:r>
              <a:rPr lang="de-DE" dirty="0" err="1"/>
              <a:t>the</a:t>
            </a:r>
            <a:r>
              <a:rPr lang="de-DE" dirty="0"/>
              <a:t> TAG/TRIP</a:t>
            </a:r>
            <a:endParaRPr lang="en-SG" dirty="0"/>
          </a:p>
        </p:txBody>
      </p:sp>
      <p:sp>
        <p:nvSpPr>
          <p:cNvPr id="3" name="Content Placeholder 2"/>
          <p:cNvSpPr>
            <a:spLocks noGrp="1"/>
          </p:cNvSpPr>
          <p:nvPr>
            <p:ph idx="1"/>
          </p:nvPr>
        </p:nvSpPr>
        <p:spPr/>
        <p:txBody>
          <a:bodyPr/>
          <a:lstStyle/>
          <a:p>
            <a:pPr marL="0" indent="0">
              <a:buNone/>
            </a:pPr>
            <a:r>
              <a:rPr lang="en-US" dirty="0"/>
              <a:t>TAG/TRIP is invited to:</a:t>
            </a:r>
          </a:p>
          <a:p>
            <a:pPr marL="0" indent="0">
              <a:buNone/>
            </a:pPr>
            <a:endParaRPr lang="en-US" dirty="0"/>
          </a:p>
          <a:p>
            <a:pPr marL="457200" indent="-457200">
              <a:buFont typeface="+mj-lt"/>
              <a:buAutoNum type="alphaLcParenR"/>
            </a:pPr>
            <a:r>
              <a:rPr lang="en-GB" dirty="0"/>
              <a:t>Note the work of the NTWG to date and the approach it has taken; and</a:t>
            </a:r>
            <a:endParaRPr lang="de-DE" dirty="0"/>
          </a:p>
          <a:p>
            <a:pPr marL="457200" indent="-457200">
              <a:buFont typeface="+mj-lt"/>
              <a:buAutoNum type="alphaLcParenR"/>
            </a:pPr>
            <a:r>
              <a:rPr lang="en-GB" dirty="0"/>
              <a:t>Endorse in principle the future direction and activities of the NTWG as outlined </a:t>
            </a:r>
            <a:r>
              <a:rPr lang="de-DE" dirty="0" err="1"/>
              <a:t>above</a:t>
            </a:r>
            <a:r>
              <a:rPr lang="de-DE" dirty="0"/>
              <a:t>.</a:t>
            </a:r>
          </a:p>
          <a:p>
            <a:endParaRPr lang="en-SG" dirty="0"/>
          </a:p>
          <a:p>
            <a:endParaRPr lang="en-SG" dirty="0"/>
          </a:p>
          <a:p>
            <a:endParaRPr lang="en-SG" dirty="0"/>
          </a:p>
          <a:p>
            <a:endParaRPr lang="en-SG" dirty="0"/>
          </a:p>
          <a:p>
            <a:pPr marL="0" indent="0" algn="ctr">
              <a:buNone/>
            </a:pPr>
            <a:r>
              <a:rPr lang="en-SG" b="1" dirty="0">
                <a:effectLst>
                  <a:outerShdw blurRad="38100" dist="38100" dir="2700000" algn="tl">
                    <a:srgbClr val="000000">
                      <a:alpha val="43137"/>
                    </a:srgbClr>
                  </a:outerShdw>
                </a:effectLst>
              </a:rPr>
              <a:t>Thank you for your attention … and patience!</a:t>
            </a:r>
          </a:p>
        </p:txBody>
      </p:sp>
    </p:spTree>
    <p:extLst>
      <p:ext uri="{BB962C8B-B14F-4D97-AF65-F5344CB8AC3E}">
        <p14:creationId xmlns:p14="http://schemas.microsoft.com/office/powerpoint/2010/main" val="360110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38892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spTree>
    <p:extLst>
      <p:ext uri="{BB962C8B-B14F-4D97-AF65-F5344CB8AC3E}">
        <p14:creationId xmlns:p14="http://schemas.microsoft.com/office/powerpoint/2010/main" val="3693511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Action by the TAG/TRIP</a:t>
            </a:r>
            <a:endParaRPr lang="en-SG" dirty="0"/>
          </a:p>
        </p:txBody>
      </p:sp>
      <p:sp>
        <p:nvSpPr>
          <p:cNvPr id="3" name="Content Placeholder 2"/>
          <p:cNvSpPr>
            <a:spLocks noGrp="1"/>
          </p:cNvSpPr>
          <p:nvPr>
            <p:ph idx="1"/>
          </p:nvPr>
        </p:nvSpPr>
        <p:spPr/>
        <p:txBody>
          <a:bodyPr/>
          <a:lstStyle/>
          <a:p>
            <a:pPr marL="0" indent="0">
              <a:buNone/>
            </a:pPr>
            <a:r>
              <a:rPr lang="en-US" dirty="0"/>
              <a:t>TAG/TRIP is invited to note NTWG workstreams emerging from the RFI</a:t>
            </a:r>
          </a:p>
          <a:p>
            <a:r>
              <a:rPr lang="en-US" dirty="0">
                <a:effectLst>
                  <a:outerShdw blurRad="38100" dist="38100" dir="2700000" algn="tl">
                    <a:srgbClr val="000000">
                      <a:alpha val="43137"/>
                    </a:srgbClr>
                  </a:outerShdw>
                </a:effectLst>
              </a:rPr>
              <a:t>Post-Quantum Cryptography</a:t>
            </a:r>
            <a:r>
              <a:rPr lang="en-US" dirty="0"/>
              <a:t>: Technical and operational responses for maintaining </a:t>
            </a:r>
            <a:r>
              <a:rPr lang="en-US" dirty="0" err="1"/>
              <a:t>eMRTD</a:t>
            </a:r>
            <a:r>
              <a:rPr lang="en-US" dirty="0"/>
              <a:t> cryptographic integrity </a:t>
            </a:r>
          </a:p>
          <a:p>
            <a:r>
              <a:rPr lang="en-US" dirty="0"/>
              <a:t>Open Face Image Quality Score (OFIQ): Tracking the development of a standard for assessing </a:t>
            </a:r>
            <a:br>
              <a:rPr lang="en-US" dirty="0"/>
            </a:br>
            <a:r>
              <a:rPr lang="en-US" dirty="0">
                <a:effectLst>
                  <a:outerShdw blurRad="38100" dist="38100" dir="2700000" algn="tl">
                    <a:srgbClr val="000000">
                      <a:alpha val="43137"/>
                    </a:srgbClr>
                  </a:outerShdw>
                </a:effectLst>
              </a:rPr>
              <a:t>photo quality compliance </a:t>
            </a:r>
          </a:p>
          <a:p>
            <a:r>
              <a:rPr lang="en-US" dirty="0"/>
              <a:t>MRTD and </a:t>
            </a:r>
            <a:r>
              <a:rPr lang="en-US" dirty="0" err="1"/>
              <a:t>eMRTD</a:t>
            </a:r>
            <a:r>
              <a:rPr lang="en-US" dirty="0"/>
              <a:t> Data Elements: </a:t>
            </a:r>
            <a:r>
              <a:rPr lang="en-US" dirty="0">
                <a:effectLst>
                  <a:outerShdw blurRad="38100" dist="38100" dir="2700000" algn="tl">
                    <a:srgbClr val="000000">
                      <a:alpha val="43137"/>
                    </a:srgbClr>
                  </a:outerShdw>
                </a:effectLst>
              </a:rPr>
              <a:t>Review of optional and mandatory elements </a:t>
            </a:r>
            <a:r>
              <a:rPr lang="en-US" dirty="0"/>
              <a:t>to support new form factors </a:t>
            </a:r>
          </a:p>
          <a:p>
            <a:r>
              <a:rPr lang="en-US" dirty="0"/>
              <a:t>Digital Travel Credentials: </a:t>
            </a:r>
            <a:r>
              <a:rPr lang="en-US" dirty="0">
                <a:effectLst>
                  <a:outerShdw blurRad="38100" dist="38100" dir="2700000" algn="tl">
                    <a:srgbClr val="000000">
                      <a:alpha val="43137"/>
                    </a:srgbClr>
                  </a:outerShdw>
                </a:effectLst>
              </a:rPr>
              <a:t>Continued standardization of DTC </a:t>
            </a:r>
            <a:r>
              <a:rPr lang="en-US" dirty="0"/>
              <a:t>including transmission protocols and wallet integration</a:t>
            </a:r>
          </a:p>
          <a:p>
            <a:pPr lvl="1"/>
            <a:endParaRPr lang="en-US" dirty="0"/>
          </a:p>
          <a:p>
            <a:pPr marL="0" indent="0">
              <a:buNone/>
            </a:pPr>
            <a:r>
              <a:rPr lang="en-US" dirty="0"/>
              <a:t>TAG/TRIP is invited to note</a:t>
            </a:r>
          </a:p>
          <a:p>
            <a:r>
              <a:rPr lang="en-US" dirty="0"/>
              <a:t>The RFI represents a continuation of NTWG efforts to advance travel facilitation and   </a:t>
            </a:r>
          </a:p>
          <a:p>
            <a:r>
              <a:rPr lang="en-US" dirty="0"/>
              <a:t>the NTWG aims to harness emerging technologies to elevate security, efficiency and interoperability of global travel process.</a:t>
            </a:r>
          </a:p>
          <a:p>
            <a:endParaRPr lang="en-US" dirty="0"/>
          </a:p>
          <a:p>
            <a:pPr lvl="1"/>
            <a:endParaRPr lang="en-SG" dirty="0"/>
          </a:p>
        </p:txBody>
      </p:sp>
    </p:spTree>
    <p:extLst>
      <p:ext uri="{BB962C8B-B14F-4D97-AF65-F5344CB8AC3E}">
        <p14:creationId xmlns:p14="http://schemas.microsoft.com/office/powerpoint/2010/main" val="317777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7408" y="1772816"/>
            <a:ext cx="10515600" cy="662716"/>
          </a:xfrm>
        </p:spPr>
        <p:txBody>
          <a:bodyPr>
            <a:normAutofit/>
          </a:bodyPr>
          <a:lstStyle/>
          <a:p>
            <a:r>
              <a:rPr lang="en-US" dirty="0"/>
              <a:t>IP/2 - </a:t>
            </a:r>
            <a:r>
              <a:rPr lang="it-IT" dirty="0"/>
              <a:t>ISO/IEC 39794-5 Application Profile </a:t>
            </a:r>
            <a:r>
              <a:rPr lang="it-IT" dirty="0" err="1"/>
              <a:t>Interoperability</a:t>
            </a:r>
            <a:r>
              <a:rPr lang="it-IT" dirty="0"/>
              <a:t> </a:t>
            </a:r>
            <a:r>
              <a:rPr lang="it-IT" dirty="0" err="1"/>
              <a:t>Tests</a:t>
            </a:r>
            <a:endParaRPr lang="en-SG" dirty="0"/>
          </a:p>
        </p:txBody>
      </p:sp>
      <p:pic>
        <p:nvPicPr>
          <p:cNvPr id="5" name="Picture 6">
            <a:extLst>
              <a:ext uri="{FF2B5EF4-FFF2-40B4-BE49-F238E27FC236}">
                <a16:creationId xmlns:a16="http://schemas.microsoft.com/office/drawing/2014/main" id="{C0205A1D-3D8E-4449-9B0F-8ADB72F4F8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7668" y="2636912"/>
            <a:ext cx="5976664" cy="3361873"/>
          </a:xfrm>
          <a:prstGeom prst="rect">
            <a:avLst/>
          </a:prstGeom>
          <a:ln w="12700">
            <a:solidFill>
              <a:schemeClr val="tx1">
                <a:lumMod val="50000"/>
                <a:lumOff val="50000"/>
              </a:schemeClr>
            </a:solidFill>
          </a:ln>
          <a:effectLst>
            <a:outerShdw blurRad="50800" dist="38100" dir="2700000" algn="tl" rotWithShape="0">
              <a:prstClr val="black">
                <a:alpha val="40000"/>
              </a:prstClr>
            </a:outerShdw>
          </a:effectLst>
        </p:spPr>
      </p:pic>
      <p:sp>
        <p:nvSpPr>
          <p:cNvPr id="6" name="Title 3">
            <a:extLst>
              <a:ext uri="{FF2B5EF4-FFF2-40B4-BE49-F238E27FC236}">
                <a16:creationId xmlns:a16="http://schemas.microsoft.com/office/drawing/2014/main" id="{2A350E94-2582-4560-8821-98C34B795569}"/>
              </a:ext>
            </a:extLst>
          </p:cNvPr>
          <p:cNvSpPr txBox="1">
            <a:spLocks/>
          </p:cNvSpPr>
          <p:nvPr/>
        </p:nvSpPr>
        <p:spPr>
          <a:xfrm>
            <a:off x="9084332" y="5742581"/>
            <a:ext cx="2412268" cy="256204"/>
          </a:xfrm>
          <a:prstGeom prst="rect">
            <a:avLst/>
          </a:prstGeom>
        </p:spPr>
        <p:txBody>
          <a:bodyPr>
            <a:normAutofit/>
          </a:bodyPr>
          <a:lst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sz="1200" dirty="0"/>
              <a:t>Interop-Test, Singapore, Feb. 2025</a:t>
            </a:r>
            <a:endParaRPr lang="en-SG" sz="1200" dirty="0"/>
          </a:p>
        </p:txBody>
      </p:sp>
    </p:spTree>
    <p:extLst>
      <p:ext uri="{BB962C8B-B14F-4D97-AF65-F5344CB8AC3E}">
        <p14:creationId xmlns:p14="http://schemas.microsoft.com/office/powerpoint/2010/main" val="3192256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Background</a:t>
            </a:r>
            <a:endParaRPr lang="en-SG" dirty="0"/>
          </a:p>
        </p:txBody>
      </p:sp>
      <p:sp>
        <p:nvSpPr>
          <p:cNvPr id="4" name="Content Placeholder 3"/>
          <p:cNvSpPr>
            <a:spLocks noGrp="1"/>
          </p:cNvSpPr>
          <p:nvPr>
            <p:ph idx="1"/>
          </p:nvPr>
        </p:nvSpPr>
        <p:spPr/>
        <p:txBody>
          <a:bodyPr/>
          <a:lstStyle/>
          <a:p>
            <a:endParaRPr lang="en-SG" dirty="0"/>
          </a:p>
          <a:p>
            <a:r>
              <a:rPr lang="en-US" dirty="0"/>
              <a:t>TAG/TRIP/4-WP14 agreed on the following timelines for transitioning from 19794-5 to 39794-5 Application Profile (AP) for encoded DG2 in the </a:t>
            </a:r>
            <a:r>
              <a:rPr lang="en-US" dirty="0" err="1"/>
              <a:t>eMRTDs</a:t>
            </a:r>
            <a:r>
              <a:rPr lang="en-US" dirty="0"/>
              <a:t>. </a:t>
            </a:r>
          </a:p>
          <a:p>
            <a:pPr lvl="1"/>
            <a:r>
              <a:rPr lang="en-US" dirty="0"/>
              <a:t>Inspection Systems MUST be able to handle ISO/IEC 39794-5 AP data by 1-2-2026. </a:t>
            </a:r>
          </a:p>
          <a:p>
            <a:pPr lvl="1"/>
            <a:r>
              <a:rPr lang="en-US" dirty="0"/>
              <a:t>Between 2026 and 2030, passport issuers can use the data formats specified in ISO/IEC 19794-X:2005 or in ISO/IEC 39794-X during a five-year transition period. </a:t>
            </a:r>
          </a:p>
          <a:p>
            <a:pPr lvl="1"/>
            <a:r>
              <a:rPr lang="en-US" dirty="0"/>
              <a:t>From 1-1-2030 on, passport issuers MUST use ISO/IEC 39794-5 AP for encoding biometric data. </a:t>
            </a:r>
          </a:p>
          <a:p>
            <a:endParaRPr lang="en-SG" dirty="0"/>
          </a:p>
          <a:p>
            <a:r>
              <a:rPr lang="en-US" dirty="0"/>
              <a:t>This is the biggest change since the introduction of </a:t>
            </a:r>
            <a:r>
              <a:rPr lang="en-US" dirty="0" err="1"/>
              <a:t>eMRTDs</a:t>
            </a:r>
            <a:r>
              <a:rPr lang="en-US" dirty="0"/>
              <a:t> and requires extensive interoperability and conformance testing. </a:t>
            </a:r>
          </a:p>
          <a:p>
            <a:endParaRPr lang="en-SG" dirty="0"/>
          </a:p>
        </p:txBody>
      </p:sp>
    </p:spTree>
    <p:extLst>
      <p:ext uri="{BB962C8B-B14F-4D97-AF65-F5344CB8AC3E}">
        <p14:creationId xmlns:p14="http://schemas.microsoft.com/office/powerpoint/2010/main" val="86519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a:t>
            </a:r>
            <a:endParaRPr lang="en-SG" dirty="0"/>
          </a:p>
        </p:txBody>
      </p:sp>
      <p:sp>
        <p:nvSpPr>
          <p:cNvPr id="3" name="Content Placeholder 2"/>
          <p:cNvSpPr>
            <a:spLocks noGrp="1"/>
          </p:cNvSpPr>
          <p:nvPr>
            <p:ph idx="1"/>
          </p:nvPr>
        </p:nvSpPr>
        <p:spPr/>
        <p:txBody>
          <a:bodyPr/>
          <a:lstStyle/>
          <a:p>
            <a:r>
              <a:rPr lang="en-US" dirty="0"/>
              <a:t>SC17/WG3 formed a volunteer group to conduct interop tests</a:t>
            </a:r>
          </a:p>
          <a:p>
            <a:r>
              <a:rPr lang="en-US" dirty="0"/>
              <a:t>Test tools</a:t>
            </a:r>
          </a:p>
          <a:p>
            <a:pPr lvl="1"/>
            <a:r>
              <a:rPr lang="en-US" dirty="0"/>
              <a:t>A reference implementation of Inspection System that can handle both 19794-5 and 39794-5 AP encoded DG2 to test conformance of </a:t>
            </a:r>
            <a:r>
              <a:rPr lang="en-US" dirty="0" err="1"/>
              <a:t>eMRTD</a:t>
            </a:r>
            <a:r>
              <a:rPr lang="en-US" dirty="0"/>
              <a:t> samples</a:t>
            </a:r>
          </a:p>
          <a:p>
            <a:pPr lvl="1"/>
            <a:r>
              <a:rPr lang="en-US" dirty="0"/>
              <a:t>A set of reference cards with positive and negative test cases to test the conformance of </a:t>
            </a:r>
            <a:r>
              <a:rPr lang="en-US" dirty="0" err="1"/>
              <a:t>eMRTD</a:t>
            </a:r>
            <a:r>
              <a:rPr lang="en-US" dirty="0"/>
              <a:t> samples</a:t>
            </a:r>
          </a:p>
          <a:p>
            <a:pPr lvl="1"/>
            <a:r>
              <a:rPr lang="en-US" dirty="0"/>
              <a:t>Two emulator based test environments to test conformance of </a:t>
            </a:r>
            <a:r>
              <a:rPr lang="en-US" dirty="0" err="1"/>
              <a:t>eMRTD</a:t>
            </a:r>
            <a:r>
              <a:rPr lang="en-US" dirty="0"/>
              <a:t> samples and Inspection systems</a:t>
            </a:r>
          </a:p>
          <a:p>
            <a:r>
              <a:rPr lang="en-US" dirty="0"/>
              <a:t>A silver data set to demonstrate correct encoding using 39794-5 AP was created and published to SC17/WG3 </a:t>
            </a:r>
            <a:r>
              <a:rPr lang="en-US" dirty="0" err="1"/>
              <a:t>github</a:t>
            </a:r>
            <a:r>
              <a:rPr lang="en-US" dirty="0"/>
              <a:t> site</a:t>
            </a:r>
          </a:p>
          <a:p>
            <a:r>
              <a:rPr lang="en-US" dirty="0"/>
              <a:t>Two events held</a:t>
            </a:r>
          </a:p>
          <a:p>
            <a:pPr lvl="1"/>
            <a:r>
              <a:rPr lang="en-US" dirty="0"/>
              <a:t>Sydney (October 2024) - 13 </a:t>
            </a:r>
            <a:r>
              <a:rPr lang="en-US" dirty="0" err="1"/>
              <a:t>eMRTD</a:t>
            </a:r>
            <a:r>
              <a:rPr lang="en-US" dirty="0"/>
              <a:t> conformance testing, 12 Inspection System testing</a:t>
            </a:r>
          </a:p>
          <a:p>
            <a:pPr lvl="1"/>
            <a:r>
              <a:rPr lang="en-US" dirty="0"/>
              <a:t>Singapore (February 2025) – 10 </a:t>
            </a:r>
            <a:r>
              <a:rPr lang="en-US" dirty="0" err="1"/>
              <a:t>eMRTD</a:t>
            </a:r>
            <a:r>
              <a:rPr lang="en-US" dirty="0"/>
              <a:t> conformance testing and 10 Inspection System testing</a:t>
            </a:r>
          </a:p>
          <a:p>
            <a:r>
              <a:rPr lang="en-US" dirty="0"/>
              <a:t>Participants were informed of the non-conformance found and remedial measures</a:t>
            </a:r>
          </a:p>
          <a:p>
            <a:pPr marL="0" indent="0">
              <a:buNone/>
            </a:pPr>
            <a:endParaRPr lang="en-US" dirty="0"/>
          </a:p>
        </p:txBody>
      </p:sp>
    </p:spTree>
    <p:extLst>
      <p:ext uri="{BB962C8B-B14F-4D97-AF65-F5344CB8AC3E}">
        <p14:creationId xmlns:p14="http://schemas.microsoft.com/office/powerpoint/2010/main" val="2573660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a:t>
            </a:r>
            <a:endParaRPr lang="en-SG" dirty="0"/>
          </a:p>
        </p:txBody>
      </p:sp>
      <p:sp>
        <p:nvSpPr>
          <p:cNvPr id="3" name="Content Placeholder 2"/>
          <p:cNvSpPr>
            <a:spLocks noGrp="1"/>
          </p:cNvSpPr>
          <p:nvPr>
            <p:ph idx="1"/>
          </p:nvPr>
        </p:nvSpPr>
        <p:spPr/>
        <p:txBody>
          <a:bodyPr/>
          <a:lstStyle/>
          <a:p>
            <a:r>
              <a:rPr lang="en-US" dirty="0"/>
              <a:t>In Sydney</a:t>
            </a:r>
          </a:p>
          <a:p>
            <a:pPr lvl="1"/>
            <a:r>
              <a:rPr lang="en-US" dirty="0"/>
              <a:t>25% of </a:t>
            </a:r>
            <a:r>
              <a:rPr lang="en-US" dirty="0" err="1"/>
              <a:t>eMRTD</a:t>
            </a:r>
            <a:r>
              <a:rPr lang="en-US" dirty="0"/>
              <a:t> samples were correctly encoded</a:t>
            </a:r>
          </a:p>
          <a:p>
            <a:pPr lvl="1"/>
            <a:r>
              <a:rPr lang="en-US" dirty="0"/>
              <a:t>Inspection Systems were able to read and display images from 79% of correctly encoded reference cards and 37% from the negative tests</a:t>
            </a:r>
          </a:p>
          <a:p>
            <a:r>
              <a:rPr lang="en-US" dirty="0"/>
              <a:t>In Singapore</a:t>
            </a:r>
          </a:p>
          <a:p>
            <a:pPr lvl="1"/>
            <a:r>
              <a:rPr lang="en-US" dirty="0"/>
              <a:t>82% of the </a:t>
            </a:r>
            <a:r>
              <a:rPr lang="en-US" dirty="0" err="1"/>
              <a:t>eMRTD</a:t>
            </a:r>
            <a:r>
              <a:rPr lang="en-US" dirty="0"/>
              <a:t> samples were correctly encoded</a:t>
            </a:r>
          </a:p>
          <a:p>
            <a:pPr lvl="1"/>
            <a:r>
              <a:rPr lang="en-US" dirty="0"/>
              <a:t>Inspection Systems were able to read and display images from 95% of the correctly reference cards, and 62% of the negative tests</a:t>
            </a:r>
          </a:p>
          <a:p>
            <a:r>
              <a:rPr lang="en-US" dirty="0"/>
              <a:t>In view of continued need to ensure readiness of both Issuing Authorities and Inspection Systems before the deadline, a third interop test will take place in Montreal in November 2025.</a:t>
            </a:r>
          </a:p>
        </p:txBody>
      </p:sp>
    </p:spTree>
    <p:extLst>
      <p:ext uri="{BB962C8B-B14F-4D97-AF65-F5344CB8AC3E}">
        <p14:creationId xmlns:p14="http://schemas.microsoft.com/office/powerpoint/2010/main" val="1613130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Action by the TAG/TRIP</a:t>
            </a:r>
            <a:endParaRPr lang="en-SG" dirty="0"/>
          </a:p>
        </p:txBody>
      </p:sp>
      <p:sp>
        <p:nvSpPr>
          <p:cNvPr id="3" name="Content Placeholder 2"/>
          <p:cNvSpPr>
            <a:spLocks noGrp="1"/>
          </p:cNvSpPr>
          <p:nvPr>
            <p:ph idx="1"/>
          </p:nvPr>
        </p:nvSpPr>
        <p:spPr/>
        <p:txBody>
          <a:bodyPr/>
          <a:lstStyle/>
          <a:p>
            <a:pPr marL="0" indent="0">
              <a:buNone/>
            </a:pPr>
            <a:r>
              <a:rPr lang="en-US" dirty="0"/>
              <a:t>TAG/TRIP is invited to note</a:t>
            </a:r>
          </a:p>
          <a:p>
            <a:pPr marL="0" indent="0">
              <a:buNone/>
            </a:pPr>
            <a:endParaRPr lang="en-US" dirty="0"/>
          </a:p>
          <a:p>
            <a:r>
              <a:rPr lang="en-US" dirty="0"/>
              <a:t>This effort by NTWG and SC17/WG3 to ensure readiness of the </a:t>
            </a:r>
            <a:r>
              <a:rPr lang="en-US" dirty="0" err="1"/>
              <a:t>eMRTD</a:t>
            </a:r>
            <a:r>
              <a:rPr lang="en-US" dirty="0"/>
              <a:t> issuers and Inspection Systems for the transition to 39794-5 Application Profile</a:t>
            </a:r>
            <a:endParaRPr lang="en-SG" dirty="0"/>
          </a:p>
        </p:txBody>
      </p:sp>
    </p:spTree>
    <p:extLst>
      <p:ext uri="{BB962C8B-B14F-4D97-AF65-F5344CB8AC3E}">
        <p14:creationId xmlns:p14="http://schemas.microsoft.com/office/powerpoint/2010/main" val="382878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1844824"/>
            <a:ext cx="10515600" cy="662716"/>
          </a:xfrm>
        </p:spPr>
        <p:txBody>
          <a:bodyPr/>
          <a:lstStyle/>
          <a:p>
            <a:r>
              <a:rPr lang="en-US" dirty="0"/>
              <a:t>IP/3 - FEASIBILITY OF A PASSPORT CARD – </a:t>
            </a:r>
            <a:br>
              <a:rPr lang="en-US" dirty="0"/>
            </a:br>
            <a:r>
              <a:rPr lang="en-US" dirty="0"/>
              <a:t>POLICY DOCUMENT WITH GUIDING CORE PRINCIPLES</a:t>
            </a:r>
            <a:endParaRPr lang="en-SG" dirty="0"/>
          </a:p>
        </p:txBody>
      </p:sp>
      <p:pic>
        <p:nvPicPr>
          <p:cNvPr id="3" name="Afbeelding 2" descr="Afbeelding met tekst, Menselijk gezicht, glimlach, portret&#10;&#10;Automatisch gegenereerde beschrijving">
            <a:extLst>
              <a:ext uri="{FF2B5EF4-FFF2-40B4-BE49-F238E27FC236}">
                <a16:creationId xmlns:a16="http://schemas.microsoft.com/office/drawing/2014/main" id="{47950201-0D22-4AF7-91AF-522E293BEC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3960" y="3123388"/>
            <a:ext cx="2164080" cy="3401956"/>
          </a:xfrm>
          <a:prstGeom prst="rect">
            <a:avLst/>
          </a:prstGeom>
          <a:effectLst>
            <a:outerShdw blurRad="50800" dist="38100" dir="2700000" algn="tl" rotWithShape="0">
              <a:prstClr val="black">
                <a:alpha val="40000"/>
              </a:prstClr>
            </a:outerShdw>
          </a:effectLst>
        </p:spPr>
      </p:pic>
      <p:sp>
        <p:nvSpPr>
          <p:cNvPr id="4" name="Title 3">
            <a:extLst>
              <a:ext uri="{FF2B5EF4-FFF2-40B4-BE49-F238E27FC236}">
                <a16:creationId xmlns:a16="http://schemas.microsoft.com/office/drawing/2014/main" id="{4BCF2ACC-360D-4F08-988C-EF0CAB32A1F0}"/>
              </a:ext>
            </a:extLst>
          </p:cNvPr>
          <p:cNvSpPr txBox="1">
            <a:spLocks/>
          </p:cNvSpPr>
          <p:nvPr/>
        </p:nvSpPr>
        <p:spPr>
          <a:xfrm>
            <a:off x="7178039" y="6282914"/>
            <a:ext cx="2878401" cy="256204"/>
          </a:xfrm>
          <a:prstGeom prst="rect">
            <a:avLst/>
          </a:prstGeom>
        </p:spPr>
        <p:txBody>
          <a:bodyPr>
            <a:normAutofit/>
          </a:bodyPr>
          <a:lst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l"/>
            <a:r>
              <a:rPr lang="en-US" sz="1200" dirty="0"/>
              <a:t>Illustration of a potential passport card (NLD)</a:t>
            </a:r>
            <a:endParaRPr lang="en-SG" sz="1200" dirty="0"/>
          </a:p>
        </p:txBody>
      </p:sp>
    </p:spTree>
    <p:extLst>
      <p:ext uri="{BB962C8B-B14F-4D97-AF65-F5344CB8AC3E}">
        <p14:creationId xmlns:p14="http://schemas.microsoft.com/office/powerpoint/2010/main" val="1312709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Background</a:t>
            </a:r>
            <a:endParaRPr lang="en-SG" dirty="0"/>
          </a:p>
        </p:txBody>
      </p:sp>
      <p:sp>
        <p:nvSpPr>
          <p:cNvPr id="4" name="Content Placeholder 3"/>
          <p:cNvSpPr>
            <a:spLocks noGrp="1"/>
          </p:cNvSpPr>
          <p:nvPr>
            <p:ph idx="1"/>
          </p:nvPr>
        </p:nvSpPr>
        <p:spPr/>
        <p:txBody>
          <a:bodyPr/>
          <a:lstStyle/>
          <a:p>
            <a:r>
              <a:rPr lang="en-US" dirty="0"/>
              <a:t>Due to increasing digitalization (including DTC, ETA, </a:t>
            </a:r>
            <a:r>
              <a:rPr lang="en-US" dirty="0" err="1"/>
              <a:t>eVisa</a:t>
            </a:r>
            <a:r>
              <a:rPr lang="en-US" dirty="0"/>
              <a:t>, and electronic entry and exit stamps) and a corresponding decline in paper versions, the use of additional pages is steadily declining, especially on major routes with high travel volume and in states with many frequent travelers.</a:t>
            </a:r>
          </a:p>
          <a:p>
            <a:r>
              <a:rPr lang="en-US" dirty="0"/>
              <a:t>The current trend is that travelers often can travel without a visa (visa waiver), or can make use of electronic visas (e-visas) and that physical entry and exit stamps are replaced by electronic registrations in databases. </a:t>
            </a:r>
          </a:p>
          <a:p>
            <a:r>
              <a:rPr lang="en-US" dirty="0"/>
              <a:t>This observation led to consideration of whether and </a:t>
            </a:r>
            <a:r>
              <a:rPr lang="en-US" dirty="0" err="1"/>
              <a:t>eMRTD</a:t>
            </a:r>
            <a:r>
              <a:rPr lang="en-US" dirty="0"/>
              <a:t> in card form (TD1 format) is feasible.</a:t>
            </a:r>
          </a:p>
          <a:p>
            <a:r>
              <a:rPr lang="en-US" dirty="0"/>
              <a:t>The passport card shall contain the same data (visual and in the chip) as the holder page of a passport booklet (Doc 9303-04).</a:t>
            </a:r>
          </a:p>
          <a:p>
            <a:r>
              <a:rPr lang="en-US" dirty="0"/>
              <a:t>To explore the feasibility of the Passport Card in such a context, the NTWG established a subgroup at its 2024 meeting in Tokyo, Japan.</a:t>
            </a:r>
            <a:endParaRPr lang="en-SG" dirty="0"/>
          </a:p>
        </p:txBody>
      </p:sp>
    </p:spTree>
    <p:extLst>
      <p:ext uri="{BB962C8B-B14F-4D97-AF65-F5344CB8AC3E}">
        <p14:creationId xmlns:p14="http://schemas.microsoft.com/office/powerpoint/2010/main" val="2501363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a:t>
            </a:r>
            <a:endParaRPr lang="en-SG" dirty="0"/>
          </a:p>
        </p:txBody>
      </p:sp>
      <p:sp>
        <p:nvSpPr>
          <p:cNvPr id="3" name="Content Placeholder 2"/>
          <p:cNvSpPr>
            <a:spLocks noGrp="1"/>
          </p:cNvSpPr>
          <p:nvPr>
            <p:ph idx="1"/>
          </p:nvPr>
        </p:nvSpPr>
        <p:spPr/>
        <p:txBody>
          <a:bodyPr/>
          <a:lstStyle/>
          <a:p>
            <a:r>
              <a:rPr lang="en-US" dirty="0"/>
              <a:t>The sub-group established a policy paper “Feasibility of a Passport Card (PC): Draft Policy Document with Guiding Core Principles”  - see appendix to the IP. </a:t>
            </a:r>
          </a:p>
          <a:p>
            <a:r>
              <a:rPr lang="en-US" dirty="0"/>
              <a:t>The current version</a:t>
            </a:r>
          </a:p>
          <a:p>
            <a:pPr marL="0" indent="0">
              <a:buNone/>
            </a:pPr>
            <a:r>
              <a:rPr lang="en-US" dirty="0"/>
              <a:t>	describes the background behind the introduction of a TD1 size passport card;</a:t>
            </a:r>
          </a:p>
          <a:p>
            <a:pPr marL="0" indent="0">
              <a:buNone/>
            </a:pPr>
            <a:r>
              <a:rPr lang="en-US" dirty="0"/>
              <a:t>	sets out the guiding core principles for the development and usage of a TD1 size passport, 	card;</a:t>
            </a:r>
          </a:p>
          <a:p>
            <a:pPr marL="0" indent="0">
              <a:buNone/>
            </a:pPr>
            <a:r>
              <a:rPr lang="en-US" dirty="0"/>
              <a:t>	explains potential benefits associated with the introduction of a TD1 size passport card; 	and</a:t>
            </a:r>
          </a:p>
          <a:p>
            <a:pPr marL="0" indent="0">
              <a:buNone/>
            </a:pPr>
            <a:r>
              <a:rPr lang="en-US" dirty="0"/>
              <a:t>	explores differences, limitations and key considerations by using a TD1 size passport card 	instead of a passport booklet.</a:t>
            </a:r>
          </a:p>
          <a:p>
            <a:r>
              <a:rPr lang="en-US" dirty="0"/>
              <a:t>It is envisaged that the passport card will co-exist with a traditional passport booklet (TD3 format) and potentially with a DTC.</a:t>
            </a:r>
            <a:endParaRPr lang="en-SG" dirty="0"/>
          </a:p>
        </p:txBody>
      </p:sp>
    </p:spTree>
    <p:extLst>
      <p:ext uri="{BB962C8B-B14F-4D97-AF65-F5344CB8AC3E}">
        <p14:creationId xmlns:p14="http://schemas.microsoft.com/office/powerpoint/2010/main" val="2924477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p:cNvSpPr>
            <a:spLocks noGrp="1"/>
          </p:cNvSpPr>
          <p:nvPr>
            <p:ph type="ctrTitle"/>
          </p:nvPr>
        </p:nvSpPr>
        <p:spPr/>
        <p:txBody>
          <a:bodyPr/>
          <a:lstStyle/>
          <a:p>
            <a:r>
              <a:rPr lang="en-US" sz="4800" dirty="0"/>
              <a:t>ACTIVITIES OF THE </a:t>
            </a:r>
            <a:br>
              <a:rPr lang="en-US" sz="4800" dirty="0"/>
            </a:br>
            <a:r>
              <a:rPr lang="en-US" sz="4800" dirty="0"/>
              <a:t>NEW TECHNOLOGIES WORKING GROUP (NTWG)</a:t>
            </a:r>
            <a:endParaRPr lang="en-CA" sz="4800" dirty="0"/>
          </a:p>
        </p:txBody>
      </p:sp>
      <p:sp>
        <p:nvSpPr>
          <p:cNvPr id="2" name="Subtitle 1">
            <a:extLst>
              <a:ext uri="{FF2B5EF4-FFF2-40B4-BE49-F238E27FC236}">
                <a16:creationId xmlns:a16="http://schemas.microsoft.com/office/drawing/2014/main" id="{0CE0D57F-E1F2-55AB-AE61-1CD83F9031D1}"/>
              </a:ext>
            </a:extLst>
          </p:cNvPr>
          <p:cNvSpPr>
            <a:spLocks noGrp="1"/>
          </p:cNvSpPr>
          <p:nvPr>
            <p:ph type="subTitle" idx="1"/>
          </p:nvPr>
        </p:nvSpPr>
        <p:spPr/>
        <p:txBody>
          <a:bodyPr/>
          <a:lstStyle/>
          <a:p>
            <a:r>
              <a:rPr lang="en-US" dirty="0"/>
              <a:t>Day [#]</a:t>
            </a:r>
            <a:endParaRPr lang="en-CA" dirty="0"/>
          </a:p>
        </p:txBody>
      </p:sp>
      <p:sp>
        <p:nvSpPr>
          <p:cNvPr id="3" name="Text Placeholder 2">
            <a:extLst>
              <a:ext uri="{FF2B5EF4-FFF2-40B4-BE49-F238E27FC236}">
                <a16:creationId xmlns:a16="http://schemas.microsoft.com/office/drawing/2014/main" id="{EFAB74DD-47DA-4CF9-9430-A288B03D9A3D}"/>
              </a:ext>
            </a:extLst>
          </p:cNvPr>
          <p:cNvSpPr>
            <a:spLocks noGrp="1"/>
          </p:cNvSpPr>
          <p:nvPr>
            <p:ph type="body" sz="quarter" idx="10"/>
          </p:nvPr>
        </p:nvSpPr>
        <p:spPr>
          <a:xfrm>
            <a:off x="1660124" y="4170363"/>
            <a:ext cx="8984202" cy="746125"/>
          </a:xfrm>
        </p:spPr>
        <p:txBody>
          <a:bodyPr/>
          <a:lstStyle/>
          <a:p>
            <a:r>
              <a:rPr lang="de-DE" dirty="0"/>
              <a:t>Dr. </a:t>
            </a:r>
            <a:r>
              <a:rPr lang="en-US" dirty="0"/>
              <a:t>Uwe Seidel, NTWG Chair</a:t>
            </a:r>
            <a:endParaRPr lang="en-CA" dirty="0"/>
          </a:p>
        </p:txBody>
      </p:sp>
    </p:spTree>
    <p:extLst>
      <p:ext uri="{BB962C8B-B14F-4D97-AF65-F5344CB8AC3E}">
        <p14:creationId xmlns:p14="http://schemas.microsoft.com/office/powerpoint/2010/main" val="352501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Action by the TAG/TRIP</a:t>
            </a:r>
            <a:endParaRPr lang="en-SG" dirty="0"/>
          </a:p>
        </p:txBody>
      </p:sp>
      <p:sp>
        <p:nvSpPr>
          <p:cNvPr id="3" name="Content Placeholder 2"/>
          <p:cNvSpPr>
            <a:spLocks noGrp="1"/>
          </p:cNvSpPr>
          <p:nvPr>
            <p:ph idx="1"/>
          </p:nvPr>
        </p:nvSpPr>
        <p:spPr/>
        <p:txBody>
          <a:bodyPr/>
          <a:lstStyle/>
          <a:p>
            <a:pPr marL="0" indent="0">
              <a:buNone/>
            </a:pPr>
            <a:r>
              <a:rPr lang="en-US" dirty="0"/>
              <a:t>TAG/TRIP is invited to note</a:t>
            </a:r>
          </a:p>
          <a:p>
            <a:pPr marL="0" indent="0">
              <a:buNone/>
            </a:pPr>
            <a:endParaRPr lang="en-US" dirty="0"/>
          </a:p>
          <a:p>
            <a:r>
              <a:rPr lang="en-US" dirty="0"/>
              <a:t>This effort by NTWG to define the policy surrounding the potential issuance of a TD1 size passport card with a possibility of creating technical specifications in the future.</a:t>
            </a:r>
          </a:p>
        </p:txBody>
      </p:sp>
    </p:spTree>
    <p:extLst>
      <p:ext uri="{BB962C8B-B14F-4D97-AF65-F5344CB8AC3E}">
        <p14:creationId xmlns:p14="http://schemas.microsoft.com/office/powerpoint/2010/main" val="1341294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IP/4 - NAMING CONVENTIONS AND</a:t>
            </a:r>
            <a:br>
              <a:rPr lang="en-US" dirty="0"/>
            </a:br>
            <a:r>
              <a:rPr lang="en-US" dirty="0"/>
              <a:t>MACHINE READABLE TRAVEL DOCUMENTS</a:t>
            </a:r>
            <a:endParaRPr lang="en-SG" dirty="0"/>
          </a:p>
        </p:txBody>
      </p:sp>
    </p:spTree>
    <p:extLst>
      <p:ext uri="{BB962C8B-B14F-4D97-AF65-F5344CB8AC3E}">
        <p14:creationId xmlns:p14="http://schemas.microsoft.com/office/powerpoint/2010/main" val="4066114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Background</a:t>
            </a:r>
            <a:endParaRPr lang="en-SG" dirty="0"/>
          </a:p>
        </p:txBody>
      </p:sp>
      <p:sp>
        <p:nvSpPr>
          <p:cNvPr id="4" name="Content Placeholder 3"/>
          <p:cNvSpPr>
            <a:spLocks noGrp="1"/>
          </p:cNvSpPr>
          <p:nvPr>
            <p:ph idx="1"/>
          </p:nvPr>
        </p:nvSpPr>
        <p:spPr/>
        <p:txBody>
          <a:bodyPr/>
          <a:lstStyle/>
          <a:p>
            <a:r>
              <a:rPr lang="en-US" dirty="0"/>
              <a:t>Doc 9303 requires names to be split between a Primary Identifier and a Secondary Identifier.</a:t>
            </a:r>
          </a:p>
          <a:p>
            <a:r>
              <a:rPr lang="en-US" dirty="0"/>
              <a:t>The Primary Identifier is intended to be a family name, surname, </a:t>
            </a:r>
            <a:r>
              <a:rPr lang="en-US" dirty="0" err="1"/>
              <a:t>lastname</a:t>
            </a:r>
            <a:r>
              <a:rPr lang="en-US" dirty="0"/>
              <a:t> etc.</a:t>
            </a:r>
          </a:p>
          <a:p>
            <a:r>
              <a:rPr lang="en-US" dirty="0"/>
              <a:t>The Secondary Identifier is intended to be a first name.</a:t>
            </a:r>
          </a:p>
          <a:p>
            <a:r>
              <a:rPr lang="en-US" dirty="0"/>
              <a:t>In cases where such a clean separation is not possible, the entire name is to be written into the primary identifier and the secondary identifier is to be left blank.</a:t>
            </a:r>
          </a:p>
          <a:p>
            <a:r>
              <a:rPr lang="en-US" dirty="0"/>
              <a:t>Naming conventions based on the norm in different cultures do not fit in neatly with the specifications contained in Doc 9303 and lead to non-conformance issues.</a:t>
            </a:r>
          </a:p>
          <a:p>
            <a:r>
              <a:rPr lang="en-US" dirty="0"/>
              <a:t>A sub-group has been formed to analyze cultural norms in naming conventions with an intention to either provide guidance on conformance to Doc 9303 or a revision of Doc 9303.</a:t>
            </a:r>
            <a:endParaRPr lang="en-SG" dirty="0"/>
          </a:p>
        </p:txBody>
      </p:sp>
    </p:spTree>
    <p:extLst>
      <p:ext uri="{BB962C8B-B14F-4D97-AF65-F5344CB8AC3E}">
        <p14:creationId xmlns:p14="http://schemas.microsoft.com/office/powerpoint/2010/main" val="2070806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a:t>
            </a:r>
            <a:endParaRPr lang="en-SG" dirty="0"/>
          </a:p>
        </p:txBody>
      </p:sp>
      <p:sp>
        <p:nvSpPr>
          <p:cNvPr id="3" name="Content Placeholder 2"/>
          <p:cNvSpPr>
            <a:spLocks noGrp="1"/>
          </p:cNvSpPr>
          <p:nvPr>
            <p:ph idx="1"/>
          </p:nvPr>
        </p:nvSpPr>
        <p:spPr/>
        <p:txBody>
          <a:bodyPr/>
          <a:lstStyle/>
          <a:p>
            <a:r>
              <a:rPr lang="en-US" dirty="0"/>
              <a:t>Currently three (main) cases have been identified by the sub-group</a:t>
            </a:r>
          </a:p>
          <a:p>
            <a:pPr lvl="1"/>
            <a:r>
              <a:rPr lang="en-US" dirty="0" err="1"/>
              <a:t>Mononymous</a:t>
            </a:r>
            <a:r>
              <a:rPr lang="en-US" dirty="0"/>
              <a:t> names (often in south and southeast Asia)</a:t>
            </a:r>
          </a:p>
          <a:p>
            <a:pPr lvl="2"/>
            <a:r>
              <a:rPr lang="en-US" dirty="0"/>
              <a:t>A name composed only by one word. </a:t>
            </a:r>
          </a:p>
          <a:p>
            <a:pPr lvl="1"/>
            <a:r>
              <a:rPr lang="en-US" dirty="0"/>
              <a:t>Inclusion of maiden surnames (often in Western societies)</a:t>
            </a:r>
          </a:p>
          <a:p>
            <a:pPr lvl="2"/>
            <a:r>
              <a:rPr lang="en-US" dirty="0"/>
              <a:t>After marriage, one partner assumes the spouse’s surname. </a:t>
            </a:r>
          </a:p>
          <a:p>
            <a:pPr lvl="1"/>
            <a:r>
              <a:rPr lang="en-US" dirty="0"/>
              <a:t>Inclusion of Mother’s maiden surnames (often in southeast Asia)</a:t>
            </a:r>
          </a:p>
          <a:p>
            <a:pPr lvl="2"/>
            <a:r>
              <a:rPr lang="en-US" dirty="0"/>
              <a:t>The mother’s maiden surname is often intrinsically tied to the holder’s identity.</a:t>
            </a:r>
          </a:p>
          <a:p>
            <a:r>
              <a:rPr lang="en-US" dirty="0"/>
              <a:t>NTWG Naming Conventions subgroup intends to collect more data from ICAO member states pertaining to issues related to Doc 9303 compliance and naming conventions through an ICAO-sponsored survey, regional focus groups, and stakeholder engagement.</a:t>
            </a:r>
          </a:p>
          <a:p>
            <a:r>
              <a:rPr lang="en-US" dirty="0"/>
              <a:t>Once more data is collected from travel document issuing authorities and border experts, the subgroup will analyze the data and find common trends. </a:t>
            </a:r>
          </a:p>
          <a:p>
            <a:r>
              <a:rPr lang="en-US" dirty="0"/>
              <a:t>From there, the NTWG will determine the most appropriate approach to reducing possible cases of non-compliance from naming conventions, most likely through revisions to Doc 9303 and the publication of new guidance material to clarify common issues.</a:t>
            </a:r>
            <a:endParaRPr lang="en-SG" dirty="0"/>
          </a:p>
        </p:txBody>
      </p:sp>
    </p:spTree>
    <p:extLst>
      <p:ext uri="{BB962C8B-B14F-4D97-AF65-F5344CB8AC3E}">
        <p14:creationId xmlns:p14="http://schemas.microsoft.com/office/powerpoint/2010/main" val="2838642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Action by the TAG/TRIP</a:t>
            </a:r>
            <a:endParaRPr lang="en-SG" dirty="0"/>
          </a:p>
        </p:txBody>
      </p:sp>
      <p:sp>
        <p:nvSpPr>
          <p:cNvPr id="3" name="Content Placeholder 2"/>
          <p:cNvSpPr>
            <a:spLocks noGrp="1"/>
          </p:cNvSpPr>
          <p:nvPr>
            <p:ph idx="1"/>
          </p:nvPr>
        </p:nvSpPr>
        <p:spPr/>
        <p:txBody>
          <a:bodyPr/>
          <a:lstStyle/>
          <a:p>
            <a:pPr marL="0" indent="0">
              <a:buNone/>
            </a:pPr>
            <a:r>
              <a:rPr lang="en-US" dirty="0"/>
              <a:t>TAG/TRIP is invited to note</a:t>
            </a:r>
          </a:p>
          <a:p>
            <a:pPr marL="0" indent="0">
              <a:buNone/>
            </a:pPr>
            <a:endParaRPr lang="en-US" dirty="0"/>
          </a:p>
          <a:p>
            <a:r>
              <a:rPr lang="en-US" dirty="0"/>
              <a:t>This effort by NTWG to investigate issues between ICAO Doc 9303 naming requirements and cultural naming conventions.</a:t>
            </a:r>
            <a:endParaRPr lang="en-SG" dirty="0"/>
          </a:p>
        </p:txBody>
      </p:sp>
    </p:spTree>
    <p:extLst>
      <p:ext uri="{BB962C8B-B14F-4D97-AF65-F5344CB8AC3E}">
        <p14:creationId xmlns:p14="http://schemas.microsoft.com/office/powerpoint/2010/main" val="2059436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1848" y="1772816"/>
            <a:ext cx="10515600" cy="936104"/>
          </a:xfrm>
        </p:spPr>
        <p:txBody>
          <a:bodyPr>
            <a:normAutofit fontScale="90000"/>
          </a:bodyPr>
          <a:lstStyle/>
          <a:p>
            <a:r>
              <a:rPr lang="en-US" dirty="0"/>
              <a:t>WP/3- </a:t>
            </a:r>
            <a:r>
              <a:rPr lang="en-SG" b="0" dirty="0"/>
              <a:t> </a:t>
            </a:r>
            <a:r>
              <a:rPr lang="en-SG" dirty="0"/>
              <a:t>REVISION OF DOC 9303, </a:t>
            </a:r>
            <a:br>
              <a:rPr lang="en-SG" dirty="0"/>
            </a:br>
            <a:r>
              <a:rPr lang="en-SG" dirty="0"/>
              <a:t>MACHINE READABLE TRAVEL DOCUMENTS, 9TH EDITION </a:t>
            </a:r>
            <a:r>
              <a:rPr lang="en-US" i="1" dirty="0"/>
              <a:t> </a:t>
            </a:r>
            <a:br>
              <a:rPr lang="en-US" b="0" dirty="0"/>
            </a:br>
            <a:endParaRPr lang="en-SG" dirty="0"/>
          </a:p>
        </p:txBody>
      </p:sp>
      <p:pic>
        <p:nvPicPr>
          <p:cNvPr id="3" name="Grafik 2">
            <a:extLst>
              <a:ext uri="{FF2B5EF4-FFF2-40B4-BE49-F238E27FC236}">
                <a16:creationId xmlns:a16="http://schemas.microsoft.com/office/drawing/2014/main" id="{74173E19-0D0C-458A-A929-86A5D1FDCF8D}"/>
              </a:ext>
            </a:extLst>
          </p:cNvPr>
          <p:cNvPicPr>
            <a:picLocks noChangeAspect="1"/>
          </p:cNvPicPr>
          <p:nvPr/>
        </p:nvPicPr>
        <p:blipFill rotWithShape="1">
          <a:blip r:embed="rId2"/>
          <a:srcRect l="866"/>
          <a:stretch/>
        </p:blipFill>
        <p:spPr>
          <a:xfrm>
            <a:off x="1127448" y="3429000"/>
            <a:ext cx="4992200" cy="2470277"/>
          </a:xfrm>
          <a:prstGeom prst="rect">
            <a:avLst/>
          </a:prstGeom>
          <a:effectLst>
            <a:outerShdw blurRad="50800" dist="38100" dir="13500000" algn="br" rotWithShape="0">
              <a:prstClr val="black">
                <a:alpha val="40000"/>
              </a:prstClr>
            </a:outerShdw>
          </a:effectLst>
        </p:spPr>
      </p:pic>
      <p:pic>
        <p:nvPicPr>
          <p:cNvPr id="7" name="Grafik 6">
            <a:extLst>
              <a:ext uri="{FF2B5EF4-FFF2-40B4-BE49-F238E27FC236}">
                <a16:creationId xmlns:a16="http://schemas.microsoft.com/office/drawing/2014/main" id="{62AB98E4-A166-4407-9B9E-BA9930642577}"/>
              </a:ext>
            </a:extLst>
          </p:cNvPr>
          <p:cNvPicPr>
            <a:picLocks noChangeAspect="1"/>
          </p:cNvPicPr>
          <p:nvPr/>
        </p:nvPicPr>
        <p:blipFill rotWithShape="1">
          <a:blip r:embed="rId3"/>
          <a:srcRect b="2506"/>
          <a:stretch/>
        </p:blipFill>
        <p:spPr>
          <a:xfrm>
            <a:off x="6456040" y="3429000"/>
            <a:ext cx="5200917" cy="2470277"/>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983766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Background</a:t>
            </a:r>
            <a:endParaRPr lang="en-SG" dirty="0"/>
          </a:p>
        </p:txBody>
      </p:sp>
      <p:sp>
        <p:nvSpPr>
          <p:cNvPr id="5" name="Content Placeholder 4"/>
          <p:cNvSpPr>
            <a:spLocks noGrp="1"/>
          </p:cNvSpPr>
          <p:nvPr>
            <p:ph idx="1"/>
          </p:nvPr>
        </p:nvSpPr>
        <p:spPr>
          <a:xfrm>
            <a:off x="838200" y="1120877"/>
            <a:ext cx="10883462" cy="5070229"/>
          </a:xfrm>
        </p:spPr>
        <p:txBody>
          <a:bodyPr/>
          <a:lstStyle/>
          <a:p>
            <a:r>
              <a:rPr lang="en-US" dirty="0"/>
              <a:t>TAG/TRIP/3, in its 2020 pre-session, endorsed the 8th edition of Doc 9303 in its format of thirteen parts. The 8th Edition was published in 2021 and subsequently several parts were amended.</a:t>
            </a:r>
          </a:p>
          <a:p>
            <a:r>
              <a:rPr lang="en-US" dirty="0"/>
              <a:t>A new edition of Doc 9303 is issued on average every 5 years. </a:t>
            </a:r>
          </a:p>
          <a:p>
            <a:r>
              <a:rPr lang="en-US" dirty="0"/>
              <a:t>Approved technical reports are integrated into the current edition of Doc 9303 to form the new edition. </a:t>
            </a:r>
          </a:p>
          <a:p>
            <a:r>
              <a:rPr lang="en-US" dirty="0"/>
              <a:t>Drafting of the 9</a:t>
            </a:r>
            <a:r>
              <a:rPr lang="en-US" baseline="30000" dirty="0"/>
              <a:t>th</a:t>
            </a:r>
            <a:r>
              <a:rPr lang="en-US" dirty="0"/>
              <a:t> edition started after NTWG approval in February 2024.</a:t>
            </a:r>
            <a:endParaRPr lang="en-SG" dirty="0"/>
          </a:p>
        </p:txBody>
      </p:sp>
    </p:spTree>
    <p:extLst>
      <p:ext uri="{BB962C8B-B14F-4D97-AF65-F5344CB8AC3E}">
        <p14:creationId xmlns:p14="http://schemas.microsoft.com/office/powerpoint/2010/main" val="2970905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a:t>
            </a:r>
            <a:endParaRPr lang="en-SG" dirty="0"/>
          </a:p>
        </p:txBody>
      </p:sp>
      <p:sp>
        <p:nvSpPr>
          <p:cNvPr id="3" name="Content Placeholder 2"/>
          <p:cNvSpPr>
            <a:spLocks noGrp="1"/>
          </p:cNvSpPr>
          <p:nvPr>
            <p:ph idx="1"/>
          </p:nvPr>
        </p:nvSpPr>
        <p:spPr>
          <a:xfrm>
            <a:off x="838200" y="1120877"/>
            <a:ext cx="10515600" cy="5461226"/>
          </a:xfrm>
        </p:spPr>
        <p:txBody>
          <a:bodyPr/>
          <a:lstStyle/>
          <a:p>
            <a:r>
              <a:rPr lang="en-US" dirty="0"/>
              <a:t>The 9th Edition of Doc 9303 will have a new part 14 “</a:t>
            </a:r>
            <a:r>
              <a:rPr lang="en-US" dirty="0" err="1"/>
              <a:t>Biometrics”to</a:t>
            </a:r>
            <a:r>
              <a:rPr lang="en-US" dirty="0"/>
              <a:t> cover the </a:t>
            </a:r>
            <a:br>
              <a:rPr lang="en-US" dirty="0"/>
            </a:br>
            <a:r>
              <a:rPr lang="en-US" dirty="0"/>
              <a:t>ISO/IEC 39794-x encoding of biometrics: DG2 (face), DG3 (finger) and DG4 (iris).</a:t>
            </a:r>
          </a:p>
          <a:p>
            <a:r>
              <a:rPr lang="en-US" dirty="0"/>
              <a:t>Part 6 – TD2 size MROTDs will be removed as these specifications are no longer being used.</a:t>
            </a:r>
          </a:p>
          <a:p>
            <a:r>
              <a:rPr lang="en-US" dirty="0"/>
              <a:t>Part 13 is renamed from Visible Digital Seals to ICAO Data Structure for Barcode (IDB).</a:t>
            </a:r>
          </a:p>
          <a:p>
            <a:r>
              <a:rPr lang="en-US" dirty="0"/>
              <a:t>Following technical reports are being incorporated into the 9th Edition of Doc 9303 </a:t>
            </a:r>
          </a:p>
          <a:p>
            <a:pPr lvl="1"/>
            <a:r>
              <a:rPr lang="en-US" dirty="0"/>
              <a:t>Additional TD1 layout specifications for Machine Readable Official Travel Documents (MROTDs)</a:t>
            </a:r>
          </a:p>
          <a:p>
            <a:pPr lvl="1"/>
            <a:r>
              <a:rPr lang="en-US" dirty="0"/>
              <a:t>Digital Travel Authorizations</a:t>
            </a:r>
          </a:p>
          <a:p>
            <a:pPr lvl="1"/>
            <a:r>
              <a:rPr lang="en-US" dirty="0"/>
              <a:t>Digital Travel Credentials (DTC) Virtual Component Data Structure and PKI Mechanisms</a:t>
            </a:r>
          </a:p>
          <a:p>
            <a:pPr lvl="1"/>
            <a:r>
              <a:rPr lang="en-US" dirty="0"/>
              <a:t>Digital Travel Credentials (DTC) Physical Component and Protocols</a:t>
            </a:r>
          </a:p>
          <a:p>
            <a:pPr lvl="1"/>
            <a:r>
              <a:rPr lang="en-US" dirty="0"/>
              <a:t>ICAO Data Structure for Barcode</a:t>
            </a:r>
          </a:p>
          <a:p>
            <a:pPr lvl="1"/>
            <a:r>
              <a:rPr lang="en-US" dirty="0"/>
              <a:t>ISO/IEC 39794-5 Application Profile for </a:t>
            </a:r>
            <a:r>
              <a:rPr lang="en-US" dirty="0" err="1"/>
              <a:t>eMRTDs</a:t>
            </a:r>
            <a:endParaRPr lang="en-US" dirty="0"/>
          </a:p>
          <a:p>
            <a:pPr lvl="1"/>
            <a:r>
              <a:rPr lang="en-US" dirty="0"/>
              <a:t>VDS-NC Visible Digital Seal for non-constrained environments</a:t>
            </a:r>
          </a:p>
          <a:p>
            <a:pPr marL="0" indent="0">
              <a:buNone/>
            </a:pPr>
            <a:endParaRPr lang="en-SG" dirty="0"/>
          </a:p>
        </p:txBody>
      </p:sp>
    </p:spTree>
    <p:extLst>
      <p:ext uri="{BB962C8B-B14F-4D97-AF65-F5344CB8AC3E}">
        <p14:creationId xmlns:p14="http://schemas.microsoft.com/office/powerpoint/2010/main" val="2189063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a:t>
            </a:r>
            <a:endParaRPr lang="en-SG" dirty="0"/>
          </a:p>
        </p:txBody>
      </p:sp>
      <p:sp>
        <p:nvSpPr>
          <p:cNvPr id="3" name="Content Placeholder 2"/>
          <p:cNvSpPr>
            <a:spLocks noGrp="1"/>
          </p:cNvSpPr>
          <p:nvPr>
            <p:ph idx="1"/>
          </p:nvPr>
        </p:nvSpPr>
        <p:spPr>
          <a:xfrm>
            <a:off x="838200" y="1120877"/>
            <a:ext cx="10515600" cy="5461226"/>
          </a:xfrm>
        </p:spPr>
        <p:txBody>
          <a:bodyPr/>
          <a:lstStyle/>
          <a:p>
            <a:r>
              <a:rPr lang="en-US" dirty="0"/>
              <a:t>Most changes are editorial or of clarifying nature. Technical changes, if any, are discussed and approved by NTWG. Changes include:</a:t>
            </a:r>
          </a:p>
          <a:p>
            <a:pPr lvl="1"/>
            <a:r>
              <a:rPr lang="en-US" dirty="0"/>
              <a:t>The use of capitalized keywords in parts 2 to 8 to remove ambiguity with a view to support preparation of functional test specifications</a:t>
            </a:r>
          </a:p>
          <a:p>
            <a:pPr lvl="1"/>
            <a:r>
              <a:rPr lang="en-US" dirty="0"/>
              <a:t>Harmonization of terminology throughout Doc 9303, and consistency with terminology of Annex 9</a:t>
            </a:r>
          </a:p>
          <a:p>
            <a:pPr lvl="1"/>
            <a:r>
              <a:rPr lang="en-US" dirty="0"/>
              <a:t>In part 13, VDS and VDS-NC are moved to informative appendices, and the specifications for ICAO Data Structure for Barcode (IDB) is adopted in the normative part. VDS and VDS-NC may be deprecated in a future edition of Doc 9303.</a:t>
            </a:r>
          </a:p>
          <a:p>
            <a:pPr lvl="1"/>
            <a:r>
              <a:rPr lang="en-US" dirty="0"/>
              <a:t>Redundant specifications are consolidated throughout Doc 9303.</a:t>
            </a:r>
          </a:p>
          <a:p>
            <a:pPr lvl="1"/>
            <a:r>
              <a:rPr lang="en-US" dirty="0"/>
              <a:t>Certain parts of the specifications are restructured, in particular parts 2, 7 and 8, with a view to improve readability of the parts and adopt the current technology.</a:t>
            </a:r>
          </a:p>
          <a:p>
            <a:r>
              <a:rPr lang="en-US" dirty="0"/>
              <a:t>A first review of some of the 9</a:t>
            </a:r>
            <a:r>
              <a:rPr lang="en-US" baseline="30000" dirty="0"/>
              <a:t>th</a:t>
            </a:r>
            <a:r>
              <a:rPr lang="en-US" dirty="0"/>
              <a:t> edition drafts has been performed by the editors of Doc 9303, editors of ICAO test specifications, and review group consisting of NTWG and SC17/WG3 experts. </a:t>
            </a:r>
          </a:p>
          <a:p>
            <a:r>
              <a:rPr lang="en-US" dirty="0"/>
              <a:t>In 2026, two review cycles for the complete set of Doc 9303, 9th Edition drafts, which incorporate the technical changes for the 9th edition endorsed by TAG/TRIP/5, are planned. These reviews will be conducted by ICAO NTWG and ISO/IEC JTC 1/SC 17/WG 3.</a:t>
            </a:r>
          </a:p>
          <a:p>
            <a:r>
              <a:rPr lang="en-US" dirty="0"/>
              <a:t>The final Doc 9303, 9th Edition drafts will be presented to TAG/TRIP/6.</a:t>
            </a:r>
          </a:p>
          <a:p>
            <a:pPr marL="0" indent="0">
              <a:buNone/>
            </a:pPr>
            <a:endParaRPr lang="en-SG" dirty="0"/>
          </a:p>
        </p:txBody>
      </p:sp>
    </p:spTree>
    <p:extLst>
      <p:ext uri="{BB962C8B-B14F-4D97-AF65-F5344CB8AC3E}">
        <p14:creationId xmlns:p14="http://schemas.microsoft.com/office/powerpoint/2010/main" val="4090158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ICAO Doc 9303  editors and co-editors</a:t>
            </a:r>
            <a:endParaRPr lang="en-SG" dirty="0"/>
          </a:p>
        </p:txBody>
      </p:sp>
      <p:graphicFrame>
        <p:nvGraphicFramePr>
          <p:cNvPr id="14" name="Inhaltsplatzhalter 2">
            <a:extLst>
              <a:ext uri="{FF2B5EF4-FFF2-40B4-BE49-F238E27FC236}">
                <a16:creationId xmlns:a16="http://schemas.microsoft.com/office/drawing/2014/main" id="{3E996B51-BE76-454F-A10C-E6EFC7AE4D4F}"/>
              </a:ext>
            </a:extLst>
          </p:cNvPr>
          <p:cNvGraphicFramePr>
            <a:graphicFrameLocks noGrp="1"/>
          </p:cNvGraphicFramePr>
          <p:nvPr>
            <p:ph idx="1"/>
            <p:extLst>
              <p:ext uri="{D42A27DB-BD31-4B8C-83A1-F6EECF244321}">
                <p14:modId xmlns:p14="http://schemas.microsoft.com/office/powerpoint/2010/main" val="2641305393"/>
              </p:ext>
            </p:extLst>
          </p:nvPr>
        </p:nvGraphicFramePr>
        <p:xfrm>
          <a:off x="983432" y="1062544"/>
          <a:ext cx="10585176" cy="5562600"/>
        </p:xfrm>
        <a:graphic>
          <a:graphicData uri="http://schemas.openxmlformats.org/drawingml/2006/table">
            <a:tbl>
              <a:tblPr firstRow="1" bandRow="1">
                <a:tableStyleId>{5C22544A-7EE6-4342-B048-85BDC9FD1C3A}</a:tableStyleId>
              </a:tblPr>
              <a:tblGrid>
                <a:gridCol w="6003118">
                  <a:extLst>
                    <a:ext uri="{9D8B030D-6E8A-4147-A177-3AD203B41FA5}">
                      <a16:colId xmlns:a16="http://schemas.microsoft.com/office/drawing/2014/main" val="81941991"/>
                    </a:ext>
                  </a:extLst>
                </a:gridCol>
                <a:gridCol w="2199983">
                  <a:extLst>
                    <a:ext uri="{9D8B030D-6E8A-4147-A177-3AD203B41FA5}">
                      <a16:colId xmlns:a16="http://schemas.microsoft.com/office/drawing/2014/main" val="1049363943"/>
                    </a:ext>
                  </a:extLst>
                </a:gridCol>
                <a:gridCol w="2382075">
                  <a:extLst>
                    <a:ext uri="{9D8B030D-6E8A-4147-A177-3AD203B41FA5}">
                      <a16:colId xmlns:a16="http://schemas.microsoft.com/office/drawing/2014/main" val="1319889908"/>
                    </a:ext>
                  </a:extLst>
                </a:gridCol>
              </a:tblGrid>
              <a:tr h="370840">
                <a:tc>
                  <a:txBody>
                    <a:bodyPr/>
                    <a:lstStyle/>
                    <a:p>
                      <a:r>
                        <a:rPr lang="de-DE" sz="1600" dirty="0"/>
                        <a:t>Doc 9303 Part</a:t>
                      </a:r>
                    </a:p>
                  </a:txBody>
                  <a:tcPr/>
                </a:tc>
                <a:tc>
                  <a:txBody>
                    <a:bodyPr/>
                    <a:lstStyle/>
                    <a:p>
                      <a:r>
                        <a:rPr lang="de-DE" sz="1600" dirty="0"/>
                        <a:t>Editor</a:t>
                      </a:r>
                    </a:p>
                  </a:txBody>
                  <a:tcPr/>
                </a:tc>
                <a:tc>
                  <a:txBody>
                    <a:bodyPr/>
                    <a:lstStyle/>
                    <a:p>
                      <a:r>
                        <a:rPr lang="de-DE" sz="1600" dirty="0"/>
                        <a:t>Co-Editor</a:t>
                      </a:r>
                    </a:p>
                  </a:txBody>
                  <a:tcPr/>
                </a:tc>
                <a:extLst>
                  <a:ext uri="{0D108BD9-81ED-4DB2-BD59-A6C34878D82A}">
                    <a16:rowId xmlns:a16="http://schemas.microsoft.com/office/drawing/2014/main" val="3938222487"/>
                  </a:ext>
                </a:extLst>
              </a:tr>
              <a:tr h="370840">
                <a:tc>
                  <a:txBody>
                    <a:bodyPr/>
                    <a:lstStyle/>
                    <a:p>
                      <a:r>
                        <a:rPr lang="de-DE" sz="1600" dirty="0"/>
                        <a:t>1 - </a:t>
                      </a:r>
                      <a:r>
                        <a:rPr lang="de-DE" sz="1600" dirty="0" err="1"/>
                        <a:t>Introduction</a:t>
                      </a:r>
                      <a:endParaRPr lang="de-DE" sz="1600" dirty="0"/>
                    </a:p>
                  </a:txBody>
                  <a:tcPr/>
                </a:tc>
                <a:tc>
                  <a:txBody>
                    <a:bodyPr/>
                    <a:lstStyle/>
                    <a:p>
                      <a:r>
                        <a:rPr lang="de-DE" sz="1600" dirty="0">
                          <a:solidFill>
                            <a:schemeClr val="tx1"/>
                          </a:solidFill>
                        </a:rPr>
                        <a:t>Jens Urmann</a:t>
                      </a:r>
                    </a:p>
                  </a:txBody>
                  <a:tcPr/>
                </a:tc>
                <a:tc>
                  <a:txBody>
                    <a:bodyPr/>
                    <a:lstStyle/>
                    <a:p>
                      <a:r>
                        <a:rPr lang="de-DE" sz="1600" dirty="0">
                          <a:solidFill>
                            <a:schemeClr val="tx1"/>
                          </a:solidFill>
                        </a:rPr>
                        <a:t>R Rajeshkumar</a:t>
                      </a:r>
                    </a:p>
                  </a:txBody>
                  <a:tcPr/>
                </a:tc>
                <a:extLst>
                  <a:ext uri="{0D108BD9-81ED-4DB2-BD59-A6C34878D82A}">
                    <a16:rowId xmlns:a16="http://schemas.microsoft.com/office/drawing/2014/main" val="3677607605"/>
                  </a:ext>
                </a:extLst>
              </a:tr>
              <a:tr h="370840">
                <a:tc>
                  <a:txBody>
                    <a:bodyPr/>
                    <a:lstStyle/>
                    <a:p>
                      <a:r>
                        <a:rPr lang="de-DE" sz="1600" dirty="0"/>
                        <a:t>2 - </a:t>
                      </a:r>
                      <a:r>
                        <a:rPr lang="en-US" sz="1600" dirty="0"/>
                        <a:t>Security of the Design, Manufacture &amp; Issuance of MRTDs</a:t>
                      </a:r>
                      <a:endParaRPr lang="de-DE" sz="1600" dirty="0"/>
                    </a:p>
                  </a:txBody>
                  <a:tcPr/>
                </a:tc>
                <a:tc>
                  <a:txBody>
                    <a:bodyPr/>
                    <a:lstStyle/>
                    <a:p>
                      <a:r>
                        <a:rPr lang="de-DE" sz="1600" dirty="0">
                          <a:solidFill>
                            <a:schemeClr val="tx1"/>
                          </a:solidFill>
                        </a:rPr>
                        <a:t>Patrick Beer</a:t>
                      </a:r>
                    </a:p>
                  </a:txBody>
                  <a:tcPr/>
                </a:tc>
                <a:tc>
                  <a:txBody>
                    <a:bodyPr/>
                    <a:lstStyle/>
                    <a:p>
                      <a:r>
                        <a:rPr lang="de-DE" sz="1600" dirty="0">
                          <a:solidFill>
                            <a:schemeClr val="tx1"/>
                          </a:solidFill>
                        </a:rPr>
                        <a:t>Christian Weigand</a:t>
                      </a:r>
                    </a:p>
                  </a:txBody>
                  <a:tcPr/>
                </a:tc>
                <a:extLst>
                  <a:ext uri="{0D108BD9-81ED-4DB2-BD59-A6C34878D82A}">
                    <a16:rowId xmlns:a16="http://schemas.microsoft.com/office/drawing/2014/main" val="1246016921"/>
                  </a:ext>
                </a:extLst>
              </a:tr>
              <a:tr h="370840">
                <a:tc>
                  <a:txBody>
                    <a:bodyPr/>
                    <a:lstStyle/>
                    <a:p>
                      <a:r>
                        <a:rPr lang="de-DE" sz="1600" dirty="0"/>
                        <a:t>3 - </a:t>
                      </a:r>
                      <a:r>
                        <a:rPr lang="en-US" sz="1600" dirty="0"/>
                        <a:t>Specifications Common to all MRTDs</a:t>
                      </a:r>
                      <a:endParaRPr lang="de-DE" sz="1600" dirty="0"/>
                    </a:p>
                  </a:txBody>
                  <a:tcPr/>
                </a:tc>
                <a:tc>
                  <a:txBody>
                    <a:bodyPr/>
                    <a:lstStyle/>
                    <a:p>
                      <a:r>
                        <a:rPr lang="de-DE" sz="1600" dirty="0">
                          <a:solidFill>
                            <a:schemeClr val="tx1"/>
                          </a:solidFill>
                        </a:rPr>
                        <a:t>Mike Neumann</a:t>
                      </a:r>
                    </a:p>
                  </a:txBody>
                  <a:tcPr/>
                </a:tc>
                <a:tc>
                  <a:txBody>
                    <a:bodyPr/>
                    <a:lstStyle/>
                    <a:p>
                      <a:r>
                        <a:rPr lang="de-DE" sz="1600" dirty="0">
                          <a:solidFill>
                            <a:schemeClr val="tx1"/>
                          </a:solidFill>
                        </a:rPr>
                        <a:t>Ewout Rensen</a:t>
                      </a:r>
                    </a:p>
                  </a:txBody>
                  <a:tcPr/>
                </a:tc>
                <a:extLst>
                  <a:ext uri="{0D108BD9-81ED-4DB2-BD59-A6C34878D82A}">
                    <a16:rowId xmlns:a16="http://schemas.microsoft.com/office/drawing/2014/main" val="2088861684"/>
                  </a:ext>
                </a:extLst>
              </a:tr>
              <a:tr h="370840">
                <a:tc>
                  <a:txBody>
                    <a:bodyPr/>
                    <a:lstStyle/>
                    <a:p>
                      <a:r>
                        <a:rPr lang="de-DE" sz="1600" dirty="0"/>
                        <a:t>4 - </a:t>
                      </a:r>
                      <a:r>
                        <a:rPr lang="en-US" sz="1600" dirty="0"/>
                        <a:t>Machine Readable Passports (MRPs) &amp; other TD3 Size MRTDs</a:t>
                      </a:r>
                      <a:endParaRPr lang="de-DE" sz="1600" dirty="0"/>
                    </a:p>
                  </a:txBody>
                  <a:tcPr/>
                </a:tc>
                <a:tc>
                  <a:txBody>
                    <a:bodyPr/>
                    <a:lstStyle/>
                    <a:p>
                      <a:r>
                        <a:rPr lang="de-DE" sz="1600" dirty="0">
                          <a:solidFill>
                            <a:schemeClr val="tx1"/>
                          </a:solidFill>
                        </a:rPr>
                        <a:t>Dwight MacManus</a:t>
                      </a:r>
                    </a:p>
                  </a:txBody>
                  <a:tcPr/>
                </a:tc>
                <a:tc>
                  <a:txBody>
                    <a:bodyPr/>
                    <a:lstStyle/>
                    <a:p>
                      <a:r>
                        <a:rPr lang="de-DE" sz="1600" dirty="0">
                          <a:solidFill>
                            <a:schemeClr val="tx1"/>
                          </a:solidFill>
                        </a:rPr>
                        <a:t>Laurence Suzzarini</a:t>
                      </a:r>
                    </a:p>
                  </a:txBody>
                  <a:tcPr/>
                </a:tc>
                <a:extLst>
                  <a:ext uri="{0D108BD9-81ED-4DB2-BD59-A6C34878D82A}">
                    <a16:rowId xmlns:a16="http://schemas.microsoft.com/office/drawing/2014/main" val="2093381289"/>
                  </a:ext>
                </a:extLst>
              </a:tr>
              <a:tr h="370840">
                <a:tc>
                  <a:txBody>
                    <a:bodyPr/>
                    <a:lstStyle/>
                    <a:p>
                      <a:r>
                        <a:rPr lang="de-DE" sz="1600" dirty="0"/>
                        <a:t>5 - TD1 Size </a:t>
                      </a:r>
                      <a:r>
                        <a:rPr lang="de-DE" sz="1600" dirty="0" err="1"/>
                        <a:t>Machine-Readable</a:t>
                      </a:r>
                      <a:r>
                        <a:rPr lang="de-DE" sz="1600" dirty="0"/>
                        <a:t> Official Travel </a:t>
                      </a:r>
                      <a:r>
                        <a:rPr lang="de-DE" sz="1600" dirty="0" err="1"/>
                        <a:t>Documents</a:t>
                      </a:r>
                      <a:r>
                        <a:rPr lang="de-DE" sz="1600" dirty="0"/>
                        <a:t> (MROTDs)</a:t>
                      </a:r>
                    </a:p>
                  </a:txBody>
                  <a:tcPr/>
                </a:tc>
                <a:tc>
                  <a:txBody>
                    <a:bodyPr/>
                    <a:lstStyle/>
                    <a:p>
                      <a:r>
                        <a:rPr lang="de-DE" sz="1600" dirty="0">
                          <a:solidFill>
                            <a:schemeClr val="tx1"/>
                          </a:solidFill>
                        </a:rPr>
                        <a:t>Dwight MacManus</a:t>
                      </a:r>
                    </a:p>
                  </a:txBody>
                  <a:tcPr/>
                </a:tc>
                <a:tc>
                  <a:txBody>
                    <a:bodyPr/>
                    <a:lstStyle/>
                    <a:p>
                      <a:r>
                        <a:rPr lang="de-DE" sz="1600" dirty="0">
                          <a:solidFill>
                            <a:schemeClr val="tx1"/>
                          </a:solidFill>
                        </a:rPr>
                        <a:t>Laurence Suzzarini</a:t>
                      </a:r>
                    </a:p>
                  </a:txBody>
                  <a:tcPr/>
                </a:tc>
                <a:extLst>
                  <a:ext uri="{0D108BD9-81ED-4DB2-BD59-A6C34878D82A}">
                    <a16:rowId xmlns:a16="http://schemas.microsoft.com/office/drawing/2014/main" val="3483998017"/>
                  </a:ext>
                </a:extLst>
              </a:tr>
              <a:tr h="370840">
                <a:tc>
                  <a:txBody>
                    <a:bodyPr/>
                    <a:lstStyle/>
                    <a:p>
                      <a:r>
                        <a:rPr lang="de-DE" sz="1600" dirty="0"/>
                        <a:t>7 – </a:t>
                      </a:r>
                      <a:r>
                        <a:rPr lang="de-DE" sz="1600" dirty="0" err="1"/>
                        <a:t>Machine-Readable</a:t>
                      </a:r>
                      <a:r>
                        <a:rPr lang="de-DE" sz="1600" dirty="0"/>
                        <a:t> </a:t>
                      </a:r>
                      <a:r>
                        <a:rPr lang="de-DE" sz="1600" dirty="0" err="1"/>
                        <a:t>Visas</a:t>
                      </a:r>
                      <a:endParaRPr lang="de-DE" sz="1600" dirty="0"/>
                    </a:p>
                  </a:txBody>
                  <a:tcPr/>
                </a:tc>
                <a:tc>
                  <a:txBody>
                    <a:bodyPr/>
                    <a:lstStyle/>
                    <a:p>
                      <a:r>
                        <a:rPr lang="de-DE" sz="1600" dirty="0">
                          <a:solidFill>
                            <a:schemeClr val="tx1"/>
                          </a:solidFill>
                        </a:rPr>
                        <a:t>Patrick Beer</a:t>
                      </a:r>
                    </a:p>
                  </a:txBody>
                  <a:tcPr/>
                </a:tc>
                <a:tc>
                  <a:txBody>
                    <a:bodyPr/>
                    <a:lstStyle/>
                    <a:p>
                      <a:r>
                        <a:rPr lang="de-DE" sz="1600" dirty="0">
                          <a:solidFill>
                            <a:schemeClr val="tx1"/>
                          </a:solidFill>
                        </a:rPr>
                        <a:t>Christian Weigand</a:t>
                      </a:r>
                    </a:p>
                  </a:txBody>
                  <a:tcPr/>
                </a:tc>
                <a:extLst>
                  <a:ext uri="{0D108BD9-81ED-4DB2-BD59-A6C34878D82A}">
                    <a16:rowId xmlns:a16="http://schemas.microsoft.com/office/drawing/2014/main" val="776200751"/>
                  </a:ext>
                </a:extLst>
              </a:tr>
              <a:tr h="370840">
                <a:tc>
                  <a:txBody>
                    <a:bodyPr/>
                    <a:lstStyle/>
                    <a:p>
                      <a:r>
                        <a:rPr lang="de-DE" sz="1600" dirty="0"/>
                        <a:t>8 - Emergency Travel </a:t>
                      </a:r>
                      <a:r>
                        <a:rPr lang="de-DE" sz="1600" dirty="0" err="1"/>
                        <a:t>Documents</a:t>
                      </a:r>
                      <a:endParaRPr lang="de-DE" sz="1600" dirty="0"/>
                    </a:p>
                  </a:txBody>
                  <a:tcPr/>
                </a:tc>
                <a:tc>
                  <a:txBody>
                    <a:bodyPr/>
                    <a:lstStyle/>
                    <a:p>
                      <a:r>
                        <a:rPr lang="de-DE" sz="1600" dirty="0">
                          <a:solidFill>
                            <a:schemeClr val="tx1"/>
                          </a:solidFill>
                        </a:rPr>
                        <a:t>Mike Neumann</a:t>
                      </a:r>
                    </a:p>
                  </a:txBody>
                  <a:tcPr/>
                </a:tc>
                <a:tc>
                  <a:txBody>
                    <a:bodyPr/>
                    <a:lstStyle/>
                    <a:p>
                      <a:r>
                        <a:rPr lang="de-DE" sz="1600" dirty="0">
                          <a:solidFill>
                            <a:schemeClr val="tx1"/>
                          </a:solidFill>
                        </a:rPr>
                        <a:t>Ewout Rensen</a:t>
                      </a:r>
                    </a:p>
                  </a:txBody>
                  <a:tcPr/>
                </a:tc>
                <a:extLst>
                  <a:ext uri="{0D108BD9-81ED-4DB2-BD59-A6C34878D82A}">
                    <a16:rowId xmlns:a16="http://schemas.microsoft.com/office/drawing/2014/main" val="4166555536"/>
                  </a:ext>
                </a:extLst>
              </a:tr>
              <a:tr h="370840">
                <a:tc>
                  <a:txBody>
                    <a:bodyPr/>
                    <a:lstStyle/>
                    <a:p>
                      <a:r>
                        <a:rPr lang="de-DE" sz="1600" dirty="0"/>
                        <a:t>9 - </a:t>
                      </a:r>
                      <a:r>
                        <a:rPr lang="en-US" sz="1600" dirty="0"/>
                        <a:t>Deployment of Biometric Identification &amp; Electronic Storage….</a:t>
                      </a:r>
                      <a:endParaRPr lang="de-DE" sz="1600" dirty="0"/>
                    </a:p>
                  </a:txBody>
                  <a:tcPr/>
                </a:tc>
                <a:tc>
                  <a:txBody>
                    <a:bodyPr/>
                    <a:lstStyle/>
                    <a:p>
                      <a:r>
                        <a:rPr lang="de-DE" sz="1600" dirty="0">
                          <a:solidFill>
                            <a:schemeClr val="tx1"/>
                          </a:solidFill>
                        </a:rPr>
                        <a:t>R Rajeshkumar</a:t>
                      </a:r>
                    </a:p>
                  </a:txBody>
                  <a:tcPr/>
                </a:tc>
                <a:tc>
                  <a:txBody>
                    <a:bodyPr/>
                    <a:lstStyle/>
                    <a:p>
                      <a:r>
                        <a:rPr lang="de-DE" sz="1600" dirty="0">
                          <a:solidFill>
                            <a:schemeClr val="tx1"/>
                          </a:solidFill>
                        </a:rPr>
                        <a:t>Jens Urmann</a:t>
                      </a:r>
                    </a:p>
                  </a:txBody>
                  <a:tcPr/>
                </a:tc>
                <a:extLst>
                  <a:ext uri="{0D108BD9-81ED-4DB2-BD59-A6C34878D82A}">
                    <a16:rowId xmlns:a16="http://schemas.microsoft.com/office/drawing/2014/main" val="3066532646"/>
                  </a:ext>
                </a:extLst>
              </a:tr>
              <a:tr h="370840">
                <a:tc>
                  <a:txBody>
                    <a:bodyPr/>
                    <a:lstStyle/>
                    <a:p>
                      <a:r>
                        <a:rPr lang="de-DE" sz="1600" dirty="0"/>
                        <a:t>10 - </a:t>
                      </a:r>
                      <a:r>
                        <a:rPr lang="en-US" sz="1600" dirty="0"/>
                        <a:t>LDS for Storage of Biometrics &amp; Other Data in the Contactless IC</a:t>
                      </a:r>
                      <a:endParaRPr lang="de-DE" sz="1600" dirty="0"/>
                    </a:p>
                  </a:txBody>
                  <a:tcPr/>
                </a:tc>
                <a:tc>
                  <a:txBody>
                    <a:bodyPr/>
                    <a:lstStyle/>
                    <a:p>
                      <a:r>
                        <a:rPr lang="de-DE" sz="1600" dirty="0">
                          <a:solidFill>
                            <a:schemeClr val="tx1"/>
                          </a:solidFill>
                        </a:rPr>
                        <a:t>Mark Stafford</a:t>
                      </a:r>
                    </a:p>
                  </a:txBody>
                  <a:tcPr/>
                </a:tc>
                <a:tc>
                  <a:txBody>
                    <a:bodyPr/>
                    <a:lstStyle/>
                    <a:p>
                      <a:r>
                        <a:rPr lang="de-DE" sz="1600" dirty="0">
                          <a:solidFill>
                            <a:schemeClr val="tx1"/>
                          </a:solidFill>
                        </a:rPr>
                        <a:t>Jurijus Cizas</a:t>
                      </a:r>
                    </a:p>
                  </a:txBody>
                  <a:tcPr/>
                </a:tc>
                <a:extLst>
                  <a:ext uri="{0D108BD9-81ED-4DB2-BD59-A6C34878D82A}">
                    <a16:rowId xmlns:a16="http://schemas.microsoft.com/office/drawing/2014/main" val="617990861"/>
                  </a:ext>
                </a:extLst>
              </a:tr>
              <a:tr h="370840">
                <a:tc>
                  <a:txBody>
                    <a:bodyPr/>
                    <a:lstStyle/>
                    <a:p>
                      <a:r>
                        <a:rPr lang="de-DE" sz="1600" dirty="0"/>
                        <a:t>11 - Security Mechanisms for MRTDs</a:t>
                      </a:r>
                    </a:p>
                  </a:txBody>
                  <a:tcPr/>
                </a:tc>
                <a:tc>
                  <a:txBody>
                    <a:bodyPr/>
                    <a:lstStyle/>
                    <a:p>
                      <a:r>
                        <a:rPr lang="de-DE" sz="1600" dirty="0">
                          <a:solidFill>
                            <a:schemeClr val="tx1"/>
                          </a:solidFill>
                        </a:rPr>
                        <a:t>Michael Hoppe</a:t>
                      </a:r>
                    </a:p>
                  </a:txBody>
                  <a:tcPr/>
                </a:tc>
                <a:tc>
                  <a:txBody>
                    <a:bodyPr/>
                    <a:lstStyle/>
                    <a:p>
                      <a:r>
                        <a:rPr lang="de-DE" sz="1600" dirty="0">
                          <a:solidFill>
                            <a:schemeClr val="tx1"/>
                          </a:solidFill>
                        </a:rPr>
                        <a:t>Jens Urmann</a:t>
                      </a:r>
                    </a:p>
                  </a:txBody>
                  <a:tcPr/>
                </a:tc>
                <a:extLst>
                  <a:ext uri="{0D108BD9-81ED-4DB2-BD59-A6C34878D82A}">
                    <a16:rowId xmlns:a16="http://schemas.microsoft.com/office/drawing/2014/main" val="4073248888"/>
                  </a:ext>
                </a:extLst>
              </a:tr>
              <a:tr h="370840">
                <a:tc>
                  <a:txBody>
                    <a:bodyPr/>
                    <a:lstStyle/>
                    <a:p>
                      <a:r>
                        <a:rPr lang="de-DE" sz="1600" dirty="0"/>
                        <a:t>12 - </a:t>
                      </a:r>
                      <a:r>
                        <a:rPr lang="en-US" sz="1600" dirty="0"/>
                        <a:t>Public Key Infrastructure for MRTDs</a:t>
                      </a:r>
                      <a:endParaRPr lang="de-DE" sz="1600" dirty="0"/>
                    </a:p>
                  </a:txBody>
                  <a:tcPr/>
                </a:tc>
                <a:tc>
                  <a:txBody>
                    <a:bodyPr/>
                    <a:lstStyle/>
                    <a:p>
                      <a:r>
                        <a:rPr lang="de-DE" sz="1600" dirty="0">
                          <a:solidFill>
                            <a:schemeClr val="tx1"/>
                          </a:solidFill>
                        </a:rPr>
                        <a:t>R Rajeshkumar</a:t>
                      </a:r>
                    </a:p>
                  </a:txBody>
                  <a:tcPr/>
                </a:tc>
                <a:tc>
                  <a:txBody>
                    <a:bodyPr/>
                    <a:lstStyle/>
                    <a:p>
                      <a:r>
                        <a:rPr lang="de-DE" sz="1600" dirty="0">
                          <a:solidFill>
                            <a:schemeClr val="tx1"/>
                          </a:solidFill>
                        </a:rPr>
                        <a:t>Andy Hing</a:t>
                      </a:r>
                    </a:p>
                  </a:txBody>
                  <a:tcPr/>
                </a:tc>
                <a:extLst>
                  <a:ext uri="{0D108BD9-81ED-4DB2-BD59-A6C34878D82A}">
                    <a16:rowId xmlns:a16="http://schemas.microsoft.com/office/drawing/2014/main" val="3092719313"/>
                  </a:ext>
                </a:extLst>
              </a:tr>
              <a:tr h="370840">
                <a:tc>
                  <a:txBody>
                    <a:bodyPr/>
                    <a:lstStyle/>
                    <a:p>
                      <a:r>
                        <a:rPr lang="de-DE" sz="1600" dirty="0"/>
                        <a:t>13 - ICAO Data </a:t>
                      </a:r>
                      <a:r>
                        <a:rPr lang="de-DE" sz="1600" dirty="0" err="1"/>
                        <a:t>Structure</a:t>
                      </a:r>
                      <a:r>
                        <a:rPr lang="de-DE" sz="1600" dirty="0"/>
                        <a:t> for Barcode” (IDB)</a:t>
                      </a:r>
                    </a:p>
                  </a:txBody>
                  <a:tcPr/>
                </a:tc>
                <a:tc>
                  <a:txBody>
                    <a:bodyPr/>
                    <a:lstStyle/>
                    <a:p>
                      <a:r>
                        <a:rPr lang="de-DE" sz="1600" dirty="0">
                          <a:solidFill>
                            <a:schemeClr val="tx1"/>
                          </a:solidFill>
                        </a:rPr>
                        <a:t>Andy Hing</a:t>
                      </a:r>
                    </a:p>
                  </a:txBody>
                  <a:tcPr/>
                </a:tc>
                <a:tc>
                  <a:txBody>
                    <a:bodyPr/>
                    <a:lstStyle/>
                    <a:p>
                      <a:r>
                        <a:rPr lang="de-DE" sz="1600" dirty="0">
                          <a:solidFill>
                            <a:schemeClr val="tx1"/>
                          </a:solidFill>
                        </a:rPr>
                        <a:t>Wei Ren Kwan</a:t>
                      </a:r>
                    </a:p>
                  </a:txBody>
                  <a:tcPr/>
                </a:tc>
                <a:extLst>
                  <a:ext uri="{0D108BD9-81ED-4DB2-BD59-A6C34878D82A}">
                    <a16:rowId xmlns:a16="http://schemas.microsoft.com/office/drawing/2014/main" val="488874940"/>
                  </a:ext>
                </a:extLst>
              </a:tr>
              <a:tr h="370840">
                <a:tc>
                  <a:txBody>
                    <a:bodyPr/>
                    <a:lstStyle/>
                    <a:p>
                      <a:r>
                        <a:rPr lang="de-DE" sz="1600" dirty="0"/>
                        <a:t>14 - Biometrics</a:t>
                      </a:r>
                    </a:p>
                  </a:txBody>
                  <a:tcPr/>
                </a:tc>
                <a:tc>
                  <a:txBody>
                    <a:bodyPr/>
                    <a:lstStyle/>
                    <a:p>
                      <a:r>
                        <a:rPr lang="de-DE" sz="1600" dirty="0">
                          <a:solidFill>
                            <a:schemeClr val="tx1"/>
                          </a:solidFill>
                        </a:rPr>
                        <a:t>R Rajeshkumar</a:t>
                      </a:r>
                    </a:p>
                  </a:txBody>
                  <a:tcPr/>
                </a:tc>
                <a:tc>
                  <a:txBody>
                    <a:bodyPr/>
                    <a:lstStyle/>
                    <a:p>
                      <a:r>
                        <a:rPr lang="de-DE" sz="1600" dirty="0">
                          <a:solidFill>
                            <a:schemeClr val="tx1"/>
                          </a:solidFill>
                        </a:rPr>
                        <a:t>Andy Hing</a:t>
                      </a:r>
                    </a:p>
                  </a:txBody>
                  <a:tcPr/>
                </a:tc>
                <a:extLst>
                  <a:ext uri="{0D108BD9-81ED-4DB2-BD59-A6C34878D82A}">
                    <a16:rowId xmlns:a16="http://schemas.microsoft.com/office/drawing/2014/main" val="3715260613"/>
                  </a:ext>
                </a:extLst>
              </a:tr>
              <a:tr h="370840">
                <a:tc>
                  <a:txBody>
                    <a:bodyPr/>
                    <a:lstStyle/>
                    <a:p>
                      <a:r>
                        <a:rPr lang="de-DE" sz="1600" dirty="0"/>
                        <a:t>15 – </a:t>
                      </a:r>
                      <a:r>
                        <a:rPr lang="de-DE" sz="1600" dirty="0" err="1"/>
                        <a:t>Functional</a:t>
                      </a:r>
                      <a:r>
                        <a:rPr lang="de-DE" sz="1600" dirty="0"/>
                        <a:t> Requirements </a:t>
                      </a:r>
                      <a:r>
                        <a:rPr lang="de-DE" sz="1600" dirty="0" err="1"/>
                        <a:t>for</a:t>
                      </a:r>
                      <a:r>
                        <a:rPr lang="de-DE" sz="1600" dirty="0"/>
                        <a:t> </a:t>
                      </a:r>
                      <a:r>
                        <a:rPr lang="de-DE" sz="1600" dirty="0" err="1"/>
                        <a:t>Inspection</a:t>
                      </a:r>
                      <a:r>
                        <a:rPr lang="de-DE" sz="1600" dirty="0"/>
                        <a:t> Systems</a:t>
                      </a:r>
                    </a:p>
                  </a:txBody>
                  <a:tcPr/>
                </a:tc>
                <a:tc>
                  <a:txBody>
                    <a:bodyPr/>
                    <a:lstStyle/>
                    <a:p>
                      <a:r>
                        <a:rPr lang="de-DE" sz="1600" dirty="0">
                          <a:solidFill>
                            <a:schemeClr val="tx1"/>
                          </a:solidFill>
                        </a:rPr>
                        <a:t>R Rajeshkumar</a:t>
                      </a:r>
                    </a:p>
                  </a:txBody>
                  <a:tcPr/>
                </a:tc>
                <a:tc>
                  <a:txBody>
                    <a:bodyPr/>
                    <a:lstStyle/>
                    <a:p>
                      <a:r>
                        <a:rPr lang="de-DE" sz="1600" dirty="0" err="1">
                          <a:solidFill>
                            <a:schemeClr val="tx1"/>
                          </a:solidFill>
                        </a:rPr>
                        <a:t>tbd</a:t>
                      </a:r>
                      <a:r>
                        <a:rPr lang="de-DE" sz="1600" dirty="0">
                          <a:solidFill>
                            <a:schemeClr val="tx1"/>
                          </a:solidFill>
                        </a:rPr>
                        <a:t> </a:t>
                      </a:r>
                    </a:p>
                  </a:txBody>
                  <a:tcPr/>
                </a:tc>
                <a:extLst>
                  <a:ext uri="{0D108BD9-81ED-4DB2-BD59-A6C34878D82A}">
                    <a16:rowId xmlns:a16="http://schemas.microsoft.com/office/drawing/2014/main" val="1569911426"/>
                  </a:ext>
                </a:extLst>
              </a:tr>
            </a:tbl>
          </a:graphicData>
        </a:graphic>
      </p:graphicFrame>
    </p:spTree>
    <p:extLst>
      <p:ext uri="{BB962C8B-B14F-4D97-AF65-F5344CB8AC3E}">
        <p14:creationId xmlns:p14="http://schemas.microsoft.com/office/powerpoint/2010/main" val="1075688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2" y="1772816"/>
            <a:ext cx="10945216" cy="936104"/>
          </a:xfrm>
        </p:spPr>
        <p:txBody>
          <a:bodyPr>
            <a:normAutofit fontScale="90000"/>
          </a:bodyPr>
          <a:lstStyle/>
          <a:p>
            <a:r>
              <a:rPr lang="en-US" sz="3600" dirty="0"/>
              <a:t>WP/19 - </a:t>
            </a:r>
            <a:r>
              <a:rPr lang="en-SG" sz="3600" b="0" dirty="0"/>
              <a:t> </a:t>
            </a:r>
            <a:r>
              <a:rPr lang="en-US" sz="3600" dirty="0"/>
              <a:t>REPORT OF THE NEW TECHNOLOGIES WORKING GROUP</a:t>
            </a:r>
            <a:r>
              <a:rPr lang="en-US" sz="3600" i="1" dirty="0"/>
              <a:t> </a:t>
            </a:r>
            <a:br>
              <a:rPr lang="en-US" b="0" dirty="0"/>
            </a:br>
            <a:endParaRPr lang="en-SG" dirty="0"/>
          </a:p>
        </p:txBody>
      </p:sp>
      <p:pic>
        <p:nvPicPr>
          <p:cNvPr id="10" name="Grafik 9">
            <a:extLst>
              <a:ext uri="{FF2B5EF4-FFF2-40B4-BE49-F238E27FC236}">
                <a16:creationId xmlns:a16="http://schemas.microsoft.com/office/drawing/2014/main" id="{BBB3B9C9-9D75-4254-859A-E11C6C980F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9848" y="2492896"/>
            <a:ext cx="8832304" cy="3902406"/>
          </a:xfrm>
          <a:prstGeom prst="rect">
            <a:avLst/>
          </a:prstGeom>
          <a:ln w="12700">
            <a:solidFill>
              <a:schemeClr val="tx1">
                <a:lumMod val="50000"/>
                <a:lumOff val="50000"/>
              </a:schemeClr>
            </a:solidFill>
          </a:ln>
          <a:effectLst>
            <a:outerShdw blurRad="63500" sx="102000" sy="102000" algn="ctr" rotWithShape="0">
              <a:prstClr val="black">
                <a:alpha val="40000"/>
              </a:prstClr>
            </a:outerShdw>
          </a:effectLst>
        </p:spPr>
      </p:pic>
      <p:sp>
        <p:nvSpPr>
          <p:cNvPr id="11" name="Title 3">
            <a:extLst>
              <a:ext uri="{FF2B5EF4-FFF2-40B4-BE49-F238E27FC236}">
                <a16:creationId xmlns:a16="http://schemas.microsoft.com/office/drawing/2014/main" id="{7F73F66C-1187-4D22-9B01-1A00DEBBDA0B}"/>
              </a:ext>
            </a:extLst>
          </p:cNvPr>
          <p:cNvSpPr txBox="1">
            <a:spLocks/>
          </p:cNvSpPr>
          <p:nvPr/>
        </p:nvSpPr>
        <p:spPr>
          <a:xfrm>
            <a:off x="9408368" y="6139098"/>
            <a:ext cx="1272480" cy="256204"/>
          </a:xfrm>
          <a:prstGeom prst="rect">
            <a:avLst/>
          </a:prstGeom>
        </p:spPr>
        <p:txBody>
          <a:bodyPr>
            <a:normAutofit/>
          </a:bodyPr>
          <a:lst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l"/>
            <a:r>
              <a:rPr lang="en-US" sz="1200" dirty="0">
                <a:solidFill>
                  <a:schemeClr val="bg1"/>
                </a:solidFill>
              </a:rPr>
              <a:t>Bern, Oct. 2025</a:t>
            </a:r>
            <a:endParaRPr lang="en-SG" sz="1200" dirty="0">
              <a:solidFill>
                <a:schemeClr val="bg1"/>
              </a:solidFill>
            </a:endParaRPr>
          </a:p>
        </p:txBody>
      </p:sp>
    </p:spTree>
    <p:extLst>
      <p:ext uri="{BB962C8B-B14F-4D97-AF65-F5344CB8AC3E}">
        <p14:creationId xmlns:p14="http://schemas.microsoft.com/office/powerpoint/2010/main" val="645442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ICAO </a:t>
            </a:r>
            <a:r>
              <a:rPr lang="en-US" dirty="0"/>
              <a:t>Doc 9303 9th Edition – Tentative Schedule</a:t>
            </a:r>
            <a:endParaRPr lang="en-SG" dirty="0"/>
          </a:p>
        </p:txBody>
      </p:sp>
      <p:grpSp>
        <p:nvGrpSpPr>
          <p:cNvPr id="6" name="Gruppieren 5">
            <a:extLst>
              <a:ext uri="{FF2B5EF4-FFF2-40B4-BE49-F238E27FC236}">
                <a16:creationId xmlns:a16="http://schemas.microsoft.com/office/drawing/2014/main" id="{35FE6CDB-E258-42C4-A600-EC1D0D6D4DEC}"/>
              </a:ext>
            </a:extLst>
          </p:cNvPr>
          <p:cNvGrpSpPr/>
          <p:nvPr/>
        </p:nvGrpSpPr>
        <p:grpSpPr>
          <a:xfrm>
            <a:off x="801391" y="1068407"/>
            <a:ext cx="11101361" cy="5672961"/>
            <a:chOff x="801391" y="1068407"/>
            <a:chExt cx="11101361" cy="5672961"/>
          </a:xfrm>
        </p:grpSpPr>
        <p:pic>
          <p:nvPicPr>
            <p:cNvPr id="4" name="Grafik 3">
              <a:extLst>
                <a:ext uri="{FF2B5EF4-FFF2-40B4-BE49-F238E27FC236}">
                  <a16:creationId xmlns:a16="http://schemas.microsoft.com/office/drawing/2014/main" id="{680A5644-2879-44BD-987D-EA7FC952FB0F}"/>
                </a:ext>
              </a:extLst>
            </p:cNvPr>
            <p:cNvPicPr>
              <a:picLocks noChangeAspect="1"/>
            </p:cNvPicPr>
            <p:nvPr/>
          </p:nvPicPr>
          <p:blipFill rotWithShape="1">
            <a:blip r:embed="rId2">
              <a:extLst>
                <a:ext uri="{28A0092B-C50C-407E-A947-70E740481C1C}">
                  <a14:useLocalDpi xmlns:a14="http://schemas.microsoft.com/office/drawing/2010/main" val="0"/>
                </a:ext>
              </a:extLst>
            </a:blip>
            <a:srcRect t="11865"/>
            <a:stretch/>
          </p:blipFill>
          <p:spPr>
            <a:xfrm>
              <a:off x="838200" y="1068407"/>
              <a:ext cx="11064552" cy="5437043"/>
            </a:xfrm>
            <a:prstGeom prst="rect">
              <a:avLst/>
            </a:prstGeom>
          </p:spPr>
        </p:pic>
        <p:sp>
          <p:nvSpPr>
            <p:cNvPr id="5" name="Rechteck 4">
              <a:extLst>
                <a:ext uri="{FF2B5EF4-FFF2-40B4-BE49-F238E27FC236}">
                  <a16:creationId xmlns:a16="http://schemas.microsoft.com/office/drawing/2014/main" id="{A03C11F6-C136-470C-82DD-1B58BA22B381}"/>
                </a:ext>
              </a:extLst>
            </p:cNvPr>
            <p:cNvSpPr/>
            <p:nvPr/>
          </p:nvSpPr>
          <p:spPr>
            <a:xfrm>
              <a:off x="801391" y="4941168"/>
              <a:ext cx="432048"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920826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Action by the TAG/TRIP</a:t>
            </a:r>
            <a:endParaRPr lang="en-SG" dirty="0"/>
          </a:p>
        </p:txBody>
      </p:sp>
      <p:sp>
        <p:nvSpPr>
          <p:cNvPr id="3" name="Content Placeholder 2"/>
          <p:cNvSpPr>
            <a:spLocks noGrp="1"/>
          </p:cNvSpPr>
          <p:nvPr>
            <p:ph idx="1"/>
          </p:nvPr>
        </p:nvSpPr>
        <p:spPr>
          <a:xfrm>
            <a:off x="838200" y="879051"/>
            <a:ext cx="10515600" cy="5070229"/>
          </a:xfrm>
        </p:spPr>
        <p:txBody>
          <a:bodyPr/>
          <a:lstStyle/>
          <a:p>
            <a:endParaRPr lang="en-SG" dirty="0"/>
          </a:p>
          <a:p>
            <a:pPr marL="0" indent="0">
              <a:buNone/>
            </a:pPr>
            <a:r>
              <a:rPr lang="en-US" dirty="0"/>
              <a:t>The TAG/TRIP is invited to: </a:t>
            </a:r>
          </a:p>
          <a:p>
            <a:r>
              <a:rPr lang="en-US" dirty="0"/>
              <a:t>recognize the work of the editorial team ISO/IEC JTC 1/SC 17/WG 3/TF2 working on the 9th Edition; and </a:t>
            </a:r>
          </a:p>
          <a:p>
            <a:r>
              <a:rPr lang="en-US" dirty="0"/>
              <a:t>endorse the proposed changes to the structure of Doc 9303 and the changes to the content of Doc 9303 described in section 3 as well as the schedule presented in section 4 of the working paper. </a:t>
            </a:r>
          </a:p>
          <a:p>
            <a:endParaRPr lang="en-SG" dirty="0"/>
          </a:p>
          <a:p>
            <a:endParaRPr lang="en-SG" dirty="0"/>
          </a:p>
        </p:txBody>
      </p:sp>
    </p:spTree>
    <p:extLst>
      <p:ext uri="{BB962C8B-B14F-4D97-AF65-F5344CB8AC3E}">
        <p14:creationId xmlns:p14="http://schemas.microsoft.com/office/powerpoint/2010/main" val="3928644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844824"/>
            <a:ext cx="10515600" cy="662716"/>
          </a:xfrm>
        </p:spPr>
        <p:txBody>
          <a:bodyPr/>
          <a:lstStyle/>
          <a:p>
            <a:r>
              <a:rPr lang="en-US" dirty="0"/>
              <a:t>WP/4 - REVIEW OF MANDATORY AND OPTIONAL DATA ELEMENTS USED IN MRTDS</a:t>
            </a:r>
            <a:endParaRPr lang="en-SG" dirty="0"/>
          </a:p>
        </p:txBody>
      </p:sp>
      <p:pic>
        <p:nvPicPr>
          <p:cNvPr id="3" name="Grafik 2">
            <a:extLst>
              <a:ext uri="{FF2B5EF4-FFF2-40B4-BE49-F238E27FC236}">
                <a16:creationId xmlns:a16="http://schemas.microsoft.com/office/drawing/2014/main" id="{FBD1C82C-91E3-48FF-AE60-B15A9764C157}"/>
              </a:ext>
            </a:extLst>
          </p:cNvPr>
          <p:cNvPicPr>
            <a:picLocks noChangeAspect="1"/>
          </p:cNvPicPr>
          <p:nvPr/>
        </p:nvPicPr>
        <p:blipFill rotWithShape="1">
          <a:blip r:embed="rId2">
            <a:extLst>
              <a:ext uri="{28A0092B-C50C-407E-A947-70E740481C1C}">
                <a14:useLocalDpi xmlns:a14="http://schemas.microsoft.com/office/drawing/2010/main" val="0"/>
              </a:ext>
            </a:extLst>
          </a:blip>
          <a:srcRect l="1880" t="2481" r="1880"/>
          <a:stretch/>
        </p:blipFill>
        <p:spPr>
          <a:xfrm>
            <a:off x="3791745" y="3068960"/>
            <a:ext cx="4608512" cy="2830132"/>
          </a:xfrm>
          <a:prstGeom prst="rect">
            <a:avLst/>
          </a:prstGeom>
          <a:effectLst>
            <a:outerShdw blurRad="63500" sx="102000" sy="102000" algn="ctr" rotWithShape="0">
              <a:prstClr val="black">
                <a:alpha val="40000"/>
              </a:prstClr>
            </a:outerShdw>
          </a:effectLst>
        </p:spPr>
      </p:pic>
      <p:sp>
        <p:nvSpPr>
          <p:cNvPr id="5" name="Title 3">
            <a:extLst>
              <a:ext uri="{FF2B5EF4-FFF2-40B4-BE49-F238E27FC236}">
                <a16:creationId xmlns:a16="http://schemas.microsoft.com/office/drawing/2014/main" id="{CA5D838E-0B7C-406C-B410-881885426171}"/>
              </a:ext>
            </a:extLst>
          </p:cNvPr>
          <p:cNvSpPr txBox="1">
            <a:spLocks/>
          </p:cNvSpPr>
          <p:nvPr/>
        </p:nvSpPr>
        <p:spPr>
          <a:xfrm>
            <a:off x="8400256" y="5613871"/>
            <a:ext cx="2878401" cy="256204"/>
          </a:xfrm>
          <a:prstGeom prst="rect">
            <a:avLst/>
          </a:prstGeom>
        </p:spPr>
        <p:txBody>
          <a:bodyPr>
            <a:normAutofit/>
          </a:bodyPr>
          <a:lst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l"/>
            <a:r>
              <a:rPr lang="en-US" sz="1200" dirty="0"/>
              <a:t>Doc 9303 Part 5, data elements</a:t>
            </a:r>
            <a:endParaRPr lang="en-SG" sz="1200" dirty="0"/>
          </a:p>
        </p:txBody>
      </p:sp>
    </p:spTree>
    <p:extLst>
      <p:ext uri="{BB962C8B-B14F-4D97-AF65-F5344CB8AC3E}">
        <p14:creationId xmlns:p14="http://schemas.microsoft.com/office/powerpoint/2010/main" val="1196215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Background</a:t>
            </a:r>
            <a:endParaRPr lang="en-SG" dirty="0"/>
          </a:p>
        </p:txBody>
      </p:sp>
      <p:sp>
        <p:nvSpPr>
          <p:cNvPr id="4" name="Content Placeholder 3"/>
          <p:cNvSpPr>
            <a:spLocks noGrp="1"/>
          </p:cNvSpPr>
          <p:nvPr>
            <p:ph idx="1"/>
          </p:nvPr>
        </p:nvSpPr>
        <p:spPr/>
        <p:txBody>
          <a:bodyPr/>
          <a:lstStyle/>
          <a:p>
            <a:r>
              <a:rPr lang="en-US" dirty="0"/>
              <a:t>NTWG in co-operation with ICBWG has established a subgroup to analyze data elements defined in Doc 9303, to check for their continued relevance and updates if necessary.</a:t>
            </a:r>
          </a:p>
          <a:p>
            <a:r>
              <a:rPr lang="en-US" dirty="0"/>
              <a:t>The group has identified changes that are amendments to the current 8</a:t>
            </a:r>
            <a:r>
              <a:rPr lang="en-US" baseline="30000" dirty="0"/>
              <a:t>th</a:t>
            </a:r>
            <a:r>
              <a:rPr lang="en-US" dirty="0"/>
              <a:t> edition of Doc 9303 and also changes intended to be incorporated into the 9</a:t>
            </a:r>
            <a:r>
              <a:rPr lang="en-US" baseline="30000" dirty="0"/>
              <a:t>th</a:t>
            </a:r>
            <a:r>
              <a:rPr lang="en-US" dirty="0"/>
              <a:t> edition of Doc 9303.</a:t>
            </a:r>
            <a:endParaRPr lang="en-SG" dirty="0"/>
          </a:p>
        </p:txBody>
      </p:sp>
    </p:spTree>
    <p:extLst>
      <p:ext uri="{BB962C8B-B14F-4D97-AF65-F5344CB8AC3E}">
        <p14:creationId xmlns:p14="http://schemas.microsoft.com/office/powerpoint/2010/main" val="1651516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a:t>
            </a:r>
            <a:endParaRPr lang="en-SG" dirty="0"/>
          </a:p>
        </p:txBody>
      </p:sp>
      <p:sp>
        <p:nvSpPr>
          <p:cNvPr id="3" name="Content Placeholder 2"/>
          <p:cNvSpPr>
            <a:spLocks noGrp="1"/>
          </p:cNvSpPr>
          <p:nvPr>
            <p:ph idx="1"/>
          </p:nvPr>
        </p:nvSpPr>
        <p:spPr>
          <a:xfrm>
            <a:off x="838200" y="1120877"/>
            <a:ext cx="10802416" cy="5070229"/>
          </a:xfrm>
        </p:spPr>
        <p:txBody>
          <a:bodyPr/>
          <a:lstStyle/>
          <a:p>
            <a:pPr marL="0" indent="0">
              <a:buNone/>
            </a:pPr>
            <a:r>
              <a:rPr lang="en-US" dirty="0"/>
              <a:t>Amendments to 8</a:t>
            </a:r>
            <a:r>
              <a:rPr lang="en-US" baseline="30000" dirty="0"/>
              <a:t>th</a:t>
            </a:r>
            <a:r>
              <a:rPr lang="en-US" dirty="0"/>
              <a:t> edition of Doc 9303</a:t>
            </a:r>
          </a:p>
          <a:p>
            <a:r>
              <a:rPr lang="en-US" dirty="0"/>
              <a:t>Data group 11 provides additional personal details and data group 12 additional document details.</a:t>
            </a:r>
          </a:p>
          <a:p>
            <a:r>
              <a:rPr lang="en-US" dirty="0"/>
              <a:t>Rule for DG 11 and 12:</a:t>
            </a:r>
          </a:p>
          <a:p>
            <a:pPr lvl="1"/>
            <a:r>
              <a:rPr lang="en-US" dirty="0"/>
              <a:t>If the data element is mandatory on the VIZ then it is recommended for the chip</a:t>
            </a:r>
          </a:p>
          <a:p>
            <a:pPr lvl="1"/>
            <a:r>
              <a:rPr lang="en-US" dirty="0"/>
              <a:t>If the data element is optional and is personalized and present on the VIZ, then the data element is recommended for the chip</a:t>
            </a:r>
          </a:p>
          <a:p>
            <a:pPr lvl="1"/>
            <a:r>
              <a:rPr lang="en-US" dirty="0"/>
              <a:t>If the data element is Optional on the VIZ, then it will be decided case by case if the data element in the chip is optional or recommended</a:t>
            </a:r>
          </a:p>
          <a:p>
            <a:r>
              <a:rPr lang="en-US" dirty="0"/>
              <a:t>For DG11:</a:t>
            </a:r>
          </a:p>
          <a:p>
            <a:pPr lvl="1"/>
            <a:r>
              <a:rPr lang="en-US" dirty="0"/>
              <a:t>Name of Holder, Other name(s), full date of birth, place of birth are changed from </a:t>
            </a:r>
            <a:r>
              <a:rPr lang="en-US" cap="all" dirty="0"/>
              <a:t>Optional</a:t>
            </a:r>
            <a:r>
              <a:rPr lang="en-US" dirty="0"/>
              <a:t> to </a:t>
            </a:r>
            <a:r>
              <a:rPr lang="en-US" cap="all" dirty="0"/>
              <a:t>Recommended</a:t>
            </a:r>
          </a:p>
          <a:p>
            <a:pPr lvl="1"/>
            <a:r>
              <a:rPr lang="en-US" dirty="0"/>
              <a:t>Title, Personal Summary and Proof of citizenship are changed from </a:t>
            </a:r>
            <a:r>
              <a:rPr lang="en-US" cap="all" dirty="0"/>
              <a:t>Conditional</a:t>
            </a:r>
            <a:r>
              <a:rPr lang="en-US" dirty="0"/>
              <a:t> to </a:t>
            </a:r>
            <a:r>
              <a:rPr lang="en-US" cap="all" dirty="0"/>
              <a:t>Optional</a:t>
            </a:r>
          </a:p>
          <a:p>
            <a:r>
              <a:rPr lang="en-US" dirty="0"/>
              <a:t>For DG12:</a:t>
            </a:r>
          </a:p>
          <a:p>
            <a:pPr lvl="1"/>
            <a:r>
              <a:rPr lang="en-US" dirty="0"/>
              <a:t>Issuing Authority and Date of Issue are changed from </a:t>
            </a:r>
            <a:r>
              <a:rPr lang="en-US" cap="all" dirty="0"/>
              <a:t>Optional</a:t>
            </a:r>
            <a:r>
              <a:rPr lang="en-US" dirty="0"/>
              <a:t> to </a:t>
            </a:r>
            <a:r>
              <a:rPr lang="en-US" cap="all" dirty="0"/>
              <a:t>Recommended</a:t>
            </a:r>
            <a:endParaRPr lang="en-SG" cap="all" dirty="0"/>
          </a:p>
        </p:txBody>
      </p:sp>
    </p:spTree>
    <p:extLst>
      <p:ext uri="{BB962C8B-B14F-4D97-AF65-F5344CB8AC3E}">
        <p14:creationId xmlns:p14="http://schemas.microsoft.com/office/powerpoint/2010/main" val="2889498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a:t>
            </a:r>
            <a:endParaRPr lang="en-SG" dirty="0"/>
          </a:p>
        </p:txBody>
      </p:sp>
      <p:sp>
        <p:nvSpPr>
          <p:cNvPr id="3" name="Content Placeholder 2"/>
          <p:cNvSpPr>
            <a:spLocks noGrp="1"/>
          </p:cNvSpPr>
          <p:nvPr>
            <p:ph idx="1"/>
          </p:nvPr>
        </p:nvSpPr>
        <p:spPr>
          <a:xfrm>
            <a:off x="735724" y="1196752"/>
            <a:ext cx="10515600" cy="4679044"/>
          </a:xfrm>
        </p:spPr>
        <p:txBody>
          <a:bodyPr/>
          <a:lstStyle/>
          <a:p>
            <a:pPr marL="0" indent="0">
              <a:buNone/>
            </a:pPr>
            <a:r>
              <a:rPr lang="en-US" dirty="0"/>
              <a:t>Amendments to 9</a:t>
            </a:r>
            <a:r>
              <a:rPr lang="en-US" baseline="30000" dirty="0"/>
              <a:t>th</a:t>
            </a:r>
            <a:r>
              <a:rPr lang="en-US" dirty="0"/>
              <a:t> edition of Doc 9303</a:t>
            </a:r>
          </a:p>
          <a:p>
            <a:r>
              <a:rPr lang="en-US" dirty="0"/>
              <a:t>Changes to Part 5 of Doc 9303:</a:t>
            </a:r>
          </a:p>
          <a:p>
            <a:pPr lvl="1"/>
            <a:r>
              <a:rPr lang="en-US" dirty="0"/>
              <a:t>Document Number is in zone III. For 9</a:t>
            </a:r>
            <a:r>
              <a:rPr lang="en-US" baseline="30000" dirty="0"/>
              <a:t>th</a:t>
            </a:r>
            <a:r>
              <a:rPr lang="en-US" dirty="0"/>
              <a:t> edition, proposed change is to locate the Document Number in Zone I or Zone III. For readability reasons, the RECOMMENDED practice is to locate Document Number and the caption “Document Number” in Zone I.</a:t>
            </a:r>
          </a:p>
          <a:p>
            <a:pPr lvl="1"/>
            <a:r>
              <a:rPr lang="en-US" dirty="0"/>
              <a:t>Date of Issuance is not specified for TD1. In case an issuing State or organization wants to have the optional data element “Date of Issuance” personalized on the TD1 format, this shall be located either in Zone III or Zone VI.</a:t>
            </a:r>
          </a:p>
          <a:p>
            <a:pPr lvl="1"/>
            <a:r>
              <a:rPr lang="en-US" dirty="0"/>
              <a:t>Place of Birth is not specified for TD1. In case an issuing State or organization wants to have the optional data element “Place of Birth” personalized on the TD1 format, this shall be located either in Zone II or Zone VI.</a:t>
            </a:r>
          </a:p>
          <a:p>
            <a:pPr lvl="0"/>
            <a:r>
              <a:rPr lang="en-US" dirty="0"/>
              <a:t>Changes to Part 4 and 5 of Doc 9303 – holders signature</a:t>
            </a:r>
            <a:endParaRPr lang="nl-NL" sz="3200" dirty="0"/>
          </a:p>
          <a:p>
            <a:pPr lvl="1"/>
            <a:r>
              <a:rPr lang="en-US" dirty="0"/>
              <a:t>To provide more options when designing the document, the location of the signature is expanded to the adjacent page or to the back of the data page for TD3 document format. For the TD1 document format, Zone VI is added.</a:t>
            </a:r>
            <a:endParaRPr lang="nl-NL" sz="2800" dirty="0"/>
          </a:p>
          <a:p>
            <a:r>
              <a:rPr lang="en-US" dirty="0"/>
              <a:t>Changes to Part 3 - it is RECOMMENDED that the issuing States or organizations include besides French, Spanish or English, a maximum number of two official or working languages in the VIZ’s data elements – previously, there was no limitation on number of languages.</a:t>
            </a:r>
          </a:p>
          <a:p>
            <a:endParaRPr lang="en-US" dirty="0"/>
          </a:p>
          <a:p>
            <a:pPr lvl="1"/>
            <a:endParaRPr lang="en-SG" dirty="0"/>
          </a:p>
        </p:txBody>
      </p:sp>
    </p:spTree>
    <p:extLst>
      <p:ext uri="{BB962C8B-B14F-4D97-AF65-F5344CB8AC3E}">
        <p14:creationId xmlns:p14="http://schemas.microsoft.com/office/powerpoint/2010/main" val="2503177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a:t>
            </a:r>
            <a:endParaRPr lang="en-SG" dirty="0"/>
          </a:p>
        </p:txBody>
      </p:sp>
      <p:sp>
        <p:nvSpPr>
          <p:cNvPr id="3" name="Content Placeholder 2"/>
          <p:cNvSpPr>
            <a:spLocks noGrp="1"/>
          </p:cNvSpPr>
          <p:nvPr>
            <p:ph idx="1"/>
          </p:nvPr>
        </p:nvSpPr>
        <p:spPr/>
        <p:txBody>
          <a:bodyPr/>
          <a:lstStyle/>
          <a:p>
            <a:pPr marL="0" indent="0">
              <a:buNone/>
            </a:pPr>
            <a:r>
              <a:rPr lang="en-US" dirty="0"/>
              <a:t>Work in progress</a:t>
            </a:r>
          </a:p>
          <a:p>
            <a:r>
              <a:rPr lang="en-US" dirty="0">
                <a:effectLst>
                  <a:outerShdw blurRad="38100" dist="38100" dir="2700000" algn="tl">
                    <a:srgbClr val="000000">
                      <a:alpha val="43137"/>
                    </a:srgbClr>
                  </a:outerShdw>
                </a:effectLst>
              </a:rPr>
              <a:t>Holder’s signature</a:t>
            </a:r>
            <a:r>
              <a:rPr lang="en-US" dirty="0"/>
              <a:t>:</a:t>
            </a:r>
          </a:p>
          <a:p>
            <a:pPr lvl="1"/>
            <a:r>
              <a:rPr lang="en-US" dirty="0"/>
              <a:t>To find out if the holder’s signature should remain mandatory, a survey will be spread to the Member States. The ICAO New Technology Working Group (NTWG) will analyze the results of this questionnaire when determining whether the passport data page and /or ID card specifications should be changed.</a:t>
            </a:r>
          </a:p>
          <a:p>
            <a:endParaRPr lang="en-US" dirty="0"/>
          </a:p>
          <a:p>
            <a:r>
              <a:rPr lang="en-US" dirty="0"/>
              <a:t>The </a:t>
            </a:r>
            <a:r>
              <a:rPr lang="en-US" dirty="0">
                <a:effectLst>
                  <a:outerShdw blurRad="38100" dist="38100" dir="2700000" algn="tl">
                    <a:srgbClr val="000000">
                      <a:alpha val="43137"/>
                    </a:srgbClr>
                  </a:outerShdw>
                </a:effectLst>
              </a:rPr>
              <a:t>date of issuance </a:t>
            </a:r>
            <a:r>
              <a:rPr lang="en-US" dirty="0"/>
              <a:t>and the </a:t>
            </a:r>
            <a:r>
              <a:rPr lang="en-US" dirty="0">
                <a:effectLst>
                  <a:outerShdw blurRad="38100" dist="38100" dir="2700000" algn="tl">
                    <a:srgbClr val="000000">
                      <a:alpha val="43137"/>
                    </a:srgbClr>
                  </a:outerShdw>
                </a:effectLst>
              </a:rPr>
              <a:t>version of the travel document </a:t>
            </a:r>
            <a:r>
              <a:rPr lang="en-US" dirty="0"/>
              <a:t>are relevant to determine whether a specific change in the personalization has been applied or not (e.g. whether the document code denotes the national code or the harmonized code of Doc 9303) if that is known for a certain country. </a:t>
            </a:r>
          </a:p>
          <a:p>
            <a:pPr lvl="1"/>
            <a:r>
              <a:rPr lang="en-US" dirty="0"/>
              <a:t>The </a:t>
            </a:r>
            <a:r>
              <a:rPr lang="en-US" dirty="0">
                <a:effectLst>
                  <a:outerShdw blurRad="38100" dist="38100" dir="2700000" algn="tl">
                    <a:srgbClr val="000000">
                      <a:alpha val="43137"/>
                    </a:srgbClr>
                  </a:outerShdw>
                </a:effectLst>
              </a:rPr>
              <a:t>version of the travel document </a:t>
            </a:r>
            <a:r>
              <a:rPr lang="en-US" dirty="0"/>
              <a:t>is particularly relevant for the security features to be authenticated by optical machine authentication. </a:t>
            </a:r>
          </a:p>
          <a:p>
            <a:pPr lvl="1"/>
            <a:r>
              <a:rPr lang="en-US" dirty="0"/>
              <a:t>The (optional) inclusion of this information in the MRZ will need further discussions in the subgroup.</a:t>
            </a:r>
            <a:endParaRPr lang="en-SG" dirty="0"/>
          </a:p>
        </p:txBody>
      </p:sp>
    </p:spTree>
    <p:extLst>
      <p:ext uri="{BB962C8B-B14F-4D97-AF65-F5344CB8AC3E}">
        <p14:creationId xmlns:p14="http://schemas.microsoft.com/office/powerpoint/2010/main" val="1709655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Action by the TAG/TRIP</a:t>
            </a:r>
            <a:endParaRPr lang="en-SG" dirty="0"/>
          </a:p>
        </p:txBody>
      </p:sp>
      <p:sp>
        <p:nvSpPr>
          <p:cNvPr id="3" name="Content Placeholder 2"/>
          <p:cNvSpPr>
            <a:spLocks noGrp="1"/>
          </p:cNvSpPr>
          <p:nvPr>
            <p:ph idx="1"/>
          </p:nvPr>
        </p:nvSpPr>
        <p:spPr/>
        <p:txBody>
          <a:bodyPr/>
          <a:lstStyle/>
          <a:p>
            <a:endParaRPr lang="en-SG" dirty="0"/>
          </a:p>
          <a:p>
            <a:pPr marL="0" indent="0">
              <a:buNone/>
            </a:pPr>
            <a:r>
              <a:rPr lang="en-US" dirty="0"/>
              <a:t>The TAG/TRIP is invited to: </a:t>
            </a:r>
          </a:p>
          <a:p>
            <a:endParaRPr lang="en-SG" dirty="0"/>
          </a:p>
          <a:p>
            <a:r>
              <a:rPr lang="en-US" dirty="0"/>
              <a:t>take note of the content of this paper; </a:t>
            </a:r>
          </a:p>
          <a:p>
            <a:r>
              <a:rPr lang="en-US" dirty="0"/>
              <a:t>endorse the proposed changes in Section 2 of the WP as an amendment to the 8th Edition of Doc 9303; </a:t>
            </a:r>
          </a:p>
          <a:p>
            <a:r>
              <a:rPr lang="en-US" dirty="0"/>
              <a:t>endorse the proposed changes in Section 3 of the WP for the 9th Edition of Doc 9303; and </a:t>
            </a:r>
          </a:p>
          <a:p>
            <a:r>
              <a:rPr lang="en-US" dirty="0"/>
              <a:t>give endorsement to proceed with the ongoing work of the Mandatory and Optional data element subgroup. </a:t>
            </a:r>
          </a:p>
          <a:p>
            <a:pPr marL="0" indent="0">
              <a:buNone/>
            </a:pPr>
            <a:endParaRPr lang="en-SG" dirty="0"/>
          </a:p>
          <a:p>
            <a:pPr marL="0" indent="0">
              <a:buNone/>
            </a:pPr>
            <a:endParaRPr lang="en-SG" dirty="0"/>
          </a:p>
        </p:txBody>
      </p:sp>
    </p:spTree>
    <p:extLst>
      <p:ext uri="{BB962C8B-B14F-4D97-AF65-F5344CB8AC3E}">
        <p14:creationId xmlns:p14="http://schemas.microsoft.com/office/powerpoint/2010/main" val="475819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WP/5 - TECHNICAL CHANGES TO THE 9TH EDITION OF DOC 9303 PARTS 3, 4, 5, 7, AND 8</a:t>
            </a:r>
            <a:endParaRPr lang="en-SG" dirty="0"/>
          </a:p>
        </p:txBody>
      </p:sp>
    </p:spTree>
    <p:extLst>
      <p:ext uri="{BB962C8B-B14F-4D97-AF65-F5344CB8AC3E}">
        <p14:creationId xmlns:p14="http://schemas.microsoft.com/office/powerpoint/2010/main" val="4268893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endParaRPr lang="en-SG" dirty="0"/>
          </a:p>
        </p:txBody>
      </p:sp>
      <p:sp>
        <p:nvSpPr>
          <p:cNvPr id="3" name="Content Placeholder 2"/>
          <p:cNvSpPr>
            <a:spLocks noGrp="1"/>
          </p:cNvSpPr>
          <p:nvPr>
            <p:ph idx="1"/>
          </p:nvPr>
        </p:nvSpPr>
        <p:spPr/>
        <p:txBody>
          <a:bodyPr/>
          <a:lstStyle/>
          <a:p>
            <a:pPr marL="0" indent="0">
              <a:buNone/>
            </a:pPr>
            <a:r>
              <a:rPr lang="en-US" dirty="0"/>
              <a:t>As part of the drafting of the 9</a:t>
            </a:r>
            <a:r>
              <a:rPr lang="en-US" baseline="30000" dirty="0"/>
              <a:t>th</a:t>
            </a:r>
            <a:r>
              <a:rPr lang="en-US" dirty="0"/>
              <a:t> edition of Doc 9303, a few technical changes were found to be necessary by NTWG.</a:t>
            </a:r>
          </a:p>
          <a:p>
            <a:r>
              <a:rPr lang="en-US" dirty="0"/>
              <a:t>Related documentation: </a:t>
            </a:r>
          </a:p>
          <a:p>
            <a:pPr lvl="1"/>
            <a:r>
              <a:rPr lang="en-US" dirty="0"/>
              <a:t>WP/4: Selected technical changes will also be introduced as an amendment to the 9th edition, as detailed in WP/4 ‘Review of Mandatory and Optional fields used on MRTDs’. </a:t>
            </a:r>
          </a:p>
          <a:p>
            <a:pPr lvl="1"/>
            <a:r>
              <a:rPr lang="en-US" dirty="0"/>
              <a:t>WP/6: The Technical Report entitled ‘Additional TD1 and TD3 Layout Specifications for Machine Readable Travel Documents v2.1’ provides additional guidance for the introduction of an 2D-barcode (IDB) within a passport data page. </a:t>
            </a:r>
          </a:p>
          <a:p>
            <a:r>
              <a:rPr lang="en-US" dirty="0"/>
              <a:t>This working paper WP/5 is focused on the technical changes which are exclusively planned for the 9th edition.</a:t>
            </a:r>
          </a:p>
          <a:p>
            <a:endParaRPr lang="en-SG" dirty="0"/>
          </a:p>
        </p:txBody>
      </p:sp>
    </p:spTree>
    <p:extLst>
      <p:ext uri="{BB962C8B-B14F-4D97-AF65-F5344CB8AC3E}">
        <p14:creationId xmlns:p14="http://schemas.microsoft.com/office/powerpoint/2010/main" val="3546288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Updates since TAG/TRIP/4 (Oct. 2023)</a:t>
            </a:r>
            <a:endParaRPr lang="en-SG" dirty="0"/>
          </a:p>
        </p:txBody>
      </p:sp>
      <p:sp>
        <p:nvSpPr>
          <p:cNvPr id="3" name="Content Placeholder 2"/>
          <p:cNvSpPr>
            <a:spLocks noGrp="1"/>
          </p:cNvSpPr>
          <p:nvPr>
            <p:ph idx="1"/>
          </p:nvPr>
        </p:nvSpPr>
        <p:spPr/>
        <p:txBody>
          <a:bodyPr/>
          <a:lstStyle/>
          <a:p>
            <a:r>
              <a:rPr lang="en-US" dirty="0"/>
              <a:t>Four Physical Meetings (thanks to all the hosts): </a:t>
            </a:r>
          </a:p>
          <a:p>
            <a:pPr lvl="1"/>
            <a:r>
              <a:rPr lang="en-US" dirty="0"/>
              <a:t>Tokyo, Japan (April 2024)</a:t>
            </a:r>
          </a:p>
          <a:p>
            <a:pPr lvl="1"/>
            <a:r>
              <a:rPr lang="en-US" dirty="0"/>
              <a:t>Copenhagen, Denmark (September 2024)</a:t>
            </a:r>
          </a:p>
          <a:p>
            <a:pPr lvl="1"/>
            <a:r>
              <a:rPr lang="en-US" dirty="0"/>
              <a:t>Ottawa, Canada (May 2025)</a:t>
            </a:r>
          </a:p>
          <a:p>
            <a:pPr lvl="1"/>
            <a:r>
              <a:rPr lang="en-US" dirty="0"/>
              <a:t>Bern, Switzerland (October 2025) </a:t>
            </a:r>
          </a:p>
          <a:p>
            <a:r>
              <a:rPr lang="en-US" dirty="0"/>
              <a:t>One Virtual meeting – September 2025 to prepare TAG</a:t>
            </a:r>
          </a:p>
          <a:p>
            <a:r>
              <a:rPr lang="en-US" dirty="0"/>
              <a:t>Since May 2019, Dr. Uwe Seidel of Germany holds the position of Chairman of the NTWG. </a:t>
            </a:r>
          </a:p>
          <a:p>
            <a:r>
              <a:rPr lang="en-US" dirty="0"/>
              <a:t>This presentation acts as a „bracket“: </a:t>
            </a:r>
            <a:br>
              <a:rPr lang="en-US" dirty="0"/>
            </a:br>
            <a:r>
              <a:rPr lang="en-US" dirty="0">
                <a:sym typeface="Wingdings" panose="05000000000000000000" pitchFamily="2" charset="2"/>
              </a:rPr>
              <a:t> </a:t>
            </a:r>
            <a:r>
              <a:rPr lang="en-US" dirty="0"/>
              <a:t>NTWG will present for consideration 17 Working Papers (WPs) and 4 Information Papers (IPs)</a:t>
            </a:r>
            <a:br>
              <a:rPr lang="en-US" dirty="0"/>
            </a:br>
            <a:endParaRPr lang="en-US" dirty="0"/>
          </a:p>
          <a:p>
            <a:pPr marL="0" indent="0">
              <a:lnSpc>
                <a:spcPct val="100000"/>
              </a:lnSpc>
              <a:buNone/>
            </a:pPr>
            <a:r>
              <a:rPr lang="en-US" b="1" dirty="0">
                <a:solidFill>
                  <a:srgbClr val="0070C0"/>
                </a:solidFill>
              </a:rPr>
              <a:t>This massive workload of mostly complex technical issues is the result of a extraordinary </a:t>
            </a:r>
            <a:br>
              <a:rPr lang="en-US" b="1" dirty="0">
                <a:solidFill>
                  <a:srgbClr val="0070C0"/>
                </a:solidFill>
              </a:rPr>
            </a:br>
            <a:r>
              <a:rPr lang="en-US" b="1" dirty="0">
                <a:solidFill>
                  <a:srgbClr val="0070C0"/>
                </a:solidFill>
              </a:rPr>
              <a:t>co-operation between many government and ISO colleagues, usually on top of a day-job. </a:t>
            </a:r>
            <a:br>
              <a:rPr lang="en-US" b="1" dirty="0">
                <a:solidFill>
                  <a:srgbClr val="0070C0"/>
                </a:solidFill>
              </a:rPr>
            </a:br>
            <a:r>
              <a:rPr lang="en-US" b="1" dirty="0">
                <a:solidFill>
                  <a:srgbClr val="0070C0"/>
                </a:solidFill>
              </a:rPr>
              <a:t>This is the right time and the place to express my gratitude to all of them!</a:t>
            </a:r>
          </a:p>
        </p:txBody>
      </p:sp>
    </p:spTree>
    <p:extLst>
      <p:ext uri="{BB962C8B-B14F-4D97-AF65-F5344CB8AC3E}">
        <p14:creationId xmlns:p14="http://schemas.microsoft.com/office/powerpoint/2010/main" val="3680903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a:t>
            </a:r>
            <a:endParaRPr lang="en-SG" dirty="0"/>
          </a:p>
        </p:txBody>
      </p:sp>
      <p:sp>
        <p:nvSpPr>
          <p:cNvPr id="3" name="Content Placeholder 2"/>
          <p:cNvSpPr>
            <a:spLocks noGrp="1"/>
          </p:cNvSpPr>
          <p:nvPr>
            <p:ph idx="1"/>
          </p:nvPr>
        </p:nvSpPr>
        <p:spPr/>
        <p:txBody>
          <a:bodyPr/>
          <a:lstStyle/>
          <a:p>
            <a:r>
              <a:rPr lang="en-US" dirty="0"/>
              <a:t>As part of the drafting of the 9</a:t>
            </a:r>
            <a:r>
              <a:rPr lang="en-US" baseline="30000" dirty="0"/>
              <a:t>th</a:t>
            </a:r>
            <a:r>
              <a:rPr lang="en-US" dirty="0"/>
              <a:t> edition of Doc 9303, a few technical changes were found to be necessary.</a:t>
            </a:r>
          </a:p>
          <a:p>
            <a:r>
              <a:rPr lang="en-US" dirty="0"/>
              <a:t>Empty fields in the Visual Inspection Zone</a:t>
            </a:r>
          </a:p>
          <a:p>
            <a:pPr lvl="1"/>
            <a:r>
              <a:rPr lang="en-US" dirty="0"/>
              <a:t>Part 3: Captions SHOULD NOT appear when an optional field is not populated. Similarly, an asterisk (*) is RECOMMENDED when a secondary identifier is not present.</a:t>
            </a:r>
          </a:p>
          <a:p>
            <a:r>
              <a:rPr lang="en-US" dirty="0"/>
              <a:t>Use of oblique character (/)</a:t>
            </a:r>
          </a:p>
          <a:p>
            <a:pPr lvl="1"/>
            <a:r>
              <a:rPr lang="en-US" dirty="0"/>
              <a:t>Part 3: The issuing State or organization MAY include a blank space before and after the oblique character (/) which separates the entries in the different languages in the Visual Inspection Zone (VIZ).</a:t>
            </a:r>
          </a:p>
          <a:p>
            <a:pPr lvl="1"/>
            <a:r>
              <a:rPr lang="en-US" dirty="0"/>
              <a:t>Parts 3, 4, 5, 7 and 8: The data elements ‘issuing State or organization’ and ‘document’ in zone I of the VIZ MAY use a different separator instead of separating the entries using the oblique character (/).</a:t>
            </a:r>
          </a:p>
          <a:p>
            <a:r>
              <a:rPr lang="en-US" dirty="0"/>
              <a:t>Document Number format</a:t>
            </a:r>
          </a:p>
          <a:p>
            <a:pPr lvl="1"/>
            <a:r>
              <a:rPr lang="en-US" dirty="0"/>
              <a:t>Part 3: Mandatory requirement to ensure that document numbers SHALL NOT include intentional spaces and/or unintentional gaps when pre-numbered. This change will mitigate issues reported by States and carriers to the ICBWG non-compliance subgroup.</a:t>
            </a:r>
          </a:p>
          <a:p>
            <a:r>
              <a:rPr lang="en-US" dirty="0"/>
              <a:t>Removal of fingerprint images in Parts 3, 4, 5 and 7: not interoperable and outdated </a:t>
            </a:r>
            <a:r>
              <a:rPr lang="en-US" dirty="0" err="1"/>
              <a:t>practise</a:t>
            </a:r>
            <a:endParaRPr lang="en-US" dirty="0"/>
          </a:p>
          <a:p>
            <a:r>
              <a:rPr lang="en-US" dirty="0"/>
              <a:t>Data Page on an inside cover page – removed in 9</a:t>
            </a:r>
            <a:r>
              <a:rPr lang="en-US" baseline="30000" dirty="0"/>
              <a:t>th</a:t>
            </a:r>
            <a:r>
              <a:rPr lang="en-US" dirty="0"/>
              <a:t> edition as it is considered not secure. </a:t>
            </a:r>
            <a:endParaRPr lang="en-SG" dirty="0"/>
          </a:p>
        </p:txBody>
      </p:sp>
    </p:spTree>
    <p:extLst>
      <p:ext uri="{BB962C8B-B14F-4D97-AF65-F5344CB8AC3E}">
        <p14:creationId xmlns:p14="http://schemas.microsoft.com/office/powerpoint/2010/main" val="41781924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Action by the TAG/TRIP</a:t>
            </a:r>
            <a:endParaRPr lang="en-SG" dirty="0"/>
          </a:p>
        </p:txBody>
      </p:sp>
      <p:sp>
        <p:nvSpPr>
          <p:cNvPr id="3" name="Content Placeholder 2"/>
          <p:cNvSpPr>
            <a:spLocks noGrp="1"/>
          </p:cNvSpPr>
          <p:nvPr>
            <p:ph idx="1"/>
          </p:nvPr>
        </p:nvSpPr>
        <p:spPr/>
        <p:txBody>
          <a:bodyPr/>
          <a:lstStyle/>
          <a:p>
            <a:endParaRPr lang="en-SG" dirty="0"/>
          </a:p>
          <a:p>
            <a:pPr marL="0" indent="0">
              <a:buNone/>
            </a:pPr>
            <a:r>
              <a:rPr lang="en-US" dirty="0"/>
              <a:t>The TAG/TRIP is invited to: </a:t>
            </a:r>
          </a:p>
          <a:p>
            <a:pPr marL="457200" lvl="1" indent="0">
              <a:buNone/>
            </a:pPr>
            <a:endParaRPr lang="en-US" dirty="0"/>
          </a:p>
          <a:p>
            <a:r>
              <a:rPr lang="en-US" dirty="0"/>
              <a:t>take note of the technical changes intended for the 9th edition of Doc 9303, Parts 3, 4, 5, 7 and 8; and,</a:t>
            </a:r>
          </a:p>
          <a:p>
            <a:r>
              <a:rPr lang="en-US" dirty="0"/>
              <a:t>approve the cited changes in Section 3 of the WP for inclusion in the 9th edition.</a:t>
            </a:r>
            <a:endParaRPr lang="en-SG" dirty="0"/>
          </a:p>
          <a:p>
            <a:pPr marL="0" indent="0">
              <a:buNone/>
            </a:pPr>
            <a:endParaRPr lang="en-SG" dirty="0"/>
          </a:p>
        </p:txBody>
      </p:sp>
    </p:spTree>
    <p:extLst>
      <p:ext uri="{BB962C8B-B14F-4D97-AF65-F5344CB8AC3E}">
        <p14:creationId xmlns:p14="http://schemas.microsoft.com/office/powerpoint/2010/main" val="428340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844824"/>
            <a:ext cx="10515600" cy="662716"/>
          </a:xfrm>
        </p:spPr>
        <p:txBody>
          <a:bodyPr/>
          <a:lstStyle/>
          <a:p>
            <a:r>
              <a:rPr lang="en-US" dirty="0"/>
              <a:t>WP/6 - ADDITIONAL TD1 AND TD3 LAYOUTS, VERSION 2.1</a:t>
            </a:r>
            <a:endParaRPr lang="en-SG" dirty="0"/>
          </a:p>
        </p:txBody>
      </p:sp>
      <p:pic>
        <p:nvPicPr>
          <p:cNvPr id="3" name="Picture 5" descr="A person's face with a white background&#10;&#10;AI-generated content may be incorrect.">
            <a:extLst>
              <a:ext uri="{FF2B5EF4-FFF2-40B4-BE49-F238E27FC236}">
                <a16:creationId xmlns:a16="http://schemas.microsoft.com/office/drawing/2014/main" id="{3190306E-7FD2-44AC-BA3B-0424FAA02E3F}"/>
              </a:ext>
            </a:extLst>
          </p:cNvPr>
          <p:cNvPicPr/>
          <p:nvPr/>
        </p:nvPicPr>
        <p:blipFill rotWithShape="1">
          <a:blip r:embed="rId2">
            <a:extLst>
              <a:ext uri="{28A0092B-C50C-407E-A947-70E740481C1C}">
                <a14:useLocalDpi xmlns:a14="http://schemas.microsoft.com/office/drawing/2010/main" val="0"/>
              </a:ext>
            </a:extLst>
          </a:blip>
          <a:srcRect b="8213"/>
          <a:stretch/>
        </p:blipFill>
        <p:spPr>
          <a:xfrm>
            <a:off x="4007768" y="2628873"/>
            <a:ext cx="1985645" cy="3129905"/>
          </a:xfrm>
          <a:prstGeom prst="rect">
            <a:avLst/>
          </a:prstGeom>
        </p:spPr>
      </p:pic>
      <p:pic>
        <p:nvPicPr>
          <p:cNvPr id="5" name="Picture 6" descr="A close up of a document&#10;&#10;AI-generated content may be incorrect.">
            <a:extLst>
              <a:ext uri="{FF2B5EF4-FFF2-40B4-BE49-F238E27FC236}">
                <a16:creationId xmlns:a16="http://schemas.microsoft.com/office/drawing/2014/main" id="{F46A6C65-7BBE-4BD5-9F03-5D19BA673255}"/>
              </a:ext>
            </a:extLst>
          </p:cNvPr>
          <p:cNvPicPr/>
          <p:nvPr/>
        </p:nvPicPr>
        <p:blipFill rotWithShape="1">
          <a:blip r:embed="rId3">
            <a:extLst>
              <a:ext uri="{28A0092B-C50C-407E-A947-70E740481C1C}">
                <a14:useLocalDpi xmlns:a14="http://schemas.microsoft.com/office/drawing/2010/main" val="0"/>
              </a:ext>
            </a:extLst>
          </a:blip>
          <a:srcRect b="12534"/>
          <a:stretch/>
        </p:blipFill>
        <p:spPr>
          <a:xfrm>
            <a:off x="6312024" y="3212976"/>
            <a:ext cx="3119120" cy="1961701"/>
          </a:xfrm>
          <a:prstGeom prst="rect">
            <a:avLst/>
          </a:prstGeom>
        </p:spPr>
      </p:pic>
      <p:sp>
        <p:nvSpPr>
          <p:cNvPr id="7" name="Title 3">
            <a:extLst>
              <a:ext uri="{FF2B5EF4-FFF2-40B4-BE49-F238E27FC236}">
                <a16:creationId xmlns:a16="http://schemas.microsoft.com/office/drawing/2014/main" id="{5B3E54D4-DED8-417A-8D8E-8A4BA9072352}"/>
              </a:ext>
            </a:extLst>
          </p:cNvPr>
          <p:cNvSpPr txBox="1">
            <a:spLocks/>
          </p:cNvSpPr>
          <p:nvPr/>
        </p:nvSpPr>
        <p:spPr>
          <a:xfrm>
            <a:off x="6121871" y="5534281"/>
            <a:ext cx="3358505" cy="256204"/>
          </a:xfrm>
          <a:prstGeom prst="rect">
            <a:avLst/>
          </a:prstGeom>
        </p:spPr>
        <p:txBody>
          <a:bodyPr>
            <a:normAutofit/>
          </a:bodyPr>
          <a:lst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l"/>
            <a:r>
              <a:rPr lang="en-US" sz="1200" dirty="0"/>
              <a:t>Additional TD1 layout specifications for MROTDs</a:t>
            </a:r>
          </a:p>
        </p:txBody>
      </p:sp>
    </p:spTree>
    <p:extLst>
      <p:ext uri="{BB962C8B-B14F-4D97-AF65-F5344CB8AC3E}">
        <p14:creationId xmlns:p14="http://schemas.microsoft.com/office/powerpoint/2010/main" val="18062031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endParaRPr lang="en-SG" dirty="0"/>
          </a:p>
        </p:txBody>
      </p:sp>
      <p:sp>
        <p:nvSpPr>
          <p:cNvPr id="3" name="Content Placeholder 2"/>
          <p:cNvSpPr>
            <a:spLocks noGrp="1"/>
          </p:cNvSpPr>
          <p:nvPr>
            <p:ph idx="1"/>
          </p:nvPr>
        </p:nvSpPr>
        <p:spPr/>
        <p:txBody>
          <a:bodyPr/>
          <a:lstStyle/>
          <a:p>
            <a:r>
              <a:rPr lang="en-US" dirty="0"/>
              <a:t>TAG/TRIP-4 endorsed the additional layouts for TD1 size documents (refer TAG/TRIP4/WP/17)</a:t>
            </a:r>
          </a:p>
          <a:p>
            <a:r>
              <a:rPr lang="en-US" dirty="0"/>
              <a:t>The specifications were published as a Technical Report and it was authorized for inclusion in Part 5 of the 9</a:t>
            </a:r>
            <a:r>
              <a:rPr lang="en-US" baseline="30000" dirty="0"/>
              <a:t>th</a:t>
            </a:r>
            <a:r>
              <a:rPr lang="en-US" dirty="0"/>
              <a:t> edition.</a:t>
            </a:r>
          </a:p>
          <a:p>
            <a:r>
              <a:rPr lang="en-US" dirty="0"/>
              <a:t>During the incorporation into the 9th edition, it was evident that some additional layout specifications should be incorporated in the 9th edition, leading to an updated version of the TR.</a:t>
            </a:r>
          </a:p>
          <a:p>
            <a:r>
              <a:rPr lang="en-US" dirty="0"/>
              <a:t>Furthermore, guidance related to the inclusion of the IDB within the TD3 format (MRP) did not exist and required additional clarification.</a:t>
            </a:r>
            <a:endParaRPr lang="en-SG" dirty="0"/>
          </a:p>
        </p:txBody>
      </p:sp>
    </p:spTree>
    <p:extLst>
      <p:ext uri="{BB962C8B-B14F-4D97-AF65-F5344CB8AC3E}">
        <p14:creationId xmlns:p14="http://schemas.microsoft.com/office/powerpoint/2010/main" val="32661878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a:t>
            </a:r>
            <a:endParaRPr lang="en-SG" dirty="0"/>
          </a:p>
        </p:txBody>
      </p:sp>
      <p:sp>
        <p:nvSpPr>
          <p:cNvPr id="3" name="Content Placeholder 2"/>
          <p:cNvSpPr>
            <a:spLocks noGrp="1"/>
          </p:cNvSpPr>
          <p:nvPr>
            <p:ph idx="1"/>
          </p:nvPr>
        </p:nvSpPr>
        <p:spPr/>
        <p:txBody>
          <a:bodyPr/>
          <a:lstStyle/>
          <a:p>
            <a:pPr marL="0" indent="0">
              <a:buNone/>
            </a:pPr>
            <a:r>
              <a:rPr lang="en-US" dirty="0"/>
              <a:t>Changes within the updated Technical Report:</a:t>
            </a:r>
          </a:p>
          <a:p>
            <a:r>
              <a:rPr lang="en-US" dirty="0"/>
              <a:t>Updated tables related to permissible variations of portrait oriented layout. Zone dimensions remain unchanged.</a:t>
            </a:r>
          </a:p>
          <a:p>
            <a:r>
              <a:rPr lang="en-US" dirty="0"/>
              <a:t>Added recommendations pertaining to the inclusion of the Card Access Number(CAN) for portrait orientations in Part 5. The updated technical specifications allow for more flexibility within the layout regarding the placement of the CAN and reflect the space constraints on the front side of the TD1 card.</a:t>
            </a:r>
          </a:p>
          <a:p>
            <a:r>
              <a:rPr lang="en-US" dirty="0"/>
              <a:t>Additional recommendations and technical specifications related to the placement of an IDB within the front and reverse side of the portrait-oriented and landscape oriented TD1 card.</a:t>
            </a:r>
          </a:p>
          <a:p>
            <a:r>
              <a:rPr lang="en-US" dirty="0"/>
              <a:t>New recommendations and technical specifications related to the placement of an IDB within a TD3 format document.</a:t>
            </a:r>
          </a:p>
          <a:p>
            <a:pPr marL="0" indent="0">
              <a:buNone/>
            </a:pPr>
            <a:r>
              <a:rPr lang="en-US" dirty="0"/>
              <a:t>As the TR now contains recommendations for both TD1 and TD3 layout, the title of the TR is changed from “‘Additional TD1 layout specifications for MROTDs” to “Additional TD1 and TD3 layout specifications for Machine Readable Travel Documents”.</a:t>
            </a:r>
          </a:p>
        </p:txBody>
      </p:sp>
    </p:spTree>
    <p:extLst>
      <p:ext uri="{BB962C8B-B14F-4D97-AF65-F5344CB8AC3E}">
        <p14:creationId xmlns:p14="http://schemas.microsoft.com/office/powerpoint/2010/main" val="17371434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Action by the TAG/TRIP</a:t>
            </a:r>
            <a:endParaRPr lang="en-SG" dirty="0"/>
          </a:p>
        </p:txBody>
      </p:sp>
      <p:sp>
        <p:nvSpPr>
          <p:cNvPr id="3" name="Content Placeholder 2"/>
          <p:cNvSpPr>
            <a:spLocks noGrp="1"/>
          </p:cNvSpPr>
          <p:nvPr>
            <p:ph idx="1"/>
          </p:nvPr>
        </p:nvSpPr>
        <p:spPr/>
        <p:txBody>
          <a:bodyPr/>
          <a:lstStyle/>
          <a:p>
            <a:endParaRPr lang="en-SG" dirty="0"/>
          </a:p>
          <a:p>
            <a:pPr marL="0" indent="0">
              <a:buNone/>
            </a:pPr>
            <a:r>
              <a:rPr lang="en-US" dirty="0"/>
              <a:t>The TAG/TRIP is invited to: </a:t>
            </a:r>
          </a:p>
          <a:p>
            <a:pPr marL="457200" lvl="1" indent="0">
              <a:buNone/>
            </a:pPr>
            <a:endParaRPr lang="en-US" dirty="0"/>
          </a:p>
          <a:p>
            <a:r>
              <a:rPr lang="en-US" dirty="0"/>
              <a:t>approve the publication of the revised Technical Report;</a:t>
            </a:r>
          </a:p>
          <a:p>
            <a:r>
              <a:rPr lang="en-US" dirty="0"/>
              <a:t>instruct the TAG/TRIP Secretariat to publish the updated TR on the ICAO website as a supplement to Doc 9303; and</a:t>
            </a:r>
          </a:p>
          <a:p>
            <a:r>
              <a:rPr lang="en-US" dirty="0"/>
              <a:t>approve the technical changes detailed within the TR for inclusion in the 9th edition of Doc 9303.</a:t>
            </a:r>
            <a:endParaRPr lang="en-SG" dirty="0"/>
          </a:p>
        </p:txBody>
      </p:sp>
    </p:spTree>
    <p:extLst>
      <p:ext uri="{BB962C8B-B14F-4D97-AF65-F5344CB8AC3E}">
        <p14:creationId xmlns:p14="http://schemas.microsoft.com/office/powerpoint/2010/main" val="408807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WP/7 - DOC 9303, PART 10, EIGHTH EDITION, AMENDMENT 2</a:t>
            </a:r>
            <a:endParaRPr lang="en-SG" dirty="0"/>
          </a:p>
        </p:txBody>
      </p:sp>
    </p:spTree>
    <p:extLst>
      <p:ext uri="{BB962C8B-B14F-4D97-AF65-F5344CB8AC3E}">
        <p14:creationId xmlns:p14="http://schemas.microsoft.com/office/powerpoint/2010/main" val="36978931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endParaRPr lang="en-SG" dirty="0"/>
          </a:p>
        </p:txBody>
      </p:sp>
      <p:sp>
        <p:nvSpPr>
          <p:cNvPr id="3" name="Content Placeholder 2"/>
          <p:cNvSpPr>
            <a:spLocks noGrp="1"/>
          </p:cNvSpPr>
          <p:nvPr>
            <p:ph idx="1"/>
          </p:nvPr>
        </p:nvSpPr>
        <p:spPr/>
        <p:txBody>
          <a:bodyPr/>
          <a:lstStyle/>
          <a:p>
            <a:r>
              <a:rPr lang="en-US" dirty="0"/>
              <a:t>The editorial effort for the 9</a:t>
            </a:r>
            <a:r>
              <a:rPr lang="en-US" baseline="30000" dirty="0"/>
              <a:t>th</a:t>
            </a:r>
            <a:r>
              <a:rPr lang="en-US" dirty="0"/>
              <a:t> edition uncovered several technical issues which necessitate an amendment to the current published 8th Edition of Doc 9303, Part 10, Amendment 1.</a:t>
            </a:r>
          </a:p>
          <a:p>
            <a:endParaRPr lang="en-SG" dirty="0"/>
          </a:p>
        </p:txBody>
      </p:sp>
    </p:spTree>
    <p:extLst>
      <p:ext uri="{BB962C8B-B14F-4D97-AF65-F5344CB8AC3E}">
        <p14:creationId xmlns:p14="http://schemas.microsoft.com/office/powerpoint/2010/main" val="13616029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a:t>
            </a:r>
            <a:endParaRPr lang="en-SG" dirty="0"/>
          </a:p>
        </p:txBody>
      </p:sp>
      <p:sp>
        <p:nvSpPr>
          <p:cNvPr id="3" name="Content Placeholder 2"/>
          <p:cNvSpPr>
            <a:spLocks noGrp="1"/>
          </p:cNvSpPr>
          <p:nvPr>
            <p:ph idx="1"/>
          </p:nvPr>
        </p:nvSpPr>
        <p:spPr/>
        <p:txBody>
          <a:bodyPr/>
          <a:lstStyle/>
          <a:p>
            <a:pPr marL="0" indent="0">
              <a:buNone/>
            </a:pPr>
            <a:r>
              <a:rPr lang="en-US" dirty="0"/>
              <a:t>The amendments are as follows: </a:t>
            </a:r>
          </a:p>
          <a:p>
            <a:r>
              <a:rPr lang="en-US" dirty="0"/>
              <a:t>The presence of Data group 11 and Data group 12 will change from OPTIONAL to RECOMMENDED;</a:t>
            </a:r>
          </a:p>
          <a:p>
            <a:r>
              <a:rPr lang="en-US" dirty="0"/>
              <a:t>Field length restrictions in Data Group 11 shall be removed;</a:t>
            </a:r>
          </a:p>
          <a:p>
            <a:r>
              <a:rPr lang="en-US" dirty="0"/>
              <a:t>Relevant (normative) sections in Doc 9303, Part10, Appendix B, will be moved to the body of the main text;</a:t>
            </a:r>
          </a:p>
          <a:p>
            <a:r>
              <a:rPr lang="en-US" dirty="0"/>
              <a:t>Provisions on “polling sequence” will be changed and updated to reflect current industry performance standards, and to RECOMMEND that </a:t>
            </a:r>
            <a:r>
              <a:rPr lang="en-US" dirty="0" err="1"/>
              <a:t>eMRTD</a:t>
            </a:r>
            <a:r>
              <a:rPr lang="en-US" dirty="0"/>
              <a:t> associated Inspection Systems be designed to handle only one </a:t>
            </a:r>
            <a:r>
              <a:rPr lang="en-US" dirty="0" err="1"/>
              <a:t>eMRTD</a:t>
            </a:r>
            <a:r>
              <a:rPr lang="en-US" dirty="0"/>
              <a:t> in the field; and</a:t>
            </a:r>
          </a:p>
          <a:p>
            <a:r>
              <a:rPr lang="en-US" dirty="0"/>
              <a:t>For both EF.DIR and EF.ATR/INFO change the requirement for a Short File Identifier from optional to OPTIONAL. </a:t>
            </a:r>
            <a:endParaRPr lang="en-SG" dirty="0"/>
          </a:p>
        </p:txBody>
      </p:sp>
    </p:spTree>
    <p:extLst>
      <p:ext uri="{BB962C8B-B14F-4D97-AF65-F5344CB8AC3E}">
        <p14:creationId xmlns:p14="http://schemas.microsoft.com/office/powerpoint/2010/main" val="20102041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Action by the TAG/TRIP</a:t>
            </a:r>
            <a:endParaRPr lang="en-SG" dirty="0"/>
          </a:p>
        </p:txBody>
      </p:sp>
      <p:sp>
        <p:nvSpPr>
          <p:cNvPr id="3" name="Content Placeholder 2"/>
          <p:cNvSpPr>
            <a:spLocks noGrp="1"/>
          </p:cNvSpPr>
          <p:nvPr>
            <p:ph idx="1"/>
          </p:nvPr>
        </p:nvSpPr>
        <p:spPr/>
        <p:txBody>
          <a:bodyPr/>
          <a:lstStyle/>
          <a:p>
            <a:endParaRPr lang="en-SG" dirty="0"/>
          </a:p>
          <a:p>
            <a:pPr marL="0" indent="0">
              <a:buNone/>
            </a:pPr>
            <a:r>
              <a:rPr lang="en-US" dirty="0"/>
              <a:t>The TAG/TRIP is invited to: </a:t>
            </a:r>
          </a:p>
          <a:p>
            <a:pPr marL="457200" lvl="1" indent="0">
              <a:buNone/>
            </a:pPr>
            <a:endParaRPr lang="en-US" dirty="0"/>
          </a:p>
          <a:p>
            <a:r>
              <a:rPr lang="en-US" dirty="0"/>
              <a:t>endorse the proposed Amendment No. 2 to the 8th Edition of ICAO Doc 9303, Part 10, Logical Data Structure (LDS) for Storage of Biometrics and Other Data in the Contactless Integrated Circuit (IC); and</a:t>
            </a:r>
          </a:p>
          <a:p>
            <a:r>
              <a:rPr lang="en-US" dirty="0"/>
              <a:t>instruct the TAG/TRIP secretariat to publish the amended 8th Edition of ICAO Doc 9303, Part 10.</a:t>
            </a:r>
            <a:endParaRPr lang="en-SG" dirty="0"/>
          </a:p>
        </p:txBody>
      </p:sp>
    </p:spTree>
    <p:extLst>
      <p:ext uri="{BB962C8B-B14F-4D97-AF65-F5344CB8AC3E}">
        <p14:creationId xmlns:p14="http://schemas.microsoft.com/office/powerpoint/2010/main" val="1785416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8F8ABB-4C53-48C5-94EB-2C55127C9CA7}"/>
              </a:ext>
            </a:extLst>
          </p:cNvPr>
          <p:cNvSpPr>
            <a:spLocks noGrp="1"/>
          </p:cNvSpPr>
          <p:nvPr>
            <p:ph type="title"/>
          </p:nvPr>
        </p:nvSpPr>
        <p:spPr/>
        <p:txBody>
          <a:bodyPr/>
          <a:lstStyle/>
          <a:p>
            <a:r>
              <a:rPr lang="de-DE" dirty="0"/>
              <a:t>NTWG update - Table </a:t>
            </a:r>
            <a:r>
              <a:rPr lang="de-DE" dirty="0" err="1"/>
              <a:t>of</a:t>
            </a:r>
            <a:r>
              <a:rPr lang="de-DE" dirty="0"/>
              <a:t> Content 1/2</a:t>
            </a:r>
          </a:p>
        </p:txBody>
      </p:sp>
      <p:graphicFrame>
        <p:nvGraphicFramePr>
          <p:cNvPr id="4" name="Inhaltsplatzhalter 3">
            <a:extLst>
              <a:ext uri="{FF2B5EF4-FFF2-40B4-BE49-F238E27FC236}">
                <a16:creationId xmlns:a16="http://schemas.microsoft.com/office/drawing/2014/main" id="{7012E6AF-1D52-44AB-91C9-0475E16BAB71}"/>
              </a:ext>
            </a:extLst>
          </p:cNvPr>
          <p:cNvGraphicFramePr>
            <a:graphicFrameLocks noGrp="1"/>
          </p:cNvGraphicFramePr>
          <p:nvPr>
            <p:ph idx="1"/>
            <p:extLst>
              <p:ext uri="{D42A27DB-BD31-4B8C-83A1-F6EECF244321}">
                <p14:modId xmlns:p14="http://schemas.microsoft.com/office/powerpoint/2010/main" val="836059774"/>
              </p:ext>
            </p:extLst>
          </p:nvPr>
        </p:nvGraphicFramePr>
        <p:xfrm>
          <a:off x="1008529" y="1027842"/>
          <a:ext cx="10515600" cy="5177790"/>
        </p:xfrm>
        <a:graphic>
          <a:graphicData uri="http://schemas.openxmlformats.org/drawingml/2006/table">
            <a:tbl>
              <a:tblPr firstRow="1" bandRow="1">
                <a:tableStyleId>{5C22544A-7EE6-4342-B048-85BDC9FD1C3A}</a:tableStyleId>
              </a:tblPr>
              <a:tblGrid>
                <a:gridCol w="1416424">
                  <a:extLst>
                    <a:ext uri="{9D8B030D-6E8A-4147-A177-3AD203B41FA5}">
                      <a16:colId xmlns:a16="http://schemas.microsoft.com/office/drawing/2014/main" val="1057190317"/>
                    </a:ext>
                  </a:extLst>
                </a:gridCol>
                <a:gridCol w="6816543">
                  <a:extLst>
                    <a:ext uri="{9D8B030D-6E8A-4147-A177-3AD203B41FA5}">
                      <a16:colId xmlns:a16="http://schemas.microsoft.com/office/drawing/2014/main" val="28082304"/>
                    </a:ext>
                  </a:extLst>
                </a:gridCol>
                <a:gridCol w="2282633">
                  <a:extLst>
                    <a:ext uri="{9D8B030D-6E8A-4147-A177-3AD203B41FA5}">
                      <a16:colId xmlns:a16="http://schemas.microsoft.com/office/drawing/2014/main" val="1468252792"/>
                    </a:ext>
                  </a:extLst>
                </a:gridCol>
              </a:tblGrid>
              <a:tr h="0">
                <a:tc>
                  <a:txBody>
                    <a:bodyPr/>
                    <a:lstStyle/>
                    <a:p>
                      <a:pPr algn="ctr">
                        <a:lnSpc>
                          <a:spcPct val="100000"/>
                        </a:lnSpc>
                        <a:spcBef>
                          <a:spcPts val="1800"/>
                        </a:spcBef>
                        <a:spcAft>
                          <a:spcPts val="1800"/>
                        </a:spcAft>
                      </a:pPr>
                      <a:r>
                        <a:rPr lang="de-DE" sz="1800" dirty="0">
                          <a:latin typeface="+mn-lt"/>
                        </a:rPr>
                        <a:t>IP/WP </a:t>
                      </a:r>
                      <a:r>
                        <a:rPr lang="de-DE" sz="1800" dirty="0" err="1">
                          <a:latin typeface="+mn-lt"/>
                        </a:rPr>
                        <a:t>no</a:t>
                      </a:r>
                      <a:r>
                        <a:rPr lang="de-DE" sz="1800" dirty="0">
                          <a:latin typeface="+mn-lt"/>
                        </a:rPr>
                        <a:t>.</a:t>
                      </a:r>
                    </a:p>
                  </a:txBody>
                  <a:tcPr/>
                </a:tc>
                <a:tc>
                  <a:txBody>
                    <a:bodyPr/>
                    <a:lstStyle/>
                    <a:p>
                      <a:pPr>
                        <a:lnSpc>
                          <a:spcPct val="100000"/>
                        </a:lnSpc>
                        <a:spcBef>
                          <a:spcPts val="1800"/>
                        </a:spcBef>
                        <a:spcAft>
                          <a:spcPts val="1800"/>
                        </a:spcAft>
                      </a:pPr>
                      <a:r>
                        <a:rPr lang="de-DE" sz="1800" dirty="0">
                          <a:latin typeface="+mn-lt"/>
                        </a:rPr>
                        <a:t>Title</a:t>
                      </a:r>
                    </a:p>
                  </a:txBody>
                  <a:tcPr/>
                </a:tc>
                <a:tc>
                  <a:txBody>
                    <a:bodyPr/>
                    <a:lstStyle/>
                    <a:p>
                      <a:pPr>
                        <a:lnSpc>
                          <a:spcPct val="100000"/>
                        </a:lnSpc>
                        <a:spcBef>
                          <a:spcPts val="1800"/>
                        </a:spcBef>
                        <a:spcAft>
                          <a:spcPts val="1800"/>
                        </a:spcAft>
                      </a:pPr>
                      <a:r>
                        <a:rPr lang="de-DE" sz="1800" dirty="0" err="1">
                          <a:latin typeface="+mn-lt"/>
                        </a:rPr>
                        <a:t>Presented</a:t>
                      </a:r>
                      <a:r>
                        <a:rPr lang="de-DE" sz="1800" dirty="0">
                          <a:latin typeface="+mn-lt"/>
                        </a:rPr>
                        <a:t> </a:t>
                      </a:r>
                      <a:r>
                        <a:rPr lang="de-DE" sz="1800" dirty="0" err="1">
                          <a:latin typeface="+mn-lt"/>
                        </a:rPr>
                        <a:t>by</a:t>
                      </a:r>
                      <a:endParaRPr lang="de-DE" sz="1800" dirty="0">
                        <a:latin typeface="+mn-lt"/>
                      </a:endParaRPr>
                    </a:p>
                  </a:txBody>
                  <a:tcPr/>
                </a:tc>
                <a:extLst>
                  <a:ext uri="{0D108BD9-81ED-4DB2-BD59-A6C34878D82A}">
                    <a16:rowId xmlns:a16="http://schemas.microsoft.com/office/drawing/2014/main" val="614487159"/>
                  </a:ext>
                </a:extLst>
              </a:tr>
              <a:tr h="0">
                <a:tc>
                  <a:txBody>
                    <a:bodyPr/>
                    <a:lstStyle/>
                    <a:p>
                      <a:pPr marL="0" algn="ctr" defTabSz="914400" rtl="0" eaLnBrk="1" fontAlgn="ctr" latinLnBrk="0" hangingPunct="1">
                        <a:lnSpc>
                          <a:spcPct val="100000"/>
                        </a:lnSpc>
                        <a:spcBef>
                          <a:spcPts val="0"/>
                        </a:spcBef>
                        <a:spcAft>
                          <a:spcPts val="0"/>
                        </a:spcAft>
                      </a:pPr>
                      <a:r>
                        <a:rPr lang="de-DE" sz="1800" kern="1200" dirty="0">
                          <a:solidFill>
                            <a:schemeClr val="dk1"/>
                          </a:solidFill>
                          <a:effectLst>
                            <a:outerShdw blurRad="38100" dist="38100" dir="2700000" algn="tl">
                              <a:srgbClr val="000000">
                                <a:alpha val="43137"/>
                              </a:srgbClr>
                            </a:outerShdw>
                          </a:effectLst>
                          <a:latin typeface="+mn-lt"/>
                          <a:cs typeface="Arial" panose="020B0604020202020204" pitchFamily="34" charset="0"/>
                        </a:rPr>
                        <a:t>IP01</a:t>
                      </a:r>
                    </a:p>
                  </a:txBody>
                  <a:tcPr marL="9525" marR="9525" marT="9525" marB="0" anchor="ctr"/>
                </a:tc>
                <a:tc>
                  <a:txBody>
                    <a:bodyPr/>
                    <a:lstStyle/>
                    <a:p>
                      <a:pPr marL="0" algn="l" defTabSz="914400" rtl="0" eaLnBrk="1" fontAlgn="ctr" latinLnBrk="0" hangingPunct="1">
                        <a:lnSpc>
                          <a:spcPct val="100000"/>
                        </a:lnSpc>
                        <a:spcBef>
                          <a:spcPts val="0"/>
                        </a:spcBef>
                        <a:spcAft>
                          <a:spcPts val="0"/>
                        </a:spcAft>
                      </a:pPr>
                      <a:r>
                        <a:rPr lang="en-US" sz="1800" kern="1200" dirty="0">
                          <a:solidFill>
                            <a:schemeClr val="dk1"/>
                          </a:solidFill>
                          <a:effectLst/>
                          <a:latin typeface="+mn-lt"/>
                          <a:cs typeface="Arial" panose="020B0604020202020204" pitchFamily="34" charset="0"/>
                        </a:rPr>
                        <a:t>NTWG REQUEST FOR INFORMATION (RFI) 2024</a:t>
                      </a:r>
                    </a:p>
                  </a:txBody>
                  <a:tcPr marL="9525" marR="9525" marT="9525" marB="0" anchor="ctr"/>
                </a:tc>
                <a:tc>
                  <a:txBody>
                    <a:bodyPr/>
                    <a:lstStyle/>
                    <a:p>
                      <a:pPr>
                        <a:lnSpc>
                          <a:spcPct val="100000"/>
                        </a:lnSpc>
                        <a:spcBef>
                          <a:spcPts val="0"/>
                        </a:spcBef>
                        <a:spcAft>
                          <a:spcPts val="0"/>
                        </a:spcAft>
                      </a:pPr>
                      <a:r>
                        <a:rPr lang="de-DE" sz="1800" kern="1200" dirty="0">
                          <a:solidFill>
                            <a:schemeClr val="dk1"/>
                          </a:solidFill>
                          <a:effectLst/>
                          <a:latin typeface="+mn-lt"/>
                          <a:cs typeface="Arial" panose="020B0604020202020204" pitchFamily="34" charset="0"/>
                        </a:rPr>
                        <a:t>Mr. Seidel (D)</a:t>
                      </a:r>
                    </a:p>
                  </a:txBody>
                  <a:tcPr/>
                </a:tc>
                <a:extLst>
                  <a:ext uri="{0D108BD9-81ED-4DB2-BD59-A6C34878D82A}">
                    <a16:rowId xmlns:a16="http://schemas.microsoft.com/office/drawing/2014/main" val="1201779420"/>
                  </a:ext>
                </a:extLst>
              </a:tr>
              <a:tr h="0">
                <a:tc>
                  <a:txBody>
                    <a:bodyPr/>
                    <a:lstStyle/>
                    <a:p>
                      <a:pPr marL="0" algn="ctr" defTabSz="914400" rtl="0" eaLnBrk="1" fontAlgn="ctr" latinLnBrk="0" hangingPunct="1">
                        <a:lnSpc>
                          <a:spcPct val="100000"/>
                        </a:lnSpc>
                        <a:spcBef>
                          <a:spcPts val="0"/>
                        </a:spcBef>
                        <a:spcAft>
                          <a:spcPts val="0"/>
                        </a:spcAft>
                      </a:pPr>
                      <a:r>
                        <a:rPr lang="de-DE" sz="1800" kern="1200" dirty="0">
                          <a:solidFill>
                            <a:schemeClr val="dk1"/>
                          </a:solidFill>
                          <a:effectLst>
                            <a:outerShdw blurRad="38100" dist="38100" dir="2700000" algn="tl">
                              <a:srgbClr val="000000">
                                <a:alpha val="43137"/>
                              </a:srgbClr>
                            </a:outerShdw>
                          </a:effectLst>
                          <a:latin typeface="+mn-lt"/>
                          <a:cs typeface="Arial" panose="020B0604020202020204" pitchFamily="34" charset="0"/>
                        </a:rPr>
                        <a:t>IP02</a:t>
                      </a:r>
                    </a:p>
                  </a:txBody>
                  <a:tcPr marL="9525" marR="9525" marT="9525" marB="0" anchor="ctr"/>
                </a:tc>
                <a:tc>
                  <a:txBody>
                    <a:bodyPr/>
                    <a:lstStyle/>
                    <a:p>
                      <a:pPr marL="0" algn="l" defTabSz="914400" rtl="0" eaLnBrk="1" fontAlgn="ctr" latinLnBrk="0" hangingPunct="1">
                        <a:lnSpc>
                          <a:spcPct val="100000"/>
                        </a:lnSpc>
                        <a:spcBef>
                          <a:spcPts val="0"/>
                        </a:spcBef>
                        <a:spcAft>
                          <a:spcPts val="0"/>
                        </a:spcAft>
                      </a:pPr>
                      <a:r>
                        <a:rPr lang="it-IT" sz="1800" kern="1200" dirty="0">
                          <a:solidFill>
                            <a:schemeClr val="dk1"/>
                          </a:solidFill>
                          <a:effectLst/>
                          <a:latin typeface="+mn-lt"/>
                          <a:cs typeface="Arial" panose="020B0604020202020204" pitchFamily="34" charset="0"/>
                        </a:rPr>
                        <a:t>ISO/IEC 39794-5 APPLICATION PROFILE INTEROPERABILITY TESTS</a:t>
                      </a:r>
                    </a:p>
                  </a:txBody>
                  <a:tcPr marL="9525" marR="9525" marT="9525" marB="0" anchor="ctr"/>
                </a:tc>
                <a:tc>
                  <a:txBody>
                    <a:bodyPr/>
                    <a:lstStyle/>
                    <a:p>
                      <a:pPr marL="0" algn="l" defTabSz="914400" rtl="0" eaLnBrk="1" latinLnBrk="0" hangingPunct="1">
                        <a:lnSpc>
                          <a:spcPct val="100000"/>
                        </a:lnSpc>
                        <a:spcBef>
                          <a:spcPts val="0"/>
                        </a:spcBef>
                        <a:spcAft>
                          <a:spcPts val="0"/>
                        </a:spcAft>
                      </a:pPr>
                      <a:r>
                        <a:rPr lang="de-DE" sz="1800" kern="1200" dirty="0">
                          <a:solidFill>
                            <a:schemeClr val="dk1"/>
                          </a:solidFill>
                          <a:effectLst/>
                          <a:latin typeface="+mn-lt"/>
                          <a:ea typeface="+mn-ea"/>
                          <a:cs typeface="Arial" panose="020B0604020202020204" pitchFamily="34" charset="0"/>
                        </a:rPr>
                        <a:t>Mr. Rajeshkumar (ISO)</a:t>
                      </a:r>
                    </a:p>
                  </a:txBody>
                  <a:tcPr/>
                </a:tc>
                <a:extLst>
                  <a:ext uri="{0D108BD9-81ED-4DB2-BD59-A6C34878D82A}">
                    <a16:rowId xmlns:a16="http://schemas.microsoft.com/office/drawing/2014/main" val="2778148742"/>
                  </a:ext>
                </a:extLst>
              </a:tr>
              <a:tr h="0">
                <a:tc>
                  <a:txBody>
                    <a:bodyPr/>
                    <a:lstStyle/>
                    <a:p>
                      <a:pPr marL="0" algn="ctr" defTabSz="914400" rtl="0" eaLnBrk="1" fontAlgn="ctr" latinLnBrk="0" hangingPunct="1">
                        <a:lnSpc>
                          <a:spcPct val="100000"/>
                        </a:lnSpc>
                        <a:spcBef>
                          <a:spcPts val="0"/>
                        </a:spcBef>
                        <a:spcAft>
                          <a:spcPts val="0"/>
                        </a:spcAft>
                      </a:pPr>
                      <a:r>
                        <a:rPr lang="de-DE" sz="1800" kern="1200" dirty="0">
                          <a:solidFill>
                            <a:schemeClr val="dk1"/>
                          </a:solidFill>
                          <a:effectLst>
                            <a:outerShdw blurRad="38100" dist="38100" dir="2700000" algn="tl">
                              <a:srgbClr val="000000">
                                <a:alpha val="43137"/>
                              </a:srgbClr>
                            </a:outerShdw>
                          </a:effectLst>
                          <a:latin typeface="+mn-lt"/>
                          <a:cs typeface="Arial" panose="020B0604020202020204" pitchFamily="34" charset="0"/>
                        </a:rPr>
                        <a:t>IP03</a:t>
                      </a:r>
                    </a:p>
                  </a:txBody>
                  <a:tcPr marL="9525" marR="9525" marT="9525" marB="0" anchor="ctr"/>
                </a:tc>
                <a:tc>
                  <a:txBody>
                    <a:bodyPr/>
                    <a:lstStyle/>
                    <a:p>
                      <a:pPr marL="0" algn="l" defTabSz="914400" rtl="0" eaLnBrk="1" fontAlgn="ctr" latinLnBrk="0" hangingPunct="1">
                        <a:lnSpc>
                          <a:spcPct val="100000"/>
                        </a:lnSpc>
                        <a:spcBef>
                          <a:spcPts val="0"/>
                        </a:spcBef>
                        <a:spcAft>
                          <a:spcPts val="0"/>
                        </a:spcAft>
                      </a:pPr>
                      <a:r>
                        <a:rPr lang="en-US" sz="1800" kern="1200" dirty="0">
                          <a:solidFill>
                            <a:schemeClr val="dk1"/>
                          </a:solidFill>
                          <a:effectLst/>
                          <a:latin typeface="+mn-lt"/>
                          <a:cs typeface="Arial" panose="020B0604020202020204" pitchFamily="34" charset="0"/>
                        </a:rPr>
                        <a:t>FEASIBILITY OF A PASSPORT CARD - POLICY DOCUMENT WITH GUIDING CORE PRINCIPLES</a:t>
                      </a:r>
                    </a:p>
                  </a:txBody>
                  <a:tcPr marL="9525" marR="9525" marT="9525" marB="0" anchor="ctr"/>
                </a:tc>
                <a:tc>
                  <a:txBody>
                    <a:bodyPr/>
                    <a:lstStyle/>
                    <a:p>
                      <a:pPr marL="0" algn="l" defTabSz="914400" rtl="0" eaLnBrk="1" latinLnBrk="0" hangingPunct="1">
                        <a:lnSpc>
                          <a:spcPct val="100000"/>
                        </a:lnSpc>
                        <a:spcBef>
                          <a:spcPts val="0"/>
                        </a:spcBef>
                        <a:spcAft>
                          <a:spcPts val="0"/>
                        </a:spcAft>
                      </a:pPr>
                      <a:r>
                        <a:rPr lang="de-DE" sz="1800" kern="1200" dirty="0">
                          <a:solidFill>
                            <a:schemeClr val="dk1"/>
                          </a:solidFill>
                          <a:effectLst/>
                          <a:latin typeface="+mn-lt"/>
                          <a:ea typeface="+mn-ea"/>
                          <a:cs typeface="Arial" panose="020B0604020202020204" pitchFamily="34" charset="0"/>
                        </a:rPr>
                        <a:t>Mr. Seidel (D)</a:t>
                      </a:r>
                    </a:p>
                  </a:txBody>
                  <a:tcPr/>
                </a:tc>
                <a:extLst>
                  <a:ext uri="{0D108BD9-81ED-4DB2-BD59-A6C34878D82A}">
                    <a16:rowId xmlns:a16="http://schemas.microsoft.com/office/drawing/2014/main" val="947412165"/>
                  </a:ext>
                </a:extLst>
              </a:tr>
              <a:tr h="0">
                <a:tc>
                  <a:txBody>
                    <a:bodyPr/>
                    <a:lstStyle/>
                    <a:p>
                      <a:pPr marL="0" algn="ctr" defTabSz="914400" rtl="0" eaLnBrk="1" fontAlgn="ctr" latinLnBrk="0" hangingPunct="1">
                        <a:lnSpc>
                          <a:spcPct val="100000"/>
                        </a:lnSpc>
                        <a:spcBef>
                          <a:spcPts val="0"/>
                        </a:spcBef>
                        <a:spcAft>
                          <a:spcPts val="0"/>
                        </a:spcAft>
                      </a:pPr>
                      <a:r>
                        <a:rPr lang="de-DE" sz="1800" kern="1200" dirty="0">
                          <a:solidFill>
                            <a:schemeClr val="dk1"/>
                          </a:solidFill>
                          <a:effectLst>
                            <a:outerShdw blurRad="38100" dist="38100" dir="2700000" algn="tl">
                              <a:srgbClr val="000000">
                                <a:alpha val="43137"/>
                              </a:srgbClr>
                            </a:outerShdw>
                          </a:effectLst>
                          <a:latin typeface="+mn-lt"/>
                          <a:cs typeface="Arial" panose="020B0604020202020204" pitchFamily="34" charset="0"/>
                        </a:rPr>
                        <a:t>IP04</a:t>
                      </a:r>
                    </a:p>
                  </a:txBody>
                  <a:tcPr marL="9525" marR="9525" marT="9525" marB="0" anchor="ctr"/>
                </a:tc>
                <a:tc>
                  <a:txBody>
                    <a:bodyPr/>
                    <a:lstStyle/>
                    <a:p>
                      <a:pPr marL="0" algn="l" defTabSz="914400" rtl="0" eaLnBrk="1" fontAlgn="ctr" latinLnBrk="0" hangingPunct="1">
                        <a:lnSpc>
                          <a:spcPct val="100000"/>
                        </a:lnSpc>
                        <a:spcBef>
                          <a:spcPts val="0"/>
                        </a:spcBef>
                        <a:spcAft>
                          <a:spcPts val="0"/>
                        </a:spcAft>
                      </a:pPr>
                      <a:r>
                        <a:rPr lang="en-US" sz="1800" kern="1200" dirty="0">
                          <a:solidFill>
                            <a:schemeClr val="dk1"/>
                          </a:solidFill>
                          <a:effectLst/>
                          <a:latin typeface="+mn-lt"/>
                          <a:cs typeface="Arial" panose="020B0604020202020204" pitchFamily="34" charset="0"/>
                        </a:rPr>
                        <a:t>DEVELOPMENTS PERTAINING TO NAMING CONVENTIONS AND MACHINE READABLE TRAVEL DOCUMENTS </a:t>
                      </a:r>
                    </a:p>
                  </a:txBody>
                  <a:tcPr marL="9525" marR="9525" marT="9525" marB="0" anchor="ctr"/>
                </a:tc>
                <a:tc>
                  <a:txBody>
                    <a:bodyPr/>
                    <a:lstStyle/>
                    <a:p>
                      <a:pPr marL="0" algn="l" defTabSz="914400" rtl="0" eaLnBrk="1" latinLnBrk="0" hangingPunct="1">
                        <a:lnSpc>
                          <a:spcPct val="100000"/>
                        </a:lnSpc>
                        <a:spcBef>
                          <a:spcPts val="0"/>
                        </a:spcBef>
                        <a:spcAft>
                          <a:spcPts val="0"/>
                        </a:spcAft>
                      </a:pPr>
                      <a:r>
                        <a:rPr lang="de-DE" sz="1800" kern="1200" dirty="0">
                          <a:solidFill>
                            <a:schemeClr val="dk1"/>
                          </a:solidFill>
                          <a:effectLst/>
                          <a:latin typeface="+mn-lt"/>
                          <a:ea typeface="+mn-ea"/>
                          <a:cs typeface="Arial" panose="020B0604020202020204" pitchFamily="34" charset="0"/>
                        </a:rPr>
                        <a:t>Mr. Thomas (USA)</a:t>
                      </a:r>
                    </a:p>
                  </a:txBody>
                  <a:tcPr/>
                </a:tc>
                <a:extLst>
                  <a:ext uri="{0D108BD9-81ED-4DB2-BD59-A6C34878D82A}">
                    <a16:rowId xmlns:a16="http://schemas.microsoft.com/office/drawing/2014/main" val="3491017943"/>
                  </a:ext>
                </a:extLst>
              </a:tr>
              <a:tr h="0">
                <a:tc>
                  <a:txBody>
                    <a:bodyPr/>
                    <a:lstStyle/>
                    <a:p>
                      <a:pPr marL="0" algn="ctr" defTabSz="914400" rtl="0" eaLnBrk="1" fontAlgn="ctr" latinLnBrk="0" hangingPunct="1">
                        <a:lnSpc>
                          <a:spcPct val="100000"/>
                        </a:lnSpc>
                        <a:spcBef>
                          <a:spcPts val="0"/>
                        </a:spcBef>
                        <a:spcAft>
                          <a:spcPts val="0"/>
                        </a:spcAft>
                      </a:pPr>
                      <a:r>
                        <a:rPr lang="de-DE" sz="1800" kern="1200" dirty="0">
                          <a:solidFill>
                            <a:schemeClr val="dk1"/>
                          </a:solidFill>
                          <a:effectLst/>
                          <a:latin typeface="+mn-lt"/>
                          <a:ea typeface="+mn-ea"/>
                          <a:cs typeface="Arial" panose="020B0604020202020204" pitchFamily="34" charset="0"/>
                        </a:rPr>
                        <a:t>WP03</a:t>
                      </a:r>
                    </a:p>
                  </a:txBody>
                  <a:tcPr marL="9525" marR="9525" marT="9525" marB="0" anchor="ctr"/>
                </a:tc>
                <a:tc>
                  <a:txBody>
                    <a:bodyPr/>
                    <a:lstStyle/>
                    <a:p>
                      <a:pPr marL="0" algn="l" defTabSz="914400" rtl="0" eaLnBrk="1" fontAlgn="ctr" latinLnBrk="0" hangingPunct="1">
                        <a:lnSpc>
                          <a:spcPct val="100000"/>
                        </a:lnSpc>
                        <a:spcBef>
                          <a:spcPts val="0"/>
                        </a:spcBef>
                        <a:spcAft>
                          <a:spcPts val="0"/>
                        </a:spcAft>
                      </a:pPr>
                      <a:r>
                        <a:rPr lang="en-US" sz="1800" kern="1200" dirty="0">
                          <a:solidFill>
                            <a:schemeClr val="dk1"/>
                          </a:solidFill>
                          <a:effectLst/>
                          <a:latin typeface="+mn-lt"/>
                          <a:ea typeface="+mn-ea"/>
                          <a:cs typeface="Arial" panose="020B0604020202020204" pitchFamily="34" charset="0"/>
                        </a:rPr>
                        <a:t>REVISION OF DOC 9303, MACHINE READABLE TRAVEL DOCUMENTS, 9TH EDITION</a:t>
                      </a:r>
                    </a:p>
                  </a:txBody>
                  <a:tcPr marL="9525" marR="9525" marT="9525" marB="0" anchor="ctr"/>
                </a:tc>
                <a:tc>
                  <a:txBody>
                    <a:bodyPr/>
                    <a:lstStyle/>
                    <a:p>
                      <a:pPr marL="0" algn="l" defTabSz="914400" rtl="0" eaLnBrk="1" latinLnBrk="0" hangingPunct="1">
                        <a:lnSpc>
                          <a:spcPct val="100000"/>
                        </a:lnSpc>
                        <a:spcBef>
                          <a:spcPts val="0"/>
                        </a:spcBef>
                        <a:spcAft>
                          <a:spcPts val="0"/>
                        </a:spcAft>
                      </a:pPr>
                      <a:r>
                        <a:rPr lang="de-DE" sz="1800" kern="1200" dirty="0">
                          <a:solidFill>
                            <a:schemeClr val="dk1"/>
                          </a:solidFill>
                          <a:effectLst/>
                          <a:latin typeface="+mn-lt"/>
                          <a:ea typeface="+mn-ea"/>
                          <a:cs typeface="Arial" panose="020B0604020202020204" pitchFamily="34" charset="0"/>
                        </a:rPr>
                        <a:t>Mr. Urmann (ISO)</a:t>
                      </a:r>
                    </a:p>
                  </a:txBody>
                  <a:tcPr/>
                </a:tc>
                <a:extLst>
                  <a:ext uri="{0D108BD9-81ED-4DB2-BD59-A6C34878D82A}">
                    <a16:rowId xmlns:a16="http://schemas.microsoft.com/office/drawing/2014/main" val="53414143"/>
                  </a:ext>
                </a:extLst>
              </a:tr>
              <a:tr h="0">
                <a:tc>
                  <a:txBody>
                    <a:bodyPr/>
                    <a:lstStyle/>
                    <a:p>
                      <a:pPr marL="0" algn="ctr" defTabSz="914400" rtl="0" eaLnBrk="1" fontAlgn="ctr" latinLnBrk="0" hangingPunct="1">
                        <a:lnSpc>
                          <a:spcPct val="100000"/>
                        </a:lnSpc>
                        <a:spcBef>
                          <a:spcPts val="0"/>
                        </a:spcBef>
                        <a:spcAft>
                          <a:spcPts val="0"/>
                        </a:spcAft>
                      </a:pPr>
                      <a:r>
                        <a:rPr lang="de-DE" sz="1800" kern="1200" dirty="0">
                          <a:solidFill>
                            <a:schemeClr val="dk1"/>
                          </a:solidFill>
                          <a:effectLst/>
                          <a:latin typeface="+mn-lt"/>
                          <a:ea typeface="+mn-ea"/>
                          <a:cs typeface="Arial" panose="020B0604020202020204" pitchFamily="34" charset="0"/>
                        </a:rPr>
                        <a:t>WP04</a:t>
                      </a:r>
                    </a:p>
                  </a:txBody>
                  <a:tcPr marL="9525" marR="9525" marT="9525" marB="0" anchor="ctr"/>
                </a:tc>
                <a:tc>
                  <a:txBody>
                    <a:bodyPr/>
                    <a:lstStyle/>
                    <a:p>
                      <a:pPr marL="0" algn="l" defTabSz="914400" rtl="0" eaLnBrk="1" fontAlgn="ctr" latinLnBrk="0" hangingPunct="1">
                        <a:lnSpc>
                          <a:spcPct val="100000"/>
                        </a:lnSpc>
                        <a:spcBef>
                          <a:spcPts val="0"/>
                        </a:spcBef>
                        <a:spcAft>
                          <a:spcPts val="0"/>
                        </a:spcAft>
                      </a:pPr>
                      <a:r>
                        <a:rPr lang="en-US" sz="1800" kern="1200" dirty="0">
                          <a:solidFill>
                            <a:schemeClr val="dk1"/>
                          </a:solidFill>
                          <a:effectLst/>
                          <a:latin typeface="+mn-lt"/>
                          <a:ea typeface="+mn-ea"/>
                          <a:cs typeface="Arial" panose="020B0604020202020204" pitchFamily="34" charset="0"/>
                        </a:rPr>
                        <a:t>REVIEW OF MANDATORY AND OPTIONAL DATA ELEMENTS USED IN MRTDS</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1200" dirty="0" err="1">
                          <a:solidFill>
                            <a:schemeClr val="dk1"/>
                          </a:solidFill>
                          <a:effectLst/>
                          <a:latin typeface="+mn-lt"/>
                          <a:ea typeface="+mn-ea"/>
                          <a:cs typeface="Arial" panose="020B0604020202020204" pitchFamily="34" charset="0"/>
                        </a:rPr>
                        <a:t>Mrs.</a:t>
                      </a:r>
                      <a:r>
                        <a:rPr lang="de-DE" sz="1800" kern="1200" dirty="0">
                          <a:solidFill>
                            <a:schemeClr val="dk1"/>
                          </a:solidFill>
                          <a:effectLst/>
                          <a:latin typeface="+mn-lt"/>
                          <a:ea typeface="+mn-ea"/>
                          <a:cs typeface="Arial" panose="020B0604020202020204" pitchFamily="34" charset="0"/>
                        </a:rPr>
                        <a:t> Cartrysse (NLD)</a:t>
                      </a:r>
                    </a:p>
                  </a:txBody>
                  <a:tcPr/>
                </a:tc>
                <a:extLst>
                  <a:ext uri="{0D108BD9-81ED-4DB2-BD59-A6C34878D82A}">
                    <a16:rowId xmlns:a16="http://schemas.microsoft.com/office/drawing/2014/main" val="1972821148"/>
                  </a:ext>
                </a:extLst>
              </a:tr>
              <a:tr h="0">
                <a:tc>
                  <a:txBody>
                    <a:bodyPr/>
                    <a:lstStyle/>
                    <a:p>
                      <a:pPr marL="0" algn="ctr" defTabSz="914400" rtl="0" eaLnBrk="1" fontAlgn="ctr" latinLnBrk="0" hangingPunct="1">
                        <a:lnSpc>
                          <a:spcPct val="100000"/>
                        </a:lnSpc>
                        <a:spcBef>
                          <a:spcPts val="0"/>
                        </a:spcBef>
                        <a:spcAft>
                          <a:spcPts val="0"/>
                        </a:spcAft>
                      </a:pPr>
                      <a:r>
                        <a:rPr lang="de-DE" sz="1800" kern="1200" dirty="0">
                          <a:solidFill>
                            <a:schemeClr val="dk1"/>
                          </a:solidFill>
                          <a:effectLst/>
                          <a:latin typeface="+mn-lt"/>
                          <a:ea typeface="+mn-ea"/>
                          <a:cs typeface="Arial" panose="020B0604020202020204" pitchFamily="34" charset="0"/>
                        </a:rPr>
                        <a:t>WP05</a:t>
                      </a:r>
                    </a:p>
                  </a:txBody>
                  <a:tcPr marL="9525" marR="9525" marT="9525" marB="0" anchor="ctr"/>
                </a:tc>
                <a:tc>
                  <a:txBody>
                    <a:bodyPr/>
                    <a:lstStyle/>
                    <a:p>
                      <a:pPr marL="0" algn="l" defTabSz="914400" rtl="0" eaLnBrk="1" fontAlgn="ctr" latinLnBrk="0" hangingPunct="1">
                        <a:lnSpc>
                          <a:spcPct val="100000"/>
                        </a:lnSpc>
                        <a:spcBef>
                          <a:spcPts val="0"/>
                        </a:spcBef>
                        <a:spcAft>
                          <a:spcPts val="0"/>
                        </a:spcAft>
                      </a:pPr>
                      <a:r>
                        <a:rPr lang="en-US" sz="1800" kern="1200" dirty="0">
                          <a:solidFill>
                            <a:schemeClr val="dk1"/>
                          </a:solidFill>
                          <a:effectLst/>
                          <a:latin typeface="+mn-lt"/>
                          <a:ea typeface="+mn-ea"/>
                          <a:cs typeface="Arial" panose="020B0604020202020204" pitchFamily="34" charset="0"/>
                        </a:rPr>
                        <a:t>TECHNICAL CHANGES TO THE 9TH EDITION OF DOC 9303 </a:t>
                      </a:r>
                      <a:br>
                        <a:rPr lang="en-US" sz="1800" kern="1200" dirty="0">
                          <a:solidFill>
                            <a:schemeClr val="dk1"/>
                          </a:solidFill>
                          <a:effectLst/>
                          <a:latin typeface="+mn-lt"/>
                          <a:ea typeface="+mn-ea"/>
                          <a:cs typeface="Arial" panose="020B0604020202020204" pitchFamily="34" charset="0"/>
                        </a:rPr>
                      </a:br>
                      <a:r>
                        <a:rPr lang="en-US" sz="1800" kern="1200" dirty="0">
                          <a:solidFill>
                            <a:schemeClr val="dk1"/>
                          </a:solidFill>
                          <a:effectLst/>
                          <a:latin typeface="+mn-lt"/>
                          <a:ea typeface="+mn-ea"/>
                          <a:cs typeface="Arial" panose="020B0604020202020204" pitchFamily="34" charset="0"/>
                        </a:rPr>
                        <a:t>PARTS 3, 4, 5, 7, AND 8</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1200" dirty="0">
                          <a:solidFill>
                            <a:schemeClr val="dk1"/>
                          </a:solidFill>
                          <a:effectLst/>
                          <a:latin typeface="+mn-lt"/>
                          <a:ea typeface="+mn-ea"/>
                          <a:cs typeface="Arial" panose="020B0604020202020204" pitchFamily="34" charset="0"/>
                        </a:rPr>
                        <a:t>Mr. MacManus (ISO)</a:t>
                      </a:r>
                    </a:p>
                  </a:txBody>
                  <a:tcPr/>
                </a:tc>
                <a:extLst>
                  <a:ext uri="{0D108BD9-81ED-4DB2-BD59-A6C34878D82A}">
                    <a16:rowId xmlns:a16="http://schemas.microsoft.com/office/drawing/2014/main" val="2635632834"/>
                  </a:ext>
                </a:extLst>
              </a:tr>
              <a:tr h="0">
                <a:tc>
                  <a:txBody>
                    <a:bodyPr/>
                    <a:lstStyle/>
                    <a:p>
                      <a:pPr marL="0" algn="ctr" defTabSz="914400" rtl="0" eaLnBrk="1" fontAlgn="ctr" latinLnBrk="0" hangingPunct="1">
                        <a:lnSpc>
                          <a:spcPct val="100000"/>
                        </a:lnSpc>
                        <a:spcBef>
                          <a:spcPts val="0"/>
                        </a:spcBef>
                        <a:spcAft>
                          <a:spcPts val="0"/>
                        </a:spcAft>
                      </a:pPr>
                      <a:r>
                        <a:rPr lang="de-DE" sz="1800" kern="1200" dirty="0">
                          <a:solidFill>
                            <a:schemeClr val="dk1"/>
                          </a:solidFill>
                          <a:effectLst/>
                          <a:latin typeface="+mn-lt"/>
                          <a:ea typeface="+mn-ea"/>
                          <a:cs typeface="Arial" panose="020B0604020202020204" pitchFamily="34" charset="0"/>
                        </a:rPr>
                        <a:t>WP06</a:t>
                      </a:r>
                    </a:p>
                  </a:txBody>
                  <a:tcPr marL="9525" marR="9525" marT="9525" marB="0" anchor="ctr"/>
                </a:tc>
                <a:tc>
                  <a:txBody>
                    <a:bodyPr/>
                    <a:lstStyle/>
                    <a:p>
                      <a:pPr marL="0" algn="l" defTabSz="914400" rtl="0" eaLnBrk="1" fontAlgn="ctr" latinLnBrk="0" hangingPunct="1">
                        <a:lnSpc>
                          <a:spcPct val="100000"/>
                        </a:lnSpc>
                        <a:spcBef>
                          <a:spcPts val="0"/>
                        </a:spcBef>
                        <a:spcAft>
                          <a:spcPts val="0"/>
                        </a:spcAft>
                      </a:pPr>
                      <a:r>
                        <a:rPr lang="en-US" sz="1800" kern="1200" dirty="0">
                          <a:solidFill>
                            <a:schemeClr val="dk1"/>
                          </a:solidFill>
                          <a:effectLst/>
                          <a:latin typeface="+mn-lt"/>
                          <a:ea typeface="+mn-ea"/>
                          <a:cs typeface="Arial" panose="020B0604020202020204" pitchFamily="34" charset="0"/>
                        </a:rPr>
                        <a:t>ADDITIONAL TD1 AND TD3 LAYOUTS, VERSION 2.1</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1200" dirty="0">
                          <a:solidFill>
                            <a:schemeClr val="dk1"/>
                          </a:solidFill>
                          <a:effectLst/>
                          <a:latin typeface="+mn-lt"/>
                          <a:ea typeface="+mn-ea"/>
                          <a:cs typeface="Arial" panose="020B0604020202020204" pitchFamily="34" charset="0"/>
                        </a:rPr>
                        <a:t>Mr. MacManus (ISO)</a:t>
                      </a:r>
                    </a:p>
                  </a:txBody>
                  <a:tcPr/>
                </a:tc>
                <a:extLst>
                  <a:ext uri="{0D108BD9-81ED-4DB2-BD59-A6C34878D82A}">
                    <a16:rowId xmlns:a16="http://schemas.microsoft.com/office/drawing/2014/main" val="2145488266"/>
                  </a:ext>
                </a:extLst>
              </a:tr>
              <a:tr h="0">
                <a:tc>
                  <a:txBody>
                    <a:bodyPr/>
                    <a:lstStyle/>
                    <a:p>
                      <a:pPr marL="0" algn="ctr" defTabSz="914400" rtl="0" eaLnBrk="1" fontAlgn="ctr" latinLnBrk="0" hangingPunct="1">
                        <a:lnSpc>
                          <a:spcPct val="100000"/>
                        </a:lnSpc>
                        <a:spcBef>
                          <a:spcPts val="0"/>
                        </a:spcBef>
                        <a:spcAft>
                          <a:spcPts val="0"/>
                        </a:spcAft>
                      </a:pPr>
                      <a:r>
                        <a:rPr lang="de-DE" sz="1800" kern="1200" dirty="0">
                          <a:solidFill>
                            <a:schemeClr val="dk1"/>
                          </a:solidFill>
                          <a:effectLst/>
                          <a:latin typeface="+mn-lt"/>
                          <a:ea typeface="+mn-ea"/>
                          <a:cs typeface="Arial" panose="020B0604020202020204" pitchFamily="34" charset="0"/>
                        </a:rPr>
                        <a:t>WP07</a:t>
                      </a:r>
                    </a:p>
                  </a:txBody>
                  <a:tcPr marL="9525" marR="9525" marT="9525" marB="0" anchor="ctr"/>
                </a:tc>
                <a:tc>
                  <a:txBody>
                    <a:bodyPr/>
                    <a:lstStyle/>
                    <a:p>
                      <a:pPr marL="0" algn="l" defTabSz="914400" rtl="0" eaLnBrk="1" fontAlgn="ctr" latinLnBrk="0" hangingPunct="1">
                        <a:lnSpc>
                          <a:spcPct val="100000"/>
                        </a:lnSpc>
                        <a:spcBef>
                          <a:spcPts val="0"/>
                        </a:spcBef>
                        <a:spcAft>
                          <a:spcPts val="0"/>
                        </a:spcAft>
                      </a:pPr>
                      <a:r>
                        <a:rPr lang="en-US" sz="1800" kern="1200" dirty="0">
                          <a:solidFill>
                            <a:schemeClr val="dk1"/>
                          </a:solidFill>
                          <a:effectLst/>
                          <a:latin typeface="+mn-lt"/>
                          <a:ea typeface="+mn-ea"/>
                          <a:cs typeface="Arial" panose="020B0604020202020204" pitchFamily="34" charset="0"/>
                        </a:rPr>
                        <a:t>DOC 9303, PART 10, EIGHTH EDITION, AMENDMENT 2</a:t>
                      </a:r>
                    </a:p>
                  </a:txBody>
                  <a:tcPr marL="9525" marR="9525" marT="9525" marB="0" anchor="ctr"/>
                </a:tc>
                <a:tc>
                  <a:txBody>
                    <a:bodyPr/>
                    <a:lstStyle/>
                    <a:p>
                      <a:pPr marL="0" algn="l" defTabSz="914400" rtl="0" eaLnBrk="1" latinLnBrk="0" hangingPunct="1">
                        <a:lnSpc>
                          <a:spcPct val="100000"/>
                        </a:lnSpc>
                        <a:spcBef>
                          <a:spcPts val="0"/>
                        </a:spcBef>
                        <a:spcAft>
                          <a:spcPts val="0"/>
                        </a:spcAft>
                      </a:pPr>
                      <a:r>
                        <a:rPr lang="de-DE" sz="1800" kern="1200" dirty="0">
                          <a:solidFill>
                            <a:schemeClr val="dk1"/>
                          </a:solidFill>
                          <a:effectLst/>
                          <a:latin typeface="+mn-lt"/>
                          <a:ea typeface="+mn-ea"/>
                          <a:cs typeface="Arial" panose="020B0604020202020204" pitchFamily="34" charset="0"/>
                        </a:rPr>
                        <a:t>Mr. Rajeshkumar (ISO)</a:t>
                      </a:r>
                    </a:p>
                  </a:txBody>
                  <a:tcPr/>
                </a:tc>
                <a:extLst>
                  <a:ext uri="{0D108BD9-81ED-4DB2-BD59-A6C34878D82A}">
                    <a16:rowId xmlns:a16="http://schemas.microsoft.com/office/drawing/2014/main" val="1123671237"/>
                  </a:ext>
                </a:extLst>
              </a:tr>
              <a:tr h="0">
                <a:tc>
                  <a:txBody>
                    <a:bodyPr/>
                    <a:lstStyle/>
                    <a:p>
                      <a:pPr marL="0" algn="ctr" defTabSz="914400" rtl="0" eaLnBrk="1" fontAlgn="ctr" latinLnBrk="0" hangingPunct="1">
                        <a:lnSpc>
                          <a:spcPct val="100000"/>
                        </a:lnSpc>
                        <a:spcBef>
                          <a:spcPts val="0"/>
                        </a:spcBef>
                        <a:spcAft>
                          <a:spcPts val="0"/>
                        </a:spcAft>
                      </a:pPr>
                      <a:r>
                        <a:rPr lang="de-DE" sz="1800" kern="1200" dirty="0">
                          <a:solidFill>
                            <a:schemeClr val="dk1"/>
                          </a:solidFill>
                          <a:effectLst/>
                          <a:latin typeface="+mn-lt"/>
                          <a:ea typeface="+mn-ea"/>
                          <a:cs typeface="Arial" panose="020B0604020202020204" pitchFamily="34" charset="0"/>
                        </a:rPr>
                        <a:t>WP08</a:t>
                      </a:r>
                    </a:p>
                  </a:txBody>
                  <a:tcPr marL="9525" marR="9525" marT="9525" marB="0" anchor="ctr"/>
                </a:tc>
                <a:tc>
                  <a:txBody>
                    <a:bodyPr/>
                    <a:lstStyle/>
                    <a:p>
                      <a:pPr marL="0" algn="l" defTabSz="914400" rtl="0" eaLnBrk="1" fontAlgn="ctr" latinLnBrk="0" hangingPunct="1">
                        <a:lnSpc>
                          <a:spcPct val="100000"/>
                        </a:lnSpc>
                        <a:spcBef>
                          <a:spcPts val="0"/>
                        </a:spcBef>
                        <a:spcAft>
                          <a:spcPts val="0"/>
                        </a:spcAft>
                      </a:pPr>
                      <a:r>
                        <a:rPr lang="en-US" sz="1800" kern="1200" dirty="0">
                          <a:solidFill>
                            <a:schemeClr val="dk1"/>
                          </a:solidFill>
                          <a:effectLst/>
                          <a:latin typeface="+mn-lt"/>
                          <a:ea typeface="+mn-ea"/>
                          <a:cs typeface="Arial" panose="020B0604020202020204" pitchFamily="34" charset="0"/>
                        </a:rPr>
                        <a:t>HANDLING OF EMRTDS WITH A DEFECT IN CHIP AUTHENTICATION AND CLARIFICATION ON TERMINAL AUTHENTICATION</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1200" dirty="0">
                          <a:solidFill>
                            <a:schemeClr val="dk1"/>
                          </a:solidFill>
                          <a:effectLst/>
                          <a:latin typeface="+mn-lt"/>
                          <a:ea typeface="+mn-ea"/>
                          <a:cs typeface="Arial" panose="020B0604020202020204" pitchFamily="34" charset="0"/>
                        </a:rPr>
                        <a:t>Mr. Hoppe (D)</a:t>
                      </a:r>
                    </a:p>
                  </a:txBody>
                  <a:tcPr/>
                </a:tc>
                <a:extLst>
                  <a:ext uri="{0D108BD9-81ED-4DB2-BD59-A6C34878D82A}">
                    <a16:rowId xmlns:a16="http://schemas.microsoft.com/office/drawing/2014/main" val="1247681145"/>
                  </a:ext>
                </a:extLst>
              </a:tr>
            </a:tbl>
          </a:graphicData>
        </a:graphic>
      </p:graphicFrame>
    </p:spTree>
    <p:extLst>
      <p:ext uri="{BB962C8B-B14F-4D97-AF65-F5344CB8AC3E}">
        <p14:creationId xmlns:p14="http://schemas.microsoft.com/office/powerpoint/2010/main" val="6488573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WP/8 - HANDLING OF EMRTDS WITH A DEFECT IN CHIP AUTHENTICATION AND CLARIFICATION ON TERMINAL AUTHENTICATION</a:t>
            </a:r>
            <a:endParaRPr lang="en-SG" dirty="0"/>
          </a:p>
        </p:txBody>
      </p:sp>
    </p:spTree>
    <p:extLst>
      <p:ext uri="{BB962C8B-B14F-4D97-AF65-F5344CB8AC3E}">
        <p14:creationId xmlns:p14="http://schemas.microsoft.com/office/powerpoint/2010/main" val="6544241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endParaRPr lang="en-SG" dirty="0"/>
          </a:p>
        </p:txBody>
      </p:sp>
      <p:sp>
        <p:nvSpPr>
          <p:cNvPr id="3" name="Content Placeholder 2"/>
          <p:cNvSpPr>
            <a:spLocks noGrp="1"/>
          </p:cNvSpPr>
          <p:nvPr>
            <p:ph idx="1"/>
          </p:nvPr>
        </p:nvSpPr>
        <p:spPr/>
        <p:txBody>
          <a:bodyPr/>
          <a:lstStyle/>
          <a:p>
            <a:pPr marL="0" indent="0">
              <a:buNone/>
            </a:pPr>
            <a:r>
              <a:rPr lang="en-US" dirty="0"/>
              <a:t>This working paper proposes to amend Doc 9303, Part 11, 8th Edition:</a:t>
            </a:r>
          </a:p>
          <a:p>
            <a:r>
              <a:rPr lang="en-US" dirty="0">
                <a:effectLst>
                  <a:outerShdw blurRad="38100" dist="38100" dir="2700000" algn="tl">
                    <a:srgbClr val="000000">
                      <a:alpha val="43137"/>
                    </a:srgbClr>
                  </a:outerShdw>
                </a:effectLst>
              </a:rPr>
              <a:t>Chip Authentication</a:t>
            </a:r>
            <a:r>
              <a:rPr lang="en-US" dirty="0"/>
              <a:t>: ISO WG3 has identified </a:t>
            </a:r>
            <a:r>
              <a:rPr lang="en-US" dirty="0" err="1"/>
              <a:t>eMRTDs</a:t>
            </a:r>
            <a:r>
              <a:rPr lang="en-US" dirty="0"/>
              <a:t> in the field that implement Chip Authentication, but do not provide a Chip Authentication Info Security Object as required by the specifications provided in Doc 9303. Consequently, an inspection system which tries to inspect these </a:t>
            </a:r>
            <a:r>
              <a:rPr lang="en-US" dirty="0" err="1"/>
              <a:t>eMRTDs</a:t>
            </a:r>
            <a:r>
              <a:rPr lang="en-US" dirty="0"/>
              <a:t> is not able to retrieve the Chip Authentication cipher suites supported by the respective </a:t>
            </a:r>
            <a:r>
              <a:rPr lang="en-US" dirty="0" err="1"/>
              <a:t>eMRTD</a:t>
            </a:r>
            <a:r>
              <a:rPr lang="en-US" dirty="0"/>
              <a:t> and thus cannot successfully execute the Chip Authentication protocol. Thus, the inspection system cannot verify if the </a:t>
            </a:r>
            <a:r>
              <a:rPr lang="en-US" dirty="0" err="1"/>
              <a:t>eMRTD’s</a:t>
            </a:r>
            <a:r>
              <a:rPr lang="en-US" dirty="0"/>
              <a:t> chip is genuine and the inspection procedure may fail.</a:t>
            </a:r>
          </a:p>
          <a:p>
            <a:r>
              <a:rPr lang="en-US" dirty="0">
                <a:effectLst>
                  <a:outerShdw blurRad="38100" dist="38100" dir="2700000" algn="tl">
                    <a:srgbClr val="000000">
                      <a:alpha val="43137"/>
                    </a:srgbClr>
                  </a:outerShdw>
                </a:effectLst>
              </a:rPr>
              <a:t>Terminal Authentication</a:t>
            </a:r>
            <a:r>
              <a:rPr lang="en-US" dirty="0"/>
              <a:t>: Furthermore, ISO WG3 came to the conclusion that the current specification for Terminal Authentication does not sufficiently state how to implement the compression function for public keys in all cases.</a:t>
            </a:r>
            <a:endParaRPr lang="en-SG" dirty="0"/>
          </a:p>
        </p:txBody>
      </p:sp>
    </p:spTree>
    <p:extLst>
      <p:ext uri="{BB962C8B-B14F-4D97-AF65-F5344CB8AC3E}">
        <p14:creationId xmlns:p14="http://schemas.microsoft.com/office/powerpoint/2010/main" val="22763191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a:t>
            </a:r>
            <a:endParaRPr lang="en-SG" dirty="0"/>
          </a:p>
        </p:txBody>
      </p:sp>
      <p:sp>
        <p:nvSpPr>
          <p:cNvPr id="3" name="Content Placeholder 2"/>
          <p:cNvSpPr>
            <a:spLocks noGrp="1"/>
          </p:cNvSpPr>
          <p:nvPr>
            <p:ph idx="1"/>
          </p:nvPr>
        </p:nvSpPr>
        <p:spPr/>
        <p:txBody>
          <a:bodyPr/>
          <a:lstStyle/>
          <a:p>
            <a:pPr marL="0" indent="0">
              <a:buNone/>
            </a:pPr>
            <a:r>
              <a:rPr lang="en-US" dirty="0"/>
              <a:t>Current status:</a:t>
            </a:r>
          </a:p>
          <a:p>
            <a:r>
              <a:rPr lang="en-US" dirty="0"/>
              <a:t>An investigation by WG3 led to the conclusion that all </a:t>
            </a:r>
            <a:r>
              <a:rPr lang="en-US" dirty="0" err="1"/>
              <a:t>eMRTDs</a:t>
            </a:r>
            <a:r>
              <a:rPr lang="en-US" dirty="0"/>
              <a:t> affected by the defect implement one specific cipher suite. As a workaround, if an inspection system encounters an </a:t>
            </a:r>
            <a:r>
              <a:rPr lang="en-US" dirty="0" err="1"/>
              <a:t>eMRTD</a:t>
            </a:r>
            <a:r>
              <a:rPr lang="en-US" dirty="0"/>
              <a:t> with a missing </a:t>
            </a:r>
            <a:r>
              <a:rPr lang="en-US" dirty="0" err="1"/>
              <a:t>ChipAuthenticationInfo</a:t>
            </a:r>
            <a:r>
              <a:rPr lang="en-US" dirty="0"/>
              <a:t> Security Object, it can still inspect it by using that cipher suite.</a:t>
            </a:r>
          </a:p>
          <a:p>
            <a:pPr marL="0" indent="0">
              <a:buNone/>
            </a:pPr>
            <a:endParaRPr lang="en-US" dirty="0"/>
          </a:p>
          <a:p>
            <a:pPr marL="0" indent="0">
              <a:buNone/>
            </a:pPr>
            <a:r>
              <a:rPr lang="en-US" dirty="0"/>
              <a:t>Recommended changes to Doc 9303 Part 11</a:t>
            </a:r>
          </a:p>
          <a:p>
            <a:r>
              <a:rPr lang="en-US" dirty="0"/>
              <a:t>A note on how to handle </a:t>
            </a:r>
            <a:r>
              <a:rPr lang="en-US" dirty="0" err="1"/>
              <a:t>eMRTDs</a:t>
            </a:r>
            <a:r>
              <a:rPr lang="en-US" dirty="0"/>
              <a:t> without a </a:t>
            </a:r>
            <a:r>
              <a:rPr lang="en-US" i="1" dirty="0"/>
              <a:t>Chip Authentication Info Security Object </a:t>
            </a:r>
            <a:r>
              <a:rPr lang="en-US" dirty="0"/>
              <a:t>has been added to Section 8.5 of part 11.</a:t>
            </a:r>
          </a:p>
          <a:p>
            <a:r>
              <a:rPr lang="en-US" dirty="0"/>
              <a:t>The clarification to the specification for Terminal Authentication for the compression function for public keys has been added in Section 7, and covers all cases.</a:t>
            </a:r>
            <a:endParaRPr lang="en-SG" dirty="0"/>
          </a:p>
        </p:txBody>
      </p:sp>
    </p:spTree>
    <p:extLst>
      <p:ext uri="{BB962C8B-B14F-4D97-AF65-F5344CB8AC3E}">
        <p14:creationId xmlns:p14="http://schemas.microsoft.com/office/powerpoint/2010/main" val="35436232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Action by the TAG/TRIP</a:t>
            </a:r>
            <a:endParaRPr lang="en-SG" dirty="0"/>
          </a:p>
        </p:txBody>
      </p:sp>
      <p:sp>
        <p:nvSpPr>
          <p:cNvPr id="3" name="Content Placeholder 2"/>
          <p:cNvSpPr>
            <a:spLocks noGrp="1"/>
          </p:cNvSpPr>
          <p:nvPr>
            <p:ph idx="1"/>
          </p:nvPr>
        </p:nvSpPr>
        <p:spPr/>
        <p:txBody>
          <a:bodyPr/>
          <a:lstStyle/>
          <a:p>
            <a:endParaRPr lang="en-SG" dirty="0"/>
          </a:p>
          <a:p>
            <a:pPr marL="0" indent="0">
              <a:buNone/>
            </a:pPr>
            <a:r>
              <a:rPr lang="en-US" dirty="0"/>
              <a:t>The TAG/TRIP is invited to: </a:t>
            </a:r>
          </a:p>
          <a:p>
            <a:pPr marL="457200" lvl="1" indent="0">
              <a:buNone/>
            </a:pPr>
            <a:endParaRPr lang="en-US" dirty="0"/>
          </a:p>
          <a:p>
            <a:r>
              <a:rPr lang="en-US" dirty="0"/>
              <a:t>endorse the proposed amendment to the 8th Edition of ICAO Doc 9303, Part 11; and</a:t>
            </a:r>
          </a:p>
          <a:p>
            <a:r>
              <a:rPr lang="en-US" dirty="0"/>
              <a:t>instruct the TAG/TRIP secretariat to publish the amended versions.</a:t>
            </a:r>
            <a:endParaRPr lang="en-SG" dirty="0"/>
          </a:p>
        </p:txBody>
      </p:sp>
    </p:spTree>
    <p:extLst>
      <p:ext uri="{BB962C8B-B14F-4D97-AF65-F5344CB8AC3E}">
        <p14:creationId xmlns:p14="http://schemas.microsoft.com/office/powerpoint/2010/main" val="24535004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WP/9 - REVIEW OF CRYPTOGRAPHIC KEY LENGTHS IN DOC 9303</a:t>
            </a:r>
            <a:endParaRPr lang="en-SG" dirty="0"/>
          </a:p>
        </p:txBody>
      </p:sp>
    </p:spTree>
    <p:extLst>
      <p:ext uri="{BB962C8B-B14F-4D97-AF65-F5344CB8AC3E}">
        <p14:creationId xmlns:p14="http://schemas.microsoft.com/office/powerpoint/2010/main" val="19533477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endParaRPr lang="en-SG" dirty="0"/>
          </a:p>
        </p:txBody>
      </p:sp>
      <p:sp>
        <p:nvSpPr>
          <p:cNvPr id="3" name="Content Placeholder 2"/>
          <p:cNvSpPr>
            <a:spLocks noGrp="1"/>
          </p:cNvSpPr>
          <p:nvPr>
            <p:ph idx="1"/>
          </p:nvPr>
        </p:nvSpPr>
        <p:spPr/>
        <p:txBody>
          <a:bodyPr/>
          <a:lstStyle/>
          <a:p>
            <a:r>
              <a:rPr lang="en-US" dirty="0"/>
              <a:t>During its meeting in March 2024, ISO WG3 determined that Doc 9303 currently permits the implementation of cryptographic mechanisms that are no longer considered state-of-the-art. </a:t>
            </a:r>
          </a:p>
          <a:p>
            <a:r>
              <a:rPr lang="en-US" dirty="0"/>
              <a:t>Consequently, SC17/WG3 initiated a comprehensive review of all the cryptographic algorithms currently included in Doc 9303 (Parts 11,12 and 13)</a:t>
            </a:r>
          </a:p>
          <a:p>
            <a:r>
              <a:rPr lang="en-US" dirty="0"/>
              <a:t>The review culminated in the Information Paper “Doc 9303 Cryptographic key length review” which provides an inventory of all currently allowed cryptographic algorithms, domain parameters and key lengths in ICAO Doc 9303 (Parts 11, 12 and 13). These are mapped to their respective security strengths.</a:t>
            </a:r>
            <a:endParaRPr lang="en-SG" dirty="0"/>
          </a:p>
        </p:txBody>
      </p:sp>
    </p:spTree>
    <p:extLst>
      <p:ext uri="{BB962C8B-B14F-4D97-AF65-F5344CB8AC3E}">
        <p14:creationId xmlns:p14="http://schemas.microsoft.com/office/powerpoint/2010/main" val="34653052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a:t>
            </a:r>
            <a:endParaRPr lang="en-SG" dirty="0"/>
          </a:p>
        </p:txBody>
      </p:sp>
      <p:sp>
        <p:nvSpPr>
          <p:cNvPr id="3" name="Content Placeholder 2"/>
          <p:cNvSpPr>
            <a:spLocks noGrp="1"/>
          </p:cNvSpPr>
          <p:nvPr>
            <p:ph idx="1"/>
          </p:nvPr>
        </p:nvSpPr>
        <p:spPr/>
        <p:txBody>
          <a:bodyPr/>
          <a:lstStyle/>
          <a:p>
            <a:r>
              <a:rPr lang="en-US" dirty="0"/>
              <a:t>Key findings of the review:</a:t>
            </a:r>
          </a:p>
          <a:p>
            <a:pPr lvl="1"/>
            <a:r>
              <a:rPr lang="en-US" dirty="0"/>
              <a:t>Implementation of the symmetric cipher 3DES is no longer recommended for future deployments of </a:t>
            </a:r>
            <a:r>
              <a:rPr lang="en-US" dirty="0" err="1"/>
              <a:t>eMRTDs</a:t>
            </a:r>
            <a:r>
              <a:rPr lang="en-US" dirty="0"/>
              <a:t>;</a:t>
            </a:r>
          </a:p>
          <a:p>
            <a:pPr lvl="1"/>
            <a:r>
              <a:rPr lang="en-US" dirty="0"/>
              <a:t>Use of RSA or Finite Field (DH/DSA) key lengths below 2048 bits is no longer recommended for new deployments except for Active Authentication; and</a:t>
            </a:r>
          </a:p>
          <a:p>
            <a:pPr lvl="1"/>
            <a:r>
              <a:rPr lang="en-US" dirty="0"/>
              <a:t>Being prepared for potential future advances in cryptanalysis and ensure future-proof security, algorithms with a security strength of at least 120 bits should be chosen for new deployments where feasible. For existing systems utilizing mechanisms with less than 120-bit security strength, it is recommended to develop a migration strategy towards algorithms with security strength of at least 120 bits, as soon as practicable.</a:t>
            </a:r>
          </a:p>
          <a:p>
            <a:r>
              <a:rPr lang="en-US" dirty="0"/>
              <a:t>NTWG proposed to make the Information Paper as a Standing Document, that will accompany Doc 9303, which will allow for timely updates when new information is available. The paper is informative and serves as a guidance.</a:t>
            </a:r>
          </a:p>
          <a:p>
            <a:r>
              <a:rPr lang="en-US" dirty="0"/>
              <a:t>It should be noted that the findings of the Information Paper currently address cryptographic strength with respect to classical computing attacks only, but not to quantum computing.</a:t>
            </a:r>
            <a:endParaRPr lang="en-SG" dirty="0"/>
          </a:p>
        </p:txBody>
      </p:sp>
    </p:spTree>
    <p:extLst>
      <p:ext uri="{BB962C8B-B14F-4D97-AF65-F5344CB8AC3E}">
        <p14:creationId xmlns:p14="http://schemas.microsoft.com/office/powerpoint/2010/main" val="34766854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Action by the TAG/TRIP</a:t>
            </a:r>
            <a:endParaRPr lang="en-SG" dirty="0"/>
          </a:p>
        </p:txBody>
      </p:sp>
      <p:sp>
        <p:nvSpPr>
          <p:cNvPr id="3" name="Content Placeholder 2"/>
          <p:cNvSpPr>
            <a:spLocks noGrp="1"/>
          </p:cNvSpPr>
          <p:nvPr>
            <p:ph idx="1"/>
          </p:nvPr>
        </p:nvSpPr>
        <p:spPr/>
        <p:txBody>
          <a:bodyPr/>
          <a:lstStyle/>
          <a:p>
            <a:endParaRPr lang="en-SG" dirty="0"/>
          </a:p>
          <a:p>
            <a:pPr marL="0" indent="0">
              <a:buNone/>
            </a:pPr>
            <a:r>
              <a:rPr lang="en-US" dirty="0"/>
              <a:t>The TAG/TRIP is invited to: </a:t>
            </a:r>
          </a:p>
          <a:p>
            <a:pPr marL="457200" lvl="1" indent="0">
              <a:buNone/>
            </a:pPr>
            <a:endParaRPr lang="en-US" dirty="0"/>
          </a:p>
          <a:p>
            <a:r>
              <a:rPr lang="en-US" dirty="0"/>
              <a:t>take note of the information provided by the Information Paper entitled “Doc 9303 Cryptographic key length review”; and</a:t>
            </a:r>
          </a:p>
          <a:p>
            <a:r>
              <a:rPr lang="en-US" dirty="0"/>
              <a:t>authorize the ICAO NTWG to publish the Information Paper as an accompanying document for Doc 9303, and to maintain it continuously.</a:t>
            </a:r>
            <a:endParaRPr lang="en-SG" dirty="0"/>
          </a:p>
        </p:txBody>
      </p:sp>
    </p:spTree>
    <p:extLst>
      <p:ext uri="{BB962C8B-B14F-4D97-AF65-F5344CB8AC3E}">
        <p14:creationId xmlns:p14="http://schemas.microsoft.com/office/powerpoint/2010/main" val="42902150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WP/10 - DEPRECATION OF 3DES (DOC 9303 – PART 11) AND DSA (DOC 9303 – PART 12)</a:t>
            </a:r>
            <a:endParaRPr lang="en-SG" dirty="0"/>
          </a:p>
        </p:txBody>
      </p:sp>
    </p:spTree>
    <p:extLst>
      <p:ext uri="{BB962C8B-B14F-4D97-AF65-F5344CB8AC3E}">
        <p14:creationId xmlns:p14="http://schemas.microsoft.com/office/powerpoint/2010/main" val="38259671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endParaRPr lang="en-SG" dirty="0"/>
          </a:p>
        </p:txBody>
      </p:sp>
      <p:sp>
        <p:nvSpPr>
          <p:cNvPr id="3" name="Content Placeholder 2"/>
          <p:cNvSpPr>
            <a:spLocks noGrp="1"/>
          </p:cNvSpPr>
          <p:nvPr>
            <p:ph idx="1"/>
          </p:nvPr>
        </p:nvSpPr>
        <p:spPr/>
        <p:txBody>
          <a:bodyPr/>
          <a:lstStyle/>
          <a:p>
            <a:r>
              <a:rPr lang="en-US" dirty="0"/>
              <a:t>Doc 9303 – Part11 (Security Mechanisms for MRTDs) specifies allowed cryptographic mechanisms for the encrypted communication between an </a:t>
            </a:r>
            <a:r>
              <a:rPr lang="en-US" dirty="0" err="1"/>
              <a:t>eMRTD</a:t>
            </a:r>
            <a:r>
              <a:rPr lang="en-US" dirty="0"/>
              <a:t> and an Inspection System, known as Secure Messaging. The latter protects the confidentiality, authenticity and integrity of the transmitted data and offers protection against eavesdropping.</a:t>
            </a:r>
          </a:p>
          <a:p>
            <a:pPr lvl="1"/>
            <a:r>
              <a:rPr lang="en-US" dirty="0"/>
              <a:t>Here, the use of the 3DES block cipher as an encryption algorithm for Secure Messaging is currently allowed.</a:t>
            </a:r>
          </a:p>
          <a:p>
            <a:r>
              <a:rPr lang="en-US" dirty="0"/>
              <a:t>Doc 9303 – Part 12 (Public Key Infrastructure for MRTDs) specifies allowed signature algorithms for the creation of digital signatures on </a:t>
            </a:r>
            <a:r>
              <a:rPr lang="en-US" dirty="0" err="1"/>
              <a:t>eMRTD</a:t>
            </a:r>
            <a:r>
              <a:rPr lang="en-US" dirty="0"/>
              <a:t> objects used by the </a:t>
            </a:r>
            <a:r>
              <a:rPr lang="en-US" dirty="0" err="1"/>
              <a:t>eMRTD</a:t>
            </a:r>
            <a:r>
              <a:rPr lang="en-US" dirty="0"/>
              <a:t> PKI.</a:t>
            </a:r>
          </a:p>
          <a:p>
            <a:pPr lvl="1"/>
            <a:r>
              <a:rPr lang="en-US" dirty="0"/>
              <a:t>Here, the use of the Digital Signature Algorithm (DSA) as signature algorithm in the CSCA, in Signing keys and, where applicable, Document Security Objects is currently allowed.</a:t>
            </a:r>
          </a:p>
          <a:p>
            <a:endParaRPr lang="en-US" dirty="0"/>
          </a:p>
          <a:p>
            <a:r>
              <a:rPr lang="en-US" dirty="0"/>
              <a:t>The comprehensive review of the cryptographic algorithms currently included in Doc 9303 led to the conclusion that 3DES and DSA are no longer cryptographically secure and should be deprecated.</a:t>
            </a:r>
            <a:endParaRPr lang="en-SG" dirty="0"/>
          </a:p>
        </p:txBody>
      </p:sp>
    </p:spTree>
    <p:extLst>
      <p:ext uri="{BB962C8B-B14F-4D97-AF65-F5344CB8AC3E}">
        <p14:creationId xmlns:p14="http://schemas.microsoft.com/office/powerpoint/2010/main" val="3509196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8F8ABB-4C53-48C5-94EB-2C55127C9CA7}"/>
              </a:ext>
            </a:extLst>
          </p:cNvPr>
          <p:cNvSpPr>
            <a:spLocks noGrp="1"/>
          </p:cNvSpPr>
          <p:nvPr>
            <p:ph type="title"/>
          </p:nvPr>
        </p:nvSpPr>
        <p:spPr/>
        <p:txBody>
          <a:bodyPr/>
          <a:lstStyle/>
          <a:p>
            <a:r>
              <a:rPr lang="de-DE" dirty="0"/>
              <a:t>NTWG update - Table </a:t>
            </a:r>
            <a:r>
              <a:rPr lang="de-DE" dirty="0" err="1"/>
              <a:t>of</a:t>
            </a:r>
            <a:r>
              <a:rPr lang="de-DE" dirty="0"/>
              <a:t> Content 2/2</a:t>
            </a:r>
          </a:p>
        </p:txBody>
      </p:sp>
      <p:graphicFrame>
        <p:nvGraphicFramePr>
          <p:cNvPr id="4" name="Inhaltsplatzhalter 3">
            <a:extLst>
              <a:ext uri="{FF2B5EF4-FFF2-40B4-BE49-F238E27FC236}">
                <a16:creationId xmlns:a16="http://schemas.microsoft.com/office/drawing/2014/main" id="{7012E6AF-1D52-44AB-91C9-0475E16BAB71}"/>
              </a:ext>
            </a:extLst>
          </p:cNvPr>
          <p:cNvGraphicFramePr>
            <a:graphicFrameLocks noGrp="1"/>
          </p:cNvGraphicFramePr>
          <p:nvPr>
            <p:ph idx="1"/>
            <p:extLst>
              <p:ext uri="{D42A27DB-BD31-4B8C-83A1-F6EECF244321}">
                <p14:modId xmlns:p14="http://schemas.microsoft.com/office/powerpoint/2010/main" val="4045070935"/>
              </p:ext>
            </p:extLst>
          </p:nvPr>
        </p:nvGraphicFramePr>
        <p:xfrm>
          <a:off x="1008530" y="1027842"/>
          <a:ext cx="10515600" cy="5433060"/>
        </p:xfrm>
        <a:graphic>
          <a:graphicData uri="http://schemas.openxmlformats.org/drawingml/2006/table">
            <a:tbl>
              <a:tblPr firstRow="1" bandRow="1">
                <a:tableStyleId>{5C22544A-7EE6-4342-B048-85BDC9FD1C3A}</a:tableStyleId>
              </a:tblPr>
              <a:tblGrid>
                <a:gridCol w="1416424">
                  <a:extLst>
                    <a:ext uri="{9D8B030D-6E8A-4147-A177-3AD203B41FA5}">
                      <a16:colId xmlns:a16="http://schemas.microsoft.com/office/drawing/2014/main" val="1057190317"/>
                    </a:ext>
                  </a:extLst>
                </a:gridCol>
                <a:gridCol w="6816543">
                  <a:extLst>
                    <a:ext uri="{9D8B030D-6E8A-4147-A177-3AD203B41FA5}">
                      <a16:colId xmlns:a16="http://schemas.microsoft.com/office/drawing/2014/main" val="28082304"/>
                    </a:ext>
                  </a:extLst>
                </a:gridCol>
                <a:gridCol w="2282633">
                  <a:extLst>
                    <a:ext uri="{9D8B030D-6E8A-4147-A177-3AD203B41FA5}">
                      <a16:colId xmlns:a16="http://schemas.microsoft.com/office/drawing/2014/main" val="1468252792"/>
                    </a:ext>
                  </a:extLst>
                </a:gridCol>
              </a:tblGrid>
              <a:tr h="0">
                <a:tc>
                  <a:txBody>
                    <a:bodyPr/>
                    <a:lstStyle/>
                    <a:p>
                      <a:pPr algn="ctr">
                        <a:lnSpc>
                          <a:spcPct val="100000"/>
                        </a:lnSpc>
                        <a:spcBef>
                          <a:spcPts val="1800"/>
                        </a:spcBef>
                        <a:spcAft>
                          <a:spcPts val="1800"/>
                        </a:spcAft>
                      </a:pPr>
                      <a:r>
                        <a:rPr lang="de-DE" sz="1800" dirty="0">
                          <a:latin typeface="+mn-lt"/>
                        </a:rPr>
                        <a:t>IP/WP </a:t>
                      </a:r>
                      <a:r>
                        <a:rPr lang="de-DE" sz="1800" dirty="0" err="1">
                          <a:latin typeface="+mn-lt"/>
                        </a:rPr>
                        <a:t>no</a:t>
                      </a:r>
                      <a:r>
                        <a:rPr lang="de-DE" sz="1800" dirty="0">
                          <a:latin typeface="+mn-lt"/>
                        </a:rPr>
                        <a:t>.</a:t>
                      </a:r>
                    </a:p>
                  </a:txBody>
                  <a:tcPr/>
                </a:tc>
                <a:tc>
                  <a:txBody>
                    <a:bodyPr/>
                    <a:lstStyle/>
                    <a:p>
                      <a:pPr>
                        <a:lnSpc>
                          <a:spcPct val="100000"/>
                        </a:lnSpc>
                        <a:spcBef>
                          <a:spcPts val="1800"/>
                        </a:spcBef>
                        <a:spcAft>
                          <a:spcPts val="1800"/>
                        </a:spcAft>
                      </a:pPr>
                      <a:r>
                        <a:rPr lang="de-DE" sz="1800" dirty="0">
                          <a:latin typeface="+mn-lt"/>
                        </a:rPr>
                        <a:t>Title</a:t>
                      </a:r>
                    </a:p>
                  </a:txBody>
                  <a:tcPr/>
                </a:tc>
                <a:tc>
                  <a:txBody>
                    <a:bodyPr/>
                    <a:lstStyle/>
                    <a:p>
                      <a:pPr>
                        <a:lnSpc>
                          <a:spcPct val="100000"/>
                        </a:lnSpc>
                        <a:spcBef>
                          <a:spcPts val="1800"/>
                        </a:spcBef>
                        <a:spcAft>
                          <a:spcPts val="1800"/>
                        </a:spcAft>
                      </a:pPr>
                      <a:r>
                        <a:rPr lang="de-DE" sz="1800" dirty="0" err="1">
                          <a:latin typeface="+mn-lt"/>
                        </a:rPr>
                        <a:t>Presented</a:t>
                      </a:r>
                      <a:r>
                        <a:rPr lang="de-DE" sz="1800" dirty="0">
                          <a:latin typeface="+mn-lt"/>
                        </a:rPr>
                        <a:t> </a:t>
                      </a:r>
                      <a:r>
                        <a:rPr lang="de-DE" sz="1800" dirty="0" err="1">
                          <a:latin typeface="+mn-lt"/>
                        </a:rPr>
                        <a:t>by</a:t>
                      </a:r>
                      <a:endParaRPr lang="de-DE" sz="1800" dirty="0">
                        <a:latin typeface="+mn-lt"/>
                      </a:endParaRPr>
                    </a:p>
                  </a:txBody>
                  <a:tcPr/>
                </a:tc>
                <a:extLst>
                  <a:ext uri="{0D108BD9-81ED-4DB2-BD59-A6C34878D82A}">
                    <a16:rowId xmlns:a16="http://schemas.microsoft.com/office/drawing/2014/main" val="614487159"/>
                  </a:ext>
                </a:extLst>
              </a:tr>
              <a:tr h="0">
                <a:tc>
                  <a:txBody>
                    <a:bodyPr/>
                    <a:lstStyle/>
                    <a:p>
                      <a:pPr marL="0" algn="ctr" defTabSz="914400" rtl="0" eaLnBrk="1" fontAlgn="ctr" latinLnBrk="0" hangingPunct="1">
                        <a:lnSpc>
                          <a:spcPct val="100000"/>
                        </a:lnSpc>
                        <a:spcBef>
                          <a:spcPts val="0"/>
                        </a:spcBef>
                        <a:spcAft>
                          <a:spcPts val="0"/>
                        </a:spcAft>
                      </a:pPr>
                      <a:r>
                        <a:rPr lang="de-DE" sz="1800" kern="1200" dirty="0">
                          <a:solidFill>
                            <a:schemeClr val="dk1"/>
                          </a:solidFill>
                          <a:effectLst/>
                          <a:latin typeface="+mn-lt"/>
                          <a:ea typeface="+mn-ea"/>
                          <a:cs typeface="Arial" panose="020B0604020202020204" pitchFamily="34" charset="0"/>
                        </a:rPr>
                        <a:t>WP09</a:t>
                      </a:r>
                    </a:p>
                  </a:txBody>
                  <a:tcPr marL="9525" marR="9525" marT="9525" marB="0" anchor="ctr"/>
                </a:tc>
                <a:tc>
                  <a:txBody>
                    <a:bodyPr/>
                    <a:lstStyle/>
                    <a:p>
                      <a:pPr marL="0" algn="l" defTabSz="914400" rtl="0" eaLnBrk="1" fontAlgn="ctr" latinLnBrk="0" hangingPunct="1">
                        <a:lnSpc>
                          <a:spcPct val="100000"/>
                        </a:lnSpc>
                        <a:spcBef>
                          <a:spcPts val="0"/>
                        </a:spcBef>
                        <a:spcAft>
                          <a:spcPts val="0"/>
                        </a:spcAft>
                      </a:pPr>
                      <a:r>
                        <a:rPr lang="en-US" sz="1800" kern="1200" dirty="0">
                          <a:solidFill>
                            <a:schemeClr val="dk1"/>
                          </a:solidFill>
                          <a:effectLst/>
                          <a:latin typeface="+mn-lt"/>
                          <a:ea typeface="+mn-ea"/>
                          <a:cs typeface="Arial" panose="020B0604020202020204" pitchFamily="34" charset="0"/>
                        </a:rPr>
                        <a:t>REVIEW OF CRYPTOGRAPHIC KEY LENGTHS IN DOC 9303</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1200" dirty="0">
                          <a:solidFill>
                            <a:schemeClr val="dk1"/>
                          </a:solidFill>
                          <a:effectLst/>
                          <a:latin typeface="+mn-lt"/>
                          <a:ea typeface="+mn-ea"/>
                          <a:cs typeface="Arial" panose="020B0604020202020204" pitchFamily="34" charset="0"/>
                        </a:rPr>
                        <a:t>Mr. Hoppe (D)</a:t>
                      </a:r>
                    </a:p>
                  </a:txBody>
                  <a:tcPr/>
                </a:tc>
                <a:extLst>
                  <a:ext uri="{0D108BD9-81ED-4DB2-BD59-A6C34878D82A}">
                    <a16:rowId xmlns:a16="http://schemas.microsoft.com/office/drawing/2014/main" val="1201779420"/>
                  </a:ext>
                </a:extLst>
              </a:tr>
              <a:tr h="0">
                <a:tc>
                  <a:txBody>
                    <a:bodyPr/>
                    <a:lstStyle/>
                    <a:p>
                      <a:pPr marL="0" algn="ctr" defTabSz="914400" rtl="0" eaLnBrk="1" fontAlgn="ctr" latinLnBrk="0" hangingPunct="1">
                        <a:lnSpc>
                          <a:spcPct val="100000"/>
                        </a:lnSpc>
                        <a:spcBef>
                          <a:spcPts val="0"/>
                        </a:spcBef>
                        <a:spcAft>
                          <a:spcPts val="0"/>
                        </a:spcAft>
                      </a:pPr>
                      <a:r>
                        <a:rPr lang="de-DE" sz="1800" kern="1200" dirty="0">
                          <a:solidFill>
                            <a:schemeClr val="dk1"/>
                          </a:solidFill>
                          <a:effectLst/>
                          <a:latin typeface="+mn-lt"/>
                          <a:ea typeface="+mn-ea"/>
                          <a:cs typeface="Arial" panose="020B0604020202020204" pitchFamily="34" charset="0"/>
                        </a:rPr>
                        <a:t>WP10</a:t>
                      </a:r>
                    </a:p>
                  </a:txBody>
                  <a:tcPr marL="9525" marR="9525" marT="9525" marB="0" anchor="ctr"/>
                </a:tc>
                <a:tc>
                  <a:txBody>
                    <a:bodyPr/>
                    <a:lstStyle/>
                    <a:p>
                      <a:pPr marL="0" algn="l" defTabSz="914400" rtl="0" eaLnBrk="1" fontAlgn="ctr" latinLnBrk="0" hangingPunct="1">
                        <a:lnSpc>
                          <a:spcPct val="100000"/>
                        </a:lnSpc>
                        <a:spcBef>
                          <a:spcPts val="0"/>
                        </a:spcBef>
                        <a:spcAft>
                          <a:spcPts val="0"/>
                        </a:spcAft>
                      </a:pPr>
                      <a:r>
                        <a:rPr lang="en-US" sz="1800" kern="1200" dirty="0">
                          <a:solidFill>
                            <a:schemeClr val="dk1"/>
                          </a:solidFill>
                          <a:effectLst/>
                          <a:latin typeface="+mn-lt"/>
                          <a:ea typeface="+mn-ea"/>
                          <a:cs typeface="Arial" panose="020B0604020202020204" pitchFamily="34" charset="0"/>
                        </a:rPr>
                        <a:t>DEPRECATION OF 3DES (DOC 9303 – PART 11) AND DSA (DOC 9303 – PART 12)</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1200" dirty="0">
                          <a:solidFill>
                            <a:schemeClr val="dk1"/>
                          </a:solidFill>
                          <a:effectLst/>
                          <a:latin typeface="+mn-lt"/>
                          <a:ea typeface="+mn-ea"/>
                          <a:cs typeface="Arial" panose="020B0604020202020204" pitchFamily="34" charset="0"/>
                        </a:rPr>
                        <a:t>Mr. Hoppe (D)</a:t>
                      </a:r>
                    </a:p>
                  </a:txBody>
                  <a:tcPr/>
                </a:tc>
                <a:extLst>
                  <a:ext uri="{0D108BD9-81ED-4DB2-BD59-A6C34878D82A}">
                    <a16:rowId xmlns:a16="http://schemas.microsoft.com/office/drawing/2014/main" val="3717628135"/>
                  </a:ext>
                </a:extLst>
              </a:tr>
              <a:tr h="0">
                <a:tc>
                  <a:txBody>
                    <a:bodyPr/>
                    <a:lstStyle/>
                    <a:p>
                      <a:pPr marL="0" algn="ctr" defTabSz="914400" rtl="0" eaLnBrk="1" fontAlgn="ctr" latinLnBrk="0" hangingPunct="1">
                        <a:lnSpc>
                          <a:spcPct val="100000"/>
                        </a:lnSpc>
                        <a:spcBef>
                          <a:spcPts val="0"/>
                        </a:spcBef>
                        <a:spcAft>
                          <a:spcPts val="0"/>
                        </a:spcAft>
                      </a:pPr>
                      <a:r>
                        <a:rPr lang="de-DE" sz="1800" kern="1200">
                          <a:solidFill>
                            <a:schemeClr val="dk1"/>
                          </a:solidFill>
                          <a:effectLst/>
                          <a:latin typeface="+mn-lt"/>
                          <a:ea typeface="+mn-ea"/>
                          <a:cs typeface="Arial" panose="020B0604020202020204" pitchFamily="34" charset="0"/>
                        </a:rPr>
                        <a:t>WP11</a:t>
                      </a:r>
                    </a:p>
                  </a:txBody>
                  <a:tcPr marL="9525" marR="9525" marT="9525" marB="0" anchor="ctr"/>
                </a:tc>
                <a:tc>
                  <a:txBody>
                    <a:bodyPr/>
                    <a:lstStyle/>
                    <a:p>
                      <a:pPr marL="0" algn="l" defTabSz="914400" rtl="0" eaLnBrk="1" fontAlgn="ctr" latinLnBrk="0" hangingPunct="1">
                        <a:lnSpc>
                          <a:spcPct val="100000"/>
                        </a:lnSpc>
                        <a:spcBef>
                          <a:spcPts val="0"/>
                        </a:spcBef>
                        <a:spcAft>
                          <a:spcPts val="0"/>
                        </a:spcAft>
                      </a:pPr>
                      <a:r>
                        <a:rPr lang="de-DE" sz="1800" kern="1200" dirty="0">
                          <a:solidFill>
                            <a:schemeClr val="dk1"/>
                          </a:solidFill>
                          <a:effectLst/>
                          <a:latin typeface="+mn-lt"/>
                          <a:ea typeface="+mn-ea"/>
                          <a:cs typeface="Arial" panose="020B0604020202020204" pitchFamily="34" charset="0"/>
                        </a:rPr>
                        <a:t>DIGITAL TRAVEL CREDENTIAL (DTC) POLICY UPDATE</a:t>
                      </a:r>
                    </a:p>
                  </a:txBody>
                  <a:tcPr marL="9525" marR="9525" marT="9525" marB="0" anchor="ctr"/>
                </a:tc>
                <a:tc>
                  <a:txBody>
                    <a:bodyPr/>
                    <a:lstStyle/>
                    <a:p>
                      <a:pPr marL="0" algn="l" defTabSz="914400" rtl="0" eaLnBrk="1" latinLnBrk="0" hangingPunct="1">
                        <a:lnSpc>
                          <a:spcPct val="100000"/>
                        </a:lnSpc>
                        <a:spcBef>
                          <a:spcPts val="0"/>
                        </a:spcBef>
                        <a:spcAft>
                          <a:spcPts val="0"/>
                        </a:spcAft>
                      </a:pPr>
                      <a:r>
                        <a:rPr lang="de-DE" sz="1800" kern="1200" dirty="0">
                          <a:solidFill>
                            <a:schemeClr val="dk1"/>
                          </a:solidFill>
                          <a:effectLst/>
                          <a:latin typeface="+mn-lt"/>
                          <a:ea typeface="+mn-ea"/>
                          <a:cs typeface="Arial" panose="020B0604020202020204" pitchFamily="34" charset="0"/>
                        </a:rPr>
                        <a:t>Mr. Hansson (FIN)</a:t>
                      </a:r>
                    </a:p>
                  </a:txBody>
                  <a:tcPr/>
                </a:tc>
                <a:extLst>
                  <a:ext uri="{0D108BD9-81ED-4DB2-BD59-A6C34878D82A}">
                    <a16:rowId xmlns:a16="http://schemas.microsoft.com/office/drawing/2014/main" val="2778148742"/>
                  </a:ext>
                </a:extLst>
              </a:tr>
              <a:tr h="0">
                <a:tc>
                  <a:txBody>
                    <a:bodyPr/>
                    <a:lstStyle/>
                    <a:p>
                      <a:pPr marL="0" algn="ctr" defTabSz="914400" rtl="0" eaLnBrk="1" fontAlgn="ctr" latinLnBrk="0" hangingPunct="1">
                        <a:lnSpc>
                          <a:spcPct val="100000"/>
                        </a:lnSpc>
                        <a:spcBef>
                          <a:spcPts val="0"/>
                        </a:spcBef>
                        <a:spcAft>
                          <a:spcPts val="0"/>
                        </a:spcAft>
                      </a:pPr>
                      <a:r>
                        <a:rPr lang="de-DE" sz="1800" kern="1200">
                          <a:solidFill>
                            <a:schemeClr val="dk1"/>
                          </a:solidFill>
                          <a:effectLst/>
                          <a:latin typeface="+mn-lt"/>
                          <a:ea typeface="+mn-ea"/>
                          <a:cs typeface="Arial" panose="020B0604020202020204" pitchFamily="34" charset="0"/>
                        </a:rPr>
                        <a:t>WP12</a:t>
                      </a:r>
                    </a:p>
                  </a:txBody>
                  <a:tcPr marL="9525" marR="9525" marT="9525" marB="0" anchor="ctr"/>
                </a:tc>
                <a:tc>
                  <a:txBody>
                    <a:bodyPr/>
                    <a:lstStyle/>
                    <a:p>
                      <a:pPr marL="0" algn="l" defTabSz="914400" rtl="0" eaLnBrk="1" fontAlgn="ctr" latinLnBrk="0" hangingPunct="1">
                        <a:lnSpc>
                          <a:spcPct val="100000"/>
                        </a:lnSpc>
                        <a:spcBef>
                          <a:spcPts val="0"/>
                        </a:spcBef>
                        <a:spcAft>
                          <a:spcPts val="0"/>
                        </a:spcAft>
                      </a:pPr>
                      <a:r>
                        <a:rPr lang="en-US" sz="1800" kern="1200" dirty="0">
                          <a:solidFill>
                            <a:schemeClr val="dk1"/>
                          </a:solidFill>
                          <a:effectLst/>
                          <a:latin typeface="+mn-lt"/>
                          <a:ea typeface="+mn-ea"/>
                          <a:cs typeface="Arial" panose="020B0604020202020204" pitchFamily="34" charset="0"/>
                        </a:rPr>
                        <a:t>REVISION OF TECHNICAL REPORT RF PROTOCOL AND APPLICATION TEST STANDARD FOR EMRTD - PART 3 TESTS FOR APPLICATION PROTOCOL AND LOGICAL DATA STRUCTURE</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1200" dirty="0">
                          <a:solidFill>
                            <a:schemeClr val="dk1"/>
                          </a:solidFill>
                          <a:effectLst/>
                          <a:latin typeface="+mn-lt"/>
                          <a:ea typeface="+mn-ea"/>
                          <a:cs typeface="Arial" panose="020B0604020202020204" pitchFamily="34" charset="0"/>
                        </a:rPr>
                        <a:t>Mr. Nakamura (ISO)</a:t>
                      </a:r>
                    </a:p>
                  </a:txBody>
                  <a:tcPr/>
                </a:tc>
                <a:extLst>
                  <a:ext uri="{0D108BD9-81ED-4DB2-BD59-A6C34878D82A}">
                    <a16:rowId xmlns:a16="http://schemas.microsoft.com/office/drawing/2014/main" val="947412165"/>
                  </a:ext>
                </a:extLst>
              </a:tr>
              <a:tr h="0">
                <a:tc>
                  <a:txBody>
                    <a:bodyPr/>
                    <a:lstStyle/>
                    <a:p>
                      <a:pPr marL="0" algn="ctr" defTabSz="914400" rtl="0" eaLnBrk="1" fontAlgn="ctr" latinLnBrk="0" hangingPunct="1">
                        <a:lnSpc>
                          <a:spcPct val="100000"/>
                        </a:lnSpc>
                        <a:spcBef>
                          <a:spcPts val="0"/>
                        </a:spcBef>
                        <a:spcAft>
                          <a:spcPts val="0"/>
                        </a:spcAft>
                      </a:pPr>
                      <a:r>
                        <a:rPr lang="de-DE" sz="1800" kern="1200">
                          <a:solidFill>
                            <a:schemeClr val="dk1"/>
                          </a:solidFill>
                          <a:effectLst/>
                          <a:latin typeface="+mn-lt"/>
                          <a:ea typeface="+mn-ea"/>
                          <a:cs typeface="Arial" panose="020B0604020202020204" pitchFamily="34" charset="0"/>
                        </a:rPr>
                        <a:t>WP13</a:t>
                      </a:r>
                    </a:p>
                  </a:txBody>
                  <a:tcPr marL="9525" marR="9525" marT="9525" marB="0" anchor="ctr"/>
                </a:tc>
                <a:tc>
                  <a:txBody>
                    <a:bodyPr/>
                    <a:lstStyle/>
                    <a:p>
                      <a:pPr marL="0" algn="l" defTabSz="914400" rtl="0" eaLnBrk="1" fontAlgn="ctr" latinLnBrk="0" hangingPunct="1">
                        <a:lnSpc>
                          <a:spcPct val="100000"/>
                        </a:lnSpc>
                        <a:spcBef>
                          <a:spcPts val="0"/>
                        </a:spcBef>
                        <a:spcAft>
                          <a:spcPts val="0"/>
                        </a:spcAft>
                      </a:pPr>
                      <a:r>
                        <a:rPr lang="en-US" sz="1800" kern="1200">
                          <a:solidFill>
                            <a:schemeClr val="dk1"/>
                          </a:solidFill>
                          <a:effectLst/>
                          <a:latin typeface="+mn-lt"/>
                          <a:ea typeface="+mn-ea"/>
                          <a:cs typeface="Arial" panose="020B0604020202020204" pitchFamily="34" charset="0"/>
                        </a:rPr>
                        <a:t>ICAO DATA STRUCTURE FOR BARCODES (IDB)</a:t>
                      </a:r>
                    </a:p>
                  </a:txBody>
                  <a:tcPr marL="9525" marR="9525" marT="9525" marB="0" anchor="ctr"/>
                </a:tc>
                <a:tc>
                  <a:txBody>
                    <a:bodyPr/>
                    <a:lstStyle/>
                    <a:p>
                      <a:pPr marL="0" algn="l" defTabSz="914400" rtl="0" eaLnBrk="1" latinLnBrk="0" hangingPunct="1">
                        <a:lnSpc>
                          <a:spcPct val="100000"/>
                        </a:lnSpc>
                        <a:spcBef>
                          <a:spcPts val="0"/>
                        </a:spcBef>
                        <a:spcAft>
                          <a:spcPts val="0"/>
                        </a:spcAft>
                      </a:pPr>
                      <a:r>
                        <a:rPr lang="de-DE" sz="1800" kern="1200" dirty="0">
                          <a:solidFill>
                            <a:schemeClr val="dk1"/>
                          </a:solidFill>
                          <a:effectLst/>
                          <a:latin typeface="+mn-lt"/>
                          <a:ea typeface="+mn-ea"/>
                          <a:cs typeface="Arial" panose="020B0604020202020204" pitchFamily="34" charset="0"/>
                        </a:rPr>
                        <a:t>Mr. Rajeshkumar (ISO)</a:t>
                      </a:r>
                    </a:p>
                  </a:txBody>
                  <a:tcPr/>
                </a:tc>
                <a:extLst>
                  <a:ext uri="{0D108BD9-81ED-4DB2-BD59-A6C34878D82A}">
                    <a16:rowId xmlns:a16="http://schemas.microsoft.com/office/drawing/2014/main" val="3491017943"/>
                  </a:ext>
                </a:extLst>
              </a:tr>
              <a:tr h="0">
                <a:tc>
                  <a:txBody>
                    <a:bodyPr/>
                    <a:lstStyle/>
                    <a:p>
                      <a:pPr marL="0" algn="ctr" defTabSz="914400" rtl="0" eaLnBrk="1" fontAlgn="ctr" latinLnBrk="0" hangingPunct="1">
                        <a:lnSpc>
                          <a:spcPct val="100000"/>
                        </a:lnSpc>
                        <a:spcBef>
                          <a:spcPts val="0"/>
                        </a:spcBef>
                        <a:spcAft>
                          <a:spcPts val="0"/>
                        </a:spcAft>
                      </a:pPr>
                      <a:r>
                        <a:rPr lang="de-DE" sz="1800" kern="1200">
                          <a:solidFill>
                            <a:schemeClr val="dk1"/>
                          </a:solidFill>
                          <a:effectLst/>
                          <a:latin typeface="+mn-lt"/>
                          <a:ea typeface="+mn-ea"/>
                          <a:cs typeface="Arial" panose="020B0604020202020204" pitchFamily="34" charset="0"/>
                        </a:rPr>
                        <a:t>WP14</a:t>
                      </a:r>
                    </a:p>
                  </a:txBody>
                  <a:tcPr marL="9525" marR="9525" marT="9525" marB="0" anchor="ctr"/>
                </a:tc>
                <a:tc>
                  <a:txBody>
                    <a:bodyPr/>
                    <a:lstStyle/>
                    <a:p>
                      <a:pPr marL="0" algn="l" defTabSz="914400" rtl="0" eaLnBrk="1" fontAlgn="ctr" latinLnBrk="0" hangingPunct="1">
                        <a:lnSpc>
                          <a:spcPct val="100000"/>
                        </a:lnSpc>
                        <a:spcBef>
                          <a:spcPts val="0"/>
                        </a:spcBef>
                        <a:spcAft>
                          <a:spcPts val="0"/>
                        </a:spcAft>
                      </a:pPr>
                      <a:r>
                        <a:rPr lang="en-US" sz="1800" kern="1200" dirty="0">
                          <a:solidFill>
                            <a:schemeClr val="dk1"/>
                          </a:solidFill>
                          <a:effectLst/>
                          <a:latin typeface="+mn-lt"/>
                          <a:ea typeface="+mn-ea"/>
                          <a:cs typeface="Arial" panose="020B0604020202020204" pitchFamily="34" charset="0"/>
                        </a:rPr>
                        <a:t>REVISION OF TECHNICAL REPORT RF AND PROTOCOL TESTING - PART 4 CONFORMITY TEST FOR INSPECTION SYSTEM</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1200" dirty="0">
                          <a:solidFill>
                            <a:schemeClr val="dk1"/>
                          </a:solidFill>
                          <a:effectLst/>
                          <a:latin typeface="+mn-lt"/>
                          <a:ea typeface="+mn-ea"/>
                          <a:cs typeface="Arial" panose="020B0604020202020204" pitchFamily="34" charset="0"/>
                        </a:rPr>
                        <a:t>Mr. Nakamura (ISO)</a:t>
                      </a:r>
                    </a:p>
                  </a:txBody>
                  <a:tcPr/>
                </a:tc>
                <a:extLst>
                  <a:ext uri="{0D108BD9-81ED-4DB2-BD59-A6C34878D82A}">
                    <a16:rowId xmlns:a16="http://schemas.microsoft.com/office/drawing/2014/main" val="53414143"/>
                  </a:ext>
                </a:extLst>
              </a:tr>
              <a:tr h="0">
                <a:tc>
                  <a:txBody>
                    <a:bodyPr/>
                    <a:lstStyle/>
                    <a:p>
                      <a:pPr marL="0" algn="ctr" defTabSz="914400" rtl="0" eaLnBrk="1" fontAlgn="ctr" latinLnBrk="0" hangingPunct="1">
                        <a:lnSpc>
                          <a:spcPct val="100000"/>
                        </a:lnSpc>
                        <a:spcBef>
                          <a:spcPts val="0"/>
                        </a:spcBef>
                        <a:spcAft>
                          <a:spcPts val="0"/>
                        </a:spcAft>
                      </a:pPr>
                      <a:r>
                        <a:rPr lang="de-DE" sz="1800" kern="1200">
                          <a:solidFill>
                            <a:schemeClr val="dk1"/>
                          </a:solidFill>
                          <a:effectLst/>
                          <a:latin typeface="+mn-lt"/>
                          <a:ea typeface="+mn-ea"/>
                          <a:cs typeface="Arial" panose="020B0604020202020204" pitchFamily="34" charset="0"/>
                        </a:rPr>
                        <a:t>WP15</a:t>
                      </a:r>
                    </a:p>
                  </a:txBody>
                  <a:tcPr marL="9525" marR="9525" marT="9525" marB="0" anchor="ctr"/>
                </a:tc>
                <a:tc>
                  <a:txBody>
                    <a:bodyPr/>
                    <a:lstStyle/>
                    <a:p>
                      <a:pPr marL="0" algn="l" defTabSz="914400" rtl="0" eaLnBrk="1" fontAlgn="ctr" latinLnBrk="0" hangingPunct="1">
                        <a:lnSpc>
                          <a:spcPct val="100000"/>
                        </a:lnSpc>
                        <a:spcBef>
                          <a:spcPts val="0"/>
                        </a:spcBef>
                        <a:spcAft>
                          <a:spcPts val="0"/>
                        </a:spcAft>
                      </a:pPr>
                      <a:r>
                        <a:rPr lang="en-US" sz="1800" kern="1200" dirty="0">
                          <a:solidFill>
                            <a:schemeClr val="dk1"/>
                          </a:solidFill>
                          <a:effectLst/>
                          <a:latin typeface="+mn-lt"/>
                          <a:ea typeface="+mn-ea"/>
                          <a:cs typeface="Arial" panose="020B0604020202020204" pitchFamily="34" charset="0"/>
                        </a:rPr>
                        <a:t>PHYSICAL TEST METHODS FOR TD1 SIZE MRTDS</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1200" dirty="0">
                          <a:solidFill>
                            <a:schemeClr val="dk1"/>
                          </a:solidFill>
                          <a:effectLst/>
                          <a:latin typeface="+mn-lt"/>
                          <a:ea typeface="+mn-ea"/>
                          <a:cs typeface="Arial" panose="020B0604020202020204" pitchFamily="34" charset="0"/>
                        </a:rPr>
                        <a:t>Mr. Nakamura (ISO)</a:t>
                      </a:r>
                    </a:p>
                  </a:txBody>
                  <a:tcPr/>
                </a:tc>
                <a:extLst>
                  <a:ext uri="{0D108BD9-81ED-4DB2-BD59-A6C34878D82A}">
                    <a16:rowId xmlns:a16="http://schemas.microsoft.com/office/drawing/2014/main" val="1972821148"/>
                  </a:ext>
                </a:extLst>
              </a:tr>
              <a:tr h="0">
                <a:tc>
                  <a:txBody>
                    <a:bodyPr/>
                    <a:lstStyle/>
                    <a:p>
                      <a:pPr marL="0" algn="ctr" defTabSz="914400" rtl="0" eaLnBrk="1" fontAlgn="ctr" latinLnBrk="0" hangingPunct="1">
                        <a:lnSpc>
                          <a:spcPct val="100000"/>
                        </a:lnSpc>
                        <a:spcBef>
                          <a:spcPts val="0"/>
                        </a:spcBef>
                        <a:spcAft>
                          <a:spcPts val="0"/>
                        </a:spcAft>
                      </a:pPr>
                      <a:r>
                        <a:rPr lang="de-DE" sz="1800" kern="1200">
                          <a:solidFill>
                            <a:schemeClr val="dk1"/>
                          </a:solidFill>
                          <a:effectLst/>
                          <a:latin typeface="+mn-lt"/>
                          <a:ea typeface="+mn-ea"/>
                          <a:cs typeface="Arial" panose="020B0604020202020204" pitchFamily="34" charset="0"/>
                        </a:rPr>
                        <a:t>WP16</a:t>
                      </a:r>
                    </a:p>
                  </a:txBody>
                  <a:tcPr marL="9525" marR="9525" marT="9525" marB="0" anchor="ctr"/>
                </a:tc>
                <a:tc>
                  <a:txBody>
                    <a:bodyPr/>
                    <a:lstStyle/>
                    <a:p>
                      <a:pPr marL="0" algn="l" defTabSz="914400" rtl="0" eaLnBrk="1" fontAlgn="ctr" latinLnBrk="0" hangingPunct="1">
                        <a:lnSpc>
                          <a:spcPct val="100000"/>
                        </a:lnSpc>
                        <a:spcBef>
                          <a:spcPts val="0"/>
                        </a:spcBef>
                        <a:spcAft>
                          <a:spcPts val="0"/>
                        </a:spcAft>
                      </a:pPr>
                      <a:r>
                        <a:rPr lang="en-US" sz="1800" kern="1200" dirty="0">
                          <a:solidFill>
                            <a:schemeClr val="dk1"/>
                          </a:solidFill>
                          <a:effectLst/>
                          <a:latin typeface="+mn-lt"/>
                          <a:ea typeface="+mn-ea"/>
                          <a:cs typeface="Arial" panose="020B0604020202020204" pitchFamily="34" charset="0"/>
                        </a:rPr>
                        <a:t>UPDATE OF THE PHYSICAL CHARACTERISTICS FOR MRTDS</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1200" dirty="0">
                          <a:solidFill>
                            <a:schemeClr val="dk1"/>
                          </a:solidFill>
                          <a:effectLst/>
                          <a:latin typeface="+mn-lt"/>
                          <a:ea typeface="+mn-ea"/>
                          <a:cs typeface="Arial" panose="020B0604020202020204" pitchFamily="34" charset="0"/>
                        </a:rPr>
                        <a:t>Mr. Nakamura (ISO)</a:t>
                      </a:r>
                    </a:p>
                  </a:txBody>
                  <a:tcPr/>
                </a:tc>
                <a:extLst>
                  <a:ext uri="{0D108BD9-81ED-4DB2-BD59-A6C34878D82A}">
                    <a16:rowId xmlns:a16="http://schemas.microsoft.com/office/drawing/2014/main" val="2635632834"/>
                  </a:ext>
                </a:extLst>
              </a:tr>
              <a:tr h="0">
                <a:tc>
                  <a:txBody>
                    <a:bodyPr/>
                    <a:lstStyle/>
                    <a:p>
                      <a:pPr marL="0" algn="ctr" defTabSz="914400" rtl="0" eaLnBrk="1" fontAlgn="ctr" latinLnBrk="0" hangingPunct="1">
                        <a:lnSpc>
                          <a:spcPct val="100000"/>
                        </a:lnSpc>
                        <a:spcBef>
                          <a:spcPts val="0"/>
                        </a:spcBef>
                        <a:spcAft>
                          <a:spcPts val="0"/>
                        </a:spcAft>
                      </a:pPr>
                      <a:r>
                        <a:rPr lang="de-DE" sz="1800" kern="1200">
                          <a:solidFill>
                            <a:schemeClr val="dk1"/>
                          </a:solidFill>
                          <a:effectLst/>
                          <a:latin typeface="+mn-lt"/>
                          <a:ea typeface="+mn-ea"/>
                          <a:cs typeface="Arial" panose="020B0604020202020204" pitchFamily="34" charset="0"/>
                        </a:rPr>
                        <a:t>WP17</a:t>
                      </a:r>
                    </a:p>
                  </a:txBody>
                  <a:tcPr marL="9525" marR="9525" marT="9525" marB="0" anchor="ctr"/>
                </a:tc>
                <a:tc>
                  <a:txBody>
                    <a:bodyPr/>
                    <a:lstStyle/>
                    <a:p>
                      <a:pPr marL="0" algn="l" defTabSz="914400" rtl="0" eaLnBrk="1" fontAlgn="ctr" latinLnBrk="0" hangingPunct="1">
                        <a:lnSpc>
                          <a:spcPct val="100000"/>
                        </a:lnSpc>
                        <a:spcBef>
                          <a:spcPts val="0"/>
                        </a:spcBef>
                        <a:spcAft>
                          <a:spcPts val="0"/>
                        </a:spcAft>
                      </a:pPr>
                      <a:r>
                        <a:rPr lang="en-US" sz="1800" kern="1200" dirty="0">
                          <a:solidFill>
                            <a:schemeClr val="dk1"/>
                          </a:solidFill>
                          <a:effectLst/>
                          <a:latin typeface="+mn-lt"/>
                          <a:ea typeface="+mn-ea"/>
                          <a:cs typeface="Arial" panose="020B0604020202020204" pitchFamily="34" charset="0"/>
                        </a:rPr>
                        <a:t>FUNCTIONAL REQUIREMENTS FOR INSPECTION SYSTEMS</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1200" dirty="0">
                          <a:solidFill>
                            <a:schemeClr val="dk1"/>
                          </a:solidFill>
                          <a:effectLst/>
                          <a:latin typeface="+mn-lt"/>
                          <a:ea typeface="+mn-ea"/>
                          <a:cs typeface="Arial" panose="020B0604020202020204" pitchFamily="34" charset="0"/>
                        </a:rPr>
                        <a:t>Mr. Rajeshkumar (ISO)</a:t>
                      </a:r>
                    </a:p>
                  </a:txBody>
                  <a:tcPr/>
                </a:tc>
                <a:extLst>
                  <a:ext uri="{0D108BD9-81ED-4DB2-BD59-A6C34878D82A}">
                    <a16:rowId xmlns:a16="http://schemas.microsoft.com/office/drawing/2014/main" val="2145488266"/>
                  </a:ext>
                </a:extLst>
              </a:tr>
              <a:tr h="0">
                <a:tc>
                  <a:txBody>
                    <a:bodyPr/>
                    <a:lstStyle/>
                    <a:p>
                      <a:pPr marL="0" algn="ctr" defTabSz="914400" rtl="0" eaLnBrk="1" fontAlgn="ctr" latinLnBrk="0" hangingPunct="1">
                        <a:lnSpc>
                          <a:spcPct val="100000"/>
                        </a:lnSpc>
                        <a:spcBef>
                          <a:spcPts val="0"/>
                        </a:spcBef>
                        <a:spcAft>
                          <a:spcPts val="0"/>
                        </a:spcAft>
                      </a:pPr>
                      <a:r>
                        <a:rPr lang="de-DE" sz="1800" kern="1200">
                          <a:solidFill>
                            <a:schemeClr val="dk1"/>
                          </a:solidFill>
                          <a:effectLst/>
                          <a:latin typeface="+mn-lt"/>
                          <a:ea typeface="+mn-ea"/>
                          <a:cs typeface="Arial" panose="020B0604020202020204" pitchFamily="34" charset="0"/>
                        </a:rPr>
                        <a:t>WP18</a:t>
                      </a:r>
                    </a:p>
                  </a:txBody>
                  <a:tcPr marL="9525" marR="9525" marT="9525" marB="0" anchor="ctr"/>
                </a:tc>
                <a:tc>
                  <a:txBody>
                    <a:bodyPr/>
                    <a:lstStyle/>
                    <a:p>
                      <a:pPr marL="0" algn="l" defTabSz="914400" rtl="0" eaLnBrk="1" fontAlgn="ctr" latinLnBrk="0" hangingPunct="1">
                        <a:lnSpc>
                          <a:spcPct val="100000"/>
                        </a:lnSpc>
                        <a:spcBef>
                          <a:spcPts val="0"/>
                        </a:spcBef>
                        <a:spcAft>
                          <a:spcPts val="0"/>
                        </a:spcAft>
                      </a:pPr>
                      <a:r>
                        <a:rPr lang="en-US" sz="1800" kern="1200" dirty="0">
                          <a:solidFill>
                            <a:schemeClr val="dk1"/>
                          </a:solidFill>
                          <a:effectLst/>
                          <a:latin typeface="+mn-lt"/>
                          <a:ea typeface="+mn-ea"/>
                          <a:cs typeface="Arial" panose="020B0604020202020204" pitchFamily="34" charset="0"/>
                        </a:rPr>
                        <a:t>QUANTUM SAFE MECHANISMS FOR THE DOCUMENT ISSUING PKI AND PASSIVE AUTHENTICATION</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1200" dirty="0">
                          <a:solidFill>
                            <a:schemeClr val="dk1"/>
                          </a:solidFill>
                          <a:effectLst/>
                          <a:latin typeface="+mn-lt"/>
                          <a:ea typeface="+mn-ea"/>
                          <a:cs typeface="Arial" panose="020B0604020202020204" pitchFamily="34" charset="0"/>
                        </a:rPr>
                        <a:t>Mr. Hoppe (D)</a:t>
                      </a:r>
                    </a:p>
                  </a:txBody>
                  <a:tcPr/>
                </a:tc>
                <a:extLst>
                  <a:ext uri="{0D108BD9-81ED-4DB2-BD59-A6C34878D82A}">
                    <a16:rowId xmlns:a16="http://schemas.microsoft.com/office/drawing/2014/main" val="1123671237"/>
                  </a:ext>
                </a:extLst>
              </a:tr>
              <a:tr h="0">
                <a:tc>
                  <a:txBody>
                    <a:bodyPr/>
                    <a:lstStyle/>
                    <a:p>
                      <a:pPr marL="0" algn="ctr" defTabSz="914400" rtl="0" eaLnBrk="1" fontAlgn="ctr" latinLnBrk="0" hangingPunct="1">
                        <a:lnSpc>
                          <a:spcPct val="100000"/>
                        </a:lnSpc>
                        <a:spcBef>
                          <a:spcPts val="0"/>
                        </a:spcBef>
                        <a:spcAft>
                          <a:spcPts val="0"/>
                        </a:spcAft>
                      </a:pPr>
                      <a:r>
                        <a:rPr lang="de-DE" sz="1800" kern="1200">
                          <a:solidFill>
                            <a:schemeClr val="dk1"/>
                          </a:solidFill>
                          <a:effectLst/>
                          <a:latin typeface="+mn-lt"/>
                          <a:ea typeface="+mn-ea"/>
                          <a:cs typeface="Arial" panose="020B0604020202020204" pitchFamily="34" charset="0"/>
                        </a:rPr>
                        <a:t>WP19</a:t>
                      </a:r>
                    </a:p>
                  </a:txBody>
                  <a:tcPr marL="9525" marR="9525" marT="9525" marB="0" anchor="ctr"/>
                </a:tc>
                <a:tc>
                  <a:txBody>
                    <a:bodyPr/>
                    <a:lstStyle/>
                    <a:p>
                      <a:pPr marL="0" algn="l" defTabSz="914400" rtl="0" eaLnBrk="1" fontAlgn="ctr" latinLnBrk="0" hangingPunct="1">
                        <a:lnSpc>
                          <a:spcPct val="100000"/>
                        </a:lnSpc>
                        <a:spcBef>
                          <a:spcPts val="0"/>
                        </a:spcBef>
                        <a:spcAft>
                          <a:spcPts val="0"/>
                        </a:spcAft>
                      </a:pPr>
                      <a:r>
                        <a:rPr lang="en-US" sz="1800" kern="1200" dirty="0">
                          <a:solidFill>
                            <a:schemeClr val="dk1"/>
                          </a:solidFill>
                          <a:effectLst/>
                          <a:latin typeface="+mn-lt"/>
                          <a:ea typeface="+mn-ea"/>
                          <a:cs typeface="Arial" panose="020B0604020202020204" pitchFamily="34" charset="0"/>
                        </a:rPr>
                        <a:t>REPORT OF THE NEW TECHNOLOGIES WORKING GROUP</a:t>
                      </a:r>
                    </a:p>
                  </a:txBody>
                  <a:tcPr marL="9525" marR="9525" marT="9525" marB="0" anchor="ctr"/>
                </a:tc>
                <a:tc>
                  <a:txBody>
                    <a:bodyPr/>
                    <a:lstStyle/>
                    <a:p>
                      <a:pPr marL="0" algn="l" defTabSz="914400" rtl="0" eaLnBrk="1" latinLnBrk="0" hangingPunct="1">
                        <a:lnSpc>
                          <a:spcPct val="100000"/>
                        </a:lnSpc>
                        <a:spcBef>
                          <a:spcPts val="0"/>
                        </a:spcBef>
                        <a:spcAft>
                          <a:spcPts val="0"/>
                        </a:spcAft>
                      </a:pPr>
                      <a:r>
                        <a:rPr lang="de-DE" sz="1800" kern="1200" dirty="0">
                          <a:solidFill>
                            <a:schemeClr val="dk1"/>
                          </a:solidFill>
                          <a:effectLst/>
                          <a:latin typeface="+mn-lt"/>
                          <a:ea typeface="+mn-ea"/>
                          <a:cs typeface="Arial" panose="020B0604020202020204" pitchFamily="34" charset="0"/>
                        </a:rPr>
                        <a:t>Mr. Seidel (D)</a:t>
                      </a:r>
                    </a:p>
                  </a:txBody>
                  <a:tcPr/>
                </a:tc>
                <a:extLst>
                  <a:ext uri="{0D108BD9-81ED-4DB2-BD59-A6C34878D82A}">
                    <a16:rowId xmlns:a16="http://schemas.microsoft.com/office/drawing/2014/main" val="1247681145"/>
                  </a:ext>
                </a:extLst>
              </a:tr>
            </a:tbl>
          </a:graphicData>
        </a:graphic>
      </p:graphicFrame>
    </p:spTree>
    <p:extLst>
      <p:ext uri="{BB962C8B-B14F-4D97-AF65-F5344CB8AC3E}">
        <p14:creationId xmlns:p14="http://schemas.microsoft.com/office/powerpoint/2010/main" val="16814521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a:t>
            </a:r>
            <a:endParaRPr lang="en-SG" dirty="0"/>
          </a:p>
        </p:txBody>
      </p:sp>
      <p:sp>
        <p:nvSpPr>
          <p:cNvPr id="3" name="Content Placeholder 2"/>
          <p:cNvSpPr>
            <a:spLocks noGrp="1"/>
          </p:cNvSpPr>
          <p:nvPr>
            <p:ph idx="1"/>
          </p:nvPr>
        </p:nvSpPr>
        <p:spPr>
          <a:xfrm>
            <a:off x="838200" y="1120877"/>
            <a:ext cx="10586392" cy="5371997"/>
          </a:xfrm>
        </p:spPr>
        <p:txBody>
          <a:bodyPr/>
          <a:lstStyle/>
          <a:p>
            <a:r>
              <a:rPr lang="en-US" dirty="0"/>
              <a:t>Current status of 3DES in Doc 9303 – Part 11</a:t>
            </a:r>
          </a:p>
          <a:p>
            <a:pPr lvl="1"/>
            <a:r>
              <a:rPr lang="en-US" dirty="0"/>
              <a:t>Part 11 recommends AES over 3DES. However, AES can only be used with PACE and not BAC. With the TAG/TRIP decision to deprecate BAC by January 1, 2028, all </a:t>
            </a:r>
            <a:r>
              <a:rPr lang="en-US" dirty="0" err="1"/>
              <a:t>eMRTDs</a:t>
            </a:r>
            <a:r>
              <a:rPr lang="en-US" dirty="0"/>
              <a:t> will support PACE and can hence use AES algorithm.</a:t>
            </a:r>
          </a:p>
          <a:p>
            <a:pPr lvl="1"/>
            <a:r>
              <a:rPr lang="en-US" dirty="0"/>
              <a:t>The ISO WG3 and the ICAO NTWG recommend deprecating 3DES from the list of allowed symmetric block ciphers.</a:t>
            </a:r>
          </a:p>
          <a:p>
            <a:pPr lvl="1"/>
            <a:r>
              <a:rPr lang="en-US" dirty="0"/>
              <a:t>The ISO WG3 and the ICAO NTWG recommend preferring AES over 3DES, if both are found on the chip of already issued </a:t>
            </a:r>
            <a:r>
              <a:rPr lang="en-US" dirty="0" err="1"/>
              <a:t>eMRTDs</a:t>
            </a:r>
            <a:r>
              <a:rPr lang="en-US" dirty="0"/>
              <a:t>.</a:t>
            </a:r>
          </a:p>
          <a:p>
            <a:pPr lvl="1"/>
            <a:r>
              <a:rPr lang="en-US" dirty="0"/>
              <a:t>To minimize the burden on issuing authorities, it would be advisable to align the transition periods for the deprecation of 3DES with those for the deprecation of BAC. </a:t>
            </a:r>
          </a:p>
          <a:p>
            <a:pPr lvl="1"/>
            <a:r>
              <a:rPr lang="en-US" dirty="0">
                <a:effectLst>
                  <a:outerShdw blurRad="38100" dist="38100" dir="2700000" algn="tl">
                    <a:srgbClr val="000000">
                      <a:alpha val="43137"/>
                    </a:srgbClr>
                  </a:outerShdw>
                </a:effectLst>
              </a:rPr>
              <a:t>This implies that issuing States and organizations will no longer be allowed to issue </a:t>
            </a:r>
            <a:r>
              <a:rPr lang="en-US" dirty="0" err="1">
                <a:effectLst>
                  <a:outerShdw blurRad="38100" dist="38100" dir="2700000" algn="tl">
                    <a:srgbClr val="000000">
                      <a:alpha val="43137"/>
                    </a:srgbClr>
                  </a:outerShdw>
                </a:effectLst>
              </a:rPr>
              <a:t>eMRTDs</a:t>
            </a:r>
            <a:r>
              <a:rPr lang="en-US" dirty="0">
                <a:effectLst>
                  <a:outerShdw blurRad="38100" dist="38100" dir="2700000" algn="tl">
                    <a:srgbClr val="000000">
                      <a:alpha val="43137"/>
                    </a:srgbClr>
                  </a:outerShdw>
                </a:effectLst>
              </a:rPr>
              <a:t> with 3DES from 1 January 2028 and must ensure that all </a:t>
            </a:r>
            <a:r>
              <a:rPr lang="en-US" dirty="0" err="1">
                <a:effectLst>
                  <a:outerShdw blurRad="38100" dist="38100" dir="2700000" algn="tl">
                    <a:srgbClr val="000000">
                      <a:alpha val="43137"/>
                    </a:srgbClr>
                  </a:outerShdw>
                </a:effectLst>
              </a:rPr>
              <a:t>eMRTDs</a:t>
            </a:r>
            <a:r>
              <a:rPr lang="en-US" dirty="0">
                <a:effectLst>
                  <a:outerShdw blurRad="38100" dist="38100" dir="2700000" algn="tl">
                    <a:srgbClr val="000000">
                      <a:alpha val="43137"/>
                    </a:srgbClr>
                  </a:outerShdw>
                </a:effectLst>
              </a:rPr>
              <a:t> with 3DES are out of circulation by 1 January 2038.</a:t>
            </a:r>
          </a:p>
          <a:p>
            <a:r>
              <a:rPr lang="en-US" dirty="0"/>
              <a:t>Current status of DSA in Doc 9303 – Part 12</a:t>
            </a:r>
          </a:p>
          <a:p>
            <a:pPr lvl="1"/>
            <a:r>
              <a:rPr lang="en-US" dirty="0"/>
              <a:t>An investigation by WG3 came to the conclusion that DSA algorithm is not used by any issuing authority and deprecating DSA from part 12 will not impact current operations of issuing authorities.</a:t>
            </a:r>
          </a:p>
          <a:p>
            <a:pPr lvl="1"/>
            <a:r>
              <a:rPr lang="en-US" dirty="0"/>
              <a:t>The ISO WG3 and the ICAO NTWG recommend deprecating DSA from the list of allowed signature algorithms. </a:t>
            </a:r>
          </a:p>
          <a:p>
            <a:endParaRPr lang="en-SG" dirty="0"/>
          </a:p>
        </p:txBody>
      </p:sp>
    </p:spTree>
    <p:extLst>
      <p:ext uri="{BB962C8B-B14F-4D97-AF65-F5344CB8AC3E}">
        <p14:creationId xmlns:p14="http://schemas.microsoft.com/office/powerpoint/2010/main" val="20330956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Action by the TAG/TRIP</a:t>
            </a:r>
            <a:endParaRPr lang="en-SG" dirty="0"/>
          </a:p>
        </p:txBody>
      </p:sp>
      <p:sp>
        <p:nvSpPr>
          <p:cNvPr id="3" name="Content Placeholder 2"/>
          <p:cNvSpPr>
            <a:spLocks noGrp="1"/>
          </p:cNvSpPr>
          <p:nvPr>
            <p:ph idx="1"/>
          </p:nvPr>
        </p:nvSpPr>
        <p:spPr/>
        <p:txBody>
          <a:bodyPr/>
          <a:lstStyle/>
          <a:p>
            <a:endParaRPr lang="en-SG" dirty="0"/>
          </a:p>
          <a:p>
            <a:pPr marL="0" indent="0">
              <a:buNone/>
            </a:pPr>
            <a:r>
              <a:rPr lang="en-US" dirty="0"/>
              <a:t>The TAG/TRIP is invited to: </a:t>
            </a:r>
          </a:p>
          <a:p>
            <a:pPr marL="457200" lvl="1" indent="0">
              <a:buNone/>
            </a:pPr>
            <a:endParaRPr lang="en-US" dirty="0"/>
          </a:p>
          <a:p>
            <a:r>
              <a:rPr lang="en-US" dirty="0"/>
              <a:t>endorse the proposed amendments to the 8th Edition of ICAO Doc 9303, Part 11 and Part 12; and</a:t>
            </a:r>
          </a:p>
          <a:p>
            <a:r>
              <a:rPr lang="en-US" dirty="0"/>
              <a:t>instruct the TAG/TRIP secretariat to publish the amended versions.</a:t>
            </a:r>
            <a:endParaRPr lang="en-SG" dirty="0"/>
          </a:p>
        </p:txBody>
      </p:sp>
    </p:spTree>
    <p:extLst>
      <p:ext uri="{BB962C8B-B14F-4D97-AF65-F5344CB8AC3E}">
        <p14:creationId xmlns:p14="http://schemas.microsoft.com/office/powerpoint/2010/main" val="36029091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772816"/>
            <a:ext cx="10515600" cy="662716"/>
          </a:xfrm>
        </p:spPr>
        <p:txBody>
          <a:bodyPr/>
          <a:lstStyle/>
          <a:p>
            <a:r>
              <a:rPr lang="en-US" dirty="0"/>
              <a:t>WP/11 - DIGITAL TRAVEL CREDENTIAL (DTC) POLICY UPDATE</a:t>
            </a:r>
            <a:endParaRPr lang="en-SG" dirty="0"/>
          </a:p>
        </p:txBody>
      </p:sp>
      <p:pic>
        <p:nvPicPr>
          <p:cNvPr id="3" name="Picture 26">
            <a:extLst>
              <a:ext uri="{FF2B5EF4-FFF2-40B4-BE49-F238E27FC236}">
                <a16:creationId xmlns:a16="http://schemas.microsoft.com/office/drawing/2014/main" id="{477DC82F-A50B-4587-9B54-92358AC106FF}"/>
              </a:ext>
            </a:extLst>
          </p:cNvPr>
          <p:cNvPicPr/>
          <p:nvPr/>
        </p:nvPicPr>
        <p:blipFill rotWithShape="1">
          <a:blip r:embed="rId2">
            <a:extLst>
              <a:ext uri="{28A0092B-C50C-407E-A947-70E740481C1C}">
                <a14:useLocalDpi xmlns:a14="http://schemas.microsoft.com/office/drawing/2010/main" val="0"/>
              </a:ext>
            </a:extLst>
          </a:blip>
          <a:srcRect l="2061" t="19541" r="3153" b="1467"/>
          <a:stretch/>
        </p:blipFill>
        <p:spPr bwMode="auto">
          <a:xfrm>
            <a:off x="4203217" y="3404592"/>
            <a:ext cx="3785565" cy="2304256"/>
          </a:xfrm>
          <a:prstGeom prst="rect">
            <a:avLst/>
          </a:prstGeom>
          <a:noFill/>
          <a:ln w="12700">
            <a:solidFill>
              <a:schemeClr val="tx1">
                <a:lumMod val="50000"/>
                <a:lumOff val="50000"/>
              </a:schemeClr>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581089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endParaRPr lang="en-SG" dirty="0"/>
          </a:p>
        </p:txBody>
      </p:sp>
      <p:sp>
        <p:nvSpPr>
          <p:cNvPr id="3" name="Content Placeholder 2"/>
          <p:cNvSpPr>
            <a:spLocks noGrp="1"/>
          </p:cNvSpPr>
          <p:nvPr>
            <p:ph idx="1"/>
          </p:nvPr>
        </p:nvSpPr>
        <p:spPr/>
        <p:txBody>
          <a:bodyPr/>
          <a:lstStyle/>
          <a:p>
            <a:r>
              <a:rPr lang="en-US" dirty="0"/>
              <a:t>The current DTC Policy Paper was approved at the TAG/TRIP/4 meeting in 2023 and is regularly reassessed to ensure it is reflective of border management needs and emerging technology developments to provide clear parameters for the development of technical specifications and guidance.</a:t>
            </a:r>
          </a:p>
          <a:p>
            <a:r>
              <a:rPr lang="en-US" dirty="0"/>
              <a:t>The DTC approach is based on a ‘hybrid’ concept, in which the DTC will consist of a Virtual Component (DTC-VC) containing the digital representation of the holder’s identity and one Physical Component (DTC-PC) that is cryptographically linked to the Virtual Component. Three different types of DTC have been defined. </a:t>
            </a:r>
          </a:p>
          <a:p>
            <a:r>
              <a:rPr lang="en-US" dirty="0"/>
              <a:t>Type 1 is </a:t>
            </a:r>
            <a:r>
              <a:rPr lang="en-US" dirty="0" err="1"/>
              <a:t>eMRTD</a:t>
            </a:r>
            <a:r>
              <a:rPr lang="en-US" dirty="0"/>
              <a:t>-based, where DTC-PC is an </a:t>
            </a:r>
            <a:r>
              <a:rPr lang="en-US" dirty="0" err="1"/>
              <a:t>eMRTD</a:t>
            </a:r>
            <a:r>
              <a:rPr lang="en-US" dirty="0"/>
              <a:t> whose chip data forms base for DTC-VC. </a:t>
            </a:r>
          </a:p>
          <a:p>
            <a:r>
              <a:rPr lang="en-US" dirty="0"/>
              <a:t>The development of DTC has progressed to the point where the specifications for DTC-VC are complete, but those for DTC-PC are still pending for certain form factors (such as the mobile phone). </a:t>
            </a:r>
          </a:p>
          <a:p>
            <a:r>
              <a:rPr lang="en-US" dirty="0"/>
              <a:t>Only the DTC-VC specifications are needed to utilize type 1 DTC, as </a:t>
            </a:r>
            <a:r>
              <a:rPr lang="en-US" dirty="0" err="1"/>
              <a:t>eMRTD</a:t>
            </a:r>
            <a:r>
              <a:rPr lang="en-US" dirty="0"/>
              <a:t> acts as DTC-PC. It should therefore be clearly stated that the specifications for Type 1 DTC are complete and ready for implementation.</a:t>
            </a:r>
          </a:p>
        </p:txBody>
      </p:sp>
    </p:spTree>
    <p:extLst>
      <p:ext uri="{BB962C8B-B14F-4D97-AF65-F5344CB8AC3E}">
        <p14:creationId xmlns:p14="http://schemas.microsoft.com/office/powerpoint/2010/main" val="23939045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endParaRPr lang="en-SG" dirty="0"/>
          </a:p>
        </p:txBody>
      </p:sp>
      <p:sp>
        <p:nvSpPr>
          <p:cNvPr id="3" name="Content Placeholder 2"/>
          <p:cNvSpPr>
            <a:spLocks noGrp="1"/>
          </p:cNvSpPr>
          <p:nvPr>
            <p:ph idx="1"/>
          </p:nvPr>
        </p:nvSpPr>
        <p:spPr/>
        <p:txBody>
          <a:bodyPr/>
          <a:lstStyle/>
          <a:p>
            <a:r>
              <a:rPr lang="en-US" dirty="0"/>
              <a:t>In recent years, DTC has been tested in real-world travel environments, and plans are underway to implement DTC around the world. Information gathered from the pilots and various approaches has given rise to the need  for clarifications and additions to the DTC Policy document.</a:t>
            </a:r>
          </a:p>
          <a:p>
            <a:r>
              <a:rPr lang="en-US" dirty="0"/>
              <a:t>It has become clear that the use of DTC, especially for border crossings, is only possible on a large scale if a </a:t>
            </a:r>
            <a:r>
              <a:rPr lang="en-US" dirty="0">
                <a:effectLst>
                  <a:outerShdw blurRad="38100" dist="38100" dir="2700000" algn="tl">
                    <a:srgbClr val="000000">
                      <a:alpha val="43137"/>
                    </a:srgbClr>
                  </a:outerShdw>
                </a:effectLst>
              </a:rPr>
              <a:t>protocol for DTC transmission </a:t>
            </a:r>
            <a:r>
              <a:rPr lang="en-US" dirty="0"/>
              <a:t>is also standardized. This refers in particular to situations where, before traveling, a passenger sends a DTC from their device to the authorities of the country where the border crossing takes place. </a:t>
            </a:r>
          </a:p>
          <a:p>
            <a:r>
              <a:rPr lang="en-US" dirty="0"/>
              <a:t>DTC Policy should define main principles for this transmission protocol.</a:t>
            </a:r>
            <a:endParaRPr lang="en-SG" dirty="0"/>
          </a:p>
        </p:txBody>
      </p:sp>
    </p:spTree>
    <p:extLst>
      <p:ext uri="{BB962C8B-B14F-4D97-AF65-F5344CB8AC3E}">
        <p14:creationId xmlns:p14="http://schemas.microsoft.com/office/powerpoint/2010/main" val="22777859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a:t>
            </a:r>
            <a:endParaRPr lang="en-SG" dirty="0"/>
          </a:p>
        </p:txBody>
      </p:sp>
      <p:sp>
        <p:nvSpPr>
          <p:cNvPr id="3" name="Content Placeholder 2"/>
          <p:cNvSpPr>
            <a:spLocks noGrp="1"/>
          </p:cNvSpPr>
          <p:nvPr>
            <p:ph idx="1"/>
          </p:nvPr>
        </p:nvSpPr>
        <p:spPr/>
        <p:txBody>
          <a:bodyPr/>
          <a:lstStyle/>
          <a:p>
            <a:r>
              <a:rPr lang="en-US" dirty="0"/>
              <a:t>The most important aspect of the updated policy document is the addition of a principle and clarifying statement for DTC protocols transmission.</a:t>
            </a:r>
          </a:p>
          <a:p>
            <a:pPr lvl="1"/>
            <a:r>
              <a:rPr lang="en-US" dirty="0"/>
              <a:t>9) The transmission of a DTC MUST be secure and privacy protective.</a:t>
            </a:r>
          </a:p>
          <a:p>
            <a:pPr lvl="2"/>
            <a:r>
              <a:rPr lang="en-US" dirty="0"/>
              <a:t>Policy clarification: The DTC must be protected during electronic transmission, including the employment of security protocols such as end-to-end encryption, secure endpoint and confirmation of information received.</a:t>
            </a:r>
          </a:p>
          <a:p>
            <a:r>
              <a:rPr lang="en-US" dirty="0"/>
              <a:t>A new section has been introduced to the Policy paper (Section 8) which outlines policy parameters and direction for ISO development of the transmission protocols.</a:t>
            </a:r>
          </a:p>
          <a:p>
            <a:endParaRPr lang="en-US" dirty="0"/>
          </a:p>
          <a:p>
            <a:r>
              <a:rPr lang="en-US" dirty="0"/>
              <a:t>The following requirements have been amended for type 2 and 3 DTCs, to improve technical clarity and also to allow for the possibility that the handshake between DTC-PC (device) and inspection system may not be able to reflect the current state exactly:</a:t>
            </a:r>
          </a:p>
          <a:p>
            <a:pPr marL="800100" lvl="1" indent="-342900">
              <a:buFont typeface="+mj-lt"/>
              <a:buAutoNum type="alphaLcParenR"/>
            </a:pPr>
            <a:r>
              <a:rPr lang="en-US" dirty="0"/>
              <a:t>The DTC-PC MUST host a DTC-VC; and</a:t>
            </a:r>
          </a:p>
          <a:p>
            <a:pPr marL="800100" lvl="1" indent="-342900">
              <a:buFont typeface="+mj-lt"/>
              <a:buAutoNum type="alphaLcParenR"/>
            </a:pPr>
            <a:r>
              <a:rPr lang="en-US" dirty="0"/>
              <a:t>For inspection system interfaces, the initial handshake with DTC-PC MUST be as identical as possible to the </a:t>
            </a:r>
            <a:r>
              <a:rPr lang="en-US" dirty="0" err="1"/>
              <a:t>eMRTD</a:t>
            </a:r>
            <a:r>
              <a:rPr lang="en-US" dirty="0"/>
              <a:t>, taking into account technical constraints</a:t>
            </a:r>
          </a:p>
          <a:p>
            <a:endParaRPr lang="en-SG" dirty="0"/>
          </a:p>
          <a:p>
            <a:endParaRPr lang="en-US" dirty="0"/>
          </a:p>
          <a:p>
            <a:pPr lvl="1"/>
            <a:endParaRPr lang="en-SG" dirty="0"/>
          </a:p>
        </p:txBody>
      </p:sp>
    </p:spTree>
    <p:extLst>
      <p:ext uri="{BB962C8B-B14F-4D97-AF65-F5344CB8AC3E}">
        <p14:creationId xmlns:p14="http://schemas.microsoft.com/office/powerpoint/2010/main" val="40464456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a:t>
            </a:r>
            <a:endParaRPr lang="en-SG" dirty="0"/>
          </a:p>
        </p:txBody>
      </p:sp>
      <p:sp>
        <p:nvSpPr>
          <p:cNvPr id="3" name="Content Placeholder 2"/>
          <p:cNvSpPr>
            <a:spLocks noGrp="1"/>
          </p:cNvSpPr>
          <p:nvPr>
            <p:ph idx="1"/>
          </p:nvPr>
        </p:nvSpPr>
        <p:spPr/>
        <p:txBody>
          <a:bodyPr/>
          <a:lstStyle/>
          <a:p>
            <a:r>
              <a:rPr lang="en-US" dirty="0"/>
              <a:t>The new version 5.0 of the Policy paper refers to a previously discussed use case, where a subset of the DTC-VC data content (e.g. Data Group 1 only) may be derived from an </a:t>
            </a:r>
            <a:r>
              <a:rPr lang="en-US" dirty="0" err="1"/>
              <a:t>eMRTD</a:t>
            </a:r>
            <a:r>
              <a:rPr lang="en-US" dirty="0"/>
              <a:t> and sent. </a:t>
            </a:r>
          </a:p>
          <a:p>
            <a:r>
              <a:rPr lang="en-US" dirty="0"/>
              <a:t>It has been also clarified that this variation is NOT considered a DTC as it does not contain a biometric and therefore cannot be used to establish identity for the purposes of facilitating border clearance. We refer to it as a ‘sub-set’ or a ‘micro-credential,’ but not a DTC.</a:t>
            </a:r>
          </a:p>
          <a:p>
            <a:endParaRPr lang="en-SG" dirty="0"/>
          </a:p>
          <a:p>
            <a:r>
              <a:rPr lang="en-US" dirty="0"/>
              <a:t>One new risk has been added to the Risk Analysis chapter: the phone holding a DTC-VC is lost or stolen </a:t>
            </a:r>
          </a:p>
          <a:p>
            <a:endParaRPr lang="en-SG" dirty="0"/>
          </a:p>
        </p:txBody>
      </p:sp>
    </p:spTree>
    <p:extLst>
      <p:ext uri="{BB962C8B-B14F-4D97-AF65-F5344CB8AC3E}">
        <p14:creationId xmlns:p14="http://schemas.microsoft.com/office/powerpoint/2010/main" val="27653776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Action by the TAG/TRIP</a:t>
            </a:r>
            <a:endParaRPr lang="en-SG" dirty="0"/>
          </a:p>
        </p:txBody>
      </p:sp>
      <p:sp>
        <p:nvSpPr>
          <p:cNvPr id="3" name="Content Placeholder 2"/>
          <p:cNvSpPr>
            <a:spLocks noGrp="1"/>
          </p:cNvSpPr>
          <p:nvPr>
            <p:ph idx="1"/>
          </p:nvPr>
        </p:nvSpPr>
        <p:spPr/>
        <p:txBody>
          <a:bodyPr/>
          <a:lstStyle/>
          <a:p>
            <a:endParaRPr lang="en-SG" dirty="0"/>
          </a:p>
          <a:p>
            <a:pPr marL="0" indent="0">
              <a:buNone/>
            </a:pPr>
            <a:r>
              <a:rPr lang="en-US" dirty="0"/>
              <a:t>The TAG/TRIP is invited to: </a:t>
            </a:r>
          </a:p>
          <a:p>
            <a:pPr marL="457200" lvl="1" indent="0">
              <a:buNone/>
            </a:pPr>
            <a:endParaRPr lang="en-US" dirty="0"/>
          </a:p>
          <a:p>
            <a:r>
              <a:rPr lang="en-US" dirty="0"/>
              <a:t>endorse the revised Digital Travel Credential Policy Paper version 5.0, in the Appendix of the WP;</a:t>
            </a:r>
          </a:p>
          <a:p>
            <a:r>
              <a:rPr lang="en-US" dirty="0"/>
              <a:t>approve the continued work of the NTWG DTC subgroup; and</a:t>
            </a:r>
          </a:p>
          <a:p>
            <a:r>
              <a:rPr lang="en-US" dirty="0"/>
              <a:t>authorize the NTWG to develop a DTC transmission protocol.</a:t>
            </a:r>
            <a:endParaRPr lang="en-SG" dirty="0"/>
          </a:p>
        </p:txBody>
      </p:sp>
    </p:spTree>
    <p:extLst>
      <p:ext uri="{BB962C8B-B14F-4D97-AF65-F5344CB8AC3E}">
        <p14:creationId xmlns:p14="http://schemas.microsoft.com/office/powerpoint/2010/main" val="19666808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420888"/>
            <a:ext cx="10515600" cy="662716"/>
          </a:xfrm>
        </p:spPr>
        <p:txBody>
          <a:bodyPr/>
          <a:lstStyle/>
          <a:p>
            <a:r>
              <a:rPr lang="en-US" dirty="0"/>
              <a:t>WP/12 - REVISION OF THE TEST STANDARD FOR EMRTD – </a:t>
            </a:r>
            <a:br>
              <a:rPr lang="en-US" dirty="0"/>
            </a:br>
            <a:r>
              <a:rPr lang="en-US" dirty="0"/>
              <a:t>PART 3</a:t>
            </a:r>
            <a:br>
              <a:rPr lang="en-US" dirty="0"/>
            </a:br>
            <a:r>
              <a:rPr lang="en-US" dirty="0"/>
              <a:t>TESTS FOR APPLICATION PROTOCOL AND LOGICAL DATA STRUCTURE</a:t>
            </a:r>
            <a:endParaRPr lang="en-SG" dirty="0"/>
          </a:p>
        </p:txBody>
      </p:sp>
    </p:spTree>
    <p:extLst>
      <p:ext uri="{BB962C8B-B14F-4D97-AF65-F5344CB8AC3E}">
        <p14:creationId xmlns:p14="http://schemas.microsoft.com/office/powerpoint/2010/main" val="40039110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endParaRPr lang="en-SG" dirty="0"/>
          </a:p>
        </p:txBody>
      </p:sp>
      <p:sp>
        <p:nvSpPr>
          <p:cNvPr id="3" name="Content Placeholder 2"/>
          <p:cNvSpPr>
            <a:spLocks noGrp="1"/>
          </p:cNvSpPr>
          <p:nvPr>
            <p:ph idx="1"/>
          </p:nvPr>
        </p:nvSpPr>
        <p:spPr/>
        <p:txBody>
          <a:bodyPr/>
          <a:lstStyle/>
          <a:p>
            <a:r>
              <a:rPr lang="en-US" dirty="0"/>
              <a:t>The </a:t>
            </a:r>
            <a:r>
              <a:rPr lang="en-US" i="1" dirty="0"/>
              <a:t>ICAO Technical Report on RF Protocol and application test standard for </a:t>
            </a:r>
            <a:r>
              <a:rPr lang="en-US" i="1" dirty="0" err="1"/>
              <a:t>eMRTD</a:t>
            </a:r>
            <a:r>
              <a:rPr lang="en-US" i="1" dirty="0"/>
              <a:t> – Part 3, Tests for Application protocol and logical data structure </a:t>
            </a:r>
            <a:r>
              <a:rPr lang="en-US" dirty="0"/>
              <a:t>is widely used to confirm that </a:t>
            </a:r>
            <a:r>
              <a:rPr lang="en-US" dirty="0" err="1"/>
              <a:t>eMRTDs</a:t>
            </a:r>
            <a:r>
              <a:rPr lang="en-US" dirty="0"/>
              <a:t> developed by issuing States and organizations are in conformance with ICAO Doc 9303, Part 10 and Part 11.</a:t>
            </a:r>
          </a:p>
          <a:p>
            <a:r>
              <a:rPr lang="en-US" dirty="0"/>
              <a:t>In addition to ISO/IEC 18745 series, the </a:t>
            </a:r>
            <a:r>
              <a:rPr lang="en-US" i="1" dirty="0"/>
              <a:t>ICAO Technical Report on RF Protocol and application test standard for </a:t>
            </a:r>
            <a:r>
              <a:rPr lang="en-US" i="1" dirty="0" err="1"/>
              <a:t>eMRTD</a:t>
            </a:r>
            <a:r>
              <a:rPr lang="en-US" i="1" dirty="0"/>
              <a:t> – Part 3 Tests for Application protocol and logical data structure </a:t>
            </a:r>
            <a:r>
              <a:rPr lang="en-US" dirty="0"/>
              <a:t>is required before the release of new </a:t>
            </a:r>
            <a:r>
              <a:rPr lang="en-US" dirty="0" err="1"/>
              <a:t>eMRTDs</a:t>
            </a:r>
            <a:r>
              <a:rPr lang="en-US" dirty="0"/>
              <a:t> to ensure interoperability on the field with deployed Inspection Systems.</a:t>
            </a:r>
          </a:p>
          <a:p>
            <a:r>
              <a:rPr lang="en-US" dirty="0"/>
              <a:t>ICAO Doc 9303, 8th Edition, was published in 2021 and amendments to 8th Edition will be published soon. There is a need to ensure coherence between functional specification and conformity tests specification.</a:t>
            </a:r>
            <a:endParaRPr lang="en-SG" dirty="0"/>
          </a:p>
        </p:txBody>
      </p:sp>
    </p:spTree>
    <p:extLst>
      <p:ext uri="{BB962C8B-B14F-4D97-AF65-F5344CB8AC3E}">
        <p14:creationId xmlns:p14="http://schemas.microsoft.com/office/powerpoint/2010/main" val="1260590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1424" y="1844824"/>
            <a:ext cx="10515600" cy="662716"/>
          </a:xfrm>
        </p:spPr>
        <p:txBody>
          <a:bodyPr>
            <a:normAutofit/>
          </a:bodyPr>
          <a:lstStyle/>
          <a:p>
            <a:r>
              <a:rPr lang="en-US" dirty="0"/>
              <a:t>IP/1 -NTWG REQUEST FOR INFORMATION (RFI) 2024</a:t>
            </a:r>
            <a:endParaRPr lang="en-SG" dirty="0"/>
          </a:p>
        </p:txBody>
      </p:sp>
      <p:pic>
        <p:nvPicPr>
          <p:cNvPr id="3" name="Grafik 2">
            <a:extLst>
              <a:ext uri="{FF2B5EF4-FFF2-40B4-BE49-F238E27FC236}">
                <a16:creationId xmlns:a16="http://schemas.microsoft.com/office/drawing/2014/main" id="{C8AE2178-DE7E-42E6-993E-828BBCD37A8F}"/>
              </a:ext>
            </a:extLst>
          </p:cNvPr>
          <p:cNvPicPr>
            <a:picLocks noChangeAspect="1"/>
          </p:cNvPicPr>
          <p:nvPr/>
        </p:nvPicPr>
        <p:blipFill rotWithShape="1">
          <a:blip r:embed="rId2">
            <a:extLst>
              <a:ext uri="{28A0092B-C50C-407E-A947-70E740481C1C}">
                <a14:useLocalDpi xmlns:a14="http://schemas.microsoft.com/office/drawing/2010/main" val="0"/>
              </a:ext>
            </a:extLst>
          </a:blip>
          <a:srcRect t="18693" b="5360"/>
          <a:stretch/>
        </p:blipFill>
        <p:spPr>
          <a:xfrm>
            <a:off x="3071664" y="2767846"/>
            <a:ext cx="5718285" cy="3258034"/>
          </a:xfrm>
          <a:prstGeom prst="rect">
            <a:avLst/>
          </a:prstGeom>
          <a:ln w="12700">
            <a:solidFill>
              <a:schemeClr val="tx1">
                <a:lumMod val="50000"/>
                <a:lumOff val="50000"/>
              </a:schemeClr>
            </a:solidFill>
          </a:ln>
          <a:effectLst>
            <a:outerShdw blurRad="50800" dist="38100" dir="2700000" algn="tl" rotWithShape="0">
              <a:prstClr val="black">
                <a:alpha val="40000"/>
              </a:prstClr>
            </a:outerShdw>
          </a:effectLst>
        </p:spPr>
      </p:pic>
      <p:sp>
        <p:nvSpPr>
          <p:cNvPr id="5" name="Title 3">
            <a:extLst>
              <a:ext uri="{FF2B5EF4-FFF2-40B4-BE49-F238E27FC236}">
                <a16:creationId xmlns:a16="http://schemas.microsoft.com/office/drawing/2014/main" id="{9F5B0CFE-E957-454F-AB03-84BA60383ED1}"/>
              </a:ext>
            </a:extLst>
          </p:cNvPr>
          <p:cNvSpPr txBox="1">
            <a:spLocks/>
          </p:cNvSpPr>
          <p:nvPr/>
        </p:nvSpPr>
        <p:spPr>
          <a:xfrm>
            <a:off x="8673353" y="5893586"/>
            <a:ext cx="1976718" cy="256204"/>
          </a:xfrm>
          <a:prstGeom prst="rect">
            <a:avLst/>
          </a:prstGeom>
        </p:spPr>
        <p:txBody>
          <a:bodyPr>
            <a:normAutofit/>
          </a:bodyPr>
          <a:lst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sz="1200" dirty="0"/>
              <a:t>Copenhagen, Sept. 2024</a:t>
            </a:r>
            <a:endParaRPr lang="en-SG" sz="1200" dirty="0"/>
          </a:p>
        </p:txBody>
      </p:sp>
    </p:spTree>
    <p:extLst>
      <p:ext uri="{BB962C8B-B14F-4D97-AF65-F5344CB8AC3E}">
        <p14:creationId xmlns:p14="http://schemas.microsoft.com/office/powerpoint/2010/main" val="15097029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a:t>
            </a:r>
            <a:endParaRPr lang="en-SG" dirty="0"/>
          </a:p>
        </p:txBody>
      </p:sp>
      <p:sp>
        <p:nvSpPr>
          <p:cNvPr id="3" name="Content Placeholder 2"/>
          <p:cNvSpPr>
            <a:spLocks noGrp="1"/>
          </p:cNvSpPr>
          <p:nvPr>
            <p:ph idx="1"/>
          </p:nvPr>
        </p:nvSpPr>
        <p:spPr/>
        <p:txBody>
          <a:bodyPr/>
          <a:lstStyle/>
          <a:p>
            <a:pPr marL="0" indent="0">
              <a:buNone/>
            </a:pPr>
            <a:r>
              <a:rPr lang="en-US" dirty="0"/>
              <a:t>The following changes in Doc 9303, 8th Edition, impact the ICAO TR Part 3 which has been modified as follows:</a:t>
            </a:r>
          </a:p>
          <a:p>
            <a:r>
              <a:rPr lang="en-US" dirty="0"/>
              <a:t>new TD3 document code integration;</a:t>
            </a:r>
          </a:p>
          <a:p>
            <a:r>
              <a:rPr lang="en-US" dirty="0"/>
              <a:t>update of nationality letters in Doc 9303, Part 3, Clause 5;</a:t>
            </a:r>
          </a:p>
          <a:p>
            <a:r>
              <a:rPr lang="en-US" dirty="0"/>
              <a:t>publication of the ISO/IEC 39794-5 application profile for </a:t>
            </a:r>
            <a:r>
              <a:rPr lang="en-US" dirty="0" err="1"/>
              <a:t>eMRTD</a:t>
            </a:r>
            <a:r>
              <a:rPr lang="en-US" dirty="0"/>
              <a:t>;</a:t>
            </a:r>
          </a:p>
          <a:p>
            <a:r>
              <a:rPr lang="en-US" dirty="0"/>
              <a:t>recommendation of the presence of EF.DG11 and EF.DG12 in the LDS;</a:t>
            </a:r>
          </a:p>
          <a:p>
            <a:r>
              <a:rPr lang="en-US" dirty="0"/>
              <a:t>deprecation of DSA algorithm in the </a:t>
            </a:r>
            <a:r>
              <a:rPr lang="en-US" dirty="0" err="1"/>
              <a:t>eMRTD</a:t>
            </a:r>
            <a:r>
              <a:rPr lang="en-US" dirty="0"/>
              <a:t> PKI; and</a:t>
            </a:r>
          </a:p>
          <a:p>
            <a:r>
              <a:rPr lang="en-US" dirty="0"/>
              <a:t>improvement and error correction of some test scenarios are requested by test stakeholders, such as chip vendors, </a:t>
            </a:r>
            <a:r>
              <a:rPr lang="en-US" dirty="0" err="1"/>
              <a:t>eMRTD</a:t>
            </a:r>
            <a:r>
              <a:rPr lang="en-US" dirty="0"/>
              <a:t> vendors and test laboratories</a:t>
            </a:r>
            <a:endParaRPr lang="en-SG" dirty="0"/>
          </a:p>
        </p:txBody>
      </p:sp>
    </p:spTree>
    <p:extLst>
      <p:ext uri="{BB962C8B-B14F-4D97-AF65-F5344CB8AC3E}">
        <p14:creationId xmlns:p14="http://schemas.microsoft.com/office/powerpoint/2010/main" val="39560488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Action by the TAG/TRIP</a:t>
            </a:r>
            <a:endParaRPr lang="en-SG" dirty="0"/>
          </a:p>
        </p:txBody>
      </p:sp>
      <p:sp>
        <p:nvSpPr>
          <p:cNvPr id="3" name="Content Placeholder 2"/>
          <p:cNvSpPr>
            <a:spLocks noGrp="1"/>
          </p:cNvSpPr>
          <p:nvPr>
            <p:ph idx="1"/>
          </p:nvPr>
        </p:nvSpPr>
        <p:spPr/>
        <p:txBody>
          <a:bodyPr/>
          <a:lstStyle/>
          <a:p>
            <a:endParaRPr lang="en-SG" dirty="0"/>
          </a:p>
          <a:p>
            <a:pPr marL="0" indent="0">
              <a:buNone/>
            </a:pPr>
            <a:r>
              <a:rPr lang="en-US" dirty="0"/>
              <a:t>The TAG/TRIP is invited to: </a:t>
            </a:r>
          </a:p>
          <a:p>
            <a:pPr marL="457200" lvl="1" indent="0">
              <a:buNone/>
            </a:pPr>
            <a:endParaRPr lang="en-US" dirty="0"/>
          </a:p>
          <a:p>
            <a:r>
              <a:rPr lang="en-US" dirty="0"/>
              <a:t>approve the publication of the revised </a:t>
            </a:r>
            <a:r>
              <a:rPr lang="en-US" i="1" dirty="0"/>
              <a:t>ICAO Technical Report on RF protocol and application test standard for </a:t>
            </a:r>
            <a:r>
              <a:rPr lang="en-US" i="1" dirty="0" err="1"/>
              <a:t>eMRTD</a:t>
            </a:r>
            <a:r>
              <a:rPr lang="en-US" i="1" dirty="0"/>
              <a:t> – Part 3 Tests for Application protocol and logical data structure </a:t>
            </a:r>
            <a:r>
              <a:rPr lang="en-US" dirty="0"/>
              <a:t>designated as Ver. 3.2; and</a:t>
            </a:r>
          </a:p>
          <a:p>
            <a:r>
              <a:rPr lang="en-US" dirty="0"/>
              <a:t>instruct the TAG/TRIP Secretariat to publish the Technical Report on the ICAO website.</a:t>
            </a:r>
            <a:endParaRPr lang="en-SG" dirty="0"/>
          </a:p>
        </p:txBody>
      </p:sp>
    </p:spTree>
    <p:extLst>
      <p:ext uri="{BB962C8B-B14F-4D97-AF65-F5344CB8AC3E}">
        <p14:creationId xmlns:p14="http://schemas.microsoft.com/office/powerpoint/2010/main" val="4063952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796712"/>
            <a:ext cx="10515600" cy="662716"/>
          </a:xfrm>
        </p:spPr>
        <p:txBody>
          <a:bodyPr/>
          <a:lstStyle/>
          <a:p>
            <a:r>
              <a:rPr lang="en-US" dirty="0"/>
              <a:t>WP/13 - ICAO DATA STRUCTURE FOR BARCODES (IDB)</a:t>
            </a:r>
            <a:endParaRPr lang="en-SG" dirty="0"/>
          </a:p>
        </p:txBody>
      </p:sp>
      <p:pic>
        <p:nvPicPr>
          <p:cNvPr id="3" name="Grafik 2">
            <a:extLst>
              <a:ext uri="{FF2B5EF4-FFF2-40B4-BE49-F238E27FC236}">
                <a16:creationId xmlns:a16="http://schemas.microsoft.com/office/drawing/2014/main" id="{D07971D7-E532-45B5-9071-D20478420EF6}"/>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p:blipFill>
        <p:spPr>
          <a:xfrm>
            <a:off x="3935760" y="2848401"/>
            <a:ext cx="1968472" cy="3100344"/>
          </a:xfrm>
          <a:prstGeom prst="rect">
            <a:avLst/>
          </a:prstGeom>
          <a:ln w="6350">
            <a:solidFill>
              <a:schemeClr val="bg1">
                <a:lumMod val="50000"/>
              </a:schemeClr>
            </a:solidFill>
          </a:ln>
          <a:effectLst>
            <a:outerShdw blurRad="50800" dist="38100" dir="2700000" algn="tl" rotWithShape="0">
              <a:prstClr val="black">
                <a:alpha val="40000"/>
              </a:prstClr>
            </a:outerShdw>
          </a:effectLst>
        </p:spPr>
      </p:pic>
      <p:pic>
        <p:nvPicPr>
          <p:cNvPr id="5" name="Grafik 4">
            <a:extLst>
              <a:ext uri="{FF2B5EF4-FFF2-40B4-BE49-F238E27FC236}">
                <a16:creationId xmlns:a16="http://schemas.microsoft.com/office/drawing/2014/main" id="{53766277-365F-4DB7-AABF-5529F56C3BB0}"/>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6284692" y="2848401"/>
            <a:ext cx="1971548" cy="3100343"/>
          </a:xfrm>
          <a:prstGeom prst="rect">
            <a:avLst/>
          </a:prstGeom>
          <a:ln w="6350">
            <a:solidFill>
              <a:schemeClr val="bg1">
                <a:lumMod val="50000"/>
              </a:schemeClr>
            </a:solidFill>
          </a:ln>
          <a:effectLst>
            <a:outerShdw blurRad="50800" dist="38100" dir="2700000" algn="tl" rotWithShape="0">
              <a:prstClr val="black">
                <a:alpha val="40000"/>
              </a:prstClr>
            </a:outerShdw>
          </a:effectLst>
        </p:spPr>
      </p:pic>
      <p:sp>
        <p:nvSpPr>
          <p:cNvPr id="6" name="Title 3">
            <a:extLst>
              <a:ext uri="{FF2B5EF4-FFF2-40B4-BE49-F238E27FC236}">
                <a16:creationId xmlns:a16="http://schemas.microsoft.com/office/drawing/2014/main" id="{64BB49DA-C463-4DC0-85C6-4665B607444D}"/>
              </a:ext>
            </a:extLst>
          </p:cNvPr>
          <p:cNvSpPr txBox="1">
            <a:spLocks/>
          </p:cNvSpPr>
          <p:nvPr/>
        </p:nvSpPr>
        <p:spPr>
          <a:xfrm>
            <a:off x="8281739" y="5694797"/>
            <a:ext cx="3358505" cy="256204"/>
          </a:xfrm>
          <a:prstGeom prst="rect">
            <a:avLst/>
          </a:prstGeom>
        </p:spPr>
        <p:txBody>
          <a:bodyPr>
            <a:normAutofit/>
          </a:bodyPr>
          <a:lst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l"/>
            <a:r>
              <a:rPr lang="en-US" sz="1200" dirty="0"/>
              <a:t>ISL ID card, using IDB</a:t>
            </a:r>
          </a:p>
        </p:txBody>
      </p:sp>
    </p:spTree>
    <p:extLst>
      <p:ext uri="{BB962C8B-B14F-4D97-AF65-F5344CB8AC3E}">
        <p14:creationId xmlns:p14="http://schemas.microsoft.com/office/powerpoint/2010/main" val="38290737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endParaRPr lang="en-SG" dirty="0"/>
          </a:p>
        </p:txBody>
      </p:sp>
      <p:sp>
        <p:nvSpPr>
          <p:cNvPr id="3" name="Content Placeholder 2"/>
          <p:cNvSpPr>
            <a:spLocks noGrp="1"/>
          </p:cNvSpPr>
          <p:nvPr>
            <p:ph idx="1"/>
          </p:nvPr>
        </p:nvSpPr>
        <p:spPr/>
        <p:txBody>
          <a:bodyPr/>
          <a:lstStyle/>
          <a:p>
            <a:r>
              <a:rPr lang="en-US" dirty="0"/>
              <a:t>Barcodes are identified by the first character used in the payload of the barcode.</a:t>
            </a:r>
          </a:p>
          <a:p>
            <a:r>
              <a:rPr lang="en-US" dirty="0"/>
              <a:t>Currently, IDB uses the character “I” as the first character. However, this character is reserved for use for postal services.</a:t>
            </a:r>
          </a:p>
          <a:p>
            <a:r>
              <a:rPr lang="en-US" dirty="0"/>
              <a:t>In the WG3 meeting in October 2024, it was resolved that the WG3 convener should reach out to the Data Identifier Maintenance Committee (DIMC) to request an allocation of a Data Identifier for ICAO barcodes.</a:t>
            </a:r>
            <a:endParaRPr lang="en-SG" dirty="0"/>
          </a:p>
        </p:txBody>
      </p:sp>
    </p:spTree>
    <p:extLst>
      <p:ext uri="{BB962C8B-B14F-4D97-AF65-F5344CB8AC3E}">
        <p14:creationId xmlns:p14="http://schemas.microsoft.com/office/powerpoint/2010/main" val="22484258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a:t>
            </a:r>
            <a:endParaRPr lang="en-SG" dirty="0"/>
          </a:p>
        </p:txBody>
      </p:sp>
      <p:sp>
        <p:nvSpPr>
          <p:cNvPr id="3" name="Content Placeholder 2"/>
          <p:cNvSpPr>
            <a:spLocks noGrp="1"/>
          </p:cNvSpPr>
          <p:nvPr>
            <p:ph idx="1"/>
          </p:nvPr>
        </p:nvSpPr>
        <p:spPr/>
        <p:txBody>
          <a:bodyPr/>
          <a:lstStyle/>
          <a:p>
            <a:r>
              <a:rPr lang="en-US" dirty="0"/>
              <a:t>As all the other single character identifiers are already allocated, the DIMC has allocated the character “R” for ICAO barcodes.</a:t>
            </a:r>
          </a:p>
          <a:p>
            <a:r>
              <a:rPr lang="en-US" dirty="0"/>
              <a:t>The IDB TR will be updated to use the assigned Data Identifier for all the use cases.</a:t>
            </a:r>
          </a:p>
          <a:p>
            <a:r>
              <a:rPr lang="en-US" dirty="0"/>
              <a:t>Backwards compatibility will be maintained as some issuing States and organizations have already started using the current specifications. </a:t>
            </a:r>
            <a:endParaRPr lang="en-SG" dirty="0"/>
          </a:p>
        </p:txBody>
      </p:sp>
    </p:spTree>
    <p:extLst>
      <p:ext uri="{BB962C8B-B14F-4D97-AF65-F5344CB8AC3E}">
        <p14:creationId xmlns:p14="http://schemas.microsoft.com/office/powerpoint/2010/main" val="35911227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Action by the TAG/TRIP</a:t>
            </a:r>
            <a:endParaRPr lang="en-SG" dirty="0"/>
          </a:p>
        </p:txBody>
      </p:sp>
      <p:sp>
        <p:nvSpPr>
          <p:cNvPr id="3" name="Content Placeholder 2"/>
          <p:cNvSpPr>
            <a:spLocks noGrp="1"/>
          </p:cNvSpPr>
          <p:nvPr>
            <p:ph idx="1"/>
          </p:nvPr>
        </p:nvSpPr>
        <p:spPr/>
        <p:txBody>
          <a:bodyPr/>
          <a:lstStyle/>
          <a:p>
            <a:endParaRPr lang="en-SG" dirty="0"/>
          </a:p>
          <a:p>
            <a:pPr marL="0" indent="0">
              <a:buNone/>
            </a:pPr>
            <a:r>
              <a:rPr lang="en-US" dirty="0"/>
              <a:t>The TAG/TRIP is invited to: </a:t>
            </a:r>
          </a:p>
          <a:p>
            <a:pPr marL="457200" lvl="1" indent="0">
              <a:buNone/>
            </a:pPr>
            <a:endParaRPr lang="en-US" dirty="0"/>
          </a:p>
          <a:p>
            <a:r>
              <a:rPr lang="en-US" dirty="0"/>
              <a:t>endorse the proposed amendment to IDB TR; and</a:t>
            </a:r>
          </a:p>
          <a:p>
            <a:r>
              <a:rPr lang="en-US" dirty="0"/>
              <a:t>upon completion of the changes and comment resolution, instruct the TAG/TRIP secretariat to publish the amended versions.</a:t>
            </a:r>
            <a:endParaRPr lang="en-SG" dirty="0"/>
          </a:p>
        </p:txBody>
      </p:sp>
    </p:spTree>
    <p:extLst>
      <p:ext uri="{BB962C8B-B14F-4D97-AF65-F5344CB8AC3E}">
        <p14:creationId xmlns:p14="http://schemas.microsoft.com/office/powerpoint/2010/main" val="38242384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WP/14 - REVISION OF THE TEST STANDARD FOR EMRTD - PART 4</a:t>
            </a:r>
            <a:br>
              <a:rPr lang="en-US" dirty="0"/>
            </a:br>
            <a:r>
              <a:rPr lang="en-US" dirty="0"/>
              <a:t>CONFORMITY TEST FOR INSPECTION SYSTEM</a:t>
            </a:r>
            <a:endParaRPr lang="en-SG" dirty="0"/>
          </a:p>
        </p:txBody>
      </p:sp>
    </p:spTree>
    <p:extLst>
      <p:ext uri="{BB962C8B-B14F-4D97-AF65-F5344CB8AC3E}">
        <p14:creationId xmlns:p14="http://schemas.microsoft.com/office/powerpoint/2010/main" val="41595441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endParaRPr lang="en-SG" dirty="0"/>
          </a:p>
        </p:txBody>
      </p:sp>
      <p:sp>
        <p:nvSpPr>
          <p:cNvPr id="3" name="Content Placeholder 2"/>
          <p:cNvSpPr>
            <a:spLocks noGrp="1"/>
          </p:cNvSpPr>
          <p:nvPr>
            <p:ph idx="1"/>
          </p:nvPr>
        </p:nvSpPr>
        <p:spPr/>
        <p:txBody>
          <a:bodyPr/>
          <a:lstStyle/>
          <a:p>
            <a:r>
              <a:rPr lang="en-US" dirty="0"/>
              <a:t>The </a:t>
            </a:r>
            <a:r>
              <a:rPr lang="en-US" i="1" dirty="0"/>
              <a:t>ICAO Technical Report RF and Protocol Testing – Part 4, Conformity test for inspection systems </a:t>
            </a:r>
            <a:r>
              <a:rPr lang="en-US" dirty="0"/>
              <a:t>is widely used to confirm that inspection systems used by issuing States and organizations are in conformance with ICAO Doc 9303, Part 10 and Part 11.</a:t>
            </a:r>
          </a:p>
          <a:p>
            <a:r>
              <a:rPr lang="en-US" dirty="0"/>
              <a:t>In addition to ISO/IEC 18745 series, this Technical Report – Part 4 is required before the release of new inspection systems to ensure interoperability on the field with deployed </a:t>
            </a:r>
            <a:r>
              <a:rPr lang="en-US" dirty="0" err="1"/>
              <a:t>eMRTDs</a:t>
            </a:r>
            <a:r>
              <a:rPr lang="en-US" dirty="0"/>
              <a:t>.</a:t>
            </a:r>
          </a:p>
          <a:p>
            <a:r>
              <a:rPr lang="en-US" dirty="0"/>
              <a:t>ICAO Doc 9303 8th Edition was published in 2021 and amendments to 8th Edition will be published soon. There is a need to ensure coherence between functional specification and conformity tests specification.</a:t>
            </a:r>
            <a:endParaRPr lang="en-SG" dirty="0"/>
          </a:p>
        </p:txBody>
      </p:sp>
    </p:spTree>
    <p:extLst>
      <p:ext uri="{BB962C8B-B14F-4D97-AF65-F5344CB8AC3E}">
        <p14:creationId xmlns:p14="http://schemas.microsoft.com/office/powerpoint/2010/main" val="24320720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a:t>
            </a:r>
            <a:endParaRPr lang="en-SG" dirty="0"/>
          </a:p>
        </p:txBody>
      </p:sp>
      <p:sp>
        <p:nvSpPr>
          <p:cNvPr id="3" name="Content Placeholder 2"/>
          <p:cNvSpPr>
            <a:spLocks noGrp="1"/>
          </p:cNvSpPr>
          <p:nvPr>
            <p:ph idx="1"/>
          </p:nvPr>
        </p:nvSpPr>
        <p:spPr/>
        <p:txBody>
          <a:bodyPr/>
          <a:lstStyle/>
          <a:p>
            <a:pPr marL="0" indent="0">
              <a:buNone/>
            </a:pPr>
            <a:r>
              <a:rPr lang="en-US" dirty="0"/>
              <a:t>The following changes in Doc 9303 8th Edition impact the ICAO TR Part 4 which has been modified accordingly:</a:t>
            </a:r>
          </a:p>
          <a:p>
            <a:r>
              <a:rPr lang="en-US" dirty="0"/>
              <a:t>publication of the ISO/IEC 39794-5 application profile for </a:t>
            </a:r>
            <a:r>
              <a:rPr lang="en-US" dirty="0" err="1"/>
              <a:t>eMRTD</a:t>
            </a:r>
            <a:r>
              <a:rPr lang="en-US" dirty="0"/>
              <a:t>; and</a:t>
            </a:r>
          </a:p>
          <a:p>
            <a:r>
              <a:rPr lang="en-US" dirty="0"/>
              <a:t>improvement and error correction of some test scenarios are requested by test stakeholders, such as inspection system vendors, system integrators and test laboratories.</a:t>
            </a:r>
            <a:endParaRPr lang="en-SG" dirty="0"/>
          </a:p>
        </p:txBody>
      </p:sp>
    </p:spTree>
    <p:extLst>
      <p:ext uri="{BB962C8B-B14F-4D97-AF65-F5344CB8AC3E}">
        <p14:creationId xmlns:p14="http://schemas.microsoft.com/office/powerpoint/2010/main" val="12500115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Action by the TAG/TRIP</a:t>
            </a:r>
            <a:endParaRPr lang="en-SG" dirty="0"/>
          </a:p>
        </p:txBody>
      </p:sp>
      <p:sp>
        <p:nvSpPr>
          <p:cNvPr id="3" name="Content Placeholder 2"/>
          <p:cNvSpPr>
            <a:spLocks noGrp="1"/>
          </p:cNvSpPr>
          <p:nvPr>
            <p:ph idx="1"/>
          </p:nvPr>
        </p:nvSpPr>
        <p:spPr/>
        <p:txBody>
          <a:bodyPr/>
          <a:lstStyle/>
          <a:p>
            <a:endParaRPr lang="en-SG" dirty="0"/>
          </a:p>
          <a:p>
            <a:pPr marL="0" indent="0">
              <a:buNone/>
            </a:pPr>
            <a:r>
              <a:rPr lang="en-US" dirty="0"/>
              <a:t>The TAG/TRIP is invited to: </a:t>
            </a:r>
          </a:p>
          <a:p>
            <a:pPr marL="457200" lvl="1" indent="0">
              <a:buNone/>
            </a:pPr>
            <a:endParaRPr lang="en-US" dirty="0"/>
          </a:p>
          <a:p>
            <a:r>
              <a:rPr lang="en-US" dirty="0"/>
              <a:t>approve the publication of revision of the </a:t>
            </a:r>
            <a:r>
              <a:rPr lang="en-US" i="1" dirty="0"/>
              <a:t>ICAO Technical Report on RF and Protocol Testing – </a:t>
            </a:r>
            <a:br>
              <a:rPr lang="en-US" i="1" dirty="0"/>
            </a:br>
            <a:r>
              <a:rPr lang="en-US" i="1" dirty="0"/>
              <a:t>Part 4, Conformity tests for inspection systems</a:t>
            </a:r>
            <a:r>
              <a:rPr lang="en-US" dirty="0"/>
              <a:t>, Ver. 3.00; and</a:t>
            </a:r>
          </a:p>
          <a:p>
            <a:r>
              <a:rPr lang="en-US" dirty="0"/>
              <a:t>instruct the TAG/TRIP Secretariat to publish the Technical Report  on the ICAO website.</a:t>
            </a:r>
            <a:endParaRPr lang="en-SG" dirty="0"/>
          </a:p>
        </p:txBody>
      </p:sp>
    </p:spTree>
    <p:extLst>
      <p:ext uri="{BB962C8B-B14F-4D97-AF65-F5344CB8AC3E}">
        <p14:creationId xmlns:p14="http://schemas.microsoft.com/office/powerpoint/2010/main" val="3662205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Background</a:t>
            </a:r>
            <a:endParaRPr lang="en-SG" dirty="0"/>
          </a:p>
        </p:txBody>
      </p:sp>
      <p:sp>
        <p:nvSpPr>
          <p:cNvPr id="4" name="Content Placeholder 3"/>
          <p:cNvSpPr>
            <a:spLocks noGrp="1"/>
          </p:cNvSpPr>
          <p:nvPr>
            <p:ph idx="1"/>
          </p:nvPr>
        </p:nvSpPr>
        <p:spPr/>
        <p:txBody>
          <a:bodyPr/>
          <a:lstStyle/>
          <a:p>
            <a:r>
              <a:rPr lang="en-US" dirty="0"/>
              <a:t>The NTWG regularly NTWG issues and organizes an RFI to capture global innovations in secure travel document systems. </a:t>
            </a:r>
          </a:p>
          <a:p>
            <a:r>
              <a:rPr lang="en-US" dirty="0"/>
              <a:t>The RFI typically occurs every three years and focuses on capturing global innovations in secure travel document systems and related fields of technology. </a:t>
            </a:r>
          </a:p>
          <a:p>
            <a:r>
              <a:rPr lang="en-US" dirty="0"/>
              <a:t>The RFI keeps NTWG representatives updated on the latest specifications, developments, and implementation of new tools, systems, and technologies.</a:t>
            </a:r>
          </a:p>
          <a:p>
            <a:r>
              <a:rPr lang="en-US" dirty="0"/>
              <a:t>Collaboration with experts and stakeholders enhances travel programs and supports improvement of global travel.</a:t>
            </a:r>
          </a:p>
        </p:txBody>
      </p:sp>
    </p:spTree>
    <p:extLst>
      <p:ext uri="{BB962C8B-B14F-4D97-AF65-F5344CB8AC3E}">
        <p14:creationId xmlns:p14="http://schemas.microsoft.com/office/powerpoint/2010/main" val="6842600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WP/15 - PHYSICAL TEST METHODS FOR TD1 SIZE MRTDS</a:t>
            </a:r>
            <a:endParaRPr lang="en-SG" dirty="0"/>
          </a:p>
        </p:txBody>
      </p:sp>
    </p:spTree>
    <p:extLst>
      <p:ext uri="{BB962C8B-B14F-4D97-AF65-F5344CB8AC3E}">
        <p14:creationId xmlns:p14="http://schemas.microsoft.com/office/powerpoint/2010/main" val="34798910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endParaRPr lang="en-SG" dirty="0"/>
          </a:p>
        </p:txBody>
      </p:sp>
      <p:sp>
        <p:nvSpPr>
          <p:cNvPr id="3" name="Content Placeholder 2"/>
          <p:cNvSpPr>
            <a:spLocks noGrp="1"/>
          </p:cNvSpPr>
          <p:nvPr>
            <p:ph idx="1"/>
          </p:nvPr>
        </p:nvSpPr>
        <p:spPr/>
        <p:txBody>
          <a:bodyPr/>
          <a:lstStyle/>
          <a:p>
            <a:r>
              <a:rPr lang="en-US" dirty="0"/>
              <a:t>Doc 9303 – Part 3 describes the requirements that all MRTDs need to meet. An ISO/IEC standard (ISO/IEC 18745-1) has been published with test methods and criteria that new passports need to meet to ensure the durability of MRPs during their validity period.</a:t>
            </a:r>
          </a:p>
          <a:p>
            <a:r>
              <a:rPr lang="en-US" dirty="0"/>
              <a:t>Such a document with test methods and criteria for TD1 size MRTDs does not exist. </a:t>
            </a:r>
          </a:p>
          <a:p>
            <a:r>
              <a:rPr lang="en-US" dirty="0"/>
              <a:t>There are a few ISO/IEC standards with test methods for the testing of ID-1 card that have been published. However, one needs to use various standards to test a TD1 document as per the Doc 9303 – Part 3 requirements. </a:t>
            </a:r>
          </a:p>
          <a:p>
            <a:r>
              <a:rPr lang="en-US" dirty="0"/>
              <a:t>Since there is no document with test methods for TD1 size MRTD, each issuer can decide what test is to be performed on the document to meet the requirements in Doc 9303 – Part 3. </a:t>
            </a:r>
          </a:p>
          <a:p>
            <a:r>
              <a:rPr lang="en-US" dirty="0"/>
              <a:t>Furthermore, only test methods without pass/fail criteria are available for the testing of TD1 size MRTDs.</a:t>
            </a:r>
            <a:endParaRPr lang="en-SG" dirty="0"/>
          </a:p>
        </p:txBody>
      </p:sp>
    </p:spTree>
    <p:extLst>
      <p:ext uri="{BB962C8B-B14F-4D97-AF65-F5344CB8AC3E}">
        <p14:creationId xmlns:p14="http://schemas.microsoft.com/office/powerpoint/2010/main" val="12554431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a:t>
            </a:r>
            <a:endParaRPr lang="en-SG" dirty="0"/>
          </a:p>
        </p:txBody>
      </p:sp>
      <p:sp>
        <p:nvSpPr>
          <p:cNvPr id="3" name="Content Placeholder 2"/>
          <p:cNvSpPr>
            <a:spLocks noGrp="1"/>
          </p:cNvSpPr>
          <p:nvPr>
            <p:ph idx="1"/>
          </p:nvPr>
        </p:nvSpPr>
        <p:spPr/>
        <p:txBody>
          <a:bodyPr/>
          <a:lstStyle/>
          <a:p>
            <a:r>
              <a:rPr lang="en-US" dirty="0"/>
              <a:t>This WP proposes guidelines for the creation of a Technical Report containing specific test methods and criteria for TD1 size MRTDs.</a:t>
            </a:r>
          </a:p>
          <a:p>
            <a:r>
              <a:rPr lang="en-US" dirty="0"/>
              <a:t>The tests will be based on ISO/IEC 18745-1 which covers the various requirements established in Doc 9303 part 3. The test methods for TD1 size MRTDs can be based on either test methods already published in several ISO/IEC standards for ID-1 cards or test methods published in ISO/IEC 18745-1. </a:t>
            </a:r>
          </a:p>
          <a:p>
            <a:r>
              <a:rPr lang="en-US" dirty="0"/>
              <a:t>All relevant test methods will be assessed for suitability. The selected test methods will be adapted for the evaluation of the Doc 9303 part 3 requirements of TD1 size MRTDs.</a:t>
            </a:r>
          </a:p>
          <a:p>
            <a:r>
              <a:rPr lang="en-US" dirty="0"/>
              <a:t>The pass/fail criteria after the tests will be adapted for a TD1 size MRTD. Once established, the pass/fail criteria will be established by ISO WG3 for approval by NTWG. A list of tests under current consideration is detailed in the Appendix to this document. This will be further expanded as necessary during the creation of the Technical Report.</a:t>
            </a:r>
            <a:endParaRPr lang="en-SG" dirty="0"/>
          </a:p>
        </p:txBody>
      </p:sp>
    </p:spTree>
    <p:extLst>
      <p:ext uri="{BB962C8B-B14F-4D97-AF65-F5344CB8AC3E}">
        <p14:creationId xmlns:p14="http://schemas.microsoft.com/office/powerpoint/2010/main" val="10204325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Action by the TAG/TRIP</a:t>
            </a:r>
            <a:endParaRPr lang="en-SG" dirty="0"/>
          </a:p>
        </p:txBody>
      </p:sp>
      <p:sp>
        <p:nvSpPr>
          <p:cNvPr id="3" name="Content Placeholder 2"/>
          <p:cNvSpPr>
            <a:spLocks noGrp="1"/>
          </p:cNvSpPr>
          <p:nvPr>
            <p:ph idx="1"/>
          </p:nvPr>
        </p:nvSpPr>
        <p:spPr/>
        <p:txBody>
          <a:bodyPr/>
          <a:lstStyle/>
          <a:p>
            <a:endParaRPr lang="en-SG" dirty="0"/>
          </a:p>
          <a:p>
            <a:pPr marL="0" indent="0">
              <a:buNone/>
            </a:pPr>
            <a:r>
              <a:rPr lang="en-US" dirty="0"/>
              <a:t>The TAG/TRIP is invited to: </a:t>
            </a:r>
          </a:p>
          <a:p>
            <a:pPr marL="457200" lvl="1" indent="0">
              <a:buNone/>
            </a:pPr>
            <a:endParaRPr lang="en-US" dirty="0"/>
          </a:p>
          <a:p>
            <a:r>
              <a:rPr lang="en-US" dirty="0"/>
              <a:t>endorse the new work item for the creation of a Technical Report for test methods to evaluate the durability of TD1 size MRTDs.</a:t>
            </a:r>
            <a:endParaRPr lang="en-SG" dirty="0"/>
          </a:p>
        </p:txBody>
      </p:sp>
    </p:spTree>
    <p:extLst>
      <p:ext uri="{BB962C8B-B14F-4D97-AF65-F5344CB8AC3E}">
        <p14:creationId xmlns:p14="http://schemas.microsoft.com/office/powerpoint/2010/main" val="15728359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WP/16 - UPDATE OF THE PHYSICAL CHARACTERISTICS REQUIREMENTS FOR MRTDS</a:t>
            </a:r>
            <a:endParaRPr lang="en-SG" dirty="0"/>
          </a:p>
        </p:txBody>
      </p:sp>
    </p:spTree>
    <p:extLst>
      <p:ext uri="{BB962C8B-B14F-4D97-AF65-F5344CB8AC3E}">
        <p14:creationId xmlns:p14="http://schemas.microsoft.com/office/powerpoint/2010/main" val="20555980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endParaRPr lang="en-SG" dirty="0"/>
          </a:p>
        </p:txBody>
      </p:sp>
      <p:sp>
        <p:nvSpPr>
          <p:cNvPr id="3" name="Content Placeholder 2"/>
          <p:cNvSpPr>
            <a:spLocks noGrp="1"/>
          </p:cNvSpPr>
          <p:nvPr>
            <p:ph idx="1"/>
          </p:nvPr>
        </p:nvSpPr>
        <p:spPr>
          <a:xfrm>
            <a:off x="838200" y="1120877"/>
            <a:ext cx="10658400" cy="5070229"/>
          </a:xfrm>
        </p:spPr>
        <p:txBody>
          <a:bodyPr/>
          <a:lstStyle/>
          <a:p>
            <a:r>
              <a:rPr lang="en-US" dirty="0"/>
              <a:t>Doc 9303, Part 3, Section 2 describes the physical characteristics of MRTDs needed to ensure their durability during their validity period. </a:t>
            </a:r>
          </a:p>
          <a:p>
            <a:r>
              <a:rPr lang="en-US" dirty="0"/>
              <a:t>Since this section was written, a TR and subsequently an ISO/IEC standard have been published with several tests required that new MRPs should meet to ensure durability during their validity period. </a:t>
            </a:r>
          </a:p>
          <a:p>
            <a:r>
              <a:rPr lang="en-US" dirty="0"/>
              <a:t>However, for TD1 cards, no specific test method for travel application has been developed. The existing test methods apply for all cards (transport, bank cards, ID cards), hence the test parameters may not be appropriate for travel document. </a:t>
            </a:r>
          </a:p>
          <a:p>
            <a:r>
              <a:rPr lang="en-US" dirty="0"/>
              <a:t>A gap analysis was performed, and the result is summarized in the Appendix to the Working Paper.</a:t>
            </a:r>
            <a:endParaRPr lang="en-SG" dirty="0"/>
          </a:p>
        </p:txBody>
      </p:sp>
    </p:spTree>
    <p:extLst>
      <p:ext uri="{BB962C8B-B14F-4D97-AF65-F5344CB8AC3E}">
        <p14:creationId xmlns:p14="http://schemas.microsoft.com/office/powerpoint/2010/main" val="35010340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a:t>
            </a:r>
            <a:endParaRPr lang="en-SG" dirty="0"/>
          </a:p>
        </p:txBody>
      </p:sp>
      <p:sp>
        <p:nvSpPr>
          <p:cNvPr id="3" name="Content Placeholder 2"/>
          <p:cNvSpPr>
            <a:spLocks noGrp="1"/>
          </p:cNvSpPr>
          <p:nvPr>
            <p:ph idx="1"/>
          </p:nvPr>
        </p:nvSpPr>
        <p:spPr/>
        <p:txBody>
          <a:bodyPr/>
          <a:lstStyle/>
          <a:p>
            <a:r>
              <a:rPr lang="en-US" dirty="0"/>
              <a:t>The following changes are proposed:</a:t>
            </a:r>
          </a:p>
          <a:p>
            <a:pPr lvl="1"/>
            <a:r>
              <a:rPr lang="en-US" dirty="0"/>
              <a:t>removal of the paragraph regarding deformation; and</a:t>
            </a:r>
          </a:p>
          <a:p>
            <a:pPr lvl="1"/>
            <a:r>
              <a:rPr lang="en-US" dirty="0"/>
              <a:t>inserting new text to reflect all the testing that needs to be done on the MRTDs.</a:t>
            </a:r>
          </a:p>
          <a:p>
            <a:r>
              <a:rPr lang="en-US" dirty="0"/>
              <a:t>Proposed Provisions For Doc 9303, Part 3, Section 2</a:t>
            </a:r>
            <a:endParaRPr lang="en-SG" dirty="0"/>
          </a:p>
          <a:p>
            <a:pPr lvl="1"/>
            <a:r>
              <a:rPr lang="en-US" i="1" dirty="0"/>
              <a:t>Toxicity</a:t>
            </a:r>
            <a:r>
              <a:rPr lang="en-US" sz="2200" dirty="0"/>
              <a:t>. </a:t>
            </a:r>
            <a:r>
              <a:rPr lang="en-US" dirty="0"/>
              <a:t>The MRTD shall present no toxic hazards in the course of normal use, i.e. shall not release unacceptably high levels of toxic substances; these levels are usually defined in the national or regional regulations. </a:t>
            </a:r>
          </a:p>
          <a:p>
            <a:pPr lvl="1"/>
            <a:r>
              <a:rPr lang="en-US" i="1" dirty="0"/>
              <a:t>Resistance to chemicals. </a:t>
            </a:r>
            <a:r>
              <a:rPr lang="en-US" dirty="0"/>
              <a:t>The MRTD SHALL be resistant to chemical effects arising from normal handling and use, except where chemical sensitivity is added for security reasons. </a:t>
            </a:r>
          </a:p>
          <a:p>
            <a:pPr lvl="1"/>
            <a:r>
              <a:rPr lang="en-US" i="1" dirty="0"/>
              <a:t>Temperature stability. </a:t>
            </a:r>
            <a:r>
              <a:rPr lang="en-US" dirty="0"/>
              <a:t>The MRTD SHALL remain machine readable at operating temperatures ranging from -10 °C to +50 °C (14 F to 122 F). The MRTD SHOULD NOT lose its functionality after being exposed to temperatures ranging from –35 °C to +80 °C (-31 F to 176 F). </a:t>
            </a:r>
            <a:endParaRPr lang="en-SG" dirty="0"/>
          </a:p>
          <a:p>
            <a:pPr lvl="1"/>
            <a:endParaRPr lang="en-SG" dirty="0"/>
          </a:p>
        </p:txBody>
      </p:sp>
    </p:spTree>
    <p:extLst>
      <p:ext uri="{BB962C8B-B14F-4D97-AF65-F5344CB8AC3E}">
        <p14:creationId xmlns:p14="http://schemas.microsoft.com/office/powerpoint/2010/main" val="11003196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a:t>
            </a:r>
            <a:endParaRPr lang="en-SG" dirty="0"/>
          </a:p>
        </p:txBody>
      </p:sp>
      <p:sp>
        <p:nvSpPr>
          <p:cNvPr id="3" name="Content Placeholder 2"/>
          <p:cNvSpPr>
            <a:spLocks noGrp="1"/>
          </p:cNvSpPr>
          <p:nvPr>
            <p:ph idx="1"/>
          </p:nvPr>
        </p:nvSpPr>
        <p:spPr/>
        <p:txBody>
          <a:bodyPr/>
          <a:lstStyle/>
          <a:p>
            <a:pPr lvl="1"/>
            <a:r>
              <a:rPr lang="en-US" i="1" dirty="0">
                <a:solidFill>
                  <a:prstClr val="black"/>
                </a:solidFill>
              </a:rPr>
              <a:t>Humidity. </a:t>
            </a:r>
            <a:r>
              <a:rPr lang="en-US" dirty="0">
                <a:solidFill>
                  <a:prstClr val="black"/>
                </a:solidFill>
              </a:rPr>
              <a:t>The MRTD SHALL be machine readable at a relative air humidity ranging from 5 per cent to 95 per cent, with a maximum wet bulb temperature of 25 °C (77 F). The MRTD SHOULD NOT lose its reliability after being stored at, or exposed to, a relative air humidity ranging from 0 per cent to 100 per cent (non-condensing). </a:t>
            </a:r>
          </a:p>
          <a:p>
            <a:pPr lvl="1"/>
            <a:r>
              <a:rPr lang="en-US" i="1" dirty="0">
                <a:solidFill>
                  <a:prstClr val="black"/>
                </a:solidFill>
              </a:rPr>
              <a:t>Thermal shock: </a:t>
            </a:r>
            <a:r>
              <a:rPr lang="en-US" dirty="0">
                <a:solidFill>
                  <a:prstClr val="black"/>
                </a:solidFill>
              </a:rPr>
              <a:t>The MRTD SHALL be machine readable after experiencing great temperature differences between -35 °C and +80 °C (-31 F to 176 F). </a:t>
            </a:r>
          </a:p>
          <a:p>
            <a:pPr lvl="1"/>
            <a:r>
              <a:rPr lang="en-US" i="1" dirty="0">
                <a:solidFill>
                  <a:prstClr val="black"/>
                </a:solidFill>
              </a:rPr>
              <a:t>Light. </a:t>
            </a:r>
            <a:r>
              <a:rPr lang="en-US" dirty="0">
                <a:solidFill>
                  <a:prstClr val="black"/>
                </a:solidFill>
              </a:rPr>
              <a:t>The MRTD SHALL resist deterioration from exposure to light encountered during normal use. </a:t>
            </a:r>
          </a:p>
          <a:p>
            <a:pPr lvl="1"/>
            <a:r>
              <a:rPr lang="en-US" i="1" dirty="0">
                <a:solidFill>
                  <a:prstClr val="black"/>
                </a:solidFill>
              </a:rPr>
              <a:t>Manipulability. </a:t>
            </a:r>
            <a:r>
              <a:rPr lang="en-US" dirty="0">
                <a:solidFill>
                  <a:prstClr val="black"/>
                </a:solidFill>
              </a:rPr>
              <a:t>The MRTD SHALL be resistant to normal use handling in the field as well as border control processes such as writing and rubber stamping. </a:t>
            </a:r>
          </a:p>
          <a:p>
            <a:pPr lvl="1"/>
            <a:r>
              <a:rPr lang="en-US" i="1" dirty="0">
                <a:solidFill>
                  <a:prstClr val="black"/>
                </a:solidFill>
              </a:rPr>
              <a:t>Abrasion: </a:t>
            </a:r>
            <a:r>
              <a:rPr lang="en-US" dirty="0">
                <a:solidFill>
                  <a:prstClr val="black"/>
                </a:solidFill>
              </a:rPr>
              <a:t>The MRZ SHALL NOT be damaged due to multiple readings. </a:t>
            </a:r>
          </a:p>
          <a:p>
            <a:pPr lvl="1"/>
            <a:r>
              <a:rPr lang="en-US" i="1" dirty="0">
                <a:solidFill>
                  <a:prstClr val="black"/>
                </a:solidFill>
              </a:rPr>
              <a:t>X-Ray: </a:t>
            </a:r>
            <a:r>
              <a:rPr lang="en-US" dirty="0">
                <a:solidFill>
                  <a:prstClr val="black"/>
                </a:solidFill>
              </a:rPr>
              <a:t>The chip SHALL remain unaffected by the exposure to the amount of X-ray encountered at the airports. </a:t>
            </a:r>
          </a:p>
          <a:p>
            <a:endParaRPr lang="en-SG" dirty="0"/>
          </a:p>
        </p:txBody>
      </p:sp>
    </p:spTree>
    <p:extLst>
      <p:ext uri="{BB962C8B-B14F-4D97-AF65-F5344CB8AC3E}">
        <p14:creationId xmlns:p14="http://schemas.microsoft.com/office/powerpoint/2010/main" val="32276397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Action by the TAG/TRIP</a:t>
            </a:r>
            <a:endParaRPr lang="en-SG" dirty="0"/>
          </a:p>
        </p:txBody>
      </p:sp>
      <p:sp>
        <p:nvSpPr>
          <p:cNvPr id="3" name="Content Placeholder 2"/>
          <p:cNvSpPr>
            <a:spLocks noGrp="1"/>
          </p:cNvSpPr>
          <p:nvPr>
            <p:ph idx="1"/>
          </p:nvPr>
        </p:nvSpPr>
        <p:spPr/>
        <p:txBody>
          <a:bodyPr/>
          <a:lstStyle/>
          <a:p>
            <a:endParaRPr lang="en-SG" dirty="0"/>
          </a:p>
          <a:p>
            <a:pPr marL="0" indent="0">
              <a:buNone/>
            </a:pPr>
            <a:r>
              <a:rPr lang="en-US" dirty="0"/>
              <a:t>The TAG/TRIP is invited to: </a:t>
            </a:r>
          </a:p>
          <a:p>
            <a:pPr marL="457200" lvl="1" indent="0">
              <a:buNone/>
            </a:pPr>
            <a:endParaRPr lang="en-US" dirty="0"/>
          </a:p>
          <a:p>
            <a:r>
              <a:rPr lang="en-US" dirty="0"/>
              <a:t>endorse the proposed changes in Sections 3 and 4 of the Working Paper, and also in the Appendix for inclusion within Doc 9303, Part 3, 9th edition.</a:t>
            </a:r>
            <a:endParaRPr lang="en-SG" dirty="0"/>
          </a:p>
        </p:txBody>
      </p:sp>
    </p:spTree>
    <p:extLst>
      <p:ext uri="{BB962C8B-B14F-4D97-AF65-F5344CB8AC3E}">
        <p14:creationId xmlns:p14="http://schemas.microsoft.com/office/powerpoint/2010/main" val="16639357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WP/17 - FUNCTIONAL REQUIREMENTS FOR </a:t>
            </a:r>
            <a:br>
              <a:rPr lang="en-US" dirty="0"/>
            </a:br>
            <a:r>
              <a:rPr lang="en-US" dirty="0"/>
              <a:t>INSPECTION SYSTEMS</a:t>
            </a:r>
            <a:endParaRPr lang="en-SG" dirty="0"/>
          </a:p>
        </p:txBody>
      </p:sp>
    </p:spTree>
    <p:extLst>
      <p:ext uri="{BB962C8B-B14F-4D97-AF65-F5344CB8AC3E}">
        <p14:creationId xmlns:p14="http://schemas.microsoft.com/office/powerpoint/2010/main" val="4168629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2024 RFI – 1/2 </a:t>
            </a:r>
            <a:endParaRPr lang="en-SG" dirty="0"/>
          </a:p>
        </p:txBody>
      </p:sp>
      <p:sp>
        <p:nvSpPr>
          <p:cNvPr id="3" name="Content Placeholder 2"/>
          <p:cNvSpPr>
            <a:spLocks noGrp="1"/>
          </p:cNvSpPr>
          <p:nvPr>
            <p:ph idx="1"/>
          </p:nvPr>
        </p:nvSpPr>
        <p:spPr/>
        <p:txBody>
          <a:bodyPr/>
          <a:lstStyle/>
          <a:p>
            <a:r>
              <a:rPr lang="en-US" dirty="0"/>
              <a:t>This RFI was released for international response in March 2024 and closed for submissions in May 2024. </a:t>
            </a:r>
          </a:p>
          <a:p>
            <a:r>
              <a:rPr lang="en-US" dirty="0"/>
              <a:t>The RFI emphasized three main themes:</a:t>
            </a:r>
          </a:p>
          <a:p>
            <a:pPr marL="914400" lvl="1" indent="-457200">
              <a:buFont typeface="+mj-lt"/>
              <a:buAutoNum type="arabicPeriod"/>
            </a:pPr>
            <a:r>
              <a:rPr lang="en-US" dirty="0"/>
              <a:t>Increasing the security and issuance process of the passport book or travel card; </a:t>
            </a:r>
          </a:p>
          <a:p>
            <a:pPr marL="914400" lvl="1" indent="-457200">
              <a:buFont typeface="+mj-lt"/>
              <a:buAutoNum type="arabicPeriod"/>
            </a:pPr>
            <a:r>
              <a:rPr lang="en-US" dirty="0"/>
              <a:t>Leveraging existing </a:t>
            </a:r>
            <a:r>
              <a:rPr lang="en-US" dirty="0" err="1"/>
              <a:t>eMRTD</a:t>
            </a:r>
            <a:r>
              <a:rPr lang="en-US" dirty="0"/>
              <a:t> capabilities; and </a:t>
            </a:r>
          </a:p>
          <a:p>
            <a:pPr marL="914400" lvl="1" indent="-457200">
              <a:buFont typeface="+mj-lt"/>
              <a:buAutoNum type="arabicPeriod"/>
            </a:pPr>
            <a:r>
              <a:rPr lang="en-US" dirty="0"/>
              <a:t>Future forms of </a:t>
            </a:r>
            <a:r>
              <a:rPr lang="en-US" dirty="0" err="1"/>
              <a:t>eMRTD</a:t>
            </a:r>
            <a:r>
              <a:rPr lang="en-US" dirty="0"/>
              <a:t> and associated systems. </a:t>
            </a:r>
          </a:p>
          <a:p>
            <a:r>
              <a:rPr lang="en-US" dirty="0"/>
              <a:t>The RFI attracted 40 submissions (summary papers/proposals) from 24 vendors. </a:t>
            </a:r>
          </a:p>
          <a:p>
            <a:r>
              <a:rPr lang="en-US" dirty="0"/>
              <a:t>The NTWG review committee, comprising Members from Australia, New Zealand, the Netherlands, Japan, Germany, Iceland, and Switzerland, selected 28 proposals from 17 vendors for presentation to NTWG government members and state officials. </a:t>
            </a:r>
          </a:p>
          <a:p>
            <a:r>
              <a:rPr lang="en-US" dirty="0"/>
              <a:t>The RFI presentations were held at UN City Copenhagen over two days in a hybrid format with 79 participants from 20 states and government organizations attending. </a:t>
            </a:r>
          </a:p>
          <a:p>
            <a:endParaRPr lang="en-SG" dirty="0"/>
          </a:p>
        </p:txBody>
      </p:sp>
    </p:spTree>
    <p:extLst>
      <p:ext uri="{BB962C8B-B14F-4D97-AF65-F5344CB8AC3E}">
        <p14:creationId xmlns:p14="http://schemas.microsoft.com/office/powerpoint/2010/main" val="3627156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endParaRPr lang="en-SG" dirty="0"/>
          </a:p>
        </p:txBody>
      </p:sp>
      <p:sp>
        <p:nvSpPr>
          <p:cNvPr id="3" name="Content Placeholder 2"/>
          <p:cNvSpPr>
            <a:spLocks noGrp="1"/>
          </p:cNvSpPr>
          <p:nvPr>
            <p:ph idx="1"/>
          </p:nvPr>
        </p:nvSpPr>
        <p:spPr/>
        <p:txBody>
          <a:bodyPr/>
          <a:lstStyle/>
          <a:p>
            <a:r>
              <a:rPr lang="en-US" dirty="0"/>
              <a:t>Doc 9303 specifies requirements for the travel document. However, there is no specific chapter on the functional requirements of Inspection Systems when presented with these documents.</a:t>
            </a:r>
          </a:p>
          <a:p>
            <a:r>
              <a:rPr lang="en-US" dirty="0"/>
              <a:t>Some requirements on the behavior of Inspection Systems are scattered throughout Doc 9303. However, expected behavior of Inspection Systems are not specified.</a:t>
            </a:r>
          </a:p>
          <a:p>
            <a:r>
              <a:rPr lang="en-US" dirty="0"/>
              <a:t>Test Specifications exist for Inspection Systems which test these requirements, and they also include tests for requirements not specified in Doc 9303. This is an anomaly as test specifications without functional requirements do not make sense.</a:t>
            </a:r>
            <a:endParaRPr lang="en-SG" dirty="0"/>
          </a:p>
          <a:p>
            <a:endParaRPr lang="en-SG" dirty="0"/>
          </a:p>
        </p:txBody>
      </p:sp>
    </p:spTree>
    <p:extLst>
      <p:ext uri="{BB962C8B-B14F-4D97-AF65-F5344CB8AC3E}">
        <p14:creationId xmlns:p14="http://schemas.microsoft.com/office/powerpoint/2010/main" val="6583026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a:t>
            </a:r>
            <a:endParaRPr lang="en-SG" dirty="0"/>
          </a:p>
        </p:txBody>
      </p:sp>
      <p:sp>
        <p:nvSpPr>
          <p:cNvPr id="3" name="Content Placeholder 2"/>
          <p:cNvSpPr>
            <a:spLocks noGrp="1"/>
          </p:cNvSpPr>
          <p:nvPr>
            <p:ph idx="1"/>
          </p:nvPr>
        </p:nvSpPr>
        <p:spPr/>
        <p:txBody>
          <a:bodyPr/>
          <a:lstStyle/>
          <a:p>
            <a:r>
              <a:rPr lang="en-US" dirty="0"/>
              <a:t>The NTWG, in the meeting in Ottawa (May 2025), approved a New Work Item for creating functional requirements for Inspection Systems.</a:t>
            </a:r>
          </a:p>
          <a:p>
            <a:r>
              <a:rPr lang="en-US" dirty="0"/>
              <a:t>This will initially be published as a Technical Report and will collect all the distributed requirements that are present in Doc 9303 into a single TR.</a:t>
            </a:r>
          </a:p>
          <a:p>
            <a:r>
              <a:rPr lang="en-US" dirty="0"/>
              <a:t>It is envisaged that additional functional requirements, specifically when a non-conformant </a:t>
            </a:r>
            <a:r>
              <a:rPr lang="en-US" dirty="0" err="1"/>
              <a:t>eMRTD</a:t>
            </a:r>
            <a:r>
              <a:rPr lang="en-US" dirty="0"/>
              <a:t> is presented at the Inspection System, will also be specified.</a:t>
            </a:r>
          </a:p>
          <a:p>
            <a:r>
              <a:rPr lang="en-US" dirty="0"/>
              <a:t>The TR will then become Part 15 of Doc 9303.</a:t>
            </a:r>
            <a:endParaRPr lang="en-SG" dirty="0"/>
          </a:p>
        </p:txBody>
      </p:sp>
    </p:spTree>
    <p:extLst>
      <p:ext uri="{BB962C8B-B14F-4D97-AF65-F5344CB8AC3E}">
        <p14:creationId xmlns:p14="http://schemas.microsoft.com/office/powerpoint/2010/main" val="152302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Action by the TAG/TRIP</a:t>
            </a:r>
            <a:endParaRPr lang="en-SG" dirty="0"/>
          </a:p>
        </p:txBody>
      </p:sp>
      <p:sp>
        <p:nvSpPr>
          <p:cNvPr id="3" name="Content Placeholder 2"/>
          <p:cNvSpPr>
            <a:spLocks noGrp="1"/>
          </p:cNvSpPr>
          <p:nvPr>
            <p:ph idx="1"/>
          </p:nvPr>
        </p:nvSpPr>
        <p:spPr/>
        <p:txBody>
          <a:bodyPr/>
          <a:lstStyle/>
          <a:p>
            <a:endParaRPr lang="en-SG" dirty="0"/>
          </a:p>
          <a:p>
            <a:pPr marL="0" indent="0">
              <a:buNone/>
            </a:pPr>
            <a:r>
              <a:rPr lang="en-US" dirty="0"/>
              <a:t>The TAG/TRIP is invited to: </a:t>
            </a:r>
          </a:p>
          <a:p>
            <a:pPr marL="457200" lvl="1" indent="0">
              <a:buNone/>
            </a:pPr>
            <a:endParaRPr lang="en-US" dirty="0"/>
          </a:p>
          <a:p>
            <a:r>
              <a:rPr lang="en-US" dirty="0"/>
              <a:t>endorse the New Work Item proposal to create functional requirements for Inspection Systems;</a:t>
            </a:r>
          </a:p>
          <a:p>
            <a:r>
              <a:rPr lang="en-US" dirty="0"/>
              <a:t>endorse the initial publication of a Technical Report; and</a:t>
            </a:r>
          </a:p>
          <a:p>
            <a:r>
              <a:rPr lang="en-US" dirty="0"/>
              <a:t>endorse the inclusion of the TR as part 15 of Doc 9303 in the 9th Edition.</a:t>
            </a:r>
            <a:endParaRPr lang="en-SG" dirty="0"/>
          </a:p>
        </p:txBody>
      </p:sp>
    </p:spTree>
    <p:extLst>
      <p:ext uri="{BB962C8B-B14F-4D97-AF65-F5344CB8AC3E}">
        <p14:creationId xmlns:p14="http://schemas.microsoft.com/office/powerpoint/2010/main" val="22407296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WP/18 - QUANTUM SAFE MECHANISMS FOR </a:t>
            </a:r>
            <a:br>
              <a:rPr lang="en-US" dirty="0"/>
            </a:br>
            <a:r>
              <a:rPr lang="en-US" dirty="0"/>
              <a:t>THE DOCUMENT ISSUING PKI AND</a:t>
            </a:r>
            <a:br>
              <a:rPr lang="en-US" dirty="0"/>
            </a:br>
            <a:r>
              <a:rPr lang="en-US" dirty="0"/>
              <a:t>PASSIVE AUTHENTICATION</a:t>
            </a:r>
            <a:endParaRPr lang="en-SG" dirty="0"/>
          </a:p>
        </p:txBody>
      </p:sp>
    </p:spTree>
    <p:extLst>
      <p:ext uri="{BB962C8B-B14F-4D97-AF65-F5344CB8AC3E}">
        <p14:creationId xmlns:p14="http://schemas.microsoft.com/office/powerpoint/2010/main" val="34921307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endParaRPr lang="en-SG" dirty="0"/>
          </a:p>
        </p:txBody>
      </p:sp>
      <p:sp>
        <p:nvSpPr>
          <p:cNvPr id="3" name="Content Placeholder 2"/>
          <p:cNvSpPr>
            <a:spLocks noGrp="1"/>
          </p:cNvSpPr>
          <p:nvPr>
            <p:ph idx="1"/>
          </p:nvPr>
        </p:nvSpPr>
        <p:spPr/>
        <p:txBody>
          <a:bodyPr/>
          <a:lstStyle/>
          <a:p>
            <a:r>
              <a:rPr lang="en-SG" dirty="0"/>
              <a:t>The International Civil Aviation Organization (ICAO) standard for electronic Machine Readable Travel Documents (</a:t>
            </a:r>
            <a:r>
              <a:rPr lang="en-SG" dirty="0" err="1"/>
              <a:t>eMRTD</a:t>
            </a:r>
            <a:r>
              <a:rPr lang="en-SG" dirty="0"/>
              <a:t>) specifies cryptographic mechanisms to strengthen the security of travel documents. </a:t>
            </a:r>
          </a:p>
          <a:p>
            <a:r>
              <a:rPr lang="en-US" dirty="0"/>
              <a:t>The rise of quantum computing poses a significant threat to the cryptographic security mechanisms of electronic Machine Readable Travel Documents (</a:t>
            </a:r>
            <a:r>
              <a:rPr lang="en-US" dirty="0" err="1"/>
              <a:t>eMRTDs</a:t>
            </a:r>
            <a:r>
              <a:rPr lang="en-US" dirty="0"/>
              <a:t>).</a:t>
            </a:r>
            <a:endParaRPr lang="en-SG" dirty="0"/>
          </a:p>
          <a:p>
            <a:r>
              <a:rPr lang="en-SG" dirty="0"/>
              <a:t>These mechanisms rely heavily on public key cryptography using Rivest–Shamir–Adleman (RSA), Finite Field and Elliptic Curve (ECC) cryptography. </a:t>
            </a:r>
          </a:p>
          <a:p>
            <a:r>
              <a:rPr lang="en-SG" dirty="0"/>
              <a:t>A quantum computer, however, could break these cryptographic mechanisms; consequently, undermining the security mechanisms of current </a:t>
            </a:r>
            <a:r>
              <a:rPr lang="en-SG" dirty="0" err="1"/>
              <a:t>eMRTDs</a:t>
            </a:r>
            <a:r>
              <a:rPr lang="en-SG" dirty="0"/>
              <a:t>.</a:t>
            </a:r>
          </a:p>
          <a:p>
            <a:endParaRPr lang="en-SG" dirty="0"/>
          </a:p>
        </p:txBody>
      </p:sp>
    </p:spTree>
    <p:extLst>
      <p:ext uri="{BB962C8B-B14F-4D97-AF65-F5344CB8AC3E}">
        <p14:creationId xmlns:p14="http://schemas.microsoft.com/office/powerpoint/2010/main" val="35220056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a:t>
            </a:r>
            <a:endParaRPr lang="en-SG" dirty="0"/>
          </a:p>
        </p:txBody>
      </p:sp>
      <p:sp>
        <p:nvSpPr>
          <p:cNvPr id="3" name="Content Placeholder 2"/>
          <p:cNvSpPr>
            <a:spLocks noGrp="1"/>
          </p:cNvSpPr>
          <p:nvPr>
            <p:ph idx="1"/>
          </p:nvPr>
        </p:nvSpPr>
        <p:spPr/>
        <p:txBody>
          <a:bodyPr/>
          <a:lstStyle/>
          <a:p>
            <a:r>
              <a:rPr lang="en-US" dirty="0"/>
              <a:t>In order to develop mitigation strategies against emerging threats posed by quantum computers, the NTWG created the Post-Quantum-Computer (PQC) subgroup, in November 2022.</a:t>
            </a:r>
          </a:p>
          <a:p>
            <a:r>
              <a:rPr lang="en-US" dirty="0"/>
              <a:t>The NTWG’s PQC subgroup tasked ISO WG3 to compile and assess information on the current developments of quantum computing and their potential impact on the cryptographic security mechanisms employed in electronic Machine-Readable Travel Documents (</a:t>
            </a:r>
            <a:r>
              <a:rPr lang="en-US" dirty="0" err="1"/>
              <a:t>eMRTDs</a:t>
            </a:r>
            <a:r>
              <a:rPr lang="en-US" dirty="0"/>
              <a:t>).</a:t>
            </a:r>
          </a:p>
          <a:p>
            <a:r>
              <a:rPr lang="en-US" dirty="0"/>
              <a:t>In response, WG3 established the Crypto Agility Subgroup (CASG). The subgroup’s mandate was to review existing research on quantum computers, evaluate potential risks for currently implemented security mechanisms, and explore migration strategies to quantum-safe mechanisms for </a:t>
            </a:r>
            <a:r>
              <a:rPr lang="en-US" dirty="0" err="1"/>
              <a:t>eMRTD</a:t>
            </a:r>
            <a:r>
              <a:rPr lang="en-US" dirty="0"/>
              <a:t> security.</a:t>
            </a:r>
          </a:p>
          <a:p>
            <a:r>
              <a:rPr lang="en-US" dirty="0"/>
              <a:t>The Crypto Agility Subgroup has reviewed multiple sources, including academic research, industry assessments, and technical standards from international standardization bodies.</a:t>
            </a:r>
          </a:p>
          <a:p>
            <a:r>
              <a:rPr lang="en-US" dirty="0"/>
              <a:t>The CASG’s work resulted in two Information Papers issued by ISO WG3: </a:t>
            </a:r>
          </a:p>
          <a:p>
            <a:pPr lvl="1"/>
            <a:r>
              <a:rPr lang="en-US" dirty="0"/>
              <a:t>Developments regarding Cryptographic Agility and Post Quantum Cryptography for </a:t>
            </a:r>
            <a:r>
              <a:rPr lang="en-US" dirty="0" err="1"/>
              <a:t>eMRTD</a:t>
            </a:r>
            <a:r>
              <a:rPr lang="en-US" dirty="0"/>
              <a:t>; and </a:t>
            </a:r>
          </a:p>
          <a:p>
            <a:pPr lvl="1"/>
            <a:r>
              <a:rPr lang="en-US" dirty="0"/>
              <a:t>Quantum safe mechanisms for the Document. </a:t>
            </a:r>
          </a:p>
          <a:p>
            <a:r>
              <a:rPr lang="en-US" dirty="0"/>
              <a:t>The Information Papers are in the Appendix A and Appendix B of this Working Paper.</a:t>
            </a:r>
            <a:endParaRPr lang="en-SG" dirty="0"/>
          </a:p>
        </p:txBody>
      </p:sp>
    </p:spTree>
    <p:extLst>
      <p:ext uri="{BB962C8B-B14F-4D97-AF65-F5344CB8AC3E}">
        <p14:creationId xmlns:p14="http://schemas.microsoft.com/office/powerpoint/2010/main" val="26239755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a:t>
            </a:r>
            <a:endParaRPr lang="en-SG" dirty="0"/>
          </a:p>
        </p:txBody>
      </p:sp>
      <p:sp>
        <p:nvSpPr>
          <p:cNvPr id="3" name="Content Placeholder 2"/>
          <p:cNvSpPr>
            <a:spLocks noGrp="1"/>
          </p:cNvSpPr>
          <p:nvPr>
            <p:ph idx="1"/>
          </p:nvPr>
        </p:nvSpPr>
        <p:spPr/>
        <p:txBody>
          <a:bodyPr/>
          <a:lstStyle/>
          <a:p>
            <a:r>
              <a:rPr lang="en-US" dirty="0"/>
              <a:t>Information Paper on </a:t>
            </a:r>
            <a:r>
              <a:rPr lang="en-US" i="1" dirty="0"/>
              <a:t>“Developments Regarding Cryptographic Agility And Post Quantum Cryptography for </a:t>
            </a:r>
            <a:r>
              <a:rPr lang="en-US" i="1" dirty="0" err="1"/>
              <a:t>eMRTDs</a:t>
            </a:r>
            <a:r>
              <a:rPr lang="en-US" i="1" dirty="0"/>
              <a:t>”</a:t>
            </a:r>
          </a:p>
          <a:p>
            <a:pPr lvl="1"/>
            <a:r>
              <a:rPr lang="en-US" dirty="0"/>
              <a:t>This Information Paper has revisited all cryptographic mechanisms currently implemented in </a:t>
            </a:r>
            <a:r>
              <a:rPr lang="en-US" dirty="0" err="1"/>
              <a:t>eMRTDs</a:t>
            </a:r>
            <a:r>
              <a:rPr lang="en-US" dirty="0"/>
              <a:t>, including Passive Authentication, Active and Chip Authentications, PACE and Terminal Authentication.</a:t>
            </a:r>
          </a:p>
          <a:p>
            <a:pPr lvl="1"/>
            <a:r>
              <a:rPr lang="en-US" dirty="0"/>
              <a:t>The threat to Passive Authentication (PA), which relies on digital signatures from the Document Issuing Public Key Infrastructure (PKI), has been identified to be the most systemic threat.</a:t>
            </a:r>
          </a:p>
          <a:p>
            <a:r>
              <a:rPr lang="en-US" dirty="0"/>
              <a:t>The NTWG has tasked ISO/WG3 to identify options for the migration of the Document Issuing PKI and Passive Authentication to quantum-safe mechanisms.</a:t>
            </a:r>
          </a:p>
          <a:p>
            <a:r>
              <a:rPr lang="en-US" dirty="0"/>
              <a:t>The Information Paper on </a:t>
            </a:r>
            <a:r>
              <a:rPr lang="en-US" i="1" dirty="0"/>
              <a:t>“Developments regarding Cryptographic Agility and Post Quantum Cryptography for </a:t>
            </a:r>
            <a:r>
              <a:rPr lang="en-US" i="1" dirty="0" err="1"/>
              <a:t>eMRTDs</a:t>
            </a:r>
            <a:r>
              <a:rPr lang="en-US" i="1" dirty="0"/>
              <a:t>” </a:t>
            </a:r>
            <a:r>
              <a:rPr lang="en-US" dirty="0"/>
              <a:t>will be continuously updated to reflect the current status of potential risks to cryptographic security mechanisms and potential mitigation options.</a:t>
            </a:r>
          </a:p>
          <a:p>
            <a:endParaRPr lang="en-SG" dirty="0"/>
          </a:p>
        </p:txBody>
      </p:sp>
    </p:spTree>
    <p:extLst>
      <p:ext uri="{BB962C8B-B14F-4D97-AF65-F5344CB8AC3E}">
        <p14:creationId xmlns:p14="http://schemas.microsoft.com/office/powerpoint/2010/main" val="274278921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a:t>
            </a:r>
            <a:endParaRPr lang="en-SG" dirty="0"/>
          </a:p>
        </p:txBody>
      </p:sp>
      <p:sp>
        <p:nvSpPr>
          <p:cNvPr id="3" name="Content Placeholder 2"/>
          <p:cNvSpPr>
            <a:spLocks noGrp="1"/>
          </p:cNvSpPr>
          <p:nvPr>
            <p:ph idx="1"/>
          </p:nvPr>
        </p:nvSpPr>
        <p:spPr/>
        <p:txBody>
          <a:bodyPr/>
          <a:lstStyle/>
          <a:p>
            <a:r>
              <a:rPr lang="en-US" dirty="0"/>
              <a:t>Information Paper on </a:t>
            </a:r>
            <a:r>
              <a:rPr lang="en-US" i="1" dirty="0"/>
              <a:t>“Quantum Safe Mechanisms for the Document Issuing PKI And Passive Authentication”</a:t>
            </a:r>
          </a:p>
          <a:p>
            <a:r>
              <a:rPr lang="en-US" dirty="0"/>
              <a:t>This Information Paper investigates potential options for migrating the security mechanisms that ensure the authenticity and integrity of data stored by </a:t>
            </a:r>
            <a:r>
              <a:rPr lang="en-US" dirty="0" err="1"/>
              <a:t>eMRTDs</a:t>
            </a:r>
            <a:r>
              <a:rPr lang="en-US" dirty="0"/>
              <a:t> and their impacts on security, readiness, and backward compatibility.</a:t>
            </a:r>
          </a:p>
          <a:p>
            <a:r>
              <a:rPr lang="en-SG" dirty="0"/>
              <a:t>The following aspects have been addressed:</a:t>
            </a:r>
          </a:p>
          <a:p>
            <a:pPr lvl="1"/>
            <a:r>
              <a:rPr lang="en-SG" dirty="0"/>
              <a:t>quantum-safe signature algorithms that are currently standardized, including all algorithms currently standardized by ISO and those from NIST’s Post-Quantum Cryptography Standardization project;</a:t>
            </a:r>
          </a:p>
          <a:p>
            <a:pPr lvl="1"/>
            <a:r>
              <a:rPr lang="en-SG" dirty="0"/>
              <a:t>options for issuing certificates in the document-issuing PKI that support quantum safe algorithms or a hybrid scheme that combines classical (RSA/ECC) with quantum-safe algorithms; and</a:t>
            </a:r>
          </a:p>
          <a:p>
            <a:pPr lvl="1"/>
            <a:r>
              <a:rPr lang="en-SG" dirty="0"/>
              <a:t>options to store digital certificates and signatures on the chip of an </a:t>
            </a:r>
            <a:r>
              <a:rPr lang="en-SG" dirty="0" err="1"/>
              <a:t>eMRTD</a:t>
            </a:r>
            <a:r>
              <a:rPr lang="en-SG" dirty="0"/>
              <a:t> to accommodate quantum-safe signatures without disrupting interoperability.</a:t>
            </a:r>
          </a:p>
          <a:p>
            <a:r>
              <a:rPr lang="en-US" dirty="0"/>
              <a:t>The paper furthermore analyses strategies for the migration of the PKI to quantum-safe mechanisms while simultaneously considering the recommended lifespan of up to 10 years of currently issued documents, and balancing security requirements with the long validity period of existing travel documents.</a:t>
            </a:r>
            <a:endParaRPr lang="en-SG" dirty="0"/>
          </a:p>
        </p:txBody>
      </p:sp>
    </p:spTree>
    <p:extLst>
      <p:ext uri="{BB962C8B-B14F-4D97-AF65-F5344CB8AC3E}">
        <p14:creationId xmlns:p14="http://schemas.microsoft.com/office/powerpoint/2010/main" val="20143842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Action by the TAG/TRIP</a:t>
            </a:r>
            <a:endParaRPr lang="en-SG" dirty="0"/>
          </a:p>
        </p:txBody>
      </p:sp>
      <p:sp>
        <p:nvSpPr>
          <p:cNvPr id="3" name="Content Placeholder 2"/>
          <p:cNvSpPr>
            <a:spLocks noGrp="1"/>
          </p:cNvSpPr>
          <p:nvPr>
            <p:ph idx="1"/>
          </p:nvPr>
        </p:nvSpPr>
        <p:spPr>
          <a:xfrm>
            <a:off x="838200" y="1120877"/>
            <a:ext cx="10515600" cy="5476475"/>
          </a:xfrm>
        </p:spPr>
        <p:txBody>
          <a:bodyPr/>
          <a:lstStyle/>
          <a:p>
            <a:pPr marL="0" indent="0">
              <a:buNone/>
            </a:pPr>
            <a:r>
              <a:rPr lang="en-US" dirty="0"/>
              <a:t>The TAG/TRIP is invited to: </a:t>
            </a:r>
          </a:p>
          <a:p>
            <a:pPr marL="457200" lvl="1" indent="0">
              <a:buNone/>
            </a:pPr>
            <a:endParaRPr lang="en-US" dirty="0"/>
          </a:p>
          <a:p>
            <a:r>
              <a:rPr lang="en-US" dirty="0"/>
              <a:t>take note of the information provided by the Information Papers </a:t>
            </a:r>
            <a:r>
              <a:rPr lang="en-US" i="1" dirty="0"/>
              <a:t>“Developments regarding Cryptographic Agility”</a:t>
            </a:r>
            <a:r>
              <a:rPr lang="en-US" dirty="0"/>
              <a:t> and </a:t>
            </a:r>
            <a:r>
              <a:rPr lang="en-US" i="1" dirty="0"/>
              <a:t>“Post Quantum Cryptography for </a:t>
            </a:r>
            <a:r>
              <a:rPr lang="en-US" i="1" dirty="0" err="1"/>
              <a:t>eMRTDs</a:t>
            </a:r>
            <a:r>
              <a:rPr lang="en-US" i="1" dirty="0"/>
              <a:t> and Quantum-safe mechanisms for the Document Issuing PKI and Passive Authentication”</a:t>
            </a:r>
            <a:r>
              <a:rPr lang="en-US" dirty="0"/>
              <a:t>;</a:t>
            </a:r>
          </a:p>
          <a:p>
            <a:r>
              <a:rPr lang="en-US" dirty="0"/>
              <a:t>issue a State Letter asking countries to participate in a survey regarding their opinion on the next steps for standardizing quantum safe mechanisms for the Document Issuing PKI and Passive Authentication and to circulate the information provided by this working paper through complementary informal channels (NTWG, ICBWG, PKD Board) to encourage broader engagement;</a:t>
            </a:r>
          </a:p>
          <a:p>
            <a:r>
              <a:rPr lang="en-US" dirty="0"/>
              <a:t>approve the continued work of the NTWG PQC subgroup;</a:t>
            </a:r>
          </a:p>
          <a:p>
            <a:r>
              <a:rPr lang="en-US" dirty="0"/>
              <a:t>approve the creation of a new work item aimed at producing a technical specification on the implementation of quantum-safe mechanisms in the Document Issuing PKI and Passive Authentication; and</a:t>
            </a:r>
          </a:p>
          <a:p>
            <a:r>
              <a:rPr lang="en-US" dirty="0"/>
              <a:t>encourage WG3 to establish and maintain liaisons with relevant international standardization bodies and working groups in order to identify and develop missing building blocks necessary for this transition.</a:t>
            </a:r>
            <a:endParaRPr lang="en-SG" dirty="0"/>
          </a:p>
        </p:txBody>
      </p:sp>
    </p:spTree>
    <p:extLst>
      <p:ext uri="{BB962C8B-B14F-4D97-AF65-F5344CB8AC3E}">
        <p14:creationId xmlns:p14="http://schemas.microsoft.com/office/powerpoint/2010/main" val="18826995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2" y="1772816"/>
            <a:ext cx="10945216" cy="936104"/>
          </a:xfrm>
        </p:spPr>
        <p:txBody>
          <a:bodyPr>
            <a:normAutofit fontScale="90000"/>
          </a:bodyPr>
          <a:lstStyle/>
          <a:p>
            <a:r>
              <a:rPr lang="en-US" sz="3600" dirty="0"/>
              <a:t>WP/19 - </a:t>
            </a:r>
            <a:r>
              <a:rPr lang="en-SG" sz="3600" b="0" dirty="0"/>
              <a:t> </a:t>
            </a:r>
            <a:r>
              <a:rPr lang="en-US" sz="3600" dirty="0"/>
              <a:t>REPORT OF THE NEW TECHNOLOGIES WORKING GROUP</a:t>
            </a:r>
            <a:br>
              <a:rPr lang="en-US" sz="3600" dirty="0"/>
            </a:br>
            <a:br>
              <a:rPr lang="en-US" sz="3600" dirty="0"/>
            </a:br>
            <a:r>
              <a:rPr lang="en-US" sz="3600" dirty="0"/>
              <a:t>…continued</a:t>
            </a:r>
            <a:r>
              <a:rPr lang="en-US" sz="3600" i="1" dirty="0"/>
              <a:t> </a:t>
            </a:r>
            <a:br>
              <a:rPr lang="en-US" b="0" dirty="0"/>
            </a:br>
            <a:endParaRPr lang="en-SG" dirty="0"/>
          </a:p>
        </p:txBody>
      </p:sp>
    </p:spTree>
    <p:extLst>
      <p:ext uri="{BB962C8B-B14F-4D97-AF65-F5344CB8AC3E}">
        <p14:creationId xmlns:p14="http://schemas.microsoft.com/office/powerpoint/2010/main" val="4101851210"/>
      </p:ext>
    </p:extLst>
  </p:cSld>
  <p:clrMapOvr>
    <a:masterClrMapping/>
  </p:clrMapOvr>
</p:sld>
</file>

<file path=ppt/theme/theme1.xml><?xml version="1.0" encoding="utf-8"?>
<a:theme xmlns:a="http://schemas.openxmlformats.org/drawingml/2006/main" name="Office Theme">
  <a:themeElements>
    <a:clrScheme name="ICAO Colour Palette">
      <a:dk1>
        <a:sysClr val="windowText" lastClr="000000"/>
      </a:dk1>
      <a:lt1>
        <a:sysClr val="window" lastClr="FFFFFF"/>
      </a:lt1>
      <a:dk2>
        <a:srgbClr val="0055A5"/>
      </a:dk2>
      <a:lt2>
        <a:srgbClr val="8C99A1"/>
      </a:lt2>
      <a:accent1>
        <a:srgbClr val="289DD8"/>
      </a:accent1>
      <a:accent2>
        <a:srgbClr val="F58220"/>
      </a:accent2>
      <a:accent3>
        <a:srgbClr val="A74233"/>
      </a:accent3>
      <a:accent4>
        <a:srgbClr val="FAA61A"/>
      </a:accent4>
      <a:accent5>
        <a:srgbClr val="008739"/>
      </a:accent5>
      <a:accent6>
        <a:srgbClr val="A6CE39"/>
      </a:accent6>
      <a:hlink>
        <a:srgbClr val="A00064"/>
      </a:hlink>
      <a:folHlink>
        <a:srgbClr val="E6A7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b">
        <a:noAutofit/>
      </a:bodyPr>
      <a:lstStyle>
        <a:defPPr algn="l">
          <a:defRPr sz="7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33B8E0AE63A324FA2122FB4D854442D" ma:contentTypeVersion="9" ma:contentTypeDescription="Ein neues Dokument erstellen." ma:contentTypeScope="" ma:versionID="cd9fcaa84355b08fedeb47e84c5d9d86">
  <xsd:schema xmlns:xsd="http://www.w3.org/2001/XMLSchema" xmlns:xs="http://www.w3.org/2001/XMLSchema" xmlns:p="http://schemas.microsoft.com/office/2006/metadata/properties" xmlns:ns2="4674ac71-3f8f-41e2-a321-1e60422e4805" xmlns:ns3="fdd24a01-a5dc-419b-a244-71318e6dc741" targetNamespace="http://schemas.microsoft.com/office/2006/metadata/properties" ma:root="true" ma:fieldsID="fafab74b0c356b651ab70e308a853b1f" ns2:_="" ns3:_="">
    <xsd:import namespace="4674ac71-3f8f-41e2-a321-1e60422e4805"/>
    <xsd:import namespace="fdd24a01-a5dc-419b-a244-71318e6dc74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74ac71-3f8f-41e2-a321-1e60422e48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ierungen" ma:readOnly="false" ma:fieldId="{5cf76f15-5ced-4ddc-b409-7134ff3c332f}" ma:taxonomyMulti="true" ma:sspId="0b8e8857-c4c4-424d-b5e5-272a7ed7288e"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d24a01-a5dc-419b-a244-71318e6dc74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af655917-2b4c-4927-b072-8fb214f5d9b9}" ma:internalName="TaxCatchAll" ma:showField="CatchAllData" ma:web="fdd24a01-a5dc-419b-a244-71318e6dc7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d24a01-a5dc-419b-a244-71318e6dc741" xsi:nil="true"/>
    <lcf76f155ced4ddcb4097134ff3c332f xmlns="4674ac71-3f8f-41e2-a321-1e60422e480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4DC051F-1F3F-4C13-8C8C-39D9A47FF2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74ac71-3f8f-41e2-a321-1e60422e4805"/>
    <ds:schemaRef ds:uri="fdd24a01-a5dc-419b-a244-71318e6dc7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6896BD-50DC-4024-9467-104A789E3B61}">
  <ds:schemaRefs>
    <ds:schemaRef ds:uri="http://schemas.microsoft.com/sharepoint/v3/contenttype/forms"/>
  </ds:schemaRefs>
</ds:datastoreItem>
</file>

<file path=customXml/itemProps3.xml><?xml version="1.0" encoding="utf-8"?>
<ds:datastoreItem xmlns:ds="http://schemas.openxmlformats.org/officeDocument/2006/customXml" ds:itemID="{8C94422B-531E-499E-83A6-AF4D054CE49C}">
  <ds:schemaRefs>
    <ds:schemaRef ds:uri="http://purl.org/dc/terms/"/>
    <ds:schemaRef ds:uri="http://schemas.microsoft.com/office/2006/documentManagement/types"/>
    <ds:schemaRef ds:uri="http://schemas.microsoft.com/office/infopath/2007/PartnerControls"/>
    <ds:schemaRef ds:uri="http://purl.org/dc/elements/1.1/"/>
    <ds:schemaRef ds:uri="fdd24a01-a5dc-419b-a244-71318e6dc741"/>
    <ds:schemaRef ds:uri="http://schemas.microsoft.com/office/2006/metadata/properties"/>
    <ds:schemaRef ds:uri="http://schemas.openxmlformats.org/package/2006/metadata/core-properties"/>
    <ds:schemaRef ds:uri="4674ac71-3f8f-41e2-a321-1e60422e480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9653</Words>
  <Application>Microsoft Office PowerPoint</Application>
  <PresentationFormat>Breitbild</PresentationFormat>
  <Paragraphs>649</Paragraphs>
  <Slides>104</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104</vt:i4>
      </vt:variant>
    </vt:vector>
  </HeadingPairs>
  <TitlesOfParts>
    <vt:vector size="109" baseType="lpstr">
      <vt:lpstr>Arial</vt:lpstr>
      <vt:lpstr>Calibri</vt:lpstr>
      <vt:lpstr>Calibri Light</vt:lpstr>
      <vt:lpstr>DINOT</vt:lpstr>
      <vt:lpstr>Office Theme</vt:lpstr>
      <vt:lpstr>PowerPoint-Präsentation</vt:lpstr>
      <vt:lpstr>ACTIVITIES OF THE  NEW TECHNOLOGIES WORKING GROUP (NTWG)</vt:lpstr>
      <vt:lpstr>WP/19 -  REPORT OF THE NEW TECHNOLOGIES WORKING GROUP  </vt:lpstr>
      <vt:lpstr>Updates since TAG/TRIP/4 (Oct. 2023)</vt:lpstr>
      <vt:lpstr>NTWG update - Table of Content 1/2</vt:lpstr>
      <vt:lpstr>NTWG update - Table of Content 2/2</vt:lpstr>
      <vt:lpstr>IP/1 -NTWG REQUEST FOR INFORMATION (RFI) 2024</vt:lpstr>
      <vt:lpstr>Background</vt:lpstr>
      <vt:lpstr>2024 RFI – 1/2 </vt:lpstr>
      <vt:lpstr>2024 RFI – 2/2 </vt:lpstr>
      <vt:lpstr>Action by the TAG/TRIP</vt:lpstr>
      <vt:lpstr>IP/2 - ISO/IEC 39794-5 Application Profile Interoperability Tests</vt:lpstr>
      <vt:lpstr>Background</vt:lpstr>
      <vt:lpstr>Details</vt:lpstr>
      <vt:lpstr>Details</vt:lpstr>
      <vt:lpstr>Action by the TAG/TRIP</vt:lpstr>
      <vt:lpstr>IP/3 - FEASIBILITY OF A PASSPORT CARD –  POLICY DOCUMENT WITH GUIDING CORE PRINCIPLES</vt:lpstr>
      <vt:lpstr>Background</vt:lpstr>
      <vt:lpstr>Details</vt:lpstr>
      <vt:lpstr>Action by the TAG/TRIP</vt:lpstr>
      <vt:lpstr>IP/4 - NAMING CONVENTIONS AND MACHINE READABLE TRAVEL DOCUMENTS</vt:lpstr>
      <vt:lpstr>Background</vt:lpstr>
      <vt:lpstr>Details</vt:lpstr>
      <vt:lpstr>Action by the TAG/TRIP</vt:lpstr>
      <vt:lpstr>WP/3-  REVISION OF DOC 9303,  MACHINE READABLE TRAVEL DOCUMENTS, 9TH EDITION   </vt:lpstr>
      <vt:lpstr>Background</vt:lpstr>
      <vt:lpstr>Details</vt:lpstr>
      <vt:lpstr>Details</vt:lpstr>
      <vt:lpstr>ICAO Doc 9303  editors and co-editors</vt:lpstr>
      <vt:lpstr>ICAO Doc 9303 9th Edition – Tentative Schedule</vt:lpstr>
      <vt:lpstr>Action by the TAG/TRIP</vt:lpstr>
      <vt:lpstr>WP/4 - REVIEW OF MANDATORY AND OPTIONAL DATA ELEMENTS USED IN MRTDS</vt:lpstr>
      <vt:lpstr>Background</vt:lpstr>
      <vt:lpstr>Details</vt:lpstr>
      <vt:lpstr>Details</vt:lpstr>
      <vt:lpstr>Details</vt:lpstr>
      <vt:lpstr>Action by the TAG/TRIP</vt:lpstr>
      <vt:lpstr>WP/5 - TECHNICAL CHANGES TO THE 9TH EDITION OF DOC 9303 PARTS 3, 4, 5, 7, AND 8</vt:lpstr>
      <vt:lpstr>Background</vt:lpstr>
      <vt:lpstr>Details</vt:lpstr>
      <vt:lpstr>Action by the TAG/TRIP</vt:lpstr>
      <vt:lpstr>WP/6 - ADDITIONAL TD1 AND TD3 LAYOUTS, VERSION 2.1</vt:lpstr>
      <vt:lpstr>Background</vt:lpstr>
      <vt:lpstr>Details</vt:lpstr>
      <vt:lpstr>Action by the TAG/TRIP</vt:lpstr>
      <vt:lpstr>WP/7 - DOC 9303, PART 10, EIGHTH EDITION, AMENDMENT 2</vt:lpstr>
      <vt:lpstr>Background</vt:lpstr>
      <vt:lpstr>Details</vt:lpstr>
      <vt:lpstr>Action by the TAG/TRIP</vt:lpstr>
      <vt:lpstr>WP/8 - HANDLING OF EMRTDS WITH A DEFECT IN CHIP AUTHENTICATION AND CLARIFICATION ON TERMINAL AUTHENTICATION</vt:lpstr>
      <vt:lpstr>Background</vt:lpstr>
      <vt:lpstr>Details</vt:lpstr>
      <vt:lpstr>Action by the TAG/TRIP</vt:lpstr>
      <vt:lpstr>WP/9 - REVIEW OF CRYPTOGRAPHIC KEY LENGTHS IN DOC 9303</vt:lpstr>
      <vt:lpstr>Background</vt:lpstr>
      <vt:lpstr>Details</vt:lpstr>
      <vt:lpstr>Action by the TAG/TRIP</vt:lpstr>
      <vt:lpstr>WP/10 - DEPRECATION OF 3DES (DOC 9303 – PART 11) AND DSA (DOC 9303 – PART 12)</vt:lpstr>
      <vt:lpstr>Background</vt:lpstr>
      <vt:lpstr>Details</vt:lpstr>
      <vt:lpstr>Action by the TAG/TRIP</vt:lpstr>
      <vt:lpstr>WP/11 - DIGITAL TRAVEL CREDENTIAL (DTC) POLICY UPDATE</vt:lpstr>
      <vt:lpstr>Background</vt:lpstr>
      <vt:lpstr>Background</vt:lpstr>
      <vt:lpstr>Details</vt:lpstr>
      <vt:lpstr>Details</vt:lpstr>
      <vt:lpstr>Action by the TAG/TRIP</vt:lpstr>
      <vt:lpstr>WP/12 - REVISION OF THE TEST STANDARD FOR EMRTD –  PART 3 TESTS FOR APPLICATION PROTOCOL AND LOGICAL DATA STRUCTURE</vt:lpstr>
      <vt:lpstr>Background</vt:lpstr>
      <vt:lpstr>Details</vt:lpstr>
      <vt:lpstr>Action by the TAG/TRIP</vt:lpstr>
      <vt:lpstr>WP/13 - ICAO DATA STRUCTURE FOR BARCODES (IDB)</vt:lpstr>
      <vt:lpstr>Background</vt:lpstr>
      <vt:lpstr>Details</vt:lpstr>
      <vt:lpstr>Action by the TAG/TRIP</vt:lpstr>
      <vt:lpstr>WP/14 - REVISION OF THE TEST STANDARD FOR EMRTD - PART 4 CONFORMITY TEST FOR INSPECTION SYSTEM</vt:lpstr>
      <vt:lpstr>Background</vt:lpstr>
      <vt:lpstr>Details</vt:lpstr>
      <vt:lpstr>Action by the TAG/TRIP</vt:lpstr>
      <vt:lpstr>WP/15 - PHYSICAL TEST METHODS FOR TD1 SIZE MRTDS</vt:lpstr>
      <vt:lpstr>Background</vt:lpstr>
      <vt:lpstr>Details</vt:lpstr>
      <vt:lpstr>Action by the TAG/TRIP</vt:lpstr>
      <vt:lpstr>WP/16 - UPDATE OF THE PHYSICAL CHARACTERISTICS REQUIREMENTS FOR MRTDS</vt:lpstr>
      <vt:lpstr>Background</vt:lpstr>
      <vt:lpstr>Details</vt:lpstr>
      <vt:lpstr>Details</vt:lpstr>
      <vt:lpstr>Action by the TAG/TRIP</vt:lpstr>
      <vt:lpstr>WP/17 - FUNCTIONAL REQUIREMENTS FOR  INSPECTION SYSTEMS</vt:lpstr>
      <vt:lpstr>Background</vt:lpstr>
      <vt:lpstr>Details</vt:lpstr>
      <vt:lpstr>Action by the TAG/TRIP</vt:lpstr>
      <vt:lpstr>WP/18 - QUANTUM SAFE MECHANISMS FOR  THE DOCUMENT ISSUING PKI AND PASSIVE AUTHENTICATION</vt:lpstr>
      <vt:lpstr>Background</vt:lpstr>
      <vt:lpstr>Details</vt:lpstr>
      <vt:lpstr>Details</vt:lpstr>
      <vt:lpstr>Details</vt:lpstr>
      <vt:lpstr>Action by the TAG/TRIP</vt:lpstr>
      <vt:lpstr>WP/19 -  REPORT OF THE NEW TECHNOLOGIES WORKING GROUP  …continued  </vt:lpstr>
      <vt:lpstr>Future activities of the NTWG (chair report)</vt:lpstr>
      <vt:lpstr>Future activities of the NTWG (chair report) contd.</vt:lpstr>
      <vt:lpstr>Action by the TAG/TRIP</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Atallah, Cynthia</dc:creator>
  <cp:lastModifiedBy>Seidel, Dr. rer. nat., Uwe (BKA-KT5)</cp:lastModifiedBy>
  <cp:revision>225</cp:revision>
  <dcterms:created xsi:type="dcterms:W3CDTF">2020-01-08T15:21:02Z</dcterms:created>
  <dcterms:modified xsi:type="dcterms:W3CDTF">2025-11-12T09:40:34Z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0x010100733B8E0AE63A324FA2122FB4D854442D</vt:lpwstr>
  </property>
  <property fmtid="{D5CDD505-2E9C-101B-9397-08002B2CF9AE}" pid="3" name="_dlc_DocIdItemGuid">
    <vt:lpwstr>1cce2834-aa2a-4014-8535-fe0f7974d157</vt:lpwstr>
  </property>
</Properties>
</file>