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4"/>
  </p:sldMasterIdLst>
  <p:notesMasterIdLst>
    <p:notesMasterId r:id="rId16"/>
  </p:notesMasterIdLst>
  <p:sldIdLst>
    <p:sldId id="1513" r:id="rId5"/>
    <p:sldId id="522" r:id="rId6"/>
    <p:sldId id="1549" r:id="rId7"/>
    <p:sldId id="1561" r:id="rId8"/>
    <p:sldId id="1556" r:id="rId9"/>
    <p:sldId id="1557" r:id="rId10"/>
    <p:sldId id="1558" r:id="rId11"/>
    <p:sldId id="292" r:id="rId12"/>
    <p:sldId id="1521" r:id="rId13"/>
    <p:sldId id="1547" r:id="rId14"/>
    <p:sldId id="1524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D8DD"/>
    <a:srgbClr val="F36221"/>
    <a:srgbClr val="990099"/>
    <a:srgbClr val="FF9900"/>
    <a:srgbClr val="660066"/>
    <a:srgbClr val="FF9933"/>
    <a:srgbClr val="000000"/>
    <a:srgbClr val="A178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683" autoAdjust="0"/>
    <p:restoredTop sz="94080" autoAdjust="0"/>
  </p:normalViewPr>
  <p:slideViewPr>
    <p:cSldViewPr snapToGrid="0">
      <p:cViewPr varScale="1">
        <p:scale>
          <a:sx n="61" d="100"/>
          <a:sy n="61" d="100"/>
        </p:scale>
        <p:origin x="360" y="26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F5498A2-CCE2-4503-A93B-10C5903EA6ED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860665F-4228-48DA-B19A-DCD130E508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386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0665F-4228-48DA-B19A-DCD130E5083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265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CECA95-DF99-1E5B-BD79-83D10C940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C008E3-1CD5-F16D-00A2-E76F7868BE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D9EA71-84F4-16BA-D7F6-33BA5143F4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>
                <a:solidFill>
                  <a:schemeClr val="tx1"/>
                </a:solidFill>
              </a:rPr>
              <a:t>The MRV and the DTA are also compatible with interactive API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98A146-750A-4119-4D85-843AA1A90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8351E-A7E5-4197-AF39-34C84DBC0CD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25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>
                <a:solidFill>
                  <a:schemeClr val="tx1"/>
                </a:solidFill>
              </a:rPr>
              <a:t>The MRV and the DTA are also compatible with interactive API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8351E-A7E5-4197-AF39-34C84DBC0CD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973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0665F-4228-48DA-B19A-DCD130E5083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644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DE501-2A96-1BF7-9B04-14E2AFDB6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D58C88-7A36-A933-47C6-B6DC59B7CD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D1845B-BBC2-7AED-DD69-2FCD78429F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9C62AE-35EE-8462-D690-34BFEC7A03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92742-880B-4ADE-857B-792776C9CD76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9713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C7D881-2969-A5C5-7793-1332C64DF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2FA0BD-3A7A-F715-CC15-4928E8E2BD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52884A-5695-8F2D-07DC-730A29C537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8CEB41-35A0-41AF-DD4E-E56480DA7E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EFD21-3E0D-4ED5-96F2-31052EE08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tiv Grotes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140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18B09D-B177-EE05-771B-01AEED631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5EE6D8-E4DA-3060-15C3-800B62696B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4D508E-6E43-1D25-0AD9-41040E2F49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303B8F-712C-86F5-AF11-7D8A52792E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92742-880B-4ADE-857B-792776C9CD76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0860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808D78-DFBE-C428-18CA-C874D2E27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BD59AB-7E9D-25BB-7302-6E2E671707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797B5E-BC60-7AF7-F124-B23DBDB190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3BE130-05DA-3F13-8FA4-456286E312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92742-880B-4ADE-857B-792776C9CD76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4412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E82BC-9FD2-CC22-16BA-A488F1E15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0E5B3E-97BD-1A06-4497-133CB68048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7581D5-90CC-6173-9A3D-674960F639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7647CE-5EDE-937E-4DEE-A20A43BD00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92742-880B-4ADE-857B-792776C9CD76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9665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dirty="0">
                <a:solidFill>
                  <a:srgbClr val="000000"/>
                </a:solidFill>
                <a:effectLst/>
              </a:rPr>
              <a:t>Additional information on the last point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dirty="0">
                <a:solidFill>
                  <a:srgbClr val="000000"/>
                </a:solidFill>
                <a:effectLst/>
              </a:rPr>
              <a:t>The primary challenge is for aircraft operators and States of Transit to verify visas.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dirty="0">
                <a:solidFill>
                  <a:srgbClr val="000000"/>
                </a:solidFill>
                <a:effectLst/>
              </a:rPr>
              <a:t>An issuing State should be able to verify its own visa pretty easily.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8351E-A7E5-4197-AF39-34C84DBC0C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03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8351E-A7E5-4197-AF39-34C84DBC0C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65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A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488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302434" y="2194373"/>
            <a:ext cx="5554935" cy="56656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rgbClr val="0A324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9" name="Line"/>
          <p:cNvSpPr/>
          <p:nvPr userDrawn="1"/>
        </p:nvSpPr>
        <p:spPr>
          <a:xfrm>
            <a:off x="5302435" y="1921137"/>
            <a:ext cx="463920" cy="0"/>
          </a:xfrm>
          <a:prstGeom prst="line">
            <a:avLst/>
          </a:prstGeom>
          <a:ln w="38100">
            <a:solidFill>
              <a:srgbClr val="0A324B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1415789" y="1"/>
            <a:ext cx="3459209" cy="52577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02434" y="3451995"/>
            <a:ext cx="5554935" cy="1805803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5302434" y="2825610"/>
            <a:ext cx="5554935" cy="3531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A324B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75041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7206988" y="0"/>
            <a:ext cx="498501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493115" y="1942425"/>
            <a:ext cx="5005077" cy="4003880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93115" y="893372"/>
            <a:ext cx="5005077" cy="42141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A324B"/>
                </a:solidFill>
              </a:defRPr>
            </a:lvl1pPr>
          </a:lstStyle>
          <a:p>
            <a:endParaRPr lang="en-CA" sz="280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93115" y="1394490"/>
            <a:ext cx="5005077" cy="3531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A324B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11117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1239942" y="894111"/>
            <a:ext cx="9712119" cy="5069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92878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089"/>
          <p:cNvSpPr>
            <a:spLocks noEditPoints="1"/>
          </p:cNvSpPr>
          <p:nvPr userDrawn="1"/>
        </p:nvSpPr>
        <p:spPr bwMode="auto">
          <a:xfrm>
            <a:off x="6588430" y="900919"/>
            <a:ext cx="546100" cy="495300"/>
          </a:xfrm>
          <a:custGeom>
            <a:avLst/>
            <a:gdLst>
              <a:gd name="T0" fmla="*/ 144 w 160"/>
              <a:gd name="T1" fmla="*/ 52 h 144"/>
              <a:gd name="T2" fmla="*/ 144 w 160"/>
              <a:gd name="T3" fmla="*/ 144 h 144"/>
              <a:gd name="T4" fmla="*/ 0 w 160"/>
              <a:gd name="T5" fmla="*/ 144 h 144"/>
              <a:gd name="T6" fmla="*/ 0 w 160"/>
              <a:gd name="T7" fmla="*/ 0 h 144"/>
              <a:gd name="T8" fmla="*/ 144 w 160"/>
              <a:gd name="T9" fmla="*/ 0 h 144"/>
              <a:gd name="T10" fmla="*/ 144 w 160"/>
              <a:gd name="T11" fmla="*/ 8 h 144"/>
              <a:gd name="T12" fmla="*/ 141 w 160"/>
              <a:gd name="T13" fmla="*/ 11 h 144"/>
              <a:gd name="T14" fmla="*/ 138 w 160"/>
              <a:gd name="T15" fmla="*/ 8 h 144"/>
              <a:gd name="T16" fmla="*/ 138 w 160"/>
              <a:gd name="T17" fmla="*/ 5 h 144"/>
              <a:gd name="T18" fmla="*/ 5 w 160"/>
              <a:gd name="T19" fmla="*/ 5 h 144"/>
              <a:gd name="T20" fmla="*/ 5 w 160"/>
              <a:gd name="T21" fmla="*/ 138 h 144"/>
              <a:gd name="T22" fmla="*/ 138 w 160"/>
              <a:gd name="T23" fmla="*/ 138 h 144"/>
              <a:gd name="T24" fmla="*/ 138 w 160"/>
              <a:gd name="T25" fmla="*/ 52 h 144"/>
              <a:gd name="T26" fmla="*/ 141 w 160"/>
              <a:gd name="T27" fmla="*/ 49 h 144"/>
              <a:gd name="T28" fmla="*/ 144 w 160"/>
              <a:gd name="T29" fmla="*/ 52 h 144"/>
              <a:gd name="T30" fmla="*/ 159 w 160"/>
              <a:gd name="T31" fmla="*/ 12 h 144"/>
              <a:gd name="T32" fmla="*/ 155 w 160"/>
              <a:gd name="T33" fmla="*/ 12 h 144"/>
              <a:gd name="T34" fmla="*/ 73 w 160"/>
              <a:gd name="T35" fmla="*/ 94 h 144"/>
              <a:gd name="T36" fmla="*/ 38 w 160"/>
              <a:gd name="T37" fmla="*/ 58 h 144"/>
              <a:gd name="T38" fmla="*/ 34 w 160"/>
              <a:gd name="T39" fmla="*/ 58 h 144"/>
              <a:gd name="T40" fmla="*/ 34 w 160"/>
              <a:gd name="T41" fmla="*/ 62 h 144"/>
              <a:gd name="T42" fmla="*/ 71 w 160"/>
              <a:gd name="T43" fmla="*/ 100 h 144"/>
              <a:gd name="T44" fmla="*/ 73 w 160"/>
              <a:gd name="T45" fmla="*/ 100 h 144"/>
              <a:gd name="T46" fmla="*/ 75 w 160"/>
              <a:gd name="T47" fmla="*/ 100 h 144"/>
              <a:gd name="T48" fmla="*/ 159 w 160"/>
              <a:gd name="T49" fmla="*/ 15 h 144"/>
              <a:gd name="T50" fmla="*/ 159 w 160"/>
              <a:gd name="T51" fmla="*/ 1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0" h="144">
                <a:moveTo>
                  <a:pt x="144" y="52"/>
                </a:moveTo>
                <a:cubicBezTo>
                  <a:pt x="144" y="144"/>
                  <a:pt x="144" y="144"/>
                  <a:pt x="144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0"/>
                  <a:pt x="0" y="0"/>
                  <a:pt x="0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10"/>
                  <a:pt x="143" y="11"/>
                  <a:pt x="141" y="11"/>
                </a:cubicBezTo>
                <a:cubicBezTo>
                  <a:pt x="140" y="11"/>
                  <a:pt x="138" y="10"/>
                  <a:pt x="138" y="8"/>
                </a:cubicBezTo>
                <a:cubicBezTo>
                  <a:pt x="138" y="5"/>
                  <a:pt x="138" y="5"/>
                  <a:pt x="138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38"/>
                  <a:pt x="5" y="138"/>
                  <a:pt x="5" y="138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38" y="50"/>
                  <a:pt x="140" y="49"/>
                  <a:pt x="141" y="49"/>
                </a:cubicBezTo>
                <a:cubicBezTo>
                  <a:pt x="143" y="49"/>
                  <a:pt x="144" y="50"/>
                  <a:pt x="144" y="52"/>
                </a:cubicBezTo>
                <a:close/>
                <a:moveTo>
                  <a:pt x="159" y="12"/>
                </a:moveTo>
                <a:cubicBezTo>
                  <a:pt x="158" y="11"/>
                  <a:pt x="156" y="11"/>
                  <a:pt x="155" y="12"/>
                </a:cubicBezTo>
                <a:cubicBezTo>
                  <a:pt x="73" y="94"/>
                  <a:pt x="73" y="94"/>
                  <a:pt x="73" y="94"/>
                </a:cubicBezTo>
                <a:cubicBezTo>
                  <a:pt x="38" y="58"/>
                  <a:pt x="38" y="58"/>
                  <a:pt x="38" y="58"/>
                </a:cubicBezTo>
                <a:cubicBezTo>
                  <a:pt x="37" y="57"/>
                  <a:pt x="35" y="57"/>
                  <a:pt x="34" y="58"/>
                </a:cubicBezTo>
                <a:cubicBezTo>
                  <a:pt x="33" y="59"/>
                  <a:pt x="33" y="61"/>
                  <a:pt x="34" y="62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2" y="100"/>
                  <a:pt x="73" y="100"/>
                  <a:pt x="73" y="100"/>
                </a:cubicBezTo>
                <a:cubicBezTo>
                  <a:pt x="74" y="100"/>
                  <a:pt x="75" y="100"/>
                  <a:pt x="75" y="100"/>
                </a:cubicBezTo>
                <a:cubicBezTo>
                  <a:pt x="159" y="15"/>
                  <a:pt x="159" y="15"/>
                  <a:pt x="159" y="15"/>
                </a:cubicBezTo>
                <a:cubicBezTo>
                  <a:pt x="160" y="14"/>
                  <a:pt x="160" y="13"/>
                  <a:pt x="159" y="12"/>
                </a:cubicBezTo>
                <a:close/>
              </a:path>
            </a:pathLst>
          </a:custGeom>
          <a:solidFill>
            <a:srgbClr val="0A324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>
              <a:solidFill>
                <a:srgbClr val="0A324B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93115" y="933067"/>
            <a:ext cx="3912125" cy="42141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A324B"/>
                </a:solidFill>
              </a:defRPr>
            </a:lvl1pPr>
          </a:lstStyle>
          <a:p>
            <a:endParaRPr lang="en-CA" sz="280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493116" y="2757274"/>
            <a:ext cx="3868841" cy="3531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493115" y="3257212"/>
            <a:ext cx="3868840" cy="2689093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7363671" y="914017"/>
            <a:ext cx="3032847" cy="880931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7363671" y="2295123"/>
            <a:ext cx="3032847" cy="880931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7363671" y="3695948"/>
            <a:ext cx="3032847" cy="880931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7363671" y="5065375"/>
            <a:ext cx="3032847" cy="880931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5" name="Freeform 1089">
            <a:extLst>
              <a:ext uri="{FF2B5EF4-FFF2-40B4-BE49-F238E27FC236}">
                <a16:creationId xmlns:a16="http://schemas.microsoft.com/office/drawing/2014/main" id="{FAF7F5B0-A5BA-620A-199F-C7419CEAE82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88430" y="2281851"/>
            <a:ext cx="546100" cy="495300"/>
          </a:xfrm>
          <a:custGeom>
            <a:avLst/>
            <a:gdLst>
              <a:gd name="T0" fmla="*/ 144 w 160"/>
              <a:gd name="T1" fmla="*/ 52 h 144"/>
              <a:gd name="T2" fmla="*/ 144 w 160"/>
              <a:gd name="T3" fmla="*/ 144 h 144"/>
              <a:gd name="T4" fmla="*/ 0 w 160"/>
              <a:gd name="T5" fmla="*/ 144 h 144"/>
              <a:gd name="T6" fmla="*/ 0 w 160"/>
              <a:gd name="T7" fmla="*/ 0 h 144"/>
              <a:gd name="T8" fmla="*/ 144 w 160"/>
              <a:gd name="T9" fmla="*/ 0 h 144"/>
              <a:gd name="T10" fmla="*/ 144 w 160"/>
              <a:gd name="T11" fmla="*/ 8 h 144"/>
              <a:gd name="T12" fmla="*/ 141 w 160"/>
              <a:gd name="T13" fmla="*/ 11 h 144"/>
              <a:gd name="T14" fmla="*/ 138 w 160"/>
              <a:gd name="T15" fmla="*/ 8 h 144"/>
              <a:gd name="T16" fmla="*/ 138 w 160"/>
              <a:gd name="T17" fmla="*/ 5 h 144"/>
              <a:gd name="T18" fmla="*/ 5 w 160"/>
              <a:gd name="T19" fmla="*/ 5 h 144"/>
              <a:gd name="T20" fmla="*/ 5 w 160"/>
              <a:gd name="T21" fmla="*/ 138 h 144"/>
              <a:gd name="T22" fmla="*/ 138 w 160"/>
              <a:gd name="T23" fmla="*/ 138 h 144"/>
              <a:gd name="T24" fmla="*/ 138 w 160"/>
              <a:gd name="T25" fmla="*/ 52 h 144"/>
              <a:gd name="T26" fmla="*/ 141 w 160"/>
              <a:gd name="T27" fmla="*/ 49 h 144"/>
              <a:gd name="T28" fmla="*/ 144 w 160"/>
              <a:gd name="T29" fmla="*/ 52 h 144"/>
              <a:gd name="T30" fmla="*/ 159 w 160"/>
              <a:gd name="T31" fmla="*/ 12 h 144"/>
              <a:gd name="T32" fmla="*/ 155 w 160"/>
              <a:gd name="T33" fmla="*/ 12 h 144"/>
              <a:gd name="T34" fmla="*/ 73 w 160"/>
              <a:gd name="T35" fmla="*/ 94 h 144"/>
              <a:gd name="T36" fmla="*/ 38 w 160"/>
              <a:gd name="T37" fmla="*/ 58 h 144"/>
              <a:gd name="T38" fmla="*/ 34 w 160"/>
              <a:gd name="T39" fmla="*/ 58 h 144"/>
              <a:gd name="T40" fmla="*/ 34 w 160"/>
              <a:gd name="T41" fmla="*/ 62 h 144"/>
              <a:gd name="T42" fmla="*/ 71 w 160"/>
              <a:gd name="T43" fmla="*/ 100 h 144"/>
              <a:gd name="T44" fmla="*/ 73 w 160"/>
              <a:gd name="T45" fmla="*/ 100 h 144"/>
              <a:gd name="T46" fmla="*/ 75 w 160"/>
              <a:gd name="T47" fmla="*/ 100 h 144"/>
              <a:gd name="T48" fmla="*/ 159 w 160"/>
              <a:gd name="T49" fmla="*/ 15 h 144"/>
              <a:gd name="T50" fmla="*/ 159 w 160"/>
              <a:gd name="T51" fmla="*/ 1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0" h="144">
                <a:moveTo>
                  <a:pt x="144" y="52"/>
                </a:moveTo>
                <a:cubicBezTo>
                  <a:pt x="144" y="144"/>
                  <a:pt x="144" y="144"/>
                  <a:pt x="144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0"/>
                  <a:pt x="0" y="0"/>
                  <a:pt x="0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10"/>
                  <a:pt x="143" y="11"/>
                  <a:pt x="141" y="11"/>
                </a:cubicBezTo>
                <a:cubicBezTo>
                  <a:pt x="140" y="11"/>
                  <a:pt x="138" y="10"/>
                  <a:pt x="138" y="8"/>
                </a:cubicBezTo>
                <a:cubicBezTo>
                  <a:pt x="138" y="5"/>
                  <a:pt x="138" y="5"/>
                  <a:pt x="138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38"/>
                  <a:pt x="5" y="138"/>
                  <a:pt x="5" y="138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38" y="50"/>
                  <a:pt x="140" y="49"/>
                  <a:pt x="141" y="49"/>
                </a:cubicBezTo>
                <a:cubicBezTo>
                  <a:pt x="143" y="49"/>
                  <a:pt x="144" y="50"/>
                  <a:pt x="144" y="52"/>
                </a:cubicBezTo>
                <a:close/>
                <a:moveTo>
                  <a:pt x="159" y="12"/>
                </a:moveTo>
                <a:cubicBezTo>
                  <a:pt x="158" y="11"/>
                  <a:pt x="156" y="11"/>
                  <a:pt x="155" y="12"/>
                </a:cubicBezTo>
                <a:cubicBezTo>
                  <a:pt x="73" y="94"/>
                  <a:pt x="73" y="94"/>
                  <a:pt x="73" y="94"/>
                </a:cubicBezTo>
                <a:cubicBezTo>
                  <a:pt x="38" y="58"/>
                  <a:pt x="38" y="58"/>
                  <a:pt x="38" y="58"/>
                </a:cubicBezTo>
                <a:cubicBezTo>
                  <a:pt x="37" y="57"/>
                  <a:pt x="35" y="57"/>
                  <a:pt x="34" y="58"/>
                </a:cubicBezTo>
                <a:cubicBezTo>
                  <a:pt x="33" y="59"/>
                  <a:pt x="33" y="61"/>
                  <a:pt x="34" y="62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2" y="100"/>
                  <a:pt x="73" y="100"/>
                  <a:pt x="73" y="100"/>
                </a:cubicBezTo>
                <a:cubicBezTo>
                  <a:pt x="74" y="100"/>
                  <a:pt x="75" y="100"/>
                  <a:pt x="75" y="100"/>
                </a:cubicBezTo>
                <a:cubicBezTo>
                  <a:pt x="159" y="15"/>
                  <a:pt x="159" y="15"/>
                  <a:pt x="159" y="15"/>
                </a:cubicBezTo>
                <a:cubicBezTo>
                  <a:pt x="160" y="14"/>
                  <a:pt x="160" y="13"/>
                  <a:pt x="159" y="12"/>
                </a:cubicBezTo>
                <a:close/>
              </a:path>
            </a:pathLst>
          </a:custGeom>
          <a:solidFill>
            <a:srgbClr val="0A324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>
              <a:solidFill>
                <a:srgbClr val="0A324B"/>
              </a:solidFill>
            </a:endParaRPr>
          </a:p>
        </p:txBody>
      </p:sp>
      <p:sp>
        <p:nvSpPr>
          <p:cNvPr id="16" name="Freeform 1089">
            <a:extLst>
              <a:ext uri="{FF2B5EF4-FFF2-40B4-BE49-F238E27FC236}">
                <a16:creationId xmlns:a16="http://schemas.microsoft.com/office/drawing/2014/main" id="{3849506F-5D52-9631-9D51-8D9690BCD5B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88430" y="3700105"/>
            <a:ext cx="546100" cy="495300"/>
          </a:xfrm>
          <a:custGeom>
            <a:avLst/>
            <a:gdLst>
              <a:gd name="T0" fmla="*/ 144 w 160"/>
              <a:gd name="T1" fmla="*/ 52 h 144"/>
              <a:gd name="T2" fmla="*/ 144 w 160"/>
              <a:gd name="T3" fmla="*/ 144 h 144"/>
              <a:gd name="T4" fmla="*/ 0 w 160"/>
              <a:gd name="T5" fmla="*/ 144 h 144"/>
              <a:gd name="T6" fmla="*/ 0 w 160"/>
              <a:gd name="T7" fmla="*/ 0 h 144"/>
              <a:gd name="T8" fmla="*/ 144 w 160"/>
              <a:gd name="T9" fmla="*/ 0 h 144"/>
              <a:gd name="T10" fmla="*/ 144 w 160"/>
              <a:gd name="T11" fmla="*/ 8 h 144"/>
              <a:gd name="T12" fmla="*/ 141 w 160"/>
              <a:gd name="T13" fmla="*/ 11 h 144"/>
              <a:gd name="T14" fmla="*/ 138 w 160"/>
              <a:gd name="T15" fmla="*/ 8 h 144"/>
              <a:gd name="T16" fmla="*/ 138 w 160"/>
              <a:gd name="T17" fmla="*/ 5 h 144"/>
              <a:gd name="T18" fmla="*/ 5 w 160"/>
              <a:gd name="T19" fmla="*/ 5 h 144"/>
              <a:gd name="T20" fmla="*/ 5 w 160"/>
              <a:gd name="T21" fmla="*/ 138 h 144"/>
              <a:gd name="T22" fmla="*/ 138 w 160"/>
              <a:gd name="T23" fmla="*/ 138 h 144"/>
              <a:gd name="T24" fmla="*/ 138 w 160"/>
              <a:gd name="T25" fmla="*/ 52 h 144"/>
              <a:gd name="T26" fmla="*/ 141 w 160"/>
              <a:gd name="T27" fmla="*/ 49 h 144"/>
              <a:gd name="T28" fmla="*/ 144 w 160"/>
              <a:gd name="T29" fmla="*/ 52 h 144"/>
              <a:gd name="T30" fmla="*/ 159 w 160"/>
              <a:gd name="T31" fmla="*/ 12 h 144"/>
              <a:gd name="T32" fmla="*/ 155 w 160"/>
              <a:gd name="T33" fmla="*/ 12 h 144"/>
              <a:gd name="T34" fmla="*/ 73 w 160"/>
              <a:gd name="T35" fmla="*/ 94 h 144"/>
              <a:gd name="T36" fmla="*/ 38 w 160"/>
              <a:gd name="T37" fmla="*/ 58 h 144"/>
              <a:gd name="T38" fmla="*/ 34 w 160"/>
              <a:gd name="T39" fmla="*/ 58 h 144"/>
              <a:gd name="T40" fmla="*/ 34 w 160"/>
              <a:gd name="T41" fmla="*/ 62 h 144"/>
              <a:gd name="T42" fmla="*/ 71 w 160"/>
              <a:gd name="T43" fmla="*/ 100 h 144"/>
              <a:gd name="T44" fmla="*/ 73 w 160"/>
              <a:gd name="T45" fmla="*/ 100 h 144"/>
              <a:gd name="T46" fmla="*/ 75 w 160"/>
              <a:gd name="T47" fmla="*/ 100 h 144"/>
              <a:gd name="T48" fmla="*/ 159 w 160"/>
              <a:gd name="T49" fmla="*/ 15 h 144"/>
              <a:gd name="T50" fmla="*/ 159 w 160"/>
              <a:gd name="T51" fmla="*/ 1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0" h="144">
                <a:moveTo>
                  <a:pt x="144" y="52"/>
                </a:moveTo>
                <a:cubicBezTo>
                  <a:pt x="144" y="144"/>
                  <a:pt x="144" y="144"/>
                  <a:pt x="144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0"/>
                  <a:pt x="0" y="0"/>
                  <a:pt x="0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10"/>
                  <a:pt x="143" y="11"/>
                  <a:pt x="141" y="11"/>
                </a:cubicBezTo>
                <a:cubicBezTo>
                  <a:pt x="140" y="11"/>
                  <a:pt x="138" y="10"/>
                  <a:pt x="138" y="8"/>
                </a:cubicBezTo>
                <a:cubicBezTo>
                  <a:pt x="138" y="5"/>
                  <a:pt x="138" y="5"/>
                  <a:pt x="138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38"/>
                  <a:pt x="5" y="138"/>
                  <a:pt x="5" y="138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38" y="50"/>
                  <a:pt x="140" y="49"/>
                  <a:pt x="141" y="49"/>
                </a:cubicBezTo>
                <a:cubicBezTo>
                  <a:pt x="143" y="49"/>
                  <a:pt x="144" y="50"/>
                  <a:pt x="144" y="52"/>
                </a:cubicBezTo>
                <a:close/>
                <a:moveTo>
                  <a:pt x="159" y="12"/>
                </a:moveTo>
                <a:cubicBezTo>
                  <a:pt x="158" y="11"/>
                  <a:pt x="156" y="11"/>
                  <a:pt x="155" y="12"/>
                </a:cubicBezTo>
                <a:cubicBezTo>
                  <a:pt x="73" y="94"/>
                  <a:pt x="73" y="94"/>
                  <a:pt x="73" y="94"/>
                </a:cubicBezTo>
                <a:cubicBezTo>
                  <a:pt x="38" y="58"/>
                  <a:pt x="38" y="58"/>
                  <a:pt x="38" y="58"/>
                </a:cubicBezTo>
                <a:cubicBezTo>
                  <a:pt x="37" y="57"/>
                  <a:pt x="35" y="57"/>
                  <a:pt x="34" y="58"/>
                </a:cubicBezTo>
                <a:cubicBezTo>
                  <a:pt x="33" y="59"/>
                  <a:pt x="33" y="61"/>
                  <a:pt x="34" y="62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2" y="100"/>
                  <a:pt x="73" y="100"/>
                  <a:pt x="73" y="100"/>
                </a:cubicBezTo>
                <a:cubicBezTo>
                  <a:pt x="74" y="100"/>
                  <a:pt x="75" y="100"/>
                  <a:pt x="75" y="100"/>
                </a:cubicBezTo>
                <a:cubicBezTo>
                  <a:pt x="159" y="15"/>
                  <a:pt x="159" y="15"/>
                  <a:pt x="159" y="15"/>
                </a:cubicBezTo>
                <a:cubicBezTo>
                  <a:pt x="160" y="14"/>
                  <a:pt x="160" y="13"/>
                  <a:pt x="159" y="12"/>
                </a:cubicBezTo>
                <a:close/>
              </a:path>
            </a:pathLst>
          </a:custGeom>
          <a:solidFill>
            <a:srgbClr val="0A324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>
              <a:solidFill>
                <a:srgbClr val="0A324B"/>
              </a:solidFill>
            </a:endParaRPr>
          </a:p>
        </p:txBody>
      </p:sp>
      <p:sp>
        <p:nvSpPr>
          <p:cNvPr id="17" name="Freeform 1089">
            <a:extLst>
              <a:ext uri="{FF2B5EF4-FFF2-40B4-BE49-F238E27FC236}">
                <a16:creationId xmlns:a16="http://schemas.microsoft.com/office/drawing/2014/main" id="{6AE208B5-0D1B-728E-F196-7455548E21A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88430" y="5043713"/>
            <a:ext cx="546100" cy="495300"/>
          </a:xfrm>
          <a:custGeom>
            <a:avLst/>
            <a:gdLst>
              <a:gd name="T0" fmla="*/ 144 w 160"/>
              <a:gd name="T1" fmla="*/ 52 h 144"/>
              <a:gd name="T2" fmla="*/ 144 w 160"/>
              <a:gd name="T3" fmla="*/ 144 h 144"/>
              <a:gd name="T4" fmla="*/ 0 w 160"/>
              <a:gd name="T5" fmla="*/ 144 h 144"/>
              <a:gd name="T6" fmla="*/ 0 w 160"/>
              <a:gd name="T7" fmla="*/ 0 h 144"/>
              <a:gd name="T8" fmla="*/ 144 w 160"/>
              <a:gd name="T9" fmla="*/ 0 h 144"/>
              <a:gd name="T10" fmla="*/ 144 w 160"/>
              <a:gd name="T11" fmla="*/ 8 h 144"/>
              <a:gd name="T12" fmla="*/ 141 w 160"/>
              <a:gd name="T13" fmla="*/ 11 h 144"/>
              <a:gd name="T14" fmla="*/ 138 w 160"/>
              <a:gd name="T15" fmla="*/ 8 h 144"/>
              <a:gd name="T16" fmla="*/ 138 w 160"/>
              <a:gd name="T17" fmla="*/ 5 h 144"/>
              <a:gd name="T18" fmla="*/ 5 w 160"/>
              <a:gd name="T19" fmla="*/ 5 h 144"/>
              <a:gd name="T20" fmla="*/ 5 w 160"/>
              <a:gd name="T21" fmla="*/ 138 h 144"/>
              <a:gd name="T22" fmla="*/ 138 w 160"/>
              <a:gd name="T23" fmla="*/ 138 h 144"/>
              <a:gd name="T24" fmla="*/ 138 w 160"/>
              <a:gd name="T25" fmla="*/ 52 h 144"/>
              <a:gd name="T26" fmla="*/ 141 w 160"/>
              <a:gd name="T27" fmla="*/ 49 h 144"/>
              <a:gd name="T28" fmla="*/ 144 w 160"/>
              <a:gd name="T29" fmla="*/ 52 h 144"/>
              <a:gd name="T30" fmla="*/ 159 w 160"/>
              <a:gd name="T31" fmla="*/ 12 h 144"/>
              <a:gd name="T32" fmla="*/ 155 w 160"/>
              <a:gd name="T33" fmla="*/ 12 h 144"/>
              <a:gd name="T34" fmla="*/ 73 w 160"/>
              <a:gd name="T35" fmla="*/ 94 h 144"/>
              <a:gd name="T36" fmla="*/ 38 w 160"/>
              <a:gd name="T37" fmla="*/ 58 h 144"/>
              <a:gd name="T38" fmla="*/ 34 w 160"/>
              <a:gd name="T39" fmla="*/ 58 h 144"/>
              <a:gd name="T40" fmla="*/ 34 w 160"/>
              <a:gd name="T41" fmla="*/ 62 h 144"/>
              <a:gd name="T42" fmla="*/ 71 w 160"/>
              <a:gd name="T43" fmla="*/ 100 h 144"/>
              <a:gd name="T44" fmla="*/ 73 w 160"/>
              <a:gd name="T45" fmla="*/ 100 h 144"/>
              <a:gd name="T46" fmla="*/ 75 w 160"/>
              <a:gd name="T47" fmla="*/ 100 h 144"/>
              <a:gd name="T48" fmla="*/ 159 w 160"/>
              <a:gd name="T49" fmla="*/ 15 h 144"/>
              <a:gd name="T50" fmla="*/ 159 w 160"/>
              <a:gd name="T51" fmla="*/ 1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0" h="144">
                <a:moveTo>
                  <a:pt x="144" y="52"/>
                </a:moveTo>
                <a:cubicBezTo>
                  <a:pt x="144" y="144"/>
                  <a:pt x="144" y="144"/>
                  <a:pt x="144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0"/>
                  <a:pt x="0" y="0"/>
                  <a:pt x="0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10"/>
                  <a:pt x="143" y="11"/>
                  <a:pt x="141" y="11"/>
                </a:cubicBezTo>
                <a:cubicBezTo>
                  <a:pt x="140" y="11"/>
                  <a:pt x="138" y="10"/>
                  <a:pt x="138" y="8"/>
                </a:cubicBezTo>
                <a:cubicBezTo>
                  <a:pt x="138" y="5"/>
                  <a:pt x="138" y="5"/>
                  <a:pt x="138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38"/>
                  <a:pt x="5" y="138"/>
                  <a:pt x="5" y="138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38" y="50"/>
                  <a:pt x="140" y="49"/>
                  <a:pt x="141" y="49"/>
                </a:cubicBezTo>
                <a:cubicBezTo>
                  <a:pt x="143" y="49"/>
                  <a:pt x="144" y="50"/>
                  <a:pt x="144" y="52"/>
                </a:cubicBezTo>
                <a:close/>
                <a:moveTo>
                  <a:pt x="159" y="12"/>
                </a:moveTo>
                <a:cubicBezTo>
                  <a:pt x="158" y="11"/>
                  <a:pt x="156" y="11"/>
                  <a:pt x="155" y="12"/>
                </a:cubicBezTo>
                <a:cubicBezTo>
                  <a:pt x="73" y="94"/>
                  <a:pt x="73" y="94"/>
                  <a:pt x="73" y="94"/>
                </a:cubicBezTo>
                <a:cubicBezTo>
                  <a:pt x="38" y="58"/>
                  <a:pt x="38" y="58"/>
                  <a:pt x="38" y="58"/>
                </a:cubicBezTo>
                <a:cubicBezTo>
                  <a:pt x="37" y="57"/>
                  <a:pt x="35" y="57"/>
                  <a:pt x="34" y="58"/>
                </a:cubicBezTo>
                <a:cubicBezTo>
                  <a:pt x="33" y="59"/>
                  <a:pt x="33" y="61"/>
                  <a:pt x="34" y="62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2" y="100"/>
                  <a:pt x="73" y="100"/>
                  <a:pt x="73" y="100"/>
                </a:cubicBezTo>
                <a:cubicBezTo>
                  <a:pt x="74" y="100"/>
                  <a:pt x="75" y="100"/>
                  <a:pt x="75" y="100"/>
                </a:cubicBezTo>
                <a:cubicBezTo>
                  <a:pt x="159" y="15"/>
                  <a:pt x="159" y="15"/>
                  <a:pt x="159" y="15"/>
                </a:cubicBezTo>
                <a:cubicBezTo>
                  <a:pt x="160" y="14"/>
                  <a:pt x="160" y="13"/>
                  <a:pt x="159" y="12"/>
                </a:cubicBezTo>
                <a:close/>
              </a:path>
            </a:pathLst>
          </a:custGeom>
          <a:solidFill>
            <a:srgbClr val="0A324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>
              <a:solidFill>
                <a:srgbClr val="0A32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038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6007843" y="2093921"/>
            <a:ext cx="176315" cy="4807635"/>
            <a:chOff x="6007843" y="2104743"/>
            <a:chExt cx="176314" cy="4807634"/>
          </a:xfrm>
        </p:grpSpPr>
        <p:sp>
          <p:nvSpPr>
            <p:cNvPr id="7" name="Line">
              <a:extLst>
                <a:ext uri="{FF2B5EF4-FFF2-40B4-BE49-F238E27FC236}">
                  <a16:creationId xmlns:a16="http://schemas.microsoft.com/office/drawing/2014/main" id="{ED0CA709-B4DA-42A4-A65A-DD90CC70944F}"/>
                </a:ext>
              </a:extLst>
            </p:cNvPr>
            <p:cNvSpPr/>
            <p:nvPr userDrawn="1"/>
          </p:nvSpPr>
          <p:spPr>
            <a:xfrm flipH="1" flipV="1">
              <a:off x="6096000" y="2298688"/>
              <a:ext cx="0" cy="1355412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200"/>
            </a:p>
          </p:txBody>
        </p:sp>
        <p:sp>
          <p:nvSpPr>
            <p:cNvPr id="8" name="Line">
              <a:extLst>
                <a:ext uri="{FF2B5EF4-FFF2-40B4-BE49-F238E27FC236}">
                  <a16:creationId xmlns:a16="http://schemas.microsoft.com/office/drawing/2014/main" id="{4C6F293B-B127-4661-AFF9-E2A26C4EA91A}"/>
                </a:ext>
              </a:extLst>
            </p:cNvPr>
            <p:cNvSpPr/>
            <p:nvPr userDrawn="1"/>
          </p:nvSpPr>
          <p:spPr>
            <a:xfrm flipH="1" flipV="1">
              <a:off x="6096000" y="3856420"/>
              <a:ext cx="0" cy="1373924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200"/>
            </a:p>
          </p:txBody>
        </p:sp>
        <p:sp>
          <p:nvSpPr>
            <p:cNvPr id="9" name="Circle">
              <a:extLst>
                <a:ext uri="{FF2B5EF4-FFF2-40B4-BE49-F238E27FC236}">
                  <a16:creationId xmlns:a16="http://schemas.microsoft.com/office/drawing/2014/main" id="{BDFF0B1B-931C-4414-AA34-39D4A346322F}"/>
                </a:ext>
              </a:extLst>
            </p:cNvPr>
            <p:cNvSpPr/>
            <p:nvPr userDrawn="1"/>
          </p:nvSpPr>
          <p:spPr>
            <a:xfrm flipH="1">
              <a:off x="6007843" y="2104743"/>
              <a:ext cx="176314" cy="176314"/>
            </a:xfrm>
            <a:prstGeom prst="ellipse">
              <a:avLst/>
            </a:prstGeom>
            <a:ln w="38100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200"/>
            </a:p>
          </p:txBody>
        </p:sp>
        <p:sp>
          <p:nvSpPr>
            <p:cNvPr id="10" name="Circle">
              <a:extLst>
                <a:ext uri="{FF2B5EF4-FFF2-40B4-BE49-F238E27FC236}">
                  <a16:creationId xmlns:a16="http://schemas.microsoft.com/office/drawing/2014/main" id="{40232A07-956E-4919-BB59-458C85A4695F}"/>
                </a:ext>
              </a:extLst>
            </p:cNvPr>
            <p:cNvSpPr/>
            <p:nvPr userDrawn="1"/>
          </p:nvSpPr>
          <p:spPr>
            <a:xfrm flipH="1">
              <a:off x="6007843" y="3671731"/>
              <a:ext cx="176314" cy="176314"/>
            </a:xfrm>
            <a:prstGeom prst="ellipse">
              <a:avLst/>
            </a:prstGeom>
            <a:ln w="38100">
              <a:solidFill>
                <a:srgbClr val="0A324B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200"/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092E8249-2175-4D1D-8844-3827F3997C3B}"/>
                </a:ext>
              </a:extLst>
            </p:cNvPr>
            <p:cNvSpPr/>
            <p:nvPr userDrawn="1"/>
          </p:nvSpPr>
          <p:spPr>
            <a:xfrm flipH="1">
              <a:off x="6007843" y="5238719"/>
              <a:ext cx="176314" cy="176314"/>
            </a:xfrm>
            <a:prstGeom prst="ellipse">
              <a:avLst/>
            </a:prstGeom>
            <a:ln w="38100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200"/>
            </a:p>
          </p:txBody>
        </p:sp>
        <p:sp>
          <p:nvSpPr>
            <p:cNvPr id="12" name="Line">
              <a:extLst>
                <a:ext uri="{FF2B5EF4-FFF2-40B4-BE49-F238E27FC236}">
                  <a16:creationId xmlns:a16="http://schemas.microsoft.com/office/drawing/2014/main" id="{C2451783-88C0-4D58-8C3F-407E9FF913BE}"/>
                </a:ext>
              </a:extLst>
            </p:cNvPr>
            <p:cNvSpPr/>
            <p:nvPr userDrawn="1"/>
          </p:nvSpPr>
          <p:spPr>
            <a:xfrm flipH="1" flipV="1">
              <a:off x="6096000" y="5442068"/>
              <a:ext cx="0" cy="1470309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200"/>
            </a:p>
          </p:txBody>
        </p:sp>
      </p:grpSp>
      <p:sp>
        <p:nvSpPr>
          <p:cNvPr id="17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2522041" y="3631448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6562895" y="5335799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562894" y="4890982"/>
            <a:ext cx="3100279" cy="3531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rgbClr val="0A324B"/>
                </a:solidFill>
              </a:defRPr>
            </a:lvl1pPr>
          </a:lstStyle>
          <a:p>
            <a:pPr lvl="0"/>
            <a:r>
              <a:rPr lang="en-US" dirty="0"/>
              <a:t>2019</a:t>
            </a:r>
            <a:endParaRPr lang="en-CA" dirty="0"/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522039" y="3186318"/>
            <a:ext cx="3100279" cy="35315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rgbClr val="0A324B"/>
                </a:solidFill>
              </a:defRPr>
            </a:lvl1pPr>
          </a:lstStyle>
          <a:p>
            <a:pPr lvl="0"/>
            <a:r>
              <a:rPr lang="en-US" dirty="0"/>
              <a:t>2018</a:t>
            </a:r>
            <a:endParaRPr lang="en-CA" dirty="0"/>
          </a:p>
        </p:txBody>
      </p:sp>
      <p:sp>
        <p:nvSpPr>
          <p:cNvPr id="34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562894" y="1987507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562894" y="1542690"/>
            <a:ext cx="3100279" cy="3531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rgbClr val="0A324B"/>
                </a:solidFill>
              </a:defRPr>
            </a:lvl1pPr>
          </a:lstStyle>
          <a:p>
            <a:pPr lvl="0"/>
            <a:r>
              <a:rPr lang="en-US" dirty="0"/>
              <a:t>2017</a:t>
            </a:r>
            <a:endParaRPr lang="en-CA" dirty="0"/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1493115" y="933067"/>
            <a:ext cx="3912125" cy="42141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A324B"/>
                </a:solidFill>
              </a:defRPr>
            </a:lvl1pPr>
          </a:lstStyle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603360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6007843" y="-200195"/>
            <a:ext cx="176315" cy="4807635"/>
            <a:chOff x="6007843" y="-200194"/>
            <a:chExt cx="176314" cy="4807634"/>
          </a:xfrm>
        </p:grpSpPr>
        <p:sp>
          <p:nvSpPr>
            <p:cNvPr id="8" name="Line">
              <a:extLst>
                <a:ext uri="{FF2B5EF4-FFF2-40B4-BE49-F238E27FC236}">
                  <a16:creationId xmlns:a16="http://schemas.microsoft.com/office/drawing/2014/main" id="{ED0CA709-B4DA-42A4-A65A-DD90CC70944F}"/>
                </a:ext>
              </a:extLst>
            </p:cNvPr>
            <p:cNvSpPr/>
            <p:nvPr userDrawn="1"/>
          </p:nvSpPr>
          <p:spPr>
            <a:xfrm flipH="1">
              <a:off x="6096000" y="3058083"/>
              <a:ext cx="0" cy="1355412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200"/>
            </a:p>
          </p:txBody>
        </p:sp>
        <p:sp>
          <p:nvSpPr>
            <p:cNvPr id="9" name="Line">
              <a:extLst>
                <a:ext uri="{FF2B5EF4-FFF2-40B4-BE49-F238E27FC236}">
                  <a16:creationId xmlns:a16="http://schemas.microsoft.com/office/drawing/2014/main" id="{4C6F293B-B127-4661-AFF9-E2A26C4EA91A}"/>
                </a:ext>
              </a:extLst>
            </p:cNvPr>
            <p:cNvSpPr/>
            <p:nvPr userDrawn="1"/>
          </p:nvSpPr>
          <p:spPr>
            <a:xfrm flipH="1">
              <a:off x="6096000" y="1481839"/>
              <a:ext cx="0" cy="1373924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200"/>
            </a:p>
          </p:txBody>
        </p:sp>
        <p:sp>
          <p:nvSpPr>
            <p:cNvPr id="10" name="Circle">
              <a:extLst>
                <a:ext uri="{FF2B5EF4-FFF2-40B4-BE49-F238E27FC236}">
                  <a16:creationId xmlns:a16="http://schemas.microsoft.com/office/drawing/2014/main" id="{BDFF0B1B-931C-4414-AA34-39D4A346322F}"/>
                </a:ext>
              </a:extLst>
            </p:cNvPr>
            <p:cNvSpPr/>
            <p:nvPr userDrawn="1"/>
          </p:nvSpPr>
          <p:spPr>
            <a:xfrm flipH="1" flipV="1">
              <a:off x="6007843" y="4431126"/>
              <a:ext cx="176314" cy="176314"/>
            </a:xfrm>
            <a:prstGeom prst="ellips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200"/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40232A07-956E-4919-BB59-458C85A4695F}"/>
                </a:ext>
              </a:extLst>
            </p:cNvPr>
            <p:cNvSpPr/>
            <p:nvPr userDrawn="1"/>
          </p:nvSpPr>
          <p:spPr>
            <a:xfrm flipH="1" flipV="1">
              <a:off x="6007843" y="2864138"/>
              <a:ext cx="176314" cy="176314"/>
            </a:xfrm>
            <a:prstGeom prst="ellipse">
              <a:avLst/>
            </a:prstGeom>
            <a:ln w="38100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200"/>
            </a:p>
          </p:txBody>
        </p:sp>
        <p:sp>
          <p:nvSpPr>
            <p:cNvPr id="12" name="Circle">
              <a:extLst>
                <a:ext uri="{FF2B5EF4-FFF2-40B4-BE49-F238E27FC236}">
                  <a16:creationId xmlns:a16="http://schemas.microsoft.com/office/drawing/2014/main" id="{092E8249-2175-4D1D-8844-3827F3997C3B}"/>
                </a:ext>
              </a:extLst>
            </p:cNvPr>
            <p:cNvSpPr/>
            <p:nvPr userDrawn="1"/>
          </p:nvSpPr>
          <p:spPr>
            <a:xfrm flipH="1" flipV="1">
              <a:off x="6007843" y="1291739"/>
              <a:ext cx="176314" cy="176314"/>
            </a:xfrm>
            <a:prstGeom prst="ellipse">
              <a:avLst/>
            </a:prstGeom>
            <a:ln w="38100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200"/>
            </a:p>
          </p:txBody>
        </p:sp>
        <p:sp>
          <p:nvSpPr>
            <p:cNvPr id="13" name="Line">
              <a:extLst>
                <a:ext uri="{FF2B5EF4-FFF2-40B4-BE49-F238E27FC236}">
                  <a16:creationId xmlns:a16="http://schemas.microsoft.com/office/drawing/2014/main" id="{C2451783-88C0-4D58-8C3F-407E9FF913BE}"/>
                </a:ext>
              </a:extLst>
            </p:cNvPr>
            <p:cNvSpPr/>
            <p:nvPr userDrawn="1"/>
          </p:nvSpPr>
          <p:spPr>
            <a:xfrm flipH="1">
              <a:off x="6096000" y="-200194"/>
              <a:ext cx="0" cy="1470309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200"/>
            </a:p>
          </p:txBody>
        </p:sp>
      </p:grpSp>
      <p:sp>
        <p:nvSpPr>
          <p:cNvPr id="22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2522041" y="2906420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6562895" y="4610771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562894" y="4165954"/>
            <a:ext cx="3100279" cy="3531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rgbClr val="0A324B"/>
                </a:solidFill>
              </a:defRPr>
            </a:lvl1pPr>
          </a:lstStyle>
          <a:p>
            <a:pPr lvl="0"/>
            <a:r>
              <a:rPr lang="en-US" dirty="0"/>
              <a:t>2022</a:t>
            </a:r>
            <a:endParaRPr lang="en-CA" dirty="0"/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522039" y="2461290"/>
            <a:ext cx="3100279" cy="35315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rgbClr val="0A324B"/>
                </a:solidFill>
              </a:defRPr>
            </a:lvl1pPr>
          </a:lstStyle>
          <a:p>
            <a:pPr lvl="0"/>
            <a:r>
              <a:rPr lang="en-US" dirty="0"/>
              <a:t>2021</a:t>
            </a:r>
            <a:endParaRPr lang="en-CA" dirty="0"/>
          </a:p>
        </p:txBody>
      </p:sp>
      <p:sp>
        <p:nvSpPr>
          <p:cNvPr id="2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562894" y="1262479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562894" y="817662"/>
            <a:ext cx="3100279" cy="3531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rgbClr val="0A324B"/>
                </a:solidFill>
              </a:defRPr>
            </a:lvl1pPr>
          </a:lstStyle>
          <a:p>
            <a:pPr lvl="0"/>
            <a:r>
              <a:rPr lang="en-US" dirty="0"/>
              <a:t>2020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31202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493115" y="933067"/>
            <a:ext cx="3047677" cy="42141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A324B"/>
                </a:solidFill>
              </a:defRPr>
            </a:lvl1pPr>
          </a:lstStyle>
          <a:p>
            <a:endParaRPr lang="en-CA" sz="2800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1493115" y="1446441"/>
            <a:ext cx="3047677" cy="1599755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2" name="Line"/>
          <p:cNvSpPr/>
          <p:nvPr userDrawn="1"/>
        </p:nvSpPr>
        <p:spPr>
          <a:xfrm>
            <a:off x="1590506" y="890388"/>
            <a:ext cx="483351" cy="0"/>
          </a:xfrm>
          <a:prstGeom prst="line">
            <a:avLst/>
          </a:prstGeom>
          <a:ln w="38100">
            <a:solidFill>
              <a:srgbClr val="0A324B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/>
          </a:p>
        </p:txBody>
      </p:sp>
    </p:spTree>
    <p:extLst>
      <p:ext uri="{BB962C8B-B14F-4D97-AF65-F5344CB8AC3E}">
        <p14:creationId xmlns:p14="http://schemas.microsoft.com/office/powerpoint/2010/main" val="3776224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32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5" name="Line"/>
          <p:cNvSpPr/>
          <p:nvPr userDrawn="1"/>
        </p:nvSpPr>
        <p:spPr>
          <a:xfrm>
            <a:off x="5854326" y="5699963"/>
            <a:ext cx="483351" cy="0"/>
          </a:xfrm>
          <a:prstGeom prst="line">
            <a:avLst/>
          </a:prstGeom>
          <a:ln w="381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/>
          </a:p>
        </p:txBody>
      </p:sp>
      <p:sp>
        <p:nvSpPr>
          <p:cNvPr id="8" name="Line"/>
          <p:cNvSpPr/>
          <p:nvPr userDrawn="1"/>
        </p:nvSpPr>
        <p:spPr>
          <a:xfrm>
            <a:off x="605545" y="6193105"/>
            <a:ext cx="0" cy="664897"/>
          </a:xfrm>
          <a:prstGeom prst="line">
            <a:avLst/>
          </a:prstGeom>
          <a:ln w="381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0497" y="5324463"/>
            <a:ext cx="1002633" cy="500504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417729" y="5783645"/>
            <a:ext cx="5356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+mj-lt"/>
              </a:rPr>
              <a:t>Thank You</a:t>
            </a:r>
            <a:endParaRPr lang="en-CA" sz="3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70E803-284C-059F-5AAD-ECED92E060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1502" y="1972"/>
            <a:ext cx="8484097" cy="572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7061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267" b="1" cap="all">
                <a:solidFill>
                  <a:srgbClr val="F3702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rgbClr val="5A6870"/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2025-11-11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51085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resenta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47184"/>
            <a:ext cx="12192000" cy="11547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0949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19674" y="1276397"/>
            <a:ext cx="9899164" cy="2414899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7200">
                <a:solidFill>
                  <a:srgbClr val="0A324B"/>
                </a:solidFill>
              </a:defRPr>
            </a:lvl1pPr>
          </a:lstStyle>
          <a:p>
            <a:r>
              <a:rPr lang="en-US" dirty="0"/>
              <a:t>Presentation Name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0031" y="4963394"/>
            <a:ext cx="5251939" cy="7452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rgbClr val="8496A0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Presenter Title and/or Company Name</a:t>
            </a:r>
            <a:endParaRPr lang="en-CA" dirty="0"/>
          </a:p>
        </p:txBody>
      </p:sp>
      <p:sp>
        <p:nvSpPr>
          <p:cNvPr id="8" name="Line"/>
          <p:cNvSpPr/>
          <p:nvPr userDrawn="1"/>
        </p:nvSpPr>
        <p:spPr>
          <a:xfrm>
            <a:off x="5844995" y="4055015"/>
            <a:ext cx="483351" cy="0"/>
          </a:xfrm>
          <a:prstGeom prst="line">
            <a:avLst/>
          </a:prstGeom>
          <a:ln w="38100">
            <a:solidFill>
              <a:srgbClr val="0A324B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747EB65-37DC-1143-CDEE-E8BE1DAFCB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70275" y="4170364"/>
            <a:ext cx="5251451" cy="746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8496A0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</p:spTree>
    <p:extLst>
      <p:ext uri="{BB962C8B-B14F-4D97-AF65-F5344CB8AC3E}">
        <p14:creationId xmlns:p14="http://schemas.microsoft.com/office/powerpoint/2010/main" val="31880592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fograph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43749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17134"/>
            <a:ext cx="12191999" cy="6280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"/>
            <a:ext cx="12192000" cy="97694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C7711DBE-AAB3-48D8-8AAB-E6B4C4BAA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740702"/>
            <a:ext cx="10972800" cy="1141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930" baseline="0">
                <a:solidFill>
                  <a:srgbClr val="0054A4"/>
                </a:solidFill>
              </a:defRPr>
            </a:lvl1pPr>
          </a:lstStyle>
          <a:p>
            <a:r>
              <a:rPr lang="en-CA" sz="3579" b="1" dirty="0">
                <a:solidFill>
                  <a:srgbClr val="0054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Title here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37E4E6F-A2D0-4763-817A-1888AF7F0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372885"/>
            <a:ext cx="10972800" cy="4128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3420" marR="0" indent="-383420" algn="l" defTabSz="10224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CA" sz="2012" dirty="0" smtClean="0">
                <a:solidFill>
                  <a:srgbClr val="0054A4"/>
                </a:solidFill>
              </a:defRPr>
            </a:lvl1pPr>
            <a:lvl2pPr marL="894644" indent="-383420">
              <a:buFont typeface="Arial" panose="020B0604020202020204" pitchFamily="34" charset="0"/>
              <a:buChar char="•"/>
              <a:defRPr sz="1789" baseline="0"/>
            </a:lvl2pPr>
            <a:lvl3pPr>
              <a:defRPr sz="1789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FDB1DB25-A065-4C9C-A1EE-290FADB7DE9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781561" y="6550925"/>
            <a:ext cx="6624736" cy="3070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099">
                <a:solidFill>
                  <a:schemeClr val="tx1">
                    <a:lumMod val="50000"/>
                  </a:schemeClr>
                </a:solidFill>
              </a:rPr>
              <a:t>ICAO TRIP Strategy Course V.1</a:t>
            </a:r>
            <a:endParaRPr lang="en-CA" sz="1099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07213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WHITE_TextSlide_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821CC-265E-473E-BD96-BC93B6A49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4D5EE-B9EC-4B8B-B697-CD3B955461AE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98937FE-5C9B-40C9-8C55-48EB04CA346C}" type="datetime3">
              <a:rPr lang="en-US" smtClean="0"/>
              <a:pPr/>
              <a:t>11 November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0D518933-C06B-479E-8487-1189C2548F6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022308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fograph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D1603-7E6E-5B4E-3435-9D9DE447C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114" y="933066"/>
            <a:ext cx="3047677" cy="42141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endParaRPr lang="en-CA" sz="2800" dirty="0"/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4C85DB79-B1D8-DC14-C1DA-022E59A8FE03}"/>
              </a:ext>
            </a:extLst>
          </p:cNvPr>
          <p:cNvSpPr/>
          <p:nvPr userDrawn="1"/>
        </p:nvSpPr>
        <p:spPr>
          <a:xfrm>
            <a:off x="1590505" y="890388"/>
            <a:ext cx="483351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AB8FC31-106E-EDE1-95F9-39BD44E235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3114" y="1495005"/>
            <a:ext cx="3868841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8062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93115" y="893372"/>
            <a:ext cx="9205772" cy="594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Presentation Overview</a:t>
            </a:r>
            <a:endParaRPr lang="en-CA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493114" y="2217843"/>
            <a:ext cx="1088557" cy="9473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rgbClr val="0A324B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  <a:endParaRPr lang="en-CA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635778" y="2596210"/>
            <a:ext cx="3110335" cy="569023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493114" y="3652568"/>
            <a:ext cx="1088557" cy="9473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rgbClr val="0A324B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03</a:t>
            </a:r>
            <a:endParaRPr lang="en-CA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2635778" y="4030935"/>
            <a:ext cx="3110335" cy="569023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445888" y="2122516"/>
            <a:ext cx="1088557" cy="9473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rgbClr val="0A324B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02</a:t>
            </a:r>
            <a:endParaRPr lang="en-CA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7588553" y="2500883"/>
            <a:ext cx="3110335" cy="569023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445888" y="3557240"/>
            <a:ext cx="1088557" cy="9473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rgbClr val="0A324B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04</a:t>
            </a:r>
            <a:endParaRPr lang="en-CA" dirty="0"/>
          </a:p>
        </p:txBody>
      </p:sp>
      <p:sp>
        <p:nvSpPr>
          <p:cNvPr id="18" name="Content Placeholder 3"/>
          <p:cNvSpPr>
            <a:spLocks noGrp="1"/>
          </p:cNvSpPr>
          <p:nvPr>
            <p:ph sz="half" idx="17" hasCustomPrompt="1"/>
          </p:nvPr>
        </p:nvSpPr>
        <p:spPr>
          <a:xfrm>
            <a:off x="7588553" y="3935609"/>
            <a:ext cx="3110335" cy="569023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493114" y="5087292"/>
            <a:ext cx="1088557" cy="9473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rgbClr val="0A324B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05</a:t>
            </a:r>
            <a:endParaRPr lang="en-CA" dirty="0"/>
          </a:p>
        </p:txBody>
      </p:sp>
      <p:sp>
        <p:nvSpPr>
          <p:cNvPr id="21" name="Content Placeholder 3"/>
          <p:cNvSpPr>
            <a:spLocks noGrp="1"/>
          </p:cNvSpPr>
          <p:nvPr>
            <p:ph sz="half" idx="19" hasCustomPrompt="1"/>
          </p:nvPr>
        </p:nvSpPr>
        <p:spPr>
          <a:xfrm>
            <a:off x="2635778" y="5465661"/>
            <a:ext cx="3110335" cy="569023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6445888" y="4991966"/>
            <a:ext cx="1088557" cy="9473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rgbClr val="0A324B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06</a:t>
            </a:r>
            <a:endParaRPr lang="en-CA" dirty="0"/>
          </a:p>
        </p:txBody>
      </p:sp>
      <p:sp>
        <p:nvSpPr>
          <p:cNvPr id="24" name="Content Placeholder 3"/>
          <p:cNvSpPr>
            <a:spLocks noGrp="1"/>
          </p:cNvSpPr>
          <p:nvPr>
            <p:ph sz="half" idx="21" hasCustomPrompt="1"/>
          </p:nvPr>
        </p:nvSpPr>
        <p:spPr>
          <a:xfrm>
            <a:off x="7588553" y="5370334"/>
            <a:ext cx="3110335" cy="569023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5" name="Line"/>
          <p:cNvSpPr/>
          <p:nvPr userDrawn="1"/>
        </p:nvSpPr>
        <p:spPr>
          <a:xfrm>
            <a:off x="1623191" y="1520751"/>
            <a:ext cx="463920" cy="0"/>
          </a:xfrm>
          <a:prstGeom prst="line">
            <a:avLst/>
          </a:prstGeom>
          <a:ln w="38100">
            <a:solidFill>
              <a:srgbClr val="0A324B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2635778" y="2217844"/>
            <a:ext cx="3110335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A324B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7588553" y="2122517"/>
            <a:ext cx="3110335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A324B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  <p:sp>
        <p:nvSpPr>
          <p:cNvPr id="31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2635778" y="3648437"/>
            <a:ext cx="3110335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A324B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7588553" y="3553109"/>
            <a:ext cx="3110335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A324B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2662831" y="5075158"/>
            <a:ext cx="3110335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A324B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  <p:sp>
        <p:nvSpPr>
          <p:cNvPr id="36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7615606" y="4979832"/>
            <a:ext cx="3110335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A324B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00916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271505" y="894111"/>
            <a:ext cx="2802716" cy="5069780"/>
          </a:xfrm>
          <a:prstGeom prst="rect">
            <a:avLst/>
          </a:prstGeom>
          <a:solidFill>
            <a:srgbClr val="0A32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609557" y="2743200"/>
            <a:ext cx="2126611" cy="979331"/>
          </a:xfrm>
          <a:prstGeom prst="rect">
            <a:avLst/>
          </a:prstGeom>
        </p:spPr>
        <p:txBody>
          <a:bodyPr/>
          <a:lstStyle>
            <a:lvl1pPr algn="ctr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sz="2800" dirty="0"/>
              <a:t>Chapter Title</a:t>
            </a:r>
            <a:endParaRPr lang="en-CA" sz="2800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09557" y="3908415"/>
            <a:ext cx="2126611" cy="1051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rgbClr val="64FFFF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Double click to edit text</a:t>
            </a:r>
            <a:endParaRPr lang="en-CA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315407" y="2125667"/>
            <a:ext cx="714911" cy="5580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rgbClr val="64FFF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  <a:endParaRPr lang="en-CA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7E19967-13FC-03C6-5277-7A9C97FDE17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73526" y="893764"/>
            <a:ext cx="6954839" cy="5070475"/>
          </a:xfrm>
          <a:prstGeom prst="rect">
            <a:avLst/>
          </a:prstGeom>
          <a:solidFill>
            <a:srgbClr val="C3D4DD">
              <a:alpha val="14000"/>
            </a:srgbClr>
          </a:solidFill>
        </p:spPr>
        <p:txBody>
          <a:bodyPr/>
          <a:lstStyle>
            <a:lvl1pPr>
              <a:defRPr>
                <a:solidFill>
                  <a:srgbClr val="C3D4DD"/>
                </a:solidFill>
              </a:defRPr>
            </a:lvl1pPr>
          </a:lstStyle>
          <a:p>
            <a:r>
              <a:rPr lang="en-CA" dirty="0"/>
              <a:t>Click on icon (center of box) to import image</a:t>
            </a:r>
          </a:p>
        </p:txBody>
      </p:sp>
    </p:spTree>
    <p:extLst>
      <p:ext uri="{BB962C8B-B14F-4D97-AF65-F5344CB8AC3E}">
        <p14:creationId xmlns:p14="http://schemas.microsoft.com/office/powerpoint/2010/main" val="4020009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"/>
          <p:cNvSpPr/>
          <p:nvPr userDrawn="1"/>
        </p:nvSpPr>
        <p:spPr>
          <a:xfrm>
            <a:off x="7001387" y="898521"/>
            <a:ext cx="463920" cy="0"/>
          </a:xfrm>
          <a:prstGeom prst="line">
            <a:avLst/>
          </a:prstGeom>
          <a:ln w="38100">
            <a:solidFill>
              <a:srgbClr val="0A324B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/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001387" y="2129793"/>
            <a:ext cx="3868615" cy="1485535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7001387" y="1591975"/>
            <a:ext cx="3868615" cy="3531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A324B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086817" y="882289"/>
            <a:ext cx="2527707" cy="25139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3730035" y="882288"/>
            <a:ext cx="2527707" cy="25139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1086817" y="3504289"/>
            <a:ext cx="2527707" cy="25139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5"/>
          </p:nvPr>
        </p:nvSpPr>
        <p:spPr>
          <a:xfrm>
            <a:off x="3730035" y="3504288"/>
            <a:ext cx="2527707" cy="25139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7001387" y="1109977"/>
            <a:ext cx="3868615" cy="42141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A324B"/>
                </a:solidFill>
              </a:defRPr>
            </a:lvl1pPr>
          </a:lstStyle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848407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"/>
          <p:cNvSpPr/>
          <p:nvPr userDrawn="1"/>
        </p:nvSpPr>
        <p:spPr>
          <a:xfrm>
            <a:off x="1330259" y="898521"/>
            <a:ext cx="463920" cy="0"/>
          </a:xfrm>
          <a:prstGeom prst="line">
            <a:avLst/>
          </a:prstGeom>
          <a:ln w="38100">
            <a:solidFill>
              <a:srgbClr val="0A324B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/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330257" y="2129792"/>
            <a:ext cx="9346979" cy="3310427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30257" y="1591975"/>
            <a:ext cx="9346979" cy="3531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A324B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330257" y="1109977"/>
            <a:ext cx="9346979" cy="42141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A324B"/>
                </a:solidFill>
              </a:defRPr>
            </a:lvl1pPr>
          </a:lstStyle>
          <a:p>
            <a:endParaRPr lang="en-CA" sz="280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237033" y="5043054"/>
            <a:ext cx="621951" cy="1814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10" name="Line"/>
          <p:cNvSpPr/>
          <p:nvPr userDrawn="1"/>
        </p:nvSpPr>
        <p:spPr>
          <a:xfrm rot="5400000">
            <a:off x="328956" y="6091505"/>
            <a:ext cx="0" cy="664897"/>
          </a:xfrm>
          <a:prstGeom prst="line">
            <a:avLst/>
          </a:prstGeom>
          <a:ln w="38100">
            <a:solidFill>
              <a:srgbClr val="0A324B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9499" y="6231598"/>
            <a:ext cx="1015443" cy="36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432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2" y="1"/>
            <a:ext cx="12191999" cy="35547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493115" y="3884847"/>
            <a:ext cx="9205771" cy="2061459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rgbClr val="0A324B"/>
                </a:solidFill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95062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93115" y="893373"/>
            <a:ext cx="9205772" cy="49716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A324B"/>
                </a:solidFill>
              </a:defRPr>
            </a:lvl1pPr>
          </a:lstStyle>
          <a:p>
            <a:endParaRPr lang="en-CA" sz="2800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493115" y="4485429"/>
            <a:ext cx="2732604" cy="1318199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4729699" y="4485429"/>
            <a:ext cx="2732604" cy="1318199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7966283" y="4485429"/>
            <a:ext cx="2732604" cy="1318199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2"/>
          </p:nvPr>
        </p:nvSpPr>
        <p:spPr>
          <a:xfrm>
            <a:off x="1493115" y="2153441"/>
            <a:ext cx="2732605" cy="22021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4729699" y="2153441"/>
            <a:ext cx="2732605" cy="22021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4"/>
          </p:nvPr>
        </p:nvSpPr>
        <p:spPr>
          <a:xfrm>
            <a:off x="7966282" y="2153441"/>
            <a:ext cx="2732605" cy="22021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493115" y="1390538"/>
            <a:ext cx="9205772" cy="3531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A324B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9632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 userDrawn="1"/>
        </p:nvSpPr>
        <p:spPr>
          <a:xfrm>
            <a:off x="2" y="0"/>
            <a:ext cx="5908431" cy="6858000"/>
          </a:xfrm>
          <a:prstGeom prst="rect">
            <a:avLst/>
          </a:prstGeom>
          <a:solidFill>
            <a:srgbClr val="0A32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39066" y="898783"/>
            <a:ext cx="3895668" cy="497167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rgbClr val="0A324B"/>
                </a:solidFill>
              </a:defRPr>
            </a:lvl1pPr>
          </a:lstStyle>
          <a:p>
            <a:r>
              <a:rPr lang="en-US" sz="2800" dirty="0"/>
              <a:t>Title 2</a:t>
            </a:r>
            <a:endParaRPr lang="en-CA" sz="2800" dirty="0"/>
          </a:p>
        </p:txBody>
      </p:sp>
      <p:sp>
        <p:nvSpPr>
          <p:cNvPr id="31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2474091" y="2549873"/>
            <a:ext cx="3077144" cy="911987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/>
                </a:solidFill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38" name="Line"/>
          <p:cNvSpPr/>
          <p:nvPr userDrawn="1"/>
        </p:nvSpPr>
        <p:spPr>
          <a:xfrm>
            <a:off x="605545" y="6193105"/>
            <a:ext cx="0" cy="664897"/>
          </a:xfrm>
          <a:prstGeom prst="line">
            <a:avLst/>
          </a:prstGeom>
          <a:ln w="381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/>
          </a:p>
        </p:txBody>
      </p:sp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0497" y="5324463"/>
            <a:ext cx="1002633" cy="500504"/>
          </a:xfrm>
          <a:prstGeom prst="rect">
            <a:avLst/>
          </a:prstGeom>
        </p:spPr>
      </p:pic>
      <p:sp>
        <p:nvSpPr>
          <p:cNvPr id="40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2474091" y="3800091"/>
            <a:ext cx="3077144" cy="911987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/>
                </a:solidFill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41" name="Content Placeholder 3"/>
          <p:cNvSpPr>
            <a:spLocks noGrp="1"/>
          </p:cNvSpPr>
          <p:nvPr>
            <p:ph sz="half" idx="16" hasCustomPrompt="1"/>
          </p:nvPr>
        </p:nvSpPr>
        <p:spPr>
          <a:xfrm>
            <a:off x="2474091" y="5050309"/>
            <a:ext cx="3077144" cy="911987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/>
                </a:solidFill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42" name="Content Placeholder 3"/>
          <p:cNvSpPr>
            <a:spLocks noGrp="1"/>
          </p:cNvSpPr>
          <p:nvPr>
            <p:ph sz="half" idx="17" hasCustomPrompt="1"/>
          </p:nvPr>
        </p:nvSpPr>
        <p:spPr>
          <a:xfrm>
            <a:off x="7657589" y="2552729"/>
            <a:ext cx="3077144" cy="911987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43" name="Content Placeholder 3"/>
          <p:cNvSpPr>
            <a:spLocks noGrp="1"/>
          </p:cNvSpPr>
          <p:nvPr>
            <p:ph sz="half" idx="18" hasCustomPrompt="1"/>
          </p:nvPr>
        </p:nvSpPr>
        <p:spPr>
          <a:xfrm>
            <a:off x="7657589" y="3802947"/>
            <a:ext cx="3077144" cy="911987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44" name="Content Placeholder 3"/>
          <p:cNvSpPr>
            <a:spLocks noGrp="1"/>
          </p:cNvSpPr>
          <p:nvPr>
            <p:ph sz="half" idx="19" hasCustomPrompt="1"/>
          </p:nvPr>
        </p:nvSpPr>
        <p:spPr>
          <a:xfrm>
            <a:off x="7657589" y="5053165"/>
            <a:ext cx="3077144" cy="911987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51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1694341" y="898783"/>
            <a:ext cx="3895671" cy="5077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rgbClr val="64FFF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1</a:t>
            </a:r>
            <a:endParaRPr lang="en-CA" dirty="0"/>
          </a:p>
        </p:txBody>
      </p:sp>
      <p:sp>
        <p:nvSpPr>
          <p:cNvPr id="53" name="Text Placeholder 12"/>
          <p:cNvSpPr>
            <a:spLocks noGrp="1"/>
          </p:cNvSpPr>
          <p:nvPr>
            <p:ph type="body" sz="quarter" idx="23"/>
          </p:nvPr>
        </p:nvSpPr>
        <p:spPr>
          <a:xfrm>
            <a:off x="1694341" y="1458538"/>
            <a:ext cx="3895671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baseline="0">
                <a:solidFill>
                  <a:srgbClr val="64FFFF"/>
                </a:solidFill>
                <a:latin typeface="+mn-lt"/>
              </a:defRPr>
            </a:lvl1pPr>
          </a:lstStyle>
          <a:p>
            <a:pPr lvl="0"/>
            <a:endParaRPr lang="en-CA" dirty="0"/>
          </a:p>
        </p:txBody>
      </p:sp>
      <p:sp>
        <p:nvSpPr>
          <p:cNvPr id="54" name="Text Placeholder 12"/>
          <p:cNvSpPr>
            <a:spLocks noGrp="1"/>
          </p:cNvSpPr>
          <p:nvPr>
            <p:ph type="body" sz="quarter" idx="24"/>
          </p:nvPr>
        </p:nvSpPr>
        <p:spPr>
          <a:xfrm>
            <a:off x="6845283" y="1458538"/>
            <a:ext cx="3889451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baseline="0">
                <a:solidFill>
                  <a:srgbClr val="0A324B"/>
                </a:solidFill>
                <a:latin typeface="+mn-lt"/>
              </a:defRPr>
            </a:lvl1pPr>
          </a:lstStyle>
          <a:p>
            <a:pPr lvl="0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1453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"/>
          <p:cNvSpPr/>
          <p:nvPr userDrawn="1"/>
        </p:nvSpPr>
        <p:spPr>
          <a:xfrm>
            <a:off x="11448938" y="893371"/>
            <a:ext cx="743063" cy="0"/>
          </a:xfrm>
          <a:prstGeom prst="line">
            <a:avLst/>
          </a:prstGeom>
          <a:ln w="38100">
            <a:solidFill>
              <a:srgbClr val="0A324B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/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F9D19220-74F6-4303-AD53-4CB1872D5307}"/>
              </a:ext>
            </a:extLst>
          </p:cNvPr>
          <p:cNvSpPr txBox="1">
            <a:spLocks/>
          </p:cNvSpPr>
          <p:nvPr userDrawn="1"/>
        </p:nvSpPr>
        <p:spPr>
          <a:xfrm>
            <a:off x="10970590" y="588574"/>
            <a:ext cx="1099676" cy="304799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ctr">
              <a:lnSpc>
                <a:spcPct val="100000"/>
              </a:lnSpc>
            </a:pPr>
            <a:fld id="{86CB4B4D-7CA3-9044-876B-883B54F8677D}" type="slidenum">
              <a:rPr lang="en-US" sz="1400" b="0" smtClean="0">
                <a:solidFill>
                  <a:srgbClr val="0A324B"/>
                </a:solidFill>
                <a:latin typeface="+mn-lt"/>
                <a:ea typeface="Roboto Light" pitchFamily="2" charset="0"/>
                <a:cs typeface="Adobe Naskh Medium" panose="01010101010101010101" pitchFamily="50" charset="-78"/>
              </a:rPr>
              <a:pPr algn="ctr">
                <a:lnSpc>
                  <a:spcPct val="100000"/>
                </a:lnSpc>
              </a:pPr>
              <a:t>‹#›</a:t>
            </a:fld>
            <a:endParaRPr lang="en-US" sz="1600" b="0" dirty="0">
              <a:solidFill>
                <a:srgbClr val="0A324B"/>
              </a:solidFill>
              <a:latin typeface="+mn-lt"/>
              <a:ea typeface="Roboto Light" pitchFamily="2" charset="0"/>
              <a:cs typeface="Adobe Naskh Medium" panose="01010101010101010101" pitchFamily="50" charset="-78"/>
            </a:endParaRPr>
          </a:p>
        </p:txBody>
      </p:sp>
      <p:sp>
        <p:nvSpPr>
          <p:cNvPr id="13" name="Line"/>
          <p:cNvSpPr/>
          <p:nvPr userDrawn="1"/>
        </p:nvSpPr>
        <p:spPr>
          <a:xfrm>
            <a:off x="605545" y="6193105"/>
            <a:ext cx="0" cy="664897"/>
          </a:xfrm>
          <a:prstGeom prst="line">
            <a:avLst/>
          </a:prstGeom>
          <a:ln w="38100">
            <a:solidFill>
              <a:srgbClr val="0A324B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110893" y="5391937"/>
            <a:ext cx="1015443" cy="36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8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  <p:sldLayoutId id="2147483781" r:id="rId18"/>
    <p:sldLayoutId id="2147483782" r:id="rId19"/>
    <p:sldLayoutId id="2147483783" r:id="rId20"/>
    <p:sldLayoutId id="2147483804" r:id="rId21"/>
    <p:sldLayoutId id="2147483805" r:id="rId22"/>
    <p:sldLayoutId id="2147483806" r:id="rId2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5" Type="http://schemas.openxmlformats.org/officeDocument/2006/relationships/hyperlink" Target="https://svgsilh.com/image/2243898.html" TargetMode="External"/><Relationship Id="rId4" Type="http://schemas.openxmlformats.org/officeDocument/2006/relationships/image" Target="../media/image3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5" Type="http://schemas.openxmlformats.org/officeDocument/2006/relationships/hyperlink" Target="https://svgsilh.com/image/2243898.html" TargetMode="External"/><Relationship Id="rId4" Type="http://schemas.openxmlformats.org/officeDocument/2006/relationships/image" Target="../media/image37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26" Type="http://schemas.openxmlformats.org/officeDocument/2006/relationships/image" Target="../media/image32.jpeg"/><Relationship Id="rId3" Type="http://schemas.openxmlformats.org/officeDocument/2006/relationships/image" Target="../media/image9.jpeg"/><Relationship Id="rId21" Type="http://schemas.openxmlformats.org/officeDocument/2006/relationships/image" Target="../media/image27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5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jpeg"/><Relationship Id="rId20" Type="http://schemas.openxmlformats.org/officeDocument/2006/relationships/image" Target="../media/image26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24" Type="http://schemas.openxmlformats.org/officeDocument/2006/relationships/image" Target="../media/image30.jpe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23" Type="http://schemas.openxmlformats.org/officeDocument/2006/relationships/image" Target="../media/image29.jpeg"/><Relationship Id="rId28" Type="http://schemas.openxmlformats.org/officeDocument/2006/relationships/image" Target="../media/image34.png"/><Relationship Id="rId10" Type="http://schemas.openxmlformats.org/officeDocument/2006/relationships/image" Target="../media/image16.jpeg"/><Relationship Id="rId19" Type="http://schemas.openxmlformats.org/officeDocument/2006/relationships/image" Target="../media/image25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png"/><Relationship Id="rId22" Type="http://schemas.openxmlformats.org/officeDocument/2006/relationships/image" Target="../media/image28.jpeg"/><Relationship Id="rId27" Type="http://schemas.openxmlformats.org/officeDocument/2006/relationships/image" Target="../media/image3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707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BCE7C9-CC16-7757-A910-61A740F95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CF8E90-BB17-666E-F737-E76CC89B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114" y="933066"/>
            <a:ext cx="8805918" cy="328806"/>
          </a:xfrm>
        </p:spPr>
        <p:txBody>
          <a:bodyPr/>
          <a:lstStyle/>
          <a:p>
            <a:r>
              <a:rPr lang="en-CA" sz="3200" dirty="0"/>
              <a:t>Interactive API environment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FDFF37A-9FEF-2828-A44C-7050FA7B52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3114" y="1512519"/>
            <a:ext cx="9901218" cy="3954820"/>
          </a:xfrm>
        </p:spPr>
        <p:txBody>
          <a:bodyPr>
            <a:noAutofit/>
          </a:bodyPr>
          <a:lstStyle/>
          <a:p>
            <a:pPr marL="457200" lvl="2" indent="-457200" algn="l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  <a:buFontTx/>
              <a:buChar char="-"/>
              <a:defRPr/>
            </a:pPr>
            <a:r>
              <a:rPr lang="en-US" sz="2800" dirty="0"/>
              <a:t>Provides States with a framework to conduct pre-travel verification of their records, the</a:t>
            </a:r>
            <a:r>
              <a:rPr lang="en-GB" sz="2800" dirty="0">
                <a:cs typeface="Arial"/>
              </a:rPr>
              <a:t> </a:t>
            </a:r>
            <a:r>
              <a:rPr lang="en-US" sz="2800" dirty="0"/>
              <a:t>Electronic Travel System (ETS).</a:t>
            </a:r>
          </a:p>
          <a:p>
            <a:pPr marL="457200" lvl="2" indent="-457200" algn="l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  <a:buFontTx/>
              <a:buChar char="-"/>
              <a:defRPr/>
            </a:pPr>
            <a:r>
              <a:rPr lang="en-US" sz="2800" dirty="0"/>
              <a:t>ETA use case – there </a:t>
            </a:r>
            <a:r>
              <a:rPr lang="en-GB" sz="2800" dirty="0">
                <a:cs typeface="Arial"/>
              </a:rPr>
              <a:t>is a systems-based check of the record in the State’s database using the passport sent by </a:t>
            </a:r>
            <a:r>
              <a:rPr lang="en-GB" sz="2800" dirty="0" err="1">
                <a:cs typeface="Arial"/>
              </a:rPr>
              <a:t>iAPI</a:t>
            </a:r>
            <a:r>
              <a:rPr lang="en-GB" sz="2800" dirty="0">
                <a:cs typeface="Arial"/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4EA1B5-8133-AE23-1137-7FB8E6A1C008}"/>
              </a:ext>
            </a:extLst>
          </p:cNvPr>
          <p:cNvSpPr txBox="1"/>
          <p:nvPr/>
        </p:nvSpPr>
        <p:spPr>
          <a:xfrm rot="10800000">
            <a:off x="430881" y="1032718"/>
            <a:ext cx="400110" cy="269048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1400" dirty="0">
                <a:solidFill>
                  <a:srgbClr val="E5683E"/>
                </a:solidFill>
              </a:rPr>
              <a:t>FACILITATION GLOBAL FORUM 2024</a:t>
            </a:r>
            <a:endParaRPr lang="en-CA" sz="1400" dirty="0">
              <a:solidFill>
                <a:srgbClr val="E5683E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4E9EC21-EC0A-6E32-5FCC-2B2F06686B0C}"/>
              </a:ext>
            </a:extLst>
          </p:cNvPr>
          <p:cNvGrpSpPr/>
          <p:nvPr/>
        </p:nvGrpSpPr>
        <p:grpSpPr>
          <a:xfrm>
            <a:off x="1452747" y="3964112"/>
            <a:ext cx="2031032" cy="1223904"/>
            <a:chOff x="48515" y="2731130"/>
            <a:chExt cx="2864144" cy="1744997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C63954E5-757C-8A17-43B1-4813CDDBC399}"/>
                </a:ext>
              </a:extLst>
            </p:cNvPr>
            <p:cNvSpPr/>
            <p:nvPr/>
          </p:nvSpPr>
          <p:spPr>
            <a:xfrm>
              <a:off x="335206" y="2807397"/>
              <a:ext cx="2282826" cy="1426868"/>
            </a:xfrm>
            <a:prstGeom prst="roundRect">
              <a:avLst>
                <a:gd name="adj" fmla="val 10608"/>
              </a:avLst>
            </a:prstGeom>
            <a:gradFill flip="none" rotWithShape="1">
              <a:gsLst>
                <a:gs pos="0">
                  <a:srgbClr val="16509D">
                    <a:shade val="30000"/>
                    <a:satMod val="115000"/>
                  </a:srgbClr>
                </a:gs>
                <a:gs pos="50000">
                  <a:srgbClr val="16509D">
                    <a:shade val="67500"/>
                    <a:satMod val="115000"/>
                  </a:srgbClr>
                </a:gs>
                <a:gs pos="100000">
                  <a:srgbClr val="16509D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b="1" dirty="0"/>
                <a:t>Aircraft Operator</a:t>
              </a:r>
            </a:p>
          </p:txBody>
        </p: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5F001953-D9F2-5B66-C43D-7F0D5D8212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48515" y="2731130"/>
              <a:ext cx="2864144" cy="1744997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D7B495C-8693-85F4-09BD-B9869410C3A7}"/>
              </a:ext>
            </a:extLst>
          </p:cNvPr>
          <p:cNvGrpSpPr/>
          <p:nvPr/>
        </p:nvGrpSpPr>
        <p:grpSpPr>
          <a:xfrm>
            <a:off x="5147756" y="3964112"/>
            <a:ext cx="2030815" cy="1222006"/>
            <a:chOff x="111374" y="617446"/>
            <a:chExt cx="2864144" cy="1744997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61B00E76-233B-4FF1-5E31-1A368550396C}"/>
                </a:ext>
              </a:extLst>
            </p:cNvPr>
            <p:cNvSpPr/>
            <p:nvPr/>
          </p:nvSpPr>
          <p:spPr>
            <a:xfrm>
              <a:off x="435930" y="693833"/>
              <a:ext cx="2282826" cy="1503136"/>
            </a:xfrm>
            <a:prstGeom prst="roundRect">
              <a:avLst>
                <a:gd name="adj" fmla="val 6325"/>
              </a:avLst>
            </a:prstGeom>
            <a:gradFill flip="none" rotWithShape="1">
              <a:gsLst>
                <a:gs pos="0">
                  <a:srgbClr val="F37021">
                    <a:shade val="30000"/>
                    <a:satMod val="115000"/>
                  </a:srgbClr>
                </a:gs>
                <a:gs pos="50000">
                  <a:srgbClr val="F37021">
                    <a:shade val="67500"/>
                    <a:satMod val="115000"/>
                  </a:srgbClr>
                </a:gs>
                <a:gs pos="100000">
                  <a:srgbClr val="F37021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CA" b="1" dirty="0"/>
                <a:t>Receiving / Issuing State</a:t>
              </a:r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A9C35E5C-23E4-DF44-74C3-960C0E67A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111374" y="617446"/>
              <a:ext cx="2864144" cy="1744997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7AF519B-A597-9072-A002-2858D5829BC8}"/>
              </a:ext>
            </a:extLst>
          </p:cNvPr>
          <p:cNvSpPr/>
          <p:nvPr/>
        </p:nvSpPr>
        <p:spPr>
          <a:xfrm>
            <a:off x="8978686" y="4042745"/>
            <a:ext cx="2415646" cy="950491"/>
          </a:xfrm>
          <a:custGeom>
            <a:avLst/>
            <a:gdLst>
              <a:gd name="connsiteX0" fmla="*/ 0 w 2415646"/>
              <a:gd name="connsiteY0" fmla="*/ 0 h 1707043"/>
              <a:gd name="connsiteX1" fmla="*/ 2415646 w 2415646"/>
              <a:gd name="connsiteY1" fmla="*/ 0 h 1707043"/>
              <a:gd name="connsiteX2" fmla="*/ 2415646 w 2415646"/>
              <a:gd name="connsiteY2" fmla="*/ 1707043 h 1707043"/>
              <a:gd name="connsiteX3" fmla="*/ 0 w 2415646"/>
              <a:gd name="connsiteY3" fmla="*/ 1707043 h 1707043"/>
              <a:gd name="connsiteX4" fmla="*/ 0 w 2415646"/>
              <a:gd name="connsiteY4" fmla="*/ 0 h 170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5646" h="1707043">
                <a:moveTo>
                  <a:pt x="0" y="0"/>
                </a:moveTo>
                <a:lnTo>
                  <a:pt x="2415646" y="0"/>
                </a:lnTo>
                <a:lnTo>
                  <a:pt x="2415646" y="1707043"/>
                </a:lnTo>
                <a:lnTo>
                  <a:pt x="0" y="170704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000" tIns="101600" rIns="360000" bIns="10160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b="1" dirty="0"/>
              <a:t>Electronic Travel Authorization</a:t>
            </a: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16D48E31-FDBD-ED93-931D-A5AEC915D45B}"/>
              </a:ext>
            </a:extLst>
          </p:cNvPr>
          <p:cNvCxnSpPr>
            <a:cxnSpLocks/>
            <a:stCxn id="18" idx="3"/>
            <a:endCxn id="6" idx="2"/>
          </p:cNvCxnSpPr>
          <p:nvPr/>
        </p:nvCxnSpPr>
        <p:spPr>
          <a:xfrm flipH="1">
            <a:off x="2468263" y="4993236"/>
            <a:ext cx="6510423" cy="194780"/>
          </a:xfrm>
          <a:prstGeom prst="bentConnector4">
            <a:avLst>
              <a:gd name="adj1" fmla="val -18805"/>
              <a:gd name="adj2" fmla="val 846982"/>
            </a:avLst>
          </a:prstGeom>
          <a:ln w="38100">
            <a:solidFill>
              <a:srgbClr val="A3362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977C735-0630-92BF-0891-02242B3582E6}"/>
              </a:ext>
            </a:extLst>
          </p:cNvPr>
          <p:cNvSpPr/>
          <p:nvPr/>
        </p:nvSpPr>
        <p:spPr>
          <a:xfrm>
            <a:off x="3903327" y="5798629"/>
            <a:ext cx="4757738" cy="726240"/>
          </a:xfrm>
          <a:prstGeom prst="roundRect">
            <a:avLst>
              <a:gd name="adj" fmla="val 6325"/>
            </a:avLst>
          </a:prstGeom>
          <a:solidFill>
            <a:schemeClr val="accent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dirty="0"/>
              <a:t>Interactive API Messaging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BE18B452-9132-4AFF-CA22-BC0C78DC9D5D}"/>
              </a:ext>
            </a:extLst>
          </p:cNvPr>
          <p:cNvSpPr/>
          <p:nvPr/>
        </p:nvSpPr>
        <p:spPr>
          <a:xfrm>
            <a:off x="3524146" y="4277005"/>
            <a:ext cx="1618806" cy="596219"/>
          </a:xfrm>
          <a:prstGeom prst="rightArrow">
            <a:avLst>
              <a:gd name="adj1" fmla="val 45349"/>
              <a:gd name="adj2" fmla="val 84884"/>
            </a:avLst>
          </a:prstGeom>
          <a:gradFill flip="none" rotWithShape="1">
            <a:gsLst>
              <a:gs pos="5000">
                <a:srgbClr val="0A4899"/>
              </a:gs>
              <a:gs pos="100000">
                <a:srgbClr val="F5671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42D8A6AA-E161-633F-F80B-F72B056E3213}"/>
              </a:ext>
            </a:extLst>
          </p:cNvPr>
          <p:cNvSpPr/>
          <p:nvPr/>
        </p:nvSpPr>
        <p:spPr>
          <a:xfrm>
            <a:off x="7226641" y="4245811"/>
            <a:ext cx="1618806" cy="596219"/>
          </a:xfrm>
          <a:prstGeom prst="rightArrow">
            <a:avLst>
              <a:gd name="adj1" fmla="val 45349"/>
              <a:gd name="adj2" fmla="val 84884"/>
            </a:avLst>
          </a:prstGeom>
          <a:gradFill flip="none" rotWithShape="1">
            <a:gsLst>
              <a:gs pos="5000">
                <a:srgbClr val="AC3E2D"/>
              </a:gs>
              <a:gs pos="100000">
                <a:srgbClr val="F5671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422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4" grpId="0" animBg="1"/>
      <p:bldP spid="25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A07D014-E67E-33C0-A804-22E80266E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113" y="933066"/>
            <a:ext cx="9224505" cy="409816"/>
          </a:xfrm>
        </p:spPr>
        <p:txBody>
          <a:bodyPr/>
          <a:lstStyle/>
          <a:p>
            <a:r>
              <a:rPr lang="en-CA" sz="3200" dirty="0"/>
              <a:t>Interactive API environment – expanded ETS capability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E43F014-A817-0A60-894B-F3693B6B9D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3114" y="1512519"/>
            <a:ext cx="7352333" cy="3954820"/>
          </a:xfrm>
        </p:spPr>
        <p:txBody>
          <a:bodyPr>
            <a:noAutofit/>
          </a:bodyPr>
          <a:lstStyle/>
          <a:p>
            <a:pPr marL="457200" lvl="2" indent="-457200" algn="l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  <a:buFontTx/>
              <a:buChar char="-"/>
              <a:defRPr/>
            </a:pPr>
            <a:r>
              <a:rPr lang="en-US" sz="2800" dirty="0"/>
              <a:t>States can also use their </a:t>
            </a:r>
            <a:r>
              <a:rPr lang="en-US" sz="2800" dirty="0" err="1"/>
              <a:t>iAPI</a:t>
            </a:r>
            <a:r>
              <a:rPr lang="en-US" sz="2800" dirty="0"/>
              <a:t> systems to check other records they hold, as part of pre-travel verification checks.</a:t>
            </a:r>
          </a:p>
          <a:p>
            <a:pPr marL="457200" lvl="2" indent="-457200" algn="l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  <a:buFontTx/>
              <a:buChar char="-"/>
              <a:defRPr/>
            </a:pPr>
            <a:r>
              <a:rPr lang="en-US" sz="2800" dirty="0"/>
              <a:t>Including </a:t>
            </a:r>
            <a:r>
              <a:rPr lang="en-US" sz="2800"/>
              <a:t>physical MRVs </a:t>
            </a:r>
            <a:r>
              <a:rPr lang="en-US" sz="2800" dirty="0"/>
              <a:t>&amp; DTAs.</a:t>
            </a:r>
          </a:p>
        </p:txBody>
      </p:sp>
      <p:sp>
        <p:nvSpPr>
          <p:cNvPr id="29" name="Block Arc 28">
            <a:extLst>
              <a:ext uri="{FF2B5EF4-FFF2-40B4-BE49-F238E27FC236}">
                <a16:creationId xmlns:a16="http://schemas.microsoft.com/office/drawing/2014/main" id="{AFA922AB-5658-9739-4F74-B00F5F9E54F3}"/>
              </a:ext>
            </a:extLst>
          </p:cNvPr>
          <p:cNvSpPr/>
          <p:nvPr/>
        </p:nvSpPr>
        <p:spPr>
          <a:xfrm>
            <a:off x="3466402" y="1560726"/>
            <a:ext cx="5967824" cy="5967824"/>
          </a:xfrm>
          <a:prstGeom prst="blockArc">
            <a:avLst>
              <a:gd name="adj1" fmla="val 19813739"/>
              <a:gd name="adj2" fmla="val 2693235"/>
              <a:gd name="adj3" fmla="val 846"/>
            </a:avLst>
          </a:prstGeom>
          <a:solidFill>
            <a:srgbClr val="A93B2A"/>
          </a:solidFill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3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CA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C1D4E81-2B6C-429D-3BB6-DCEE040B919E}"/>
              </a:ext>
            </a:extLst>
          </p:cNvPr>
          <p:cNvGrpSpPr/>
          <p:nvPr/>
        </p:nvGrpSpPr>
        <p:grpSpPr>
          <a:xfrm>
            <a:off x="8880188" y="2934874"/>
            <a:ext cx="3229477" cy="720000"/>
            <a:chOff x="8901518" y="223498"/>
            <a:chExt cx="3229477" cy="720000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D53278D-6537-8FF3-7564-F4C6CE956B5A}"/>
                </a:ext>
              </a:extLst>
            </p:cNvPr>
            <p:cNvSpPr/>
            <p:nvPr/>
          </p:nvSpPr>
          <p:spPr>
            <a:xfrm>
              <a:off x="9261518" y="223498"/>
              <a:ext cx="2869477" cy="720000"/>
            </a:xfrm>
            <a:custGeom>
              <a:avLst/>
              <a:gdLst>
                <a:gd name="connsiteX0" fmla="*/ 0 w 2869477"/>
                <a:gd name="connsiteY0" fmla="*/ 0 h 886462"/>
                <a:gd name="connsiteX1" fmla="*/ 2869477 w 2869477"/>
                <a:gd name="connsiteY1" fmla="*/ 0 h 886462"/>
                <a:gd name="connsiteX2" fmla="*/ 2869477 w 2869477"/>
                <a:gd name="connsiteY2" fmla="*/ 886462 h 886462"/>
                <a:gd name="connsiteX3" fmla="*/ 0 w 2869477"/>
                <a:gd name="connsiteY3" fmla="*/ 886462 h 886462"/>
                <a:gd name="connsiteX4" fmla="*/ 0 w 2869477"/>
                <a:gd name="connsiteY4" fmla="*/ 0 h 886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9477" h="886462">
                  <a:moveTo>
                    <a:pt x="0" y="0"/>
                  </a:moveTo>
                  <a:lnTo>
                    <a:pt x="2869477" y="0"/>
                  </a:lnTo>
                  <a:lnTo>
                    <a:pt x="2869477" y="886462"/>
                  </a:lnTo>
                  <a:lnTo>
                    <a:pt x="0" y="886462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03629" tIns="45720" rIns="45720" bIns="4572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1800" b="1" kern="1200" dirty="0"/>
                <a:t>Consular MRV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B8FC76EA-3277-8434-4D14-9F41799DA1E1}"/>
                </a:ext>
              </a:extLst>
            </p:cNvPr>
            <p:cNvSpPr/>
            <p:nvPr/>
          </p:nvSpPr>
          <p:spPr>
            <a:xfrm>
              <a:off x="8901518" y="223498"/>
              <a:ext cx="720000" cy="720000"/>
            </a:xfrm>
            <a:prstGeom prst="ellips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20800" h="19050" prst="relaxedInset"/>
              <a:contourClr>
                <a:schemeClr val="bg1"/>
              </a:contourClr>
            </a:sp3d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CA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A7DC6A7-CBE4-3BAC-BB74-3E47AFB0668D}"/>
              </a:ext>
            </a:extLst>
          </p:cNvPr>
          <p:cNvGrpSpPr/>
          <p:nvPr/>
        </p:nvGrpSpPr>
        <p:grpSpPr>
          <a:xfrm>
            <a:off x="9205447" y="4182085"/>
            <a:ext cx="2907248" cy="723670"/>
            <a:chOff x="9223747" y="1549521"/>
            <a:chExt cx="2907248" cy="72367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C25B620-26EC-C87D-28EE-49A860409A58}"/>
                </a:ext>
              </a:extLst>
            </p:cNvPr>
            <p:cNvSpPr/>
            <p:nvPr/>
          </p:nvSpPr>
          <p:spPr>
            <a:xfrm>
              <a:off x="9583747" y="1553191"/>
              <a:ext cx="2547248" cy="720000"/>
            </a:xfrm>
            <a:custGeom>
              <a:avLst/>
              <a:gdLst>
                <a:gd name="connsiteX0" fmla="*/ 0 w 2547248"/>
                <a:gd name="connsiteY0" fmla="*/ 0 h 886462"/>
                <a:gd name="connsiteX1" fmla="*/ 2547248 w 2547248"/>
                <a:gd name="connsiteY1" fmla="*/ 0 h 886462"/>
                <a:gd name="connsiteX2" fmla="*/ 2547248 w 2547248"/>
                <a:gd name="connsiteY2" fmla="*/ 886462 h 886462"/>
                <a:gd name="connsiteX3" fmla="*/ 0 w 2547248"/>
                <a:gd name="connsiteY3" fmla="*/ 886462 h 886462"/>
                <a:gd name="connsiteX4" fmla="*/ 0 w 2547248"/>
                <a:gd name="connsiteY4" fmla="*/ 0 h 886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248" h="886462">
                  <a:moveTo>
                    <a:pt x="0" y="0"/>
                  </a:moveTo>
                  <a:lnTo>
                    <a:pt x="2547248" y="0"/>
                  </a:lnTo>
                  <a:lnTo>
                    <a:pt x="2547248" y="886462"/>
                  </a:lnTo>
                  <a:lnTo>
                    <a:pt x="0" y="886462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03629" tIns="45720" rIns="45720" bIns="4572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1800" b="1" kern="1200" dirty="0"/>
                <a:t>Electronic Travel Authorization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EF3FC75-C6C6-ABA4-6971-A3A588D00448}"/>
                </a:ext>
              </a:extLst>
            </p:cNvPr>
            <p:cNvSpPr/>
            <p:nvPr/>
          </p:nvSpPr>
          <p:spPr>
            <a:xfrm>
              <a:off x="9223747" y="1549521"/>
              <a:ext cx="720000" cy="720000"/>
            </a:xfrm>
            <a:prstGeom prst="ellips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20800" h="19050" prst="relaxedInset"/>
              <a:contourClr>
                <a:schemeClr val="bg1"/>
              </a:contourClr>
            </a:sp3d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CA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A5CA67E-4E03-ED69-048C-0E8B7040D1BF}"/>
              </a:ext>
            </a:extLst>
          </p:cNvPr>
          <p:cNvGrpSpPr/>
          <p:nvPr/>
        </p:nvGrpSpPr>
        <p:grpSpPr>
          <a:xfrm>
            <a:off x="8845447" y="5441303"/>
            <a:ext cx="3267248" cy="723670"/>
            <a:chOff x="8863747" y="2882884"/>
            <a:chExt cx="3267248" cy="723670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DAAB0B0-9578-FC1A-9F5E-DBF79E390B7F}"/>
                </a:ext>
              </a:extLst>
            </p:cNvPr>
            <p:cNvSpPr/>
            <p:nvPr/>
          </p:nvSpPr>
          <p:spPr>
            <a:xfrm>
              <a:off x="9261518" y="2882884"/>
              <a:ext cx="2869477" cy="720000"/>
            </a:xfrm>
            <a:custGeom>
              <a:avLst/>
              <a:gdLst>
                <a:gd name="connsiteX0" fmla="*/ 0 w 2869477"/>
                <a:gd name="connsiteY0" fmla="*/ 0 h 886462"/>
                <a:gd name="connsiteX1" fmla="*/ 2869477 w 2869477"/>
                <a:gd name="connsiteY1" fmla="*/ 0 h 886462"/>
                <a:gd name="connsiteX2" fmla="*/ 2869477 w 2869477"/>
                <a:gd name="connsiteY2" fmla="*/ 886462 h 886462"/>
                <a:gd name="connsiteX3" fmla="*/ 0 w 2869477"/>
                <a:gd name="connsiteY3" fmla="*/ 886462 h 886462"/>
                <a:gd name="connsiteX4" fmla="*/ 0 w 2869477"/>
                <a:gd name="connsiteY4" fmla="*/ 0 h 886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9477" h="886462">
                  <a:moveTo>
                    <a:pt x="0" y="0"/>
                  </a:moveTo>
                  <a:lnTo>
                    <a:pt x="2869477" y="0"/>
                  </a:lnTo>
                  <a:lnTo>
                    <a:pt x="2869477" y="886462"/>
                  </a:lnTo>
                  <a:lnTo>
                    <a:pt x="0" y="886462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03629" tIns="45720" rIns="45720" bIns="4572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1800" b="1" kern="1200" dirty="0"/>
                <a:t>Digital Travel Authorization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C8BEFB1-258E-7269-6695-C7A286C4CB81}"/>
                </a:ext>
              </a:extLst>
            </p:cNvPr>
            <p:cNvSpPr/>
            <p:nvPr/>
          </p:nvSpPr>
          <p:spPr>
            <a:xfrm>
              <a:off x="8863747" y="2886554"/>
              <a:ext cx="720000" cy="720000"/>
            </a:xfrm>
            <a:prstGeom prst="ellips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20800" h="19050" prst="relaxedInset"/>
              <a:contourClr>
                <a:schemeClr val="bg1"/>
              </a:contourClr>
            </a:sp3d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CA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AA59BC5-1707-19C9-61F5-7598A376E62C}"/>
              </a:ext>
            </a:extLst>
          </p:cNvPr>
          <p:cNvSpPr txBox="1"/>
          <p:nvPr/>
        </p:nvSpPr>
        <p:spPr>
          <a:xfrm rot="10800000">
            <a:off x="430881" y="1032718"/>
            <a:ext cx="400110" cy="269048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1400" dirty="0">
                <a:solidFill>
                  <a:srgbClr val="E5683E"/>
                </a:solidFill>
              </a:rPr>
              <a:t>FACILITATION GLOBAL FORUM 2024</a:t>
            </a:r>
            <a:endParaRPr lang="en-CA" sz="1400" dirty="0">
              <a:solidFill>
                <a:srgbClr val="E5683E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ECB9540-A2AF-140C-727F-D09722E6EE25}"/>
              </a:ext>
            </a:extLst>
          </p:cNvPr>
          <p:cNvGrpSpPr/>
          <p:nvPr/>
        </p:nvGrpSpPr>
        <p:grpSpPr>
          <a:xfrm>
            <a:off x="1452747" y="3964112"/>
            <a:ext cx="2031032" cy="1223904"/>
            <a:chOff x="48515" y="2731130"/>
            <a:chExt cx="2864144" cy="1744997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C2F17693-40A4-9532-C520-50D5B495E749}"/>
                </a:ext>
              </a:extLst>
            </p:cNvPr>
            <p:cNvSpPr/>
            <p:nvPr/>
          </p:nvSpPr>
          <p:spPr>
            <a:xfrm>
              <a:off x="335206" y="2807397"/>
              <a:ext cx="2282826" cy="1426868"/>
            </a:xfrm>
            <a:prstGeom prst="roundRect">
              <a:avLst>
                <a:gd name="adj" fmla="val 10608"/>
              </a:avLst>
            </a:prstGeom>
            <a:gradFill flip="none" rotWithShape="1">
              <a:gsLst>
                <a:gs pos="0">
                  <a:srgbClr val="16509D">
                    <a:shade val="30000"/>
                    <a:satMod val="115000"/>
                  </a:srgbClr>
                </a:gs>
                <a:gs pos="50000">
                  <a:srgbClr val="16509D">
                    <a:shade val="67500"/>
                    <a:satMod val="115000"/>
                  </a:srgbClr>
                </a:gs>
                <a:gs pos="100000">
                  <a:srgbClr val="16509D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b="1" dirty="0"/>
                <a:t>Aircraft Operator</a:t>
              </a:r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381D45FA-886A-684E-CC8A-62619393D9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48515" y="2731130"/>
              <a:ext cx="2864144" cy="1744997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92C289B-4C13-77F1-DE2F-CF0362BB6D66}"/>
              </a:ext>
            </a:extLst>
          </p:cNvPr>
          <p:cNvGrpSpPr/>
          <p:nvPr/>
        </p:nvGrpSpPr>
        <p:grpSpPr>
          <a:xfrm>
            <a:off x="5147756" y="3964112"/>
            <a:ext cx="2030815" cy="1222006"/>
            <a:chOff x="111374" y="617446"/>
            <a:chExt cx="2864144" cy="1744997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D4821BD0-7001-2CCC-06F8-8276A0064D97}"/>
                </a:ext>
              </a:extLst>
            </p:cNvPr>
            <p:cNvSpPr/>
            <p:nvPr/>
          </p:nvSpPr>
          <p:spPr>
            <a:xfrm>
              <a:off x="435930" y="693833"/>
              <a:ext cx="2282826" cy="1503136"/>
            </a:xfrm>
            <a:prstGeom prst="roundRect">
              <a:avLst>
                <a:gd name="adj" fmla="val 6325"/>
              </a:avLst>
            </a:prstGeom>
            <a:gradFill flip="none" rotWithShape="1">
              <a:gsLst>
                <a:gs pos="0">
                  <a:srgbClr val="F37021">
                    <a:shade val="30000"/>
                    <a:satMod val="115000"/>
                  </a:srgbClr>
                </a:gs>
                <a:gs pos="50000">
                  <a:srgbClr val="F37021">
                    <a:shade val="67500"/>
                    <a:satMod val="115000"/>
                  </a:srgbClr>
                </a:gs>
                <a:gs pos="100000">
                  <a:srgbClr val="F37021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CA" b="1" dirty="0"/>
                <a:t>Receiving / Issuing State</a:t>
              </a:r>
            </a:p>
          </p:txBody>
        </p:sp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1058ECB0-3140-16FB-EEE5-22B6BA01D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111374" y="617446"/>
              <a:ext cx="2864144" cy="1744997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</p:grp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E2A9A637-53A3-A33D-4A41-2C26B72552DD}"/>
              </a:ext>
            </a:extLst>
          </p:cNvPr>
          <p:cNvCxnSpPr>
            <a:cxnSpLocks/>
            <a:endCxn id="19" idx="2"/>
          </p:cNvCxnSpPr>
          <p:nvPr/>
        </p:nvCxnSpPr>
        <p:spPr>
          <a:xfrm rot="10800000">
            <a:off x="2468263" y="5188017"/>
            <a:ext cx="6087908" cy="1449231"/>
          </a:xfrm>
          <a:prstGeom prst="bentConnector2">
            <a:avLst/>
          </a:prstGeom>
          <a:ln w="38100">
            <a:solidFill>
              <a:srgbClr val="A3362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EC1E0FE-4601-C941-C907-C2FBD12F45C6}"/>
              </a:ext>
            </a:extLst>
          </p:cNvPr>
          <p:cNvSpPr/>
          <p:nvPr/>
        </p:nvSpPr>
        <p:spPr>
          <a:xfrm>
            <a:off x="3316881" y="5803138"/>
            <a:ext cx="4757738" cy="726240"/>
          </a:xfrm>
          <a:prstGeom prst="roundRect">
            <a:avLst>
              <a:gd name="adj" fmla="val 6325"/>
            </a:avLst>
          </a:prstGeom>
          <a:solidFill>
            <a:schemeClr val="accent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dirty="0"/>
              <a:t>Interactive API Messaging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80D420FA-63B7-303D-A09E-FC2793C6B570}"/>
              </a:ext>
            </a:extLst>
          </p:cNvPr>
          <p:cNvSpPr/>
          <p:nvPr/>
        </p:nvSpPr>
        <p:spPr>
          <a:xfrm>
            <a:off x="3524146" y="4277005"/>
            <a:ext cx="1618806" cy="596219"/>
          </a:xfrm>
          <a:prstGeom prst="rightArrow">
            <a:avLst>
              <a:gd name="adj1" fmla="val 45349"/>
              <a:gd name="adj2" fmla="val 84884"/>
            </a:avLst>
          </a:prstGeom>
          <a:gradFill flip="none" rotWithShape="1">
            <a:gsLst>
              <a:gs pos="5000">
                <a:srgbClr val="0A4899"/>
              </a:gs>
              <a:gs pos="100000">
                <a:srgbClr val="F5671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80376093-A57F-6255-2EB3-99533CDB650A}"/>
              </a:ext>
            </a:extLst>
          </p:cNvPr>
          <p:cNvSpPr/>
          <p:nvPr/>
        </p:nvSpPr>
        <p:spPr>
          <a:xfrm>
            <a:off x="7226641" y="4245811"/>
            <a:ext cx="1618806" cy="596219"/>
          </a:xfrm>
          <a:prstGeom prst="rightArrow">
            <a:avLst>
              <a:gd name="adj1" fmla="val 45349"/>
              <a:gd name="adj2" fmla="val 84884"/>
            </a:avLst>
          </a:prstGeom>
          <a:gradFill flip="none" rotWithShape="1">
            <a:gsLst>
              <a:gs pos="5000">
                <a:srgbClr val="AC3E2D"/>
              </a:gs>
              <a:gs pos="100000">
                <a:srgbClr val="F5671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128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7274" y="1014101"/>
            <a:ext cx="9899164" cy="2414899"/>
          </a:xfrm>
        </p:spPr>
        <p:txBody>
          <a:bodyPr/>
          <a:lstStyle/>
          <a:p>
            <a:r>
              <a:rPr lang="en-US" sz="4267" b="1" dirty="0">
                <a:solidFill>
                  <a:schemeClr val="tx1"/>
                </a:solidFill>
              </a:rPr>
              <a:t>Implementation of Standardized </a:t>
            </a:r>
            <a:br>
              <a:rPr lang="en-US" sz="4267" b="1" dirty="0">
                <a:solidFill>
                  <a:schemeClr val="tx1"/>
                </a:solidFill>
              </a:rPr>
            </a:br>
            <a:r>
              <a:rPr lang="en-US" sz="4267" b="1" dirty="0">
                <a:solidFill>
                  <a:schemeClr val="tx1"/>
                </a:solidFill>
              </a:rPr>
              <a:t>2D Barcodes </a:t>
            </a:r>
            <a:r>
              <a:rPr lang="en-US" sz="4267" dirty="0">
                <a:solidFill>
                  <a:schemeClr val="tx1"/>
                </a:solidFill>
              </a:rPr>
              <a:t>u</a:t>
            </a:r>
            <a:r>
              <a:rPr lang="en-US" sz="4267" b="1" dirty="0">
                <a:solidFill>
                  <a:schemeClr val="tx1"/>
                </a:solidFill>
              </a:rPr>
              <a:t>sing the</a:t>
            </a:r>
            <a:br>
              <a:rPr lang="en-US" sz="4267" b="1" dirty="0">
                <a:solidFill>
                  <a:schemeClr val="tx1"/>
                </a:solidFill>
              </a:rPr>
            </a:br>
            <a:r>
              <a:rPr lang="en-GB" sz="4267" b="1" dirty="0">
                <a:solidFill>
                  <a:schemeClr val="tx1"/>
                </a:solidFill>
              </a:rPr>
              <a:t>ICAO Digital </a:t>
            </a:r>
            <a:r>
              <a:rPr lang="en-GB" sz="4267" dirty="0">
                <a:solidFill>
                  <a:schemeClr val="tx1"/>
                </a:solidFill>
              </a:rPr>
              <a:t>Authorization (DTA</a:t>
            </a:r>
            <a:r>
              <a:rPr lang="en-GB" sz="4267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CDC30BC6-75E9-4B5D-B896-287E06734279}"/>
              </a:ext>
            </a:extLst>
          </p:cNvPr>
          <p:cNvSpPr>
            <a:spLocks/>
          </p:cNvSpPr>
          <p:nvPr/>
        </p:nvSpPr>
        <p:spPr bwMode="auto">
          <a:xfrm>
            <a:off x="2137611" y="4459511"/>
            <a:ext cx="7916778" cy="1099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GB" sz="2800" dirty="0">
                <a:cs typeface="Arial" charset="0"/>
              </a:rPr>
              <a:t>ICAO Secretariat</a:t>
            </a:r>
            <a:endParaRPr lang="en-US" sz="2800" i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084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24BA45-EAAE-07FF-3213-4AE9F2404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B68AB62D-D5AC-E23E-D44F-47B276BEB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114" y="893372"/>
            <a:ext cx="8308612" cy="421416"/>
          </a:xfrm>
        </p:spPr>
        <p:txBody>
          <a:bodyPr/>
          <a:lstStyle/>
          <a:p>
            <a:r>
              <a:rPr lang="en-US" sz="3200" dirty="0">
                <a:solidFill>
                  <a:schemeClr val="tx2"/>
                </a:solidFill>
              </a:rPr>
              <a:t>Current Situation – Lack of Global Interoperability</a:t>
            </a:r>
            <a:endParaRPr lang="en-CA" sz="3200" dirty="0">
              <a:solidFill>
                <a:schemeClr val="tx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74C126-C8E0-D61F-07DC-412F4691681E}"/>
              </a:ext>
            </a:extLst>
          </p:cNvPr>
          <p:cNvSpPr txBox="1"/>
          <p:nvPr/>
        </p:nvSpPr>
        <p:spPr>
          <a:xfrm>
            <a:off x="1257300" y="1544887"/>
            <a:ext cx="1018044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marR="0" lvl="0" indent="-228594" algn="l" defTabSz="914377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For many years already, States have issued so-called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eVisas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” that are not globally </a:t>
            </a:r>
            <a:r>
              <a:rPr lang="en-US" sz="2800" dirty="0"/>
              <a:t>interoperable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.</a:t>
            </a:r>
          </a:p>
          <a:p>
            <a:pPr marL="228594" marR="0" lvl="0" indent="-228594" algn="l" defTabSz="914377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228594" marR="0" lvl="0" indent="-228594" algn="l" defTabSz="914377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These solutions deploy non-standardized barcodes following national specific trust frameworks.</a:t>
            </a:r>
          </a:p>
          <a:p>
            <a:pPr marL="228594" marR="0" lvl="0" indent="-228594" algn="l" defTabSz="914377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228594" marR="0" lvl="0" indent="-228594" algn="l" defTabSz="914377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/>
              <a:t>These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barcodes can only be verified by the issuing/ receiving State, and not by States of transit and aircraft operators. </a:t>
            </a:r>
          </a:p>
        </p:txBody>
      </p:sp>
    </p:spTree>
    <p:extLst>
      <p:ext uri="{BB962C8B-B14F-4D97-AF65-F5344CB8AC3E}">
        <p14:creationId xmlns:p14="http://schemas.microsoft.com/office/powerpoint/2010/main" val="2599380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0ECAD-BA0B-364F-2C9C-1D8CBB0F7C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text, human face, screenshot, person&#10;&#10;Description automatically generated">
            <a:extLst>
              <a:ext uri="{FF2B5EF4-FFF2-40B4-BE49-F238E27FC236}">
                <a16:creationId xmlns:a16="http://schemas.microsoft.com/office/drawing/2014/main" id="{565E366E-EAC6-6E0A-9256-E1990D7615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559" y="1911797"/>
            <a:ext cx="1278073" cy="1808476"/>
          </a:xfrm>
          <a:prstGeom prst="rect">
            <a:avLst/>
          </a:prstGeom>
        </p:spPr>
      </p:pic>
      <p:pic>
        <p:nvPicPr>
          <p:cNvPr id="56" name="Picture 55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596DE6A7-082F-E910-88D7-0E2013AA51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251" y="4883595"/>
            <a:ext cx="1464652" cy="1718227"/>
          </a:xfrm>
          <a:prstGeom prst="rect">
            <a:avLst/>
          </a:prstGeom>
        </p:spPr>
      </p:pic>
      <p:pic>
        <p:nvPicPr>
          <p:cNvPr id="52" name="Picture 51" descr="A document with a photo of a person&#10;&#10;Description automatically generated with low confidence">
            <a:extLst>
              <a:ext uri="{FF2B5EF4-FFF2-40B4-BE49-F238E27FC236}">
                <a16:creationId xmlns:a16="http://schemas.microsoft.com/office/drawing/2014/main" id="{AEB33332-8416-C8DC-A482-A08B909D10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77" y="4720859"/>
            <a:ext cx="1493354" cy="1308178"/>
          </a:xfrm>
          <a:prstGeom prst="rect">
            <a:avLst/>
          </a:prstGeom>
        </p:spPr>
      </p:pic>
      <p:pic>
        <p:nvPicPr>
          <p:cNvPr id="44" name="Picture 43" descr="A close-up of a document&#10;&#10;Description automatically generated with low confidence">
            <a:extLst>
              <a:ext uri="{FF2B5EF4-FFF2-40B4-BE49-F238E27FC236}">
                <a16:creationId xmlns:a16="http://schemas.microsoft.com/office/drawing/2014/main" id="{0949F178-BEF8-1839-03F5-217CAA47E5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885" y="949246"/>
            <a:ext cx="1464248" cy="1134425"/>
          </a:xfrm>
          <a:prstGeom prst="rect">
            <a:avLst/>
          </a:prstGeom>
        </p:spPr>
      </p:pic>
      <p:pic>
        <p:nvPicPr>
          <p:cNvPr id="38" name="Picture 37" descr="A close-up of a visa application&#10;&#10;Description automatically generated with medium confidence">
            <a:extLst>
              <a:ext uri="{FF2B5EF4-FFF2-40B4-BE49-F238E27FC236}">
                <a16:creationId xmlns:a16="http://schemas.microsoft.com/office/drawing/2014/main" id="{6F1376AB-A27E-7D23-A37C-A2FE20CDE9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050" y="4409947"/>
            <a:ext cx="1237895" cy="1629556"/>
          </a:xfrm>
          <a:prstGeom prst="rect">
            <a:avLst/>
          </a:prstGeom>
        </p:spPr>
      </p:pic>
      <p:pic>
        <p:nvPicPr>
          <p:cNvPr id="30" name="Picture 29" descr="A picture containing text, screenshot, website, web page&#10;&#10;Description automatically generated">
            <a:extLst>
              <a:ext uri="{FF2B5EF4-FFF2-40B4-BE49-F238E27FC236}">
                <a16:creationId xmlns:a16="http://schemas.microsoft.com/office/drawing/2014/main" id="{880FD254-5485-C179-BB96-873ED4DA6B6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566" y="4321025"/>
            <a:ext cx="1930934" cy="1773241"/>
          </a:xfrm>
          <a:prstGeom prst="rect">
            <a:avLst/>
          </a:prstGeom>
        </p:spPr>
      </p:pic>
      <p:pic>
        <p:nvPicPr>
          <p:cNvPr id="24" name="Picture 23" descr="A picture containing text, human face, person, screenshot&#10;&#10;Description automatically generated">
            <a:extLst>
              <a:ext uri="{FF2B5EF4-FFF2-40B4-BE49-F238E27FC236}">
                <a16:creationId xmlns:a16="http://schemas.microsoft.com/office/drawing/2014/main" id="{54347E40-FEBD-05C5-30B8-3ED7A9D72AC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073" y="3009584"/>
            <a:ext cx="1917338" cy="13269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26C9C5-04B6-92B8-BCAB-6843F380B88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309" y="1131906"/>
            <a:ext cx="1464247" cy="2071480"/>
          </a:xfrm>
          <a:prstGeom prst="rect">
            <a:avLst/>
          </a:prstGeom>
        </p:spPr>
      </p:pic>
      <p:pic>
        <p:nvPicPr>
          <p:cNvPr id="12" name="Picture 11" descr="A screen shot of a document&#10;&#10;Description automatically generated with low confidence">
            <a:extLst>
              <a:ext uri="{FF2B5EF4-FFF2-40B4-BE49-F238E27FC236}">
                <a16:creationId xmlns:a16="http://schemas.microsoft.com/office/drawing/2014/main" id="{740A61D9-6E82-601F-4D23-8461011D459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400" y="2822657"/>
            <a:ext cx="1039809" cy="13541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D6A4E3-2C31-13A8-C6E1-F457E646119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174" y="2137954"/>
            <a:ext cx="1156867" cy="16381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AF2951-D49B-9920-0ED6-C462E83BF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31412-9581-7840-186D-27EFD548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32FA"/>
              </a:solidFill>
              <a:effectLst/>
              <a:uLnTx/>
              <a:uFillTx/>
              <a:latin typeface="Aktiv Grotesk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FB098-78BE-B3C1-54DB-73D514B45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9E565A-6679-4A67-8FB7-14EA342FD6E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E32FA"/>
              </a:solidFill>
              <a:effectLst/>
              <a:uLnTx/>
              <a:uFillTx/>
              <a:latin typeface="Aktiv Grotesk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739D7A-38F9-5F3A-99F8-AD35E8B777B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620" y="3676061"/>
            <a:ext cx="1156867" cy="1636232"/>
          </a:xfrm>
          <a:prstGeom prst="rect">
            <a:avLst/>
          </a:prstGeom>
        </p:spPr>
      </p:pic>
      <p:pic>
        <p:nvPicPr>
          <p:cNvPr id="14" name="Picture 13" descr="A close-up of a document&#10;&#10;Description automatically generated with medium confidence">
            <a:extLst>
              <a:ext uri="{FF2B5EF4-FFF2-40B4-BE49-F238E27FC236}">
                <a16:creationId xmlns:a16="http://schemas.microsoft.com/office/drawing/2014/main" id="{5A18BE6D-AF3E-3CFD-00C6-AD5926464E3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6" y="2028617"/>
            <a:ext cx="1158204" cy="1638123"/>
          </a:xfrm>
          <a:prstGeom prst="rect">
            <a:avLst/>
          </a:prstGeom>
        </p:spPr>
      </p:pic>
      <p:pic>
        <p:nvPicPr>
          <p:cNvPr id="18" name="Picture 17" descr="A picture containing text, screenshot, letter&#10;&#10;Description automatically generated">
            <a:extLst>
              <a:ext uri="{FF2B5EF4-FFF2-40B4-BE49-F238E27FC236}">
                <a16:creationId xmlns:a16="http://schemas.microsoft.com/office/drawing/2014/main" id="{BD7FBB35-332C-B2B0-4570-4DDF4681657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993" y="1311076"/>
            <a:ext cx="1675296" cy="1216684"/>
          </a:xfrm>
          <a:prstGeom prst="rect">
            <a:avLst/>
          </a:prstGeom>
        </p:spPr>
      </p:pic>
      <p:pic>
        <p:nvPicPr>
          <p:cNvPr id="20" name="Picture 19" descr="A picture containing text, electronics, screenshot, website&#10;&#10;Description automatically generated">
            <a:extLst>
              <a:ext uri="{FF2B5EF4-FFF2-40B4-BE49-F238E27FC236}">
                <a16:creationId xmlns:a16="http://schemas.microsoft.com/office/drawing/2014/main" id="{1AAFBA4B-B8CF-EA9B-DFA0-2937DB04F81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490" y="4513318"/>
            <a:ext cx="1059735" cy="1367189"/>
          </a:xfrm>
          <a:prstGeom prst="rect">
            <a:avLst/>
          </a:prstGeom>
        </p:spPr>
      </p:pic>
      <p:pic>
        <p:nvPicPr>
          <p:cNvPr id="22" name="Picture 21" descr="A close-up of a document&#10;&#10;Description automatically generated with low confidence">
            <a:extLst>
              <a:ext uri="{FF2B5EF4-FFF2-40B4-BE49-F238E27FC236}">
                <a16:creationId xmlns:a16="http://schemas.microsoft.com/office/drawing/2014/main" id="{096B489D-4459-937A-DFDA-32C5F4E51DB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463" y="4287256"/>
            <a:ext cx="891367" cy="1468134"/>
          </a:xfrm>
          <a:prstGeom prst="rect">
            <a:avLst/>
          </a:prstGeom>
        </p:spPr>
      </p:pic>
      <p:pic>
        <p:nvPicPr>
          <p:cNvPr id="26" name="Picture 25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D555B80E-CDAB-A4F5-F986-1BECC875033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877" y="2496816"/>
            <a:ext cx="1881873" cy="2420986"/>
          </a:xfrm>
          <a:prstGeom prst="rect">
            <a:avLst/>
          </a:prstGeom>
        </p:spPr>
      </p:pic>
      <p:pic>
        <p:nvPicPr>
          <p:cNvPr id="28" name="Picture 27" descr="A picture containing text, screenshot, font, diagram&#10;&#10;Description automatically generated">
            <a:extLst>
              <a:ext uri="{FF2B5EF4-FFF2-40B4-BE49-F238E27FC236}">
                <a16:creationId xmlns:a16="http://schemas.microsoft.com/office/drawing/2014/main" id="{1BBCCC55-0015-0DCE-D987-F93E1213F79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436" y="1173784"/>
            <a:ext cx="1569482" cy="1648288"/>
          </a:xfrm>
          <a:prstGeom prst="rect">
            <a:avLst/>
          </a:prstGeom>
        </p:spPr>
      </p:pic>
      <p:pic>
        <p:nvPicPr>
          <p:cNvPr id="32" name="Picture 31" descr="A close-up of a paper&#10;&#10;Description automatically generated with medium confidence">
            <a:extLst>
              <a:ext uri="{FF2B5EF4-FFF2-40B4-BE49-F238E27FC236}">
                <a16:creationId xmlns:a16="http://schemas.microsoft.com/office/drawing/2014/main" id="{B94A6188-5C57-689B-1C67-FB122C12045A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342" y="2340602"/>
            <a:ext cx="1411102" cy="2295108"/>
          </a:xfrm>
          <a:prstGeom prst="rect">
            <a:avLst/>
          </a:prstGeom>
        </p:spPr>
      </p:pic>
      <p:pic>
        <p:nvPicPr>
          <p:cNvPr id="34" name="Picture 33" descr="A picture containing text, human face, screenshot, person&#10;&#10;Description automatically generated">
            <a:extLst>
              <a:ext uri="{FF2B5EF4-FFF2-40B4-BE49-F238E27FC236}">
                <a16:creationId xmlns:a16="http://schemas.microsoft.com/office/drawing/2014/main" id="{7FE813C9-EA7A-D85F-BFB8-E44B6AB76532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610" y="1347725"/>
            <a:ext cx="1214767" cy="1548828"/>
          </a:xfrm>
          <a:prstGeom prst="rect">
            <a:avLst/>
          </a:prstGeom>
        </p:spPr>
      </p:pic>
      <p:pic>
        <p:nvPicPr>
          <p:cNvPr id="36" name="Picture 35" descr="A close-up of a document&#10;&#10;Description automatically generated with low confidence">
            <a:extLst>
              <a:ext uri="{FF2B5EF4-FFF2-40B4-BE49-F238E27FC236}">
                <a16:creationId xmlns:a16="http://schemas.microsoft.com/office/drawing/2014/main" id="{9A7F3286-A6F7-D899-0F46-664BE4EFA5CA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150" y="4249106"/>
            <a:ext cx="1214980" cy="1739222"/>
          </a:xfrm>
          <a:prstGeom prst="rect">
            <a:avLst/>
          </a:prstGeom>
        </p:spPr>
      </p:pic>
      <p:pic>
        <p:nvPicPr>
          <p:cNvPr id="40" name="Picture 39" descr="A close-up of a document&#10;&#10;Description automatically generated with medium confidence">
            <a:extLst>
              <a:ext uri="{FF2B5EF4-FFF2-40B4-BE49-F238E27FC236}">
                <a16:creationId xmlns:a16="http://schemas.microsoft.com/office/drawing/2014/main" id="{9EC1C37D-B5EA-D894-5F78-68D37A066209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950" y="3203386"/>
            <a:ext cx="927689" cy="1333405"/>
          </a:xfrm>
          <a:prstGeom prst="rect">
            <a:avLst/>
          </a:prstGeom>
        </p:spPr>
      </p:pic>
      <p:pic>
        <p:nvPicPr>
          <p:cNvPr id="42" name="Picture 41" descr="A close-up of a visa&#10;&#10;Description automatically generated with medium confidence">
            <a:extLst>
              <a:ext uri="{FF2B5EF4-FFF2-40B4-BE49-F238E27FC236}">
                <a16:creationId xmlns:a16="http://schemas.microsoft.com/office/drawing/2014/main" id="{0FFEDC7E-91BE-18E2-0486-AFC15FD4C10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255" y="2966267"/>
            <a:ext cx="1203859" cy="1553366"/>
          </a:xfrm>
          <a:prstGeom prst="rect">
            <a:avLst/>
          </a:prstGeom>
        </p:spPr>
      </p:pic>
      <p:pic>
        <p:nvPicPr>
          <p:cNvPr id="46" name="Picture 45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86B0FDBC-664F-E354-0900-D96185B5EDE2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19" y="3476801"/>
            <a:ext cx="1055902" cy="1730844"/>
          </a:xfrm>
          <a:prstGeom prst="rect">
            <a:avLst/>
          </a:prstGeom>
        </p:spPr>
      </p:pic>
      <p:pic>
        <p:nvPicPr>
          <p:cNvPr id="48" name="Picture 47" descr="A visa approval letter with a person's face&#10;&#10;Description automatically generated with low confidence">
            <a:extLst>
              <a:ext uri="{FF2B5EF4-FFF2-40B4-BE49-F238E27FC236}">
                <a16:creationId xmlns:a16="http://schemas.microsoft.com/office/drawing/2014/main" id="{6DFF5FD4-0764-0B2C-F167-663D96F7A72A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445" y="4917802"/>
            <a:ext cx="1504857" cy="1967601"/>
          </a:xfrm>
          <a:prstGeom prst="rect">
            <a:avLst/>
          </a:prstGeom>
        </p:spPr>
      </p:pic>
      <p:pic>
        <p:nvPicPr>
          <p:cNvPr id="50" name="Picture 49" descr="A close-up of a application form&#10;&#10;Description automatically generated with low confidence">
            <a:extLst>
              <a:ext uri="{FF2B5EF4-FFF2-40B4-BE49-F238E27FC236}">
                <a16:creationId xmlns:a16="http://schemas.microsoft.com/office/drawing/2014/main" id="{352812AC-E9AC-0DCE-03C6-A9C15E701AA1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98" y="1516458"/>
            <a:ext cx="1166241" cy="1648288"/>
          </a:xfrm>
          <a:prstGeom prst="rect">
            <a:avLst/>
          </a:prstGeom>
        </p:spPr>
      </p:pic>
      <p:pic>
        <p:nvPicPr>
          <p:cNvPr id="54" name="Picture 53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65AF7611-2E7A-FC3E-F767-1F95FBDC3E56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510" y="869672"/>
            <a:ext cx="1297874" cy="1674518"/>
          </a:xfrm>
          <a:prstGeom prst="rect">
            <a:avLst/>
          </a:prstGeom>
        </p:spPr>
      </p:pic>
      <p:sp>
        <p:nvSpPr>
          <p:cNvPr id="3" name="Title 17">
            <a:extLst>
              <a:ext uri="{FF2B5EF4-FFF2-40B4-BE49-F238E27FC236}">
                <a16:creationId xmlns:a16="http://schemas.microsoft.com/office/drawing/2014/main" id="{3E5785ED-01C1-B40D-51CA-CABAFBA53CDF}"/>
              </a:ext>
            </a:extLst>
          </p:cNvPr>
          <p:cNvSpPr txBox="1">
            <a:spLocks/>
          </p:cNvSpPr>
          <p:nvPr/>
        </p:nvSpPr>
        <p:spPr>
          <a:xfrm>
            <a:off x="1405579" y="308276"/>
            <a:ext cx="8308612" cy="421416"/>
          </a:xfr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“</a:t>
            </a:r>
            <a:r>
              <a:rPr lang="en-US" dirty="0" err="1">
                <a:solidFill>
                  <a:schemeClr val="tx2"/>
                </a:solidFill>
              </a:rPr>
              <a:t>eVisas</a:t>
            </a:r>
            <a:r>
              <a:rPr lang="en-US" dirty="0">
                <a:solidFill>
                  <a:schemeClr val="tx2"/>
                </a:solidFill>
              </a:rPr>
              <a:t>” – The Challenge</a:t>
            </a:r>
            <a:endParaRPr lang="en-CA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08959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7B91A5-A196-7C36-640B-471BD1D36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3FE8CDA9-F26C-9D80-3546-12E872159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114" y="893372"/>
            <a:ext cx="9470542" cy="377644"/>
          </a:xfrm>
        </p:spPr>
        <p:txBody>
          <a:bodyPr/>
          <a:lstStyle/>
          <a:p>
            <a:r>
              <a:rPr lang="en-US" sz="3200" dirty="0">
                <a:solidFill>
                  <a:schemeClr val="tx2"/>
                </a:solidFill>
              </a:rPr>
              <a:t>Counter Measure – promoting global interoperability</a:t>
            </a:r>
            <a:endParaRPr lang="en-CA" sz="3200" dirty="0">
              <a:solidFill>
                <a:schemeClr val="tx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E5D5C3-857A-0E24-6ABB-FA4309C5F6FC}"/>
              </a:ext>
            </a:extLst>
          </p:cNvPr>
          <p:cNvSpPr txBox="1"/>
          <p:nvPr/>
        </p:nvSpPr>
        <p:spPr>
          <a:xfrm>
            <a:off x="1493114" y="1544887"/>
            <a:ext cx="100066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 defTabSz="914377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Introducing an Annex 9 Recommended Practice encouraging States to issue standardized DTAs.</a:t>
            </a:r>
          </a:p>
          <a:p>
            <a:pPr marL="228594" indent="-228594" defTabSz="914377">
              <a:buFont typeface="Arial" panose="020B0604020202020204" pitchFamily="34" charset="0"/>
              <a:buChar char="•"/>
              <a:defRPr/>
            </a:pPr>
            <a:endParaRPr lang="en-US" sz="2800" dirty="0"/>
          </a:p>
          <a:p>
            <a:pPr marL="228594" indent="-228594" defTabSz="914377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This will promote adherence to Doc 9303 and improve global interoperability in an important field.</a:t>
            </a:r>
          </a:p>
          <a:p>
            <a:pPr marL="228594" indent="-228594" defTabSz="914377">
              <a:buFont typeface="Arial" panose="020B0604020202020204" pitchFamily="34" charset="0"/>
              <a:buChar char="•"/>
              <a:defRPr/>
            </a:pPr>
            <a:endParaRPr lang="en-US" sz="2800" dirty="0"/>
          </a:p>
          <a:p>
            <a:pPr marL="228594" indent="-228594" defTabSz="914377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Globalization and standardization of “</a:t>
            </a:r>
            <a:r>
              <a:rPr lang="en-US" sz="2800" dirty="0" err="1"/>
              <a:t>eVisa</a:t>
            </a:r>
            <a:r>
              <a:rPr lang="en-US" sz="2800" dirty="0"/>
              <a:t>” system.</a:t>
            </a:r>
          </a:p>
        </p:txBody>
      </p:sp>
    </p:spTree>
    <p:extLst>
      <p:ext uri="{BB962C8B-B14F-4D97-AF65-F5344CB8AC3E}">
        <p14:creationId xmlns:p14="http://schemas.microsoft.com/office/powerpoint/2010/main" val="171041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1D218B-280C-E45E-1DF7-EFAE23053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C2D8AD34-65C7-A50A-8349-93823CBAD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114" y="893372"/>
            <a:ext cx="9470542" cy="377644"/>
          </a:xfrm>
        </p:spPr>
        <p:txBody>
          <a:bodyPr/>
          <a:lstStyle/>
          <a:p>
            <a:r>
              <a:rPr lang="en-US" sz="3200" dirty="0">
                <a:solidFill>
                  <a:schemeClr val="tx2"/>
                </a:solidFill>
              </a:rPr>
              <a:t>Proposal for an Annex 9 Recommended Practice</a:t>
            </a:r>
            <a:endParaRPr lang="en-CA" sz="3200" dirty="0">
              <a:solidFill>
                <a:schemeClr val="tx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A4AFEF-C48A-5477-9CE1-19E6B6AA3EF7}"/>
              </a:ext>
            </a:extLst>
          </p:cNvPr>
          <p:cNvSpPr txBox="1"/>
          <p:nvPr/>
        </p:nvSpPr>
        <p:spPr>
          <a:xfrm>
            <a:off x="1493114" y="1544887"/>
            <a:ext cx="1000662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CHAPTER 3:  ENTRY AND DEPARTURE OF PERSONS AND</a:t>
            </a:r>
            <a:endParaRPr lang="en-US" sz="2800" dirty="0"/>
          </a:p>
          <a:p>
            <a:pPr algn="ctr"/>
            <a:r>
              <a:rPr lang="en-GB" sz="2800" b="1" dirty="0"/>
              <a:t>THEIR BAGGAGE</a:t>
            </a:r>
            <a:r>
              <a:rPr lang="en-US" sz="2800" dirty="0"/>
              <a:t> </a:t>
            </a:r>
          </a:p>
          <a:p>
            <a:r>
              <a:rPr lang="en-GB" sz="2800" b="1" dirty="0"/>
              <a:t> </a:t>
            </a:r>
            <a:endParaRPr lang="en-US" sz="2800" dirty="0"/>
          </a:p>
          <a:p>
            <a:pPr lvl="0"/>
            <a:r>
              <a:rPr lang="en-GB" sz="2800" b="1" dirty="0"/>
              <a:t>D. Travel documents</a:t>
            </a:r>
            <a:endParaRPr lang="en-US" dirty="0"/>
          </a:p>
          <a:p>
            <a:pPr defTabSz="914377">
              <a:defRPr/>
            </a:pPr>
            <a:endParaRPr lang="en-US" sz="2800" dirty="0">
              <a:highlight>
                <a:srgbClr val="CED8DD"/>
              </a:highlight>
            </a:endParaRPr>
          </a:p>
          <a:p>
            <a:pPr defTabSz="914377">
              <a:defRPr/>
            </a:pPr>
            <a:r>
              <a:rPr lang="en-US" sz="2800" dirty="0">
                <a:highlight>
                  <a:srgbClr val="CED8DD"/>
                </a:highlight>
              </a:rPr>
              <a:t>3.16.2 </a:t>
            </a:r>
            <a:r>
              <a:rPr lang="en-US" sz="2800" b="1" dirty="0">
                <a:highlight>
                  <a:srgbClr val="CED8DD"/>
                </a:highlight>
              </a:rPr>
              <a:t>Recommended Practice.— </a:t>
            </a:r>
            <a:r>
              <a:rPr lang="en-US" sz="2800" i="1" dirty="0">
                <a:highlight>
                  <a:srgbClr val="CED8DD"/>
                </a:highlight>
              </a:rPr>
              <a:t>When issuing barcode-based travel authorizations, Contracting States should issue these as Digital Travel Authorizations (DTA), (as specified in Doc 9303).</a:t>
            </a:r>
          </a:p>
          <a:p>
            <a:pPr marL="228594" indent="-228594" defTabSz="914377">
              <a:buFont typeface="Arial" panose="020B0604020202020204" pitchFamily="34" charset="0"/>
              <a:buChar char="•"/>
              <a:defRPr/>
            </a:pPr>
            <a:endParaRPr lang="en-US" sz="2800" i="1" dirty="0">
              <a:highlight>
                <a:srgbClr val="CED8DD"/>
              </a:highlight>
            </a:endParaRPr>
          </a:p>
          <a:p>
            <a:pPr defTabSz="914377">
              <a:defRPr/>
            </a:pPr>
            <a:r>
              <a:rPr lang="en-US" sz="2800" i="1" dirty="0">
                <a:highlight>
                  <a:srgbClr val="CED8DD"/>
                </a:highlight>
              </a:rPr>
              <a:t>	Note.— The specifications for Digital Travel Authorizations 	(DTAs) are found in the ICAO MRTD Technical Report ICAO 	Datastructure for Barcode, version 1.1.</a:t>
            </a:r>
          </a:p>
          <a:p>
            <a:pPr marL="228594" marR="0" lvl="0" indent="-228594" algn="l" defTabSz="914377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470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ED3019-771A-8B50-FE62-94D74923B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E8CD6FF-5F8C-9CCD-6070-CB9998DF3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114" y="893372"/>
            <a:ext cx="9470542" cy="377644"/>
          </a:xfrm>
        </p:spPr>
        <p:txBody>
          <a:bodyPr/>
          <a:lstStyle/>
          <a:p>
            <a:r>
              <a:rPr lang="en-US" sz="3200" dirty="0">
                <a:solidFill>
                  <a:schemeClr val="tx2"/>
                </a:solidFill>
              </a:rPr>
              <a:t>Additional Slides in case of questions</a:t>
            </a:r>
            <a:endParaRPr lang="en-CA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099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A07D014-E67E-33C0-A804-22E80266E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114" y="933066"/>
            <a:ext cx="7181654" cy="486660"/>
          </a:xfrm>
        </p:spPr>
        <p:txBody>
          <a:bodyPr/>
          <a:lstStyle/>
          <a:p>
            <a:r>
              <a:rPr lang="en-CA" sz="3200" dirty="0"/>
              <a:t>Visas and Travel Authorizations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E43F014-A817-0A60-894B-F3693B6B9D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3114" y="1641307"/>
            <a:ext cx="9360814" cy="4566987"/>
          </a:xfrm>
        </p:spPr>
        <p:txBody>
          <a:bodyPr>
            <a:normAutofit fontScale="62500" lnSpcReduction="20000"/>
          </a:bodyPr>
          <a:lstStyle/>
          <a:p>
            <a:pPr marL="0" lvl="2" algn="l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defRPr/>
            </a:pPr>
            <a:r>
              <a:rPr lang="en-US" sz="4500" dirty="0">
                <a:latin typeface="+mn-lt"/>
              </a:rPr>
              <a:t>ICAO Doc 9303 and Annex 9 set the framework for </a:t>
            </a:r>
            <a:r>
              <a:rPr lang="en-US" sz="4500" dirty="0"/>
              <a:t>visas and authorizations to travel, and related verification processes:</a:t>
            </a:r>
          </a:p>
          <a:p>
            <a:pPr marL="0" lvl="2" algn="l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defRPr/>
            </a:pPr>
            <a:endParaRPr lang="en-US" sz="4500" dirty="0"/>
          </a:p>
          <a:p>
            <a:pPr marL="0" lvl="2" algn="l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defRPr/>
            </a:pPr>
            <a:r>
              <a:rPr lang="en-US" sz="4500" u="sng" dirty="0"/>
              <a:t>Credentials are in Chapter 3</a:t>
            </a:r>
          </a:p>
          <a:p>
            <a:pPr marL="685800" lvl="2" indent="-685800" algn="l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US" sz="4500" dirty="0"/>
              <a:t>Machine Readable Visas (MRV)</a:t>
            </a:r>
          </a:p>
          <a:p>
            <a:pPr marL="685800" lvl="2" indent="-685800" algn="l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US" sz="4500" dirty="0">
                <a:latin typeface="+mn-lt"/>
                <a:cs typeface="Arial"/>
              </a:rPr>
              <a:t>Digital </a:t>
            </a:r>
            <a:r>
              <a:rPr lang="en-GB" sz="4500" dirty="0">
                <a:solidFill>
                  <a:schemeClr val="tx1"/>
                </a:solidFill>
                <a:latin typeface="+mn-lt"/>
                <a:cs typeface="Arial"/>
              </a:rPr>
              <a:t>Travel Authorization</a:t>
            </a:r>
            <a:r>
              <a:rPr lang="en-GB" sz="4500" dirty="0">
                <a:cs typeface="Arial"/>
              </a:rPr>
              <a:t>s</a:t>
            </a:r>
            <a:r>
              <a:rPr lang="en-GB" sz="4500" dirty="0">
                <a:solidFill>
                  <a:schemeClr val="tx1"/>
                </a:solidFill>
                <a:latin typeface="+mn-lt"/>
                <a:cs typeface="Arial"/>
              </a:rPr>
              <a:t> (DTA)</a:t>
            </a:r>
          </a:p>
          <a:p>
            <a:pPr marL="0" lvl="2" algn="l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defRPr/>
            </a:pPr>
            <a:endParaRPr lang="en-GB" sz="4500" u="sng" dirty="0">
              <a:solidFill>
                <a:schemeClr val="tx1"/>
              </a:solidFill>
              <a:latin typeface="+mn-lt"/>
              <a:cs typeface="Arial"/>
            </a:endParaRPr>
          </a:p>
          <a:p>
            <a:pPr marL="0" lvl="2" algn="l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defRPr/>
            </a:pPr>
            <a:r>
              <a:rPr lang="en-GB" sz="4500" u="sng" dirty="0">
                <a:solidFill>
                  <a:schemeClr val="tx1"/>
                </a:solidFill>
                <a:latin typeface="+mn-lt"/>
                <a:cs typeface="Arial"/>
              </a:rPr>
              <a:t>Validation Process using passenger data in Chapter 9</a:t>
            </a:r>
          </a:p>
          <a:p>
            <a:pPr marL="685800" lvl="2" indent="-685800" algn="l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GB" sz="4500" dirty="0">
                <a:solidFill>
                  <a:schemeClr val="tx1"/>
                </a:solidFill>
                <a:latin typeface="+mn-lt"/>
                <a:cs typeface="Arial"/>
              </a:rPr>
              <a:t>Electronic Travel Systems (ETS)</a:t>
            </a:r>
          </a:p>
          <a:p>
            <a:pPr marL="0" lvl="2" algn="l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defRPr/>
            </a:pPr>
            <a:endParaRPr lang="en-GB" sz="45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6725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A07D014-E67E-33C0-A804-22E80266E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114" y="933066"/>
            <a:ext cx="7181654" cy="486660"/>
          </a:xfrm>
        </p:spPr>
        <p:txBody>
          <a:bodyPr/>
          <a:lstStyle/>
          <a:p>
            <a:r>
              <a:rPr lang="en-CA" sz="3200" dirty="0"/>
              <a:t>Electronic Travel Systems (ETS)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E43F014-A817-0A60-894B-F3693B6B9D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3114" y="2103412"/>
            <a:ext cx="10136911" cy="4566987"/>
          </a:xfrm>
        </p:spPr>
        <p:txBody>
          <a:bodyPr>
            <a:normAutofit fontScale="92500" lnSpcReduction="20000"/>
          </a:bodyPr>
          <a:lstStyle/>
          <a:p>
            <a:pPr marL="457200" lvl="2" indent="-457200" algn="l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  <a:buFontTx/>
              <a:buChar char="-"/>
              <a:defRPr/>
            </a:pPr>
            <a:r>
              <a:rPr lang="en-US" sz="2800" dirty="0"/>
              <a:t>ETS is not a visa or a credential</a:t>
            </a:r>
          </a:p>
          <a:p>
            <a:pPr marL="457200" lvl="2" indent="-457200" algn="l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  <a:buFontTx/>
              <a:buChar char="-"/>
              <a:defRPr/>
            </a:pPr>
            <a:r>
              <a:rPr lang="en-US" sz="2800" dirty="0"/>
              <a:t>ETS describes a validation process</a:t>
            </a:r>
          </a:p>
          <a:p>
            <a:pPr marL="457200" lvl="2" indent="-457200" algn="l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  <a:buFontTx/>
              <a:buChar char="-"/>
              <a:defRPr/>
            </a:pPr>
            <a:r>
              <a:rPr lang="en-US" sz="2800" dirty="0"/>
              <a:t>Aircraft operator transfers passport data </a:t>
            </a:r>
            <a:r>
              <a:rPr lang="en-US" sz="2800" u="sng" dirty="0"/>
              <a:t>via </a:t>
            </a:r>
            <a:r>
              <a:rPr lang="en-GB" sz="2800" u="sng" dirty="0">
                <a:cs typeface="Arial"/>
              </a:rPr>
              <a:t>interactive API</a:t>
            </a:r>
            <a:r>
              <a:rPr lang="en-GB" sz="2800" dirty="0">
                <a:cs typeface="Arial"/>
              </a:rPr>
              <a:t> to the receiving State, which conducts system-based checks against records they hold in their databases</a:t>
            </a:r>
          </a:p>
          <a:p>
            <a:pPr marL="457200" lvl="2" indent="-457200" algn="l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  <a:buFontTx/>
              <a:buChar char="-"/>
              <a:defRPr/>
            </a:pPr>
            <a:r>
              <a:rPr lang="en-US" sz="2800" dirty="0"/>
              <a:t>ETS falls within Annex 9 RPs for Passenger Data Systems (Ch. 9)</a:t>
            </a:r>
          </a:p>
          <a:p>
            <a:pPr marL="0" lvl="2" algn="l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  <a:defRPr/>
            </a:pPr>
            <a:endParaRPr lang="en-US" sz="2800" dirty="0"/>
          </a:p>
          <a:p>
            <a:pPr marL="457200" lvl="2" indent="-457200" algn="l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  <a:buFontTx/>
              <a:buChar char="-"/>
              <a:defRPr/>
            </a:pPr>
            <a:r>
              <a:rPr lang="en-US" sz="2800" dirty="0"/>
              <a:t>Traditional example is validating Electronic Travel Authorizations (ETA)</a:t>
            </a:r>
          </a:p>
          <a:p>
            <a:pPr marL="457200" lvl="2" indent="-457200" algn="l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  <a:buFontTx/>
              <a:buChar char="-"/>
              <a:defRPr/>
            </a:pPr>
            <a:r>
              <a:rPr lang="en-US" sz="2800" dirty="0"/>
              <a:t>ETA designed for online application and </a:t>
            </a:r>
            <a:r>
              <a:rPr lang="en-US" sz="2800" u="sng" dirty="0"/>
              <a:t>notification of approval to travel</a:t>
            </a:r>
            <a:r>
              <a:rPr lang="en-US" sz="2800" dirty="0"/>
              <a:t> for visa waiver nationals</a:t>
            </a:r>
            <a:endParaRPr lang="en-GB" sz="2800" dirty="0">
              <a:cs typeface="Arial"/>
            </a:endParaRPr>
          </a:p>
          <a:p>
            <a:pPr marL="457200" lvl="2" indent="-457200" algn="l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  <a:buFontTx/>
              <a:buChar char="-"/>
              <a:defRPr/>
            </a:pPr>
            <a:r>
              <a:rPr lang="en-US" sz="2800" dirty="0"/>
              <a:t>In this scenario no barcode is issued</a:t>
            </a:r>
          </a:p>
          <a:p>
            <a:pPr marL="457200" lvl="2" indent="-457200" algn="l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  <a:buFontTx/>
              <a:buChar char="-"/>
              <a:defRPr/>
            </a:pPr>
            <a:r>
              <a:rPr lang="en-US" sz="2800" dirty="0"/>
              <a:t>A barcode can also be added to an ETA as a back-up, to support States of transit and in case interactive API messaging fails</a:t>
            </a:r>
          </a:p>
          <a:p>
            <a:pPr marL="457200" lvl="2" indent="-457200" algn="l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  <a:buFontTx/>
              <a:buChar char="-"/>
              <a:defRPr/>
            </a:pPr>
            <a:r>
              <a:rPr lang="en-US" sz="2800" dirty="0"/>
              <a:t>A DTA or an MRV can also be validated through ETS using iAPI.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E8C14E6-8B81-7D22-BC8E-EE7BA9A02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2" y="0"/>
            <a:ext cx="4973049" cy="267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63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ICAO Colour Palette">
      <a:dk1>
        <a:sysClr val="windowText" lastClr="000000"/>
      </a:dk1>
      <a:lt1>
        <a:sysClr val="window" lastClr="FFFFFF"/>
      </a:lt1>
      <a:dk2>
        <a:srgbClr val="0055A5"/>
      </a:dk2>
      <a:lt2>
        <a:srgbClr val="8C99A1"/>
      </a:lt2>
      <a:accent1>
        <a:srgbClr val="289DD8"/>
      </a:accent1>
      <a:accent2>
        <a:srgbClr val="F58220"/>
      </a:accent2>
      <a:accent3>
        <a:srgbClr val="A74233"/>
      </a:accent3>
      <a:accent4>
        <a:srgbClr val="FAA61A"/>
      </a:accent4>
      <a:accent5>
        <a:srgbClr val="008739"/>
      </a:accent5>
      <a:accent6>
        <a:srgbClr val="A6CE39"/>
      </a:accent6>
      <a:hlink>
        <a:srgbClr val="A00064"/>
      </a:hlink>
      <a:folHlink>
        <a:srgbClr val="E6A7C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b">
        <a:noAutofit/>
      </a:bodyPr>
      <a:lstStyle>
        <a:defPPr algn="l">
          <a:defRPr sz="7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9D3835CEC26041B8856E725FF46B75" ma:contentTypeVersion="4" ma:contentTypeDescription="Create a new document." ma:contentTypeScope="" ma:versionID="88aefa4591e8c70fc1034e30b4403e13">
  <xsd:schema xmlns:xsd="http://www.w3.org/2001/XMLSchema" xmlns:xs="http://www.w3.org/2001/XMLSchema" xmlns:p="http://schemas.microsoft.com/office/2006/metadata/properties" xmlns:ns2="c4deabb0-14b6-45e2-890b-6067a22e1000" targetNamespace="http://schemas.microsoft.com/office/2006/metadata/properties" ma:root="true" ma:fieldsID="4228a42eff82130b0044cd0a6fb963b0" ns2:_="">
    <xsd:import namespace="c4deabb0-14b6-45e2-890b-6067a22e10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deabb0-14b6-45e2-890b-6067a22e10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8E2178B-6EB6-4A43-8E68-6F92A9AD72C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B31CBD-C321-4C85-AC31-5DF53F402FE5}">
  <ds:schemaRefs>
    <ds:schemaRef ds:uri="c4deabb0-14b6-45e2-890b-6067a22e100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7F0D053-652D-46BB-927D-041FBC420814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c4deabb0-14b6-45e2-890b-6067a22e100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585</Words>
  <Application>Microsoft Office PowerPoint</Application>
  <PresentationFormat>Widescreen</PresentationFormat>
  <Paragraphs>80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Aktiv Grotesk</vt:lpstr>
      <vt:lpstr>Arial</vt:lpstr>
      <vt:lpstr>Calibri</vt:lpstr>
      <vt:lpstr>1_Office Theme</vt:lpstr>
      <vt:lpstr>PowerPoint Presentation</vt:lpstr>
      <vt:lpstr>Implementation of Standardized  2D Barcodes using the ICAO Digital Authorization (DTA)</vt:lpstr>
      <vt:lpstr>Current Situation – Lack of Global Interoperability</vt:lpstr>
      <vt:lpstr>PowerPoint Presentation</vt:lpstr>
      <vt:lpstr>Counter Measure – promoting global interoperability</vt:lpstr>
      <vt:lpstr>Proposal for an Annex 9 Recommended Practice</vt:lpstr>
      <vt:lpstr>Additional Slides in case of questions</vt:lpstr>
      <vt:lpstr>Visas and Travel Authorizations</vt:lpstr>
      <vt:lpstr>Electronic Travel Systems (ETS)</vt:lpstr>
      <vt:lpstr>Interactive API environment</vt:lpstr>
      <vt:lpstr>Interactive API environment – expanded ETS capability</vt:lpstr>
    </vt:vector>
  </TitlesOfParts>
  <Company>I.A.C.O.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Brain, Susan</dc:creator>
  <cp:lastModifiedBy>Hornek, Julian Christopher</cp:lastModifiedBy>
  <cp:revision>172</cp:revision>
  <cp:lastPrinted>2023-10-17T19:13:52Z</cp:lastPrinted>
  <dcterms:created xsi:type="dcterms:W3CDTF">2017-08-07T18:21:00Z</dcterms:created>
  <dcterms:modified xsi:type="dcterms:W3CDTF">2025-11-11T20:27:25Z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0x010100EA9D3835CEC26041B8856E725FF46B75</vt:lpwstr>
  </property>
</Properties>
</file>