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1" r:id="rId2"/>
    <p:sldId id="264" r:id="rId3"/>
    <p:sldId id="26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4686" autoAdjust="0"/>
  </p:normalViewPr>
  <p:slideViewPr>
    <p:cSldViewPr snapToGrid="0">
      <p:cViewPr varScale="1">
        <p:scale>
          <a:sx n="100" d="100"/>
          <a:sy n="100" d="100"/>
        </p:scale>
        <p:origin x="936" y="4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E5AF-E7AF-4313-9E7B-25191D70C400}" type="datetimeFigureOut">
              <a:rPr lang="en-CA" smtClean="0"/>
              <a:t>08/03/2022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67B5D-342F-4B84-AD0E-8DAC2375B6E3}" type="slidenum">
              <a:rPr lang="en-CA" smtClean="0"/>
              <a:t>‹#›</a:t>
            </a:fld>
            <a:endParaRPr lang="en-CA"/>
          </a:p>
        </p:txBody>
      </p:sp>
    </p:spTree>
    <p:extLst>
      <p:ext uri="{BB962C8B-B14F-4D97-AF65-F5344CB8AC3E}">
        <p14:creationId xmlns:p14="http://schemas.microsoft.com/office/powerpoint/2010/main" val="410653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167B5D-342F-4B84-AD0E-8DAC2375B6E3}" type="slidenum">
              <a:rPr lang="en-CA" smtClean="0"/>
              <a:t>1</a:t>
            </a:fld>
            <a:endParaRPr lang="en-CA"/>
          </a:p>
        </p:txBody>
      </p:sp>
    </p:spTree>
    <p:extLst>
      <p:ext uri="{BB962C8B-B14F-4D97-AF65-F5344CB8AC3E}">
        <p14:creationId xmlns:p14="http://schemas.microsoft.com/office/powerpoint/2010/main" val="120914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IAL</a:t>
            </a:r>
            <a:r>
              <a:rPr lang="en-US" baseline="0" dirty="0" smtClean="0"/>
              <a:t> catalogue link: https://bit.ly/3s9vND3 </a:t>
            </a:r>
            <a:endParaRPr lang="en-CA" dirty="0"/>
          </a:p>
        </p:txBody>
      </p:sp>
      <p:sp>
        <p:nvSpPr>
          <p:cNvPr id="4" name="Slide Number Placeholder 3"/>
          <p:cNvSpPr>
            <a:spLocks noGrp="1"/>
          </p:cNvSpPr>
          <p:nvPr>
            <p:ph type="sldNum" sz="quarter" idx="10"/>
          </p:nvPr>
        </p:nvSpPr>
        <p:spPr/>
        <p:txBody>
          <a:bodyPr/>
          <a:lstStyle/>
          <a:p>
            <a:fld id="{6F167B5D-342F-4B84-AD0E-8DAC2375B6E3}" type="slidenum">
              <a:rPr lang="en-CA" smtClean="0"/>
              <a:t>2</a:t>
            </a:fld>
            <a:endParaRPr lang="en-CA"/>
          </a:p>
        </p:txBody>
      </p:sp>
    </p:spTree>
    <p:extLst>
      <p:ext uri="{BB962C8B-B14F-4D97-AF65-F5344CB8AC3E}">
        <p14:creationId xmlns:p14="http://schemas.microsoft.com/office/powerpoint/2010/main" val="225283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IAL</a:t>
            </a:r>
            <a:r>
              <a:rPr lang="en-US" baseline="0" dirty="0" smtClean="0"/>
              <a:t> catalogue link: https://bit.ly/3BXlYeI </a:t>
            </a:r>
            <a:endParaRPr lang="en-CA" dirty="0"/>
          </a:p>
        </p:txBody>
      </p:sp>
      <p:sp>
        <p:nvSpPr>
          <p:cNvPr id="4" name="Slide Number Placeholder 3"/>
          <p:cNvSpPr>
            <a:spLocks noGrp="1"/>
          </p:cNvSpPr>
          <p:nvPr>
            <p:ph type="sldNum" sz="quarter" idx="10"/>
          </p:nvPr>
        </p:nvSpPr>
        <p:spPr/>
        <p:txBody>
          <a:bodyPr/>
          <a:lstStyle/>
          <a:p>
            <a:fld id="{6F167B5D-342F-4B84-AD0E-8DAC2375B6E3}" type="slidenum">
              <a:rPr lang="en-CA" smtClean="0"/>
              <a:t>3</a:t>
            </a:fld>
            <a:endParaRPr lang="en-CA"/>
          </a:p>
        </p:txBody>
      </p:sp>
    </p:spTree>
    <p:extLst>
      <p:ext uri="{BB962C8B-B14F-4D97-AF65-F5344CB8AC3E}">
        <p14:creationId xmlns:p14="http://schemas.microsoft.com/office/powerpoint/2010/main" val="12527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703090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smtClean="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Tree>
    <p:extLst>
      <p:ext uri="{BB962C8B-B14F-4D97-AF65-F5344CB8AC3E}">
        <p14:creationId xmlns:p14="http://schemas.microsoft.com/office/powerpoint/2010/main" val="3313372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smtClean="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smtClean="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smtClean="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smtClean="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smtClean="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smtClean="0"/>
              <a:t>2018</a:t>
            </a:r>
            <a:endParaRPr lang="en-CA" dirty="0"/>
          </a:p>
        </p:txBody>
      </p:sp>
    </p:spTree>
    <p:extLst>
      <p:ext uri="{BB962C8B-B14F-4D97-AF65-F5344CB8AC3E}">
        <p14:creationId xmlns:p14="http://schemas.microsoft.com/office/powerpoint/2010/main" val="2384807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817606"/>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0996" y="457815"/>
            <a:ext cx="9230006" cy="6234545"/>
          </a:xfrm>
          <a:prstGeom prst="rect">
            <a:avLst/>
          </a:prstGeom>
        </p:spPr>
      </p:pic>
      <p:sp>
        <p:nvSpPr>
          <p:cNvPr id="12" name="TextBox 11"/>
          <p:cNvSpPr txBox="1"/>
          <p:nvPr userDrawn="1"/>
        </p:nvSpPr>
        <p:spPr>
          <a:xfrm>
            <a:off x="3417727" y="901287"/>
            <a:ext cx="5356545" cy="584775"/>
          </a:xfrm>
          <a:prstGeom prst="rect">
            <a:avLst/>
          </a:prstGeom>
          <a:noFill/>
        </p:spPr>
        <p:txBody>
          <a:bodyPr wrap="square" rtlCol="0">
            <a:spAutoFit/>
          </a:bodyPr>
          <a:lstStyle/>
          <a:p>
            <a:pPr algn="ctr"/>
            <a:r>
              <a:rPr lang="en-US" sz="3200" dirty="0" smtClean="0">
                <a:solidFill>
                  <a:schemeClr val="bg1"/>
                </a:solidFill>
                <a:latin typeface="+mj-lt"/>
              </a:rPr>
              <a:t>Thank You</a:t>
            </a:r>
            <a:endParaRPr lang="en-CA" sz="3200" dirty="0">
              <a:solidFill>
                <a:schemeClr val="bg1"/>
              </a:solidFill>
              <a:latin typeface="+mj-lt"/>
            </a:endParaRPr>
          </a:p>
        </p:txBody>
      </p:sp>
    </p:spTree>
    <p:extLst>
      <p:ext uri="{BB962C8B-B14F-4D97-AF65-F5344CB8AC3E}">
        <p14:creationId xmlns:p14="http://schemas.microsoft.com/office/powerpoint/2010/main" val="28018032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0031" y="2683986"/>
            <a:ext cx="5251938" cy="533496"/>
          </a:xfrm>
          <a:prstGeom prst="rect">
            <a:avLst/>
          </a:prstGeom>
        </p:spPr>
        <p:txBody>
          <a:bodyPr anchor="b">
            <a:normAutofit/>
          </a:bodyPr>
          <a:lstStyle>
            <a:lvl1pPr algn="ctr">
              <a:defRPr sz="3200">
                <a:solidFill>
                  <a:schemeClr val="tx2"/>
                </a:solidFill>
              </a:defRPr>
            </a:lvl1pPr>
          </a:lstStyle>
          <a:p>
            <a:r>
              <a:rPr lang="en-US" dirty="0" smtClean="0"/>
              <a:t>Presenter Name</a:t>
            </a:r>
            <a:endParaRPr lang="en-CA" dirty="0"/>
          </a:p>
        </p:txBody>
      </p:sp>
      <p:sp>
        <p:nvSpPr>
          <p:cNvPr id="8" name="Line"/>
          <p:cNvSpPr/>
          <p:nvPr userDrawn="1"/>
        </p:nvSpPr>
        <p:spPr>
          <a:xfrm>
            <a:off x="5854325" y="24408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 name="Subtitle 2"/>
          <p:cNvSpPr txBox="1">
            <a:spLocks/>
          </p:cNvSpPr>
          <p:nvPr userDrawn="1"/>
        </p:nvSpPr>
        <p:spPr>
          <a:xfrm>
            <a:off x="3622431" y="3501593"/>
            <a:ext cx="5251938" cy="74521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baseline="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Presenter Title and/or Company Name</a:t>
            </a:r>
            <a:endParaRPr lang="en-CA" dirty="0"/>
          </a:p>
        </p:txBody>
      </p:sp>
    </p:spTree>
    <p:extLst>
      <p:ext uri="{BB962C8B-B14F-4D97-AF65-F5344CB8AC3E}">
        <p14:creationId xmlns:p14="http://schemas.microsoft.com/office/powerpoint/2010/main" val="40709094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smtClean="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smtClean="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smtClean="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smtClean="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smtClean="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smtClean="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smtClean="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smtClean="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smtClean="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smtClean="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smtClean="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smtClean="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smtClean="0"/>
              <a:t>Chapter Title</a:t>
            </a:r>
            <a:endParaRPr lang="en-CA" dirty="0"/>
          </a:p>
        </p:txBody>
      </p:sp>
    </p:spTree>
    <p:extLst>
      <p:ext uri="{BB962C8B-B14F-4D97-AF65-F5344CB8AC3E}">
        <p14:creationId xmlns:p14="http://schemas.microsoft.com/office/powerpoint/2010/main" val="4194486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smtClean="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smtClean="0"/>
              <a:t>01</a:t>
            </a:r>
            <a:endParaRPr lang="en-CA" dirty="0"/>
          </a:p>
        </p:txBody>
      </p:sp>
    </p:spTree>
    <p:extLst>
      <p:ext uri="{BB962C8B-B14F-4D97-AF65-F5344CB8AC3E}">
        <p14:creationId xmlns:p14="http://schemas.microsoft.com/office/powerpoint/2010/main" val="2468846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3644453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Tree>
    <p:extLst>
      <p:ext uri="{BB962C8B-B14F-4D97-AF65-F5344CB8AC3E}">
        <p14:creationId xmlns:p14="http://schemas.microsoft.com/office/powerpoint/2010/main" val="2425888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smtClean="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smtClean="0"/>
              <a:t>Double click to edit text</a:t>
            </a:r>
            <a:endParaRPr lang="en-US" sz="1600" dirty="0" smtClean="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dirty="0" smtClean="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
        <p:nvSpPr>
          <p:cNvPr id="15" name="Subtitle 2"/>
          <p:cNvSpPr txBox="1">
            <a:spLocks/>
          </p:cNvSpPr>
          <p:nvPr userDrawn="1"/>
        </p:nvSpPr>
        <p:spPr>
          <a:xfrm rot="16200000">
            <a:off x="52576" y="4374432"/>
            <a:ext cx="1129678"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AVSEC2021</a:t>
            </a:r>
            <a:endParaRPr lang="en-CA" dirty="0"/>
          </a:p>
        </p:txBody>
      </p:sp>
    </p:spTree>
    <p:extLst>
      <p:ext uri="{BB962C8B-B14F-4D97-AF65-F5344CB8AC3E}">
        <p14:creationId xmlns:p14="http://schemas.microsoft.com/office/powerpoint/2010/main" val="13470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igat.icao.int/ated/TrainingCatalogue/Search?Search=IAL+SP&amp;StateId=&amp;Tab=All+Courses&amp;ViewMode=List&amp;Page=&amp;TrainingAreaId=&amp;TrainingSubareaId=&amp;TopicId=&amp;LanguageId=&amp;CourseTypeId=&amp;OrderBy=Type&amp;HasUpcomingSessions=false&amp;HasCaaDiscount=false" TargetMode="External"/><Relationship Id="rId3" Type="http://schemas.openxmlformats.org/officeDocument/2006/relationships/image" Target="../media/image6.png"/><Relationship Id="rId7" Type="http://schemas.openxmlformats.org/officeDocument/2006/relationships/hyperlink" Target="https://igat.icao.int/ated/TrainingCatalogue/Search?Search=IAL+FR&amp;StateId=&amp;Tab=All+Courses&amp;ViewMode=List&amp;Page=&amp;TrainingAreaId=&amp;TrainingSubareaId=&amp;TopicId=&amp;LanguageId=&amp;CourseTypeId=&amp;OrderBy=Type&amp;HasUpcomingSessions=false&amp;HasCaaDiscount=fals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igat.icao.int/ated/TrainingCatalogue/Search?Search=IAL+EN&amp;StateId=&amp;Tab=All+Courses&amp;ViewMode=List&amp;Page=&amp;TrainingAreaId=&amp;TrainingSubareaId=&amp;TopicId=&amp;LanguageId=&amp;CourseTypeId=&amp;OrderBy=Type&amp;HasUpcomingSessions=false&amp;HasCaaDiscount=fals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igat.icao.int/ated/TrainingCatalogue/Sessions?Tab=All&amp;SubTab=&amp;ViewMode=List&amp;Page=&amp;StateId=&amp;TrainingAreaId=10&amp;TrainingInstitutionId=&amp;LanguageId=&amp;OtherLanguage=&amp;FromDate=&amp;ToDate=&amp;Search=&amp;HasCaaDiscount=false"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0"/>
          </p:nvPr>
        </p:nvPicPr>
        <p:blipFill>
          <a:blip r:embed="rId3">
            <a:extLst>
              <a:ext uri="{28A0092B-C50C-407E-A947-70E740481C1C}">
                <a14:useLocalDpi xmlns:a14="http://schemas.microsoft.com/office/drawing/2010/main" val="0"/>
              </a:ext>
            </a:extLst>
          </a:blip>
          <a:stretch>
            <a:fillRect/>
          </a:stretch>
        </p:blipFill>
        <p:spPr>
          <a:xfrm>
            <a:off x="1" y="987"/>
            <a:ext cx="12191999" cy="3552823"/>
          </a:xfrm>
        </p:spPr>
      </p:pic>
      <p:sp>
        <p:nvSpPr>
          <p:cNvPr id="31" name="Content Placeholder 30"/>
          <p:cNvSpPr>
            <a:spLocks noGrp="1"/>
          </p:cNvSpPr>
          <p:nvPr>
            <p:ph sz="half" idx="2"/>
          </p:nvPr>
        </p:nvSpPr>
        <p:spPr>
          <a:xfrm>
            <a:off x="1385977" y="3787078"/>
            <a:ext cx="10067469" cy="2878263"/>
          </a:xfrm>
        </p:spPr>
        <p:txBody>
          <a:bodyPr/>
          <a:lstStyle/>
          <a:p>
            <a:r>
              <a:rPr lang="en-US" sz="2800" b="1" dirty="0" smtClean="0">
                <a:solidFill>
                  <a:schemeClr val="accent1"/>
                </a:solidFill>
              </a:rPr>
              <a:t>International Air Law Course</a:t>
            </a:r>
          </a:p>
          <a:p>
            <a:r>
              <a:rPr lang="en-US" sz="1600" dirty="0"/>
              <a:t>The International Air Law course aims to enable representatives of Civil Aviation Administrations, Civil Aviation Authorities, Airports and Air Navigation Service Providers to support their organization in compliance with international air law, through application of appropriate knowledge and advocacy</a:t>
            </a:r>
            <a:r>
              <a:rPr lang="en-US" sz="1600" dirty="0" smtClean="0"/>
              <a:t>.</a:t>
            </a:r>
          </a:p>
          <a:p>
            <a:r>
              <a:rPr lang="en-US" sz="1600" b="1" dirty="0"/>
              <a:t>Upon completion of the course, participants will be able to accomplish the following:</a:t>
            </a:r>
          </a:p>
          <a:p>
            <a:pPr marL="342900" indent="-342900">
              <a:buFont typeface="+mj-lt"/>
              <a:buAutoNum type="alphaLcParenR"/>
            </a:pPr>
            <a:r>
              <a:rPr lang="en-US" sz="1600" dirty="0" smtClean="0"/>
              <a:t>learn </a:t>
            </a:r>
            <a:r>
              <a:rPr lang="en-US" sz="1600" dirty="0"/>
              <a:t>the concepts and rules of international air law;</a:t>
            </a:r>
          </a:p>
          <a:p>
            <a:pPr marL="342900" indent="-342900">
              <a:buFont typeface="+mj-lt"/>
              <a:buAutoNum type="alphaLcParenR"/>
            </a:pPr>
            <a:r>
              <a:rPr lang="en-US" sz="1600" dirty="0" smtClean="0"/>
              <a:t>explain </a:t>
            </a:r>
            <a:r>
              <a:rPr lang="en-US" sz="1600" dirty="0"/>
              <a:t>the relevance of the rules and procedures of international air law for their own role and functions in </a:t>
            </a:r>
            <a:r>
              <a:rPr lang="en-US" sz="1600" dirty="0" smtClean="0"/>
              <a:t>their organization</a:t>
            </a:r>
            <a:r>
              <a:rPr lang="en-US" sz="1600" dirty="0"/>
              <a:t>; and</a:t>
            </a:r>
          </a:p>
          <a:p>
            <a:pPr marL="342900" indent="-342900">
              <a:buFont typeface="+mj-lt"/>
              <a:buAutoNum type="alphaLcParenR"/>
            </a:pPr>
            <a:r>
              <a:rPr lang="en-US" sz="1600" dirty="0" smtClean="0"/>
              <a:t>apply </a:t>
            </a:r>
            <a:r>
              <a:rPr lang="en-US" sz="1600" dirty="0"/>
              <a:t>their knowledge and understanding to assist their national administration in improving implementation.</a:t>
            </a:r>
          </a:p>
          <a:p>
            <a:endParaRPr lang="en-US" sz="1600" dirty="0">
              <a:solidFill>
                <a:schemeClr val="bg2">
                  <a:lumMod val="50000"/>
                </a:schemeClr>
              </a:solidFill>
            </a:endParaRPr>
          </a:p>
        </p:txBody>
      </p:sp>
      <p:sp>
        <p:nvSpPr>
          <p:cNvPr id="6" name="Content Placeholder 3"/>
          <p:cNvSpPr txBox="1">
            <a:spLocks/>
          </p:cNvSpPr>
          <p:nvPr/>
        </p:nvSpPr>
        <p:spPr>
          <a:xfrm>
            <a:off x="1645515" y="4637828"/>
            <a:ext cx="2732604" cy="1318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1600" dirty="0">
              <a:solidFill>
                <a:schemeClr val="bg1">
                  <a:lumMod val="50000"/>
                </a:schemeClr>
              </a:solidFill>
            </a:endParaRPr>
          </a:p>
        </p:txBody>
      </p:sp>
      <p:sp>
        <p:nvSpPr>
          <p:cNvPr id="5" name="Content Placeholder 30"/>
          <p:cNvSpPr txBox="1">
            <a:spLocks/>
          </p:cNvSpPr>
          <p:nvPr/>
        </p:nvSpPr>
        <p:spPr>
          <a:xfrm>
            <a:off x="1493113" y="649277"/>
            <a:ext cx="9205771" cy="272214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smtClean="0">
                <a:solidFill>
                  <a:schemeClr val="bg1"/>
                </a:solidFill>
              </a:rPr>
              <a:t>ICAO GLOBAL AVIATION TRAINING</a:t>
            </a:r>
          </a:p>
        </p:txBody>
      </p:sp>
    </p:spTree>
    <p:extLst>
      <p:ext uri="{BB962C8B-B14F-4D97-AF65-F5344CB8AC3E}">
        <p14:creationId xmlns:p14="http://schemas.microsoft.com/office/powerpoint/2010/main" val="2012720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smtClean="0">
                <a:solidFill>
                  <a:srgbClr val="002060"/>
                </a:solidFill>
                <a:latin typeface="+mn-lt"/>
              </a:rPr>
              <a:t>ICAO Global Aviation Training</a:t>
            </a:r>
            <a:r>
              <a:rPr lang="en-CA" dirty="0">
                <a:solidFill>
                  <a:srgbClr val="002060"/>
                </a:solidFill>
                <a:latin typeface="+mn-lt"/>
              </a:rPr>
              <a:t/>
            </a:r>
            <a:br>
              <a:rPr lang="en-CA" dirty="0">
                <a:solidFill>
                  <a:srgbClr val="002060"/>
                </a:solidFill>
                <a:latin typeface="+mn-lt"/>
              </a:rPr>
            </a:br>
            <a:endParaRPr lang="en-CA" dirty="0">
              <a:solidFill>
                <a:srgbClr val="002060"/>
              </a:solidFill>
              <a:latin typeface="+mn-lt"/>
            </a:endParaRPr>
          </a:p>
        </p:txBody>
      </p:sp>
      <p:sp>
        <p:nvSpPr>
          <p:cNvPr id="15" name="Content Placeholder 14"/>
          <p:cNvSpPr>
            <a:spLocks noGrp="1"/>
          </p:cNvSpPr>
          <p:nvPr>
            <p:ph sz="half" idx="2"/>
          </p:nvPr>
        </p:nvSpPr>
        <p:spPr>
          <a:xfrm>
            <a:off x="1503446" y="5329719"/>
            <a:ext cx="2857539" cy="623732"/>
          </a:xfrm>
        </p:spPr>
        <p:txBody>
          <a:bodyPr/>
          <a:lstStyle/>
          <a:p>
            <a:pPr>
              <a:lnSpc>
                <a:spcPct val="100000"/>
              </a:lnSpc>
              <a:spcBef>
                <a:spcPts val="0"/>
              </a:spcBef>
              <a:buClr>
                <a:srgbClr val="EC8B20"/>
              </a:buClr>
            </a:pPr>
            <a:r>
              <a:rPr lang="en-US" sz="1800" b="1" dirty="0">
                <a:solidFill>
                  <a:schemeClr val="bg2">
                    <a:lumMod val="75000"/>
                  </a:schemeClr>
                </a:solidFill>
              </a:rPr>
              <a:t>Delivered sessions</a:t>
            </a:r>
            <a:r>
              <a:rPr lang="en-US" sz="1800" b="1" dirty="0" smtClean="0">
                <a:solidFill>
                  <a:schemeClr val="bg2">
                    <a:lumMod val="75000"/>
                  </a:schemeClr>
                </a:solidFill>
              </a:rPr>
              <a:t>: 35</a:t>
            </a:r>
            <a:endParaRPr lang="en-US" sz="1800" b="1" dirty="0">
              <a:solidFill>
                <a:schemeClr val="bg2">
                  <a:lumMod val="75000"/>
                </a:schemeClr>
              </a:solidFill>
            </a:endParaRPr>
          </a:p>
          <a:p>
            <a:pPr>
              <a:lnSpc>
                <a:spcPct val="100000"/>
              </a:lnSpc>
              <a:spcBef>
                <a:spcPts val="0"/>
              </a:spcBef>
              <a:buClr>
                <a:srgbClr val="EC8B20"/>
              </a:buClr>
            </a:pPr>
            <a:r>
              <a:rPr lang="en-US" sz="1800" b="1" dirty="0">
                <a:solidFill>
                  <a:schemeClr val="bg2">
                    <a:lumMod val="75000"/>
                  </a:schemeClr>
                </a:solidFill>
              </a:rPr>
              <a:t>Total Trainees: </a:t>
            </a:r>
            <a:r>
              <a:rPr lang="en-US" sz="1800" b="1" dirty="0" smtClean="0">
                <a:solidFill>
                  <a:schemeClr val="bg2">
                    <a:lumMod val="75000"/>
                  </a:schemeClr>
                </a:solidFill>
              </a:rPr>
              <a:t>528</a:t>
            </a:r>
            <a:endParaRPr lang="en-US" sz="1800" b="1" dirty="0">
              <a:solidFill>
                <a:schemeClr val="bg2">
                  <a:lumMod val="75000"/>
                </a:schemeClr>
              </a:solidFill>
            </a:endParaRPr>
          </a:p>
          <a:p>
            <a:pPr>
              <a:lnSpc>
                <a:spcPct val="100000"/>
              </a:lnSpc>
              <a:spcBef>
                <a:spcPts val="0"/>
              </a:spcBef>
              <a:buClr>
                <a:srgbClr val="EC8B20"/>
              </a:buClr>
            </a:pPr>
            <a:endParaRPr lang="en-US" sz="1800" b="1" dirty="0" smtClean="0">
              <a:solidFill>
                <a:srgbClr val="0054A4"/>
              </a:solidFill>
            </a:endParaRPr>
          </a:p>
        </p:txBody>
      </p:sp>
      <p:sp>
        <p:nvSpPr>
          <p:cNvPr id="14" name="Subtitle 13"/>
          <p:cNvSpPr>
            <a:spLocks noGrp="1"/>
          </p:cNvSpPr>
          <p:nvPr>
            <p:ph type="subTitle" idx="1"/>
          </p:nvPr>
        </p:nvSpPr>
        <p:spPr>
          <a:xfrm>
            <a:off x="1493114" y="1390538"/>
            <a:ext cx="9205772" cy="484170"/>
          </a:xfrm>
        </p:spPr>
        <p:txBody>
          <a:bodyPr>
            <a:noAutofit/>
          </a:bodyPr>
          <a:lstStyle/>
          <a:p>
            <a:r>
              <a:rPr lang="en-US" sz="2400" b="1" dirty="0">
                <a:solidFill>
                  <a:schemeClr val="accent1"/>
                </a:solidFill>
              </a:rPr>
              <a:t>International Air Law </a:t>
            </a:r>
            <a:r>
              <a:rPr lang="en-US" sz="2400" b="1" dirty="0" smtClean="0">
                <a:solidFill>
                  <a:schemeClr val="accent1"/>
                </a:solidFill>
              </a:rPr>
              <a:t>Course is offered in English, French and Spanish, in both face-to-face and virtual formats.</a:t>
            </a:r>
            <a:endParaRPr lang="en-US" sz="2400" b="1" dirty="0">
              <a:solidFill>
                <a:schemeClr val="accent1"/>
              </a:solidFill>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952" y="2396385"/>
            <a:ext cx="1816018" cy="2334273"/>
          </a:xfrm>
          <a:prstGeom prst="rect">
            <a:avLst/>
          </a:prstGeom>
          <a:ln>
            <a:noFill/>
          </a:ln>
          <a:effectLst>
            <a:outerShdw blurRad="292100" dist="139700" dir="2700000" algn="tl" rotWithShape="0">
              <a:srgbClr val="333333">
                <a:alpha val="65000"/>
              </a:srgbClr>
            </a:outerShdw>
          </a:effectLst>
        </p:spPr>
      </p:pic>
      <p:sp>
        <p:nvSpPr>
          <p:cNvPr id="25" name="Content Placeholder 14"/>
          <p:cNvSpPr>
            <a:spLocks noGrp="1"/>
          </p:cNvSpPr>
          <p:nvPr>
            <p:ph sz="half" idx="2"/>
          </p:nvPr>
        </p:nvSpPr>
        <p:spPr>
          <a:xfrm>
            <a:off x="5002480" y="5329719"/>
            <a:ext cx="3004382" cy="668822"/>
          </a:xfrm>
        </p:spPr>
        <p:txBody>
          <a:bodyPr/>
          <a:lstStyle/>
          <a:p>
            <a:pPr>
              <a:lnSpc>
                <a:spcPct val="100000"/>
              </a:lnSpc>
              <a:spcBef>
                <a:spcPts val="0"/>
              </a:spcBef>
              <a:buClr>
                <a:srgbClr val="EC8B20"/>
              </a:buClr>
            </a:pPr>
            <a:r>
              <a:rPr lang="en-US" sz="1800" b="1" dirty="0">
                <a:solidFill>
                  <a:schemeClr val="bg2">
                    <a:lumMod val="75000"/>
                  </a:schemeClr>
                </a:solidFill>
              </a:rPr>
              <a:t>Delivered sessions: </a:t>
            </a:r>
            <a:r>
              <a:rPr lang="en-US" sz="1800" b="1" dirty="0" smtClean="0">
                <a:solidFill>
                  <a:schemeClr val="bg2">
                    <a:lumMod val="75000"/>
                  </a:schemeClr>
                </a:solidFill>
              </a:rPr>
              <a:t>3</a:t>
            </a:r>
            <a:endParaRPr lang="en-US" sz="1800" b="1" dirty="0">
              <a:solidFill>
                <a:schemeClr val="bg2">
                  <a:lumMod val="75000"/>
                </a:schemeClr>
              </a:solidFill>
            </a:endParaRPr>
          </a:p>
          <a:p>
            <a:pPr>
              <a:lnSpc>
                <a:spcPct val="100000"/>
              </a:lnSpc>
              <a:spcBef>
                <a:spcPts val="0"/>
              </a:spcBef>
              <a:buClr>
                <a:srgbClr val="EC8B20"/>
              </a:buClr>
            </a:pPr>
            <a:r>
              <a:rPr lang="en-US" sz="1800" b="1" dirty="0">
                <a:solidFill>
                  <a:schemeClr val="bg2">
                    <a:lumMod val="75000"/>
                  </a:schemeClr>
                </a:solidFill>
              </a:rPr>
              <a:t>Total Trainees: </a:t>
            </a:r>
            <a:r>
              <a:rPr lang="en-US" sz="1800" b="1" dirty="0" smtClean="0">
                <a:solidFill>
                  <a:schemeClr val="bg2">
                    <a:lumMod val="75000"/>
                  </a:schemeClr>
                </a:solidFill>
              </a:rPr>
              <a:t>27</a:t>
            </a:r>
            <a:endParaRPr lang="en-US" sz="1800" b="1" dirty="0">
              <a:solidFill>
                <a:schemeClr val="bg2">
                  <a:lumMod val="75000"/>
                </a:schemeClr>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075" y="2396385"/>
            <a:ext cx="1816018" cy="2334273"/>
          </a:xfrm>
          <a:prstGeom prst="rect">
            <a:avLst/>
          </a:prstGeom>
          <a:ln>
            <a:noFill/>
          </a:ln>
          <a:effectLst>
            <a:outerShdw blurRad="292100" dist="139700" dir="2700000" algn="tl" rotWithShape="0">
              <a:srgbClr val="333333">
                <a:alpha val="65000"/>
              </a:srgbClr>
            </a:outerShdw>
          </a:effectLst>
        </p:spPr>
      </p:pic>
      <p:sp>
        <p:nvSpPr>
          <p:cNvPr id="28" name="Content Placeholder 14"/>
          <p:cNvSpPr>
            <a:spLocks noGrp="1"/>
          </p:cNvSpPr>
          <p:nvPr>
            <p:ph sz="half" idx="2"/>
          </p:nvPr>
        </p:nvSpPr>
        <p:spPr>
          <a:xfrm>
            <a:off x="8513034" y="5329718"/>
            <a:ext cx="2419513" cy="668823"/>
          </a:xfrm>
        </p:spPr>
        <p:txBody>
          <a:bodyPr/>
          <a:lstStyle/>
          <a:p>
            <a:pPr>
              <a:lnSpc>
                <a:spcPct val="100000"/>
              </a:lnSpc>
              <a:spcBef>
                <a:spcPts val="0"/>
              </a:spcBef>
              <a:buClr>
                <a:srgbClr val="EC8B20"/>
              </a:buClr>
            </a:pPr>
            <a:r>
              <a:rPr lang="en-US" sz="1800" b="1" dirty="0">
                <a:solidFill>
                  <a:schemeClr val="bg2">
                    <a:lumMod val="75000"/>
                  </a:schemeClr>
                </a:solidFill>
              </a:rPr>
              <a:t>Delivered sessions: </a:t>
            </a:r>
            <a:r>
              <a:rPr lang="en-US" sz="1800" b="1" dirty="0" smtClean="0">
                <a:solidFill>
                  <a:schemeClr val="bg2">
                    <a:lumMod val="75000"/>
                  </a:schemeClr>
                </a:solidFill>
              </a:rPr>
              <a:t>13</a:t>
            </a:r>
            <a:endParaRPr lang="en-US" sz="1800" b="1" dirty="0">
              <a:solidFill>
                <a:schemeClr val="bg2">
                  <a:lumMod val="75000"/>
                </a:schemeClr>
              </a:solidFill>
            </a:endParaRPr>
          </a:p>
          <a:p>
            <a:pPr>
              <a:lnSpc>
                <a:spcPct val="100000"/>
              </a:lnSpc>
              <a:spcBef>
                <a:spcPts val="0"/>
              </a:spcBef>
              <a:buClr>
                <a:srgbClr val="EC8B20"/>
              </a:buClr>
            </a:pPr>
            <a:r>
              <a:rPr lang="en-US" sz="1800" b="1" dirty="0" smtClean="0">
                <a:solidFill>
                  <a:schemeClr val="bg2">
                    <a:lumMod val="75000"/>
                  </a:schemeClr>
                </a:solidFill>
              </a:rPr>
              <a:t>Total Trainees: 173</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051" y="2454718"/>
            <a:ext cx="1718979" cy="2209541"/>
          </a:xfrm>
          <a:prstGeom prst="rect">
            <a:avLst/>
          </a:prstGeom>
          <a:ln>
            <a:noFill/>
          </a:ln>
          <a:effectLst>
            <a:outerShdw blurRad="292100" dist="139700" dir="2700000" algn="tl" rotWithShape="0">
              <a:srgbClr val="333333">
                <a:alpha val="65000"/>
              </a:srgbClr>
            </a:outerShdw>
          </a:effectLst>
        </p:spPr>
      </p:pic>
      <p:sp>
        <p:nvSpPr>
          <p:cNvPr id="10" name="Subtitle 13"/>
          <p:cNvSpPr txBox="1">
            <a:spLocks/>
          </p:cNvSpPr>
          <p:nvPr/>
        </p:nvSpPr>
        <p:spPr>
          <a:xfrm>
            <a:off x="1493114" y="6240534"/>
            <a:ext cx="9205772" cy="80310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smtClean="0">
                <a:solidFill>
                  <a:schemeClr val="tx2"/>
                </a:solidFill>
              </a:rPr>
              <a:t>Upon successful completion of the course, participants will receive an ICAO certificate.</a:t>
            </a:r>
            <a:endParaRPr lang="en-US" sz="1800" b="1" dirty="0">
              <a:solidFill>
                <a:schemeClr val="tx2"/>
              </a:solidFill>
            </a:endParaRPr>
          </a:p>
        </p:txBody>
      </p:sp>
      <p:sp>
        <p:nvSpPr>
          <p:cNvPr id="11" name="Content Placeholder 14"/>
          <p:cNvSpPr>
            <a:spLocks noGrp="1"/>
          </p:cNvSpPr>
          <p:nvPr>
            <p:ph sz="half" idx="2"/>
          </p:nvPr>
        </p:nvSpPr>
        <p:spPr>
          <a:xfrm>
            <a:off x="1503446" y="4961419"/>
            <a:ext cx="2857539" cy="623732"/>
          </a:xfrm>
        </p:spPr>
        <p:txBody>
          <a:bodyPr/>
          <a:lstStyle/>
          <a:p>
            <a:pPr>
              <a:lnSpc>
                <a:spcPct val="100000"/>
              </a:lnSpc>
              <a:spcBef>
                <a:spcPts val="0"/>
              </a:spcBef>
              <a:buClr>
                <a:srgbClr val="EC8B20"/>
              </a:buClr>
            </a:pPr>
            <a:r>
              <a:rPr lang="en-US" sz="1800" b="1" dirty="0" smtClean="0">
                <a:solidFill>
                  <a:schemeClr val="tx2"/>
                </a:solidFill>
                <a:hlinkClick r:id="rId6"/>
              </a:rPr>
              <a:t>Learn more</a:t>
            </a:r>
            <a:endParaRPr lang="en-US" sz="1800" b="1" dirty="0">
              <a:solidFill>
                <a:schemeClr val="tx2"/>
              </a:solidFill>
            </a:endParaRPr>
          </a:p>
        </p:txBody>
      </p:sp>
      <p:sp>
        <p:nvSpPr>
          <p:cNvPr id="12" name="Content Placeholder 14"/>
          <p:cNvSpPr>
            <a:spLocks noGrp="1"/>
          </p:cNvSpPr>
          <p:nvPr>
            <p:ph sz="half" idx="2"/>
          </p:nvPr>
        </p:nvSpPr>
        <p:spPr>
          <a:xfrm>
            <a:off x="5002480" y="4961419"/>
            <a:ext cx="3004382" cy="668822"/>
          </a:xfrm>
        </p:spPr>
        <p:txBody>
          <a:bodyPr/>
          <a:lstStyle/>
          <a:p>
            <a:pPr>
              <a:lnSpc>
                <a:spcPct val="100000"/>
              </a:lnSpc>
              <a:spcBef>
                <a:spcPts val="0"/>
              </a:spcBef>
              <a:buClr>
                <a:srgbClr val="EC8B20"/>
              </a:buClr>
            </a:pPr>
            <a:r>
              <a:rPr lang="en-US" sz="1800" b="1" dirty="0" smtClean="0">
                <a:solidFill>
                  <a:schemeClr val="tx2"/>
                </a:solidFill>
                <a:hlinkClick r:id="rId7"/>
              </a:rPr>
              <a:t>Apprendre plus</a:t>
            </a:r>
            <a:endParaRPr lang="en-US" sz="1800" b="1" dirty="0">
              <a:solidFill>
                <a:schemeClr val="tx2"/>
              </a:solidFill>
            </a:endParaRPr>
          </a:p>
        </p:txBody>
      </p:sp>
      <p:sp>
        <p:nvSpPr>
          <p:cNvPr id="16" name="Content Placeholder 14"/>
          <p:cNvSpPr>
            <a:spLocks noGrp="1"/>
          </p:cNvSpPr>
          <p:nvPr>
            <p:ph sz="half" idx="2"/>
          </p:nvPr>
        </p:nvSpPr>
        <p:spPr>
          <a:xfrm>
            <a:off x="8513034" y="4961418"/>
            <a:ext cx="2419513" cy="668823"/>
          </a:xfrm>
        </p:spPr>
        <p:txBody>
          <a:bodyPr/>
          <a:lstStyle/>
          <a:p>
            <a:pPr>
              <a:lnSpc>
                <a:spcPct val="100000"/>
              </a:lnSpc>
              <a:spcBef>
                <a:spcPts val="0"/>
              </a:spcBef>
              <a:buClr>
                <a:srgbClr val="EC8B20"/>
              </a:buClr>
            </a:pPr>
            <a:r>
              <a:rPr lang="en-US" sz="1800" b="1" dirty="0" smtClean="0">
                <a:solidFill>
                  <a:schemeClr val="tx2"/>
                </a:solidFill>
                <a:hlinkClick r:id="rId8"/>
              </a:rPr>
              <a:t>Aprende </a:t>
            </a:r>
            <a:r>
              <a:rPr lang="en-US" sz="1800" b="1" dirty="0" err="1">
                <a:solidFill>
                  <a:schemeClr val="tx2"/>
                </a:solidFill>
                <a:hlinkClick r:id="rId8"/>
              </a:rPr>
              <a:t>más</a:t>
            </a:r>
            <a:endParaRPr lang="en-US" sz="1800" b="1" dirty="0" smtClean="0">
              <a:solidFill>
                <a:schemeClr val="tx2"/>
              </a:solidFill>
            </a:endParaRPr>
          </a:p>
        </p:txBody>
      </p:sp>
    </p:spTree>
    <p:extLst>
      <p:ext uri="{BB962C8B-B14F-4D97-AF65-F5344CB8AC3E}">
        <p14:creationId xmlns:p14="http://schemas.microsoft.com/office/powerpoint/2010/main" val="39317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1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58164" y="893372"/>
            <a:ext cx="9205772" cy="497166"/>
          </a:xfrm>
        </p:spPr>
        <p:txBody>
          <a:bodyPr/>
          <a:lstStyle/>
          <a:p>
            <a:r>
              <a:rPr lang="en-CA" dirty="0" smtClean="0">
                <a:solidFill>
                  <a:srgbClr val="002060"/>
                </a:solidFill>
                <a:latin typeface="+mn-lt"/>
              </a:rPr>
              <a:t>2022 Upcoming Training Sessions</a:t>
            </a:r>
            <a:r>
              <a:rPr lang="en-CA" dirty="0">
                <a:solidFill>
                  <a:srgbClr val="002060"/>
                </a:solidFill>
                <a:latin typeface="+mn-lt"/>
              </a:rPr>
              <a:t/>
            </a:r>
            <a:br>
              <a:rPr lang="en-CA" dirty="0">
                <a:solidFill>
                  <a:srgbClr val="002060"/>
                </a:solidFill>
                <a:latin typeface="+mn-lt"/>
              </a:rPr>
            </a:br>
            <a:endParaRPr lang="en-CA" dirty="0">
              <a:solidFill>
                <a:srgbClr val="002060"/>
              </a:solidFill>
              <a:latin typeface="+mn-lt"/>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90085047"/>
              </p:ext>
            </p:extLst>
          </p:nvPr>
        </p:nvGraphicFramePr>
        <p:xfrm>
          <a:off x="1333115" y="1530238"/>
          <a:ext cx="10071485" cy="4267200"/>
        </p:xfrm>
        <a:graphic>
          <a:graphicData uri="http://schemas.openxmlformats.org/drawingml/2006/table">
            <a:tbl>
              <a:tblPr>
                <a:tableStyleId>{5C22544A-7EE6-4342-B048-85BDC9FD1C3A}</a:tableStyleId>
              </a:tblPr>
              <a:tblGrid>
                <a:gridCol w="2749935">
                  <a:extLst>
                    <a:ext uri="{9D8B030D-6E8A-4147-A177-3AD203B41FA5}">
                      <a16:colId xmlns:a16="http://schemas.microsoft.com/office/drawing/2014/main" val="1389819604"/>
                    </a:ext>
                  </a:extLst>
                </a:gridCol>
                <a:gridCol w="4330700">
                  <a:extLst>
                    <a:ext uri="{9D8B030D-6E8A-4147-A177-3AD203B41FA5}">
                      <a16:colId xmlns:a16="http://schemas.microsoft.com/office/drawing/2014/main" val="1491446473"/>
                    </a:ext>
                  </a:extLst>
                </a:gridCol>
                <a:gridCol w="1282700">
                  <a:extLst>
                    <a:ext uri="{9D8B030D-6E8A-4147-A177-3AD203B41FA5}">
                      <a16:colId xmlns:a16="http://schemas.microsoft.com/office/drawing/2014/main" val="3723650004"/>
                    </a:ext>
                  </a:extLst>
                </a:gridCol>
                <a:gridCol w="819150">
                  <a:extLst>
                    <a:ext uri="{9D8B030D-6E8A-4147-A177-3AD203B41FA5}">
                      <a16:colId xmlns:a16="http://schemas.microsoft.com/office/drawing/2014/main" val="62807719"/>
                    </a:ext>
                  </a:extLst>
                </a:gridCol>
                <a:gridCol w="889000">
                  <a:extLst>
                    <a:ext uri="{9D8B030D-6E8A-4147-A177-3AD203B41FA5}">
                      <a16:colId xmlns:a16="http://schemas.microsoft.com/office/drawing/2014/main" val="3390520911"/>
                    </a:ext>
                  </a:extLst>
                </a:gridCol>
              </a:tblGrid>
              <a:tr h="253158">
                <a:tc>
                  <a:txBody>
                    <a:bodyPr/>
                    <a:lstStyle/>
                    <a:p>
                      <a:pPr algn="l" fontAlgn="b"/>
                      <a:r>
                        <a:rPr lang="en-CA" sz="1400" b="1" u="none" strike="noStrike" dirty="0">
                          <a:solidFill>
                            <a:schemeClr val="bg1"/>
                          </a:solidFill>
                          <a:effectLst/>
                        </a:rPr>
                        <a:t>Course Title</a:t>
                      </a:r>
                      <a:endParaRPr lang="en-CA" sz="1400" b="1" i="0" u="none" strike="noStrike" dirty="0">
                        <a:solidFill>
                          <a:schemeClr val="bg1"/>
                        </a:solidFill>
                        <a:effectLst/>
                        <a:latin typeface="Calibri" panose="020F0502020204030204" pitchFamily="34" charset="0"/>
                      </a:endParaRPr>
                    </a:p>
                  </a:txBody>
                  <a:tcPr marL="45720" marR="45720" anchor="b">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CA" sz="1400" b="1" u="none" strike="noStrike" dirty="0">
                          <a:solidFill>
                            <a:schemeClr val="bg1"/>
                          </a:solidFill>
                          <a:effectLst/>
                        </a:rPr>
                        <a:t>Training Institution</a:t>
                      </a:r>
                      <a:endParaRPr lang="en-CA" sz="1400" b="1" i="0" u="none" strike="noStrike" dirty="0">
                        <a:solidFill>
                          <a:schemeClr val="bg1"/>
                        </a:solidFill>
                        <a:effectLst/>
                        <a:latin typeface="Calibri" panose="020F0502020204030204" pitchFamily="34" charset="0"/>
                      </a:endParaRPr>
                    </a:p>
                  </a:txBody>
                  <a:tcPr marL="45720" marR="4572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CA" sz="1400" b="1" u="none" strike="noStrike" dirty="0">
                          <a:solidFill>
                            <a:schemeClr val="bg1"/>
                          </a:solidFill>
                          <a:effectLst/>
                        </a:rPr>
                        <a:t>State</a:t>
                      </a:r>
                      <a:endParaRPr lang="en-CA" sz="1400" b="1" i="0" u="none" strike="noStrike" dirty="0">
                        <a:solidFill>
                          <a:schemeClr val="bg1"/>
                        </a:solidFill>
                        <a:effectLst/>
                        <a:latin typeface="Calibri" panose="020F0502020204030204" pitchFamily="34" charset="0"/>
                      </a:endParaRPr>
                    </a:p>
                  </a:txBody>
                  <a:tcPr marL="45720" marR="4572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CA" sz="1400" b="1" u="none" strike="noStrike">
                          <a:solidFill>
                            <a:schemeClr val="bg1"/>
                          </a:solidFill>
                          <a:effectLst/>
                        </a:rPr>
                        <a:t>From</a:t>
                      </a:r>
                      <a:endParaRPr lang="en-CA" sz="1400" b="1" i="0" u="none" strike="noStrike">
                        <a:solidFill>
                          <a:schemeClr val="bg1"/>
                        </a:solidFill>
                        <a:effectLst/>
                        <a:latin typeface="Calibri" panose="020F0502020204030204" pitchFamily="34" charset="0"/>
                      </a:endParaRPr>
                    </a:p>
                  </a:txBody>
                  <a:tcPr marL="45720" marR="4572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fontAlgn="b"/>
                      <a:r>
                        <a:rPr lang="en-CA" sz="1400" b="1" u="none" strike="noStrike" dirty="0">
                          <a:solidFill>
                            <a:schemeClr val="bg1"/>
                          </a:solidFill>
                          <a:effectLst/>
                        </a:rPr>
                        <a:t>To</a:t>
                      </a:r>
                      <a:endParaRPr lang="en-CA" sz="1400" b="1" i="0" u="none" strike="noStrike" dirty="0">
                        <a:solidFill>
                          <a:schemeClr val="bg1"/>
                        </a:solidFill>
                        <a:effectLst/>
                        <a:latin typeface="Calibri" panose="020F0502020204030204" pitchFamily="34" charset="0"/>
                      </a:endParaRPr>
                    </a:p>
                  </a:txBody>
                  <a:tcPr marL="45720" marR="45720" anchor="b">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60201893"/>
                  </a:ext>
                </a:extLst>
              </a:tr>
              <a:tr h="253158">
                <a:tc rowSpan="2">
                  <a:txBody>
                    <a:bodyPr/>
                    <a:lstStyle/>
                    <a:p>
                      <a:pPr algn="l" fontAlgn="ctr"/>
                      <a:r>
                        <a:rPr lang="fr-FR" sz="1400" b="1" u="none" strike="noStrike" dirty="0">
                          <a:effectLst/>
                        </a:rPr>
                        <a:t>Droit Aérien International (IAL FR): Classe Virtuelle</a:t>
                      </a:r>
                      <a:endParaRPr lang="fr-FR" sz="1400" b="1" i="0" u="none" strike="noStrike" dirty="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algn="l" fontAlgn="ctr"/>
                      <a:r>
                        <a:rPr lang="fr-FR" sz="1400" u="none" strike="noStrike" dirty="0">
                          <a:effectLst/>
                        </a:rPr>
                        <a:t>Académie Tunisienne de Formation en Sûreté de l’Aviation Civile (AFSAC)</a:t>
                      </a:r>
                      <a:endParaRPr lang="fr-FR"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rowSpan="2">
                  <a:txBody>
                    <a:bodyPr/>
                    <a:lstStyle/>
                    <a:p>
                      <a:pPr algn="l" fontAlgn="ctr"/>
                      <a:r>
                        <a:rPr lang="en-CA" sz="1400" u="none" strike="noStrike" dirty="0">
                          <a:effectLst/>
                        </a:rPr>
                        <a:t>Tunisia</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18-Apr</a:t>
                      </a:r>
                      <a:endParaRPr lang="en-CA" sz="14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22-Apr</a:t>
                      </a:r>
                      <a:endParaRPr lang="en-CA" sz="14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82452342"/>
                  </a:ext>
                </a:extLst>
              </a:tr>
              <a:tr h="0">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l" fontAlgn="b"/>
                      <a:r>
                        <a:rPr lang="en-CA" sz="1400" u="none" strike="noStrike" dirty="0">
                          <a:effectLst/>
                        </a:rPr>
                        <a:t>03-Oct</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07-Oct</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30056162"/>
                  </a:ext>
                </a:extLst>
              </a:tr>
              <a:tr h="287450">
                <a:tc rowSpan="11">
                  <a:txBody>
                    <a:bodyPr/>
                    <a:lstStyle/>
                    <a:p>
                      <a:pPr algn="l" fontAlgn="ctr"/>
                      <a:r>
                        <a:rPr lang="en-US" sz="1400" b="1" u="none" strike="noStrike" dirty="0">
                          <a:effectLst/>
                        </a:rPr>
                        <a:t>International Air Law (IAL EN): Virtual Classroom</a:t>
                      </a:r>
                      <a:endParaRPr lang="en-US" sz="1400" b="1" i="0" u="none" strike="noStrike" dirty="0">
                        <a:solidFill>
                          <a:srgbClr val="000000"/>
                        </a:solidFill>
                        <a:effectLst/>
                        <a:latin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400" u="none" strike="noStrike" dirty="0">
                          <a:effectLst/>
                        </a:rPr>
                        <a:t>United for Aviation Technology Services (United ATS)</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Egypt</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27-Mar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31-Mar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8729216"/>
                  </a:ext>
                </a:extLst>
              </a:tr>
              <a:tr h="0">
                <a:tc vMerge="1">
                  <a:txBody>
                    <a:bodyPr/>
                    <a:lstStyle/>
                    <a:p>
                      <a:endParaRPr lang="en-CA"/>
                    </a:p>
                  </a:txBody>
                  <a:tcPr/>
                </a:tc>
                <a:tc>
                  <a:txBody>
                    <a:bodyPr/>
                    <a:lstStyle/>
                    <a:p>
                      <a:pPr algn="l" fontAlgn="b"/>
                      <a:r>
                        <a:rPr lang="en-US" sz="1400" u="none" strike="noStrike" dirty="0">
                          <a:effectLst/>
                        </a:rPr>
                        <a:t>JAA Training </a:t>
                      </a:r>
                      <a:r>
                        <a:rPr lang="en-US" sz="1400" u="none" strike="noStrike" dirty="0" err="1">
                          <a:effectLst/>
                        </a:rPr>
                        <a:t>Organisation</a:t>
                      </a:r>
                      <a:r>
                        <a:rPr lang="en-US" sz="1400" u="none" strike="noStrike" dirty="0">
                          <a:effectLst/>
                        </a:rPr>
                        <a:t> (JAA TO)</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Netherlands</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28-Mar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01-Apr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88532534"/>
                  </a:ext>
                </a:extLst>
              </a:tr>
              <a:tr h="253158">
                <a:tc vMerge="1">
                  <a:txBody>
                    <a:bodyPr/>
                    <a:lstStyle/>
                    <a:p>
                      <a:endParaRPr lang="en-CA"/>
                    </a:p>
                  </a:txBody>
                  <a:tcPr/>
                </a:tc>
                <a:tc rowSpan="2">
                  <a:txBody>
                    <a:bodyPr/>
                    <a:lstStyle/>
                    <a:p>
                      <a:pPr algn="l" fontAlgn="ctr"/>
                      <a:r>
                        <a:rPr lang="fr-FR" sz="1400" u="none" strike="noStrike" dirty="0">
                          <a:effectLst/>
                        </a:rPr>
                        <a:t>Académie Tunisienne de Formation en Sûreté de l’Aviation Civile (AFSAC)</a:t>
                      </a:r>
                      <a:endParaRPr lang="fr-FR"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en-CA" sz="1400" u="none" strike="noStrike" dirty="0">
                          <a:effectLst/>
                        </a:rPr>
                        <a:t>Tunisia</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04-Apr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08-Apr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4896794"/>
                  </a:ext>
                </a:extLst>
              </a:tr>
              <a:tr h="0">
                <a:tc vMerge="1">
                  <a:txBody>
                    <a:bodyPr/>
                    <a:lstStyle/>
                    <a:p>
                      <a:endParaRPr lang="en-CA"/>
                    </a:p>
                  </a:txBody>
                  <a:tcPr/>
                </a:tc>
                <a:tc vMerge="1">
                  <a:txBody>
                    <a:bodyPr/>
                    <a:lstStyle/>
                    <a:p>
                      <a:endParaRPr lang="en-CA"/>
                    </a:p>
                  </a:txBody>
                  <a:tcPr/>
                </a:tc>
                <a:tc vMerge="1">
                  <a:txBody>
                    <a:bodyPr/>
                    <a:lstStyle/>
                    <a:p>
                      <a:endParaRPr lang="en-CA"/>
                    </a:p>
                  </a:txBody>
                  <a:tcPr/>
                </a:tc>
                <a:tc>
                  <a:txBody>
                    <a:bodyPr/>
                    <a:lstStyle/>
                    <a:p>
                      <a:pPr algn="l" fontAlgn="b"/>
                      <a:r>
                        <a:rPr lang="en-CA" sz="1400" u="none" strike="noStrike" dirty="0">
                          <a:effectLst/>
                        </a:rPr>
                        <a:t>26-Sep</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30-Sep</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9588570"/>
                  </a:ext>
                </a:extLst>
              </a:tr>
              <a:tr h="216990">
                <a:tc vMerge="1">
                  <a:txBody>
                    <a:bodyPr/>
                    <a:lstStyle/>
                    <a:p>
                      <a:endParaRPr lang="en-CA"/>
                    </a:p>
                  </a:txBody>
                  <a:tcPr/>
                </a:tc>
                <a:tc>
                  <a:txBody>
                    <a:bodyPr/>
                    <a:lstStyle/>
                    <a:p>
                      <a:pPr algn="l" fontAlgn="b"/>
                      <a:r>
                        <a:rPr lang="en-CA" sz="1400" u="none" strike="noStrike" dirty="0">
                          <a:effectLst/>
                        </a:rPr>
                        <a:t>International Civil Aviation </a:t>
                      </a:r>
                      <a:r>
                        <a:rPr lang="en-CA" sz="1400" u="none" strike="noStrike" dirty="0" smtClean="0">
                          <a:effectLst/>
                        </a:rPr>
                        <a:t>Organization (ICAO)</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Canada</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11-Apr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15-Apr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98824671"/>
                  </a:ext>
                </a:extLst>
              </a:tr>
              <a:tr h="249845">
                <a:tc vMerge="1">
                  <a:txBody>
                    <a:bodyPr/>
                    <a:lstStyle/>
                    <a:p>
                      <a:endParaRPr lang="en-CA"/>
                    </a:p>
                  </a:txBody>
                  <a:tcPr/>
                </a:tc>
                <a:tc>
                  <a:txBody>
                    <a:bodyPr/>
                    <a:lstStyle/>
                    <a:p>
                      <a:pPr algn="l" fontAlgn="b"/>
                      <a:r>
                        <a:rPr lang="en-US" sz="1400" u="none" strike="noStrike" dirty="0">
                          <a:effectLst/>
                        </a:rPr>
                        <a:t>Civil Aviation Training Center (CATC), Thailand</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Thailand</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25-Apr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29-Apr</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6694942"/>
                  </a:ext>
                </a:extLst>
              </a:tr>
              <a:tr h="0">
                <a:tc vMerge="1">
                  <a:txBody>
                    <a:bodyPr/>
                    <a:lstStyle/>
                    <a:p>
                      <a:endParaRPr lang="en-CA"/>
                    </a:p>
                  </a:txBody>
                  <a:tcPr/>
                </a:tc>
                <a:tc>
                  <a:txBody>
                    <a:bodyPr/>
                    <a:lstStyle/>
                    <a:p>
                      <a:pPr algn="l" fontAlgn="b"/>
                      <a:r>
                        <a:rPr lang="en-US" sz="1400" u="none" strike="noStrike" dirty="0">
                          <a:effectLst/>
                        </a:rPr>
                        <a:t>Nigerian College of Aviation Technology (NCAT)</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Nigeria</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16-May</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20-May</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44852235"/>
                  </a:ext>
                </a:extLst>
              </a:tr>
              <a:tr h="153010">
                <a:tc vMerge="1">
                  <a:txBody>
                    <a:bodyPr/>
                    <a:lstStyle/>
                    <a:p>
                      <a:endParaRPr lang="en-CA"/>
                    </a:p>
                  </a:txBody>
                  <a:tcPr/>
                </a:tc>
                <a:tc>
                  <a:txBody>
                    <a:bodyPr/>
                    <a:lstStyle/>
                    <a:p>
                      <a:pPr algn="l" fontAlgn="b"/>
                      <a:r>
                        <a:rPr lang="en-US" sz="1400" u="none" strike="noStrike" dirty="0" err="1">
                          <a:effectLst/>
                        </a:rPr>
                        <a:t>Loumed</a:t>
                      </a:r>
                      <a:r>
                        <a:rPr lang="en-US" sz="1400" u="none" strike="noStrike" dirty="0">
                          <a:effectLst/>
                        </a:rPr>
                        <a:t> Cabin Crew Training Center (LCCTC)</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Morocco</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23-May</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27-May</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2136825"/>
                  </a:ext>
                </a:extLst>
              </a:tr>
              <a:tr h="253158">
                <a:tc vMerge="1">
                  <a:txBody>
                    <a:bodyPr/>
                    <a:lstStyle/>
                    <a:p>
                      <a:endParaRPr lang="en-CA"/>
                    </a:p>
                  </a:txBody>
                  <a:tcPr/>
                </a:tc>
                <a:tc>
                  <a:txBody>
                    <a:bodyPr/>
                    <a:lstStyle/>
                    <a:p>
                      <a:pPr algn="l" fontAlgn="b"/>
                      <a:r>
                        <a:rPr lang="en-CA" sz="1400" u="none" strike="noStrike" dirty="0" err="1">
                          <a:effectLst/>
                        </a:rPr>
                        <a:t>Egyptair</a:t>
                      </a:r>
                      <a:r>
                        <a:rPr lang="en-CA" sz="1400" u="none" strike="noStrike" dirty="0">
                          <a:effectLst/>
                        </a:rPr>
                        <a:t> Training Academy</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Egypt</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20-Jun</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24-Jun</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700612839"/>
                  </a:ext>
                </a:extLst>
              </a:tr>
              <a:tr h="179385">
                <a:tc vMerge="1">
                  <a:txBody>
                    <a:bodyPr/>
                    <a:lstStyle/>
                    <a:p>
                      <a:endParaRPr lang="en-CA"/>
                    </a:p>
                  </a:txBody>
                  <a:tcPr/>
                </a:tc>
                <a:tc>
                  <a:txBody>
                    <a:bodyPr/>
                    <a:lstStyle/>
                    <a:p>
                      <a:pPr algn="l" fontAlgn="b"/>
                      <a:r>
                        <a:rPr lang="en-US" sz="1400" u="none" strike="noStrike" dirty="0">
                          <a:effectLst/>
                        </a:rPr>
                        <a:t>Civil Aviation Training Center (CATC), Thailand</a:t>
                      </a:r>
                      <a:endParaRPr lang="en-US"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Thailand</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01-Aug</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CA" sz="1400" u="none" strike="noStrike" dirty="0">
                          <a:effectLst/>
                        </a:rPr>
                        <a:t>05-Aug</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882215"/>
                  </a:ext>
                </a:extLst>
              </a:tr>
              <a:tr h="253158">
                <a:tc vMerge="1">
                  <a:txBody>
                    <a:bodyPr/>
                    <a:lstStyle/>
                    <a:p>
                      <a:endParaRPr lang="en-CA"/>
                    </a:p>
                  </a:txBody>
                  <a:tcPr/>
                </a:tc>
                <a:tc>
                  <a:txBody>
                    <a:bodyPr/>
                    <a:lstStyle/>
                    <a:p>
                      <a:pPr algn="l" fontAlgn="b"/>
                      <a:r>
                        <a:rPr lang="en-CA" sz="1400" u="none" strike="noStrike" dirty="0">
                          <a:effectLst/>
                        </a:rPr>
                        <a:t>Singapore Aviation Academy</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Singapore</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21-Nov</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CA" sz="1400" u="none" strike="noStrike" dirty="0">
                          <a:effectLst/>
                        </a:rPr>
                        <a:t>25-Nov</a:t>
                      </a:r>
                      <a:endParaRPr lang="en-CA" sz="14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811666883"/>
                  </a:ext>
                </a:extLst>
              </a:tr>
            </a:tbl>
          </a:graphicData>
        </a:graphic>
      </p:graphicFrame>
      <p:sp>
        <p:nvSpPr>
          <p:cNvPr id="4" name="Content Placeholder 14"/>
          <p:cNvSpPr>
            <a:spLocks noGrp="1"/>
          </p:cNvSpPr>
          <p:nvPr>
            <p:ph sz="half" idx="2"/>
          </p:nvPr>
        </p:nvSpPr>
        <p:spPr>
          <a:xfrm>
            <a:off x="1333115" y="5937138"/>
            <a:ext cx="2857539" cy="623732"/>
          </a:xfrm>
        </p:spPr>
        <p:txBody>
          <a:bodyPr/>
          <a:lstStyle/>
          <a:p>
            <a:pPr>
              <a:lnSpc>
                <a:spcPct val="100000"/>
              </a:lnSpc>
              <a:spcBef>
                <a:spcPts val="0"/>
              </a:spcBef>
              <a:buClr>
                <a:srgbClr val="EC8B20"/>
              </a:buClr>
            </a:pPr>
            <a:r>
              <a:rPr lang="en-US" sz="1800" b="1" dirty="0" smtClean="0">
                <a:solidFill>
                  <a:schemeClr val="tx2"/>
                </a:solidFill>
                <a:hlinkClick r:id="rId3"/>
              </a:rPr>
              <a:t>View all upcoming sessions</a:t>
            </a:r>
            <a:endParaRPr lang="en-US" sz="1800" b="1" dirty="0">
              <a:solidFill>
                <a:schemeClr val="tx2"/>
              </a:solidFill>
            </a:endParaRPr>
          </a:p>
        </p:txBody>
      </p:sp>
    </p:spTree>
    <p:extLst>
      <p:ext uri="{BB962C8B-B14F-4D97-AF65-F5344CB8AC3E}">
        <p14:creationId xmlns:p14="http://schemas.microsoft.com/office/powerpoint/2010/main" val="413087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6A463890A4146A254827E00F74BE1" ma:contentTypeVersion="1" ma:contentTypeDescription="Create a new document." ma:contentTypeScope="" ma:versionID="6300945d25a4a52f2de591c8727d56b9">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8B720C7-61BF-4C2A-8EF3-5C499BFA7668}"/>
</file>

<file path=customXml/itemProps2.xml><?xml version="1.0" encoding="utf-8"?>
<ds:datastoreItem xmlns:ds="http://schemas.openxmlformats.org/officeDocument/2006/customXml" ds:itemID="{0FBBEF3F-F245-4989-9C2B-3D37E91E8F77}"/>
</file>

<file path=customXml/itemProps3.xml><?xml version="1.0" encoding="utf-8"?>
<ds:datastoreItem xmlns:ds="http://schemas.openxmlformats.org/officeDocument/2006/customXml" ds:itemID="{4FE050C9-CBBD-463C-9FD9-4E7C28E887CB}"/>
</file>

<file path=docProps/app.xml><?xml version="1.0" encoding="utf-8"?>
<Properties xmlns="http://schemas.openxmlformats.org/officeDocument/2006/extended-properties" xmlns:vt="http://schemas.openxmlformats.org/officeDocument/2006/docPropsVTypes">
  <Template/>
  <TotalTime>8279</TotalTime>
  <Words>355</Words>
  <Application>Microsoft Office PowerPoint</Application>
  <PresentationFormat>Widescreen</PresentationFormat>
  <Paragraphs>81</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Adobe Naskh Medium</vt:lpstr>
      <vt:lpstr>Helvetica Neue</vt:lpstr>
      <vt:lpstr>Helvetica Neue Medium</vt:lpstr>
      <vt:lpstr>Roboto Light</vt:lpstr>
      <vt:lpstr>Arial</vt:lpstr>
      <vt:lpstr>Calibri</vt:lpstr>
      <vt:lpstr>Calibri Light</vt:lpstr>
      <vt:lpstr>Office Theme</vt:lpstr>
      <vt:lpstr>PowerPoint Presentation</vt:lpstr>
      <vt:lpstr>ICAO Global Aviation Training </vt:lpstr>
      <vt:lpstr>2022 Upcoming Training Sessions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Air Law Course</dc:title>
  <dc:creator>Atallah, Cynthia</dc:creator>
  <cp:lastModifiedBy>Alkhori, Cynthia</cp:lastModifiedBy>
  <cp:revision>116</cp:revision>
  <dcterms:created xsi:type="dcterms:W3CDTF">2020-01-08T15:21:02Z</dcterms:created>
  <dcterms:modified xsi:type="dcterms:W3CDTF">2022-03-08T22:16:16Z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0x0101004696A463890A4146A254827E00F74BE1</vt:lpwstr>
  </property>
</Properties>
</file>